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52"/>
  </p:notesMasterIdLst>
  <p:handoutMasterIdLst>
    <p:handoutMasterId r:id="rId53"/>
  </p:handoutMasterIdLst>
  <p:sldIdLst>
    <p:sldId id="256" r:id="rId2"/>
    <p:sldId id="257" r:id="rId3"/>
    <p:sldId id="268" r:id="rId4"/>
    <p:sldId id="258" r:id="rId5"/>
    <p:sldId id="264" r:id="rId6"/>
    <p:sldId id="270" r:id="rId7"/>
    <p:sldId id="271" r:id="rId8"/>
    <p:sldId id="329" r:id="rId9"/>
    <p:sldId id="326" r:id="rId10"/>
    <p:sldId id="327" r:id="rId11"/>
    <p:sldId id="328" r:id="rId12"/>
    <p:sldId id="332" r:id="rId13"/>
    <p:sldId id="277" r:id="rId14"/>
    <p:sldId id="278" r:id="rId15"/>
    <p:sldId id="279" r:id="rId16"/>
    <p:sldId id="338" r:id="rId17"/>
    <p:sldId id="339" r:id="rId18"/>
    <p:sldId id="280" r:id="rId19"/>
    <p:sldId id="281" r:id="rId20"/>
    <p:sldId id="282" r:id="rId21"/>
    <p:sldId id="330" r:id="rId22"/>
    <p:sldId id="333" r:id="rId23"/>
    <p:sldId id="334" r:id="rId24"/>
    <p:sldId id="335" r:id="rId25"/>
    <p:sldId id="336" r:id="rId26"/>
    <p:sldId id="307" r:id="rId27"/>
    <p:sldId id="308" r:id="rId28"/>
    <p:sldId id="309" r:id="rId29"/>
    <p:sldId id="331"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3" r:id="rId43"/>
    <p:sldId id="324" r:id="rId44"/>
    <p:sldId id="325" r:id="rId45"/>
    <p:sldId id="340" r:id="rId46"/>
    <p:sldId id="341" r:id="rId47"/>
    <p:sldId id="342" r:id="rId48"/>
    <p:sldId id="343" r:id="rId49"/>
    <p:sldId id="344" r:id="rId50"/>
    <p:sldId id="345" r:id="rId51"/>
  </p:sldIdLst>
  <p:sldSz cx="9144000" cy="6858000" type="screen4x3"/>
  <p:notesSz cx="6742113" cy="9872663"/>
  <p:defaultTextStyle>
    <a:defPPr>
      <a:defRPr lang="en-GB"/>
    </a:defPPr>
    <a:lvl1pPr algn="l" rtl="0" fontAlgn="base">
      <a:spcBef>
        <a:spcPct val="0"/>
      </a:spcBef>
      <a:spcAft>
        <a:spcPct val="0"/>
      </a:spcAft>
      <a:defRPr b="1" kern="1200">
        <a:solidFill>
          <a:schemeClr val="tx1"/>
        </a:solidFill>
        <a:latin typeface="Arial" pitchFamily="34" charset="0"/>
        <a:ea typeface="+mn-ea"/>
        <a:cs typeface="+mn-cs"/>
      </a:defRPr>
    </a:lvl1pPr>
    <a:lvl2pPr marL="457200" algn="l" rtl="0" fontAlgn="base">
      <a:spcBef>
        <a:spcPct val="0"/>
      </a:spcBef>
      <a:spcAft>
        <a:spcPct val="0"/>
      </a:spcAft>
      <a:defRPr b="1" kern="1200">
        <a:solidFill>
          <a:schemeClr val="tx1"/>
        </a:solidFill>
        <a:latin typeface="Arial" pitchFamily="34" charset="0"/>
        <a:ea typeface="+mn-ea"/>
        <a:cs typeface="+mn-cs"/>
      </a:defRPr>
    </a:lvl2pPr>
    <a:lvl3pPr marL="914400" algn="l" rtl="0" fontAlgn="base">
      <a:spcBef>
        <a:spcPct val="0"/>
      </a:spcBef>
      <a:spcAft>
        <a:spcPct val="0"/>
      </a:spcAft>
      <a:defRPr b="1" kern="1200">
        <a:solidFill>
          <a:schemeClr val="tx1"/>
        </a:solidFill>
        <a:latin typeface="Arial" pitchFamily="34" charset="0"/>
        <a:ea typeface="+mn-ea"/>
        <a:cs typeface="+mn-cs"/>
      </a:defRPr>
    </a:lvl3pPr>
    <a:lvl4pPr marL="1371600" algn="l" rtl="0" fontAlgn="base">
      <a:spcBef>
        <a:spcPct val="0"/>
      </a:spcBef>
      <a:spcAft>
        <a:spcPct val="0"/>
      </a:spcAft>
      <a:defRPr b="1" kern="1200">
        <a:solidFill>
          <a:schemeClr val="tx1"/>
        </a:solidFill>
        <a:latin typeface="Arial" pitchFamily="34" charset="0"/>
        <a:ea typeface="+mn-ea"/>
        <a:cs typeface="+mn-cs"/>
      </a:defRPr>
    </a:lvl4pPr>
    <a:lvl5pPr marL="1828800" algn="l"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0AD"/>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2922108" cy="492371"/>
          </a:xfrm>
          <a:prstGeom prst="rect">
            <a:avLst/>
          </a:prstGeom>
          <a:noFill/>
          <a:ln w="9525">
            <a:noFill/>
            <a:miter lim="800000"/>
            <a:headEnd/>
            <a:tailEnd/>
          </a:ln>
          <a:effectLst/>
        </p:spPr>
        <p:txBody>
          <a:bodyPr vert="horz" wrap="square" lIns="91100" tIns="45550" rIns="91100" bIns="45550" numCol="1" anchor="t" anchorCtr="0" compatLnSpc="1">
            <a:prstTxWarp prst="textNoShape">
              <a:avLst/>
            </a:prstTxWarp>
          </a:bodyPr>
          <a:lstStyle>
            <a:lvl1pPr defTabSz="911427">
              <a:defRPr sz="1200" b="0"/>
            </a:lvl1pPr>
          </a:lstStyle>
          <a:p>
            <a:pPr>
              <a:defRPr/>
            </a:pPr>
            <a:endParaRPr lang="en-GB"/>
          </a:p>
        </p:txBody>
      </p:sp>
      <p:sp>
        <p:nvSpPr>
          <p:cNvPr id="95235" name="Rectangle 3"/>
          <p:cNvSpPr>
            <a:spLocks noGrp="1" noChangeArrowheads="1"/>
          </p:cNvSpPr>
          <p:nvPr>
            <p:ph type="dt" sz="quarter" idx="1"/>
          </p:nvPr>
        </p:nvSpPr>
        <p:spPr bwMode="auto">
          <a:xfrm>
            <a:off x="3820007" y="0"/>
            <a:ext cx="2920532" cy="492371"/>
          </a:xfrm>
          <a:prstGeom prst="rect">
            <a:avLst/>
          </a:prstGeom>
          <a:noFill/>
          <a:ln w="9525">
            <a:noFill/>
            <a:miter lim="800000"/>
            <a:headEnd/>
            <a:tailEnd/>
          </a:ln>
          <a:effectLst/>
        </p:spPr>
        <p:txBody>
          <a:bodyPr vert="horz" wrap="square" lIns="91100" tIns="45550" rIns="91100" bIns="45550" numCol="1" anchor="t" anchorCtr="0" compatLnSpc="1">
            <a:prstTxWarp prst="textNoShape">
              <a:avLst/>
            </a:prstTxWarp>
          </a:bodyPr>
          <a:lstStyle>
            <a:lvl1pPr algn="r" defTabSz="911427">
              <a:defRPr sz="1200" b="0"/>
            </a:lvl1pPr>
          </a:lstStyle>
          <a:p>
            <a:pPr>
              <a:defRPr/>
            </a:pPr>
            <a:endParaRPr lang="en-GB"/>
          </a:p>
        </p:txBody>
      </p:sp>
      <p:sp>
        <p:nvSpPr>
          <p:cNvPr id="95236" name="Rectangle 4"/>
          <p:cNvSpPr>
            <a:spLocks noGrp="1" noChangeArrowheads="1"/>
          </p:cNvSpPr>
          <p:nvPr>
            <p:ph type="ftr" sz="quarter" idx="2"/>
          </p:nvPr>
        </p:nvSpPr>
        <p:spPr bwMode="auto">
          <a:xfrm>
            <a:off x="0" y="9377136"/>
            <a:ext cx="2922108" cy="493949"/>
          </a:xfrm>
          <a:prstGeom prst="rect">
            <a:avLst/>
          </a:prstGeom>
          <a:noFill/>
          <a:ln w="9525">
            <a:noFill/>
            <a:miter lim="800000"/>
            <a:headEnd/>
            <a:tailEnd/>
          </a:ln>
          <a:effectLst/>
        </p:spPr>
        <p:txBody>
          <a:bodyPr vert="horz" wrap="square" lIns="91100" tIns="45550" rIns="91100" bIns="45550" numCol="1" anchor="b" anchorCtr="0" compatLnSpc="1">
            <a:prstTxWarp prst="textNoShape">
              <a:avLst/>
            </a:prstTxWarp>
          </a:bodyPr>
          <a:lstStyle>
            <a:lvl1pPr defTabSz="911427">
              <a:defRPr sz="1200" b="0"/>
            </a:lvl1pPr>
          </a:lstStyle>
          <a:p>
            <a:pPr>
              <a:defRPr/>
            </a:pPr>
            <a:endParaRPr lang="en-GB"/>
          </a:p>
        </p:txBody>
      </p:sp>
      <p:sp>
        <p:nvSpPr>
          <p:cNvPr id="95237" name="Rectangle 5"/>
          <p:cNvSpPr>
            <a:spLocks noGrp="1" noChangeArrowheads="1"/>
          </p:cNvSpPr>
          <p:nvPr>
            <p:ph type="sldNum" sz="quarter" idx="3"/>
          </p:nvPr>
        </p:nvSpPr>
        <p:spPr bwMode="auto">
          <a:xfrm>
            <a:off x="3820007" y="9377136"/>
            <a:ext cx="2920532" cy="493949"/>
          </a:xfrm>
          <a:prstGeom prst="rect">
            <a:avLst/>
          </a:prstGeom>
          <a:noFill/>
          <a:ln w="9525">
            <a:noFill/>
            <a:miter lim="800000"/>
            <a:headEnd/>
            <a:tailEnd/>
          </a:ln>
          <a:effectLst/>
        </p:spPr>
        <p:txBody>
          <a:bodyPr vert="horz" wrap="square" lIns="91100" tIns="45550" rIns="91100" bIns="45550" numCol="1" anchor="b" anchorCtr="0" compatLnSpc="1">
            <a:prstTxWarp prst="textNoShape">
              <a:avLst/>
            </a:prstTxWarp>
          </a:bodyPr>
          <a:lstStyle>
            <a:lvl1pPr algn="r" defTabSz="911427">
              <a:defRPr sz="1200" b="0"/>
            </a:lvl1pPr>
          </a:lstStyle>
          <a:p>
            <a:pPr>
              <a:defRPr/>
            </a:pPr>
            <a:fld id="{3D8BD3D2-044F-4861-B36F-D4D80DBE0848}" type="slidenum">
              <a:rPr lang="en-GB"/>
              <a:pPr>
                <a:defRPr/>
              </a:pPr>
              <a:t>‹#›</a:t>
            </a:fld>
            <a:endParaRPr lang="en-GB"/>
          </a:p>
        </p:txBody>
      </p:sp>
    </p:spTree>
    <p:extLst>
      <p:ext uri="{BB962C8B-B14F-4D97-AF65-F5344CB8AC3E}">
        <p14:creationId xmlns:p14="http://schemas.microsoft.com/office/powerpoint/2010/main" val="1956371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22108" cy="492371"/>
          </a:xfrm>
          <a:prstGeom prst="rect">
            <a:avLst/>
          </a:prstGeom>
          <a:noFill/>
          <a:ln w="9525">
            <a:noFill/>
            <a:miter lim="800000"/>
            <a:headEnd/>
            <a:tailEnd/>
          </a:ln>
          <a:effectLst/>
        </p:spPr>
        <p:txBody>
          <a:bodyPr vert="horz" wrap="square" lIns="91100" tIns="45550" rIns="91100" bIns="45550" numCol="1" anchor="t" anchorCtr="0" compatLnSpc="1">
            <a:prstTxWarp prst="textNoShape">
              <a:avLst/>
            </a:prstTxWarp>
          </a:bodyPr>
          <a:lstStyle>
            <a:lvl1pPr defTabSz="911427">
              <a:defRPr sz="1200" b="0"/>
            </a:lvl1pPr>
          </a:lstStyle>
          <a:p>
            <a:pPr>
              <a:defRPr/>
            </a:pPr>
            <a:endParaRPr lang="en-GB"/>
          </a:p>
        </p:txBody>
      </p:sp>
      <p:sp>
        <p:nvSpPr>
          <p:cNvPr id="20483" name="Rectangle 3"/>
          <p:cNvSpPr>
            <a:spLocks noGrp="1" noChangeArrowheads="1"/>
          </p:cNvSpPr>
          <p:nvPr>
            <p:ph type="dt" idx="1"/>
          </p:nvPr>
        </p:nvSpPr>
        <p:spPr bwMode="auto">
          <a:xfrm>
            <a:off x="3820007" y="0"/>
            <a:ext cx="2920532" cy="492371"/>
          </a:xfrm>
          <a:prstGeom prst="rect">
            <a:avLst/>
          </a:prstGeom>
          <a:noFill/>
          <a:ln w="9525">
            <a:noFill/>
            <a:miter lim="800000"/>
            <a:headEnd/>
            <a:tailEnd/>
          </a:ln>
          <a:effectLst/>
        </p:spPr>
        <p:txBody>
          <a:bodyPr vert="horz" wrap="square" lIns="91100" tIns="45550" rIns="91100" bIns="45550" numCol="1" anchor="t" anchorCtr="0" compatLnSpc="1">
            <a:prstTxWarp prst="textNoShape">
              <a:avLst/>
            </a:prstTxWarp>
          </a:bodyPr>
          <a:lstStyle>
            <a:lvl1pPr algn="r" defTabSz="911427">
              <a:defRPr sz="1200" b="0"/>
            </a:lvl1pPr>
          </a:lstStyle>
          <a:p>
            <a:pPr>
              <a:defRPr/>
            </a:pPr>
            <a:endParaRPr lang="en-GB"/>
          </a:p>
        </p:txBody>
      </p:sp>
      <p:sp>
        <p:nvSpPr>
          <p:cNvPr id="47108" name="Rectangle 4"/>
          <p:cNvSpPr>
            <a:spLocks noGrp="1" noRot="1" noChangeAspect="1" noChangeArrowheads="1" noTextEdit="1"/>
          </p:cNvSpPr>
          <p:nvPr>
            <p:ph type="sldImg" idx="2"/>
          </p:nvPr>
        </p:nvSpPr>
        <p:spPr bwMode="auto">
          <a:xfrm>
            <a:off x="903288" y="739775"/>
            <a:ext cx="4935537" cy="3703638"/>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674212" y="4690147"/>
            <a:ext cx="5393690" cy="4442383"/>
          </a:xfrm>
          <a:prstGeom prst="rect">
            <a:avLst/>
          </a:prstGeom>
          <a:noFill/>
          <a:ln w="9525">
            <a:noFill/>
            <a:miter lim="800000"/>
            <a:headEnd/>
            <a:tailEnd/>
          </a:ln>
          <a:effectLst/>
        </p:spPr>
        <p:txBody>
          <a:bodyPr vert="horz" wrap="square" lIns="91100" tIns="45550" rIns="91100" bIns="4555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0486" name="Rectangle 6"/>
          <p:cNvSpPr>
            <a:spLocks noGrp="1" noChangeArrowheads="1"/>
          </p:cNvSpPr>
          <p:nvPr>
            <p:ph type="ftr" sz="quarter" idx="4"/>
          </p:nvPr>
        </p:nvSpPr>
        <p:spPr bwMode="auto">
          <a:xfrm>
            <a:off x="0" y="9377136"/>
            <a:ext cx="2922108" cy="493949"/>
          </a:xfrm>
          <a:prstGeom prst="rect">
            <a:avLst/>
          </a:prstGeom>
          <a:noFill/>
          <a:ln w="9525">
            <a:noFill/>
            <a:miter lim="800000"/>
            <a:headEnd/>
            <a:tailEnd/>
          </a:ln>
          <a:effectLst/>
        </p:spPr>
        <p:txBody>
          <a:bodyPr vert="horz" wrap="square" lIns="91100" tIns="45550" rIns="91100" bIns="45550" numCol="1" anchor="b" anchorCtr="0" compatLnSpc="1">
            <a:prstTxWarp prst="textNoShape">
              <a:avLst/>
            </a:prstTxWarp>
          </a:bodyPr>
          <a:lstStyle>
            <a:lvl1pPr defTabSz="911427">
              <a:defRPr sz="1200" b="0"/>
            </a:lvl1pPr>
          </a:lstStyle>
          <a:p>
            <a:pPr>
              <a:defRPr/>
            </a:pPr>
            <a:endParaRPr lang="en-GB"/>
          </a:p>
        </p:txBody>
      </p:sp>
      <p:sp>
        <p:nvSpPr>
          <p:cNvPr id="20487" name="Rectangle 7"/>
          <p:cNvSpPr>
            <a:spLocks noGrp="1" noChangeArrowheads="1"/>
          </p:cNvSpPr>
          <p:nvPr>
            <p:ph type="sldNum" sz="quarter" idx="5"/>
          </p:nvPr>
        </p:nvSpPr>
        <p:spPr bwMode="auto">
          <a:xfrm>
            <a:off x="3820007" y="9377136"/>
            <a:ext cx="2920532" cy="493949"/>
          </a:xfrm>
          <a:prstGeom prst="rect">
            <a:avLst/>
          </a:prstGeom>
          <a:noFill/>
          <a:ln w="9525">
            <a:noFill/>
            <a:miter lim="800000"/>
            <a:headEnd/>
            <a:tailEnd/>
          </a:ln>
          <a:effectLst/>
        </p:spPr>
        <p:txBody>
          <a:bodyPr vert="horz" wrap="square" lIns="91100" tIns="45550" rIns="91100" bIns="45550" numCol="1" anchor="b" anchorCtr="0" compatLnSpc="1">
            <a:prstTxWarp prst="textNoShape">
              <a:avLst/>
            </a:prstTxWarp>
          </a:bodyPr>
          <a:lstStyle>
            <a:lvl1pPr algn="r" defTabSz="911427">
              <a:defRPr sz="1200" b="0"/>
            </a:lvl1pPr>
          </a:lstStyle>
          <a:p>
            <a:pPr>
              <a:defRPr/>
            </a:pPr>
            <a:fld id="{797D98F9-AC11-47B3-A200-5DB42F82B299}" type="slidenum">
              <a:rPr lang="en-GB"/>
              <a:pPr>
                <a:defRPr/>
              </a:pPr>
              <a:t>‹#›</a:t>
            </a:fld>
            <a:endParaRPr lang="en-GB"/>
          </a:p>
        </p:txBody>
      </p:sp>
    </p:spTree>
    <p:extLst>
      <p:ext uri="{BB962C8B-B14F-4D97-AF65-F5344CB8AC3E}">
        <p14:creationId xmlns:p14="http://schemas.microsoft.com/office/powerpoint/2010/main" val="33407241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797D98F9-AC11-47B3-A200-5DB42F82B299}" type="slidenum">
              <a:rPr lang="en-GB" smtClean="0"/>
              <a:pPr>
                <a:defRPr/>
              </a:pPr>
              <a:t>16</a:t>
            </a:fld>
            <a:endParaRPr lang="en-GB"/>
          </a:p>
        </p:txBody>
      </p:sp>
    </p:spTree>
    <p:extLst>
      <p:ext uri="{BB962C8B-B14F-4D97-AF65-F5344CB8AC3E}">
        <p14:creationId xmlns:p14="http://schemas.microsoft.com/office/powerpoint/2010/main" val="3480412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endParaRPr lang="en-US" smtClean="0"/>
          </a:p>
        </p:txBody>
      </p:sp>
      <p:sp>
        <p:nvSpPr>
          <p:cNvPr id="48132" name="Slide Number Placeholder 3"/>
          <p:cNvSpPr>
            <a:spLocks noGrp="1"/>
          </p:cNvSpPr>
          <p:nvPr>
            <p:ph type="sldNum" sz="quarter" idx="5"/>
          </p:nvPr>
        </p:nvSpPr>
        <p:spPr>
          <a:noFill/>
        </p:spPr>
        <p:txBody>
          <a:bodyPr/>
          <a:lstStyle/>
          <a:p>
            <a:fld id="{A1E24AF4-4E4D-4C0A-948E-B796D288C94D}" type="slidenum">
              <a:rPr lang="en-GB" smtClean="0"/>
              <a:pPr/>
              <a:t>22</a:t>
            </a:fld>
            <a:endParaRPr lang="en-GB" smtClean="0"/>
          </a:p>
        </p:txBody>
      </p:sp>
    </p:spTree>
    <p:extLst>
      <p:ext uri="{BB962C8B-B14F-4D97-AF65-F5344CB8AC3E}">
        <p14:creationId xmlns:p14="http://schemas.microsoft.com/office/powerpoint/2010/main" val="4185694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b="1"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b="1">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b="1" smtClean="0">
                <a:solidFill>
                  <a:srgbClr val="FFFFFF"/>
                </a:solidFill>
              </a:defRPr>
            </a:lvl1pPr>
          </a:lstStyle>
          <a:p>
            <a:fld id="{A2B15C07-8B9A-4C33-9764-13D203D7E224}" type="datetime1">
              <a:rPr lang="en-US" smtClean="0"/>
              <a:pPr/>
              <a:t>4/21/2016</a:t>
            </a:fld>
            <a:endParaRPr lang="en-GB"/>
          </a:p>
        </p:txBody>
      </p:sp>
      <p:sp>
        <p:nvSpPr>
          <p:cNvPr id="10" name="Footer Placeholder 16"/>
          <p:cNvSpPr>
            <a:spLocks noGrp="1"/>
          </p:cNvSpPr>
          <p:nvPr>
            <p:ph type="ftr" sz="quarter" idx="11"/>
          </p:nvPr>
        </p:nvSpPr>
        <p:spPr>
          <a:xfrm>
            <a:off x="2085975" y="236538"/>
            <a:ext cx="5867400" cy="365125"/>
          </a:xfrm>
        </p:spPr>
        <p:txBody>
          <a:bodyPr/>
          <a:lstStyle>
            <a:lvl1pPr algn="r">
              <a:defRPr dirty="0" smtClean="0">
                <a:solidFill>
                  <a:schemeClr val="tx2"/>
                </a:solidFill>
              </a:defRPr>
            </a:lvl1pPr>
          </a:lstStyle>
          <a:p>
            <a:r>
              <a:rPr lang="en-GB" dirty="0" smtClean="0"/>
              <a:t>YDF 2015/16 AMC</a:t>
            </a:r>
            <a:endParaRPr lang="en-GB" dirty="0"/>
          </a:p>
        </p:txBody>
      </p:sp>
      <p:sp>
        <p:nvSpPr>
          <p:cNvPr id="11" name="Slide Number Placeholder 28"/>
          <p:cNvSpPr>
            <a:spLocks noGrp="1"/>
          </p:cNvSpPr>
          <p:nvPr>
            <p:ph type="sldNum" sz="quarter" idx="12"/>
          </p:nvPr>
        </p:nvSpPr>
        <p:spPr>
          <a:xfrm>
            <a:off x="8001000" y="228600"/>
            <a:ext cx="838200" cy="381000"/>
          </a:xfrm>
        </p:spPr>
        <p:txBody>
          <a:bodyPr/>
          <a:lstStyle>
            <a:lvl1pPr>
              <a:defRPr smtClean="0">
                <a:solidFill>
                  <a:schemeClr val="tx2"/>
                </a:solidFill>
              </a:defRPr>
            </a:lvl1pPr>
          </a:lstStyle>
          <a:p>
            <a:pPr>
              <a:defRPr/>
            </a:pPr>
            <a:fld id="{6302FA5C-146F-43C3-9B9F-D4799FE80ACB}" type="slidenum">
              <a:rPr lang="en-GB" smtClean="0"/>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1C7E9AC-4B4E-4315-80D0-54E423EF2A27}" type="datetime1">
              <a:rPr lang="en-US" smtClean="0"/>
              <a:pPr/>
              <a:t>4/21/2016</a:t>
            </a:fld>
            <a:endParaRPr lang="en-GB"/>
          </a:p>
        </p:txBody>
      </p:sp>
      <p:sp>
        <p:nvSpPr>
          <p:cNvPr id="5" name="Footer Placeholder 4"/>
          <p:cNvSpPr>
            <a:spLocks noGrp="1"/>
          </p:cNvSpPr>
          <p:nvPr>
            <p:ph type="ftr" sz="quarter" idx="11"/>
          </p:nvPr>
        </p:nvSpPr>
        <p:spPr/>
        <p:txBody>
          <a:bodyPr/>
          <a:lstStyle>
            <a:lvl1pPr>
              <a:defRPr/>
            </a:lvl1pPr>
          </a:lstStyle>
          <a:p>
            <a:r>
              <a:rPr lang="en-GB" dirty="0" smtClean="0"/>
              <a:t>YDF 2015/16 AMC</a:t>
            </a: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62552B19-5397-4381-B6BD-0B643A2CD51A}" type="slidenum">
              <a:rPr lang="en-GB" smtClean="0"/>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E87B801F-0946-440E-94D1-1A8079F94440}" type="datetime1">
              <a:rPr lang="en-US" smtClean="0"/>
              <a:pPr/>
              <a:t>4/21/2016</a:t>
            </a:fld>
            <a:endParaRPr lang="en-GB"/>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r>
              <a:rPr lang="en-GB" dirty="0" smtClean="0"/>
              <a:t>YDF 2015/16 AMC</a:t>
            </a:r>
            <a:endParaRPr lang="en-GB" dirty="0"/>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7CA2F8C9-A5C3-4398-9CE0-12262B735F41}" type="slidenum">
              <a:rPr lang="en-GB" smtClean="0"/>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57200" y="1600200"/>
            <a:ext cx="8229600" cy="4525963"/>
          </a:xfrm>
        </p:spPr>
        <p:txBody>
          <a:bodyPr>
            <a:normAutofit/>
          </a:bodyPr>
          <a:lstStyle/>
          <a:p>
            <a:pPr lvl="0"/>
            <a:r>
              <a:rPr lang="en-US" noProof="0" smtClean="0"/>
              <a:t>Click icon to add table</a:t>
            </a:r>
            <a:endParaRPr lang="en-GB" noProof="0" smtClean="0"/>
          </a:p>
        </p:txBody>
      </p:sp>
      <p:sp>
        <p:nvSpPr>
          <p:cNvPr id="4" name="Rectangle 4"/>
          <p:cNvSpPr>
            <a:spLocks noGrp="1" noChangeArrowheads="1"/>
          </p:cNvSpPr>
          <p:nvPr>
            <p:ph type="dt" sz="half" idx="10"/>
          </p:nvPr>
        </p:nvSpPr>
        <p:spPr/>
        <p:txBody>
          <a:bodyPr/>
          <a:lstStyle>
            <a:lvl1pPr>
              <a:defRPr/>
            </a:lvl1pPr>
          </a:lstStyle>
          <a:p>
            <a:fld id="{814F14A7-9090-4641-BDA2-E96CC963E3C8}" type="datetime1">
              <a:rPr lang="en-US" smtClean="0"/>
              <a:pPr/>
              <a:t>4/21/2016</a:t>
            </a:fld>
            <a:endParaRPr lang="en-GB" dirty="0"/>
          </a:p>
        </p:txBody>
      </p:sp>
      <p:sp>
        <p:nvSpPr>
          <p:cNvPr id="5" name="Rectangle 5"/>
          <p:cNvSpPr>
            <a:spLocks noGrp="1" noChangeArrowheads="1"/>
          </p:cNvSpPr>
          <p:nvPr>
            <p:ph type="ftr" sz="quarter" idx="11"/>
          </p:nvPr>
        </p:nvSpPr>
        <p:spPr/>
        <p:txBody>
          <a:bodyPr/>
          <a:lstStyle>
            <a:lvl1pPr>
              <a:defRPr dirty="0" smtClean="0"/>
            </a:lvl1pPr>
          </a:lstStyle>
          <a:p>
            <a:r>
              <a:rPr lang="en-GB" dirty="0" smtClean="0"/>
              <a:t>YDF 2015/16 AMC             </a:t>
            </a:r>
            <a:endParaRPr lang="en-GB" dirty="0"/>
          </a:p>
        </p:txBody>
      </p:sp>
      <p:sp>
        <p:nvSpPr>
          <p:cNvPr id="6" name="Rectangle 6"/>
          <p:cNvSpPr>
            <a:spLocks noGrp="1" noChangeArrowheads="1"/>
          </p:cNvSpPr>
          <p:nvPr>
            <p:ph type="sldNum" sz="quarter" idx="12"/>
          </p:nvPr>
        </p:nvSpPr>
        <p:spPr/>
        <p:txBody>
          <a:bodyPr/>
          <a:lstStyle>
            <a:lvl1pPr>
              <a:defRPr/>
            </a:lvl1pPr>
          </a:lstStyle>
          <a:p>
            <a:pPr>
              <a:defRPr/>
            </a:pPr>
            <a:fld id="{7BB5D57A-CB60-483E-A181-C975EE202AB0}" type="slidenum">
              <a:rPr lang="en-GB" smtClean="0"/>
              <a:pPr>
                <a:defRPr/>
              </a:pPr>
              <a:t>‹#›</a:t>
            </a:fld>
            <a:endParaRPr lang="en-GB"/>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p:txBody>
          <a:bodyPr/>
          <a:lstStyle>
            <a:lvl1pPr>
              <a:defRPr/>
            </a:lvl1pPr>
          </a:lstStyle>
          <a:p>
            <a:fld id="{B7CA39A0-6851-463A-B594-B1FD8DC28BF0}" type="datetime1">
              <a:rPr lang="en-US" smtClean="0"/>
              <a:pPr/>
              <a:t>4/21/2016</a:t>
            </a:fld>
            <a:endParaRPr lang="en-GB"/>
          </a:p>
        </p:txBody>
      </p:sp>
      <p:sp>
        <p:nvSpPr>
          <p:cNvPr id="6" name="Rectangle 5"/>
          <p:cNvSpPr>
            <a:spLocks noGrp="1" noChangeArrowheads="1"/>
          </p:cNvSpPr>
          <p:nvPr>
            <p:ph type="ftr" sz="quarter" idx="11"/>
          </p:nvPr>
        </p:nvSpPr>
        <p:spPr/>
        <p:txBody>
          <a:bodyPr/>
          <a:lstStyle>
            <a:lvl1pPr>
              <a:defRPr dirty="0" smtClean="0"/>
            </a:lvl1pPr>
          </a:lstStyle>
          <a:p>
            <a:r>
              <a:rPr lang="en-GB" dirty="0" smtClean="0"/>
              <a:t>YDF 2015/16 AMC</a:t>
            </a:r>
            <a:endParaRPr lang="en-GB" dirty="0"/>
          </a:p>
        </p:txBody>
      </p:sp>
      <p:sp>
        <p:nvSpPr>
          <p:cNvPr id="7" name="Rectangle 6"/>
          <p:cNvSpPr>
            <a:spLocks noGrp="1" noChangeArrowheads="1"/>
          </p:cNvSpPr>
          <p:nvPr>
            <p:ph type="sldNum" sz="quarter" idx="12"/>
          </p:nvPr>
        </p:nvSpPr>
        <p:spPr/>
        <p:txBody>
          <a:bodyPr/>
          <a:lstStyle>
            <a:lvl1pPr>
              <a:defRPr/>
            </a:lvl1pPr>
          </a:lstStyle>
          <a:p>
            <a:pPr>
              <a:defRPr/>
            </a:pPr>
            <a:fld id="{C518ED65-FB1B-4CE9-A645-99380DE81F1E}" type="slidenum">
              <a:rPr lang="en-GB" smtClean="0"/>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4"/>
          <p:cNvSpPr>
            <a:spLocks noGrp="1" noChangeArrowheads="1"/>
          </p:cNvSpPr>
          <p:nvPr>
            <p:ph type="dt" sz="half" idx="10"/>
          </p:nvPr>
        </p:nvSpPr>
        <p:spPr/>
        <p:txBody>
          <a:bodyPr/>
          <a:lstStyle>
            <a:lvl1pPr>
              <a:defRPr/>
            </a:lvl1pPr>
          </a:lstStyle>
          <a:p>
            <a:fld id="{CD1ECE3C-CFFD-43BB-AB39-881F278DCDB8}" type="datetime1">
              <a:rPr lang="en-US" smtClean="0"/>
              <a:pPr/>
              <a:t>4/21/2016</a:t>
            </a:fld>
            <a:endParaRPr lang="en-GB"/>
          </a:p>
        </p:txBody>
      </p:sp>
      <p:sp>
        <p:nvSpPr>
          <p:cNvPr id="7" name="Rectangle 5"/>
          <p:cNvSpPr>
            <a:spLocks noGrp="1" noChangeArrowheads="1"/>
          </p:cNvSpPr>
          <p:nvPr>
            <p:ph type="ftr" sz="quarter" idx="11"/>
          </p:nvPr>
        </p:nvSpPr>
        <p:spPr/>
        <p:txBody>
          <a:bodyPr/>
          <a:lstStyle>
            <a:lvl1pPr>
              <a:defRPr dirty="0" smtClean="0"/>
            </a:lvl1pPr>
          </a:lstStyle>
          <a:p>
            <a:r>
              <a:rPr lang="en-GB" dirty="0" smtClean="0"/>
              <a:t>YDF 2015/16 AMC</a:t>
            </a:r>
            <a:endParaRPr lang="en-GB" dirty="0"/>
          </a:p>
        </p:txBody>
      </p:sp>
      <p:sp>
        <p:nvSpPr>
          <p:cNvPr id="8" name="Rectangle 6"/>
          <p:cNvSpPr>
            <a:spLocks noGrp="1" noChangeArrowheads="1"/>
          </p:cNvSpPr>
          <p:nvPr>
            <p:ph type="sldNum" sz="quarter" idx="12"/>
          </p:nvPr>
        </p:nvSpPr>
        <p:spPr/>
        <p:txBody>
          <a:bodyPr/>
          <a:lstStyle>
            <a:lvl1pPr>
              <a:defRPr/>
            </a:lvl1pPr>
          </a:lstStyle>
          <a:p>
            <a:pPr>
              <a:defRPr/>
            </a:pPr>
            <a:fld id="{23FA9881-42AA-4EEE-A466-5E139C0F74FA}" type="slidenum">
              <a:rPr lang="en-GB" smtClean="0"/>
              <a:pPr>
                <a:defRPr/>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GB"/>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fld id="{CF530B46-8B1A-4641-981A-19F53CF78D72}" type="datetime1">
              <a:rPr lang="en-US"/>
              <a:pPr/>
              <a:t>4/21/2016</a:t>
            </a:fld>
            <a:endParaRPr lang="en-GB"/>
          </a:p>
        </p:txBody>
      </p:sp>
      <p:sp>
        <p:nvSpPr>
          <p:cNvPr id="8" name="Rectangle 5"/>
          <p:cNvSpPr>
            <a:spLocks noGrp="1" noChangeArrowheads="1"/>
          </p:cNvSpPr>
          <p:nvPr>
            <p:ph type="ftr" sz="quarter" idx="11"/>
          </p:nvPr>
        </p:nvSpPr>
        <p:spPr>
          <a:ln/>
        </p:spPr>
        <p:txBody>
          <a:bodyPr/>
          <a:lstStyle>
            <a:lvl1pPr>
              <a:defRPr/>
            </a:lvl1pPr>
          </a:lstStyle>
          <a:p>
            <a:r>
              <a:rPr lang="en-GB" dirty="0" smtClean="0"/>
              <a:t>YDF 2015/16 AMC</a:t>
            </a:r>
            <a:endParaRPr lang="en-GB" dirty="0"/>
          </a:p>
        </p:txBody>
      </p:sp>
      <p:sp>
        <p:nvSpPr>
          <p:cNvPr id="9" name="Rectangle 6"/>
          <p:cNvSpPr>
            <a:spLocks noGrp="1" noChangeArrowheads="1"/>
          </p:cNvSpPr>
          <p:nvPr>
            <p:ph type="sldNum" sz="quarter" idx="12"/>
          </p:nvPr>
        </p:nvSpPr>
        <p:spPr>
          <a:ln/>
        </p:spPr>
        <p:txBody>
          <a:bodyPr/>
          <a:lstStyle>
            <a:lvl1pPr>
              <a:defRPr/>
            </a:lvl1pPr>
          </a:lstStyle>
          <a:p>
            <a:pPr>
              <a:defRPr/>
            </a:pPr>
            <a:fld id="{001F3801-881D-450A-BF99-F523422495C3}" type="slidenum">
              <a:rPr lang="en-GB"/>
              <a:pPr>
                <a:defRPr/>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4"/>
          <p:cNvSpPr>
            <a:spLocks noGrp="1" noChangeArrowheads="1"/>
          </p:cNvSpPr>
          <p:nvPr>
            <p:ph type="dt" sz="half" idx="10"/>
          </p:nvPr>
        </p:nvSpPr>
        <p:spPr>
          <a:ln/>
        </p:spPr>
        <p:txBody>
          <a:bodyPr/>
          <a:lstStyle>
            <a:lvl1pPr>
              <a:defRPr/>
            </a:lvl1pPr>
          </a:lstStyle>
          <a:p>
            <a:fld id="{1725888C-8EE5-4882-BA6E-AA02FBF5A9E2}" type="datetime1">
              <a:rPr lang="en-US"/>
              <a:pPr/>
              <a:t>4/21/2016</a:t>
            </a:fld>
            <a:endParaRPr lang="en-GB"/>
          </a:p>
        </p:txBody>
      </p:sp>
      <p:sp>
        <p:nvSpPr>
          <p:cNvPr id="7" name="Rectangle 5"/>
          <p:cNvSpPr>
            <a:spLocks noGrp="1" noChangeArrowheads="1"/>
          </p:cNvSpPr>
          <p:nvPr>
            <p:ph type="ftr" sz="quarter" idx="11"/>
          </p:nvPr>
        </p:nvSpPr>
        <p:spPr>
          <a:ln/>
        </p:spPr>
        <p:txBody>
          <a:bodyPr/>
          <a:lstStyle>
            <a:lvl1pPr>
              <a:defRPr/>
            </a:lvl1pPr>
          </a:lstStyle>
          <a:p>
            <a:r>
              <a:rPr lang="en-GB" dirty="0" smtClean="0"/>
              <a:t>YDF 2015/16 AMC</a:t>
            </a:r>
            <a:endParaRPr lang="en-GB" dirty="0"/>
          </a:p>
        </p:txBody>
      </p:sp>
      <p:sp>
        <p:nvSpPr>
          <p:cNvPr id="8" name="Rectangle 6"/>
          <p:cNvSpPr>
            <a:spLocks noGrp="1" noChangeArrowheads="1"/>
          </p:cNvSpPr>
          <p:nvPr>
            <p:ph type="sldNum" sz="quarter" idx="12"/>
          </p:nvPr>
        </p:nvSpPr>
        <p:spPr>
          <a:ln/>
        </p:spPr>
        <p:txBody>
          <a:bodyPr/>
          <a:lstStyle>
            <a:lvl1pPr>
              <a:defRPr/>
            </a:lvl1pPr>
          </a:lstStyle>
          <a:p>
            <a:pPr>
              <a:defRPr/>
            </a:pPr>
            <a:fld id="{B3C01060-F139-49EF-8DE6-124F09DCC33E}"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9313" y="228600"/>
            <a:ext cx="8563429" cy="990600"/>
          </a:xfrm>
        </p:spPr>
        <p:txBody>
          <a:bodyPr/>
          <a:lstStyle/>
          <a:p>
            <a:r>
              <a:rPr lang="en-US" smtClean="0"/>
              <a:t>Click to edit Master title style</a:t>
            </a:r>
            <a:endParaRPr lang="en-US" dirty="0"/>
          </a:p>
        </p:txBody>
      </p:sp>
      <p:sp>
        <p:nvSpPr>
          <p:cNvPr id="8" name="Content Placeholder 7"/>
          <p:cNvSpPr>
            <a:spLocks noGrp="1"/>
          </p:cNvSpPr>
          <p:nvPr>
            <p:ph sz="quarter" idx="1"/>
          </p:nvPr>
        </p:nvSpPr>
        <p:spPr>
          <a:xfrm>
            <a:off x="290285" y="1600200"/>
            <a:ext cx="8606971"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977D713A-B8BF-4845-B975-6FE5CC5C034B}" type="datetime1">
              <a:rPr lang="en-US" smtClean="0"/>
              <a:pPr/>
              <a:t>4/21/2016</a:t>
            </a:fld>
            <a:endParaRPr lang="en-GB"/>
          </a:p>
        </p:txBody>
      </p:sp>
      <p:sp>
        <p:nvSpPr>
          <p:cNvPr id="5" name="Footer Placeholder 4"/>
          <p:cNvSpPr>
            <a:spLocks noGrp="1"/>
          </p:cNvSpPr>
          <p:nvPr>
            <p:ph type="ftr" sz="quarter" idx="11"/>
          </p:nvPr>
        </p:nvSpPr>
        <p:spPr/>
        <p:txBody>
          <a:bodyPr/>
          <a:lstStyle>
            <a:lvl1pPr>
              <a:defRPr/>
            </a:lvl1pPr>
          </a:lstStyle>
          <a:p>
            <a:r>
              <a:rPr lang="en-GB" dirty="0" smtClean="0"/>
              <a:t>YDF 2015/16 AMC</a:t>
            </a:r>
            <a:endParaRPr lang="en-GB" dirty="0"/>
          </a:p>
        </p:txBody>
      </p:sp>
      <p:sp>
        <p:nvSpPr>
          <p:cNvPr id="6" name="Slide Number Placeholder 5"/>
          <p:cNvSpPr>
            <a:spLocks noGrp="1"/>
          </p:cNvSpPr>
          <p:nvPr>
            <p:ph type="sldNum" sz="quarter" idx="12"/>
          </p:nvPr>
        </p:nvSpPr>
        <p:spPr/>
        <p:txBody>
          <a:bodyPr/>
          <a:lstStyle>
            <a:lvl1pPr>
              <a:defRPr smtClean="0">
                <a:solidFill>
                  <a:srgbClr val="FFFFFF"/>
                </a:solidFill>
              </a:defRPr>
            </a:lvl1pPr>
          </a:lstStyle>
          <a:p>
            <a:pPr>
              <a:defRPr/>
            </a:pPr>
            <a:fld id="{0FD4E724-D8C0-4069-9BA8-34A7A89F4AEA}" type="slidenum">
              <a:rPr lang="en-GB" smtClean="0"/>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1" cap="none">
                <a:solidFill>
                  <a:srgbClr val="FFFFFF"/>
                </a:solidFill>
              </a:defRPr>
            </a:lvl1pPr>
          </a:lstStyle>
          <a:p>
            <a:r>
              <a:rPr lang="en-US" smtClean="0"/>
              <a:t>Click to edit Master title style</a:t>
            </a:r>
            <a:endParaRPr lang="en-US" dirty="0"/>
          </a:p>
        </p:txBody>
      </p:sp>
      <p:sp>
        <p:nvSpPr>
          <p:cNvPr id="7" name="Date Placeholder 11"/>
          <p:cNvSpPr>
            <a:spLocks noGrp="1"/>
          </p:cNvSpPr>
          <p:nvPr>
            <p:ph type="dt" sz="half" idx="10"/>
          </p:nvPr>
        </p:nvSpPr>
        <p:spPr/>
        <p:txBody>
          <a:bodyPr/>
          <a:lstStyle>
            <a:lvl1pPr>
              <a:defRPr/>
            </a:lvl1pPr>
          </a:lstStyle>
          <a:p>
            <a:fld id="{C502AFBD-EFD3-4A15-A85F-8F2D5CB987F5}" type="datetime1">
              <a:rPr lang="en-US" smtClean="0"/>
              <a:pPr/>
              <a:t>4/21/2016</a:t>
            </a:fld>
            <a:endParaRPr lang="en-GB"/>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smtClean="0">
                <a:solidFill>
                  <a:srgbClr val="FFFFFF"/>
                </a:solidFill>
              </a:defRPr>
            </a:lvl1pPr>
          </a:lstStyle>
          <a:p>
            <a:pPr>
              <a:defRPr/>
            </a:pPr>
            <a:fld id="{7E3347C1-AF04-4A0C-9115-5F64C5475595}" type="slidenum">
              <a:rPr lang="en-GB" smtClean="0"/>
              <a:pPr>
                <a:defRPr/>
              </a:pPr>
              <a:t>‹#›</a:t>
            </a:fld>
            <a:endParaRPr lang="en-GB"/>
          </a:p>
        </p:txBody>
      </p:sp>
      <p:sp>
        <p:nvSpPr>
          <p:cNvPr id="9" name="Footer Placeholder 13"/>
          <p:cNvSpPr>
            <a:spLocks noGrp="1"/>
          </p:cNvSpPr>
          <p:nvPr>
            <p:ph type="ftr" sz="quarter" idx="12"/>
          </p:nvPr>
        </p:nvSpPr>
        <p:spPr/>
        <p:txBody>
          <a:bodyPr/>
          <a:lstStyle>
            <a:lvl1pPr>
              <a:defRPr/>
            </a:lvl1pPr>
          </a:lstStyle>
          <a:p>
            <a:r>
              <a:rPr lang="en-GB" dirty="0" smtClean="0"/>
              <a:t>YDF 2015/16 AMC</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fld id="{0216801C-C10D-42CF-ABC9-540E25C1A52C}" type="datetime1">
              <a:rPr lang="en-US" smtClean="0"/>
              <a:pPr/>
              <a:t>4/21/2016</a:t>
            </a:fld>
            <a:endParaRPr lang="en-GB"/>
          </a:p>
        </p:txBody>
      </p:sp>
      <p:sp>
        <p:nvSpPr>
          <p:cNvPr id="6" name="Slide Number Placeholder 9"/>
          <p:cNvSpPr>
            <a:spLocks noGrp="1"/>
          </p:cNvSpPr>
          <p:nvPr>
            <p:ph type="sldNum" sz="quarter" idx="11"/>
          </p:nvPr>
        </p:nvSpPr>
        <p:spPr/>
        <p:txBody>
          <a:bodyPr rtlCol="0"/>
          <a:lstStyle>
            <a:lvl1pPr>
              <a:defRPr/>
            </a:lvl1pPr>
          </a:lstStyle>
          <a:p>
            <a:pPr>
              <a:defRPr/>
            </a:pPr>
            <a:fld id="{23C50673-35F8-41E9-966E-E6C5E4934F91}" type="slidenum">
              <a:rPr lang="en-GB" smtClean="0"/>
              <a:pPr>
                <a:defRPr/>
              </a:pPr>
              <a:t>‹#›</a:t>
            </a:fld>
            <a:endParaRPr lang="en-GB"/>
          </a:p>
        </p:txBody>
      </p:sp>
      <p:sp>
        <p:nvSpPr>
          <p:cNvPr id="7" name="Footer Placeholder 11"/>
          <p:cNvSpPr>
            <a:spLocks noGrp="1"/>
          </p:cNvSpPr>
          <p:nvPr>
            <p:ph type="ftr" sz="quarter" idx="12"/>
          </p:nvPr>
        </p:nvSpPr>
        <p:spPr/>
        <p:txBody>
          <a:bodyPr rtlCol="0"/>
          <a:lstStyle>
            <a:lvl1pPr>
              <a:defRPr/>
            </a:lvl1pPr>
          </a:lstStyle>
          <a:p>
            <a:r>
              <a:rPr lang="en-GB" dirty="0" smtClean="0"/>
              <a:t>YDF 2015/16 AMC</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75E65E12-1CCC-404F-9C62-DEDDD32E005A}" type="datetime1">
              <a:rPr lang="en-US" smtClean="0"/>
              <a:pPr/>
              <a:t>4/21/2016</a:t>
            </a:fld>
            <a:endParaRPr lang="en-GB"/>
          </a:p>
        </p:txBody>
      </p:sp>
      <p:sp>
        <p:nvSpPr>
          <p:cNvPr id="8" name="Slide Number Placeholder 11"/>
          <p:cNvSpPr>
            <a:spLocks noGrp="1"/>
          </p:cNvSpPr>
          <p:nvPr>
            <p:ph type="sldNum" sz="quarter" idx="11"/>
          </p:nvPr>
        </p:nvSpPr>
        <p:spPr/>
        <p:txBody>
          <a:bodyPr rtlCol="0"/>
          <a:lstStyle>
            <a:lvl1pPr>
              <a:defRPr/>
            </a:lvl1pPr>
          </a:lstStyle>
          <a:p>
            <a:pPr>
              <a:defRPr/>
            </a:pPr>
            <a:fld id="{77592DEA-FD2C-44C8-ABE4-C99A6AC8C648}" type="slidenum">
              <a:rPr lang="en-GB" smtClean="0"/>
              <a:pPr>
                <a:defRPr/>
              </a:pPr>
              <a:t>‹#›</a:t>
            </a:fld>
            <a:endParaRPr lang="en-GB"/>
          </a:p>
        </p:txBody>
      </p:sp>
      <p:sp>
        <p:nvSpPr>
          <p:cNvPr id="9" name="Footer Placeholder 13"/>
          <p:cNvSpPr>
            <a:spLocks noGrp="1"/>
          </p:cNvSpPr>
          <p:nvPr>
            <p:ph type="ftr" sz="quarter" idx="12"/>
          </p:nvPr>
        </p:nvSpPr>
        <p:spPr/>
        <p:txBody>
          <a:bodyPr rtlCol="0"/>
          <a:lstStyle>
            <a:lvl1pPr>
              <a:defRPr/>
            </a:lvl1pPr>
          </a:lstStyle>
          <a:p>
            <a:r>
              <a:rPr lang="en-GB" dirty="0" smtClean="0"/>
              <a:t>YDF 2015/16 AMC</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FC334023-E341-47ED-8CB8-A599FF7D3AD5}" type="datetime1">
              <a:rPr lang="en-US" smtClean="0"/>
              <a:pPr/>
              <a:t>4/21/2016</a:t>
            </a:fld>
            <a:endParaRPr lang="en-GB"/>
          </a:p>
        </p:txBody>
      </p:sp>
      <p:sp>
        <p:nvSpPr>
          <p:cNvPr id="4" name="Footer Placeholder 3"/>
          <p:cNvSpPr>
            <a:spLocks noGrp="1"/>
          </p:cNvSpPr>
          <p:nvPr>
            <p:ph type="ftr" sz="quarter" idx="11"/>
          </p:nvPr>
        </p:nvSpPr>
        <p:spPr/>
        <p:txBody>
          <a:bodyPr/>
          <a:lstStyle>
            <a:lvl1pPr>
              <a:defRPr/>
            </a:lvl1pPr>
          </a:lstStyle>
          <a:p>
            <a:r>
              <a:rPr lang="en-GB" dirty="0" smtClean="0"/>
              <a:t>YDF 2015/16 AMC</a:t>
            </a:r>
            <a:endParaRPr lang="en-GB" dirty="0"/>
          </a:p>
        </p:txBody>
      </p:sp>
      <p:sp>
        <p:nvSpPr>
          <p:cNvPr id="5" name="Slide Number Placeholder 4"/>
          <p:cNvSpPr>
            <a:spLocks noGrp="1"/>
          </p:cNvSpPr>
          <p:nvPr>
            <p:ph type="sldNum" sz="quarter" idx="12"/>
          </p:nvPr>
        </p:nvSpPr>
        <p:spPr/>
        <p:txBody>
          <a:bodyPr/>
          <a:lstStyle>
            <a:lvl1pPr>
              <a:defRPr smtClean="0">
                <a:solidFill>
                  <a:srgbClr val="FFFFFF"/>
                </a:solidFill>
              </a:defRPr>
            </a:lvl1pPr>
          </a:lstStyle>
          <a:p>
            <a:pPr>
              <a:defRPr/>
            </a:pPr>
            <a:fld id="{DD3BBD79-70B7-4F62-9C81-9D41A90422F3}" type="slidenum">
              <a:rPr lang="en-GB" smtClean="0"/>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04BEEF6-F79D-4A6D-B24B-EA721E6E7613}" type="datetime1">
              <a:rPr lang="en-US" smtClean="0"/>
              <a:pPr/>
              <a:t>4/21/2016</a:t>
            </a:fld>
            <a:endParaRPr lang="en-GB"/>
          </a:p>
        </p:txBody>
      </p:sp>
      <p:sp>
        <p:nvSpPr>
          <p:cNvPr id="3" name="Footer Placeholder 2"/>
          <p:cNvSpPr>
            <a:spLocks noGrp="1"/>
          </p:cNvSpPr>
          <p:nvPr>
            <p:ph type="ftr" sz="quarter" idx="11"/>
          </p:nvPr>
        </p:nvSpPr>
        <p:spPr/>
        <p:txBody>
          <a:bodyPr/>
          <a:lstStyle>
            <a:lvl1pPr>
              <a:defRPr/>
            </a:lvl1pPr>
          </a:lstStyle>
          <a:p>
            <a:r>
              <a:rPr lang="en-GB" dirty="0" smtClean="0"/>
              <a:t>YDF 2015/16 AMC</a:t>
            </a:r>
            <a:endParaRPr lang="en-GB" dirty="0"/>
          </a:p>
        </p:txBody>
      </p:sp>
      <p:sp>
        <p:nvSpPr>
          <p:cNvPr id="4" name="Slide Number Placeholder 3"/>
          <p:cNvSpPr>
            <a:spLocks noGrp="1"/>
          </p:cNvSpPr>
          <p:nvPr>
            <p:ph type="sldNum" sz="quarter" idx="12"/>
          </p:nvPr>
        </p:nvSpPr>
        <p:spPr>
          <a:xfrm>
            <a:off x="0" y="6248400"/>
            <a:ext cx="533400" cy="381000"/>
          </a:xfrm>
        </p:spPr>
        <p:txBody>
          <a:bodyPr/>
          <a:lstStyle>
            <a:lvl1pPr>
              <a:defRPr smtClean="0">
                <a:solidFill>
                  <a:schemeClr val="tx2"/>
                </a:solidFill>
              </a:defRPr>
            </a:lvl1pPr>
          </a:lstStyle>
          <a:p>
            <a:pPr>
              <a:defRPr/>
            </a:pPr>
            <a:fld id="{25FF52D6-E588-4668-BCA3-A70151AE2472}" type="slidenum">
              <a:rPr lang="en-GB" smtClean="0"/>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28762062-7084-430D-815F-44D8AEC6B042}" type="datetime1">
              <a:rPr lang="en-US" smtClean="0"/>
              <a:pPr/>
              <a:t>4/21/2016</a:t>
            </a:fld>
            <a:endParaRPr lang="en-GB"/>
          </a:p>
        </p:txBody>
      </p:sp>
      <p:sp>
        <p:nvSpPr>
          <p:cNvPr id="6" name="Footer Placeholder 5"/>
          <p:cNvSpPr>
            <a:spLocks noGrp="1"/>
          </p:cNvSpPr>
          <p:nvPr>
            <p:ph type="ftr" sz="quarter" idx="11"/>
          </p:nvPr>
        </p:nvSpPr>
        <p:spPr/>
        <p:txBody>
          <a:bodyPr/>
          <a:lstStyle>
            <a:lvl1pPr>
              <a:defRPr/>
            </a:lvl1pPr>
          </a:lstStyle>
          <a:p>
            <a:r>
              <a:rPr lang="en-GB" dirty="0" smtClean="0"/>
              <a:t>YDF 2015/16 AMC</a:t>
            </a:r>
            <a:endParaRPr lang="en-GB" dirty="0"/>
          </a:p>
        </p:txBody>
      </p:sp>
      <p:sp>
        <p:nvSpPr>
          <p:cNvPr id="7" name="Slide Number Placeholder 6"/>
          <p:cNvSpPr>
            <a:spLocks noGrp="1"/>
          </p:cNvSpPr>
          <p:nvPr>
            <p:ph type="sldNum" sz="quarter" idx="12"/>
          </p:nvPr>
        </p:nvSpPr>
        <p:spPr/>
        <p:txBody>
          <a:bodyPr/>
          <a:lstStyle>
            <a:lvl1pPr>
              <a:defRPr smtClean="0">
                <a:solidFill>
                  <a:srgbClr val="FFFFFF"/>
                </a:solidFill>
              </a:defRPr>
            </a:lvl1pPr>
          </a:lstStyle>
          <a:p>
            <a:pPr>
              <a:defRPr/>
            </a:pPr>
            <a:fld id="{DAC9535D-17AB-4738-8AEF-6DD46C55DC37}" type="slidenum">
              <a:rPr lang="en-GB" smtClean="0"/>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7B38EB06-631B-4976-AE7E-8C6DE057FD4C}" type="datetime1">
              <a:rPr lang="en-US" smtClean="0"/>
              <a:pPr/>
              <a:t>4/21/2016</a:t>
            </a:fld>
            <a:endParaRPr lang="en-GB"/>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smtClean="0"/>
            </a:lvl1pPr>
          </a:lstStyle>
          <a:p>
            <a:pPr>
              <a:defRPr/>
            </a:pPr>
            <a:fld id="{ED99F25F-C518-4A59-BB12-6E104A941159}" type="slidenum">
              <a:rPr lang="en-GB" smtClean="0"/>
              <a:pPr>
                <a:defRPr/>
              </a:pPr>
              <a:t>‹#›</a:t>
            </a:fld>
            <a:endParaRPr lang="en-GB"/>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r>
              <a:rPr lang="en-GB" dirty="0" smtClean="0"/>
              <a:t>YDF 2015/16 AMC</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5122" name="Title Placeholder 21"/>
          <p:cNvSpPr>
            <a:spLocks noGrp="1"/>
          </p:cNvSpPr>
          <p:nvPr>
            <p:ph type="title"/>
          </p:nvPr>
        </p:nvSpPr>
        <p:spPr bwMode="auto">
          <a:xfrm>
            <a:off x="304799" y="228600"/>
            <a:ext cx="8577943"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5123" name="Text Placeholder 12"/>
          <p:cNvSpPr>
            <a:spLocks noGrp="1"/>
          </p:cNvSpPr>
          <p:nvPr>
            <p:ph type="body" idx="1"/>
          </p:nvPr>
        </p:nvSpPr>
        <p:spPr bwMode="auto">
          <a:xfrm>
            <a:off x="290286" y="1600200"/>
            <a:ext cx="8606971"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480624"/>
            <a:ext cx="2667000" cy="365125"/>
          </a:xfrm>
          <a:prstGeom prst="rect">
            <a:avLst/>
          </a:prstGeom>
        </p:spPr>
        <p:txBody>
          <a:bodyPr vert="horz" anchor="ctr" anchorCtr="0"/>
          <a:lstStyle>
            <a:lvl1pPr algn="l" eaLnBrk="1" latinLnBrk="0" hangingPunct="1">
              <a:defRPr kumimoji="0" sz="1400" smtClean="0">
                <a:solidFill>
                  <a:schemeClr val="tx2"/>
                </a:solidFill>
              </a:defRPr>
            </a:lvl1pPr>
          </a:lstStyle>
          <a:p>
            <a:fld id="{814F14A7-9090-4641-BDA2-E96CC963E3C8}" type="datetime1">
              <a:rPr lang="en-US" smtClean="0"/>
              <a:pPr/>
              <a:t>4/21/2016</a:t>
            </a:fld>
            <a:endParaRPr lang="en-GB" dirty="0"/>
          </a:p>
        </p:txBody>
      </p:sp>
      <p:sp>
        <p:nvSpPr>
          <p:cNvPr id="3" name="Footer Placeholder 2"/>
          <p:cNvSpPr>
            <a:spLocks noGrp="1"/>
          </p:cNvSpPr>
          <p:nvPr>
            <p:ph type="ftr" sz="quarter" idx="3"/>
          </p:nvPr>
        </p:nvSpPr>
        <p:spPr>
          <a:xfrm>
            <a:off x="609600" y="6480624"/>
            <a:ext cx="5421313" cy="365125"/>
          </a:xfrm>
          <a:prstGeom prst="rect">
            <a:avLst/>
          </a:prstGeom>
        </p:spPr>
        <p:txBody>
          <a:bodyPr vert="horz" anchor="ctr"/>
          <a:lstStyle>
            <a:lvl1pPr algn="r" eaLnBrk="1" latinLnBrk="0" hangingPunct="1">
              <a:defRPr kumimoji="0" sz="1400" dirty="0" smtClean="0">
                <a:solidFill>
                  <a:schemeClr val="tx2"/>
                </a:solidFill>
              </a:defRPr>
            </a:lvl1pPr>
          </a:lstStyle>
          <a:p>
            <a:r>
              <a:rPr lang="en-GB" dirty="0" smtClean="0"/>
              <a:t>YDF 2015/16 AMC             </a:t>
            </a:r>
            <a:endParaRPr lang="en-GB" dirty="0"/>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smtClean="0">
                <a:solidFill>
                  <a:srgbClr val="FFFFFF"/>
                </a:solidFill>
              </a:defRPr>
            </a:lvl1pPr>
          </a:lstStyle>
          <a:p>
            <a:pPr>
              <a:defRPr/>
            </a:pPr>
            <a:fld id="{7BB5D57A-CB60-483E-A181-C975EE202AB0}" type="slidenum">
              <a:rPr lang="en-GB" smtClean="0"/>
              <a:pPr>
                <a:defRPr/>
              </a:pPr>
              <a:t>‹#›</a:t>
            </a:fld>
            <a:endParaRPr lang="en-GB"/>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Lst>
  <p:hf hdr="0" dt="0"/>
  <p:txStyles>
    <p:titleStyle>
      <a:lvl1pPr algn="l" rtl="0" eaLnBrk="1" fontAlgn="base" hangingPunct="1">
        <a:spcBef>
          <a:spcPct val="0"/>
        </a:spcBef>
        <a:spcAft>
          <a:spcPct val="0"/>
        </a:spcAft>
        <a:defRPr sz="4400" b="1"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wmf"/><Relationship Id="rId1" Type="http://schemas.openxmlformats.org/officeDocument/2006/relationships/slideLayout" Target="../slideLayouts/slideLayout15.xml"/><Relationship Id="rId6" Type="http://schemas.openxmlformats.org/officeDocument/2006/relationships/image" Target="../media/image7.wmf"/><Relationship Id="rId5" Type="http://schemas.openxmlformats.org/officeDocument/2006/relationships/image" Target="../media/image6.emf"/><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2.bin"/><Relationship Id="rId4" Type="http://schemas.openxmlformats.org/officeDocument/2006/relationships/image" Target="../media/image1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8.wm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GB" smtClean="0"/>
              <a:t>Algorithms 2</a:t>
            </a:r>
          </a:p>
        </p:txBody>
      </p:sp>
      <p:sp>
        <p:nvSpPr>
          <p:cNvPr id="3075" name="Rectangle 3"/>
          <p:cNvSpPr>
            <a:spLocks noGrp="1" noChangeArrowheads="1"/>
          </p:cNvSpPr>
          <p:nvPr>
            <p:ph type="subTitle" idx="1"/>
          </p:nvPr>
        </p:nvSpPr>
        <p:spPr/>
        <p:txBody>
          <a:bodyPr/>
          <a:lstStyle/>
          <a:p>
            <a:r>
              <a:rPr lang="en-GB" dirty="0" smtClean="0"/>
              <a:t>Mathematical Recipes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GB" smtClean="0"/>
              <a:t>Selection</a:t>
            </a:r>
          </a:p>
        </p:txBody>
      </p:sp>
      <p:sp>
        <p:nvSpPr>
          <p:cNvPr id="19"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12293" name="Slide Number Placeholder 17"/>
          <p:cNvSpPr>
            <a:spLocks noGrp="1"/>
          </p:cNvSpPr>
          <p:nvPr>
            <p:ph type="sldNum" sz="quarter" idx="12"/>
          </p:nvPr>
        </p:nvSpPr>
        <p:spPr>
          <a:noFill/>
        </p:spPr>
        <p:txBody>
          <a:bodyPr>
            <a:normAutofit fontScale="85000" lnSpcReduction="20000"/>
          </a:bodyPr>
          <a:lstStyle/>
          <a:p>
            <a:fld id="{81BB4233-ECE9-41B5-BCDD-2E1983A11950}" type="slidenum">
              <a:rPr lang="en-GB" smtClean="0"/>
              <a:pPr/>
              <a:t>10</a:t>
            </a:fld>
            <a:endParaRPr lang="en-GB" smtClean="0"/>
          </a:p>
        </p:txBody>
      </p:sp>
      <p:sp>
        <p:nvSpPr>
          <p:cNvPr id="12290"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grpSp>
        <p:nvGrpSpPr>
          <p:cNvPr id="12292" name="Group 16"/>
          <p:cNvGrpSpPr>
            <a:grpSpLocks/>
          </p:cNvGrpSpPr>
          <p:nvPr/>
        </p:nvGrpSpPr>
        <p:grpSpPr bwMode="auto">
          <a:xfrm>
            <a:off x="1331913" y="1768574"/>
            <a:ext cx="7272337" cy="3676650"/>
            <a:chOff x="776" y="2634"/>
            <a:chExt cx="3223" cy="1162"/>
          </a:xfrm>
        </p:grpSpPr>
        <p:sp>
          <p:nvSpPr>
            <p:cNvPr id="12294" name="Text Box 3"/>
            <p:cNvSpPr txBox="1">
              <a:spLocks noChangeArrowheads="1"/>
            </p:cNvSpPr>
            <p:nvPr/>
          </p:nvSpPr>
          <p:spPr bwMode="auto">
            <a:xfrm>
              <a:off x="776" y="3240"/>
              <a:ext cx="491" cy="186"/>
            </a:xfrm>
            <a:prstGeom prst="rect">
              <a:avLst/>
            </a:prstGeom>
            <a:solidFill>
              <a:srgbClr val="FFFFFF"/>
            </a:solidFill>
            <a:ln w="9525">
              <a:solidFill>
                <a:srgbClr val="000000"/>
              </a:solidFill>
              <a:miter lim="800000"/>
              <a:headEnd/>
              <a:tailEnd/>
            </a:ln>
          </p:spPr>
          <p:txBody>
            <a:bodyPr/>
            <a:lstStyle/>
            <a:p>
              <a:r>
                <a:rPr lang="en-GB" sz="1600"/>
                <a:t>READ n </a:t>
              </a:r>
            </a:p>
          </p:txBody>
        </p:sp>
        <p:sp>
          <p:nvSpPr>
            <p:cNvPr id="12295" name="Line 4"/>
            <p:cNvSpPr>
              <a:spLocks noChangeShapeType="1"/>
            </p:cNvSpPr>
            <p:nvPr/>
          </p:nvSpPr>
          <p:spPr bwMode="auto">
            <a:xfrm>
              <a:off x="2120" y="2814"/>
              <a:ext cx="0" cy="156"/>
            </a:xfrm>
            <a:prstGeom prst="line">
              <a:avLst/>
            </a:prstGeom>
            <a:noFill/>
            <a:ln w="9525">
              <a:solidFill>
                <a:srgbClr val="000000"/>
              </a:solidFill>
              <a:round/>
              <a:headEnd/>
              <a:tailEnd/>
            </a:ln>
          </p:spPr>
          <p:txBody>
            <a:bodyPr/>
            <a:lstStyle/>
            <a:p>
              <a:endParaRPr lang="en-GB"/>
            </a:p>
          </p:txBody>
        </p:sp>
        <p:sp>
          <p:nvSpPr>
            <p:cNvPr id="12296" name="Text Box 5"/>
            <p:cNvSpPr txBox="1">
              <a:spLocks noChangeArrowheads="1"/>
            </p:cNvSpPr>
            <p:nvPr/>
          </p:nvSpPr>
          <p:spPr bwMode="auto">
            <a:xfrm>
              <a:off x="1898" y="2634"/>
              <a:ext cx="479" cy="186"/>
            </a:xfrm>
            <a:prstGeom prst="rect">
              <a:avLst/>
            </a:prstGeom>
            <a:solidFill>
              <a:srgbClr val="FFFFFF"/>
            </a:solidFill>
            <a:ln w="9525">
              <a:solidFill>
                <a:srgbClr val="000000"/>
              </a:solidFill>
              <a:miter lim="800000"/>
              <a:headEnd/>
              <a:tailEnd/>
            </a:ln>
          </p:spPr>
          <p:txBody>
            <a:bodyPr/>
            <a:lstStyle/>
            <a:p>
              <a:r>
                <a:rPr lang="en-GB" sz="1600"/>
                <a:t>Multiply</a:t>
              </a:r>
            </a:p>
          </p:txBody>
        </p:sp>
        <p:sp>
          <p:nvSpPr>
            <p:cNvPr id="12297" name="Line 6"/>
            <p:cNvSpPr>
              <a:spLocks noChangeShapeType="1"/>
            </p:cNvSpPr>
            <p:nvPr/>
          </p:nvSpPr>
          <p:spPr bwMode="auto">
            <a:xfrm>
              <a:off x="974" y="2976"/>
              <a:ext cx="2198" cy="0"/>
            </a:xfrm>
            <a:prstGeom prst="line">
              <a:avLst/>
            </a:prstGeom>
            <a:noFill/>
            <a:ln w="9525">
              <a:solidFill>
                <a:srgbClr val="000000"/>
              </a:solidFill>
              <a:round/>
              <a:headEnd/>
              <a:tailEnd/>
            </a:ln>
          </p:spPr>
          <p:txBody>
            <a:bodyPr/>
            <a:lstStyle/>
            <a:p>
              <a:endParaRPr lang="en-GB"/>
            </a:p>
          </p:txBody>
        </p:sp>
        <p:sp>
          <p:nvSpPr>
            <p:cNvPr id="12298" name="Line 7"/>
            <p:cNvSpPr>
              <a:spLocks noChangeShapeType="1"/>
            </p:cNvSpPr>
            <p:nvPr/>
          </p:nvSpPr>
          <p:spPr bwMode="auto">
            <a:xfrm>
              <a:off x="974" y="2988"/>
              <a:ext cx="0" cy="246"/>
            </a:xfrm>
            <a:prstGeom prst="line">
              <a:avLst/>
            </a:prstGeom>
            <a:noFill/>
            <a:ln w="9525">
              <a:solidFill>
                <a:srgbClr val="000000"/>
              </a:solidFill>
              <a:round/>
              <a:headEnd/>
              <a:tailEnd/>
            </a:ln>
          </p:spPr>
          <p:txBody>
            <a:bodyPr/>
            <a:lstStyle/>
            <a:p>
              <a:endParaRPr lang="en-GB"/>
            </a:p>
          </p:txBody>
        </p:sp>
        <p:sp>
          <p:nvSpPr>
            <p:cNvPr id="12299" name="Line 8"/>
            <p:cNvSpPr>
              <a:spLocks noChangeShapeType="1"/>
            </p:cNvSpPr>
            <p:nvPr/>
          </p:nvSpPr>
          <p:spPr bwMode="auto">
            <a:xfrm>
              <a:off x="3188" y="2988"/>
              <a:ext cx="0" cy="246"/>
            </a:xfrm>
            <a:prstGeom prst="line">
              <a:avLst/>
            </a:prstGeom>
            <a:noFill/>
            <a:ln w="9525">
              <a:solidFill>
                <a:srgbClr val="000000"/>
              </a:solidFill>
              <a:round/>
              <a:headEnd/>
              <a:tailEnd/>
            </a:ln>
          </p:spPr>
          <p:txBody>
            <a:bodyPr/>
            <a:lstStyle/>
            <a:p>
              <a:endParaRPr lang="en-GB"/>
            </a:p>
          </p:txBody>
        </p:sp>
        <p:sp>
          <p:nvSpPr>
            <p:cNvPr id="12300" name="Line 9"/>
            <p:cNvSpPr>
              <a:spLocks noChangeShapeType="1"/>
            </p:cNvSpPr>
            <p:nvPr/>
          </p:nvSpPr>
          <p:spPr bwMode="auto">
            <a:xfrm flipH="1">
              <a:off x="2780" y="3250"/>
              <a:ext cx="421" cy="258"/>
            </a:xfrm>
            <a:prstGeom prst="line">
              <a:avLst/>
            </a:prstGeom>
            <a:noFill/>
            <a:ln w="9525">
              <a:solidFill>
                <a:srgbClr val="000000"/>
              </a:solidFill>
              <a:round/>
              <a:headEnd/>
              <a:tailEnd/>
            </a:ln>
          </p:spPr>
          <p:txBody>
            <a:bodyPr/>
            <a:lstStyle/>
            <a:p>
              <a:endParaRPr lang="en-GB"/>
            </a:p>
          </p:txBody>
        </p:sp>
        <p:sp>
          <p:nvSpPr>
            <p:cNvPr id="12301" name="Line 10"/>
            <p:cNvSpPr>
              <a:spLocks noChangeShapeType="1"/>
            </p:cNvSpPr>
            <p:nvPr/>
          </p:nvSpPr>
          <p:spPr bwMode="auto">
            <a:xfrm>
              <a:off x="3182" y="3250"/>
              <a:ext cx="372" cy="258"/>
            </a:xfrm>
            <a:prstGeom prst="line">
              <a:avLst/>
            </a:prstGeom>
            <a:noFill/>
            <a:ln w="9525">
              <a:solidFill>
                <a:srgbClr val="000000"/>
              </a:solidFill>
              <a:round/>
              <a:headEnd/>
              <a:tailEnd/>
            </a:ln>
          </p:spPr>
          <p:txBody>
            <a:bodyPr/>
            <a:lstStyle/>
            <a:p>
              <a:endParaRPr lang="en-GB"/>
            </a:p>
          </p:txBody>
        </p:sp>
        <p:sp>
          <p:nvSpPr>
            <p:cNvPr id="12302" name="Text Box 11"/>
            <p:cNvSpPr txBox="1">
              <a:spLocks noChangeArrowheads="1"/>
            </p:cNvSpPr>
            <p:nvPr/>
          </p:nvSpPr>
          <p:spPr bwMode="auto">
            <a:xfrm>
              <a:off x="3226" y="3094"/>
              <a:ext cx="773" cy="228"/>
            </a:xfrm>
            <a:prstGeom prst="rect">
              <a:avLst/>
            </a:prstGeom>
            <a:solidFill>
              <a:srgbClr val="FFFFFF"/>
            </a:solidFill>
            <a:ln w="9525">
              <a:noFill/>
              <a:miter lim="800000"/>
              <a:headEnd/>
              <a:tailEnd/>
            </a:ln>
          </p:spPr>
          <p:txBody>
            <a:bodyPr/>
            <a:lstStyle/>
            <a:p>
              <a:r>
                <a:rPr lang="en-GB" sz="1600"/>
                <a:t>n&lt;0 OR n &gt;180</a:t>
              </a:r>
            </a:p>
          </p:txBody>
        </p:sp>
        <p:sp>
          <p:nvSpPr>
            <p:cNvPr id="12303" name="Text Box 12"/>
            <p:cNvSpPr txBox="1">
              <a:spLocks noChangeArrowheads="1"/>
            </p:cNvSpPr>
            <p:nvPr/>
          </p:nvSpPr>
          <p:spPr bwMode="auto">
            <a:xfrm>
              <a:off x="2088" y="3514"/>
              <a:ext cx="908" cy="282"/>
            </a:xfrm>
            <a:prstGeom prst="rect">
              <a:avLst/>
            </a:prstGeom>
            <a:solidFill>
              <a:srgbClr val="FFFFFF"/>
            </a:solidFill>
            <a:ln w="9525">
              <a:solidFill>
                <a:srgbClr val="000000"/>
              </a:solidFill>
              <a:miter lim="800000"/>
              <a:headEnd/>
              <a:tailEnd/>
            </a:ln>
          </p:spPr>
          <p:txBody>
            <a:bodyPr/>
            <a:lstStyle/>
            <a:p>
              <a:r>
                <a:rPr lang="en-GB" sz="1600"/>
                <a:t>DISPLAY             </a:t>
              </a:r>
              <a:r>
                <a:rPr lang="en-GB" sz="1600" baseline="30000"/>
                <a:t>O</a:t>
              </a:r>
            </a:p>
            <a:p>
              <a:r>
                <a:rPr lang="en-GB" sz="1600"/>
                <a:t>“Error- bad input”</a:t>
              </a:r>
            </a:p>
          </p:txBody>
        </p:sp>
        <p:sp>
          <p:nvSpPr>
            <p:cNvPr id="12304" name="Text Box 13"/>
            <p:cNvSpPr txBox="1">
              <a:spLocks noChangeArrowheads="1"/>
            </p:cNvSpPr>
            <p:nvPr/>
          </p:nvSpPr>
          <p:spPr bwMode="auto">
            <a:xfrm>
              <a:off x="3258" y="3520"/>
              <a:ext cx="668" cy="264"/>
            </a:xfrm>
            <a:prstGeom prst="rect">
              <a:avLst/>
            </a:prstGeom>
            <a:solidFill>
              <a:srgbClr val="FFFFFF"/>
            </a:solidFill>
            <a:ln w="9525">
              <a:solidFill>
                <a:srgbClr val="000000"/>
              </a:solidFill>
              <a:miter lim="800000"/>
              <a:headEnd/>
              <a:tailEnd/>
            </a:ln>
          </p:spPr>
          <p:txBody>
            <a:bodyPr/>
            <a:lstStyle/>
            <a:p>
              <a:r>
                <a:rPr lang="en-GB" sz="1600"/>
                <a:t>DISPLAY   </a:t>
              </a:r>
              <a:r>
                <a:rPr lang="en-GB" sz="1600" baseline="30000"/>
                <a:t>O</a:t>
              </a:r>
            </a:p>
            <a:p>
              <a:r>
                <a:rPr lang="en-GB" sz="1600"/>
                <a:t>“ Age is” n</a:t>
              </a:r>
            </a:p>
          </p:txBody>
        </p:sp>
        <p:sp>
          <p:nvSpPr>
            <p:cNvPr id="12305" name="Text Box 14"/>
            <p:cNvSpPr txBox="1">
              <a:spLocks noChangeArrowheads="1"/>
            </p:cNvSpPr>
            <p:nvPr/>
          </p:nvSpPr>
          <p:spPr bwMode="auto">
            <a:xfrm>
              <a:off x="2472" y="3302"/>
              <a:ext cx="348" cy="204"/>
            </a:xfrm>
            <a:prstGeom prst="rect">
              <a:avLst/>
            </a:prstGeom>
            <a:solidFill>
              <a:srgbClr val="FFFFFF"/>
            </a:solidFill>
            <a:ln w="9525">
              <a:noFill/>
              <a:miter lim="800000"/>
              <a:headEnd/>
              <a:tailEnd/>
            </a:ln>
          </p:spPr>
          <p:txBody>
            <a:bodyPr/>
            <a:lstStyle/>
            <a:p>
              <a:r>
                <a:rPr lang="en-GB" sz="1600"/>
                <a:t>True</a:t>
              </a:r>
            </a:p>
          </p:txBody>
        </p:sp>
        <p:sp>
          <p:nvSpPr>
            <p:cNvPr id="12306" name="Text Box 15"/>
            <p:cNvSpPr txBox="1">
              <a:spLocks noChangeArrowheads="1"/>
            </p:cNvSpPr>
            <p:nvPr/>
          </p:nvSpPr>
          <p:spPr bwMode="auto">
            <a:xfrm>
              <a:off x="3573" y="3308"/>
              <a:ext cx="348" cy="204"/>
            </a:xfrm>
            <a:prstGeom prst="rect">
              <a:avLst/>
            </a:prstGeom>
            <a:solidFill>
              <a:srgbClr val="FFFFFF"/>
            </a:solidFill>
            <a:ln w="9525">
              <a:noFill/>
              <a:miter lim="800000"/>
              <a:headEnd/>
              <a:tailEnd/>
            </a:ln>
          </p:spPr>
          <p:txBody>
            <a:bodyPr/>
            <a:lstStyle/>
            <a:p>
              <a:r>
                <a:rPr lang="en-GB" sz="1600"/>
                <a:t>False</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GB" smtClean="0"/>
              <a:t>Iteration</a:t>
            </a:r>
          </a:p>
        </p:txBody>
      </p:sp>
      <p:sp>
        <p:nvSpPr>
          <p:cNvPr id="27"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13317" name="Slide Number Placeholder 25"/>
          <p:cNvSpPr>
            <a:spLocks noGrp="1"/>
          </p:cNvSpPr>
          <p:nvPr>
            <p:ph type="sldNum" sz="quarter" idx="12"/>
          </p:nvPr>
        </p:nvSpPr>
        <p:spPr>
          <a:noFill/>
        </p:spPr>
        <p:txBody>
          <a:bodyPr>
            <a:normAutofit fontScale="85000" lnSpcReduction="20000"/>
          </a:bodyPr>
          <a:lstStyle/>
          <a:p>
            <a:fld id="{13FD3BF9-BA89-44EE-B78D-7E26C5756787}" type="slidenum">
              <a:rPr lang="en-GB" smtClean="0"/>
              <a:pPr/>
              <a:t>11</a:t>
            </a:fld>
            <a:endParaRPr lang="en-GB" smtClean="0"/>
          </a:p>
        </p:txBody>
      </p:sp>
      <p:sp>
        <p:nvSpPr>
          <p:cNvPr id="13314"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grpSp>
        <p:nvGrpSpPr>
          <p:cNvPr id="13316" name="Group 39"/>
          <p:cNvGrpSpPr>
            <a:grpSpLocks/>
          </p:cNvGrpSpPr>
          <p:nvPr/>
        </p:nvGrpSpPr>
        <p:grpSpPr bwMode="auto">
          <a:xfrm>
            <a:off x="323850" y="2205038"/>
            <a:ext cx="8640763" cy="3629025"/>
            <a:chOff x="204" y="1389"/>
            <a:chExt cx="5443" cy="2286"/>
          </a:xfrm>
        </p:grpSpPr>
        <p:sp>
          <p:nvSpPr>
            <p:cNvPr id="13318" name="Text Box 17"/>
            <p:cNvSpPr txBox="1">
              <a:spLocks noChangeArrowheads="1"/>
            </p:cNvSpPr>
            <p:nvPr/>
          </p:nvSpPr>
          <p:spPr bwMode="auto">
            <a:xfrm>
              <a:off x="3334" y="2478"/>
              <a:ext cx="372" cy="255"/>
            </a:xfrm>
            <a:prstGeom prst="rect">
              <a:avLst/>
            </a:prstGeom>
            <a:solidFill>
              <a:srgbClr val="FFFFFF"/>
            </a:solidFill>
            <a:ln w="9525">
              <a:solidFill>
                <a:srgbClr val="000000"/>
              </a:solidFill>
              <a:miter lim="800000"/>
              <a:headEnd/>
              <a:tailEnd/>
            </a:ln>
          </p:spPr>
          <p:txBody>
            <a:bodyPr/>
            <a:lstStyle/>
            <a:p>
              <a:r>
                <a:rPr lang="en-GB" b="0"/>
                <a:t>Do</a:t>
              </a:r>
              <a:endParaRPr lang="en-GB"/>
            </a:p>
          </p:txBody>
        </p:sp>
        <p:sp>
          <p:nvSpPr>
            <p:cNvPr id="13319" name="Text Box 19"/>
            <p:cNvSpPr txBox="1">
              <a:spLocks noChangeArrowheads="1"/>
            </p:cNvSpPr>
            <p:nvPr/>
          </p:nvSpPr>
          <p:spPr bwMode="auto">
            <a:xfrm>
              <a:off x="204" y="2432"/>
              <a:ext cx="771" cy="363"/>
            </a:xfrm>
            <a:prstGeom prst="rect">
              <a:avLst/>
            </a:prstGeom>
            <a:solidFill>
              <a:srgbClr val="FFFFFF"/>
            </a:solidFill>
            <a:ln w="9525">
              <a:solidFill>
                <a:srgbClr val="000000"/>
              </a:solidFill>
              <a:miter lim="800000"/>
              <a:headEnd/>
              <a:tailEnd/>
            </a:ln>
          </p:spPr>
          <p:txBody>
            <a:bodyPr/>
            <a:lstStyle/>
            <a:p>
              <a:r>
                <a:rPr lang="en-GB" b="0"/>
                <a:t>READ x,y</a:t>
              </a:r>
              <a:endParaRPr lang="en-GB"/>
            </a:p>
          </p:txBody>
        </p:sp>
        <p:sp>
          <p:nvSpPr>
            <p:cNvPr id="13320" name="Line 20"/>
            <p:cNvSpPr>
              <a:spLocks noChangeShapeType="1"/>
            </p:cNvSpPr>
            <p:nvPr/>
          </p:nvSpPr>
          <p:spPr bwMode="auto">
            <a:xfrm>
              <a:off x="2998" y="1704"/>
              <a:ext cx="0" cy="254"/>
            </a:xfrm>
            <a:prstGeom prst="line">
              <a:avLst/>
            </a:prstGeom>
            <a:noFill/>
            <a:ln w="9525">
              <a:solidFill>
                <a:srgbClr val="000000"/>
              </a:solidFill>
              <a:round/>
              <a:headEnd/>
              <a:tailEnd/>
            </a:ln>
          </p:spPr>
          <p:txBody>
            <a:bodyPr/>
            <a:lstStyle/>
            <a:p>
              <a:endParaRPr lang="en-GB"/>
            </a:p>
          </p:txBody>
        </p:sp>
        <p:sp>
          <p:nvSpPr>
            <p:cNvPr id="13321" name="Text Box 21"/>
            <p:cNvSpPr txBox="1">
              <a:spLocks noChangeArrowheads="1"/>
            </p:cNvSpPr>
            <p:nvPr/>
          </p:nvSpPr>
          <p:spPr bwMode="auto">
            <a:xfrm>
              <a:off x="1746" y="3294"/>
              <a:ext cx="1768" cy="381"/>
            </a:xfrm>
            <a:prstGeom prst="rect">
              <a:avLst/>
            </a:prstGeom>
            <a:solidFill>
              <a:srgbClr val="FFFFFF"/>
            </a:solidFill>
            <a:ln w="9525">
              <a:solidFill>
                <a:srgbClr val="000000"/>
              </a:solidFill>
              <a:miter lim="800000"/>
              <a:headEnd/>
              <a:tailEnd/>
            </a:ln>
          </p:spPr>
          <p:txBody>
            <a:bodyPr tIns="118800"/>
            <a:lstStyle/>
            <a:p>
              <a:r>
                <a:rPr lang="en-GB" b="0"/>
                <a:t>Answer </a:t>
              </a:r>
              <a:r>
                <a:rPr lang="en-GB" b="0">
                  <a:sym typeface="Symbol" pitchFamily="18" charset="2"/>
                </a:rPr>
                <a:t></a:t>
              </a:r>
              <a:r>
                <a:rPr lang="en-GB" b="0"/>
                <a:t> Answer + y </a:t>
              </a:r>
              <a:endParaRPr lang="en-GB" b="0" baseline="30000"/>
            </a:p>
            <a:p>
              <a:endParaRPr lang="en-GB"/>
            </a:p>
          </p:txBody>
        </p:sp>
        <p:sp>
          <p:nvSpPr>
            <p:cNvPr id="13322" name="Text Box 22"/>
            <p:cNvSpPr txBox="1">
              <a:spLocks noChangeArrowheads="1"/>
            </p:cNvSpPr>
            <p:nvPr/>
          </p:nvSpPr>
          <p:spPr bwMode="auto">
            <a:xfrm>
              <a:off x="4339" y="2388"/>
              <a:ext cx="1308" cy="312"/>
            </a:xfrm>
            <a:prstGeom prst="rect">
              <a:avLst/>
            </a:prstGeom>
            <a:solidFill>
              <a:srgbClr val="FFFFFF"/>
            </a:solidFill>
            <a:ln w="9525">
              <a:solidFill>
                <a:srgbClr val="000000"/>
              </a:solidFill>
              <a:miter lim="800000"/>
              <a:headEnd/>
              <a:tailEnd/>
            </a:ln>
          </p:spPr>
          <p:txBody>
            <a:bodyPr/>
            <a:lstStyle/>
            <a:p>
              <a:r>
                <a:rPr lang="en-GB" b="0"/>
                <a:t>DISPLAY Answer</a:t>
              </a:r>
              <a:endParaRPr lang="en-GB"/>
            </a:p>
          </p:txBody>
        </p:sp>
        <p:sp>
          <p:nvSpPr>
            <p:cNvPr id="13323" name="Text Box 23"/>
            <p:cNvSpPr txBox="1">
              <a:spLocks noChangeArrowheads="1"/>
            </p:cNvSpPr>
            <p:nvPr/>
          </p:nvSpPr>
          <p:spPr bwMode="auto">
            <a:xfrm>
              <a:off x="2789" y="1389"/>
              <a:ext cx="726" cy="302"/>
            </a:xfrm>
            <a:prstGeom prst="rect">
              <a:avLst/>
            </a:prstGeom>
            <a:solidFill>
              <a:srgbClr val="FFFFFF"/>
            </a:solidFill>
            <a:ln w="9525">
              <a:solidFill>
                <a:srgbClr val="000000"/>
              </a:solidFill>
              <a:miter lim="800000"/>
              <a:headEnd/>
              <a:tailEnd/>
            </a:ln>
          </p:spPr>
          <p:txBody>
            <a:bodyPr/>
            <a:lstStyle/>
            <a:p>
              <a:r>
                <a:rPr lang="en-GB" b="0"/>
                <a:t>Multiply</a:t>
              </a:r>
              <a:endParaRPr lang="en-GB"/>
            </a:p>
          </p:txBody>
        </p:sp>
        <p:sp>
          <p:nvSpPr>
            <p:cNvPr id="13324" name="Line 24"/>
            <p:cNvSpPr>
              <a:spLocks noChangeShapeType="1"/>
            </p:cNvSpPr>
            <p:nvPr/>
          </p:nvSpPr>
          <p:spPr bwMode="auto">
            <a:xfrm flipV="1">
              <a:off x="567" y="1968"/>
              <a:ext cx="4120" cy="11"/>
            </a:xfrm>
            <a:prstGeom prst="line">
              <a:avLst/>
            </a:prstGeom>
            <a:noFill/>
            <a:ln w="9525">
              <a:solidFill>
                <a:srgbClr val="000000"/>
              </a:solidFill>
              <a:round/>
              <a:headEnd/>
              <a:tailEnd/>
            </a:ln>
          </p:spPr>
          <p:txBody>
            <a:bodyPr/>
            <a:lstStyle/>
            <a:p>
              <a:endParaRPr lang="en-GB"/>
            </a:p>
          </p:txBody>
        </p:sp>
        <p:sp>
          <p:nvSpPr>
            <p:cNvPr id="13325" name="Line 25"/>
            <p:cNvSpPr>
              <a:spLocks noChangeShapeType="1"/>
            </p:cNvSpPr>
            <p:nvPr/>
          </p:nvSpPr>
          <p:spPr bwMode="auto">
            <a:xfrm>
              <a:off x="1338" y="1979"/>
              <a:ext cx="0" cy="401"/>
            </a:xfrm>
            <a:prstGeom prst="line">
              <a:avLst/>
            </a:prstGeom>
            <a:noFill/>
            <a:ln w="9525">
              <a:solidFill>
                <a:srgbClr val="000000"/>
              </a:solidFill>
              <a:round/>
              <a:headEnd/>
              <a:tailEnd/>
            </a:ln>
          </p:spPr>
          <p:txBody>
            <a:bodyPr/>
            <a:lstStyle/>
            <a:p>
              <a:endParaRPr lang="en-GB"/>
            </a:p>
          </p:txBody>
        </p:sp>
        <p:sp>
          <p:nvSpPr>
            <p:cNvPr id="13326" name="Line 26"/>
            <p:cNvSpPr>
              <a:spLocks noChangeShapeType="1"/>
            </p:cNvSpPr>
            <p:nvPr/>
          </p:nvSpPr>
          <p:spPr bwMode="auto">
            <a:xfrm>
              <a:off x="4701" y="1987"/>
              <a:ext cx="0" cy="401"/>
            </a:xfrm>
            <a:prstGeom prst="line">
              <a:avLst/>
            </a:prstGeom>
            <a:noFill/>
            <a:ln w="9525">
              <a:solidFill>
                <a:srgbClr val="000000"/>
              </a:solidFill>
              <a:round/>
              <a:headEnd/>
              <a:tailEnd/>
            </a:ln>
          </p:spPr>
          <p:txBody>
            <a:bodyPr/>
            <a:lstStyle/>
            <a:p>
              <a:endParaRPr lang="en-GB"/>
            </a:p>
          </p:txBody>
        </p:sp>
        <p:sp>
          <p:nvSpPr>
            <p:cNvPr id="13327" name="Line 27"/>
            <p:cNvSpPr>
              <a:spLocks noChangeShapeType="1"/>
            </p:cNvSpPr>
            <p:nvPr/>
          </p:nvSpPr>
          <p:spPr bwMode="auto">
            <a:xfrm>
              <a:off x="3470" y="2750"/>
              <a:ext cx="0" cy="218"/>
            </a:xfrm>
            <a:prstGeom prst="line">
              <a:avLst/>
            </a:prstGeom>
            <a:noFill/>
            <a:ln w="9525">
              <a:solidFill>
                <a:srgbClr val="000000"/>
              </a:solidFill>
              <a:round/>
              <a:headEnd/>
              <a:tailEnd/>
            </a:ln>
          </p:spPr>
          <p:txBody>
            <a:bodyPr/>
            <a:lstStyle/>
            <a:p>
              <a:endParaRPr lang="en-GB"/>
            </a:p>
          </p:txBody>
        </p:sp>
        <p:sp>
          <p:nvSpPr>
            <p:cNvPr id="13328" name="Text Box 28"/>
            <p:cNvSpPr txBox="1">
              <a:spLocks noChangeArrowheads="1"/>
            </p:cNvSpPr>
            <p:nvPr/>
          </p:nvSpPr>
          <p:spPr bwMode="auto">
            <a:xfrm>
              <a:off x="3606" y="2478"/>
              <a:ext cx="91" cy="161"/>
            </a:xfrm>
            <a:prstGeom prst="rect">
              <a:avLst/>
            </a:prstGeom>
            <a:solidFill>
              <a:srgbClr val="FFFFFF"/>
            </a:solidFill>
            <a:ln w="9525">
              <a:noFill/>
              <a:miter lim="800000"/>
              <a:headEnd/>
              <a:tailEnd/>
            </a:ln>
          </p:spPr>
          <p:txBody>
            <a:bodyPr lIns="0" tIns="0" rIns="0" bIns="0"/>
            <a:lstStyle/>
            <a:p>
              <a:r>
                <a:rPr lang="en-GB" b="0"/>
                <a:t>*</a:t>
              </a:r>
              <a:endParaRPr lang="en-GB"/>
            </a:p>
          </p:txBody>
        </p:sp>
        <p:sp>
          <p:nvSpPr>
            <p:cNvPr id="13329" name="Text Box 29"/>
            <p:cNvSpPr txBox="1">
              <a:spLocks noChangeArrowheads="1"/>
            </p:cNvSpPr>
            <p:nvPr/>
          </p:nvSpPr>
          <p:spPr bwMode="auto">
            <a:xfrm>
              <a:off x="3243" y="2205"/>
              <a:ext cx="771" cy="262"/>
            </a:xfrm>
            <a:prstGeom prst="rect">
              <a:avLst/>
            </a:prstGeom>
            <a:solidFill>
              <a:srgbClr val="FFFFFF"/>
            </a:solidFill>
            <a:ln w="9525">
              <a:noFill/>
              <a:miter lim="800000"/>
              <a:headEnd/>
              <a:tailEnd/>
            </a:ln>
          </p:spPr>
          <p:txBody>
            <a:bodyPr/>
            <a:lstStyle/>
            <a:p>
              <a:r>
                <a:rPr lang="en-GB" b="0"/>
                <a:t>until n=x</a:t>
              </a:r>
              <a:endParaRPr lang="en-GB"/>
            </a:p>
          </p:txBody>
        </p:sp>
        <p:sp>
          <p:nvSpPr>
            <p:cNvPr id="13330" name="Text Box 30"/>
            <p:cNvSpPr txBox="1">
              <a:spLocks noChangeArrowheads="1"/>
            </p:cNvSpPr>
            <p:nvPr/>
          </p:nvSpPr>
          <p:spPr bwMode="auto">
            <a:xfrm>
              <a:off x="1066" y="2432"/>
              <a:ext cx="861" cy="303"/>
            </a:xfrm>
            <a:prstGeom prst="rect">
              <a:avLst/>
            </a:prstGeom>
            <a:solidFill>
              <a:srgbClr val="FFFFFF"/>
            </a:solidFill>
            <a:ln w="9525">
              <a:solidFill>
                <a:srgbClr val="000000"/>
              </a:solidFill>
              <a:miter lim="800000"/>
              <a:headEnd/>
              <a:tailEnd/>
            </a:ln>
          </p:spPr>
          <p:txBody>
            <a:bodyPr/>
            <a:lstStyle/>
            <a:p>
              <a:r>
                <a:rPr lang="en-GB" b="0"/>
                <a:t>n   </a:t>
              </a:r>
              <a:r>
                <a:rPr lang="en-GB" b="0">
                  <a:sym typeface="Symbol" pitchFamily="18" charset="2"/>
                </a:rPr>
                <a:t></a:t>
              </a:r>
              <a:r>
                <a:rPr lang="en-GB" b="0"/>
                <a:t> 0</a:t>
              </a:r>
            </a:p>
          </p:txBody>
        </p:sp>
        <p:sp>
          <p:nvSpPr>
            <p:cNvPr id="13331" name="Text Box 31"/>
            <p:cNvSpPr txBox="1">
              <a:spLocks noChangeArrowheads="1"/>
            </p:cNvSpPr>
            <p:nvPr/>
          </p:nvSpPr>
          <p:spPr bwMode="auto">
            <a:xfrm>
              <a:off x="2064" y="2432"/>
              <a:ext cx="907" cy="303"/>
            </a:xfrm>
            <a:prstGeom prst="rect">
              <a:avLst/>
            </a:prstGeom>
            <a:solidFill>
              <a:srgbClr val="FFFFFF"/>
            </a:solidFill>
            <a:ln w="9525">
              <a:solidFill>
                <a:srgbClr val="000000"/>
              </a:solidFill>
              <a:miter lim="800000"/>
              <a:headEnd/>
              <a:tailEnd/>
            </a:ln>
          </p:spPr>
          <p:txBody>
            <a:bodyPr/>
            <a:lstStyle/>
            <a:p>
              <a:r>
                <a:rPr lang="en-GB" b="0"/>
                <a:t>Answer </a:t>
              </a:r>
              <a:r>
                <a:rPr lang="en-GB" b="0">
                  <a:sym typeface="Symbol" pitchFamily="18" charset="2"/>
                </a:rPr>
                <a:t></a:t>
              </a:r>
              <a:r>
                <a:rPr lang="en-GB" b="0"/>
                <a:t> 0</a:t>
              </a:r>
            </a:p>
            <a:p>
              <a:endParaRPr lang="en-GB"/>
            </a:p>
          </p:txBody>
        </p:sp>
        <p:sp>
          <p:nvSpPr>
            <p:cNvPr id="13332" name="Line 32"/>
            <p:cNvSpPr>
              <a:spLocks noChangeShapeType="1"/>
            </p:cNvSpPr>
            <p:nvPr/>
          </p:nvSpPr>
          <p:spPr bwMode="auto">
            <a:xfrm>
              <a:off x="2200" y="1979"/>
              <a:ext cx="1" cy="399"/>
            </a:xfrm>
            <a:prstGeom prst="line">
              <a:avLst/>
            </a:prstGeom>
            <a:noFill/>
            <a:ln w="9525">
              <a:solidFill>
                <a:srgbClr val="000000"/>
              </a:solidFill>
              <a:round/>
              <a:headEnd/>
              <a:tailEnd/>
            </a:ln>
          </p:spPr>
          <p:txBody>
            <a:bodyPr/>
            <a:lstStyle/>
            <a:p>
              <a:endParaRPr lang="en-GB"/>
            </a:p>
          </p:txBody>
        </p:sp>
        <p:sp>
          <p:nvSpPr>
            <p:cNvPr id="13333" name="Line 33"/>
            <p:cNvSpPr>
              <a:spLocks noChangeShapeType="1"/>
            </p:cNvSpPr>
            <p:nvPr/>
          </p:nvSpPr>
          <p:spPr bwMode="auto">
            <a:xfrm>
              <a:off x="567" y="2024"/>
              <a:ext cx="1" cy="399"/>
            </a:xfrm>
            <a:prstGeom prst="line">
              <a:avLst/>
            </a:prstGeom>
            <a:noFill/>
            <a:ln w="9525">
              <a:solidFill>
                <a:srgbClr val="000000"/>
              </a:solidFill>
              <a:round/>
              <a:headEnd/>
              <a:tailEnd/>
            </a:ln>
          </p:spPr>
          <p:txBody>
            <a:bodyPr/>
            <a:lstStyle/>
            <a:p>
              <a:endParaRPr lang="en-GB"/>
            </a:p>
          </p:txBody>
        </p:sp>
        <p:sp>
          <p:nvSpPr>
            <p:cNvPr id="13334" name="Text Box 34"/>
            <p:cNvSpPr txBox="1">
              <a:spLocks noChangeArrowheads="1"/>
            </p:cNvSpPr>
            <p:nvPr/>
          </p:nvSpPr>
          <p:spPr bwMode="auto">
            <a:xfrm>
              <a:off x="3742" y="3294"/>
              <a:ext cx="998" cy="380"/>
            </a:xfrm>
            <a:prstGeom prst="rect">
              <a:avLst/>
            </a:prstGeom>
            <a:solidFill>
              <a:srgbClr val="FFFFFF"/>
            </a:solidFill>
            <a:ln w="9525">
              <a:solidFill>
                <a:srgbClr val="000000"/>
              </a:solidFill>
              <a:miter lim="800000"/>
              <a:headEnd/>
              <a:tailEnd/>
            </a:ln>
          </p:spPr>
          <p:txBody>
            <a:bodyPr tIns="118800"/>
            <a:lstStyle/>
            <a:p>
              <a:r>
                <a:rPr lang="en-GB" b="0"/>
                <a:t>x</a:t>
              </a:r>
              <a:r>
                <a:rPr lang="en-GB" b="0">
                  <a:sym typeface="Symbol" pitchFamily="18" charset="2"/>
                </a:rPr>
                <a:t></a:t>
              </a:r>
              <a:r>
                <a:rPr lang="en-GB" b="0"/>
                <a:t>x + 1</a:t>
              </a:r>
              <a:endParaRPr lang="en-GB" b="0" baseline="30000"/>
            </a:p>
            <a:p>
              <a:endParaRPr lang="en-GB"/>
            </a:p>
          </p:txBody>
        </p:sp>
        <p:sp>
          <p:nvSpPr>
            <p:cNvPr id="13335" name="Line 35"/>
            <p:cNvSpPr>
              <a:spLocks noChangeShapeType="1"/>
            </p:cNvSpPr>
            <p:nvPr/>
          </p:nvSpPr>
          <p:spPr bwMode="auto">
            <a:xfrm>
              <a:off x="2971" y="3022"/>
              <a:ext cx="0" cy="272"/>
            </a:xfrm>
            <a:prstGeom prst="line">
              <a:avLst/>
            </a:prstGeom>
            <a:noFill/>
            <a:ln w="9525">
              <a:solidFill>
                <a:srgbClr val="000000"/>
              </a:solidFill>
              <a:round/>
              <a:headEnd/>
              <a:tailEnd/>
            </a:ln>
          </p:spPr>
          <p:txBody>
            <a:bodyPr/>
            <a:lstStyle/>
            <a:p>
              <a:endParaRPr lang="en-GB"/>
            </a:p>
          </p:txBody>
        </p:sp>
        <p:sp>
          <p:nvSpPr>
            <p:cNvPr id="13336" name="Line 36"/>
            <p:cNvSpPr>
              <a:spLocks noChangeShapeType="1"/>
            </p:cNvSpPr>
            <p:nvPr/>
          </p:nvSpPr>
          <p:spPr bwMode="auto">
            <a:xfrm>
              <a:off x="4105" y="2976"/>
              <a:ext cx="1" cy="270"/>
            </a:xfrm>
            <a:prstGeom prst="line">
              <a:avLst/>
            </a:prstGeom>
            <a:noFill/>
            <a:ln w="9525">
              <a:solidFill>
                <a:srgbClr val="000000"/>
              </a:solidFill>
              <a:round/>
              <a:headEnd/>
              <a:tailEnd/>
            </a:ln>
          </p:spPr>
          <p:txBody>
            <a:bodyPr/>
            <a:lstStyle/>
            <a:p>
              <a:endParaRPr lang="en-GB"/>
            </a:p>
          </p:txBody>
        </p:sp>
        <p:sp>
          <p:nvSpPr>
            <p:cNvPr id="13337" name="Line 37"/>
            <p:cNvSpPr>
              <a:spLocks noChangeShapeType="1"/>
            </p:cNvSpPr>
            <p:nvPr/>
          </p:nvSpPr>
          <p:spPr bwMode="auto">
            <a:xfrm>
              <a:off x="2971" y="2976"/>
              <a:ext cx="1132" cy="2"/>
            </a:xfrm>
            <a:prstGeom prst="line">
              <a:avLst/>
            </a:prstGeom>
            <a:noFill/>
            <a:ln w="9525">
              <a:solidFill>
                <a:srgbClr val="000000"/>
              </a:solidFill>
              <a:round/>
              <a:headEnd/>
              <a:tailEnd/>
            </a:ln>
          </p:spPr>
          <p:txBody>
            <a:bodyPr/>
            <a:lstStyle/>
            <a:p>
              <a:endParaRPr lang="en-GB"/>
            </a:p>
          </p:txBody>
        </p:sp>
        <p:sp>
          <p:nvSpPr>
            <p:cNvPr id="13338" name="Line 38"/>
            <p:cNvSpPr>
              <a:spLocks noChangeShapeType="1"/>
            </p:cNvSpPr>
            <p:nvPr/>
          </p:nvSpPr>
          <p:spPr bwMode="auto">
            <a:xfrm flipV="1">
              <a:off x="3470" y="2024"/>
              <a:ext cx="1" cy="181"/>
            </a:xfrm>
            <a:prstGeom prst="line">
              <a:avLst/>
            </a:prstGeom>
            <a:noFill/>
            <a:ln w="9525">
              <a:solidFill>
                <a:srgbClr val="000000"/>
              </a:solidFill>
              <a:round/>
              <a:headEnd/>
              <a:tailEnd/>
            </a:ln>
          </p:spPr>
          <p:txBody>
            <a:bodyPr/>
            <a:lstStyle/>
            <a:p>
              <a:endParaRPr lang="en-GB"/>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GB" dirty="0" smtClean="0"/>
              <a:t>Nesting  … 	Indenting helps</a:t>
            </a:r>
          </a:p>
        </p:txBody>
      </p:sp>
      <p:sp>
        <p:nvSpPr>
          <p:cNvPr id="6"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14341" name="Slide Number Placeholder 4"/>
          <p:cNvSpPr>
            <a:spLocks noGrp="1"/>
          </p:cNvSpPr>
          <p:nvPr>
            <p:ph type="sldNum" sz="quarter" idx="12"/>
          </p:nvPr>
        </p:nvSpPr>
        <p:spPr>
          <a:noFill/>
        </p:spPr>
        <p:txBody>
          <a:bodyPr>
            <a:normAutofit fontScale="85000" lnSpcReduction="20000"/>
          </a:bodyPr>
          <a:lstStyle/>
          <a:p>
            <a:fld id="{4C3AC9AA-FF16-4B07-B8C4-0F1A6AE85E86}" type="slidenum">
              <a:rPr lang="en-GB" smtClean="0"/>
              <a:pPr/>
              <a:t>12</a:t>
            </a:fld>
            <a:endParaRPr lang="en-GB" smtClean="0"/>
          </a:p>
        </p:txBody>
      </p:sp>
      <p:sp>
        <p:nvSpPr>
          <p:cNvPr id="14339" name="Footer Placeholder 2"/>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sp>
        <p:nvSpPr>
          <p:cNvPr id="14340" name="Rectangle 3"/>
          <p:cNvSpPr>
            <a:spLocks noChangeArrowheads="1"/>
          </p:cNvSpPr>
          <p:nvPr/>
        </p:nvSpPr>
        <p:spPr bwMode="auto">
          <a:xfrm>
            <a:off x="323528" y="1556792"/>
            <a:ext cx="2520280" cy="5078412"/>
          </a:xfrm>
          <a:prstGeom prst="rect">
            <a:avLst/>
          </a:prstGeom>
          <a:noFill/>
          <a:ln w="9525">
            <a:noFill/>
            <a:miter lim="800000"/>
            <a:headEnd/>
            <a:tailEnd/>
          </a:ln>
        </p:spPr>
        <p:txBody>
          <a:bodyPr wrap="square">
            <a:spAutoFit/>
          </a:bodyPr>
          <a:lstStyle/>
          <a:p>
            <a:r>
              <a:rPr lang="en-GB" dirty="0"/>
              <a:t>Algorithm</a:t>
            </a:r>
          </a:p>
          <a:p>
            <a:r>
              <a:rPr lang="en-GB" dirty="0"/>
              <a:t>READ </a:t>
            </a:r>
            <a:r>
              <a:rPr lang="en-GB" dirty="0">
                <a:sym typeface="Symbol" pitchFamily="18" charset="2"/>
              </a:rPr>
              <a:t></a:t>
            </a:r>
            <a:r>
              <a:rPr lang="en-GB" dirty="0" err="1">
                <a:sym typeface="Symbol" pitchFamily="18" charset="2"/>
              </a:rPr>
              <a:t>r,s,t</a:t>
            </a:r>
            <a:endParaRPr lang="en-GB" dirty="0"/>
          </a:p>
          <a:p>
            <a:r>
              <a:rPr lang="en-GB" dirty="0" err="1"/>
              <a:t>i</a:t>
            </a:r>
            <a:r>
              <a:rPr lang="en-GB" dirty="0"/>
              <a:t> </a:t>
            </a:r>
            <a:r>
              <a:rPr lang="en-GB" dirty="0">
                <a:sym typeface="Symbol" pitchFamily="18" charset="2"/>
              </a:rPr>
              <a:t></a:t>
            </a:r>
            <a:r>
              <a:rPr lang="en-GB" dirty="0"/>
              <a:t>0</a:t>
            </a:r>
          </a:p>
          <a:p>
            <a:r>
              <a:rPr lang="en-GB" dirty="0"/>
              <a:t>j </a:t>
            </a:r>
            <a:r>
              <a:rPr lang="en-GB" dirty="0">
                <a:sym typeface="Symbol" pitchFamily="18" charset="2"/>
              </a:rPr>
              <a:t></a:t>
            </a:r>
            <a:r>
              <a:rPr lang="en-GB" dirty="0"/>
              <a:t>0</a:t>
            </a:r>
          </a:p>
          <a:p>
            <a:r>
              <a:rPr lang="en-GB" dirty="0"/>
              <a:t>IF r&gt;s</a:t>
            </a:r>
          </a:p>
          <a:p>
            <a:r>
              <a:rPr lang="en-GB" dirty="0"/>
              <a:t>DO </a:t>
            </a:r>
          </a:p>
          <a:p>
            <a:r>
              <a:rPr lang="en-GB" dirty="0"/>
              <a:t>s = s-4</a:t>
            </a:r>
          </a:p>
          <a:p>
            <a:r>
              <a:rPr lang="en-GB" dirty="0" err="1"/>
              <a:t>i</a:t>
            </a:r>
            <a:r>
              <a:rPr lang="en-GB" dirty="0"/>
              <a:t> = i+1</a:t>
            </a:r>
          </a:p>
          <a:p>
            <a:r>
              <a:rPr lang="en-GB" dirty="0"/>
              <a:t>IF s&gt;t</a:t>
            </a:r>
          </a:p>
          <a:p>
            <a:r>
              <a:rPr lang="en-GB" dirty="0"/>
              <a:t>DO</a:t>
            </a:r>
          </a:p>
          <a:p>
            <a:r>
              <a:rPr lang="en-GB" dirty="0"/>
              <a:t>t = t+3</a:t>
            </a:r>
          </a:p>
          <a:p>
            <a:r>
              <a:rPr lang="en-GB" dirty="0"/>
              <a:t>j= j+1</a:t>
            </a:r>
          </a:p>
          <a:p>
            <a:r>
              <a:rPr lang="en-GB" dirty="0"/>
              <a:t>LOOP UNTIL j = s</a:t>
            </a:r>
          </a:p>
          <a:p>
            <a:r>
              <a:rPr lang="en-GB" dirty="0"/>
              <a:t>ENDIF</a:t>
            </a:r>
          </a:p>
          <a:p>
            <a:r>
              <a:rPr lang="en-GB" dirty="0"/>
              <a:t>LOOP UNTIL </a:t>
            </a:r>
            <a:r>
              <a:rPr lang="en-GB" dirty="0" err="1"/>
              <a:t>i</a:t>
            </a:r>
            <a:r>
              <a:rPr lang="en-GB" dirty="0"/>
              <a:t> = r</a:t>
            </a:r>
          </a:p>
          <a:p>
            <a:r>
              <a:rPr lang="en-GB" dirty="0"/>
              <a:t>ENDIF</a:t>
            </a:r>
          </a:p>
          <a:p>
            <a:r>
              <a:rPr lang="en-GB" dirty="0"/>
              <a:t>DISPLAY r, s, t</a:t>
            </a:r>
          </a:p>
          <a:p>
            <a:r>
              <a:rPr lang="en-GB" dirty="0"/>
              <a:t>End Algorithm</a:t>
            </a:r>
          </a:p>
        </p:txBody>
      </p:sp>
      <p:sp>
        <p:nvSpPr>
          <p:cNvPr id="7" name="Rectangle 3"/>
          <p:cNvSpPr>
            <a:spLocks noChangeArrowheads="1"/>
          </p:cNvSpPr>
          <p:nvPr/>
        </p:nvSpPr>
        <p:spPr bwMode="auto">
          <a:xfrm>
            <a:off x="4211960" y="1556792"/>
            <a:ext cx="4896544" cy="5078412"/>
          </a:xfrm>
          <a:prstGeom prst="rect">
            <a:avLst/>
          </a:prstGeom>
          <a:noFill/>
          <a:ln w="9525">
            <a:noFill/>
            <a:miter lim="800000"/>
            <a:headEnd/>
            <a:tailEnd/>
          </a:ln>
        </p:spPr>
        <p:txBody>
          <a:bodyPr wrap="square">
            <a:spAutoFit/>
          </a:bodyPr>
          <a:lstStyle/>
          <a:p>
            <a:r>
              <a:rPr lang="en-GB" dirty="0"/>
              <a:t>Algorithm</a:t>
            </a:r>
          </a:p>
          <a:p>
            <a:r>
              <a:rPr lang="en-GB" dirty="0"/>
              <a:t>READ </a:t>
            </a:r>
            <a:r>
              <a:rPr lang="en-GB" dirty="0">
                <a:sym typeface="Symbol" pitchFamily="18" charset="2"/>
              </a:rPr>
              <a:t></a:t>
            </a:r>
            <a:r>
              <a:rPr lang="en-GB" dirty="0" err="1">
                <a:sym typeface="Symbol" pitchFamily="18" charset="2"/>
              </a:rPr>
              <a:t>r,s,t</a:t>
            </a:r>
            <a:endParaRPr lang="en-GB" dirty="0"/>
          </a:p>
          <a:p>
            <a:r>
              <a:rPr lang="en-GB" dirty="0" err="1"/>
              <a:t>i</a:t>
            </a:r>
            <a:r>
              <a:rPr lang="en-GB" dirty="0"/>
              <a:t> </a:t>
            </a:r>
            <a:r>
              <a:rPr lang="en-GB" dirty="0">
                <a:sym typeface="Symbol" pitchFamily="18" charset="2"/>
              </a:rPr>
              <a:t></a:t>
            </a:r>
            <a:r>
              <a:rPr lang="en-GB" dirty="0"/>
              <a:t>0</a:t>
            </a:r>
          </a:p>
          <a:p>
            <a:r>
              <a:rPr lang="en-GB" dirty="0"/>
              <a:t>j </a:t>
            </a:r>
            <a:r>
              <a:rPr lang="en-GB" dirty="0">
                <a:sym typeface="Symbol" pitchFamily="18" charset="2"/>
              </a:rPr>
              <a:t></a:t>
            </a:r>
            <a:r>
              <a:rPr lang="en-GB" dirty="0"/>
              <a:t>0</a:t>
            </a:r>
          </a:p>
          <a:p>
            <a:r>
              <a:rPr lang="en-GB" dirty="0"/>
              <a:t>IF r&gt;s</a:t>
            </a:r>
          </a:p>
          <a:p>
            <a:r>
              <a:rPr lang="en-GB" dirty="0"/>
              <a:t>	DO </a:t>
            </a:r>
          </a:p>
          <a:p>
            <a:r>
              <a:rPr lang="en-GB" dirty="0"/>
              <a:t>	s = s-4</a:t>
            </a:r>
          </a:p>
          <a:p>
            <a:r>
              <a:rPr lang="en-GB" dirty="0"/>
              <a:t>	</a:t>
            </a:r>
            <a:r>
              <a:rPr lang="en-GB" dirty="0" err="1"/>
              <a:t>i</a:t>
            </a:r>
            <a:r>
              <a:rPr lang="en-GB" dirty="0"/>
              <a:t> = i+1</a:t>
            </a:r>
          </a:p>
          <a:p>
            <a:r>
              <a:rPr lang="en-GB" dirty="0"/>
              <a:t>		IF s&gt;t</a:t>
            </a:r>
          </a:p>
          <a:p>
            <a:r>
              <a:rPr lang="en-GB" dirty="0"/>
              <a:t>			DO</a:t>
            </a:r>
          </a:p>
          <a:p>
            <a:r>
              <a:rPr lang="en-GB" dirty="0"/>
              <a:t>			t = t+3</a:t>
            </a:r>
          </a:p>
          <a:p>
            <a:r>
              <a:rPr lang="en-GB" dirty="0"/>
              <a:t>			j= j+1</a:t>
            </a:r>
          </a:p>
          <a:p>
            <a:r>
              <a:rPr lang="en-GB" dirty="0"/>
              <a:t>			LOOP UNTIL j = s</a:t>
            </a:r>
          </a:p>
          <a:p>
            <a:r>
              <a:rPr lang="en-GB" dirty="0"/>
              <a:t>		ENDIF</a:t>
            </a:r>
          </a:p>
          <a:p>
            <a:r>
              <a:rPr lang="en-GB" dirty="0"/>
              <a:t>	LOOP UNTIL </a:t>
            </a:r>
            <a:r>
              <a:rPr lang="en-GB" dirty="0" err="1"/>
              <a:t>i</a:t>
            </a:r>
            <a:r>
              <a:rPr lang="en-GB" dirty="0"/>
              <a:t> = r</a:t>
            </a:r>
          </a:p>
          <a:p>
            <a:r>
              <a:rPr lang="en-GB" dirty="0"/>
              <a:t>ENDIF</a:t>
            </a:r>
          </a:p>
          <a:p>
            <a:r>
              <a:rPr lang="en-GB" dirty="0"/>
              <a:t>DISPLAY r, s, t</a:t>
            </a:r>
          </a:p>
          <a:p>
            <a:r>
              <a:rPr lang="en-GB" dirty="0"/>
              <a:t>End Algorithm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457200" y="274638"/>
            <a:ext cx="8229600" cy="777875"/>
          </a:xfrm>
        </p:spPr>
        <p:txBody>
          <a:bodyPr/>
          <a:lstStyle/>
          <a:p>
            <a:pPr eaLnBrk="1" hangingPunct="1"/>
            <a:r>
              <a:rPr lang="en-GB" smtClean="0"/>
              <a:t>Complexity – several types</a:t>
            </a:r>
          </a:p>
        </p:txBody>
      </p:sp>
      <p:sp>
        <p:nvSpPr>
          <p:cNvPr id="45059" name="Rectangle 3"/>
          <p:cNvSpPr>
            <a:spLocks noGrp="1" noChangeArrowheads="1"/>
          </p:cNvSpPr>
          <p:nvPr>
            <p:ph type="body" sz="half" idx="1"/>
          </p:nvPr>
        </p:nvSpPr>
        <p:spPr>
          <a:xfrm>
            <a:off x="6551613" y="4292600"/>
            <a:ext cx="2592387" cy="1944688"/>
          </a:xfrm>
        </p:spPr>
        <p:txBody>
          <a:bodyPr/>
          <a:lstStyle/>
          <a:p>
            <a:pPr eaLnBrk="1" hangingPunct="1">
              <a:lnSpc>
                <a:spcPct val="90000"/>
              </a:lnSpc>
              <a:buFontTx/>
              <a:buNone/>
            </a:pPr>
            <a:r>
              <a:rPr lang="en-GB" sz="2000" b="1" u="sng" dirty="0" smtClean="0">
                <a:solidFill>
                  <a:schemeClr val="accent2"/>
                </a:solidFill>
                <a:latin typeface="Arial" pitchFamily="34" charset="0"/>
                <a:cs typeface="Arial" pitchFamily="34" charset="0"/>
              </a:rPr>
              <a:t>COGNITIVE </a:t>
            </a:r>
          </a:p>
          <a:p>
            <a:pPr eaLnBrk="1" hangingPunct="1">
              <a:lnSpc>
                <a:spcPct val="90000"/>
              </a:lnSpc>
              <a:buFontTx/>
              <a:buNone/>
            </a:pPr>
            <a:r>
              <a:rPr lang="en-GB" sz="2000" b="1" u="sng" dirty="0" smtClean="0">
                <a:solidFill>
                  <a:schemeClr val="accent2"/>
                </a:solidFill>
                <a:latin typeface="Arial" pitchFamily="34" charset="0"/>
                <a:cs typeface="Arial" pitchFamily="34" charset="0"/>
              </a:rPr>
              <a:t>Complexity</a:t>
            </a:r>
          </a:p>
          <a:p>
            <a:pPr eaLnBrk="1" hangingPunct="1">
              <a:lnSpc>
                <a:spcPct val="90000"/>
              </a:lnSpc>
              <a:buFontTx/>
              <a:buNone/>
            </a:pPr>
            <a:r>
              <a:rPr lang="en-GB" sz="2000" dirty="0" smtClean="0">
                <a:latin typeface="Arial" pitchFamily="34" charset="0"/>
                <a:cs typeface="Arial" pitchFamily="34" charset="0"/>
              </a:rPr>
              <a:t>Difficult to </a:t>
            </a:r>
          </a:p>
          <a:p>
            <a:pPr eaLnBrk="1" hangingPunct="1">
              <a:lnSpc>
                <a:spcPct val="90000"/>
              </a:lnSpc>
              <a:buFontTx/>
              <a:buNone/>
            </a:pPr>
            <a:r>
              <a:rPr lang="en-GB" sz="2000" dirty="0" smtClean="0">
                <a:latin typeface="Arial" pitchFamily="34" charset="0"/>
                <a:cs typeface="Arial" pitchFamily="34" charset="0"/>
              </a:rPr>
              <a:t>understand what the</a:t>
            </a:r>
          </a:p>
          <a:p>
            <a:pPr eaLnBrk="1" hangingPunct="1">
              <a:lnSpc>
                <a:spcPct val="90000"/>
              </a:lnSpc>
              <a:buFontTx/>
              <a:buNone/>
            </a:pPr>
            <a:r>
              <a:rPr lang="en-GB" sz="2000" dirty="0" smtClean="0">
                <a:latin typeface="Arial" pitchFamily="34" charset="0"/>
                <a:cs typeface="Arial" pitchFamily="34" charset="0"/>
              </a:rPr>
              <a:t>algorithm is doing</a:t>
            </a:r>
          </a:p>
        </p:txBody>
      </p:sp>
      <p:pic>
        <p:nvPicPr>
          <p:cNvPr id="16389" name="Picture 6" descr="FROWN"/>
          <p:cNvPicPr>
            <a:picLocks noGrp="1" noChangeAspect="1" noChangeArrowheads="1"/>
          </p:cNvPicPr>
          <p:nvPr>
            <p:ph sz="half" idx="2"/>
          </p:nvPr>
        </p:nvPicPr>
        <p:blipFill>
          <a:blip r:embed="rId2" cstate="print"/>
          <a:srcRect/>
          <a:stretch>
            <a:fillRect/>
          </a:stretch>
        </p:blipFill>
        <p:spPr>
          <a:xfrm>
            <a:off x="6732588" y="1268413"/>
            <a:ext cx="1852612" cy="2840037"/>
          </a:xfrm>
          <a:noFill/>
        </p:spPr>
      </p:pic>
      <p:sp>
        <p:nvSpPr>
          <p:cNvPr id="8"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16391" name="Slide Number Placeholder 6"/>
          <p:cNvSpPr>
            <a:spLocks noGrp="1"/>
          </p:cNvSpPr>
          <p:nvPr>
            <p:ph type="sldNum" sz="quarter" idx="12"/>
          </p:nvPr>
        </p:nvSpPr>
        <p:spPr>
          <a:noFill/>
        </p:spPr>
        <p:txBody>
          <a:bodyPr>
            <a:normAutofit fontScale="85000" lnSpcReduction="20000"/>
          </a:bodyPr>
          <a:lstStyle/>
          <a:p>
            <a:fld id="{217A3531-2B62-41C2-8061-EB126F0DF1C2}" type="slidenum">
              <a:rPr lang="en-GB" smtClean="0"/>
              <a:pPr/>
              <a:t>13</a:t>
            </a:fld>
            <a:endParaRPr lang="en-GB" smtClean="0"/>
          </a:p>
        </p:txBody>
      </p:sp>
      <p:sp>
        <p:nvSpPr>
          <p:cNvPr id="16386" name="Footer Placeholder 5"/>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sp>
        <p:nvSpPr>
          <p:cNvPr id="45064" name="Text Box 8"/>
          <p:cNvSpPr txBox="1">
            <a:spLocks noChangeArrowheads="1"/>
          </p:cNvSpPr>
          <p:nvPr/>
        </p:nvSpPr>
        <p:spPr bwMode="auto">
          <a:xfrm>
            <a:off x="323528" y="1530350"/>
            <a:ext cx="6048375" cy="5327650"/>
          </a:xfrm>
          <a:prstGeom prst="rect">
            <a:avLst/>
          </a:prstGeom>
          <a:solidFill>
            <a:srgbClr val="FFFFFF"/>
          </a:solidFill>
          <a:ln w="9525">
            <a:noFill/>
            <a:miter lim="800000"/>
            <a:headEnd/>
            <a:tailEnd/>
          </a:ln>
        </p:spPr>
        <p:txBody>
          <a:bodyPr/>
          <a:lstStyle/>
          <a:p>
            <a:r>
              <a:rPr lang="en-GB" sz="2000" b="0" dirty="0"/>
              <a:t>Makes you think</a:t>
            </a:r>
          </a:p>
          <a:p>
            <a:endParaRPr lang="en-GB" sz="2000" b="0" dirty="0"/>
          </a:p>
          <a:p>
            <a:r>
              <a:rPr lang="en-GB" sz="2000" dirty="0" err="1">
                <a:latin typeface="Courier New" pitchFamily="49" charset="0"/>
              </a:rPr>
              <a:t>int</a:t>
            </a:r>
            <a:r>
              <a:rPr lang="en-GB" sz="2000" dirty="0">
                <a:latin typeface="Courier New" pitchFamily="49" charset="0"/>
              </a:rPr>
              <a:t> f(</a:t>
            </a:r>
            <a:r>
              <a:rPr lang="en-GB" sz="2000" dirty="0" err="1">
                <a:latin typeface="Courier New" pitchFamily="49" charset="0"/>
              </a:rPr>
              <a:t>int</a:t>
            </a:r>
            <a:r>
              <a:rPr lang="en-GB" sz="2000" dirty="0">
                <a:latin typeface="Courier New" pitchFamily="49" charset="0"/>
              </a:rPr>
              <a:t> n) </a:t>
            </a:r>
          </a:p>
          <a:p>
            <a:r>
              <a:rPr lang="en-GB" sz="2000" dirty="0">
                <a:latin typeface="Courier New" pitchFamily="49" charset="0"/>
              </a:rPr>
              <a:t>If n = 0 Then</a:t>
            </a:r>
          </a:p>
          <a:p>
            <a:r>
              <a:rPr lang="en-GB" sz="2000" dirty="0">
                <a:latin typeface="Courier New" pitchFamily="49" charset="0"/>
              </a:rPr>
              <a:t>  f = 0</a:t>
            </a:r>
          </a:p>
          <a:p>
            <a:r>
              <a:rPr lang="en-GB" sz="2000" dirty="0">
                <a:latin typeface="Courier New" pitchFamily="49" charset="0"/>
              </a:rPr>
              <a:t>Else</a:t>
            </a:r>
          </a:p>
          <a:p>
            <a:r>
              <a:rPr lang="en-GB" sz="2000" dirty="0">
                <a:latin typeface="Courier New" pitchFamily="49" charset="0"/>
              </a:rPr>
              <a:t>  f = g(n - 1) + n</a:t>
            </a:r>
          </a:p>
          <a:p>
            <a:r>
              <a:rPr lang="en-GB" sz="2000" dirty="0">
                <a:latin typeface="Courier New" pitchFamily="49" charset="0"/>
              </a:rPr>
              <a:t>End If</a:t>
            </a:r>
          </a:p>
          <a:p>
            <a:r>
              <a:rPr lang="en-GB" sz="2000" dirty="0">
                <a:latin typeface="Courier New" pitchFamily="49" charset="0"/>
              </a:rPr>
              <a:t>End Method</a:t>
            </a:r>
          </a:p>
          <a:p>
            <a:endParaRPr lang="en-GB" sz="2000" dirty="0">
              <a:latin typeface="Courier New" pitchFamily="49" charset="0"/>
            </a:endParaRPr>
          </a:p>
          <a:p>
            <a:r>
              <a:rPr lang="en-GB" sz="2000" dirty="0" err="1">
                <a:latin typeface="Courier New" pitchFamily="49" charset="0"/>
              </a:rPr>
              <a:t>int</a:t>
            </a:r>
            <a:r>
              <a:rPr lang="en-GB" sz="2000" dirty="0">
                <a:latin typeface="Courier New" pitchFamily="49" charset="0"/>
              </a:rPr>
              <a:t> g(</a:t>
            </a:r>
            <a:r>
              <a:rPr lang="en-GB" sz="2000" dirty="0" err="1">
                <a:latin typeface="Courier New" pitchFamily="49" charset="0"/>
              </a:rPr>
              <a:t>int</a:t>
            </a:r>
            <a:r>
              <a:rPr lang="en-GB" sz="2000" dirty="0">
                <a:latin typeface="Courier New" pitchFamily="49" charset="0"/>
              </a:rPr>
              <a:t> n)</a:t>
            </a:r>
          </a:p>
          <a:p>
            <a:r>
              <a:rPr lang="en-GB" sz="2000" dirty="0">
                <a:latin typeface="Courier New" pitchFamily="49" charset="0"/>
              </a:rPr>
              <a:t>If n = 0 Then</a:t>
            </a:r>
          </a:p>
          <a:p>
            <a:r>
              <a:rPr lang="en-GB" sz="2000" dirty="0">
                <a:latin typeface="Courier New" pitchFamily="49" charset="0"/>
              </a:rPr>
              <a:t>  g = 0</a:t>
            </a:r>
          </a:p>
          <a:p>
            <a:r>
              <a:rPr lang="en-GB" sz="2000" dirty="0">
                <a:latin typeface="Courier New" pitchFamily="49" charset="0"/>
              </a:rPr>
              <a:t>Else</a:t>
            </a:r>
          </a:p>
          <a:p>
            <a:r>
              <a:rPr lang="en-GB" sz="2000" dirty="0">
                <a:latin typeface="Courier New" pitchFamily="49" charset="0"/>
              </a:rPr>
              <a:t>  g = f(n - 1) * n</a:t>
            </a:r>
          </a:p>
          <a:p>
            <a:r>
              <a:rPr lang="en-GB" sz="2000" dirty="0">
                <a:latin typeface="Courier New" pitchFamily="49" charset="0"/>
              </a:rPr>
              <a:t>End If</a:t>
            </a:r>
          </a:p>
          <a:p>
            <a:r>
              <a:rPr lang="en-GB" sz="2000" dirty="0">
                <a:latin typeface="Courier New" pitchFamily="49" charset="0"/>
              </a:rPr>
              <a:t>End Method</a:t>
            </a:r>
            <a:endParaRPr lang="en-GB"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05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05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P spid="4506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17414" name="Slide Number Placeholder 129"/>
          <p:cNvSpPr>
            <a:spLocks noGrp="1"/>
          </p:cNvSpPr>
          <p:nvPr>
            <p:ph type="sldNum" sz="quarter" idx="12"/>
          </p:nvPr>
        </p:nvSpPr>
        <p:spPr>
          <a:noFill/>
        </p:spPr>
        <p:txBody>
          <a:bodyPr/>
          <a:lstStyle/>
          <a:p>
            <a:fld id="{08C3A3A7-F63F-4C0A-A766-A3E59BE90619}" type="slidenum">
              <a:rPr lang="en-GB" smtClean="0"/>
              <a:pPr/>
              <a:t>14</a:t>
            </a:fld>
            <a:endParaRPr lang="en-GB" smtClean="0"/>
          </a:p>
        </p:txBody>
      </p:sp>
      <p:sp>
        <p:nvSpPr>
          <p:cNvPr id="17410" name="Footer Placeholder 2"/>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grpSp>
        <p:nvGrpSpPr>
          <p:cNvPr id="2" name="Group 4"/>
          <p:cNvGrpSpPr>
            <a:grpSpLocks/>
          </p:cNvGrpSpPr>
          <p:nvPr/>
        </p:nvGrpSpPr>
        <p:grpSpPr bwMode="auto">
          <a:xfrm>
            <a:off x="3708400" y="188640"/>
            <a:ext cx="4514850" cy="6577013"/>
            <a:chOff x="722" y="760"/>
            <a:chExt cx="7785" cy="11572"/>
          </a:xfrm>
        </p:grpSpPr>
        <p:sp>
          <p:nvSpPr>
            <p:cNvPr id="17470" name="AutoShape 5"/>
            <p:cNvSpPr>
              <a:spLocks noChangeArrowheads="1"/>
            </p:cNvSpPr>
            <p:nvPr/>
          </p:nvSpPr>
          <p:spPr bwMode="auto">
            <a:xfrm>
              <a:off x="1962" y="1895"/>
              <a:ext cx="2035" cy="341"/>
            </a:xfrm>
            <a:prstGeom prst="roundRect">
              <a:avLst>
                <a:gd name="adj" fmla="val 16667"/>
              </a:avLst>
            </a:prstGeom>
            <a:solidFill>
              <a:srgbClr val="00CC99"/>
            </a:solidFill>
            <a:ln w="9525">
              <a:solidFill>
                <a:srgbClr val="000000"/>
              </a:solidFill>
              <a:round/>
              <a:headEnd/>
              <a:tailEnd/>
            </a:ln>
          </p:spPr>
          <p:txBody>
            <a:bodyPr wrap="none" anchor="ctr"/>
            <a:lstStyle/>
            <a:p>
              <a:endParaRPr lang="en-US"/>
            </a:p>
          </p:txBody>
        </p:sp>
        <p:sp>
          <p:nvSpPr>
            <p:cNvPr id="17471" name="AutoShape 6"/>
            <p:cNvSpPr>
              <a:spLocks noChangeArrowheads="1"/>
            </p:cNvSpPr>
            <p:nvPr/>
          </p:nvSpPr>
          <p:spPr bwMode="auto">
            <a:xfrm>
              <a:off x="1962" y="2509"/>
              <a:ext cx="2035" cy="342"/>
            </a:xfrm>
            <a:prstGeom prst="roundRect">
              <a:avLst>
                <a:gd name="adj" fmla="val 16667"/>
              </a:avLst>
            </a:prstGeom>
            <a:solidFill>
              <a:srgbClr val="00CC99"/>
            </a:solidFill>
            <a:ln w="9525">
              <a:solidFill>
                <a:srgbClr val="000000"/>
              </a:solidFill>
              <a:round/>
              <a:headEnd/>
              <a:tailEnd/>
            </a:ln>
          </p:spPr>
          <p:txBody>
            <a:bodyPr wrap="none" anchor="ctr"/>
            <a:lstStyle/>
            <a:p>
              <a:endParaRPr lang="en-US"/>
            </a:p>
          </p:txBody>
        </p:sp>
        <p:sp>
          <p:nvSpPr>
            <p:cNvPr id="17472" name="AutoShape 7"/>
            <p:cNvSpPr>
              <a:spLocks noChangeArrowheads="1"/>
            </p:cNvSpPr>
            <p:nvPr/>
          </p:nvSpPr>
          <p:spPr bwMode="auto">
            <a:xfrm>
              <a:off x="942" y="4332"/>
              <a:ext cx="2035" cy="341"/>
            </a:xfrm>
            <a:prstGeom prst="roundRect">
              <a:avLst>
                <a:gd name="adj" fmla="val 16667"/>
              </a:avLst>
            </a:prstGeom>
            <a:solidFill>
              <a:srgbClr val="00CC99"/>
            </a:solidFill>
            <a:ln w="9525">
              <a:solidFill>
                <a:srgbClr val="000000"/>
              </a:solidFill>
              <a:round/>
              <a:headEnd/>
              <a:tailEnd/>
            </a:ln>
          </p:spPr>
          <p:txBody>
            <a:bodyPr wrap="none" anchor="ctr"/>
            <a:lstStyle/>
            <a:p>
              <a:endParaRPr lang="en-US"/>
            </a:p>
          </p:txBody>
        </p:sp>
        <p:sp>
          <p:nvSpPr>
            <p:cNvPr id="17473" name="AutoShape 8"/>
            <p:cNvSpPr>
              <a:spLocks noChangeArrowheads="1"/>
            </p:cNvSpPr>
            <p:nvPr/>
          </p:nvSpPr>
          <p:spPr bwMode="auto">
            <a:xfrm>
              <a:off x="942" y="4946"/>
              <a:ext cx="2035" cy="341"/>
            </a:xfrm>
            <a:prstGeom prst="roundRect">
              <a:avLst>
                <a:gd name="adj" fmla="val 16667"/>
              </a:avLst>
            </a:prstGeom>
            <a:solidFill>
              <a:srgbClr val="00CC99"/>
            </a:solidFill>
            <a:ln w="9525">
              <a:solidFill>
                <a:srgbClr val="000000"/>
              </a:solidFill>
              <a:round/>
              <a:headEnd/>
              <a:tailEnd/>
            </a:ln>
          </p:spPr>
          <p:txBody>
            <a:bodyPr wrap="none" anchor="ctr"/>
            <a:lstStyle/>
            <a:p>
              <a:endParaRPr lang="en-US"/>
            </a:p>
          </p:txBody>
        </p:sp>
        <p:sp>
          <p:nvSpPr>
            <p:cNvPr id="17474" name="AutoShape 9"/>
            <p:cNvSpPr>
              <a:spLocks noChangeArrowheads="1"/>
            </p:cNvSpPr>
            <p:nvPr/>
          </p:nvSpPr>
          <p:spPr bwMode="auto">
            <a:xfrm>
              <a:off x="980" y="3396"/>
              <a:ext cx="2035" cy="342"/>
            </a:xfrm>
            <a:prstGeom prst="roundRect">
              <a:avLst>
                <a:gd name="adj" fmla="val 16667"/>
              </a:avLst>
            </a:prstGeom>
            <a:solidFill>
              <a:srgbClr val="CC0000"/>
            </a:solidFill>
            <a:ln w="9525">
              <a:solidFill>
                <a:srgbClr val="000000"/>
              </a:solidFill>
              <a:round/>
              <a:headEnd/>
              <a:tailEnd/>
            </a:ln>
          </p:spPr>
          <p:txBody>
            <a:bodyPr wrap="none" anchor="ctr"/>
            <a:lstStyle/>
            <a:p>
              <a:endParaRPr lang="en-US"/>
            </a:p>
          </p:txBody>
        </p:sp>
        <p:sp>
          <p:nvSpPr>
            <p:cNvPr id="17475" name="AutoShape 10"/>
            <p:cNvSpPr>
              <a:spLocks noChangeArrowheads="1"/>
            </p:cNvSpPr>
            <p:nvPr/>
          </p:nvSpPr>
          <p:spPr bwMode="auto">
            <a:xfrm>
              <a:off x="3225" y="3396"/>
              <a:ext cx="2035" cy="342"/>
            </a:xfrm>
            <a:prstGeom prst="roundRect">
              <a:avLst>
                <a:gd name="adj" fmla="val 16667"/>
              </a:avLst>
            </a:prstGeom>
            <a:solidFill>
              <a:srgbClr val="FF9900"/>
            </a:solidFill>
            <a:ln w="9525">
              <a:solidFill>
                <a:srgbClr val="000000"/>
              </a:solidFill>
              <a:round/>
              <a:headEnd/>
              <a:tailEnd/>
            </a:ln>
          </p:spPr>
          <p:txBody>
            <a:bodyPr wrap="none" anchor="ctr"/>
            <a:lstStyle/>
            <a:p>
              <a:endParaRPr lang="en-US"/>
            </a:p>
          </p:txBody>
        </p:sp>
        <p:sp>
          <p:nvSpPr>
            <p:cNvPr id="17476" name="Line 11"/>
            <p:cNvSpPr>
              <a:spLocks noChangeShapeType="1"/>
            </p:cNvSpPr>
            <p:nvPr/>
          </p:nvSpPr>
          <p:spPr bwMode="auto">
            <a:xfrm>
              <a:off x="3015" y="1486"/>
              <a:ext cx="0" cy="409"/>
            </a:xfrm>
            <a:prstGeom prst="line">
              <a:avLst/>
            </a:prstGeom>
            <a:noFill/>
            <a:ln w="9525">
              <a:solidFill>
                <a:srgbClr val="000000"/>
              </a:solidFill>
              <a:round/>
              <a:headEnd/>
              <a:tailEnd type="triangle" w="med" len="med"/>
            </a:ln>
          </p:spPr>
          <p:txBody>
            <a:bodyPr wrap="none" anchor="ctr"/>
            <a:lstStyle/>
            <a:p>
              <a:endParaRPr lang="en-GB"/>
            </a:p>
          </p:txBody>
        </p:sp>
        <p:sp>
          <p:nvSpPr>
            <p:cNvPr id="17477" name="Line 12"/>
            <p:cNvSpPr>
              <a:spLocks noChangeShapeType="1"/>
            </p:cNvSpPr>
            <p:nvPr/>
          </p:nvSpPr>
          <p:spPr bwMode="auto">
            <a:xfrm>
              <a:off x="3015" y="2236"/>
              <a:ext cx="0" cy="273"/>
            </a:xfrm>
            <a:prstGeom prst="line">
              <a:avLst/>
            </a:prstGeom>
            <a:noFill/>
            <a:ln w="9525">
              <a:solidFill>
                <a:srgbClr val="000000"/>
              </a:solidFill>
              <a:round/>
              <a:headEnd/>
              <a:tailEnd type="triangle" w="med" len="med"/>
            </a:ln>
          </p:spPr>
          <p:txBody>
            <a:bodyPr wrap="none" anchor="ctr"/>
            <a:lstStyle/>
            <a:p>
              <a:endParaRPr lang="en-GB"/>
            </a:p>
          </p:txBody>
        </p:sp>
        <p:sp>
          <p:nvSpPr>
            <p:cNvPr id="17478" name="Line 13"/>
            <p:cNvSpPr>
              <a:spLocks noChangeShapeType="1"/>
            </p:cNvSpPr>
            <p:nvPr/>
          </p:nvSpPr>
          <p:spPr bwMode="auto">
            <a:xfrm flipH="1">
              <a:off x="2173" y="2851"/>
              <a:ext cx="772" cy="545"/>
            </a:xfrm>
            <a:prstGeom prst="line">
              <a:avLst/>
            </a:prstGeom>
            <a:noFill/>
            <a:ln w="9525">
              <a:solidFill>
                <a:srgbClr val="000000"/>
              </a:solidFill>
              <a:round/>
              <a:headEnd/>
              <a:tailEnd type="triangle" w="med" len="med"/>
            </a:ln>
          </p:spPr>
          <p:txBody>
            <a:bodyPr wrap="none" anchor="ctr"/>
            <a:lstStyle/>
            <a:p>
              <a:endParaRPr lang="en-GB"/>
            </a:p>
          </p:txBody>
        </p:sp>
        <p:sp>
          <p:nvSpPr>
            <p:cNvPr id="17479" name="Line 14"/>
            <p:cNvSpPr>
              <a:spLocks noChangeShapeType="1"/>
            </p:cNvSpPr>
            <p:nvPr/>
          </p:nvSpPr>
          <p:spPr bwMode="auto">
            <a:xfrm>
              <a:off x="3155" y="2851"/>
              <a:ext cx="912" cy="545"/>
            </a:xfrm>
            <a:prstGeom prst="line">
              <a:avLst/>
            </a:prstGeom>
            <a:noFill/>
            <a:ln w="9525">
              <a:solidFill>
                <a:srgbClr val="000000"/>
              </a:solidFill>
              <a:round/>
              <a:headEnd/>
              <a:tailEnd type="triangle" w="med" len="med"/>
            </a:ln>
          </p:spPr>
          <p:txBody>
            <a:bodyPr wrap="none" anchor="ctr"/>
            <a:lstStyle/>
            <a:p>
              <a:endParaRPr lang="en-GB"/>
            </a:p>
          </p:txBody>
        </p:sp>
        <p:sp>
          <p:nvSpPr>
            <p:cNvPr id="17480" name="Line 15"/>
            <p:cNvSpPr>
              <a:spLocks noChangeShapeType="1"/>
            </p:cNvSpPr>
            <p:nvPr/>
          </p:nvSpPr>
          <p:spPr bwMode="auto">
            <a:xfrm flipH="1">
              <a:off x="1994" y="3738"/>
              <a:ext cx="179" cy="614"/>
            </a:xfrm>
            <a:prstGeom prst="line">
              <a:avLst/>
            </a:prstGeom>
            <a:noFill/>
            <a:ln w="9525">
              <a:solidFill>
                <a:srgbClr val="000000"/>
              </a:solidFill>
              <a:round/>
              <a:headEnd/>
              <a:tailEnd type="triangle" w="med" len="med"/>
            </a:ln>
          </p:spPr>
          <p:txBody>
            <a:bodyPr wrap="none" anchor="ctr"/>
            <a:lstStyle/>
            <a:p>
              <a:endParaRPr lang="en-GB"/>
            </a:p>
          </p:txBody>
        </p:sp>
        <p:sp>
          <p:nvSpPr>
            <p:cNvPr id="17481" name="Line 16"/>
            <p:cNvSpPr>
              <a:spLocks noChangeShapeType="1"/>
            </p:cNvSpPr>
            <p:nvPr/>
          </p:nvSpPr>
          <p:spPr bwMode="auto">
            <a:xfrm>
              <a:off x="4087" y="3698"/>
              <a:ext cx="829" cy="594"/>
            </a:xfrm>
            <a:prstGeom prst="line">
              <a:avLst/>
            </a:prstGeom>
            <a:noFill/>
            <a:ln w="9525">
              <a:solidFill>
                <a:srgbClr val="000000"/>
              </a:solidFill>
              <a:round/>
              <a:headEnd/>
              <a:tailEnd type="triangle" w="med" len="med"/>
            </a:ln>
          </p:spPr>
          <p:txBody>
            <a:bodyPr wrap="none" anchor="ctr"/>
            <a:lstStyle/>
            <a:p>
              <a:endParaRPr lang="en-GB"/>
            </a:p>
          </p:txBody>
        </p:sp>
        <p:sp>
          <p:nvSpPr>
            <p:cNvPr id="17482" name="Line 17"/>
            <p:cNvSpPr>
              <a:spLocks noChangeShapeType="1"/>
            </p:cNvSpPr>
            <p:nvPr/>
          </p:nvSpPr>
          <p:spPr bwMode="auto">
            <a:xfrm>
              <a:off x="1925" y="4605"/>
              <a:ext cx="0" cy="273"/>
            </a:xfrm>
            <a:prstGeom prst="line">
              <a:avLst/>
            </a:prstGeom>
            <a:noFill/>
            <a:ln w="9525">
              <a:solidFill>
                <a:srgbClr val="000000"/>
              </a:solidFill>
              <a:round/>
              <a:headEnd/>
              <a:tailEnd type="triangle" w="med" len="med"/>
            </a:ln>
          </p:spPr>
          <p:txBody>
            <a:bodyPr wrap="none" anchor="ctr"/>
            <a:lstStyle/>
            <a:p>
              <a:endParaRPr lang="en-GB"/>
            </a:p>
          </p:txBody>
        </p:sp>
        <p:sp>
          <p:nvSpPr>
            <p:cNvPr id="17483" name="Text Box 18"/>
            <p:cNvSpPr txBox="1">
              <a:spLocks noChangeArrowheads="1"/>
            </p:cNvSpPr>
            <p:nvPr/>
          </p:nvSpPr>
          <p:spPr bwMode="auto">
            <a:xfrm>
              <a:off x="2455" y="760"/>
              <a:ext cx="1097" cy="592"/>
            </a:xfrm>
            <a:prstGeom prst="rect">
              <a:avLst/>
            </a:prstGeom>
            <a:noFill/>
            <a:ln w="9525">
              <a:noFill/>
              <a:miter lim="800000"/>
              <a:headEnd/>
              <a:tailEnd/>
            </a:ln>
          </p:spPr>
          <p:txBody>
            <a:bodyPr wrap="none">
              <a:spAutoFit/>
            </a:bodyPr>
            <a:lstStyle/>
            <a:p>
              <a:r>
                <a:rPr lang="en-US" sz="1600" b="0">
                  <a:solidFill>
                    <a:srgbClr val="000000"/>
                  </a:solidFill>
                </a:rPr>
                <a:t>Input</a:t>
              </a:r>
              <a:endParaRPr lang="en-GB" b="0"/>
            </a:p>
          </p:txBody>
        </p:sp>
        <p:sp>
          <p:nvSpPr>
            <p:cNvPr id="17484" name="Text Box 19"/>
            <p:cNvSpPr txBox="1">
              <a:spLocks noChangeArrowheads="1"/>
            </p:cNvSpPr>
            <p:nvPr/>
          </p:nvSpPr>
          <p:spPr bwMode="auto">
            <a:xfrm>
              <a:off x="3843" y="2830"/>
              <a:ext cx="980" cy="592"/>
            </a:xfrm>
            <a:prstGeom prst="rect">
              <a:avLst/>
            </a:prstGeom>
            <a:noFill/>
            <a:ln w="9525">
              <a:noFill/>
              <a:miter lim="800000"/>
              <a:headEnd/>
              <a:tailEnd/>
            </a:ln>
          </p:spPr>
          <p:txBody>
            <a:bodyPr wrap="none">
              <a:spAutoFit/>
            </a:bodyPr>
            <a:lstStyle/>
            <a:p>
              <a:r>
                <a:rPr lang="en-US" sz="1600" i="1">
                  <a:solidFill>
                    <a:srgbClr val="000000"/>
                  </a:solidFill>
                </a:rPr>
                <a:t>true</a:t>
              </a:r>
              <a:endParaRPr lang="en-GB" b="0"/>
            </a:p>
          </p:txBody>
        </p:sp>
        <p:sp>
          <p:nvSpPr>
            <p:cNvPr id="17485" name="Text Box 20"/>
            <p:cNvSpPr txBox="1">
              <a:spLocks noChangeArrowheads="1"/>
            </p:cNvSpPr>
            <p:nvPr/>
          </p:nvSpPr>
          <p:spPr bwMode="auto">
            <a:xfrm>
              <a:off x="1250" y="2880"/>
              <a:ext cx="1117" cy="592"/>
            </a:xfrm>
            <a:prstGeom prst="rect">
              <a:avLst/>
            </a:prstGeom>
            <a:noFill/>
            <a:ln w="9525">
              <a:noFill/>
              <a:miter lim="800000"/>
              <a:headEnd/>
              <a:tailEnd/>
            </a:ln>
          </p:spPr>
          <p:txBody>
            <a:bodyPr wrap="none">
              <a:spAutoFit/>
            </a:bodyPr>
            <a:lstStyle/>
            <a:p>
              <a:r>
                <a:rPr lang="en-US" sz="1600" i="1">
                  <a:solidFill>
                    <a:srgbClr val="000000"/>
                  </a:solidFill>
                </a:rPr>
                <a:t>false</a:t>
              </a:r>
              <a:endParaRPr lang="en-GB" b="0"/>
            </a:p>
          </p:txBody>
        </p:sp>
        <p:sp>
          <p:nvSpPr>
            <p:cNvPr id="17486" name="AutoShape 21"/>
            <p:cNvSpPr>
              <a:spLocks noChangeArrowheads="1"/>
            </p:cNvSpPr>
            <p:nvPr/>
          </p:nvSpPr>
          <p:spPr bwMode="auto">
            <a:xfrm>
              <a:off x="4002" y="4272"/>
              <a:ext cx="2035" cy="341"/>
            </a:xfrm>
            <a:prstGeom prst="roundRect">
              <a:avLst>
                <a:gd name="adj" fmla="val 16667"/>
              </a:avLst>
            </a:prstGeom>
            <a:solidFill>
              <a:srgbClr val="00CC99"/>
            </a:solidFill>
            <a:ln w="9525">
              <a:solidFill>
                <a:srgbClr val="000000"/>
              </a:solidFill>
              <a:round/>
              <a:headEnd/>
              <a:tailEnd/>
            </a:ln>
          </p:spPr>
          <p:txBody>
            <a:bodyPr wrap="none" anchor="ctr"/>
            <a:lstStyle/>
            <a:p>
              <a:endParaRPr lang="en-US"/>
            </a:p>
          </p:txBody>
        </p:sp>
        <p:sp>
          <p:nvSpPr>
            <p:cNvPr id="17487" name="AutoShape 22"/>
            <p:cNvSpPr>
              <a:spLocks noChangeArrowheads="1"/>
            </p:cNvSpPr>
            <p:nvPr/>
          </p:nvSpPr>
          <p:spPr bwMode="auto">
            <a:xfrm>
              <a:off x="4002" y="4886"/>
              <a:ext cx="2035" cy="341"/>
            </a:xfrm>
            <a:prstGeom prst="roundRect">
              <a:avLst>
                <a:gd name="adj" fmla="val 16667"/>
              </a:avLst>
            </a:prstGeom>
            <a:solidFill>
              <a:srgbClr val="00CC99"/>
            </a:solidFill>
            <a:ln w="9525">
              <a:solidFill>
                <a:srgbClr val="000000"/>
              </a:solidFill>
              <a:round/>
              <a:headEnd/>
              <a:tailEnd/>
            </a:ln>
          </p:spPr>
          <p:txBody>
            <a:bodyPr wrap="none" anchor="ctr"/>
            <a:lstStyle/>
            <a:p>
              <a:endParaRPr lang="en-US"/>
            </a:p>
          </p:txBody>
        </p:sp>
        <p:sp>
          <p:nvSpPr>
            <p:cNvPr id="17488" name="Line 23"/>
            <p:cNvSpPr>
              <a:spLocks noChangeShapeType="1"/>
            </p:cNvSpPr>
            <p:nvPr/>
          </p:nvSpPr>
          <p:spPr bwMode="auto">
            <a:xfrm>
              <a:off x="4985" y="4545"/>
              <a:ext cx="0" cy="273"/>
            </a:xfrm>
            <a:prstGeom prst="line">
              <a:avLst/>
            </a:prstGeom>
            <a:noFill/>
            <a:ln w="9525">
              <a:solidFill>
                <a:srgbClr val="000000"/>
              </a:solidFill>
              <a:round/>
              <a:headEnd/>
              <a:tailEnd type="triangle" w="med" len="med"/>
            </a:ln>
          </p:spPr>
          <p:txBody>
            <a:bodyPr wrap="none" anchor="ctr"/>
            <a:lstStyle/>
            <a:p>
              <a:endParaRPr lang="en-GB"/>
            </a:p>
          </p:txBody>
        </p:sp>
        <p:sp>
          <p:nvSpPr>
            <p:cNvPr id="17489" name="Line 24"/>
            <p:cNvSpPr>
              <a:spLocks noChangeShapeType="1"/>
            </p:cNvSpPr>
            <p:nvPr/>
          </p:nvSpPr>
          <p:spPr bwMode="auto">
            <a:xfrm>
              <a:off x="4985" y="5227"/>
              <a:ext cx="0" cy="273"/>
            </a:xfrm>
            <a:prstGeom prst="line">
              <a:avLst/>
            </a:prstGeom>
            <a:noFill/>
            <a:ln w="9525">
              <a:solidFill>
                <a:srgbClr val="000000"/>
              </a:solidFill>
              <a:round/>
              <a:headEnd/>
              <a:tailEnd type="triangle" w="med" len="med"/>
            </a:ln>
          </p:spPr>
          <p:txBody>
            <a:bodyPr wrap="none" anchor="ctr"/>
            <a:lstStyle/>
            <a:p>
              <a:endParaRPr lang="en-GB"/>
            </a:p>
          </p:txBody>
        </p:sp>
        <p:sp>
          <p:nvSpPr>
            <p:cNvPr id="17490" name="AutoShape 25"/>
            <p:cNvSpPr>
              <a:spLocks noChangeArrowheads="1"/>
            </p:cNvSpPr>
            <p:nvPr/>
          </p:nvSpPr>
          <p:spPr bwMode="auto">
            <a:xfrm>
              <a:off x="3962" y="5492"/>
              <a:ext cx="2035" cy="341"/>
            </a:xfrm>
            <a:prstGeom prst="roundRect">
              <a:avLst>
                <a:gd name="adj" fmla="val 16667"/>
              </a:avLst>
            </a:prstGeom>
            <a:solidFill>
              <a:srgbClr val="00CC99"/>
            </a:solidFill>
            <a:ln w="9525">
              <a:solidFill>
                <a:srgbClr val="000000"/>
              </a:solidFill>
              <a:round/>
              <a:headEnd/>
              <a:tailEnd/>
            </a:ln>
          </p:spPr>
          <p:txBody>
            <a:bodyPr wrap="none" anchor="ctr"/>
            <a:lstStyle/>
            <a:p>
              <a:endParaRPr lang="en-US"/>
            </a:p>
          </p:txBody>
        </p:sp>
        <p:sp>
          <p:nvSpPr>
            <p:cNvPr id="17491" name="AutoShape 26"/>
            <p:cNvSpPr>
              <a:spLocks noChangeArrowheads="1"/>
            </p:cNvSpPr>
            <p:nvPr/>
          </p:nvSpPr>
          <p:spPr bwMode="auto">
            <a:xfrm>
              <a:off x="3962" y="6106"/>
              <a:ext cx="2035" cy="341"/>
            </a:xfrm>
            <a:prstGeom prst="roundRect">
              <a:avLst>
                <a:gd name="adj" fmla="val 16667"/>
              </a:avLst>
            </a:prstGeom>
            <a:solidFill>
              <a:srgbClr val="00CC99"/>
            </a:solidFill>
            <a:ln w="9525">
              <a:solidFill>
                <a:srgbClr val="000000"/>
              </a:solidFill>
              <a:round/>
              <a:headEnd/>
              <a:tailEnd/>
            </a:ln>
          </p:spPr>
          <p:txBody>
            <a:bodyPr wrap="none" anchor="ctr"/>
            <a:lstStyle/>
            <a:p>
              <a:endParaRPr lang="en-US"/>
            </a:p>
          </p:txBody>
        </p:sp>
        <p:sp>
          <p:nvSpPr>
            <p:cNvPr id="17492" name="Line 27"/>
            <p:cNvSpPr>
              <a:spLocks noChangeShapeType="1"/>
            </p:cNvSpPr>
            <p:nvPr/>
          </p:nvSpPr>
          <p:spPr bwMode="auto">
            <a:xfrm>
              <a:off x="4945" y="5765"/>
              <a:ext cx="0" cy="273"/>
            </a:xfrm>
            <a:prstGeom prst="line">
              <a:avLst/>
            </a:prstGeom>
            <a:noFill/>
            <a:ln w="9525">
              <a:solidFill>
                <a:srgbClr val="000000"/>
              </a:solidFill>
              <a:round/>
              <a:headEnd/>
              <a:tailEnd type="triangle" w="med" len="med"/>
            </a:ln>
          </p:spPr>
          <p:txBody>
            <a:bodyPr wrap="none" anchor="ctr"/>
            <a:lstStyle/>
            <a:p>
              <a:endParaRPr lang="en-GB"/>
            </a:p>
          </p:txBody>
        </p:sp>
        <p:sp>
          <p:nvSpPr>
            <p:cNvPr id="17493" name="AutoShape 28"/>
            <p:cNvSpPr>
              <a:spLocks noChangeArrowheads="1"/>
            </p:cNvSpPr>
            <p:nvPr/>
          </p:nvSpPr>
          <p:spPr bwMode="auto">
            <a:xfrm>
              <a:off x="1090" y="5919"/>
              <a:ext cx="1515" cy="304"/>
            </a:xfrm>
            <a:prstGeom prst="roundRect">
              <a:avLst>
                <a:gd name="adj" fmla="val 16667"/>
              </a:avLst>
            </a:prstGeom>
            <a:solidFill>
              <a:srgbClr val="00CC99"/>
            </a:solidFill>
            <a:ln w="9525">
              <a:solidFill>
                <a:srgbClr val="000000"/>
              </a:solidFill>
              <a:round/>
              <a:headEnd/>
              <a:tailEnd/>
            </a:ln>
          </p:spPr>
          <p:txBody>
            <a:bodyPr wrap="none" anchor="ctr"/>
            <a:lstStyle/>
            <a:p>
              <a:endParaRPr lang="en-US"/>
            </a:p>
          </p:txBody>
        </p:sp>
        <p:sp>
          <p:nvSpPr>
            <p:cNvPr id="17494" name="AutoShape 29"/>
            <p:cNvSpPr>
              <a:spLocks noChangeArrowheads="1"/>
            </p:cNvSpPr>
            <p:nvPr/>
          </p:nvSpPr>
          <p:spPr bwMode="auto">
            <a:xfrm>
              <a:off x="1090" y="7076"/>
              <a:ext cx="1515" cy="305"/>
            </a:xfrm>
            <a:prstGeom prst="roundRect">
              <a:avLst>
                <a:gd name="adj" fmla="val 16667"/>
              </a:avLst>
            </a:prstGeom>
            <a:solidFill>
              <a:srgbClr val="FF99FF"/>
            </a:solidFill>
            <a:ln w="9525">
              <a:solidFill>
                <a:srgbClr val="000000"/>
              </a:solidFill>
              <a:round/>
              <a:headEnd/>
              <a:tailEnd/>
            </a:ln>
          </p:spPr>
          <p:txBody>
            <a:bodyPr wrap="none" anchor="ctr"/>
            <a:lstStyle/>
            <a:p>
              <a:endParaRPr lang="en-US"/>
            </a:p>
          </p:txBody>
        </p:sp>
        <p:sp>
          <p:nvSpPr>
            <p:cNvPr id="17495" name="AutoShape 30"/>
            <p:cNvSpPr>
              <a:spLocks noChangeArrowheads="1"/>
            </p:cNvSpPr>
            <p:nvPr/>
          </p:nvSpPr>
          <p:spPr bwMode="auto">
            <a:xfrm>
              <a:off x="1090" y="7720"/>
              <a:ext cx="1515" cy="304"/>
            </a:xfrm>
            <a:prstGeom prst="roundRect">
              <a:avLst>
                <a:gd name="adj" fmla="val 16667"/>
              </a:avLst>
            </a:prstGeom>
            <a:solidFill>
              <a:srgbClr val="0099FF"/>
            </a:solidFill>
            <a:ln w="9525">
              <a:solidFill>
                <a:srgbClr val="000000"/>
              </a:solidFill>
              <a:round/>
              <a:headEnd/>
              <a:tailEnd/>
            </a:ln>
          </p:spPr>
          <p:txBody>
            <a:bodyPr wrap="none" anchor="ctr"/>
            <a:lstStyle/>
            <a:p>
              <a:endParaRPr lang="en-US"/>
            </a:p>
          </p:txBody>
        </p:sp>
        <p:sp>
          <p:nvSpPr>
            <p:cNvPr id="17496" name="Line 31"/>
            <p:cNvSpPr>
              <a:spLocks noChangeShapeType="1"/>
            </p:cNvSpPr>
            <p:nvPr/>
          </p:nvSpPr>
          <p:spPr bwMode="auto">
            <a:xfrm>
              <a:off x="1821" y="5340"/>
              <a:ext cx="1" cy="549"/>
            </a:xfrm>
            <a:prstGeom prst="line">
              <a:avLst/>
            </a:prstGeom>
            <a:noFill/>
            <a:ln w="9525">
              <a:solidFill>
                <a:srgbClr val="000000"/>
              </a:solidFill>
              <a:round/>
              <a:headEnd/>
              <a:tailEnd type="triangle" w="med" len="med"/>
            </a:ln>
          </p:spPr>
          <p:txBody>
            <a:bodyPr wrap="none" anchor="ctr"/>
            <a:lstStyle/>
            <a:p>
              <a:endParaRPr lang="en-GB"/>
            </a:p>
          </p:txBody>
        </p:sp>
        <p:sp>
          <p:nvSpPr>
            <p:cNvPr id="17497" name="Line 32"/>
            <p:cNvSpPr>
              <a:spLocks noChangeShapeType="1"/>
            </p:cNvSpPr>
            <p:nvPr/>
          </p:nvSpPr>
          <p:spPr bwMode="auto">
            <a:xfrm>
              <a:off x="1821" y="6240"/>
              <a:ext cx="1" cy="245"/>
            </a:xfrm>
            <a:prstGeom prst="line">
              <a:avLst/>
            </a:prstGeom>
            <a:noFill/>
            <a:ln w="9525">
              <a:solidFill>
                <a:srgbClr val="000000"/>
              </a:solidFill>
              <a:round/>
              <a:headEnd/>
              <a:tailEnd type="triangle" w="med" len="med"/>
            </a:ln>
          </p:spPr>
          <p:txBody>
            <a:bodyPr wrap="none" anchor="ctr"/>
            <a:lstStyle/>
            <a:p>
              <a:endParaRPr lang="en-GB"/>
            </a:p>
          </p:txBody>
        </p:sp>
        <p:sp>
          <p:nvSpPr>
            <p:cNvPr id="17498" name="Line 33"/>
            <p:cNvSpPr>
              <a:spLocks noChangeShapeType="1"/>
            </p:cNvSpPr>
            <p:nvPr/>
          </p:nvSpPr>
          <p:spPr bwMode="auto">
            <a:xfrm>
              <a:off x="1821" y="6819"/>
              <a:ext cx="1" cy="244"/>
            </a:xfrm>
            <a:prstGeom prst="line">
              <a:avLst/>
            </a:prstGeom>
            <a:noFill/>
            <a:ln w="9525">
              <a:solidFill>
                <a:srgbClr val="000000"/>
              </a:solidFill>
              <a:round/>
              <a:headEnd/>
              <a:tailEnd type="triangle" w="med" len="med"/>
            </a:ln>
          </p:spPr>
          <p:txBody>
            <a:bodyPr wrap="none" anchor="ctr"/>
            <a:lstStyle/>
            <a:p>
              <a:endParaRPr lang="en-GB"/>
            </a:p>
          </p:txBody>
        </p:sp>
        <p:sp>
          <p:nvSpPr>
            <p:cNvPr id="17499" name="Line 34"/>
            <p:cNvSpPr>
              <a:spLocks noChangeShapeType="1"/>
            </p:cNvSpPr>
            <p:nvPr/>
          </p:nvSpPr>
          <p:spPr bwMode="auto">
            <a:xfrm>
              <a:off x="1821" y="7398"/>
              <a:ext cx="1" cy="305"/>
            </a:xfrm>
            <a:prstGeom prst="line">
              <a:avLst/>
            </a:prstGeom>
            <a:noFill/>
            <a:ln w="9525">
              <a:solidFill>
                <a:srgbClr val="000000"/>
              </a:solidFill>
              <a:round/>
              <a:headEnd/>
              <a:tailEnd type="triangle" w="med" len="med"/>
            </a:ln>
          </p:spPr>
          <p:txBody>
            <a:bodyPr wrap="none" anchor="ctr"/>
            <a:lstStyle/>
            <a:p>
              <a:endParaRPr lang="en-GB"/>
            </a:p>
          </p:txBody>
        </p:sp>
        <p:sp>
          <p:nvSpPr>
            <p:cNvPr id="17500" name="Line 35"/>
            <p:cNvSpPr>
              <a:spLocks noChangeShapeType="1"/>
            </p:cNvSpPr>
            <p:nvPr/>
          </p:nvSpPr>
          <p:spPr bwMode="auto">
            <a:xfrm>
              <a:off x="1821" y="8041"/>
              <a:ext cx="1" cy="488"/>
            </a:xfrm>
            <a:prstGeom prst="line">
              <a:avLst/>
            </a:prstGeom>
            <a:noFill/>
            <a:ln w="9525">
              <a:solidFill>
                <a:srgbClr val="000000"/>
              </a:solidFill>
              <a:round/>
              <a:headEnd/>
              <a:tailEnd type="triangle" w="med" len="med"/>
            </a:ln>
          </p:spPr>
          <p:txBody>
            <a:bodyPr wrap="none" anchor="ctr"/>
            <a:lstStyle/>
            <a:p>
              <a:endParaRPr lang="en-GB"/>
            </a:p>
          </p:txBody>
        </p:sp>
        <p:sp>
          <p:nvSpPr>
            <p:cNvPr id="17501" name="AutoShape 36"/>
            <p:cNvSpPr>
              <a:spLocks noChangeArrowheads="1"/>
            </p:cNvSpPr>
            <p:nvPr/>
          </p:nvSpPr>
          <p:spPr bwMode="auto">
            <a:xfrm>
              <a:off x="1090" y="6498"/>
              <a:ext cx="1515" cy="304"/>
            </a:xfrm>
            <a:prstGeom prst="roundRect">
              <a:avLst>
                <a:gd name="adj" fmla="val 16667"/>
              </a:avLst>
            </a:prstGeom>
            <a:solidFill>
              <a:srgbClr val="FF99FF"/>
            </a:solidFill>
            <a:ln w="9525">
              <a:solidFill>
                <a:srgbClr val="000000"/>
              </a:solidFill>
              <a:round/>
              <a:headEnd/>
              <a:tailEnd/>
            </a:ln>
          </p:spPr>
          <p:txBody>
            <a:bodyPr wrap="none" anchor="ctr"/>
            <a:lstStyle/>
            <a:p>
              <a:endParaRPr lang="en-US"/>
            </a:p>
          </p:txBody>
        </p:sp>
        <p:sp>
          <p:nvSpPr>
            <p:cNvPr id="17502" name="Line 37"/>
            <p:cNvSpPr>
              <a:spLocks noChangeShapeType="1"/>
            </p:cNvSpPr>
            <p:nvPr/>
          </p:nvSpPr>
          <p:spPr bwMode="auto">
            <a:xfrm>
              <a:off x="2605" y="7848"/>
              <a:ext cx="208" cy="1"/>
            </a:xfrm>
            <a:prstGeom prst="line">
              <a:avLst/>
            </a:prstGeom>
            <a:noFill/>
            <a:ln w="9525">
              <a:solidFill>
                <a:srgbClr val="000000"/>
              </a:solidFill>
              <a:round/>
              <a:headEnd/>
              <a:tailEnd/>
            </a:ln>
          </p:spPr>
          <p:txBody>
            <a:bodyPr wrap="none" anchor="ctr"/>
            <a:lstStyle/>
            <a:p>
              <a:endParaRPr lang="en-GB"/>
            </a:p>
          </p:txBody>
        </p:sp>
        <p:sp>
          <p:nvSpPr>
            <p:cNvPr id="17503" name="Line 38"/>
            <p:cNvSpPr>
              <a:spLocks noChangeShapeType="1"/>
            </p:cNvSpPr>
            <p:nvPr/>
          </p:nvSpPr>
          <p:spPr bwMode="auto">
            <a:xfrm flipV="1">
              <a:off x="2813" y="6626"/>
              <a:ext cx="1" cy="1159"/>
            </a:xfrm>
            <a:prstGeom prst="line">
              <a:avLst/>
            </a:prstGeom>
            <a:noFill/>
            <a:ln w="9525">
              <a:solidFill>
                <a:srgbClr val="000000"/>
              </a:solidFill>
              <a:round/>
              <a:headEnd/>
              <a:tailEnd/>
            </a:ln>
          </p:spPr>
          <p:txBody>
            <a:bodyPr wrap="none" anchor="ctr"/>
            <a:lstStyle/>
            <a:p>
              <a:endParaRPr lang="en-GB"/>
            </a:p>
          </p:txBody>
        </p:sp>
        <p:sp>
          <p:nvSpPr>
            <p:cNvPr id="17504" name="Line 39"/>
            <p:cNvSpPr>
              <a:spLocks noChangeShapeType="1"/>
            </p:cNvSpPr>
            <p:nvPr/>
          </p:nvSpPr>
          <p:spPr bwMode="auto">
            <a:xfrm flipH="1">
              <a:off x="2605" y="6626"/>
              <a:ext cx="208" cy="1"/>
            </a:xfrm>
            <a:prstGeom prst="line">
              <a:avLst/>
            </a:prstGeom>
            <a:noFill/>
            <a:ln w="9525">
              <a:solidFill>
                <a:srgbClr val="000000"/>
              </a:solidFill>
              <a:round/>
              <a:headEnd/>
              <a:tailEnd type="triangle" w="med" len="med"/>
            </a:ln>
          </p:spPr>
          <p:txBody>
            <a:bodyPr wrap="none" anchor="ctr"/>
            <a:lstStyle/>
            <a:p>
              <a:endParaRPr lang="en-GB"/>
            </a:p>
          </p:txBody>
        </p:sp>
        <p:sp>
          <p:nvSpPr>
            <p:cNvPr id="17505" name="Text Box 40"/>
            <p:cNvSpPr txBox="1">
              <a:spLocks noChangeArrowheads="1"/>
            </p:cNvSpPr>
            <p:nvPr/>
          </p:nvSpPr>
          <p:spPr bwMode="auto">
            <a:xfrm>
              <a:off x="2586" y="7561"/>
              <a:ext cx="980" cy="592"/>
            </a:xfrm>
            <a:prstGeom prst="rect">
              <a:avLst/>
            </a:prstGeom>
            <a:noFill/>
            <a:ln w="9525">
              <a:noFill/>
              <a:miter lim="800000"/>
              <a:headEnd/>
              <a:tailEnd/>
            </a:ln>
          </p:spPr>
          <p:txBody>
            <a:bodyPr wrap="none">
              <a:spAutoFit/>
            </a:bodyPr>
            <a:lstStyle/>
            <a:p>
              <a:r>
                <a:rPr lang="en-US" sz="1600" i="1">
                  <a:solidFill>
                    <a:srgbClr val="000000"/>
                  </a:solidFill>
                </a:rPr>
                <a:t>true</a:t>
              </a:r>
              <a:endParaRPr lang="en-GB" b="0"/>
            </a:p>
          </p:txBody>
        </p:sp>
        <p:sp>
          <p:nvSpPr>
            <p:cNvPr id="17506" name="Text Box 41"/>
            <p:cNvSpPr txBox="1">
              <a:spLocks noChangeArrowheads="1"/>
            </p:cNvSpPr>
            <p:nvPr/>
          </p:nvSpPr>
          <p:spPr bwMode="auto">
            <a:xfrm>
              <a:off x="1872" y="8053"/>
              <a:ext cx="1117" cy="592"/>
            </a:xfrm>
            <a:prstGeom prst="rect">
              <a:avLst/>
            </a:prstGeom>
            <a:noFill/>
            <a:ln w="9525">
              <a:noFill/>
              <a:miter lim="800000"/>
              <a:headEnd/>
              <a:tailEnd/>
            </a:ln>
          </p:spPr>
          <p:txBody>
            <a:bodyPr wrap="none">
              <a:spAutoFit/>
            </a:bodyPr>
            <a:lstStyle/>
            <a:p>
              <a:r>
                <a:rPr lang="en-US" sz="1600" i="1">
                  <a:solidFill>
                    <a:srgbClr val="000000"/>
                  </a:solidFill>
                </a:rPr>
                <a:t>false</a:t>
              </a:r>
              <a:endParaRPr lang="en-GB" b="0"/>
            </a:p>
          </p:txBody>
        </p:sp>
        <p:sp>
          <p:nvSpPr>
            <p:cNvPr id="17507" name="AutoShape 42"/>
            <p:cNvSpPr>
              <a:spLocks noChangeArrowheads="1"/>
            </p:cNvSpPr>
            <p:nvPr/>
          </p:nvSpPr>
          <p:spPr bwMode="auto">
            <a:xfrm>
              <a:off x="4482" y="6749"/>
              <a:ext cx="2035" cy="342"/>
            </a:xfrm>
            <a:prstGeom prst="roundRect">
              <a:avLst>
                <a:gd name="adj" fmla="val 16667"/>
              </a:avLst>
            </a:prstGeom>
            <a:solidFill>
              <a:srgbClr val="00CC99"/>
            </a:solidFill>
            <a:ln w="9525">
              <a:solidFill>
                <a:srgbClr val="000000"/>
              </a:solidFill>
              <a:round/>
              <a:headEnd/>
              <a:tailEnd/>
            </a:ln>
          </p:spPr>
          <p:txBody>
            <a:bodyPr wrap="none" anchor="ctr"/>
            <a:lstStyle/>
            <a:p>
              <a:endParaRPr lang="en-US"/>
            </a:p>
          </p:txBody>
        </p:sp>
        <p:sp>
          <p:nvSpPr>
            <p:cNvPr id="17508" name="AutoShape 43"/>
            <p:cNvSpPr>
              <a:spLocks noChangeArrowheads="1"/>
            </p:cNvSpPr>
            <p:nvPr/>
          </p:nvSpPr>
          <p:spPr bwMode="auto">
            <a:xfrm>
              <a:off x="3500" y="7636"/>
              <a:ext cx="2035" cy="342"/>
            </a:xfrm>
            <a:prstGeom prst="roundRect">
              <a:avLst>
                <a:gd name="adj" fmla="val 16667"/>
              </a:avLst>
            </a:prstGeom>
            <a:solidFill>
              <a:srgbClr val="CC0000"/>
            </a:solidFill>
            <a:ln w="9525">
              <a:solidFill>
                <a:srgbClr val="000000"/>
              </a:solidFill>
              <a:round/>
              <a:headEnd/>
              <a:tailEnd/>
            </a:ln>
          </p:spPr>
          <p:txBody>
            <a:bodyPr wrap="none" anchor="ctr"/>
            <a:lstStyle/>
            <a:p>
              <a:endParaRPr lang="en-US"/>
            </a:p>
          </p:txBody>
        </p:sp>
        <p:sp>
          <p:nvSpPr>
            <p:cNvPr id="17509" name="AutoShape 44"/>
            <p:cNvSpPr>
              <a:spLocks noChangeArrowheads="1"/>
            </p:cNvSpPr>
            <p:nvPr/>
          </p:nvSpPr>
          <p:spPr bwMode="auto">
            <a:xfrm>
              <a:off x="5745" y="7636"/>
              <a:ext cx="2035" cy="342"/>
            </a:xfrm>
            <a:prstGeom prst="roundRect">
              <a:avLst>
                <a:gd name="adj" fmla="val 16667"/>
              </a:avLst>
            </a:prstGeom>
            <a:solidFill>
              <a:srgbClr val="FF9900"/>
            </a:solidFill>
            <a:ln w="9525">
              <a:solidFill>
                <a:srgbClr val="000000"/>
              </a:solidFill>
              <a:round/>
              <a:headEnd/>
              <a:tailEnd/>
            </a:ln>
          </p:spPr>
          <p:txBody>
            <a:bodyPr wrap="none" anchor="ctr"/>
            <a:lstStyle/>
            <a:p>
              <a:endParaRPr lang="en-US"/>
            </a:p>
          </p:txBody>
        </p:sp>
        <p:sp>
          <p:nvSpPr>
            <p:cNvPr id="17510" name="Line 45"/>
            <p:cNvSpPr>
              <a:spLocks noChangeShapeType="1"/>
            </p:cNvSpPr>
            <p:nvPr/>
          </p:nvSpPr>
          <p:spPr bwMode="auto">
            <a:xfrm>
              <a:off x="5535" y="6476"/>
              <a:ext cx="0" cy="273"/>
            </a:xfrm>
            <a:prstGeom prst="line">
              <a:avLst/>
            </a:prstGeom>
            <a:noFill/>
            <a:ln w="9525">
              <a:solidFill>
                <a:srgbClr val="000000"/>
              </a:solidFill>
              <a:round/>
              <a:headEnd/>
              <a:tailEnd type="triangle" w="med" len="med"/>
            </a:ln>
          </p:spPr>
          <p:txBody>
            <a:bodyPr wrap="none" anchor="ctr"/>
            <a:lstStyle/>
            <a:p>
              <a:endParaRPr lang="en-GB"/>
            </a:p>
          </p:txBody>
        </p:sp>
        <p:sp>
          <p:nvSpPr>
            <p:cNvPr id="17511" name="Line 46"/>
            <p:cNvSpPr>
              <a:spLocks noChangeShapeType="1"/>
            </p:cNvSpPr>
            <p:nvPr/>
          </p:nvSpPr>
          <p:spPr bwMode="auto">
            <a:xfrm flipH="1">
              <a:off x="4693" y="7091"/>
              <a:ext cx="772" cy="545"/>
            </a:xfrm>
            <a:prstGeom prst="line">
              <a:avLst/>
            </a:prstGeom>
            <a:noFill/>
            <a:ln w="9525">
              <a:solidFill>
                <a:srgbClr val="000000"/>
              </a:solidFill>
              <a:round/>
              <a:headEnd/>
              <a:tailEnd type="triangle" w="med" len="med"/>
            </a:ln>
          </p:spPr>
          <p:txBody>
            <a:bodyPr wrap="none" anchor="ctr"/>
            <a:lstStyle/>
            <a:p>
              <a:endParaRPr lang="en-GB"/>
            </a:p>
          </p:txBody>
        </p:sp>
        <p:sp>
          <p:nvSpPr>
            <p:cNvPr id="17512" name="Line 47"/>
            <p:cNvSpPr>
              <a:spLocks noChangeShapeType="1"/>
            </p:cNvSpPr>
            <p:nvPr/>
          </p:nvSpPr>
          <p:spPr bwMode="auto">
            <a:xfrm>
              <a:off x="5675" y="7091"/>
              <a:ext cx="912" cy="545"/>
            </a:xfrm>
            <a:prstGeom prst="line">
              <a:avLst/>
            </a:prstGeom>
            <a:noFill/>
            <a:ln w="9525">
              <a:solidFill>
                <a:srgbClr val="000000"/>
              </a:solidFill>
              <a:round/>
              <a:headEnd/>
              <a:tailEnd type="triangle" w="med" len="med"/>
            </a:ln>
          </p:spPr>
          <p:txBody>
            <a:bodyPr wrap="none" anchor="ctr"/>
            <a:lstStyle/>
            <a:p>
              <a:endParaRPr lang="en-GB"/>
            </a:p>
          </p:txBody>
        </p:sp>
        <p:sp>
          <p:nvSpPr>
            <p:cNvPr id="17513" name="Text Box 48"/>
            <p:cNvSpPr txBox="1">
              <a:spLocks noChangeArrowheads="1"/>
            </p:cNvSpPr>
            <p:nvPr/>
          </p:nvSpPr>
          <p:spPr bwMode="auto">
            <a:xfrm>
              <a:off x="6361" y="7073"/>
              <a:ext cx="980" cy="592"/>
            </a:xfrm>
            <a:prstGeom prst="rect">
              <a:avLst/>
            </a:prstGeom>
            <a:noFill/>
            <a:ln w="9525">
              <a:noFill/>
              <a:miter lim="800000"/>
              <a:headEnd/>
              <a:tailEnd/>
            </a:ln>
          </p:spPr>
          <p:txBody>
            <a:bodyPr wrap="none">
              <a:spAutoFit/>
            </a:bodyPr>
            <a:lstStyle/>
            <a:p>
              <a:r>
                <a:rPr lang="en-US" sz="1600" i="1">
                  <a:solidFill>
                    <a:srgbClr val="000000"/>
                  </a:solidFill>
                </a:rPr>
                <a:t>true</a:t>
              </a:r>
              <a:endParaRPr lang="en-GB" b="0"/>
            </a:p>
          </p:txBody>
        </p:sp>
        <p:sp>
          <p:nvSpPr>
            <p:cNvPr id="17514" name="Text Box 49"/>
            <p:cNvSpPr txBox="1">
              <a:spLocks noChangeArrowheads="1"/>
            </p:cNvSpPr>
            <p:nvPr/>
          </p:nvSpPr>
          <p:spPr bwMode="auto">
            <a:xfrm>
              <a:off x="3771" y="7117"/>
              <a:ext cx="1117" cy="592"/>
            </a:xfrm>
            <a:prstGeom prst="rect">
              <a:avLst/>
            </a:prstGeom>
            <a:noFill/>
            <a:ln w="9525">
              <a:noFill/>
              <a:miter lim="800000"/>
              <a:headEnd/>
              <a:tailEnd/>
            </a:ln>
          </p:spPr>
          <p:txBody>
            <a:bodyPr wrap="none">
              <a:spAutoFit/>
            </a:bodyPr>
            <a:lstStyle/>
            <a:p>
              <a:r>
                <a:rPr lang="en-US" sz="1600" i="1">
                  <a:solidFill>
                    <a:srgbClr val="000000"/>
                  </a:solidFill>
                </a:rPr>
                <a:t>false</a:t>
              </a:r>
              <a:endParaRPr lang="en-GB" b="0"/>
            </a:p>
          </p:txBody>
        </p:sp>
        <p:sp>
          <p:nvSpPr>
            <p:cNvPr id="17515" name="AutoShape 50"/>
            <p:cNvSpPr>
              <a:spLocks noChangeArrowheads="1"/>
            </p:cNvSpPr>
            <p:nvPr/>
          </p:nvSpPr>
          <p:spPr bwMode="auto">
            <a:xfrm>
              <a:off x="6030" y="8619"/>
              <a:ext cx="1515" cy="304"/>
            </a:xfrm>
            <a:prstGeom prst="roundRect">
              <a:avLst>
                <a:gd name="adj" fmla="val 16667"/>
              </a:avLst>
            </a:prstGeom>
            <a:solidFill>
              <a:srgbClr val="00CC99"/>
            </a:solidFill>
            <a:ln w="9525">
              <a:solidFill>
                <a:srgbClr val="000000"/>
              </a:solidFill>
              <a:round/>
              <a:headEnd/>
              <a:tailEnd/>
            </a:ln>
          </p:spPr>
          <p:txBody>
            <a:bodyPr wrap="none" anchor="ctr"/>
            <a:lstStyle/>
            <a:p>
              <a:endParaRPr lang="en-US"/>
            </a:p>
          </p:txBody>
        </p:sp>
        <p:sp>
          <p:nvSpPr>
            <p:cNvPr id="17516" name="AutoShape 51"/>
            <p:cNvSpPr>
              <a:spLocks noChangeArrowheads="1"/>
            </p:cNvSpPr>
            <p:nvPr/>
          </p:nvSpPr>
          <p:spPr bwMode="auto">
            <a:xfrm>
              <a:off x="6030" y="9776"/>
              <a:ext cx="1515" cy="305"/>
            </a:xfrm>
            <a:prstGeom prst="roundRect">
              <a:avLst>
                <a:gd name="adj" fmla="val 16667"/>
              </a:avLst>
            </a:prstGeom>
            <a:solidFill>
              <a:srgbClr val="FF99FF"/>
            </a:solidFill>
            <a:ln w="9525">
              <a:solidFill>
                <a:srgbClr val="000000"/>
              </a:solidFill>
              <a:round/>
              <a:headEnd/>
              <a:tailEnd/>
            </a:ln>
          </p:spPr>
          <p:txBody>
            <a:bodyPr wrap="none" anchor="ctr"/>
            <a:lstStyle/>
            <a:p>
              <a:endParaRPr lang="en-US"/>
            </a:p>
          </p:txBody>
        </p:sp>
        <p:sp>
          <p:nvSpPr>
            <p:cNvPr id="17517" name="AutoShape 52"/>
            <p:cNvSpPr>
              <a:spLocks noChangeArrowheads="1"/>
            </p:cNvSpPr>
            <p:nvPr/>
          </p:nvSpPr>
          <p:spPr bwMode="auto">
            <a:xfrm>
              <a:off x="6030" y="10420"/>
              <a:ext cx="1515" cy="304"/>
            </a:xfrm>
            <a:prstGeom prst="roundRect">
              <a:avLst>
                <a:gd name="adj" fmla="val 16667"/>
              </a:avLst>
            </a:prstGeom>
            <a:solidFill>
              <a:srgbClr val="0099FF"/>
            </a:solidFill>
            <a:ln w="9525">
              <a:solidFill>
                <a:srgbClr val="000000"/>
              </a:solidFill>
              <a:round/>
              <a:headEnd/>
              <a:tailEnd/>
            </a:ln>
          </p:spPr>
          <p:txBody>
            <a:bodyPr wrap="none" anchor="ctr"/>
            <a:lstStyle/>
            <a:p>
              <a:endParaRPr lang="en-US"/>
            </a:p>
          </p:txBody>
        </p:sp>
        <p:sp>
          <p:nvSpPr>
            <p:cNvPr id="17518" name="Line 53"/>
            <p:cNvSpPr>
              <a:spLocks noChangeShapeType="1"/>
            </p:cNvSpPr>
            <p:nvPr/>
          </p:nvSpPr>
          <p:spPr bwMode="auto">
            <a:xfrm>
              <a:off x="6761" y="8040"/>
              <a:ext cx="1" cy="549"/>
            </a:xfrm>
            <a:prstGeom prst="line">
              <a:avLst/>
            </a:prstGeom>
            <a:noFill/>
            <a:ln w="9525">
              <a:solidFill>
                <a:srgbClr val="000000"/>
              </a:solidFill>
              <a:round/>
              <a:headEnd/>
              <a:tailEnd type="triangle" w="med" len="med"/>
            </a:ln>
          </p:spPr>
          <p:txBody>
            <a:bodyPr wrap="none" anchor="ctr"/>
            <a:lstStyle/>
            <a:p>
              <a:endParaRPr lang="en-GB"/>
            </a:p>
          </p:txBody>
        </p:sp>
        <p:sp>
          <p:nvSpPr>
            <p:cNvPr id="17519" name="Line 54"/>
            <p:cNvSpPr>
              <a:spLocks noChangeShapeType="1"/>
            </p:cNvSpPr>
            <p:nvPr/>
          </p:nvSpPr>
          <p:spPr bwMode="auto">
            <a:xfrm>
              <a:off x="6761" y="8940"/>
              <a:ext cx="1" cy="245"/>
            </a:xfrm>
            <a:prstGeom prst="line">
              <a:avLst/>
            </a:prstGeom>
            <a:noFill/>
            <a:ln w="9525">
              <a:solidFill>
                <a:srgbClr val="000000"/>
              </a:solidFill>
              <a:round/>
              <a:headEnd/>
              <a:tailEnd type="triangle" w="med" len="med"/>
            </a:ln>
          </p:spPr>
          <p:txBody>
            <a:bodyPr wrap="none" anchor="ctr"/>
            <a:lstStyle/>
            <a:p>
              <a:endParaRPr lang="en-GB"/>
            </a:p>
          </p:txBody>
        </p:sp>
        <p:sp>
          <p:nvSpPr>
            <p:cNvPr id="17520" name="Line 55"/>
            <p:cNvSpPr>
              <a:spLocks noChangeShapeType="1"/>
            </p:cNvSpPr>
            <p:nvPr/>
          </p:nvSpPr>
          <p:spPr bwMode="auto">
            <a:xfrm>
              <a:off x="6761" y="9519"/>
              <a:ext cx="1" cy="244"/>
            </a:xfrm>
            <a:prstGeom prst="line">
              <a:avLst/>
            </a:prstGeom>
            <a:noFill/>
            <a:ln w="9525">
              <a:solidFill>
                <a:srgbClr val="000000"/>
              </a:solidFill>
              <a:round/>
              <a:headEnd/>
              <a:tailEnd type="triangle" w="med" len="med"/>
            </a:ln>
          </p:spPr>
          <p:txBody>
            <a:bodyPr wrap="none" anchor="ctr"/>
            <a:lstStyle/>
            <a:p>
              <a:endParaRPr lang="en-GB"/>
            </a:p>
          </p:txBody>
        </p:sp>
        <p:sp>
          <p:nvSpPr>
            <p:cNvPr id="17521" name="Line 56"/>
            <p:cNvSpPr>
              <a:spLocks noChangeShapeType="1"/>
            </p:cNvSpPr>
            <p:nvPr/>
          </p:nvSpPr>
          <p:spPr bwMode="auto">
            <a:xfrm>
              <a:off x="6761" y="10098"/>
              <a:ext cx="1" cy="305"/>
            </a:xfrm>
            <a:prstGeom prst="line">
              <a:avLst/>
            </a:prstGeom>
            <a:noFill/>
            <a:ln w="9525">
              <a:solidFill>
                <a:srgbClr val="000000"/>
              </a:solidFill>
              <a:round/>
              <a:headEnd/>
              <a:tailEnd type="triangle" w="med" len="med"/>
            </a:ln>
          </p:spPr>
          <p:txBody>
            <a:bodyPr wrap="none" anchor="ctr"/>
            <a:lstStyle/>
            <a:p>
              <a:endParaRPr lang="en-GB"/>
            </a:p>
          </p:txBody>
        </p:sp>
        <p:sp>
          <p:nvSpPr>
            <p:cNvPr id="17522" name="Line 57"/>
            <p:cNvSpPr>
              <a:spLocks noChangeShapeType="1"/>
            </p:cNvSpPr>
            <p:nvPr/>
          </p:nvSpPr>
          <p:spPr bwMode="auto">
            <a:xfrm>
              <a:off x="6761" y="10741"/>
              <a:ext cx="1" cy="488"/>
            </a:xfrm>
            <a:prstGeom prst="line">
              <a:avLst/>
            </a:prstGeom>
            <a:noFill/>
            <a:ln w="9525">
              <a:solidFill>
                <a:srgbClr val="000000"/>
              </a:solidFill>
              <a:round/>
              <a:headEnd/>
              <a:tailEnd type="triangle" w="med" len="med"/>
            </a:ln>
          </p:spPr>
          <p:txBody>
            <a:bodyPr wrap="none" anchor="ctr"/>
            <a:lstStyle/>
            <a:p>
              <a:endParaRPr lang="en-GB"/>
            </a:p>
          </p:txBody>
        </p:sp>
        <p:sp>
          <p:nvSpPr>
            <p:cNvPr id="17523" name="AutoShape 58"/>
            <p:cNvSpPr>
              <a:spLocks noChangeArrowheads="1"/>
            </p:cNvSpPr>
            <p:nvPr/>
          </p:nvSpPr>
          <p:spPr bwMode="auto">
            <a:xfrm>
              <a:off x="6030" y="9198"/>
              <a:ext cx="1515" cy="304"/>
            </a:xfrm>
            <a:prstGeom prst="roundRect">
              <a:avLst>
                <a:gd name="adj" fmla="val 16667"/>
              </a:avLst>
            </a:prstGeom>
            <a:solidFill>
              <a:srgbClr val="FF99FF"/>
            </a:solidFill>
            <a:ln w="9525">
              <a:solidFill>
                <a:srgbClr val="000000"/>
              </a:solidFill>
              <a:round/>
              <a:headEnd/>
              <a:tailEnd/>
            </a:ln>
          </p:spPr>
          <p:txBody>
            <a:bodyPr wrap="none" anchor="ctr"/>
            <a:lstStyle/>
            <a:p>
              <a:endParaRPr lang="en-US"/>
            </a:p>
          </p:txBody>
        </p:sp>
        <p:sp>
          <p:nvSpPr>
            <p:cNvPr id="17524" name="Line 59"/>
            <p:cNvSpPr>
              <a:spLocks noChangeShapeType="1"/>
            </p:cNvSpPr>
            <p:nvPr/>
          </p:nvSpPr>
          <p:spPr bwMode="auto">
            <a:xfrm>
              <a:off x="7545" y="10548"/>
              <a:ext cx="208" cy="1"/>
            </a:xfrm>
            <a:prstGeom prst="line">
              <a:avLst/>
            </a:prstGeom>
            <a:noFill/>
            <a:ln w="9525">
              <a:solidFill>
                <a:srgbClr val="000000"/>
              </a:solidFill>
              <a:round/>
              <a:headEnd/>
              <a:tailEnd/>
            </a:ln>
          </p:spPr>
          <p:txBody>
            <a:bodyPr wrap="none" anchor="ctr"/>
            <a:lstStyle/>
            <a:p>
              <a:endParaRPr lang="en-GB"/>
            </a:p>
          </p:txBody>
        </p:sp>
        <p:sp>
          <p:nvSpPr>
            <p:cNvPr id="17525" name="Line 60"/>
            <p:cNvSpPr>
              <a:spLocks noChangeShapeType="1"/>
            </p:cNvSpPr>
            <p:nvPr/>
          </p:nvSpPr>
          <p:spPr bwMode="auto">
            <a:xfrm flipV="1">
              <a:off x="7753" y="9326"/>
              <a:ext cx="1" cy="1159"/>
            </a:xfrm>
            <a:prstGeom prst="line">
              <a:avLst/>
            </a:prstGeom>
            <a:noFill/>
            <a:ln w="9525">
              <a:solidFill>
                <a:srgbClr val="000000"/>
              </a:solidFill>
              <a:round/>
              <a:headEnd/>
              <a:tailEnd/>
            </a:ln>
          </p:spPr>
          <p:txBody>
            <a:bodyPr wrap="none" anchor="ctr"/>
            <a:lstStyle/>
            <a:p>
              <a:endParaRPr lang="en-GB"/>
            </a:p>
          </p:txBody>
        </p:sp>
        <p:sp>
          <p:nvSpPr>
            <p:cNvPr id="17526" name="Line 61"/>
            <p:cNvSpPr>
              <a:spLocks noChangeShapeType="1"/>
            </p:cNvSpPr>
            <p:nvPr/>
          </p:nvSpPr>
          <p:spPr bwMode="auto">
            <a:xfrm flipH="1">
              <a:off x="7545" y="9326"/>
              <a:ext cx="208" cy="1"/>
            </a:xfrm>
            <a:prstGeom prst="line">
              <a:avLst/>
            </a:prstGeom>
            <a:noFill/>
            <a:ln w="9525">
              <a:solidFill>
                <a:srgbClr val="000000"/>
              </a:solidFill>
              <a:round/>
              <a:headEnd/>
              <a:tailEnd type="triangle" w="med" len="med"/>
            </a:ln>
          </p:spPr>
          <p:txBody>
            <a:bodyPr wrap="none" anchor="ctr"/>
            <a:lstStyle/>
            <a:p>
              <a:endParaRPr lang="en-GB"/>
            </a:p>
          </p:txBody>
        </p:sp>
        <p:sp>
          <p:nvSpPr>
            <p:cNvPr id="17527" name="Text Box 62"/>
            <p:cNvSpPr txBox="1">
              <a:spLocks noChangeArrowheads="1"/>
            </p:cNvSpPr>
            <p:nvPr/>
          </p:nvSpPr>
          <p:spPr bwMode="auto">
            <a:xfrm>
              <a:off x="7527" y="10259"/>
              <a:ext cx="980" cy="593"/>
            </a:xfrm>
            <a:prstGeom prst="rect">
              <a:avLst/>
            </a:prstGeom>
            <a:noFill/>
            <a:ln w="9525">
              <a:noFill/>
              <a:miter lim="800000"/>
              <a:headEnd/>
              <a:tailEnd/>
            </a:ln>
          </p:spPr>
          <p:txBody>
            <a:bodyPr wrap="none">
              <a:spAutoFit/>
            </a:bodyPr>
            <a:lstStyle/>
            <a:p>
              <a:r>
                <a:rPr lang="en-US" sz="1600" i="1">
                  <a:solidFill>
                    <a:srgbClr val="000000"/>
                  </a:solidFill>
                </a:rPr>
                <a:t>true</a:t>
              </a:r>
              <a:endParaRPr lang="en-GB" b="0"/>
            </a:p>
          </p:txBody>
        </p:sp>
        <p:sp>
          <p:nvSpPr>
            <p:cNvPr id="17528" name="Text Box 63"/>
            <p:cNvSpPr txBox="1">
              <a:spLocks noChangeArrowheads="1"/>
            </p:cNvSpPr>
            <p:nvPr/>
          </p:nvSpPr>
          <p:spPr bwMode="auto">
            <a:xfrm>
              <a:off x="6853" y="10734"/>
              <a:ext cx="1117" cy="592"/>
            </a:xfrm>
            <a:prstGeom prst="rect">
              <a:avLst/>
            </a:prstGeom>
            <a:noFill/>
            <a:ln w="9525">
              <a:noFill/>
              <a:miter lim="800000"/>
              <a:headEnd/>
              <a:tailEnd/>
            </a:ln>
          </p:spPr>
          <p:txBody>
            <a:bodyPr wrap="none">
              <a:spAutoFit/>
            </a:bodyPr>
            <a:lstStyle/>
            <a:p>
              <a:r>
                <a:rPr lang="en-US" sz="1600" i="1">
                  <a:solidFill>
                    <a:srgbClr val="000000"/>
                  </a:solidFill>
                </a:rPr>
                <a:t>false</a:t>
              </a:r>
              <a:endParaRPr lang="en-GB" b="0"/>
            </a:p>
          </p:txBody>
        </p:sp>
        <p:sp>
          <p:nvSpPr>
            <p:cNvPr id="17529" name="AutoShape 64"/>
            <p:cNvSpPr>
              <a:spLocks noChangeArrowheads="1"/>
            </p:cNvSpPr>
            <p:nvPr/>
          </p:nvSpPr>
          <p:spPr bwMode="auto">
            <a:xfrm>
              <a:off x="722" y="8495"/>
              <a:ext cx="2035" cy="341"/>
            </a:xfrm>
            <a:prstGeom prst="roundRect">
              <a:avLst>
                <a:gd name="adj" fmla="val 16667"/>
              </a:avLst>
            </a:prstGeom>
            <a:solidFill>
              <a:srgbClr val="00CC99"/>
            </a:solidFill>
            <a:ln w="9525">
              <a:solidFill>
                <a:srgbClr val="000000"/>
              </a:solidFill>
              <a:round/>
              <a:headEnd/>
              <a:tailEnd/>
            </a:ln>
          </p:spPr>
          <p:txBody>
            <a:bodyPr wrap="none" anchor="ctr"/>
            <a:lstStyle/>
            <a:p>
              <a:endParaRPr lang="en-US"/>
            </a:p>
          </p:txBody>
        </p:sp>
        <p:sp>
          <p:nvSpPr>
            <p:cNvPr id="17530" name="Line 65"/>
            <p:cNvSpPr>
              <a:spLocks noChangeShapeType="1"/>
            </p:cNvSpPr>
            <p:nvPr/>
          </p:nvSpPr>
          <p:spPr bwMode="auto">
            <a:xfrm>
              <a:off x="1775" y="8836"/>
              <a:ext cx="0" cy="273"/>
            </a:xfrm>
            <a:prstGeom prst="line">
              <a:avLst/>
            </a:prstGeom>
            <a:noFill/>
            <a:ln w="9525">
              <a:solidFill>
                <a:srgbClr val="000000"/>
              </a:solidFill>
              <a:round/>
              <a:headEnd/>
              <a:tailEnd type="triangle" w="med" len="med"/>
            </a:ln>
          </p:spPr>
          <p:txBody>
            <a:bodyPr wrap="none" anchor="ctr"/>
            <a:lstStyle/>
            <a:p>
              <a:endParaRPr lang="en-GB"/>
            </a:p>
          </p:txBody>
        </p:sp>
        <p:sp>
          <p:nvSpPr>
            <p:cNvPr id="17531" name="AutoShape 66"/>
            <p:cNvSpPr>
              <a:spLocks noChangeArrowheads="1"/>
            </p:cNvSpPr>
            <p:nvPr/>
          </p:nvSpPr>
          <p:spPr bwMode="auto">
            <a:xfrm>
              <a:off x="3462" y="8335"/>
              <a:ext cx="2035" cy="341"/>
            </a:xfrm>
            <a:prstGeom prst="roundRect">
              <a:avLst>
                <a:gd name="adj" fmla="val 16667"/>
              </a:avLst>
            </a:prstGeom>
            <a:solidFill>
              <a:srgbClr val="00CC99"/>
            </a:solidFill>
            <a:ln w="9525">
              <a:solidFill>
                <a:srgbClr val="000000"/>
              </a:solidFill>
              <a:round/>
              <a:headEnd/>
              <a:tailEnd/>
            </a:ln>
          </p:spPr>
          <p:txBody>
            <a:bodyPr wrap="none" anchor="ctr"/>
            <a:lstStyle/>
            <a:p>
              <a:endParaRPr lang="en-US"/>
            </a:p>
          </p:txBody>
        </p:sp>
        <p:sp>
          <p:nvSpPr>
            <p:cNvPr id="17532" name="Line 67"/>
            <p:cNvSpPr>
              <a:spLocks noChangeShapeType="1"/>
            </p:cNvSpPr>
            <p:nvPr/>
          </p:nvSpPr>
          <p:spPr bwMode="auto">
            <a:xfrm>
              <a:off x="4515" y="8676"/>
              <a:ext cx="0" cy="273"/>
            </a:xfrm>
            <a:prstGeom prst="line">
              <a:avLst/>
            </a:prstGeom>
            <a:noFill/>
            <a:ln w="9525">
              <a:solidFill>
                <a:srgbClr val="000000"/>
              </a:solidFill>
              <a:round/>
              <a:headEnd/>
              <a:tailEnd type="triangle" w="med" len="med"/>
            </a:ln>
          </p:spPr>
          <p:txBody>
            <a:bodyPr wrap="none" anchor="ctr"/>
            <a:lstStyle/>
            <a:p>
              <a:endParaRPr lang="en-GB"/>
            </a:p>
          </p:txBody>
        </p:sp>
        <p:sp>
          <p:nvSpPr>
            <p:cNvPr id="17533" name="AutoShape 68"/>
            <p:cNvSpPr>
              <a:spLocks noChangeArrowheads="1"/>
            </p:cNvSpPr>
            <p:nvPr/>
          </p:nvSpPr>
          <p:spPr bwMode="auto">
            <a:xfrm>
              <a:off x="5722" y="11235"/>
              <a:ext cx="2035" cy="341"/>
            </a:xfrm>
            <a:prstGeom prst="roundRect">
              <a:avLst>
                <a:gd name="adj" fmla="val 16667"/>
              </a:avLst>
            </a:prstGeom>
            <a:solidFill>
              <a:srgbClr val="00CC99"/>
            </a:solidFill>
            <a:ln w="9525">
              <a:solidFill>
                <a:srgbClr val="000000"/>
              </a:solidFill>
              <a:round/>
              <a:headEnd/>
              <a:tailEnd/>
            </a:ln>
          </p:spPr>
          <p:txBody>
            <a:bodyPr wrap="none" anchor="ctr"/>
            <a:lstStyle/>
            <a:p>
              <a:endParaRPr lang="en-US"/>
            </a:p>
          </p:txBody>
        </p:sp>
        <p:sp>
          <p:nvSpPr>
            <p:cNvPr id="17534" name="Line 69"/>
            <p:cNvSpPr>
              <a:spLocks noChangeShapeType="1"/>
            </p:cNvSpPr>
            <p:nvPr/>
          </p:nvSpPr>
          <p:spPr bwMode="auto">
            <a:xfrm>
              <a:off x="6775" y="11576"/>
              <a:ext cx="0" cy="273"/>
            </a:xfrm>
            <a:prstGeom prst="line">
              <a:avLst/>
            </a:prstGeom>
            <a:noFill/>
            <a:ln w="9525">
              <a:solidFill>
                <a:srgbClr val="000000"/>
              </a:solidFill>
              <a:round/>
              <a:headEnd/>
              <a:tailEnd type="triangle" w="med" len="med"/>
            </a:ln>
          </p:spPr>
          <p:txBody>
            <a:bodyPr wrap="none" anchor="ctr"/>
            <a:lstStyle/>
            <a:p>
              <a:endParaRPr lang="en-GB"/>
            </a:p>
          </p:txBody>
        </p:sp>
        <p:sp>
          <p:nvSpPr>
            <p:cNvPr id="17535" name="Line 70"/>
            <p:cNvSpPr>
              <a:spLocks noChangeShapeType="1"/>
            </p:cNvSpPr>
            <p:nvPr/>
          </p:nvSpPr>
          <p:spPr bwMode="auto">
            <a:xfrm>
              <a:off x="4535" y="8016"/>
              <a:ext cx="0" cy="273"/>
            </a:xfrm>
            <a:prstGeom prst="line">
              <a:avLst/>
            </a:prstGeom>
            <a:noFill/>
            <a:ln w="9525">
              <a:solidFill>
                <a:srgbClr val="000000"/>
              </a:solidFill>
              <a:round/>
              <a:headEnd/>
              <a:tailEnd type="triangle" w="med" len="med"/>
            </a:ln>
          </p:spPr>
          <p:txBody>
            <a:bodyPr wrap="none" anchor="ctr"/>
            <a:lstStyle/>
            <a:p>
              <a:endParaRPr lang="en-GB"/>
            </a:p>
          </p:txBody>
        </p:sp>
        <p:sp>
          <p:nvSpPr>
            <p:cNvPr id="17536" name="Text Box 71"/>
            <p:cNvSpPr txBox="1">
              <a:spLocks noChangeArrowheads="1"/>
            </p:cNvSpPr>
            <p:nvPr/>
          </p:nvSpPr>
          <p:spPr bwMode="auto">
            <a:xfrm>
              <a:off x="1075" y="9100"/>
              <a:ext cx="1371" cy="592"/>
            </a:xfrm>
            <a:prstGeom prst="rect">
              <a:avLst/>
            </a:prstGeom>
            <a:noFill/>
            <a:ln w="9525">
              <a:noFill/>
              <a:miter lim="800000"/>
              <a:headEnd/>
              <a:tailEnd/>
            </a:ln>
          </p:spPr>
          <p:txBody>
            <a:bodyPr wrap="none">
              <a:spAutoFit/>
            </a:bodyPr>
            <a:lstStyle/>
            <a:p>
              <a:r>
                <a:rPr lang="en-US" sz="1600" b="0">
                  <a:solidFill>
                    <a:srgbClr val="000000"/>
                  </a:solidFill>
                </a:rPr>
                <a:t>Output</a:t>
              </a:r>
              <a:endParaRPr lang="en-GB" b="0"/>
            </a:p>
          </p:txBody>
        </p:sp>
        <p:sp>
          <p:nvSpPr>
            <p:cNvPr id="17537" name="Text Box 72"/>
            <p:cNvSpPr txBox="1">
              <a:spLocks noChangeArrowheads="1"/>
            </p:cNvSpPr>
            <p:nvPr/>
          </p:nvSpPr>
          <p:spPr bwMode="auto">
            <a:xfrm>
              <a:off x="3733" y="8860"/>
              <a:ext cx="1371" cy="592"/>
            </a:xfrm>
            <a:prstGeom prst="rect">
              <a:avLst/>
            </a:prstGeom>
            <a:noFill/>
            <a:ln w="9525">
              <a:noFill/>
              <a:miter lim="800000"/>
              <a:headEnd/>
              <a:tailEnd/>
            </a:ln>
          </p:spPr>
          <p:txBody>
            <a:bodyPr wrap="none">
              <a:spAutoFit/>
            </a:bodyPr>
            <a:lstStyle/>
            <a:p>
              <a:r>
                <a:rPr lang="en-US" sz="1600" b="0">
                  <a:solidFill>
                    <a:srgbClr val="000000"/>
                  </a:solidFill>
                </a:rPr>
                <a:t>Output</a:t>
              </a:r>
              <a:endParaRPr lang="en-GB" b="0"/>
            </a:p>
          </p:txBody>
        </p:sp>
        <p:sp>
          <p:nvSpPr>
            <p:cNvPr id="17538" name="Text Box 73"/>
            <p:cNvSpPr txBox="1">
              <a:spLocks noChangeArrowheads="1"/>
            </p:cNvSpPr>
            <p:nvPr/>
          </p:nvSpPr>
          <p:spPr bwMode="auto">
            <a:xfrm>
              <a:off x="6073" y="11740"/>
              <a:ext cx="1372" cy="592"/>
            </a:xfrm>
            <a:prstGeom prst="rect">
              <a:avLst/>
            </a:prstGeom>
            <a:noFill/>
            <a:ln w="9525">
              <a:noFill/>
              <a:miter lim="800000"/>
              <a:headEnd/>
              <a:tailEnd/>
            </a:ln>
          </p:spPr>
          <p:txBody>
            <a:bodyPr wrap="none">
              <a:spAutoFit/>
            </a:bodyPr>
            <a:lstStyle/>
            <a:p>
              <a:r>
                <a:rPr lang="en-US" sz="1600" b="0">
                  <a:solidFill>
                    <a:srgbClr val="000000"/>
                  </a:solidFill>
                </a:rPr>
                <a:t>Output</a:t>
              </a:r>
              <a:endParaRPr lang="en-GB" b="0"/>
            </a:p>
          </p:txBody>
        </p:sp>
      </p:grpSp>
      <p:grpSp>
        <p:nvGrpSpPr>
          <p:cNvPr id="3" name="Group 76"/>
          <p:cNvGrpSpPr>
            <a:grpSpLocks noChangeAspect="1"/>
          </p:cNvGrpSpPr>
          <p:nvPr/>
        </p:nvGrpSpPr>
        <p:grpSpPr bwMode="auto">
          <a:xfrm>
            <a:off x="143793" y="1773212"/>
            <a:ext cx="2339975" cy="1463675"/>
            <a:chOff x="0" y="0"/>
            <a:chExt cx="2244" cy="1404"/>
          </a:xfrm>
        </p:grpSpPr>
        <p:sp>
          <p:nvSpPr>
            <p:cNvPr id="17415" name="AutoShape 75"/>
            <p:cNvSpPr>
              <a:spLocks noChangeAspect="1" noChangeArrowheads="1" noTextEdit="1"/>
            </p:cNvSpPr>
            <p:nvPr/>
          </p:nvSpPr>
          <p:spPr bwMode="auto">
            <a:xfrm>
              <a:off x="0" y="0"/>
              <a:ext cx="2244" cy="1404"/>
            </a:xfrm>
            <a:prstGeom prst="rect">
              <a:avLst/>
            </a:prstGeom>
            <a:noFill/>
            <a:ln w="9525">
              <a:noFill/>
              <a:miter lim="800000"/>
              <a:headEnd/>
              <a:tailEnd/>
            </a:ln>
          </p:spPr>
          <p:txBody>
            <a:bodyPr/>
            <a:lstStyle/>
            <a:p>
              <a:endParaRPr lang="en-GB"/>
            </a:p>
          </p:txBody>
        </p:sp>
        <p:sp>
          <p:nvSpPr>
            <p:cNvPr id="17416" name="Freeform 77"/>
            <p:cNvSpPr>
              <a:spLocks/>
            </p:cNvSpPr>
            <p:nvPr/>
          </p:nvSpPr>
          <p:spPr bwMode="auto">
            <a:xfrm>
              <a:off x="18" y="38"/>
              <a:ext cx="2208" cy="1328"/>
            </a:xfrm>
            <a:custGeom>
              <a:avLst/>
              <a:gdLst>
                <a:gd name="T0" fmla="*/ 0 w 8835"/>
                <a:gd name="T1" fmla="*/ 625 h 3983"/>
                <a:gd name="T2" fmla="*/ 0 w 8835"/>
                <a:gd name="T3" fmla="*/ 311 h 3983"/>
                <a:gd name="T4" fmla="*/ 1140 w 8835"/>
                <a:gd name="T5" fmla="*/ 0 h 3983"/>
                <a:gd name="T6" fmla="*/ 1737 w 8835"/>
                <a:gd name="T7" fmla="*/ 152 h 3983"/>
                <a:gd name="T8" fmla="*/ 1737 w 8835"/>
                <a:gd name="T9" fmla="*/ 273 h 3983"/>
                <a:gd name="T10" fmla="*/ 1815 w 8835"/>
                <a:gd name="T11" fmla="*/ 295 h 3983"/>
                <a:gd name="T12" fmla="*/ 1815 w 8835"/>
                <a:gd name="T13" fmla="*/ 198 h 3983"/>
                <a:gd name="T14" fmla="*/ 1855 w 8835"/>
                <a:gd name="T15" fmla="*/ 181 h 3983"/>
                <a:gd name="T16" fmla="*/ 2208 w 8835"/>
                <a:gd name="T17" fmla="*/ 271 h 3983"/>
                <a:gd name="T18" fmla="*/ 2208 w 8835"/>
                <a:gd name="T19" fmla="*/ 575 h 3983"/>
                <a:gd name="T20" fmla="*/ 1452 w 8835"/>
                <a:gd name="T21" fmla="*/ 1083 h 3983"/>
                <a:gd name="T22" fmla="*/ 1324 w 8835"/>
                <a:gd name="T23" fmla="*/ 1017 h 3983"/>
                <a:gd name="T24" fmla="*/ 1324 w 8835"/>
                <a:gd name="T25" fmla="*/ 1169 h 3983"/>
                <a:gd name="T26" fmla="*/ 1088 w 8835"/>
                <a:gd name="T27" fmla="*/ 1328 h 3983"/>
                <a:gd name="T28" fmla="*/ 0 w 8835"/>
                <a:gd name="T29" fmla="*/ 625 h 3983"/>
                <a:gd name="T30" fmla="*/ 619 w 8835"/>
                <a:gd name="T31" fmla="*/ 578 h 3983"/>
                <a:gd name="T32" fmla="*/ 725 w 8835"/>
                <a:gd name="T33" fmla="*/ 537 h 3983"/>
                <a:gd name="T34" fmla="*/ 725 w 8835"/>
                <a:gd name="T35" fmla="*/ 630 h 3983"/>
                <a:gd name="T36" fmla="*/ 619 w 8835"/>
                <a:gd name="T37" fmla="*/ 578 h 3983"/>
                <a:gd name="T38" fmla="*/ 0 w 8835"/>
                <a:gd name="T39" fmla="*/ 625 h 398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835"/>
                <a:gd name="T61" fmla="*/ 0 h 3983"/>
                <a:gd name="T62" fmla="*/ 8835 w 8835"/>
                <a:gd name="T63" fmla="*/ 3983 h 398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835" h="3983">
                  <a:moveTo>
                    <a:pt x="0" y="1874"/>
                  </a:moveTo>
                  <a:lnTo>
                    <a:pt x="0" y="932"/>
                  </a:lnTo>
                  <a:lnTo>
                    <a:pt x="4562" y="0"/>
                  </a:lnTo>
                  <a:lnTo>
                    <a:pt x="6952" y="455"/>
                  </a:lnTo>
                  <a:lnTo>
                    <a:pt x="6952" y="818"/>
                  </a:lnTo>
                  <a:lnTo>
                    <a:pt x="7263" y="884"/>
                  </a:lnTo>
                  <a:lnTo>
                    <a:pt x="7263" y="594"/>
                  </a:lnTo>
                  <a:lnTo>
                    <a:pt x="7423" y="544"/>
                  </a:lnTo>
                  <a:lnTo>
                    <a:pt x="8835" y="813"/>
                  </a:lnTo>
                  <a:lnTo>
                    <a:pt x="8835" y="1724"/>
                  </a:lnTo>
                  <a:lnTo>
                    <a:pt x="5809" y="3248"/>
                  </a:lnTo>
                  <a:lnTo>
                    <a:pt x="5299" y="3050"/>
                  </a:lnTo>
                  <a:lnTo>
                    <a:pt x="5299" y="3506"/>
                  </a:lnTo>
                  <a:lnTo>
                    <a:pt x="4354" y="3983"/>
                  </a:lnTo>
                  <a:lnTo>
                    <a:pt x="0" y="1874"/>
                  </a:lnTo>
                  <a:lnTo>
                    <a:pt x="2477" y="1734"/>
                  </a:lnTo>
                  <a:lnTo>
                    <a:pt x="2900" y="1611"/>
                  </a:lnTo>
                  <a:lnTo>
                    <a:pt x="2900" y="1891"/>
                  </a:lnTo>
                  <a:lnTo>
                    <a:pt x="2477" y="1734"/>
                  </a:lnTo>
                  <a:lnTo>
                    <a:pt x="0" y="1874"/>
                  </a:lnTo>
                  <a:close/>
                </a:path>
              </a:pathLst>
            </a:custGeom>
            <a:solidFill>
              <a:srgbClr val="80FFFF"/>
            </a:solidFill>
            <a:ln w="9525">
              <a:noFill/>
              <a:round/>
              <a:headEnd/>
              <a:tailEnd/>
            </a:ln>
          </p:spPr>
          <p:txBody>
            <a:bodyPr/>
            <a:lstStyle/>
            <a:p>
              <a:endParaRPr lang="en-US"/>
            </a:p>
          </p:txBody>
        </p:sp>
        <p:sp>
          <p:nvSpPr>
            <p:cNvPr id="17417" name="Freeform 78"/>
            <p:cNvSpPr>
              <a:spLocks/>
            </p:cNvSpPr>
            <p:nvPr/>
          </p:nvSpPr>
          <p:spPr bwMode="auto">
            <a:xfrm>
              <a:off x="18" y="38"/>
              <a:ext cx="2208" cy="1328"/>
            </a:xfrm>
            <a:custGeom>
              <a:avLst/>
              <a:gdLst>
                <a:gd name="T0" fmla="*/ 0 w 8835"/>
                <a:gd name="T1" fmla="*/ 625 h 3983"/>
                <a:gd name="T2" fmla="*/ 0 w 8835"/>
                <a:gd name="T3" fmla="*/ 311 h 3983"/>
                <a:gd name="T4" fmla="*/ 1140 w 8835"/>
                <a:gd name="T5" fmla="*/ 0 h 3983"/>
                <a:gd name="T6" fmla="*/ 1737 w 8835"/>
                <a:gd name="T7" fmla="*/ 152 h 3983"/>
                <a:gd name="T8" fmla="*/ 1737 w 8835"/>
                <a:gd name="T9" fmla="*/ 273 h 3983"/>
                <a:gd name="T10" fmla="*/ 1815 w 8835"/>
                <a:gd name="T11" fmla="*/ 295 h 3983"/>
                <a:gd name="T12" fmla="*/ 1815 w 8835"/>
                <a:gd name="T13" fmla="*/ 198 h 3983"/>
                <a:gd name="T14" fmla="*/ 1855 w 8835"/>
                <a:gd name="T15" fmla="*/ 181 h 3983"/>
                <a:gd name="T16" fmla="*/ 2208 w 8835"/>
                <a:gd name="T17" fmla="*/ 271 h 3983"/>
                <a:gd name="T18" fmla="*/ 2208 w 8835"/>
                <a:gd name="T19" fmla="*/ 575 h 3983"/>
                <a:gd name="T20" fmla="*/ 1452 w 8835"/>
                <a:gd name="T21" fmla="*/ 1083 h 3983"/>
                <a:gd name="T22" fmla="*/ 1324 w 8835"/>
                <a:gd name="T23" fmla="*/ 1017 h 3983"/>
                <a:gd name="T24" fmla="*/ 1324 w 8835"/>
                <a:gd name="T25" fmla="*/ 1169 h 3983"/>
                <a:gd name="T26" fmla="*/ 1088 w 8835"/>
                <a:gd name="T27" fmla="*/ 1328 h 3983"/>
                <a:gd name="T28" fmla="*/ 0 w 8835"/>
                <a:gd name="T29" fmla="*/ 625 h 39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35"/>
                <a:gd name="T46" fmla="*/ 0 h 3983"/>
                <a:gd name="T47" fmla="*/ 8835 w 8835"/>
                <a:gd name="T48" fmla="*/ 3983 h 39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35" h="3983">
                  <a:moveTo>
                    <a:pt x="0" y="1874"/>
                  </a:moveTo>
                  <a:lnTo>
                    <a:pt x="0" y="932"/>
                  </a:lnTo>
                  <a:lnTo>
                    <a:pt x="4562" y="0"/>
                  </a:lnTo>
                  <a:lnTo>
                    <a:pt x="6952" y="455"/>
                  </a:lnTo>
                  <a:lnTo>
                    <a:pt x="6952" y="818"/>
                  </a:lnTo>
                  <a:lnTo>
                    <a:pt x="7263" y="884"/>
                  </a:lnTo>
                  <a:lnTo>
                    <a:pt x="7263" y="594"/>
                  </a:lnTo>
                  <a:lnTo>
                    <a:pt x="7423" y="544"/>
                  </a:lnTo>
                  <a:lnTo>
                    <a:pt x="8835" y="813"/>
                  </a:lnTo>
                  <a:lnTo>
                    <a:pt x="8835" y="1724"/>
                  </a:lnTo>
                  <a:lnTo>
                    <a:pt x="5809" y="3248"/>
                  </a:lnTo>
                  <a:lnTo>
                    <a:pt x="5299" y="3050"/>
                  </a:lnTo>
                  <a:lnTo>
                    <a:pt x="5299" y="3506"/>
                  </a:lnTo>
                  <a:lnTo>
                    <a:pt x="4354" y="3983"/>
                  </a:lnTo>
                  <a:lnTo>
                    <a:pt x="0" y="1874"/>
                  </a:lnTo>
                  <a:close/>
                </a:path>
              </a:pathLst>
            </a:custGeom>
            <a:noFill/>
            <a:ln w="0">
              <a:solidFill>
                <a:srgbClr val="000000"/>
              </a:solidFill>
              <a:round/>
              <a:headEnd/>
              <a:tailEnd/>
            </a:ln>
          </p:spPr>
          <p:txBody>
            <a:bodyPr/>
            <a:lstStyle/>
            <a:p>
              <a:endParaRPr lang="en-US"/>
            </a:p>
          </p:txBody>
        </p:sp>
        <p:sp>
          <p:nvSpPr>
            <p:cNvPr id="17418" name="Freeform 79"/>
            <p:cNvSpPr>
              <a:spLocks/>
            </p:cNvSpPr>
            <p:nvPr/>
          </p:nvSpPr>
          <p:spPr bwMode="auto">
            <a:xfrm>
              <a:off x="637" y="575"/>
              <a:ext cx="105" cy="94"/>
            </a:xfrm>
            <a:custGeom>
              <a:avLst/>
              <a:gdLst>
                <a:gd name="T0" fmla="*/ 0 w 423"/>
                <a:gd name="T1" fmla="*/ 41 h 280"/>
                <a:gd name="T2" fmla="*/ 105 w 423"/>
                <a:gd name="T3" fmla="*/ 0 h 280"/>
                <a:gd name="T4" fmla="*/ 105 w 423"/>
                <a:gd name="T5" fmla="*/ 94 h 280"/>
                <a:gd name="T6" fmla="*/ 0 w 423"/>
                <a:gd name="T7" fmla="*/ 41 h 280"/>
                <a:gd name="T8" fmla="*/ 0 60000 65536"/>
                <a:gd name="T9" fmla="*/ 0 60000 65536"/>
                <a:gd name="T10" fmla="*/ 0 60000 65536"/>
                <a:gd name="T11" fmla="*/ 0 60000 65536"/>
                <a:gd name="T12" fmla="*/ 0 w 423"/>
                <a:gd name="T13" fmla="*/ 0 h 280"/>
                <a:gd name="T14" fmla="*/ 423 w 423"/>
                <a:gd name="T15" fmla="*/ 280 h 280"/>
              </a:gdLst>
              <a:ahLst/>
              <a:cxnLst>
                <a:cxn ang="T8">
                  <a:pos x="T0" y="T1"/>
                </a:cxn>
                <a:cxn ang="T9">
                  <a:pos x="T2" y="T3"/>
                </a:cxn>
                <a:cxn ang="T10">
                  <a:pos x="T4" y="T5"/>
                </a:cxn>
                <a:cxn ang="T11">
                  <a:pos x="T6" y="T7"/>
                </a:cxn>
              </a:cxnLst>
              <a:rect l="T12" t="T13" r="T14" b="T15"/>
              <a:pathLst>
                <a:path w="423" h="280">
                  <a:moveTo>
                    <a:pt x="0" y="123"/>
                  </a:moveTo>
                  <a:lnTo>
                    <a:pt x="423" y="0"/>
                  </a:lnTo>
                  <a:lnTo>
                    <a:pt x="423" y="280"/>
                  </a:lnTo>
                  <a:lnTo>
                    <a:pt x="0" y="123"/>
                  </a:lnTo>
                  <a:close/>
                </a:path>
              </a:pathLst>
            </a:custGeom>
            <a:noFill/>
            <a:ln w="0">
              <a:solidFill>
                <a:srgbClr val="000000"/>
              </a:solidFill>
              <a:round/>
              <a:headEnd/>
              <a:tailEnd/>
            </a:ln>
          </p:spPr>
          <p:txBody>
            <a:bodyPr/>
            <a:lstStyle/>
            <a:p>
              <a:endParaRPr lang="en-US"/>
            </a:p>
          </p:txBody>
        </p:sp>
        <p:sp>
          <p:nvSpPr>
            <p:cNvPr id="17419" name="Freeform 80"/>
            <p:cNvSpPr>
              <a:spLocks/>
            </p:cNvSpPr>
            <p:nvPr/>
          </p:nvSpPr>
          <p:spPr bwMode="auto">
            <a:xfrm>
              <a:off x="18" y="349"/>
              <a:ext cx="1324" cy="555"/>
            </a:xfrm>
            <a:custGeom>
              <a:avLst/>
              <a:gdLst>
                <a:gd name="T0" fmla="*/ 0 w 5299"/>
                <a:gd name="T1" fmla="*/ 0 h 1666"/>
                <a:gd name="T2" fmla="*/ 1088 w 5299"/>
                <a:gd name="T3" fmla="*/ 555 h 1666"/>
                <a:gd name="T4" fmla="*/ 1324 w 5299"/>
                <a:gd name="T5" fmla="*/ 429 h 1666"/>
                <a:gd name="T6" fmla="*/ 1140 w 5299"/>
                <a:gd name="T7" fmla="*/ 348 h 1666"/>
                <a:gd name="T8" fmla="*/ 1088 w 5299"/>
                <a:gd name="T9" fmla="*/ 373 h 1666"/>
                <a:gd name="T10" fmla="*/ 1218 w 5299"/>
                <a:gd name="T11" fmla="*/ 432 h 1666"/>
                <a:gd name="T12" fmla="*/ 1088 w 5299"/>
                <a:gd name="T13" fmla="*/ 499 h 1666"/>
                <a:gd name="T14" fmla="*/ 725 w 5299"/>
                <a:gd name="T15" fmla="*/ 319 h 1666"/>
                <a:gd name="T16" fmla="*/ 0 60000 65536"/>
                <a:gd name="T17" fmla="*/ 0 60000 65536"/>
                <a:gd name="T18" fmla="*/ 0 60000 65536"/>
                <a:gd name="T19" fmla="*/ 0 60000 65536"/>
                <a:gd name="T20" fmla="*/ 0 60000 65536"/>
                <a:gd name="T21" fmla="*/ 0 60000 65536"/>
                <a:gd name="T22" fmla="*/ 0 60000 65536"/>
                <a:gd name="T23" fmla="*/ 0 60000 65536"/>
                <a:gd name="T24" fmla="*/ 0 w 5299"/>
                <a:gd name="T25" fmla="*/ 0 h 1666"/>
                <a:gd name="T26" fmla="*/ 5299 w 5299"/>
                <a:gd name="T27" fmla="*/ 1666 h 16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99" h="1666">
                  <a:moveTo>
                    <a:pt x="0" y="0"/>
                  </a:moveTo>
                  <a:lnTo>
                    <a:pt x="4354" y="1666"/>
                  </a:lnTo>
                  <a:lnTo>
                    <a:pt x="5299" y="1289"/>
                  </a:lnTo>
                  <a:lnTo>
                    <a:pt x="4562" y="1045"/>
                  </a:lnTo>
                  <a:lnTo>
                    <a:pt x="4354" y="1119"/>
                  </a:lnTo>
                  <a:lnTo>
                    <a:pt x="4874" y="1297"/>
                  </a:lnTo>
                  <a:lnTo>
                    <a:pt x="4354" y="1498"/>
                  </a:lnTo>
                  <a:lnTo>
                    <a:pt x="2900" y="959"/>
                  </a:lnTo>
                </a:path>
              </a:pathLst>
            </a:custGeom>
            <a:noFill/>
            <a:ln w="0">
              <a:solidFill>
                <a:srgbClr val="000000"/>
              </a:solidFill>
              <a:round/>
              <a:headEnd/>
              <a:tailEnd/>
            </a:ln>
          </p:spPr>
          <p:txBody>
            <a:bodyPr/>
            <a:lstStyle/>
            <a:p>
              <a:endParaRPr lang="en-US"/>
            </a:p>
          </p:txBody>
        </p:sp>
        <p:sp>
          <p:nvSpPr>
            <p:cNvPr id="17420" name="Freeform 81"/>
            <p:cNvSpPr>
              <a:spLocks/>
            </p:cNvSpPr>
            <p:nvPr/>
          </p:nvSpPr>
          <p:spPr bwMode="auto">
            <a:xfrm>
              <a:off x="119" y="68"/>
              <a:ext cx="1636" cy="548"/>
            </a:xfrm>
            <a:custGeom>
              <a:avLst/>
              <a:gdLst>
                <a:gd name="T0" fmla="*/ 518 w 6546"/>
                <a:gd name="T1" fmla="*/ 548 h 1645"/>
                <a:gd name="T2" fmla="*/ 0 w 6546"/>
                <a:gd name="T3" fmla="*/ 292 h 1645"/>
                <a:gd name="T4" fmla="*/ 857 w 6546"/>
                <a:gd name="T5" fmla="*/ 52 h 1645"/>
                <a:gd name="T6" fmla="*/ 1220 w 6546"/>
                <a:gd name="T7" fmla="*/ 158 h 1645"/>
                <a:gd name="T8" fmla="*/ 1273 w 6546"/>
                <a:gd name="T9" fmla="*/ 140 h 1645"/>
                <a:gd name="T10" fmla="*/ 909 w 6546"/>
                <a:gd name="T11" fmla="*/ 37 h 1645"/>
                <a:gd name="T12" fmla="*/ 1039 w 6546"/>
                <a:gd name="T13" fmla="*/ 0 h 1645"/>
                <a:gd name="T14" fmla="*/ 1532 w 6546"/>
                <a:gd name="T15" fmla="*/ 130 h 1645"/>
                <a:gd name="T16" fmla="*/ 1220 w 6546"/>
                <a:gd name="T17" fmla="*/ 248 h 1645"/>
                <a:gd name="T18" fmla="*/ 857 w 6546"/>
                <a:gd name="T19" fmla="*/ 133 h 1645"/>
                <a:gd name="T20" fmla="*/ 259 w 6546"/>
                <a:gd name="T21" fmla="*/ 314 h 1645"/>
                <a:gd name="T22" fmla="*/ 312 w 6546"/>
                <a:gd name="T23" fmla="*/ 338 h 1645"/>
                <a:gd name="T24" fmla="*/ 857 w 6546"/>
                <a:gd name="T25" fmla="*/ 166 h 1645"/>
                <a:gd name="T26" fmla="*/ 1532 w 6546"/>
                <a:gd name="T27" fmla="*/ 387 h 1645"/>
                <a:gd name="T28" fmla="*/ 1584 w 6546"/>
                <a:gd name="T29" fmla="*/ 362 h 1645"/>
                <a:gd name="T30" fmla="*/ 1273 w 6546"/>
                <a:gd name="T31" fmla="*/ 264 h 1645"/>
                <a:gd name="T32" fmla="*/ 1636 w 6546"/>
                <a:gd name="T33" fmla="*/ 122 h 16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546"/>
                <a:gd name="T52" fmla="*/ 0 h 1645"/>
                <a:gd name="T53" fmla="*/ 6546 w 6546"/>
                <a:gd name="T54" fmla="*/ 1645 h 16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546" h="1645">
                  <a:moveTo>
                    <a:pt x="2071" y="1645"/>
                  </a:moveTo>
                  <a:lnTo>
                    <a:pt x="0" y="878"/>
                  </a:lnTo>
                  <a:lnTo>
                    <a:pt x="3428" y="155"/>
                  </a:lnTo>
                  <a:lnTo>
                    <a:pt x="4883" y="474"/>
                  </a:lnTo>
                  <a:lnTo>
                    <a:pt x="5092" y="420"/>
                  </a:lnTo>
                  <a:lnTo>
                    <a:pt x="3637" y="110"/>
                  </a:lnTo>
                  <a:lnTo>
                    <a:pt x="4156" y="0"/>
                  </a:lnTo>
                  <a:lnTo>
                    <a:pt x="6130" y="390"/>
                  </a:lnTo>
                  <a:lnTo>
                    <a:pt x="4883" y="743"/>
                  </a:lnTo>
                  <a:lnTo>
                    <a:pt x="3428" y="398"/>
                  </a:lnTo>
                  <a:lnTo>
                    <a:pt x="1038" y="944"/>
                  </a:lnTo>
                  <a:lnTo>
                    <a:pt x="1247" y="1015"/>
                  </a:lnTo>
                  <a:lnTo>
                    <a:pt x="3428" y="499"/>
                  </a:lnTo>
                  <a:lnTo>
                    <a:pt x="6130" y="1163"/>
                  </a:lnTo>
                  <a:lnTo>
                    <a:pt x="6337" y="1088"/>
                  </a:lnTo>
                  <a:lnTo>
                    <a:pt x="5092" y="793"/>
                  </a:lnTo>
                  <a:lnTo>
                    <a:pt x="6546" y="366"/>
                  </a:lnTo>
                </a:path>
              </a:pathLst>
            </a:custGeom>
            <a:noFill/>
            <a:ln w="0">
              <a:solidFill>
                <a:srgbClr val="000000"/>
              </a:solidFill>
              <a:round/>
              <a:headEnd/>
              <a:tailEnd/>
            </a:ln>
          </p:spPr>
          <p:txBody>
            <a:bodyPr/>
            <a:lstStyle/>
            <a:p>
              <a:endParaRPr lang="en-US"/>
            </a:p>
          </p:txBody>
        </p:sp>
        <p:sp>
          <p:nvSpPr>
            <p:cNvPr id="17421" name="Freeform 82"/>
            <p:cNvSpPr>
              <a:spLocks/>
            </p:cNvSpPr>
            <p:nvPr/>
          </p:nvSpPr>
          <p:spPr bwMode="auto">
            <a:xfrm>
              <a:off x="1833" y="236"/>
              <a:ext cx="312" cy="149"/>
            </a:xfrm>
            <a:custGeom>
              <a:avLst/>
              <a:gdLst>
                <a:gd name="T0" fmla="*/ 0 w 1248"/>
                <a:gd name="T1" fmla="*/ 0 h 445"/>
                <a:gd name="T2" fmla="*/ 312 w 1248"/>
                <a:gd name="T3" fmla="*/ 82 h 445"/>
                <a:gd name="T4" fmla="*/ 182 w 1248"/>
                <a:gd name="T5" fmla="*/ 149 h 445"/>
                <a:gd name="T6" fmla="*/ 0 w 1248"/>
                <a:gd name="T7" fmla="*/ 97 h 445"/>
                <a:gd name="T8" fmla="*/ 0 60000 65536"/>
                <a:gd name="T9" fmla="*/ 0 60000 65536"/>
                <a:gd name="T10" fmla="*/ 0 60000 65536"/>
                <a:gd name="T11" fmla="*/ 0 60000 65536"/>
                <a:gd name="T12" fmla="*/ 0 w 1248"/>
                <a:gd name="T13" fmla="*/ 0 h 445"/>
                <a:gd name="T14" fmla="*/ 1248 w 1248"/>
                <a:gd name="T15" fmla="*/ 445 h 445"/>
              </a:gdLst>
              <a:ahLst/>
              <a:cxnLst>
                <a:cxn ang="T8">
                  <a:pos x="T0" y="T1"/>
                </a:cxn>
                <a:cxn ang="T9">
                  <a:pos x="T2" y="T3"/>
                </a:cxn>
                <a:cxn ang="T10">
                  <a:pos x="T4" y="T5"/>
                </a:cxn>
                <a:cxn ang="T11">
                  <a:pos x="T6" y="T7"/>
                </a:cxn>
              </a:cxnLst>
              <a:rect l="T12" t="T13" r="T14" b="T15"/>
              <a:pathLst>
                <a:path w="1248" h="445">
                  <a:moveTo>
                    <a:pt x="0" y="0"/>
                  </a:moveTo>
                  <a:lnTo>
                    <a:pt x="1248" y="244"/>
                  </a:lnTo>
                  <a:lnTo>
                    <a:pt x="728" y="445"/>
                  </a:lnTo>
                  <a:lnTo>
                    <a:pt x="0" y="290"/>
                  </a:lnTo>
                </a:path>
              </a:pathLst>
            </a:custGeom>
            <a:noFill/>
            <a:ln w="0">
              <a:solidFill>
                <a:srgbClr val="000000"/>
              </a:solidFill>
              <a:round/>
              <a:headEnd/>
              <a:tailEnd/>
            </a:ln>
          </p:spPr>
          <p:txBody>
            <a:bodyPr/>
            <a:lstStyle/>
            <a:p>
              <a:endParaRPr lang="en-US"/>
            </a:p>
          </p:txBody>
        </p:sp>
        <p:sp>
          <p:nvSpPr>
            <p:cNvPr id="17422" name="Freeform 83"/>
            <p:cNvSpPr>
              <a:spLocks/>
            </p:cNvSpPr>
            <p:nvPr/>
          </p:nvSpPr>
          <p:spPr bwMode="auto">
            <a:xfrm>
              <a:off x="742" y="296"/>
              <a:ext cx="1484" cy="415"/>
            </a:xfrm>
            <a:custGeom>
              <a:avLst/>
              <a:gdLst>
                <a:gd name="T0" fmla="*/ 1013 w 5935"/>
                <a:gd name="T1" fmla="*/ 15 h 1246"/>
                <a:gd name="T2" fmla="*/ 961 w 5935"/>
                <a:gd name="T3" fmla="*/ 0 h 1246"/>
                <a:gd name="T4" fmla="*/ 962 w 5935"/>
                <a:gd name="T5" fmla="*/ 1 h 1246"/>
                <a:gd name="T6" fmla="*/ 962 w 5935"/>
                <a:gd name="T7" fmla="*/ 0 h 1246"/>
                <a:gd name="T8" fmla="*/ 961 w 5935"/>
                <a:gd name="T9" fmla="*/ 0 h 1246"/>
                <a:gd name="T10" fmla="*/ 909 w 5935"/>
                <a:gd name="T11" fmla="*/ 22 h 1246"/>
                <a:gd name="T12" fmla="*/ 1221 w 5935"/>
                <a:gd name="T13" fmla="*/ 114 h 1246"/>
                <a:gd name="T14" fmla="*/ 727 w 5935"/>
                <a:gd name="T15" fmla="*/ 367 h 1246"/>
                <a:gd name="T16" fmla="*/ 468 w 5935"/>
                <a:gd name="T17" fmla="*/ 264 h 1246"/>
                <a:gd name="T18" fmla="*/ 650 w 5935"/>
                <a:gd name="T19" fmla="*/ 184 h 1246"/>
                <a:gd name="T20" fmla="*/ 234 w 5935"/>
                <a:gd name="T21" fmla="*/ 36 h 1246"/>
                <a:gd name="T22" fmla="*/ 0 w 5935"/>
                <a:gd name="T23" fmla="*/ 116 h 1246"/>
                <a:gd name="T24" fmla="*/ 182 w 5935"/>
                <a:gd name="T25" fmla="*/ 191 h 1246"/>
                <a:gd name="T26" fmla="*/ 0 w 5935"/>
                <a:gd name="T27" fmla="*/ 260 h 1246"/>
                <a:gd name="T28" fmla="*/ 52 w 5935"/>
                <a:gd name="T29" fmla="*/ 284 h 1246"/>
                <a:gd name="T30" fmla="*/ 286 w 5935"/>
                <a:gd name="T31" fmla="*/ 192 h 1246"/>
                <a:gd name="T32" fmla="*/ 104 w 5935"/>
                <a:gd name="T33" fmla="*/ 120 h 1246"/>
                <a:gd name="T34" fmla="*/ 234 w 5935"/>
                <a:gd name="T35" fmla="*/ 73 h 1246"/>
                <a:gd name="T36" fmla="*/ 546 w 5935"/>
                <a:gd name="T37" fmla="*/ 188 h 1246"/>
                <a:gd name="T38" fmla="*/ 182 w 5935"/>
                <a:gd name="T39" fmla="*/ 343 h 1246"/>
                <a:gd name="T40" fmla="*/ 234 w 5935"/>
                <a:gd name="T41" fmla="*/ 367 h 1246"/>
                <a:gd name="T42" fmla="*/ 416 w 5935"/>
                <a:gd name="T43" fmla="*/ 287 h 1246"/>
                <a:gd name="T44" fmla="*/ 727 w 5935"/>
                <a:gd name="T45" fmla="*/ 415 h 1246"/>
                <a:gd name="T46" fmla="*/ 1484 w 5935"/>
                <a:gd name="T47" fmla="*/ 13 h 124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935"/>
                <a:gd name="T73" fmla="*/ 0 h 1246"/>
                <a:gd name="T74" fmla="*/ 5935 w 5935"/>
                <a:gd name="T75" fmla="*/ 1246 h 124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935" h="1246">
                  <a:moveTo>
                    <a:pt x="4052" y="45"/>
                  </a:moveTo>
                  <a:lnTo>
                    <a:pt x="3843" y="0"/>
                  </a:lnTo>
                  <a:lnTo>
                    <a:pt x="3848" y="2"/>
                  </a:lnTo>
                  <a:lnTo>
                    <a:pt x="3847" y="0"/>
                  </a:lnTo>
                  <a:lnTo>
                    <a:pt x="3843" y="0"/>
                  </a:lnTo>
                  <a:lnTo>
                    <a:pt x="3636" y="66"/>
                  </a:lnTo>
                  <a:lnTo>
                    <a:pt x="4883" y="341"/>
                  </a:lnTo>
                  <a:lnTo>
                    <a:pt x="2909" y="1103"/>
                  </a:lnTo>
                  <a:lnTo>
                    <a:pt x="1871" y="794"/>
                  </a:lnTo>
                  <a:lnTo>
                    <a:pt x="2598" y="553"/>
                  </a:lnTo>
                  <a:lnTo>
                    <a:pt x="934" y="109"/>
                  </a:lnTo>
                  <a:lnTo>
                    <a:pt x="0" y="349"/>
                  </a:lnTo>
                  <a:lnTo>
                    <a:pt x="727" y="574"/>
                  </a:lnTo>
                  <a:lnTo>
                    <a:pt x="0" y="782"/>
                  </a:lnTo>
                  <a:lnTo>
                    <a:pt x="207" y="854"/>
                  </a:lnTo>
                  <a:lnTo>
                    <a:pt x="1143" y="576"/>
                  </a:lnTo>
                  <a:lnTo>
                    <a:pt x="415" y="360"/>
                  </a:lnTo>
                  <a:lnTo>
                    <a:pt x="934" y="220"/>
                  </a:lnTo>
                  <a:lnTo>
                    <a:pt x="2182" y="564"/>
                  </a:lnTo>
                  <a:lnTo>
                    <a:pt x="727" y="1030"/>
                  </a:lnTo>
                  <a:lnTo>
                    <a:pt x="934" y="1103"/>
                  </a:lnTo>
                  <a:lnTo>
                    <a:pt x="1662" y="862"/>
                  </a:lnTo>
                  <a:lnTo>
                    <a:pt x="2909" y="1246"/>
                  </a:lnTo>
                  <a:lnTo>
                    <a:pt x="5935" y="40"/>
                  </a:lnTo>
                </a:path>
              </a:pathLst>
            </a:custGeom>
            <a:noFill/>
            <a:ln w="0">
              <a:solidFill>
                <a:srgbClr val="000000"/>
              </a:solidFill>
              <a:round/>
              <a:headEnd/>
              <a:tailEnd/>
            </a:ln>
          </p:spPr>
          <p:txBody>
            <a:bodyPr/>
            <a:lstStyle/>
            <a:p>
              <a:endParaRPr lang="en-US"/>
            </a:p>
          </p:txBody>
        </p:sp>
        <p:sp>
          <p:nvSpPr>
            <p:cNvPr id="17423" name="Line 84"/>
            <p:cNvSpPr>
              <a:spLocks noChangeShapeType="1"/>
            </p:cNvSpPr>
            <p:nvPr/>
          </p:nvSpPr>
          <p:spPr bwMode="auto">
            <a:xfrm>
              <a:off x="379" y="383"/>
              <a:ext cx="1" cy="106"/>
            </a:xfrm>
            <a:prstGeom prst="line">
              <a:avLst/>
            </a:prstGeom>
            <a:noFill/>
            <a:ln w="0">
              <a:solidFill>
                <a:srgbClr val="000000"/>
              </a:solidFill>
              <a:round/>
              <a:headEnd/>
              <a:tailEnd/>
            </a:ln>
          </p:spPr>
          <p:txBody>
            <a:bodyPr/>
            <a:lstStyle/>
            <a:p>
              <a:endParaRPr lang="en-GB"/>
            </a:p>
          </p:txBody>
        </p:sp>
        <p:sp>
          <p:nvSpPr>
            <p:cNvPr id="17424" name="Line 85"/>
            <p:cNvSpPr>
              <a:spLocks noChangeShapeType="1"/>
            </p:cNvSpPr>
            <p:nvPr/>
          </p:nvSpPr>
          <p:spPr bwMode="auto">
            <a:xfrm flipV="1">
              <a:off x="431" y="406"/>
              <a:ext cx="1" cy="108"/>
            </a:xfrm>
            <a:prstGeom prst="line">
              <a:avLst/>
            </a:prstGeom>
            <a:noFill/>
            <a:ln w="0">
              <a:solidFill>
                <a:srgbClr val="000000"/>
              </a:solidFill>
              <a:round/>
              <a:headEnd/>
              <a:tailEnd/>
            </a:ln>
          </p:spPr>
          <p:txBody>
            <a:bodyPr/>
            <a:lstStyle/>
            <a:p>
              <a:endParaRPr lang="en-GB"/>
            </a:p>
          </p:txBody>
        </p:sp>
        <p:sp>
          <p:nvSpPr>
            <p:cNvPr id="17425" name="Line 86"/>
            <p:cNvSpPr>
              <a:spLocks noChangeShapeType="1"/>
            </p:cNvSpPr>
            <p:nvPr/>
          </p:nvSpPr>
          <p:spPr bwMode="auto">
            <a:xfrm>
              <a:off x="742" y="412"/>
              <a:ext cx="1" cy="163"/>
            </a:xfrm>
            <a:prstGeom prst="line">
              <a:avLst/>
            </a:prstGeom>
            <a:noFill/>
            <a:ln w="0">
              <a:solidFill>
                <a:srgbClr val="000000"/>
              </a:solidFill>
              <a:round/>
              <a:headEnd/>
              <a:tailEnd/>
            </a:ln>
          </p:spPr>
          <p:txBody>
            <a:bodyPr/>
            <a:lstStyle/>
            <a:p>
              <a:endParaRPr lang="en-GB"/>
            </a:p>
          </p:txBody>
        </p:sp>
        <p:sp>
          <p:nvSpPr>
            <p:cNvPr id="17426" name="Line 87"/>
            <p:cNvSpPr>
              <a:spLocks noChangeShapeType="1"/>
            </p:cNvSpPr>
            <p:nvPr/>
          </p:nvSpPr>
          <p:spPr bwMode="auto">
            <a:xfrm>
              <a:off x="794" y="581"/>
              <a:ext cx="1" cy="113"/>
            </a:xfrm>
            <a:prstGeom prst="line">
              <a:avLst/>
            </a:prstGeom>
            <a:noFill/>
            <a:ln w="0">
              <a:solidFill>
                <a:srgbClr val="000000"/>
              </a:solidFill>
              <a:round/>
              <a:headEnd/>
              <a:tailEnd/>
            </a:ln>
          </p:spPr>
          <p:txBody>
            <a:bodyPr/>
            <a:lstStyle/>
            <a:p>
              <a:endParaRPr lang="en-GB"/>
            </a:p>
          </p:txBody>
        </p:sp>
        <p:sp>
          <p:nvSpPr>
            <p:cNvPr id="17427" name="Line 88"/>
            <p:cNvSpPr>
              <a:spLocks noChangeShapeType="1"/>
            </p:cNvSpPr>
            <p:nvPr/>
          </p:nvSpPr>
          <p:spPr bwMode="auto">
            <a:xfrm>
              <a:off x="924" y="639"/>
              <a:ext cx="1" cy="119"/>
            </a:xfrm>
            <a:prstGeom prst="line">
              <a:avLst/>
            </a:prstGeom>
            <a:noFill/>
            <a:ln w="0">
              <a:solidFill>
                <a:srgbClr val="000000"/>
              </a:solidFill>
              <a:round/>
              <a:headEnd/>
              <a:tailEnd/>
            </a:ln>
          </p:spPr>
          <p:txBody>
            <a:bodyPr/>
            <a:lstStyle/>
            <a:p>
              <a:endParaRPr lang="en-GB"/>
            </a:p>
          </p:txBody>
        </p:sp>
        <p:sp>
          <p:nvSpPr>
            <p:cNvPr id="17428" name="Line 89"/>
            <p:cNvSpPr>
              <a:spLocks noChangeShapeType="1"/>
            </p:cNvSpPr>
            <p:nvPr/>
          </p:nvSpPr>
          <p:spPr bwMode="auto">
            <a:xfrm flipV="1">
              <a:off x="976" y="664"/>
              <a:ext cx="1" cy="120"/>
            </a:xfrm>
            <a:prstGeom prst="line">
              <a:avLst/>
            </a:prstGeom>
            <a:noFill/>
            <a:ln w="0">
              <a:solidFill>
                <a:srgbClr val="000000"/>
              </a:solidFill>
              <a:round/>
              <a:headEnd/>
              <a:tailEnd/>
            </a:ln>
          </p:spPr>
          <p:txBody>
            <a:bodyPr/>
            <a:lstStyle/>
            <a:p>
              <a:endParaRPr lang="en-GB"/>
            </a:p>
          </p:txBody>
        </p:sp>
        <p:sp>
          <p:nvSpPr>
            <p:cNvPr id="17429" name="Line 90"/>
            <p:cNvSpPr>
              <a:spLocks noChangeShapeType="1"/>
            </p:cNvSpPr>
            <p:nvPr/>
          </p:nvSpPr>
          <p:spPr bwMode="auto">
            <a:xfrm flipV="1">
              <a:off x="1028" y="488"/>
              <a:ext cx="1" cy="107"/>
            </a:xfrm>
            <a:prstGeom prst="line">
              <a:avLst/>
            </a:prstGeom>
            <a:noFill/>
            <a:ln w="0">
              <a:solidFill>
                <a:srgbClr val="000000"/>
              </a:solidFill>
              <a:round/>
              <a:headEnd/>
              <a:tailEnd/>
            </a:ln>
          </p:spPr>
          <p:txBody>
            <a:bodyPr/>
            <a:lstStyle/>
            <a:p>
              <a:endParaRPr lang="en-GB"/>
            </a:p>
          </p:txBody>
        </p:sp>
        <p:sp>
          <p:nvSpPr>
            <p:cNvPr id="17430" name="Line 91"/>
            <p:cNvSpPr>
              <a:spLocks noChangeShapeType="1"/>
            </p:cNvSpPr>
            <p:nvPr/>
          </p:nvSpPr>
          <p:spPr bwMode="auto">
            <a:xfrm flipV="1">
              <a:off x="976" y="369"/>
              <a:ext cx="1" cy="98"/>
            </a:xfrm>
            <a:prstGeom prst="line">
              <a:avLst/>
            </a:prstGeom>
            <a:noFill/>
            <a:ln w="0">
              <a:solidFill>
                <a:srgbClr val="000000"/>
              </a:solidFill>
              <a:round/>
              <a:headEnd/>
              <a:tailEnd/>
            </a:ln>
          </p:spPr>
          <p:txBody>
            <a:bodyPr/>
            <a:lstStyle/>
            <a:p>
              <a:endParaRPr lang="en-GB"/>
            </a:p>
          </p:txBody>
        </p:sp>
        <p:sp>
          <p:nvSpPr>
            <p:cNvPr id="17431" name="Line 92"/>
            <p:cNvSpPr>
              <a:spLocks noChangeShapeType="1"/>
            </p:cNvSpPr>
            <p:nvPr/>
          </p:nvSpPr>
          <p:spPr bwMode="auto">
            <a:xfrm flipV="1">
              <a:off x="976" y="234"/>
              <a:ext cx="1" cy="98"/>
            </a:xfrm>
            <a:prstGeom prst="line">
              <a:avLst/>
            </a:prstGeom>
            <a:noFill/>
            <a:ln w="0">
              <a:solidFill>
                <a:srgbClr val="000000"/>
              </a:solidFill>
              <a:round/>
              <a:headEnd/>
              <a:tailEnd/>
            </a:ln>
          </p:spPr>
          <p:txBody>
            <a:bodyPr/>
            <a:lstStyle/>
            <a:p>
              <a:endParaRPr lang="en-GB"/>
            </a:p>
          </p:txBody>
        </p:sp>
        <p:sp>
          <p:nvSpPr>
            <p:cNvPr id="17432" name="Line 93"/>
            <p:cNvSpPr>
              <a:spLocks noChangeShapeType="1"/>
            </p:cNvSpPr>
            <p:nvPr/>
          </p:nvSpPr>
          <p:spPr bwMode="auto">
            <a:xfrm flipV="1">
              <a:off x="976" y="120"/>
              <a:ext cx="1" cy="81"/>
            </a:xfrm>
            <a:prstGeom prst="line">
              <a:avLst/>
            </a:prstGeom>
            <a:noFill/>
            <a:ln w="0">
              <a:solidFill>
                <a:srgbClr val="000000"/>
              </a:solidFill>
              <a:round/>
              <a:headEnd/>
              <a:tailEnd/>
            </a:ln>
          </p:spPr>
          <p:txBody>
            <a:bodyPr/>
            <a:lstStyle/>
            <a:p>
              <a:endParaRPr lang="en-GB"/>
            </a:p>
          </p:txBody>
        </p:sp>
        <p:sp>
          <p:nvSpPr>
            <p:cNvPr id="17433" name="Line 94"/>
            <p:cNvSpPr>
              <a:spLocks noChangeShapeType="1"/>
            </p:cNvSpPr>
            <p:nvPr/>
          </p:nvSpPr>
          <p:spPr bwMode="auto">
            <a:xfrm>
              <a:off x="1158" y="68"/>
              <a:ext cx="1" cy="73"/>
            </a:xfrm>
            <a:prstGeom prst="line">
              <a:avLst/>
            </a:prstGeom>
            <a:noFill/>
            <a:ln w="0">
              <a:solidFill>
                <a:srgbClr val="000000"/>
              </a:solidFill>
              <a:round/>
              <a:headEnd/>
              <a:tailEnd/>
            </a:ln>
          </p:spPr>
          <p:txBody>
            <a:bodyPr/>
            <a:lstStyle/>
            <a:p>
              <a:endParaRPr lang="en-GB"/>
            </a:p>
          </p:txBody>
        </p:sp>
        <p:sp>
          <p:nvSpPr>
            <p:cNvPr id="17434" name="Line 95"/>
            <p:cNvSpPr>
              <a:spLocks noChangeShapeType="1"/>
            </p:cNvSpPr>
            <p:nvPr/>
          </p:nvSpPr>
          <p:spPr bwMode="auto">
            <a:xfrm>
              <a:off x="1158" y="583"/>
              <a:ext cx="1" cy="114"/>
            </a:xfrm>
            <a:prstGeom prst="line">
              <a:avLst/>
            </a:prstGeom>
            <a:noFill/>
            <a:ln w="0">
              <a:solidFill>
                <a:srgbClr val="000000"/>
              </a:solidFill>
              <a:round/>
              <a:headEnd/>
              <a:tailEnd/>
            </a:ln>
          </p:spPr>
          <p:txBody>
            <a:bodyPr/>
            <a:lstStyle/>
            <a:p>
              <a:endParaRPr lang="en-GB"/>
            </a:p>
          </p:txBody>
        </p:sp>
        <p:sp>
          <p:nvSpPr>
            <p:cNvPr id="17435" name="Line 96"/>
            <p:cNvSpPr>
              <a:spLocks noChangeShapeType="1"/>
            </p:cNvSpPr>
            <p:nvPr/>
          </p:nvSpPr>
          <p:spPr bwMode="auto">
            <a:xfrm>
              <a:off x="1106" y="722"/>
              <a:ext cx="1" cy="126"/>
            </a:xfrm>
            <a:prstGeom prst="line">
              <a:avLst/>
            </a:prstGeom>
            <a:noFill/>
            <a:ln w="0">
              <a:solidFill>
                <a:srgbClr val="000000"/>
              </a:solidFill>
              <a:round/>
              <a:headEnd/>
              <a:tailEnd/>
            </a:ln>
          </p:spPr>
          <p:txBody>
            <a:bodyPr/>
            <a:lstStyle/>
            <a:p>
              <a:endParaRPr lang="en-GB"/>
            </a:p>
          </p:txBody>
        </p:sp>
        <p:sp>
          <p:nvSpPr>
            <p:cNvPr id="17436" name="Line 97"/>
            <p:cNvSpPr>
              <a:spLocks noChangeShapeType="1"/>
            </p:cNvSpPr>
            <p:nvPr/>
          </p:nvSpPr>
          <p:spPr bwMode="auto">
            <a:xfrm>
              <a:off x="1106" y="904"/>
              <a:ext cx="1" cy="462"/>
            </a:xfrm>
            <a:prstGeom prst="line">
              <a:avLst/>
            </a:prstGeom>
            <a:noFill/>
            <a:ln w="0">
              <a:solidFill>
                <a:srgbClr val="000000"/>
              </a:solidFill>
              <a:round/>
              <a:headEnd/>
              <a:tailEnd/>
            </a:ln>
          </p:spPr>
          <p:txBody>
            <a:bodyPr/>
            <a:lstStyle/>
            <a:p>
              <a:endParaRPr lang="en-GB"/>
            </a:p>
          </p:txBody>
        </p:sp>
        <p:sp>
          <p:nvSpPr>
            <p:cNvPr id="17437" name="Line 98"/>
            <p:cNvSpPr>
              <a:spLocks noChangeShapeType="1"/>
            </p:cNvSpPr>
            <p:nvPr/>
          </p:nvSpPr>
          <p:spPr bwMode="auto">
            <a:xfrm flipV="1">
              <a:off x="1342" y="779"/>
              <a:ext cx="1" cy="276"/>
            </a:xfrm>
            <a:prstGeom prst="line">
              <a:avLst/>
            </a:prstGeom>
            <a:noFill/>
            <a:ln w="0">
              <a:solidFill>
                <a:srgbClr val="000000"/>
              </a:solidFill>
              <a:round/>
              <a:headEnd/>
              <a:tailEnd/>
            </a:ln>
          </p:spPr>
          <p:txBody>
            <a:bodyPr/>
            <a:lstStyle/>
            <a:p>
              <a:endParaRPr lang="en-GB"/>
            </a:p>
          </p:txBody>
        </p:sp>
        <p:sp>
          <p:nvSpPr>
            <p:cNvPr id="17438" name="Line 99"/>
            <p:cNvSpPr>
              <a:spLocks noChangeShapeType="1"/>
            </p:cNvSpPr>
            <p:nvPr/>
          </p:nvSpPr>
          <p:spPr bwMode="auto">
            <a:xfrm flipV="1">
              <a:off x="1470" y="711"/>
              <a:ext cx="1" cy="410"/>
            </a:xfrm>
            <a:prstGeom prst="line">
              <a:avLst/>
            </a:prstGeom>
            <a:noFill/>
            <a:ln w="0">
              <a:solidFill>
                <a:srgbClr val="000000"/>
              </a:solidFill>
              <a:round/>
              <a:headEnd/>
              <a:tailEnd/>
            </a:ln>
          </p:spPr>
          <p:txBody>
            <a:bodyPr/>
            <a:lstStyle/>
            <a:p>
              <a:endParaRPr lang="en-GB"/>
            </a:p>
          </p:txBody>
        </p:sp>
        <p:sp>
          <p:nvSpPr>
            <p:cNvPr id="17439" name="Line 100"/>
            <p:cNvSpPr>
              <a:spLocks noChangeShapeType="1"/>
            </p:cNvSpPr>
            <p:nvPr/>
          </p:nvSpPr>
          <p:spPr bwMode="auto">
            <a:xfrm flipV="1">
              <a:off x="1392" y="480"/>
              <a:ext cx="1" cy="153"/>
            </a:xfrm>
            <a:prstGeom prst="line">
              <a:avLst/>
            </a:prstGeom>
            <a:noFill/>
            <a:ln w="0">
              <a:solidFill>
                <a:srgbClr val="000000"/>
              </a:solidFill>
              <a:round/>
              <a:headEnd/>
              <a:tailEnd/>
            </a:ln>
          </p:spPr>
          <p:txBody>
            <a:bodyPr/>
            <a:lstStyle/>
            <a:p>
              <a:endParaRPr lang="en-GB"/>
            </a:p>
          </p:txBody>
        </p:sp>
        <p:sp>
          <p:nvSpPr>
            <p:cNvPr id="17440" name="Line 101"/>
            <p:cNvSpPr>
              <a:spLocks noChangeShapeType="1"/>
            </p:cNvSpPr>
            <p:nvPr/>
          </p:nvSpPr>
          <p:spPr bwMode="auto">
            <a:xfrm flipV="1">
              <a:off x="1340" y="226"/>
              <a:ext cx="1" cy="90"/>
            </a:xfrm>
            <a:prstGeom prst="line">
              <a:avLst/>
            </a:prstGeom>
            <a:noFill/>
            <a:ln w="0">
              <a:solidFill>
                <a:srgbClr val="000000"/>
              </a:solidFill>
              <a:round/>
              <a:headEnd/>
              <a:tailEnd/>
            </a:ln>
          </p:spPr>
          <p:txBody>
            <a:bodyPr/>
            <a:lstStyle/>
            <a:p>
              <a:endParaRPr lang="en-GB"/>
            </a:p>
          </p:txBody>
        </p:sp>
        <p:sp>
          <p:nvSpPr>
            <p:cNvPr id="17441" name="Line 102"/>
            <p:cNvSpPr>
              <a:spLocks noChangeShapeType="1"/>
            </p:cNvSpPr>
            <p:nvPr/>
          </p:nvSpPr>
          <p:spPr bwMode="auto">
            <a:xfrm>
              <a:off x="1392" y="208"/>
              <a:ext cx="1" cy="88"/>
            </a:xfrm>
            <a:prstGeom prst="line">
              <a:avLst/>
            </a:prstGeom>
            <a:noFill/>
            <a:ln w="0">
              <a:solidFill>
                <a:srgbClr val="000000"/>
              </a:solidFill>
              <a:round/>
              <a:headEnd/>
              <a:tailEnd/>
            </a:ln>
          </p:spPr>
          <p:txBody>
            <a:bodyPr/>
            <a:lstStyle/>
            <a:p>
              <a:endParaRPr lang="en-GB"/>
            </a:p>
          </p:txBody>
        </p:sp>
        <p:sp>
          <p:nvSpPr>
            <p:cNvPr id="17442" name="Line 103"/>
            <p:cNvSpPr>
              <a:spLocks noChangeShapeType="1"/>
            </p:cNvSpPr>
            <p:nvPr/>
          </p:nvSpPr>
          <p:spPr bwMode="auto">
            <a:xfrm>
              <a:off x="1652" y="318"/>
              <a:ext cx="1" cy="96"/>
            </a:xfrm>
            <a:prstGeom prst="line">
              <a:avLst/>
            </a:prstGeom>
            <a:noFill/>
            <a:ln w="0">
              <a:solidFill>
                <a:srgbClr val="000000"/>
              </a:solidFill>
              <a:round/>
              <a:headEnd/>
              <a:tailEnd/>
            </a:ln>
          </p:spPr>
          <p:txBody>
            <a:bodyPr/>
            <a:lstStyle/>
            <a:p>
              <a:endParaRPr lang="en-GB"/>
            </a:p>
          </p:txBody>
        </p:sp>
        <p:sp>
          <p:nvSpPr>
            <p:cNvPr id="17443" name="Line 104"/>
            <p:cNvSpPr>
              <a:spLocks noChangeShapeType="1"/>
            </p:cNvSpPr>
            <p:nvPr/>
          </p:nvSpPr>
          <p:spPr bwMode="auto">
            <a:xfrm>
              <a:off x="1652" y="456"/>
              <a:ext cx="1" cy="114"/>
            </a:xfrm>
            <a:prstGeom prst="line">
              <a:avLst/>
            </a:prstGeom>
            <a:noFill/>
            <a:ln w="0">
              <a:solidFill>
                <a:srgbClr val="000000"/>
              </a:solidFill>
              <a:round/>
              <a:headEnd/>
              <a:tailEnd/>
            </a:ln>
          </p:spPr>
          <p:txBody>
            <a:bodyPr/>
            <a:lstStyle/>
            <a:p>
              <a:endParaRPr lang="en-GB"/>
            </a:p>
          </p:txBody>
        </p:sp>
        <p:sp>
          <p:nvSpPr>
            <p:cNvPr id="17444" name="Line 105"/>
            <p:cNvSpPr>
              <a:spLocks noChangeShapeType="1"/>
            </p:cNvSpPr>
            <p:nvPr/>
          </p:nvSpPr>
          <p:spPr bwMode="auto">
            <a:xfrm flipV="1">
              <a:off x="1703" y="431"/>
              <a:ext cx="1" cy="112"/>
            </a:xfrm>
            <a:prstGeom prst="line">
              <a:avLst/>
            </a:prstGeom>
            <a:noFill/>
            <a:ln w="0">
              <a:solidFill>
                <a:srgbClr val="000000"/>
              </a:solidFill>
              <a:round/>
              <a:headEnd/>
              <a:tailEnd/>
            </a:ln>
          </p:spPr>
          <p:txBody>
            <a:bodyPr/>
            <a:lstStyle/>
            <a:p>
              <a:endParaRPr lang="en-GB"/>
            </a:p>
          </p:txBody>
        </p:sp>
        <p:sp>
          <p:nvSpPr>
            <p:cNvPr id="17445" name="Freeform 106"/>
            <p:cNvSpPr>
              <a:spLocks noEditPoints="1"/>
            </p:cNvSpPr>
            <p:nvPr/>
          </p:nvSpPr>
          <p:spPr bwMode="auto">
            <a:xfrm>
              <a:off x="18" y="68"/>
              <a:ext cx="2208" cy="1298"/>
            </a:xfrm>
            <a:custGeom>
              <a:avLst/>
              <a:gdLst>
                <a:gd name="T0" fmla="*/ 0 w 8835"/>
                <a:gd name="T1" fmla="*/ 595 h 3894"/>
                <a:gd name="T2" fmla="*/ 0 w 8835"/>
                <a:gd name="T3" fmla="*/ 281 h 3894"/>
                <a:gd name="T4" fmla="*/ 1088 w 8835"/>
                <a:gd name="T5" fmla="*/ 836 h 3894"/>
                <a:gd name="T6" fmla="*/ 1324 w 8835"/>
                <a:gd name="T7" fmla="*/ 711 h 3894"/>
                <a:gd name="T8" fmla="*/ 1140 w 8835"/>
                <a:gd name="T9" fmla="*/ 629 h 3894"/>
                <a:gd name="T10" fmla="*/ 1088 w 8835"/>
                <a:gd name="T11" fmla="*/ 654 h 3894"/>
                <a:gd name="T12" fmla="*/ 1218 w 8835"/>
                <a:gd name="T13" fmla="*/ 713 h 3894"/>
                <a:gd name="T14" fmla="*/ 1088 w 8835"/>
                <a:gd name="T15" fmla="*/ 780 h 3894"/>
                <a:gd name="T16" fmla="*/ 725 w 8835"/>
                <a:gd name="T17" fmla="*/ 600 h 3894"/>
                <a:gd name="T18" fmla="*/ 725 w 8835"/>
                <a:gd name="T19" fmla="*/ 507 h 3894"/>
                <a:gd name="T20" fmla="*/ 619 w 8835"/>
                <a:gd name="T21" fmla="*/ 548 h 3894"/>
                <a:gd name="T22" fmla="*/ 101 w 8835"/>
                <a:gd name="T23" fmla="*/ 293 h 3894"/>
                <a:gd name="T24" fmla="*/ 958 w 8835"/>
                <a:gd name="T25" fmla="*/ 52 h 3894"/>
                <a:gd name="T26" fmla="*/ 1322 w 8835"/>
                <a:gd name="T27" fmla="*/ 158 h 3894"/>
                <a:gd name="T28" fmla="*/ 1374 w 8835"/>
                <a:gd name="T29" fmla="*/ 140 h 3894"/>
                <a:gd name="T30" fmla="*/ 1010 w 8835"/>
                <a:gd name="T31" fmla="*/ 37 h 3894"/>
                <a:gd name="T32" fmla="*/ 1140 w 8835"/>
                <a:gd name="T33" fmla="*/ 0 h 3894"/>
                <a:gd name="T34" fmla="*/ 1633 w 8835"/>
                <a:gd name="T35" fmla="*/ 130 h 3894"/>
                <a:gd name="T36" fmla="*/ 1322 w 8835"/>
                <a:gd name="T37" fmla="*/ 248 h 3894"/>
                <a:gd name="T38" fmla="*/ 958 w 8835"/>
                <a:gd name="T39" fmla="*/ 133 h 3894"/>
                <a:gd name="T40" fmla="*/ 361 w 8835"/>
                <a:gd name="T41" fmla="*/ 315 h 3894"/>
                <a:gd name="T42" fmla="*/ 413 w 8835"/>
                <a:gd name="T43" fmla="*/ 338 h 3894"/>
                <a:gd name="T44" fmla="*/ 958 w 8835"/>
                <a:gd name="T45" fmla="*/ 166 h 3894"/>
                <a:gd name="T46" fmla="*/ 1633 w 8835"/>
                <a:gd name="T47" fmla="*/ 388 h 3894"/>
                <a:gd name="T48" fmla="*/ 1685 w 8835"/>
                <a:gd name="T49" fmla="*/ 363 h 3894"/>
                <a:gd name="T50" fmla="*/ 1374 w 8835"/>
                <a:gd name="T51" fmla="*/ 264 h 3894"/>
                <a:gd name="T52" fmla="*/ 1737 w 8835"/>
                <a:gd name="T53" fmla="*/ 122 h 3894"/>
                <a:gd name="T54" fmla="*/ 1737 w 8835"/>
                <a:gd name="T55" fmla="*/ 243 h 3894"/>
                <a:gd name="T56" fmla="*/ 1685 w 8835"/>
                <a:gd name="T57" fmla="*/ 228 h 3894"/>
                <a:gd name="T58" fmla="*/ 1633 w 8835"/>
                <a:gd name="T59" fmla="*/ 250 h 3894"/>
                <a:gd name="T60" fmla="*/ 1945 w 8835"/>
                <a:gd name="T61" fmla="*/ 342 h 3894"/>
                <a:gd name="T62" fmla="*/ 1452 w 8835"/>
                <a:gd name="T63" fmla="*/ 596 h 3894"/>
                <a:gd name="T64" fmla="*/ 1192 w 8835"/>
                <a:gd name="T65" fmla="*/ 492 h 3894"/>
                <a:gd name="T66" fmla="*/ 1374 w 8835"/>
                <a:gd name="T67" fmla="*/ 412 h 3894"/>
                <a:gd name="T68" fmla="*/ 958 w 8835"/>
                <a:gd name="T69" fmla="*/ 264 h 3894"/>
                <a:gd name="T70" fmla="*/ 725 w 8835"/>
                <a:gd name="T71" fmla="*/ 344 h 3894"/>
                <a:gd name="T72" fmla="*/ 906 w 8835"/>
                <a:gd name="T73" fmla="*/ 419 h 3894"/>
                <a:gd name="T74" fmla="*/ 725 w 8835"/>
                <a:gd name="T75" fmla="*/ 489 h 3894"/>
                <a:gd name="T76" fmla="*/ 776 w 8835"/>
                <a:gd name="T77" fmla="*/ 512 h 3894"/>
                <a:gd name="T78" fmla="*/ 1010 w 8835"/>
                <a:gd name="T79" fmla="*/ 420 h 3894"/>
                <a:gd name="T80" fmla="*/ 828 w 8835"/>
                <a:gd name="T81" fmla="*/ 348 h 3894"/>
                <a:gd name="T82" fmla="*/ 958 w 8835"/>
                <a:gd name="T83" fmla="*/ 301 h 3894"/>
                <a:gd name="T84" fmla="*/ 1270 w 8835"/>
                <a:gd name="T85" fmla="*/ 416 h 3894"/>
                <a:gd name="T86" fmla="*/ 906 w 8835"/>
                <a:gd name="T87" fmla="*/ 571 h 3894"/>
                <a:gd name="T88" fmla="*/ 958 w 8835"/>
                <a:gd name="T89" fmla="*/ 596 h 3894"/>
                <a:gd name="T90" fmla="*/ 1140 w 8835"/>
                <a:gd name="T91" fmla="*/ 515 h 3894"/>
                <a:gd name="T92" fmla="*/ 1452 w 8835"/>
                <a:gd name="T93" fmla="*/ 643 h 3894"/>
                <a:gd name="T94" fmla="*/ 2208 w 8835"/>
                <a:gd name="T95" fmla="*/ 241 h 3894"/>
                <a:gd name="T96" fmla="*/ 2208 w 8835"/>
                <a:gd name="T97" fmla="*/ 545 h 3894"/>
                <a:gd name="T98" fmla="*/ 1452 w 8835"/>
                <a:gd name="T99" fmla="*/ 1053 h 3894"/>
                <a:gd name="T100" fmla="*/ 1324 w 8835"/>
                <a:gd name="T101" fmla="*/ 987 h 3894"/>
                <a:gd name="T102" fmla="*/ 1324 w 8835"/>
                <a:gd name="T103" fmla="*/ 1139 h 3894"/>
                <a:gd name="T104" fmla="*/ 1088 w 8835"/>
                <a:gd name="T105" fmla="*/ 1298 h 3894"/>
                <a:gd name="T106" fmla="*/ 0 w 8835"/>
                <a:gd name="T107" fmla="*/ 595 h 3894"/>
                <a:gd name="T108" fmla="*/ 1815 w 8835"/>
                <a:gd name="T109" fmla="*/ 265 h 3894"/>
                <a:gd name="T110" fmla="*/ 1815 w 8835"/>
                <a:gd name="T111" fmla="*/ 168 h 3894"/>
                <a:gd name="T112" fmla="*/ 2127 w 8835"/>
                <a:gd name="T113" fmla="*/ 249 h 3894"/>
                <a:gd name="T114" fmla="*/ 1997 w 8835"/>
                <a:gd name="T115" fmla="*/ 317 h 3894"/>
                <a:gd name="T116" fmla="*/ 1815 w 8835"/>
                <a:gd name="T117" fmla="*/ 265 h 389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835"/>
                <a:gd name="T178" fmla="*/ 0 h 3894"/>
                <a:gd name="T179" fmla="*/ 8835 w 8835"/>
                <a:gd name="T180" fmla="*/ 3894 h 389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835" h="3894">
                  <a:moveTo>
                    <a:pt x="0" y="1785"/>
                  </a:moveTo>
                  <a:lnTo>
                    <a:pt x="0" y="843"/>
                  </a:lnTo>
                  <a:lnTo>
                    <a:pt x="4354" y="2509"/>
                  </a:lnTo>
                  <a:lnTo>
                    <a:pt x="5299" y="2132"/>
                  </a:lnTo>
                  <a:lnTo>
                    <a:pt x="4562" y="1888"/>
                  </a:lnTo>
                  <a:lnTo>
                    <a:pt x="4354" y="1961"/>
                  </a:lnTo>
                  <a:lnTo>
                    <a:pt x="4874" y="2140"/>
                  </a:lnTo>
                  <a:lnTo>
                    <a:pt x="4354" y="2341"/>
                  </a:lnTo>
                  <a:lnTo>
                    <a:pt x="2900" y="1801"/>
                  </a:lnTo>
                  <a:lnTo>
                    <a:pt x="2900" y="1522"/>
                  </a:lnTo>
                  <a:lnTo>
                    <a:pt x="2477" y="1645"/>
                  </a:lnTo>
                  <a:lnTo>
                    <a:pt x="406" y="878"/>
                  </a:lnTo>
                  <a:lnTo>
                    <a:pt x="3834" y="155"/>
                  </a:lnTo>
                  <a:lnTo>
                    <a:pt x="5289" y="473"/>
                  </a:lnTo>
                  <a:lnTo>
                    <a:pt x="5498" y="419"/>
                  </a:lnTo>
                  <a:lnTo>
                    <a:pt x="4043" y="110"/>
                  </a:lnTo>
                  <a:lnTo>
                    <a:pt x="4562" y="0"/>
                  </a:lnTo>
                  <a:lnTo>
                    <a:pt x="6536" y="389"/>
                  </a:lnTo>
                  <a:lnTo>
                    <a:pt x="5289" y="743"/>
                  </a:lnTo>
                  <a:lnTo>
                    <a:pt x="3834" y="398"/>
                  </a:lnTo>
                  <a:lnTo>
                    <a:pt x="1444" y="944"/>
                  </a:lnTo>
                  <a:lnTo>
                    <a:pt x="1653" y="1015"/>
                  </a:lnTo>
                  <a:lnTo>
                    <a:pt x="3834" y="499"/>
                  </a:lnTo>
                  <a:lnTo>
                    <a:pt x="6536" y="1163"/>
                  </a:lnTo>
                  <a:lnTo>
                    <a:pt x="6743" y="1088"/>
                  </a:lnTo>
                  <a:lnTo>
                    <a:pt x="5498" y="793"/>
                  </a:lnTo>
                  <a:lnTo>
                    <a:pt x="6952" y="366"/>
                  </a:lnTo>
                  <a:lnTo>
                    <a:pt x="6952" y="729"/>
                  </a:lnTo>
                  <a:lnTo>
                    <a:pt x="6743" y="684"/>
                  </a:lnTo>
                  <a:lnTo>
                    <a:pt x="6536" y="750"/>
                  </a:lnTo>
                  <a:lnTo>
                    <a:pt x="7783" y="1025"/>
                  </a:lnTo>
                  <a:lnTo>
                    <a:pt x="5809" y="1787"/>
                  </a:lnTo>
                  <a:lnTo>
                    <a:pt x="4771" y="1476"/>
                  </a:lnTo>
                  <a:lnTo>
                    <a:pt x="5498" y="1237"/>
                  </a:lnTo>
                  <a:lnTo>
                    <a:pt x="3834" y="793"/>
                  </a:lnTo>
                  <a:lnTo>
                    <a:pt x="2900" y="1033"/>
                  </a:lnTo>
                  <a:lnTo>
                    <a:pt x="3627" y="1258"/>
                  </a:lnTo>
                  <a:lnTo>
                    <a:pt x="2900" y="1466"/>
                  </a:lnTo>
                  <a:lnTo>
                    <a:pt x="3107" y="1537"/>
                  </a:lnTo>
                  <a:lnTo>
                    <a:pt x="4043" y="1260"/>
                  </a:lnTo>
                  <a:lnTo>
                    <a:pt x="3315" y="1043"/>
                  </a:lnTo>
                  <a:lnTo>
                    <a:pt x="3834" y="904"/>
                  </a:lnTo>
                  <a:lnTo>
                    <a:pt x="5082" y="1248"/>
                  </a:lnTo>
                  <a:lnTo>
                    <a:pt x="3627" y="1714"/>
                  </a:lnTo>
                  <a:lnTo>
                    <a:pt x="3834" y="1787"/>
                  </a:lnTo>
                  <a:lnTo>
                    <a:pt x="4562" y="1546"/>
                  </a:lnTo>
                  <a:lnTo>
                    <a:pt x="5809" y="1930"/>
                  </a:lnTo>
                  <a:lnTo>
                    <a:pt x="8835" y="723"/>
                  </a:lnTo>
                  <a:lnTo>
                    <a:pt x="8835" y="1635"/>
                  </a:lnTo>
                  <a:lnTo>
                    <a:pt x="5809" y="3159"/>
                  </a:lnTo>
                  <a:lnTo>
                    <a:pt x="5299" y="2961"/>
                  </a:lnTo>
                  <a:lnTo>
                    <a:pt x="5299" y="3417"/>
                  </a:lnTo>
                  <a:lnTo>
                    <a:pt x="4354" y="3894"/>
                  </a:lnTo>
                  <a:lnTo>
                    <a:pt x="0" y="1785"/>
                  </a:lnTo>
                  <a:close/>
                  <a:moveTo>
                    <a:pt x="7263" y="795"/>
                  </a:moveTo>
                  <a:lnTo>
                    <a:pt x="7263" y="505"/>
                  </a:lnTo>
                  <a:lnTo>
                    <a:pt x="8511" y="748"/>
                  </a:lnTo>
                  <a:lnTo>
                    <a:pt x="7991" y="950"/>
                  </a:lnTo>
                  <a:lnTo>
                    <a:pt x="7263" y="795"/>
                  </a:lnTo>
                  <a:close/>
                </a:path>
              </a:pathLst>
            </a:custGeom>
            <a:solidFill>
              <a:srgbClr val="22A1A1"/>
            </a:solidFill>
            <a:ln w="9525">
              <a:noFill/>
              <a:round/>
              <a:headEnd/>
              <a:tailEnd/>
            </a:ln>
          </p:spPr>
          <p:txBody>
            <a:bodyPr/>
            <a:lstStyle/>
            <a:p>
              <a:endParaRPr lang="en-US"/>
            </a:p>
          </p:txBody>
        </p:sp>
        <p:sp>
          <p:nvSpPr>
            <p:cNvPr id="17446" name="Freeform 107"/>
            <p:cNvSpPr>
              <a:spLocks/>
            </p:cNvSpPr>
            <p:nvPr/>
          </p:nvSpPr>
          <p:spPr bwMode="auto">
            <a:xfrm>
              <a:off x="18" y="68"/>
              <a:ext cx="2208" cy="1298"/>
            </a:xfrm>
            <a:custGeom>
              <a:avLst/>
              <a:gdLst>
                <a:gd name="T0" fmla="*/ 0 w 8835"/>
                <a:gd name="T1" fmla="*/ 595 h 3894"/>
                <a:gd name="T2" fmla="*/ 0 w 8835"/>
                <a:gd name="T3" fmla="*/ 281 h 3894"/>
                <a:gd name="T4" fmla="*/ 1088 w 8835"/>
                <a:gd name="T5" fmla="*/ 836 h 3894"/>
                <a:gd name="T6" fmla="*/ 1324 w 8835"/>
                <a:gd name="T7" fmla="*/ 711 h 3894"/>
                <a:gd name="T8" fmla="*/ 1140 w 8835"/>
                <a:gd name="T9" fmla="*/ 629 h 3894"/>
                <a:gd name="T10" fmla="*/ 1088 w 8835"/>
                <a:gd name="T11" fmla="*/ 654 h 3894"/>
                <a:gd name="T12" fmla="*/ 1218 w 8835"/>
                <a:gd name="T13" fmla="*/ 713 h 3894"/>
                <a:gd name="T14" fmla="*/ 1088 w 8835"/>
                <a:gd name="T15" fmla="*/ 780 h 3894"/>
                <a:gd name="T16" fmla="*/ 725 w 8835"/>
                <a:gd name="T17" fmla="*/ 600 h 3894"/>
                <a:gd name="T18" fmla="*/ 725 w 8835"/>
                <a:gd name="T19" fmla="*/ 507 h 3894"/>
                <a:gd name="T20" fmla="*/ 619 w 8835"/>
                <a:gd name="T21" fmla="*/ 548 h 3894"/>
                <a:gd name="T22" fmla="*/ 101 w 8835"/>
                <a:gd name="T23" fmla="*/ 293 h 3894"/>
                <a:gd name="T24" fmla="*/ 958 w 8835"/>
                <a:gd name="T25" fmla="*/ 52 h 3894"/>
                <a:gd name="T26" fmla="*/ 1322 w 8835"/>
                <a:gd name="T27" fmla="*/ 158 h 3894"/>
                <a:gd name="T28" fmla="*/ 1374 w 8835"/>
                <a:gd name="T29" fmla="*/ 140 h 3894"/>
                <a:gd name="T30" fmla="*/ 1010 w 8835"/>
                <a:gd name="T31" fmla="*/ 37 h 3894"/>
                <a:gd name="T32" fmla="*/ 1140 w 8835"/>
                <a:gd name="T33" fmla="*/ 0 h 3894"/>
                <a:gd name="T34" fmla="*/ 1633 w 8835"/>
                <a:gd name="T35" fmla="*/ 130 h 3894"/>
                <a:gd name="T36" fmla="*/ 1322 w 8835"/>
                <a:gd name="T37" fmla="*/ 248 h 3894"/>
                <a:gd name="T38" fmla="*/ 958 w 8835"/>
                <a:gd name="T39" fmla="*/ 133 h 3894"/>
                <a:gd name="T40" fmla="*/ 361 w 8835"/>
                <a:gd name="T41" fmla="*/ 315 h 3894"/>
                <a:gd name="T42" fmla="*/ 413 w 8835"/>
                <a:gd name="T43" fmla="*/ 338 h 3894"/>
                <a:gd name="T44" fmla="*/ 958 w 8835"/>
                <a:gd name="T45" fmla="*/ 166 h 3894"/>
                <a:gd name="T46" fmla="*/ 1633 w 8835"/>
                <a:gd name="T47" fmla="*/ 388 h 3894"/>
                <a:gd name="T48" fmla="*/ 1685 w 8835"/>
                <a:gd name="T49" fmla="*/ 363 h 3894"/>
                <a:gd name="T50" fmla="*/ 1374 w 8835"/>
                <a:gd name="T51" fmla="*/ 264 h 3894"/>
                <a:gd name="T52" fmla="*/ 1737 w 8835"/>
                <a:gd name="T53" fmla="*/ 122 h 3894"/>
                <a:gd name="T54" fmla="*/ 1737 w 8835"/>
                <a:gd name="T55" fmla="*/ 243 h 3894"/>
                <a:gd name="T56" fmla="*/ 1685 w 8835"/>
                <a:gd name="T57" fmla="*/ 228 h 3894"/>
                <a:gd name="T58" fmla="*/ 1633 w 8835"/>
                <a:gd name="T59" fmla="*/ 250 h 3894"/>
                <a:gd name="T60" fmla="*/ 1945 w 8835"/>
                <a:gd name="T61" fmla="*/ 342 h 3894"/>
                <a:gd name="T62" fmla="*/ 1452 w 8835"/>
                <a:gd name="T63" fmla="*/ 596 h 3894"/>
                <a:gd name="T64" fmla="*/ 1192 w 8835"/>
                <a:gd name="T65" fmla="*/ 492 h 3894"/>
                <a:gd name="T66" fmla="*/ 1374 w 8835"/>
                <a:gd name="T67" fmla="*/ 412 h 3894"/>
                <a:gd name="T68" fmla="*/ 958 w 8835"/>
                <a:gd name="T69" fmla="*/ 264 h 3894"/>
                <a:gd name="T70" fmla="*/ 725 w 8835"/>
                <a:gd name="T71" fmla="*/ 344 h 3894"/>
                <a:gd name="T72" fmla="*/ 906 w 8835"/>
                <a:gd name="T73" fmla="*/ 419 h 3894"/>
                <a:gd name="T74" fmla="*/ 725 w 8835"/>
                <a:gd name="T75" fmla="*/ 489 h 3894"/>
                <a:gd name="T76" fmla="*/ 776 w 8835"/>
                <a:gd name="T77" fmla="*/ 512 h 3894"/>
                <a:gd name="T78" fmla="*/ 1010 w 8835"/>
                <a:gd name="T79" fmla="*/ 420 h 3894"/>
                <a:gd name="T80" fmla="*/ 828 w 8835"/>
                <a:gd name="T81" fmla="*/ 348 h 3894"/>
                <a:gd name="T82" fmla="*/ 958 w 8835"/>
                <a:gd name="T83" fmla="*/ 301 h 3894"/>
                <a:gd name="T84" fmla="*/ 1270 w 8835"/>
                <a:gd name="T85" fmla="*/ 416 h 3894"/>
                <a:gd name="T86" fmla="*/ 906 w 8835"/>
                <a:gd name="T87" fmla="*/ 571 h 3894"/>
                <a:gd name="T88" fmla="*/ 958 w 8835"/>
                <a:gd name="T89" fmla="*/ 596 h 3894"/>
                <a:gd name="T90" fmla="*/ 1140 w 8835"/>
                <a:gd name="T91" fmla="*/ 515 h 3894"/>
                <a:gd name="T92" fmla="*/ 1452 w 8835"/>
                <a:gd name="T93" fmla="*/ 643 h 3894"/>
                <a:gd name="T94" fmla="*/ 2208 w 8835"/>
                <a:gd name="T95" fmla="*/ 241 h 3894"/>
                <a:gd name="T96" fmla="*/ 2208 w 8835"/>
                <a:gd name="T97" fmla="*/ 545 h 3894"/>
                <a:gd name="T98" fmla="*/ 1452 w 8835"/>
                <a:gd name="T99" fmla="*/ 1053 h 3894"/>
                <a:gd name="T100" fmla="*/ 1324 w 8835"/>
                <a:gd name="T101" fmla="*/ 987 h 3894"/>
                <a:gd name="T102" fmla="*/ 1324 w 8835"/>
                <a:gd name="T103" fmla="*/ 1139 h 3894"/>
                <a:gd name="T104" fmla="*/ 1088 w 8835"/>
                <a:gd name="T105" fmla="*/ 1298 h 3894"/>
                <a:gd name="T106" fmla="*/ 0 w 8835"/>
                <a:gd name="T107" fmla="*/ 595 h 389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835"/>
                <a:gd name="T163" fmla="*/ 0 h 3894"/>
                <a:gd name="T164" fmla="*/ 8835 w 8835"/>
                <a:gd name="T165" fmla="*/ 3894 h 389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835" h="3894">
                  <a:moveTo>
                    <a:pt x="0" y="1785"/>
                  </a:moveTo>
                  <a:lnTo>
                    <a:pt x="0" y="843"/>
                  </a:lnTo>
                  <a:lnTo>
                    <a:pt x="4354" y="2509"/>
                  </a:lnTo>
                  <a:lnTo>
                    <a:pt x="5299" y="2132"/>
                  </a:lnTo>
                  <a:lnTo>
                    <a:pt x="4562" y="1888"/>
                  </a:lnTo>
                  <a:lnTo>
                    <a:pt x="4354" y="1961"/>
                  </a:lnTo>
                  <a:lnTo>
                    <a:pt x="4874" y="2140"/>
                  </a:lnTo>
                  <a:lnTo>
                    <a:pt x="4354" y="2341"/>
                  </a:lnTo>
                  <a:lnTo>
                    <a:pt x="2900" y="1801"/>
                  </a:lnTo>
                  <a:lnTo>
                    <a:pt x="2900" y="1522"/>
                  </a:lnTo>
                  <a:lnTo>
                    <a:pt x="2477" y="1645"/>
                  </a:lnTo>
                  <a:lnTo>
                    <a:pt x="406" y="878"/>
                  </a:lnTo>
                  <a:lnTo>
                    <a:pt x="3834" y="155"/>
                  </a:lnTo>
                  <a:lnTo>
                    <a:pt x="5289" y="473"/>
                  </a:lnTo>
                  <a:lnTo>
                    <a:pt x="5498" y="419"/>
                  </a:lnTo>
                  <a:lnTo>
                    <a:pt x="4043" y="110"/>
                  </a:lnTo>
                  <a:lnTo>
                    <a:pt x="4562" y="0"/>
                  </a:lnTo>
                  <a:lnTo>
                    <a:pt x="6536" y="389"/>
                  </a:lnTo>
                  <a:lnTo>
                    <a:pt x="5289" y="743"/>
                  </a:lnTo>
                  <a:lnTo>
                    <a:pt x="3834" y="398"/>
                  </a:lnTo>
                  <a:lnTo>
                    <a:pt x="1444" y="944"/>
                  </a:lnTo>
                  <a:lnTo>
                    <a:pt x="1653" y="1015"/>
                  </a:lnTo>
                  <a:lnTo>
                    <a:pt x="3834" y="499"/>
                  </a:lnTo>
                  <a:lnTo>
                    <a:pt x="6536" y="1163"/>
                  </a:lnTo>
                  <a:lnTo>
                    <a:pt x="6743" y="1088"/>
                  </a:lnTo>
                  <a:lnTo>
                    <a:pt x="5498" y="793"/>
                  </a:lnTo>
                  <a:lnTo>
                    <a:pt x="6952" y="366"/>
                  </a:lnTo>
                  <a:lnTo>
                    <a:pt x="6952" y="729"/>
                  </a:lnTo>
                  <a:lnTo>
                    <a:pt x="6743" y="684"/>
                  </a:lnTo>
                  <a:lnTo>
                    <a:pt x="6536" y="750"/>
                  </a:lnTo>
                  <a:lnTo>
                    <a:pt x="7783" y="1025"/>
                  </a:lnTo>
                  <a:lnTo>
                    <a:pt x="5809" y="1787"/>
                  </a:lnTo>
                  <a:lnTo>
                    <a:pt x="4771" y="1476"/>
                  </a:lnTo>
                  <a:lnTo>
                    <a:pt x="5498" y="1237"/>
                  </a:lnTo>
                  <a:lnTo>
                    <a:pt x="3834" y="793"/>
                  </a:lnTo>
                  <a:lnTo>
                    <a:pt x="2900" y="1033"/>
                  </a:lnTo>
                  <a:lnTo>
                    <a:pt x="3627" y="1258"/>
                  </a:lnTo>
                  <a:lnTo>
                    <a:pt x="2900" y="1466"/>
                  </a:lnTo>
                  <a:lnTo>
                    <a:pt x="3107" y="1537"/>
                  </a:lnTo>
                  <a:lnTo>
                    <a:pt x="4043" y="1260"/>
                  </a:lnTo>
                  <a:lnTo>
                    <a:pt x="3315" y="1043"/>
                  </a:lnTo>
                  <a:lnTo>
                    <a:pt x="3834" y="904"/>
                  </a:lnTo>
                  <a:lnTo>
                    <a:pt x="5082" y="1248"/>
                  </a:lnTo>
                  <a:lnTo>
                    <a:pt x="3627" y="1714"/>
                  </a:lnTo>
                  <a:lnTo>
                    <a:pt x="3834" y="1787"/>
                  </a:lnTo>
                  <a:lnTo>
                    <a:pt x="4562" y="1546"/>
                  </a:lnTo>
                  <a:lnTo>
                    <a:pt x="5809" y="1930"/>
                  </a:lnTo>
                  <a:lnTo>
                    <a:pt x="8835" y="723"/>
                  </a:lnTo>
                  <a:lnTo>
                    <a:pt x="8835" y="1635"/>
                  </a:lnTo>
                  <a:lnTo>
                    <a:pt x="5809" y="3159"/>
                  </a:lnTo>
                  <a:lnTo>
                    <a:pt x="5299" y="2961"/>
                  </a:lnTo>
                  <a:lnTo>
                    <a:pt x="5299" y="3417"/>
                  </a:lnTo>
                  <a:lnTo>
                    <a:pt x="4354" y="3894"/>
                  </a:lnTo>
                  <a:lnTo>
                    <a:pt x="0" y="1785"/>
                  </a:lnTo>
                  <a:close/>
                </a:path>
              </a:pathLst>
            </a:custGeom>
            <a:noFill/>
            <a:ln w="0">
              <a:solidFill>
                <a:srgbClr val="000000"/>
              </a:solidFill>
              <a:round/>
              <a:headEnd/>
              <a:tailEnd/>
            </a:ln>
          </p:spPr>
          <p:txBody>
            <a:bodyPr/>
            <a:lstStyle/>
            <a:p>
              <a:endParaRPr lang="en-US"/>
            </a:p>
          </p:txBody>
        </p:sp>
        <p:sp>
          <p:nvSpPr>
            <p:cNvPr id="17447" name="Freeform 108"/>
            <p:cNvSpPr>
              <a:spLocks/>
            </p:cNvSpPr>
            <p:nvPr/>
          </p:nvSpPr>
          <p:spPr bwMode="auto">
            <a:xfrm>
              <a:off x="1833" y="236"/>
              <a:ext cx="312" cy="149"/>
            </a:xfrm>
            <a:custGeom>
              <a:avLst/>
              <a:gdLst>
                <a:gd name="T0" fmla="*/ 0 w 1248"/>
                <a:gd name="T1" fmla="*/ 97 h 445"/>
                <a:gd name="T2" fmla="*/ 0 w 1248"/>
                <a:gd name="T3" fmla="*/ 0 h 445"/>
                <a:gd name="T4" fmla="*/ 312 w 1248"/>
                <a:gd name="T5" fmla="*/ 81 h 445"/>
                <a:gd name="T6" fmla="*/ 182 w 1248"/>
                <a:gd name="T7" fmla="*/ 149 h 445"/>
                <a:gd name="T8" fmla="*/ 0 w 1248"/>
                <a:gd name="T9" fmla="*/ 97 h 445"/>
                <a:gd name="T10" fmla="*/ 0 60000 65536"/>
                <a:gd name="T11" fmla="*/ 0 60000 65536"/>
                <a:gd name="T12" fmla="*/ 0 60000 65536"/>
                <a:gd name="T13" fmla="*/ 0 60000 65536"/>
                <a:gd name="T14" fmla="*/ 0 60000 65536"/>
                <a:gd name="T15" fmla="*/ 0 w 1248"/>
                <a:gd name="T16" fmla="*/ 0 h 445"/>
                <a:gd name="T17" fmla="*/ 1248 w 1248"/>
                <a:gd name="T18" fmla="*/ 445 h 445"/>
              </a:gdLst>
              <a:ahLst/>
              <a:cxnLst>
                <a:cxn ang="T10">
                  <a:pos x="T0" y="T1"/>
                </a:cxn>
                <a:cxn ang="T11">
                  <a:pos x="T2" y="T3"/>
                </a:cxn>
                <a:cxn ang="T12">
                  <a:pos x="T4" y="T5"/>
                </a:cxn>
                <a:cxn ang="T13">
                  <a:pos x="T6" y="T7"/>
                </a:cxn>
                <a:cxn ang="T14">
                  <a:pos x="T8" y="T9"/>
                </a:cxn>
              </a:cxnLst>
              <a:rect l="T15" t="T16" r="T17" b="T18"/>
              <a:pathLst>
                <a:path w="1248" h="445">
                  <a:moveTo>
                    <a:pt x="0" y="290"/>
                  </a:moveTo>
                  <a:lnTo>
                    <a:pt x="0" y="0"/>
                  </a:lnTo>
                  <a:lnTo>
                    <a:pt x="1248" y="243"/>
                  </a:lnTo>
                  <a:lnTo>
                    <a:pt x="728" y="445"/>
                  </a:lnTo>
                  <a:lnTo>
                    <a:pt x="0" y="290"/>
                  </a:lnTo>
                  <a:close/>
                </a:path>
              </a:pathLst>
            </a:custGeom>
            <a:noFill/>
            <a:ln w="0">
              <a:solidFill>
                <a:srgbClr val="000000"/>
              </a:solidFill>
              <a:round/>
              <a:headEnd/>
              <a:tailEnd/>
            </a:ln>
          </p:spPr>
          <p:txBody>
            <a:bodyPr/>
            <a:lstStyle/>
            <a:p>
              <a:endParaRPr lang="en-US"/>
            </a:p>
          </p:txBody>
        </p:sp>
        <p:sp>
          <p:nvSpPr>
            <p:cNvPr id="17448" name="Line 109"/>
            <p:cNvSpPr>
              <a:spLocks noChangeShapeType="1"/>
            </p:cNvSpPr>
            <p:nvPr/>
          </p:nvSpPr>
          <p:spPr bwMode="auto">
            <a:xfrm flipV="1">
              <a:off x="379" y="383"/>
              <a:ext cx="1" cy="106"/>
            </a:xfrm>
            <a:prstGeom prst="line">
              <a:avLst/>
            </a:prstGeom>
            <a:noFill/>
            <a:ln w="0">
              <a:solidFill>
                <a:srgbClr val="000000"/>
              </a:solidFill>
              <a:round/>
              <a:headEnd/>
              <a:tailEnd/>
            </a:ln>
          </p:spPr>
          <p:txBody>
            <a:bodyPr/>
            <a:lstStyle/>
            <a:p>
              <a:endParaRPr lang="en-GB"/>
            </a:p>
          </p:txBody>
        </p:sp>
        <p:sp>
          <p:nvSpPr>
            <p:cNvPr id="17449" name="Line 110"/>
            <p:cNvSpPr>
              <a:spLocks noChangeShapeType="1"/>
            </p:cNvSpPr>
            <p:nvPr/>
          </p:nvSpPr>
          <p:spPr bwMode="auto">
            <a:xfrm>
              <a:off x="431" y="406"/>
              <a:ext cx="1" cy="108"/>
            </a:xfrm>
            <a:prstGeom prst="line">
              <a:avLst/>
            </a:prstGeom>
            <a:noFill/>
            <a:ln w="0">
              <a:solidFill>
                <a:srgbClr val="000000"/>
              </a:solidFill>
              <a:round/>
              <a:headEnd/>
              <a:tailEnd/>
            </a:ln>
          </p:spPr>
          <p:txBody>
            <a:bodyPr/>
            <a:lstStyle/>
            <a:p>
              <a:endParaRPr lang="en-GB"/>
            </a:p>
          </p:txBody>
        </p:sp>
        <p:sp>
          <p:nvSpPr>
            <p:cNvPr id="17450" name="Line 111"/>
            <p:cNvSpPr>
              <a:spLocks noChangeShapeType="1"/>
            </p:cNvSpPr>
            <p:nvPr/>
          </p:nvSpPr>
          <p:spPr bwMode="auto">
            <a:xfrm>
              <a:off x="742" y="412"/>
              <a:ext cx="1" cy="163"/>
            </a:xfrm>
            <a:prstGeom prst="line">
              <a:avLst/>
            </a:prstGeom>
            <a:noFill/>
            <a:ln w="0">
              <a:solidFill>
                <a:srgbClr val="000000"/>
              </a:solidFill>
              <a:round/>
              <a:headEnd/>
              <a:tailEnd/>
            </a:ln>
          </p:spPr>
          <p:txBody>
            <a:bodyPr/>
            <a:lstStyle/>
            <a:p>
              <a:endParaRPr lang="en-GB"/>
            </a:p>
          </p:txBody>
        </p:sp>
        <p:sp>
          <p:nvSpPr>
            <p:cNvPr id="17451" name="Line 112"/>
            <p:cNvSpPr>
              <a:spLocks noChangeShapeType="1"/>
            </p:cNvSpPr>
            <p:nvPr/>
          </p:nvSpPr>
          <p:spPr bwMode="auto">
            <a:xfrm>
              <a:off x="794" y="580"/>
              <a:ext cx="1" cy="114"/>
            </a:xfrm>
            <a:prstGeom prst="line">
              <a:avLst/>
            </a:prstGeom>
            <a:noFill/>
            <a:ln w="0">
              <a:solidFill>
                <a:srgbClr val="000000"/>
              </a:solidFill>
              <a:round/>
              <a:headEnd/>
              <a:tailEnd/>
            </a:ln>
          </p:spPr>
          <p:txBody>
            <a:bodyPr/>
            <a:lstStyle/>
            <a:p>
              <a:endParaRPr lang="en-GB"/>
            </a:p>
          </p:txBody>
        </p:sp>
        <p:sp>
          <p:nvSpPr>
            <p:cNvPr id="17452" name="Line 113"/>
            <p:cNvSpPr>
              <a:spLocks noChangeShapeType="1"/>
            </p:cNvSpPr>
            <p:nvPr/>
          </p:nvSpPr>
          <p:spPr bwMode="auto">
            <a:xfrm flipV="1">
              <a:off x="924" y="639"/>
              <a:ext cx="1" cy="119"/>
            </a:xfrm>
            <a:prstGeom prst="line">
              <a:avLst/>
            </a:prstGeom>
            <a:noFill/>
            <a:ln w="0">
              <a:solidFill>
                <a:srgbClr val="000000"/>
              </a:solidFill>
              <a:round/>
              <a:headEnd/>
              <a:tailEnd/>
            </a:ln>
          </p:spPr>
          <p:txBody>
            <a:bodyPr/>
            <a:lstStyle/>
            <a:p>
              <a:endParaRPr lang="en-GB"/>
            </a:p>
          </p:txBody>
        </p:sp>
        <p:sp>
          <p:nvSpPr>
            <p:cNvPr id="17453" name="Line 114"/>
            <p:cNvSpPr>
              <a:spLocks noChangeShapeType="1"/>
            </p:cNvSpPr>
            <p:nvPr/>
          </p:nvSpPr>
          <p:spPr bwMode="auto">
            <a:xfrm>
              <a:off x="976" y="664"/>
              <a:ext cx="1" cy="120"/>
            </a:xfrm>
            <a:prstGeom prst="line">
              <a:avLst/>
            </a:prstGeom>
            <a:noFill/>
            <a:ln w="0">
              <a:solidFill>
                <a:srgbClr val="000000"/>
              </a:solidFill>
              <a:round/>
              <a:headEnd/>
              <a:tailEnd/>
            </a:ln>
          </p:spPr>
          <p:txBody>
            <a:bodyPr/>
            <a:lstStyle/>
            <a:p>
              <a:endParaRPr lang="en-GB"/>
            </a:p>
          </p:txBody>
        </p:sp>
        <p:sp>
          <p:nvSpPr>
            <p:cNvPr id="17454" name="Line 115"/>
            <p:cNvSpPr>
              <a:spLocks noChangeShapeType="1"/>
            </p:cNvSpPr>
            <p:nvPr/>
          </p:nvSpPr>
          <p:spPr bwMode="auto">
            <a:xfrm flipV="1">
              <a:off x="1106" y="904"/>
              <a:ext cx="1" cy="462"/>
            </a:xfrm>
            <a:prstGeom prst="line">
              <a:avLst/>
            </a:prstGeom>
            <a:noFill/>
            <a:ln w="0">
              <a:solidFill>
                <a:srgbClr val="000000"/>
              </a:solidFill>
              <a:round/>
              <a:headEnd/>
              <a:tailEnd/>
            </a:ln>
          </p:spPr>
          <p:txBody>
            <a:bodyPr/>
            <a:lstStyle/>
            <a:p>
              <a:endParaRPr lang="en-GB"/>
            </a:p>
          </p:txBody>
        </p:sp>
        <p:sp>
          <p:nvSpPr>
            <p:cNvPr id="17455" name="Line 116"/>
            <p:cNvSpPr>
              <a:spLocks noChangeShapeType="1"/>
            </p:cNvSpPr>
            <p:nvPr/>
          </p:nvSpPr>
          <p:spPr bwMode="auto">
            <a:xfrm flipV="1">
              <a:off x="1106" y="722"/>
              <a:ext cx="1" cy="126"/>
            </a:xfrm>
            <a:prstGeom prst="line">
              <a:avLst/>
            </a:prstGeom>
            <a:noFill/>
            <a:ln w="0">
              <a:solidFill>
                <a:srgbClr val="000000"/>
              </a:solidFill>
              <a:round/>
              <a:headEnd/>
              <a:tailEnd/>
            </a:ln>
          </p:spPr>
          <p:txBody>
            <a:bodyPr/>
            <a:lstStyle/>
            <a:p>
              <a:endParaRPr lang="en-GB"/>
            </a:p>
          </p:txBody>
        </p:sp>
        <p:sp>
          <p:nvSpPr>
            <p:cNvPr id="17456" name="Line 117"/>
            <p:cNvSpPr>
              <a:spLocks noChangeShapeType="1"/>
            </p:cNvSpPr>
            <p:nvPr/>
          </p:nvSpPr>
          <p:spPr bwMode="auto">
            <a:xfrm flipV="1">
              <a:off x="1158" y="583"/>
              <a:ext cx="1" cy="114"/>
            </a:xfrm>
            <a:prstGeom prst="line">
              <a:avLst/>
            </a:prstGeom>
            <a:noFill/>
            <a:ln w="0">
              <a:solidFill>
                <a:srgbClr val="000000"/>
              </a:solidFill>
              <a:round/>
              <a:headEnd/>
              <a:tailEnd/>
            </a:ln>
          </p:spPr>
          <p:txBody>
            <a:bodyPr/>
            <a:lstStyle/>
            <a:p>
              <a:endParaRPr lang="en-GB"/>
            </a:p>
          </p:txBody>
        </p:sp>
        <p:sp>
          <p:nvSpPr>
            <p:cNvPr id="17457" name="Line 118"/>
            <p:cNvSpPr>
              <a:spLocks noChangeShapeType="1"/>
            </p:cNvSpPr>
            <p:nvPr/>
          </p:nvSpPr>
          <p:spPr bwMode="auto">
            <a:xfrm flipV="1">
              <a:off x="1028" y="488"/>
              <a:ext cx="1" cy="107"/>
            </a:xfrm>
            <a:prstGeom prst="line">
              <a:avLst/>
            </a:prstGeom>
            <a:noFill/>
            <a:ln w="0">
              <a:solidFill>
                <a:srgbClr val="000000"/>
              </a:solidFill>
              <a:round/>
              <a:headEnd/>
              <a:tailEnd/>
            </a:ln>
          </p:spPr>
          <p:txBody>
            <a:bodyPr/>
            <a:lstStyle/>
            <a:p>
              <a:endParaRPr lang="en-GB"/>
            </a:p>
          </p:txBody>
        </p:sp>
        <p:sp>
          <p:nvSpPr>
            <p:cNvPr id="17458" name="Line 119"/>
            <p:cNvSpPr>
              <a:spLocks noChangeShapeType="1"/>
            </p:cNvSpPr>
            <p:nvPr/>
          </p:nvSpPr>
          <p:spPr bwMode="auto">
            <a:xfrm flipV="1">
              <a:off x="976" y="369"/>
              <a:ext cx="1" cy="98"/>
            </a:xfrm>
            <a:prstGeom prst="line">
              <a:avLst/>
            </a:prstGeom>
            <a:noFill/>
            <a:ln w="0">
              <a:solidFill>
                <a:srgbClr val="000000"/>
              </a:solidFill>
              <a:round/>
              <a:headEnd/>
              <a:tailEnd/>
            </a:ln>
          </p:spPr>
          <p:txBody>
            <a:bodyPr/>
            <a:lstStyle/>
            <a:p>
              <a:endParaRPr lang="en-GB"/>
            </a:p>
          </p:txBody>
        </p:sp>
        <p:sp>
          <p:nvSpPr>
            <p:cNvPr id="17459" name="Line 120"/>
            <p:cNvSpPr>
              <a:spLocks noChangeShapeType="1"/>
            </p:cNvSpPr>
            <p:nvPr/>
          </p:nvSpPr>
          <p:spPr bwMode="auto">
            <a:xfrm flipV="1">
              <a:off x="976" y="234"/>
              <a:ext cx="1" cy="98"/>
            </a:xfrm>
            <a:prstGeom prst="line">
              <a:avLst/>
            </a:prstGeom>
            <a:noFill/>
            <a:ln w="0">
              <a:solidFill>
                <a:srgbClr val="000000"/>
              </a:solidFill>
              <a:round/>
              <a:headEnd/>
              <a:tailEnd/>
            </a:ln>
          </p:spPr>
          <p:txBody>
            <a:bodyPr/>
            <a:lstStyle/>
            <a:p>
              <a:endParaRPr lang="en-GB"/>
            </a:p>
          </p:txBody>
        </p:sp>
        <p:sp>
          <p:nvSpPr>
            <p:cNvPr id="17460" name="Line 121"/>
            <p:cNvSpPr>
              <a:spLocks noChangeShapeType="1"/>
            </p:cNvSpPr>
            <p:nvPr/>
          </p:nvSpPr>
          <p:spPr bwMode="auto">
            <a:xfrm flipV="1">
              <a:off x="976" y="120"/>
              <a:ext cx="1" cy="81"/>
            </a:xfrm>
            <a:prstGeom prst="line">
              <a:avLst/>
            </a:prstGeom>
            <a:noFill/>
            <a:ln w="0">
              <a:solidFill>
                <a:srgbClr val="000000"/>
              </a:solidFill>
              <a:round/>
              <a:headEnd/>
              <a:tailEnd/>
            </a:ln>
          </p:spPr>
          <p:txBody>
            <a:bodyPr/>
            <a:lstStyle/>
            <a:p>
              <a:endParaRPr lang="en-GB"/>
            </a:p>
          </p:txBody>
        </p:sp>
        <p:sp>
          <p:nvSpPr>
            <p:cNvPr id="17461" name="Line 122"/>
            <p:cNvSpPr>
              <a:spLocks noChangeShapeType="1"/>
            </p:cNvSpPr>
            <p:nvPr/>
          </p:nvSpPr>
          <p:spPr bwMode="auto">
            <a:xfrm>
              <a:off x="1158" y="68"/>
              <a:ext cx="1" cy="73"/>
            </a:xfrm>
            <a:prstGeom prst="line">
              <a:avLst/>
            </a:prstGeom>
            <a:noFill/>
            <a:ln w="0">
              <a:solidFill>
                <a:srgbClr val="000000"/>
              </a:solidFill>
              <a:round/>
              <a:headEnd/>
              <a:tailEnd/>
            </a:ln>
          </p:spPr>
          <p:txBody>
            <a:bodyPr/>
            <a:lstStyle/>
            <a:p>
              <a:endParaRPr lang="en-GB"/>
            </a:p>
          </p:txBody>
        </p:sp>
        <p:sp>
          <p:nvSpPr>
            <p:cNvPr id="17462" name="Line 123"/>
            <p:cNvSpPr>
              <a:spLocks noChangeShapeType="1"/>
            </p:cNvSpPr>
            <p:nvPr/>
          </p:nvSpPr>
          <p:spPr bwMode="auto">
            <a:xfrm>
              <a:off x="1340" y="226"/>
              <a:ext cx="1" cy="90"/>
            </a:xfrm>
            <a:prstGeom prst="line">
              <a:avLst/>
            </a:prstGeom>
            <a:noFill/>
            <a:ln w="0">
              <a:solidFill>
                <a:srgbClr val="000000"/>
              </a:solidFill>
              <a:round/>
              <a:headEnd/>
              <a:tailEnd/>
            </a:ln>
          </p:spPr>
          <p:txBody>
            <a:bodyPr/>
            <a:lstStyle/>
            <a:p>
              <a:endParaRPr lang="en-GB"/>
            </a:p>
          </p:txBody>
        </p:sp>
        <p:sp>
          <p:nvSpPr>
            <p:cNvPr id="17463" name="Line 124"/>
            <p:cNvSpPr>
              <a:spLocks noChangeShapeType="1"/>
            </p:cNvSpPr>
            <p:nvPr/>
          </p:nvSpPr>
          <p:spPr bwMode="auto">
            <a:xfrm flipV="1">
              <a:off x="1392" y="208"/>
              <a:ext cx="1" cy="88"/>
            </a:xfrm>
            <a:prstGeom prst="line">
              <a:avLst/>
            </a:prstGeom>
            <a:noFill/>
            <a:ln w="0">
              <a:solidFill>
                <a:srgbClr val="000000"/>
              </a:solidFill>
              <a:round/>
              <a:headEnd/>
              <a:tailEnd/>
            </a:ln>
          </p:spPr>
          <p:txBody>
            <a:bodyPr/>
            <a:lstStyle/>
            <a:p>
              <a:endParaRPr lang="en-GB"/>
            </a:p>
          </p:txBody>
        </p:sp>
        <p:sp>
          <p:nvSpPr>
            <p:cNvPr id="17464" name="Line 125"/>
            <p:cNvSpPr>
              <a:spLocks noChangeShapeType="1"/>
            </p:cNvSpPr>
            <p:nvPr/>
          </p:nvSpPr>
          <p:spPr bwMode="auto">
            <a:xfrm>
              <a:off x="1392" y="480"/>
              <a:ext cx="1" cy="153"/>
            </a:xfrm>
            <a:prstGeom prst="line">
              <a:avLst/>
            </a:prstGeom>
            <a:noFill/>
            <a:ln w="0">
              <a:solidFill>
                <a:srgbClr val="000000"/>
              </a:solidFill>
              <a:round/>
              <a:headEnd/>
              <a:tailEnd/>
            </a:ln>
          </p:spPr>
          <p:txBody>
            <a:bodyPr/>
            <a:lstStyle/>
            <a:p>
              <a:endParaRPr lang="en-GB"/>
            </a:p>
          </p:txBody>
        </p:sp>
        <p:sp>
          <p:nvSpPr>
            <p:cNvPr id="17465" name="Line 126"/>
            <p:cNvSpPr>
              <a:spLocks noChangeShapeType="1"/>
            </p:cNvSpPr>
            <p:nvPr/>
          </p:nvSpPr>
          <p:spPr bwMode="auto">
            <a:xfrm>
              <a:off x="1342" y="779"/>
              <a:ext cx="1" cy="276"/>
            </a:xfrm>
            <a:prstGeom prst="line">
              <a:avLst/>
            </a:prstGeom>
            <a:noFill/>
            <a:ln w="0">
              <a:solidFill>
                <a:srgbClr val="000000"/>
              </a:solidFill>
              <a:round/>
              <a:headEnd/>
              <a:tailEnd/>
            </a:ln>
          </p:spPr>
          <p:txBody>
            <a:bodyPr/>
            <a:lstStyle/>
            <a:p>
              <a:endParaRPr lang="en-GB"/>
            </a:p>
          </p:txBody>
        </p:sp>
        <p:sp>
          <p:nvSpPr>
            <p:cNvPr id="17466" name="Line 127"/>
            <p:cNvSpPr>
              <a:spLocks noChangeShapeType="1"/>
            </p:cNvSpPr>
            <p:nvPr/>
          </p:nvSpPr>
          <p:spPr bwMode="auto">
            <a:xfrm flipV="1">
              <a:off x="1470" y="711"/>
              <a:ext cx="1" cy="410"/>
            </a:xfrm>
            <a:prstGeom prst="line">
              <a:avLst/>
            </a:prstGeom>
            <a:noFill/>
            <a:ln w="0">
              <a:solidFill>
                <a:srgbClr val="000000"/>
              </a:solidFill>
              <a:round/>
              <a:headEnd/>
              <a:tailEnd/>
            </a:ln>
          </p:spPr>
          <p:txBody>
            <a:bodyPr/>
            <a:lstStyle/>
            <a:p>
              <a:endParaRPr lang="en-GB"/>
            </a:p>
          </p:txBody>
        </p:sp>
        <p:sp>
          <p:nvSpPr>
            <p:cNvPr id="17467" name="Line 128"/>
            <p:cNvSpPr>
              <a:spLocks noChangeShapeType="1"/>
            </p:cNvSpPr>
            <p:nvPr/>
          </p:nvSpPr>
          <p:spPr bwMode="auto">
            <a:xfrm flipV="1">
              <a:off x="1652" y="456"/>
              <a:ext cx="1" cy="114"/>
            </a:xfrm>
            <a:prstGeom prst="line">
              <a:avLst/>
            </a:prstGeom>
            <a:noFill/>
            <a:ln w="0">
              <a:solidFill>
                <a:srgbClr val="000000"/>
              </a:solidFill>
              <a:round/>
              <a:headEnd/>
              <a:tailEnd/>
            </a:ln>
          </p:spPr>
          <p:txBody>
            <a:bodyPr/>
            <a:lstStyle/>
            <a:p>
              <a:endParaRPr lang="en-GB"/>
            </a:p>
          </p:txBody>
        </p:sp>
        <p:sp>
          <p:nvSpPr>
            <p:cNvPr id="17468" name="Line 129"/>
            <p:cNvSpPr>
              <a:spLocks noChangeShapeType="1"/>
            </p:cNvSpPr>
            <p:nvPr/>
          </p:nvSpPr>
          <p:spPr bwMode="auto">
            <a:xfrm flipV="1">
              <a:off x="1652" y="318"/>
              <a:ext cx="1" cy="96"/>
            </a:xfrm>
            <a:prstGeom prst="line">
              <a:avLst/>
            </a:prstGeom>
            <a:noFill/>
            <a:ln w="0">
              <a:solidFill>
                <a:srgbClr val="000000"/>
              </a:solidFill>
              <a:round/>
              <a:headEnd/>
              <a:tailEnd/>
            </a:ln>
          </p:spPr>
          <p:txBody>
            <a:bodyPr/>
            <a:lstStyle/>
            <a:p>
              <a:endParaRPr lang="en-GB"/>
            </a:p>
          </p:txBody>
        </p:sp>
        <p:sp>
          <p:nvSpPr>
            <p:cNvPr id="17469" name="Line 130"/>
            <p:cNvSpPr>
              <a:spLocks noChangeShapeType="1"/>
            </p:cNvSpPr>
            <p:nvPr/>
          </p:nvSpPr>
          <p:spPr bwMode="auto">
            <a:xfrm>
              <a:off x="1703" y="431"/>
              <a:ext cx="1" cy="112"/>
            </a:xfrm>
            <a:prstGeom prst="line">
              <a:avLst/>
            </a:prstGeom>
            <a:noFill/>
            <a:ln w="0">
              <a:solidFill>
                <a:srgbClr val="000000"/>
              </a:solidFill>
              <a:round/>
              <a:headEnd/>
              <a:tailEnd/>
            </a:ln>
          </p:spPr>
          <p:txBody>
            <a:bodyPr/>
            <a:lstStyle/>
            <a:p>
              <a:endParaRPr lang="en-GB"/>
            </a:p>
          </p:txBody>
        </p:sp>
      </p:grpSp>
      <p:sp>
        <p:nvSpPr>
          <p:cNvPr id="48259" name="Rectangle 131"/>
          <p:cNvSpPr>
            <a:spLocks noChangeArrowheads="1"/>
          </p:cNvSpPr>
          <p:nvPr/>
        </p:nvSpPr>
        <p:spPr bwMode="auto">
          <a:xfrm>
            <a:off x="179388" y="3284512"/>
            <a:ext cx="2592387" cy="1944688"/>
          </a:xfrm>
          <a:prstGeom prst="rect">
            <a:avLst/>
          </a:prstGeom>
          <a:noFill/>
          <a:ln w="9525">
            <a:noFill/>
            <a:miter lim="800000"/>
            <a:headEnd/>
            <a:tailEnd/>
          </a:ln>
        </p:spPr>
        <p:txBody>
          <a:bodyPr/>
          <a:lstStyle/>
          <a:p>
            <a:pPr marL="342900" indent="-342900">
              <a:lnSpc>
                <a:spcPct val="90000"/>
              </a:lnSpc>
              <a:spcBef>
                <a:spcPct val="20000"/>
              </a:spcBef>
            </a:pPr>
            <a:r>
              <a:rPr lang="en-GB" sz="2000" u="sng" dirty="0">
                <a:solidFill>
                  <a:schemeClr val="accent2"/>
                </a:solidFill>
              </a:rPr>
              <a:t>STRUCTURAL </a:t>
            </a:r>
          </a:p>
          <a:p>
            <a:pPr marL="342900" indent="-342900">
              <a:lnSpc>
                <a:spcPct val="90000"/>
              </a:lnSpc>
              <a:spcBef>
                <a:spcPct val="20000"/>
              </a:spcBef>
            </a:pPr>
            <a:r>
              <a:rPr lang="en-GB" sz="2000" u="sng" dirty="0">
                <a:solidFill>
                  <a:schemeClr val="accent2"/>
                </a:solidFill>
              </a:rPr>
              <a:t>Complexity</a:t>
            </a:r>
          </a:p>
          <a:p>
            <a:pPr marL="342900" indent="-342900">
              <a:lnSpc>
                <a:spcPct val="90000"/>
              </a:lnSpc>
              <a:spcBef>
                <a:spcPct val="20000"/>
              </a:spcBef>
            </a:pPr>
            <a:r>
              <a:rPr lang="en-GB" sz="2000" b="0" dirty="0"/>
              <a:t>Difficult to </a:t>
            </a:r>
          </a:p>
          <a:p>
            <a:pPr marL="342900" indent="-342900">
              <a:lnSpc>
                <a:spcPct val="90000"/>
              </a:lnSpc>
              <a:spcBef>
                <a:spcPct val="20000"/>
              </a:spcBef>
            </a:pPr>
            <a:r>
              <a:rPr lang="en-GB" sz="2000" b="0" dirty="0"/>
              <a:t>Follow the flow of the</a:t>
            </a:r>
          </a:p>
          <a:p>
            <a:pPr marL="342900" indent="-342900">
              <a:lnSpc>
                <a:spcPct val="90000"/>
              </a:lnSpc>
              <a:spcBef>
                <a:spcPct val="20000"/>
              </a:spcBef>
            </a:pPr>
            <a:r>
              <a:rPr lang="en-GB" sz="2000" b="0" dirty="0"/>
              <a:t>data and procedures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18442" name="Slide Number Placeholder 167"/>
          <p:cNvSpPr>
            <a:spLocks noGrp="1"/>
          </p:cNvSpPr>
          <p:nvPr>
            <p:ph type="sldNum" sz="quarter" idx="12"/>
          </p:nvPr>
        </p:nvSpPr>
        <p:spPr>
          <a:noFill/>
        </p:spPr>
        <p:txBody>
          <a:bodyPr/>
          <a:lstStyle/>
          <a:p>
            <a:fld id="{B31B7606-1FA1-46D3-A5CE-2EBE9705210B}" type="slidenum">
              <a:rPr lang="en-GB" smtClean="0"/>
              <a:pPr/>
              <a:t>15</a:t>
            </a:fld>
            <a:endParaRPr lang="en-GB" smtClean="0"/>
          </a:p>
        </p:txBody>
      </p:sp>
      <p:sp>
        <p:nvSpPr>
          <p:cNvPr id="18434" name="Footer Placeholder 2"/>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grpSp>
        <p:nvGrpSpPr>
          <p:cNvPr id="2" name="Group 6"/>
          <p:cNvGrpSpPr>
            <a:grpSpLocks noChangeAspect="1"/>
          </p:cNvGrpSpPr>
          <p:nvPr/>
        </p:nvGrpSpPr>
        <p:grpSpPr bwMode="auto">
          <a:xfrm>
            <a:off x="6659563" y="476250"/>
            <a:ext cx="2228850" cy="3314700"/>
            <a:chOff x="4150" y="1071"/>
            <a:chExt cx="1404" cy="2088"/>
          </a:xfrm>
        </p:grpSpPr>
        <p:sp>
          <p:nvSpPr>
            <p:cNvPr id="18534" name="AutoShape 5"/>
            <p:cNvSpPr>
              <a:spLocks noChangeAspect="1" noChangeArrowheads="1" noTextEdit="1"/>
            </p:cNvSpPr>
            <p:nvPr/>
          </p:nvSpPr>
          <p:spPr bwMode="auto">
            <a:xfrm>
              <a:off x="4150" y="1071"/>
              <a:ext cx="1404" cy="2088"/>
            </a:xfrm>
            <a:prstGeom prst="rect">
              <a:avLst/>
            </a:prstGeom>
            <a:noFill/>
            <a:ln w="9525">
              <a:noFill/>
              <a:miter lim="800000"/>
              <a:headEnd/>
              <a:tailEnd/>
            </a:ln>
          </p:spPr>
          <p:txBody>
            <a:bodyPr/>
            <a:lstStyle/>
            <a:p>
              <a:endParaRPr lang="en-GB"/>
            </a:p>
          </p:txBody>
        </p:sp>
        <p:sp>
          <p:nvSpPr>
            <p:cNvPr id="18535" name="Freeform 7"/>
            <p:cNvSpPr>
              <a:spLocks/>
            </p:cNvSpPr>
            <p:nvPr/>
          </p:nvSpPr>
          <p:spPr bwMode="auto">
            <a:xfrm>
              <a:off x="4387" y="1492"/>
              <a:ext cx="701" cy="684"/>
            </a:xfrm>
            <a:custGeom>
              <a:avLst/>
              <a:gdLst>
                <a:gd name="T0" fmla="*/ 1 w 1401"/>
                <a:gd name="T1" fmla="*/ 684 h 1368"/>
                <a:gd name="T2" fmla="*/ 39 w 1401"/>
                <a:gd name="T3" fmla="*/ 674 h 1368"/>
                <a:gd name="T4" fmla="*/ 39 w 1401"/>
                <a:gd name="T5" fmla="*/ 509 h 1368"/>
                <a:gd name="T6" fmla="*/ 43 w 1401"/>
                <a:gd name="T7" fmla="*/ 419 h 1368"/>
                <a:gd name="T8" fmla="*/ 50 w 1401"/>
                <a:gd name="T9" fmla="*/ 366 h 1368"/>
                <a:gd name="T10" fmla="*/ 57 w 1401"/>
                <a:gd name="T11" fmla="*/ 352 h 1368"/>
                <a:gd name="T12" fmla="*/ 152 w 1401"/>
                <a:gd name="T13" fmla="*/ 290 h 1368"/>
                <a:gd name="T14" fmla="*/ 241 w 1401"/>
                <a:gd name="T15" fmla="*/ 236 h 1368"/>
                <a:gd name="T16" fmla="*/ 343 w 1401"/>
                <a:gd name="T17" fmla="*/ 180 h 1368"/>
                <a:gd name="T18" fmla="*/ 445 w 1401"/>
                <a:gd name="T19" fmla="*/ 129 h 1368"/>
                <a:gd name="T20" fmla="*/ 525 w 1401"/>
                <a:gd name="T21" fmla="*/ 90 h 1368"/>
                <a:gd name="T22" fmla="*/ 635 w 1401"/>
                <a:gd name="T23" fmla="*/ 46 h 1368"/>
                <a:gd name="T24" fmla="*/ 650 w 1401"/>
                <a:gd name="T25" fmla="*/ 49 h 1368"/>
                <a:gd name="T26" fmla="*/ 701 w 1401"/>
                <a:gd name="T27" fmla="*/ 87 h 1368"/>
                <a:gd name="T28" fmla="*/ 697 w 1401"/>
                <a:gd name="T29" fmla="*/ 33 h 1368"/>
                <a:gd name="T30" fmla="*/ 649 w 1401"/>
                <a:gd name="T31" fmla="*/ 0 h 1368"/>
                <a:gd name="T32" fmla="*/ 620 w 1401"/>
                <a:gd name="T33" fmla="*/ 13 h 1368"/>
                <a:gd name="T34" fmla="*/ 614 w 1401"/>
                <a:gd name="T35" fmla="*/ 24 h 1368"/>
                <a:gd name="T36" fmla="*/ 596 w 1401"/>
                <a:gd name="T37" fmla="*/ 39 h 1368"/>
                <a:gd name="T38" fmla="*/ 570 w 1401"/>
                <a:gd name="T39" fmla="*/ 48 h 1368"/>
                <a:gd name="T40" fmla="*/ 535 w 1401"/>
                <a:gd name="T41" fmla="*/ 50 h 1368"/>
                <a:gd name="T42" fmla="*/ 414 w 1401"/>
                <a:gd name="T43" fmla="*/ 109 h 1368"/>
                <a:gd name="T44" fmla="*/ 247 w 1401"/>
                <a:gd name="T45" fmla="*/ 200 h 1368"/>
                <a:gd name="T46" fmla="*/ 121 w 1401"/>
                <a:gd name="T47" fmla="*/ 272 h 1368"/>
                <a:gd name="T48" fmla="*/ 17 w 1401"/>
                <a:gd name="T49" fmla="*/ 336 h 1368"/>
                <a:gd name="T50" fmla="*/ 14 w 1401"/>
                <a:gd name="T51" fmla="*/ 348 h 1368"/>
                <a:gd name="T52" fmla="*/ 4 w 1401"/>
                <a:gd name="T53" fmla="*/ 476 h 1368"/>
                <a:gd name="T54" fmla="*/ 0 w 1401"/>
                <a:gd name="T55" fmla="*/ 607 h 1368"/>
                <a:gd name="T56" fmla="*/ 1 w 1401"/>
                <a:gd name="T57" fmla="*/ 684 h 13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01"/>
                <a:gd name="T88" fmla="*/ 0 h 1368"/>
                <a:gd name="T89" fmla="*/ 1401 w 1401"/>
                <a:gd name="T90" fmla="*/ 1368 h 13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01" h="1368">
                  <a:moveTo>
                    <a:pt x="2" y="1368"/>
                  </a:moveTo>
                  <a:lnTo>
                    <a:pt x="77" y="1348"/>
                  </a:lnTo>
                  <a:lnTo>
                    <a:pt x="77" y="1019"/>
                  </a:lnTo>
                  <a:lnTo>
                    <a:pt x="85" y="839"/>
                  </a:lnTo>
                  <a:lnTo>
                    <a:pt x="99" y="732"/>
                  </a:lnTo>
                  <a:lnTo>
                    <a:pt x="113" y="704"/>
                  </a:lnTo>
                  <a:lnTo>
                    <a:pt x="303" y="579"/>
                  </a:lnTo>
                  <a:lnTo>
                    <a:pt x="482" y="472"/>
                  </a:lnTo>
                  <a:lnTo>
                    <a:pt x="686" y="361"/>
                  </a:lnTo>
                  <a:lnTo>
                    <a:pt x="889" y="258"/>
                  </a:lnTo>
                  <a:lnTo>
                    <a:pt x="1050" y="181"/>
                  </a:lnTo>
                  <a:lnTo>
                    <a:pt x="1269" y="92"/>
                  </a:lnTo>
                  <a:lnTo>
                    <a:pt x="1299" y="99"/>
                  </a:lnTo>
                  <a:lnTo>
                    <a:pt x="1401" y="175"/>
                  </a:lnTo>
                  <a:lnTo>
                    <a:pt x="1393" y="66"/>
                  </a:lnTo>
                  <a:lnTo>
                    <a:pt x="1297" y="0"/>
                  </a:lnTo>
                  <a:lnTo>
                    <a:pt x="1239" y="26"/>
                  </a:lnTo>
                  <a:lnTo>
                    <a:pt x="1227" y="48"/>
                  </a:lnTo>
                  <a:lnTo>
                    <a:pt x="1192" y="78"/>
                  </a:lnTo>
                  <a:lnTo>
                    <a:pt x="1140" y="97"/>
                  </a:lnTo>
                  <a:lnTo>
                    <a:pt x="1069" y="101"/>
                  </a:lnTo>
                  <a:lnTo>
                    <a:pt x="828" y="218"/>
                  </a:lnTo>
                  <a:lnTo>
                    <a:pt x="494" y="401"/>
                  </a:lnTo>
                  <a:lnTo>
                    <a:pt x="241" y="543"/>
                  </a:lnTo>
                  <a:lnTo>
                    <a:pt x="34" y="672"/>
                  </a:lnTo>
                  <a:lnTo>
                    <a:pt x="28" y="696"/>
                  </a:lnTo>
                  <a:lnTo>
                    <a:pt x="8" y="952"/>
                  </a:lnTo>
                  <a:lnTo>
                    <a:pt x="0" y="1213"/>
                  </a:lnTo>
                  <a:lnTo>
                    <a:pt x="2" y="1368"/>
                  </a:lnTo>
                  <a:close/>
                </a:path>
              </a:pathLst>
            </a:custGeom>
            <a:solidFill>
              <a:srgbClr val="000000"/>
            </a:solidFill>
            <a:ln w="0">
              <a:solidFill>
                <a:srgbClr val="000000"/>
              </a:solidFill>
              <a:round/>
              <a:headEnd/>
              <a:tailEnd/>
            </a:ln>
          </p:spPr>
          <p:txBody>
            <a:bodyPr/>
            <a:lstStyle/>
            <a:p>
              <a:endParaRPr lang="en-US"/>
            </a:p>
          </p:txBody>
        </p:sp>
        <p:sp>
          <p:nvSpPr>
            <p:cNvPr id="18536" name="Freeform 8"/>
            <p:cNvSpPr>
              <a:spLocks/>
            </p:cNvSpPr>
            <p:nvPr/>
          </p:nvSpPr>
          <p:spPr bwMode="auto">
            <a:xfrm>
              <a:off x="4426" y="1538"/>
              <a:ext cx="627" cy="675"/>
            </a:xfrm>
            <a:custGeom>
              <a:avLst/>
              <a:gdLst>
                <a:gd name="T0" fmla="*/ 596 w 1255"/>
                <a:gd name="T1" fmla="*/ 0 h 1349"/>
                <a:gd name="T2" fmla="*/ 486 w 1255"/>
                <a:gd name="T3" fmla="*/ 45 h 1349"/>
                <a:gd name="T4" fmla="*/ 406 w 1255"/>
                <a:gd name="T5" fmla="*/ 83 h 1349"/>
                <a:gd name="T6" fmla="*/ 304 w 1255"/>
                <a:gd name="T7" fmla="*/ 135 h 1349"/>
                <a:gd name="T8" fmla="*/ 202 w 1255"/>
                <a:gd name="T9" fmla="*/ 190 h 1349"/>
                <a:gd name="T10" fmla="*/ 113 w 1255"/>
                <a:gd name="T11" fmla="*/ 244 h 1349"/>
                <a:gd name="T12" fmla="*/ 18 w 1255"/>
                <a:gd name="T13" fmla="*/ 306 h 1349"/>
                <a:gd name="T14" fmla="*/ 11 w 1255"/>
                <a:gd name="T15" fmla="*/ 320 h 1349"/>
                <a:gd name="T16" fmla="*/ 4 w 1255"/>
                <a:gd name="T17" fmla="*/ 374 h 1349"/>
                <a:gd name="T18" fmla="*/ 0 w 1255"/>
                <a:gd name="T19" fmla="*/ 464 h 1349"/>
                <a:gd name="T20" fmla="*/ 0 w 1255"/>
                <a:gd name="T21" fmla="*/ 628 h 1349"/>
                <a:gd name="T22" fmla="*/ 46 w 1255"/>
                <a:gd name="T23" fmla="*/ 612 h 1349"/>
                <a:gd name="T24" fmla="*/ 43 w 1255"/>
                <a:gd name="T25" fmla="*/ 539 h 1349"/>
                <a:gd name="T26" fmla="*/ 43 w 1255"/>
                <a:gd name="T27" fmla="*/ 483 h 1349"/>
                <a:gd name="T28" fmla="*/ 34 w 1255"/>
                <a:gd name="T29" fmla="*/ 448 h 1349"/>
                <a:gd name="T30" fmla="*/ 37 w 1255"/>
                <a:gd name="T31" fmla="*/ 434 h 1349"/>
                <a:gd name="T32" fmla="*/ 43 w 1255"/>
                <a:gd name="T33" fmla="*/ 426 h 1349"/>
                <a:gd name="T34" fmla="*/ 39 w 1255"/>
                <a:gd name="T35" fmla="*/ 380 h 1349"/>
                <a:gd name="T36" fmla="*/ 41 w 1255"/>
                <a:gd name="T37" fmla="*/ 362 h 1349"/>
                <a:gd name="T38" fmla="*/ 44 w 1255"/>
                <a:gd name="T39" fmla="*/ 345 h 1349"/>
                <a:gd name="T40" fmla="*/ 51 w 1255"/>
                <a:gd name="T41" fmla="*/ 333 h 1349"/>
                <a:gd name="T42" fmla="*/ 61 w 1255"/>
                <a:gd name="T43" fmla="*/ 327 h 1349"/>
                <a:gd name="T44" fmla="*/ 147 w 1255"/>
                <a:gd name="T45" fmla="*/ 280 h 1349"/>
                <a:gd name="T46" fmla="*/ 197 w 1255"/>
                <a:gd name="T47" fmla="*/ 253 h 1349"/>
                <a:gd name="T48" fmla="*/ 177 w 1255"/>
                <a:gd name="T49" fmla="*/ 234 h 1349"/>
                <a:gd name="T50" fmla="*/ 180 w 1255"/>
                <a:gd name="T51" fmla="*/ 226 h 1349"/>
                <a:gd name="T52" fmla="*/ 205 w 1255"/>
                <a:gd name="T53" fmla="*/ 200 h 1349"/>
                <a:gd name="T54" fmla="*/ 218 w 1255"/>
                <a:gd name="T55" fmla="*/ 200 h 1349"/>
                <a:gd name="T56" fmla="*/ 223 w 1255"/>
                <a:gd name="T57" fmla="*/ 220 h 1349"/>
                <a:gd name="T58" fmla="*/ 231 w 1255"/>
                <a:gd name="T59" fmla="*/ 238 h 1349"/>
                <a:gd name="T60" fmla="*/ 261 w 1255"/>
                <a:gd name="T61" fmla="*/ 222 h 1349"/>
                <a:gd name="T62" fmla="*/ 304 w 1255"/>
                <a:gd name="T63" fmla="*/ 202 h 1349"/>
                <a:gd name="T64" fmla="*/ 326 w 1255"/>
                <a:gd name="T65" fmla="*/ 193 h 1349"/>
                <a:gd name="T66" fmla="*/ 362 w 1255"/>
                <a:gd name="T67" fmla="*/ 178 h 1349"/>
                <a:gd name="T68" fmla="*/ 395 w 1255"/>
                <a:gd name="T69" fmla="*/ 165 h 1349"/>
                <a:gd name="T70" fmla="*/ 405 w 1255"/>
                <a:gd name="T71" fmla="*/ 150 h 1349"/>
                <a:gd name="T72" fmla="*/ 413 w 1255"/>
                <a:gd name="T73" fmla="*/ 150 h 1349"/>
                <a:gd name="T74" fmla="*/ 416 w 1255"/>
                <a:gd name="T75" fmla="*/ 157 h 1349"/>
                <a:gd name="T76" fmla="*/ 421 w 1255"/>
                <a:gd name="T77" fmla="*/ 155 h 1349"/>
                <a:gd name="T78" fmla="*/ 526 w 1255"/>
                <a:gd name="T79" fmla="*/ 120 h 1349"/>
                <a:gd name="T80" fmla="*/ 536 w 1255"/>
                <a:gd name="T81" fmla="*/ 210 h 1349"/>
                <a:gd name="T82" fmla="*/ 540 w 1255"/>
                <a:gd name="T83" fmla="*/ 248 h 1349"/>
                <a:gd name="T84" fmla="*/ 543 w 1255"/>
                <a:gd name="T85" fmla="*/ 286 h 1349"/>
                <a:gd name="T86" fmla="*/ 548 w 1255"/>
                <a:gd name="T87" fmla="*/ 363 h 1349"/>
                <a:gd name="T88" fmla="*/ 551 w 1255"/>
                <a:gd name="T89" fmla="*/ 490 h 1349"/>
                <a:gd name="T90" fmla="*/ 549 w 1255"/>
                <a:gd name="T91" fmla="*/ 555 h 1349"/>
                <a:gd name="T92" fmla="*/ 378 w 1255"/>
                <a:gd name="T93" fmla="*/ 604 h 1349"/>
                <a:gd name="T94" fmla="*/ 366 w 1255"/>
                <a:gd name="T95" fmla="*/ 645 h 1349"/>
                <a:gd name="T96" fmla="*/ 348 w 1255"/>
                <a:gd name="T97" fmla="*/ 675 h 1349"/>
                <a:gd name="T98" fmla="*/ 423 w 1255"/>
                <a:gd name="T99" fmla="*/ 660 h 1349"/>
                <a:gd name="T100" fmla="*/ 492 w 1255"/>
                <a:gd name="T101" fmla="*/ 646 h 1349"/>
                <a:gd name="T102" fmla="*/ 623 w 1255"/>
                <a:gd name="T103" fmla="*/ 623 h 1349"/>
                <a:gd name="T104" fmla="*/ 627 w 1255"/>
                <a:gd name="T105" fmla="*/ 488 h 1349"/>
                <a:gd name="T106" fmla="*/ 627 w 1255"/>
                <a:gd name="T107" fmla="*/ 340 h 1349"/>
                <a:gd name="T108" fmla="*/ 619 w 1255"/>
                <a:gd name="T109" fmla="*/ 192 h 1349"/>
                <a:gd name="T110" fmla="*/ 603 w 1255"/>
                <a:gd name="T111" fmla="*/ 55 h 1349"/>
                <a:gd name="T112" fmla="*/ 596 w 1255"/>
                <a:gd name="T113" fmla="*/ 0 h 134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55"/>
                <a:gd name="T172" fmla="*/ 0 h 1349"/>
                <a:gd name="T173" fmla="*/ 1255 w 1255"/>
                <a:gd name="T174" fmla="*/ 1349 h 134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55" h="1349">
                  <a:moveTo>
                    <a:pt x="1192" y="0"/>
                  </a:moveTo>
                  <a:lnTo>
                    <a:pt x="973" y="89"/>
                  </a:lnTo>
                  <a:lnTo>
                    <a:pt x="812" y="166"/>
                  </a:lnTo>
                  <a:lnTo>
                    <a:pt x="609" y="269"/>
                  </a:lnTo>
                  <a:lnTo>
                    <a:pt x="405" y="380"/>
                  </a:lnTo>
                  <a:lnTo>
                    <a:pt x="226" y="487"/>
                  </a:lnTo>
                  <a:lnTo>
                    <a:pt x="36" y="612"/>
                  </a:lnTo>
                  <a:lnTo>
                    <a:pt x="22" y="640"/>
                  </a:lnTo>
                  <a:lnTo>
                    <a:pt x="8" y="747"/>
                  </a:lnTo>
                  <a:lnTo>
                    <a:pt x="0" y="927"/>
                  </a:lnTo>
                  <a:lnTo>
                    <a:pt x="0" y="1256"/>
                  </a:lnTo>
                  <a:lnTo>
                    <a:pt x="93" y="1224"/>
                  </a:lnTo>
                  <a:lnTo>
                    <a:pt x="87" y="1078"/>
                  </a:lnTo>
                  <a:lnTo>
                    <a:pt x="87" y="965"/>
                  </a:lnTo>
                  <a:lnTo>
                    <a:pt x="68" y="895"/>
                  </a:lnTo>
                  <a:lnTo>
                    <a:pt x="75" y="868"/>
                  </a:lnTo>
                  <a:lnTo>
                    <a:pt x="87" y="852"/>
                  </a:lnTo>
                  <a:lnTo>
                    <a:pt x="79" y="759"/>
                  </a:lnTo>
                  <a:lnTo>
                    <a:pt x="83" y="723"/>
                  </a:lnTo>
                  <a:lnTo>
                    <a:pt x="89" y="689"/>
                  </a:lnTo>
                  <a:lnTo>
                    <a:pt x="103" y="665"/>
                  </a:lnTo>
                  <a:lnTo>
                    <a:pt x="123" y="654"/>
                  </a:lnTo>
                  <a:lnTo>
                    <a:pt x="295" y="560"/>
                  </a:lnTo>
                  <a:lnTo>
                    <a:pt x="394" y="505"/>
                  </a:lnTo>
                  <a:lnTo>
                    <a:pt x="354" y="467"/>
                  </a:lnTo>
                  <a:lnTo>
                    <a:pt x="360" y="451"/>
                  </a:lnTo>
                  <a:lnTo>
                    <a:pt x="411" y="400"/>
                  </a:lnTo>
                  <a:lnTo>
                    <a:pt x="437" y="400"/>
                  </a:lnTo>
                  <a:lnTo>
                    <a:pt x="447" y="440"/>
                  </a:lnTo>
                  <a:lnTo>
                    <a:pt x="463" y="475"/>
                  </a:lnTo>
                  <a:lnTo>
                    <a:pt x="522" y="443"/>
                  </a:lnTo>
                  <a:lnTo>
                    <a:pt x="609" y="404"/>
                  </a:lnTo>
                  <a:lnTo>
                    <a:pt x="652" y="386"/>
                  </a:lnTo>
                  <a:lnTo>
                    <a:pt x="724" y="356"/>
                  </a:lnTo>
                  <a:lnTo>
                    <a:pt x="791" y="329"/>
                  </a:lnTo>
                  <a:lnTo>
                    <a:pt x="811" y="299"/>
                  </a:lnTo>
                  <a:lnTo>
                    <a:pt x="826" y="299"/>
                  </a:lnTo>
                  <a:lnTo>
                    <a:pt x="832" y="313"/>
                  </a:lnTo>
                  <a:lnTo>
                    <a:pt x="842" y="309"/>
                  </a:lnTo>
                  <a:lnTo>
                    <a:pt x="1052" y="239"/>
                  </a:lnTo>
                  <a:lnTo>
                    <a:pt x="1073" y="420"/>
                  </a:lnTo>
                  <a:lnTo>
                    <a:pt x="1081" y="495"/>
                  </a:lnTo>
                  <a:lnTo>
                    <a:pt x="1087" y="572"/>
                  </a:lnTo>
                  <a:lnTo>
                    <a:pt x="1097" y="725"/>
                  </a:lnTo>
                  <a:lnTo>
                    <a:pt x="1103" y="979"/>
                  </a:lnTo>
                  <a:lnTo>
                    <a:pt x="1099" y="1109"/>
                  </a:lnTo>
                  <a:lnTo>
                    <a:pt x="757" y="1207"/>
                  </a:lnTo>
                  <a:lnTo>
                    <a:pt x="733" y="1290"/>
                  </a:lnTo>
                  <a:lnTo>
                    <a:pt x="696" y="1349"/>
                  </a:lnTo>
                  <a:lnTo>
                    <a:pt x="846" y="1319"/>
                  </a:lnTo>
                  <a:lnTo>
                    <a:pt x="984" y="1292"/>
                  </a:lnTo>
                  <a:lnTo>
                    <a:pt x="1247" y="1246"/>
                  </a:lnTo>
                  <a:lnTo>
                    <a:pt x="1255" y="975"/>
                  </a:lnTo>
                  <a:lnTo>
                    <a:pt x="1255" y="679"/>
                  </a:lnTo>
                  <a:lnTo>
                    <a:pt x="1239" y="384"/>
                  </a:lnTo>
                  <a:lnTo>
                    <a:pt x="1206" y="109"/>
                  </a:lnTo>
                  <a:lnTo>
                    <a:pt x="1192" y="0"/>
                  </a:lnTo>
                  <a:close/>
                </a:path>
              </a:pathLst>
            </a:custGeom>
            <a:solidFill>
              <a:srgbClr val="FFFFFF"/>
            </a:solidFill>
            <a:ln w="0">
              <a:solidFill>
                <a:srgbClr val="000000"/>
              </a:solidFill>
              <a:round/>
              <a:headEnd/>
              <a:tailEnd/>
            </a:ln>
          </p:spPr>
          <p:txBody>
            <a:bodyPr/>
            <a:lstStyle/>
            <a:p>
              <a:endParaRPr lang="en-US"/>
            </a:p>
          </p:txBody>
        </p:sp>
        <p:sp>
          <p:nvSpPr>
            <p:cNvPr id="18537" name="Freeform 9"/>
            <p:cNvSpPr>
              <a:spLocks/>
            </p:cNvSpPr>
            <p:nvPr/>
          </p:nvSpPr>
          <p:spPr bwMode="auto">
            <a:xfrm>
              <a:off x="5036" y="1542"/>
              <a:ext cx="353" cy="674"/>
            </a:xfrm>
            <a:custGeom>
              <a:avLst/>
              <a:gdLst>
                <a:gd name="T0" fmla="*/ 0 w 705"/>
                <a:gd name="T1" fmla="*/ 0 h 1348"/>
                <a:gd name="T2" fmla="*/ 11 w 705"/>
                <a:gd name="T3" fmla="*/ 85 h 1348"/>
                <a:gd name="T4" fmla="*/ 19 w 705"/>
                <a:gd name="T5" fmla="*/ 154 h 1348"/>
                <a:gd name="T6" fmla="*/ 26 w 705"/>
                <a:gd name="T7" fmla="*/ 237 h 1348"/>
                <a:gd name="T8" fmla="*/ 31 w 705"/>
                <a:gd name="T9" fmla="*/ 327 h 1348"/>
                <a:gd name="T10" fmla="*/ 32 w 705"/>
                <a:gd name="T11" fmla="*/ 403 h 1348"/>
                <a:gd name="T12" fmla="*/ 31 w 705"/>
                <a:gd name="T13" fmla="*/ 518 h 1348"/>
                <a:gd name="T14" fmla="*/ 27 w 705"/>
                <a:gd name="T15" fmla="*/ 620 h 1348"/>
                <a:gd name="T16" fmla="*/ 69 w 705"/>
                <a:gd name="T17" fmla="*/ 630 h 1348"/>
                <a:gd name="T18" fmla="*/ 90 w 705"/>
                <a:gd name="T19" fmla="*/ 637 h 1348"/>
                <a:gd name="T20" fmla="*/ 110 w 705"/>
                <a:gd name="T21" fmla="*/ 643 h 1348"/>
                <a:gd name="T22" fmla="*/ 151 w 705"/>
                <a:gd name="T23" fmla="*/ 656 h 1348"/>
                <a:gd name="T24" fmla="*/ 203 w 705"/>
                <a:gd name="T25" fmla="*/ 674 h 1348"/>
                <a:gd name="T26" fmla="*/ 275 w 705"/>
                <a:gd name="T27" fmla="*/ 613 h 1348"/>
                <a:gd name="T28" fmla="*/ 344 w 705"/>
                <a:gd name="T29" fmla="*/ 622 h 1348"/>
                <a:gd name="T30" fmla="*/ 353 w 705"/>
                <a:gd name="T31" fmla="*/ 370 h 1348"/>
                <a:gd name="T32" fmla="*/ 275 w 705"/>
                <a:gd name="T33" fmla="*/ 282 h 1348"/>
                <a:gd name="T34" fmla="*/ 270 w 705"/>
                <a:gd name="T35" fmla="*/ 213 h 1348"/>
                <a:gd name="T36" fmla="*/ 125 w 705"/>
                <a:gd name="T37" fmla="*/ 94 h 1348"/>
                <a:gd name="T38" fmla="*/ 122 w 705"/>
                <a:gd name="T39" fmla="*/ 99 h 1348"/>
                <a:gd name="T40" fmla="*/ 108 w 705"/>
                <a:gd name="T41" fmla="*/ 113 h 1348"/>
                <a:gd name="T42" fmla="*/ 95 w 705"/>
                <a:gd name="T43" fmla="*/ 121 h 1348"/>
                <a:gd name="T44" fmla="*/ 88 w 705"/>
                <a:gd name="T45" fmla="*/ 123 h 1348"/>
                <a:gd name="T46" fmla="*/ 78 w 705"/>
                <a:gd name="T47" fmla="*/ 124 h 1348"/>
                <a:gd name="T48" fmla="*/ 62 w 705"/>
                <a:gd name="T49" fmla="*/ 119 h 1348"/>
                <a:gd name="T50" fmla="*/ 55 w 705"/>
                <a:gd name="T51" fmla="*/ 113 h 1348"/>
                <a:gd name="T52" fmla="*/ 51 w 705"/>
                <a:gd name="T53" fmla="*/ 109 h 1348"/>
                <a:gd name="T54" fmla="*/ 42 w 705"/>
                <a:gd name="T55" fmla="*/ 91 h 1348"/>
                <a:gd name="T56" fmla="*/ 39 w 705"/>
                <a:gd name="T57" fmla="*/ 78 h 1348"/>
                <a:gd name="T58" fmla="*/ 41 w 705"/>
                <a:gd name="T59" fmla="*/ 61 h 1348"/>
                <a:gd name="T60" fmla="*/ 44 w 705"/>
                <a:gd name="T61" fmla="*/ 52 h 1348"/>
                <a:gd name="T62" fmla="*/ 51 w 705"/>
                <a:gd name="T63" fmla="*/ 38 h 1348"/>
                <a:gd name="T64" fmla="*/ 0 w 705"/>
                <a:gd name="T65" fmla="*/ 0 h 13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05"/>
                <a:gd name="T100" fmla="*/ 0 h 1348"/>
                <a:gd name="T101" fmla="*/ 705 w 705"/>
                <a:gd name="T102" fmla="*/ 1348 h 134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05" h="1348">
                  <a:moveTo>
                    <a:pt x="0" y="0"/>
                  </a:moveTo>
                  <a:lnTo>
                    <a:pt x="21" y="171"/>
                  </a:lnTo>
                  <a:lnTo>
                    <a:pt x="37" y="308"/>
                  </a:lnTo>
                  <a:lnTo>
                    <a:pt x="51" y="474"/>
                  </a:lnTo>
                  <a:lnTo>
                    <a:pt x="61" y="654"/>
                  </a:lnTo>
                  <a:lnTo>
                    <a:pt x="63" y="807"/>
                  </a:lnTo>
                  <a:lnTo>
                    <a:pt x="61" y="1035"/>
                  </a:lnTo>
                  <a:lnTo>
                    <a:pt x="53" y="1239"/>
                  </a:lnTo>
                  <a:lnTo>
                    <a:pt x="138" y="1259"/>
                  </a:lnTo>
                  <a:lnTo>
                    <a:pt x="179" y="1273"/>
                  </a:lnTo>
                  <a:lnTo>
                    <a:pt x="219" y="1285"/>
                  </a:lnTo>
                  <a:lnTo>
                    <a:pt x="302" y="1312"/>
                  </a:lnTo>
                  <a:lnTo>
                    <a:pt x="405" y="1348"/>
                  </a:lnTo>
                  <a:lnTo>
                    <a:pt x="549" y="1225"/>
                  </a:lnTo>
                  <a:lnTo>
                    <a:pt x="687" y="1243"/>
                  </a:lnTo>
                  <a:lnTo>
                    <a:pt x="705" y="740"/>
                  </a:lnTo>
                  <a:lnTo>
                    <a:pt x="549" y="563"/>
                  </a:lnTo>
                  <a:lnTo>
                    <a:pt x="539" y="427"/>
                  </a:lnTo>
                  <a:lnTo>
                    <a:pt x="250" y="189"/>
                  </a:lnTo>
                  <a:lnTo>
                    <a:pt x="243" y="199"/>
                  </a:lnTo>
                  <a:lnTo>
                    <a:pt x="215" y="226"/>
                  </a:lnTo>
                  <a:lnTo>
                    <a:pt x="189" y="242"/>
                  </a:lnTo>
                  <a:lnTo>
                    <a:pt x="175" y="246"/>
                  </a:lnTo>
                  <a:lnTo>
                    <a:pt x="156" y="248"/>
                  </a:lnTo>
                  <a:lnTo>
                    <a:pt x="124" y="238"/>
                  </a:lnTo>
                  <a:lnTo>
                    <a:pt x="110" y="226"/>
                  </a:lnTo>
                  <a:lnTo>
                    <a:pt x="102" y="218"/>
                  </a:lnTo>
                  <a:lnTo>
                    <a:pt x="83" y="183"/>
                  </a:lnTo>
                  <a:lnTo>
                    <a:pt x="77" y="155"/>
                  </a:lnTo>
                  <a:lnTo>
                    <a:pt x="81" y="123"/>
                  </a:lnTo>
                  <a:lnTo>
                    <a:pt x="88" y="105"/>
                  </a:lnTo>
                  <a:lnTo>
                    <a:pt x="102" y="76"/>
                  </a:lnTo>
                  <a:lnTo>
                    <a:pt x="0" y="0"/>
                  </a:lnTo>
                  <a:close/>
                </a:path>
              </a:pathLst>
            </a:custGeom>
            <a:solidFill>
              <a:srgbClr val="FFFFFF"/>
            </a:solidFill>
            <a:ln w="0">
              <a:solidFill>
                <a:srgbClr val="000000"/>
              </a:solidFill>
              <a:round/>
              <a:headEnd/>
              <a:tailEnd/>
            </a:ln>
          </p:spPr>
          <p:txBody>
            <a:bodyPr/>
            <a:lstStyle/>
            <a:p>
              <a:endParaRPr lang="en-US"/>
            </a:p>
          </p:txBody>
        </p:sp>
        <p:sp>
          <p:nvSpPr>
            <p:cNvPr id="18538" name="Freeform 10"/>
            <p:cNvSpPr>
              <a:spLocks/>
            </p:cNvSpPr>
            <p:nvPr/>
          </p:nvSpPr>
          <p:spPr bwMode="auto">
            <a:xfrm>
              <a:off x="5162" y="1597"/>
              <a:ext cx="267" cy="630"/>
            </a:xfrm>
            <a:custGeom>
              <a:avLst/>
              <a:gdLst>
                <a:gd name="T0" fmla="*/ 14 w 534"/>
                <a:gd name="T1" fmla="*/ 0 h 1261"/>
                <a:gd name="T2" fmla="*/ 0 w 534"/>
                <a:gd name="T3" fmla="*/ 39 h 1261"/>
                <a:gd name="T4" fmla="*/ 144 w 534"/>
                <a:gd name="T5" fmla="*/ 158 h 1261"/>
                <a:gd name="T6" fmla="*/ 149 w 534"/>
                <a:gd name="T7" fmla="*/ 226 h 1261"/>
                <a:gd name="T8" fmla="*/ 227 w 534"/>
                <a:gd name="T9" fmla="*/ 314 h 1261"/>
                <a:gd name="T10" fmla="*/ 218 w 534"/>
                <a:gd name="T11" fmla="*/ 566 h 1261"/>
                <a:gd name="T12" fmla="*/ 149 w 534"/>
                <a:gd name="T13" fmla="*/ 557 h 1261"/>
                <a:gd name="T14" fmla="*/ 77 w 534"/>
                <a:gd name="T15" fmla="*/ 618 h 1261"/>
                <a:gd name="T16" fmla="*/ 107 w 534"/>
                <a:gd name="T17" fmla="*/ 607 h 1261"/>
                <a:gd name="T18" fmla="*/ 162 w 534"/>
                <a:gd name="T19" fmla="*/ 630 h 1261"/>
                <a:gd name="T20" fmla="*/ 257 w 534"/>
                <a:gd name="T21" fmla="*/ 591 h 1261"/>
                <a:gd name="T22" fmla="*/ 263 w 534"/>
                <a:gd name="T23" fmla="*/ 514 h 1261"/>
                <a:gd name="T24" fmla="*/ 266 w 534"/>
                <a:gd name="T25" fmla="*/ 401 h 1261"/>
                <a:gd name="T26" fmla="*/ 267 w 534"/>
                <a:gd name="T27" fmla="*/ 306 h 1261"/>
                <a:gd name="T28" fmla="*/ 185 w 534"/>
                <a:gd name="T29" fmla="*/ 209 h 1261"/>
                <a:gd name="T30" fmla="*/ 181 w 534"/>
                <a:gd name="T31" fmla="*/ 149 h 1261"/>
                <a:gd name="T32" fmla="*/ 41 w 534"/>
                <a:gd name="T33" fmla="*/ 26 h 1261"/>
                <a:gd name="T34" fmla="*/ 14 w 534"/>
                <a:gd name="T35" fmla="*/ 0 h 126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34"/>
                <a:gd name="T55" fmla="*/ 0 h 1261"/>
                <a:gd name="T56" fmla="*/ 534 w 534"/>
                <a:gd name="T57" fmla="*/ 1261 h 126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34" h="1261">
                  <a:moveTo>
                    <a:pt x="28" y="0"/>
                  </a:moveTo>
                  <a:lnTo>
                    <a:pt x="0" y="78"/>
                  </a:lnTo>
                  <a:lnTo>
                    <a:pt x="289" y="316"/>
                  </a:lnTo>
                  <a:lnTo>
                    <a:pt x="299" y="452"/>
                  </a:lnTo>
                  <a:lnTo>
                    <a:pt x="455" y="629"/>
                  </a:lnTo>
                  <a:lnTo>
                    <a:pt x="437" y="1132"/>
                  </a:lnTo>
                  <a:lnTo>
                    <a:pt x="299" y="1114"/>
                  </a:lnTo>
                  <a:lnTo>
                    <a:pt x="155" y="1237"/>
                  </a:lnTo>
                  <a:lnTo>
                    <a:pt x="214" y="1215"/>
                  </a:lnTo>
                  <a:lnTo>
                    <a:pt x="325" y="1261"/>
                  </a:lnTo>
                  <a:lnTo>
                    <a:pt x="514" y="1182"/>
                  </a:lnTo>
                  <a:lnTo>
                    <a:pt x="526" y="1029"/>
                  </a:lnTo>
                  <a:lnTo>
                    <a:pt x="532" y="803"/>
                  </a:lnTo>
                  <a:lnTo>
                    <a:pt x="534" y="613"/>
                  </a:lnTo>
                  <a:lnTo>
                    <a:pt x="370" y="419"/>
                  </a:lnTo>
                  <a:lnTo>
                    <a:pt x="362" y="298"/>
                  </a:lnTo>
                  <a:lnTo>
                    <a:pt x="83" y="52"/>
                  </a:lnTo>
                  <a:lnTo>
                    <a:pt x="28" y="0"/>
                  </a:lnTo>
                  <a:close/>
                </a:path>
              </a:pathLst>
            </a:custGeom>
            <a:solidFill>
              <a:srgbClr val="000000"/>
            </a:solidFill>
            <a:ln w="0">
              <a:solidFill>
                <a:srgbClr val="000000"/>
              </a:solidFill>
              <a:round/>
              <a:headEnd/>
              <a:tailEnd/>
            </a:ln>
          </p:spPr>
          <p:txBody>
            <a:bodyPr/>
            <a:lstStyle/>
            <a:p>
              <a:endParaRPr lang="en-US"/>
            </a:p>
          </p:txBody>
        </p:sp>
        <p:sp>
          <p:nvSpPr>
            <p:cNvPr id="18539" name="Freeform 11"/>
            <p:cNvSpPr>
              <a:spLocks/>
            </p:cNvSpPr>
            <p:nvPr/>
          </p:nvSpPr>
          <p:spPr bwMode="auto">
            <a:xfrm>
              <a:off x="5021" y="1538"/>
              <a:ext cx="47" cy="623"/>
            </a:xfrm>
            <a:custGeom>
              <a:avLst/>
              <a:gdLst>
                <a:gd name="T0" fmla="*/ 0 w 93"/>
                <a:gd name="T1" fmla="*/ 0 h 1246"/>
                <a:gd name="T2" fmla="*/ 7 w 93"/>
                <a:gd name="T3" fmla="*/ 54 h 1246"/>
                <a:gd name="T4" fmla="*/ 24 w 93"/>
                <a:gd name="T5" fmla="*/ 192 h 1246"/>
                <a:gd name="T6" fmla="*/ 32 w 93"/>
                <a:gd name="T7" fmla="*/ 339 h 1246"/>
                <a:gd name="T8" fmla="*/ 32 w 93"/>
                <a:gd name="T9" fmla="*/ 487 h 1246"/>
                <a:gd name="T10" fmla="*/ 28 w 93"/>
                <a:gd name="T11" fmla="*/ 623 h 1246"/>
                <a:gd name="T12" fmla="*/ 42 w 93"/>
                <a:gd name="T13" fmla="*/ 623 h 1246"/>
                <a:gd name="T14" fmla="*/ 46 w 93"/>
                <a:gd name="T15" fmla="*/ 521 h 1246"/>
                <a:gd name="T16" fmla="*/ 47 w 93"/>
                <a:gd name="T17" fmla="*/ 407 h 1246"/>
                <a:gd name="T18" fmla="*/ 46 w 93"/>
                <a:gd name="T19" fmla="*/ 330 h 1246"/>
                <a:gd name="T20" fmla="*/ 41 w 93"/>
                <a:gd name="T21" fmla="*/ 240 h 1246"/>
                <a:gd name="T22" fmla="*/ 34 w 93"/>
                <a:gd name="T23" fmla="*/ 157 h 1246"/>
                <a:gd name="T24" fmla="*/ 26 w 93"/>
                <a:gd name="T25" fmla="*/ 89 h 1246"/>
                <a:gd name="T26" fmla="*/ 15 w 93"/>
                <a:gd name="T27" fmla="*/ 3 h 1246"/>
                <a:gd name="T28" fmla="*/ 0 w 93"/>
                <a:gd name="T29" fmla="*/ 0 h 12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
                <a:gd name="T46" fmla="*/ 0 h 1246"/>
                <a:gd name="T47" fmla="*/ 93 w 93"/>
                <a:gd name="T48" fmla="*/ 1246 h 12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 h="1246">
                  <a:moveTo>
                    <a:pt x="0" y="0"/>
                  </a:moveTo>
                  <a:lnTo>
                    <a:pt x="14" y="109"/>
                  </a:lnTo>
                  <a:lnTo>
                    <a:pt x="47" y="384"/>
                  </a:lnTo>
                  <a:lnTo>
                    <a:pt x="63" y="679"/>
                  </a:lnTo>
                  <a:lnTo>
                    <a:pt x="63" y="975"/>
                  </a:lnTo>
                  <a:lnTo>
                    <a:pt x="55" y="1246"/>
                  </a:lnTo>
                  <a:lnTo>
                    <a:pt x="83" y="1246"/>
                  </a:lnTo>
                  <a:lnTo>
                    <a:pt x="91" y="1042"/>
                  </a:lnTo>
                  <a:lnTo>
                    <a:pt x="93" y="814"/>
                  </a:lnTo>
                  <a:lnTo>
                    <a:pt x="91" y="661"/>
                  </a:lnTo>
                  <a:lnTo>
                    <a:pt x="81" y="481"/>
                  </a:lnTo>
                  <a:lnTo>
                    <a:pt x="67" y="315"/>
                  </a:lnTo>
                  <a:lnTo>
                    <a:pt x="51" y="178"/>
                  </a:lnTo>
                  <a:lnTo>
                    <a:pt x="30" y="7"/>
                  </a:lnTo>
                  <a:lnTo>
                    <a:pt x="0" y="0"/>
                  </a:lnTo>
                  <a:close/>
                </a:path>
              </a:pathLst>
            </a:custGeom>
            <a:solidFill>
              <a:srgbClr val="000000"/>
            </a:solidFill>
            <a:ln w="0">
              <a:solidFill>
                <a:srgbClr val="000000"/>
              </a:solidFill>
              <a:round/>
              <a:headEnd/>
              <a:tailEnd/>
            </a:ln>
          </p:spPr>
          <p:txBody>
            <a:bodyPr/>
            <a:lstStyle/>
            <a:p>
              <a:endParaRPr lang="en-US"/>
            </a:p>
          </p:txBody>
        </p:sp>
        <p:sp>
          <p:nvSpPr>
            <p:cNvPr id="18540" name="Freeform 12"/>
            <p:cNvSpPr>
              <a:spLocks/>
            </p:cNvSpPr>
            <p:nvPr/>
          </p:nvSpPr>
          <p:spPr bwMode="auto">
            <a:xfrm>
              <a:off x="4264" y="1971"/>
              <a:ext cx="598" cy="375"/>
            </a:xfrm>
            <a:custGeom>
              <a:avLst/>
              <a:gdLst>
                <a:gd name="T0" fmla="*/ 241 w 1198"/>
                <a:gd name="T1" fmla="*/ 0 h 751"/>
                <a:gd name="T2" fmla="*/ 217 w 1198"/>
                <a:gd name="T3" fmla="*/ 22 h 751"/>
                <a:gd name="T4" fmla="*/ 236 w 1198"/>
                <a:gd name="T5" fmla="*/ 54 h 751"/>
                <a:gd name="T6" fmla="*/ 248 w 1198"/>
                <a:gd name="T7" fmla="*/ 72 h 751"/>
                <a:gd name="T8" fmla="*/ 250 w 1198"/>
                <a:gd name="T9" fmla="*/ 109 h 751"/>
                <a:gd name="T10" fmla="*/ 272 w 1198"/>
                <a:gd name="T11" fmla="*/ 132 h 751"/>
                <a:gd name="T12" fmla="*/ 264 w 1198"/>
                <a:gd name="T13" fmla="*/ 151 h 751"/>
                <a:gd name="T14" fmla="*/ 255 w 1198"/>
                <a:gd name="T15" fmla="*/ 192 h 751"/>
                <a:gd name="T16" fmla="*/ 154 w 1198"/>
                <a:gd name="T17" fmla="*/ 237 h 751"/>
                <a:gd name="T18" fmla="*/ 38 w 1198"/>
                <a:gd name="T19" fmla="*/ 280 h 751"/>
                <a:gd name="T20" fmla="*/ 0 w 1198"/>
                <a:gd name="T21" fmla="*/ 309 h 751"/>
                <a:gd name="T22" fmla="*/ 193 w 1198"/>
                <a:gd name="T23" fmla="*/ 343 h 751"/>
                <a:gd name="T24" fmla="*/ 150 w 1198"/>
                <a:gd name="T25" fmla="*/ 338 h 751"/>
                <a:gd name="T26" fmla="*/ 95 w 1198"/>
                <a:gd name="T27" fmla="*/ 355 h 751"/>
                <a:gd name="T28" fmla="*/ 92 w 1198"/>
                <a:gd name="T29" fmla="*/ 352 h 751"/>
                <a:gd name="T30" fmla="*/ 130 w 1198"/>
                <a:gd name="T31" fmla="*/ 330 h 751"/>
                <a:gd name="T32" fmla="*/ 210 w 1198"/>
                <a:gd name="T33" fmla="*/ 277 h 751"/>
                <a:gd name="T34" fmla="*/ 283 w 1198"/>
                <a:gd name="T35" fmla="*/ 236 h 751"/>
                <a:gd name="T36" fmla="*/ 301 w 1198"/>
                <a:gd name="T37" fmla="*/ 224 h 751"/>
                <a:gd name="T38" fmla="*/ 380 w 1198"/>
                <a:gd name="T39" fmla="*/ 218 h 751"/>
                <a:gd name="T40" fmla="*/ 409 w 1198"/>
                <a:gd name="T41" fmla="*/ 183 h 751"/>
                <a:gd name="T42" fmla="*/ 419 w 1198"/>
                <a:gd name="T43" fmla="*/ 218 h 751"/>
                <a:gd name="T44" fmla="*/ 391 w 1198"/>
                <a:gd name="T45" fmla="*/ 222 h 751"/>
                <a:gd name="T46" fmla="*/ 397 w 1198"/>
                <a:gd name="T47" fmla="*/ 264 h 751"/>
                <a:gd name="T48" fmla="*/ 451 w 1198"/>
                <a:gd name="T49" fmla="*/ 276 h 751"/>
                <a:gd name="T50" fmla="*/ 479 w 1198"/>
                <a:gd name="T51" fmla="*/ 218 h 751"/>
                <a:gd name="T52" fmla="*/ 457 w 1198"/>
                <a:gd name="T53" fmla="*/ 120 h 751"/>
                <a:gd name="T54" fmla="*/ 476 w 1198"/>
                <a:gd name="T55" fmla="*/ 128 h 751"/>
                <a:gd name="T56" fmla="*/ 494 w 1198"/>
                <a:gd name="T57" fmla="*/ 169 h 751"/>
                <a:gd name="T58" fmla="*/ 505 w 1198"/>
                <a:gd name="T59" fmla="*/ 195 h 751"/>
                <a:gd name="T60" fmla="*/ 509 w 1198"/>
                <a:gd name="T61" fmla="*/ 106 h 751"/>
                <a:gd name="T62" fmla="*/ 480 w 1198"/>
                <a:gd name="T63" fmla="*/ 78 h 751"/>
                <a:gd name="T64" fmla="*/ 455 w 1198"/>
                <a:gd name="T65" fmla="*/ 61 h 751"/>
                <a:gd name="T66" fmla="*/ 493 w 1198"/>
                <a:gd name="T67" fmla="*/ 79 h 751"/>
                <a:gd name="T68" fmla="*/ 513 w 1198"/>
                <a:gd name="T69" fmla="*/ 93 h 751"/>
                <a:gd name="T70" fmla="*/ 551 w 1198"/>
                <a:gd name="T71" fmla="*/ 98 h 751"/>
                <a:gd name="T72" fmla="*/ 587 w 1198"/>
                <a:gd name="T73" fmla="*/ 69 h 751"/>
                <a:gd name="T74" fmla="*/ 587 w 1198"/>
                <a:gd name="T75" fmla="*/ 33 h 751"/>
                <a:gd name="T76" fmla="*/ 529 w 1198"/>
                <a:gd name="T77" fmla="*/ 28 h 751"/>
                <a:gd name="T78" fmla="*/ 472 w 1198"/>
                <a:gd name="T79" fmla="*/ 9 h 751"/>
                <a:gd name="T80" fmla="*/ 454 w 1198"/>
                <a:gd name="T81" fmla="*/ 8 h 751"/>
                <a:gd name="T82" fmla="*/ 395 w 1198"/>
                <a:gd name="T83" fmla="*/ 54 h 751"/>
                <a:gd name="T84" fmla="*/ 336 w 1198"/>
                <a:gd name="T85" fmla="*/ 89 h 751"/>
                <a:gd name="T86" fmla="*/ 319 w 1198"/>
                <a:gd name="T87" fmla="*/ 116 h 751"/>
                <a:gd name="T88" fmla="*/ 319 w 1198"/>
                <a:gd name="T89" fmla="*/ 99 h 751"/>
                <a:gd name="T90" fmla="*/ 287 w 1198"/>
                <a:gd name="T91" fmla="*/ 37 h 75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98"/>
                <a:gd name="T139" fmla="*/ 0 h 751"/>
                <a:gd name="T140" fmla="*/ 1198 w 1198"/>
                <a:gd name="T141" fmla="*/ 751 h 75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98" h="751">
                  <a:moveTo>
                    <a:pt x="573" y="6"/>
                  </a:moveTo>
                  <a:lnTo>
                    <a:pt x="520" y="0"/>
                  </a:lnTo>
                  <a:lnTo>
                    <a:pt x="482" y="0"/>
                  </a:lnTo>
                  <a:lnTo>
                    <a:pt x="451" y="10"/>
                  </a:lnTo>
                  <a:lnTo>
                    <a:pt x="435" y="37"/>
                  </a:lnTo>
                  <a:lnTo>
                    <a:pt x="435" y="45"/>
                  </a:lnTo>
                  <a:lnTo>
                    <a:pt x="439" y="55"/>
                  </a:lnTo>
                  <a:lnTo>
                    <a:pt x="455" y="83"/>
                  </a:lnTo>
                  <a:lnTo>
                    <a:pt x="473" y="109"/>
                  </a:lnTo>
                  <a:lnTo>
                    <a:pt x="486" y="124"/>
                  </a:lnTo>
                  <a:lnTo>
                    <a:pt x="490" y="132"/>
                  </a:lnTo>
                  <a:lnTo>
                    <a:pt x="496" y="144"/>
                  </a:lnTo>
                  <a:lnTo>
                    <a:pt x="496" y="160"/>
                  </a:lnTo>
                  <a:lnTo>
                    <a:pt x="494" y="188"/>
                  </a:lnTo>
                  <a:lnTo>
                    <a:pt x="500" y="218"/>
                  </a:lnTo>
                  <a:lnTo>
                    <a:pt x="526" y="243"/>
                  </a:lnTo>
                  <a:lnTo>
                    <a:pt x="544" y="259"/>
                  </a:lnTo>
                  <a:lnTo>
                    <a:pt x="544" y="265"/>
                  </a:lnTo>
                  <a:lnTo>
                    <a:pt x="540" y="273"/>
                  </a:lnTo>
                  <a:lnTo>
                    <a:pt x="536" y="287"/>
                  </a:lnTo>
                  <a:lnTo>
                    <a:pt x="528" y="303"/>
                  </a:lnTo>
                  <a:lnTo>
                    <a:pt x="524" y="321"/>
                  </a:lnTo>
                  <a:lnTo>
                    <a:pt x="516" y="350"/>
                  </a:lnTo>
                  <a:lnTo>
                    <a:pt x="510" y="384"/>
                  </a:lnTo>
                  <a:lnTo>
                    <a:pt x="510" y="406"/>
                  </a:lnTo>
                  <a:lnTo>
                    <a:pt x="409" y="444"/>
                  </a:lnTo>
                  <a:lnTo>
                    <a:pt x="309" y="475"/>
                  </a:lnTo>
                  <a:lnTo>
                    <a:pt x="176" y="519"/>
                  </a:lnTo>
                  <a:lnTo>
                    <a:pt x="113" y="543"/>
                  </a:lnTo>
                  <a:lnTo>
                    <a:pt x="77" y="561"/>
                  </a:lnTo>
                  <a:lnTo>
                    <a:pt x="32" y="592"/>
                  </a:lnTo>
                  <a:lnTo>
                    <a:pt x="8" y="610"/>
                  </a:lnTo>
                  <a:lnTo>
                    <a:pt x="0" y="618"/>
                  </a:lnTo>
                  <a:lnTo>
                    <a:pt x="0" y="638"/>
                  </a:lnTo>
                  <a:lnTo>
                    <a:pt x="87" y="751"/>
                  </a:lnTo>
                  <a:lnTo>
                    <a:pt x="386" y="687"/>
                  </a:lnTo>
                  <a:lnTo>
                    <a:pt x="350" y="677"/>
                  </a:lnTo>
                  <a:lnTo>
                    <a:pt x="332" y="673"/>
                  </a:lnTo>
                  <a:lnTo>
                    <a:pt x="301" y="677"/>
                  </a:lnTo>
                  <a:lnTo>
                    <a:pt x="283" y="683"/>
                  </a:lnTo>
                  <a:lnTo>
                    <a:pt x="241" y="703"/>
                  </a:lnTo>
                  <a:lnTo>
                    <a:pt x="190" y="711"/>
                  </a:lnTo>
                  <a:lnTo>
                    <a:pt x="156" y="711"/>
                  </a:lnTo>
                  <a:lnTo>
                    <a:pt x="166" y="705"/>
                  </a:lnTo>
                  <a:lnTo>
                    <a:pt x="184" y="705"/>
                  </a:lnTo>
                  <a:lnTo>
                    <a:pt x="212" y="691"/>
                  </a:lnTo>
                  <a:lnTo>
                    <a:pt x="247" y="670"/>
                  </a:lnTo>
                  <a:lnTo>
                    <a:pt x="261" y="660"/>
                  </a:lnTo>
                  <a:lnTo>
                    <a:pt x="289" y="638"/>
                  </a:lnTo>
                  <a:lnTo>
                    <a:pt x="346" y="596"/>
                  </a:lnTo>
                  <a:lnTo>
                    <a:pt x="421" y="555"/>
                  </a:lnTo>
                  <a:lnTo>
                    <a:pt x="457" y="531"/>
                  </a:lnTo>
                  <a:lnTo>
                    <a:pt x="498" y="503"/>
                  </a:lnTo>
                  <a:lnTo>
                    <a:pt x="567" y="473"/>
                  </a:lnTo>
                  <a:lnTo>
                    <a:pt x="589" y="463"/>
                  </a:lnTo>
                  <a:lnTo>
                    <a:pt x="595" y="453"/>
                  </a:lnTo>
                  <a:lnTo>
                    <a:pt x="603" y="448"/>
                  </a:lnTo>
                  <a:lnTo>
                    <a:pt x="637" y="453"/>
                  </a:lnTo>
                  <a:lnTo>
                    <a:pt x="708" y="452"/>
                  </a:lnTo>
                  <a:lnTo>
                    <a:pt x="761" y="436"/>
                  </a:lnTo>
                  <a:lnTo>
                    <a:pt x="795" y="414"/>
                  </a:lnTo>
                  <a:lnTo>
                    <a:pt x="816" y="386"/>
                  </a:lnTo>
                  <a:lnTo>
                    <a:pt x="820" y="366"/>
                  </a:lnTo>
                  <a:lnTo>
                    <a:pt x="832" y="344"/>
                  </a:lnTo>
                  <a:lnTo>
                    <a:pt x="846" y="448"/>
                  </a:lnTo>
                  <a:lnTo>
                    <a:pt x="840" y="436"/>
                  </a:lnTo>
                  <a:lnTo>
                    <a:pt x="826" y="414"/>
                  </a:lnTo>
                  <a:lnTo>
                    <a:pt x="810" y="416"/>
                  </a:lnTo>
                  <a:lnTo>
                    <a:pt x="783" y="444"/>
                  </a:lnTo>
                  <a:lnTo>
                    <a:pt x="741" y="471"/>
                  </a:lnTo>
                  <a:lnTo>
                    <a:pt x="755" y="499"/>
                  </a:lnTo>
                  <a:lnTo>
                    <a:pt x="795" y="529"/>
                  </a:lnTo>
                  <a:lnTo>
                    <a:pt x="854" y="553"/>
                  </a:lnTo>
                  <a:lnTo>
                    <a:pt x="886" y="561"/>
                  </a:lnTo>
                  <a:lnTo>
                    <a:pt x="903" y="553"/>
                  </a:lnTo>
                  <a:lnTo>
                    <a:pt x="931" y="525"/>
                  </a:lnTo>
                  <a:lnTo>
                    <a:pt x="951" y="469"/>
                  </a:lnTo>
                  <a:lnTo>
                    <a:pt x="959" y="436"/>
                  </a:lnTo>
                  <a:lnTo>
                    <a:pt x="971" y="364"/>
                  </a:lnTo>
                  <a:lnTo>
                    <a:pt x="963" y="281"/>
                  </a:lnTo>
                  <a:lnTo>
                    <a:pt x="915" y="241"/>
                  </a:lnTo>
                  <a:lnTo>
                    <a:pt x="886" y="220"/>
                  </a:lnTo>
                  <a:lnTo>
                    <a:pt x="915" y="233"/>
                  </a:lnTo>
                  <a:lnTo>
                    <a:pt x="953" y="257"/>
                  </a:lnTo>
                  <a:lnTo>
                    <a:pt x="972" y="275"/>
                  </a:lnTo>
                  <a:lnTo>
                    <a:pt x="986" y="303"/>
                  </a:lnTo>
                  <a:lnTo>
                    <a:pt x="990" y="339"/>
                  </a:lnTo>
                  <a:lnTo>
                    <a:pt x="996" y="376"/>
                  </a:lnTo>
                  <a:lnTo>
                    <a:pt x="1002" y="410"/>
                  </a:lnTo>
                  <a:lnTo>
                    <a:pt x="1012" y="390"/>
                  </a:lnTo>
                  <a:lnTo>
                    <a:pt x="1026" y="339"/>
                  </a:lnTo>
                  <a:lnTo>
                    <a:pt x="1032" y="251"/>
                  </a:lnTo>
                  <a:lnTo>
                    <a:pt x="1020" y="212"/>
                  </a:lnTo>
                  <a:lnTo>
                    <a:pt x="1008" y="194"/>
                  </a:lnTo>
                  <a:lnTo>
                    <a:pt x="988" y="172"/>
                  </a:lnTo>
                  <a:lnTo>
                    <a:pt x="961" y="156"/>
                  </a:lnTo>
                  <a:lnTo>
                    <a:pt x="915" y="132"/>
                  </a:lnTo>
                  <a:lnTo>
                    <a:pt x="899" y="128"/>
                  </a:lnTo>
                  <a:lnTo>
                    <a:pt x="911" y="123"/>
                  </a:lnTo>
                  <a:lnTo>
                    <a:pt x="951" y="138"/>
                  </a:lnTo>
                  <a:lnTo>
                    <a:pt x="972" y="150"/>
                  </a:lnTo>
                  <a:lnTo>
                    <a:pt x="988" y="158"/>
                  </a:lnTo>
                  <a:lnTo>
                    <a:pt x="1002" y="164"/>
                  </a:lnTo>
                  <a:lnTo>
                    <a:pt x="1012" y="172"/>
                  </a:lnTo>
                  <a:lnTo>
                    <a:pt x="1028" y="186"/>
                  </a:lnTo>
                  <a:lnTo>
                    <a:pt x="1052" y="214"/>
                  </a:lnTo>
                  <a:lnTo>
                    <a:pt x="1075" y="208"/>
                  </a:lnTo>
                  <a:lnTo>
                    <a:pt x="1103" y="196"/>
                  </a:lnTo>
                  <a:lnTo>
                    <a:pt x="1135" y="178"/>
                  </a:lnTo>
                  <a:lnTo>
                    <a:pt x="1140" y="174"/>
                  </a:lnTo>
                  <a:lnTo>
                    <a:pt x="1176" y="138"/>
                  </a:lnTo>
                  <a:lnTo>
                    <a:pt x="1188" y="117"/>
                  </a:lnTo>
                  <a:lnTo>
                    <a:pt x="1198" y="85"/>
                  </a:lnTo>
                  <a:lnTo>
                    <a:pt x="1176" y="67"/>
                  </a:lnTo>
                  <a:lnTo>
                    <a:pt x="1168" y="63"/>
                  </a:lnTo>
                  <a:lnTo>
                    <a:pt x="1152" y="61"/>
                  </a:lnTo>
                  <a:lnTo>
                    <a:pt x="1059" y="57"/>
                  </a:lnTo>
                  <a:lnTo>
                    <a:pt x="1014" y="51"/>
                  </a:lnTo>
                  <a:lnTo>
                    <a:pt x="976" y="39"/>
                  </a:lnTo>
                  <a:lnTo>
                    <a:pt x="945" y="19"/>
                  </a:lnTo>
                  <a:lnTo>
                    <a:pt x="929" y="13"/>
                  </a:lnTo>
                  <a:lnTo>
                    <a:pt x="919" y="13"/>
                  </a:lnTo>
                  <a:lnTo>
                    <a:pt x="909" y="17"/>
                  </a:lnTo>
                  <a:lnTo>
                    <a:pt x="884" y="35"/>
                  </a:lnTo>
                  <a:lnTo>
                    <a:pt x="818" y="91"/>
                  </a:lnTo>
                  <a:lnTo>
                    <a:pt x="791" y="109"/>
                  </a:lnTo>
                  <a:lnTo>
                    <a:pt x="745" y="138"/>
                  </a:lnTo>
                  <a:lnTo>
                    <a:pt x="718" y="154"/>
                  </a:lnTo>
                  <a:lnTo>
                    <a:pt x="674" y="178"/>
                  </a:lnTo>
                  <a:lnTo>
                    <a:pt x="652" y="198"/>
                  </a:lnTo>
                  <a:lnTo>
                    <a:pt x="648" y="208"/>
                  </a:lnTo>
                  <a:lnTo>
                    <a:pt x="639" y="233"/>
                  </a:lnTo>
                  <a:lnTo>
                    <a:pt x="629" y="243"/>
                  </a:lnTo>
                  <a:lnTo>
                    <a:pt x="635" y="214"/>
                  </a:lnTo>
                  <a:lnTo>
                    <a:pt x="640" y="198"/>
                  </a:lnTo>
                  <a:lnTo>
                    <a:pt x="631" y="188"/>
                  </a:lnTo>
                  <a:lnTo>
                    <a:pt x="599" y="128"/>
                  </a:lnTo>
                  <a:lnTo>
                    <a:pt x="575" y="75"/>
                  </a:lnTo>
                  <a:lnTo>
                    <a:pt x="571" y="41"/>
                  </a:lnTo>
                  <a:lnTo>
                    <a:pt x="573" y="6"/>
                  </a:lnTo>
                  <a:close/>
                </a:path>
              </a:pathLst>
            </a:custGeom>
            <a:solidFill>
              <a:srgbClr val="E0A161"/>
            </a:solidFill>
            <a:ln w="0">
              <a:solidFill>
                <a:srgbClr val="000000"/>
              </a:solidFill>
              <a:round/>
              <a:headEnd/>
              <a:tailEnd/>
            </a:ln>
          </p:spPr>
          <p:txBody>
            <a:bodyPr/>
            <a:lstStyle/>
            <a:p>
              <a:endParaRPr lang="en-US"/>
            </a:p>
          </p:txBody>
        </p:sp>
        <p:sp>
          <p:nvSpPr>
            <p:cNvPr id="18541" name="Freeform 13"/>
            <p:cNvSpPr>
              <a:spLocks/>
            </p:cNvSpPr>
            <p:nvPr/>
          </p:nvSpPr>
          <p:spPr bwMode="auto">
            <a:xfrm>
              <a:off x="4342" y="1956"/>
              <a:ext cx="541" cy="371"/>
            </a:xfrm>
            <a:custGeom>
              <a:avLst/>
              <a:gdLst>
                <a:gd name="T0" fmla="*/ 462 w 1083"/>
                <a:gd name="T1" fmla="*/ 186 h 741"/>
                <a:gd name="T2" fmla="*/ 478 w 1083"/>
                <a:gd name="T3" fmla="*/ 144 h 741"/>
                <a:gd name="T4" fmla="*/ 531 w 1083"/>
                <a:gd name="T5" fmla="*/ 95 h 741"/>
                <a:gd name="T6" fmla="*/ 534 w 1083"/>
                <a:gd name="T7" fmla="*/ 40 h 741"/>
                <a:gd name="T8" fmla="*/ 500 w 1083"/>
                <a:gd name="T9" fmla="*/ 26 h 741"/>
                <a:gd name="T10" fmla="*/ 431 w 1083"/>
                <a:gd name="T11" fmla="*/ 20 h 741"/>
                <a:gd name="T12" fmla="*/ 386 w 1083"/>
                <a:gd name="T13" fmla="*/ 0 h 741"/>
                <a:gd name="T14" fmla="*/ 335 w 1083"/>
                <a:gd name="T15" fmla="*/ 33 h 741"/>
                <a:gd name="T16" fmla="*/ 292 w 1083"/>
                <a:gd name="T17" fmla="*/ 70 h 741"/>
                <a:gd name="T18" fmla="*/ 242 w 1083"/>
                <a:gd name="T19" fmla="*/ 114 h 741"/>
                <a:gd name="T20" fmla="*/ 281 w 1083"/>
                <a:gd name="T21" fmla="*/ 92 h 741"/>
                <a:gd name="T22" fmla="*/ 331 w 1083"/>
                <a:gd name="T23" fmla="*/ 61 h 741"/>
                <a:gd name="T24" fmla="*/ 381 w 1083"/>
                <a:gd name="T25" fmla="*/ 22 h 741"/>
                <a:gd name="T26" fmla="*/ 410 w 1083"/>
                <a:gd name="T27" fmla="*/ 35 h 741"/>
                <a:gd name="T28" fmla="*/ 498 w 1083"/>
                <a:gd name="T29" fmla="*/ 46 h 741"/>
                <a:gd name="T30" fmla="*/ 521 w 1083"/>
                <a:gd name="T31" fmla="*/ 58 h 741"/>
                <a:gd name="T32" fmla="*/ 492 w 1083"/>
                <a:gd name="T33" fmla="*/ 102 h 741"/>
                <a:gd name="T34" fmla="*/ 459 w 1083"/>
                <a:gd name="T35" fmla="*/ 119 h 741"/>
                <a:gd name="T36" fmla="*/ 428 w 1083"/>
                <a:gd name="T37" fmla="*/ 101 h 741"/>
                <a:gd name="T38" fmla="*/ 408 w 1083"/>
                <a:gd name="T39" fmla="*/ 90 h 741"/>
                <a:gd name="T40" fmla="*/ 371 w 1083"/>
                <a:gd name="T41" fmla="*/ 79 h 741"/>
                <a:gd name="T42" fmla="*/ 416 w 1083"/>
                <a:gd name="T43" fmla="*/ 101 h 741"/>
                <a:gd name="T44" fmla="*/ 438 w 1083"/>
                <a:gd name="T45" fmla="*/ 141 h 741"/>
                <a:gd name="T46" fmla="*/ 423 w 1083"/>
                <a:gd name="T47" fmla="*/ 220 h 741"/>
                <a:gd name="T48" fmla="*/ 415 w 1083"/>
                <a:gd name="T49" fmla="*/ 167 h 741"/>
                <a:gd name="T50" fmla="*/ 379 w 1083"/>
                <a:gd name="T51" fmla="*/ 132 h 741"/>
                <a:gd name="T52" fmla="*/ 403 w 1083"/>
                <a:gd name="T53" fmla="*/ 156 h 741"/>
                <a:gd name="T54" fmla="*/ 397 w 1083"/>
                <a:gd name="T55" fmla="*/ 250 h 741"/>
                <a:gd name="T56" fmla="*/ 365 w 1083"/>
                <a:gd name="T57" fmla="*/ 296 h 741"/>
                <a:gd name="T58" fmla="*/ 299 w 1083"/>
                <a:gd name="T59" fmla="*/ 265 h 741"/>
                <a:gd name="T60" fmla="*/ 327 w 1083"/>
                <a:gd name="T61" fmla="*/ 223 h 741"/>
                <a:gd name="T62" fmla="*/ 345 w 1083"/>
                <a:gd name="T63" fmla="*/ 239 h 741"/>
                <a:gd name="T64" fmla="*/ 330 w 1083"/>
                <a:gd name="T65" fmla="*/ 208 h 741"/>
                <a:gd name="T66" fmla="*/ 276 w 1083"/>
                <a:gd name="T67" fmla="*/ 241 h 741"/>
                <a:gd name="T68" fmla="*/ 219 w 1083"/>
                <a:gd name="T69" fmla="*/ 242 h 741"/>
                <a:gd name="T70" fmla="*/ 171 w 1083"/>
                <a:gd name="T71" fmla="*/ 267 h 741"/>
                <a:gd name="T72" fmla="*/ 95 w 1083"/>
                <a:gd name="T73" fmla="*/ 313 h 741"/>
                <a:gd name="T74" fmla="*/ 45 w 1083"/>
                <a:gd name="T75" fmla="*/ 350 h 741"/>
                <a:gd name="T76" fmla="*/ 5 w 1083"/>
                <a:gd name="T77" fmla="*/ 368 h 741"/>
                <a:gd name="T78" fmla="*/ 42 w 1083"/>
                <a:gd name="T79" fmla="*/ 367 h 741"/>
                <a:gd name="T80" fmla="*/ 88 w 1083"/>
                <a:gd name="T81" fmla="*/ 352 h 741"/>
                <a:gd name="T82" fmla="*/ 180 w 1083"/>
                <a:gd name="T83" fmla="*/ 296 h 741"/>
                <a:gd name="T84" fmla="*/ 244 w 1083"/>
                <a:gd name="T85" fmla="*/ 275 h 741"/>
                <a:gd name="T86" fmla="*/ 276 w 1083"/>
                <a:gd name="T87" fmla="*/ 292 h 741"/>
                <a:gd name="T88" fmla="*/ 336 w 1083"/>
                <a:gd name="T89" fmla="*/ 318 h 741"/>
                <a:gd name="T90" fmla="*/ 406 w 1083"/>
                <a:gd name="T91" fmla="*/ 297 h 74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83"/>
                <a:gd name="T139" fmla="*/ 0 h 741"/>
                <a:gd name="T140" fmla="*/ 1083 w 1083"/>
                <a:gd name="T141" fmla="*/ 741 h 74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83" h="741">
                  <a:moveTo>
                    <a:pt x="864" y="513"/>
                  </a:moveTo>
                  <a:lnTo>
                    <a:pt x="901" y="454"/>
                  </a:lnTo>
                  <a:lnTo>
                    <a:pt x="925" y="371"/>
                  </a:lnTo>
                  <a:lnTo>
                    <a:pt x="929" y="347"/>
                  </a:lnTo>
                  <a:lnTo>
                    <a:pt x="939" y="297"/>
                  </a:lnTo>
                  <a:lnTo>
                    <a:pt x="957" y="287"/>
                  </a:lnTo>
                  <a:lnTo>
                    <a:pt x="998" y="262"/>
                  </a:lnTo>
                  <a:lnTo>
                    <a:pt x="1036" y="228"/>
                  </a:lnTo>
                  <a:lnTo>
                    <a:pt x="1062" y="190"/>
                  </a:lnTo>
                  <a:lnTo>
                    <a:pt x="1077" y="158"/>
                  </a:lnTo>
                  <a:lnTo>
                    <a:pt x="1083" y="121"/>
                  </a:lnTo>
                  <a:lnTo>
                    <a:pt x="1069" y="79"/>
                  </a:lnTo>
                  <a:lnTo>
                    <a:pt x="1058" y="69"/>
                  </a:lnTo>
                  <a:lnTo>
                    <a:pt x="1038" y="59"/>
                  </a:lnTo>
                  <a:lnTo>
                    <a:pt x="1000" y="51"/>
                  </a:lnTo>
                  <a:lnTo>
                    <a:pt x="945" y="51"/>
                  </a:lnTo>
                  <a:lnTo>
                    <a:pt x="909" y="47"/>
                  </a:lnTo>
                  <a:lnTo>
                    <a:pt x="862" y="40"/>
                  </a:lnTo>
                  <a:lnTo>
                    <a:pt x="816" y="20"/>
                  </a:lnTo>
                  <a:lnTo>
                    <a:pt x="789" y="8"/>
                  </a:lnTo>
                  <a:lnTo>
                    <a:pt x="773" y="0"/>
                  </a:lnTo>
                  <a:lnTo>
                    <a:pt x="743" y="0"/>
                  </a:lnTo>
                  <a:lnTo>
                    <a:pt x="737" y="2"/>
                  </a:lnTo>
                  <a:lnTo>
                    <a:pt x="670" y="65"/>
                  </a:lnTo>
                  <a:lnTo>
                    <a:pt x="631" y="101"/>
                  </a:lnTo>
                  <a:lnTo>
                    <a:pt x="605" y="125"/>
                  </a:lnTo>
                  <a:lnTo>
                    <a:pt x="585" y="139"/>
                  </a:lnTo>
                  <a:lnTo>
                    <a:pt x="566" y="153"/>
                  </a:lnTo>
                  <a:lnTo>
                    <a:pt x="546" y="158"/>
                  </a:lnTo>
                  <a:lnTo>
                    <a:pt x="484" y="228"/>
                  </a:lnTo>
                  <a:lnTo>
                    <a:pt x="496" y="228"/>
                  </a:lnTo>
                  <a:lnTo>
                    <a:pt x="518" y="208"/>
                  </a:lnTo>
                  <a:lnTo>
                    <a:pt x="562" y="184"/>
                  </a:lnTo>
                  <a:lnTo>
                    <a:pt x="589" y="168"/>
                  </a:lnTo>
                  <a:lnTo>
                    <a:pt x="635" y="139"/>
                  </a:lnTo>
                  <a:lnTo>
                    <a:pt x="662" y="121"/>
                  </a:lnTo>
                  <a:lnTo>
                    <a:pt x="728" y="65"/>
                  </a:lnTo>
                  <a:lnTo>
                    <a:pt x="753" y="47"/>
                  </a:lnTo>
                  <a:lnTo>
                    <a:pt x="763" y="43"/>
                  </a:lnTo>
                  <a:lnTo>
                    <a:pt x="773" y="43"/>
                  </a:lnTo>
                  <a:lnTo>
                    <a:pt x="789" y="49"/>
                  </a:lnTo>
                  <a:lnTo>
                    <a:pt x="820" y="69"/>
                  </a:lnTo>
                  <a:lnTo>
                    <a:pt x="858" y="81"/>
                  </a:lnTo>
                  <a:lnTo>
                    <a:pt x="903" y="87"/>
                  </a:lnTo>
                  <a:lnTo>
                    <a:pt x="996" y="91"/>
                  </a:lnTo>
                  <a:lnTo>
                    <a:pt x="1012" y="93"/>
                  </a:lnTo>
                  <a:lnTo>
                    <a:pt x="1020" y="97"/>
                  </a:lnTo>
                  <a:lnTo>
                    <a:pt x="1042" y="115"/>
                  </a:lnTo>
                  <a:lnTo>
                    <a:pt x="1032" y="147"/>
                  </a:lnTo>
                  <a:lnTo>
                    <a:pt x="1020" y="168"/>
                  </a:lnTo>
                  <a:lnTo>
                    <a:pt x="984" y="204"/>
                  </a:lnTo>
                  <a:lnTo>
                    <a:pt x="979" y="208"/>
                  </a:lnTo>
                  <a:lnTo>
                    <a:pt x="947" y="226"/>
                  </a:lnTo>
                  <a:lnTo>
                    <a:pt x="919" y="238"/>
                  </a:lnTo>
                  <a:lnTo>
                    <a:pt x="896" y="244"/>
                  </a:lnTo>
                  <a:lnTo>
                    <a:pt x="872" y="216"/>
                  </a:lnTo>
                  <a:lnTo>
                    <a:pt x="856" y="202"/>
                  </a:lnTo>
                  <a:lnTo>
                    <a:pt x="846" y="194"/>
                  </a:lnTo>
                  <a:lnTo>
                    <a:pt x="832" y="188"/>
                  </a:lnTo>
                  <a:lnTo>
                    <a:pt x="816" y="180"/>
                  </a:lnTo>
                  <a:lnTo>
                    <a:pt x="795" y="168"/>
                  </a:lnTo>
                  <a:lnTo>
                    <a:pt x="755" y="153"/>
                  </a:lnTo>
                  <a:lnTo>
                    <a:pt x="743" y="158"/>
                  </a:lnTo>
                  <a:lnTo>
                    <a:pt x="759" y="162"/>
                  </a:lnTo>
                  <a:lnTo>
                    <a:pt x="805" y="186"/>
                  </a:lnTo>
                  <a:lnTo>
                    <a:pt x="832" y="202"/>
                  </a:lnTo>
                  <a:lnTo>
                    <a:pt x="852" y="224"/>
                  </a:lnTo>
                  <a:lnTo>
                    <a:pt x="864" y="242"/>
                  </a:lnTo>
                  <a:lnTo>
                    <a:pt x="876" y="281"/>
                  </a:lnTo>
                  <a:lnTo>
                    <a:pt x="870" y="369"/>
                  </a:lnTo>
                  <a:lnTo>
                    <a:pt x="856" y="420"/>
                  </a:lnTo>
                  <a:lnTo>
                    <a:pt x="846" y="440"/>
                  </a:lnTo>
                  <a:lnTo>
                    <a:pt x="840" y="406"/>
                  </a:lnTo>
                  <a:lnTo>
                    <a:pt x="834" y="369"/>
                  </a:lnTo>
                  <a:lnTo>
                    <a:pt x="830" y="333"/>
                  </a:lnTo>
                  <a:lnTo>
                    <a:pt x="816" y="305"/>
                  </a:lnTo>
                  <a:lnTo>
                    <a:pt x="797" y="287"/>
                  </a:lnTo>
                  <a:lnTo>
                    <a:pt x="759" y="263"/>
                  </a:lnTo>
                  <a:lnTo>
                    <a:pt x="730" y="250"/>
                  </a:lnTo>
                  <a:lnTo>
                    <a:pt x="759" y="271"/>
                  </a:lnTo>
                  <a:lnTo>
                    <a:pt x="807" y="311"/>
                  </a:lnTo>
                  <a:lnTo>
                    <a:pt x="815" y="394"/>
                  </a:lnTo>
                  <a:lnTo>
                    <a:pt x="803" y="466"/>
                  </a:lnTo>
                  <a:lnTo>
                    <a:pt x="795" y="499"/>
                  </a:lnTo>
                  <a:lnTo>
                    <a:pt x="775" y="555"/>
                  </a:lnTo>
                  <a:lnTo>
                    <a:pt x="747" y="583"/>
                  </a:lnTo>
                  <a:lnTo>
                    <a:pt x="730" y="591"/>
                  </a:lnTo>
                  <a:lnTo>
                    <a:pt x="698" y="583"/>
                  </a:lnTo>
                  <a:lnTo>
                    <a:pt x="639" y="559"/>
                  </a:lnTo>
                  <a:lnTo>
                    <a:pt x="599" y="529"/>
                  </a:lnTo>
                  <a:lnTo>
                    <a:pt x="585" y="501"/>
                  </a:lnTo>
                  <a:lnTo>
                    <a:pt x="627" y="474"/>
                  </a:lnTo>
                  <a:lnTo>
                    <a:pt x="654" y="446"/>
                  </a:lnTo>
                  <a:lnTo>
                    <a:pt x="670" y="444"/>
                  </a:lnTo>
                  <a:lnTo>
                    <a:pt x="684" y="466"/>
                  </a:lnTo>
                  <a:lnTo>
                    <a:pt x="690" y="478"/>
                  </a:lnTo>
                  <a:lnTo>
                    <a:pt x="676" y="374"/>
                  </a:lnTo>
                  <a:lnTo>
                    <a:pt x="664" y="396"/>
                  </a:lnTo>
                  <a:lnTo>
                    <a:pt x="660" y="416"/>
                  </a:lnTo>
                  <a:lnTo>
                    <a:pt x="639" y="444"/>
                  </a:lnTo>
                  <a:lnTo>
                    <a:pt x="605" y="466"/>
                  </a:lnTo>
                  <a:lnTo>
                    <a:pt x="552" y="482"/>
                  </a:lnTo>
                  <a:lnTo>
                    <a:pt x="481" y="483"/>
                  </a:lnTo>
                  <a:lnTo>
                    <a:pt x="447" y="478"/>
                  </a:lnTo>
                  <a:lnTo>
                    <a:pt x="439" y="483"/>
                  </a:lnTo>
                  <a:lnTo>
                    <a:pt x="433" y="493"/>
                  </a:lnTo>
                  <a:lnTo>
                    <a:pt x="411" y="503"/>
                  </a:lnTo>
                  <a:lnTo>
                    <a:pt x="342" y="533"/>
                  </a:lnTo>
                  <a:lnTo>
                    <a:pt x="301" y="561"/>
                  </a:lnTo>
                  <a:lnTo>
                    <a:pt x="265" y="585"/>
                  </a:lnTo>
                  <a:lnTo>
                    <a:pt x="190" y="626"/>
                  </a:lnTo>
                  <a:lnTo>
                    <a:pt x="133" y="668"/>
                  </a:lnTo>
                  <a:lnTo>
                    <a:pt x="105" y="690"/>
                  </a:lnTo>
                  <a:lnTo>
                    <a:pt x="91" y="700"/>
                  </a:lnTo>
                  <a:lnTo>
                    <a:pt x="56" y="721"/>
                  </a:lnTo>
                  <a:lnTo>
                    <a:pt x="28" y="735"/>
                  </a:lnTo>
                  <a:lnTo>
                    <a:pt x="10" y="735"/>
                  </a:lnTo>
                  <a:lnTo>
                    <a:pt x="0" y="741"/>
                  </a:lnTo>
                  <a:lnTo>
                    <a:pt x="34" y="741"/>
                  </a:lnTo>
                  <a:lnTo>
                    <a:pt x="85" y="733"/>
                  </a:lnTo>
                  <a:lnTo>
                    <a:pt x="127" y="713"/>
                  </a:lnTo>
                  <a:lnTo>
                    <a:pt x="145" y="707"/>
                  </a:lnTo>
                  <a:lnTo>
                    <a:pt x="176" y="703"/>
                  </a:lnTo>
                  <a:lnTo>
                    <a:pt x="265" y="652"/>
                  </a:lnTo>
                  <a:lnTo>
                    <a:pt x="315" y="618"/>
                  </a:lnTo>
                  <a:lnTo>
                    <a:pt x="360" y="591"/>
                  </a:lnTo>
                  <a:lnTo>
                    <a:pt x="407" y="565"/>
                  </a:lnTo>
                  <a:lnTo>
                    <a:pt x="457" y="543"/>
                  </a:lnTo>
                  <a:lnTo>
                    <a:pt x="488" y="549"/>
                  </a:lnTo>
                  <a:lnTo>
                    <a:pt x="514" y="549"/>
                  </a:lnTo>
                  <a:lnTo>
                    <a:pt x="534" y="545"/>
                  </a:lnTo>
                  <a:lnTo>
                    <a:pt x="552" y="583"/>
                  </a:lnTo>
                  <a:lnTo>
                    <a:pt x="585" y="604"/>
                  </a:lnTo>
                  <a:lnTo>
                    <a:pt x="623" y="628"/>
                  </a:lnTo>
                  <a:lnTo>
                    <a:pt x="672" y="636"/>
                  </a:lnTo>
                  <a:lnTo>
                    <a:pt x="728" y="638"/>
                  </a:lnTo>
                  <a:lnTo>
                    <a:pt x="781" y="622"/>
                  </a:lnTo>
                  <a:lnTo>
                    <a:pt x="813" y="593"/>
                  </a:lnTo>
                  <a:lnTo>
                    <a:pt x="830" y="577"/>
                  </a:lnTo>
                  <a:lnTo>
                    <a:pt x="864" y="513"/>
                  </a:lnTo>
                  <a:close/>
                </a:path>
              </a:pathLst>
            </a:custGeom>
            <a:solidFill>
              <a:srgbClr val="000000"/>
            </a:solidFill>
            <a:ln w="0">
              <a:solidFill>
                <a:srgbClr val="000000"/>
              </a:solidFill>
              <a:round/>
              <a:headEnd/>
              <a:tailEnd/>
            </a:ln>
          </p:spPr>
          <p:txBody>
            <a:bodyPr/>
            <a:lstStyle/>
            <a:p>
              <a:endParaRPr lang="en-US"/>
            </a:p>
          </p:txBody>
        </p:sp>
        <p:sp>
          <p:nvSpPr>
            <p:cNvPr id="18542" name="Freeform 14"/>
            <p:cNvSpPr>
              <a:spLocks/>
            </p:cNvSpPr>
            <p:nvPr/>
          </p:nvSpPr>
          <p:spPr bwMode="auto">
            <a:xfrm>
              <a:off x="4804" y="1658"/>
              <a:ext cx="173" cy="483"/>
            </a:xfrm>
            <a:custGeom>
              <a:avLst/>
              <a:gdLst>
                <a:gd name="T0" fmla="*/ 0 w 346"/>
                <a:gd name="T1" fmla="*/ 483 h 968"/>
                <a:gd name="T2" fmla="*/ 171 w 346"/>
                <a:gd name="T3" fmla="*/ 434 h 968"/>
                <a:gd name="T4" fmla="*/ 173 w 346"/>
                <a:gd name="T5" fmla="*/ 369 h 968"/>
                <a:gd name="T6" fmla="*/ 170 w 346"/>
                <a:gd name="T7" fmla="*/ 242 h 968"/>
                <a:gd name="T8" fmla="*/ 165 w 346"/>
                <a:gd name="T9" fmla="*/ 166 h 968"/>
                <a:gd name="T10" fmla="*/ 162 w 346"/>
                <a:gd name="T11" fmla="*/ 128 h 968"/>
                <a:gd name="T12" fmla="*/ 158 w 346"/>
                <a:gd name="T13" fmla="*/ 90 h 968"/>
                <a:gd name="T14" fmla="*/ 148 w 346"/>
                <a:gd name="T15" fmla="*/ 0 h 968"/>
                <a:gd name="T16" fmla="*/ 43 w 346"/>
                <a:gd name="T17" fmla="*/ 35 h 968"/>
                <a:gd name="T18" fmla="*/ 38 w 346"/>
                <a:gd name="T19" fmla="*/ 37 h 968"/>
                <a:gd name="T20" fmla="*/ 47 w 346"/>
                <a:gd name="T21" fmla="*/ 56 h 968"/>
                <a:gd name="T22" fmla="*/ 56 w 346"/>
                <a:gd name="T23" fmla="*/ 52 h 968"/>
                <a:gd name="T24" fmla="*/ 74 w 346"/>
                <a:gd name="T25" fmla="*/ 46 h 968"/>
                <a:gd name="T26" fmla="*/ 107 w 346"/>
                <a:gd name="T27" fmla="*/ 38 h 968"/>
                <a:gd name="T28" fmla="*/ 124 w 346"/>
                <a:gd name="T29" fmla="*/ 33 h 968"/>
                <a:gd name="T30" fmla="*/ 132 w 346"/>
                <a:gd name="T31" fmla="*/ 35 h 968"/>
                <a:gd name="T32" fmla="*/ 137 w 346"/>
                <a:gd name="T33" fmla="*/ 41 h 968"/>
                <a:gd name="T34" fmla="*/ 140 w 346"/>
                <a:gd name="T35" fmla="*/ 47 h 968"/>
                <a:gd name="T36" fmla="*/ 146 w 346"/>
                <a:gd name="T37" fmla="*/ 94 h 968"/>
                <a:gd name="T38" fmla="*/ 150 w 346"/>
                <a:gd name="T39" fmla="*/ 133 h 968"/>
                <a:gd name="T40" fmla="*/ 156 w 346"/>
                <a:gd name="T41" fmla="*/ 208 h 968"/>
                <a:gd name="T42" fmla="*/ 162 w 346"/>
                <a:gd name="T43" fmla="*/ 284 h 968"/>
                <a:gd name="T44" fmla="*/ 163 w 346"/>
                <a:gd name="T45" fmla="*/ 353 h 968"/>
                <a:gd name="T46" fmla="*/ 161 w 346"/>
                <a:gd name="T47" fmla="*/ 425 h 968"/>
                <a:gd name="T48" fmla="*/ 2 w 346"/>
                <a:gd name="T49" fmla="*/ 471 h 968"/>
                <a:gd name="T50" fmla="*/ 0 w 346"/>
                <a:gd name="T51" fmla="*/ 483 h 9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46"/>
                <a:gd name="T79" fmla="*/ 0 h 968"/>
                <a:gd name="T80" fmla="*/ 346 w 346"/>
                <a:gd name="T81" fmla="*/ 968 h 9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46" h="968">
                  <a:moveTo>
                    <a:pt x="0" y="968"/>
                  </a:moveTo>
                  <a:lnTo>
                    <a:pt x="342" y="870"/>
                  </a:lnTo>
                  <a:lnTo>
                    <a:pt x="346" y="740"/>
                  </a:lnTo>
                  <a:lnTo>
                    <a:pt x="340" y="486"/>
                  </a:lnTo>
                  <a:lnTo>
                    <a:pt x="330" y="333"/>
                  </a:lnTo>
                  <a:lnTo>
                    <a:pt x="324" y="256"/>
                  </a:lnTo>
                  <a:lnTo>
                    <a:pt x="316" y="181"/>
                  </a:lnTo>
                  <a:lnTo>
                    <a:pt x="295" y="0"/>
                  </a:lnTo>
                  <a:lnTo>
                    <a:pt x="85" y="70"/>
                  </a:lnTo>
                  <a:lnTo>
                    <a:pt x="75" y="74"/>
                  </a:lnTo>
                  <a:lnTo>
                    <a:pt x="95" y="113"/>
                  </a:lnTo>
                  <a:lnTo>
                    <a:pt x="113" y="105"/>
                  </a:lnTo>
                  <a:lnTo>
                    <a:pt x="148" y="93"/>
                  </a:lnTo>
                  <a:lnTo>
                    <a:pt x="214" y="76"/>
                  </a:lnTo>
                  <a:lnTo>
                    <a:pt x="249" y="66"/>
                  </a:lnTo>
                  <a:lnTo>
                    <a:pt x="263" y="70"/>
                  </a:lnTo>
                  <a:lnTo>
                    <a:pt x="273" y="82"/>
                  </a:lnTo>
                  <a:lnTo>
                    <a:pt x="279" y="95"/>
                  </a:lnTo>
                  <a:lnTo>
                    <a:pt x="291" y="189"/>
                  </a:lnTo>
                  <a:lnTo>
                    <a:pt x="299" y="266"/>
                  </a:lnTo>
                  <a:lnTo>
                    <a:pt x="312" y="417"/>
                  </a:lnTo>
                  <a:lnTo>
                    <a:pt x="324" y="569"/>
                  </a:lnTo>
                  <a:lnTo>
                    <a:pt x="326" y="708"/>
                  </a:lnTo>
                  <a:lnTo>
                    <a:pt x="322" y="851"/>
                  </a:lnTo>
                  <a:lnTo>
                    <a:pt x="4" y="944"/>
                  </a:lnTo>
                  <a:lnTo>
                    <a:pt x="0" y="968"/>
                  </a:lnTo>
                  <a:close/>
                </a:path>
              </a:pathLst>
            </a:custGeom>
            <a:solidFill>
              <a:srgbClr val="000000"/>
            </a:solidFill>
            <a:ln w="0">
              <a:solidFill>
                <a:srgbClr val="000000"/>
              </a:solidFill>
              <a:round/>
              <a:headEnd/>
              <a:tailEnd/>
            </a:ln>
          </p:spPr>
          <p:txBody>
            <a:bodyPr/>
            <a:lstStyle/>
            <a:p>
              <a:endParaRPr lang="en-US"/>
            </a:p>
          </p:txBody>
        </p:sp>
        <p:sp>
          <p:nvSpPr>
            <p:cNvPr id="18543" name="Freeform 15"/>
            <p:cNvSpPr>
              <a:spLocks/>
            </p:cNvSpPr>
            <p:nvPr/>
          </p:nvSpPr>
          <p:spPr bwMode="auto">
            <a:xfrm>
              <a:off x="4590" y="1690"/>
              <a:ext cx="377" cy="439"/>
            </a:xfrm>
            <a:custGeom>
              <a:avLst/>
              <a:gdLst>
                <a:gd name="T0" fmla="*/ 375 w 755"/>
                <a:gd name="T1" fmla="*/ 393 h 878"/>
                <a:gd name="T2" fmla="*/ 376 w 755"/>
                <a:gd name="T3" fmla="*/ 251 h 878"/>
                <a:gd name="T4" fmla="*/ 364 w 755"/>
                <a:gd name="T5" fmla="*/ 100 h 878"/>
                <a:gd name="T6" fmla="*/ 354 w 755"/>
                <a:gd name="T7" fmla="*/ 14 h 878"/>
                <a:gd name="T8" fmla="*/ 346 w 755"/>
                <a:gd name="T9" fmla="*/ 2 h 878"/>
                <a:gd name="T10" fmla="*/ 321 w 755"/>
                <a:gd name="T11" fmla="*/ 5 h 878"/>
                <a:gd name="T12" fmla="*/ 271 w 755"/>
                <a:gd name="T13" fmla="*/ 20 h 878"/>
                <a:gd name="T14" fmla="*/ 271 w 755"/>
                <a:gd name="T15" fmla="*/ 51 h 878"/>
                <a:gd name="T16" fmla="*/ 231 w 755"/>
                <a:gd name="T17" fmla="*/ 74 h 878"/>
                <a:gd name="T18" fmla="*/ 241 w 755"/>
                <a:gd name="T19" fmla="*/ 92 h 878"/>
                <a:gd name="T20" fmla="*/ 226 w 755"/>
                <a:gd name="T21" fmla="*/ 153 h 878"/>
                <a:gd name="T22" fmla="*/ 204 w 755"/>
                <a:gd name="T23" fmla="*/ 194 h 878"/>
                <a:gd name="T24" fmla="*/ 218 w 755"/>
                <a:gd name="T25" fmla="*/ 154 h 878"/>
                <a:gd name="T26" fmla="*/ 191 w 755"/>
                <a:gd name="T27" fmla="*/ 134 h 878"/>
                <a:gd name="T28" fmla="*/ 167 w 755"/>
                <a:gd name="T29" fmla="*/ 189 h 878"/>
                <a:gd name="T30" fmla="*/ 182 w 755"/>
                <a:gd name="T31" fmla="*/ 227 h 878"/>
                <a:gd name="T32" fmla="*/ 170 w 755"/>
                <a:gd name="T33" fmla="*/ 224 h 878"/>
                <a:gd name="T34" fmla="*/ 128 w 755"/>
                <a:gd name="T35" fmla="*/ 202 h 878"/>
                <a:gd name="T36" fmla="*/ 106 w 755"/>
                <a:gd name="T37" fmla="*/ 199 h 878"/>
                <a:gd name="T38" fmla="*/ 69 w 755"/>
                <a:gd name="T39" fmla="*/ 204 h 878"/>
                <a:gd name="T40" fmla="*/ 41 w 755"/>
                <a:gd name="T41" fmla="*/ 218 h 878"/>
                <a:gd name="T42" fmla="*/ 19 w 755"/>
                <a:gd name="T43" fmla="*/ 241 h 878"/>
                <a:gd name="T44" fmla="*/ 2 w 755"/>
                <a:gd name="T45" fmla="*/ 269 h 878"/>
                <a:gd name="T46" fmla="*/ 1 w 755"/>
                <a:gd name="T47" fmla="*/ 308 h 878"/>
                <a:gd name="T48" fmla="*/ 10 w 755"/>
                <a:gd name="T49" fmla="*/ 332 h 878"/>
                <a:gd name="T50" fmla="*/ 20 w 755"/>
                <a:gd name="T51" fmla="*/ 342 h 878"/>
                <a:gd name="T52" fmla="*/ 35 w 755"/>
                <a:gd name="T53" fmla="*/ 342 h 878"/>
                <a:gd name="T54" fmla="*/ 54 w 755"/>
                <a:gd name="T55" fmla="*/ 328 h 878"/>
                <a:gd name="T56" fmla="*/ 87 w 755"/>
                <a:gd name="T57" fmla="*/ 298 h 878"/>
                <a:gd name="T58" fmla="*/ 123 w 755"/>
                <a:gd name="T59" fmla="*/ 266 h 878"/>
                <a:gd name="T60" fmla="*/ 146 w 755"/>
                <a:gd name="T61" fmla="*/ 270 h 878"/>
                <a:gd name="T62" fmla="*/ 183 w 755"/>
                <a:gd name="T63" fmla="*/ 286 h 878"/>
                <a:gd name="T64" fmla="*/ 257 w 755"/>
                <a:gd name="T65" fmla="*/ 261 h 878"/>
                <a:gd name="T66" fmla="*/ 241 w 755"/>
                <a:gd name="T67" fmla="*/ 238 h 878"/>
                <a:gd name="T68" fmla="*/ 259 w 755"/>
                <a:gd name="T69" fmla="*/ 240 h 878"/>
                <a:gd name="T70" fmla="*/ 285 w 755"/>
                <a:gd name="T71" fmla="*/ 259 h 878"/>
                <a:gd name="T72" fmla="*/ 318 w 755"/>
                <a:gd name="T73" fmla="*/ 270 h 878"/>
                <a:gd name="T74" fmla="*/ 337 w 755"/>
                <a:gd name="T75" fmla="*/ 277 h 878"/>
                <a:gd name="T76" fmla="*/ 286 w 755"/>
                <a:gd name="T77" fmla="*/ 272 h 878"/>
                <a:gd name="T78" fmla="*/ 224 w 755"/>
                <a:gd name="T79" fmla="*/ 291 h 878"/>
                <a:gd name="T80" fmla="*/ 271 w 755"/>
                <a:gd name="T81" fmla="*/ 295 h 878"/>
                <a:gd name="T82" fmla="*/ 286 w 755"/>
                <a:gd name="T83" fmla="*/ 305 h 878"/>
                <a:gd name="T84" fmla="*/ 290 w 755"/>
                <a:gd name="T85" fmla="*/ 345 h 878"/>
                <a:gd name="T86" fmla="*/ 270 w 755"/>
                <a:gd name="T87" fmla="*/ 380 h 878"/>
                <a:gd name="T88" fmla="*/ 230 w 755"/>
                <a:gd name="T89" fmla="*/ 409 h 878"/>
                <a:gd name="T90" fmla="*/ 216 w 755"/>
                <a:gd name="T91" fmla="*/ 439 h 87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55"/>
                <a:gd name="T139" fmla="*/ 0 h 878"/>
                <a:gd name="T140" fmla="*/ 755 w 755"/>
                <a:gd name="T141" fmla="*/ 878 h 87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55" h="878">
                  <a:moveTo>
                    <a:pt x="433" y="878"/>
                  </a:moveTo>
                  <a:lnTo>
                    <a:pt x="751" y="785"/>
                  </a:lnTo>
                  <a:lnTo>
                    <a:pt x="755" y="642"/>
                  </a:lnTo>
                  <a:lnTo>
                    <a:pt x="753" y="503"/>
                  </a:lnTo>
                  <a:lnTo>
                    <a:pt x="741" y="351"/>
                  </a:lnTo>
                  <a:lnTo>
                    <a:pt x="728" y="200"/>
                  </a:lnTo>
                  <a:lnTo>
                    <a:pt x="720" y="123"/>
                  </a:lnTo>
                  <a:lnTo>
                    <a:pt x="708" y="29"/>
                  </a:lnTo>
                  <a:lnTo>
                    <a:pt x="702" y="16"/>
                  </a:lnTo>
                  <a:lnTo>
                    <a:pt x="692" y="4"/>
                  </a:lnTo>
                  <a:lnTo>
                    <a:pt x="678" y="0"/>
                  </a:lnTo>
                  <a:lnTo>
                    <a:pt x="643" y="10"/>
                  </a:lnTo>
                  <a:lnTo>
                    <a:pt x="577" y="27"/>
                  </a:lnTo>
                  <a:lnTo>
                    <a:pt x="542" y="39"/>
                  </a:lnTo>
                  <a:lnTo>
                    <a:pt x="524" y="47"/>
                  </a:lnTo>
                  <a:lnTo>
                    <a:pt x="542" y="101"/>
                  </a:lnTo>
                  <a:lnTo>
                    <a:pt x="453" y="144"/>
                  </a:lnTo>
                  <a:lnTo>
                    <a:pt x="463" y="148"/>
                  </a:lnTo>
                  <a:lnTo>
                    <a:pt x="475" y="162"/>
                  </a:lnTo>
                  <a:lnTo>
                    <a:pt x="483" y="184"/>
                  </a:lnTo>
                  <a:lnTo>
                    <a:pt x="483" y="232"/>
                  </a:lnTo>
                  <a:lnTo>
                    <a:pt x="453" y="305"/>
                  </a:lnTo>
                  <a:lnTo>
                    <a:pt x="435" y="345"/>
                  </a:lnTo>
                  <a:lnTo>
                    <a:pt x="409" y="388"/>
                  </a:lnTo>
                  <a:lnTo>
                    <a:pt x="429" y="341"/>
                  </a:lnTo>
                  <a:lnTo>
                    <a:pt x="437" y="307"/>
                  </a:lnTo>
                  <a:lnTo>
                    <a:pt x="409" y="289"/>
                  </a:lnTo>
                  <a:lnTo>
                    <a:pt x="382" y="267"/>
                  </a:lnTo>
                  <a:lnTo>
                    <a:pt x="356" y="315"/>
                  </a:lnTo>
                  <a:lnTo>
                    <a:pt x="334" y="378"/>
                  </a:lnTo>
                  <a:lnTo>
                    <a:pt x="326" y="416"/>
                  </a:lnTo>
                  <a:lnTo>
                    <a:pt x="364" y="454"/>
                  </a:lnTo>
                  <a:lnTo>
                    <a:pt x="368" y="462"/>
                  </a:lnTo>
                  <a:lnTo>
                    <a:pt x="340" y="448"/>
                  </a:lnTo>
                  <a:lnTo>
                    <a:pt x="301" y="424"/>
                  </a:lnTo>
                  <a:lnTo>
                    <a:pt x="257" y="404"/>
                  </a:lnTo>
                  <a:lnTo>
                    <a:pt x="228" y="400"/>
                  </a:lnTo>
                  <a:lnTo>
                    <a:pt x="212" y="398"/>
                  </a:lnTo>
                  <a:lnTo>
                    <a:pt x="178" y="400"/>
                  </a:lnTo>
                  <a:lnTo>
                    <a:pt x="139" y="408"/>
                  </a:lnTo>
                  <a:lnTo>
                    <a:pt x="125" y="414"/>
                  </a:lnTo>
                  <a:lnTo>
                    <a:pt x="83" y="436"/>
                  </a:lnTo>
                  <a:lnTo>
                    <a:pt x="60" y="458"/>
                  </a:lnTo>
                  <a:lnTo>
                    <a:pt x="38" y="483"/>
                  </a:lnTo>
                  <a:lnTo>
                    <a:pt x="20" y="505"/>
                  </a:lnTo>
                  <a:lnTo>
                    <a:pt x="4" y="537"/>
                  </a:lnTo>
                  <a:lnTo>
                    <a:pt x="0" y="576"/>
                  </a:lnTo>
                  <a:lnTo>
                    <a:pt x="2" y="616"/>
                  </a:lnTo>
                  <a:lnTo>
                    <a:pt x="16" y="656"/>
                  </a:lnTo>
                  <a:lnTo>
                    <a:pt x="20" y="664"/>
                  </a:lnTo>
                  <a:lnTo>
                    <a:pt x="30" y="678"/>
                  </a:lnTo>
                  <a:lnTo>
                    <a:pt x="40" y="684"/>
                  </a:lnTo>
                  <a:lnTo>
                    <a:pt x="50" y="689"/>
                  </a:lnTo>
                  <a:lnTo>
                    <a:pt x="70" y="684"/>
                  </a:lnTo>
                  <a:lnTo>
                    <a:pt x="89" y="670"/>
                  </a:lnTo>
                  <a:lnTo>
                    <a:pt x="109" y="656"/>
                  </a:lnTo>
                  <a:lnTo>
                    <a:pt x="135" y="632"/>
                  </a:lnTo>
                  <a:lnTo>
                    <a:pt x="174" y="596"/>
                  </a:lnTo>
                  <a:lnTo>
                    <a:pt x="241" y="533"/>
                  </a:lnTo>
                  <a:lnTo>
                    <a:pt x="247" y="531"/>
                  </a:lnTo>
                  <a:lnTo>
                    <a:pt x="277" y="531"/>
                  </a:lnTo>
                  <a:lnTo>
                    <a:pt x="293" y="539"/>
                  </a:lnTo>
                  <a:lnTo>
                    <a:pt x="320" y="551"/>
                  </a:lnTo>
                  <a:lnTo>
                    <a:pt x="366" y="571"/>
                  </a:lnTo>
                  <a:lnTo>
                    <a:pt x="413" y="578"/>
                  </a:lnTo>
                  <a:lnTo>
                    <a:pt x="514" y="521"/>
                  </a:lnTo>
                  <a:lnTo>
                    <a:pt x="504" y="501"/>
                  </a:lnTo>
                  <a:lnTo>
                    <a:pt x="483" y="477"/>
                  </a:lnTo>
                  <a:lnTo>
                    <a:pt x="469" y="454"/>
                  </a:lnTo>
                  <a:lnTo>
                    <a:pt x="518" y="481"/>
                  </a:lnTo>
                  <a:lnTo>
                    <a:pt x="536" y="491"/>
                  </a:lnTo>
                  <a:lnTo>
                    <a:pt x="571" y="517"/>
                  </a:lnTo>
                  <a:lnTo>
                    <a:pt x="597" y="527"/>
                  </a:lnTo>
                  <a:lnTo>
                    <a:pt x="637" y="539"/>
                  </a:lnTo>
                  <a:lnTo>
                    <a:pt x="678" y="547"/>
                  </a:lnTo>
                  <a:lnTo>
                    <a:pt x="674" y="553"/>
                  </a:lnTo>
                  <a:lnTo>
                    <a:pt x="627" y="551"/>
                  </a:lnTo>
                  <a:lnTo>
                    <a:pt x="573" y="543"/>
                  </a:lnTo>
                  <a:lnTo>
                    <a:pt x="544" y="541"/>
                  </a:lnTo>
                  <a:lnTo>
                    <a:pt x="449" y="582"/>
                  </a:lnTo>
                  <a:lnTo>
                    <a:pt x="504" y="582"/>
                  </a:lnTo>
                  <a:lnTo>
                    <a:pt x="542" y="590"/>
                  </a:lnTo>
                  <a:lnTo>
                    <a:pt x="562" y="600"/>
                  </a:lnTo>
                  <a:lnTo>
                    <a:pt x="573" y="610"/>
                  </a:lnTo>
                  <a:lnTo>
                    <a:pt x="587" y="652"/>
                  </a:lnTo>
                  <a:lnTo>
                    <a:pt x="581" y="689"/>
                  </a:lnTo>
                  <a:lnTo>
                    <a:pt x="566" y="721"/>
                  </a:lnTo>
                  <a:lnTo>
                    <a:pt x="540" y="759"/>
                  </a:lnTo>
                  <a:lnTo>
                    <a:pt x="502" y="793"/>
                  </a:lnTo>
                  <a:lnTo>
                    <a:pt x="461" y="818"/>
                  </a:lnTo>
                  <a:lnTo>
                    <a:pt x="443" y="828"/>
                  </a:lnTo>
                  <a:lnTo>
                    <a:pt x="433" y="878"/>
                  </a:lnTo>
                  <a:close/>
                </a:path>
              </a:pathLst>
            </a:custGeom>
            <a:solidFill>
              <a:srgbClr val="E0A161"/>
            </a:solidFill>
            <a:ln w="0">
              <a:solidFill>
                <a:srgbClr val="000000"/>
              </a:solidFill>
              <a:round/>
              <a:headEnd/>
              <a:tailEnd/>
            </a:ln>
          </p:spPr>
          <p:txBody>
            <a:bodyPr/>
            <a:lstStyle/>
            <a:p>
              <a:endParaRPr lang="en-US"/>
            </a:p>
          </p:txBody>
        </p:sp>
        <p:sp>
          <p:nvSpPr>
            <p:cNvPr id="18544" name="Freeform 16"/>
            <p:cNvSpPr>
              <a:spLocks/>
            </p:cNvSpPr>
            <p:nvPr/>
          </p:nvSpPr>
          <p:spPr bwMode="auto">
            <a:xfrm>
              <a:off x="4221" y="1951"/>
              <a:ext cx="335" cy="403"/>
            </a:xfrm>
            <a:custGeom>
              <a:avLst/>
              <a:gdLst>
                <a:gd name="T0" fmla="*/ 86 w 670"/>
                <a:gd name="T1" fmla="*/ 395 h 807"/>
                <a:gd name="T2" fmla="*/ 42 w 670"/>
                <a:gd name="T3" fmla="*/ 329 h 807"/>
                <a:gd name="T4" fmla="*/ 58 w 670"/>
                <a:gd name="T5" fmla="*/ 316 h 807"/>
                <a:gd name="T6" fmla="*/ 99 w 670"/>
                <a:gd name="T7" fmla="*/ 291 h 807"/>
                <a:gd name="T8" fmla="*/ 197 w 670"/>
                <a:gd name="T9" fmla="*/ 257 h 807"/>
                <a:gd name="T10" fmla="*/ 298 w 670"/>
                <a:gd name="T11" fmla="*/ 223 h 807"/>
                <a:gd name="T12" fmla="*/ 301 w 670"/>
                <a:gd name="T13" fmla="*/ 195 h 807"/>
                <a:gd name="T14" fmla="*/ 307 w 670"/>
                <a:gd name="T15" fmla="*/ 171 h 807"/>
                <a:gd name="T16" fmla="*/ 313 w 670"/>
                <a:gd name="T17" fmla="*/ 156 h 807"/>
                <a:gd name="T18" fmla="*/ 315 w 670"/>
                <a:gd name="T19" fmla="*/ 149 h 807"/>
                <a:gd name="T20" fmla="*/ 293 w 670"/>
                <a:gd name="T21" fmla="*/ 129 h 807"/>
                <a:gd name="T22" fmla="*/ 291 w 670"/>
                <a:gd name="T23" fmla="*/ 100 h 807"/>
                <a:gd name="T24" fmla="*/ 288 w 670"/>
                <a:gd name="T25" fmla="*/ 86 h 807"/>
                <a:gd name="T26" fmla="*/ 279 w 670"/>
                <a:gd name="T27" fmla="*/ 74 h 807"/>
                <a:gd name="T28" fmla="*/ 262 w 670"/>
                <a:gd name="T29" fmla="*/ 47 h 807"/>
                <a:gd name="T30" fmla="*/ 260 w 670"/>
                <a:gd name="T31" fmla="*/ 38 h 807"/>
                <a:gd name="T32" fmla="*/ 284 w 670"/>
                <a:gd name="T33" fmla="*/ 20 h 807"/>
                <a:gd name="T34" fmla="*/ 329 w 670"/>
                <a:gd name="T35" fmla="*/ 23 h 807"/>
                <a:gd name="T36" fmla="*/ 300 w 670"/>
                <a:gd name="T37" fmla="*/ 0 h 807"/>
                <a:gd name="T38" fmla="*/ 260 w 670"/>
                <a:gd name="T39" fmla="*/ 5 h 807"/>
                <a:gd name="T40" fmla="*/ 242 w 670"/>
                <a:gd name="T41" fmla="*/ 21 h 807"/>
                <a:gd name="T42" fmla="*/ 248 w 670"/>
                <a:gd name="T43" fmla="*/ 69 h 807"/>
                <a:gd name="T44" fmla="*/ 264 w 670"/>
                <a:gd name="T45" fmla="*/ 97 h 807"/>
                <a:gd name="T46" fmla="*/ 269 w 670"/>
                <a:gd name="T47" fmla="*/ 134 h 807"/>
                <a:gd name="T48" fmla="*/ 279 w 670"/>
                <a:gd name="T49" fmla="*/ 176 h 807"/>
                <a:gd name="T50" fmla="*/ 251 w 670"/>
                <a:gd name="T51" fmla="*/ 199 h 807"/>
                <a:gd name="T52" fmla="*/ 167 w 670"/>
                <a:gd name="T53" fmla="*/ 225 h 807"/>
                <a:gd name="T54" fmla="*/ 94 w 670"/>
                <a:gd name="T55" fmla="*/ 248 h 807"/>
                <a:gd name="T56" fmla="*/ 46 w 670"/>
                <a:gd name="T57" fmla="*/ 276 h 807"/>
                <a:gd name="T58" fmla="*/ 12 w 670"/>
                <a:gd name="T59" fmla="*/ 307 h 807"/>
                <a:gd name="T60" fmla="*/ 0 w 670"/>
                <a:gd name="T61" fmla="*/ 339 h 807"/>
                <a:gd name="T62" fmla="*/ 38 w 670"/>
                <a:gd name="T63" fmla="*/ 403 h 80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0"/>
                <a:gd name="T97" fmla="*/ 0 h 807"/>
                <a:gd name="T98" fmla="*/ 670 w 670"/>
                <a:gd name="T99" fmla="*/ 807 h 80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0" h="807">
                  <a:moveTo>
                    <a:pt x="75" y="807"/>
                  </a:moveTo>
                  <a:lnTo>
                    <a:pt x="172" y="791"/>
                  </a:lnTo>
                  <a:lnTo>
                    <a:pt x="85" y="678"/>
                  </a:lnTo>
                  <a:lnTo>
                    <a:pt x="85" y="658"/>
                  </a:lnTo>
                  <a:lnTo>
                    <a:pt x="93" y="650"/>
                  </a:lnTo>
                  <a:lnTo>
                    <a:pt x="117" y="632"/>
                  </a:lnTo>
                  <a:lnTo>
                    <a:pt x="162" y="601"/>
                  </a:lnTo>
                  <a:lnTo>
                    <a:pt x="198" y="583"/>
                  </a:lnTo>
                  <a:lnTo>
                    <a:pt x="261" y="559"/>
                  </a:lnTo>
                  <a:lnTo>
                    <a:pt x="394" y="515"/>
                  </a:lnTo>
                  <a:lnTo>
                    <a:pt x="494" y="484"/>
                  </a:lnTo>
                  <a:lnTo>
                    <a:pt x="595" y="446"/>
                  </a:lnTo>
                  <a:lnTo>
                    <a:pt x="595" y="424"/>
                  </a:lnTo>
                  <a:lnTo>
                    <a:pt x="601" y="390"/>
                  </a:lnTo>
                  <a:lnTo>
                    <a:pt x="609" y="361"/>
                  </a:lnTo>
                  <a:lnTo>
                    <a:pt x="613" y="343"/>
                  </a:lnTo>
                  <a:lnTo>
                    <a:pt x="621" y="327"/>
                  </a:lnTo>
                  <a:lnTo>
                    <a:pt x="625" y="313"/>
                  </a:lnTo>
                  <a:lnTo>
                    <a:pt x="629" y="305"/>
                  </a:lnTo>
                  <a:lnTo>
                    <a:pt x="629" y="299"/>
                  </a:lnTo>
                  <a:lnTo>
                    <a:pt x="611" y="283"/>
                  </a:lnTo>
                  <a:lnTo>
                    <a:pt x="585" y="258"/>
                  </a:lnTo>
                  <a:lnTo>
                    <a:pt x="579" y="228"/>
                  </a:lnTo>
                  <a:lnTo>
                    <a:pt x="581" y="200"/>
                  </a:lnTo>
                  <a:lnTo>
                    <a:pt x="581" y="184"/>
                  </a:lnTo>
                  <a:lnTo>
                    <a:pt x="575" y="172"/>
                  </a:lnTo>
                  <a:lnTo>
                    <a:pt x="571" y="164"/>
                  </a:lnTo>
                  <a:lnTo>
                    <a:pt x="558" y="149"/>
                  </a:lnTo>
                  <a:lnTo>
                    <a:pt x="540" y="123"/>
                  </a:lnTo>
                  <a:lnTo>
                    <a:pt x="524" y="95"/>
                  </a:lnTo>
                  <a:lnTo>
                    <a:pt x="520" y="85"/>
                  </a:lnTo>
                  <a:lnTo>
                    <a:pt x="520" y="77"/>
                  </a:lnTo>
                  <a:lnTo>
                    <a:pt x="536" y="50"/>
                  </a:lnTo>
                  <a:lnTo>
                    <a:pt x="567" y="40"/>
                  </a:lnTo>
                  <a:lnTo>
                    <a:pt x="605" y="40"/>
                  </a:lnTo>
                  <a:lnTo>
                    <a:pt x="658" y="46"/>
                  </a:lnTo>
                  <a:lnTo>
                    <a:pt x="670" y="6"/>
                  </a:lnTo>
                  <a:lnTo>
                    <a:pt x="599" y="0"/>
                  </a:lnTo>
                  <a:lnTo>
                    <a:pt x="542" y="2"/>
                  </a:lnTo>
                  <a:lnTo>
                    <a:pt x="520" y="10"/>
                  </a:lnTo>
                  <a:lnTo>
                    <a:pt x="496" y="26"/>
                  </a:lnTo>
                  <a:lnTo>
                    <a:pt x="484" y="42"/>
                  </a:lnTo>
                  <a:lnTo>
                    <a:pt x="477" y="69"/>
                  </a:lnTo>
                  <a:lnTo>
                    <a:pt x="496" y="139"/>
                  </a:lnTo>
                  <a:lnTo>
                    <a:pt x="524" y="182"/>
                  </a:lnTo>
                  <a:lnTo>
                    <a:pt x="528" y="194"/>
                  </a:lnTo>
                  <a:lnTo>
                    <a:pt x="528" y="228"/>
                  </a:lnTo>
                  <a:lnTo>
                    <a:pt x="538" y="268"/>
                  </a:lnTo>
                  <a:lnTo>
                    <a:pt x="569" y="305"/>
                  </a:lnTo>
                  <a:lnTo>
                    <a:pt x="558" y="353"/>
                  </a:lnTo>
                  <a:lnTo>
                    <a:pt x="552" y="381"/>
                  </a:lnTo>
                  <a:lnTo>
                    <a:pt x="502" y="398"/>
                  </a:lnTo>
                  <a:lnTo>
                    <a:pt x="409" y="430"/>
                  </a:lnTo>
                  <a:lnTo>
                    <a:pt x="334" y="450"/>
                  </a:lnTo>
                  <a:lnTo>
                    <a:pt x="231" y="484"/>
                  </a:lnTo>
                  <a:lnTo>
                    <a:pt x="188" y="497"/>
                  </a:lnTo>
                  <a:lnTo>
                    <a:pt x="133" y="525"/>
                  </a:lnTo>
                  <a:lnTo>
                    <a:pt x="93" y="553"/>
                  </a:lnTo>
                  <a:lnTo>
                    <a:pt x="60" y="579"/>
                  </a:lnTo>
                  <a:lnTo>
                    <a:pt x="24" y="614"/>
                  </a:lnTo>
                  <a:lnTo>
                    <a:pt x="0" y="644"/>
                  </a:lnTo>
                  <a:lnTo>
                    <a:pt x="0" y="678"/>
                  </a:lnTo>
                  <a:lnTo>
                    <a:pt x="16" y="713"/>
                  </a:lnTo>
                  <a:lnTo>
                    <a:pt x="75" y="807"/>
                  </a:lnTo>
                  <a:close/>
                </a:path>
              </a:pathLst>
            </a:custGeom>
            <a:solidFill>
              <a:srgbClr val="000000"/>
            </a:solidFill>
            <a:ln w="0">
              <a:solidFill>
                <a:srgbClr val="000000"/>
              </a:solidFill>
              <a:round/>
              <a:headEnd/>
              <a:tailEnd/>
            </a:ln>
          </p:spPr>
          <p:txBody>
            <a:bodyPr/>
            <a:lstStyle/>
            <a:p>
              <a:endParaRPr lang="en-US"/>
            </a:p>
          </p:txBody>
        </p:sp>
        <p:sp>
          <p:nvSpPr>
            <p:cNvPr id="18545" name="Freeform 17"/>
            <p:cNvSpPr>
              <a:spLocks/>
            </p:cNvSpPr>
            <p:nvPr/>
          </p:nvSpPr>
          <p:spPr bwMode="auto">
            <a:xfrm>
              <a:off x="4492" y="1730"/>
              <a:ext cx="304" cy="224"/>
            </a:xfrm>
            <a:custGeom>
              <a:avLst/>
              <a:gdLst>
                <a:gd name="T0" fmla="*/ 304 w 608"/>
                <a:gd name="T1" fmla="*/ 42 h 448"/>
                <a:gd name="T2" fmla="*/ 252 w 608"/>
                <a:gd name="T3" fmla="*/ 69 h 448"/>
                <a:gd name="T4" fmla="*/ 248 w 608"/>
                <a:gd name="T5" fmla="*/ 67 h 448"/>
                <a:gd name="T6" fmla="*/ 244 w 608"/>
                <a:gd name="T7" fmla="*/ 60 h 448"/>
                <a:gd name="T8" fmla="*/ 247 w 608"/>
                <a:gd name="T9" fmla="*/ 56 h 448"/>
                <a:gd name="T10" fmla="*/ 263 w 608"/>
                <a:gd name="T11" fmla="*/ 45 h 448"/>
                <a:gd name="T12" fmla="*/ 279 w 608"/>
                <a:gd name="T13" fmla="*/ 28 h 448"/>
                <a:gd name="T14" fmla="*/ 295 w 608"/>
                <a:gd name="T15" fmla="*/ 14 h 448"/>
                <a:gd name="T16" fmla="*/ 303 w 608"/>
                <a:gd name="T17" fmla="*/ 0 h 448"/>
                <a:gd name="T18" fmla="*/ 260 w 608"/>
                <a:gd name="T19" fmla="*/ 17 h 448"/>
                <a:gd name="T20" fmla="*/ 236 w 608"/>
                <a:gd name="T21" fmla="*/ 27 h 448"/>
                <a:gd name="T22" fmla="*/ 220 w 608"/>
                <a:gd name="T23" fmla="*/ 34 h 448"/>
                <a:gd name="T24" fmla="*/ 203 w 608"/>
                <a:gd name="T25" fmla="*/ 42 h 448"/>
                <a:gd name="T26" fmla="*/ 187 w 608"/>
                <a:gd name="T27" fmla="*/ 50 h 448"/>
                <a:gd name="T28" fmla="*/ 170 w 608"/>
                <a:gd name="T29" fmla="*/ 59 h 448"/>
                <a:gd name="T30" fmla="*/ 174 w 608"/>
                <a:gd name="T31" fmla="*/ 69 h 448"/>
                <a:gd name="T32" fmla="*/ 180 w 608"/>
                <a:gd name="T33" fmla="*/ 81 h 448"/>
                <a:gd name="T34" fmla="*/ 185 w 608"/>
                <a:gd name="T35" fmla="*/ 86 h 448"/>
                <a:gd name="T36" fmla="*/ 180 w 608"/>
                <a:gd name="T37" fmla="*/ 90 h 448"/>
                <a:gd name="T38" fmla="*/ 174 w 608"/>
                <a:gd name="T39" fmla="*/ 88 h 448"/>
                <a:gd name="T40" fmla="*/ 145 w 608"/>
                <a:gd name="T41" fmla="*/ 74 h 448"/>
                <a:gd name="T42" fmla="*/ 105 w 608"/>
                <a:gd name="T43" fmla="*/ 99 h 448"/>
                <a:gd name="T44" fmla="*/ 84 w 608"/>
                <a:gd name="T45" fmla="*/ 115 h 448"/>
                <a:gd name="T46" fmla="*/ 54 w 608"/>
                <a:gd name="T47" fmla="*/ 138 h 448"/>
                <a:gd name="T48" fmla="*/ 21 w 608"/>
                <a:gd name="T49" fmla="*/ 167 h 448"/>
                <a:gd name="T50" fmla="*/ 7 w 608"/>
                <a:gd name="T51" fmla="*/ 190 h 448"/>
                <a:gd name="T52" fmla="*/ 3 w 608"/>
                <a:gd name="T53" fmla="*/ 201 h 448"/>
                <a:gd name="T54" fmla="*/ 0 w 608"/>
                <a:gd name="T55" fmla="*/ 222 h 448"/>
                <a:gd name="T56" fmla="*/ 28 w 608"/>
                <a:gd name="T57" fmla="*/ 221 h 448"/>
                <a:gd name="T58" fmla="*/ 64 w 608"/>
                <a:gd name="T59" fmla="*/ 224 h 448"/>
                <a:gd name="T60" fmla="*/ 75 w 608"/>
                <a:gd name="T61" fmla="*/ 210 h 448"/>
                <a:gd name="T62" fmla="*/ 83 w 608"/>
                <a:gd name="T63" fmla="*/ 201 h 448"/>
                <a:gd name="T64" fmla="*/ 103 w 608"/>
                <a:gd name="T65" fmla="*/ 184 h 448"/>
                <a:gd name="T66" fmla="*/ 106 w 608"/>
                <a:gd name="T67" fmla="*/ 161 h 448"/>
                <a:gd name="T68" fmla="*/ 113 w 608"/>
                <a:gd name="T69" fmla="*/ 136 h 448"/>
                <a:gd name="T70" fmla="*/ 120 w 608"/>
                <a:gd name="T71" fmla="*/ 120 h 448"/>
                <a:gd name="T72" fmla="*/ 130 w 608"/>
                <a:gd name="T73" fmla="*/ 103 h 448"/>
                <a:gd name="T74" fmla="*/ 140 w 608"/>
                <a:gd name="T75" fmla="*/ 93 h 448"/>
                <a:gd name="T76" fmla="*/ 149 w 608"/>
                <a:gd name="T77" fmla="*/ 89 h 448"/>
                <a:gd name="T78" fmla="*/ 160 w 608"/>
                <a:gd name="T79" fmla="*/ 88 h 448"/>
                <a:gd name="T80" fmla="*/ 172 w 608"/>
                <a:gd name="T81" fmla="*/ 91 h 448"/>
                <a:gd name="T82" fmla="*/ 178 w 608"/>
                <a:gd name="T83" fmla="*/ 96 h 448"/>
                <a:gd name="T84" fmla="*/ 184 w 608"/>
                <a:gd name="T85" fmla="*/ 108 h 448"/>
                <a:gd name="T86" fmla="*/ 185 w 608"/>
                <a:gd name="T87" fmla="*/ 122 h 448"/>
                <a:gd name="T88" fmla="*/ 183 w 608"/>
                <a:gd name="T89" fmla="*/ 153 h 448"/>
                <a:gd name="T90" fmla="*/ 203 w 608"/>
                <a:gd name="T91" fmla="*/ 153 h 448"/>
                <a:gd name="T92" fmla="*/ 223 w 608"/>
                <a:gd name="T93" fmla="*/ 156 h 448"/>
                <a:gd name="T94" fmla="*/ 237 w 608"/>
                <a:gd name="T95" fmla="*/ 160 h 448"/>
                <a:gd name="T96" fmla="*/ 242 w 608"/>
                <a:gd name="T97" fmla="*/ 145 h 448"/>
                <a:gd name="T98" fmla="*/ 247 w 608"/>
                <a:gd name="T99" fmla="*/ 131 h 448"/>
                <a:gd name="T100" fmla="*/ 255 w 608"/>
                <a:gd name="T101" fmla="*/ 113 h 448"/>
                <a:gd name="T102" fmla="*/ 265 w 608"/>
                <a:gd name="T103" fmla="*/ 94 h 448"/>
                <a:gd name="T104" fmla="*/ 273 w 608"/>
                <a:gd name="T105" fmla="*/ 81 h 448"/>
                <a:gd name="T106" fmla="*/ 283 w 608"/>
                <a:gd name="T107" fmla="*/ 67 h 448"/>
                <a:gd name="T108" fmla="*/ 290 w 608"/>
                <a:gd name="T109" fmla="*/ 58 h 448"/>
                <a:gd name="T110" fmla="*/ 304 w 608"/>
                <a:gd name="T111" fmla="*/ 42 h 4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08"/>
                <a:gd name="T169" fmla="*/ 0 h 448"/>
                <a:gd name="T170" fmla="*/ 608 w 608"/>
                <a:gd name="T171" fmla="*/ 448 h 4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08" h="448">
                  <a:moveTo>
                    <a:pt x="608" y="83"/>
                  </a:moveTo>
                  <a:lnTo>
                    <a:pt x="504" y="137"/>
                  </a:lnTo>
                  <a:lnTo>
                    <a:pt x="496" y="133"/>
                  </a:lnTo>
                  <a:lnTo>
                    <a:pt x="488" y="121"/>
                  </a:lnTo>
                  <a:lnTo>
                    <a:pt x="494" y="113"/>
                  </a:lnTo>
                  <a:lnTo>
                    <a:pt x="525" y="89"/>
                  </a:lnTo>
                  <a:lnTo>
                    <a:pt x="557" y="57"/>
                  </a:lnTo>
                  <a:lnTo>
                    <a:pt x="589" y="28"/>
                  </a:lnTo>
                  <a:lnTo>
                    <a:pt x="606" y="0"/>
                  </a:lnTo>
                  <a:lnTo>
                    <a:pt x="519" y="34"/>
                  </a:lnTo>
                  <a:lnTo>
                    <a:pt x="472" y="54"/>
                  </a:lnTo>
                  <a:lnTo>
                    <a:pt x="440" y="67"/>
                  </a:lnTo>
                  <a:lnTo>
                    <a:pt x="407" y="83"/>
                  </a:lnTo>
                  <a:lnTo>
                    <a:pt x="375" y="99"/>
                  </a:lnTo>
                  <a:lnTo>
                    <a:pt x="340" y="119"/>
                  </a:lnTo>
                  <a:lnTo>
                    <a:pt x="348" y="137"/>
                  </a:lnTo>
                  <a:lnTo>
                    <a:pt x="361" y="161"/>
                  </a:lnTo>
                  <a:lnTo>
                    <a:pt x="371" y="172"/>
                  </a:lnTo>
                  <a:lnTo>
                    <a:pt x="361" y="180"/>
                  </a:lnTo>
                  <a:lnTo>
                    <a:pt x="348" y="176"/>
                  </a:lnTo>
                  <a:lnTo>
                    <a:pt x="290" y="147"/>
                  </a:lnTo>
                  <a:lnTo>
                    <a:pt x="211" y="198"/>
                  </a:lnTo>
                  <a:lnTo>
                    <a:pt x="168" y="230"/>
                  </a:lnTo>
                  <a:lnTo>
                    <a:pt x="108" y="275"/>
                  </a:lnTo>
                  <a:lnTo>
                    <a:pt x="43" y="333"/>
                  </a:lnTo>
                  <a:lnTo>
                    <a:pt x="14" y="379"/>
                  </a:lnTo>
                  <a:lnTo>
                    <a:pt x="6" y="402"/>
                  </a:lnTo>
                  <a:lnTo>
                    <a:pt x="0" y="444"/>
                  </a:lnTo>
                  <a:lnTo>
                    <a:pt x="57" y="442"/>
                  </a:lnTo>
                  <a:lnTo>
                    <a:pt x="128" y="448"/>
                  </a:lnTo>
                  <a:lnTo>
                    <a:pt x="150" y="420"/>
                  </a:lnTo>
                  <a:lnTo>
                    <a:pt x="166" y="402"/>
                  </a:lnTo>
                  <a:lnTo>
                    <a:pt x="207" y="367"/>
                  </a:lnTo>
                  <a:lnTo>
                    <a:pt x="213" y="321"/>
                  </a:lnTo>
                  <a:lnTo>
                    <a:pt x="227" y="272"/>
                  </a:lnTo>
                  <a:lnTo>
                    <a:pt x="241" y="240"/>
                  </a:lnTo>
                  <a:lnTo>
                    <a:pt x="259" y="206"/>
                  </a:lnTo>
                  <a:lnTo>
                    <a:pt x="280" y="186"/>
                  </a:lnTo>
                  <a:lnTo>
                    <a:pt x="298" y="178"/>
                  </a:lnTo>
                  <a:lnTo>
                    <a:pt x="320" y="176"/>
                  </a:lnTo>
                  <a:lnTo>
                    <a:pt x="344" y="182"/>
                  </a:lnTo>
                  <a:lnTo>
                    <a:pt x="357" y="192"/>
                  </a:lnTo>
                  <a:lnTo>
                    <a:pt x="369" y="216"/>
                  </a:lnTo>
                  <a:lnTo>
                    <a:pt x="371" y="244"/>
                  </a:lnTo>
                  <a:lnTo>
                    <a:pt x="367" y="305"/>
                  </a:lnTo>
                  <a:lnTo>
                    <a:pt x="407" y="305"/>
                  </a:lnTo>
                  <a:lnTo>
                    <a:pt x="446" y="311"/>
                  </a:lnTo>
                  <a:lnTo>
                    <a:pt x="474" y="319"/>
                  </a:lnTo>
                  <a:lnTo>
                    <a:pt x="484" y="289"/>
                  </a:lnTo>
                  <a:lnTo>
                    <a:pt x="494" y="262"/>
                  </a:lnTo>
                  <a:lnTo>
                    <a:pt x="510" y="226"/>
                  </a:lnTo>
                  <a:lnTo>
                    <a:pt x="529" y="188"/>
                  </a:lnTo>
                  <a:lnTo>
                    <a:pt x="545" y="161"/>
                  </a:lnTo>
                  <a:lnTo>
                    <a:pt x="565" y="133"/>
                  </a:lnTo>
                  <a:lnTo>
                    <a:pt x="579" y="117"/>
                  </a:lnTo>
                  <a:lnTo>
                    <a:pt x="608" y="83"/>
                  </a:lnTo>
                  <a:close/>
                </a:path>
              </a:pathLst>
            </a:custGeom>
            <a:solidFill>
              <a:srgbClr val="E0A161"/>
            </a:solidFill>
            <a:ln w="0">
              <a:solidFill>
                <a:srgbClr val="000000"/>
              </a:solidFill>
              <a:round/>
              <a:headEnd/>
              <a:tailEnd/>
            </a:ln>
          </p:spPr>
          <p:txBody>
            <a:bodyPr/>
            <a:lstStyle/>
            <a:p>
              <a:endParaRPr lang="en-US"/>
            </a:p>
          </p:txBody>
        </p:sp>
        <p:sp>
          <p:nvSpPr>
            <p:cNvPr id="18546" name="Freeform 18"/>
            <p:cNvSpPr>
              <a:spLocks/>
            </p:cNvSpPr>
            <p:nvPr/>
          </p:nvSpPr>
          <p:spPr bwMode="auto">
            <a:xfrm>
              <a:off x="4549" y="1881"/>
              <a:ext cx="224" cy="189"/>
            </a:xfrm>
            <a:custGeom>
              <a:avLst/>
              <a:gdLst>
                <a:gd name="T0" fmla="*/ 65 w 449"/>
                <a:gd name="T1" fmla="*/ 154 h 379"/>
                <a:gd name="T2" fmla="*/ 60 w 449"/>
                <a:gd name="T3" fmla="*/ 152 h 379"/>
                <a:gd name="T4" fmla="*/ 55 w 449"/>
                <a:gd name="T5" fmla="*/ 149 h 379"/>
                <a:gd name="T6" fmla="*/ 50 w 449"/>
                <a:gd name="T7" fmla="*/ 142 h 379"/>
                <a:gd name="T8" fmla="*/ 48 w 449"/>
                <a:gd name="T9" fmla="*/ 138 h 379"/>
                <a:gd name="T10" fmla="*/ 41 w 449"/>
                <a:gd name="T11" fmla="*/ 118 h 379"/>
                <a:gd name="T12" fmla="*/ 40 w 449"/>
                <a:gd name="T13" fmla="*/ 98 h 379"/>
                <a:gd name="T14" fmla="*/ 42 w 449"/>
                <a:gd name="T15" fmla="*/ 78 h 379"/>
                <a:gd name="T16" fmla="*/ 50 w 449"/>
                <a:gd name="T17" fmla="*/ 62 h 379"/>
                <a:gd name="T18" fmla="*/ 59 w 449"/>
                <a:gd name="T19" fmla="*/ 51 h 379"/>
                <a:gd name="T20" fmla="*/ 70 w 449"/>
                <a:gd name="T21" fmla="*/ 39 h 379"/>
                <a:gd name="T22" fmla="*/ 82 w 449"/>
                <a:gd name="T23" fmla="*/ 28 h 379"/>
                <a:gd name="T24" fmla="*/ 103 w 449"/>
                <a:gd name="T25" fmla="*/ 17 h 379"/>
                <a:gd name="T26" fmla="*/ 110 w 449"/>
                <a:gd name="T27" fmla="*/ 14 h 379"/>
                <a:gd name="T28" fmla="*/ 129 w 449"/>
                <a:gd name="T29" fmla="*/ 10 h 379"/>
                <a:gd name="T30" fmla="*/ 146 w 449"/>
                <a:gd name="T31" fmla="*/ 9 h 379"/>
                <a:gd name="T32" fmla="*/ 154 w 449"/>
                <a:gd name="T33" fmla="*/ 10 h 379"/>
                <a:gd name="T34" fmla="*/ 169 w 449"/>
                <a:gd name="T35" fmla="*/ 12 h 379"/>
                <a:gd name="T36" fmla="*/ 191 w 449"/>
                <a:gd name="T37" fmla="*/ 22 h 379"/>
                <a:gd name="T38" fmla="*/ 210 w 449"/>
                <a:gd name="T39" fmla="*/ 34 h 379"/>
                <a:gd name="T40" fmla="*/ 224 w 449"/>
                <a:gd name="T41" fmla="*/ 41 h 379"/>
                <a:gd name="T42" fmla="*/ 222 w 449"/>
                <a:gd name="T43" fmla="*/ 37 h 379"/>
                <a:gd name="T44" fmla="*/ 203 w 449"/>
                <a:gd name="T45" fmla="*/ 18 h 379"/>
                <a:gd name="T46" fmla="*/ 180 w 449"/>
                <a:gd name="T47" fmla="*/ 9 h 379"/>
                <a:gd name="T48" fmla="*/ 166 w 449"/>
                <a:gd name="T49" fmla="*/ 5 h 379"/>
                <a:gd name="T50" fmla="*/ 146 w 449"/>
                <a:gd name="T51" fmla="*/ 2 h 379"/>
                <a:gd name="T52" fmla="*/ 126 w 449"/>
                <a:gd name="T53" fmla="*/ 2 h 379"/>
                <a:gd name="T54" fmla="*/ 116 w 449"/>
                <a:gd name="T55" fmla="*/ 0 h 379"/>
                <a:gd name="T56" fmla="*/ 108 w 449"/>
                <a:gd name="T57" fmla="*/ 2 h 379"/>
                <a:gd name="T58" fmla="*/ 102 w 449"/>
                <a:gd name="T59" fmla="*/ 4 h 379"/>
                <a:gd name="T60" fmla="*/ 94 w 449"/>
                <a:gd name="T61" fmla="*/ 6 h 379"/>
                <a:gd name="T62" fmla="*/ 80 w 449"/>
                <a:gd name="T63" fmla="*/ 12 h 379"/>
                <a:gd name="T64" fmla="*/ 66 w 449"/>
                <a:gd name="T65" fmla="*/ 22 h 379"/>
                <a:gd name="T66" fmla="*/ 46 w 449"/>
                <a:gd name="T67" fmla="*/ 33 h 379"/>
                <a:gd name="T68" fmla="*/ 26 w 449"/>
                <a:gd name="T69" fmla="*/ 50 h 379"/>
                <a:gd name="T70" fmla="*/ 18 w 449"/>
                <a:gd name="T71" fmla="*/ 59 h 379"/>
                <a:gd name="T72" fmla="*/ 7 w 449"/>
                <a:gd name="T73" fmla="*/ 73 h 379"/>
                <a:gd name="T74" fmla="*/ 1 w 449"/>
                <a:gd name="T75" fmla="*/ 93 h 379"/>
                <a:gd name="T76" fmla="*/ 0 w 449"/>
                <a:gd name="T77" fmla="*/ 111 h 379"/>
                <a:gd name="T78" fmla="*/ 2 w 449"/>
                <a:gd name="T79" fmla="*/ 128 h 379"/>
                <a:gd name="T80" fmla="*/ 14 w 449"/>
                <a:gd name="T81" fmla="*/ 154 h 379"/>
                <a:gd name="T82" fmla="*/ 30 w 449"/>
                <a:gd name="T83" fmla="*/ 184 h 379"/>
                <a:gd name="T84" fmla="*/ 34 w 449"/>
                <a:gd name="T85" fmla="*/ 189 h 379"/>
                <a:gd name="T86" fmla="*/ 65 w 449"/>
                <a:gd name="T87" fmla="*/ 154 h 37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49"/>
                <a:gd name="T133" fmla="*/ 0 h 379"/>
                <a:gd name="T134" fmla="*/ 449 w 449"/>
                <a:gd name="T135" fmla="*/ 379 h 37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49" h="379">
                  <a:moveTo>
                    <a:pt x="131" y="309"/>
                  </a:moveTo>
                  <a:lnTo>
                    <a:pt x="121" y="304"/>
                  </a:lnTo>
                  <a:lnTo>
                    <a:pt x="111" y="298"/>
                  </a:lnTo>
                  <a:lnTo>
                    <a:pt x="101" y="284"/>
                  </a:lnTo>
                  <a:lnTo>
                    <a:pt x="97" y="276"/>
                  </a:lnTo>
                  <a:lnTo>
                    <a:pt x="83" y="236"/>
                  </a:lnTo>
                  <a:lnTo>
                    <a:pt x="81" y="196"/>
                  </a:lnTo>
                  <a:lnTo>
                    <a:pt x="85" y="157"/>
                  </a:lnTo>
                  <a:lnTo>
                    <a:pt x="101" y="125"/>
                  </a:lnTo>
                  <a:lnTo>
                    <a:pt x="119" y="103"/>
                  </a:lnTo>
                  <a:lnTo>
                    <a:pt x="141" y="78"/>
                  </a:lnTo>
                  <a:lnTo>
                    <a:pt x="164" y="56"/>
                  </a:lnTo>
                  <a:lnTo>
                    <a:pt x="206" y="34"/>
                  </a:lnTo>
                  <a:lnTo>
                    <a:pt x="220" y="28"/>
                  </a:lnTo>
                  <a:lnTo>
                    <a:pt x="259" y="20"/>
                  </a:lnTo>
                  <a:lnTo>
                    <a:pt x="293" y="18"/>
                  </a:lnTo>
                  <a:lnTo>
                    <a:pt x="309" y="20"/>
                  </a:lnTo>
                  <a:lnTo>
                    <a:pt x="338" y="24"/>
                  </a:lnTo>
                  <a:lnTo>
                    <a:pt x="382" y="44"/>
                  </a:lnTo>
                  <a:lnTo>
                    <a:pt x="421" y="68"/>
                  </a:lnTo>
                  <a:lnTo>
                    <a:pt x="449" y="82"/>
                  </a:lnTo>
                  <a:lnTo>
                    <a:pt x="445" y="74"/>
                  </a:lnTo>
                  <a:lnTo>
                    <a:pt x="407" y="36"/>
                  </a:lnTo>
                  <a:lnTo>
                    <a:pt x="360" y="18"/>
                  </a:lnTo>
                  <a:lnTo>
                    <a:pt x="332" y="10"/>
                  </a:lnTo>
                  <a:lnTo>
                    <a:pt x="293" y="4"/>
                  </a:lnTo>
                  <a:lnTo>
                    <a:pt x="253" y="4"/>
                  </a:lnTo>
                  <a:lnTo>
                    <a:pt x="232" y="0"/>
                  </a:lnTo>
                  <a:lnTo>
                    <a:pt x="216" y="4"/>
                  </a:lnTo>
                  <a:lnTo>
                    <a:pt x="204" y="8"/>
                  </a:lnTo>
                  <a:lnTo>
                    <a:pt x="188" y="12"/>
                  </a:lnTo>
                  <a:lnTo>
                    <a:pt x="160" y="24"/>
                  </a:lnTo>
                  <a:lnTo>
                    <a:pt x="133" y="44"/>
                  </a:lnTo>
                  <a:lnTo>
                    <a:pt x="93" y="66"/>
                  </a:lnTo>
                  <a:lnTo>
                    <a:pt x="52" y="101"/>
                  </a:lnTo>
                  <a:lnTo>
                    <a:pt x="36" y="119"/>
                  </a:lnTo>
                  <a:lnTo>
                    <a:pt x="14" y="147"/>
                  </a:lnTo>
                  <a:lnTo>
                    <a:pt x="2" y="187"/>
                  </a:lnTo>
                  <a:lnTo>
                    <a:pt x="0" y="222"/>
                  </a:lnTo>
                  <a:lnTo>
                    <a:pt x="4" y="256"/>
                  </a:lnTo>
                  <a:lnTo>
                    <a:pt x="28" y="309"/>
                  </a:lnTo>
                  <a:lnTo>
                    <a:pt x="60" y="369"/>
                  </a:lnTo>
                  <a:lnTo>
                    <a:pt x="69" y="379"/>
                  </a:lnTo>
                  <a:lnTo>
                    <a:pt x="131" y="309"/>
                  </a:lnTo>
                  <a:close/>
                </a:path>
              </a:pathLst>
            </a:custGeom>
            <a:solidFill>
              <a:srgbClr val="000000"/>
            </a:solidFill>
            <a:ln w="0">
              <a:solidFill>
                <a:srgbClr val="000000"/>
              </a:solidFill>
              <a:round/>
              <a:headEnd/>
              <a:tailEnd/>
            </a:ln>
          </p:spPr>
          <p:txBody>
            <a:bodyPr/>
            <a:lstStyle/>
            <a:p>
              <a:endParaRPr lang="en-US"/>
            </a:p>
          </p:txBody>
        </p:sp>
        <p:sp>
          <p:nvSpPr>
            <p:cNvPr id="18547" name="Freeform 19"/>
            <p:cNvSpPr>
              <a:spLocks/>
            </p:cNvSpPr>
            <p:nvPr/>
          </p:nvSpPr>
          <p:spPr bwMode="auto">
            <a:xfrm>
              <a:off x="4465" y="1790"/>
              <a:ext cx="172" cy="174"/>
            </a:xfrm>
            <a:custGeom>
              <a:avLst/>
              <a:gdLst>
                <a:gd name="T0" fmla="*/ 158 w 344"/>
                <a:gd name="T1" fmla="*/ 0 h 347"/>
                <a:gd name="T2" fmla="*/ 108 w 344"/>
                <a:gd name="T3" fmla="*/ 28 h 347"/>
                <a:gd name="T4" fmla="*/ 22 w 344"/>
                <a:gd name="T5" fmla="*/ 75 h 347"/>
                <a:gd name="T6" fmla="*/ 12 w 344"/>
                <a:gd name="T7" fmla="*/ 80 h 347"/>
                <a:gd name="T8" fmla="*/ 5 w 344"/>
                <a:gd name="T9" fmla="*/ 92 h 347"/>
                <a:gd name="T10" fmla="*/ 2 w 344"/>
                <a:gd name="T11" fmla="*/ 109 h 347"/>
                <a:gd name="T12" fmla="*/ 0 w 344"/>
                <a:gd name="T13" fmla="*/ 127 h 347"/>
                <a:gd name="T14" fmla="*/ 4 w 344"/>
                <a:gd name="T15" fmla="*/ 174 h 347"/>
                <a:gd name="T16" fmla="*/ 16 w 344"/>
                <a:gd name="T17" fmla="*/ 166 h 347"/>
                <a:gd name="T18" fmla="*/ 27 w 344"/>
                <a:gd name="T19" fmla="*/ 162 h 347"/>
                <a:gd name="T20" fmla="*/ 30 w 344"/>
                <a:gd name="T21" fmla="*/ 141 h 347"/>
                <a:gd name="T22" fmla="*/ 34 w 344"/>
                <a:gd name="T23" fmla="*/ 129 h 347"/>
                <a:gd name="T24" fmla="*/ 48 w 344"/>
                <a:gd name="T25" fmla="*/ 106 h 347"/>
                <a:gd name="T26" fmla="*/ 81 w 344"/>
                <a:gd name="T27" fmla="*/ 77 h 347"/>
                <a:gd name="T28" fmla="*/ 111 w 344"/>
                <a:gd name="T29" fmla="*/ 55 h 347"/>
                <a:gd name="T30" fmla="*/ 133 w 344"/>
                <a:gd name="T31" fmla="*/ 39 h 347"/>
                <a:gd name="T32" fmla="*/ 172 w 344"/>
                <a:gd name="T33" fmla="*/ 13 h 347"/>
                <a:gd name="T34" fmla="*/ 158 w 344"/>
                <a:gd name="T35" fmla="*/ 0 h 3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44"/>
                <a:gd name="T55" fmla="*/ 0 h 347"/>
                <a:gd name="T56" fmla="*/ 344 w 344"/>
                <a:gd name="T57" fmla="*/ 347 h 34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44" h="347">
                  <a:moveTo>
                    <a:pt x="315" y="0"/>
                  </a:moveTo>
                  <a:lnTo>
                    <a:pt x="216" y="55"/>
                  </a:lnTo>
                  <a:lnTo>
                    <a:pt x="44" y="149"/>
                  </a:lnTo>
                  <a:lnTo>
                    <a:pt x="24" y="160"/>
                  </a:lnTo>
                  <a:lnTo>
                    <a:pt x="10" y="184"/>
                  </a:lnTo>
                  <a:lnTo>
                    <a:pt x="4" y="218"/>
                  </a:lnTo>
                  <a:lnTo>
                    <a:pt x="0" y="254"/>
                  </a:lnTo>
                  <a:lnTo>
                    <a:pt x="8" y="347"/>
                  </a:lnTo>
                  <a:lnTo>
                    <a:pt x="32" y="331"/>
                  </a:lnTo>
                  <a:lnTo>
                    <a:pt x="54" y="323"/>
                  </a:lnTo>
                  <a:lnTo>
                    <a:pt x="60" y="281"/>
                  </a:lnTo>
                  <a:lnTo>
                    <a:pt x="68" y="258"/>
                  </a:lnTo>
                  <a:lnTo>
                    <a:pt x="97" y="212"/>
                  </a:lnTo>
                  <a:lnTo>
                    <a:pt x="162" y="154"/>
                  </a:lnTo>
                  <a:lnTo>
                    <a:pt x="222" y="109"/>
                  </a:lnTo>
                  <a:lnTo>
                    <a:pt x="265" y="77"/>
                  </a:lnTo>
                  <a:lnTo>
                    <a:pt x="344" y="26"/>
                  </a:lnTo>
                  <a:lnTo>
                    <a:pt x="315" y="0"/>
                  </a:lnTo>
                  <a:close/>
                </a:path>
              </a:pathLst>
            </a:custGeom>
            <a:solidFill>
              <a:srgbClr val="000000"/>
            </a:solidFill>
            <a:ln w="0">
              <a:solidFill>
                <a:srgbClr val="000000"/>
              </a:solidFill>
              <a:round/>
              <a:headEnd/>
              <a:tailEnd/>
            </a:ln>
          </p:spPr>
          <p:txBody>
            <a:bodyPr/>
            <a:lstStyle/>
            <a:p>
              <a:endParaRPr lang="en-US"/>
            </a:p>
          </p:txBody>
        </p:sp>
        <p:sp>
          <p:nvSpPr>
            <p:cNvPr id="18548" name="Freeform 20"/>
            <p:cNvSpPr>
              <a:spLocks/>
            </p:cNvSpPr>
            <p:nvPr/>
          </p:nvSpPr>
          <p:spPr bwMode="auto">
            <a:xfrm>
              <a:off x="4657" y="1702"/>
              <a:ext cx="164" cy="87"/>
            </a:xfrm>
            <a:custGeom>
              <a:avLst/>
              <a:gdLst>
                <a:gd name="T0" fmla="*/ 164 w 328"/>
                <a:gd name="T1" fmla="*/ 0 h 174"/>
                <a:gd name="T2" fmla="*/ 131 w 328"/>
                <a:gd name="T3" fmla="*/ 13 h 174"/>
                <a:gd name="T4" fmla="*/ 94 w 328"/>
                <a:gd name="T5" fmla="*/ 28 h 174"/>
                <a:gd name="T6" fmla="*/ 73 w 328"/>
                <a:gd name="T7" fmla="*/ 38 h 174"/>
                <a:gd name="T8" fmla="*/ 29 w 328"/>
                <a:gd name="T9" fmla="*/ 57 h 174"/>
                <a:gd name="T10" fmla="*/ 0 w 328"/>
                <a:gd name="T11" fmla="*/ 73 h 174"/>
                <a:gd name="T12" fmla="*/ 5 w 328"/>
                <a:gd name="T13" fmla="*/ 87 h 174"/>
                <a:gd name="T14" fmla="*/ 22 w 328"/>
                <a:gd name="T15" fmla="*/ 77 h 174"/>
                <a:gd name="T16" fmla="*/ 39 w 328"/>
                <a:gd name="T17" fmla="*/ 69 h 174"/>
                <a:gd name="T18" fmla="*/ 55 w 328"/>
                <a:gd name="T19" fmla="*/ 61 h 174"/>
                <a:gd name="T20" fmla="*/ 71 w 328"/>
                <a:gd name="T21" fmla="*/ 54 h 174"/>
                <a:gd name="T22" fmla="*/ 94 w 328"/>
                <a:gd name="T23" fmla="*/ 44 h 174"/>
                <a:gd name="T24" fmla="*/ 138 w 328"/>
                <a:gd name="T25" fmla="*/ 27 h 174"/>
                <a:gd name="T26" fmla="*/ 164 w 328"/>
                <a:gd name="T27" fmla="*/ 0 h 1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8"/>
                <a:gd name="T43" fmla="*/ 0 h 174"/>
                <a:gd name="T44" fmla="*/ 328 w 328"/>
                <a:gd name="T45" fmla="*/ 174 h 1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8" h="174">
                  <a:moveTo>
                    <a:pt x="328" y="0"/>
                  </a:moveTo>
                  <a:lnTo>
                    <a:pt x="261" y="27"/>
                  </a:lnTo>
                  <a:lnTo>
                    <a:pt x="189" y="57"/>
                  </a:lnTo>
                  <a:lnTo>
                    <a:pt x="146" y="75"/>
                  </a:lnTo>
                  <a:lnTo>
                    <a:pt x="59" y="114"/>
                  </a:lnTo>
                  <a:lnTo>
                    <a:pt x="0" y="146"/>
                  </a:lnTo>
                  <a:lnTo>
                    <a:pt x="10" y="174"/>
                  </a:lnTo>
                  <a:lnTo>
                    <a:pt x="45" y="154"/>
                  </a:lnTo>
                  <a:lnTo>
                    <a:pt x="77" y="138"/>
                  </a:lnTo>
                  <a:lnTo>
                    <a:pt x="110" y="122"/>
                  </a:lnTo>
                  <a:lnTo>
                    <a:pt x="142" y="109"/>
                  </a:lnTo>
                  <a:lnTo>
                    <a:pt x="189" y="89"/>
                  </a:lnTo>
                  <a:lnTo>
                    <a:pt x="276" y="55"/>
                  </a:lnTo>
                  <a:lnTo>
                    <a:pt x="328" y="0"/>
                  </a:lnTo>
                  <a:close/>
                </a:path>
              </a:pathLst>
            </a:custGeom>
            <a:solidFill>
              <a:srgbClr val="000000"/>
            </a:solidFill>
            <a:ln w="0">
              <a:solidFill>
                <a:srgbClr val="000000"/>
              </a:solidFill>
              <a:round/>
              <a:headEnd/>
              <a:tailEnd/>
            </a:ln>
          </p:spPr>
          <p:txBody>
            <a:bodyPr/>
            <a:lstStyle/>
            <a:p>
              <a:endParaRPr lang="en-US"/>
            </a:p>
          </p:txBody>
        </p:sp>
        <p:sp>
          <p:nvSpPr>
            <p:cNvPr id="18549" name="Freeform 21"/>
            <p:cNvSpPr>
              <a:spLocks/>
            </p:cNvSpPr>
            <p:nvPr/>
          </p:nvSpPr>
          <p:spPr bwMode="auto">
            <a:xfrm>
              <a:off x="4729" y="1763"/>
              <a:ext cx="102" cy="135"/>
            </a:xfrm>
            <a:custGeom>
              <a:avLst/>
              <a:gdLst>
                <a:gd name="T0" fmla="*/ 24 w 204"/>
                <a:gd name="T1" fmla="*/ 135 h 272"/>
                <a:gd name="T2" fmla="*/ 27 w 204"/>
                <a:gd name="T3" fmla="*/ 116 h 272"/>
                <a:gd name="T4" fmla="*/ 39 w 204"/>
                <a:gd name="T5" fmla="*/ 85 h 272"/>
                <a:gd name="T6" fmla="*/ 51 w 204"/>
                <a:gd name="T7" fmla="*/ 61 h 272"/>
                <a:gd name="T8" fmla="*/ 60 w 204"/>
                <a:gd name="T9" fmla="*/ 43 h 272"/>
                <a:gd name="T10" fmla="*/ 67 w 204"/>
                <a:gd name="T11" fmla="*/ 28 h 272"/>
                <a:gd name="T12" fmla="*/ 73 w 204"/>
                <a:gd name="T13" fmla="*/ 21 h 272"/>
                <a:gd name="T14" fmla="*/ 82 w 204"/>
                <a:gd name="T15" fmla="*/ 21 h 272"/>
                <a:gd name="T16" fmla="*/ 88 w 204"/>
                <a:gd name="T17" fmla="*/ 25 h 272"/>
                <a:gd name="T18" fmla="*/ 89 w 204"/>
                <a:gd name="T19" fmla="*/ 37 h 272"/>
                <a:gd name="T20" fmla="*/ 87 w 204"/>
                <a:gd name="T21" fmla="*/ 55 h 272"/>
                <a:gd name="T22" fmla="*/ 84 w 204"/>
                <a:gd name="T23" fmla="*/ 64 h 272"/>
                <a:gd name="T24" fmla="*/ 79 w 204"/>
                <a:gd name="T25" fmla="*/ 81 h 272"/>
                <a:gd name="T26" fmla="*/ 75 w 204"/>
                <a:gd name="T27" fmla="*/ 98 h 272"/>
                <a:gd name="T28" fmla="*/ 65 w 204"/>
                <a:gd name="T29" fmla="*/ 121 h 272"/>
                <a:gd name="T30" fmla="*/ 78 w 204"/>
                <a:gd name="T31" fmla="*/ 100 h 272"/>
                <a:gd name="T32" fmla="*/ 87 w 204"/>
                <a:gd name="T33" fmla="*/ 80 h 272"/>
                <a:gd name="T34" fmla="*/ 102 w 204"/>
                <a:gd name="T35" fmla="*/ 44 h 272"/>
                <a:gd name="T36" fmla="*/ 102 w 204"/>
                <a:gd name="T37" fmla="*/ 20 h 272"/>
                <a:gd name="T38" fmla="*/ 98 w 204"/>
                <a:gd name="T39" fmla="*/ 9 h 272"/>
                <a:gd name="T40" fmla="*/ 92 w 204"/>
                <a:gd name="T41" fmla="*/ 2 h 272"/>
                <a:gd name="T42" fmla="*/ 87 w 204"/>
                <a:gd name="T43" fmla="*/ 0 h 272"/>
                <a:gd name="T44" fmla="*/ 67 w 204"/>
                <a:gd name="T45" fmla="*/ 9 h 272"/>
                <a:gd name="T46" fmla="*/ 52 w 204"/>
                <a:gd name="T47" fmla="*/ 26 h 272"/>
                <a:gd name="T48" fmla="*/ 46 w 204"/>
                <a:gd name="T49" fmla="*/ 34 h 272"/>
                <a:gd name="T50" fmla="*/ 36 w 204"/>
                <a:gd name="T51" fmla="*/ 48 h 272"/>
                <a:gd name="T52" fmla="*/ 27 w 204"/>
                <a:gd name="T53" fmla="*/ 61 h 272"/>
                <a:gd name="T54" fmla="*/ 18 w 204"/>
                <a:gd name="T55" fmla="*/ 80 h 272"/>
                <a:gd name="T56" fmla="*/ 10 w 204"/>
                <a:gd name="T57" fmla="*/ 98 h 272"/>
                <a:gd name="T58" fmla="*/ 5 w 204"/>
                <a:gd name="T59" fmla="*/ 111 h 272"/>
                <a:gd name="T60" fmla="*/ 0 w 204"/>
                <a:gd name="T61" fmla="*/ 126 h 272"/>
                <a:gd name="T62" fmla="*/ 24 w 204"/>
                <a:gd name="T63" fmla="*/ 135 h 2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4"/>
                <a:gd name="T97" fmla="*/ 0 h 272"/>
                <a:gd name="T98" fmla="*/ 204 w 204"/>
                <a:gd name="T99" fmla="*/ 272 h 27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4" h="272">
                  <a:moveTo>
                    <a:pt x="47" y="272"/>
                  </a:moveTo>
                  <a:lnTo>
                    <a:pt x="55" y="234"/>
                  </a:lnTo>
                  <a:lnTo>
                    <a:pt x="77" y="171"/>
                  </a:lnTo>
                  <a:lnTo>
                    <a:pt x="103" y="123"/>
                  </a:lnTo>
                  <a:lnTo>
                    <a:pt x="121" y="86"/>
                  </a:lnTo>
                  <a:lnTo>
                    <a:pt x="134" y="56"/>
                  </a:lnTo>
                  <a:lnTo>
                    <a:pt x="146" y="42"/>
                  </a:lnTo>
                  <a:lnTo>
                    <a:pt x="164" y="42"/>
                  </a:lnTo>
                  <a:lnTo>
                    <a:pt x="176" y="50"/>
                  </a:lnTo>
                  <a:lnTo>
                    <a:pt x="178" y="74"/>
                  </a:lnTo>
                  <a:lnTo>
                    <a:pt x="174" y="111"/>
                  </a:lnTo>
                  <a:lnTo>
                    <a:pt x="168" y="129"/>
                  </a:lnTo>
                  <a:lnTo>
                    <a:pt x="158" y="163"/>
                  </a:lnTo>
                  <a:lnTo>
                    <a:pt x="150" y="197"/>
                  </a:lnTo>
                  <a:lnTo>
                    <a:pt x="130" y="244"/>
                  </a:lnTo>
                  <a:lnTo>
                    <a:pt x="156" y="201"/>
                  </a:lnTo>
                  <a:lnTo>
                    <a:pt x="174" y="161"/>
                  </a:lnTo>
                  <a:lnTo>
                    <a:pt x="204" y="88"/>
                  </a:lnTo>
                  <a:lnTo>
                    <a:pt x="204" y="40"/>
                  </a:lnTo>
                  <a:lnTo>
                    <a:pt x="196" y="18"/>
                  </a:lnTo>
                  <a:lnTo>
                    <a:pt x="184" y="4"/>
                  </a:lnTo>
                  <a:lnTo>
                    <a:pt x="174" y="0"/>
                  </a:lnTo>
                  <a:lnTo>
                    <a:pt x="134" y="18"/>
                  </a:lnTo>
                  <a:lnTo>
                    <a:pt x="105" y="52"/>
                  </a:lnTo>
                  <a:lnTo>
                    <a:pt x="91" y="68"/>
                  </a:lnTo>
                  <a:lnTo>
                    <a:pt x="71" y="96"/>
                  </a:lnTo>
                  <a:lnTo>
                    <a:pt x="55" y="123"/>
                  </a:lnTo>
                  <a:lnTo>
                    <a:pt x="36" y="161"/>
                  </a:lnTo>
                  <a:lnTo>
                    <a:pt x="20" y="197"/>
                  </a:lnTo>
                  <a:lnTo>
                    <a:pt x="10" y="224"/>
                  </a:lnTo>
                  <a:lnTo>
                    <a:pt x="0" y="254"/>
                  </a:lnTo>
                  <a:lnTo>
                    <a:pt x="47" y="272"/>
                  </a:lnTo>
                  <a:close/>
                </a:path>
              </a:pathLst>
            </a:custGeom>
            <a:solidFill>
              <a:srgbClr val="000000"/>
            </a:solidFill>
            <a:ln w="0">
              <a:solidFill>
                <a:srgbClr val="000000"/>
              </a:solidFill>
              <a:round/>
              <a:headEnd/>
              <a:tailEnd/>
            </a:ln>
          </p:spPr>
          <p:txBody>
            <a:bodyPr/>
            <a:lstStyle/>
            <a:p>
              <a:endParaRPr lang="en-US"/>
            </a:p>
          </p:txBody>
        </p:sp>
        <p:sp>
          <p:nvSpPr>
            <p:cNvPr id="18550" name="Freeform 22"/>
            <p:cNvSpPr>
              <a:spLocks/>
            </p:cNvSpPr>
            <p:nvPr/>
          </p:nvSpPr>
          <p:spPr bwMode="auto">
            <a:xfrm>
              <a:off x="4796" y="1917"/>
              <a:ext cx="133" cy="65"/>
            </a:xfrm>
            <a:custGeom>
              <a:avLst/>
              <a:gdLst>
                <a:gd name="T0" fmla="*/ 18 w 265"/>
                <a:gd name="T1" fmla="*/ 65 h 128"/>
                <a:gd name="T2" fmla="*/ 66 w 265"/>
                <a:gd name="T3" fmla="*/ 44 h 128"/>
                <a:gd name="T4" fmla="*/ 80 w 265"/>
                <a:gd name="T5" fmla="*/ 45 h 128"/>
                <a:gd name="T6" fmla="*/ 107 w 265"/>
                <a:gd name="T7" fmla="*/ 49 h 128"/>
                <a:gd name="T8" fmla="*/ 131 w 265"/>
                <a:gd name="T9" fmla="*/ 50 h 128"/>
                <a:gd name="T10" fmla="*/ 133 w 265"/>
                <a:gd name="T11" fmla="*/ 47 h 128"/>
                <a:gd name="T12" fmla="*/ 112 w 265"/>
                <a:gd name="T13" fmla="*/ 43 h 128"/>
                <a:gd name="T14" fmla="*/ 92 w 265"/>
                <a:gd name="T15" fmla="*/ 37 h 128"/>
                <a:gd name="T16" fmla="*/ 79 w 265"/>
                <a:gd name="T17" fmla="*/ 32 h 128"/>
                <a:gd name="T18" fmla="*/ 62 w 265"/>
                <a:gd name="T19" fmla="*/ 19 h 128"/>
                <a:gd name="T20" fmla="*/ 53 w 265"/>
                <a:gd name="T21" fmla="*/ 14 h 128"/>
                <a:gd name="T22" fmla="*/ 28 w 265"/>
                <a:gd name="T23" fmla="*/ 0 h 128"/>
                <a:gd name="T24" fmla="*/ 35 w 265"/>
                <a:gd name="T25" fmla="*/ 12 h 128"/>
                <a:gd name="T26" fmla="*/ 46 w 265"/>
                <a:gd name="T27" fmla="*/ 24 h 128"/>
                <a:gd name="T28" fmla="*/ 51 w 265"/>
                <a:gd name="T29" fmla="*/ 34 h 128"/>
                <a:gd name="T30" fmla="*/ 0 w 265"/>
                <a:gd name="T31" fmla="*/ 63 h 128"/>
                <a:gd name="T32" fmla="*/ 18 w 265"/>
                <a:gd name="T33" fmla="*/ 65 h 1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5"/>
                <a:gd name="T52" fmla="*/ 0 h 128"/>
                <a:gd name="T53" fmla="*/ 265 w 265"/>
                <a:gd name="T54" fmla="*/ 128 h 1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5" h="128">
                  <a:moveTo>
                    <a:pt x="36" y="128"/>
                  </a:moveTo>
                  <a:lnTo>
                    <a:pt x="131" y="87"/>
                  </a:lnTo>
                  <a:lnTo>
                    <a:pt x="160" y="89"/>
                  </a:lnTo>
                  <a:lnTo>
                    <a:pt x="214" y="97"/>
                  </a:lnTo>
                  <a:lnTo>
                    <a:pt x="261" y="99"/>
                  </a:lnTo>
                  <a:lnTo>
                    <a:pt x="265" y="93"/>
                  </a:lnTo>
                  <a:lnTo>
                    <a:pt x="224" y="85"/>
                  </a:lnTo>
                  <a:lnTo>
                    <a:pt x="184" y="73"/>
                  </a:lnTo>
                  <a:lnTo>
                    <a:pt x="158" y="63"/>
                  </a:lnTo>
                  <a:lnTo>
                    <a:pt x="123" y="37"/>
                  </a:lnTo>
                  <a:lnTo>
                    <a:pt x="105" y="27"/>
                  </a:lnTo>
                  <a:lnTo>
                    <a:pt x="56" y="0"/>
                  </a:lnTo>
                  <a:lnTo>
                    <a:pt x="70" y="23"/>
                  </a:lnTo>
                  <a:lnTo>
                    <a:pt x="91" y="47"/>
                  </a:lnTo>
                  <a:lnTo>
                    <a:pt x="101" y="67"/>
                  </a:lnTo>
                  <a:lnTo>
                    <a:pt x="0" y="124"/>
                  </a:lnTo>
                  <a:lnTo>
                    <a:pt x="36" y="128"/>
                  </a:lnTo>
                  <a:close/>
                </a:path>
              </a:pathLst>
            </a:custGeom>
            <a:solidFill>
              <a:srgbClr val="000000"/>
            </a:solidFill>
            <a:ln w="0">
              <a:solidFill>
                <a:srgbClr val="000000"/>
              </a:solidFill>
              <a:round/>
              <a:headEnd/>
              <a:tailEnd/>
            </a:ln>
          </p:spPr>
          <p:txBody>
            <a:bodyPr/>
            <a:lstStyle/>
            <a:p>
              <a:endParaRPr lang="en-US"/>
            </a:p>
          </p:txBody>
        </p:sp>
        <p:sp>
          <p:nvSpPr>
            <p:cNvPr id="18551" name="Freeform 23"/>
            <p:cNvSpPr>
              <a:spLocks/>
            </p:cNvSpPr>
            <p:nvPr/>
          </p:nvSpPr>
          <p:spPr bwMode="auto">
            <a:xfrm>
              <a:off x="4469" y="2020"/>
              <a:ext cx="37" cy="130"/>
            </a:xfrm>
            <a:custGeom>
              <a:avLst/>
              <a:gdLst>
                <a:gd name="T0" fmla="*/ 0 w 73"/>
                <a:gd name="T1" fmla="*/ 0 h 259"/>
                <a:gd name="T2" fmla="*/ 0 w 73"/>
                <a:gd name="T3" fmla="*/ 57 h 259"/>
                <a:gd name="T4" fmla="*/ 3 w 73"/>
                <a:gd name="T5" fmla="*/ 130 h 259"/>
                <a:gd name="T6" fmla="*/ 28 w 73"/>
                <a:gd name="T7" fmla="*/ 121 h 259"/>
                <a:gd name="T8" fmla="*/ 31 w 73"/>
                <a:gd name="T9" fmla="*/ 107 h 259"/>
                <a:gd name="T10" fmla="*/ 37 w 73"/>
                <a:gd name="T11" fmla="*/ 83 h 259"/>
                <a:gd name="T12" fmla="*/ 21 w 73"/>
                <a:gd name="T13" fmla="*/ 65 h 259"/>
                <a:gd name="T14" fmla="*/ 16 w 73"/>
                <a:gd name="T15" fmla="*/ 45 h 259"/>
                <a:gd name="T16" fmla="*/ 16 w 73"/>
                <a:gd name="T17" fmla="*/ 28 h 259"/>
                <a:gd name="T18" fmla="*/ 14 w 73"/>
                <a:gd name="T19" fmla="*/ 22 h 259"/>
                <a:gd name="T20" fmla="*/ 0 w 73"/>
                <a:gd name="T21" fmla="*/ 0 h 2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3"/>
                <a:gd name="T34" fmla="*/ 0 h 259"/>
                <a:gd name="T35" fmla="*/ 73 w 73"/>
                <a:gd name="T36" fmla="*/ 259 h 2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3" h="259">
                  <a:moveTo>
                    <a:pt x="0" y="0"/>
                  </a:moveTo>
                  <a:lnTo>
                    <a:pt x="0" y="113"/>
                  </a:lnTo>
                  <a:lnTo>
                    <a:pt x="6" y="259"/>
                  </a:lnTo>
                  <a:lnTo>
                    <a:pt x="56" y="242"/>
                  </a:lnTo>
                  <a:lnTo>
                    <a:pt x="62" y="214"/>
                  </a:lnTo>
                  <a:lnTo>
                    <a:pt x="73" y="166"/>
                  </a:lnTo>
                  <a:lnTo>
                    <a:pt x="42" y="129"/>
                  </a:lnTo>
                  <a:lnTo>
                    <a:pt x="32" y="89"/>
                  </a:lnTo>
                  <a:lnTo>
                    <a:pt x="32" y="55"/>
                  </a:lnTo>
                  <a:lnTo>
                    <a:pt x="28" y="43"/>
                  </a:lnTo>
                  <a:lnTo>
                    <a:pt x="0" y="0"/>
                  </a:lnTo>
                  <a:close/>
                </a:path>
              </a:pathLst>
            </a:custGeom>
            <a:solidFill>
              <a:srgbClr val="000000"/>
            </a:solidFill>
            <a:ln w="0">
              <a:solidFill>
                <a:srgbClr val="000000"/>
              </a:solidFill>
              <a:round/>
              <a:headEnd/>
              <a:tailEnd/>
            </a:ln>
          </p:spPr>
          <p:txBody>
            <a:bodyPr/>
            <a:lstStyle/>
            <a:p>
              <a:endParaRPr lang="en-US"/>
            </a:p>
          </p:txBody>
        </p:sp>
        <p:sp>
          <p:nvSpPr>
            <p:cNvPr id="18552" name="Freeform 24"/>
            <p:cNvSpPr>
              <a:spLocks/>
            </p:cNvSpPr>
            <p:nvPr/>
          </p:nvSpPr>
          <p:spPr bwMode="auto">
            <a:xfrm>
              <a:off x="4736" y="1687"/>
              <a:ext cx="124" cy="111"/>
            </a:xfrm>
            <a:custGeom>
              <a:avLst/>
              <a:gdLst>
                <a:gd name="T0" fmla="*/ 105 w 249"/>
                <a:gd name="T1" fmla="*/ 7 h 222"/>
                <a:gd name="T2" fmla="*/ 102 w 249"/>
                <a:gd name="T3" fmla="*/ 0 h 222"/>
                <a:gd name="T4" fmla="*/ 95 w 249"/>
                <a:gd name="T5" fmla="*/ 0 h 222"/>
                <a:gd name="T6" fmla="*/ 85 w 249"/>
                <a:gd name="T7" fmla="*/ 15 h 222"/>
                <a:gd name="T8" fmla="*/ 59 w 249"/>
                <a:gd name="T9" fmla="*/ 43 h 222"/>
                <a:gd name="T10" fmla="*/ 50 w 249"/>
                <a:gd name="T11" fmla="*/ 56 h 222"/>
                <a:gd name="T12" fmla="*/ 34 w 249"/>
                <a:gd name="T13" fmla="*/ 71 h 222"/>
                <a:gd name="T14" fmla="*/ 18 w 249"/>
                <a:gd name="T15" fmla="*/ 87 h 222"/>
                <a:gd name="T16" fmla="*/ 3 w 249"/>
                <a:gd name="T17" fmla="*/ 99 h 222"/>
                <a:gd name="T18" fmla="*/ 0 w 249"/>
                <a:gd name="T19" fmla="*/ 103 h 222"/>
                <a:gd name="T20" fmla="*/ 4 w 249"/>
                <a:gd name="T21" fmla="*/ 109 h 222"/>
                <a:gd name="T22" fmla="*/ 8 w 249"/>
                <a:gd name="T23" fmla="*/ 111 h 222"/>
                <a:gd name="T24" fmla="*/ 60 w 249"/>
                <a:gd name="T25" fmla="*/ 84 h 222"/>
                <a:gd name="T26" fmla="*/ 80 w 249"/>
                <a:gd name="T27" fmla="*/ 75 h 222"/>
                <a:gd name="T28" fmla="*/ 124 w 249"/>
                <a:gd name="T29" fmla="*/ 54 h 222"/>
                <a:gd name="T30" fmla="*/ 115 w 249"/>
                <a:gd name="T31" fmla="*/ 27 h 222"/>
                <a:gd name="T32" fmla="*/ 105 w 249"/>
                <a:gd name="T33" fmla="*/ 7 h 2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9"/>
                <a:gd name="T52" fmla="*/ 0 h 222"/>
                <a:gd name="T53" fmla="*/ 249 w 249"/>
                <a:gd name="T54" fmla="*/ 222 h 2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9" h="222">
                  <a:moveTo>
                    <a:pt x="211" y="14"/>
                  </a:moveTo>
                  <a:lnTo>
                    <a:pt x="205" y="0"/>
                  </a:lnTo>
                  <a:lnTo>
                    <a:pt x="190" y="0"/>
                  </a:lnTo>
                  <a:lnTo>
                    <a:pt x="170" y="30"/>
                  </a:lnTo>
                  <a:lnTo>
                    <a:pt x="118" y="85"/>
                  </a:lnTo>
                  <a:lnTo>
                    <a:pt x="101" y="113"/>
                  </a:lnTo>
                  <a:lnTo>
                    <a:pt x="69" y="142"/>
                  </a:lnTo>
                  <a:lnTo>
                    <a:pt x="37" y="174"/>
                  </a:lnTo>
                  <a:lnTo>
                    <a:pt x="6" y="198"/>
                  </a:lnTo>
                  <a:lnTo>
                    <a:pt x="0" y="206"/>
                  </a:lnTo>
                  <a:lnTo>
                    <a:pt x="8" y="218"/>
                  </a:lnTo>
                  <a:lnTo>
                    <a:pt x="16" y="222"/>
                  </a:lnTo>
                  <a:lnTo>
                    <a:pt x="120" y="168"/>
                  </a:lnTo>
                  <a:lnTo>
                    <a:pt x="160" y="150"/>
                  </a:lnTo>
                  <a:lnTo>
                    <a:pt x="249" y="107"/>
                  </a:lnTo>
                  <a:lnTo>
                    <a:pt x="231" y="53"/>
                  </a:lnTo>
                  <a:lnTo>
                    <a:pt x="211" y="14"/>
                  </a:lnTo>
                  <a:close/>
                </a:path>
              </a:pathLst>
            </a:custGeom>
            <a:solidFill>
              <a:srgbClr val="000000"/>
            </a:solidFill>
            <a:ln w="0">
              <a:solidFill>
                <a:srgbClr val="000000"/>
              </a:solidFill>
              <a:round/>
              <a:headEnd/>
              <a:tailEnd/>
            </a:ln>
          </p:spPr>
          <p:txBody>
            <a:bodyPr/>
            <a:lstStyle/>
            <a:p>
              <a:endParaRPr lang="en-US"/>
            </a:p>
          </p:txBody>
        </p:sp>
        <p:sp>
          <p:nvSpPr>
            <p:cNvPr id="18553" name="Freeform 25"/>
            <p:cNvSpPr>
              <a:spLocks/>
            </p:cNvSpPr>
            <p:nvPr/>
          </p:nvSpPr>
          <p:spPr bwMode="auto">
            <a:xfrm>
              <a:off x="4596" y="1818"/>
              <a:ext cx="82" cy="95"/>
            </a:xfrm>
            <a:custGeom>
              <a:avLst/>
              <a:gdLst>
                <a:gd name="T0" fmla="*/ 80 w 164"/>
                <a:gd name="T1" fmla="*/ 64 h 191"/>
                <a:gd name="T2" fmla="*/ 82 w 164"/>
                <a:gd name="T3" fmla="*/ 34 h 191"/>
                <a:gd name="T4" fmla="*/ 81 w 164"/>
                <a:gd name="T5" fmla="*/ 20 h 191"/>
                <a:gd name="T6" fmla="*/ 75 w 164"/>
                <a:gd name="T7" fmla="*/ 8 h 191"/>
                <a:gd name="T8" fmla="*/ 69 w 164"/>
                <a:gd name="T9" fmla="*/ 3 h 191"/>
                <a:gd name="T10" fmla="*/ 56 w 164"/>
                <a:gd name="T11" fmla="*/ 0 h 191"/>
                <a:gd name="T12" fmla="*/ 45 w 164"/>
                <a:gd name="T13" fmla="*/ 1 h 191"/>
                <a:gd name="T14" fmla="*/ 37 w 164"/>
                <a:gd name="T15" fmla="*/ 5 h 191"/>
                <a:gd name="T16" fmla="*/ 26 w 164"/>
                <a:gd name="T17" fmla="*/ 15 h 191"/>
                <a:gd name="T18" fmla="*/ 17 w 164"/>
                <a:gd name="T19" fmla="*/ 32 h 191"/>
                <a:gd name="T20" fmla="*/ 10 w 164"/>
                <a:gd name="T21" fmla="*/ 48 h 191"/>
                <a:gd name="T22" fmla="*/ 3 w 164"/>
                <a:gd name="T23" fmla="*/ 72 h 191"/>
                <a:gd name="T24" fmla="*/ 0 w 164"/>
                <a:gd name="T25" fmla="*/ 95 h 191"/>
                <a:gd name="T26" fmla="*/ 20 w 164"/>
                <a:gd name="T27" fmla="*/ 84 h 191"/>
                <a:gd name="T28" fmla="*/ 23 w 164"/>
                <a:gd name="T29" fmla="*/ 68 h 191"/>
                <a:gd name="T30" fmla="*/ 25 w 164"/>
                <a:gd name="T31" fmla="*/ 59 h 191"/>
                <a:gd name="T32" fmla="*/ 28 w 164"/>
                <a:gd name="T33" fmla="*/ 52 h 191"/>
                <a:gd name="T34" fmla="*/ 30 w 164"/>
                <a:gd name="T35" fmla="*/ 45 h 191"/>
                <a:gd name="T36" fmla="*/ 37 w 164"/>
                <a:gd name="T37" fmla="*/ 37 h 191"/>
                <a:gd name="T38" fmla="*/ 41 w 164"/>
                <a:gd name="T39" fmla="*/ 28 h 191"/>
                <a:gd name="T40" fmla="*/ 45 w 164"/>
                <a:gd name="T41" fmla="*/ 23 h 191"/>
                <a:gd name="T42" fmla="*/ 51 w 164"/>
                <a:gd name="T43" fmla="*/ 20 h 191"/>
                <a:gd name="T44" fmla="*/ 56 w 164"/>
                <a:gd name="T45" fmla="*/ 18 h 191"/>
                <a:gd name="T46" fmla="*/ 63 w 164"/>
                <a:gd name="T47" fmla="*/ 18 h 191"/>
                <a:gd name="T48" fmla="*/ 67 w 164"/>
                <a:gd name="T49" fmla="*/ 22 h 191"/>
                <a:gd name="T50" fmla="*/ 70 w 164"/>
                <a:gd name="T51" fmla="*/ 27 h 191"/>
                <a:gd name="T52" fmla="*/ 71 w 164"/>
                <a:gd name="T53" fmla="*/ 37 h 191"/>
                <a:gd name="T54" fmla="*/ 71 w 164"/>
                <a:gd name="T55" fmla="*/ 48 h 191"/>
                <a:gd name="T56" fmla="*/ 71 w 164"/>
                <a:gd name="T57" fmla="*/ 59 h 191"/>
                <a:gd name="T58" fmla="*/ 70 w 164"/>
                <a:gd name="T59" fmla="*/ 62 h 191"/>
                <a:gd name="T60" fmla="*/ 80 w 164"/>
                <a:gd name="T61" fmla="*/ 64 h 19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4"/>
                <a:gd name="T94" fmla="*/ 0 h 191"/>
                <a:gd name="T95" fmla="*/ 164 w 164"/>
                <a:gd name="T96" fmla="*/ 191 h 19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4" h="191">
                  <a:moveTo>
                    <a:pt x="160" y="129"/>
                  </a:moveTo>
                  <a:lnTo>
                    <a:pt x="164" y="68"/>
                  </a:lnTo>
                  <a:lnTo>
                    <a:pt x="162" y="40"/>
                  </a:lnTo>
                  <a:lnTo>
                    <a:pt x="150" y="16"/>
                  </a:lnTo>
                  <a:lnTo>
                    <a:pt x="137" y="6"/>
                  </a:lnTo>
                  <a:lnTo>
                    <a:pt x="113" y="0"/>
                  </a:lnTo>
                  <a:lnTo>
                    <a:pt x="91" y="2"/>
                  </a:lnTo>
                  <a:lnTo>
                    <a:pt x="73" y="10"/>
                  </a:lnTo>
                  <a:lnTo>
                    <a:pt x="52" y="30"/>
                  </a:lnTo>
                  <a:lnTo>
                    <a:pt x="34" y="64"/>
                  </a:lnTo>
                  <a:lnTo>
                    <a:pt x="20" y="96"/>
                  </a:lnTo>
                  <a:lnTo>
                    <a:pt x="6" y="145"/>
                  </a:lnTo>
                  <a:lnTo>
                    <a:pt x="0" y="191"/>
                  </a:lnTo>
                  <a:lnTo>
                    <a:pt x="40" y="169"/>
                  </a:lnTo>
                  <a:lnTo>
                    <a:pt x="46" y="137"/>
                  </a:lnTo>
                  <a:lnTo>
                    <a:pt x="50" y="119"/>
                  </a:lnTo>
                  <a:lnTo>
                    <a:pt x="56" y="105"/>
                  </a:lnTo>
                  <a:lnTo>
                    <a:pt x="61" y="90"/>
                  </a:lnTo>
                  <a:lnTo>
                    <a:pt x="73" y="74"/>
                  </a:lnTo>
                  <a:lnTo>
                    <a:pt x="83" y="56"/>
                  </a:lnTo>
                  <a:lnTo>
                    <a:pt x="91" y="46"/>
                  </a:lnTo>
                  <a:lnTo>
                    <a:pt x="103" y="40"/>
                  </a:lnTo>
                  <a:lnTo>
                    <a:pt x="113" y="36"/>
                  </a:lnTo>
                  <a:lnTo>
                    <a:pt x="127" y="36"/>
                  </a:lnTo>
                  <a:lnTo>
                    <a:pt x="133" y="44"/>
                  </a:lnTo>
                  <a:lnTo>
                    <a:pt x="139" y="54"/>
                  </a:lnTo>
                  <a:lnTo>
                    <a:pt x="142" y="74"/>
                  </a:lnTo>
                  <a:lnTo>
                    <a:pt x="142" y="96"/>
                  </a:lnTo>
                  <a:lnTo>
                    <a:pt x="141" y="119"/>
                  </a:lnTo>
                  <a:lnTo>
                    <a:pt x="139" y="125"/>
                  </a:lnTo>
                  <a:lnTo>
                    <a:pt x="160" y="129"/>
                  </a:lnTo>
                  <a:close/>
                </a:path>
              </a:pathLst>
            </a:custGeom>
            <a:solidFill>
              <a:srgbClr val="000000"/>
            </a:solidFill>
            <a:ln w="0">
              <a:solidFill>
                <a:srgbClr val="000000"/>
              </a:solidFill>
              <a:round/>
              <a:headEnd/>
              <a:tailEnd/>
            </a:ln>
          </p:spPr>
          <p:txBody>
            <a:bodyPr/>
            <a:lstStyle/>
            <a:p>
              <a:endParaRPr lang="en-US"/>
            </a:p>
          </p:txBody>
        </p:sp>
        <p:sp>
          <p:nvSpPr>
            <p:cNvPr id="18554" name="Freeform 26"/>
            <p:cNvSpPr>
              <a:spLocks/>
            </p:cNvSpPr>
            <p:nvPr/>
          </p:nvSpPr>
          <p:spPr bwMode="auto">
            <a:xfrm>
              <a:off x="4603" y="1738"/>
              <a:ext cx="75" cy="82"/>
            </a:xfrm>
            <a:custGeom>
              <a:avLst/>
              <a:gdLst>
                <a:gd name="T0" fmla="*/ 54 w 150"/>
                <a:gd name="T1" fmla="*/ 38 h 164"/>
                <a:gd name="T2" fmla="*/ 46 w 150"/>
                <a:gd name="T3" fmla="*/ 20 h 164"/>
                <a:gd name="T4" fmla="*/ 41 w 150"/>
                <a:gd name="T5" fmla="*/ 0 h 164"/>
                <a:gd name="T6" fmla="*/ 28 w 150"/>
                <a:gd name="T7" fmla="*/ 0 h 164"/>
                <a:gd name="T8" fmla="*/ 3 w 150"/>
                <a:gd name="T9" fmla="*/ 25 h 164"/>
                <a:gd name="T10" fmla="*/ 0 w 150"/>
                <a:gd name="T11" fmla="*/ 34 h 164"/>
                <a:gd name="T12" fmla="*/ 20 w 150"/>
                <a:gd name="T13" fmla="*/ 52 h 164"/>
                <a:gd name="T14" fmla="*/ 35 w 150"/>
                <a:gd name="T15" fmla="*/ 66 h 164"/>
                <a:gd name="T16" fmla="*/ 63 w 150"/>
                <a:gd name="T17" fmla="*/ 80 h 164"/>
                <a:gd name="T18" fmla="*/ 70 w 150"/>
                <a:gd name="T19" fmla="*/ 82 h 164"/>
                <a:gd name="T20" fmla="*/ 75 w 150"/>
                <a:gd name="T21" fmla="*/ 78 h 164"/>
                <a:gd name="T22" fmla="*/ 70 w 150"/>
                <a:gd name="T23" fmla="*/ 73 h 164"/>
                <a:gd name="T24" fmla="*/ 63 w 150"/>
                <a:gd name="T25" fmla="*/ 60 h 164"/>
                <a:gd name="T26" fmla="*/ 59 w 150"/>
                <a:gd name="T27" fmla="*/ 51 h 164"/>
                <a:gd name="T28" fmla="*/ 54 w 150"/>
                <a:gd name="T29" fmla="*/ 38 h 1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0"/>
                <a:gd name="T46" fmla="*/ 0 h 164"/>
                <a:gd name="T47" fmla="*/ 150 w 150"/>
                <a:gd name="T48" fmla="*/ 164 h 1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0" h="164">
                  <a:moveTo>
                    <a:pt x="109" y="75"/>
                  </a:moveTo>
                  <a:lnTo>
                    <a:pt x="93" y="40"/>
                  </a:lnTo>
                  <a:lnTo>
                    <a:pt x="83" y="0"/>
                  </a:lnTo>
                  <a:lnTo>
                    <a:pt x="57" y="0"/>
                  </a:lnTo>
                  <a:lnTo>
                    <a:pt x="6" y="51"/>
                  </a:lnTo>
                  <a:lnTo>
                    <a:pt x="0" y="67"/>
                  </a:lnTo>
                  <a:lnTo>
                    <a:pt x="40" y="105"/>
                  </a:lnTo>
                  <a:lnTo>
                    <a:pt x="69" y="131"/>
                  </a:lnTo>
                  <a:lnTo>
                    <a:pt x="127" y="160"/>
                  </a:lnTo>
                  <a:lnTo>
                    <a:pt x="140" y="164"/>
                  </a:lnTo>
                  <a:lnTo>
                    <a:pt x="150" y="156"/>
                  </a:lnTo>
                  <a:lnTo>
                    <a:pt x="140" y="145"/>
                  </a:lnTo>
                  <a:lnTo>
                    <a:pt x="127" y="121"/>
                  </a:lnTo>
                  <a:lnTo>
                    <a:pt x="119" y="103"/>
                  </a:lnTo>
                  <a:lnTo>
                    <a:pt x="109" y="75"/>
                  </a:lnTo>
                  <a:close/>
                </a:path>
              </a:pathLst>
            </a:custGeom>
            <a:solidFill>
              <a:srgbClr val="000000"/>
            </a:solidFill>
            <a:ln w="0">
              <a:solidFill>
                <a:srgbClr val="000000"/>
              </a:solidFill>
              <a:round/>
              <a:headEnd/>
              <a:tailEnd/>
            </a:ln>
          </p:spPr>
          <p:txBody>
            <a:bodyPr/>
            <a:lstStyle/>
            <a:p>
              <a:endParaRPr lang="en-US"/>
            </a:p>
          </p:txBody>
        </p:sp>
        <p:sp>
          <p:nvSpPr>
            <p:cNvPr id="18555" name="Freeform 27"/>
            <p:cNvSpPr>
              <a:spLocks/>
            </p:cNvSpPr>
            <p:nvPr/>
          </p:nvSpPr>
          <p:spPr bwMode="auto">
            <a:xfrm>
              <a:off x="4615" y="1855"/>
              <a:ext cx="51" cy="47"/>
            </a:xfrm>
            <a:custGeom>
              <a:avLst/>
              <a:gdLst>
                <a:gd name="T0" fmla="*/ 17 w 101"/>
                <a:gd name="T1" fmla="*/ 0 h 95"/>
                <a:gd name="T2" fmla="*/ 11 w 101"/>
                <a:gd name="T3" fmla="*/ 8 h 95"/>
                <a:gd name="T4" fmla="*/ 8 w 101"/>
                <a:gd name="T5" fmla="*/ 15 h 95"/>
                <a:gd name="T6" fmla="*/ 5 w 101"/>
                <a:gd name="T7" fmla="*/ 22 h 95"/>
                <a:gd name="T8" fmla="*/ 3 w 101"/>
                <a:gd name="T9" fmla="*/ 31 h 95"/>
                <a:gd name="T10" fmla="*/ 0 w 101"/>
                <a:gd name="T11" fmla="*/ 47 h 95"/>
                <a:gd name="T12" fmla="*/ 14 w 101"/>
                <a:gd name="T13" fmla="*/ 37 h 95"/>
                <a:gd name="T14" fmla="*/ 28 w 101"/>
                <a:gd name="T15" fmla="*/ 31 h 95"/>
                <a:gd name="T16" fmla="*/ 36 w 101"/>
                <a:gd name="T17" fmla="*/ 29 h 95"/>
                <a:gd name="T18" fmla="*/ 42 w 101"/>
                <a:gd name="T19" fmla="*/ 27 h 95"/>
                <a:gd name="T20" fmla="*/ 50 w 101"/>
                <a:gd name="T21" fmla="*/ 25 h 95"/>
                <a:gd name="T22" fmla="*/ 51 w 101"/>
                <a:gd name="T23" fmla="*/ 22 h 95"/>
                <a:gd name="T24" fmla="*/ 37 w 101"/>
                <a:gd name="T25" fmla="*/ 17 h 95"/>
                <a:gd name="T26" fmla="*/ 30 w 101"/>
                <a:gd name="T27" fmla="*/ 12 h 95"/>
                <a:gd name="T28" fmla="*/ 22 w 101"/>
                <a:gd name="T29" fmla="*/ 6 h 95"/>
                <a:gd name="T30" fmla="*/ 17 w 101"/>
                <a:gd name="T31" fmla="*/ 0 h 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1"/>
                <a:gd name="T49" fmla="*/ 0 h 95"/>
                <a:gd name="T50" fmla="*/ 101 w 101"/>
                <a:gd name="T51" fmla="*/ 95 h 9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1" h="95">
                  <a:moveTo>
                    <a:pt x="33" y="0"/>
                  </a:moveTo>
                  <a:lnTo>
                    <a:pt x="21" y="16"/>
                  </a:lnTo>
                  <a:lnTo>
                    <a:pt x="16" y="31"/>
                  </a:lnTo>
                  <a:lnTo>
                    <a:pt x="10" y="45"/>
                  </a:lnTo>
                  <a:lnTo>
                    <a:pt x="6" y="63"/>
                  </a:lnTo>
                  <a:lnTo>
                    <a:pt x="0" y="95"/>
                  </a:lnTo>
                  <a:lnTo>
                    <a:pt x="27" y="75"/>
                  </a:lnTo>
                  <a:lnTo>
                    <a:pt x="55" y="63"/>
                  </a:lnTo>
                  <a:lnTo>
                    <a:pt x="71" y="59"/>
                  </a:lnTo>
                  <a:lnTo>
                    <a:pt x="83" y="55"/>
                  </a:lnTo>
                  <a:lnTo>
                    <a:pt x="99" y="51"/>
                  </a:lnTo>
                  <a:lnTo>
                    <a:pt x="101" y="45"/>
                  </a:lnTo>
                  <a:lnTo>
                    <a:pt x="73" y="35"/>
                  </a:lnTo>
                  <a:lnTo>
                    <a:pt x="59" y="25"/>
                  </a:lnTo>
                  <a:lnTo>
                    <a:pt x="43" y="12"/>
                  </a:lnTo>
                  <a:lnTo>
                    <a:pt x="33" y="0"/>
                  </a:lnTo>
                  <a:close/>
                </a:path>
              </a:pathLst>
            </a:custGeom>
            <a:solidFill>
              <a:srgbClr val="FFBF78"/>
            </a:solidFill>
            <a:ln w="0">
              <a:solidFill>
                <a:srgbClr val="000000"/>
              </a:solidFill>
              <a:round/>
              <a:headEnd/>
              <a:tailEnd/>
            </a:ln>
          </p:spPr>
          <p:txBody>
            <a:bodyPr/>
            <a:lstStyle/>
            <a:p>
              <a:endParaRPr lang="en-US"/>
            </a:p>
          </p:txBody>
        </p:sp>
        <p:sp>
          <p:nvSpPr>
            <p:cNvPr id="18556" name="Freeform 28"/>
            <p:cNvSpPr>
              <a:spLocks/>
            </p:cNvSpPr>
            <p:nvPr/>
          </p:nvSpPr>
          <p:spPr bwMode="auto">
            <a:xfrm>
              <a:off x="4789" y="1784"/>
              <a:ext cx="29" cy="43"/>
            </a:xfrm>
            <a:custGeom>
              <a:avLst/>
              <a:gdLst>
                <a:gd name="T0" fmla="*/ 24 w 57"/>
                <a:gd name="T1" fmla="*/ 43 h 87"/>
                <a:gd name="T2" fmla="*/ 27 w 57"/>
                <a:gd name="T3" fmla="*/ 34 h 87"/>
                <a:gd name="T4" fmla="*/ 29 w 57"/>
                <a:gd name="T5" fmla="*/ 16 h 87"/>
                <a:gd name="T6" fmla="*/ 28 w 57"/>
                <a:gd name="T7" fmla="*/ 4 h 87"/>
                <a:gd name="T8" fmla="*/ 22 w 57"/>
                <a:gd name="T9" fmla="*/ 0 h 87"/>
                <a:gd name="T10" fmla="*/ 13 w 57"/>
                <a:gd name="T11" fmla="*/ 0 h 87"/>
                <a:gd name="T12" fmla="*/ 7 w 57"/>
                <a:gd name="T13" fmla="*/ 7 h 87"/>
                <a:gd name="T14" fmla="*/ 0 w 57"/>
                <a:gd name="T15" fmla="*/ 22 h 87"/>
                <a:gd name="T16" fmla="*/ 13 w 57"/>
                <a:gd name="T17" fmla="*/ 37 h 87"/>
                <a:gd name="T18" fmla="*/ 24 w 57"/>
                <a:gd name="T19" fmla="*/ 43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
                <a:gd name="T31" fmla="*/ 0 h 87"/>
                <a:gd name="T32" fmla="*/ 57 w 57"/>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 h="87">
                  <a:moveTo>
                    <a:pt x="47" y="87"/>
                  </a:moveTo>
                  <a:lnTo>
                    <a:pt x="53" y="69"/>
                  </a:lnTo>
                  <a:lnTo>
                    <a:pt x="57" y="32"/>
                  </a:lnTo>
                  <a:lnTo>
                    <a:pt x="55" y="8"/>
                  </a:lnTo>
                  <a:lnTo>
                    <a:pt x="43" y="0"/>
                  </a:lnTo>
                  <a:lnTo>
                    <a:pt x="25" y="0"/>
                  </a:lnTo>
                  <a:lnTo>
                    <a:pt x="13" y="14"/>
                  </a:lnTo>
                  <a:lnTo>
                    <a:pt x="0" y="44"/>
                  </a:lnTo>
                  <a:lnTo>
                    <a:pt x="25" y="75"/>
                  </a:lnTo>
                  <a:lnTo>
                    <a:pt x="47" y="87"/>
                  </a:lnTo>
                  <a:close/>
                </a:path>
              </a:pathLst>
            </a:custGeom>
            <a:solidFill>
              <a:srgbClr val="FFFFFF"/>
            </a:solidFill>
            <a:ln w="0">
              <a:solidFill>
                <a:srgbClr val="000000"/>
              </a:solidFill>
              <a:round/>
              <a:headEnd/>
              <a:tailEnd/>
            </a:ln>
          </p:spPr>
          <p:txBody>
            <a:bodyPr/>
            <a:lstStyle/>
            <a:p>
              <a:endParaRPr lang="en-US"/>
            </a:p>
          </p:txBody>
        </p:sp>
        <p:sp>
          <p:nvSpPr>
            <p:cNvPr id="18557" name="Freeform 29"/>
            <p:cNvSpPr>
              <a:spLocks/>
            </p:cNvSpPr>
            <p:nvPr/>
          </p:nvSpPr>
          <p:spPr bwMode="auto">
            <a:xfrm>
              <a:off x="4780" y="1805"/>
              <a:ext cx="33" cy="39"/>
            </a:xfrm>
            <a:custGeom>
              <a:avLst/>
              <a:gdLst>
                <a:gd name="T0" fmla="*/ 0 w 65"/>
                <a:gd name="T1" fmla="*/ 19 h 77"/>
                <a:gd name="T2" fmla="*/ 14 w 65"/>
                <a:gd name="T3" fmla="*/ 30 h 77"/>
                <a:gd name="T4" fmla="*/ 28 w 65"/>
                <a:gd name="T5" fmla="*/ 39 h 77"/>
                <a:gd name="T6" fmla="*/ 33 w 65"/>
                <a:gd name="T7" fmla="*/ 22 h 77"/>
                <a:gd name="T8" fmla="*/ 22 w 65"/>
                <a:gd name="T9" fmla="*/ 16 h 77"/>
                <a:gd name="T10" fmla="*/ 9 w 65"/>
                <a:gd name="T11" fmla="*/ 0 h 77"/>
                <a:gd name="T12" fmla="*/ 0 w 65"/>
                <a:gd name="T13" fmla="*/ 19 h 77"/>
                <a:gd name="T14" fmla="*/ 0 60000 65536"/>
                <a:gd name="T15" fmla="*/ 0 60000 65536"/>
                <a:gd name="T16" fmla="*/ 0 60000 65536"/>
                <a:gd name="T17" fmla="*/ 0 60000 65536"/>
                <a:gd name="T18" fmla="*/ 0 60000 65536"/>
                <a:gd name="T19" fmla="*/ 0 60000 65536"/>
                <a:gd name="T20" fmla="*/ 0 60000 65536"/>
                <a:gd name="T21" fmla="*/ 0 w 65"/>
                <a:gd name="T22" fmla="*/ 0 h 77"/>
                <a:gd name="T23" fmla="*/ 65 w 65"/>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77">
                  <a:moveTo>
                    <a:pt x="0" y="37"/>
                  </a:moveTo>
                  <a:lnTo>
                    <a:pt x="27" y="59"/>
                  </a:lnTo>
                  <a:lnTo>
                    <a:pt x="55" y="77"/>
                  </a:lnTo>
                  <a:lnTo>
                    <a:pt x="65" y="43"/>
                  </a:lnTo>
                  <a:lnTo>
                    <a:pt x="43" y="31"/>
                  </a:lnTo>
                  <a:lnTo>
                    <a:pt x="18" y="0"/>
                  </a:lnTo>
                  <a:lnTo>
                    <a:pt x="0" y="37"/>
                  </a:lnTo>
                  <a:close/>
                </a:path>
              </a:pathLst>
            </a:custGeom>
            <a:solidFill>
              <a:srgbClr val="000000"/>
            </a:solidFill>
            <a:ln w="0">
              <a:solidFill>
                <a:srgbClr val="000000"/>
              </a:solidFill>
              <a:round/>
              <a:headEnd/>
              <a:tailEnd/>
            </a:ln>
          </p:spPr>
          <p:txBody>
            <a:bodyPr/>
            <a:lstStyle/>
            <a:p>
              <a:endParaRPr lang="en-US"/>
            </a:p>
          </p:txBody>
        </p:sp>
        <p:sp>
          <p:nvSpPr>
            <p:cNvPr id="18558" name="Freeform 30"/>
            <p:cNvSpPr>
              <a:spLocks/>
            </p:cNvSpPr>
            <p:nvPr/>
          </p:nvSpPr>
          <p:spPr bwMode="auto">
            <a:xfrm>
              <a:off x="4632" y="1846"/>
              <a:ext cx="35" cy="32"/>
            </a:xfrm>
            <a:custGeom>
              <a:avLst/>
              <a:gdLst>
                <a:gd name="T0" fmla="*/ 0 w 69"/>
                <a:gd name="T1" fmla="*/ 9 h 63"/>
                <a:gd name="T2" fmla="*/ 5 w 69"/>
                <a:gd name="T3" fmla="*/ 15 h 63"/>
                <a:gd name="T4" fmla="*/ 13 w 69"/>
                <a:gd name="T5" fmla="*/ 22 h 63"/>
                <a:gd name="T6" fmla="*/ 20 w 69"/>
                <a:gd name="T7" fmla="*/ 27 h 63"/>
                <a:gd name="T8" fmla="*/ 34 w 69"/>
                <a:gd name="T9" fmla="*/ 32 h 63"/>
                <a:gd name="T10" fmla="*/ 35 w 69"/>
                <a:gd name="T11" fmla="*/ 20 h 63"/>
                <a:gd name="T12" fmla="*/ 24 w 69"/>
                <a:gd name="T13" fmla="*/ 16 h 63"/>
                <a:gd name="T14" fmla="*/ 14 w 69"/>
                <a:gd name="T15" fmla="*/ 9 h 63"/>
                <a:gd name="T16" fmla="*/ 5 w 69"/>
                <a:gd name="T17" fmla="*/ 0 h 63"/>
                <a:gd name="T18" fmla="*/ 0 w 69"/>
                <a:gd name="T19" fmla="*/ 9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
                <a:gd name="T31" fmla="*/ 0 h 63"/>
                <a:gd name="T32" fmla="*/ 69 w 69"/>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 h="63">
                  <a:moveTo>
                    <a:pt x="0" y="18"/>
                  </a:moveTo>
                  <a:lnTo>
                    <a:pt x="10" y="30"/>
                  </a:lnTo>
                  <a:lnTo>
                    <a:pt x="26" y="43"/>
                  </a:lnTo>
                  <a:lnTo>
                    <a:pt x="40" y="53"/>
                  </a:lnTo>
                  <a:lnTo>
                    <a:pt x="68" y="63"/>
                  </a:lnTo>
                  <a:lnTo>
                    <a:pt x="69" y="40"/>
                  </a:lnTo>
                  <a:lnTo>
                    <a:pt x="48" y="32"/>
                  </a:lnTo>
                  <a:lnTo>
                    <a:pt x="28" y="18"/>
                  </a:lnTo>
                  <a:lnTo>
                    <a:pt x="10" y="0"/>
                  </a:lnTo>
                  <a:lnTo>
                    <a:pt x="0" y="18"/>
                  </a:lnTo>
                  <a:close/>
                </a:path>
              </a:pathLst>
            </a:custGeom>
            <a:solidFill>
              <a:srgbClr val="000000"/>
            </a:solidFill>
            <a:ln w="0">
              <a:solidFill>
                <a:srgbClr val="000000"/>
              </a:solidFill>
              <a:round/>
              <a:headEnd/>
              <a:tailEnd/>
            </a:ln>
          </p:spPr>
          <p:txBody>
            <a:bodyPr/>
            <a:lstStyle/>
            <a:p>
              <a:endParaRPr lang="en-US"/>
            </a:p>
          </p:txBody>
        </p:sp>
        <p:sp>
          <p:nvSpPr>
            <p:cNvPr id="18559" name="Freeform 31"/>
            <p:cNvSpPr>
              <a:spLocks/>
            </p:cNvSpPr>
            <p:nvPr/>
          </p:nvSpPr>
          <p:spPr bwMode="auto">
            <a:xfrm>
              <a:off x="4637" y="1836"/>
              <a:ext cx="30" cy="30"/>
            </a:xfrm>
            <a:custGeom>
              <a:avLst/>
              <a:gdLst>
                <a:gd name="T0" fmla="*/ 0 w 59"/>
                <a:gd name="T1" fmla="*/ 10 h 60"/>
                <a:gd name="T2" fmla="*/ 9 w 59"/>
                <a:gd name="T3" fmla="*/ 19 h 60"/>
                <a:gd name="T4" fmla="*/ 19 w 59"/>
                <a:gd name="T5" fmla="*/ 26 h 60"/>
                <a:gd name="T6" fmla="*/ 30 w 59"/>
                <a:gd name="T7" fmla="*/ 30 h 60"/>
                <a:gd name="T8" fmla="*/ 30 w 59"/>
                <a:gd name="T9" fmla="*/ 19 h 60"/>
                <a:gd name="T10" fmla="*/ 28 w 59"/>
                <a:gd name="T11" fmla="*/ 9 h 60"/>
                <a:gd name="T12" fmla="*/ 25 w 59"/>
                <a:gd name="T13" fmla="*/ 4 h 60"/>
                <a:gd name="T14" fmla="*/ 22 w 59"/>
                <a:gd name="T15" fmla="*/ 0 h 60"/>
                <a:gd name="T16" fmla="*/ 15 w 59"/>
                <a:gd name="T17" fmla="*/ 0 h 60"/>
                <a:gd name="T18" fmla="*/ 10 w 59"/>
                <a:gd name="T19" fmla="*/ 2 h 60"/>
                <a:gd name="T20" fmla="*/ 4 w 59"/>
                <a:gd name="T21" fmla="*/ 5 h 60"/>
                <a:gd name="T22" fmla="*/ 0 w 59"/>
                <a:gd name="T23" fmla="*/ 10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60"/>
                <a:gd name="T38" fmla="*/ 59 w 59"/>
                <a:gd name="T39" fmla="*/ 60 h 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60">
                  <a:moveTo>
                    <a:pt x="0" y="20"/>
                  </a:moveTo>
                  <a:lnTo>
                    <a:pt x="18" y="38"/>
                  </a:lnTo>
                  <a:lnTo>
                    <a:pt x="38" y="52"/>
                  </a:lnTo>
                  <a:lnTo>
                    <a:pt x="59" y="60"/>
                  </a:lnTo>
                  <a:lnTo>
                    <a:pt x="59" y="38"/>
                  </a:lnTo>
                  <a:lnTo>
                    <a:pt x="56" y="18"/>
                  </a:lnTo>
                  <a:lnTo>
                    <a:pt x="50" y="8"/>
                  </a:lnTo>
                  <a:lnTo>
                    <a:pt x="44" y="0"/>
                  </a:lnTo>
                  <a:lnTo>
                    <a:pt x="30" y="0"/>
                  </a:lnTo>
                  <a:lnTo>
                    <a:pt x="20" y="4"/>
                  </a:lnTo>
                  <a:lnTo>
                    <a:pt x="8" y="10"/>
                  </a:lnTo>
                  <a:lnTo>
                    <a:pt x="0" y="20"/>
                  </a:lnTo>
                  <a:close/>
                </a:path>
              </a:pathLst>
            </a:custGeom>
            <a:solidFill>
              <a:srgbClr val="FFFFFF"/>
            </a:solidFill>
            <a:ln w="0">
              <a:solidFill>
                <a:srgbClr val="000000"/>
              </a:solidFill>
              <a:round/>
              <a:headEnd/>
              <a:tailEnd/>
            </a:ln>
          </p:spPr>
          <p:txBody>
            <a:bodyPr/>
            <a:lstStyle/>
            <a:p>
              <a:endParaRPr lang="en-US"/>
            </a:p>
          </p:txBody>
        </p:sp>
        <p:sp>
          <p:nvSpPr>
            <p:cNvPr id="18560" name="Freeform 32"/>
            <p:cNvSpPr>
              <a:spLocks/>
            </p:cNvSpPr>
            <p:nvPr/>
          </p:nvSpPr>
          <p:spPr bwMode="auto">
            <a:xfrm>
              <a:off x="4578" y="2070"/>
              <a:ext cx="12" cy="23"/>
            </a:xfrm>
            <a:custGeom>
              <a:avLst/>
              <a:gdLst>
                <a:gd name="T0" fmla="*/ 6 w 23"/>
                <a:gd name="T1" fmla="*/ 0 h 45"/>
                <a:gd name="T2" fmla="*/ 3 w 23"/>
                <a:gd name="T3" fmla="*/ 8 h 45"/>
                <a:gd name="T4" fmla="*/ 0 w 23"/>
                <a:gd name="T5" fmla="*/ 23 h 45"/>
                <a:gd name="T6" fmla="*/ 5 w 23"/>
                <a:gd name="T7" fmla="*/ 18 h 45"/>
                <a:gd name="T8" fmla="*/ 10 w 23"/>
                <a:gd name="T9" fmla="*/ 5 h 45"/>
                <a:gd name="T10" fmla="*/ 12 w 23"/>
                <a:gd name="T11" fmla="*/ 0 h 45"/>
                <a:gd name="T12" fmla="*/ 6 w 23"/>
                <a:gd name="T13" fmla="*/ 0 h 45"/>
                <a:gd name="T14" fmla="*/ 0 60000 65536"/>
                <a:gd name="T15" fmla="*/ 0 60000 65536"/>
                <a:gd name="T16" fmla="*/ 0 60000 65536"/>
                <a:gd name="T17" fmla="*/ 0 60000 65536"/>
                <a:gd name="T18" fmla="*/ 0 60000 65536"/>
                <a:gd name="T19" fmla="*/ 0 60000 65536"/>
                <a:gd name="T20" fmla="*/ 0 60000 65536"/>
                <a:gd name="T21" fmla="*/ 0 w 23"/>
                <a:gd name="T22" fmla="*/ 0 h 45"/>
                <a:gd name="T23" fmla="*/ 23 w 23"/>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45">
                  <a:moveTo>
                    <a:pt x="11" y="0"/>
                  </a:moveTo>
                  <a:lnTo>
                    <a:pt x="6" y="16"/>
                  </a:lnTo>
                  <a:lnTo>
                    <a:pt x="0" y="45"/>
                  </a:lnTo>
                  <a:lnTo>
                    <a:pt x="10" y="35"/>
                  </a:lnTo>
                  <a:lnTo>
                    <a:pt x="19" y="10"/>
                  </a:lnTo>
                  <a:lnTo>
                    <a:pt x="23" y="0"/>
                  </a:lnTo>
                  <a:lnTo>
                    <a:pt x="11" y="0"/>
                  </a:lnTo>
                  <a:close/>
                </a:path>
              </a:pathLst>
            </a:custGeom>
            <a:solidFill>
              <a:srgbClr val="000000"/>
            </a:solidFill>
            <a:ln w="0">
              <a:solidFill>
                <a:srgbClr val="000000"/>
              </a:solidFill>
              <a:round/>
              <a:headEnd/>
              <a:tailEnd/>
            </a:ln>
          </p:spPr>
          <p:txBody>
            <a:bodyPr/>
            <a:lstStyle/>
            <a:p>
              <a:endParaRPr lang="en-US"/>
            </a:p>
          </p:txBody>
        </p:sp>
        <p:sp>
          <p:nvSpPr>
            <p:cNvPr id="18561" name="Freeform 33"/>
            <p:cNvSpPr>
              <a:spLocks/>
            </p:cNvSpPr>
            <p:nvPr/>
          </p:nvSpPr>
          <p:spPr bwMode="auto">
            <a:xfrm>
              <a:off x="4246" y="2178"/>
              <a:ext cx="1304" cy="713"/>
            </a:xfrm>
            <a:custGeom>
              <a:avLst/>
              <a:gdLst>
                <a:gd name="T0" fmla="*/ 1078 w 2608"/>
                <a:gd name="T1" fmla="*/ 49 h 1427"/>
                <a:gd name="T2" fmla="*/ 1022 w 2608"/>
                <a:gd name="T3" fmla="*/ 26 h 1427"/>
                <a:gd name="T4" fmla="*/ 993 w 2608"/>
                <a:gd name="T5" fmla="*/ 37 h 1427"/>
                <a:gd name="T6" fmla="*/ 941 w 2608"/>
                <a:gd name="T7" fmla="*/ 19 h 1427"/>
                <a:gd name="T8" fmla="*/ 900 w 2608"/>
                <a:gd name="T9" fmla="*/ 6 h 1427"/>
                <a:gd name="T10" fmla="*/ 880 w 2608"/>
                <a:gd name="T11" fmla="*/ 0 h 1427"/>
                <a:gd name="T12" fmla="*/ 689 w 2608"/>
                <a:gd name="T13" fmla="*/ 32 h 1427"/>
                <a:gd name="T14" fmla="*/ 510 w 2608"/>
                <a:gd name="T15" fmla="*/ 66 h 1427"/>
                <a:gd name="T16" fmla="*/ 502 w 2608"/>
                <a:gd name="T17" fmla="*/ 74 h 1427"/>
                <a:gd name="T18" fmla="*/ 486 w 2608"/>
                <a:gd name="T19" fmla="*/ 89 h 1427"/>
                <a:gd name="T20" fmla="*/ 459 w 2608"/>
                <a:gd name="T21" fmla="*/ 97 h 1427"/>
                <a:gd name="T22" fmla="*/ 431 w 2608"/>
                <a:gd name="T23" fmla="*/ 96 h 1427"/>
                <a:gd name="T24" fmla="*/ 407 w 2608"/>
                <a:gd name="T25" fmla="*/ 92 h 1427"/>
                <a:gd name="T26" fmla="*/ 210 w 2608"/>
                <a:gd name="T27" fmla="*/ 136 h 1427"/>
                <a:gd name="T28" fmla="*/ 61 w 2608"/>
                <a:gd name="T29" fmla="*/ 168 h 1427"/>
                <a:gd name="T30" fmla="*/ 12 w 2608"/>
                <a:gd name="T31" fmla="*/ 176 h 1427"/>
                <a:gd name="T32" fmla="*/ 2 w 2608"/>
                <a:gd name="T33" fmla="*/ 179 h 1427"/>
                <a:gd name="T34" fmla="*/ 0 w 2608"/>
                <a:gd name="T35" fmla="*/ 356 h 1427"/>
                <a:gd name="T36" fmla="*/ 44 w 2608"/>
                <a:gd name="T37" fmla="*/ 361 h 1427"/>
                <a:gd name="T38" fmla="*/ 43 w 2608"/>
                <a:gd name="T39" fmla="*/ 203 h 1427"/>
                <a:gd name="T40" fmla="*/ 895 w 2608"/>
                <a:gd name="T41" fmla="*/ 39 h 1427"/>
                <a:gd name="T42" fmla="*/ 915 w 2608"/>
                <a:gd name="T43" fmla="*/ 37 h 1427"/>
                <a:gd name="T44" fmla="*/ 1263 w 2608"/>
                <a:gd name="T45" fmla="*/ 166 h 1427"/>
                <a:gd name="T46" fmla="*/ 1269 w 2608"/>
                <a:gd name="T47" fmla="*/ 418 h 1427"/>
                <a:gd name="T48" fmla="*/ 937 w 2608"/>
                <a:gd name="T49" fmla="*/ 655 h 1427"/>
                <a:gd name="T50" fmla="*/ 926 w 2608"/>
                <a:gd name="T51" fmla="*/ 665 h 1427"/>
                <a:gd name="T52" fmla="*/ 926 w 2608"/>
                <a:gd name="T53" fmla="*/ 602 h 1427"/>
                <a:gd name="T54" fmla="*/ 915 w 2608"/>
                <a:gd name="T55" fmla="*/ 608 h 1427"/>
                <a:gd name="T56" fmla="*/ 915 w 2608"/>
                <a:gd name="T57" fmla="*/ 664 h 1427"/>
                <a:gd name="T58" fmla="*/ 900 w 2608"/>
                <a:gd name="T59" fmla="*/ 700 h 1427"/>
                <a:gd name="T60" fmla="*/ 927 w 2608"/>
                <a:gd name="T61" fmla="*/ 713 h 1427"/>
                <a:gd name="T62" fmla="*/ 1304 w 2608"/>
                <a:gd name="T63" fmla="*/ 434 h 1427"/>
                <a:gd name="T64" fmla="*/ 1298 w 2608"/>
                <a:gd name="T65" fmla="*/ 148 h 1427"/>
                <a:gd name="T66" fmla="*/ 1078 w 2608"/>
                <a:gd name="T67" fmla="*/ 49 h 14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08"/>
                <a:gd name="T103" fmla="*/ 0 h 1427"/>
                <a:gd name="T104" fmla="*/ 2608 w 2608"/>
                <a:gd name="T105" fmla="*/ 1427 h 142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08" h="1427">
                  <a:moveTo>
                    <a:pt x="2156" y="99"/>
                  </a:moveTo>
                  <a:lnTo>
                    <a:pt x="2045" y="53"/>
                  </a:lnTo>
                  <a:lnTo>
                    <a:pt x="1986" y="75"/>
                  </a:lnTo>
                  <a:lnTo>
                    <a:pt x="1883" y="39"/>
                  </a:lnTo>
                  <a:lnTo>
                    <a:pt x="1800" y="12"/>
                  </a:lnTo>
                  <a:lnTo>
                    <a:pt x="1760" y="0"/>
                  </a:lnTo>
                  <a:lnTo>
                    <a:pt x="1379" y="65"/>
                  </a:lnTo>
                  <a:lnTo>
                    <a:pt x="1021" y="133"/>
                  </a:lnTo>
                  <a:lnTo>
                    <a:pt x="1004" y="149"/>
                  </a:lnTo>
                  <a:lnTo>
                    <a:pt x="972" y="178"/>
                  </a:lnTo>
                  <a:lnTo>
                    <a:pt x="919" y="194"/>
                  </a:lnTo>
                  <a:lnTo>
                    <a:pt x="863" y="192"/>
                  </a:lnTo>
                  <a:lnTo>
                    <a:pt x="814" y="184"/>
                  </a:lnTo>
                  <a:lnTo>
                    <a:pt x="421" y="273"/>
                  </a:lnTo>
                  <a:lnTo>
                    <a:pt x="122" y="337"/>
                  </a:lnTo>
                  <a:lnTo>
                    <a:pt x="25" y="353"/>
                  </a:lnTo>
                  <a:lnTo>
                    <a:pt x="4" y="359"/>
                  </a:lnTo>
                  <a:lnTo>
                    <a:pt x="0" y="713"/>
                  </a:lnTo>
                  <a:lnTo>
                    <a:pt x="89" y="723"/>
                  </a:lnTo>
                  <a:lnTo>
                    <a:pt x="87" y="406"/>
                  </a:lnTo>
                  <a:lnTo>
                    <a:pt x="1790" y="79"/>
                  </a:lnTo>
                  <a:lnTo>
                    <a:pt x="1831" y="75"/>
                  </a:lnTo>
                  <a:lnTo>
                    <a:pt x="2525" y="333"/>
                  </a:lnTo>
                  <a:lnTo>
                    <a:pt x="2537" y="836"/>
                  </a:lnTo>
                  <a:lnTo>
                    <a:pt x="1875" y="1310"/>
                  </a:lnTo>
                  <a:lnTo>
                    <a:pt x="1853" y="1330"/>
                  </a:lnTo>
                  <a:lnTo>
                    <a:pt x="1853" y="1205"/>
                  </a:lnTo>
                  <a:lnTo>
                    <a:pt x="1831" y="1217"/>
                  </a:lnTo>
                  <a:lnTo>
                    <a:pt x="1831" y="1328"/>
                  </a:lnTo>
                  <a:lnTo>
                    <a:pt x="1800" y="1401"/>
                  </a:lnTo>
                  <a:lnTo>
                    <a:pt x="1855" y="1427"/>
                  </a:lnTo>
                  <a:lnTo>
                    <a:pt x="2608" y="868"/>
                  </a:lnTo>
                  <a:lnTo>
                    <a:pt x="2596" y="297"/>
                  </a:lnTo>
                  <a:lnTo>
                    <a:pt x="2156" y="99"/>
                  </a:lnTo>
                  <a:close/>
                </a:path>
              </a:pathLst>
            </a:custGeom>
            <a:solidFill>
              <a:srgbClr val="000000"/>
            </a:solidFill>
            <a:ln w="0">
              <a:solidFill>
                <a:srgbClr val="000000"/>
              </a:solidFill>
              <a:round/>
              <a:headEnd/>
              <a:tailEnd/>
            </a:ln>
          </p:spPr>
          <p:txBody>
            <a:bodyPr/>
            <a:lstStyle/>
            <a:p>
              <a:endParaRPr lang="en-US"/>
            </a:p>
          </p:txBody>
        </p:sp>
        <p:sp>
          <p:nvSpPr>
            <p:cNvPr id="18562" name="Freeform 34"/>
            <p:cNvSpPr>
              <a:spLocks/>
            </p:cNvSpPr>
            <p:nvPr/>
          </p:nvSpPr>
          <p:spPr bwMode="auto">
            <a:xfrm>
              <a:off x="4151" y="2529"/>
              <a:ext cx="1011" cy="626"/>
            </a:xfrm>
            <a:custGeom>
              <a:avLst/>
              <a:gdLst>
                <a:gd name="T0" fmla="*/ 995 w 2021"/>
                <a:gd name="T1" fmla="*/ 350 h 1253"/>
                <a:gd name="T2" fmla="*/ 1011 w 2021"/>
                <a:gd name="T3" fmla="*/ 313 h 1253"/>
                <a:gd name="T4" fmla="*/ 986 w 2021"/>
                <a:gd name="T5" fmla="*/ 303 h 1253"/>
                <a:gd name="T6" fmla="*/ 990 w 2021"/>
                <a:gd name="T7" fmla="*/ 332 h 1253"/>
                <a:gd name="T8" fmla="*/ 975 w 2021"/>
                <a:gd name="T9" fmla="*/ 359 h 1253"/>
                <a:gd name="T10" fmla="*/ 956 w 2021"/>
                <a:gd name="T11" fmla="*/ 369 h 1253"/>
                <a:gd name="T12" fmla="*/ 924 w 2021"/>
                <a:gd name="T13" fmla="*/ 375 h 1253"/>
                <a:gd name="T14" fmla="*/ 629 w 2021"/>
                <a:gd name="T15" fmla="*/ 576 h 1253"/>
                <a:gd name="T16" fmla="*/ 617 w 2021"/>
                <a:gd name="T17" fmla="*/ 576 h 1253"/>
                <a:gd name="T18" fmla="*/ 77 w 2021"/>
                <a:gd name="T19" fmla="*/ 167 h 1253"/>
                <a:gd name="T20" fmla="*/ 34 w 2021"/>
                <a:gd name="T21" fmla="*/ 135 h 1253"/>
                <a:gd name="T22" fmla="*/ 34 w 2021"/>
                <a:gd name="T23" fmla="*/ 96 h 1253"/>
                <a:gd name="T24" fmla="*/ 37 w 2021"/>
                <a:gd name="T25" fmla="*/ 92 h 1253"/>
                <a:gd name="T26" fmla="*/ 153 w 2021"/>
                <a:gd name="T27" fmla="*/ 11 h 1253"/>
                <a:gd name="T28" fmla="*/ 906 w 2021"/>
                <a:gd name="T29" fmla="*/ 193 h 1253"/>
                <a:gd name="T30" fmla="*/ 934 w 2021"/>
                <a:gd name="T31" fmla="*/ 181 h 1253"/>
                <a:gd name="T32" fmla="*/ 153 w 2021"/>
                <a:gd name="T33" fmla="*/ 0 h 1253"/>
                <a:gd name="T34" fmla="*/ 140 w 2021"/>
                <a:gd name="T35" fmla="*/ 11 h 1253"/>
                <a:gd name="T36" fmla="*/ 95 w 2021"/>
                <a:gd name="T37" fmla="*/ 6 h 1253"/>
                <a:gd name="T38" fmla="*/ 0 w 2021"/>
                <a:gd name="T39" fmla="*/ 77 h 1253"/>
                <a:gd name="T40" fmla="*/ 0 w 2021"/>
                <a:gd name="T41" fmla="*/ 153 h 1253"/>
                <a:gd name="T42" fmla="*/ 367 w 2021"/>
                <a:gd name="T43" fmla="*/ 437 h 1253"/>
                <a:gd name="T44" fmla="*/ 374 w 2021"/>
                <a:gd name="T45" fmla="*/ 443 h 1253"/>
                <a:gd name="T46" fmla="*/ 397 w 2021"/>
                <a:gd name="T47" fmla="*/ 461 h 1253"/>
                <a:gd name="T48" fmla="*/ 435 w 2021"/>
                <a:gd name="T49" fmla="*/ 490 h 1253"/>
                <a:gd name="T50" fmla="*/ 480 w 2021"/>
                <a:gd name="T51" fmla="*/ 523 h 1253"/>
                <a:gd name="T52" fmla="*/ 526 w 2021"/>
                <a:gd name="T53" fmla="*/ 559 h 1253"/>
                <a:gd name="T54" fmla="*/ 567 w 2021"/>
                <a:gd name="T55" fmla="*/ 590 h 1253"/>
                <a:gd name="T56" fmla="*/ 599 w 2021"/>
                <a:gd name="T57" fmla="*/ 614 h 1253"/>
                <a:gd name="T58" fmla="*/ 616 w 2021"/>
                <a:gd name="T59" fmla="*/ 626 h 1253"/>
                <a:gd name="T60" fmla="*/ 620 w 2021"/>
                <a:gd name="T61" fmla="*/ 624 h 1253"/>
                <a:gd name="T62" fmla="*/ 993 w 2021"/>
                <a:gd name="T63" fmla="*/ 371 h 1253"/>
                <a:gd name="T64" fmla="*/ 995 w 2021"/>
                <a:gd name="T65" fmla="*/ 350 h 12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21"/>
                <a:gd name="T100" fmla="*/ 0 h 1253"/>
                <a:gd name="T101" fmla="*/ 2021 w 2021"/>
                <a:gd name="T102" fmla="*/ 1253 h 12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21" h="1253">
                  <a:moveTo>
                    <a:pt x="1990" y="700"/>
                  </a:moveTo>
                  <a:lnTo>
                    <a:pt x="2021" y="627"/>
                  </a:lnTo>
                  <a:lnTo>
                    <a:pt x="1972" y="607"/>
                  </a:lnTo>
                  <a:lnTo>
                    <a:pt x="1980" y="664"/>
                  </a:lnTo>
                  <a:lnTo>
                    <a:pt x="1950" y="718"/>
                  </a:lnTo>
                  <a:lnTo>
                    <a:pt x="1911" y="738"/>
                  </a:lnTo>
                  <a:lnTo>
                    <a:pt x="1848" y="750"/>
                  </a:lnTo>
                  <a:lnTo>
                    <a:pt x="1257" y="1152"/>
                  </a:lnTo>
                  <a:lnTo>
                    <a:pt x="1233" y="1152"/>
                  </a:lnTo>
                  <a:lnTo>
                    <a:pt x="154" y="335"/>
                  </a:lnTo>
                  <a:lnTo>
                    <a:pt x="67" y="270"/>
                  </a:lnTo>
                  <a:lnTo>
                    <a:pt x="67" y="193"/>
                  </a:lnTo>
                  <a:lnTo>
                    <a:pt x="73" y="185"/>
                  </a:lnTo>
                  <a:lnTo>
                    <a:pt x="306" y="22"/>
                  </a:lnTo>
                  <a:lnTo>
                    <a:pt x="1812" y="387"/>
                  </a:lnTo>
                  <a:lnTo>
                    <a:pt x="1867" y="363"/>
                  </a:lnTo>
                  <a:lnTo>
                    <a:pt x="306" y="0"/>
                  </a:lnTo>
                  <a:lnTo>
                    <a:pt x="279" y="22"/>
                  </a:lnTo>
                  <a:lnTo>
                    <a:pt x="190" y="12"/>
                  </a:lnTo>
                  <a:lnTo>
                    <a:pt x="0" y="155"/>
                  </a:lnTo>
                  <a:lnTo>
                    <a:pt x="0" y="306"/>
                  </a:lnTo>
                  <a:lnTo>
                    <a:pt x="733" y="875"/>
                  </a:lnTo>
                  <a:lnTo>
                    <a:pt x="747" y="886"/>
                  </a:lnTo>
                  <a:lnTo>
                    <a:pt x="794" y="922"/>
                  </a:lnTo>
                  <a:lnTo>
                    <a:pt x="869" y="980"/>
                  </a:lnTo>
                  <a:lnTo>
                    <a:pt x="960" y="1047"/>
                  </a:lnTo>
                  <a:lnTo>
                    <a:pt x="1051" y="1118"/>
                  </a:lnTo>
                  <a:lnTo>
                    <a:pt x="1134" y="1180"/>
                  </a:lnTo>
                  <a:lnTo>
                    <a:pt x="1197" y="1229"/>
                  </a:lnTo>
                  <a:lnTo>
                    <a:pt x="1231" y="1253"/>
                  </a:lnTo>
                  <a:lnTo>
                    <a:pt x="1239" y="1249"/>
                  </a:lnTo>
                  <a:lnTo>
                    <a:pt x="1986" y="742"/>
                  </a:lnTo>
                  <a:lnTo>
                    <a:pt x="1990" y="700"/>
                  </a:lnTo>
                  <a:close/>
                </a:path>
              </a:pathLst>
            </a:custGeom>
            <a:solidFill>
              <a:srgbClr val="000000"/>
            </a:solidFill>
            <a:ln w="0">
              <a:solidFill>
                <a:srgbClr val="000000"/>
              </a:solidFill>
              <a:round/>
              <a:headEnd/>
              <a:tailEnd/>
            </a:ln>
          </p:spPr>
          <p:txBody>
            <a:bodyPr/>
            <a:lstStyle/>
            <a:p>
              <a:endParaRPr lang="en-US"/>
            </a:p>
          </p:txBody>
        </p:sp>
        <p:sp>
          <p:nvSpPr>
            <p:cNvPr id="18563" name="Freeform 35"/>
            <p:cNvSpPr>
              <a:spLocks/>
            </p:cNvSpPr>
            <p:nvPr/>
          </p:nvSpPr>
          <p:spPr bwMode="auto">
            <a:xfrm>
              <a:off x="4188" y="2540"/>
              <a:ext cx="869" cy="477"/>
            </a:xfrm>
            <a:custGeom>
              <a:avLst/>
              <a:gdLst>
                <a:gd name="T0" fmla="*/ 853 w 1739"/>
                <a:gd name="T1" fmla="*/ 187 h 956"/>
                <a:gd name="T2" fmla="*/ 869 w 1739"/>
                <a:gd name="T3" fmla="*/ 182 h 956"/>
                <a:gd name="T4" fmla="*/ 116 w 1739"/>
                <a:gd name="T5" fmla="*/ 0 h 956"/>
                <a:gd name="T6" fmla="*/ 0 w 1739"/>
                <a:gd name="T7" fmla="*/ 81 h 956"/>
                <a:gd name="T8" fmla="*/ 600 w 1739"/>
                <a:gd name="T9" fmla="*/ 477 h 956"/>
                <a:gd name="T10" fmla="*/ 709 w 1739"/>
                <a:gd name="T11" fmla="*/ 378 h 956"/>
                <a:gd name="T12" fmla="*/ 689 w 1739"/>
                <a:gd name="T13" fmla="*/ 358 h 956"/>
                <a:gd name="T14" fmla="*/ 680 w 1739"/>
                <a:gd name="T15" fmla="*/ 332 h 956"/>
                <a:gd name="T16" fmla="*/ 577 w 1739"/>
                <a:gd name="T17" fmla="*/ 426 h 956"/>
                <a:gd name="T18" fmla="*/ 34 w 1739"/>
                <a:gd name="T19" fmla="*/ 88 h 956"/>
                <a:gd name="T20" fmla="*/ 34 w 1739"/>
                <a:gd name="T21" fmla="*/ 75 h 956"/>
                <a:gd name="T22" fmla="*/ 127 w 1739"/>
                <a:gd name="T23" fmla="*/ 7 h 956"/>
                <a:gd name="T24" fmla="*/ 853 w 1739"/>
                <a:gd name="T25" fmla="*/ 187 h 9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9"/>
                <a:gd name="T40" fmla="*/ 0 h 956"/>
                <a:gd name="T41" fmla="*/ 1739 w 1739"/>
                <a:gd name="T42" fmla="*/ 956 h 9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9" h="956">
                  <a:moveTo>
                    <a:pt x="1707" y="375"/>
                  </a:moveTo>
                  <a:lnTo>
                    <a:pt x="1739" y="365"/>
                  </a:lnTo>
                  <a:lnTo>
                    <a:pt x="233" y="0"/>
                  </a:lnTo>
                  <a:lnTo>
                    <a:pt x="0" y="163"/>
                  </a:lnTo>
                  <a:lnTo>
                    <a:pt x="1200" y="956"/>
                  </a:lnTo>
                  <a:lnTo>
                    <a:pt x="1419" y="757"/>
                  </a:lnTo>
                  <a:lnTo>
                    <a:pt x="1379" y="718"/>
                  </a:lnTo>
                  <a:lnTo>
                    <a:pt x="1360" y="666"/>
                  </a:lnTo>
                  <a:lnTo>
                    <a:pt x="1154" y="853"/>
                  </a:lnTo>
                  <a:lnTo>
                    <a:pt x="69" y="177"/>
                  </a:lnTo>
                  <a:lnTo>
                    <a:pt x="69" y="151"/>
                  </a:lnTo>
                  <a:lnTo>
                    <a:pt x="255" y="14"/>
                  </a:lnTo>
                  <a:lnTo>
                    <a:pt x="1707" y="375"/>
                  </a:lnTo>
                  <a:close/>
                </a:path>
              </a:pathLst>
            </a:custGeom>
            <a:solidFill>
              <a:srgbClr val="FFFFFF"/>
            </a:solidFill>
            <a:ln w="0">
              <a:solidFill>
                <a:srgbClr val="000000"/>
              </a:solidFill>
              <a:round/>
              <a:headEnd/>
              <a:tailEnd/>
            </a:ln>
          </p:spPr>
          <p:txBody>
            <a:bodyPr/>
            <a:lstStyle/>
            <a:p>
              <a:endParaRPr lang="en-US"/>
            </a:p>
          </p:txBody>
        </p:sp>
        <p:sp>
          <p:nvSpPr>
            <p:cNvPr id="18564" name="Freeform 36"/>
            <p:cNvSpPr>
              <a:spLocks/>
            </p:cNvSpPr>
            <p:nvPr/>
          </p:nvSpPr>
          <p:spPr bwMode="auto">
            <a:xfrm>
              <a:off x="4289" y="2218"/>
              <a:ext cx="868" cy="492"/>
            </a:xfrm>
            <a:custGeom>
              <a:avLst/>
              <a:gdLst>
                <a:gd name="T0" fmla="*/ 852 w 1735"/>
                <a:gd name="T1" fmla="*/ 0 h 985"/>
                <a:gd name="T2" fmla="*/ 0 w 1735"/>
                <a:gd name="T3" fmla="*/ 163 h 985"/>
                <a:gd name="T4" fmla="*/ 1 w 1735"/>
                <a:gd name="T5" fmla="*/ 322 h 985"/>
                <a:gd name="T6" fmla="*/ 15 w 1735"/>
                <a:gd name="T7" fmla="*/ 311 h 985"/>
                <a:gd name="T8" fmla="*/ 795 w 1735"/>
                <a:gd name="T9" fmla="*/ 492 h 985"/>
                <a:gd name="T10" fmla="*/ 830 w 1735"/>
                <a:gd name="T11" fmla="*/ 459 h 985"/>
                <a:gd name="T12" fmla="*/ 868 w 1735"/>
                <a:gd name="T13" fmla="*/ 415 h 985"/>
                <a:gd name="T14" fmla="*/ 852 w 1735"/>
                <a:gd name="T15" fmla="*/ 0 h 985"/>
                <a:gd name="T16" fmla="*/ 0 60000 65536"/>
                <a:gd name="T17" fmla="*/ 0 60000 65536"/>
                <a:gd name="T18" fmla="*/ 0 60000 65536"/>
                <a:gd name="T19" fmla="*/ 0 60000 65536"/>
                <a:gd name="T20" fmla="*/ 0 60000 65536"/>
                <a:gd name="T21" fmla="*/ 0 60000 65536"/>
                <a:gd name="T22" fmla="*/ 0 60000 65536"/>
                <a:gd name="T23" fmla="*/ 0 60000 65536"/>
                <a:gd name="T24" fmla="*/ 0 w 1735"/>
                <a:gd name="T25" fmla="*/ 0 h 985"/>
                <a:gd name="T26" fmla="*/ 1735 w 1735"/>
                <a:gd name="T27" fmla="*/ 985 h 9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35" h="985">
                  <a:moveTo>
                    <a:pt x="1703" y="0"/>
                  </a:moveTo>
                  <a:lnTo>
                    <a:pt x="0" y="327"/>
                  </a:lnTo>
                  <a:lnTo>
                    <a:pt x="2" y="644"/>
                  </a:lnTo>
                  <a:lnTo>
                    <a:pt x="29" y="622"/>
                  </a:lnTo>
                  <a:lnTo>
                    <a:pt x="1590" y="985"/>
                  </a:lnTo>
                  <a:lnTo>
                    <a:pt x="1660" y="918"/>
                  </a:lnTo>
                  <a:lnTo>
                    <a:pt x="1735" y="831"/>
                  </a:lnTo>
                  <a:lnTo>
                    <a:pt x="1703" y="0"/>
                  </a:lnTo>
                  <a:close/>
                </a:path>
              </a:pathLst>
            </a:custGeom>
            <a:solidFill>
              <a:srgbClr val="FFFFFF"/>
            </a:solidFill>
            <a:ln w="0">
              <a:solidFill>
                <a:srgbClr val="000000"/>
              </a:solidFill>
              <a:round/>
              <a:headEnd/>
              <a:tailEnd/>
            </a:ln>
          </p:spPr>
          <p:txBody>
            <a:bodyPr/>
            <a:lstStyle/>
            <a:p>
              <a:endParaRPr lang="en-US"/>
            </a:p>
          </p:txBody>
        </p:sp>
        <p:sp>
          <p:nvSpPr>
            <p:cNvPr id="18565" name="Freeform 37"/>
            <p:cNvSpPr>
              <a:spLocks/>
            </p:cNvSpPr>
            <p:nvPr/>
          </p:nvSpPr>
          <p:spPr bwMode="auto">
            <a:xfrm>
              <a:off x="4222" y="2547"/>
              <a:ext cx="819" cy="419"/>
            </a:xfrm>
            <a:custGeom>
              <a:avLst/>
              <a:gdLst>
                <a:gd name="T0" fmla="*/ 819 w 1638"/>
                <a:gd name="T1" fmla="*/ 180 h 839"/>
                <a:gd name="T2" fmla="*/ 93 w 1638"/>
                <a:gd name="T3" fmla="*/ 0 h 839"/>
                <a:gd name="T4" fmla="*/ 0 w 1638"/>
                <a:gd name="T5" fmla="*/ 68 h 839"/>
                <a:gd name="T6" fmla="*/ 0 w 1638"/>
                <a:gd name="T7" fmla="*/ 81 h 839"/>
                <a:gd name="T8" fmla="*/ 543 w 1638"/>
                <a:gd name="T9" fmla="*/ 419 h 839"/>
                <a:gd name="T10" fmla="*/ 646 w 1638"/>
                <a:gd name="T11" fmla="*/ 326 h 839"/>
                <a:gd name="T12" fmla="*/ 607 w 1638"/>
                <a:gd name="T13" fmla="*/ 346 h 839"/>
                <a:gd name="T14" fmla="*/ 543 w 1638"/>
                <a:gd name="T15" fmla="*/ 401 h 839"/>
                <a:gd name="T16" fmla="*/ 533 w 1638"/>
                <a:gd name="T17" fmla="*/ 401 h 839"/>
                <a:gd name="T18" fmla="*/ 2 w 1638"/>
                <a:gd name="T19" fmla="*/ 79 h 839"/>
                <a:gd name="T20" fmla="*/ 2 w 1638"/>
                <a:gd name="T21" fmla="*/ 70 h 839"/>
                <a:gd name="T22" fmla="*/ 49 w 1638"/>
                <a:gd name="T23" fmla="*/ 96 h 839"/>
                <a:gd name="T24" fmla="*/ 57 w 1638"/>
                <a:gd name="T25" fmla="*/ 98 h 839"/>
                <a:gd name="T26" fmla="*/ 31 w 1638"/>
                <a:gd name="T27" fmla="*/ 83 h 839"/>
                <a:gd name="T28" fmla="*/ 6 w 1638"/>
                <a:gd name="T29" fmla="*/ 68 h 839"/>
                <a:gd name="T30" fmla="*/ 21 w 1638"/>
                <a:gd name="T31" fmla="*/ 58 h 839"/>
                <a:gd name="T32" fmla="*/ 47 w 1638"/>
                <a:gd name="T33" fmla="*/ 70 h 839"/>
                <a:gd name="T34" fmla="*/ 49 w 1638"/>
                <a:gd name="T35" fmla="*/ 69 h 839"/>
                <a:gd name="T36" fmla="*/ 24 w 1638"/>
                <a:gd name="T37" fmla="*/ 55 h 839"/>
                <a:gd name="T38" fmla="*/ 29 w 1638"/>
                <a:gd name="T39" fmla="*/ 51 h 839"/>
                <a:gd name="T40" fmla="*/ 48 w 1638"/>
                <a:gd name="T41" fmla="*/ 61 h 839"/>
                <a:gd name="T42" fmla="*/ 51 w 1638"/>
                <a:gd name="T43" fmla="*/ 60 h 839"/>
                <a:gd name="T44" fmla="*/ 31 w 1638"/>
                <a:gd name="T45" fmla="*/ 49 h 839"/>
                <a:gd name="T46" fmla="*/ 93 w 1638"/>
                <a:gd name="T47" fmla="*/ 4 h 839"/>
                <a:gd name="T48" fmla="*/ 715 w 1638"/>
                <a:gd name="T49" fmla="*/ 159 h 839"/>
                <a:gd name="T50" fmla="*/ 734 w 1638"/>
                <a:gd name="T51" fmla="*/ 165 h 839"/>
                <a:gd name="T52" fmla="*/ 819 w 1638"/>
                <a:gd name="T53" fmla="*/ 180 h 83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38"/>
                <a:gd name="T82" fmla="*/ 0 h 839"/>
                <a:gd name="T83" fmla="*/ 1638 w 1638"/>
                <a:gd name="T84" fmla="*/ 839 h 83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38" h="839">
                  <a:moveTo>
                    <a:pt x="1638" y="361"/>
                  </a:moveTo>
                  <a:lnTo>
                    <a:pt x="186" y="0"/>
                  </a:lnTo>
                  <a:lnTo>
                    <a:pt x="0" y="137"/>
                  </a:lnTo>
                  <a:lnTo>
                    <a:pt x="0" y="163"/>
                  </a:lnTo>
                  <a:lnTo>
                    <a:pt x="1085" y="839"/>
                  </a:lnTo>
                  <a:lnTo>
                    <a:pt x="1291" y="652"/>
                  </a:lnTo>
                  <a:lnTo>
                    <a:pt x="1214" y="692"/>
                  </a:lnTo>
                  <a:lnTo>
                    <a:pt x="1085" y="803"/>
                  </a:lnTo>
                  <a:lnTo>
                    <a:pt x="1065" y="803"/>
                  </a:lnTo>
                  <a:lnTo>
                    <a:pt x="4" y="159"/>
                  </a:lnTo>
                  <a:lnTo>
                    <a:pt x="4" y="141"/>
                  </a:lnTo>
                  <a:lnTo>
                    <a:pt x="97" y="192"/>
                  </a:lnTo>
                  <a:lnTo>
                    <a:pt x="115" y="196"/>
                  </a:lnTo>
                  <a:lnTo>
                    <a:pt x="63" y="167"/>
                  </a:lnTo>
                  <a:lnTo>
                    <a:pt x="12" y="137"/>
                  </a:lnTo>
                  <a:lnTo>
                    <a:pt x="42" y="117"/>
                  </a:lnTo>
                  <a:lnTo>
                    <a:pt x="93" y="141"/>
                  </a:lnTo>
                  <a:lnTo>
                    <a:pt x="97" y="139"/>
                  </a:lnTo>
                  <a:lnTo>
                    <a:pt x="48" y="111"/>
                  </a:lnTo>
                  <a:lnTo>
                    <a:pt x="58" y="103"/>
                  </a:lnTo>
                  <a:lnTo>
                    <a:pt x="95" y="123"/>
                  </a:lnTo>
                  <a:lnTo>
                    <a:pt x="103" y="121"/>
                  </a:lnTo>
                  <a:lnTo>
                    <a:pt x="63" y="99"/>
                  </a:lnTo>
                  <a:lnTo>
                    <a:pt x="186" y="8"/>
                  </a:lnTo>
                  <a:lnTo>
                    <a:pt x="1429" y="319"/>
                  </a:lnTo>
                  <a:lnTo>
                    <a:pt x="1468" y="331"/>
                  </a:lnTo>
                  <a:lnTo>
                    <a:pt x="1638" y="361"/>
                  </a:lnTo>
                  <a:close/>
                </a:path>
              </a:pathLst>
            </a:custGeom>
            <a:solidFill>
              <a:srgbClr val="000000"/>
            </a:solidFill>
            <a:ln w="0">
              <a:solidFill>
                <a:srgbClr val="000000"/>
              </a:solidFill>
              <a:round/>
              <a:headEnd/>
              <a:tailEnd/>
            </a:ln>
          </p:spPr>
          <p:txBody>
            <a:bodyPr/>
            <a:lstStyle/>
            <a:p>
              <a:endParaRPr lang="en-US"/>
            </a:p>
          </p:txBody>
        </p:sp>
        <p:sp>
          <p:nvSpPr>
            <p:cNvPr id="18566" name="Freeform 38"/>
            <p:cNvSpPr>
              <a:spLocks/>
            </p:cNvSpPr>
            <p:nvPr/>
          </p:nvSpPr>
          <p:spPr bwMode="auto">
            <a:xfrm>
              <a:off x="4224" y="2551"/>
              <a:ext cx="732" cy="397"/>
            </a:xfrm>
            <a:custGeom>
              <a:avLst/>
              <a:gdLst>
                <a:gd name="T0" fmla="*/ 732 w 1464"/>
                <a:gd name="T1" fmla="*/ 161 h 795"/>
                <a:gd name="T2" fmla="*/ 713 w 1464"/>
                <a:gd name="T3" fmla="*/ 155 h 795"/>
                <a:gd name="T4" fmla="*/ 91 w 1464"/>
                <a:gd name="T5" fmla="*/ 0 h 795"/>
                <a:gd name="T6" fmla="*/ 29 w 1464"/>
                <a:gd name="T7" fmla="*/ 45 h 795"/>
                <a:gd name="T8" fmla="*/ 49 w 1464"/>
                <a:gd name="T9" fmla="*/ 56 h 795"/>
                <a:gd name="T10" fmla="*/ 46 w 1464"/>
                <a:gd name="T11" fmla="*/ 57 h 795"/>
                <a:gd name="T12" fmla="*/ 27 w 1464"/>
                <a:gd name="T13" fmla="*/ 47 h 795"/>
                <a:gd name="T14" fmla="*/ 22 w 1464"/>
                <a:gd name="T15" fmla="*/ 51 h 795"/>
                <a:gd name="T16" fmla="*/ 46 w 1464"/>
                <a:gd name="T17" fmla="*/ 65 h 795"/>
                <a:gd name="T18" fmla="*/ 45 w 1464"/>
                <a:gd name="T19" fmla="*/ 66 h 795"/>
                <a:gd name="T20" fmla="*/ 19 w 1464"/>
                <a:gd name="T21" fmla="*/ 54 h 795"/>
                <a:gd name="T22" fmla="*/ 4 w 1464"/>
                <a:gd name="T23" fmla="*/ 64 h 795"/>
                <a:gd name="T24" fmla="*/ 29 w 1464"/>
                <a:gd name="T25" fmla="*/ 79 h 795"/>
                <a:gd name="T26" fmla="*/ 55 w 1464"/>
                <a:gd name="T27" fmla="*/ 94 h 795"/>
                <a:gd name="T28" fmla="*/ 46 w 1464"/>
                <a:gd name="T29" fmla="*/ 92 h 795"/>
                <a:gd name="T30" fmla="*/ 0 w 1464"/>
                <a:gd name="T31" fmla="*/ 66 h 795"/>
                <a:gd name="T32" fmla="*/ 0 w 1464"/>
                <a:gd name="T33" fmla="*/ 75 h 795"/>
                <a:gd name="T34" fmla="*/ 531 w 1464"/>
                <a:gd name="T35" fmla="*/ 397 h 795"/>
                <a:gd name="T36" fmla="*/ 531 w 1464"/>
                <a:gd name="T37" fmla="*/ 349 h 795"/>
                <a:gd name="T38" fmla="*/ 195 w 1464"/>
                <a:gd name="T39" fmla="*/ 161 h 795"/>
                <a:gd name="T40" fmla="*/ 538 w 1464"/>
                <a:gd name="T41" fmla="*/ 339 h 795"/>
                <a:gd name="T42" fmla="*/ 569 w 1464"/>
                <a:gd name="T43" fmla="*/ 311 h 795"/>
                <a:gd name="T44" fmla="*/ 233 w 1464"/>
                <a:gd name="T45" fmla="*/ 143 h 795"/>
                <a:gd name="T46" fmla="*/ 559 w 1464"/>
                <a:gd name="T47" fmla="*/ 295 h 795"/>
                <a:gd name="T48" fmla="*/ 552 w 1464"/>
                <a:gd name="T49" fmla="*/ 267 h 795"/>
                <a:gd name="T50" fmla="*/ 228 w 1464"/>
                <a:gd name="T51" fmla="*/ 117 h 795"/>
                <a:gd name="T52" fmla="*/ 552 w 1464"/>
                <a:gd name="T53" fmla="*/ 259 h 795"/>
                <a:gd name="T54" fmla="*/ 563 w 1464"/>
                <a:gd name="T55" fmla="*/ 238 h 795"/>
                <a:gd name="T56" fmla="*/ 580 w 1464"/>
                <a:gd name="T57" fmla="*/ 231 h 795"/>
                <a:gd name="T58" fmla="*/ 576 w 1464"/>
                <a:gd name="T59" fmla="*/ 217 h 795"/>
                <a:gd name="T60" fmla="*/ 378 w 1464"/>
                <a:gd name="T61" fmla="*/ 133 h 795"/>
                <a:gd name="T62" fmla="*/ 577 w 1464"/>
                <a:gd name="T63" fmla="*/ 209 h 795"/>
                <a:gd name="T64" fmla="*/ 583 w 1464"/>
                <a:gd name="T65" fmla="*/ 188 h 795"/>
                <a:gd name="T66" fmla="*/ 517 w 1464"/>
                <a:gd name="T67" fmla="*/ 160 h 795"/>
                <a:gd name="T68" fmla="*/ 526 w 1464"/>
                <a:gd name="T69" fmla="*/ 160 h 795"/>
                <a:gd name="T70" fmla="*/ 585 w 1464"/>
                <a:gd name="T71" fmla="*/ 182 h 795"/>
                <a:gd name="T72" fmla="*/ 598 w 1464"/>
                <a:gd name="T73" fmla="*/ 177 h 795"/>
                <a:gd name="T74" fmla="*/ 628 w 1464"/>
                <a:gd name="T75" fmla="*/ 176 h 795"/>
                <a:gd name="T76" fmla="*/ 647 w 1464"/>
                <a:gd name="T77" fmla="*/ 177 h 795"/>
                <a:gd name="T78" fmla="*/ 666 w 1464"/>
                <a:gd name="T79" fmla="*/ 178 h 795"/>
                <a:gd name="T80" fmla="*/ 680 w 1464"/>
                <a:gd name="T81" fmla="*/ 177 h 795"/>
                <a:gd name="T82" fmla="*/ 698 w 1464"/>
                <a:gd name="T83" fmla="*/ 175 h 795"/>
                <a:gd name="T84" fmla="*/ 714 w 1464"/>
                <a:gd name="T85" fmla="*/ 169 h 795"/>
                <a:gd name="T86" fmla="*/ 732 w 1464"/>
                <a:gd name="T87" fmla="*/ 161 h 79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64"/>
                <a:gd name="T133" fmla="*/ 0 h 795"/>
                <a:gd name="T134" fmla="*/ 1464 w 1464"/>
                <a:gd name="T135" fmla="*/ 795 h 79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64" h="795">
                  <a:moveTo>
                    <a:pt x="1464" y="323"/>
                  </a:moveTo>
                  <a:lnTo>
                    <a:pt x="1425" y="311"/>
                  </a:lnTo>
                  <a:lnTo>
                    <a:pt x="182" y="0"/>
                  </a:lnTo>
                  <a:lnTo>
                    <a:pt x="59" y="91"/>
                  </a:lnTo>
                  <a:lnTo>
                    <a:pt x="99" y="113"/>
                  </a:lnTo>
                  <a:lnTo>
                    <a:pt x="91" y="115"/>
                  </a:lnTo>
                  <a:lnTo>
                    <a:pt x="54" y="95"/>
                  </a:lnTo>
                  <a:lnTo>
                    <a:pt x="44" y="103"/>
                  </a:lnTo>
                  <a:lnTo>
                    <a:pt x="93" y="131"/>
                  </a:lnTo>
                  <a:lnTo>
                    <a:pt x="89" y="133"/>
                  </a:lnTo>
                  <a:lnTo>
                    <a:pt x="38" y="109"/>
                  </a:lnTo>
                  <a:lnTo>
                    <a:pt x="8" y="129"/>
                  </a:lnTo>
                  <a:lnTo>
                    <a:pt x="59" y="159"/>
                  </a:lnTo>
                  <a:lnTo>
                    <a:pt x="111" y="188"/>
                  </a:lnTo>
                  <a:lnTo>
                    <a:pt x="93" y="184"/>
                  </a:lnTo>
                  <a:lnTo>
                    <a:pt x="0" y="133"/>
                  </a:lnTo>
                  <a:lnTo>
                    <a:pt x="0" y="151"/>
                  </a:lnTo>
                  <a:lnTo>
                    <a:pt x="1061" y="795"/>
                  </a:lnTo>
                  <a:lnTo>
                    <a:pt x="1061" y="698"/>
                  </a:lnTo>
                  <a:lnTo>
                    <a:pt x="391" y="323"/>
                  </a:lnTo>
                  <a:lnTo>
                    <a:pt x="1075" y="678"/>
                  </a:lnTo>
                  <a:lnTo>
                    <a:pt x="1138" y="622"/>
                  </a:lnTo>
                  <a:lnTo>
                    <a:pt x="467" y="287"/>
                  </a:lnTo>
                  <a:lnTo>
                    <a:pt x="1117" y="591"/>
                  </a:lnTo>
                  <a:lnTo>
                    <a:pt x="1103" y="535"/>
                  </a:lnTo>
                  <a:lnTo>
                    <a:pt x="457" y="234"/>
                  </a:lnTo>
                  <a:lnTo>
                    <a:pt x="1103" y="519"/>
                  </a:lnTo>
                  <a:lnTo>
                    <a:pt x="1125" y="476"/>
                  </a:lnTo>
                  <a:lnTo>
                    <a:pt x="1160" y="462"/>
                  </a:lnTo>
                  <a:lnTo>
                    <a:pt x="1152" y="434"/>
                  </a:lnTo>
                  <a:lnTo>
                    <a:pt x="757" y="266"/>
                  </a:lnTo>
                  <a:lnTo>
                    <a:pt x="1154" y="418"/>
                  </a:lnTo>
                  <a:lnTo>
                    <a:pt x="1166" y="377"/>
                  </a:lnTo>
                  <a:lnTo>
                    <a:pt x="1034" y="321"/>
                  </a:lnTo>
                  <a:lnTo>
                    <a:pt x="1051" y="321"/>
                  </a:lnTo>
                  <a:lnTo>
                    <a:pt x="1170" y="365"/>
                  </a:lnTo>
                  <a:lnTo>
                    <a:pt x="1196" y="355"/>
                  </a:lnTo>
                  <a:lnTo>
                    <a:pt x="1255" y="353"/>
                  </a:lnTo>
                  <a:lnTo>
                    <a:pt x="1293" y="355"/>
                  </a:lnTo>
                  <a:lnTo>
                    <a:pt x="1332" y="357"/>
                  </a:lnTo>
                  <a:lnTo>
                    <a:pt x="1360" y="355"/>
                  </a:lnTo>
                  <a:lnTo>
                    <a:pt x="1395" y="351"/>
                  </a:lnTo>
                  <a:lnTo>
                    <a:pt x="1427" y="339"/>
                  </a:lnTo>
                  <a:lnTo>
                    <a:pt x="1464" y="323"/>
                  </a:lnTo>
                  <a:close/>
                </a:path>
              </a:pathLst>
            </a:custGeom>
            <a:solidFill>
              <a:srgbClr val="FFFFFF"/>
            </a:solidFill>
            <a:ln w="0">
              <a:solidFill>
                <a:srgbClr val="000000"/>
              </a:solidFill>
              <a:round/>
              <a:headEnd/>
              <a:tailEnd/>
            </a:ln>
          </p:spPr>
          <p:txBody>
            <a:bodyPr/>
            <a:lstStyle/>
            <a:p>
              <a:endParaRPr lang="en-US"/>
            </a:p>
          </p:txBody>
        </p:sp>
        <p:sp>
          <p:nvSpPr>
            <p:cNvPr id="18567" name="Freeform 39"/>
            <p:cNvSpPr>
              <a:spLocks/>
            </p:cNvSpPr>
            <p:nvPr/>
          </p:nvSpPr>
          <p:spPr bwMode="auto">
            <a:xfrm>
              <a:off x="4185" y="2621"/>
              <a:ext cx="723" cy="483"/>
            </a:xfrm>
            <a:custGeom>
              <a:avLst/>
              <a:gdLst>
                <a:gd name="T0" fmla="*/ 712 w 1447"/>
                <a:gd name="T1" fmla="*/ 297 h 967"/>
                <a:gd name="T2" fmla="*/ 603 w 1447"/>
                <a:gd name="T3" fmla="*/ 396 h 967"/>
                <a:gd name="T4" fmla="*/ 3 w 1447"/>
                <a:gd name="T5" fmla="*/ 0 h 967"/>
                <a:gd name="T6" fmla="*/ 0 w 1447"/>
                <a:gd name="T7" fmla="*/ 4 h 967"/>
                <a:gd name="T8" fmla="*/ 55 w 1447"/>
                <a:gd name="T9" fmla="*/ 45 h 967"/>
                <a:gd name="T10" fmla="*/ 592 w 1447"/>
                <a:gd name="T11" fmla="*/ 410 h 967"/>
                <a:gd name="T12" fmla="*/ 583 w 1447"/>
                <a:gd name="T13" fmla="*/ 483 h 967"/>
                <a:gd name="T14" fmla="*/ 595 w 1447"/>
                <a:gd name="T15" fmla="*/ 483 h 967"/>
                <a:gd name="T16" fmla="*/ 604 w 1447"/>
                <a:gd name="T17" fmla="*/ 414 h 967"/>
                <a:gd name="T18" fmla="*/ 723 w 1447"/>
                <a:gd name="T19" fmla="*/ 298 h 967"/>
                <a:gd name="T20" fmla="*/ 712 w 1447"/>
                <a:gd name="T21" fmla="*/ 297 h 9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47"/>
                <a:gd name="T34" fmla="*/ 0 h 967"/>
                <a:gd name="T35" fmla="*/ 1447 w 1447"/>
                <a:gd name="T36" fmla="*/ 967 h 9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47" h="967">
                  <a:moveTo>
                    <a:pt x="1425" y="594"/>
                  </a:moveTo>
                  <a:lnTo>
                    <a:pt x="1206" y="793"/>
                  </a:lnTo>
                  <a:lnTo>
                    <a:pt x="6" y="0"/>
                  </a:lnTo>
                  <a:lnTo>
                    <a:pt x="0" y="8"/>
                  </a:lnTo>
                  <a:lnTo>
                    <a:pt x="111" y="91"/>
                  </a:lnTo>
                  <a:lnTo>
                    <a:pt x="1184" y="820"/>
                  </a:lnTo>
                  <a:lnTo>
                    <a:pt x="1166" y="967"/>
                  </a:lnTo>
                  <a:lnTo>
                    <a:pt x="1190" y="967"/>
                  </a:lnTo>
                  <a:lnTo>
                    <a:pt x="1208" y="828"/>
                  </a:lnTo>
                  <a:lnTo>
                    <a:pt x="1447" y="596"/>
                  </a:lnTo>
                  <a:lnTo>
                    <a:pt x="1425" y="594"/>
                  </a:lnTo>
                  <a:close/>
                </a:path>
              </a:pathLst>
            </a:custGeom>
            <a:solidFill>
              <a:srgbClr val="000000"/>
            </a:solidFill>
            <a:ln w="0">
              <a:solidFill>
                <a:srgbClr val="000000"/>
              </a:solidFill>
              <a:round/>
              <a:headEnd/>
              <a:tailEnd/>
            </a:ln>
          </p:spPr>
          <p:txBody>
            <a:bodyPr/>
            <a:lstStyle/>
            <a:p>
              <a:endParaRPr lang="en-US"/>
            </a:p>
          </p:txBody>
        </p:sp>
        <p:sp>
          <p:nvSpPr>
            <p:cNvPr id="18568" name="Freeform 40"/>
            <p:cNvSpPr>
              <a:spLocks/>
            </p:cNvSpPr>
            <p:nvPr/>
          </p:nvSpPr>
          <p:spPr bwMode="auto">
            <a:xfrm>
              <a:off x="4796" y="2284"/>
              <a:ext cx="649" cy="608"/>
            </a:xfrm>
            <a:custGeom>
              <a:avLst/>
              <a:gdLst>
                <a:gd name="T0" fmla="*/ 450 w 1299"/>
                <a:gd name="T1" fmla="*/ 0 h 1217"/>
                <a:gd name="T2" fmla="*/ 420 w 1299"/>
                <a:gd name="T3" fmla="*/ 27 h 1217"/>
                <a:gd name="T4" fmla="*/ 402 w 1299"/>
                <a:gd name="T5" fmla="*/ 74 h 1217"/>
                <a:gd name="T6" fmla="*/ 417 w 1299"/>
                <a:gd name="T7" fmla="*/ 148 h 1217"/>
                <a:gd name="T8" fmla="*/ 450 w 1299"/>
                <a:gd name="T9" fmla="*/ 183 h 1217"/>
                <a:gd name="T10" fmla="*/ 487 w 1299"/>
                <a:gd name="T11" fmla="*/ 184 h 1217"/>
                <a:gd name="T12" fmla="*/ 531 w 1299"/>
                <a:gd name="T13" fmla="*/ 150 h 1217"/>
                <a:gd name="T14" fmla="*/ 486 w 1299"/>
                <a:gd name="T15" fmla="*/ 208 h 1217"/>
                <a:gd name="T16" fmla="*/ 431 w 1299"/>
                <a:gd name="T17" fmla="*/ 296 h 1217"/>
                <a:gd name="T18" fmla="*/ 330 w 1299"/>
                <a:gd name="T19" fmla="*/ 421 h 1217"/>
                <a:gd name="T20" fmla="*/ 237 w 1299"/>
                <a:gd name="T21" fmla="*/ 466 h 1217"/>
                <a:gd name="T22" fmla="*/ 168 w 1299"/>
                <a:gd name="T23" fmla="*/ 447 h 1217"/>
                <a:gd name="T24" fmla="*/ 118 w 1299"/>
                <a:gd name="T25" fmla="*/ 461 h 1217"/>
                <a:gd name="T26" fmla="*/ 40 w 1299"/>
                <a:gd name="T27" fmla="*/ 462 h 1217"/>
                <a:gd name="T28" fmla="*/ 32 w 1299"/>
                <a:gd name="T29" fmla="*/ 473 h 1217"/>
                <a:gd name="T30" fmla="*/ 39 w 1299"/>
                <a:gd name="T31" fmla="*/ 494 h 1217"/>
                <a:gd name="T32" fmla="*/ 79 w 1299"/>
                <a:gd name="T33" fmla="*/ 493 h 1217"/>
                <a:gd name="T34" fmla="*/ 147 w 1299"/>
                <a:gd name="T35" fmla="*/ 460 h 1217"/>
                <a:gd name="T36" fmla="*/ 205 w 1299"/>
                <a:gd name="T37" fmla="*/ 473 h 1217"/>
                <a:gd name="T38" fmla="*/ 101 w 1299"/>
                <a:gd name="T39" fmla="*/ 489 h 1217"/>
                <a:gd name="T40" fmla="*/ 47 w 1299"/>
                <a:gd name="T41" fmla="*/ 509 h 1217"/>
                <a:gd name="T42" fmla="*/ 0 w 1299"/>
                <a:gd name="T43" fmla="*/ 520 h 1217"/>
                <a:gd name="T44" fmla="*/ 8 w 1299"/>
                <a:gd name="T45" fmla="*/ 549 h 1217"/>
                <a:gd name="T46" fmla="*/ 22 w 1299"/>
                <a:gd name="T47" fmla="*/ 555 h 1217"/>
                <a:gd name="T48" fmla="*/ 104 w 1299"/>
                <a:gd name="T49" fmla="*/ 506 h 1217"/>
                <a:gd name="T50" fmla="*/ 191 w 1299"/>
                <a:gd name="T51" fmla="*/ 488 h 1217"/>
                <a:gd name="T52" fmla="*/ 89 w 1299"/>
                <a:gd name="T53" fmla="*/ 531 h 1217"/>
                <a:gd name="T54" fmla="*/ 82 w 1299"/>
                <a:gd name="T55" fmla="*/ 544 h 1217"/>
                <a:gd name="T56" fmla="*/ 93 w 1299"/>
                <a:gd name="T57" fmla="*/ 570 h 1217"/>
                <a:gd name="T58" fmla="*/ 113 w 1299"/>
                <a:gd name="T59" fmla="*/ 599 h 1217"/>
                <a:gd name="T60" fmla="*/ 124 w 1299"/>
                <a:gd name="T61" fmla="*/ 608 h 1217"/>
                <a:gd name="T62" fmla="*/ 148 w 1299"/>
                <a:gd name="T63" fmla="*/ 604 h 1217"/>
                <a:gd name="T64" fmla="*/ 185 w 1299"/>
                <a:gd name="T65" fmla="*/ 594 h 1217"/>
                <a:gd name="T66" fmla="*/ 209 w 1299"/>
                <a:gd name="T67" fmla="*/ 584 h 1217"/>
                <a:gd name="T68" fmla="*/ 209 w 1299"/>
                <a:gd name="T69" fmla="*/ 568 h 1217"/>
                <a:gd name="T70" fmla="*/ 197 w 1299"/>
                <a:gd name="T71" fmla="*/ 564 h 1217"/>
                <a:gd name="T72" fmla="*/ 173 w 1299"/>
                <a:gd name="T73" fmla="*/ 559 h 1217"/>
                <a:gd name="T74" fmla="*/ 158 w 1299"/>
                <a:gd name="T75" fmla="*/ 570 h 1217"/>
                <a:gd name="T76" fmla="*/ 148 w 1299"/>
                <a:gd name="T77" fmla="*/ 536 h 1217"/>
                <a:gd name="T78" fmla="*/ 163 w 1299"/>
                <a:gd name="T79" fmla="*/ 542 h 1217"/>
                <a:gd name="T80" fmla="*/ 200 w 1299"/>
                <a:gd name="T81" fmla="*/ 558 h 1217"/>
                <a:gd name="T82" fmla="*/ 247 w 1299"/>
                <a:gd name="T83" fmla="*/ 554 h 1217"/>
                <a:gd name="T84" fmla="*/ 267 w 1299"/>
                <a:gd name="T85" fmla="*/ 532 h 1217"/>
                <a:gd name="T86" fmla="*/ 283 w 1299"/>
                <a:gd name="T87" fmla="*/ 508 h 1217"/>
                <a:gd name="T88" fmla="*/ 366 w 1299"/>
                <a:gd name="T89" fmla="*/ 466 h 1217"/>
                <a:gd name="T90" fmla="*/ 446 w 1299"/>
                <a:gd name="T91" fmla="*/ 407 h 1217"/>
                <a:gd name="T92" fmla="*/ 503 w 1299"/>
                <a:gd name="T93" fmla="*/ 358 h 1217"/>
                <a:gd name="T94" fmla="*/ 537 w 1299"/>
                <a:gd name="T95" fmla="*/ 326 h 1217"/>
                <a:gd name="T96" fmla="*/ 580 w 1299"/>
                <a:gd name="T97" fmla="*/ 280 h 1217"/>
                <a:gd name="T98" fmla="*/ 635 w 1299"/>
                <a:gd name="T99" fmla="*/ 215 h 1217"/>
                <a:gd name="T100" fmla="*/ 649 w 1299"/>
                <a:gd name="T101" fmla="*/ 179 h 1217"/>
                <a:gd name="T102" fmla="*/ 642 w 1299"/>
                <a:gd name="T103" fmla="*/ 154 h 1217"/>
                <a:gd name="T104" fmla="*/ 606 w 1299"/>
                <a:gd name="T105" fmla="*/ 119 h 1217"/>
                <a:gd name="T106" fmla="*/ 566 w 1299"/>
                <a:gd name="T107" fmla="*/ 70 h 1217"/>
                <a:gd name="T108" fmla="*/ 505 w 1299"/>
                <a:gd name="T109" fmla="*/ 21 h 1217"/>
                <a:gd name="T110" fmla="*/ 463 w 1299"/>
                <a:gd name="T111" fmla="*/ 0 h 12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99"/>
                <a:gd name="T169" fmla="*/ 0 h 1217"/>
                <a:gd name="T170" fmla="*/ 1299 w 1299"/>
                <a:gd name="T171" fmla="*/ 1217 h 121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99" h="1217">
                  <a:moveTo>
                    <a:pt x="927" y="0"/>
                  </a:moveTo>
                  <a:lnTo>
                    <a:pt x="901" y="0"/>
                  </a:lnTo>
                  <a:lnTo>
                    <a:pt x="872" y="18"/>
                  </a:lnTo>
                  <a:lnTo>
                    <a:pt x="840" y="55"/>
                  </a:lnTo>
                  <a:lnTo>
                    <a:pt x="834" y="69"/>
                  </a:lnTo>
                  <a:lnTo>
                    <a:pt x="805" y="149"/>
                  </a:lnTo>
                  <a:lnTo>
                    <a:pt x="809" y="232"/>
                  </a:lnTo>
                  <a:lnTo>
                    <a:pt x="834" y="297"/>
                  </a:lnTo>
                  <a:lnTo>
                    <a:pt x="868" y="343"/>
                  </a:lnTo>
                  <a:lnTo>
                    <a:pt x="901" y="367"/>
                  </a:lnTo>
                  <a:lnTo>
                    <a:pt x="933" y="373"/>
                  </a:lnTo>
                  <a:lnTo>
                    <a:pt x="975" y="369"/>
                  </a:lnTo>
                  <a:lnTo>
                    <a:pt x="1065" y="293"/>
                  </a:lnTo>
                  <a:lnTo>
                    <a:pt x="1063" y="301"/>
                  </a:lnTo>
                  <a:lnTo>
                    <a:pt x="1014" y="353"/>
                  </a:lnTo>
                  <a:lnTo>
                    <a:pt x="973" y="416"/>
                  </a:lnTo>
                  <a:lnTo>
                    <a:pt x="931" y="476"/>
                  </a:lnTo>
                  <a:lnTo>
                    <a:pt x="862" y="593"/>
                  </a:lnTo>
                  <a:lnTo>
                    <a:pt x="763" y="731"/>
                  </a:lnTo>
                  <a:lnTo>
                    <a:pt x="660" y="842"/>
                  </a:lnTo>
                  <a:lnTo>
                    <a:pt x="554" y="918"/>
                  </a:lnTo>
                  <a:lnTo>
                    <a:pt x="475" y="933"/>
                  </a:lnTo>
                  <a:lnTo>
                    <a:pt x="415" y="924"/>
                  </a:lnTo>
                  <a:lnTo>
                    <a:pt x="336" y="894"/>
                  </a:lnTo>
                  <a:lnTo>
                    <a:pt x="320" y="890"/>
                  </a:lnTo>
                  <a:lnTo>
                    <a:pt x="237" y="922"/>
                  </a:lnTo>
                  <a:lnTo>
                    <a:pt x="111" y="920"/>
                  </a:lnTo>
                  <a:lnTo>
                    <a:pt x="81" y="924"/>
                  </a:lnTo>
                  <a:lnTo>
                    <a:pt x="70" y="929"/>
                  </a:lnTo>
                  <a:lnTo>
                    <a:pt x="64" y="947"/>
                  </a:lnTo>
                  <a:lnTo>
                    <a:pt x="70" y="977"/>
                  </a:lnTo>
                  <a:lnTo>
                    <a:pt x="79" y="989"/>
                  </a:lnTo>
                  <a:lnTo>
                    <a:pt x="121" y="995"/>
                  </a:lnTo>
                  <a:lnTo>
                    <a:pt x="158" y="987"/>
                  </a:lnTo>
                  <a:lnTo>
                    <a:pt x="281" y="922"/>
                  </a:lnTo>
                  <a:lnTo>
                    <a:pt x="295" y="920"/>
                  </a:lnTo>
                  <a:lnTo>
                    <a:pt x="415" y="941"/>
                  </a:lnTo>
                  <a:lnTo>
                    <a:pt x="411" y="947"/>
                  </a:lnTo>
                  <a:lnTo>
                    <a:pt x="297" y="929"/>
                  </a:lnTo>
                  <a:lnTo>
                    <a:pt x="202" y="979"/>
                  </a:lnTo>
                  <a:lnTo>
                    <a:pt x="139" y="1015"/>
                  </a:lnTo>
                  <a:lnTo>
                    <a:pt x="95" y="1019"/>
                  </a:lnTo>
                  <a:lnTo>
                    <a:pt x="4" y="1023"/>
                  </a:lnTo>
                  <a:lnTo>
                    <a:pt x="0" y="1040"/>
                  </a:lnTo>
                  <a:lnTo>
                    <a:pt x="2" y="1070"/>
                  </a:lnTo>
                  <a:lnTo>
                    <a:pt x="16" y="1098"/>
                  </a:lnTo>
                  <a:lnTo>
                    <a:pt x="36" y="1106"/>
                  </a:lnTo>
                  <a:lnTo>
                    <a:pt x="44" y="1110"/>
                  </a:lnTo>
                  <a:lnTo>
                    <a:pt x="137" y="1092"/>
                  </a:lnTo>
                  <a:lnTo>
                    <a:pt x="208" y="1013"/>
                  </a:lnTo>
                  <a:lnTo>
                    <a:pt x="273" y="965"/>
                  </a:lnTo>
                  <a:lnTo>
                    <a:pt x="382" y="977"/>
                  </a:lnTo>
                  <a:lnTo>
                    <a:pt x="277" y="973"/>
                  </a:lnTo>
                  <a:lnTo>
                    <a:pt x="178" y="1062"/>
                  </a:lnTo>
                  <a:lnTo>
                    <a:pt x="168" y="1076"/>
                  </a:lnTo>
                  <a:lnTo>
                    <a:pt x="164" y="1088"/>
                  </a:lnTo>
                  <a:lnTo>
                    <a:pt x="168" y="1116"/>
                  </a:lnTo>
                  <a:lnTo>
                    <a:pt x="186" y="1140"/>
                  </a:lnTo>
                  <a:lnTo>
                    <a:pt x="214" y="1175"/>
                  </a:lnTo>
                  <a:lnTo>
                    <a:pt x="226" y="1199"/>
                  </a:lnTo>
                  <a:lnTo>
                    <a:pt x="237" y="1213"/>
                  </a:lnTo>
                  <a:lnTo>
                    <a:pt x="249" y="1217"/>
                  </a:lnTo>
                  <a:lnTo>
                    <a:pt x="277" y="1217"/>
                  </a:lnTo>
                  <a:lnTo>
                    <a:pt x="297" y="1209"/>
                  </a:lnTo>
                  <a:lnTo>
                    <a:pt x="332" y="1191"/>
                  </a:lnTo>
                  <a:lnTo>
                    <a:pt x="370" y="1189"/>
                  </a:lnTo>
                  <a:lnTo>
                    <a:pt x="396" y="1185"/>
                  </a:lnTo>
                  <a:lnTo>
                    <a:pt x="419" y="1169"/>
                  </a:lnTo>
                  <a:lnTo>
                    <a:pt x="423" y="1149"/>
                  </a:lnTo>
                  <a:lnTo>
                    <a:pt x="419" y="1136"/>
                  </a:lnTo>
                  <a:lnTo>
                    <a:pt x="405" y="1128"/>
                  </a:lnTo>
                  <a:lnTo>
                    <a:pt x="394" y="1128"/>
                  </a:lnTo>
                  <a:lnTo>
                    <a:pt x="364" y="1116"/>
                  </a:lnTo>
                  <a:lnTo>
                    <a:pt x="346" y="1118"/>
                  </a:lnTo>
                  <a:lnTo>
                    <a:pt x="332" y="1124"/>
                  </a:lnTo>
                  <a:lnTo>
                    <a:pt x="317" y="1140"/>
                  </a:lnTo>
                  <a:lnTo>
                    <a:pt x="313" y="1104"/>
                  </a:lnTo>
                  <a:lnTo>
                    <a:pt x="297" y="1072"/>
                  </a:lnTo>
                  <a:lnTo>
                    <a:pt x="293" y="1058"/>
                  </a:lnTo>
                  <a:lnTo>
                    <a:pt x="326" y="1084"/>
                  </a:lnTo>
                  <a:lnTo>
                    <a:pt x="366" y="1106"/>
                  </a:lnTo>
                  <a:lnTo>
                    <a:pt x="400" y="1116"/>
                  </a:lnTo>
                  <a:lnTo>
                    <a:pt x="459" y="1118"/>
                  </a:lnTo>
                  <a:lnTo>
                    <a:pt x="494" y="1108"/>
                  </a:lnTo>
                  <a:lnTo>
                    <a:pt x="508" y="1098"/>
                  </a:lnTo>
                  <a:lnTo>
                    <a:pt x="534" y="1064"/>
                  </a:lnTo>
                  <a:lnTo>
                    <a:pt x="552" y="1029"/>
                  </a:lnTo>
                  <a:lnTo>
                    <a:pt x="566" y="1017"/>
                  </a:lnTo>
                  <a:lnTo>
                    <a:pt x="589" y="1013"/>
                  </a:lnTo>
                  <a:lnTo>
                    <a:pt x="733" y="933"/>
                  </a:lnTo>
                  <a:lnTo>
                    <a:pt x="813" y="880"/>
                  </a:lnTo>
                  <a:lnTo>
                    <a:pt x="892" y="815"/>
                  </a:lnTo>
                  <a:lnTo>
                    <a:pt x="965" y="753"/>
                  </a:lnTo>
                  <a:lnTo>
                    <a:pt x="1006" y="717"/>
                  </a:lnTo>
                  <a:lnTo>
                    <a:pt x="1044" y="682"/>
                  </a:lnTo>
                  <a:lnTo>
                    <a:pt x="1075" y="652"/>
                  </a:lnTo>
                  <a:lnTo>
                    <a:pt x="1129" y="600"/>
                  </a:lnTo>
                  <a:lnTo>
                    <a:pt x="1160" y="561"/>
                  </a:lnTo>
                  <a:lnTo>
                    <a:pt x="1231" y="480"/>
                  </a:lnTo>
                  <a:lnTo>
                    <a:pt x="1271" y="430"/>
                  </a:lnTo>
                  <a:lnTo>
                    <a:pt x="1287" y="400"/>
                  </a:lnTo>
                  <a:lnTo>
                    <a:pt x="1299" y="359"/>
                  </a:lnTo>
                  <a:lnTo>
                    <a:pt x="1299" y="331"/>
                  </a:lnTo>
                  <a:lnTo>
                    <a:pt x="1285" y="309"/>
                  </a:lnTo>
                  <a:lnTo>
                    <a:pt x="1243" y="269"/>
                  </a:lnTo>
                  <a:lnTo>
                    <a:pt x="1212" y="238"/>
                  </a:lnTo>
                  <a:lnTo>
                    <a:pt x="1166" y="176"/>
                  </a:lnTo>
                  <a:lnTo>
                    <a:pt x="1133" y="141"/>
                  </a:lnTo>
                  <a:lnTo>
                    <a:pt x="1095" y="107"/>
                  </a:lnTo>
                  <a:lnTo>
                    <a:pt x="1010" y="42"/>
                  </a:lnTo>
                  <a:lnTo>
                    <a:pt x="977" y="22"/>
                  </a:lnTo>
                  <a:lnTo>
                    <a:pt x="927" y="0"/>
                  </a:lnTo>
                  <a:close/>
                </a:path>
              </a:pathLst>
            </a:custGeom>
            <a:solidFill>
              <a:srgbClr val="E0A161"/>
            </a:solidFill>
            <a:ln w="0">
              <a:solidFill>
                <a:srgbClr val="000000"/>
              </a:solidFill>
              <a:round/>
              <a:headEnd/>
              <a:tailEnd/>
            </a:ln>
          </p:spPr>
          <p:txBody>
            <a:bodyPr/>
            <a:lstStyle/>
            <a:p>
              <a:endParaRPr lang="en-US"/>
            </a:p>
          </p:txBody>
        </p:sp>
        <p:sp>
          <p:nvSpPr>
            <p:cNvPr id="18569" name="Freeform 41"/>
            <p:cNvSpPr>
              <a:spLocks/>
            </p:cNvSpPr>
            <p:nvPr/>
          </p:nvSpPr>
          <p:spPr bwMode="auto">
            <a:xfrm>
              <a:off x="5162" y="2216"/>
              <a:ext cx="352" cy="627"/>
            </a:xfrm>
            <a:custGeom>
              <a:avLst/>
              <a:gdLst>
                <a:gd name="T0" fmla="*/ 11 w 706"/>
                <a:gd name="T1" fmla="*/ 565 h 1255"/>
                <a:gd name="T2" fmla="*/ 11 w 706"/>
                <a:gd name="T3" fmla="*/ 627 h 1255"/>
                <a:gd name="T4" fmla="*/ 22 w 706"/>
                <a:gd name="T5" fmla="*/ 617 h 1255"/>
                <a:gd name="T6" fmla="*/ 352 w 706"/>
                <a:gd name="T7" fmla="*/ 380 h 1255"/>
                <a:gd name="T8" fmla="*/ 346 w 706"/>
                <a:gd name="T9" fmla="*/ 129 h 1255"/>
                <a:gd name="T10" fmla="*/ 0 w 706"/>
                <a:gd name="T11" fmla="*/ 0 h 1255"/>
                <a:gd name="T12" fmla="*/ 11 w 706"/>
                <a:gd name="T13" fmla="*/ 398 h 1255"/>
                <a:gd name="T14" fmla="*/ 86 w 706"/>
                <a:gd name="T15" fmla="*/ 285 h 1255"/>
                <a:gd name="T16" fmla="*/ 43 w 706"/>
                <a:gd name="T17" fmla="*/ 261 h 1255"/>
                <a:gd name="T18" fmla="*/ 27 w 706"/>
                <a:gd name="T19" fmla="*/ 232 h 1255"/>
                <a:gd name="T20" fmla="*/ 19 w 706"/>
                <a:gd name="T21" fmla="*/ 204 h 1255"/>
                <a:gd name="T22" fmla="*/ 17 w 706"/>
                <a:gd name="T23" fmla="*/ 183 h 1255"/>
                <a:gd name="T24" fmla="*/ 19 w 706"/>
                <a:gd name="T25" fmla="*/ 161 h 1255"/>
                <a:gd name="T26" fmla="*/ 22 w 706"/>
                <a:gd name="T27" fmla="*/ 141 h 1255"/>
                <a:gd name="T28" fmla="*/ 32 w 706"/>
                <a:gd name="T29" fmla="*/ 119 h 1255"/>
                <a:gd name="T30" fmla="*/ 41 w 706"/>
                <a:gd name="T31" fmla="*/ 103 h 1255"/>
                <a:gd name="T32" fmla="*/ 51 w 706"/>
                <a:gd name="T33" fmla="*/ 86 h 1255"/>
                <a:gd name="T34" fmla="*/ 69 w 706"/>
                <a:gd name="T35" fmla="*/ 68 h 1255"/>
                <a:gd name="T36" fmla="*/ 85 w 706"/>
                <a:gd name="T37" fmla="*/ 59 h 1255"/>
                <a:gd name="T38" fmla="*/ 100 w 706"/>
                <a:gd name="T39" fmla="*/ 61 h 1255"/>
                <a:gd name="T40" fmla="*/ 138 w 706"/>
                <a:gd name="T41" fmla="*/ 79 h 1255"/>
                <a:gd name="T42" fmla="*/ 162 w 706"/>
                <a:gd name="T43" fmla="*/ 95 h 1255"/>
                <a:gd name="T44" fmla="*/ 192 w 706"/>
                <a:gd name="T45" fmla="*/ 116 h 1255"/>
                <a:gd name="T46" fmla="*/ 222 w 706"/>
                <a:gd name="T47" fmla="*/ 141 h 1255"/>
                <a:gd name="T48" fmla="*/ 254 w 706"/>
                <a:gd name="T49" fmla="*/ 176 h 1255"/>
                <a:gd name="T50" fmla="*/ 303 w 706"/>
                <a:gd name="T51" fmla="*/ 224 h 1255"/>
                <a:gd name="T52" fmla="*/ 313 w 706"/>
                <a:gd name="T53" fmla="*/ 239 h 1255"/>
                <a:gd name="T54" fmla="*/ 312 w 706"/>
                <a:gd name="T55" fmla="*/ 256 h 1255"/>
                <a:gd name="T56" fmla="*/ 297 w 706"/>
                <a:gd name="T57" fmla="*/ 292 h 1255"/>
                <a:gd name="T58" fmla="*/ 255 w 706"/>
                <a:gd name="T59" fmla="*/ 350 h 1255"/>
                <a:gd name="T60" fmla="*/ 184 w 706"/>
                <a:gd name="T61" fmla="*/ 423 h 1255"/>
                <a:gd name="T62" fmla="*/ 124 w 706"/>
                <a:gd name="T63" fmla="*/ 478 h 1255"/>
                <a:gd name="T64" fmla="*/ 63 w 706"/>
                <a:gd name="T65" fmla="*/ 529 h 1255"/>
                <a:gd name="T66" fmla="*/ 11 w 706"/>
                <a:gd name="T67" fmla="*/ 565 h 125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06"/>
                <a:gd name="T103" fmla="*/ 0 h 1255"/>
                <a:gd name="T104" fmla="*/ 706 w 706"/>
                <a:gd name="T105" fmla="*/ 1255 h 125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06" h="1255">
                  <a:moveTo>
                    <a:pt x="22" y="1130"/>
                  </a:moveTo>
                  <a:lnTo>
                    <a:pt x="22" y="1255"/>
                  </a:lnTo>
                  <a:lnTo>
                    <a:pt x="44" y="1235"/>
                  </a:lnTo>
                  <a:lnTo>
                    <a:pt x="706" y="761"/>
                  </a:lnTo>
                  <a:lnTo>
                    <a:pt x="694" y="258"/>
                  </a:lnTo>
                  <a:lnTo>
                    <a:pt x="0" y="0"/>
                  </a:lnTo>
                  <a:lnTo>
                    <a:pt x="22" y="797"/>
                  </a:lnTo>
                  <a:lnTo>
                    <a:pt x="172" y="571"/>
                  </a:lnTo>
                  <a:lnTo>
                    <a:pt x="87" y="523"/>
                  </a:lnTo>
                  <a:lnTo>
                    <a:pt x="54" y="464"/>
                  </a:lnTo>
                  <a:lnTo>
                    <a:pt x="38" y="408"/>
                  </a:lnTo>
                  <a:lnTo>
                    <a:pt x="34" y="367"/>
                  </a:lnTo>
                  <a:lnTo>
                    <a:pt x="38" y="323"/>
                  </a:lnTo>
                  <a:lnTo>
                    <a:pt x="44" y="282"/>
                  </a:lnTo>
                  <a:lnTo>
                    <a:pt x="64" y="238"/>
                  </a:lnTo>
                  <a:lnTo>
                    <a:pt x="83" y="206"/>
                  </a:lnTo>
                  <a:lnTo>
                    <a:pt x="103" y="173"/>
                  </a:lnTo>
                  <a:lnTo>
                    <a:pt x="139" y="137"/>
                  </a:lnTo>
                  <a:lnTo>
                    <a:pt x="170" y="119"/>
                  </a:lnTo>
                  <a:lnTo>
                    <a:pt x="200" y="123"/>
                  </a:lnTo>
                  <a:lnTo>
                    <a:pt x="277" y="159"/>
                  </a:lnTo>
                  <a:lnTo>
                    <a:pt x="325" y="190"/>
                  </a:lnTo>
                  <a:lnTo>
                    <a:pt x="386" y="232"/>
                  </a:lnTo>
                  <a:lnTo>
                    <a:pt x="445" y="282"/>
                  </a:lnTo>
                  <a:lnTo>
                    <a:pt x="510" y="353"/>
                  </a:lnTo>
                  <a:lnTo>
                    <a:pt x="607" y="448"/>
                  </a:lnTo>
                  <a:lnTo>
                    <a:pt x="627" y="478"/>
                  </a:lnTo>
                  <a:lnTo>
                    <a:pt x="625" y="513"/>
                  </a:lnTo>
                  <a:lnTo>
                    <a:pt x="595" y="585"/>
                  </a:lnTo>
                  <a:lnTo>
                    <a:pt x="512" y="700"/>
                  </a:lnTo>
                  <a:lnTo>
                    <a:pt x="370" y="846"/>
                  </a:lnTo>
                  <a:lnTo>
                    <a:pt x="249" y="957"/>
                  </a:lnTo>
                  <a:lnTo>
                    <a:pt x="127" y="1059"/>
                  </a:lnTo>
                  <a:lnTo>
                    <a:pt x="22" y="1130"/>
                  </a:lnTo>
                  <a:close/>
                </a:path>
              </a:pathLst>
            </a:custGeom>
            <a:solidFill>
              <a:srgbClr val="FFFFFF"/>
            </a:solidFill>
            <a:ln w="0">
              <a:solidFill>
                <a:srgbClr val="000000"/>
              </a:solidFill>
              <a:round/>
              <a:headEnd/>
              <a:tailEnd/>
            </a:ln>
          </p:spPr>
          <p:txBody>
            <a:bodyPr/>
            <a:lstStyle/>
            <a:p>
              <a:endParaRPr lang="en-US"/>
            </a:p>
          </p:txBody>
        </p:sp>
        <p:sp>
          <p:nvSpPr>
            <p:cNvPr id="18570" name="Freeform 42"/>
            <p:cNvSpPr>
              <a:spLocks/>
            </p:cNvSpPr>
            <p:nvPr/>
          </p:nvSpPr>
          <p:spPr bwMode="auto">
            <a:xfrm>
              <a:off x="4185" y="2625"/>
              <a:ext cx="591" cy="479"/>
            </a:xfrm>
            <a:custGeom>
              <a:avLst/>
              <a:gdLst>
                <a:gd name="T0" fmla="*/ 0 w 1184"/>
                <a:gd name="T1" fmla="*/ 0 h 959"/>
                <a:gd name="T2" fmla="*/ 0 w 1184"/>
                <a:gd name="T3" fmla="*/ 38 h 959"/>
                <a:gd name="T4" fmla="*/ 43 w 1184"/>
                <a:gd name="T5" fmla="*/ 71 h 959"/>
                <a:gd name="T6" fmla="*/ 582 w 1184"/>
                <a:gd name="T7" fmla="*/ 479 h 959"/>
                <a:gd name="T8" fmla="*/ 591 w 1184"/>
                <a:gd name="T9" fmla="*/ 406 h 959"/>
                <a:gd name="T10" fmla="*/ 55 w 1184"/>
                <a:gd name="T11" fmla="*/ 41 h 959"/>
                <a:gd name="T12" fmla="*/ 0 w 1184"/>
                <a:gd name="T13" fmla="*/ 0 h 959"/>
                <a:gd name="T14" fmla="*/ 0 60000 65536"/>
                <a:gd name="T15" fmla="*/ 0 60000 65536"/>
                <a:gd name="T16" fmla="*/ 0 60000 65536"/>
                <a:gd name="T17" fmla="*/ 0 60000 65536"/>
                <a:gd name="T18" fmla="*/ 0 60000 65536"/>
                <a:gd name="T19" fmla="*/ 0 60000 65536"/>
                <a:gd name="T20" fmla="*/ 0 60000 65536"/>
                <a:gd name="T21" fmla="*/ 0 w 1184"/>
                <a:gd name="T22" fmla="*/ 0 h 959"/>
                <a:gd name="T23" fmla="*/ 1184 w 1184"/>
                <a:gd name="T24" fmla="*/ 959 h 9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84" h="959">
                  <a:moveTo>
                    <a:pt x="0" y="0"/>
                  </a:moveTo>
                  <a:lnTo>
                    <a:pt x="0" y="77"/>
                  </a:lnTo>
                  <a:lnTo>
                    <a:pt x="87" y="142"/>
                  </a:lnTo>
                  <a:lnTo>
                    <a:pt x="1166" y="959"/>
                  </a:lnTo>
                  <a:lnTo>
                    <a:pt x="1184" y="812"/>
                  </a:lnTo>
                  <a:lnTo>
                    <a:pt x="111" y="83"/>
                  </a:lnTo>
                  <a:lnTo>
                    <a:pt x="0" y="0"/>
                  </a:lnTo>
                  <a:close/>
                </a:path>
              </a:pathLst>
            </a:custGeom>
            <a:solidFill>
              <a:srgbClr val="FFFFFF"/>
            </a:solidFill>
            <a:ln w="0">
              <a:solidFill>
                <a:srgbClr val="000000"/>
              </a:solidFill>
              <a:round/>
              <a:headEnd/>
              <a:tailEnd/>
            </a:ln>
          </p:spPr>
          <p:txBody>
            <a:bodyPr/>
            <a:lstStyle/>
            <a:p>
              <a:endParaRPr lang="en-US"/>
            </a:p>
          </p:txBody>
        </p:sp>
        <p:sp>
          <p:nvSpPr>
            <p:cNvPr id="18571" name="Freeform 43"/>
            <p:cNvSpPr>
              <a:spLocks/>
            </p:cNvSpPr>
            <p:nvPr/>
          </p:nvSpPr>
          <p:spPr bwMode="auto">
            <a:xfrm>
              <a:off x="5141" y="2216"/>
              <a:ext cx="32" cy="417"/>
            </a:xfrm>
            <a:custGeom>
              <a:avLst/>
              <a:gdLst>
                <a:gd name="T0" fmla="*/ 32 w 63"/>
                <a:gd name="T1" fmla="*/ 398 h 835"/>
                <a:gd name="T2" fmla="*/ 21 w 63"/>
                <a:gd name="T3" fmla="*/ 0 h 835"/>
                <a:gd name="T4" fmla="*/ 0 w 63"/>
                <a:gd name="T5" fmla="*/ 2 h 835"/>
                <a:gd name="T6" fmla="*/ 16 w 63"/>
                <a:gd name="T7" fmla="*/ 417 h 835"/>
                <a:gd name="T8" fmla="*/ 32 w 63"/>
                <a:gd name="T9" fmla="*/ 398 h 835"/>
                <a:gd name="T10" fmla="*/ 0 60000 65536"/>
                <a:gd name="T11" fmla="*/ 0 60000 65536"/>
                <a:gd name="T12" fmla="*/ 0 60000 65536"/>
                <a:gd name="T13" fmla="*/ 0 60000 65536"/>
                <a:gd name="T14" fmla="*/ 0 60000 65536"/>
                <a:gd name="T15" fmla="*/ 0 w 63"/>
                <a:gd name="T16" fmla="*/ 0 h 835"/>
                <a:gd name="T17" fmla="*/ 63 w 63"/>
                <a:gd name="T18" fmla="*/ 835 h 835"/>
              </a:gdLst>
              <a:ahLst/>
              <a:cxnLst>
                <a:cxn ang="T10">
                  <a:pos x="T0" y="T1"/>
                </a:cxn>
                <a:cxn ang="T11">
                  <a:pos x="T2" y="T3"/>
                </a:cxn>
                <a:cxn ang="T12">
                  <a:pos x="T4" y="T5"/>
                </a:cxn>
                <a:cxn ang="T13">
                  <a:pos x="T6" y="T7"/>
                </a:cxn>
                <a:cxn ang="T14">
                  <a:pos x="T8" y="T9"/>
                </a:cxn>
              </a:cxnLst>
              <a:rect l="T15" t="T16" r="T17" b="T18"/>
              <a:pathLst>
                <a:path w="63" h="835">
                  <a:moveTo>
                    <a:pt x="63" y="797"/>
                  </a:moveTo>
                  <a:lnTo>
                    <a:pt x="41" y="0"/>
                  </a:lnTo>
                  <a:lnTo>
                    <a:pt x="0" y="4"/>
                  </a:lnTo>
                  <a:lnTo>
                    <a:pt x="32" y="835"/>
                  </a:lnTo>
                  <a:lnTo>
                    <a:pt x="63" y="797"/>
                  </a:lnTo>
                  <a:close/>
                </a:path>
              </a:pathLst>
            </a:custGeom>
            <a:solidFill>
              <a:srgbClr val="000000"/>
            </a:solidFill>
            <a:ln w="0">
              <a:solidFill>
                <a:srgbClr val="000000"/>
              </a:solidFill>
              <a:round/>
              <a:headEnd/>
              <a:tailEnd/>
            </a:ln>
          </p:spPr>
          <p:txBody>
            <a:bodyPr/>
            <a:lstStyle/>
            <a:p>
              <a:endParaRPr lang="en-US"/>
            </a:p>
          </p:txBody>
        </p:sp>
        <p:sp>
          <p:nvSpPr>
            <p:cNvPr id="18572" name="Freeform 44"/>
            <p:cNvSpPr>
              <a:spLocks/>
            </p:cNvSpPr>
            <p:nvPr/>
          </p:nvSpPr>
          <p:spPr bwMode="auto">
            <a:xfrm>
              <a:off x="4420" y="2712"/>
              <a:ext cx="384" cy="236"/>
            </a:xfrm>
            <a:custGeom>
              <a:avLst/>
              <a:gdLst>
                <a:gd name="T0" fmla="*/ 373 w 769"/>
                <a:gd name="T1" fmla="*/ 150 h 472"/>
                <a:gd name="T2" fmla="*/ 342 w 769"/>
                <a:gd name="T3" fmla="*/ 178 h 472"/>
                <a:gd name="T4" fmla="*/ 0 w 769"/>
                <a:gd name="T5" fmla="*/ 0 h 472"/>
                <a:gd name="T6" fmla="*/ 335 w 769"/>
                <a:gd name="T7" fmla="*/ 188 h 472"/>
                <a:gd name="T8" fmla="*/ 335 w 769"/>
                <a:gd name="T9" fmla="*/ 236 h 472"/>
                <a:gd name="T10" fmla="*/ 345 w 769"/>
                <a:gd name="T11" fmla="*/ 236 h 472"/>
                <a:gd name="T12" fmla="*/ 345 w 769"/>
                <a:gd name="T13" fmla="*/ 192 h 472"/>
                <a:gd name="T14" fmla="*/ 384 w 769"/>
                <a:gd name="T15" fmla="*/ 157 h 472"/>
                <a:gd name="T16" fmla="*/ 373 w 769"/>
                <a:gd name="T17" fmla="*/ 150 h 4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9"/>
                <a:gd name="T28" fmla="*/ 0 h 472"/>
                <a:gd name="T29" fmla="*/ 769 w 769"/>
                <a:gd name="T30" fmla="*/ 472 h 4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9" h="472">
                  <a:moveTo>
                    <a:pt x="747" y="299"/>
                  </a:moveTo>
                  <a:lnTo>
                    <a:pt x="684" y="355"/>
                  </a:lnTo>
                  <a:lnTo>
                    <a:pt x="0" y="0"/>
                  </a:lnTo>
                  <a:lnTo>
                    <a:pt x="670" y="375"/>
                  </a:lnTo>
                  <a:lnTo>
                    <a:pt x="670" y="472"/>
                  </a:lnTo>
                  <a:lnTo>
                    <a:pt x="690" y="472"/>
                  </a:lnTo>
                  <a:lnTo>
                    <a:pt x="690" y="383"/>
                  </a:lnTo>
                  <a:lnTo>
                    <a:pt x="769" y="313"/>
                  </a:lnTo>
                  <a:lnTo>
                    <a:pt x="747" y="299"/>
                  </a:lnTo>
                  <a:close/>
                </a:path>
              </a:pathLst>
            </a:custGeom>
            <a:solidFill>
              <a:srgbClr val="000000"/>
            </a:solidFill>
            <a:ln w="0">
              <a:solidFill>
                <a:srgbClr val="000000"/>
              </a:solidFill>
              <a:round/>
              <a:headEnd/>
              <a:tailEnd/>
            </a:ln>
          </p:spPr>
          <p:txBody>
            <a:bodyPr/>
            <a:lstStyle/>
            <a:p>
              <a:endParaRPr lang="en-US"/>
            </a:p>
          </p:txBody>
        </p:sp>
        <p:sp>
          <p:nvSpPr>
            <p:cNvPr id="18573" name="Freeform 45"/>
            <p:cNvSpPr>
              <a:spLocks/>
            </p:cNvSpPr>
            <p:nvPr/>
          </p:nvSpPr>
          <p:spPr bwMode="auto">
            <a:xfrm>
              <a:off x="4732" y="2339"/>
              <a:ext cx="372" cy="190"/>
            </a:xfrm>
            <a:custGeom>
              <a:avLst/>
              <a:gdLst>
                <a:gd name="T0" fmla="*/ 314 w 745"/>
                <a:gd name="T1" fmla="*/ 0 h 378"/>
                <a:gd name="T2" fmla="*/ 39 w 745"/>
                <a:gd name="T3" fmla="*/ 27 h 378"/>
                <a:gd name="T4" fmla="*/ 38 w 745"/>
                <a:gd name="T5" fmla="*/ 71 h 378"/>
                <a:gd name="T6" fmla="*/ 0 w 745"/>
                <a:gd name="T7" fmla="*/ 72 h 378"/>
                <a:gd name="T8" fmla="*/ 2 w 745"/>
                <a:gd name="T9" fmla="*/ 116 h 378"/>
                <a:gd name="T10" fmla="*/ 37 w 745"/>
                <a:gd name="T11" fmla="*/ 116 h 378"/>
                <a:gd name="T12" fmla="*/ 40 w 745"/>
                <a:gd name="T13" fmla="*/ 155 h 378"/>
                <a:gd name="T14" fmla="*/ 326 w 745"/>
                <a:gd name="T15" fmla="*/ 190 h 378"/>
                <a:gd name="T16" fmla="*/ 321 w 745"/>
                <a:gd name="T17" fmla="*/ 129 h 378"/>
                <a:gd name="T18" fmla="*/ 372 w 745"/>
                <a:gd name="T19" fmla="*/ 132 h 378"/>
                <a:gd name="T20" fmla="*/ 367 w 745"/>
                <a:gd name="T21" fmla="*/ 62 h 378"/>
                <a:gd name="T22" fmla="*/ 316 w 745"/>
                <a:gd name="T23" fmla="*/ 63 h 378"/>
                <a:gd name="T24" fmla="*/ 314 w 745"/>
                <a:gd name="T25" fmla="*/ 0 h 3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5"/>
                <a:gd name="T40" fmla="*/ 0 h 378"/>
                <a:gd name="T41" fmla="*/ 745 w 745"/>
                <a:gd name="T42" fmla="*/ 378 h 37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5" h="378">
                  <a:moveTo>
                    <a:pt x="628" y="0"/>
                  </a:moveTo>
                  <a:lnTo>
                    <a:pt x="79" y="53"/>
                  </a:lnTo>
                  <a:lnTo>
                    <a:pt x="77" y="141"/>
                  </a:lnTo>
                  <a:lnTo>
                    <a:pt x="0" y="143"/>
                  </a:lnTo>
                  <a:lnTo>
                    <a:pt x="4" y="230"/>
                  </a:lnTo>
                  <a:lnTo>
                    <a:pt x="75" y="230"/>
                  </a:lnTo>
                  <a:lnTo>
                    <a:pt x="81" y="309"/>
                  </a:lnTo>
                  <a:lnTo>
                    <a:pt x="652" y="378"/>
                  </a:lnTo>
                  <a:lnTo>
                    <a:pt x="642" y="256"/>
                  </a:lnTo>
                  <a:lnTo>
                    <a:pt x="745" y="262"/>
                  </a:lnTo>
                  <a:lnTo>
                    <a:pt x="735" y="123"/>
                  </a:lnTo>
                  <a:lnTo>
                    <a:pt x="632" y="125"/>
                  </a:lnTo>
                  <a:lnTo>
                    <a:pt x="628" y="0"/>
                  </a:lnTo>
                  <a:close/>
                </a:path>
              </a:pathLst>
            </a:custGeom>
            <a:solidFill>
              <a:srgbClr val="000000"/>
            </a:solidFill>
            <a:ln w="0">
              <a:solidFill>
                <a:srgbClr val="000000"/>
              </a:solidFill>
              <a:round/>
              <a:headEnd/>
              <a:tailEnd/>
            </a:ln>
          </p:spPr>
          <p:txBody>
            <a:bodyPr/>
            <a:lstStyle/>
            <a:p>
              <a:endParaRPr lang="en-US"/>
            </a:p>
          </p:txBody>
        </p:sp>
        <p:sp>
          <p:nvSpPr>
            <p:cNvPr id="18574" name="Freeform 46"/>
            <p:cNvSpPr>
              <a:spLocks/>
            </p:cNvSpPr>
            <p:nvPr/>
          </p:nvSpPr>
          <p:spPr bwMode="auto">
            <a:xfrm>
              <a:off x="4457" y="2694"/>
              <a:ext cx="336" cy="168"/>
            </a:xfrm>
            <a:custGeom>
              <a:avLst/>
              <a:gdLst>
                <a:gd name="T0" fmla="*/ 325 w 671"/>
                <a:gd name="T1" fmla="*/ 152 h 335"/>
                <a:gd name="T2" fmla="*/ 0 w 671"/>
                <a:gd name="T3" fmla="*/ 0 h 335"/>
                <a:gd name="T4" fmla="*/ 336 w 671"/>
                <a:gd name="T5" fmla="*/ 168 h 335"/>
                <a:gd name="T6" fmla="*/ 325 w 671"/>
                <a:gd name="T7" fmla="*/ 152 h 335"/>
                <a:gd name="T8" fmla="*/ 0 60000 65536"/>
                <a:gd name="T9" fmla="*/ 0 60000 65536"/>
                <a:gd name="T10" fmla="*/ 0 60000 65536"/>
                <a:gd name="T11" fmla="*/ 0 60000 65536"/>
                <a:gd name="T12" fmla="*/ 0 w 671"/>
                <a:gd name="T13" fmla="*/ 0 h 335"/>
                <a:gd name="T14" fmla="*/ 671 w 671"/>
                <a:gd name="T15" fmla="*/ 335 h 335"/>
              </a:gdLst>
              <a:ahLst/>
              <a:cxnLst>
                <a:cxn ang="T8">
                  <a:pos x="T0" y="T1"/>
                </a:cxn>
                <a:cxn ang="T9">
                  <a:pos x="T2" y="T3"/>
                </a:cxn>
                <a:cxn ang="T10">
                  <a:pos x="T4" y="T5"/>
                </a:cxn>
                <a:cxn ang="T11">
                  <a:pos x="T6" y="T7"/>
                </a:cxn>
              </a:cxnLst>
              <a:rect l="T12" t="T13" r="T14" b="T15"/>
              <a:pathLst>
                <a:path w="671" h="335">
                  <a:moveTo>
                    <a:pt x="650" y="304"/>
                  </a:moveTo>
                  <a:lnTo>
                    <a:pt x="0" y="0"/>
                  </a:lnTo>
                  <a:lnTo>
                    <a:pt x="671" y="335"/>
                  </a:lnTo>
                  <a:lnTo>
                    <a:pt x="650" y="304"/>
                  </a:lnTo>
                  <a:close/>
                </a:path>
              </a:pathLst>
            </a:custGeom>
            <a:solidFill>
              <a:srgbClr val="000000"/>
            </a:solidFill>
            <a:ln w="0">
              <a:solidFill>
                <a:srgbClr val="000000"/>
              </a:solidFill>
              <a:round/>
              <a:headEnd/>
              <a:tailEnd/>
            </a:ln>
          </p:spPr>
          <p:txBody>
            <a:bodyPr/>
            <a:lstStyle/>
            <a:p>
              <a:endParaRPr lang="en-US"/>
            </a:p>
          </p:txBody>
        </p:sp>
        <p:sp>
          <p:nvSpPr>
            <p:cNvPr id="18575" name="Freeform 47"/>
            <p:cNvSpPr>
              <a:spLocks/>
            </p:cNvSpPr>
            <p:nvPr/>
          </p:nvSpPr>
          <p:spPr bwMode="auto">
            <a:xfrm>
              <a:off x="4452" y="2667"/>
              <a:ext cx="323" cy="151"/>
            </a:xfrm>
            <a:custGeom>
              <a:avLst/>
              <a:gdLst>
                <a:gd name="T0" fmla="*/ 323 w 646"/>
                <a:gd name="T1" fmla="*/ 143 h 301"/>
                <a:gd name="T2" fmla="*/ 0 w 646"/>
                <a:gd name="T3" fmla="*/ 0 h 301"/>
                <a:gd name="T4" fmla="*/ 323 w 646"/>
                <a:gd name="T5" fmla="*/ 151 h 301"/>
                <a:gd name="T6" fmla="*/ 323 w 646"/>
                <a:gd name="T7" fmla="*/ 143 h 301"/>
                <a:gd name="T8" fmla="*/ 0 60000 65536"/>
                <a:gd name="T9" fmla="*/ 0 60000 65536"/>
                <a:gd name="T10" fmla="*/ 0 60000 65536"/>
                <a:gd name="T11" fmla="*/ 0 60000 65536"/>
                <a:gd name="T12" fmla="*/ 0 w 646"/>
                <a:gd name="T13" fmla="*/ 0 h 301"/>
                <a:gd name="T14" fmla="*/ 646 w 646"/>
                <a:gd name="T15" fmla="*/ 301 h 301"/>
              </a:gdLst>
              <a:ahLst/>
              <a:cxnLst>
                <a:cxn ang="T8">
                  <a:pos x="T0" y="T1"/>
                </a:cxn>
                <a:cxn ang="T9">
                  <a:pos x="T2" y="T3"/>
                </a:cxn>
                <a:cxn ang="T10">
                  <a:pos x="T4" y="T5"/>
                </a:cxn>
                <a:cxn ang="T11">
                  <a:pos x="T6" y="T7"/>
                </a:cxn>
              </a:cxnLst>
              <a:rect l="T12" t="T13" r="T14" b="T15"/>
              <a:pathLst>
                <a:path w="646" h="301">
                  <a:moveTo>
                    <a:pt x="646" y="285"/>
                  </a:moveTo>
                  <a:lnTo>
                    <a:pt x="0" y="0"/>
                  </a:lnTo>
                  <a:lnTo>
                    <a:pt x="646" y="301"/>
                  </a:lnTo>
                  <a:lnTo>
                    <a:pt x="646" y="285"/>
                  </a:lnTo>
                  <a:close/>
                </a:path>
              </a:pathLst>
            </a:custGeom>
            <a:solidFill>
              <a:srgbClr val="000000"/>
            </a:solidFill>
            <a:ln w="0">
              <a:solidFill>
                <a:srgbClr val="000000"/>
              </a:solidFill>
              <a:round/>
              <a:headEnd/>
              <a:tailEnd/>
            </a:ln>
          </p:spPr>
          <p:txBody>
            <a:bodyPr/>
            <a:lstStyle/>
            <a:p>
              <a:endParaRPr lang="en-US"/>
            </a:p>
          </p:txBody>
        </p:sp>
        <p:sp>
          <p:nvSpPr>
            <p:cNvPr id="18576" name="Freeform 48"/>
            <p:cNvSpPr>
              <a:spLocks/>
            </p:cNvSpPr>
            <p:nvPr/>
          </p:nvSpPr>
          <p:spPr bwMode="auto">
            <a:xfrm>
              <a:off x="4779" y="2872"/>
              <a:ext cx="296" cy="232"/>
            </a:xfrm>
            <a:custGeom>
              <a:avLst/>
              <a:gdLst>
                <a:gd name="T0" fmla="*/ 255 w 591"/>
                <a:gd name="T1" fmla="*/ 0 h 466"/>
                <a:gd name="T2" fmla="*/ 251 w 591"/>
                <a:gd name="T3" fmla="*/ 2 h 466"/>
                <a:gd name="T4" fmla="*/ 247 w 591"/>
                <a:gd name="T5" fmla="*/ 5 h 466"/>
                <a:gd name="T6" fmla="*/ 236 w 591"/>
                <a:gd name="T7" fmla="*/ 22 h 466"/>
                <a:gd name="T8" fmla="*/ 214 w 591"/>
                <a:gd name="T9" fmla="*/ 34 h 466"/>
                <a:gd name="T10" fmla="*/ 191 w 591"/>
                <a:gd name="T11" fmla="*/ 36 h 466"/>
                <a:gd name="T12" fmla="*/ 173 w 591"/>
                <a:gd name="T13" fmla="*/ 37 h 466"/>
                <a:gd name="T14" fmla="*/ 162 w 591"/>
                <a:gd name="T15" fmla="*/ 41 h 466"/>
                <a:gd name="T16" fmla="*/ 140 w 591"/>
                <a:gd name="T17" fmla="*/ 48 h 466"/>
                <a:gd name="T18" fmla="*/ 129 w 591"/>
                <a:gd name="T19" fmla="*/ 47 h 466"/>
                <a:gd name="T20" fmla="*/ 9 w 591"/>
                <a:gd name="T21" fmla="*/ 163 h 466"/>
                <a:gd name="T22" fmla="*/ 0 w 591"/>
                <a:gd name="T23" fmla="*/ 232 h 466"/>
                <a:gd name="T24" fmla="*/ 296 w 591"/>
                <a:gd name="T25" fmla="*/ 32 h 466"/>
                <a:gd name="T26" fmla="*/ 264 w 591"/>
                <a:gd name="T27" fmla="*/ 19 h 466"/>
                <a:gd name="T28" fmla="*/ 255 w 591"/>
                <a:gd name="T29" fmla="*/ 0 h 46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1"/>
                <a:gd name="T46" fmla="*/ 0 h 466"/>
                <a:gd name="T47" fmla="*/ 591 w 591"/>
                <a:gd name="T48" fmla="*/ 466 h 46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1" h="466">
                  <a:moveTo>
                    <a:pt x="510" y="0"/>
                  </a:moveTo>
                  <a:lnTo>
                    <a:pt x="502" y="4"/>
                  </a:lnTo>
                  <a:lnTo>
                    <a:pt x="494" y="10"/>
                  </a:lnTo>
                  <a:lnTo>
                    <a:pt x="472" y="44"/>
                  </a:lnTo>
                  <a:lnTo>
                    <a:pt x="427" y="68"/>
                  </a:lnTo>
                  <a:lnTo>
                    <a:pt x="381" y="72"/>
                  </a:lnTo>
                  <a:lnTo>
                    <a:pt x="346" y="74"/>
                  </a:lnTo>
                  <a:lnTo>
                    <a:pt x="324" y="83"/>
                  </a:lnTo>
                  <a:lnTo>
                    <a:pt x="280" y="97"/>
                  </a:lnTo>
                  <a:lnTo>
                    <a:pt x="257" y="95"/>
                  </a:lnTo>
                  <a:lnTo>
                    <a:pt x="18" y="327"/>
                  </a:lnTo>
                  <a:lnTo>
                    <a:pt x="0" y="466"/>
                  </a:lnTo>
                  <a:lnTo>
                    <a:pt x="591" y="64"/>
                  </a:lnTo>
                  <a:lnTo>
                    <a:pt x="527" y="38"/>
                  </a:lnTo>
                  <a:lnTo>
                    <a:pt x="510" y="0"/>
                  </a:lnTo>
                  <a:close/>
                </a:path>
              </a:pathLst>
            </a:custGeom>
            <a:solidFill>
              <a:srgbClr val="FFFFFF"/>
            </a:solidFill>
            <a:ln w="0">
              <a:solidFill>
                <a:srgbClr val="000000"/>
              </a:solidFill>
              <a:round/>
              <a:headEnd/>
              <a:tailEnd/>
            </a:ln>
          </p:spPr>
          <p:txBody>
            <a:bodyPr/>
            <a:lstStyle/>
            <a:p>
              <a:endParaRPr lang="en-US"/>
            </a:p>
          </p:txBody>
        </p:sp>
        <p:sp>
          <p:nvSpPr>
            <p:cNvPr id="18577" name="Freeform 49"/>
            <p:cNvSpPr>
              <a:spLocks/>
            </p:cNvSpPr>
            <p:nvPr/>
          </p:nvSpPr>
          <p:spPr bwMode="auto">
            <a:xfrm>
              <a:off x="4603" y="2683"/>
              <a:ext cx="198" cy="85"/>
            </a:xfrm>
            <a:custGeom>
              <a:avLst/>
              <a:gdLst>
                <a:gd name="T0" fmla="*/ 198 w 397"/>
                <a:gd name="T1" fmla="*/ 77 h 168"/>
                <a:gd name="T2" fmla="*/ 0 w 397"/>
                <a:gd name="T3" fmla="*/ 0 h 168"/>
                <a:gd name="T4" fmla="*/ 197 w 397"/>
                <a:gd name="T5" fmla="*/ 85 h 168"/>
                <a:gd name="T6" fmla="*/ 198 w 397"/>
                <a:gd name="T7" fmla="*/ 77 h 168"/>
                <a:gd name="T8" fmla="*/ 0 60000 65536"/>
                <a:gd name="T9" fmla="*/ 0 60000 65536"/>
                <a:gd name="T10" fmla="*/ 0 60000 65536"/>
                <a:gd name="T11" fmla="*/ 0 60000 65536"/>
                <a:gd name="T12" fmla="*/ 0 w 397"/>
                <a:gd name="T13" fmla="*/ 0 h 168"/>
                <a:gd name="T14" fmla="*/ 397 w 397"/>
                <a:gd name="T15" fmla="*/ 168 h 168"/>
              </a:gdLst>
              <a:ahLst/>
              <a:cxnLst>
                <a:cxn ang="T8">
                  <a:pos x="T0" y="T1"/>
                </a:cxn>
                <a:cxn ang="T9">
                  <a:pos x="T2" y="T3"/>
                </a:cxn>
                <a:cxn ang="T10">
                  <a:pos x="T4" y="T5"/>
                </a:cxn>
                <a:cxn ang="T11">
                  <a:pos x="T6" y="T7"/>
                </a:cxn>
              </a:cxnLst>
              <a:rect l="T12" t="T13" r="T14" b="T15"/>
              <a:pathLst>
                <a:path w="397" h="168">
                  <a:moveTo>
                    <a:pt x="397" y="152"/>
                  </a:moveTo>
                  <a:lnTo>
                    <a:pt x="0" y="0"/>
                  </a:lnTo>
                  <a:lnTo>
                    <a:pt x="395" y="168"/>
                  </a:lnTo>
                  <a:lnTo>
                    <a:pt x="397" y="152"/>
                  </a:lnTo>
                  <a:close/>
                </a:path>
              </a:pathLst>
            </a:custGeom>
            <a:solidFill>
              <a:srgbClr val="000000"/>
            </a:solidFill>
            <a:ln w="0">
              <a:solidFill>
                <a:srgbClr val="000000"/>
              </a:solidFill>
              <a:round/>
              <a:headEnd/>
              <a:tailEnd/>
            </a:ln>
          </p:spPr>
          <p:txBody>
            <a:bodyPr/>
            <a:lstStyle/>
            <a:p>
              <a:endParaRPr lang="en-US"/>
            </a:p>
          </p:txBody>
        </p:sp>
        <p:sp>
          <p:nvSpPr>
            <p:cNvPr id="18578" name="Freeform 50"/>
            <p:cNvSpPr>
              <a:spLocks/>
            </p:cNvSpPr>
            <p:nvPr/>
          </p:nvSpPr>
          <p:spPr bwMode="auto">
            <a:xfrm>
              <a:off x="4359" y="2387"/>
              <a:ext cx="107" cy="60"/>
            </a:xfrm>
            <a:custGeom>
              <a:avLst/>
              <a:gdLst>
                <a:gd name="T0" fmla="*/ 106 w 213"/>
                <a:gd name="T1" fmla="*/ 10 h 121"/>
                <a:gd name="T2" fmla="*/ 77 w 213"/>
                <a:gd name="T3" fmla="*/ 0 h 121"/>
                <a:gd name="T4" fmla="*/ 0 w 213"/>
                <a:gd name="T5" fmla="*/ 16 h 121"/>
                <a:gd name="T6" fmla="*/ 9 w 213"/>
                <a:gd name="T7" fmla="*/ 21 h 121"/>
                <a:gd name="T8" fmla="*/ 75 w 213"/>
                <a:gd name="T9" fmla="*/ 8 h 121"/>
                <a:gd name="T10" fmla="*/ 76 w 213"/>
                <a:gd name="T11" fmla="*/ 50 h 121"/>
                <a:gd name="T12" fmla="*/ 8 w 213"/>
                <a:gd name="T13" fmla="*/ 46 h 121"/>
                <a:gd name="T14" fmla="*/ 9 w 213"/>
                <a:gd name="T15" fmla="*/ 21 h 121"/>
                <a:gd name="T16" fmla="*/ 0 w 213"/>
                <a:gd name="T17" fmla="*/ 16 h 121"/>
                <a:gd name="T18" fmla="*/ 0 w 213"/>
                <a:gd name="T19" fmla="*/ 53 h 121"/>
                <a:gd name="T20" fmla="*/ 81 w 213"/>
                <a:gd name="T21" fmla="*/ 60 h 121"/>
                <a:gd name="T22" fmla="*/ 107 w 213"/>
                <a:gd name="T23" fmla="*/ 60 h 121"/>
                <a:gd name="T24" fmla="*/ 106 w 213"/>
                <a:gd name="T25" fmla="*/ 10 h 1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3"/>
                <a:gd name="T40" fmla="*/ 0 h 121"/>
                <a:gd name="T41" fmla="*/ 213 w 213"/>
                <a:gd name="T42" fmla="*/ 121 h 12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3" h="121">
                  <a:moveTo>
                    <a:pt x="211" y="20"/>
                  </a:moveTo>
                  <a:lnTo>
                    <a:pt x="154" y="0"/>
                  </a:lnTo>
                  <a:lnTo>
                    <a:pt x="0" y="32"/>
                  </a:lnTo>
                  <a:lnTo>
                    <a:pt x="18" y="42"/>
                  </a:lnTo>
                  <a:lnTo>
                    <a:pt x="150" y="16"/>
                  </a:lnTo>
                  <a:lnTo>
                    <a:pt x="152" y="101"/>
                  </a:lnTo>
                  <a:lnTo>
                    <a:pt x="16" y="93"/>
                  </a:lnTo>
                  <a:lnTo>
                    <a:pt x="18" y="42"/>
                  </a:lnTo>
                  <a:lnTo>
                    <a:pt x="0" y="32"/>
                  </a:lnTo>
                  <a:lnTo>
                    <a:pt x="0" y="107"/>
                  </a:lnTo>
                  <a:lnTo>
                    <a:pt x="162" y="121"/>
                  </a:lnTo>
                  <a:lnTo>
                    <a:pt x="213" y="121"/>
                  </a:lnTo>
                  <a:lnTo>
                    <a:pt x="211" y="20"/>
                  </a:lnTo>
                  <a:close/>
                </a:path>
              </a:pathLst>
            </a:custGeom>
            <a:solidFill>
              <a:srgbClr val="000000"/>
            </a:solidFill>
            <a:ln w="0">
              <a:solidFill>
                <a:srgbClr val="000000"/>
              </a:solidFill>
              <a:round/>
              <a:headEnd/>
              <a:tailEnd/>
            </a:ln>
          </p:spPr>
          <p:txBody>
            <a:bodyPr/>
            <a:lstStyle/>
            <a:p>
              <a:endParaRPr lang="en-US"/>
            </a:p>
          </p:txBody>
        </p:sp>
        <p:sp>
          <p:nvSpPr>
            <p:cNvPr id="18579" name="Freeform 51"/>
            <p:cNvSpPr>
              <a:spLocks/>
            </p:cNvSpPr>
            <p:nvPr/>
          </p:nvSpPr>
          <p:spPr bwMode="auto">
            <a:xfrm>
              <a:off x="5034" y="2809"/>
              <a:ext cx="107" cy="94"/>
            </a:xfrm>
            <a:custGeom>
              <a:avLst/>
              <a:gdLst>
                <a:gd name="T0" fmla="*/ 103 w 213"/>
                <a:gd name="T1" fmla="*/ 23 h 189"/>
                <a:gd name="T2" fmla="*/ 89 w 213"/>
                <a:gd name="T3" fmla="*/ 0 h 189"/>
                <a:gd name="T4" fmla="*/ 60 w 213"/>
                <a:gd name="T5" fmla="*/ 14 h 189"/>
                <a:gd name="T6" fmla="*/ 72 w 213"/>
                <a:gd name="T7" fmla="*/ 18 h 189"/>
                <a:gd name="T8" fmla="*/ 79 w 213"/>
                <a:gd name="T9" fmla="*/ 26 h 189"/>
                <a:gd name="T10" fmla="*/ 84 w 213"/>
                <a:gd name="T11" fmla="*/ 43 h 189"/>
                <a:gd name="T12" fmla="*/ 82 w 213"/>
                <a:gd name="T13" fmla="*/ 52 h 189"/>
                <a:gd name="T14" fmla="*/ 71 w 213"/>
                <a:gd name="T15" fmla="*/ 59 h 189"/>
                <a:gd name="T16" fmla="*/ 51 w 213"/>
                <a:gd name="T17" fmla="*/ 63 h 189"/>
                <a:gd name="T18" fmla="*/ 33 w 213"/>
                <a:gd name="T19" fmla="*/ 60 h 189"/>
                <a:gd name="T20" fmla="*/ 23 w 213"/>
                <a:gd name="T21" fmla="*/ 49 h 189"/>
                <a:gd name="T22" fmla="*/ 0 w 213"/>
                <a:gd name="T23" fmla="*/ 62 h 189"/>
                <a:gd name="T24" fmla="*/ 9 w 213"/>
                <a:gd name="T25" fmla="*/ 81 h 189"/>
                <a:gd name="T26" fmla="*/ 41 w 213"/>
                <a:gd name="T27" fmla="*/ 94 h 189"/>
                <a:gd name="T28" fmla="*/ 72 w 213"/>
                <a:gd name="T29" fmla="*/ 88 h 189"/>
                <a:gd name="T30" fmla="*/ 92 w 213"/>
                <a:gd name="T31" fmla="*/ 78 h 189"/>
                <a:gd name="T32" fmla="*/ 107 w 213"/>
                <a:gd name="T33" fmla="*/ 51 h 189"/>
                <a:gd name="T34" fmla="*/ 103 w 213"/>
                <a:gd name="T35" fmla="*/ 23 h 1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3"/>
                <a:gd name="T55" fmla="*/ 0 h 189"/>
                <a:gd name="T56" fmla="*/ 213 w 213"/>
                <a:gd name="T57" fmla="*/ 189 h 1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3" h="189">
                  <a:moveTo>
                    <a:pt x="205" y="46"/>
                  </a:moveTo>
                  <a:lnTo>
                    <a:pt x="177" y="0"/>
                  </a:lnTo>
                  <a:lnTo>
                    <a:pt x="120" y="28"/>
                  </a:lnTo>
                  <a:lnTo>
                    <a:pt x="144" y="36"/>
                  </a:lnTo>
                  <a:lnTo>
                    <a:pt x="158" y="52"/>
                  </a:lnTo>
                  <a:lnTo>
                    <a:pt x="168" y="86"/>
                  </a:lnTo>
                  <a:lnTo>
                    <a:pt x="164" y="105"/>
                  </a:lnTo>
                  <a:lnTo>
                    <a:pt x="142" y="119"/>
                  </a:lnTo>
                  <a:lnTo>
                    <a:pt x="102" y="127"/>
                  </a:lnTo>
                  <a:lnTo>
                    <a:pt x="65" y="121"/>
                  </a:lnTo>
                  <a:lnTo>
                    <a:pt x="45" y="99"/>
                  </a:lnTo>
                  <a:lnTo>
                    <a:pt x="0" y="125"/>
                  </a:lnTo>
                  <a:lnTo>
                    <a:pt x="17" y="163"/>
                  </a:lnTo>
                  <a:lnTo>
                    <a:pt x="81" y="189"/>
                  </a:lnTo>
                  <a:lnTo>
                    <a:pt x="144" y="177"/>
                  </a:lnTo>
                  <a:lnTo>
                    <a:pt x="183" y="157"/>
                  </a:lnTo>
                  <a:lnTo>
                    <a:pt x="213" y="103"/>
                  </a:lnTo>
                  <a:lnTo>
                    <a:pt x="205" y="46"/>
                  </a:lnTo>
                  <a:close/>
                </a:path>
              </a:pathLst>
            </a:custGeom>
            <a:solidFill>
              <a:srgbClr val="000000"/>
            </a:solidFill>
            <a:ln w="0">
              <a:solidFill>
                <a:srgbClr val="000000"/>
              </a:solidFill>
              <a:round/>
              <a:headEnd/>
              <a:tailEnd/>
            </a:ln>
          </p:spPr>
          <p:txBody>
            <a:bodyPr/>
            <a:lstStyle/>
            <a:p>
              <a:endParaRPr lang="en-US"/>
            </a:p>
          </p:txBody>
        </p:sp>
        <p:sp>
          <p:nvSpPr>
            <p:cNvPr id="18580" name="Freeform 52"/>
            <p:cNvSpPr>
              <a:spLocks/>
            </p:cNvSpPr>
            <p:nvPr/>
          </p:nvSpPr>
          <p:spPr bwMode="auto">
            <a:xfrm>
              <a:off x="4765" y="2869"/>
              <a:ext cx="64" cy="79"/>
            </a:xfrm>
            <a:custGeom>
              <a:avLst/>
              <a:gdLst>
                <a:gd name="T0" fmla="*/ 39 w 129"/>
                <a:gd name="T1" fmla="*/ 0 h 159"/>
                <a:gd name="T2" fmla="*/ 0 w 129"/>
                <a:gd name="T3" fmla="*/ 35 h 159"/>
                <a:gd name="T4" fmla="*/ 0 w 129"/>
                <a:gd name="T5" fmla="*/ 79 h 159"/>
                <a:gd name="T6" fmla="*/ 64 w 129"/>
                <a:gd name="T7" fmla="*/ 24 h 159"/>
                <a:gd name="T8" fmla="*/ 39 w 129"/>
                <a:gd name="T9" fmla="*/ 0 h 159"/>
                <a:gd name="T10" fmla="*/ 0 60000 65536"/>
                <a:gd name="T11" fmla="*/ 0 60000 65536"/>
                <a:gd name="T12" fmla="*/ 0 60000 65536"/>
                <a:gd name="T13" fmla="*/ 0 60000 65536"/>
                <a:gd name="T14" fmla="*/ 0 60000 65536"/>
                <a:gd name="T15" fmla="*/ 0 w 129"/>
                <a:gd name="T16" fmla="*/ 0 h 159"/>
                <a:gd name="T17" fmla="*/ 129 w 129"/>
                <a:gd name="T18" fmla="*/ 159 h 159"/>
              </a:gdLst>
              <a:ahLst/>
              <a:cxnLst>
                <a:cxn ang="T10">
                  <a:pos x="T0" y="T1"/>
                </a:cxn>
                <a:cxn ang="T11">
                  <a:pos x="T2" y="T3"/>
                </a:cxn>
                <a:cxn ang="T12">
                  <a:pos x="T4" y="T5"/>
                </a:cxn>
                <a:cxn ang="T13">
                  <a:pos x="T6" y="T7"/>
                </a:cxn>
                <a:cxn ang="T14">
                  <a:pos x="T8" y="T9"/>
                </a:cxn>
              </a:cxnLst>
              <a:rect l="T15" t="T16" r="T17" b="T18"/>
              <a:pathLst>
                <a:path w="129" h="159">
                  <a:moveTo>
                    <a:pt x="79" y="0"/>
                  </a:moveTo>
                  <a:lnTo>
                    <a:pt x="0" y="70"/>
                  </a:lnTo>
                  <a:lnTo>
                    <a:pt x="0" y="159"/>
                  </a:lnTo>
                  <a:lnTo>
                    <a:pt x="129" y="48"/>
                  </a:lnTo>
                  <a:lnTo>
                    <a:pt x="79" y="0"/>
                  </a:lnTo>
                  <a:close/>
                </a:path>
              </a:pathLst>
            </a:custGeom>
            <a:solidFill>
              <a:srgbClr val="FFFFFF"/>
            </a:solidFill>
            <a:ln w="0">
              <a:solidFill>
                <a:srgbClr val="000000"/>
              </a:solidFill>
              <a:round/>
              <a:headEnd/>
              <a:tailEnd/>
            </a:ln>
          </p:spPr>
          <p:txBody>
            <a:bodyPr/>
            <a:lstStyle/>
            <a:p>
              <a:endParaRPr lang="en-US"/>
            </a:p>
          </p:txBody>
        </p:sp>
        <p:sp>
          <p:nvSpPr>
            <p:cNvPr id="18581" name="Freeform 53"/>
            <p:cNvSpPr>
              <a:spLocks/>
            </p:cNvSpPr>
            <p:nvPr/>
          </p:nvSpPr>
          <p:spPr bwMode="auto">
            <a:xfrm>
              <a:off x="4741" y="2711"/>
              <a:ext cx="68" cy="28"/>
            </a:xfrm>
            <a:custGeom>
              <a:avLst/>
              <a:gdLst>
                <a:gd name="T0" fmla="*/ 68 w 136"/>
                <a:gd name="T1" fmla="*/ 22 h 56"/>
                <a:gd name="T2" fmla="*/ 9 w 136"/>
                <a:gd name="T3" fmla="*/ 0 h 56"/>
                <a:gd name="T4" fmla="*/ 0 w 136"/>
                <a:gd name="T5" fmla="*/ 0 h 56"/>
                <a:gd name="T6" fmla="*/ 66 w 136"/>
                <a:gd name="T7" fmla="*/ 28 h 56"/>
                <a:gd name="T8" fmla="*/ 68 w 136"/>
                <a:gd name="T9" fmla="*/ 22 h 56"/>
                <a:gd name="T10" fmla="*/ 0 60000 65536"/>
                <a:gd name="T11" fmla="*/ 0 60000 65536"/>
                <a:gd name="T12" fmla="*/ 0 60000 65536"/>
                <a:gd name="T13" fmla="*/ 0 60000 65536"/>
                <a:gd name="T14" fmla="*/ 0 60000 65536"/>
                <a:gd name="T15" fmla="*/ 0 w 136"/>
                <a:gd name="T16" fmla="*/ 0 h 56"/>
                <a:gd name="T17" fmla="*/ 136 w 136"/>
                <a:gd name="T18" fmla="*/ 56 h 56"/>
              </a:gdLst>
              <a:ahLst/>
              <a:cxnLst>
                <a:cxn ang="T10">
                  <a:pos x="T0" y="T1"/>
                </a:cxn>
                <a:cxn ang="T11">
                  <a:pos x="T2" y="T3"/>
                </a:cxn>
                <a:cxn ang="T12">
                  <a:pos x="T4" y="T5"/>
                </a:cxn>
                <a:cxn ang="T13">
                  <a:pos x="T6" y="T7"/>
                </a:cxn>
                <a:cxn ang="T14">
                  <a:pos x="T8" y="T9"/>
                </a:cxn>
              </a:cxnLst>
              <a:rect l="T15" t="T16" r="T17" b="T18"/>
              <a:pathLst>
                <a:path w="136" h="56">
                  <a:moveTo>
                    <a:pt x="136" y="44"/>
                  </a:moveTo>
                  <a:lnTo>
                    <a:pt x="17" y="0"/>
                  </a:lnTo>
                  <a:lnTo>
                    <a:pt x="0" y="0"/>
                  </a:lnTo>
                  <a:lnTo>
                    <a:pt x="132" y="56"/>
                  </a:lnTo>
                  <a:lnTo>
                    <a:pt x="136" y="44"/>
                  </a:lnTo>
                  <a:close/>
                </a:path>
              </a:pathLst>
            </a:custGeom>
            <a:solidFill>
              <a:srgbClr val="000000"/>
            </a:solidFill>
            <a:ln w="0">
              <a:solidFill>
                <a:srgbClr val="000000"/>
              </a:solidFill>
              <a:round/>
              <a:headEnd/>
              <a:tailEnd/>
            </a:ln>
          </p:spPr>
          <p:txBody>
            <a:bodyPr/>
            <a:lstStyle/>
            <a:p>
              <a:endParaRPr lang="en-US"/>
            </a:p>
          </p:txBody>
        </p:sp>
        <p:sp>
          <p:nvSpPr>
            <p:cNvPr id="18582" name="Freeform 54"/>
            <p:cNvSpPr>
              <a:spLocks/>
            </p:cNvSpPr>
            <p:nvPr/>
          </p:nvSpPr>
          <p:spPr bwMode="auto">
            <a:xfrm>
              <a:off x="4367" y="2395"/>
              <a:ext cx="69" cy="43"/>
            </a:xfrm>
            <a:custGeom>
              <a:avLst/>
              <a:gdLst>
                <a:gd name="T0" fmla="*/ 68 w 136"/>
                <a:gd name="T1" fmla="*/ 0 h 85"/>
                <a:gd name="T2" fmla="*/ 1 w 136"/>
                <a:gd name="T3" fmla="*/ 13 h 85"/>
                <a:gd name="T4" fmla="*/ 0 w 136"/>
                <a:gd name="T5" fmla="*/ 39 h 85"/>
                <a:gd name="T6" fmla="*/ 69 w 136"/>
                <a:gd name="T7" fmla="*/ 43 h 85"/>
                <a:gd name="T8" fmla="*/ 68 w 136"/>
                <a:gd name="T9" fmla="*/ 0 h 85"/>
                <a:gd name="T10" fmla="*/ 0 60000 65536"/>
                <a:gd name="T11" fmla="*/ 0 60000 65536"/>
                <a:gd name="T12" fmla="*/ 0 60000 65536"/>
                <a:gd name="T13" fmla="*/ 0 60000 65536"/>
                <a:gd name="T14" fmla="*/ 0 60000 65536"/>
                <a:gd name="T15" fmla="*/ 0 w 136"/>
                <a:gd name="T16" fmla="*/ 0 h 85"/>
                <a:gd name="T17" fmla="*/ 136 w 136"/>
                <a:gd name="T18" fmla="*/ 85 h 85"/>
              </a:gdLst>
              <a:ahLst/>
              <a:cxnLst>
                <a:cxn ang="T10">
                  <a:pos x="T0" y="T1"/>
                </a:cxn>
                <a:cxn ang="T11">
                  <a:pos x="T2" y="T3"/>
                </a:cxn>
                <a:cxn ang="T12">
                  <a:pos x="T4" y="T5"/>
                </a:cxn>
                <a:cxn ang="T13">
                  <a:pos x="T6" y="T7"/>
                </a:cxn>
                <a:cxn ang="T14">
                  <a:pos x="T8" y="T9"/>
                </a:cxn>
              </a:cxnLst>
              <a:rect l="T15" t="T16" r="T17" b="T18"/>
              <a:pathLst>
                <a:path w="136" h="85">
                  <a:moveTo>
                    <a:pt x="134" y="0"/>
                  </a:moveTo>
                  <a:lnTo>
                    <a:pt x="2" y="26"/>
                  </a:lnTo>
                  <a:lnTo>
                    <a:pt x="0" y="77"/>
                  </a:lnTo>
                  <a:lnTo>
                    <a:pt x="136" y="85"/>
                  </a:lnTo>
                  <a:lnTo>
                    <a:pt x="134" y="0"/>
                  </a:lnTo>
                  <a:close/>
                </a:path>
              </a:pathLst>
            </a:custGeom>
            <a:solidFill>
              <a:srgbClr val="BF0000"/>
            </a:solidFill>
            <a:ln w="0">
              <a:solidFill>
                <a:srgbClr val="000000"/>
              </a:solidFill>
              <a:round/>
              <a:headEnd/>
              <a:tailEnd/>
            </a:ln>
          </p:spPr>
          <p:txBody>
            <a:bodyPr/>
            <a:lstStyle/>
            <a:p>
              <a:endParaRPr lang="en-US"/>
            </a:p>
          </p:txBody>
        </p:sp>
        <p:sp>
          <p:nvSpPr>
            <p:cNvPr id="18583" name="Freeform 55"/>
            <p:cNvSpPr>
              <a:spLocks/>
            </p:cNvSpPr>
            <p:nvPr/>
          </p:nvSpPr>
          <p:spPr bwMode="auto">
            <a:xfrm>
              <a:off x="5057" y="2823"/>
              <a:ext cx="61" cy="50"/>
            </a:xfrm>
            <a:custGeom>
              <a:avLst/>
              <a:gdLst>
                <a:gd name="T0" fmla="*/ 0 w 123"/>
                <a:gd name="T1" fmla="*/ 36 h 99"/>
                <a:gd name="T2" fmla="*/ 10 w 123"/>
                <a:gd name="T3" fmla="*/ 47 h 99"/>
                <a:gd name="T4" fmla="*/ 28 w 123"/>
                <a:gd name="T5" fmla="*/ 50 h 99"/>
                <a:gd name="T6" fmla="*/ 48 w 123"/>
                <a:gd name="T7" fmla="*/ 46 h 99"/>
                <a:gd name="T8" fmla="*/ 59 w 123"/>
                <a:gd name="T9" fmla="*/ 39 h 99"/>
                <a:gd name="T10" fmla="*/ 61 w 123"/>
                <a:gd name="T11" fmla="*/ 29 h 99"/>
                <a:gd name="T12" fmla="*/ 56 w 123"/>
                <a:gd name="T13" fmla="*/ 12 h 99"/>
                <a:gd name="T14" fmla="*/ 49 w 123"/>
                <a:gd name="T15" fmla="*/ 4 h 99"/>
                <a:gd name="T16" fmla="*/ 37 w 123"/>
                <a:gd name="T17" fmla="*/ 0 h 99"/>
                <a:gd name="T18" fmla="*/ 22 w 123"/>
                <a:gd name="T19" fmla="*/ 19 h 99"/>
                <a:gd name="T20" fmla="*/ 0 w 123"/>
                <a:gd name="T21" fmla="*/ 36 h 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99"/>
                <a:gd name="T35" fmla="*/ 123 w 123"/>
                <a:gd name="T36" fmla="*/ 99 h 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99">
                  <a:moveTo>
                    <a:pt x="0" y="71"/>
                  </a:moveTo>
                  <a:lnTo>
                    <a:pt x="20" y="93"/>
                  </a:lnTo>
                  <a:lnTo>
                    <a:pt x="57" y="99"/>
                  </a:lnTo>
                  <a:lnTo>
                    <a:pt x="97" y="91"/>
                  </a:lnTo>
                  <a:lnTo>
                    <a:pt x="119" y="77"/>
                  </a:lnTo>
                  <a:lnTo>
                    <a:pt x="123" y="58"/>
                  </a:lnTo>
                  <a:lnTo>
                    <a:pt x="113" y="24"/>
                  </a:lnTo>
                  <a:lnTo>
                    <a:pt x="99" y="8"/>
                  </a:lnTo>
                  <a:lnTo>
                    <a:pt x="75" y="0"/>
                  </a:lnTo>
                  <a:lnTo>
                    <a:pt x="45" y="38"/>
                  </a:lnTo>
                  <a:lnTo>
                    <a:pt x="0" y="71"/>
                  </a:lnTo>
                  <a:close/>
                </a:path>
              </a:pathLst>
            </a:custGeom>
            <a:solidFill>
              <a:srgbClr val="FFFFFF"/>
            </a:solidFill>
            <a:ln w="0">
              <a:solidFill>
                <a:srgbClr val="000000"/>
              </a:solidFill>
              <a:round/>
              <a:headEnd/>
              <a:tailEnd/>
            </a:ln>
          </p:spPr>
          <p:txBody>
            <a:bodyPr/>
            <a:lstStyle/>
            <a:p>
              <a:endParaRPr lang="en-US"/>
            </a:p>
          </p:txBody>
        </p:sp>
        <p:sp>
          <p:nvSpPr>
            <p:cNvPr id="18584" name="Freeform 56"/>
            <p:cNvSpPr>
              <a:spLocks/>
            </p:cNvSpPr>
            <p:nvPr/>
          </p:nvSpPr>
          <p:spPr bwMode="auto">
            <a:xfrm>
              <a:off x="5123" y="2786"/>
              <a:ext cx="39" cy="56"/>
            </a:xfrm>
            <a:custGeom>
              <a:avLst/>
              <a:gdLst>
                <a:gd name="T0" fmla="*/ 39 w 77"/>
                <a:gd name="T1" fmla="*/ 56 h 111"/>
                <a:gd name="T2" fmla="*/ 39 w 77"/>
                <a:gd name="T3" fmla="*/ 0 h 111"/>
                <a:gd name="T4" fmla="*/ 0 w 77"/>
                <a:gd name="T5" fmla="*/ 23 h 111"/>
                <a:gd name="T6" fmla="*/ 14 w 77"/>
                <a:gd name="T7" fmla="*/ 46 h 111"/>
                <a:gd name="T8" fmla="*/ 39 w 77"/>
                <a:gd name="T9" fmla="*/ 56 h 111"/>
                <a:gd name="T10" fmla="*/ 0 60000 65536"/>
                <a:gd name="T11" fmla="*/ 0 60000 65536"/>
                <a:gd name="T12" fmla="*/ 0 60000 65536"/>
                <a:gd name="T13" fmla="*/ 0 60000 65536"/>
                <a:gd name="T14" fmla="*/ 0 60000 65536"/>
                <a:gd name="T15" fmla="*/ 0 w 77"/>
                <a:gd name="T16" fmla="*/ 0 h 111"/>
                <a:gd name="T17" fmla="*/ 77 w 77"/>
                <a:gd name="T18" fmla="*/ 111 h 111"/>
              </a:gdLst>
              <a:ahLst/>
              <a:cxnLst>
                <a:cxn ang="T10">
                  <a:pos x="T0" y="T1"/>
                </a:cxn>
                <a:cxn ang="T11">
                  <a:pos x="T2" y="T3"/>
                </a:cxn>
                <a:cxn ang="T12">
                  <a:pos x="T4" y="T5"/>
                </a:cxn>
                <a:cxn ang="T13">
                  <a:pos x="T6" y="T7"/>
                </a:cxn>
                <a:cxn ang="T14">
                  <a:pos x="T8" y="T9"/>
                </a:cxn>
              </a:cxnLst>
              <a:rect l="T15" t="T16" r="T17" b="T18"/>
              <a:pathLst>
                <a:path w="77" h="111">
                  <a:moveTo>
                    <a:pt x="77" y="111"/>
                  </a:moveTo>
                  <a:lnTo>
                    <a:pt x="77" y="0"/>
                  </a:lnTo>
                  <a:lnTo>
                    <a:pt x="0" y="45"/>
                  </a:lnTo>
                  <a:lnTo>
                    <a:pt x="28" y="91"/>
                  </a:lnTo>
                  <a:lnTo>
                    <a:pt x="77" y="111"/>
                  </a:lnTo>
                  <a:close/>
                </a:path>
              </a:pathLst>
            </a:custGeom>
            <a:solidFill>
              <a:srgbClr val="FFFFFF"/>
            </a:solidFill>
            <a:ln w="0">
              <a:solidFill>
                <a:srgbClr val="000000"/>
              </a:solidFill>
              <a:round/>
              <a:headEnd/>
              <a:tailEnd/>
            </a:ln>
          </p:spPr>
          <p:txBody>
            <a:bodyPr/>
            <a:lstStyle/>
            <a:p>
              <a:endParaRPr lang="en-US"/>
            </a:p>
          </p:txBody>
        </p:sp>
        <p:sp>
          <p:nvSpPr>
            <p:cNvPr id="18585" name="Freeform 57"/>
            <p:cNvSpPr>
              <a:spLocks/>
            </p:cNvSpPr>
            <p:nvPr/>
          </p:nvSpPr>
          <p:spPr bwMode="auto">
            <a:xfrm>
              <a:off x="4775" y="2275"/>
              <a:ext cx="700" cy="645"/>
            </a:xfrm>
            <a:custGeom>
              <a:avLst/>
              <a:gdLst>
                <a:gd name="T0" fmla="*/ 413 w 1399"/>
                <a:gd name="T1" fmla="*/ 172 h 1290"/>
                <a:gd name="T2" fmla="*/ 405 w 1399"/>
                <a:gd name="T3" fmla="*/ 102 h 1290"/>
                <a:gd name="T4" fmla="*/ 428 w 1399"/>
                <a:gd name="T5" fmla="*/ 43 h 1290"/>
                <a:gd name="T6" fmla="*/ 471 w 1399"/>
                <a:gd name="T7" fmla="*/ 0 h 1290"/>
                <a:gd name="T8" fmla="*/ 549 w 1399"/>
                <a:gd name="T9" fmla="*/ 36 h 1290"/>
                <a:gd name="T10" fmla="*/ 641 w 1399"/>
                <a:gd name="T11" fmla="*/ 117 h 1290"/>
                <a:gd name="T12" fmla="*/ 699 w 1399"/>
                <a:gd name="T13" fmla="*/ 197 h 1290"/>
                <a:gd name="T14" fmla="*/ 571 w 1399"/>
                <a:gd name="T15" fmla="*/ 363 h 1290"/>
                <a:gd name="T16" fmla="*/ 397 w 1399"/>
                <a:gd name="T17" fmla="*/ 505 h 1290"/>
                <a:gd name="T18" fmla="*/ 319 w 1399"/>
                <a:gd name="T19" fmla="*/ 548 h 1290"/>
                <a:gd name="T20" fmla="*/ 259 w 1399"/>
                <a:gd name="T21" fmla="*/ 597 h 1290"/>
                <a:gd name="T22" fmla="*/ 240 w 1399"/>
                <a:gd name="T23" fmla="*/ 619 h 1290"/>
                <a:gd name="T24" fmla="*/ 144 w 1399"/>
                <a:gd name="T25" fmla="*/ 645 h 1290"/>
                <a:gd name="T26" fmla="*/ 102 w 1399"/>
                <a:gd name="T27" fmla="*/ 624 h 1290"/>
                <a:gd name="T28" fmla="*/ 29 w 1399"/>
                <a:gd name="T29" fmla="*/ 594 h 1290"/>
                <a:gd name="T30" fmla="*/ 0 w 1399"/>
                <a:gd name="T31" fmla="*/ 543 h 1290"/>
                <a:gd name="T32" fmla="*/ 29 w 1399"/>
                <a:gd name="T33" fmla="*/ 506 h 1290"/>
                <a:gd name="T34" fmla="*/ 32 w 1399"/>
                <a:gd name="T35" fmla="*/ 464 h 1290"/>
                <a:gd name="T36" fmla="*/ 76 w 1399"/>
                <a:gd name="T37" fmla="*/ 452 h 1290"/>
                <a:gd name="T38" fmla="*/ 129 w 1399"/>
                <a:gd name="T39" fmla="*/ 453 h 1290"/>
                <a:gd name="T40" fmla="*/ 181 w 1399"/>
                <a:gd name="T41" fmla="*/ 437 h 1290"/>
                <a:gd name="T42" fmla="*/ 309 w 1399"/>
                <a:gd name="T43" fmla="*/ 435 h 1290"/>
                <a:gd name="T44" fmla="*/ 397 w 1399"/>
                <a:gd name="T45" fmla="*/ 339 h 1290"/>
                <a:gd name="T46" fmla="*/ 552 w 1399"/>
                <a:gd name="T47" fmla="*/ 160 h 1290"/>
                <a:gd name="T48" fmla="*/ 487 w 1399"/>
                <a:gd name="T49" fmla="*/ 195 h 1290"/>
                <a:gd name="T50" fmla="*/ 438 w 1399"/>
                <a:gd name="T51" fmla="*/ 158 h 1290"/>
                <a:gd name="T52" fmla="*/ 438 w 1399"/>
                <a:gd name="T53" fmla="*/ 43 h 1290"/>
                <a:gd name="T54" fmla="*/ 471 w 1399"/>
                <a:gd name="T55" fmla="*/ 9 h 1290"/>
                <a:gd name="T56" fmla="*/ 526 w 1399"/>
                <a:gd name="T57" fmla="*/ 30 h 1290"/>
                <a:gd name="T58" fmla="*/ 604 w 1399"/>
                <a:gd name="T59" fmla="*/ 97 h 1290"/>
                <a:gd name="T60" fmla="*/ 663 w 1399"/>
                <a:gd name="T61" fmla="*/ 163 h 1290"/>
                <a:gd name="T62" fmla="*/ 664 w 1399"/>
                <a:gd name="T63" fmla="*/ 209 h 1290"/>
                <a:gd name="T64" fmla="*/ 601 w 1399"/>
                <a:gd name="T65" fmla="*/ 290 h 1290"/>
                <a:gd name="T66" fmla="*/ 543 w 1399"/>
                <a:gd name="T67" fmla="*/ 350 h 1290"/>
                <a:gd name="T68" fmla="*/ 467 w 1399"/>
                <a:gd name="T69" fmla="*/ 416 h 1290"/>
                <a:gd name="T70" fmla="*/ 315 w 1399"/>
                <a:gd name="T71" fmla="*/ 516 h 1290"/>
                <a:gd name="T72" fmla="*/ 288 w 1399"/>
                <a:gd name="T73" fmla="*/ 541 h 1290"/>
                <a:gd name="T74" fmla="*/ 250 w 1399"/>
                <a:gd name="T75" fmla="*/ 568 h 1290"/>
                <a:gd name="T76" fmla="*/ 184 w 1399"/>
                <a:gd name="T77" fmla="*/ 551 h 1290"/>
                <a:gd name="T78" fmla="*/ 177 w 1399"/>
                <a:gd name="T79" fmla="*/ 561 h 1290"/>
                <a:gd name="T80" fmla="*/ 194 w 1399"/>
                <a:gd name="T81" fmla="*/ 568 h 1290"/>
                <a:gd name="T82" fmla="*/ 223 w 1399"/>
                <a:gd name="T83" fmla="*/ 573 h 1290"/>
                <a:gd name="T84" fmla="*/ 230 w 1399"/>
                <a:gd name="T85" fmla="*/ 594 h 1290"/>
                <a:gd name="T86" fmla="*/ 187 w 1399"/>
                <a:gd name="T87" fmla="*/ 605 h 1290"/>
                <a:gd name="T88" fmla="*/ 145 w 1399"/>
                <a:gd name="T89" fmla="*/ 618 h 1290"/>
                <a:gd name="T90" fmla="*/ 128 w 1399"/>
                <a:gd name="T91" fmla="*/ 597 h 1290"/>
                <a:gd name="T92" fmla="*/ 103 w 1399"/>
                <a:gd name="T93" fmla="*/ 553 h 1290"/>
                <a:gd name="T94" fmla="*/ 159 w 1399"/>
                <a:gd name="T95" fmla="*/ 495 h 1290"/>
                <a:gd name="T96" fmla="*/ 125 w 1399"/>
                <a:gd name="T97" fmla="*/ 516 h 1290"/>
                <a:gd name="T98" fmla="*/ 39 w 1399"/>
                <a:gd name="T99" fmla="*/ 562 h 1290"/>
                <a:gd name="T100" fmla="*/ 21 w 1399"/>
                <a:gd name="T101" fmla="*/ 529 h 1290"/>
                <a:gd name="T102" fmla="*/ 90 w 1399"/>
                <a:gd name="T103" fmla="*/ 517 h 1290"/>
                <a:gd name="T104" fmla="*/ 226 w 1399"/>
                <a:gd name="T105" fmla="*/ 482 h 1290"/>
                <a:gd name="T106" fmla="*/ 161 w 1399"/>
                <a:gd name="T107" fmla="*/ 470 h 1290"/>
                <a:gd name="T108" fmla="*/ 60 w 1399"/>
                <a:gd name="T109" fmla="*/ 503 h 1290"/>
                <a:gd name="T110" fmla="*/ 56 w 1399"/>
                <a:gd name="T111" fmla="*/ 473 h 1290"/>
                <a:gd name="T112" fmla="*/ 139 w 1399"/>
                <a:gd name="T113" fmla="*/ 470 h 1290"/>
                <a:gd name="T114" fmla="*/ 228 w 1399"/>
                <a:gd name="T115" fmla="*/ 471 h 1290"/>
                <a:gd name="T116" fmla="*/ 351 w 1399"/>
                <a:gd name="T117" fmla="*/ 430 h 1290"/>
                <a:gd name="T118" fmla="*/ 486 w 1399"/>
                <a:gd name="T119" fmla="*/ 247 h 1290"/>
                <a:gd name="T120" fmla="*/ 472 w 1399"/>
                <a:gd name="T121" fmla="*/ 226 h 129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99"/>
                <a:gd name="T184" fmla="*/ 0 h 1290"/>
                <a:gd name="T185" fmla="*/ 1399 w 1399"/>
                <a:gd name="T186" fmla="*/ 1290 h 129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99" h="1290">
                  <a:moveTo>
                    <a:pt x="944" y="452"/>
                  </a:moveTo>
                  <a:lnTo>
                    <a:pt x="859" y="404"/>
                  </a:lnTo>
                  <a:lnTo>
                    <a:pt x="826" y="345"/>
                  </a:lnTo>
                  <a:lnTo>
                    <a:pt x="810" y="289"/>
                  </a:lnTo>
                  <a:lnTo>
                    <a:pt x="806" y="248"/>
                  </a:lnTo>
                  <a:lnTo>
                    <a:pt x="810" y="204"/>
                  </a:lnTo>
                  <a:lnTo>
                    <a:pt x="816" y="163"/>
                  </a:lnTo>
                  <a:lnTo>
                    <a:pt x="836" y="119"/>
                  </a:lnTo>
                  <a:lnTo>
                    <a:pt x="855" y="87"/>
                  </a:lnTo>
                  <a:lnTo>
                    <a:pt x="875" y="54"/>
                  </a:lnTo>
                  <a:lnTo>
                    <a:pt x="911" y="18"/>
                  </a:lnTo>
                  <a:lnTo>
                    <a:pt x="942" y="0"/>
                  </a:lnTo>
                  <a:lnTo>
                    <a:pt x="972" y="4"/>
                  </a:lnTo>
                  <a:lnTo>
                    <a:pt x="1049" y="40"/>
                  </a:lnTo>
                  <a:lnTo>
                    <a:pt x="1097" y="71"/>
                  </a:lnTo>
                  <a:lnTo>
                    <a:pt x="1158" y="113"/>
                  </a:lnTo>
                  <a:lnTo>
                    <a:pt x="1217" y="163"/>
                  </a:lnTo>
                  <a:lnTo>
                    <a:pt x="1282" y="234"/>
                  </a:lnTo>
                  <a:lnTo>
                    <a:pt x="1379" y="329"/>
                  </a:lnTo>
                  <a:lnTo>
                    <a:pt x="1399" y="359"/>
                  </a:lnTo>
                  <a:lnTo>
                    <a:pt x="1397" y="394"/>
                  </a:lnTo>
                  <a:lnTo>
                    <a:pt x="1367" y="466"/>
                  </a:lnTo>
                  <a:lnTo>
                    <a:pt x="1284" y="581"/>
                  </a:lnTo>
                  <a:lnTo>
                    <a:pt x="1142" y="727"/>
                  </a:lnTo>
                  <a:lnTo>
                    <a:pt x="1021" y="838"/>
                  </a:lnTo>
                  <a:lnTo>
                    <a:pt x="899" y="940"/>
                  </a:lnTo>
                  <a:lnTo>
                    <a:pt x="794" y="1011"/>
                  </a:lnTo>
                  <a:lnTo>
                    <a:pt x="772" y="1023"/>
                  </a:lnTo>
                  <a:lnTo>
                    <a:pt x="695" y="1068"/>
                  </a:lnTo>
                  <a:lnTo>
                    <a:pt x="638" y="1096"/>
                  </a:lnTo>
                  <a:lnTo>
                    <a:pt x="608" y="1134"/>
                  </a:lnTo>
                  <a:lnTo>
                    <a:pt x="563" y="1167"/>
                  </a:lnTo>
                  <a:lnTo>
                    <a:pt x="518" y="1193"/>
                  </a:lnTo>
                  <a:lnTo>
                    <a:pt x="510" y="1197"/>
                  </a:lnTo>
                  <a:lnTo>
                    <a:pt x="502" y="1203"/>
                  </a:lnTo>
                  <a:lnTo>
                    <a:pt x="480" y="1237"/>
                  </a:lnTo>
                  <a:lnTo>
                    <a:pt x="435" y="1261"/>
                  </a:lnTo>
                  <a:lnTo>
                    <a:pt x="354" y="1267"/>
                  </a:lnTo>
                  <a:lnTo>
                    <a:pt x="288" y="1290"/>
                  </a:lnTo>
                  <a:lnTo>
                    <a:pt x="263" y="1288"/>
                  </a:lnTo>
                  <a:lnTo>
                    <a:pt x="243" y="1286"/>
                  </a:lnTo>
                  <a:lnTo>
                    <a:pt x="203" y="1247"/>
                  </a:lnTo>
                  <a:lnTo>
                    <a:pt x="186" y="1195"/>
                  </a:lnTo>
                  <a:lnTo>
                    <a:pt x="107" y="1235"/>
                  </a:lnTo>
                  <a:lnTo>
                    <a:pt x="57" y="1187"/>
                  </a:lnTo>
                  <a:lnTo>
                    <a:pt x="35" y="1173"/>
                  </a:lnTo>
                  <a:lnTo>
                    <a:pt x="14" y="1142"/>
                  </a:lnTo>
                  <a:lnTo>
                    <a:pt x="0" y="1086"/>
                  </a:lnTo>
                  <a:lnTo>
                    <a:pt x="0" y="1070"/>
                  </a:lnTo>
                  <a:lnTo>
                    <a:pt x="22" y="1027"/>
                  </a:lnTo>
                  <a:lnTo>
                    <a:pt x="57" y="1013"/>
                  </a:lnTo>
                  <a:lnTo>
                    <a:pt x="49" y="985"/>
                  </a:lnTo>
                  <a:lnTo>
                    <a:pt x="51" y="969"/>
                  </a:lnTo>
                  <a:lnTo>
                    <a:pt x="63" y="928"/>
                  </a:lnTo>
                  <a:lnTo>
                    <a:pt x="67" y="916"/>
                  </a:lnTo>
                  <a:lnTo>
                    <a:pt x="93" y="906"/>
                  </a:lnTo>
                  <a:lnTo>
                    <a:pt x="152" y="904"/>
                  </a:lnTo>
                  <a:lnTo>
                    <a:pt x="190" y="906"/>
                  </a:lnTo>
                  <a:lnTo>
                    <a:pt x="229" y="908"/>
                  </a:lnTo>
                  <a:lnTo>
                    <a:pt x="257" y="906"/>
                  </a:lnTo>
                  <a:lnTo>
                    <a:pt x="292" y="902"/>
                  </a:lnTo>
                  <a:lnTo>
                    <a:pt x="324" y="890"/>
                  </a:lnTo>
                  <a:lnTo>
                    <a:pt x="361" y="874"/>
                  </a:lnTo>
                  <a:lnTo>
                    <a:pt x="531" y="904"/>
                  </a:lnTo>
                  <a:lnTo>
                    <a:pt x="563" y="894"/>
                  </a:lnTo>
                  <a:lnTo>
                    <a:pt x="618" y="870"/>
                  </a:lnTo>
                  <a:lnTo>
                    <a:pt x="691" y="801"/>
                  </a:lnTo>
                  <a:lnTo>
                    <a:pt x="765" y="716"/>
                  </a:lnTo>
                  <a:lnTo>
                    <a:pt x="794" y="678"/>
                  </a:lnTo>
                  <a:lnTo>
                    <a:pt x="944" y="452"/>
                  </a:lnTo>
                  <a:lnTo>
                    <a:pt x="1055" y="371"/>
                  </a:lnTo>
                  <a:lnTo>
                    <a:pt x="1104" y="319"/>
                  </a:lnTo>
                  <a:lnTo>
                    <a:pt x="1106" y="311"/>
                  </a:lnTo>
                  <a:lnTo>
                    <a:pt x="1016" y="387"/>
                  </a:lnTo>
                  <a:lnTo>
                    <a:pt x="974" y="391"/>
                  </a:lnTo>
                  <a:lnTo>
                    <a:pt x="942" y="385"/>
                  </a:lnTo>
                  <a:lnTo>
                    <a:pt x="909" y="361"/>
                  </a:lnTo>
                  <a:lnTo>
                    <a:pt x="875" y="315"/>
                  </a:lnTo>
                  <a:lnTo>
                    <a:pt x="850" y="250"/>
                  </a:lnTo>
                  <a:lnTo>
                    <a:pt x="846" y="167"/>
                  </a:lnTo>
                  <a:lnTo>
                    <a:pt x="875" y="87"/>
                  </a:lnTo>
                  <a:lnTo>
                    <a:pt x="881" y="73"/>
                  </a:lnTo>
                  <a:lnTo>
                    <a:pt x="913" y="36"/>
                  </a:lnTo>
                  <a:lnTo>
                    <a:pt x="942" y="18"/>
                  </a:lnTo>
                  <a:lnTo>
                    <a:pt x="968" y="18"/>
                  </a:lnTo>
                  <a:lnTo>
                    <a:pt x="1018" y="40"/>
                  </a:lnTo>
                  <a:lnTo>
                    <a:pt x="1051" y="60"/>
                  </a:lnTo>
                  <a:lnTo>
                    <a:pt x="1136" y="125"/>
                  </a:lnTo>
                  <a:lnTo>
                    <a:pt x="1174" y="159"/>
                  </a:lnTo>
                  <a:lnTo>
                    <a:pt x="1207" y="194"/>
                  </a:lnTo>
                  <a:lnTo>
                    <a:pt x="1253" y="256"/>
                  </a:lnTo>
                  <a:lnTo>
                    <a:pt x="1284" y="287"/>
                  </a:lnTo>
                  <a:lnTo>
                    <a:pt x="1326" y="327"/>
                  </a:lnTo>
                  <a:lnTo>
                    <a:pt x="1340" y="349"/>
                  </a:lnTo>
                  <a:lnTo>
                    <a:pt x="1340" y="377"/>
                  </a:lnTo>
                  <a:lnTo>
                    <a:pt x="1328" y="418"/>
                  </a:lnTo>
                  <a:lnTo>
                    <a:pt x="1312" y="448"/>
                  </a:lnTo>
                  <a:lnTo>
                    <a:pt x="1272" y="498"/>
                  </a:lnTo>
                  <a:lnTo>
                    <a:pt x="1201" y="579"/>
                  </a:lnTo>
                  <a:lnTo>
                    <a:pt x="1170" y="618"/>
                  </a:lnTo>
                  <a:lnTo>
                    <a:pt x="1116" y="670"/>
                  </a:lnTo>
                  <a:lnTo>
                    <a:pt x="1085" y="700"/>
                  </a:lnTo>
                  <a:lnTo>
                    <a:pt x="1047" y="735"/>
                  </a:lnTo>
                  <a:lnTo>
                    <a:pt x="1006" y="771"/>
                  </a:lnTo>
                  <a:lnTo>
                    <a:pt x="933" y="833"/>
                  </a:lnTo>
                  <a:lnTo>
                    <a:pt x="854" y="898"/>
                  </a:lnTo>
                  <a:lnTo>
                    <a:pt x="774" y="951"/>
                  </a:lnTo>
                  <a:lnTo>
                    <a:pt x="630" y="1031"/>
                  </a:lnTo>
                  <a:lnTo>
                    <a:pt x="607" y="1035"/>
                  </a:lnTo>
                  <a:lnTo>
                    <a:pt x="593" y="1047"/>
                  </a:lnTo>
                  <a:lnTo>
                    <a:pt x="575" y="1082"/>
                  </a:lnTo>
                  <a:lnTo>
                    <a:pt x="549" y="1116"/>
                  </a:lnTo>
                  <a:lnTo>
                    <a:pt x="535" y="1126"/>
                  </a:lnTo>
                  <a:lnTo>
                    <a:pt x="500" y="1136"/>
                  </a:lnTo>
                  <a:lnTo>
                    <a:pt x="441" y="1134"/>
                  </a:lnTo>
                  <a:lnTo>
                    <a:pt x="407" y="1124"/>
                  </a:lnTo>
                  <a:lnTo>
                    <a:pt x="367" y="1102"/>
                  </a:lnTo>
                  <a:lnTo>
                    <a:pt x="334" y="1076"/>
                  </a:lnTo>
                  <a:lnTo>
                    <a:pt x="338" y="1090"/>
                  </a:lnTo>
                  <a:lnTo>
                    <a:pt x="354" y="1122"/>
                  </a:lnTo>
                  <a:lnTo>
                    <a:pt x="358" y="1158"/>
                  </a:lnTo>
                  <a:lnTo>
                    <a:pt x="373" y="1142"/>
                  </a:lnTo>
                  <a:lnTo>
                    <a:pt x="387" y="1136"/>
                  </a:lnTo>
                  <a:lnTo>
                    <a:pt x="405" y="1134"/>
                  </a:lnTo>
                  <a:lnTo>
                    <a:pt x="435" y="1146"/>
                  </a:lnTo>
                  <a:lnTo>
                    <a:pt x="446" y="1146"/>
                  </a:lnTo>
                  <a:lnTo>
                    <a:pt x="460" y="1154"/>
                  </a:lnTo>
                  <a:lnTo>
                    <a:pt x="464" y="1167"/>
                  </a:lnTo>
                  <a:lnTo>
                    <a:pt x="460" y="1187"/>
                  </a:lnTo>
                  <a:lnTo>
                    <a:pt x="437" y="1203"/>
                  </a:lnTo>
                  <a:lnTo>
                    <a:pt x="411" y="1207"/>
                  </a:lnTo>
                  <a:lnTo>
                    <a:pt x="373" y="1209"/>
                  </a:lnTo>
                  <a:lnTo>
                    <a:pt x="338" y="1227"/>
                  </a:lnTo>
                  <a:lnTo>
                    <a:pt x="318" y="1235"/>
                  </a:lnTo>
                  <a:lnTo>
                    <a:pt x="290" y="1235"/>
                  </a:lnTo>
                  <a:lnTo>
                    <a:pt x="278" y="1231"/>
                  </a:lnTo>
                  <a:lnTo>
                    <a:pt x="267" y="1217"/>
                  </a:lnTo>
                  <a:lnTo>
                    <a:pt x="255" y="1193"/>
                  </a:lnTo>
                  <a:lnTo>
                    <a:pt x="227" y="1158"/>
                  </a:lnTo>
                  <a:lnTo>
                    <a:pt x="209" y="1134"/>
                  </a:lnTo>
                  <a:lnTo>
                    <a:pt x="205" y="1106"/>
                  </a:lnTo>
                  <a:lnTo>
                    <a:pt x="209" y="1094"/>
                  </a:lnTo>
                  <a:lnTo>
                    <a:pt x="219" y="1080"/>
                  </a:lnTo>
                  <a:lnTo>
                    <a:pt x="318" y="991"/>
                  </a:lnTo>
                  <a:lnTo>
                    <a:pt x="423" y="995"/>
                  </a:lnTo>
                  <a:lnTo>
                    <a:pt x="314" y="983"/>
                  </a:lnTo>
                  <a:lnTo>
                    <a:pt x="249" y="1031"/>
                  </a:lnTo>
                  <a:lnTo>
                    <a:pt x="178" y="1110"/>
                  </a:lnTo>
                  <a:lnTo>
                    <a:pt x="85" y="1128"/>
                  </a:lnTo>
                  <a:lnTo>
                    <a:pt x="77" y="1124"/>
                  </a:lnTo>
                  <a:lnTo>
                    <a:pt x="57" y="1116"/>
                  </a:lnTo>
                  <a:lnTo>
                    <a:pt x="43" y="1088"/>
                  </a:lnTo>
                  <a:lnTo>
                    <a:pt x="41" y="1058"/>
                  </a:lnTo>
                  <a:lnTo>
                    <a:pt x="45" y="1041"/>
                  </a:lnTo>
                  <a:lnTo>
                    <a:pt x="136" y="1037"/>
                  </a:lnTo>
                  <a:lnTo>
                    <a:pt x="180" y="1033"/>
                  </a:lnTo>
                  <a:lnTo>
                    <a:pt x="243" y="997"/>
                  </a:lnTo>
                  <a:lnTo>
                    <a:pt x="338" y="947"/>
                  </a:lnTo>
                  <a:lnTo>
                    <a:pt x="452" y="965"/>
                  </a:lnTo>
                  <a:lnTo>
                    <a:pt x="456" y="959"/>
                  </a:lnTo>
                  <a:lnTo>
                    <a:pt x="336" y="938"/>
                  </a:lnTo>
                  <a:lnTo>
                    <a:pt x="322" y="940"/>
                  </a:lnTo>
                  <a:lnTo>
                    <a:pt x="199" y="1005"/>
                  </a:lnTo>
                  <a:lnTo>
                    <a:pt x="162" y="1013"/>
                  </a:lnTo>
                  <a:lnTo>
                    <a:pt x="120" y="1007"/>
                  </a:lnTo>
                  <a:lnTo>
                    <a:pt x="111" y="995"/>
                  </a:lnTo>
                  <a:lnTo>
                    <a:pt x="105" y="965"/>
                  </a:lnTo>
                  <a:lnTo>
                    <a:pt x="111" y="947"/>
                  </a:lnTo>
                  <a:lnTo>
                    <a:pt x="122" y="942"/>
                  </a:lnTo>
                  <a:lnTo>
                    <a:pt x="152" y="938"/>
                  </a:lnTo>
                  <a:lnTo>
                    <a:pt x="278" y="940"/>
                  </a:lnTo>
                  <a:lnTo>
                    <a:pt x="361" y="908"/>
                  </a:lnTo>
                  <a:lnTo>
                    <a:pt x="377" y="912"/>
                  </a:lnTo>
                  <a:lnTo>
                    <a:pt x="456" y="942"/>
                  </a:lnTo>
                  <a:lnTo>
                    <a:pt x="516" y="951"/>
                  </a:lnTo>
                  <a:lnTo>
                    <a:pt x="595" y="936"/>
                  </a:lnTo>
                  <a:lnTo>
                    <a:pt x="701" y="860"/>
                  </a:lnTo>
                  <a:lnTo>
                    <a:pt x="804" y="749"/>
                  </a:lnTo>
                  <a:lnTo>
                    <a:pt x="903" y="611"/>
                  </a:lnTo>
                  <a:lnTo>
                    <a:pt x="972" y="494"/>
                  </a:lnTo>
                  <a:lnTo>
                    <a:pt x="1014" y="434"/>
                  </a:lnTo>
                  <a:lnTo>
                    <a:pt x="1055" y="371"/>
                  </a:lnTo>
                  <a:lnTo>
                    <a:pt x="944" y="452"/>
                  </a:lnTo>
                  <a:close/>
                </a:path>
              </a:pathLst>
            </a:custGeom>
            <a:solidFill>
              <a:srgbClr val="000000"/>
            </a:solidFill>
            <a:ln w="0">
              <a:solidFill>
                <a:srgbClr val="000000"/>
              </a:solidFill>
              <a:round/>
              <a:headEnd/>
              <a:tailEnd/>
            </a:ln>
          </p:spPr>
          <p:txBody>
            <a:bodyPr/>
            <a:lstStyle/>
            <a:p>
              <a:endParaRPr lang="en-US"/>
            </a:p>
          </p:txBody>
        </p:sp>
        <p:sp>
          <p:nvSpPr>
            <p:cNvPr id="18586" name="Freeform 58"/>
            <p:cNvSpPr>
              <a:spLocks/>
            </p:cNvSpPr>
            <p:nvPr/>
          </p:nvSpPr>
          <p:spPr bwMode="auto">
            <a:xfrm>
              <a:off x="4757" y="2161"/>
              <a:ext cx="369" cy="83"/>
            </a:xfrm>
            <a:custGeom>
              <a:avLst/>
              <a:gdLst>
                <a:gd name="T0" fmla="*/ 292 w 739"/>
                <a:gd name="T1" fmla="*/ 0 h 167"/>
                <a:gd name="T2" fmla="*/ 161 w 739"/>
                <a:gd name="T3" fmla="*/ 23 h 167"/>
                <a:gd name="T4" fmla="*/ 92 w 739"/>
                <a:gd name="T5" fmla="*/ 36 h 167"/>
                <a:gd name="T6" fmla="*/ 17 w 739"/>
                <a:gd name="T7" fmla="*/ 51 h 167"/>
                <a:gd name="T8" fmla="*/ 0 w 739"/>
                <a:gd name="T9" fmla="*/ 83 h 167"/>
                <a:gd name="T10" fmla="*/ 179 w 739"/>
                <a:gd name="T11" fmla="*/ 49 h 167"/>
                <a:gd name="T12" fmla="*/ 369 w 739"/>
                <a:gd name="T13" fmla="*/ 17 h 167"/>
                <a:gd name="T14" fmla="*/ 349 w 739"/>
                <a:gd name="T15" fmla="*/ 10 h 167"/>
                <a:gd name="T16" fmla="*/ 306 w 739"/>
                <a:gd name="T17" fmla="*/ 0 h 167"/>
                <a:gd name="T18" fmla="*/ 292 w 739"/>
                <a:gd name="T19" fmla="*/ 0 h 1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9"/>
                <a:gd name="T31" fmla="*/ 0 h 167"/>
                <a:gd name="T32" fmla="*/ 739 w 739"/>
                <a:gd name="T33" fmla="*/ 167 h 1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9" h="167">
                  <a:moveTo>
                    <a:pt x="585" y="0"/>
                  </a:moveTo>
                  <a:lnTo>
                    <a:pt x="322" y="46"/>
                  </a:lnTo>
                  <a:lnTo>
                    <a:pt x="184" y="73"/>
                  </a:lnTo>
                  <a:lnTo>
                    <a:pt x="34" y="103"/>
                  </a:lnTo>
                  <a:lnTo>
                    <a:pt x="0" y="167"/>
                  </a:lnTo>
                  <a:lnTo>
                    <a:pt x="358" y="99"/>
                  </a:lnTo>
                  <a:lnTo>
                    <a:pt x="739" y="34"/>
                  </a:lnTo>
                  <a:lnTo>
                    <a:pt x="698" y="20"/>
                  </a:lnTo>
                  <a:lnTo>
                    <a:pt x="613" y="0"/>
                  </a:lnTo>
                  <a:lnTo>
                    <a:pt x="585" y="0"/>
                  </a:lnTo>
                  <a:close/>
                </a:path>
              </a:pathLst>
            </a:custGeom>
            <a:solidFill>
              <a:srgbClr val="000000"/>
            </a:solidFill>
            <a:ln w="0">
              <a:solidFill>
                <a:srgbClr val="000000"/>
              </a:solidFill>
              <a:round/>
              <a:headEnd/>
              <a:tailEnd/>
            </a:ln>
          </p:spPr>
          <p:txBody>
            <a:bodyPr/>
            <a:lstStyle/>
            <a:p>
              <a:endParaRPr lang="en-US"/>
            </a:p>
          </p:txBody>
        </p:sp>
        <p:sp>
          <p:nvSpPr>
            <p:cNvPr id="18587" name="Freeform 59"/>
            <p:cNvSpPr>
              <a:spLocks/>
            </p:cNvSpPr>
            <p:nvPr/>
          </p:nvSpPr>
          <p:spPr bwMode="auto">
            <a:xfrm>
              <a:off x="4430" y="2247"/>
              <a:ext cx="223" cy="68"/>
            </a:xfrm>
            <a:custGeom>
              <a:avLst/>
              <a:gdLst>
                <a:gd name="T0" fmla="*/ 0 w 447"/>
                <a:gd name="T1" fmla="*/ 61 h 134"/>
                <a:gd name="T2" fmla="*/ 9 w 447"/>
                <a:gd name="T3" fmla="*/ 63 h 134"/>
                <a:gd name="T4" fmla="*/ 27 w 447"/>
                <a:gd name="T5" fmla="*/ 68 h 134"/>
                <a:gd name="T6" fmla="*/ 223 w 447"/>
                <a:gd name="T7" fmla="*/ 23 h 134"/>
                <a:gd name="T8" fmla="*/ 204 w 447"/>
                <a:gd name="T9" fmla="*/ 11 h 134"/>
                <a:gd name="T10" fmla="*/ 188 w 447"/>
                <a:gd name="T11" fmla="*/ 0 h 134"/>
                <a:gd name="T12" fmla="*/ 44 w 447"/>
                <a:gd name="T13" fmla="*/ 35 h 134"/>
                <a:gd name="T14" fmla="*/ 0 w 447"/>
                <a:gd name="T15" fmla="*/ 61 h 134"/>
                <a:gd name="T16" fmla="*/ 0 60000 65536"/>
                <a:gd name="T17" fmla="*/ 0 60000 65536"/>
                <a:gd name="T18" fmla="*/ 0 60000 65536"/>
                <a:gd name="T19" fmla="*/ 0 60000 65536"/>
                <a:gd name="T20" fmla="*/ 0 60000 65536"/>
                <a:gd name="T21" fmla="*/ 0 60000 65536"/>
                <a:gd name="T22" fmla="*/ 0 60000 65536"/>
                <a:gd name="T23" fmla="*/ 0 60000 65536"/>
                <a:gd name="T24" fmla="*/ 0 w 447"/>
                <a:gd name="T25" fmla="*/ 0 h 134"/>
                <a:gd name="T26" fmla="*/ 447 w 447"/>
                <a:gd name="T27" fmla="*/ 134 h 1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7" h="134">
                  <a:moveTo>
                    <a:pt x="0" y="120"/>
                  </a:moveTo>
                  <a:lnTo>
                    <a:pt x="18" y="124"/>
                  </a:lnTo>
                  <a:lnTo>
                    <a:pt x="54" y="134"/>
                  </a:lnTo>
                  <a:lnTo>
                    <a:pt x="447" y="45"/>
                  </a:lnTo>
                  <a:lnTo>
                    <a:pt x="409" y="21"/>
                  </a:lnTo>
                  <a:lnTo>
                    <a:pt x="376" y="0"/>
                  </a:lnTo>
                  <a:lnTo>
                    <a:pt x="89" y="69"/>
                  </a:lnTo>
                  <a:lnTo>
                    <a:pt x="0" y="120"/>
                  </a:lnTo>
                  <a:close/>
                </a:path>
              </a:pathLst>
            </a:custGeom>
            <a:solidFill>
              <a:srgbClr val="000000"/>
            </a:solidFill>
            <a:ln w="0">
              <a:solidFill>
                <a:srgbClr val="000000"/>
              </a:solidFill>
              <a:round/>
              <a:headEnd/>
              <a:tailEnd/>
            </a:ln>
          </p:spPr>
          <p:txBody>
            <a:bodyPr/>
            <a:lstStyle/>
            <a:p>
              <a:endParaRPr lang="en-US"/>
            </a:p>
          </p:txBody>
        </p:sp>
        <p:sp>
          <p:nvSpPr>
            <p:cNvPr id="18588" name="Freeform 60"/>
            <p:cNvSpPr>
              <a:spLocks/>
            </p:cNvSpPr>
            <p:nvPr/>
          </p:nvSpPr>
          <p:spPr bwMode="auto">
            <a:xfrm>
              <a:off x="4474" y="2227"/>
              <a:ext cx="143" cy="55"/>
            </a:xfrm>
            <a:custGeom>
              <a:avLst/>
              <a:gdLst>
                <a:gd name="T0" fmla="*/ 143 w 287"/>
                <a:gd name="T1" fmla="*/ 20 h 109"/>
                <a:gd name="T2" fmla="*/ 134 w 287"/>
                <a:gd name="T3" fmla="*/ 1 h 109"/>
                <a:gd name="T4" fmla="*/ 124 w 287"/>
                <a:gd name="T5" fmla="*/ 3 h 109"/>
                <a:gd name="T6" fmla="*/ 111 w 287"/>
                <a:gd name="T7" fmla="*/ 3 h 109"/>
                <a:gd name="T8" fmla="*/ 96 w 287"/>
                <a:gd name="T9" fmla="*/ 0 h 109"/>
                <a:gd name="T10" fmla="*/ 71 w 287"/>
                <a:gd name="T11" fmla="*/ 11 h 109"/>
                <a:gd name="T12" fmla="*/ 47 w 287"/>
                <a:gd name="T13" fmla="*/ 24 h 109"/>
                <a:gd name="T14" fmla="*/ 25 w 287"/>
                <a:gd name="T15" fmla="*/ 38 h 109"/>
                <a:gd name="T16" fmla="*/ 0 w 287"/>
                <a:gd name="T17" fmla="*/ 55 h 109"/>
                <a:gd name="T18" fmla="*/ 143 w 287"/>
                <a:gd name="T19" fmla="*/ 20 h 1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109"/>
                <a:gd name="T32" fmla="*/ 287 w 287"/>
                <a:gd name="T33" fmla="*/ 109 h 10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109">
                  <a:moveTo>
                    <a:pt x="287" y="40"/>
                  </a:moveTo>
                  <a:lnTo>
                    <a:pt x="269" y="2"/>
                  </a:lnTo>
                  <a:lnTo>
                    <a:pt x="249" y="6"/>
                  </a:lnTo>
                  <a:lnTo>
                    <a:pt x="223" y="6"/>
                  </a:lnTo>
                  <a:lnTo>
                    <a:pt x="192" y="0"/>
                  </a:lnTo>
                  <a:lnTo>
                    <a:pt x="142" y="22"/>
                  </a:lnTo>
                  <a:lnTo>
                    <a:pt x="95" y="48"/>
                  </a:lnTo>
                  <a:lnTo>
                    <a:pt x="50" y="75"/>
                  </a:lnTo>
                  <a:lnTo>
                    <a:pt x="0" y="109"/>
                  </a:lnTo>
                  <a:lnTo>
                    <a:pt x="287" y="40"/>
                  </a:lnTo>
                  <a:close/>
                </a:path>
              </a:pathLst>
            </a:custGeom>
            <a:solidFill>
              <a:srgbClr val="FFFFFF"/>
            </a:solidFill>
            <a:ln w="0">
              <a:solidFill>
                <a:srgbClr val="000000"/>
              </a:solidFill>
              <a:round/>
              <a:headEnd/>
              <a:tailEnd/>
            </a:ln>
          </p:spPr>
          <p:txBody>
            <a:bodyPr/>
            <a:lstStyle/>
            <a:p>
              <a:endParaRPr lang="en-US"/>
            </a:p>
          </p:txBody>
        </p:sp>
        <p:sp>
          <p:nvSpPr>
            <p:cNvPr id="18589" name="Freeform 61"/>
            <p:cNvSpPr>
              <a:spLocks/>
            </p:cNvSpPr>
            <p:nvPr/>
          </p:nvSpPr>
          <p:spPr bwMode="auto">
            <a:xfrm>
              <a:off x="4400" y="1072"/>
              <a:ext cx="788" cy="248"/>
            </a:xfrm>
            <a:custGeom>
              <a:avLst/>
              <a:gdLst>
                <a:gd name="T0" fmla="*/ 778 w 1577"/>
                <a:gd name="T1" fmla="*/ 161 h 495"/>
                <a:gd name="T2" fmla="*/ 788 w 1577"/>
                <a:gd name="T3" fmla="*/ 109 h 495"/>
                <a:gd name="T4" fmla="*/ 782 w 1577"/>
                <a:gd name="T5" fmla="*/ 78 h 495"/>
                <a:gd name="T6" fmla="*/ 763 w 1577"/>
                <a:gd name="T7" fmla="*/ 58 h 495"/>
                <a:gd name="T8" fmla="*/ 698 w 1577"/>
                <a:gd name="T9" fmla="*/ 51 h 495"/>
                <a:gd name="T10" fmla="*/ 663 w 1577"/>
                <a:gd name="T11" fmla="*/ 60 h 495"/>
                <a:gd name="T12" fmla="*/ 640 w 1577"/>
                <a:gd name="T13" fmla="*/ 44 h 495"/>
                <a:gd name="T14" fmla="*/ 607 w 1577"/>
                <a:gd name="T15" fmla="*/ 46 h 495"/>
                <a:gd name="T16" fmla="*/ 594 w 1577"/>
                <a:gd name="T17" fmla="*/ 36 h 495"/>
                <a:gd name="T18" fmla="*/ 576 w 1577"/>
                <a:gd name="T19" fmla="*/ 14 h 495"/>
                <a:gd name="T20" fmla="*/ 534 w 1577"/>
                <a:gd name="T21" fmla="*/ 0 h 495"/>
                <a:gd name="T22" fmla="*/ 480 w 1577"/>
                <a:gd name="T23" fmla="*/ 8 h 495"/>
                <a:gd name="T24" fmla="*/ 451 w 1577"/>
                <a:gd name="T25" fmla="*/ 22 h 495"/>
                <a:gd name="T26" fmla="*/ 414 w 1577"/>
                <a:gd name="T27" fmla="*/ 61 h 495"/>
                <a:gd name="T28" fmla="*/ 399 w 1577"/>
                <a:gd name="T29" fmla="*/ 58 h 495"/>
                <a:gd name="T30" fmla="*/ 386 w 1577"/>
                <a:gd name="T31" fmla="*/ 51 h 495"/>
                <a:gd name="T32" fmla="*/ 354 w 1577"/>
                <a:gd name="T33" fmla="*/ 58 h 495"/>
                <a:gd name="T34" fmla="*/ 310 w 1577"/>
                <a:gd name="T35" fmla="*/ 17 h 495"/>
                <a:gd name="T36" fmla="*/ 257 w 1577"/>
                <a:gd name="T37" fmla="*/ 2 h 495"/>
                <a:gd name="T38" fmla="*/ 202 w 1577"/>
                <a:gd name="T39" fmla="*/ 13 h 495"/>
                <a:gd name="T40" fmla="*/ 182 w 1577"/>
                <a:gd name="T41" fmla="*/ 26 h 495"/>
                <a:gd name="T42" fmla="*/ 157 w 1577"/>
                <a:gd name="T43" fmla="*/ 57 h 495"/>
                <a:gd name="T44" fmla="*/ 132 w 1577"/>
                <a:gd name="T45" fmla="*/ 90 h 495"/>
                <a:gd name="T46" fmla="*/ 98 w 1577"/>
                <a:gd name="T47" fmla="*/ 99 h 495"/>
                <a:gd name="T48" fmla="*/ 90 w 1577"/>
                <a:gd name="T49" fmla="*/ 143 h 495"/>
                <a:gd name="T50" fmla="*/ 50 w 1577"/>
                <a:gd name="T51" fmla="*/ 185 h 495"/>
                <a:gd name="T52" fmla="*/ 16 w 1577"/>
                <a:gd name="T53" fmla="*/ 221 h 495"/>
                <a:gd name="T54" fmla="*/ 26 w 1577"/>
                <a:gd name="T55" fmla="*/ 248 h 495"/>
                <a:gd name="T56" fmla="*/ 52 w 1577"/>
                <a:gd name="T57" fmla="*/ 209 h 495"/>
                <a:gd name="T58" fmla="*/ 89 w 1577"/>
                <a:gd name="T59" fmla="*/ 184 h 495"/>
                <a:gd name="T60" fmla="*/ 140 w 1577"/>
                <a:gd name="T61" fmla="*/ 179 h 495"/>
                <a:gd name="T62" fmla="*/ 132 w 1577"/>
                <a:gd name="T63" fmla="*/ 135 h 495"/>
                <a:gd name="T64" fmla="*/ 156 w 1577"/>
                <a:gd name="T65" fmla="*/ 131 h 495"/>
                <a:gd name="T66" fmla="*/ 183 w 1577"/>
                <a:gd name="T67" fmla="*/ 141 h 495"/>
                <a:gd name="T68" fmla="*/ 184 w 1577"/>
                <a:gd name="T69" fmla="*/ 93 h 495"/>
                <a:gd name="T70" fmla="*/ 199 w 1577"/>
                <a:gd name="T71" fmla="*/ 63 h 495"/>
                <a:gd name="T72" fmla="*/ 234 w 1577"/>
                <a:gd name="T73" fmla="*/ 39 h 495"/>
                <a:gd name="T74" fmla="*/ 288 w 1577"/>
                <a:gd name="T75" fmla="*/ 39 h 495"/>
                <a:gd name="T76" fmla="*/ 336 w 1577"/>
                <a:gd name="T77" fmla="*/ 68 h 495"/>
                <a:gd name="T78" fmla="*/ 351 w 1577"/>
                <a:gd name="T79" fmla="*/ 103 h 495"/>
                <a:gd name="T80" fmla="*/ 357 w 1577"/>
                <a:gd name="T81" fmla="*/ 132 h 495"/>
                <a:gd name="T82" fmla="*/ 367 w 1577"/>
                <a:gd name="T83" fmla="*/ 107 h 495"/>
                <a:gd name="T84" fmla="*/ 400 w 1577"/>
                <a:gd name="T85" fmla="*/ 93 h 495"/>
                <a:gd name="T86" fmla="*/ 417 w 1577"/>
                <a:gd name="T87" fmla="*/ 120 h 495"/>
                <a:gd name="T88" fmla="*/ 427 w 1577"/>
                <a:gd name="T89" fmla="*/ 116 h 495"/>
                <a:gd name="T90" fmla="*/ 447 w 1577"/>
                <a:gd name="T91" fmla="*/ 75 h 495"/>
                <a:gd name="T92" fmla="*/ 467 w 1577"/>
                <a:gd name="T93" fmla="*/ 55 h 495"/>
                <a:gd name="T94" fmla="*/ 517 w 1577"/>
                <a:gd name="T95" fmla="*/ 36 h 495"/>
                <a:gd name="T96" fmla="*/ 559 w 1577"/>
                <a:gd name="T97" fmla="*/ 46 h 495"/>
                <a:gd name="T98" fmla="*/ 572 w 1577"/>
                <a:gd name="T99" fmla="*/ 97 h 495"/>
                <a:gd name="T100" fmla="*/ 572 w 1577"/>
                <a:gd name="T101" fmla="*/ 113 h 495"/>
                <a:gd name="T102" fmla="*/ 598 w 1577"/>
                <a:gd name="T103" fmla="*/ 93 h 495"/>
                <a:gd name="T104" fmla="*/ 633 w 1577"/>
                <a:gd name="T105" fmla="*/ 91 h 495"/>
                <a:gd name="T106" fmla="*/ 643 w 1577"/>
                <a:gd name="T107" fmla="*/ 131 h 495"/>
                <a:gd name="T108" fmla="*/ 687 w 1577"/>
                <a:gd name="T109" fmla="*/ 88 h 495"/>
                <a:gd name="T110" fmla="*/ 733 w 1577"/>
                <a:gd name="T111" fmla="*/ 84 h 495"/>
                <a:gd name="T112" fmla="*/ 759 w 1577"/>
                <a:gd name="T113" fmla="*/ 103 h 495"/>
                <a:gd name="T114" fmla="*/ 763 w 1577"/>
                <a:gd name="T115" fmla="*/ 129 h 495"/>
                <a:gd name="T116" fmla="*/ 751 w 1577"/>
                <a:gd name="T117" fmla="*/ 167 h 495"/>
                <a:gd name="T118" fmla="*/ 758 w 1577"/>
                <a:gd name="T119" fmla="*/ 200 h 4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77"/>
                <a:gd name="T181" fmla="*/ 0 h 495"/>
                <a:gd name="T182" fmla="*/ 1577 w 1577"/>
                <a:gd name="T183" fmla="*/ 495 h 4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77" h="495">
                  <a:moveTo>
                    <a:pt x="1516" y="400"/>
                  </a:moveTo>
                  <a:lnTo>
                    <a:pt x="1557" y="321"/>
                  </a:lnTo>
                  <a:lnTo>
                    <a:pt x="1575" y="270"/>
                  </a:lnTo>
                  <a:lnTo>
                    <a:pt x="1577" y="218"/>
                  </a:lnTo>
                  <a:lnTo>
                    <a:pt x="1571" y="170"/>
                  </a:lnTo>
                  <a:lnTo>
                    <a:pt x="1565" y="155"/>
                  </a:lnTo>
                  <a:lnTo>
                    <a:pt x="1539" y="125"/>
                  </a:lnTo>
                  <a:lnTo>
                    <a:pt x="1527" y="115"/>
                  </a:lnTo>
                  <a:lnTo>
                    <a:pt x="1462" y="97"/>
                  </a:lnTo>
                  <a:lnTo>
                    <a:pt x="1397" y="101"/>
                  </a:lnTo>
                  <a:lnTo>
                    <a:pt x="1336" y="123"/>
                  </a:lnTo>
                  <a:lnTo>
                    <a:pt x="1326" y="119"/>
                  </a:lnTo>
                  <a:lnTo>
                    <a:pt x="1314" y="99"/>
                  </a:lnTo>
                  <a:lnTo>
                    <a:pt x="1280" y="87"/>
                  </a:lnTo>
                  <a:lnTo>
                    <a:pt x="1241" y="85"/>
                  </a:lnTo>
                  <a:lnTo>
                    <a:pt x="1215" y="91"/>
                  </a:lnTo>
                  <a:lnTo>
                    <a:pt x="1192" y="101"/>
                  </a:lnTo>
                  <a:lnTo>
                    <a:pt x="1188" y="71"/>
                  </a:lnTo>
                  <a:lnTo>
                    <a:pt x="1162" y="38"/>
                  </a:lnTo>
                  <a:lnTo>
                    <a:pt x="1152" y="28"/>
                  </a:lnTo>
                  <a:lnTo>
                    <a:pt x="1109" y="6"/>
                  </a:lnTo>
                  <a:lnTo>
                    <a:pt x="1069" y="0"/>
                  </a:lnTo>
                  <a:lnTo>
                    <a:pt x="1022" y="2"/>
                  </a:lnTo>
                  <a:lnTo>
                    <a:pt x="960" y="16"/>
                  </a:lnTo>
                  <a:lnTo>
                    <a:pt x="945" y="22"/>
                  </a:lnTo>
                  <a:lnTo>
                    <a:pt x="903" y="44"/>
                  </a:lnTo>
                  <a:lnTo>
                    <a:pt x="862" y="77"/>
                  </a:lnTo>
                  <a:lnTo>
                    <a:pt x="828" y="121"/>
                  </a:lnTo>
                  <a:lnTo>
                    <a:pt x="816" y="133"/>
                  </a:lnTo>
                  <a:lnTo>
                    <a:pt x="798" y="115"/>
                  </a:lnTo>
                  <a:lnTo>
                    <a:pt x="780" y="105"/>
                  </a:lnTo>
                  <a:lnTo>
                    <a:pt x="773" y="101"/>
                  </a:lnTo>
                  <a:lnTo>
                    <a:pt x="743" y="105"/>
                  </a:lnTo>
                  <a:lnTo>
                    <a:pt x="709" y="115"/>
                  </a:lnTo>
                  <a:lnTo>
                    <a:pt x="664" y="69"/>
                  </a:lnTo>
                  <a:lnTo>
                    <a:pt x="620" y="34"/>
                  </a:lnTo>
                  <a:lnTo>
                    <a:pt x="573" y="10"/>
                  </a:lnTo>
                  <a:lnTo>
                    <a:pt x="514" y="4"/>
                  </a:lnTo>
                  <a:lnTo>
                    <a:pt x="458" y="6"/>
                  </a:lnTo>
                  <a:lnTo>
                    <a:pt x="405" y="26"/>
                  </a:lnTo>
                  <a:lnTo>
                    <a:pt x="379" y="40"/>
                  </a:lnTo>
                  <a:lnTo>
                    <a:pt x="364" y="52"/>
                  </a:lnTo>
                  <a:lnTo>
                    <a:pt x="330" y="87"/>
                  </a:lnTo>
                  <a:lnTo>
                    <a:pt x="314" y="113"/>
                  </a:lnTo>
                  <a:lnTo>
                    <a:pt x="290" y="190"/>
                  </a:lnTo>
                  <a:lnTo>
                    <a:pt x="265" y="180"/>
                  </a:lnTo>
                  <a:lnTo>
                    <a:pt x="217" y="180"/>
                  </a:lnTo>
                  <a:lnTo>
                    <a:pt x="196" y="198"/>
                  </a:lnTo>
                  <a:lnTo>
                    <a:pt x="174" y="240"/>
                  </a:lnTo>
                  <a:lnTo>
                    <a:pt x="180" y="285"/>
                  </a:lnTo>
                  <a:lnTo>
                    <a:pt x="184" y="303"/>
                  </a:lnTo>
                  <a:lnTo>
                    <a:pt x="101" y="369"/>
                  </a:lnTo>
                  <a:lnTo>
                    <a:pt x="63" y="406"/>
                  </a:lnTo>
                  <a:lnTo>
                    <a:pt x="32" y="442"/>
                  </a:lnTo>
                  <a:lnTo>
                    <a:pt x="0" y="495"/>
                  </a:lnTo>
                  <a:lnTo>
                    <a:pt x="53" y="495"/>
                  </a:lnTo>
                  <a:lnTo>
                    <a:pt x="81" y="446"/>
                  </a:lnTo>
                  <a:lnTo>
                    <a:pt x="105" y="418"/>
                  </a:lnTo>
                  <a:lnTo>
                    <a:pt x="138" y="390"/>
                  </a:lnTo>
                  <a:lnTo>
                    <a:pt x="178" y="367"/>
                  </a:lnTo>
                  <a:lnTo>
                    <a:pt x="251" y="357"/>
                  </a:lnTo>
                  <a:lnTo>
                    <a:pt x="281" y="357"/>
                  </a:lnTo>
                  <a:lnTo>
                    <a:pt x="261" y="307"/>
                  </a:lnTo>
                  <a:lnTo>
                    <a:pt x="265" y="270"/>
                  </a:lnTo>
                  <a:lnTo>
                    <a:pt x="283" y="258"/>
                  </a:lnTo>
                  <a:lnTo>
                    <a:pt x="312" y="262"/>
                  </a:lnTo>
                  <a:lnTo>
                    <a:pt x="371" y="311"/>
                  </a:lnTo>
                  <a:lnTo>
                    <a:pt x="366" y="281"/>
                  </a:lnTo>
                  <a:lnTo>
                    <a:pt x="366" y="248"/>
                  </a:lnTo>
                  <a:lnTo>
                    <a:pt x="369" y="186"/>
                  </a:lnTo>
                  <a:lnTo>
                    <a:pt x="381" y="157"/>
                  </a:lnTo>
                  <a:lnTo>
                    <a:pt x="399" y="125"/>
                  </a:lnTo>
                  <a:lnTo>
                    <a:pt x="429" y="101"/>
                  </a:lnTo>
                  <a:lnTo>
                    <a:pt x="468" y="77"/>
                  </a:lnTo>
                  <a:lnTo>
                    <a:pt x="524" y="69"/>
                  </a:lnTo>
                  <a:lnTo>
                    <a:pt x="577" y="77"/>
                  </a:lnTo>
                  <a:lnTo>
                    <a:pt x="630" y="93"/>
                  </a:lnTo>
                  <a:lnTo>
                    <a:pt x="672" y="135"/>
                  </a:lnTo>
                  <a:lnTo>
                    <a:pt x="690" y="168"/>
                  </a:lnTo>
                  <a:lnTo>
                    <a:pt x="703" y="206"/>
                  </a:lnTo>
                  <a:lnTo>
                    <a:pt x="707" y="222"/>
                  </a:lnTo>
                  <a:lnTo>
                    <a:pt x="715" y="264"/>
                  </a:lnTo>
                  <a:lnTo>
                    <a:pt x="723" y="248"/>
                  </a:lnTo>
                  <a:lnTo>
                    <a:pt x="735" y="214"/>
                  </a:lnTo>
                  <a:lnTo>
                    <a:pt x="755" y="196"/>
                  </a:lnTo>
                  <a:lnTo>
                    <a:pt x="800" y="186"/>
                  </a:lnTo>
                  <a:lnTo>
                    <a:pt x="816" y="200"/>
                  </a:lnTo>
                  <a:lnTo>
                    <a:pt x="834" y="240"/>
                  </a:lnTo>
                  <a:lnTo>
                    <a:pt x="842" y="268"/>
                  </a:lnTo>
                  <a:lnTo>
                    <a:pt x="854" y="232"/>
                  </a:lnTo>
                  <a:lnTo>
                    <a:pt x="867" y="190"/>
                  </a:lnTo>
                  <a:lnTo>
                    <a:pt x="895" y="149"/>
                  </a:lnTo>
                  <a:lnTo>
                    <a:pt x="921" y="119"/>
                  </a:lnTo>
                  <a:lnTo>
                    <a:pt x="935" y="109"/>
                  </a:lnTo>
                  <a:lnTo>
                    <a:pt x="982" y="85"/>
                  </a:lnTo>
                  <a:lnTo>
                    <a:pt x="1035" y="71"/>
                  </a:lnTo>
                  <a:lnTo>
                    <a:pt x="1087" y="75"/>
                  </a:lnTo>
                  <a:lnTo>
                    <a:pt x="1118" y="91"/>
                  </a:lnTo>
                  <a:lnTo>
                    <a:pt x="1138" y="121"/>
                  </a:lnTo>
                  <a:lnTo>
                    <a:pt x="1144" y="194"/>
                  </a:lnTo>
                  <a:lnTo>
                    <a:pt x="1128" y="244"/>
                  </a:lnTo>
                  <a:lnTo>
                    <a:pt x="1144" y="226"/>
                  </a:lnTo>
                  <a:lnTo>
                    <a:pt x="1172" y="206"/>
                  </a:lnTo>
                  <a:lnTo>
                    <a:pt x="1197" y="186"/>
                  </a:lnTo>
                  <a:lnTo>
                    <a:pt x="1237" y="174"/>
                  </a:lnTo>
                  <a:lnTo>
                    <a:pt x="1267" y="182"/>
                  </a:lnTo>
                  <a:lnTo>
                    <a:pt x="1284" y="216"/>
                  </a:lnTo>
                  <a:lnTo>
                    <a:pt x="1286" y="262"/>
                  </a:lnTo>
                  <a:lnTo>
                    <a:pt x="1348" y="192"/>
                  </a:lnTo>
                  <a:lnTo>
                    <a:pt x="1375" y="176"/>
                  </a:lnTo>
                  <a:lnTo>
                    <a:pt x="1419" y="161"/>
                  </a:lnTo>
                  <a:lnTo>
                    <a:pt x="1466" y="168"/>
                  </a:lnTo>
                  <a:lnTo>
                    <a:pt x="1492" y="180"/>
                  </a:lnTo>
                  <a:lnTo>
                    <a:pt x="1518" y="206"/>
                  </a:lnTo>
                  <a:lnTo>
                    <a:pt x="1525" y="238"/>
                  </a:lnTo>
                  <a:lnTo>
                    <a:pt x="1527" y="258"/>
                  </a:lnTo>
                  <a:lnTo>
                    <a:pt x="1522" y="293"/>
                  </a:lnTo>
                  <a:lnTo>
                    <a:pt x="1502" y="333"/>
                  </a:lnTo>
                  <a:lnTo>
                    <a:pt x="1448" y="400"/>
                  </a:lnTo>
                  <a:lnTo>
                    <a:pt x="1516" y="400"/>
                  </a:lnTo>
                  <a:close/>
                </a:path>
              </a:pathLst>
            </a:custGeom>
            <a:solidFill>
              <a:srgbClr val="000000"/>
            </a:solidFill>
            <a:ln w="0">
              <a:solidFill>
                <a:srgbClr val="000000"/>
              </a:solidFill>
              <a:round/>
              <a:headEnd/>
              <a:tailEnd/>
            </a:ln>
          </p:spPr>
          <p:txBody>
            <a:bodyPr/>
            <a:lstStyle/>
            <a:p>
              <a:endParaRPr lang="en-US"/>
            </a:p>
          </p:txBody>
        </p:sp>
        <p:sp>
          <p:nvSpPr>
            <p:cNvPr id="18590" name="Freeform 62"/>
            <p:cNvSpPr>
              <a:spLocks/>
            </p:cNvSpPr>
            <p:nvPr/>
          </p:nvSpPr>
          <p:spPr bwMode="auto">
            <a:xfrm>
              <a:off x="4389" y="1272"/>
              <a:ext cx="769" cy="344"/>
            </a:xfrm>
            <a:custGeom>
              <a:avLst/>
              <a:gdLst>
                <a:gd name="T0" fmla="*/ 709 w 1538"/>
                <a:gd name="T1" fmla="*/ 15 h 688"/>
                <a:gd name="T2" fmla="*/ 743 w 1538"/>
                <a:gd name="T3" fmla="*/ 30 h 688"/>
                <a:gd name="T4" fmla="*/ 733 w 1538"/>
                <a:gd name="T5" fmla="*/ 71 h 688"/>
                <a:gd name="T6" fmla="*/ 679 w 1538"/>
                <a:gd name="T7" fmla="*/ 106 h 688"/>
                <a:gd name="T8" fmla="*/ 640 w 1538"/>
                <a:gd name="T9" fmla="*/ 110 h 688"/>
                <a:gd name="T10" fmla="*/ 630 w 1538"/>
                <a:gd name="T11" fmla="*/ 136 h 688"/>
                <a:gd name="T12" fmla="*/ 597 w 1538"/>
                <a:gd name="T13" fmla="*/ 130 h 688"/>
                <a:gd name="T14" fmla="*/ 610 w 1538"/>
                <a:gd name="T15" fmla="*/ 167 h 688"/>
                <a:gd name="T16" fmla="*/ 572 w 1538"/>
                <a:gd name="T17" fmla="*/ 220 h 688"/>
                <a:gd name="T18" fmla="*/ 483 w 1538"/>
                <a:gd name="T19" fmla="*/ 218 h 688"/>
                <a:gd name="T20" fmla="*/ 464 w 1538"/>
                <a:gd name="T21" fmla="*/ 210 h 688"/>
                <a:gd name="T22" fmla="*/ 425 w 1538"/>
                <a:gd name="T23" fmla="*/ 235 h 688"/>
                <a:gd name="T24" fmla="*/ 398 w 1538"/>
                <a:gd name="T25" fmla="*/ 273 h 688"/>
                <a:gd name="T26" fmla="*/ 315 w 1538"/>
                <a:gd name="T27" fmla="*/ 317 h 688"/>
                <a:gd name="T28" fmla="*/ 280 w 1538"/>
                <a:gd name="T29" fmla="*/ 283 h 688"/>
                <a:gd name="T30" fmla="*/ 261 w 1538"/>
                <a:gd name="T31" fmla="*/ 263 h 688"/>
                <a:gd name="T32" fmla="*/ 203 w 1538"/>
                <a:gd name="T33" fmla="*/ 301 h 688"/>
                <a:gd name="T34" fmla="*/ 170 w 1538"/>
                <a:gd name="T35" fmla="*/ 293 h 688"/>
                <a:gd name="T36" fmla="*/ 151 w 1538"/>
                <a:gd name="T37" fmla="*/ 248 h 688"/>
                <a:gd name="T38" fmla="*/ 164 w 1538"/>
                <a:gd name="T39" fmla="*/ 206 h 688"/>
                <a:gd name="T40" fmla="*/ 135 w 1538"/>
                <a:gd name="T41" fmla="*/ 205 h 688"/>
                <a:gd name="T42" fmla="*/ 133 w 1538"/>
                <a:gd name="T43" fmla="*/ 169 h 688"/>
                <a:gd name="T44" fmla="*/ 127 w 1538"/>
                <a:gd name="T45" fmla="*/ 166 h 688"/>
                <a:gd name="T46" fmla="*/ 85 w 1538"/>
                <a:gd name="T47" fmla="*/ 165 h 688"/>
                <a:gd name="T48" fmla="*/ 47 w 1538"/>
                <a:gd name="T49" fmla="*/ 130 h 688"/>
                <a:gd name="T50" fmla="*/ 31 w 1538"/>
                <a:gd name="T51" fmla="*/ 71 h 688"/>
                <a:gd name="T52" fmla="*/ 5 w 1538"/>
                <a:gd name="T53" fmla="*/ 65 h 688"/>
                <a:gd name="T54" fmla="*/ 4 w 1538"/>
                <a:gd name="T55" fmla="*/ 131 h 688"/>
                <a:gd name="T56" fmla="*/ 45 w 1538"/>
                <a:gd name="T57" fmla="*/ 188 h 688"/>
                <a:gd name="T58" fmla="*/ 94 w 1538"/>
                <a:gd name="T59" fmla="*/ 213 h 688"/>
                <a:gd name="T60" fmla="*/ 111 w 1538"/>
                <a:gd name="T61" fmla="*/ 234 h 688"/>
                <a:gd name="T62" fmla="*/ 140 w 1538"/>
                <a:gd name="T63" fmla="*/ 305 h 688"/>
                <a:gd name="T64" fmla="*/ 191 w 1538"/>
                <a:gd name="T65" fmla="*/ 337 h 688"/>
                <a:gd name="T66" fmla="*/ 242 w 1538"/>
                <a:gd name="T67" fmla="*/ 328 h 688"/>
                <a:gd name="T68" fmla="*/ 292 w 1538"/>
                <a:gd name="T69" fmla="*/ 334 h 688"/>
                <a:gd name="T70" fmla="*/ 349 w 1538"/>
                <a:gd name="T71" fmla="*/ 344 h 688"/>
                <a:gd name="T72" fmla="*/ 401 w 1538"/>
                <a:gd name="T73" fmla="*/ 326 h 688"/>
                <a:gd name="T74" fmla="*/ 442 w 1538"/>
                <a:gd name="T75" fmla="*/ 277 h 688"/>
                <a:gd name="T76" fmla="*/ 487 w 1538"/>
                <a:gd name="T77" fmla="*/ 254 h 688"/>
                <a:gd name="T78" fmla="*/ 533 w 1538"/>
                <a:gd name="T79" fmla="*/ 271 h 688"/>
                <a:gd name="T80" fmla="*/ 612 w 1538"/>
                <a:gd name="T81" fmla="*/ 244 h 688"/>
                <a:gd name="T82" fmla="*/ 643 w 1538"/>
                <a:gd name="T83" fmla="*/ 198 h 688"/>
                <a:gd name="T84" fmla="*/ 650 w 1538"/>
                <a:gd name="T85" fmla="*/ 175 h 688"/>
                <a:gd name="T86" fmla="*/ 673 w 1538"/>
                <a:gd name="T87" fmla="*/ 149 h 688"/>
                <a:gd name="T88" fmla="*/ 694 w 1538"/>
                <a:gd name="T89" fmla="*/ 127 h 688"/>
                <a:gd name="T90" fmla="*/ 715 w 1538"/>
                <a:gd name="T91" fmla="*/ 113 h 688"/>
                <a:gd name="T92" fmla="*/ 734 w 1538"/>
                <a:gd name="T93" fmla="*/ 110 h 688"/>
                <a:gd name="T94" fmla="*/ 747 w 1538"/>
                <a:gd name="T95" fmla="*/ 90 h 688"/>
                <a:gd name="T96" fmla="*/ 768 w 1538"/>
                <a:gd name="T97" fmla="*/ 34 h 6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38"/>
                <a:gd name="T148" fmla="*/ 0 h 688"/>
                <a:gd name="T149" fmla="*/ 1538 w 1538"/>
                <a:gd name="T150" fmla="*/ 688 h 6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38" h="688">
                  <a:moveTo>
                    <a:pt x="1538" y="0"/>
                  </a:moveTo>
                  <a:lnTo>
                    <a:pt x="1470" y="0"/>
                  </a:lnTo>
                  <a:lnTo>
                    <a:pt x="1417" y="30"/>
                  </a:lnTo>
                  <a:lnTo>
                    <a:pt x="1459" y="34"/>
                  </a:lnTo>
                  <a:lnTo>
                    <a:pt x="1474" y="40"/>
                  </a:lnTo>
                  <a:lnTo>
                    <a:pt x="1486" y="60"/>
                  </a:lnTo>
                  <a:lnTo>
                    <a:pt x="1486" y="101"/>
                  </a:lnTo>
                  <a:lnTo>
                    <a:pt x="1478" y="123"/>
                  </a:lnTo>
                  <a:lnTo>
                    <a:pt x="1466" y="141"/>
                  </a:lnTo>
                  <a:lnTo>
                    <a:pt x="1421" y="189"/>
                  </a:lnTo>
                  <a:lnTo>
                    <a:pt x="1403" y="199"/>
                  </a:lnTo>
                  <a:lnTo>
                    <a:pt x="1358" y="212"/>
                  </a:lnTo>
                  <a:lnTo>
                    <a:pt x="1310" y="210"/>
                  </a:lnTo>
                  <a:lnTo>
                    <a:pt x="1259" y="189"/>
                  </a:lnTo>
                  <a:lnTo>
                    <a:pt x="1279" y="220"/>
                  </a:lnTo>
                  <a:lnTo>
                    <a:pt x="1279" y="248"/>
                  </a:lnTo>
                  <a:lnTo>
                    <a:pt x="1277" y="254"/>
                  </a:lnTo>
                  <a:lnTo>
                    <a:pt x="1259" y="272"/>
                  </a:lnTo>
                  <a:lnTo>
                    <a:pt x="1229" y="278"/>
                  </a:lnTo>
                  <a:lnTo>
                    <a:pt x="1200" y="260"/>
                  </a:lnTo>
                  <a:lnTo>
                    <a:pt x="1194" y="260"/>
                  </a:lnTo>
                  <a:lnTo>
                    <a:pt x="1210" y="280"/>
                  </a:lnTo>
                  <a:lnTo>
                    <a:pt x="1223" y="313"/>
                  </a:lnTo>
                  <a:lnTo>
                    <a:pt x="1219" y="333"/>
                  </a:lnTo>
                  <a:lnTo>
                    <a:pt x="1217" y="361"/>
                  </a:lnTo>
                  <a:lnTo>
                    <a:pt x="1188" y="403"/>
                  </a:lnTo>
                  <a:lnTo>
                    <a:pt x="1144" y="440"/>
                  </a:lnTo>
                  <a:lnTo>
                    <a:pt x="1085" y="462"/>
                  </a:lnTo>
                  <a:lnTo>
                    <a:pt x="1022" y="462"/>
                  </a:lnTo>
                  <a:lnTo>
                    <a:pt x="967" y="436"/>
                  </a:lnTo>
                  <a:lnTo>
                    <a:pt x="941" y="409"/>
                  </a:lnTo>
                  <a:lnTo>
                    <a:pt x="929" y="365"/>
                  </a:lnTo>
                  <a:lnTo>
                    <a:pt x="929" y="421"/>
                  </a:lnTo>
                  <a:lnTo>
                    <a:pt x="915" y="452"/>
                  </a:lnTo>
                  <a:lnTo>
                    <a:pt x="893" y="470"/>
                  </a:lnTo>
                  <a:lnTo>
                    <a:pt x="850" y="470"/>
                  </a:lnTo>
                  <a:lnTo>
                    <a:pt x="820" y="430"/>
                  </a:lnTo>
                  <a:lnTo>
                    <a:pt x="822" y="486"/>
                  </a:lnTo>
                  <a:lnTo>
                    <a:pt x="797" y="545"/>
                  </a:lnTo>
                  <a:lnTo>
                    <a:pt x="751" y="599"/>
                  </a:lnTo>
                  <a:lnTo>
                    <a:pt x="692" y="629"/>
                  </a:lnTo>
                  <a:lnTo>
                    <a:pt x="629" y="633"/>
                  </a:lnTo>
                  <a:lnTo>
                    <a:pt x="597" y="621"/>
                  </a:lnTo>
                  <a:lnTo>
                    <a:pt x="569" y="593"/>
                  </a:lnTo>
                  <a:lnTo>
                    <a:pt x="559" y="565"/>
                  </a:lnTo>
                  <a:lnTo>
                    <a:pt x="546" y="492"/>
                  </a:lnTo>
                  <a:lnTo>
                    <a:pt x="536" y="502"/>
                  </a:lnTo>
                  <a:lnTo>
                    <a:pt x="522" y="526"/>
                  </a:lnTo>
                  <a:lnTo>
                    <a:pt x="463" y="583"/>
                  </a:lnTo>
                  <a:lnTo>
                    <a:pt x="443" y="597"/>
                  </a:lnTo>
                  <a:lnTo>
                    <a:pt x="407" y="601"/>
                  </a:lnTo>
                  <a:lnTo>
                    <a:pt x="376" y="599"/>
                  </a:lnTo>
                  <a:lnTo>
                    <a:pt x="358" y="595"/>
                  </a:lnTo>
                  <a:lnTo>
                    <a:pt x="340" y="585"/>
                  </a:lnTo>
                  <a:lnTo>
                    <a:pt x="308" y="541"/>
                  </a:lnTo>
                  <a:lnTo>
                    <a:pt x="301" y="510"/>
                  </a:lnTo>
                  <a:lnTo>
                    <a:pt x="301" y="496"/>
                  </a:lnTo>
                  <a:lnTo>
                    <a:pt x="308" y="464"/>
                  </a:lnTo>
                  <a:lnTo>
                    <a:pt x="358" y="403"/>
                  </a:lnTo>
                  <a:lnTo>
                    <a:pt x="328" y="413"/>
                  </a:lnTo>
                  <a:lnTo>
                    <a:pt x="316" y="415"/>
                  </a:lnTo>
                  <a:lnTo>
                    <a:pt x="303" y="415"/>
                  </a:lnTo>
                  <a:lnTo>
                    <a:pt x="269" y="411"/>
                  </a:lnTo>
                  <a:lnTo>
                    <a:pt x="249" y="387"/>
                  </a:lnTo>
                  <a:lnTo>
                    <a:pt x="249" y="357"/>
                  </a:lnTo>
                  <a:lnTo>
                    <a:pt x="265" y="337"/>
                  </a:lnTo>
                  <a:lnTo>
                    <a:pt x="283" y="331"/>
                  </a:lnTo>
                  <a:lnTo>
                    <a:pt x="289" y="323"/>
                  </a:lnTo>
                  <a:lnTo>
                    <a:pt x="255" y="331"/>
                  </a:lnTo>
                  <a:lnTo>
                    <a:pt x="224" y="333"/>
                  </a:lnTo>
                  <a:lnTo>
                    <a:pt x="196" y="333"/>
                  </a:lnTo>
                  <a:lnTo>
                    <a:pt x="170" y="329"/>
                  </a:lnTo>
                  <a:lnTo>
                    <a:pt x="142" y="317"/>
                  </a:lnTo>
                  <a:lnTo>
                    <a:pt x="111" y="288"/>
                  </a:lnTo>
                  <a:lnTo>
                    <a:pt x="93" y="260"/>
                  </a:lnTo>
                  <a:lnTo>
                    <a:pt x="71" y="204"/>
                  </a:lnTo>
                  <a:lnTo>
                    <a:pt x="65" y="183"/>
                  </a:lnTo>
                  <a:lnTo>
                    <a:pt x="63" y="141"/>
                  </a:lnTo>
                  <a:lnTo>
                    <a:pt x="75" y="95"/>
                  </a:lnTo>
                  <a:lnTo>
                    <a:pt x="22" y="95"/>
                  </a:lnTo>
                  <a:lnTo>
                    <a:pt x="10" y="129"/>
                  </a:lnTo>
                  <a:lnTo>
                    <a:pt x="0" y="171"/>
                  </a:lnTo>
                  <a:lnTo>
                    <a:pt x="2" y="230"/>
                  </a:lnTo>
                  <a:lnTo>
                    <a:pt x="8" y="262"/>
                  </a:lnTo>
                  <a:lnTo>
                    <a:pt x="40" y="325"/>
                  </a:lnTo>
                  <a:lnTo>
                    <a:pt x="71" y="363"/>
                  </a:lnTo>
                  <a:lnTo>
                    <a:pt x="89" y="377"/>
                  </a:lnTo>
                  <a:lnTo>
                    <a:pt x="133" y="393"/>
                  </a:lnTo>
                  <a:lnTo>
                    <a:pt x="176" y="401"/>
                  </a:lnTo>
                  <a:lnTo>
                    <a:pt x="188" y="426"/>
                  </a:lnTo>
                  <a:lnTo>
                    <a:pt x="196" y="446"/>
                  </a:lnTo>
                  <a:lnTo>
                    <a:pt x="210" y="460"/>
                  </a:lnTo>
                  <a:lnTo>
                    <a:pt x="222" y="468"/>
                  </a:lnTo>
                  <a:lnTo>
                    <a:pt x="235" y="510"/>
                  </a:lnTo>
                  <a:lnTo>
                    <a:pt x="249" y="559"/>
                  </a:lnTo>
                  <a:lnTo>
                    <a:pt x="279" y="609"/>
                  </a:lnTo>
                  <a:lnTo>
                    <a:pt x="314" y="646"/>
                  </a:lnTo>
                  <a:lnTo>
                    <a:pt x="344" y="662"/>
                  </a:lnTo>
                  <a:lnTo>
                    <a:pt x="382" y="674"/>
                  </a:lnTo>
                  <a:lnTo>
                    <a:pt x="425" y="672"/>
                  </a:lnTo>
                  <a:lnTo>
                    <a:pt x="469" y="662"/>
                  </a:lnTo>
                  <a:lnTo>
                    <a:pt x="484" y="656"/>
                  </a:lnTo>
                  <a:lnTo>
                    <a:pt x="516" y="637"/>
                  </a:lnTo>
                  <a:lnTo>
                    <a:pt x="530" y="629"/>
                  </a:lnTo>
                  <a:lnTo>
                    <a:pt x="583" y="668"/>
                  </a:lnTo>
                  <a:lnTo>
                    <a:pt x="623" y="682"/>
                  </a:lnTo>
                  <a:lnTo>
                    <a:pt x="658" y="686"/>
                  </a:lnTo>
                  <a:lnTo>
                    <a:pt x="698" y="688"/>
                  </a:lnTo>
                  <a:lnTo>
                    <a:pt x="737" y="682"/>
                  </a:lnTo>
                  <a:lnTo>
                    <a:pt x="769" y="670"/>
                  </a:lnTo>
                  <a:lnTo>
                    <a:pt x="802" y="652"/>
                  </a:lnTo>
                  <a:lnTo>
                    <a:pt x="834" y="623"/>
                  </a:lnTo>
                  <a:lnTo>
                    <a:pt x="864" y="585"/>
                  </a:lnTo>
                  <a:lnTo>
                    <a:pt x="884" y="553"/>
                  </a:lnTo>
                  <a:lnTo>
                    <a:pt x="925" y="547"/>
                  </a:lnTo>
                  <a:lnTo>
                    <a:pt x="943" y="539"/>
                  </a:lnTo>
                  <a:lnTo>
                    <a:pt x="974" y="508"/>
                  </a:lnTo>
                  <a:lnTo>
                    <a:pt x="986" y="516"/>
                  </a:lnTo>
                  <a:lnTo>
                    <a:pt x="1012" y="528"/>
                  </a:lnTo>
                  <a:lnTo>
                    <a:pt x="1065" y="541"/>
                  </a:lnTo>
                  <a:lnTo>
                    <a:pt x="1136" y="537"/>
                  </a:lnTo>
                  <a:lnTo>
                    <a:pt x="1188" y="518"/>
                  </a:lnTo>
                  <a:lnTo>
                    <a:pt x="1223" y="488"/>
                  </a:lnTo>
                  <a:lnTo>
                    <a:pt x="1235" y="466"/>
                  </a:lnTo>
                  <a:lnTo>
                    <a:pt x="1269" y="424"/>
                  </a:lnTo>
                  <a:lnTo>
                    <a:pt x="1285" y="397"/>
                  </a:lnTo>
                  <a:lnTo>
                    <a:pt x="1289" y="383"/>
                  </a:lnTo>
                  <a:lnTo>
                    <a:pt x="1293" y="367"/>
                  </a:lnTo>
                  <a:lnTo>
                    <a:pt x="1300" y="351"/>
                  </a:lnTo>
                  <a:lnTo>
                    <a:pt x="1316" y="345"/>
                  </a:lnTo>
                  <a:lnTo>
                    <a:pt x="1332" y="327"/>
                  </a:lnTo>
                  <a:lnTo>
                    <a:pt x="1346" y="298"/>
                  </a:lnTo>
                  <a:lnTo>
                    <a:pt x="1346" y="254"/>
                  </a:lnTo>
                  <a:lnTo>
                    <a:pt x="1366" y="256"/>
                  </a:lnTo>
                  <a:lnTo>
                    <a:pt x="1387" y="254"/>
                  </a:lnTo>
                  <a:lnTo>
                    <a:pt x="1405" y="242"/>
                  </a:lnTo>
                  <a:lnTo>
                    <a:pt x="1419" y="230"/>
                  </a:lnTo>
                  <a:lnTo>
                    <a:pt x="1429" y="226"/>
                  </a:lnTo>
                  <a:lnTo>
                    <a:pt x="1445" y="224"/>
                  </a:lnTo>
                  <a:lnTo>
                    <a:pt x="1459" y="220"/>
                  </a:lnTo>
                  <a:lnTo>
                    <a:pt x="1468" y="220"/>
                  </a:lnTo>
                  <a:lnTo>
                    <a:pt x="1472" y="204"/>
                  </a:lnTo>
                  <a:lnTo>
                    <a:pt x="1480" y="189"/>
                  </a:lnTo>
                  <a:lnTo>
                    <a:pt x="1494" y="181"/>
                  </a:lnTo>
                  <a:lnTo>
                    <a:pt x="1500" y="179"/>
                  </a:lnTo>
                  <a:lnTo>
                    <a:pt x="1530" y="125"/>
                  </a:lnTo>
                  <a:lnTo>
                    <a:pt x="1536" y="68"/>
                  </a:lnTo>
                  <a:lnTo>
                    <a:pt x="1538" y="0"/>
                  </a:lnTo>
                  <a:close/>
                </a:path>
              </a:pathLst>
            </a:custGeom>
            <a:solidFill>
              <a:srgbClr val="000000"/>
            </a:solidFill>
            <a:ln w="0">
              <a:solidFill>
                <a:srgbClr val="000000"/>
              </a:solidFill>
              <a:round/>
              <a:headEnd/>
              <a:tailEnd/>
            </a:ln>
          </p:spPr>
          <p:txBody>
            <a:bodyPr/>
            <a:lstStyle/>
            <a:p>
              <a:endParaRPr lang="en-US"/>
            </a:p>
          </p:txBody>
        </p:sp>
        <p:sp>
          <p:nvSpPr>
            <p:cNvPr id="18591" name="Freeform 63"/>
            <p:cNvSpPr>
              <a:spLocks/>
            </p:cNvSpPr>
            <p:nvPr/>
          </p:nvSpPr>
          <p:spPr bwMode="auto">
            <a:xfrm>
              <a:off x="4421" y="1107"/>
              <a:ext cx="743" cy="481"/>
            </a:xfrm>
            <a:custGeom>
              <a:avLst/>
              <a:gdLst>
                <a:gd name="T0" fmla="*/ 741 w 1486"/>
                <a:gd name="T1" fmla="*/ 112 h 964"/>
                <a:gd name="T2" fmla="*/ 739 w 1486"/>
                <a:gd name="T3" fmla="*/ 68 h 964"/>
                <a:gd name="T4" fmla="*/ 689 w 1486"/>
                <a:gd name="T5" fmla="*/ 46 h 964"/>
                <a:gd name="T6" fmla="*/ 623 w 1486"/>
                <a:gd name="T7" fmla="*/ 96 h 964"/>
                <a:gd name="T8" fmla="*/ 598 w 1486"/>
                <a:gd name="T9" fmla="*/ 52 h 964"/>
                <a:gd name="T10" fmla="*/ 552 w 1486"/>
                <a:gd name="T11" fmla="*/ 78 h 964"/>
                <a:gd name="T12" fmla="*/ 549 w 1486"/>
                <a:gd name="T13" fmla="*/ 26 h 964"/>
                <a:gd name="T14" fmla="*/ 497 w 1486"/>
                <a:gd name="T15" fmla="*/ 1 h 964"/>
                <a:gd name="T16" fmla="*/ 440 w 1486"/>
                <a:gd name="T17" fmla="*/ 25 h 964"/>
                <a:gd name="T18" fmla="*/ 406 w 1486"/>
                <a:gd name="T19" fmla="*/ 81 h 964"/>
                <a:gd name="T20" fmla="*/ 387 w 1486"/>
                <a:gd name="T21" fmla="*/ 65 h 964"/>
                <a:gd name="T22" fmla="*/ 347 w 1486"/>
                <a:gd name="T23" fmla="*/ 72 h 964"/>
                <a:gd name="T24" fmla="*/ 333 w 1486"/>
                <a:gd name="T25" fmla="*/ 76 h 964"/>
                <a:gd name="T26" fmla="*/ 316 w 1486"/>
                <a:gd name="T27" fmla="*/ 33 h 964"/>
                <a:gd name="T28" fmla="*/ 241 w 1486"/>
                <a:gd name="T29" fmla="*/ 0 h 964"/>
                <a:gd name="T30" fmla="*/ 179 w 1486"/>
                <a:gd name="T31" fmla="*/ 28 h 964"/>
                <a:gd name="T32" fmla="*/ 163 w 1486"/>
                <a:gd name="T33" fmla="*/ 89 h 964"/>
                <a:gd name="T34" fmla="*/ 136 w 1486"/>
                <a:gd name="T35" fmla="*/ 96 h 964"/>
                <a:gd name="T36" fmla="*/ 110 w 1486"/>
                <a:gd name="T37" fmla="*/ 119 h 964"/>
                <a:gd name="T38" fmla="*/ 69 w 1486"/>
                <a:gd name="T39" fmla="*/ 149 h 964"/>
                <a:gd name="T40" fmla="*/ 20 w 1486"/>
                <a:gd name="T41" fmla="*/ 188 h 964"/>
                <a:gd name="T42" fmla="*/ 1 w 1486"/>
                <a:gd name="T43" fmla="*/ 256 h 964"/>
                <a:gd name="T44" fmla="*/ 24 w 1486"/>
                <a:gd name="T45" fmla="*/ 309 h 964"/>
                <a:gd name="T46" fmla="*/ 67 w 1486"/>
                <a:gd name="T47" fmla="*/ 331 h 964"/>
                <a:gd name="T48" fmla="*/ 113 w 1486"/>
                <a:gd name="T49" fmla="*/ 326 h 964"/>
                <a:gd name="T50" fmla="*/ 93 w 1486"/>
                <a:gd name="T51" fmla="*/ 343 h 964"/>
                <a:gd name="T52" fmla="*/ 120 w 1486"/>
                <a:gd name="T53" fmla="*/ 372 h 964"/>
                <a:gd name="T54" fmla="*/ 148 w 1486"/>
                <a:gd name="T55" fmla="*/ 366 h 964"/>
                <a:gd name="T56" fmla="*/ 119 w 1486"/>
                <a:gd name="T57" fmla="*/ 420 h 964"/>
                <a:gd name="T58" fmla="*/ 148 w 1486"/>
                <a:gd name="T59" fmla="*/ 462 h 964"/>
                <a:gd name="T60" fmla="*/ 190 w 1486"/>
                <a:gd name="T61" fmla="*/ 463 h 964"/>
                <a:gd name="T62" fmla="*/ 236 w 1486"/>
                <a:gd name="T63" fmla="*/ 416 h 964"/>
                <a:gd name="T64" fmla="*/ 253 w 1486"/>
                <a:gd name="T65" fmla="*/ 461 h 964"/>
                <a:gd name="T66" fmla="*/ 315 w 1486"/>
                <a:gd name="T67" fmla="*/ 479 h 964"/>
                <a:gd name="T68" fmla="*/ 379 w 1486"/>
                <a:gd name="T69" fmla="*/ 408 h 964"/>
                <a:gd name="T70" fmla="*/ 415 w 1486"/>
                <a:gd name="T71" fmla="*/ 400 h 964"/>
                <a:gd name="T72" fmla="*/ 433 w 1486"/>
                <a:gd name="T73" fmla="*/ 347 h 964"/>
                <a:gd name="T74" fmla="*/ 479 w 1486"/>
                <a:gd name="T75" fmla="*/ 396 h 964"/>
                <a:gd name="T76" fmla="*/ 563 w 1486"/>
                <a:gd name="T77" fmla="*/ 366 h 964"/>
                <a:gd name="T78" fmla="*/ 580 w 1486"/>
                <a:gd name="T79" fmla="*/ 321 h 964"/>
                <a:gd name="T80" fmla="*/ 569 w 1486"/>
                <a:gd name="T81" fmla="*/ 295 h 964"/>
                <a:gd name="T82" fmla="*/ 607 w 1486"/>
                <a:gd name="T83" fmla="*/ 292 h 964"/>
                <a:gd name="T84" fmla="*/ 598 w 1486"/>
                <a:gd name="T85" fmla="*/ 259 h 964"/>
                <a:gd name="T86" fmla="*/ 670 w 1486"/>
                <a:gd name="T87" fmla="*/ 264 h 964"/>
                <a:gd name="T88" fmla="*/ 708 w 1486"/>
                <a:gd name="T89" fmla="*/ 227 h 964"/>
                <a:gd name="T90" fmla="*/ 706 w 1486"/>
                <a:gd name="T91" fmla="*/ 185 h 964"/>
                <a:gd name="T92" fmla="*/ 704 w 1486"/>
                <a:gd name="T93" fmla="*/ 165 h 96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486"/>
                <a:gd name="T142" fmla="*/ 0 h 964"/>
                <a:gd name="T143" fmla="*/ 1486 w 1486"/>
                <a:gd name="T144" fmla="*/ 964 h 96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486" h="964">
                  <a:moveTo>
                    <a:pt x="1407" y="331"/>
                  </a:moveTo>
                  <a:lnTo>
                    <a:pt x="1461" y="264"/>
                  </a:lnTo>
                  <a:lnTo>
                    <a:pt x="1481" y="224"/>
                  </a:lnTo>
                  <a:lnTo>
                    <a:pt x="1486" y="189"/>
                  </a:lnTo>
                  <a:lnTo>
                    <a:pt x="1484" y="169"/>
                  </a:lnTo>
                  <a:lnTo>
                    <a:pt x="1477" y="137"/>
                  </a:lnTo>
                  <a:lnTo>
                    <a:pt x="1451" y="111"/>
                  </a:lnTo>
                  <a:lnTo>
                    <a:pt x="1425" y="99"/>
                  </a:lnTo>
                  <a:lnTo>
                    <a:pt x="1378" y="92"/>
                  </a:lnTo>
                  <a:lnTo>
                    <a:pt x="1334" y="107"/>
                  </a:lnTo>
                  <a:lnTo>
                    <a:pt x="1307" y="123"/>
                  </a:lnTo>
                  <a:lnTo>
                    <a:pt x="1245" y="193"/>
                  </a:lnTo>
                  <a:lnTo>
                    <a:pt x="1243" y="147"/>
                  </a:lnTo>
                  <a:lnTo>
                    <a:pt x="1226" y="113"/>
                  </a:lnTo>
                  <a:lnTo>
                    <a:pt x="1196" y="105"/>
                  </a:lnTo>
                  <a:lnTo>
                    <a:pt x="1156" y="117"/>
                  </a:lnTo>
                  <a:lnTo>
                    <a:pt x="1131" y="137"/>
                  </a:lnTo>
                  <a:lnTo>
                    <a:pt x="1103" y="157"/>
                  </a:lnTo>
                  <a:lnTo>
                    <a:pt x="1087" y="175"/>
                  </a:lnTo>
                  <a:lnTo>
                    <a:pt x="1103" y="125"/>
                  </a:lnTo>
                  <a:lnTo>
                    <a:pt x="1097" y="52"/>
                  </a:lnTo>
                  <a:lnTo>
                    <a:pt x="1077" y="22"/>
                  </a:lnTo>
                  <a:lnTo>
                    <a:pt x="1046" y="6"/>
                  </a:lnTo>
                  <a:lnTo>
                    <a:pt x="994" y="2"/>
                  </a:lnTo>
                  <a:lnTo>
                    <a:pt x="941" y="16"/>
                  </a:lnTo>
                  <a:lnTo>
                    <a:pt x="894" y="40"/>
                  </a:lnTo>
                  <a:lnTo>
                    <a:pt x="880" y="50"/>
                  </a:lnTo>
                  <a:lnTo>
                    <a:pt x="854" y="80"/>
                  </a:lnTo>
                  <a:lnTo>
                    <a:pt x="826" y="121"/>
                  </a:lnTo>
                  <a:lnTo>
                    <a:pt x="813" y="163"/>
                  </a:lnTo>
                  <a:lnTo>
                    <a:pt x="801" y="199"/>
                  </a:lnTo>
                  <a:lnTo>
                    <a:pt x="793" y="171"/>
                  </a:lnTo>
                  <a:lnTo>
                    <a:pt x="775" y="131"/>
                  </a:lnTo>
                  <a:lnTo>
                    <a:pt x="759" y="117"/>
                  </a:lnTo>
                  <a:lnTo>
                    <a:pt x="714" y="127"/>
                  </a:lnTo>
                  <a:lnTo>
                    <a:pt x="694" y="145"/>
                  </a:lnTo>
                  <a:lnTo>
                    <a:pt x="682" y="179"/>
                  </a:lnTo>
                  <a:lnTo>
                    <a:pt x="674" y="195"/>
                  </a:lnTo>
                  <a:lnTo>
                    <a:pt x="666" y="153"/>
                  </a:lnTo>
                  <a:lnTo>
                    <a:pt x="662" y="137"/>
                  </a:lnTo>
                  <a:lnTo>
                    <a:pt x="649" y="99"/>
                  </a:lnTo>
                  <a:lnTo>
                    <a:pt x="631" y="66"/>
                  </a:lnTo>
                  <a:lnTo>
                    <a:pt x="589" y="24"/>
                  </a:lnTo>
                  <a:lnTo>
                    <a:pt x="536" y="8"/>
                  </a:lnTo>
                  <a:lnTo>
                    <a:pt x="483" y="0"/>
                  </a:lnTo>
                  <a:lnTo>
                    <a:pt x="427" y="8"/>
                  </a:lnTo>
                  <a:lnTo>
                    <a:pt x="388" y="32"/>
                  </a:lnTo>
                  <a:lnTo>
                    <a:pt x="358" y="56"/>
                  </a:lnTo>
                  <a:lnTo>
                    <a:pt x="340" y="88"/>
                  </a:lnTo>
                  <a:lnTo>
                    <a:pt x="328" y="117"/>
                  </a:lnTo>
                  <a:lnTo>
                    <a:pt x="325" y="179"/>
                  </a:lnTo>
                  <a:lnTo>
                    <a:pt x="325" y="212"/>
                  </a:lnTo>
                  <a:lnTo>
                    <a:pt x="330" y="242"/>
                  </a:lnTo>
                  <a:lnTo>
                    <a:pt x="271" y="193"/>
                  </a:lnTo>
                  <a:lnTo>
                    <a:pt x="242" y="189"/>
                  </a:lnTo>
                  <a:lnTo>
                    <a:pt x="224" y="201"/>
                  </a:lnTo>
                  <a:lnTo>
                    <a:pt x="220" y="238"/>
                  </a:lnTo>
                  <a:lnTo>
                    <a:pt x="240" y="288"/>
                  </a:lnTo>
                  <a:lnTo>
                    <a:pt x="210" y="288"/>
                  </a:lnTo>
                  <a:lnTo>
                    <a:pt x="137" y="298"/>
                  </a:lnTo>
                  <a:lnTo>
                    <a:pt x="97" y="321"/>
                  </a:lnTo>
                  <a:lnTo>
                    <a:pt x="64" y="349"/>
                  </a:lnTo>
                  <a:lnTo>
                    <a:pt x="40" y="377"/>
                  </a:lnTo>
                  <a:lnTo>
                    <a:pt x="12" y="426"/>
                  </a:lnTo>
                  <a:lnTo>
                    <a:pt x="0" y="472"/>
                  </a:lnTo>
                  <a:lnTo>
                    <a:pt x="2" y="514"/>
                  </a:lnTo>
                  <a:lnTo>
                    <a:pt x="8" y="535"/>
                  </a:lnTo>
                  <a:lnTo>
                    <a:pt x="30" y="591"/>
                  </a:lnTo>
                  <a:lnTo>
                    <a:pt x="48" y="619"/>
                  </a:lnTo>
                  <a:lnTo>
                    <a:pt x="79" y="648"/>
                  </a:lnTo>
                  <a:lnTo>
                    <a:pt x="107" y="660"/>
                  </a:lnTo>
                  <a:lnTo>
                    <a:pt x="133" y="664"/>
                  </a:lnTo>
                  <a:lnTo>
                    <a:pt x="161" y="664"/>
                  </a:lnTo>
                  <a:lnTo>
                    <a:pt x="192" y="662"/>
                  </a:lnTo>
                  <a:lnTo>
                    <a:pt x="226" y="654"/>
                  </a:lnTo>
                  <a:lnTo>
                    <a:pt x="220" y="662"/>
                  </a:lnTo>
                  <a:lnTo>
                    <a:pt x="202" y="668"/>
                  </a:lnTo>
                  <a:lnTo>
                    <a:pt x="186" y="688"/>
                  </a:lnTo>
                  <a:lnTo>
                    <a:pt x="186" y="718"/>
                  </a:lnTo>
                  <a:lnTo>
                    <a:pt x="206" y="742"/>
                  </a:lnTo>
                  <a:lnTo>
                    <a:pt x="240" y="746"/>
                  </a:lnTo>
                  <a:lnTo>
                    <a:pt x="253" y="746"/>
                  </a:lnTo>
                  <a:lnTo>
                    <a:pt x="265" y="744"/>
                  </a:lnTo>
                  <a:lnTo>
                    <a:pt x="295" y="734"/>
                  </a:lnTo>
                  <a:lnTo>
                    <a:pt x="245" y="795"/>
                  </a:lnTo>
                  <a:lnTo>
                    <a:pt x="238" y="827"/>
                  </a:lnTo>
                  <a:lnTo>
                    <a:pt x="238" y="841"/>
                  </a:lnTo>
                  <a:lnTo>
                    <a:pt x="245" y="872"/>
                  </a:lnTo>
                  <a:lnTo>
                    <a:pt x="277" y="916"/>
                  </a:lnTo>
                  <a:lnTo>
                    <a:pt x="295" y="926"/>
                  </a:lnTo>
                  <a:lnTo>
                    <a:pt x="313" y="930"/>
                  </a:lnTo>
                  <a:lnTo>
                    <a:pt x="344" y="932"/>
                  </a:lnTo>
                  <a:lnTo>
                    <a:pt x="380" y="928"/>
                  </a:lnTo>
                  <a:lnTo>
                    <a:pt x="400" y="914"/>
                  </a:lnTo>
                  <a:lnTo>
                    <a:pt x="459" y="857"/>
                  </a:lnTo>
                  <a:lnTo>
                    <a:pt x="473" y="833"/>
                  </a:lnTo>
                  <a:lnTo>
                    <a:pt x="483" y="823"/>
                  </a:lnTo>
                  <a:lnTo>
                    <a:pt x="496" y="896"/>
                  </a:lnTo>
                  <a:lnTo>
                    <a:pt x="506" y="924"/>
                  </a:lnTo>
                  <a:lnTo>
                    <a:pt x="534" y="952"/>
                  </a:lnTo>
                  <a:lnTo>
                    <a:pt x="566" y="964"/>
                  </a:lnTo>
                  <a:lnTo>
                    <a:pt x="629" y="960"/>
                  </a:lnTo>
                  <a:lnTo>
                    <a:pt x="688" y="930"/>
                  </a:lnTo>
                  <a:lnTo>
                    <a:pt x="734" y="876"/>
                  </a:lnTo>
                  <a:lnTo>
                    <a:pt x="759" y="817"/>
                  </a:lnTo>
                  <a:lnTo>
                    <a:pt x="757" y="761"/>
                  </a:lnTo>
                  <a:lnTo>
                    <a:pt x="787" y="801"/>
                  </a:lnTo>
                  <a:lnTo>
                    <a:pt x="830" y="801"/>
                  </a:lnTo>
                  <a:lnTo>
                    <a:pt x="852" y="783"/>
                  </a:lnTo>
                  <a:lnTo>
                    <a:pt x="866" y="752"/>
                  </a:lnTo>
                  <a:lnTo>
                    <a:pt x="866" y="696"/>
                  </a:lnTo>
                  <a:lnTo>
                    <a:pt x="878" y="740"/>
                  </a:lnTo>
                  <a:lnTo>
                    <a:pt x="904" y="767"/>
                  </a:lnTo>
                  <a:lnTo>
                    <a:pt x="959" y="793"/>
                  </a:lnTo>
                  <a:lnTo>
                    <a:pt x="1022" y="793"/>
                  </a:lnTo>
                  <a:lnTo>
                    <a:pt x="1081" y="771"/>
                  </a:lnTo>
                  <a:lnTo>
                    <a:pt x="1125" y="734"/>
                  </a:lnTo>
                  <a:lnTo>
                    <a:pt x="1154" y="692"/>
                  </a:lnTo>
                  <a:lnTo>
                    <a:pt x="1156" y="664"/>
                  </a:lnTo>
                  <a:lnTo>
                    <a:pt x="1160" y="644"/>
                  </a:lnTo>
                  <a:lnTo>
                    <a:pt x="1147" y="611"/>
                  </a:lnTo>
                  <a:lnTo>
                    <a:pt x="1131" y="591"/>
                  </a:lnTo>
                  <a:lnTo>
                    <a:pt x="1137" y="591"/>
                  </a:lnTo>
                  <a:lnTo>
                    <a:pt x="1166" y="609"/>
                  </a:lnTo>
                  <a:lnTo>
                    <a:pt x="1196" y="603"/>
                  </a:lnTo>
                  <a:lnTo>
                    <a:pt x="1214" y="585"/>
                  </a:lnTo>
                  <a:lnTo>
                    <a:pt x="1216" y="579"/>
                  </a:lnTo>
                  <a:lnTo>
                    <a:pt x="1216" y="551"/>
                  </a:lnTo>
                  <a:lnTo>
                    <a:pt x="1196" y="520"/>
                  </a:lnTo>
                  <a:lnTo>
                    <a:pt x="1247" y="541"/>
                  </a:lnTo>
                  <a:lnTo>
                    <a:pt x="1295" y="543"/>
                  </a:lnTo>
                  <a:lnTo>
                    <a:pt x="1340" y="530"/>
                  </a:lnTo>
                  <a:lnTo>
                    <a:pt x="1358" y="520"/>
                  </a:lnTo>
                  <a:lnTo>
                    <a:pt x="1403" y="472"/>
                  </a:lnTo>
                  <a:lnTo>
                    <a:pt x="1415" y="454"/>
                  </a:lnTo>
                  <a:lnTo>
                    <a:pt x="1423" y="432"/>
                  </a:lnTo>
                  <a:lnTo>
                    <a:pt x="1423" y="391"/>
                  </a:lnTo>
                  <a:lnTo>
                    <a:pt x="1411" y="371"/>
                  </a:lnTo>
                  <a:lnTo>
                    <a:pt x="1396" y="365"/>
                  </a:lnTo>
                  <a:lnTo>
                    <a:pt x="1354" y="361"/>
                  </a:lnTo>
                  <a:lnTo>
                    <a:pt x="1407" y="331"/>
                  </a:lnTo>
                  <a:close/>
                </a:path>
              </a:pathLst>
            </a:custGeom>
            <a:solidFill>
              <a:srgbClr val="969696"/>
            </a:solidFill>
            <a:ln w="0">
              <a:solidFill>
                <a:srgbClr val="000000"/>
              </a:solidFill>
              <a:round/>
              <a:headEnd/>
              <a:tailEnd/>
            </a:ln>
          </p:spPr>
          <p:txBody>
            <a:bodyPr/>
            <a:lstStyle/>
            <a:p>
              <a:endParaRPr lang="en-US"/>
            </a:p>
          </p:txBody>
        </p:sp>
        <p:sp>
          <p:nvSpPr>
            <p:cNvPr id="18592" name="Freeform 64"/>
            <p:cNvSpPr>
              <a:spLocks/>
            </p:cNvSpPr>
            <p:nvPr/>
          </p:nvSpPr>
          <p:spPr bwMode="auto">
            <a:xfrm>
              <a:off x="5055" y="1272"/>
              <a:ext cx="192" cy="394"/>
            </a:xfrm>
            <a:custGeom>
              <a:avLst/>
              <a:gdLst>
                <a:gd name="T0" fmla="*/ 102 w 383"/>
                <a:gd name="T1" fmla="*/ 34 h 787"/>
                <a:gd name="T2" fmla="*/ 84 w 383"/>
                <a:gd name="T3" fmla="*/ 90 h 787"/>
                <a:gd name="T4" fmla="*/ 96 w 383"/>
                <a:gd name="T5" fmla="*/ 91 h 787"/>
                <a:gd name="T6" fmla="*/ 106 w 383"/>
                <a:gd name="T7" fmla="*/ 105 h 787"/>
                <a:gd name="T8" fmla="*/ 118 w 383"/>
                <a:gd name="T9" fmla="*/ 115 h 787"/>
                <a:gd name="T10" fmla="*/ 129 w 383"/>
                <a:gd name="T11" fmla="*/ 110 h 787"/>
                <a:gd name="T12" fmla="*/ 144 w 383"/>
                <a:gd name="T13" fmla="*/ 113 h 787"/>
                <a:gd name="T14" fmla="*/ 158 w 383"/>
                <a:gd name="T15" fmla="*/ 122 h 787"/>
                <a:gd name="T16" fmla="*/ 165 w 383"/>
                <a:gd name="T17" fmla="*/ 134 h 787"/>
                <a:gd name="T18" fmla="*/ 164 w 383"/>
                <a:gd name="T19" fmla="*/ 149 h 787"/>
                <a:gd name="T20" fmla="*/ 162 w 383"/>
                <a:gd name="T21" fmla="*/ 154 h 787"/>
                <a:gd name="T22" fmla="*/ 146 w 383"/>
                <a:gd name="T23" fmla="*/ 165 h 787"/>
                <a:gd name="T24" fmla="*/ 104 w 383"/>
                <a:gd name="T25" fmla="*/ 202 h 787"/>
                <a:gd name="T26" fmla="*/ 102 w 383"/>
                <a:gd name="T27" fmla="*/ 221 h 787"/>
                <a:gd name="T28" fmla="*/ 106 w 383"/>
                <a:gd name="T29" fmla="*/ 226 h 787"/>
                <a:gd name="T30" fmla="*/ 111 w 383"/>
                <a:gd name="T31" fmla="*/ 243 h 787"/>
                <a:gd name="T32" fmla="*/ 108 w 383"/>
                <a:gd name="T33" fmla="*/ 301 h 787"/>
                <a:gd name="T34" fmla="*/ 76 w 383"/>
                <a:gd name="T35" fmla="*/ 347 h 787"/>
                <a:gd name="T36" fmla="*/ 69 w 383"/>
                <a:gd name="T37" fmla="*/ 361 h 787"/>
                <a:gd name="T38" fmla="*/ 54 w 383"/>
                <a:gd name="T39" fmla="*/ 366 h 787"/>
                <a:gd name="T40" fmla="*/ 40 w 383"/>
                <a:gd name="T41" fmla="*/ 354 h 787"/>
                <a:gd name="T42" fmla="*/ 43 w 383"/>
                <a:gd name="T43" fmla="*/ 336 h 787"/>
                <a:gd name="T44" fmla="*/ 64 w 383"/>
                <a:gd name="T45" fmla="*/ 253 h 787"/>
                <a:gd name="T46" fmla="*/ 65 w 383"/>
                <a:gd name="T47" fmla="*/ 237 h 787"/>
                <a:gd name="T48" fmla="*/ 70 w 383"/>
                <a:gd name="T49" fmla="*/ 225 h 787"/>
                <a:gd name="T50" fmla="*/ 58 w 383"/>
                <a:gd name="T51" fmla="*/ 208 h 787"/>
                <a:gd name="T52" fmla="*/ 56 w 383"/>
                <a:gd name="T53" fmla="*/ 187 h 787"/>
                <a:gd name="T54" fmla="*/ 38 w 383"/>
                <a:gd name="T55" fmla="*/ 151 h 787"/>
                <a:gd name="T56" fmla="*/ 30 w 383"/>
                <a:gd name="T57" fmla="*/ 139 h 787"/>
                <a:gd name="T58" fmla="*/ 28 w 383"/>
                <a:gd name="T59" fmla="*/ 127 h 787"/>
                <a:gd name="T60" fmla="*/ 7 w 383"/>
                <a:gd name="T61" fmla="*/ 127 h 787"/>
                <a:gd name="T62" fmla="*/ 0 w 383"/>
                <a:gd name="T63" fmla="*/ 164 h 787"/>
                <a:gd name="T64" fmla="*/ 5 w 383"/>
                <a:gd name="T65" fmla="*/ 179 h 787"/>
                <a:gd name="T66" fmla="*/ 17 w 383"/>
                <a:gd name="T67" fmla="*/ 205 h 787"/>
                <a:gd name="T68" fmla="*/ 23 w 383"/>
                <a:gd name="T69" fmla="*/ 232 h 787"/>
                <a:gd name="T70" fmla="*/ 29 w 383"/>
                <a:gd name="T71" fmla="*/ 253 h 787"/>
                <a:gd name="T72" fmla="*/ 26 w 383"/>
                <a:gd name="T73" fmla="*/ 322 h 787"/>
                <a:gd name="T74" fmla="*/ 20 w 383"/>
                <a:gd name="T75" fmla="*/ 347 h 787"/>
                <a:gd name="T76" fmla="*/ 33 w 383"/>
                <a:gd name="T77" fmla="*/ 379 h 787"/>
                <a:gd name="T78" fmla="*/ 44 w 383"/>
                <a:gd name="T79" fmla="*/ 389 h 787"/>
                <a:gd name="T80" fmla="*/ 69 w 383"/>
                <a:gd name="T81" fmla="*/ 393 h 787"/>
                <a:gd name="T82" fmla="*/ 89 w 383"/>
                <a:gd name="T83" fmla="*/ 383 h 787"/>
                <a:gd name="T84" fmla="*/ 107 w 383"/>
                <a:gd name="T85" fmla="*/ 364 h 787"/>
                <a:gd name="T86" fmla="*/ 140 w 383"/>
                <a:gd name="T87" fmla="*/ 308 h 787"/>
                <a:gd name="T88" fmla="*/ 147 w 383"/>
                <a:gd name="T89" fmla="*/ 275 h 787"/>
                <a:gd name="T90" fmla="*/ 158 w 383"/>
                <a:gd name="T91" fmla="*/ 247 h 787"/>
                <a:gd name="T92" fmla="*/ 160 w 383"/>
                <a:gd name="T93" fmla="*/ 220 h 787"/>
                <a:gd name="T94" fmla="*/ 155 w 383"/>
                <a:gd name="T95" fmla="*/ 194 h 787"/>
                <a:gd name="T96" fmla="*/ 180 w 383"/>
                <a:gd name="T97" fmla="*/ 164 h 787"/>
                <a:gd name="T98" fmla="*/ 192 w 383"/>
                <a:gd name="T99" fmla="*/ 125 h 787"/>
                <a:gd name="T100" fmla="*/ 177 w 383"/>
                <a:gd name="T101" fmla="*/ 89 h 787"/>
                <a:gd name="T102" fmla="*/ 136 w 383"/>
                <a:gd name="T103" fmla="*/ 74 h 787"/>
                <a:gd name="T104" fmla="*/ 129 w 383"/>
                <a:gd name="T105" fmla="*/ 55 h 787"/>
                <a:gd name="T106" fmla="*/ 126 w 383"/>
                <a:gd name="T107" fmla="*/ 20 h 787"/>
                <a:gd name="T108" fmla="*/ 103 w 383"/>
                <a:gd name="T109" fmla="*/ 0 h 7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3"/>
                <a:gd name="T166" fmla="*/ 0 h 787"/>
                <a:gd name="T167" fmla="*/ 383 w 383"/>
                <a:gd name="T168" fmla="*/ 787 h 78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3" h="787">
                  <a:moveTo>
                    <a:pt x="206" y="0"/>
                  </a:moveTo>
                  <a:lnTo>
                    <a:pt x="204" y="68"/>
                  </a:lnTo>
                  <a:lnTo>
                    <a:pt x="198" y="125"/>
                  </a:lnTo>
                  <a:lnTo>
                    <a:pt x="168" y="179"/>
                  </a:lnTo>
                  <a:lnTo>
                    <a:pt x="182" y="179"/>
                  </a:lnTo>
                  <a:lnTo>
                    <a:pt x="192" y="181"/>
                  </a:lnTo>
                  <a:lnTo>
                    <a:pt x="206" y="199"/>
                  </a:lnTo>
                  <a:lnTo>
                    <a:pt x="212" y="210"/>
                  </a:lnTo>
                  <a:lnTo>
                    <a:pt x="212" y="244"/>
                  </a:lnTo>
                  <a:lnTo>
                    <a:pt x="235" y="230"/>
                  </a:lnTo>
                  <a:lnTo>
                    <a:pt x="245" y="224"/>
                  </a:lnTo>
                  <a:lnTo>
                    <a:pt x="257" y="220"/>
                  </a:lnTo>
                  <a:lnTo>
                    <a:pt x="271" y="222"/>
                  </a:lnTo>
                  <a:lnTo>
                    <a:pt x="287" y="226"/>
                  </a:lnTo>
                  <a:lnTo>
                    <a:pt x="302" y="230"/>
                  </a:lnTo>
                  <a:lnTo>
                    <a:pt x="316" y="244"/>
                  </a:lnTo>
                  <a:lnTo>
                    <a:pt x="326" y="260"/>
                  </a:lnTo>
                  <a:lnTo>
                    <a:pt x="330" y="268"/>
                  </a:lnTo>
                  <a:lnTo>
                    <a:pt x="330" y="282"/>
                  </a:lnTo>
                  <a:lnTo>
                    <a:pt x="328" y="298"/>
                  </a:lnTo>
                  <a:lnTo>
                    <a:pt x="326" y="304"/>
                  </a:lnTo>
                  <a:lnTo>
                    <a:pt x="324" y="308"/>
                  </a:lnTo>
                  <a:lnTo>
                    <a:pt x="316" y="315"/>
                  </a:lnTo>
                  <a:lnTo>
                    <a:pt x="291" y="329"/>
                  </a:lnTo>
                  <a:lnTo>
                    <a:pt x="265" y="331"/>
                  </a:lnTo>
                  <a:lnTo>
                    <a:pt x="208" y="403"/>
                  </a:lnTo>
                  <a:lnTo>
                    <a:pt x="212" y="430"/>
                  </a:lnTo>
                  <a:lnTo>
                    <a:pt x="204" y="442"/>
                  </a:lnTo>
                  <a:lnTo>
                    <a:pt x="196" y="446"/>
                  </a:lnTo>
                  <a:lnTo>
                    <a:pt x="212" y="452"/>
                  </a:lnTo>
                  <a:lnTo>
                    <a:pt x="217" y="464"/>
                  </a:lnTo>
                  <a:lnTo>
                    <a:pt x="221" y="486"/>
                  </a:lnTo>
                  <a:lnTo>
                    <a:pt x="215" y="500"/>
                  </a:lnTo>
                  <a:lnTo>
                    <a:pt x="215" y="601"/>
                  </a:lnTo>
                  <a:lnTo>
                    <a:pt x="204" y="619"/>
                  </a:lnTo>
                  <a:lnTo>
                    <a:pt x="152" y="694"/>
                  </a:lnTo>
                  <a:lnTo>
                    <a:pt x="148" y="704"/>
                  </a:lnTo>
                  <a:lnTo>
                    <a:pt x="138" y="722"/>
                  </a:lnTo>
                  <a:lnTo>
                    <a:pt x="123" y="730"/>
                  </a:lnTo>
                  <a:lnTo>
                    <a:pt x="107" y="732"/>
                  </a:lnTo>
                  <a:lnTo>
                    <a:pt x="89" y="724"/>
                  </a:lnTo>
                  <a:lnTo>
                    <a:pt x="79" y="708"/>
                  </a:lnTo>
                  <a:lnTo>
                    <a:pt x="75" y="690"/>
                  </a:lnTo>
                  <a:lnTo>
                    <a:pt x="85" y="672"/>
                  </a:lnTo>
                  <a:lnTo>
                    <a:pt x="129" y="575"/>
                  </a:lnTo>
                  <a:lnTo>
                    <a:pt x="127" y="506"/>
                  </a:lnTo>
                  <a:lnTo>
                    <a:pt x="119" y="488"/>
                  </a:lnTo>
                  <a:lnTo>
                    <a:pt x="129" y="474"/>
                  </a:lnTo>
                  <a:lnTo>
                    <a:pt x="142" y="460"/>
                  </a:lnTo>
                  <a:lnTo>
                    <a:pt x="140" y="450"/>
                  </a:lnTo>
                  <a:lnTo>
                    <a:pt x="125" y="430"/>
                  </a:lnTo>
                  <a:lnTo>
                    <a:pt x="115" y="415"/>
                  </a:lnTo>
                  <a:lnTo>
                    <a:pt x="107" y="399"/>
                  </a:lnTo>
                  <a:lnTo>
                    <a:pt x="111" y="373"/>
                  </a:lnTo>
                  <a:lnTo>
                    <a:pt x="85" y="312"/>
                  </a:lnTo>
                  <a:lnTo>
                    <a:pt x="75" y="302"/>
                  </a:lnTo>
                  <a:lnTo>
                    <a:pt x="63" y="288"/>
                  </a:lnTo>
                  <a:lnTo>
                    <a:pt x="59" y="278"/>
                  </a:lnTo>
                  <a:lnTo>
                    <a:pt x="55" y="264"/>
                  </a:lnTo>
                  <a:lnTo>
                    <a:pt x="55" y="254"/>
                  </a:lnTo>
                  <a:lnTo>
                    <a:pt x="34" y="256"/>
                  </a:lnTo>
                  <a:lnTo>
                    <a:pt x="14" y="254"/>
                  </a:lnTo>
                  <a:lnTo>
                    <a:pt x="14" y="298"/>
                  </a:lnTo>
                  <a:lnTo>
                    <a:pt x="0" y="327"/>
                  </a:lnTo>
                  <a:lnTo>
                    <a:pt x="4" y="341"/>
                  </a:lnTo>
                  <a:lnTo>
                    <a:pt x="10" y="357"/>
                  </a:lnTo>
                  <a:lnTo>
                    <a:pt x="38" y="393"/>
                  </a:lnTo>
                  <a:lnTo>
                    <a:pt x="34" y="409"/>
                  </a:lnTo>
                  <a:lnTo>
                    <a:pt x="36" y="426"/>
                  </a:lnTo>
                  <a:lnTo>
                    <a:pt x="46" y="464"/>
                  </a:lnTo>
                  <a:lnTo>
                    <a:pt x="59" y="490"/>
                  </a:lnTo>
                  <a:lnTo>
                    <a:pt x="57" y="506"/>
                  </a:lnTo>
                  <a:lnTo>
                    <a:pt x="65" y="615"/>
                  </a:lnTo>
                  <a:lnTo>
                    <a:pt x="51" y="644"/>
                  </a:lnTo>
                  <a:lnTo>
                    <a:pt x="44" y="662"/>
                  </a:lnTo>
                  <a:lnTo>
                    <a:pt x="40" y="694"/>
                  </a:lnTo>
                  <a:lnTo>
                    <a:pt x="46" y="722"/>
                  </a:lnTo>
                  <a:lnTo>
                    <a:pt x="65" y="757"/>
                  </a:lnTo>
                  <a:lnTo>
                    <a:pt x="73" y="765"/>
                  </a:lnTo>
                  <a:lnTo>
                    <a:pt x="87" y="777"/>
                  </a:lnTo>
                  <a:lnTo>
                    <a:pt x="119" y="787"/>
                  </a:lnTo>
                  <a:lnTo>
                    <a:pt x="138" y="785"/>
                  </a:lnTo>
                  <a:lnTo>
                    <a:pt x="152" y="781"/>
                  </a:lnTo>
                  <a:lnTo>
                    <a:pt x="178" y="765"/>
                  </a:lnTo>
                  <a:lnTo>
                    <a:pt x="206" y="738"/>
                  </a:lnTo>
                  <a:lnTo>
                    <a:pt x="213" y="728"/>
                  </a:lnTo>
                  <a:lnTo>
                    <a:pt x="241" y="650"/>
                  </a:lnTo>
                  <a:lnTo>
                    <a:pt x="279" y="615"/>
                  </a:lnTo>
                  <a:lnTo>
                    <a:pt x="291" y="585"/>
                  </a:lnTo>
                  <a:lnTo>
                    <a:pt x="293" y="549"/>
                  </a:lnTo>
                  <a:lnTo>
                    <a:pt x="287" y="522"/>
                  </a:lnTo>
                  <a:lnTo>
                    <a:pt x="316" y="494"/>
                  </a:lnTo>
                  <a:lnTo>
                    <a:pt x="322" y="476"/>
                  </a:lnTo>
                  <a:lnTo>
                    <a:pt x="320" y="440"/>
                  </a:lnTo>
                  <a:lnTo>
                    <a:pt x="302" y="411"/>
                  </a:lnTo>
                  <a:lnTo>
                    <a:pt x="310" y="387"/>
                  </a:lnTo>
                  <a:lnTo>
                    <a:pt x="352" y="337"/>
                  </a:lnTo>
                  <a:lnTo>
                    <a:pt x="360" y="327"/>
                  </a:lnTo>
                  <a:lnTo>
                    <a:pt x="379" y="296"/>
                  </a:lnTo>
                  <a:lnTo>
                    <a:pt x="383" y="250"/>
                  </a:lnTo>
                  <a:lnTo>
                    <a:pt x="379" y="210"/>
                  </a:lnTo>
                  <a:lnTo>
                    <a:pt x="354" y="177"/>
                  </a:lnTo>
                  <a:lnTo>
                    <a:pt x="306" y="147"/>
                  </a:lnTo>
                  <a:lnTo>
                    <a:pt x="271" y="147"/>
                  </a:lnTo>
                  <a:lnTo>
                    <a:pt x="255" y="127"/>
                  </a:lnTo>
                  <a:lnTo>
                    <a:pt x="257" y="109"/>
                  </a:lnTo>
                  <a:lnTo>
                    <a:pt x="257" y="62"/>
                  </a:lnTo>
                  <a:lnTo>
                    <a:pt x="251" y="40"/>
                  </a:lnTo>
                  <a:lnTo>
                    <a:pt x="215" y="2"/>
                  </a:lnTo>
                  <a:lnTo>
                    <a:pt x="206" y="0"/>
                  </a:lnTo>
                  <a:close/>
                </a:path>
              </a:pathLst>
            </a:custGeom>
            <a:solidFill>
              <a:srgbClr val="000000"/>
            </a:solidFill>
            <a:ln w="0">
              <a:solidFill>
                <a:srgbClr val="000000"/>
              </a:solidFill>
              <a:round/>
              <a:headEnd/>
              <a:tailEnd/>
            </a:ln>
          </p:spPr>
          <p:txBody>
            <a:bodyPr/>
            <a:lstStyle/>
            <a:p>
              <a:endParaRPr lang="en-US"/>
            </a:p>
          </p:txBody>
        </p:sp>
        <p:sp>
          <p:nvSpPr>
            <p:cNvPr id="18593" name="Freeform 65"/>
            <p:cNvSpPr>
              <a:spLocks/>
            </p:cNvSpPr>
            <p:nvPr/>
          </p:nvSpPr>
          <p:spPr bwMode="auto">
            <a:xfrm>
              <a:off x="5083" y="1361"/>
              <a:ext cx="137" cy="82"/>
            </a:xfrm>
            <a:custGeom>
              <a:avLst/>
              <a:gdLst>
                <a:gd name="T0" fmla="*/ 105 w 275"/>
                <a:gd name="T1" fmla="*/ 77 h 162"/>
                <a:gd name="T2" fmla="*/ 118 w 275"/>
                <a:gd name="T3" fmla="*/ 76 h 162"/>
                <a:gd name="T4" fmla="*/ 130 w 275"/>
                <a:gd name="T5" fmla="*/ 69 h 162"/>
                <a:gd name="T6" fmla="*/ 134 w 275"/>
                <a:gd name="T7" fmla="*/ 65 h 162"/>
                <a:gd name="T8" fmla="*/ 135 w 275"/>
                <a:gd name="T9" fmla="*/ 63 h 162"/>
                <a:gd name="T10" fmla="*/ 136 w 275"/>
                <a:gd name="T11" fmla="*/ 60 h 162"/>
                <a:gd name="T12" fmla="*/ 137 w 275"/>
                <a:gd name="T13" fmla="*/ 52 h 162"/>
                <a:gd name="T14" fmla="*/ 137 w 275"/>
                <a:gd name="T15" fmla="*/ 45 h 162"/>
                <a:gd name="T16" fmla="*/ 135 w 275"/>
                <a:gd name="T17" fmla="*/ 41 h 162"/>
                <a:gd name="T18" fmla="*/ 130 w 275"/>
                <a:gd name="T19" fmla="*/ 33 h 162"/>
                <a:gd name="T20" fmla="*/ 123 w 275"/>
                <a:gd name="T21" fmla="*/ 26 h 162"/>
                <a:gd name="T22" fmla="*/ 116 w 275"/>
                <a:gd name="T23" fmla="*/ 24 h 162"/>
                <a:gd name="T24" fmla="*/ 108 w 275"/>
                <a:gd name="T25" fmla="*/ 22 h 162"/>
                <a:gd name="T26" fmla="*/ 101 w 275"/>
                <a:gd name="T27" fmla="*/ 21 h 162"/>
                <a:gd name="T28" fmla="*/ 95 w 275"/>
                <a:gd name="T29" fmla="*/ 23 h 162"/>
                <a:gd name="T30" fmla="*/ 90 w 275"/>
                <a:gd name="T31" fmla="*/ 26 h 162"/>
                <a:gd name="T32" fmla="*/ 78 w 275"/>
                <a:gd name="T33" fmla="*/ 33 h 162"/>
                <a:gd name="T34" fmla="*/ 78 w 275"/>
                <a:gd name="T35" fmla="*/ 16 h 162"/>
                <a:gd name="T36" fmla="*/ 75 w 275"/>
                <a:gd name="T37" fmla="*/ 10 h 162"/>
                <a:gd name="T38" fmla="*/ 68 w 275"/>
                <a:gd name="T39" fmla="*/ 1 h 162"/>
                <a:gd name="T40" fmla="*/ 63 w 275"/>
                <a:gd name="T41" fmla="*/ 0 h 162"/>
                <a:gd name="T42" fmla="*/ 56 w 275"/>
                <a:gd name="T43" fmla="*/ 0 h 162"/>
                <a:gd name="T44" fmla="*/ 53 w 275"/>
                <a:gd name="T45" fmla="*/ 1 h 162"/>
                <a:gd name="T46" fmla="*/ 46 w 275"/>
                <a:gd name="T47" fmla="*/ 5 h 162"/>
                <a:gd name="T48" fmla="*/ 42 w 275"/>
                <a:gd name="T49" fmla="*/ 13 h 162"/>
                <a:gd name="T50" fmla="*/ 40 w 275"/>
                <a:gd name="T51" fmla="*/ 21 h 162"/>
                <a:gd name="T52" fmla="*/ 36 w 275"/>
                <a:gd name="T53" fmla="*/ 21 h 162"/>
                <a:gd name="T54" fmla="*/ 29 w 275"/>
                <a:gd name="T55" fmla="*/ 23 h 162"/>
                <a:gd name="T56" fmla="*/ 21 w 275"/>
                <a:gd name="T57" fmla="*/ 24 h 162"/>
                <a:gd name="T58" fmla="*/ 16 w 275"/>
                <a:gd name="T59" fmla="*/ 26 h 162"/>
                <a:gd name="T60" fmla="*/ 9 w 275"/>
                <a:gd name="T61" fmla="*/ 32 h 162"/>
                <a:gd name="T62" fmla="*/ 0 w 275"/>
                <a:gd name="T63" fmla="*/ 38 h 162"/>
                <a:gd name="T64" fmla="*/ 0 w 275"/>
                <a:gd name="T65" fmla="*/ 43 h 162"/>
                <a:gd name="T66" fmla="*/ 2 w 275"/>
                <a:gd name="T67" fmla="*/ 50 h 162"/>
                <a:gd name="T68" fmla="*/ 4 w 275"/>
                <a:gd name="T69" fmla="*/ 55 h 162"/>
                <a:gd name="T70" fmla="*/ 10 w 275"/>
                <a:gd name="T71" fmla="*/ 62 h 162"/>
                <a:gd name="T72" fmla="*/ 15 w 275"/>
                <a:gd name="T73" fmla="*/ 67 h 162"/>
                <a:gd name="T74" fmla="*/ 23 w 275"/>
                <a:gd name="T75" fmla="*/ 69 h 162"/>
                <a:gd name="T76" fmla="*/ 31 w 275"/>
                <a:gd name="T77" fmla="*/ 70 h 162"/>
                <a:gd name="T78" fmla="*/ 37 w 275"/>
                <a:gd name="T79" fmla="*/ 70 h 162"/>
                <a:gd name="T80" fmla="*/ 44 w 275"/>
                <a:gd name="T81" fmla="*/ 69 h 162"/>
                <a:gd name="T82" fmla="*/ 50 w 275"/>
                <a:gd name="T83" fmla="*/ 66 h 162"/>
                <a:gd name="T84" fmla="*/ 56 w 275"/>
                <a:gd name="T85" fmla="*/ 62 h 162"/>
                <a:gd name="T86" fmla="*/ 57 w 275"/>
                <a:gd name="T87" fmla="*/ 65 h 162"/>
                <a:gd name="T88" fmla="*/ 61 w 275"/>
                <a:gd name="T89" fmla="*/ 73 h 162"/>
                <a:gd name="T90" fmla="*/ 68 w 275"/>
                <a:gd name="T91" fmla="*/ 80 h 162"/>
                <a:gd name="T92" fmla="*/ 73 w 275"/>
                <a:gd name="T93" fmla="*/ 82 h 162"/>
                <a:gd name="T94" fmla="*/ 88 w 275"/>
                <a:gd name="T95" fmla="*/ 82 h 162"/>
                <a:gd name="T96" fmla="*/ 91 w 275"/>
                <a:gd name="T97" fmla="*/ 75 h 162"/>
                <a:gd name="T98" fmla="*/ 93 w 275"/>
                <a:gd name="T99" fmla="*/ 72 h 162"/>
                <a:gd name="T100" fmla="*/ 98 w 275"/>
                <a:gd name="T101" fmla="*/ 72 h 162"/>
                <a:gd name="T102" fmla="*/ 105 w 275"/>
                <a:gd name="T103" fmla="*/ 77 h 16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75"/>
                <a:gd name="T157" fmla="*/ 0 h 162"/>
                <a:gd name="T158" fmla="*/ 275 w 275"/>
                <a:gd name="T159" fmla="*/ 162 h 16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75" h="162">
                  <a:moveTo>
                    <a:pt x="210" y="152"/>
                  </a:moveTo>
                  <a:lnTo>
                    <a:pt x="236" y="150"/>
                  </a:lnTo>
                  <a:lnTo>
                    <a:pt x="261" y="136"/>
                  </a:lnTo>
                  <a:lnTo>
                    <a:pt x="269" y="129"/>
                  </a:lnTo>
                  <a:lnTo>
                    <a:pt x="271" y="125"/>
                  </a:lnTo>
                  <a:lnTo>
                    <a:pt x="273" y="119"/>
                  </a:lnTo>
                  <a:lnTo>
                    <a:pt x="275" y="103"/>
                  </a:lnTo>
                  <a:lnTo>
                    <a:pt x="275" y="89"/>
                  </a:lnTo>
                  <a:lnTo>
                    <a:pt x="271" y="81"/>
                  </a:lnTo>
                  <a:lnTo>
                    <a:pt x="261" y="65"/>
                  </a:lnTo>
                  <a:lnTo>
                    <a:pt x="247" y="51"/>
                  </a:lnTo>
                  <a:lnTo>
                    <a:pt x="232" y="47"/>
                  </a:lnTo>
                  <a:lnTo>
                    <a:pt x="216" y="43"/>
                  </a:lnTo>
                  <a:lnTo>
                    <a:pt x="202" y="41"/>
                  </a:lnTo>
                  <a:lnTo>
                    <a:pt x="190" y="45"/>
                  </a:lnTo>
                  <a:lnTo>
                    <a:pt x="180" y="51"/>
                  </a:lnTo>
                  <a:lnTo>
                    <a:pt x="157" y="65"/>
                  </a:lnTo>
                  <a:lnTo>
                    <a:pt x="157" y="31"/>
                  </a:lnTo>
                  <a:lnTo>
                    <a:pt x="151" y="20"/>
                  </a:lnTo>
                  <a:lnTo>
                    <a:pt x="137" y="2"/>
                  </a:lnTo>
                  <a:lnTo>
                    <a:pt x="127" y="0"/>
                  </a:lnTo>
                  <a:lnTo>
                    <a:pt x="113" y="0"/>
                  </a:lnTo>
                  <a:lnTo>
                    <a:pt x="107" y="2"/>
                  </a:lnTo>
                  <a:lnTo>
                    <a:pt x="93" y="10"/>
                  </a:lnTo>
                  <a:lnTo>
                    <a:pt x="85" y="25"/>
                  </a:lnTo>
                  <a:lnTo>
                    <a:pt x="81" y="41"/>
                  </a:lnTo>
                  <a:lnTo>
                    <a:pt x="72" y="41"/>
                  </a:lnTo>
                  <a:lnTo>
                    <a:pt x="58" y="45"/>
                  </a:lnTo>
                  <a:lnTo>
                    <a:pt x="42" y="47"/>
                  </a:lnTo>
                  <a:lnTo>
                    <a:pt x="32" y="51"/>
                  </a:lnTo>
                  <a:lnTo>
                    <a:pt x="18" y="63"/>
                  </a:lnTo>
                  <a:lnTo>
                    <a:pt x="0" y="75"/>
                  </a:lnTo>
                  <a:lnTo>
                    <a:pt x="0" y="85"/>
                  </a:lnTo>
                  <a:lnTo>
                    <a:pt x="4" y="99"/>
                  </a:lnTo>
                  <a:lnTo>
                    <a:pt x="8" y="109"/>
                  </a:lnTo>
                  <a:lnTo>
                    <a:pt x="20" y="123"/>
                  </a:lnTo>
                  <a:lnTo>
                    <a:pt x="30" y="133"/>
                  </a:lnTo>
                  <a:lnTo>
                    <a:pt x="46" y="136"/>
                  </a:lnTo>
                  <a:lnTo>
                    <a:pt x="62" y="138"/>
                  </a:lnTo>
                  <a:lnTo>
                    <a:pt x="74" y="138"/>
                  </a:lnTo>
                  <a:lnTo>
                    <a:pt x="89" y="136"/>
                  </a:lnTo>
                  <a:lnTo>
                    <a:pt x="101" y="131"/>
                  </a:lnTo>
                  <a:lnTo>
                    <a:pt x="113" y="123"/>
                  </a:lnTo>
                  <a:lnTo>
                    <a:pt x="115" y="129"/>
                  </a:lnTo>
                  <a:lnTo>
                    <a:pt x="123" y="144"/>
                  </a:lnTo>
                  <a:lnTo>
                    <a:pt x="137" y="158"/>
                  </a:lnTo>
                  <a:lnTo>
                    <a:pt x="147" y="162"/>
                  </a:lnTo>
                  <a:lnTo>
                    <a:pt x="176" y="162"/>
                  </a:lnTo>
                  <a:lnTo>
                    <a:pt x="182" y="148"/>
                  </a:lnTo>
                  <a:lnTo>
                    <a:pt x="186" y="142"/>
                  </a:lnTo>
                  <a:lnTo>
                    <a:pt x="196" y="142"/>
                  </a:lnTo>
                  <a:lnTo>
                    <a:pt x="210" y="152"/>
                  </a:lnTo>
                  <a:close/>
                </a:path>
              </a:pathLst>
            </a:custGeom>
            <a:solidFill>
              <a:srgbClr val="FFFFC2"/>
            </a:solidFill>
            <a:ln w="0">
              <a:solidFill>
                <a:srgbClr val="000000"/>
              </a:solidFill>
              <a:round/>
              <a:headEnd/>
              <a:tailEnd/>
            </a:ln>
          </p:spPr>
          <p:txBody>
            <a:bodyPr/>
            <a:lstStyle/>
            <a:p>
              <a:endParaRPr lang="en-US"/>
            </a:p>
          </p:txBody>
        </p:sp>
        <p:sp>
          <p:nvSpPr>
            <p:cNvPr id="18594" name="Freeform 66"/>
            <p:cNvSpPr>
              <a:spLocks/>
            </p:cNvSpPr>
            <p:nvPr/>
          </p:nvSpPr>
          <p:spPr bwMode="auto">
            <a:xfrm>
              <a:off x="5098" y="1423"/>
              <a:ext cx="89" cy="50"/>
            </a:xfrm>
            <a:custGeom>
              <a:avLst/>
              <a:gdLst>
                <a:gd name="T0" fmla="*/ 89 w 180"/>
                <a:gd name="T1" fmla="*/ 14 h 101"/>
                <a:gd name="T2" fmla="*/ 82 w 180"/>
                <a:gd name="T3" fmla="*/ 9 h 101"/>
                <a:gd name="T4" fmla="*/ 77 w 180"/>
                <a:gd name="T5" fmla="*/ 9 h 101"/>
                <a:gd name="T6" fmla="*/ 75 w 180"/>
                <a:gd name="T7" fmla="*/ 12 h 101"/>
                <a:gd name="T8" fmla="*/ 72 w 180"/>
                <a:gd name="T9" fmla="*/ 19 h 101"/>
                <a:gd name="T10" fmla="*/ 58 w 180"/>
                <a:gd name="T11" fmla="*/ 19 h 101"/>
                <a:gd name="T12" fmla="*/ 53 w 180"/>
                <a:gd name="T13" fmla="*/ 17 h 101"/>
                <a:gd name="T14" fmla="*/ 46 w 180"/>
                <a:gd name="T15" fmla="*/ 10 h 101"/>
                <a:gd name="T16" fmla="*/ 42 w 180"/>
                <a:gd name="T17" fmla="*/ 3 h 101"/>
                <a:gd name="T18" fmla="*/ 41 w 180"/>
                <a:gd name="T19" fmla="*/ 0 h 101"/>
                <a:gd name="T20" fmla="*/ 35 w 180"/>
                <a:gd name="T21" fmla="*/ 4 h 101"/>
                <a:gd name="T22" fmla="*/ 29 w 180"/>
                <a:gd name="T23" fmla="*/ 6 h 101"/>
                <a:gd name="T24" fmla="*/ 22 w 180"/>
                <a:gd name="T25" fmla="*/ 7 h 101"/>
                <a:gd name="T26" fmla="*/ 16 w 180"/>
                <a:gd name="T27" fmla="*/ 7 h 101"/>
                <a:gd name="T28" fmla="*/ 8 w 180"/>
                <a:gd name="T29" fmla="*/ 6 h 101"/>
                <a:gd name="T30" fmla="*/ 0 w 180"/>
                <a:gd name="T31" fmla="*/ 5 h 101"/>
                <a:gd name="T32" fmla="*/ 13 w 180"/>
                <a:gd name="T33" fmla="*/ 35 h 101"/>
                <a:gd name="T34" fmla="*/ 21 w 180"/>
                <a:gd name="T35" fmla="*/ 30 h 101"/>
                <a:gd name="T36" fmla="*/ 28 w 180"/>
                <a:gd name="T37" fmla="*/ 27 h 101"/>
                <a:gd name="T38" fmla="*/ 39 w 180"/>
                <a:gd name="T39" fmla="*/ 27 h 101"/>
                <a:gd name="T40" fmla="*/ 46 w 180"/>
                <a:gd name="T41" fmla="*/ 32 h 101"/>
                <a:gd name="T42" fmla="*/ 55 w 180"/>
                <a:gd name="T43" fmla="*/ 40 h 101"/>
                <a:gd name="T44" fmla="*/ 61 w 180"/>
                <a:gd name="T45" fmla="*/ 50 h 101"/>
                <a:gd name="T46" fmla="*/ 89 w 180"/>
                <a:gd name="T47" fmla="*/ 14 h 10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80"/>
                <a:gd name="T73" fmla="*/ 0 h 101"/>
                <a:gd name="T74" fmla="*/ 180 w 180"/>
                <a:gd name="T75" fmla="*/ 101 h 10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80" h="101">
                  <a:moveTo>
                    <a:pt x="180" y="29"/>
                  </a:moveTo>
                  <a:lnTo>
                    <a:pt x="166" y="19"/>
                  </a:lnTo>
                  <a:lnTo>
                    <a:pt x="156" y="19"/>
                  </a:lnTo>
                  <a:lnTo>
                    <a:pt x="152" y="25"/>
                  </a:lnTo>
                  <a:lnTo>
                    <a:pt x="146" y="39"/>
                  </a:lnTo>
                  <a:lnTo>
                    <a:pt x="117" y="39"/>
                  </a:lnTo>
                  <a:lnTo>
                    <a:pt x="107" y="35"/>
                  </a:lnTo>
                  <a:lnTo>
                    <a:pt x="93" y="21"/>
                  </a:lnTo>
                  <a:lnTo>
                    <a:pt x="85" y="6"/>
                  </a:lnTo>
                  <a:lnTo>
                    <a:pt x="83" y="0"/>
                  </a:lnTo>
                  <a:lnTo>
                    <a:pt x="71" y="8"/>
                  </a:lnTo>
                  <a:lnTo>
                    <a:pt x="59" y="13"/>
                  </a:lnTo>
                  <a:lnTo>
                    <a:pt x="44" y="15"/>
                  </a:lnTo>
                  <a:lnTo>
                    <a:pt x="32" y="15"/>
                  </a:lnTo>
                  <a:lnTo>
                    <a:pt x="16" y="13"/>
                  </a:lnTo>
                  <a:lnTo>
                    <a:pt x="0" y="10"/>
                  </a:lnTo>
                  <a:lnTo>
                    <a:pt x="26" y="71"/>
                  </a:lnTo>
                  <a:lnTo>
                    <a:pt x="42" y="61"/>
                  </a:lnTo>
                  <a:lnTo>
                    <a:pt x="57" y="55"/>
                  </a:lnTo>
                  <a:lnTo>
                    <a:pt x="79" y="55"/>
                  </a:lnTo>
                  <a:lnTo>
                    <a:pt x="93" y="65"/>
                  </a:lnTo>
                  <a:lnTo>
                    <a:pt x="111" y="81"/>
                  </a:lnTo>
                  <a:lnTo>
                    <a:pt x="123" y="101"/>
                  </a:lnTo>
                  <a:lnTo>
                    <a:pt x="180" y="29"/>
                  </a:lnTo>
                  <a:close/>
                </a:path>
              </a:pathLst>
            </a:custGeom>
            <a:solidFill>
              <a:srgbClr val="000000"/>
            </a:solidFill>
            <a:ln w="0">
              <a:solidFill>
                <a:srgbClr val="000000"/>
              </a:solidFill>
              <a:round/>
              <a:headEnd/>
              <a:tailEnd/>
            </a:ln>
          </p:spPr>
          <p:txBody>
            <a:bodyPr/>
            <a:lstStyle/>
            <a:p>
              <a:endParaRPr lang="en-US"/>
            </a:p>
          </p:txBody>
        </p:sp>
        <p:sp>
          <p:nvSpPr>
            <p:cNvPr id="18595" name="Freeform 67"/>
            <p:cNvSpPr>
              <a:spLocks/>
            </p:cNvSpPr>
            <p:nvPr/>
          </p:nvSpPr>
          <p:spPr bwMode="auto">
            <a:xfrm>
              <a:off x="5007" y="1436"/>
              <a:ext cx="78" cy="89"/>
            </a:xfrm>
            <a:custGeom>
              <a:avLst/>
              <a:gdLst>
                <a:gd name="T0" fmla="*/ 77 w 156"/>
                <a:gd name="T1" fmla="*/ 89 h 179"/>
                <a:gd name="T2" fmla="*/ 78 w 156"/>
                <a:gd name="T3" fmla="*/ 81 h 179"/>
                <a:gd name="T4" fmla="*/ 72 w 156"/>
                <a:gd name="T5" fmla="*/ 68 h 179"/>
                <a:gd name="T6" fmla="*/ 67 w 156"/>
                <a:gd name="T7" fmla="*/ 49 h 179"/>
                <a:gd name="T8" fmla="*/ 66 w 156"/>
                <a:gd name="T9" fmla="*/ 41 h 179"/>
                <a:gd name="T10" fmla="*/ 68 w 156"/>
                <a:gd name="T11" fmla="*/ 33 h 179"/>
                <a:gd name="T12" fmla="*/ 53 w 156"/>
                <a:gd name="T13" fmla="*/ 15 h 179"/>
                <a:gd name="T14" fmla="*/ 50 w 156"/>
                <a:gd name="T15" fmla="*/ 7 h 179"/>
                <a:gd name="T16" fmla="*/ 48 w 156"/>
                <a:gd name="T17" fmla="*/ 0 h 179"/>
                <a:gd name="T18" fmla="*/ 40 w 156"/>
                <a:gd name="T19" fmla="*/ 9 h 179"/>
                <a:gd name="T20" fmla="*/ 33 w 156"/>
                <a:gd name="T21" fmla="*/ 12 h 179"/>
                <a:gd name="T22" fmla="*/ 29 w 156"/>
                <a:gd name="T23" fmla="*/ 20 h 179"/>
                <a:gd name="T24" fmla="*/ 27 w 156"/>
                <a:gd name="T25" fmla="*/ 28 h 179"/>
                <a:gd name="T26" fmla="*/ 25 w 156"/>
                <a:gd name="T27" fmla="*/ 35 h 179"/>
                <a:gd name="T28" fmla="*/ 17 w 156"/>
                <a:gd name="T29" fmla="*/ 48 h 179"/>
                <a:gd name="T30" fmla="*/ 0 w 156"/>
                <a:gd name="T31" fmla="*/ 69 h 179"/>
                <a:gd name="T32" fmla="*/ 29 w 156"/>
                <a:gd name="T33" fmla="*/ 56 h 179"/>
                <a:gd name="T34" fmla="*/ 77 w 156"/>
                <a:gd name="T35" fmla="*/ 89 h 1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6"/>
                <a:gd name="T55" fmla="*/ 0 h 179"/>
                <a:gd name="T56" fmla="*/ 156 w 156"/>
                <a:gd name="T57" fmla="*/ 179 h 17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6" h="179">
                  <a:moveTo>
                    <a:pt x="154" y="179"/>
                  </a:moveTo>
                  <a:lnTo>
                    <a:pt x="156" y="163"/>
                  </a:lnTo>
                  <a:lnTo>
                    <a:pt x="143" y="137"/>
                  </a:lnTo>
                  <a:lnTo>
                    <a:pt x="133" y="99"/>
                  </a:lnTo>
                  <a:lnTo>
                    <a:pt x="131" y="82"/>
                  </a:lnTo>
                  <a:lnTo>
                    <a:pt x="135" y="66"/>
                  </a:lnTo>
                  <a:lnTo>
                    <a:pt x="107" y="30"/>
                  </a:lnTo>
                  <a:lnTo>
                    <a:pt x="101" y="14"/>
                  </a:lnTo>
                  <a:lnTo>
                    <a:pt x="97" y="0"/>
                  </a:lnTo>
                  <a:lnTo>
                    <a:pt x="81" y="18"/>
                  </a:lnTo>
                  <a:lnTo>
                    <a:pt x="65" y="24"/>
                  </a:lnTo>
                  <a:lnTo>
                    <a:pt x="58" y="40"/>
                  </a:lnTo>
                  <a:lnTo>
                    <a:pt x="54" y="56"/>
                  </a:lnTo>
                  <a:lnTo>
                    <a:pt x="50" y="70"/>
                  </a:lnTo>
                  <a:lnTo>
                    <a:pt x="34" y="97"/>
                  </a:lnTo>
                  <a:lnTo>
                    <a:pt x="0" y="139"/>
                  </a:lnTo>
                  <a:lnTo>
                    <a:pt x="58" y="113"/>
                  </a:lnTo>
                  <a:lnTo>
                    <a:pt x="154" y="179"/>
                  </a:lnTo>
                </a:path>
              </a:pathLst>
            </a:custGeom>
            <a:noFill/>
            <a:ln w="0">
              <a:solidFill>
                <a:srgbClr val="000000"/>
              </a:solidFill>
              <a:round/>
              <a:headEnd/>
              <a:tailEnd/>
            </a:ln>
          </p:spPr>
          <p:txBody>
            <a:bodyPr/>
            <a:lstStyle/>
            <a:p>
              <a:endParaRPr lang="en-US"/>
            </a:p>
          </p:txBody>
        </p:sp>
        <p:sp>
          <p:nvSpPr>
            <p:cNvPr id="18596" name="Freeform 68"/>
            <p:cNvSpPr>
              <a:spLocks/>
            </p:cNvSpPr>
            <p:nvPr/>
          </p:nvSpPr>
          <p:spPr bwMode="auto">
            <a:xfrm>
              <a:off x="5108" y="1451"/>
              <a:ext cx="58" cy="81"/>
            </a:xfrm>
            <a:custGeom>
              <a:avLst/>
              <a:gdLst>
                <a:gd name="T0" fmla="*/ 51 w 114"/>
                <a:gd name="T1" fmla="*/ 23 h 163"/>
                <a:gd name="T2" fmla="*/ 45 w 114"/>
                <a:gd name="T3" fmla="*/ 13 h 163"/>
                <a:gd name="T4" fmla="*/ 36 w 114"/>
                <a:gd name="T5" fmla="*/ 5 h 163"/>
                <a:gd name="T6" fmla="*/ 29 w 114"/>
                <a:gd name="T7" fmla="*/ 0 h 163"/>
                <a:gd name="T8" fmla="*/ 18 w 114"/>
                <a:gd name="T9" fmla="*/ 0 h 163"/>
                <a:gd name="T10" fmla="*/ 10 w 114"/>
                <a:gd name="T11" fmla="*/ 3 h 163"/>
                <a:gd name="T12" fmla="*/ 2 w 114"/>
                <a:gd name="T13" fmla="*/ 8 h 163"/>
                <a:gd name="T14" fmla="*/ 0 w 114"/>
                <a:gd name="T15" fmla="*/ 21 h 163"/>
                <a:gd name="T16" fmla="*/ 4 w 114"/>
                <a:gd name="T17" fmla="*/ 29 h 163"/>
                <a:gd name="T18" fmla="*/ 9 w 114"/>
                <a:gd name="T19" fmla="*/ 36 h 163"/>
                <a:gd name="T20" fmla="*/ 17 w 114"/>
                <a:gd name="T21" fmla="*/ 46 h 163"/>
                <a:gd name="T22" fmla="*/ 18 w 114"/>
                <a:gd name="T23" fmla="*/ 51 h 163"/>
                <a:gd name="T24" fmla="*/ 11 w 114"/>
                <a:gd name="T25" fmla="*/ 58 h 163"/>
                <a:gd name="T26" fmla="*/ 6 w 114"/>
                <a:gd name="T27" fmla="*/ 65 h 163"/>
                <a:gd name="T28" fmla="*/ 10 w 114"/>
                <a:gd name="T29" fmla="*/ 74 h 163"/>
                <a:gd name="T30" fmla="*/ 16 w 114"/>
                <a:gd name="T31" fmla="*/ 78 h 163"/>
                <a:gd name="T32" fmla="*/ 24 w 114"/>
                <a:gd name="T33" fmla="*/ 80 h 163"/>
                <a:gd name="T34" fmla="*/ 32 w 114"/>
                <a:gd name="T35" fmla="*/ 81 h 163"/>
                <a:gd name="T36" fmla="*/ 40 w 114"/>
                <a:gd name="T37" fmla="*/ 81 h 163"/>
                <a:gd name="T38" fmla="*/ 47 w 114"/>
                <a:gd name="T39" fmla="*/ 78 h 163"/>
                <a:gd name="T40" fmla="*/ 55 w 114"/>
                <a:gd name="T41" fmla="*/ 71 h 163"/>
                <a:gd name="T42" fmla="*/ 58 w 114"/>
                <a:gd name="T43" fmla="*/ 64 h 163"/>
                <a:gd name="T44" fmla="*/ 56 w 114"/>
                <a:gd name="T45" fmla="*/ 53 h 163"/>
                <a:gd name="T46" fmla="*/ 53 w 114"/>
                <a:gd name="T47" fmla="*/ 47 h 163"/>
                <a:gd name="T48" fmla="*/ 45 w 114"/>
                <a:gd name="T49" fmla="*/ 44 h 163"/>
                <a:gd name="T50" fmla="*/ 49 w 114"/>
                <a:gd name="T51" fmla="*/ 42 h 163"/>
                <a:gd name="T52" fmla="*/ 53 w 114"/>
                <a:gd name="T53" fmla="*/ 36 h 163"/>
                <a:gd name="T54" fmla="*/ 51 w 114"/>
                <a:gd name="T55" fmla="*/ 23 h 16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4"/>
                <a:gd name="T85" fmla="*/ 0 h 163"/>
                <a:gd name="T86" fmla="*/ 114 w 114"/>
                <a:gd name="T87" fmla="*/ 163 h 16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4" h="163">
                  <a:moveTo>
                    <a:pt x="101" y="46"/>
                  </a:moveTo>
                  <a:lnTo>
                    <a:pt x="89" y="26"/>
                  </a:lnTo>
                  <a:lnTo>
                    <a:pt x="71" y="10"/>
                  </a:lnTo>
                  <a:lnTo>
                    <a:pt x="57" y="0"/>
                  </a:lnTo>
                  <a:lnTo>
                    <a:pt x="35" y="0"/>
                  </a:lnTo>
                  <a:lnTo>
                    <a:pt x="20" y="6"/>
                  </a:lnTo>
                  <a:lnTo>
                    <a:pt x="4" y="16"/>
                  </a:lnTo>
                  <a:lnTo>
                    <a:pt x="0" y="42"/>
                  </a:lnTo>
                  <a:lnTo>
                    <a:pt x="8" y="58"/>
                  </a:lnTo>
                  <a:lnTo>
                    <a:pt x="18" y="73"/>
                  </a:lnTo>
                  <a:lnTo>
                    <a:pt x="33" y="93"/>
                  </a:lnTo>
                  <a:lnTo>
                    <a:pt x="35" y="103"/>
                  </a:lnTo>
                  <a:lnTo>
                    <a:pt x="22" y="117"/>
                  </a:lnTo>
                  <a:lnTo>
                    <a:pt x="12" y="131"/>
                  </a:lnTo>
                  <a:lnTo>
                    <a:pt x="20" y="149"/>
                  </a:lnTo>
                  <a:lnTo>
                    <a:pt x="31" y="157"/>
                  </a:lnTo>
                  <a:lnTo>
                    <a:pt x="47" y="161"/>
                  </a:lnTo>
                  <a:lnTo>
                    <a:pt x="63" y="163"/>
                  </a:lnTo>
                  <a:lnTo>
                    <a:pt x="79" y="163"/>
                  </a:lnTo>
                  <a:lnTo>
                    <a:pt x="93" y="157"/>
                  </a:lnTo>
                  <a:lnTo>
                    <a:pt x="108" y="143"/>
                  </a:lnTo>
                  <a:lnTo>
                    <a:pt x="114" y="129"/>
                  </a:lnTo>
                  <a:lnTo>
                    <a:pt x="110" y="107"/>
                  </a:lnTo>
                  <a:lnTo>
                    <a:pt x="105" y="95"/>
                  </a:lnTo>
                  <a:lnTo>
                    <a:pt x="89" y="89"/>
                  </a:lnTo>
                  <a:lnTo>
                    <a:pt x="97" y="85"/>
                  </a:lnTo>
                  <a:lnTo>
                    <a:pt x="105" y="73"/>
                  </a:lnTo>
                  <a:lnTo>
                    <a:pt x="101" y="46"/>
                  </a:lnTo>
                  <a:close/>
                </a:path>
              </a:pathLst>
            </a:custGeom>
            <a:solidFill>
              <a:srgbClr val="FFFFC2"/>
            </a:solidFill>
            <a:ln w="0">
              <a:solidFill>
                <a:srgbClr val="000000"/>
              </a:solidFill>
              <a:round/>
              <a:headEnd/>
              <a:tailEnd/>
            </a:ln>
          </p:spPr>
          <p:txBody>
            <a:bodyPr/>
            <a:lstStyle/>
            <a:p>
              <a:endParaRPr lang="en-US"/>
            </a:p>
          </p:txBody>
        </p:sp>
        <p:sp>
          <p:nvSpPr>
            <p:cNvPr id="18597" name="Freeform 69"/>
            <p:cNvSpPr>
              <a:spLocks/>
            </p:cNvSpPr>
            <p:nvPr/>
          </p:nvSpPr>
          <p:spPr bwMode="auto">
            <a:xfrm>
              <a:off x="5098" y="1560"/>
              <a:ext cx="59" cy="59"/>
            </a:xfrm>
            <a:custGeom>
              <a:avLst/>
              <a:gdLst>
                <a:gd name="T0" fmla="*/ 59 w 119"/>
                <a:gd name="T1" fmla="*/ 22 h 119"/>
                <a:gd name="T2" fmla="*/ 52 w 119"/>
                <a:gd name="T3" fmla="*/ 25 h 119"/>
                <a:gd name="T4" fmla="*/ 44 w 119"/>
                <a:gd name="T5" fmla="*/ 27 h 119"/>
                <a:gd name="T6" fmla="*/ 36 w 119"/>
                <a:gd name="T7" fmla="*/ 25 h 119"/>
                <a:gd name="T8" fmla="*/ 30 w 119"/>
                <a:gd name="T9" fmla="*/ 20 h 119"/>
                <a:gd name="T10" fmla="*/ 26 w 119"/>
                <a:gd name="T11" fmla="*/ 12 h 119"/>
                <a:gd name="T12" fmla="*/ 22 w 119"/>
                <a:gd name="T13" fmla="*/ 0 h 119"/>
                <a:gd name="T14" fmla="*/ 0 w 119"/>
                <a:gd name="T15" fmla="*/ 48 h 119"/>
                <a:gd name="T16" fmla="*/ 6 w 119"/>
                <a:gd name="T17" fmla="*/ 43 h 119"/>
                <a:gd name="T18" fmla="*/ 16 w 119"/>
                <a:gd name="T19" fmla="*/ 41 h 119"/>
                <a:gd name="T20" fmla="*/ 23 w 119"/>
                <a:gd name="T21" fmla="*/ 44 h 119"/>
                <a:gd name="T22" fmla="*/ 30 w 119"/>
                <a:gd name="T23" fmla="*/ 51 h 119"/>
                <a:gd name="T24" fmla="*/ 33 w 119"/>
                <a:gd name="T25" fmla="*/ 59 h 119"/>
                <a:gd name="T26" fmla="*/ 59 w 119"/>
                <a:gd name="T27" fmla="*/ 22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9"/>
                <a:gd name="T43" fmla="*/ 0 h 119"/>
                <a:gd name="T44" fmla="*/ 119 w 119"/>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9" h="119">
                  <a:moveTo>
                    <a:pt x="119" y="44"/>
                  </a:moveTo>
                  <a:lnTo>
                    <a:pt x="105" y="50"/>
                  </a:lnTo>
                  <a:lnTo>
                    <a:pt x="89" y="54"/>
                  </a:lnTo>
                  <a:lnTo>
                    <a:pt x="73" y="50"/>
                  </a:lnTo>
                  <a:lnTo>
                    <a:pt x="61" y="40"/>
                  </a:lnTo>
                  <a:lnTo>
                    <a:pt x="53" y="24"/>
                  </a:lnTo>
                  <a:lnTo>
                    <a:pt x="44" y="0"/>
                  </a:lnTo>
                  <a:lnTo>
                    <a:pt x="0" y="97"/>
                  </a:lnTo>
                  <a:lnTo>
                    <a:pt x="12" y="87"/>
                  </a:lnTo>
                  <a:lnTo>
                    <a:pt x="32" y="83"/>
                  </a:lnTo>
                  <a:lnTo>
                    <a:pt x="47" y="89"/>
                  </a:lnTo>
                  <a:lnTo>
                    <a:pt x="61" y="103"/>
                  </a:lnTo>
                  <a:lnTo>
                    <a:pt x="67" y="119"/>
                  </a:lnTo>
                  <a:lnTo>
                    <a:pt x="119" y="44"/>
                  </a:lnTo>
                  <a:close/>
                </a:path>
              </a:pathLst>
            </a:custGeom>
            <a:solidFill>
              <a:srgbClr val="000000"/>
            </a:solidFill>
            <a:ln w="0">
              <a:solidFill>
                <a:srgbClr val="000000"/>
              </a:solidFill>
              <a:round/>
              <a:headEnd/>
              <a:tailEnd/>
            </a:ln>
          </p:spPr>
          <p:txBody>
            <a:bodyPr/>
            <a:lstStyle/>
            <a:p>
              <a:endParaRPr lang="en-US"/>
            </a:p>
          </p:txBody>
        </p:sp>
        <p:sp>
          <p:nvSpPr>
            <p:cNvPr id="18598" name="Freeform 70"/>
            <p:cNvSpPr>
              <a:spLocks/>
            </p:cNvSpPr>
            <p:nvPr/>
          </p:nvSpPr>
          <p:spPr bwMode="auto">
            <a:xfrm>
              <a:off x="5118" y="1522"/>
              <a:ext cx="45" cy="42"/>
            </a:xfrm>
            <a:custGeom>
              <a:avLst/>
              <a:gdLst>
                <a:gd name="T0" fmla="*/ 45 w 88"/>
                <a:gd name="T1" fmla="*/ 0 h 83"/>
                <a:gd name="T2" fmla="*/ 37 w 88"/>
                <a:gd name="T3" fmla="*/ 7 h 83"/>
                <a:gd name="T4" fmla="*/ 30 w 88"/>
                <a:gd name="T5" fmla="*/ 10 h 83"/>
                <a:gd name="T6" fmla="*/ 22 w 88"/>
                <a:gd name="T7" fmla="*/ 10 h 83"/>
                <a:gd name="T8" fmla="*/ 14 w 88"/>
                <a:gd name="T9" fmla="*/ 9 h 83"/>
                <a:gd name="T10" fmla="*/ 6 w 88"/>
                <a:gd name="T11" fmla="*/ 7 h 83"/>
                <a:gd name="T12" fmla="*/ 0 w 88"/>
                <a:gd name="T13" fmla="*/ 3 h 83"/>
                <a:gd name="T14" fmla="*/ 1 w 88"/>
                <a:gd name="T15" fmla="*/ 38 h 83"/>
                <a:gd name="T16" fmla="*/ 5 w 88"/>
                <a:gd name="T17" fmla="*/ 33 h 83"/>
                <a:gd name="T18" fmla="*/ 11 w 88"/>
                <a:gd name="T19" fmla="*/ 27 h 83"/>
                <a:gd name="T20" fmla="*/ 19 w 88"/>
                <a:gd name="T21" fmla="*/ 25 h 83"/>
                <a:gd name="T22" fmla="*/ 25 w 88"/>
                <a:gd name="T23" fmla="*/ 23 h 83"/>
                <a:gd name="T24" fmla="*/ 28 w 88"/>
                <a:gd name="T25" fmla="*/ 24 h 83"/>
                <a:gd name="T26" fmla="*/ 36 w 88"/>
                <a:gd name="T27" fmla="*/ 27 h 83"/>
                <a:gd name="T28" fmla="*/ 43 w 88"/>
                <a:gd name="T29" fmla="*/ 36 h 83"/>
                <a:gd name="T30" fmla="*/ 45 w 88"/>
                <a:gd name="T31" fmla="*/ 42 h 83"/>
                <a:gd name="T32" fmla="*/ 45 w 88"/>
                <a:gd name="T33" fmla="*/ 0 h 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8"/>
                <a:gd name="T52" fmla="*/ 0 h 83"/>
                <a:gd name="T53" fmla="*/ 88 w 88"/>
                <a:gd name="T54" fmla="*/ 83 h 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8" h="83">
                  <a:moveTo>
                    <a:pt x="88" y="0"/>
                  </a:moveTo>
                  <a:lnTo>
                    <a:pt x="73" y="14"/>
                  </a:lnTo>
                  <a:lnTo>
                    <a:pt x="59" y="20"/>
                  </a:lnTo>
                  <a:lnTo>
                    <a:pt x="43" y="20"/>
                  </a:lnTo>
                  <a:lnTo>
                    <a:pt x="27" y="18"/>
                  </a:lnTo>
                  <a:lnTo>
                    <a:pt x="11" y="14"/>
                  </a:lnTo>
                  <a:lnTo>
                    <a:pt x="0" y="6"/>
                  </a:lnTo>
                  <a:lnTo>
                    <a:pt x="2" y="75"/>
                  </a:lnTo>
                  <a:lnTo>
                    <a:pt x="9" y="65"/>
                  </a:lnTo>
                  <a:lnTo>
                    <a:pt x="21" y="53"/>
                  </a:lnTo>
                  <a:lnTo>
                    <a:pt x="37" y="49"/>
                  </a:lnTo>
                  <a:lnTo>
                    <a:pt x="49" y="45"/>
                  </a:lnTo>
                  <a:lnTo>
                    <a:pt x="55" y="47"/>
                  </a:lnTo>
                  <a:lnTo>
                    <a:pt x="71" y="53"/>
                  </a:lnTo>
                  <a:lnTo>
                    <a:pt x="85" y="71"/>
                  </a:lnTo>
                  <a:lnTo>
                    <a:pt x="88" y="83"/>
                  </a:lnTo>
                  <a:lnTo>
                    <a:pt x="88" y="0"/>
                  </a:lnTo>
                  <a:close/>
                </a:path>
              </a:pathLst>
            </a:custGeom>
            <a:solidFill>
              <a:srgbClr val="000000"/>
            </a:solidFill>
            <a:ln w="0">
              <a:solidFill>
                <a:srgbClr val="000000"/>
              </a:solidFill>
              <a:round/>
              <a:headEnd/>
              <a:tailEnd/>
            </a:ln>
          </p:spPr>
          <p:txBody>
            <a:bodyPr/>
            <a:lstStyle/>
            <a:p>
              <a:endParaRPr lang="en-US"/>
            </a:p>
          </p:txBody>
        </p:sp>
        <p:sp>
          <p:nvSpPr>
            <p:cNvPr id="18599" name="Freeform 71"/>
            <p:cNvSpPr>
              <a:spLocks/>
            </p:cNvSpPr>
            <p:nvPr/>
          </p:nvSpPr>
          <p:spPr bwMode="auto">
            <a:xfrm>
              <a:off x="5119" y="1545"/>
              <a:ext cx="44" cy="41"/>
            </a:xfrm>
            <a:custGeom>
              <a:avLst/>
              <a:gdLst>
                <a:gd name="T0" fmla="*/ 44 w 86"/>
                <a:gd name="T1" fmla="*/ 19 h 84"/>
                <a:gd name="T2" fmla="*/ 42 w 86"/>
                <a:gd name="T3" fmla="*/ 13 h 84"/>
                <a:gd name="T4" fmla="*/ 35 w 86"/>
                <a:gd name="T5" fmla="*/ 4 h 84"/>
                <a:gd name="T6" fmla="*/ 27 w 86"/>
                <a:gd name="T7" fmla="*/ 1 h 84"/>
                <a:gd name="T8" fmla="*/ 24 w 86"/>
                <a:gd name="T9" fmla="*/ 0 h 84"/>
                <a:gd name="T10" fmla="*/ 18 w 86"/>
                <a:gd name="T11" fmla="*/ 2 h 84"/>
                <a:gd name="T12" fmla="*/ 10 w 86"/>
                <a:gd name="T13" fmla="*/ 4 h 84"/>
                <a:gd name="T14" fmla="*/ 4 w 86"/>
                <a:gd name="T15" fmla="*/ 10 h 84"/>
                <a:gd name="T16" fmla="*/ 0 w 86"/>
                <a:gd name="T17" fmla="*/ 15 h 84"/>
                <a:gd name="T18" fmla="*/ 5 w 86"/>
                <a:gd name="T19" fmla="*/ 26 h 84"/>
                <a:gd name="T20" fmla="*/ 9 w 86"/>
                <a:gd name="T21" fmla="*/ 34 h 84"/>
                <a:gd name="T22" fmla="*/ 15 w 86"/>
                <a:gd name="T23" fmla="*/ 39 h 84"/>
                <a:gd name="T24" fmla="*/ 23 w 86"/>
                <a:gd name="T25" fmla="*/ 41 h 84"/>
                <a:gd name="T26" fmla="*/ 31 w 86"/>
                <a:gd name="T27" fmla="*/ 39 h 84"/>
                <a:gd name="T28" fmla="*/ 38 w 86"/>
                <a:gd name="T29" fmla="*/ 36 h 84"/>
                <a:gd name="T30" fmla="*/ 44 w 86"/>
                <a:gd name="T31" fmla="*/ 27 h 84"/>
                <a:gd name="T32" fmla="*/ 44 w 86"/>
                <a:gd name="T33" fmla="*/ 19 h 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6"/>
                <a:gd name="T52" fmla="*/ 0 h 84"/>
                <a:gd name="T53" fmla="*/ 86 w 86"/>
                <a:gd name="T54" fmla="*/ 84 h 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6" h="84">
                  <a:moveTo>
                    <a:pt x="86" y="38"/>
                  </a:moveTo>
                  <a:lnTo>
                    <a:pt x="83" y="26"/>
                  </a:lnTo>
                  <a:lnTo>
                    <a:pt x="69" y="8"/>
                  </a:lnTo>
                  <a:lnTo>
                    <a:pt x="53" y="2"/>
                  </a:lnTo>
                  <a:lnTo>
                    <a:pt x="47" y="0"/>
                  </a:lnTo>
                  <a:lnTo>
                    <a:pt x="35" y="4"/>
                  </a:lnTo>
                  <a:lnTo>
                    <a:pt x="19" y="8"/>
                  </a:lnTo>
                  <a:lnTo>
                    <a:pt x="7" y="20"/>
                  </a:lnTo>
                  <a:lnTo>
                    <a:pt x="0" y="30"/>
                  </a:lnTo>
                  <a:lnTo>
                    <a:pt x="9" y="54"/>
                  </a:lnTo>
                  <a:lnTo>
                    <a:pt x="17" y="70"/>
                  </a:lnTo>
                  <a:lnTo>
                    <a:pt x="29" y="80"/>
                  </a:lnTo>
                  <a:lnTo>
                    <a:pt x="45" y="84"/>
                  </a:lnTo>
                  <a:lnTo>
                    <a:pt x="61" y="80"/>
                  </a:lnTo>
                  <a:lnTo>
                    <a:pt x="75" y="74"/>
                  </a:lnTo>
                  <a:lnTo>
                    <a:pt x="86" y="56"/>
                  </a:lnTo>
                  <a:lnTo>
                    <a:pt x="86" y="38"/>
                  </a:lnTo>
                  <a:close/>
                </a:path>
              </a:pathLst>
            </a:custGeom>
            <a:solidFill>
              <a:srgbClr val="FFFFC2"/>
            </a:solidFill>
            <a:ln w="0">
              <a:solidFill>
                <a:srgbClr val="000000"/>
              </a:solidFill>
              <a:round/>
              <a:headEnd/>
              <a:tailEnd/>
            </a:ln>
          </p:spPr>
          <p:txBody>
            <a:bodyPr/>
            <a:lstStyle/>
            <a:p>
              <a:endParaRPr lang="en-US"/>
            </a:p>
          </p:txBody>
        </p:sp>
        <p:sp>
          <p:nvSpPr>
            <p:cNvPr id="18600" name="Freeform 72"/>
            <p:cNvSpPr>
              <a:spLocks/>
            </p:cNvSpPr>
            <p:nvPr/>
          </p:nvSpPr>
          <p:spPr bwMode="auto">
            <a:xfrm>
              <a:off x="5093" y="1601"/>
              <a:ext cx="38" cy="37"/>
            </a:xfrm>
            <a:custGeom>
              <a:avLst/>
              <a:gdLst>
                <a:gd name="T0" fmla="*/ 38 w 77"/>
                <a:gd name="T1" fmla="*/ 18 h 74"/>
                <a:gd name="T2" fmla="*/ 35 w 77"/>
                <a:gd name="T3" fmla="*/ 10 h 74"/>
                <a:gd name="T4" fmla="*/ 28 w 77"/>
                <a:gd name="T5" fmla="*/ 3 h 74"/>
                <a:gd name="T6" fmla="*/ 21 w 77"/>
                <a:gd name="T7" fmla="*/ 0 h 74"/>
                <a:gd name="T8" fmla="*/ 11 w 77"/>
                <a:gd name="T9" fmla="*/ 2 h 74"/>
                <a:gd name="T10" fmla="*/ 5 w 77"/>
                <a:gd name="T11" fmla="*/ 7 h 74"/>
                <a:gd name="T12" fmla="*/ 0 w 77"/>
                <a:gd name="T13" fmla="*/ 16 h 74"/>
                <a:gd name="T14" fmla="*/ 2 w 77"/>
                <a:gd name="T15" fmla="*/ 25 h 74"/>
                <a:gd name="T16" fmla="*/ 7 w 77"/>
                <a:gd name="T17" fmla="*/ 33 h 74"/>
                <a:gd name="T18" fmla="*/ 16 w 77"/>
                <a:gd name="T19" fmla="*/ 37 h 74"/>
                <a:gd name="T20" fmla="*/ 24 w 77"/>
                <a:gd name="T21" fmla="*/ 36 h 74"/>
                <a:gd name="T22" fmla="*/ 31 w 77"/>
                <a:gd name="T23" fmla="*/ 32 h 74"/>
                <a:gd name="T24" fmla="*/ 36 w 77"/>
                <a:gd name="T25" fmla="*/ 23 h 74"/>
                <a:gd name="T26" fmla="*/ 38 w 77"/>
                <a:gd name="T27" fmla="*/ 18 h 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74"/>
                <a:gd name="T44" fmla="*/ 77 w 77"/>
                <a:gd name="T45" fmla="*/ 74 h 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74">
                  <a:moveTo>
                    <a:pt x="77" y="36"/>
                  </a:moveTo>
                  <a:lnTo>
                    <a:pt x="71" y="20"/>
                  </a:lnTo>
                  <a:lnTo>
                    <a:pt x="57" y="6"/>
                  </a:lnTo>
                  <a:lnTo>
                    <a:pt x="42" y="0"/>
                  </a:lnTo>
                  <a:lnTo>
                    <a:pt x="22" y="4"/>
                  </a:lnTo>
                  <a:lnTo>
                    <a:pt x="10" y="14"/>
                  </a:lnTo>
                  <a:lnTo>
                    <a:pt x="0" y="32"/>
                  </a:lnTo>
                  <a:lnTo>
                    <a:pt x="4" y="50"/>
                  </a:lnTo>
                  <a:lnTo>
                    <a:pt x="14" y="66"/>
                  </a:lnTo>
                  <a:lnTo>
                    <a:pt x="32" y="74"/>
                  </a:lnTo>
                  <a:lnTo>
                    <a:pt x="48" y="72"/>
                  </a:lnTo>
                  <a:lnTo>
                    <a:pt x="63" y="64"/>
                  </a:lnTo>
                  <a:lnTo>
                    <a:pt x="73" y="46"/>
                  </a:lnTo>
                  <a:lnTo>
                    <a:pt x="77" y="36"/>
                  </a:lnTo>
                  <a:close/>
                </a:path>
              </a:pathLst>
            </a:custGeom>
            <a:solidFill>
              <a:srgbClr val="FFFFC2"/>
            </a:solidFill>
            <a:ln w="0">
              <a:solidFill>
                <a:srgbClr val="000000"/>
              </a:solidFill>
              <a:round/>
              <a:headEnd/>
              <a:tailEnd/>
            </a:ln>
          </p:spPr>
          <p:txBody>
            <a:bodyPr/>
            <a:lstStyle/>
            <a:p>
              <a:endParaRPr lang="en-US"/>
            </a:p>
          </p:txBody>
        </p:sp>
      </p:grpSp>
      <p:sp>
        <p:nvSpPr>
          <p:cNvPr id="49225" name="Rectangle 73"/>
          <p:cNvSpPr>
            <a:spLocks noChangeArrowheads="1"/>
          </p:cNvSpPr>
          <p:nvPr/>
        </p:nvSpPr>
        <p:spPr bwMode="auto">
          <a:xfrm>
            <a:off x="6335713" y="4005263"/>
            <a:ext cx="2808287" cy="1944687"/>
          </a:xfrm>
          <a:prstGeom prst="rect">
            <a:avLst/>
          </a:prstGeom>
          <a:noFill/>
          <a:ln w="9525">
            <a:noFill/>
            <a:miter lim="800000"/>
            <a:headEnd/>
            <a:tailEnd/>
          </a:ln>
        </p:spPr>
        <p:txBody>
          <a:bodyPr/>
          <a:lstStyle/>
          <a:p>
            <a:pPr marL="342900" indent="-342900">
              <a:lnSpc>
                <a:spcPct val="90000"/>
              </a:lnSpc>
              <a:spcBef>
                <a:spcPct val="20000"/>
              </a:spcBef>
            </a:pPr>
            <a:r>
              <a:rPr lang="en-GB" sz="2000" u="sng" dirty="0">
                <a:solidFill>
                  <a:schemeClr val="accent2"/>
                </a:solidFill>
              </a:rPr>
              <a:t>COMPUTING </a:t>
            </a:r>
          </a:p>
          <a:p>
            <a:pPr marL="342900" indent="-342900">
              <a:lnSpc>
                <a:spcPct val="90000"/>
              </a:lnSpc>
              <a:spcBef>
                <a:spcPct val="20000"/>
              </a:spcBef>
            </a:pPr>
            <a:r>
              <a:rPr lang="en-GB" sz="2000" u="sng" dirty="0">
                <a:solidFill>
                  <a:schemeClr val="accent2"/>
                </a:solidFill>
              </a:rPr>
              <a:t>Complexity</a:t>
            </a:r>
          </a:p>
          <a:p>
            <a:pPr marL="342900" indent="-342900">
              <a:lnSpc>
                <a:spcPct val="90000"/>
              </a:lnSpc>
              <a:spcBef>
                <a:spcPct val="20000"/>
              </a:spcBef>
            </a:pPr>
            <a:r>
              <a:rPr lang="en-GB" sz="2000" b="0" dirty="0"/>
              <a:t>To do with resources</a:t>
            </a:r>
          </a:p>
          <a:p>
            <a:pPr marL="342900" indent="-342900">
              <a:lnSpc>
                <a:spcPct val="90000"/>
              </a:lnSpc>
              <a:spcBef>
                <a:spcPct val="20000"/>
              </a:spcBef>
            </a:pPr>
            <a:r>
              <a:rPr lang="en-GB" sz="2000" b="0" dirty="0"/>
              <a:t> used and can be</a:t>
            </a:r>
          </a:p>
          <a:p>
            <a:pPr marL="342900" indent="-342900">
              <a:lnSpc>
                <a:spcPct val="90000"/>
              </a:lnSpc>
              <a:spcBef>
                <a:spcPct val="20000"/>
              </a:spcBef>
            </a:pPr>
            <a:r>
              <a:rPr lang="en-GB" sz="2000" b="0" dirty="0"/>
              <a:t> space or time related</a:t>
            </a:r>
          </a:p>
        </p:txBody>
      </p:sp>
      <p:grpSp>
        <p:nvGrpSpPr>
          <p:cNvPr id="3" name="Group 77"/>
          <p:cNvGrpSpPr>
            <a:grpSpLocks noChangeAspect="1"/>
          </p:cNvGrpSpPr>
          <p:nvPr/>
        </p:nvGrpSpPr>
        <p:grpSpPr bwMode="auto">
          <a:xfrm>
            <a:off x="395288" y="298450"/>
            <a:ext cx="2376487" cy="2036763"/>
            <a:chOff x="249" y="391"/>
            <a:chExt cx="1260" cy="1080"/>
          </a:xfrm>
        </p:grpSpPr>
        <p:sp>
          <p:nvSpPr>
            <p:cNvPr id="18516" name="AutoShape 76"/>
            <p:cNvSpPr>
              <a:spLocks noChangeAspect="1" noChangeArrowheads="1" noTextEdit="1"/>
            </p:cNvSpPr>
            <p:nvPr/>
          </p:nvSpPr>
          <p:spPr bwMode="auto">
            <a:xfrm>
              <a:off x="249" y="391"/>
              <a:ext cx="1260" cy="1080"/>
            </a:xfrm>
            <a:prstGeom prst="rect">
              <a:avLst/>
            </a:prstGeom>
            <a:noFill/>
            <a:ln w="9525">
              <a:noFill/>
              <a:miter lim="800000"/>
              <a:headEnd/>
              <a:tailEnd/>
            </a:ln>
          </p:spPr>
          <p:txBody>
            <a:bodyPr/>
            <a:lstStyle/>
            <a:p>
              <a:endParaRPr lang="en-GB"/>
            </a:p>
          </p:txBody>
        </p:sp>
        <p:sp>
          <p:nvSpPr>
            <p:cNvPr id="18517" name="Freeform 78"/>
            <p:cNvSpPr>
              <a:spLocks/>
            </p:cNvSpPr>
            <p:nvPr/>
          </p:nvSpPr>
          <p:spPr bwMode="auto">
            <a:xfrm>
              <a:off x="785" y="622"/>
              <a:ext cx="667" cy="771"/>
            </a:xfrm>
            <a:custGeom>
              <a:avLst/>
              <a:gdLst>
                <a:gd name="T0" fmla="*/ 293 w 3336"/>
                <a:gd name="T1" fmla="*/ 24 h 3855"/>
                <a:gd name="T2" fmla="*/ 359 w 3336"/>
                <a:gd name="T3" fmla="*/ 58 h 3855"/>
                <a:gd name="T4" fmla="*/ 430 w 3336"/>
                <a:gd name="T5" fmla="*/ 104 h 3855"/>
                <a:gd name="T6" fmla="*/ 500 w 3336"/>
                <a:gd name="T7" fmla="*/ 166 h 3855"/>
                <a:gd name="T8" fmla="*/ 542 w 3336"/>
                <a:gd name="T9" fmla="*/ 218 h 3855"/>
                <a:gd name="T10" fmla="*/ 583 w 3336"/>
                <a:gd name="T11" fmla="*/ 280 h 3855"/>
                <a:gd name="T12" fmla="*/ 608 w 3336"/>
                <a:gd name="T13" fmla="*/ 340 h 3855"/>
                <a:gd name="T14" fmla="*/ 622 w 3336"/>
                <a:gd name="T15" fmla="*/ 402 h 3855"/>
                <a:gd name="T16" fmla="*/ 621 w 3336"/>
                <a:gd name="T17" fmla="*/ 462 h 3855"/>
                <a:gd name="T18" fmla="*/ 614 w 3336"/>
                <a:gd name="T19" fmla="*/ 500 h 3855"/>
                <a:gd name="T20" fmla="*/ 587 w 3336"/>
                <a:gd name="T21" fmla="*/ 566 h 3855"/>
                <a:gd name="T22" fmla="*/ 556 w 3336"/>
                <a:gd name="T23" fmla="*/ 607 h 3855"/>
                <a:gd name="T24" fmla="*/ 526 w 3336"/>
                <a:gd name="T25" fmla="*/ 638 h 3855"/>
                <a:gd name="T26" fmla="*/ 449 w 3336"/>
                <a:gd name="T27" fmla="*/ 686 h 3855"/>
                <a:gd name="T28" fmla="*/ 361 w 3336"/>
                <a:gd name="T29" fmla="*/ 717 h 3855"/>
                <a:gd name="T30" fmla="*/ 312 w 3336"/>
                <a:gd name="T31" fmla="*/ 729 h 3855"/>
                <a:gd name="T32" fmla="*/ 177 w 3336"/>
                <a:gd name="T33" fmla="*/ 733 h 3855"/>
                <a:gd name="T34" fmla="*/ 75 w 3336"/>
                <a:gd name="T35" fmla="*/ 718 h 3855"/>
                <a:gd name="T36" fmla="*/ 0 w 3336"/>
                <a:gd name="T37" fmla="*/ 741 h 3855"/>
                <a:gd name="T38" fmla="*/ 111 w 3336"/>
                <a:gd name="T39" fmla="*/ 764 h 3855"/>
                <a:gd name="T40" fmla="*/ 211 w 3336"/>
                <a:gd name="T41" fmla="*/ 771 h 3855"/>
                <a:gd name="T42" fmla="*/ 329 w 3336"/>
                <a:gd name="T43" fmla="*/ 764 h 3855"/>
                <a:gd name="T44" fmla="*/ 406 w 3336"/>
                <a:gd name="T45" fmla="*/ 745 h 3855"/>
                <a:gd name="T46" fmla="*/ 456 w 3336"/>
                <a:gd name="T47" fmla="*/ 727 h 3855"/>
                <a:gd name="T48" fmla="*/ 533 w 3336"/>
                <a:gd name="T49" fmla="*/ 686 h 3855"/>
                <a:gd name="T50" fmla="*/ 577 w 3336"/>
                <a:gd name="T51" fmla="*/ 647 h 3855"/>
                <a:gd name="T52" fmla="*/ 625 w 3336"/>
                <a:gd name="T53" fmla="*/ 592 h 3855"/>
                <a:gd name="T54" fmla="*/ 653 w 3336"/>
                <a:gd name="T55" fmla="*/ 534 h 3855"/>
                <a:gd name="T56" fmla="*/ 666 w 3336"/>
                <a:gd name="T57" fmla="*/ 471 h 3855"/>
                <a:gd name="T58" fmla="*/ 665 w 3336"/>
                <a:gd name="T59" fmla="*/ 405 h 3855"/>
                <a:gd name="T60" fmla="*/ 651 w 3336"/>
                <a:gd name="T61" fmla="*/ 338 h 3855"/>
                <a:gd name="T62" fmla="*/ 622 w 3336"/>
                <a:gd name="T63" fmla="*/ 271 h 3855"/>
                <a:gd name="T64" fmla="*/ 581 w 3336"/>
                <a:gd name="T65" fmla="*/ 206 h 3855"/>
                <a:gd name="T66" fmla="*/ 527 w 3336"/>
                <a:gd name="T67" fmla="*/ 145 h 3855"/>
                <a:gd name="T68" fmla="*/ 463 w 3336"/>
                <a:gd name="T69" fmla="*/ 89 h 3855"/>
                <a:gd name="T70" fmla="*/ 390 w 3336"/>
                <a:gd name="T71" fmla="*/ 39 h 3855"/>
                <a:gd name="T72" fmla="*/ 334 w 3336"/>
                <a:gd name="T73" fmla="*/ 9 h 3855"/>
                <a:gd name="T74" fmla="*/ 288 w 3336"/>
                <a:gd name="T75" fmla="*/ 0 h 385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36"/>
                <a:gd name="T115" fmla="*/ 0 h 3855"/>
                <a:gd name="T116" fmla="*/ 3336 w 3336"/>
                <a:gd name="T117" fmla="*/ 3855 h 385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36" h="3855">
                  <a:moveTo>
                    <a:pt x="1421" y="43"/>
                  </a:moveTo>
                  <a:lnTo>
                    <a:pt x="1466" y="118"/>
                  </a:lnTo>
                  <a:lnTo>
                    <a:pt x="1547" y="139"/>
                  </a:lnTo>
                  <a:lnTo>
                    <a:pt x="1796" y="288"/>
                  </a:lnTo>
                  <a:lnTo>
                    <a:pt x="1975" y="400"/>
                  </a:lnTo>
                  <a:lnTo>
                    <a:pt x="2153" y="518"/>
                  </a:lnTo>
                  <a:lnTo>
                    <a:pt x="2311" y="658"/>
                  </a:lnTo>
                  <a:lnTo>
                    <a:pt x="2503" y="830"/>
                  </a:lnTo>
                  <a:lnTo>
                    <a:pt x="2601" y="949"/>
                  </a:lnTo>
                  <a:lnTo>
                    <a:pt x="2712" y="1090"/>
                  </a:lnTo>
                  <a:lnTo>
                    <a:pt x="2824" y="1239"/>
                  </a:lnTo>
                  <a:lnTo>
                    <a:pt x="2918" y="1400"/>
                  </a:lnTo>
                  <a:lnTo>
                    <a:pt x="2937" y="1444"/>
                  </a:lnTo>
                  <a:lnTo>
                    <a:pt x="3042" y="1698"/>
                  </a:lnTo>
                  <a:lnTo>
                    <a:pt x="3068" y="1813"/>
                  </a:lnTo>
                  <a:lnTo>
                    <a:pt x="3110" y="2009"/>
                  </a:lnTo>
                  <a:lnTo>
                    <a:pt x="3110" y="2209"/>
                  </a:lnTo>
                  <a:lnTo>
                    <a:pt x="3104" y="2312"/>
                  </a:lnTo>
                  <a:lnTo>
                    <a:pt x="3093" y="2404"/>
                  </a:lnTo>
                  <a:lnTo>
                    <a:pt x="3071" y="2501"/>
                  </a:lnTo>
                  <a:lnTo>
                    <a:pt x="3002" y="2697"/>
                  </a:lnTo>
                  <a:lnTo>
                    <a:pt x="2934" y="2828"/>
                  </a:lnTo>
                  <a:lnTo>
                    <a:pt x="2858" y="2946"/>
                  </a:lnTo>
                  <a:lnTo>
                    <a:pt x="2782" y="3037"/>
                  </a:lnTo>
                  <a:lnTo>
                    <a:pt x="2704" y="3123"/>
                  </a:lnTo>
                  <a:lnTo>
                    <a:pt x="2631" y="3191"/>
                  </a:lnTo>
                  <a:lnTo>
                    <a:pt x="2417" y="3339"/>
                  </a:lnTo>
                  <a:lnTo>
                    <a:pt x="2245" y="3429"/>
                  </a:lnTo>
                  <a:lnTo>
                    <a:pt x="2041" y="3525"/>
                  </a:lnTo>
                  <a:lnTo>
                    <a:pt x="1806" y="3587"/>
                  </a:lnTo>
                  <a:lnTo>
                    <a:pt x="1718" y="3609"/>
                  </a:lnTo>
                  <a:lnTo>
                    <a:pt x="1561" y="3643"/>
                  </a:lnTo>
                  <a:lnTo>
                    <a:pt x="1332" y="3669"/>
                  </a:lnTo>
                  <a:lnTo>
                    <a:pt x="887" y="3663"/>
                  </a:lnTo>
                  <a:lnTo>
                    <a:pt x="685" y="3644"/>
                  </a:lnTo>
                  <a:lnTo>
                    <a:pt x="376" y="3592"/>
                  </a:lnTo>
                  <a:lnTo>
                    <a:pt x="82" y="3525"/>
                  </a:lnTo>
                  <a:lnTo>
                    <a:pt x="0" y="3705"/>
                  </a:lnTo>
                  <a:lnTo>
                    <a:pt x="382" y="3794"/>
                  </a:lnTo>
                  <a:lnTo>
                    <a:pt x="554" y="3821"/>
                  </a:lnTo>
                  <a:lnTo>
                    <a:pt x="688" y="3840"/>
                  </a:lnTo>
                  <a:lnTo>
                    <a:pt x="1055" y="3855"/>
                  </a:lnTo>
                  <a:lnTo>
                    <a:pt x="1371" y="3855"/>
                  </a:lnTo>
                  <a:lnTo>
                    <a:pt x="1645" y="3818"/>
                  </a:lnTo>
                  <a:lnTo>
                    <a:pt x="1787" y="3792"/>
                  </a:lnTo>
                  <a:lnTo>
                    <a:pt x="2030" y="3723"/>
                  </a:lnTo>
                  <a:lnTo>
                    <a:pt x="2168" y="3673"/>
                  </a:lnTo>
                  <a:lnTo>
                    <a:pt x="2281" y="3633"/>
                  </a:lnTo>
                  <a:lnTo>
                    <a:pt x="2491" y="3545"/>
                  </a:lnTo>
                  <a:lnTo>
                    <a:pt x="2665" y="3428"/>
                  </a:lnTo>
                  <a:lnTo>
                    <a:pt x="2800" y="3309"/>
                  </a:lnTo>
                  <a:lnTo>
                    <a:pt x="2888" y="3233"/>
                  </a:lnTo>
                  <a:lnTo>
                    <a:pt x="3035" y="3079"/>
                  </a:lnTo>
                  <a:lnTo>
                    <a:pt x="3127" y="2959"/>
                  </a:lnTo>
                  <a:lnTo>
                    <a:pt x="3200" y="2815"/>
                  </a:lnTo>
                  <a:lnTo>
                    <a:pt x="3265" y="2668"/>
                  </a:lnTo>
                  <a:lnTo>
                    <a:pt x="3306" y="2515"/>
                  </a:lnTo>
                  <a:lnTo>
                    <a:pt x="3330" y="2357"/>
                  </a:lnTo>
                  <a:lnTo>
                    <a:pt x="3336" y="2192"/>
                  </a:lnTo>
                  <a:lnTo>
                    <a:pt x="3326" y="2026"/>
                  </a:lnTo>
                  <a:lnTo>
                    <a:pt x="3300" y="1860"/>
                  </a:lnTo>
                  <a:lnTo>
                    <a:pt x="3254" y="1691"/>
                  </a:lnTo>
                  <a:lnTo>
                    <a:pt x="3189" y="1526"/>
                  </a:lnTo>
                  <a:lnTo>
                    <a:pt x="3110" y="1353"/>
                  </a:lnTo>
                  <a:lnTo>
                    <a:pt x="3013" y="1196"/>
                  </a:lnTo>
                  <a:lnTo>
                    <a:pt x="2906" y="1031"/>
                  </a:lnTo>
                  <a:lnTo>
                    <a:pt x="2774" y="876"/>
                  </a:lnTo>
                  <a:lnTo>
                    <a:pt x="2635" y="727"/>
                  </a:lnTo>
                  <a:lnTo>
                    <a:pt x="2480" y="580"/>
                  </a:lnTo>
                  <a:lnTo>
                    <a:pt x="2315" y="443"/>
                  </a:lnTo>
                  <a:lnTo>
                    <a:pt x="2137" y="309"/>
                  </a:lnTo>
                  <a:lnTo>
                    <a:pt x="1951" y="193"/>
                  </a:lnTo>
                  <a:lnTo>
                    <a:pt x="1750" y="83"/>
                  </a:lnTo>
                  <a:lnTo>
                    <a:pt x="1673" y="45"/>
                  </a:lnTo>
                  <a:lnTo>
                    <a:pt x="1512" y="45"/>
                  </a:lnTo>
                  <a:lnTo>
                    <a:pt x="1439" y="0"/>
                  </a:lnTo>
                  <a:lnTo>
                    <a:pt x="1421" y="43"/>
                  </a:lnTo>
                  <a:close/>
                </a:path>
              </a:pathLst>
            </a:custGeom>
            <a:solidFill>
              <a:srgbClr val="0080FF"/>
            </a:solidFill>
            <a:ln w="0">
              <a:solidFill>
                <a:srgbClr val="000000"/>
              </a:solidFill>
              <a:round/>
              <a:headEnd/>
              <a:tailEnd/>
            </a:ln>
          </p:spPr>
          <p:txBody>
            <a:bodyPr/>
            <a:lstStyle/>
            <a:p>
              <a:endParaRPr lang="en-US"/>
            </a:p>
          </p:txBody>
        </p:sp>
        <p:sp>
          <p:nvSpPr>
            <p:cNvPr id="18518" name="Freeform 79"/>
            <p:cNvSpPr>
              <a:spLocks/>
            </p:cNvSpPr>
            <p:nvPr/>
          </p:nvSpPr>
          <p:spPr bwMode="auto">
            <a:xfrm>
              <a:off x="306" y="764"/>
              <a:ext cx="1086" cy="658"/>
            </a:xfrm>
            <a:custGeom>
              <a:avLst/>
              <a:gdLst>
                <a:gd name="T0" fmla="*/ 32 w 5427"/>
                <a:gd name="T1" fmla="*/ 0 h 3290"/>
                <a:gd name="T2" fmla="*/ 24 w 5427"/>
                <a:gd name="T3" fmla="*/ 32 h 3290"/>
                <a:gd name="T4" fmla="*/ 15 w 5427"/>
                <a:gd name="T5" fmla="*/ 90 h 3290"/>
                <a:gd name="T6" fmla="*/ 20 w 5427"/>
                <a:gd name="T7" fmla="*/ 159 h 3290"/>
                <a:gd name="T8" fmla="*/ 33 w 5427"/>
                <a:gd name="T9" fmla="*/ 216 h 3290"/>
                <a:gd name="T10" fmla="*/ 43 w 5427"/>
                <a:gd name="T11" fmla="*/ 236 h 3290"/>
                <a:gd name="T12" fmla="*/ 73 w 5427"/>
                <a:gd name="T13" fmla="*/ 295 h 3290"/>
                <a:gd name="T14" fmla="*/ 93 w 5427"/>
                <a:gd name="T15" fmla="*/ 328 h 3290"/>
                <a:gd name="T16" fmla="*/ 154 w 5427"/>
                <a:gd name="T17" fmla="*/ 400 h 3290"/>
                <a:gd name="T18" fmla="*/ 190 w 5427"/>
                <a:gd name="T19" fmla="*/ 437 h 3290"/>
                <a:gd name="T20" fmla="*/ 235 w 5427"/>
                <a:gd name="T21" fmla="*/ 472 h 3290"/>
                <a:gd name="T22" fmla="*/ 286 w 5427"/>
                <a:gd name="T23" fmla="*/ 509 h 3290"/>
                <a:gd name="T24" fmla="*/ 343 w 5427"/>
                <a:gd name="T25" fmla="*/ 540 h 3290"/>
                <a:gd name="T26" fmla="*/ 393 w 5427"/>
                <a:gd name="T27" fmla="*/ 567 h 3290"/>
                <a:gd name="T28" fmla="*/ 479 w 5427"/>
                <a:gd name="T29" fmla="*/ 599 h 3290"/>
                <a:gd name="T30" fmla="*/ 556 w 5427"/>
                <a:gd name="T31" fmla="*/ 617 h 3290"/>
                <a:gd name="T32" fmla="*/ 616 w 5427"/>
                <a:gd name="T33" fmla="*/ 626 h 3290"/>
                <a:gd name="T34" fmla="*/ 690 w 5427"/>
                <a:gd name="T35" fmla="*/ 629 h 3290"/>
                <a:gd name="T36" fmla="*/ 753 w 5427"/>
                <a:gd name="T37" fmla="*/ 629 h 3290"/>
                <a:gd name="T38" fmla="*/ 809 w 5427"/>
                <a:gd name="T39" fmla="*/ 621 h 3290"/>
                <a:gd name="T40" fmla="*/ 837 w 5427"/>
                <a:gd name="T41" fmla="*/ 616 h 3290"/>
                <a:gd name="T42" fmla="*/ 885 w 5427"/>
                <a:gd name="T43" fmla="*/ 602 h 3290"/>
                <a:gd name="T44" fmla="*/ 935 w 5427"/>
                <a:gd name="T45" fmla="*/ 584 h 3290"/>
                <a:gd name="T46" fmla="*/ 977 w 5427"/>
                <a:gd name="T47" fmla="*/ 567 h 3290"/>
                <a:gd name="T48" fmla="*/ 1012 w 5427"/>
                <a:gd name="T49" fmla="*/ 543 h 3290"/>
                <a:gd name="T50" fmla="*/ 1056 w 5427"/>
                <a:gd name="T51" fmla="*/ 505 h 3290"/>
                <a:gd name="T52" fmla="*/ 1086 w 5427"/>
                <a:gd name="T53" fmla="*/ 474 h 3290"/>
                <a:gd name="T54" fmla="*/ 1045 w 5427"/>
                <a:gd name="T55" fmla="*/ 531 h 3290"/>
                <a:gd name="T56" fmla="*/ 995 w 5427"/>
                <a:gd name="T57" fmla="*/ 575 h 3290"/>
                <a:gd name="T58" fmla="*/ 951 w 5427"/>
                <a:gd name="T59" fmla="*/ 599 h 3290"/>
                <a:gd name="T60" fmla="*/ 898 w 5427"/>
                <a:gd name="T61" fmla="*/ 620 h 3290"/>
                <a:gd name="T62" fmla="*/ 861 w 5427"/>
                <a:gd name="T63" fmla="*/ 632 h 3290"/>
                <a:gd name="T64" fmla="*/ 821 w 5427"/>
                <a:gd name="T65" fmla="*/ 641 h 3290"/>
                <a:gd name="T66" fmla="*/ 748 w 5427"/>
                <a:gd name="T67" fmla="*/ 653 h 3290"/>
                <a:gd name="T68" fmla="*/ 673 w 5427"/>
                <a:gd name="T69" fmla="*/ 658 h 3290"/>
                <a:gd name="T70" fmla="*/ 587 w 5427"/>
                <a:gd name="T71" fmla="*/ 654 h 3290"/>
                <a:gd name="T72" fmla="*/ 520 w 5427"/>
                <a:gd name="T73" fmla="*/ 642 h 3290"/>
                <a:gd name="T74" fmla="*/ 463 w 5427"/>
                <a:gd name="T75" fmla="*/ 626 h 3290"/>
                <a:gd name="T76" fmla="*/ 403 w 5427"/>
                <a:gd name="T77" fmla="*/ 605 h 3290"/>
                <a:gd name="T78" fmla="*/ 330 w 5427"/>
                <a:gd name="T79" fmla="*/ 571 h 3290"/>
                <a:gd name="T80" fmla="*/ 267 w 5427"/>
                <a:gd name="T81" fmla="*/ 536 h 3290"/>
                <a:gd name="T82" fmla="*/ 204 w 5427"/>
                <a:gd name="T83" fmla="*/ 489 h 3290"/>
                <a:gd name="T84" fmla="*/ 147 w 5427"/>
                <a:gd name="T85" fmla="*/ 437 h 3290"/>
                <a:gd name="T86" fmla="*/ 101 w 5427"/>
                <a:gd name="T87" fmla="*/ 381 h 3290"/>
                <a:gd name="T88" fmla="*/ 68 w 5427"/>
                <a:gd name="T89" fmla="*/ 335 h 3290"/>
                <a:gd name="T90" fmla="*/ 39 w 5427"/>
                <a:gd name="T91" fmla="*/ 286 h 3290"/>
                <a:gd name="T92" fmla="*/ 18 w 5427"/>
                <a:gd name="T93" fmla="*/ 234 h 3290"/>
                <a:gd name="T94" fmla="*/ 4 w 5427"/>
                <a:gd name="T95" fmla="*/ 174 h 3290"/>
                <a:gd name="T96" fmla="*/ 0 w 5427"/>
                <a:gd name="T97" fmla="*/ 117 h 3290"/>
                <a:gd name="T98" fmla="*/ 6 w 5427"/>
                <a:gd name="T99" fmla="*/ 70 h 3290"/>
                <a:gd name="T100" fmla="*/ 20 w 5427"/>
                <a:gd name="T101" fmla="*/ 23 h 3290"/>
                <a:gd name="T102" fmla="*/ 32 w 5427"/>
                <a:gd name="T103" fmla="*/ 0 h 32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427"/>
                <a:gd name="T157" fmla="*/ 0 h 3290"/>
                <a:gd name="T158" fmla="*/ 5427 w 5427"/>
                <a:gd name="T159" fmla="*/ 3290 h 329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427" h="3290">
                  <a:moveTo>
                    <a:pt x="158" y="0"/>
                  </a:moveTo>
                  <a:lnTo>
                    <a:pt x="122" y="159"/>
                  </a:lnTo>
                  <a:lnTo>
                    <a:pt x="74" y="452"/>
                  </a:lnTo>
                  <a:lnTo>
                    <a:pt x="100" y="795"/>
                  </a:lnTo>
                  <a:lnTo>
                    <a:pt x="164" y="1080"/>
                  </a:lnTo>
                  <a:lnTo>
                    <a:pt x="217" y="1181"/>
                  </a:lnTo>
                  <a:lnTo>
                    <a:pt x="366" y="1474"/>
                  </a:lnTo>
                  <a:lnTo>
                    <a:pt x="466" y="1640"/>
                  </a:lnTo>
                  <a:lnTo>
                    <a:pt x="769" y="2001"/>
                  </a:lnTo>
                  <a:lnTo>
                    <a:pt x="950" y="2183"/>
                  </a:lnTo>
                  <a:lnTo>
                    <a:pt x="1173" y="2360"/>
                  </a:lnTo>
                  <a:lnTo>
                    <a:pt x="1430" y="2546"/>
                  </a:lnTo>
                  <a:lnTo>
                    <a:pt x="1712" y="2701"/>
                  </a:lnTo>
                  <a:lnTo>
                    <a:pt x="1963" y="2834"/>
                  </a:lnTo>
                  <a:lnTo>
                    <a:pt x="2394" y="2995"/>
                  </a:lnTo>
                  <a:lnTo>
                    <a:pt x="2776" y="3083"/>
                  </a:lnTo>
                  <a:lnTo>
                    <a:pt x="3080" y="3129"/>
                  </a:lnTo>
                  <a:lnTo>
                    <a:pt x="3447" y="3144"/>
                  </a:lnTo>
                  <a:lnTo>
                    <a:pt x="3764" y="3144"/>
                  </a:lnTo>
                  <a:lnTo>
                    <a:pt x="4041" y="3107"/>
                  </a:lnTo>
                  <a:lnTo>
                    <a:pt x="4181" y="3081"/>
                  </a:lnTo>
                  <a:lnTo>
                    <a:pt x="4422" y="3012"/>
                  </a:lnTo>
                  <a:lnTo>
                    <a:pt x="4671" y="2922"/>
                  </a:lnTo>
                  <a:lnTo>
                    <a:pt x="4884" y="2834"/>
                  </a:lnTo>
                  <a:lnTo>
                    <a:pt x="5057" y="2717"/>
                  </a:lnTo>
                  <a:lnTo>
                    <a:pt x="5279" y="2524"/>
                  </a:lnTo>
                  <a:lnTo>
                    <a:pt x="5427" y="2368"/>
                  </a:lnTo>
                  <a:lnTo>
                    <a:pt x="5223" y="2654"/>
                  </a:lnTo>
                  <a:lnTo>
                    <a:pt x="4970" y="2874"/>
                  </a:lnTo>
                  <a:lnTo>
                    <a:pt x="4754" y="2995"/>
                  </a:lnTo>
                  <a:lnTo>
                    <a:pt x="4490" y="3099"/>
                  </a:lnTo>
                  <a:lnTo>
                    <a:pt x="4305" y="3159"/>
                  </a:lnTo>
                  <a:lnTo>
                    <a:pt x="4103" y="3203"/>
                  </a:lnTo>
                  <a:lnTo>
                    <a:pt x="3736" y="3267"/>
                  </a:lnTo>
                  <a:lnTo>
                    <a:pt x="3361" y="3290"/>
                  </a:lnTo>
                  <a:lnTo>
                    <a:pt x="2935" y="3272"/>
                  </a:lnTo>
                  <a:lnTo>
                    <a:pt x="2600" y="3209"/>
                  </a:lnTo>
                  <a:lnTo>
                    <a:pt x="2315" y="3129"/>
                  </a:lnTo>
                  <a:lnTo>
                    <a:pt x="2014" y="3025"/>
                  </a:lnTo>
                  <a:lnTo>
                    <a:pt x="1649" y="2856"/>
                  </a:lnTo>
                  <a:lnTo>
                    <a:pt x="1333" y="2679"/>
                  </a:lnTo>
                  <a:lnTo>
                    <a:pt x="1018" y="2446"/>
                  </a:lnTo>
                  <a:lnTo>
                    <a:pt x="734" y="2183"/>
                  </a:lnTo>
                  <a:lnTo>
                    <a:pt x="503" y="1906"/>
                  </a:lnTo>
                  <a:lnTo>
                    <a:pt x="340" y="1675"/>
                  </a:lnTo>
                  <a:lnTo>
                    <a:pt x="197" y="1431"/>
                  </a:lnTo>
                  <a:lnTo>
                    <a:pt x="89" y="1169"/>
                  </a:lnTo>
                  <a:lnTo>
                    <a:pt x="21" y="870"/>
                  </a:lnTo>
                  <a:lnTo>
                    <a:pt x="0" y="587"/>
                  </a:lnTo>
                  <a:lnTo>
                    <a:pt x="30" y="352"/>
                  </a:lnTo>
                  <a:lnTo>
                    <a:pt x="100" y="117"/>
                  </a:lnTo>
                  <a:lnTo>
                    <a:pt x="158" y="0"/>
                  </a:lnTo>
                  <a:close/>
                </a:path>
              </a:pathLst>
            </a:custGeom>
            <a:solidFill>
              <a:srgbClr val="FFFF00"/>
            </a:solidFill>
            <a:ln w="0">
              <a:solidFill>
                <a:srgbClr val="000000"/>
              </a:solidFill>
              <a:round/>
              <a:headEnd/>
              <a:tailEnd/>
            </a:ln>
          </p:spPr>
          <p:txBody>
            <a:bodyPr/>
            <a:lstStyle/>
            <a:p>
              <a:endParaRPr lang="en-US"/>
            </a:p>
          </p:txBody>
        </p:sp>
        <p:sp>
          <p:nvSpPr>
            <p:cNvPr id="18519" name="Freeform 80"/>
            <p:cNvSpPr>
              <a:spLocks/>
            </p:cNvSpPr>
            <p:nvPr/>
          </p:nvSpPr>
          <p:spPr bwMode="auto">
            <a:xfrm>
              <a:off x="372" y="911"/>
              <a:ext cx="520" cy="429"/>
            </a:xfrm>
            <a:custGeom>
              <a:avLst/>
              <a:gdLst>
                <a:gd name="T0" fmla="*/ 0 w 2599"/>
                <a:gd name="T1" fmla="*/ 0 h 2148"/>
                <a:gd name="T2" fmla="*/ 324 w 2599"/>
                <a:gd name="T3" fmla="*/ 0 h 2148"/>
                <a:gd name="T4" fmla="*/ 328 w 2599"/>
                <a:gd name="T5" fmla="*/ 25 h 2148"/>
                <a:gd name="T6" fmla="*/ 335 w 2599"/>
                <a:gd name="T7" fmla="*/ 45 h 2148"/>
                <a:gd name="T8" fmla="*/ 343 w 2599"/>
                <a:gd name="T9" fmla="*/ 61 h 2148"/>
                <a:gd name="T10" fmla="*/ 352 w 2599"/>
                <a:gd name="T11" fmla="*/ 74 h 2148"/>
                <a:gd name="T12" fmla="*/ 375 w 2599"/>
                <a:gd name="T13" fmla="*/ 102 h 2148"/>
                <a:gd name="T14" fmla="*/ 382 w 2599"/>
                <a:gd name="T15" fmla="*/ 111 h 2148"/>
                <a:gd name="T16" fmla="*/ 409 w 2599"/>
                <a:gd name="T17" fmla="*/ 131 h 2148"/>
                <a:gd name="T18" fmla="*/ 450 w 2599"/>
                <a:gd name="T19" fmla="*/ 154 h 2148"/>
                <a:gd name="T20" fmla="*/ 484 w 2599"/>
                <a:gd name="T21" fmla="*/ 168 h 2148"/>
                <a:gd name="T22" fmla="*/ 503 w 2599"/>
                <a:gd name="T23" fmla="*/ 175 h 2148"/>
                <a:gd name="T24" fmla="*/ 520 w 2599"/>
                <a:gd name="T25" fmla="*/ 179 h 2148"/>
                <a:gd name="T26" fmla="*/ 488 w 2599"/>
                <a:gd name="T27" fmla="*/ 429 h 2148"/>
                <a:gd name="T28" fmla="*/ 429 w 2599"/>
                <a:gd name="T29" fmla="*/ 416 h 2148"/>
                <a:gd name="T30" fmla="*/ 382 w 2599"/>
                <a:gd name="T31" fmla="*/ 400 h 2148"/>
                <a:gd name="T32" fmla="*/ 331 w 2599"/>
                <a:gd name="T33" fmla="*/ 379 h 2148"/>
                <a:gd name="T34" fmla="*/ 266 w 2599"/>
                <a:gd name="T35" fmla="*/ 346 h 2148"/>
                <a:gd name="T36" fmla="*/ 192 w 2599"/>
                <a:gd name="T37" fmla="*/ 296 h 2148"/>
                <a:gd name="T38" fmla="*/ 158 w 2599"/>
                <a:gd name="T39" fmla="*/ 267 h 2148"/>
                <a:gd name="T40" fmla="*/ 123 w 2599"/>
                <a:gd name="T41" fmla="*/ 235 h 2148"/>
                <a:gd name="T42" fmla="*/ 375 w 2599"/>
                <a:gd name="T43" fmla="*/ 103 h 2148"/>
                <a:gd name="T44" fmla="*/ 352 w 2599"/>
                <a:gd name="T45" fmla="*/ 74 h 2148"/>
                <a:gd name="T46" fmla="*/ 343 w 2599"/>
                <a:gd name="T47" fmla="*/ 61 h 2148"/>
                <a:gd name="T48" fmla="*/ 48 w 2599"/>
                <a:gd name="T49" fmla="*/ 139 h 2148"/>
                <a:gd name="T50" fmla="*/ 31 w 2599"/>
                <a:gd name="T51" fmla="*/ 104 h 2148"/>
                <a:gd name="T52" fmla="*/ 14 w 2599"/>
                <a:gd name="T53" fmla="*/ 69 h 2148"/>
                <a:gd name="T54" fmla="*/ 2 w 2599"/>
                <a:gd name="T55" fmla="*/ 33 h 2148"/>
                <a:gd name="T56" fmla="*/ 0 w 2599"/>
                <a:gd name="T57" fmla="*/ 0 h 21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99"/>
                <a:gd name="T88" fmla="*/ 0 h 2148"/>
                <a:gd name="T89" fmla="*/ 2599 w 2599"/>
                <a:gd name="T90" fmla="*/ 2148 h 21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99" h="2148">
                  <a:moveTo>
                    <a:pt x="0" y="0"/>
                  </a:moveTo>
                  <a:lnTo>
                    <a:pt x="1618" y="0"/>
                  </a:lnTo>
                  <a:lnTo>
                    <a:pt x="1637" y="123"/>
                  </a:lnTo>
                  <a:lnTo>
                    <a:pt x="1674" y="223"/>
                  </a:lnTo>
                  <a:lnTo>
                    <a:pt x="1716" y="306"/>
                  </a:lnTo>
                  <a:lnTo>
                    <a:pt x="1758" y="369"/>
                  </a:lnTo>
                  <a:lnTo>
                    <a:pt x="1873" y="512"/>
                  </a:lnTo>
                  <a:lnTo>
                    <a:pt x="1911" y="555"/>
                  </a:lnTo>
                  <a:lnTo>
                    <a:pt x="2044" y="658"/>
                  </a:lnTo>
                  <a:lnTo>
                    <a:pt x="2251" y="773"/>
                  </a:lnTo>
                  <a:lnTo>
                    <a:pt x="2420" y="841"/>
                  </a:lnTo>
                  <a:lnTo>
                    <a:pt x="2515" y="874"/>
                  </a:lnTo>
                  <a:lnTo>
                    <a:pt x="2599" y="896"/>
                  </a:lnTo>
                  <a:lnTo>
                    <a:pt x="2440" y="2148"/>
                  </a:lnTo>
                  <a:lnTo>
                    <a:pt x="2146" y="2081"/>
                  </a:lnTo>
                  <a:lnTo>
                    <a:pt x="1907" y="2004"/>
                  </a:lnTo>
                  <a:lnTo>
                    <a:pt x="1656" y="1898"/>
                  </a:lnTo>
                  <a:lnTo>
                    <a:pt x="1328" y="1734"/>
                  </a:lnTo>
                  <a:lnTo>
                    <a:pt x="958" y="1480"/>
                  </a:lnTo>
                  <a:lnTo>
                    <a:pt x="789" y="1336"/>
                  </a:lnTo>
                  <a:lnTo>
                    <a:pt x="617" y="1178"/>
                  </a:lnTo>
                  <a:lnTo>
                    <a:pt x="1873" y="516"/>
                  </a:lnTo>
                  <a:lnTo>
                    <a:pt x="1758" y="369"/>
                  </a:lnTo>
                  <a:lnTo>
                    <a:pt x="1713" y="303"/>
                  </a:lnTo>
                  <a:lnTo>
                    <a:pt x="239" y="696"/>
                  </a:lnTo>
                  <a:lnTo>
                    <a:pt x="155" y="520"/>
                  </a:lnTo>
                  <a:lnTo>
                    <a:pt x="68" y="344"/>
                  </a:lnTo>
                  <a:lnTo>
                    <a:pt x="12" y="166"/>
                  </a:lnTo>
                  <a:lnTo>
                    <a:pt x="0" y="0"/>
                  </a:lnTo>
                  <a:close/>
                </a:path>
              </a:pathLst>
            </a:custGeom>
            <a:solidFill>
              <a:srgbClr val="0080FF"/>
            </a:solidFill>
            <a:ln w="0">
              <a:solidFill>
                <a:srgbClr val="0080FF"/>
              </a:solidFill>
              <a:round/>
              <a:headEnd/>
              <a:tailEnd/>
            </a:ln>
          </p:spPr>
          <p:txBody>
            <a:bodyPr/>
            <a:lstStyle/>
            <a:p>
              <a:endParaRPr lang="en-US"/>
            </a:p>
          </p:txBody>
        </p:sp>
        <p:sp>
          <p:nvSpPr>
            <p:cNvPr id="18520" name="Freeform 81"/>
            <p:cNvSpPr>
              <a:spLocks/>
            </p:cNvSpPr>
            <p:nvPr/>
          </p:nvSpPr>
          <p:spPr bwMode="auto">
            <a:xfrm>
              <a:off x="959" y="604"/>
              <a:ext cx="67" cy="19"/>
            </a:xfrm>
            <a:custGeom>
              <a:avLst/>
              <a:gdLst>
                <a:gd name="T0" fmla="*/ 3 w 337"/>
                <a:gd name="T1" fmla="*/ 0 h 96"/>
                <a:gd name="T2" fmla="*/ 24 w 337"/>
                <a:gd name="T3" fmla="*/ 5 h 96"/>
                <a:gd name="T4" fmla="*/ 67 w 337"/>
                <a:gd name="T5" fmla="*/ 17 h 96"/>
                <a:gd name="T6" fmla="*/ 0 w 337"/>
                <a:gd name="T7" fmla="*/ 19 h 96"/>
                <a:gd name="T8" fmla="*/ 3 w 337"/>
                <a:gd name="T9" fmla="*/ 0 h 96"/>
                <a:gd name="T10" fmla="*/ 0 60000 65536"/>
                <a:gd name="T11" fmla="*/ 0 60000 65536"/>
                <a:gd name="T12" fmla="*/ 0 60000 65536"/>
                <a:gd name="T13" fmla="*/ 0 60000 65536"/>
                <a:gd name="T14" fmla="*/ 0 60000 65536"/>
                <a:gd name="T15" fmla="*/ 0 w 337"/>
                <a:gd name="T16" fmla="*/ 0 h 96"/>
                <a:gd name="T17" fmla="*/ 337 w 337"/>
                <a:gd name="T18" fmla="*/ 96 h 96"/>
              </a:gdLst>
              <a:ahLst/>
              <a:cxnLst>
                <a:cxn ang="T10">
                  <a:pos x="T0" y="T1"/>
                </a:cxn>
                <a:cxn ang="T11">
                  <a:pos x="T2" y="T3"/>
                </a:cxn>
                <a:cxn ang="T12">
                  <a:pos x="T4" y="T5"/>
                </a:cxn>
                <a:cxn ang="T13">
                  <a:pos x="T6" y="T7"/>
                </a:cxn>
                <a:cxn ang="T14">
                  <a:pos x="T8" y="T9"/>
                </a:cxn>
              </a:cxnLst>
              <a:rect l="T15" t="T16" r="T17" b="T18"/>
              <a:pathLst>
                <a:path w="337" h="96">
                  <a:moveTo>
                    <a:pt x="15" y="0"/>
                  </a:moveTo>
                  <a:lnTo>
                    <a:pt x="121" y="25"/>
                  </a:lnTo>
                  <a:lnTo>
                    <a:pt x="337" y="88"/>
                  </a:lnTo>
                  <a:lnTo>
                    <a:pt x="0" y="96"/>
                  </a:lnTo>
                  <a:lnTo>
                    <a:pt x="15" y="0"/>
                  </a:lnTo>
                  <a:close/>
                </a:path>
              </a:pathLst>
            </a:custGeom>
            <a:solidFill>
              <a:srgbClr val="0080FF"/>
            </a:solidFill>
            <a:ln w="0">
              <a:solidFill>
                <a:srgbClr val="000000"/>
              </a:solidFill>
              <a:round/>
              <a:headEnd/>
              <a:tailEnd/>
            </a:ln>
          </p:spPr>
          <p:txBody>
            <a:bodyPr/>
            <a:lstStyle/>
            <a:p>
              <a:endParaRPr lang="en-US"/>
            </a:p>
          </p:txBody>
        </p:sp>
        <p:sp>
          <p:nvSpPr>
            <p:cNvPr id="18521" name="Freeform 82"/>
            <p:cNvSpPr>
              <a:spLocks/>
            </p:cNvSpPr>
            <p:nvPr/>
          </p:nvSpPr>
          <p:spPr bwMode="auto">
            <a:xfrm>
              <a:off x="938" y="633"/>
              <a:ext cx="434" cy="278"/>
            </a:xfrm>
            <a:custGeom>
              <a:avLst/>
              <a:gdLst>
                <a:gd name="T0" fmla="*/ 0 w 2172"/>
                <a:gd name="T1" fmla="*/ 149 h 1392"/>
                <a:gd name="T2" fmla="*/ 19 w 2172"/>
                <a:gd name="T3" fmla="*/ 0 h 1392"/>
                <a:gd name="T4" fmla="*/ 95 w 2172"/>
                <a:gd name="T5" fmla="*/ 9 h 1392"/>
                <a:gd name="T6" fmla="*/ 107 w 2172"/>
                <a:gd name="T7" fmla="*/ 12 h 1392"/>
                <a:gd name="T8" fmla="*/ 112 w 2172"/>
                <a:gd name="T9" fmla="*/ 22 h 1392"/>
                <a:gd name="T10" fmla="*/ 130 w 2172"/>
                <a:gd name="T11" fmla="*/ 180 h 1392"/>
                <a:gd name="T12" fmla="*/ 140 w 2172"/>
                <a:gd name="T13" fmla="*/ 12 h 1392"/>
                <a:gd name="T14" fmla="*/ 156 w 2172"/>
                <a:gd name="T15" fmla="*/ 17 h 1392"/>
                <a:gd name="T16" fmla="*/ 199 w 2172"/>
                <a:gd name="T17" fmla="*/ 42 h 1392"/>
                <a:gd name="T18" fmla="*/ 237 w 2172"/>
                <a:gd name="T19" fmla="*/ 66 h 1392"/>
                <a:gd name="T20" fmla="*/ 277 w 2172"/>
                <a:gd name="T21" fmla="*/ 92 h 1392"/>
                <a:gd name="T22" fmla="*/ 311 w 2172"/>
                <a:gd name="T23" fmla="*/ 122 h 1392"/>
                <a:gd name="T24" fmla="*/ 347 w 2172"/>
                <a:gd name="T25" fmla="*/ 155 h 1392"/>
                <a:gd name="T26" fmla="*/ 387 w 2172"/>
                <a:gd name="T27" fmla="*/ 205 h 1392"/>
                <a:gd name="T28" fmla="*/ 410 w 2172"/>
                <a:gd name="T29" fmla="*/ 234 h 1392"/>
                <a:gd name="T30" fmla="*/ 430 w 2172"/>
                <a:gd name="T31" fmla="*/ 268 h 1392"/>
                <a:gd name="T32" fmla="*/ 434 w 2172"/>
                <a:gd name="T33" fmla="*/ 277 h 1392"/>
                <a:gd name="T34" fmla="*/ 166 w 2172"/>
                <a:gd name="T35" fmla="*/ 278 h 1392"/>
                <a:gd name="T36" fmla="*/ 155 w 2172"/>
                <a:gd name="T37" fmla="*/ 255 h 1392"/>
                <a:gd name="T38" fmla="*/ 137 w 2172"/>
                <a:gd name="T39" fmla="*/ 231 h 1392"/>
                <a:gd name="T40" fmla="*/ 113 w 2172"/>
                <a:gd name="T41" fmla="*/ 210 h 1392"/>
                <a:gd name="T42" fmla="*/ 94 w 2172"/>
                <a:gd name="T43" fmla="*/ 193 h 1392"/>
                <a:gd name="T44" fmla="*/ 58 w 2172"/>
                <a:gd name="T45" fmla="*/ 172 h 1392"/>
                <a:gd name="T46" fmla="*/ 24 w 2172"/>
                <a:gd name="T47" fmla="*/ 157 h 1392"/>
                <a:gd name="T48" fmla="*/ 13 w 2172"/>
                <a:gd name="T49" fmla="*/ 153 h 1392"/>
                <a:gd name="T50" fmla="*/ 0 w 2172"/>
                <a:gd name="T51" fmla="*/ 149 h 13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72"/>
                <a:gd name="T79" fmla="*/ 0 h 1392"/>
                <a:gd name="T80" fmla="*/ 2172 w 2172"/>
                <a:gd name="T81" fmla="*/ 1392 h 13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72" h="1392">
                  <a:moveTo>
                    <a:pt x="0" y="747"/>
                  </a:moveTo>
                  <a:lnTo>
                    <a:pt x="94" y="0"/>
                  </a:lnTo>
                  <a:lnTo>
                    <a:pt x="476" y="44"/>
                  </a:lnTo>
                  <a:lnTo>
                    <a:pt x="536" y="62"/>
                  </a:lnTo>
                  <a:lnTo>
                    <a:pt x="563" y="108"/>
                  </a:lnTo>
                  <a:lnTo>
                    <a:pt x="651" y="899"/>
                  </a:lnTo>
                  <a:lnTo>
                    <a:pt x="701" y="62"/>
                  </a:lnTo>
                  <a:lnTo>
                    <a:pt x="782" y="83"/>
                  </a:lnTo>
                  <a:lnTo>
                    <a:pt x="996" y="211"/>
                  </a:lnTo>
                  <a:lnTo>
                    <a:pt x="1186" y="330"/>
                  </a:lnTo>
                  <a:lnTo>
                    <a:pt x="1387" y="459"/>
                  </a:lnTo>
                  <a:lnTo>
                    <a:pt x="1555" y="612"/>
                  </a:lnTo>
                  <a:lnTo>
                    <a:pt x="1738" y="774"/>
                  </a:lnTo>
                  <a:lnTo>
                    <a:pt x="1939" y="1024"/>
                  </a:lnTo>
                  <a:lnTo>
                    <a:pt x="2054" y="1173"/>
                  </a:lnTo>
                  <a:lnTo>
                    <a:pt x="2153" y="1344"/>
                  </a:lnTo>
                  <a:lnTo>
                    <a:pt x="2172" y="1388"/>
                  </a:lnTo>
                  <a:lnTo>
                    <a:pt x="832" y="1392"/>
                  </a:lnTo>
                  <a:lnTo>
                    <a:pt x="778" y="1279"/>
                  </a:lnTo>
                  <a:lnTo>
                    <a:pt x="685" y="1158"/>
                  </a:lnTo>
                  <a:lnTo>
                    <a:pt x="567" y="1053"/>
                  </a:lnTo>
                  <a:lnTo>
                    <a:pt x="471" y="968"/>
                  </a:lnTo>
                  <a:lnTo>
                    <a:pt x="290" y="861"/>
                  </a:lnTo>
                  <a:lnTo>
                    <a:pt x="122" y="786"/>
                  </a:lnTo>
                  <a:lnTo>
                    <a:pt x="67" y="767"/>
                  </a:lnTo>
                  <a:lnTo>
                    <a:pt x="0" y="747"/>
                  </a:lnTo>
                  <a:close/>
                </a:path>
              </a:pathLst>
            </a:custGeom>
            <a:solidFill>
              <a:srgbClr val="0080FF"/>
            </a:solidFill>
            <a:ln w="0">
              <a:solidFill>
                <a:srgbClr val="000000"/>
              </a:solidFill>
              <a:round/>
              <a:headEnd/>
              <a:tailEnd/>
            </a:ln>
          </p:spPr>
          <p:txBody>
            <a:bodyPr/>
            <a:lstStyle/>
            <a:p>
              <a:endParaRPr lang="en-US"/>
            </a:p>
          </p:txBody>
        </p:sp>
        <p:sp>
          <p:nvSpPr>
            <p:cNvPr id="18522" name="Freeform 83"/>
            <p:cNvSpPr>
              <a:spLocks/>
            </p:cNvSpPr>
            <p:nvPr/>
          </p:nvSpPr>
          <p:spPr bwMode="auto">
            <a:xfrm>
              <a:off x="860" y="911"/>
              <a:ext cx="547" cy="445"/>
            </a:xfrm>
            <a:custGeom>
              <a:avLst/>
              <a:gdLst>
                <a:gd name="T0" fmla="*/ 0 w 2734"/>
                <a:gd name="T1" fmla="*/ 430 h 2225"/>
                <a:gd name="T2" fmla="*/ 32 w 2734"/>
                <a:gd name="T3" fmla="*/ 179 h 2225"/>
                <a:gd name="T4" fmla="*/ 63 w 2734"/>
                <a:gd name="T5" fmla="*/ 185 h 2225"/>
                <a:gd name="T6" fmla="*/ 91 w 2734"/>
                <a:gd name="T7" fmla="*/ 186 h 2225"/>
                <a:gd name="T8" fmla="*/ 148 w 2734"/>
                <a:gd name="T9" fmla="*/ 179 h 2225"/>
                <a:gd name="T10" fmla="*/ 191 w 2734"/>
                <a:gd name="T11" fmla="*/ 162 h 2225"/>
                <a:gd name="T12" fmla="*/ 219 w 2734"/>
                <a:gd name="T13" fmla="*/ 142 h 2225"/>
                <a:gd name="T14" fmla="*/ 242 w 2734"/>
                <a:gd name="T15" fmla="*/ 115 h 2225"/>
                <a:gd name="T16" fmla="*/ 251 w 2734"/>
                <a:gd name="T17" fmla="*/ 90 h 2225"/>
                <a:gd name="T18" fmla="*/ 257 w 2734"/>
                <a:gd name="T19" fmla="*/ 65 h 2225"/>
                <a:gd name="T20" fmla="*/ 257 w 2734"/>
                <a:gd name="T21" fmla="*/ 42 h 2225"/>
                <a:gd name="T22" fmla="*/ 255 w 2734"/>
                <a:gd name="T23" fmla="*/ 28 h 2225"/>
                <a:gd name="T24" fmla="*/ 244 w 2734"/>
                <a:gd name="T25" fmla="*/ 1 h 2225"/>
                <a:gd name="T26" fmla="*/ 512 w 2734"/>
                <a:gd name="T27" fmla="*/ 0 h 2225"/>
                <a:gd name="T28" fmla="*/ 533 w 2734"/>
                <a:gd name="T29" fmla="*/ 51 h 2225"/>
                <a:gd name="T30" fmla="*/ 539 w 2734"/>
                <a:gd name="T31" fmla="*/ 78 h 2225"/>
                <a:gd name="T32" fmla="*/ 547 w 2734"/>
                <a:gd name="T33" fmla="*/ 113 h 2225"/>
                <a:gd name="T34" fmla="*/ 547 w 2734"/>
                <a:gd name="T35" fmla="*/ 151 h 2225"/>
                <a:gd name="T36" fmla="*/ 546 w 2734"/>
                <a:gd name="T37" fmla="*/ 172 h 2225"/>
                <a:gd name="T38" fmla="*/ 544 w 2734"/>
                <a:gd name="T39" fmla="*/ 194 h 2225"/>
                <a:gd name="T40" fmla="*/ 539 w 2734"/>
                <a:gd name="T41" fmla="*/ 214 h 2225"/>
                <a:gd name="T42" fmla="*/ 525 w 2734"/>
                <a:gd name="T43" fmla="*/ 253 h 2225"/>
                <a:gd name="T44" fmla="*/ 510 w 2734"/>
                <a:gd name="T45" fmla="*/ 279 h 2225"/>
                <a:gd name="T46" fmla="*/ 497 w 2734"/>
                <a:gd name="T47" fmla="*/ 300 h 2225"/>
                <a:gd name="T48" fmla="*/ 479 w 2734"/>
                <a:gd name="T49" fmla="*/ 321 h 2225"/>
                <a:gd name="T50" fmla="*/ 466 w 2734"/>
                <a:gd name="T51" fmla="*/ 336 h 2225"/>
                <a:gd name="T52" fmla="*/ 451 w 2734"/>
                <a:gd name="T53" fmla="*/ 349 h 2225"/>
                <a:gd name="T54" fmla="*/ 408 w 2734"/>
                <a:gd name="T55" fmla="*/ 379 h 2225"/>
                <a:gd name="T56" fmla="*/ 390 w 2734"/>
                <a:gd name="T57" fmla="*/ 388 h 2225"/>
                <a:gd name="T58" fmla="*/ 382 w 2734"/>
                <a:gd name="T59" fmla="*/ 393 h 2225"/>
                <a:gd name="T60" fmla="*/ 373 w 2734"/>
                <a:gd name="T61" fmla="*/ 397 h 2225"/>
                <a:gd name="T62" fmla="*/ 333 w 2734"/>
                <a:gd name="T63" fmla="*/ 416 h 2225"/>
                <a:gd name="T64" fmla="*/ 284 w 2734"/>
                <a:gd name="T65" fmla="*/ 429 h 2225"/>
                <a:gd name="T66" fmla="*/ 237 w 2734"/>
                <a:gd name="T67" fmla="*/ 440 h 2225"/>
                <a:gd name="T68" fmla="*/ 191 w 2734"/>
                <a:gd name="T69" fmla="*/ 445 h 2225"/>
                <a:gd name="T70" fmla="*/ 102 w 2734"/>
                <a:gd name="T71" fmla="*/ 444 h 2225"/>
                <a:gd name="T72" fmla="*/ 60 w 2734"/>
                <a:gd name="T73" fmla="*/ 440 h 2225"/>
                <a:gd name="T74" fmla="*/ 0 w 2734"/>
                <a:gd name="T75" fmla="*/ 430 h 22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734"/>
                <a:gd name="T115" fmla="*/ 0 h 2225"/>
                <a:gd name="T116" fmla="*/ 2734 w 2734"/>
                <a:gd name="T117" fmla="*/ 2225 h 222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734" h="2225">
                  <a:moveTo>
                    <a:pt x="0" y="2148"/>
                  </a:moveTo>
                  <a:lnTo>
                    <a:pt x="159" y="896"/>
                  </a:lnTo>
                  <a:lnTo>
                    <a:pt x="316" y="923"/>
                  </a:lnTo>
                  <a:lnTo>
                    <a:pt x="456" y="928"/>
                  </a:lnTo>
                  <a:lnTo>
                    <a:pt x="738" y="896"/>
                  </a:lnTo>
                  <a:lnTo>
                    <a:pt x="953" y="812"/>
                  </a:lnTo>
                  <a:lnTo>
                    <a:pt x="1093" y="711"/>
                  </a:lnTo>
                  <a:lnTo>
                    <a:pt x="1208" y="575"/>
                  </a:lnTo>
                  <a:lnTo>
                    <a:pt x="1254" y="449"/>
                  </a:lnTo>
                  <a:lnTo>
                    <a:pt x="1285" y="325"/>
                  </a:lnTo>
                  <a:lnTo>
                    <a:pt x="1285" y="208"/>
                  </a:lnTo>
                  <a:lnTo>
                    <a:pt x="1275" y="139"/>
                  </a:lnTo>
                  <a:lnTo>
                    <a:pt x="1221" y="4"/>
                  </a:lnTo>
                  <a:lnTo>
                    <a:pt x="2561" y="0"/>
                  </a:lnTo>
                  <a:lnTo>
                    <a:pt x="2666" y="254"/>
                  </a:lnTo>
                  <a:lnTo>
                    <a:pt x="2695" y="389"/>
                  </a:lnTo>
                  <a:lnTo>
                    <a:pt x="2734" y="565"/>
                  </a:lnTo>
                  <a:lnTo>
                    <a:pt x="2734" y="756"/>
                  </a:lnTo>
                  <a:lnTo>
                    <a:pt x="2728" y="862"/>
                  </a:lnTo>
                  <a:lnTo>
                    <a:pt x="2717" y="969"/>
                  </a:lnTo>
                  <a:lnTo>
                    <a:pt x="2692" y="1070"/>
                  </a:lnTo>
                  <a:lnTo>
                    <a:pt x="2623" y="1265"/>
                  </a:lnTo>
                  <a:lnTo>
                    <a:pt x="2550" y="1395"/>
                  </a:lnTo>
                  <a:lnTo>
                    <a:pt x="2483" y="1499"/>
                  </a:lnTo>
                  <a:lnTo>
                    <a:pt x="2393" y="1607"/>
                  </a:lnTo>
                  <a:lnTo>
                    <a:pt x="2328" y="1679"/>
                  </a:lnTo>
                  <a:lnTo>
                    <a:pt x="2255" y="1747"/>
                  </a:lnTo>
                  <a:lnTo>
                    <a:pt x="2038" y="1896"/>
                  </a:lnTo>
                  <a:lnTo>
                    <a:pt x="1950" y="1940"/>
                  </a:lnTo>
                  <a:lnTo>
                    <a:pt x="1907" y="1964"/>
                  </a:lnTo>
                  <a:lnTo>
                    <a:pt x="1866" y="1987"/>
                  </a:lnTo>
                  <a:lnTo>
                    <a:pt x="1665" y="2081"/>
                  </a:lnTo>
                  <a:lnTo>
                    <a:pt x="1419" y="2146"/>
                  </a:lnTo>
                  <a:lnTo>
                    <a:pt x="1185" y="2199"/>
                  </a:lnTo>
                  <a:lnTo>
                    <a:pt x="953" y="2225"/>
                  </a:lnTo>
                  <a:lnTo>
                    <a:pt x="511" y="2219"/>
                  </a:lnTo>
                  <a:lnTo>
                    <a:pt x="302" y="2199"/>
                  </a:lnTo>
                  <a:lnTo>
                    <a:pt x="0" y="2148"/>
                  </a:lnTo>
                  <a:close/>
                </a:path>
              </a:pathLst>
            </a:custGeom>
            <a:solidFill>
              <a:srgbClr val="FFFF00"/>
            </a:solidFill>
            <a:ln w="0">
              <a:solidFill>
                <a:srgbClr val="000000"/>
              </a:solidFill>
              <a:round/>
              <a:headEnd/>
              <a:tailEnd/>
            </a:ln>
          </p:spPr>
          <p:txBody>
            <a:bodyPr/>
            <a:lstStyle/>
            <a:p>
              <a:endParaRPr lang="en-US"/>
            </a:p>
          </p:txBody>
        </p:sp>
        <p:sp>
          <p:nvSpPr>
            <p:cNvPr id="18523" name="Freeform 84"/>
            <p:cNvSpPr>
              <a:spLocks/>
            </p:cNvSpPr>
            <p:nvPr/>
          </p:nvSpPr>
          <p:spPr bwMode="auto">
            <a:xfrm>
              <a:off x="369" y="578"/>
              <a:ext cx="593" cy="333"/>
            </a:xfrm>
            <a:custGeom>
              <a:avLst/>
              <a:gdLst>
                <a:gd name="T0" fmla="*/ 326 w 2966"/>
                <a:gd name="T1" fmla="*/ 333 h 1665"/>
                <a:gd name="T2" fmla="*/ 3 w 2966"/>
                <a:gd name="T3" fmla="*/ 333 h 1665"/>
                <a:gd name="T4" fmla="*/ 0 w 2966"/>
                <a:gd name="T5" fmla="*/ 304 h 1665"/>
                <a:gd name="T6" fmla="*/ 4 w 2966"/>
                <a:gd name="T7" fmla="*/ 262 h 1665"/>
                <a:gd name="T8" fmla="*/ 10 w 2966"/>
                <a:gd name="T9" fmla="*/ 233 h 1665"/>
                <a:gd name="T10" fmla="*/ 19 w 2966"/>
                <a:gd name="T11" fmla="*/ 203 h 1665"/>
                <a:gd name="T12" fmla="*/ 29 w 2966"/>
                <a:gd name="T13" fmla="*/ 180 h 1665"/>
                <a:gd name="T14" fmla="*/ 51 w 2966"/>
                <a:gd name="T15" fmla="*/ 148 h 1665"/>
                <a:gd name="T16" fmla="*/ 71 w 2966"/>
                <a:gd name="T17" fmla="*/ 121 h 1665"/>
                <a:gd name="T18" fmla="*/ 111 w 2966"/>
                <a:gd name="T19" fmla="*/ 86 h 1665"/>
                <a:gd name="T20" fmla="*/ 145 w 2966"/>
                <a:gd name="T21" fmla="*/ 62 h 1665"/>
                <a:gd name="T22" fmla="*/ 182 w 2966"/>
                <a:gd name="T23" fmla="*/ 44 h 1665"/>
                <a:gd name="T24" fmla="*/ 224 w 2966"/>
                <a:gd name="T25" fmla="*/ 26 h 1665"/>
                <a:gd name="T26" fmla="*/ 272 w 2966"/>
                <a:gd name="T27" fmla="*/ 15 h 1665"/>
                <a:gd name="T28" fmla="*/ 327 w 2966"/>
                <a:gd name="T29" fmla="*/ 2 h 1665"/>
                <a:gd name="T30" fmla="*/ 380 w 2966"/>
                <a:gd name="T31" fmla="*/ 0 h 1665"/>
                <a:gd name="T32" fmla="*/ 435 w 2966"/>
                <a:gd name="T33" fmla="*/ 0 h 1665"/>
                <a:gd name="T34" fmla="*/ 487 w 2966"/>
                <a:gd name="T35" fmla="*/ 6 h 1665"/>
                <a:gd name="T36" fmla="*/ 532 w 2966"/>
                <a:gd name="T37" fmla="*/ 13 h 1665"/>
                <a:gd name="T38" fmla="*/ 566 w 2966"/>
                <a:gd name="T39" fmla="*/ 20 h 1665"/>
                <a:gd name="T40" fmla="*/ 593 w 2966"/>
                <a:gd name="T41" fmla="*/ 26 h 1665"/>
                <a:gd name="T42" fmla="*/ 590 w 2966"/>
                <a:gd name="T43" fmla="*/ 46 h 1665"/>
                <a:gd name="T44" fmla="*/ 506 w 2966"/>
                <a:gd name="T45" fmla="*/ 47 h 1665"/>
                <a:gd name="T46" fmla="*/ 588 w 2966"/>
                <a:gd name="T47" fmla="*/ 55 h 1665"/>
                <a:gd name="T48" fmla="*/ 569 w 2966"/>
                <a:gd name="T49" fmla="*/ 204 h 1665"/>
                <a:gd name="T50" fmla="*/ 535 w 2966"/>
                <a:gd name="T51" fmla="*/ 198 h 1665"/>
                <a:gd name="T52" fmla="*/ 500 w 2966"/>
                <a:gd name="T53" fmla="*/ 195 h 1665"/>
                <a:gd name="T54" fmla="*/ 480 w 2966"/>
                <a:gd name="T55" fmla="*/ 195 h 1665"/>
                <a:gd name="T56" fmla="*/ 448 w 2966"/>
                <a:gd name="T57" fmla="*/ 198 h 1665"/>
                <a:gd name="T58" fmla="*/ 416 w 2966"/>
                <a:gd name="T59" fmla="*/ 206 h 1665"/>
                <a:gd name="T60" fmla="*/ 391 w 2966"/>
                <a:gd name="T61" fmla="*/ 218 h 1665"/>
                <a:gd name="T62" fmla="*/ 372 w 2966"/>
                <a:gd name="T63" fmla="*/ 232 h 1665"/>
                <a:gd name="T64" fmla="*/ 354 w 2966"/>
                <a:gd name="T65" fmla="*/ 251 h 1665"/>
                <a:gd name="T66" fmla="*/ 341 w 2966"/>
                <a:gd name="T67" fmla="*/ 266 h 1665"/>
                <a:gd name="T68" fmla="*/ 329 w 2966"/>
                <a:gd name="T69" fmla="*/ 302 h 1665"/>
                <a:gd name="T70" fmla="*/ 326 w 2966"/>
                <a:gd name="T71" fmla="*/ 329 h 1665"/>
                <a:gd name="T72" fmla="*/ 326 w 2966"/>
                <a:gd name="T73" fmla="*/ 333 h 16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66"/>
                <a:gd name="T112" fmla="*/ 0 h 1665"/>
                <a:gd name="T113" fmla="*/ 2966 w 2966"/>
                <a:gd name="T114" fmla="*/ 1665 h 166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66" h="1665">
                  <a:moveTo>
                    <a:pt x="1632" y="1665"/>
                  </a:moveTo>
                  <a:lnTo>
                    <a:pt x="15" y="1665"/>
                  </a:lnTo>
                  <a:lnTo>
                    <a:pt x="0" y="1519"/>
                  </a:lnTo>
                  <a:lnTo>
                    <a:pt x="21" y="1312"/>
                  </a:lnTo>
                  <a:lnTo>
                    <a:pt x="50" y="1164"/>
                  </a:lnTo>
                  <a:lnTo>
                    <a:pt x="95" y="1016"/>
                  </a:lnTo>
                  <a:lnTo>
                    <a:pt x="146" y="900"/>
                  </a:lnTo>
                  <a:lnTo>
                    <a:pt x="254" y="740"/>
                  </a:lnTo>
                  <a:lnTo>
                    <a:pt x="354" y="607"/>
                  </a:lnTo>
                  <a:lnTo>
                    <a:pt x="556" y="431"/>
                  </a:lnTo>
                  <a:lnTo>
                    <a:pt x="725" y="310"/>
                  </a:lnTo>
                  <a:lnTo>
                    <a:pt x="908" y="220"/>
                  </a:lnTo>
                  <a:lnTo>
                    <a:pt x="1118" y="132"/>
                  </a:lnTo>
                  <a:lnTo>
                    <a:pt x="1360" y="74"/>
                  </a:lnTo>
                  <a:lnTo>
                    <a:pt x="1636" y="12"/>
                  </a:lnTo>
                  <a:lnTo>
                    <a:pt x="1899" y="0"/>
                  </a:lnTo>
                  <a:lnTo>
                    <a:pt x="2174" y="0"/>
                  </a:lnTo>
                  <a:lnTo>
                    <a:pt x="2437" y="30"/>
                  </a:lnTo>
                  <a:lnTo>
                    <a:pt x="2661" y="66"/>
                  </a:lnTo>
                  <a:lnTo>
                    <a:pt x="2830" y="101"/>
                  </a:lnTo>
                  <a:lnTo>
                    <a:pt x="2966" y="132"/>
                  </a:lnTo>
                  <a:lnTo>
                    <a:pt x="2951" y="228"/>
                  </a:lnTo>
                  <a:lnTo>
                    <a:pt x="2530" y="235"/>
                  </a:lnTo>
                  <a:lnTo>
                    <a:pt x="2939" y="277"/>
                  </a:lnTo>
                  <a:lnTo>
                    <a:pt x="2847" y="1022"/>
                  </a:lnTo>
                  <a:lnTo>
                    <a:pt x="2678" y="990"/>
                  </a:lnTo>
                  <a:lnTo>
                    <a:pt x="2503" y="973"/>
                  </a:lnTo>
                  <a:lnTo>
                    <a:pt x="2399" y="973"/>
                  </a:lnTo>
                  <a:lnTo>
                    <a:pt x="2243" y="988"/>
                  </a:lnTo>
                  <a:lnTo>
                    <a:pt x="2081" y="1032"/>
                  </a:lnTo>
                  <a:lnTo>
                    <a:pt x="1955" y="1092"/>
                  </a:lnTo>
                  <a:lnTo>
                    <a:pt x="1863" y="1161"/>
                  </a:lnTo>
                  <a:lnTo>
                    <a:pt x="1769" y="1256"/>
                  </a:lnTo>
                  <a:lnTo>
                    <a:pt x="1704" y="1330"/>
                  </a:lnTo>
                  <a:lnTo>
                    <a:pt x="1647" y="1510"/>
                  </a:lnTo>
                  <a:lnTo>
                    <a:pt x="1629" y="1646"/>
                  </a:lnTo>
                  <a:lnTo>
                    <a:pt x="1632" y="1665"/>
                  </a:lnTo>
                  <a:close/>
                </a:path>
              </a:pathLst>
            </a:custGeom>
            <a:solidFill>
              <a:srgbClr val="FFFF00"/>
            </a:solidFill>
            <a:ln w="0">
              <a:solidFill>
                <a:srgbClr val="000000"/>
              </a:solidFill>
              <a:round/>
              <a:headEnd/>
              <a:tailEnd/>
            </a:ln>
          </p:spPr>
          <p:txBody>
            <a:bodyPr/>
            <a:lstStyle/>
            <a:p>
              <a:endParaRPr lang="en-US"/>
            </a:p>
          </p:txBody>
        </p:sp>
        <p:sp>
          <p:nvSpPr>
            <p:cNvPr id="18524" name="Line 85"/>
            <p:cNvSpPr>
              <a:spLocks noChangeShapeType="1"/>
            </p:cNvSpPr>
            <p:nvPr/>
          </p:nvSpPr>
          <p:spPr bwMode="auto">
            <a:xfrm flipH="1" flipV="1">
              <a:off x="1112" y="938"/>
              <a:ext cx="281" cy="23"/>
            </a:xfrm>
            <a:prstGeom prst="line">
              <a:avLst/>
            </a:prstGeom>
            <a:noFill/>
            <a:ln w="0">
              <a:solidFill>
                <a:srgbClr val="0000FF"/>
              </a:solidFill>
              <a:round/>
              <a:headEnd/>
              <a:tailEnd/>
            </a:ln>
          </p:spPr>
          <p:txBody>
            <a:bodyPr/>
            <a:lstStyle/>
            <a:p>
              <a:endParaRPr lang="en-GB"/>
            </a:p>
          </p:txBody>
        </p:sp>
        <p:sp>
          <p:nvSpPr>
            <p:cNvPr id="18525" name="Freeform 86"/>
            <p:cNvSpPr>
              <a:spLocks/>
            </p:cNvSpPr>
            <p:nvPr/>
          </p:nvSpPr>
          <p:spPr bwMode="auto">
            <a:xfrm>
              <a:off x="875" y="621"/>
              <a:ext cx="203" cy="192"/>
            </a:xfrm>
            <a:custGeom>
              <a:avLst/>
              <a:gdLst>
                <a:gd name="T0" fmla="*/ 0 w 1015"/>
                <a:gd name="T1" fmla="*/ 4 h 959"/>
                <a:gd name="T2" fmla="*/ 84 w 1015"/>
                <a:gd name="T3" fmla="*/ 2 h 959"/>
                <a:gd name="T4" fmla="*/ 178 w 1015"/>
                <a:gd name="T5" fmla="*/ 0 h 959"/>
                <a:gd name="T6" fmla="*/ 194 w 1015"/>
                <a:gd name="T7" fmla="*/ 9 h 959"/>
                <a:gd name="T8" fmla="*/ 203 w 1015"/>
                <a:gd name="T9" fmla="*/ 24 h 959"/>
                <a:gd name="T10" fmla="*/ 193 w 1015"/>
                <a:gd name="T11" fmla="*/ 192 h 959"/>
                <a:gd name="T12" fmla="*/ 175 w 1015"/>
                <a:gd name="T13" fmla="*/ 34 h 959"/>
                <a:gd name="T14" fmla="*/ 170 w 1015"/>
                <a:gd name="T15" fmla="*/ 24 h 959"/>
                <a:gd name="T16" fmla="*/ 158 w 1015"/>
                <a:gd name="T17" fmla="*/ 21 h 959"/>
                <a:gd name="T18" fmla="*/ 82 w 1015"/>
                <a:gd name="T19" fmla="*/ 12 h 959"/>
                <a:gd name="T20" fmla="*/ 0 w 1015"/>
                <a:gd name="T21" fmla="*/ 4 h 9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5"/>
                <a:gd name="T34" fmla="*/ 0 h 959"/>
                <a:gd name="T35" fmla="*/ 1015 w 1015"/>
                <a:gd name="T36" fmla="*/ 959 h 9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5" h="959">
                  <a:moveTo>
                    <a:pt x="0" y="18"/>
                  </a:moveTo>
                  <a:lnTo>
                    <a:pt x="421" y="11"/>
                  </a:lnTo>
                  <a:lnTo>
                    <a:pt x="888" y="0"/>
                  </a:lnTo>
                  <a:lnTo>
                    <a:pt x="970" y="47"/>
                  </a:lnTo>
                  <a:lnTo>
                    <a:pt x="1015" y="122"/>
                  </a:lnTo>
                  <a:lnTo>
                    <a:pt x="965" y="959"/>
                  </a:lnTo>
                  <a:lnTo>
                    <a:pt x="877" y="171"/>
                  </a:lnTo>
                  <a:lnTo>
                    <a:pt x="850" y="122"/>
                  </a:lnTo>
                  <a:lnTo>
                    <a:pt x="790" y="104"/>
                  </a:lnTo>
                  <a:lnTo>
                    <a:pt x="409" y="60"/>
                  </a:lnTo>
                  <a:lnTo>
                    <a:pt x="0" y="18"/>
                  </a:lnTo>
                  <a:close/>
                </a:path>
              </a:pathLst>
            </a:custGeom>
            <a:solidFill>
              <a:srgbClr val="FFFFFF"/>
            </a:solidFill>
            <a:ln w="0">
              <a:solidFill>
                <a:srgbClr val="0080FF"/>
              </a:solidFill>
              <a:round/>
              <a:headEnd/>
              <a:tailEnd/>
            </a:ln>
          </p:spPr>
          <p:txBody>
            <a:bodyPr/>
            <a:lstStyle/>
            <a:p>
              <a:endParaRPr lang="en-US"/>
            </a:p>
          </p:txBody>
        </p:sp>
        <p:sp>
          <p:nvSpPr>
            <p:cNvPr id="18526" name="Freeform 87"/>
            <p:cNvSpPr>
              <a:spLocks/>
            </p:cNvSpPr>
            <p:nvPr/>
          </p:nvSpPr>
          <p:spPr bwMode="auto">
            <a:xfrm>
              <a:off x="1065" y="440"/>
              <a:ext cx="203" cy="191"/>
            </a:xfrm>
            <a:custGeom>
              <a:avLst/>
              <a:gdLst>
                <a:gd name="T0" fmla="*/ 203 w 1017"/>
                <a:gd name="T1" fmla="*/ 190 h 954"/>
                <a:gd name="T2" fmla="*/ 54 w 1017"/>
                <a:gd name="T3" fmla="*/ 191 h 954"/>
                <a:gd name="T4" fmla="*/ 22 w 1017"/>
                <a:gd name="T5" fmla="*/ 191 h 954"/>
                <a:gd name="T6" fmla="*/ 8 w 1017"/>
                <a:gd name="T7" fmla="*/ 182 h 954"/>
                <a:gd name="T8" fmla="*/ 0 w 1017"/>
                <a:gd name="T9" fmla="*/ 164 h 954"/>
                <a:gd name="T10" fmla="*/ 10 w 1017"/>
                <a:gd name="T11" fmla="*/ 0 h 954"/>
                <a:gd name="T12" fmla="*/ 28 w 1017"/>
                <a:gd name="T13" fmla="*/ 159 h 954"/>
                <a:gd name="T14" fmla="*/ 34 w 1017"/>
                <a:gd name="T15" fmla="*/ 168 h 954"/>
                <a:gd name="T16" fmla="*/ 45 w 1017"/>
                <a:gd name="T17" fmla="*/ 174 h 954"/>
                <a:gd name="T18" fmla="*/ 203 w 1017"/>
                <a:gd name="T19" fmla="*/ 190 h 9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7"/>
                <a:gd name="T31" fmla="*/ 0 h 954"/>
                <a:gd name="T32" fmla="*/ 1017 w 1017"/>
                <a:gd name="T33" fmla="*/ 954 h 9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7" h="954">
                  <a:moveTo>
                    <a:pt x="1017" y="951"/>
                  </a:moveTo>
                  <a:lnTo>
                    <a:pt x="273" y="954"/>
                  </a:lnTo>
                  <a:lnTo>
                    <a:pt x="112" y="954"/>
                  </a:lnTo>
                  <a:lnTo>
                    <a:pt x="39" y="909"/>
                  </a:lnTo>
                  <a:lnTo>
                    <a:pt x="0" y="820"/>
                  </a:lnTo>
                  <a:lnTo>
                    <a:pt x="51" y="0"/>
                  </a:lnTo>
                  <a:lnTo>
                    <a:pt x="140" y="792"/>
                  </a:lnTo>
                  <a:lnTo>
                    <a:pt x="171" y="841"/>
                  </a:lnTo>
                  <a:lnTo>
                    <a:pt x="224" y="868"/>
                  </a:lnTo>
                  <a:lnTo>
                    <a:pt x="1017" y="951"/>
                  </a:lnTo>
                  <a:close/>
                </a:path>
              </a:pathLst>
            </a:custGeom>
            <a:solidFill>
              <a:srgbClr val="FFFFFF"/>
            </a:solidFill>
            <a:ln w="0">
              <a:solidFill>
                <a:srgbClr val="0080FF"/>
              </a:solidFill>
              <a:round/>
              <a:headEnd/>
              <a:tailEnd/>
            </a:ln>
          </p:spPr>
          <p:txBody>
            <a:bodyPr/>
            <a:lstStyle/>
            <a:p>
              <a:endParaRPr lang="en-US"/>
            </a:p>
          </p:txBody>
        </p:sp>
        <p:sp>
          <p:nvSpPr>
            <p:cNvPr id="18527" name="Freeform 88"/>
            <p:cNvSpPr>
              <a:spLocks/>
            </p:cNvSpPr>
            <p:nvPr/>
          </p:nvSpPr>
          <p:spPr bwMode="auto">
            <a:xfrm>
              <a:off x="420" y="971"/>
              <a:ext cx="326" cy="175"/>
            </a:xfrm>
            <a:custGeom>
              <a:avLst/>
              <a:gdLst>
                <a:gd name="T0" fmla="*/ 303 w 1634"/>
                <a:gd name="T1" fmla="*/ 13 h 875"/>
                <a:gd name="T2" fmla="*/ 295 w 1634"/>
                <a:gd name="T3" fmla="*/ 0 h 875"/>
                <a:gd name="T4" fmla="*/ 0 w 1634"/>
                <a:gd name="T5" fmla="*/ 79 h 875"/>
                <a:gd name="T6" fmla="*/ 24 w 1634"/>
                <a:gd name="T7" fmla="*/ 115 h 875"/>
                <a:gd name="T8" fmla="*/ 75 w 1634"/>
                <a:gd name="T9" fmla="*/ 175 h 875"/>
                <a:gd name="T10" fmla="*/ 326 w 1634"/>
                <a:gd name="T11" fmla="*/ 42 h 875"/>
                <a:gd name="T12" fmla="*/ 303 w 1634"/>
                <a:gd name="T13" fmla="*/ 13 h 875"/>
                <a:gd name="T14" fmla="*/ 0 60000 65536"/>
                <a:gd name="T15" fmla="*/ 0 60000 65536"/>
                <a:gd name="T16" fmla="*/ 0 60000 65536"/>
                <a:gd name="T17" fmla="*/ 0 60000 65536"/>
                <a:gd name="T18" fmla="*/ 0 60000 65536"/>
                <a:gd name="T19" fmla="*/ 0 60000 65536"/>
                <a:gd name="T20" fmla="*/ 0 60000 65536"/>
                <a:gd name="T21" fmla="*/ 0 w 1634"/>
                <a:gd name="T22" fmla="*/ 0 h 875"/>
                <a:gd name="T23" fmla="*/ 1634 w 1634"/>
                <a:gd name="T24" fmla="*/ 875 h 8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4" h="875">
                  <a:moveTo>
                    <a:pt x="1518" y="65"/>
                  </a:moveTo>
                  <a:lnTo>
                    <a:pt x="1477" y="0"/>
                  </a:lnTo>
                  <a:lnTo>
                    <a:pt x="0" y="393"/>
                  </a:lnTo>
                  <a:lnTo>
                    <a:pt x="122" y="575"/>
                  </a:lnTo>
                  <a:lnTo>
                    <a:pt x="378" y="875"/>
                  </a:lnTo>
                  <a:lnTo>
                    <a:pt x="1634" y="211"/>
                  </a:lnTo>
                  <a:lnTo>
                    <a:pt x="1518" y="65"/>
                  </a:lnTo>
                  <a:close/>
                </a:path>
              </a:pathLst>
            </a:custGeom>
            <a:solidFill>
              <a:srgbClr val="FFFF00"/>
            </a:solidFill>
            <a:ln w="0">
              <a:solidFill>
                <a:srgbClr val="000000"/>
              </a:solidFill>
              <a:round/>
              <a:headEnd/>
              <a:tailEnd/>
            </a:ln>
          </p:spPr>
          <p:txBody>
            <a:bodyPr/>
            <a:lstStyle/>
            <a:p>
              <a:endParaRPr lang="en-US"/>
            </a:p>
          </p:txBody>
        </p:sp>
        <p:sp>
          <p:nvSpPr>
            <p:cNvPr id="18528" name="Line 89"/>
            <p:cNvSpPr>
              <a:spLocks noChangeShapeType="1"/>
            </p:cNvSpPr>
            <p:nvPr/>
          </p:nvSpPr>
          <p:spPr bwMode="auto">
            <a:xfrm flipV="1">
              <a:off x="443" y="985"/>
              <a:ext cx="279" cy="100"/>
            </a:xfrm>
            <a:prstGeom prst="line">
              <a:avLst/>
            </a:prstGeom>
            <a:noFill/>
            <a:ln w="0">
              <a:solidFill>
                <a:srgbClr val="0000FF"/>
              </a:solidFill>
              <a:round/>
              <a:headEnd/>
              <a:tailEnd/>
            </a:ln>
          </p:spPr>
          <p:txBody>
            <a:bodyPr/>
            <a:lstStyle/>
            <a:p>
              <a:endParaRPr lang="en-GB"/>
            </a:p>
          </p:txBody>
        </p:sp>
        <p:sp>
          <p:nvSpPr>
            <p:cNvPr id="18529" name="Freeform 90"/>
            <p:cNvSpPr>
              <a:spLocks/>
            </p:cNvSpPr>
            <p:nvPr/>
          </p:nvSpPr>
          <p:spPr bwMode="auto">
            <a:xfrm>
              <a:off x="320" y="544"/>
              <a:ext cx="754" cy="820"/>
            </a:xfrm>
            <a:custGeom>
              <a:avLst/>
              <a:gdLst>
                <a:gd name="T0" fmla="*/ 482 w 3767"/>
                <a:gd name="T1" fmla="*/ 784 h 4099"/>
                <a:gd name="T2" fmla="*/ 384 w 3767"/>
                <a:gd name="T3" fmla="*/ 748 h 4099"/>
                <a:gd name="T4" fmla="*/ 318 w 3767"/>
                <a:gd name="T5" fmla="*/ 714 h 4099"/>
                <a:gd name="T6" fmla="*/ 244 w 3767"/>
                <a:gd name="T7" fmla="*/ 663 h 4099"/>
                <a:gd name="T8" fmla="*/ 176 w 3767"/>
                <a:gd name="T9" fmla="*/ 604 h 4099"/>
                <a:gd name="T10" fmla="*/ 101 w 3767"/>
                <a:gd name="T11" fmla="*/ 507 h 4099"/>
                <a:gd name="T12" fmla="*/ 58 w 3767"/>
                <a:gd name="T13" fmla="*/ 405 h 4099"/>
                <a:gd name="T14" fmla="*/ 50 w 3767"/>
                <a:gd name="T15" fmla="*/ 339 h 4099"/>
                <a:gd name="T16" fmla="*/ 60 w 3767"/>
                <a:gd name="T17" fmla="*/ 268 h 4099"/>
                <a:gd name="T18" fmla="*/ 79 w 3767"/>
                <a:gd name="T19" fmla="*/ 214 h 4099"/>
                <a:gd name="T20" fmla="*/ 120 w 3767"/>
                <a:gd name="T21" fmla="*/ 156 h 4099"/>
                <a:gd name="T22" fmla="*/ 167 w 3767"/>
                <a:gd name="T23" fmla="*/ 116 h 4099"/>
                <a:gd name="T24" fmla="*/ 232 w 3767"/>
                <a:gd name="T25" fmla="*/ 78 h 4099"/>
                <a:gd name="T26" fmla="*/ 274 w 3767"/>
                <a:gd name="T27" fmla="*/ 61 h 4099"/>
                <a:gd name="T28" fmla="*/ 377 w 3767"/>
                <a:gd name="T29" fmla="*/ 37 h 4099"/>
                <a:gd name="T30" fmla="*/ 484 w 3767"/>
                <a:gd name="T31" fmla="*/ 35 h 4099"/>
                <a:gd name="T32" fmla="*/ 581 w 3767"/>
                <a:gd name="T33" fmla="*/ 48 h 4099"/>
                <a:gd name="T34" fmla="*/ 665 w 3767"/>
                <a:gd name="T35" fmla="*/ 66 h 4099"/>
                <a:gd name="T36" fmla="*/ 734 w 3767"/>
                <a:gd name="T37" fmla="*/ 78 h 4099"/>
                <a:gd name="T38" fmla="*/ 754 w 3767"/>
                <a:gd name="T39" fmla="*/ 79 h 4099"/>
                <a:gd name="T40" fmla="*/ 723 w 3767"/>
                <a:gd name="T41" fmla="*/ 52 h 4099"/>
                <a:gd name="T42" fmla="*/ 677 w 3767"/>
                <a:gd name="T43" fmla="*/ 36 h 4099"/>
                <a:gd name="T44" fmla="*/ 587 w 3767"/>
                <a:gd name="T45" fmla="*/ 15 h 4099"/>
                <a:gd name="T46" fmla="*/ 497 w 3767"/>
                <a:gd name="T47" fmla="*/ 2 h 4099"/>
                <a:gd name="T48" fmla="*/ 409 w 3767"/>
                <a:gd name="T49" fmla="*/ 1 h 4099"/>
                <a:gd name="T50" fmla="*/ 326 w 3767"/>
                <a:gd name="T51" fmla="*/ 9 h 4099"/>
                <a:gd name="T52" fmla="*/ 248 w 3767"/>
                <a:gd name="T53" fmla="*/ 29 h 4099"/>
                <a:gd name="T54" fmla="*/ 175 w 3767"/>
                <a:gd name="T55" fmla="*/ 58 h 4099"/>
                <a:gd name="T56" fmla="*/ 120 w 3767"/>
                <a:gd name="T57" fmla="*/ 91 h 4099"/>
                <a:gd name="T58" fmla="*/ 67 w 3767"/>
                <a:gd name="T59" fmla="*/ 143 h 4099"/>
                <a:gd name="T60" fmla="*/ 31 w 3767"/>
                <a:gd name="T61" fmla="*/ 194 h 4099"/>
                <a:gd name="T62" fmla="*/ 9 w 3767"/>
                <a:gd name="T63" fmla="*/ 252 h 4099"/>
                <a:gd name="T64" fmla="*/ 0 w 3767"/>
                <a:gd name="T65" fmla="*/ 312 h 4099"/>
                <a:gd name="T66" fmla="*/ 18 w 3767"/>
                <a:gd name="T67" fmla="*/ 437 h 4099"/>
                <a:gd name="T68" fmla="*/ 51 w 3767"/>
                <a:gd name="T69" fmla="*/ 506 h 4099"/>
                <a:gd name="T70" fmla="*/ 134 w 3767"/>
                <a:gd name="T71" fmla="*/ 615 h 4099"/>
                <a:gd name="T72" fmla="*/ 196 w 3767"/>
                <a:gd name="T73" fmla="*/ 673 h 4099"/>
                <a:gd name="T74" fmla="*/ 274 w 3767"/>
                <a:gd name="T75" fmla="*/ 732 h 4099"/>
                <a:gd name="T76" fmla="*/ 352 w 3767"/>
                <a:gd name="T77" fmla="*/ 773 h 4099"/>
                <a:gd name="T78" fmla="*/ 435 w 3767"/>
                <a:gd name="T79" fmla="*/ 809 h 4099"/>
                <a:gd name="T80" fmla="*/ 541 w 3767"/>
                <a:gd name="T81" fmla="*/ 798 h 409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67"/>
                <a:gd name="T124" fmla="*/ 0 h 4099"/>
                <a:gd name="T125" fmla="*/ 3767 w 3767"/>
                <a:gd name="T126" fmla="*/ 4099 h 409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67" h="4099">
                  <a:moveTo>
                    <a:pt x="2705" y="3987"/>
                  </a:moveTo>
                  <a:lnTo>
                    <a:pt x="2410" y="3918"/>
                  </a:lnTo>
                  <a:lnTo>
                    <a:pt x="2173" y="3843"/>
                  </a:lnTo>
                  <a:lnTo>
                    <a:pt x="1920" y="3738"/>
                  </a:lnTo>
                  <a:lnTo>
                    <a:pt x="1765" y="3659"/>
                  </a:lnTo>
                  <a:lnTo>
                    <a:pt x="1589" y="3571"/>
                  </a:lnTo>
                  <a:lnTo>
                    <a:pt x="1391" y="3434"/>
                  </a:lnTo>
                  <a:lnTo>
                    <a:pt x="1218" y="3314"/>
                  </a:lnTo>
                  <a:lnTo>
                    <a:pt x="1060" y="3183"/>
                  </a:lnTo>
                  <a:lnTo>
                    <a:pt x="881" y="3017"/>
                  </a:lnTo>
                  <a:lnTo>
                    <a:pt x="622" y="2711"/>
                  </a:lnTo>
                  <a:lnTo>
                    <a:pt x="503" y="2535"/>
                  </a:lnTo>
                  <a:lnTo>
                    <a:pt x="377" y="2282"/>
                  </a:lnTo>
                  <a:lnTo>
                    <a:pt x="291" y="2024"/>
                  </a:lnTo>
                  <a:lnTo>
                    <a:pt x="264" y="1843"/>
                  </a:lnTo>
                  <a:lnTo>
                    <a:pt x="249" y="1693"/>
                  </a:lnTo>
                  <a:lnTo>
                    <a:pt x="270" y="1486"/>
                  </a:lnTo>
                  <a:lnTo>
                    <a:pt x="301" y="1339"/>
                  </a:lnTo>
                  <a:lnTo>
                    <a:pt x="342" y="1191"/>
                  </a:lnTo>
                  <a:lnTo>
                    <a:pt x="396" y="1072"/>
                  </a:lnTo>
                  <a:lnTo>
                    <a:pt x="498" y="923"/>
                  </a:lnTo>
                  <a:lnTo>
                    <a:pt x="602" y="780"/>
                  </a:lnTo>
                  <a:lnTo>
                    <a:pt x="706" y="689"/>
                  </a:lnTo>
                  <a:lnTo>
                    <a:pt x="832" y="581"/>
                  </a:lnTo>
                  <a:lnTo>
                    <a:pt x="971" y="485"/>
                  </a:lnTo>
                  <a:lnTo>
                    <a:pt x="1157" y="392"/>
                  </a:lnTo>
                  <a:lnTo>
                    <a:pt x="1297" y="337"/>
                  </a:lnTo>
                  <a:lnTo>
                    <a:pt x="1371" y="306"/>
                  </a:lnTo>
                  <a:lnTo>
                    <a:pt x="1660" y="237"/>
                  </a:lnTo>
                  <a:lnTo>
                    <a:pt x="1885" y="187"/>
                  </a:lnTo>
                  <a:lnTo>
                    <a:pt x="2158" y="173"/>
                  </a:lnTo>
                  <a:lnTo>
                    <a:pt x="2420" y="173"/>
                  </a:lnTo>
                  <a:lnTo>
                    <a:pt x="2687" y="205"/>
                  </a:lnTo>
                  <a:lnTo>
                    <a:pt x="2905" y="240"/>
                  </a:lnTo>
                  <a:lnTo>
                    <a:pt x="3110" y="280"/>
                  </a:lnTo>
                  <a:lnTo>
                    <a:pt x="3321" y="331"/>
                  </a:lnTo>
                  <a:lnTo>
                    <a:pt x="3537" y="392"/>
                  </a:lnTo>
                  <a:lnTo>
                    <a:pt x="3667" y="391"/>
                  </a:lnTo>
                  <a:lnTo>
                    <a:pt x="3749" y="438"/>
                  </a:lnTo>
                  <a:lnTo>
                    <a:pt x="3767" y="395"/>
                  </a:lnTo>
                  <a:lnTo>
                    <a:pt x="3726" y="307"/>
                  </a:lnTo>
                  <a:lnTo>
                    <a:pt x="3614" y="261"/>
                  </a:lnTo>
                  <a:lnTo>
                    <a:pt x="3483" y="212"/>
                  </a:lnTo>
                  <a:lnTo>
                    <a:pt x="3382" y="178"/>
                  </a:lnTo>
                  <a:lnTo>
                    <a:pt x="3153" y="122"/>
                  </a:lnTo>
                  <a:lnTo>
                    <a:pt x="2933" y="74"/>
                  </a:lnTo>
                  <a:lnTo>
                    <a:pt x="2708" y="38"/>
                  </a:lnTo>
                  <a:lnTo>
                    <a:pt x="2484" y="12"/>
                  </a:lnTo>
                  <a:lnTo>
                    <a:pt x="2263" y="0"/>
                  </a:lnTo>
                  <a:lnTo>
                    <a:pt x="2045" y="3"/>
                  </a:lnTo>
                  <a:lnTo>
                    <a:pt x="1837" y="17"/>
                  </a:lnTo>
                  <a:lnTo>
                    <a:pt x="1628" y="47"/>
                  </a:lnTo>
                  <a:lnTo>
                    <a:pt x="1429" y="92"/>
                  </a:lnTo>
                  <a:lnTo>
                    <a:pt x="1241" y="143"/>
                  </a:lnTo>
                  <a:lnTo>
                    <a:pt x="1064" y="206"/>
                  </a:lnTo>
                  <a:lnTo>
                    <a:pt x="876" y="290"/>
                  </a:lnTo>
                  <a:lnTo>
                    <a:pt x="736" y="377"/>
                  </a:lnTo>
                  <a:lnTo>
                    <a:pt x="602" y="457"/>
                  </a:lnTo>
                  <a:lnTo>
                    <a:pt x="446" y="581"/>
                  </a:lnTo>
                  <a:lnTo>
                    <a:pt x="333" y="716"/>
                  </a:lnTo>
                  <a:lnTo>
                    <a:pt x="237" y="837"/>
                  </a:lnTo>
                  <a:lnTo>
                    <a:pt x="154" y="971"/>
                  </a:lnTo>
                  <a:lnTo>
                    <a:pt x="79" y="1121"/>
                  </a:lnTo>
                  <a:lnTo>
                    <a:pt x="43" y="1262"/>
                  </a:lnTo>
                  <a:lnTo>
                    <a:pt x="21" y="1433"/>
                  </a:lnTo>
                  <a:lnTo>
                    <a:pt x="0" y="1562"/>
                  </a:lnTo>
                  <a:lnTo>
                    <a:pt x="27" y="1902"/>
                  </a:lnTo>
                  <a:lnTo>
                    <a:pt x="91" y="2182"/>
                  </a:lnTo>
                  <a:lnTo>
                    <a:pt x="134" y="2270"/>
                  </a:lnTo>
                  <a:lnTo>
                    <a:pt x="254" y="2527"/>
                  </a:lnTo>
                  <a:lnTo>
                    <a:pt x="392" y="2741"/>
                  </a:lnTo>
                  <a:lnTo>
                    <a:pt x="669" y="3075"/>
                  </a:lnTo>
                  <a:lnTo>
                    <a:pt x="884" y="3288"/>
                  </a:lnTo>
                  <a:lnTo>
                    <a:pt x="977" y="3363"/>
                  </a:lnTo>
                  <a:lnTo>
                    <a:pt x="1128" y="3482"/>
                  </a:lnTo>
                  <a:lnTo>
                    <a:pt x="1371" y="3658"/>
                  </a:lnTo>
                  <a:lnTo>
                    <a:pt x="1555" y="3757"/>
                  </a:lnTo>
                  <a:lnTo>
                    <a:pt x="1758" y="3866"/>
                  </a:lnTo>
                  <a:lnTo>
                    <a:pt x="1902" y="3943"/>
                  </a:lnTo>
                  <a:lnTo>
                    <a:pt x="2174" y="4042"/>
                  </a:lnTo>
                  <a:lnTo>
                    <a:pt x="2329" y="4099"/>
                  </a:lnTo>
                  <a:lnTo>
                    <a:pt x="2705" y="3987"/>
                  </a:lnTo>
                  <a:close/>
                </a:path>
              </a:pathLst>
            </a:custGeom>
            <a:solidFill>
              <a:srgbClr val="0080FF"/>
            </a:solidFill>
            <a:ln w="0">
              <a:solidFill>
                <a:srgbClr val="000000"/>
              </a:solidFill>
              <a:round/>
              <a:headEnd/>
              <a:tailEnd/>
            </a:ln>
          </p:spPr>
          <p:txBody>
            <a:bodyPr/>
            <a:lstStyle/>
            <a:p>
              <a:endParaRPr lang="en-US"/>
            </a:p>
          </p:txBody>
        </p:sp>
        <p:sp>
          <p:nvSpPr>
            <p:cNvPr id="18530" name="Freeform 91"/>
            <p:cNvSpPr>
              <a:spLocks/>
            </p:cNvSpPr>
            <p:nvPr/>
          </p:nvSpPr>
          <p:spPr bwMode="auto">
            <a:xfrm>
              <a:off x="742" y="794"/>
              <a:ext cx="346" cy="259"/>
            </a:xfrm>
            <a:custGeom>
              <a:avLst/>
              <a:gdLst>
                <a:gd name="T0" fmla="*/ 85 w 1730"/>
                <a:gd name="T1" fmla="*/ 0 h 1292"/>
                <a:gd name="T2" fmla="*/ 50 w 1730"/>
                <a:gd name="T3" fmla="*/ 18 h 1292"/>
                <a:gd name="T4" fmla="*/ 24 w 1730"/>
                <a:gd name="T5" fmla="*/ 38 h 1292"/>
                <a:gd name="T6" fmla="*/ 8 w 1730"/>
                <a:gd name="T7" fmla="*/ 64 h 1292"/>
                <a:gd name="T8" fmla="*/ 0 w 1730"/>
                <a:gd name="T9" fmla="*/ 97 h 1292"/>
                <a:gd name="T10" fmla="*/ 5 w 1730"/>
                <a:gd name="T11" fmla="*/ 134 h 1292"/>
                <a:gd name="T12" fmla="*/ 20 w 1730"/>
                <a:gd name="T13" fmla="*/ 161 h 1292"/>
                <a:gd name="T14" fmla="*/ 43 w 1730"/>
                <a:gd name="T15" fmla="*/ 193 h 1292"/>
                <a:gd name="T16" fmla="*/ 83 w 1730"/>
                <a:gd name="T17" fmla="*/ 224 h 1292"/>
                <a:gd name="T18" fmla="*/ 131 w 1730"/>
                <a:gd name="T19" fmla="*/ 244 h 1292"/>
                <a:gd name="T20" fmla="*/ 157 w 1730"/>
                <a:gd name="T21" fmla="*/ 252 h 1292"/>
                <a:gd name="T22" fmla="*/ 192 w 1730"/>
                <a:gd name="T23" fmla="*/ 258 h 1292"/>
                <a:gd name="T24" fmla="*/ 222 w 1730"/>
                <a:gd name="T25" fmla="*/ 259 h 1292"/>
                <a:gd name="T26" fmla="*/ 259 w 1730"/>
                <a:gd name="T27" fmla="*/ 253 h 1292"/>
                <a:gd name="T28" fmla="*/ 281 w 1730"/>
                <a:gd name="T29" fmla="*/ 245 h 1292"/>
                <a:gd name="T30" fmla="*/ 316 w 1730"/>
                <a:gd name="T31" fmla="*/ 226 h 1292"/>
                <a:gd name="T32" fmla="*/ 346 w 1730"/>
                <a:gd name="T33" fmla="*/ 194 h 129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30"/>
                <a:gd name="T52" fmla="*/ 0 h 1292"/>
                <a:gd name="T53" fmla="*/ 1730 w 1730"/>
                <a:gd name="T54" fmla="*/ 1292 h 129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30" h="1292">
                  <a:moveTo>
                    <a:pt x="427" y="0"/>
                  </a:moveTo>
                  <a:lnTo>
                    <a:pt x="250" y="92"/>
                  </a:lnTo>
                  <a:lnTo>
                    <a:pt x="122" y="192"/>
                  </a:lnTo>
                  <a:lnTo>
                    <a:pt x="41" y="321"/>
                  </a:lnTo>
                  <a:lnTo>
                    <a:pt x="0" y="484"/>
                  </a:lnTo>
                  <a:lnTo>
                    <a:pt x="23" y="666"/>
                  </a:lnTo>
                  <a:lnTo>
                    <a:pt x="99" y="803"/>
                  </a:lnTo>
                  <a:lnTo>
                    <a:pt x="214" y="961"/>
                  </a:lnTo>
                  <a:lnTo>
                    <a:pt x="414" y="1117"/>
                  </a:lnTo>
                  <a:lnTo>
                    <a:pt x="654" y="1216"/>
                  </a:lnTo>
                  <a:lnTo>
                    <a:pt x="787" y="1259"/>
                  </a:lnTo>
                  <a:lnTo>
                    <a:pt x="962" y="1289"/>
                  </a:lnTo>
                  <a:lnTo>
                    <a:pt x="1109" y="1292"/>
                  </a:lnTo>
                  <a:lnTo>
                    <a:pt x="1297" y="1260"/>
                  </a:lnTo>
                  <a:lnTo>
                    <a:pt x="1405" y="1220"/>
                  </a:lnTo>
                  <a:lnTo>
                    <a:pt x="1582" y="1125"/>
                  </a:lnTo>
                  <a:lnTo>
                    <a:pt x="1730" y="970"/>
                  </a:lnTo>
                </a:path>
              </a:pathLst>
            </a:custGeom>
            <a:noFill/>
            <a:ln w="0">
              <a:solidFill>
                <a:srgbClr val="0000FF"/>
              </a:solidFill>
              <a:round/>
              <a:headEnd/>
              <a:tailEnd/>
            </a:ln>
          </p:spPr>
          <p:txBody>
            <a:bodyPr/>
            <a:lstStyle/>
            <a:p>
              <a:endParaRPr lang="en-US"/>
            </a:p>
          </p:txBody>
        </p:sp>
        <p:sp>
          <p:nvSpPr>
            <p:cNvPr id="18531" name="Freeform 92"/>
            <p:cNvSpPr>
              <a:spLocks/>
            </p:cNvSpPr>
            <p:nvPr/>
          </p:nvSpPr>
          <p:spPr bwMode="auto">
            <a:xfrm>
              <a:off x="833" y="858"/>
              <a:ext cx="159" cy="120"/>
            </a:xfrm>
            <a:custGeom>
              <a:avLst/>
              <a:gdLst>
                <a:gd name="T0" fmla="*/ 107 w 793"/>
                <a:gd name="T1" fmla="*/ 11 h 602"/>
                <a:gd name="T2" fmla="*/ 91 w 793"/>
                <a:gd name="T3" fmla="*/ 4 h 602"/>
                <a:gd name="T4" fmla="*/ 76 w 793"/>
                <a:gd name="T5" fmla="*/ 1 h 602"/>
                <a:gd name="T6" fmla="*/ 59 w 793"/>
                <a:gd name="T7" fmla="*/ 0 h 602"/>
                <a:gd name="T8" fmla="*/ 43 w 793"/>
                <a:gd name="T9" fmla="*/ 3 h 602"/>
                <a:gd name="T10" fmla="*/ 29 w 793"/>
                <a:gd name="T11" fmla="*/ 8 h 602"/>
                <a:gd name="T12" fmla="*/ 18 w 793"/>
                <a:gd name="T13" fmla="*/ 14 h 602"/>
                <a:gd name="T14" fmla="*/ 9 w 793"/>
                <a:gd name="T15" fmla="*/ 24 h 602"/>
                <a:gd name="T16" fmla="*/ 3 w 793"/>
                <a:gd name="T17" fmla="*/ 35 h 602"/>
                <a:gd name="T18" fmla="*/ 0 w 793"/>
                <a:gd name="T19" fmla="*/ 48 h 602"/>
                <a:gd name="T20" fmla="*/ 3 w 793"/>
                <a:gd name="T21" fmla="*/ 60 h 602"/>
                <a:gd name="T22" fmla="*/ 7 w 793"/>
                <a:gd name="T23" fmla="*/ 73 h 602"/>
                <a:gd name="T24" fmla="*/ 15 w 793"/>
                <a:gd name="T25" fmla="*/ 84 h 602"/>
                <a:gd name="T26" fmla="*/ 26 w 793"/>
                <a:gd name="T27" fmla="*/ 96 h 602"/>
                <a:gd name="T28" fmla="*/ 40 w 793"/>
                <a:gd name="T29" fmla="*/ 105 h 602"/>
                <a:gd name="T30" fmla="*/ 56 w 793"/>
                <a:gd name="T31" fmla="*/ 113 h 602"/>
                <a:gd name="T32" fmla="*/ 71 w 793"/>
                <a:gd name="T33" fmla="*/ 118 h 602"/>
                <a:gd name="T34" fmla="*/ 89 w 793"/>
                <a:gd name="T35" fmla="*/ 120 h 602"/>
                <a:gd name="T36" fmla="*/ 105 w 793"/>
                <a:gd name="T37" fmla="*/ 120 h 602"/>
                <a:gd name="T38" fmla="*/ 121 w 793"/>
                <a:gd name="T39" fmla="*/ 117 h 602"/>
                <a:gd name="T40" fmla="*/ 133 w 793"/>
                <a:gd name="T41" fmla="*/ 113 h 602"/>
                <a:gd name="T42" fmla="*/ 145 w 793"/>
                <a:gd name="T43" fmla="*/ 104 h 602"/>
                <a:gd name="T44" fmla="*/ 152 w 793"/>
                <a:gd name="T45" fmla="*/ 95 h 602"/>
                <a:gd name="T46" fmla="*/ 158 w 793"/>
                <a:gd name="T47" fmla="*/ 84 h 602"/>
                <a:gd name="T48" fmla="*/ 159 w 793"/>
                <a:gd name="T49" fmla="*/ 66 h 602"/>
                <a:gd name="T50" fmla="*/ 153 w 793"/>
                <a:gd name="T51" fmla="*/ 47 h 602"/>
                <a:gd name="T52" fmla="*/ 139 w 793"/>
                <a:gd name="T53" fmla="*/ 29 h 602"/>
                <a:gd name="T54" fmla="*/ 118 w 793"/>
                <a:gd name="T55" fmla="*/ 14 h 602"/>
                <a:gd name="T56" fmla="*/ 107 w 793"/>
                <a:gd name="T57" fmla="*/ 11 h 60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3"/>
                <a:gd name="T88" fmla="*/ 0 h 602"/>
                <a:gd name="T89" fmla="*/ 793 w 793"/>
                <a:gd name="T90" fmla="*/ 602 h 60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3" h="602">
                  <a:moveTo>
                    <a:pt x="535" y="53"/>
                  </a:moveTo>
                  <a:lnTo>
                    <a:pt x="454" y="20"/>
                  </a:lnTo>
                  <a:lnTo>
                    <a:pt x="377" y="5"/>
                  </a:lnTo>
                  <a:lnTo>
                    <a:pt x="295" y="0"/>
                  </a:lnTo>
                  <a:lnTo>
                    <a:pt x="212" y="14"/>
                  </a:lnTo>
                  <a:lnTo>
                    <a:pt x="145" y="39"/>
                  </a:lnTo>
                  <a:lnTo>
                    <a:pt x="91" y="72"/>
                  </a:lnTo>
                  <a:lnTo>
                    <a:pt x="45" y="120"/>
                  </a:lnTo>
                  <a:lnTo>
                    <a:pt x="17" y="174"/>
                  </a:lnTo>
                  <a:lnTo>
                    <a:pt x="0" y="239"/>
                  </a:lnTo>
                  <a:lnTo>
                    <a:pt x="14" y="299"/>
                  </a:lnTo>
                  <a:lnTo>
                    <a:pt x="34" y="364"/>
                  </a:lnTo>
                  <a:lnTo>
                    <a:pt x="73" y="423"/>
                  </a:lnTo>
                  <a:lnTo>
                    <a:pt x="132" y="481"/>
                  </a:lnTo>
                  <a:lnTo>
                    <a:pt x="200" y="525"/>
                  </a:lnTo>
                  <a:lnTo>
                    <a:pt x="278" y="567"/>
                  </a:lnTo>
                  <a:lnTo>
                    <a:pt x="354" y="592"/>
                  </a:lnTo>
                  <a:lnTo>
                    <a:pt x="444" y="601"/>
                  </a:lnTo>
                  <a:lnTo>
                    <a:pt x="523" y="602"/>
                  </a:lnTo>
                  <a:lnTo>
                    <a:pt x="603" y="589"/>
                  </a:lnTo>
                  <a:lnTo>
                    <a:pt x="665" y="565"/>
                  </a:lnTo>
                  <a:lnTo>
                    <a:pt x="725" y="523"/>
                  </a:lnTo>
                  <a:lnTo>
                    <a:pt x="760" y="476"/>
                  </a:lnTo>
                  <a:lnTo>
                    <a:pt x="787" y="420"/>
                  </a:lnTo>
                  <a:lnTo>
                    <a:pt x="793" y="332"/>
                  </a:lnTo>
                  <a:lnTo>
                    <a:pt x="763" y="235"/>
                  </a:lnTo>
                  <a:lnTo>
                    <a:pt x="693" y="145"/>
                  </a:lnTo>
                  <a:lnTo>
                    <a:pt x="588" y="72"/>
                  </a:lnTo>
                  <a:lnTo>
                    <a:pt x="535" y="53"/>
                  </a:lnTo>
                  <a:close/>
                </a:path>
              </a:pathLst>
            </a:custGeom>
            <a:solidFill>
              <a:srgbClr val="FFFFFF"/>
            </a:solidFill>
            <a:ln w="0">
              <a:solidFill>
                <a:srgbClr val="000000"/>
              </a:solidFill>
              <a:round/>
              <a:headEnd/>
              <a:tailEnd/>
            </a:ln>
          </p:spPr>
          <p:txBody>
            <a:bodyPr/>
            <a:lstStyle/>
            <a:p>
              <a:endParaRPr lang="en-US"/>
            </a:p>
          </p:txBody>
        </p:sp>
        <p:sp>
          <p:nvSpPr>
            <p:cNvPr id="18532" name="Freeform 93"/>
            <p:cNvSpPr>
              <a:spLocks/>
            </p:cNvSpPr>
            <p:nvPr/>
          </p:nvSpPr>
          <p:spPr bwMode="auto">
            <a:xfrm>
              <a:off x="833" y="857"/>
              <a:ext cx="159" cy="106"/>
            </a:xfrm>
            <a:custGeom>
              <a:avLst/>
              <a:gdLst>
                <a:gd name="T0" fmla="*/ 152 w 798"/>
                <a:gd name="T1" fmla="*/ 96 h 533"/>
                <a:gd name="T2" fmla="*/ 158 w 798"/>
                <a:gd name="T3" fmla="*/ 85 h 533"/>
                <a:gd name="T4" fmla="*/ 159 w 798"/>
                <a:gd name="T5" fmla="*/ 68 h 533"/>
                <a:gd name="T6" fmla="*/ 153 w 798"/>
                <a:gd name="T7" fmla="*/ 48 h 533"/>
                <a:gd name="T8" fmla="*/ 139 w 798"/>
                <a:gd name="T9" fmla="*/ 29 h 533"/>
                <a:gd name="T10" fmla="*/ 118 w 798"/>
                <a:gd name="T11" fmla="*/ 15 h 533"/>
                <a:gd name="T12" fmla="*/ 91 w 798"/>
                <a:gd name="T13" fmla="*/ 5 h 533"/>
                <a:gd name="T14" fmla="*/ 76 w 798"/>
                <a:gd name="T15" fmla="*/ 2 h 533"/>
                <a:gd name="T16" fmla="*/ 59 w 798"/>
                <a:gd name="T17" fmla="*/ 0 h 533"/>
                <a:gd name="T18" fmla="*/ 43 w 798"/>
                <a:gd name="T19" fmla="*/ 3 h 533"/>
                <a:gd name="T20" fmla="*/ 29 w 798"/>
                <a:gd name="T21" fmla="*/ 8 h 533"/>
                <a:gd name="T22" fmla="*/ 18 w 798"/>
                <a:gd name="T23" fmla="*/ 14 h 533"/>
                <a:gd name="T24" fmla="*/ 7 w 798"/>
                <a:gd name="T25" fmla="*/ 26 h 533"/>
                <a:gd name="T26" fmla="*/ 2 w 798"/>
                <a:gd name="T27" fmla="*/ 37 h 533"/>
                <a:gd name="T28" fmla="*/ 0 w 798"/>
                <a:gd name="T29" fmla="*/ 50 h 533"/>
                <a:gd name="T30" fmla="*/ 22 w 798"/>
                <a:gd name="T31" fmla="*/ 33 h 533"/>
                <a:gd name="T32" fmla="*/ 53 w 798"/>
                <a:gd name="T33" fmla="*/ 31 h 533"/>
                <a:gd name="T34" fmla="*/ 79 w 798"/>
                <a:gd name="T35" fmla="*/ 33 h 533"/>
                <a:gd name="T36" fmla="*/ 99 w 798"/>
                <a:gd name="T37" fmla="*/ 41 h 533"/>
                <a:gd name="T38" fmla="*/ 118 w 798"/>
                <a:gd name="T39" fmla="*/ 52 h 533"/>
                <a:gd name="T40" fmla="*/ 132 w 798"/>
                <a:gd name="T41" fmla="*/ 65 h 533"/>
                <a:gd name="T42" fmla="*/ 138 w 798"/>
                <a:gd name="T43" fmla="*/ 77 h 533"/>
                <a:gd name="T44" fmla="*/ 143 w 798"/>
                <a:gd name="T45" fmla="*/ 99 h 533"/>
                <a:gd name="T46" fmla="*/ 145 w 798"/>
                <a:gd name="T47" fmla="*/ 106 h 533"/>
                <a:gd name="T48" fmla="*/ 152 w 798"/>
                <a:gd name="T49" fmla="*/ 96 h 5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8"/>
                <a:gd name="T76" fmla="*/ 0 h 533"/>
                <a:gd name="T77" fmla="*/ 798 w 798"/>
                <a:gd name="T78" fmla="*/ 533 h 5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8" h="533">
                  <a:moveTo>
                    <a:pt x="765" y="481"/>
                  </a:moveTo>
                  <a:lnTo>
                    <a:pt x="792" y="428"/>
                  </a:lnTo>
                  <a:lnTo>
                    <a:pt x="798" y="343"/>
                  </a:lnTo>
                  <a:lnTo>
                    <a:pt x="770" y="243"/>
                  </a:lnTo>
                  <a:lnTo>
                    <a:pt x="698" y="148"/>
                  </a:lnTo>
                  <a:lnTo>
                    <a:pt x="591" y="75"/>
                  </a:lnTo>
                  <a:lnTo>
                    <a:pt x="456" y="24"/>
                  </a:lnTo>
                  <a:lnTo>
                    <a:pt x="381" y="9"/>
                  </a:lnTo>
                  <a:lnTo>
                    <a:pt x="297" y="0"/>
                  </a:lnTo>
                  <a:lnTo>
                    <a:pt x="215" y="16"/>
                  </a:lnTo>
                  <a:lnTo>
                    <a:pt x="147" y="40"/>
                  </a:lnTo>
                  <a:lnTo>
                    <a:pt x="92" y="72"/>
                  </a:lnTo>
                  <a:lnTo>
                    <a:pt x="36" y="130"/>
                  </a:lnTo>
                  <a:lnTo>
                    <a:pt x="12" y="185"/>
                  </a:lnTo>
                  <a:lnTo>
                    <a:pt x="0" y="250"/>
                  </a:lnTo>
                  <a:lnTo>
                    <a:pt x="111" y="167"/>
                  </a:lnTo>
                  <a:lnTo>
                    <a:pt x="264" y="158"/>
                  </a:lnTo>
                  <a:lnTo>
                    <a:pt x="396" y="167"/>
                  </a:lnTo>
                  <a:lnTo>
                    <a:pt x="496" y="207"/>
                  </a:lnTo>
                  <a:lnTo>
                    <a:pt x="594" y="261"/>
                  </a:lnTo>
                  <a:lnTo>
                    <a:pt x="662" y="326"/>
                  </a:lnTo>
                  <a:lnTo>
                    <a:pt x="694" y="385"/>
                  </a:lnTo>
                  <a:lnTo>
                    <a:pt x="720" y="497"/>
                  </a:lnTo>
                  <a:lnTo>
                    <a:pt x="728" y="533"/>
                  </a:lnTo>
                  <a:lnTo>
                    <a:pt x="765" y="481"/>
                  </a:lnTo>
                  <a:close/>
                </a:path>
              </a:pathLst>
            </a:custGeom>
            <a:solidFill>
              <a:srgbClr val="A85700"/>
            </a:solidFill>
            <a:ln w="0">
              <a:solidFill>
                <a:srgbClr val="000000"/>
              </a:solidFill>
              <a:round/>
              <a:headEnd/>
              <a:tailEnd/>
            </a:ln>
          </p:spPr>
          <p:txBody>
            <a:bodyPr/>
            <a:lstStyle/>
            <a:p>
              <a:endParaRPr lang="en-US"/>
            </a:p>
          </p:txBody>
        </p:sp>
        <p:sp>
          <p:nvSpPr>
            <p:cNvPr id="18533" name="Freeform 94"/>
            <p:cNvSpPr>
              <a:spLocks/>
            </p:cNvSpPr>
            <p:nvPr/>
          </p:nvSpPr>
          <p:spPr bwMode="auto">
            <a:xfrm>
              <a:off x="695" y="772"/>
              <a:ext cx="422" cy="324"/>
            </a:xfrm>
            <a:custGeom>
              <a:avLst/>
              <a:gdLst>
                <a:gd name="T0" fmla="*/ 37 w 2111"/>
                <a:gd name="T1" fmla="*/ 82 h 1620"/>
                <a:gd name="T2" fmla="*/ 67 w 2111"/>
                <a:gd name="T3" fmla="*/ 50 h 1620"/>
                <a:gd name="T4" fmla="*/ 106 w 2111"/>
                <a:gd name="T5" fmla="*/ 29 h 1620"/>
                <a:gd name="T6" fmla="*/ 150 w 2111"/>
                <a:gd name="T7" fmla="*/ 19 h 1620"/>
                <a:gd name="T8" fmla="*/ 202 w 2111"/>
                <a:gd name="T9" fmla="*/ 20 h 1620"/>
                <a:gd name="T10" fmla="*/ 252 w 2111"/>
                <a:gd name="T11" fmla="*/ 30 h 1620"/>
                <a:gd name="T12" fmla="*/ 287 w 2111"/>
                <a:gd name="T13" fmla="*/ 44 h 1620"/>
                <a:gd name="T14" fmla="*/ 331 w 2111"/>
                <a:gd name="T15" fmla="*/ 71 h 1620"/>
                <a:gd name="T16" fmla="*/ 365 w 2111"/>
                <a:gd name="T17" fmla="*/ 105 h 1620"/>
                <a:gd name="T18" fmla="*/ 388 w 2111"/>
                <a:gd name="T19" fmla="*/ 143 h 1620"/>
                <a:gd name="T20" fmla="*/ 397 w 2111"/>
                <a:gd name="T21" fmla="*/ 183 h 1620"/>
                <a:gd name="T22" fmla="*/ 392 w 2111"/>
                <a:gd name="T23" fmla="*/ 220 h 1620"/>
                <a:gd name="T24" fmla="*/ 374 w 2111"/>
                <a:gd name="T25" fmla="*/ 252 h 1620"/>
                <a:gd name="T26" fmla="*/ 343 w 2111"/>
                <a:gd name="T27" fmla="*/ 278 h 1620"/>
                <a:gd name="T28" fmla="*/ 303 w 2111"/>
                <a:gd name="T29" fmla="*/ 296 h 1620"/>
                <a:gd name="T30" fmla="*/ 255 w 2111"/>
                <a:gd name="T31" fmla="*/ 302 h 1620"/>
                <a:gd name="T32" fmla="*/ 204 w 2111"/>
                <a:gd name="T33" fmla="*/ 298 h 1620"/>
                <a:gd name="T34" fmla="*/ 154 w 2111"/>
                <a:gd name="T35" fmla="*/ 282 h 1620"/>
                <a:gd name="T36" fmla="*/ 106 w 2111"/>
                <a:gd name="T37" fmla="*/ 259 h 1620"/>
                <a:gd name="T38" fmla="*/ 70 w 2111"/>
                <a:gd name="T39" fmla="*/ 227 h 1620"/>
                <a:gd name="T40" fmla="*/ 42 w 2111"/>
                <a:gd name="T41" fmla="*/ 191 h 1620"/>
                <a:gd name="T42" fmla="*/ 28 w 2111"/>
                <a:gd name="T43" fmla="*/ 151 h 1620"/>
                <a:gd name="T44" fmla="*/ 27 w 2111"/>
                <a:gd name="T45" fmla="*/ 113 h 1620"/>
                <a:gd name="T46" fmla="*/ 15 w 2111"/>
                <a:gd name="T47" fmla="*/ 72 h 1620"/>
                <a:gd name="T48" fmla="*/ 0 w 2111"/>
                <a:gd name="T49" fmla="*/ 134 h 1620"/>
                <a:gd name="T50" fmla="*/ 5 w 2111"/>
                <a:gd name="T51" fmla="*/ 162 h 1620"/>
                <a:gd name="T52" fmla="*/ 20 w 2111"/>
                <a:gd name="T53" fmla="*/ 199 h 1620"/>
                <a:gd name="T54" fmla="*/ 52 w 2111"/>
                <a:gd name="T55" fmla="*/ 242 h 1620"/>
                <a:gd name="T56" fmla="*/ 87 w 2111"/>
                <a:gd name="T57" fmla="*/ 270 h 1620"/>
                <a:gd name="T58" fmla="*/ 129 w 2111"/>
                <a:gd name="T59" fmla="*/ 294 h 1620"/>
                <a:gd name="T60" fmla="*/ 180 w 2111"/>
                <a:gd name="T61" fmla="*/ 313 h 1620"/>
                <a:gd name="T62" fmla="*/ 228 w 2111"/>
                <a:gd name="T63" fmla="*/ 323 h 1620"/>
                <a:gd name="T64" fmla="*/ 313 w 2111"/>
                <a:gd name="T65" fmla="*/ 318 h 1620"/>
                <a:gd name="T66" fmla="*/ 383 w 2111"/>
                <a:gd name="T67" fmla="*/ 281 h 1620"/>
                <a:gd name="T68" fmla="*/ 407 w 2111"/>
                <a:gd name="T69" fmla="*/ 253 h 1620"/>
                <a:gd name="T70" fmla="*/ 422 w 2111"/>
                <a:gd name="T71" fmla="*/ 203 h 1620"/>
                <a:gd name="T72" fmla="*/ 420 w 2111"/>
                <a:gd name="T73" fmla="*/ 166 h 1620"/>
                <a:gd name="T74" fmla="*/ 398 w 2111"/>
                <a:gd name="T75" fmla="*/ 117 h 1620"/>
                <a:gd name="T76" fmla="*/ 356 w 2111"/>
                <a:gd name="T77" fmla="*/ 71 h 1620"/>
                <a:gd name="T78" fmla="*/ 330 w 2111"/>
                <a:gd name="T79" fmla="*/ 50 h 1620"/>
                <a:gd name="T80" fmla="*/ 287 w 2111"/>
                <a:gd name="T81" fmla="*/ 27 h 1620"/>
                <a:gd name="T82" fmla="*/ 255 w 2111"/>
                <a:gd name="T83" fmla="*/ 14 h 1620"/>
                <a:gd name="T84" fmla="*/ 208 w 2111"/>
                <a:gd name="T85" fmla="*/ 3 h 1620"/>
                <a:gd name="T86" fmla="*/ 154 w 2111"/>
                <a:gd name="T87" fmla="*/ 0 h 1620"/>
                <a:gd name="T88" fmla="*/ 90 w 2111"/>
                <a:gd name="T89" fmla="*/ 12 h 1620"/>
                <a:gd name="T90" fmla="*/ 57 w 2111"/>
                <a:gd name="T91" fmla="*/ 30 h 1620"/>
                <a:gd name="T92" fmla="*/ 29 w 2111"/>
                <a:gd name="T93" fmla="*/ 55 h 1620"/>
                <a:gd name="T94" fmla="*/ 32 w 2111"/>
                <a:gd name="T95" fmla="*/ 95 h 162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11"/>
                <a:gd name="T145" fmla="*/ 0 h 1620"/>
                <a:gd name="T146" fmla="*/ 2111 w 2111"/>
                <a:gd name="T147" fmla="*/ 1620 h 162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11" h="1620">
                  <a:moveTo>
                    <a:pt x="161" y="475"/>
                  </a:moveTo>
                  <a:lnTo>
                    <a:pt x="185" y="409"/>
                  </a:lnTo>
                  <a:lnTo>
                    <a:pt x="264" y="316"/>
                  </a:lnTo>
                  <a:lnTo>
                    <a:pt x="335" y="250"/>
                  </a:lnTo>
                  <a:lnTo>
                    <a:pt x="425" y="188"/>
                  </a:lnTo>
                  <a:lnTo>
                    <a:pt x="528" y="147"/>
                  </a:lnTo>
                  <a:lnTo>
                    <a:pt x="635" y="114"/>
                  </a:lnTo>
                  <a:lnTo>
                    <a:pt x="751" y="95"/>
                  </a:lnTo>
                  <a:lnTo>
                    <a:pt x="874" y="88"/>
                  </a:lnTo>
                  <a:lnTo>
                    <a:pt x="1010" y="99"/>
                  </a:lnTo>
                  <a:lnTo>
                    <a:pt x="1136" y="118"/>
                  </a:lnTo>
                  <a:lnTo>
                    <a:pt x="1260" y="150"/>
                  </a:lnTo>
                  <a:lnTo>
                    <a:pt x="1387" y="197"/>
                  </a:lnTo>
                  <a:lnTo>
                    <a:pt x="1435" y="221"/>
                  </a:lnTo>
                  <a:lnTo>
                    <a:pt x="1551" y="284"/>
                  </a:lnTo>
                  <a:lnTo>
                    <a:pt x="1654" y="356"/>
                  </a:lnTo>
                  <a:lnTo>
                    <a:pt x="1746" y="438"/>
                  </a:lnTo>
                  <a:lnTo>
                    <a:pt x="1827" y="523"/>
                  </a:lnTo>
                  <a:lnTo>
                    <a:pt x="1889" y="616"/>
                  </a:lnTo>
                  <a:lnTo>
                    <a:pt x="1941" y="716"/>
                  </a:lnTo>
                  <a:lnTo>
                    <a:pt x="1972" y="811"/>
                  </a:lnTo>
                  <a:lnTo>
                    <a:pt x="1987" y="914"/>
                  </a:lnTo>
                  <a:lnTo>
                    <a:pt x="1987" y="1005"/>
                  </a:lnTo>
                  <a:lnTo>
                    <a:pt x="1960" y="1099"/>
                  </a:lnTo>
                  <a:lnTo>
                    <a:pt x="1924" y="1186"/>
                  </a:lnTo>
                  <a:lnTo>
                    <a:pt x="1869" y="1260"/>
                  </a:lnTo>
                  <a:lnTo>
                    <a:pt x="1802" y="1331"/>
                  </a:lnTo>
                  <a:lnTo>
                    <a:pt x="1716" y="1392"/>
                  </a:lnTo>
                  <a:lnTo>
                    <a:pt x="1620" y="1442"/>
                  </a:lnTo>
                  <a:lnTo>
                    <a:pt x="1517" y="1478"/>
                  </a:lnTo>
                  <a:lnTo>
                    <a:pt x="1398" y="1501"/>
                  </a:lnTo>
                  <a:lnTo>
                    <a:pt x="1274" y="1511"/>
                  </a:lnTo>
                  <a:lnTo>
                    <a:pt x="1144" y="1504"/>
                  </a:lnTo>
                  <a:lnTo>
                    <a:pt x="1021" y="1492"/>
                  </a:lnTo>
                  <a:lnTo>
                    <a:pt x="896" y="1454"/>
                  </a:lnTo>
                  <a:lnTo>
                    <a:pt x="769" y="1411"/>
                  </a:lnTo>
                  <a:lnTo>
                    <a:pt x="647" y="1359"/>
                  </a:lnTo>
                  <a:lnTo>
                    <a:pt x="532" y="1293"/>
                  </a:lnTo>
                  <a:lnTo>
                    <a:pt x="436" y="1225"/>
                  </a:lnTo>
                  <a:lnTo>
                    <a:pt x="349" y="1135"/>
                  </a:lnTo>
                  <a:lnTo>
                    <a:pt x="270" y="1049"/>
                  </a:lnTo>
                  <a:lnTo>
                    <a:pt x="210" y="954"/>
                  </a:lnTo>
                  <a:lnTo>
                    <a:pt x="171" y="858"/>
                  </a:lnTo>
                  <a:lnTo>
                    <a:pt x="139" y="757"/>
                  </a:lnTo>
                  <a:lnTo>
                    <a:pt x="130" y="659"/>
                  </a:lnTo>
                  <a:lnTo>
                    <a:pt x="135" y="564"/>
                  </a:lnTo>
                  <a:lnTo>
                    <a:pt x="160" y="475"/>
                  </a:lnTo>
                  <a:lnTo>
                    <a:pt x="74" y="360"/>
                  </a:lnTo>
                  <a:lnTo>
                    <a:pt x="18" y="540"/>
                  </a:lnTo>
                  <a:lnTo>
                    <a:pt x="0" y="670"/>
                  </a:lnTo>
                  <a:lnTo>
                    <a:pt x="3" y="692"/>
                  </a:lnTo>
                  <a:lnTo>
                    <a:pt x="23" y="811"/>
                  </a:lnTo>
                  <a:lnTo>
                    <a:pt x="57" y="909"/>
                  </a:lnTo>
                  <a:lnTo>
                    <a:pt x="102" y="995"/>
                  </a:lnTo>
                  <a:lnTo>
                    <a:pt x="143" y="1060"/>
                  </a:lnTo>
                  <a:lnTo>
                    <a:pt x="259" y="1208"/>
                  </a:lnTo>
                  <a:lnTo>
                    <a:pt x="303" y="1251"/>
                  </a:lnTo>
                  <a:lnTo>
                    <a:pt x="436" y="1352"/>
                  </a:lnTo>
                  <a:lnTo>
                    <a:pt x="560" y="1421"/>
                  </a:lnTo>
                  <a:lnTo>
                    <a:pt x="643" y="1468"/>
                  </a:lnTo>
                  <a:lnTo>
                    <a:pt x="811" y="1534"/>
                  </a:lnTo>
                  <a:lnTo>
                    <a:pt x="901" y="1566"/>
                  </a:lnTo>
                  <a:lnTo>
                    <a:pt x="985" y="1588"/>
                  </a:lnTo>
                  <a:lnTo>
                    <a:pt x="1139" y="1615"/>
                  </a:lnTo>
                  <a:lnTo>
                    <a:pt x="1282" y="1620"/>
                  </a:lnTo>
                  <a:lnTo>
                    <a:pt x="1565" y="1588"/>
                  </a:lnTo>
                  <a:lnTo>
                    <a:pt x="1782" y="1501"/>
                  </a:lnTo>
                  <a:lnTo>
                    <a:pt x="1916" y="1405"/>
                  </a:lnTo>
                  <a:lnTo>
                    <a:pt x="1981" y="1327"/>
                  </a:lnTo>
                  <a:lnTo>
                    <a:pt x="2034" y="1265"/>
                  </a:lnTo>
                  <a:lnTo>
                    <a:pt x="2080" y="1135"/>
                  </a:lnTo>
                  <a:lnTo>
                    <a:pt x="2111" y="1016"/>
                  </a:lnTo>
                  <a:lnTo>
                    <a:pt x="2111" y="900"/>
                  </a:lnTo>
                  <a:lnTo>
                    <a:pt x="2101" y="831"/>
                  </a:lnTo>
                  <a:lnTo>
                    <a:pt x="2047" y="696"/>
                  </a:lnTo>
                  <a:lnTo>
                    <a:pt x="1993" y="583"/>
                  </a:lnTo>
                  <a:lnTo>
                    <a:pt x="1897" y="462"/>
                  </a:lnTo>
                  <a:lnTo>
                    <a:pt x="1782" y="357"/>
                  </a:lnTo>
                  <a:lnTo>
                    <a:pt x="1686" y="272"/>
                  </a:lnTo>
                  <a:lnTo>
                    <a:pt x="1649" y="248"/>
                  </a:lnTo>
                  <a:lnTo>
                    <a:pt x="1508" y="165"/>
                  </a:lnTo>
                  <a:lnTo>
                    <a:pt x="1435" y="135"/>
                  </a:lnTo>
                  <a:lnTo>
                    <a:pt x="1358" y="101"/>
                  </a:lnTo>
                  <a:lnTo>
                    <a:pt x="1278" y="69"/>
                  </a:lnTo>
                  <a:lnTo>
                    <a:pt x="1218" y="49"/>
                  </a:lnTo>
                  <a:lnTo>
                    <a:pt x="1042" y="15"/>
                  </a:lnTo>
                  <a:lnTo>
                    <a:pt x="874" y="0"/>
                  </a:lnTo>
                  <a:lnTo>
                    <a:pt x="772" y="0"/>
                  </a:lnTo>
                  <a:lnTo>
                    <a:pt x="612" y="15"/>
                  </a:lnTo>
                  <a:lnTo>
                    <a:pt x="452" y="59"/>
                  </a:lnTo>
                  <a:lnTo>
                    <a:pt x="320" y="122"/>
                  </a:lnTo>
                  <a:lnTo>
                    <a:pt x="285" y="150"/>
                  </a:lnTo>
                  <a:lnTo>
                    <a:pt x="234" y="188"/>
                  </a:lnTo>
                  <a:lnTo>
                    <a:pt x="147" y="274"/>
                  </a:lnTo>
                  <a:lnTo>
                    <a:pt x="74" y="360"/>
                  </a:lnTo>
                  <a:lnTo>
                    <a:pt x="161" y="475"/>
                  </a:lnTo>
                  <a:close/>
                </a:path>
              </a:pathLst>
            </a:custGeom>
            <a:solidFill>
              <a:srgbClr val="0080FF"/>
            </a:solidFill>
            <a:ln w="0">
              <a:solidFill>
                <a:srgbClr val="0080FF"/>
              </a:solidFill>
              <a:round/>
              <a:headEnd/>
              <a:tailEnd/>
            </a:ln>
          </p:spPr>
          <p:txBody>
            <a:bodyPr/>
            <a:lstStyle/>
            <a:p>
              <a:endParaRPr lang="en-US"/>
            </a:p>
          </p:txBody>
        </p:sp>
      </p:grpSp>
      <p:grpSp>
        <p:nvGrpSpPr>
          <p:cNvPr id="4" name="Group 96"/>
          <p:cNvGrpSpPr>
            <a:grpSpLocks noChangeAspect="1"/>
          </p:cNvGrpSpPr>
          <p:nvPr/>
        </p:nvGrpSpPr>
        <p:grpSpPr bwMode="auto">
          <a:xfrm>
            <a:off x="3419475" y="3139529"/>
            <a:ext cx="2654300" cy="3025775"/>
            <a:chOff x="1973" y="2160"/>
            <a:chExt cx="1116" cy="1272"/>
          </a:xfrm>
        </p:grpSpPr>
        <p:sp>
          <p:nvSpPr>
            <p:cNvPr id="18443" name="AutoShape 95"/>
            <p:cNvSpPr>
              <a:spLocks noChangeAspect="1" noChangeArrowheads="1" noTextEdit="1"/>
            </p:cNvSpPr>
            <p:nvPr/>
          </p:nvSpPr>
          <p:spPr bwMode="auto">
            <a:xfrm>
              <a:off x="1973" y="2160"/>
              <a:ext cx="1116" cy="1272"/>
            </a:xfrm>
            <a:prstGeom prst="rect">
              <a:avLst/>
            </a:prstGeom>
            <a:noFill/>
            <a:ln w="9525">
              <a:noFill/>
              <a:miter lim="800000"/>
              <a:headEnd/>
              <a:tailEnd/>
            </a:ln>
          </p:spPr>
          <p:txBody>
            <a:bodyPr/>
            <a:lstStyle/>
            <a:p>
              <a:endParaRPr lang="en-GB"/>
            </a:p>
          </p:txBody>
        </p:sp>
        <p:sp>
          <p:nvSpPr>
            <p:cNvPr id="18444" name="Freeform 97"/>
            <p:cNvSpPr>
              <a:spLocks/>
            </p:cNvSpPr>
            <p:nvPr/>
          </p:nvSpPr>
          <p:spPr bwMode="auto">
            <a:xfrm>
              <a:off x="2089" y="2426"/>
              <a:ext cx="949" cy="948"/>
            </a:xfrm>
            <a:custGeom>
              <a:avLst/>
              <a:gdLst>
                <a:gd name="T0" fmla="*/ 947 w 4746"/>
                <a:gd name="T1" fmla="*/ 427 h 4740"/>
                <a:gd name="T2" fmla="*/ 930 w 4746"/>
                <a:gd name="T3" fmla="*/ 339 h 4740"/>
                <a:gd name="T4" fmla="*/ 896 w 4746"/>
                <a:gd name="T5" fmla="*/ 256 h 4740"/>
                <a:gd name="T6" fmla="*/ 849 w 4746"/>
                <a:gd name="T7" fmla="*/ 183 h 4740"/>
                <a:gd name="T8" fmla="*/ 790 w 4746"/>
                <a:gd name="T9" fmla="*/ 119 h 4740"/>
                <a:gd name="T10" fmla="*/ 720 w 4746"/>
                <a:gd name="T11" fmla="*/ 68 h 4740"/>
                <a:gd name="T12" fmla="*/ 641 w 4746"/>
                <a:gd name="T13" fmla="*/ 29 h 4740"/>
                <a:gd name="T14" fmla="*/ 555 w 4746"/>
                <a:gd name="T15" fmla="*/ 6 h 4740"/>
                <a:gd name="T16" fmla="*/ 510 w 4746"/>
                <a:gd name="T17" fmla="*/ 2 h 4740"/>
                <a:gd name="T18" fmla="*/ 490 w 4746"/>
                <a:gd name="T19" fmla="*/ 20 h 4740"/>
                <a:gd name="T20" fmla="*/ 469 w 4746"/>
                <a:gd name="T21" fmla="*/ 27 h 4740"/>
                <a:gd name="T22" fmla="*/ 445 w 4746"/>
                <a:gd name="T23" fmla="*/ 21 h 4740"/>
                <a:gd name="T24" fmla="*/ 423 w 4746"/>
                <a:gd name="T25" fmla="*/ 1 h 4740"/>
                <a:gd name="T26" fmla="*/ 383 w 4746"/>
                <a:gd name="T27" fmla="*/ 7 h 4740"/>
                <a:gd name="T28" fmla="*/ 344 w 4746"/>
                <a:gd name="T29" fmla="*/ 16 h 4740"/>
                <a:gd name="T30" fmla="*/ 305 w 4746"/>
                <a:gd name="T31" fmla="*/ 28 h 4740"/>
                <a:gd name="T32" fmla="*/ 269 w 4746"/>
                <a:gd name="T33" fmla="*/ 43 h 4740"/>
                <a:gd name="T34" fmla="*/ 235 w 4746"/>
                <a:gd name="T35" fmla="*/ 61 h 4740"/>
                <a:gd name="T36" fmla="*/ 202 w 4746"/>
                <a:gd name="T37" fmla="*/ 82 h 4740"/>
                <a:gd name="T38" fmla="*/ 172 w 4746"/>
                <a:gd name="T39" fmla="*/ 106 h 4740"/>
                <a:gd name="T40" fmla="*/ 144 w 4746"/>
                <a:gd name="T41" fmla="*/ 133 h 4740"/>
                <a:gd name="T42" fmla="*/ 151 w 4746"/>
                <a:gd name="T43" fmla="*/ 144 h 4740"/>
                <a:gd name="T44" fmla="*/ 147 w 4746"/>
                <a:gd name="T45" fmla="*/ 167 h 4740"/>
                <a:gd name="T46" fmla="*/ 131 w 4746"/>
                <a:gd name="T47" fmla="*/ 186 h 4740"/>
                <a:gd name="T48" fmla="*/ 105 w 4746"/>
                <a:gd name="T49" fmla="*/ 198 h 4740"/>
                <a:gd name="T50" fmla="*/ 67 w 4746"/>
                <a:gd name="T51" fmla="*/ 227 h 4740"/>
                <a:gd name="T52" fmla="*/ 34 w 4746"/>
                <a:gd name="T53" fmla="*/ 291 h 4740"/>
                <a:gd name="T54" fmla="*/ 12 w 4746"/>
                <a:gd name="T55" fmla="*/ 361 h 4740"/>
                <a:gd name="T56" fmla="*/ 1 w 4746"/>
                <a:gd name="T57" fmla="*/ 435 h 4740"/>
                <a:gd name="T58" fmla="*/ 3 w 4746"/>
                <a:gd name="T59" fmla="*/ 522 h 4740"/>
                <a:gd name="T60" fmla="*/ 21 w 4746"/>
                <a:gd name="T61" fmla="*/ 615 h 4740"/>
                <a:gd name="T62" fmla="*/ 58 w 4746"/>
                <a:gd name="T63" fmla="*/ 700 h 4740"/>
                <a:gd name="T64" fmla="*/ 109 w 4746"/>
                <a:gd name="T65" fmla="*/ 775 h 4740"/>
                <a:gd name="T66" fmla="*/ 173 w 4746"/>
                <a:gd name="T67" fmla="*/ 840 h 4740"/>
                <a:gd name="T68" fmla="*/ 249 w 4746"/>
                <a:gd name="T69" fmla="*/ 891 h 4740"/>
                <a:gd name="T70" fmla="*/ 334 w 4746"/>
                <a:gd name="T71" fmla="*/ 927 h 4740"/>
                <a:gd name="T72" fmla="*/ 426 w 4746"/>
                <a:gd name="T73" fmla="*/ 946 h 4740"/>
                <a:gd name="T74" fmla="*/ 523 w 4746"/>
                <a:gd name="T75" fmla="*/ 946 h 4740"/>
                <a:gd name="T76" fmla="*/ 616 w 4746"/>
                <a:gd name="T77" fmla="*/ 927 h 4740"/>
                <a:gd name="T78" fmla="*/ 701 w 4746"/>
                <a:gd name="T79" fmla="*/ 891 h 4740"/>
                <a:gd name="T80" fmla="*/ 776 w 4746"/>
                <a:gd name="T81" fmla="*/ 840 h 4740"/>
                <a:gd name="T82" fmla="*/ 841 w 4746"/>
                <a:gd name="T83" fmla="*/ 775 h 4740"/>
                <a:gd name="T84" fmla="*/ 892 w 4746"/>
                <a:gd name="T85" fmla="*/ 700 h 4740"/>
                <a:gd name="T86" fmla="*/ 928 w 4746"/>
                <a:gd name="T87" fmla="*/ 615 h 4740"/>
                <a:gd name="T88" fmla="*/ 946 w 4746"/>
                <a:gd name="T89" fmla="*/ 522 h 474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46"/>
                <a:gd name="T136" fmla="*/ 0 h 4740"/>
                <a:gd name="T137" fmla="*/ 4746 w 4746"/>
                <a:gd name="T138" fmla="*/ 4740 h 474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46" h="4740">
                  <a:moveTo>
                    <a:pt x="4746" y="2367"/>
                  </a:moveTo>
                  <a:lnTo>
                    <a:pt x="4735" y="2135"/>
                  </a:lnTo>
                  <a:lnTo>
                    <a:pt x="4702" y="1910"/>
                  </a:lnTo>
                  <a:lnTo>
                    <a:pt x="4649" y="1693"/>
                  </a:lnTo>
                  <a:lnTo>
                    <a:pt x="4575" y="1482"/>
                  </a:lnTo>
                  <a:lnTo>
                    <a:pt x="4483" y="1282"/>
                  </a:lnTo>
                  <a:lnTo>
                    <a:pt x="4374" y="1092"/>
                  </a:lnTo>
                  <a:lnTo>
                    <a:pt x="4248" y="913"/>
                  </a:lnTo>
                  <a:lnTo>
                    <a:pt x="4107" y="747"/>
                  </a:lnTo>
                  <a:lnTo>
                    <a:pt x="3951" y="596"/>
                  </a:lnTo>
                  <a:lnTo>
                    <a:pt x="3783" y="459"/>
                  </a:lnTo>
                  <a:lnTo>
                    <a:pt x="3601" y="338"/>
                  </a:lnTo>
                  <a:lnTo>
                    <a:pt x="3410" y="231"/>
                  </a:lnTo>
                  <a:lnTo>
                    <a:pt x="3208" y="145"/>
                  </a:lnTo>
                  <a:lnTo>
                    <a:pt x="2996" y="77"/>
                  </a:lnTo>
                  <a:lnTo>
                    <a:pt x="2777" y="29"/>
                  </a:lnTo>
                  <a:lnTo>
                    <a:pt x="2550" y="0"/>
                  </a:lnTo>
                  <a:lnTo>
                    <a:pt x="2550" y="11"/>
                  </a:lnTo>
                  <a:lnTo>
                    <a:pt x="2504" y="62"/>
                  </a:lnTo>
                  <a:lnTo>
                    <a:pt x="2453" y="101"/>
                  </a:lnTo>
                  <a:lnTo>
                    <a:pt x="2400" y="125"/>
                  </a:lnTo>
                  <a:lnTo>
                    <a:pt x="2345" y="135"/>
                  </a:lnTo>
                  <a:lnTo>
                    <a:pt x="2284" y="128"/>
                  </a:lnTo>
                  <a:lnTo>
                    <a:pt x="2226" y="106"/>
                  </a:lnTo>
                  <a:lnTo>
                    <a:pt x="2167" y="65"/>
                  </a:lnTo>
                  <a:lnTo>
                    <a:pt x="2115" y="5"/>
                  </a:lnTo>
                  <a:lnTo>
                    <a:pt x="2015" y="18"/>
                  </a:lnTo>
                  <a:lnTo>
                    <a:pt x="1915" y="35"/>
                  </a:lnTo>
                  <a:lnTo>
                    <a:pt x="1816" y="54"/>
                  </a:lnTo>
                  <a:lnTo>
                    <a:pt x="1718" y="80"/>
                  </a:lnTo>
                  <a:lnTo>
                    <a:pt x="1621" y="108"/>
                  </a:lnTo>
                  <a:lnTo>
                    <a:pt x="1527" y="139"/>
                  </a:lnTo>
                  <a:lnTo>
                    <a:pt x="1434" y="177"/>
                  </a:lnTo>
                  <a:lnTo>
                    <a:pt x="1346" y="216"/>
                  </a:lnTo>
                  <a:lnTo>
                    <a:pt x="1258" y="259"/>
                  </a:lnTo>
                  <a:lnTo>
                    <a:pt x="1173" y="306"/>
                  </a:lnTo>
                  <a:lnTo>
                    <a:pt x="1088" y="357"/>
                  </a:lnTo>
                  <a:lnTo>
                    <a:pt x="1009" y="411"/>
                  </a:lnTo>
                  <a:lnTo>
                    <a:pt x="932" y="468"/>
                  </a:lnTo>
                  <a:lnTo>
                    <a:pt x="858" y="530"/>
                  </a:lnTo>
                  <a:lnTo>
                    <a:pt x="788" y="595"/>
                  </a:lnTo>
                  <a:lnTo>
                    <a:pt x="722" y="663"/>
                  </a:lnTo>
                  <a:lnTo>
                    <a:pt x="730" y="671"/>
                  </a:lnTo>
                  <a:lnTo>
                    <a:pt x="754" y="718"/>
                  </a:lnTo>
                  <a:lnTo>
                    <a:pt x="754" y="776"/>
                  </a:lnTo>
                  <a:lnTo>
                    <a:pt x="733" y="833"/>
                  </a:lnTo>
                  <a:lnTo>
                    <a:pt x="703" y="883"/>
                  </a:lnTo>
                  <a:lnTo>
                    <a:pt x="657" y="931"/>
                  </a:lnTo>
                  <a:lnTo>
                    <a:pt x="599" y="968"/>
                  </a:lnTo>
                  <a:lnTo>
                    <a:pt x="526" y="989"/>
                  </a:lnTo>
                  <a:lnTo>
                    <a:pt x="439" y="992"/>
                  </a:lnTo>
                  <a:lnTo>
                    <a:pt x="335" y="1136"/>
                  </a:lnTo>
                  <a:lnTo>
                    <a:pt x="246" y="1291"/>
                  </a:lnTo>
                  <a:lnTo>
                    <a:pt x="171" y="1454"/>
                  </a:lnTo>
                  <a:lnTo>
                    <a:pt x="110" y="1626"/>
                  </a:lnTo>
                  <a:lnTo>
                    <a:pt x="62" y="1805"/>
                  </a:lnTo>
                  <a:lnTo>
                    <a:pt x="28" y="1988"/>
                  </a:lnTo>
                  <a:lnTo>
                    <a:pt x="7" y="2176"/>
                  </a:lnTo>
                  <a:lnTo>
                    <a:pt x="0" y="2367"/>
                  </a:lnTo>
                  <a:lnTo>
                    <a:pt x="13" y="2610"/>
                  </a:lnTo>
                  <a:lnTo>
                    <a:pt x="49" y="2845"/>
                  </a:lnTo>
                  <a:lnTo>
                    <a:pt x="107" y="3073"/>
                  </a:lnTo>
                  <a:lnTo>
                    <a:pt x="187" y="3290"/>
                  </a:lnTo>
                  <a:lnTo>
                    <a:pt x="288" y="3498"/>
                  </a:lnTo>
                  <a:lnTo>
                    <a:pt x="406" y="3694"/>
                  </a:lnTo>
                  <a:lnTo>
                    <a:pt x="543" y="3877"/>
                  </a:lnTo>
                  <a:lnTo>
                    <a:pt x="696" y="4045"/>
                  </a:lnTo>
                  <a:lnTo>
                    <a:pt x="865" y="4198"/>
                  </a:lnTo>
                  <a:lnTo>
                    <a:pt x="1047" y="4335"/>
                  </a:lnTo>
                  <a:lnTo>
                    <a:pt x="1243" y="4455"/>
                  </a:lnTo>
                  <a:lnTo>
                    <a:pt x="1449" y="4554"/>
                  </a:lnTo>
                  <a:lnTo>
                    <a:pt x="1668" y="4635"/>
                  </a:lnTo>
                  <a:lnTo>
                    <a:pt x="1894" y="4694"/>
                  </a:lnTo>
                  <a:lnTo>
                    <a:pt x="2131" y="4729"/>
                  </a:lnTo>
                  <a:lnTo>
                    <a:pt x="2373" y="4740"/>
                  </a:lnTo>
                  <a:lnTo>
                    <a:pt x="2617" y="4729"/>
                  </a:lnTo>
                  <a:lnTo>
                    <a:pt x="2853" y="4694"/>
                  </a:lnTo>
                  <a:lnTo>
                    <a:pt x="3079" y="4635"/>
                  </a:lnTo>
                  <a:lnTo>
                    <a:pt x="3298" y="4554"/>
                  </a:lnTo>
                  <a:lnTo>
                    <a:pt x="3505" y="4455"/>
                  </a:lnTo>
                  <a:lnTo>
                    <a:pt x="3700" y="4335"/>
                  </a:lnTo>
                  <a:lnTo>
                    <a:pt x="3883" y="4198"/>
                  </a:lnTo>
                  <a:lnTo>
                    <a:pt x="4051" y="4045"/>
                  </a:lnTo>
                  <a:lnTo>
                    <a:pt x="4204" y="3877"/>
                  </a:lnTo>
                  <a:lnTo>
                    <a:pt x="4341" y="3694"/>
                  </a:lnTo>
                  <a:lnTo>
                    <a:pt x="4459" y="3498"/>
                  </a:lnTo>
                  <a:lnTo>
                    <a:pt x="4559" y="3290"/>
                  </a:lnTo>
                  <a:lnTo>
                    <a:pt x="4639" y="3073"/>
                  </a:lnTo>
                  <a:lnTo>
                    <a:pt x="4698" y="2845"/>
                  </a:lnTo>
                  <a:lnTo>
                    <a:pt x="4733" y="2610"/>
                  </a:lnTo>
                  <a:lnTo>
                    <a:pt x="4746" y="2367"/>
                  </a:lnTo>
                  <a:close/>
                </a:path>
              </a:pathLst>
            </a:custGeom>
            <a:solidFill>
              <a:srgbClr val="F0F0F0"/>
            </a:solidFill>
            <a:ln w="0">
              <a:solidFill>
                <a:srgbClr val="000000"/>
              </a:solidFill>
              <a:round/>
              <a:headEnd/>
              <a:tailEnd/>
            </a:ln>
          </p:spPr>
          <p:txBody>
            <a:bodyPr/>
            <a:lstStyle/>
            <a:p>
              <a:endParaRPr lang="en-US"/>
            </a:p>
          </p:txBody>
        </p:sp>
        <p:sp>
          <p:nvSpPr>
            <p:cNvPr id="18445" name="Freeform 98"/>
            <p:cNvSpPr>
              <a:spLocks/>
            </p:cNvSpPr>
            <p:nvPr/>
          </p:nvSpPr>
          <p:spPr bwMode="auto">
            <a:xfrm>
              <a:off x="2127" y="2463"/>
              <a:ext cx="874" cy="874"/>
            </a:xfrm>
            <a:custGeom>
              <a:avLst/>
              <a:gdLst>
                <a:gd name="T0" fmla="*/ 872 w 4368"/>
                <a:gd name="T1" fmla="*/ 392 h 4370"/>
                <a:gd name="T2" fmla="*/ 854 w 4368"/>
                <a:gd name="T3" fmla="*/ 307 h 4370"/>
                <a:gd name="T4" fmla="*/ 821 w 4368"/>
                <a:gd name="T5" fmla="*/ 229 h 4370"/>
                <a:gd name="T6" fmla="*/ 774 w 4368"/>
                <a:gd name="T7" fmla="*/ 159 h 4370"/>
                <a:gd name="T8" fmla="*/ 715 w 4368"/>
                <a:gd name="T9" fmla="*/ 100 h 4370"/>
                <a:gd name="T10" fmla="*/ 645 w 4368"/>
                <a:gd name="T11" fmla="*/ 53 h 4370"/>
                <a:gd name="T12" fmla="*/ 567 w 4368"/>
                <a:gd name="T13" fmla="*/ 20 h 4370"/>
                <a:gd name="T14" fmla="*/ 482 w 4368"/>
                <a:gd name="T15" fmla="*/ 2 h 4370"/>
                <a:gd name="T16" fmla="*/ 393 w 4368"/>
                <a:gd name="T17" fmla="*/ 2 h 4370"/>
                <a:gd name="T18" fmla="*/ 307 w 4368"/>
                <a:gd name="T19" fmla="*/ 20 h 4370"/>
                <a:gd name="T20" fmla="*/ 229 w 4368"/>
                <a:gd name="T21" fmla="*/ 53 h 4370"/>
                <a:gd name="T22" fmla="*/ 159 w 4368"/>
                <a:gd name="T23" fmla="*/ 100 h 4370"/>
                <a:gd name="T24" fmla="*/ 100 w 4368"/>
                <a:gd name="T25" fmla="*/ 159 h 4370"/>
                <a:gd name="T26" fmla="*/ 53 w 4368"/>
                <a:gd name="T27" fmla="*/ 229 h 4370"/>
                <a:gd name="T28" fmla="*/ 20 w 4368"/>
                <a:gd name="T29" fmla="*/ 307 h 4370"/>
                <a:gd name="T30" fmla="*/ 2 w 4368"/>
                <a:gd name="T31" fmla="*/ 392 h 4370"/>
                <a:gd name="T32" fmla="*/ 2 w 4368"/>
                <a:gd name="T33" fmla="*/ 482 h 4370"/>
                <a:gd name="T34" fmla="*/ 20 w 4368"/>
                <a:gd name="T35" fmla="*/ 567 h 4370"/>
                <a:gd name="T36" fmla="*/ 53 w 4368"/>
                <a:gd name="T37" fmla="*/ 645 h 4370"/>
                <a:gd name="T38" fmla="*/ 100 w 4368"/>
                <a:gd name="T39" fmla="*/ 715 h 4370"/>
                <a:gd name="T40" fmla="*/ 159 w 4368"/>
                <a:gd name="T41" fmla="*/ 774 h 4370"/>
                <a:gd name="T42" fmla="*/ 229 w 4368"/>
                <a:gd name="T43" fmla="*/ 821 h 4370"/>
                <a:gd name="T44" fmla="*/ 307 w 4368"/>
                <a:gd name="T45" fmla="*/ 855 h 4370"/>
                <a:gd name="T46" fmla="*/ 393 w 4368"/>
                <a:gd name="T47" fmla="*/ 872 h 4370"/>
                <a:gd name="T48" fmla="*/ 482 w 4368"/>
                <a:gd name="T49" fmla="*/ 872 h 4370"/>
                <a:gd name="T50" fmla="*/ 567 w 4368"/>
                <a:gd name="T51" fmla="*/ 855 h 4370"/>
                <a:gd name="T52" fmla="*/ 645 w 4368"/>
                <a:gd name="T53" fmla="*/ 821 h 4370"/>
                <a:gd name="T54" fmla="*/ 715 w 4368"/>
                <a:gd name="T55" fmla="*/ 774 h 4370"/>
                <a:gd name="T56" fmla="*/ 774 w 4368"/>
                <a:gd name="T57" fmla="*/ 715 h 4370"/>
                <a:gd name="T58" fmla="*/ 821 w 4368"/>
                <a:gd name="T59" fmla="*/ 645 h 4370"/>
                <a:gd name="T60" fmla="*/ 854 w 4368"/>
                <a:gd name="T61" fmla="*/ 567 h 4370"/>
                <a:gd name="T62" fmla="*/ 872 w 4368"/>
                <a:gd name="T63" fmla="*/ 482 h 43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368"/>
                <a:gd name="T97" fmla="*/ 0 h 4370"/>
                <a:gd name="T98" fmla="*/ 4368 w 4368"/>
                <a:gd name="T99" fmla="*/ 4370 h 437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368" h="4370">
                  <a:moveTo>
                    <a:pt x="4368" y="2185"/>
                  </a:moveTo>
                  <a:lnTo>
                    <a:pt x="4358" y="1961"/>
                  </a:lnTo>
                  <a:lnTo>
                    <a:pt x="4325" y="1744"/>
                  </a:lnTo>
                  <a:lnTo>
                    <a:pt x="4270" y="1535"/>
                  </a:lnTo>
                  <a:lnTo>
                    <a:pt x="4197" y="1335"/>
                  </a:lnTo>
                  <a:lnTo>
                    <a:pt x="4105" y="1144"/>
                  </a:lnTo>
                  <a:lnTo>
                    <a:pt x="3996" y="964"/>
                  </a:lnTo>
                  <a:lnTo>
                    <a:pt x="3870" y="795"/>
                  </a:lnTo>
                  <a:lnTo>
                    <a:pt x="3729" y="640"/>
                  </a:lnTo>
                  <a:lnTo>
                    <a:pt x="3573" y="498"/>
                  </a:lnTo>
                  <a:lnTo>
                    <a:pt x="3406" y="373"/>
                  </a:lnTo>
                  <a:lnTo>
                    <a:pt x="3226" y="264"/>
                  </a:lnTo>
                  <a:lnTo>
                    <a:pt x="3035" y="172"/>
                  </a:lnTo>
                  <a:lnTo>
                    <a:pt x="2834" y="98"/>
                  </a:lnTo>
                  <a:lnTo>
                    <a:pt x="2625" y="44"/>
                  </a:lnTo>
                  <a:lnTo>
                    <a:pt x="2408" y="11"/>
                  </a:lnTo>
                  <a:lnTo>
                    <a:pt x="2184" y="0"/>
                  </a:lnTo>
                  <a:lnTo>
                    <a:pt x="1962" y="11"/>
                  </a:lnTo>
                  <a:lnTo>
                    <a:pt x="1744" y="44"/>
                  </a:lnTo>
                  <a:lnTo>
                    <a:pt x="1535" y="98"/>
                  </a:lnTo>
                  <a:lnTo>
                    <a:pt x="1334" y="172"/>
                  </a:lnTo>
                  <a:lnTo>
                    <a:pt x="1143" y="264"/>
                  </a:lnTo>
                  <a:lnTo>
                    <a:pt x="963" y="373"/>
                  </a:lnTo>
                  <a:lnTo>
                    <a:pt x="794" y="498"/>
                  </a:lnTo>
                  <a:lnTo>
                    <a:pt x="640" y="640"/>
                  </a:lnTo>
                  <a:lnTo>
                    <a:pt x="499" y="795"/>
                  </a:lnTo>
                  <a:lnTo>
                    <a:pt x="372" y="964"/>
                  </a:lnTo>
                  <a:lnTo>
                    <a:pt x="264" y="1144"/>
                  </a:lnTo>
                  <a:lnTo>
                    <a:pt x="171" y="1335"/>
                  </a:lnTo>
                  <a:lnTo>
                    <a:pt x="99" y="1535"/>
                  </a:lnTo>
                  <a:lnTo>
                    <a:pt x="44" y="1744"/>
                  </a:lnTo>
                  <a:lnTo>
                    <a:pt x="11" y="1961"/>
                  </a:lnTo>
                  <a:lnTo>
                    <a:pt x="0" y="2185"/>
                  </a:lnTo>
                  <a:lnTo>
                    <a:pt x="11" y="2410"/>
                  </a:lnTo>
                  <a:lnTo>
                    <a:pt x="44" y="2626"/>
                  </a:lnTo>
                  <a:lnTo>
                    <a:pt x="99" y="2836"/>
                  </a:lnTo>
                  <a:lnTo>
                    <a:pt x="171" y="3037"/>
                  </a:lnTo>
                  <a:lnTo>
                    <a:pt x="264" y="3227"/>
                  </a:lnTo>
                  <a:lnTo>
                    <a:pt x="372" y="3407"/>
                  </a:lnTo>
                  <a:lnTo>
                    <a:pt x="499" y="3576"/>
                  </a:lnTo>
                  <a:lnTo>
                    <a:pt x="640" y="3730"/>
                  </a:lnTo>
                  <a:lnTo>
                    <a:pt x="794" y="3872"/>
                  </a:lnTo>
                  <a:lnTo>
                    <a:pt x="963" y="3997"/>
                  </a:lnTo>
                  <a:lnTo>
                    <a:pt x="1143" y="4107"/>
                  </a:lnTo>
                  <a:lnTo>
                    <a:pt x="1334" y="4200"/>
                  </a:lnTo>
                  <a:lnTo>
                    <a:pt x="1535" y="4273"/>
                  </a:lnTo>
                  <a:lnTo>
                    <a:pt x="1744" y="4326"/>
                  </a:lnTo>
                  <a:lnTo>
                    <a:pt x="1962" y="4359"/>
                  </a:lnTo>
                  <a:lnTo>
                    <a:pt x="2184" y="4370"/>
                  </a:lnTo>
                  <a:lnTo>
                    <a:pt x="2408" y="4359"/>
                  </a:lnTo>
                  <a:lnTo>
                    <a:pt x="2625" y="4326"/>
                  </a:lnTo>
                  <a:lnTo>
                    <a:pt x="2834" y="4273"/>
                  </a:lnTo>
                  <a:lnTo>
                    <a:pt x="3035" y="4200"/>
                  </a:lnTo>
                  <a:lnTo>
                    <a:pt x="3226" y="4107"/>
                  </a:lnTo>
                  <a:lnTo>
                    <a:pt x="3406" y="3997"/>
                  </a:lnTo>
                  <a:lnTo>
                    <a:pt x="3573" y="3872"/>
                  </a:lnTo>
                  <a:lnTo>
                    <a:pt x="3729" y="3730"/>
                  </a:lnTo>
                  <a:lnTo>
                    <a:pt x="3870" y="3576"/>
                  </a:lnTo>
                  <a:lnTo>
                    <a:pt x="3996" y="3407"/>
                  </a:lnTo>
                  <a:lnTo>
                    <a:pt x="4105" y="3227"/>
                  </a:lnTo>
                  <a:lnTo>
                    <a:pt x="4197" y="3037"/>
                  </a:lnTo>
                  <a:lnTo>
                    <a:pt x="4270" y="2836"/>
                  </a:lnTo>
                  <a:lnTo>
                    <a:pt x="4325" y="2626"/>
                  </a:lnTo>
                  <a:lnTo>
                    <a:pt x="4358" y="2410"/>
                  </a:lnTo>
                  <a:lnTo>
                    <a:pt x="4368" y="2185"/>
                  </a:lnTo>
                  <a:close/>
                </a:path>
              </a:pathLst>
            </a:custGeom>
            <a:solidFill>
              <a:srgbClr val="FFFFFF"/>
            </a:solidFill>
            <a:ln w="0">
              <a:solidFill>
                <a:srgbClr val="000000"/>
              </a:solidFill>
              <a:round/>
              <a:headEnd/>
              <a:tailEnd/>
            </a:ln>
          </p:spPr>
          <p:txBody>
            <a:bodyPr/>
            <a:lstStyle/>
            <a:p>
              <a:endParaRPr lang="en-US"/>
            </a:p>
          </p:txBody>
        </p:sp>
        <p:sp>
          <p:nvSpPr>
            <p:cNvPr id="18446" name="Freeform 99"/>
            <p:cNvSpPr>
              <a:spLocks/>
            </p:cNvSpPr>
            <p:nvPr/>
          </p:nvSpPr>
          <p:spPr bwMode="auto">
            <a:xfrm>
              <a:off x="2136" y="2471"/>
              <a:ext cx="855" cy="857"/>
            </a:xfrm>
            <a:custGeom>
              <a:avLst/>
              <a:gdLst>
                <a:gd name="T0" fmla="*/ 853 w 4279"/>
                <a:gd name="T1" fmla="*/ 385 h 4283"/>
                <a:gd name="T2" fmla="*/ 836 w 4279"/>
                <a:gd name="T3" fmla="*/ 301 h 4283"/>
                <a:gd name="T4" fmla="*/ 803 w 4279"/>
                <a:gd name="T5" fmla="*/ 224 h 4283"/>
                <a:gd name="T6" fmla="*/ 757 w 4279"/>
                <a:gd name="T7" fmla="*/ 156 h 4283"/>
                <a:gd name="T8" fmla="*/ 699 w 4279"/>
                <a:gd name="T9" fmla="*/ 98 h 4283"/>
                <a:gd name="T10" fmla="*/ 631 w 4279"/>
                <a:gd name="T11" fmla="*/ 51 h 4283"/>
                <a:gd name="T12" fmla="*/ 555 w 4279"/>
                <a:gd name="T13" fmla="*/ 19 h 4283"/>
                <a:gd name="T14" fmla="*/ 471 w 4279"/>
                <a:gd name="T15" fmla="*/ 2 h 4283"/>
                <a:gd name="T16" fmla="*/ 384 w 4279"/>
                <a:gd name="T17" fmla="*/ 2 h 4283"/>
                <a:gd name="T18" fmla="*/ 301 w 4279"/>
                <a:gd name="T19" fmla="*/ 19 h 4283"/>
                <a:gd name="T20" fmla="*/ 224 w 4279"/>
                <a:gd name="T21" fmla="*/ 51 h 4283"/>
                <a:gd name="T22" fmla="*/ 156 w 4279"/>
                <a:gd name="T23" fmla="*/ 98 h 4283"/>
                <a:gd name="T24" fmla="*/ 98 w 4279"/>
                <a:gd name="T25" fmla="*/ 156 h 4283"/>
                <a:gd name="T26" fmla="*/ 52 w 4279"/>
                <a:gd name="T27" fmla="*/ 224 h 4283"/>
                <a:gd name="T28" fmla="*/ 19 w 4279"/>
                <a:gd name="T29" fmla="*/ 301 h 4283"/>
                <a:gd name="T30" fmla="*/ 2 w 4279"/>
                <a:gd name="T31" fmla="*/ 385 h 4283"/>
                <a:gd name="T32" fmla="*/ 2 w 4279"/>
                <a:gd name="T33" fmla="*/ 472 h 4283"/>
                <a:gd name="T34" fmla="*/ 19 w 4279"/>
                <a:gd name="T35" fmla="*/ 556 h 4283"/>
                <a:gd name="T36" fmla="*/ 52 w 4279"/>
                <a:gd name="T37" fmla="*/ 633 h 4283"/>
                <a:gd name="T38" fmla="*/ 98 w 4279"/>
                <a:gd name="T39" fmla="*/ 701 h 4283"/>
                <a:gd name="T40" fmla="*/ 156 w 4279"/>
                <a:gd name="T41" fmla="*/ 759 h 4283"/>
                <a:gd name="T42" fmla="*/ 224 w 4279"/>
                <a:gd name="T43" fmla="*/ 805 h 4283"/>
                <a:gd name="T44" fmla="*/ 301 w 4279"/>
                <a:gd name="T45" fmla="*/ 838 h 4283"/>
                <a:gd name="T46" fmla="*/ 384 w 4279"/>
                <a:gd name="T47" fmla="*/ 855 h 4283"/>
                <a:gd name="T48" fmla="*/ 471 w 4279"/>
                <a:gd name="T49" fmla="*/ 855 h 4283"/>
                <a:gd name="T50" fmla="*/ 555 w 4279"/>
                <a:gd name="T51" fmla="*/ 838 h 4283"/>
                <a:gd name="T52" fmla="*/ 631 w 4279"/>
                <a:gd name="T53" fmla="*/ 805 h 4283"/>
                <a:gd name="T54" fmla="*/ 699 w 4279"/>
                <a:gd name="T55" fmla="*/ 759 h 4283"/>
                <a:gd name="T56" fmla="*/ 757 w 4279"/>
                <a:gd name="T57" fmla="*/ 701 h 4283"/>
                <a:gd name="T58" fmla="*/ 803 w 4279"/>
                <a:gd name="T59" fmla="*/ 633 h 4283"/>
                <a:gd name="T60" fmla="*/ 836 w 4279"/>
                <a:gd name="T61" fmla="*/ 556 h 4283"/>
                <a:gd name="T62" fmla="*/ 853 w 4279"/>
                <a:gd name="T63" fmla="*/ 472 h 428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279"/>
                <a:gd name="T97" fmla="*/ 0 h 4283"/>
                <a:gd name="T98" fmla="*/ 4279 w 4279"/>
                <a:gd name="T99" fmla="*/ 4283 h 428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279" h="4283">
                  <a:moveTo>
                    <a:pt x="4279" y="2141"/>
                  </a:moveTo>
                  <a:lnTo>
                    <a:pt x="4269" y="1923"/>
                  </a:lnTo>
                  <a:lnTo>
                    <a:pt x="4236" y="1709"/>
                  </a:lnTo>
                  <a:lnTo>
                    <a:pt x="4184" y="1505"/>
                  </a:lnTo>
                  <a:lnTo>
                    <a:pt x="4112" y="1308"/>
                  </a:lnTo>
                  <a:lnTo>
                    <a:pt x="4021" y="1121"/>
                  </a:lnTo>
                  <a:lnTo>
                    <a:pt x="3914" y="944"/>
                  </a:lnTo>
                  <a:lnTo>
                    <a:pt x="3791" y="780"/>
                  </a:lnTo>
                  <a:lnTo>
                    <a:pt x="3653" y="627"/>
                  </a:lnTo>
                  <a:lnTo>
                    <a:pt x="3500" y="488"/>
                  </a:lnTo>
                  <a:lnTo>
                    <a:pt x="3336" y="365"/>
                  </a:lnTo>
                  <a:lnTo>
                    <a:pt x="3160" y="257"/>
                  </a:lnTo>
                  <a:lnTo>
                    <a:pt x="2973" y="168"/>
                  </a:lnTo>
                  <a:lnTo>
                    <a:pt x="2777" y="96"/>
                  </a:lnTo>
                  <a:lnTo>
                    <a:pt x="2572" y="42"/>
                  </a:lnTo>
                  <a:lnTo>
                    <a:pt x="2359" y="10"/>
                  </a:lnTo>
                  <a:lnTo>
                    <a:pt x="2140" y="0"/>
                  </a:lnTo>
                  <a:lnTo>
                    <a:pt x="1922" y="10"/>
                  </a:lnTo>
                  <a:lnTo>
                    <a:pt x="1708" y="42"/>
                  </a:lnTo>
                  <a:lnTo>
                    <a:pt x="1504" y="96"/>
                  </a:lnTo>
                  <a:lnTo>
                    <a:pt x="1307" y="168"/>
                  </a:lnTo>
                  <a:lnTo>
                    <a:pt x="1120" y="257"/>
                  </a:lnTo>
                  <a:lnTo>
                    <a:pt x="944" y="365"/>
                  </a:lnTo>
                  <a:lnTo>
                    <a:pt x="779" y="488"/>
                  </a:lnTo>
                  <a:lnTo>
                    <a:pt x="628" y="627"/>
                  </a:lnTo>
                  <a:lnTo>
                    <a:pt x="489" y="780"/>
                  </a:lnTo>
                  <a:lnTo>
                    <a:pt x="366" y="944"/>
                  </a:lnTo>
                  <a:lnTo>
                    <a:pt x="258" y="1121"/>
                  </a:lnTo>
                  <a:lnTo>
                    <a:pt x="169" y="1308"/>
                  </a:lnTo>
                  <a:lnTo>
                    <a:pt x="96" y="1505"/>
                  </a:lnTo>
                  <a:lnTo>
                    <a:pt x="44" y="1709"/>
                  </a:lnTo>
                  <a:lnTo>
                    <a:pt x="11" y="1923"/>
                  </a:lnTo>
                  <a:lnTo>
                    <a:pt x="0" y="2141"/>
                  </a:lnTo>
                  <a:lnTo>
                    <a:pt x="11" y="2360"/>
                  </a:lnTo>
                  <a:lnTo>
                    <a:pt x="44" y="2573"/>
                  </a:lnTo>
                  <a:lnTo>
                    <a:pt x="96" y="2778"/>
                  </a:lnTo>
                  <a:lnTo>
                    <a:pt x="169" y="2976"/>
                  </a:lnTo>
                  <a:lnTo>
                    <a:pt x="258" y="3162"/>
                  </a:lnTo>
                  <a:lnTo>
                    <a:pt x="366" y="3338"/>
                  </a:lnTo>
                  <a:lnTo>
                    <a:pt x="489" y="3503"/>
                  </a:lnTo>
                  <a:lnTo>
                    <a:pt x="628" y="3655"/>
                  </a:lnTo>
                  <a:lnTo>
                    <a:pt x="779" y="3795"/>
                  </a:lnTo>
                  <a:lnTo>
                    <a:pt x="944" y="3917"/>
                  </a:lnTo>
                  <a:lnTo>
                    <a:pt x="1120" y="4025"/>
                  </a:lnTo>
                  <a:lnTo>
                    <a:pt x="1307" y="4114"/>
                  </a:lnTo>
                  <a:lnTo>
                    <a:pt x="1504" y="4186"/>
                  </a:lnTo>
                  <a:lnTo>
                    <a:pt x="1708" y="4241"/>
                  </a:lnTo>
                  <a:lnTo>
                    <a:pt x="1922" y="4272"/>
                  </a:lnTo>
                  <a:lnTo>
                    <a:pt x="2140" y="4283"/>
                  </a:lnTo>
                  <a:lnTo>
                    <a:pt x="2359" y="4272"/>
                  </a:lnTo>
                  <a:lnTo>
                    <a:pt x="2572" y="4241"/>
                  </a:lnTo>
                  <a:lnTo>
                    <a:pt x="2777" y="4186"/>
                  </a:lnTo>
                  <a:lnTo>
                    <a:pt x="2973" y="4114"/>
                  </a:lnTo>
                  <a:lnTo>
                    <a:pt x="3160" y="4025"/>
                  </a:lnTo>
                  <a:lnTo>
                    <a:pt x="3336" y="3917"/>
                  </a:lnTo>
                  <a:lnTo>
                    <a:pt x="3500" y="3795"/>
                  </a:lnTo>
                  <a:lnTo>
                    <a:pt x="3653" y="3655"/>
                  </a:lnTo>
                  <a:lnTo>
                    <a:pt x="3791" y="3503"/>
                  </a:lnTo>
                  <a:lnTo>
                    <a:pt x="3914" y="3338"/>
                  </a:lnTo>
                  <a:lnTo>
                    <a:pt x="4021" y="3162"/>
                  </a:lnTo>
                  <a:lnTo>
                    <a:pt x="4112" y="2976"/>
                  </a:lnTo>
                  <a:lnTo>
                    <a:pt x="4184" y="2778"/>
                  </a:lnTo>
                  <a:lnTo>
                    <a:pt x="4236" y="2573"/>
                  </a:lnTo>
                  <a:lnTo>
                    <a:pt x="4269" y="2360"/>
                  </a:lnTo>
                  <a:lnTo>
                    <a:pt x="4279" y="2141"/>
                  </a:lnTo>
                  <a:close/>
                </a:path>
              </a:pathLst>
            </a:custGeom>
            <a:solidFill>
              <a:srgbClr val="F0F0F0"/>
            </a:solidFill>
            <a:ln w="0">
              <a:solidFill>
                <a:srgbClr val="000000"/>
              </a:solidFill>
              <a:round/>
              <a:headEnd/>
              <a:tailEnd/>
            </a:ln>
          </p:spPr>
          <p:txBody>
            <a:bodyPr/>
            <a:lstStyle/>
            <a:p>
              <a:endParaRPr lang="en-US"/>
            </a:p>
          </p:txBody>
        </p:sp>
        <p:sp>
          <p:nvSpPr>
            <p:cNvPr id="18447" name="Freeform 100"/>
            <p:cNvSpPr>
              <a:spLocks/>
            </p:cNvSpPr>
            <p:nvPr/>
          </p:nvSpPr>
          <p:spPr bwMode="auto">
            <a:xfrm>
              <a:off x="2188" y="2524"/>
              <a:ext cx="751" cy="751"/>
            </a:xfrm>
            <a:custGeom>
              <a:avLst/>
              <a:gdLst>
                <a:gd name="T0" fmla="*/ 749 w 3754"/>
                <a:gd name="T1" fmla="*/ 337 h 3758"/>
                <a:gd name="T2" fmla="*/ 734 w 3754"/>
                <a:gd name="T3" fmla="*/ 264 h 3758"/>
                <a:gd name="T4" fmla="*/ 706 w 3754"/>
                <a:gd name="T5" fmla="*/ 197 h 3758"/>
                <a:gd name="T6" fmla="*/ 665 w 3754"/>
                <a:gd name="T7" fmla="*/ 137 h 3758"/>
                <a:gd name="T8" fmla="*/ 614 w 3754"/>
                <a:gd name="T9" fmla="*/ 86 h 3758"/>
                <a:gd name="T10" fmla="*/ 555 w 3754"/>
                <a:gd name="T11" fmla="*/ 45 h 3758"/>
                <a:gd name="T12" fmla="*/ 487 w 3754"/>
                <a:gd name="T13" fmla="*/ 17 h 3758"/>
                <a:gd name="T14" fmla="*/ 414 w 3754"/>
                <a:gd name="T15" fmla="*/ 2 h 3758"/>
                <a:gd name="T16" fmla="*/ 337 w 3754"/>
                <a:gd name="T17" fmla="*/ 2 h 3758"/>
                <a:gd name="T18" fmla="*/ 264 w 3754"/>
                <a:gd name="T19" fmla="*/ 17 h 3758"/>
                <a:gd name="T20" fmla="*/ 197 w 3754"/>
                <a:gd name="T21" fmla="*/ 45 h 3758"/>
                <a:gd name="T22" fmla="*/ 137 w 3754"/>
                <a:gd name="T23" fmla="*/ 86 h 3758"/>
                <a:gd name="T24" fmla="*/ 86 w 3754"/>
                <a:gd name="T25" fmla="*/ 137 h 3758"/>
                <a:gd name="T26" fmla="*/ 45 w 3754"/>
                <a:gd name="T27" fmla="*/ 197 h 3758"/>
                <a:gd name="T28" fmla="*/ 17 w 3754"/>
                <a:gd name="T29" fmla="*/ 264 h 3758"/>
                <a:gd name="T30" fmla="*/ 2 w 3754"/>
                <a:gd name="T31" fmla="*/ 337 h 3758"/>
                <a:gd name="T32" fmla="*/ 2 w 3754"/>
                <a:gd name="T33" fmla="*/ 414 h 3758"/>
                <a:gd name="T34" fmla="*/ 17 w 3754"/>
                <a:gd name="T35" fmla="*/ 487 h 3758"/>
                <a:gd name="T36" fmla="*/ 45 w 3754"/>
                <a:gd name="T37" fmla="*/ 554 h 3758"/>
                <a:gd name="T38" fmla="*/ 86 w 3754"/>
                <a:gd name="T39" fmla="*/ 614 h 3758"/>
                <a:gd name="T40" fmla="*/ 137 w 3754"/>
                <a:gd name="T41" fmla="*/ 665 h 3758"/>
                <a:gd name="T42" fmla="*/ 197 w 3754"/>
                <a:gd name="T43" fmla="*/ 706 h 3758"/>
                <a:gd name="T44" fmla="*/ 264 w 3754"/>
                <a:gd name="T45" fmla="*/ 734 h 3758"/>
                <a:gd name="T46" fmla="*/ 337 w 3754"/>
                <a:gd name="T47" fmla="*/ 749 h 3758"/>
                <a:gd name="T48" fmla="*/ 414 w 3754"/>
                <a:gd name="T49" fmla="*/ 749 h 3758"/>
                <a:gd name="T50" fmla="*/ 487 w 3754"/>
                <a:gd name="T51" fmla="*/ 734 h 3758"/>
                <a:gd name="T52" fmla="*/ 555 w 3754"/>
                <a:gd name="T53" fmla="*/ 706 h 3758"/>
                <a:gd name="T54" fmla="*/ 614 w 3754"/>
                <a:gd name="T55" fmla="*/ 665 h 3758"/>
                <a:gd name="T56" fmla="*/ 665 w 3754"/>
                <a:gd name="T57" fmla="*/ 614 h 3758"/>
                <a:gd name="T58" fmla="*/ 706 w 3754"/>
                <a:gd name="T59" fmla="*/ 554 h 3758"/>
                <a:gd name="T60" fmla="*/ 734 w 3754"/>
                <a:gd name="T61" fmla="*/ 487 h 3758"/>
                <a:gd name="T62" fmla="*/ 749 w 3754"/>
                <a:gd name="T63" fmla="*/ 414 h 3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54"/>
                <a:gd name="T97" fmla="*/ 0 h 3758"/>
                <a:gd name="T98" fmla="*/ 3754 w 3754"/>
                <a:gd name="T99" fmla="*/ 3758 h 3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54" h="3758">
                  <a:moveTo>
                    <a:pt x="3754" y="1879"/>
                  </a:moveTo>
                  <a:lnTo>
                    <a:pt x="3745" y="1687"/>
                  </a:lnTo>
                  <a:lnTo>
                    <a:pt x="3716" y="1500"/>
                  </a:lnTo>
                  <a:lnTo>
                    <a:pt x="3669" y="1321"/>
                  </a:lnTo>
                  <a:lnTo>
                    <a:pt x="3606" y="1149"/>
                  </a:lnTo>
                  <a:lnTo>
                    <a:pt x="3528" y="985"/>
                  </a:lnTo>
                  <a:lnTo>
                    <a:pt x="3435" y="830"/>
                  </a:lnTo>
                  <a:lnTo>
                    <a:pt x="3326" y="684"/>
                  </a:lnTo>
                  <a:lnTo>
                    <a:pt x="3205" y="551"/>
                  </a:lnTo>
                  <a:lnTo>
                    <a:pt x="3071" y="429"/>
                  </a:lnTo>
                  <a:lnTo>
                    <a:pt x="2927" y="321"/>
                  </a:lnTo>
                  <a:lnTo>
                    <a:pt x="2773" y="226"/>
                  </a:lnTo>
                  <a:lnTo>
                    <a:pt x="2608" y="148"/>
                  </a:lnTo>
                  <a:lnTo>
                    <a:pt x="2435" y="85"/>
                  </a:lnTo>
                  <a:lnTo>
                    <a:pt x="2255" y="38"/>
                  </a:lnTo>
                  <a:lnTo>
                    <a:pt x="2069" y="9"/>
                  </a:lnTo>
                  <a:lnTo>
                    <a:pt x="1877" y="0"/>
                  </a:lnTo>
                  <a:lnTo>
                    <a:pt x="1686" y="9"/>
                  </a:lnTo>
                  <a:lnTo>
                    <a:pt x="1499" y="38"/>
                  </a:lnTo>
                  <a:lnTo>
                    <a:pt x="1320" y="85"/>
                  </a:lnTo>
                  <a:lnTo>
                    <a:pt x="1147" y="148"/>
                  </a:lnTo>
                  <a:lnTo>
                    <a:pt x="983" y="226"/>
                  </a:lnTo>
                  <a:lnTo>
                    <a:pt x="829" y="321"/>
                  </a:lnTo>
                  <a:lnTo>
                    <a:pt x="685" y="429"/>
                  </a:lnTo>
                  <a:lnTo>
                    <a:pt x="550" y="551"/>
                  </a:lnTo>
                  <a:lnTo>
                    <a:pt x="429" y="684"/>
                  </a:lnTo>
                  <a:lnTo>
                    <a:pt x="321" y="830"/>
                  </a:lnTo>
                  <a:lnTo>
                    <a:pt x="227" y="985"/>
                  </a:lnTo>
                  <a:lnTo>
                    <a:pt x="147" y="1149"/>
                  </a:lnTo>
                  <a:lnTo>
                    <a:pt x="85" y="1321"/>
                  </a:lnTo>
                  <a:lnTo>
                    <a:pt x="39" y="1500"/>
                  </a:lnTo>
                  <a:lnTo>
                    <a:pt x="10" y="1687"/>
                  </a:lnTo>
                  <a:lnTo>
                    <a:pt x="0" y="1879"/>
                  </a:lnTo>
                  <a:lnTo>
                    <a:pt x="10" y="2071"/>
                  </a:lnTo>
                  <a:lnTo>
                    <a:pt x="39" y="2258"/>
                  </a:lnTo>
                  <a:lnTo>
                    <a:pt x="85" y="2437"/>
                  </a:lnTo>
                  <a:lnTo>
                    <a:pt x="147" y="2611"/>
                  </a:lnTo>
                  <a:lnTo>
                    <a:pt x="227" y="2773"/>
                  </a:lnTo>
                  <a:lnTo>
                    <a:pt x="321" y="2929"/>
                  </a:lnTo>
                  <a:lnTo>
                    <a:pt x="429" y="3074"/>
                  </a:lnTo>
                  <a:lnTo>
                    <a:pt x="550" y="3207"/>
                  </a:lnTo>
                  <a:lnTo>
                    <a:pt x="685" y="3329"/>
                  </a:lnTo>
                  <a:lnTo>
                    <a:pt x="829" y="3437"/>
                  </a:lnTo>
                  <a:lnTo>
                    <a:pt x="983" y="3532"/>
                  </a:lnTo>
                  <a:lnTo>
                    <a:pt x="1147" y="3610"/>
                  </a:lnTo>
                  <a:lnTo>
                    <a:pt x="1320" y="3673"/>
                  </a:lnTo>
                  <a:lnTo>
                    <a:pt x="1499" y="3720"/>
                  </a:lnTo>
                  <a:lnTo>
                    <a:pt x="1686" y="3749"/>
                  </a:lnTo>
                  <a:lnTo>
                    <a:pt x="1877" y="3758"/>
                  </a:lnTo>
                  <a:lnTo>
                    <a:pt x="2069" y="3749"/>
                  </a:lnTo>
                  <a:lnTo>
                    <a:pt x="2255" y="3720"/>
                  </a:lnTo>
                  <a:lnTo>
                    <a:pt x="2435" y="3673"/>
                  </a:lnTo>
                  <a:lnTo>
                    <a:pt x="2608" y="3610"/>
                  </a:lnTo>
                  <a:lnTo>
                    <a:pt x="2773" y="3532"/>
                  </a:lnTo>
                  <a:lnTo>
                    <a:pt x="2927" y="3437"/>
                  </a:lnTo>
                  <a:lnTo>
                    <a:pt x="3071" y="3329"/>
                  </a:lnTo>
                  <a:lnTo>
                    <a:pt x="3205" y="3207"/>
                  </a:lnTo>
                  <a:lnTo>
                    <a:pt x="3326" y="3074"/>
                  </a:lnTo>
                  <a:lnTo>
                    <a:pt x="3435" y="2929"/>
                  </a:lnTo>
                  <a:lnTo>
                    <a:pt x="3528" y="2773"/>
                  </a:lnTo>
                  <a:lnTo>
                    <a:pt x="3606" y="2611"/>
                  </a:lnTo>
                  <a:lnTo>
                    <a:pt x="3669" y="2437"/>
                  </a:lnTo>
                  <a:lnTo>
                    <a:pt x="3716" y="2258"/>
                  </a:lnTo>
                  <a:lnTo>
                    <a:pt x="3745" y="2071"/>
                  </a:lnTo>
                  <a:lnTo>
                    <a:pt x="3754" y="1879"/>
                  </a:lnTo>
                  <a:close/>
                </a:path>
              </a:pathLst>
            </a:custGeom>
            <a:solidFill>
              <a:srgbClr val="FFFFFF"/>
            </a:solidFill>
            <a:ln w="0">
              <a:solidFill>
                <a:srgbClr val="000000"/>
              </a:solidFill>
              <a:round/>
              <a:headEnd/>
              <a:tailEnd/>
            </a:ln>
          </p:spPr>
          <p:txBody>
            <a:bodyPr/>
            <a:lstStyle/>
            <a:p>
              <a:endParaRPr lang="en-US"/>
            </a:p>
          </p:txBody>
        </p:sp>
        <p:sp>
          <p:nvSpPr>
            <p:cNvPr id="18448" name="Freeform 101"/>
            <p:cNvSpPr>
              <a:spLocks/>
            </p:cNvSpPr>
            <p:nvPr/>
          </p:nvSpPr>
          <p:spPr bwMode="auto">
            <a:xfrm>
              <a:off x="2490" y="2218"/>
              <a:ext cx="134" cy="115"/>
            </a:xfrm>
            <a:custGeom>
              <a:avLst/>
              <a:gdLst>
                <a:gd name="T0" fmla="*/ 109 w 672"/>
                <a:gd name="T1" fmla="*/ 115 h 577"/>
                <a:gd name="T2" fmla="*/ 109 w 672"/>
                <a:gd name="T3" fmla="*/ 106 h 577"/>
                <a:gd name="T4" fmla="*/ 107 w 672"/>
                <a:gd name="T5" fmla="*/ 102 h 577"/>
                <a:gd name="T6" fmla="*/ 105 w 672"/>
                <a:gd name="T7" fmla="*/ 98 h 577"/>
                <a:gd name="T8" fmla="*/ 101 w 672"/>
                <a:gd name="T9" fmla="*/ 95 h 577"/>
                <a:gd name="T10" fmla="*/ 95 w 672"/>
                <a:gd name="T11" fmla="*/ 92 h 577"/>
                <a:gd name="T12" fmla="*/ 82 w 672"/>
                <a:gd name="T13" fmla="*/ 88 h 577"/>
                <a:gd name="T14" fmla="*/ 66 w 672"/>
                <a:gd name="T15" fmla="*/ 87 h 577"/>
                <a:gd name="T16" fmla="*/ 49 w 672"/>
                <a:gd name="T17" fmla="*/ 88 h 577"/>
                <a:gd name="T18" fmla="*/ 35 w 672"/>
                <a:gd name="T19" fmla="*/ 91 h 577"/>
                <a:gd name="T20" fmla="*/ 30 w 672"/>
                <a:gd name="T21" fmla="*/ 93 h 577"/>
                <a:gd name="T22" fmla="*/ 26 w 672"/>
                <a:gd name="T23" fmla="*/ 96 h 577"/>
                <a:gd name="T24" fmla="*/ 23 w 672"/>
                <a:gd name="T25" fmla="*/ 100 h 577"/>
                <a:gd name="T26" fmla="*/ 22 w 672"/>
                <a:gd name="T27" fmla="*/ 104 h 577"/>
                <a:gd name="T28" fmla="*/ 22 w 672"/>
                <a:gd name="T29" fmla="*/ 115 h 577"/>
                <a:gd name="T30" fmla="*/ 14 w 672"/>
                <a:gd name="T31" fmla="*/ 112 h 577"/>
                <a:gd name="T32" fmla="*/ 7 w 672"/>
                <a:gd name="T33" fmla="*/ 107 h 577"/>
                <a:gd name="T34" fmla="*/ 2 w 672"/>
                <a:gd name="T35" fmla="*/ 100 h 577"/>
                <a:gd name="T36" fmla="*/ 0 w 672"/>
                <a:gd name="T37" fmla="*/ 95 h 577"/>
                <a:gd name="T38" fmla="*/ 0 w 672"/>
                <a:gd name="T39" fmla="*/ 34 h 577"/>
                <a:gd name="T40" fmla="*/ 0 w 672"/>
                <a:gd name="T41" fmla="*/ 29 h 577"/>
                <a:gd name="T42" fmla="*/ 3 w 672"/>
                <a:gd name="T43" fmla="*/ 24 h 577"/>
                <a:gd name="T44" fmla="*/ 6 w 672"/>
                <a:gd name="T45" fmla="*/ 18 h 577"/>
                <a:gd name="T46" fmla="*/ 12 w 672"/>
                <a:gd name="T47" fmla="*/ 13 h 577"/>
                <a:gd name="T48" fmla="*/ 21 w 672"/>
                <a:gd name="T49" fmla="*/ 8 h 577"/>
                <a:gd name="T50" fmla="*/ 33 w 672"/>
                <a:gd name="T51" fmla="*/ 4 h 577"/>
                <a:gd name="T52" fmla="*/ 49 w 672"/>
                <a:gd name="T53" fmla="*/ 1 h 577"/>
                <a:gd name="T54" fmla="*/ 68 w 672"/>
                <a:gd name="T55" fmla="*/ 0 h 577"/>
                <a:gd name="T56" fmla="*/ 88 w 672"/>
                <a:gd name="T57" fmla="*/ 1 h 577"/>
                <a:gd name="T58" fmla="*/ 104 w 672"/>
                <a:gd name="T59" fmla="*/ 4 h 577"/>
                <a:gd name="T60" fmla="*/ 115 w 672"/>
                <a:gd name="T61" fmla="*/ 9 h 577"/>
                <a:gd name="T62" fmla="*/ 123 w 672"/>
                <a:gd name="T63" fmla="*/ 15 h 577"/>
                <a:gd name="T64" fmla="*/ 129 w 672"/>
                <a:gd name="T65" fmla="*/ 20 h 577"/>
                <a:gd name="T66" fmla="*/ 132 w 672"/>
                <a:gd name="T67" fmla="*/ 25 h 577"/>
                <a:gd name="T68" fmla="*/ 133 w 672"/>
                <a:gd name="T69" fmla="*/ 28 h 577"/>
                <a:gd name="T70" fmla="*/ 134 w 672"/>
                <a:gd name="T71" fmla="*/ 29 h 577"/>
                <a:gd name="T72" fmla="*/ 134 w 672"/>
                <a:gd name="T73" fmla="*/ 92 h 577"/>
                <a:gd name="T74" fmla="*/ 130 w 672"/>
                <a:gd name="T75" fmla="*/ 102 h 577"/>
                <a:gd name="T76" fmla="*/ 122 w 672"/>
                <a:gd name="T77" fmla="*/ 109 h 577"/>
                <a:gd name="T78" fmla="*/ 113 w 672"/>
                <a:gd name="T79" fmla="*/ 113 h 577"/>
                <a:gd name="T80" fmla="*/ 109 w 672"/>
                <a:gd name="T81" fmla="*/ 115 h 5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72"/>
                <a:gd name="T124" fmla="*/ 0 h 577"/>
                <a:gd name="T125" fmla="*/ 672 w 672"/>
                <a:gd name="T126" fmla="*/ 577 h 57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72" h="577">
                  <a:moveTo>
                    <a:pt x="547" y="577"/>
                  </a:moveTo>
                  <a:lnTo>
                    <a:pt x="547" y="532"/>
                  </a:lnTo>
                  <a:lnTo>
                    <a:pt x="539" y="511"/>
                  </a:lnTo>
                  <a:lnTo>
                    <a:pt x="527" y="491"/>
                  </a:lnTo>
                  <a:lnTo>
                    <a:pt x="505" y="476"/>
                  </a:lnTo>
                  <a:lnTo>
                    <a:pt x="477" y="460"/>
                  </a:lnTo>
                  <a:lnTo>
                    <a:pt x="409" y="443"/>
                  </a:lnTo>
                  <a:lnTo>
                    <a:pt x="329" y="436"/>
                  </a:lnTo>
                  <a:lnTo>
                    <a:pt x="247" y="443"/>
                  </a:lnTo>
                  <a:lnTo>
                    <a:pt x="177" y="455"/>
                  </a:lnTo>
                  <a:lnTo>
                    <a:pt x="148" y="468"/>
                  </a:lnTo>
                  <a:lnTo>
                    <a:pt x="128" y="483"/>
                  </a:lnTo>
                  <a:lnTo>
                    <a:pt x="114" y="500"/>
                  </a:lnTo>
                  <a:lnTo>
                    <a:pt x="111" y="520"/>
                  </a:lnTo>
                  <a:lnTo>
                    <a:pt x="111" y="577"/>
                  </a:lnTo>
                  <a:lnTo>
                    <a:pt x="69" y="564"/>
                  </a:lnTo>
                  <a:lnTo>
                    <a:pt x="34" y="535"/>
                  </a:lnTo>
                  <a:lnTo>
                    <a:pt x="11" y="502"/>
                  </a:lnTo>
                  <a:lnTo>
                    <a:pt x="0" y="476"/>
                  </a:lnTo>
                  <a:lnTo>
                    <a:pt x="0" y="169"/>
                  </a:lnTo>
                  <a:lnTo>
                    <a:pt x="2" y="146"/>
                  </a:lnTo>
                  <a:lnTo>
                    <a:pt x="13" y="119"/>
                  </a:lnTo>
                  <a:lnTo>
                    <a:pt x="30" y="91"/>
                  </a:lnTo>
                  <a:lnTo>
                    <a:pt x="60" y="63"/>
                  </a:lnTo>
                  <a:lnTo>
                    <a:pt x="104" y="38"/>
                  </a:lnTo>
                  <a:lnTo>
                    <a:pt x="165" y="19"/>
                  </a:lnTo>
                  <a:lnTo>
                    <a:pt x="244" y="5"/>
                  </a:lnTo>
                  <a:lnTo>
                    <a:pt x="343" y="0"/>
                  </a:lnTo>
                  <a:lnTo>
                    <a:pt x="442" y="6"/>
                  </a:lnTo>
                  <a:lnTo>
                    <a:pt x="520" y="22"/>
                  </a:lnTo>
                  <a:lnTo>
                    <a:pt x="576" y="45"/>
                  </a:lnTo>
                  <a:lnTo>
                    <a:pt x="619" y="73"/>
                  </a:lnTo>
                  <a:lnTo>
                    <a:pt x="646" y="101"/>
                  </a:lnTo>
                  <a:lnTo>
                    <a:pt x="662" y="125"/>
                  </a:lnTo>
                  <a:lnTo>
                    <a:pt x="669" y="141"/>
                  </a:lnTo>
                  <a:lnTo>
                    <a:pt x="672" y="148"/>
                  </a:lnTo>
                  <a:lnTo>
                    <a:pt x="672" y="462"/>
                  </a:lnTo>
                  <a:lnTo>
                    <a:pt x="653" y="512"/>
                  </a:lnTo>
                  <a:lnTo>
                    <a:pt x="610" y="547"/>
                  </a:lnTo>
                  <a:lnTo>
                    <a:pt x="568" y="568"/>
                  </a:lnTo>
                  <a:lnTo>
                    <a:pt x="547" y="577"/>
                  </a:lnTo>
                  <a:close/>
                </a:path>
              </a:pathLst>
            </a:custGeom>
            <a:solidFill>
              <a:srgbClr val="F0F0F0"/>
            </a:solidFill>
            <a:ln w="0">
              <a:solidFill>
                <a:srgbClr val="000000"/>
              </a:solidFill>
              <a:round/>
              <a:headEnd/>
              <a:tailEnd/>
            </a:ln>
          </p:spPr>
          <p:txBody>
            <a:bodyPr/>
            <a:lstStyle/>
            <a:p>
              <a:endParaRPr lang="en-US"/>
            </a:p>
          </p:txBody>
        </p:sp>
        <p:sp>
          <p:nvSpPr>
            <p:cNvPr id="18449" name="Freeform 102"/>
            <p:cNvSpPr>
              <a:spLocks/>
            </p:cNvSpPr>
            <p:nvPr/>
          </p:nvSpPr>
          <p:spPr bwMode="auto">
            <a:xfrm>
              <a:off x="2512" y="2305"/>
              <a:ext cx="87" cy="148"/>
            </a:xfrm>
            <a:custGeom>
              <a:avLst/>
              <a:gdLst>
                <a:gd name="T0" fmla="*/ 0 w 436"/>
                <a:gd name="T1" fmla="*/ 122 h 742"/>
                <a:gd name="T2" fmla="*/ 0 w 436"/>
                <a:gd name="T3" fmla="*/ 28 h 742"/>
                <a:gd name="T4" fmla="*/ 0 w 436"/>
                <a:gd name="T5" fmla="*/ 17 h 742"/>
                <a:gd name="T6" fmla="*/ 1 w 436"/>
                <a:gd name="T7" fmla="*/ 13 h 742"/>
                <a:gd name="T8" fmla="*/ 3 w 436"/>
                <a:gd name="T9" fmla="*/ 9 h 742"/>
                <a:gd name="T10" fmla="*/ 7 w 436"/>
                <a:gd name="T11" fmla="*/ 6 h 742"/>
                <a:gd name="T12" fmla="*/ 13 w 436"/>
                <a:gd name="T13" fmla="*/ 4 h 742"/>
                <a:gd name="T14" fmla="*/ 27 w 436"/>
                <a:gd name="T15" fmla="*/ 1 h 742"/>
                <a:gd name="T16" fmla="*/ 44 w 436"/>
                <a:gd name="T17" fmla="*/ 0 h 742"/>
                <a:gd name="T18" fmla="*/ 59 w 436"/>
                <a:gd name="T19" fmla="*/ 1 h 742"/>
                <a:gd name="T20" fmla="*/ 73 w 436"/>
                <a:gd name="T21" fmla="*/ 5 h 742"/>
                <a:gd name="T22" fmla="*/ 79 w 436"/>
                <a:gd name="T23" fmla="*/ 8 h 742"/>
                <a:gd name="T24" fmla="*/ 83 w 436"/>
                <a:gd name="T25" fmla="*/ 11 h 742"/>
                <a:gd name="T26" fmla="*/ 86 w 436"/>
                <a:gd name="T27" fmla="*/ 15 h 742"/>
                <a:gd name="T28" fmla="*/ 87 w 436"/>
                <a:gd name="T29" fmla="*/ 19 h 742"/>
                <a:gd name="T30" fmla="*/ 87 w 436"/>
                <a:gd name="T31" fmla="*/ 28 h 742"/>
                <a:gd name="T32" fmla="*/ 87 w 436"/>
                <a:gd name="T33" fmla="*/ 121 h 742"/>
                <a:gd name="T34" fmla="*/ 87 w 436"/>
                <a:gd name="T35" fmla="*/ 123 h 742"/>
                <a:gd name="T36" fmla="*/ 78 w 436"/>
                <a:gd name="T37" fmla="*/ 133 h 742"/>
                <a:gd name="T38" fmla="*/ 68 w 436"/>
                <a:gd name="T39" fmla="*/ 141 h 742"/>
                <a:gd name="T40" fmla="*/ 57 w 436"/>
                <a:gd name="T41" fmla="*/ 146 h 742"/>
                <a:gd name="T42" fmla="*/ 46 w 436"/>
                <a:gd name="T43" fmla="*/ 148 h 742"/>
                <a:gd name="T44" fmla="*/ 34 w 436"/>
                <a:gd name="T45" fmla="*/ 146 h 742"/>
                <a:gd name="T46" fmla="*/ 22 w 436"/>
                <a:gd name="T47" fmla="*/ 142 h 742"/>
                <a:gd name="T48" fmla="*/ 10 w 436"/>
                <a:gd name="T49" fmla="*/ 134 h 742"/>
                <a:gd name="T50" fmla="*/ 0 w 436"/>
                <a:gd name="T51" fmla="*/ 122 h 74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36"/>
                <a:gd name="T79" fmla="*/ 0 h 742"/>
                <a:gd name="T80" fmla="*/ 436 w 436"/>
                <a:gd name="T81" fmla="*/ 742 h 74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36" h="742">
                  <a:moveTo>
                    <a:pt x="0" y="611"/>
                  </a:moveTo>
                  <a:lnTo>
                    <a:pt x="0" y="141"/>
                  </a:lnTo>
                  <a:lnTo>
                    <a:pt x="0" y="84"/>
                  </a:lnTo>
                  <a:lnTo>
                    <a:pt x="3" y="64"/>
                  </a:lnTo>
                  <a:lnTo>
                    <a:pt x="17" y="47"/>
                  </a:lnTo>
                  <a:lnTo>
                    <a:pt x="37" y="32"/>
                  </a:lnTo>
                  <a:lnTo>
                    <a:pt x="67" y="19"/>
                  </a:lnTo>
                  <a:lnTo>
                    <a:pt x="136" y="7"/>
                  </a:lnTo>
                  <a:lnTo>
                    <a:pt x="218" y="0"/>
                  </a:lnTo>
                  <a:lnTo>
                    <a:pt x="298" y="7"/>
                  </a:lnTo>
                  <a:lnTo>
                    <a:pt x="367" y="24"/>
                  </a:lnTo>
                  <a:lnTo>
                    <a:pt x="394" y="40"/>
                  </a:lnTo>
                  <a:lnTo>
                    <a:pt x="417" y="55"/>
                  </a:lnTo>
                  <a:lnTo>
                    <a:pt x="429" y="75"/>
                  </a:lnTo>
                  <a:lnTo>
                    <a:pt x="436" y="96"/>
                  </a:lnTo>
                  <a:lnTo>
                    <a:pt x="436" y="141"/>
                  </a:lnTo>
                  <a:lnTo>
                    <a:pt x="436" y="606"/>
                  </a:lnTo>
                  <a:lnTo>
                    <a:pt x="435" y="618"/>
                  </a:lnTo>
                  <a:lnTo>
                    <a:pt x="389" y="668"/>
                  </a:lnTo>
                  <a:lnTo>
                    <a:pt x="339" y="708"/>
                  </a:lnTo>
                  <a:lnTo>
                    <a:pt x="285" y="732"/>
                  </a:lnTo>
                  <a:lnTo>
                    <a:pt x="230" y="742"/>
                  </a:lnTo>
                  <a:lnTo>
                    <a:pt x="169" y="734"/>
                  </a:lnTo>
                  <a:lnTo>
                    <a:pt x="111" y="712"/>
                  </a:lnTo>
                  <a:lnTo>
                    <a:pt x="52" y="671"/>
                  </a:lnTo>
                  <a:lnTo>
                    <a:pt x="0" y="611"/>
                  </a:lnTo>
                  <a:close/>
                </a:path>
              </a:pathLst>
            </a:custGeom>
            <a:solidFill>
              <a:srgbClr val="F0F0F0"/>
            </a:solidFill>
            <a:ln w="0">
              <a:solidFill>
                <a:srgbClr val="000000"/>
              </a:solidFill>
              <a:round/>
              <a:headEnd/>
              <a:tailEnd/>
            </a:ln>
          </p:spPr>
          <p:txBody>
            <a:bodyPr/>
            <a:lstStyle/>
            <a:p>
              <a:endParaRPr lang="en-US"/>
            </a:p>
          </p:txBody>
        </p:sp>
        <p:sp>
          <p:nvSpPr>
            <p:cNvPr id="18450" name="Freeform 103"/>
            <p:cNvSpPr>
              <a:spLocks/>
            </p:cNvSpPr>
            <p:nvPr/>
          </p:nvSpPr>
          <p:spPr bwMode="auto">
            <a:xfrm>
              <a:off x="2590" y="2314"/>
              <a:ext cx="8" cy="122"/>
            </a:xfrm>
            <a:custGeom>
              <a:avLst/>
              <a:gdLst>
                <a:gd name="T0" fmla="*/ 0 w 40"/>
                <a:gd name="T1" fmla="*/ 122 h 607"/>
                <a:gd name="T2" fmla="*/ 0 w 40"/>
                <a:gd name="T3" fmla="*/ 0 h 607"/>
                <a:gd name="T4" fmla="*/ 4 w 40"/>
                <a:gd name="T5" fmla="*/ 3 h 607"/>
                <a:gd name="T6" fmla="*/ 8 w 40"/>
                <a:gd name="T7" fmla="*/ 10 h 607"/>
                <a:gd name="T8" fmla="*/ 8 w 40"/>
                <a:gd name="T9" fmla="*/ 12 h 607"/>
                <a:gd name="T10" fmla="*/ 8 w 40"/>
                <a:gd name="T11" fmla="*/ 114 h 607"/>
                <a:gd name="T12" fmla="*/ 7 w 40"/>
                <a:gd name="T13" fmla="*/ 115 h 607"/>
                <a:gd name="T14" fmla="*/ 4 w 40"/>
                <a:gd name="T15" fmla="*/ 118 h 607"/>
                <a:gd name="T16" fmla="*/ 1 w 40"/>
                <a:gd name="T17" fmla="*/ 121 h 607"/>
                <a:gd name="T18" fmla="*/ 0 w 40"/>
                <a:gd name="T19" fmla="*/ 122 h 6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607"/>
                <a:gd name="T32" fmla="*/ 40 w 40"/>
                <a:gd name="T33" fmla="*/ 607 h 6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607">
                  <a:moveTo>
                    <a:pt x="0" y="607"/>
                  </a:moveTo>
                  <a:lnTo>
                    <a:pt x="0" y="0"/>
                  </a:lnTo>
                  <a:lnTo>
                    <a:pt x="22" y="16"/>
                  </a:lnTo>
                  <a:lnTo>
                    <a:pt x="39" y="48"/>
                  </a:lnTo>
                  <a:lnTo>
                    <a:pt x="40" y="62"/>
                  </a:lnTo>
                  <a:lnTo>
                    <a:pt x="40" y="568"/>
                  </a:lnTo>
                  <a:lnTo>
                    <a:pt x="34" y="574"/>
                  </a:lnTo>
                  <a:lnTo>
                    <a:pt x="20" y="588"/>
                  </a:lnTo>
                  <a:lnTo>
                    <a:pt x="6" y="601"/>
                  </a:lnTo>
                  <a:lnTo>
                    <a:pt x="0" y="607"/>
                  </a:lnTo>
                  <a:close/>
                </a:path>
              </a:pathLst>
            </a:custGeom>
            <a:solidFill>
              <a:srgbClr val="000000"/>
            </a:solidFill>
            <a:ln w="0">
              <a:solidFill>
                <a:srgbClr val="000000"/>
              </a:solidFill>
              <a:round/>
              <a:headEnd/>
              <a:tailEnd/>
            </a:ln>
          </p:spPr>
          <p:txBody>
            <a:bodyPr/>
            <a:lstStyle/>
            <a:p>
              <a:endParaRPr lang="en-US"/>
            </a:p>
          </p:txBody>
        </p:sp>
        <p:sp>
          <p:nvSpPr>
            <p:cNvPr id="18451" name="Freeform 104"/>
            <p:cNvSpPr>
              <a:spLocks/>
            </p:cNvSpPr>
            <p:nvPr/>
          </p:nvSpPr>
          <p:spPr bwMode="auto">
            <a:xfrm>
              <a:off x="2616" y="2234"/>
              <a:ext cx="8" cy="80"/>
            </a:xfrm>
            <a:custGeom>
              <a:avLst/>
              <a:gdLst>
                <a:gd name="T0" fmla="*/ 0 w 40"/>
                <a:gd name="T1" fmla="*/ 68 h 399"/>
                <a:gd name="T2" fmla="*/ 4 w 40"/>
                <a:gd name="T3" fmla="*/ 72 h 399"/>
                <a:gd name="T4" fmla="*/ 6 w 40"/>
                <a:gd name="T5" fmla="*/ 75 h 399"/>
                <a:gd name="T6" fmla="*/ 8 w 40"/>
                <a:gd name="T7" fmla="*/ 78 h 399"/>
                <a:gd name="T8" fmla="*/ 8 w 40"/>
                <a:gd name="T9" fmla="*/ 80 h 399"/>
                <a:gd name="T10" fmla="*/ 8 w 40"/>
                <a:gd name="T11" fmla="*/ 13 h 399"/>
                <a:gd name="T12" fmla="*/ 7 w 40"/>
                <a:gd name="T13" fmla="*/ 8 h 399"/>
                <a:gd name="T14" fmla="*/ 4 w 40"/>
                <a:gd name="T15" fmla="*/ 4 h 399"/>
                <a:gd name="T16" fmla="*/ 1 w 40"/>
                <a:gd name="T17" fmla="*/ 1 h 399"/>
                <a:gd name="T18" fmla="*/ 0 w 40"/>
                <a:gd name="T19" fmla="*/ 0 h 399"/>
                <a:gd name="T20" fmla="*/ 0 w 40"/>
                <a:gd name="T21" fmla="*/ 68 h 3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399"/>
                <a:gd name="T35" fmla="*/ 40 w 40"/>
                <a:gd name="T36" fmla="*/ 399 h 3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399">
                  <a:moveTo>
                    <a:pt x="0" y="337"/>
                  </a:moveTo>
                  <a:lnTo>
                    <a:pt x="18" y="357"/>
                  </a:lnTo>
                  <a:lnTo>
                    <a:pt x="32" y="376"/>
                  </a:lnTo>
                  <a:lnTo>
                    <a:pt x="38" y="391"/>
                  </a:lnTo>
                  <a:lnTo>
                    <a:pt x="40" y="399"/>
                  </a:lnTo>
                  <a:lnTo>
                    <a:pt x="40" y="66"/>
                  </a:lnTo>
                  <a:lnTo>
                    <a:pt x="34" y="38"/>
                  </a:lnTo>
                  <a:lnTo>
                    <a:pt x="21" y="18"/>
                  </a:lnTo>
                  <a:lnTo>
                    <a:pt x="7" y="4"/>
                  </a:lnTo>
                  <a:lnTo>
                    <a:pt x="0" y="0"/>
                  </a:lnTo>
                  <a:lnTo>
                    <a:pt x="0" y="337"/>
                  </a:lnTo>
                  <a:close/>
                </a:path>
              </a:pathLst>
            </a:custGeom>
            <a:solidFill>
              <a:srgbClr val="000000"/>
            </a:solidFill>
            <a:ln w="0">
              <a:solidFill>
                <a:srgbClr val="000000"/>
              </a:solidFill>
              <a:round/>
              <a:headEnd/>
              <a:tailEnd/>
            </a:ln>
          </p:spPr>
          <p:txBody>
            <a:bodyPr/>
            <a:lstStyle/>
            <a:p>
              <a:endParaRPr lang="en-US"/>
            </a:p>
          </p:txBody>
        </p:sp>
        <p:sp>
          <p:nvSpPr>
            <p:cNvPr id="18452" name="Freeform 105"/>
            <p:cNvSpPr>
              <a:spLocks/>
            </p:cNvSpPr>
            <p:nvPr/>
          </p:nvSpPr>
          <p:spPr bwMode="auto">
            <a:xfrm>
              <a:off x="2530" y="2933"/>
              <a:ext cx="68" cy="296"/>
            </a:xfrm>
            <a:custGeom>
              <a:avLst/>
              <a:gdLst>
                <a:gd name="T0" fmla="*/ 35 w 339"/>
                <a:gd name="T1" fmla="*/ 296 h 1478"/>
                <a:gd name="T2" fmla="*/ 38 w 339"/>
                <a:gd name="T3" fmla="*/ 290 h 1478"/>
                <a:gd name="T4" fmla="*/ 45 w 339"/>
                <a:gd name="T5" fmla="*/ 273 h 1478"/>
                <a:gd name="T6" fmla="*/ 53 w 339"/>
                <a:gd name="T7" fmla="*/ 251 h 1478"/>
                <a:gd name="T8" fmla="*/ 62 w 339"/>
                <a:gd name="T9" fmla="*/ 225 h 1478"/>
                <a:gd name="T10" fmla="*/ 67 w 339"/>
                <a:gd name="T11" fmla="*/ 200 h 1478"/>
                <a:gd name="T12" fmla="*/ 68 w 339"/>
                <a:gd name="T13" fmla="*/ 180 h 1478"/>
                <a:gd name="T14" fmla="*/ 61 w 339"/>
                <a:gd name="T15" fmla="*/ 169 h 1478"/>
                <a:gd name="T16" fmla="*/ 45 w 339"/>
                <a:gd name="T17" fmla="*/ 169 h 1478"/>
                <a:gd name="T18" fmla="*/ 44 w 339"/>
                <a:gd name="T19" fmla="*/ 0 h 1478"/>
                <a:gd name="T20" fmla="*/ 33 w 339"/>
                <a:gd name="T21" fmla="*/ 0 h 1478"/>
                <a:gd name="T22" fmla="*/ 22 w 339"/>
                <a:gd name="T23" fmla="*/ 0 h 1478"/>
                <a:gd name="T24" fmla="*/ 23 w 339"/>
                <a:gd name="T25" fmla="*/ 169 h 1478"/>
                <a:gd name="T26" fmla="*/ 7 w 339"/>
                <a:gd name="T27" fmla="*/ 169 h 1478"/>
                <a:gd name="T28" fmla="*/ 0 w 339"/>
                <a:gd name="T29" fmla="*/ 181 h 1478"/>
                <a:gd name="T30" fmla="*/ 1 w 339"/>
                <a:gd name="T31" fmla="*/ 200 h 1478"/>
                <a:gd name="T32" fmla="*/ 7 w 339"/>
                <a:gd name="T33" fmla="*/ 225 h 1478"/>
                <a:gd name="T34" fmla="*/ 15 w 339"/>
                <a:gd name="T35" fmla="*/ 251 h 1478"/>
                <a:gd name="T36" fmla="*/ 25 w 339"/>
                <a:gd name="T37" fmla="*/ 273 h 1478"/>
                <a:gd name="T38" fmla="*/ 31 w 339"/>
                <a:gd name="T39" fmla="*/ 290 h 1478"/>
                <a:gd name="T40" fmla="*/ 35 w 339"/>
                <a:gd name="T41" fmla="*/ 296 h 14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9"/>
                <a:gd name="T64" fmla="*/ 0 h 1478"/>
                <a:gd name="T65" fmla="*/ 339 w 339"/>
                <a:gd name="T66" fmla="*/ 1478 h 147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9" h="1478">
                  <a:moveTo>
                    <a:pt x="172" y="1478"/>
                  </a:moveTo>
                  <a:lnTo>
                    <a:pt x="187" y="1446"/>
                  </a:lnTo>
                  <a:lnTo>
                    <a:pt x="222" y="1364"/>
                  </a:lnTo>
                  <a:lnTo>
                    <a:pt x="265" y="1251"/>
                  </a:lnTo>
                  <a:lnTo>
                    <a:pt x="307" y="1124"/>
                  </a:lnTo>
                  <a:lnTo>
                    <a:pt x="336" y="1000"/>
                  </a:lnTo>
                  <a:lnTo>
                    <a:pt x="339" y="901"/>
                  </a:lnTo>
                  <a:lnTo>
                    <a:pt x="306" y="842"/>
                  </a:lnTo>
                  <a:lnTo>
                    <a:pt x="225" y="846"/>
                  </a:lnTo>
                  <a:lnTo>
                    <a:pt x="220" y="0"/>
                  </a:lnTo>
                  <a:lnTo>
                    <a:pt x="167" y="0"/>
                  </a:lnTo>
                  <a:lnTo>
                    <a:pt x="111" y="0"/>
                  </a:lnTo>
                  <a:lnTo>
                    <a:pt x="116" y="846"/>
                  </a:lnTo>
                  <a:lnTo>
                    <a:pt x="34" y="844"/>
                  </a:lnTo>
                  <a:lnTo>
                    <a:pt x="0" y="902"/>
                  </a:lnTo>
                  <a:lnTo>
                    <a:pt x="5" y="1001"/>
                  </a:lnTo>
                  <a:lnTo>
                    <a:pt x="34" y="1125"/>
                  </a:lnTo>
                  <a:lnTo>
                    <a:pt x="77" y="1251"/>
                  </a:lnTo>
                  <a:lnTo>
                    <a:pt x="123" y="1364"/>
                  </a:lnTo>
                  <a:lnTo>
                    <a:pt x="157" y="1446"/>
                  </a:lnTo>
                  <a:lnTo>
                    <a:pt x="172" y="1478"/>
                  </a:lnTo>
                  <a:close/>
                </a:path>
              </a:pathLst>
            </a:custGeom>
            <a:solidFill>
              <a:srgbClr val="F0F0F0"/>
            </a:solidFill>
            <a:ln w="9525">
              <a:noFill/>
              <a:round/>
              <a:headEnd/>
              <a:tailEnd/>
            </a:ln>
          </p:spPr>
          <p:txBody>
            <a:bodyPr/>
            <a:lstStyle/>
            <a:p>
              <a:endParaRPr lang="en-US"/>
            </a:p>
          </p:txBody>
        </p:sp>
        <p:sp>
          <p:nvSpPr>
            <p:cNvPr id="18453" name="Freeform 106"/>
            <p:cNvSpPr>
              <a:spLocks/>
            </p:cNvSpPr>
            <p:nvPr/>
          </p:nvSpPr>
          <p:spPr bwMode="auto">
            <a:xfrm>
              <a:off x="2471" y="2929"/>
              <a:ext cx="94" cy="289"/>
            </a:xfrm>
            <a:custGeom>
              <a:avLst/>
              <a:gdLst>
                <a:gd name="T0" fmla="*/ 9 w 471"/>
                <a:gd name="T1" fmla="*/ 289 h 1441"/>
                <a:gd name="T2" fmla="*/ 13 w 471"/>
                <a:gd name="T3" fmla="*/ 284 h 1441"/>
                <a:gd name="T4" fmla="*/ 24 w 471"/>
                <a:gd name="T5" fmla="*/ 270 h 1441"/>
                <a:gd name="T6" fmla="*/ 38 w 471"/>
                <a:gd name="T7" fmla="*/ 250 h 1441"/>
                <a:gd name="T8" fmla="*/ 53 w 471"/>
                <a:gd name="T9" fmla="*/ 227 h 1441"/>
                <a:gd name="T10" fmla="*/ 65 w 471"/>
                <a:gd name="T11" fmla="*/ 205 h 1441"/>
                <a:gd name="T12" fmla="*/ 71 w 471"/>
                <a:gd name="T13" fmla="*/ 186 h 1441"/>
                <a:gd name="T14" fmla="*/ 67 w 471"/>
                <a:gd name="T15" fmla="*/ 173 h 1441"/>
                <a:gd name="T16" fmla="*/ 51 w 471"/>
                <a:gd name="T17" fmla="*/ 169 h 1441"/>
                <a:gd name="T18" fmla="*/ 94 w 471"/>
                <a:gd name="T19" fmla="*/ 5 h 1441"/>
                <a:gd name="T20" fmla="*/ 84 w 471"/>
                <a:gd name="T21" fmla="*/ 3 h 1441"/>
                <a:gd name="T22" fmla="*/ 73 w 471"/>
                <a:gd name="T23" fmla="*/ 0 h 1441"/>
                <a:gd name="T24" fmla="*/ 30 w 471"/>
                <a:gd name="T25" fmla="*/ 164 h 1441"/>
                <a:gd name="T26" fmla="*/ 14 w 471"/>
                <a:gd name="T27" fmla="*/ 159 h 1441"/>
                <a:gd name="T28" fmla="*/ 5 w 471"/>
                <a:gd name="T29" fmla="*/ 168 h 1441"/>
                <a:gd name="T30" fmla="*/ 1 w 471"/>
                <a:gd name="T31" fmla="*/ 188 h 1441"/>
                <a:gd name="T32" fmla="*/ 0 w 471"/>
                <a:gd name="T33" fmla="*/ 213 h 1441"/>
                <a:gd name="T34" fmla="*/ 2 w 471"/>
                <a:gd name="T35" fmla="*/ 240 h 1441"/>
                <a:gd name="T36" fmla="*/ 5 w 471"/>
                <a:gd name="T37" fmla="*/ 265 h 1441"/>
                <a:gd name="T38" fmla="*/ 7 w 471"/>
                <a:gd name="T39" fmla="*/ 282 h 1441"/>
                <a:gd name="T40" fmla="*/ 9 w 471"/>
                <a:gd name="T41" fmla="*/ 289 h 14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1"/>
                <a:gd name="T64" fmla="*/ 0 h 1441"/>
                <a:gd name="T65" fmla="*/ 471 w 471"/>
                <a:gd name="T66" fmla="*/ 1441 h 14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1" h="1441">
                  <a:moveTo>
                    <a:pt x="44" y="1441"/>
                  </a:moveTo>
                  <a:lnTo>
                    <a:pt x="65" y="1414"/>
                  </a:lnTo>
                  <a:lnTo>
                    <a:pt x="121" y="1344"/>
                  </a:lnTo>
                  <a:lnTo>
                    <a:pt x="192" y="1246"/>
                  </a:lnTo>
                  <a:lnTo>
                    <a:pt x="266" y="1134"/>
                  </a:lnTo>
                  <a:lnTo>
                    <a:pt x="326" y="1022"/>
                  </a:lnTo>
                  <a:lnTo>
                    <a:pt x="354" y="926"/>
                  </a:lnTo>
                  <a:lnTo>
                    <a:pt x="337" y="862"/>
                  </a:lnTo>
                  <a:lnTo>
                    <a:pt x="257" y="843"/>
                  </a:lnTo>
                  <a:lnTo>
                    <a:pt x="471" y="27"/>
                  </a:lnTo>
                  <a:lnTo>
                    <a:pt x="419" y="13"/>
                  </a:lnTo>
                  <a:lnTo>
                    <a:pt x="364" y="0"/>
                  </a:lnTo>
                  <a:lnTo>
                    <a:pt x="150" y="816"/>
                  </a:lnTo>
                  <a:lnTo>
                    <a:pt x="72" y="792"/>
                  </a:lnTo>
                  <a:lnTo>
                    <a:pt x="25" y="840"/>
                  </a:lnTo>
                  <a:lnTo>
                    <a:pt x="3" y="937"/>
                  </a:lnTo>
                  <a:lnTo>
                    <a:pt x="0" y="1063"/>
                  </a:lnTo>
                  <a:lnTo>
                    <a:pt x="10" y="1197"/>
                  </a:lnTo>
                  <a:lnTo>
                    <a:pt x="24" y="1319"/>
                  </a:lnTo>
                  <a:lnTo>
                    <a:pt x="37" y="1407"/>
                  </a:lnTo>
                  <a:lnTo>
                    <a:pt x="44" y="1441"/>
                  </a:lnTo>
                  <a:close/>
                </a:path>
              </a:pathLst>
            </a:custGeom>
            <a:solidFill>
              <a:srgbClr val="F0F0F0"/>
            </a:solidFill>
            <a:ln w="9525">
              <a:noFill/>
              <a:round/>
              <a:headEnd/>
              <a:tailEnd/>
            </a:ln>
          </p:spPr>
          <p:txBody>
            <a:bodyPr/>
            <a:lstStyle/>
            <a:p>
              <a:endParaRPr lang="en-US"/>
            </a:p>
          </p:txBody>
        </p:sp>
        <p:sp>
          <p:nvSpPr>
            <p:cNvPr id="18454" name="Freeform 107"/>
            <p:cNvSpPr>
              <a:spLocks/>
            </p:cNvSpPr>
            <p:nvPr/>
          </p:nvSpPr>
          <p:spPr bwMode="auto">
            <a:xfrm>
              <a:off x="2400" y="2923"/>
              <a:ext cx="156" cy="262"/>
            </a:xfrm>
            <a:custGeom>
              <a:avLst/>
              <a:gdLst>
                <a:gd name="T0" fmla="*/ 0 w 780"/>
                <a:gd name="T1" fmla="*/ 262 h 1309"/>
                <a:gd name="T2" fmla="*/ 2 w 780"/>
                <a:gd name="T3" fmla="*/ 261 h 1309"/>
                <a:gd name="T4" fmla="*/ 5 w 780"/>
                <a:gd name="T5" fmla="*/ 258 h 1309"/>
                <a:gd name="T6" fmla="*/ 12 w 780"/>
                <a:gd name="T7" fmla="*/ 253 h 1309"/>
                <a:gd name="T8" fmla="*/ 20 w 780"/>
                <a:gd name="T9" fmla="*/ 247 h 1309"/>
                <a:gd name="T10" fmla="*/ 29 w 780"/>
                <a:gd name="T11" fmla="*/ 240 h 1309"/>
                <a:gd name="T12" fmla="*/ 39 w 780"/>
                <a:gd name="T13" fmla="*/ 232 h 1309"/>
                <a:gd name="T14" fmla="*/ 49 w 780"/>
                <a:gd name="T15" fmla="*/ 223 h 1309"/>
                <a:gd name="T16" fmla="*/ 59 w 780"/>
                <a:gd name="T17" fmla="*/ 214 h 1309"/>
                <a:gd name="T18" fmla="*/ 68 w 780"/>
                <a:gd name="T19" fmla="*/ 205 h 1309"/>
                <a:gd name="T20" fmla="*/ 76 w 780"/>
                <a:gd name="T21" fmla="*/ 196 h 1309"/>
                <a:gd name="T22" fmla="*/ 83 w 780"/>
                <a:gd name="T23" fmla="*/ 187 h 1309"/>
                <a:gd name="T24" fmla="*/ 87 w 780"/>
                <a:gd name="T25" fmla="*/ 179 h 1309"/>
                <a:gd name="T26" fmla="*/ 88 w 780"/>
                <a:gd name="T27" fmla="*/ 172 h 1309"/>
                <a:gd name="T28" fmla="*/ 87 w 780"/>
                <a:gd name="T29" fmla="*/ 165 h 1309"/>
                <a:gd name="T30" fmla="*/ 81 w 780"/>
                <a:gd name="T31" fmla="*/ 161 h 1309"/>
                <a:gd name="T32" fmla="*/ 72 w 780"/>
                <a:gd name="T33" fmla="*/ 158 h 1309"/>
                <a:gd name="T34" fmla="*/ 156 w 780"/>
                <a:gd name="T35" fmla="*/ 11 h 1309"/>
                <a:gd name="T36" fmla="*/ 146 w 780"/>
                <a:gd name="T37" fmla="*/ 5 h 1309"/>
                <a:gd name="T38" fmla="*/ 137 w 780"/>
                <a:gd name="T39" fmla="*/ 0 h 1309"/>
                <a:gd name="T40" fmla="*/ 53 w 780"/>
                <a:gd name="T41" fmla="*/ 147 h 1309"/>
                <a:gd name="T42" fmla="*/ 39 w 780"/>
                <a:gd name="T43" fmla="*/ 138 h 1309"/>
                <a:gd name="T44" fmla="*/ 27 w 780"/>
                <a:gd name="T45" fmla="*/ 145 h 1309"/>
                <a:gd name="T46" fmla="*/ 18 w 780"/>
                <a:gd name="T47" fmla="*/ 163 h 1309"/>
                <a:gd name="T48" fmla="*/ 11 w 780"/>
                <a:gd name="T49" fmla="*/ 187 h 1309"/>
                <a:gd name="T50" fmla="*/ 6 w 780"/>
                <a:gd name="T51" fmla="*/ 213 h 1309"/>
                <a:gd name="T52" fmla="*/ 3 w 780"/>
                <a:gd name="T53" fmla="*/ 237 h 1309"/>
                <a:gd name="T54" fmla="*/ 1 w 780"/>
                <a:gd name="T55" fmla="*/ 255 h 1309"/>
                <a:gd name="T56" fmla="*/ 0 w 780"/>
                <a:gd name="T57" fmla="*/ 262 h 130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80"/>
                <a:gd name="T88" fmla="*/ 0 h 1309"/>
                <a:gd name="T89" fmla="*/ 780 w 780"/>
                <a:gd name="T90" fmla="*/ 1309 h 130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80" h="1309">
                  <a:moveTo>
                    <a:pt x="0" y="1309"/>
                  </a:moveTo>
                  <a:lnTo>
                    <a:pt x="8" y="1303"/>
                  </a:lnTo>
                  <a:lnTo>
                    <a:pt x="27" y="1290"/>
                  </a:lnTo>
                  <a:lnTo>
                    <a:pt x="59" y="1265"/>
                  </a:lnTo>
                  <a:lnTo>
                    <a:pt x="99" y="1235"/>
                  </a:lnTo>
                  <a:lnTo>
                    <a:pt x="145" y="1200"/>
                  </a:lnTo>
                  <a:lnTo>
                    <a:pt x="195" y="1159"/>
                  </a:lnTo>
                  <a:lnTo>
                    <a:pt x="246" y="1115"/>
                  </a:lnTo>
                  <a:lnTo>
                    <a:pt x="295" y="1070"/>
                  </a:lnTo>
                  <a:lnTo>
                    <a:pt x="340" y="1023"/>
                  </a:lnTo>
                  <a:lnTo>
                    <a:pt x="381" y="978"/>
                  </a:lnTo>
                  <a:lnTo>
                    <a:pt x="413" y="934"/>
                  </a:lnTo>
                  <a:lnTo>
                    <a:pt x="433" y="894"/>
                  </a:lnTo>
                  <a:lnTo>
                    <a:pt x="441" y="857"/>
                  </a:lnTo>
                  <a:lnTo>
                    <a:pt x="433" y="826"/>
                  </a:lnTo>
                  <a:lnTo>
                    <a:pt x="406" y="803"/>
                  </a:lnTo>
                  <a:lnTo>
                    <a:pt x="361" y="788"/>
                  </a:lnTo>
                  <a:lnTo>
                    <a:pt x="780" y="54"/>
                  </a:lnTo>
                  <a:lnTo>
                    <a:pt x="730" y="26"/>
                  </a:lnTo>
                  <a:lnTo>
                    <a:pt x="683" y="0"/>
                  </a:lnTo>
                  <a:lnTo>
                    <a:pt x="266" y="734"/>
                  </a:lnTo>
                  <a:lnTo>
                    <a:pt x="196" y="691"/>
                  </a:lnTo>
                  <a:lnTo>
                    <a:pt x="137" y="725"/>
                  </a:lnTo>
                  <a:lnTo>
                    <a:pt x="90" y="813"/>
                  </a:lnTo>
                  <a:lnTo>
                    <a:pt x="55" y="934"/>
                  </a:lnTo>
                  <a:lnTo>
                    <a:pt x="30" y="1065"/>
                  </a:lnTo>
                  <a:lnTo>
                    <a:pt x="13" y="1185"/>
                  </a:lnTo>
                  <a:lnTo>
                    <a:pt x="4" y="1275"/>
                  </a:lnTo>
                  <a:lnTo>
                    <a:pt x="0" y="1309"/>
                  </a:lnTo>
                  <a:close/>
                </a:path>
              </a:pathLst>
            </a:custGeom>
            <a:solidFill>
              <a:srgbClr val="F0F0F0"/>
            </a:solidFill>
            <a:ln w="9525">
              <a:noFill/>
              <a:round/>
              <a:headEnd/>
              <a:tailEnd/>
            </a:ln>
          </p:spPr>
          <p:txBody>
            <a:bodyPr/>
            <a:lstStyle/>
            <a:p>
              <a:endParaRPr lang="en-US"/>
            </a:p>
          </p:txBody>
        </p:sp>
        <p:sp>
          <p:nvSpPr>
            <p:cNvPr id="18455" name="Freeform 108"/>
            <p:cNvSpPr>
              <a:spLocks/>
            </p:cNvSpPr>
            <p:nvPr/>
          </p:nvSpPr>
          <p:spPr bwMode="auto">
            <a:xfrm>
              <a:off x="2332" y="2915"/>
              <a:ext cx="216" cy="218"/>
            </a:xfrm>
            <a:custGeom>
              <a:avLst/>
              <a:gdLst>
                <a:gd name="T0" fmla="*/ 0 w 1078"/>
                <a:gd name="T1" fmla="*/ 218 h 1088"/>
                <a:gd name="T2" fmla="*/ 2 w 1078"/>
                <a:gd name="T3" fmla="*/ 217 h 1088"/>
                <a:gd name="T4" fmla="*/ 7 w 1078"/>
                <a:gd name="T5" fmla="*/ 215 h 1088"/>
                <a:gd name="T6" fmla="*/ 14 w 1078"/>
                <a:gd name="T7" fmla="*/ 213 h 1088"/>
                <a:gd name="T8" fmla="*/ 23 w 1078"/>
                <a:gd name="T9" fmla="*/ 209 h 1088"/>
                <a:gd name="T10" fmla="*/ 34 w 1078"/>
                <a:gd name="T11" fmla="*/ 204 h 1088"/>
                <a:gd name="T12" fmla="*/ 45 w 1078"/>
                <a:gd name="T13" fmla="*/ 199 h 1088"/>
                <a:gd name="T14" fmla="*/ 58 w 1078"/>
                <a:gd name="T15" fmla="*/ 193 h 1088"/>
                <a:gd name="T16" fmla="*/ 70 w 1078"/>
                <a:gd name="T17" fmla="*/ 187 h 1088"/>
                <a:gd name="T18" fmla="*/ 81 w 1078"/>
                <a:gd name="T19" fmla="*/ 181 h 1088"/>
                <a:gd name="T20" fmla="*/ 91 w 1078"/>
                <a:gd name="T21" fmla="*/ 174 h 1088"/>
                <a:gd name="T22" fmla="*/ 99 w 1078"/>
                <a:gd name="T23" fmla="*/ 167 h 1088"/>
                <a:gd name="T24" fmla="*/ 105 w 1078"/>
                <a:gd name="T25" fmla="*/ 160 h 1088"/>
                <a:gd name="T26" fmla="*/ 109 w 1078"/>
                <a:gd name="T27" fmla="*/ 153 h 1088"/>
                <a:gd name="T28" fmla="*/ 109 w 1078"/>
                <a:gd name="T29" fmla="*/ 147 h 1088"/>
                <a:gd name="T30" fmla="*/ 105 w 1078"/>
                <a:gd name="T31" fmla="*/ 141 h 1088"/>
                <a:gd name="T32" fmla="*/ 97 w 1078"/>
                <a:gd name="T33" fmla="*/ 136 h 1088"/>
                <a:gd name="T34" fmla="*/ 216 w 1078"/>
                <a:gd name="T35" fmla="*/ 16 h 1088"/>
                <a:gd name="T36" fmla="*/ 208 w 1078"/>
                <a:gd name="T37" fmla="*/ 8 h 1088"/>
                <a:gd name="T38" fmla="*/ 200 w 1078"/>
                <a:gd name="T39" fmla="*/ 0 h 1088"/>
                <a:gd name="T40" fmla="*/ 81 w 1078"/>
                <a:gd name="T41" fmla="*/ 120 h 1088"/>
                <a:gd name="T42" fmla="*/ 70 w 1078"/>
                <a:gd name="T43" fmla="*/ 108 h 1088"/>
                <a:gd name="T44" fmla="*/ 57 w 1078"/>
                <a:gd name="T45" fmla="*/ 112 h 1088"/>
                <a:gd name="T46" fmla="*/ 43 w 1078"/>
                <a:gd name="T47" fmla="*/ 127 h 1088"/>
                <a:gd name="T48" fmla="*/ 30 w 1078"/>
                <a:gd name="T49" fmla="*/ 148 h 1088"/>
                <a:gd name="T50" fmla="*/ 19 w 1078"/>
                <a:gd name="T51" fmla="*/ 172 h 1088"/>
                <a:gd name="T52" fmla="*/ 9 w 1078"/>
                <a:gd name="T53" fmla="*/ 195 h 1088"/>
                <a:gd name="T54" fmla="*/ 2 w 1078"/>
                <a:gd name="T55" fmla="*/ 211 h 1088"/>
                <a:gd name="T56" fmla="*/ 0 w 1078"/>
                <a:gd name="T57" fmla="*/ 218 h 10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78"/>
                <a:gd name="T88" fmla="*/ 0 h 1088"/>
                <a:gd name="T89" fmla="*/ 1078 w 1078"/>
                <a:gd name="T90" fmla="*/ 1088 h 10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78" h="1088">
                  <a:moveTo>
                    <a:pt x="0" y="1088"/>
                  </a:moveTo>
                  <a:lnTo>
                    <a:pt x="9" y="1084"/>
                  </a:lnTo>
                  <a:lnTo>
                    <a:pt x="33" y="1075"/>
                  </a:lnTo>
                  <a:lnTo>
                    <a:pt x="69" y="1061"/>
                  </a:lnTo>
                  <a:lnTo>
                    <a:pt x="116" y="1042"/>
                  </a:lnTo>
                  <a:lnTo>
                    <a:pt x="169" y="1019"/>
                  </a:lnTo>
                  <a:lnTo>
                    <a:pt x="227" y="994"/>
                  </a:lnTo>
                  <a:lnTo>
                    <a:pt x="287" y="965"/>
                  </a:lnTo>
                  <a:lnTo>
                    <a:pt x="347" y="934"/>
                  </a:lnTo>
                  <a:lnTo>
                    <a:pt x="403" y="901"/>
                  </a:lnTo>
                  <a:lnTo>
                    <a:pt x="453" y="867"/>
                  </a:lnTo>
                  <a:lnTo>
                    <a:pt x="495" y="832"/>
                  </a:lnTo>
                  <a:lnTo>
                    <a:pt x="526" y="798"/>
                  </a:lnTo>
                  <a:lnTo>
                    <a:pt x="543" y="766"/>
                  </a:lnTo>
                  <a:lnTo>
                    <a:pt x="543" y="735"/>
                  </a:lnTo>
                  <a:lnTo>
                    <a:pt x="525" y="705"/>
                  </a:lnTo>
                  <a:lnTo>
                    <a:pt x="483" y="678"/>
                  </a:lnTo>
                  <a:lnTo>
                    <a:pt x="1078" y="79"/>
                  </a:lnTo>
                  <a:lnTo>
                    <a:pt x="1039" y="39"/>
                  </a:lnTo>
                  <a:lnTo>
                    <a:pt x="999" y="0"/>
                  </a:lnTo>
                  <a:lnTo>
                    <a:pt x="404" y="599"/>
                  </a:lnTo>
                  <a:lnTo>
                    <a:pt x="348" y="541"/>
                  </a:lnTo>
                  <a:lnTo>
                    <a:pt x="283" y="559"/>
                  </a:lnTo>
                  <a:lnTo>
                    <a:pt x="216" y="632"/>
                  </a:lnTo>
                  <a:lnTo>
                    <a:pt x="151" y="740"/>
                  </a:lnTo>
                  <a:lnTo>
                    <a:pt x="93" y="860"/>
                  </a:lnTo>
                  <a:lnTo>
                    <a:pt x="45" y="972"/>
                  </a:lnTo>
                  <a:lnTo>
                    <a:pt x="12" y="1054"/>
                  </a:lnTo>
                  <a:lnTo>
                    <a:pt x="0" y="1088"/>
                  </a:lnTo>
                  <a:close/>
                </a:path>
              </a:pathLst>
            </a:custGeom>
            <a:solidFill>
              <a:srgbClr val="E0E0E0"/>
            </a:solidFill>
            <a:ln w="9525">
              <a:noFill/>
              <a:round/>
              <a:headEnd/>
              <a:tailEnd/>
            </a:ln>
          </p:spPr>
          <p:txBody>
            <a:bodyPr/>
            <a:lstStyle/>
            <a:p>
              <a:endParaRPr lang="en-US"/>
            </a:p>
          </p:txBody>
        </p:sp>
        <p:sp>
          <p:nvSpPr>
            <p:cNvPr id="18456" name="Freeform 109"/>
            <p:cNvSpPr>
              <a:spLocks/>
            </p:cNvSpPr>
            <p:nvPr/>
          </p:nvSpPr>
          <p:spPr bwMode="auto">
            <a:xfrm>
              <a:off x="2280" y="2907"/>
              <a:ext cx="260" cy="158"/>
            </a:xfrm>
            <a:custGeom>
              <a:avLst/>
              <a:gdLst>
                <a:gd name="T0" fmla="*/ 0 w 1301"/>
                <a:gd name="T1" fmla="*/ 158 h 792"/>
                <a:gd name="T2" fmla="*/ 2 w 1301"/>
                <a:gd name="T3" fmla="*/ 158 h 792"/>
                <a:gd name="T4" fmla="*/ 7 w 1301"/>
                <a:gd name="T5" fmla="*/ 157 h 792"/>
                <a:gd name="T6" fmla="*/ 15 w 1301"/>
                <a:gd name="T7" fmla="*/ 157 h 792"/>
                <a:gd name="T8" fmla="*/ 25 w 1301"/>
                <a:gd name="T9" fmla="*/ 155 h 792"/>
                <a:gd name="T10" fmla="*/ 36 w 1301"/>
                <a:gd name="T11" fmla="*/ 154 h 792"/>
                <a:gd name="T12" fmla="*/ 49 w 1301"/>
                <a:gd name="T13" fmla="*/ 151 h 792"/>
                <a:gd name="T14" fmla="*/ 62 w 1301"/>
                <a:gd name="T15" fmla="*/ 149 h 792"/>
                <a:gd name="T16" fmla="*/ 75 w 1301"/>
                <a:gd name="T17" fmla="*/ 146 h 792"/>
                <a:gd name="T18" fmla="*/ 88 w 1301"/>
                <a:gd name="T19" fmla="*/ 143 h 792"/>
                <a:gd name="T20" fmla="*/ 99 w 1301"/>
                <a:gd name="T21" fmla="*/ 139 h 792"/>
                <a:gd name="T22" fmla="*/ 109 w 1301"/>
                <a:gd name="T23" fmla="*/ 134 h 792"/>
                <a:gd name="T24" fmla="*/ 117 w 1301"/>
                <a:gd name="T25" fmla="*/ 129 h 792"/>
                <a:gd name="T26" fmla="*/ 122 w 1301"/>
                <a:gd name="T27" fmla="*/ 124 h 792"/>
                <a:gd name="T28" fmla="*/ 123 w 1301"/>
                <a:gd name="T29" fmla="*/ 118 h 792"/>
                <a:gd name="T30" fmla="*/ 121 w 1301"/>
                <a:gd name="T31" fmla="*/ 111 h 792"/>
                <a:gd name="T32" fmla="*/ 115 w 1301"/>
                <a:gd name="T33" fmla="*/ 104 h 792"/>
                <a:gd name="T34" fmla="*/ 260 w 1301"/>
                <a:gd name="T35" fmla="*/ 19 h 792"/>
                <a:gd name="T36" fmla="*/ 255 w 1301"/>
                <a:gd name="T37" fmla="*/ 9 h 792"/>
                <a:gd name="T38" fmla="*/ 249 w 1301"/>
                <a:gd name="T39" fmla="*/ 0 h 792"/>
                <a:gd name="T40" fmla="*/ 103 w 1301"/>
                <a:gd name="T41" fmla="*/ 85 h 792"/>
                <a:gd name="T42" fmla="*/ 95 w 1301"/>
                <a:gd name="T43" fmla="*/ 71 h 792"/>
                <a:gd name="T44" fmla="*/ 82 w 1301"/>
                <a:gd name="T45" fmla="*/ 71 h 792"/>
                <a:gd name="T46" fmla="*/ 65 w 1301"/>
                <a:gd name="T47" fmla="*/ 82 h 792"/>
                <a:gd name="T48" fmla="*/ 47 w 1301"/>
                <a:gd name="T49" fmla="*/ 99 h 792"/>
                <a:gd name="T50" fmla="*/ 30 w 1301"/>
                <a:gd name="T51" fmla="*/ 119 h 792"/>
                <a:gd name="T52" fmla="*/ 14 w 1301"/>
                <a:gd name="T53" fmla="*/ 138 h 792"/>
                <a:gd name="T54" fmla="*/ 4 w 1301"/>
                <a:gd name="T55" fmla="*/ 153 h 792"/>
                <a:gd name="T56" fmla="*/ 0 w 1301"/>
                <a:gd name="T57" fmla="*/ 158 h 7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01"/>
                <a:gd name="T88" fmla="*/ 0 h 792"/>
                <a:gd name="T89" fmla="*/ 1301 w 1301"/>
                <a:gd name="T90" fmla="*/ 792 h 7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01" h="792">
                  <a:moveTo>
                    <a:pt x="0" y="792"/>
                  </a:moveTo>
                  <a:lnTo>
                    <a:pt x="10" y="792"/>
                  </a:lnTo>
                  <a:lnTo>
                    <a:pt x="34" y="789"/>
                  </a:lnTo>
                  <a:lnTo>
                    <a:pt x="73" y="785"/>
                  </a:lnTo>
                  <a:lnTo>
                    <a:pt x="123" y="779"/>
                  </a:lnTo>
                  <a:lnTo>
                    <a:pt x="180" y="770"/>
                  </a:lnTo>
                  <a:lnTo>
                    <a:pt x="243" y="759"/>
                  </a:lnTo>
                  <a:lnTo>
                    <a:pt x="309" y="748"/>
                  </a:lnTo>
                  <a:lnTo>
                    <a:pt x="375" y="732"/>
                  </a:lnTo>
                  <a:lnTo>
                    <a:pt x="438" y="715"/>
                  </a:lnTo>
                  <a:lnTo>
                    <a:pt x="494" y="695"/>
                  </a:lnTo>
                  <a:lnTo>
                    <a:pt x="543" y="673"/>
                  </a:lnTo>
                  <a:lnTo>
                    <a:pt x="583" y="649"/>
                  </a:lnTo>
                  <a:lnTo>
                    <a:pt x="608" y="621"/>
                  </a:lnTo>
                  <a:lnTo>
                    <a:pt x="616" y="591"/>
                  </a:lnTo>
                  <a:lnTo>
                    <a:pt x="606" y="557"/>
                  </a:lnTo>
                  <a:lnTo>
                    <a:pt x="573" y="521"/>
                  </a:lnTo>
                  <a:lnTo>
                    <a:pt x="1301" y="96"/>
                  </a:lnTo>
                  <a:lnTo>
                    <a:pt x="1275" y="47"/>
                  </a:lnTo>
                  <a:lnTo>
                    <a:pt x="1247" y="0"/>
                  </a:lnTo>
                  <a:lnTo>
                    <a:pt x="517" y="425"/>
                  </a:lnTo>
                  <a:lnTo>
                    <a:pt x="477" y="355"/>
                  </a:lnTo>
                  <a:lnTo>
                    <a:pt x="411" y="356"/>
                  </a:lnTo>
                  <a:lnTo>
                    <a:pt x="327" y="409"/>
                  </a:lnTo>
                  <a:lnTo>
                    <a:pt x="237" y="495"/>
                  </a:lnTo>
                  <a:lnTo>
                    <a:pt x="148" y="596"/>
                  </a:lnTo>
                  <a:lnTo>
                    <a:pt x="72" y="692"/>
                  </a:lnTo>
                  <a:lnTo>
                    <a:pt x="19" y="765"/>
                  </a:lnTo>
                  <a:lnTo>
                    <a:pt x="0" y="792"/>
                  </a:lnTo>
                  <a:close/>
                </a:path>
              </a:pathLst>
            </a:custGeom>
            <a:solidFill>
              <a:srgbClr val="E0E0E0"/>
            </a:solidFill>
            <a:ln w="9525">
              <a:noFill/>
              <a:round/>
              <a:headEnd/>
              <a:tailEnd/>
            </a:ln>
          </p:spPr>
          <p:txBody>
            <a:bodyPr/>
            <a:lstStyle/>
            <a:p>
              <a:endParaRPr lang="en-US"/>
            </a:p>
          </p:txBody>
        </p:sp>
        <p:sp>
          <p:nvSpPr>
            <p:cNvPr id="18457" name="Freeform 110"/>
            <p:cNvSpPr>
              <a:spLocks/>
            </p:cNvSpPr>
            <p:nvPr/>
          </p:nvSpPr>
          <p:spPr bwMode="auto">
            <a:xfrm>
              <a:off x="2247" y="2898"/>
              <a:ext cx="287" cy="96"/>
            </a:xfrm>
            <a:custGeom>
              <a:avLst/>
              <a:gdLst>
                <a:gd name="T0" fmla="*/ 0 w 1439"/>
                <a:gd name="T1" fmla="*/ 88 h 479"/>
                <a:gd name="T2" fmla="*/ 2 w 1439"/>
                <a:gd name="T3" fmla="*/ 88 h 479"/>
                <a:gd name="T4" fmla="*/ 7 w 1439"/>
                <a:gd name="T5" fmla="*/ 90 h 479"/>
                <a:gd name="T6" fmla="*/ 15 w 1439"/>
                <a:gd name="T7" fmla="*/ 91 h 479"/>
                <a:gd name="T8" fmla="*/ 25 w 1439"/>
                <a:gd name="T9" fmla="*/ 92 h 479"/>
                <a:gd name="T10" fmla="*/ 36 w 1439"/>
                <a:gd name="T11" fmla="*/ 93 h 479"/>
                <a:gd name="T12" fmla="*/ 48 w 1439"/>
                <a:gd name="T13" fmla="*/ 94 h 479"/>
                <a:gd name="T14" fmla="*/ 62 w 1439"/>
                <a:gd name="T15" fmla="*/ 96 h 479"/>
                <a:gd name="T16" fmla="*/ 75 w 1439"/>
                <a:gd name="T17" fmla="*/ 96 h 479"/>
                <a:gd name="T18" fmla="*/ 88 w 1439"/>
                <a:gd name="T19" fmla="*/ 96 h 479"/>
                <a:gd name="T20" fmla="*/ 101 w 1439"/>
                <a:gd name="T21" fmla="*/ 95 h 479"/>
                <a:gd name="T22" fmla="*/ 111 w 1439"/>
                <a:gd name="T23" fmla="*/ 93 h 479"/>
                <a:gd name="T24" fmla="*/ 120 w 1439"/>
                <a:gd name="T25" fmla="*/ 91 h 479"/>
                <a:gd name="T26" fmla="*/ 126 w 1439"/>
                <a:gd name="T27" fmla="*/ 87 h 479"/>
                <a:gd name="T28" fmla="*/ 129 w 1439"/>
                <a:gd name="T29" fmla="*/ 81 h 479"/>
                <a:gd name="T30" fmla="*/ 128 w 1439"/>
                <a:gd name="T31" fmla="*/ 74 h 479"/>
                <a:gd name="T32" fmla="*/ 124 w 1439"/>
                <a:gd name="T33" fmla="*/ 65 h 479"/>
                <a:gd name="T34" fmla="*/ 287 w 1439"/>
                <a:gd name="T35" fmla="*/ 21 h 479"/>
                <a:gd name="T36" fmla="*/ 284 w 1439"/>
                <a:gd name="T37" fmla="*/ 10 h 479"/>
                <a:gd name="T38" fmla="*/ 281 w 1439"/>
                <a:gd name="T39" fmla="*/ 0 h 479"/>
                <a:gd name="T40" fmla="*/ 119 w 1439"/>
                <a:gd name="T41" fmla="*/ 44 h 479"/>
                <a:gd name="T42" fmla="*/ 118 w 1439"/>
                <a:gd name="T43" fmla="*/ 35 h 479"/>
                <a:gd name="T44" fmla="*/ 115 w 1439"/>
                <a:gd name="T45" fmla="*/ 28 h 479"/>
                <a:gd name="T46" fmla="*/ 109 w 1439"/>
                <a:gd name="T47" fmla="*/ 25 h 479"/>
                <a:gd name="T48" fmla="*/ 102 w 1439"/>
                <a:gd name="T49" fmla="*/ 25 h 479"/>
                <a:gd name="T50" fmla="*/ 93 w 1439"/>
                <a:gd name="T51" fmla="*/ 27 h 479"/>
                <a:gd name="T52" fmla="*/ 83 w 1439"/>
                <a:gd name="T53" fmla="*/ 31 h 479"/>
                <a:gd name="T54" fmla="*/ 72 w 1439"/>
                <a:gd name="T55" fmla="*/ 36 h 479"/>
                <a:gd name="T56" fmla="*/ 61 w 1439"/>
                <a:gd name="T57" fmla="*/ 43 h 479"/>
                <a:gd name="T58" fmla="*/ 49 w 1439"/>
                <a:gd name="T59" fmla="*/ 50 h 479"/>
                <a:gd name="T60" fmla="*/ 38 w 1439"/>
                <a:gd name="T61" fmla="*/ 58 h 479"/>
                <a:gd name="T62" fmla="*/ 29 w 1439"/>
                <a:gd name="T63" fmla="*/ 65 h 479"/>
                <a:gd name="T64" fmla="*/ 19 w 1439"/>
                <a:gd name="T65" fmla="*/ 73 h 479"/>
                <a:gd name="T66" fmla="*/ 11 w 1439"/>
                <a:gd name="T67" fmla="*/ 79 h 479"/>
                <a:gd name="T68" fmla="*/ 5 w 1439"/>
                <a:gd name="T69" fmla="*/ 84 h 479"/>
                <a:gd name="T70" fmla="*/ 1 w 1439"/>
                <a:gd name="T71" fmla="*/ 87 h 479"/>
                <a:gd name="T72" fmla="*/ 0 w 1439"/>
                <a:gd name="T73" fmla="*/ 88 h 4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39"/>
                <a:gd name="T112" fmla="*/ 0 h 479"/>
                <a:gd name="T113" fmla="*/ 1439 w 1439"/>
                <a:gd name="T114" fmla="*/ 479 h 47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39" h="479">
                  <a:moveTo>
                    <a:pt x="0" y="440"/>
                  </a:moveTo>
                  <a:lnTo>
                    <a:pt x="10" y="441"/>
                  </a:lnTo>
                  <a:lnTo>
                    <a:pt x="35" y="447"/>
                  </a:lnTo>
                  <a:lnTo>
                    <a:pt x="74" y="452"/>
                  </a:lnTo>
                  <a:lnTo>
                    <a:pt x="123" y="457"/>
                  </a:lnTo>
                  <a:lnTo>
                    <a:pt x="181" y="465"/>
                  </a:lnTo>
                  <a:lnTo>
                    <a:pt x="243" y="471"/>
                  </a:lnTo>
                  <a:lnTo>
                    <a:pt x="311" y="477"/>
                  </a:lnTo>
                  <a:lnTo>
                    <a:pt x="378" y="479"/>
                  </a:lnTo>
                  <a:lnTo>
                    <a:pt x="443" y="479"/>
                  </a:lnTo>
                  <a:lnTo>
                    <a:pt x="504" y="475"/>
                  </a:lnTo>
                  <a:lnTo>
                    <a:pt x="557" y="466"/>
                  </a:lnTo>
                  <a:lnTo>
                    <a:pt x="601" y="452"/>
                  </a:lnTo>
                  <a:lnTo>
                    <a:pt x="630" y="433"/>
                  </a:lnTo>
                  <a:lnTo>
                    <a:pt x="646" y="406"/>
                  </a:lnTo>
                  <a:lnTo>
                    <a:pt x="644" y="371"/>
                  </a:lnTo>
                  <a:lnTo>
                    <a:pt x="623" y="326"/>
                  </a:lnTo>
                  <a:lnTo>
                    <a:pt x="1439" y="105"/>
                  </a:lnTo>
                  <a:lnTo>
                    <a:pt x="1423" y="52"/>
                  </a:lnTo>
                  <a:lnTo>
                    <a:pt x="1409" y="0"/>
                  </a:lnTo>
                  <a:lnTo>
                    <a:pt x="595" y="222"/>
                  </a:lnTo>
                  <a:lnTo>
                    <a:pt x="592" y="173"/>
                  </a:lnTo>
                  <a:lnTo>
                    <a:pt x="576" y="142"/>
                  </a:lnTo>
                  <a:lnTo>
                    <a:pt x="548" y="126"/>
                  </a:lnTo>
                  <a:lnTo>
                    <a:pt x="511" y="125"/>
                  </a:lnTo>
                  <a:lnTo>
                    <a:pt x="466" y="135"/>
                  </a:lnTo>
                  <a:lnTo>
                    <a:pt x="416" y="155"/>
                  </a:lnTo>
                  <a:lnTo>
                    <a:pt x="362" y="182"/>
                  </a:lnTo>
                  <a:lnTo>
                    <a:pt x="306" y="215"/>
                  </a:lnTo>
                  <a:lnTo>
                    <a:pt x="248" y="251"/>
                  </a:lnTo>
                  <a:lnTo>
                    <a:pt x="193" y="289"/>
                  </a:lnTo>
                  <a:lnTo>
                    <a:pt x="143" y="326"/>
                  </a:lnTo>
                  <a:lnTo>
                    <a:pt x="96" y="363"/>
                  </a:lnTo>
                  <a:lnTo>
                    <a:pt x="57" y="393"/>
                  </a:lnTo>
                  <a:lnTo>
                    <a:pt x="27" y="418"/>
                  </a:lnTo>
                  <a:lnTo>
                    <a:pt x="7" y="435"/>
                  </a:lnTo>
                  <a:lnTo>
                    <a:pt x="0" y="440"/>
                  </a:lnTo>
                  <a:close/>
                </a:path>
              </a:pathLst>
            </a:custGeom>
            <a:solidFill>
              <a:srgbClr val="E0E0E0"/>
            </a:solidFill>
            <a:ln w="9525">
              <a:noFill/>
              <a:round/>
              <a:headEnd/>
              <a:tailEnd/>
            </a:ln>
          </p:spPr>
          <p:txBody>
            <a:bodyPr/>
            <a:lstStyle/>
            <a:p>
              <a:endParaRPr lang="en-US"/>
            </a:p>
          </p:txBody>
        </p:sp>
        <p:sp>
          <p:nvSpPr>
            <p:cNvPr id="18458" name="Freeform 111"/>
            <p:cNvSpPr>
              <a:spLocks/>
            </p:cNvSpPr>
            <p:nvPr/>
          </p:nvSpPr>
          <p:spPr bwMode="auto">
            <a:xfrm>
              <a:off x="2235" y="2866"/>
              <a:ext cx="296" cy="69"/>
            </a:xfrm>
            <a:custGeom>
              <a:avLst/>
              <a:gdLst>
                <a:gd name="T0" fmla="*/ 0 w 1476"/>
                <a:gd name="T1" fmla="*/ 35 h 342"/>
                <a:gd name="T2" fmla="*/ 2 w 1476"/>
                <a:gd name="T3" fmla="*/ 36 h 342"/>
                <a:gd name="T4" fmla="*/ 6 w 1476"/>
                <a:gd name="T5" fmla="*/ 38 h 342"/>
                <a:gd name="T6" fmla="*/ 13 w 1476"/>
                <a:gd name="T7" fmla="*/ 41 h 342"/>
                <a:gd name="T8" fmla="*/ 23 w 1476"/>
                <a:gd name="T9" fmla="*/ 45 h 342"/>
                <a:gd name="T10" fmla="*/ 33 w 1476"/>
                <a:gd name="T11" fmla="*/ 49 h 342"/>
                <a:gd name="T12" fmla="*/ 46 w 1476"/>
                <a:gd name="T13" fmla="*/ 54 h 342"/>
                <a:gd name="T14" fmla="*/ 58 w 1476"/>
                <a:gd name="T15" fmla="*/ 58 h 342"/>
                <a:gd name="T16" fmla="*/ 71 w 1476"/>
                <a:gd name="T17" fmla="*/ 62 h 342"/>
                <a:gd name="T18" fmla="*/ 84 w 1476"/>
                <a:gd name="T19" fmla="*/ 66 h 342"/>
                <a:gd name="T20" fmla="*/ 96 w 1476"/>
                <a:gd name="T21" fmla="*/ 68 h 342"/>
                <a:gd name="T22" fmla="*/ 106 w 1476"/>
                <a:gd name="T23" fmla="*/ 69 h 342"/>
                <a:gd name="T24" fmla="*/ 116 w 1476"/>
                <a:gd name="T25" fmla="*/ 69 h 342"/>
                <a:gd name="T26" fmla="*/ 123 w 1476"/>
                <a:gd name="T27" fmla="*/ 66 h 342"/>
                <a:gd name="T28" fmla="*/ 127 w 1476"/>
                <a:gd name="T29" fmla="*/ 62 h 342"/>
                <a:gd name="T30" fmla="*/ 129 w 1476"/>
                <a:gd name="T31" fmla="*/ 55 h 342"/>
                <a:gd name="T32" fmla="*/ 127 w 1476"/>
                <a:gd name="T33" fmla="*/ 45 h 342"/>
                <a:gd name="T34" fmla="*/ 296 w 1476"/>
                <a:gd name="T35" fmla="*/ 45 h 342"/>
                <a:gd name="T36" fmla="*/ 296 w 1476"/>
                <a:gd name="T37" fmla="*/ 34 h 342"/>
                <a:gd name="T38" fmla="*/ 296 w 1476"/>
                <a:gd name="T39" fmla="*/ 23 h 342"/>
                <a:gd name="T40" fmla="*/ 127 w 1476"/>
                <a:gd name="T41" fmla="*/ 24 h 342"/>
                <a:gd name="T42" fmla="*/ 129 w 1476"/>
                <a:gd name="T43" fmla="*/ 14 h 342"/>
                <a:gd name="T44" fmla="*/ 127 w 1476"/>
                <a:gd name="T45" fmla="*/ 7 h 342"/>
                <a:gd name="T46" fmla="*/ 123 w 1476"/>
                <a:gd name="T47" fmla="*/ 3 h 342"/>
                <a:gd name="T48" fmla="*/ 115 w 1476"/>
                <a:gd name="T49" fmla="*/ 0 h 342"/>
                <a:gd name="T50" fmla="*/ 106 w 1476"/>
                <a:gd name="T51" fmla="*/ 0 h 342"/>
                <a:gd name="T52" fmla="*/ 95 w 1476"/>
                <a:gd name="T53" fmla="*/ 1 h 342"/>
                <a:gd name="T54" fmla="*/ 83 w 1476"/>
                <a:gd name="T55" fmla="*/ 4 h 342"/>
                <a:gd name="T56" fmla="*/ 71 w 1476"/>
                <a:gd name="T57" fmla="*/ 7 h 342"/>
                <a:gd name="T58" fmla="*/ 58 w 1476"/>
                <a:gd name="T59" fmla="*/ 11 h 342"/>
                <a:gd name="T60" fmla="*/ 45 w 1476"/>
                <a:gd name="T61" fmla="*/ 16 h 342"/>
                <a:gd name="T62" fmla="*/ 33 w 1476"/>
                <a:gd name="T63" fmla="*/ 20 h 342"/>
                <a:gd name="T64" fmla="*/ 23 w 1476"/>
                <a:gd name="T65" fmla="*/ 25 h 342"/>
                <a:gd name="T66" fmla="*/ 13 w 1476"/>
                <a:gd name="T67" fmla="*/ 29 h 342"/>
                <a:gd name="T68" fmla="*/ 6 w 1476"/>
                <a:gd name="T69" fmla="*/ 32 h 342"/>
                <a:gd name="T70" fmla="*/ 2 w 1476"/>
                <a:gd name="T71" fmla="*/ 34 h 342"/>
                <a:gd name="T72" fmla="*/ 0 w 1476"/>
                <a:gd name="T73" fmla="*/ 35 h 3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76"/>
                <a:gd name="T112" fmla="*/ 0 h 342"/>
                <a:gd name="T113" fmla="*/ 1476 w 1476"/>
                <a:gd name="T114" fmla="*/ 342 h 3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76" h="342">
                  <a:moveTo>
                    <a:pt x="0" y="173"/>
                  </a:moveTo>
                  <a:lnTo>
                    <a:pt x="9" y="178"/>
                  </a:lnTo>
                  <a:lnTo>
                    <a:pt x="31" y="187"/>
                  </a:lnTo>
                  <a:lnTo>
                    <a:pt x="67" y="203"/>
                  </a:lnTo>
                  <a:lnTo>
                    <a:pt x="113" y="222"/>
                  </a:lnTo>
                  <a:lnTo>
                    <a:pt x="167" y="244"/>
                  </a:lnTo>
                  <a:lnTo>
                    <a:pt x="228" y="267"/>
                  </a:lnTo>
                  <a:lnTo>
                    <a:pt x="289" y="288"/>
                  </a:lnTo>
                  <a:lnTo>
                    <a:pt x="355" y="309"/>
                  </a:lnTo>
                  <a:lnTo>
                    <a:pt x="418" y="326"/>
                  </a:lnTo>
                  <a:lnTo>
                    <a:pt x="478" y="336"/>
                  </a:lnTo>
                  <a:lnTo>
                    <a:pt x="531" y="342"/>
                  </a:lnTo>
                  <a:lnTo>
                    <a:pt x="577" y="340"/>
                  </a:lnTo>
                  <a:lnTo>
                    <a:pt x="612" y="328"/>
                  </a:lnTo>
                  <a:lnTo>
                    <a:pt x="634" y="307"/>
                  </a:lnTo>
                  <a:lnTo>
                    <a:pt x="642" y="271"/>
                  </a:lnTo>
                  <a:lnTo>
                    <a:pt x="632" y="224"/>
                  </a:lnTo>
                  <a:lnTo>
                    <a:pt x="1476" y="221"/>
                  </a:lnTo>
                  <a:lnTo>
                    <a:pt x="1476" y="168"/>
                  </a:lnTo>
                  <a:lnTo>
                    <a:pt x="1476" y="112"/>
                  </a:lnTo>
                  <a:lnTo>
                    <a:pt x="632" y="117"/>
                  </a:lnTo>
                  <a:lnTo>
                    <a:pt x="641" y="69"/>
                  </a:lnTo>
                  <a:lnTo>
                    <a:pt x="633" y="35"/>
                  </a:lnTo>
                  <a:lnTo>
                    <a:pt x="611" y="13"/>
                  </a:lnTo>
                  <a:lnTo>
                    <a:pt x="575" y="1"/>
                  </a:lnTo>
                  <a:lnTo>
                    <a:pt x="530" y="0"/>
                  </a:lnTo>
                  <a:lnTo>
                    <a:pt x="476" y="5"/>
                  </a:lnTo>
                  <a:lnTo>
                    <a:pt x="416" y="18"/>
                  </a:lnTo>
                  <a:lnTo>
                    <a:pt x="353" y="35"/>
                  </a:lnTo>
                  <a:lnTo>
                    <a:pt x="289" y="55"/>
                  </a:lnTo>
                  <a:lnTo>
                    <a:pt x="226" y="79"/>
                  </a:lnTo>
                  <a:lnTo>
                    <a:pt x="167" y="101"/>
                  </a:lnTo>
                  <a:lnTo>
                    <a:pt x="113" y="123"/>
                  </a:lnTo>
                  <a:lnTo>
                    <a:pt x="67" y="144"/>
                  </a:lnTo>
                  <a:lnTo>
                    <a:pt x="31" y="159"/>
                  </a:lnTo>
                  <a:lnTo>
                    <a:pt x="9" y="169"/>
                  </a:lnTo>
                  <a:lnTo>
                    <a:pt x="0" y="173"/>
                  </a:lnTo>
                  <a:close/>
                </a:path>
              </a:pathLst>
            </a:custGeom>
            <a:solidFill>
              <a:srgbClr val="C0C0C0"/>
            </a:solidFill>
            <a:ln w="9525">
              <a:noFill/>
              <a:round/>
              <a:headEnd/>
              <a:tailEnd/>
            </a:ln>
          </p:spPr>
          <p:txBody>
            <a:bodyPr/>
            <a:lstStyle/>
            <a:p>
              <a:endParaRPr lang="en-US"/>
            </a:p>
          </p:txBody>
        </p:sp>
        <p:sp>
          <p:nvSpPr>
            <p:cNvPr id="18459" name="Freeform 112"/>
            <p:cNvSpPr>
              <a:spLocks/>
            </p:cNvSpPr>
            <p:nvPr/>
          </p:nvSpPr>
          <p:spPr bwMode="auto">
            <a:xfrm>
              <a:off x="2246" y="2807"/>
              <a:ext cx="288" cy="95"/>
            </a:xfrm>
            <a:custGeom>
              <a:avLst/>
              <a:gdLst>
                <a:gd name="T0" fmla="*/ 0 w 1440"/>
                <a:gd name="T1" fmla="*/ 9 h 473"/>
                <a:gd name="T2" fmla="*/ 1 w 1440"/>
                <a:gd name="T3" fmla="*/ 10 h 473"/>
                <a:gd name="T4" fmla="*/ 5 w 1440"/>
                <a:gd name="T5" fmla="*/ 13 h 473"/>
                <a:gd name="T6" fmla="*/ 11 w 1440"/>
                <a:gd name="T7" fmla="*/ 18 h 473"/>
                <a:gd name="T8" fmla="*/ 19 w 1440"/>
                <a:gd name="T9" fmla="*/ 24 h 473"/>
                <a:gd name="T10" fmla="*/ 29 w 1440"/>
                <a:gd name="T11" fmla="*/ 31 h 473"/>
                <a:gd name="T12" fmla="*/ 39 w 1440"/>
                <a:gd name="T13" fmla="*/ 39 h 473"/>
                <a:gd name="T14" fmla="*/ 50 w 1440"/>
                <a:gd name="T15" fmla="*/ 46 h 473"/>
                <a:gd name="T16" fmla="*/ 62 w 1440"/>
                <a:gd name="T17" fmla="*/ 53 h 473"/>
                <a:gd name="T18" fmla="*/ 73 w 1440"/>
                <a:gd name="T19" fmla="*/ 60 h 473"/>
                <a:gd name="T20" fmla="*/ 84 w 1440"/>
                <a:gd name="T21" fmla="*/ 65 h 473"/>
                <a:gd name="T22" fmla="*/ 94 w 1440"/>
                <a:gd name="T23" fmla="*/ 69 h 473"/>
                <a:gd name="T24" fmla="*/ 103 w 1440"/>
                <a:gd name="T25" fmla="*/ 71 h 473"/>
                <a:gd name="T26" fmla="*/ 110 w 1440"/>
                <a:gd name="T27" fmla="*/ 71 h 473"/>
                <a:gd name="T28" fmla="*/ 116 w 1440"/>
                <a:gd name="T29" fmla="*/ 68 h 473"/>
                <a:gd name="T30" fmla="*/ 119 w 1440"/>
                <a:gd name="T31" fmla="*/ 61 h 473"/>
                <a:gd name="T32" fmla="*/ 119 w 1440"/>
                <a:gd name="T33" fmla="*/ 52 h 473"/>
                <a:gd name="T34" fmla="*/ 283 w 1440"/>
                <a:gd name="T35" fmla="*/ 95 h 473"/>
                <a:gd name="T36" fmla="*/ 285 w 1440"/>
                <a:gd name="T37" fmla="*/ 84 h 473"/>
                <a:gd name="T38" fmla="*/ 288 w 1440"/>
                <a:gd name="T39" fmla="*/ 74 h 473"/>
                <a:gd name="T40" fmla="*/ 125 w 1440"/>
                <a:gd name="T41" fmla="*/ 30 h 473"/>
                <a:gd name="T42" fmla="*/ 129 w 1440"/>
                <a:gd name="T43" fmla="*/ 21 h 473"/>
                <a:gd name="T44" fmla="*/ 129 w 1440"/>
                <a:gd name="T45" fmla="*/ 14 h 473"/>
                <a:gd name="T46" fmla="*/ 126 w 1440"/>
                <a:gd name="T47" fmla="*/ 9 h 473"/>
                <a:gd name="T48" fmla="*/ 120 w 1440"/>
                <a:gd name="T49" fmla="*/ 5 h 473"/>
                <a:gd name="T50" fmla="*/ 112 w 1440"/>
                <a:gd name="T51" fmla="*/ 2 h 473"/>
                <a:gd name="T52" fmla="*/ 101 w 1440"/>
                <a:gd name="T53" fmla="*/ 1 h 473"/>
                <a:gd name="T54" fmla="*/ 88 w 1440"/>
                <a:gd name="T55" fmla="*/ 0 h 473"/>
                <a:gd name="T56" fmla="*/ 76 w 1440"/>
                <a:gd name="T57" fmla="*/ 0 h 473"/>
                <a:gd name="T58" fmla="*/ 62 w 1440"/>
                <a:gd name="T59" fmla="*/ 1 h 473"/>
                <a:gd name="T60" fmla="*/ 49 w 1440"/>
                <a:gd name="T61" fmla="*/ 2 h 473"/>
                <a:gd name="T62" fmla="*/ 36 w 1440"/>
                <a:gd name="T63" fmla="*/ 3 h 473"/>
                <a:gd name="T64" fmla="*/ 24 w 1440"/>
                <a:gd name="T65" fmla="*/ 5 h 473"/>
                <a:gd name="T66" fmla="*/ 14 w 1440"/>
                <a:gd name="T67" fmla="*/ 6 h 473"/>
                <a:gd name="T68" fmla="*/ 7 w 1440"/>
                <a:gd name="T69" fmla="*/ 8 h 473"/>
                <a:gd name="T70" fmla="*/ 2 w 1440"/>
                <a:gd name="T71" fmla="*/ 8 h 473"/>
                <a:gd name="T72" fmla="*/ 0 w 1440"/>
                <a:gd name="T73" fmla="*/ 9 h 4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40"/>
                <a:gd name="T112" fmla="*/ 0 h 473"/>
                <a:gd name="T113" fmla="*/ 1440 w 1440"/>
                <a:gd name="T114" fmla="*/ 473 h 47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40" h="473">
                  <a:moveTo>
                    <a:pt x="0" y="43"/>
                  </a:moveTo>
                  <a:lnTo>
                    <a:pt x="6" y="49"/>
                  </a:lnTo>
                  <a:lnTo>
                    <a:pt x="27" y="65"/>
                  </a:lnTo>
                  <a:lnTo>
                    <a:pt x="57" y="88"/>
                  </a:lnTo>
                  <a:lnTo>
                    <a:pt x="97" y="120"/>
                  </a:lnTo>
                  <a:lnTo>
                    <a:pt x="144" y="155"/>
                  </a:lnTo>
                  <a:lnTo>
                    <a:pt x="195" y="193"/>
                  </a:lnTo>
                  <a:lnTo>
                    <a:pt x="250" y="231"/>
                  </a:lnTo>
                  <a:lnTo>
                    <a:pt x="308" y="266"/>
                  </a:lnTo>
                  <a:lnTo>
                    <a:pt x="364" y="299"/>
                  </a:lnTo>
                  <a:lnTo>
                    <a:pt x="418" y="325"/>
                  </a:lnTo>
                  <a:lnTo>
                    <a:pt x="468" y="345"/>
                  </a:lnTo>
                  <a:lnTo>
                    <a:pt x="514" y="354"/>
                  </a:lnTo>
                  <a:lnTo>
                    <a:pt x="550" y="352"/>
                  </a:lnTo>
                  <a:lnTo>
                    <a:pt x="579" y="337"/>
                  </a:lnTo>
                  <a:lnTo>
                    <a:pt x="594" y="305"/>
                  </a:lnTo>
                  <a:lnTo>
                    <a:pt x="597" y="258"/>
                  </a:lnTo>
                  <a:lnTo>
                    <a:pt x="1414" y="473"/>
                  </a:lnTo>
                  <a:lnTo>
                    <a:pt x="1426" y="419"/>
                  </a:lnTo>
                  <a:lnTo>
                    <a:pt x="1440" y="366"/>
                  </a:lnTo>
                  <a:lnTo>
                    <a:pt x="624" y="151"/>
                  </a:lnTo>
                  <a:lnTo>
                    <a:pt x="645" y="107"/>
                  </a:lnTo>
                  <a:lnTo>
                    <a:pt x="647" y="72"/>
                  </a:lnTo>
                  <a:lnTo>
                    <a:pt x="630" y="46"/>
                  </a:lnTo>
                  <a:lnTo>
                    <a:pt x="600" y="25"/>
                  </a:lnTo>
                  <a:lnTo>
                    <a:pt x="558" y="12"/>
                  </a:lnTo>
                  <a:lnTo>
                    <a:pt x="504" y="4"/>
                  </a:lnTo>
                  <a:lnTo>
                    <a:pt x="442" y="0"/>
                  </a:lnTo>
                  <a:lnTo>
                    <a:pt x="378" y="1"/>
                  </a:lnTo>
                  <a:lnTo>
                    <a:pt x="310" y="4"/>
                  </a:lnTo>
                  <a:lnTo>
                    <a:pt x="244" y="9"/>
                  </a:lnTo>
                  <a:lnTo>
                    <a:pt x="180" y="16"/>
                  </a:lnTo>
                  <a:lnTo>
                    <a:pt x="122" y="24"/>
                  </a:lnTo>
                  <a:lnTo>
                    <a:pt x="72" y="31"/>
                  </a:lnTo>
                  <a:lnTo>
                    <a:pt x="34" y="38"/>
                  </a:lnTo>
                  <a:lnTo>
                    <a:pt x="10" y="42"/>
                  </a:lnTo>
                  <a:lnTo>
                    <a:pt x="0" y="43"/>
                  </a:lnTo>
                  <a:close/>
                </a:path>
              </a:pathLst>
            </a:custGeom>
            <a:solidFill>
              <a:srgbClr val="C0C0C0"/>
            </a:solidFill>
            <a:ln w="9525">
              <a:noFill/>
              <a:round/>
              <a:headEnd/>
              <a:tailEnd/>
            </a:ln>
          </p:spPr>
          <p:txBody>
            <a:bodyPr/>
            <a:lstStyle/>
            <a:p>
              <a:endParaRPr lang="en-US"/>
            </a:p>
          </p:txBody>
        </p:sp>
        <p:sp>
          <p:nvSpPr>
            <p:cNvPr id="18460" name="Freeform 113"/>
            <p:cNvSpPr>
              <a:spLocks/>
            </p:cNvSpPr>
            <p:nvPr/>
          </p:nvSpPr>
          <p:spPr bwMode="auto">
            <a:xfrm>
              <a:off x="2279" y="2736"/>
              <a:ext cx="261" cy="156"/>
            </a:xfrm>
            <a:custGeom>
              <a:avLst/>
              <a:gdLst>
                <a:gd name="T0" fmla="*/ 0 w 1307"/>
                <a:gd name="T1" fmla="*/ 0 h 780"/>
                <a:gd name="T2" fmla="*/ 4 w 1307"/>
                <a:gd name="T3" fmla="*/ 6 h 780"/>
                <a:gd name="T4" fmla="*/ 14 w 1307"/>
                <a:gd name="T5" fmla="*/ 20 h 780"/>
                <a:gd name="T6" fmla="*/ 30 w 1307"/>
                <a:gd name="T7" fmla="*/ 39 h 780"/>
                <a:gd name="T8" fmla="*/ 48 w 1307"/>
                <a:gd name="T9" fmla="*/ 59 h 780"/>
                <a:gd name="T10" fmla="*/ 66 w 1307"/>
                <a:gd name="T11" fmla="*/ 76 h 780"/>
                <a:gd name="T12" fmla="*/ 83 w 1307"/>
                <a:gd name="T13" fmla="*/ 87 h 780"/>
                <a:gd name="T14" fmla="*/ 96 w 1307"/>
                <a:gd name="T15" fmla="*/ 87 h 780"/>
                <a:gd name="T16" fmla="*/ 104 w 1307"/>
                <a:gd name="T17" fmla="*/ 72 h 780"/>
                <a:gd name="T18" fmla="*/ 250 w 1307"/>
                <a:gd name="T19" fmla="*/ 156 h 780"/>
                <a:gd name="T20" fmla="*/ 256 w 1307"/>
                <a:gd name="T21" fmla="*/ 146 h 780"/>
                <a:gd name="T22" fmla="*/ 261 w 1307"/>
                <a:gd name="T23" fmla="*/ 137 h 780"/>
                <a:gd name="T24" fmla="*/ 115 w 1307"/>
                <a:gd name="T25" fmla="*/ 53 h 780"/>
                <a:gd name="T26" fmla="*/ 121 w 1307"/>
                <a:gd name="T27" fmla="*/ 46 h 780"/>
                <a:gd name="T28" fmla="*/ 123 w 1307"/>
                <a:gd name="T29" fmla="*/ 39 h 780"/>
                <a:gd name="T30" fmla="*/ 122 w 1307"/>
                <a:gd name="T31" fmla="*/ 33 h 780"/>
                <a:gd name="T32" fmla="*/ 116 w 1307"/>
                <a:gd name="T33" fmla="*/ 28 h 780"/>
                <a:gd name="T34" fmla="*/ 109 w 1307"/>
                <a:gd name="T35" fmla="*/ 23 h 780"/>
                <a:gd name="T36" fmla="*/ 99 w 1307"/>
                <a:gd name="T37" fmla="*/ 18 h 780"/>
                <a:gd name="T38" fmla="*/ 87 w 1307"/>
                <a:gd name="T39" fmla="*/ 15 h 780"/>
                <a:gd name="T40" fmla="*/ 75 w 1307"/>
                <a:gd name="T41" fmla="*/ 11 h 780"/>
                <a:gd name="T42" fmla="*/ 62 w 1307"/>
                <a:gd name="T43" fmla="*/ 8 h 780"/>
                <a:gd name="T44" fmla="*/ 49 w 1307"/>
                <a:gd name="T45" fmla="*/ 6 h 780"/>
                <a:gd name="T46" fmla="*/ 36 w 1307"/>
                <a:gd name="T47" fmla="*/ 4 h 780"/>
                <a:gd name="T48" fmla="*/ 25 w 1307"/>
                <a:gd name="T49" fmla="*/ 2 h 780"/>
                <a:gd name="T50" fmla="*/ 14 w 1307"/>
                <a:gd name="T51" fmla="*/ 1 h 780"/>
                <a:gd name="T52" fmla="*/ 7 w 1307"/>
                <a:gd name="T53" fmla="*/ 1 h 780"/>
                <a:gd name="T54" fmla="*/ 2 w 1307"/>
                <a:gd name="T55" fmla="*/ 0 h 780"/>
                <a:gd name="T56" fmla="*/ 0 w 1307"/>
                <a:gd name="T57" fmla="*/ 0 h 7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07"/>
                <a:gd name="T88" fmla="*/ 0 h 780"/>
                <a:gd name="T89" fmla="*/ 1307 w 1307"/>
                <a:gd name="T90" fmla="*/ 780 h 78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07" h="780">
                  <a:moveTo>
                    <a:pt x="0" y="0"/>
                  </a:moveTo>
                  <a:lnTo>
                    <a:pt x="20" y="28"/>
                  </a:lnTo>
                  <a:lnTo>
                    <a:pt x="72" y="99"/>
                  </a:lnTo>
                  <a:lnTo>
                    <a:pt x="150" y="195"/>
                  </a:lnTo>
                  <a:lnTo>
                    <a:pt x="238" y="295"/>
                  </a:lnTo>
                  <a:lnTo>
                    <a:pt x="331" y="382"/>
                  </a:lnTo>
                  <a:lnTo>
                    <a:pt x="415" y="433"/>
                  </a:lnTo>
                  <a:lnTo>
                    <a:pt x="480" y="433"/>
                  </a:lnTo>
                  <a:lnTo>
                    <a:pt x="521" y="361"/>
                  </a:lnTo>
                  <a:lnTo>
                    <a:pt x="1253" y="780"/>
                  </a:lnTo>
                  <a:lnTo>
                    <a:pt x="1282" y="732"/>
                  </a:lnTo>
                  <a:lnTo>
                    <a:pt x="1307" y="684"/>
                  </a:lnTo>
                  <a:lnTo>
                    <a:pt x="575" y="267"/>
                  </a:lnTo>
                  <a:lnTo>
                    <a:pt x="607" y="229"/>
                  </a:lnTo>
                  <a:lnTo>
                    <a:pt x="617" y="195"/>
                  </a:lnTo>
                  <a:lnTo>
                    <a:pt x="609" y="165"/>
                  </a:lnTo>
                  <a:lnTo>
                    <a:pt x="583" y="138"/>
                  </a:lnTo>
                  <a:lnTo>
                    <a:pt x="545" y="113"/>
                  </a:lnTo>
                  <a:lnTo>
                    <a:pt x="495" y="91"/>
                  </a:lnTo>
                  <a:lnTo>
                    <a:pt x="437" y="73"/>
                  </a:lnTo>
                  <a:lnTo>
                    <a:pt x="376" y="56"/>
                  </a:lnTo>
                  <a:lnTo>
                    <a:pt x="310" y="42"/>
                  </a:lnTo>
                  <a:lnTo>
                    <a:pt x="243" y="30"/>
                  </a:lnTo>
                  <a:lnTo>
                    <a:pt x="180" y="21"/>
                  </a:lnTo>
                  <a:lnTo>
                    <a:pt x="123" y="12"/>
                  </a:lnTo>
                  <a:lnTo>
                    <a:pt x="72" y="7"/>
                  </a:lnTo>
                  <a:lnTo>
                    <a:pt x="34" y="4"/>
                  </a:lnTo>
                  <a:lnTo>
                    <a:pt x="9" y="0"/>
                  </a:lnTo>
                  <a:lnTo>
                    <a:pt x="0" y="0"/>
                  </a:lnTo>
                  <a:close/>
                </a:path>
              </a:pathLst>
            </a:custGeom>
            <a:solidFill>
              <a:srgbClr val="C0C0C0"/>
            </a:solidFill>
            <a:ln w="9525">
              <a:noFill/>
              <a:round/>
              <a:headEnd/>
              <a:tailEnd/>
            </a:ln>
          </p:spPr>
          <p:txBody>
            <a:bodyPr/>
            <a:lstStyle/>
            <a:p>
              <a:endParaRPr lang="en-US"/>
            </a:p>
          </p:txBody>
        </p:sp>
        <p:sp>
          <p:nvSpPr>
            <p:cNvPr id="18461" name="Freeform 114"/>
            <p:cNvSpPr>
              <a:spLocks/>
            </p:cNvSpPr>
            <p:nvPr/>
          </p:nvSpPr>
          <p:spPr bwMode="auto">
            <a:xfrm>
              <a:off x="2331" y="2668"/>
              <a:ext cx="217" cy="216"/>
            </a:xfrm>
            <a:custGeom>
              <a:avLst/>
              <a:gdLst>
                <a:gd name="T0" fmla="*/ 0 w 1086"/>
                <a:gd name="T1" fmla="*/ 0 h 1077"/>
                <a:gd name="T2" fmla="*/ 2 w 1086"/>
                <a:gd name="T3" fmla="*/ 6 h 1077"/>
                <a:gd name="T4" fmla="*/ 9 w 1086"/>
                <a:gd name="T5" fmla="*/ 23 h 1077"/>
                <a:gd name="T6" fmla="*/ 19 w 1086"/>
                <a:gd name="T7" fmla="*/ 45 h 1077"/>
                <a:gd name="T8" fmla="*/ 31 w 1086"/>
                <a:gd name="T9" fmla="*/ 69 h 1077"/>
                <a:gd name="T10" fmla="*/ 44 w 1086"/>
                <a:gd name="T11" fmla="*/ 91 h 1077"/>
                <a:gd name="T12" fmla="*/ 58 w 1086"/>
                <a:gd name="T13" fmla="*/ 105 h 1077"/>
                <a:gd name="T14" fmla="*/ 71 w 1086"/>
                <a:gd name="T15" fmla="*/ 109 h 1077"/>
                <a:gd name="T16" fmla="*/ 82 w 1086"/>
                <a:gd name="T17" fmla="*/ 97 h 1077"/>
                <a:gd name="T18" fmla="*/ 201 w 1086"/>
                <a:gd name="T19" fmla="*/ 216 h 1077"/>
                <a:gd name="T20" fmla="*/ 209 w 1086"/>
                <a:gd name="T21" fmla="*/ 208 h 1077"/>
                <a:gd name="T22" fmla="*/ 217 w 1086"/>
                <a:gd name="T23" fmla="*/ 200 h 1077"/>
                <a:gd name="T24" fmla="*/ 97 w 1086"/>
                <a:gd name="T25" fmla="*/ 81 h 1077"/>
                <a:gd name="T26" fmla="*/ 106 w 1086"/>
                <a:gd name="T27" fmla="*/ 76 h 1077"/>
                <a:gd name="T28" fmla="*/ 109 w 1086"/>
                <a:gd name="T29" fmla="*/ 70 h 1077"/>
                <a:gd name="T30" fmla="*/ 109 w 1086"/>
                <a:gd name="T31" fmla="*/ 64 h 1077"/>
                <a:gd name="T32" fmla="*/ 106 w 1086"/>
                <a:gd name="T33" fmla="*/ 57 h 1077"/>
                <a:gd name="T34" fmla="*/ 99 w 1086"/>
                <a:gd name="T35" fmla="*/ 50 h 1077"/>
                <a:gd name="T36" fmla="*/ 91 w 1086"/>
                <a:gd name="T37" fmla="*/ 44 h 1077"/>
                <a:gd name="T38" fmla="*/ 81 w 1086"/>
                <a:gd name="T39" fmla="*/ 37 h 1077"/>
                <a:gd name="T40" fmla="*/ 70 w 1086"/>
                <a:gd name="T41" fmla="*/ 30 h 1077"/>
                <a:gd name="T42" fmla="*/ 57 w 1086"/>
                <a:gd name="T43" fmla="*/ 24 h 1077"/>
                <a:gd name="T44" fmla="*/ 45 w 1086"/>
                <a:gd name="T45" fmla="*/ 18 h 1077"/>
                <a:gd name="T46" fmla="*/ 34 w 1086"/>
                <a:gd name="T47" fmla="*/ 13 h 1077"/>
                <a:gd name="T48" fmla="*/ 23 w 1086"/>
                <a:gd name="T49" fmla="*/ 9 h 1077"/>
                <a:gd name="T50" fmla="*/ 14 w 1086"/>
                <a:gd name="T51" fmla="*/ 5 h 1077"/>
                <a:gd name="T52" fmla="*/ 7 w 1086"/>
                <a:gd name="T53" fmla="*/ 2 h 1077"/>
                <a:gd name="T54" fmla="*/ 2 w 1086"/>
                <a:gd name="T55" fmla="*/ 1 h 1077"/>
                <a:gd name="T56" fmla="*/ 0 w 1086"/>
                <a:gd name="T57" fmla="*/ 0 h 10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86"/>
                <a:gd name="T88" fmla="*/ 0 h 1077"/>
                <a:gd name="T89" fmla="*/ 1086 w 1086"/>
                <a:gd name="T90" fmla="*/ 1077 h 107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86" h="1077">
                  <a:moveTo>
                    <a:pt x="0" y="0"/>
                  </a:moveTo>
                  <a:lnTo>
                    <a:pt x="12" y="32"/>
                  </a:lnTo>
                  <a:lnTo>
                    <a:pt x="45" y="115"/>
                  </a:lnTo>
                  <a:lnTo>
                    <a:pt x="94" y="226"/>
                  </a:lnTo>
                  <a:lnTo>
                    <a:pt x="154" y="346"/>
                  </a:lnTo>
                  <a:lnTo>
                    <a:pt x="220" y="453"/>
                  </a:lnTo>
                  <a:lnTo>
                    <a:pt x="288" y="526"/>
                  </a:lnTo>
                  <a:lnTo>
                    <a:pt x="353" y="543"/>
                  </a:lnTo>
                  <a:lnTo>
                    <a:pt x="410" y="484"/>
                  </a:lnTo>
                  <a:lnTo>
                    <a:pt x="1008" y="1077"/>
                  </a:lnTo>
                  <a:lnTo>
                    <a:pt x="1047" y="1039"/>
                  </a:lnTo>
                  <a:lnTo>
                    <a:pt x="1086" y="998"/>
                  </a:lnTo>
                  <a:lnTo>
                    <a:pt x="487" y="405"/>
                  </a:lnTo>
                  <a:lnTo>
                    <a:pt x="528" y="378"/>
                  </a:lnTo>
                  <a:lnTo>
                    <a:pt x="547" y="348"/>
                  </a:lnTo>
                  <a:lnTo>
                    <a:pt x="546" y="317"/>
                  </a:lnTo>
                  <a:lnTo>
                    <a:pt x="528" y="284"/>
                  </a:lnTo>
                  <a:lnTo>
                    <a:pt x="497" y="251"/>
                  </a:lnTo>
                  <a:lnTo>
                    <a:pt x="455" y="217"/>
                  </a:lnTo>
                  <a:lnTo>
                    <a:pt x="404" y="183"/>
                  </a:lnTo>
                  <a:lnTo>
                    <a:pt x="348" y="151"/>
                  </a:lnTo>
                  <a:lnTo>
                    <a:pt x="287" y="119"/>
                  </a:lnTo>
                  <a:lnTo>
                    <a:pt x="226" y="92"/>
                  </a:lnTo>
                  <a:lnTo>
                    <a:pt x="169" y="67"/>
                  </a:lnTo>
                  <a:lnTo>
                    <a:pt x="116" y="44"/>
                  </a:lnTo>
                  <a:lnTo>
                    <a:pt x="69" y="25"/>
                  </a:lnTo>
                  <a:lnTo>
                    <a:pt x="33" y="10"/>
                  </a:lnTo>
                  <a:lnTo>
                    <a:pt x="8" y="3"/>
                  </a:lnTo>
                  <a:lnTo>
                    <a:pt x="0" y="0"/>
                  </a:lnTo>
                  <a:close/>
                </a:path>
              </a:pathLst>
            </a:custGeom>
            <a:solidFill>
              <a:srgbClr val="A1A1A1"/>
            </a:solidFill>
            <a:ln w="9525">
              <a:noFill/>
              <a:round/>
              <a:headEnd/>
              <a:tailEnd/>
            </a:ln>
          </p:spPr>
          <p:txBody>
            <a:bodyPr/>
            <a:lstStyle/>
            <a:p>
              <a:endParaRPr lang="en-US"/>
            </a:p>
          </p:txBody>
        </p:sp>
        <p:sp>
          <p:nvSpPr>
            <p:cNvPr id="18462" name="Freeform 115"/>
            <p:cNvSpPr>
              <a:spLocks/>
            </p:cNvSpPr>
            <p:nvPr/>
          </p:nvSpPr>
          <p:spPr bwMode="auto">
            <a:xfrm>
              <a:off x="2398" y="2616"/>
              <a:ext cx="159" cy="260"/>
            </a:xfrm>
            <a:custGeom>
              <a:avLst/>
              <a:gdLst>
                <a:gd name="T0" fmla="*/ 0 w 791"/>
                <a:gd name="T1" fmla="*/ 0 h 1302"/>
                <a:gd name="T2" fmla="*/ 1 w 791"/>
                <a:gd name="T3" fmla="*/ 7 h 1302"/>
                <a:gd name="T4" fmla="*/ 3 w 791"/>
                <a:gd name="T5" fmla="*/ 25 h 1302"/>
                <a:gd name="T6" fmla="*/ 6 w 791"/>
                <a:gd name="T7" fmla="*/ 48 h 1302"/>
                <a:gd name="T8" fmla="*/ 12 w 791"/>
                <a:gd name="T9" fmla="*/ 75 h 1302"/>
                <a:gd name="T10" fmla="*/ 19 w 791"/>
                <a:gd name="T11" fmla="*/ 99 h 1302"/>
                <a:gd name="T12" fmla="*/ 29 w 791"/>
                <a:gd name="T13" fmla="*/ 116 h 1302"/>
                <a:gd name="T14" fmla="*/ 40 w 791"/>
                <a:gd name="T15" fmla="*/ 123 h 1302"/>
                <a:gd name="T16" fmla="*/ 55 w 791"/>
                <a:gd name="T17" fmla="*/ 115 h 1302"/>
                <a:gd name="T18" fmla="*/ 140 w 791"/>
                <a:gd name="T19" fmla="*/ 260 h 1302"/>
                <a:gd name="T20" fmla="*/ 149 w 791"/>
                <a:gd name="T21" fmla="*/ 255 h 1302"/>
                <a:gd name="T22" fmla="*/ 159 w 791"/>
                <a:gd name="T23" fmla="*/ 249 h 1302"/>
                <a:gd name="T24" fmla="*/ 73 w 791"/>
                <a:gd name="T25" fmla="*/ 103 h 1302"/>
                <a:gd name="T26" fmla="*/ 83 w 791"/>
                <a:gd name="T27" fmla="*/ 100 h 1302"/>
                <a:gd name="T28" fmla="*/ 88 w 791"/>
                <a:gd name="T29" fmla="*/ 96 h 1302"/>
                <a:gd name="T30" fmla="*/ 89 w 791"/>
                <a:gd name="T31" fmla="*/ 89 h 1302"/>
                <a:gd name="T32" fmla="*/ 88 w 791"/>
                <a:gd name="T33" fmla="*/ 82 h 1302"/>
                <a:gd name="T34" fmla="*/ 83 w 791"/>
                <a:gd name="T35" fmla="*/ 74 h 1302"/>
                <a:gd name="T36" fmla="*/ 77 w 791"/>
                <a:gd name="T37" fmla="*/ 65 h 1302"/>
                <a:gd name="T38" fmla="*/ 69 w 791"/>
                <a:gd name="T39" fmla="*/ 57 h 1302"/>
                <a:gd name="T40" fmla="*/ 59 w 791"/>
                <a:gd name="T41" fmla="*/ 47 h 1302"/>
                <a:gd name="T42" fmla="*/ 49 w 791"/>
                <a:gd name="T43" fmla="*/ 38 h 1302"/>
                <a:gd name="T44" fmla="*/ 39 w 791"/>
                <a:gd name="T45" fmla="*/ 30 h 1302"/>
                <a:gd name="T46" fmla="*/ 29 w 791"/>
                <a:gd name="T47" fmla="*/ 22 h 1302"/>
                <a:gd name="T48" fmla="*/ 20 w 791"/>
                <a:gd name="T49" fmla="*/ 14 h 1302"/>
                <a:gd name="T50" fmla="*/ 12 w 791"/>
                <a:gd name="T51" fmla="*/ 8 h 1302"/>
                <a:gd name="T52" fmla="*/ 6 w 791"/>
                <a:gd name="T53" fmla="*/ 4 h 1302"/>
                <a:gd name="T54" fmla="*/ 2 w 791"/>
                <a:gd name="T55" fmla="*/ 1 h 1302"/>
                <a:gd name="T56" fmla="*/ 0 w 791"/>
                <a:gd name="T57" fmla="*/ 0 h 130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91"/>
                <a:gd name="T88" fmla="*/ 0 h 1302"/>
                <a:gd name="T89" fmla="*/ 791 w 791"/>
                <a:gd name="T90" fmla="*/ 1302 h 130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91" h="1302">
                  <a:moveTo>
                    <a:pt x="0" y="0"/>
                  </a:moveTo>
                  <a:lnTo>
                    <a:pt x="3" y="34"/>
                  </a:lnTo>
                  <a:lnTo>
                    <a:pt x="14" y="123"/>
                  </a:lnTo>
                  <a:lnTo>
                    <a:pt x="32" y="242"/>
                  </a:lnTo>
                  <a:lnTo>
                    <a:pt x="59" y="376"/>
                  </a:lnTo>
                  <a:lnTo>
                    <a:pt x="96" y="496"/>
                  </a:lnTo>
                  <a:lnTo>
                    <a:pt x="143" y="583"/>
                  </a:lnTo>
                  <a:lnTo>
                    <a:pt x="201" y="617"/>
                  </a:lnTo>
                  <a:lnTo>
                    <a:pt x="272" y="575"/>
                  </a:lnTo>
                  <a:lnTo>
                    <a:pt x="697" y="1302"/>
                  </a:lnTo>
                  <a:lnTo>
                    <a:pt x="743" y="1275"/>
                  </a:lnTo>
                  <a:lnTo>
                    <a:pt x="791" y="1247"/>
                  </a:lnTo>
                  <a:lnTo>
                    <a:pt x="365" y="518"/>
                  </a:lnTo>
                  <a:lnTo>
                    <a:pt x="412" y="502"/>
                  </a:lnTo>
                  <a:lnTo>
                    <a:pt x="438" y="479"/>
                  </a:lnTo>
                  <a:lnTo>
                    <a:pt x="444" y="448"/>
                  </a:lnTo>
                  <a:lnTo>
                    <a:pt x="437" y="412"/>
                  </a:lnTo>
                  <a:lnTo>
                    <a:pt x="415" y="370"/>
                  </a:lnTo>
                  <a:lnTo>
                    <a:pt x="384" y="328"/>
                  </a:lnTo>
                  <a:lnTo>
                    <a:pt x="343" y="283"/>
                  </a:lnTo>
                  <a:lnTo>
                    <a:pt x="296" y="236"/>
                  </a:lnTo>
                  <a:lnTo>
                    <a:pt x="246" y="190"/>
                  </a:lnTo>
                  <a:lnTo>
                    <a:pt x="196" y="149"/>
                  </a:lnTo>
                  <a:lnTo>
                    <a:pt x="145" y="108"/>
                  </a:lnTo>
                  <a:lnTo>
                    <a:pt x="99" y="72"/>
                  </a:lnTo>
                  <a:lnTo>
                    <a:pt x="59" y="42"/>
                  </a:lnTo>
                  <a:lnTo>
                    <a:pt x="28" y="19"/>
                  </a:lnTo>
                  <a:lnTo>
                    <a:pt x="8" y="4"/>
                  </a:lnTo>
                  <a:lnTo>
                    <a:pt x="0" y="0"/>
                  </a:lnTo>
                  <a:close/>
                </a:path>
              </a:pathLst>
            </a:custGeom>
            <a:solidFill>
              <a:srgbClr val="A1A1A1"/>
            </a:solidFill>
            <a:ln w="9525">
              <a:noFill/>
              <a:round/>
              <a:headEnd/>
              <a:tailEnd/>
            </a:ln>
          </p:spPr>
          <p:txBody>
            <a:bodyPr/>
            <a:lstStyle/>
            <a:p>
              <a:endParaRPr lang="en-US"/>
            </a:p>
          </p:txBody>
        </p:sp>
        <p:sp>
          <p:nvSpPr>
            <p:cNvPr id="18463" name="Freeform 116"/>
            <p:cNvSpPr>
              <a:spLocks/>
            </p:cNvSpPr>
            <p:nvPr/>
          </p:nvSpPr>
          <p:spPr bwMode="auto">
            <a:xfrm>
              <a:off x="2470" y="2583"/>
              <a:ext cx="96" cy="288"/>
            </a:xfrm>
            <a:custGeom>
              <a:avLst/>
              <a:gdLst>
                <a:gd name="T0" fmla="*/ 8 w 480"/>
                <a:gd name="T1" fmla="*/ 0 h 1439"/>
                <a:gd name="T2" fmla="*/ 7 w 480"/>
                <a:gd name="T3" fmla="*/ 7 h 1439"/>
                <a:gd name="T4" fmla="*/ 4 w 480"/>
                <a:gd name="T5" fmla="*/ 24 h 1439"/>
                <a:gd name="T6" fmla="*/ 1 w 480"/>
                <a:gd name="T7" fmla="*/ 49 h 1439"/>
                <a:gd name="T8" fmla="*/ 0 w 480"/>
                <a:gd name="T9" fmla="*/ 76 h 1439"/>
                <a:gd name="T10" fmla="*/ 1 w 480"/>
                <a:gd name="T11" fmla="*/ 101 h 1439"/>
                <a:gd name="T12" fmla="*/ 6 w 480"/>
                <a:gd name="T13" fmla="*/ 120 h 1439"/>
                <a:gd name="T14" fmla="*/ 15 w 480"/>
                <a:gd name="T15" fmla="*/ 130 h 1439"/>
                <a:gd name="T16" fmla="*/ 30 w 480"/>
                <a:gd name="T17" fmla="*/ 125 h 1439"/>
                <a:gd name="T18" fmla="*/ 75 w 480"/>
                <a:gd name="T19" fmla="*/ 288 h 1439"/>
                <a:gd name="T20" fmla="*/ 85 w 480"/>
                <a:gd name="T21" fmla="*/ 285 h 1439"/>
                <a:gd name="T22" fmla="*/ 96 w 480"/>
                <a:gd name="T23" fmla="*/ 282 h 1439"/>
                <a:gd name="T24" fmla="*/ 52 w 480"/>
                <a:gd name="T25" fmla="*/ 119 h 1439"/>
                <a:gd name="T26" fmla="*/ 67 w 480"/>
                <a:gd name="T27" fmla="*/ 115 h 1439"/>
                <a:gd name="T28" fmla="*/ 71 w 480"/>
                <a:gd name="T29" fmla="*/ 102 h 1439"/>
                <a:gd name="T30" fmla="*/ 65 w 480"/>
                <a:gd name="T31" fmla="*/ 83 h 1439"/>
                <a:gd name="T32" fmla="*/ 53 w 480"/>
                <a:gd name="T33" fmla="*/ 61 h 1439"/>
                <a:gd name="T34" fmla="*/ 38 w 480"/>
                <a:gd name="T35" fmla="*/ 39 h 1439"/>
                <a:gd name="T36" fmla="*/ 23 w 480"/>
                <a:gd name="T37" fmla="*/ 19 h 1439"/>
                <a:gd name="T38" fmla="*/ 12 w 480"/>
                <a:gd name="T39" fmla="*/ 5 h 1439"/>
                <a:gd name="T40" fmla="*/ 8 w 480"/>
                <a:gd name="T41" fmla="*/ 0 h 14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0"/>
                <a:gd name="T64" fmla="*/ 0 h 1439"/>
                <a:gd name="T65" fmla="*/ 480 w 480"/>
                <a:gd name="T66" fmla="*/ 1439 h 14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0" h="1439">
                  <a:moveTo>
                    <a:pt x="39" y="0"/>
                  </a:moveTo>
                  <a:lnTo>
                    <a:pt x="34" y="34"/>
                  </a:lnTo>
                  <a:lnTo>
                    <a:pt x="21" y="121"/>
                  </a:lnTo>
                  <a:lnTo>
                    <a:pt x="7" y="243"/>
                  </a:lnTo>
                  <a:lnTo>
                    <a:pt x="0" y="378"/>
                  </a:lnTo>
                  <a:lnTo>
                    <a:pt x="4" y="504"/>
                  </a:lnTo>
                  <a:lnTo>
                    <a:pt x="28" y="601"/>
                  </a:lnTo>
                  <a:lnTo>
                    <a:pt x="74" y="648"/>
                  </a:lnTo>
                  <a:lnTo>
                    <a:pt x="152" y="625"/>
                  </a:lnTo>
                  <a:lnTo>
                    <a:pt x="375" y="1439"/>
                  </a:lnTo>
                  <a:lnTo>
                    <a:pt x="427" y="1423"/>
                  </a:lnTo>
                  <a:lnTo>
                    <a:pt x="480" y="1409"/>
                  </a:lnTo>
                  <a:lnTo>
                    <a:pt x="259" y="596"/>
                  </a:lnTo>
                  <a:lnTo>
                    <a:pt x="337" y="576"/>
                  </a:lnTo>
                  <a:lnTo>
                    <a:pt x="354" y="511"/>
                  </a:lnTo>
                  <a:lnTo>
                    <a:pt x="326" y="416"/>
                  </a:lnTo>
                  <a:lnTo>
                    <a:pt x="264" y="305"/>
                  </a:lnTo>
                  <a:lnTo>
                    <a:pt x="189" y="193"/>
                  </a:lnTo>
                  <a:lnTo>
                    <a:pt x="117" y="95"/>
                  </a:lnTo>
                  <a:lnTo>
                    <a:pt x="62" y="25"/>
                  </a:lnTo>
                  <a:lnTo>
                    <a:pt x="39" y="0"/>
                  </a:lnTo>
                  <a:close/>
                </a:path>
              </a:pathLst>
            </a:custGeom>
            <a:solidFill>
              <a:srgbClr val="A1A1A1"/>
            </a:solidFill>
            <a:ln w="9525">
              <a:noFill/>
              <a:round/>
              <a:headEnd/>
              <a:tailEnd/>
            </a:ln>
          </p:spPr>
          <p:txBody>
            <a:bodyPr/>
            <a:lstStyle/>
            <a:p>
              <a:endParaRPr lang="en-US"/>
            </a:p>
          </p:txBody>
        </p:sp>
        <p:sp>
          <p:nvSpPr>
            <p:cNvPr id="18464" name="Freeform 117"/>
            <p:cNvSpPr>
              <a:spLocks/>
            </p:cNvSpPr>
            <p:nvPr/>
          </p:nvSpPr>
          <p:spPr bwMode="auto">
            <a:xfrm>
              <a:off x="2529" y="2571"/>
              <a:ext cx="68" cy="295"/>
            </a:xfrm>
            <a:custGeom>
              <a:avLst/>
              <a:gdLst>
                <a:gd name="T0" fmla="*/ 33 w 339"/>
                <a:gd name="T1" fmla="*/ 0 h 1477"/>
                <a:gd name="T2" fmla="*/ 30 w 339"/>
                <a:gd name="T3" fmla="*/ 6 h 1477"/>
                <a:gd name="T4" fmla="*/ 23 w 339"/>
                <a:gd name="T5" fmla="*/ 23 h 1477"/>
                <a:gd name="T6" fmla="*/ 14 w 339"/>
                <a:gd name="T7" fmla="*/ 45 h 1477"/>
                <a:gd name="T8" fmla="*/ 6 w 339"/>
                <a:gd name="T9" fmla="*/ 71 h 1477"/>
                <a:gd name="T10" fmla="*/ 1 w 339"/>
                <a:gd name="T11" fmla="*/ 95 h 1477"/>
                <a:gd name="T12" fmla="*/ 0 w 339"/>
                <a:gd name="T13" fmla="*/ 115 h 1477"/>
                <a:gd name="T14" fmla="*/ 7 w 339"/>
                <a:gd name="T15" fmla="*/ 127 h 1477"/>
                <a:gd name="T16" fmla="*/ 23 w 339"/>
                <a:gd name="T17" fmla="*/ 127 h 1477"/>
                <a:gd name="T18" fmla="*/ 24 w 339"/>
                <a:gd name="T19" fmla="*/ 295 h 1477"/>
                <a:gd name="T20" fmla="*/ 35 w 339"/>
                <a:gd name="T21" fmla="*/ 295 h 1477"/>
                <a:gd name="T22" fmla="*/ 46 w 339"/>
                <a:gd name="T23" fmla="*/ 295 h 1477"/>
                <a:gd name="T24" fmla="*/ 45 w 339"/>
                <a:gd name="T25" fmla="*/ 127 h 1477"/>
                <a:gd name="T26" fmla="*/ 61 w 339"/>
                <a:gd name="T27" fmla="*/ 127 h 1477"/>
                <a:gd name="T28" fmla="*/ 68 w 339"/>
                <a:gd name="T29" fmla="*/ 115 h 1477"/>
                <a:gd name="T30" fmla="*/ 67 w 339"/>
                <a:gd name="T31" fmla="*/ 95 h 1477"/>
                <a:gd name="T32" fmla="*/ 61 w 339"/>
                <a:gd name="T33" fmla="*/ 71 h 1477"/>
                <a:gd name="T34" fmla="*/ 52 w 339"/>
                <a:gd name="T35" fmla="*/ 45 h 1477"/>
                <a:gd name="T36" fmla="*/ 44 w 339"/>
                <a:gd name="T37" fmla="*/ 23 h 1477"/>
                <a:gd name="T38" fmla="*/ 36 w 339"/>
                <a:gd name="T39" fmla="*/ 6 h 1477"/>
                <a:gd name="T40" fmla="*/ 33 w 339"/>
                <a:gd name="T41" fmla="*/ 0 h 14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39"/>
                <a:gd name="T64" fmla="*/ 0 h 1477"/>
                <a:gd name="T65" fmla="*/ 339 w 339"/>
                <a:gd name="T66" fmla="*/ 1477 h 147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39" h="1477">
                  <a:moveTo>
                    <a:pt x="167" y="0"/>
                  </a:moveTo>
                  <a:lnTo>
                    <a:pt x="152" y="31"/>
                  </a:lnTo>
                  <a:lnTo>
                    <a:pt x="117" y="114"/>
                  </a:lnTo>
                  <a:lnTo>
                    <a:pt x="72" y="227"/>
                  </a:lnTo>
                  <a:lnTo>
                    <a:pt x="32" y="356"/>
                  </a:lnTo>
                  <a:lnTo>
                    <a:pt x="4" y="478"/>
                  </a:lnTo>
                  <a:lnTo>
                    <a:pt x="0" y="578"/>
                  </a:lnTo>
                  <a:lnTo>
                    <a:pt x="34" y="635"/>
                  </a:lnTo>
                  <a:lnTo>
                    <a:pt x="116" y="634"/>
                  </a:lnTo>
                  <a:lnTo>
                    <a:pt x="118" y="1477"/>
                  </a:lnTo>
                  <a:lnTo>
                    <a:pt x="172" y="1477"/>
                  </a:lnTo>
                  <a:lnTo>
                    <a:pt x="230" y="1477"/>
                  </a:lnTo>
                  <a:lnTo>
                    <a:pt x="224" y="634"/>
                  </a:lnTo>
                  <a:lnTo>
                    <a:pt x="304" y="635"/>
                  </a:lnTo>
                  <a:lnTo>
                    <a:pt x="339" y="576"/>
                  </a:lnTo>
                  <a:lnTo>
                    <a:pt x="334" y="476"/>
                  </a:lnTo>
                  <a:lnTo>
                    <a:pt x="304" y="354"/>
                  </a:lnTo>
                  <a:lnTo>
                    <a:pt x="261" y="227"/>
                  </a:lnTo>
                  <a:lnTo>
                    <a:pt x="217" y="114"/>
                  </a:lnTo>
                  <a:lnTo>
                    <a:pt x="181" y="31"/>
                  </a:lnTo>
                  <a:lnTo>
                    <a:pt x="167" y="0"/>
                  </a:lnTo>
                  <a:close/>
                </a:path>
              </a:pathLst>
            </a:custGeom>
            <a:solidFill>
              <a:srgbClr val="000000"/>
            </a:solidFill>
            <a:ln w="0">
              <a:solidFill>
                <a:srgbClr val="000000"/>
              </a:solidFill>
              <a:round/>
              <a:headEnd/>
              <a:tailEnd/>
            </a:ln>
          </p:spPr>
          <p:txBody>
            <a:bodyPr/>
            <a:lstStyle/>
            <a:p>
              <a:endParaRPr lang="en-US"/>
            </a:p>
          </p:txBody>
        </p:sp>
        <p:sp>
          <p:nvSpPr>
            <p:cNvPr id="18465" name="Freeform 118"/>
            <p:cNvSpPr>
              <a:spLocks/>
            </p:cNvSpPr>
            <p:nvPr/>
          </p:nvSpPr>
          <p:spPr bwMode="auto">
            <a:xfrm>
              <a:off x="2523" y="2860"/>
              <a:ext cx="81" cy="80"/>
            </a:xfrm>
            <a:custGeom>
              <a:avLst/>
              <a:gdLst>
                <a:gd name="T0" fmla="*/ 81 w 402"/>
                <a:gd name="T1" fmla="*/ 40 h 401"/>
                <a:gd name="T2" fmla="*/ 80 w 402"/>
                <a:gd name="T3" fmla="*/ 32 h 401"/>
                <a:gd name="T4" fmla="*/ 77 w 402"/>
                <a:gd name="T5" fmla="*/ 24 h 401"/>
                <a:gd name="T6" fmla="*/ 73 w 402"/>
                <a:gd name="T7" fmla="*/ 18 h 401"/>
                <a:gd name="T8" fmla="*/ 69 w 402"/>
                <a:gd name="T9" fmla="*/ 12 h 401"/>
                <a:gd name="T10" fmla="*/ 63 w 402"/>
                <a:gd name="T11" fmla="*/ 7 h 401"/>
                <a:gd name="T12" fmla="*/ 56 w 402"/>
                <a:gd name="T13" fmla="*/ 3 h 401"/>
                <a:gd name="T14" fmla="*/ 48 w 402"/>
                <a:gd name="T15" fmla="*/ 1 h 401"/>
                <a:gd name="T16" fmla="*/ 40 w 402"/>
                <a:gd name="T17" fmla="*/ 0 h 401"/>
                <a:gd name="T18" fmla="*/ 32 w 402"/>
                <a:gd name="T19" fmla="*/ 1 h 401"/>
                <a:gd name="T20" fmla="*/ 25 w 402"/>
                <a:gd name="T21" fmla="*/ 3 h 401"/>
                <a:gd name="T22" fmla="*/ 18 w 402"/>
                <a:gd name="T23" fmla="*/ 7 h 401"/>
                <a:gd name="T24" fmla="*/ 12 w 402"/>
                <a:gd name="T25" fmla="*/ 12 h 401"/>
                <a:gd name="T26" fmla="*/ 7 w 402"/>
                <a:gd name="T27" fmla="*/ 18 h 401"/>
                <a:gd name="T28" fmla="*/ 3 w 402"/>
                <a:gd name="T29" fmla="*/ 25 h 401"/>
                <a:gd name="T30" fmla="*/ 1 w 402"/>
                <a:gd name="T31" fmla="*/ 33 h 401"/>
                <a:gd name="T32" fmla="*/ 0 w 402"/>
                <a:gd name="T33" fmla="*/ 40 h 401"/>
                <a:gd name="T34" fmla="*/ 1 w 402"/>
                <a:gd name="T35" fmla="*/ 48 h 401"/>
                <a:gd name="T36" fmla="*/ 3 w 402"/>
                <a:gd name="T37" fmla="*/ 56 h 401"/>
                <a:gd name="T38" fmla="*/ 7 w 402"/>
                <a:gd name="T39" fmla="*/ 63 h 401"/>
                <a:gd name="T40" fmla="*/ 12 w 402"/>
                <a:gd name="T41" fmla="*/ 69 h 401"/>
                <a:gd name="T42" fmla="*/ 18 w 402"/>
                <a:gd name="T43" fmla="*/ 74 h 401"/>
                <a:gd name="T44" fmla="*/ 25 w 402"/>
                <a:gd name="T45" fmla="*/ 77 h 401"/>
                <a:gd name="T46" fmla="*/ 32 w 402"/>
                <a:gd name="T47" fmla="*/ 80 h 401"/>
                <a:gd name="T48" fmla="*/ 41 w 402"/>
                <a:gd name="T49" fmla="*/ 80 h 401"/>
                <a:gd name="T50" fmla="*/ 49 w 402"/>
                <a:gd name="T51" fmla="*/ 79 h 401"/>
                <a:gd name="T52" fmla="*/ 56 w 402"/>
                <a:gd name="T53" fmla="*/ 77 h 401"/>
                <a:gd name="T54" fmla="*/ 63 w 402"/>
                <a:gd name="T55" fmla="*/ 73 h 401"/>
                <a:gd name="T56" fmla="*/ 69 w 402"/>
                <a:gd name="T57" fmla="*/ 69 h 401"/>
                <a:gd name="T58" fmla="*/ 73 w 402"/>
                <a:gd name="T59" fmla="*/ 63 h 401"/>
                <a:gd name="T60" fmla="*/ 77 w 402"/>
                <a:gd name="T61" fmla="*/ 56 h 401"/>
                <a:gd name="T62" fmla="*/ 80 w 402"/>
                <a:gd name="T63" fmla="*/ 48 h 401"/>
                <a:gd name="T64" fmla="*/ 81 w 402"/>
                <a:gd name="T65" fmla="*/ 40 h 401"/>
                <a:gd name="T66" fmla="*/ 58 w 402"/>
                <a:gd name="T67" fmla="*/ 40 h 401"/>
                <a:gd name="T68" fmla="*/ 57 w 402"/>
                <a:gd name="T69" fmla="*/ 47 h 401"/>
                <a:gd name="T70" fmla="*/ 53 w 402"/>
                <a:gd name="T71" fmla="*/ 53 h 401"/>
                <a:gd name="T72" fmla="*/ 47 w 402"/>
                <a:gd name="T73" fmla="*/ 56 h 401"/>
                <a:gd name="T74" fmla="*/ 41 w 402"/>
                <a:gd name="T75" fmla="*/ 58 h 401"/>
                <a:gd name="T76" fmla="*/ 33 w 402"/>
                <a:gd name="T77" fmla="*/ 57 h 401"/>
                <a:gd name="T78" fmla="*/ 28 w 402"/>
                <a:gd name="T79" fmla="*/ 53 h 401"/>
                <a:gd name="T80" fmla="*/ 24 w 402"/>
                <a:gd name="T81" fmla="*/ 47 h 401"/>
                <a:gd name="T82" fmla="*/ 22 w 402"/>
                <a:gd name="T83" fmla="*/ 40 h 401"/>
                <a:gd name="T84" fmla="*/ 24 w 402"/>
                <a:gd name="T85" fmla="*/ 33 h 401"/>
                <a:gd name="T86" fmla="*/ 28 w 402"/>
                <a:gd name="T87" fmla="*/ 27 h 401"/>
                <a:gd name="T88" fmla="*/ 33 w 402"/>
                <a:gd name="T89" fmla="*/ 24 h 401"/>
                <a:gd name="T90" fmla="*/ 41 w 402"/>
                <a:gd name="T91" fmla="*/ 22 h 401"/>
                <a:gd name="T92" fmla="*/ 47 w 402"/>
                <a:gd name="T93" fmla="*/ 23 h 401"/>
                <a:gd name="T94" fmla="*/ 53 w 402"/>
                <a:gd name="T95" fmla="*/ 27 h 401"/>
                <a:gd name="T96" fmla="*/ 57 w 402"/>
                <a:gd name="T97" fmla="*/ 33 h 401"/>
                <a:gd name="T98" fmla="*/ 59 w 402"/>
                <a:gd name="T99" fmla="*/ 40 h 401"/>
                <a:gd name="T100" fmla="*/ 81 w 402"/>
                <a:gd name="T101" fmla="*/ 40 h 40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02"/>
                <a:gd name="T154" fmla="*/ 0 h 401"/>
                <a:gd name="T155" fmla="*/ 402 w 402"/>
                <a:gd name="T156" fmla="*/ 401 h 40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02" h="401">
                  <a:moveTo>
                    <a:pt x="401" y="201"/>
                  </a:moveTo>
                  <a:lnTo>
                    <a:pt x="395" y="161"/>
                  </a:lnTo>
                  <a:lnTo>
                    <a:pt x="383" y="122"/>
                  </a:lnTo>
                  <a:lnTo>
                    <a:pt x="364" y="88"/>
                  </a:lnTo>
                  <a:lnTo>
                    <a:pt x="341" y="58"/>
                  </a:lnTo>
                  <a:lnTo>
                    <a:pt x="311" y="35"/>
                  </a:lnTo>
                  <a:lnTo>
                    <a:pt x="277" y="16"/>
                  </a:lnTo>
                  <a:lnTo>
                    <a:pt x="239" y="4"/>
                  </a:lnTo>
                  <a:lnTo>
                    <a:pt x="200" y="0"/>
                  </a:lnTo>
                  <a:lnTo>
                    <a:pt x="160" y="4"/>
                  </a:lnTo>
                  <a:lnTo>
                    <a:pt x="122" y="17"/>
                  </a:lnTo>
                  <a:lnTo>
                    <a:pt x="88" y="35"/>
                  </a:lnTo>
                  <a:lnTo>
                    <a:pt x="59" y="60"/>
                  </a:lnTo>
                  <a:lnTo>
                    <a:pt x="34" y="90"/>
                  </a:lnTo>
                  <a:lnTo>
                    <a:pt x="16" y="124"/>
                  </a:lnTo>
                  <a:lnTo>
                    <a:pt x="6" y="163"/>
                  </a:lnTo>
                  <a:lnTo>
                    <a:pt x="0" y="202"/>
                  </a:lnTo>
                  <a:lnTo>
                    <a:pt x="6" y="243"/>
                  </a:lnTo>
                  <a:lnTo>
                    <a:pt x="17" y="281"/>
                  </a:lnTo>
                  <a:lnTo>
                    <a:pt x="36" y="316"/>
                  </a:lnTo>
                  <a:lnTo>
                    <a:pt x="60" y="344"/>
                  </a:lnTo>
                  <a:lnTo>
                    <a:pt x="89" y="369"/>
                  </a:lnTo>
                  <a:lnTo>
                    <a:pt x="124" y="386"/>
                  </a:lnTo>
                  <a:lnTo>
                    <a:pt x="161" y="399"/>
                  </a:lnTo>
                  <a:lnTo>
                    <a:pt x="201" y="401"/>
                  </a:lnTo>
                  <a:lnTo>
                    <a:pt x="242" y="398"/>
                  </a:lnTo>
                  <a:lnTo>
                    <a:pt x="279" y="386"/>
                  </a:lnTo>
                  <a:lnTo>
                    <a:pt x="312" y="368"/>
                  </a:lnTo>
                  <a:lnTo>
                    <a:pt x="342" y="344"/>
                  </a:lnTo>
                  <a:lnTo>
                    <a:pt x="364" y="314"/>
                  </a:lnTo>
                  <a:lnTo>
                    <a:pt x="383" y="279"/>
                  </a:lnTo>
                  <a:lnTo>
                    <a:pt x="395" y="242"/>
                  </a:lnTo>
                  <a:lnTo>
                    <a:pt x="402" y="201"/>
                  </a:lnTo>
                  <a:lnTo>
                    <a:pt x="290" y="201"/>
                  </a:lnTo>
                  <a:lnTo>
                    <a:pt x="284" y="236"/>
                  </a:lnTo>
                  <a:lnTo>
                    <a:pt x="264" y="265"/>
                  </a:lnTo>
                  <a:lnTo>
                    <a:pt x="235" y="283"/>
                  </a:lnTo>
                  <a:lnTo>
                    <a:pt x="201" y="291"/>
                  </a:lnTo>
                  <a:lnTo>
                    <a:pt x="166" y="284"/>
                  </a:lnTo>
                  <a:lnTo>
                    <a:pt x="138" y="265"/>
                  </a:lnTo>
                  <a:lnTo>
                    <a:pt x="118" y="237"/>
                  </a:lnTo>
                  <a:lnTo>
                    <a:pt x="111" y="201"/>
                  </a:lnTo>
                  <a:lnTo>
                    <a:pt x="118" y="167"/>
                  </a:lnTo>
                  <a:lnTo>
                    <a:pt x="138" y="137"/>
                  </a:lnTo>
                  <a:lnTo>
                    <a:pt x="166" y="118"/>
                  </a:lnTo>
                  <a:lnTo>
                    <a:pt x="201" y="109"/>
                  </a:lnTo>
                  <a:lnTo>
                    <a:pt x="235" y="117"/>
                  </a:lnTo>
                  <a:lnTo>
                    <a:pt x="264" y="136"/>
                  </a:lnTo>
                  <a:lnTo>
                    <a:pt x="283" y="165"/>
                  </a:lnTo>
                  <a:lnTo>
                    <a:pt x="291" y="201"/>
                  </a:lnTo>
                  <a:lnTo>
                    <a:pt x="401" y="201"/>
                  </a:lnTo>
                  <a:close/>
                </a:path>
              </a:pathLst>
            </a:custGeom>
            <a:solidFill>
              <a:srgbClr val="000000"/>
            </a:solidFill>
            <a:ln w="0">
              <a:solidFill>
                <a:srgbClr val="000000"/>
              </a:solidFill>
              <a:round/>
              <a:headEnd/>
              <a:tailEnd/>
            </a:ln>
          </p:spPr>
          <p:txBody>
            <a:bodyPr/>
            <a:lstStyle/>
            <a:p>
              <a:endParaRPr lang="en-US"/>
            </a:p>
          </p:txBody>
        </p:sp>
        <p:sp>
          <p:nvSpPr>
            <p:cNvPr id="18466" name="Freeform 119"/>
            <p:cNvSpPr>
              <a:spLocks/>
            </p:cNvSpPr>
            <p:nvPr/>
          </p:nvSpPr>
          <p:spPr bwMode="auto">
            <a:xfrm>
              <a:off x="2024" y="2419"/>
              <a:ext cx="144" cy="146"/>
            </a:xfrm>
            <a:custGeom>
              <a:avLst/>
              <a:gdLst>
                <a:gd name="T0" fmla="*/ 140 w 723"/>
                <a:gd name="T1" fmla="*/ 78 h 731"/>
                <a:gd name="T2" fmla="*/ 133 w 723"/>
                <a:gd name="T3" fmla="*/ 72 h 731"/>
                <a:gd name="T4" fmla="*/ 123 w 723"/>
                <a:gd name="T5" fmla="*/ 70 h 731"/>
                <a:gd name="T6" fmla="*/ 111 w 723"/>
                <a:gd name="T7" fmla="*/ 74 h 731"/>
                <a:gd name="T8" fmla="*/ 97 w 723"/>
                <a:gd name="T9" fmla="*/ 84 h 731"/>
                <a:gd name="T10" fmla="*/ 85 w 723"/>
                <a:gd name="T11" fmla="*/ 98 h 731"/>
                <a:gd name="T12" fmla="*/ 77 w 723"/>
                <a:gd name="T13" fmla="*/ 109 h 731"/>
                <a:gd name="T14" fmla="*/ 73 w 723"/>
                <a:gd name="T15" fmla="*/ 120 h 731"/>
                <a:gd name="T16" fmla="*/ 71 w 723"/>
                <a:gd name="T17" fmla="*/ 129 h 731"/>
                <a:gd name="T18" fmla="*/ 74 w 723"/>
                <a:gd name="T19" fmla="*/ 135 h 731"/>
                <a:gd name="T20" fmla="*/ 76 w 723"/>
                <a:gd name="T21" fmla="*/ 137 h 731"/>
                <a:gd name="T22" fmla="*/ 69 w 723"/>
                <a:gd name="T23" fmla="*/ 141 h 731"/>
                <a:gd name="T24" fmla="*/ 62 w 723"/>
                <a:gd name="T25" fmla="*/ 144 h 731"/>
                <a:gd name="T26" fmla="*/ 56 w 723"/>
                <a:gd name="T27" fmla="*/ 146 h 731"/>
                <a:gd name="T28" fmla="*/ 53 w 723"/>
                <a:gd name="T29" fmla="*/ 146 h 731"/>
                <a:gd name="T30" fmla="*/ 7 w 723"/>
                <a:gd name="T31" fmla="*/ 105 h 731"/>
                <a:gd name="T32" fmla="*/ 4 w 723"/>
                <a:gd name="T33" fmla="*/ 102 h 731"/>
                <a:gd name="T34" fmla="*/ 2 w 723"/>
                <a:gd name="T35" fmla="*/ 97 h 731"/>
                <a:gd name="T36" fmla="*/ 0 w 723"/>
                <a:gd name="T37" fmla="*/ 91 h 731"/>
                <a:gd name="T38" fmla="*/ 0 w 723"/>
                <a:gd name="T39" fmla="*/ 82 h 731"/>
                <a:gd name="T40" fmla="*/ 2 w 723"/>
                <a:gd name="T41" fmla="*/ 73 h 731"/>
                <a:gd name="T42" fmla="*/ 7 w 723"/>
                <a:gd name="T43" fmla="*/ 61 h 731"/>
                <a:gd name="T44" fmla="*/ 15 w 723"/>
                <a:gd name="T45" fmla="*/ 48 h 731"/>
                <a:gd name="T46" fmla="*/ 28 w 723"/>
                <a:gd name="T47" fmla="*/ 32 h 731"/>
                <a:gd name="T48" fmla="*/ 42 w 723"/>
                <a:gd name="T49" fmla="*/ 18 h 731"/>
                <a:gd name="T50" fmla="*/ 54 w 723"/>
                <a:gd name="T51" fmla="*/ 9 h 731"/>
                <a:gd name="T52" fmla="*/ 66 w 723"/>
                <a:gd name="T53" fmla="*/ 3 h 731"/>
                <a:gd name="T54" fmla="*/ 75 w 723"/>
                <a:gd name="T55" fmla="*/ 1 h 731"/>
                <a:gd name="T56" fmla="*/ 83 w 723"/>
                <a:gd name="T57" fmla="*/ 0 h 731"/>
                <a:gd name="T58" fmla="*/ 89 w 723"/>
                <a:gd name="T59" fmla="*/ 1 h 731"/>
                <a:gd name="T60" fmla="*/ 92 w 723"/>
                <a:gd name="T61" fmla="*/ 2 h 731"/>
                <a:gd name="T62" fmla="*/ 93 w 723"/>
                <a:gd name="T63" fmla="*/ 2 h 731"/>
                <a:gd name="T64" fmla="*/ 140 w 723"/>
                <a:gd name="T65" fmla="*/ 44 h 731"/>
                <a:gd name="T66" fmla="*/ 144 w 723"/>
                <a:gd name="T67" fmla="*/ 53 h 731"/>
                <a:gd name="T68" fmla="*/ 143 w 723"/>
                <a:gd name="T69" fmla="*/ 64 h 731"/>
                <a:gd name="T70" fmla="*/ 141 w 723"/>
                <a:gd name="T71" fmla="*/ 74 h 731"/>
                <a:gd name="T72" fmla="*/ 140 w 723"/>
                <a:gd name="T73" fmla="*/ 78 h 7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23"/>
                <a:gd name="T112" fmla="*/ 0 h 731"/>
                <a:gd name="T113" fmla="*/ 723 w 723"/>
                <a:gd name="T114" fmla="*/ 731 h 7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23" h="731">
                  <a:moveTo>
                    <a:pt x="702" y="390"/>
                  </a:moveTo>
                  <a:lnTo>
                    <a:pt x="669" y="359"/>
                  </a:lnTo>
                  <a:lnTo>
                    <a:pt x="620" y="349"/>
                  </a:lnTo>
                  <a:lnTo>
                    <a:pt x="555" y="371"/>
                  </a:lnTo>
                  <a:lnTo>
                    <a:pt x="487" y="423"/>
                  </a:lnTo>
                  <a:lnTo>
                    <a:pt x="425" y="490"/>
                  </a:lnTo>
                  <a:lnTo>
                    <a:pt x="388" y="547"/>
                  </a:lnTo>
                  <a:lnTo>
                    <a:pt x="365" y="599"/>
                  </a:lnTo>
                  <a:lnTo>
                    <a:pt x="357" y="646"/>
                  </a:lnTo>
                  <a:lnTo>
                    <a:pt x="370" y="675"/>
                  </a:lnTo>
                  <a:lnTo>
                    <a:pt x="384" y="688"/>
                  </a:lnTo>
                  <a:lnTo>
                    <a:pt x="347" y="708"/>
                  </a:lnTo>
                  <a:lnTo>
                    <a:pt x="310" y="722"/>
                  </a:lnTo>
                  <a:lnTo>
                    <a:pt x="280" y="730"/>
                  </a:lnTo>
                  <a:lnTo>
                    <a:pt x="266" y="731"/>
                  </a:lnTo>
                  <a:lnTo>
                    <a:pt x="37" y="527"/>
                  </a:lnTo>
                  <a:lnTo>
                    <a:pt x="22" y="510"/>
                  </a:lnTo>
                  <a:lnTo>
                    <a:pt x="9" y="486"/>
                  </a:lnTo>
                  <a:lnTo>
                    <a:pt x="0" y="454"/>
                  </a:lnTo>
                  <a:lnTo>
                    <a:pt x="0" y="413"/>
                  </a:lnTo>
                  <a:lnTo>
                    <a:pt x="11" y="364"/>
                  </a:lnTo>
                  <a:lnTo>
                    <a:pt x="34" y="305"/>
                  </a:lnTo>
                  <a:lnTo>
                    <a:pt x="77" y="238"/>
                  </a:lnTo>
                  <a:lnTo>
                    <a:pt x="140" y="161"/>
                  </a:lnTo>
                  <a:lnTo>
                    <a:pt x="210" y="90"/>
                  </a:lnTo>
                  <a:lnTo>
                    <a:pt x="273" y="45"/>
                  </a:lnTo>
                  <a:lnTo>
                    <a:pt x="329" y="17"/>
                  </a:lnTo>
                  <a:lnTo>
                    <a:pt x="377" y="4"/>
                  </a:lnTo>
                  <a:lnTo>
                    <a:pt x="417" y="0"/>
                  </a:lnTo>
                  <a:lnTo>
                    <a:pt x="445" y="4"/>
                  </a:lnTo>
                  <a:lnTo>
                    <a:pt x="462" y="8"/>
                  </a:lnTo>
                  <a:lnTo>
                    <a:pt x="468" y="11"/>
                  </a:lnTo>
                  <a:lnTo>
                    <a:pt x="702" y="219"/>
                  </a:lnTo>
                  <a:lnTo>
                    <a:pt x="723" y="265"/>
                  </a:lnTo>
                  <a:lnTo>
                    <a:pt x="720" y="320"/>
                  </a:lnTo>
                  <a:lnTo>
                    <a:pt x="709" y="369"/>
                  </a:lnTo>
                  <a:lnTo>
                    <a:pt x="702" y="390"/>
                  </a:lnTo>
                  <a:close/>
                </a:path>
              </a:pathLst>
            </a:custGeom>
            <a:solidFill>
              <a:srgbClr val="F0F0F0"/>
            </a:solidFill>
            <a:ln w="0">
              <a:solidFill>
                <a:srgbClr val="000000"/>
              </a:solidFill>
              <a:round/>
              <a:headEnd/>
              <a:tailEnd/>
            </a:ln>
          </p:spPr>
          <p:txBody>
            <a:bodyPr/>
            <a:lstStyle/>
            <a:p>
              <a:endParaRPr lang="en-US"/>
            </a:p>
          </p:txBody>
        </p:sp>
        <p:sp>
          <p:nvSpPr>
            <p:cNvPr id="18467" name="Freeform 120"/>
            <p:cNvSpPr>
              <a:spLocks/>
            </p:cNvSpPr>
            <p:nvPr/>
          </p:nvSpPr>
          <p:spPr bwMode="auto">
            <a:xfrm>
              <a:off x="2095" y="2489"/>
              <a:ext cx="145" cy="136"/>
            </a:xfrm>
            <a:custGeom>
              <a:avLst/>
              <a:gdLst>
                <a:gd name="T0" fmla="*/ 82 w 725"/>
                <a:gd name="T1" fmla="*/ 136 h 679"/>
                <a:gd name="T2" fmla="*/ 5 w 725"/>
                <a:gd name="T3" fmla="*/ 68 h 679"/>
                <a:gd name="T4" fmla="*/ 3 w 725"/>
                <a:gd name="T5" fmla="*/ 65 h 679"/>
                <a:gd name="T6" fmla="*/ 0 w 725"/>
                <a:gd name="T7" fmla="*/ 59 h 679"/>
                <a:gd name="T8" fmla="*/ 2 w 725"/>
                <a:gd name="T9" fmla="*/ 50 h 679"/>
                <a:gd name="T10" fmla="*/ 6 w 725"/>
                <a:gd name="T11" fmla="*/ 40 h 679"/>
                <a:gd name="T12" fmla="*/ 14 w 725"/>
                <a:gd name="T13" fmla="*/ 28 h 679"/>
                <a:gd name="T14" fmla="*/ 26 w 725"/>
                <a:gd name="T15" fmla="*/ 15 h 679"/>
                <a:gd name="T16" fmla="*/ 40 w 725"/>
                <a:gd name="T17" fmla="*/ 4 h 679"/>
                <a:gd name="T18" fmla="*/ 53 w 725"/>
                <a:gd name="T19" fmla="*/ 0 h 679"/>
                <a:gd name="T20" fmla="*/ 62 w 725"/>
                <a:gd name="T21" fmla="*/ 2 h 679"/>
                <a:gd name="T22" fmla="*/ 69 w 725"/>
                <a:gd name="T23" fmla="*/ 8 h 679"/>
                <a:gd name="T24" fmla="*/ 139 w 725"/>
                <a:gd name="T25" fmla="*/ 70 h 679"/>
                <a:gd name="T26" fmla="*/ 140 w 725"/>
                <a:gd name="T27" fmla="*/ 72 h 679"/>
                <a:gd name="T28" fmla="*/ 145 w 725"/>
                <a:gd name="T29" fmla="*/ 81 h 679"/>
                <a:gd name="T30" fmla="*/ 145 w 725"/>
                <a:gd name="T31" fmla="*/ 93 h 679"/>
                <a:gd name="T32" fmla="*/ 141 w 725"/>
                <a:gd name="T33" fmla="*/ 104 h 679"/>
                <a:gd name="T34" fmla="*/ 135 w 725"/>
                <a:gd name="T35" fmla="*/ 115 h 679"/>
                <a:gd name="T36" fmla="*/ 126 w 725"/>
                <a:gd name="T37" fmla="*/ 124 h 679"/>
                <a:gd name="T38" fmla="*/ 114 w 725"/>
                <a:gd name="T39" fmla="*/ 131 h 679"/>
                <a:gd name="T40" fmla="*/ 99 w 725"/>
                <a:gd name="T41" fmla="*/ 136 h 679"/>
                <a:gd name="T42" fmla="*/ 82 w 725"/>
                <a:gd name="T43" fmla="*/ 136 h 6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25"/>
                <a:gd name="T67" fmla="*/ 0 h 679"/>
                <a:gd name="T68" fmla="*/ 725 w 725"/>
                <a:gd name="T69" fmla="*/ 679 h 67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25" h="679">
                  <a:moveTo>
                    <a:pt x="410" y="679"/>
                  </a:moveTo>
                  <a:lnTo>
                    <a:pt x="27" y="340"/>
                  </a:lnTo>
                  <a:lnTo>
                    <a:pt x="15" y="326"/>
                  </a:lnTo>
                  <a:lnTo>
                    <a:pt x="0" y="296"/>
                  </a:lnTo>
                  <a:lnTo>
                    <a:pt x="8" y="250"/>
                  </a:lnTo>
                  <a:lnTo>
                    <a:pt x="31" y="198"/>
                  </a:lnTo>
                  <a:lnTo>
                    <a:pt x="68" y="141"/>
                  </a:lnTo>
                  <a:lnTo>
                    <a:pt x="130" y="74"/>
                  </a:lnTo>
                  <a:lnTo>
                    <a:pt x="198" y="22"/>
                  </a:lnTo>
                  <a:lnTo>
                    <a:pt x="263" y="0"/>
                  </a:lnTo>
                  <a:lnTo>
                    <a:pt x="312" y="10"/>
                  </a:lnTo>
                  <a:lnTo>
                    <a:pt x="345" y="41"/>
                  </a:lnTo>
                  <a:lnTo>
                    <a:pt x="694" y="349"/>
                  </a:lnTo>
                  <a:lnTo>
                    <a:pt x="701" y="358"/>
                  </a:lnTo>
                  <a:lnTo>
                    <a:pt x="725" y="406"/>
                  </a:lnTo>
                  <a:lnTo>
                    <a:pt x="725" y="462"/>
                  </a:lnTo>
                  <a:lnTo>
                    <a:pt x="704" y="521"/>
                  </a:lnTo>
                  <a:lnTo>
                    <a:pt x="674" y="572"/>
                  </a:lnTo>
                  <a:lnTo>
                    <a:pt x="628" y="619"/>
                  </a:lnTo>
                  <a:lnTo>
                    <a:pt x="570" y="655"/>
                  </a:lnTo>
                  <a:lnTo>
                    <a:pt x="497" y="677"/>
                  </a:lnTo>
                  <a:lnTo>
                    <a:pt x="410" y="679"/>
                  </a:lnTo>
                  <a:close/>
                </a:path>
              </a:pathLst>
            </a:custGeom>
            <a:solidFill>
              <a:srgbClr val="F0F0F0"/>
            </a:solidFill>
            <a:ln w="0">
              <a:solidFill>
                <a:srgbClr val="000000"/>
              </a:solidFill>
              <a:round/>
              <a:headEnd/>
              <a:tailEnd/>
            </a:ln>
          </p:spPr>
          <p:txBody>
            <a:bodyPr/>
            <a:lstStyle/>
            <a:p>
              <a:endParaRPr lang="en-US"/>
            </a:p>
          </p:txBody>
        </p:sp>
        <p:sp>
          <p:nvSpPr>
            <p:cNvPr id="18468" name="Freeform 121"/>
            <p:cNvSpPr>
              <a:spLocks/>
            </p:cNvSpPr>
            <p:nvPr/>
          </p:nvSpPr>
          <p:spPr bwMode="auto">
            <a:xfrm>
              <a:off x="2144" y="2489"/>
              <a:ext cx="94" cy="86"/>
            </a:xfrm>
            <a:custGeom>
              <a:avLst/>
              <a:gdLst>
                <a:gd name="T0" fmla="*/ 94 w 471"/>
                <a:gd name="T1" fmla="*/ 86 h 428"/>
                <a:gd name="T2" fmla="*/ 0 w 471"/>
                <a:gd name="T3" fmla="*/ 2 h 428"/>
                <a:gd name="T4" fmla="*/ 6 w 471"/>
                <a:gd name="T5" fmla="*/ 0 h 428"/>
                <a:gd name="T6" fmla="*/ 11 w 471"/>
                <a:gd name="T7" fmla="*/ 1 h 428"/>
                <a:gd name="T8" fmla="*/ 14 w 471"/>
                <a:gd name="T9" fmla="*/ 3 h 428"/>
                <a:gd name="T10" fmla="*/ 15 w 471"/>
                <a:gd name="T11" fmla="*/ 4 h 428"/>
                <a:gd name="T12" fmla="*/ 91 w 471"/>
                <a:gd name="T13" fmla="*/ 72 h 428"/>
                <a:gd name="T14" fmla="*/ 94 w 471"/>
                <a:gd name="T15" fmla="*/ 80 h 428"/>
                <a:gd name="T16" fmla="*/ 94 w 471"/>
                <a:gd name="T17" fmla="*/ 86 h 4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1"/>
                <a:gd name="T28" fmla="*/ 0 h 428"/>
                <a:gd name="T29" fmla="*/ 471 w 471"/>
                <a:gd name="T30" fmla="*/ 428 h 4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1" h="428">
                  <a:moveTo>
                    <a:pt x="471" y="428"/>
                  </a:moveTo>
                  <a:lnTo>
                    <a:pt x="0" y="9"/>
                  </a:lnTo>
                  <a:lnTo>
                    <a:pt x="30" y="0"/>
                  </a:lnTo>
                  <a:lnTo>
                    <a:pt x="54" y="4"/>
                  </a:lnTo>
                  <a:lnTo>
                    <a:pt x="69" y="15"/>
                  </a:lnTo>
                  <a:lnTo>
                    <a:pt x="74" y="20"/>
                  </a:lnTo>
                  <a:lnTo>
                    <a:pt x="457" y="360"/>
                  </a:lnTo>
                  <a:lnTo>
                    <a:pt x="470" y="399"/>
                  </a:lnTo>
                  <a:lnTo>
                    <a:pt x="471" y="428"/>
                  </a:lnTo>
                  <a:close/>
                </a:path>
              </a:pathLst>
            </a:custGeom>
            <a:solidFill>
              <a:srgbClr val="000000"/>
            </a:solidFill>
            <a:ln w="0">
              <a:solidFill>
                <a:srgbClr val="000000"/>
              </a:solidFill>
              <a:round/>
              <a:headEnd/>
              <a:tailEnd/>
            </a:ln>
          </p:spPr>
          <p:txBody>
            <a:bodyPr/>
            <a:lstStyle/>
            <a:p>
              <a:endParaRPr lang="en-US"/>
            </a:p>
          </p:txBody>
        </p:sp>
        <p:sp>
          <p:nvSpPr>
            <p:cNvPr id="18469" name="Freeform 122"/>
            <p:cNvSpPr>
              <a:spLocks/>
            </p:cNvSpPr>
            <p:nvPr/>
          </p:nvSpPr>
          <p:spPr bwMode="auto">
            <a:xfrm>
              <a:off x="2101" y="2418"/>
              <a:ext cx="65" cy="48"/>
            </a:xfrm>
            <a:custGeom>
              <a:avLst/>
              <a:gdLst>
                <a:gd name="T0" fmla="*/ 51 w 324"/>
                <a:gd name="T1" fmla="*/ 46 h 237"/>
                <a:gd name="T2" fmla="*/ 56 w 324"/>
                <a:gd name="T3" fmla="*/ 46 h 237"/>
                <a:gd name="T4" fmla="*/ 60 w 324"/>
                <a:gd name="T5" fmla="*/ 47 h 237"/>
                <a:gd name="T6" fmla="*/ 64 w 324"/>
                <a:gd name="T7" fmla="*/ 47 h 237"/>
                <a:gd name="T8" fmla="*/ 65 w 324"/>
                <a:gd name="T9" fmla="*/ 48 h 237"/>
                <a:gd name="T10" fmla="*/ 16 w 324"/>
                <a:gd name="T11" fmla="*/ 4 h 237"/>
                <a:gd name="T12" fmla="*/ 10 w 324"/>
                <a:gd name="T13" fmla="*/ 1 h 237"/>
                <a:gd name="T14" fmla="*/ 5 w 324"/>
                <a:gd name="T15" fmla="*/ 0 h 237"/>
                <a:gd name="T16" fmla="*/ 1 w 324"/>
                <a:gd name="T17" fmla="*/ 0 h 237"/>
                <a:gd name="T18" fmla="*/ 0 w 324"/>
                <a:gd name="T19" fmla="*/ 1 h 237"/>
                <a:gd name="T20" fmla="*/ 51 w 324"/>
                <a:gd name="T21" fmla="*/ 46 h 2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4"/>
                <a:gd name="T34" fmla="*/ 0 h 237"/>
                <a:gd name="T35" fmla="*/ 324 w 324"/>
                <a:gd name="T36" fmla="*/ 237 h 2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4" h="237">
                  <a:moveTo>
                    <a:pt x="252" y="227"/>
                  </a:moveTo>
                  <a:lnTo>
                    <a:pt x="278" y="226"/>
                  </a:lnTo>
                  <a:lnTo>
                    <a:pt x="301" y="230"/>
                  </a:lnTo>
                  <a:lnTo>
                    <a:pt x="317" y="234"/>
                  </a:lnTo>
                  <a:lnTo>
                    <a:pt x="324" y="237"/>
                  </a:lnTo>
                  <a:lnTo>
                    <a:pt x="78" y="18"/>
                  </a:lnTo>
                  <a:lnTo>
                    <a:pt x="52" y="3"/>
                  </a:lnTo>
                  <a:lnTo>
                    <a:pt x="27" y="0"/>
                  </a:lnTo>
                  <a:lnTo>
                    <a:pt x="7" y="2"/>
                  </a:lnTo>
                  <a:lnTo>
                    <a:pt x="0" y="3"/>
                  </a:lnTo>
                  <a:lnTo>
                    <a:pt x="252" y="227"/>
                  </a:lnTo>
                  <a:close/>
                </a:path>
              </a:pathLst>
            </a:custGeom>
            <a:solidFill>
              <a:srgbClr val="000000"/>
            </a:solidFill>
            <a:ln w="0">
              <a:solidFill>
                <a:srgbClr val="000000"/>
              </a:solidFill>
              <a:round/>
              <a:headEnd/>
              <a:tailEnd/>
            </a:ln>
          </p:spPr>
          <p:txBody>
            <a:bodyPr/>
            <a:lstStyle/>
            <a:p>
              <a:endParaRPr lang="en-US"/>
            </a:p>
          </p:txBody>
        </p:sp>
        <p:sp>
          <p:nvSpPr>
            <p:cNvPr id="18470" name="Line 123"/>
            <p:cNvSpPr>
              <a:spLocks noChangeShapeType="1"/>
            </p:cNvSpPr>
            <p:nvPr/>
          </p:nvSpPr>
          <p:spPr bwMode="auto">
            <a:xfrm flipV="1">
              <a:off x="2583" y="2312"/>
              <a:ext cx="1" cy="130"/>
            </a:xfrm>
            <a:prstGeom prst="line">
              <a:avLst/>
            </a:prstGeom>
            <a:noFill/>
            <a:ln w="0">
              <a:solidFill>
                <a:srgbClr val="000000"/>
              </a:solidFill>
              <a:round/>
              <a:headEnd/>
              <a:tailEnd/>
            </a:ln>
          </p:spPr>
          <p:txBody>
            <a:bodyPr/>
            <a:lstStyle/>
            <a:p>
              <a:endParaRPr lang="en-GB"/>
            </a:p>
          </p:txBody>
        </p:sp>
        <p:sp>
          <p:nvSpPr>
            <p:cNvPr id="18471" name="Line 124"/>
            <p:cNvSpPr>
              <a:spLocks noChangeShapeType="1"/>
            </p:cNvSpPr>
            <p:nvPr/>
          </p:nvSpPr>
          <p:spPr bwMode="auto">
            <a:xfrm flipV="1">
              <a:off x="2607" y="2229"/>
              <a:ext cx="1" cy="66"/>
            </a:xfrm>
            <a:prstGeom prst="line">
              <a:avLst/>
            </a:prstGeom>
            <a:noFill/>
            <a:ln w="0">
              <a:solidFill>
                <a:srgbClr val="000000"/>
              </a:solidFill>
              <a:round/>
              <a:headEnd/>
              <a:tailEnd/>
            </a:ln>
          </p:spPr>
          <p:txBody>
            <a:bodyPr/>
            <a:lstStyle/>
            <a:p>
              <a:endParaRPr lang="en-GB"/>
            </a:p>
          </p:txBody>
        </p:sp>
        <p:sp>
          <p:nvSpPr>
            <p:cNvPr id="18472" name="Line 125"/>
            <p:cNvSpPr>
              <a:spLocks noChangeShapeType="1"/>
            </p:cNvSpPr>
            <p:nvPr/>
          </p:nvSpPr>
          <p:spPr bwMode="auto">
            <a:xfrm flipV="1">
              <a:off x="2546" y="2226"/>
              <a:ext cx="1" cy="67"/>
            </a:xfrm>
            <a:prstGeom prst="line">
              <a:avLst/>
            </a:prstGeom>
            <a:noFill/>
            <a:ln w="0">
              <a:solidFill>
                <a:srgbClr val="000000"/>
              </a:solidFill>
              <a:round/>
              <a:headEnd/>
              <a:tailEnd/>
            </a:ln>
          </p:spPr>
          <p:txBody>
            <a:bodyPr/>
            <a:lstStyle/>
            <a:p>
              <a:endParaRPr lang="en-GB"/>
            </a:p>
          </p:txBody>
        </p:sp>
        <p:sp>
          <p:nvSpPr>
            <p:cNvPr id="18473" name="Line 126"/>
            <p:cNvSpPr>
              <a:spLocks noChangeShapeType="1"/>
            </p:cNvSpPr>
            <p:nvPr/>
          </p:nvSpPr>
          <p:spPr bwMode="auto">
            <a:xfrm flipV="1">
              <a:off x="2533" y="2228"/>
              <a:ext cx="1" cy="66"/>
            </a:xfrm>
            <a:prstGeom prst="line">
              <a:avLst/>
            </a:prstGeom>
            <a:noFill/>
            <a:ln w="0">
              <a:solidFill>
                <a:srgbClr val="000000"/>
              </a:solidFill>
              <a:round/>
              <a:headEnd/>
              <a:tailEnd/>
            </a:ln>
          </p:spPr>
          <p:txBody>
            <a:bodyPr/>
            <a:lstStyle/>
            <a:p>
              <a:endParaRPr lang="en-GB"/>
            </a:p>
          </p:txBody>
        </p:sp>
        <p:sp>
          <p:nvSpPr>
            <p:cNvPr id="18474" name="Line 127"/>
            <p:cNvSpPr>
              <a:spLocks noChangeShapeType="1"/>
            </p:cNvSpPr>
            <p:nvPr/>
          </p:nvSpPr>
          <p:spPr bwMode="auto">
            <a:xfrm flipV="1">
              <a:off x="2523" y="2228"/>
              <a:ext cx="1" cy="67"/>
            </a:xfrm>
            <a:prstGeom prst="line">
              <a:avLst/>
            </a:prstGeom>
            <a:noFill/>
            <a:ln w="0">
              <a:solidFill>
                <a:srgbClr val="000000"/>
              </a:solidFill>
              <a:round/>
              <a:headEnd/>
              <a:tailEnd/>
            </a:ln>
          </p:spPr>
          <p:txBody>
            <a:bodyPr/>
            <a:lstStyle/>
            <a:p>
              <a:endParaRPr lang="en-GB"/>
            </a:p>
          </p:txBody>
        </p:sp>
        <p:sp>
          <p:nvSpPr>
            <p:cNvPr id="18475" name="Line 128"/>
            <p:cNvSpPr>
              <a:spLocks noChangeShapeType="1"/>
            </p:cNvSpPr>
            <p:nvPr/>
          </p:nvSpPr>
          <p:spPr bwMode="auto">
            <a:xfrm flipV="1">
              <a:off x="2513" y="2232"/>
              <a:ext cx="1" cy="66"/>
            </a:xfrm>
            <a:prstGeom prst="line">
              <a:avLst/>
            </a:prstGeom>
            <a:noFill/>
            <a:ln w="0">
              <a:solidFill>
                <a:srgbClr val="000000"/>
              </a:solidFill>
              <a:round/>
              <a:headEnd/>
              <a:tailEnd/>
            </a:ln>
          </p:spPr>
          <p:txBody>
            <a:bodyPr/>
            <a:lstStyle/>
            <a:p>
              <a:endParaRPr lang="en-GB"/>
            </a:p>
          </p:txBody>
        </p:sp>
        <p:sp>
          <p:nvSpPr>
            <p:cNvPr id="18476" name="Line 129"/>
            <p:cNvSpPr>
              <a:spLocks noChangeShapeType="1"/>
            </p:cNvSpPr>
            <p:nvPr/>
          </p:nvSpPr>
          <p:spPr bwMode="auto">
            <a:xfrm flipV="1">
              <a:off x="2504" y="2236"/>
              <a:ext cx="1" cy="67"/>
            </a:xfrm>
            <a:prstGeom prst="line">
              <a:avLst/>
            </a:prstGeom>
            <a:noFill/>
            <a:ln w="0">
              <a:solidFill>
                <a:srgbClr val="000000"/>
              </a:solidFill>
              <a:round/>
              <a:headEnd/>
              <a:tailEnd/>
            </a:ln>
          </p:spPr>
          <p:txBody>
            <a:bodyPr/>
            <a:lstStyle/>
            <a:p>
              <a:endParaRPr lang="en-GB"/>
            </a:p>
          </p:txBody>
        </p:sp>
        <p:sp>
          <p:nvSpPr>
            <p:cNvPr id="18477" name="Line 130"/>
            <p:cNvSpPr>
              <a:spLocks noChangeShapeType="1"/>
            </p:cNvSpPr>
            <p:nvPr/>
          </p:nvSpPr>
          <p:spPr bwMode="auto">
            <a:xfrm flipV="1">
              <a:off x="2498" y="2242"/>
              <a:ext cx="1" cy="67"/>
            </a:xfrm>
            <a:prstGeom prst="line">
              <a:avLst/>
            </a:prstGeom>
            <a:noFill/>
            <a:ln w="0">
              <a:solidFill>
                <a:srgbClr val="000000"/>
              </a:solidFill>
              <a:round/>
              <a:headEnd/>
              <a:tailEnd/>
            </a:ln>
          </p:spPr>
          <p:txBody>
            <a:bodyPr/>
            <a:lstStyle/>
            <a:p>
              <a:endParaRPr lang="en-GB"/>
            </a:p>
          </p:txBody>
        </p:sp>
        <p:sp>
          <p:nvSpPr>
            <p:cNvPr id="18478" name="Line 131"/>
            <p:cNvSpPr>
              <a:spLocks noChangeShapeType="1"/>
            </p:cNvSpPr>
            <p:nvPr/>
          </p:nvSpPr>
          <p:spPr bwMode="auto">
            <a:xfrm flipV="1">
              <a:off x="2494" y="2247"/>
              <a:ext cx="1" cy="67"/>
            </a:xfrm>
            <a:prstGeom prst="line">
              <a:avLst/>
            </a:prstGeom>
            <a:noFill/>
            <a:ln w="0">
              <a:solidFill>
                <a:srgbClr val="000000"/>
              </a:solidFill>
              <a:round/>
              <a:headEnd/>
              <a:tailEnd/>
            </a:ln>
          </p:spPr>
          <p:txBody>
            <a:bodyPr/>
            <a:lstStyle/>
            <a:p>
              <a:endParaRPr lang="en-GB"/>
            </a:p>
          </p:txBody>
        </p:sp>
        <p:sp>
          <p:nvSpPr>
            <p:cNvPr id="18479" name="Freeform 132"/>
            <p:cNvSpPr>
              <a:spLocks/>
            </p:cNvSpPr>
            <p:nvPr/>
          </p:nvSpPr>
          <p:spPr bwMode="auto">
            <a:xfrm>
              <a:off x="2937" y="2805"/>
              <a:ext cx="44" cy="49"/>
            </a:xfrm>
            <a:custGeom>
              <a:avLst/>
              <a:gdLst>
                <a:gd name="T0" fmla="*/ 0 w 220"/>
                <a:gd name="T1" fmla="*/ 49 h 244"/>
                <a:gd name="T2" fmla="*/ 8 w 220"/>
                <a:gd name="T3" fmla="*/ 44 h 244"/>
                <a:gd name="T4" fmla="*/ 16 w 220"/>
                <a:gd name="T5" fmla="*/ 38 h 244"/>
                <a:gd name="T6" fmla="*/ 24 w 220"/>
                <a:gd name="T7" fmla="*/ 31 h 244"/>
                <a:gd name="T8" fmla="*/ 30 w 220"/>
                <a:gd name="T9" fmla="*/ 24 h 244"/>
                <a:gd name="T10" fmla="*/ 35 w 220"/>
                <a:gd name="T11" fmla="*/ 17 h 244"/>
                <a:gd name="T12" fmla="*/ 39 w 220"/>
                <a:gd name="T13" fmla="*/ 11 h 244"/>
                <a:gd name="T14" fmla="*/ 42 w 220"/>
                <a:gd name="T15" fmla="*/ 5 h 244"/>
                <a:gd name="T16" fmla="*/ 44 w 220"/>
                <a:gd name="T17" fmla="*/ 0 h 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
                <a:gd name="T28" fmla="*/ 0 h 244"/>
                <a:gd name="T29" fmla="*/ 220 w 220"/>
                <a:gd name="T30" fmla="*/ 244 h 2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 h="244">
                  <a:moveTo>
                    <a:pt x="0" y="244"/>
                  </a:moveTo>
                  <a:lnTo>
                    <a:pt x="42" y="219"/>
                  </a:lnTo>
                  <a:lnTo>
                    <a:pt x="82" y="189"/>
                  </a:lnTo>
                  <a:lnTo>
                    <a:pt x="118" y="155"/>
                  </a:lnTo>
                  <a:lnTo>
                    <a:pt x="149" y="120"/>
                  </a:lnTo>
                  <a:lnTo>
                    <a:pt x="175" y="83"/>
                  </a:lnTo>
                  <a:lnTo>
                    <a:pt x="196" y="53"/>
                  </a:lnTo>
                  <a:lnTo>
                    <a:pt x="211" y="24"/>
                  </a:lnTo>
                  <a:lnTo>
                    <a:pt x="220" y="0"/>
                  </a:lnTo>
                </a:path>
              </a:pathLst>
            </a:custGeom>
            <a:noFill/>
            <a:ln w="0">
              <a:solidFill>
                <a:srgbClr val="000000"/>
              </a:solidFill>
              <a:round/>
              <a:headEnd/>
              <a:tailEnd/>
            </a:ln>
          </p:spPr>
          <p:txBody>
            <a:bodyPr/>
            <a:lstStyle/>
            <a:p>
              <a:endParaRPr lang="en-US"/>
            </a:p>
          </p:txBody>
        </p:sp>
        <p:sp>
          <p:nvSpPr>
            <p:cNvPr id="18480" name="Freeform 133"/>
            <p:cNvSpPr>
              <a:spLocks/>
            </p:cNvSpPr>
            <p:nvPr/>
          </p:nvSpPr>
          <p:spPr bwMode="auto">
            <a:xfrm>
              <a:off x="2992" y="2812"/>
              <a:ext cx="40" cy="12"/>
            </a:xfrm>
            <a:custGeom>
              <a:avLst/>
              <a:gdLst>
                <a:gd name="T0" fmla="*/ 40 w 200"/>
                <a:gd name="T1" fmla="*/ 12 h 63"/>
                <a:gd name="T2" fmla="*/ 39 w 200"/>
                <a:gd name="T3" fmla="*/ 12 h 63"/>
                <a:gd name="T4" fmla="*/ 35 w 200"/>
                <a:gd name="T5" fmla="*/ 12 h 63"/>
                <a:gd name="T6" fmla="*/ 29 w 200"/>
                <a:gd name="T7" fmla="*/ 11 h 63"/>
                <a:gd name="T8" fmla="*/ 23 w 200"/>
                <a:gd name="T9" fmla="*/ 10 h 63"/>
                <a:gd name="T10" fmla="*/ 16 w 200"/>
                <a:gd name="T11" fmla="*/ 9 h 63"/>
                <a:gd name="T12" fmla="*/ 9 w 200"/>
                <a:gd name="T13" fmla="*/ 7 h 63"/>
                <a:gd name="T14" fmla="*/ 4 w 200"/>
                <a:gd name="T15" fmla="*/ 4 h 63"/>
                <a:gd name="T16" fmla="*/ 0 w 200"/>
                <a:gd name="T17" fmla="*/ 0 h 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0"/>
                <a:gd name="T28" fmla="*/ 0 h 63"/>
                <a:gd name="T29" fmla="*/ 200 w 200"/>
                <a:gd name="T30" fmla="*/ 63 h 6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0" h="63">
                  <a:moveTo>
                    <a:pt x="200" y="63"/>
                  </a:moveTo>
                  <a:lnTo>
                    <a:pt x="193" y="63"/>
                  </a:lnTo>
                  <a:lnTo>
                    <a:pt x="174" y="62"/>
                  </a:lnTo>
                  <a:lnTo>
                    <a:pt x="147" y="60"/>
                  </a:lnTo>
                  <a:lnTo>
                    <a:pt x="114" y="55"/>
                  </a:lnTo>
                  <a:lnTo>
                    <a:pt x="78" y="48"/>
                  </a:lnTo>
                  <a:lnTo>
                    <a:pt x="46" y="37"/>
                  </a:lnTo>
                  <a:lnTo>
                    <a:pt x="19" y="22"/>
                  </a:lnTo>
                  <a:lnTo>
                    <a:pt x="0" y="0"/>
                  </a:lnTo>
                </a:path>
              </a:pathLst>
            </a:custGeom>
            <a:noFill/>
            <a:ln w="0">
              <a:solidFill>
                <a:srgbClr val="000000"/>
              </a:solidFill>
              <a:round/>
              <a:headEnd/>
              <a:tailEnd/>
            </a:ln>
          </p:spPr>
          <p:txBody>
            <a:bodyPr/>
            <a:lstStyle/>
            <a:p>
              <a:endParaRPr lang="en-US"/>
            </a:p>
          </p:txBody>
        </p:sp>
        <p:sp>
          <p:nvSpPr>
            <p:cNvPr id="18481" name="Freeform 134"/>
            <p:cNvSpPr>
              <a:spLocks/>
            </p:cNvSpPr>
            <p:nvPr/>
          </p:nvSpPr>
          <p:spPr bwMode="auto">
            <a:xfrm>
              <a:off x="2931" y="2778"/>
              <a:ext cx="43" cy="42"/>
            </a:xfrm>
            <a:custGeom>
              <a:avLst/>
              <a:gdLst>
                <a:gd name="T0" fmla="*/ 0 w 215"/>
                <a:gd name="T1" fmla="*/ 42 h 210"/>
                <a:gd name="T2" fmla="*/ 6 w 215"/>
                <a:gd name="T3" fmla="*/ 40 h 210"/>
                <a:gd name="T4" fmla="*/ 13 w 215"/>
                <a:gd name="T5" fmla="*/ 36 h 210"/>
                <a:gd name="T6" fmla="*/ 20 w 215"/>
                <a:gd name="T7" fmla="*/ 30 h 210"/>
                <a:gd name="T8" fmla="*/ 27 w 215"/>
                <a:gd name="T9" fmla="*/ 24 h 210"/>
                <a:gd name="T10" fmla="*/ 33 w 215"/>
                <a:gd name="T11" fmla="*/ 17 h 210"/>
                <a:gd name="T12" fmla="*/ 38 w 215"/>
                <a:gd name="T13" fmla="*/ 11 h 210"/>
                <a:gd name="T14" fmla="*/ 41 w 215"/>
                <a:gd name="T15" fmla="*/ 5 h 210"/>
                <a:gd name="T16" fmla="*/ 43 w 215"/>
                <a:gd name="T17" fmla="*/ 0 h 2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5"/>
                <a:gd name="T28" fmla="*/ 0 h 210"/>
                <a:gd name="T29" fmla="*/ 215 w 215"/>
                <a:gd name="T30" fmla="*/ 210 h 2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5" h="210">
                  <a:moveTo>
                    <a:pt x="0" y="210"/>
                  </a:moveTo>
                  <a:lnTo>
                    <a:pt x="30" y="199"/>
                  </a:lnTo>
                  <a:lnTo>
                    <a:pt x="63" y="179"/>
                  </a:lnTo>
                  <a:lnTo>
                    <a:pt x="99" y="152"/>
                  </a:lnTo>
                  <a:lnTo>
                    <a:pt x="133" y="120"/>
                  </a:lnTo>
                  <a:lnTo>
                    <a:pt x="164" y="87"/>
                  </a:lnTo>
                  <a:lnTo>
                    <a:pt x="188" y="55"/>
                  </a:lnTo>
                  <a:lnTo>
                    <a:pt x="207" y="26"/>
                  </a:lnTo>
                  <a:lnTo>
                    <a:pt x="215" y="0"/>
                  </a:lnTo>
                </a:path>
              </a:pathLst>
            </a:custGeom>
            <a:noFill/>
            <a:ln w="0">
              <a:solidFill>
                <a:srgbClr val="000000"/>
              </a:solidFill>
              <a:round/>
              <a:headEnd/>
              <a:tailEnd/>
            </a:ln>
          </p:spPr>
          <p:txBody>
            <a:bodyPr/>
            <a:lstStyle/>
            <a:p>
              <a:endParaRPr lang="en-US"/>
            </a:p>
          </p:txBody>
        </p:sp>
        <p:sp>
          <p:nvSpPr>
            <p:cNvPr id="18482" name="Freeform 135"/>
            <p:cNvSpPr>
              <a:spLocks/>
            </p:cNvSpPr>
            <p:nvPr/>
          </p:nvSpPr>
          <p:spPr bwMode="auto">
            <a:xfrm>
              <a:off x="2928" y="2768"/>
              <a:ext cx="43" cy="39"/>
            </a:xfrm>
            <a:custGeom>
              <a:avLst/>
              <a:gdLst>
                <a:gd name="T0" fmla="*/ 0 w 214"/>
                <a:gd name="T1" fmla="*/ 39 h 196"/>
                <a:gd name="T2" fmla="*/ 4 w 214"/>
                <a:gd name="T3" fmla="*/ 37 h 196"/>
                <a:gd name="T4" fmla="*/ 10 w 214"/>
                <a:gd name="T5" fmla="*/ 34 h 196"/>
                <a:gd name="T6" fmla="*/ 17 w 214"/>
                <a:gd name="T7" fmla="*/ 29 h 196"/>
                <a:gd name="T8" fmla="*/ 24 w 214"/>
                <a:gd name="T9" fmla="*/ 23 h 196"/>
                <a:gd name="T10" fmla="*/ 30 w 214"/>
                <a:gd name="T11" fmla="*/ 17 h 196"/>
                <a:gd name="T12" fmla="*/ 36 w 214"/>
                <a:gd name="T13" fmla="*/ 10 h 196"/>
                <a:gd name="T14" fmla="*/ 41 w 214"/>
                <a:gd name="T15" fmla="*/ 5 h 196"/>
                <a:gd name="T16" fmla="*/ 43 w 214"/>
                <a:gd name="T17" fmla="*/ 0 h 1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4"/>
                <a:gd name="T28" fmla="*/ 0 h 196"/>
                <a:gd name="T29" fmla="*/ 214 w 214"/>
                <a:gd name="T30" fmla="*/ 196 h 1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4" h="196">
                  <a:moveTo>
                    <a:pt x="0" y="196"/>
                  </a:moveTo>
                  <a:lnTo>
                    <a:pt x="22" y="186"/>
                  </a:lnTo>
                  <a:lnTo>
                    <a:pt x="51" y="169"/>
                  </a:lnTo>
                  <a:lnTo>
                    <a:pt x="84" y="144"/>
                  </a:lnTo>
                  <a:lnTo>
                    <a:pt x="118" y="115"/>
                  </a:lnTo>
                  <a:lnTo>
                    <a:pt x="151" y="84"/>
                  </a:lnTo>
                  <a:lnTo>
                    <a:pt x="180" y="52"/>
                  </a:lnTo>
                  <a:lnTo>
                    <a:pt x="202" y="25"/>
                  </a:lnTo>
                  <a:lnTo>
                    <a:pt x="214" y="0"/>
                  </a:lnTo>
                </a:path>
              </a:pathLst>
            </a:custGeom>
            <a:noFill/>
            <a:ln w="0">
              <a:solidFill>
                <a:srgbClr val="000000"/>
              </a:solidFill>
              <a:round/>
              <a:headEnd/>
              <a:tailEnd/>
            </a:ln>
          </p:spPr>
          <p:txBody>
            <a:bodyPr/>
            <a:lstStyle/>
            <a:p>
              <a:endParaRPr lang="en-US"/>
            </a:p>
          </p:txBody>
        </p:sp>
        <p:sp>
          <p:nvSpPr>
            <p:cNvPr id="18483" name="Freeform 136"/>
            <p:cNvSpPr>
              <a:spLocks/>
            </p:cNvSpPr>
            <p:nvPr/>
          </p:nvSpPr>
          <p:spPr bwMode="auto">
            <a:xfrm>
              <a:off x="2984" y="2780"/>
              <a:ext cx="39" cy="6"/>
            </a:xfrm>
            <a:custGeom>
              <a:avLst/>
              <a:gdLst>
                <a:gd name="T0" fmla="*/ 0 w 193"/>
                <a:gd name="T1" fmla="*/ 0 h 32"/>
                <a:gd name="T2" fmla="*/ 1 w 193"/>
                <a:gd name="T3" fmla="*/ 0 h 32"/>
                <a:gd name="T4" fmla="*/ 3 w 193"/>
                <a:gd name="T5" fmla="*/ 1 h 32"/>
                <a:gd name="T6" fmla="*/ 5 w 193"/>
                <a:gd name="T7" fmla="*/ 3 h 32"/>
                <a:gd name="T8" fmla="*/ 10 w 193"/>
                <a:gd name="T9" fmla="*/ 4 h 32"/>
                <a:gd name="T10" fmla="*/ 15 w 193"/>
                <a:gd name="T11" fmla="*/ 5 h 32"/>
                <a:gd name="T12" fmla="*/ 22 w 193"/>
                <a:gd name="T13" fmla="*/ 6 h 32"/>
                <a:gd name="T14" fmla="*/ 30 w 193"/>
                <a:gd name="T15" fmla="*/ 5 h 32"/>
                <a:gd name="T16" fmla="*/ 39 w 193"/>
                <a:gd name="T17" fmla="*/ 3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
                <a:gd name="T28" fmla="*/ 0 h 32"/>
                <a:gd name="T29" fmla="*/ 193 w 193"/>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 h="32">
                  <a:moveTo>
                    <a:pt x="0" y="0"/>
                  </a:moveTo>
                  <a:lnTo>
                    <a:pt x="3" y="2"/>
                  </a:lnTo>
                  <a:lnTo>
                    <a:pt x="13" y="7"/>
                  </a:lnTo>
                  <a:lnTo>
                    <a:pt x="27" y="17"/>
                  </a:lnTo>
                  <a:lnTo>
                    <a:pt x="49" y="23"/>
                  </a:lnTo>
                  <a:lnTo>
                    <a:pt x="76" y="29"/>
                  </a:lnTo>
                  <a:lnTo>
                    <a:pt x="108" y="32"/>
                  </a:lnTo>
                  <a:lnTo>
                    <a:pt x="147" y="27"/>
                  </a:lnTo>
                  <a:lnTo>
                    <a:pt x="193" y="17"/>
                  </a:lnTo>
                </a:path>
              </a:pathLst>
            </a:custGeom>
            <a:noFill/>
            <a:ln w="0">
              <a:solidFill>
                <a:srgbClr val="000000"/>
              </a:solidFill>
              <a:round/>
              <a:headEnd/>
              <a:tailEnd/>
            </a:ln>
          </p:spPr>
          <p:txBody>
            <a:bodyPr/>
            <a:lstStyle/>
            <a:p>
              <a:endParaRPr lang="en-US"/>
            </a:p>
          </p:txBody>
        </p:sp>
        <p:sp>
          <p:nvSpPr>
            <p:cNvPr id="18484" name="Freeform 137"/>
            <p:cNvSpPr>
              <a:spLocks/>
            </p:cNvSpPr>
            <p:nvPr/>
          </p:nvSpPr>
          <p:spPr bwMode="auto">
            <a:xfrm>
              <a:off x="2982" y="2769"/>
              <a:ext cx="37" cy="6"/>
            </a:xfrm>
            <a:custGeom>
              <a:avLst/>
              <a:gdLst>
                <a:gd name="T0" fmla="*/ 0 w 187"/>
                <a:gd name="T1" fmla="*/ 0 h 31"/>
                <a:gd name="T2" fmla="*/ 3 w 187"/>
                <a:gd name="T3" fmla="*/ 3 h 31"/>
                <a:gd name="T4" fmla="*/ 7 w 187"/>
                <a:gd name="T5" fmla="*/ 5 h 31"/>
                <a:gd name="T6" fmla="*/ 12 w 187"/>
                <a:gd name="T7" fmla="*/ 6 h 31"/>
                <a:gd name="T8" fmla="*/ 17 w 187"/>
                <a:gd name="T9" fmla="*/ 6 h 31"/>
                <a:gd name="T10" fmla="*/ 22 w 187"/>
                <a:gd name="T11" fmla="*/ 6 h 31"/>
                <a:gd name="T12" fmla="*/ 28 w 187"/>
                <a:gd name="T13" fmla="*/ 5 h 31"/>
                <a:gd name="T14" fmla="*/ 32 w 187"/>
                <a:gd name="T15" fmla="*/ 3 h 31"/>
                <a:gd name="T16" fmla="*/ 37 w 187"/>
                <a:gd name="T17" fmla="*/ 1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7"/>
                <a:gd name="T28" fmla="*/ 0 h 31"/>
                <a:gd name="T29" fmla="*/ 187 w 187"/>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7" h="31">
                  <a:moveTo>
                    <a:pt x="0" y="0"/>
                  </a:moveTo>
                  <a:lnTo>
                    <a:pt x="15" y="13"/>
                  </a:lnTo>
                  <a:lnTo>
                    <a:pt x="36" y="24"/>
                  </a:lnTo>
                  <a:lnTo>
                    <a:pt x="59" y="29"/>
                  </a:lnTo>
                  <a:lnTo>
                    <a:pt x="86" y="31"/>
                  </a:lnTo>
                  <a:lnTo>
                    <a:pt x="113" y="29"/>
                  </a:lnTo>
                  <a:lnTo>
                    <a:pt x="139" y="24"/>
                  </a:lnTo>
                  <a:lnTo>
                    <a:pt x="164" y="16"/>
                  </a:lnTo>
                  <a:lnTo>
                    <a:pt x="187" y="3"/>
                  </a:lnTo>
                </a:path>
              </a:pathLst>
            </a:custGeom>
            <a:noFill/>
            <a:ln w="0">
              <a:solidFill>
                <a:srgbClr val="000000"/>
              </a:solidFill>
              <a:round/>
              <a:headEnd/>
              <a:tailEnd/>
            </a:ln>
          </p:spPr>
          <p:txBody>
            <a:bodyPr/>
            <a:lstStyle/>
            <a:p>
              <a:endParaRPr lang="en-US"/>
            </a:p>
          </p:txBody>
        </p:sp>
        <p:sp>
          <p:nvSpPr>
            <p:cNvPr id="18485" name="Freeform 138"/>
            <p:cNvSpPr>
              <a:spLocks/>
            </p:cNvSpPr>
            <p:nvPr/>
          </p:nvSpPr>
          <p:spPr bwMode="auto">
            <a:xfrm>
              <a:off x="2780" y="3177"/>
              <a:ext cx="110" cy="30"/>
            </a:xfrm>
            <a:custGeom>
              <a:avLst/>
              <a:gdLst>
                <a:gd name="T0" fmla="*/ 0 w 548"/>
                <a:gd name="T1" fmla="*/ 30 h 150"/>
                <a:gd name="T2" fmla="*/ 7 w 548"/>
                <a:gd name="T3" fmla="*/ 30 h 150"/>
                <a:gd name="T4" fmla="*/ 13 w 548"/>
                <a:gd name="T5" fmla="*/ 30 h 150"/>
                <a:gd name="T6" fmla="*/ 20 w 548"/>
                <a:gd name="T7" fmla="*/ 29 h 150"/>
                <a:gd name="T8" fmla="*/ 28 w 548"/>
                <a:gd name="T9" fmla="*/ 28 h 150"/>
                <a:gd name="T10" fmla="*/ 36 w 548"/>
                <a:gd name="T11" fmla="*/ 26 h 150"/>
                <a:gd name="T12" fmla="*/ 43 w 548"/>
                <a:gd name="T13" fmla="*/ 25 h 150"/>
                <a:gd name="T14" fmla="*/ 50 w 548"/>
                <a:gd name="T15" fmla="*/ 23 h 150"/>
                <a:gd name="T16" fmla="*/ 58 w 548"/>
                <a:gd name="T17" fmla="*/ 21 h 150"/>
                <a:gd name="T18" fmla="*/ 65 w 548"/>
                <a:gd name="T19" fmla="*/ 19 h 150"/>
                <a:gd name="T20" fmla="*/ 72 w 548"/>
                <a:gd name="T21" fmla="*/ 17 h 150"/>
                <a:gd name="T22" fmla="*/ 79 w 548"/>
                <a:gd name="T23" fmla="*/ 14 h 150"/>
                <a:gd name="T24" fmla="*/ 87 w 548"/>
                <a:gd name="T25" fmla="*/ 11 h 150"/>
                <a:gd name="T26" fmla="*/ 93 w 548"/>
                <a:gd name="T27" fmla="*/ 9 h 150"/>
                <a:gd name="T28" fmla="*/ 99 w 548"/>
                <a:gd name="T29" fmla="*/ 6 h 150"/>
                <a:gd name="T30" fmla="*/ 105 w 548"/>
                <a:gd name="T31" fmla="*/ 3 h 150"/>
                <a:gd name="T32" fmla="*/ 110 w 548"/>
                <a:gd name="T33" fmla="*/ 0 h 1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48"/>
                <a:gd name="T52" fmla="*/ 0 h 150"/>
                <a:gd name="T53" fmla="*/ 548 w 548"/>
                <a:gd name="T54" fmla="*/ 150 h 1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48" h="150">
                  <a:moveTo>
                    <a:pt x="0" y="150"/>
                  </a:moveTo>
                  <a:lnTo>
                    <a:pt x="33" y="150"/>
                  </a:lnTo>
                  <a:lnTo>
                    <a:pt x="67" y="148"/>
                  </a:lnTo>
                  <a:lnTo>
                    <a:pt x="102" y="144"/>
                  </a:lnTo>
                  <a:lnTo>
                    <a:pt x="139" y="139"/>
                  </a:lnTo>
                  <a:lnTo>
                    <a:pt x="177" y="132"/>
                  </a:lnTo>
                  <a:lnTo>
                    <a:pt x="213" y="125"/>
                  </a:lnTo>
                  <a:lnTo>
                    <a:pt x="251" y="116"/>
                  </a:lnTo>
                  <a:lnTo>
                    <a:pt x="289" y="106"/>
                  </a:lnTo>
                  <a:lnTo>
                    <a:pt x="325" y="95"/>
                  </a:lnTo>
                  <a:lnTo>
                    <a:pt x="361" y="83"/>
                  </a:lnTo>
                  <a:lnTo>
                    <a:pt x="396" y="71"/>
                  </a:lnTo>
                  <a:lnTo>
                    <a:pt x="431" y="57"/>
                  </a:lnTo>
                  <a:lnTo>
                    <a:pt x="463" y="43"/>
                  </a:lnTo>
                  <a:lnTo>
                    <a:pt x="494" y="29"/>
                  </a:lnTo>
                  <a:lnTo>
                    <a:pt x="523" y="16"/>
                  </a:lnTo>
                  <a:lnTo>
                    <a:pt x="548" y="0"/>
                  </a:lnTo>
                </a:path>
              </a:pathLst>
            </a:custGeom>
            <a:noFill/>
            <a:ln w="0">
              <a:solidFill>
                <a:srgbClr val="000000"/>
              </a:solidFill>
              <a:round/>
              <a:headEnd/>
              <a:tailEnd/>
            </a:ln>
          </p:spPr>
          <p:txBody>
            <a:bodyPr/>
            <a:lstStyle/>
            <a:p>
              <a:endParaRPr lang="en-US"/>
            </a:p>
          </p:txBody>
        </p:sp>
        <p:sp>
          <p:nvSpPr>
            <p:cNvPr id="18486" name="Freeform 139"/>
            <p:cNvSpPr>
              <a:spLocks/>
            </p:cNvSpPr>
            <p:nvPr/>
          </p:nvSpPr>
          <p:spPr bwMode="auto">
            <a:xfrm>
              <a:off x="2903" y="3173"/>
              <a:ext cx="48" cy="6"/>
            </a:xfrm>
            <a:custGeom>
              <a:avLst/>
              <a:gdLst>
                <a:gd name="T0" fmla="*/ 0 w 244"/>
                <a:gd name="T1" fmla="*/ 3 h 32"/>
                <a:gd name="T2" fmla="*/ 7 w 244"/>
                <a:gd name="T3" fmla="*/ 5 h 32"/>
                <a:gd name="T4" fmla="*/ 14 w 244"/>
                <a:gd name="T5" fmla="*/ 6 h 32"/>
                <a:gd name="T6" fmla="*/ 20 w 244"/>
                <a:gd name="T7" fmla="*/ 6 h 32"/>
                <a:gd name="T8" fmla="*/ 27 w 244"/>
                <a:gd name="T9" fmla="*/ 6 h 32"/>
                <a:gd name="T10" fmla="*/ 33 w 244"/>
                <a:gd name="T11" fmla="*/ 5 h 32"/>
                <a:gd name="T12" fmla="*/ 38 w 244"/>
                <a:gd name="T13" fmla="*/ 4 h 32"/>
                <a:gd name="T14" fmla="*/ 43 w 244"/>
                <a:gd name="T15" fmla="*/ 2 h 32"/>
                <a:gd name="T16" fmla="*/ 48 w 244"/>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4"/>
                <a:gd name="T28" fmla="*/ 0 h 32"/>
                <a:gd name="T29" fmla="*/ 244 w 244"/>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4" h="32">
                  <a:moveTo>
                    <a:pt x="0" y="18"/>
                  </a:moveTo>
                  <a:lnTo>
                    <a:pt x="34" y="26"/>
                  </a:lnTo>
                  <a:lnTo>
                    <a:pt x="70" y="30"/>
                  </a:lnTo>
                  <a:lnTo>
                    <a:pt x="103" y="32"/>
                  </a:lnTo>
                  <a:lnTo>
                    <a:pt x="136" y="30"/>
                  </a:lnTo>
                  <a:lnTo>
                    <a:pt x="166" y="26"/>
                  </a:lnTo>
                  <a:lnTo>
                    <a:pt x="195" y="19"/>
                  </a:lnTo>
                  <a:lnTo>
                    <a:pt x="221" y="11"/>
                  </a:lnTo>
                  <a:lnTo>
                    <a:pt x="244" y="0"/>
                  </a:lnTo>
                </a:path>
              </a:pathLst>
            </a:custGeom>
            <a:noFill/>
            <a:ln w="0">
              <a:solidFill>
                <a:srgbClr val="000000"/>
              </a:solidFill>
              <a:round/>
              <a:headEnd/>
              <a:tailEnd/>
            </a:ln>
          </p:spPr>
          <p:txBody>
            <a:bodyPr/>
            <a:lstStyle/>
            <a:p>
              <a:endParaRPr lang="en-US"/>
            </a:p>
          </p:txBody>
        </p:sp>
        <p:sp>
          <p:nvSpPr>
            <p:cNvPr id="18487" name="Freeform 140"/>
            <p:cNvSpPr>
              <a:spLocks/>
            </p:cNvSpPr>
            <p:nvPr/>
          </p:nvSpPr>
          <p:spPr bwMode="auto">
            <a:xfrm>
              <a:off x="2298" y="3251"/>
              <a:ext cx="7" cy="41"/>
            </a:xfrm>
            <a:custGeom>
              <a:avLst/>
              <a:gdLst>
                <a:gd name="T0" fmla="*/ 0 w 38"/>
                <a:gd name="T1" fmla="*/ 41 h 205"/>
                <a:gd name="T2" fmla="*/ 5 w 38"/>
                <a:gd name="T3" fmla="*/ 33 h 205"/>
                <a:gd name="T4" fmla="*/ 7 w 38"/>
                <a:gd name="T5" fmla="*/ 21 h 205"/>
                <a:gd name="T6" fmla="*/ 7 w 38"/>
                <a:gd name="T7" fmla="*/ 9 h 205"/>
                <a:gd name="T8" fmla="*/ 6 w 38"/>
                <a:gd name="T9" fmla="*/ 0 h 205"/>
                <a:gd name="T10" fmla="*/ 0 60000 65536"/>
                <a:gd name="T11" fmla="*/ 0 60000 65536"/>
                <a:gd name="T12" fmla="*/ 0 60000 65536"/>
                <a:gd name="T13" fmla="*/ 0 60000 65536"/>
                <a:gd name="T14" fmla="*/ 0 60000 65536"/>
                <a:gd name="T15" fmla="*/ 0 w 38"/>
                <a:gd name="T16" fmla="*/ 0 h 205"/>
                <a:gd name="T17" fmla="*/ 38 w 38"/>
                <a:gd name="T18" fmla="*/ 205 h 205"/>
              </a:gdLst>
              <a:ahLst/>
              <a:cxnLst>
                <a:cxn ang="T10">
                  <a:pos x="T0" y="T1"/>
                </a:cxn>
                <a:cxn ang="T11">
                  <a:pos x="T2" y="T3"/>
                </a:cxn>
                <a:cxn ang="T12">
                  <a:pos x="T4" y="T5"/>
                </a:cxn>
                <a:cxn ang="T13">
                  <a:pos x="T6" y="T7"/>
                </a:cxn>
                <a:cxn ang="T14">
                  <a:pos x="T8" y="T9"/>
                </a:cxn>
              </a:cxnLst>
              <a:rect l="T15" t="T16" r="T17" b="T18"/>
              <a:pathLst>
                <a:path w="38" h="205">
                  <a:moveTo>
                    <a:pt x="0" y="205"/>
                  </a:moveTo>
                  <a:lnTo>
                    <a:pt x="27" y="164"/>
                  </a:lnTo>
                  <a:lnTo>
                    <a:pt x="38" y="105"/>
                  </a:lnTo>
                  <a:lnTo>
                    <a:pt x="38" y="46"/>
                  </a:lnTo>
                  <a:lnTo>
                    <a:pt x="32" y="0"/>
                  </a:lnTo>
                </a:path>
              </a:pathLst>
            </a:custGeom>
            <a:noFill/>
            <a:ln w="0">
              <a:solidFill>
                <a:srgbClr val="000000"/>
              </a:solidFill>
              <a:round/>
              <a:headEnd/>
              <a:tailEnd/>
            </a:ln>
          </p:spPr>
          <p:txBody>
            <a:bodyPr/>
            <a:lstStyle/>
            <a:p>
              <a:endParaRPr lang="en-US"/>
            </a:p>
          </p:txBody>
        </p:sp>
        <p:sp>
          <p:nvSpPr>
            <p:cNvPr id="18488" name="Freeform 141"/>
            <p:cNvSpPr>
              <a:spLocks/>
            </p:cNvSpPr>
            <p:nvPr/>
          </p:nvSpPr>
          <p:spPr bwMode="auto">
            <a:xfrm>
              <a:off x="2315" y="3232"/>
              <a:ext cx="74" cy="16"/>
            </a:xfrm>
            <a:custGeom>
              <a:avLst/>
              <a:gdLst>
                <a:gd name="T0" fmla="*/ 0 w 369"/>
                <a:gd name="T1" fmla="*/ 15 h 78"/>
                <a:gd name="T2" fmla="*/ 8 w 369"/>
                <a:gd name="T3" fmla="*/ 16 h 78"/>
                <a:gd name="T4" fmla="*/ 17 w 369"/>
                <a:gd name="T5" fmla="*/ 16 h 78"/>
                <a:gd name="T6" fmla="*/ 28 w 369"/>
                <a:gd name="T7" fmla="*/ 15 h 78"/>
                <a:gd name="T8" fmla="*/ 40 w 369"/>
                <a:gd name="T9" fmla="*/ 13 h 78"/>
                <a:gd name="T10" fmla="*/ 51 w 369"/>
                <a:gd name="T11" fmla="*/ 10 h 78"/>
                <a:gd name="T12" fmla="*/ 61 w 369"/>
                <a:gd name="T13" fmla="*/ 7 h 78"/>
                <a:gd name="T14" fmla="*/ 69 w 369"/>
                <a:gd name="T15" fmla="*/ 4 h 78"/>
                <a:gd name="T16" fmla="*/ 74 w 369"/>
                <a:gd name="T17" fmla="*/ 0 h 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9"/>
                <a:gd name="T28" fmla="*/ 0 h 78"/>
                <a:gd name="T29" fmla="*/ 369 w 369"/>
                <a:gd name="T30" fmla="*/ 78 h 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9" h="78">
                  <a:moveTo>
                    <a:pt x="0" y="73"/>
                  </a:moveTo>
                  <a:lnTo>
                    <a:pt x="38" y="78"/>
                  </a:lnTo>
                  <a:lnTo>
                    <a:pt x="86" y="77"/>
                  </a:lnTo>
                  <a:lnTo>
                    <a:pt x="141" y="73"/>
                  </a:lnTo>
                  <a:lnTo>
                    <a:pt x="200" y="63"/>
                  </a:lnTo>
                  <a:lnTo>
                    <a:pt x="255" y="51"/>
                  </a:lnTo>
                  <a:lnTo>
                    <a:pt x="305" y="36"/>
                  </a:lnTo>
                  <a:lnTo>
                    <a:pt x="345" y="18"/>
                  </a:lnTo>
                  <a:lnTo>
                    <a:pt x="369" y="0"/>
                  </a:lnTo>
                </a:path>
              </a:pathLst>
            </a:custGeom>
            <a:noFill/>
            <a:ln w="0">
              <a:solidFill>
                <a:srgbClr val="000000"/>
              </a:solidFill>
              <a:round/>
              <a:headEnd/>
              <a:tailEnd/>
            </a:ln>
          </p:spPr>
          <p:txBody>
            <a:bodyPr/>
            <a:lstStyle/>
            <a:p>
              <a:endParaRPr lang="en-US"/>
            </a:p>
          </p:txBody>
        </p:sp>
        <p:sp>
          <p:nvSpPr>
            <p:cNvPr id="18489" name="Freeform 142"/>
            <p:cNvSpPr>
              <a:spLocks/>
            </p:cNvSpPr>
            <p:nvPr/>
          </p:nvSpPr>
          <p:spPr bwMode="auto">
            <a:xfrm>
              <a:off x="2150" y="3084"/>
              <a:ext cx="17" cy="49"/>
            </a:xfrm>
            <a:custGeom>
              <a:avLst/>
              <a:gdLst>
                <a:gd name="T0" fmla="*/ 0 w 86"/>
                <a:gd name="T1" fmla="*/ 49 h 247"/>
                <a:gd name="T2" fmla="*/ 7 w 86"/>
                <a:gd name="T3" fmla="*/ 39 h 247"/>
                <a:gd name="T4" fmla="*/ 13 w 86"/>
                <a:gd name="T5" fmla="*/ 26 h 247"/>
                <a:gd name="T6" fmla="*/ 16 w 86"/>
                <a:gd name="T7" fmla="*/ 13 h 247"/>
                <a:gd name="T8" fmla="*/ 17 w 86"/>
                <a:gd name="T9" fmla="*/ 0 h 247"/>
                <a:gd name="T10" fmla="*/ 0 60000 65536"/>
                <a:gd name="T11" fmla="*/ 0 60000 65536"/>
                <a:gd name="T12" fmla="*/ 0 60000 65536"/>
                <a:gd name="T13" fmla="*/ 0 60000 65536"/>
                <a:gd name="T14" fmla="*/ 0 60000 65536"/>
                <a:gd name="T15" fmla="*/ 0 w 86"/>
                <a:gd name="T16" fmla="*/ 0 h 247"/>
                <a:gd name="T17" fmla="*/ 86 w 86"/>
                <a:gd name="T18" fmla="*/ 247 h 247"/>
              </a:gdLst>
              <a:ahLst/>
              <a:cxnLst>
                <a:cxn ang="T10">
                  <a:pos x="T0" y="T1"/>
                </a:cxn>
                <a:cxn ang="T11">
                  <a:pos x="T2" y="T3"/>
                </a:cxn>
                <a:cxn ang="T12">
                  <a:pos x="T4" y="T5"/>
                </a:cxn>
                <a:cxn ang="T13">
                  <a:pos x="T6" y="T7"/>
                </a:cxn>
                <a:cxn ang="T14">
                  <a:pos x="T8" y="T9"/>
                </a:cxn>
              </a:cxnLst>
              <a:rect l="T15" t="T16" r="T17" b="T18"/>
              <a:pathLst>
                <a:path w="86" h="247">
                  <a:moveTo>
                    <a:pt x="0" y="247"/>
                  </a:moveTo>
                  <a:lnTo>
                    <a:pt x="36" y="196"/>
                  </a:lnTo>
                  <a:lnTo>
                    <a:pt x="64" y="132"/>
                  </a:lnTo>
                  <a:lnTo>
                    <a:pt x="81" y="64"/>
                  </a:lnTo>
                  <a:lnTo>
                    <a:pt x="86" y="0"/>
                  </a:lnTo>
                </a:path>
              </a:pathLst>
            </a:custGeom>
            <a:noFill/>
            <a:ln w="0">
              <a:solidFill>
                <a:srgbClr val="000000"/>
              </a:solidFill>
              <a:round/>
              <a:headEnd/>
              <a:tailEnd/>
            </a:ln>
          </p:spPr>
          <p:txBody>
            <a:bodyPr/>
            <a:lstStyle/>
            <a:p>
              <a:endParaRPr lang="en-US"/>
            </a:p>
          </p:txBody>
        </p:sp>
        <p:sp>
          <p:nvSpPr>
            <p:cNvPr id="18490" name="Freeform 143"/>
            <p:cNvSpPr>
              <a:spLocks/>
            </p:cNvSpPr>
            <p:nvPr/>
          </p:nvSpPr>
          <p:spPr bwMode="auto">
            <a:xfrm>
              <a:off x="2173" y="3073"/>
              <a:ext cx="57" cy="6"/>
            </a:xfrm>
            <a:custGeom>
              <a:avLst/>
              <a:gdLst>
                <a:gd name="T0" fmla="*/ 0 w 284"/>
                <a:gd name="T1" fmla="*/ 1 h 32"/>
                <a:gd name="T2" fmla="*/ 6 w 284"/>
                <a:gd name="T3" fmla="*/ 3 h 32"/>
                <a:gd name="T4" fmla="*/ 13 w 284"/>
                <a:gd name="T5" fmla="*/ 4 h 32"/>
                <a:gd name="T6" fmla="*/ 21 w 284"/>
                <a:gd name="T7" fmla="*/ 5 h 32"/>
                <a:gd name="T8" fmla="*/ 30 w 284"/>
                <a:gd name="T9" fmla="*/ 6 h 32"/>
                <a:gd name="T10" fmla="*/ 38 w 284"/>
                <a:gd name="T11" fmla="*/ 6 h 32"/>
                <a:gd name="T12" fmla="*/ 45 w 284"/>
                <a:gd name="T13" fmla="*/ 5 h 32"/>
                <a:gd name="T14" fmla="*/ 52 w 284"/>
                <a:gd name="T15" fmla="*/ 3 h 32"/>
                <a:gd name="T16" fmla="*/ 57 w 284"/>
                <a:gd name="T17" fmla="*/ 0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4"/>
                <a:gd name="T28" fmla="*/ 0 h 32"/>
                <a:gd name="T29" fmla="*/ 284 w 284"/>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4" h="32">
                  <a:moveTo>
                    <a:pt x="0" y="4"/>
                  </a:moveTo>
                  <a:lnTo>
                    <a:pt x="29" y="15"/>
                  </a:lnTo>
                  <a:lnTo>
                    <a:pt x="67" y="24"/>
                  </a:lnTo>
                  <a:lnTo>
                    <a:pt x="107" y="28"/>
                  </a:lnTo>
                  <a:lnTo>
                    <a:pt x="147" y="32"/>
                  </a:lnTo>
                  <a:lnTo>
                    <a:pt x="188" y="31"/>
                  </a:lnTo>
                  <a:lnTo>
                    <a:pt x="226" y="25"/>
                  </a:lnTo>
                  <a:lnTo>
                    <a:pt x="258" y="15"/>
                  </a:lnTo>
                  <a:lnTo>
                    <a:pt x="284" y="0"/>
                  </a:lnTo>
                </a:path>
              </a:pathLst>
            </a:custGeom>
            <a:noFill/>
            <a:ln w="0">
              <a:solidFill>
                <a:srgbClr val="000000"/>
              </a:solidFill>
              <a:round/>
              <a:headEnd/>
              <a:tailEnd/>
            </a:ln>
          </p:spPr>
          <p:txBody>
            <a:bodyPr/>
            <a:lstStyle/>
            <a:p>
              <a:endParaRPr lang="en-US"/>
            </a:p>
          </p:txBody>
        </p:sp>
        <p:sp>
          <p:nvSpPr>
            <p:cNvPr id="18491" name="Freeform 144"/>
            <p:cNvSpPr>
              <a:spLocks/>
            </p:cNvSpPr>
            <p:nvPr/>
          </p:nvSpPr>
          <p:spPr bwMode="auto">
            <a:xfrm>
              <a:off x="2131" y="3056"/>
              <a:ext cx="25" cy="40"/>
            </a:xfrm>
            <a:custGeom>
              <a:avLst/>
              <a:gdLst>
                <a:gd name="T0" fmla="*/ 0 w 123"/>
                <a:gd name="T1" fmla="*/ 40 h 201"/>
                <a:gd name="T2" fmla="*/ 11 w 123"/>
                <a:gd name="T3" fmla="*/ 32 h 201"/>
                <a:gd name="T4" fmla="*/ 18 w 123"/>
                <a:gd name="T5" fmla="*/ 22 h 201"/>
                <a:gd name="T6" fmla="*/ 23 w 123"/>
                <a:gd name="T7" fmla="*/ 11 h 201"/>
                <a:gd name="T8" fmla="*/ 25 w 123"/>
                <a:gd name="T9" fmla="*/ 0 h 201"/>
                <a:gd name="T10" fmla="*/ 0 60000 65536"/>
                <a:gd name="T11" fmla="*/ 0 60000 65536"/>
                <a:gd name="T12" fmla="*/ 0 60000 65536"/>
                <a:gd name="T13" fmla="*/ 0 60000 65536"/>
                <a:gd name="T14" fmla="*/ 0 60000 65536"/>
                <a:gd name="T15" fmla="*/ 0 w 123"/>
                <a:gd name="T16" fmla="*/ 0 h 201"/>
                <a:gd name="T17" fmla="*/ 123 w 123"/>
                <a:gd name="T18" fmla="*/ 201 h 201"/>
              </a:gdLst>
              <a:ahLst/>
              <a:cxnLst>
                <a:cxn ang="T10">
                  <a:pos x="T0" y="T1"/>
                </a:cxn>
                <a:cxn ang="T11">
                  <a:pos x="T2" y="T3"/>
                </a:cxn>
                <a:cxn ang="T12">
                  <a:pos x="T4" y="T5"/>
                </a:cxn>
                <a:cxn ang="T13">
                  <a:pos x="T6" y="T7"/>
                </a:cxn>
                <a:cxn ang="T14">
                  <a:pos x="T8" y="T9"/>
                </a:cxn>
              </a:cxnLst>
              <a:rect l="T15" t="T16" r="T17" b="T18"/>
              <a:pathLst>
                <a:path w="123" h="201">
                  <a:moveTo>
                    <a:pt x="0" y="201"/>
                  </a:moveTo>
                  <a:lnTo>
                    <a:pt x="52" y="160"/>
                  </a:lnTo>
                  <a:lnTo>
                    <a:pt x="88" y="109"/>
                  </a:lnTo>
                  <a:lnTo>
                    <a:pt x="112" y="53"/>
                  </a:lnTo>
                  <a:lnTo>
                    <a:pt x="123" y="0"/>
                  </a:lnTo>
                </a:path>
              </a:pathLst>
            </a:custGeom>
            <a:noFill/>
            <a:ln w="0">
              <a:solidFill>
                <a:srgbClr val="000000"/>
              </a:solidFill>
              <a:round/>
              <a:headEnd/>
              <a:tailEnd/>
            </a:ln>
          </p:spPr>
          <p:txBody>
            <a:bodyPr/>
            <a:lstStyle/>
            <a:p>
              <a:endParaRPr lang="en-US"/>
            </a:p>
          </p:txBody>
        </p:sp>
        <p:sp>
          <p:nvSpPr>
            <p:cNvPr id="18492" name="Freeform 145"/>
            <p:cNvSpPr>
              <a:spLocks/>
            </p:cNvSpPr>
            <p:nvPr/>
          </p:nvSpPr>
          <p:spPr bwMode="auto">
            <a:xfrm>
              <a:off x="2126" y="3043"/>
              <a:ext cx="25" cy="38"/>
            </a:xfrm>
            <a:custGeom>
              <a:avLst/>
              <a:gdLst>
                <a:gd name="T0" fmla="*/ 0 w 124"/>
                <a:gd name="T1" fmla="*/ 38 h 191"/>
                <a:gd name="T2" fmla="*/ 10 w 124"/>
                <a:gd name="T3" fmla="*/ 29 h 191"/>
                <a:gd name="T4" fmla="*/ 17 w 124"/>
                <a:gd name="T5" fmla="*/ 19 h 191"/>
                <a:gd name="T6" fmla="*/ 22 w 124"/>
                <a:gd name="T7" fmla="*/ 8 h 191"/>
                <a:gd name="T8" fmla="*/ 25 w 124"/>
                <a:gd name="T9" fmla="*/ 0 h 191"/>
                <a:gd name="T10" fmla="*/ 0 60000 65536"/>
                <a:gd name="T11" fmla="*/ 0 60000 65536"/>
                <a:gd name="T12" fmla="*/ 0 60000 65536"/>
                <a:gd name="T13" fmla="*/ 0 60000 65536"/>
                <a:gd name="T14" fmla="*/ 0 60000 65536"/>
                <a:gd name="T15" fmla="*/ 0 w 124"/>
                <a:gd name="T16" fmla="*/ 0 h 191"/>
                <a:gd name="T17" fmla="*/ 124 w 124"/>
                <a:gd name="T18" fmla="*/ 191 h 191"/>
              </a:gdLst>
              <a:ahLst/>
              <a:cxnLst>
                <a:cxn ang="T10">
                  <a:pos x="T0" y="T1"/>
                </a:cxn>
                <a:cxn ang="T11">
                  <a:pos x="T2" y="T3"/>
                </a:cxn>
                <a:cxn ang="T12">
                  <a:pos x="T4" y="T5"/>
                </a:cxn>
                <a:cxn ang="T13">
                  <a:pos x="T6" y="T7"/>
                </a:cxn>
                <a:cxn ang="T14">
                  <a:pos x="T8" y="T9"/>
                </a:cxn>
              </a:cxnLst>
              <a:rect l="T15" t="T16" r="T17" b="T18"/>
              <a:pathLst>
                <a:path w="124" h="191">
                  <a:moveTo>
                    <a:pt x="0" y="191"/>
                  </a:moveTo>
                  <a:lnTo>
                    <a:pt x="48" y="146"/>
                  </a:lnTo>
                  <a:lnTo>
                    <a:pt x="85" y="93"/>
                  </a:lnTo>
                  <a:lnTo>
                    <a:pt x="110" y="42"/>
                  </a:lnTo>
                  <a:lnTo>
                    <a:pt x="124" y="0"/>
                  </a:lnTo>
                </a:path>
              </a:pathLst>
            </a:custGeom>
            <a:noFill/>
            <a:ln w="0">
              <a:solidFill>
                <a:srgbClr val="000000"/>
              </a:solidFill>
              <a:round/>
              <a:headEnd/>
              <a:tailEnd/>
            </a:ln>
          </p:spPr>
          <p:txBody>
            <a:bodyPr/>
            <a:lstStyle/>
            <a:p>
              <a:endParaRPr lang="en-US"/>
            </a:p>
          </p:txBody>
        </p:sp>
        <p:sp>
          <p:nvSpPr>
            <p:cNvPr id="18493" name="Freeform 146"/>
            <p:cNvSpPr>
              <a:spLocks/>
            </p:cNvSpPr>
            <p:nvPr/>
          </p:nvSpPr>
          <p:spPr bwMode="auto">
            <a:xfrm>
              <a:off x="2162" y="3043"/>
              <a:ext cx="54" cy="8"/>
            </a:xfrm>
            <a:custGeom>
              <a:avLst/>
              <a:gdLst>
                <a:gd name="T0" fmla="*/ 0 w 271"/>
                <a:gd name="T1" fmla="*/ 4 h 37"/>
                <a:gd name="T2" fmla="*/ 6 w 271"/>
                <a:gd name="T3" fmla="*/ 6 h 37"/>
                <a:gd name="T4" fmla="*/ 13 w 271"/>
                <a:gd name="T5" fmla="*/ 8 h 37"/>
                <a:gd name="T6" fmla="*/ 21 w 271"/>
                <a:gd name="T7" fmla="*/ 8 h 37"/>
                <a:gd name="T8" fmla="*/ 28 w 271"/>
                <a:gd name="T9" fmla="*/ 8 h 37"/>
                <a:gd name="T10" fmla="*/ 36 w 271"/>
                <a:gd name="T11" fmla="*/ 7 h 37"/>
                <a:gd name="T12" fmla="*/ 43 w 271"/>
                <a:gd name="T13" fmla="*/ 5 h 37"/>
                <a:gd name="T14" fmla="*/ 49 w 271"/>
                <a:gd name="T15" fmla="*/ 3 h 37"/>
                <a:gd name="T16" fmla="*/ 54 w 271"/>
                <a:gd name="T17" fmla="*/ 0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1"/>
                <a:gd name="T28" fmla="*/ 0 h 37"/>
                <a:gd name="T29" fmla="*/ 271 w 271"/>
                <a:gd name="T30" fmla="*/ 37 h 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1" h="37">
                  <a:moveTo>
                    <a:pt x="0" y="18"/>
                  </a:moveTo>
                  <a:lnTo>
                    <a:pt x="29" y="28"/>
                  </a:lnTo>
                  <a:lnTo>
                    <a:pt x="63" y="35"/>
                  </a:lnTo>
                  <a:lnTo>
                    <a:pt x="103" y="37"/>
                  </a:lnTo>
                  <a:lnTo>
                    <a:pt x="142" y="36"/>
                  </a:lnTo>
                  <a:lnTo>
                    <a:pt x="182" y="31"/>
                  </a:lnTo>
                  <a:lnTo>
                    <a:pt x="218" y="22"/>
                  </a:lnTo>
                  <a:lnTo>
                    <a:pt x="248" y="12"/>
                  </a:lnTo>
                  <a:lnTo>
                    <a:pt x="271" y="0"/>
                  </a:lnTo>
                </a:path>
              </a:pathLst>
            </a:custGeom>
            <a:noFill/>
            <a:ln w="0">
              <a:solidFill>
                <a:srgbClr val="000000"/>
              </a:solidFill>
              <a:round/>
              <a:headEnd/>
              <a:tailEnd/>
            </a:ln>
          </p:spPr>
          <p:txBody>
            <a:bodyPr/>
            <a:lstStyle/>
            <a:p>
              <a:endParaRPr lang="en-US"/>
            </a:p>
          </p:txBody>
        </p:sp>
        <p:sp>
          <p:nvSpPr>
            <p:cNvPr id="18494" name="Freeform 147"/>
            <p:cNvSpPr>
              <a:spLocks/>
            </p:cNvSpPr>
            <p:nvPr/>
          </p:nvSpPr>
          <p:spPr bwMode="auto">
            <a:xfrm>
              <a:off x="2157" y="3032"/>
              <a:ext cx="54" cy="7"/>
            </a:xfrm>
            <a:custGeom>
              <a:avLst/>
              <a:gdLst>
                <a:gd name="T0" fmla="*/ 0 w 269"/>
                <a:gd name="T1" fmla="*/ 2 h 35"/>
                <a:gd name="T2" fmla="*/ 5 w 269"/>
                <a:gd name="T3" fmla="*/ 5 h 35"/>
                <a:gd name="T4" fmla="*/ 12 w 269"/>
                <a:gd name="T5" fmla="*/ 6 h 35"/>
                <a:gd name="T6" fmla="*/ 20 w 269"/>
                <a:gd name="T7" fmla="*/ 7 h 35"/>
                <a:gd name="T8" fmla="*/ 28 w 269"/>
                <a:gd name="T9" fmla="*/ 7 h 35"/>
                <a:gd name="T10" fmla="*/ 36 w 269"/>
                <a:gd name="T11" fmla="*/ 6 h 35"/>
                <a:gd name="T12" fmla="*/ 44 w 269"/>
                <a:gd name="T13" fmla="*/ 5 h 35"/>
                <a:gd name="T14" fmla="*/ 50 w 269"/>
                <a:gd name="T15" fmla="*/ 3 h 35"/>
                <a:gd name="T16" fmla="*/ 54 w 269"/>
                <a:gd name="T17" fmla="*/ 0 h 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9"/>
                <a:gd name="T28" fmla="*/ 0 h 35"/>
                <a:gd name="T29" fmla="*/ 269 w 269"/>
                <a:gd name="T30" fmla="*/ 35 h 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9" h="35">
                  <a:moveTo>
                    <a:pt x="0" y="12"/>
                  </a:moveTo>
                  <a:lnTo>
                    <a:pt x="26" y="24"/>
                  </a:lnTo>
                  <a:lnTo>
                    <a:pt x="59" y="31"/>
                  </a:lnTo>
                  <a:lnTo>
                    <a:pt x="99" y="35"/>
                  </a:lnTo>
                  <a:lnTo>
                    <a:pt x="140" y="35"/>
                  </a:lnTo>
                  <a:lnTo>
                    <a:pt x="181" y="32"/>
                  </a:lnTo>
                  <a:lnTo>
                    <a:pt x="218" y="25"/>
                  </a:lnTo>
                  <a:lnTo>
                    <a:pt x="248" y="15"/>
                  </a:lnTo>
                  <a:lnTo>
                    <a:pt x="269" y="0"/>
                  </a:lnTo>
                </a:path>
              </a:pathLst>
            </a:custGeom>
            <a:noFill/>
            <a:ln w="0">
              <a:solidFill>
                <a:srgbClr val="000000"/>
              </a:solidFill>
              <a:round/>
              <a:headEnd/>
              <a:tailEnd/>
            </a:ln>
          </p:spPr>
          <p:txBody>
            <a:bodyPr/>
            <a:lstStyle/>
            <a:p>
              <a:endParaRPr lang="en-US"/>
            </a:p>
          </p:txBody>
        </p:sp>
        <p:sp>
          <p:nvSpPr>
            <p:cNvPr id="18495" name="Line 148"/>
            <p:cNvSpPr>
              <a:spLocks noChangeShapeType="1"/>
            </p:cNvSpPr>
            <p:nvPr/>
          </p:nvSpPr>
          <p:spPr bwMode="auto">
            <a:xfrm>
              <a:off x="2563" y="2524"/>
              <a:ext cx="1" cy="34"/>
            </a:xfrm>
            <a:prstGeom prst="line">
              <a:avLst/>
            </a:prstGeom>
            <a:noFill/>
            <a:ln w="0">
              <a:solidFill>
                <a:srgbClr val="000000"/>
              </a:solidFill>
              <a:round/>
              <a:headEnd/>
              <a:tailEnd/>
            </a:ln>
          </p:spPr>
          <p:txBody>
            <a:bodyPr/>
            <a:lstStyle/>
            <a:p>
              <a:endParaRPr lang="en-GB"/>
            </a:p>
          </p:txBody>
        </p:sp>
        <p:sp>
          <p:nvSpPr>
            <p:cNvPr id="18496" name="Line 149"/>
            <p:cNvSpPr>
              <a:spLocks noChangeShapeType="1"/>
            </p:cNvSpPr>
            <p:nvPr/>
          </p:nvSpPr>
          <p:spPr bwMode="auto">
            <a:xfrm>
              <a:off x="2372" y="2576"/>
              <a:ext cx="18" cy="30"/>
            </a:xfrm>
            <a:prstGeom prst="line">
              <a:avLst/>
            </a:prstGeom>
            <a:noFill/>
            <a:ln w="0">
              <a:solidFill>
                <a:srgbClr val="000000"/>
              </a:solidFill>
              <a:round/>
              <a:headEnd/>
              <a:tailEnd/>
            </a:ln>
          </p:spPr>
          <p:txBody>
            <a:bodyPr/>
            <a:lstStyle/>
            <a:p>
              <a:endParaRPr lang="en-GB"/>
            </a:p>
          </p:txBody>
        </p:sp>
        <p:sp>
          <p:nvSpPr>
            <p:cNvPr id="18497" name="Line 150"/>
            <p:cNvSpPr>
              <a:spLocks noChangeShapeType="1"/>
            </p:cNvSpPr>
            <p:nvPr/>
          </p:nvSpPr>
          <p:spPr bwMode="auto">
            <a:xfrm>
              <a:off x="2237" y="2715"/>
              <a:ext cx="29" cy="17"/>
            </a:xfrm>
            <a:prstGeom prst="line">
              <a:avLst/>
            </a:prstGeom>
            <a:noFill/>
            <a:ln w="0">
              <a:solidFill>
                <a:srgbClr val="000000"/>
              </a:solidFill>
              <a:round/>
              <a:headEnd/>
              <a:tailEnd/>
            </a:ln>
          </p:spPr>
          <p:txBody>
            <a:bodyPr/>
            <a:lstStyle/>
            <a:p>
              <a:endParaRPr lang="en-GB"/>
            </a:p>
          </p:txBody>
        </p:sp>
        <p:sp>
          <p:nvSpPr>
            <p:cNvPr id="18498" name="Line 151"/>
            <p:cNvSpPr>
              <a:spLocks noChangeShapeType="1"/>
            </p:cNvSpPr>
            <p:nvPr/>
          </p:nvSpPr>
          <p:spPr bwMode="auto">
            <a:xfrm>
              <a:off x="2189" y="2903"/>
              <a:ext cx="33" cy="1"/>
            </a:xfrm>
            <a:prstGeom prst="line">
              <a:avLst/>
            </a:prstGeom>
            <a:noFill/>
            <a:ln w="0">
              <a:solidFill>
                <a:srgbClr val="000000"/>
              </a:solidFill>
              <a:round/>
              <a:headEnd/>
              <a:tailEnd/>
            </a:ln>
          </p:spPr>
          <p:txBody>
            <a:bodyPr/>
            <a:lstStyle/>
            <a:p>
              <a:endParaRPr lang="en-GB"/>
            </a:p>
          </p:txBody>
        </p:sp>
        <p:sp>
          <p:nvSpPr>
            <p:cNvPr id="18499" name="Line 152"/>
            <p:cNvSpPr>
              <a:spLocks noChangeShapeType="1"/>
            </p:cNvSpPr>
            <p:nvPr/>
          </p:nvSpPr>
          <p:spPr bwMode="auto">
            <a:xfrm flipV="1">
              <a:off x="2241" y="3074"/>
              <a:ext cx="29" cy="17"/>
            </a:xfrm>
            <a:prstGeom prst="line">
              <a:avLst/>
            </a:prstGeom>
            <a:noFill/>
            <a:ln w="0">
              <a:solidFill>
                <a:srgbClr val="000000"/>
              </a:solidFill>
              <a:round/>
              <a:headEnd/>
              <a:tailEnd/>
            </a:ln>
          </p:spPr>
          <p:txBody>
            <a:bodyPr/>
            <a:lstStyle/>
            <a:p>
              <a:endParaRPr lang="en-GB"/>
            </a:p>
          </p:txBody>
        </p:sp>
        <p:sp>
          <p:nvSpPr>
            <p:cNvPr id="18500" name="Line 153"/>
            <p:cNvSpPr>
              <a:spLocks noChangeShapeType="1"/>
            </p:cNvSpPr>
            <p:nvPr/>
          </p:nvSpPr>
          <p:spPr bwMode="auto">
            <a:xfrm flipV="1">
              <a:off x="2379" y="3198"/>
              <a:ext cx="17" cy="29"/>
            </a:xfrm>
            <a:prstGeom prst="line">
              <a:avLst/>
            </a:prstGeom>
            <a:noFill/>
            <a:ln w="0">
              <a:solidFill>
                <a:srgbClr val="000000"/>
              </a:solidFill>
              <a:round/>
              <a:headEnd/>
              <a:tailEnd/>
            </a:ln>
          </p:spPr>
          <p:txBody>
            <a:bodyPr/>
            <a:lstStyle/>
            <a:p>
              <a:endParaRPr lang="en-GB"/>
            </a:p>
          </p:txBody>
        </p:sp>
        <p:sp>
          <p:nvSpPr>
            <p:cNvPr id="18501" name="Line 154"/>
            <p:cNvSpPr>
              <a:spLocks noChangeShapeType="1"/>
            </p:cNvSpPr>
            <p:nvPr/>
          </p:nvSpPr>
          <p:spPr bwMode="auto">
            <a:xfrm flipV="1">
              <a:off x="2567" y="3241"/>
              <a:ext cx="1" cy="34"/>
            </a:xfrm>
            <a:prstGeom prst="line">
              <a:avLst/>
            </a:prstGeom>
            <a:noFill/>
            <a:ln w="0">
              <a:solidFill>
                <a:srgbClr val="000000"/>
              </a:solidFill>
              <a:round/>
              <a:headEnd/>
              <a:tailEnd/>
            </a:ln>
          </p:spPr>
          <p:txBody>
            <a:bodyPr/>
            <a:lstStyle/>
            <a:p>
              <a:endParaRPr lang="en-GB"/>
            </a:p>
          </p:txBody>
        </p:sp>
        <p:sp>
          <p:nvSpPr>
            <p:cNvPr id="18502" name="Line 155"/>
            <p:cNvSpPr>
              <a:spLocks noChangeShapeType="1"/>
            </p:cNvSpPr>
            <p:nvPr/>
          </p:nvSpPr>
          <p:spPr bwMode="auto">
            <a:xfrm flipH="1" flipV="1">
              <a:off x="2737" y="3194"/>
              <a:ext cx="17" cy="29"/>
            </a:xfrm>
            <a:prstGeom prst="line">
              <a:avLst/>
            </a:prstGeom>
            <a:noFill/>
            <a:ln w="0">
              <a:solidFill>
                <a:srgbClr val="000000"/>
              </a:solidFill>
              <a:round/>
              <a:headEnd/>
              <a:tailEnd/>
            </a:ln>
          </p:spPr>
          <p:txBody>
            <a:bodyPr/>
            <a:lstStyle/>
            <a:p>
              <a:endParaRPr lang="en-GB"/>
            </a:p>
          </p:txBody>
        </p:sp>
        <p:sp>
          <p:nvSpPr>
            <p:cNvPr id="18503" name="Line 156"/>
            <p:cNvSpPr>
              <a:spLocks noChangeShapeType="1"/>
            </p:cNvSpPr>
            <p:nvPr/>
          </p:nvSpPr>
          <p:spPr bwMode="auto">
            <a:xfrm flipH="1" flipV="1">
              <a:off x="2861" y="3068"/>
              <a:ext cx="29" cy="16"/>
            </a:xfrm>
            <a:prstGeom prst="line">
              <a:avLst/>
            </a:prstGeom>
            <a:noFill/>
            <a:ln w="0">
              <a:solidFill>
                <a:srgbClr val="000000"/>
              </a:solidFill>
              <a:round/>
              <a:headEnd/>
              <a:tailEnd/>
            </a:ln>
          </p:spPr>
          <p:txBody>
            <a:bodyPr/>
            <a:lstStyle/>
            <a:p>
              <a:endParaRPr lang="en-GB"/>
            </a:p>
          </p:txBody>
        </p:sp>
        <p:sp>
          <p:nvSpPr>
            <p:cNvPr id="18504" name="Line 157"/>
            <p:cNvSpPr>
              <a:spLocks noChangeShapeType="1"/>
            </p:cNvSpPr>
            <p:nvPr/>
          </p:nvSpPr>
          <p:spPr bwMode="auto">
            <a:xfrm flipH="1">
              <a:off x="2905" y="2896"/>
              <a:ext cx="34" cy="1"/>
            </a:xfrm>
            <a:prstGeom prst="line">
              <a:avLst/>
            </a:prstGeom>
            <a:noFill/>
            <a:ln w="0">
              <a:solidFill>
                <a:srgbClr val="000000"/>
              </a:solidFill>
              <a:round/>
              <a:headEnd/>
              <a:tailEnd/>
            </a:ln>
          </p:spPr>
          <p:txBody>
            <a:bodyPr/>
            <a:lstStyle/>
            <a:p>
              <a:endParaRPr lang="en-GB"/>
            </a:p>
          </p:txBody>
        </p:sp>
        <p:sp>
          <p:nvSpPr>
            <p:cNvPr id="18505" name="Line 158"/>
            <p:cNvSpPr>
              <a:spLocks noChangeShapeType="1"/>
            </p:cNvSpPr>
            <p:nvPr/>
          </p:nvSpPr>
          <p:spPr bwMode="auto">
            <a:xfrm flipH="1">
              <a:off x="2857" y="2709"/>
              <a:ext cx="29" cy="17"/>
            </a:xfrm>
            <a:prstGeom prst="line">
              <a:avLst/>
            </a:prstGeom>
            <a:noFill/>
            <a:ln w="0">
              <a:solidFill>
                <a:srgbClr val="000000"/>
              </a:solidFill>
              <a:round/>
              <a:headEnd/>
              <a:tailEnd/>
            </a:ln>
          </p:spPr>
          <p:txBody>
            <a:bodyPr/>
            <a:lstStyle/>
            <a:p>
              <a:endParaRPr lang="en-GB"/>
            </a:p>
          </p:txBody>
        </p:sp>
        <p:sp>
          <p:nvSpPr>
            <p:cNvPr id="18506" name="Line 159"/>
            <p:cNvSpPr>
              <a:spLocks noChangeShapeType="1"/>
            </p:cNvSpPr>
            <p:nvPr/>
          </p:nvSpPr>
          <p:spPr bwMode="auto">
            <a:xfrm flipH="1">
              <a:off x="2731" y="2573"/>
              <a:ext cx="17" cy="29"/>
            </a:xfrm>
            <a:prstGeom prst="line">
              <a:avLst/>
            </a:prstGeom>
            <a:noFill/>
            <a:ln w="0">
              <a:solidFill>
                <a:srgbClr val="000000"/>
              </a:solidFill>
              <a:round/>
              <a:headEnd/>
              <a:tailEnd/>
            </a:ln>
          </p:spPr>
          <p:txBody>
            <a:bodyPr/>
            <a:lstStyle/>
            <a:p>
              <a:endParaRPr lang="en-GB"/>
            </a:p>
          </p:txBody>
        </p:sp>
        <p:sp>
          <p:nvSpPr>
            <p:cNvPr id="18507" name="Line 160"/>
            <p:cNvSpPr>
              <a:spLocks noChangeShapeType="1"/>
            </p:cNvSpPr>
            <p:nvPr/>
          </p:nvSpPr>
          <p:spPr bwMode="auto">
            <a:xfrm flipH="1" flipV="1">
              <a:off x="2135" y="2494"/>
              <a:ext cx="103" cy="90"/>
            </a:xfrm>
            <a:prstGeom prst="line">
              <a:avLst/>
            </a:prstGeom>
            <a:noFill/>
            <a:ln w="0">
              <a:solidFill>
                <a:srgbClr val="000000"/>
              </a:solidFill>
              <a:round/>
              <a:headEnd/>
              <a:tailEnd/>
            </a:ln>
          </p:spPr>
          <p:txBody>
            <a:bodyPr/>
            <a:lstStyle/>
            <a:p>
              <a:endParaRPr lang="en-GB"/>
            </a:p>
          </p:txBody>
        </p:sp>
        <p:sp>
          <p:nvSpPr>
            <p:cNvPr id="18508" name="Line 161"/>
            <p:cNvSpPr>
              <a:spLocks noChangeShapeType="1"/>
            </p:cNvSpPr>
            <p:nvPr/>
          </p:nvSpPr>
          <p:spPr bwMode="auto">
            <a:xfrm flipH="1" flipV="1">
              <a:off x="2091" y="2422"/>
              <a:ext cx="49" cy="44"/>
            </a:xfrm>
            <a:prstGeom prst="line">
              <a:avLst/>
            </a:prstGeom>
            <a:noFill/>
            <a:ln w="0">
              <a:solidFill>
                <a:srgbClr val="000000"/>
              </a:solidFill>
              <a:round/>
              <a:headEnd/>
              <a:tailEnd/>
            </a:ln>
          </p:spPr>
          <p:txBody>
            <a:bodyPr/>
            <a:lstStyle/>
            <a:p>
              <a:endParaRPr lang="en-GB"/>
            </a:p>
          </p:txBody>
        </p:sp>
        <p:sp>
          <p:nvSpPr>
            <p:cNvPr id="18509" name="Line 162"/>
            <p:cNvSpPr>
              <a:spLocks noChangeShapeType="1"/>
            </p:cNvSpPr>
            <p:nvPr/>
          </p:nvSpPr>
          <p:spPr bwMode="auto">
            <a:xfrm flipH="1" flipV="1">
              <a:off x="2049" y="2466"/>
              <a:ext cx="49" cy="45"/>
            </a:xfrm>
            <a:prstGeom prst="line">
              <a:avLst/>
            </a:prstGeom>
            <a:noFill/>
            <a:ln w="0">
              <a:solidFill>
                <a:srgbClr val="000000"/>
              </a:solidFill>
              <a:round/>
              <a:headEnd/>
              <a:tailEnd/>
            </a:ln>
          </p:spPr>
          <p:txBody>
            <a:bodyPr/>
            <a:lstStyle/>
            <a:p>
              <a:endParaRPr lang="en-GB"/>
            </a:p>
          </p:txBody>
        </p:sp>
        <p:sp>
          <p:nvSpPr>
            <p:cNvPr id="18510" name="Line 163"/>
            <p:cNvSpPr>
              <a:spLocks noChangeShapeType="1"/>
            </p:cNvSpPr>
            <p:nvPr/>
          </p:nvSpPr>
          <p:spPr bwMode="auto">
            <a:xfrm flipH="1" flipV="1">
              <a:off x="2041" y="2477"/>
              <a:ext cx="50" cy="44"/>
            </a:xfrm>
            <a:prstGeom prst="line">
              <a:avLst/>
            </a:prstGeom>
            <a:noFill/>
            <a:ln w="0">
              <a:solidFill>
                <a:srgbClr val="000000"/>
              </a:solidFill>
              <a:round/>
              <a:headEnd/>
              <a:tailEnd/>
            </a:ln>
          </p:spPr>
          <p:txBody>
            <a:bodyPr/>
            <a:lstStyle/>
            <a:p>
              <a:endParaRPr lang="en-GB"/>
            </a:p>
          </p:txBody>
        </p:sp>
        <p:sp>
          <p:nvSpPr>
            <p:cNvPr id="18511" name="Line 164"/>
            <p:cNvSpPr>
              <a:spLocks noChangeShapeType="1"/>
            </p:cNvSpPr>
            <p:nvPr/>
          </p:nvSpPr>
          <p:spPr bwMode="auto">
            <a:xfrm flipH="1" flipV="1">
              <a:off x="2035" y="2485"/>
              <a:ext cx="49" cy="44"/>
            </a:xfrm>
            <a:prstGeom prst="line">
              <a:avLst/>
            </a:prstGeom>
            <a:noFill/>
            <a:ln w="0">
              <a:solidFill>
                <a:srgbClr val="000000"/>
              </a:solidFill>
              <a:round/>
              <a:headEnd/>
              <a:tailEnd/>
            </a:ln>
          </p:spPr>
          <p:txBody>
            <a:bodyPr/>
            <a:lstStyle/>
            <a:p>
              <a:endParaRPr lang="en-GB"/>
            </a:p>
          </p:txBody>
        </p:sp>
        <p:sp>
          <p:nvSpPr>
            <p:cNvPr id="18512" name="Line 165"/>
            <p:cNvSpPr>
              <a:spLocks noChangeShapeType="1"/>
            </p:cNvSpPr>
            <p:nvPr/>
          </p:nvSpPr>
          <p:spPr bwMode="auto">
            <a:xfrm flipH="1" flipV="1">
              <a:off x="2030" y="2495"/>
              <a:ext cx="51" cy="44"/>
            </a:xfrm>
            <a:prstGeom prst="line">
              <a:avLst/>
            </a:prstGeom>
            <a:noFill/>
            <a:ln w="0">
              <a:solidFill>
                <a:srgbClr val="000000"/>
              </a:solidFill>
              <a:round/>
              <a:headEnd/>
              <a:tailEnd/>
            </a:ln>
          </p:spPr>
          <p:txBody>
            <a:bodyPr/>
            <a:lstStyle/>
            <a:p>
              <a:endParaRPr lang="en-GB"/>
            </a:p>
          </p:txBody>
        </p:sp>
        <p:sp>
          <p:nvSpPr>
            <p:cNvPr id="18513" name="Line 166"/>
            <p:cNvSpPr>
              <a:spLocks noChangeShapeType="1"/>
            </p:cNvSpPr>
            <p:nvPr/>
          </p:nvSpPr>
          <p:spPr bwMode="auto">
            <a:xfrm flipH="1" flipV="1">
              <a:off x="2028" y="2505"/>
              <a:ext cx="50" cy="44"/>
            </a:xfrm>
            <a:prstGeom prst="line">
              <a:avLst/>
            </a:prstGeom>
            <a:noFill/>
            <a:ln w="0">
              <a:solidFill>
                <a:srgbClr val="000000"/>
              </a:solidFill>
              <a:round/>
              <a:headEnd/>
              <a:tailEnd/>
            </a:ln>
          </p:spPr>
          <p:txBody>
            <a:bodyPr/>
            <a:lstStyle/>
            <a:p>
              <a:endParaRPr lang="en-GB"/>
            </a:p>
          </p:txBody>
        </p:sp>
        <p:sp>
          <p:nvSpPr>
            <p:cNvPr id="18514" name="Line 167"/>
            <p:cNvSpPr>
              <a:spLocks noChangeShapeType="1"/>
            </p:cNvSpPr>
            <p:nvPr/>
          </p:nvSpPr>
          <p:spPr bwMode="auto">
            <a:xfrm flipH="1" flipV="1">
              <a:off x="2029" y="2512"/>
              <a:ext cx="50" cy="44"/>
            </a:xfrm>
            <a:prstGeom prst="line">
              <a:avLst/>
            </a:prstGeom>
            <a:noFill/>
            <a:ln w="0">
              <a:solidFill>
                <a:srgbClr val="000000"/>
              </a:solidFill>
              <a:round/>
              <a:headEnd/>
              <a:tailEnd/>
            </a:ln>
          </p:spPr>
          <p:txBody>
            <a:bodyPr/>
            <a:lstStyle/>
            <a:p>
              <a:endParaRPr lang="en-GB"/>
            </a:p>
          </p:txBody>
        </p:sp>
        <p:sp>
          <p:nvSpPr>
            <p:cNvPr id="18515" name="Line 168"/>
            <p:cNvSpPr>
              <a:spLocks noChangeShapeType="1"/>
            </p:cNvSpPr>
            <p:nvPr/>
          </p:nvSpPr>
          <p:spPr bwMode="auto">
            <a:xfrm flipH="1" flipV="1">
              <a:off x="2029" y="2519"/>
              <a:ext cx="50" cy="44"/>
            </a:xfrm>
            <a:prstGeom prst="line">
              <a:avLst/>
            </a:prstGeom>
            <a:noFill/>
            <a:ln w="0">
              <a:solidFill>
                <a:srgbClr val="000000"/>
              </a:solidFill>
              <a:round/>
              <a:headEnd/>
              <a:tailEnd/>
            </a:ln>
          </p:spPr>
          <p:txBody>
            <a:bodyPr/>
            <a:lstStyle/>
            <a:p>
              <a:endParaRPr lang="en-GB"/>
            </a:p>
          </p:txBody>
        </p:sp>
      </p:grpSp>
      <p:sp>
        <p:nvSpPr>
          <p:cNvPr id="49321" name="Text Box 169"/>
          <p:cNvSpPr txBox="1">
            <a:spLocks noChangeArrowheads="1"/>
          </p:cNvSpPr>
          <p:nvPr/>
        </p:nvSpPr>
        <p:spPr bwMode="auto">
          <a:xfrm>
            <a:off x="3059832" y="188640"/>
            <a:ext cx="3600301" cy="2092881"/>
          </a:xfrm>
          <a:prstGeom prst="rect">
            <a:avLst/>
          </a:prstGeom>
          <a:noFill/>
          <a:ln w="9525">
            <a:noFill/>
            <a:miter lim="800000"/>
            <a:headEnd/>
            <a:tailEnd/>
          </a:ln>
        </p:spPr>
        <p:txBody>
          <a:bodyPr wrap="square">
            <a:spAutoFit/>
          </a:bodyPr>
          <a:lstStyle/>
          <a:p>
            <a:pPr>
              <a:spcBef>
                <a:spcPct val="50000"/>
              </a:spcBef>
            </a:pPr>
            <a:r>
              <a:rPr lang="en-GB" sz="2000" b="0" dirty="0"/>
              <a:t>Memory used in executing</a:t>
            </a:r>
          </a:p>
          <a:p>
            <a:pPr>
              <a:spcBef>
                <a:spcPct val="50000"/>
              </a:spcBef>
            </a:pPr>
            <a:r>
              <a:rPr lang="en-GB" sz="2000" b="0" dirty="0"/>
              <a:t>Storage needed for application</a:t>
            </a:r>
          </a:p>
          <a:p>
            <a:pPr>
              <a:spcBef>
                <a:spcPct val="50000"/>
              </a:spcBef>
            </a:pPr>
            <a:r>
              <a:rPr lang="en-GB" sz="2000" b="0" dirty="0"/>
              <a:t>Memory required for data files</a:t>
            </a:r>
          </a:p>
          <a:p>
            <a:pPr>
              <a:spcBef>
                <a:spcPct val="50000"/>
              </a:spcBef>
            </a:pPr>
            <a:r>
              <a:rPr lang="en-GB" sz="2000" u="sng" dirty="0">
                <a:solidFill>
                  <a:schemeClr val="accent2"/>
                </a:solidFill>
              </a:rPr>
              <a:t>SPACE Complexity</a:t>
            </a:r>
          </a:p>
        </p:txBody>
      </p:sp>
      <p:sp>
        <p:nvSpPr>
          <p:cNvPr id="49322" name="Text Box 170"/>
          <p:cNvSpPr txBox="1">
            <a:spLocks noChangeArrowheads="1"/>
          </p:cNvSpPr>
          <p:nvPr/>
        </p:nvSpPr>
        <p:spPr bwMode="auto">
          <a:xfrm>
            <a:off x="323850" y="3789363"/>
            <a:ext cx="3311525" cy="2400657"/>
          </a:xfrm>
          <a:prstGeom prst="rect">
            <a:avLst/>
          </a:prstGeom>
          <a:noFill/>
          <a:ln w="9525">
            <a:noFill/>
            <a:miter lim="800000"/>
            <a:headEnd/>
            <a:tailEnd/>
          </a:ln>
        </p:spPr>
        <p:txBody>
          <a:bodyPr>
            <a:spAutoFit/>
          </a:bodyPr>
          <a:lstStyle/>
          <a:p>
            <a:pPr>
              <a:spcBef>
                <a:spcPct val="50000"/>
              </a:spcBef>
            </a:pPr>
            <a:r>
              <a:rPr lang="en-GB" sz="2000" b="0" dirty="0"/>
              <a:t>Time used in executing</a:t>
            </a:r>
          </a:p>
          <a:p>
            <a:pPr>
              <a:spcBef>
                <a:spcPct val="50000"/>
              </a:spcBef>
            </a:pPr>
            <a:r>
              <a:rPr lang="en-GB" sz="2000" b="0" dirty="0"/>
              <a:t>Time for downloading over the web</a:t>
            </a:r>
          </a:p>
          <a:p>
            <a:pPr>
              <a:spcBef>
                <a:spcPct val="50000"/>
              </a:spcBef>
            </a:pPr>
            <a:r>
              <a:rPr lang="en-GB" sz="2000" b="0" dirty="0"/>
              <a:t>Time to transfer between applications</a:t>
            </a:r>
          </a:p>
          <a:p>
            <a:pPr>
              <a:spcBef>
                <a:spcPct val="50000"/>
              </a:spcBef>
            </a:pPr>
            <a:r>
              <a:rPr lang="en-GB" sz="2000" u="sng" dirty="0">
                <a:solidFill>
                  <a:schemeClr val="accent2"/>
                </a:solidFill>
              </a:rPr>
              <a:t>TIME Complexity</a:t>
            </a:r>
          </a:p>
        </p:txBody>
      </p:sp>
      <p:sp>
        <p:nvSpPr>
          <p:cNvPr id="49323" name="Text Box 171"/>
          <p:cNvSpPr txBox="1">
            <a:spLocks noChangeArrowheads="1"/>
          </p:cNvSpPr>
          <p:nvPr/>
        </p:nvSpPr>
        <p:spPr bwMode="auto">
          <a:xfrm>
            <a:off x="323850" y="2492375"/>
            <a:ext cx="6192838" cy="641350"/>
          </a:xfrm>
          <a:prstGeom prst="rect">
            <a:avLst/>
          </a:prstGeom>
          <a:noFill/>
          <a:ln w="9525">
            <a:noFill/>
            <a:miter lim="800000"/>
            <a:headEnd/>
            <a:tailEnd/>
          </a:ln>
        </p:spPr>
        <p:txBody>
          <a:bodyPr>
            <a:spAutoFit/>
          </a:bodyPr>
          <a:lstStyle/>
          <a:p>
            <a:pPr>
              <a:spcBef>
                <a:spcPct val="50000"/>
              </a:spcBef>
            </a:pPr>
            <a:r>
              <a:rPr lang="en-GB"/>
              <a:t>The relative importance of these has changed over the history of computing with technical advances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3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3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2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25" grpId="0"/>
      <p:bldP spid="49321" grpId="0"/>
      <p:bldP spid="49322" grpId="0"/>
      <p:bldP spid="493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 name="Rectangle 10"/>
          <p:cNvSpPr>
            <a:spLocks noChangeArrowheads="1"/>
          </p:cNvSpPr>
          <p:nvPr/>
        </p:nvSpPr>
        <p:spPr bwMode="auto">
          <a:xfrm>
            <a:off x="0" y="6491288"/>
            <a:ext cx="7388225" cy="366712"/>
          </a:xfrm>
          <a:prstGeom prst="rect">
            <a:avLst/>
          </a:prstGeom>
          <a:noFill/>
          <a:ln w="9525">
            <a:noFill/>
            <a:miter lim="800000"/>
            <a:headEnd/>
            <a:tailEnd/>
          </a:ln>
          <a:effectLst/>
        </p:spPr>
        <p:txBody>
          <a:bodyPr wrap="none" anchor="ctr">
            <a:spAutoFit/>
          </a:bodyPr>
          <a:lstStyle/>
          <a:p>
            <a:pPr eaLnBrk="0" hangingPunct="0"/>
            <a:r>
              <a:rPr lang="en-GB" dirty="0"/>
              <a:t> From </a:t>
            </a:r>
            <a:r>
              <a:rPr lang="en-GB" dirty="0" err="1"/>
              <a:t>Lexikon's</a:t>
            </a:r>
            <a:r>
              <a:rPr lang="en-GB" dirty="0"/>
              <a:t> History of Computing Encyclopaedia on CD ROM </a:t>
            </a:r>
          </a:p>
        </p:txBody>
      </p:sp>
      <p:sp>
        <p:nvSpPr>
          <p:cNvPr id="19459" name="Slide Number Placeholder 2"/>
          <p:cNvSpPr>
            <a:spLocks noGrp="1"/>
          </p:cNvSpPr>
          <p:nvPr>
            <p:ph type="sldNum" sz="quarter" idx="12"/>
          </p:nvPr>
        </p:nvSpPr>
        <p:spPr>
          <a:noFill/>
        </p:spPr>
        <p:txBody>
          <a:bodyPr/>
          <a:lstStyle/>
          <a:p>
            <a:fld id="{FBA07B1D-7827-4934-8EBF-230A954C75BA}" type="slidenum">
              <a:rPr lang="en-GB" smtClean="0"/>
              <a:pPr/>
              <a:t>16</a:t>
            </a:fld>
            <a:endParaRPr lang="en-GB" smtClean="0"/>
          </a:p>
        </p:txBody>
      </p:sp>
      <p:pic>
        <p:nvPicPr>
          <p:cNvPr id="19460" name="Picture 4" descr="thumb drive.jpg"/>
          <p:cNvPicPr>
            <a:picLocks noChangeAspect="1"/>
          </p:cNvPicPr>
          <p:nvPr/>
        </p:nvPicPr>
        <p:blipFill>
          <a:blip r:embed="rId3" cstate="print"/>
          <a:srcRect/>
          <a:stretch>
            <a:fillRect/>
          </a:stretch>
        </p:blipFill>
        <p:spPr bwMode="auto">
          <a:xfrm>
            <a:off x="6732588" y="4508500"/>
            <a:ext cx="1622425" cy="1760538"/>
          </a:xfrm>
          <a:prstGeom prst="rect">
            <a:avLst/>
          </a:prstGeom>
          <a:noFill/>
          <a:ln w="9525">
            <a:noFill/>
            <a:miter lim="800000"/>
            <a:headEnd/>
            <a:tailEnd/>
          </a:ln>
        </p:spPr>
      </p:pic>
      <p:sp>
        <p:nvSpPr>
          <p:cNvPr id="19463" name="Rectangle 7"/>
          <p:cNvSpPr>
            <a:spLocks noChangeArrowheads="1"/>
          </p:cNvSpPr>
          <p:nvPr/>
        </p:nvSpPr>
        <p:spPr bwMode="auto">
          <a:xfrm>
            <a:off x="250825" y="280988"/>
            <a:ext cx="8459788" cy="3113087"/>
          </a:xfrm>
          <a:prstGeom prst="rect">
            <a:avLst/>
          </a:prstGeom>
          <a:noFill/>
          <a:ln w="9525">
            <a:noFill/>
            <a:miter lim="800000"/>
            <a:headEnd/>
            <a:tailEnd/>
          </a:ln>
          <a:effectLst/>
        </p:spPr>
        <p:txBody>
          <a:bodyPr anchor="ctr">
            <a:spAutoFit/>
          </a:bodyPr>
          <a:lstStyle/>
          <a:p>
            <a:endParaRPr lang="en-GB" dirty="0"/>
          </a:p>
          <a:p>
            <a:r>
              <a:rPr lang="en-GB" b="0" dirty="0"/>
              <a:t>"Electronic Numerical Integrator and Computer"</a:t>
            </a:r>
          </a:p>
          <a:p>
            <a:r>
              <a:rPr lang="en-GB" b="0" dirty="0"/>
              <a:t>The ENIAC was over 100 feet long, circling a room 30 feet by 50 feet. It was 10 feet high and about 3 feet deep. </a:t>
            </a:r>
          </a:p>
          <a:p>
            <a:r>
              <a:rPr lang="en-GB" b="0" dirty="0"/>
              <a:t>The ENIAC contained over 18,000 vacuum tubes and programs had to be physically wired into the computer. The ENIAC weighed about 30 tons and was used to integrate ballistic equations and calculate trajectories of naval shells. </a:t>
            </a:r>
          </a:p>
          <a:p>
            <a:r>
              <a:rPr lang="en-GB" b="0" dirty="0"/>
              <a:t>The ENIAC was completed in 1946 and remained in use until 1955. The original cost of the system was about $486,000.</a:t>
            </a:r>
          </a:p>
          <a:p>
            <a:r>
              <a:rPr lang="en-GB" b="0" dirty="0"/>
              <a:t>The ENIAC was predated by the </a:t>
            </a:r>
            <a:r>
              <a:rPr lang="en-GB" b="0" dirty="0" err="1"/>
              <a:t>Atanasoff</a:t>
            </a:r>
            <a:r>
              <a:rPr lang="en-GB" b="0" dirty="0"/>
              <a:t> Berry Computer and the Colossus (1943) developed at Bletchley Park UK as the very first electronic digital computer</a:t>
            </a:r>
            <a:r>
              <a:rPr lang="en-GB" dirty="0"/>
              <a:t> </a:t>
            </a:r>
          </a:p>
        </p:txBody>
      </p:sp>
      <p:sp>
        <p:nvSpPr>
          <p:cNvPr id="19465" name="Rectangle 9"/>
          <p:cNvSpPr>
            <a:spLocks noChangeArrowheads="1"/>
          </p:cNvSpPr>
          <p:nvPr/>
        </p:nvSpPr>
        <p:spPr bwMode="auto">
          <a:xfrm>
            <a:off x="0" y="188913"/>
            <a:ext cx="8578850" cy="366712"/>
          </a:xfrm>
          <a:prstGeom prst="rect">
            <a:avLst/>
          </a:prstGeom>
          <a:noFill/>
          <a:ln w="9525">
            <a:noFill/>
            <a:miter lim="800000"/>
            <a:headEnd/>
            <a:tailEnd/>
          </a:ln>
          <a:effectLst/>
        </p:spPr>
        <p:txBody>
          <a:bodyPr wrap="none">
            <a:spAutoFit/>
          </a:bodyPr>
          <a:lstStyle/>
          <a:p>
            <a:r>
              <a:rPr lang="en-GB" dirty="0"/>
              <a:t>http://www.computermuseum.li/Testpage/05HISTORYCD-ENIAC-Photos-I.htm</a:t>
            </a:r>
          </a:p>
        </p:txBody>
      </p:sp>
      <p:pic>
        <p:nvPicPr>
          <p:cNvPr id="19467" name="Picture 11" descr="ENIAC9"/>
          <p:cNvPicPr>
            <a:picLocks noChangeAspect="1" noChangeArrowheads="1"/>
          </p:cNvPicPr>
          <p:nvPr/>
        </p:nvPicPr>
        <p:blipFill>
          <a:blip r:embed="rId4" cstate="print"/>
          <a:srcRect/>
          <a:stretch>
            <a:fillRect/>
          </a:stretch>
        </p:blipFill>
        <p:spPr bwMode="auto">
          <a:xfrm>
            <a:off x="1258888" y="3357563"/>
            <a:ext cx="4032250" cy="3143250"/>
          </a:xfrm>
          <a:prstGeom prst="rect">
            <a:avLst/>
          </a:prstGeom>
          <a:noFill/>
        </p:spPr>
      </p:pic>
      <p:sp>
        <p:nvSpPr>
          <p:cNvPr id="19468" name="Text Box 12"/>
          <p:cNvSpPr txBox="1">
            <a:spLocks noChangeArrowheads="1"/>
          </p:cNvSpPr>
          <p:nvPr/>
        </p:nvSpPr>
        <p:spPr bwMode="auto">
          <a:xfrm>
            <a:off x="5580063" y="3573463"/>
            <a:ext cx="3168650" cy="641350"/>
          </a:xfrm>
          <a:prstGeom prst="rect">
            <a:avLst/>
          </a:prstGeom>
          <a:noFill/>
          <a:ln w="9525">
            <a:noFill/>
            <a:miter lim="800000"/>
            <a:headEnd/>
            <a:tailEnd/>
          </a:ln>
          <a:effectLst/>
        </p:spPr>
        <p:txBody>
          <a:bodyPr>
            <a:spAutoFit/>
          </a:bodyPr>
          <a:lstStyle/>
          <a:p>
            <a:pPr>
              <a:spcBef>
                <a:spcPct val="50000"/>
              </a:spcBef>
            </a:pPr>
            <a:r>
              <a:rPr lang="en-GB" b="0"/>
              <a:t>Could hold just 20 10 digit decimal numbers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8"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sz="4000" smtClean="0"/>
              <a:t>Central Memory? None until 1951</a:t>
            </a:r>
          </a:p>
        </p:txBody>
      </p:sp>
      <p:sp>
        <p:nvSpPr>
          <p:cNvPr id="5"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65540" name="Rectangle 4"/>
          <p:cNvSpPr>
            <a:spLocks noChangeArrowheads="1"/>
          </p:cNvSpPr>
          <p:nvPr/>
        </p:nvSpPr>
        <p:spPr bwMode="auto">
          <a:xfrm>
            <a:off x="0" y="5589240"/>
            <a:ext cx="9144000" cy="1200329"/>
          </a:xfrm>
          <a:prstGeom prst="rect">
            <a:avLst/>
          </a:prstGeom>
          <a:noFill/>
          <a:ln w="9525">
            <a:noFill/>
            <a:miter lim="800000"/>
            <a:headEnd/>
            <a:tailEnd/>
          </a:ln>
          <a:effectLst/>
        </p:spPr>
        <p:txBody>
          <a:bodyPr wrap="square" anchor="ctr">
            <a:spAutoFit/>
          </a:bodyPr>
          <a:lstStyle/>
          <a:p>
            <a:pPr eaLnBrk="0" hangingPunct="0"/>
            <a:r>
              <a:rPr lang="en-GB" dirty="0"/>
              <a:t>                                                                           </a:t>
            </a:r>
            <a:br>
              <a:rPr lang="en-GB" dirty="0"/>
            </a:br>
            <a:r>
              <a:rPr lang="en-GB" dirty="0"/>
              <a:t/>
            </a:r>
            <a:br>
              <a:rPr lang="en-GB" dirty="0"/>
            </a:br>
            <a:r>
              <a:rPr lang="en-GB" b="0" dirty="0"/>
              <a:t>A 1950’s core memory design. Each core </a:t>
            </a:r>
            <a:r>
              <a:rPr lang="en-GB" b="0" dirty="0" smtClean="0"/>
              <a:t>shown here </a:t>
            </a:r>
            <a:r>
              <a:rPr lang="en-GB" b="0" dirty="0"/>
              <a:t>is several </a:t>
            </a:r>
            <a:r>
              <a:rPr lang="en-GB" b="0" dirty="0" smtClean="0"/>
              <a:t>millimetres </a:t>
            </a:r>
            <a:r>
              <a:rPr lang="en-GB" b="0" dirty="0"/>
              <a:t>in diameter.</a:t>
            </a:r>
            <a:br>
              <a:rPr lang="en-GB" b="0" dirty="0"/>
            </a:br>
            <a:endParaRPr lang="en-GB" b="0" dirty="0"/>
          </a:p>
        </p:txBody>
      </p:sp>
      <p:pic>
        <p:nvPicPr>
          <p:cNvPr id="65541" name="Picture 5" descr="1951core"/>
          <p:cNvPicPr>
            <a:picLocks noChangeAspect="1" noChangeArrowheads="1"/>
          </p:cNvPicPr>
          <p:nvPr/>
        </p:nvPicPr>
        <p:blipFill>
          <a:blip r:embed="rId2" cstate="print"/>
          <a:srcRect/>
          <a:stretch>
            <a:fillRect/>
          </a:stretch>
        </p:blipFill>
        <p:spPr bwMode="auto">
          <a:xfrm>
            <a:off x="2268538" y="1589360"/>
            <a:ext cx="4762500" cy="41910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sz="half" idx="1"/>
          </p:nvPr>
        </p:nvSpPr>
        <p:spPr>
          <a:xfrm>
            <a:off x="323528" y="1556792"/>
            <a:ext cx="8497887" cy="2232025"/>
          </a:xfrm>
        </p:spPr>
        <p:txBody>
          <a:bodyPr>
            <a:normAutofit lnSpcReduction="10000"/>
          </a:bodyPr>
          <a:lstStyle/>
          <a:p>
            <a:pPr eaLnBrk="1" hangingPunct="1">
              <a:buFontTx/>
              <a:buNone/>
            </a:pPr>
            <a:r>
              <a:rPr lang="en-GB" sz="2800" b="1" dirty="0" smtClean="0"/>
              <a:t>Definition</a:t>
            </a:r>
            <a:endParaRPr lang="en-GB" sz="2800" dirty="0" smtClean="0"/>
          </a:p>
          <a:p>
            <a:pPr eaLnBrk="1" hangingPunct="1"/>
            <a:r>
              <a:rPr lang="en-GB" sz="2800" dirty="0" smtClean="0"/>
              <a:t>For any algorithmic solution A we define the time complexity function T </a:t>
            </a:r>
            <a:r>
              <a:rPr lang="en-GB" sz="2800" baseline="-25000" dirty="0" smtClean="0"/>
              <a:t>A</a:t>
            </a:r>
            <a:r>
              <a:rPr lang="en-GB" sz="2800" dirty="0" smtClean="0"/>
              <a:t>(n) as the maximum number of relevant </a:t>
            </a:r>
            <a:r>
              <a:rPr lang="en-GB" sz="2800" b="1" dirty="0" smtClean="0">
                <a:solidFill>
                  <a:schemeClr val="accent2"/>
                </a:solidFill>
              </a:rPr>
              <a:t>primitive</a:t>
            </a:r>
            <a:r>
              <a:rPr lang="en-GB" sz="2800" dirty="0" smtClean="0"/>
              <a:t> operations that have to be performed by A on a problem of size n.</a:t>
            </a:r>
          </a:p>
        </p:txBody>
      </p:sp>
      <p:sp>
        <p:nvSpPr>
          <p:cNvPr id="6"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20485" name="Slide Number Placeholder 4"/>
          <p:cNvSpPr>
            <a:spLocks noGrp="1"/>
          </p:cNvSpPr>
          <p:nvPr>
            <p:ph type="sldNum" sz="quarter" idx="12"/>
          </p:nvPr>
        </p:nvSpPr>
        <p:spPr>
          <a:noFill/>
        </p:spPr>
        <p:txBody>
          <a:bodyPr>
            <a:normAutofit fontScale="85000" lnSpcReduction="20000"/>
          </a:bodyPr>
          <a:lstStyle/>
          <a:p>
            <a:fld id="{DE97D14B-D534-44E6-8906-29DEB5FE8C28}" type="slidenum">
              <a:rPr lang="en-GB" smtClean="0"/>
              <a:pPr/>
              <a:t>18</a:t>
            </a:fld>
            <a:endParaRPr lang="en-GB" smtClean="0"/>
          </a:p>
        </p:txBody>
      </p:sp>
      <p:sp>
        <p:nvSpPr>
          <p:cNvPr id="20482" name="Footer Placeholder 5"/>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sp>
        <p:nvSpPr>
          <p:cNvPr id="50292" name="Rectangle 116"/>
          <p:cNvSpPr>
            <a:spLocks noChangeArrowheads="1"/>
          </p:cNvSpPr>
          <p:nvPr/>
        </p:nvSpPr>
        <p:spPr bwMode="auto">
          <a:xfrm>
            <a:off x="467544" y="3861048"/>
            <a:ext cx="8353872" cy="2520280"/>
          </a:xfrm>
          <a:prstGeom prst="rect">
            <a:avLst/>
          </a:prstGeom>
          <a:noFill/>
          <a:ln w="9525">
            <a:noFill/>
            <a:miter lim="800000"/>
            <a:headEnd/>
            <a:tailEnd/>
          </a:ln>
        </p:spPr>
        <p:txBody>
          <a:bodyPr/>
          <a:lstStyle/>
          <a:p>
            <a:pPr marL="342900" indent="-342900">
              <a:spcBef>
                <a:spcPct val="20000"/>
              </a:spcBef>
            </a:pPr>
            <a:r>
              <a:rPr lang="en-GB" sz="2400" dirty="0"/>
              <a:t>Example</a:t>
            </a:r>
            <a:endParaRPr lang="en-GB" sz="2400" b="0" dirty="0"/>
          </a:p>
          <a:p>
            <a:pPr marL="342900" indent="-342900">
              <a:spcBef>
                <a:spcPct val="20000"/>
              </a:spcBef>
              <a:buFontTx/>
              <a:buChar char="•"/>
            </a:pPr>
            <a:r>
              <a:rPr lang="en-GB" sz="2400" b="0" dirty="0"/>
              <a:t>A class does a test which is marked out of 70.</a:t>
            </a:r>
          </a:p>
          <a:p>
            <a:pPr marL="342900" indent="-342900">
              <a:spcBef>
                <a:spcPct val="20000"/>
              </a:spcBef>
              <a:buFontTx/>
              <a:buChar char="•"/>
            </a:pPr>
            <a:r>
              <a:rPr lang="en-GB" sz="2400" b="0" dirty="0"/>
              <a:t>The marks must be transformed to make them percentages % ( out of 100)</a:t>
            </a:r>
          </a:p>
          <a:p>
            <a:pPr marL="342900" indent="-342900">
              <a:spcBef>
                <a:spcPct val="20000"/>
              </a:spcBef>
              <a:buFontTx/>
              <a:buChar char="•"/>
            </a:pPr>
            <a:r>
              <a:rPr lang="en-GB" sz="2400" b="0" dirty="0"/>
              <a:t>Two algorithms are proposed to do this scaling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2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2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2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23528" y="260648"/>
            <a:ext cx="8640960" cy="41764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507" name="Picture 4"/>
          <p:cNvPicPr>
            <a:picLocks noGrp="1" noChangeAspect="1" noChangeArrowheads="1"/>
          </p:cNvPicPr>
          <p:nvPr>
            <p:ph sz="half" idx="1"/>
          </p:nvPr>
        </p:nvPicPr>
        <p:blipFill>
          <a:blip r:embed="rId2" cstate="print"/>
          <a:srcRect/>
          <a:stretch>
            <a:fillRect/>
          </a:stretch>
        </p:blipFill>
        <p:spPr>
          <a:xfrm>
            <a:off x="468313" y="476250"/>
            <a:ext cx="6840537" cy="3263900"/>
          </a:xfrm>
          <a:noFill/>
        </p:spPr>
      </p:pic>
      <p:graphicFrame>
        <p:nvGraphicFramePr>
          <p:cNvPr id="52353" name="Group 129"/>
          <p:cNvGraphicFramePr>
            <a:graphicFrameLocks noGrp="1"/>
          </p:cNvGraphicFramePr>
          <p:nvPr>
            <p:ph sz="quarter" idx="2"/>
          </p:nvPr>
        </p:nvGraphicFramePr>
        <p:xfrm>
          <a:off x="179388" y="4797152"/>
          <a:ext cx="8747125" cy="1393826"/>
        </p:xfrm>
        <a:graphic>
          <a:graphicData uri="http://schemas.openxmlformats.org/drawingml/2006/table">
            <a:tbl>
              <a:tblPr/>
              <a:tblGrid>
                <a:gridCol w="971550"/>
                <a:gridCol w="971550"/>
                <a:gridCol w="973137"/>
                <a:gridCol w="971550"/>
                <a:gridCol w="971550"/>
                <a:gridCol w="971550"/>
                <a:gridCol w="973138"/>
                <a:gridCol w="971550"/>
                <a:gridCol w="971550"/>
              </a:tblGrid>
              <a:tr h="696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pitchFamily="34" charset="0"/>
                        </a:rPr>
                        <a:t>70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rPr>
                        <a:t>56</a:t>
                      </a:r>
                      <a:endParaRPr kumimoji="0" lang="en-GB"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rPr>
                        <a:t>42</a:t>
                      </a:r>
                      <a:endParaRPr kumimoji="0" lang="en-GB"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rPr>
                        <a:t>14</a:t>
                      </a:r>
                      <a:endParaRPr kumimoji="0" lang="en-GB"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rPr>
                        <a:t>56</a:t>
                      </a:r>
                      <a:endParaRPr kumimoji="0" lang="en-GB"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Times Roman" charset="0"/>
                          <a:cs typeface="Times New Roman" pitchFamily="18" charset="0"/>
                        </a:rPr>
                        <a:t>70</a:t>
                      </a:r>
                      <a:endParaRPr kumimoji="0" lang="en-GB"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Times Roman" charset="0"/>
                          <a:cs typeface="Times New Roman" pitchFamily="18" charset="0"/>
                        </a:rPr>
                        <a:t>35</a:t>
                      </a:r>
                      <a:endParaRPr kumimoji="0" lang="en-GB"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Times Roman" charset="0"/>
                          <a:cs typeface="Times New Roman" pitchFamily="18" charset="0"/>
                        </a:rPr>
                        <a:t>42</a:t>
                      </a:r>
                      <a:endParaRPr kumimoji="0" lang="en-GB"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Times Roman" charset="0"/>
                          <a:cs typeface="Times New Roman" pitchFamily="18" charset="0"/>
                        </a:rPr>
                        <a:t>49</a:t>
                      </a:r>
                      <a:endParaRPr kumimoji="0" lang="en-GB"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6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smtClean="0">
                          <a:ln>
                            <a:noFill/>
                          </a:ln>
                          <a:solidFill>
                            <a:schemeClr val="tx1"/>
                          </a:solidFill>
                          <a:effectLst/>
                          <a:latin typeface="Arial" pitchFamily="34" charset="0"/>
                        </a:rPr>
                        <a:t>X(0)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Times Roman" charset="0"/>
                          <a:cs typeface="Times New Roman" pitchFamily="18" charset="0"/>
                        </a:rPr>
                        <a:t>X(1)</a:t>
                      </a:r>
                      <a:endParaRPr kumimoji="0" lang="en-GB"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Times Roman" charset="0"/>
                          <a:cs typeface="Times New Roman" pitchFamily="18" charset="0"/>
                        </a:rPr>
                        <a:t>X(2)</a:t>
                      </a:r>
                      <a:endParaRPr kumimoji="0" lang="en-GB"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smtClean="0">
                          <a:ln>
                            <a:noFill/>
                          </a:ln>
                          <a:solidFill>
                            <a:schemeClr val="tx1"/>
                          </a:solidFill>
                          <a:effectLst/>
                          <a:latin typeface="Times Roman" charset="0"/>
                          <a:cs typeface="Times New Roman" pitchFamily="18" charset="0"/>
                        </a:rPr>
                        <a:t>X(3)</a:t>
                      </a:r>
                      <a:endParaRPr kumimoji="0" lang="en-GB"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rPr>
                        <a:t>X(4)</a:t>
                      </a:r>
                      <a:endParaRPr kumimoji="0" lang="en-GB"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rPr>
                        <a:t>X(5)</a:t>
                      </a:r>
                      <a:endParaRPr kumimoji="0" lang="en-GB"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rPr>
                        <a:t>X(6)</a:t>
                      </a:r>
                      <a:endParaRPr kumimoji="0" lang="en-GB"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rPr>
                        <a:t>X(7)</a:t>
                      </a:r>
                      <a:endParaRPr kumimoji="0" lang="en-GB"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rPr>
                        <a:t>X(8)</a:t>
                      </a:r>
                      <a:endParaRPr kumimoji="0" lang="en-GB"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21543" name="Picture 122" descr="PENCIL5"/>
          <p:cNvPicPr>
            <a:picLocks noGrp="1" noChangeAspect="1" noChangeArrowheads="1"/>
          </p:cNvPicPr>
          <p:nvPr>
            <p:ph sz="quarter" idx="3"/>
          </p:nvPr>
        </p:nvPicPr>
        <p:blipFill>
          <a:blip r:embed="rId3" cstate="print"/>
          <a:stretch>
            <a:fillRect/>
          </a:stretch>
        </p:blipFill>
        <p:spPr>
          <a:xfrm>
            <a:off x="7864440" y="6564092"/>
            <a:ext cx="1279560" cy="293908"/>
          </a:xfrm>
          <a:noFill/>
        </p:spPr>
      </p:pic>
      <p:sp>
        <p:nvSpPr>
          <p:cNvPr id="10"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21544" name="Slide Number Placeholder 8"/>
          <p:cNvSpPr>
            <a:spLocks noGrp="1"/>
          </p:cNvSpPr>
          <p:nvPr>
            <p:ph type="sldNum" sz="quarter" idx="12"/>
          </p:nvPr>
        </p:nvSpPr>
        <p:spPr>
          <a:noFill/>
        </p:spPr>
        <p:txBody>
          <a:bodyPr>
            <a:normAutofit fontScale="85000" lnSpcReduction="20000"/>
          </a:bodyPr>
          <a:lstStyle/>
          <a:p>
            <a:fld id="{3D84ED94-99C3-4CCF-9E4C-4B9A3BBA3CC7}" type="slidenum">
              <a:rPr lang="en-GB" smtClean="0"/>
              <a:pPr/>
              <a:t>19</a:t>
            </a:fld>
            <a:endParaRPr lang="en-GB" smtClean="0"/>
          </a:p>
        </p:txBody>
      </p:sp>
      <p:sp>
        <p:nvSpPr>
          <p:cNvPr id="21506" name="Footer Placeholder 6"/>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sp>
        <p:nvSpPr>
          <p:cNvPr id="52331" name="Text Box 107"/>
          <p:cNvSpPr txBox="1">
            <a:spLocks noChangeArrowheads="1"/>
          </p:cNvSpPr>
          <p:nvPr/>
        </p:nvSpPr>
        <p:spPr bwMode="auto">
          <a:xfrm>
            <a:off x="5364163" y="765175"/>
            <a:ext cx="3168650" cy="3390900"/>
          </a:xfrm>
          <a:prstGeom prst="rect">
            <a:avLst/>
          </a:prstGeom>
          <a:noFill/>
          <a:ln w="9525">
            <a:noFill/>
            <a:miter lim="800000"/>
            <a:headEnd/>
            <a:tailEnd/>
          </a:ln>
        </p:spPr>
        <p:txBody>
          <a:bodyPr>
            <a:spAutoFit/>
          </a:bodyPr>
          <a:lstStyle/>
          <a:p>
            <a:pPr>
              <a:spcBef>
                <a:spcPct val="50000"/>
              </a:spcBef>
            </a:pPr>
            <a:r>
              <a:rPr lang="en-GB" b="0" dirty="0"/>
              <a:t>Here are the original results and the results after the algorithm is applied</a:t>
            </a:r>
          </a:p>
          <a:p>
            <a:pPr>
              <a:spcBef>
                <a:spcPct val="50000"/>
              </a:spcBef>
            </a:pPr>
            <a:endParaRPr lang="en-GB" b="0" dirty="0"/>
          </a:p>
          <a:p>
            <a:pPr>
              <a:spcBef>
                <a:spcPct val="50000"/>
              </a:spcBef>
            </a:pPr>
            <a:r>
              <a:rPr lang="en-GB" b="0" dirty="0"/>
              <a:t>Jane got 70/70 so has 100%</a:t>
            </a:r>
          </a:p>
          <a:p>
            <a:pPr>
              <a:spcBef>
                <a:spcPct val="50000"/>
              </a:spcBef>
            </a:pPr>
            <a:r>
              <a:rPr lang="en-GB" b="0" dirty="0"/>
              <a:t>The algorithm to achieve the scaling reads the original marks in from an array X</a:t>
            </a:r>
          </a:p>
          <a:p>
            <a:pPr>
              <a:spcBef>
                <a:spcPct val="50000"/>
              </a:spcBef>
            </a:pPr>
            <a:r>
              <a:rPr lang="en-GB" dirty="0"/>
              <a:t>NOTE the scale factor is stored in X(0)</a:t>
            </a:r>
          </a:p>
        </p:txBody>
      </p:sp>
      <p:sp>
        <p:nvSpPr>
          <p:cNvPr id="52332" name="Rectangle 108"/>
          <p:cNvSpPr>
            <a:spLocks noChangeArrowheads="1"/>
          </p:cNvSpPr>
          <p:nvPr/>
        </p:nvSpPr>
        <p:spPr bwMode="auto">
          <a:xfrm>
            <a:off x="3708400" y="839788"/>
            <a:ext cx="1081088" cy="302418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1542" name="Text Box 121"/>
          <p:cNvSpPr txBox="1">
            <a:spLocks noChangeArrowheads="1"/>
          </p:cNvSpPr>
          <p:nvPr/>
        </p:nvSpPr>
        <p:spPr bwMode="auto">
          <a:xfrm>
            <a:off x="5867400" y="260350"/>
            <a:ext cx="2736850" cy="366713"/>
          </a:xfrm>
          <a:prstGeom prst="rect">
            <a:avLst/>
          </a:prstGeom>
          <a:noFill/>
          <a:ln w="9525">
            <a:noFill/>
            <a:miter lim="800000"/>
            <a:headEnd/>
            <a:tailEnd/>
          </a:ln>
        </p:spPr>
        <p:txBody>
          <a:bodyPr>
            <a:spAutoFit/>
          </a:bodyPr>
          <a:lstStyle/>
          <a:p>
            <a:pPr>
              <a:spcBef>
                <a:spcPct val="50000"/>
              </a:spcBef>
            </a:pPr>
            <a:endParaRPr lang="en-US"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233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3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3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3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3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3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sz="quarter"/>
          </p:nvPr>
        </p:nvSpPr>
        <p:spPr>
          <a:xfrm>
            <a:off x="2555875" y="116632"/>
            <a:ext cx="6284913" cy="1143000"/>
          </a:xfrm>
        </p:spPr>
        <p:txBody>
          <a:bodyPr>
            <a:normAutofit fontScale="90000"/>
          </a:bodyPr>
          <a:lstStyle/>
          <a:p>
            <a:pPr eaLnBrk="1" hangingPunct="1"/>
            <a:r>
              <a:rPr lang="en-GB" sz="4000" dirty="0" smtClean="0"/>
              <a:t>Remember beans on toast   </a:t>
            </a:r>
            <a:br>
              <a:rPr lang="en-GB" sz="4000" dirty="0" smtClean="0"/>
            </a:br>
            <a:r>
              <a:rPr lang="en-GB" sz="4000" dirty="0" smtClean="0"/>
              <a:t>      A step by step approach</a:t>
            </a:r>
          </a:p>
        </p:txBody>
      </p:sp>
      <p:sp>
        <p:nvSpPr>
          <p:cNvPr id="225"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4103" name="Slide Number Placeholder 223"/>
          <p:cNvSpPr>
            <a:spLocks noGrp="1"/>
          </p:cNvSpPr>
          <p:nvPr>
            <p:ph type="sldNum" sz="quarter" idx="12"/>
          </p:nvPr>
        </p:nvSpPr>
        <p:spPr>
          <a:noFill/>
        </p:spPr>
        <p:txBody>
          <a:bodyPr>
            <a:normAutofit fontScale="85000" lnSpcReduction="20000"/>
          </a:bodyPr>
          <a:lstStyle/>
          <a:p>
            <a:fld id="{753E5380-D0F7-42FC-A08E-F23034526F58}" type="slidenum">
              <a:rPr lang="en-GB" smtClean="0"/>
              <a:pPr/>
              <a:t>2</a:t>
            </a:fld>
            <a:endParaRPr lang="en-GB" smtClean="0"/>
          </a:p>
        </p:txBody>
      </p:sp>
      <p:grpSp>
        <p:nvGrpSpPr>
          <p:cNvPr id="4100" name="Group 228"/>
          <p:cNvGrpSpPr>
            <a:grpSpLocks/>
          </p:cNvGrpSpPr>
          <p:nvPr/>
        </p:nvGrpSpPr>
        <p:grpSpPr bwMode="auto">
          <a:xfrm>
            <a:off x="71438" y="479425"/>
            <a:ext cx="8801100" cy="6189663"/>
            <a:chOff x="158" y="421"/>
            <a:chExt cx="5544" cy="3899"/>
          </a:xfrm>
        </p:grpSpPr>
        <p:pic>
          <p:nvPicPr>
            <p:cNvPr id="4104" name="Picture 4" descr="MICROWAV"/>
            <p:cNvPicPr>
              <a:picLocks noChangeAspect="1" noChangeArrowheads="1"/>
            </p:cNvPicPr>
            <p:nvPr/>
          </p:nvPicPr>
          <p:blipFill>
            <a:blip r:embed="rId2" cstate="print"/>
            <a:srcRect/>
            <a:stretch>
              <a:fillRect/>
            </a:stretch>
          </p:blipFill>
          <p:spPr bwMode="auto">
            <a:xfrm>
              <a:off x="629" y="1008"/>
              <a:ext cx="1861" cy="1377"/>
            </a:xfrm>
            <a:prstGeom prst="rect">
              <a:avLst/>
            </a:prstGeom>
            <a:noFill/>
            <a:ln w="9525">
              <a:noFill/>
              <a:miter lim="800000"/>
              <a:headEnd/>
              <a:tailEnd/>
            </a:ln>
          </p:spPr>
        </p:pic>
        <p:grpSp>
          <p:nvGrpSpPr>
            <p:cNvPr id="4105" name="Group 10"/>
            <p:cNvGrpSpPr>
              <a:grpSpLocks/>
            </p:cNvGrpSpPr>
            <p:nvPr/>
          </p:nvGrpSpPr>
          <p:grpSpPr bwMode="auto">
            <a:xfrm>
              <a:off x="158" y="2387"/>
              <a:ext cx="1556" cy="739"/>
              <a:chOff x="3332" y="3010"/>
              <a:chExt cx="3891" cy="1848"/>
            </a:xfrm>
          </p:grpSpPr>
          <p:sp>
            <p:nvSpPr>
              <p:cNvPr id="4319" name="Freeform 11"/>
              <p:cNvSpPr>
                <a:spLocks/>
              </p:cNvSpPr>
              <p:nvPr/>
            </p:nvSpPr>
            <p:spPr bwMode="auto">
              <a:xfrm>
                <a:off x="3332" y="3550"/>
                <a:ext cx="3891" cy="1308"/>
              </a:xfrm>
              <a:custGeom>
                <a:avLst/>
                <a:gdLst>
                  <a:gd name="T0" fmla="*/ 120 w 3891"/>
                  <a:gd name="T1" fmla="*/ 396 h 1308"/>
                  <a:gd name="T2" fmla="*/ 252 w 3891"/>
                  <a:gd name="T3" fmla="*/ 408 h 1308"/>
                  <a:gd name="T4" fmla="*/ 384 w 3891"/>
                  <a:gd name="T5" fmla="*/ 408 h 1308"/>
                  <a:gd name="T6" fmla="*/ 444 w 3891"/>
                  <a:gd name="T7" fmla="*/ 384 h 1308"/>
                  <a:gd name="T8" fmla="*/ 528 w 3891"/>
                  <a:gd name="T9" fmla="*/ 348 h 1308"/>
                  <a:gd name="T10" fmla="*/ 685 w 3891"/>
                  <a:gd name="T11" fmla="*/ 312 h 1308"/>
                  <a:gd name="T12" fmla="*/ 829 w 3891"/>
                  <a:gd name="T13" fmla="*/ 312 h 1308"/>
                  <a:gd name="T14" fmla="*/ 973 w 3891"/>
                  <a:gd name="T15" fmla="*/ 312 h 1308"/>
                  <a:gd name="T16" fmla="*/ 1357 w 3891"/>
                  <a:gd name="T17" fmla="*/ 264 h 1308"/>
                  <a:gd name="T18" fmla="*/ 1801 w 3891"/>
                  <a:gd name="T19" fmla="*/ 216 h 1308"/>
                  <a:gd name="T20" fmla="*/ 2234 w 3891"/>
                  <a:gd name="T21" fmla="*/ 156 h 1308"/>
                  <a:gd name="T22" fmla="*/ 2666 w 3891"/>
                  <a:gd name="T23" fmla="*/ 96 h 1308"/>
                  <a:gd name="T24" fmla="*/ 3110 w 3891"/>
                  <a:gd name="T25" fmla="*/ 36 h 1308"/>
                  <a:gd name="T26" fmla="*/ 3374 w 3891"/>
                  <a:gd name="T27" fmla="*/ 0 h 1308"/>
                  <a:gd name="T28" fmla="*/ 3482 w 3891"/>
                  <a:gd name="T29" fmla="*/ 0 h 1308"/>
                  <a:gd name="T30" fmla="*/ 3591 w 3891"/>
                  <a:gd name="T31" fmla="*/ 0 h 1308"/>
                  <a:gd name="T32" fmla="*/ 3699 w 3891"/>
                  <a:gd name="T33" fmla="*/ 0 h 1308"/>
                  <a:gd name="T34" fmla="*/ 3807 w 3891"/>
                  <a:gd name="T35" fmla="*/ 0 h 1308"/>
                  <a:gd name="T36" fmla="*/ 3879 w 3891"/>
                  <a:gd name="T37" fmla="*/ 24 h 1308"/>
                  <a:gd name="T38" fmla="*/ 3771 w 3891"/>
                  <a:gd name="T39" fmla="*/ 120 h 1308"/>
                  <a:gd name="T40" fmla="*/ 3699 w 3891"/>
                  <a:gd name="T41" fmla="*/ 168 h 1308"/>
                  <a:gd name="T42" fmla="*/ 3627 w 3891"/>
                  <a:gd name="T43" fmla="*/ 324 h 1308"/>
                  <a:gd name="T44" fmla="*/ 3554 w 3891"/>
                  <a:gd name="T45" fmla="*/ 540 h 1308"/>
                  <a:gd name="T46" fmla="*/ 3470 w 3891"/>
                  <a:gd name="T47" fmla="*/ 768 h 1308"/>
                  <a:gd name="T48" fmla="*/ 3374 w 3891"/>
                  <a:gd name="T49" fmla="*/ 876 h 1308"/>
                  <a:gd name="T50" fmla="*/ 3254 w 3891"/>
                  <a:gd name="T51" fmla="*/ 972 h 1308"/>
                  <a:gd name="T52" fmla="*/ 3146 w 3891"/>
                  <a:gd name="T53" fmla="*/ 1068 h 1308"/>
                  <a:gd name="T54" fmla="*/ 3038 w 3891"/>
                  <a:gd name="T55" fmla="*/ 1164 h 1308"/>
                  <a:gd name="T56" fmla="*/ 2930 w 3891"/>
                  <a:gd name="T57" fmla="*/ 1260 h 1308"/>
                  <a:gd name="T58" fmla="*/ 2858 w 3891"/>
                  <a:gd name="T59" fmla="*/ 1284 h 1308"/>
                  <a:gd name="T60" fmla="*/ 2810 w 3891"/>
                  <a:gd name="T61" fmla="*/ 1236 h 1308"/>
                  <a:gd name="T62" fmla="*/ 2762 w 3891"/>
                  <a:gd name="T63" fmla="*/ 1224 h 1308"/>
                  <a:gd name="T64" fmla="*/ 2654 w 3891"/>
                  <a:gd name="T65" fmla="*/ 1248 h 1308"/>
                  <a:gd name="T66" fmla="*/ 2546 w 3891"/>
                  <a:gd name="T67" fmla="*/ 1272 h 1308"/>
                  <a:gd name="T68" fmla="*/ 2426 w 3891"/>
                  <a:gd name="T69" fmla="*/ 1272 h 1308"/>
                  <a:gd name="T70" fmla="*/ 2282 w 3891"/>
                  <a:gd name="T71" fmla="*/ 1260 h 1308"/>
                  <a:gd name="T72" fmla="*/ 2138 w 3891"/>
                  <a:gd name="T73" fmla="*/ 1248 h 1308"/>
                  <a:gd name="T74" fmla="*/ 1993 w 3891"/>
                  <a:gd name="T75" fmla="*/ 1248 h 1308"/>
                  <a:gd name="T76" fmla="*/ 1849 w 3891"/>
                  <a:gd name="T77" fmla="*/ 1236 h 1308"/>
                  <a:gd name="T78" fmla="*/ 1681 w 3891"/>
                  <a:gd name="T79" fmla="*/ 1212 h 1308"/>
                  <a:gd name="T80" fmla="*/ 1609 w 3891"/>
                  <a:gd name="T81" fmla="*/ 1188 h 1308"/>
                  <a:gd name="T82" fmla="*/ 1561 w 3891"/>
                  <a:gd name="T83" fmla="*/ 1140 h 1308"/>
                  <a:gd name="T84" fmla="*/ 1489 w 3891"/>
                  <a:gd name="T85" fmla="*/ 1116 h 1308"/>
                  <a:gd name="T86" fmla="*/ 1357 w 3891"/>
                  <a:gd name="T87" fmla="*/ 1092 h 1308"/>
                  <a:gd name="T88" fmla="*/ 1261 w 3891"/>
                  <a:gd name="T89" fmla="*/ 1080 h 1308"/>
                  <a:gd name="T90" fmla="*/ 1153 w 3891"/>
                  <a:gd name="T91" fmla="*/ 1104 h 1308"/>
                  <a:gd name="T92" fmla="*/ 1069 w 3891"/>
                  <a:gd name="T93" fmla="*/ 1128 h 1308"/>
                  <a:gd name="T94" fmla="*/ 1009 w 3891"/>
                  <a:gd name="T95" fmla="*/ 1128 h 1308"/>
                  <a:gd name="T96" fmla="*/ 865 w 3891"/>
                  <a:gd name="T97" fmla="*/ 1080 h 1308"/>
                  <a:gd name="T98" fmla="*/ 745 w 3891"/>
                  <a:gd name="T99" fmla="*/ 1020 h 1308"/>
                  <a:gd name="T100" fmla="*/ 648 w 3891"/>
                  <a:gd name="T101" fmla="*/ 948 h 1308"/>
                  <a:gd name="T102" fmla="*/ 540 w 3891"/>
                  <a:gd name="T103" fmla="*/ 876 h 1308"/>
                  <a:gd name="T104" fmla="*/ 420 w 3891"/>
                  <a:gd name="T105" fmla="*/ 780 h 1308"/>
                  <a:gd name="T106" fmla="*/ 312 w 3891"/>
                  <a:gd name="T107" fmla="*/ 720 h 1308"/>
                  <a:gd name="T108" fmla="*/ 204 w 3891"/>
                  <a:gd name="T109" fmla="*/ 720 h 1308"/>
                  <a:gd name="T110" fmla="*/ 108 w 3891"/>
                  <a:gd name="T111" fmla="*/ 720 h 1308"/>
                  <a:gd name="T112" fmla="*/ 24 w 3891"/>
                  <a:gd name="T113" fmla="*/ 516 h 13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891"/>
                  <a:gd name="T172" fmla="*/ 0 h 1308"/>
                  <a:gd name="T173" fmla="*/ 3891 w 3891"/>
                  <a:gd name="T174" fmla="*/ 1308 h 130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891" h="1308">
                    <a:moveTo>
                      <a:pt x="0" y="384"/>
                    </a:moveTo>
                    <a:lnTo>
                      <a:pt x="24" y="384"/>
                    </a:lnTo>
                    <a:lnTo>
                      <a:pt x="48" y="384"/>
                    </a:lnTo>
                    <a:lnTo>
                      <a:pt x="72" y="384"/>
                    </a:lnTo>
                    <a:lnTo>
                      <a:pt x="96" y="396"/>
                    </a:lnTo>
                    <a:lnTo>
                      <a:pt x="120" y="396"/>
                    </a:lnTo>
                    <a:lnTo>
                      <a:pt x="144" y="396"/>
                    </a:lnTo>
                    <a:lnTo>
                      <a:pt x="168" y="408"/>
                    </a:lnTo>
                    <a:lnTo>
                      <a:pt x="180" y="408"/>
                    </a:lnTo>
                    <a:lnTo>
                      <a:pt x="204" y="408"/>
                    </a:lnTo>
                    <a:lnTo>
                      <a:pt x="228" y="408"/>
                    </a:lnTo>
                    <a:lnTo>
                      <a:pt x="252" y="408"/>
                    </a:lnTo>
                    <a:lnTo>
                      <a:pt x="276" y="408"/>
                    </a:lnTo>
                    <a:lnTo>
                      <a:pt x="288" y="408"/>
                    </a:lnTo>
                    <a:lnTo>
                      <a:pt x="312" y="408"/>
                    </a:lnTo>
                    <a:lnTo>
                      <a:pt x="336" y="408"/>
                    </a:lnTo>
                    <a:lnTo>
                      <a:pt x="372" y="408"/>
                    </a:lnTo>
                    <a:lnTo>
                      <a:pt x="384" y="408"/>
                    </a:lnTo>
                    <a:lnTo>
                      <a:pt x="396" y="408"/>
                    </a:lnTo>
                    <a:lnTo>
                      <a:pt x="408" y="408"/>
                    </a:lnTo>
                    <a:lnTo>
                      <a:pt x="420" y="396"/>
                    </a:lnTo>
                    <a:lnTo>
                      <a:pt x="432" y="396"/>
                    </a:lnTo>
                    <a:lnTo>
                      <a:pt x="444" y="384"/>
                    </a:lnTo>
                    <a:lnTo>
                      <a:pt x="456" y="384"/>
                    </a:lnTo>
                    <a:lnTo>
                      <a:pt x="468" y="372"/>
                    </a:lnTo>
                    <a:lnTo>
                      <a:pt x="480" y="372"/>
                    </a:lnTo>
                    <a:lnTo>
                      <a:pt x="492" y="360"/>
                    </a:lnTo>
                    <a:lnTo>
                      <a:pt x="516" y="348"/>
                    </a:lnTo>
                    <a:lnTo>
                      <a:pt x="528" y="348"/>
                    </a:lnTo>
                    <a:lnTo>
                      <a:pt x="552" y="336"/>
                    </a:lnTo>
                    <a:lnTo>
                      <a:pt x="576" y="336"/>
                    </a:lnTo>
                    <a:lnTo>
                      <a:pt x="600" y="324"/>
                    </a:lnTo>
                    <a:lnTo>
                      <a:pt x="636" y="324"/>
                    </a:lnTo>
                    <a:lnTo>
                      <a:pt x="660" y="312"/>
                    </a:lnTo>
                    <a:lnTo>
                      <a:pt x="685" y="312"/>
                    </a:lnTo>
                    <a:lnTo>
                      <a:pt x="709" y="312"/>
                    </a:lnTo>
                    <a:lnTo>
                      <a:pt x="733" y="312"/>
                    </a:lnTo>
                    <a:lnTo>
                      <a:pt x="757" y="312"/>
                    </a:lnTo>
                    <a:lnTo>
                      <a:pt x="781" y="312"/>
                    </a:lnTo>
                    <a:lnTo>
                      <a:pt x="805" y="312"/>
                    </a:lnTo>
                    <a:lnTo>
                      <a:pt x="829" y="312"/>
                    </a:lnTo>
                    <a:lnTo>
                      <a:pt x="853" y="312"/>
                    </a:lnTo>
                    <a:lnTo>
                      <a:pt x="877" y="312"/>
                    </a:lnTo>
                    <a:lnTo>
                      <a:pt x="901" y="312"/>
                    </a:lnTo>
                    <a:lnTo>
                      <a:pt x="925" y="312"/>
                    </a:lnTo>
                    <a:lnTo>
                      <a:pt x="949" y="312"/>
                    </a:lnTo>
                    <a:lnTo>
                      <a:pt x="973" y="312"/>
                    </a:lnTo>
                    <a:lnTo>
                      <a:pt x="997" y="312"/>
                    </a:lnTo>
                    <a:lnTo>
                      <a:pt x="1069" y="312"/>
                    </a:lnTo>
                    <a:lnTo>
                      <a:pt x="1141" y="300"/>
                    </a:lnTo>
                    <a:lnTo>
                      <a:pt x="1213" y="288"/>
                    </a:lnTo>
                    <a:lnTo>
                      <a:pt x="1285" y="276"/>
                    </a:lnTo>
                    <a:lnTo>
                      <a:pt x="1357" y="264"/>
                    </a:lnTo>
                    <a:lnTo>
                      <a:pt x="1429" y="264"/>
                    </a:lnTo>
                    <a:lnTo>
                      <a:pt x="1501" y="252"/>
                    </a:lnTo>
                    <a:lnTo>
                      <a:pt x="1573" y="240"/>
                    </a:lnTo>
                    <a:lnTo>
                      <a:pt x="1645" y="228"/>
                    </a:lnTo>
                    <a:lnTo>
                      <a:pt x="1717" y="216"/>
                    </a:lnTo>
                    <a:lnTo>
                      <a:pt x="1801" y="216"/>
                    </a:lnTo>
                    <a:lnTo>
                      <a:pt x="1873" y="204"/>
                    </a:lnTo>
                    <a:lnTo>
                      <a:pt x="1945" y="192"/>
                    </a:lnTo>
                    <a:lnTo>
                      <a:pt x="2017" y="180"/>
                    </a:lnTo>
                    <a:lnTo>
                      <a:pt x="2089" y="168"/>
                    </a:lnTo>
                    <a:lnTo>
                      <a:pt x="2162" y="168"/>
                    </a:lnTo>
                    <a:lnTo>
                      <a:pt x="2234" y="156"/>
                    </a:lnTo>
                    <a:lnTo>
                      <a:pt x="2306" y="144"/>
                    </a:lnTo>
                    <a:lnTo>
                      <a:pt x="2378" y="132"/>
                    </a:lnTo>
                    <a:lnTo>
                      <a:pt x="2450" y="120"/>
                    </a:lnTo>
                    <a:lnTo>
                      <a:pt x="2522" y="120"/>
                    </a:lnTo>
                    <a:lnTo>
                      <a:pt x="2594" y="108"/>
                    </a:lnTo>
                    <a:lnTo>
                      <a:pt x="2666" y="96"/>
                    </a:lnTo>
                    <a:lnTo>
                      <a:pt x="2738" y="84"/>
                    </a:lnTo>
                    <a:lnTo>
                      <a:pt x="2822" y="72"/>
                    </a:lnTo>
                    <a:lnTo>
                      <a:pt x="2894" y="72"/>
                    </a:lnTo>
                    <a:lnTo>
                      <a:pt x="2966" y="60"/>
                    </a:lnTo>
                    <a:lnTo>
                      <a:pt x="3038" y="48"/>
                    </a:lnTo>
                    <a:lnTo>
                      <a:pt x="3110" y="36"/>
                    </a:lnTo>
                    <a:lnTo>
                      <a:pt x="3182" y="24"/>
                    </a:lnTo>
                    <a:lnTo>
                      <a:pt x="3254" y="24"/>
                    </a:lnTo>
                    <a:lnTo>
                      <a:pt x="3326" y="12"/>
                    </a:lnTo>
                    <a:lnTo>
                      <a:pt x="3338" y="12"/>
                    </a:lnTo>
                    <a:lnTo>
                      <a:pt x="3362" y="12"/>
                    </a:lnTo>
                    <a:lnTo>
                      <a:pt x="3374" y="0"/>
                    </a:lnTo>
                    <a:lnTo>
                      <a:pt x="3386" y="0"/>
                    </a:lnTo>
                    <a:lnTo>
                      <a:pt x="3410" y="0"/>
                    </a:lnTo>
                    <a:lnTo>
                      <a:pt x="3422" y="0"/>
                    </a:lnTo>
                    <a:lnTo>
                      <a:pt x="3446" y="0"/>
                    </a:lnTo>
                    <a:lnTo>
                      <a:pt x="3458" y="0"/>
                    </a:lnTo>
                    <a:lnTo>
                      <a:pt x="3482" y="0"/>
                    </a:lnTo>
                    <a:lnTo>
                      <a:pt x="3494" y="0"/>
                    </a:lnTo>
                    <a:lnTo>
                      <a:pt x="3518" y="0"/>
                    </a:lnTo>
                    <a:lnTo>
                      <a:pt x="3530" y="0"/>
                    </a:lnTo>
                    <a:lnTo>
                      <a:pt x="3554" y="0"/>
                    </a:lnTo>
                    <a:lnTo>
                      <a:pt x="3566" y="0"/>
                    </a:lnTo>
                    <a:lnTo>
                      <a:pt x="3591" y="0"/>
                    </a:lnTo>
                    <a:lnTo>
                      <a:pt x="3615" y="0"/>
                    </a:lnTo>
                    <a:lnTo>
                      <a:pt x="3627" y="0"/>
                    </a:lnTo>
                    <a:lnTo>
                      <a:pt x="3651" y="0"/>
                    </a:lnTo>
                    <a:lnTo>
                      <a:pt x="3663" y="0"/>
                    </a:lnTo>
                    <a:lnTo>
                      <a:pt x="3687" y="0"/>
                    </a:lnTo>
                    <a:lnTo>
                      <a:pt x="3699" y="0"/>
                    </a:lnTo>
                    <a:lnTo>
                      <a:pt x="3723" y="0"/>
                    </a:lnTo>
                    <a:lnTo>
                      <a:pt x="3735" y="0"/>
                    </a:lnTo>
                    <a:lnTo>
                      <a:pt x="3759" y="0"/>
                    </a:lnTo>
                    <a:lnTo>
                      <a:pt x="3771" y="0"/>
                    </a:lnTo>
                    <a:lnTo>
                      <a:pt x="3795" y="0"/>
                    </a:lnTo>
                    <a:lnTo>
                      <a:pt x="3807" y="0"/>
                    </a:lnTo>
                    <a:lnTo>
                      <a:pt x="3831" y="0"/>
                    </a:lnTo>
                    <a:lnTo>
                      <a:pt x="3843" y="0"/>
                    </a:lnTo>
                    <a:lnTo>
                      <a:pt x="3855" y="12"/>
                    </a:lnTo>
                    <a:lnTo>
                      <a:pt x="3879" y="12"/>
                    </a:lnTo>
                    <a:lnTo>
                      <a:pt x="3891" y="12"/>
                    </a:lnTo>
                    <a:lnTo>
                      <a:pt x="3879" y="24"/>
                    </a:lnTo>
                    <a:lnTo>
                      <a:pt x="3855" y="48"/>
                    </a:lnTo>
                    <a:lnTo>
                      <a:pt x="3843" y="60"/>
                    </a:lnTo>
                    <a:lnTo>
                      <a:pt x="3819" y="84"/>
                    </a:lnTo>
                    <a:lnTo>
                      <a:pt x="3807" y="96"/>
                    </a:lnTo>
                    <a:lnTo>
                      <a:pt x="3795" y="108"/>
                    </a:lnTo>
                    <a:lnTo>
                      <a:pt x="3771" y="120"/>
                    </a:lnTo>
                    <a:lnTo>
                      <a:pt x="3759" y="120"/>
                    </a:lnTo>
                    <a:lnTo>
                      <a:pt x="3747" y="132"/>
                    </a:lnTo>
                    <a:lnTo>
                      <a:pt x="3735" y="144"/>
                    </a:lnTo>
                    <a:lnTo>
                      <a:pt x="3723" y="156"/>
                    </a:lnTo>
                    <a:lnTo>
                      <a:pt x="3711" y="168"/>
                    </a:lnTo>
                    <a:lnTo>
                      <a:pt x="3699" y="168"/>
                    </a:lnTo>
                    <a:lnTo>
                      <a:pt x="3699" y="180"/>
                    </a:lnTo>
                    <a:lnTo>
                      <a:pt x="3687" y="204"/>
                    </a:lnTo>
                    <a:lnTo>
                      <a:pt x="3675" y="216"/>
                    </a:lnTo>
                    <a:lnTo>
                      <a:pt x="3663" y="252"/>
                    </a:lnTo>
                    <a:lnTo>
                      <a:pt x="3651" y="288"/>
                    </a:lnTo>
                    <a:lnTo>
                      <a:pt x="3627" y="324"/>
                    </a:lnTo>
                    <a:lnTo>
                      <a:pt x="3615" y="360"/>
                    </a:lnTo>
                    <a:lnTo>
                      <a:pt x="3603" y="396"/>
                    </a:lnTo>
                    <a:lnTo>
                      <a:pt x="3591" y="432"/>
                    </a:lnTo>
                    <a:lnTo>
                      <a:pt x="3578" y="468"/>
                    </a:lnTo>
                    <a:lnTo>
                      <a:pt x="3566" y="504"/>
                    </a:lnTo>
                    <a:lnTo>
                      <a:pt x="3554" y="540"/>
                    </a:lnTo>
                    <a:lnTo>
                      <a:pt x="3542" y="576"/>
                    </a:lnTo>
                    <a:lnTo>
                      <a:pt x="3518" y="612"/>
                    </a:lnTo>
                    <a:lnTo>
                      <a:pt x="3506" y="648"/>
                    </a:lnTo>
                    <a:lnTo>
                      <a:pt x="3494" y="684"/>
                    </a:lnTo>
                    <a:lnTo>
                      <a:pt x="3482" y="720"/>
                    </a:lnTo>
                    <a:lnTo>
                      <a:pt x="3470" y="768"/>
                    </a:lnTo>
                    <a:lnTo>
                      <a:pt x="3458" y="804"/>
                    </a:lnTo>
                    <a:lnTo>
                      <a:pt x="3446" y="816"/>
                    </a:lnTo>
                    <a:lnTo>
                      <a:pt x="3422" y="828"/>
                    </a:lnTo>
                    <a:lnTo>
                      <a:pt x="3410" y="852"/>
                    </a:lnTo>
                    <a:lnTo>
                      <a:pt x="3386" y="864"/>
                    </a:lnTo>
                    <a:lnTo>
                      <a:pt x="3374" y="876"/>
                    </a:lnTo>
                    <a:lnTo>
                      <a:pt x="3350" y="900"/>
                    </a:lnTo>
                    <a:lnTo>
                      <a:pt x="3338" y="912"/>
                    </a:lnTo>
                    <a:lnTo>
                      <a:pt x="3314" y="924"/>
                    </a:lnTo>
                    <a:lnTo>
                      <a:pt x="3302" y="948"/>
                    </a:lnTo>
                    <a:lnTo>
                      <a:pt x="3278" y="960"/>
                    </a:lnTo>
                    <a:lnTo>
                      <a:pt x="3254" y="972"/>
                    </a:lnTo>
                    <a:lnTo>
                      <a:pt x="3242" y="996"/>
                    </a:lnTo>
                    <a:lnTo>
                      <a:pt x="3218" y="1008"/>
                    </a:lnTo>
                    <a:lnTo>
                      <a:pt x="3206" y="1020"/>
                    </a:lnTo>
                    <a:lnTo>
                      <a:pt x="3182" y="1044"/>
                    </a:lnTo>
                    <a:lnTo>
                      <a:pt x="3170" y="1056"/>
                    </a:lnTo>
                    <a:lnTo>
                      <a:pt x="3146" y="1068"/>
                    </a:lnTo>
                    <a:lnTo>
                      <a:pt x="3134" y="1092"/>
                    </a:lnTo>
                    <a:lnTo>
                      <a:pt x="3110" y="1104"/>
                    </a:lnTo>
                    <a:lnTo>
                      <a:pt x="3098" y="1116"/>
                    </a:lnTo>
                    <a:lnTo>
                      <a:pt x="3074" y="1140"/>
                    </a:lnTo>
                    <a:lnTo>
                      <a:pt x="3062" y="1152"/>
                    </a:lnTo>
                    <a:lnTo>
                      <a:pt x="3038" y="1164"/>
                    </a:lnTo>
                    <a:lnTo>
                      <a:pt x="3026" y="1188"/>
                    </a:lnTo>
                    <a:lnTo>
                      <a:pt x="3002" y="1200"/>
                    </a:lnTo>
                    <a:lnTo>
                      <a:pt x="2990" y="1212"/>
                    </a:lnTo>
                    <a:lnTo>
                      <a:pt x="2966" y="1236"/>
                    </a:lnTo>
                    <a:lnTo>
                      <a:pt x="2954" y="1248"/>
                    </a:lnTo>
                    <a:lnTo>
                      <a:pt x="2930" y="1260"/>
                    </a:lnTo>
                    <a:lnTo>
                      <a:pt x="2918" y="1284"/>
                    </a:lnTo>
                    <a:lnTo>
                      <a:pt x="2894" y="1296"/>
                    </a:lnTo>
                    <a:lnTo>
                      <a:pt x="2882" y="1308"/>
                    </a:lnTo>
                    <a:lnTo>
                      <a:pt x="2870" y="1296"/>
                    </a:lnTo>
                    <a:lnTo>
                      <a:pt x="2858" y="1296"/>
                    </a:lnTo>
                    <a:lnTo>
                      <a:pt x="2858" y="1284"/>
                    </a:lnTo>
                    <a:lnTo>
                      <a:pt x="2846" y="1272"/>
                    </a:lnTo>
                    <a:lnTo>
                      <a:pt x="2834" y="1260"/>
                    </a:lnTo>
                    <a:lnTo>
                      <a:pt x="2834" y="1248"/>
                    </a:lnTo>
                    <a:lnTo>
                      <a:pt x="2822" y="1248"/>
                    </a:lnTo>
                    <a:lnTo>
                      <a:pt x="2822" y="1236"/>
                    </a:lnTo>
                    <a:lnTo>
                      <a:pt x="2810" y="1236"/>
                    </a:lnTo>
                    <a:lnTo>
                      <a:pt x="2798" y="1224"/>
                    </a:lnTo>
                    <a:lnTo>
                      <a:pt x="2786" y="1224"/>
                    </a:lnTo>
                    <a:lnTo>
                      <a:pt x="2774" y="1224"/>
                    </a:lnTo>
                    <a:lnTo>
                      <a:pt x="2762" y="1224"/>
                    </a:lnTo>
                    <a:lnTo>
                      <a:pt x="2750" y="1224"/>
                    </a:lnTo>
                    <a:lnTo>
                      <a:pt x="2726" y="1224"/>
                    </a:lnTo>
                    <a:lnTo>
                      <a:pt x="2714" y="1236"/>
                    </a:lnTo>
                    <a:lnTo>
                      <a:pt x="2690" y="1236"/>
                    </a:lnTo>
                    <a:lnTo>
                      <a:pt x="2666" y="1248"/>
                    </a:lnTo>
                    <a:lnTo>
                      <a:pt x="2654" y="1248"/>
                    </a:lnTo>
                    <a:lnTo>
                      <a:pt x="2630" y="1260"/>
                    </a:lnTo>
                    <a:lnTo>
                      <a:pt x="2618" y="1260"/>
                    </a:lnTo>
                    <a:lnTo>
                      <a:pt x="2594" y="1260"/>
                    </a:lnTo>
                    <a:lnTo>
                      <a:pt x="2582" y="1272"/>
                    </a:lnTo>
                    <a:lnTo>
                      <a:pt x="2558" y="1272"/>
                    </a:lnTo>
                    <a:lnTo>
                      <a:pt x="2546" y="1272"/>
                    </a:lnTo>
                    <a:lnTo>
                      <a:pt x="2534" y="1272"/>
                    </a:lnTo>
                    <a:lnTo>
                      <a:pt x="2510" y="1272"/>
                    </a:lnTo>
                    <a:lnTo>
                      <a:pt x="2498" y="1272"/>
                    </a:lnTo>
                    <a:lnTo>
                      <a:pt x="2474" y="1272"/>
                    </a:lnTo>
                    <a:lnTo>
                      <a:pt x="2462" y="1272"/>
                    </a:lnTo>
                    <a:lnTo>
                      <a:pt x="2426" y="1272"/>
                    </a:lnTo>
                    <a:lnTo>
                      <a:pt x="2402" y="1272"/>
                    </a:lnTo>
                    <a:lnTo>
                      <a:pt x="2378" y="1272"/>
                    </a:lnTo>
                    <a:lnTo>
                      <a:pt x="2354" y="1260"/>
                    </a:lnTo>
                    <a:lnTo>
                      <a:pt x="2330" y="1260"/>
                    </a:lnTo>
                    <a:lnTo>
                      <a:pt x="2306" y="1260"/>
                    </a:lnTo>
                    <a:lnTo>
                      <a:pt x="2282" y="1260"/>
                    </a:lnTo>
                    <a:lnTo>
                      <a:pt x="2258" y="1260"/>
                    </a:lnTo>
                    <a:lnTo>
                      <a:pt x="2234" y="1260"/>
                    </a:lnTo>
                    <a:lnTo>
                      <a:pt x="2210" y="1260"/>
                    </a:lnTo>
                    <a:lnTo>
                      <a:pt x="2186" y="1260"/>
                    </a:lnTo>
                    <a:lnTo>
                      <a:pt x="2162" y="1260"/>
                    </a:lnTo>
                    <a:lnTo>
                      <a:pt x="2138" y="1248"/>
                    </a:lnTo>
                    <a:lnTo>
                      <a:pt x="2113" y="1248"/>
                    </a:lnTo>
                    <a:lnTo>
                      <a:pt x="2089" y="1248"/>
                    </a:lnTo>
                    <a:lnTo>
                      <a:pt x="2065" y="1248"/>
                    </a:lnTo>
                    <a:lnTo>
                      <a:pt x="2041" y="1248"/>
                    </a:lnTo>
                    <a:lnTo>
                      <a:pt x="2017" y="1248"/>
                    </a:lnTo>
                    <a:lnTo>
                      <a:pt x="1993" y="1248"/>
                    </a:lnTo>
                    <a:lnTo>
                      <a:pt x="1969" y="1248"/>
                    </a:lnTo>
                    <a:lnTo>
                      <a:pt x="1945" y="1236"/>
                    </a:lnTo>
                    <a:lnTo>
                      <a:pt x="1921" y="1236"/>
                    </a:lnTo>
                    <a:lnTo>
                      <a:pt x="1897" y="1236"/>
                    </a:lnTo>
                    <a:lnTo>
                      <a:pt x="1873" y="1236"/>
                    </a:lnTo>
                    <a:lnTo>
                      <a:pt x="1849" y="1236"/>
                    </a:lnTo>
                    <a:lnTo>
                      <a:pt x="1813" y="1236"/>
                    </a:lnTo>
                    <a:lnTo>
                      <a:pt x="1789" y="1224"/>
                    </a:lnTo>
                    <a:lnTo>
                      <a:pt x="1765" y="1224"/>
                    </a:lnTo>
                    <a:lnTo>
                      <a:pt x="1741" y="1224"/>
                    </a:lnTo>
                    <a:lnTo>
                      <a:pt x="1717" y="1224"/>
                    </a:lnTo>
                    <a:lnTo>
                      <a:pt x="1681" y="1212"/>
                    </a:lnTo>
                    <a:lnTo>
                      <a:pt x="1657" y="1212"/>
                    </a:lnTo>
                    <a:lnTo>
                      <a:pt x="1645" y="1212"/>
                    </a:lnTo>
                    <a:lnTo>
                      <a:pt x="1633" y="1200"/>
                    </a:lnTo>
                    <a:lnTo>
                      <a:pt x="1621" y="1200"/>
                    </a:lnTo>
                    <a:lnTo>
                      <a:pt x="1609" y="1188"/>
                    </a:lnTo>
                    <a:lnTo>
                      <a:pt x="1609" y="1176"/>
                    </a:lnTo>
                    <a:lnTo>
                      <a:pt x="1597" y="1176"/>
                    </a:lnTo>
                    <a:lnTo>
                      <a:pt x="1585" y="1164"/>
                    </a:lnTo>
                    <a:lnTo>
                      <a:pt x="1573" y="1152"/>
                    </a:lnTo>
                    <a:lnTo>
                      <a:pt x="1561" y="1140"/>
                    </a:lnTo>
                    <a:lnTo>
                      <a:pt x="1549" y="1140"/>
                    </a:lnTo>
                    <a:lnTo>
                      <a:pt x="1537" y="1128"/>
                    </a:lnTo>
                    <a:lnTo>
                      <a:pt x="1525" y="1116"/>
                    </a:lnTo>
                    <a:lnTo>
                      <a:pt x="1513" y="1116"/>
                    </a:lnTo>
                    <a:lnTo>
                      <a:pt x="1489" y="1116"/>
                    </a:lnTo>
                    <a:lnTo>
                      <a:pt x="1465" y="1116"/>
                    </a:lnTo>
                    <a:lnTo>
                      <a:pt x="1441" y="1104"/>
                    </a:lnTo>
                    <a:lnTo>
                      <a:pt x="1417" y="1104"/>
                    </a:lnTo>
                    <a:lnTo>
                      <a:pt x="1393" y="1092"/>
                    </a:lnTo>
                    <a:lnTo>
                      <a:pt x="1381" y="1092"/>
                    </a:lnTo>
                    <a:lnTo>
                      <a:pt x="1357" y="1092"/>
                    </a:lnTo>
                    <a:lnTo>
                      <a:pt x="1345" y="1092"/>
                    </a:lnTo>
                    <a:lnTo>
                      <a:pt x="1321" y="1080"/>
                    </a:lnTo>
                    <a:lnTo>
                      <a:pt x="1309" y="1080"/>
                    </a:lnTo>
                    <a:lnTo>
                      <a:pt x="1285" y="1080"/>
                    </a:lnTo>
                    <a:lnTo>
                      <a:pt x="1273" y="1080"/>
                    </a:lnTo>
                    <a:lnTo>
                      <a:pt x="1261" y="1080"/>
                    </a:lnTo>
                    <a:lnTo>
                      <a:pt x="1237" y="1080"/>
                    </a:lnTo>
                    <a:lnTo>
                      <a:pt x="1225" y="1080"/>
                    </a:lnTo>
                    <a:lnTo>
                      <a:pt x="1213" y="1092"/>
                    </a:lnTo>
                    <a:lnTo>
                      <a:pt x="1189" y="1092"/>
                    </a:lnTo>
                    <a:lnTo>
                      <a:pt x="1165" y="1104"/>
                    </a:lnTo>
                    <a:lnTo>
                      <a:pt x="1153" y="1104"/>
                    </a:lnTo>
                    <a:lnTo>
                      <a:pt x="1129" y="1104"/>
                    </a:lnTo>
                    <a:lnTo>
                      <a:pt x="1117" y="1116"/>
                    </a:lnTo>
                    <a:lnTo>
                      <a:pt x="1105" y="1116"/>
                    </a:lnTo>
                    <a:lnTo>
                      <a:pt x="1093" y="1116"/>
                    </a:lnTo>
                    <a:lnTo>
                      <a:pt x="1081" y="1128"/>
                    </a:lnTo>
                    <a:lnTo>
                      <a:pt x="1069" y="1128"/>
                    </a:lnTo>
                    <a:lnTo>
                      <a:pt x="1057" y="1128"/>
                    </a:lnTo>
                    <a:lnTo>
                      <a:pt x="1045" y="1128"/>
                    </a:lnTo>
                    <a:lnTo>
                      <a:pt x="1033" y="1128"/>
                    </a:lnTo>
                    <a:lnTo>
                      <a:pt x="1021" y="1128"/>
                    </a:lnTo>
                    <a:lnTo>
                      <a:pt x="1009" y="1128"/>
                    </a:lnTo>
                    <a:lnTo>
                      <a:pt x="997" y="1116"/>
                    </a:lnTo>
                    <a:lnTo>
                      <a:pt x="973" y="1116"/>
                    </a:lnTo>
                    <a:lnTo>
                      <a:pt x="937" y="1104"/>
                    </a:lnTo>
                    <a:lnTo>
                      <a:pt x="913" y="1092"/>
                    </a:lnTo>
                    <a:lnTo>
                      <a:pt x="889" y="1080"/>
                    </a:lnTo>
                    <a:lnTo>
                      <a:pt x="865" y="1080"/>
                    </a:lnTo>
                    <a:lnTo>
                      <a:pt x="841" y="1068"/>
                    </a:lnTo>
                    <a:lnTo>
                      <a:pt x="829" y="1056"/>
                    </a:lnTo>
                    <a:lnTo>
                      <a:pt x="805" y="1044"/>
                    </a:lnTo>
                    <a:lnTo>
                      <a:pt x="781" y="1032"/>
                    </a:lnTo>
                    <a:lnTo>
                      <a:pt x="769" y="1020"/>
                    </a:lnTo>
                    <a:lnTo>
                      <a:pt x="745" y="1020"/>
                    </a:lnTo>
                    <a:lnTo>
                      <a:pt x="733" y="1008"/>
                    </a:lnTo>
                    <a:lnTo>
                      <a:pt x="709" y="996"/>
                    </a:lnTo>
                    <a:lnTo>
                      <a:pt x="697" y="984"/>
                    </a:lnTo>
                    <a:lnTo>
                      <a:pt x="672" y="972"/>
                    </a:lnTo>
                    <a:lnTo>
                      <a:pt x="660" y="960"/>
                    </a:lnTo>
                    <a:lnTo>
                      <a:pt x="648" y="948"/>
                    </a:lnTo>
                    <a:lnTo>
                      <a:pt x="624" y="936"/>
                    </a:lnTo>
                    <a:lnTo>
                      <a:pt x="612" y="924"/>
                    </a:lnTo>
                    <a:lnTo>
                      <a:pt x="588" y="912"/>
                    </a:lnTo>
                    <a:lnTo>
                      <a:pt x="576" y="900"/>
                    </a:lnTo>
                    <a:lnTo>
                      <a:pt x="552" y="888"/>
                    </a:lnTo>
                    <a:lnTo>
                      <a:pt x="540" y="876"/>
                    </a:lnTo>
                    <a:lnTo>
                      <a:pt x="516" y="864"/>
                    </a:lnTo>
                    <a:lnTo>
                      <a:pt x="504" y="840"/>
                    </a:lnTo>
                    <a:lnTo>
                      <a:pt x="480" y="828"/>
                    </a:lnTo>
                    <a:lnTo>
                      <a:pt x="456" y="816"/>
                    </a:lnTo>
                    <a:lnTo>
                      <a:pt x="444" y="792"/>
                    </a:lnTo>
                    <a:lnTo>
                      <a:pt x="420" y="780"/>
                    </a:lnTo>
                    <a:lnTo>
                      <a:pt x="396" y="768"/>
                    </a:lnTo>
                    <a:lnTo>
                      <a:pt x="372" y="744"/>
                    </a:lnTo>
                    <a:lnTo>
                      <a:pt x="348" y="732"/>
                    </a:lnTo>
                    <a:lnTo>
                      <a:pt x="336" y="720"/>
                    </a:lnTo>
                    <a:lnTo>
                      <a:pt x="324" y="720"/>
                    </a:lnTo>
                    <a:lnTo>
                      <a:pt x="312" y="720"/>
                    </a:lnTo>
                    <a:lnTo>
                      <a:pt x="288" y="720"/>
                    </a:lnTo>
                    <a:lnTo>
                      <a:pt x="276" y="720"/>
                    </a:lnTo>
                    <a:lnTo>
                      <a:pt x="264" y="720"/>
                    </a:lnTo>
                    <a:lnTo>
                      <a:pt x="240" y="720"/>
                    </a:lnTo>
                    <a:lnTo>
                      <a:pt x="216" y="720"/>
                    </a:lnTo>
                    <a:lnTo>
                      <a:pt x="204" y="720"/>
                    </a:lnTo>
                    <a:lnTo>
                      <a:pt x="180" y="720"/>
                    </a:lnTo>
                    <a:lnTo>
                      <a:pt x="168" y="720"/>
                    </a:lnTo>
                    <a:lnTo>
                      <a:pt x="156" y="720"/>
                    </a:lnTo>
                    <a:lnTo>
                      <a:pt x="144" y="720"/>
                    </a:lnTo>
                    <a:lnTo>
                      <a:pt x="120" y="720"/>
                    </a:lnTo>
                    <a:lnTo>
                      <a:pt x="108" y="720"/>
                    </a:lnTo>
                    <a:lnTo>
                      <a:pt x="108" y="708"/>
                    </a:lnTo>
                    <a:lnTo>
                      <a:pt x="72" y="672"/>
                    </a:lnTo>
                    <a:lnTo>
                      <a:pt x="60" y="636"/>
                    </a:lnTo>
                    <a:lnTo>
                      <a:pt x="36" y="600"/>
                    </a:lnTo>
                    <a:lnTo>
                      <a:pt x="36" y="552"/>
                    </a:lnTo>
                    <a:lnTo>
                      <a:pt x="24" y="516"/>
                    </a:lnTo>
                    <a:lnTo>
                      <a:pt x="24" y="468"/>
                    </a:lnTo>
                    <a:lnTo>
                      <a:pt x="12" y="420"/>
                    </a:lnTo>
                    <a:lnTo>
                      <a:pt x="0" y="384"/>
                    </a:lnTo>
                  </a:path>
                </a:pathLst>
              </a:custGeom>
              <a:noFill/>
              <a:ln w="0" cap="sq">
                <a:solidFill>
                  <a:srgbClr val="000000"/>
                </a:solidFill>
                <a:miter lim="800000"/>
                <a:headEnd/>
                <a:tailEnd/>
              </a:ln>
            </p:spPr>
            <p:txBody>
              <a:bodyPr/>
              <a:lstStyle/>
              <a:p>
                <a:endParaRPr lang="en-US"/>
              </a:p>
            </p:txBody>
          </p:sp>
          <p:sp>
            <p:nvSpPr>
              <p:cNvPr id="4320" name="Freeform 12"/>
              <p:cNvSpPr>
                <a:spLocks/>
              </p:cNvSpPr>
              <p:nvPr/>
            </p:nvSpPr>
            <p:spPr bwMode="auto">
              <a:xfrm>
                <a:off x="4089" y="3010"/>
                <a:ext cx="2665" cy="1512"/>
              </a:xfrm>
              <a:custGeom>
                <a:avLst/>
                <a:gdLst>
                  <a:gd name="T0" fmla="*/ 2629 w 2665"/>
                  <a:gd name="T1" fmla="*/ 312 h 1512"/>
                  <a:gd name="T2" fmla="*/ 2569 w 2665"/>
                  <a:gd name="T3" fmla="*/ 252 h 1512"/>
                  <a:gd name="T4" fmla="*/ 2425 w 2665"/>
                  <a:gd name="T5" fmla="*/ 216 h 1512"/>
                  <a:gd name="T6" fmla="*/ 2257 w 2665"/>
                  <a:gd name="T7" fmla="*/ 180 h 1512"/>
                  <a:gd name="T8" fmla="*/ 2077 w 2665"/>
                  <a:gd name="T9" fmla="*/ 144 h 1512"/>
                  <a:gd name="T10" fmla="*/ 1909 w 2665"/>
                  <a:gd name="T11" fmla="*/ 120 h 1512"/>
                  <a:gd name="T12" fmla="*/ 1729 w 2665"/>
                  <a:gd name="T13" fmla="*/ 84 h 1512"/>
                  <a:gd name="T14" fmla="*/ 1561 w 2665"/>
                  <a:gd name="T15" fmla="*/ 60 h 1512"/>
                  <a:gd name="T16" fmla="*/ 1381 w 2665"/>
                  <a:gd name="T17" fmla="*/ 36 h 1512"/>
                  <a:gd name="T18" fmla="*/ 1212 w 2665"/>
                  <a:gd name="T19" fmla="*/ 12 h 1512"/>
                  <a:gd name="T20" fmla="*/ 1128 w 2665"/>
                  <a:gd name="T21" fmla="*/ 0 h 1512"/>
                  <a:gd name="T22" fmla="*/ 1068 w 2665"/>
                  <a:gd name="T23" fmla="*/ 0 h 1512"/>
                  <a:gd name="T24" fmla="*/ 1008 w 2665"/>
                  <a:gd name="T25" fmla="*/ 12 h 1512"/>
                  <a:gd name="T26" fmla="*/ 960 w 2665"/>
                  <a:gd name="T27" fmla="*/ 24 h 1512"/>
                  <a:gd name="T28" fmla="*/ 876 w 2665"/>
                  <a:gd name="T29" fmla="*/ 48 h 1512"/>
                  <a:gd name="T30" fmla="*/ 780 w 2665"/>
                  <a:gd name="T31" fmla="*/ 72 h 1512"/>
                  <a:gd name="T32" fmla="*/ 696 w 2665"/>
                  <a:gd name="T33" fmla="*/ 96 h 1512"/>
                  <a:gd name="T34" fmla="*/ 600 w 2665"/>
                  <a:gd name="T35" fmla="*/ 120 h 1512"/>
                  <a:gd name="T36" fmla="*/ 516 w 2665"/>
                  <a:gd name="T37" fmla="*/ 144 h 1512"/>
                  <a:gd name="T38" fmla="*/ 420 w 2665"/>
                  <a:gd name="T39" fmla="*/ 168 h 1512"/>
                  <a:gd name="T40" fmla="*/ 336 w 2665"/>
                  <a:gd name="T41" fmla="*/ 192 h 1512"/>
                  <a:gd name="T42" fmla="*/ 228 w 2665"/>
                  <a:gd name="T43" fmla="*/ 228 h 1512"/>
                  <a:gd name="T44" fmla="*/ 144 w 2665"/>
                  <a:gd name="T45" fmla="*/ 264 h 1512"/>
                  <a:gd name="T46" fmla="*/ 72 w 2665"/>
                  <a:gd name="T47" fmla="*/ 312 h 1512"/>
                  <a:gd name="T48" fmla="*/ 24 w 2665"/>
                  <a:gd name="T49" fmla="*/ 372 h 1512"/>
                  <a:gd name="T50" fmla="*/ 0 w 2665"/>
                  <a:gd name="T51" fmla="*/ 456 h 1512"/>
                  <a:gd name="T52" fmla="*/ 0 w 2665"/>
                  <a:gd name="T53" fmla="*/ 876 h 1512"/>
                  <a:gd name="T54" fmla="*/ 0 w 2665"/>
                  <a:gd name="T55" fmla="*/ 1056 h 1512"/>
                  <a:gd name="T56" fmla="*/ 24 w 2665"/>
                  <a:gd name="T57" fmla="*/ 1128 h 1512"/>
                  <a:gd name="T58" fmla="*/ 72 w 2665"/>
                  <a:gd name="T59" fmla="*/ 1176 h 1512"/>
                  <a:gd name="T60" fmla="*/ 132 w 2665"/>
                  <a:gd name="T61" fmla="*/ 1212 h 1512"/>
                  <a:gd name="T62" fmla="*/ 312 w 2665"/>
                  <a:gd name="T63" fmla="*/ 1260 h 1512"/>
                  <a:gd name="T64" fmla="*/ 504 w 2665"/>
                  <a:gd name="T65" fmla="*/ 1296 h 1512"/>
                  <a:gd name="T66" fmla="*/ 696 w 2665"/>
                  <a:gd name="T67" fmla="*/ 1332 h 1512"/>
                  <a:gd name="T68" fmla="*/ 876 w 2665"/>
                  <a:gd name="T69" fmla="*/ 1356 h 1512"/>
                  <a:gd name="T70" fmla="*/ 1068 w 2665"/>
                  <a:gd name="T71" fmla="*/ 1368 h 1512"/>
                  <a:gd name="T72" fmla="*/ 1248 w 2665"/>
                  <a:gd name="T73" fmla="*/ 1392 h 1512"/>
                  <a:gd name="T74" fmla="*/ 1441 w 2665"/>
                  <a:gd name="T75" fmla="*/ 1428 h 1512"/>
                  <a:gd name="T76" fmla="*/ 1633 w 2665"/>
                  <a:gd name="T77" fmla="*/ 1476 h 1512"/>
                  <a:gd name="T78" fmla="*/ 1753 w 2665"/>
                  <a:gd name="T79" fmla="*/ 1512 h 1512"/>
                  <a:gd name="T80" fmla="*/ 1837 w 2665"/>
                  <a:gd name="T81" fmla="*/ 1512 h 1512"/>
                  <a:gd name="T82" fmla="*/ 1933 w 2665"/>
                  <a:gd name="T83" fmla="*/ 1500 h 1512"/>
                  <a:gd name="T84" fmla="*/ 2005 w 2665"/>
                  <a:gd name="T85" fmla="*/ 1476 h 1512"/>
                  <a:gd name="T86" fmla="*/ 2089 w 2665"/>
                  <a:gd name="T87" fmla="*/ 1428 h 1512"/>
                  <a:gd name="T88" fmla="*/ 2173 w 2665"/>
                  <a:gd name="T89" fmla="*/ 1392 h 1512"/>
                  <a:gd name="T90" fmla="*/ 2245 w 2665"/>
                  <a:gd name="T91" fmla="*/ 1344 h 1512"/>
                  <a:gd name="T92" fmla="*/ 2329 w 2665"/>
                  <a:gd name="T93" fmla="*/ 1296 h 1512"/>
                  <a:gd name="T94" fmla="*/ 2401 w 2665"/>
                  <a:gd name="T95" fmla="*/ 1260 h 1512"/>
                  <a:gd name="T96" fmla="*/ 2485 w 2665"/>
                  <a:gd name="T97" fmla="*/ 1212 h 1512"/>
                  <a:gd name="T98" fmla="*/ 2569 w 2665"/>
                  <a:gd name="T99" fmla="*/ 1164 h 1512"/>
                  <a:gd name="T100" fmla="*/ 2641 w 2665"/>
                  <a:gd name="T101" fmla="*/ 1116 h 1512"/>
                  <a:gd name="T102" fmla="*/ 2653 w 2665"/>
                  <a:gd name="T103" fmla="*/ 564 h 151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665"/>
                  <a:gd name="T157" fmla="*/ 0 h 1512"/>
                  <a:gd name="T158" fmla="*/ 2665 w 2665"/>
                  <a:gd name="T159" fmla="*/ 1512 h 151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665" h="1512">
                    <a:moveTo>
                      <a:pt x="2653" y="372"/>
                    </a:moveTo>
                    <a:lnTo>
                      <a:pt x="2653" y="348"/>
                    </a:lnTo>
                    <a:lnTo>
                      <a:pt x="2641" y="336"/>
                    </a:lnTo>
                    <a:lnTo>
                      <a:pt x="2629" y="312"/>
                    </a:lnTo>
                    <a:lnTo>
                      <a:pt x="2617" y="300"/>
                    </a:lnTo>
                    <a:lnTo>
                      <a:pt x="2605" y="276"/>
                    </a:lnTo>
                    <a:lnTo>
                      <a:pt x="2593" y="264"/>
                    </a:lnTo>
                    <a:lnTo>
                      <a:pt x="2569" y="252"/>
                    </a:lnTo>
                    <a:lnTo>
                      <a:pt x="2545" y="252"/>
                    </a:lnTo>
                    <a:lnTo>
                      <a:pt x="2509" y="240"/>
                    </a:lnTo>
                    <a:lnTo>
                      <a:pt x="2461" y="228"/>
                    </a:lnTo>
                    <a:lnTo>
                      <a:pt x="2425" y="216"/>
                    </a:lnTo>
                    <a:lnTo>
                      <a:pt x="2377" y="204"/>
                    </a:lnTo>
                    <a:lnTo>
                      <a:pt x="2341" y="204"/>
                    </a:lnTo>
                    <a:lnTo>
                      <a:pt x="2293" y="192"/>
                    </a:lnTo>
                    <a:lnTo>
                      <a:pt x="2257" y="180"/>
                    </a:lnTo>
                    <a:lnTo>
                      <a:pt x="2209" y="168"/>
                    </a:lnTo>
                    <a:lnTo>
                      <a:pt x="2161" y="168"/>
                    </a:lnTo>
                    <a:lnTo>
                      <a:pt x="2125" y="156"/>
                    </a:lnTo>
                    <a:lnTo>
                      <a:pt x="2077" y="144"/>
                    </a:lnTo>
                    <a:lnTo>
                      <a:pt x="2041" y="132"/>
                    </a:lnTo>
                    <a:lnTo>
                      <a:pt x="1993" y="132"/>
                    </a:lnTo>
                    <a:lnTo>
                      <a:pt x="1945" y="120"/>
                    </a:lnTo>
                    <a:lnTo>
                      <a:pt x="1909" y="120"/>
                    </a:lnTo>
                    <a:lnTo>
                      <a:pt x="1861" y="108"/>
                    </a:lnTo>
                    <a:lnTo>
                      <a:pt x="1825" y="96"/>
                    </a:lnTo>
                    <a:lnTo>
                      <a:pt x="1777" y="96"/>
                    </a:lnTo>
                    <a:lnTo>
                      <a:pt x="1729" y="84"/>
                    </a:lnTo>
                    <a:lnTo>
                      <a:pt x="1693" y="84"/>
                    </a:lnTo>
                    <a:lnTo>
                      <a:pt x="1645" y="72"/>
                    </a:lnTo>
                    <a:lnTo>
                      <a:pt x="1609" y="72"/>
                    </a:lnTo>
                    <a:lnTo>
                      <a:pt x="1561" y="60"/>
                    </a:lnTo>
                    <a:lnTo>
                      <a:pt x="1513" y="48"/>
                    </a:lnTo>
                    <a:lnTo>
                      <a:pt x="1477" y="48"/>
                    </a:lnTo>
                    <a:lnTo>
                      <a:pt x="1429" y="36"/>
                    </a:lnTo>
                    <a:lnTo>
                      <a:pt x="1381" y="36"/>
                    </a:lnTo>
                    <a:lnTo>
                      <a:pt x="1344" y="24"/>
                    </a:lnTo>
                    <a:lnTo>
                      <a:pt x="1296" y="24"/>
                    </a:lnTo>
                    <a:lnTo>
                      <a:pt x="1260" y="12"/>
                    </a:lnTo>
                    <a:lnTo>
                      <a:pt x="1212" y="12"/>
                    </a:lnTo>
                    <a:lnTo>
                      <a:pt x="1164" y="0"/>
                    </a:lnTo>
                    <a:lnTo>
                      <a:pt x="1152" y="0"/>
                    </a:lnTo>
                    <a:lnTo>
                      <a:pt x="1140" y="0"/>
                    </a:lnTo>
                    <a:lnTo>
                      <a:pt x="1128" y="0"/>
                    </a:lnTo>
                    <a:lnTo>
                      <a:pt x="1116" y="0"/>
                    </a:lnTo>
                    <a:lnTo>
                      <a:pt x="1092" y="0"/>
                    </a:lnTo>
                    <a:lnTo>
                      <a:pt x="1080" y="0"/>
                    </a:lnTo>
                    <a:lnTo>
                      <a:pt x="1068" y="0"/>
                    </a:lnTo>
                    <a:lnTo>
                      <a:pt x="1056" y="0"/>
                    </a:lnTo>
                    <a:lnTo>
                      <a:pt x="1044" y="0"/>
                    </a:lnTo>
                    <a:lnTo>
                      <a:pt x="1032" y="0"/>
                    </a:lnTo>
                    <a:lnTo>
                      <a:pt x="1008" y="12"/>
                    </a:lnTo>
                    <a:lnTo>
                      <a:pt x="996" y="12"/>
                    </a:lnTo>
                    <a:lnTo>
                      <a:pt x="984" y="12"/>
                    </a:lnTo>
                    <a:lnTo>
                      <a:pt x="972" y="12"/>
                    </a:lnTo>
                    <a:lnTo>
                      <a:pt x="960" y="24"/>
                    </a:lnTo>
                    <a:lnTo>
                      <a:pt x="948" y="24"/>
                    </a:lnTo>
                    <a:lnTo>
                      <a:pt x="924" y="36"/>
                    </a:lnTo>
                    <a:lnTo>
                      <a:pt x="900" y="36"/>
                    </a:lnTo>
                    <a:lnTo>
                      <a:pt x="876" y="48"/>
                    </a:lnTo>
                    <a:lnTo>
                      <a:pt x="852" y="48"/>
                    </a:lnTo>
                    <a:lnTo>
                      <a:pt x="828" y="60"/>
                    </a:lnTo>
                    <a:lnTo>
                      <a:pt x="804" y="72"/>
                    </a:lnTo>
                    <a:lnTo>
                      <a:pt x="780" y="72"/>
                    </a:lnTo>
                    <a:lnTo>
                      <a:pt x="756" y="72"/>
                    </a:lnTo>
                    <a:lnTo>
                      <a:pt x="732" y="84"/>
                    </a:lnTo>
                    <a:lnTo>
                      <a:pt x="708" y="84"/>
                    </a:lnTo>
                    <a:lnTo>
                      <a:pt x="696" y="96"/>
                    </a:lnTo>
                    <a:lnTo>
                      <a:pt x="672" y="96"/>
                    </a:lnTo>
                    <a:lnTo>
                      <a:pt x="648" y="108"/>
                    </a:lnTo>
                    <a:lnTo>
                      <a:pt x="624" y="108"/>
                    </a:lnTo>
                    <a:lnTo>
                      <a:pt x="600" y="120"/>
                    </a:lnTo>
                    <a:lnTo>
                      <a:pt x="576" y="120"/>
                    </a:lnTo>
                    <a:lnTo>
                      <a:pt x="564" y="132"/>
                    </a:lnTo>
                    <a:lnTo>
                      <a:pt x="540" y="132"/>
                    </a:lnTo>
                    <a:lnTo>
                      <a:pt x="516" y="144"/>
                    </a:lnTo>
                    <a:lnTo>
                      <a:pt x="492" y="144"/>
                    </a:lnTo>
                    <a:lnTo>
                      <a:pt x="468" y="144"/>
                    </a:lnTo>
                    <a:lnTo>
                      <a:pt x="444" y="156"/>
                    </a:lnTo>
                    <a:lnTo>
                      <a:pt x="420" y="168"/>
                    </a:lnTo>
                    <a:lnTo>
                      <a:pt x="396" y="168"/>
                    </a:lnTo>
                    <a:lnTo>
                      <a:pt x="384" y="180"/>
                    </a:lnTo>
                    <a:lnTo>
                      <a:pt x="360" y="180"/>
                    </a:lnTo>
                    <a:lnTo>
                      <a:pt x="336" y="192"/>
                    </a:lnTo>
                    <a:lnTo>
                      <a:pt x="312" y="204"/>
                    </a:lnTo>
                    <a:lnTo>
                      <a:pt x="288" y="216"/>
                    </a:lnTo>
                    <a:lnTo>
                      <a:pt x="252" y="216"/>
                    </a:lnTo>
                    <a:lnTo>
                      <a:pt x="228" y="228"/>
                    </a:lnTo>
                    <a:lnTo>
                      <a:pt x="204" y="240"/>
                    </a:lnTo>
                    <a:lnTo>
                      <a:pt x="180" y="252"/>
                    </a:lnTo>
                    <a:lnTo>
                      <a:pt x="168" y="264"/>
                    </a:lnTo>
                    <a:lnTo>
                      <a:pt x="144" y="264"/>
                    </a:lnTo>
                    <a:lnTo>
                      <a:pt x="120" y="276"/>
                    </a:lnTo>
                    <a:lnTo>
                      <a:pt x="108" y="288"/>
                    </a:lnTo>
                    <a:lnTo>
                      <a:pt x="84" y="300"/>
                    </a:lnTo>
                    <a:lnTo>
                      <a:pt x="72" y="312"/>
                    </a:lnTo>
                    <a:lnTo>
                      <a:pt x="60" y="324"/>
                    </a:lnTo>
                    <a:lnTo>
                      <a:pt x="48" y="348"/>
                    </a:lnTo>
                    <a:lnTo>
                      <a:pt x="36" y="360"/>
                    </a:lnTo>
                    <a:lnTo>
                      <a:pt x="24" y="372"/>
                    </a:lnTo>
                    <a:lnTo>
                      <a:pt x="12" y="396"/>
                    </a:lnTo>
                    <a:lnTo>
                      <a:pt x="12" y="420"/>
                    </a:lnTo>
                    <a:lnTo>
                      <a:pt x="0" y="432"/>
                    </a:lnTo>
                    <a:lnTo>
                      <a:pt x="0" y="456"/>
                    </a:lnTo>
                    <a:lnTo>
                      <a:pt x="0" y="492"/>
                    </a:lnTo>
                    <a:lnTo>
                      <a:pt x="0" y="612"/>
                    </a:lnTo>
                    <a:lnTo>
                      <a:pt x="0" y="744"/>
                    </a:lnTo>
                    <a:lnTo>
                      <a:pt x="0" y="876"/>
                    </a:lnTo>
                    <a:lnTo>
                      <a:pt x="0" y="996"/>
                    </a:lnTo>
                    <a:lnTo>
                      <a:pt x="0" y="1020"/>
                    </a:lnTo>
                    <a:lnTo>
                      <a:pt x="0" y="1044"/>
                    </a:lnTo>
                    <a:lnTo>
                      <a:pt x="0" y="1056"/>
                    </a:lnTo>
                    <a:lnTo>
                      <a:pt x="12" y="1080"/>
                    </a:lnTo>
                    <a:lnTo>
                      <a:pt x="12" y="1092"/>
                    </a:lnTo>
                    <a:lnTo>
                      <a:pt x="24" y="1104"/>
                    </a:lnTo>
                    <a:lnTo>
                      <a:pt x="24" y="1128"/>
                    </a:lnTo>
                    <a:lnTo>
                      <a:pt x="36" y="1140"/>
                    </a:lnTo>
                    <a:lnTo>
                      <a:pt x="48" y="1152"/>
                    </a:lnTo>
                    <a:lnTo>
                      <a:pt x="48" y="1164"/>
                    </a:lnTo>
                    <a:lnTo>
                      <a:pt x="72" y="1176"/>
                    </a:lnTo>
                    <a:lnTo>
                      <a:pt x="84" y="1188"/>
                    </a:lnTo>
                    <a:lnTo>
                      <a:pt x="96" y="1188"/>
                    </a:lnTo>
                    <a:lnTo>
                      <a:pt x="108" y="1200"/>
                    </a:lnTo>
                    <a:lnTo>
                      <a:pt x="132" y="1212"/>
                    </a:lnTo>
                    <a:lnTo>
                      <a:pt x="156" y="1212"/>
                    </a:lnTo>
                    <a:lnTo>
                      <a:pt x="204" y="1236"/>
                    </a:lnTo>
                    <a:lnTo>
                      <a:pt x="264" y="1248"/>
                    </a:lnTo>
                    <a:lnTo>
                      <a:pt x="312" y="1260"/>
                    </a:lnTo>
                    <a:lnTo>
                      <a:pt x="360" y="1272"/>
                    </a:lnTo>
                    <a:lnTo>
                      <a:pt x="408" y="1284"/>
                    </a:lnTo>
                    <a:lnTo>
                      <a:pt x="456" y="1296"/>
                    </a:lnTo>
                    <a:lnTo>
                      <a:pt x="504" y="1296"/>
                    </a:lnTo>
                    <a:lnTo>
                      <a:pt x="552" y="1308"/>
                    </a:lnTo>
                    <a:lnTo>
                      <a:pt x="600" y="1320"/>
                    </a:lnTo>
                    <a:lnTo>
                      <a:pt x="648" y="1320"/>
                    </a:lnTo>
                    <a:lnTo>
                      <a:pt x="696" y="1332"/>
                    </a:lnTo>
                    <a:lnTo>
                      <a:pt x="744" y="1332"/>
                    </a:lnTo>
                    <a:lnTo>
                      <a:pt x="792" y="1344"/>
                    </a:lnTo>
                    <a:lnTo>
                      <a:pt x="840" y="1344"/>
                    </a:lnTo>
                    <a:lnTo>
                      <a:pt x="876" y="1356"/>
                    </a:lnTo>
                    <a:lnTo>
                      <a:pt x="924" y="1356"/>
                    </a:lnTo>
                    <a:lnTo>
                      <a:pt x="972" y="1356"/>
                    </a:lnTo>
                    <a:lnTo>
                      <a:pt x="1020" y="1368"/>
                    </a:lnTo>
                    <a:lnTo>
                      <a:pt x="1068" y="1368"/>
                    </a:lnTo>
                    <a:lnTo>
                      <a:pt x="1104" y="1380"/>
                    </a:lnTo>
                    <a:lnTo>
                      <a:pt x="1152" y="1380"/>
                    </a:lnTo>
                    <a:lnTo>
                      <a:pt x="1200" y="1392"/>
                    </a:lnTo>
                    <a:lnTo>
                      <a:pt x="1248" y="1392"/>
                    </a:lnTo>
                    <a:lnTo>
                      <a:pt x="1296" y="1404"/>
                    </a:lnTo>
                    <a:lnTo>
                      <a:pt x="1344" y="1416"/>
                    </a:lnTo>
                    <a:lnTo>
                      <a:pt x="1393" y="1416"/>
                    </a:lnTo>
                    <a:lnTo>
                      <a:pt x="1441" y="1428"/>
                    </a:lnTo>
                    <a:lnTo>
                      <a:pt x="1489" y="1440"/>
                    </a:lnTo>
                    <a:lnTo>
                      <a:pt x="1537" y="1452"/>
                    </a:lnTo>
                    <a:lnTo>
                      <a:pt x="1585" y="1464"/>
                    </a:lnTo>
                    <a:lnTo>
                      <a:pt x="1633" y="1476"/>
                    </a:lnTo>
                    <a:lnTo>
                      <a:pt x="1693" y="1488"/>
                    </a:lnTo>
                    <a:lnTo>
                      <a:pt x="1705" y="1500"/>
                    </a:lnTo>
                    <a:lnTo>
                      <a:pt x="1729" y="1500"/>
                    </a:lnTo>
                    <a:lnTo>
                      <a:pt x="1753" y="1512"/>
                    </a:lnTo>
                    <a:lnTo>
                      <a:pt x="1777" y="1512"/>
                    </a:lnTo>
                    <a:lnTo>
                      <a:pt x="1789" y="1512"/>
                    </a:lnTo>
                    <a:lnTo>
                      <a:pt x="1813" y="1512"/>
                    </a:lnTo>
                    <a:lnTo>
                      <a:pt x="1837" y="1512"/>
                    </a:lnTo>
                    <a:lnTo>
                      <a:pt x="1861" y="1512"/>
                    </a:lnTo>
                    <a:lnTo>
                      <a:pt x="1885" y="1500"/>
                    </a:lnTo>
                    <a:lnTo>
                      <a:pt x="1909" y="1500"/>
                    </a:lnTo>
                    <a:lnTo>
                      <a:pt x="1933" y="1500"/>
                    </a:lnTo>
                    <a:lnTo>
                      <a:pt x="1945" y="1488"/>
                    </a:lnTo>
                    <a:lnTo>
                      <a:pt x="1969" y="1488"/>
                    </a:lnTo>
                    <a:lnTo>
                      <a:pt x="1993" y="1476"/>
                    </a:lnTo>
                    <a:lnTo>
                      <a:pt x="2005" y="1476"/>
                    </a:lnTo>
                    <a:lnTo>
                      <a:pt x="2029" y="1464"/>
                    </a:lnTo>
                    <a:lnTo>
                      <a:pt x="2041" y="1452"/>
                    </a:lnTo>
                    <a:lnTo>
                      <a:pt x="2065" y="1440"/>
                    </a:lnTo>
                    <a:lnTo>
                      <a:pt x="2089" y="1428"/>
                    </a:lnTo>
                    <a:lnTo>
                      <a:pt x="2113" y="1428"/>
                    </a:lnTo>
                    <a:lnTo>
                      <a:pt x="2125" y="1416"/>
                    </a:lnTo>
                    <a:lnTo>
                      <a:pt x="2149" y="1404"/>
                    </a:lnTo>
                    <a:lnTo>
                      <a:pt x="2173" y="1392"/>
                    </a:lnTo>
                    <a:lnTo>
                      <a:pt x="2185" y="1380"/>
                    </a:lnTo>
                    <a:lnTo>
                      <a:pt x="2209" y="1368"/>
                    </a:lnTo>
                    <a:lnTo>
                      <a:pt x="2233" y="1356"/>
                    </a:lnTo>
                    <a:lnTo>
                      <a:pt x="2245" y="1344"/>
                    </a:lnTo>
                    <a:lnTo>
                      <a:pt x="2269" y="1332"/>
                    </a:lnTo>
                    <a:lnTo>
                      <a:pt x="2293" y="1320"/>
                    </a:lnTo>
                    <a:lnTo>
                      <a:pt x="2305" y="1308"/>
                    </a:lnTo>
                    <a:lnTo>
                      <a:pt x="2329" y="1296"/>
                    </a:lnTo>
                    <a:lnTo>
                      <a:pt x="2341" y="1284"/>
                    </a:lnTo>
                    <a:lnTo>
                      <a:pt x="2365" y="1272"/>
                    </a:lnTo>
                    <a:lnTo>
                      <a:pt x="2389" y="1272"/>
                    </a:lnTo>
                    <a:lnTo>
                      <a:pt x="2401" y="1260"/>
                    </a:lnTo>
                    <a:lnTo>
                      <a:pt x="2425" y="1236"/>
                    </a:lnTo>
                    <a:lnTo>
                      <a:pt x="2449" y="1236"/>
                    </a:lnTo>
                    <a:lnTo>
                      <a:pt x="2461" y="1224"/>
                    </a:lnTo>
                    <a:lnTo>
                      <a:pt x="2485" y="1212"/>
                    </a:lnTo>
                    <a:lnTo>
                      <a:pt x="2509" y="1200"/>
                    </a:lnTo>
                    <a:lnTo>
                      <a:pt x="2521" y="1188"/>
                    </a:lnTo>
                    <a:lnTo>
                      <a:pt x="2545" y="1176"/>
                    </a:lnTo>
                    <a:lnTo>
                      <a:pt x="2569" y="1164"/>
                    </a:lnTo>
                    <a:lnTo>
                      <a:pt x="2581" y="1152"/>
                    </a:lnTo>
                    <a:lnTo>
                      <a:pt x="2605" y="1140"/>
                    </a:lnTo>
                    <a:lnTo>
                      <a:pt x="2617" y="1128"/>
                    </a:lnTo>
                    <a:lnTo>
                      <a:pt x="2641" y="1116"/>
                    </a:lnTo>
                    <a:lnTo>
                      <a:pt x="2665" y="1104"/>
                    </a:lnTo>
                    <a:lnTo>
                      <a:pt x="2653" y="924"/>
                    </a:lnTo>
                    <a:lnTo>
                      <a:pt x="2653" y="744"/>
                    </a:lnTo>
                    <a:lnTo>
                      <a:pt x="2653" y="564"/>
                    </a:lnTo>
                    <a:lnTo>
                      <a:pt x="2653" y="372"/>
                    </a:lnTo>
                    <a:close/>
                  </a:path>
                </a:pathLst>
              </a:custGeom>
              <a:solidFill>
                <a:srgbClr val="FFFF66"/>
              </a:solidFill>
              <a:ln w="9525">
                <a:noFill/>
                <a:round/>
                <a:headEnd/>
                <a:tailEnd/>
              </a:ln>
            </p:spPr>
            <p:txBody>
              <a:bodyPr/>
              <a:lstStyle/>
              <a:p>
                <a:endParaRPr lang="en-US"/>
              </a:p>
            </p:txBody>
          </p:sp>
        </p:grpSp>
        <p:pic>
          <p:nvPicPr>
            <p:cNvPr id="4106" name="Picture 13"/>
            <p:cNvPicPr>
              <a:picLocks noChangeAspect="1" noChangeArrowheads="1"/>
            </p:cNvPicPr>
            <p:nvPr/>
          </p:nvPicPr>
          <p:blipFill>
            <a:blip r:embed="rId3" cstate="print"/>
            <a:srcRect/>
            <a:stretch>
              <a:fillRect/>
            </a:stretch>
          </p:blipFill>
          <p:spPr bwMode="auto">
            <a:xfrm>
              <a:off x="3776" y="2481"/>
              <a:ext cx="848" cy="1378"/>
            </a:xfrm>
            <a:prstGeom prst="rect">
              <a:avLst/>
            </a:prstGeom>
            <a:noFill/>
            <a:ln w="9525">
              <a:noFill/>
              <a:miter lim="800000"/>
              <a:headEnd/>
              <a:tailEnd/>
            </a:ln>
          </p:spPr>
        </p:pic>
        <p:pic>
          <p:nvPicPr>
            <p:cNvPr id="4107" name="Picture 16"/>
            <p:cNvPicPr>
              <a:picLocks noChangeAspect="1" noChangeArrowheads="1"/>
            </p:cNvPicPr>
            <p:nvPr/>
          </p:nvPicPr>
          <p:blipFill>
            <a:blip r:embed="rId4" cstate="print"/>
            <a:srcRect/>
            <a:stretch>
              <a:fillRect/>
            </a:stretch>
          </p:blipFill>
          <p:spPr bwMode="auto">
            <a:xfrm>
              <a:off x="2608" y="1298"/>
              <a:ext cx="996" cy="920"/>
            </a:xfrm>
            <a:prstGeom prst="rect">
              <a:avLst/>
            </a:prstGeom>
            <a:noFill/>
            <a:ln w="9525">
              <a:noFill/>
              <a:miter lim="800000"/>
              <a:headEnd/>
              <a:tailEnd/>
            </a:ln>
          </p:spPr>
        </p:pic>
        <p:pic>
          <p:nvPicPr>
            <p:cNvPr id="4108" name="Picture 17"/>
            <p:cNvPicPr>
              <a:picLocks noChangeAspect="1" noChangeArrowheads="1"/>
            </p:cNvPicPr>
            <p:nvPr/>
          </p:nvPicPr>
          <p:blipFill>
            <a:blip r:embed="rId5" cstate="print"/>
            <a:srcRect/>
            <a:stretch>
              <a:fillRect/>
            </a:stretch>
          </p:blipFill>
          <p:spPr bwMode="auto">
            <a:xfrm>
              <a:off x="1111" y="3002"/>
              <a:ext cx="1320" cy="1318"/>
            </a:xfrm>
            <a:prstGeom prst="rect">
              <a:avLst/>
            </a:prstGeom>
            <a:noFill/>
            <a:ln w="9525">
              <a:noFill/>
              <a:miter lim="800000"/>
              <a:headEnd/>
              <a:tailEnd/>
            </a:ln>
          </p:spPr>
        </p:pic>
        <p:grpSp>
          <p:nvGrpSpPr>
            <p:cNvPr id="4109" name="Group 18"/>
            <p:cNvGrpSpPr>
              <a:grpSpLocks/>
            </p:cNvGrpSpPr>
            <p:nvPr/>
          </p:nvGrpSpPr>
          <p:grpSpPr bwMode="auto">
            <a:xfrm>
              <a:off x="1182" y="421"/>
              <a:ext cx="4520" cy="3858"/>
              <a:chOff x="9120" y="3440"/>
              <a:chExt cx="18960" cy="21707"/>
            </a:xfrm>
          </p:grpSpPr>
          <p:sp>
            <p:nvSpPr>
              <p:cNvPr id="4317" name="Freeform 19"/>
              <p:cNvSpPr>
                <a:spLocks/>
              </p:cNvSpPr>
              <p:nvPr/>
            </p:nvSpPr>
            <p:spPr bwMode="auto">
              <a:xfrm>
                <a:off x="21857" y="21298"/>
                <a:ext cx="6223" cy="3849"/>
              </a:xfrm>
              <a:custGeom>
                <a:avLst/>
                <a:gdLst>
                  <a:gd name="T0" fmla="*/ 4335 w 6223"/>
                  <a:gd name="T1" fmla="*/ 2263 h 3849"/>
                  <a:gd name="T2" fmla="*/ 4477 w 6223"/>
                  <a:gd name="T3" fmla="*/ 2263 h 3849"/>
                  <a:gd name="T4" fmla="*/ 4619 w 6223"/>
                  <a:gd name="T5" fmla="*/ 2308 h 3849"/>
                  <a:gd name="T6" fmla="*/ 4762 w 6223"/>
                  <a:gd name="T7" fmla="*/ 2394 h 3849"/>
                  <a:gd name="T8" fmla="*/ 4942 w 6223"/>
                  <a:gd name="T9" fmla="*/ 2479 h 3849"/>
                  <a:gd name="T10" fmla="*/ 5117 w 6223"/>
                  <a:gd name="T11" fmla="*/ 2519 h 3849"/>
                  <a:gd name="T12" fmla="*/ 5260 w 6223"/>
                  <a:gd name="T13" fmla="*/ 2565 h 3849"/>
                  <a:gd name="T14" fmla="*/ 5442 w 6223"/>
                  <a:gd name="T15" fmla="*/ 1819 h 3849"/>
                  <a:gd name="T16" fmla="*/ 5562 w 6223"/>
                  <a:gd name="T17" fmla="*/ 1999 h 3849"/>
                  <a:gd name="T18" fmla="*/ 5722 w 6223"/>
                  <a:gd name="T19" fmla="*/ 1859 h 3849"/>
                  <a:gd name="T20" fmla="*/ 5782 w 6223"/>
                  <a:gd name="T21" fmla="*/ 1939 h 3849"/>
                  <a:gd name="T22" fmla="*/ 6114 w 6223"/>
                  <a:gd name="T23" fmla="*/ 2051 h 3849"/>
                  <a:gd name="T24" fmla="*/ 6152 w 6223"/>
                  <a:gd name="T25" fmla="*/ 1966 h 3849"/>
                  <a:gd name="T26" fmla="*/ 5902 w 6223"/>
                  <a:gd name="T27" fmla="*/ 1739 h 3849"/>
                  <a:gd name="T28" fmla="*/ 6042 w 6223"/>
                  <a:gd name="T29" fmla="*/ 1559 h 3849"/>
                  <a:gd name="T30" fmla="*/ 6022 w 6223"/>
                  <a:gd name="T31" fmla="*/ 1459 h 3849"/>
                  <a:gd name="T32" fmla="*/ 6185 w 6223"/>
                  <a:gd name="T33" fmla="*/ 1324 h 3849"/>
                  <a:gd name="T34" fmla="*/ 4962 w 6223"/>
                  <a:gd name="T35" fmla="*/ 1059 h 3849"/>
                  <a:gd name="T36" fmla="*/ 5829 w 6223"/>
                  <a:gd name="T37" fmla="*/ 257 h 3849"/>
                  <a:gd name="T38" fmla="*/ 5725 w 6223"/>
                  <a:gd name="T39" fmla="*/ 171 h 3849"/>
                  <a:gd name="T40" fmla="*/ 5582 w 6223"/>
                  <a:gd name="T41" fmla="*/ 86 h 3849"/>
                  <a:gd name="T42" fmla="*/ 5402 w 6223"/>
                  <a:gd name="T43" fmla="*/ 0 h 3849"/>
                  <a:gd name="T44" fmla="*/ 5227 w 6223"/>
                  <a:gd name="T45" fmla="*/ 0 h 3849"/>
                  <a:gd name="T46" fmla="*/ 5013 w 6223"/>
                  <a:gd name="T47" fmla="*/ 0 h 3849"/>
                  <a:gd name="T48" fmla="*/ 4833 w 6223"/>
                  <a:gd name="T49" fmla="*/ 40 h 3849"/>
                  <a:gd name="T50" fmla="*/ 4619 w 6223"/>
                  <a:gd name="T51" fmla="*/ 211 h 3849"/>
                  <a:gd name="T52" fmla="*/ 4477 w 6223"/>
                  <a:gd name="T53" fmla="*/ 342 h 3849"/>
                  <a:gd name="T54" fmla="*/ 4335 w 6223"/>
                  <a:gd name="T55" fmla="*/ 514 h 3849"/>
                  <a:gd name="T56" fmla="*/ 4230 w 6223"/>
                  <a:gd name="T57" fmla="*/ 685 h 3849"/>
                  <a:gd name="T58" fmla="*/ 4159 w 6223"/>
                  <a:gd name="T59" fmla="*/ 856 h 3849"/>
                  <a:gd name="T60" fmla="*/ 4121 w 6223"/>
                  <a:gd name="T61" fmla="*/ 1027 h 3849"/>
                  <a:gd name="T62" fmla="*/ 4088 w 6223"/>
                  <a:gd name="T63" fmla="*/ 1153 h 3849"/>
                  <a:gd name="T64" fmla="*/ 209 w 6223"/>
                  <a:gd name="T65" fmla="*/ 2776 h 3849"/>
                  <a:gd name="T66" fmla="*/ 66 w 6223"/>
                  <a:gd name="T67" fmla="*/ 2907 h 3849"/>
                  <a:gd name="T68" fmla="*/ 0 w 6223"/>
                  <a:gd name="T69" fmla="*/ 3079 h 3849"/>
                  <a:gd name="T70" fmla="*/ 0 w 6223"/>
                  <a:gd name="T71" fmla="*/ 3250 h 3849"/>
                  <a:gd name="T72" fmla="*/ 33 w 6223"/>
                  <a:gd name="T73" fmla="*/ 3421 h 3849"/>
                  <a:gd name="T74" fmla="*/ 66 w 6223"/>
                  <a:gd name="T75" fmla="*/ 3592 h 3849"/>
                  <a:gd name="T76" fmla="*/ 176 w 6223"/>
                  <a:gd name="T77" fmla="*/ 3678 h 3849"/>
                  <a:gd name="T78" fmla="*/ 280 w 6223"/>
                  <a:gd name="T79" fmla="*/ 3803 h 3849"/>
                  <a:gd name="T80" fmla="*/ 422 w 6223"/>
                  <a:gd name="T81" fmla="*/ 3849 h 3849"/>
                  <a:gd name="T82" fmla="*/ 565 w 6223"/>
                  <a:gd name="T83" fmla="*/ 3803 h 3849"/>
                  <a:gd name="T84" fmla="*/ 745 w 6223"/>
                  <a:gd name="T85" fmla="*/ 3718 h 3849"/>
                  <a:gd name="T86" fmla="*/ 1063 w 6223"/>
                  <a:gd name="T87" fmla="*/ 3592 h 3849"/>
                  <a:gd name="T88" fmla="*/ 1490 w 6223"/>
                  <a:gd name="T89" fmla="*/ 3421 h 3849"/>
                  <a:gd name="T90" fmla="*/ 1988 w 6223"/>
                  <a:gd name="T91" fmla="*/ 3204 h 3849"/>
                  <a:gd name="T92" fmla="*/ 2558 w 6223"/>
                  <a:gd name="T93" fmla="*/ 2993 h 3849"/>
                  <a:gd name="T94" fmla="*/ 3094 w 6223"/>
                  <a:gd name="T95" fmla="*/ 2776 h 3849"/>
                  <a:gd name="T96" fmla="*/ 3552 w 6223"/>
                  <a:gd name="T97" fmla="*/ 2565 h 3849"/>
                  <a:gd name="T98" fmla="*/ 3945 w 6223"/>
                  <a:gd name="T99" fmla="*/ 2394 h 3849"/>
                  <a:gd name="T100" fmla="*/ 4192 w 6223"/>
                  <a:gd name="T101" fmla="*/ 2308 h 384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23"/>
                  <a:gd name="T154" fmla="*/ 0 h 3849"/>
                  <a:gd name="T155" fmla="*/ 6223 w 6223"/>
                  <a:gd name="T156" fmla="*/ 3849 h 384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23" h="3849">
                    <a:moveTo>
                      <a:pt x="4230" y="2263"/>
                    </a:moveTo>
                    <a:lnTo>
                      <a:pt x="4263" y="2263"/>
                    </a:lnTo>
                    <a:lnTo>
                      <a:pt x="4301" y="2263"/>
                    </a:lnTo>
                    <a:lnTo>
                      <a:pt x="4335" y="2263"/>
                    </a:lnTo>
                    <a:lnTo>
                      <a:pt x="4372" y="2263"/>
                    </a:lnTo>
                    <a:lnTo>
                      <a:pt x="4406" y="2263"/>
                    </a:lnTo>
                    <a:lnTo>
                      <a:pt x="4444" y="2263"/>
                    </a:lnTo>
                    <a:lnTo>
                      <a:pt x="4477" y="2263"/>
                    </a:lnTo>
                    <a:lnTo>
                      <a:pt x="4515" y="2263"/>
                    </a:lnTo>
                    <a:lnTo>
                      <a:pt x="4548" y="2308"/>
                    </a:lnTo>
                    <a:lnTo>
                      <a:pt x="4586" y="2308"/>
                    </a:lnTo>
                    <a:lnTo>
                      <a:pt x="4619" y="2308"/>
                    </a:lnTo>
                    <a:lnTo>
                      <a:pt x="4657" y="2348"/>
                    </a:lnTo>
                    <a:lnTo>
                      <a:pt x="4690" y="2348"/>
                    </a:lnTo>
                    <a:lnTo>
                      <a:pt x="4728" y="2348"/>
                    </a:lnTo>
                    <a:lnTo>
                      <a:pt x="4762" y="2394"/>
                    </a:lnTo>
                    <a:lnTo>
                      <a:pt x="4800" y="2394"/>
                    </a:lnTo>
                    <a:lnTo>
                      <a:pt x="4871" y="2434"/>
                    </a:lnTo>
                    <a:lnTo>
                      <a:pt x="4904" y="2479"/>
                    </a:lnTo>
                    <a:lnTo>
                      <a:pt x="4942" y="2479"/>
                    </a:lnTo>
                    <a:lnTo>
                      <a:pt x="4975" y="2479"/>
                    </a:lnTo>
                    <a:lnTo>
                      <a:pt x="5013" y="2519"/>
                    </a:lnTo>
                    <a:lnTo>
                      <a:pt x="5046" y="2519"/>
                    </a:lnTo>
                    <a:lnTo>
                      <a:pt x="5117" y="2519"/>
                    </a:lnTo>
                    <a:lnTo>
                      <a:pt x="5155" y="2565"/>
                    </a:lnTo>
                    <a:lnTo>
                      <a:pt x="5189" y="2565"/>
                    </a:lnTo>
                    <a:lnTo>
                      <a:pt x="5227" y="2565"/>
                    </a:lnTo>
                    <a:lnTo>
                      <a:pt x="5260" y="2565"/>
                    </a:lnTo>
                    <a:lnTo>
                      <a:pt x="5298" y="2565"/>
                    </a:lnTo>
                    <a:lnTo>
                      <a:pt x="5369" y="2565"/>
                    </a:lnTo>
                    <a:lnTo>
                      <a:pt x="5402" y="2565"/>
                    </a:lnTo>
                    <a:lnTo>
                      <a:pt x="5442" y="1819"/>
                    </a:lnTo>
                    <a:lnTo>
                      <a:pt x="5511" y="2565"/>
                    </a:lnTo>
                    <a:lnTo>
                      <a:pt x="5482" y="1999"/>
                    </a:lnTo>
                    <a:lnTo>
                      <a:pt x="5542" y="1819"/>
                    </a:lnTo>
                    <a:lnTo>
                      <a:pt x="5562" y="1999"/>
                    </a:lnTo>
                    <a:lnTo>
                      <a:pt x="5582" y="2039"/>
                    </a:lnTo>
                    <a:lnTo>
                      <a:pt x="5662" y="1919"/>
                    </a:lnTo>
                    <a:lnTo>
                      <a:pt x="5542" y="1839"/>
                    </a:lnTo>
                    <a:lnTo>
                      <a:pt x="5722" y="1859"/>
                    </a:lnTo>
                    <a:lnTo>
                      <a:pt x="5762" y="1899"/>
                    </a:lnTo>
                    <a:lnTo>
                      <a:pt x="5902" y="1979"/>
                    </a:lnTo>
                    <a:lnTo>
                      <a:pt x="5802" y="2019"/>
                    </a:lnTo>
                    <a:lnTo>
                      <a:pt x="5782" y="1939"/>
                    </a:lnTo>
                    <a:lnTo>
                      <a:pt x="5742" y="1799"/>
                    </a:lnTo>
                    <a:lnTo>
                      <a:pt x="5742" y="1759"/>
                    </a:lnTo>
                    <a:lnTo>
                      <a:pt x="6081" y="2091"/>
                    </a:lnTo>
                    <a:lnTo>
                      <a:pt x="6114" y="2051"/>
                    </a:lnTo>
                    <a:lnTo>
                      <a:pt x="5762" y="1939"/>
                    </a:lnTo>
                    <a:lnTo>
                      <a:pt x="5802" y="1799"/>
                    </a:lnTo>
                    <a:lnTo>
                      <a:pt x="5962" y="1819"/>
                    </a:lnTo>
                    <a:lnTo>
                      <a:pt x="6152" y="1966"/>
                    </a:lnTo>
                    <a:lnTo>
                      <a:pt x="6152" y="1920"/>
                    </a:lnTo>
                    <a:lnTo>
                      <a:pt x="5882" y="1679"/>
                    </a:lnTo>
                    <a:lnTo>
                      <a:pt x="6185" y="1837"/>
                    </a:lnTo>
                    <a:lnTo>
                      <a:pt x="5902" y="1739"/>
                    </a:lnTo>
                    <a:lnTo>
                      <a:pt x="5962" y="1599"/>
                    </a:lnTo>
                    <a:lnTo>
                      <a:pt x="6185" y="1752"/>
                    </a:lnTo>
                    <a:lnTo>
                      <a:pt x="6223" y="1712"/>
                    </a:lnTo>
                    <a:lnTo>
                      <a:pt x="6042" y="1559"/>
                    </a:lnTo>
                    <a:lnTo>
                      <a:pt x="6223" y="1626"/>
                    </a:lnTo>
                    <a:lnTo>
                      <a:pt x="6223" y="1581"/>
                    </a:lnTo>
                    <a:lnTo>
                      <a:pt x="6223" y="1541"/>
                    </a:lnTo>
                    <a:lnTo>
                      <a:pt x="6022" y="1459"/>
                    </a:lnTo>
                    <a:lnTo>
                      <a:pt x="6223" y="1455"/>
                    </a:lnTo>
                    <a:lnTo>
                      <a:pt x="6223" y="1409"/>
                    </a:lnTo>
                    <a:lnTo>
                      <a:pt x="6223" y="1370"/>
                    </a:lnTo>
                    <a:lnTo>
                      <a:pt x="6185" y="1324"/>
                    </a:lnTo>
                    <a:lnTo>
                      <a:pt x="6185" y="1284"/>
                    </a:lnTo>
                    <a:lnTo>
                      <a:pt x="5422" y="1419"/>
                    </a:lnTo>
                    <a:lnTo>
                      <a:pt x="4904" y="1495"/>
                    </a:lnTo>
                    <a:lnTo>
                      <a:pt x="4962" y="1059"/>
                    </a:lnTo>
                    <a:lnTo>
                      <a:pt x="5522" y="939"/>
                    </a:lnTo>
                    <a:lnTo>
                      <a:pt x="6062" y="1079"/>
                    </a:lnTo>
                    <a:lnTo>
                      <a:pt x="5829" y="297"/>
                    </a:lnTo>
                    <a:lnTo>
                      <a:pt x="5829" y="257"/>
                    </a:lnTo>
                    <a:lnTo>
                      <a:pt x="5796" y="257"/>
                    </a:lnTo>
                    <a:lnTo>
                      <a:pt x="5796" y="211"/>
                    </a:lnTo>
                    <a:lnTo>
                      <a:pt x="5758" y="211"/>
                    </a:lnTo>
                    <a:lnTo>
                      <a:pt x="5725" y="171"/>
                    </a:lnTo>
                    <a:lnTo>
                      <a:pt x="5687" y="126"/>
                    </a:lnTo>
                    <a:lnTo>
                      <a:pt x="5654" y="126"/>
                    </a:lnTo>
                    <a:lnTo>
                      <a:pt x="5616" y="86"/>
                    </a:lnTo>
                    <a:lnTo>
                      <a:pt x="5582" y="86"/>
                    </a:lnTo>
                    <a:lnTo>
                      <a:pt x="5544" y="40"/>
                    </a:lnTo>
                    <a:lnTo>
                      <a:pt x="5511" y="40"/>
                    </a:lnTo>
                    <a:lnTo>
                      <a:pt x="5473" y="40"/>
                    </a:lnTo>
                    <a:lnTo>
                      <a:pt x="5402" y="0"/>
                    </a:lnTo>
                    <a:lnTo>
                      <a:pt x="5369" y="0"/>
                    </a:lnTo>
                    <a:lnTo>
                      <a:pt x="5331" y="0"/>
                    </a:lnTo>
                    <a:lnTo>
                      <a:pt x="5260" y="0"/>
                    </a:lnTo>
                    <a:lnTo>
                      <a:pt x="5227" y="0"/>
                    </a:lnTo>
                    <a:lnTo>
                      <a:pt x="5189" y="0"/>
                    </a:lnTo>
                    <a:lnTo>
                      <a:pt x="5117" y="0"/>
                    </a:lnTo>
                    <a:lnTo>
                      <a:pt x="5084" y="0"/>
                    </a:lnTo>
                    <a:lnTo>
                      <a:pt x="5013" y="0"/>
                    </a:lnTo>
                    <a:lnTo>
                      <a:pt x="4975" y="0"/>
                    </a:lnTo>
                    <a:lnTo>
                      <a:pt x="4942" y="40"/>
                    </a:lnTo>
                    <a:lnTo>
                      <a:pt x="4871" y="40"/>
                    </a:lnTo>
                    <a:lnTo>
                      <a:pt x="4833" y="40"/>
                    </a:lnTo>
                    <a:lnTo>
                      <a:pt x="4800" y="86"/>
                    </a:lnTo>
                    <a:lnTo>
                      <a:pt x="4728" y="126"/>
                    </a:lnTo>
                    <a:lnTo>
                      <a:pt x="4690" y="171"/>
                    </a:lnTo>
                    <a:lnTo>
                      <a:pt x="4619" y="211"/>
                    </a:lnTo>
                    <a:lnTo>
                      <a:pt x="4586" y="257"/>
                    </a:lnTo>
                    <a:lnTo>
                      <a:pt x="4548" y="257"/>
                    </a:lnTo>
                    <a:lnTo>
                      <a:pt x="4515" y="297"/>
                    </a:lnTo>
                    <a:lnTo>
                      <a:pt x="4477" y="342"/>
                    </a:lnTo>
                    <a:lnTo>
                      <a:pt x="4444" y="382"/>
                    </a:lnTo>
                    <a:lnTo>
                      <a:pt x="4406" y="428"/>
                    </a:lnTo>
                    <a:lnTo>
                      <a:pt x="4372" y="468"/>
                    </a:lnTo>
                    <a:lnTo>
                      <a:pt x="4335" y="514"/>
                    </a:lnTo>
                    <a:lnTo>
                      <a:pt x="4301" y="554"/>
                    </a:lnTo>
                    <a:lnTo>
                      <a:pt x="4263" y="599"/>
                    </a:lnTo>
                    <a:lnTo>
                      <a:pt x="4263" y="639"/>
                    </a:lnTo>
                    <a:lnTo>
                      <a:pt x="4230" y="685"/>
                    </a:lnTo>
                    <a:lnTo>
                      <a:pt x="4230" y="725"/>
                    </a:lnTo>
                    <a:lnTo>
                      <a:pt x="4192" y="770"/>
                    </a:lnTo>
                    <a:lnTo>
                      <a:pt x="4192" y="810"/>
                    </a:lnTo>
                    <a:lnTo>
                      <a:pt x="4159" y="856"/>
                    </a:lnTo>
                    <a:lnTo>
                      <a:pt x="4159" y="896"/>
                    </a:lnTo>
                    <a:lnTo>
                      <a:pt x="4159" y="942"/>
                    </a:lnTo>
                    <a:lnTo>
                      <a:pt x="4159" y="982"/>
                    </a:lnTo>
                    <a:lnTo>
                      <a:pt x="4121" y="1027"/>
                    </a:lnTo>
                    <a:lnTo>
                      <a:pt x="4121" y="1067"/>
                    </a:lnTo>
                    <a:lnTo>
                      <a:pt x="4121" y="1113"/>
                    </a:lnTo>
                    <a:lnTo>
                      <a:pt x="4121" y="1153"/>
                    </a:lnTo>
                    <a:lnTo>
                      <a:pt x="4088" y="1153"/>
                    </a:lnTo>
                    <a:lnTo>
                      <a:pt x="318" y="2691"/>
                    </a:lnTo>
                    <a:lnTo>
                      <a:pt x="280" y="2691"/>
                    </a:lnTo>
                    <a:lnTo>
                      <a:pt x="247" y="2736"/>
                    </a:lnTo>
                    <a:lnTo>
                      <a:pt x="209" y="2776"/>
                    </a:lnTo>
                    <a:lnTo>
                      <a:pt x="176" y="2776"/>
                    </a:lnTo>
                    <a:lnTo>
                      <a:pt x="138" y="2822"/>
                    </a:lnTo>
                    <a:lnTo>
                      <a:pt x="104" y="2862"/>
                    </a:lnTo>
                    <a:lnTo>
                      <a:pt x="66" y="2907"/>
                    </a:lnTo>
                    <a:lnTo>
                      <a:pt x="66" y="2947"/>
                    </a:lnTo>
                    <a:lnTo>
                      <a:pt x="33" y="2993"/>
                    </a:lnTo>
                    <a:lnTo>
                      <a:pt x="33" y="3033"/>
                    </a:lnTo>
                    <a:lnTo>
                      <a:pt x="0" y="3079"/>
                    </a:lnTo>
                    <a:lnTo>
                      <a:pt x="0" y="3119"/>
                    </a:lnTo>
                    <a:lnTo>
                      <a:pt x="0" y="3164"/>
                    </a:lnTo>
                    <a:lnTo>
                      <a:pt x="0" y="3204"/>
                    </a:lnTo>
                    <a:lnTo>
                      <a:pt x="0" y="3250"/>
                    </a:lnTo>
                    <a:lnTo>
                      <a:pt x="0" y="3290"/>
                    </a:lnTo>
                    <a:lnTo>
                      <a:pt x="0" y="3335"/>
                    </a:lnTo>
                    <a:lnTo>
                      <a:pt x="0" y="3375"/>
                    </a:lnTo>
                    <a:lnTo>
                      <a:pt x="33" y="3421"/>
                    </a:lnTo>
                    <a:lnTo>
                      <a:pt x="33" y="3461"/>
                    </a:lnTo>
                    <a:lnTo>
                      <a:pt x="33" y="3507"/>
                    </a:lnTo>
                    <a:lnTo>
                      <a:pt x="66" y="3547"/>
                    </a:lnTo>
                    <a:lnTo>
                      <a:pt x="66" y="3592"/>
                    </a:lnTo>
                    <a:lnTo>
                      <a:pt x="104" y="3592"/>
                    </a:lnTo>
                    <a:lnTo>
                      <a:pt x="104" y="3632"/>
                    </a:lnTo>
                    <a:lnTo>
                      <a:pt x="138" y="3678"/>
                    </a:lnTo>
                    <a:lnTo>
                      <a:pt x="176" y="3678"/>
                    </a:lnTo>
                    <a:lnTo>
                      <a:pt x="176" y="3718"/>
                    </a:lnTo>
                    <a:lnTo>
                      <a:pt x="209" y="3718"/>
                    </a:lnTo>
                    <a:lnTo>
                      <a:pt x="247" y="3763"/>
                    </a:lnTo>
                    <a:lnTo>
                      <a:pt x="280" y="3803"/>
                    </a:lnTo>
                    <a:lnTo>
                      <a:pt x="318" y="3803"/>
                    </a:lnTo>
                    <a:lnTo>
                      <a:pt x="351" y="3803"/>
                    </a:lnTo>
                    <a:lnTo>
                      <a:pt x="389" y="3803"/>
                    </a:lnTo>
                    <a:lnTo>
                      <a:pt x="422" y="3849"/>
                    </a:lnTo>
                    <a:lnTo>
                      <a:pt x="460" y="3849"/>
                    </a:lnTo>
                    <a:lnTo>
                      <a:pt x="493" y="3803"/>
                    </a:lnTo>
                    <a:lnTo>
                      <a:pt x="531" y="3803"/>
                    </a:lnTo>
                    <a:lnTo>
                      <a:pt x="565" y="3803"/>
                    </a:lnTo>
                    <a:lnTo>
                      <a:pt x="603" y="3803"/>
                    </a:lnTo>
                    <a:lnTo>
                      <a:pt x="636" y="3763"/>
                    </a:lnTo>
                    <a:lnTo>
                      <a:pt x="674" y="3763"/>
                    </a:lnTo>
                    <a:lnTo>
                      <a:pt x="745" y="3718"/>
                    </a:lnTo>
                    <a:lnTo>
                      <a:pt x="816" y="3718"/>
                    </a:lnTo>
                    <a:lnTo>
                      <a:pt x="887" y="3678"/>
                    </a:lnTo>
                    <a:lnTo>
                      <a:pt x="958" y="3632"/>
                    </a:lnTo>
                    <a:lnTo>
                      <a:pt x="1063" y="3592"/>
                    </a:lnTo>
                    <a:lnTo>
                      <a:pt x="1134" y="3547"/>
                    </a:lnTo>
                    <a:lnTo>
                      <a:pt x="1243" y="3507"/>
                    </a:lnTo>
                    <a:lnTo>
                      <a:pt x="1386" y="3461"/>
                    </a:lnTo>
                    <a:lnTo>
                      <a:pt x="1490" y="3421"/>
                    </a:lnTo>
                    <a:lnTo>
                      <a:pt x="1632" y="3375"/>
                    </a:lnTo>
                    <a:lnTo>
                      <a:pt x="1741" y="3335"/>
                    </a:lnTo>
                    <a:lnTo>
                      <a:pt x="1884" y="3250"/>
                    </a:lnTo>
                    <a:lnTo>
                      <a:pt x="1988" y="3204"/>
                    </a:lnTo>
                    <a:lnTo>
                      <a:pt x="2130" y="3164"/>
                    </a:lnTo>
                    <a:lnTo>
                      <a:pt x="2273" y="3119"/>
                    </a:lnTo>
                    <a:lnTo>
                      <a:pt x="2415" y="3033"/>
                    </a:lnTo>
                    <a:lnTo>
                      <a:pt x="2558" y="2993"/>
                    </a:lnTo>
                    <a:lnTo>
                      <a:pt x="2700" y="2907"/>
                    </a:lnTo>
                    <a:lnTo>
                      <a:pt x="2809" y="2862"/>
                    </a:lnTo>
                    <a:lnTo>
                      <a:pt x="2951" y="2822"/>
                    </a:lnTo>
                    <a:lnTo>
                      <a:pt x="3094" y="2776"/>
                    </a:lnTo>
                    <a:lnTo>
                      <a:pt x="3196" y="2691"/>
                    </a:lnTo>
                    <a:lnTo>
                      <a:pt x="3338" y="2651"/>
                    </a:lnTo>
                    <a:lnTo>
                      <a:pt x="3447" y="2605"/>
                    </a:lnTo>
                    <a:lnTo>
                      <a:pt x="3552" y="2565"/>
                    </a:lnTo>
                    <a:lnTo>
                      <a:pt x="3661" y="2519"/>
                    </a:lnTo>
                    <a:lnTo>
                      <a:pt x="3765" y="2479"/>
                    </a:lnTo>
                    <a:lnTo>
                      <a:pt x="3874" y="2434"/>
                    </a:lnTo>
                    <a:lnTo>
                      <a:pt x="3945" y="2394"/>
                    </a:lnTo>
                    <a:lnTo>
                      <a:pt x="4017" y="2348"/>
                    </a:lnTo>
                    <a:lnTo>
                      <a:pt x="4088" y="2348"/>
                    </a:lnTo>
                    <a:lnTo>
                      <a:pt x="4121" y="2308"/>
                    </a:lnTo>
                    <a:lnTo>
                      <a:pt x="4192" y="2308"/>
                    </a:lnTo>
                    <a:lnTo>
                      <a:pt x="4230" y="2263"/>
                    </a:lnTo>
                    <a:close/>
                  </a:path>
                </a:pathLst>
              </a:custGeom>
              <a:solidFill>
                <a:srgbClr val="004C4C"/>
              </a:solidFill>
              <a:ln w="9525">
                <a:noFill/>
                <a:round/>
                <a:headEnd/>
                <a:tailEnd/>
              </a:ln>
            </p:spPr>
            <p:txBody>
              <a:bodyPr/>
              <a:lstStyle/>
              <a:p>
                <a:endParaRPr lang="en-US"/>
              </a:p>
            </p:txBody>
          </p:sp>
          <p:sp>
            <p:nvSpPr>
              <p:cNvPr id="4318" name="Rectangle 20"/>
              <p:cNvSpPr>
                <a:spLocks noChangeArrowheads="1"/>
              </p:cNvSpPr>
              <p:nvPr/>
            </p:nvSpPr>
            <p:spPr bwMode="auto">
              <a:xfrm rot="-1431633">
                <a:off x="9120" y="3440"/>
                <a:ext cx="2100" cy="1000"/>
              </a:xfrm>
              <a:prstGeom prst="rect">
                <a:avLst/>
              </a:prstGeom>
              <a:solidFill>
                <a:srgbClr val="FFFFFF"/>
              </a:solidFill>
              <a:ln w="9525">
                <a:noFill/>
                <a:miter lim="800000"/>
                <a:headEnd/>
                <a:tailEnd/>
              </a:ln>
            </p:spPr>
            <p:txBody>
              <a:bodyPr/>
              <a:lstStyle/>
              <a:p>
                <a:endParaRPr lang="en-US"/>
              </a:p>
            </p:txBody>
          </p:sp>
        </p:grpSp>
        <p:grpSp>
          <p:nvGrpSpPr>
            <p:cNvPr id="4110" name="Group 22"/>
            <p:cNvGrpSpPr>
              <a:grpSpLocks noChangeAspect="1"/>
            </p:cNvGrpSpPr>
            <p:nvPr/>
          </p:nvGrpSpPr>
          <p:grpSpPr bwMode="auto">
            <a:xfrm>
              <a:off x="2426" y="2659"/>
              <a:ext cx="1343" cy="1378"/>
              <a:chOff x="2426" y="2659"/>
              <a:chExt cx="1343" cy="1378"/>
            </a:xfrm>
          </p:grpSpPr>
          <p:sp>
            <p:nvSpPr>
              <p:cNvPr id="4248" name="AutoShape 21"/>
              <p:cNvSpPr>
                <a:spLocks noChangeAspect="1" noChangeArrowheads="1" noTextEdit="1"/>
              </p:cNvSpPr>
              <p:nvPr/>
            </p:nvSpPr>
            <p:spPr bwMode="auto">
              <a:xfrm>
                <a:off x="2426" y="2659"/>
                <a:ext cx="1343" cy="1378"/>
              </a:xfrm>
              <a:prstGeom prst="rect">
                <a:avLst/>
              </a:prstGeom>
              <a:noFill/>
              <a:ln w="9525">
                <a:noFill/>
                <a:miter lim="800000"/>
                <a:headEnd/>
                <a:tailEnd/>
              </a:ln>
            </p:spPr>
            <p:txBody>
              <a:bodyPr/>
              <a:lstStyle/>
              <a:p>
                <a:endParaRPr lang="en-GB"/>
              </a:p>
            </p:txBody>
          </p:sp>
          <p:sp>
            <p:nvSpPr>
              <p:cNvPr id="4249" name="Freeform 23"/>
              <p:cNvSpPr>
                <a:spLocks/>
              </p:cNvSpPr>
              <p:nvPr/>
            </p:nvSpPr>
            <p:spPr bwMode="auto">
              <a:xfrm>
                <a:off x="2445" y="2678"/>
                <a:ext cx="1305" cy="1340"/>
              </a:xfrm>
              <a:custGeom>
                <a:avLst/>
                <a:gdLst>
                  <a:gd name="T0" fmla="*/ 37 w 6525"/>
                  <a:gd name="T1" fmla="*/ 936 h 6703"/>
                  <a:gd name="T2" fmla="*/ 28 w 6525"/>
                  <a:gd name="T3" fmla="*/ 931 h 6703"/>
                  <a:gd name="T4" fmla="*/ 20 w 6525"/>
                  <a:gd name="T5" fmla="*/ 925 h 6703"/>
                  <a:gd name="T6" fmla="*/ 13 w 6525"/>
                  <a:gd name="T7" fmla="*/ 919 h 6703"/>
                  <a:gd name="T8" fmla="*/ 8 w 6525"/>
                  <a:gd name="T9" fmla="*/ 913 h 6703"/>
                  <a:gd name="T10" fmla="*/ 5 w 6525"/>
                  <a:gd name="T11" fmla="*/ 906 h 6703"/>
                  <a:gd name="T12" fmla="*/ 2 w 6525"/>
                  <a:gd name="T13" fmla="*/ 897 h 6703"/>
                  <a:gd name="T14" fmla="*/ 1 w 6525"/>
                  <a:gd name="T15" fmla="*/ 888 h 6703"/>
                  <a:gd name="T16" fmla="*/ 0 w 6525"/>
                  <a:gd name="T17" fmla="*/ 877 h 6703"/>
                  <a:gd name="T18" fmla="*/ 0 w 6525"/>
                  <a:gd name="T19" fmla="*/ 206 h 6703"/>
                  <a:gd name="T20" fmla="*/ 1 w 6525"/>
                  <a:gd name="T21" fmla="*/ 195 h 6703"/>
                  <a:gd name="T22" fmla="*/ 2 w 6525"/>
                  <a:gd name="T23" fmla="*/ 186 h 6703"/>
                  <a:gd name="T24" fmla="*/ 5 w 6525"/>
                  <a:gd name="T25" fmla="*/ 178 h 6703"/>
                  <a:gd name="T26" fmla="*/ 9 w 6525"/>
                  <a:gd name="T27" fmla="*/ 171 h 6703"/>
                  <a:gd name="T28" fmla="*/ 14 w 6525"/>
                  <a:gd name="T29" fmla="*/ 164 h 6703"/>
                  <a:gd name="T30" fmla="*/ 20 w 6525"/>
                  <a:gd name="T31" fmla="*/ 159 h 6703"/>
                  <a:gd name="T32" fmla="*/ 29 w 6525"/>
                  <a:gd name="T33" fmla="*/ 154 h 6703"/>
                  <a:gd name="T34" fmla="*/ 39 w 6525"/>
                  <a:gd name="T35" fmla="*/ 150 h 6703"/>
                  <a:gd name="T36" fmla="*/ 410 w 6525"/>
                  <a:gd name="T37" fmla="*/ 9 h 6703"/>
                  <a:gd name="T38" fmla="*/ 421 w 6525"/>
                  <a:gd name="T39" fmla="*/ 5 h 6703"/>
                  <a:gd name="T40" fmla="*/ 430 w 6525"/>
                  <a:gd name="T41" fmla="*/ 2 h 6703"/>
                  <a:gd name="T42" fmla="*/ 440 w 6525"/>
                  <a:gd name="T43" fmla="*/ 1 h 6703"/>
                  <a:gd name="T44" fmla="*/ 449 w 6525"/>
                  <a:gd name="T45" fmla="*/ 0 h 6703"/>
                  <a:gd name="T46" fmla="*/ 458 w 6525"/>
                  <a:gd name="T47" fmla="*/ 1 h 6703"/>
                  <a:gd name="T48" fmla="*/ 467 w 6525"/>
                  <a:gd name="T49" fmla="*/ 2 h 6703"/>
                  <a:gd name="T50" fmla="*/ 477 w 6525"/>
                  <a:gd name="T51" fmla="*/ 4 h 6703"/>
                  <a:gd name="T52" fmla="*/ 488 w 6525"/>
                  <a:gd name="T53" fmla="*/ 7 h 6703"/>
                  <a:gd name="T54" fmla="*/ 1266 w 6525"/>
                  <a:gd name="T55" fmla="*/ 274 h 6703"/>
                  <a:gd name="T56" fmla="*/ 1276 w 6525"/>
                  <a:gd name="T57" fmla="*/ 278 h 6703"/>
                  <a:gd name="T58" fmla="*/ 1285 w 6525"/>
                  <a:gd name="T59" fmla="*/ 283 h 6703"/>
                  <a:gd name="T60" fmla="*/ 1291 w 6525"/>
                  <a:gd name="T61" fmla="*/ 288 h 6703"/>
                  <a:gd name="T62" fmla="*/ 1297 w 6525"/>
                  <a:gd name="T63" fmla="*/ 294 h 6703"/>
                  <a:gd name="T64" fmla="*/ 1300 w 6525"/>
                  <a:gd name="T65" fmla="*/ 301 h 6703"/>
                  <a:gd name="T66" fmla="*/ 1303 w 6525"/>
                  <a:gd name="T67" fmla="*/ 309 h 6703"/>
                  <a:gd name="T68" fmla="*/ 1305 w 6525"/>
                  <a:gd name="T69" fmla="*/ 318 h 6703"/>
                  <a:gd name="T70" fmla="*/ 1305 w 6525"/>
                  <a:gd name="T71" fmla="*/ 329 h 6703"/>
                  <a:gd name="T72" fmla="*/ 1305 w 6525"/>
                  <a:gd name="T73" fmla="*/ 1032 h 6703"/>
                  <a:gd name="T74" fmla="*/ 1305 w 6525"/>
                  <a:gd name="T75" fmla="*/ 1042 h 6703"/>
                  <a:gd name="T76" fmla="*/ 1303 w 6525"/>
                  <a:gd name="T77" fmla="*/ 1052 h 6703"/>
                  <a:gd name="T78" fmla="*/ 1301 w 6525"/>
                  <a:gd name="T79" fmla="*/ 1061 h 6703"/>
                  <a:gd name="T80" fmla="*/ 1297 w 6525"/>
                  <a:gd name="T81" fmla="*/ 1068 h 6703"/>
                  <a:gd name="T82" fmla="*/ 1293 w 6525"/>
                  <a:gd name="T83" fmla="*/ 1075 h 6703"/>
                  <a:gd name="T84" fmla="*/ 1286 w 6525"/>
                  <a:gd name="T85" fmla="*/ 1082 h 6703"/>
                  <a:gd name="T86" fmla="*/ 1279 w 6525"/>
                  <a:gd name="T87" fmla="*/ 1088 h 6703"/>
                  <a:gd name="T88" fmla="*/ 1270 w 6525"/>
                  <a:gd name="T89" fmla="*/ 1093 h 6703"/>
                  <a:gd name="T90" fmla="*/ 1197 w 6525"/>
                  <a:gd name="T91" fmla="*/ 1136 h 6703"/>
                  <a:gd name="T92" fmla="*/ 1197 w 6525"/>
                  <a:gd name="T93" fmla="*/ 1191 h 6703"/>
                  <a:gd name="T94" fmla="*/ 1179 w 6525"/>
                  <a:gd name="T95" fmla="*/ 1202 h 6703"/>
                  <a:gd name="T96" fmla="*/ 1125 w 6525"/>
                  <a:gd name="T97" fmla="*/ 1178 h 6703"/>
                  <a:gd name="T98" fmla="*/ 897 w 6525"/>
                  <a:gd name="T99" fmla="*/ 1311 h 6703"/>
                  <a:gd name="T100" fmla="*/ 884 w 6525"/>
                  <a:gd name="T101" fmla="*/ 1318 h 6703"/>
                  <a:gd name="T102" fmla="*/ 872 w 6525"/>
                  <a:gd name="T103" fmla="*/ 1322 h 6703"/>
                  <a:gd name="T104" fmla="*/ 860 w 6525"/>
                  <a:gd name="T105" fmla="*/ 1324 h 6703"/>
                  <a:gd name="T106" fmla="*/ 849 w 6525"/>
                  <a:gd name="T107" fmla="*/ 1323 h 6703"/>
                  <a:gd name="T108" fmla="*/ 819 w 6525"/>
                  <a:gd name="T109" fmla="*/ 1340 h 6703"/>
                  <a:gd name="T110" fmla="*/ 773 w 6525"/>
                  <a:gd name="T111" fmla="*/ 1318 h 6703"/>
                  <a:gd name="T112" fmla="*/ 768 w 6525"/>
                  <a:gd name="T113" fmla="*/ 1287 h 6703"/>
                  <a:gd name="T114" fmla="*/ 115 w 6525"/>
                  <a:gd name="T115" fmla="*/ 973 h 6703"/>
                  <a:gd name="T116" fmla="*/ 88 w 6525"/>
                  <a:gd name="T117" fmla="*/ 986 h 6703"/>
                  <a:gd name="T118" fmla="*/ 42 w 6525"/>
                  <a:gd name="T119" fmla="*/ 964 h 6703"/>
                  <a:gd name="T120" fmla="*/ 37 w 6525"/>
                  <a:gd name="T121" fmla="*/ 936 h 670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525"/>
                  <a:gd name="T184" fmla="*/ 0 h 6703"/>
                  <a:gd name="T185" fmla="*/ 6525 w 6525"/>
                  <a:gd name="T186" fmla="*/ 6703 h 670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525" h="6703">
                    <a:moveTo>
                      <a:pt x="186" y="4681"/>
                    </a:moveTo>
                    <a:lnTo>
                      <a:pt x="139" y="4655"/>
                    </a:lnTo>
                    <a:lnTo>
                      <a:pt x="98" y="4628"/>
                    </a:lnTo>
                    <a:lnTo>
                      <a:pt x="67" y="4598"/>
                    </a:lnTo>
                    <a:lnTo>
                      <a:pt x="42" y="4566"/>
                    </a:lnTo>
                    <a:lnTo>
                      <a:pt x="23" y="4530"/>
                    </a:lnTo>
                    <a:lnTo>
                      <a:pt x="10" y="4487"/>
                    </a:lnTo>
                    <a:lnTo>
                      <a:pt x="3" y="4440"/>
                    </a:lnTo>
                    <a:lnTo>
                      <a:pt x="0" y="4386"/>
                    </a:lnTo>
                    <a:lnTo>
                      <a:pt x="0" y="1030"/>
                    </a:lnTo>
                    <a:lnTo>
                      <a:pt x="3" y="975"/>
                    </a:lnTo>
                    <a:lnTo>
                      <a:pt x="10" y="928"/>
                    </a:lnTo>
                    <a:lnTo>
                      <a:pt x="23" y="888"/>
                    </a:lnTo>
                    <a:lnTo>
                      <a:pt x="43" y="853"/>
                    </a:lnTo>
                    <a:lnTo>
                      <a:pt x="69" y="822"/>
                    </a:lnTo>
                    <a:lnTo>
                      <a:pt x="102" y="795"/>
                    </a:lnTo>
                    <a:lnTo>
                      <a:pt x="143" y="771"/>
                    </a:lnTo>
                    <a:lnTo>
                      <a:pt x="193" y="750"/>
                    </a:lnTo>
                    <a:lnTo>
                      <a:pt x="2052" y="43"/>
                    </a:lnTo>
                    <a:lnTo>
                      <a:pt x="2104" y="25"/>
                    </a:lnTo>
                    <a:lnTo>
                      <a:pt x="2152" y="12"/>
                    </a:lnTo>
                    <a:lnTo>
                      <a:pt x="2199" y="4"/>
                    </a:lnTo>
                    <a:lnTo>
                      <a:pt x="2244" y="0"/>
                    </a:lnTo>
                    <a:lnTo>
                      <a:pt x="2290" y="3"/>
                    </a:lnTo>
                    <a:lnTo>
                      <a:pt x="2336" y="9"/>
                    </a:lnTo>
                    <a:lnTo>
                      <a:pt x="2386" y="20"/>
                    </a:lnTo>
                    <a:lnTo>
                      <a:pt x="2438" y="37"/>
                    </a:lnTo>
                    <a:lnTo>
                      <a:pt x="6331" y="1373"/>
                    </a:lnTo>
                    <a:lnTo>
                      <a:pt x="6381" y="1393"/>
                    </a:lnTo>
                    <a:lnTo>
                      <a:pt x="6423" y="1415"/>
                    </a:lnTo>
                    <a:lnTo>
                      <a:pt x="6457" y="1441"/>
                    </a:lnTo>
                    <a:lnTo>
                      <a:pt x="6483" y="1470"/>
                    </a:lnTo>
                    <a:lnTo>
                      <a:pt x="6502" y="1504"/>
                    </a:lnTo>
                    <a:lnTo>
                      <a:pt x="6516" y="1546"/>
                    </a:lnTo>
                    <a:lnTo>
                      <a:pt x="6523" y="1592"/>
                    </a:lnTo>
                    <a:lnTo>
                      <a:pt x="6525" y="1646"/>
                    </a:lnTo>
                    <a:lnTo>
                      <a:pt x="6525" y="5160"/>
                    </a:lnTo>
                    <a:lnTo>
                      <a:pt x="6523" y="5214"/>
                    </a:lnTo>
                    <a:lnTo>
                      <a:pt x="6516" y="5263"/>
                    </a:lnTo>
                    <a:lnTo>
                      <a:pt x="6504" y="5305"/>
                    </a:lnTo>
                    <a:lnTo>
                      <a:pt x="6486" y="5343"/>
                    </a:lnTo>
                    <a:lnTo>
                      <a:pt x="6463" y="5378"/>
                    </a:lnTo>
                    <a:lnTo>
                      <a:pt x="6432" y="5410"/>
                    </a:lnTo>
                    <a:lnTo>
                      <a:pt x="6394" y="5440"/>
                    </a:lnTo>
                    <a:lnTo>
                      <a:pt x="6348" y="5469"/>
                    </a:lnTo>
                    <a:lnTo>
                      <a:pt x="5986" y="5682"/>
                    </a:lnTo>
                    <a:lnTo>
                      <a:pt x="5986" y="5959"/>
                    </a:lnTo>
                    <a:lnTo>
                      <a:pt x="5893" y="6015"/>
                    </a:lnTo>
                    <a:lnTo>
                      <a:pt x="5624" y="5894"/>
                    </a:lnTo>
                    <a:lnTo>
                      <a:pt x="4486" y="6560"/>
                    </a:lnTo>
                    <a:lnTo>
                      <a:pt x="4421" y="6593"/>
                    </a:lnTo>
                    <a:lnTo>
                      <a:pt x="4361" y="6614"/>
                    </a:lnTo>
                    <a:lnTo>
                      <a:pt x="4302" y="6621"/>
                    </a:lnTo>
                    <a:lnTo>
                      <a:pt x="4243" y="6617"/>
                    </a:lnTo>
                    <a:lnTo>
                      <a:pt x="4096" y="6703"/>
                    </a:lnTo>
                    <a:lnTo>
                      <a:pt x="3867" y="6591"/>
                    </a:lnTo>
                    <a:lnTo>
                      <a:pt x="3840" y="6438"/>
                    </a:lnTo>
                    <a:lnTo>
                      <a:pt x="576" y="4868"/>
                    </a:lnTo>
                    <a:lnTo>
                      <a:pt x="441" y="4932"/>
                    </a:lnTo>
                    <a:lnTo>
                      <a:pt x="212" y="4821"/>
                    </a:lnTo>
                    <a:lnTo>
                      <a:pt x="186" y="4681"/>
                    </a:lnTo>
                    <a:close/>
                  </a:path>
                </a:pathLst>
              </a:custGeom>
              <a:solidFill>
                <a:srgbClr val="CEE0E0"/>
              </a:solidFill>
              <a:ln w="9525">
                <a:noFill/>
                <a:round/>
                <a:headEnd/>
                <a:tailEnd/>
              </a:ln>
            </p:spPr>
            <p:txBody>
              <a:bodyPr/>
              <a:lstStyle/>
              <a:p>
                <a:endParaRPr lang="en-US"/>
              </a:p>
            </p:txBody>
          </p:sp>
          <p:sp>
            <p:nvSpPr>
              <p:cNvPr id="4250" name="Freeform 24"/>
              <p:cNvSpPr>
                <a:spLocks/>
              </p:cNvSpPr>
              <p:nvPr/>
            </p:nvSpPr>
            <p:spPr bwMode="auto">
              <a:xfrm>
                <a:off x="2444" y="2677"/>
                <a:ext cx="1307" cy="1343"/>
              </a:xfrm>
              <a:custGeom>
                <a:avLst/>
                <a:gdLst>
                  <a:gd name="T0" fmla="*/ 45 w 6536"/>
                  <a:gd name="T1" fmla="*/ 965 h 6715"/>
                  <a:gd name="T2" fmla="*/ 29 w 6536"/>
                  <a:gd name="T3" fmla="*/ 931 h 6715"/>
                  <a:gd name="T4" fmla="*/ 15 w 6536"/>
                  <a:gd name="T5" fmla="*/ 920 h 6715"/>
                  <a:gd name="T6" fmla="*/ 7 w 6536"/>
                  <a:gd name="T7" fmla="*/ 906 h 6715"/>
                  <a:gd name="T8" fmla="*/ 3 w 6536"/>
                  <a:gd name="T9" fmla="*/ 889 h 6715"/>
                  <a:gd name="T10" fmla="*/ 2 w 6536"/>
                  <a:gd name="T11" fmla="*/ 207 h 6715"/>
                  <a:gd name="T12" fmla="*/ 4 w 6536"/>
                  <a:gd name="T13" fmla="*/ 187 h 6715"/>
                  <a:gd name="T14" fmla="*/ 11 w 6536"/>
                  <a:gd name="T15" fmla="*/ 172 h 6715"/>
                  <a:gd name="T16" fmla="*/ 22 w 6536"/>
                  <a:gd name="T17" fmla="*/ 161 h 6715"/>
                  <a:gd name="T18" fmla="*/ 40 w 6536"/>
                  <a:gd name="T19" fmla="*/ 152 h 6715"/>
                  <a:gd name="T20" fmla="*/ 422 w 6536"/>
                  <a:gd name="T21" fmla="*/ 7 h 6715"/>
                  <a:gd name="T22" fmla="*/ 441 w 6536"/>
                  <a:gd name="T23" fmla="*/ 3 h 6715"/>
                  <a:gd name="T24" fmla="*/ 459 w 6536"/>
                  <a:gd name="T25" fmla="*/ 3 h 6715"/>
                  <a:gd name="T26" fmla="*/ 478 w 6536"/>
                  <a:gd name="T27" fmla="*/ 6 h 6715"/>
                  <a:gd name="T28" fmla="*/ 1266 w 6536"/>
                  <a:gd name="T29" fmla="*/ 277 h 6715"/>
                  <a:gd name="T30" fmla="*/ 1285 w 6536"/>
                  <a:gd name="T31" fmla="*/ 285 h 6715"/>
                  <a:gd name="T32" fmla="*/ 1296 w 6536"/>
                  <a:gd name="T33" fmla="*/ 296 h 6715"/>
                  <a:gd name="T34" fmla="*/ 1303 w 6536"/>
                  <a:gd name="T35" fmla="*/ 310 h 6715"/>
                  <a:gd name="T36" fmla="*/ 1305 w 6536"/>
                  <a:gd name="T37" fmla="*/ 330 h 6715"/>
                  <a:gd name="T38" fmla="*/ 1304 w 6536"/>
                  <a:gd name="T39" fmla="*/ 1044 h 6715"/>
                  <a:gd name="T40" fmla="*/ 1300 w 6536"/>
                  <a:gd name="T41" fmla="*/ 1062 h 6715"/>
                  <a:gd name="T42" fmla="*/ 1292 w 6536"/>
                  <a:gd name="T43" fmla="*/ 1076 h 6715"/>
                  <a:gd name="T44" fmla="*/ 1279 w 6536"/>
                  <a:gd name="T45" fmla="*/ 1088 h 6715"/>
                  <a:gd name="T46" fmla="*/ 1197 w 6536"/>
                  <a:gd name="T47" fmla="*/ 1137 h 6715"/>
                  <a:gd name="T48" fmla="*/ 1179 w 6536"/>
                  <a:gd name="T49" fmla="*/ 1202 h 6715"/>
                  <a:gd name="T50" fmla="*/ 897 w 6536"/>
                  <a:gd name="T51" fmla="*/ 1312 h 6715"/>
                  <a:gd name="T52" fmla="*/ 873 w 6536"/>
                  <a:gd name="T53" fmla="*/ 1323 h 6715"/>
                  <a:gd name="T54" fmla="*/ 849 w 6536"/>
                  <a:gd name="T55" fmla="*/ 1323 h 6715"/>
                  <a:gd name="T56" fmla="*/ 775 w 6536"/>
                  <a:gd name="T57" fmla="*/ 1318 h 6715"/>
                  <a:gd name="T58" fmla="*/ 116 w 6536"/>
                  <a:gd name="T59" fmla="*/ 973 h 6715"/>
                  <a:gd name="T60" fmla="*/ 45 w 6536"/>
                  <a:gd name="T61" fmla="*/ 965 h 6715"/>
                  <a:gd name="T62" fmla="*/ 29 w 6536"/>
                  <a:gd name="T63" fmla="*/ 931 h 6715"/>
                  <a:gd name="T64" fmla="*/ 37 w 6536"/>
                  <a:gd name="T65" fmla="*/ 938 h 6715"/>
                  <a:gd name="T66" fmla="*/ 89 w 6536"/>
                  <a:gd name="T67" fmla="*/ 989 h 6715"/>
                  <a:gd name="T68" fmla="*/ 768 w 6536"/>
                  <a:gd name="T69" fmla="*/ 1289 h 6715"/>
                  <a:gd name="T70" fmla="*/ 820 w 6536"/>
                  <a:gd name="T71" fmla="*/ 1343 h 6715"/>
                  <a:gd name="T72" fmla="*/ 861 w 6536"/>
                  <a:gd name="T73" fmla="*/ 1326 h 6715"/>
                  <a:gd name="T74" fmla="*/ 885 w 6536"/>
                  <a:gd name="T75" fmla="*/ 1321 h 6715"/>
                  <a:gd name="T76" fmla="*/ 1126 w 6536"/>
                  <a:gd name="T77" fmla="*/ 1181 h 6715"/>
                  <a:gd name="T78" fmla="*/ 1199 w 6536"/>
                  <a:gd name="T79" fmla="*/ 1194 h 6715"/>
                  <a:gd name="T80" fmla="*/ 1271 w 6536"/>
                  <a:gd name="T81" fmla="*/ 1096 h 6715"/>
                  <a:gd name="T82" fmla="*/ 1288 w 6536"/>
                  <a:gd name="T83" fmla="*/ 1084 h 6715"/>
                  <a:gd name="T84" fmla="*/ 1299 w 6536"/>
                  <a:gd name="T85" fmla="*/ 1070 h 6715"/>
                  <a:gd name="T86" fmla="*/ 1305 w 6536"/>
                  <a:gd name="T87" fmla="*/ 1054 h 6715"/>
                  <a:gd name="T88" fmla="*/ 1307 w 6536"/>
                  <a:gd name="T89" fmla="*/ 1033 h 6715"/>
                  <a:gd name="T90" fmla="*/ 1307 w 6536"/>
                  <a:gd name="T91" fmla="*/ 319 h 6715"/>
                  <a:gd name="T92" fmla="*/ 1302 w 6536"/>
                  <a:gd name="T93" fmla="*/ 301 h 6715"/>
                  <a:gd name="T94" fmla="*/ 1293 w 6536"/>
                  <a:gd name="T95" fmla="*/ 288 h 6715"/>
                  <a:gd name="T96" fmla="*/ 1278 w 6536"/>
                  <a:gd name="T97" fmla="*/ 278 h 6715"/>
                  <a:gd name="T98" fmla="*/ 489 w 6536"/>
                  <a:gd name="T99" fmla="*/ 7 h 6715"/>
                  <a:gd name="T100" fmla="*/ 469 w 6536"/>
                  <a:gd name="T101" fmla="*/ 2 h 6715"/>
                  <a:gd name="T102" fmla="*/ 450 w 6536"/>
                  <a:gd name="T103" fmla="*/ 0 h 6715"/>
                  <a:gd name="T104" fmla="*/ 431 w 6536"/>
                  <a:gd name="T105" fmla="*/ 2 h 6715"/>
                  <a:gd name="T106" fmla="*/ 411 w 6536"/>
                  <a:gd name="T107" fmla="*/ 8 h 6715"/>
                  <a:gd name="T108" fmla="*/ 29 w 6536"/>
                  <a:gd name="T109" fmla="*/ 154 h 6715"/>
                  <a:gd name="T110" fmla="*/ 14 w 6536"/>
                  <a:gd name="T111" fmla="*/ 164 h 6715"/>
                  <a:gd name="T112" fmla="*/ 4 w 6536"/>
                  <a:gd name="T113" fmla="*/ 178 h 6715"/>
                  <a:gd name="T114" fmla="*/ 0 w 6536"/>
                  <a:gd name="T115" fmla="*/ 196 h 6715"/>
                  <a:gd name="T116" fmla="*/ 0 w 6536"/>
                  <a:gd name="T117" fmla="*/ 878 h 6715"/>
                  <a:gd name="T118" fmla="*/ 2 w 6536"/>
                  <a:gd name="T119" fmla="*/ 899 h 6715"/>
                  <a:gd name="T120" fmla="*/ 8 w 6536"/>
                  <a:gd name="T121" fmla="*/ 915 h 6715"/>
                  <a:gd name="T122" fmla="*/ 20 w 6536"/>
                  <a:gd name="T123" fmla="*/ 927 h 6715"/>
                  <a:gd name="T124" fmla="*/ 37 w 6536"/>
                  <a:gd name="T125" fmla="*/ 938 h 671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536"/>
                  <a:gd name="T190" fmla="*/ 0 h 6715"/>
                  <a:gd name="T191" fmla="*/ 6536 w 6536"/>
                  <a:gd name="T192" fmla="*/ 6715 h 671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536" h="6715">
                    <a:moveTo>
                      <a:pt x="211" y="4827"/>
                    </a:moveTo>
                    <a:lnTo>
                      <a:pt x="223" y="4825"/>
                    </a:lnTo>
                    <a:lnTo>
                      <a:pt x="197" y="4682"/>
                    </a:lnTo>
                    <a:lnTo>
                      <a:pt x="147" y="4655"/>
                    </a:lnTo>
                    <a:lnTo>
                      <a:pt x="107" y="4628"/>
                    </a:lnTo>
                    <a:lnTo>
                      <a:pt x="76" y="4600"/>
                    </a:lnTo>
                    <a:lnTo>
                      <a:pt x="51" y="4568"/>
                    </a:lnTo>
                    <a:lnTo>
                      <a:pt x="34" y="4532"/>
                    </a:lnTo>
                    <a:lnTo>
                      <a:pt x="21" y="4491"/>
                    </a:lnTo>
                    <a:lnTo>
                      <a:pt x="14" y="4445"/>
                    </a:lnTo>
                    <a:lnTo>
                      <a:pt x="11" y="4391"/>
                    </a:lnTo>
                    <a:lnTo>
                      <a:pt x="11" y="1035"/>
                    </a:lnTo>
                    <a:lnTo>
                      <a:pt x="14" y="980"/>
                    </a:lnTo>
                    <a:lnTo>
                      <a:pt x="21" y="934"/>
                    </a:lnTo>
                    <a:lnTo>
                      <a:pt x="34" y="895"/>
                    </a:lnTo>
                    <a:lnTo>
                      <a:pt x="53" y="861"/>
                    </a:lnTo>
                    <a:lnTo>
                      <a:pt x="79" y="832"/>
                    </a:lnTo>
                    <a:lnTo>
                      <a:pt x="110" y="805"/>
                    </a:lnTo>
                    <a:lnTo>
                      <a:pt x="151" y="782"/>
                    </a:lnTo>
                    <a:lnTo>
                      <a:pt x="200" y="761"/>
                    </a:lnTo>
                    <a:lnTo>
                      <a:pt x="2059" y="54"/>
                    </a:lnTo>
                    <a:lnTo>
                      <a:pt x="2110" y="36"/>
                    </a:lnTo>
                    <a:lnTo>
                      <a:pt x="2158" y="23"/>
                    </a:lnTo>
                    <a:lnTo>
                      <a:pt x="2206" y="15"/>
                    </a:lnTo>
                    <a:lnTo>
                      <a:pt x="2249" y="11"/>
                    </a:lnTo>
                    <a:lnTo>
                      <a:pt x="2295" y="14"/>
                    </a:lnTo>
                    <a:lnTo>
                      <a:pt x="2340" y="20"/>
                    </a:lnTo>
                    <a:lnTo>
                      <a:pt x="2390" y="31"/>
                    </a:lnTo>
                    <a:lnTo>
                      <a:pt x="2440" y="48"/>
                    </a:lnTo>
                    <a:lnTo>
                      <a:pt x="6333" y="1384"/>
                    </a:lnTo>
                    <a:lnTo>
                      <a:pt x="6384" y="1404"/>
                    </a:lnTo>
                    <a:lnTo>
                      <a:pt x="6424" y="1424"/>
                    </a:lnTo>
                    <a:lnTo>
                      <a:pt x="6458" y="1450"/>
                    </a:lnTo>
                    <a:lnTo>
                      <a:pt x="6483" y="1479"/>
                    </a:lnTo>
                    <a:lnTo>
                      <a:pt x="6501" y="1512"/>
                    </a:lnTo>
                    <a:lnTo>
                      <a:pt x="6515" y="1552"/>
                    </a:lnTo>
                    <a:lnTo>
                      <a:pt x="6522" y="1598"/>
                    </a:lnTo>
                    <a:lnTo>
                      <a:pt x="6524" y="1651"/>
                    </a:lnTo>
                    <a:lnTo>
                      <a:pt x="6524" y="5165"/>
                    </a:lnTo>
                    <a:lnTo>
                      <a:pt x="6522" y="5219"/>
                    </a:lnTo>
                    <a:lnTo>
                      <a:pt x="6515" y="5266"/>
                    </a:lnTo>
                    <a:lnTo>
                      <a:pt x="6503" y="5308"/>
                    </a:lnTo>
                    <a:lnTo>
                      <a:pt x="6487" y="5344"/>
                    </a:lnTo>
                    <a:lnTo>
                      <a:pt x="6463" y="5380"/>
                    </a:lnTo>
                    <a:lnTo>
                      <a:pt x="6434" y="5410"/>
                    </a:lnTo>
                    <a:lnTo>
                      <a:pt x="6396" y="5440"/>
                    </a:lnTo>
                    <a:lnTo>
                      <a:pt x="6350" y="5470"/>
                    </a:lnTo>
                    <a:lnTo>
                      <a:pt x="5985" y="5683"/>
                    </a:lnTo>
                    <a:lnTo>
                      <a:pt x="5985" y="5961"/>
                    </a:lnTo>
                    <a:lnTo>
                      <a:pt x="5898" y="6012"/>
                    </a:lnTo>
                    <a:lnTo>
                      <a:pt x="5629" y="5892"/>
                    </a:lnTo>
                    <a:lnTo>
                      <a:pt x="4488" y="6560"/>
                    </a:lnTo>
                    <a:lnTo>
                      <a:pt x="4423" y="6592"/>
                    </a:lnTo>
                    <a:lnTo>
                      <a:pt x="4364" y="6613"/>
                    </a:lnTo>
                    <a:lnTo>
                      <a:pt x="4307" y="6620"/>
                    </a:lnTo>
                    <a:lnTo>
                      <a:pt x="4246" y="6616"/>
                    </a:lnTo>
                    <a:lnTo>
                      <a:pt x="4101" y="6701"/>
                    </a:lnTo>
                    <a:lnTo>
                      <a:pt x="3878" y="6592"/>
                    </a:lnTo>
                    <a:lnTo>
                      <a:pt x="3851" y="6440"/>
                    </a:lnTo>
                    <a:lnTo>
                      <a:pt x="581" y="4866"/>
                    </a:lnTo>
                    <a:lnTo>
                      <a:pt x="446" y="4930"/>
                    </a:lnTo>
                    <a:lnTo>
                      <a:pt x="223" y="4823"/>
                    </a:lnTo>
                    <a:lnTo>
                      <a:pt x="197" y="4682"/>
                    </a:lnTo>
                    <a:lnTo>
                      <a:pt x="146" y="4655"/>
                    </a:lnTo>
                    <a:lnTo>
                      <a:pt x="141" y="4664"/>
                    </a:lnTo>
                    <a:lnTo>
                      <a:pt x="185" y="4689"/>
                    </a:lnTo>
                    <a:lnTo>
                      <a:pt x="211" y="4830"/>
                    </a:lnTo>
                    <a:lnTo>
                      <a:pt x="446" y="4944"/>
                    </a:lnTo>
                    <a:lnTo>
                      <a:pt x="581" y="4880"/>
                    </a:lnTo>
                    <a:lnTo>
                      <a:pt x="3839" y="6447"/>
                    </a:lnTo>
                    <a:lnTo>
                      <a:pt x="3866" y="6599"/>
                    </a:lnTo>
                    <a:lnTo>
                      <a:pt x="4101" y="6715"/>
                    </a:lnTo>
                    <a:lnTo>
                      <a:pt x="4249" y="6627"/>
                    </a:lnTo>
                    <a:lnTo>
                      <a:pt x="4307" y="6632"/>
                    </a:lnTo>
                    <a:lnTo>
                      <a:pt x="4367" y="6625"/>
                    </a:lnTo>
                    <a:lnTo>
                      <a:pt x="4428" y="6604"/>
                    </a:lnTo>
                    <a:lnTo>
                      <a:pt x="4493" y="6570"/>
                    </a:lnTo>
                    <a:lnTo>
                      <a:pt x="5629" y="5906"/>
                    </a:lnTo>
                    <a:lnTo>
                      <a:pt x="5898" y="6027"/>
                    </a:lnTo>
                    <a:lnTo>
                      <a:pt x="5997" y="5968"/>
                    </a:lnTo>
                    <a:lnTo>
                      <a:pt x="5997" y="5690"/>
                    </a:lnTo>
                    <a:lnTo>
                      <a:pt x="6357" y="5479"/>
                    </a:lnTo>
                    <a:lnTo>
                      <a:pt x="6403" y="5449"/>
                    </a:lnTo>
                    <a:lnTo>
                      <a:pt x="6441" y="5420"/>
                    </a:lnTo>
                    <a:lnTo>
                      <a:pt x="6473" y="5387"/>
                    </a:lnTo>
                    <a:lnTo>
                      <a:pt x="6496" y="5351"/>
                    </a:lnTo>
                    <a:lnTo>
                      <a:pt x="6515" y="5313"/>
                    </a:lnTo>
                    <a:lnTo>
                      <a:pt x="6527" y="5269"/>
                    </a:lnTo>
                    <a:lnTo>
                      <a:pt x="6534" y="5219"/>
                    </a:lnTo>
                    <a:lnTo>
                      <a:pt x="6536" y="5165"/>
                    </a:lnTo>
                    <a:lnTo>
                      <a:pt x="6536" y="1651"/>
                    </a:lnTo>
                    <a:lnTo>
                      <a:pt x="6534" y="1595"/>
                    </a:lnTo>
                    <a:lnTo>
                      <a:pt x="6527" y="1549"/>
                    </a:lnTo>
                    <a:lnTo>
                      <a:pt x="6513" y="1507"/>
                    </a:lnTo>
                    <a:lnTo>
                      <a:pt x="6493" y="1471"/>
                    </a:lnTo>
                    <a:lnTo>
                      <a:pt x="6465" y="1441"/>
                    </a:lnTo>
                    <a:lnTo>
                      <a:pt x="6431" y="1415"/>
                    </a:lnTo>
                    <a:lnTo>
                      <a:pt x="6389" y="1392"/>
                    </a:lnTo>
                    <a:lnTo>
                      <a:pt x="6338" y="1372"/>
                    </a:lnTo>
                    <a:lnTo>
                      <a:pt x="2445" y="36"/>
                    </a:lnTo>
                    <a:lnTo>
                      <a:pt x="2392" y="20"/>
                    </a:lnTo>
                    <a:lnTo>
                      <a:pt x="2343" y="8"/>
                    </a:lnTo>
                    <a:lnTo>
                      <a:pt x="2295" y="2"/>
                    </a:lnTo>
                    <a:lnTo>
                      <a:pt x="2249" y="0"/>
                    </a:lnTo>
                    <a:lnTo>
                      <a:pt x="2203" y="3"/>
                    </a:lnTo>
                    <a:lnTo>
                      <a:pt x="2156" y="11"/>
                    </a:lnTo>
                    <a:lnTo>
                      <a:pt x="2108" y="24"/>
                    </a:lnTo>
                    <a:lnTo>
                      <a:pt x="2055" y="42"/>
                    </a:lnTo>
                    <a:lnTo>
                      <a:pt x="195" y="749"/>
                    </a:lnTo>
                    <a:lnTo>
                      <a:pt x="146" y="770"/>
                    </a:lnTo>
                    <a:lnTo>
                      <a:pt x="103" y="795"/>
                    </a:lnTo>
                    <a:lnTo>
                      <a:pt x="69" y="822"/>
                    </a:lnTo>
                    <a:lnTo>
                      <a:pt x="43" y="854"/>
                    </a:lnTo>
                    <a:lnTo>
                      <a:pt x="22" y="891"/>
                    </a:lnTo>
                    <a:lnTo>
                      <a:pt x="9" y="932"/>
                    </a:lnTo>
                    <a:lnTo>
                      <a:pt x="2" y="980"/>
                    </a:lnTo>
                    <a:lnTo>
                      <a:pt x="0" y="1035"/>
                    </a:lnTo>
                    <a:lnTo>
                      <a:pt x="0" y="4391"/>
                    </a:lnTo>
                    <a:lnTo>
                      <a:pt x="2" y="4445"/>
                    </a:lnTo>
                    <a:lnTo>
                      <a:pt x="9" y="4493"/>
                    </a:lnTo>
                    <a:lnTo>
                      <a:pt x="22" y="4537"/>
                    </a:lnTo>
                    <a:lnTo>
                      <a:pt x="42" y="4575"/>
                    </a:lnTo>
                    <a:lnTo>
                      <a:pt x="67" y="4607"/>
                    </a:lnTo>
                    <a:lnTo>
                      <a:pt x="100" y="4637"/>
                    </a:lnTo>
                    <a:lnTo>
                      <a:pt x="140" y="4664"/>
                    </a:lnTo>
                    <a:lnTo>
                      <a:pt x="185" y="4689"/>
                    </a:lnTo>
                    <a:lnTo>
                      <a:pt x="211" y="4827"/>
                    </a:lnTo>
                    <a:close/>
                  </a:path>
                </a:pathLst>
              </a:custGeom>
              <a:solidFill>
                <a:srgbClr val="000000"/>
              </a:solidFill>
              <a:ln w="0">
                <a:solidFill>
                  <a:srgbClr val="000000"/>
                </a:solidFill>
                <a:round/>
                <a:headEnd/>
                <a:tailEnd/>
              </a:ln>
            </p:spPr>
            <p:txBody>
              <a:bodyPr/>
              <a:lstStyle/>
              <a:p>
                <a:endParaRPr lang="en-US"/>
              </a:p>
            </p:txBody>
          </p:sp>
          <p:sp>
            <p:nvSpPr>
              <p:cNvPr id="4251" name="Freeform 25"/>
              <p:cNvSpPr>
                <a:spLocks/>
              </p:cNvSpPr>
              <p:nvPr/>
            </p:nvSpPr>
            <p:spPr bwMode="auto">
              <a:xfrm>
                <a:off x="2532" y="3641"/>
                <a:ext cx="7" cy="23"/>
              </a:xfrm>
              <a:custGeom>
                <a:avLst/>
                <a:gdLst>
                  <a:gd name="T0" fmla="*/ 0 w 38"/>
                  <a:gd name="T1" fmla="*/ 23 h 119"/>
                  <a:gd name="T2" fmla="*/ 2 w 38"/>
                  <a:gd name="T3" fmla="*/ 23 h 119"/>
                  <a:gd name="T4" fmla="*/ 7 w 38"/>
                  <a:gd name="T5" fmla="*/ 0 h 119"/>
                  <a:gd name="T6" fmla="*/ 5 w 38"/>
                  <a:gd name="T7" fmla="*/ 0 h 119"/>
                  <a:gd name="T8" fmla="*/ 0 w 38"/>
                  <a:gd name="T9" fmla="*/ 23 h 119"/>
                  <a:gd name="T10" fmla="*/ 0 60000 65536"/>
                  <a:gd name="T11" fmla="*/ 0 60000 65536"/>
                  <a:gd name="T12" fmla="*/ 0 60000 65536"/>
                  <a:gd name="T13" fmla="*/ 0 60000 65536"/>
                  <a:gd name="T14" fmla="*/ 0 60000 65536"/>
                  <a:gd name="T15" fmla="*/ 0 w 38"/>
                  <a:gd name="T16" fmla="*/ 0 h 119"/>
                  <a:gd name="T17" fmla="*/ 38 w 38"/>
                  <a:gd name="T18" fmla="*/ 119 h 119"/>
                </a:gdLst>
                <a:ahLst/>
                <a:cxnLst>
                  <a:cxn ang="T10">
                    <a:pos x="T0" y="T1"/>
                  </a:cxn>
                  <a:cxn ang="T11">
                    <a:pos x="T2" y="T3"/>
                  </a:cxn>
                  <a:cxn ang="T12">
                    <a:pos x="T4" y="T5"/>
                  </a:cxn>
                  <a:cxn ang="T13">
                    <a:pos x="T6" y="T7"/>
                  </a:cxn>
                  <a:cxn ang="T14">
                    <a:pos x="T8" y="T9"/>
                  </a:cxn>
                </a:cxnLst>
                <a:rect l="T15" t="T16" r="T17" b="T18"/>
                <a:pathLst>
                  <a:path w="38" h="119">
                    <a:moveTo>
                      <a:pt x="0" y="117"/>
                    </a:moveTo>
                    <a:lnTo>
                      <a:pt x="12" y="119"/>
                    </a:lnTo>
                    <a:lnTo>
                      <a:pt x="38" y="2"/>
                    </a:lnTo>
                    <a:lnTo>
                      <a:pt x="26" y="0"/>
                    </a:lnTo>
                    <a:lnTo>
                      <a:pt x="0" y="117"/>
                    </a:lnTo>
                    <a:close/>
                  </a:path>
                </a:pathLst>
              </a:custGeom>
              <a:solidFill>
                <a:srgbClr val="000000"/>
              </a:solidFill>
              <a:ln w="0">
                <a:solidFill>
                  <a:srgbClr val="000000"/>
                </a:solidFill>
                <a:round/>
                <a:headEnd/>
                <a:tailEnd/>
              </a:ln>
            </p:spPr>
            <p:txBody>
              <a:bodyPr/>
              <a:lstStyle/>
              <a:p>
                <a:endParaRPr lang="en-US"/>
              </a:p>
            </p:txBody>
          </p:sp>
          <p:sp>
            <p:nvSpPr>
              <p:cNvPr id="4252" name="Freeform 26"/>
              <p:cNvSpPr>
                <a:spLocks/>
              </p:cNvSpPr>
              <p:nvPr/>
            </p:nvSpPr>
            <p:spPr bwMode="auto">
              <a:xfrm>
                <a:off x="2481" y="3613"/>
                <a:ext cx="80" cy="40"/>
              </a:xfrm>
              <a:custGeom>
                <a:avLst/>
                <a:gdLst>
                  <a:gd name="T0" fmla="*/ 1 w 396"/>
                  <a:gd name="T1" fmla="*/ 0 h 199"/>
                  <a:gd name="T2" fmla="*/ 0 w 396"/>
                  <a:gd name="T3" fmla="*/ 2 h 199"/>
                  <a:gd name="T4" fmla="*/ 79 w 396"/>
                  <a:gd name="T5" fmla="*/ 40 h 199"/>
                  <a:gd name="T6" fmla="*/ 80 w 396"/>
                  <a:gd name="T7" fmla="*/ 38 h 199"/>
                  <a:gd name="T8" fmla="*/ 1 w 396"/>
                  <a:gd name="T9" fmla="*/ 0 h 199"/>
                  <a:gd name="T10" fmla="*/ 0 60000 65536"/>
                  <a:gd name="T11" fmla="*/ 0 60000 65536"/>
                  <a:gd name="T12" fmla="*/ 0 60000 65536"/>
                  <a:gd name="T13" fmla="*/ 0 60000 65536"/>
                  <a:gd name="T14" fmla="*/ 0 60000 65536"/>
                  <a:gd name="T15" fmla="*/ 0 w 396"/>
                  <a:gd name="T16" fmla="*/ 0 h 199"/>
                  <a:gd name="T17" fmla="*/ 396 w 396"/>
                  <a:gd name="T18" fmla="*/ 199 h 199"/>
                </a:gdLst>
                <a:ahLst/>
                <a:cxnLst>
                  <a:cxn ang="T10">
                    <a:pos x="T0" y="T1"/>
                  </a:cxn>
                  <a:cxn ang="T11">
                    <a:pos x="T2" y="T3"/>
                  </a:cxn>
                  <a:cxn ang="T12">
                    <a:pos x="T4" y="T5"/>
                  </a:cxn>
                  <a:cxn ang="T13">
                    <a:pos x="T6" y="T7"/>
                  </a:cxn>
                  <a:cxn ang="T14">
                    <a:pos x="T8" y="T9"/>
                  </a:cxn>
                </a:cxnLst>
                <a:rect l="T15" t="T16" r="T17" b="T18"/>
                <a:pathLst>
                  <a:path w="396" h="199">
                    <a:moveTo>
                      <a:pt x="5" y="0"/>
                    </a:moveTo>
                    <a:lnTo>
                      <a:pt x="0" y="12"/>
                    </a:lnTo>
                    <a:lnTo>
                      <a:pt x="391" y="199"/>
                    </a:lnTo>
                    <a:lnTo>
                      <a:pt x="396" y="188"/>
                    </a:lnTo>
                    <a:lnTo>
                      <a:pt x="5" y="0"/>
                    </a:lnTo>
                    <a:close/>
                  </a:path>
                </a:pathLst>
              </a:custGeom>
              <a:solidFill>
                <a:srgbClr val="000000"/>
              </a:solidFill>
              <a:ln w="0">
                <a:solidFill>
                  <a:srgbClr val="000000"/>
                </a:solidFill>
                <a:round/>
                <a:headEnd/>
                <a:tailEnd/>
              </a:ln>
            </p:spPr>
            <p:txBody>
              <a:bodyPr/>
              <a:lstStyle/>
              <a:p>
                <a:endParaRPr lang="en-US"/>
              </a:p>
            </p:txBody>
          </p:sp>
          <p:sp>
            <p:nvSpPr>
              <p:cNvPr id="4253" name="Freeform 27"/>
              <p:cNvSpPr>
                <a:spLocks/>
              </p:cNvSpPr>
              <p:nvPr/>
            </p:nvSpPr>
            <p:spPr bwMode="auto">
              <a:xfrm>
                <a:off x="2480" y="2855"/>
                <a:ext cx="793" cy="307"/>
              </a:xfrm>
              <a:custGeom>
                <a:avLst/>
                <a:gdLst>
                  <a:gd name="T0" fmla="*/ 1 w 3962"/>
                  <a:gd name="T1" fmla="*/ 0 h 1536"/>
                  <a:gd name="T2" fmla="*/ 0 w 3962"/>
                  <a:gd name="T3" fmla="*/ 2 h 1536"/>
                  <a:gd name="T4" fmla="*/ 792 w 3962"/>
                  <a:gd name="T5" fmla="*/ 307 h 1536"/>
                  <a:gd name="T6" fmla="*/ 793 w 3962"/>
                  <a:gd name="T7" fmla="*/ 305 h 1536"/>
                  <a:gd name="T8" fmla="*/ 1 w 3962"/>
                  <a:gd name="T9" fmla="*/ 0 h 1536"/>
                  <a:gd name="T10" fmla="*/ 0 60000 65536"/>
                  <a:gd name="T11" fmla="*/ 0 60000 65536"/>
                  <a:gd name="T12" fmla="*/ 0 60000 65536"/>
                  <a:gd name="T13" fmla="*/ 0 60000 65536"/>
                  <a:gd name="T14" fmla="*/ 0 60000 65536"/>
                  <a:gd name="T15" fmla="*/ 0 w 3962"/>
                  <a:gd name="T16" fmla="*/ 0 h 1536"/>
                  <a:gd name="T17" fmla="*/ 3962 w 3962"/>
                  <a:gd name="T18" fmla="*/ 1536 h 1536"/>
                </a:gdLst>
                <a:ahLst/>
                <a:cxnLst>
                  <a:cxn ang="T10">
                    <a:pos x="T0" y="T1"/>
                  </a:cxn>
                  <a:cxn ang="T11">
                    <a:pos x="T2" y="T3"/>
                  </a:cxn>
                  <a:cxn ang="T12">
                    <a:pos x="T4" y="T5"/>
                  </a:cxn>
                  <a:cxn ang="T13">
                    <a:pos x="T6" y="T7"/>
                  </a:cxn>
                  <a:cxn ang="T14">
                    <a:pos x="T8" y="T9"/>
                  </a:cxn>
                </a:cxnLst>
                <a:rect l="T15" t="T16" r="T17" b="T18"/>
                <a:pathLst>
                  <a:path w="3962" h="1536">
                    <a:moveTo>
                      <a:pt x="5" y="0"/>
                    </a:moveTo>
                    <a:lnTo>
                      <a:pt x="0" y="12"/>
                    </a:lnTo>
                    <a:lnTo>
                      <a:pt x="3957" y="1536"/>
                    </a:lnTo>
                    <a:lnTo>
                      <a:pt x="3962" y="1524"/>
                    </a:lnTo>
                    <a:lnTo>
                      <a:pt x="5" y="0"/>
                    </a:lnTo>
                    <a:close/>
                  </a:path>
                </a:pathLst>
              </a:custGeom>
              <a:solidFill>
                <a:srgbClr val="000000"/>
              </a:solidFill>
              <a:ln w="0">
                <a:solidFill>
                  <a:srgbClr val="000000"/>
                </a:solidFill>
                <a:round/>
                <a:headEnd/>
                <a:tailEnd/>
              </a:ln>
            </p:spPr>
            <p:txBody>
              <a:bodyPr/>
              <a:lstStyle/>
              <a:p>
                <a:endParaRPr lang="en-US"/>
              </a:p>
            </p:txBody>
          </p:sp>
          <p:sp>
            <p:nvSpPr>
              <p:cNvPr id="4254" name="Freeform 28"/>
              <p:cNvSpPr>
                <a:spLocks/>
              </p:cNvSpPr>
              <p:nvPr/>
            </p:nvSpPr>
            <p:spPr bwMode="auto">
              <a:xfrm>
                <a:off x="3340" y="2981"/>
                <a:ext cx="376" cy="179"/>
              </a:xfrm>
              <a:custGeom>
                <a:avLst/>
                <a:gdLst>
                  <a:gd name="T0" fmla="*/ 0 w 1884"/>
                  <a:gd name="T1" fmla="*/ 177 h 896"/>
                  <a:gd name="T2" fmla="*/ 1 w 1884"/>
                  <a:gd name="T3" fmla="*/ 179 h 896"/>
                  <a:gd name="T4" fmla="*/ 376 w 1884"/>
                  <a:gd name="T5" fmla="*/ 2 h 896"/>
                  <a:gd name="T6" fmla="*/ 375 w 1884"/>
                  <a:gd name="T7" fmla="*/ 0 h 896"/>
                  <a:gd name="T8" fmla="*/ 0 w 1884"/>
                  <a:gd name="T9" fmla="*/ 177 h 896"/>
                  <a:gd name="T10" fmla="*/ 0 60000 65536"/>
                  <a:gd name="T11" fmla="*/ 0 60000 65536"/>
                  <a:gd name="T12" fmla="*/ 0 60000 65536"/>
                  <a:gd name="T13" fmla="*/ 0 60000 65536"/>
                  <a:gd name="T14" fmla="*/ 0 60000 65536"/>
                  <a:gd name="T15" fmla="*/ 0 w 1884"/>
                  <a:gd name="T16" fmla="*/ 0 h 896"/>
                  <a:gd name="T17" fmla="*/ 1884 w 1884"/>
                  <a:gd name="T18" fmla="*/ 896 h 896"/>
                </a:gdLst>
                <a:ahLst/>
                <a:cxnLst>
                  <a:cxn ang="T10">
                    <a:pos x="T0" y="T1"/>
                  </a:cxn>
                  <a:cxn ang="T11">
                    <a:pos x="T2" y="T3"/>
                  </a:cxn>
                  <a:cxn ang="T12">
                    <a:pos x="T4" y="T5"/>
                  </a:cxn>
                  <a:cxn ang="T13">
                    <a:pos x="T6" y="T7"/>
                  </a:cxn>
                  <a:cxn ang="T14">
                    <a:pos x="T8" y="T9"/>
                  </a:cxn>
                </a:cxnLst>
                <a:rect l="T15" t="T16" r="T17" b="T18"/>
                <a:pathLst>
                  <a:path w="1884" h="896">
                    <a:moveTo>
                      <a:pt x="0" y="884"/>
                    </a:moveTo>
                    <a:lnTo>
                      <a:pt x="5" y="896"/>
                    </a:lnTo>
                    <a:lnTo>
                      <a:pt x="1884" y="12"/>
                    </a:lnTo>
                    <a:lnTo>
                      <a:pt x="1879" y="0"/>
                    </a:lnTo>
                    <a:lnTo>
                      <a:pt x="0" y="884"/>
                    </a:lnTo>
                    <a:close/>
                  </a:path>
                </a:pathLst>
              </a:custGeom>
              <a:solidFill>
                <a:srgbClr val="000000"/>
              </a:solidFill>
              <a:ln w="0">
                <a:solidFill>
                  <a:srgbClr val="000000"/>
                </a:solidFill>
                <a:round/>
                <a:headEnd/>
                <a:tailEnd/>
              </a:ln>
            </p:spPr>
            <p:txBody>
              <a:bodyPr/>
              <a:lstStyle/>
              <a:p>
                <a:endParaRPr lang="en-US"/>
              </a:p>
            </p:txBody>
          </p:sp>
          <p:sp>
            <p:nvSpPr>
              <p:cNvPr id="4255" name="Freeform 29"/>
              <p:cNvSpPr>
                <a:spLocks/>
              </p:cNvSpPr>
              <p:nvPr/>
            </p:nvSpPr>
            <p:spPr bwMode="auto">
              <a:xfrm>
                <a:off x="2677" y="2824"/>
                <a:ext cx="617" cy="234"/>
              </a:xfrm>
              <a:custGeom>
                <a:avLst/>
                <a:gdLst>
                  <a:gd name="T0" fmla="*/ 80 w 3087"/>
                  <a:gd name="T1" fmla="*/ 1 h 1172"/>
                  <a:gd name="T2" fmla="*/ 79 w 3087"/>
                  <a:gd name="T3" fmla="*/ 3 h 1172"/>
                  <a:gd name="T4" fmla="*/ 611 w 3087"/>
                  <a:gd name="T5" fmla="*/ 198 h 1172"/>
                  <a:gd name="T6" fmla="*/ 538 w 3087"/>
                  <a:gd name="T7" fmla="*/ 231 h 1172"/>
                  <a:gd name="T8" fmla="*/ 7 w 3087"/>
                  <a:gd name="T9" fmla="*/ 32 h 1172"/>
                  <a:gd name="T10" fmla="*/ 78 w 3087"/>
                  <a:gd name="T11" fmla="*/ 4 h 1172"/>
                  <a:gd name="T12" fmla="*/ 78 w 3087"/>
                  <a:gd name="T13" fmla="*/ 60 h 1172"/>
                  <a:gd name="T14" fmla="*/ 81 w 3087"/>
                  <a:gd name="T15" fmla="*/ 60 h 1172"/>
                  <a:gd name="T16" fmla="*/ 81 w 3087"/>
                  <a:gd name="T17" fmla="*/ 0 h 1172"/>
                  <a:gd name="T18" fmla="*/ 0 w 3087"/>
                  <a:gd name="T19" fmla="*/ 32 h 1172"/>
                  <a:gd name="T20" fmla="*/ 538 w 3087"/>
                  <a:gd name="T21" fmla="*/ 234 h 1172"/>
                  <a:gd name="T22" fmla="*/ 617 w 3087"/>
                  <a:gd name="T23" fmla="*/ 198 h 1172"/>
                  <a:gd name="T24" fmla="*/ 80 w 3087"/>
                  <a:gd name="T25" fmla="*/ 1 h 11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87"/>
                  <a:gd name="T40" fmla="*/ 0 h 1172"/>
                  <a:gd name="T41" fmla="*/ 3087 w 3087"/>
                  <a:gd name="T42" fmla="*/ 1172 h 11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87" h="1172">
                    <a:moveTo>
                      <a:pt x="400" y="4"/>
                    </a:moveTo>
                    <a:lnTo>
                      <a:pt x="395" y="15"/>
                    </a:lnTo>
                    <a:lnTo>
                      <a:pt x="3057" y="994"/>
                    </a:lnTo>
                    <a:lnTo>
                      <a:pt x="2693" y="1158"/>
                    </a:lnTo>
                    <a:lnTo>
                      <a:pt x="33" y="161"/>
                    </a:lnTo>
                    <a:lnTo>
                      <a:pt x="391" y="19"/>
                    </a:lnTo>
                    <a:lnTo>
                      <a:pt x="391" y="303"/>
                    </a:lnTo>
                    <a:lnTo>
                      <a:pt x="403" y="303"/>
                    </a:lnTo>
                    <a:lnTo>
                      <a:pt x="403" y="0"/>
                    </a:lnTo>
                    <a:lnTo>
                      <a:pt x="0" y="161"/>
                    </a:lnTo>
                    <a:lnTo>
                      <a:pt x="2693" y="1172"/>
                    </a:lnTo>
                    <a:lnTo>
                      <a:pt x="3087" y="994"/>
                    </a:lnTo>
                    <a:lnTo>
                      <a:pt x="400" y="4"/>
                    </a:lnTo>
                    <a:close/>
                  </a:path>
                </a:pathLst>
              </a:custGeom>
              <a:solidFill>
                <a:srgbClr val="000000"/>
              </a:solidFill>
              <a:ln w="0">
                <a:solidFill>
                  <a:srgbClr val="000000"/>
                </a:solidFill>
                <a:round/>
                <a:headEnd/>
                <a:tailEnd/>
              </a:ln>
            </p:spPr>
            <p:txBody>
              <a:bodyPr/>
              <a:lstStyle/>
              <a:p>
                <a:endParaRPr lang="en-US"/>
              </a:p>
            </p:txBody>
          </p:sp>
          <p:sp>
            <p:nvSpPr>
              <p:cNvPr id="4256" name="Freeform 30"/>
              <p:cNvSpPr>
                <a:spLocks/>
              </p:cNvSpPr>
              <p:nvPr/>
            </p:nvSpPr>
            <p:spPr bwMode="auto">
              <a:xfrm>
                <a:off x="2696" y="2837"/>
                <a:ext cx="579" cy="195"/>
              </a:xfrm>
              <a:custGeom>
                <a:avLst/>
                <a:gdLst>
                  <a:gd name="T0" fmla="*/ 0 w 2896"/>
                  <a:gd name="T1" fmla="*/ 24 h 971"/>
                  <a:gd name="T2" fmla="*/ 1 w 2896"/>
                  <a:gd name="T3" fmla="*/ 26 h 971"/>
                  <a:gd name="T4" fmla="*/ 60 w 2896"/>
                  <a:gd name="T5" fmla="*/ 2 h 971"/>
                  <a:gd name="T6" fmla="*/ 578 w 2896"/>
                  <a:gd name="T7" fmla="*/ 195 h 971"/>
                  <a:gd name="T8" fmla="*/ 579 w 2896"/>
                  <a:gd name="T9" fmla="*/ 193 h 971"/>
                  <a:gd name="T10" fmla="*/ 60 w 2896"/>
                  <a:gd name="T11" fmla="*/ 0 h 971"/>
                  <a:gd name="T12" fmla="*/ 0 w 2896"/>
                  <a:gd name="T13" fmla="*/ 24 h 971"/>
                  <a:gd name="T14" fmla="*/ 0 60000 65536"/>
                  <a:gd name="T15" fmla="*/ 0 60000 65536"/>
                  <a:gd name="T16" fmla="*/ 0 60000 65536"/>
                  <a:gd name="T17" fmla="*/ 0 60000 65536"/>
                  <a:gd name="T18" fmla="*/ 0 60000 65536"/>
                  <a:gd name="T19" fmla="*/ 0 60000 65536"/>
                  <a:gd name="T20" fmla="*/ 0 60000 65536"/>
                  <a:gd name="T21" fmla="*/ 0 w 2896"/>
                  <a:gd name="T22" fmla="*/ 0 h 971"/>
                  <a:gd name="T23" fmla="*/ 2896 w 2896"/>
                  <a:gd name="T24" fmla="*/ 971 h 9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96" h="971">
                    <a:moveTo>
                      <a:pt x="0" y="118"/>
                    </a:moveTo>
                    <a:lnTo>
                      <a:pt x="5" y="130"/>
                    </a:lnTo>
                    <a:lnTo>
                      <a:pt x="301" y="12"/>
                    </a:lnTo>
                    <a:lnTo>
                      <a:pt x="2891" y="971"/>
                    </a:lnTo>
                    <a:lnTo>
                      <a:pt x="2896" y="959"/>
                    </a:lnTo>
                    <a:lnTo>
                      <a:pt x="301" y="0"/>
                    </a:lnTo>
                    <a:lnTo>
                      <a:pt x="0" y="118"/>
                    </a:lnTo>
                    <a:close/>
                  </a:path>
                </a:pathLst>
              </a:custGeom>
              <a:solidFill>
                <a:srgbClr val="000000"/>
              </a:solidFill>
              <a:ln w="0">
                <a:solidFill>
                  <a:srgbClr val="000000"/>
                </a:solidFill>
                <a:round/>
                <a:headEnd/>
                <a:tailEnd/>
              </a:ln>
            </p:spPr>
            <p:txBody>
              <a:bodyPr/>
              <a:lstStyle/>
              <a:p>
                <a:endParaRPr lang="en-US"/>
              </a:p>
            </p:txBody>
          </p:sp>
          <p:sp>
            <p:nvSpPr>
              <p:cNvPr id="4257" name="Freeform 31"/>
              <p:cNvSpPr>
                <a:spLocks/>
              </p:cNvSpPr>
              <p:nvPr/>
            </p:nvSpPr>
            <p:spPr bwMode="auto">
              <a:xfrm>
                <a:off x="2894" y="2743"/>
                <a:ext cx="609" cy="218"/>
              </a:xfrm>
              <a:custGeom>
                <a:avLst/>
                <a:gdLst>
                  <a:gd name="T0" fmla="*/ 69 w 3043"/>
                  <a:gd name="T1" fmla="*/ 1 h 1093"/>
                  <a:gd name="T2" fmla="*/ 68 w 3043"/>
                  <a:gd name="T3" fmla="*/ 3 h 1093"/>
                  <a:gd name="T4" fmla="*/ 602 w 3043"/>
                  <a:gd name="T5" fmla="*/ 186 h 1093"/>
                  <a:gd name="T6" fmla="*/ 537 w 3043"/>
                  <a:gd name="T7" fmla="*/ 216 h 1093"/>
                  <a:gd name="T8" fmla="*/ 7 w 3043"/>
                  <a:gd name="T9" fmla="*/ 28 h 1093"/>
                  <a:gd name="T10" fmla="*/ 67 w 3043"/>
                  <a:gd name="T11" fmla="*/ 4 h 1093"/>
                  <a:gd name="T12" fmla="*/ 67 w 3043"/>
                  <a:gd name="T13" fmla="*/ 51 h 1093"/>
                  <a:gd name="T14" fmla="*/ 70 w 3043"/>
                  <a:gd name="T15" fmla="*/ 51 h 1093"/>
                  <a:gd name="T16" fmla="*/ 70 w 3043"/>
                  <a:gd name="T17" fmla="*/ 0 h 1093"/>
                  <a:gd name="T18" fmla="*/ 0 w 3043"/>
                  <a:gd name="T19" fmla="*/ 28 h 1093"/>
                  <a:gd name="T20" fmla="*/ 537 w 3043"/>
                  <a:gd name="T21" fmla="*/ 218 h 1093"/>
                  <a:gd name="T22" fmla="*/ 609 w 3043"/>
                  <a:gd name="T23" fmla="*/ 186 h 1093"/>
                  <a:gd name="T24" fmla="*/ 69 w 3043"/>
                  <a:gd name="T25" fmla="*/ 1 h 10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43"/>
                  <a:gd name="T40" fmla="*/ 0 h 1093"/>
                  <a:gd name="T41" fmla="*/ 3043 w 3043"/>
                  <a:gd name="T42" fmla="*/ 1093 h 10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43" h="1093">
                    <a:moveTo>
                      <a:pt x="346" y="3"/>
                    </a:moveTo>
                    <a:lnTo>
                      <a:pt x="341" y="15"/>
                    </a:lnTo>
                    <a:lnTo>
                      <a:pt x="3010" y="935"/>
                    </a:lnTo>
                    <a:lnTo>
                      <a:pt x="2685" y="1081"/>
                    </a:lnTo>
                    <a:lnTo>
                      <a:pt x="33" y="139"/>
                    </a:lnTo>
                    <a:lnTo>
                      <a:pt x="337" y="19"/>
                    </a:lnTo>
                    <a:lnTo>
                      <a:pt x="337" y="255"/>
                    </a:lnTo>
                    <a:lnTo>
                      <a:pt x="349" y="255"/>
                    </a:lnTo>
                    <a:lnTo>
                      <a:pt x="349" y="0"/>
                    </a:lnTo>
                    <a:lnTo>
                      <a:pt x="0" y="139"/>
                    </a:lnTo>
                    <a:lnTo>
                      <a:pt x="2685" y="1093"/>
                    </a:lnTo>
                    <a:lnTo>
                      <a:pt x="3043" y="932"/>
                    </a:lnTo>
                    <a:lnTo>
                      <a:pt x="346" y="3"/>
                    </a:lnTo>
                    <a:close/>
                  </a:path>
                </a:pathLst>
              </a:custGeom>
              <a:solidFill>
                <a:srgbClr val="000000"/>
              </a:solidFill>
              <a:ln w="0">
                <a:solidFill>
                  <a:srgbClr val="000000"/>
                </a:solidFill>
                <a:round/>
                <a:headEnd/>
                <a:tailEnd/>
              </a:ln>
            </p:spPr>
            <p:txBody>
              <a:bodyPr/>
              <a:lstStyle/>
              <a:p>
                <a:endParaRPr lang="en-US"/>
              </a:p>
            </p:txBody>
          </p:sp>
          <p:sp>
            <p:nvSpPr>
              <p:cNvPr id="4258" name="Freeform 32"/>
              <p:cNvSpPr>
                <a:spLocks/>
              </p:cNvSpPr>
              <p:nvPr/>
            </p:nvSpPr>
            <p:spPr bwMode="auto">
              <a:xfrm>
                <a:off x="2914" y="2756"/>
                <a:ext cx="566" cy="183"/>
              </a:xfrm>
              <a:custGeom>
                <a:avLst/>
                <a:gdLst>
                  <a:gd name="T0" fmla="*/ 0 w 2827"/>
                  <a:gd name="T1" fmla="*/ 19 h 916"/>
                  <a:gd name="T2" fmla="*/ 1 w 2827"/>
                  <a:gd name="T3" fmla="*/ 21 h 916"/>
                  <a:gd name="T4" fmla="*/ 49 w 2827"/>
                  <a:gd name="T5" fmla="*/ 2 h 916"/>
                  <a:gd name="T6" fmla="*/ 565 w 2827"/>
                  <a:gd name="T7" fmla="*/ 183 h 916"/>
                  <a:gd name="T8" fmla="*/ 566 w 2827"/>
                  <a:gd name="T9" fmla="*/ 181 h 916"/>
                  <a:gd name="T10" fmla="*/ 49 w 2827"/>
                  <a:gd name="T11" fmla="*/ 0 h 916"/>
                  <a:gd name="T12" fmla="*/ 0 w 2827"/>
                  <a:gd name="T13" fmla="*/ 19 h 916"/>
                  <a:gd name="T14" fmla="*/ 0 60000 65536"/>
                  <a:gd name="T15" fmla="*/ 0 60000 65536"/>
                  <a:gd name="T16" fmla="*/ 0 60000 65536"/>
                  <a:gd name="T17" fmla="*/ 0 60000 65536"/>
                  <a:gd name="T18" fmla="*/ 0 60000 65536"/>
                  <a:gd name="T19" fmla="*/ 0 60000 65536"/>
                  <a:gd name="T20" fmla="*/ 0 60000 65536"/>
                  <a:gd name="T21" fmla="*/ 0 w 2827"/>
                  <a:gd name="T22" fmla="*/ 0 h 916"/>
                  <a:gd name="T23" fmla="*/ 2827 w 2827"/>
                  <a:gd name="T24" fmla="*/ 916 h 9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27" h="916">
                    <a:moveTo>
                      <a:pt x="0" y="95"/>
                    </a:moveTo>
                    <a:lnTo>
                      <a:pt x="5" y="107"/>
                    </a:lnTo>
                    <a:lnTo>
                      <a:pt x="243" y="12"/>
                    </a:lnTo>
                    <a:lnTo>
                      <a:pt x="2822" y="916"/>
                    </a:lnTo>
                    <a:lnTo>
                      <a:pt x="2827" y="905"/>
                    </a:lnTo>
                    <a:lnTo>
                      <a:pt x="243" y="0"/>
                    </a:lnTo>
                    <a:lnTo>
                      <a:pt x="0" y="95"/>
                    </a:lnTo>
                    <a:close/>
                  </a:path>
                </a:pathLst>
              </a:custGeom>
              <a:solidFill>
                <a:srgbClr val="000000"/>
              </a:solidFill>
              <a:ln w="0">
                <a:solidFill>
                  <a:srgbClr val="000000"/>
                </a:solidFill>
                <a:round/>
                <a:headEnd/>
                <a:tailEnd/>
              </a:ln>
            </p:spPr>
            <p:txBody>
              <a:bodyPr/>
              <a:lstStyle/>
              <a:p>
                <a:endParaRPr lang="en-US"/>
              </a:p>
            </p:txBody>
          </p:sp>
          <p:sp>
            <p:nvSpPr>
              <p:cNvPr id="4259" name="Freeform 33"/>
              <p:cNvSpPr>
                <a:spLocks/>
              </p:cNvSpPr>
              <p:nvPr/>
            </p:nvSpPr>
            <p:spPr bwMode="auto">
              <a:xfrm>
                <a:off x="3517" y="3248"/>
                <a:ext cx="169" cy="99"/>
              </a:xfrm>
              <a:custGeom>
                <a:avLst/>
                <a:gdLst>
                  <a:gd name="T0" fmla="*/ 1 w 848"/>
                  <a:gd name="T1" fmla="*/ 45 h 494"/>
                  <a:gd name="T2" fmla="*/ 2 w 848"/>
                  <a:gd name="T3" fmla="*/ 48 h 494"/>
                  <a:gd name="T4" fmla="*/ 91 w 848"/>
                  <a:gd name="T5" fmla="*/ 3 h 494"/>
                  <a:gd name="T6" fmla="*/ 167 w 848"/>
                  <a:gd name="T7" fmla="*/ 38 h 494"/>
                  <a:gd name="T8" fmla="*/ 167 w 848"/>
                  <a:gd name="T9" fmla="*/ 58 h 494"/>
                  <a:gd name="T10" fmla="*/ 93 w 848"/>
                  <a:gd name="T11" fmla="*/ 97 h 494"/>
                  <a:gd name="T12" fmla="*/ 2 w 848"/>
                  <a:gd name="T13" fmla="*/ 77 h 494"/>
                  <a:gd name="T14" fmla="*/ 2 w 848"/>
                  <a:gd name="T15" fmla="*/ 48 h 494"/>
                  <a:gd name="T16" fmla="*/ 93 w 848"/>
                  <a:gd name="T17" fmla="*/ 77 h 494"/>
                  <a:gd name="T18" fmla="*/ 168 w 848"/>
                  <a:gd name="T19" fmla="*/ 39 h 494"/>
                  <a:gd name="T20" fmla="*/ 167 w 848"/>
                  <a:gd name="T21" fmla="*/ 36 h 494"/>
                  <a:gd name="T22" fmla="*/ 93 w 848"/>
                  <a:gd name="T23" fmla="*/ 75 h 494"/>
                  <a:gd name="T24" fmla="*/ 0 w 848"/>
                  <a:gd name="T25" fmla="*/ 45 h 494"/>
                  <a:gd name="T26" fmla="*/ 0 w 848"/>
                  <a:gd name="T27" fmla="*/ 79 h 494"/>
                  <a:gd name="T28" fmla="*/ 93 w 848"/>
                  <a:gd name="T29" fmla="*/ 99 h 494"/>
                  <a:gd name="T30" fmla="*/ 169 w 848"/>
                  <a:gd name="T31" fmla="*/ 60 h 494"/>
                  <a:gd name="T32" fmla="*/ 169 w 848"/>
                  <a:gd name="T33" fmla="*/ 37 h 494"/>
                  <a:gd name="T34" fmla="*/ 91 w 848"/>
                  <a:gd name="T35" fmla="*/ 0 h 494"/>
                  <a:gd name="T36" fmla="*/ 1 w 848"/>
                  <a:gd name="T37" fmla="*/ 45 h 4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48"/>
                  <a:gd name="T58" fmla="*/ 0 h 494"/>
                  <a:gd name="T59" fmla="*/ 848 w 848"/>
                  <a:gd name="T60" fmla="*/ 494 h 49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48" h="494">
                    <a:moveTo>
                      <a:pt x="4" y="227"/>
                    </a:moveTo>
                    <a:lnTo>
                      <a:pt x="9" y="239"/>
                    </a:lnTo>
                    <a:lnTo>
                      <a:pt x="455" y="14"/>
                    </a:lnTo>
                    <a:lnTo>
                      <a:pt x="836" y="192"/>
                    </a:lnTo>
                    <a:lnTo>
                      <a:pt x="836" y="291"/>
                    </a:lnTo>
                    <a:lnTo>
                      <a:pt x="467" y="482"/>
                    </a:lnTo>
                    <a:lnTo>
                      <a:pt x="12" y="386"/>
                    </a:lnTo>
                    <a:lnTo>
                      <a:pt x="12" y="241"/>
                    </a:lnTo>
                    <a:lnTo>
                      <a:pt x="468" y="385"/>
                    </a:lnTo>
                    <a:lnTo>
                      <a:pt x="844" y="194"/>
                    </a:lnTo>
                    <a:lnTo>
                      <a:pt x="840" y="182"/>
                    </a:lnTo>
                    <a:lnTo>
                      <a:pt x="468" y="373"/>
                    </a:lnTo>
                    <a:lnTo>
                      <a:pt x="0" y="225"/>
                    </a:lnTo>
                    <a:lnTo>
                      <a:pt x="0" y="396"/>
                    </a:lnTo>
                    <a:lnTo>
                      <a:pt x="469" y="494"/>
                    </a:lnTo>
                    <a:lnTo>
                      <a:pt x="848" y="298"/>
                    </a:lnTo>
                    <a:lnTo>
                      <a:pt x="848" y="184"/>
                    </a:lnTo>
                    <a:lnTo>
                      <a:pt x="455" y="0"/>
                    </a:lnTo>
                    <a:lnTo>
                      <a:pt x="4" y="227"/>
                    </a:lnTo>
                    <a:close/>
                  </a:path>
                </a:pathLst>
              </a:custGeom>
              <a:solidFill>
                <a:srgbClr val="000000"/>
              </a:solidFill>
              <a:ln w="0">
                <a:solidFill>
                  <a:srgbClr val="000000"/>
                </a:solidFill>
                <a:round/>
                <a:headEnd/>
                <a:tailEnd/>
              </a:ln>
            </p:spPr>
            <p:txBody>
              <a:bodyPr/>
              <a:lstStyle/>
              <a:p>
                <a:endParaRPr lang="en-US"/>
              </a:p>
            </p:txBody>
          </p:sp>
          <p:sp>
            <p:nvSpPr>
              <p:cNvPr id="4260" name="Rectangle 34"/>
              <p:cNvSpPr>
                <a:spLocks noChangeArrowheads="1"/>
              </p:cNvSpPr>
              <p:nvPr/>
            </p:nvSpPr>
            <p:spPr bwMode="auto">
              <a:xfrm>
                <a:off x="3609" y="3324"/>
                <a:ext cx="3" cy="22"/>
              </a:xfrm>
              <a:prstGeom prst="rect">
                <a:avLst/>
              </a:prstGeom>
              <a:solidFill>
                <a:srgbClr val="000000"/>
              </a:solidFill>
              <a:ln w="0">
                <a:solidFill>
                  <a:srgbClr val="000000"/>
                </a:solidFill>
                <a:miter lim="800000"/>
                <a:headEnd/>
                <a:tailEnd/>
              </a:ln>
            </p:spPr>
            <p:txBody>
              <a:bodyPr/>
              <a:lstStyle/>
              <a:p>
                <a:endParaRPr lang="en-US"/>
              </a:p>
            </p:txBody>
          </p:sp>
          <p:sp>
            <p:nvSpPr>
              <p:cNvPr id="4261" name="Freeform 35"/>
              <p:cNvSpPr>
                <a:spLocks/>
              </p:cNvSpPr>
              <p:nvPr/>
            </p:nvSpPr>
            <p:spPr bwMode="auto">
              <a:xfrm>
                <a:off x="3527" y="3218"/>
                <a:ext cx="20" cy="72"/>
              </a:xfrm>
              <a:custGeom>
                <a:avLst/>
                <a:gdLst>
                  <a:gd name="T0" fmla="*/ 0 w 100"/>
                  <a:gd name="T1" fmla="*/ 72 h 359"/>
                  <a:gd name="T2" fmla="*/ 2 w 100"/>
                  <a:gd name="T3" fmla="*/ 72 h 359"/>
                  <a:gd name="T4" fmla="*/ 2 w 100"/>
                  <a:gd name="T5" fmla="*/ 11 h 359"/>
                  <a:gd name="T6" fmla="*/ 18 w 100"/>
                  <a:gd name="T7" fmla="*/ 4 h 359"/>
                  <a:gd name="T8" fmla="*/ 18 w 100"/>
                  <a:gd name="T9" fmla="*/ 42 h 359"/>
                  <a:gd name="T10" fmla="*/ 20 w 100"/>
                  <a:gd name="T11" fmla="*/ 42 h 359"/>
                  <a:gd name="T12" fmla="*/ 20 w 100"/>
                  <a:gd name="T13" fmla="*/ 0 h 359"/>
                  <a:gd name="T14" fmla="*/ 0 w 100"/>
                  <a:gd name="T15" fmla="*/ 10 h 359"/>
                  <a:gd name="T16" fmla="*/ 0 w 100"/>
                  <a:gd name="T17" fmla="*/ 72 h 3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
                  <a:gd name="T28" fmla="*/ 0 h 359"/>
                  <a:gd name="T29" fmla="*/ 100 w 100"/>
                  <a:gd name="T30" fmla="*/ 359 h 3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 h="359">
                    <a:moveTo>
                      <a:pt x="0" y="359"/>
                    </a:moveTo>
                    <a:lnTo>
                      <a:pt x="12" y="359"/>
                    </a:lnTo>
                    <a:lnTo>
                      <a:pt x="12" y="57"/>
                    </a:lnTo>
                    <a:lnTo>
                      <a:pt x="88" y="19"/>
                    </a:lnTo>
                    <a:lnTo>
                      <a:pt x="88" y="208"/>
                    </a:lnTo>
                    <a:lnTo>
                      <a:pt x="100" y="208"/>
                    </a:lnTo>
                    <a:lnTo>
                      <a:pt x="100" y="0"/>
                    </a:lnTo>
                    <a:lnTo>
                      <a:pt x="0" y="50"/>
                    </a:lnTo>
                    <a:lnTo>
                      <a:pt x="0" y="359"/>
                    </a:lnTo>
                    <a:close/>
                  </a:path>
                </a:pathLst>
              </a:custGeom>
              <a:solidFill>
                <a:srgbClr val="000000"/>
              </a:solidFill>
              <a:ln w="0">
                <a:solidFill>
                  <a:srgbClr val="000000"/>
                </a:solidFill>
                <a:round/>
                <a:headEnd/>
                <a:tailEnd/>
              </a:ln>
            </p:spPr>
            <p:txBody>
              <a:bodyPr/>
              <a:lstStyle/>
              <a:p>
                <a:endParaRPr lang="en-US"/>
              </a:p>
            </p:txBody>
          </p:sp>
          <p:sp>
            <p:nvSpPr>
              <p:cNvPr id="4262" name="Freeform 36"/>
              <p:cNvSpPr>
                <a:spLocks/>
              </p:cNvSpPr>
              <p:nvPr/>
            </p:nvSpPr>
            <p:spPr bwMode="auto">
              <a:xfrm>
                <a:off x="3527" y="3252"/>
                <a:ext cx="43" cy="18"/>
              </a:xfrm>
              <a:custGeom>
                <a:avLst/>
                <a:gdLst>
                  <a:gd name="T0" fmla="*/ 42 w 214"/>
                  <a:gd name="T1" fmla="*/ 18 h 91"/>
                  <a:gd name="T2" fmla="*/ 43 w 214"/>
                  <a:gd name="T3" fmla="*/ 16 h 91"/>
                  <a:gd name="T4" fmla="*/ 1 w 214"/>
                  <a:gd name="T5" fmla="*/ 0 h 91"/>
                  <a:gd name="T6" fmla="*/ 0 w 214"/>
                  <a:gd name="T7" fmla="*/ 2 h 91"/>
                  <a:gd name="T8" fmla="*/ 42 w 214"/>
                  <a:gd name="T9" fmla="*/ 18 h 91"/>
                  <a:gd name="T10" fmla="*/ 0 60000 65536"/>
                  <a:gd name="T11" fmla="*/ 0 60000 65536"/>
                  <a:gd name="T12" fmla="*/ 0 60000 65536"/>
                  <a:gd name="T13" fmla="*/ 0 60000 65536"/>
                  <a:gd name="T14" fmla="*/ 0 60000 65536"/>
                  <a:gd name="T15" fmla="*/ 0 w 214"/>
                  <a:gd name="T16" fmla="*/ 0 h 91"/>
                  <a:gd name="T17" fmla="*/ 214 w 214"/>
                  <a:gd name="T18" fmla="*/ 91 h 91"/>
                </a:gdLst>
                <a:ahLst/>
                <a:cxnLst>
                  <a:cxn ang="T10">
                    <a:pos x="T0" y="T1"/>
                  </a:cxn>
                  <a:cxn ang="T11">
                    <a:pos x="T2" y="T3"/>
                  </a:cxn>
                  <a:cxn ang="T12">
                    <a:pos x="T4" y="T5"/>
                  </a:cxn>
                  <a:cxn ang="T13">
                    <a:pos x="T6" y="T7"/>
                  </a:cxn>
                  <a:cxn ang="T14">
                    <a:pos x="T8" y="T9"/>
                  </a:cxn>
                </a:cxnLst>
                <a:rect l="T15" t="T16" r="T17" b="T18"/>
                <a:pathLst>
                  <a:path w="214" h="91">
                    <a:moveTo>
                      <a:pt x="209" y="91"/>
                    </a:moveTo>
                    <a:lnTo>
                      <a:pt x="214" y="79"/>
                    </a:lnTo>
                    <a:lnTo>
                      <a:pt x="5" y="0"/>
                    </a:lnTo>
                    <a:lnTo>
                      <a:pt x="0" y="12"/>
                    </a:lnTo>
                    <a:lnTo>
                      <a:pt x="209" y="91"/>
                    </a:lnTo>
                    <a:close/>
                  </a:path>
                </a:pathLst>
              </a:custGeom>
              <a:solidFill>
                <a:srgbClr val="000000"/>
              </a:solidFill>
              <a:ln w="0">
                <a:solidFill>
                  <a:srgbClr val="000000"/>
                </a:solidFill>
                <a:round/>
                <a:headEnd/>
                <a:tailEnd/>
              </a:ln>
            </p:spPr>
            <p:txBody>
              <a:bodyPr/>
              <a:lstStyle/>
              <a:p>
                <a:endParaRPr lang="en-US"/>
              </a:p>
            </p:txBody>
          </p:sp>
          <p:sp>
            <p:nvSpPr>
              <p:cNvPr id="4263" name="Freeform 37"/>
              <p:cNvSpPr>
                <a:spLocks/>
              </p:cNvSpPr>
              <p:nvPr/>
            </p:nvSpPr>
            <p:spPr bwMode="auto">
              <a:xfrm>
                <a:off x="3527" y="3269"/>
                <a:ext cx="24" cy="11"/>
              </a:xfrm>
              <a:custGeom>
                <a:avLst/>
                <a:gdLst>
                  <a:gd name="T0" fmla="*/ 1 w 117"/>
                  <a:gd name="T1" fmla="*/ 0 h 54"/>
                  <a:gd name="T2" fmla="*/ 0 w 117"/>
                  <a:gd name="T3" fmla="*/ 2 h 54"/>
                  <a:gd name="T4" fmla="*/ 23 w 117"/>
                  <a:gd name="T5" fmla="*/ 11 h 54"/>
                  <a:gd name="T6" fmla="*/ 24 w 117"/>
                  <a:gd name="T7" fmla="*/ 9 h 54"/>
                  <a:gd name="T8" fmla="*/ 1 w 117"/>
                  <a:gd name="T9" fmla="*/ 0 h 54"/>
                  <a:gd name="T10" fmla="*/ 0 60000 65536"/>
                  <a:gd name="T11" fmla="*/ 0 60000 65536"/>
                  <a:gd name="T12" fmla="*/ 0 60000 65536"/>
                  <a:gd name="T13" fmla="*/ 0 60000 65536"/>
                  <a:gd name="T14" fmla="*/ 0 60000 65536"/>
                  <a:gd name="T15" fmla="*/ 0 w 117"/>
                  <a:gd name="T16" fmla="*/ 0 h 54"/>
                  <a:gd name="T17" fmla="*/ 117 w 117"/>
                  <a:gd name="T18" fmla="*/ 54 h 54"/>
                </a:gdLst>
                <a:ahLst/>
                <a:cxnLst>
                  <a:cxn ang="T10">
                    <a:pos x="T0" y="T1"/>
                  </a:cxn>
                  <a:cxn ang="T11">
                    <a:pos x="T2" y="T3"/>
                  </a:cxn>
                  <a:cxn ang="T12">
                    <a:pos x="T4" y="T5"/>
                  </a:cxn>
                  <a:cxn ang="T13">
                    <a:pos x="T6" y="T7"/>
                  </a:cxn>
                  <a:cxn ang="T14">
                    <a:pos x="T8" y="T9"/>
                  </a:cxn>
                </a:cxnLst>
                <a:rect l="T15" t="T16" r="T17" b="T18"/>
                <a:pathLst>
                  <a:path w="117" h="54">
                    <a:moveTo>
                      <a:pt x="5" y="0"/>
                    </a:moveTo>
                    <a:lnTo>
                      <a:pt x="0" y="12"/>
                    </a:lnTo>
                    <a:lnTo>
                      <a:pt x="112" y="54"/>
                    </a:lnTo>
                    <a:lnTo>
                      <a:pt x="117" y="42"/>
                    </a:lnTo>
                    <a:lnTo>
                      <a:pt x="5" y="0"/>
                    </a:lnTo>
                    <a:close/>
                  </a:path>
                </a:pathLst>
              </a:custGeom>
              <a:solidFill>
                <a:srgbClr val="000000"/>
              </a:solidFill>
              <a:ln w="0">
                <a:solidFill>
                  <a:srgbClr val="000000"/>
                </a:solidFill>
                <a:round/>
                <a:headEnd/>
                <a:tailEnd/>
              </a:ln>
            </p:spPr>
            <p:txBody>
              <a:bodyPr/>
              <a:lstStyle/>
              <a:p>
                <a:endParaRPr lang="en-US"/>
              </a:p>
            </p:txBody>
          </p:sp>
          <p:sp>
            <p:nvSpPr>
              <p:cNvPr id="4264" name="Freeform 38"/>
              <p:cNvSpPr>
                <a:spLocks/>
              </p:cNvSpPr>
              <p:nvPr/>
            </p:nvSpPr>
            <p:spPr bwMode="auto">
              <a:xfrm>
                <a:off x="3527" y="3285"/>
                <a:ext cx="6" cy="4"/>
              </a:xfrm>
              <a:custGeom>
                <a:avLst/>
                <a:gdLst>
                  <a:gd name="T0" fmla="*/ 1 w 27"/>
                  <a:gd name="T1" fmla="*/ 0 h 20"/>
                  <a:gd name="T2" fmla="*/ 0 w 27"/>
                  <a:gd name="T3" fmla="*/ 2 h 20"/>
                  <a:gd name="T4" fmla="*/ 5 w 27"/>
                  <a:gd name="T5" fmla="*/ 4 h 20"/>
                  <a:gd name="T6" fmla="*/ 6 w 27"/>
                  <a:gd name="T7" fmla="*/ 2 h 20"/>
                  <a:gd name="T8" fmla="*/ 1 w 27"/>
                  <a:gd name="T9" fmla="*/ 0 h 20"/>
                  <a:gd name="T10" fmla="*/ 0 60000 65536"/>
                  <a:gd name="T11" fmla="*/ 0 60000 65536"/>
                  <a:gd name="T12" fmla="*/ 0 60000 65536"/>
                  <a:gd name="T13" fmla="*/ 0 60000 65536"/>
                  <a:gd name="T14" fmla="*/ 0 60000 65536"/>
                  <a:gd name="T15" fmla="*/ 0 w 27"/>
                  <a:gd name="T16" fmla="*/ 0 h 20"/>
                  <a:gd name="T17" fmla="*/ 27 w 27"/>
                  <a:gd name="T18" fmla="*/ 20 h 20"/>
                </a:gdLst>
                <a:ahLst/>
                <a:cxnLst>
                  <a:cxn ang="T10">
                    <a:pos x="T0" y="T1"/>
                  </a:cxn>
                  <a:cxn ang="T11">
                    <a:pos x="T2" y="T3"/>
                  </a:cxn>
                  <a:cxn ang="T12">
                    <a:pos x="T4" y="T5"/>
                  </a:cxn>
                  <a:cxn ang="T13">
                    <a:pos x="T6" y="T7"/>
                  </a:cxn>
                  <a:cxn ang="T14">
                    <a:pos x="T8" y="T9"/>
                  </a:cxn>
                </a:cxnLst>
                <a:rect l="T15" t="T16" r="T17" b="T18"/>
                <a:pathLst>
                  <a:path w="27" h="20">
                    <a:moveTo>
                      <a:pt x="5" y="0"/>
                    </a:moveTo>
                    <a:lnTo>
                      <a:pt x="0" y="12"/>
                    </a:lnTo>
                    <a:lnTo>
                      <a:pt x="23" y="20"/>
                    </a:lnTo>
                    <a:lnTo>
                      <a:pt x="27" y="9"/>
                    </a:lnTo>
                    <a:lnTo>
                      <a:pt x="5" y="0"/>
                    </a:lnTo>
                    <a:close/>
                  </a:path>
                </a:pathLst>
              </a:custGeom>
              <a:solidFill>
                <a:srgbClr val="000000"/>
              </a:solidFill>
              <a:ln w="0">
                <a:solidFill>
                  <a:srgbClr val="000000"/>
                </a:solidFill>
                <a:round/>
                <a:headEnd/>
                <a:tailEnd/>
              </a:ln>
            </p:spPr>
            <p:txBody>
              <a:bodyPr/>
              <a:lstStyle/>
              <a:p>
                <a:endParaRPr lang="en-US"/>
              </a:p>
            </p:txBody>
          </p:sp>
          <p:sp>
            <p:nvSpPr>
              <p:cNvPr id="4265" name="Rectangle 39"/>
              <p:cNvSpPr>
                <a:spLocks noChangeArrowheads="1"/>
              </p:cNvSpPr>
              <p:nvPr/>
            </p:nvSpPr>
            <p:spPr bwMode="auto">
              <a:xfrm>
                <a:off x="3536" y="3224"/>
                <a:ext cx="2" cy="32"/>
              </a:xfrm>
              <a:prstGeom prst="rect">
                <a:avLst/>
              </a:prstGeom>
              <a:solidFill>
                <a:srgbClr val="000000"/>
              </a:solidFill>
              <a:ln w="0">
                <a:solidFill>
                  <a:srgbClr val="000000"/>
                </a:solidFill>
                <a:miter lim="800000"/>
                <a:headEnd/>
                <a:tailEnd/>
              </a:ln>
            </p:spPr>
            <p:txBody>
              <a:bodyPr/>
              <a:lstStyle/>
              <a:p>
                <a:endParaRPr lang="en-US"/>
              </a:p>
            </p:txBody>
          </p:sp>
          <p:sp>
            <p:nvSpPr>
              <p:cNvPr id="4266" name="Freeform 40"/>
              <p:cNvSpPr>
                <a:spLocks/>
              </p:cNvSpPr>
              <p:nvPr/>
            </p:nvSpPr>
            <p:spPr bwMode="auto">
              <a:xfrm>
                <a:off x="3527" y="3328"/>
                <a:ext cx="20" cy="230"/>
              </a:xfrm>
              <a:custGeom>
                <a:avLst/>
                <a:gdLst>
                  <a:gd name="T0" fmla="*/ 20 w 100"/>
                  <a:gd name="T1" fmla="*/ 4 h 1147"/>
                  <a:gd name="T2" fmla="*/ 18 w 100"/>
                  <a:gd name="T3" fmla="*/ 4 h 1147"/>
                  <a:gd name="T4" fmla="*/ 18 w 100"/>
                  <a:gd name="T5" fmla="*/ 218 h 1147"/>
                  <a:gd name="T6" fmla="*/ 2 w 100"/>
                  <a:gd name="T7" fmla="*/ 226 h 1147"/>
                  <a:gd name="T8" fmla="*/ 2 w 100"/>
                  <a:gd name="T9" fmla="*/ 0 h 1147"/>
                  <a:gd name="T10" fmla="*/ 0 w 100"/>
                  <a:gd name="T11" fmla="*/ 0 h 1147"/>
                  <a:gd name="T12" fmla="*/ 0 w 100"/>
                  <a:gd name="T13" fmla="*/ 230 h 1147"/>
                  <a:gd name="T14" fmla="*/ 20 w 100"/>
                  <a:gd name="T15" fmla="*/ 219 h 1147"/>
                  <a:gd name="T16" fmla="*/ 20 w 100"/>
                  <a:gd name="T17" fmla="*/ 4 h 11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
                  <a:gd name="T28" fmla="*/ 0 h 1147"/>
                  <a:gd name="T29" fmla="*/ 100 w 100"/>
                  <a:gd name="T30" fmla="*/ 1147 h 11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 h="1147">
                    <a:moveTo>
                      <a:pt x="100" y="19"/>
                    </a:moveTo>
                    <a:lnTo>
                      <a:pt x="88" y="19"/>
                    </a:lnTo>
                    <a:lnTo>
                      <a:pt x="88" y="1086"/>
                    </a:lnTo>
                    <a:lnTo>
                      <a:pt x="12" y="1128"/>
                    </a:lnTo>
                    <a:lnTo>
                      <a:pt x="12" y="0"/>
                    </a:lnTo>
                    <a:lnTo>
                      <a:pt x="0" y="0"/>
                    </a:lnTo>
                    <a:lnTo>
                      <a:pt x="0" y="1147"/>
                    </a:lnTo>
                    <a:lnTo>
                      <a:pt x="100" y="1093"/>
                    </a:lnTo>
                    <a:lnTo>
                      <a:pt x="100" y="19"/>
                    </a:lnTo>
                    <a:close/>
                  </a:path>
                </a:pathLst>
              </a:custGeom>
              <a:solidFill>
                <a:srgbClr val="000000"/>
              </a:solidFill>
              <a:ln w="0">
                <a:solidFill>
                  <a:srgbClr val="000000"/>
                </a:solidFill>
                <a:round/>
                <a:headEnd/>
                <a:tailEnd/>
              </a:ln>
            </p:spPr>
            <p:txBody>
              <a:bodyPr/>
              <a:lstStyle/>
              <a:p>
                <a:endParaRPr lang="en-US"/>
              </a:p>
            </p:txBody>
          </p:sp>
          <p:sp>
            <p:nvSpPr>
              <p:cNvPr id="4267" name="Freeform 41"/>
              <p:cNvSpPr>
                <a:spLocks/>
              </p:cNvSpPr>
              <p:nvPr/>
            </p:nvSpPr>
            <p:spPr bwMode="auto">
              <a:xfrm>
                <a:off x="3527" y="3330"/>
                <a:ext cx="11" cy="218"/>
              </a:xfrm>
              <a:custGeom>
                <a:avLst/>
                <a:gdLst>
                  <a:gd name="T0" fmla="*/ 11 w 53"/>
                  <a:gd name="T1" fmla="*/ 0 h 1091"/>
                  <a:gd name="T2" fmla="*/ 9 w 53"/>
                  <a:gd name="T3" fmla="*/ 0 h 1091"/>
                  <a:gd name="T4" fmla="*/ 9 w 53"/>
                  <a:gd name="T5" fmla="*/ 211 h 1091"/>
                  <a:gd name="T6" fmla="*/ 0 w 53"/>
                  <a:gd name="T7" fmla="*/ 216 h 1091"/>
                  <a:gd name="T8" fmla="*/ 1 w 53"/>
                  <a:gd name="T9" fmla="*/ 218 h 1091"/>
                  <a:gd name="T10" fmla="*/ 11 w 53"/>
                  <a:gd name="T11" fmla="*/ 213 h 1091"/>
                  <a:gd name="T12" fmla="*/ 11 w 53"/>
                  <a:gd name="T13" fmla="*/ 0 h 1091"/>
                  <a:gd name="T14" fmla="*/ 0 60000 65536"/>
                  <a:gd name="T15" fmla="*/ 0 60000 65536"/>
                  <a:gd name="T16" fmla="*/ 0 60000 65536"/>
                  <a:gd name="T17" fmla="*/ 0 60000 65536"/>
                  <a:gd name="T18" fmla="*/ 0 60000 65536"/>
                  <a:gd name="T19" fmla="*/ 0 60000 65536"/>
                  <a:gd name="T20" fmla="*/ 0 60000 65536"/>
                  <a:gd name="T21" fmla="*/ 0 w 53"/>
                  <a:gd name="T22" fmla="*/ 0 h 1091"/>
                  <a:gd name="T23" fmla="*/ 53 w 53"/>
                  <a:gd name="T24" fmla="*/ 1091 h 10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1091">
                    <a:moveTo>
                      <a:pt x="53" y="0"/>
                    </a:moveTo>
                    <a:lnTo>
                      <a:pt x="42" y="0"/>
                    </a:lnTo>
                    <a:lnTo>
                      <a:pt x="42" y="1058"/>
                    </a:lnTo>
                    <a:lnTo>
                      <a:pt x="0" y="1079"/>
                    </a:lnTo>
                    <a:lnTo>
                      <a:pt x="5" y="1091"/>
                    </a:lnTo>
                    <a:lnTo>
                      <a:pt x="53" y="1065"/>
                    </a:lnTo>
                    <a:lnTo>
                      <a:pt x="53" y="0"/>
                    </a:lnTo>
                    <a:close/>
                  </a:path>
                </a:pathLst>
              </a:custGeom>
              <a:solidFill>
                <a:srgbClr val="000000"/>
              </a:solidFill>
              <a:ln w="0">
                <a:solidFill>
                  <a:srgbClr val="000000"/>
                </a:solidFill>
                <a:round/>
                <a:headEnd/>
                <a:tailEnd/>
              </a:ln>
            </p:spPr>
            <p:txBody>
              <a:bodyPr/>
              <a:lstStyle/>
              <a:p>
                <a:endParaRPr lang="en-US"/>
              </a:p>
            </p:txBody>
          </p:sp>
          <p:sp>
            <p:nvSpPr>
              <p:cNvPr id="4268" name="Freeform 42"/>
              <p:cNvSpPr>
                <a:spLocks/>
              </p:cNvSpPr>
              <p:nvPr/>
            </p:nvSpPr>
            <p:spPr bwMode="auto">
              <a:xfrm>
                <a:off x="3536" y="3541"/>
                <a:ext cx="10" cy="6"/>
              </a:xfrm>
              <a:custGeom>
                <a:avLst/>
                <a:gdLst>
                  <a:gd name="T0" fmla="*/ 1 w 49"/>
                  <a:gd name="T1" fmla="*/ 0 h 31"/>
                  <a:gd name="T2" fmla="*/ 0 w 49"/>
                  <a:gd name="T3" fmla="*/ 2 h 31"/>
                  <a:gd name="T4" fmla="*/ 9 w 49"/>
                  <a:gd name="T5" fmla="*/ 6 h 31"/>
                  <a:gd name="T6" fmla="*/ 10 w 49"/>
                  <a:gd name="T7" fmla="*/ 4 h 31"/>
                  <a:gd name="T8" fmla="*/ 1 w 49"/>
                  <a:gd name="T9" fmla="*/ 0 h 31"/>
                  <a:gd name="T10" fmla="*/ 0 60000 65536"/>
                  <a:gd name="T11" fmla="*/ 0 60000 65536"/>
                  <a:gd name="T12" fmla="*/ 0 60000 65536"/>
                  <a:gd name="T13" fmla="*/ 0 60000 65536"/>
                  <a:gd name="T14" fmla="*/ 0 60000 65536"/>
                  <a:gd name="T15" fmla="*/ 0 w 49"/>
                  <a:gd name="T16" fmla="*/ 0 h 31"/>
                  <a:gd name="T17" fmla="*/ 49 w 49"/>
                  <a:gd name="T18" fmla="*/ 31 h 31"/>
                </a:gdLst>
                <a:ahLst/>
                <a:cxnLst>
                  <a:cxn ang="T10">
                    <a:pos x="T0" y="T1"/>
                  </a:cxn>
                  <a:cxn ang="T11">
                    <a:pos x="T2" y="T3"/>
                  </a:cxn>
                  <a:cxn ang="T12">
                    <a:pos x="T4" y="T5"/>
                  </a:cxn>
                  <a:cxn ang="T13">
                    <a:pos x="T6" y="T7"/>
                  </a:cxn>
                  <a:cxn ang="T14">
                    <a:pos x="T8" y="T9"/>
                  </a:cxn>
                </a:cxnLst>
                <a:rect l="T15" t="T16" r="T17" b="T18"/>
                <a:pathLst>
                  <a:path w="49" h="31">
                    <a:moveTo>
                      <a:pt x="5" y="0"/>
                    </a:moveTo>
                    <a:lnTo>
                      <a:pt x="0" y="12"/>
                    </a:lnTo>
                    <a:lnTo>
                      <a:pt x="44" y="31"/>
                    </a:lnTo>
                    <a:lnTo>
                      <a:pt x="49" y="19"/>
                    </a:lnTo>
                    <a:lnTo>
                      <a:pt x="5" y="0"/>
                    </a:lnTo>
                    <a:close/>
                  </a:path>
                </a:pathLst>
              </a:custGeom>
              <a:solidFill>
                <a:srgbClr val="000000"/>
              </a:solidFill>
              <a:ln w="0">
                <a:solidFill>
                  <a:srgbClr val="000000"/>
                </a:solidFill>
                <a:round/>
                <a:headEnd/>
                <a:tailEnd/>
              </a:ln>
            </p:spPr>
            <p:txBody>
              <a:bodyPr/>
              <a:lstStyle/>
              <a:p>
                <a:endParaRPr lang="en-US"/>
              </a:p>
            </p:txBody>
          </p:sp>
          <p:sp>
            <p:nvSpPr>
              <p:cNvPr id="4269" name="Rectangle 43"/>
              <p:cNvSpPr>
                <a:spLocks noChangeArrowheads="1"/>
              </p:cNvSpPr>
              <p:nvPr/>
            </p:nvSpPr>
            <p:spPr bwMode="auto">
              <a:xfrm>
                <a:off x="3305" y="3211"/>
                <a:ext cx="3" cy="752"/>
              </a:xfrm>
              <a:prstGeom prst="rect">
                <a:avLst/>
              </a:prstGeom>
              <a:solidFill>
                <a:srgbClr val="000000"/>
              </a:solidFill>
              <a:ln w="0">
                <a:solidFill>
                  <a:srgbClr val="000000"/>
                </a:solidFill>
                <a:miter lim="800000"/>
                <a:headEnd/>
                <a:tailEnd/>
              </a:ln>
            </p:spPr>
            <p:txBody>
              <a:bodyPr/>
              <a:lstStyle/>
              <a:p>
                <a:endParaRPr lang="en-US"/>
              </a:p>
            </p:txBody>
          </p:sp>
          <p:sp>
            <p:nvSpPr>
              <p:cNvPr id="4270" name="Freeform 44"/>
              <p:cNvSpPr>
                <a:spLocks/>
              </p:cNvSpPr>
              <p:nvPr/>
            </p:nvSpPr>
            <p:spPr bwMode="auto">
              <a:xfrm>
                <a:off x="3212" y="3964"/>
                <a:ext cx="82" cy="38"/>
              </a:xfrm>
              <a:custGeom>
                <a:avLst/>
                <a:gdLst>
                  <a:gd name="T0" fmla="*/ 1 w 406"/>
                  <a:gd name="T1" fmla="*/ 0 h 190"/>
                  <a:gd name="T2" fmla="*/ 0 w 406"/>
                  <a:gd name="T3" fmla="*/ 2 h 190"/>
                  <a:gd name="T4" fmla="*/ 57 w 406"/>
                  <a:gd name="T5" fmla="*/ 30 h 190"/>
                  <a:gd name="T6" fmla="*/ 70 w 406"/>
                  <a:gd name="T7" fmla="*/ 35 h 190"/>
                  <a:gd name="T8" fmla="*/ 81 w 406"/>
                  <a:gd name="T9" fmla="*/ 38 h 190"/>
                  <a:gd name="T10" fmla="*/ 82 w 406"/>
                  <a:gd name="T11" fmla="*/ 36 h 190"/>
                  <a:gd name="T12" fmla="*/ 71 w 406"/>
                  <a:gd name="T13" fmla="*/ 33 h 190"/>
                  <a:gd name="T14" fmla="*/ 58 w 406"/>
                  <a:gd name="T15" fmla="*/ 27 h 190"/>
                  <a:gd name="T16" fmla="*/ 1 w 406"/>
                  <a:gd name="T17" fmla="*/ 0 h 1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6"/>
                  <a:gd name="T28" fmla="*/ 0 h 190"/>
                  <a:gd name="T29" fmla="*/ 406 w 406"/>
                  <a:gd name="T30" fmla="*/ 190 h 1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6" h="190">
                    <a:moveTo>
                      <a:pt x="4" y="0"/>
                    </a:moveTo>
                    <a:lnTo>
                      <a:pt x="0" y="12"/>
                    </a:lnTo>
                    <a:lnTo>
                      <a:pt x="283" y="149"/>
                    </a:lnTo>
                    <a:lnTo>
                      <a:pt x="346" y="175"/>
                    </a:lnTo>
                    <a:lnTo>
                      <a:pt x="403" y="190"/>
                    </a:lnTo>
                    <a:lnTo>
                      <a:pt x="406" y="179"/>
                    </a:lnTo>
                    <a:lnTo>
                      <a:pt x="350" y="163"/>
                    </a:lnTo>
                    <a:lnTo>
                      <a:pt x="288" y="137"/>
                    </a:lnTo>
                    <a:lnTo>
                      <a:pt x="4" y="0"/>
                    </a:lnTo>
                    <a:close/>
                  </a:path>
                </a:pathLst>
              </a:custGeom>
              <a:solidFill>
                <a:srgbClr val="000000"/>
              </a:solidFill>
              <a:ln w="0">
                <a:solidFill>
                  <a:srgbClr val="000000"/>
                </a:solidFill>
                <a:round/>
                <a:headEnd/>
                <a:tailEnd/>
              </a:ln>
            </p:spPr>
            <p:txBody>
              <a:bodyPr/>
              <a:lstStyle/>
              <a:p>
                <a:endParaRPr lang="en-US"/>
              </a:p>
            </p:txBody>
          </p:sp>
          <p:sp>
            <p:nvSpPr>
              <p:cNvPr id="4271" name="Freeform 45"/>
              <p:cNvSpPr>
                <a:spLocks/>
              </p:cNvSpPr>
              <p:nvPr/>
            </p:nvSpPr>
            <p:spPr bwMode="auto">
              <a:xfrm>
                <a:off x="3263" y="3993"/>
                <a:ext cx="8" cy="26"/>
              </a:xfrm>
              <a:custGeom>
                <a:avLst/>
                <a:gdLst>
                  <a:gd name="T0" fmla="*/ 0 w 39"/>
                  <a:gd name="T1" fmla="*/ 26 h 130"/>
                  <a:gd name="T2" fmla="*/ 2 w 39"/>
                  <a:gd name="T3" fmla="*/ 26 h 130"/>
                  <a:gd name="T4" fmla="*/ 8 w 39"/>
                  <a:gd name="T5" fmla="*/ 0 h 130"/>
                  <a:gd name="T6" fmla="*/ 6 w 39"/>
                  <a:gd name="T7" fmla="*/ 0 h 130"/>
                  <a:gd name="T8" fmla="*/ 0 w 39"/>
                  <a:gd name="T9" fmla="*/ 26 h 130"/>
                  <a:gd name="T10" fmla="*/ 0 60000 65536"/>
                  <a:gd name="T11" fmla="*/ 0 60000 65536"/>
                  <a:gd name="T12" fmla="*/ 0 60000 65536"/>
                  <a:gd name="T13" fmla="*/ 0 60000 65536"/>
                  <a:gd name="T14" fmla="*/ 0 60000 65536"/>
                  <a:gd name="T15" fmla="*/ 0 w 39"/>
                  <a:gd name="T16" fmla="*/ 0 h 130"/>
                  <a:gd name="T17" fmla="*/ 39 w 39"/>
                  <a:gd name="T18" fmla="*/ 130 h 130"/>
                </a:gdLst>
                <a:ahLst/>
                <a:cxnLst>
                  <a:cxn ang="T10">
                    <a:pos x="T0" y="T1"/>
                  </a:cxn>
                  <a:cxn ang="T11">
                    <a:pos x="T2" y="T3"/>
                  </a:cxn>
                  <a:cxn ang="T12">
                    <a:pos x="T4" y="T5"/>
                  </a:cxn>
                  <a:cxn ang="T13">
                    <a:pos x="T6" y="T7"/>
                  </a:cxn>
                  <a:cxn ang="T14">
                    <a:pos x="T8" y="T9"/>
                  </a:cxn>
                </a:cxnLst>
                <a:rect l="T15" t="T16" r="T17" b="T18"/>
                <a:pathLst>
                  <a:path w="39" h="130">
                    <a:moveTo>
                      <a:pt x="0" y="128"/>
                    </a:moveTo>
                    <a:lnTo>
                      <a:pt x="12" y="130"/>
                    </a:lnTo>
                    <a:lnTo>
                      <a:pt x="39" y="2"/>
                    </a:lnTo>
                    <a:lnTo>
                      <a:pt x="27" y="0"/>
                    </a:lnTo>
                    <a:lnTo>
                      <a:pt x="0" y="128"/>
                    </a:lnTo>
                    <a:close/>
                  </a:path>
                </a:pathLst>
              </a:custGeom>
              <a:solidFill>
                <a:srgbClr val="000000"/>
              </a:solidFill>
              <a:ln w="0">
                <a:solidFill>
                  <a:srgbClr val="000000"/>
                </a:solidFill>
                <a:round/>
                <a:headEnd/>
                <a:tailEnd/>
              </a:ln>
            </p:spPr>
            <p:txBody>
              <a:bodyPr/>
              <a:lstStyle/>
              <a:p>
                <a:endParaRPr lang="en-US"/>
              </a:p>
            </p:txBody>
          </p:sp>
          <p:sp>
            <p:nvSpPr>
              <p:cNvPr id="4272" name="Freeform 46"/>
              <p:cNvSpPr>
                <a:spLocks/>
              </p:cNvSpPr>
              <p:nvPr/>
            </p:nvSpPr>
            <p:spPr bwMode="auto">
              <a:xfrm>
                <a:off x="3407" y="3667"/>
                <a:ext cx="247" cy="171"/>
              </a:xfrm>
              <a:custGeom>
                <a:avLst/>
                <a:gdLst>
                  <a:gd name="T0" fmla="*/ 247 w 1233"/>
                  <a:gd name="T1" fmla="*/ 31 h 856"/>
                  <a:gd name="T2" fmla="*/ 245 w 1233"/>
                  <a:gd name="T3" fmla="*/ 29 h 856"/>
                  <a:gd name="T4" fmla="*/ 2 w 1233"/>
                  <a:gd name="T5" fmla="*/ 167 h 856"/>
                  <a:gd name="T6" fmla="*/ 2 w 1233"/>
                  <a:gd name="T7" fmla="*/ 141 h 856"/>
                  <a:gd name="T8" fmla="*/ 245 w 1233"/>
                  <a:gd name="T9" fmla="*/ 4 h 856"/>
                  <a:gd name="T10" fmla="*/ 245 w 1233"/>
                  <a:gd name="T11" fmla="*/ 29 h 856"/>
                  <a:gd name="T12" fmla="*/ 2 w 1233"/>
                  <a:gd name="T13" fmla="*/ 167 h 856"/>
                  <a:gd name="T14" fmla="*/ 2 w 1233"/>
                  <a:gd name="T15" fmla="*/ 140 h 856"/>
                  <a:gd name="T16" fmla="*/ 0 w 1233"/>
                  <a:gd name="T17" fmla="*/ 140 h 856"/>
                  <a:gd name="T18" fmla="*/ 0 w 1233"/>
                  <a:gd name="T19" fmla="*/ 171 h 856"/>
                  <a:gd name="T20" fmla="*/ 247 w 1233"/>
                  <a:gd name="T21" fmla="*/ 30 h 856"/>
                  <a:gd name="T22" fmla="*/ 247 w 1233"/>
                  <a:gd name="T23" fmla="*/ 0 h 856"/>
                  <a:gd name="T24" fmla="*/ 0 w 1233"/>
                  <a:gd name="T25" fmla="*/ 139 h 856"/>
                  <a:gd name="T26" fmla="*/ 0 w 1233"/>
                  <a:gd name="T27" fmla="*/ 171 h 856"/>
                  <a:gd name="T28" fmla="*/ 247 w 1233"/>
                  <a:gd name="T29" fmla="*/ 31 h 8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33"/>
                  <a:gd name="T46" fmla="*/ 0 h 856"/>
                  <a:gd name="T47" fmla="*/ 1233 w 1233"/>
                  <a:gd name="T48" fmla="*/ 856 h 8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33" h="856">
                    <a:moveTo>
                      <a:pt x="1231" y="153"/>
                    </a:moveTo>
                    <a:lnTo>
                      <a:pt x="1224" y="144"/>
                    </a:lnTo>
                    <a:lnTo>
                      <a:pt x="12" y="834"/>
                    </a:lnTo>
                    <a:lnTo>
                      <a:pt x="12" y="705"/>
                    </a:lnTo>
                    <a:lnTo>
                      <a:pt x="1221" y="21"/>
                    </a:lnTo>
                    <a:lnTo>
                      <a:pt x="1221" y="145"/>
                    </a:lnTo>
                    <a:lnTo>
                      <a:pt x="12" y="834"/>
                    </a:lnTo>
                    <a:lnTo>
                      <a:pt x="12" y="701"/>
                    </a:lnTo>
                    <a:lnTo>
                      <a:pt x="0" y="701"/>
                    </a:lnTo>
                    <a:lnTo>
                      <a:pt x="0" y="856"/>
                    </a:lnTo>
                    <a:lnTo>
                      <a:pt x="1233" y="152"/>
                    </a:lnTo>
                    <a:lnTo>
                      <a:pt x="1233" y="0"/>
                    </a:lnTo>
                    <a:lnTo>
                      <a:pt x="0" y="698"/>
                    </a:lnTo>
                    <a:lnTo>
                      <a:pt x="0" y="856"/>
                    </a:lnTo>
                    <a:lnTo>
                      <a:pt x="1231" y="153"/>
                    </a:lnTo>
                    <a:close/>
                  </a:path>
                </a:pathLst>
              </a:custGeom>
              <a:solidFill>
                <a:srgbClr val="000000"/>
              </a:solidFill>
              <a:ln w="0">
                <a:solidFill>
                  <a:srgbClr val="000000"/>
                </a:solidFill>
                <a:round/>
                <a:headEnd/>
                <a:tailEnd/>
              </a:ln>
            </p:spPr>
            <p:txBody>
              <a:bodyPr/>
              <a:lstStyle/>
              <a:p>
                <a:endParaRPr lang="en-US"/>
              </a:p>
            </p:txBody>
          </p:sp>
          <p:sp>
            <p:nvSpPr>
              <p:cNvPr id="4273" name="Freeform 47"/>
              <p:cNvSpPr>
                <a:spLocks/>
              </p:cNvSpPr>
              <p:nvPr/>
            </p:nvSpPr>
            <p:spPr bwMode="auto">
              <a:xfrm>
                <a:off x="3564" y="3763"/>
                <a:ext cx="79" cy="95"/>
              </a:xfrm>
              <a:custGeom>
                <a:avLst/>
                <a:gdLst>
                  <a:gd name="T0" fmla="*/ 5 w 396"/>
                  <a:gd name="T1" fmla="*/ 95 h 476"/>
                  <a:gd name="T2" fmla="*/ 6 w 396"/>
                  <a:gd name="T3" fmla="*/ 93 h 476"/>
                  <a:gd name="T4" fmla="*/ 2 w 396"/>
                  <a:gd name="T5" fmla="*/ 91 h 476"/>
                  <a:gd name="T6" fmla="*/ 2 w 396"/>
                  <a:gd name="T7" fmla="*/ 13 h 476"/>
                  <a:gd name="T8" fmla="*/ 20 w 396"/>
                  <a:gd name="T9" fmla="*/ 3 h 476"/>
                  <a:gd name="T10" fmla="*/ 77 w 396"/>
                  <a:gd name="T11" fmla="*/ 27 h 476"/>
                  <a:gd name="T12" fmla="*/ 77 w 396"/>
                  <a:gd name="T13" fmla="*/ 51 h 476"/>
                  <a:gd name="T14" fmla="*/ 79 w 396"/>
                  <a:gd name="T15" fmla="*/ 51 h 476"/>
                  <a:gd name="T16" fmla="*/ 79 w 396"/>
                  <a:gd name="T17" fmla="*/ 26 h 476"/>
                  <a:gd name="T18" fmla="*/ 20 w 396"/>
                  <a:gd name="T19" fmla="*/ 0 h 476"/>
                  <a:gd name="T20" fmla="*/ 0 w 396"/>
                  <a:gd name="T21" fmla="*/ 11 h 476"/>
                  <a:gd name="T22" fmla="*/ 0 w 396"/>
                  <a:gd name="T23" fmla="*/ 92 h 476"/>
                  <a:gd name="T24" fmla="*/ 5 w 396"/>
                  <a:gd name="T25" fmla="*/ 95 h 4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6"/>
                  <a:gd name="T40" fmla="*/ 0 h 476"/>
                  <a:gd name="T41" fmla="*/ 396 w 396"/>
                  <a:gd name="T42" fmla="*/ 476 h 4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6" h="476">
                    <a:moveTo>
                      <a:pt x="25" y="476"/>
                    </a:moveTo>
                    <a:lnTo>
                      <a:pt x="30" y="464"/>
                    </a:lnTo>
                    <a:lnTo>
                      <a:pt x="12" y="456"/>
                    </a:lnTo>
                    <a:lnTo>
                      <a:pt x="12" y="64"/>
                    </a:lnTo>
                    <a:lnTo>
                      <a:pt x="100" y="15"/>
                    </a:lnTo>
                    <a:lnTo>
                      <a:pt x="384" y="137"/>
                    </a:lnTo>
                    <a:lnTo>
                      <a:pt x="384" y="258"/>
                    </a:lnTo>
                    <a:lnTo>
                      <a:pt x="396" y="258"/>
                    </a:lnTo>
                    <a:lnTo>
                      <a:pt x="396" y="130"/>
                    </a:lnTo>
                    <a:lnTo>
                      <a:pt x="100" y="0"/>
                    </a:lnTo>
                    <a:lnTo>
                      <a:pt x="0" y="57"/>
                    </a:lnTo>
                    <a:lnTo>
                      <a:pt x="0" y="463"/>
                    </a:lnTo>
                    <a:lnTo>
                      <a:pt x="25" y="476"/>
                    </a:lnTo>
                    <a:close/>
                  </a:path>
                </a:pathLst>
              </a:custGeom>
              <a:solidFill>
                <a:srgbClr val="000000"/>
              </a:solidFill>
              <a:ln w="0">
                <a:solidFill>
                  <a:srgbClr val="000000"/>
                </a:solidFill>
                <a:round/>
                <a:headEnd/>
                <a:tailEnd/>
              </a:ln>
            </p:spPr>
            <p:txBody>
              <a:bodyPr/>
              <a:lstStyle/>
              <a:p>
                <a:endParaRPr lang="en-US"/>
              </a:p>
            </p:txBody>
          </p:sp>
          <p:sp>
            <p:nvSpPr>
              <p:cNvPr id="4274" name="Freeform 48"/>
              <p:cNvSpPr>
                <a:spLocks/>
              </p:cNvSpPr>
              <p:nvPr/>
            </p:nvSpPr>
            <p:spPr bwMode="auto">
              <a:xfrm>
                <a:off x="3565" y="3774"/>
                <a:ext cx="60" cy="107"/>
              </a:xfrm>
              <a:custGeom>
                <a:avLst/>
                <a:gdLst>
                  <a:gd name="T0" fmla="*/ 58 w 299"/>
                  <a:gd name="T1" fmla="*/ 107 h 536"/>
                  <a:gd name="T2" fmla="*/ 60 w 299"/>
                  <a:gd name="T3" fmla="*/ 107 h 536"/>
                  <a:gd name="T4" fmla="*/ 60 w 299"/>
                  <a:gd name="T5" fmla="*/ 26 h 536"/>
                  <a:gd name="T6" fmla="*/ 1 w 299"/>
                  <a:gd name="T7" fmla="*/ 0 h 536"/>
                  <a:gd name="T8" fmla="*/ 0 w 299"/>
                  <a:gd name="T9" fmla="*/ 2 h 536"/>
                  <a:gd name="T10" fmla="*/ 58 w 299"/>
                  <a:gd name="T11" fmla="*/ 28 h 536"/>
                  <a:gd name="T12" fmla="*/ 58 w 299"/>
                  <a:gd name="T13" fmla="*/ 107 h 536"/>
                  <a:gd name="T14" fmla="*/ 0 60000 65536"/>
                  <a:gd name="T15" fmla="*/ 0 60000 65536"/>
                  <a:gd name="T16" fmla="*/ 0 60000 65536"/>
                  <a:gd name="T17" fmla="*/ 0 60000 65536"/>
                  <a:gd name="T18" fmla="*/ 0 60000 65536"/>
                  <a:gd name="T19" fmla="*/ 0 60000 65536"/>
                  <a:gd name="T20" fmla="*/ 0 60000 65536"/>
                  <a:gd name="T21" fmla="*/ 0 w 299"/>
                  <a:gd name="T22" fmla="*/ 0 h 536"/>
                  <a:gd name="T23" fmla="*/ 299 w 299"/>
                  <a:gd name="T24" fmla="*/ 536 h 5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9" h="536">
                    <a:moveTo>
                      <a:pt x="287" y="536"/>
                    </a:moveTo>
                    <a:lnTo>
                      <a:pt x="299" y="536"/>
                    </a:lnTo>
                    <a:lnTo>
                      <a:pt x="299" y="131"/>
                    </a:lnTo>
                    <a:lnTo>
                      <a:pt x="5" y="0"/>
                    </a:lnTo>
                    <a:lnTo>
                      <a:pt x="0" y="11"/>
                    </a:lnTo>
                    <a:lnTo>
                      <a:pt x="287" y="138"/>
                    </a:lnTo>
                    <a:lnTo>
                      <a:pt x="287" y="536"/>
                    </a:lnTo>
                    <a:close/>
                  </a:path>
                </a:pathLst>
              </a:custGeom>
              <a:solidFill>
                <a:srgbClr val="000000"/>
              </a:solidFill>
              <a:ln w="0">
                <a:solidFill>
                  <a:srgbClr val="000000"/>
                </a:solidFill>
                <a:round/>
                <a:headEnd/>
                <a:tailEnd/>
              </a:ln>
            </p:spPr>
            <p:txBody>
              <a:bodyPr/>
              <a:lstStyle/>
              <a:p>
                <a:endParaRPr lang="en-US"/>
              </a:p>
            </p:txBody>
          </p:sp>
          <p:sp>
            <p:nvSpPr>
              <p:cNvPr id="4275" name="Freeform 49"/>
              <p:cNvSpPr>
                <a:spLocks/>
              </p:cNvSpPr>
              <p:nvPr/>
            </p:nvSpPr>
            <p:spPr bwMode="auto">
              <a:xfrm>
                <a:off x="3623" y="3788"/>
                <a:ext cx="20" cy="13"/>
              </a:xfrm>
              <a:custGeom>
                <a:avLst/>
                <a:gdLst>
                  <a:gd name="T0" fmla="*/ 20 w 101"/>
                  <a:gd name="T1" fmla="*/ 2 h 65"/>
                  <a:gd name="T2" fmla="*/ 18 w 101"/>
                  <a:gd name="T3" fmla="*/ 0 h 65"/>
                  <a:gd name="T4" fmla="*/ 0 w 101"/>
                  <a:gd name="T5" fmla="*/ 11 h 65"/>
                  <a:gd name="T6" fmla="*/ 1 w 101"/>
                  <a:gd name="T7" fmla="*/ 13 h 65"/>
                  <a:gd name="T8" fmla="*/ 20 w 101"/>
                  <a:gd name="T9" fmla="*/ 2 h 65"/>
                  <a:gd name="T10" fmla="*/ 0 60000 65536"/>
                  <a:gd name="T11" fmla="*/ 0 60000 65536"/>
                  <a:gd name="T12" fmla="*/ 0 60000 65536"/>
                  <a:gd name="T13" fmla="*/ 0 60000 65536"/>
                  <a:gd name="T14" fmla="*/ 0 60000 65536"/>
                  <a:gd name="T15" fmla="*/ 0 w 101"/>
                  <a:gd name="T16" fmla="*/ 0 h 65"/>
                  <a:gd name="T17" fmla="*/ 101 w 101"/>
                  <a:gd name="T18" fmla="*/ 65 h 65"/>
                </a:gdLst>
                <a:ahLst/>
                <a:cxnLst>
                  <a:cxn ang="T10">
                    <a:pos x="T0" y="T1"/>
                  </a:cxn>
                  <a:cxn ang="T11">
                    <a:pos x="T2" y="T3"/>
                  </a:cxn>
                  <a:cxn ang="T12">
                    <a:pos x="T4" y="T5"/>
                  </a:cxn>
                  <a:cxn ang="T13">
                    <a:pos x="T6" y="T7"/>
                  </a:cxn>
                  <a:cxn ang="T14">
                    <a:pos x="T8" y="T9"/>
                  </a:cxn>
                </a:cxnLst>
                <a:rect l="T15" t="T16" r="T17" b="T18"/>
                <a:pathLst>
                  <a:path w="101" h="65">
                    <a:moveTo>
                      <a:pt x="101" y="9"/>
                    </a:moveTo>
                    <a:lnTo>
                      <a:pt x="93" y="0"/>
                    </a:lnTo>
                    <a:lnTo>
                      <a:pt x="0" y="56"/>
                    </a:lnTo>
                    <a:lnTo>
                      <a:pt x="7" y="65"/>
                    </a:lnTo>
                    <a:lnTo>
                      <a:pt x="101" y="9"/>
                    </a:lnTo>
                    <a:close/>
                  </a:path>
                </a:pathLst>
              </a:custGeom>
              <a:solidFill>
                <a:srgbClr val="000000"/>
              </a:solidFill>
              <a:ln w="0">
                <a:solidFill>
                  <a:srgbClr val="000000"/>
                </a:solidFill>
                <a:round/>
                <a:headEnd/>
                <a:tailEnd/>
              </a:ln>
            </p:spPr>
            <p:txBody>
              <a:bodyPr/>
              <a:lstStyle/>
              <a:p>
                <a:endParaRPr lang="en-US"/>
              </a:p>
            </p:txBody>
          </p:sp>
          <p:sp>
            <p:nvSpPr>
              <p:cNvPr id="4276" name="Freeform 50"/>
              <p:cNvSpPr>
                <a:spLocks/>
              </p:cNvSpPr>
              <p:nvPr/>
            </p:nvSpPr>
            <p:spPr bwMode="auto">
              <a:xfrm>
                <a:off x="3595" y="3737"/>
                <a:ext cx="54" cy="41"/>
              </a:xfrm>
              <a:custGeom>
                <a:avLst/>
                <a:gdLst>
                  <a:gd name="T0" fmla="*/ 0 w 269"/>
                  <a:gd name="T1" fmla="*/ 31 h 204"/>
                  <a:gd name="T2" fmla="*/ 1 w 269"/>
                  <a:gd name="T3" fmla="*/ 33 h 204"/>
                  <a:gd name="T4" fmla="*/ 52 w 269"/>
                  <a:gd name="T5" fmla="*/ 4 h 204"/>
                  <a:gd name="T6" fmla="*/ 52 w 269"/>
                  <a:gd name="T7" fmla="*/ 20 h 204"/>
                  <a:gd name="T8" fmla="*/ 18 w 269"/>
                  <a:gd name="T9" fmla="*/ 39 h 204"/>
                  <a:gd name="T10" fmla="*/ 19 w 269"/>
                  <a:gd name="T11" fmla="*/ 41 h 204"/>
                  <a:gd name="T12" fmla="*/ 54 w 269"/>
                  <a:gd name="T13" fmla="*/ 21 h 204"/>
                  <a:gd name="T14" fmla="*/ 54 w 269"/>
                  <a:gd name="T15" fmla="*/ 0 h 204"/>
                  <a:gd name="T16" fmla="*/ 0 w 269"/>
                  <a:gd name="T17" fmla="*/ 31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9"/>
                  <a:gd name="T28" fmla="*/ 0 h 204"/>
                  <a:gd name="T29" fmla="*/ 269 w 269"/>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9" h="204">
                    <a:moveTo>
                      <a:pt x="0" y="156"/>
                    </a:moveTo>
                    <a:lnTo>
                      <a:pt x="7" y="165"/>
                    </a:lnTo>
                    <a:lnTo>
                      <a:pt x="258" y="21"/>
                    </a:lnTo>
                    <a:lnTo>
                      <a:pt x="258" y="98"/>
                    </a:lnTo>
                    <a:lnTo>
                      <a:pt x="90" y="195"/>
                    </a:lnTo>
                    <a:lnTo>
                      <a:pt x="97" y="204"/>
                    </a:lnTo>
                    <a:lnTo>
                      <a:pt x="269" y="105"/>
                    </a:lnTo>
                    <a:lnTo>
                      <a:pt x="269" y="0"/>
                    </a:lnTo>
                    <a:lnTo>
                      <a:pt x="0" y="156"/>
                    </a:lnTo>
                    <a:close/>
                  </a:path>
                </a:pathLst>
              </a:custGeom>
              <a:solidFill>
                <a:srgbClr val="000000"/>
              </a:solidFill>
              <a:ln w="0">
                <a:solidFill>
                  <a:srgbClr val="000000"/>
                </a:solidFill>
                <a:round/>
                <a:headEnd/>
                <a:tailEnd/>
              </a:ln>
            </p:spPr>
            <p:txBody>
              <a:bodyPr/>
              <a:lstStyle/>
              <a:p>
                <a:endParaRPr lang="en-US"/>
              </a:p>
            </p:txBody>
          </p:sp>
          <p:sp>
            <p:nvSpPr>
              <p:cNvPr id="4277" name="Freeform 51"/>
              <p:cNvSpPr>
                <a:spLocks/>
              </p:cNvSpPr>
              <p:nvPr/>
            </p:nvSpPr>
            <p:spPr bwMode="auto">
              <a:xfrm>
                <a:off x="3434" y="3786"/>
                <a:ext cx="132" cy="97"/>
              </a:xfrm>
              <a:custGeom>
                <a:avLst/>
                <a:gdLst>
                  <a:gd name="T0" fmla="*/ 98 w 660"/>
                  <a:gd name="T1" fmla="*/ 40 h 483"/>
                  <a:gd name="T2" fmla="*/ 97 w 660"/>
                  <a:gd name="T3" fmla="*/ 38 h 483"/>
                  <a:gd name="T4" fmla="*/ 2 w 660"/>
                  <a:gd name="T5" fmla="*/ 93 h 483"/>
                  <a:gd name="T6" fmla="*/ 2 w 660"/>
                  <a:gd name="T7" fmla="*/ 77 h 483"/>
                  <a:gd name="T8" fmla="*/ 132 w 660"/>
                  <a:gd name="T9" fmla="*/ 2 h 483"/>
                  <a:gd name="T10" fmla="*/ 131 w 660"/>
                  <a:gd name="T11" fmla="*/ 0 h 483"/>
                  <a:gd name="T12" fmla="*/ 0 w 660"/>
                  <a:gd name="T13" fmla="*/ 75 h 483"/>
                  <a:gd name="T14" fmla="*/ 0 w 660"/>
                  <a:gd name="T15" fmla="*/ 97 h 483"/>
                  <a:gd name="T16" fmla="*/ 98 w 660"/>
                  <a:gd name="T17" fmla="*/ 40 h 4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0"/>
                  <a:gd name="T28" fmla="*/ 0 h 483"/>
                  <a:gd name="T29" fmla="*/ 660 w 660"/>
                  <a:gd name="T30" fmla="*/ 483 h 4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0" h="483">
                    <a:moveTo>
                      <a:pt x="491" y="199"/>
                    </a:moveTo>
                    <a:lnTo>
                      <a:pt x="484" y="189"/>
                    </a:lnTo>
                    <a:lnTo>
                      <a:pt x="12" y="462"/>
                    </a:lnTo>
                    <a:lnTo>
                      <a:pt x="12" y="382"/>
                    </a:lnTo>
                    <a:lnTo>
                      <a:pt x="660" y="10"/>
                    </a:lnTo>
                    <a:lnTo>
                      <a:pt x="653" y="0"/>
                    </a:lnTo>
                    <a:lnTo>
                      <a:pt x="0" y="374"/>
                    </a:lnTo>
                    <a:lnTo>
                      <a:pt x="0" y="483"/>
                    </a:lnTo>
                    <a:lnTo>
                      <a:pt x="491" y="199"/>
                    </a:lnTo>
                    <a:close/>
                  </a:path>
                </a:pathLst>
              </a:custGeom>
              <a:solidFill>
                <a:srgbClr val="000000"/>
              </a:solidFill>
              <a:ln w="0">
                <a:solidFill>
                  <a:srgbClr val="000000"/>
                </a:solidFill>
                <a:round/>
                <a:headEnd/>
                <a:tailEnd/>
              </a:ln>
            </p:spPr>
            <p:txBody>
              <a:bodyPr/>
              <a:lstStyle/>
              <a:p>
                <a:endParaRPr lang="en-US"/>
              </a:p>
            </p:txBody>
          </p:sp>
          <p:sp>
            <p:nvSpPr>
              <p:cNvPr id="4278" name="Freeform 52"/>
              <p:cNvSpPr>
                <a:spLocks/>
              </p:cNvSpPr>
              <p:nvPr/>
            </p:nvSpPr>
            <p:spPr bwMode="auto">
              <a:xfrm>
                <a:off x="3544" y="3798"/>
                <a:ext cx="22" cy="11"/>
              </a:xfrm>
              <a:custGeom>
                <a:avLst/>
                <a:gdLst>
                  <a:gd name="T0" fmla="*/ 1 w 110"/>
                  <a:gd name="T1" fmla="*/ 0 h 58"/>
                  <a:gd name="T2" fmla="*/ 0 w 110"/>
                  <a:gd name="T3" fmla="*/ 2 h 58"/>
                  <a:gd name="T4" fmla="*/ 21 w 110"/>
                  <a:gd name="T5" fmla="*/ 11 h 58"/>
                  <a:gd name="T6" fmla="*/ 22 w 110"/>
                  <a:gd name="T7" fmla="*/ 9 h 58"/>
                  <a:gd name="T8" fmla="*/ 1 w 110"/>
                  <a:gd name="T9" fmla="*/ 0 h 58"/>
                  <a:gd name="T10" fmla="*/ 0 60000 65536"/>
                  <a:gd name="T11" fmla="*/ 0 60000 65536"/>
                  <a:gd name="T12" fmla="*/ 0 60000 65536"/>
                  <a:gd name="T13" fmla="*/ 0 60000 65536"/>
                  <a:gd name="T14" fmla="*/ 0 60000 65536"/>
                  <a:gd name="T15" fmla="*/ 0 w 110"/>
                  <a:gd name="T16" fmla="*/ 0 h 58"/>
                  <a:gd name="T17" fmla="*/ 110 w 110"/>
                  <a:gd name="T18" fmla="*/ 58 h 58"/>
                </a:gdLst>
                <a:ahLst/>
                <a:cxnLst>
                  <a:cxn ang="T10">
                    <a:pos x="T0" y="T1"/>
                  </a:cxn>
                  <a:cxn ang="T11">
                    <a:pos x="T2" y="T3"/>
                  </a:cxn>
                  <a:cxn ang="T12">
                    <a:pos x="T4" y="T5"/>
                  </a:cxn>
                  <a:cxn ang="T13">
                    <a:pos x="T6" y="T7"/>
                  </a:cxn>
                  <a:cxn ang="T14">
                    <a:pos x="T8" y="T9"/>
                  </a:cxn>
                </a:cxnLst>
                <a:rect l="T15" t="T16" r="T17" b="T18"/>
                <a:pathLst>
                  <a:path w="110" h="58">
                    <a:moveTo>
                      <a:pt x="5" y="0"/>
                    </a:moveTo>
                    <a:lnTo>
                      <a:pt x="0" y="12"/>
                    </a:lnTo>
                    <a:lnTo>
                      <a:pt x="105" y="58"/>
                    </a:lnTo>
                    <a:lnTo>
                      <a:pt x="110" y="46"/>
                    </a:lnTo>
                    <a:lnTo>
                      <a:pt x="5" y="0"/>
                    </a:lnTo>
                    <a:close/>
                  </a:path>
                </a:pathLst>
              </a:custGeom>
              <a:solidFill>
                <a:srgbClr val="000000"/>
              </a:solidFill>
              <a:ln w="0">
                <a:solidFill>
                  <a:srgbClr val="000000"/>
                </a:solidFill>
                <a:round/>
                <a:headEnd/>
                <a:tailEnd/>
              </a:ln>
            </p:spPr>
            <p:txBody>
              <a:bodyPr/>
              <a:lstStyle/>
              <a:p>
                <a:endParaRPr lang="en-US"/>
              </a:p>
            </p:txBody>
          </p:sp>
          <p:sp>
            <p:nvSpPr>
              <p:cNvPr id="4279" name="Freeform 53"/>
              <p:cNvSpPr>
                <a:spLocks/>
              </p:cNvSpPr>
              <p:nvPr/>
            </p:nvSpPr>
            <p:spPr bwMode="auto">
              <a:xfrm>
                <a:off x="3528" y="3807"/>
                <a:ext cx="38" cy="19"/>
              </a:xfrm>
              <a:custGeom>
                <a:avLst/>
                <a:gdLst>
                  <a:gd name="T0" fmla="*/ 37 w 191"/>
                  <a:gd name="T1" fmla="*/ 19 h 96"/>
                  <a:gd name="T2" fmla="*/ 38 w 191"/>
                  <a:gd name="T3" fmla="*/ 17 h 96"/>
                  <a:gd name="T4" fmla="*/ 1 w 191"/>
                  <a:gd name="T5" fmla="*/ 0 h 96"/>
                  <a:gd name="T6" fmla="*/ 0 w 191"/>
                  <a:gd name="T7" fmla="*/ 2 h 96"/>
                  <a:gd name="T8" fmla="*/ 37 w 191"/>
                  <a:gd name="T9" fmla="*/ 19 h 96"/>
                  <a:gd name="T10" fmla="*/ 0 60000 65536"/>
                  <a:gd name="T11" fmla="*/ 0 60000 65536"/>
                  <a:gd name="T12" fmla="*/ 0 60000 65536"/>
                  <a:gd name="T13" fmla="*/ 0 60000 65536"/>
                  <a:gd name="T14" fmla="*/ 0 60000 65536"/>
                  <a:gd name="T15" fmla="*/ 0 w 191"/>
                  <a:gd name="T16" fmla="*/ 0 h 96"/>
                  <a:gd name="T17" fmla="*/ 191 w 191"/>
                  <a:gd name="T18" fmla="*/ 96 h 96"/>
                </a:gdLst>
                <a:ahLst/>
                <a:cxnLst>
                  <a:cxn ang="T10">
                    <a:pos x="T0" y="T1"/>
                  </a:cxn>
                  <a:cxn ang="T11">
                    <a:pos x="T2" y="T3"/>
                  </a:cxn>
                  <a:cxn ang="T12">
                    <a:pos x="T4" y="T5"/>
                  </a:cxn>
                  <a:cxn ang="T13">
                    <a:pos x="T6" y="T7"/>
                  </a:cxn>
                  <a:cxn ang="T14">
                    <a:pos x="T8" y="T9"/>
                  </a:cxn>
                </a:cxnLst>
                <a:rect l="T15" t="T16" r="T17" b="T18"/>
                <a:pathLst>
                  <a:path w="191" h="96">
                    <a:moveTo>
                      <a:pt x="186" y="96"/>
                    </a:moveTo>
                    <a:lnTo>
                      <a:pt x="191" y="84"/>
                    </a:lnTo>
                    <a:lnTo>
                      <a:pt x="4" y="0"/>
                    </a:lnTo>
                    <a:lnTo>
                      <a:pt x="0" y="12"/>
                    </a:lnTo>
                    <a:lnTo>
                      <a:pt x="186" y="96"/>
                    </a:lnTo>
                    <a:close/>
                  </a:path>
                </a:pathLst>
              </a:custGeom>
              <a:solidFill>
                <a:srgbClr val="000000"/>
              </a:solidFill>
              <a:ln w="0">
                <a:solidFill>
                  <a:srgbClr val="000000"/>
                </a:solidFill>
                <a:round/>
                <a:headEnd/>
                <a:tailEnd/>
              </a:ln>
            </p:spPr>
            <p:txBody>
              <a:bodyPr/>
              <a:lstStyle/>
              <a:p>
                <a:endParaRPr lang="en-US"/>
              </a:p>
            </p:txBody>
          </p:sp>
          <p:sp>
            <p:nvSpPr>
              <p:cNvPr id="4280" name="Freeform 54"/>
              <p:cNvSpPr>
                <a:spLocks/>
              </p:cNvSpPr>
              <p:nvPr/>
            </p:nvSpPr>
            <p:spPr bwMode="auto">
              <a:xfrm>
                <a:off x="3513" y="3816"/>
                <a:ext cx="53" cy="25"/>
              </a:xfrm>
              <a:custGeom>
                <a:avLst/>
                <a:gdLst>
                  <a:gd name="T0" fmla="*/ 1 w 263"/>
                  <a:gd name="T1" fmla="*/ 0 h 127"/>
                  <a:gd name="T2" fmla="*/ 0 w 263"/>
                  <a:gd name="T3" fmla="*/ 2 h 127"/>
                  <a:gd name="T4" fmla="*/ 52 w 263"/>
                  <a:gd name="T5" fmla="*/ 25 h 127"/>
                  <a:gd name="T6" fmla="*/ 53 w 263"/>
                  <a:gd name="T7" fmla="*/ 23 h 127"/>
                  <a:gd name="T8" fmla="*/ 1 w 263"/>
                  <a:gd name="T9" fmla="*/ 0 h 127"/>
                  <a:gd name="T10" fmla="*/ 0 60000 65536"/>
                  <a:gd name="T11" fmla="*/ 0 60000 65536"/>
                  <a:gd name="T12" fmla="*/ 0 60000 65536"/>
                  <a:gd name="T13" fmla="*/ 0 60000 65536"/>
                  <a:gd name="T14" fmla="*/ 0 60000 65536"/>
                  <a:gd name="T15" fmla="*/ 0 w 263"/>
                  <a:gd name="T16" fmla="*/ 0 h 127"/>
                  <a:gd name="T17" fmla="*/ 263 w 263"/>
                  <a:gd name="T18" fmla="*/ 127 h 127"/>
                </a:gdLst>
                <a:ahLst/>
                <a:cxnLst>
                  <a:cxn ang="T10">
                    <a:pos x="T0" y="T1"/>
                  </a:cxn>
                  <a:cxn ang="T11">
                    <a:pos x="T2" y="T3"/>
                  </a:cxn>
                  <a:cxn ang="T12">
                    <a:pos x="T4" y="T5"/>
                  </a:cxn>
                  <a:cxn ang="T13">
                    <a:pos x="T6" y="T7"/>
                  </a:cxn>
                  <a:cxn ang="T14">
                    <a:pos x="T8" y="T9"/>
                  </a:cxn>
                </a:cxnLst>
                <a:rect l="T15" t="T16" r="T17" b="T18"/>
                <a:pathLst>
                  <a:path w="263" h="127">
                    <a:moveTo>
                      <a:pt x="4" y="0"/>
                    </a:moveTo>
                    <a:lnTo>
                      <a:pt x="0" y="12"/>
                    </a:lnTo>
                    <a:lnTo>
                      <a:pt x="258" y="127"/>
                    </a:lnTo>
                    <a:lnTo>
                      <a:pt x="263" y="115"/>
                    </a:lnTo>
                    <a:lnTo>
                      <a:pt x="4" y="0"/>
                    </a:lnTo>
                    <a:close/>
                  </a:path>
                </a:pathLst>
              </a:custGeom>
              <a:solidFill>
                <a:srgbClr val="000000"/>
              </a:solidFill>
              <a:ln w="0">
                <a:solidFill>
                  <a:srgbClr val="000000"/>
                </a:solidFill>
                <a:round/>
                <a:headEnd/>
                <a:tailEnd/>
              </a:ln>
            </p:spPr>
            <p:txBody>
              <a:bodyPr/>
              <a:lstStyle/>
              <a:p>
                <a:endParaRPr lang="en-US"/>
              </a:p>
            </p:txBody>
          </p:sp>
          <p:sp>
            <p:nvSpPr>
              <p:cNvPr id="4281" name="Freeform 55"/>
              <p:cNvSpPr>
                <a:spLocks noEditPoints="1"/>
              </p:cNvSpPr>
              <p:nvPr/>
            </p:nvSpPr>
            <p:spPr bwMode="auto">
              <a:xfrm>
                <a:off x="2697" y="2757"/>
                <a:ext cx="840" cy="790"/>
              </a:xfrm>
              <a:custGeom>
                <a:avLst/>
                <a:gdLst>
                  <a:gd name="T0" fmla="*/ 519 w 4201"/>
                  <a:gd name="T1" fmla="*/ 300 h 3951"/>
                  <a:gd name="T2" fmla="*/ 0 w 4201"/>
                  <a:gd name="T3" fmla="*/ 105 h 3951"/>
                  <a:gd name="T4" fmla="*/ 60 w 4201"/>
                  <a:gd name="T5" fmla="*/ 81 h 3951"/>
                  <a:gd name="T6" fmla="*/ 578 w 4201"/>
                  <a:gd name="T7" fmla="*/ 273 h 3951"/>
                  <a:gd name="T8" fmla="*/ 519 w 4201"/>
                  <a:gd name="T9" fmla="*/ 300 h 3951"/>
                  <a:gd name="T10" fmla="*/ 735 w 4201"/>
                  <a:gd name="T11" fmla="*/ 203 h 3951"/>
                  <a:gd name="T12" fmla="*/ 218 w 4201"/>
                  <a:gd name="T13" fmla="*/ 19 h 3951"/>
                  <a:gd name="T14" fmla="*/ 267 w 4201"/>
                  <a:gd name="T15" fmla="*/ 0 h 3951"/>
                  <a:gd name="T16" fmla="*/ 783 w 4201"/>
                  <a:gd name="T17" fmla="*/ 181 h 3951"/>
                  <a:gd name="T18" fmla="*/ 735 w 4201"/>
                  <a:gd name="T19" fmla="*/ 203 h 3951"/>
                  <a:gd name="T20" fmla="*/ 831 w 4201"/>
                  <a:gd name="T21" fmla="*/ 790 h 3951"/>
                  <a:gd name="T22" fmla="*/ 831 w 4201"/>
                  <a:gd name="T23" fmla="*/ 571 h 3951"/>
                  <a:gd name="T24" fmla="*/ 840 w 4201"/>
                  <a:gd name="T25" fmla="*/ 573 h 3951"/>
                  <a:gd name="T26" fmla="*/ 840 w 4201"/>
                  <a:gd name="T27" fmla="*/ 785 h 3951"/>
                  <a:gd name="T28" fmla="*/ 831 w 4201"/>
                  <a:gd name="T29" fmla="*/ 790 h 3951"/>
                  <a:gd name="T30" fmla="*/ 831 w 4201"/>
                  <a:gd name="T31" fmla="*/ 532 h 3951"/>
                  <a:gd name="T32" fmla="*/ 831 w 4201"/>
                  <a:gd name="T33" fmla="*/ 529 h 3951"/>
                  <a:gd name="T34" fmla="*/ 835 w 4201"/>
                  <a:gd name="T35" fmla="*/ 530 h 3951"/>
                  <a:gd name="T36" fmla="*/ 831 w 4201"/>
                  <a:gd name="T37" fmla="*/ 532 h 3951"/>
                  <a:gd name="T38" fmla="*/ 831 w 4201"/>
                  <a:gd name="T39" fmla="*/ 495 h 3951"/>
                  <a:gd name="T40" fmla="*/ 831 w 4201"/>
                  <a:gd name="T41" fmla="*/ 471 h 3951"/>
                  <a:gd name="T42" fmla="*/ 840 w 4201"/>
                  <a:gd name="T43" fmla="*/ 467 h 3951"/>
                  <a:gd name="T44" fmla="*/ 840 w 4201"/>
                  <a:gd name="T45" fmla="*/ 499 h 3951"/>
                  <a:gd name="T46" fmla="*/ 831 w 4201"/>
                  <a:gd name="T47" fmla="*/ 495 h 39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201"/>
                  <a:gd name="T73" fmla="*/ 0 h 3951"/>
                  <a:gd name="T74" fmla="*/ 4201 w 4201"/>
                  <a:gd name="T75" fmla="*/ 3951 h 39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201" h="3951">
                    <a:moveTo>
                      <a:pt x="2594" y="1498"/>
                    </a:moveTo>
                    <a:lnTo>
                      <a:pt x="0" y="525"/>
                    </a:lnTo>
                    <a:lnTo>
                      <a:pt x="298" y="407"/>
                    </a:lnTo>
                    <a:lnTo>
                      <a:pt x="2890" y="1366"/>
                    </a:lnTo>
                    <a:lnTo>
                      <a:pt x="2594" y="1498"/>
                    </a:lnTo>
                    <a:close/>
                    <a:moveTo>
                      <a:pt x="3675" y="1013"/>
                    </a:moveTo>
                    <a:lnTo>
                      <a:pt x="1092" y="96"/>
                    </a:lnTo>
                    <a:lnTo>
                      <a:pt x="1333" y="0"/>
                    </a:lnTo>
                    <a:lnTo>
                      <a:pt x="3914" y="905"/>
                    </a:lnTo>
                    <a:lnTo>
                      <a:pt x="3675" y="1013"/>
                    </a:lnTo>
                    <a:close/>
                    <a:moveTo>
                      <a:pt x="4156" y="3951"/>
                    </a:moveTo>
                    <a:lnTo>
                      <a:pt x="4156" y="2855"/>
                    </a:lnTo>
                    <a:lnTo>
                      <a:pt x="4201" y="2865"/>
                    </a:lnTo>
                    <a:lnTo>
                      <a:pt x="4201" y="3926"/>
                    </a:lnTo>
                    <a:lnTo>
                      <a:pt x="4156" y="3951"/>
                    </a:lnTo>
                    <a:close/>
                    <a:moveTo>
                      <a:pt x="4156" y="2663"/>
                    </a:moveTo>
                    <a:lnTo>
                      <a:pt x="4156" y="2644"/>
                    </a:lnTo>
                    <a:lnTo>
                      <a:pt x="4178" y="2652"/>
                    </a:lnTo>
                    <a:lnTo>
                      <a:pt x="4156" y="2663"/>
                    </a:lnTo>
                    <a:close/>
                    <a:moveTo>
                      <a:pt x="4156" y="2478"/>
                    </a:moveTo>
                    <a:lnTo>
                      <a:pt x="4156" y="2357"/>
                    </a:lnTo>
                    <a:lnTo>
                      <a:pt x="4201" y="2335"/>
                    </a:lnTo>
                    <a:lnTo>
                      <a:pt x="4201" y="2495"/>
                    </a:lnTo>
                    <a:lnTo>
                      <a:pt x="4156" y="2478"/>
                    </a:lnTo>
                    <a:close/>
                  </a:path>
                </a:pathLst>
              </a:custGeom>
              <a:solidFill>
                <a:srgbClr val="A18282"/>
              </a:solidFill>
              <a:ln w="9525">
                <a:noFill/>
                <a:round/>
                <a:headEnd/>
                <a:tailEnd/>
              </a:ln>
            </p:spPr>
            <p:txBody>
              <a:bodyPr/>
              <a:lstStyle/>
              <a:p>
                <a:endParaRPr lang="en-US"/>
              </a:p>
            </p:txBody>
          </p:sp>
          <p:sp>
            <p:nvSpPr>
              <p:cNvPr id="4282" name="Freeform 56"/>
              <p:cNvSpPr>
                <a:spLocks/>
              </p:cNvSpPr>
              <p:nvPr/>
            </p:nvSpPr>
            <p:spPr bwMode="auto">
              <a:xfrm>
                <a:off x="2695" y="2838"/>
                <a:ext cx="581" cy="220"/>
              </a:xfrm>
              <a:custGeom>
                <a:avLst/>
                <a:gdLst>
                  <a:gd name="T0" fmla="*/ 580 w 2908"/>
                  <a:gd name="T1" fmla="*/ 193 h 1098"/>
                  <a:gd name="T2" fmla="*/ 579 w 2908"/>
                  <a:gd name="T3" fmla="*/ 192 h 1098"/>
                  <a:gd name="T4" fmla="*/ 520 w 2908"/>
                  <a:gd name="T5" fmla="*/ 218 h 1098"/>
                  <a:gd name="T6" fmla="*/ 3 w 2908"/>
                  <a:gd name="T7" fmla="*/ 24 h 1098"/>
                  <a:gd name="T8" fmla="*/ 61 w 2908"/>
                  <a:gd name="T9" fmla="*/ 1 h 1098"/>
                  <a:gd name="T10" fmla="*/ 578 w 2908"/>
                  <a:gd name="T11" fmla="*/ 193 h 1098"/>
                  <a:gd name="T12" fmla="*/ 520 w 2908"/>
                  <a:gd name="T13" fmla="*/ 218 h 1098"/>
                  <a:gd name="T14" fmla="*/ 2 w 2908"/>
                  <a:gd name="T15" fmla="*/ 24 h 1098"/>
                  <a:gd name="T16" fmla="*/ 1 w 2908"/>
                  <a:gd name="T17" fmla="*/ 25 h 1098"/>
                  <a:gd name="T18" fmla="*/ 520 w 2908"/>
                  <a:gd name="T19" fmla="*/ 220 h 1098"/>
                  <a:gd name="T20" fmla="*/ 581 w 2908"/>
                  <a:gd name="T21" fmla="*/ 193 h 1098"/>
                  <a:gd name="T22" fmla="*/ 61 w 2908"/>
                  <a:gd name="T23" fmla="*/ 0 h 1098"/>
                  <a:gd name="T24" fmla="*/ 0 w 2908"/>
                  <a:gd name="T25" fmla="*/ 24 h 1098"/>
                  <a:gd name="T26" fmla="*/ 520 w 2908"/>
                  <a:gd name="T27" fmla="*/ 220 h 1098"/>
                  <a:gd name="T28" fmla="*/ 580 w 2908"/>
                  <a:gd name="T29" fmla="*/ 193 h 10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08"/>
                  <a:gd name="T46" fmla="*/ 0 h 1098"/>
                  <a:gd name="T47" fmla="*/ 2908 w 2908"/>
                  <a:gd name="T48" fmla="*/ 1098 h 109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08" h="1098">
                    <a:moveTo>
                      <a:pt x="2901" y="964"/>
                    </a:moveTo>
                    <a:lnTo>
                      <a:pt x="2898" y="959"/>
                    </a:lnTo>
                    <a:lnTo>
                      <a:pt x="2603" y="1090"/>
                    </a:lnTo>
                    <a:lnTo>
                      <a:pt x="17" y="121"/>
                    </a:lnTo>
                    <a:lnTo>
                      <a:pt x="307" y="7"/>
                    </a:lnTo>
                    <a:lnTo>
                      <a:pt x="2891" y="962"/>
                    </a:lnTo>
                    <a:lnTo>
                      <a:pt x="2603" y="1090"/>
                    </a:lnTo>
                    <a:lnTo>
                      <a:pt x="10" y="119"/>
                    </a:lnTo>
                    <a:lnTo>
                      <a:pt x="7" y="124"/>
                    </a:lnTo>
                    <a:lnTo>
                      <a:pt x="2603" y="1098"/>
                    </a:lnTo>
                    <a:lnTo>
                      <a:pt x="2908" y="962"/>
                    </a:lnTo>
                    <a:lnTo>
                      <a:pt x="307" y="0"/>
                    </a:lnTo>
                    <a:lnTo>
                      <a:pt x="0" y="121"/>
                    </a:lnTo>
                    <a:lnTo>
                      <a:pt x="2603" y="1098"/>
                    </a:lnTo>
                    <a:lnTo>
                      <a:pt x="2901" y="964"/>
                    </a:lnTo>
                    <a:close/>
                  </a:path>
                </a:pathLst>
              </a:custGeom>
              <a:solidFill>
                <a:srgbClr val="000000"/>
              </a:solidFill>
              <a:ln w="0">
                <a:solidFill>
                  <a:srgbClr val="000000"/>
                </a:solidFill>
                <a:round/>
                <a:headEnd/>
                <a:tailEnd/>
              </a:ln>
            </p:spPr>
            <p:txBody>
              <a:bodyPr/>
              <a:lstStyle/>
              <a:p>
                <a:endParaRPr lang="en-US"/>
              </a:p>
            </p:txBody>
          </p:sp>
          <p:sp>
            <p:nvSpPr>
              <p:cNvPr id="4283" name="Freeform 57"/>
              <p:cNvSpPr>
                <a:spLocks/>
              </p:cNvSpPr>
              <p:nvPr/>
            </p:nvSpPr>
            <p:spPr bwMode="auto">
              <a:xfrm>
                <a:off x="2913" y="2757"/>
                <a:ext cx="568" cy="203"/>
              </a:xfrm>
              <a:custGeom>
                <a:avLst/>
                <a:gdLst>
                  <a:gd name="T0" fmla="*/ 567 w 2839"/>
                  <a:gd name="T1" fmla="*/ 181 h 1019"/>
                  <a:gd name="T2" fmla="*/ 566 w 2839"/>
                  <a:gd name="T3" fmla="*/ 180 h 1019"/>
                  <a:gd name="T4" fmla="*/ 519 w 2839"/>
                  <a:gd name="T5" fmla="*/ 202 h 1019"/>
                  <a:gd name="T6" fmla="*/ 3 w 2839"/>
                  <a:gd name="T7" fmla="*/ 20 h 1019"/>
                  <a:gd name="T8" fmla="*/ 50 w 2839"/>
                  <a:gd name="T9" fmla="*/ 1 h 1019"/>
                  <a:gd name="T10" fmla="*/ 565 w 2839"/>
                  <a:gd name="T11" fmla="*/ 181 h 1019"/>
                  <a:gd name="T12" fmla="*/ 519 w 2839"/>
                  <a:gd name="T13" fmla="*/ 202 h 1019"/>
                  <a:gd name="T14" fmla="*/ 2 w 2839"/>
                  <a:gd name="T15" fmla="*/ 19 h 1019"/>
                  <a:gd name="T16" fmla="*/ 1 w 2839"/>
                  <a:gd name="T17" fmla="*/ 20 h 1019"/>
                  <a:gd name="T18" fmla="*/ 519 w 2839"/>
                  <a:gd name="T19" fmla="*/ 203 h 1019"/>
                  <a:gd name="T20" fmla="*/ 568 w 2839"/>
                  <a:gd name="T21" fmla="*/ 181 h 1019"/>
                  <a:gd name="T22" fmla="*/ 50 w 2839"/>
                  <a:gd name="T23" fmla="*/ 0 h 1019"/>
                  <a:gd name="T24" fmla="*/ 0 w 2839"/>
                  <a:gd name="T25" fmla="*/ 20 h 1019"/>
                  <a:gd name="T26" fmla="*/ 519 w 2839"/>
                  <a:gd name="T27" fmla="*/ 203 h 1019"/>
                  <a:gd name="T28" fmla="*/ 567 w 2839"/>
                  <a:gd name="T29" fmla="*/ 181 h 10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39"/>
                  <a:gd name="T46" fmla="*/ 0 h 1019"/>
                  <a:gd name="T47" fmla="*/ 2839 w 2839"/>
                  <a:gd name="T48" fmla="*/ 1019 h 101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39" h="1019">
                    <a:moveTo>
                      <a:pt x="2832" y="911"/>
                    </a:moveTo>
                    <a:lnTo>
                      <a:pt x="2830" y="906"/>
                    </a:lnTo>
                    <a:lnTo>
                      <a:pt x="2592" y="1012"/>
                    </a:lnTo>
                    <a:lnTo>
                      <a:pt x="17" y="99"/>
                    </a:lnTo>
                    <a:lnTo>
                      <a:pt x="250" y="7"/>
                    </a:lnTo>
                    <a:lnTo>
                      <a:pt x="2822" y="908"/>
                    </a:lnTo>
                    <a:lnTo>
                      <a:pt x="2592" y="1012"/>
                    </a:lnTo>
                    <a:lnTo>
                      <a:pt x="10" y="96"/>
                    </a:lnTo>
                    <a:lnTo>
                      <a:pt x="7" y="101"/>
                    </a:lnTo>
                    <a:lnTo>
                      <a:pt x="2592" y="1019"/>
                    </a:lnTo>
                    <a:lnTo>
                      <a:pt x="2839" y="908"/>
                    </a:lnTo>
                    <a:lnTo>
                      <a:pt x="250" y="0"/>
                    </a:lnTo>
                    <a:lnTo>
                      <a:pt x="0" y="99"/>
                    </a:lnTo>
                    <a:lnTo>
                      <a:pt x="2592" y="1019"/>
                    </a:lnTo>
                    <a:lnTo>
                      <a:pt x="2832" y="911"/>
                    </a:lnTo>
                    <a:close/>
                  </a:path>
                </a:pathLst>
              </a:custGeom>
              <a:solidFill>
                <a:srgbClr val="000000"/>
              </a:solidFill>
              <a:ln w="0">
                <a:solidFill>
                  <a:srgbClr val="000000"/>
                </a:solidFill>
                <a:round/>
                <a:headEnd/>
                <a:tailEnd/>
              </a:ln>
            </p:spPr>
            <p:txBody>
              <a:bodyPr/>
              <a:lstStyle/>
              <a:p>
                <a:endParaRPr lang="en-US"/>
              </a:p>
            </p:txBody>
          </p:sp>
          <p:sp>
            <p:nvSpPr>
              <p:cNvPr id="4284" name="Freeform 58"/>
              <p:cNvSpPr>
                <a:spLocks/>
              </p:cNvSpPr>
              <p:nvPr/>
            </p:nvSpPr>
            <p:spPr bwMode="auto">
              <a:xfrm>
                <a:off x="3527" y="3328"/>
                <a:ext cx="10" cy="220"/>
              </a:xfrm>
              <a:custGeom>
                <a:avLst/>
                <a:gdLst>
                  <a:gd name="T0" fmla="*/ 10 w 52"/>
                  <a:gd name="T1" fmla="*/ 214 h 1104"/>
                  <a:gd name="T2" fmla="*/ 9 w 52"/>
                  <a:gd name="T3" fmla="*/ 214 h 1104"/>
                  <a:gd name="T4" fmla="*/ 1 w 52"/>
                  <a:gd name="T5" fmla="*/ 218 h 1104"/>
                  <a:gd name="T6" fmla="*/ 1 w 52"/>
                  <a:gd name="T7" fmla="*/ 1 h 1104"/>
                  <a:gd name="T8" fmla="*/ 9 w 52"/>
                  <a:gd name="T9" fmla="*/ 3 h 1104"/>
                  <a:gd name="T10" fmla="*/ 9 w 52"/>
                  <a:gd name="T11" fmla="*/ 214 h 1104"/>
                  <a:gd name="T12" fmla="*/ 1 w 52"/>
                  <a:gd name="T13" fmla="*/ 218 h 1104"/>
                  <a:gd name="T14" fmla="*/ 1 w 52"/>
                  <a:gd name="T15" fmla="*/ 1 h 1104"/>
                  <a:gd name="T16" fmla="*/ 0 w 52"/>
                  <a:gd name="T17" fmla="*/ 1 h 1104"/>
                  <a:gd name="T18" fmla="*/ 0 w 52"/>
                  <a:gd name="T19" fmla="*/ 220 h 1104"/>
                  <a:gd name="T20" fmla="*/ 10 w 52"/>
                  <a:gd name="T21" fmla="*/ 214 h 1104"/>
                  <a:gd name="T22" fmla="*/ 10 w 52"/>
                  <a:gd name="T23" fmla="*/ 2 h 1104"/>
                  <a:gd name="T24" fmla="*/ 0 w 52"/>
                  <a:gd name="T25" fmla="*/ 0 h 1104"/>
                  <a:gd name="T26" fmla="*/ 0 w 52"/>
                  <a:gd name="T27" fmla="*/ 220 h 1104"/>
                  <a:gd name="T28" fmla="*/ 10 w 52"/>
                  <a:gd name="T29" fmla="*/ 214 h 11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2"/>
                  <a:gd name="T46" fmla="*/ 0 h 1104"/>
                  <a:gd name="T47" fmla="*/ 52 w 52"/>
                  <a:gd name="T48" fmla="*/ 1104 h 11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2" h="1104">
                    <a:moveTo>
                      <a:pt x="50" y="1076"/>
                    </a:moveTo>
                    <a:lnTo>
                      <a:pt x="47" y="1072"/>
                    </a:lnTo>
                    <a:lnTo>
                      <a:pt x="7" y="1094"/>
                    </a:lnTo>
                    <a:lnTo>
                      <a:pt x="7" y="7"/>
                    </a:lnTo>
                    <a:lnTo>
                      <a:pt x="45" y="15"/>
                    </a:lnTo>
                    <a:lnTo>
                      <a:pt x="45" y="1072"/>
                    </a:lnTo>
                    <a:lnTo>
                      <a:pt x="7" y="1094"/>
                    </a:lnTo>
                    <a:lnTo>
                      <a:pt x="7" y="3"/>
                    </a:lnTo>
                    <a:lnTo>
                      <a:pt x="0" y="3"/>
                    </a:lnTo>
                    <a:lnTo>
                      <a:pt x="0" y="1104"/>
                    </a:lnTo>
                    <a:lnTo>
                      <a:pt x="52" y="1076"/>
                    </a:lnTo>
                    <a:lnTo>
                      <a:pt x="52" y="11"/>
                    </a:lnTo>
                    <a:lnTo>
                      <a:pt x="0" y="0"/>
                    </a:lnTo>
                    <a:lnTo>
                      <a:pt x="0" y="1104"/>
                    </a:lnTo>
                    <a:lnTo>
                      <a:pt x="50" y="1076"/>
                    </a:lnTo>
                    <a:close/>
                  </a:path>
                </a:pathLst>
              </a:custGeom>
              <a:solidFill>
                <a:srgbClr val="000000"/>
              </a:solidFill>
              <a:ln w="0">
                <a:solidFill>
                  <a:srgbClr val="000000"/>
                </a:solidFill>
                <a:round/>
                <a:headEnd/>
                <a:tailEnd/>
              </a:ln>
            </p:spPr>
            <p:txBody>
              <a:bodyPr/>
              <a:lstStyle/>
              <a:p>
                <a:endParaRPr lang="en-US"/>
              </a:p>
            </p:txBody>
          </p:sp>
          <p:sp>
            <p:nvSpPr>
              <p:cNvPr id="4285" name="Freeform 59"/>
              <p:cNvSpPr>
                <a:spLocks/>
              </p:cNvSpPr>
              <p:nvPr/>
            </p:nvSpPr>
            <p:spPr bwMode="auto">
              <a:xfrm>
                <a:off x="3527" y="3285"/>
                <a:ext cx="7" cy="6"/>
              </a:xfrm>
              <a:custGeom>
                <a:avLst/>
                <a:gdLst>
                  <a:gd name="T0" fmla="*/ 6 w 34"/>
                  <a:gd name="T1" fmla="*/ 3 h 29"/>
                  <a:gd name="T2" fmla="*/ 5 w 34"/>
                  <a:gd name="T3" fmla="*/ 2 h 29"/>
                  <a:gd name="T4" fmla="*/ 1 w 34"/>
                  <a:gd name="T5" fmla="*/ 4 h 29"/>
                  <a:gd name="T6" fmla="*/ 1 w 34"/>
                  <a:gd name="T7" fmla="*/ 2 h 29"/>
                  <a:gd name="T8" fmla="*/ 4 w 34"/>
                  <a:gd name="T9" fmla="*/ 3 h 29"/>
                  <a:gd name="T10" fmla="*/ 1 w 34"/>
                  <a:gd name="T11" fmla="*/ 4 h 29"/>
                  <a:gd name="T12" fmla="*/ 1 w 34"/>
                  <a:gd name="T13" fmla="*/ 1 h 29"/>
                  <a:gd name="T14" fmla="*/ 0 w 34"/>
                  <a:gd name="T15" fmla="*/ 1 h 29"/>
                  <a:gd name="T16" fmla="*/ 0 w 34"/>
                  <a:gd name="T17" fmla="*/ 6 h 29"/>
                  <a:gd name="T18" fmla="*/ 7 w 34"/>
                  <a:gd name="T19" fmla="*/ 3 h 29"/>
                  <a:gd name="T20" fmla="*/ 0 w 34"/>
                  <a:gd name="T21" fmla="*/ 0 h 29"/>
                  <a:gd name="T22" fmla="*/ 0 w 34"/>
                  <a:gd name="T23" fmla="*/ 6 h 29"/>
                  <a:gd name="T24" fmla="*/ 6 w 34"/>
                  <a:gd name="T25" fmla="*/ 3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9"/>
                  <a:gd name="T41" fmla="*/ 34 w 34"/>
                  <a:gd name="T42" fmla="*/ 29 h 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9">
                    <a:moveTo>
                      <a:pt x="27" y="16"/>
                    </a:moveTo>
                    <a:lnTo>
                      <a:pt x="25" y="11"/>
                    </a:lnTo>
                    <a:lnTo>
                      <a:pt x="7" y="19"/>
                    </a:lnTo>
                    <a:lnTo>
                      <a:pt x="7" y="10"/>
                    </a:lnTo>
                    <a:lnTo>
                      <a:pt x="18" y="13"/>
                    </a:lnTo>
                    <a:lnTo>
                      <a:pt x="7" y="19"/>
                    </a:lnTo>
                    <a:lnTo>
                      <a:pt x="7" y="5"/>
                    </a:lnTo>
                    <a:lnTo>
                      <a:pt x="0" y="5"/>
                    </a:lnTo>
                    <a:lnTo>
                      <a:pt x="0" y="29"/>
                    </a:lnTo>
                    <a:lnTo>
                      <a:pt x="34" y="13"/>
                    </a:lnTo>
                    <a:lnTo>
                      <a:pt x="0" y="0"/>
                    </a:lnTo>
                    <a:lnTo>
                      <a:pt x="0" y="29"/>
                    </a:lnTo>
                    <a:lnTo>
                      <a:pt x="27" y="16"/>
                    </a:lnTo>
                    <a:close/>
                  </a:path>
                </a:pathLst>
              </a:custGeom>
              <a:solidFill>
                <a:srgbClr val="000000"/>
              </a:solidFill>
              <a:ln w="0">
                <a:solidFill>
                  <a:srgbClr val="000000"/>
                </a:solidFill>
                <a:round/>
                <a:headEnd/>
                <a:tailEnd/>
              </a:ln>
            </p:spPr>
            <p:txBody>
              <a:bodyPr/>
              <a:lstStyle/>
              <a:p>
                <a:endParaRPr lang="en-US"/>
              </a:p>
            </p:txBody>
          </p:sp>
          <p:sp>
            <p:nvSpPr>
              <p:cNvPr id="4286" name="Freeform 60"/>
              <p:cNvSpPr>
                <a:spLocks/>
              </p:cNvSpPr>
              <p:nvPr/>
            </p:nvSpPr>
            <p:spPr bwMode="auto">
              <a:xfrm>
                <a:off x="3527" y="3223"/>
                <a:ext cx="10" cy="34"/>
              </a:xfrm>
              <a:custGeom>
                <a:avLst/>
                <a:gdLst>
                  <a:gd name="T0" fmla="*/ 9 w 52"/>
                  <a:gd name="T1" fmla="*/ 34 h 170"/>
                  <a:gd name="T2" fmla="*/ 10 w 52"/>
                  <a:gd name="T3" fmla="*/ 33 h 170"/>
                  <a:gd name="T4" fmla="*/ 1 w 52"/>
                  <a:gd name="T5" fmla="*/ 29 h 170"/>
                  <a:gd name="T6" fmla="*/ 1 w 52"/>
                  <a:gd name="T7" fmla="*/ 6 h 170"/>
                  <a:gd name="T8" fmla="*/ 9 w 52"/>
                  <a:gd name="T9" fmla="*/ 2 h 170"/>
                  <a:gd name="T10" fmla="*/ 9 w 52"/>
                  <a:gd name="T11" fmla="*/ 32 h 170"/>
                  <a:gd name="T12" fmla="*/ 1 w 52"/>
                  <a:gd name="T13" fmla="*/ 29 h 170"/>
                  <a:gd name="T14" fmla="*/ 1 w 52"/>
                  <a:gd name="T15" fmla="*/ 5 h 170"/>
                  <a:gd name="T16" fmla="*/ 0 w 52"/>
                  <a:gd name="T17" fmla="*/ 5 h 170"/>
                  <a:gd name="T18" fmla="*/ 0 w 52"/>
                  <a:gd name="T19" fmla="*/ 30 h 170"/>
                  <a:gd name="T20" fmla="*/ 10 w 52"/>
                  <a:gd name="T21" fmla="*/ 34 h 170"/>
                  <a:gd name="T22" fmla="*/ 10 w 52"/>
                  <a:gd name="T23" fmla="*/ 0 h 170"/>
                  <a:gd name="T24" fmla="*/ 0 w 52"/>
                  <a:gd name="T25" fmla="*/ 5 h 170"/>
                  <a:gd name="T26" fmla="*/ 0 w 52"/>
                  <a:gd name="T27" fmla="*/ 30 h 170"/>
                  <a:gd name="T28" fmla="*/ 9 w 52"/>
                  <a:gd name="T29" fmla="*/ 34 h 1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2"/>
                  <a:gd name="T46" fmla="*/ 0 h 170"/>
                  <a:gd name="T47" fmla="*/ 52 w 52"/>
                  <a:gd name="T48" fmla="*/ 170 h 1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2" h="170">
                    <a:moveTo>
                      <a:pt x="47" y="168"/>
                    </a:moveTo>
                    <a:lnTo>
                      <a:pt x="50" y="163"/>
                    </a:lnTo>
                    <a:lnTo>
                      <a:pt x="7" y="145"/>
                    </a:lnTo>
                    <a:lnTo>
                      <a:pt x="7" y="30"/>
                    </a:lnTo>
                    <a:lnTo>
                      <a:pt x="45" y="10"/>
                    </a:lnTo>
                    <a:lnTo>
                      <a:pt x="45" y="161"/>
                    </a:lnTo>
                    <a:lnTo>
                      <a:pt x="7" y="145"/>
                    </a:lnTo>
                    <a:lnTo>
                      <a:pt x="7" y="27"/>
                    </a:lnTo>
                    <a:lnTo>
                      <a:pt x="0" y="27"/>
                    </a:lnTo>
                    <a:lnTo>
                      <a:pt x="0" y="150"/>
                    </a:lnTo>
                    <a:lnTo>
                      <a:pt x="52" y="170"/>
                    </a:lnTo>
                    <a:lnTo>
                      <a:pt x="52" y="0"/>
                    </a:lnTo>
                    <a:lnTo>
                      <a:pt x="0" y="25"/>
                    </a:lnTo>
                    <a:lnTo>
                      <a:pt x="0" y="150"/>
                    </a:lnTo>
                    <a:lnTo>
                      <a:pt x="47" y="168"/>
                    </a:lnTo>
                    <a:close/>
                  </a:path>
                </a:pathLst>
              </a:custGeom>
              <a:solidFill>
                <a:srgbClr val="000000"/>
              </a:solidFill>
              <a:ln w="0">
                <a:solidFill>
                  <a:srgbClr val="000000"/>
                </a:solidFill>
                <a:round/>
                <a:headEnd/>
                <a:tailEnd/>
              </a:ln>
            </p:spPr>
            <p:txBody>
              <a:bodyPr/>
              <a:lstStyle/>
              <a:p>
                <a:endParaRPr lang="en-US"/>
              </a:p>
            </p:txBody>
          </p:sp>
          <p:sp>
            <p:nvSpPr>
              <p:cNvPr id="4287" name="Rectangle 61"/>
              <p:cNvSpPr>
                <a:spLocks noChangeArrowheads="1"/>
              </p:cNvSpPr>
              <p:nvPr/>
            </p:nvSpPr>
            <p:spPr bwMode="auto">
              <a:xfrm>
                <a:off x="2756" y="2839"/>
                <a:ext cx="1" cy="45"/>
              </a:xfrm>
              <a:prstGeom prst="rect">
                <a:avLst/>
              </a:prstGeom>
              <a:solidFill>
                <a:srgbClr val="000000"/>
              </a:solidFill>
              <a:ln w="0">
                <a:solidFill>
                  <a:srgbClr val="000000"/>
                </a:solidFill>
                <a:miter lim="800000"/>
                <a:headEnd/>
                <a:tailEnd/>
              </a:ln>
            </p:spPr>
            <p:txBody>
              <a:bodyPr/>
              <a:lstStyle/>
              <a:p>
                <a:endParaRPr lang="en-US"/>
              </a:p>
            </p:txBody>
          </p:sp>
          <p:sp>
            <p:nvSpPr>
              <p:cNvPr id="4288" name="Rectangle 62"/>
              <p:cNvSpPr>
                <a:spLocks noChangeArrowheads="1"/>
              </p:cNvSpPr>
              <p:nvPr/>
            </p:nvSpPr>
            <p:spPr bwMode="auto">
              <a:xfrm>
                <a:off x="2963" y="2757"/>
                <a:ext cx="1" cy="36"/>
              </a:xfrm>
              <a:prstGeom prst="rect">
                <a:avLst/>
              </a:prstGeom>
              <a:solidFill>
                <a:srgbClr val="000000"/>
              </a:solidFill>
              <a:ln w="0">
                <a:solidFill>
                  <a:srgbClr val="000000"/>
                </a:solidFill>
                <a:miter lim="800000"/>
                <a:headEnd/>
                <a:tailEnd/>
              </a:ln>
            </p:spPr>
            <p:txBody>
              <a:bodyPr/>
              <a:lstStyle/>
              <a:p>
                <a:endParaRPr lang="en-US"/>
              </a:p>
            </p:txBody>
          </p:sp>
          <p:sp>
            <p:nvSpPr>
              <p:cNvPr id="4289" name="Freeform 63"/>
              <p:cNvSpPr>
                <a:spLocks noEditPoints="1"/>
              </p:cNvSpPr>
              <p:nvPr/>
            </p:nvSpPr>
            <p:spPr bwMode="auto">
              <a:xfrm>
                <a:off x="2680" y="2744"/>
                <a:ext cx="973" cy="1136"/>
              </a:xfrm>
              <a:custGeom>
                <a:avLst/>
                <a:gdLst>
                  <a:gd name="T0" fmla="*/ 16 w 4864"/>
                  <a:gd name="T1" fmla="*/ 118 h 5680"/>
                  <a:gd name="T2" fmla="*/ 0 w 4864"/>
                  <a:gd name="T3" fmla="*/ 111 h 5680"/>
                  <a:gd name="T4" fmla="*/ 76 w 4864"/>
                  <a:gd name="T5" fmla="*/ 82 h 5680"/>
                  <a:gd name="T6" fmla="*/ 611 w 4864"/>
                  <a:gd name="T7" fmla="*/ 278 h 5680"/>
                  <a:gd name="T8" fmla="*/ 595 w 4864"/>
                  <a:gd name="T9" fmla="*/ 286 h 5680"/>
                  <a:gd name="T10" fmla="*/ 76 w 4864"/>
                  <a:gd name="T11" fmla="*/ 94 h 5680"/>
                  <a:gd name="T12" fmla="*/ 16 w 4864"/>
                  <a:gd name="T13" fmla="*/ 118 h 5680"/>
                  <a:gd name="T14" fmla="*/ 235 w 4864"/>
                  <a:gd name="T15" fmla="*/ 32 h 5680"/>
                  <a:gd name="T16" fmla="*/ 218 w 4864"/>
                  <a:gd name="T17" fmla="*/ 26 h 5680"/>
                  <a:gd name="T18" fmla="*/ 283 w 4864"/>
                  <a:gd name="T19" fmla="*/ 0 h 5680"/>
                  <a:gd name="T20" fmla="*/ 820 w 4864"/>
                  <a:gd name="T21" fmla="*/ 185 h 5680"/>
                  <a:gd name="T22" fmla="*/ 800 w 4864"/>
                  <a:gd name="T23" fmla="*/ 194 h 5680"/>
                  <a:gd name="T24" fmla="*/ 283 w 4864"/>
                  <a:gd name="T25" fmla="*/ 13 h 5680"/>
                  <a:gd name="T26" fmla="*/ 235 w 4864"/>
                  <a:gd name="T27" fmla="*/ 32 h 5680"/>
                  <a:gd name="T28" fmla="*/ 857 w 4864"/>
                  <a:gd name="T29" fmla="*/ 512 h 5680"/>
                  <a:gd name="T30" fmla="*/ 857 w 4864"/>
                  <a:gd name="T31" fmla="*/ 480 h 5680"/>
                  <a:gd name="T32" fmla="*/ 866 w 4864"/>
                  <a:gd name="T33" fmla="*/ 476 h 5680"/>
                  <a:gd name="T34" fmla="*/ 866 w 4864"/>
                  <a:gd name="T35" fmla="*/ 515 h 5680"/>
                  <a:gd name="T36" fmla="*/ 857 w 4864"/>
                  <a:gd name="T37" fmla="*/ 512 h 5680"/>
                  <a:gd name="T38" fmla="*/ 848 w 4864"/>
                  <a:gd name="T39" fmla="*/ 811 h 5680"/>
                  <a:gd name="T40" fmla="*/ 848 w 4864"/>
                  <a:gd name="T41" fmla="*/ 803 h 5680"/>
                  <a:gd name="T42" fmla="*/ 857 w 4864"/>
                  <a:gd name="T43" fmla="*/ 798 h 5680"/>
                  <a:gd name="T44" fmla="*/ 857 w 4864"/>
                  <a:gd name="T45" fmla="*/ 586 h 5680"/>
                  <a:gd name="T46" fmla="*/ 866 w 4864"/>
                  <a:gd name="T47" fmla="*/ 588 h 5680"/>
                  <a:gd name="T48" fmla="*/ 866 w 4864"/>
                  <a:gd name="T49" fmla="*/ 802 h 5680"/>
                  <a:gd name="T50" fmla="*/ 848 w 4864"/>
                  <a:gd name="T51" fmla="*/ 811 h 5680"/>
                  <a:gd name="T52" fmla="*/ 729 w 4864"/>
                  <a:gd name="T53" fmla="*/ 1091 h 5680"/>
                  <a:gd name="T54" fmla="*/ 729 w 4864"/>
                  <a:gd name="T55" fmla="*/ 1062 h 5680"/>
                  <a:gd name="T56" fmla="*/ 973 w 4864"/>
                  <a:gd name="T57" fmla="*/ 924 h 5680"/>
                  <a:gd name="T58" fmla="*/ 973 w 4864"/>
                  <a:gd name="T59" fmla="*/ 952 h 5680"/>
                  <a:gd name="T60" fmla="*/ 729 w 4864"/>
                  <a:gd name="T61" fmla="*/ 1091 h 5680"/>
                  <a:gd name="T62" fmla="*/ 755 w 4864"/>
                  <a:gd name="T63" fmla="*/ 1136 h 5680"/>
                  <a:gd name="T64" fmla="*/ 755 w 4864"/>
                  <a:gd name="T65" fmla="*/ 1117 h 5680"/>
                  <a:gd name="T66" fmla="*/ 834 w 4864"/>
                  <a:gd name="T67" fmla="*/ 1072 h 5680"/>
                  <a:gd name="T68" fmla="*/ 852 w 4864"/>
                  <a:gd name="T69" fmla="*/ 1080 h 5680"/>
                  <a:gd name="T70" fmla="*/ 755 w 4864"/>
                  <a:gd name="T71" fmla="*/ 1136 h 5680"/>
                  <a:gd name="T72" fmla="*/ 885 w 4864"/>
                  <a:gd name="T73" fmla="*/ 1064 h 5680"/>
                  <a:gd name="T74" fmla="*/ 865 w 4864"/>
                  <a:gd name="T75" fmla="*/ 1054 h 5680"/>
                  <a:gd name="T76" fmla="*/ 885 w 4864"/>
                  <a:gd name="T77" fmla="*/ 1042 h 5680"/>
                  <a:gd name="T78" fmla="*/ 885 w 4864"/>
                  <a:gd name="T79" fmla="*/ 1064 h 5680"/>
                  <a:gd name="T80" fmla="*/ 934 w 4864"/>
                  <a:gd name="T81" fmla="*/ 1033 h 5680"/>
                  <a:gd name="T82" fmla="*/ 916 w 4864"/>
                  <a:gd name="T83" fmla="*/ 1025 h 5680"/>
                  <a:gd name="T84" fmla="*/ 968 w 4864"/>
                  <a:gd name="T85" fmla="*/ 995 h 5680"/>
                  <a:gd name="T86" fmla="*/ 968 w 4864"/>
                  <a:gd name="T87" fmla="*/ 1013 h 5680"/>
                  <a:gd name="T88" fmla="*/ 934 w 4864"/>
                  <a:gd name="T89" fmla="*/ 1033 h 56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864"/>
                  <a:gd name="T136" fmla="*/ 0 h 5680"/>
                  <a:gd name="T137" fmla="*/ 4864 w 4864"/>
                  <a:gd name="T138" fmla="*/ 5680 h 568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864" h="5680">
                    <a:moveTo>
                      <a:pt x="82" y="589"/>
                    </a:moveTo>
                    <a:lnTo>
                      <a:pt x="0" y="557"/>
                    </a:lnTo>
                    <a:lnTo>
                      <a:pt x="382" y="408"/>
                    </a:lnTo>
                    <a:lnTo>
                      <a:pt x="3056" y="1392"/>
                    </a:lnTo>
                    <a:lnTo>
                      <a:pt x="2973" y="1430"/>
                    </a:lnTo>
                    <a:lnTo>
                      <a:pt x="382" y="471"/>
                    </a:lnTo>
                    <a:lnTo>
                      <a:pt x="82" y="589"/>
                    </a:lnTo>
                    <a:close/>
                    <a:moveTo>
                      <a:pt x="1174" y="160"/>
                    </a:moveTo>
                    <a:lnTo>
                      <a:pt x="1088" y="130"/>
                    </a:lnTo>
                    <a:lnTo>
                      <a:pt x="1416" y="0"/>
                    </a:lnTo>
                    <a:lnTo>
                      <a:pt x="4098" y="925"/>
                    </a:lnTo>
                    <a:lnTo>
                      <a:pt x="3997" y="969"/>
                    </a:lnTo>
                    <a:lnTo>
                      <a:pt x="1416" y="65"/>
                    </a:lnTo>
                    <a:lnTo>
                      <a:pt x="1174" y="160"/>
                    </a:lnTo>
                    <a:close/>
                    <a:moveTo>
                      <a:pt x="4283" y="2559"/>
                    </a:moveTo>
                    <a:lnTo>
                      <a:pt x="4283" y="2399"/>
                    </a:lnTo>
                    <a:lnTo>
                      <a:pt x="4328" y="2378"/>
                    </a:lnTo>
                    <a:lnTo>
                      <a:pt x="4328" y="2576"/>
                    </a:lnTo>
                    <a:lnTo>
                      <a:pt x="4283" y="2559"/>
                    </a:lnTo>
                    <a:close/>
                    <a:moveTo>
                      <a:pt x="4239" y="4056"/>
                    </a:moveTo>
                    <a:lnTo>
                      <a:pt x="4239" y="4014"/>
                    </a:lnTo>
                    <a:lnTo>
                      <a:pt x="4283" y="3990"/>
                    </a:lnTo>
                    <a:lnTo>
                      <a:pt x="4283" y="2929"/>
                    </a:lnTo>
                    <a:lnTo>
                      <a:pt x="4328" y="2938"/>
                    </a:lnTo>
                    <a:lnTo>
                      <a:pt x="4328" y="4009"/>
                    </a:lnTo>
                    <a:lnTo>
                      <a:pt x="4239" y="4056"/>
                    </a:lnTo>
                    <a:close/>
                    <a:moveTo>
                      <a:pt x="3644" y="5455"/>
                    </a:moveTo>
                    <a:lnTo>
                      <a:pt x="3644" y="5312"/>
                    </a:lnTo>
                    <a:lnTo>
                      <a:pt x="4864" y="4622"/>
                    </a:lnTo>
                    <a:lnTo>
                      <a:pt x="4864" y="4760"/>
                    </a:lnTo>
                    <a:lnTo>
                      <a:pt x="3644" y="5455"/>
                    </a:lnTo>
                    <a:close/>
                    <a:moveTo>
                      <a:pt x="3776" y="5680"/>
                    </a:moveTo>
                    <a:lnTo>
                      <a:pt x="3776" y="5586"/>
                    </a:lnTo>
                    <a:lnTo>
                      <a:pt x="4168" y="5361"/>
                    </a:lnTo>
                    <a:lnTo>
                      <a:pt x="4259" y="5401"/>
                    </a:lnTo>
                    <a:lnTo>
                      <a:pt x="3776" y="5680"/>
                    </a:lnTo>
                    <a:close/>
                    <a:moveTo>
                      <a:pt x="4426" y="5319"/>
                    </a:moveTo>
                    <a:lnTo>
                      <a:pt x="4322" y="5272"/>
                    </a:lnTo>
                    <a:lnTo>
                      <a:pt x="4426" y="5212"/>
                    </a:lnTo>
                    <a:lnTo>
                      <a:pt x="4426" y="5319"/>
                    </a:lnTo>
                    <a:close/>
                    <a:moveTo>
                      <a:pt x="4669" y="5163"/>
                    </a:moveTo>
                    <a:lnTo>
                      <a:pt x="4580" y="5123"/>
                    </a:lnTo>
                    <a:lnTo>
                      <a:pt x="4839" y="4975"/>
                    </a:lnTo>
                    <a:lnTo>
                      <a:pt x="4839" y="5065"/>
                    </a:lnTo>
                    <a:lnTo>
                      <a:pt x="4669" y="5163"/>
                    </a:lnTo>
                    <a:close/>
                  </a:path>
                </a:pathLst>
              </a:custGeom>
              <a:solidFill>
                <a:srgbClr val="ADBFBF"/>
              </a:solidFill>
              <a:ln w="9525">
                <a:noFill/>
                <a:round/>
                <a:headEnd/>
                <a:tailEnd/>
              </a:ln>
            </p:spPr>
            <p:txBody>
              <a:bodyPr/>
              <a:lstStyle/>
              <a:p>
                <a:endParaRPr lang="en-US"/>
              </a:p>
            </p:txBody>
          </p:sp>
          <p:sp>
            <p:nvSpPr>
              <p:cNvPr id="4290" name="Freeform 64"/>
              <p:cNvSpPr>
                <a:spLocks/>
              </p:cNvSpPr>
              <p:nvPr/>
            </p:nvSpPr>
            <p:spPr bwMode="auto">
              <a:xfrm>
                <a:off x="2677" y="2825"/>
                <a:ext cx="617" cy="207"/>
              </a:xfrm>
              <a:custGeom>
                <a:avLst/>
                <a:gdLst>
                  <a:gd name="T0" fmla="*/ 80 w 3085"/>
                  <a:gd name="T1" fmla="*/ 15 h 1034"/>
                  <a:gd name="T2" fmla="*/ 79 w 3085"/>
                  <a:gd name="T3" fmla="*/ 13 h 1034"/>
                  <a:gd name="T4" fmla="*/ 19 w 3085"/>
                  <a:gd name="T5" fmla="*/ 36 h 1034"/>
                  <a:gd name="T6" fmla="*/ 6 w 3085"/>
                  <a:gd name="T7" fmla="*/ 31 h 1034"/>
                  <a:gd name="T8" fmla="*/ 79 w 3085"/>
                  <a:gd name="T9" fmla="*/ 2 h 1034"/>
                  <a:gd name="T10" fmla="*/ 611 w 3085"/>
                  <a:gd name="T11" fmla="*/ 198 h 1034"/>
                  <a:gd name="T12" fmla="*/ 598 w 3085"/>
                  <a:gd name="T13" fmla="*/ 205 h 1034"/>
                  <a:gd name="T14" fmla="*/ 79 w 3085"/>
                  <a:gd name="T15" fmla="*/ 13 h 1034"/>
                  <a:gd name="T16" fmla="*/ 19 w 3085"/>
                  <a:gd name="T17" fmla="*/ 36 h 1034"/>
                  <a:gd name="T18" fmla="*/ 3 w 3085"/>
                  <a:gd name="T19" fmla="*/ 30 h 1034"/>
                  <a:gd name="T20" fmla="*/ 3 w 3085"/>
                  <a:gd name="T21" fmla="*/ 32 h 1034"/>
                  <a:gd name="T22" fmla="*/ 19 w 3085"/>
                  <a:gd name="T23" fmla="*/ 39 h 1034"/>
                  <a:gd name="T24" fmla="*/ 79 w 3085"/>
                  <a:gd name="T25" fmla="*/ 15 h 1034"/>
                  <a:gd name="T26" fmla="*/ 598 w 3085"/>
                  <a:gd name="T27" fmla="*/ 207 h 1034"/>
                  <a:gd name="T28" fmla="*/ 617 w 3085"/>
                  <a:gd name="T29" fmla="*/ 198 h 1034"/>
                  <a:gd name="T30" fmla="*/ 79 w 3085"/>
                  <a:gd name="T31" fmla="*/ 0 h 1034"/>
                  <a:gd name="T32" fmla="*/ 0 w 3085"/>
                  <a:gd name="T33" fmla="*/ 31 h 1034"/>
                  <a:gd name="T34" fmla="*/ 19 w 3085"/>
                  <a:gd name="T35" fmla="*/ 39 h 1034"/>
                  <a:gd name="T36" fmla="*/ 80 w 3085"/>
                  <a:gd name="T37" fmla="*/ 15 h 10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85"/>
                  <a:gd name="T58" fmla="*/ 0 h 1034"/>
                  <a:gd name="T59" fmla="*/ 3085 w 3085"/>
                  <a:gd name="T60" fmla="*/ 1034 h 103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85" h="1034">
                    <a:moveTo>
                      <a:pt x="400" y="74"/>
                    </a:moveTo>
                    <a:lnTo>
                      <a:pt x="395" y="65"/>
                    </a:lnTo>
                    <a:lnTo>
                      <a:pt x="97" y="181"/>
                    </a:lnTo>
                    <a:lnTo>
                      <a:pt x="30" y="155"/>
                    </a:lnTo>
                    <a:lnTo>
                      <a:pt x="397" y="11"/>
                    </a:lnTo>
                    <a:lnTo>
                      <a:pt x="3057" y="990"/>
                    </a:lnTo>
                    <a:lnTo>
                      <a:pt x="2988" y="1022"/>
                    </a:lnTo>
                    <a:lnTo>
                      <a:pt x="397" y="63"/>
                    </a:lnTo>
                    <a:lnTo>
                      <a:pt x="97" y="181"/>
                    </a:lnTo>
                    <a:lnTo>
                      <a:pt x="17" y="151"/>
                    </a:lnTo>
                    <a:lnTo>
                      <a:pt x="13" y="160"/>
                    </a:lnTo>
                    <a:lnTo>
                      <a:pt x="97" y="193"/>
                    </a:lnTo>
                    <a:lnTo>
                      <a:pt x="397" y="75"/>
                    </a:lnTo>
                    <a:lnTo>
                      <a:pt x="2988" y="1034"/>
                    </a:lnTo>
                    <a:lnTo>
                      <a:pt x="3085" y="990"/>
                    </a:lnTo>
                    <a:lnTo>
                      <a:pt x="397" y="0"/>
                    </a:lnTo>
                    <a:lnTo>
                      <a:pt x="0" y="155"/>
                    </a:lnTo>
                    <a:lnTo>
                      <a:pt x="97" y="193"/>
                    </a:lnTo>
                    <a:lnTo>
                      <a:pt x="400" y="74"/>
                    </a:lnTo>
                    <a:close/>
                  </a:path>
                </a:pathLst>
              </a:custGeom>
              <a:solidFill>
                <a:srgbClr val="000000"/>
              </a:solidFill>
              <a:ln w="0">
                <a:solidFill>
                  <a:srgbClr val="000000"/>
                </a:solidFill>
                <a:round/>
                <a:headEnd/>
                <a:tailEnd/>
              </a:ln>
            </p:spPr>
            <p:txBody>
              <a:bodyPr/>
              <a:lstStyle/>
              <a:p>
                <a:endParaRPr lang="en-US"/>
              </a:p>
            </p:txBody>
          </p:sp>
          <p:sp>
            <p:nvSpPr>
              <p:cNvPr id="4291" name="Freeform 65"/>
              <p:cNvSpPr>
                <a:spLocks/>
              </p:cNvSpPr>
              <p:nvPr/>
            </p:nvSpPr>
            <p:spPr bwMode="auto">
              <a:xfrm>
                <a:off x="2894" y="2743"/>
                <a:ext cx="608" cy="196"/>
              </a:xfrm>
              <a:custGeom>
                <a:avLst/>
                <a:gdLst>
                  <a:gd name="T0" fmla="*/ 69 w 3040"/>
                  <a:gd name="T1" fmla="*/ 15 h 981"/>
                  <a:gd name="T2" fmla="*/ 68 w 3040"/>
                  <a:gd name="T3" fmla="*/ 13 h 981"/>
                  <a:gd name="T4" fmla="*/ 20 w 3040"/>
                  <a:gd name="T5" fmla="*/ 32 h 981"/>
                  <a:gd name="T6" fmla="*/ 6 w 3040"/>
                  <a:gd name="T7" fmla="*/ 27 h 981"/>
                  <a:gd name="T8" fmla="*/ 69 w 3040"/>
                  <a:gd name="T9" fmla="*/ 2 h 981"/>
                  <a:gd name="T10" fmla="*/ 602 w 3040"/>
                  <a:gd name="T11" fmla="*/ 186 h 981"/>
                  <a:gd name="T12" fmla="*/ 585 w 3040"/>
                  <a:gd name="T13" fmla="*/ 194 h 981"/>
                  <a:gd name="T14" fmla="*/ 69 w 3040"/>
                  <a:gd name="T15" fmla="*/ 13 h 981"/>
                  <a:gd name="T16" fmla="*/ 20 w 3040"/>
                  <a:gd name="T17" fmla="*/ 32 h 981"/>
                  <a:gd name="T18" fmla="*/ 3 w 3040"/>
                  <a:gd name="T19" fmla="*/ 26 h 981"/>
                  <a:gd name="T20" fmla="*/ 3 w 3040"/>
                  <a:gd name="T21" fmla="*/ 28 h 981"/>
                  <a:gd name="T22" fmla="*/ 20 w 3040"/>
                  <a:gd name="T23" fmla="*/ 34 h 981"/>
                  <a:gd name="T24" fmla="*/ 69 w 3040"/>
                  <a:gd name="T25" fmla="*/ 15 h 981"/>
                  <a:gd name="T26" fmla="*/ 585 w 3040"/>
                  <a:gd name="T27" fmla="*/ 196 h 981"/>
                  <a:gd name="T28" fmla="*/ 608 w 3040"/>
                  <a:gd name="T29" fmla="*/ 186 h 981"/>
                  <a:gd name="T30" fmla="*/ 69 w 3040"/>
                  <a:gd name="T31" fmla="*/ 0 h 981"/>
                  <a:gd name="T32" fmla="*/ 0 w 3040"/>
                  <a:gd name="T33" fmla="*/ 27 h 981"/>
                  <a:gd name="T34" fmla="*/ 20 w 3040"/>
                  <a:gd name="T35" fmla="*/ 34 h 981"/>
                  <a:gd name="T36" fmla="*/ 69 w 3040"/>
                  <a:gd name="T37" fmla="*/ 15 h 98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40"/>
                  <a:gd name="T58" fmla="*/ 0 h 981"/>
                  <a:gd name="T59" fmla="*/ 3040 w 3040"/>
                  <a:gd name="T60" fmla="*/ 981 h 98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40" h="981">
                    <a:moveTo>
                      <a:pt x="346" y="76"/>
                    </a:moveTo>
                    <a:lnTo>
                      <a:pt x="341" y="67"/>
                    </a:lnTo>
                    <a:lnTo>
                      <a:pt x="101" y="160"/>
                    </a:lnTo>
                    <a:lnTo>
                      <a:pt x="30" y="136"/>
                    </a:lnTo>
                    <a:lnTo>
                      <a:pt x="343" y="12"/>
                    </a:lnTo>
                    <a:lnTo>
                      <a:pt x="3010" y="932"/>
                    </a:lnTo>
                    <a:lnTo>
                      <a:pt x="2924" y="970"/>
                    </a:lnTo>
                    <a:lnTo>
                      <a:pt x="343" y="65"/>
                    </a:lnTo>
                    <a:lnTo>
                      <a:pt x="101" y="160"/>
                    </a:lnTo>
                    <a:lnTo>
                      <a:pt x="16" y="131"/>
                    </a:lnTo>
                    <a:lnTo>
                      <a:pt x="14" y="141"/>
                    </a:lnTo>
                    <a:lnTo>
                      <a:pt x="101" y="172"/>
                    </a:lnTo>
                    <a:lnTo>
                      <a:pt x="343" y="77"/>
                    </a:lnTo>
                    <a:lnTo>
                      <a:pt x="2924" y="981"/>
                    </a:lnTo>
                    <a:lnTo>
                      <a:pt x="3040" y="929"/>
                    </a:lnTo>
                    <a:lnTo>
                      <a:pt x="343" y="0"/>
                    </a:lnTo>
                    <a:lnTo>
                      <a:pt x="0" y="136"/>
                    </a:lnTo>
                    <a:lnTo>
                      <a:pt x="101" y="172"/>
                    </a:lnTo>
                    <a:lnTo>
                      <a:pt x="346" y="76"/>
                    </a:lnTo>
                    <a:close/>
                  </a:path>
                </a:pathLst>
              </a:custGeom>
              <a:solidFill>
                <a:srgbClr val="000000"/>
              </a:solidFill>
              <a:ln w="0">
                <a:solidFill>
                  <a:srgbClr val="000000"/>
                </a:solidFill>
                <a:round/>
                <a:headEnd/>
                <a:tailEnd/>
              </a:ln>
            </p:spPr>
            <p:txBody>
              <a:bodyPr/>
              <a:lstStyle/>
              <a:p>
                <a:endParaRPr lang="en-US"/>
              </a:p>
            </p:txBody>
          </p:sp>
          <p:sp>
            <p:nvSpPr>
              <p:cNvPr id="4292" name="Freeform 66"/>
              <p:cNvSpPr>
                <a:spLocks/>
              </p:cNvSpPr>
              <p:nvPr/>
            </p:nvSpPr>
            <p:spPr bwMode="auto">
              <a:xfrm>
                <a:off x="3535" y="3218"/>
                <a:ext cx="12" cy="43"/>
              </a:xfrm>
              <a:custGeom>
                <a:avLst/>
                <a:gdLst>
                  <a:gd name="T0" fmla="*/ 10 w 57"/>
                  <a:gd name="T1" fmla="*/ 42 h 215"/>
                  <a:gd name="T2" fmla="*/ 11 w 57"/>
                  <a:gd name="T3" fmla="*/ 40 h 215"/>
                  <a:gd name="T4" fmla="*/ 3 w 57"/>
                  <a:gd name="T5" fmla="*/ 37 h 215"/>
                  <a:gd name="T6" fmla="*/ 3 w 57"/>
                  <a:gd name="T7" fmla="*/ 7 h 215"/>
                  <a:gd name="T8" fmla="*/ 9 w 57"/>
                  <a:gd name="T9" fmla="*/ 3 h 215"/>
                  <a:gd name="T10" fmla="*/ 9 w 57"/>
                  <a:gd name="T11" fmla="*/ 40 h 215"/>
                  <a:gd name="T12" fmla="*/ 3 w 57"/>
                  <a:gd name="T13" fmla="*/ 37 h 215"/>
                  <a:gd name="T14" fmla="*/ 3 w 57"/>
                  <a:gd name="T15" fmla="*/ 6 h 215"/>
                  <a:gd name="T16" fmla="*/ 0 w 57"/>
                  <a:gd name="T17" fmla="*/ 6 h 215"/>
                  <a:gd name="T18" fmla="*/ 0 w 57"/>
                  <a:gd name="T19" fmla="*/ 39 h 215"/>
                  <a:gd name="T20" fmla="*/ 12 w 57"/>
                  <a:gd name="T21" fmla="*/ 43 h 215"/>
                  <a:gd name="T22" fmla="*/ 12 w 57"/>
                  <a:gd name="T23" fmla="*/ 0 h 215"/>
                  <a:gd name="T24" fmla="*/ 0 w 57"/>
                  <a:gd name="T25" fmla="*/ 5 h 215"/>
                  <a:gd name="T26" fmla="*/ 0 w 57"/>
                  <a:gd name="T27" fmla="*/ 39 h 215"/>
                  <a:gd name="T28" fmla="*/ 10 w 57"/>
                  <a:gd name="T29" fmla="*/ 42 h 2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7"/>
                  <a:gd name="T46" fmla="*/ 0 h 215"/>
                  <a:gd name="T47" fmla="*/ 57 w 57"/>
                  <a:gd name="T48" fmla="*/ 215 h 21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7" h="215">
                    <a:moveTo>
                      <a:pt x="49" y="212"/>
                    </a:moveTo>
                    <a:lnTo>
                      <a:pt x="54" y="202"/>
                    </a:lnTo>
                    <a:lnTo>
                      <a:pt x="12" y="187"/>
                    </a:lnTo>
                    <a:lnTo>
                      <a:pt x="12" y="33"/>
                    </a:lnTo>
                    <a:lnTo>
                      <a:pt x="45" y="17"/>
                    </a:lnTo>
                    <a:lnTo>
                      <a:pt x="45" y="199"/>
                    </a:lnTo>
                    <a:lnTo>
                      <a:pt x="12" y="187"/>
                    </a:lnTo>
                    <a:lnTo>
                      <a:pt x="12" y="30"/>
                    </a:lnTo>
                    <a:lnTo>
                      <a:pt x="0" y="30"/>
                    </a:lnTo>
                    <a:lnTo>
                      <a:pt x="0" y="194"/>
                    </a:lnTo>
                    <a:lnTo>
                      <a:pt x="57" y="215"/>
                    </a:lnTo>
                    <a:lnTo>
                      <a:pt x="57" y="0"/>
                    </a:lnTo>
                    <a:lnTo>
                      <a:pt x="0" y="26"/>
                    </a:lnTo>
                    <a:lnTo>
                      <a:pt x="0" y="194"/>
                    </a:lnTo>
                    <a:lnTo>
                      <a:pt x="49" y="212"/>
                    </a:lnTo>
                    <a:close/>
                  </a:path>
                </a:pathLst>
              </a:custGeom>
              <a:solidFill>
                <a:srgbClr val="000000"/>
              </a:solidFill>
              <a:ln w="0">
                <a:solidFill>
                  <a:srgbClr val="000000"/>
                </a:solidFill>
                <a:round/>
                <a:headEnd/>
                <a:tailEnd/>
              </a:ln>
            </p:spPr>
            <p:txBody>
              <a:bodyPr/>
              <a:lstStyle/>
              <a:p>
                <a:endParaRPr lang="en-US"/>
              </a:p>
            </p:txBody>
          </p:sp>
          <p:sp>
            <p:nvSpPr>
              <p:cNvPr id="4293" name="Freeform 67"/>
              <p:cNvSpPr>
                <a:spLocks/>
              </p:cNvSpPr>
              <p:nvPr/>
            </p:nvSpPr>
            <p:spPr bwMode="auto">
              <a:xfrm>
                <a:off x="3526" y="3329"/>
                <a:ext cx="21" cy="229"/>
              </a:xfrm>
              <a:custGeom>
                <a:avLst/>
                <a:gdLst>
                  <a:gd name="T0" fmla="*/ 20 w 101"/>
                  <a:gd name="T1" fmla="*/ 219 h 1144"/>
                  <a:gd name="T2" fmla="*/ 19 w 101"/>
                  <a:gd name="T3" fmla="*/ 217 h 1144"/>
                  <a:gd name="T4" fmla="*/ 2 w 101"/>
                  <a:gd name="T5" fmla="*/ 225 h 1144"/>
                  <a:gd name="T6" fmla="*/ 2 w 101"/>
                  <a:gd name="T7" fmla="*/ 219 h 1144"/>
                  <a:gd name="T8" fmla="*/ 12 w 101"/>
                  <a:gd name="T9" fmla="*/ 215 h 1144"/>
                  <a:gd name="T10" fmla="*/ 12 w 101"/>
                  <a:gd name="T11" fmla="*/ 3 h 1144"/>
                  <a:gd name="T12" fmla="*/ 19 w 101"/>
                  <a:gd name="T13" fmla="*/ 4 h 1144"/>
                  <a:gd name="T14" fmla="*/ 19 w 101"/>
                  <a:gd name="T15" fmla="*/ 217 h 1144"/>
                  <a:gd name="T16" fmla="*/ 2 w 101"/>
                  <a:gd name="T17" fmla="*/ 225 h 1144"/>
                  <a:gd name="T18" fmla="*/ 2 w 101"/>
                  <a:gd name="T19" fmla="*/ 219 h 1144"/>
                  <a:gd name="T20" fmla="*/ 0 w 101"/>
                  <a:gd name="T21" fmla="*/ 219 h 1144"/>
                  <a:gd name="T22" fmla="*/ 0 w 101"/>
                  <a:gd name="T23" fmla="*/ 229 h 1144"/>
                  <a:gd name="T24" fmla="*/ 21 w 101"/>
                  <a:gd name="T25" fmla="*/ 218 h 1144"/>
                  <a:gd name="T26" fmla="*/ 21 w 101"/>
                  <a:gd name="T27" fmla="*/ 2 h 1144"/>
                  <a:gd name="T28" fmla="*/ 9 w 101"/>
                  <a:gd name="T29" fmla="*/ 0 h 1144"/>
                  <a:gd name="T30" fmla="*/ 9 w 101"/>
                  <a:gd name="T31" fmla="*/ 213 h 1144"/>
                  <a:gd name="T32" fmla="*/ 0 w 101"/>
                  <a:gd name="T33" fmla="*/ 218 h 1144"/>
                  <a:gd name="T34" fmla="*/ 0 w 101"/>
                  <a:gd name="T35" fmla="*/ 229 h 1144"/>
                  <a:gd name="T36" fmla="*/ 20 w 101"/>
                  <a:gd name="T37" fmla="*/ 219 h 114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1"/>
                  <a:gd name="T58" fmla="*/ 0 h 1144"/>
                  <a:gd name="T59" fmla="*/ 101 w 101"/>
                  <a:gd name="T60" fmla="*/ 1144 h 114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1" h="1144">
                    <a:moveTo>
                      <a:pt x="98" y="1092"/>
                    </a:moveTo>
                    <a:lnTo>
                      <a:pt x="93" y="1082"/>
                    </a:lnTo>
                    <a:lnTo>
                      <a:pt x="11" y="1125"/>
                    </a:lnTo>
                    <a:lnTo>
                      <a:pt x="11" y="1095"/>
                    </a:lnTo>
                    <a:lnTo>
                      <a:pt x="56" y="1072"/>
                    </a:lnTo>
                    <a:lnTo>
                      <a:pt x="56" y="14"/>
                    </a:lnTo>
                    <a:lnTo>
                      <a:pt x="89" y="21"/>
                    </a:lnTo>
                    <a:lnTo>
                      <a:pt x="89" y="1083"/>
                    </a:lnTo>
                    <a:lnTo>
                      <a:pt x="11" y="1125"/>
                    </a:lnTo>
                    <a:lnTo>
                      <a:pt x="11" y="1092"/>
                    </a:lnTo>
                    <a:lnTo>
                      <a:pt x="0" y="1092"/>
                    </a:lnTo>
                    <a:lnTo>
                      <a:pt x="0" y="1144"/>
                    </a:lnTo>
                    <a:lnTo>
                      <a:pt x="101" y="1090"/>
                    </a:lnTo>
                    <a:lnTo>
                      <a:pt x="101" y="12"/>
                    </a:lnTo>
                    <a:lnTo>
                      <a:pt x="44" y="0"/>
                    </a:lnTo>
                    <a:lnTo>
                      <a:pt x="44" y="1065"/>
                    </a:lnTo>
                    <a:lnTo>
                      <a:pt x="0" y="1088"/>
                    </a:lnTo>
                    <a:lnTo>
                      <a:pt x="0" y="1144"/>
                    </a:lnTo>
                    <a:lnTo>
                      <a:pt x="98" y="1092"/>
                    </a:lnTo>
                    <a:close/>
                  </a:path>
                </a:pathLst>
              </a:custGeom>
              <a:solidFill>
                <a:srgbClr val="000000"/>
              </a:solidFill>
              <a:ln w="0">
                <a:solidFill>
                  <a:srgbClr val="000000"/>
                </a:solidFill>
                <a:round/>
                <a:headEnd/>
                <a:tailEnd/>
              </a:ln>
            </p:spPr>
            <p:txBody>
              <a:bodyPr/>
              <a:lstStyle/>
              <a:p>
                <a:endParaRPr lang="en-US"/>
              </a:p>
            </p:txBody>
          </p:sp>
          <p:sp>
            <p:nvSpPr>
              <p:cNvPr id="4294" name="Freeform 68"/>
              <p:cNvSpPr>
                <a:spLocks/>
              </p:cNvSpPr>
              <p:nvPr/>
            </p:nvSpPr>
            <p:spPr bwMode="auto">
              <a:xfrm>
                <a:off x="3407" y="3667"/>
                <a:ext cx="247" cy="170"/>
              </a:xfrm>
              <a:custGeom>
                <a:avLst/>
                <a:gdLst>
                  <a:gd name="T0" fmla="*/ 246 w 1232"/>
                  <a:gd name="T1" fmla="*/ 30 h 852"/>
                  <a:gd name="T2" fmla="*/ 245 w 1232"/>
                  <a:gd name="T3" fmla="*/ 29 h 852"/>
                  <a:gd name="T4" fmla="*/ 2 w 1232"/>
                  <a:gd name="T5" fmla="*/ 166 h 852"/>
                  <a:gd name="T6" fmla="*/ 2 w 1232"/>
                  <a:gd name="T7" fmla="*/ 140 h 852"/>
                  <a:gd name="T8" fmla="*/ 245 w 1232"/>
                  <a:gd name="T9" fmla="*/ 4 h 852"/>
                  <a:gd name="T10" fmla="*/ 245 w 1232"/>
                  <a:gd name="T11" fmla="*/ 29 h 852"/>
                  <a:gd name="T12" fmla="*/ 2 w 1232"/>
                  <a:gd name="T13" fmla="*/ 166 h 852"/>
                  <a:gd name="T14" fmla="*/ 2 w 1232"/>
                  <a:gd name="T15" fmla="*/ 140 h 852"/>
                  <a:gd name="T16" fmla="*/ 0 w 1232"/>
                  <a:gd name="T17" fmla="*/ 140 h 852"/>
                  <a:gd name="T18" fmla="*/ 0 w 1232"/>
                  <a:gd name="T19" fmla="*/ 170 h 852"/>
                  <a:gd name="T20" fmla="*/ 247 w 1232"/>
                  <a:gd name="T21" fmla="*/ 30 h 852"/>
                  <a:gd name="T22" fmla="*/ 247 w 1232"/>
                  <a:gd name="T23" fmla="*/ 0 h 852"/>
                  <a:gd name="T24" fmla="*/ 0 w 1232"/>
                  <a:gd name="T25" fmla="*/ 139 h 852"/>
                  <a:gd name="T26" fmla="*/ 0 w 1232"/>
                  <a:gd name="T27" fmla="*/ 170 h 852"/>
                  <a:gd name="T28" fmla="*/ 246 w 1232"/>
                  <a:gd name="T29" fmla="*/ 30 h 8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32"/>
                  <a:gd name="T46" fmla="*/ 0 h 852"/>
                  <a:gd name="T47" fmla="*/ 1232 w 1232"/>
                  <a:gd name="T48" fmla="*/ 852 h 85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32" h="852">
                    <a:moveTo>
                      <a:pt x="1228" y="152"/>
                    </a:moveTo>
                    <a:lnTo>
                      <a:pt x="1224" y="143"/>
                    </a:lnTo>
                    <a:lnTo>
                      <a:pt x="12" y="833"/>
                    </a:lnTo>
                    <a:lnTo>
                      <a:pt x="12" y="704"/>
                    </a:lnTo>
                    <a:lnTo>
                      <a:pt x="1220" y="19"/>
                    </a:lnTo>
                    <a:lnTo>
                      <a:pt x="1220" y="144"/>
                    </a:lnTo>
                    <a:lnTo>
                      <a:pt x="12" y="833"/>
                    </a:lnTo>
                    <a:lnTo>
                      <a:pt x="12" y="700"/>
                    </a:lnTo>
                    <a:lnTo>
                      <a:pt x="0" y="700"/>
                    </a:lnTo>
                    <a:lnTo>
                      <a:pt x="0" y="852"/>
                    </a:lnTo>
                    <a:lnTo>
                      <a:pt x="1232" y="151"/>
                    </a:lnTo>
                    <a:lnTo>
                      <a:pt x="1232" y="0"/>
                    </a:lnTo>
                    <a:lnTo>
                      <a:pt x="0" y="697"/>
                    </a:lnTo>
                    <a:lnTo>
                      <a:pt x="0" y="852"/>
                    </a:lnTo>
                    <a:lnTo>
                      <a:pt x="1228" y="152"/>
                    </a:lnTo>
                    <a:close/>
                  </a:path>
                </a:pathLst>
              </a:custGeom>
              <a:solidFill>
                <a:srgbClr val="000000"/>
              </a:solidFill>
              <a:ln w="0">
                <a:solidFill>
                  <a:srgbClr val="000000"/>
                </a:solidFill>
                <a:round/>
                <a:headEnd/>
                <a:tailEnd/>
              </a:ln>
            </p:spPr>
            <p:txBody>
              <a:bodyPr/>
              <a:lstStyle/>
              <a:p>
                <a:endParaRPr lang="en-US"/>
              </a:p>
            </p:txBody>
          </p:sp>
          <p:sp>
            <p:nvSpPr>
              <p:cNvPr id="4295" name="Freeform 69"/>
              <p:cNvSpPr>
                <a:spLocks/>
              </p:cNvSpPr>
              <p:nvPr/>
            </p:nvSpPr>
            <p:spPr bwMode="auto">
              <a:xfrm>
                <a:off x="3434" y="3815"/>
                <a:ext cx="100" cy="67"/>
              </a:xfrm>
              <a:custGeom>
                <a:avLst/>
                <a:gdLst>
                  <a:gd name="T0" fmla="*/ 98 w 500"/>
                  <a:gd name="T1" fmla="*/ 10 h 335"/>
                  <a:gd name="T2" fmla="*/ 97 w 500"/>
                  <a:gd name="T3" fmla="*/ 8 h 335"/>
                  <a:gd name="T4" fmla="*/ 2 w 500"/>
                  <a:gd name="T5" fmla="*/ 63 h 335"/>
                  <a:gd name="T6" fmla="*/ 2 w 500"/>
                  <a:gd name="T7" fmla="*/ 47 h 335"/>
                  <a:gd name="T8" fmla="*/ 80 w 500"/>
                  <a:gd name="T9" fmla="*/ 2 h 335"/>
                  <a:gd name="T10" fmla="*/ 95 w 500"/>
                  <a:gd name="T11" fmla="*/ 9 h 335"/>
                  <a:gd name="T12" fmla="*/ 2 w 500"/>
                  <a:gd name="T13" fmla="*/ 63 h 335"/>
                  <a:gd name="T14" fmla="*/ 2 w 500"/>
                  <a:gd name="T15" fmla="*/ 46 h 335"/>
                  <a:gd name="T16" fmla="*/ 0 w 500"/>
                  <a:gd name="T17" fmla="*/ 46 h 335"/>
                  <a:gd name="T18" fmla="*/ 0 w 500"/>
                  <a:gd name="T19" fmla="*/ 67 h 335"/>
                  <a:gd name="T20" fmla="*/ 100 w 500"/>
                  <a:gd name="T21" fmla="*/ 9 h 335"/>
                  <a:gd name="T22" fmla="*/ 80 w 500"/>
                  <a:gd name="T23" fmla="*/ 0 h 335"/>
                  <a:gd name="T24" fmla="*/ 0 w 500"/>
                  <a:gd name="T25" fmla="*/ 45 h 335"/>
                  <a:gd name="T26" fmla="*/ 0 w 500"/>
                  <a:gd name="T27" fmla="*/ 67 h 335"/>
                  <a:gd name="T28" fmla="*/ 98 w 500"/>
                  <a:gd name="T29" fmla="*/ 10 h 3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0"/>
                  <a:gd name="T46" fmla="*/ 0 h 335"/>
                  <a:gd name="T47" fmla="*/ 500 w 500"/>
                  <a:gd name="T48" fmla="*/ 335 h 3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0" h="335">
                    <a:moveTo>
                      <a:pt x="491" y="50"/>
                    </a:moveTo>
                    <a:lnTo>
                      <a:pt x="486" y="41"/>
                    </a:lnTo>
                    <a:lnTo>
                      <a:pt x="12" y="316"/>
                    </a:lnTo>
                    <a:lnTo>
                      <a:pt x="12" y="235"/>
                    </a:lnTo>
                    <a:lnTo>
                      <a:pt x="398" y="11"/>
                    </a:lnTo>
                    <a:lnTo>
                      <a:pt x="477" y="47"/>
                    </a:lnTo>
                    <a:lnTo>
                      <a:pt x="12" y="316"/>
                    </a:lnTo>
                    <a:lnTo>
                      <a:pt x="12" y="231"/>
                    </a:lnTo>
                    <a:lnTo>
                      <a:pt x="0" y="231"/>
                    </a:lnTo>
                    <a:lnTo>
                      <a:pt x="0" y="335"/>
                    </a:lnTo>
                    <a:lnTo>
                      <a:pt x="500" y="44"/>
                    </a:lnTo>
                    <a:lnTo>
                      <a:pt x="398" y="0"/>
                    </a:lnTo>
                    <a:lnTo>
                      <a:pt x="0" y="227"/>
                    </a:lnTo>
                    <a:lnTo>
                      <a:pt x="0" y="335"/>
                    </a:lnTo>
                    <a:lnTo>
                      <a:pt x="491" y="50"/>
                    </a:lnTo>
                    <a:close/>
                  </a:path>
                </a:pathLst>
              </a:custGeom>
              <a:solidFill>
                <a:srgbClr val="000000"/>
              </a:solidFill>
              <a:ln w="0">
                <a:solidFill>
                  <a:srgbClr val="000000"/>
                </a:solidFill>
                <a:round/>
                <a:headEnd/>
                <a:tailEnd/>
              </a:ln>
            </p:spPr>
            <p:txBody>
              <a:bodyPr/>
              <a:lstStyle/>
              <a:p>
                <a:endParaRPr lang="en-US"/>
              </a:p>
            </p:txBody>
          </p:sp>
          <p:sp>
            <p:nvSpPr>
              <p:cNvPr id="4296" name="Freeform 70"/>
              <p:cNvSpPr>
                <a:spLocks/>
              </p:cNvSpPr>
              <p:nvPr/>
            </p:nvSpPr>
            <p:spPr bwMode="auto">
              <a:xfrm>
                <a:off x="3542" y="3785"/>
                <a:ext cx="24" cy="25"/>
              </a:xfrm>
              <a:custGeom>
                <a:avLst/>
                <a:gdLst>
                  <a:gd name="T0" fmla="*/ 24 w 121"/>
                  <a:gd name="T1" fmla="*/ 2 h 125"/>
                  <a:gd name="T2" fmla="*/ 22 w 121"/>
                  <a:gd name="T3" fmla="*/ 2 h 125"/>
                  <a:gd name="T4" fmla="*/ 22 w 121"/>
                  <a:gd name="T5" fmla="*/ 22 h 125"/>
                  <a:gd name="T6" fmla="*/ 5 w 121"/>
                  <a:gd name="T7" fmla="*/ 14 h 125"/>
                  <a:gd name="T8" fmla="*/ 22 w 121"/>
                  <a:gd name="T9" fmla="*/ 4 h 125"/>
                  <a:gd name="T10" fmla="*/ 22 w 121"/>
                  <a:gd name="T11" fmla="*/ 22 h 125"/>
                  <a:gd name="T12" fmla="*/ 3 w 121"/>
                  <a:gd name="T13" fmla="*/ 13 h 125"/>
                  <a:gd name="T14" fmla="*/ 2 w 121"/>
                  <a:gd name="T15" fmla="*/ 15 h 125"/>
                  <a:gd name="T16" fmla="*/ 24 w 121"/>
                  <a:gd name="T17" fmla="*/ 25 h 125"/>
                  <a:gd name="T18" fmla="*/ 24 w 121"/>
                  <a:gd name="T19" fmla="*/ 0 h 125"/>
                  <a:gd name="T20" fmla="*/ 0 w 121"/>
                  <a:gd name="T21" fmla="*/ 14 h 125"/>
                  <a:gd name="T22" fmla="*/ 24 w 121"/>
                  <a:gd name="T23" fmla="*/ 25 h 125"/>
                  <a:gd name="T24" fmla="*/ 24 w 121"/>
                  <a:gd name="T25" fmla="*/ 2 h 1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1"/>
                  <a:gd name="T40" fmla="*/ 0 h 125"/>
                  <a:gd name="T41" fmla="*/ 121 w 121"/>
                  <a:gd name="T42" fmla="*/ 125 h 1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1" h="125">
                    <a:moveTo>
                      <a:pt x="121" y="10"/>
                    </a:moveTo>
                    <a:lnTo>
                      <a:pt x="109" y="10"/>
                    </a:lnTo>
                    <a:lnTo>
                      <a:pt x="109" y="109"/>
                    </a:lnTo>
                    <a:lnTo>
                      <a:pt x="23" y="70"/>
                    </a:lnTo>
                    <a:lnTo>
                      <a:pt x="109" y="19"/>
                    </a:lnTo>
                    <a:lnTo>
                      <a:pt x="109" y="109"/>
                    </a:lnTo>
                    <a:lnTo>
                      <a:pt x="14" y="65"/>
                    </a:lnTo>
                    <a:lnTo>
                      <a:pt x="9" y="75"/>
                    </a:lnTo>
                    <a:lnTo>
                      <a:pt x="121" y="125"/>
                    </a:lnTo>
                    <a:lnTo>
                      <a:pt x="121" y="0"/>
                    </a:lnTo>
                    <a:lnTo>
                      <a:pt x="0" y="70"/>
                    </a:lnTo>
                    <a:lnTo>
                      <a:pt x="121" y="125"/>
                    </a:lnTo>
                    <a:lnTo>
                      <a:pt x="121" y="10"/>
                    </a:lnTo>
                    <a:close/>
                  </a:path>
                </a:pathLst>
              </a:custGeom>
              <a:solidFill>
                <a:srgbClr val="000000"/>
              </a:solidFill>
              <a:ln w="0">
                <a:solidFill>
                  <a:srgbClr val="000000"/>
                </a:solidFill>
                <a:round/>
                <a:headEnd/>
                <a:tailEnd/>
              </a:ln>
            </p:spPr>
            <p:txBody>
              <a:bodyPr/>
              <a:lstStyle/>
              <a:p>
                <a:endParaRPr lang="en-US"/>
              </a:p>
            </p:txBody>
          </p:sp>
          <p:sp>
            <p:nvSpPr>
              <p:cNvPr id="4297" name="Freeform 71"/>
              <p:cNvSpPr>
                <a:spLocks/>
              </p:cNvSpPr>
              <p:nvPr/>
            </p:nvSpPr>
            <p:spPr bwMode="auto">
              <a:xfrm>
                <a:off x="3593" y="3737"/>
                <a:ext cx="56" cy="41"/>
              </a:xfrm>
              <a:custGeom>
                <a:avLst/>
                <a:gdLst>
                  <a:gd name="T0" fmla="*/ 55 w 277"/>
                  <a:gd name="T1" fmla="*/ 21 h 204"/>
                  <a:gd name="T2" fmla="*/ 54 w 277"/>
                  <a:gd name="T3" fmla="*/ 19 h 204"/>
                  <a:gd name="T4" fmla="*/ 20 w 277"/>
                  <a:gd name="T5" fmla="*/ 39 h 204"/>
                  <a:gd name="T6" fmla="*/ 5 w 277"/>
                  <a:gd name="T7" fmla="*/ 32 h 204"/>
                  <a:gd name="T8" fmla="*/ 54 w 277"/>
                  <a:gd name="T9" fmla="*/ 4 h 204"/>
                  <a:gd name="T10" fmla="*/ 54 w 277"/>
                  <a:gd name="T11" fmla="*/ 19 h 204"/>
                  <a:gd name="T12" fmla="*/ 20 w 277"/>
                  <a:gd name="T13" fmla="*/ 39 h 204"/>
                  <a:gd name="T14" fmla="*/ 3 w 277"/>
                  <a:gd name="T15" fmla="*/ 31 h 204"/>
                  <a:gd name="T16" fmla="*/ 2 w 277"/>
                  <a:gd name="T17" fmla="*/ 33 h 204"/>
                  <a:gd name="T18" fmla="*/ 20 w 277"/>
                  <a:gd name="T19" fmla="*/ 41 h 204"/>
                  <a:gd name="T20" fmla="*/ 56 w 277"/>
                  <a:gd name="T21" fmla="*/ 21 h 204"/>
                  <a:gd name="T22" fmla="*/ 56 w 277"/>
                  <a:gd name="T23" fmla="*/ 0 h 204"/>
                  <a:gd name="T24" fmla="*/ 0 w 277"/>
                  <a:gd name="T25" fmla="*/ 32 h 204"/>
                  <a:gd name="T26" fmla="*/ 20 w 277"/>
                  <a:gd name="T27" fmla="*/ 41 h 204"/>
                  <a:gd name="T28" fmla="*/ 55 w 277"/>
                  <a:gd name="T29" fmla="*/ 21 h 2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7"/>
                  <a:gd name="T46" fmla="*/ 0 h 204"/>
                  <a:gd name="T47" fmla="*/ 277 w 277"/>
                  <a:gd name="T48" fmla="*/ 204 h 2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7" h="204">
                    <a:moveTo>
                      <a:pt x="274" y="105"/>
                    </a:moveTo>
                    <a:lnTo>
                      <a:pt x="269" y="96"/>
                    </a:lnTo>
                    <a:lnTo>
                      <a:pt x="101" y="192"/>
                    </a:lnTo>
                    <a:lnTo>
                      <a:pt x="23" y="157"/>
                    </a:lnTo>
                    <a:lnTo>
                      <a:pt x="265" y="19"/>
                    </a:lnTo>
                    <a:lnTo>
                      <a:pt x="265" y="97"/>
                    </a:lnTo>
                    <a:lnTo>
                      <a:pt x="101" y="192"/>
                    </a:lnTo>
                    <a:lnTo>
                      <a:pt x="14" y="154"/>
                    </a:lnTo>
                    <a:lnTo>
                      <a:pt x="9" y="163"/>
                    </a:lnTo>
                    <a:lnTo>
                      <a:pt x="101" y="204"/>
                    </a:lnTo>
                    <a:lnTo>
                      <a:pt x="277" y="104"/>
                    </a:lnTo>
                    <a:lnTo>
                      <a:pt x="277" y="0"/>
                    </a:lnTo>
                    <a:lnTo>
                      <a:pt x="0" y="159"/>
                    </a:lnTo>
                    <a:lnTo>
                      <a:pt x="101" y="204"/>
                    </a:lnTo>
                    <a:lnTo>
                      <a:pt x="274" y="105"/>
                    </a:lnTo>
                    <a:close/>
                  </a:path>
                </a:pathLst>
              </a:custGeom>
              <a:solidFill>
                <a:srgbClr val="000000"/>
              </a:solidFill>
              <a:ln w="0">
                <a:solidFill>
                  <a:srgbClr val="000000"/>
                </a:solidFill>
                <a:round/>
                <a:headEnd/>
                <a:tailEnd/>
              </a:ln>
            </p:spPr>
            <p:txBody>
              <a:bodyPr/>
              <a:lstStyle/>
              <a:p>
                <a:endParaRPr lang="en-US"/>
              </a:p>
            </p:txBody>
          </p:sp>
          <p:sp>
            <p:nvSpPr>
              <p:cNvPr id="4298" name="Freeform 72"/>
              <p:cNvSpPr>
                <a:spLocks/>
              </p:cNvSpPr>
              <p:nvPr/>
            </p:nvSpPr>
            <p:spPr bwMode="auto">
              <a:xfrm>
                <a:off x="3536" y="3541"/>
                <a:ext cx="10" cy="6"/>
              </a:xfrm>
              <a:custGeom>
                <a:avLst/>
                <a:gdLst>
                  <a:gd name="T0" fmla="*/ 1 w 50"/>
                  <a:gd name="T1" fmla="*/ 0 h 29"/>
                  <a:gd name="T2" fmla="*/ 0 w 50"/>
                  <a:gd name="T3" fmla="*/ 2 h 29"/>
                  <a:gd name="T4" fmla="*/ 9 w 50"/>
                  <a:gd name="T5" fmla="*/ 6 h 29"/>
                  <a:gd name="T6" fmla="*/ 10 w 50"/>
                  <a:gd name="T7" fmla="*/ 4 h 29"/>
                  <a:gd name="T8" fmla="*/ 1 w 50"/>
                  <a:gd name="T9" fmla="*/ 0 h 29"/>
                  <a:gd name="T10" fmla="*/ 0 60000 65536"/>
                  <a:gd name="T11" fmla="*/ 0 60000 65536"/>
                  <a:gd name="T12" fmla="*/ 0 60000 65536"/>
                  <a:gd name="T13" fmla="*/ 0 60000 65536"/>
                  <a:gd name="T14" fmla="*/ 0 60000 65536"/>
                  <a:gd name="T15" fmla="*/ 0 w 50"/>
                  <a:gd name="T16" fmla="*/ 0 h 29"/>
                  <a:gd name="T17" fmla="*/ 50 w 50"/>
                  <a:gd name="T18" fmla="*/ 29 h 29"/>
                </a:gdLst>
                <a:ahLst/>
                <a:cxnLst>
                  <a:cxn ang="T10">
                    <a:pos x="T0" y="T1"/>
                  </a:cxn>
                  <a:cxn ang="T11">
                    <a:pos x="T2" y="T3"/>
                  </a:cxn>
                  <a:cxn ang="T12">
                    <a:pos x="T4" y="T5"/>
                  </a:cxn>
                  <a:cxn ang="T13">
                    <a:pos x="T6" y="T7"/>
                  </a:cxn>
                  <a:cxn ang="T14">
                    <a:pos x="T8" y="T9"/>
                  </a:cxn>
                </a:cxnLst>
                <a:rect l="T15" t="T16" r="T17" b="T18"/>
                <a:pathLst>
                  <a:path w="50" h="29">
                    <a:moveTo>
                      <a:pt x="5" y="0"/>
                    </a:moveTo>
                    <a:lnTo>
                      <a:pt x="0" y="10"/>
                    </a:lnTo>
                    <a:lnTo>
                      <a:pt x="45" y="29"/>
                    </a:lnTo>
                    <a:lnTo>
                      <a:pt x="50" y="19"/>
                    </a:lnTo>
                    <a:lnTo>
                      <a:pt x="5" y="0"/>
                    </a:lnTo>
                    <a:close/>
                  </a:path>
                </a:pathLst>
              </a:custGeom>
              <a:solidFill>
                <a:srgbClr val="000000"/>
              </a:solidFill>
              <a:ln w="0">
                <a:solidFill>
                  <a:srgbClr val="000000"/>
                </a:solidFill>
                <a:round/>
                <a:headEnd/>
                <a:tailEnd/>
              </a:ln>
            </p:spPr>
            <p:txBody>
              <a:bodyPr/>
              <a:lstStyle/>
              <a:p>
                <a:endParaRPr lang="en-US"/>
              </a:p>
            </p:txBody>
          </p:sp>
          <p:sp>
            <p:nvSpPr>
              <p:cNvPr id="4299" name="Rectangle 73"/>
              <p:cNvSpPr>
                <a:spLocks noChangeArrowheads="1"/>
              </p:cNvSpPr>
              <p:nvPr/>
            </p:nvSpPr>
            <p:spPr bwMode="auto">
              <a:xfrm>
                <a:off x="2755" y="2826"/>
                <a:ext cx="2" cy="13"/>
              </a:xfrm>
              <a:prstGeom prst="rect">
                <a:avLst/>
              </a:prstGeom>
              <a:solidFill>
                <a:srgbClr val="000000"/>
              </a:solidFill>
              <a:ln w="0">
                <a:solidFill>
                  <a:srgbClr val="000000"/>
                </a:solidFill>
                <a:miter lim="800000"/>
                <a:headEnd/>
                <a:tailEnd/>
              </a:ln>
            </p:spPr>
            <p:txBody>
              <a:bodyPr/>
              <a:lstStyle/>
              <a:p>
                <a:endParaRPr lang="en-US"/>
              </a:p>
            </p:txBody>
          </p:sp>
          <p:sp>
            <p:nvSpPr>
              <p:cNvPr id="4300" name="Rectangle 74"/>
              <p:cNvSpPr>
                <a:spLocks noChangeArrowheads="1"/>
              </p:cNvSpPr>
              <p:nvPr/>
            </p:nvSpPr>
            <p:spPr bwMode="auto">
              <a:xfrm>
                <a:off x="2962" y="2744"/>
                <a:ext cx="2" cy="13"/>
              </a:xfrm>
              <a:prstGeom prst="rect">
                <a:avLst/>
              </a:prstGeom>
              <a:solidFill>
                <a:srgbClr val="000000"/>
              </a:solidFill>
              <a:ln w="0">
                <a:solidFill>
                  <a:srgbClr val="000000"/>
                </a:solidFill>
                <a:miter lim="800000"/>
                <a:headEnd/>
                <a:tailEnd/>
              </a:ln>
            </p:spPr>
            <p:txBody>
              <a:bodyPr/>
              <a:lstStyle/>
              <a:p>
                <a:endParaRPr lang="en-US"/>
              </a:p>
            </p:txBody>
          </p:sp>
          <p:sp>
            <p:nvSpPr>
              <p:cNvPr id="4301" name="Freeform 75"/>
              <p:cNvSpPr>
                <a:spLocks noEditPoints="1"/>
              </p:cNvSpPr>
              <p:nvPr/>
            </p:nvSpPr>
            <p:spPr bwMode="auto">
              <a:xfrm>
                <a:off x="3518" y="3249"/>
                <a:ext cx="167" cy="632"/>
              </a:xfrm>
              <a:custGeom>
                <a:avLst/>
                <a:gdLst>
                  <a:gd name="T0" fmla="*/ 47 w 835"/>
                  <a:gd name="T1" fmla="*/ 606 h 3157"/>
                  <a:gd name="T2" fmla="*/ 47 w 835"/>
                  <a:gd name="T3" fmla="*/ 525 h 3157"/>
                  <a:gd name="T4" fmla="*/ 66 w 835"/>
                  <a:gd name="T5" fmla="*/ 515 h 3157"/>
                  <a:gd name="T6" fmla="*/ 124 w 835"/>
                  <a:gd name="T7" fmla="*/ 541 h 3157"/>
                  <a:gd name="T8" fmla="*/ 124 w 835"/>
                  <a:gd name="T9" fmla="*/ 621 h 3157"/>
                  <a:gd name="T10" fmla="*/ 105 w 835"/>
                  <a:gd name="T11" fmla="*/ 632 h 3157"/>
                  <a:gd name="T12" fmla="*/ 47 w 835"/>
                  <a:gd name="T13" fmla="*/ 606 h 3157"/>
                  <a:gd name="T14" fmla="*/ 0 w 835"/>
                  <a:gd name="T15" fmla="*/ 77 h 3157"/>
                  <a:gd name="T16" fmla="*/ 0 w 835"/>
                  <a:gd name="T17" fmla="*/ 45 h 3157"/>
                  <a:gd name="T18" fmla="*/ 90 w 835"/>
                  <a:gd name="T19" fmla="*/ 0 h 3157"/>
                  <a:gd name="T20" fmla="*/ 167 w 835"/>
                  <a:gd name="T21" fmla="*/ 36 h 3157"/>
                  <a:gd name="T22" fmla="*/ 167 w 835"/>
                  <a:gd name="T23" fmla="*/ 57 h 3157"/>
                  <a:gd name="T24" fmla="*/ 92 w 835"/>
                  <a:gd name="T25" fmla="*/ 96 h 3157"/>
                  <a:gd name="T26" fmla="*/ 0 w 835"/>
                  <a:gd name="T27" fmla="*/ 77 h 31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35"/>
                  <a:gd name="T43" fmla="*/ 0 h 3157"/>
                  <a:gd name="T44" fmla="*/ 835 w 835"/>
                  <a:gd name="T45" fmla="*/ 3157 h 315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35" h="3157">
                    <a:moveTo>
                      <a:pt x="236" y="3026"/>
                    </a:moveTo>
                    <a:lnTo>
                      <a:pt x="236" y="2625"/>
                    </a:lnTo>
                    <a:lnTo>
                      <a:pt x="330" y="2572"/>
                    </a:lnTo>
                    <a:lnTo>
                      <a:pt x="620" y="2700"/>
                    </a:lnTo>
                    <a:lnTo>
                      <a:pt x="620" y="3100"/>
                    </a:lnTo>
                    <a:lnTo>
                      <a:pt x="527" y="3157"/>
                    </a:lnTo>
                    <a:lnTo>
                      <a:pt x="236" y="3026"/>
                    </a:lnTo>
                    <a:close/>
                    <a:moveTo>
                      <a:pt x="0" y="384"/>
                    </a:moveTo>
                    <a:lnTo>
                      <a:pt x="0" y="226"/>
                    </a:lnTo>
                    <a:lnTo>
                      <a:pt x="449" y="0"/>
                    </a:lnTo>
                    <a:lnTo>
                      <a:pt x="835" y="181"/>
                    </a:lnTo>
                    <a:lnTo>
                      <a:pt x="835" y="287"/>
                    </a:lnTo>
                    <a:lnTo>
                      <a:pt x="462" y="481"/>
                    </a:lnTo>
                    <a:lnTo>
                      <a:pt x="0" y="384"/>
                    </a:lnTo>
                    <a:close/>
                  </a:path>
                </a:pathLst>
              </a:custGeom>
              <a:solidFill>
                <a:srgbClr val="FFFFE0"/>
              </a:solidFill>
              <a:ln w="9525">
                <a:noFill/>
                <a:round/>
                <a:headEnd/>
                <a:tailEnd/>
              </a:ln>
            </p:spPr>
            <p:txBody>
              <a:bodyPr/>
              <a:lstStyle/>
              <a:p>
                <a:endParaRPr lang="en-US"/>
              </a:p>
            </p:txBody>
          </p:sp>
          <p:sp>
            <p:nvSpPr>
              <p:cNvPr id="4302" name="Freeform 76"/>
              <p:cNvSpPr>
                <a:spLocks/>
              </p:cNvSpPr>
              <p:nvPr/>
            </p:nvSpPr>
            <p:spPr bwMode="auto">
              <a:xfrm>
                <a:off x="3565" y="3764"/>
                <a:ext cx="77" cy="117"/>
              </a:xfrm>
              <a:custGeom>
                <a:avLst/>
                <a:gdLst>
                  <a:gd name="T0" fmla="*/ 0 w 384"/>
                  <a:gd name="T1" fmla="*/ 91 h 585"/>
                  <a:gd name="T2" fmla="*/ 0 w 384"/>
                  <a:gd name="T3" fmla="*/ 11 h 585"/>
                  <a:gd name="T4" fmla="*/ 19 w 384"/>
                  <a:gd name="T5" fmla="*/ 0 h 585"/>
                  <a:gd name="T6" fmla="*/ 77 w 384"/>
                  <a:gd name="T7" fmla="*/ 26 h 585"/>
                  <a:gd name="T8" fmla="*/ 77 w 384"/>
                  <a:gd name="T9" fmla="*/ 106 h 585"/>
                  <a:gd name="T10" fmla="*/ 58 w 384"/>
                  <a:gd name="T11" fmla="*/ 117 h 585"/>
                  <a:gd name="T12" fmla="*/ 0 w 384"/>
                  <a:gd name="T13" fmla="*/ 91 h 585"/>
                  <a:gd name="T14" fmla="*/ 0 60000 65536"/>
                  <a:gd name="T15" fmla="*/ 0 60000 65536"/>
                  <a:gd name="T16" fmla="*/ 0 60000 65536"/>
                  <a:gd name="T17" fmla="*/ 0 60000 65536"/>
                  <a:gd name="T18" fmla="*/ 0 60000 65536"/>
                  <a:gd name="T19" fmla="*/ 0 60000 65536"/>
                  <a:gd name="T20" fmla="*/ 0 60000 65536"/>
                  <a:gd name="T21" fmla="*/ 0 w 384"/>
                  <a:gd name="T22" fmla="*/ 0 h 585"/>
                  <a:gd name="T23" fmla="*/ 384 w 384"/>
                  <a:gd name="T24" fmla="*/ 585 h 5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4" h="585">
                    <a:moveTo>
                      <a:pt x="0" y="454"/>
                    </a:moveTo>
                    <a:lnTo>
                      <a:pt x="0" y="53"/>
                    </a:lnTo>
                    <a:lnTo>
                      <a:pt x="94" y="0"/>
                    </a:lnTo>
                    <a:lnTo>
                      <a:pt x="384" y="128"/>
                    </a:lnTo>
                    <a:lnTo>
                      <a:pt x="384" y="528"/>
                    </a:lnTo>
                    <a:lnTo>
                      <a:pt x="291" y="585"/>
                    </a:lnTo>
                    <a:lnTo>
                      <a:pt x="0" y="454"/>
                    </a:lnTo>
                    <a:close/>
                  </a:path>
                </a:pathLst>
              </a:custGeom>
              <a:noFill/>
              <a:ln w="0">
                <a:solidFill>
                  <a:srgbClr val="000000"/>
                </a:solidFill>
                <a:round/>
                <a:headEnd/>
                <a:tailEnd/>
              </a:ln>
            </p:spPr>
            <p:txBody>
              <a:bodyPr/>
              <a:lstStyle/>
              <a:p>
                <a:endParaRPr lang="en-US"/>
              </a:p>
            </p:txBody>
          </p:sp>
          <p:sp>
            <p:nvSpPr>
              <p:cNvPr id="4303" name="Freeform 77"/>
              <p:cNvSpPr>
                <a:spLocks/>
              </p:cNvSpPr>
              <p:nvPr/>
            </p:nvSpPr>
            <p:spPr bwMode="auto">
              <a:xfrm>
                <a:off x="3518" y="3249"/>
                <a:ext cx="167" cy="97"/>
              </a:xfrm>
              <a:custGeom>
                <a:avLst/>
                <a:gdLst>
                  <a:gd name="T0" fmla="*/ 0 w 835"/>
                  <a:gd name="T1" fmla="*/ 77 h 481"/>
                  <a:gd name="T2" fmla="*/ 0 w 835"/>
                  <a:gd name="T3" fmla="*/ 46 h 481"/>
                  <a:gd name="T4" fmla="*/ 90 w 835"/>
                  <a:gd name="T5" fmla="*/ 0 h 481"/>
                  <a:gd name="T6" fmla="*/ 167 w 835"/>
                  <a:gd name="T7" fmla="*/ 37 h 481"/>
                  <a:gd name="T8" fmla="*/ 167 w 835"/>
                  <a:gd name="T9" fmla="*/ 58 h 481"/>
                  <a:gd name="T10" fmla="*/ 92 w 835"/>
                  <a:gd name="T11" fmla="*/ 97 h 481"/>
                  <a:gd name="T12" fmla="*/ 0 w 835"/>
                  <a:gd name="T13" fmla="*/ 77 h 481"/>
                  <a:gd name="T14" fmla="*/ 0 60000 65536"/>
                  <a:gd name="T15" fmla="*/ 0 60000 65536"/>
                  <a:gd name="T16" fmla="*/ 0 60000 65536"/>
                  <a:gd name="T17" fmla="*/ 0 60000 65536"/>
                  <a:gd name="T18" fmla="*/ 0 60000 65536"/>
                  <a:gd name="T19" fmla="*/ 0 60000 65536"/>
                  <a:gd name="T20" fmla="*/ 0 60000 65536"/>
                  <a:gd name="T21" fmla="*/ 0 w 835"/>
                  <a:gd name="T22" fmla="*/ 0 h 481"/>
                  <a:gd name="T23" fmla="*/ 835 w 835"/>
                  <a:gd name="T24" fmla="*/ 481 h 4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5" h="481">
                    <a:moveTo>
                      <a:pt x="0" y="384"/>
                    </a:moveTo>
                    <a:lnTo>
                      <a:pt x="0" y="226"/>
                    </a:lnTo>
                    <a:lnTo>
                      <a:pt x="449" y="0"/>
                    </a:lnTo>
                    <a:lnTo>
                      <a:pt x="835" y="181"/>
                    </a:lnTo>
                    <a:lnTo>
                      <a:pt x="835" y="287"/>
                    </a:lnTo>
                    <a:lnTo>
                      <a:pt x="462" y="481"/>
                    </a:lnTo>
                    <a:lnTo>
                      <a:pt x="0" y="384"/>
                    </a:lnTo>
                    <a:close/>
                  </a:path>
                </a:pathLst>
              </a:custGeom>
              <a:noFill/>
              <a:ln w="0">
                <a:solidFill>
                  <a:srgbClr val="000000"/>
                </a:solidFill>
                <a:round/>
                <a:headEnd/>
                <a:tailEnd/>
              </a:ln>
            </p:spPr>
            <p:txBody>
              <a:bodyPr/>
              <a:lstStyle/>
              <a:p>
                <a:endParaRPr lang="en-US"/>
              </a:p>
            </p:txBody>
          </p:sp>
          <p:sp>
            <p:nvSpPr>
              <p:cNvPr id="4304" name="Freeform 78"/>
              <p:cNvSpPr>
                <a:spLocks/>
              </p:cNvSpPr>
              <p:nvPr/>
            </p:nvSpPr>
            <p:spPr bwMode="auto">
              <a:xfrm>
                <a:off x="3518" y="3286"/>
                <a:ext cx="167" cy="38"/>
              </a:xfrm>
              <a:custGeom>
                <a:avLst/>
                <a:gdLst>
                  <a:gd name="T0" fmla="*/ 0 w 835"/>
                  <a:gd name="T1" fmla="*/ 9 h 191"/>
                  <a:gd name="T2" fmla="*/ 92 w 835"/>
                  <a:gd name="T3" fmla="*/ 38 h 191"/>
                  <a:gd name="T4" fmla="*/ 167 w 835"/>
                  <a:gd name="T5" fmla="*/ 0 h 191"/>
                  <a:gd name="T6" fmla="*/ 0 60000 65536"/>
                  <a:gd name="T7" fmla="*/ 0 60000 65536"/>
                  <a:gd name="T8" fmla="*/ 0 60000 65536"/>
                  <a:gd name="T9" fmla="*/ 0 w 835"/>
                  <a:gd name="T10" fmla="*/ 0 h 191"/>
                  <a:gd name="T11" fmla="*/ 835 w 835"/>
                  <a:gd name="T12" fmla="*/ 191 h 191"/>
                </a:gdLst>
                <a:ahLst/>
                <a:cxnLst>
                  <a:cxn ang="T6">
                    <a:pos x="T0" y="T1"/>
                  </a:cxn>
                  <a:cxn ang="T7">
                    <a:pos x="T2" y="T3"/>
                  </a:cxn>
                  <a:cxn ang="T8">
                    <a:pos x="T4" y="T5"/>
                  </a:cxn>
                </a:cxnLst>
                <a:rect l="T9" t="T10" r="T11" b="T12"/>
                <a:pathLst>
                  <a:path w="835" h="191">
                    <a:moveTo>
                      <a:pt x="0" y="45"/>
                    </a:moveTo>
                    <a:lnTo>
                      <a:pt x="462" y="191"/>
                    </a:lnTo>
                    <a:lnTo>
                      <a:pt x="835" y="0"/>
                    </a:lnTo>
                  </a:path>
                </a:pathLst>
              </a:custGeom>
              <a:noFill/>
              <a:ln w="0">
                <a:solidFill>
                  <a:srgbClr val="000000"/>
                </a:solidFill>
                <a:round/>
                <a:headEnd/>
                <a:tailEnd/>
              </a:ln>
            </p:spPr>
            <p:txBody>
              <a:bodyPr/>
              <a:lstStyle/>
              <a:p>
                <a:endParaRPr lang="en-US"/>
              </a:p>
            </p:txBody>
          </p:sp>
          <p:sp>
            <p:nvSpPr>
              <p:cNvPr id="4305" name="Line 79"/>
              <p:cNvSpPr>
                <a:spLocks noChangeShapeType="1"/>
              </p:cNvSpPr>
              <p:nvPr/>
            </p:nvSpPr>
            <p:spPr bwMode="auto">
              <a:xfrm>
                <a:off x="3610" y="3324"/>
                <a:ext cx="1" cy="22"/>
              </a:xfrm>
              <a:prstGeom prst="line">
                <a:avLst/>
              </a:prstGeom>
              <a:noFill/>
              <a:ln w="0">
                <a:solidFill>
                  <a:srgbClr val="000000"/>
                </a:solidFill>
                <a:round/>
                <a:headEnd/>
                <a:tailEnd/>
              </a:ln>
            </p:spPr>
            <p:txBody>
              <a:bodyPr/>
              <a:lstStyle/>
              <a:p>
                <a:endParaRPr lang="en-GB"/>
              </a:p>
            </p:txBody>
          </p:sp>
          <p:sp>
            <p:nvSpPr>
              <p:cNvPr id="4306" name="Freeform 80"/>
              <p:cNvSpPr>
                <a:spLocks/>
              </p:cNvSpPr>
              <p:nvPr/>
            </p:nvSpPr>
            <p:spPr bwMode="auto">
              <a:xfrm>
                <a:off x="3565" y="3774"/>
                <a:ext cx="58" cy="107"/>
              </a:xfrm>
              <a:custGeom>
                <a:avLst/>
                <a:gdLst>
                  <a:gd name="T0" fmla="*/ 0 w 291"/>
                  <a:gd name="T1" fmla="*/ 0 h 532"/>
                  <a:gd name="T2" fmla="*/ 58 w 291"/>
                  <a:gd name="T3" fmla="*/ 26 h 532"/>
                  <a:gd name="T4" fmla="*/ 58 w 291"/>
                  <a:gd name="T5" fmla="*/ 107 h 532"/>
                  <a:gd name="T6" fmla="*/ 0 60000 65536"/>
                  <a:gd name="T7" fmla="*/ 0 60000 65536"/>
                  <a:gd name="T8" fmla="*/ 0 60000 65536"/>
                  <a:gd name="T9" fmla="*/ 0 w 291"/>
                  <a:gd name="T10" fmla="*/ 0 h 532"/>
                  <a:gd name="T11" fmla="*/ 291 w 291"/>
                  <a:gd name="T12" fmla="*/ 532 h 532"/>
                </a:gdLst>
                <a:ahLst/>
                <a:cxnLst>
                  <a:cxn ang="T6">
                    <a:pos x="T0" y="T1"/>
                  </a:cxn>
                  <a:cxn ang="T7">
                    <a:pos x="T2" y="T3"/>
                  </a:cxn>
                  <a:cxn ang="T8">
                    <a:pos x="T4" y="T5"/>
                  </a:cxn>
                </a:cxnLst>
                <a:rect l="T9" t="T10" r="T11" b="T12"/>
                <a:pathLst>
                  <a:path w="291" h="532">
                    <a:moveTo>
                      <a:pt x="0" y="0"/>
                    </a:moveTo>
                    <a:lnTo>
                      <a:pt x="291" y="129"/>
                    </a:lnTo>
                    <a:lnTo>
                      <a:pt x="291" y="532"/>
                    </a:lnTo>
                  </a:path>
                </a:pathLst>
              </a:custGeom>
              <a:noFill/>
              <a:ln w="0">
                <a:solidFill>
                  <a:srgbClr val="000000"/>
                </a:solidFill>
                <a:round/>
                <a:headEnd/>
                <a:tailEnd/>
              </a:ln>
            </p:spPr>
            <p:txBody>
              <a:bodyPr/>
              <a:lstStyle/>
              <a:p>
                <a:endParaRPr lang="en-US"/>
              </a:p>
            </p:txBody>
          </p:sp>
          <p:sp>
            <p:nvSpPr>
              <p:cNvPr id="4307" name="Line 81"/>
              <p:cNvSpPr>
                <a:spLocks noChangeShapeType="1"/>
              </p:cNvSpPr>
              <p:nvPr/>
            </p:nvSpPr>
            <p:spPr bwMode="auto">
              <a:xfrm flipV="1">
                <a:off x="3623" y="3789"/>
                <a:ext cx="19" cy="11"/>
              </a:xfrm>
              <a:prstGeom prst="line">
                <a:avLst/>
              </a:prstGeom>
              <a:noFill/>
              <a:ln w="0">
                <a:solidFill>
                  <a:srgbClr val="000000"/>
                </a:solidFill>
                <a:round/>
                <a:headEnd/>
                <a:tailEnd/>
              </a:ln>
            </p:spPr>
            <p:txBody>
              <a:bodyPr/>
              <a:lstStyle/>
              <a:p>
                <a:endParaRPr lang="en-GB"/>
              </a:p>
            </p:txBody>
          </p:sp>
          <p:sp>
            <p:nvSpPr>
              <p:cNvPr id="4308" name="Freeform 82"/>
              <p:cNvSpPr>
                <a:spLocks noEditPoints="1"/>
              </p:cNvSpPr>
              <p:nvPr/>
            </p:nvSpPr>
            <p:spPr bwMode="auto">
              <a:xfrm>
                <a:off x="2482" y="3253"/>
                <a:ext cx="1087" cy="765"/>
              </a:xfrm>
              <a:custGeom>
                <a:avLst/>
                <a:gdLst>
                  <a:gd name="T0" fmla="*/ 5 w 5436"/>
                  <a:gd name="T1" fmla="*/ 389 h 3828"/>
                  <a:gd name="T2" fmla="*/ 0 w 5436"/>
                  <a:gd name="T3" fmla="*/ 361 h 3828"/>
                  <a:gd name="T4" fmla="*/ 78 w 5436"/>
                  <a:gd name="T5" fmla="*/ 398 h 3828"/>
                  <a:gd name="T6" fmla="*/ 51 w 5436"/>
                  <a:gd name="T7" fmla="*/ 411 h 3828"/>
                  <a:gd name="T8" fmla="*/ 5 w 5436"/>
                  <a:gd name="T9" fmla="*/ 389 h 3828"/>
                  <a:gd name="T10" fmla="*/ 736 w 5436"/>
                  <a:gd name="T11" fmla="*/ 743 h 3828"/>
                  <a:gd name="T12" fmla="*/ 731 w 5436"/>
                  <a:gd name="T13" fmla="*/ 712 h 3828"/>
                  <a:gd name="T14" fmla="*/ 787 w 5436"/>
                  <a:gd name="T15" fmla="*/ 739 h 3828"/>
                  <a:gd name="T16" fmla="*/ 800 w 5436"/>
                  <a:gd name="T17" fmla="*/ 745 h 3828"/>
                  <a:gd name="T18" fmla="*/ 811 w 5436"/>
                  <a:gd name="T19" fmla="*/ 748 h 3828"/>
                  <a:gd name="T20" fmla="*/ 782 w 5436"/>
                  <a:gd name="T21" fmla="*/ 765 h 3828"/>
                  <a:gd name="T22" fmla="*/ 736 w 5436"/>
                  <a:gd name="T23" fmla="*/ 743 h 3828"/>
                  <a:gd name="T24" fmla="*/ 1083 w 5436"/>
                  <a:gd name="T25" fmla="*/ 587 h 3828"/>
                  <a:gd name="T26" fmla="*/ 1031 w 5436"/>
                  <a:gd name="T27" fmla="*/ 563 h 3828"/>
                  <a:gd name="T28" fmla="*/ 1062 w 5436"/>
                  <a:gd name="T29" fmla="*/ 546 h 3828"/>
                  <a:gd name="T30" fmla="*/ 1083 w 5436"/>
                  <a:gd name="T31" fmla="*/ 555 h 3828"/>
                  <a:gd name="T32" fmla="*/ 1083 w 5436"/>
                  <a:gd name="T33" fmla="*/ 587 h 3828"/>
                  <a:gd name="T34" fmla="*/ 1050 w 5436"/>
                  <a:gd name="T35" fmla="*/ 35 h 3828"/>
                  <a:gd name="T36" fmla="*/ 1045 w 5436"/>
                  <a:gd name="T37" fmla="*/ 33 h 3828"/>
                  <a:gd name="T38" fmla="*/ 1045 w 5436"/>
                  <a:gd name="T39" fmla="*/ 0 h 3828"/>
                  <a:gd name="T40" fmla="*/ 1087 w 5436"/>
                  <a:gd name="T41" fmla="*/ 16 h 3828"/>
                  <a:gd name="T42" fmla="*/ 1050 w 5436"/>
                  <a:gd name="T43" fmla="*/ 35 h 382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36"/>
                  <a:gd name="T67" fmla="*/ 0 h 3828"/>
                  <a:gd name="T68" fmla="*/ 5436 w 5436"/>
                  <a:gd name="T69" fmla="*/ 3828 h 382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36" h="3828">
                    <a:moveTo>
                      <a:pt x="26" y="1946"/>
                    </a:moveTo>
                    <a:lnTo>
                      <a:pt x="0" y="1806"/>
                    </a:lnTo>
                    <a:lnTo>
                      <a:pt x="389" y="1993"/>
                    </a:lnTo>
                    <a:lnTo>
                      <a:pt x="255" y="2057"/>
                    </a:lnTo>
                    <a:lnTo>
                      <a:pt x="26" y="1946"/>
                    </a:lnTo>
                    <a:close/>
                    <a:moveTo>
                      <a:pt x="3680" y="3716"/>
                    </a:moveTo>
                    <a:lnTo>
                      <a:pt x="3654" y="3563"/>
                    </a:lnTo>
                    <a:lnTo>
                      <a:pt x="3937" y="3700"/>
                    </a:lnTo>
                    <a:lnTo>
                      <a:pt x="3999" y="3726"/>
                    </a:lnTo>
                    <a:lnTo>
                      <a:pt x="4057" y="3742"/>
                    </a:lnTo>
                    <a:lnTo>
                      <a:pt x="3909" y="3828"/>
                    </a:lnTo>
                    <a:lnTo>
                      <a:pt x="3680" y="3716"/>
                    </a:lnTo>
                    <a:close/>
                    <a:moveTo>
                      <a:pt x="5415" y="2935"/>
                    </a:moveTo>
                    <a:lnTo>
                      <a:pt x="5157" y="2819"/>
                    </a:lnTo>
                    <a:lnTo>
                      <a:pt x="5311" y="2731"/>
                    </a:lnTo>
                    <a:lnTo>
                      <a:pt x="5415" y="2777"/>
                    </a:lnTo>
                    <a:lnTo>
                      <a:pt x="5415" y="2935"/>
                    </a:lnTo>
                    <a:close/>
                    <a:moveTo>
                      <a:pt x="5250" y="173"/>
                    </a:moveTo>
                    <a:lnTo>
                      <a:pt x="5228" y="165"/>
                    </a:lnTo>
                    <a:lnTo>
                      <a:pt x="5228" y="0"/>
                    </a:lnTo>
                    <a:lnTo>
                      <a:pt x="5436" y="80"/>
                    </a:lnTo>
                    <a:lnTo>
                      <a:pt x="5250" y="173"/>
                    </a:lnTo>
                    <a:close/>
                  </a:path>
                </a:pathLst>
              </a:custGeom>
              <a:solidFill>
                <a:srgbClr val="BFBFBF"/>
              </a:solidFill>
              <a:ln w="9525">
                <a:noFill/>
                <a:round/>
                <a:headEnd/>
                <a:tailEnd/>
              </a:ln>
            </p:spPr>
            <p:txBody>
              <a:bodyPr/>
              <a:lstStyle/>
              <a:p>
                <a:endParaRPr lang="en-US"/>
              </a:p>
            </p:txBody>
          </p:sp>
          <p:sp>
            <p:nvSpPr>
              <p:cNvPr id="4309" name="Freeform 83"/>
              <p:cNvSpPr>
                <a:spLocks/>
              </p:cNvSpPr>
              <p:nvPr/>
            </p:nvSpPr>
            <p:spPr bwMode="auto">
              <a:xfrm>
                <a:off x="2481" y="3613"/>
                <a:ext cx="81" cy="52"/>
              </a:xfrm>
              <a:custGeom>
                <a:avLst/>
                <a:gdLst>
                  <a:gd name="T0" fmla="*/ 52 w 405"/>
                  <a:gd name="T1" fmla="*/ 52 h 263"/>
                  <a:gd name="T2" fmla="*/ 53 w 405"/>
                  <a:gd name="T3" fmla="*/ 50 h 263"/>
                  <a:gd name="T4" fmla="*/ 7 w 405"/>
                  <a:gd name="T5" fmla="*/ 29 h 263"/>
                  <a:gd name="T6" fmla="*/ 2 w 405"/>
                  <a:gd name="T7" fmla="*/ 3 h 263"/>
                  <a:gd name="T8" fmla="*/ 77 w 405"/>
                  <a:gd name="T9" fmla="*/ 38 h 263"/>
                  <a:gd name="T10" fmla="*/ 52 w 405"/>
                  <a:gd name="T11" fmla="*/ 50 h 263"/>
                  <a:gd name="T12" fmla="*/ 7 w 405"/>
                  <a:gd name="T13" fmla="*/ 29 h 263"/>
                  <a:gd name="T14" fmla="*/ 2 w 405"/>
                  <a:gd name="T15" fmla="*/ 1 h 263"/>
                  <a:gd name="T16" fmla="*/ 0 w 405"/>
                  <a:gd name="T17" fmla="*/ 2 h 263"/>
                  <a:gd name="T18" fmla="*/ 6 w 405"/>
                  <a:gd name="T19" fmla="*/ 30 h 263"/>
                  <a:gd name="T20" fmla="*/ 52 w 405"/>
                  <a:gd name="T21" fmla="*/ 52 h 263"/>
                  <a:gd name="T22" fmla="*/ 81 w 405"/>
                  <a:gd name="T23" fmla="*/ 38 h 263"/>
                  <a:gd name="T24" fmla="*/ 0 w 405"/>
                  <a:gd name="T25" fmla="*/ 0 h 263"/>
                  <a:gd name="T26" fmla="*/ 6 w 405"/>
                  <a:gd name="T27" fmla="*/ 30 h 263"/>
                  <a:gd name="T28" fmla="*/ 52 w 405"/>
                  <a:gd name="T29" fmla="*/ 52 h 2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5"/>
                  <a:gd name="T46" fmla="*/ 0 h 263"/>
                  <a:gd name="T47" fmla="*/ 405 w 405"/>
                  <a:gd name="T48" fmla="*/ 263 h 2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5" h="263">
                    <a:moveTo>
                      <a:pt x="258" y="262"/>
                    </a:moveTo>
                    <a:lnTo>
                      <a:pt x="263" y="255"/>
                    </a:lnTo>
                    <a:lnTo>
                      <a:pt x="35" y="145"/>
                    </a:lnTo>
                    <a:lnTo>
                      <a:pt x="12" y="14"/>
                    </a:lnTo>
                    <a:lnTo>
                      <a:pt x="386" y="194"/>
                    </a:lnTo>
                    <a:lnTo>
                      <a:pt x="261" y="253"/>
                    </a:lnTo>
                    <a:lnTo>
                      <a:pt x="35" y="145"/>
                    </a:lnTo>
                    <a:lnTo>
                      <a:pt x="10" y="6"/>
                    </a:lnTo>
                    <a:lnTo>
                      <a:pt x="1" y="8"/>
                    </a:lnTo>
                    <a:lnTo>
                      <a:pt x="28" y="150"/>
                    </a:lnTo>
                    <a:lnTo>
                      <a:pt x="261" y="263"/>
                    </a:lnTo>
                    <a:lnTo>
                      <a:pt x="405" y="194"/>
                    </a:lnTo>
                    <a:lnTo>
                      <a:pt x="0" y="0"/>
                    </a:lnTo>
                    <a:lnTo>
                      <a:pt x="28" y="150"/>
                    </a:lnTo>
                    <a:lnTo>
                      <a:pt x="258" y="262"/>
                    </a:lnTo>
                    <a:close/>
                  </a:path>
                </a:pathLst>
              </a:custGeom>
              <a:solidFill>
                <a:srgbClr val="000000"/>
              </a:solidFill>
              <a:ln w="0">
                <a:solidFill>
                  <a:srgbClr val="000000"/>
                </a:solidFill>
                <a:round/>
                <a:headEnd/>
                <a:tailEnd/>
              </a:ln>
            </p:spPr>
            <p:txBody>
              <a:bodyPr/>
              <a:lstStyle/>
              <a:p>
                <a:endParaRPr lang="en-US"/>
              </a:p>
            </p:txBody>
          </p:sp>
          <p:sp>
            <p:nvSpPr>
              <p:cNvPr id="4310" name="Freeform 84"/>
              <p:cNvSpPr>
                <a:spLocks/>
              </p:cNvSpPr>
              <p:nvPr/>
            </p:nvSpPr>
            <p:spPr bwMode="auto">
              <a:xfrm>
                <a:off x="3212" y="3964"/>
                <a:ext cx="83" cy="55"/>
              </a:xfrm>
              <a:custGeom>
                <a:avLst/>
                <a:gdLst>
                  <a:gd name="T0" fmla="*/ 51 w 419"/>
                  <a:gd name="T1" fmla="*/ 55 h 276"/>
                  <a:gd name="T2" fmla="*/ 52 w 419"/>
                  <a:gd name="T3" fmla="*/ 53 h 276"/>
                  <a:gd name="T4" fmla="*/ 7 w 419"/>
                  <a:gd name="T5" fmla="*/ 31 h 276"/>
                  <a:gd name="T6" fmla="*/ 2 w 419"/>
                  <a:gd name="T7" fmla="*/ 3 h 276"/>
                  <a:gd name="T8" fmla="*/ 57 w 419"/>
                  <a:gd name="T9" fmla="*/ 29 h 276"/>
                  <a:gd name="T10" fmla="*/ 69 w 419"/>
                  <a:gd name="T11" fmla="*/ 35 h 276"/>
                  <a:gd name="T12" fmla="*/ 79 w 419"/>
                  <a:gd name="T13" fmla="*/ 37 h 276"/>
                  <a:gd name="T14" fmla="*/ 52 w 419"/>
                  <a:gd name="T15" fmla="*/ 53 h 276"/>
                  <a:gd name="T16" fmla="*/ 7 w 419"/>
                  <a:gd name="T17" fmla="*/ 31 h 276"/>
                  <a:gd name="T18" fmla="*/ 2 w 419"/>
                  <a:gd name="T19" fmla="*/ 1 h 276"/>
                  <a:gd name="T20" fmla="*/ 0 w 419"/>
                  <a:gd name="T21" fmla="*/ 2 h 276"/>
                  <a:gd name="T22" fmla="*/ 6 w 419"/>
                  <a:gd name="T23" fmla="*/ 32 h 276"/>
                  <a:gd name="T24" fmla="*/ 52 w 419"/>
                  <a:gd name="T25" fmla="*/ 55 h 276"/>
                  <a:gd name="T26" fmla="*/ 83 w 419"/>
                  <a:gd name="T27" fmla="*/ 37 h 276"/>
                  <a:gd name="T28" fmla="*/ 70 w 419"/>
                  <a:gd name="T29" fmla="*/ 33 h 276"/>
                  <a:gd name="T30" fmla="*/ 58 w 419"/>
                  <a:gd name="T31" fmla="*/ 28 h 276"/>
                  <a:gd name="T32" fmla="*/ 0 w 419"/>
                  <a:gd name="T33" fmla="*/ 0 h 276"/>
                  <a:gd name="T34" fmla="*/ 6 w 419"/>
                  <a:gd name="T35" fmla="*/ 32 h 276"/>
                  <a:gd name="T36" fmla="*/ 51 w 419"/>
                  <a:gd name="T37" fmla="*/ 55 h 2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19"/>
                  <a:gd name="T58" fmla="*/ 0 h 276"/>
                  <a:gd name="T59" fmla="*/ 419 w 419"/>
                  <a:gd name="T60" fmla="*/ 276 h 2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19" h="276">
                    <a:moveTo>
                      <a:pt x="259" y="275"/>
                    </a:moveTo>
                    <a:lnTo>
                      <a:pt x="263" y="268"/>
                    </a:lnTo>
                    <a:lnTo>
                      <a:pt x="36" y="157"/>
                    </a:lnTo>
                    <a:lnTo>
                      <a:pt x="12" y="14"/>
                    </a:lnTo>
                    <a:lnTo>
                      <a:pt x="288" y="148"/>
                    </a:lnTo>
                    <a:lnTo>
                      <a:pt x="350" y="174"/>
                    </a:lnTo>
                    <a:lnTo>
                      <a:pt x="398" y="187"/>
                    </a:lnTo>
                    <a:lnTo>
                      <a:pt x="261" y="267"/>
                    </a:lnTo>
                    <a:lnTo>
                      <a:pt x="36" y="157"/>
                    </a:lnTo>
                    <a:lnTo>
                      <a:pt x="11" y="6"/>
                    </a:lnTo>
                    <a:lnTo>
                      <a:pt x="1" y="9"/>
                    </a:lnTo>
                    <a:lnTo>
                      <a:pt x="29" y="162"/>
                    </a:lnTo>
                    <a:lnTo>
                      <a:pt x="261" y="276"/>
                    </a:lnTo>
                    <a:lnTo>
                      <a:pt x="419" y="184"/>
                    </a:lnTo>
                    <a:lnTo>
                      <a:pt x="352" y="167"/>
                    </a:lnTo>
                    <a:lnTo>
                      <a:pt x="291" y="141"/>
                    </a:lnTo>
                    <a:lnTo>
                      <a:pt x="0" y="0"/>
                    </a:lnTo>
                    <a:lnTo>
                      <a:pt x="29" y="162"/>
                    </a:lnTo>
                    <a:lnTo>
                      <a:pt x="259" y="275"/>
                    </a:lnTo>
                    <a:close/>
                  </a:path>
                </a:pathLst>
              </a:custGeom>
              <a:solidFill>
                <a:srgbClr val="000000"/>
              </a:solidFill>
              <a:ln w="0">
                <a:solidFill>
                  <a:srgbClr val="000000"/>
                </a:solidFill>
                <a:round/>
                <a:headEnd/>
                <a:tailEnd/>
              </a:ln>
            </p:spPr>
            <p:txBody>
              <a:bodyPr/>
              <a:lstStyle/>
              <a:p>
                <a:endParaRPr lang="en-US"/>
              </a:p>
            </p:txBody>
          </p:sp>
          <p:sp>
            <p:nvSpPr>
              <p:cNvPr id="4311" name="Freeform 85"/>
              <p:cNvSpPr>
                <a:spLocks/>
              </p:cNvSpPr>
              <p:nvPr/>
            </p:nvSpPr>
            <p:spPr bwMode="auto">
              <a:xfrm>
                <a:off x="3511" y="3798"/>
                <a:ext cx="55" cy="43"/>
              </a:xfrm>
              <a:custGeom>
                <a:avLst/>
                <a:gdLst>
                  <a:gd name="T0" fmla="*/ 55 w 273"/>
                  <a:gd name="T1" fmla="*/ 10 h 216"/>
                  <a:gd name="T2" fmla="*/ 53 w 273"/>
                  <a:gd name="T3" fmla="*/ 10 h 216"/>
                  <a:gd name="T4" fmla="*/ 53 w 273"/>
                  <a:gd name="T5" fmla="*/ 40 h 216"/>
                  <a:gd name="T6" fmla="*/ 4 w 273"/>
                  <a:gd name="T7" fmla="*/ 19 h 216"/>
                  <a:gd name="T8" fmla="*/ 33 w 273"/>
                  <a:gd name="T9" fmla="*/ 2 h 216"/>
                  <a:gd name="T10" fmla="*/ 53 w 273"/>
                  <a:gd name="T11" fmla="*/ 11 h 216"/>
                  <a:gd name="T12" fmla="*/ 53 w 273"/>
                  <a:gd name="T13" fmla="*/ 40 h 216"/>
                  <a:gd name="T14" fmla="*/ 2 w 273"/>
                  <a:gd name="T15" fmla="*/ 18 h 216"/>
                  <a:gd name="T16" fmla="*/ 2 w 273"/>
                  <a:gd name="T17" fmla="*/ 19 h 216"/>
                  <a:gd name="T18" fmla="*/ 55 w 273"/>
                  <a:gd name="T19" fmla="*/ 43 h 216"/>
                  <a:gd name="T20" fmla="*/ 55 w 273"/>
                  <a:gd name="T21" fmla="*/ 10 h 216"/>
                  <a:gd name="T22" fmla="*/ 33 w 273"/>
                  <a:gd name="T23" fmla="*/ 0 h 216"/>
                  <a:gd name="T24" fmla="*/ 0 w 273"/>
                  <a:gd name="T25" fmla="*/ 19 h 216"/>
                  <a:gd name="T26" fmla="*/ 55 w 273"/>
                  <a:gd name="T27" fmla="*/ 43 h 216"/>
                  <a:gd name="T28" fmla="*/ 55 w 273"/>
                  <a:gd name="T29" fmla="*/ 10 h 2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3"/>
                  <a:gd name="T46" fmla="*/ 0 h 216"/>
                  <a:gd name="T47" fmla="*/ 273 w 273"/>
                  <a:gd name="T48" fmla="*/ 216 h 2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3" h="216">
                    <a:moveTo>
                      <a:pt x="273" y="51"/>
                    </a:moveTo>
                    <a:lnTo>
                      <a:pt x="263" y="51"/>
                    </a:lnTo>
                    <a:lnTo>
                      <a:pt x="263" y="202"/>
                    </a:lnTo>
                    <a:lnTo>
                      <a:pt x="19" y="93"/>
                    </a:lnTo>
                    <a:lnTo>
                      <a:pt x="164" y="10"/>
                    </a:lnTo>
                    <a:lnTo>
                      <a:pt x="263" y="54"/>
                    </a:lnTo>
                    <a:lnTo>
                      <a:pt x="263" y="202"/>
                    </a:lnTo>
                    <a:lnTo>
                      <a:pt x="11" y="89"/>
                    </a:lnTo>
                    <a:lnTo>
                      <a:pt x="9" y="96"/>
                    </a:lnTo>
                    <a:lnTo>
                      <a:pt x="273" y="216"/>
                    </a:lnTo>
                    <a:lnTo>
                      <a:pt x="273" y="49"/>
                    </a:lnTo>
                    <a:lnTo>
                      <a:pt x="164" y="0"/>
                    </a:lnTo>
                    <a:lnTo>
                      <a:pt x="0" y="93"/>
                    </a:lnTo>
                    <a:lnTo>
                      <a:pt x="273" y="216"/>
                    </a:lnTo>
                    <a:lnTo>
                      <a:pt x="273" y="51"/>
                    </a:lnTo>
                    <a:close/>
                  </a:path>
                </a:pathLst>
              </a:custGeom>
              <a:solidFill>
                <a:srgbClr val="000000"/>
              </a:solidFill>
              <a:ln w="0">
                <a:solidFill>
                  <a:srgbClr val="000000"/>
                </a:solidFill>
                <a:round/>
                <a:headEnd/>
                <a:tailEnd/>
              </a:ln>
            </p:spPr>
            <p:txBody>
              <a:bodyPr/>
              <a:lstStyle/>
              <a:p>
                <a:endParaRPr lang="en-US"/>
              </a:p>
            </p:txBody>
          </p:sp>
          <p:sp>
            <p:nvSpPr>
              <p:cNvPr id="4312" name="Freeform 86"/>
              <p:cNvSpPr>
                <a:spLocks/>
              </p:cNvSpPr>
              <p:nvPr/>
            </p:nvSpPr>
            <p:spPr bwMode="auto">
              <a:xfrm>
                <a:off x="3527" y="3252"/>
                <a:ext cx="44" cy="36"/>
              </a:xfrm>
              <a:custGeom>
                <a:avLst/>
                <a:gdLst>
                  <a:gd name="T0" fmla="*/ 42 w 224"/>
                  <a:gd name="T1" fmla="*/ 18 h 184"/>
                  <a:gd name="T2" fmla="*/ 41 w 224"/>
                  <a:gd name="T3" fmla="*/ 16 h 184"/>
                  <a:gd name="T4" fmla="*/ 5 w 224"/>
                  <a:gd name="T5" fmla="*/ 34 h 184"/>
                  <a:gd name="T6" fmla="*/ 2 w 224"/>
                  <a:gd name="T7" fmla="*/ 33 h 184"/>
                  <a:gd name="T8" fmla="*/ 2 w 224"/>
                  <a:gd name="T9" fmla="*/ 2 h 184"/>
                  <a:gd name="T10" fmla="*/ 40 w 224"/>
                  <a:gd name="T11" fmla="*/ 17 h 184"/>
                  <a:gd name="T12" fmla="*/ 5 w 224"/>
                  <a:gd name="T13" fmla="*/ 34 h 184"/>
                  <a:gd name="T14" fmla="*/ 1 w 224"/>
                  <a:gd name="T15" fmla="*/ 33 h 184"/>
                  <a:gd name="T16" fmla="*/ 1 w 224"/>
                  <a:gd name="T17" fmla="*/ 34 h 184"/>
                  <a:gd name="T18" fmla="*/ 5 w 224"/>
                  <a:gd name="T19" fmla="*/ 36 h 184"/>
                  <a:gd name="T20" fmla="*/ 44 w 224"/>
                  <a:gd name="T21" fmla="*/ 17 h 184"/>
                  <a:gd name="T22" fmla="*/ 0 w 224"/>
                  <a:gd name="T23" fmla="*/ 0 h 184"/>
                  <a:gd name="T24" fmla="*/ 0 w 224"/>
                  <a:gd name="T25" fmla="*/ 34 h 184"/>
                  <a:gd name="T26" fmla="*/ 5 w 224"/>
                  <a:gd name="T27" fmla="*/ 36 h 184"/>
                  <a:gd name="T28" fmla="*/ 42 w 224"/>
                  <a:gd name="T29" fmla="*/ 18 h 1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4"/>
                  <a:gd name="T46" fmla="*/ 0 h 184"/>
                  <a:gd name="T47" fmla="*/ 224 w 224"/>
                  <a:gd name="T48" fmla="*/ 184 h 1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4" h="184">
                    <a:moveTo>
                      <a:pt x="216" y="90"/>
                    </a:moveTo>
                    <a:lnTo>
                      <a:pt x="211" y="82"/>
                    </a:lnTo>
                    <a:lnTo>
                      <a:pt x="27" y="175"/>
                    </a:lnTo>
                    <a:lnTo>
                      <a:pt x="9" y="167"/>
                    </a:lnTo>
                    <a:lnTo>
                      <a:pt x="9" y="12"/>
                    </a:lnTo>
                    <a:lnTo>
                      <a:pt x="203" y="86"/>
                    </a:lnTo>
                    <a:lnTo>
                      <a:pt x="27" y="175"/>
                    </a:lnTo>
                    <a:lnTo>
                      <a:pt x="6" y="167"/>
                    </a:lnTo>
                    <a:lnTo>
                      <a:pt x="3" y="175"/>
                    </a:lnTo>
                    <a:lnTo>
                      <a:pt x="27" y="184"/>
                    </a:lnTo>
                    <a:lnTo>
                      <a:pt x="224" y="86"/>
                    </a:lnTo>
                    <a:lnTo>
                      <a:pt x="0" y="0"/>
                    </a:lnTo>
                    <a:lnTo>
                      <a:pt x="0" y="175"/>
                    </a:lnTo>
                    <a:lnTo>
                      <a:pt x="27" y="184"/>
                    </a:lnTo>
                    <a:lnTo>
                      <a:pt x="216" y="90"/>
                    </a:lnTo>
                    <a:close/>
                  </a:path>
                </a:pathLst>
              </a:custGeom>
              <a:solidFill>
                <a:srgbClr val="000000"/>
              </a:solidFill>
              <a:ln w="0">
                <a:solidFill>
                  <a:srgbClr val="000000"/>
                </a:solidFill>
                <a:round/>
                <a:headEnd/>
                <a:tailEnd/>
              </a:ln>
            </p:spPr>
            <p:txBody>
              <a:bodyPr/>
              <a:lstStyle/>
              <a:p>
                <a:endParaRPr lang="en-US"/>
              </a:p>
            </p:txBody>
          </p:sp>
          <p:sp>
            <p:nvSpPr>
              <p:cNvPr id="4313" name="Freeform 87"/>
              <p:cNvSpPr>
                <a:spLocks/>
              </p:cNvSpPr>
              <p:nvPr/>
            </p:nvSpPr>
            <p:spPr bwMode="auto">
              <a:xfrm>
                <a:off x="2532" y="3641"/>
                <a:ext cx="7" cy="23"/>
              </a:xfrm>
              <a:custGeom>
                <a:avLst/>
                <a:gdLst>
                  <a:gd name="T0" fmla="*/ 0 w 35"/>
                  <a:gd name="T1" fmla="*/ 23 h 119"/>
                  <a:gd name="T2" fmla="*/ 2 w 35"/>
                  <a:gd name="T3" fmla="*/ 23 h 119"/>
                  <a:gd name="T4" fmla="*/ 7 w 35"/>
                  <a:gd name="T5" fmla="*/ 0 h 119"/>
                  <a:gd name="T6" fmla="*/ 5 w 35"/>
                  <a:gd name="T7" fmla="*/ 0 h 119"/>
                  <a:gd name="T8" fmla="*/ 0 w 35"/>
                  <a:gd name="T9" fmla="*/ 23 h 119"/>
                  <a:gd name="T10" fmla="*/ 0 60000 65536"/>
                  <a:gd name="T11" fmla="*/ 0 60000 65536"/>
                  <a:gd name="T12" fmla="*/ 0 60000 65536"/>
                  <a:gd name="T13" fmla="*/ 0 60000 65536"/>
                  <a:gd name="T14" fmla="*/ 0 60000 65536"/>
                  <a:gd name="T15" fmla="*/ 0 w 35"/>
                  <a:gd name="T16" fmla="*/ 0 h 119"/>
                  <a:gd name="T17" fmla="*/ 35 w 35"/>
                  <a:gd name="T18" fmla="*/ 119 h 119"/>
                </a:gdLst>
                <a:ahLst/>
                <a:cxnLst>
                  <a:cxn ang="T10">
                    <a:pos x="T0" y="T1"/>
                  </a:cxn>
                  <a:cxn ang="T11">
                    <a:pos x="T2" y="T3"/>
                  </a:cxn>
                  <a:cxn ang="T12">
                    <a:pos x="T4" y="T5"/>
                  </a:cxn>
                  <a:cxn ang="T13">
                    <a:pos x="T6" y="T7"/>
                  </a:cxn>
                  <a:cxn ang="T14">
                    <a:pos x="T8" y="T9"/>
                  </a:cxn>
                </a:cxnLst>
                <a:rect l="T15" t="T16" r="T17" b="T18"/>
                <a:pathLst>
                  <a:path w="35" h="119">
                    <a:moveTo>
                      <a:pt x="0" y="117"/>
                    </a:moveTo>
                    <a:lnTo>
                      <a:pt x="9" y="119"/>
                    </a:lnTo>
                    <a:lnTo>
                      <a:pt x="35" y="2"/>
                    </a:lnTo>
                    <a:lnTo>
                      <a:pt x="26" y="0"/>
                    </a:lnTo>
                    <a:lnTo>
                      <a:pt x="0" y="117"/>
                    </a:lnTo>
                    <a:close/>
                  </a:path>
                </a:pathLst>
              </a:custGeom>
              <a:solidFill>
                <a:srgbClr val="000000"/>
              </a:solidFill>
              <a:ln w="0">
                <a:solidFill>
                  <a:srgbClr val="000000"/>
                </a:solidFill>
                <a:round/>
                <a:headEnd/>
                <a:tailEnd/>
              </a:ln>
            </p:spPr>
            <p:txBody>
              <a:bodyPr/>
              <a:lstStyle/>
              <a:p>
                <a:endParaRPr lang="en-US"/>
              </a:p>
            </p:txBody>
          </p:sp>
          <p:sp>
            <p:nvSpPr>
              <p:cNvPr id="4314" name="Freeform 88"/>
              <p:cNvSpPr>
                <a:spLocks/>
              </p:cNvSpPr>
              <p:nvPr/>
            </p:nvSpPr>
            <p:spPr bwMode="auto">
              <a:xfrm>
                <a:off x="3263" y="3993"/>
                <a:ext cx="7" cy="26"/>
              </a:xfrm>
              <a:custGeom>
                <a:avLst/>
                <a:gdLst>
                  <a:gd name="T0" fmla="*/ 0 w 38"/>
                  <a:gd name="T1" fmla="*/ 26 h 130"/>
                  <a:gd name="T2" fmla="*/ 2 w 38"/>
                  <a:gd name="T3" fmla="*/ 26 h 130"/>
                  <a:gd name="T4" fmla="*/ 7 w 38"/>
                  <a:gd name="T5" fmla="*/ 0 h 130"/>
                  <a:gd name="T6" fmla="*/ 5 w 38"/>
                  <a:gd name="T7" fmla="*/ 0 h 130"/>
                  <a:gd name="T8" fmla="*/ 0 w 38"/>
                  <a:gd name="T9" fmla="*/ 26 h 130"/>
                  <a:gd name="T10" fmla="*/ 0 60000 65536"/>
                  <a:gd name="T11" fmla="*/ 0 60000 65536"/>
                  <a:gd name="T12" fmla="*/ 0 60000 65536"/>
                  <a:gd name="T13" fmla="*/ 0 60000 65536"/>
                  <a:gd name="T14" fmla="*/ 0 60000 65536"/>
                  <a:gd name="T15" fmla="*/ 0 w 38"/>
                  <a:gd name="T16" fmla="*/ 0 h 130"/>
                  <a:gd name="T17" fmla="*/ 38 w 38"/>
                  <a:gd name="T18" fmla="*/ 130 h 130"/>
                </a:gdLst>
                <a:ahLst/>
                <a:cxnLst>
                  <a:cxn ang="T10">
                    <a:pos x="T0" y="T1"/>
                  </a:cxn>
                  <a:cxn ang="T11">
                    <a:pos x="T2" y="T3"/>
                  </a:cxn>
                  <a:cxn ang="T12">
                    <a:pos x="T4" y="T5"/>
                  </a:cxn>
                  <a:cxn ang="T13">
                    <a:pos x="T6" y="T7"/>
                  </a:cxn>
                  <a:cxn ang="T14">
                    <a:pos x="T8" y="T9"/>
                  </a:cxn>
                </a:cxnLst>
                <a:rect l="T15" t="T16" r="T17" b="T18"/>
                <a:pathLst>
                  <a:path w="38" h="130">
                    <a:moveTo>
                      <a:pt x="0" y="128"/>
                    </a:moveTo>
                    <a:lnTo>
                      <a:pt x="10" y="130"/>
                    </a:lnTo>
                    <a:lnTo>
                      <a:pt x="38" y="2"/>
                    </a:lnTo>
                    <a:lnTo>
                      <a:pt x="29" y="0"/>
                    </a:lnTo>
                    <a:lnTo>
                      <a:pt x="0" y="128"/>
                    </a:lnTo>
                    <a:close/>
                  </a:path>
                </a:pathLst>
              </a:custGeom>
              <a:solidFill>
                <a:srgbClr val="000000"/>
              </a:solidFill>
              <a:ln w="0">
                <a:solidFill>
                  <a:srgbClr val="000000"/>
                </a:solidFill>
                <a:round/>
                <a:headEnd/>
                <a:tailEnd/>
              </a:ln>
            </p:spPr>
            <p:txBody>
              <a:bodyPr/>
              <a:lstStyle/>
              <a:p>
                <a:endParaRPr lang="en-US"/>
              </a:p>
            </p:txBody>
          </p:sp>
          <p:sp>
            <p:nvSpPr>
              <p:cNvPr id="4315" name="Freeform 89"/>
              <p:cNvSpPr>
                <a:spLocks/>
              </p:cNvSpPr>
              <p:nvPr/>
            </p:nvSpPr>
            <p:spPr bwMode="auto">
              <a:xfrm>
                <a:off x="3528" y="3808"/>
                <a:ext cx="37" cy="18"/>
              </a:xfrm>
              <a:custGeom>
                <a:avLst/>
                <a:gdLst>
                  <a:gd name="T0" fmla="*/ 0 w 188"/>
                  <a:gd name="T1" fmla="*/ 0 h 91"/>
                  <a:gd name="T2" fmla="*/ 0 w 188"/>
                  <a:gd name="T3" fmla="*/ 1 h 91"/>
                  <a:gd name="T4" fmla="*/ 37 w 188"/>
                  <a:gd name="T5" fmla="*/ 18 h 91"/>
                  <a:gd name="T6" fmla="*/ 37 w 188"/>
                  <a:gd name="T7" fmla="*/ 16 h 91"/>
                  <a:gd name="T8" fmla="*/ 0 w 188"/>
                  <a:gd name="T9" fmla="*/ 0 h 91"/>
                  <a:gd name="T10" fmla="*/ 0 60000 65536"/>
                  <a:gd name="T11" fmla="*/ 0 60000 65536"/>
                  <a:gd name="T12" fmla="*/ 0 60000 65536"/>
                  <a:gd name="T13" fmla="*/ 0 60000 65536"/>
                  <a:gd name="T14" fmla="*/ 0 60000 65536"/>
                  <a:gd name="T15" fmla="*/ 0 w 188"/>
                  <a:gd name="T16" fmla="*/ 0 h 91"/>
                  <a:gd name="T17" fmla="*/ 188 w 188"/>
                  <a:gd name="T18" fmla="*/ 91 h 91"/>
                </a:gdLst>
                <a:ahLst/>
                <a:cxnLst>
                  <a:cxn ang="T10">
                    <a:pos x="T0" y="T1"/>
                  </a:cxn>
                  <a:cxn ang="T11">
                    <a:pos x="T2" y="T3"/>
                  </a:cxn>
                  <a:cxn ang="T12">
                    <a:pos x="T4" y="T5"/>
                  </a:cxn>
                  <a:cxn ang="T13">
                    <a:pos x="T6" y="T7"/>
                  </a:cxn>
                  <a:cxn ang="T14">
                    <a:pos x="T8" y="T9"/>
                  </a:cxn>
                </a:cxnLst>
                <a:rect l="T15" t="T16" r="T17" b="T18"/>
                <a:pathLst>
                  <a:path w="188" h="91">
                    <a:moveTo>
                      <a:pt x="2" y="0"/>
                    </a:moveTo>
                    <a:lnTo>
                      <a:pt x="0" y="7"/>
                    </a:lnTo>
                    <a:lnTo>
                      <a:pt x="186" y="91"/>
                    </a:lnTo>
                    <a:lnTo>
                      <a:pt x="188" y="83"/>
                    </a:lnTo>
                    <a:lnTo>
                      <a:pt x="2" y="0"/>
                    </a:lnTo>
                    <a:close/>
                  </a:path>
                </a:pathLst>
              </a:custGeom>
              <a:solidFill>
                <a:srgbClr val="000000"/>
              </a:solidFill>
              <a:ln w="0">
                <a:solidFill>
                  <a:srgbClr val="000000"/>
                </a:solidFill>
                <a:round/>
                <a:headEnd/>
                <a:tailEnd/>
              </a:ln>
            </p:spPr>
            <p:txBody>
              <a:bodyPr/>
              <a:lstStyle/>
              <a:p>
                <a:endParaRPr lang="en-US"/>
              </a:p>
            </p:txBody>
          </p:sp>
          <p:sp>
            <p:nvSpPr>
              <p:cNvPr id="4316" name="Freeform 90"/>
              <p:cNvSpPr>
                <a:spLocks/>
              </p:cNvSpPr>
              <p:nvPr/>
            </p:nvSpPr>
            <p:spPr bwMode="auto">
              <a:xfrm>
                <a:off x="3527" y="3269"/>
                <a:ext cx="23" cy="10"/>
              </a:xfrm>
              <a:custGeom>
                <a:avLst/>
                <a:gdLst>
                  <a:gd name="T0" fmla="*/ 1 w 116"/>
                  <a:gd name="T1" fmla="*/ 0 h 50"/>
                  <a:gd name="T2" fmla="*/ 0 w 116"/>
                  <a:gd name="T3" fmla="*/ 1 h 50"/>
                  <a:gd name="T4" fmla="*/ 23 w 116"/>
                  <a:gd name="T5" fmla="*/ 10 h 50"/>
                  <a:gd name="T6" fmla="*/ 23 w 116"/>
                  <a:gd name="T7" fmla="*/ 9 h 50"/>
                  <a:gd name="T8" fmla="*/ 1 w 116"/>
                  <a:gd name="T9" fmla="*/ 0 h 50"/>
                  <a:gd name="T10" fmla="*/ 0 60000 65536"/>
                  <a:gd name="T11" fmla="*/ 0 60000 65536"/>
                  <a:gd name="T12" fmla="*/ 0 60000 65536"/>
                  <a:gd name="T13" fmla="*/ 0 60000 65536"/>
                  <a:gd name="T14" fmla="*/ 0 60000 65536"/>
                  <a:gd name="T15" fmla="*/ 0 w 116"/>
                  <a:gd name="T16" fmla="*/ 0 h 50"/>
                  <a:gd name="T17" fmla="*/ 116 w 116"/>
                  <a:gd name="T18" fmla="*/ 50 h 50"/>
                </a:gdLst>
                <a:ahLst/>
                <a:cxnLst>
                  <a:cxn ang="T10">
                    <a:pos x="T0" y="T1"/>
                  </a:cxn>
                  <a:cxn ang="T11">
                    <a:pos x="T2" y="T3"/>
                  </a:cxn>
                  <a:cxn ang="T12">
                    <a:pos x="T4" y="T5"/>
                  </a:cxn>
                  <a:cxn ang="T13">
                    <a:pos x="T6" y="T7"/>
                  </a:cxn>
                  <a:cxn ang="T14">
                    <a:pos x="T8" y="T9"/>
                  </a:cxn>
                </a:cxnLst>
                <a:rect l="T15" t="T16" r="T17" b="T18"/>
                <a:pathLst>
                  <a:path w="116" h="50">
                    <a:moveTo>
                      <a:pt x="3" y="0"/>
                    </a:moveTo>
                    <a:lnTo>
                      <a:pt x="0" y="7"/>
                    </a:lnTo>
                    <a:lnTo>
                      <a:pt x="114" y="50"/>
                    </a:lnTo>
                    <a:lnTo>
                      <a:pt x="116" y="43"/>
                    </a:lnTo>
                    <a:lnTo>
                      <a:pt x="3" y="0"/>
                    </a:lnTo>
                    <a:close/>
                  </a:path>
                </a:pathLst>
              </a:custGeom>
              <a:solidFill>
                <a:srgbClr val="000000"/>
              </a:solidFill>
              <a:ln w="0">
                <a:solidFill>
                  <a:srgbClr val="000000"/>
                </a:solidFill>
                <a:round/>
                <a:headEnd/>
                <a:tailEnd/>
              </a:ln>
            </p:spPr>
            <p:txBody>
              <a:bodyPr/>
              <a:lstStyle/>
              <a:p>
                <a:endParaRPr lang="en-US"/>
              </a:p>
            </p:txBody>
          </p:sp>
        </p:grpSp>
        <p:grpSp>
          <p:nvGrpSpPr>
            <p:cNvPr id="4111" name="Group 92"/>
            <p:cNvGrpSpPr>
              <a:grpSpLocks noChangeAspect="1"/>
            </p:cNvGrpSpPr>
            <p:nvPr/>
          </p:nvGrpSpPr>
          <p:grpSpPr bwMode="auto">
            <a:xfrm>
              <a:off x="3560" y="1253"/>
              <a:ext cx="1270" cy="1377"/>
              <a:chOff x="3560" y="1162"/>
              <a:chExt cx="1270" cy="1377"/>
            </a:xfrm>
          </p:grpSpPr>
          <p:sp>
            <p:nvSpPr>
              <p:cNvPr id="4236" name="AutoShape 91"/>
              <p:cNvSpPr>
                <a:spLocks noChangeAspect="1" noChangeArrowheads="1" noTextEdit="1"/>
              </p:cNvSpPr>
              <p:nvPr/>
            </p:nvSpPr>
            <p:spPr bwMode="auto">
              <a:xfrm>
                <a:off x="3560" y="1162"/>
                <a:ext cx="1270" cy="1377"/>
              </a:xfrm>
              <a:prstGeom prst="rect">
                <a:avLst/>
              </a:prstGeom>
              <a:noFill/>
              <a:ln w="9525">
                <a:noFill/>
                <a:miter lim="800000"/>
                <a:headEnd/>
                <a:tailEnd/>
              </a:ln>
            </p:spPr>
            <p:txBody>
              <a:bodyPr/>
              <a:lstStyle/>
              <a:p>
                <a:endParaRPr lang="en-GB"/>
              </a:p>
            </p:txBody>
          </p:sp>
          <p:sp>
            <p:nvSpPr>
              <p:cNvPr id="4237" name="Freeform 93"/>
              <p:cNvSpPr>
                <a:spLocks/>
              </p:cNvSpPr>
              <p:nvPr/>
            </p:nvSpPr>
            <p:spPr bwMode="auto">
              <a:xfrm>
                <a:off x="3618" y="1225"/>
                <a:ext cx="997" cy="944"/>
              </a:xfrm>
              <a:custGeom>
                <a:avLst/>
                <a:gdLst>
                  <a:gd name="T0" fmla="*/ 991 w 3992"/>
                  <a:gd name="T1" fmla="*/ 211 h 3776"/>
                  <a:gd name="T2" fmla="*/ 967 w 3992"/>
                  <a:gd name="T3" fmla="*/ 168 h 3776"/>
                  <a:gd name="T4" fmla="*/ 931 w 3992"/>
                  <a:gd name="T5" fmla="*/ 127 h 3776"/>
                  <a:gd name="T6" fmla="*/ 882 w 3992"/>
                  <a:gd name="T7" fmla="*/ 90 h 3776"/>
                  <a:gd name="T8" fmla="*/ 819 w 3992"/>
                  <a:gd name="T9" fmla="*/ 58 h 3776"/>
                  <a:gd name="T10" fmla="*/ 743 w 3992"/>
                  <a:gd name="T11" fmla="*/ 30 h 3776"/>
                  <a:gd name="T12" fmla="*/ 651 w 3992"/>
                  <a:gd name="T13" fmla="*/ 11 h 3776"/>
                  <a:gd name="T14" fmla="*/ 546 w 3992"/>
                  <a:gd name="T15" fmla="*/ 1 h 3776"/>
                  <a:gd name="T16" fmla="*/ 384 w 3992"/>
                  <a:gd name="T17" fmla="*/ 5 h 3776"/>
                  <a:gd name="T18" fmla="*/ 221 w 3992"/>
                  <a:gd name="T19" fmla="*/ 41 h 3776"/>
                  <a:gd name="T20" fmla="*/ 106 w 3992"/>
                  <a:gd name="T21" fmla="*/ 102 h 3776"/>
                  <a:gd name="T22" fmla="*/ 35 w 3992"/>
                  <a:gd name="T23" fmla="*/ 179 h 3776"/>
                  <a:gd name="T24" fmla="*/ 3 w 3992"/>
                  <a:gd name="T25" fmla="*/ 260 h 3776"/>
                  <a:gd name="T26" fmla="*/ 4 w 3992"/>
                  <a:gd name="T27" fmla="*/ 337 h 3776"/>
                  <a:gd name="T28" fmla="*/ 35 w 3992"/>
                  <a:gd name="T29" fmla="*/ 397 h 3776"/>
                  <a:gd name="T30" fmla="*/ 87 w 3992"/>
                  <a:gd name="T31" fmla="*/ 430 h 3776"/>
                  <a:gd name="T32" fmla="*/ 130 w 3992"/>
                  <a:gd name="T33" fmla="*/ 495 h 3776"/>
                  <a:gd name="T34" fmla="*/ 160 w 3992"/>
                  <a:gd name="T35" fmla="*/ 787 h 3776"/>
                  <a:gd name="T36" fmla="*/ 157 w 3992"/>
                  <a:gd name="T37" fmla="*/ 903 h 3776"/>
                  <a:gd name="T38" fmla="*/ 169 w 3992"/>
                  <a:gd name="T39" fmla="*/ 923 h 3776"/>
                  <a:gd name="T40" fmla="*/ 196 w 3992"/>
                  <a:gd name="T41" fmla="*/ 935 h 3776"/>
                  <a:gd name="T42" fmla="*/ 236 w 3992"/>
                  <a:gd name="T43" fmla="*/ 942 h 3776"/>
                  <a:gd name="T44" fmla="*/ 285 w 3992"/>
                  <a:gd name="T45" fmla="*/ 944 h 3776"/>
                  <a:gd name="T46" fmla="*/ 340 w 3992"/>
                  <a:gd name="T47" fmla="*/ 944 h 3776"/>
                  <a:gd name="T48" fmla="*/ 399 w 3992"/>
                  <a:gd name="T49" fmla="*/ 942 h 3776"/>
                  <a:gd name="T50" fmla="*/ 458 w 3992"/>
                  <a:gd name="T51" fmla="*/ 941 h 3776"/>
                  <a:gd name="T52" fmla="*/ 515 w 3992"/>
                  <a:gd name="T53" fmla="*/ 941 h 3776"/>
                  <a:gd name="T54" fmla="*/ 573 w 3992"/>
                  <a:gd name="T55" fmla="*/ 942 h 3776"/>
                  <a:gd name="T56" fmla="*/ 632 w 3992"/>
                  <a:gd name="T57" fmla="*/ 944 h 3776"/>
                  <a:gd name="T58" fmla="*/ 688 w 3992"/>
                  <a:gd name="T59" fmla="*/ 944 h 3776"/>
                  <a:gd name="T60" fmla="*/ 737 w 3992"/>
                  <a:gd name="T61" fmla="*/ 942 h 3776"/>
                  <a:gd name="T62" fmla="*/ 777 w 3992"/>
                  <a:gd name="T63" fmla="*/ 935 h 3776"/>
                  <a:gd name="T64" fmla="*/ 804 w 3992"/>
                  <a:gd name="T65" fmla="*/ 923 h 3776"/>
                  <a:gd name="T66" fmla="*/ 816 w 3992"/>
                  <a:gd name="T67" fmla="*/ 903 h 3776"/>
                  <a:gd name="T68" fmla="*/ 813 w 3992"/>
                  <a:gd name="T69" fmla="*/ 787 h 3776"/>
                  <a:gd name="T70" fmla="*/ 843 w 3992"/>
                  <a:gd name="T71" fmla="*/ 495 h 3776"/>
                  <a:gd name="T72" fmla="*/ 866 w 3992"/>
                  <a:gd name="T73" fmla="*/ 430 h 3776"/>
                  <a:gd name="T74" fmla="*/ 893 w 3992"/>
                  <a:gd name="T75" fmla="*/ 420 h 3776"/>
                  <a:gd name="T76" fmla="*/ 918 w 3992"/>
                  <a:gd name="T77" fmla="*/ 408 h 3776"/>
                  <a:gd name="T78" fmla="*/ 939 w 3992"/>
                  <a:gd name="T79" fmla="*/ 394 h 3776"/>
                  <a:gd name="T80" fmla="*/ 960 w 3992"/>
                  <a:gd name="T81" fmla="*/ 344 h 3776"/>
                  <a:gd name="T82" fmla="*/ 983 w 3992"/>
                  <a:gd name="T83" fmla="*/ 266 h 377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92"/>
                  <a:gd name="T127" fmla="*/ 0 h 3776"/>
                  <a:gd name="T128" fmla="*/ 3992 w 3992"/>
                  <a:gd name="T129" fmla="*/ 3776 h 377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92" h="3776">
                    <a:moveTo>
                      <a:pt x="3992" y="928"/>
                    </a:moveTo>
                    <a:lnTo>
                      <a:pt x="3966" y="842"/>
                    </a:lnTo>
                    <a:lnTo>
                      <a:pt x="3923" y="756"/>
                    </a:lnTo>
                    <a:lnTo>
                      <a:pt x="3871" y="673"/>
                    </a:lnTo>
                    <a:lnTo>
                      <a:pt x="3807" y="590"/>
                    </a:lnTo>
                    <a:lnTo>
                      <a:pt x="3728" y="510"/>
                    </a:lnTo>
                    <a:lnTo>
                      <a:pt x="3638" y="432"/>
                    </a:lnTo>
                    <a:lnTo>
                      <a:pt x="3532" y="361"/>
                    </a:lnTo>
                    <a:lnTo>
                      <a:pt x="3413" y="290"/>
                    </a:lnTo>
                    <a:lnTo>
                      <a:pt x="3281" y="230"/>
                    </a:lnTo>
                    <a:lnTo>
                      <a:pt x="3135" y="171"/>
                    </a:lnTo>
                    <a:lnTo>
                      <a:pt x="2975" y="122"/>
                    </a:lnTo>
                    <a:lnTo>
                      <a:pt x="2798" y="81"/>
                    </a:lnTo>
                    <a:lnTo>
                      <a:pt x="2608" y="45"/>
                    </a:lnTo>
                    <a:lnTo>
                      <a:pt x="2402" y="20"/>
                    </a:lnTo>
                    <a:lnTo>
                      <a:pt x="2187" y="2"/>
                    </a:lnTo>
                    <a:lnTo>
                      <a:pt x="1949" y="0"/>
                    </a:lnTo>
                    <a:lnTo>
                      <a:pt x="1539" y="19"/>
                    </a:lnTo>
                    <a:lnTo>
                      <a:pt x="1186" y="75"/>
                    </a:lnTo>
                    <a:lnTo>
                      <a:pt x="884" y="162"/>
                    </a:lnTo>
                    <a:lnTo>
                      <a:pt x="629" y="274"/>
                    </a:lnTo>
                    <a:lnTo>
                      <a:pt x="424" y="409"/>
                    </a:lnTo>
                    <a:lnTo>
                      <a:pt x="260" y="558"/>
                    </a:lnTo>
                    <a:lnTo>
                      <a:pt x="141" y="717"/>
                    </a:lnTo>
                    <a:lnTo>
                      <a:pt x="59" y="880"/>
                    </a:lnTo>
                    <a:lnTo>
                      <a:pt x="11" y="1041"/>
                    </a:lnTo>
                    <a:lnTo>
                      <a:pt x="0" y="1199"/>
                    </a:lnTo>
                    <a:lnTo>
                      <a:pt x="18" y="1346"/>
                    </a:lnTo>
                    <a:lnTo>
                      <a:pt x="64" y="1475"/>
                    </a:lnTo>
                    <a:lnTo>
                      <a:pt x="139" y="1587"/>
                    </a:lnTo>
                    <a:lnTo>
                      <a:pt x="234" y="1668"/>
                    </a:lnTo>
                    <a:lnTo>
                      <a:pt x="350" y="1720"/>
                    </a:lnTo>
                    <a:lnTo>
                      <a:pt x="486" y="1732"/>
                    </a:lnTo>
                    <a:lnTo>
                      <a:pt x="521" y="1979"/>
                    </a:lnTo>
                    <a:lnTo>
                      <a:pt x="588" y="2532"/>
                    </a:lnTo>
                    <a:lnTo>
                      <a:pt x="639" y="3149"/>
                    </a:lnTo>
                    <a:lnTo>
                      <a:pt x="632" y="3562"/>
                    </a:lnTo>
                    <a:lnTo>
                      <a:pt x="628" y="3612"/>
                    </a:lnTo>
                    <a:lnTo>
                      <a:pt x="643" y="3656"/>
                    </a:lnTo>
                    <a:lnTo>
                      <a:pt x="675" y="3691"/>
                    </a:lnTo>
                    <a:lnTo>
                      <a:pt x="722" y="3718"/>
                    </a:lnTo>
                    <a:lnTo>
                      <a:pt x="786" y="3741"/>
                    </a:lnTo>
                    <a:lnTo>
                      <a:pt x="858" y="3754"/>
                    </a:lnTo>
                    <a:lnTo>
                      <a:pt x="946" y="3767"/>
                    </a:lnTo>
                    <a:lnTo>
                      <a:pt x="1038" y="3774"/>
                    </a:lnTo>
                    <a:lnTo>
                      <a:pt x="1141" y="3776"/>
                    </a:lnTo>
                    <a:lnTo>
                      <a:pt x="1249" y="3776"/>
                    </a:lnTo>
                    <a:lnTo>
                      <a:pt x="1362" y="3775"/>
                    </a:lnTo>
                    <a:lnTo>
                      <a:pt x="1482" y="3773"/>
                    </a:lnTo>
                    <a:lnTo>
                      <a:pt x="1599" y="3767"/>
                    </a:lnTo>
                    <a:lnTo>
                      <a:pt x="1717" y="3763"/>
                    </a:lnTo>
                    <a:lnTo>
                      <a:pt x="1834" y="3762"/>
                    </a:lnTo>
                    <a:lnTo>
                      <a:pt x="1949" y="3761"/>
                    </a:lnTo>
                    <a:lnTo>
                      <a:pt x="2064" y="3762"/>
                    </a:lnTo>
                    <a:lnTo>
                      <a:pt x="2180" y="3763"/>
                    </a:lnTo>
                    <a:lnTo>
                      <a:pt x="2296" y="3767"/>
                    </a:lnTo>
                    <a:lnTo>
                      <a:pt x="2414" y="3773"/>
                    </a:lnTo>
                    <a:lnTo>
                      <a:pt x="2532" y="3775"/>
                    </a:lnTo>
                    <a:lnTo>
                      <a:pt x="2646" y="3776"/>
                    </a:lnTo>
                    <a:lnTo>
                      <a:pt x="2754" y="3776"/>
                    </a:lnTo>
                    <a:lnTo>
                      <a:pt x="2856" y="3774"/>
                    </a:lnTo>
                    <a:lnTo>
                      <a:pt x="2951" y="3767"/>
                    </a:lnTo>
                    <a:lnTo>
                      <a:pt x="3037" y="3754"/>
                    </a:lnTo>
                    <a:lnTo>
                      <a:pt x="3110" y="3741"/>
                    </a:lnTo>
                    <a:lnTo>
                      <a:pt x="3173" y="3718"/>
                    </a:lnTo>
                    <a:lnTo>
                      <a:pt x="3220" y="3691"/>
                    </a:lnTo>
                    <a:lnTo>
                      <a:pt x="3251" y="3656"/>
                    </a:lnTo>
                    <a:lnTo>
                      <a:pt x="3267" y="3612"/>
                    </a:lnTo>
                    <a:lnTo>
                      <a:pt x="3262" y="3562"/>
                    </a:lnTo>
                    <a:lnTo>
                      <a:pt x="3255" y="3149"/>
                    </a:lnTo>
                    <a:lnTo>
                      <a:pt x="3307" y="2532"/>
                    </a:lnTo>
                    <a:lnTo>
                      <a:pt x="3375" y="1979"/>
                    </a:lnTo>
                    <a:lnTo>
                      <a:pt x="3409" y="1732"/>
                    </a:lnTo>
                    <a:lnTo>
                      <a:pt x="3467" y="1720"/>
                    </a:lnTo>
                    <a:lnTo>
                      <a:pt x="3524" y="1703"/>
                    </a:lnTo>
                    <a:lnTo>
                      <a:pt x="3576" y="1681"/>
                    </a:lnTo>
                    <a:lnTo>
                      <a:pt x="3628" y="1658"/>
                    </a:lnTo>
                    <a:lnTo>
                      <a:pt x="3676" y="1631"/>
                    </a:lnTo>
                    <a:lnTo>
                      <a:pt x="3719" y="1606"/>
                    </a:lnTo>
                    <a:lnTo>
                      <a:pt x="3761" y="1576"/>
                    </a:lnTo>
                    <a:lnTo>
                      <a:pt x="3800" y="1543"/>
                    </a:lnTo>
                    <a:lnTo>
                      <a:pt x="3842" y="1376"/>
                    </a:lnTo>
                    <a:lnTo>
                      <a:pt x="3888" y="1215"/>
                    </a:lnTo>
                    <a:lnTo>
                      <a:pt x="3937" y="1065"/>
                    </a:lnTo>
                    <a:lnTo>
                      <a:pt x="3992" y="928"/>
                    </a:lnTo>
                    <a:close/>
                  </a:path>
                </a:pathLst>
              </a:custGeom>
              <a:solidFill>
                <a:srgbClr val="FCE6CF"/>
              </a:solidFill>
              <a:ln w="0">
                <a:solidFill>
                  <a:srgbClr val="000000"/>
                </a:solidFill>
                <a:round/>
                <a:headEnd/>
                <a:tailEnd/>
              </a:ln>
            </p:spPr>
            <p:txBody>
              <a:bodyPr/>
              <a:lstStyle/>
              <a:p>
                <a:endParaRPr lang="en-US"/>
              </a:p>
            </p:txBody>
          </p:sp>
          <p:sp>
            <p:nvSpPr>
              <p:cNvPr id="4238" name="Freeform 94"/>
              <p:cNvSpPr>
                <a:spLocks/>
              </p:cNvSpPr>
              <p:nvPr/>
            </p:nvSpPr>
            <p:spPr bwMode="auto">
              <a:xfrm>
                <a:off x="4355" y="1874"/>
                <a:ext cx="236" cy="602"/>
              </a:xfrm>
              <a:custGeom>
                <a:avLst/>
                <a:gdLst>
                  <a:gd name="T0" fmla="*/ 177 w 943"/>
                  <a:gd name="T1" fmla="*/ 0 h 2412"/>
                  <a:gd name="T2" fmla="*/ 163 w 943"/>
                  <a:gd name="T3" fmla="*/ 23 h 2412"/>
                  <a:gd name="T4" fmla="*/ 163 w 943"/>
                  <a:gd name="T5" fmla="*/ 42 h 2412"/>
                  <a:gd name="T6" fmla="*/ 143 w 943"/>
                  <a:gd name="T7" fmla="*/ 104 h 2412"/>
                  <a:gd name="T8" fmla="*/ 131 w 943"/>
                  <a:gd name="T9" fmla="*/ 184 h 2412"/>
                  <a:gd name="T10" fmla="*/ 106 w 943"/>
                  <a:gd name="T11" fmla="*/ 246 h 2412"/>
                  <a:gd name="T12" fmla="*/ 88 w 943"/>
                  <a:gd name="T13" fmla="*/ 284 h 2412"/>
                  <a:gd name="T14" fmla="*/ 79 w 943"/>
                  <a:gd name="T15" fmla="*/ 361 h 2412"/>
                  <a:gd name="T16" fmla="*/ 60 w 943"/>
                  <a:gd name="T17" fmla="*/ 382 h 2412"/>
                  <a:gd name="T18" fmla="*/ 38 w 943"/>
                  <a:gd name="T19" fmla="*/ 417 h 2412"/>
                  <a:gd name="T20" fmla="*/ 20 w 943"/>
                  <a:gd name="T21" fmla="*/ 448 h 2412"/>
                  <a:gd name="T22" fmla="*/ 3 w 943"/>
                  <a:gd name="T23" fmla="*/ 477 h 2412"/>
                  <a:gd name="T24" fmla="*/ 3 w 943"/>
                  <a:gd name="T25" fmla="*/ 519 h 2412"/>
                  <a:gd name="T26" fmla="*/ 10 w 943"/>
                  <a:gd name="T27" fmla="*/ 538 h 2412"/>
                  <a:gd name="T28" fmla="*/ 18 w 943"/>
                  <a:gd name="T29" fmla="*/ 567 h 2412"/>
                  <a:gd name="T30" fmla="*/ 45 w 943"/>
                  <a:gd name="T31" fmla="*/ 602 h 2412"/>
                  <a:gd name="T32" fmla="*/ 86 w 943"/>
                  <a:gd name="T33" fmla="*/ 586 h 2412"/>
                  <a:gd name="T34" fmla="*/ 107 w 943"/>
                  <a:gd name="T35" fmla="*/ 564 h 2412"/>
                  <a:gd name="T36" fmla="*/ 123 w 943"/>
                  <a:gd name="T37" fmla="*/ 552 h 2412"/>
                  <a:gd name="T38" fmla="*/ 144 w 943"/>
                  <a:gd name="T39" fmla="*/ 515 h 2412"/>
                  <a:gd name="T40" fmla="*/ 144 w 943"/>
                  <a:gd name="T41" fmla="*/ 481 h 2412"/>
                  <a:gd name="T42" fmla="*/ 144 w 943"/>
                  <a:gd name="T43" fmla="*/ 446 h 2412"/>
                  <a:gd name="T44" fmla="*/ 142 w 943"/>
                  <a:gd name="T45" fmla="*/ 404 h 2412"/>
                  <a:gd name="T46" fmla="*/ 137 w 943"/>
                  <a:gd name="T47" fmla="*/ 377 h 2412"/>
                  <a:gd name="T48" fmla="*/ 151 w 943"/>
                  <a:gd name="T49" fmla="*/ 343 h 2412"/>
                  <a:gd name="T50" fmla="*/ 167 w 943"/>
                  <a:gd name="T51" fmla="*/ 305 h 2412"/>
                  <a:gd name="T52" fmla="*/ 172 w 943"/>
                  <a:gd name="T53" fmla="*/ 265 h 2412"/>
                  <a:gd name="T54" fmla="*/ 182 w 943"/>
                  <a:gd name="T55" fmla="*/ 200 h 2412"/>
                  <a:gd name="T56" fmla="*/ 208 w 943"/>
                  <a:gd name="T57" fmla="*/ 124 h 2412"/>
                  <a:gd name="T58" fmla="*/ 222 w 943"/>
                  <a:gd name="T59" fmla="*/ 58 h 2412"/>
                  <a:gd name="T60" fmla="*/ 232 w 943"/>
                  <a:gd name="T61" fmla="*/ 41 h 2412"/>
                  <a:gd name="T62" fmla="*/ 233 w 943"/>
                  <a:gd name="T63" fmla="*/ 15 h 24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43"/>
                  <a:gd name="T97" fmla="*/ 0 h 2412"/>
                  <a:gd name="T98" fmla="*/ 943 w 943"/>
                  <a:gd name="T99" fmla="*/ 2412 h 24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43" h="2412">
                    <a:moveTo>
                      <a:pt x="933" y="59"/>
                    </a:moveTo>
                    <a:lnTo>
                      <a:pt x="706" y="0"/>
                    </a:lnTo>
                    <a:lnTo>
                      <a:pt x="668" y="38"/>
                    </a:lnTo>
                    <a:lnTo>
                      <a:pt x="653" y="93"/>
                    </a:lnTo>
                    <a:lnTo>
                      <a:pt x="649" y="146"/>
                    </a:lnTo>
                    <a:lnTo>
                      <a:pt x="651" y="169"/>
                    </a:lnTo>
                    <a:lnTo>
                      <a:pt x="599" y="277"/>
                    </a:lnTo>
                    <a:lnTo>
                      <a:pt x="573" y="418"/>
                    </a:lnTo>
                    <a:lnTo>
                      <a:pt x="557" y="576"/>
                    </a:lnTo>
                    <a:lnTo>
                      <a:pt x="524" y="739"/>
                    </a:lnTo>
                    <a:lnTo>
                      <a:pt x="475" y="880"/>
                    </a:lnTo>
                    <a:lnTo>
                      <a:pt x="424" y="987"/>
                    </a:lnTo>
                    <a:lnTo>
                      <a:pt x="381" y="1070"/>
                    </a:lnTo>
                    <a:lnTo>
                      <a:pt x="352" y="1139"/>
                    </a:lnTo>
                    <a:lnTo>
                      <a:pt x="332" y="1300"/>
                    </a:lnTo>
                    <a:lnTo>
                      <a:pt x="316" y="1446"/>
                    </a:lnTo>
                    <a:lnTo>
                      <a:pt x="286" y="1490"/>
                    </a:lnTo>
                    <a:lnTo>
                      <a:pt x="240" y="1530"/>
                    </a:lnTo>
                    <a:lnTo>
                      <a:pt x="191" y="1588"/>
                    </a:lnTo>
                    <a:lnTo>
                      <a:pt x="152" y="1669"/>
                    </a:lnTo>
                    <a:lnTo>
                      <a:pt x="118" y="1746"/>
                    </a:lnTo>
                    <a:lnTo>
                      <a:pt x="80" y="1796"/>
                    </a:lnTo>
                    <a:lnTo>
                      <a:pt x="43" y="1840"/>
                    </a:lnTo>
                    <a:lnTo>
                      <a:pt x="11" y="1912"/>
                    </a:lnTo>
                    <a:lnTo>
                      <a:pt x="0" y="2003"/>
                    </a:lnTo>
                    <a:lnTo>
                      <a:pt x="13" y="2080"/>
                    </a:lnTo>
                    <a:lnTo>
                      <a:pt x="32" y="2136"/>
                    </a:lnTo>
                    <a:lnTo>
                      <a:pt x="40" y="2157"/>
                    </a:lnTo>
                    <a:lnTo>
                      <a:pt x="48" y="2191"/>
                    </a:lnTo>
                    <a:lnTo>
                      <a:pt x="72" y="2273"/>
                    </a:lnTo>
                    <a:lnTo>
                      <a:pt x="113" y="2361"/>
                    </a:lnTo>
                    <a:lnTo>
                      <a:pt x="178" y="2412"/>
                    </a:lnTo>
                    <a:lnTo>
                      <a:pt x="262" y="2398"/>
                    </a:lnTo>
                    <a:lnTo>
                      <a:pt x="343" y="2346"/>
                    </a:lnTo>
                    <a:lnTo>
                      <a:pt x="404" y="2287"/>
                    </a:lnTo>
                    <a:lnTo>
                      <a:pt x="427" y="2260"/>
                    </a:lnTo>
                    <a:lnTo>
                      <a:pt x="447" y="2247"/>
                    </a:lnTo>
                    <a:lnTo>
                      <a:pt x="490" y="2211"/>
                    </a:lnTo>
                    <a:lnTo>
                      <a:pt x="538" y="2149"/>
                    </a:lnTo>
                    <a:lnTo>
                      <a:pt x="576" y="2065"/>
                    </a:lnTo>
                    <a:lnTo>
                      <a:pt x="583" y="1988"/>
                    </a:lnTo>
                    <a:lnTo>
                      <a:pt x="575" y="1928"/>
                    </a:lnTo>
                    <a:lnTo>
                      <a:pt x="568" y="1869"/>
                    </a:lnTo>
                    <a:lnTo>
                      <a:pt x="576" y="1785"/>
                    </a:lnTo>
                    <a:lnTo>
                      <a:pt x="583" y="1694"/>
                    </a:lnTo>
                    <a:lnTo>
                      <a:pt x="568" y="1620"/>
                    </a:lnTo>
                    <a:lnTo>
                      <a:pt x="548" y="1559"/>
                    </a:lnTo>
                    <a:lnTo>
                      <a:pt x="546" y="1509"/>
                    </a:lnTo>
                    <a:lnTo>
                      <a:pt x="568" y="1449"/>
                    </a:lnTo>
                    <a:lnTo>
                      <a:pt x="605" y="1375"/>
                    </a:lnTo>
                    <a:lnTo>
                      <a:pt x="641" y="1298"/>
                    </a:lnTo>
                    <a:lnTo>
                      <a:pt x="667" y="1224"/>
                    </a:lnTo>
                    <a:lnTo>
                      <a:pt x="679" y="1151"/>
                    </a:lnTo>
                    <a:lnTo>
                      <a:pt x="687" y="1062"/>
                    </a:lnTo>
                    <a:lnTo>
                      <a:pt x="700" y="948"/>
                    </a:lnTo>
                    <a:lnTo>
                      <a:pt x="728" y="800"/>
                    </a:lnTo>
                    <a:lnTo>
                      <a:pt x="780" y="640"/>
                    </a:lnTo>
                    <a:lnTo>
                      <a:pt x="833" y="495"/>
                    </a:lnTo>
                    <a:lnTo>
                      <a:pt x="877" y="357"/>
                    </a:lnTo>
                    <a:lnTo>
                      <a:pt x="889" y="232"/>
                    </a:lnTo>
                    <a:lnTo>
                      <a:pt x="901" y="212"/>
                    </a:lnTo>
                    <a:lnTo>
                      <a:pt x="927" y="165"/>
                    </a:lnTo>
                    <a:lnTo>
                      <a:pt x="943" y="108"/>
                    </a:lnTo>
                    <a:lnTo>
                      <a:pt x="933" y="59"/>
                    </a:lnTo>
                    <a:close/>
                  </a:path>
                </a:pathLst>
              </a:custGeom>
              <a:solidFill>
                <a:srgbClr val="E0E0E0"/>
              </a:solidFill>
              <a:ln w="0">
                <a:solidFill>
                  <a:srgbClr val="000000"/>
                </a:solidFill>
                <a:round/>
                <a:headEnd/>
                <a:tailEnd/>
              </a:ln>
            </p:spPr>
            <p:txBody>
              <a:bodyPr/>
              <a:lstStyle/>
              <a:p>
                <a:endParaRPr lang="en-US"/>
              </a:p>
            </p:txBody>
          </p:sp>
          <p:sp>
            <p:nvSpPr>
              <p:cNvPr id="4239" name="Freeform 95"/>
              <p:cNvSpPr>
                <a:spLocks/>
              </p:cNvSpPr>
              <p:nvPr/>
            </p:nvSpPr>
            <p:spPr bwMode="auto">
              <a:xfrm>
                <a:off x="4536" y="1364"/>
                <a:ext cx="236" cy="495"/>
              </a:xfrm>
              <a:custGeom>
                <a:avLst/>
                <a:gdLst>
                  <a:gd name="T0" fmla="*/ 79 w 944"/>
                  <a:gd name="T1" fmla="*/ 93 h 1981"/>
                  <a:gd name="T2" fmla="*/ 65 w 944"/>
                  <a:gd name="T3" fmla="*/ 127 h 1981"/>
                  <a:gd name="T4" fmla="*/ 53 w 944"/>
                  <a:gd name="T5" fmla="*/ 165 h 1981"/>
                  <a:gd name="T6" fmla="*/ 42 w 944"/>
                  <a:gd name="T7" fmla="*/ 205 h 1981"/>
                  <a:gd name="T8" fmla="*/ 31 w 944"/>
                  <a:gd name="T9" fmla="*/ 247 h 1981"/>
                  <a:gd name="T10" fmla="*/ 15 w 944"/>
                  <a:gd name="T11" fmla="*/ 325 h 1981"/>
                  <a:gd name="T12" fmla="*/ 4 w 944"/>
                  <a:gd name="T13" fmla="*/ 396 h 1981"/>
                  <a:gd name="T14" fmla="*/ 0 w 944"/>
                  <a:gd name="T15" fmla="*/ 450 h 1981"/>
                  <a:gd name="T16" fmla="*/ 3 w 944"/>
                  <a:gd name="T17" fmla="*/ 481 h 1981"/>
                  <a:gd name="T18" fmla="*/ 58 w 944"/>
                  <a:gd name="T19" fmla="*/ 495 h 1981"/>
                  <a:gd name="T20" fmla="*/ 70 w 944"/>
                  <a:gd name="T21" fmla="*/ 483 h 1981"/>
                  <a:gd name="T22" fmla="*/ 83 w 944"/>
                  <a:gd name="T23" fmla="*/ 461 h 1981"/>
                  <a:gd name="T24" fmla="*/ 98 w 944"/>
                  <a:gd name="T25" fmla="*/ 431 h 1981"/>
                  <a:gd name="T26" fmla="*/ 113 w 944"/>
                  <a:gd name="T27" fmla="*/ 395 h 1981"/>
                  <a:gd name="T28" fmla="*/ 129 w 944"/>
                  <a:gd name="T29" fmla="*/ 355 h 1981"/>
                  <a:gd name="T30" fmla="*/ 144 w 944"/>
                  <a:gd name="T31" fmla="*/ 312 h 1981"/>
                  <a:gd name="T32" fmla="*/ 158 w 944"/>
                  <a:gd name="T33" fmla="*/ 268 h 1981"/>
                  <a:gd name="T34" fmla="*/ 171 w 944"/>
                  <a:gd name="T35" fmla="*/ 224 h 1981"/>
                  <a:gd name="T36" fmla="*/ 174 w 944"/>
                  <a:gd name="T37" fmla="*/ 206 h 1981"/>
                  <a:gd name="T38" fmla="*/ 184 w 944"/>
                  <a:gd name="T39" fmla="*/ 164 h 1981"/>
                  <a:gd name="T40" fmla="*/ 199 w 944"/>
                  <a:gd name="T41" fmla="*/ 120 h 1981"/>
                  <a:gd name="T42" fmla="*/ 217 w 944"/>
                  <a:gd name="T43" fmla="*/ 94 h 1981"/>
                  <a:gd name="T44" fmla="*/ 233 w 944"/>
                  <a:gd name="T45" fmla="*/ 78 h 1981"/>
                  <a:gd name="T46" fmla="*/ 236 w 944"/>
                  <a:gd name="T47" fmla="*/ 57 h 1981"/>
                  <a:gd name="T48" fmla="*/ 229 w 944"/>
                  <a:gd name="T49" fmla="*/ 36 h 1981"/>
                  <a:gd name="T50" fmla="*/ 212 w 944"/>
                  <a:gd name="T51" fmla="*/ 17 h 1981"/>
                  <a:gd name="T52" fmla="*/ 190 w 944"/>
                  <a:gd name="T53" fmla="*/ 4 h 1981"/>
                  <a:gd name="T54" fmla="*/ 164 w 944"/>
                  <a:gd name="T55" fmla="*/ 0 h 1981"/>
                  <a:gd name="T56" fmla="*/ 137 w 944"/>
                  <a:gd name="T57" fmla="*/ 7 h 1981"/>
                  <a:gd name="T58" fmla="*/ 112 w 944"/>
                  <a:gd name="T59" fmla="*/ 30 h 1981"/>
                  <a:gd name="T60" fmla="*/ 103 w 944"/>
                  <a:gd name="T61" fmla="*/ 43 h 1981"/>
                  <a:gd name="T62" fmla="*/ 95 w 944"/>
                  <a:gd name="T63" fmla="*/ 58 h 1981"/>
                  <a:gd name="T64" fmla="*/ 87 w 944"/>
                  <a:gd name="T65" fmla="*/ 75 h 1981"/>
                  <a:gd name="T66" fmla="*/ 79 w 944"/>
                  <a:gd name="T67" fmla="*/ 93 h 198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44"/>
                  <a:gd name="T103" fmla="*/ 0 h 1981"/>
                  <a:gd name="T104" fmla="*/ 944 w 944"/>
                  <a:gd name="T105" fmla="*/ 1981 h 198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44" h="1981">
                    <a:moveTo>
                      <a:pt x="316" y="372"/>
                    </a:moveTo>
                    <a:lnTo>
                      <a:pt x="261" y="509"/>
                    </a:lnTo>
                    <a:lnTo>
                      <a:pt x="212" y="659"/>
                    </a:lnTo>
                    <a:lnTo>
                      <a:pt x="166" y="820"/>
                    </a:lnTo>
                    <a:lnTo>
                      <a:pt x="124" y="987"/>
                    </a:lnTo>
                    <a:lnTo>
                      <a:pt x="59" y="1302"/>
                    </a:lnTo>
                    <a:lnTo>
                      <a:pt x="17" y="1585"/>
                    </a:lnTo>
                    <a:lnTo>
                      <a:pt x="0" y="1800"/>
                    </a:lnTo>
                    <a:lnTo>
                      <a:pt x="13" y="1925"/>
                    </a:lnTo>
                    <a:lnTo>
                      <a:pt x="233" y="1981"/>
                    </a:lnTo>
                    <a:lnTo>
                      <a:pt x="281" y="1931"/>
                    </a:lnTo>
                    <a:lnTo>
                      <a:pt x="333" y="1845"/>
                    </a:lnTo>
                    <a:lnTo>
                      <a:pt x="392" y="1726"/>
                    </a:lnTo>
                    <a:lnTo>
                      <a:pt x="453" y="1581"/>
                    </a:lnTo>
                    <a:lnTo>
                      <a:pt x="515" y="1420"/>
                    </a:lnTo>
                    <a:lnTo>
                      <a:pt x="576" y="1247"/>
                    </a:lnTo>
                    <a:lnTo>
                      <a:pt x="632" y="1071"/>
                    </a:lnTo>
                    <a:lnTo>
                      <a:pt x="682" y="897"/>
                    </a:lnTo>
                    <a:lnTo>
                      <a:pt x="697" y="823"/>
                    </a:lnTo>
                    <a:lnTo>
                      <a:pt x="735" y="657"/>
                    </a:lnTo>
                    <a:lnTo>
                      <a:pt x="794" y="480"/>
                    </a:lnTo>
                    <a:lnTo>
                      <a:pt x="868" y="375"/>
                    </a:lnTo>
                    <a:lnTo>
                      <a:pt x="933" y="311"/>
                    </a:lnTo>
                    <a:lnTo>
                      <a:pt x="944" y="229"/>
                    </a:lnTo>
                    <a:lnTo>
                      <a:pt x="914" y="144"/>
                    </a:lnTo>
                    <a:lnTo>
                      <a:pt x="849" y="69"/>
                    </a:lnTo>
                    <a:lnTo>
                      <a:pt x="760" y="16"/>
                    </a:lnTo>
                    <a:lnTo>
                      <a:pt x="657" y="0"/>
                    </a:lnTo>
                    <a:lnTo>
                      <a:pt x="549" y="30"/>
                    </a:lnTo>
                    <a:lnTo>
                      <a:pt x="447" y="122"/>
                    </a:lnTo>
                    <a:lnTo>
                      <a:pt x="413" y="172"/>
                    </a:lnTo>
                    <a:lnTo>
                      <a:pt x="380" y="232"/>
                    </a:lnTo>
                    <a:lnTo>
                      <a:pt x="347" y="299"/>
                    </a:lnTo>
                    <a:lnTo>
                      <a:pt x="316" y="372"/>
                    </a:lnTo>
                    <a:close/>
                  </a:path>
                </a:pathLst>
              </a:custGeom>
              <a:solidFill>
                <a:srgbClr val="E0E0E0"/>
              </a:solidFill>
              <a:ln w="0">
                <a:solidFill>
                  <a:srgbClr val="000000"/>
                </a:solidFill>
                <a:round/>
                <a:headEnd/>
                <a:tailEnd/>
              </a:ln>
            </p:spPr>
            <p:txBody>
              <a:bodyPr/>
              <a:lstStyle/>
              <a:p>
                <a:endParaRPr lang="en-US"/>
              </a:p>
            </p:txBody>
          </p:sp>
          <p:sp>
            <p:nvSpPr>
              <p:cNvPr id="4240" name="Freeform 96"/>
              <p:cNvSpPr>
                <a:spLocks/>
              </p:cNvSpPr>
              <p:nvPr/>
            </p:nvSpPr>
            <p:spPr bwMode="auto">
              <a:xfrm>
                <a:off x="4211" y="1292"/>
                <a:ext cx="139" cy="40"/>
              </a:xfrm>
              <a:custGeom>
                <a:avLst/>
                <a:gdLst>
                  <a:gd name="T0" fmla="*/ 90 w 555"/>
                  <a:gd name="T1" fmla="*/ 18 h 161"/>
                  <a:gd name="T2" fmla="*/ 81 w 555"/>
                  <a:gd name="T3" fmla="*/ 13 h 161"/>
                  <a:gd name="T4" fmla="*/ 70 w 555"/>
                  <a:gd name="T5" fmla="*/ 8 h 161"/>
                  <a:gd name="T6" fmla="*/ 59 w 555"/>
                  <a:gd name="T7" fmla="*/ 5 h 161"/>
                  <a:gd name="T8" fmla="*/ 47 w 555"/>
                  <a:gd name="T9" fmla="*/ 2 h 161"/>
                  <a:gd name="T10" fmla="*/ 36 w 555"/>
                  <a:gd name="T11" fmla="*/ 0 h 161"/>
                  <a:gd name="T12" fmla="*/ 24 w 555"/>
                  <a:gd name="T13" fmla="*/ 0 h 161"/>
                  <a:gd name="T14" fmla="*/ 12 w 555"/>
                  <a:gd name="T15" fmla="*/ 0 h 161"/>
                  <a:gd name="T16" fmla="*/ 0 w 555"/>
                  <a:gd name="T17" fmla="*/ 0 h 161"/>
                  <a:gd name="T18" fmla="*/ 5 w 555"/>
                  <a:gd name="T19" fmla="*/ 8 h 161"/>
                  <a:gd name="T20" fmla="*/ 13 w 555"/>
                  <a:gd name="T21" fmla="*/ 13 h 161"/>
                  <a:gd name="T22" fmla="*/ 21 w 555"/>
                  <a:gd name="T23" fmla="*/ 16 h 161"/>
                  <a:gd name="T24" fmla="*/ 29 w 555"/>
                  <a:gd name="T25" fmla="*/ 18 h 161"/>
                  <a:gd name="T26" fmla="*/ 36 w 555"/>
                  <a:gd name="T27" fmla="*/ 20 h 161"/>
                  <a:gd name="T28" fmla="*/ 45 w 555"/>
                  <a:gd name="T29" fmla="*/ 23 h 161"/>
                  <a:gd name="T30" fmla="*/ 52 w 555"/>
                  <a:gd name="T31" fmla="*/ 24 h 161"/>
                  <a:gd name="T32" fmla="*/ 61 w 555"/>
                  <a:gd name="T33" fmla="*/ 25 h 161"/>
                  <a:gd name="T34" fmla="*/ 69 w 555"/>
                  <a:gd name="T35" fmla="*/ 27 h 161"/>
                  <a:gd name="T36" fmla="*/ 77 w 555"/>
                  <a:gd name="T37" fmla="*/ 28 h 161"/>
                  <a:gd name="T38" fmla="*/ 86 w 555"/>
                  <a:gd name="T39" fmla="*/ 28 h 161"/>
                  <a:gd name="T40" fmla="*/ 94 w 555"/>
                  <a:gd name="T41" fmla="*/ 29 h 161"/>
                  <a:gd name="T42" fmla="*/ 95 w 555"/>
                  <a:gd name="T43" fmla="*/ 33 h 161"/>
                  <a:gd name="T44" fmla="*/ 97 w 555"/>
                  <a:gd name="T45" fmla="*/ 38 h 161"/>
                  <a:gd name="T46" fmla="*/ 107 w 555"/>
                  <a:gd name="T47" fmla="*/ 40 h 161"/>
                  <a:gd name="T48" fmla="*/ 118 w 555"/>
                  <a:gd name="T49" fmla="*/ 40 h 161"/>
                  <a:gd name="T50" fmla="*/ 128 w 555"/>
                  <a:gd name="T51" fmla="*/ 40 h 161"/>
                  <a:gd name="T52" fmla="*/ 139 w 555"/>
                  <a:gd name="T53" fmla="*/ 39 h 161"/>
                  <a:gd name="T54" fmla="*/ 127 w 555"/>
                  <a:gd name="T55" fmla="*/ 33 h 161"/>
                  <a:gd name="T56" fmla="*/ 115 w 555"/>
                  <a:gd name="T57" fmla="*/ 29 h 161"/>
                  <a:gd name="T58" fmla="*/ 103 w 555"/>
                  <a:gd name="T59" fmla="*/ 25 h 161"/>
                  <a:gd name="T60" fmla="*/ 90 w 555"/>
                  <a:gd name="T61" fmla="*/ 18 h 16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55"/>
                  <a:gd name="T94" fmla="*/ 0 h 161"/>
                  <a:gd name="T95" fmla="*/ 555 w 555"/>
                  <a:gd name="T96" fmla="*/ 161 h 16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55" h="161">
                    <a:moveTo>
                      <a:pt x="361" y="74"/>
                    </a:moveTo>
                    <a:lnTo>
                      <a:pt x="322" y="51"/>
                    </a:lnTo>
                    <a:lnTo>
                      <a:pt x="279" y="32"/>
                    </a:lnTo>
                    <a:lnTo>
                      <a:pt x="235" y="19"/>
                    </a:lnTo>
                    <a:lnTo>
                      <a:pt x="189" y="10"/>
                    </a:lnTo>
                    <a:lnTo>
                      <a:pt x="143" y="2"/>
                    </a:lnTo>
                    <a:lnTo>
                      <a:pt x="96" y="0"/>
                    </a:lnTo>
                    <a:lnTo>
                      <a:pt x="48" y="0"/>
                    </a:lnTo>
                    <a:lnTo>
                      <a:pt x="0" y="2"/>
                    </a:lnTo>
                    <a:lnTo>
                      <a:pt x="20" y="32"/>
                    </a:lnTo>
                    <a:lnTo>
                      <a:pt x="52" y="54"/>
                    </a:lnTo>
                    <a:lnTo>
                      <a:pt x="83" y="63"/>
                    </a:lnTo>
                    <a:lnTo>
                      <a:pt x="115" y="74"/>
                    </a:lnTo>
                    <a:lnTo>
                      <a:pt x="145" y="82"/>
                    </a:lnTo>
                    <a:lnTo>
                      <a:pt x="178" y="92"/>
                    </a:lnTo>
                    <a:lnTo>
                      <a:pt x="209" y="98"/>
                    </a:lnTo>
                    <a:lnTo>
                      <a:pt x="243" y="102"/>
                    </a:lnTo>
                    <a:lnTo>
                      <a:pt x="275" y="108"/>
                    </a:lnTo>
                    <a:lnTo>
                      <a:pt x="308" y="112"/>
                    </a:lnTo>
                    <a:lnTo>
                      <a:pt x="343" y="112"/>
                    </a:lnTo>
                    <a:lnTo>
                      <a:pt x="374" y="116"/>
                    </a:lnTo>
                    <a:lnTo>
                      <a:pt x="381" y="133"/>
                    </a:lnTo>
                    <a:lnTo>
                      <a:pt x="389" y="152"/>
                    </a:lnTo>
                    <a:lnTo>
                      <a:pt x="428" y="159"/>
                    </a:lnTo>
                    <a:lnTo>
                      <a:pt x="470" y="161"/>
                    </a:lnTo>
                    <a:lnTo>
                      <a:pt x="511" y="159"/>
                    </a:lnTo>
                    <a:lnTo>
                      <a:pt x="555" y="156"/>
                    </a:lnTo>
                    <a:lnTo>
                      <a:pt x="507" y="133"/>
                    </a:lnTo>
                    <a:lnTo>
                      <a:pt x="459" y="118"/>
                    </a:lnTo>
                    <a:lnTo>
                      <a:pt x="410" y="102"/>
                    </a:lnTo>
                    <a:lnTo>
                      <a:pt x="361" y="74"/>
                    </a:lnTo>
                    <a:close/>
                  </a:path>
                </a:pathLst>
              </a:custGeom>
              <a:solidFill>
                <a:srgbClr val="FFC080"/>
              </a:solidFill>
              <a:ln w="0">
                <a:solidFill>
                  <a:srgbClr val="000000"/>
                </a:solidFill>
                <a:round/>
                <a:headEnd/>
                <a:tailEnd/>
              </a:ln>
            </p:spPr>
            <p:txBody>
              <a:bodyPr/>
              <a:lstStyle/>
              <a:p>
                <a:endParaRPr lang="en-US"/>
              </a:p>
            </p:txBody>
          </p:sp>
          <p:sp>
            <p:nvSpPr>
              <p:cNvPr id="4241" name="Freeform 97"/>
              <p:cNvSpPr>
                <a:spLocks/>
              </p:cNvSpPr>
              <p:nvPr/>
            </p:nvSpPr>
            <p:spPr bwMode="auto">
              <a:xfrm>
                <a:off x="3675" y="1407"/>
                <a:ext cx="50" cy="114"/>
              </a:xfrm>
              <a:custGeom>
                <a:avLst/>
                <a:gdLst>
                  <a:gd name="T0" fmla="*/ 45 w 200"/>
                  <a:gd name="T1" fmla="*/ 0 h 455"/>
                  <a:gd name="T2" fmla="*/ 41 w 200"/>
                  <a:gd name="T3" fmla="*/ 0 h 455"/>
                  <a:gd name="T4" fmla="*/ 37 w 200"/>
                  <a:gd name="T5" fmla="*/ 1 h 455"/>
                  <a:gd name="T6" fmla="*/ 34 w 200"/>
                  <a:gd name="T7" fmla="*/ 3 h 455"/>
                  <a:gd name="T8" fmla="*/ 33 w 200"/>
                  <a:gd name="T9" fmla="*/ 6 h 455"/>
                  <a:gd name="T10" fmla="*/ 28 w 200"/>
                  <a:gd name="T11" fmla="*/ 16 h 455"/>
                  <a:gd name="T12" fmla="*/ 22 w 200"/>
                  <a:gd name="T13" fmla="*/ 25 h 455"/>
                  <a:gd name="T14" fmla="*/ 16 w 200"/>
                  <a:gd name="T15" fmla="*/ 34 h 455"/>
                  <a:gd name="T16" fmla="*/ 9 w 200"/>
                  <a:gd name="T17" fmla="*/ 41 h 455"/>
                  <a:gd name="T18" fmla="*/ 1 w 200"/>
                  <a:gd name="T19" fmla="*/ 59 h 455"/>
                  <a:gd name="T20" fmla="*/ 0 w 200"/>
                  <a:gd name="T21" fmla="*/ 80 h 455"/>
                  <a:gd name="T22" fmla="*/ 6 w 200"/>
                  <a:gd name="T23" fmla="*/ 100 h 455"/>
                  <a:gd name="T24" fmla="*/ 23 w 200"/>
                  <a:gd name="T25" fmla="*/ 114 h 455"/>
                  <a:gd name="T26" fmla="*/ 19 w 200"/>
                  <a:gd name="T27" fmla="*/ 101 h 455"/>
                  <a:gd name="T28" fmla="*/ 22 w 200"/>
                  <a:gd name="T29" fmla="*/ 89 h 455"/>
                  <a:gd name="T30" fmla="*/ 28 w 200"/>
                  <a:gd name="T31" fmla="*/ 73 h 455"/>
                  <a:gd name="T32" fmla="*/ 33 w 200"/>
                  <a:gd name="T33" fmla="*/ 57 h 455"/>
                  <a:gd name="T34" fmla="*/ 38 w 200"/>
                  <a:gd name="T35" fmla="*/ 40 h 455"/>
                  <a:gd name="T36" fmla="*/ 41 w 200"/>
                  <a:gd name="T37" fmla="*/ 22 h 455"/>
                  <a:gd name="T38" fmla="*/ 44 w 200"/>
                  <a:gd name="T39" fmla="*/ 12 h 455"/>
                  <a:gd name="T40" fmla="*/ 50 w 200"/>
                  <a:gd name="T41" fmla="*/ 3 h 455"/>
                  <a:gd name="T42" fmla="*/ 48 w 200"/>
                  <a:gd name="T43" fmla="*/ 2 h 455"/>
                  <a:gd name="T44" fmla="*/ 45 w 200"/>
                  <a:gd name="T45" fmla="*/ 0 h 45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0"/>
                  <a:gd name="T70" fmla="*/ 0 h 455"/>
                  <a:gd name="T71" fmla="*/ 200 w 200"/>
                  <a:gd name="T72" fmla="*/ 455 h 45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0" h="455">
                    <a:moveTo>
                      <a:pt x="181" y="0"/>
                    </a:moveTo>
                    <a:lnTo>
                      <a:pt x="164" y="0"/>
                    </a:lnTo>
                    <a:lnTo>
                      <a:pt x="149" y="4"/>
                    </a:lnTo>
                    <a:lnTo>
                      <a:pt x="136" y="12"/>
                    </a:lnTo>
                    <a:lnTo>
                      <a:pt x="130" y="24"/>
                    </a:lnTo>
                    <a:lnTo>
                      <a:pt x="112" y="63"/>
                    </a:lnTo>
                    <a:lnTo>
                      <a:pt x="89" y="100"/>
                    </a:lnTo>
                    <a:lnTo>
                      <a:pt x="63" y="134"/>
                    </a:lnTo>
                    <a:lnTo>
                      <a:pt x="36" y="165"/>
                    </a:lnTo>
                    <a:lnTo>
                      <a:pt x="3" y="235"/>
                    </a:lnTo>
                    <a:lnTo>
                      <a:pt x="0" y="319"/>
                    </a:lnTo>
                    <a:lnTo>
                      <a:pt x="26" y="399"/>
                    </a:lnTo>
                    <a:lnTo>
                      <a:pt x="92" y="455"/>
                    </a:lnTo>
                    <a:lnTo>
                      <a:pt x="76" y="404"/>
                    </a:lnTo>
                    <a:lnTo>
                      <a:pt x="89" y="356"/>
                    </a:lnTo>
                    <a:lnTo>
                      <a:pt x="111" y="290"/>
                    </a:lnTo>
                    <a:lnTo>
                      <a:pt x="133" y="227"/>
                    </a:lnTo>
                    <a:lnTo>
                      <a:pt x="153" y="159"/>
                    </a:lnTo>
                    <a:lnTo>
                      <a:pt x="164" y="89"/>
                    </a:lnTo>
                    <a:lnTo>
                      <a:pt x="174" y="48"/>
                    </a:lnTo>
                    <a:lnTo>
                      <a:pt x="200" y="11"/>
                    </a:lnTo>
                    <a:lnTo>
                      <a:pt x="191" y="6"/>
                    </a:lnTo>
                    <a:lnTo>
                      <a:pt x="181" y="0"/>
                    </a:lnTo>
                    <a:close/>
                  </a:path>
                </a:pathLst>
              </a:custGeom>
              <a:solidFill>
                <a:srgbClr val="FFC080"/>
              </a:solidFill>
              <a:ln w="0">
                <a:solidFill>
                  <a:srgbClr val="000000"/>
                </a:solidFill>
                <a:round/>
                <a:headEnd/>
                <a:tailEnd/>
              </a:ln>
            </p:spPr>
            <p:txBody>
              <a:bodyPr/>
              <a:lstStyle/>
              <a:p>
                <a:endParaRPr lang="en-US"/>
              </a:p>
            </p:txBody>
          </p:sp>
          <p:sp>
            <p:nvSpPr>
              <p:cNvPr id="4242" name="Freeform 98"/>
              <p:cNvSpPr>
                <a:spLocks/>
              </p:cNvSpPr>
              <p:nvPr/>
            </p:nvSpPr>
            <p:spPr bwMode="auto">
              <a:xfrm>
                <a:off x="4067" y="1266"/>
                <a:ext cx="105" cy="29"/>
              </a:xfrm>
              <a:custGeom>
                <a:avLst/>
                <a:gdLst>
                  <a:gd name="T0" fmla="*/ 0 w 419"/>
                  <a:gd name="T1" fmla="*/ 6 h 115"/>
                  <a:gd name="T2" fmla="*/ 7 w 419"/>
                  <a:gd name="T3" fmla="*/ 2 h 115"/>
                  <a:gd name="T4" fmla="*/ 15 w 419"/>
                  <a:gd name="T5" fmla="*/ 0 h 115"/>
                  <a:gd name="T6" fmla="*/ 22 w 419"/>
                  <a:gd name="T7" fmla="*/ 0 h 115"/>
                  <a:gd name="T8" fmla="*/ 30 w 419"/>
                  <a:gd name="T9" fmla="*/ 2 h 115"/>
                  <a:gd name="T10" fmla="*/ 39 w 419"/>
                  <a:gd name="T11" fmla="*/ 7 h 115"/>
                  <a:gd name="T12" fmla="*/ 48 w 419"/>
                  <a:gd name="T13" fmla="*/ 10 h 115"/>
                  <a:gd name="T14" fmla="*/ 58 w 419"/>
                  <a:gd name="T15" fmla="*/ 13 h 115"/>
                  <a:gd name="T16" fmla="*/ 67 w 419"/>
                  <a:gd name="T17" fmla="*/ 16 h 115"/>
                  <a:gd name="T18" fmla="*/ 76 w 419"/>
                  <a:gd name="T19" fmla="*/ 18 h 115"/>
                  <a:gd name="T20" fmla="*/ 86 w 419"/>
                  <a:gd name="T21" fmla="*/ 20 h 115"/>
                  <a:gd name="T22" fmla="*/ 95 w 419"/>
                  <a:gd name="T23" fmla="*/ 22 h 115"/>
                  <a:gd name="T24" fmla="*/ 105 w 419"/>
                  <a:gd name="T25" fmla="*/ 25 h 115"/>
                  <a:gd name="T26" fmla="*/ 92 w 419"/>
                  <a:gd name="T27" fmla="*/ 29 h 115"/>
                  <a:gd name="T28" fmla="*/ 78 w 419"/>
                  <a:gd name="T29" fmla="*/ 28 h 115"/>
                  <a:gd name="T30" fmla="*/ 65 w 419"/>
                  <a:gd name="T31" fmla="*/ 25 h 115"/>
                  <a:gd name="T32" fmla="*/ 52 w 419"/>
                  <a:gd name="T33" fmla="*/ 21 h 115"/>
                  <a:gd name="T34" fmla="*/ 39 w 419"/>
                  <a:gd name="T35" fmla="*/ 17 h 115"/>
                  <a:gd name="T36" fmla="*/ 26 w 419"/>
                  <a:gd name="T37" fmla="*/ 12 h 115"/>
                  <a:gd name="T38" fmla="*/ 14 w 419"/>
                  <a:gd name="T39" fmla="*/ 8 h 115"/>
                  <a:gd name="T40" fmla="*/ 0 w 419"/>
                  <a:gd name="T41" fmla="*/ 6 h 1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19"/>
                  <a:gd name="T64" fmla="*/ 0 h 115"/>
                  <a:gd name="T65" fmla="*/ 419 w 419"/>
                  <a:gd name="T66" fmla="*/ 115 h 1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19" h="115">
                    <a:moveTo>
                      <a:pt x="0" y="24"/>
                    </a:moveTo>
                    <a:lnTo>
                      <a:pt x="29" y="9"/>
                    </a:lnTo>
                    <a:lnTo>
                      <a:pt x="59" y="1"/>
                    </a:lnTo>
                    <a:lnTo>
                      <a:pt x="88" y="0"/>
                    </a:lnTo>
                    <a:lnTo>
                      <a:pt x="118" y="9"/>
                    </a:lnTo>
                    <a:lnTo>
                      <a:pt x="154" y="26"/>
                    </a:lnTo>
                    <a:lnTo>
                      <a:pt x="191" y="40"/>
                    </a:lnTo>
                    <a:lnTo>
                      <a:pt x="230" y="51"/>
                    </a:lnTo>
                    <a:lnTo>
                      <a:pt x="267" y="62"/>
                    </a:lnTo>
                    <a:lnTo>
                      <a:pt x="305" y="70"/>
                    </a:lnTo>
                    <a:lnTo>
                      <a:pt x="344" y="81"/>
                    </a:lnTo>
                    <a:lnTo>
                      <a:pt x="381" y="89"/>
                    </a:lnTo>
                    <a:lnTo>
                      <a:pt x="419" y="100"/>
                    </a:lnTo>
                    <a:lnTo>
                      <a:pt x="366" y="115"/>
                    </a:lnTo>
                    <a:lnTo>
                      <a:pt x="312" y="113"/>
                    </a:lnTo>
                    <a:lnTo>
                      <a:pt x="260" y="100"/>
                    </a:lnTo>
                    <a:lnTo>
                      <a:pt x="209" y="84"/>
                    </a:lnTo>
                    <a:lnTo>
                      <a:pt x="156" y="67"/>
                    </a:lnTo>
                    <a:lnTo>
                      <a:pt x="105" y="48"/>
                    </a:lnTo>
                    <a:lnTo>
                      <a:pt x="55" y="33"/>
                    </a:lnTo>
                    <a:lnTo>
                      <a:pt x="0" y="24"/>
                    </a:lnTo>
                    <a:close/>
                  </a:path>
                </a:pathLst>
              </a:custGeom>
              <a:solidFill>
                <a:srgbClr val="FFC080"/>
              </a:solidFill>
              <a:ln w="0">
                <a:solidFill>
                  <a:srgbClr val="000000"/>
                </a:solidFill>
                <a:round/>
                <a:headEnd/>
                <a:tailEnd/>
              </a:ln>
            </p:spPr>
            <p:txBody>
              <a:bodyPr/>
              <a:lstStyle/>
              <a:p>
                <a:endParaRPr lang="en-US"/>
              </a:p>
            </p:txBody>
          </p:sp>
          <p:sp>
            <p:nvSpPr>
              <p:cNvPr id="4243" name="Freeform 99"/>
              <p:cNvSpPr>
                <a:spLocks/>
              </p:cNvSpPr>
              <p:nvPr/>
            </p:nvSpPr>
            <p:spPr bwMode="auto">
              <a:xfrm>
                <a:off x="4512" y="1377"/>
                <a:ext cx="47" cy="95"/>
              </a:xfrm>
              <a:custGeom>
                <a:avLst/>
                <a:gdLst>
                  <a:gd name="T0" fmla="*/ 0 w 191"/>
                  <a:gd name="T1" fmla="*/ 0 h 380"/>
                  <a:gd name="T2" fmla="*/ 2 w 191"/>
                  <a:gd name="T3" fmla="*/ 8 h 380"/>
                  <a:gd name="T4" fmla="*/ 7 w 191"/>
                  <a:gd name="T5" fmla="*/ 30 h 380"/>
                  <a:gd name="T6" fmla="*/ 9 w 191"/>
                  <a:gd name="T7" fmla="*/ 52 h 380"/>
                  <a:gd name="T8" fmla="*/ 15 w 191"/>
                  <a:gd name="T9" fmla="*/ 64 h 380"/>
                  <a:gd name="T10" fmla="*/ 25 w 191"/>
                  <a:gd name="T11" fmla="*/ 74 h 380"/>
                  <a:gd name="T12" fmla="*/ 35 w 191"/>
                  <a:gd name="T13" fmla="*/ 82 h 380"/>
                  <a:gd name="T14" fmla="*/ 42 w 191"/>
                  <a:gd name="T15" fmla="*/ 95 h 380"/>
                  <a:gd name="T16" fmla="*/ 46 w 191"/>
                  <a:gd name="T17" fmla="*/ 82 h 380"/>
                  <a:gd name="T18" fmla="*/ 47 w 191"/>
                  <a:gd name="T19" fmla="*/ 68 h 380"/>
                  <a:gd name="T20" fmla="*/ 42 w 191"/>
                  <a:gd name="T21" fmla="*/ 52 h 380"/>
                  <a:gd name="T22" fmla="*/ 34 w 191"/>
                  <a:gd name="T23" fmla="*/ 38 h 380"/>
                  <a:gd name="T24" fmla="*/ 25 w 191"/>
                  <a:gd name="T25" fmla="*/ 24 h 380"/>
                  <a:gd name="T26" fmla="*/ 13 w 191"/>
                  <a:gd name="T27" fmla="*/ 14 h 380"/>
                  <a:gd name="T28" fmla="*/ 9 w 191"/>
                  <a:gd name="T29" fmla="*/ 9 h 380"/>
                  <a:gd name="T30" fmla="*/ 4 w 191"/>
                  <a:gd name="T31" fmla="*/ 4 h 380"/>
                  <a:gd name="T32" fmla="*/ 0 w 191"/>
                  <a:gd name="T33" fmla="*/ 0 h 3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1"/>
                  <a:gd name="T52" fmla="*/ 0 h 380"/>
                  <a:gd name="T53" fmla="*/ 191 w 191"/>
                  <a:gd name="T54" fmla="*/ 380 h 3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1" h="380">
                    <a:moveTo>
                      <a:pt x="0" y="0"/>
                    </a:moveTo>
                    <a:lnTo>
                      <a:pt x="9" y="33"/>
                    </a:lnTo>
                    <a:lnTo>
                      <a:pt x="29" y="119"/>
                    </a:lnTo>
                    <a:lnTo>
                      <a:pt x="35" y="210"/>
                    </a:lnTo>
                    <a:lnTo>
                      <a:pt x="62" y="256"/>
                    </a:lnTo>
                    <a:lnTo>
                      <a:pt x="103" y="295"/>
                    </a:lnTo>
                    <a:lnTo>
                      <a:pt x="143" y="329"/>
                    </a:lnTo>
                    <a:lnTo>
                      <a:pt x="171" y="380"/>
                    </a:lnTo>
                    <a:lnTo>
                      <a:pt x="185" y="326"/>
                    </a:lnTo>
                    <a:lnTo>
                      <a:pt x="191" y="270"/>
                    </a:lnTo>
                    <a:lnTo>
                      <a:pt x="170" y="207"/>
                    </a:lnTo>
                    <a:lnTo>
                      <a:pt x="137" y="150"/>
                    </a:lnTo>
                    <a:lnTo>
                      <a:pt x="100" y="98"/>
                    </a:lnTo>
                    <a:lnTo>
                      <a:pt x="54" y="56"/>
                    </a:lnTo>
                    <a:lnTo>
                      <a:pt x="36" y="36"/>
                    </a:lnTo>
                    <a:lnTo>
                      <a:pt x="16" y="17"/>
                    </a:lnTo>
                    <a:lnTo>
                      <a:pt x="0" y="0"/>
                    </a:lnTo>
                    <a:close/>
                  </a:path>
                </a:pathLst>
              </a:custGeom>
              <a:solidFill>
                <a:srgbClr val="FFC080"/>
              </a:solidFill>
              <a:ln w="0">
                <a:solidFill>
                  <a:srgbClr val="000000"/>
                </a:solidFill>
                <a:round/>
                <a:headEnd/>
                <a:tailEnd/>
              </a:ln>
            </p:spPr>
            <p:txBody>
              <a:bodyPr/>
              <a:lstStyle/>
              <a:p>
                <a:endParaRPr lang="en-US"/>
              </a:p>
            </p:txBody>
          </p:sp>
          <p:sp>
            <p:nvSpPr>
              <p:cNvPr id="4244" name="Freeform 100"/>
              <p:cNvSpPr>
                <a:spLocks/>
              </p:cNvSpPr>
              <p:nvPr/>
            </p:nvSpPr>
            <p:spPr bwMode="auto">
              <a:xfrm>
                <a:off x="4479" y="1505"/>
                <a:ext cx="88" cy="95"/>
              </a:xfrm>
              <a:custGeom>
                <a:avLst/>
                <a:gdLst>
                  <a:gd name="T0" fmla="*/ 88 w 354"/>
                  <a:gd name="T1" fmla="*/ 0 h 382"/>
                  <a:gd name="T2" fmla="*/ 85 w 354"/>
                  <a:gd name="T3" fmla="*/ 18 h 382"/>
                  <a:gd name="T4" fmla="*/ 80 w 354"/>
                  <a:gd name="T5" fmla="*/ 35 h 382"/>
                  <a:gd name="T6" fmla="*/ 71 w 354"/>
                  <a:gd name="T7" fmla="*/ 49 h 382"/>
                  <a:gd name="T8" fmla="*/ 57 w 354"/>
                  <a:gd name="T9" fmla="*/ 59 h 382"/>
                  <a:gd name="T10" fmla="*/ 43 w 354"/>
                  <a:gd name="T11" fmla="*/ 67 h 382"/>
                  <a:gd name="T12" fmla="*/ 31 w 354"/>
                  <a:gd name="T13" fmla="*/ 76 h 382"/>
                  <a:gd name="T14" fmla="*/ 18 w 354"/>
                  <a:gd name="T15" fmla="*/ 86 h 382"/>
                  <a:gd name="T16" fmla="*/ 5 w 354"/>
                  <a:gd name="T17" fmla="*/ 94 h 382"/>
                  <a:gd name="T18" fmla="*/ 1 w 354"/>
                  <a:gd name="T19" fmla="*/ 95 h 382"/>
                  <a:gd name="T20" fmla="*/ 0 w 354"/>
                  <a:gd name="T21" fmla="*/ 92 h 382"/>
                  <a:gd name="T22" fmla="*/ 8 w 354"/>
                  <a:gd name="T23" fmla="*/ 76 h 382"/>
                  <a:gd name="T24" fmla="*/ 20 w 354"/>
                  <a:gd name="T25" fmla="*/ 65 h 382"/>
                  <a:gd name="T26" fmla="*/ 35 w 354"/>
                  <a:gd name="T27" fmla="*/ 56 h 382"/>
                  <a:gd name="T28" fmla="*/ 48 w 354"/>
                  <a:gd name="T29" fmla="*/ 46 h 382"/>
                  <a:gd name="T30" fmla="*/ 54 w 354"/>
                  <a:gd name="T31" fmla="*/ 38 h 382"/>
                  <a:gd name="T32" fmla="*/ 59 w 354"/>
                  <a:gd name="T33" fmla="*/ 29 h 382"/>
                  <a:gd name="T34" fmla="*/ 65 w 354"/>
                  <a:gd name="T35" fmla="*/ 23 h 382"/>
                  <a:gd name="T36" fmla="*/ 73 w 354"/>
                  <a:gd name="T37" fmla="*/ 19 h 382"/>
                  <a:gd name="T38" fmla="*/ 81 w 354"/>
                  <a:gd name="T39" fmla="*/ 15 h 382"/>
                  <a:gd name="T40" fmla="*/ 87 w 354"/>
                  <a:gd name="T41" fmla="*/ 8 h 382"/>
                  <a:gd name="T42" fmla="*/ 88 w 354"/>
                  <a:gd name="T43" fmla="*/ 4 h 382"/>
                  <a:gd name="T44" fmla="*/ 88 w 354"/>
                  <a:gd name="T45" fmla="*/ 0 h 38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54"/>
                  <a:gd name="T70" fmla="*/ 0 h 382"/>
                  <a:gd name="T71" fmla="*/ 354 w 354"/>
                  <a:gd name="T72" fmla="*/ 382 h 38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54" h="382">
                    <a:moveTo>
                      <a:pt x="352" y="0"/>
                    </a:moveTo>
                    <a:lnTo>
                      <a:pt x="342" y="71"/>
                    </a:lnTo>
                    <a:lnTo>
                      <a:pt x="321" y="140"/>
                    </a:lnTo>
                    <a:lnTo>
                      <a:pt x="285" y="199"/>
                    </a:lnTo>
                    <a:lnTo>
                      <a:pt x="230" y="239"/>
                    </a:lnTo>
                    <a:lnTo>
                      <a:pt x="173" y="271"/>
                    </a:lnTo>
                    <a:lnTo>
                      <a:pt x="124" y="307"/>
                    </a:lnTo>
                    <a:lnTo>
                      <a:pt x="73" y="345"/>
                    </a:lnTo>
                    <a:lnTo>
                      <a:pt x="21" y="377"/>
                    </a:lnTo>
                    <a:lnTo>
                      <a:pt x="5" y="382"/>
                    </a:lnTo>
                    <a:lnTo>
                      <a:pt x="0" y="368"/>
                    </a:lnTo>
                    <a:lnTo>
                      <a:pt x="32" y="307"/>
                    </a:lnTo>
                    <a:lnTo>
                      <a:pt x="81" y="261"/>
                    </a:lnTo>
                    <a:lnTo>
                      <a:pt x="139" y="226"/>
                    </a:lnTo>
                    <a:lnTo>
                      <a:pt x="195" y="186"/>
                    </a:lnTo>
                    <a:lnTo>
                      <a:pt x="218" y="154"/>
                    </a:lnTo>
                    <a:lnTo>
                      <a:pt x="237" y="116"/>
                    </a:lnTo>
                    <a:lnTo>
                      <a:pt x="260" y="93"/>
                    </a:lnTo>
                    <a:lnTo>
                      <a:pt x="292" y="76"/>
                    </a:lnTo>
                    <a:lnTo>
                      <a:pt x="324" y="59"/>
                    </a:lnTo>
                    <a:lnTo>
                      <a:pt x="350" y="34"/>
                    </a:lnTo>
                    <a:lnTo>
                      <a:pt x="354" y="18"/>
                    </a:lnTo>
                    <a:lnTo>
                      <a:pt x="352" y="0"/>
                    </a:lnTo>
                    <a:close/>
                  </a:path>
                </a:pathLst>
              </a:custGeom>
              <a:solidFill>
                <a:srgbClr val="FFC080"/>
              </a:solidFill>
              <a:ln w="0">
                <a:solidFill>
                  <a:srgbClr val="000000"/>
                </a:solidFill>
                <a:round/>
                <a:headEnd/>
                <a:tailEnd/>
              </a:ln>
            </p:spPr>
            <p:txBody>
              <a:bodyPr/>
              <a:lstStyle/>
              <a:p>
                <a:endParaRPr lang="en-US"/>
              </a:p>
            </p:txBody>
          </p:sp>
          <p:sp>
            <p:nvSpPr>
              <p:cNvPr id="4245" name="Freeform 101"/>
              <p:cNvSpPr>
                <a:spLocks/>
              </p:cNvSpPr>
              <p:nvPr/>
            </p:nvSpPr>
            <p:spPr bwMode="auto">
              <a:xfrm>
                <a:off x="4319" y="1290"/>
                <a:ext cx="86" cy="33"/>
              </a:xfrm>
              <a:custGeom>
                <a:avLst/>
                <a:gdLst>
                  <a:gd name="T0" fmla="*/ 86 w 344"/>
                  <a:gd name="T1" fmla="*/ 33 h 133"/>
                  <a:gd name="T2" fmla="*/ 85 w 344"/>
                  <a:gd name="T3" fmla="*/ 29 h 133"/>
                  <a:gd name="T4" fmla="*/ 81 w 344"/>
                  <a:gd name="T5" fmla="*/ 26 h 133"/>
                  <a:gd name="T6" fmla="*/ 70 w 344"/>
                  <a:gd name="T7" fmla="*/ 22 h 133"/>
                  <a:gd name="T8" fmla="*/ 60 w 344"/>
                  <a:gd name="T9" fmla="*/ 18 h 133"/>
                  <a:gd name="T10" fmla="*/ 51 w 344"/>
                  <a:gd name="T11" fmla="*/ 14 h 133"/>
                  <a:gd name="T12" fmla="*/ 41 w 344"/>
                  <a:gd name="T13" fmla="*/ 9 h 133"/>
                  <a:gd name="T14" fmla="*/ 31 w 344"/>
                  <a:gd name="T15" fmla="*/ 6 h 133"/>
                  <a:gd name="T16" fmla="*/ 21 w 344"/>
                  <a:gd name="T17" fmla="*/ 2 h 133"/>
                  <a:gd name="T18" fmla="*/ 11 w 344"/>
                  <a:gd name="T19" fmla="*/ 1 h 133"/>
                  <a:gd name="T20" fmla="*/ 0 w 344"/>
                  <a:gd name="T21" fmla="*/ 0 h 133"/>
                  <a:gd name="T22" fmla="*/ 11 w 344"/>
                  <a:gd name="T23" fmla="*/ 6 h 133"/>
                  <a:gd name="T24" fmla="*/ 21 w 344"/>
                  <a:gd name="T25" fmla="*/ 10 h 133"/>
                  <a:gd name="T26" fmla="*/ 33 w 344"/>
                  <a:gd name="T27" fmla="*/ 13 h 133"/>
                  <a:gd name="T28" fmla="*/ 43 w 344"/>
                  <a:gd name="T29" fmla="*/ 17 h 133"/>
                  <a:gd name="T30" fmla="*/ 55 w 344"/>
                  <a:gd name="T31" fmla="*/ 19 h 133"/>
                  <a:gd name="T32" fmla="*/ 65 w 344"/>
                  <a:gd name="T33" fmla="*/ 23 h 133"/>
                  <a:gd name="T34" fmla="*/ 76 w 344"/>
                  <a:gd name="T35" fmla="*/ 27 h 133"/>
                  <a:gd name="T36" fmla="*/ 86 w 344"/>
                  <a:gd name="T37" fmla="*/ 33 h 13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4"/>
                  <a:gd name="T58" fmla="*/ 0 h 133"/>
                  <a:gd name="T59" fmla="*/ 344 w 344"/>
                  <a:gd name="T60" fmla="*/ 133 h 13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4" h="133">
                    <a:moveTo>
                      <a:pt x="344" y="133"/>
                    </a:moveTo>
                    <a:lnTo>
                      <a:pt x="338" y="116"/>
                    </a:lnTo>
                    <a:lnTo>
                      <a:pt x="323" y="103"/>
                    </a:lnTo>
                    <a:lnTo>
                      <a:pt x="281" y="87"/>
                    </a:lnTo>
                    <a:lnTo>
                      <a:pt x="242" y="71"/>
                    </a:lnTo>
                    <a:lnTo>
                      <a:pt x="203" y="56"/>
                    </a:lnTo>
                    <a:lnTo>
                      <a:pt x="163" y="38"/>
                    </a:lnTo>
                    <a:lnTo>
                      <a:pt x="125" y="23"/>
                    </a:lnTo>
                    <a:lnTo>
                      <a:pt x="85" y="10"/>
                    </a:lnTo>
                    <a:lnTo>
                      <a:pt x="44" y="3"/>
                    </a:lnTo>
                    <a:lnTo>
                      <a:pt x="0" y="0"/>
                    </a:lnTo>
                    <a:lnTo>
                      <a:pt x="44" y="23"/>
                    </a:lnTo>
                    <a:lnTo>
                      <a:pt x="85" y="39"/>
                    </a:lnTo>
                    <a:lnTo>
                      <a:pt x="130" y="54"/>
                    </a:lnTo>
                    <a:lnTo>
                      <a:pt x="174" y="67"/>
                    </a:lnTo>
                    <a:lnTo>
                      <a:pt x="219" y="77"/>
                    </a:lnTo>
                    <a:lnTo>
                      <a:pt x="260" y="92"/>
                    </a:lnTo>
                    <a:lnTo>
                      <a:pt x="304" y="110"/>
                    </a:lnTo>
                    <a:lnTo>
                      <a:pt x="344" y="133"/>
                    </a:lnTo>
                    <a:close/>
                  </a:path>
                </a:pathLst>
              </a:custGeom>
              <a:solidFill>
                <a:srgbClr val="FFC080"/>
              </a:solidFill>
              <a:ln w="0">
                <a:solidFill>
                  <a:srgbClr val="000000"/>
                </a:solidFill>
                <a:round/>
                <a:headEnd/>
                <a:tailEnd/>
              </a:ln>
            </p:spPr>
            <p:txBody>
              <a:bodyPr/>
              <a:lstStyle/>
              <a:p>
                <a:endParaRPr lang="en-US"/>
              </a:p>
            </p:txBody>
          </p:sp>
          <p:sp>
            <p:nvSpPr>
              <p:cNvPr id="4246" name="Freeform 102"/>
              <p:cNvSpPr>
                <a:spLocks/>
              </p:cNvSpPr>
              <p:nvPr/>
            </p:nvSpPr>
            <p:spPr bwMode="auto">
              <a:xfrm>
                <a:off x="4525" y="1845"/>
                <a:ext cx="77" cy="43"/>
              </a:xfrm>
              <a:custGeom>
                <a:avLst/>
                <a:gdLst>
                  <a:gd name="T0" fmla="*/ 70 w 306"/>
                  <a:gd name="T1" fmla="*/ 14 h 174"/>
                  <a:gd name="T2" fmla="*/ 15 w 306"/>
                  <a:gd name="T3" fmla="*/ 0 h 174"/>
                  <a:gd name="T4" fmla="*/ 6 w 306"/>
                  <a:gd name="T5" fmla="*/ 2 h 174"/>
                  <a:gd name="T6" fmla="*/ 0 w 306"/>
                  <a:gd name="T7" fmla="*/ 12 h 174"/>
                  <a:gd name="T8" fmla="*/ 0 w 306"/>
                  <a:gd name="T9" fmla="*/ 23 h 174"/>
                  <a:gd name="T10" fmla="*/ 7 w 306"/>
                  <a:gd name="T11" fmla="*/ 28 h 174"/>
                  <a:gd name="T12" fmla="*/ 64 w 306"/>
                  <a:gd name="T13" fmla="*/ 43 h 174"/>
                  <a:gd name="T14" fmla="*/ 71 w 306"/>
                  <a:gd name="T15" fmla="*/ 41 h 174"/>
                  <a:gd name="T16" fmla="*/ 76 w 306"/>
                  <a:gd name="T17" fmla="*/ 31 h 174"/>
                  <a:gd name="T18" fmla="*/ 77 w 306"/>
                  <a:gd name="T19" fmla="*/ 20 h 174"/>
                  <a:gd name="T20" fmla="*/ 70 w 306"/>
                  <a:gd name="T21" fmla="*/ 14 h 1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6"/>
                  <a:gd name="T34" fmla="*/ 0 h 174"/>
                  <a:gd name="T35" fmla="*/ 306 w 306"/>
                  <a:gd name="T36" fmla="*/ 174 h 1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6" h="174">
                    <a:moveTo>
                      <a:pt x="278" y="56"/>
                    </a:moveTo>
                    <a:lnTo>
                      <a:pt x="58" y="0"/>
                    </a:lnTo>
                    <a:lnTo>
                      <a:pt x="22" y="10"/>
                    </a:lnTo>
                    <a:lnTo>
                      <a:pt x="0" y="48"/>
                    </a:lnTo>
                    <a:lnTo>
                      <a:pt x="0" y="92"/>
                    </a:lnTo>
                    <a:lnTo>
                      <a:pt x="26" y="115"/>
                    </a:lnTo>
                    <a:lnTo>
                      <a:pt x="253" y="174"/>
                    </a:lnTo>
                    <a:lnTo>
                      <a:pt x="284" y="164"/>
                    </a:lnTo>
                    <a:lnTo>
                      <a:pt x="304" y="126"/>
                    </a:lnTo>
                    <a:lnTo>
                      <a:pt x="306" y="82"/>
                    </a:lnTo>
                    <a:lnTo>
                      <a:pt x="278" y="56"/>
                    </a:lnTo>
                    <a:close/>
                  </a:path>
                </a:pathLst>
              </a:custGeom>
              <a:solidFill>
                <a:srgbClr val="E0E0E0"/>
              </a:solidFill>
              <a:ln w="0">
                <a:solidFill>
                  <a:srgbClr val="000000"/>
                </a:solidFill>
                <a:round/>
                <a:headEnd/>
                <a:tailEnd/>
              </a:ln>
            </p:spPr>
            <p:txBody>
              <a:bodyPr/>
              <a:lstStyle/>
              <a:p>
                <a:endParaRPr lang="en-US"/>
              </a:p>
            </p:txBody>
          </p:sp>
          <p:sp>
            <p:nvSpPr>
              <p:cNvPr id="4247" name="Freeform 103"/>
              <p:cNvSpPr>
                <a:spLocks/>
              </p:cNvSpPr>
              <p:nvPr/>
            </p:nvSpPr>
            <p:spPr bwMode="auto">
              <a:xfrm>
                <a:off x="3785" y="1342"/>
                <a:ext cx="54" cy="31"/>
              </a:xfrm>
              <a:custGeom>
                <a:avLst/>
                <a:gdLst>
                  <a:gd name="T0" fmla="*/ 49 w 218"/>
                  <a:gd name="T1" fmla="*/ 0 h 126"/>
                  <a:gd name="T2" fmla="*/ 35 w 218"/>
                  <a:gd name="T3" fmla="*/ 3 h 126"/>
                  <a:gd name="T4" fmla="*/ 23 w 218"/>
                  <a:gd name="T5" fmla="*/ 10 h 126"/>
                  <a:gd name="T6" fmla="*/ 11 w 218"/>
                  <a:gd name="T7" fmla="*/ 20 h 126"/>
                  <a:gd name="T8" fmla="*/ 0 w 218"/>
                  <a:gd name="T9" fmla="*/ 30 h 126"/>
                  <a:gd name="T10" fmla="*/ 3 w 218"/>
                  <a:gd name="T11" fmla="*/ 30 h 126"/>
                  <a:gd name="T12" fmla="*/ 7 w 218"/>
                  <a:gd name="T13" fmla="*/ 31 h 126"/>
                  <a:gd name="T14" fmla="*/ 11 w 218"/>
                  <a:gd name="T15" fmla="*/ 30 h 126"/>
                  <a:gd name="T16" fmla="*/ 13 w 218"/>
                  <a:gd name="T17" fmla="*/ 30 h 126"/>
                  <a:gd name="T18" fmla="*/ 17 w 218"/>
                  <a:gd name="T19" fmla="*/ 26 h 126"/>
                  <a:gd name="T20" fmla="*/ 20 w 218"/>
                  <a:gd name="T21" fmla="*/ 23 h 126"/>
                  <a:gd name="T22" fmla="*/ 30 w 218"/>
                  <a:gd name="T23" fmla="*/ 19 h 126"/>
                  <a:gd name="T24" fmla="*/ 39 w 218"/>
                  <a:gd name="T25" fmla="*/ 16 h 126"/>
                  <a:gd name="T26" fmla="*/ 47 w 218"/>
                  <a:gd name="T27" fmla="*/ 10 h 126"/>
                  <a:gd name="T28" fmla="*/ 54 w 218"/>
                  <a:gd name="T29" fmla="*/ 2 h 126"/>
                  <a:gd name="T30" fmla="*/ 53 w 218"/>
                  <a:gd name="T31" fmla="*/ 1 h 126"/>
                  <a:gd name="T32" fmla="*/ 49 w 218"/>
                  <a:gd name="T33" fmla="*/ 0 h 1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8"/>
                  <a:gd name="T52" fmla="*/ 0 h 126"/>
                  <a:gd name="T53" fmla="*/ 218 w 218"/>
                  <a:gd name="T54" fmla="*/ 126 h 1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8" h="126">
                    <a:moveTo>
                      <a:pt x="199" y="0"/>
                    </a:moveTo>
                    <a:lnTo>
                      <a:pt x="141" y="12"/>
                    </a:lnTo>
                    <a:lnTo>
                      <a:pt x="91" y="41"/>
                    </a:lnTo>
                    <a:lnTo>
                      <a:pt x="43" y="83"/>
                    </a:lnTo>
                    <a:lnTo>
                      <a:pt x="0" y="123"/>
                    </a:lnTo>
                    <a:lnTo>
                      <a:pt x="13" y="123"/>
                    </a:lnTo>
                    <a:lnTo>
                      <a:pt x="29" y="126"/>
                    </a:lnTo>
                    <a:lnTo>
                      <a:pt x="43" y="123"/>
                    </a:lnTo>
                    <a:lnTo>
                      <a:pt x="53" y="121"/>
                    </a:lnTo>
                    <a:lnTo>
                      <a:pt x="69" y="106"/>
                    </a:lnTo>
                    <a:lnTo>
                      <a:pt x="79" y="93"/>
                    </a:lnTo>
                    <a:lnTo>
                      <a:pt x="120" y="79"/>
                    </a:lnTo>
                    <a:lnTo>
                      <a:pt x="159" y="63"/>
                    </a:lnTo>
                    <a:lnTo>
                      <a:pt x="190" y="41"/>
                    </a:lnTo>
                    <a:lnTo>
                      <a:pt x="218" y="10"/>
                    </a:lnTo>
                    <a:lnTo>
                      <a:pt x="214" y="3"/>
                    </a:lnTo>
                    <a:lnTo>
                      <a:pt x="199" y="0"/>
                    </a:lnTo>
                    <a:close/>
                  </a:path>
                </a:pathLst>
              </a:custGeom>
              <a:solidFill>
                <a:srgbClr val="FFC080"/>
              </a:solidFill>
              <a:ln w="0">
                <a:solidFill>
                  <a:srgbClr val="000000"/>
                </a:solidFill>
                <a:round/>
                <a:headEnd/>
                <a:tailEnd/>
              </a:ln>
            </p:spPr>
            <p:txBody>
              <a:bodyPr/>
              <a:lstStyle/>
              <a:p>
                <a:endParaRPr lang="en-US"/>
              </a:p>
            </p:txBody>
          </p:sp>
        </p:grpSp>
        <p:grpSp>
          <p:nvGrpSpPr>
            <p:cNvPr id="4112" name="Group 105"/>
            <p:cNvGrpSpPr>
              <a:grpSpLocks noChangeAspect="1"/>
            </p:cNvGrpSpPr>
            <p:nvPr/>
          </p:nvGrpSpPr>
          <p:grpSpPr bwMode="auto">
            <a:xfrm>
              <a:off x="4649" y="1933"/>
              <a:ext cx="958" cy="1485"/>
              <a:chOff x="4649" y="1933"/>
              <a:chExt cx="958" cy="1485"/>
            </a:xfrm>
          </p:grpSpPr>
          <p:sp>
            <p:nvSpPr>
              <p:cNvPr id="4113" name="AutoShape 104"/>
              <p:cNvSpPr>
                <a:spLocks noChangeAspect="1" noChangeArrowheads="1" noTextEdit="1"/>
              </p:cNvSpPr>
              <p:nvPr/>
            </p:nvSpPr>
            <p:spPr bwMode="auto">
              <a:xfrm>
                <a:off x="4649" y="1933"/>
                <a:ext cx="958" cy="1485"/>
              </a:xfrm>
              <a:prstGeom prst="rect">
                <a:avLst/>
              </a:prstGeom>
              <a:noFill/>
              <a:ln w="9525">
                <a:noFill/>
                <a:miter lim="800000"/>
                <a:headEnd/>
                <a:tailEnd/>
              </a:ln>
            </p:spPr>
            <p:txBody>
              <a:bodyPr/>
              <a:lstStyle/>
              <a:p>
                <a:endParaRPr lang="en-GB"/>
              </a:p>
            </p:txBody>
          </p:sp>
          <p:sp>
            <p:nvSpPr>
              <p:cNvPr id="4114" name="Rectangle 106"/>
              <p:cNvSpPr>
                <a:spLocks noChangeArrowheads="1"/>
              </p:cNvSpPr>
              <p:nvPr/>
            </p:nvSpPr>
            <p:spPr bwMode="auto">
              <a:xfrm>
                <a:off x="4649" y="1935"/>
                <a:ext cx="16" cy="77"/>
              </a:xfrm>
              <a:prstGeom prst="rect">
                <a:avLst/>
              </a:prstGeom>
              <a:noFill/>
              <a:ln w="9525">
                <a:noFill/>
                <a:miter lim="800000"/>
                <a:headEnd/>
                <a:tailEnd/>
              </a:ln>
            </p:spPr>
            <p:txBody>
              <a:bodyPr wrap="none" lIns="0" tIns="0" rIns="0" bIns="0">
                <a:spAutoFit/>
              </a:bodyPr>
              <a:lstStyle/>
              <a:p>
                <a:r>
                  <a:rPr lang="en-GB" sz="800" b="0">
                    <a:solidFill>
                      <a:srgbClr val="000000"/>
                    </a:solidFill>
                    <a:latin typeface="Times New Roman" pitchFamily="18" charset="0"/>
                  </a:rPr>
                  <a:t> </a:t>
                </a:r>
                <a:endParaRPr lang="en-GB" b="0"/>
              </a:p>
            </p:txBody>
          </p:sp>
          <p:sp>
            <p:nvSpPr>
              <p:cNvPr id="4115" name="Freeform 107"/>
              <p:cNvSpPr>
                <a:spLocks/>
              </p:cNvSpPr>
              <p:nvPr/>
            </p:nvSpPr>
            <p:spPr bwMode="auto">
              <a:xfrm>
                <a:off x="4661" y="3090"/>
                <a:ext cx="928" cy="314"/>
              </a:xfrm>
              <a:custGeom>
                <a:avLst/>
                <a:gdLst>
                  <a:gd name="T0" fmla="*/ 465 w 2784"/>
                  <a:gd name="T1" fmla="*/ 0 h 940"/>
                  <a:gd name="T2" fmla="*/ 536 w 2784"/>
                  <a:gd name="T3" fmla="*/ 2 h 940"/>
                  <a:gd name="T4" fmla="*/ 624 w 2784"/>
                  <a:gd name="T5" fmla="*/ 10 h 940"/>
                  <a:gd name="T6" fmla="*/ 705 w 2784"/>
                  <a:gd name="T7" fmla="*/ 23 h 940"/>
                  <a:gd name="T8" fmla="*/ 776 w 2784"/>
                  <a:gd name="T9" fmla="*/ 41 h 940"/>
                  <a:gd name="T10" fmla="*/ 836 w 2784"/>
                  <a:gd name="T11" fmla="*/ 64 h 940"/>
                  <a:gd name="T12" fmla="*/ 882 w 2784"/>
                  <a:gd name="T13" fmla="*/ 89 h 940"/>
                  <a:gd name="T14" fmla="*/ 914 w 2784"/>
                  <a:gd name="T15" fmla="*/ 118 h 940"/>
                  <a:gd name="T16" fmla="*/ 928 w 2784"/>
                  <a:gd name="T17" fmla="*/ 157 h 940"/>
                  <a:gd name="T18" fmla="*/ 924 w 2784"/>
                  <a:gd name="T19" fmla="*/ 180 h 940"/>
                  <a:gd name="T20" fmla="*/ 901 w 2784"/>
                  <a:gd name="T21" fmla="*/ 211 h 940"/>
                  <a:gd name="T22" fmla="*/ 861 w 2784"/>
                  <a:gd name="T23" fmla="*/ 239 h 940"/>
                  <a:gd name="T24" fmla="*/ 807 w 2784"/>
                  <a:gd name="T25" fmla="*/ 262 h 940"/>
                  <a:gd name="T26" fmla="*/ 742 w 2784"/>
                  <a:gd name="T27" fmla="*/ 283 h 940"/>
                  <a:gd name="T28" fmla="*/ 665 w 2784"/>
                  <a:gd name="T29" fmla="*/ 299 h 940"/>
                  <a:gd name="T30" fmla="*/ 580 w 2784"/>
                  <a:gd name="T31" fmla="*/ 308 h 940"/>
                  <a:gd name="T32" fmla="*/ 465 w 2784"/>
                  <a:gd name="T33" fmla="*/ 314 h 940"/>
                  <a:gd name="T34" fmla="*/ 394 w 2784"/>
                  <a:gd name="T35" fmla="*/ 312 h 940"/>
                  <a:gd name="T36" fmla="*/ 305 w 2784"/>
                  <a:gd name="T37" fmla="*/ 304 h 940"/>
                  <a:gd name="T38" fmla="*/ 225 w 2784"/>
                  <a:gd name="T39" fmla="*/ 291 h 940"/>
                  <a:gd name="T40" fmla="*/ 154 w 2784"/>
                  <a:gd name="T41" fmla="*/ 274 h 940"/>
                  <a:gd name="T42" fmla="*/ 92 w 2784"/>
                  <a:gd name="T43" fmla="*/ 250 h 940"/>
                  <a:gd name="T44" fmla="*/ 46 w 2784"/>
                  <a:gd name="T45" fmla="*/ 225 h 940"/>
                  <a:gd name="T46" fmla="*/ 15 w 2784"/>
                  <a:gd name="T47" fmla="*/ 196 h 940"/>
                  <a:gd name="T48" fmla="*/ 0 w 2784"/>
                  <a:gd name="T49" fmla="*/ 157 h 940"/>
                  <a:gd name="T50" fmla="*/ 6 w 2784"/>
                  <a:gd name="T51" fmla="*/ 134 h 940"/>
                  <a:gd name="T52" fmla="*/ 29 w 2784"/>
                  <a:gd name="T53" fmla="*/ 103 h 940"/>
                  <a:gd name="T54" fmla="*/ 67 w 2784"/>
                  <a:gd name="T55" fmla="*/ 75 h 940"/>
                  <a:gd name="T56" fmla="*/ 121 w 2784"/>
                  <a:gd name="T57" fmla="*/ 52 h 940"/>
                  <a:gd name="T58" fmla="*/ 186 w 2784"/>
                  <a:gd name="T59" fmla="*/ 31 h 940"/>
                  <a:gd name="T60" fmla="*/ 263 w 2784"/>
                  <a:gd name="T61" fmla="*/ 15 h 940"/>
                  <a:gd name="T62" fmla="*/ 350 w 2784"/>
                  <a:gd name="T63" fmla="*/ 6 h 940"/>
                  <a:gd name="T64" fmla="*/ 465 w 2784"/>
                  <a:gd name="T65" fmla="*/ 0 h 9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84"/>
                  <a:gd name="T100" fmla="*/ 0 h 940"/>
                  <a:gd name="T101" fmla="*/ 2784 w 2784"/>
                  <a:gd name="T102" fmla="*/ 940 h 9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84" h="940">
                    <a:moveTo>
                      <a:pt x="1395" y="0"/>
                    </a:moveTo>
                    <a:lnTo>
                      <a:pt x="1395" y="0"/>
                    </a:lnTo>
                    <a:lnTo>
                      <a:pt x="1464" y="0"/>
                    </a:lnTo>
                    <a:lnTo>
                      <a:pt x="1608" y="6"/>
                    </a:lnTo>
                    <a:lnTo>
                      <a:pt x="1741" y="17"/>
                    </a:lnTo>
                    <a:lnTo>
                      <a:pt x="1873" y="29"/>
                    </a:lnTo>
                    <a:lnTo>
                      <a:pt x="1994" y="46"/>
                    </a:lnTo>
                    <a:lnTo>
                      <a:pt x="2115" y="69"/>
                    </a:lnTo>
                    <a:lnTo>
                      <a:pt x="2225" y="92"/>
                    </a:lnTo>
                    <a:lnTo>
                      <a:pt x="2329" y="122"/>
                    </a:lnTo>
                    <a:lnTo>
                      <a:pt x="2421" y="157"/>
                    </a:lnTo>
                    <a:lnTo>
                      <a:pt x="2508" y="192"/>
                    </a:lnTo>
                    <a:lnTo>
                      <a:pt x="2582" y="225"/>
                    </a:lnTo>
                    <a:lnTo>
                      <a:pt x="2646" y="267"/>
                    </a:lnTo>
                    <a:lnTo>
                      <a:pt x="2703" y="307"/>
                    </a:lnTo>
                    <a:lnTo>
                      <a:pt x="2743" y="354"/>
                    </a:lnTo>
                    <a:lnTo>
                      <a:pt x="2773" y="400"/>
                    </a:lnTo>
                    <a:lnTo>
                      <a:pt x="2784" y="471"/>
                    </a:lnTo>
                    <a:lnTo>
                      <a:pt x="2784" y="493"/>
                    </a:lnTo>
                    <a:lnTo>
                      <a:pt x="2773" y="540"/>
                    </a:lnTo>
                    <a:lnTo>
                      <a:pt x="2743" y="586"/>
                    </a:lnTo>
                    <a:lnTo>
                      <a:pt x="2703" y="633"/>
                    </a:lnTo>
                    <a:lnTo>
                      <a:pt x="2646" y="673"/>
                    </a:lnTo>
                    <a:lnTo>
                      <a:pt x="2582" y="714"/>
                    </a:lnTo>
                    <a:lnTo>
                      <a:pt x="2508" y="748"/>
                    </a:lnTo>
                    <a:lnTo>
                      <a:pt x="2421" y="784"/>
                    </a:lnTo>
                    <a:lnTo>
                      <a:pt x="2329" y="819"/>
                    </a:lnTo>
                    <a:lnTo>
                      <a:pt x="2225" y="848"/>
                    </a:lnTo>
                    <a:lnTo>
                      <a:pt x="2115" y="871"/>
                    </a:lnTo>
                    <a:lnTo>
                      <a:pt x="1994" y="894"/>
                    </a:lnTo>
                    <a:lnTo>
                      <a:pt x="1873" y="911"/>
                    </a:lnTo>
                    <a:lnTo>
                      <a:pt x="1741" y="922"/>
                    </a:lnTo>
                    <a:lnTo>
                      <a:pt x="1608" y="934"/>
                    </a:lnTo>
                    <a:lnTo>
                      <a:pt x="1395" y="940"/>
                    </a:lnTo>
                    <a:lnTo>
                      <a:pt x="1325" y="934"/>
                    </a:lnTo>
                    <a:lnTo>
                      <a:pt x="1181" y="934"/>
                    </a:lnTo>
                    <a:lnTo>
                      <a:pt x="1049" y="922"/>
                    </a:lnTo>
                    <a:lnTo>
                      <a:pt x="916" y="911"/>
                    </a:lnTo>
                    <a:lnTo>
                      <a:pt x="789" y="894"/>
                    </a:lnTo>
                    <a:lnTo>
                      <a:pt x="674" y="871"/>
                    </a:lnTo>
                    <a:lnTo>
                      <a:pt x="559" y="848"/>
                    </a:lnTo>
                    <a:lnTo>
                      <a:pt x="461" y="819"/>
                    </a:lnTo>
                    <a:lnTo>
                      <a:pt x="363" y="784"/>
                    </a:lnTo>
                    <a:lnTo>
                      <a:pt x="276" y="748"/>
                    </a:lnTo>
                    <a:lnTo>
                      <a:pt x="201" y="714"/>
                    </a:lnTo>
                    <a:lnTo>
                      <a:pt x="138" y="673"/>
                    </a:lnTo>
                    <a:lnTo>
                      <a:pt x="86" y="633"/>
                    </a:lnTo>
                    <a:lnTo>
                      <a:pt x="46" y="586"/>
                    </a:lnTo>
                    <a:lnTo>
                      <a:pt x="17" y="540"/>
                    </a:lnTo>
                    <a:lnTo>
                      <a:pt x="0" y="471"/>
                    </a:lnTo>
                    <a:lnTo>
                      <a:pt x="5" y="446"/>
                    </a:lnTo>
                    <a:lnTo>
                      <a:pt x="17" y="400"/>
                    </a:lnTo>
                    <a:lnTo>
                      <a:pt x="46" y="354"/>
                    </a:lnTo>
                    <a:lnTo>
                      <a:pt x="86" y="307"/>
                    </a:lnTo>
                    <a:lnTo>
                      <a:pt x="138" y="267"/>
                    </a:lnTo>
                    <a:lnTo>
                      <a:pt x="201" y="225"/>
                    </a:lnTo>
                    <a:lnTo>
                      <a:pt x="276" y="192"/>
                    </a:lnTo>
                    <a:lnTo>
                      <a:pt x="363" y="157"/>
                    </a:lnTo>
                    <a:lnTo>
                      <a:pt x="461" y="122"/>
                    </a:lnTo>
                    <a:lnTo>
                      <a:pt x="559" y="92"/>
                    </a:lnTo>
                    <a:lnTo>
                      <a:pt x="674" y="69"/>
                    </a:lnTo>
                    <a:lnTo>
                      <a:pt x="789" y="46"/>
                    </a:lnTo>
                    <a:lnTo>
                      <a:pt x="916" y="29"/>
                    </a:lnTo>
                    <a:lnTo>
                      <a:pt x="1049" y="17"/>
                    </a:lnTo>
                    <a:lnTo>
                      <a:pt x="1181" y="6"/>
                    </a:lnTo>
                    <a:lnTo>
                      <a:pt x="1395" y="0"/>
                    </a:lnTo>
                    <a:close/>
                  </a:path>
                </a:pathLst>
              </a:custGeom>
              <a:solidFill>
                <a:srgbClr val="000065"/>
              </a:solidFill>
              <a:ln w="9525">
                <a:noFill/>
                <a:round/>
                <a:headEnd/>
                <a:tailEnd/>
              </a:ln>
            </p:spPr>
            <p:txBody>
              <a:bodyPr/>
              <a:lstStyle/>
              <a:p>
                <a:endParaRPr lang="en-US"/>
              </a:p>
            </p:txBody>
          </p:sp>
          <p:sp>
            <p:nvSpPr>
              <p:cNvPr id="4116" name="Freeform 108"/>
              <p:cNvSpPr>
                <a:spLocks/>
              </p:cNvSpPr>
              <p:nvPr/>
            </p:nvSpPr>
            <p:spPr bwMode="auto">
              <a:xfrm>
                <a:off x="4661" y="3090"/>
                <a:ext cx="928" cy="314"/>
              </a:xfrm>
              <a:custGeom>
                <a:avLst/>
                <a:gdLst>
                  <a:gd name="T0" fmla="*/ 465 w 2784"/>
                  <a:gd name="T1" fmla="*/ 0 h 940"/>
                  <a:gd name="T2" fmla="*/ 536 w 2784"/>
                  <a:gd name="T3" fmla="*/ 2 h 940"/>
                  <a:gd name="T4" fmla="*/ 624 w 2784"/>
                  <a:gd name="T5" fmla="*/ 10 h 940"/>
                  <a:gd name="T6" fmla="*/ 705 w 2784"/>
                  <a:gd name="T7" fmla="*/ 23 h 940"/>
                  <a:gd name="T8" fmla="*/ 776 w 2784"/>
                  <a:gd name="T9" fmla="*/ 41 h 940"/>
                  <a:gd name="T10" fmla="*/ 836 w 2784"/>
                  <a:gd name="T11" fmla="*/ 64 h 940"/>
                  <a:gd name="T12" fmla="*/ 882 w 2784"/>
                  <a:gd name="T13" fmla="*/ 89 h 940"/>
                  <a:gd name="T14" fmla="*/ 914 w 2784"/>
                  <a:gd name="T15" fmla="*/ 118 h 940"/>
                  <a:gd name="T16" fmla="*/ 928 w 2784"/>
                  <a:gd name="T17" fmla="*/ 157 h 940"/>
                  <a:gd name="T18" fmla="*/ 924 w 2784"/>
                  <a:gd name="T19" fmla="*/ 180 h 940"/>
                  <a:gd name="T20" fmla="*/ 901 w 2784"/>
                  <a:gd name="T21" fmla="*/ 211 h 940"/>
                  <a:gd name="T22" fmla="*/ 861 w 2784"/>
                  <a:gd name="T23" fmla="*/ 239 h 940"/>
                  <a:gd name="T24" fmla="*/ 807 w 2784"/>
                  <a:gd name="T25" fmla="*/ 262 h 940"/>
                  <a:gd name="T26" fmla="*/ 742 w 2784"/>
                  <a:gd name="T27" fmla="*/ 283 h 940"/>
                  <a:gd name="T28" fmla="*/ 665 w 2784"/>
                  <a:gd name="T29" fmla="*/ 299 h 940"/>
                  <a:gd name="T30" fmla="*/ 580 w 2784"/>
                  <a:gd name="T31" fmla="*/ 308 h 940"/>
                  <a:gd name="T32" fmla="*/ 465 w 2784"/>
                  <a:gd name="T33" fmla="*/ 314 h 940"/>
                  <a:gd name="T34" fmla="*/ 394 w 2784"/>
                  <a:gd name="T35" fmla="*/ 312 h 940"/>
                  <a:gd name="T36" fmla="*/ 305 w 2784"/>
                  <a:gd name="T37" fmla="*/ 304 h 940"/>
                  <a:gd name="T38" fmla="*/ 225 w 2784"/>
                  <a:gd name="T39" fmla="*/ 291 h 940"/>
                  <a:gd name="T40" fmla="*/ 154 w 2784"/>
                  <a:gd name="T41" fmla="*/ 274 h 940"/>
                  <a:gd name="T42" fmla="*/ 92 w 2784"/>
                  <a:gd name="T43" fmla="*/ 250 h 940"/>
                  <a:gd name="T44" fmla="*/ 46 w 2784"/>
                  <a:gd name="T45" fmla="*/ 225 h 940"/>
                  <a:gd name="T46" fmla="*/ 15 w 2784"/>
                  <a:gd name="T47" fmla="*/ 196 h 940"/>
                  <a:gd name="T48" fmla="*/ 0 w 2784"/>
                  <a:gd name="T49" fmla="*/ 157 h 940"/>
                  <a:gd name="T50" fmla="*/ 6 w 2784"/>
                  <a:gd name="T51" fmla="*/ 134 h 940"/>
                  <a:gd name="T52" fmla="*/ 29 w 2784"/>
                  <a:gd name="T53" fmla="*/ 103 h 940"/>
                  <a:gd name="T54" fmla="*/ 67 w 2784"/>
                  <a:gd name="T55" fmla="*/ 75 h 940"/>
                  <a:gd name="T56" fmla="*/ 121 w 2784"/>
                  <a:gd name="T57" fmla="*/ 52 h 940"/>
                  <a:gd name="T58" fmla="*/ 186 w 2784"/>
                  <a:gd name="T59" fmla="*/ 31 h 940"/>
                  <a:gd name="T60" fmla="*/ 263 w 2784"/>
                  <a:gd name="T61" fmla="*/ 15 h 940"/>
                  <a:gd name="T62" fmla="*/ 350 w 2784"/>
                  <a:gd name="T63" fmla="*/ 6 h 940"/>
                  <a:gd name="T64" fmla="*/ 465 w 2784"/>
                  <a:gd name="T65" fmla="*/ 0 h 9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84"/>
                  <a:gd name="T100" fmla="*/ 0 h 940"/>
                  <a:gd name="T101" fmla="*/ 2784 w 2784"/>
                  <a:gd name="T102" fmla="*/ 940 h 9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84" h="940">
                    <a:moveTo>
                      <a:pt x="1395" y="0"/>
                    </a:moveTo>
                    <a:lnTo>
                      <a:pt x="1395" y="0"/>
                    </a:lnTo>
                    <a:lnTo>
                      <a:pt x="1464" y="0"/>
                    </a:lnTo>
                    <a:lnTo>
                      <a:pt x="1608" y="6"/>
                    </a:lnTo>
                    <a:lnTo>
                      <a:pt x="1741" y="17"/>
                    </a:lnTo>
                    <a:lnTo>
                      <a:pt x="1873" y="29"/>
                    </a:lnTo>
                    <a:lnTo>
                      <a:pt x="1994" y="46"/>
                    </a:lnTo>
                    <a:lnTo>
                      <a:pt x="2115" y="69"/>
                    </a:lnTo>
                    <a:lnTo>
                      <a:pt x="2225" y="92"/>
                    </a:lnTo>
                    <a:lnTo>
                      <a:pt x="2329" y="122"/>
                    </a:lnTo>
                    <a:lnTo>
                      <a:pt x="2421" y="157"/>
                    </a:lnTo>
                    <a:lnTo>
                      <a:pt x="2508" y="192"/>
                    </a:lnTo>
                    <a:lnTo>
                      <a:pt x="2582" y="225"/>
                    </a:lnTo>
                    <a:lnTo>
                      <a:pt x="2646" y="267"/>
                    </a:lnTo>
                    <a:lnTo>
                      <a:pt x="2703" y="307"/>
                    </a:lnTo>
                    <a:lnTo>
                      <a:pt x="2743" y="354"/>
                    </a:lnTo>
                    <a:lnTo>
                      <a:pt x="2773" y="400"/>
                    </a:lnTo>
                    <a:lnTo>
                      <a:pt x="2784" y="471"/>
                    </a:lnTo>
                    <a:lnTo>
                      <a:pt x="2784" y="493"/>
                    </a:lnTo>
                    <a:lnTo>
                      <a:pt x="2773" y="540"/>
                    </a:lnTo>
                    <a:lnTo>
                      <a:pt x="2743" y="586"/>
                    </a:lnTo>
                    <a:lnTo>
                      <a:pt x="2703" y="633"/>
                    </a:lnTo>
                    <a:lnTo>
                      <a:pt x="2646" y="673"/>
                    </a:lnTo>
                    <a:lnTo>
                      <a:pt x="2582" y="714"/>
                    </a:lnTo>
                    <a:lnTo>
                      <a:pt x="2508" y="748"/>
                    </a:lnTo>
                    <a:lnTo>
                      <a:pt x="2421" y="784"/>
                    </a:lnTo>
                    <a:lnTo>
                      <a:pt x="2329" y="819"/>
                    </a:lnTo>
                    <a:lnTo>
                      <a:pt x="2225" y="848"/>
                    </a:lnTo>
                    <a:lnTo>
                      <a:pt x="2115" y="871"/>
                    </a:lnTo>
                    <a:lnTo>
                      <a:pt x="1994" y="894"/>
                    </a:lnTo>
                    <a:lnTo>
                      <a:pt x="1873" y="911"/>
                    </a:lnTo>
                    <a:lnTo>
                      <a:pt x="1741" y="922"/>
                    </a:lnTo>
                    <a:lnTo>
                      <a:pt x="1608" y="934"/>
                    </a:lnTo>
                    <a:lnTo>
                      <a:pt x="1395" y="940"/>
                    </a:lnTo>
                    <a:lnTo>
                      <a:pt x="1325" y="934"/>
                    </a:lnTo>
                    <a:lnTo>
                      <a:pt x="1181" y="934"/>
                    </a:lnTo>
                    <a:lnTo>
                      <a:pt x="1049" y="922"/>
                    </a:lnTo>
                    <a:lnTo>
                      <a:pt x="916" y="911"/>
                    </a:lnTo>
                    <a:lnTo>
                      <a:pt x="789" y="894"/>
                    </a:lnTo>
                    <a:lnTo>
                      <a:pt x="674" y="871"/>
                    </a:lnTo>
                    <a:lnTo>
                      <a:pt x="559" y="848"/>
                    </a:lnTo>
                    <a:lnTo>
                      <a:pt x="461" y="819"/>
                    </a:lnTo>
                    <a:lnTo>
                      <a:pt x="363" y="784"/>
                    </a:lnTo>
                    <a:lnTo>
                      <a:pt x="276" y="748"/>
                    </a:lnTo>
                    <a:lnTo>
                      <a:pt x="201" y="714"/>
                    </a:lnTo>
                    <a:lnTo>
                      <a:pt x="138" y="673"/>
                    </a:lnTo>
                    <a:lnTo>
                      <a:pt x="86" y="633"/>
                    </a:lnTo>
                    <a:lnTo>
                      <a:pt x="46" y="586"/>
                    </a:lnTo>
                    <a:lnTo>
                      <a:pt x="17" y="540"/>
                    </a:lnTo>
                    <a:lnTo>
                      <a:pt x="0" y="471"/>
                    </a:lnTo>
                    <a:lnTo>
                      <a:pt x="5" y="446"/>
                    </a:lnTo>
                    <a:lnTo>
                      <a:pt x="17" y="400"/>
                    </a:lnTo>
                    <a:lnTo>
                      <a:pt x="46" y="354"/>
                    </a:lnTo>
                    <a:lnTo>
                      <a:pt x="86" y="307"/>
                    </a:lnTo>
                    <a:lnTo>
                      <a:pt x="138" y="267"/>
                    </a:lnTo>
                    <a:lnTo>
                      <a:pt x="201" y="225"/>
                    </a:lnTo>
                    <a:lnTo>
                      <a:pt x="276" y="192"/>
                    </a:lnTo>
                    <a:lnTo>
                      <a:pt x="363" y="157"/>
                    </a:lnTo>
                    <a:lnTo>
                      <a:pt x="461" y="122"/>
                    </a:lnTo>
                    <a:lnTo>
                      <a:pt x="559" y="92"/>
                    </a:lnTo>
                    <a:lnTo>
                      <a:pt x="674" y="69"/>
                    </a:lnTo>
                    <a:lnTo>
                      <a:pt x="789" y="46"/>
                    </a:lnTo>
                    <a:lnTo>
                      <a:pt x="916" y="29"/>
                    </a:lnTo>
                    <a:lnTo>
                      <a:pt x="1049" y="17"/>
                    </a:lnTo>
                    <a:lnTo>
                      <a:pt x="1181" y="6"/>
                    </a:lnTo>
                    <a:lnTo>
                      <a:pt x="1395" y="0"/>
                    </a:lnTo>
                    <a:close/>
                  </a:path>
                </a:pathLst>
              </a:custGeom>
              <a:noFill/>
              <a:ln w="3175">
                <a:solidFill>
                  <a:srgbClr val="000000"/>
                </a:solidFill>
                <a:round/>
                <a:headEnd/>
                <a:tailEnd/>
              </a:ln>
            </p:spPr>
            <p:txBody>
              <a:bodyPr/>
              <a:lstStyle/>
              <a:p>
                <a:endParaRPr lang="en-US"/>
              </a:p>
            </p:txBody>
          </p:sp>
          <p:sp>
            <p:nvSpPr>
              <p:cNvPr id="4117" name="Rectangle 109"/>
              <p:cNvSpPr>
                <a:spLocks noChangeArrowheads="1"/>
              </p:cNvSpPr>
              <p:nvPr/>
            </p:nvSpPr>
            <p:spPr bwMode="auto">
              <a:xfrm>
                <a:off x="4661" y="2101"/>
                <a:ext cx="928" cy="1146"/>
              </a:xfrm>
              <a:prstGeom prst="rect">
                <a:avLst/>
              </a:prstGeom>
              <a:solidFill>
                <a:srgbClr val="000065"/>
              </a:solidFill>
              <a:ln w="9525">
                <a:noFill/>
                <a:miter lim="800000"/>
                <a:headEnd/>
                <a:tailEnd/>
              </a:ln>
            </p:spPr>
            <p:txBody>
              <a:bodyPr/>
              <a:lstStyle/>
              <a:p>
                <a:endParaRPr lang="en-US"/>
              </a:p>
            </p:txBody>
          </p:sp>
          <p:sp>
            <p:nvSpPr>
              <p:cNvPr id="4118" name="Freeform 110"/>
              <p:cNvSpPr>
                <a:spLocks/>
              </p:cNvSpPr>
              <p:nvPr/>
            </p:nvSpPr>
            <p:spPr bwMode="auto">
              <a:xfrm>
                <a:off x="4661" y="1945"/>
                <a:ext cx="928" cy="313"/>
              </a:xfrm>
              <a:custGeom>
                <a:avLst/>
                <a:gdLst>
                  <a:gd name="T0" fmla="*/ 465 w 2784"/>
                  <a:gd name="T1" fmla="*/ 0 h 940"/>
                  <a:gd name="T2" fmla="*/ 536 w 2784"/>
                  <a:gd name="T3" fmla="*/ 2 h 940"/>
                  <a:gd name="T4" fmla="*/ 624 w 2784"/>
                  <a:gd name="T5" fmla="*/ 10 h 940"/>
                  <a:gd name="T6" fmla="*/ 705 w 2784"/>
                  <a:gd name="T7" fmla="*/ 23 h 940"/>
                  <a:gd name="T8" fmla="*/ 776 w 2784"/>
                  <a:gd name="T9" fmla="*/ 40 h 940"/>
                  <a:gd name="T10" fmla="*/ 836 w 2784"/>
                  <a:gd name="T11" fmla="*/ 64 h 940"/>
                  <a:gd name="T12" fmla="*/ 882 w 2784"/>
                  <a:gd name="T13" fmla="*/ 89 h 940"/>
                  <a:gd name="T14" fmla="*/ 914 w 2784"/>
                  <a:gd name="T15" fmla="*/ 118 h 940"/>
                  <a:gd name="T16" fmla="*/ 928 w 2784"/>
                  <a:gd name="T17" fmla="*/ 156 h 940"/>
                  <a:gd name="T18" fmla="*/ 924 w 2784"/>
                  <a:gd name="T19" fmla="*/ 180 h 940"/>
                  <a:gd name="T20" fmla="*/ 901 w 2784"/>
                  <a:gd name="T21" fmla="*/ 210 h 940"/>
                  <a:gd name="T22" fmla="*/ 861 w 2784"/>
                  <a:gd name="T23" fmla="*/ 238 h 940"/>
                  <a:gd name="T24" fmla="*/ 807 w 2784"/>
                  <a:gd name="T25" fmla="*/ 261 h 940"/>
                  <a:gd name="T26" fmla="*/ 742 w 2784"/>
                  <a:gd name="T27" fmla="*/ 282 h 940"/>
                  <a:gd name="T28" fmla="*/ 665 w 2784"/>
                  <a:gd name="T29" fmla="*/ 298 h 940"/>
                  <a:gd name="T30" fmla="*/ 580 w 2784"/>
                  <a:gd name="T31" fmla="*/ 307 h 940"/>
                  <a:gd name="T32" fmla="*/ 465 w 2784"/>
                  <a:gd name="T33" fmla="*/ 313 h 940"/>
                  <a:gd name="T34" fmla="*/ 394 w 2784"/>
                  <a:gd name="T35" fmla="*/ 311 h 940"/>
                  <a:gd name="T36" fmla="*/ 305 w 2784"/>
                  <a:gd name="T37" fmla="*/ 303 h 940"/>
                  <a:gd name="T38" fmla="*/ 225 w 2784"/>
                  <a:gd name="T39" fmla="*/ 290 h 940"/>
                  <a:gd name="T40" fmla="*/ 154 w 2784"/>
                  <a:gd name="T41" fmla="*/ 272 h 940"/>
                  <a:gd name="T42" fmla="*/ 92 w 2784"/>
                  <a:gd name="T43" fmla="*/ 249 h 940"/>
                  <a:gd name="T44" fmla="*/ 46 w 2784"/>
                  <a:gd name="T45" fmla="*/ 224 h 940"/>
                  <a:gd name="T46" fmla="*/ 15 w 2784"/>
                  <a:gd name="T47" fmla="*/ 195 h 940"/>
                  <a:gd name="T48" fmla="*/ 0 w 2784"/>
                  <a:gd name="T49" fmla="*/ 156 h 940"/>
                  <a:gd name="T50" fmla="*/ 5 w 2784"/>
                  <a:gd name="T51" fmla="*/ 133 h 940"/>
                  <a:gd name="T52" fmla="*/ 29 w 2784"/>
                  <a:gd name="T53" fmla="*/ 102 h 940"/>
                  <a:gd name="T54" fmla="*/ 67 w 2784"/>
                  <a:gd name="T55" fmla="*/ 75 h 940"/>
                  <a:gd name="T56" fmla="*/ 121 w 2784"/>
                  <a:gd name="T57" fmla="*/ 52 h 940"/>
                  <a:gd name="T58" fmla="*/ 186 w 2784"/>
                  <a:gd name="T59" fmla="*/ 33 h 940"/>
                  <a:gd name="T60" fmla="*/ 263 w 2784"/>
                  <a:gd name="T61" fmla="*/ 15 h 940"/>
                  <a:gd name="T62" fmla="*/ 350 w 2784"/>
                  <a:gd name="T63" fmla="*/ 5 h 940"/>
                  <a:gd name="T64" fmla="*/ 465 w 2784"/>
                  <a:gd name="T65" fmla="*/ 0 h 9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84"/>
                  <a:gd name="T100" fmla="*/ 0 h 940"/>
                  <a:gd name="T101" fmla="*/ 2784 w 2784"/>
                  <a:gd name="T102" fmla="*/ 940 h 9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84" h="940">
                    <a:moveTo>
                      <a:pt x="1395" y="0"/>
                    </a:moveTo>
                    <a:lnTo>
                      <a:pt x="1395" y="0"/>
                    </a:lnTo>
                    <a:lnTo>
                      <a:pt x="1463" y="6"/>
                    </a:lnTo>
                    <a:lnTo>
                      <a:pt x="1608" y="6"/>
                    </a:lnTo>
                    <a:lnTo>
                      <a:pt x="1740" y="16"/>
                    </a:lnTo>
                    <a:lnTo>
                      <a:pt x="1872" y="29"/>
                    </a:lnTo>
                    <a:lnTo>
                      <a:pt x="1994" y="46"/>
                    </a:lnTo>
                    <a:lnTo>
                      <a:pt x="2115" y="69"/>
                    </a:lnTo>
                    <a:lnTo>
                      <a:pt x="2225" y="98"/>
                    </a:lnTo>
                    <a:lnTo>
                      <a:pt x="2328" y="121"/>
                    </a:lnTo>
                    <a:lnTo>
                      <a:pt x="2421" y="156"/>
                    </a:lnTo>
                    <a:lnTo>
                      <a:pt x="2507" y="191"/>
                    </a:lnTo>
                    <a:lnTo>
                      <a:pt x="2582" y="226"/>
                    </a:lnTo>
                    <a:lnTo>
                      <a:pt x="2645" y="267"/>
                    </a:lnTo>
                    <a:lnTo>
                      <a:pt x="2703" y="307"/>
                    </a:lnTo>
                    <a:lnTo>
                      <a:pt x="2743" y="354"/>
                    </a:lnTo>
                    <a:lnTo>
                      <a:pt x="2773" y="400"/>
                    </a:lnTo>
                    <a:lnTo>
                      <a:pt x="2784" y="469"/>
                    </a:lnTo>
                    <a:lnTo>
                      <a:pt x="2784" y="494"/>
                    </a:lnTo>
                    <a:lnTo>
                      <a:pt x="2773" y="540"/>
                    </a:lnTo>
                    <a:lnTo>
                      <a:pt x="2743" y="586"/>
                    </a:lnTo>
                    <a:lnTo>
                      <a:pt x="2703" y="632"/>
                    </a:lnTo>
                    <a:lnTo>
                      <a:pt x="2645" y="673"/>
                    </a:lnTo>
                    <a:lnTo>
                      <a:pt x="2582" y="714"/>
                    </a:lnTo>
                    <a:lnTo>
                      <a:pt x="2507" y="748"/>
                    </a:lnTo>
                    <a:lnTo>
                      <a:pt x="2421" y="783"/>
                    </a:lnTo>
                    <a:lnTo>
                      <a:pt x="2328" y="818"/>
                    </a:lnTo>
                    <a:lnTo>
                      <a:pt x="2225" y="848"/>
                    </a:lnTo>
                    <a:lnTo>
                      <a:pt x="2115" y="870"/>
                    </a:lnTo>
                    <a:lnTo>
                      <a:pt x="1994" y="894"/>
                    </a:lnTo>
                    <a:lnTo>
                      <a:pt x="1872" y="910"/>
                    </a:lnTo>
                    <a:lnTo>
                      <a:pt x="1740" y="923"/>
                    </a:lnTo>
                    <a:lnTo>
                      <a:pt x="1608" y="934"/>
                    </a:lnTo>
                    <a:lnTo>
                      <a:pt x="1395" y="940"/>
                    </a:lnTo>
                    <a:lnTo>
                      <a:pt x="1325" y="940"/>
                    </a:lnTo>
                    <a:lnTo>
                      <a:pt x="1181" y="934"/>
                    </a:lnTo>
                    <a:lnTo>
                      <a:pt x="1049" y="923"/>
                    </a:lnTo>
                    <a:lnTo>
                      <a:pt x="916" y="910"/>
                    </a:lnTo>
                    <a:lnTo>
                      <a:pt x="788" y="894"/>
                    </a:lnTo>
                    <a:lnTo>
                      <a:pt x="674" y="870"/>
                    </a:lnTo>
                    <a:lnTo>
                      <a:pt x="558" y="848"/>
                    </a:lnTo>
                    <a:lnTo>
                      <a:pt x="461" y="818"/>
                    </a:lnTo>
                    <a:lnTo>
                      <a:pt x="363" y="783"/>
                    </a:lnTo>
                    <a:lnTo>
                      <a:pt x="276" y="748"/>
                    </a:lnTo>
                    <a:lnTo>
                      <a:pt x="200" y="714"/>
                    </a:lnTo>
                    <a:lnTo>
                      <a:pt x="138" y="673"/>
                    </a:lnTo>
                    <a:lnTo>
                      <a:pt x="86" y="632"/>
                    </a:lnTo>
                    <a:lnTo>
                      <a:pt x="46" y="586"/>
                    </a:lnTo>
                    <a:lnTo>
                      <a:pt x="16" y="540"/>
                    </a:lnTo>
                    <a:lnTo>
                      <a:pt x="0" y="469"/>
                    </a:lnTo>
                    <a:lnTo>
                      <a:pt x="5" y="446"/>
                    </a:lnTo>
                    <a:lnTo>
                      <a:pt x="16" y="400"/>
                    </a:lnTo>
                    <a:lnTo>
                      <a:pt x="46" y="354"/>
                    </a:lnTo>
                    <a:lnTo>
                      <a:pt x="86" y="307"/>
                    </a:lnTo>
                    <a:lnTo>
                      <a:pt x="138" y="267"/>
                    </a:lnTo>
                    <a:lnTo>
                      <a:pt x="200" y="226"/>
                    </a:lnTo>
                    <a:lnTo>
                      <a:pt x="276" y="191"/>
                    </a:lnTo>
                    <a:lnTo>
                      <a:pt x="363" y="156"/>
                    </a:lnTo>
                    <a:lnTo>
                      <a:pt x="461" y="121"/>
                    </a:lnTo>
                    <a:lnTo>
                      <a:pt x="558" y="98"/>
                    </a:lnTo>
                    <a:lnTo>
                      <a:pt x="674" y="69"/>
                    </a:lnTo>
                    <a:lnTo>
                      <a:pt x="788" y="46"/>
                    </a:lnTo>
                    <a:lnTo>
                      <a:pt x="916" y="29"/>
                    </a:lnTo>
                    <a:lnTo>
                      <a:pt x="1049" y="16"/>
                    </a:lnTo>
                    <a:lnTo>
                      <a:pt x="1181" y="6"/>
                    </a:lnTo>
                    <a:lnTo>
                      <a:pt x="1395" y="0"/>
                    </a:lnTo>
                    <a:close/>
                  </a:path>
                </a:pathLst>
              </a:custGeom>
              <a:solidFill>
                <a:srgbClr val="CCCCCC"/>
              </a:solidFill>
              <a:ln w="9525">
                <a:noFill/>
                <a:round/>
                <a:headEnd/>
                <a:tailEnd/>
              </a:ln>
            </p:spPr>
            <p:txBody>
              <a:bodyPr/>
              <a:lstStyle/>
              <a:p>
                <a:endParaRPr lang="en-US"/>
              </a:p>
            </p:txBody>
          </p:sp>
          <p:sp>
            <p:nvSpPr>
              <p:cNvPr id="4119" name="Freeform 111"/>
              <p:cNvSpPr>
                <a:spLocks/>
              </p:cNvSpPr>
              <p:nvPr/>
            </p:nvSpPr>
            <p:spPr bwMode="auto">
              <a:xfrm>
                <a:off x="4661" y="1945"/>
                <a:ext cx="928" cy="313"/>
              </a:xfrm>
              <a:custGeom>
                <a:avLst/>
                <a:gdLst>
                  <a:gd name="T0" fmla="*/ 465 w 2784"/>
                  <a:gd name="T1" fmla="*/ 0 h 940"/>
                  <a:gd name="T2" fmla="*/ 536 w 2784"/>
                  <a:gd name="T3" fmla="*/ 2 h 940"/>
                  <a:gd name="T4" fmla="*/ 624 w 2784"/>
                  <a:gd name="T5" fmla="*/ 10 h 940"/>
                  <a:gd name="T6" fmla="*/ 705 w 2784"/>
                  <a:gd name="T7" fmla="*/ 23 h 940"/>
                  <a:gd name="T8" fmla="*/ 776 w 2784"/>
                  <a:gd name="T9" fmla="*/ 40 h 940"/>
                  <a:gd name="T10" fmla="*/ 836 w 2784"/>
                  <a:gd name="T11" fmla="*/ 64 h 940"/>
                  <a:gd name="T12" fmla="*/ 882 w 2784"/>
                  <a:gd name="T13" fmla="*/ 89 h 940"/>
                  <a:gd name="T14" fmla="*/ 914 w 2784"/>
                  <a:gd name="T15" fmla="*/ 118 h 940"/>
                  <a:gd name="T16" fmla="*/ 928 w 2784"/>
                  <a:gd name="T17" fmla="*/ 156 h 940"/>
                  <a:gd name="T18" fmla="*/ 924 w 2784"/>
                  <a:gd name="T19" fmla="*/ 180 h 940"/>
                  <a:gd name="T20" fmla="*/ 901 w 2784"/>
                  <a:gd name="T21" fmla="*/ 210 h 940"/>
                  <a:gd name="T22" fmla="*/ 861 w 2784"/>
                  <a:gd name="T23" fmla="*/ 238 h 940"/>
                  <a:gd name="T24" fmla="*/ 807 w 2784"/>
                  <a:gd name="T25" fmla="*/ 261 h 940"/>
                  <a:gd name="T26" fmla="*/ 742 w 2784"/>
                  <a:gd name="T27" fmla="*/ 282 h 940"/>
                  <a:gd name="T28" fmla="*/ 665 w 2784"/>
                  <a:gd name="T29" fmla="*/ 298 h 940"/>
                  <a:gd name="T30" fmla="*/ 580 w 2784"/>
                  <a:gd name="T31" fmla="*/ 307 h 940"/>
                  <a:gd name="T32" fmla="*/ 465 w 2784"/>
                  <a:gd name="T33" fmla="*/ 313 h 940"/>
                  <a:gd name="T34" fmla="*/ 394 w 2784"/>
                  <a:gd name="T35" fmla="*/ 311 h 940"/>
                  <a:gd name="T36" fmla="*/ 305 w 2784"/>
                  <a:gd name="T37" fmla="*/ 303 h 940"/>
                  <a:gd name="T38" fmla="*/ 225 w 2784"/>
                  <a:gd name="T39" fmla="*/ 290 h 940"/>
                  <a:gd name="T40" fmla="*/ 154 w 2784"/>
                  <a:gd name="T41" fmla="*/ 272 h 940"/>
                  <a:gd name="T42" fmla="*/ 92 w 2784"/>
                  <a:gd name="T43" fmla="*/ 249 h 940"/>
                  <a:gd name="T44" fmla="*/ 46 w 2784"/>
                  <a:gd name="T45" fmla="*/ 224 h 940"/>
                  <a:gd name="T46" fmla="*/ 15 w 2784"/>
                  <a:gd name="T47" fmla="*/ 195 h 940"/>
                  <a:gd name="T48" fmla="*/ 0 w 2784"/>
                  <a:gd name="T49" fmla="*/ 156 h 940"/>
                  <a:gd name="T50" fmla="*/ 5 w 2784"/>
                  <a:gd name="T51" fmla="*/ 133 h 940"/>
                  <a:gd name="T52" fmla="*/ 29 w 2784"/>
                  <a:gd name="T53" fmla="*/ 102 h 940"/>
                  <a:gd name="T54" fmla="*/ 67 w 2784"/>
                  <a:gd name="T55" fmla="*/ 75 h 940"/>
                  <a:gd name="T56" fmla="*/ 121 w 2784"/>
                  <a:gd name="T57" fmla="*/ 52 h 940"/>
                  <a:gd name="T58" fmla="*/ 186 w 2784"/>
                  <a:gd name="T59" fmla="*/ 33 h 940"/>
                  <a:gd name="T60" fmla="*/ 263 w 2784"/>
                  <a:gd name="T61" fmla="*/ 15 h 940"/>
                  <a:gd name="T62" fmla="*/ 350 w 2784"/>
                  <a:gd name="T63" fmla="*/ 5 h 940"/>
                  <a:gd name="T64" fmla="*/ 465 w 2784"/>
                  <a:gd name="T65" fmla="*/ 0 h 9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84"/>
                  <a:gd name="T100" fmla="*/ 0 h 940"/>
                  <a:gd name="T101" fmla="*/ 2784 w 2784"/>
                  <a:gd name="T102" fmla="*/ 940 h 9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84" h="940">
                    <a:moveTo>
                      <a:pt x="1395" y="0"/>
                    </a:moveTo>
                    <a:lnTo>
                      <a:pt x="1395" y="0"/>
                    </a:lnTo>
                    <a:lnTo>
                      <a:pt x="1463" y="6"/>
                    </a:lnTo>
                    <a:lnTo>
                      <a:pt x="1608" y="6"/>
                    </a:lnTo>
                    <a:lnTo>
                      <a:pt x="1740" y="16"/>
                    </a:lnTo>
                    <a:lnTo>
                      <a:pt x="1872" y="29"/>
                    </a:lnTo>
                    <a:lnTo>
                      <a:pt x="1994" y="46"/>
                    </a:lnTo>
                    <a:lnTo>
                      <a:pt x="2115" y="69"/>
                    </a:lnTo>
                    <a:lnTo>
                      <a:pt x="2225" y="98"/>
                    </a:lnTo>
                    <a:lnTo>
                      <a:pt x="2328" y="121"/>
                    </a:lnTo>
                    <a:lnTo>
                      <a:pt x="2421" y="156"/>
                    </a:lnTo>
                    <a:lnTo>
                      <a:pt x="2507" y="191"/>
                    </a:lnTo>
                    <a:lnTo>
                      <a:pt x="2582" y="226"/>
                    </a:lnTo>
                    <a:lnTo>
                      <a:pt x="2645" y="267"/>
                    </a:lnTo>
                    <a:lnTo>
                      <a:pt x="2703" y="307"/>
                    </a:lnTo>
                    <a:lnTo>
                      <a:pt x="2743" y="354"/>
                    </a:lnTo>
                    <a:lnTo>
                      <a:pt x="2773" y="400"/>
                    </a:lnTo>
                    <a:lnTo>
                      <a:pt x="2784" y="469"/>
                    </a:lnTo>
                    <a:lnTo>
                      <a:pt x="2784" y="494"/>
                    </a:lnTo>
                    <a:lnTo>
                      <a:pt x="2773" y="540"/>
                    </a:lnTo>
                    <a:lnTo>
                      <a:pt x="2743" y="586"/>
                    </a:lnTo>
                    <a:lnTo>
                      <a:pt x="2703" y="632"/>
                    </a:lnTo>
                    <a:lnTo>
                      <a:pt x="2645" y="673"/>
                    </a:lnTo>
                    <a:lnTo>
                      <a:pt x="2582" y="714"/>
                    </a:lnTo>
                    <a:lnTo>
                      <a:pt x="2507" y="748"/>
                    </a:lnTo>
                    <a:lnTo>
                      <a:pt x="2421" y="783"/>
                    </a:lnTo>
                    <a:lnTo>
                      <a:pt x="2328" y="818"/>
                    </a:lnTo>
                    <a:lnTo>
                      <a:pt x="2225" y="848"/>
                    </a:lnTo>
                    <a:lnTo>
                      <a:pt x="2115" y="870"/>
                    </a:lnTo>
                    <a:lnTo>
                      <a:pt x="1994" y="894"/>
                    </a:lnTo>
                    <a:lnTo>
                      <a:pt x="1872" y="910"/>
                    </a:lnTo>
                    <a:lnTo>
                      <a:pt x="1740" y="923"/>
                    </a:lnTo>
                    <a:lnTo>
                      <a:pt x="1608" y="934"/>
                    </a:lnTo>
                    <a:lnTo>
                      <a:pt x="1395" y="940"/>
                    </a:lnTo>
                    <a:lnTo>
                      <a:pt x="1325" y="940"/>
                    </a:lnTo>
                    <a:lnTo>
                      <a:pt x="1181" y="934"/>
                    </a:lnTo>
                    <a:lnTo>
                      <a:pt x="1049" y="923"/>
                    </a:lnTo>
                    <a:lnTo>
                      <a:pt x="916" y="910"/>
                    </a:lnTo>
                    <a:lnTo>
                      <a:pt x="788" y="894"/>
                    </a:lnTo>
                    <a:lnTo>
                      <a:pt x="674" y="870"/>
                    </a:lnTo>
                    <a:lnTo>
                      <a:pt x="558" y="848"/>
                    </a:lnTo>
                    <a:lnTo>
                      <a:pt x="461" y="818"/>
                    </a:lnTo>
                    <a:lnTo>
                      <a:pt x="363" y="783"/>
                    </a:lnTo>
                    <a:lnTo>
                      <a:pt x="276" y="748"/>
                    </a:lnTo>
                    <a:lnTo>
                      <a:pt x="200" y="714"/>
                    </a:lnTo>
                    <a:lnTo>
                      <a:pt x="138" y="673"/>
                    </a:lnTo>
                    <a:lnTo>
                      <a:pt x="86" y="632"/>
                    </a:lnTo>
                    <a:lnTo>
                      <a:pt x="46" y="586"/>
                    </a:lnTo>
                    <a:lnTo>
                      <a:pt x="16" y="540"/>
                    </a:lnTo>
                    <a:lnTo>
                      <a:pt x="0" y="469"/>
                    </a:lnTo>
                    <a:lnTo>
                      <a:pt x="5" y="446"/>
                    </a:lnTo>
                    <a:lnTo>
                      <a:pt x="16" y="400"/>
                    </a:lnTo>
                    <a:lnTo>
                      <a:pt x="46" y="354"/>
                    </a:lnTo>
                    <a:lnTo>
                      <a:pt x="86" y="307"/>
                    </a:lnTo>
                    <a:lnTo>
                      <a:pt x="138" y="267"/>
                    </a:lnTo>
                    <a:lnTo>
                      <a:pt x="200" y="226"/>
                    </a:lnTo>
                    <a:lnTo>
                      <a:pt x="276" y="191"/>
                    </a:lnTo>
                    <a:lnTo>
                      <a:pt x="363" y="156"/>
                    </a:lnTo>
                    <a:lnTo>
                      <a:pt x="461" y="121"/>
                    </a:lnTo>
                    <a:lnTo>
                      <a:pt x="558" y="98"/>
                    </a:lnTo>
                    <a:lnTo>
                      <a:pt x="674" y="69"/>
                    </a:lnTo>
                    <a:lnTo>
                      <a:pt x="788" y="46"/>
                    </a:lnTo>
                    <a:lnTo>
                      <a:pt x="916" y="29"/>
                    </a:lnTo>
                    <a:lnTo>
                      <a:pt x="1049" y="16"/>
                    </a:lnTo>
                    <a:lnTo>
                      <a:pt x="1181" y="6"/>
                    </a:lnTo>
                    <a:lnTo>
                      <a:pt x="1395" y="0"/>
                    </a:lnTo>
                    <a:close/>
                  </a:path>
                </a:pathLst>
              </a:custGeom>
              <a:noFill/>
              <a:ln w="3175">
                <a:solidFill>
                  <a:srgbClr val="000000"/>
                </a:solidFill>
                <a:round/>
                <a:headEnd/>
                <a:tailEnd/>
              </a:ln>
            </p:spPr>
            <p:txBody>
              <a:bodyPr/>
              <a:lstStyle/>
              <a:p>
                <a:endParaRPr lang="en-US"/>
              </a:p>
            </p:txBody>
          </p:sp>
          <p:sp>
            <p:nvSpPr>
              <p:cNvPr id="4120" name="Freeform 112"/>
              <p:cNvSpPr>
                <a:spLocks/>
              </p:cNvSpPr>
              <p:nvPr/>
            </p:nvSpPr>
            <p:spPr bwMode="auto">
              <a:xfrm>
                <a:off x="4762" y="1985"/>
                <a:ext cx="619" cy="232"/>
              </a:xfrm>
              <a:custGeom>
                <a:avLst/>
                <a:gdLst>
                  <a:gd name="T0" fmla="*/ 364 w 1856"/>
                  <a:gd name="T1" fmla="*/ 232 h 697"/>
                  <a:gd name="T2" fmla="*/ 335 w 1856"/>
                  <a:gd name="T3" fmla="*/ 232 h 697"/>
                  <a:gd name="T4" fmla="*/ 300 w 1856"/>
                  <a:gd name="T5" fmla="*/ 230 h 697"/>
                  <a:gd name="T6" fmla="*/ 263 w 1856"/>
                  <a:gd name="T7" fmla="*/ 226 h 697"/>
                  <a:gd name="T8" fmla="*/ 231 w 1856"/>
                  <a:gd name="T9" fmla="*/ 224 h 697"/>
                  <a:gd name="T10" fmla="*/ 198 w 1856"/>
                  <a:gd name="T11" fmla="*/ 218 h 697"/>
                  <a:gd name="T12" fmla="*/ 167 w 1856"/>
                  <a:gd name="T13" fmla="*/ 213 h 697"/>
                  <a:gd name="T14" fmla="*/ 140 w 1856"/>
                  <a:gd name="T15" fmla="*/ 207 h 697"/>
                  <a:gd name="T16" fmla="*/ 108 w 1856"/>
                  <a:gd name="T17" fmla="*/ 197 h 697"/>
                  <a:gd name="T18" fmla="*/ 90 w 1856"/>
                  <a:gd name="T19" fmla="*/ 191 h 697"/>
                  <a:gd name="T20" fmla="*/ 67 w 1856"/>
                  <a:gd name="T21" fmla="*/ 182 h 697"/>
                  <a:gd name="T22" fmla="*/ 50 w 1856"/>
                  <a:gd name="T23" fmla="*/ 174 h 697"/>
                  <a:gd name="T24" fmla="*/ 33 w 1856"/>
                  <a:gd name="T25" fmla="*/ 164 h 697"/>
                  <a:gd name="T26" fmla="*/ 19 w 1856"/>
                  <a:gd name="T27" fmla="*/ 153 h 697"/>
                  <a:gd name="T28" fmla="*/ 9 w 1856"/>
                  <a:gd name="T29" fmla="*/ 143 h 697"/>
                  <a:gd name="T30" fmla="*/ 4 w 1856"/>
                  <a:gd name="T31" fmla="*/ 131 h 697"/>
                  <a:gd name="T32" fmla="*/ 0 w 1856"/>
                  <a:gd name="T33" fmla="*/ 116 h 697"/>
                  <a:gd name="T34" fmla="*/ 2 w 1856"/>
                  <a:gd name="T35" fmla="*/ 108 h 697"/>
                  <a:gd name="T36" fmla="*/ 6 w 1856"/>
                  <a:gd name="T37" fmla="*/ 97 h 697"/>
                  <a:gd name="T38" fmla="*/ 15 w 1856"/>
                  <a:gd name="T39" fmla="*/ 85 h 697"/>
                  <a:gd name="T40" fmla="*/ 25 w 1856"/>
                  <a:gd name="T41" fmla="*/ 74 h 697"/>
                  <a:gd name="T42" fmla="*/ 40 w 1856"/>
                  <a:gd name="T43" fmla="*/ 64 h 697"/>
                  <a:gd name="T44" fmla="*/ 57 w 1856"/>
                  <a:gd name="T45" fmla="*/ 54 h 697"/>
                  <a:gd name="T46" fmla="*/ 79 w 1856"/>
                  <a:gd name="T47" fmla="*/ 44 h 697"/>
                  <a:gd name="T48" fmla="*/ 108 w 1856"/>
                  <a:gd name="T49" fmla="*/ 35 h 697"/>
                  <a:gd name="T50" fmla="*/ 127 w 1856"/>
                  <a:gd name="T51" fmla="*/ 29 h 697"/>
                  <a:gd name="T52" fmla="*/ 154 w 1856"/>
                  <a:gd name="T53" fmla="*/ 23 h 697"/>
                  <a:gd name="T54" fmla="*/ 183 w 1856"/>
                  <a:gd name="T55" fmla="*/ 16 h 697"/>
                  <a:gd name="T56" fmla="*/ 215 w 1856"/>
                  <a:gd name="T57" fmla="*/ 12 h 697"/>
                  <a:gd name="T58" fmla="*/ 248 w 1856"/>
                  <a:gd name="T59" fmla="*/ 8 h 697"/>
                  <a:gd name="T60" fmla="*/ 280 w 1856"/>
                  <a:gd name="T61" fmla="*/ 4 h 697"/>
                  <a:gd name="T62" fmla="*/ 317 w 1856"/>
                  <a:gd name="T63" fmla="*/ 2 h 697"/>
                  <a:gd name="T64" fmla="*/ 364 w 1856"/>
                  <a:gd name="T65" fmla="*/ 0 h 697"/>
                  <a:gd name="T66" fmla="*/ 390 w 1856"/>
                  <a:gd name="T67" fmla="*/ 2 h 697"/>
                  <a:gd name="T68" fmla="*/ 427 w 1856"/>
                  <a:gd name="T69" fmla="*/ 2 h 697"/>
                  <a:gd name="T70" fmla="*/ 461 w 1856"/>
                  <a:gd name="T71" fmla="*/ 6 h 697"/>
                  <a:gd name="T72" fmla="*/ 496 w 1856"/>
                  <a:gd name="T73" fmla="*/ 10 h 697"/>
                  <a:gd name="T74" fmla="*/ 527 w 1856"/>
                  <a:gd name="T75" fmla="*/ 14 h 697"/>
                  <a:gd name="T76" fmla="*/ 558 w 1856"/>
                  <a:gd name="T77" fmla="*/ 20 h 697"/>
                  <a:gd name="T78" fmla="*/ 586 w 1856"/>
                  <a:gd name="T79" fmla="*/ 25 h 697"/>
                  <a:gd name="T80" fmla="*/ 619 w 1856"/>
                  <a:gd name="T81" fmla="*/ 35 h 6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56"/>
                  <a:gd name="T124" fmla="*/ 0 h 697"/>
                  <a:gd name="T125" fmla="*/ 1856 w 1856"/>
                  <a:gd name="T126" fmla="*/ 697 h 6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56" h="697">
                    <a:moveTo>
                      <a:pt x="1090" y="697"/>
                    </a:moveTo>
                    <a:lnTo>
                      <a:pt x="1090" y="697"/>
                    </a:lnTo>
                    <a:lnTo>
                      <a:pt x="1061" y="697"/>
                    </a:lnTo>
                    <a:lnTo>
                      <a:pt x="1003" y="697"/>
                    </a:lnTo>
                    <a:lnTo>
                      <a:pt x="951" y="691"/>
                    </a:lnTo>
                    <a:lnTo>
                      <a:pt x="899" y="691"/>
                    </a:lnTo>
                    <a:lnTo>
                      <a:pt x="841" y="686"/>
                    </a:lnTo>
                    <a:lnTo>
                      <a:pt x="790" y="680"/>
                    </a:lnTo>
                    <a:lnTo>
                      <a:pt x="744" y="680"/>
                    </a:lnTo>
                    <a:lnTo>
                      <a:pt x="692" y="674"/>
                    </a:lnTo>
                    <a:lnTo>
                      <a:pt x="646" y="668"/>
                    </a:lnTo>
                    <a:lnTo>
                      <a:pt x="594" y="656"/>
                    </a:lnTo>
                    <a:lnTo>
                      <a:pt x="548" y="650"/>
                    </a:lnTo>
                    <a:lnTo>
                      <a:pt x="502" y="640"/>
                    </a:lnTo>
                    <a:lnTo>
                      <a:pt x="461" y="633"/>
                    </a:lnTo>
                    <a:lnTo>
                      <a:pt x="421" y="621"/>
                    </a:lnTo>
                    <a:lnTo>
                      <a:pt x="381" y="610"/>
                    </a:lnTo>
                    <a:lnTo>
                      <a:pt x="323" y="593"/>
                    </a:lnTo>
                    <a:lnTo>
                      <a:pt x="305" y="587"/>
                    </a:lnTo>
                    <a:lnTo>
                      <a:pt x="271" y="575"/>
                    </a:lnTo>
                    <a:lnTo>
                      <a:pt x="236" y="564"/>
                    </a:lnTo>
                    <a:lnTo>
                      <a:pt x="202" y="546"/>
                    </a:lnTo>
                    <a:lnTo>
                      <a:pt x="172" y="535"/>
                    </a:lnTo>
                    <a:lnTo>
                      <a:pt x="150" y="523"/>
                    </a:lnTo>
                    <a:lnTo>
                      <a:pt x="120" y="506"/>
                    </a:lnTo>
                    <a:lnTo>
                      <a:pt x="98" y="494"/>
                    </a:lnTo>
                    <a:lnTo>
                      <a:pt x="74" y="476"/>
                    </a:lnTo>
                    <a:lnTo>
                      <a:pt x="58" y="459"/>
                    </a:lnTo>
                    <a:lnTo>
                      <a:pt x="46" y="441"/>
                    </a:lnTo>
                    <a:lnTo>
                      <a:pt x="28" y="430"/>
                    </a:lnTo>
                    <a:lnTo>
                      <a:pt x="17" y="413"/>
                    </a:lnTo>
                    <a:lnTo>
                      <a:pt x="12" y="395"/>
                    </a:lnTo>
                    <a:lnTo>
                      <a:pt x="6" y="378"/>
                    </a:lnTo>
                    <a:lnTo>
                      <a:pt x="0" y="348"/>
                    </a:lnTo>
                    <a:lnTo>
                      <a:pt x="0" y="343"/>
                    </a:lnTo>
                    <a:lnTo>
                      <a:pt x="6" y="325"/>
                    </a:lnTo>
                    <a:lnTo>
                      <a:pt x="12" y="308"/>
                    </a:lnTo>
                    <a:lnTo>
                      <a:pt x="17" y="291"/>
                    </a:lnTo>
                    <a:lnTo>
                      <a:pt x="28" y="273"/>
                    </a:lnTo>
                    <a:lnTo>
                      <a:pt x="46" y="256"/>
                    </a:lnTo>
                    <a:lnTo>
                      <a:pt x="58" y="239"/>
                    </a:lnTo>
                    <a:lnTo>
                      <a:pt x="74" y="221"/>
                    </a:lnTo>
                    <a:lnTo>
                      <a:pt x="98" y="209"/>
                    </a:lnTo>
                    <a:lnTo>
                      <a:pt x="120" y="192"/>
                    </a:lnTo>
                    <a:lnTo>
                      <a:pt x="150" y="175"/>
                    </a:lnTo>
                    <a:lnTo>
                      <a:pt x="172" y="162"/>
                    </a:lnTo>
                    <a:lnTo>
                      <a:pt x="202" y="152"/>
                    </a:lnTo>
                    <a:lnTo>
                      <a:pt x="236" y="133"/>
                    </a:lnTo>
                    <a:lnTo>
                      <a:pt x="271" y="122"/>
                    </a:lnTo>
                    <a:lnTo>
                      <a:pt x="323" y="105"/>
                    </a:lnTo>
                    <a:lnTo>
                      <a:pt x="340" y="100"/>
                    </a:lnTo>
                    <a:lnTo>
                      <a:pt x="381" y="87"/>
                    </a:lnTo>
                    <a:lnTo>
                      <a:pt x="421" y="75"/>
                    </a:lnTo>
                    <a:lnTo>
                      <a:pt x="461" y="70"/>
                    </a:lnTo>
                    <a:lnTo>
                      <a:pt x="502" y="59"/>
                    </a:lnTo>
                    <a:lnTo>
                      <a:pt x="548" y="47"/>
                    </a:lnTo>
                    <a:lnTo>
                      <a:pt x="594" y="41"/>
                    </a:lnTo>
                    <a:lnTo>
                      <a:pt x="646" y="35"/>
                    </a:lnTo>
                    <a:lnTo>
                      <a:pt x="692" y="29"/>
                    </a:lnTo>
                    <a:lnTo>
                      <a:pt x="744" y="24"/>
                    </a:lnTo>
                    <a:lnTo>
                      <a:pt x="790" y="19"/>
                    </a:lnTo>
                    <a:lnTo>
                      <a:pt x="841" y="12"/>
                    </a:lnTo>
                    <a:lnTo>
                      <a:pt x="899" y="6"/>
                    </a:lnTo>
                    <a:lnTo>
                      <a:pt x="951" y="6"/>
                    </a:lnTo>
                    <a:lnTo>
                      <a:pt x="1003" y="6"/>
                    </a:lnTo>
                    <a:lnTo>
                      <a:pt x="1090" y="0"/>
                    </a:lnTo>
                    <a:lnTo>
                      <a:pt x="1117" y="6"/>
                    </a:lnTo>
                    <a:lnTo>
                      <a:pt x="1170" y="6"/>
                    </a:lnTo>
                    <a:lnTo>
                      <a:pt x="1228" y="6"/>
                    </a:lnTo>
                    <a:lnTo>
                      <a:pt x="1280" y="6"/>
                    </a:lnTo>
                    <a:lnTo>
                      <a:pt x="1332" y="12"/>
                    </a:lnTo>
                    <a:lnTo>
                      <a:pt x="1383" y="19"/>
                    </a:lnTo>
                    <a:lnTo>
                      <a:pt x="1435" y="24"/>
                    </a:lnTo>
                    <a:lnTo>
                      <a:pt x="1487" y="29"/>
                    </a:lnTo>
                    <a:lnTo>
                      <a:pt x="1533" y="35"/>
                    </a:lnTo>
                    <a:lnTo>
                      <a:pt x="1579" y="41"/>
                    </a:lnTo>
                    <a:lnTo>
                      <a:pt x="1626" y="47"/>
                    </a:lnTo>
                    <a:lnTo>
                      <a:pt x="1672" y="59"/>
                    </a:lnTo>
                    <a:lnTo>
                      <a:pt x="1718" y="70"/>
                    </a:lnTo>
                    <a:lnTo>
                      <a:pt x="1758" y="75"/>
                    </a:lnTo>
                    <a:lnTo>
                      <a:pt x="1798" y="87"/>
                    </a:lnTo>
                    <a:lnTo>
                      <a:pt x="1856" y="105"/>
                    </a:lnTo>
                  </a:path>
                </a:pathLst>
              </a:custGeom>
              <a:noFill/>
              <a:ln w="3175">
                <a:solidFill>
                  <a:srgbClr val="FFFFFF"/>
                </a:solidFill>
                <a:round/>
                <a:headEnd/>
                <a:tailEnd/>
              </a:ln>
            </p:spPr>
            <p:txBody>
              <a:bodyPr/>
              <a:lstStyle/>
              <a:p>
                <a:endParaRPr lang="en-US"/>
              </a:p>
            </p:txBody>
          </p:sp>
          <p:sp>
            <p:nvSpPr>
              <p:cNvPr id="4121" name="Freeform 113"/>
              <p:cNvSpPr>
                <a:spLocks/>
              </p:cNvSpPr>
              <p:nvPr/>
            </p:nvSpPr>
            <p:spPr bwMode="auto">
              <a:xfrm>
                <a:off x="4899" y="2037"/>
                <a:ext cx="346" cy="130"/>
              </a:xfrm>
              <a:custGeom>
                <a:avLst/>
                <a:gdLst>
                  <a:gd name="T0" fmla="*/ 204 w 1038"/>
                  <a:gd name="T1" fmla="*/ 130 h 389"/>
                  <a:gd name="T2" fmla="*/ 188 w 1038"/>
                  <a:gd name="T3" fmla="*/ 130 h 389"/>
                  <a:gd name="T4" fmla="*/ 167 w 1038"/>
                  <a:gd name="T5" fmla="*/ 128 h 389"/>
                  <a:gd name="T6" fmla="*/ 148 w 1038"/>
                  <a:gd name="T7" fmla="*/ 126 h 389"/>
                  <a:gd name="T8" fmla="*/ 129 w 1038"/>
                  <a:gd name="T9" fmla="*/ 124 h 389"/>
                  <a:gd name="T10" fmla="*/ 112 w 1038"/>
                  <a:gd name="T11" fmla="*/ 122 h 389"/>
                  <a:gd name="T12" fmla="*/ 94 w 1038"/>
                  <a:gd name="T13" fmla="*/ 118 h 389"/>
                  <a:gd name="T14" fmla="*/ 79 w 1038"/>
                  <a:gd name="T15" fmla="*/ 117 h 389"/>
                  <a:gd name="T16" fmla="*/ 60 w 1038"/>
                  <a:gd name="T17" fmla="*/ 111 h 389"/>
                  <a:gd name="T18" fmla="*/ 50 w 1038"/>
                  <a:gd name="T19" fmla="*/ 107 h 389"/>
                  <a:gd name="T20" fmla="*/ 38 w 1038"/>
                  <a:gd name="T21" fmla="*/ 101 h 389"/>
                  <a:gd name="T22" fmla="*/ 27 w 1038"/>
                  <a:gd name="T23" fmla="*/ 97 h 389"/>
                  <a:gd name="T24" fmla="*/ 17 w 1038"/>
                  <a:gd name="T25" fmla="*/ 91 h 389"/>
                  <a:gd name="T26" fmla="*/ 11 w 1038"/>
                  <a:gd name="T27" fmla="*/ 86 h 389"/>
                  <a:gd name="T28" fmla="*/ 6 w 1038"/>
                  <a:gd name="T29" fmla="*/ 80 h 389"/>
                  <a:gd name="T30" fmla="*/ 2 w 1038"/>
                  <a:gd name="T31" fmla="*/ 72 h 389"/>
                  <a:gd name="T32" fmla="*/ 0 w 1038"/>
                  <a:gd name="T33" fmla="*/ 64 h 389"/>
                  <a:gd name="T34" fmla="*/ 2 w 1038"/>
                  <a:gd name="T35" fmla="*/ 60 h 389"/>
                  <a:gd name="T36" fmla="*/ 4 w 1038"/>
                  <a:gd name="T37" fmla="*/ 52 h 389"/>
                  <a:gd name="T38" fmla="*/ 8 w 1038"/>
                  <a:gd name="T39" fmla="*/ 46 h 389"/>
                  <a:gd name="T40" fmla="*/ 15 w 1038"/>
                  <a:gd name="T41" fmla="*/ 41 h 389"/>
                  <a:gd name="T42" fmla="*/ 23 w 1038"/>
                  <a:gd name="T43" fmla="*/ 35 h 389"/>
                  <a:gd name="T44" fmla="*/ 33 w 1038"/>
                  <a:gd name="T45" fmla="*/ 29 h 389"/>
                  <a:gd name="T46" fmla="*/ 44 w 1038"/>
                  <a:gd name="T47" fmla="*/ 25 h 389"/>
                  <a:gd name="T48" fmla="*/ 60 w 1038"/>
                  <a:gd name="T49" fmla="*/ 19 h 389"/>
                  <a:gd name="T50" fmla="*/ 71 w 1038"/>
                  <a:gd name="T51" fmla="*/ 15 h 389"/>
                  <a:gd name="T52" fmla="*/ 86 w 1038"/>
                  <a:gd name="T53" fmla="*/ 12 h 389"/>
                  <a:gd name="T54" fmla="*/ 102 w 1038"/>
                  <a:gd name="T55" fmla="*/ 8 h 389"/>
                  <a:gd name="T56" fmla="*/ 121 w 1038"/>
                  <a:gd name="T57" fmla="*/ 6 h 389"/>
                  <a:gd name="T58" fmla="*/ 138 w 1038"/>
                  <a:gd name="T59" fmla="*/ 4 h 389"/>
                  <a:gd name="T60" fmla="*/ 158 w 1038"/>
                  <a:gd name="T61" fmla="*/ 2 h 389"/>
                  <a:gd name="T62" fmla="*/ 177 w 1038"/>
                  <a:gd name="T63" fmla="*/ 0 h 389"/>
                  <a:gd name="T64" fmla="*/ 204 w 1038"/>
                  <a:gd name="T65" fmla="*/ 0 h 389"/>
                  <a:gd name="T66" fmla="*/ 219 w 1038"/>
                  <a:gd name="T67" fmla="*/ 0 h 389"/>
                  <a:gd name="T68" fmla="*/ 238 w 1038"/>
                  <a:gd name="T69" fmla="*/ 0 h 389"/>
                  <a:gd name="T70" fmla="*/ 258 w 1038"/>
                  <a:gd name="T71" fmla="*/ 2 h 389"/>
                  <a:gd name="T72" fmla="*/ 277 w 1038"/>
                  <a:gd name="T73" fmla="*/ 4 h 389"/>
                  <a:gd name="T74" fmla="*/ 294 w 1038"/>
                  <a:gd name="T75" fmla="*/ 6 h 389"/>
                  <a:gd name="T76" fmla="*/ 311 w 1038"/>
                  <a:gd name="T77" fmla="*/ 10 h 389"/>
                  <a:gd name="T78" fmla="*/ 329 w 1038"/>
                  <a:gd name="T79" fmla="*/ 14 h 389"/>
                  <a:gd name="T80" fmla="*/ 346 w 1038"/>
                  <a:gd name="T81" fmla="*/ 19 h 38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8"/>
                  <a:gd name="T124" fmla="*/ 0 h 389"/>
                  <a:gd name="T125" fmla="*/ 1038 w 1038"/>
                  <a:gd name="T126" fmla="*/ 389 h 38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8" h="389">
                    <a:moveTo>
                      <a:pt x="611" y="389"/>
                    </a:moveTo>
                    <a:lnTo>
                      <a:pt x="611" y="389"/>
                    </a:lnTo>
                    <a:lnTo>
                      <a:pt x="594" y="389"/>
                    </a:lnTo>
                    <a:lnTo>
                      <a:pt x="565" y="389"/>
                    </a:lnTo>
                    <a:lnTo>
                      <a:pt x="530" y="383"/>
                    </a:lnTo>
                    <a:lnTo>
                      <a:pt x="502" y="383"/>
                    </a:lnTo>
                    <a:lnTo>
                      <a:pt x="473" y="383"/>
                    </a:lnTo>
                    <a:lnTo>
                      <a:pt x="444" y="378"/>
                    </a:lnTo>
                    <a:lnTo>
                      <a:pt x="415" y="378"/>
                    </a:lnTo>
                    <a:lnTo>
                      <a:pt x="386" y="372"/>
                    </a:lnTo>
                    <a:lnTo>
                      <a:pt x="363" y="372"/>
                    </a:lnTo>
                    <a:lnTo>
                      <a:pt x="335" y="366"/>
                    </a:lnTo>
                    <a:lnTo>
                      <a:pt x="305" y="359"/>
                    </a:lnTo>
                    <a:lnTo>
                      <a:pt x="283" y="354"/>
                    </a:lnTo>
                    <a:lnTo>
                      <a:pt x="259" y="349"/>
                    </a:lnTo>
                    <a:lnTo>
                      <a:pt x="237" y="349"/>
                    </a:lnTo>
                    <a:lnTo>
                      <a:pt x="213" y="337"/>
                    </a:lnTo>
                    <a:lnTo>
                      <a:pt x="179" y="331"/>
                    </a:lnTo>
                    <a:lnTo>
                      <a:pt x="173" y="325"/>
                    </a:lnTo>
                    <a:lnTo>
                      <a:pt x="150" y="319"/>
                    </a:lnTo>
                    <a:lnTo>
                      <a:pt x="133" y="313"/>
                    </a:lnTo>
                    <a:lnTo>
                      <a:pt x="115" y="302"/>
                    </a:lnTo>
                    <a:lnTo>
                      <a:pt x="98" y="297"/>
                    </a:lnTo>
                    <a:lnTo>
                      <a:pt x="80" y="291"/>
                    </a:lnTo>
                    <a:lnTo>
                      <a:pt x="69" y="278"/>
                    </a:lnTo>
                    <a:lnTo>
                      <a:pt x="52" y="273"/>
                    </a:lnTo>
                    <a:lnTo>
                      <a:pt x="46" y="262"/>
                    </a:lnTo>
                    <a:lnTo>
                      <a:pt x="34" y="256"/>
                    </a:lnTo>
                    <a:lnTo>
                      <a:pt x="23" y="244"/>
                    </a:lnTo>
                    <a:lnTo>
                      <a:pt x="18" y="238"/>
                    </a:lnTo>
                    <a:lnTo>
                      <a:pt x="12" y="226"/>
                    </a:lnTo>
                    <a:lnTo>
                      <a:pt x="6" y="216"/>
                    </a:lnTo>
                    <a:lnTo>
                      <a:pt x="6" y="209"/>
                    </a:lnTo>
                    <a:lnTo>
                      <a:pt x="0" y="191"/>
                    </a:lnTo>
                    <a:lnTo>
                      <a:pt x="0" y="186"/>
                    </a:lnTo>
                    <a:lnTo>
                      <a:pt x="6" y="180"/>
                    </a:lnTo>
                    <a:lnTo>
                      <a:pt x="6" y="168"/>
                    </a:lnTo>
                    <a:lnTo>
                      <a:pt x="12" y="157"/>
                    </a:lnTo>
                    <a:lnTo>
                      <a:pt x="18" y="151"/>
                    </a:lnTo>
                    <a:lnTo>
                      <a:pt x="23" y="139"/>
                    </a:lnTo>
                    <a:lnTo>
                      <a:pt x="34" y="128"/>
                    </a:lnTo>
                    <a:lnTo>
                      <a:pt x="46" y="122"/>
                    </a:lnTo>
                    <a:lnTo>
                      <a:pt x="52" y="116"/>
                    </a:lnTo>
                    <a:lnTo>
                      <a:pt x="69" y="105"/>
                    </a:lnTo>
                    <a:lnTo>
                      <a:pt x="80" y="92"/>
                    </a:lnTo>
                    <a:lnTo>
                      <a:pt x="98" y="87"/>
                    </a:lnTo>
                    <a:lnTo>
                      <a:pt x="115" y="82"/>
                    </a:lnTo>
                    <a:lnTo>
                      <a:pt x="133" y="76"/>
                    </a:lnTo>
                    <a:lnTo>
                      <a:pt x="150" y="64"/>
                    </a:lnTo>
                    <a:lnTo>
                      <a:pt x="179" y="58"/>
                    </a:lnTo>
                    <a:lnTo>
                      <a:pt x="191" y="52"/>
                    </a:lnTo>
                    <a:lnTo>
                      <a:pt x="213" y="46"/>
                    </a:lnTo>
                    <a:lnTo>
                      <a:pt x="237" y="41"/>
                    </a:lnTo>
                    <a:lnTo>
                      <a:pt x="259" y="35"/>
                    </a:lnTo>
                    <a:lnTo>
                      <a:pt x="283" y="29"/>
                    </a:lnTo>
                    <a:lnTo>
                      <a:pt x="305" y="24"/>
                    </a:lnTo>
                    <a:lnTo>
                      <a:pt x="335" y="18"/>
                    </a:lnTo>
                    <a:lnTo>
                      <a:pt x="363" y="18"/>
                    </a:lnTo>
                    <a:lnTo>
                      <a:pt x="386" y="11"/>
                    </a:lnTo>
                    <a:lnTo>
                      <a:pt x="415" y="11"/>
                    </a:lnTo>
                    <a:lnTo>
                      <a:pt x="444" y="5"/>
                    </a:lnTo>
                    <a:lnTo>
                      <a:pt x="473" y="5"/>
                    </a:lnTo>
                    <a:lnTo>
                      <a:pt x="502" y="0"/>
                    </a:lnTo>
                    <a:lnTo>
                      <a:pt x="530" y="0"/>
                    </a:lnTo>
                    <a:lnTo>
                      <a:pt x="565" y="0"/>
                    </a:lnTo>
                    <a:lnTo>
                      <a:pt x="611" y="0"/>
                    </a:lnTo>
                    <a:lnTo>
                      <a:pt x="629" y="0"/>
                    </a:lnTo>
                    <a:lnTo>
                      <a:pt x="657" y="0"/>
                    </a:lnTo>
                    <a:lnTo>
                      <a:pt x="686" y="0"/>
                    </a:lnTo>
                    <a:lnTo>
                      <a:pt x="715" y="0"/>
                    </a:lnTo>
                    <a:lnTo>
                      <a:pt x="744" y="5"/>
                    </a:lnTo>
                    <a:lnTo>
                      <a:pt x="773" y="5"/>
                    </a:lnTo>
                    <a:lnTo>
                      <a:pt x="802" y="11"/>
                    </a:lnTo>
                    <a:lnTo>
                      <a:pt x="830" y="11"/>
                    </a:lnTo>
                    <a:lnTo>
                      <a:pt x="859" y="18"/>
                    </a:lnTo>
                    <a:lnTo>
                      <a:pt x="882" y="18"/>
                    </a:lnTo>
                    <a:lnTo>
                      <a:pt x="911" y="24"/>
                    </a:lnTo>
                    <a:lnTo>
                      <a:pt x="933" y="29"/>
                    </a:lnTo>
                    <a:lnTo>
                      <a:pt x="957" y="35"/>
                    </a:lnTo>
                    <a:lnTo>
                      <a:pt x="986" y="41"/>
                    </a:lnTo>
                    <a:lnTo>
                      <a:pt x="1003" y="46"/>
                    </a:lnTo>
                    <a:lnTo>
                      <a:pt x="1038" y="58"/>
                    </a:lnTo>
                  </a:path>
                </a:pathLst>
              </a:custGeom>
              <a:noFill/>
              <a:ln w="3175">
                <a:solidFill>
                  <a:srgbClr val="FFFFFF"/>
                </a:solidFill>
                <a:round/>
                <a:headEnd/>
                <a:tailEnd/>
              </a:ln>
            </p:spPr>
            <p:txBody>
              <a:bodyPr/>
              <a:lstStyle/>
              <a:p>
                <a:endParaRPr lang="en-US"/>
              </a:p>
            </p:txBody>
          </p:sp>
          <p:sp>
            <p:nvSpPr>
              <p:cNvPr id="4122" name="Freeform 114"/>
              <p:cNvSpPr>
                <a:spLocks/>
              </p:cNvSpPr>
              <p:nvPr/>
            </p:nvSpPr>
            <p:spPr bwMode="auto">
              <a:xfrm>
                <a:off x="4685" y="2668"/>
                <a:ext cx="441" cy="542"/>
              </a:xfrm>
              <a:custGeom>
                <a:avLst/>
                <a:gdLst>
                  <a:gd name="T0" fmla="*/ 181 w 1321"/>
                  <a:gd name="T1" fmla="*/ 35 h 1626"/>
                  <a:gd name="T2" fmla="*/ 214 w 1321"/>
                  <a:gd name="T3" fmla="*/ 47 h 1626"/>
                  <a:gd name="T4" fmla="*/ 240 w 1321"/>
                  <a:gd name="T5" fmla="*/ 77 h 1626"/>
                  <a:gd name="T6" fmla="*/ 264 w 1321"/>
                  <a:gd name="T7" fmla="*/ 52 h 1626"/>
                  <a:gd name="T8" fmla="*/ 289 w 1321"/>
                  <a:gd name="T9" fmla="*/ 44 h 1626"/>
                  <a:gd name="T10" fmla="*/ 308 w 1321"/>
                  <a:gd name="T11" fmla="*/ 47 h 1626"/>
                  <a:gd name="T12" fmla="*/ 331 w 1321"/>
                  <a:gd name="T13" fmla="*/ 58 h 1626"/>
                  <a:gd name="T14" fmla="*/ 349 w 1321"/>
                  <a:gd name="T15" fmla="*/ 81 h 1626"/>
                  <a:gd name="T16" fmla="*/ 358 w 1321"/>
                  <a:gd name="T17" fmla="*/ 114 h 1626"/>
                  <a:gd name="T18" fmla="*/ 351 w 1321"/>
                  <a:gd name="T19" fmla="*/ 155 h 1626"/>
                  <a:gd name="T20" fmla="*/ 349 w 1321"/>
                  <a:gd name="T21" fmla="*/ 168 h 1626"/>
                  <a:gd name="T22" fmla="*/ 368 w 1321"/>
                  <a:gd name="T23" fmla="*/ 184 h 1626"/>
                  <a:gd name="T24" fmla="*/ 402 w 1321"/>
                  <a:gd name="T25" fmla="*/ 219 h 1626"/>
                  <a:gd name="T26" fmla="*/ 416 w 1321"/>
                  <a:gd name="T27" fmla="*/ 240 h 1626"/>
                  <a:gd name="T28" fmla="*/ 424 w 1321"/>
                  <a:gd name="T29" fmla="*/ 265 h 1626"/>
                  <a:gd name="T30" fmla="*/ 429 w 1321"/>
                  <a:gd name="T31" fmla="*/ 292 h 1626"/>
                  <a:gd name="T32" fmla="*/ 427 w 1321"/>
                  <a:gd name="T33" fmla="*/ 319 h 1626"/>
                  <a:gd name="T34" fmla="*/ 422 w 1321"/>
                  <a:gd name="T35" fmla="*/ 342 h 1626"/>
                  <a:gd name="T36" fmla="*/ 435 w 1321"/>
                  <a:gd name="T37" fmla="*/ 364 h 1626"/>
                  <a:gd name="T38" fmla="*/ 441 w 1321"/>
                  <a:gd name="T39" fmla="*/ 385 h 1626"/>
                  <a:gd name="T40" fmla="*/ 437 w 1321"/>
                  <a:gd name="T41" fmla="*/ 404 h 1626"/>
                  <a:gd name="T42" fmla="*/ 429 w 1321"/>
                  <a:gd name="T43" fmla="*/ 418 h 1626"/>
                  <a:gd name="T44" fmla="*/ 414 w 1321"/>
                  <a:gd name="T45" fmla="*/ 424 h 1626"/>
                  <a:gd name="T46" fmla="*/ 404 w 1321"/>
                  <a:gd name="T47" fmla="*/ 430 h 1626"/>
                  <a:gd name="T48" fmla="*/ 419 w 1321"/>
                  <a:gd name="T49" fmla="*/ 449 h 1626"/>
                  <a:gd name="T50" fmla="*/ 429 w 1321"/>
                  <a:gd name="T51" fmla="*/ 470 h 1626"/>
                  <a:gd name="T52" fmla="*/ 433 w 1321"/>
                  <a:gd name="T53" fmla="*/ 491 h 1626"/>
                  <a:gd name="T54" fmla="*/ 424 w 1321"/>
                  <a:gd name="T55" fmla="*/ 517 h 1626"/>
                  <a:gd name="T56" fmla="*/ 402 w 1321"/>
                  <a:gd name="T57" fmla="*/ 534 h 1626"/>
                  <a:gd name="T58" fmla="*/ 362 w 1321"/>
                  <a:gd name="T59" fmla="*/ 542 h 1626"/>
                  <a:gd name="T60" fmla="*/ 321 w 1321"/>
                  <a:gd name="T61" fmla="*/ 534 h 1626"/>
                  <a:gd name="T62" fmla="*/ 279 w 1321"/>
                  <a:gd name="T63" fmla="*/ 513 h 1626"/>
                  <a:gd name="T64" fmla="*/ 238 w 1321"/>
                  <a:gd name="T65" fmla="*/ 509 h 1626"/>
                  <a:gd name="T66" fmla="*/ 212 w 1321"/>
                  <a:gd name="T67" fmla="*/ 503 h 1626"/>
                  <a:gd name="T68" fmla="*/ 183 w 1321"/>
                  <a:gd name="T69" fmla="*/ 482 h 1626"/>
                  <a:gd name="T70" fmla="*/ 127 w 1321"/>
                  <a:gd name="T71" fmla="*/ 501 h 1626"/>
                  <a:gd name="T72" fmla="*/ 81 w 1321"/>
                  <a:gd name="T73" fmla="*/ 501 h 1626"/>
                  <a:gd name="T74" fmla="*/ 44 w 1321"/>
                  <a:gd name="T75" fmla="*/ 490 h 1626"/>
                  <a:gd name="T76" fmla="*/ 21 w 1321"/>
                  <a:gd name="T77" fmla="*/ 464 h 1626"/>
                  <a:gd name="T78" fmla="*/ 11 w 1321"/>
                  <a:gd name="T79" fmla="*/ 430 h 1626"/>
                  <a:gd name="T80" fmla="*/ 21 w 1321"/>
                  <a:gd name="T81" fmla="*/ 399 h 1626"/>
                  <a:gd name="T82" fmla="*/ 29 w 1321"/>
                  <a:gd name="T83" fmla="*/ 373 h 1626"/>
                  <a:gd name="T84" fmla="*/ 10 w 1321"/>
                  <a:gd name="T85" fmla="*/ 350 h 1626"/>
                  <a:gd name="T86" fmla="*/ 0 w 1321"/>
                  <a:gd name="T87" fmla="*/ 325 h 1626"/>
                  <a:gd name="T88" fmla="*/ 2 w 1321"/>
                  <a:gd name="T89" fmla="*/ 302 h 1626"/>
                  <a:gd name="T90" fmla="*/ 13 w 1321"/>
                  <a:gd name="T91" fmla="*/ 281 h 1626"/>
                  <a:gd name="T92" fmla="*/ 35 w 1321"/>
                  <a:gd name="T93" fmla="*/ 263 h 1626"/>
                  <a:gd name="T94" fmla="*/ 15 w 1321"/>
                  <a:gd name="T95" fmla="*/ 244 h 1626"/>
                  <a:gd name="T96" fmla="*/ 6 w 1321"/>
                  <a:gd name="T97" fmla="*/ 221 h 1626"/>
                  <a:gd name="T98" fmla="*/ 6 w 1321"/>
                  <a:gd name="T99" fmla="*/ 195 h 1626"/>
                  <a:gd name="T100" fmla="*/ 13 w 1321"/>
                  <a:gd name="T101" fmla="*/ 165 h 1626"/>
                  <a:gd name="T102" fmla="*/ 27 w 1321"/>
                  <a:gd name="T103" fmla="*/ 139 h 1626"/>
                  <a:gd name="T104" fmla="*/ 21 w 1321"/>
                  <a:gd name="T105" fmla="*/ 116 h 1626"/>
                  <a:gd name="T106" fmla="*/ 13 w 1321"/>
                  <a:gd name="T107" fmla="*/ 87 h 1626"/>
                  <a:gd name="T108" fmla="*/ 15 w 1321"/>
                  <a:gd name="T109" fmla="*/ 56 h 1626"/>
                  <a:gd name="T110" fmla="*/ 27 w 1321"/>
                  <a:gd name="T111" fmla="*/ 31 h 1626"/>
                  <a:gd name="T112" fmla="*/ 46 w 1321"/>
                  <a:gd name="T113" fmla="*/ 10 h 1626"/>
                  <a:gd name="T114" fmla="*/ 69 w 1321"/>
                  <a:gd name="T115" fmla="*/ 2 h 1626"/>
                  <a:gd name="T116" fmla="*/ 90 w 1321"/>
                  <a:gd name="T117" fmla="*/ 0 h 1626"/>
                  <a:gd name="T118" fmla="*/ 112 w 1321"/>
                  <a:gd name="T119" fmla="*/ 2 h 1626"/>
                  <a:gd name="T120" fmla="*/ 131 w 1321"/>
                  <a:gd name="T121" fmla="*/ 10 h 1626"/>
                  <a:gd name="T122" fmla="*/ 148 w 1321"/>
                  <a:gd name="T123" fmla="*/ 21 h 1626"/>
                  <a:gd name="T124" fmla="*/ 160 w 1321"/>
                  <a:gd name="T125" fmla="*/ 35 h 162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321"/>
                  <a:gd name="T190" fmla="*/ 0 h 1626"/>
                  <a:gd name="T191" fmla="*/ 1321 w 1321"/>
                  <a:gd name="T192" fmla="*/ 1626 h 162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321" h="1626">
                    <a:moveTo>
                      <a:pt x="479" y="104"/>
                    </a:moveTo>
                    <a:lnTo>
                      <a:pt x="508" y="104"/>
                    </a:lnTo>
                    <a:lnTo>
                      <a:pt x="541" y="104"/>
                    </a:lnTo>
                    <a:lnTo>
                      <a:pt x="576" y="110"/>
                    </a:lnTo>
                    <a:lnTo>
                      <a:pt x="612" y="122"/>
                    </a:lnTo>
                    <a:lnTo>
                      <a:pt x="640" y="140"/>
                    </a:lnTo>
                    <a:lnTo>
                      <a:pt x="668" y="162"/>
                    </a:lnTo>
                    <a:lnTo>
                      <a:pt x="698" y="191"/>
                    </a:lnTo>
                    <a:lnTo>
                      <a:pt x="720" y="232"/>
                    </a:lnTo>
                    <a:lnTo>
                      <a:pt x="738" y="203"/>
                    </a:lnTo>
                    <a:lnTo>
                      <a:pt x="766" y="174"/>
                    </a:lnTo>
                    <a:lnTo>
                      <a:pt x="790" y="156"/>
                    </a:lnTo>
                    <a:lnTo>
                      <a:pt x="819" y="140"/>
                    </a:lnTo>
                    <a:lnTo>
                      <a:pt x="842" y="140"/>
                    </a:lnTo>
                    <a:lnTo>
                      <a:pt x="865" y="133"/>
                    </a:lnTo>
                    <a:lnTo>
                      <a:pt x="882" y="133"/>
                    </a:lnTo>
                    <a:lnTo>
                      <a:pt x="905" y="140"/>
                    </a:lnTo>
                    <a:lnTo>
                      <a:pt x="923" y="140"/>
                    </a:lnTo>
                    <a:lnTo>
                      <a:pt x="945" y="151"/>
                    </a:lnTo>
                    <a:lnTo>
                      <a:pt x="975" y="162"/>
                    </a:lnTo>
                    <a:lnTo>
                      <a:pt x="992" y="174"/>
                    </a:lnTo>
                    <a:lnTo>
                      <a:pt x="1009" y="191"/>
                    </a:lnTo>
                    <a:lnTo>
                      <a:pt x="1026" y="214"/>
                    </a:lnTo>
                    <a:lnTo>
                      <a:pt x="1044" y="243"/>
                    </a:lnTo>
                    <a:lnTo>
                      <a:pt x="1061" y="273"/>
                    </a:lnTo>
                    <a:lnTo>
                      <a:pt x="1067" y="308"/>
                    </a:lnTo>
                    <a:lnTo>
                      <a:pt x="1072" y="343"/>
                    </a:lnTo>
                    <a:lnTo>
                      <a:pt x="1072" y="377"/>
                    </a:lnTo>
                    <a:lnTo>
                      <a:pt x="1067" y="412"/>
                    </a:lnTo>
                    <a:lnTo>
                      <a:pt x="1050" y="464"/>
                    </a:lnTo>
                    <a:lnTo>
                      <a:pt x="1038" y="481"/>
                    </a:lnTo>
                    <a:lnTo>
                      <a:pt x="1038" y="494"/>
                    </a:lnTo>
                    <a:lnTo>
                      <a:pt x="1044" y="505"/>
                    </a:lnTo>
                    <a:lnTo>
                      <a:pt x="1050" y="516"/>
                    </a:lnTo>
                    <a:lnTo>
                      <a:pt x="1067" y="529"/>
                    </a:lnTo>
                    <a:lnTo>
                      <a:pt x="1101" y="551"/>
                    </a:lnTo>
                    <a:lnTo>
                      <a:pt x="1153" y="591"/>
                    </a:lnTo>
                    <a:lnTo>
                      <a:pt x="1188" y="632"/>
                    </a:lnTo>
                    <a:lnTo>
                      <a:pt x="1205" y="656"/>
                    </a:lnTo>
                    <a:lnTo>
                      <a:pt x="1217" y="673"/>
                    </a:lnTo>
                    <a:lnTo>
                      <a:pt x="1228" y="697"/>
                    </a:lnTo>
                    <a:lnTo>
                      <a:pt x="1246" y="720"/>
                    </a:lnTo>
                    <a:lnTo>
                      <a:pt x="1251" y="743"/>
                    </a:lnTo>
                    <a:lnTo>
                      <a:pt x="1263" y="766"/>
                    </a:lnTo>
                    <a:lnTo>
                      <a:pt x="1269" y="795"/>
                    </a:lnTo>
                    <a:lnTo>
                      <a:pt x="1274" y="818"/>
                    </a:lnTo>
                    <a:lnTo>
                      <a:pt x="1280" y="848"/>
                    </a:lnTo>
                    <a:lnTo>
                      <a:pt x="1286" y="877"/>
                    </a:lnTo>
                    <a:lnTo>
                      <a:pt x="1286" y="905"/>
                    </a:lnTo>
                    <a:lnTo>
                      <a:pt x="1286" y="935"/>
                    </a:lnTo>
                    <a:lnTo>
                      <a:pt x="1280" y="958"/>
                    </a:lnTo>
                    <a:lnTo>
                      <a:pt x="1274" y="981"/>
                    </a:lnTo>
                    <a:lnTo>
                      <a:pt x="1269" y="1010"/>
                    </a:lnTo>
                    <a:lnTo>
                      <a:pt x="1263" y="1027"/>
                    </a:lnTo>
                    <a:lnTo>
                      <a:pt x="1274" y="1045"/>
                    </a:lnTo>
                    <a:lnTo>
                      <a:pt x="1292" y="1069"/>
                    </a:lnTo>
                    <a:lnTo>
                      <a:pt x="1302" y="1091"/>
                    </a:lnTo>
                    <a:lnTo>
                      <a:pt x="1315" y="1109"/>
                    </a:lnTo>
                    <a:lnTo>
                      <a:pt x="1321" y="1132"/>
                    </a:lnTo>
                    <a:lnTo>
                      <a:pt x="1321" y="1156"/>
                    </a:lnTo>
                    <a:lnTo>
                      <a:pt x="1321" y="1178"/>
                    </a:lnTo>
                    <a:lnTo>
                      <a:pt x="1321" y="1196"/>
                    </a:lnTo>
                    <a:lnTo>
                      <a:pt x="1309" y="1213"/>
                    </a:lnTo>
                    <a:lnTo>
                      <a:pt x="1302" y="1231"/>
                    </a:lnTo>
                    <a:lnTo>
                      <a:pt x="1297" y="1243"/>
                    </a:lnTo>
                    <a:lnTo>
                      <a:pt x="1286" y="1253"/>
                    </a:lnTo>
                    <a:lnTo>
                      <a:pt x="1269" y="1259"/>
                    </a:lnTo>
                    <a:lnTo>
                      <a:pt x="1256" y="1272"/>
                    </a:lnTo>
                    <a:lnTo>
                      <a:pt x="1240" y="1272"/>
                    </a:lnTo>
                    <a:lnTo>
                      <a:pt x="1223" y="1277"/>
                    </a:lnTo>
                    <a:lnTo>
                      <a:pt x="1205" y="1277"/>
                    </a:lnTo>
                    <a:lnTo>
                      <a:pt x="1210" y="1289"/>
                    </a:lnTo>
                    <a:lnTo>
                      <a:pt x="1228" y="1306"/>
                    </a:lnTo>
                    <a:lnTo>
                      <a:pt x="1246" y="1329"/>
                    </a:lnTo>
                    <a:lnTo>
                      <a:pt x="1256" y="1347"/>
                    </a:lnTo>
                    <a:lnTo>
                      <a:pt x="1269" y="1370"/>
                    </a:lnTo>
                    <a:lnTo>
                      <a:pt x="1280" y="1387"/>
                    </a:lnTo>
                    <a:lnTo>
                      <a:pt x="1286" y="1410"/>
                    </a:lnTo>
                    <a:lnTo>
                      <a:pt x="1292" y="1428"/>
                    </a:lnTo>
                    <a:lnTo>
                      <a:pt x="1297" y="1451"/>
                    </a:lnTo>
                    <a:lnTo>
                      <a:pt x="1297" y="1474"/>
                    </a:lnTo>
                    <a:lnTo>
                      <a:pt x="1292" y="1504"/>
                    </a:lnTo>
                    <a:lnTo>
                      <a:pt x="1286" y="1526"/>
                    </a:lnTo>
                    <a:lnTo>
                      <a:pt x="1269" y="1550"/>
                    </a:lnTo>
                    <a:lnTo>
                      <a:pt x="1251" y="1573"/>
                    </a:lnTo>
                    <a:lnTo>
                      <a:pt x="1228" y="1591"/>
                    </a:lnTo>
                    <a:lnTo>
                      <a:pt x="1205" y="1602"/>
                    </a:lnTo>
                    <a:lnTo>
                      <a:pt x="1170" y="1614"/>
                    </a:lnTo>
                    <a:lnTo>
                      <a:pt x="1124" y="1620"/>
                    </a:lnTo>
                    <a:lnTo>
                      <a:pt x="1084" y="1626"/>
                    </a:lnTo>
                    <a:lnTo>
                      <a:pt x="1038" y="1620"/>
                    </a:lnTo>
                    <a:lnTo>
                      <a:pt x="1003" y="1614"/>
                    </a:lnTo>
                    <a:lnTo>
                      <a:pt x="963" y="1602"/>
                    </a:lnTo>
                    <a:lnTo>
                      <a:pt x="929" y="1585"/>
                    </a:lnTo>
                    <a:lnTo>
                      <a:pt x="893" y="1567"/>
                    </a:lnTo>
                    <a:lnTo>
                      <a:pt x="836" y="1539"/>
                    </a:lnTo>
                    <a:lnTo>
                      <a:pt x="801" y="1515"/>
                    </a:lnTo>
                    <a:lnTo>
                      <a:pt x="750" y="1520"/>
                    </a:lnTo>
                    <a:lnTo>
                      <a:pt x="714" y="1526"/>
                    </a:lnTo>
                    <a:lnTo>
                      <a:pt x="686" y="1526"/>
                    </a:lnTo>
                    <a:lnTo>
                      <a:pt x="652" y="1520"/>
                    </a:lnTo>
                    <a:lnTo>
                      <a:pt x="635" y="1510"/>
                    </a:lnTo>
                    <a:lnTo>
                      <a:pt x="612" y="1491"/>
                    </a:lnTo>
                    <a:lnTo>
                      <a:pt x="582" y="1469"/>
                    </a:lnTo>
                    <a:lnTo>
                      <a:pt x="548" y="1445"/>
                    </a:lnTo>
                    <a:lnTo>
                      <a:pt x="489" y="1469"/>
                    </a:lnTo>
                    <a:lnTo>
                      <a:pt x="433" y="1486"/>
                    </a:lnTo>
                    <a:lnTo>
                      <a:pt x="381" y="1504"/>
                    </a:lnTo>
                    <a:lnTo>
                      <a:pt x="329" y="1510"/>
                    </a:lnTo>
                    <a:lnTo>
                      <a:pt x="283" y="1510"/>
                    </a:lnTo>
                    <a:lnTo>
                      <a:pt x="243" y="1504"/>
                    </a:lnTo>
                    <a:lnTo>
                      <a:pt x="202" y="1498"/>
                    </a:lnTo>
                    <a:lnTo>
                      <a:pt x="167" y="1486"/>
                    </a:lnTo>
                    <a:lnTo>
                      <a:pt x="132" y="1469"/>
                    </a:lnTo>
                    <a:lnTo>
                      <a:pt x="104" y="1445"/>
                    </a:lnTo>
                    <a:lnTo>
                      <a:pt x="80" y="1423"/>
                    </a:lnTo>
                    <a:lnTo>
                      <a:pt x="64" y="1393"/>
                    </a:lnTo>
                    <a:lnTo>
                      <a:pt x="46" y="1358"/>
                    </a:lnTo>
                    <a:lnTo>
                      <a:pt x="34" y="1318"/>
                    </a:lnTo>
                    <a:lnTo>
                      <a:pt x="34" y="1289"/>
                    </a:lnTo>
                    <a:lnTo>
                      <a:pt x="34" y="1253"/>
                    </a:lnTo>
                    <a:lnTo>
                      <a:pt x="46" y="1225"/>
                    </a:lnTo>
                    <a:lnTo>
                      <a:pt x="64" y="1196"/>
                    </a:lnTo>
                    <a:lnTo>
                      <a:pt x="86" y="1172"/>
                    </a:lnTo>
                    <a:lnTo>
                      <a:pt x="116" y="1143"/>
                    </a:lnTo>
                    <a:lnTo>
                      <a:pt x="86" y="1120"/>
                    </a:lnTo>
                    <a:lnTo>
                      <a:pt x="64" y="1097"/>
                    </a:lnTo>
                    <a:lnTo>
                      <a:pt x="40" y="1074"/>
                    </a:lnTo>
                    <a:lnTo>
                      <a:pt x="29" y="1051"/>
                    </a:lnTo>
                    <a:lnTo>
                      <a:pt x="12" y="1022"/>
                    </a:lnTo>
                    <a:lnTo>
                      <a:pt x="6" y="999"/>
                    </a:lnTo>
                    <a:lnTo>
                      <a:pt x="0" y="975"/>
                    </a:lnTo>
                    <a:lnTo>
                      <a:pt x="0" y="952"/>
                    </a:lnTo>
                    <a:lnTo>
                      <a:pt x="0" y="929"/>
                    </a:lnTo>
                    <a:lnTo>
                      <a:pt x="6" y="905"/>
                    </a:lnTo>
                    <a:lnTo>
                      <a:pt x="12" y="883"/>
                    </a:lnTo>
                    <a:lnTo>
                      <a:pt x="29" y="859"/>
                    </a:lnTo>
                    <a:lnTo>
                      <a:pt x="40" y="842"/>
                    </a:lnTo>
                    <a:lnTo>
                      <a:pt x="58" y="824"/>
                    </a:lnTo>
                    <a:lnTo>
                      <a:pt x="80" y="807"/>
                    </a:lnTo>
                    <a:lnTo>
                      <a:pt x="104" y="789"/>
                    </a:lnTo>
                    <a:lnTo>
                      <a:pt x="80" y="772"/>
                    </a:lnTo>
                    <a:lnTo>
                      <a:pt x="64" y="754"/>
                    </a:lnTo>
                    <a:lnTo>
                      <a:pt x="46" y="731"/>
                    </a:lnTo>
                    <a:lnTo>
                      <a:pt x="34" y="708"/>
                    </a:lnTo>
                    <a:lnTo>
                      <a:pt x="24" y="685"/>
                    </a:lnTo>
                    <a:lnTo>
                      <a:pt x="18" y="662"/>
                    </a:lnTo>
                    <a:lnTo>
                      <a:pt x="18" y="638"/>
                    </a:lnTo>
                    <a:lnTo>
                      <a:pt x="12" y="616"/>
                    </a:lnTo>
                    <a:lnTo>
                      <a:pt x="18" y="586"/>
                    </a:lnTo>
                    <a:lnTo>
                      <a:pt x="18" y="551"/>
                    </a:lnTo>
                    <a:lnTo>
                      <a:pt x="29" y="516"/>
                    </a:lnTo>
                    <a:lnTo>
                      <a:pt x="40" y="494"/>
                    </a:lnTo>
                    <a:lnTo>
                      <a:pt x="52" y="464"/>
                    </a:lnTo>
                    <a:lnTo>
                      <a:pt x="64" y="441"/>
                    </a:lnTo>
                    <a:lnTo>
                      <a:pt x="80" y="418"/>
                    </a:lnTo>
                    <a:lnTo>
                      <a:pt x="99" y="395"/>
                    </a:lnTo>
                    <a:lnTo>
                      <a:pt x="86" y="383"/>
                    </a:lnTo>
                    <a:lnTo>
                      <a:pt x="64" y="348"/>
                    </a:lnTo>
                    <a:lnTo>
                      <a:pt x="52" y="319"/>
                    </a:lnTo>
                    <a:lnTo>
                      <a:pt x="46" y="289"/>
                    </a:lnTo>
                    <a:lnTo>
                      <a:pt x="40" y="262"/>
                    </a:lnTo>
                    <a:lnTo>
                      <a:pt x="40" y="227"/>
                    </a:lnTo>
                    <a:lnTo>
                      <a:pt x="40" y="197"/>
                    </a:lnTo>
                    <a:lnTo>
                      <a:pt x="46" y="168"/>
                    </a:lnTo>
                    <a:lnTo>
                      <a:pt x="58" y="145"/>
                    </a:lnTo>
                    <a:lnTo>
                      <a:pt x="70" y="116"/>
                    </a:lnTo>
                    <a:lnTo>
                      <a:pt x="80" y="93"/>
                    </a:lnTo>
                    <a:lnTo>
                      <a:pt x="99" y="64"/>
                    </a:lnTo>
                    <a:lnTo>
                      <a:pt x="116" y="46"/>
                    </a:lnTo>
                    <a:lnTo>
                      <a:pt x="139" y="29"/>
                    </a:lnTo>
                    <a:lnTo>
                      <a:pt x="162" y="17"/>
                    </a:lnTo>
                    <a:lnTo>
                      <a:pt x="185" y="11"/>
                    </a:lnTo>
                    <a:lnTo>
                      <a:pt x="208" y="6"/>
                    </a:lnTo>
                    <a:lnTo>
                      <a:pt x="231" y="0"/>
                    </a:lnTo>
                    <a:lnTo>
                      <a:pt x="254" y="0"/>
                    </a:lnTo>
                    <a:lnTo>
                      <a:pt x="270" y="0"/>
                    </a:lnTo>
                    <a:lnTo>
                      <a:pt x="289" y="0"/>
                    </a:lnTo>
                    <a:lnTo>
                      <a:pt x="317" y="0"/>
                    </a:lnTo>
                    <a:lnTo>
                      <a:pt x="335" y="6"/>
                    </a:lnTo>
                    <a:lnTo>
                      <a:pt x="357" y="11"/>
                    </a:lnTo>
                    <a:lnTo>
                      <a:pt x="375" y="17"/>
                    </a:lnTo>
                    <a:lnTo>
                      <a:pt x="392" y="29"/>
                    </a:lnTo>
                    <a:lnTo>
                      <a:pt x="410" y="35"/>
                    </a:lnTo>
                    <a:lnTo>
                      <a:pt x="427" y="46"/>
                    </a:lnTo>
                    <a:lnTo>
                      <a:pt x="443" y="64"/>
                    </a:lnTo>
                    <a:lnTo>
                      <a:pt x="456" y="75"/>
                    </a:lnTo>
                    <a:lnTo>
                      <a:pt x="467" y="93"/>
                    </a:lnTo>
                    <a:lnTo>
                      <a:pt x="479" y="104"/>
                    </a:lnTo>
                    <a:close/>
                  </a:path>
                </a:pathLst>
              </a:custGeom>
              <a:solidFill>
                <a:srgbClr val="2D0000"/>
              </a:solidFill>
              <a:ln w="9525">
                <a:noFill/>
                <a:round/>
                <a:headEnd/>
                <a:tailEnd/>
              </a:ln>
            </p:spPr>
            <p:txBody>
              <a:bodyPr/>
              <a:lstStyle/>
              <a:p>
                <a:endParaRPr lang="en-US"/>
              </a:p>
            </p:txBody>
          </p:sp>
          <p:sp>
            <p:nvSpPr>
              <p:cNvPr id="4123" name="Freeform 115"/>
              <p:cNvSpPr>
                <a:spLocks/>
              </p:cNvSpPr>
              <p:nvPr/>
            </p:nvSpPr>
            <p:spPr bwMode="auto">
              <a:xfrm>
                <a:off x="4712" y="2678"/>
                <a:ext cx="121" cy="114"/>
              </a:xfrm>
              <a:custGeom>
                <a:avLst/>
                <a:gdLst>
                  <a:gd name="T0" fmla="*/ 44 w 363"/>
                  <a:gd name="T1" fmla="*/ 2 h 343"/>
                  <a:gd name="T2" fmla="*/ 50 w 363"/>
                  <a:gd name="T3" fmla="*/ 2 h 343"/>
                  <a:gd name="T4" fmla="*/ 58 w 363"/>
                  <a:gd name="T5" fmla="*/ 0 h 343"/>
                  <a:gd name="T6" fmla="*/ 68 w 363"/>
                  <a:gd name="T7" fmla="*/ 2 h 343"/>
                  <a:gd name="T8" fmla="*/ 75 w 363"/>
                  <a:gd name="T9" fmla="*/ 2 h 343"/>
                  <a:gd name="T10" fmla="*/ 81 w 363"/>
                  <a:gd name="T11" fmla="*/ 4 h 343"/>
                  <a:gd name="T12" fmla="*/ 90 w 363"/>
                  <a:gd name="T13" fmla="*/ 6 h 343"/>
                  <a:gd name="T14" fmla="*/ 98 w 363"/>
                  <a:gd name="T15" fmla="*/ 8 h 343"/>
                  <a:gd name="T16" fmla="*/ 106 w 363"/>
                  <a:gd name="T17" fmla="*/ 12 h 343"/>
                  <a:gd name="T18" fmla="*/ 114 w 363"/>
                  <a:gd name="T19" fmla="*/ 21 h 343"/>
                  <a:gd name="T20" fmla="*/ 121 w 363"/>
                  <a:gd name="T21" fmla="*/ 29 h 343"/>
                  <a:gd name="T22" fmla="*/ 116 w 363"/>
                  <a:gd name="T23" fmla="*/ 33 h 343"/>
                  <a:gd name="T24" fmla="*/ 110 w 363"/>
                  <a:gd name="T25" fmla="*/ 37 h 343"/>
                  <a:gd name="T26" fmla="*/ 106 w 363"/>
                  <a:gd name="T27" fmla="*/ 42 h 343"/>
                  <a:gd name="T28" fmla="*/ 102 w 363"/>
                  <a:gd name="T29" fmla="*/ 46 h 343"/>
                  <a:gd name="T30" fmla="*/ 98 w 363"/>
                  <a:gd name="T31" fmla="*/ 52 h 343"/>
                  <a:gd name="T32" fmla="*/ 95 w 363"/>
                  <a:gd name="T33" fmla="*/ 58 h 343"/>
                  <a:gd name="T34" fmla="*/ 90 w 363"/>
                  <a:gd name="T35" fmla="*/ 64 h 343"/>
                  <a:gd name="T36" fmla="*/ 89 w 363"/>
                  <a:gd name="T37" fmla="*/ 69 h 343"/>
                  <a:gd name="T38" fmla="*/ 87 w 363"/>
                  <a:gd name="T39" fmla="*/ 75 h 343"/>
                  <a:gd name="T40" fmla="*/ 85 w 363"/>
                  <a:gd name="T41" fmla="*/ 81 h 343"/>
                  <a:gd name="T42" fmla="*/ 83 w 363"/>
                  <a:gd name="T43" fmla="*/ 89 h 343"/>
                  <a:gd name="T44" fmla="*/ 81 w 363"/>
                  <a:gd name="T45" fmla="*/ 93 h 343"/>
                  <a:gd name="T46" fmla="*/ 81 w 363"/>
                  <a:gd name="T47" fmla="*/ 98 h 343"/>
                  <a:gd name="T48" fmla="*/ 79 w 363"/>
                  <a:gd name="T49" fmla="*/ 104 h 343"/>
                  <a:gd name="T50" fmla="*/ 79 w 363"/>
                  <a:gd name="T51" fmla="*/ 110 h 343"/>
                  <a:gd name="T52" fmla="*/ 79 w 363"/>
                  <a:gd name="T53" fmla="*/ 114 h 343"/>
                  <a:gd name="T54" fmla="*/ 75 w 363"/>
                  <a:gd name="T55" fmla="*/ 110 h 343"/>
                  <a:gd name="T56" fmla="*/ 68 w 363"/>
                  <a:gd name="T57" fmla="*/ 108 h 343"/>
                  <a:gd name="T58" fmla="*/ 58 w 363"/>
                  <a:gd name="T59" fmla="*/ 106 h 343"/>
                  <a:gd name="T60" fmla="*/ 48 w 363"/>
                  <a:gd name="T61" fmla="*/ 106 h 343"/>
                  <a:gd name="T62" fmla="*/ 39 w 363"/>
                  <a:gd name="T63" fmla="*/ 106 h 343"/>
                  <a:gd name="T64" fmla="*/ 29 w 363"/>
                  <a:gd name="T65" fmla="*/ 110 h 343"/>
                  <a:gd name="T66" fmla="*/ 20 w 363"/>
                  <a:gd name="T67" fmla="*/ 112 h 343"/>
                  <a:gd name="T68" fmla="*/ 14 w 363"/>
                  <a:gd name="T69" fmla="*/ 114 h 343"/>
                  <a:gd name="T70" fmla="*/ 10 w 363"/>
                  <a:gd name="T71" fmla="*/ 110 h 343"/>
                  <a:gd name="T72" fmla="*/ 8 w 363"/>
                  <a:gd name="T73" fmla="*/ 104 h 343"/>
                  <a:gd name="T74" fmla="*/ 4 w 363"/>
                  <a:gd name="T75" fmla="*/ 96 h 343"/>
                  <a:gd name="T76" fmla="*/ 2 w 363"/>
                  <a:gd name="T77" fmla="*/ 86 h 343"/>
                  <a:gd name="T78" fmla="*/ 0 w 363"/>
                  <a:gd name="T79" fmla="*/ 77 h 343"/>
                  <a:gd name="T80" fmla="*/ 0 w 363"/>
                  <a:gd name="T81" fmla="*/ 67 h 343"/>
                  <a:gd name="T82" fmla="*/ 0 w 363"/>
                  <a:gd name="T83" fmla="*/ 58 h 343"/>
                  <a:gd name="T84" fmla="*/ 4 w 363"/>
                  <a:gd name="T85" fmla="*/ 42 h 343"/>
                  <a:gd name="T86" fmla="*/ 8 w 363"/>
                  <a:gd name="T87" fmla="*/ 35 h 343"/>
                  <a:gd name="T88" fmla="*/ 12 w 363"/>
                  <a:gd name="T89" fmla="*/ 27 h 343"/>
                  <a:gd name="T90" fmla="*/ 15 w 363"/>
                  <a:gd name="T91" fmla="*/ 21 h 343"/>
                  <a:gd name="T92" fmla="*/ 20 w 363"/>
                  <a:gd name="T93" fmla="*/ 15 h 343"/>
                  <a:gd name="T94" fmla="*/ 23 w 363"/>
                  <a:gd name="T95" fmla="*/ 12 h 343"/>
                  <a:gd name="T96" fmla="*/ 29 w 363"/>
                  <a:gd name="T97" fmla="*/ 8 h 343"/>
                  <a:gd name="T98" fmla="*/ 37 w 363"/>
                  <a:gd name="T99" fmla="*/ 6 h 343"/>
                  <a:gd name="T100" fmla="*/ 44 w 363"/>
                  <a:gd name="T101" fmla="*/ 2 h 34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3"/>
                  <a:gd name="T154" fmla="*/ 0 h 343"/>
                  <a:gd name="T155" fmla="*/ 363 w 363"/>
                  <a:gd name="T156" fmla="*/ 343 h 34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3" h="343">
                    <a:moveTo>
                      <a:pt x="133" y="6"/>
                    </a:moveTo>
                    <a:lnTo>
                      <a:pt x="151" y="6"/>
                    </a:lnTo>
                    <a:lnTo>
                      <a:pt x="174" y="0"/>
                    </a:lnTo>
                    <a:lnTo>
                      <a:pt x="203" y="6"/>
                    </a:lnTo>
                    <a:lnTo>
                      <a:pt x="225" y="6"/>
                    </a:lnTo>
                    <a:lnTo>
                      <a:pt x="243" y="12"/>
                    </a:lnTo>
                    <a:lnTo>
                      <a:pt x="271" y="17"/>
                    </a:lnTo>
                    <a:lnTo>
                      <a:pt x="295" y="23"/>
                    </a:lnTo>
                    <a:lnTo>
                      <a:pt x="317" y="35"/>
                    </a:lnTo>
                    <a:lnTo>
                      <a:pt x="341" y="64"/>
                    </a:lnTo>
                    <a:lnTo>
                      <a:pt x="363" y="87"/>
                    </a:lnTo>
                    <a:lnTo>
                      <a:pt x="347" y="98"/>
                    </a:lnTo>
                    <a:lnTo>
                      <a:pt x="330" y="111"/>
                    </a:lnTo>
                    <a:lnTo>
                      <a:pt x="317" y="127"/>
                    </a:lnTo>
                    <a:lnTo>
                      <a:pt x="307" y="139"/>
                    </a:lnTo>
                    <a:lnTo>
                      <a:pt x="295" y="157"/>
                    </a:lnTo>
                    <a:lnTo>
                      <a:pt x="284" y="174"/>
                    </a:lnTo>
                    <a:lnTo>
                      <a:pt x="271" y="192"/>
                    </a:lnTo>
                    <a:lnTo>
                      <a:pt x="266" y="208"/>
                    </a:lnTo>
                    <a:lnTo>
                      <a:pt x="261" y="227"/>
                    </a:lnTo>
                    <a:lnTo>
                      <a:pt x="255" y="244"/>
                    </a:lnTo>
                    <a:lnTo>
                      <a:pt x="249" y="267"/>
                    </a:lnTo>
                    <a:lnTo>
                      <a:pt x="243" y="279"/>
                    </a:lnTo>
                    <a:lnTo>
                      <a:pt x="243" y="295"/>
                    </a:lnTo>
                    <a:lnTo>
                      <a:pt x="237" y="314"/>
                    </a:lnTo>
                    <a:lnTo>
                      <a:pt x="237" y="331"/>
                    </a:lnTo>
                    <a:lnTo>
                      <a:pt x="237" y="343"/>
                    </a:lnTo>
                    <a:lnTo>
                      <a:pt x="225" y="331"/>
                    </a:lnTo>
                    <a:lnTo>
                      <a:pt x="203" y="325"/>
                    </a:lnTo>
                    <a:lnTo>
                      <a:pt x="174" y="319"/>
                    </a:lnTo>
                    <a:lnTo>
                      <a:pt x="144" y="319"/>
                    </a:lnTo>
                    <a:lnTo>
                      <a:pt x="116" y="319"/>
                    </a:lnTo>
                    <a:lnTo>
                      <a:pt x="87" y="331"/>
                    </a:lnTo>
                    <a:lnTo>
                      <a:pt x="59" y="336"/>
                    </a:lnTo>
                    <a:lnTo>
                      <a:pt x="41" y="343"/>
                    </a:lnTo>
                    <a:lnTo>
                      <a:pt x="30" y="331"/>
                    </a:lnTo>
                    <a:lnTo>
                      <a:pt x="24" y="314"/>
                    </a:lnTo>
                    <a:lnTo>
                      <a:pt x="12" y="290"/>
                    </a:lnTo>
                    <a:lnTo>
                      <a:pt x="6" y="260"/>
                    </a:lnTo>
                    <a:lnTo>
                      <a:pt x="0" y="233"/>
                    </a:lnTo>
                    <a:lnTo>
                      <a:pt x="0" y="203"/>
                    </a:lnTo>
                    <a:lnTo>
                      <a:pt x="0" y="174"/>
                    </a:lnTo>
                    <a:lnTo>
                      <a:pt x="12" y="127"/>
                    </a:lnTo>
                    <a:lnTo>
                      <a:pt x="24" y="104"/>
                    </a:lnTo>
                    <a:lnTo>
                      <a:pt x="36" y="81"/>
                    </a:lnTo>
                    <a:lnTo>
                      <a:pt x="46" y="64"/>
                    </a:lnTo>
                    <a:lnTo>
                      <a:pt x="59" y="46"/>
                    </a:lnTo>
                    <a:lnTo>
                      <a:pt x="70" y="35"/>
                    </a:lnTo>
                    <a:lnTo>
                      <a:pt x="87" y="23"/>
                    </a:lnTo>
                    <a:lnTo>
                      <a:pt x="111" y="17"/>
                    </a:lnTo>
                    <a:lnTo>
                      <a:pt x="133" y="6"/>
                    </a:lnTo>
                    <a:close/>
                  </a:path>
                </a:pathLst>
              </a:custGeom>
              <a:solidFill>
                <a:srgbClr val="FF9900"/>
              </a:solidFill>
              <a:ln w="9525">
                <a:noFill/>
                <a:round/>
                <a:headEnd/>
                <a:tailEnd/>
              </a:ln>
            </p:spPr>
            <p:txBody>
              <a:bodyPr/>
              <a:lstStyle/>
              <a:p>
                <a:endParaRPr lang="en-US"/>
              </a:p>
            </p:txBody>
          </p:sp>
          <p:sp>
            <p:nvSpPr>
              <p:cNvPr id="4124" name="Freeform 116"/>
              <p:cNvSpPr>
                <a:spLocks/>
              </p:cNvSpPr>
              <p:nvPr/>
            </p:nvSpPr>
            <p:spPr bwMode="auto">
              <a:xfrm>
                <a:off x="4930" y="2724"/>
                <a:ext cx="101" cy="128"/>
              </a:xfrm>
              <a:custGeom>
                <a:avLst/>
                <a:gdLst>
                  <a:gd name="T0" fmla="*/ 101 w 305"/>
                  <a:gd name="T1" fmla="*/ 72 h 383"/>
                  <a:gd name="T2" fmla="*/ 99 w 305"/>
                  <a:gd name="T3" fmla="*/ 76 h 383"/>
                  <a:gd name="T4" fmla="*/ 99 w 305"/>
                  <a:gd name="T5" fmla="*/ 80 h 383"/>
                  <a:gd name="T6" fmla="*/ 97 w 305"/>
                  <a:gd name="T7" fmla="*/ 84 h 383"/>
                  <a:gd name="T8" fmla="*/ 93 w 305"/>
                  <a:gd name="T9" fmla="*/ 91 h 383"/>
                  <a:gd name="T10" fmla="*/ 91 w 305"/>
                  <a:gd name="T11" fmla="*/ 99 h 383"/>
                  <a:gd name="T12" fmla="*/ 86 w 305"/>
                  <a:gd name="T13" fmla="*/ 107 h 383"/>
                  <a:gd name="T14" fmla="*/ 82 w 305"/>
                  <a:gd name="T15" fmla="*/ 113 h 383"/>
                  <a:gd name="T16" fmla="*/ 76 w 305"/>
                  <a:gd name="T17" fmla="*/ 118 h 383"/>
                  <a:gd name="T18" fmla="*/ 70 w 305"/>
                  <a:gd name="T19" fmla="*/ 126 h 383"/>
                  <a:gd name="T20" fmla="*/ 68 w 305"/>
                  <a:gd name="T21" fmla="*/ 128 h 383"/>
                  <a:gd name="T22" fmla="*/ 61 w 305"/>
                  <a:gd name="T23" fmla="*/ 123 h 383"/>
                  <a:gd name="T24" fmla="*/ 53 w 305"/>
                  <a:gd name="T25" fmla="*/ 116 h 383"/>
                  <a:gd name="T26" fmla="*/ 46 w 305"/>
                  <a:gd name="T27" fmla="*/ 113 h 383"/>
                  <a:gd name="T28" fmla="*/ 40 w 305"/>
                  <a:gd name="T29" fmla="*/ 109 h 383"/>
                  <a:gd name="T30" fmla="*/ 30 w 305"/>
                  <a:gd name="T31" fmla="*/ 107 h 383"/>
                  <a:gd name="T32" fmla="*/ 23 w 305"/>
                  <a:gd name="T33" fmla="*/ 105 h 383"/>
                  <a:gd name="T34" fmla="*/ 13 w 305"/>
                  <a:gd name="T35" fmla="*/ 103 h 383"/>
                  <a:gd name="T36" fmla="*/ 0 w 305"/>
                  <a:gd name="T37" fmla="*/ 103 h 383"/>
                  <a:gd name="T38" fmla="*/ 4 w 305"/>
                  <a:gd name="T39" fmla="*/ 97 h 383"/>
                  <a:gd name="T40" fmla="*/ 6 w 305"/>
                  <a:gd name="T41" fmla="*/ 89 h 383"/>
                  <a:gd name="T42" fmla="*/ 6 w 305"/>
                  <a:gd name="T43" fmla="*/ 82 h 383"/>
                  <a:gd name="T44" fmla="*/ 6 w 305"/>
                  <a:gd name="T45" fmla="*/ 72 h 383"/>
                  <a:gd name="T46" fmla="*/ 4 w 305"/>
                  <a:gd name="T47" fmla="*/ 62 h 383"/>
                  <a:gd name="T48" fmla="*/ 2 w 305"/>
                  <a:gd name="T49" fmla="*/ 52 h 383"/>
                  <a:gd name="T50" fmla="*/ 2 w 305"/>
                  <a:gd name="T51" fmla="*/ 43 h 383"/>
                  <a:gd name="T52" fmla="*/ 0 w 305"/>
                  <a:gd name="T53" fmla="*/ 33 h 383"/>
                  <a:gd name="T54" fmla="*/ 2 w 305"/>
                  <a:gd name="T55" fmla="*/ 29 h 383"/>
                  <a:gd name="T56" fmla="*/ 4 w 305"/>
                  <a:gd name="T57" fmla="*/ 25 h 383"/>
                  <a:gd name="T58" fmla="*/ 7 w 305"/>
                  <a:gd name="T59" fmla="*/ 23 h 383"/>
                  <a:gd name="T60" fmla="*/ 9 w 305"/>
                  <a:gd name="T61" fmla="*/ 20 h 383"/>
                  <a:gd name="T62" fmla="*/ 11 w 305"/>
                  <a:gd name="T63" fmla="*/ 18 h 383"/>
                  <a:gd name="T64" fmla="*/ 13 w 305"/>
                  <a:gd name="T65" fmla="*/ 15 h 383"/>
                  <a:gd name="T66" fmla="*/ 17 w 305"/>
                  <a:gd name="T67" fmla="*/ 13 h 383"/>
                  <a:gd name="T68" fmla="*/ 23 w 305"/>
                  <a:gd name="T69" fmla="*/ 8 h 383"/>
                  <a:gd name="T70" fmla="*/ 32 w 305"/>
                  <a:gd name="T71" fmla="*/ 2 h 383"/>
                  <a:gd name="T72" fmla="*/ 36 w 305"/>
                  <a:gd name="T73" fmla="*/ 2 h 383"/>
                  <a:gd name="T74" fmla="*/ 42 w 305"/>
                  <a:gd name="T75" fmla="*/ 0 h 383"/>
                  <a:gd name="T76" fmla="*/ 48 w 305"/>
                  <a:gd name="T77" fmla="*/ 0 h 383"/>
                  <a:gd name="T78" fmla="*/ 53 w 305"/>
                  <a:gd name="T79" fmla="*/ 0 h 383"/>
                  <a:gd name="T80" fmla="*/ 59 w 305"/>
                  <a:gd name="T81" fmla="*/ 2 h 383"/>
                  <a:gd name="T82" fmla="*/ 67 w 305"/>
                  <a:gd name="T83" fmla="*/ 4 h 383"/>
                  <a:gd name="T84" fmla="*/ 73 w 305"/>
                  <a:gd name="T85" fmla="*/ 8 h 383"/>
                  <a:gd name="T86" fmla="*/ 78 w 305"/>
                  <a:gd name="T87" fmla="*/ 12 h 383"/>
                  <a:gd name="T88" fmla="*/ 82 w 305"/>
                  <a:gd name="T89" fmla="*/ 15 h 383"/>
                  <a:gd name="T90" fmla="*/ 88 w 305"/>
                  <a:gd name="T91" fmla="*/ 21 h 383"/>
                  <a:gd name="T92" fmla="*/ 89 w 305"/>
                  <a:gd name="T93" fmla="*/ 27 h 383"/>
                  <a:gd name="T94" fmla="*/ 93 w 305"/>
                  <a:gd name="T95" fmla="*/ 33 h 383"/>
                  <a:gd name="T96" fmla="*/ 95 w 305"/>
                  <a:gd name="T97" fmla="*/ 40 h 383"/>
                  <a:gd name="T98" fmla="*/ 97 w 305"/>
                  <a:gd name="T99" fmla="*/ 47 h 383"/>
                  <a:gd name="T100" fmla="*/ 99 w 305"/>
                  <a:gd name="T101" fmla="*/ 52 h 383"/>
                  <a:gd name="T102" fmla="*/ 101 w 305"/>
                  <a:gd name="T103" fmla="*/ 60 h 383"/>
                  <a:gd name="T104" fmla="*/ 101 w 305"/>
                  <a:gd name="T105" fmla="*/ 66 h 383"/>
                  <a:gd name="T106" fmla="*/ 101 w 305"/>
                  <a:gd name="T107" fmla="*/ 72 h 38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05"/>
                  <a:gd name="T163" fmla="*/ 0 h 383"/>
                  <a:gd name="T164" fmla="*/ 305 w 305"/>
                  <a:gd name="T165" fmla="*/ 383 h 38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05" h="383">
                    <a:moveTo>
                      <a:pt x="305" y="215"/>
                    </a:moveTo>
                    <a:lnTo>
                      <a:pt x="298" y="227"/>
                    </a:lnTo>
                    <a:lnTo>
                      <a:pt x="298" y="238"/>
                    </a:lnTo>
                    <a:lnTo>
                      <a:pt x="293" y="250"/>
                    </a:lnTo>
                    <a:lnTo>
                      <a:pt x="282" y="273"/>
                    </a:lnTo>
                    <a:lnTo>
                      <a:pt x="276" y="296"/>
                    </a:lnTo>
                    <a:lnTo>
                      <a:pt x="259" y="320"/>
                    </a:lnTo>
                    <a:lnTo>
                      <a:pt x="247" y="337"/>
                    </a:lnTo>
                    <a:lnTo>
                      <a:pt x="230" y="354"/>
                    </a:lnTo>
                    <a:lnTo>
                      <a:pt x="212" y="377"/>
                    </a:lnTo>
                    <a:lnTo>
                      <a:pt x="206" y="383"/>
                    </a:lnTo>
                    <a:lnTo>
                      <a:pt x="184" y="367"/>
                    </a:lnTo>
                    <a:lnTo>
                      <a:pt x="160" y="348"/>
                    </a:lnTo>
                    <a:lnTo>
                      <a:pt x="138" y="337"/>
                    </a:lnTo>
                    <a:lnTo>
                      <a:pt x="120" y="326"/>
                    </a:lnTo>
                    <a:lnTo>
                      <a:pt x="92" y="320"/>
                    </a:lnTo>
                    <a:lnTo>
                      <a:pt x="68" y="313"/>
                    </a:lnTo>
                    <a:lnTo>
                      <a:pt x="40" y="308"/>
                    </a:lnTo>
                    <a:lnTo>
                      <a:pt x="0" y="308"/>
                    </a:lnTo>
                    <a:lnTo>
                      <a:pt x="11" y="290"/>
                    </a:lnTo>
                    <a:lnTo>
                      <a:pt x="17" y="267"/>
                    </a:lnTo>
                    <a:lnTo>
                      <a:pt x="17" y="244"/>
                    </a:lnTo>
                    <a:lnTo>
                      <a:pt x="17" y="215"/>
                    </a:lnTo>
                    <a:lnTo>
                      <a:pt x="11" y="186"/>
                    </a:lnTo>
                    <a:lnTo>
                      <a:pt x="5" y="156"/>
                    </a:lnTo>
                    <a:lnTo>
                      <a:pt x="5" y="128"/>
                    </a:lnTo>
                    <a:lnTo>
                      <a:pt x="0" y="99"/>
                    </a:lnTo>
                    <a:lnTo>
                      <a:pt x="5" y="88"/>
                    </a:lnTo>
                    <a:lnTo>
                      <a:pt x="11" y="75"/>
                    </a:lnTo>
                    <a:lnTo>
                      <a:pt x="22" y="69"/>
                    </a:lnTo>
                    <a:lnTo>
                      <a:pt x="27" y="59"/>
                    </a:lnTo>
                    <a:lnTo>
                      <a:pt x="33" y="53"/>
                    </a:lnTo>
                    <a:lnTo>
                      <a:pt x="40" y="46"/>
                    </a:lnTo>
                    <a:lnTo>
                      <a:pt x="51" y="40"/>
                    </a:lnTo>
                    <a:lnTo>
                      <a:pt x="68" y="23"/>
                    </a:lnTo>
                    <a:lnTo>
                      <a:pt x="98" y="6"/>
                    </a:lnTo>
                    <a:lnTo>
                      <a:pt x="109" y="6"/>
                    </a:lnTo>
                    <a:lnTo>
                      <a:pt x="126" y="0"/>
                    </a:lnTo>
                    <a:lnTo>
                      <a:pt x="144" y="0"/>
                    </a:lnTo>
                    <a:lnTo>
                      <a:pt x="160" y="0"/>
                    </a:lnTo>
                    <a:lnTo>
                      <a:pt x="178" y="6"/>
                    </a:lnTo>
                    <a:lnTo>
                      <a:pt x="201" y="13"/>
                    </a:lnTo>
                    <a:lnTo>
                      <a:pt x="219" y="23"/>
                    </a:lnTo>
                    <a:lnTo>
                      <a:pt x="236" y="35"/>
                    </a:lnTo>
                    <a:lnTo>
                      <a:pt x="247" y="46"/>
                    </a:lnTo>
                    <a:lnTo>
                      <a:pt x="265" y="64"/>
                    </a:lnTo>
                    <a:lnTo>
                      <a:pt x="270" y="81"/>
                    </a:lnTo>
                    <a:lnTo>
                      <a:pt x="282" y="99"/>
                    </a:lnTo>
                    <a:lnTo>
                      <a:pt x="288" y="121"/>
                    </a:lnTo>
                    <a:lnTo>
                      <a:pt x="293" y="140"/>
                    </a:lnTo>
                    <a:lnTo>
                      <a:pt x="298" y="156"/>
                    </a:lnTo>
                    <a:lnTo>
                      <a:pt x="305" y="180"/>
                    </a:lnTo>
                    <a:lnTo>
                      <a:pt x="305" y="197"/>
                    </a:lnTo>
                    <a:lnTo>
                      <a:pt x="305" y="215"/>
                    </a:lnTo>
                    <a:close/>
                  </a:path>
                </a:pathLst>
              </a:custGeom>
              <a:solidFill>
                <a:srgbClr val="FF9900"/>
              </a:solidFill>
              <a:ln w="9525">
                <a:noFill/>
                <a:round/>
                <a:headEnd/>
                <a:tailEnd/>
              </a:ln>
            </p:spPr>
            <p:txBody>
              <a:bodyPr/>
              <a:lstStyle/>
              <a:p>
                <a:endParaRPr lang="en-US"/>
              </a:p>
            </p:txBody>
          </p:sp>
          <p:sp>
            <p:nvSpPr>
              <p:cNvPr id="4125" name="Freeform 117"/>
              <p:cNvSpPr>
                <a:spLocks/>
              </p:cNvSpPr>
              <p:nvPr/>
            </p:nvSpPr>
            <p:spPr bwMode="auto">
              <a:xfrm>
                <a:off x="4804" y="2715"/>
                <a:ext cx="119" cy="182"/>
              </a:xfrm>
              <a:custGeom>
                <a:avLst/>
                <a:gdLst>
                  <a:gd name="T0" fmla="*/ 42 w 357"/>
                  <a:gd name="T1" fmla="*/ 169 h 545"/>
                  <a:gd name="T2" fmla="*/ 39 w 357"/>
                  <a:gd name="T3" fmla="*/ 174 h 545"/>
                  <a:gd name="T4" fmla="*/ 37 w 357"/>
                  <a:gd name="T5" fmla="*/ 176 h 545"/>
                  <a:gd name="T6" fmla="*/ 35 w 357"/>
                  <a:gd name="T7" fmla="*/ 180 h 545"/>
                  <a:gd name="T8" fmla="*/ 33 w 357"/>
                  <a:gd name="T9" fmla="*/ 180 h 545"/>
                  <a:gd name="T10" fmla="*/ 31 w 357"/>
                  <a:gd name="T11" fmla="*/ 182 h 545"/>
                  <a:gd name="T12" fmla="*/ 29 w 357"/>
                  <a:gd name="T13" fmla="*/ 182 h 545"/>
                  <a:gd name="T14" fmla="*/ 29 w 357"/>
                  <a:gd name="T15" fmla="*/ 180 h 545"/>
                  <a:gd name="T16" fmla="*/ 27 w 357"/>
                  <a:gd name="T17" fmla="*/ 176 h 545"/>
                  <a:gd name="T18" fmla="*/ 27 w 357"/>
                  <a:gd name="T19" fmla="*/ 172 h 545"/>
                  <a:gd name="T20" fmla="*/ 25 w 357"/>
                  <a:gd name="T21" fmla="*/ 155 h 545"/>
                  <a:gd name="T22" fmla="*/ 21 w 357"/>
                  <a:gd name="T23" fmla="*/ 141 h 545"/>
                  <a:gd name="T24" fmla="*/ 18 w 357"/>
                  <a:gd name="T25" fmla="*/ 132 h 545"/>
                  <a:gd name="T26" fmla="*/ 15 w 357"/>
                  <a:gd name="T27" fmla="*/ 120 h 545"/>
                  <a:gd name="T28" fmla="*/ 12 w 357"/>
                  <a:gd name="T29" fmla="*/ 110 h 545"/>
                  <a:gd name="T30" fmla="*/ 8 w 357"/>
                  <a:gd name="T31" fmla="*/ 103 h 545"/>
                  <a:gd name="T32" fmla="*/ 4 w 357"/>
                  <a:gd name="T33" fmla="*/ 95 h 545"/>
                  <a:gd name="T34" fmla="*/ 0 w 357"/>
                  <a:gd name="T35" fmla="*/ 89 h 545"/>
                  <a:gd name="T36" fmla="*/ 0 w 357"/>
                  <a:gd name="T37" fmla="*/ 83 h 545"/>
                  <a:gd name="T38" fmla="*/ 0 w 357"/>
                  <a:gd name="T39" fmla="*/ 75 h 545"/>
                  <a:gd name="T40" fmla="*/ 0 w 357"/>
                  <a:gd name="T41" fmla="*/ 68 h 545"/>
                  <a:gd name="T42" fmla="*/ 2 w 357"/>
                  <a:gd name="T43" fmla="*/ 60 h 545"/>
                  <a:gd name="T44" fmla="*/ 4 w 357"/>
                  <a:gd name="T45" fmla="*/ 52 h 545"/>
                  <a:gd name="T46" fmla="*/ 6 w 357"/>
                  <a:gd name="T47" fmla="*/ 44 h 545"/>
                  <a:gd name="T48" fmla="*/ 10 w 357"/>
                  <a:gd name="T49" fmla="*/ 36 h 545"/>
                  <a:gd name="T50" fmla="*/ 13 w 357"/>
                  <a:gd name="T51" fmla="*/ 29 h 545"/>
                  <a:gd name="T52" fmla="*/ 18 w 357"/>
                  <a:gd name="T53" fmla="*/ 23 h 545"/>
                  <a:gd name="T54" fmla="*/ 21 w 357"/>
                  <a:gd name="T55" fmla="*/ 17 h 545"/>
                  <a:gd name="T56" fmla="*/ 27 w 357"/>
                  <a:gd name="T57" fmla="*/ 11 h 545"/>
                  <a:gd name="T58" fmla="*/ 33 w 357"/>
                  <a:gd name="T59" fmla="*/ 7 h 545"/>
                  <a:gd name="T60" fmla="*/ 39 w 357"/>
                  <a:gd name="T61" fmla="*/ 4 h 545"/>
                  <a:gd name="T62" fmla="*/ 46 w 357"/>
                  <a:gd name="T63" fmla="*/ 2 h 545"/>
                  <a:gd name="T64" fmla="*/ 54 w 357"/>
                  <a:gd name="T65" fmla="*/ 0 h 545"/>
                  <a:gd name="T66" fmla="*/ 61 w 357"/>
                  <a:gd name="T67" fmla="*/ 0 h 545"/>
                  <a:gd name="T68" fmla="*/ 71 w 357"/>
                  <a:gd name="T69" fmla="*/ 2 h 545"/>
                  <a:gd name="T70" fmla="*/ 79 w 357"/>
                  <a:gd name="T71" fmla="*/ 4 h 545"/>
                  <a:gd name="T72" fmla="*/ 87 w 357"/>
                  <a:gd name="T73" fmla="*/ 9 h 545"/>
                  <a:gd name="T74" fmla="*/ 98 w 357"/>
                  <a:gd name="T75" fmla="*/ 19 h 545"/>
                  <a:gd name="T76" fmla="*/ 106 w 357"/>
                  <a:gd name="T77" fmla="*/ 29 h 545"/>
                  <a:gd name="T78" fmla="*/ 110 w 357"/>
                  <a:gd name="T79" fmla="*/ 41 h 545"/>
                  <a:gd name="T80" fmla="*/ 116 w 357"/>
                  <a:gd name="T81" fmla="*/ 50 h 545"/>
                  <a:gd name="T82" fmla="*/ 117 w 357"/>
                  <a:gd name="T83" fmla="*/ 60 h 545"/>
                  <a:gd name="T84" fmla="*/ 119 w 357"/>
                  <a:gd name="T85" fmla="*/ 75 h 545"/>
                  <a:gd name="T86" fmla="*/ 117 w 357"/>
                  <a:gd name="T87" fmla="*/ 89 h 545"/>
                  <a:gd name="T88" fmla="*/ 110 w 357"/>
                  <a:gd name="T89" fmla="*/ 103 h 545"/>
                  <a:gd name="T90" fmla="*/ 102 w 357"/>
                  <a:gd name="T91" fmla="*/ 114 h 545"/>
                  <a:gd name="T92" fmla="*/ 90 w 357"/>
                  <a:gd name="T93" fmla="*/ 126 h 545"/>
                  <a:gd name="T94" fmla="*/ 79 w 357"/>
                  <a:gd name="T95" fmla="*/ 135 h 545"/>
                  <a:gd name="T96" fmla="*/ 69 w 357"/>
                  <a:gd name="T97" fmla="*/ 143 h 545"/>
                  <a:gd name="T98" fmla="*/ 60 w 357"/>
                  <a:gd name="T99" fmla="*/ 151 h 545"/>
                  <a:gd name="T100" fmla="*/ 50 w 357"/>
                  <a:gd name="T101" fmla="*/ 161 h 545"/>
                  <a:gd name="T102" fmla="*/ 42 w 357"/>
                  <a:gd name="T103" fmla="*/ 169 h 54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7"/>
                  <a:gd name="T157" fmla="*/ 0 h 545"/>
                  <a:gd name="T158" fmla="*/ 357 w 357"/>
                  <a:gd name="T159" fmla="*/ 545 h 54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7" h="545">
                    <a:moveTo>
                      <a:pt x="127" y="505"/>
                    </a:moveTo>
                    <a:lnTo>
                      <a:pt x="116" y="522"/>
                    </a:lnTo>
                    <a:lnTo>
                      <a:pt x="110" y="528"/>
                    </a:lnTo>
                    <a:lnTo>
                      <a:pt x="105" y="538"/>
                    </a:lnTo>
                    <a:lnTo>
                      <a:pt x="99" y="538"/>
                    </a:lnTo>
                    <a:lnTo>
                      <a:pt x="92" y="545"/>
                    </a:lnTo>
                    <a:lnTo>
                      <a:pt x="86" y="545"/>
                    </a:lnTo>
                    <a:lnTo>
                      <a:pt x="86" y="538"/>
                    </a:lnTo>
                    <a:lnTo>
                      <a:pt x="81" y="528"/>
                    </a:lnTo>
                    <a:lnTo>
                      <a:pt x="81" y="516"/>
                    </a:lnTo>
                    <a:lnTo>
                      <a:pt x="76" y="464"/>
                    </a:lnTo>
                    <a:lnTo>
                      <a:pt x="64" y="422"/>
                    </a:lnTo>
                    <a:lnTo>
                      <a:pt x="53" y="395"/>
                    </a:lnTo>
                    <a:lnTo>
                      <a:pt x="46" y="359"/>
                    </a:lnTo>
                    <a:lnTo>
                      <a:pt x="35" y="330"/>
                    </a:lnTo>
                    <a:lnTo>
                      <a:pt x="24" y="307"/>
                    </a:lnTo>
                    <a:lnTo>
                      <a:pt x="12" y="284"/>
                    </a:lnTo>
                    <a:lnTo>
                      <a:pt x="0" y="266"/>
                    </a:lnTo>
                    <a:lnTo>
                      <a:pt x="0" y="249"/>
                    </a:lnTo>
                    <a:lnTo>
                      <a:pt x="0" y="225"/>
                    </a:lnTo>
                    <a:lnTo>
                      <a:pt x="0" y="203"/>
                    </a:lnTo>
                    <a:lnTo>
                      <a:pt x="7" y="179"/>
                    </a:lnTo>
                    <a:lnTo>
                      <a:pt x="12" y="156"/>
                    </a:lnTo>
                    <a:lnTo>
                      <a:pt x="18" y="133"/>
                    </a:lnTo>
                    <a:lnTo>
                      <a:pt x="30" y="109"/>
                    </a:lnTo>
                    <a:lnTo>
                      <a:pt x="40" y="87"/>
                    </a:lnTo>
                    <a:lnTo>
                      <a:pt x="53" y="68"/>
                    </a:lnTo>
                    <a:lnTo>
                      <a:pt x="64" y="51"/>
                    </a:lnTo>
                    <a:lnTo>
                      <a:pt x="81" y="34"/>
                    </a:lnTo>
                    <a:lnTo>
                      <a:pt x="99" y="22"/>
                    </a:lnTo>
                    <a:lnTo>
                      <a:pt x="116" y="11"/>
                    </a:lnTo>
                    <a:lnTo>
                      <a:pt x="138" y="5"/>
                    </a:lnTo>
                    <a:lnTo>
                      <a:pt x="162" y="0"/>
                    </a:lnTo>
                    <a:lnTo>
                      <a:pt x="184" y="0"/>
                    </a:lnTo>
                    <a:lnTo>
                      <a:pt x="214" y="5"/>
                    </a:lnTo>
                    <a:lnTo>
                      <a:pt x="237" y="11"/>
                    </a:lnTo>
                    <a:lnTo>
                      <a:pt x="260" y="28"/>
                    </a:lnTo>
                    <a:lnTo>
                      <a:pt x="295" y="57"/>
                    </a:lnTo>
                    <a:lnTo>
                      <a:pt x="317" y="87"/>
                    </a:lnTo>
                    <a:lnTo>
                      <a:pt x="329" y="122"/>
                    </a:lnTo>
                    <a:lnTo>
                      <a:pt x="347" y="149"/>
                    </a:lnTo>
                    <a:lnTo>
                      <a:pt x="352" y="179"/>
                    </a:lnTo>
                    <a:lnTo>
                      <a:pt x="357" y="225"/>
                    </a:lnTo>
                    <a:lnTo>
                      <a:pt x="352" y="266"/>
                    </a:lnTo>
                    <a:lnTo>
                      <a:pt x="329" y="307"/>
                    </a:lnTo>
                    <a:lnTo>
                      <a:pt x="306" y="341"/>
                    </a:lnTo>
                    <a:lnTo>
                      <a:pt x="271" y="376"/>
                    </a:lnTo>
                    <a:lnTo>
                      <a:pt x="237" y="405"/>
                    </a:lnTo>
                    <a:lnTo>
                      <a:pt x="208" y="429"/>
                    </a:lnTo>
                    <a:lnTo>
                      <a:pt x="179" y="451"/>
                    </a:lnTo>
                    <a:lnTo>
                      <a:pt x="151" y="481"/>
                    </a:lnTo>
                    <a:lnTo>
                      <a:pt x="127" y="505"/>
                    </a:lnTo>
                    <a:close/>
                  </a:path>
                </a:pathLst>
              </a:custGeom>
              <a:solidFill>
                <a:srgbClr val="FF9900"/>
              </a:solidFill>
              <a:ln w="9525">
                <a:noFill/>
                <a:round/>
                <a:headEnd/>
                <a:tailEnd/>
              </a:ln>
            </p:spPr>
            <p:txBody>
              <a:bodyPr/>
              <a:lstStyle/>
              <a:p>
                <a:endParaRPr lang="en-US"/>
              </a:p>
            </p:txBody>
          </p:sp>
          <p:sp>
            <p:nvSpPr>
              <p:cNvPr id="4126" name="Freeform 118"/>
              <p:cNvSpPr>
                <a:spLocks/>
              </p:cNvSpPr>
              <p:nvPr/>
            </p:nvSpPr>
            <p:spPr bwMode="auto">
              <a:xfrm>
                <a:off x="4705" y="2798"/>
                <a:ext cx="111" cy="126"/>
              </a:xfrm>
              <a:custGeom>
                <a:avLst/>
                <a:gdLst>
                  <a:gd name="T0" fmla="*/ 111 w 334"/>
                  <a:gd name="T1" fmla="*/ 101 h 377"/>
                  <a:gd name="T2" fmla="*/ 111 w 334"/>
                  <a:gd name="T3" fmla="*/ 107 h 377"/>
                  <a:gd name="T4" fmla="*/ 109 w 334"/>
                  <a:gd name="T5" fmla="*/ 113 h 377"/>
                  <a:gd name="T6" fmla="*/ 107 w 334"/>
                  <a:gd name="T7" fmla="*/ 116 h 377"/>
                  <a:gd name="T8" fmla="*/ 103 w 334"/>
                  <a:gd name="T9" fmla="*/ 118 h 377"/>
                  <a:gd name="T10" fmla="*/ 99 w 334"/>
                  <a:gd name="T11" fmla="*/ 118 h 377"/>
                  <a:gd name="T12" fmla="*/ 88 w 334"/>
                  <a:gd name="T13" fmla="*/ 118 h 377"/>
                  <a:gd name="T14" fmla="*/ 78 w 334"/>
                  <a:gd name="T15" fmla="*/ 116 h 377"/>
                  <a:gd name="T16" fmla="*/ 67 w 334"/>
                  <a:gd name="T17" fmla="*/ 116 h 377"/>
                  <a:gd name="T18" fmla="*/ 57 w 334"/>
                  <a:gd name="T19" fmla="*/ 118 h 377"/>
                  <a:gd name="T20" fmla="*/ 48 w 334"/>
                  <a:gd name="T21" fmla="*/ 120 h 377"/>
                  <a:gd name="T22" fmla="*/ 40 w 334"/>
                  <a:gd name="T23" fmla="*/ 122 h 377"/>
                  <a:gd name="T24" fmla="*/ 33 w 334"/>
                  <a:gd name="T25" fmla="*/ 124 h 377"/>
                  <a:gd name="T26" fmla="*/ 25 w 334"/>
                  <a:gd name="T27" fmla="*/ 126 h 377"/>
                  <a:gd name="T28" fmla="*/ 19 w 334"/>
                  <a:gd name="T29" fmla="*/ 122 h 377"/>
                  <a:gd name="T30" fmla="*/ 14 w 334"/>
                  <a:gd name="T31" fmla="*/ 116 h 377"/>
                  <a:gd name="T32" fmla="*/ 9 w 334"/>
                  <a:gd name="T33" fmla="*/ 111 h 377"/>
                  <a:gd name="T34" fmla="*/ 6 w 334"/>
                  <a:gd name="T35" fmla="*/ 103 h 377"/>
                  <a:gd name="T36" fmla="*/ 4 w 334"/>
                  <a:gd name="T37" fmla="*/ 93 h 377"/>
                  <a:gd name="T38" fmla="*/ 2 w 334"/>
                  <a:gd name="T39" fmla="*/ 86 h 377"/>
                  <a:gd name="T40" fmla="*/ 0 w 334"/>
                  <a:gd name="T41" fmla="*/ 74 h 377"/>
                  <a:gd name="T42" fmla="*/ 2 w 334"/>
                  <a:gd name="T43" fmla="*/ 66 h 377"/>
                  <a:gd name="T44" fmla="*/ 2 w 334"/>
                  <a:gd name="T45" fmla="*/ 56 h 377"/>
                  <a:gd name="T46" fmla="*/ 4 w 334"/>
                  <a:gd name="T47" fmla="*/ 49 h 377"/>
                  <a:gd name="T48" fmla="*/ 6 w 334"/>
                  <a:gd name="T49" fmla="*/ 40 h 377"/>
                  <a:gd name="T50" fmla="*/ 9 w 334"/>
                  <a:gd name="T51" fmla="*/ 31 h 377"/>
                  <a:gd name="T52" fmla="*/ 14 w 334"/>
                  <a:gd name="T53" fmla="*/ 25 h 377"/>
                  <a:gd name="T54" fmla="*/ 19 w 334"/>
                  <a:gd name="T55" fmla="*/ 19 h 377"/>
                  <a:gd name="T56" fmla="*/ 25 w 334"/>
                  <a:gd name="T57" fmla="*/ 13 h 377"/>
                  <a:gd name="T58" fmla="*/ 33 w 334"/>
                  <a:gd name="T59" fmla="*/ 8 h 377"/>
                  <a:gd name="T60" fmla="*/ 38 w 334"/>
                  <a:gd name="T61" fmla="*/ 4 h 377"/>
                  <a:gd name="T62" fmla="*/ 44 w 334"/>
                  <a:gd name="T63" fmla="*/ 2 h 377"/>
                  <a:gd name="T64" fmla="*/ 52 w 334"/>
                  <a:gd name="T65" fmla="*/ 0 h 377"/>
                  <a:gd name="T66" fmla="*/ 59 w 334"/>
                  <a:gd name="T67" fmla="*/ 0 h 377"/>
                  <a:gd name="T68" fmla="*/ 67 w 334"/>
                  <a:gd name="T69" fmla="*/ 0 h 377"/>
                  <a:gd name="T70" fmla="*/ 73 w 334"/>
                  <a:gd name="T71" fmla="*/ 2 h 377"/>
                  <a:gd name="T72" fmla="*/ 80 w 334"/>
                  <a:gd name="T73" fmla="*/ 4 h 377"/>
                  <a:gd name="T74" fmla="*/ 86 w 334"/>
                  <a:gd name="T75" fmla="*/ 10 h 377"/>
                  <a:gd name="T76" fmla="*/ 92 w 334"/>
                  <a:gd name="T77" fmla="*/ 15 h 377"/>
                  <a:gd name="T78" fmla="*/ 96 w 334"/>
                  <a:gd name="T79" fmla="*/ 23 h 377"/>
                  <a:gd name="T80" fmla="*/ 99 w 334"/>
                  <a:gd name="T81" fmla="*/ 33 h 377"/>
                  <a:gd name="T82" fmla="*/ 102 w 334"/>
                  <a:gd name="T83" fmla="*/ 40 h 377"/>
                  <a:gd name="T84" fmla="*/ 105 w 334"/>
                  <a:gd name="T85" fmla="*/ 50 h 377"/>
                  <a:gd name="T86" fmla="*/ 107 w 334"/>
                  <a:gd name="T87" fmla="*/ 64 h 377"/>
                  <a:gd name="T88" fmla="*/ 109 w 334"/>
                  <a:gd name="T89" fmla="*/ 78 h 377"/>
                  <a:gd name="T90" fmla="*/ 111 w 334"/>
                  <a:gd name="T91" fmla="*/ 89 h 377"/>
                  <a:gd name="T92" fmla="*/ 111 w 334"/>
                  <a:gd name="T93" fmla="*/ 101 h 37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34"/>
                  <a:gd name="T142" fmla="*/ 0 h 377"/>
                  <a:gd name="T143" fmla="*/ 334 w 334"/>
                  <a:gd name="T144" fmla="*/ 377 h 37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34" h="377">
                    <a:moveTo>
                      <a:pt x="334" y="302"/>
                    </a:moveTo>
                    <a:lnTo>
                      <a:pt x="334" y="319"/>
                    </a:lnTo>
                    <a:lnTo>
                      <a:pt x="329" y="337"/>
                    </a:lnTo>
                    <a:lnTo>
                      <a:pt x="323" y="348"/>
                    </a:lnTo>
                    <a:lnTo>
                      <a:pt x="311" y="354"/>
                    </a:lnTo>
                    <a:lnTo>
                      <a:pt x="299" y="354"/>
                    </a:lnTo>
                    <a:lnTo>
                      <a:pt x="265" y="354"/>
                    </a:lnTo>
                    <a:lnTo>
                      <a:pt x="236" y="348"/>
                    </a:lnTo>
                    <a:lnTo>
                      <a:pt x="201" y="348"/>
                    </a:lnTo>
                    <a:lnTo>
                      <a:pt x="173" y="354"/>
                    </a:lnTo>
                    <a:lnTo>
                      <a:pt x="144" y="360"/>
                    </a:lnTo>
                    <a:lnTo>
                      <a:pt x="120" y="365"/>
                    </a:lnTo>
                    <a:lnTo>
                      <a:pt x="98" y="372"/>
                    </a:lnTo>
                    <a:lnTo>
                      <a:pt x="74" y="377"/>
                    </a:lnTo>
                    <a:lnTo>
                      <a:pt x="58" y="365"/>
                    </a:lnTo>
                    <a:lnTo>
                      <a:pt x="41" y="348"/>
                    </a:lnTo>
                    <a:lnTo>
                      <a:pt x="28" y="331"/>
                    </a:lnTo>
                    <a:lnTo>
                      <a:pt x="17" y="308"/>
                    </a:lnTo>
                    <a:lnTo>
                      <a:pt x="12" y="279"/>
                    </a:lnTo>
                    <a:lnTo>
                      <a:pt x="6" y="256"/>
                    </a:lnTo>
                    <a:lnTo>
                      <a:pt x="0" y="221"/>
                    </a:lnTo>
                    <a:lnTo>
                      <a:pt x="6" y="197"/>
                    </a:lnTo>
                    <a:lnTo>
                      <a:pt x="6" y="168"/>
                    </a:lnTo>
                    <a:lnTo>
                      <a:pt x="12" y="146"/>
                    </a:lnTo>
                    <a:lnTo>
                      <a:pt x="17" y="121"/>
                    </a:lnTo>
                    <a:lnTo>
                      <a:pt x="28" y="92"/>
                    </a:lnTo>
                    <a:lnTo>
                      <a:pt x="41" y="75"/>
                    </a:lnTo>
                    <a:lnTo>
                      <a:pt x="58" y="58"/>
                    </a:lnTo>
                    <a:lnTo>
                      <a:pt x="74" y="40"/>
                    </a:lnTo>
                    <a:lnTo>
                      <a:pt x="98" y="23"/>
                    </a:lnTo>
                    <a:lnTo>
                      <a:pt x="114" y="11"/>
                    </a:lnTo>
                    <a:lnTo>
                      <a:pt x="133" y="6"/>
                    </a:lnTo>
                    <a:lnTo>
                      <a:pt x="155" y="0"/>
                    </a:lnTo>
                    <a:lnTo>
                      <a:pt x="179" y="0"/>
                    </a:lnTo>
                    <a:lnTo>
                      <a:pt x="201" y="0"/>
                    </a:lnTo>
                    <a:lnTo>
                      <a:pt x="219" y="6"/>
                    </a:lnTo>
                    <a:lnTo>
                      <a:pt x="242" y="11"/>
                    </a:lnTo>
                    <a:lnTo>
                      <a:pt x="259" y="29"/>
                    </a:lnTo>
                    <a:lnTo>
                      <a:pt x="277" y="46"/>
                    </a:lnTo>
                    <a:lnTo>
                      <a:pt x="288" y="69"/>
                    </a:lnTo>
                    <a:lnTo>
                      <a:pt x="299" y="99"/>
                    </a:lnTo>
                    <a:lnTo>
                      <a:pt x="306" y="121"/>
                    </a:lnTo>
                    <a:lnTo>
                      <a:pt x="317" y="151"/>
                    </a:lnTo>
                    <a:lnTo>
                      <a:pt x="323" y="192"/>
                    </a:lnTo>
                    <a:lnTo>
                      <a:pt x="329" y="232"/>
                    </a:lnTo>
                    <a:lnTo>
                      <a:pt x="334" y="267"/>
                    </a:lnTo>
                    <a:lnTo>
                      <a:pt x="334" y="302"/>
                    </a:lnTo>
                    <a:close/>
                  </a:path>
                </a:pathLst>
              </a:custGeom>
              <a:solidFill>
                <a:srgbClr val="FF9900"/>
              </a:solidFill>
              <a:ln w="9525">
                <a:noFill/>
                <a:round/>
                <a:headEnd/>
                <a:tailEnd/>
              </a:ln>
            </p:spPr>
            <p:txBody>
              <a:bodyPr/>
              <a:lstStyle/>
              <a:p>
                <a:endParaRPr lang="en-US"/>
              </a:p>
            </p:txBody>
          </p:sp>
          <p:sp>
            <p:nvSpPr>
              <p:cNvPr id="4127" name="Freeform 119"/>
              <p:cNvSpPr>
                <a:spLocks/>
              </p:cNvSpPr>
              <p:nvPr/>
            </p:nvSpPr>
            <p:spPr bwMode="auto">
              <a:xfrm>
                <a:off x="4858" y="2840"/>
                <a:ext cx="139" cy="152"/>
              </a:xfrm>
              <a:custGeom>
                <a:avLst/>
                <a:gdLst>
                  <a:gd name="T0" fmla="*/ 120 w 415"/>
                  <a:gd name="T1" fmla="*/ 130 h 454"/>
                  <a:gd name="T2" fmla="*/ 114 w 415"/>
                  <a:gd name="T3" fmla="*/ 140 h 454"/>
                  <a:gd name="T4" fmla="*/ 106 w 415"/>
                  <a:gd name="T5" fmla="*/ 146 h 454"/>
                  <a:gd name="T6" fmla="*/ 96 w 415"/>
                  <a:gd name="T7" fmla="*/ 150 h 454"/>
                  <a:gd name="T8" fmla="*/ 85 w 415"/>
                  <a:gd name="T9" fmla="*/ 152 h 454"/>
                  <a:gd name="T10" fmla="*/ 73 w 415"/>
                  <a:gd name="T11" fmla="*/ 152 h 454"/>
                  <a:gd name="T12" fmla="*/ 58 w 415"/>
                  <a:gd name="T13" fmla="*/ 150 h 454"/>
                  <a:gd name="T14" fmla="*/ 48 w 415"/>
                  <a:gd name="T15" fmla="*/ 148 h 454"/>
                  <a:gd name="T16" fmla="*/ 37 w 415"/>
                  <a:gd name="T17" fmla="*/ 144 h 454"/>
                  <a:gd name="T18" fmla="*/ 29 w 415"/>
                  <a:gd name="T19" fmla="*/ 140 h 454"/>
                  <a:gd name="T20" fmla="*/ 21 w 415"/>
                  <a:gd name="T21" fmla="*/ 136 h 454"/>
                  <a:gd name="T22" fmla="*/ 14 w 415"/>
                  <a:gd name="T23" fmla="*/ 130 h 454"/>
                  <a:gd name="T24" fmla="*/ 10 w 415"/>
                  <a:gd name="T25" fmla="*/ 127 h 454"/>
                  <a:gd name="T26" fmla="*/ 6 w 415"/>
                  <a:gd name="T27" fmla="*/ 119 h 454"/>
                  <a:gd name="T28" fmla="*/ 4 w 415"/>
                  <a:gd name="T29" fmla="*/ 115 h 454"/>
                  <a:gd name="T30" fmla="*/ 2 w 415"/>
                  <a:gd name="T31" fmla="*/ 109 h 454"/>
                  <a:gd name="T32" fmla="*/ 0 w 415"/>
                  <a:gd name="T33" fmla="*/ 105 h 454"/>
                  <a:gd name="T34" fmla="*/ 0 w 415"/>
                  <a:gd name="T35" fmla="*/ 97 h 454"/>
                  <a:gd name="T36" fmla="*/ 0 w 415"/>
                  <a:gd name="T37" fmla="*/ 91 h 454"/>
                  <a:gd name="T38" fmla="*/ 0 w 415"/>
                  <a:gd name="T39" fmla="*/ 84 h 454"/>
                  <a:gd name="T40" fmla="*/ 4 w 415"/>
                  <a:gd name="T41" fmla="*/ 68 h 454"/>
                  <a:gd name="T42" fmla="*/ 7 w 415"/>
                  <a:gd name="T43" fmla="*/ 54 h 454"/>
                  <a:gd name="T44" fmla="*/ 15 w 415"/>
                  <a:gd name="T45" fmla="*/ 43 h 454"/>
                  <a:gd name="T46" fmla="*/ 23 w 415"/>
                  <a:gd name="T47" fmla="*/ 29 h 454"/>
                  <a:gd name="T48" fmla="*/ 34 w 415"/>
                  <a:gd name="T49" fmla="*/ 18 h 454"/>
                  <a:gd name="T50" fmla="*/ 47 w 415"/>
                  <a:gd name="T51" fmla="*/ 12 h 454"/>
                  <a:gd name="T52" fmla="*/ 60 w 415"/>
                  <a:gd name="T53" fmla="*/ 4 h 454"/>
                  <a:gd name="T54" fmla="*/ 75 w 415"/>
                  <a:gd name="T55" fmla="*/ 0 h 454"/>
                  <a:gd name="T56" fmla="*/ 83 w 415"/>
                  <a:gd name="T57" fmla="*/ 0 h 454"/>
                  <a:gd name="T58" fmla="*/ 89 w 415"/>
                  <a:gd name="T59" fmla="*/ 0 h 454"/>
                  <a:gd name="T60" fmla="*/ 96 w 415"/>
                  <a:gd name="T61" fmla="*/ 0 h 454"/>
                  <a:gd name="T62" fmla="*/ 105 w 415"/>
                  <a:gd name="T63" fmla="*/ 2 h 454"/>
                  <a:gd name="T64" fmla="*/ 110 w 415"/>
                  <a:gd name="T65" fmla="*/ 4 h 454"/>
                  <a:gd name="T66" fmla="*/ 118 w 415"/>
                  <a:gd name="T67" fmla="*/ 8 h 454"/>
                  <a:gd name="T68" fmla="*/ 124 w 415"/>
                  <a:gd name="T69" fmla="*/ 14 h 454"/>
                  <a:gd name="T70" fmla="*/ 127 w 415"/>
                  <a:gd name="T71" fmla="*/ 20 h 454"/>
                  <a:gd name="T72" fmla="*/ 131 w 415"/>
                  <a:gd name="T73" fmla="*/ 27 h 454"/>
                  <a:gd name="T74" fmla="*/ 135 w 415"/>
                  <a:gd name="T75" fmla="*/ 39 h 454"/>
                  <a:gd name="T76" fmla="*/ 137 w 415"/>
                  <a:gd name="T77" fmla="*/ 53 h 454"/>
                  <a:gd name="T78" fmla="*/ 139 w 415"/>
                  <a:gd name="T79" fmla="*/ 68 h 454"/>
                  <a:gd name="T80" fmla="*/ 137 w 415"/>
                  <a:gd name="T81" fmla="*/ 84 h 454"/>
                  <a:gd name="T82" fmla="*/ 135 w 415"/>
                  <a:gd name="T83" fmla="*/ 97 h 454"/>
                  <a:gd name="T84" fmla="*/ 131 w 415"/>
                  <a:gd name="T85" fmla="*/ 109 h 454"/>
                  <a:gd name="T86" fmla="*/ 125 w 415"/>
                  <a:gd name="T87" fmla="*/ 121 h 454"/>
                  <a:gd name="T88" fmla="*/ 120 w 415"/>
                  <a:gd name="T89" fmla="*/ 130 h 45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15"/>
                  <a:gd name="T136" fmla="*/ 0 h 454"/>
                  <a:gd name="T137" fmla="*/ 415 w 415"/>
                  <a:gd name="T138" fmla="*/ 454 h 45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15" h="454">
                    <a:moveTo>
                      <a:pt x="358" y="389"/>
                    </a:moveTo>
                    <a:lnTo>
                      <a:pt x="340" y="419"/>
                    </a:lnTo>
                    <a:lnTo>
                      <a:pt x="317" y="436"/>
                    </a:lnTo>
                    <a:lnTo>
                      <a:pt x="287" y="448"/>
                    </a:lnTo>
                    <a:lnTo>
                      <a:pt x="254" y="454"/>
                    </a:lnTo>
                    <a:lnTo>
                      <a:pt x="219" y="454"/>
                    </a:lnTo>
                    <a:lnTo>
                      <a:pt x="173" y="448"/>
                    </a:lnTo>
                    <a:lnTo>
                      <a:pt x="144" y="442"/>
                    </a:lnTo>
                    <a:lnTo>
                      <a:pt x="109" y="429"/>
                    </a:lnTo>
                    <a:lnTo>
                      <a:pt x="87" y="419"/>
                    </a:lnTo>
                    <a:lnTo>
                      <a:pt x="63" y="407"/>
                    </a:lnTo>
                    <a:lnTo>
                      <a:pt x="41" y="389"/>
                    </a:lnTo>
                    <a:lnTo>
                      <a:pt x="29" y="378"/>
                    </a:lnTo>
                    <a:lnTo>
                      <a:pt x="17" y="354"/>
                    </a:lnTo>
                    <a:lnTo>
                      <a:pt x="11" y="343"/>
                    </a:lnTo>
                    <a:lnTo>
                      <a:pt x="6" y="326"/>
                    </a:lnTo>
                    <a:lnTo>
                      <a:pt x="0" y="314"/>
                    </a:lnTo>
                    <a:lnTo>
                      <a:pt x="0" y="291"/>
                    </a:lnTo>
                    <a:lnTo>
                      <a:pt x="0" y="273"/>
                    </a:lnTo>
                    <a:lnTo>
                      <a:pt x="0" y="250"/>
                    </a:lnTo>
                    <a:lnTo>
                      <a:pt x="11" y="204"/>
                    </a:lnTo>
                    <a:lnTo>
                      <a:pt x="22" y="162"/>
                    </a:lnTo>
                    <a:lnTo>
                      <a:pt x="46" y="129"/>
                    </a:lnTo>
                    <a:lnTo>
                      <a:pt x="69" y="88"/>
                    </a:lnTo>
                    <a:lnTo>
                      <a:pt x="103" y="53"/>
                    </a:lnTo>
                    <a:lnTo>
                      <a:pt x="139" y="35"/>
                    </a:lnTo>
                    <a:lnTo>
                      <a:pt x="179" y="13"/>
                    </a:lnTo>
                    <a:lnTo>
                      <a:pt x="225" y="0"/>
                    </a:lnTo>
                    <a:lnTo>
                      <a:pt x="247" y="0"/>
                    </a:lnTo>
                    <a:lnTo>
                      <a:pt x="265" y="0"/>
                    </a:lnTo>
                    <a:lnTo>
                      <a:pt x="287" y="0"/>
                    </a:lnTo>
                    <a:lnTo>
                      <a:pt x="312" y="6"/>
                    </a:lnTo>
                    <a:lnTo>
                      <a:pt x="328" y="13"/>
                    </a:lnTo>
                    <a:lnTo>
                      <a:pt x="352" y="24"/>
                    </a:lnTo>
                    <a:lnTo>
                      <a:pt x="369" y="41"/>
                    </a:lnTo>
                    <a:lnTo>
                      <a:pt x="380" y="59"/>
                    </a:lnTo>
                    <a:lnTo>
                      <a:pt x="392" y="81"/>
                    </a:lnTo>
                    <a:lnTo>
                      <a:pt x="404" y="116"/>
                    </a:lnTo>
                    <a:lnTo>
                      <a:pt x="410" y="157"/>
                    </a:lnTo>
                    <a:lnTo>
                      <a:pt x="415" y="204"/>
                    </a:lnTo>
                    <a:lnTo>
                      <a:pt x="410" y="250"/>
                    </a:lnTo>
                    <a:lnTo>
                      <a:pt x="404" y="291"/>
                    </a:lnTo>
                    <a:lnTo>
                      <a:pt x="392" y="326"/>
                    </a:lnTo>
                    <a:lnTo>
                      <a:pt x="374" y="361"/>
                    </a:lnTo>
                    <a:lnTo>
                      <a:pt x="358" y="389"/>
                    </a:lnTo>
                    <a:close/>
                  </a:path>
                </a:pathLst>
              </a:custGeom>
              <a:solidFill>
                <a:srgbClr val="FF9900"/>
              </a:solidFill>
              <a:ln w="9525">
                <a:noFill/>
                <a:round/>
                <a:headEnd/>
                <a:tailEnd/>
              </a:ln>
            </p:spPr>
            <p:txBody>
              <a:bodyPr/>
              <a:lstStyle/>
              <a:p>
                <a:endParaRPr lang="en-US"/>
              </a:p>
            </p:txBody>
          </p:sp>
          <p:sp>
            <p:nvSpPr>
              <p:cNvPr id="4128" name="Freeform 120"/>
              <p:cNvSpPr>
                <a:spLocks/>
              </p:cNvSpPr>
              <p:nvPr/>
            </p:nvSpPr>
            <p:spPr bwMode="auto">
              <a:xfrm>
                <a:off x="5003" y="2858"/>
                <a:ext cx="98" cy="157"/>
              </a:xfrm>
              <a:custGeom>
                <a:avLst/>
                <a:gdLst>
                  <a:gd name="T0" fmla="*/ 94 w 294"/>
                  <a:gd name="T1" fmla="*/ 139 h 470"/>
                  <a:gd name="T2" fmla="*/ 90 w 294"/>
                  <a:gd name="T3" fmla="*/ 145 h 470"/>
                  <a:gd name="T4" fmla="*/ 86 w 294"/>
                  <a:gd name="T5" fmla="*/ 149 h 470"/>
                  <a:gd name="T6" fmla="*/ 81 w 294"/>
                  <a:gd name="T7" fmla="*/ 153 h 470"/>
                  <a:gd name="T8" fmla="*/ 77 w 294"/>
                  <a:gd name="T9" fmla="*/ 157 h 470"/>
                  <a:gd name="T10" fmla="*/ 71 w 294"/>
                  <a:gd name="T11" fmla="*/ 157 h 470"/>
                  <a:gd name="T12" fmla="*/ 65 w 294"/>
                  <a:gd name="T13" fmla="*/ 157 h 470"/>
                  <a:gd name="T14" fmla="*/ 59 w 294"/>
                  <a:gd name="T15" fmla="*/ 157 h 470"/>
                  <a:gd name="T16" fmla="*/ 54 w 294"/>
                  <a:gd name="T17" fmla="*/ 157 h 470"/>
                  <a:gd name="T18" fmla="*/ 46 w 294"/>
                  <a:gd name="T19" fmla="*/ 153 h 470"/>
                  <a:gd name="T20" fmla="*/ 38 w 294"/>
                  <a:gd name="T21" fmla="*/ 151 h 470"/>
                  <a:gd name="T22" fmla="*/ 33 w 294"/>
                  <a:gd name="T23" fmla="*/ 145 h 470"/>
                  <a:gd name="T24" fmla="*/ 25 w 294"/>
                  <a:gd name="T25" fmla="*/ 142 h 470"/>
                  <a:gd name="T26" fmla="*/ 17 w 294"/>
                  <a:gd name="T27" fmla="*/ 136 h 470"/>
                  <a:gd name="T28" fmla="*/ 8 w 294"/>
                  <a:gd name="T29" fmla="*/ 130 h 470"/>
                  <a:gd name="T30" fmla="*/ 0 w 294"/>
                  <a:gd name="T31" fmla="*/ 122 h 470"/>
                  <a:gd name="T32" fmla="*/ 4 w 294"/>
                  <a:gd name="T33" fmla="*/ 112 h 470"/>
                  <a:gd name="T34" fmla="*/ 6 w 294"/>
                  <a:gd name="T35" fmla="*/ 105 h 470"/>
                  <a:gd name="T36" fmla="*/ 6 w 294"/>
                  <a:gd name="T37" fmla="*/ 95 h 470"/>
                  <a:gd name="T38" fmla="*/ 8 w 294"/>
                  <a:gd name="T39" fmla="*/ 85 h 470"/>
                  <a:gd name="T40" fmla="*/ 9 w 294"/>
                  <a:gd name="T41" fmla="*/ 75 h 470"/>
                  <a:gd name="T42" fmla="*/ 9 w 294"/>
                  <a:gd name="T43" fmla="*/ 66 h 470"/>
                  <a:gd name="T44" fmla="*/ 9 w 294"/>
                  <a:gd name="T45" fmla="*/ 58 h 470"/>
                  <a:gd name="T46" fmla="*/ 9 w 294"/>
                  <a:gd name="T47" fmla="*/ 48 h 470"/>
                  <a:gd name="T48" fmla="*/ 8 w 294"/>
                  <a:gd name="T49" fmla="*/ 41 h 470"/>
                  <a:gd name="T50" fmla="*/ 8 w 294"/>
                  <a:gd name="T51" fmla="*/ 33 h 470"/>
                  <a:gd name="T52" fmla="*/ 6 w 294"/>
                  <a:gd name="T53" fmla="*/ 27 h 470"/>
                  <a:gd name="T54" fmla="*/ 6 w 294"/>
                  <a:gd name="T55" fmla="*/ 19 h 470"/>
                  <a:gd name="T56" fmla="*/ 4 w 294"/>
                  <a:gd name="T57" fmla="*/ 16 h 470"/>
                  <a:gd name="T58" fmla="*/ 4 w 294"/>
                  <a:gd name="T59" fmla="*/ 12 h 470"/>
                  <a:gd name="T60" fmla="*/ 4 w 294"/>
                  <a:gd name="T61" fmla="*/ 7 h 470"/>
                  <a:gd name="T62" fmla="*/ 6 w 294"/>
                  <a:gd name="T63" fmla="*/ 6 h 470"/>
                  <a:gd name="T64" fmla="*/ 8 w 294"/>
                  <a:gd name="T65" fmla="*/ 4 h 470"/>
                  <a:gd name="T66" fmla="*/ 9 w 294"/>
                  <a:gd name="T67" fmla="*/ 2 h 470"/>
                  <a:gd name="T68" fmla="*/ 13 w 294"/>
                  <a:gd name="T69" fmla="*/ 0 h 470"/>
                  <a:gd name="T70" fmla="*/ 17 w 294"/>
                  <a:gd name="T71" fmla="*/ 0 h 470"/>
                  <a:gd name="T72" fmla="*/ 23 w 294"/>
                  <a:gd name="T73" fmla="*/ 2 h 470"/>
                  <a:gd name="T74" fmla="*/ 29 w 294"/>
                  <a:gd name="T75" fmla="*/ 4 h 470"/>
                  <a:gd name="T76" fmla="*/ 34 w 294"/>
                  <a:gd name="T77" fmla="*/ 6 h 470"/>
                  <a:gd name="T78" fmla="*/ 42 w 294"/>
                  <a:gd name="T79" fmla="*/ 7 h 470"/>
                  <a:gd name="T80" fmla="*/ 48 w 294"/>
                  <a:gd name="T81" fmla="*/ 12 h 470"/>
                  <a:gd name="T82" fmla="*/ 54 w 294"/>
                  <a:gd name="T83" fmla="*/ 16 h 470"/>
                  <a:gd name="T84" fmla="*/ 63 w 294"/>
                  <a:gd name="T85" fmla="*/ 23 h 470"/>
                  <a:gd name="T86" fmla="*/ 71 w 294"/>
                  <a:gd name="T87" fmla="*/ 33 h 470"/>
                  <a:gd name="T88" fmla="*/ 77 w 294"/>
                  <a:gd name="T89" fmla="*/ 43 h 470"/>
                  <a:gd name="T90" fmla="*/ 82 w 294"/>
                  <a:gd name="T91" fmla="*/ 50 h 470"/>
                  <a:gd name="T92" fmla="*/ 90 w 294"/>
                  <a:gd name="T93" fmla="*/ 68 h 470"/>
                  <a:gd name="T94" fmla="*/ 92 w 294"/>
                  <a:gd name="T95" fmla="*/ 78 h 470"/>
                  <a:gd name="T96" fmla="*/ 96 w 294"/>
                  <a:gd name="T97" fmla="*/ 87 h 470"/>
                  <a:gd name="T98" fmla="*/ 96 w 294"/>
                  <a:gd name="T99" fmla="*/ 97 h 470"/>
                  <a:gd name="T100" fmla="*/ 98 w 294"/>
                  <a:gd name="T101" fmla="*/ 105 h 470"/>
                  <a:gd name="T102" fmla="*/ 98 w 294"/>
                  <a:gd name="T103" fmla="*/ 112 h 470"/>
                  <a:gd name="T104" fmla="*/ 96 w 294"/>
                  <a:gd name="T105" fmla="*/ 122 h 470"/>
                  <a:gd name="T106" fmla="*/ 96 w 294"/>
                  <a:gd name="T107" fmla="*/ 130 h 470"/>
                  <a:gd name="T108" fmla="*/ 94 w 294"/>
                  <a:gd name="T109" fmla="*/ 139 h 47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94"/>
                  <a:gd name="T166" fmla="*/ 0 h 470"/>
                  <a:gd name="T167" fmla="*/ 294 w 294"/>
                  <a:gd name="T168" fmla="*/ 470 h 47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94" h="470">
                    <a:moveTo>
                      <a:pt x="282" y="417"/>
                    </a:moveTo>
                    <a:lnTo>
                      <a:pt x="271" y="435"/>
                    </a:lnTo>
                    <a:lnTo>
                      <a:pt x="258" y="447"/>
                    </a:lnTo>
                    <a:lnTo>
                      <a:pt x="242" y="458"/>
                    </a:lnTo>
                    <a:lnTo>
                      <a:pt x="230" y="470"/>
                    </a:lnTo>
                    <a:lnTo>
                      <a:pt x="212" y="470"/>
                    </a:lnTo>
                    <a:lnTo>
                      <a:pt x="196" y="470"/>
                    </a:lnTo>
                    <a:lnTo>
                      <a:pt x="178" y="470"/>
                    </a:lnTo>
                    <a:lnTo>
                      <a:pt x="161" y="470"/>
                    </a:lnTo>
                    <a:lnTo>
                      <a:pt x="138" y="458"/>
                    </a:lnTo>
                    <a:lnTo>
                      <a:pt x="115" y="453"/>
                    </a:lnTo>
                    <a:lnTo>
                      <a:pt x="98" y="435"/>
                    </a:lnTo>
                    <a:lnTo>
                      <a:pt x="74" y="424"/>
                    </a:lnTo>
                    <a:lnTo>
                      <a:pt x="51" y="406"/>
                    </a:lnTo>
                    <a:lnTo>
                      <a:pt x="23" y="389"/>
                    </a:lnTo>
                    <a:lnTo>
                      <a:pt x="0" y="366"/>
                    </a:lnTo>
                    <a:lnTo>
                      <a:pt x="11" y="336"/>
                    </a:lnTo>
                    <a:lnTo>
                      <a:pt x="17" y="314"/>
                    </a:lnTo>
                    <a:lnTo>
                      <a:pt x="17" y="284"/>
                    </a:lnTo>
                    <a:lnTo>
                      <a:pt x="23" y="255"/>
                    </a:lnTo>
                    <a:lnTo>
                      <a:pt x="28" y="226"/>
                    </a:lnTo>
                    <a:lnTo>
                      <a:pt x="28" y="197"/>
                    </a:lnTo>
                    <a:lnTo>
                      <a:pt x="28" y="174"/>
                    </a:lnTo>
                    <a:lnTo>
                      <a:pt x="28" y="145"/>
                    </a:lnTo>
                    <a:lnTo>
                      <a:pt x="23" y="122"/>
                    </a:lnTo>
                    <a:lnTo>
                      <a:pt x="23" y="99"/>
                    </a:lnTo>
                    <a:lnTo>
                      <a:pt x="17" y="81"/>
                    </a:lnTo>
                    <a:lnTo>
                      <a:pt x="17" y="58"/>
                    </a:lnTo>
                    <a:lnTo>
                      <a:pt x="11" y="47"/>
                    </a:lnTo>
                    <a:lnTo>
                      <a:pt x="11" y="35"/>
                    </a:lnTo>
                    <a:lnTo>
                      <a:pt x="11" y="22"/>
                    </a:lnTo>
                    <a:lnTo>
                      <a:pt x="17" y="17"/>
                    </a:lnTo>
                    <a:lnTo>
                      <a:pt x="23" y="12"/>
                    </a:lnTo>
                    <a:lnTo>
                      <a:pt x="28" y="6"/>
                    </a:lnTo>
                    <a:lnTo>
                      <a:pt x="40" y="0"/>
                    </a:lnTo>
                    <a:lnTo>
                      <a:pt x="51" y="0"/>
                    </a:lnTo>
                    <a:lnTo>
                      <a:pt x="69" y="6"/>
                    </a:lnTo>
                    <a:lnTo>
                      <a:pt x="86" y="12"/>
                    </a:lnTo>
                    <a:lnTo>
                      <a:pt x="103" y="17"/>
                    </a:lnTo>
                    <a:lnTo>
                      <a:pt x="125" y="22"/>
                    </a:lnTo>
                    <a:lnTo>
                      <a:pt x="144" y="35"/>
                    </a:lnTo>
                    <a:lnTo>
                      <a:pt x="161" y="47"/>
                    </a:lnTo>
                    <a:lnTo>
                      <a:pt x="190" y="69"/>
                    </a:lnTo>
                    <a:lnTo>
                      <a:pt x="212" y="99"/>
                    </a:lnTo>
                    <a:lnTo>
                      <a:pt x="230" y="128"/>
                    </a:lnTo>
                    <a:lnTo>
                      <a:pt x="247" y="151"/>
                    </a:lnTo>
                    <a:lnTo>
                      <a:pt x="271" y="203"/>
                    </a:lnTo>
                    <a:lnTo>
                      <a:pt x="276" y="233"/>
                    </a:lnTo>
                    <a:lnTo>
                      <a:pt x="288" y="261"/>
                    </a:lnTo>
                    <a:lnTo>
                      <a:pt x="288" y="290"/>
                    </a:lnTo>
                    <a:lnTo>
                      <a:pt x="294" y="314"/>
                    </a:lnTo>
                    <a:lnTo>
                      <a:pt x="294" y="336"/>
                    </a:lnTo>
                    <a:lnTo>
                      <a:pt x="288" y="366"/>
                    </a:lnTo>
                    <a:lnTo>
                      <a:pt x="288" y="389"/>
                    </a:lnTo>
                    <a:lnTo>
                      <a:pt x="282" y="417"/>
                    </a:lnTo>
                    <a:close/>
                  </a:path>
                </a:pathLst>
              </a:custGeom>
              <a:solidFill>
                <a:srgbClr val="990000"/>
              </a:solidFill>
              <a:ln w="9525">
                <a:noFill/>
                <a:round/>
                <a:headEnd/>
                <a:tailEnd/>
              </a:ln>
            </p:spPr>
            <p:txBody>
              <a:bodyPr/>
              <a:lstStyle/>
              <a:p>
                <a:endParaRPr lang="en-US"/>
              </a:p>
            </p:txBody>
          </p:sp>
          <p:sp>
            <p:nvSpPr>
              <p:cNvPr id="4129" name="Freeform 121"/>
              <p:cNvSpPr>
                <a:spLocks/>
              </p:cNvSpPr>
              <p:nvPr/>
            </p:nvSpPr>
            <p:spPr bwMode="auto">
              <a:xfrm>
                <a:off x="4703" y="2929"/>
                <a:ext cx="180" cy="120"/>
              </a:xfrm>
              <a:custGeom>
                <a:avLst/>
                <a:gdLst>
                  <a:gd name="T0" fmla="*/ 172 w 542"/>
                  <a:gd name="T1" fmla="*/ 91 h 360"/>
                  <a:gd name="T2" fmla="*/ 145 w 542"/>
                  <a:gd name="T3" fmla="*/ 109 h 360"/>
                  <a:gd name="T4" fmla="*/ 132 w 542"/>
                  <a:gd name="T5" fmla="*/ 114 h 360"/>
                  <a:gd name="T6" fmla="*/ 115 w 542"/>
                  <a:gd name="T7" fmla="*/ 118 h 360"/>
                  <a:gd name="T8" fmla="*/ 96 w 542"/>
                  <a:gd name="T9" fmla="*/ 120 h 360"/>
                  <a:gd name="T10" fmla="*/ 77 w 542"/>
                  <a:gd name="T11" fmla="*/ 120 h 360"/>
                  <a:gd name="T12" fmla="*/ 61 w 542"/>
                  <a:gd name="T13" fmla="*/ 118 h 360"/>
                  <a:gd name="T14" fmla="*/ 46 w 542"/>
                  <a:gd name="T15" fmla="*/ 114 h 360"/>
                  <a:gd name="T16" fmla="*/ 33 w 542"/>
                  <a:gd name="T17" fmla="*/ 109 h 360"/>
                  <a:gd name="T18" fmla="*/ 21 w 542"/>
                  <a:gd name="T19" fmla="*/ 101 h 360"/>
                  <a:gd name="T20" fmla="*/ 13 w 542"/>
                  <a:gd name="T21" fmla="*/ 93 h 360"/>
                  <a:gd name="T22" fmla="*/ 8 w 542"/>
                  <a:gd name="T23" fmla="*/ 85 h 360"/>
                  <a:gd name="T24" fmla="*/ 2 w 542"/>
                  <a:gd name="T25" fmla="*/ 78 h 360"/>
                  <a:gd name="T26" fmla="*/ 0 w 542"/>
                  <a:gd name="T27" fmla="*/ 68 h 360"/>
                  <a:gd name="T28" fmla="*/ 0 w 542"/>
                  <a:gd name="T29" fmla="*/ 58 h 360"/>
                  <a:gd name="T30" fmla="*/ 0 w 542"/>
                  <a:gd name="T31" fmla="*/ 47 h 360"/>
                  <a:gd name="T32" fmla="*/ 6 w 542"/>
                  <a:gd name="T33" fmla="*/ 35 h 360"/>
                  <a:gd name="T34" fmla="*/ 11 w 542"/>
                  <a:gd name="T35" fmla="*/ 25 h 360"/>
                  <a:gd name="T36" fmla="*/ 23 w 542"/>
                  <a:gd name="T37" fmla="*/ 16 h 360"/>
                  <a:gd name="T38" fmla="*/ 33 w 542"/>
                  <a:gd name="T39" fmla="*/ 8 h 360"/>
                  <a:gd name="T40" fmla="*/ 46 w 542"/>
                  <a:gd name="T41" fmla="*/ 2 h 360"/>
                  <a:gd name="T42" fmla="*/ 61 w 542"/>
                  <a:gd name="T43" fmla="*/ 0 h 360"/>
                  <a:gd name="T44" fmla="*/ 77 w 542"/>
                  <a:gd name="T45" fmla="*/ 0 h 360"/>
                  <a:gd name="T46" fmla="*/ 90 w 542"/>
                  <a:gd name="T47" fmla="*/ 0 h 360"/>
                  <a:gd name="T48" fmla="*/ 98 w 542"/>
                  <a:gd name="T49" fmla="*/ 2 h 360"/>
                  <a:gd name="T50" fmla="*/ 105 w 542"/>
                  <a:gd name="T51" fmla="*/ 6 h 360"/>
                  <a:gd name="T52" fmla="*/ 111 w 542"/>
                  <a:gd name="T53" fmla="*/ 8 h 360"/>
                  <a:gd name="T54" fmla="*/ 117 w 542"/>
                  <a:gd name="T55" fmla="*/ 10 h 360"/>
                  <a:gd name="T56" fmla="*/ 125 w 542"/>
                  <a:gd name="T57" fmla="*/ 14 h 360"/>
                  <a:gd name="T58" fmla="*/ 128 w 542"/>
                  <a:gd name="T59" fmla="*/ 18 h 360"/>
                  <a:gd name="T60" fmla="*/ 134 w 542"/>
                  <a:gd name="T61" fmla="*/ 20 h 360"/>
                  <a:gd name="T62" fmla="*/ 138 w 542"/>
                  <a:gd name="T63" fmla="*/ 25 h 360"/>
                  <a:gd name="T64" fmla="*/ 143 w 542"/>
                  <a:gd name="T65" fmla="*/ 31 h 360"/>
                  <a:gd name="T66" fmla="*/ 147 w 542"/>
                  <a:gd name="T67" fmla="*/ 37 h 360"/>
                  <a:gd name="T68" fmla="*/ 153 w 542"/>
                  <a:gd name="T69" fmla="*/ 43 h 360"/>
                  <a:gd name="T70" fmla="*/ 159 w 542"/>
                  <a:gd name="T71" fmla="*/ 49 h 360"/>
                  <a:gd name="T72" fmla="*/ 165 w 542"/>
                  <a:gd name="T73" fmla="*/ 52 h 360"/>
                  <a:gd name="T74" fmla="*/ 169 w 542"/>
                  <a:gd name="T75" fmla="*/ 56 h 360"/>
                  <a:gd name="T76" fmla="*/ 172 w 542"/>
                  <a:gd name="T77" fmla="*/ 60 h 360"/>
                  <a:gd name="T78" fmla="*/ 176 w 542"/>
                  <a:gd name="T79" fmla="*/ 62 h 360"/>
                  <a:gd name="T80" fmla="*/ 178 w 542"/>
                  <a:gd name="T81" fmla="*/ 66 h 360"/>
                  <a:gd name="T82" fmla="*/ 180 w 542"/>
                  <a:gd name="T83" fmla="*/ 68 h 360"/>
                  <a:gd name="T84" fmla="*/ 180 w 542"/>
                  <a:gd name="T85" fmla="*/ 72 h 360"/>
                  <a:gd name="T86" fmla="*/ 180 w 542"/>
                  <a:gd name="T87" fmla="*/ 78 h 360"/>
                  <a:gd name="T88" fmla="*/ 178 w 542"/>
                  <a:gd name="T89" fmla="*/ 81 h 360"/>
                  <a:gd name="T90" fmla="*/ 174 w 542"/>
                  <a:gd name="T91" fmla="*/ 87 h 360"/>
                  <a:gd name="T92" fmla="*/ 172 w 542"/>
                  <a:gd name="T93" fmla="*/ 91 h 36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42"/>
                  <a:gd name="T142" fmla="*/ 0 h 360"/>
                  <a:gd name="T143" fmla="*/ 542 w 542"/>
                  <a:gd name="T144" fmla="*/ 360 h 36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42" h="360">
                    <a:moveTo>
                      <a:pt x="519" y="273"/>
                    </a:moveTo>
                    <a:lnTo>
                      <a:pt x="437" y="326"/>
                    </a:lnTo>
                    <a:lnTo>
                      <a:pt x="397" y="343"/>
                    </a:lnTo>
                    <a:lnTo>
                      <a:pt x="345" y="354"/>
                    </a:lnTo>
                    <a:lnTo>
                      <a:pt x="289" y="360"/>
                    </a:lnTo>
                    <a:lnTo>
                      <a:pt x="231" y="360"/>
                    </a:lnTo>
                    <a:lnTo>
                      <a:pt x="185" y="354"/>
                    </a:lnTo>
                    <a:lnTo>
                      <a:pt x="139" y="343"/>
                    </a:lnTo>
                    <a:lnTo>
                      <a:pt x="98" y="326"/>
                    </a:lnTo>
                    <a:lnTo>
                      <a:pt x="64" y="302"/>
                    </a:lnTo>
                    <a:lnTo>
                      <a:pt x="40" y="279"/>
                    </a:lnTo>
                    <a:lnTo>
                      <a:pt x="23" y="256"/>
                    </a:lnTo>
                    <a:lnTo>
                      <a:pt x="6" y="233"/>
                    </a:lnTo>
                    <a:lnTo>
                      <a:pt x="0" y="203"/>
                    </a:lnTo>
                    <a:lnTo>
                      <a:pt x="0" y="175"/>
                    </a:lnTo>
                    <a:lnTo>
                      <a:pt x="0" y="140"/>
                    </a:lnTo>
                    <a:lnTo>
                      <a:pt x="18" y="106"/>
                    </a:lnTo>
                    <a:lnTo>
                      <a:pt x="34" y="76"/>
                    </a:lnTo>
                    <a:lnTo>
                      <a:pt x="69" y="47"/>
                    </a:lnTo>
                    <a:lnTo>
                      <a:pt x="98" y="24"/>
                    </a:lnTo>
                    <a:lnTo>
                      <a:pt x="139" y="6"/>
                    </a:lnTo>
                    <a:lnTo>
                      <a:pt x="185" y="0"/>
                    </a:lnTo>
                    <a:lnTo>
                      <a:pt x="231" y="0"/>
                    </a:lnTo>
                    <a:lnTo>
                      <a:pt x="271" y="0"/>
                    </a:lnTo>
                    <a:lnTo>
                      <a:pt x="294" y="6"/>
                    </a:lnTo>
                    <a:lnTo>
                      <a:pt x="317" y="19"/>
                    </a:lnTo>
                    <a:lnTo>
                      <a:pt x="335" y="24"/>
                    </a:lnTo>
                    <a:lnTo>
                      <a:pt x="351" y="29"/>
                    </a:lnTo>
                    <a:lnTo>
                      <a:pt x="375" y="41"/>
                    </a:lnTo>
                    <a:lnTo>
                      <a:pt x="386" y="53"/>
                    </a:lnTo>
                    <a:lnTo>
                      <a:pt x="404" y="59"/>
                    </a:lnTo>
                    <a:lnTo>
                      <a:pt x="415" y="76"/>
                    </a:lnTo>
                    <a:lnTo>
                      <a:pt x="432" y="94"/>
                    </a:lnTo>
                    <a:lnTo>
                      <a:pt x="443" y="111"/>
                    </a:lnTo>
                    <a:lnTo>
                      <a:pt x="462" y="128"/>
                    </a:lnTo>
                    <a:lnTo>
                      <a:pt x="478" y="146"/>
                    </a:lnTo>
                    <a:lnTo>
                      <a:pt x="496" y="157"/>
                    </a:lnTo>
                    <a:lnTo>
                      <a:pt x="508" y="169"/>
                    </a:lnTo>
                    <a:lnTo>
                      <a:pt x="519" y="181"/>
                    </a:lnTo>
                    <a:lnTo>
                      <a:pt x="530" y="187"/>
                    </a:lnTo>
                    <a:lnTo>
                      <a:pt x="536" y="198"/>
                    </a:lnTo>
                    <a:lnTo>
                      <a:pt x="542" y="203"/>
                    </a:lnTo>
                    <a:lnTo>
                      <a:pt x="542" y="216"/>
                    </a:lnTo>
                    <a:lnTo>
                      <a:pt x="542" y="233"/>
                    </a:lnTo>
                    <a:lnTo>
                      <a:pt x="536" y="244"/>
                    </a:lnTo>
                    <a:lnTo>
                      <a:pt x="524" y="262"/>
                    </a:lnTo>
                    <a:lnTo>
                      <a:pt x="519" y="273"/>
                    </a:lnTo>
                    <a:close/>
                  </a:path>
                </a:pathLst>
              </a:custGeom>
              <a:solidFill>
                <a:srgbClr val="FF9900"/>
              </a:solidFill>
              <a:ln w="9525">
                <a:noFill/>
                <a:round/>
                <a:headEnd/>
                <a:tailEnd/>
              </a:ln>
            </p:spPr>
            <p:txBody>
              <a:bodyPr/>
              <a:lstStyle/>
              <a:p>
                <a:endParaRPr lang="en-US"/>
              </a:p>
            </p:txBody>
          </p:sp>
          <p:sp>
            <p:nvSpPr>
              <p:cNvPr id="4130" name="Freeform 122"/>
              <p:cNvSpPr>
                <a:spLocks/>
              </p:cNvSpPr>
              <p:nvPr/>
            </p:nvSpPr>
            <p:spPr bwMode="auto">
              <a:xfrm>
                <a:off x="5029" y="3015"/>
                <a:ext cx="87" cy="69"/>
              </a:xfrm>
              <a:custGeom>
                <a:avLst/>
                <a:gdLst>
                  <a:gd name="T0" fmla="*/ 44 w 261"/>
                  <a:gd name="T1" fmla="*/ 69 h 209"/>
                  <a:gd name="T2" fmla="*/ 39 w 261"/>
                  <a:gd name="T3" fmla="*/ 67 h 209"/>
                  <a:gd name="T4" fmla="*/ 31 w 261"/>
                  <a:gd name="T5" fmla="*/ 65 h 209"/>
                  <a:gd name="T6" fmla="*/ 18 w 261"/>
                  <a:gd name="T7" fmla="*/ 61 h 209"/>
                  <a:gd name="T8" fmla="*/ 18 w 261"/>
                  <a:gd name="T9" fmla="*/ 57 h 209"/>
                  <a:gd name="T10" fmla="*/ 18 w 261"/>
                  <a:gd name="T11" fmla="*/ 50 h 209"/>
                  <a:gd name="T12" fmla="*/ 15 w 261"/>
                  <a:gd name="T13" fmla="*/ 44 h 209"/>
                  <a:gd name="T14" fmla="*/ 14 w 261"/>
                  <a:gd name="T15" fmla="*/ 37 h 209"/>
                  <a:gd name="T16" fmla="*/ 12 w 261"/>
                  <a:gd name="T17" fmla="*/ 29 h 209"/>
                  <a:gd name="T18" fmla="*/ 8 w 261"/>
                  <a:gd name="T19" fmla="*/ 19 h 209"/>
                  <a:gd name="T20" fmla="*/ 6 w 261"/>
                  <a:gd name="T21" fmla="*/ 12 h 209"/>
                  <a:gd name="T22" fmla="*/ 2 w 261"/>
                  <a:gd name="T23" fmla="*/ 4 h 209"/>
                  <a:gd name="T24" fmla="*/ 0 w 261"/>
                  <a:gd name="T25" fmla="*/ 0 h 209"/>
                  <a:gd name="T26" fmla="*/ 12 w 261"/>
                  <a:gd name="T27" fmla="*/ 8 h 209"/>
                  <a:gd name="T28" fmla="*/ 22 w 261"/>
                  <a:gd name="T29" fmla="*/ 12 h 209"/>
                  <a:gd name="T30" fmla="*/ 29 w 261"/>
                  <a:gd name="T31" fmla="*/ 14 h 209"/>
                  <a:gd name="T32" fmla="*/ 37 w 261"/>
                  <a:gd name="T33" fmla="*/ 15 h 209"/>
                  <a:gd name="T34" fmla="*/ 43 w 261"/>
                  <a:gd name="T35" fmla="*/ 14 h 209"/>
                  <a:gd name="T36" fmla="*/ 50 w 261"/>
                  <a:gd name="T37" fmla="*/ 12 h 209"/>
                  <a:gd name="T38" fmla="*/ 58 w 261"/>
                  <a:gd name="T39" fmla="*/ 10 h 209"/>
                  <a:gd name="T40" fmla="*/ 70 w 261"/>
                  <a:gd name="T41" fmla="*/ 4 h 209"/>
                  <a:gd name="T42" fmla="*/ 72 w 261"/>
                  <a:gd name="T43" fmla="*/ 6 h 209"/>
                  <a:gd name="T44" fmla="*/ 75 w 261"/>
                  <a:gd name="T45" fmla="*/ 10 h 209"/>
                  <a:gd name="T46" fmla="*/ 79 w 261"/>
                  <a:gd name="T47" fmla="*/ 15 h 209"/>
                  <a:gd name="T48" fmla="*/ 83 w 261"/>
                  <a:gd name="T49" fmla="*/ 19 h 209"/>
                  <a:gd name="T50" fmla="*/ 85 w 261"/>
                  <a:gd name="T51" fmla="*/ 25 h 209"/>
                  <a:gd name="T52" fmla="*/ 87 w 261"/>
                  <a:gd name="T53" fmla="*/ 31 h 209"/>
                  <a:gd name="T54" fmla="*/ 87 w 261"/>
                  <a:gd name="T55" fmla="*/ 37 h 209"/>
                  <a:gd name="T56" fmla="*/ 87 w 261"/>
                  <a:gd name="T57" fmla="*/ 40 h 209"/>
                  <a:gd name="T58" fmla="*/ 87 w 261"/>
                  <a:gd name="T59" fmla="*/ 46 h 209"/>
                  <a:gd name="T60" fmla="*/ 85 w 261"/>
                  <a:gd name="T61" fmla="*/ 52 h 209"/>
                  <a:gd name="T62" fmla="*/ 81 w 261"/>
                  <a:gd name="T63" fmla="*/ 57 h 209"/>
                  <a:gd name="T64" fmla="*/ 79 w 261"/>
                  <a:gd name="T65" fmla="*/ 61 h 209"/>
                  <a:gd name="T66" fmla="*/ 73 w 261"/>
                  <a:gd name="T67" fmla="*/ 63 h 209"/>
                  <a:gd name="T68" fmla="*/ 68 w 261"/>
                  <a:gd name="T69" fmla="*/ 67 h 209"/>
                  <a:gd name="T70" fmla="*/ 62 w 261"/>
                  <a:gd name="T71" fmla="*/ 69 h 209"/>
                  <a:gd name="T72" fmla="*/ 54 w 261"/>
                  <a:gd name="T73" fmla="*/ 69 h 209"/>
                  <a:gd name="T74" fmla="*/ 44 w 261"/>
                  <a:gd name="T75" fmla="*/ 69 h 20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1"/>
                  <a:gd name="T115" fmla="*/ 0 h 209"/>
                  <a:gd name="T116" fmla="*/ 261 w 261"/>
                  <a:gd name="T117" fmla="*/ 209 h 20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1" h="209">
                    <a:moveTo>
                      <a:pt x="133" y="209"/>
                    </a:moveTo>
                    <a:lnTo>
                      <a:pt x="117" y="204"/>
                    </a:lnTo>
                    <a:lnTo>
                      <a:pt x="93" y="198"/>
                    </a:lnTo>
                    <a:lnTo>
                      <a:pt x="53" y="186"/>
                    </a:lnTo>
                    <a:lnTo>
                      <a:pt x="53" y="174"/>
                    </a:lnTo>
                    <a:lnTo>
                      <a:pt x="53" y="152"/>
                    </a:lnTo>
                    <a:lnTo>
                      <a:pt x="46" y="133"/>
                    </a:lnTo>
                    <a:lnTo>
                      <a:pt x="41" y="111"/>
                    </a:lnTo>
                    <a:lnTo>
                      <a:pt x="36" y="87"/>
                    </a:lnTo>
                    <a:lnTo>
                      <a:pt x="24" y="58"/>
                    </a:lnTo>
                    <a:lnTo>
                      <a:pt x="19" y="35"/>
                    </a:lnTo>
                    <a:lnTo>
                      <a:pt x="7" y="12"/>
                    </a:lnTo>
                    <a:lnTo>
                      <a:pt x="0" y="0"/>
                    </a:lnTo>
                    <a:lnTo>
                      <a:pt x="36" y="23"/>
                    </a:lnTo>
                    <a:lnTo>
                      <a:pt x="65" y="35"/>
                    </a:lnTo>
                    <a:lnTo>
                      <a:pt x="87" y="41"/>
                    </a:lnTo>
                    <a:lnTo>
                      <a:pt x="111" y="46"/>
                    </a:lnTo>
                    <a:lnTo>
                      <a:pt x="128" y="41"/>
                    </a:lnTo>
                    <a:lnTo>
                      <a:pt x="151" y="35"/>
                    </a:lnTo>
                    <a:lnTo>
                      <a:pt x="174" y="30"/>
                    </a:lnTo>
                    <a:lnTo>
                      <a:pt x="209" y="12"/>
                    </a:lnTo>
                    <a:lnTo>
                      <a:pt x="215" y="17"/>
                    </a:lnTo>
                    <a:lnTo>
                      <a:pt x="225" y="30"/>
                    </a:lnTo>
                    <a:lnTo>
                      <a:pt x="238" y="46"/>
                    </a:lnTo>
                    <a:lnTo>
                      <a:pt x="249" y="58"/>
                    </a:lnTo>
                    <a:lnTo>
                      <a:pt x="255" y="76"/>
                    </a:lnTo>
                    <a:lnTo>
                      <a:pt x="261" y="93"/>
                    </a:lnTo>
                    <a:lnTo>
                      <a:pt x="261" y="111"/>
                    </a:lnTo>
                    <a:lnTo>
                      <a:pt x="261" y="122"/>
                    </a:lnTo>
                    <a:lnTo>
                      <a:pt x="261" y="139"/>
                    </a:lnTo>
                    <a:lnTo>
                      <a:pt x="255" y="157"/>
                    </a:lnTo>
                    <a:lnTo>
                      <a:pt x="243" y="174"/>
                    </a:lnTo>
                    <a:lnTo>
                      <a:pt x="238" y="186"/>
                    </a:lnTo>
                    <a:lnTo>
                      <a:pt x="220" y="192"/>
                    </a:lnTo>
                    <a:lnTo>
                      <a:pt x="203" y="204"/>
                    </a:lnTo>
                    <a:lnTo>
                      <a:pt x="186" y="209"/>
                    </a:lnTo>
                    <a:lnTo>
                      <a:pt x="163" y="209"/>
                    </a:lnTo>
                    <a:lnTo>
                      <a:pt x="133" y="209"/>
                    </a:lnTo>
                    <a:close/>
                  </a:path>
                </a:pathLst>
              </a:custGeom>
              <a:solidFill>
                <a:srgbClr val="990000"/>
              </a:solidFill>
              <a:ln w="9525">
                <a:noFill/>
                <a:round/>
                <a:headEnd/>
                <a:tailEnd/>
              </a:ln>
            </p:spPr>
            <p:txBody>
              <a:bodyPr/>
              <a:lstStyle/>
              <a:p>
                <a:endParaRPr lang="en-US"/>
              </a:p>
            </p:txBody>
          </p:sp>
          <p:sp>
            <p:nvSpPr>
              <p:cNvPr id="4131" name="Freeform 123"/>
              <p:cNvSpPr>
                <a:spLocks/>
              </p:cNvSpPr>
              <p:nvPr/>
            </p:nvSpPr>
            <p:spPr bwMode="auto">
              <a:xfrm>
                <a:off x="4885" y="3005"/>
                <a:ext cx="146" cy="110"/>
              </a:xfrm>
              <a:custGeom>
                <a:avLst/>
                <a:gdLst>
                  <a:gd name="T0" fmla="*/ 77 w 438"/>
                  <a:gd name="T1" fmla="*/ 2 h 331"/>
                  <a:gd name="T2" fmla="*/ 86 w 438"/>
                  <a:gd name="T3" fmla="*/ 0 h 331"/>
                  <a:gd name="T4" fmla="*/ 98 w 438"/>
                  <a:gd name="T5" fmla="*/ 0 h 331"/>
                  <a:gd name="T6" fmla="*/ 102 w 438"/>
                  <a:gd name="T7" fmla="*/ 0 h 331"/>
                  <a:gd name="T8" fmla="*/ 106 w 438"/>
                  <a:gd name="T9" fmla="*/ 0 h 331"/>
                  <a:gd name="T10" fmla="*/ 111 w 438"/>
                  <a:gd name="T11" fmla="*/ 2 h 331"/>
                  <a:gd name="T12" fmla="*/ 115 w 438"/>
                  <a:gd name="T13" fmla="*/ 4 h 331"/>
                  <a:gd name="T14" fmla="*/ 123 w 438"/>
                  <a:gd name="T15" fmla="*/ 10 h 331"/>
                  <a:gd name="T16" fmla="*/ 131 w 438"/>
                  <a:gd name="T17" fmla="*/ 15 h 331"/>
                  <a:gd name="T18" fmla="*/ 136 w 438"/>
                  <a:gd name="T19" fmla="*/ 25 h 331"/>
                  <a:gd name="T20" fmla="*/ 140 w 438"/>
                  <a:gd name="T21" fmla="*/ 35 h 331"/>
                  <a:gd name="T22" fmla="*/ 146 w 438"/>
                  <a:gd name="T23" fmla="*/ 49 h 331"/>
                  <a:gd name="T24" fmla="*/ 146 w 438"/>
                  <a:gd name="T25" fmla="*/ 64 h 331"/>
                  <a:gd name="T26" fmla="*/ 142 w 438"/>
                  <a:gd name="T27" fmla="*/ 81 h 331"/>
                  <a:gd name="T28" fmla="*/ 131 w 438"/>
                  <a:gd name="T29" fmla="*/ 98 h 331"/>
                  <a:gd name="T30" fmla="*/ 117 w 438"/>
                  <a:gd name="T31" fmla="*/ 106 h 331"/>
                  <a:gd name="T32" fmla="*/ 102 w 438"/>
                  <a:gd name="T33" fmla="*/ 110 h 331"/>
                  <a:gd name="T34" fmla="*/ 86 w 438"/>
                  <a:gd name="T35" fmla="*/ 108 h 331"/>
                  <a:gd name="T36" fmla="*/ 63 w 438"/>
                  <a:gd name="T37" fmla="*/ 102 h 331"/>
                  <a:gd name="T38" fmla="*/ 46 w 438"/>
                  <a:gd name="T39" fmla="*/ 93 h 331"/>
                  <a:gd name="T40" fmla="*/ 27 w 438"/>
                  <a:gd name="T41" fmla="*/ 75 h 331"/>
                  <a:gd name="T42" fmla="*/ 9 w 438"/>
                  <a:gd name="T43" fmla="*/ 54 h 331"/>
                  <a:gd name="T44" fmla="*/ 0 w 438"/>
                  <a:gd name="T45" fmla="*/ 39 h 331"/>
                  <a:gd name="T46" fmla="*/ 0 w 438"/>
                  <a:gd name="T47" fmla="*/ 33 h 331"/>
                  <a:gd name="T48" fmla="*/ 2 w 438"/>
                  <a:gd name="T49" fmla="*/ 29 h 331"/>
                  <a:gd name="T50" fmla="*/ 6 w 438"/>
                  <a:gd name="T51" fmla="*/ 21 h 331"/>
                  <a:gd name="T52" fmla="*/ 12 w 438"/>
                  <a:gd name="T53" fmla="*/ 15 h 331"/>
                  <a:gd name="T54" fmla="*/ 17 w 438"/>
                  <a:gd name="T55" fmla="*/ 10 h 331"/>
                  <a:gd name="T56" fmla="*/ 23 w 438"/>
                  <a:gd name="T57" fmla="*/ 8 h 331"/>
                  <a:gd name="T58" fmla="*/ 35 w 438"/>
                  <a:gd name="T59" fmla="*/ 4 h 331"/>
                  <a:gd name="T60" fmla="*/ 48 w 438"/>
                  <a:gd name="T61" fmla="*/ 2 h 331"/>
                  <a:gd name="T62" fmla="*/ 61 w 438"/>
                  <a:gd name="T63" fmla="*/ 4 h 331"/>
                  <a:gd name="T64" fmla="*/ 69 w 438"/>
                  <a:gd name="T65" fmla="*/ 2 h 331"/>
                  <a:gd name="T66" fmla="*/ 77 w 438"/>
                  <a:gd name="T67" fmla="*/ 2 h 33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8"/>
                  <a:gd name="T103" fmla="*/ 0 h 331"/>
                  <a:gd name="T104" fmla="*/ 438 w 438"/>
                  <a:gd name="T105" fmla="*/ 331 h 33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8" h="331">
                    <a:moveTo>
                      <a:pt x="231" y="6"/>
                    </a:moveTo>
                    <a:lnTo>
                      <a:pt x="259" y="0"/>
                    </a:lnTo>
                    <a:lnTo>
                      <a:pt x="293" y="0"/>
                    </a:lnTo>
                    <a:lnTo>
                      <a:pt x="305" y="0"/>
                    </a:lnTo>
                    <a:lnTo>
                      <a:pt x="317" y="0"/>
                    </a:lnTo>
                    <a:lnTo>
                      <a:pt x="334" y="6"/>
                    </a:lnTo>
                    <a:lnTo>
                      <a:pt x="345" y="12"/>
                    </a:lnTo>
                    <a:lnTo>
                      <a:pt x="369" y="29"/>
                    </a:lnTo>
                    <a:lnTo>
                      <a:pt x="392" y="46"/>
                    </a:lnTo>
                    <a:lnTo>
                      <a:pt x="409" y="75"/>
                    </a:lnTo>
                    <a:lnTo>
                      <a:pt x="421" y="105"/>
                    </a:lnTo>
                    <a:lnTo>
                      <a:pt x="438" y="146"/>
                    </a:lnTo>
                    <a:lnTo>
                      <a:pt x="438" y="192"/>
                    </a:lnTo>
                    <a:lnTo>
                      <a:pt x="426" y="243"/>
                    </a:lnTo>
                    <a:lnTo>
                      <a:pt x="392" y="296"/>
                    </a:lnTo>
                    <a:lnTo>
                      <a:pt x="352" y="319"/>
                    </a:lnTo>
                    <a:lnTo>
                      <a:pt x="305" y="331"/>
                    </a:lnTo>
                    <a:lnTo>
                      <a:pt x="259" y="325"/>
                    </a:lnTo>
                    <a:lnTo>
                      <a:pt x="190" y="308"/>
                    </a:lnTo>
                    <a:lnTo>
                      <a:pt x="138" y="279"/>
                    </a:lnTo>
                    <a:lnTo>
                      <a:pt x="81" y="227"/>
                    </a:lnTo>
                    <a:lnTo>
                      <a:pt x="28" y="162"/>
                    </a:lnTo>
                    <a:lnTo>
                      <a:pt x="0" y="116"/>
                    </a:lnTo>
                    <a:lnTo>
                      <a:pt x="0" y="99"/>
                    </a:lnTo>
                    <a:lnTo>
                      <a:pt x="6" y="87"/>
                    </a:lnTo>
                    <a:lnTo>
                      <a:pt x="17" y="64"/>
                    </a:lnTo>
                    <a:lnTo>
                      <a:pt x="35" y="46"/>
                    </a:lnTo>
                    <a:lnTo>
                      <a:pt x="52" y="29"/>
                    </a:lnTo>
                    <a:lnTo>
                      <a:pt x="68" y="23"/>
                    </a:lnTo>
                    <a:lnTo>
                      <a:pt x="104" y="12"/>
                    </a:lnTo>
                    <a:lnTo>
                      <a:pt x="144" y="6"/>
                    </a:lnTo>
                    <a:lnTo>
                      <a:pt x="184" y="12"/>
                    </a:lnTo>
                    <a:lnTo>
                      <a:pt x="206" y="6"/>
                    </a:lnTo>
                    <a:lnTo>
                      <a:pt x="231" y="6"/>
                    </a:lnTo>
                    <a:close/>
                  </a:path>
                </a:pathLst>
              </a:custGeom>
              <a:solidFill>
                <a:srgbClr val="FF9900"/>
              </a:solidFill>
              <a:ln w="9525">
                <a:noFill/>
                <a:round/>
                <a:headEnd/>
                <a:tailEnd/>
              </a:ln>
            </p:spPr>
            <p:txBody>
              <a:bodyPr/>
              <a:lstStyle/>
              <a:p>
                <a:endParaRPr lang="en-US"/>
              </a:p>
            </p:txBody>
          </p:sp>
          <p:sp>
            <p:nvSpPr>
              <p:cNvPr id="4132" name="Freeform 124"/>
              <p:cNvSpPr>
                <a:spLocks/>
              </p:cNvSpPr>
              <p:nvPr/>
            </p:nvSpPr>
            <p:spPr bwMode="auto">
              <a:xfrm>
                <a:off x="4843" y="3047"/>
                <a:ext cx="117" cy="117"/>
              </a:xfrm>
              <a:custGeom>
                <a:avLst/>
                <a:gdLst>
                  <a:gd name="T0" fmla="*/ 117 w 352"/>
                  <a:gd name="T1" fmla="*/ 82 h 349"/>
                  <a:gd name="T2" fmla="*/ 111 w 352"/>
                  <a:gd name="T3" fmla="*/ 96 h 349"/>
                  <a:gd name="T4" fmla="*/ 103 w 352"/>
                  <a:gd name="T5" fmla="*/ 105 h 349"/>
                  <a:gd name="T6" fmla="*/ 92 w 352"/>
                  <a:gd name="T7" fmla="*/ 113 h 349"/>
                  <a:gd name="T8" fmla="*/ 78 w 352"/>
                  <a:gd name="T9" fmla="*/ 117 h 349"/>
                  <a:gd name="T10" fmla="*/ 67 w 352"/>
                  <a:gd name="T11" fmla="*/ 117 h 349"/>
                  <a:gd name="T12" fmla="*/ 56 w 352"/>
                  <a:gd name="T13" fmla="*/ 113 h 349"/>
                  <a:gd name="T14" fmla="*/ 46 w 352"/>
                  <a:gd name="T15" fmla="*/ 108 h 349"/>
                  <a:gd name="T16" fmla="*/ 34 w 352"/>
                  <a:gd name="T17" fmla="*/ 96 h 349"/>
                  <a:gd name="T18" fmla="*/ 38 w 352"/>
                  <a:gd name="T19" fmla="*/ 88 h 349"/>
                  <a:gd name="T20" fmla="*/ 40 w 352"/>
                  <a:gd name="T21" fmla="*/ 74 h 349"/>
                  <a:gd name="T22" fmla="*/ 38 w 352"/>
                  <a:gd name="T23" fmla="*/ 59 h 349"/>
                  <a:gd name="T24" fmla="*/ 34 w 352"/>
                  <a:gd name="T25" fmla="*/ 45 h 349"/>
                  <a:gd name="T26" fmla="*/ 27 w 352"/>
                  <a:gd name="T27" fmla="*/ 34 h 349"/>
                  <a:gd name="T28" fmla="*/ 19 w 352"/>
                  <a:gd name="T29" fmla="*/ 23 h 349"/>
                  <a:gd name="T30" fmla="*/ 10 w 352"/>
                  <a:gd name="T31" fmla="*/ 16 h 349"/>
                  <a:gd name="T32" fmla="*/ 0 w 352"/>
                  <a:gd name="T33" fmla="*/ 8 h 349"/>
                  <a:gd name="T34" fmla="*/ 12 w 352"/>
                  <a:gd name="T35" fmla="*/ 6 h 349"/>
                  <a:gd name="T36" fmla="*/ 23 w 352"/>
                  <a:gd name="T37" fmla="*/ 0 h 349"/>
                  <a:gd name="T38" fmla="*/ 27 w 352"/>
                  <a:gd name="T39" fmla="*/ 0 h 349"/>
                  <a:gd name="T40" fmla="*/ 40 w 352"/>
                  <a:gd name="T41" fmla="*/ 18 h 349"/>
                  <a:gd name="T42" fmla="*/ 52 w 352"/>
                  <a:gd name="T43" fmla="*/ 32 h 349"/>
                  <a:gd name="T44" fmla="*/ 61 w 352"/>
                  <a:gd name="T45" fmla="*/ 45 h 349"/>
                  <a:gd name="T46" fmla="*/ 73 w 352"/>
                  <a:gd name="T47" fmla="*/ 54 h 349"/>
                  <a:gd name="T48" fmla="*/ 80 w 352"/>
                  <a:gd name="T49" fmla="*/ 63 h 349"/>
                  <a:gd name="T50" fmla="*/ 90 w 352"/>
                  <a:gd name="T51" fmla="*/ 70 h 349"/>
                  <a:gd name="T52" fmla="*/ 102 w 352"/>
                  <a:gd name="T53" fmla="*/ 76 h 349"/>
                  <a:gd name="T54" fmla="*/ 117 w 352"/>
                  <a:gd name="T55" fmla="*/ 82 h 34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52"/>
                  <a:gd name="T85" fmla="*/ 0 h 349"/>
                  <a:gd name="T86" fmla="*/ 352 w 352"/>
                  <a:gd name="T87" fmla="*/ 349 h 34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52" h="349">
                    <a:moveTo>
                      <a:pt x="352" y="245"/>
                    </a:moveTo>
                    <a:lnTo>
                      <a:pt x="333" y="286"/>
                    </a:lnTo>
                    <a:lnTo>
                      <a:pt x="311" y="314"/>
                    </a:lnTo>
                    <a:lnTo>
                      <a:pt x="277" y="337"/>
                    </a:lnTo>
                    <a:lnTo>
                      <a:pt x="236" y="349"/>
                    </a:lnTo>
                    <a:lnTo>
                      <a:pt x="201" y="349"/>
                    </a:lnTo>
                    <a:lnTo>
                      <a:pt x="167" y="337"/>
                    </a:lnTo>
                    <a:lnTo>
                      <a:pt x="139" y="321"/>
                    </a:lnTo>
                    <a:lnTo>
                      <a:pt x="103" y="286"/>
                    </a:lnTo>
                    <a:lnTo>
                      <a:pt x="115" y="262"/>
                    </a:lnTo>
                    <a:lnTo>
                      <a:pt x="121" y="221"/>
                    </a:lnTo>
                    <a:lnTo>
                      <a:pt x="115" y="175"/>
                    </a:lnTo>
                    <a:lnTo>
                      <a:pt x="103" y="135"/>
                    </a:lnTo>
                    <a:lnTo>
                      <a:pt x="81" y="100"/>
                    </a:lnTo>
                    <a:lnTo>
                      <a:pt x="57" y="70"/>
                    </a:lnTo>
                    <a:lnTo>
                      <a:pt x="29" y="48"/>
                    </a:lnTo>
                    <a:lnTo>
                      <a:pt x="0" y="24"/>
                    </a:lnTo>
                    <a:lnTo>
                      <a:pt x="35" y="19"/>
                    </a:lnTo>
                    <a:lnTo>
                      <a:pt x="68" y="0"/>
                    </a:lnTo>
                    <a:lnTo>
                      <a:pt x="81" y="0"/>
                    </a:lnTo>
                    <a:lnTo>
                      <a:pt x="121" y="54"/>
                    </a:lnTo>
                    <a:lnTo>
                      <a:pt x="155" y="94"/>
                    </a:lnTo>
                    <a:lnTo>
                      <a:pt x="185" y="135"/>
                    </a:lnTo>
                    <a:lnTo>
                      <a:pt x="219" y="162"/>
                    </a:lnTo>
                    <a:lnTo>
                      <a:pt x="241" y="187"/>
                    </a:lnTo>
                    <a:lnTo>
                      <a:pt x="271" y="210"/>
                    </a:lnTo>
                    <a:lnTo>
                      <a:pt x="306" y="227"/>
                    </a:lnTo>
                    <a:lnTo>
                      <a:pt x="352" y="245"/>
                    </a:lnTo>
                    <a:close/>
                  </a:path>
                </a:pathLst>
              </a:custGeom>
              <a:solidFill>
                <a:srgbClr val="FF9900"/>
              </a:solidFill>
              <a:ln w="9525">
                <a:noFill/>
                <a:round/>
                <a:headEnd/>
                <a:tailEnd/>
              </a:ln>
            </p:spPr>
            <p:txBody>
              <a:bodyPr/>
              <a:lstStyle/>
              <a:p>
                <a:endParaRPr lang="en-US"/>
              </a:p>
            </p:txBody>
          </p:sp>
          <p:sp>
            <p:nvSpPr>
              <p:cNvPr id="4133" name="Freeform 125"/>
              <p:cNvSpPr>
                <a:spLocks/>
              </p:cNvSpPr>
              <p:nvPr/>
            </p:nvSpPr>
            <p:spPr bwMode="auto">
              <a:xfrm>
                <a:off x="4964" y="3090"/>
                <a:ext cx="137" cy="107"/>
              </a:xfrm>
              <a:custGeom>
                <a:avLst/>
                <a:gdLst>
                  <a:gd name="T0" fmla="*/ 87 w 410"/>
                  <a:gd name="T1" fmla="*/ 107 h 319"/>
                  <a:gd name="T2" fmla="*/ 70 w 410"/>
                  <a:gd name="T3" fmla="*/ 107 h 319"/>
                  <a:gd name="T4" fmla="*/ 54 w 410"/>
                  <a:gd name="T5" fmla="*/ 103 h 319"/>
                  <a:gd name="T6" fmla="*/ 39 w 410"/>
                  <a:gd name="T7" fmla="*/ 99 h 319"/>
                  <a:gd name="T8" fmla="*/ 25 w 410"/>
                  <a:gd name="T9" fmla="*/ 94 h 319"/>
                  <a:gd name="T10" fmla="*/ 14 w 410"/>
                  <a:gd name="T11" fmla="*/ 84 h 319"/>
                  <a:gd name="T12" fmla="*/ 0 w 410"/>
                  <a:gd name="T13" fmla="*/ 72 h 319"/>
                  <a:gd name="T14" fmla="*/ 8 w 410"/>
                  <a:gd name="T15" fmla="*/ 48 h 319"/>
                  <a:gd name="T16" fmla="*/ 12 w 410"/>
                  <a:gd name="T17" fmla="*/ 43 h 319"/>
                  <a:gd name="T18" fmla="*/ 21 w 410"/>
                  <a:gd name="T19" fmla="*/ 43 h 319"/>
                  <a:gd name="T20" fmla="*/ 31 w 410"/>
                  <a:gd name="T21" fmla="*/ 43 h 319"/>
                  <a:gd name="T22" fmla="*/ 39 w 410"/>
                  <a:gd name="T23" fmla="*/ 41 h 319"/>
                  <a:gd name="T24" fmla="*/ 48 w 410"/>
                  <a:gd name="T25" fmla="*/ 37 h 319"/>
                  <a:gd name="T26" fmla="*/ 56 w 410"/>
                  <a:gd name="T27" fmla="*/ 31 h 319"/>
                  <a:gd name="T28" fmla="*/ 65 w 410"/>
                  <a:gd name="T29" fmla="*/ 21 h 319"/>
                  <a:gd name="T30" fmla="*/ 73 w 410"/>
                  <a:gd name="T31" fmla="*/ 11 h 319"/>
                  <a:gd name="T32" fmla="*/ 79 w 410"/>
                  <a:gd name="T33" fmla="*/ 0 h 319"/>
                  <a:gd name="T34" fmla="*/ 89 w 410"/>
                  <a:gd name="T35" fmla="*/ 2 h 319"/>
                  <a:gd name="T36" fmla="*/ 98 w 410"/>
                  <a:gd name="T37" fmla="*/ 4 h 319"/>
                  <a:gd name="T38" fmla="*/ 106 w 410"/>
                  <a:gd name="T39" fmla="*/ 9 h 319"/>
                  <a:gd name="T40" fmla="*/ 114 w 410"/>
                  <a:gd name="T41" fmla="*/ 15 h 319"/>
                  <a:gd name="T42" fmla="*/ 123 w 410"/>
                  <a:gd name="T43" fmla="*/ 23 h 319"/>
                  <a:gd name="T44" fmla="*/ 127 w 410"/>
                  <a:gd name="T45" fmla="*/ 31 h 319"/>
                  <a:gd name="T46" fmla="*/ 131 w 410"/>
                  <a:gd name="T47" fmla="*/ 39 h 319"/>
                  <a:gd name="T48" fmla="*/ 133 w 410"/>
                  <a:gd name="T49" fmla="*/ 45 h 319"/>
                  <a:gd name="T50" fmla="*/ 135 w 410"/>
                  <a:gd name="T51" fmla="*/ 51 h 319"/>
                  <a:gd name="T52" fmla="*/ 137 w 410"/>
                  <a:gd name="T53" fmla="*/ 60 h 319"/>
                  <a:gd name="T54" fmla="*/ 137 w 410"/>
                  <a:gd name="T55" fmla="*/ 68 h 319"/>
                  <a:gd name="T56" fmla="*/ 137 w 410"/>
                  <a:gd name="T57" fmla="*/ 74 h 319"/>
                  <a:gd name="T58" fmla="*/ 133 w 410"/>
                  <a:gd name="T59" fmla="*/ 82 h 319"/>
                  <a:gd name="T60" fmla="*/ 129 w 410"/>
                  <a:gd name="T61" fmla="*/ 87 h 319"/>
                  <a:gd name="T62" fmla="*/ 125 w 410"/>
                  <a:gd name="T63" fmla="*/ 94 h 319"/>
                  <a:gd name="T64" fmla="*/ 120 w 410"/>
                  <a:gd name="T65" fmla="*/ 97 h 319"/>
                  <a:gd name="T66" fmla="*/ 112 w 410"/>
                  <a:gd name="T67" fmla="*/ 101 h 319"/>
                  <a:gd name="T68" fmla="*/ 104 w 410"/>
                  <a:gd name="T69" fmla="*/ 103 h 319"/>
                  <a:gd name="T70" fmla="*/ 94 w 410"/>
                  <a:gd name="T71" fmla="*/ 105 h 319"/>
                  <a:gd name="T72" fmla="*/ 87 w 410"/>
                  <a:gd name="T73" fmla="*/ 107 h 3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0"/>
                  <a:gd name="T112" fmla="*/ 0 h 319"/>
                  <a:gd name="T113" fmla="*/ 410 w 410"/>
                  <a:gd name="T114" fmla="*/ 319 h 31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0" h="319">
                    <a:moveTo>
                      <a:pt x="260" y="319"/>
                    </a:moveTo>
                    <a:lnTo>
                      <a:pt x="208" y="319"/>
                    </a:lnTo>
                    <a:lnTo>
                      <a:pt x="162" y="307"/>
                    </a:lnTo>
                    <a:lnTo>
                      <a:pt x="116" y="295"/>
                    </a:lnTo>
                    <a:lnTo>
                      <a:pt x="75" y="279"/>
                    </a:lnTo>
                    <a:lnTo>
                      <a:pt x="41" y="249"/>
                    </a:lnTo>
                    <a:lnTo>
                      <a:pt x="0" y="214"/>
                    </a:lnTo>
                    <a:lnTo>
                      <a:pt x="23" y="144"/>
                    </a:lnTo>
                    <a:lnTo>
                      <a:pt x="35" y="127"/>
                    </a:lnTo>
                    <a:lnTo>
                      <a:pt x="63" y="127"/>
                    </a:lnTo>
                    <a:lnTo>
                      <a:pt x="93" y="127"/>
                    </a:lnTo>
                    <a:lnTo>
                      <a:pt x="116" y="121"/>
                    </a:lnTo>
                    <a:lnTo>
                      <a:pt x="144" y="110"/>
                    </a:lnTo>
                    <a:lnTo>
                      <a:pt x="167" y="92"/>
                    </a:lnTo>
                    <a:lnTo>
                      <a:pt x="195" y="63"/>
                    </a:lnTo>
                    <a:lnTo>
                      <a:pt x="219" y="33"/>
                    </a:lnTo>
                    <a:lnTo>
                      <a:pt x="236" y="0"/>
                    </a:lnTo>
                    <a:lnTo>
                      <a:pt x="265" y="6"/>
                    </a:lnTo>
                    <a:lnTo>
                      <a:pt x="294" y="11"/>
                    </a:lnTo>
                    <a:lnTo>
                      <a:pt x="317" y="28"/>
                    </a:lnTo>
                    <a:lnTo>
                      <a:pt x="340" y="46"/>
                    </a:lnTo>
                    <a:lnTo>
                      <a:pt x="369" y="69"/>
                    </a:lnTo>
                    <a:lnTo>
                      <a:pt x="381" y="92"/>
                    </a:lnTo>
                    <a:lnTo>
                      <a:pt x="392" y="116"/>
                    </a:lnTo>
                    <a:lnTo>
                      <a:pt x="398" y="133"/>
                    </a:lnTo>
                    <a:lnTo>
                      <a:pt x="404" y="151"/>
                    </a:lnTo>
                    <a:lnTo>
                      <a:pt x="410" y="179"/>
                    </a:lnTo>
                    <a:lnTo>
                      <a:pt x="410" y="203"/>
                    </a:lnTo>
                    <a:lnTo>
                      <a:pt x="410" y="220"/>
                    </a:lnTo>
                    <a:lnTo>
                      <a:pt x="398" y="244"/>
                    </a:lnTo>
                    <a:lnTo>
                      <a:pt x="387" y="260"/>
                    </a:lnTo>
                    <a:lnTo>
                      <a:pt x="374" y="279"/>
                    </a:lnTo>
                    <a:lnTo>
                      <a:pt x="358" y="290"/>
                    </a:lnTo>
                    <a:lnTo>
                      <a:pt x="334" y="301"/>
                    </a:lnTo>
                    <a:lnTo>
                      <a:pt x="312" y="307"/>
                    </a:lnTo>
                    <a:lnTo>
                      <a:pt x="282" y="313"/>
                    </a:lnTo>
                    <a:lnTo>
                      <a:pt x="260" y="319"/>
                    </a:lnTo>
                    <a:close/>
                  </a:path>
                </a:pathLst>
              </a:custGeom>
              <a:solidFill>
                <a:srgbClr val="990000"/>
              </a:solidFill>
              <a:ln w="9525">
                <a:noFill/>
                <a:round/>
                <a:headEnd/>
                <a:tailEnd/>
              </a:ln>
            </p:spPr>
            <p:txBody>
              <a:bodyPr/>
              <a:lstStyle/>
              <a:p>
                <a:endParaRPr lang="en-US"/>
              </a:p>
            </p:txBody>
          </p:sp>
          <p:sp>
            <p:nvSpPr>
              <p:cNvPr id="4134" name="Freeform 126"/>
              <p:cNvSpPr>
                <a:spLocks/>
              </p:cNvSpPr>
              <p:nvPr/>
            </p:nvSpPr>
            <p:spPr bwMode="auto">
              <a:xfrm>
                <a:off x="4710" y="3055"/>
                <a:ext cx="158" cy="101"/>
              </a:xfrm>
              <a:custGeom>
                <a:avLst/>
                <a:gdLst>
                  <a:gd name="T0" fmla="*/ 118 w 473"/>
                  <a:gd name="T1" fmla="*/ 8 h 303"/>
                  <a:gd name="T2" fmla="*/ 127 w 473"/>
                  <a:gd name="T3" fmla="*/ 14 h 303"/>
                  <a:gd name="T4" fmla="*/ 137 w 473"/>
                  <a:gd name="T5" fmla="*/ 21 h 303"/>
                  <a:gd name="T6" fmla="*/ 145 w 473"/>
                  <a:gd name="T7" fmla="*/ 31 h 303"/>
                  <a:gd name="T8" fmla="*/ 152 w 473"/>
                  <a:gd name="T9" fmla="*/ 43 h 303"/>
                  <a:gd name="T10" fmla="*/ 158 w 473"/>
                  <a:gd name="T11" fmla="*/ 56 h 303"/>
                  <a:gd name="T12" fmla="*/ 158 w 473"/>
                  <a:gd name="T13" fmla="*/ 68 h 303"/>
                  <a:gd name="T14" fmla="*/ 152 w 473"/>
                  <a:gd name="T15" fmla="*/ 77 h 303"/>
                  <a:gd name="T16" fmla="*/ 137 w 473"/>
                  <a:gd name="T17" fmla="*/ 87 h 303"/>
                  <a:gd name="T18" fmla="*/ 120 w 473"/>
                  <a:gd name="T19" fmla="*/ 95 h 303"/>
                  <a:gd name="T20" fmla="*/ 97 w 473"/>
                  <a:gd name="T21" fmla="*/ 101 h 303"/>
                  <a:gd name="T22" fmla="*/ 75 w 473"/>
                  <a:gd name="T23" fmla="*/ 101 h 303"/>
                  <a:gd name="T24" fmla="*/ 60 w 473"/>
                  <a:gd name="T25" fmla="*/ 101 h 303"/>
                  <a:gd name="T26" fmla="*/ 44 w 473"/>
                  <a:gd name="T27" fmla="*/ 97 h 303"/>
                  <a:gd name="T28" fmla="*/ 34 w 473"/>
                  <a:gd name="T29" fmla="*/ 95 h 303"/>
                  <a:gd name="T30" fmla="*/ 27 w 473"/>
                  <a:gd name="T31" fmla="*/ 89 h 303"/>
                  <a:gd name="T32" fmla="*/ 19 w 473"/>
                  <a:gd name="T33" fmla="*/ 85 h 303"/>
                  <a:gd name="T34" fmla="*/ 14 w 473"/>
                  <a:gd name="T35" fmla="*/ 79 h 303"/>
                  <a:gd name="T36" fmla="*/ 10 w 473"/>
                  <a:gd name="T37" fmla="*/ 74 h 303"/>
                  <a:gd name="T38" fmla="*/ 6 w 473"/>
                  <a:gd name="T39" fmla="*/ 68 h 303"/>
                  <a:gd name="T40" fmla="*/ 2 w 473"/>
                  <a:gd name="T41" fmla="*/ 62 h 303"/>
                  <a:gd name="T42" fmla="*/ 0 w 473"/>
                  <a:gd name="T43" fmla="*/ 54 h 303"/>
                  <a:gd name="T44" fmla="*/ 0 w 473"/>
                  <a:gd name="T45" fmla="*/ 46 h 303"/>
                  <a:gd name="T46" fmla="*/ 0 w 473"/>
                  <a:gd name="T47" fmla="*/ 39 h 303"/>
                  <a:gd name="T48" fmla="*/ 2 w 473"/>
                  <a:gd name="T49" fmla="*/ 31 h 303"/>
                  <a:gd name="T50" fmla="*/ 4 w 473"/>
                  <a:gd name="T51" fmla="*/ 23 h 303"/>
                  <a:gd name="T52" fmla="*/ 8 w 473"/>
                  <a:gd name="T53" fmla="*/ 17 h 303"/>
                  <a:gd name="T54" fmla="*/ 14 w 473"/>
                  <a:gd name="T55" fmla="*/ 10 h 303"/>
                  <a:gd name="T56" fmla="*/ 19 w 473"/>
                  <a:gd name="T57" fmla="*/ 6 h 303"/>
                  <a:gd name="T58" fmla="*/ 27 w 473"/>
                  <a:gd name="T59" fmla="*/ 0 h 303"/>
                  <a:gd name="T60" fmla="*/ 39 w 473"/>
                  <a:gd name="T61" fmla="*/ 4 h 303"/>
                  <a:gd name="T62" fmla="*/ 48 w 473"/>
                  <a:gd name="T63" fmla="*/ 6 h 303"/>
                  <a:gd name="T64" fmla="*/ 60 w 473"/>
                  <a:gd name="T65" fmla="*/ 8 h 303"/>
                  <a:gd name="T66" fmla="*/ 69 w 473"/>
                  <a:gd name="T67" fmla="*/ 8 h 303"/>
                  <a:gd name="T68" fmla="*/ 81 w 473"/>
                  <a:gd name="T69" fmla="*/ 10 h 303"/>
                  <a:gd name="T70" fmla="*/ 92 w 473"/>
                  <a:gd name="T71" fmla="*/ 10 h 303"/>
                  <a:gd name="T72" fmla="*/ 104 w 473"/>
                  <a:gd name="T73" fmla="*/ 8 h 303"/>
                  <a:gd name="T74" fmla="*/ 118 w 473"/>
                  <a:gd name="T75" fmla="*/ 8 h 3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3"/>
                  <a:gd name="T115" fmla="*/ 0 h 303"/>
                  <a:gd name="T116" fmla="*/ 473 w 473"/>
                  <a:gd name="T117" fmla="*/ 303 h 3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3" h="303">
                    <a:moveTo>
                      <a:pt x="352" y="24"/>
                    </a:moveTo>
                    <a:lnTo>
                      <a:pt x="381" y="41"/>
                    </a:lnTo>
                    <a:lnTo>
                      <a:pt x="409" y="64"/>
                    </a:lnTo>
                    <a:lnTo>
                      <a:pt x="433" y="92"/>
                    </a:lnTo>
                    <a:lnTo>
                      <a:pt x="455" y="128"/>
                    </a:lnTo>
                    <a:lnTo>
                      <a:pt x="473" y="168"/>
                    </a:lnTo>
                    <a:lnTo>
                      <a:pt x="473" y="203"/>
                    </a:lnTo>
                    <a:lnTo>
                      <a:pt x="455" y="232"/>
                    </a:lnTo>
                    <a:lnTo>
                      <a:pt x="409" y="262"/>
                    </a:lnTo>
                    <a:lnTo>
                      <a:pt x="358" y="284"/>
                    </a:lnTo>
                    <a:lnTo>
                      <a:pt x="289" y="303"/>
                    </a:lnTo>
                    <a:lnTo>
                      <a:pt x="225" y="303"/>
                    </a:lnTo>
                    <a:lnTo>
                      <a:pt x="179" y="303"/>
                    </a:lnTo>
                    <a:lnTo>
                      <a:pt x="133" y="290"/>
                    </a:lnTo>
                    <a:lnTo>
                      <a:pt x="103" y="284"/>
                    </a:lnTo>
                    <a:lnTo>
                      <a:pt x="81" y="267"/>
                    </a:lnTo>
                    <a:lnTo>
                      <a:pt x="57" y="256"/>
                    </a:lnTo>
                    <a:lnTo>
                      <a:pt x="41" y="238"/>
                    </a:lnTo>
                    <a:lnTo>
                      <a:pt x="29" y="221"/>
                    </a:lnTo>
                    <a:lnTo>
                      <a:pt x="17" y="203"/>
                    </a:lnTo>
                    <a:lnTo>
                      <a:pt x="5" y="186"/>
                    </a:lnTo>
                    <a:lnTo>
                      <a:pt x="0" y="163"/>
                    </a:lnTo>
                    <a:lnTo>
                      <a:pt x="0" y="138"/>
                    </a:lnTo>
                    <a:lnTo>
                      <a:pt x="0" y="116"/>
                    </a:lnTo>
                    <a:lnTo>
                      <a:pt x="5" y="92"/>
                    </a:lnTo>
                    <a:lnTo>
                      <a:pt x="11" y="70"/>
                    </a:lnTo>
                    <a:lnTo>
                      <a:pt x="24" y="52"/>
                    </a:lnTo>
                    <a:lnTo>
                      <a:pt x="41" y="30"/>
                    </a:lnTo>
                    <a:lnTo>
                      <a:pt x="57" y="17"/>
                    </a:lnTo>
                    <a:lnTo>
                      <a:pt x="81" y="0"/>
                    </a:lnTo>
                    <a:lnTo>
                      <a:pt x="116" y="11"/>
                    </a:lnTo>
                    <a:lnTo>
                      <a:pt x="144" y="17"/>
                    </a:lnTo>
                    <a:lnTo>
                      <a:pt x="179" y="24"/>
                    </a:lnTo>
                    <a:lnTo>
                      <a:pt x="208" y="24"/>
                    </a:lnTo>
                    <a:lnTo>
                      <a:pt x="242" y="30"/>
                    </a:lnTo>
                    <a:lnTo>
                      <a:pt x="276" y="30"/>
                    </a:lnTo>
                    <a:lnTo>
                      <a:pt x="312" y="24"/>
                    </a:lnTo>
                    <a:lnTo>
                      <a:pt x="352" y="24"/>
                    </a:lnTo>
                    <a:close/>
                  </a:path>
                </a:pathLst>
              </a:custGeom>
              <a:solidFill>
                <a:srgbClr val="FF9900"/>
              </a:solidFill>
              <a:ln w="9525">
                <a:noFill/>
                <a:round/>
                <a:headEnd/>
                <a:tailEnd/>
              </a:ln>
            </p:spPr>
            <p:txBody>
              <a:bodyPr/>
              <a:lstStyle/>
              <a:p>
                <a:endParaRPr lang="en-US"/>
              </a:p>
            </p:txBody>
          </p:sp>
          <p:sp>
            <p:nvSpPr>
              <p:cNvPr id="4135" name="Freeform 127"/>
              <p:cNvSpPr>
                <a:spLocks/>
              </p:cNvSpPr>
              <p:nvPr/>
            </p:nvSpPr>
            <p:spPr bwMode="auto">
              <a:xfrm>
                <a:off x="4958" y="2732"/>
                <a:ext cx="21" cy="29"/>
              </a:xfrm>
              <a:custGeom>
                <a:avLst/>
                <a:gdLst>
                  <a:gd name="T0" fmla="*/ 21 w 63"/>
                  <a:gd name="T1" fmla="*/ 10 h 87"/>
                  <a:gd name="T2" fmla="*/ 19 w 63"/>
                  <a:gd name="T3" fmla="*/ 22 h 87"/>
                  <a:gd name="T4" fmla="*/ 11 w 63"/>
                  <a:gd name="T5" fmla="*/ 29 h 87"/>
                  <a:gd name="T6" fmla="*/ 4 w 63"/>
                  <a:gd name="T7" fmla="*/ 27 h 87"/>
                  <a:gd name="T8" fmla="*/ 0 w 63"/>
                  <a:gd name="T9" fmla="*/ 22 h 87"/>
                  <a:gd name="T10" fmla="*/ 0 w 63"/>
                  <a:gd name="T11" fmla="*/ 8 h 87"/>
                  <a:gd name="T12" fmla="*/ 8 w 63"/>
                  <a:gd name="T13" fmla="*/ 0 h 87"/>
                  <a:gd name="T14" fmla="*/ 13 w 63"/>
                  <a:gd name="T15" fmla="*/ 0 h 87"/>
                  <a:gd name="T16" fmla="*/ 21 w 63"/>
                  <a:gd name="T17" fmla="*/ 10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87"/>
                  <a:gd name="T29" fmla="*/ 63 w 63"/>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87">
                    <a:moveTo>
                      <a:pt x="63" y="30"/>
                    </a:moveTo>
                    <a:lnTo>
                      <a:pt x="58" y="65"/>
                    </a:lnTo>
                    <a:lnTo>
                      <a:pt x="34" y="87"/>
                    </a:lnTo>
                    <a:lnTo>
                      <a:pt x="12" y="82"/>
                    </a:lnTo>
                    <a:lnTo>
                      <a:pt x="0" y="65"/>
                    </a:lnTo>
                    <a:lnTo>
                      <a:pt x="0" y="23"/>
                    </a:lnTo>
                    <a:lnTo>
                      <a:pt x="23" y="0"/>
                    </a:lnTo>
                    <a:lnTo>
                      <a:pt x="40" y="0"/>
                    </a:lnTo>
                    <a:lnTo>
                      <a:pt x="63" y="30"/>
                    </a:lnTo>
                    <a:close/>
                  </a:path>
                </a:pathLst>
              </a:custGeom>
              <a:solidFill>
                <a:srgbClr val="FFFFFF"/>
              </a:solidFill>
              <a:ln w="9525">
                <a:noFill/>
                <a:round/>
                <a:headEnd/>
                <a:tailEnd/>
              </a:ln>
            </p:spPr>
            <p:txBody>
              <a:bodyPr/>
              <a:lstStyle/>
              <a:p>
                <a:endParaRPr lang="en-US"/>
              </a:p>
            </p:txBody>
          </p:sp>
          <p:sp>
            <p:nvSpPr>
              <p:cNvPr id="4136" name="Freeform 128"/>
              <p:cNvSpPr>
                <a:spLocks/>
              </p:cNvSpPr>
              <p:nvPr/>
            </p:nvSpPr>
            <p:spPr bwMode="auto">
              <a:xfrm>
                <a:off x="4845" y="2724"/>
                <a:ext cx="19" cy="23"/>
              </a:xfrm>
              <a:custGeom>
                <a:avLst/>
                <a:gdLst>
                  <a:gd name="T0" fmla="*/ 19 w 57"/>
                  <a:gd name="T1" fmla="*/ 6 h 69"/>
                  <a:gd name="T2" fmla="*/ 15 w 57"/>
                  <a:gd name="T3" fmla="*/ 20 h 69"/>
                  <a:gd name="T4" fmla="*/ 10 w 57"/>
                  <a:gd name="T5" fmla="*/ 23 h 69"/>
                  <a:gd name="T6" fmla="*/ 3 w 57"/>
                  <a:gd name="T7" fmla="*/ 21 h 69"/>
                  <a:gd name="T8" fmla="*/ 0 w 57"/>
                  <a:gd name="T9" fmla="*/ 15 h 69"/>
                  <a:gd name="T10" fmla="*/ 2 w 57"/>
                  <a:gd name="T11" fmla="*/ 6 h 69"/>
                  <a:gd name="T12" fmla="*/ 12 w 57"/>
                  <a:gd name="T13" fmla="*/ 0 h 69"/>
                  <a:gd name="T14" fmla="*/ 17 w 57"/>
                  <a:gd name="T15" fmla="*/ 2 h 69"/>
                  <a:gd name="T16" fmla="*/ 19 w 57"/>
                  <a:gd name="T17" fmla="*/ 6 h 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69"/>
                  <a:gd name="T29" fmla="*/ 57 w 57"/>
                  <a:gd name="T30" fmla="*/ 69 h 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69">
                    <a:moveTo>
                      <a:pt x="57" y="18"/>
                    </a:moveTo>
                    <a:lnTo>
                      <a:pt x="46" y="59"/>
                    </a:lnTo>
                    <a:lnTo>
                      <a:pt x="29" y="69"/>
                    </a:lnTo>
                    <a:lnTo>
                      <a:pt x="10" y="64"/>
                    </a:lnTo>
                    <a:lnTo>
                      <a:pt x="0" y="46"/>
                    </a:lnTo>
                    <a:lnTo>
                      <a:pt x="5" y="18"/>
                    </a:lnTo>
                    <a:lnTo>
                      <a:pt x="35" y="0"/>
                    </a:lnTo>
                    <a:lnTo>
                      <a:pt x="51" y="6"/>
                    </a:lnTo>
                    <a:lnTo>
                      <a:pt x="57" y="18"/>
                    </a:lnTo>
                    <a:close/>
                  </a:path>
                </a:pathLst>
              </a:custGeom>
              <a:solidFill>
                <a:srgbClr val="FFFFFF"/>
              </a:solidFill>
              <a:ln w="9525">
                <a:noFill/>
                <a:round/>
                <a:headEnd/>
                <a:tailEnd/>
              </a:ln>
            </p:spPr>
            <p:txBody>
              <a:bodyPr/>
              <a:lstStyle/>
              <a:p>
                <a:endParaRPr lang="en-US"/>
              </a:p>
            </p:txBody>
          </p:sp>
          <p:sp>
            <p:nvSpPr>
              <p:cNvPr id="4137" name="Freeform 129"/>
              <p:cNvSpPr>
                <a:spLocks/>
              </p:cNvSpPr>
              <p:nvPr/>
            </p:nvSpPr>
            <p:spPr bwMode="auto">
              <a:xfrm>
                <a:off x="5006" y="2761"/>
                <a:ext cx="14" cy="12"/>
              </a:xfrm>
              <a:custGeom>
                <a:avLst/>
                <a:gdLst>
                  <a:gd name="T0" fmla="*/ 14 w 40"/>
                  <a:gd name="T1" fmla="*/ 4 h 36"/>
                  <a:gd name="T2" fmla="*/ 14 w 40"/>
                  <a:gd name="T3" fmla="*/ 10 h 36"/>
                  <a:gd name="T4" fmla="*/ 12 w 40"/>
                  <a:gd name="T5" fmla="*/ 12 h 36"/>
                  <a:gd name="T6" fmla="*/ 2 w 40"/>
                  <a:gd name="T7" fmla="*/ 10 h 36"/>
                  <a:gd name="T8" fmla="*/ 0 w 40"/>
                  <a:gd name="T9" fmla="*/ 4 h 36"/>
                  <a:gd name="T10" fmla="*/ 6 w 40"/>
                  <a:gd name="T11" fmla="*/ 0 h 36"/>
                  <a:gd name="T12" fmla="*/ 12 w 40"/>
                  <a:gd name="T13" fmla="*/ 4 h 36"/>
                  <a:gd name="T14" fmla="*/ 14 w 40"/>
                  <a:gd name="T15" fmla="*/ 4 h 36"/>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36"/>
                  <a:gd name="T26" fmla="*/ 40 w 40"/>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36">
                    <a:moveTo>
                      <a:pt x="40" y="11"/>
                    </a:moveTo>
                    <a:lnTo>
                      <a:pt x="40" y="30"/>
                    </a:lnTo>
                    <a:lnTo>
                      <a:pt x="35" y="36"/>
                    </a:lnTo>
                    <a:lnTo>
                      <a:pt x="6" y="30"/>
                    </a:lnTo>
                    <a:lnTo>
                      <a:pt x="0" y="11"/>
                    </a:lnTo>
                    <a:lnTo>
                      <a:pt x="17" y="0"/>
                    </a:lnTo>
                    <a:lnTo>
                      <a:pt x="35" y="11"/>
                    </a:lnTo>
                    <a:lnTo>
                      <a:pt x="40" y="11"/>
                    </a:lnTo>
                    <a:close/>
                  </a:path>
                </a:pathLst>
              </a:custGeom>
              <a:solidFill>
                <a:srgbClr val="FFFFFF"/>
              </a:solidFill>
              <a:ln w="9525">
                <a:noFill/>
                <a:round/>
                <a:headEnd/>
                <a:tailEnd/>
              </a:ln>
            </p:spPr>
            <p:txBody>
              <a:bodyPr/>
              <a:lstStyle/>
              <a:p>
                <a:endParaRPr lang="en-US"/>
              </a:p>
            </p:txBody>
          </p:sp>
          <p:sp>
            <p:nvSpPr>
              <p:cNvPr id="4138" name="Freeform 130"/>
              <p:cNvSpPr>
                <a:spLocks/>
              </p:cNvSpPr>
              <p:nvPr/>
            </p:nvSpPr>
            <p:spPr bwMode="auto">
              <a:xfrm>
                <a:off x="4743" y="2806"/>
                <a:ext cx="27" cy="27"/>
              </a:xfrm>
              <a:custGeom>
                <a:avLst/>
                <a:gdLst>
                  <a:gd name="T0" fmla="*/ 27 w 82"/>
                  <a:gd name="T1" fmla="*/ 10 h 82"/>
                  <a:gd name="T2" fmla="*/ 8 w 82"/>
                  <a:gd name="T3" fmla="*/ 27 h 82"/>
                  <a:gd name="T4" fmla="*/ 4 w 82"/>
                  <a:gd name="T5" fmla="*/ 27 h 82"/>
                  <a:gd name="T6" fmla="*/ 0 w 82"/>
                  <a:gd name="T7" fmla="*/ 23 h 82"/>
                  <a:gd name="T8" fmla="*/ 2 w 82"/>
                  <a:gd name="T9" fmla="*/ 12 h 82"/>
                  <a:gd name="T10" fmla="*/ 17 w 82"/>
                  <a:gd name="T11" fmla="*/ 0 h 82"/>
                  <a:gd name="T12" fmla="*/ 25 w 82"/>
                  <a:gd name="T13" fmla="*/ 4 h 82"/>
                  <a:gd name="T14" fmla="*/ 27 w 82"/>
                  <a:gd name="T15" fmla="*/ 10 h 82"/>
                  <a:gd name="T16" fmla="*/ 0 60000 65536"/>
                  <a:gd name="T17" fmla="*/ 0 60000 65536"/>
                  <a:gd name="T18" fmla="*/ 0 60000 65536"/>
                  <a:gd name="T19" fmla="*/ 0 60000 65536"/>
                  <a:gd name="T20" fmla="*/ 0 60000 65536"/>
                  <a:gd name="T21" fmla="*/ 0 60000 65536"/>
                  <a:gd name="T22" fmla="*/ 0 60000 65536"/>
                  <a:gd name="T23" fmla="*/ 0 60000 65536"/>
                  <a:gd name="T24" fmla="*/ 0 w 82"/>
                  <a:gd name="T25" fmla="*/ 0 h 82"/>
                  <a:gd name="T26" fmla="*/ 82 w 82"/>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2" h="82">
                    <a:moveTo>
                      <a:pt x="82" y="29"/>
                    </a:moveTo>
                    <a:lnTo>
                      <a:pt x="24" y="82"/>
                    </a:lnTo>
                    <a:lnTo>
                      <a:pt x="13" y="82"/>
                    </a:lnTo>
                    <a:lnTo>
                      <a:pt x="0" y="69"/>
                    </a:lnTo>
                    <a:lnTo>
                      <a:pt x="6" y="35"/>
                    </a:lnTo>
                    <a:lnTo>
                      <a:pt x="52" y="0"/>
                    </a:lnTo>
                    <a:lnTo>
                      <a:pt x="76" y="12"/>
                    </a:lnTo>
                    <a:lnTo>
                      <a:pt x="82" y="29"/>
                    </a:lnTo>
                    <a:close/>
                  </a:path>
                </a:pathLst>
              </a:custGeom>
              <a:solidFill>
                <a:srgbClr val="FFFFFF"/>
              </a:solidFill>
              <a:ln w="9525">
                <a:noFill/>
                <a:round/>
                <a:headEnd/>
                <a:tailEnd/>
              </a:ln>
            </p:spPr>
            <p:txBody>
              <a:bodyPr/>
              <a:lstStyle/>
              <a:p>
                <a:endParaRPr lang="en-US"/>
              </a:p>
            </p:txBody>
          </p:sp>
          <p:sp>
            <p:nvSpPr>
              <p:cNvPr id="4139" name="Freeform 131"/>
              <p:cNvSpPr>
                <a:spLocks/>
              </p:cNvSpPr>
              <p:nvPr/>
            </p:nvSpPr>
            <p:spPr bwMode="auto">
              <a:xfrm>
                <a:off x="4772" y="2829"/>
                <a:ext cx="17" cy="16"/>
              </a:xfrm>
              <a:custGeom>
                <a:avLst/>
                <a:gdLst>
                  <a:gd name="T0" fmla="*/ 13 w 52"/>
                  <a:gd name="T1" fmla="*/ 2 h 48"/>
                  <a:gd name="T2" fmla="*/ 17 w 52"/>
                  <a:gd name="T3" fmla="*/ 6 h 48"/>
                  <a:gd name="T4" fmla="*/ 13 w 52"/>
                  <a:gd name="T5" fmla="*/ 14 h 48"/>
                  <a:gd name="T6" fmla="*/ 6 w 52"/>
                  <a:gd name="T7" fmla="*/ 16 h 48"/>
                  <a:gd name="T8" fmla="*/ 4 w 52"/>
                  <a:gd name="T9" fmla="*/ 16 h 48"/>
                  <a:gd name="T10" fmla="*/ 0 w 52"/>
                  <a:gd name="T11" fmla="*/ 10 h 48"/>
                  <a:gd name="T12" fmla="*/ 8 w 52"/>
                  <a:gd name="T13" fmla="*/ 0 h 48"/>
                  <a:gd name="T14" fmla="*/ 13 w 52"/>
                  <a:gd name="T15" fmla="*/ 0 h 48"/>
                  <a:gd name="T16" fmla="*/ 13 w 52"/>
                  <a:gd name="T17" fmla="*/ 2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48"/>
                  <a:gd name="T29" fmla="*/ 52 w 5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48">
                    <a:moveTo>
                      <a:pt x="41" y="7"/>
                    </a:moveTo>
                    <a:lnTo>
                      <a:pt x="52" y="18"/>
                    </a:lnTo>
                    <a:lnTo>
                      <a:pt x="41" y="41"/>
                    </a:lnTo>
                    <a:lnTo>
                      <a:pt x="18" y="48"/>
                    </a:lnTo>
                    <a:lnTo>
                      <a:pt x="11" y="48"/>
                    </a:lnTo>
                    <a:lnTo>
                      <a:pt x="0" y="29"/>
                    </a:lnTo>
                    <a:lnTo>
                      <a:pt x="24" y="0"/>
                    </a:lnTo>
                    <a:lnTo>
                      <a:pt x="41" y="0"/>
                    </a:lnTo>
                    <a:lnTo>
                      <a:pt x="41" y="7"/>
                    </a:lnTo>
                    <a:close/>
                  </a:path>
                </a:pathLst>
              </a:custGeom>
              <a:solidFill>
                <a:srgbClr val="FFFFFF"/>
              </a:solidFill>
              <a:ln w="9525">
                <a:noFill/>
                <a:round/>
                <a:headEnd/>
                <a:tailEnd/>
              </a:ln>
            </p:spPr>
            <p:txBody>
              <a:bodyPr/>
              <a:lstStyle/>
              <a:p>
                <a:endParaRPr lang="en-US"/>
              </a:p>
            </p:txBody>
          </p:sp>
          <p:sp>
            <p:nvSpPr>
              <p:cNvPr id="4140" name="Freeform 132"/>
              <p:cNvSpPr>
                <a:spLocks/>
              </p:cNvSpPr>
              <p:nvPr/>
            </p:nvSpPr>
            <p:spPr bwMode="auto">
              <a:xfrm>
                <a:off x="4928" y="2854"/>
                <a:ext cx="17" cy="27"/>
              </a:xfrm>
              <a:custGeom>
                <a:avLst/>
                <a:gdLst>
                  <a:gd name="T0" fmla="*/ 15 w 52"/>
                  <a:gd name="T1" fmla="*/ 8 h 81"/>
                  <a:gd name="T2" fmla="*/ 15 w 52"/>
                  <a:gd name="T3" fmla="*/ 8 h 81"/>
                  <a:gd name="T4" fmla="*/ 15 w 52"/>
                  <a:gd name="T5" fmla="*/ 10 h 81"/>
                  <a:gd name="T6" fmla="*/ 17 w 52"/>
                  <a:gd name="T7" fmla="*/ 13 h 81"/>
                  <a:gd name="T8" fmla="*/ 17 w 52"/>
                  <a:gd name="T9" fmla="*/ 18 h 81"/>
                  <a:gd name="T10" fmla="*/ 15 w 52"/>
                  <a:gd name="T11" fmla="*/ 20 h 81"/>
                  <a:gd name="T12" fmla="*/ 15 w 52"/>
                  <a:gd name="T13" fmla="*/ 23 h 81"/>
                  <a:gd name="T14" fmla="*/ 13 w 52"/>
                  <a:gd name="T15" fmla="*/ 25 h 81"/>
                  <a:gd name="T16" fmla="*/ 11 w 52"/>
                  <a:gd name="T17" fmla="*/ 25 h 81"/>
                  <a:gd name="T18" fmla="*/ 9 w 52"/>
                  <a:gd name="T19" fmla="*/ 27 h 81"/>
                  <a:gd name="T20" fmla="*/ 6 w 52"/>
                  <a:gd name="T21" fmla="*/ 27 h 81"/>
                  <a:gd name="T22" fmla="*/ 4 w 52"/>
                  <a:gd name="T23" fmla="*/ 27 h 81"/>
                  <a:gd name="T24" fmla="*/ 2 w 52"/>
                  <a:gd name="T25" fmla="*/ 25 h 81"/>
                  <a:gd name="T26" fmla="*/ 2 w 52"/>
                  <a:gd name="T27" fmla="*/ 23 h 81"/>
                  <a:gd name="T28" fmla="*/ 0 w 52"/>
                  <a:gd name="T29" fmla="*/ 21 h 81"/>
                  <a:gd name="T30" fmla="*/ 0 w 52"/>
                  <a:gd name="T31" fmla="*/ 18 h 81"/>
                  <a:gd name="T32" fmla="*/ 0 w 52"/>
                  <a:gd name="T33" fmla="*/ 13 h 81"/>
                  <a:gd name="T34" fmla="*/ 2 w 52"/>
                  <a:gd name="T35" fmla="*/ 6 h 81"/>
                  <a:gd name="T36" fmla="*/ 4 w 52"/>
                  <a:gd name="T37" fmla="*/ 6 h 81"/>
                  <a:gd name="T38" fmla="*/ 4 w 52"/>
                  <a:gd name="T39" fmla="*/ 4 h 81"/>
                  <a:gd name="T40" fmla="*/ 4 w 52"/>
                  <a:gd name="T41" fmla="*/ 2 h 81"/>
                  <a:gd name="T42" fmla="*/ 6 w 52"/>
                  <a:gd name="T43" fmla="*/ 2 h 81"/>
                  <a:gd name="T44" fmla="*/ 6 w 52"/>
                  <a:gd name="T45" fmla="*/ 0 h 81"/>
                  <a:gd name="T46" fmla="*/ 8 w 52"/>
                  <a:gd name="T47" fmla="*/ 0 h 81"/>
                  <a:gd name="T48" fmla="*/ 9 w 52"/>
                  <a:gd name="T49" fmla="*/ 0 h 81"/>
                  <a:gd name="T50" fmla="*/ 11 w 52"/>
                  <a:gd name="T51" fmla="*/ 0 h 81"/>
                  <a:gd name="T52" fmla="*/ 11 w 52"/>
                  <a:gd name="T53" fmla="*/ 2 h 81"/>
                  <a:gd name="T54" fmla="*/ 13 w 52"/>
                  <a:gd name="T55" fmla="*/ 4 h 81"/>
                  <a:gd name="T56" fmla="*/ 15 w 52"/>
                  <a:gd name="T57" fmla="*/ 6 h 81"/>
                  <a:gd name="T58" fmla="*/ 15 w 52"/>
                  <a:gd name="T59" fmla="*/ 8 h 8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2"/>
                  <a:gd name="T91" fmla="*/ 0 h 81"/>
                  <a:gd name="T92" fmla="*/ 52 w 52"/>
                  <a:gd name="T93" fmla="*/ 81 h 8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2" h="81">
                    <a:moveTo>
                      <a:pt x="46" y="24"/>
                    </a:moveTo>
                    <a:lnTo>
                      <a:pt x="46" y="24"/>
                    </a:lnTo>
                    <a:lnTo>
                      <a:pt x="46" y="29"/>
                    </a:lnTo>
                    <a:lnTo>
                      <a:pt x="52" y="40"/>
                    </a:lnTo>
                    <a:lnTo>
                      <a:pt x="52" y="53"/>
                    </a:lnTo>
                    <a:lnTo>
                      <a:pt x="46" y="59"/>
                    </a:lnTo>
                    <a:lnTo>
                      <a:pt x="46" y="70"/>
                    </a:lnTo>
                    <a:lnTo>
                      <a:pt x="39" y="75"/>
                    </a:lnTo>
                    <a:lnTo>
                      <a:pt x="33" y="75"/>
                    </a:lnTo>
                    <a:lnTo>
                      <a:pt x="28" y="81"/>
                    </a:lnTo>
                    <a:lnTo>
                      <a:pt x="17" y="81"/>
                    </a:lnTo>
                    <a:lnTo>
                      <a:pt x="11" y="81"/>
                    </a:lnTo>
                    <a:lnTo>
                      <a:pt x="6" y="75"/>
                    </a:lnTo>
                    <a:lnTo>
                      <a:pt x="6" y="70"/>
                    </a:lnTo>
                    <a:lnTo>
                      <a:pt x="0" y="64"/>
                    </a:lnTo>
                    <a:lnTo>
                      <a:pt x="0" y="53"/>
                    </a:lnTo>
                    <a:lnTo>
                      <a:pt x="0" y="40"/>
                    </a:lnTo>
                    <a:lnTo>
                      <a:pt x="6" y="18"/>
                    </a:lnTo>
                    <a:lnTo>
                      <a:pt x="11" y="18"/>
                    </a:lnTo>
                    <a:lnTo>
                      <a:pt x="11" y="12"/>
                    </a:lnTo>
                    <a:lnTo>
                      <a:pt x="11" y="5"/>
                    </a:lnTo>
                    <a:lnTo>
                      <a:pt x="17" y="5"/>
                    </a:lnTo>
                    <a:lnTo>
                      <a:pt x="17" y="0"/>
                    </a:lnTo>
                    <a:lnTo>
                      <a:pt x="23" y="0"/>
                    </a:lnTo>
                    <a:lnTo>
                      <a:pt x="28" y="0"/>
                    </a:lnTo>
                    <a:lnTo>
                      <a:pt x="33" y="0"/>
                    </a:lnTo>
                    <a:lnTo>
                      <a:pt x="33" y="5"/>
                    </a:lnTo>
                    <a:lnTo>
                      <a:pt x="39" y="12"/>
                    </a:lnTo>
                    <a:lnTo>
                      <a:pt x="46" y="18"/>
                    </a:lnTo>
                    <a:lnTo>
                      <a:pt x="46" y="24"/>
                    </a:lnTo>
                    <a:close/>
                  </a:path>
                </a:pathLst>
              </a:custGeom>
              <a:solidFill>
                <a:srgbClr val="FFFFFF"/>
              </a:solidFill>
              <a:ln w="9525">
                <a:noFill/>
                <a:round/>
                <a:headEnd/>
                <a:tailEnd/>
              </a:ln>
            </p:spPr>
            <p:txBody>
              <a:bodyPr/>
              <a:lstStyle/>
              <a:p>
                <a:endParaRPr lang="en-US"/>
              </a:p>
            </p:txBody>
          </p:sp>
          <p:sp>
            <p:nvSpPr>
              <p:cNvPr id="4141" name="Freeform 133"/>
              <p:cNvSpPr>
                <a:spLocks/>
              </p:cNvSpPr>
              <p:nvPr/>
            </p:nvSpPr>
            <p:spPr bwMode="auto">
              <a:xfrm>
                <a:off x="4901" y="2862"/>
                <a:ext cx="15" cy="15"/>
              </a:xfrm>
              <a:custGeom>
                <a:avLst/>
                <a:gdLst>
                  <a:gd name="T0" fmla="*/ 15 w 46"/>
                  <a:gd name="T1" fmla="*/ 3 h 46"/>
                  <a:gd name="T2" fmla="*/ 15 w 46"/>
                  <a:gd name="T3" fmla="*/ 3 h 46"/>
                  <a:gd name="T4" fmla="*/ 15 w 46"/>
                  <a:gd name="T5" fmla="*/ 5 h 46"/>
                  <a:gd name="T6" fmla="*/ 15 w 46"/>
                  <a:gd name="T7" fmla="*/ 8 h 46"/>
                  <a:gd name="T8" fmla="*/ 13 w 46"/>
                  <a:gd name="T9" fmla="*/ 9 h 46"/>
                  <a:gd name="T10" fmla="*/ 13 w 46"/>
                  <a:gd name="T11" fmla="*/ 11 h 46"/>
                  <a:gd name="T12" fmla="*/ 11 w 46"/>
                  <a:gd name="T13" fmla="*/ 13 h 46"/>
                  <a:gd name="T14" fmla="*/ 9 w 46"/>
                  <a:gd name="T15" fmla="*/ 13 h 46"/>
                  <a:gd name="T16" fmla="*/ 7 w 46"/>
                  <a:gd name="T17" fmla="*/ 13 h 46"/>
                  <a:gd name="T18" fmla="*/ 6 w 46"/>
                  <a:gd name="T19" fmla="*/ 15 h 46"/>
                  <a:gd name="T20" fmla="*/ 4 w 46"/>
                  <a:gd name="T21" fmla="*/ 13 h 46"/>
                  <a:gd name="T22" fmla="*/ 2 w 46"/>
                  <a:gd name="T23" fmla="*/ 13 h 46"/>
                  <a:gd name="T24" fmla="*/ 0 w 46"/>
                  <a:gd name="T25" fmla="*/ 11 h 46"/>
                  <a:gd name="T26" fmla="*/ 0 w 46"/>
                  <a:gd name="T27" fmla="*/ 9 h 46"/>
                  <a:gd name="T28" fmla="*/ 0 w 46"/>
                  <a:gd name="T29" fmla="*/ 8 h 46"/>
                  <a:gd name="T30" fmla="*/ 2 w 46"/>
                  <a:gd name="T31" fmla="*/ 5 h 46"/>
                  <a:gd name="T32" fmla="*/ 4 w 46"/>
                  <a:gd name="T33" fmla="*/ 3 h 46"/>
                  <a:gd name="T34" fmla="*/ 6 w 46"/>
                  <a:gd name="T35" fmla="*/ 3 h 46"/>
                  <a:gd name="T36" fmla="*/ 6 w 46"/>
                  <a:gd name="T37" fmla="*/ 2 h 46"/>
                  <a:gd name="T38" fmla="*/ 7 w 46"/>
                  <a:gd name="T39" fmla="*/ 2 h 46"/>
                  <a:gd name="T40" fmla="*/ 9 w 46"/>
                  <a:gd name="T41" fmla="*/ 2 h 46"/>
                  <a:gd name="T42" fmla="*/ 9 w 46"/>
                  <a:gd name="T43" fmla="*/ 0 h 46"/>
                  <a:gd name="T44" fmla="*/ 11 w 46"/>
                  <a:gd name="T45" fmla="*/ 0 h 46"/>
                  <a:gd name="T46" fmla="*/ 13 w 46"/>
                  <a:gd name="T47" fmla="*/ 0 h 46"/>
                  <a:gd name="T48" fmla="*/ 13 w 46"/>
                  <a:gd name="T49" fmla="*/ 2 h 46"/>
                  <a:gd name="T50" fmla="*/ 15 w 46"/>
                  <a:gd name="T51" fmla="*/ 3 h 4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6"/>
                  <a:gd name="T79" fmla="*/ 0 h 46"/>
                  <a:gd name="T80" fmla="*/ 46 w 46"/>
                  <a:gd name="T81" fmla="*/ 46 h 4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6" h="46">
                    <a:moveTo>
                      <a:pt x="46" y="10"/>
                    </a:moveTo>
                    <a:lnTo>
                      <a:pt x="46" y="10"/>
                    </a:lnTo>
                    <a:lnTo>
                      <a:pt x="46" y="16"/>
                    </a:lnTo>
                    <a:lnTo>
                      <a:pt x="46" y="23"/>
                    </a:lnTo>
                    <a:lnTo>
                      <a:pt x="40" y="29"/>
                    </a:lnTo>
                    <a:lnTo>
                      <a:pt x="40" y="35"/>
                    </a:lnTo>
                    <a:lnTo>
                      <a:pt x="35" y="40"/>
                    </a:lnTo>
                    <a:lnTo>
                      <a:pt x="28" y="40"/>
                    </a:lnTo>
                    <a:lnTo>
                      <a:pt x="22" y="40"/>
                    </a:lnTo>
                    <a:lnTo>
                      <a:pt x="17" y="46"/>
                    </a:lnTo>
                    <a:lnTo>
                      <a:pt x="12" y="40"/>
                    </a:lnTo>
                    <a:lnTo>
                      <a:pt x="6" y="40"/>
                    </a:lnTo>
                    <a:lnTo>
                      <a:pt x="0" y="35"/>
                    </a:lnTo>
                    <a:lnTo>
                      <a:pt x="0" y="29"/>
                    </a:lnTo>
                    <a:lnTo>
                      <a:pt x="0" y="23"/>
                    </a:lnTo>
                    <a:lnTo>
                      <a:pt x="6" y="16"/>
                    </a:lnTo>
                    <a:lnTo>
                      <a:pt x="12" y="10"/>
                    </a:lnTo>
                    <a:lnTo>
                      <a:pt x="17" y="10"/>
                    </a:lnTo>
                    <a:lnTo>
                      <a:pt x="17" y="5"/>
                    </a:lnTo>
                    <a:lnTo>
                      <a:pt x="22" y="5"/>
                    </a:lnTo>
                    <a:lnTo>
                      <a:pt x="28" y="5"/>
                    </a:lnTo>
                    <a:lnTo>
                      <a:pt x="28" y="0"/>
                    </a:lnTo>
                    <a:lnTo>
                      <a:pt x="35" y="0"/>
                    </a:lnTo>
                    <a:lnTo>
                      <a:pt x="40" y="0"/>
                    </a:lnTo>
                    <a:lnTo>
                      <a:pt x="40" y="5"/>
                    </a:lnTo>
                    <a:lnTo>
                      <a:pt x="46" y="10"/>
                    </a:lnTo>
                    <a:close/>
                  </a:path>
                </a:pathLst>
              </a:custGeom>
              <a:solidFill>
                <a:srgbClr val="FFFFFF"/>
              </a:solidFill>
              <a:ln w="9525">
                <a:noFill/>
                <a:round/>
                <a:headEnd/>
                <a:tailEnd/>
              </a:ln>
            </p:spPr>
            <p:txBody>
              <a:bodyPr/>
              <a:lstStyle/>
              <a:p>
                <a:endParaRPr lang="en-US"/>
              </a:p>
            </p:txBody>
          </p:sp>
          <p:sp>
            <p:nvSpPr>
              <p:cNvPr id="4142" name="Freeform 134"/>
              <p:cNvSpPr>
                <a:spLocks/>
              </p:cNvSpPr>
              <p:nvPr/>
            </p:nvSpPr>
            <p:spPr bwMode="auto">
              <a:xfrm>
                <a:off x="4968" y="2914"/>
                <a:ext cx="10" cy="19"/>
              </a:xfrm>
              <a:custGeom>
                <a:avLst/>
                <a:gdLst>
                  <a:gd name="T0" fmla="*/ 4 w 30"/>
                  <a:gd name="T1" fmla="*/ 17 h 58"/>
                  <a:gd name="T2" fmla="*/ 4 w 30"/>
                  <a:gd name="T3" fmla="*/ 17 h 58"/>
                  <a:gd name="T4" fmla="*/ 2 w 30"/>
                  <a:gd name="T5" fmla="*/ 17 h 58"/>
                  <a:gd name="T6" fmla="*/ 0 w 30"/>
                  <a:gd name="T7" fmla="*/ 15 h 58"/>
                  <a:gd name="T8" fmla="*/ 0 w 30"/>
                  <a:gd name="T9" fmla="*/ 11 h 58"/>
                  <a:gd name="T10" fmla="*/ 0 w 30"/>
                  <a:gd name="T11" fmla="*/ 10 h 58"/>
                  <a:gd name="T12" fmla="*/ 0 w 30"/>
                  <a:gd name="T13" fmla="*/ 8 h 58"/>
                  <a:gd name="T14" fmla="*/ 0 w 30"/>
                  <a:gd name="T15" fmla="*/ 6 h 58"/>
                  <a:gd name="T16" fmla="*/ 0 w 30"/>
                  <a:gd name="T17" fmla="*/ 4 h 58"/>
                  <a:gd name="T18" fmla="*/ 2 w 30"/>
                  <a:gd name="T19" fmla="*/ 2 h 58"/>
                  <a:gd name="T20" fmla="*/ 4 w 30"/>
                  <a:gd name="T21" fmla="*/ 2 h 58"/>
                  <a:gd name="T22" fmla="*/ 6 w 30"/>
                  <a:gd name="T23" fmla="*/ 0 h 58"/>
                  <a:gd name="T24" fmla="*/ 8 w 30"/>
                  <a:gd name="T25" fmla="*/ 2 h 58"/>
                  <a:gd name="T26" fmla="*/ 10 w 30"/>
                  <a:gd name="T27" fmla="*/ 4 h 58"/>
                  <a:gd name="T28" fmla="*/ 10 w 30"/>
                  <a:gd name="T29" fmla="*/ 10 h 58"/>
                  <a:gd name="T30" fmla="*/ 10 w 30"/>
                  <a:gd name="T31" fmla="*/ 11 h 58"/>
                  <a:gd name="T32" fmla="*/ 10 w 30"/>
                  <a:gd name="T33" fmla="*/ 13 h 58"/>
                  <a:gd name="T34" fmla="*/ 10 w 30"/>
                  <a:gd name="T35" fmla="*/ 15 h 58"/>
                  <a:gd name="T36" fmla="*/ 10 w 30"/>
                  <a:gd name="T37" fmla="*/ 17 h 58"/>
                  <a:gd name="T38" fmla="*/ 10 w 30"/>
                  <a:gd name="T39" fmla="*/ 19 h 58"/>
                  <a:gd name="T40" fmla="*/ 8 w 30"/>
                  <a:gd name="T41" fmla="*/ 19 h 58"/>
                  <a:gd name="T42" fmla="*/ 6 w 30"/>
                  <a:gd name="T43" fmla="*/ 19 h 58"/>
                  <a:gd name="T44" fmla="*/ 4 w 30"/>
                  <a:gd name="T45" fmla="*/ 19 h 58"/>
                  <a:gd name="T46" fmla="*/ 4 w 30"/>
                  <a:gd name="T47" fmla="*/ 17 h 5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0"/>
                  <a:gd name="T73" fmla="*/ 0 h 58"/>
                  <a:gd name="T74" fmla="*/ 30 w 30"/>
                  <a:gd name="T75" fmla="*/ 58 h 5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0" h="58">
                    <a:moveTo>
                      <a:pt x="12" y="52"/>
                    </a:moveTo>
                    <a:lnTo>
                      <a:pt x="12" y="52"/>
                    </a:lnTo>
                    <a:lnTo>
                      <a:pt x="6" y="52"/>
                    </a:lnTo>
                    <a:lnTo>
                      <a:pt x="0" y="46"/>
                    </a:lnTo>
                    <a:lnTo>
                      <a:pt x="0" y="35"/>
                    </a:lnTo>
                    <a:lnTo>
                      <a:pt x="0" y="29"/>
                    </a:lnTo>
                    <a:lnTo>
                      <a:pt x="0" y="24"/>
                    </a:lnTo>
                    <a:lnTo>
                      <a:pt x="0" y="17"/>
                    </a:lnTo>
                    <a:lnTo>
                      <a:pt x="0" y="12"/>
                    </a:lnTo>
                    <a:lnTo>
                      <a:pt x="6" y="6"/>
                    </a:lnTo>
                    <a:lnTo>
                      <a:pt x="12" y="6"/>
                    </a:lnTo>
                    <a:lnTo>
                      <a:pt x="18" y="0"/>
                    </a:lnTo>
                    <a:lnTo>
                      <a:pt x="24" y="6"/>
                    </a:lnTo>
                    <a:lnTo>
                      <a:pt x="30" y="12"/>
                    </a:lnTo>
                    <a:lnTo>
                      <a:pt x="30" y="29"/>
                    </a:lnTo>
                    <a:lnTo>
                      <a:pt x="30" y="35"/>
                    </a:lnTo>
                    <a:lnTo>
                      <a:pt x="30" y="41"/>
                    </a:lnTo>
                    <a:lnTo>
                      <a:pt x="30" y="46"/>
                    </a:lnTo>
                    <a:lnTo>
                      <a:pt x="30" y="52"/>
                    </a:lnTo>
                    <a:lnTo>
                      <a:pt x="30" y="58"/>
                    </a:lnTo>
                    <a:lnTo>
                      <a:pt x="24" y="58"/>
                    </a:lnTo>
                    <a:lnTo>
                      <a:pt x="18" y="58"/>
                    </a:lnTo>
                    <a:lnTo>
                      <a:pt x="12" y="58"/>
                    </a:lnTo>
                    <a:lnTo>
                      <a:pt x="12" y="52"/>
                    </a:lnTo>
                    <a:close/>
                  </a:path>
                </a:pathLst>
              </a:custGeom>
              <a:solidFill>
                <a:srgbClr val="FFFFFF"/>
              </a:solidFill>
              <a:ln w="9525">
                <a:noFill/>
                <a:round/>
                <a:headEnd/>
                <a:tailEnd/>
              </a:ln>
            </p:spPr>
            <p:txBody>
              <a:bodyPr/>
              <a:lstStyle/>
              <a:p>
                <a:endParaRPr lang="en-US"/>
              </a:p>
            </p:txBody>
          </p:sp>
          <p:sp>
            <p:nvSpPr>
              <p:cNvPr id="4143" name="Freeform 135"/>
              <p:cNvSpPr>
                <a:spLocks/>
              </p:cNvSpPr>
              <p:nvPr/>
            </p:nvSpPr>
            <p:spPr bwMode="auto">
              <a:xfrm>
                <a:off x="5029" y="2893"/>
                <a:ext cx="14" cy="21"/>
              </a:xfrm>
              <a:custGeom>
                <a:avLst/>
                <a:gdLst>
                  <a:gd name="T0" fmla="*/ 2 w 41"/>
                  <a:gd name="T1" fmla="*/ 0 h 64"/>
                  <a:gd name="T2" fmla="*/ 2 w 41"/>
                  <a:gd name="T3" fmla="*/ 0 h 64"/>
                  <a:gd name="T4" fmla="*/ 4 w 41"/>
                  <a:gd name="T5" fmla="*/ 0 h 64"/>
                  <a:gd name="T6" fmla="*/ 6 w 41"/>
                  <a:gd name="T7" fmla="*/ 0 h 64"/>
                  <a:gd name="T8" fmla="*/ 8 w 41"/>
                  <a:gd name="T9" fmla="*/ 2 h 64"/>
                  <a:gd name="T10" fmla="*/ 10 w 41"/>
                  <a:gd name="T11" fmla="*/ 2 h 64"/>
                  <a:gd name="T12" fmla="*/ 10 w 41"/>
                  <a:gd name="T13" fmla="*/ 4 h 64"/>
                  <a:gd name="T14" fmla="*/ 12 w 41"/>
                  <a:gd name="T15" fmla="*/ 4 h 64"/>
                  <a:gd name="T16" fmla="*/ 12 w 41"/>
                  <a:gd name="T17" fmla="*/ 6 h 64"/>
                  <a:gd name="T18" fmla="*/ 14 w 41"/>
                  <a:gd name="T19" fmla="*/ 8 h 64"/>
                  <a:gd name="T20" fmla="*/ 14 w 41"/>
                  <a:gd name="T21" fmla="*/ 10 h 64"/>
                  <a:gd name="T22" fmla="*/ 14 w 41"/>
                  <a:gd name="T23" fmla="*/ 15 h 64"/>
                  <a:gd name="T24" fmla="*/ 14 w 41"/>
                  <a:gd name="T25" fmla="*/ 17 h 64"/>
                  <a:gd name="T26" fmla="*/ 14 w 41"/>
                  <a:gd name="T27" fmla="*/ 19 h 64"/>
                  <a:gd name="T28" fmla="*/ 12 w 41"/>
                  <a:gd name="T29" fmla="*/ 21 h 64"/>
                  <a:gd name="T30" fmla="*/ 10 w 41"/>
                  <a:gd name="T31" fmla="*/ 21 h 64"/>
                  <a:gd name="T32" fmla="*/ 8 w 41"/>
                  <a:gd name="T33" fmla="*/ 21 h 64"/>
                  <a:gd name="T34" fmla="*/ 6 w 41"/>
                  <a:gd name="T35" fmla="*/ 21 h 64"/>
                  <a:gd name="T36" fmla="*/ 6 w 41"/>
                  <a:gd name="T37" fmla="*/ 19 h 64"/>
                  <a:gd name="T38" fmla="*/ 4 w 41"/>
                  <a:gd name="T39" fmla="*/ 17 h 64"/>
                  <a:gd name="T40" fmla="*/ 2 w 41"/>
                  <a:gd name="T41" fmla="*/ 13 h 64"/>
                  <a:gd name="T42" fmla="*/ 2 w 41"/>
                  <a:gd name="T43" fmla="*/ 11 h 64"/>
                  <a:gd name="T44" fmla="*/ 2 w 41"/>
                  <a:gd name="T45" fmla="*/ 8 h 64"/>
                  <a:gd name="T46" fmla="*/ 0 w 41"/>
                  <a:gd name="T47" fmla="*/ 6 h 64"/>
                  <a:gd name="T48" fmla="*/ 2 w 41"/>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64"/>
                  <a:gd name="T77" fmla="*/ 41 w 41"/>
                  <a:gd name="T78" fmla="*/ 64 h 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64">
                    <a:moveTo>
                      <a:pt x="7" y="0"/>
                    </a:moveTo>
                    <a:lnTo>
                      <a:pt x="7" y="0"/>
                    </a:lnTo>
                    <a:lnTo>
                      <a:pt x="13" y="0"/>
                    </a:lnTo>
                    <a:lnTo>
                      <a:pt x="19" y="0"/>
                    </a:lnTo>
                    <a:lnTo>
                      <a:pt x="24" y="5"/>
                    </a:lnTo>
                    <a:lnTo>
                      <a:pt x="30" y="5"/>
                    </a:lnTo>
                    <a:lnTo>
                      <a:pt x="30" y="12"/>
                    </a:lnTo>
                    <a:lnTo>
                      <a:pt x="36" y="12"/>
                    </a:lnTo>
                    <a:lnTo>
                      <a:pt x="36" y="18"/>
                    </a:lnTo>
                    <a:lnTo>
                      <a:pt x="41" y="24"/>
                    </a:lnTo>
                    <a:lnTo>
                      <a:pt x="41" y="29"/>
                    </a:lnTo>
                    <a:lnTo>
                      <a:pt x="41" y="47"/>
                    </a:lnTo>
                    <a:lnTo>
                      <a:pt x="41" y="53"/>
                    </a:lnTo>
                    <a:lnTo>
                      <a:pt x="41" y="58"/>
                    </a:lnTo>
                    <a:lnTo>
                      <a:pt x="36" y="64"/>
                    </a:lnTo>
                    <a:lnTo>
                      <a:pt x="30" y="64"/>
                    </a:lnTo>
                    <a:lnTo>
                      <a:pt x="24" y="64"/>
                    </a:lnTo>
                    <a:lnTo>
                      <a:pt x="19" y="64"/>
                    </a:lnTo>
                    <a:lnTo>
                      <a:pt x="19" y="58"/>
                    </a:lnTo>
                    <a:lnTo>
                      <a:pt x="13" y="53"/>
                    </a:lnTo>
                    <a:lnTo>
                      <a:pt x="7" y="41"/>
                    </a:lnTo>
                    <a:lnTo>
                      <a:pt x="7" y="35"/>
                    </a:lnTo>
                    <a:lnTo>
                      <a:pt x="7" y="24"/>
                    </a:lnTo>
                    <a:lnTo>
                      <a:pt x="0" y="18"/>
                    </a:lnTo>
                    <a:lnTo>
                      <a:pt x="7" y="0"/>
                    </a:lnTo>
                    <a:close/>
                  </a:path>
                </a:pathLst>
              </a:custGeom>
              <a:solidFill>
                <a:srgbClr val="FFFFFF"/>
              </a:solidFill>
              <a:ln w="9525">
                <a:noFill/>
                <a:round/>
                <a:headEnd/>
                <a:tailEnd/>
              </a:ln>
            </p:spPr>
            <p:txBody>
              <a:bodyPr/>
              <a:lstStyle/>
              <a:p>
                <a:endParaRPr lang="en-US"/>
              </a:p>
            </p:txBody>
          </p:sp>
          <p:sp>
            <p:nvSpPr>
              <p:cNvPr id="4144" name="Freeform 136"/>
              <p:cNvSpPr>
                <a:spLocks/>
              </p:cNvSpPr>
              <p:nvPr/>
            </p:nvSpPr>
            <p:spPr bwMode="auto">
              <a:xfrm>
                <a:off x="4881" y="2881"/>
                <a:ext cx="14" cy="25"/>
              </a:xfrm>
              <a:custGeom>
                <a:avLst/>
                <a:gdLst>
                  <a:gd name="T0" fmla="*/ 14 w 40"/>
                  <a:gd name="T1" fmla="*/ 12 h 76"/>
                  <a:gd name="T2" fmla="*/ 14 w 40"/>
                  <a:gd name="T3" fmla="*/ 12 h 76"/>
                  <a:gd name="T4" fmla="*/ 14 w 40"/>
                  <a:gd name="T5" fmla="*/ 13 h 76"/>
                  <a:gd name="T6" fmla="*/ 12 w 40"/>
                  <a:gd name="T7" fmla="*/ 17 h 76"/>
                  <a:gd name="T8" fmla="*/ 12 w 40"/>
                  <a:gd name="T9" fmla="*/ 19 h 76"/>
                  <a:gd name="T10" fmla="*/ 10 w 40"/>
                  <a:gd name="T11" fmla="*/ 23 h 76"/>
                  <a:gd name="T12" fmla="*/ 8 w 40"/>
                  <a:gd name="T13" fmla="*/ 23 h 76"/>
                  <a:gd name="T14" fmla="*/ 6 w 40"/>
                  <a:gd name="T15" fmla="*/ 25 h 76"/>
                  <a:gd name="T16" fmla="*/ 4 w 40"/>
                  <a:gd name="T17" fmla="*/ 25 h 76"/>
                  <a:gd name="T18" fmla="*/ 2 w 40"/>
                  <a:gd name="T19" fmla="*/ 23 h 76"/>
                  <a:gd name="T20" fmla="*/ 0 w 40"/>
                  <a:gd name="T21" fmla="*/ 23 h 76"/>
                  <a:gd name="T22" fmla="*/ 0 w 40"/>
                  <a:gd name="T23" fmla="*/ 21 h 76"/>
                  <a:gd name="T24" fmla="*/ 0 w 40"/>
                  <a:gd name="T25" fmla="*/ 19 h 76"/>
                  <a:gd name="T26" fmla="*/ 0 w 40"/>
                  <a:gd name="T27" fmla="*/ 17 h 76"/>
                  <a:gd name="T28" fmla="*/ 0 w 40"/>
                  <a:gd name="T29" fmla="*/ 13 h 76"/>
                  <a:gd name="T30" fmla="*/ 2 w 40"/>
                  <a:gd name="T31" fmla="*/ 10 h 76"/>
                  <a:gd name="T32" fmla="*/ 4 w 40"/>
                  <a:gd name="T33" fmla="*/ 4 h 76"/>
                  <a:gd name="T34" fmla="*/ 6 w 40"/>
                  <a:gd name="T35" fmla="*/ 2 h 76"/>
                  <a:gd name="T36" fmla="*/ 8 w 40"/>
                  <a:gd name="T37" fmla="*/ 2 h 76"/>
                  <a:gd name="T38" fmla="*/ 8 w 40"/>
                  <a:gd name="T39" fmla="*/ 0 h 76"/>
                  <a:gd name="T40" fmla="*/ 10 w 40"/>
                  <a:gd name="T41" fmla="*/ 0 h 76"/>
                  <a:gd name="T42" fmla="*/ 12 w 40"/>
                  <a:gd name="T43" fmla="*/ 0 h 76"/>
                  <a:gd name="T44" fmla="*/ 12 w 40"/>
                  <a:gd name="T45" fmla="*/ 2 h 76"/>
                  <a:gd name="T46" fmla="*/ 14 w 40"/>
                  <a:gd name="T47" fmla="*/ 2 h 76"/>
                  <a:gd name="T48" fmla="*/ 14 w 40"/>
                  <a:gd name="T49" fmla="*/ 4 h 76"/>
                  <a:gd name="T50" fmla="*/ 14 w 40"/>
                  <a:gd name="T51" fmla="*/ 6 h 76"/>
                  <a:gd name="T52" fmla="*/ 14 w 40"/>
                  <a:gd name="T53" fmla="*/ 8 h 76"/>
                  <a:gd name="T54" fmla="*/ 14 w 40"/>
                  <a:gd name="T55" fmla="*/ 10 h 76"/>
                  <a:gd name="T56" fmla="*/ 14 w 40"/>
                  <a:gd name="T57" fmla="*/ 12 h 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0"/>
                  <a:gd name="T88" fmla="*/ 0 h 76"/>
                  <a:gd name="T89" fmla="*/ 40 w 40"/>
                  <a:gd name="T90" fmla="*/ 76 h 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0" h="76">
                    <a:moveTo>
                      <a:pt x="40" y="35"/>
                    </a:moveTo>
                    <a:lnTo>
                      <a:pt x="40" y="35"/>
                    </a:lnTo>
                    <a:lnTo>
                      <a:pt x="40" y="40"/>
                    </a:lnTo>
                    <a:lnTo>
                      <a:pt x="34" y="53"/>
                    </a:lnTo>
                    <a:lnTo>
                      <a:pt x="34" y="59"/>
                    </a:lnTo>
                    <a:lnTo>
                      <a:pt x="29" y="70"/>
                    </a:lnTo>
                    <a:lnTo>
                      <a:pt x="24" y="70"/>
                    </a:lnTo>
                    <a:lnTo>
                      <a:pt x="18" y="76"/>
                    </a:lnTo>
                    <a:lnTo>
                      <a:pt x="12" y="76"/>
                    </a:lnTo>
                    <a:lnTo>
                      <a:pt x="6" y="70"/>
                    </a:lnTo>
                    <a:lnTo>
                      <a:pt x="0" y="70"/>
                    </a:lnTo>
                    <a:lnTo>
                      <a:pt x="0" y="64"/>
                    </a:lnTo>
                    <a:lnTo>
                      <a:pt x="0" y="59"/>
                    </a:lnTo>
                    <a:lnTo>
                      <a:pt x="0" y="53"/>
                    </a:lnTo>
                    <a:lnTo>
                      <a:pt x="0" y="40"/>
                    </a:lnTo>
                    <a:lnTo>
                      <a:pt x="6" y="30"/>
                    </a:lnTo>
                    <a:lnTo>
                      <a:pt x="12" y="12"/>
                    </a:lnTo>
                    <a:lnTo>
                      <a:pt x="18" y="7"/>
                    </a:lnTo>
                    <a:lnTo>
                      <a:pt x="24" y="7"/>
                    </a:lnTo>
                    <a:lnTo>
                      <a:pt x="24" y="0"/>
                    </a:lnTo>
                    <a:lnTo>
                      <a:pt x="29" y="0"/>
                    </a:lnTo>
                    <a:lnTo>
                      <a:pt x="34" y="0"/>
                    </a:lnTo>
                    <a:lnTo>
                      <a:pt x="34" y="7"/>
                    </a:lnTo>
                    <a:lnTo>
                      <a:pt x="40" y="7"/>
                    </a:lnTo>
                    <a:lnTo>
                      <a:pt x="40" y="12"/>
                    </a:lnTo>
                    <a:lnTo>
                      <a:pt x="40" y="18"/>
                    </a:lnTo>
                    <a:lnTo>
                      <a:pt x="40" y="24"/>
                    </a:lnTo>
                    <a:lnTo>
                      <a:pt x="40" y="30"/>
                    </a:lnTo>
                    <a:lnTo>
                      <a:pt x="40" y="35"/>
                    </a:lnTo>
                    <a:close/>
                  </a:path>
                </a:pathLst>
              </a:custGeom>
              <a:solidFill>
                <a:srgbClr val="FFFFFF"/>
              </a:solidFill>
              <a:ln w="9525">
                <a:noFill/>
                <a:round/>
                <a:headEnd/>
                <a:tailEnd/>
              </a:ln>
            </p:spPr>
            <p:txBody>
              <a:bodyPr/>
              <a:lstStyle/>
              <a:p>
                <a:endParaRPr lang="en-US"/>
              </a:p>
            </p:txBody>
          </p:sp>
          <p:sp>
            <p:nvSpPr>
              <p:cNvPr id="4145" name="Freeform 137"/>
              <p:cNvSpPr>
                <a:spLocks/>
              </p:cNvSpPr>
              <p:nvPr/>
            </p:nvSpPr>
            <p:spPr bwMode="auto">
              <a:xfrm>
                <a:off x="4747" y="2939"/>
                <a:ext cx="50" cy="24"/>
              </a:xfrm>
              <a:custGeom>
                <a:avLst/>
                <a:gdLst>
                  <a:gd name="T0" fmla="*/ 50 w 150"/>
                  <a:gd name="T1" fmla="*/ 8 h 71"/>
                  <a:gd name="T2" fmla="*/ 50 w 150"/>
                  <a:gd name="T3" fmla="*/ 8 h 71"/>
                  <a:gd name="T4" fmla="*/ 50 w 150"/>
                  <a:gd name="T5" fmla="*/ 10 h 71"/>
                  <a:gd name="T6" fmla="*/ 50 w 150"/>
                  <a:gd name="T7" fmla="*/ 12 h 71"/>
                  <a:gd name="T8" fmla="*/ 50 w 150"/>
                  <a:gd name="T9" fmla="*/ 16 h 71"/>
                  <a:gd name="T10" fmla="*/ 48 w 150"/>
                  <a:gd name="T11" fmla="*/ 18 h 71"/>
                  <a:gd name="T12" fmla="*/ 46 w 150"/>
                  <a:gd name="T13" fmla="*/ 20 h 71"/>
                  <a:gd name="T14" fmla="*/ 44 w 150"/>
                  <a:gd name="T15" fmla="*/ 20 h 71"/>
                  <a:gd name="T16" fmla="*/ 40 w 150"/>
                  <a:gd name="T17" fmla="*/ 22 h 71"/>
                  <a:gd name="T18" fmla="*/ 36 w 150"/>
                  <a:gd name="T19" fmla="*/ 22 h 71"/>
                  <a:gd name="T20" fmla="*/ 35 w 150"/>
                  <a:gd name="T21" fmla="*/ 24 h 71"/>
                  <a:gd name="T22" fmla="*/ 31 w 150"/>
                  <a:gd name="T23" fmla="*/ 24 h 71"/>
                  <a:gd name="T24" fmla="*/ 25 w 150"/>
                  <a:gd name="T25" fmla="*/ 22 h 71"/>
                  <a:gd name="T26" fmla="*/ 21 w 150"/>
                  <a:gd name="T27" fmla="*/ 22 h 71"/>
                  <a:gd name="T28" fmla="*/ 17 w 150"/>
                  <a:gd name="T29" fmla="*/ 22 h 71"/>
                  <a:gd name="T30" fmla="*/ 11 w 150"/>
                  <a:gd name="T31" fmla="*/ 20 h 71"/>
                  <a:gd name="T32" fmla="*/ 8 w 150"/>
                  <a:gd name="T33" fmla="*/ 18 h 71"/>
                  <a:gd name="T34" fmla="*/ 0 w 150"/>
                  <a:gd name="T35" fmla="*/ 16 h 71"/>
                  <a:gd name="T36" fmla="*/ 2 w 150"/>
                  <a:gd name="T37" fmla="*/ 16 h 71"/>
                  <a:gd name="T38" fmla="*/ 6 w 150"/>
                  <a:gd name="T39" fmla="*/ 14 h 71"/>
                  <a:gd name="T40" fmla="*/ 9 w 150"/>
                  <a:gd name="T41" fmla="*/ 14 h 71"/>
                  <a:gd name="T42" fmla="*/ 13 w 150"/>
                  <a:gd name="T43" fmla="*/ 12 h 71"/>
                  <a:gd name="T44" fmla="*/ 19 w 150"/>
                  <a:gd name="T45" fmla="*/ 10 h 71"/>
                  <a:gd name="T46" fmla="*/ 21 w 150"/>
                  <a:gd name="T47" fmla="*/ 10 h 71"/>
                  <a:gd name="T48" fmla="*/ 25 w 150"/>
                  <a:gd name="T49" fmla="*/ 8 h 71"/>
                  <a:gd name="T50" fmla="*/ 28 w 150"/>
                  <a:gd name="T51" fmla="*/ 6 h 71"/>
                  <a:gd name="T52" fmla="*/ 31 w 150"/>
                  <a:gd name="T53" fmla="*/ 4 h 71"/>
                  <a:gd name="T54" fmla="*/ 35 w 150"/>
                  <a:gd name="T55" fmla="*/ 4 h 71"/>
                  <a:gd name="T56" fmla="*/ 36 w 150"/>
                  <a:gd name="T57" fmla="*/ 2 h 71"/>
                  <a:gd name="T58" fmla="*/ 40 w 150"/>
                  <a:gd name="T59" fmla="*/ 2 h 71"/>
                  <a:gd name="T60" fmla="*/ 42 w 150"/>
                  <a:gd name="T61" fmla="*/ 0 h 71"/>
                  <a:gd name="T62" fmla="*/ 44 w 150"/>
                  <a:gd name="T63" fmla="*/ 0 h 71"/>
                  <a:gd name="T64" fmla="*/ 46 w 150"/>
                  <a:gd name="T65" fmla="*/ 2 h 71"/>
                  <a:gd name="T66" fmla="*/ 48 w 150"/>
                  <a:gd name="T67" fmla="*/ 4 h 71"/>
                  <a:gd name="T68" fmla="*/ 50 w 150"/>
                  <a:gd name="T69" fmla="*/ 8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0"/>
                  <a:gd name="T106" fmla="*/ 0 h 71"/>
                  <a:gd name="T107" fmla="*/ 150 w 150"/>
                  <a:gd name="T108" fmla="*/ 71 h 7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0" h="71">
                    <a:moveTo>
                      <a:pt x="150" y="24"/>
                    </a:moveTo>
                    <a:lnTo>
                      <a:pt x="150" y="24"/>
                    </a:lnTo>
                    <a:lnTo>
                      <a:pt x="150" y="30"/>
                    </a:lnTo>
                    <a:lnTo>
                      <a:pt x="150" y="36"/>
                    </a:lnTo>
                    <a:lnTo>
                      <a:pt x="150" y="47"/>
                    </a:lnTo>
                    <a:lnTo>
                      <a:pt x="144" y="52"/>
                    </a:lnTo>
                    <a:lnTo>
                      <a:pt x="138" y="58"/>
                    </a:lnTo>
                    <a:lnTo>
                      <a:pt x="132" y="58"/>
                    </a:lnTo>
                    <a:lnTo>
                      <a:pt x="120" y="65"/>
                    </a:lnTo>
                    <a:lnTo>
                      <a:pt x="109" y="65"/>
                    </a:lnTo>
                    <a:lnTo>
                      <a:pt x="104" y="71"/>
                    </a:lnTo>
                    <a:lnTo>
                      <a:pt x="92" y="71"/>
                    </a:lnTo>
                    <a:lnTo>
                      <a:pt x="74" y="65"/>
                    </a:lnTo>
                    <a:lnTo>
                      <a:pt x="63" y="65"/>
                    </a:lnTo>
                    <a:lnTo>
                      <a:pt x="52" y="65"/>
                    </a:lnTo>
                    <a:lnTo>
                      <a:pt x="34" y="58"/>
                    </a:lnTo>
                    <a:lnTo>
                      <a:pt x="23" y="52"/>
                    </a:lnTo>
                    <a:lnTo>
                      <a:pt x="0" y="47"/>
                    </a:lnTo>
                    <a:lnTo>
                      <a:pt x="6" y="47"/>
                    </a:lnTo>
                    <a:lnTo>
                      <a:pt x="17" y="41"/>
                    </a:lnTo>
                    <a:lnTo>
                      <a:pt x="28" y="41"/>
                    </a:lnTo>
                    <a:lnTo>
                      <a:pt x="39" y="36"/>
                    </a:lnTo>
                    <a:lnTo>
                      <a:pt x="58" y="30"/>
                    </a:lnTo>
                    <a:lnTo>
                      <a:pt x="63" y="30"/>
                    </a:lnTo>
                    <a:lnTo>
                      <a:pt x="74" y="24"/>
                    </a:lnTo>
                    <a:lnTo>
                      <a:pt x="85" y="18"/>
                    </a:lnTo>
                    <a:lnTo>
                      <a:pt x="92" y="12"/>
                    </a:lnTo>
                    <a:lnTo>
                      <a:pt x="104" y="12"/>
                    </a:lnTo>
                    <a:lnTo>
                      <a:pt x="109" y="6"/>
                    </a:lnTo>
                    <a:lnTo>
                      <a:pt x="120" y="6"/>
                    </a:lnTo>
                    <a:lnTo>
                      <a:pt x="126" y="0"/>
                    </a:lnTo>
                    <a:lnTo>
                      <a:pt x="132" y="0"/>
                    </a:lnTo>
                    <a:lnTo>
                      <a:pt x="138" y="6"/>
                    </a:lnTo>
                    <a:lnTo>
                      <a:pt x="144" y="12"/>
                    </a:lnTo>
                    <a:lnTo>
                      <a:pt x="150" y="24"/>
                    </a:lnTo>
                    <a:close/>
                  </a:path>
                </a:pathLst>
              </a:custGeom>
              <a:solidFill>
                <a:srgbClr val="FFFFFF"/>
              </a:solidFill>
              <a:ln w="9525">
                <a:noFill/>
                <a:round/>
                <a:headEnd/>
                <a:tailEnd/>
              </a:ln>
            </p:spPr>
            <p:txBody>
              <a:bodyPr/>
              <a:lstStyle/>
              <a:p>
                <a:endParaRPr lang="en-US"/>
              </a:p>
            </p:txBody>
          </p:sp>
          <p:sp>
            <p:nvSpPr>
              <p:cNvPr id="4146" name="Freeform 138"/>
              <p:cNvSpPr>
                <a:spLocks/>
              </p:cNvSpPr>
              <p:nvPr/>
            </p:nvSpPr>
            <p:spPr bwMode="auto">
              <a:xfrm>
                <a:off x="5052" y="3038"/>
                <a:ext cx="12" cy="11"/>
              </a:xfrm>
              <a:custGeom>
                <a:avLst/>
                <a:gdLst>
                  <a:gd name="T0" fmla="*/ 0 w 35"/>
                  <a:gd name="T1" fmla="*/ 0 h 34"/>
                  <a:gd name="T2" fmla="*/ 0 w 35"/>
                  <a:gd name="T3" fmla="*/ 0 h 34"/>
                  <a:gd name="T4" fmla="*/ 2 w 35"/>
                  <a:gd name="T5" fmla="*/ 2 h 34"/>
                  <a:gd name="T6" fmla="*/ 2 w 35"/>
                  <a:gd name="T7" fmla="*/ 4 h 34"/>
                  <a:gd name="T8" fmla="*/ 2 w 35"/>
                  <a:gd name="T9" fmla="*/ 6 h 34"/>
                  <a:gd name="T10" fmla="*/ 2 w 35"/>
                  <a:gd name="T11" fmla="*/ 7 h 34"/>
                  <a:gd name="T12" fmla="*/ 4 w 35"/>
                  <a:gd name="T13" fmla="*/ 9 h 34"/>
                  <a:gd name="T14" fmla="*/ 6 w 35"/>
                  <a:gd name="T15" fmla="*/ 11 h 34"/>
                  <a:gd name="T16" fmla="*/ 8 w 35"/>
                  <a:gd name="T17" fmla="*/ 11 h 34"/>
                  <a:gd name="T18" fmla="*/ 10 w 35"/>
                  <a:gd name="T19" fmla="*/ 11 h 34"/>
                  <a:gd name="T20" fmla="*/ 12 w 35"/>
                  <a:gd name="T21" fmla="*/ 11 h 34"/>
                  <a:gd name="T22" fmla="*/ 12 w 35"/>
                  <a:gd name="T23" fmla="*/ 9 h 34"/>
                  <a:gd name="T24" fmla="*/ 12 w 35"/>
                  <a:gd name="T25" fmla="*/ 7 h 34"/>
                  <a:gd name="T26" fmla="*/ 10 w 35"/>
                  <a:gd name="T27" fmla="*/ 6 h 34"/>
                  <a:gd name="T28" fmla="*/ 8 w 35"/>
                  <a:gd name="T29" fmla="*/ 6 h 34"/>
                  <a:gd name="T30" fmla="*/ 6 w 35"/>
                  <a:gd name="T31" fmla="*/ 4 h 34"/>
                  <a:gd name="T32" fmla="*/ 4 w 35"/>
                  <a:gd name="T33" fmla="*/ 2 h 34"/>
                  <a:gd name="T34" fmla="*/ 0 w 35"/>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34"/>
                  <a:gd name="T56" fmla="*/ 35 w 35"/>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34">
                    <a:moveTo>
                      <a:pt x="0" y="0"/>
                    </a:moveTo>
                    <a:lnTo>
                      <a:pt x="0" y="0"/>
                    </a:lnTo>
                    <a:lnTo>
                      <a:pt x="6" y="6"/>
                    </a:lnTo>
                    <a:lnTo>
                      <a:pt x="6" y="11"/>
                    </a:lnTo>
                    <a:lnTo>
                      <a:pt x="6" y="17"/>
                    </a:lnTo>
                    <a:lnTo>
                      <a:pt x="6" y="23"/>
                    </a:lnTo>
                    <a:lnTo>
                      <a:pt x="12" y="28"/>
                    </a:lnTo>
                    <a:lnTo>
                      <a:pt x="17" y="34"/>
                    </a:lnTo>
                    <a:lnTo>
                      <a:pt x="23" y="34"/>
                    </a:lnTo>
                    <a:lnTo>
                      <a:pt x="29" y="34"/>
                    </a:lnTo>
                    <a:lnTo>
                      <a:pt x="35" y="34"/>
                    </a:lnTo>
                    <a:lnTo>
                      <a:pt x="35" y="28"/>
                    </a:lnTo>
                    <a:lnTo>
                      <a:pt x="35" y="23"/>
                    </a:lnTo>
                    <a:lnTo>
                      <a:pt x="29" y="17"/>
                    </a:lnTo>
                    <a:lnTo>
                      <a:pt x="23" y="17"/>
                    </a:lnTo>
                    <a:lnTo>
                      <a:pt x="17" y="11"/>
                    </a:lnTo>
                    <a:lnTo>
                      <a:pt x="12" y="6"/>
                    </a:lnTo>
                    <a:lnTo>
                      <a:pt x="0" y="0"/>
                    </a:lnTo>
                    <a:close/>
                  </a:path>
                </a:pathLst>
              </a:custGeom>
              <a:solidFill>
                <a:srgbClr val="FFFFFF"/>
              </a:solidFill>
              <a:ln w="9525">
                <a:noFill/>
                <a:round/>
                <a:headEnd/>
                <a:tailEnd/>
              </a:ln>
            </p:spPr>
            <p:txBody>
              <a:bodyPr/>
              <a:lstStyle/>
              <a:p>
                <a:endParaRPr lang="en-US"/>
              </a:p>
            </p:txBody>
          </p:sp>
          <p:sp>
            <p:nvSpPr>
              <p:cNvPr id="4147" name="Freeform 139"/>
              <p:cNvSpPr>
                <a:spLocks/>
              </p:cNvSpPr>
              <p:nvPr/>
            </p:nvSpPr>
            <p:spPr bwMode="auto">
              <a:xfrm>
                <a:off x="4729" y="3071"/>
                <a:ext cx="29" cy="23"/>
              </a:xfrm>
              <a:custGeom>
                <a:avLst/>
                <a:gdLst>
                  <a:gd name="T0" fmla="*/ 29 w 87"/>
                  <a:gd name="T1" fmla="*/ 4 h 70"/>
                  <a:gd name="T2" fmla="*/ 29 w 87"/>
                  <a:gd name="T3" fmla="*/ 4 h 70"/>
                  <a:gd name="T4" fmla="*/ 29 w 87"/>
                  <a:gd name="T5" fmla="*/ 6 h 70"/>
                  <a:gd name="T6" fmla="*/ 27 w 87"/>
                  <a:gd name="T7" fmla="*/ 6 h 70"/>
                  <a:gd name="T8" fmla="*/ 27 w 87"/>
                  <a:gd name="T9" fmla="*/ 8 h 70"/>
                  <a:gd name="T10" fmla="*/ 25 w 87"/>
                  <a:gd name="T11" fmla="*/ 8 h 70"/>
                  <a:gd name="T12" fmla="*/ 23 w 87"/>
                  <a:gd name="T13" fmla="*/ 8 h 70"/>
                  <a:gd name="T14" fmla="*/ 21 w 87"/>
                  <a:gd name="T15" fmla="*/ 10 h 70"/>
                  <a:gd name="T16" fmla="*/ 20 w 87"/>
                  <a:gd name="T17" fmla="*/ 10 h 70"/>
                  <a:gd name="T18" fmla="*/ 18 w 87"/>
                  <a:gd name="T19" fmla="*/ 10 h 70"/>
                  <a:gd name="T20" fmla="*/ 15 w 87"/>
                  <a:gd name="T21" fmla="*/ 12 h 70"/>
                  <a:gd name="T22" fmla="*/ 13 w 87"/>
                  <a:gd name="T23" fmla="*/ 12 h 70"/>
                  <a:gd name="T24" fmla="*/ 12 w 87"/>
                  <a:gd name="T25" fmla="*/ 12 h 70"/>
                  <a:gd name="T26" fmla="*/ 12 w 87"/>
                  <a:gd name="T27" fmla="*/ 13 h 70"/>
                  <a:gd name="T28" fmla="*/ 10 w 87"/>
                  <a:gd name="T29" fmla="*/ 13 h 70"/>
                  <a:gd name="T30" fmla="*/ 10 w 87"/>
                  <a:gd name="T31" fmla="*/ 15 h 70"/>
                  <a:gd name="T32" fmla="*/ 8 w 87"/>
                  <a:gd name="T33" fmla="*/ 15 h 70"/>
                  <a:gd name="T34" fmla="*/ 8 w 87"/>
                  <a:gd name="T35" fmla="*/ 17 h 70"/>
                  <a:gd name="T36" fmla="*/ 8 w 87"/>
                  <a:gd name="T37" fmla="*/ 19 h 70"/>
                  <a:gd name="T38" fmla="*/ 8 w 87"/>
                  <a:gd name="T39" fmla="*/ 21 h 70"/>
                  <a:gd name="T40" fmla="*/ 8 w 87"/>
                  <a:gd name="T41" fmla="*/ 23 h 70"/>
                  <a:gd name="T42" fmla="*/ 6 w 87"/>
                  <a:gd name="T43" fmla="*/ 21 h 70"/>
                  <a:gd name="T44" fmla="*/ 2 w 87"/>
                  <a:gd name="T45" fmla="*/ 19 h 70"/>
                  <a:gd name="T46" fmla="*/ 2 w 87"/>
                  <a:gd name="T47" fmla="*/ 15 h 70"/>
                  <a:gd name="T48" fmla="*/ 0 w 87"/>
                  <a:gd name="T49" fmla="*/ 13 h 70"/>
                  <a:gd name="T50" fmla="*/ 0 w 87"/>
                  <a:gd name="T51" fmla="*/ 12 h 70"/>
                  <a:gd name="T52" fmla="*/ 2 w 87"/>
                  <a:gd name="T53" fmla="*/ 8 h 70"/>
                  <a:gd name="T54" fmla="*/ 2 w 87"/>
                  <a:gd name="T55" fmla="*/ 6 h 70"/>
                  <a:gd name="T56" fmla="*/ 4 w 87"/>
                  <a:gd name="T57" fmla="*/ 4 h 70"/>
                  <a:gd name="T58" fmla="*/ 6 w 87"/>
                  <a:gd name="T59" fmla="*/ 2 h 70"/>
                  <a:gd name="T60" fmla="*/ 10 w 87"/>
                  <a:gd name="T61" fmla="*/ 2 h 70"/>
                  <a:gd name="T62" fmla="*/ 12 w 87"/>
                  <a:gd name="T63" fmla="*/ 2 h 70"/>
                  <a:gd name="T64" fmla="*/ 15 w 87"/>
                  <a:gd name="T65" fmla="*/ 0 h 70"/>
                  <a:gd name="T66" fmla="*/ 20 w 87"/>
                  <a:gd name="T67" fmla="*/ 0 h 70"/>
                  <a:gd name="T68" fmla="*/ 21 w 87"/>
                  <a:gd name="T69" fmla="*/ 2 h 70"/>
                  <a:gd name="T70" fmla="*/ 25 w 87"/>
                  <a:gd name="T71" fmla="*/ 2 h 70"/>
                  <a:gd name="T72" fmla="*/ 29 w 87"/>
                  <a:gd name="T73" fmla="*/ 4 h 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7"/>
                  <a:gd name="T112" fmla="*/ 0 h 70"/>
                  <a:gd name="T113" fmla="*/ 87 w 87"/>
                  <a:gd name="T114" fmla="*/ 70 h 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7" h="70">
                    <a:moveTo>
                      <a:pt x="87" y="11"/>
                    </a:moveTo>
                    <a:lnTo>
                      <a:pt x="87" y="11"/>
                    </a:lnTo>
                    <a:lnTo>
                      <a:pt x="87" y="18"/>
                    </a:lnTo>
                    <a:lnTo>
                      <a:pt x="81" y="18"/>
                    </a:lnTo>
                    <a:lnTo>
                      <a:pt x="81" y="24"/>
                    </a:lnTo>
                    <a:lnTo>
                      <a:pt x="76" y="24"/>
                    </a:lnTo>
                    <a:lnTo>
                      <a:pt x="70" y="24"/>
                    </a:lnTo>
                    <a:lnTo>
                      <a:pt x="64" y="30"/>
                    </a:lnTo>
                    <a:lnTo>
                      <a:pt x="59" y="30"/>
                    </a:lnTo>
                    <a:lnTo>
                      <a:pt x="53" y="30"/>
                    </a:lnTo>
                    <a:lnTo>
                      <a:pt x="46" y="36"/>
                    </a:lnTo>
                    <a:lnTo>
                      <a:pt x="40" y="36"/>
                    </a:lnTo>
                    <a:lnTo>
                      <a:pt x="35" y="36"/>
                    </a:lnTo>
                    <a:lnTo>
                      <a:pt x="35" y="41"/>
                    </a:lnTo>
                    <a:lnTo>
                      <a:pt x="30" y="41"/>
                    </a:lnTo>
                    <a:lnTo>
                      <a:pt x="30" y="46"/>
                    </a:lnTo>
                    <a:lnTo>
                      <a:pt x="24" y="46"/>
                    </a:lnTo>
                    <a:lnTo>
                      <a:pt x="24" y="52"/>
                    </a:lnTo>
                    <a:lnTo>
                      <a:pt x="24" y="59"/>
                    </a:lnTo>
                    <a:lnTo>
                      <a:pt x="24" y="65"/>
                    </a:lnTo>
                    <a:lnTo>
                      <a:pt x="24" y="70"/>
                    </a:lnTo>
                    <a:lnTo>
                      <a:pt x="18" y="65"/>
                    </a:lnTo>
                    <a:lnTo>
                      <a:pt x="7" y="59"/>
                    </a:lnTo>
                    <a:lnTo>
                      <a:pt x="7" y="46"/>
                    </a:lnTo>
                    <a:lnTo>
                      <a:pt x="0" y="41"/>
                    </a:lnTo>
                    <a:lnTo>
                      <a:pt x="0" y="36"/>
                    </a:lnTo>
                    <a:lnTo>
                      <a:pt x="7" y="24"/>
                    </a:lnTo>
                    <a:lnTo>
                      <a:pt x="7" y="18"/>
                    </a:lnTo>
                    <a:lnTo>
                      <a:pt x="13" y="11"/>
                    </a:lnTo>
                    <a:lnTo>
                      <a:pt x="18" y="6"/>
                    </a:lnTo>
                    <a:lnTo>
                      <a:pt x="30" y="6"/>
                    </a:lnTo>
                    <a:lnTo>
                      <a:pt x="35" y="6"/>
                    </a:lnTo>
                    <a:lnTo>
                      <a:pt x="46" y="0"/>
                    </a:lnTo>
                    <a:lnTo>
                      <a:pt x="59" y="0"/>
                    </a:lnTo>
                    <a:lnTo>
                      <a:pt x="64" y="6"/>
                    </a:lnTo>
                    <a:lnTo>
                      <a:pt x="76" y="6"/>
                    </a:lnTo>
                    <a:lnTo>
                      <a:pt x="87" y="11"/>
                    </a:lnTo>
                    <a:close/>
                  </a:path>
                </a:pathLst>
              </a:custGeom>
              <a:solidFill>
                <a:srgbClr val="FFFFFF"/>
              </a:solidFill>
              <a:ln w="9525">
                <a:noFill/>
                <a:round/>
                <a:headEnd/>
                <a:tailEnd/>
              </a:ln>
            </p:spPr>
            <p:txBody>
              <a:bodyPr/>
              <a:lstStyle/>
              <a:p>
                <a:endParaRPr lang="en-US"/>
              </a:p>
            </p:txBody>
          </p:sp>
          <p:sp>
            <p:nvSpPr>
              <p:cNvPr id="4148" name="Freeform 140"/>
              <p:cNvSpPr>
                <a:spLocks/>
              </p:cNvSpPr>
              <p:nvPr/>
            </p:nvSpPr>
            <p:spPr bwMode="auto">
              <a:xfrm>
                <a:off x="5051" y="3115"/>
                <a:ext cx="28" cy="23"/>
              </a:xfrm>
              <a:custGeom>
                <a:avLst/>
                <a:gdLst>
                  <a:gd name="T0" fmla="*/ 28 w 86"/>
                  <a:gd name="T1" fmla="*/ 23 h 69"/>
                  <a:gd name="T2" fmla="*/ 28 w 86"/>
                  <a:gd name="T3" fmla="*/ 23 h 69"/>
                  <a:gd name="T4" fmla="*/ 26 w 86"/>
                  <a:gd name="T5" fmla="*/ 23 h 69"/>
                  <a:gd name="T6" fmla="*/ 24 w 86"/>
                  <a:gd name="T7" fmla="*/ 23 h 69"/>
                  <a:gd name="T8" fmla="*/ 22 w 86"/>
                  <a:gd name="T9" fmla="*/ 21 h 69"/>
                  <a:gd name="T10" fmla="*/ 21 w 86"/>
                  <a:gd name="T11" fmla="*/ 19 h 69"/>
                  <a:gd name="T12" fmla="*/ 19 w 86"/>
                  <a:gd name="T13" fmla="*/ 17 h 69"/>
                  <a:gd name="T14" fmla="*/ 17 w 86"/>
                  <a:gd name="T15" fmla="*/ 17 h 69"/>
                  <a:gd name="T16" fmla="*/ 13 w 86"/>
                  <a:gd name="T17" fmla="*/ 15 h 69"/>
                  <a:gd name="T18" fmla="*/ 11 w 86"/>
                  <a:gd name="T19" fmla="*/ 14 h 69"/>
                  <a:gd name="T20" fmla="*/ 9 w 86"/>
                  <a:gd name="T21" fmla="*/ 12 h 69"/>
                  <a:gd name="T22" fmla="*/ 7 w 86"/>
                  <a:gd name="T23" fmla="*/ 8 h 69"/>
                  <a:gd name="T24" fmla="*/ 6 w 86"/>
                  <a:gd name="T25" fmla="*/ 8 h 69"/>
                  <a:gd name="T26" fmla="*/ 4 w 86"/>
                  <a:gd name="T27" fmla="*/ 6 h 69"/>
                  <a:gd name="T28" fmla="*/ 2 w 86"/>
                  <a:gd name="T29" fmla="*/ 4 h 69"/>
                  <a:gd name="T30" fmla="*/ 2 w 86"/>
                  <a:gd name="T31" fmla="*/ 2 h 69"/>
                  <a:gd name="T32" fmla="*/ 0 w 86"/>
                  <a:gd name="T33" fmla="*/ 0 h 69"/>
                  <a:gd name="T34" fmla="*/ 2 w 86"/>
                  <a:gd name="T35" fmla="*/ 0 h 69"/>
                  <a:gd name="T36" fmla="*/ 4 w 86"/>
                  <a:gd name="T37" fmla="*/ 0 h 69"/>
                  <a:gd name="T38" fmla="*/ 7 w 86"/>
                  <a:gd name="T39" fmla="*/ 0 h 69"/>
                  <a:gd name="T40" fmla="*/ 9 w 86"/>
                  <a:gd name="T41" fmla="*/ 0 h 69"/>
                  <a:gd name="T42" fmla="*/ 13 w 86"/>
                  <a:gd name="T43" fmla="*/ 0 h 69"/>
                  <a:gd name="T44" fmla="*/ 15 w 86"/>
                  <a:gd name="T45" fmla="*/ 2 h 69"/>
                  <a:gd name="T46" fmla="*/ 17 w 86"/>
                  <a:gd name="T47" fmla="*/ 2 h 69"/>
                  <a:gd name="T48" fmla="*/ 21 w 86"/>
                  <a:gd name="T49" fmla="*/ 4 h 69"/>
                  <a:gd name="T50" fmla="*/ 22 w 86"/>
                  <a:gd name="T51" fmla="*/ 4 h 69"/>
                  <a:gd name="T52" fmla="*/ 24 w 86"/>
                  <a:gd name="T53" fmla="*/ 6 h 69"/>
                  <a:gd name="T54" fmla="*/ 26 w 86"/>
                  <a:gd name="T55" fmla="*/ 8 h 69"/>
                  <a:gd name="T56" fmla="*/ 28 w 86"/>
                  <a:gd name="T57" fmla="*/ 10 h 69"/>
                  <a:gd name="T58" fmla="*/ 28 w 86"/>
                  <a:gd name="T59" fmla="*/ 14 h 69"/>
                  <a:gd name="T60" fmla="*/ 28 w 86"/>
                  <a:gd name="T61" fmla="*/ 15 h 69"/>
                  <a:gd name="T62" fmla="*/ 28 w 86"/>
                  <a:gd name="T63" fmla="*/ 19 h 69"/>
                  <a:gd name="T64" fmla="*/ 28 w 86"/>
                  <a:gd name="T65" fmla="*/ 23 h 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69"/>
                  <a:gd name="T101" fmla="*/ 86 w 86"/>
                  <a:gd name="T102" fmla="*/ 69 h 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69">
                    <a:moveTo>
                      <a:pt x="86" y="69"/>
                    </a:moveTo>
                    <a:lnTo>
                      <a:pt x="86" y="69"/>
                    </a:lnTo>
                    <a:lnTo>
                      <a:pt x="80" y="69"/>
                    </a:lnTo>
                    <a:lnTo>
                      <a:pt x="74" y="69"/>
                    </a:lnTo>
                    <a:lnTo>
                      <a:pt x="68" y="64"/>
                    </a:lnTo>
                    <a:lnTo>
                      <a:pt x="63" y="58"/>
                    </a:lnTo>
                    <a:lnTo>
                      <a:pt x="57" y="52"/>
                    </a:lnTo>
                    <a:lnTo>
                      <a:pt x="52" y="52"/>
                    </a:lnTo>
                    <a:lnTo>
                      <a:pt x="40" y="46"/>
                    </a:lnTo>
                    <a:lnTo>
                      <a:pt x="34" y="41"/>
                    </a:lnTo>
                    <a:lnTo>
                      <a:pt x="28" y="35"/>
                    </a:lnTo>
                    <a:lnTo>
                      <a:pt x="22" y="23"/>
                    </a:lnTo>
                    <a:lnTo>
                      <a:pt x="17" y="23"/>
                    </a:lnTo>
                    <a:lnTo>
                      <a:pt x="11" y="17"/>
                    </a:lnTo>
                    <a:lnTo>
                      <a:pt x="5" y="12"/>
                    </a:lnTo>
                    <a:lnTo>
                      <a:pt x="5" y="6"/>
                    </a:lnTo>
                    <a:lnTo>
                      <a:pt x="0" y="0"/>
                    </a:lnTo>
                    <a:lnTo>
                      <a:pt x="5" y="0"/>
                    </a:lnTo>
                    <a:lnTo>
                      <a:pt x="11" y="0"/>
                    </a:lnTo>
                    <a:lnTo>
                      <a:pt x="22" y="0"/>
                    </a:lnTo>
                    <a:lnTo>
                      <a:pt x="28" y="0"/>
                    </a:lnTo>
                    <a:lnTo>
                      <a:pt x="40" y="0"/>
                    </a:lnTo>
                    <a:lnTo>
                      <a:pt x="46" y="6"/>
                    </a:lnTo>
                    <a:lnTo>
                      <a:pt x="52" y="6"/>
                    </a:lnTo>
                    <a:lnTo>
                      <a:pt x="63" y="12"/>
                    </a:lnTo>
                    <a:lnTo>
                      <a:pt x="68" y="12"/>
                    </a:lnTo>
                    <a:lnTo>
                      <a:pt x="74" y="17"/>
                    </a:lnTo>
                    <a:lnTo>
                      <a:pt x="80" y="23"/>
                    </a:lnTo>
                    <a:lnTo>
                      <a:pt x="86" y="29"/>
                    </a:lnTo>
                    <a:lnTo>
                      <a:pt x="86" y="41"/>
                    </a:lnTo>
                    <a:lnTo>
                      <a:pt x="86" y="46"/>
                    </a:lnTo>
                    <a:lnTo>
                      <a:pt x="86" y="58"/>
                    </a:lnTo>
                    <a:lnTo>
                      <a:pt x="86" y="69"/>
                    </a:lnTo>
                    <a:close/>
                  </a:path>
                </a:pathLst>
              </a:custGeom>
              <a:solidFill>
                <a:srgbClr val="FFFFFF"/>
              </a:solidFill>
              <a:ln w="9525">
                <a:noFill/>
                <a:round/>
                <a:headEnd/>
                <a:tailEnd/>
              </a:ln>
            </p:spPr>
            <p:txBody>
              <a:bodyPr/>
              <a:lstStyle/>
              <a:p>
                <a:endParaRPr lang="en-US"/>
              </a:p>
            </p:txBody>
          </p:sp>
          <p:sp>
            <p:nvSpPr>
              <p:cNvPr id="4149" name="Freeform 141"/>
              <p:cNvSpPr>
                <a:spLocks/>
              </p:cNvSpPr>
              <p:nvPr/>
            </p:nvSpPr>
            <p:spPr bwMode="auto">
              <a:xfrm>
                <a:off x="4895" y="3104"/>
                <a:ext cx="8" cy="13"/>
              </a:xfrm>
              <a:custGeom>
                <a:avLst/>
                <a:gdLst>
                  <a:gd name="T0" fmla="*/ 0 w 24"/>
                  <a:gd name="T1" fmla="*/ 0 h 41"/>
                  <a:gd name="T2" fmla="*/ 0 w 24"/>
                  <a:gd name="T3" fmla="*/ 0 h 41"/>
                  <a:gd name="T4" fmla="*/ 0 w 24"/>
                  <a:gd name="T5" fmla="*/ 2 h 41"/>
                  <a:gd name="T6" fmla="*/ 2 w 24"/>
                  <a:gd name="T7" fmla="*/ 4 h 41"/>
                  <a:gd name="T8" fmla="*/ 4 w 24"/>
                  <a:gd name="T9" fmla="*/ 4 h 41"/>
                  <a:gd name="T10" fmla="*/ 4 w 24"/>
                  <a:gd name="T11" fmla="*/ 6 h 41"/>
                  <a:gd name="T12" fmla="*/ 6 w 24"/>
                  <a:gd name="T13" fmla="*/ 6 h 41"/>
                  <a:gd name="T14" fmla="*/ 6 w 24"/>
                  <a:gd name="T15" fmla="*/ 7 h 41"/>
                  <a:gd name="T16" fmla="*/ 8 w 24"/>
                  <a:gd name="T17" fmla="*/ 9 h 41"/>
                  <a:gd name="T18" fmla="*/ 8 w 24"/>
                  <a:gd name="T19" fmla="*/ 11 h 41"/>
                  <a:gd name="T20" fmla="*/ 6 w 24"/>
                  <a:gd name="T21" fmla="*/ 11 h 41"/>
                  <a:gd name="T22" fmla="*/ 6 w 24"/>
                  <a:gd name="T23" fmla="*/ 13 h 41"/>
                  <a:gd name="T24" fmla="*/ 6 w 24"/>
                  <a:gd name="T25" fmla="*/ 11 h 41"/>
                  <a:gd name="T26" fmla="*/ 4 w 24"/>
                  <a:gd name="T27" fmla="*/ 11 h 41"/>
                  <a:gd name="T28" fmla="*/ 2 w 24"/>
                  <a:gd name="T29" fmla="*/ 9 h 41"/>
                  <a:gd name="T30" fmla="*/ 2 w 24"/>
                  <a:gd name="T31" fmla="*/ 7 h 41"/>
                  <a:gd name="T32" fmla="*/ 0 w 24"/>
                  <a:gd name="T33" fmla="*/ 7 h 41"/>
                  <a:gd name="T34" fmla="*/ 0 w 24"/>
                  <a:gd name="T35" fmla="*/ 6 h 41"/>
                  <a:gd name="T36" fmla="*/ 0 w 24"/>
                  <a:gd name="T37" fmla="*/ 4 h 41"/>
                  <a:gd name="T38" fmla="*/ 0 w 24"/>
                  <a:gd name="T39" fmla="*/ 0 h 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
                  <a:gd name="T61" fmla="*/ 0 h 41"/>
                  <a:gd name="T62" fmla="*/ 24 w 24"/>
                  <a:gd name="T63" fmla="*/ 41 h 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 h="41">
                    <a:moveTo>
                      <a:pt x="0" y="0"/>
                    </a:moveTo>
                    <a:lnTo>
                      <a:pt x="0" y="0"/>
                    </a:lnTo>
                    <a:lnTo>
                      <a:pt x="0" y="6"/>
                    </a:lnTo>
                    <a:lnTo>
                      <a:pt x="7" y="12"/>
                    </a:lnTo>
                    <a:lnTo>
                      <a:pt x="12" y="12"/>
                    </a:lnTo>
                    <a:lnTo>
                      <a:pt x="12" y="18"/>
                    </a:lnTo>
                    <a:lnTo>
                      <a:pt x="18" y="18"/>
                    </a:lnTo>
                    <a:lnTo>
                      <a:pt x="18" y="23"/>
                    </a:lnTo>
                    <a:lnTo>
                      <a:pt x="24" y="29"/>
                    </a:lnTo>
                    <a:lnTo>
                      <a:pt x="24" y="35"/>
                    </a:lnTo>
                    <a:lnTo>
                      <a:pt x="18" y="35"/>
                    </a:lnTo>
                    <a:lnTo>
                      <a:pt x="18" y="41"/>
                    </a:lnTo>
                    <a:lnTo>
                      <a:pt x="18" y="35"/>
                    </a:lnTo>
                    <a:lnTo>
                      <a:pt x="12" y="35"/>
                    </a:lnTo>
                    <a:lnTo>
                      <a:pt x="7" y="29"/>
                    </a:lnTo>
                    <a:lnTo>
                      <a:pt x="7" y="23"/>
                    </a:lnTo>
                    <a:lnTo>
                      <a:pt x="0" y="23"/>
                    </a:lnTo>
                    <a:lnTo>
                      <a:pt x="0" y="18"/>
                    </a:lnTo>
                    <a:lnTo>
                      <a:pt x="0" y="12"/>
                    </a:lnTo>
                    <a:lnTo>
                      <a:pt x="0" y="0"/>
                    </a:lnTo>
                    <a:close/>
                  </a:path>
                </a:pathLst>
              </a:custGeom>
              <a:solidFill>
                <a:srgbClr val="FFFFFF"/>
              </a:solidFill>
              <a:ln w="9525">
                <a:noFill/>
                <a:round/>
                <a:headEnd/>
                <a:tailEnd/>
              </a:ln>
            </p:spPr>
            <p:txBody>
              <a:bodyPr/>
              <a:lstStyle/>
              <a:p>
                <a:endParaRPr lang="en-US"/>
              </a:p>
            </p:txBody>
          </p:sp>
          <p:sp>
            <p:nvSpPr>
              <p:cNvPr id="4150" name="Freeform 142"/>
              <p:cNvSpPr>
                <a:spLocks/>
              </p:cNvSpPr>
              <p:nvPr/>
            </p:nvSpPr>
            <p:spPr bwMode="auto">
              <a:xfrm>
                <a:off x="5056" y="3135"/>
                <a:ext cx="14" cy="13"/>
              </a:xfrm>
              <a:custGeom>
                <a:avLst/>
                <a:gdLst>
                  <a:gd name="T0" fmla="*/ 4 w 40"/>
                  <a:gd name="T1" fmla="*/ 13 h 40"/>
                  <a:gd name="T2" fmla="*/ 4 w 40"/>
                  <a:gd name="T3" fmla="*/ 13 h 40"/>
                  <a:gd name="T4" fmla="*/ 2 w 40"/>
                  <a:gd name="T5" fmla="*/ 9 h 40"/>
                  <a:gd name="T6" fmla="*/ 0 w 40"/>
                  <a:gd name="T7" fmla="*/ 6 h 40"/>
                  <a:gd name="T8" fmla="*/ 0 w 40"/>
                  <a:gd name="T9" fmla="*/ 4 h 40"/>
                  <a:gd name="T10" fmla="*/ 0 w 40"/>
                  <a:gd name="T11" fmla="*/ 2 h 40"/>
                  <a:gd name="T12" fmla="*/ 0 w 40"/>
                  <a:gd name="T13" fmla="*/ 0 h 40"/>
                  <a:gd name="T14" fmla="*/ 2 w 40"/>
                  <a:gd name="T15" fmla="*/ 0 h 40"/>
                  <a:gd name="T16" fmla="*/ 4 w 40"/>
                  <a:gd name="T17" fmla="*/ 2 h 40"/>
                  <a:gd name="T18" fmla="*/ 4 w 40"/>
                  <a:gd name="T19" fmla="*/ 4 h 40"/>
                  <a:gd name="T20" fmla="*/ 6 w 40"/>
                  <a:gd name="T21" fmla="*/ 6 h 40"/>
                  <a:gd name="T22" fmla="*/ 10 w 40"/>
                  <a:gd name="T23" fmla="*/ 8 h 40"/>
                  <a:gd name="T24" fmla="*/ 10 w 40"/>
                  <a:gd name="T25" fmla="*/ 9 h 40"/>
                  <a:gd name="T26" fmla="*/ 12 w 40"/>
                  <a:gd name="T27" fmla="*/ 9 h 40"/>
                  <a:gd name="T28" fmla="*/ 14 w 40"/>
                  <a:gd name="T29" fmla="*/ 11 h 40"/>
                  <a:gd name="T30" fmla="*/ 14 w 40"/>
                  <a:gd name="T31" fmla="*/ 13 h 40"/>
                  <a:gd name="T32" fmla="*/ 12 w 40"/>
                  <a:gd name="T33" fmla="*/ 13 h 40"/>
                  <a:gd name="T34" fmla="*/ 10 w 40"/>
                  <a:gd name="T35" fmla="*/ 13 h 40"/>
                  <a:gd name="T36" fmla="*/ 8 w 40"/>
                  <a:gd name="T37" fmla="*/ 13 h 40"/>
                  <a:gd name="T38" fmla="*/ 6 w 40"/>
                  <a:gd name="T39" fmla="*/ 13 h 40"/>
                  <a:gd name="T40" fmla="*/ 4 w 40"/>
                  <a:gd name="T41" fmla="*/ 13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
                  <a:gd name="T64" fmla="*/ 0 h 40"/>
                  <a:gd name="T65" fmla="*/ 40 w 40"/>
                  <a:gd name="T66" fmla="*/ 40 h 4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 h="40">
                    <a:moveTo>
                      <a:pt x="11" y="40"/>
                    </a:moveTo>
                    <a:lnTo>
                      <a:pt x="11" y="40"/>
                    </a:lnTo>
                    <a:lnTo>
                      <a:pt x="5" y="29"/>
                    </a:lnTo>
                    <a:lnTo>
                      <a:pt x="0" y="18"/>
                    </a:lnTo>
                    <a:lnTo>
                      <a:pt x="0" y="11"/>
                    </a:lnTo>
                    <a:lnTo>
                      <a:pt x="0" y="6"/>
                    </a:lnTo>
                    <a:lnTo>
                      <a:pt x="0" y="0"/>
                    </a:lnTo>
                    <a:lnTo>
                      <a:pt x="5" y="0"/>
                    </a:lnTo>
                    <a:lnTo>
                      <a:pt x="11" y="6"/>
                    </a:lnTo>
                    <a:lnTo>
                      <a:pt x="11" y="11"/>
                    </a:lnTo>
                    <a:lnTo>
                      <a:pt x="17" y="18"/>
                    </a:lnTo>
                    <a:lnTo>
                      <a:pt x="29" y="24"/>
                    </a:lnTo>
                    <a:lnTo>
                      <a:pt x="29" y="29"/>
                    </a:lnTo>
                    <a:lnTo>
                      <a:pt x="35" y="29"/>
                    </a:lnTo>
                    <a:lnTo>
                      <a:pt x="40" y="35"/>
                    </a:lnTo>
                    <a:lnTo>
                      <a:pt x="40" y="40"/>
                    </a:lnTo>
                    <a:lnTo>
                      <a:pt x="35" y="40"/>
                    </a:lnTo>
                    <a:lnTo>
                      <a:pt x="29" y="40"/>
                    </a:lnTo>
                    <a:lnTo>
                      <a:pt x="23" y="40"/>
                    </a:lnTo>
                    <a:lnTo>
                      <a:pt x="17" y="40"/>
                    </a:lnTo>
                    <a:lnTo>
                      <a:pt x="11" y="40"/>
                    </a:lnTo>
                    <a:close/>
                  </a:path>
                </a:pathLst>
              </a:custGeom>
              <a:solidFill>
                <a:srgbClr val="FFFFFF"/>
              </a:solidFill>
              <a:ln w="9525">
                <a:noFill/>
                <a:round/>
                <a:headEnd/>
                <a:tailEnd/>
              </a:ln>
            </p:spPr>
            <p:txBody>
              <a:bodyPr/>
              <a:lstStyle/>
              <a:p>
                <a:endParaRPr lang="en-US"/>
              </a:p>
            </p:txBody>
          </p:sp>
          <p:sp>
            <p:nvSpPr>
              <p:cNvPr id="4151" name="Freeform 143"/>
              <p:cNvSpPr>
                <a:spLocks/>
              </p:cNvSpPr>
              <p:nvPr/>
            </p:nvSpPr>
            <p:spPr bwMode="auto">
              <a:xfrm>
                <a:off x="4726" y="2719"/>
                <a:ext cx="19" cy="19"/>
              </a:xfrm>
              <a:custGeom>
                <a:avLst/>
                <a:gdLst>
                  <a:gd name="T0" fmla="*/ 2 w 57"/>
                  <a:gd name="T1" fmla="*/ 15 h 57"/>
                  <a:gd name="T2" fmla="*/ 0 w 57"/>
                  <a:gd name="T3" fmla="*/ 17 h 57"/>
                  <a:gd name="T4" fmla="*/ 2 w 57"/>
                  <a:gd name="T5" fmla="*/ 17 h 57"/>
                  <a:gd name="T6" fmla="*/ 6 w 57"/>
                  <a:gd name="T7" fmla="*/ 19 h 57"/>
                  <a:gd name="T8" fmla="*/ 10 w 57"/>
                  <a:gd name="T9" fmla="*/ 19 h 57"/>
                  <a:gd name="T10" fmla="*/ 12 w 57"/>
                  <a:gd name="T11" fmla="*/ 19 h 57"/>
                  <a:gd name="T12" fmla="*/ 14 w 57"/>
                  <a:gd name="T13" fmla="*/ 17 h 57"/>
                  <a:gd name="T14" fmla="*/ 15 w 57"/>
                  <a:gd name="T15" fmla="*/ 15 h 57"/>
                  <a:gd name="T16" fmla="*/ 19 w 57"/>
                  <a:gd name="T17" fmla="*/ 12 h 57"/>
                  <a:gd name="T18" fmla="*/ 19 w 57"/>
                  <a:gd name="T19" fmla="*/ 10 h 57"/>
                  <a:gd name="T20" fmla="*/ 19 w 57"/>
                  <a:gd name="T21" fmla="*/ 6 h 57"/>
                  <a:gd name="T22" fmla="*/ 17 w 57"/>
                  <a:gd name="T23" fmla="*/ 4 h 57"/>
                  <a:gd name="T24" fmla="*/ 17 w 57"/>
                  <a:gd name="T25" fmla="*/ 2 h 57"/>
                  <a:gd name="T26" fmla="*/ 14 w 57"/>
                  <a:gd name="T27" fmla="*/ 0 h 57"/>
                  <a:gd name="T28" fmla="*/ 12 w 57"/>
                  <a:gd name="T29" fmla="*/ 2 h 57"/>
                  <a:gd name="T30" fmla="*/ 10 w 57"/>
                  <a:gd name="T31" fmla="*/ 2 h 57"/>
                  <a:gd name="T32" fmla="*/ 6 w 57"/>
                  <a:gd name="T33" fmla="*/ 4 h 57"/>
                  <a:gd name="T34" fmla="*/ 4 w 57"/>
                  <a:gd name="T35" fmla="*/ 6 h 57"/>
                  <a:gd name="T36" fmla="*/ 2 w 57"/>
                  <a:gd name="T37" fmla="*/ 15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57"/>
                  <a:gd name="T59" fmla="*/ 57 w 57"/>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57">
                    <a:moveTo>
                      <a:pt x="5" y="46"/>
                    </a:moveTo>
                    <a:lnTo>
                      <a:pt x="0" y="52"/>
                    </a:lnTo>
                    <a:lnTo>
                      <a:pt x="5" y="52"/>
                    </a:lnTo>
                    <a:lnTo>
                      <a:pt x="18" y="57"/>
                    </a:lnTo>
                    <a:lnTo>
                      <a:pt x="29" y="57"/>
                    </a:lnTo>
                    <a:lnTo>
                      <a:pt x="35" y="57"/>
                    </a:lnTo>
                    <a:lnTo>
                      <a:pt x="41" y="52"/>
                    </a:lnTo>
                    <a:lnTo>
                      <a:pt x="46" y="46"/>
                    </a:lnTo>
                    <a:lnTo>
                      <a:pt x="57" y="35"/>
                    </a:lnTo>
                    <a:lnTo>
                      <a:pt x="57" y="30"/>
                    </a:lnTo>
                    <a:lnTo>
                      <a:pt x="57" y="17"/>
                    </a:lnTo>
                    <a:lnTo>
                      <a:pt x="51" y="11"/>
                    </a:lnTo>
                    <a:lnTo>
                      <a:pt x="51" y="5"/>
                    </a:lnTo>
                    <a:lnTo>
                      <a:pt x="41" y="0"/>
                    </a:lnTo>
                    <a:lnTo>
                      <a:pt x="35" y="5"/>
                    </a:lnTo>
                    <a:lnTo>
                      <a:pt x="29" y="5"/>
                    </a:lnTo>
                    <a:lnTo>
                      <a:pt x="18" y="11"/>
                    </a:lnTo>
                    <a:lnTo>
                      <a:pt x="11" y="17"/>
                    </a:lnTo>
                    <a:lnTo>
                      <a:pt x="5" y="46"/>
                    </a:lnTo>
                    <a:close/>
                  </a:path>
                </a:pathLst>
              </a:custGeom>
              <a:solidFill>
                <a:srgbClr val="FFFFFF"/>
              </a:solidFill>
              <a:ln w="9525">
                <a:noFill/>
                <a:round/>
                <a:headEnd/>
                <a:tailEnd/>
              </a:ln>
            </p:spPr>
            <p:txBody>
              <a:bodyPr/>
              <a:lstStyle/>
              <a:p>
                <a:endParaRPr lang="en-US"/>
              </a:p>
            </p:txBody>
          </p:sp>
          <p:sp>
            <p:nvSpPr>
              <p:cNvPr id="4152" name="Freeform 144"/>
              <p:cNvSpPr>
                <a:spLocks/>
              </p:cNvSpPr>
              <p:nvPr/>
            </p:nvSpPr>
            <p:spPr bwMode="auto">
              <a:xfrm>
                <a:off x="4972" y="3011"/>
                <a:ext cx="21" cy="17"/>
              </a:xfrm>
              <a:custGeom>
                <a:avLst/>
                <a:gdLst>
                  <a:gd name="T0" fmla="*/ 8 w 64"/>
                  <a:gd name="T1" fmla="*/ 0 h 53"/>
                  <a:gd name="T2" fmla="*/ 6 w 64"/>
                  <a:gd name="T3" fmla="*/ 0 h 53"/>
                  <a:gd name="T4" fmla="*/ 2 w 64"/>
                  <a:gd name="T5" fmla="*/ 2 h 53"/>
                  <a:gd name="T6" fmla="*/ 0 w 64"/>
                  <a:gd name="T7" fmla="*/ 4 h 53"/>
                  <a:gd name="T8" fmla="*/ 0 w 64"/>
                  <a:gd name="T9" fmla="*/ 6 h 53"/>
                  <a:gd name="T10" fmla="*/ 0 w 64"/>
                  <a:gd name="T11" fmla="*/ 8 h 53"/>
                  <a:gd name="T12" fmla="*/ 0 w 64"/>
                  <a:gd name="T13" fmla="*/ 9 h 53"/>
                  <a:gd name="T14" fmla="*/ 4 w 64"/>
                  <a:gd name="T15" fmla="*/ 13 h 53"/>
                  <a:gd name="T16" fmla="*/ 6 w 64"/>
                  <a:gd name="T17" fmla="*/ 15 h 53"/>
                  <a:gd name="T18" fmla="*/ 8 w 64"/>
                  <a:gd name="T19" fmla="*/ 17 h 53"/>
                  <a:gd name="T20" fmla="*/ 13 w 64"/>
                  <a:gd name="T21" fmla="*/ 17 h 53"/>
                  <a:gd name="T22" fmla="*/ 15 w 64"/>
                  <a:gd name="T23" fmla="*/ 17 h 53"/>
                  <a:gd name="T24" fmla="*/ 19 w 64"/>
                  <a:gd name="T25" fmla="*/ 15 h 53"/>
                  <a:gd name="T26" fmla="*/ 21 w 64"/>
                  <a:gd name="T27" fmla="*/ 13 h 53"/>
                  <a:gd name="T28" fmla="*/ 21 w 64"/>
                  <a:gd name="T29" fmla="*/ 11 h 53"/>
                  <a:gd name="T30" fmla="*/ 21 w 64"/>
                  <a:gd name="T31" fmla="*/ 9 h 53"/>
                  <a:gd name="T32" fmla="*/ 19 w 64"/>
                  <a:gd name="T33" fmla="*/ 6 h 53"/>
                  <a:gd name="T34" fmla="*/ 17 w 64"/>
                  <a:gd name="T35" fmla="*/ 4 h 53"/>
                  <a:gd name="T36" fmla="*/ 15 w 64"/>
                  <a:gd name="T37" fmla="*/ 2 h 53"/>
                  <a:gd name="T38" fmla="*/ 11 w 64"/>
                  <a:gd name="T39" fmla="*/ 2 h 53"/>
                  <a:gd name="T40" fmla="*/ 10 w 64"/>
                  <a:gd name="T41" fmla="*/ 0 h 53"/>
                  <a:gd name="T42" fmla="*/ 8 w 64"/>
                  <a:gd name="T43" fmla="*/ 0 h 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53"/>
                  <a:gd name="T68" fmla="*/ 64 w 64"/>
                  <a:gd name="T69" fmla="*/ 53 h 5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53">
                    <a:moveTo>
                      <a:pt x="23" y="0"/>
                    </a:moveTo>
                    <a:lnTo>
                      <a:pt x="18" y="0"/>
                    </a:lnTo>
                    <a:lnTo>
                      <a:pt x="6" y="6"/>
                    </a:lnTo>
                    <a:lnTo>
                      <a:pt x="0" y="12"/>
                    </a:lnTo>
                    <a:lnTo>
                      <a:pt x="0" y="18"/>
                    </a:lnTo>
                    <a:lnTo>
                      <a:pt x="0" y="24"/>
                    </a:lnTo>
                    <a:lnTo>
                      <a:pt x="0" y="29"/>
                    </a:lnTo>
                    <a:lnTo>
                      <a:pt x="12" y="42"/>
                    </a:lnTo>
                    <a:lnTo>
                      <a:pt x="18" y="47"/>
                    </a:lnTo>
                    <a:lnTo>
                      <a:pt x="23" y="53"/>
                    </a:lnTo>
                    <a:lnTo>
                      <a:pt x="40" y="53"/>
                    </a:lnTo>
                    <a:lnTo>
                      <a:pt x="46" y="53"/>
                    </a:lnTo>
                    <a:lnTo>
                      <a:pt x="58" y="47"/>
                    </a:lnTo>
                    <a:lnTo>
                      <a:pt x="64" y="42"/>
                    </a:lnTo>
                    <a:lnTo>
                      <a:pt x="64" y="35"/>
                    </a:lnTo>
                    <a:lnTo>
                      <a:pt x="64" y="29"/>
                    </a:lnTo>
                    <a:lnTo>
                      <a:pt x="58" y="18"/>
                    </a:lnTo>
                    <a:lnTo>
                      <a:pt x="52" y="12"/>
                    </a:lnTo>
                    <a:lnTo>
                      <a:pt x="46" y="6"/>
                    </a:lnTo>
                    <a:lnTo>
                      <a:pt x="34" y="6"/>
                    </a:lnTo>
                    <a:lnTo>
                      <a:pt x="29" y="0"/>
                    </a:lnTo>
                    <a:lnTo>
                      <a:pt x="23" y="0"/>
                    </a:lnTo>
                    <a:close/>
                  </a:path>
                </a:pathLst>
              </a:custGeom>
              <a:solidFill>
                <a:srgbClr val="FFFFFF"/>
              </a:solidFill>
              <a:ln w="9525">
                <a:noFill/>
                <a:round/>
                <a:headEnd/>
                <a:tailEnd/>
              </a:ln>
            </p:spPr>
            <p:txBody>
              <a:bodyPr/>
              <a:lstStyle/>
              <a:p>
                <a:endParaRPr lang="en-US"/>
              </a:p>
            </p:txBody>
          </p:sp>
          <p:sp>
            <p:nvSpPr>
              <p:cNvPr id="4153" name="Freeform 145"/>
              <p:cNvSpPr>
                <a:spLocks/>
              </p:cNvSpPr>
              <p:nvPr/>
            </p:nvSpPr>
            <p:spPr bwMode="auto">
              <a:xfrm>
                <a:off x="4755" y="2693"/>
                <a:ext cx="28" cy="18"/>
              </a:xfrm>
              <a:custGeom>
                <a:avLst/>
                <a:gdLst>
                  <a:gd name="T0" fmla="*/ 22 w 86"/>
                  <a:gd name="T1" fmla="*/ 2 h 52"/>
                  <a:gd name="T2" fmla="*/ 19 w 86"/>
                  <a:gd name="T3" fmla="*/ 0 h 52"/>
                  <a:gd name="T4" fmla="*/ 15 w 86"/>
                  <a:gd name="T5" fmla="*/ 0 h 52"/>
                  <a:gd name="T6" fmla="*/ 9 w 86"/>
                  <a:gd name="T7" fmla="*/ 0 h 52"/>
                  <a:gd name="T8" fmla="*/ 4 w 86"/>
                  <a:gd name="T9" fmla="*/ 0 h 52"/>
                  <a:gd name="T10" fmla="*/ 2 w 86"/>
                  <a:gd name="T11" fmla="*/ 2 h 52"/>
                  <a:gd name="T12" fmla="*/ 0 w 86"/>
                  <a:gd name="T13" fmla="*/ 4 h 52"/>
                  <a:gd name="T14" fmla="*/ 0 w 86"/>
                  <a:gd name="T15" fmla="*/ 8 h 52"/>
                  <a:gd name="T16" fmla="*/ 0 w 86"/>
                  <a:gd name="T17" fmla="*/ 12 h 52"/>
                  <a:gd name="T18" fmla="*/ 2 w 86"/>
                  <a:gd name="T19" fmla="*/ 14 h 52"/>
                  <a:gd name="T20" fmla="*/ 4 w 86"/>
                  <a:gd name="T21" fmla="*/ 16 h 52"/>
                  <a:gd name="T22" fmla="*/ 7 w 86"/>
                  <a:gd name="T23" fmla="*/ 18 h 52"/>
                  <a:gd name="T24" fmla="*/ 13 w 86"/>
                  <a:gd name="T25" fmla="*/ 16 h 52"/>
                  <a:gd name="T26" fmla="*/ 17 w 86"/>
                  <a:gd name="T27" fmla="*/ 16 h 52"/>
                  <a:gd name="T28" fmla="*/ 22 w 86"/>
                  <a:gd name="T29" fmla="*/ 14 h 52"/>
                  <a:gd name="T30" fmla="*/ 24 w 86"/>
                  <a:gd name="T31" fmla="*/ 10 h 52"/>
                  <a:gd name="T32" fmla="*/ 28 w 86"/>
                  <a:gd name="T33" fmla="*/ 8 h 52"/>
                  <a:gd name="T34" fmla="*/ 28 w 86"/>
                  <a:gd name="T35" fmla="*/ 6 h 52"/>
                  <a:gd name="T36" fmla="*/ 28 w 86"/>
                  <a:gd name="T37" fmla="*/ 4 h 52"/>
                  <a:gd name="T38" fmla="*/ 26 w 86"/>
                  <a:gd name="T39" fmla="*/ 4 h 52"/>
                  <a:gd name="T40" fmla="*/ 24 w 86"/>
                  <a:gd name="T41" fmla="*/ 2 h 52"/>
                  <a:gd name="T42" fmla="*/ 22 w 86"/>
                  <a:gd name="T43" fmla="*/ 2 h 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2"/>
                  <a:gd name="T68" fmla="*/ 86 w 86"/>
                  <a:gd name="T69" fmla="*/ 52 h 5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2">
                    <a:moveTo>
                      <a:pt x="69" y="6"/>
                    </a:moveTo>
                    <a:lnTo>
                      <a:pt x="57" y="0"/>
                    </a:lnTo>
                    <a:lnTo>
                      <a:pt x="46" y="0"/>
                    </a:lnTo>
                    <a:lnTo>
                      <a:pt x="29" y="0"/>
                    </a:lnTo>
                    <a:lnTo>
                      <a:pt x="11" y="0"/>
                    </a:lnTo>
                    <a:lnTo>
                      <a:pt x="5" y="6"/>
                    </a:lnTo>
                    <a:lnTo>
                      <a:pt x="0" y="12"/>
                    </a:lnTo>
                    <a:lnTo>
                      <a:pt x="0" y="23"/>
                    </a:lnTo>
                    <a:lnTo>
                      <a:pt x="0" y="35"/>
                    </a:lnTo>
                    <a:lnTo>
                      <a:pt x="5" y="41"/>
                    </a:lnTo>
                    <a:lnTo>
                      <a:pt x="11" y="47"/>
                    </a:lnTo>
                    <a:lnTo>
                      <a:pt x="23" y="52"/>
                    </a:lnTo>
                    <a:lnTo>
                      <a:pt x="40" y="47"/>
                    </a:lnTo>
                    <a:lnTo>
                      <a:pt x="51" y="47"/>
                    </a:lnTo>
                    <a:lnTo>
                      <a:pt x="69" y="41"/>
                    </a:lnTo>
                    <a:lnTo>
                      <a:pt x="75" y="29"/>
                    </a:lnTo>
                    <a:lnTo>
                      <a:pt x="86" y="23"/>
                    </a:lnTo>
                    <a:lnTo>
                      <a:pt x="86" y="18"/>
                    </a:lnTo>
                    <a:lnTo>
                      <a:pt x="86" y="12"/>
                    </a:lnTo>
                    <a:lnTo>
                      <a:pt x="81" y="12"/>
                    </a:lnTo>
                    <a:lnTo>
                      <a:pt x="75" y="6"/>
                    </a:lnTo>
                    <a:lnTo>
                      <a:pt x="69" y="6"/>
                    </a:lnTo>
                    <a:close/>
                  </a:path>
                </a:pathLst>
              </a:custGeom>
              <a:solidFill>
                <a:srgbClr val="FFFFFF"/>
              </a:solidFill>
              <a:ln w="9525">
                <a:noFill/>
                <a:round/>
                <a:headEnd/>
                <a:tailEnd/>
              </a:ln>
            </p:spPr>
            <p:txBody>
              <a:bodyPr/>
              <a:lstStyle/>
              <a:p>
                <a:endParaRPr lang="en-US"/>
              </a:p>
            </p:txBody>
          </p:sp>
          <p:sp>
            <p:nvSpPr>
              <p:cNvPr id="4154" name="Freeform 146"/>
              <p:cNvSpPr>
                <a:spLocks/>
              </p:cNvSpPr>
              <p:nvPr/>
            </p:nvSpPr>
            <p:spPr bwMode="auto">
              <a:xfrm>
                <a:off x="5127" y="2678"/>
                <a:ext cx="438" cy="542"/>
              </a:xfrm>
              <a:custGeom>
                <a:avLst/>
                <a:gdLst>
                  <a:gd name="T0" fmla="*/ 244 w 1314"/>
                  <a:gd name="T1" fmla="*/ 35 h 1625"/>
                  <a:gd name="T2" fmla="*/ 211 w 1314"/>
                  <a:gd name="T3" fmla="*/ 46 h 1625"/>
                  <a:gd name="T4" fmla="*/ 186 w 1314"/>
                  <a:gd name="T5" fmla="*/ 78 h 1625"/>
                  <a:gd name="T6" fmla="*/ 161 w 1314"/>
                  <a:gd name="T7" fmla="*/ 52 h 1625"/>
                  <a:gd name="T8" fmla="*/ 137 w 1314"/>
                  <a:gd name="T9" fmla="*/ 44 h 1625"/>
                  <a:gd name="T10" fmla="*/ 117 w 1314"/>
                  <a:gd name="T11" fmla="*/ 46 h 1625"/>
                  <a:gd name="T12" fmla="*/ 96 w 1314"/>
                  <a:gd name="T13" fmla="*/ 58 h 1625"/>
                  <a:gd name="T14" fmla="*/ 79 w 1314"/>
                  <a:gd name="T15" fmla="*/ 81 h 1625"/>
                  <a:gd name="T16" fmla="*/ 71 w 1314"/>
                  <a:gd name="T17" fmla="*/ 114 h 1625"/>
                  <a:gd name="T18" fmla="*/ 81 w 1314"/>
                  <a:gd name="T19" fmla="*/ 155 h 1625"/>
                  <a:gd name="T20" fmla="*/ 85 w 1314"/>
                  <a:gd name="T21" fmla="*/ 169 h 1625"/>
                  <a:gd name="T22" fmla="*/ 65 w 1314"/>
                  <a:gd name="T23" fmla="*/ 184 h 1625"/>
                  <a:gd name="T24" fmla="*/ 33 w 1314"/>
                  <a:gd name="T25" fmla="*/ 219 h 1625"/>
                  <a:gd name="T26" fmla="*/ 19 w 1314"/>
                  <a:gd name="T27" fmla="*/ 240 h 1625"/>
                  <a:gd name="T28" fmla="*/ 12 w 1314"/>
                  <a:gd name="T29" fmla="*/ 265 h 1625"/>
                  <a:gd name="T30" fmla="*/ 7 w 1314"/>
                  <a:gd name="T31" fmla="*/ 292 h 1625"/>
                  <a:gd name="T32" fmla="*/ 12 w 1314"/>
                  <a:gd name="T33" fmla="*/ 319 h 1625"/>
                  <a:gd name="T34" fmla="*/ 19 w 1314"/>
                  <a:gd name="T35" fmla="*/ 343 h 1625"/>
                  <a:gd name="T36" fmla="*/ 4 w 1314"/>
                  <a:gd name="T37" fmla="*/ 364 h 1625"/>
                  <a:gd name="T38" fmla="*/ 0 w 1314"/>
                  <a:gd name="T39" fmla="*/ 386 h 1625"/>
                  <a:gd name="T40" fmla="*/ 4 w 1314"/>
                  <a:gd name="T41" fmla="*/ 407 h 1625"/>
                  <a:gd name="T42" fmla="*/ 14 w 1314"/>
                  <a:gd name="T43" fmla="*/ 418 h 1625"/>
                  <a:gd name="T44" fmla="*/ 29 w 1314"/>
                  <a:gd name="T45" fmla="*/ 426 h 1625"/>
                  <a:gd name="T46" fmla="*/ 39 w 1314"/>
                  <a:gd name="T47" fmla="*/ 430 h 1625"/>
                  <a:gd name="T48" fmla="*/ 23 w 1314"/>
                  <a:gd name="T49" fmla="*/ 449 h 1625"/>
                  <a:gd name="T50" fmla="*/ 15 w 1314"/>
                  <a:gd name="T51" fmla="*/ 470 h 1625"/>
                  <a:gd name="T52" fmla="*/ 14 w 1314"/>
                  <a:gd name="T53" fmla="*/ 492 h 1625"/>
                  <a:gd name="T54" fmla="*/ 23 w 1314"/>
                  <a:gd name="T55" fmla="*/ 517 h 1625"/>
                  <a:gd name="T56" fmla="*/ 46 w 1314"/>
                  <a:gd name="T57" fmla="*/ 534 h 1625"/>
                  <a:gd name="T58" fmla="*/ 87 w 1314"/>
                  <a:gd name="T59" fmla="*/ 542 h 1625"/>
                  <a:gd name="T60" fmla="*/ 125 w 1314"/>
                  <a:gd name="T61" fmla="*/ 534 h 1625"/>
                  <a:gd name="T62" fmla="*/ 167 w 1314"/>
                  <a:gd name="T63" fmla="*/ 513 h 1625"/>
                  <a:gd name="T64" fmla="*/ 208 w 1314"/>
                  <a:gd name="T65" fmla="*/ 509 h 1625"/>
                  <a:gd name="T66" fmla="*/ 234 w 1314"/>
                  <a:gd name="T67" fmla="*/ 504 h 1625"/>
                  <a:gd name="T68" fmla="*/ 261 w 1314"/>
                  <a:gd name="T69" fmla="*/ 482 h 1625"/>
                  <a:gd name="T70" fmla="*/ 319 w 1314"/>
                  <a:gd name="T71" fmla="*/ 502 h 1625"/>
                  <a:gd name="T72" fmla="*/ 365 w 1314"/>
                  <a:gd name="T73" fmla="*/ 502 h 1625"/>
                  <a:gd name="T74" fmla="*/ 400 w 1314"/>
                  <a:gd name="T75" fmla="*/ 490 h 1625"/>
                  <a:gd name="T76" fmla="*/ 423 w 1314"/>
                  <a:gd name="T77" fmla="*/ 465 h 1625"/>
                  <a:gd name="T78" fmla="*/ 432 w 1314"/>
                  <a:gd name="T79" fmla="*/ 430 h 1625"/>
                  <a:gd name="T80" fmla="*/ 421 w 1314"/>
                  <a:gd name="T81" fmla="*/ 401 h 1625"/>
                  <a:gd name="T82" fmla="*/ 411 w 1314"/>
                  <a:gd name="T83" fmla="*/ 376 h 1625"/>
                  <a:gd name="T84" fmla="*/ 430 w 1314"/>
                  <a:gd name="T85" fmla="*/ 351 h 1625"/>
                  <a:gd name="T86" fmla="*/ 438 w 1314"/>
                  <a:gd name="T87" fmla="*/ 325 h 1625"/>
                  <a:gd name="T88" fmla="*/ 434 w 1314"/>
                  <a:gd name="T89" fmla="*/ 302 h 1625"/>
                  <a:gd name="T90" fmla="*/ 423 w 1314"/>
                  <a:gd name="T91" fmla="*/ 281 h 1625"/>
                  <a:gd name="T92" fmla="*/ 400 w 1314"/>
                  <a:gd name="T93" fmla="*/ 263 h 1625"/>
                  <a:gd name="T94" fmla="*/ 419 w 1314"/>
                  <a:gd name="T95" fmla="*/ 244 h 1625"/>
                  <a:gd name="T96" fmla="*/ 427 w 1314"/>
                  <a:gd name="T97" fmla="*/ 221 h 1625"/>
                  <a:gd name="T98" fmla="*/ 427 w 1314"/>
                  <a:gd name="T99" fmla="*/ 196 h 1625"/>
                  <a:gd name="T100" fmla="*/ 417 w 1314"/>
                  <a:gd name="T101" fmla="*/ 164 h 1625"/>
                  <a:gd name="T102" fmla="*/ 404 w 1314"/>
                  <a:gd name="T103" fmla="*/ 139 h 1625"/>
                  <a:gd name="T104" fmla="*/ 405 w 1314"/>
                  <a:gd name="T105" fmla="*/ 116 h 1625"/>
                  <a:gd name="T106" fmla="*/ 413 w 1314"/>
                  <a:gd name="T107" fmla="*/ 87 h 1625"/>
                  <a:gd name="T108" fmla="*/ 409 w 1314"/>
                  <a:gd name="T109" fmla="*/ 56 h 1625"/>
                  <a:gd name="T110" fmla="*/ 398 w 1314"/>
                  <a:gd name="T111" fmla="*/ 31 h 1625"/>
                  <a:gd name="T112" fmla="*/ 379 w 1314"/>
                  <a:gd name="T113" fmla="*/ 9 h 1625"/>
                  <a:gd name="T114" fmla="*/ 354 w 1314"/>
                  <a:gd name="T115" fmla="*/ 2 h 1625"/>
                  <a:gd name="T116" fmla="*/ 332 w 1314"/>
                  <a:gd name="T117" fmla="*/ 0 h 1625"/>
                  <a:gd name="T118" fmla="*/ 311 w 1314"/>
                  <a:gd name="T119" fmla="*/ 2 h 1625"/>
                  <a:gd name="T120" fmla="*/ 292 w 1314"/>
                  <a:gd name="T121" fmla="*/ 8 h 1625"/>
                  <a:gd name="T122" fmla="*/ 277 w 1314"/>
                  <a:gd name="T123" fmla="*/ 21 h 1625"/>
                  <a:gd name="T124" fmla="*/ 265 w 1314"/>
                  <a:gd name="T125" fmla="*/ 37 h 16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314"/>
                  <a:gd name="T190" fmla="*/ 0 h 1625"/>
                  <a:gd name="T191" fmla="*/ 1314 w 1314"/>
                  <a:gd name="T192" fmla="*/ 1625 h 162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314" h="1625">
                    <a:moveTo>
                      <a:pt x="796" y="111"/>
                    </a:moveTo>
                    <a:lnTo>
                      <a:pt x="767" y="104"/>
                    </a:lnTo>
                    <a:lnTo>
                      <a:pt x="732" y="104"/>
                    </a:lnTo>
                    <a:lnTo>
                      <a:pt x="697" y="111"/>
                    </a:lnTo>
                    <a:lnTo>
                      <a:pt x="663" y="122"/>
                    </a:lnTo>
                    <a:lnTo>
                      <a:pt x="634" y="139"/>
                    </a:lnTo>
                    <a:lnTo>
                      <a:pt x="605" y="162"/>
                    </a:lnTo>
                    <a:lnTo>
                      <a:pt x="582" y="198"/>
                    </a:lnTo>
                    <a:lnTo>
                      <a:pt x="559" y="233"/>
                    </a:lnTo>
                    <a:lnTo>
                      <a:pt x="542" y="203"/>
                    </a:lnTo>
                    <a:lnTo>
                      <a:pt x="513" y="174"/>
                    </a:lnTo>
                    <a:lnTo>
                      <a:pt x="484" y="157"/>
                    </a:lnTo>
                    <a:lnTo>
                      <a:pt x="456" y="139"/>
                    </a:lnTo>
                    <a:lnTo>
                      <a:pt x="433" y="139"/>
                    </a:lnTo>
                    <a:lnTo>
                      <a:pt x="410" y="133"/>
                    </a:lnTo>
                    <a:lnTo>
                      <a:pt x="398" y="133"/>
                    </a:lnTo>
                    <a:lnTo>
                      <a:pt x="369" y="139"/>
                    </a:lnTo>
                    <a:lnTo>
                      <a:pt x="352" y="139"/>
                    </a:lnTo>
                    <a:lnTo>
                      <a:pt x="329" y="152"/>
                    </a:lnTo>
                    <a:lnTo>
                      <a:pt x="306" y="162"/>
                    </a:lnTo>
                    <a:lnTo>
                      <a:pt x="288" y="174"/>
                    </a:lnTo>
                    <a:lnTo>
                      <a:pt x="271" y="192"/>
                    </a:lnTo>
                    <a:lnTo>
                      <a:pt x="254" y="214"/>
                    </a:lnTo>
                    <a:lnTo>
                      <a:pt x="237" y="244"/>
                    </a:lnTo>
                    <a:lnTo>
                      <a:pt x="225" y="273"/>
                    </a:lnTo>
                    <a:lnTo>
                      <a:pt x="214" y="308"/>
                    </a:lnTo>
                    <a:lnTo>
                      <a:pt x="214" y="343"/>
                    </a:lnTo>
                    <a:lnTo>
                      <a:pt x="214" y="377"/>
                    </a:lnTo>
                    <a:lnTo>
                      <a:pt x="225" y="412"/>
                    </a:lnTo>
                    <a:lnTo>
                      <a:pt x="242" y="465"/>
                    </a:lnTo>
                    <a:lnTo>
                      <a:pt x="254" y="481"/>
                    </a:lnTo>
                    <a:lnTo>
                      <a:pt x="254" y="493"/>
                    </a:lnTo>
                    <a:lnTo>
                      <a:pt x="254" y="506"/>
                    </a:lnTo>
                    <a:lnTo>
                      <a:pt x="242" y="516"/>
                    </a:lnTo>
                    <a:lnTo>
                      <a:pt x="225" y="528"/>
                    </a:lnTo>
                    <a:lnTo>
                      <a:pt x="196" y="552"/>
                    </a:lnTo>
                    <a:lnTo>
                      <a:pt x="144" y="598"/>
                    </a:lnTo>
                    <a:lnTo>
                      <a:pt x="109" y="633"/>
                    </a:lnTo>
                    <a:lnTo>
                      <a:pt x="98" y="656"/>
                    </a:lnTo>
                    <a:lnTo>
                      <a:pt x="81" y="673"/>
                    </a:lnTo>
                    <a:lnTo>
                      <a:pt x="68" y="697"/>
                    </a:lnTo>
                    <a:lnTo>
                      <a:pt x="58" y="720"/>
                    </a:lnTo>
                    <a:lnTo>
                      <a:pt x="52" y="743"/>
                    </a:lnTo>
                    <a:lnTo>
                      <a:pt x="41" y="773"/>
                    </a:lnTo>
                    <a:lnTo>
                      <a:pt x="35" y="795"/>
                    </a:lnTo>
                    <a:lnTo>
                      <a:pt x="29" y="819"/>
                    </a:lnTo>
                    <a:lnTo>
                      <a:pt x="29" y="848"/>
                    </a:lnTo>
                    <a:lnTo>
                      <a:pt x="22" y="876"/>
                    </a:lnTo>
                    <a:lnTo>
                      <a:pt x="22" y="906"/>
                    </a:lnTo>
                    <a:lnTo>
                      <a:pt x="22" y="935"/>
                    </a:lnTo>
                    <a:lnTo>
                      <a:pt x="35" y="957"/>
                    </a:lnTo>
                    <a:lnTo>
                      <a:pt x="35" y="987"/>
                    </a:lnTo>
                    <a:lnTo>
                      <a:pt x="46" y="1010"/>
                    </a:lnTo>
                    <a:lnTo>
                      <a:pt x="58" y="1027"/>
                    </a:lnTo>
                    <a:lnTo>
                      <a:pt x="41" y="1045"/>
                    </a:lnTo>
                    <a:lnTo>
                      <a:pt x="22" y="1068"/>
                    </a:lnTo>
                    <a:lnTo>
                      <a:pt x="12" y="1091"/>
                    </a:lnTo>
                    <a:lnTo>
                      <a:pt x="6" y="1108"/>
                    </a:lnTo>
                    <a:lnTo>
                      <a:pt x="0" y="1132"/>
                    </a:lnTo>
                    <a:lnTo>
                      <a:pt x="0" y="1156"/>
                    </a:lnTo>
                    <a:lnTo>
                      <a:pt x="0" y="1184"/>
                    </a:lnTo>
                    <a:lnTo>
                      <a:pt x="6" y="1202"/>
                    </a:lnTo>
                    <a:lnTo>
                      <a:pt x="12" y="1219"/>
                    </a:lnTo>
                    <a:lnTo>
                      <a:pt x="22" y="1230"/>
                    </a:lnTo>
                    <a:lnTo>
                      <a:pt x="29" y="1243"/>
                    </a:lnTo>
                    <a:lnTo>
                      <a:pt x="41" y="1254"/>
                    </a:lnTo>
                    <a:lnTo>
                      <a:pt x="58" y="1265"/>
                    </a:lnTo>
                    <a:lnTo>
                      <a:pt x="68" y="1270"/>
                    </a:lnTo>
                    <a:lnTo>
                      <a:pt x="87" y="1277"/>
                    </a:lnTo>
                    <a:lnTo>
                      <a:pt x="104" y="1277"/>
                    </a:lnTo>
                    <a:lnTo>
                      <a:pt x="121" y="1277"/>
                    </a:lnTo>
                    <a:lnTo>
                      <a:pt x="116" y="1289"/>
                    </a:lnTo>
                    <a:lnTo>
                      <a:pt x="98" y="1312"/>
                    </a:lnTo>
                    <a:lnTo>
                      <a:pt x="81" y="1329"/>
                    </a:lnTo>
                    <a:lnTo>
                      <a:pt x="68" y="1347"/>
                    </a:lnTo>
                    <a:lnTo>
                      <a:pt x="58" y="1370"/>
                    </a:lnTo>
                    <a:lnTo>
                      <a:pt x="52" y="1388"/>
                    </a:lnTo>
                    <a:lnTo>
                      <a:pt x="46" y="1410"/>
                    </a:lnTo>
                    <a:lnTo>
                      <a:pt x="41" y="1429"/>
                    </a:lnTo>
                    <a:lnTo>
                      <a:pt x="41" y="1451"/>
                    </a:lnTo>
                    <a:lnTo>
                      <a:pt x="41" y="1475"/>
                    </a:lnTo>
                    <a:lnTo>
                      <a:pt x="46" y="1504"/>
                    </a:lnTo>
                    <a:lnTo>
                      <a:pt x="52" y="1527"/>
                    </a:lnTo>
                    <a:lnTo>
                      <a:pt x="68" y="1550"/>
                    </a:lnTo>
                    <a:lnTo>
                      <a:pt x="87" y="1573"/>
                    </a:lnTo>
                    <a:lnTo>
                      <a:pt x="109" y="1591"/>
                    </a:lnTo>
                    <a:lnTo>
                      <a:pt x="139" y="1602"/>
                    </a:lnTo>
                    <a:lnTo>
                      <a:pt x="167" y="1614"/>
                    </a:lnTo>
                    <a:lnTo>
                      <a:pt x="214" y="1625"/>
                    </a:lnTo>
                    <a:lnTo>
                      <a:pt x="260" y="1625"/>
                    </a:lnTo>
                    <a:lnTo>
                      <a:pt x="306" y="1619"/>
                    </a:lnTo>
                    <a:lnTo>
                      <a:pt x="340" y="1614"/>
                    </a:lnTo>
                    <a:lnTo>
                      <a:pt x="375" y="1602"/>
                    </a:lnTo>
                    <a:lnTo>
                      <a:pt x="415" y="1585"/>
                    </a:lnTo>
                    <a:lnTo>
                      <a:pt x="444" y="1573"/>
                    </a:lnTo>
                    <a:lnTo>
                      <a:pt x="502" y="1538"/>
                    </a:lnTo>
                    <a:lnTo>
                      <a:pt x="536" y="1516"/>
                    </a:lnTo>
                    <a:lnTo>
                      <a:pt x="588" y="1521"/>
                    </a:lnTo>
                    <a:lnTo>
                      <a:pt x="623" y="1527"/>
                    </a:lnTo>
                    <a:lnTo>
                      <a:pt x="651" y="1527"/>
                    </a:lnTo>
                    <a:lnTo>
                      <a:pt x="680" y="1521"/>
                    </a:lnTo>
                    <a:lnTo>
                      <a:pt x="703" y="1510"/>
                    </a:lnTo>
                    <a:lnTo>
                      <a:pt x="727" y="1491"/>
                    </a:lnTo>
                    <a:lnTo>
                      <a:pt x="755" y="1475"/>
                    </a:lnTo>
                    <a:lnTo>
                      <a:pt x="784" y="1445"/>
                    </a:lnTo>
                    <a:lnTo>
                      <a:pt x="848" y="1469"/>
                    </a:lnTo>
                    <a:lnTo>
                      <a:pt x="899" y="1491"/>
                    </a:lnTo>
                    <a:lnTo>
                      <a:pt x="957" y="1504"/>
                    </a:lnTo>
                    <a:lnTo>
                      <a:pt x="1009" y="1510"/>
                    </a:lnTo>
                    <a:lnTo>
                      <a:pt x="1055" y="1510"/>
                    </a:lnTo>
                    <a:lnTo>
                      <a:pt x="1095" y="1504"/>
                    </a:lnTo>
                    <a:lnTo>
                      <a:pt x="1136" y="1497"/>
                    </a:lnTo>
                    <a:lnTo>
                      <a:pt x="1170" y="1486"/>
                    </a:lnTo>
                    <a:lnTo>
                      <a:pt x="1199" y="1469"/>
                    </a:lnTo>
                    <a:lnTo>
                      <a:pt x="1228" y="1445"/>
                    </a:lnTo>
                    <a:lnTo>
                      <a:pt x="1251" y="1422"/>
                    </a:lnTo>
                    <a:lnTo>
                      <a:pt x="1268" y="1394"/>
                    </a:lnTo>
                    <a:lnTo>
                      <a:pt x="1286" y="1358"/>
                    </a:lnTo>
                    <a:lnTo>
                      <a:pt x="1291" y="1324"/>
                    </a:lnTo>
                    <a:lnTo>
                      <a:pt x="1297" y="1289"/>
                    </a:lnTo>
                    <a:lnTo>
                      <a:pt x="1291" y="1260"/>
                    </a:lnTo>
                    <a:lnTo>
                      <a:pt x="1280" y="1224"/>
                    </a:lnTo>
                    <a:lnTo>
                      <a:pt x="1263" y="1202"/>
                    </a:lnTo>
                    <a:lnTo>
                      <a:pt x="1240" y="1173"/>
                    </a:lnTo>
                    <a:lnTo>
                      <a:pt x="1205" y="1143"/>
                    </a:lnTo>
                    <a:lnTo>
                      <a:pt x="1234" y="1127"/>
                    </a:lnTo>
                    <a:lnTo>
                      <a:pt x="1257" y="1097"/>
                    </a:lnTo>
                    <a:lnTo>
                      <a:pt x="1274" y="1074"/>
                    </a:lnTo>
                    <a:lnTo>
                      <a:pt x="1291" y="1051"/>
                    </a:lnTo>
                    <a:lnTo>
                      <a:pt x="1303" y="1027"/>
                    </a:lnTo>
                    <a:lnTo>
                      <a:pt x="1309" y="1004"/>
                    </a:lnTo>
                    <a:lnTo>
                      <a:pt x="1314" y="975"/>
                    </a:lnTo>
                    <a:lnTo>
                      <a:pt x="1314" y="952"/>
                    </a:lnTo>
                    <a:lnTo>
                      <a:pt x="1314" y="929"/>
                    </a:lnTo>
                    <a:lnTo>
                      <a:pt x="1303" y="906"/>
                    </a:lnTo>
                    <a:lnTo>
                      <a:pt x="1297" y="882"/>
                    </a:lnTo>
                    <a:lnTo>
                      <a:pt x="1280" y="860"/>
                    </a:lnTo>
                    <a:lnTo>
                      <a:pt x="1268" y="841"/>
                    </a:lnTo>
                    <a:lnTo>
                      <a:pt x="1245" y="824"/>
                    </a:lnTo>
                    <a:lnTo>
                      <a:pt x="1228" y="807"/>
                    </a:lnTo>
                    <a:lnTo>
                      <a:pt x="1199" y="789"/>
                    </a:lnTo>
                    <a:lnTo>
                      <a:pt x="1222" y="773"/>
                    </a:lnTo>
                    <a:lnTo>
                      <a:pt x="1240" y="754"/>
                    </a:lnTo>
                    <a:lnTo>
                      <a:pt x="1257" y="732"/>
                    </a:lnTo>
                    <a:lnTo>
                      <a:pt x="1268" y="708"/>
                    </a:lnTo>
                    <a:lnTo>
                      <a:pt x="1274" y="685"/>
                    </a:lnTo>
                    <a:lnTo>
                      <a:pt x="1280" y="662"/>
                    </a:lnTo>
                    <a:lnTo>
                      <a:pt x="1280" y="639"/>
                    </a:lnTo>
                    <a:lnTo>
                      <a:pt x="1286" y="616"/>
                    </a:lnTo>
                    <a:lnTo>
                      <a:pt x="1280" y="587"/>
                    </a:lnTo>
                    <a:lnTo>
                      <a:pt x="1274" y="552"/>
                    </a:lnTo>
                    <a:lnTo>
                      <a:pt x="1263" y="522"/>
                    </a:lnTo>
                    <a:lnTo>
                      <a:pt x="1251" y="493"/>
                    </a:lnTo>
                    <a:lnTo>
                      <a:pt x="1240" y="465"/>
                    </a:lnTo>
                    <a:lnTo>
                      <a:pt x="1222" y="441"/>
                    </a:lnTo>
                    <a:lnTo>
                      <a:pt x="1211" y="418"/>
                    </a:lnTo>
                    <a:lnTo>
                      <a:pt x="1188" y="395"/>
                    </a:lnTo>
                    <a:lnTo>
                      <a:pt x="1199" y="383"/>
                    </a:lnTo>
                    <a:lnTo>
                      <a:pt x="1216" y="348"/>
                    </a:lnTo>
                    <a:lnTo>
                      <a:pt x="1234" y="319"/>
                    </a:lnTo>
                    <a:lnTo>
                      <a:pt x="1240" y="290"/>
                    </a:lnTo>
                    <a:lnTo>
                      <a:pt x="1240" y="260"/>
                    </a:lnTo>
                    <a:lnTo>
                      <a:pt x="1240" y="227"/>
                    </a:lnTo>
                    <a:lnTo>
                      <a:pt x="1240" y="198"/>
                    </a:lnTo>
                    <a:lnTo>
                      <a:pt x="1228" y="168"/>
                    </a:lnTo>
                    <a:lnTo>
                      <a:pt x="1222" y="145"/>
                    </a:lnTo>
                    <a:lnTo>
                      <a:pt x="1205" y="116"/>
                    </a:lnTo>
                    <a:lnTo>
                      <a:pt x="1194" y="93"/>
                    </a:lnTo>
                    <a:lnTo>
                      <a:pt x="1176" y="69"/>
                    </a:lnTo>
                    <a:lnTo>
                      <a:pt x="1153" y="52"/>
                    </a:lnTo>
                    <a:lnTo>
                      <a:pt x="1136" y="28"/>
                    </a:lnTo>
                    <a:lnTo>
                      <a:pt x="1107" y="17"/>
                    </a:lnTo>
                    <a:lnTo>
                      <a:pt x="1084" y="6"/>
                    </a:lnTo>
                    <a:lnTo>
                      <a:pt x="1061" y="6"/>
                    </a:lnTo>
                    <a:lnTo>
                      <a:pt x="1038" y="0"/>
                    </a:lnTo>
                    <a:lnTo>
                      <a:pt x="1015" y="0"/>
                    </a:lnTo>
                    <a:lnTo>
                      <a:pt x="997" y="0"/>
                    </a:lnTo>
                    <a:lnTo>
                      <a:pt x="980" y="0"/>
                    </a:lnTo>
                    <a:lnTo>
                      <a:pt x="957" y="0"/>
                    </a:lnTo>
                    <a:lnTo>
                      <a:pt x="934" y="6"/>
                    </a:lnTo>
                    <a:lnTo>
                      <a:pt x="917" y="12"/>
                    </a:lnTo>
                    <a:lnTo>
                      <a:pt x="894" y="17"/>
                    </a:lnTo>
                    <a:lnTo>
                      <a:pt x="876" y="23"/>
                    </a:lnTo>
                    <a:lnTo>
                      <a:pt x="859" y="35"/>
                    </a:lnTo>
                    <a:lnTo>
                      <a:pt x="842" y="46"/>
                    </a:lnTo>
                    <a:lnTo>
                      <a:pt x="830" y="64"/>
                    </a:lnTo>
                    <a:lnTo>
                      <a:pt x="813" y="75"/>
                    </a:lnTo>
                    <a:lnTo>
                      <a:pt x="801" y="93"/>
                    </a:lnTo>
                    <a:lnTo>
                      <a:pt x="796" y="111"/>
                    </a:lnTo>
                    <a:close/>
                  </a:path>
                </a:pathLst>
              </a:custGeom>
              <a:solidFill>
                <a:srgbClr val="2D0000"/>
              </a:solidFill>
              <a:ln w="9525">
                <a:noFill/>
                <a:round/>
                <a:headEnd/>
                <a:tailEnd/>
              </a:ln>
            </p:spPr>
            <p:txBody>
              <a:bodyPr/>
              <a:lstStyle/>
              <a:p>
                <a:endParaRPr lang="en-US"/>
              </a:p>
            </p:txBody>
          </p:sp>
          <p:sp>
            <p:nvSpPr>
              <p:cNvPr id="4155" name="Freeform 147"/>
              <p:cNvSpPr>
                <a:spLocks/>
              </p:cNvSpPr>
              <p:nvPr/>
            </p:nvSpPr>
            <p:spPr bwMode="auto">
              <a:xfrm>
                <a:off x="5404" y="2690"/>
                <a:ext cx="123" cy="112"/>
              </a:xfrm>
              <a:custGeom>
                <a:avLst/>
                <a:gdLst>
                  <a:gd name="T0" fmla="*/ 75 w 369"/>
                  <a:gd name="T1" fmla="*/ 0 h 336"/>
                  <a:gd name="T2" fmla="*/ 69 w 369"/>
                  <a:gd name="T3" fmla="*/ 0 h 336"/>
                  <a:gd name="T4" fmla="*/ 62 w 369"/>
                  <a:gd name="T5" fmla="*/ 0 h 336"/>
                  <a:gd name="T6" fmla="*/ 54 w 369"/>
                  <a:gd name="T7" fmla="*/ 0 h 336"/>
                  <a:gd name="T8" fmla="*/ 46 w 369"/>
                  <a:gd name="T9" fmla="*/ 0 h 336"/>
                  <a:gd name="T10" fmla="*/ 39 w 369"/>
                  <a:gd name="T11" fmla="*/ 2 h 336"/>
                  <a:gd name="T12" fmla="*/ 29 w 369"/>
                  <a:gd name="T13" fmla="*/ 4 h 336"/>
                  <a:gd name="T14" fmla="*/ 23 w 369"/>
                  <a:gd name="T15" fmla="*/ 8 h 336"/>
                  <a:gd name="T16" fmla="*/ 15 w 369"/>
                  <a:gd name="T17" fmla="*/ 11 h 336"/>
                  <a:gd name="T18" fmla="*/ 8 w 369"/>
                  <a:gd name="T19" fmla="*/ 19 h 336"/>
                  <a:gd name="T20" fmla="*/ 0 w 369"/>
                  <a:gd name="T21" fmla="*/ 27 h 336"/>
                  <a:gd name="T22" fmla="*/ 6 w 369"/>
                  <a:gd name="T23" fmla="*/ 31 h 336"/>
                  <a:gd name="T24" fmla="*/ 12 w 369"/>
                  <a:gd name="T25" fmla="*/ 35 h 336"/>
                  <a:gd name="T26" fmla="*/ 15 w 369"/>
                  <a:gd name="T27" fmla="*/ 41 h 336"/>
                  <a:gd name="T28" fmla="*/ 21 w 369"/>
                  <a:gd name="T29" fmla="*/ 46 h 336"/>
                  <a:gd name="T30" fmla="*/ 25 w 369"/>
                  <a:gd name="T31" fmla="*/ 50 h 336"/>
                  <a:gd name="T32" fmla="*/ 29 w 369"/>
                  <a:gd name="T33" fmla="*/ 56 h 336"/>
                  <a:gd name="T34" fmla="*/ 31 w 369"/>
                  <a:gd name="T35" fmla="*/ 62 h 336"/>
                  <a:gd name="T36" fmla="*/ 35 w 369"/>
                  <a:gd name="T37" fmla="*/ 68 h 336"/>
                  <a:gd name="T38" fmla="*/ 37 w 369"/>
                  <a:gd name="T39" fmla="*/ 73 h 336"/>
                  <a:gd name="T40" fmla="*/ 39 w 369"/>
                  <a:gd name="T41" fmla="*/ 79 h 336"/>
                  <a:gd name="T42" fmla="*/ 40 w 369"/>
                  <a:gd name="T43" fmla="*/ 87 h 336"/>
                  <a:gd name="T44" fmla="*/ 42 w 369"/>
                  <a:gd name="T45" fmla="*/ 93 h 336"/>
                  <a:gd name="T46" fmla="*/ 44 w 369"/>
                  <a:gd name="T47" fmla="*/ 99 h 336"/>
                  <a:gd name="T48" fmla="*/ 46 w 369"/>
                  <a:gd name="T49" fmla="*/ 103 h 336"/>
                  <a:gd name="T50" fmla="*/ 46 w 369"/>
                  <a:gd name="T51" fmla="*/ 108 h 336"/>
                  <a:gd name="T52" fmla="*/ 46 w 369"/>
                  <a:gd name="T53" fmla="*/ 112 h 336"/>
                  <a:gd name="T54" fmla="*/ 50 w 369"/>
                  <a:gd name="T55" fmla="*/ 110 h 336"/>
                  <a:gd name="T56" fmla="*/ 58 w 369"/>
                  <a:gd name="T57" fmla="*/ 106 h 336"/>
                  <a:gd name="T58" fmla="*/ 67 w 369"/>
                  <a:gd name="T59" fmla="*/ 104 h 336"/>
                  <a:gd name="T60" fmla="*/ 77 w 369"/>
                  <a:gd name="T61" fmla="*/ 104 h 336"/>
                  <a:gd name="T62" fmla="*/ 87 w 369"/>
                  <a:gd name="T63" fmla="*/ 104 h 336"/>
                  <a:gd name="T64" fmla="*/ 96 w 369"/>
                  <a:gd name="T65" fmla="*/ 106 h 336"/>
                  <a:gd name="T66" fmla="*/ 106 w 369"/>
                  <a:gd name="T67" fmla="*/ 110 h 336"/>
                  <a:gd name="T68" fmla="*/ 112 w 369"/>
                  <a:gd name="T69" fmla="*/ 112 h 336"/>
                  <a:gd name="T70" fmla="*/ 115 w 369"/>
                  <a:gd name="T71" fmla="*/ 110 h 336"/>
                  <a:gd name="T72" fmla="*/ 117 w 369"/>
                  <a:gd name="T73" fmla="*/ 103 h 336"/>
                  <a:gd name="T74" fmla="*/ 121 w 369"/>
                  <a:gd name="T75" fmla="*/ 95 h 336"/>
                  <a:gd name="T76" fmla="*/ 123 w 369"/>
                  <a:gd name="T77" fmla="*/ 85 h 336"/>
                  <a:gd name="T78" fmla="*/ 123 w 369"/>
                  <a:gd name="T79" fmla="*/ 75 h 336"/>
                  <a:gd name="T80" fmla="*/ 123 w 369"/>
                  <a:gd name="T81" fmla="*/ 66 h 336"/>
                  <a:gd name="T82" fmla="*/ 123 w 369"/>
                  <a:gd name="T83" fmla="*/ 56 h 336"/>
                  <a:gd name="T84" fmla="*/ 117 w 369"/>
                  <a:gd name="T85" fmla="*/ 41 h 336"/>
                  <a:gd name="T86" fmla="*/ 113 w 369"/>
                  <a:gd name="T87" fmla="*/ 33 h 336"/>
                  <a:gd name="T88" fmla="*/ 110 w 369"/>
                  <a:gd name="T89" fmla="*/ 25 h 336"/>
                  <a:gd name="T90" fmla="*/ 106 w 369"/>
                  <a:gd name="T91" fmla="*/ 19 h 336"/>
                  <a:gd name="T92" fmla="*/ 102 w 369"/>
                  <a:gd name="T93" fmla="*/ 13 h 336"/>
                  <a:gd name="T94" fmla="*/ 96 w 369"/>
                  <a:gd name="T95" fmla="*/ 10 h 336"/>
                  <a:gd name="T96" fmla="*/ 90 w 369"/>
                  <a:gd name="T97" fmla="*/ 8 h 336"/>
                  <a:gd name="T98" fmla="*/ 85 w 369"/>
                  <a:gd name="T99" fmla="*/ 4 h 336"/>
                  <a:gd name="T100" fmla="*/ 75 w 369"/>
                  <a:gd name="T101" fmla="*/ 0 h 3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9"/>
                  <a:gd name="T154" fmla="*/ 0 h 336"/>
                  <a:gd name="T155" fmla="*/ 369 w 369"/>
                  <a:gd name="T156" fmla="*/ 336 h 3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9" h="336">
                    <a:moveTo>
                      <a:pt x="225" y="0"/>
                    </a:moveTo>
                    <a:lnTo>
                      <a:pt x="208" y="0"/>
                    </a:lnTo>
                    <a:lnTo>
                      <a:pt x="185" y="0"/>
                    </a:lnTo>
                    <a:lnTo>
                      <a:pt x="162" y="0"/>
                    </a:lnTo>
                    <a:lnTo>
                      <a:pt x="139" y="0"/>
                    </a:lnTo>
                    <a:lnTo>
                      <a:pt x="116" y="6"/>
                    </a:lnTo>
                    <a:lnTo>
                      <a:pt x="87" y="11"/>
                    </a:lnTo>
                    <a:lnTo>
                      <a:pt x="69" y="23"/>
                    </a:lnTo>
                    <a:lnTo>
                      <a:pt x="46" y="34"/>
                    </a:lnTo>
                    <a:lnTo>
                      <a:pt x="23" y="58"/>
                    </a:lnTo>
                    <a:lnTo>
                      <a:pt x="0" y="81"/>
                    </a:lnTo>
                    <a:lnTo>
                      <a:pt x="18" y="92"/>
                    </a:lnTo>
                    <a:lnTo>
                      <a:pt x="35" y="104"/>
                    </a:lnTo>
                    <a:lnTo>
                      <a:pt x="46" y="122"/>
                    </a:lnTo>
                    <a:lnTo>
                      <a:pt x="64" y="139"/>
                    </a:lnTo>
                    <a:lnTo>
                      <a:pt x="75" y="150"/>
                    </a:lnTo>
                    <a:lnTo>
                      <a:pt x="87" y="168"/>
                    </a:lnTo>
                    <a:lnTo>
                      <a:pt x="92" y="185"/>
                    </a:lnTo>
                    <a:lnTo>
                      <a:pt x="104" y="203"/>
                    </a:lnTo>
                    <a:lnTo>
                      <a:pt x="110" y="220"/>
                    </a:lnTo>
                    <a:lnTo>
                      <a:pt x="116" y="238"/>
                    </a:lnTo>
                    <a:lnTo>
                      <a:pt x="121" y="260"/>
                    </a:lnTo>
                    <a:lnTo>
                      <a:pt x="127" y="279"/>
                    </a:lnTo>
                    <a:lnTo>
                      <a:pt x="133" y="296"/>
                    </a:lnTo>
                    <a:lnTo>
                      <a:pt x="139" y="308"/>
                    </a:lnTo>
                    <a:lnTo>
                      <a:pt x="139" y="325"/>
                    </a:lnTo>
                    <a:lnTo>
                      <a:pt x="139" y="336"/>
                    </a:lnTo>
                    <a:lnTo>
                      <a:pt x="150" y="331"/>
                    </a:lnTo>
                    <a:lnTo>
                      <a:pt x="173" y="319"/>
                    </a:lnTo>
                    <a:lnTo>
                      <a:pt x="202" y="313"/>
                    </a:lnTo>
                    <a:lnTo>
                      <a:pt x="231" y="313"/>
                    </a:lnTo>
                    <a:lnTo>
                      <a:pt x="260" y="313"/>
                    </a:lnTo>
                    <a:lnTo>
                      <a:pt x="289" y="319"/>
                    </a:lnTo>
                    <a:lnTo>
                      <a:pt x="318" y="331"/>
                    </a:lnTo>
                    <a:lnTo>
                      <a:pt x="335" y="336"/>
                    </a:lnTo>
                    <a:lnTo>
                      <a:pt x="346" y="331"/>
                    </a:lnTo>
                    <a:lnTo>
                      <a:pt x="352" y="308"/>
                    </a:lnTo>
                    <a:lnTo>
                      <a:pt x="364" y="284"/>
                    </a:lnTo>
                    <a:lnTo>
                      <a:pt x="369" y="255"/>
                    </a:lnTo>
                    <a:lnTo>
                      <a:pt x="369" y="225"/>
                    </a:lnTo>
                    <a:lnTo>
                      <a:pt x="369" y="198"/>
                    </a:lnTo>
                    <a:lnTo>
                      <a:pt x="369" y="168"/>
                    </a:lnTo>
                    <a:lnTo>
                      <a:pt x="352" y="122"/>
                    </a:lnTo>
                    <a:lnTo>
                      <a:pt x="340" y="98"/>
                    </a:lnTo>
                    <a:lnTo>
                      <a:pt x="329" y="76"/>
                    </a:lnTo>
                    <a:lnTo>
                      <a:pt x="318" y="58"/>
                    </a:lnTo>
                    <a:lnTo>
                      <a:pt x="306" y="40"/>
                    </a:lnTo>
                    <a:lnTo>
                      <a:pt x="289" y="29"/>
                    </a:lnTo>
                    <a:lnTo>
                      <a:pt x="271" y="23"/>
                    </a:lnTo>
                    <a:lnTo>
                      <a:pt x="254" y="11"/>
                    </a:lnTo>
                    <a:lnTo>
                      <a:pt x="225" y="0"/>
                    </a:lnTo>
                    <a:close/>
                  </a:path>
                </a:pathLst>
              </a:custGeom>
              <a:solidFill>
                <a:srgbClr val="FF9900"/>
              </a:solidFill>
              <a:ln w="9525">
                <a:noFill/>
                <a:round/>
                <a:headEnd/>
                <a:tailEnd/>
              </a:ln>
            </p:spPr>
            <p:txBody>
              <a:bodyPr/>
              <a:lstStyle/>
              <a:p>
                <a:endParaRPr lang="en-US"/>
              </a:p>
            </p:txBody>
          </p:sp>
          <p:sp>
            <p:nvSpPr>
              <p:cNvPr id="4156" name="Freeform 148"/>
              <p:cNvSpPr>
                <a:spLocks/>
              </p:cNvSpPr>
              <p:nvPr/>
            </p:nvSpPr>
            <p:spPr bwMode="auto">
              <a:xfrm>
                <a:off x="5210" y="2734"/>
                <a:ext cx="104" cy="128"/>
              </a:xfrm>
              <a:custGeom>
                <a:avLst/>
                <a:gdLst>
                  <a:gd name="T0" fmla="*/ 2 w 312"/>
                  <a:gd name="T1" fmla="*/ 72 h 384"/>
                  <a:gd name="T2" fmla="*/ 2 w 312"/>
                  <a:gd name="T3" fmla="*/ 76 h 384"/>
                  <a:gd name="T4" fmla="*/ 4 w 312"/>
                  <a:gd name="T5" fmla="*/ 79 h 384"/>
                  <a:gd name="T6" fmla="*/ 6 w 312"/>
                  <a:gd name="T7" fmla="*/ 85 h 384"/>
                  <a:gd name="T8" fmla="*/ 8 w 312"/>
                  <a:gd name="T9" fmla="*/ 91 h 384"/>
                  <a:gd name="T10" fmla="*/ 12 w 312"/>
                  <a:gd name="T11" fmla="*/ 99 h 384"/>
                  <a:gd name="T12" fmla="*/ 15 w 312"/>
                  <a:gd name="T13" fmla="*/ 106 h 384"/>
                  <a:gd name="T14" fmla="*/ 22 w 312"/>
                  <a:gd name="T15" fmla="*/ 113 h 384"/>
                  <a:gd name="T16" fmla="*/ 27 w 312"/>
                  <a:gd name="T17" fmla="*/ 118 h 384"/>
                  <a:gd name="T18" fmla="*/ 33 w 312"/>
                  <a:gd name="T19" fmla="*/ 126 h 384"/>
                  <a:gd name="T20" fmla="*/ 35 w 312"/>
                  <a:gd name="T21" fmla="*/ 128 h 384"/>
                  <a:gd name="T22" fmla="*/ 43 w 312"/>
                  <a:gd name="T23" fmla="*/ 122 h 384"/>
                  <a:gd name="T24" fmla="*/ 50 w 312"/>
                  <a:gd name="T25" fmla="*/ 118 h 384"/>
                  <a:gd name="T26" fmla="*/ 58 w 312"/>
                  <a:gd name="T27" fmla="*/ 113 h 384"/>
                  <a:gd name="T28" fmla="*/ 64 w 312"/>
                  <a:gd name="T29" fmla="*/ 108 h 384"/>
                  <a:gd name="T30" fmla="*/ 73 w 312"/>
                  <a:gd name="T31" fmla="*/ 106 h 384"/>
                  <a:gd name="T32" fmla="*/ 81 w 312"/>
                  <a:gd name="T33" fmla="*/ 104 h 384"/>
                  <a:gd name="T34" fmla="*/ 91 w 312"/>
                  <a:gd name="T35" fmla="*/ 104 h 384"/>
                  <a:gd name="T36" fmla="*/ 104 w 312"/>
                  <a:gd name="T37" fmla="*/ 104 h 384"/>
                  <a:gd name="T38" fmla="*/ 100 w 312"/>
                  <a:gd name="T39" fmla="*/ 97 h 384"/>
                  <a:gd name="T40" fmla="*/ 98 w 312"/>
                  <a:gd name="T41" fmla="*/ 89 h 384"/>
                  <a:gd name="T42" fmla="*/ 98 w 312"/>
                  <a:gd name="T43" fmla="*/ 81 h 384"/>
                  <a:gd name="T44" fmla="*/ 98 w 312"/>
                  <a:gd name="T45" fmla="*/ 72 h 384"/>
                  <a:gd name="T46" fmla="*/ 98 w 312"/>
                  <a:gd name="T47" fmla="*/ 62 h 384"/>
                  <a:gd name="T48" fmla="*/ 98 w 312"/>
                  <a:gd name="T49" fmla="*/ 54 h 384"/>
                  <a:gd name="T50" fmla="*/ 100 w 312"/>
                  <a:gd name="T51" fmla="*/ 44 h 384"/>
                  <a:gd name="T52" fmla="*/ 100 w 312"/>
                  <a:gd name="T53" fmla="*/ 33 h 384"/>
                  <a:gd name="T54" fmla="*/ 98 w 312"/>
                  <a:gd name="T55" fmla="*/ 31 h 384"/>
                  <a:gd name="T56" fmla="*/ 96 w 312"/>
                  <a:gd name="T57" fmla="*/ 27 h 384"/>
                  <a:gd name="T58" fmla="*/ 95 w 312"/>
                  <a:gd name="T59" fmla="*/ 23 h 384"/>
                  <a:gd name="T60" fmla="*/ 91 w 312"/>
                  <a:gd name="T61" fmla="*/ 22 h 384"/>
                  <a:gd name="T62" fmla="*/ 89 w 312"/>
                  <a:gd name="T63" fmla="*/ 17 h 384"/>
                  <a:gd name="T64" fmla="*/ 85 w 312"/>
                  <a:gd name="T65" fmla="*/ 15 h 384"/>
                  <a:gd name="T66" fmla="*/ 83 w 312"/>
                  <a:gd name="T67" fmla="*/ 13 h 384"/>
                  <a:gd name="T68" fmla="*/ 77 w 312"/>
                  <a:gd name="T69" fmla="*/ 8 h 384"/>
                  <a:gd name="T70" fmla="*/ 68 w 312"/>
                  <a:gd name="T71" fmla="*/ 2 h 384"/>
                  <a:gd name="T72" fmla="*/ 64 w 312"/>
                  <a:gd name="T73" fmla="*/ 2 h 384"/>
                  <a:gd name="T74" fmla="*/ 58 w 312"/>
                  <a:gd name="T75" fmla="*/ 0 h 384"/>
                  <a:gd name="T76" fmla="*/ 52 w 312"/>
                  <a:gd name="T77" fmla="*/ 0 h 384"/>
                  <a:gd name="T78" fmla="*/ 44 w 312"/>
                  <a:gd name="T79" fmla="*/ 0 h 384"/>
                  <a:gd name="T80" fmla="*/ 39 w 312"/>
                  <a:gd name="T81" fmla="*/ 2 h 384"/>
                  <a:gd name="T82" fmla="*/ 33 w 312"/>
                  <a:gd name="T83" fmla="*/ 4 h 384"/>
                  <a:gd name="T84" fmla="*/ 27 w 312"/>
                  <a:gd name="T85" fmla="*/ 8 h 384"/>
                  <a:gd name="T86" fmla="*/ 22 w 312"/>
                  <a:gd name="T87" fmla="*/ 12 h 384"/>
                  <a:gd name="T88" fmla="*/ 18 w 312"/>
                  <a:gd name="T89" fmla="*/ 15 h 384"/>
                  <a:gd name="T90" fmla="*/ 12 w 312"/>
                  <a:gd name="T91" fmla="*/ 22 h 384"/>
                  <a:gd name="T92" fmla="*/ 10 w 312"/>
                  <a:gd name="T93" fmla="*/ 27 h 384"/>
                  <a:gd name="T94" fmla="*/ 6 w 312"/>
                  <a:gd name="T95" fmla="*/ 33 h 384"/>
                  <a:gd name="T96" fmla="*/ 4 w 312"/>
                  <a:gd name="T97" fmla="*/ 41 h 384"/>
                  <a:gd name="T98" fmla="*/ 2 w 312"/>
                  <a:gd name="T99" fmla="*/ 47 h 384"/>
                  <a:gd name="T100" fmla="*/ 2 w 312"/>
                  <a:gd name="T101" fmla="*/ 54 h 384"/>
                  <a:gd name="T102" fmla="*/ 0 w 312"/>
                  <a:gd name="T103" fmla="*/ 60 h 384"/>
                  <a:gd name="T104" fmla="*/ 0 w 312"/>
                  <a:gd name="T105" fmla="*/ 66 h 384"/>
                  <a:gd name="T106" fmla="*/ 2 w 312"/>
                  <a:gd name="T107" fmla="*/ 72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12"/>
                  <a:gd name="T163" fmla="*/ 0 h 384"/>
                  <a:gd name="T164" fmla="*/ 312 w 312"/>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12" h="384">
                    <a:moveTo>
                      <a:pt x="7" y="215"/>
                    </a:moveTo>
                    <a:lnTo>
                      <a:pt x="7" y="227"/>
                    </a:lnTo>
                    <a:lnTo>
                      <a:pt x="13" y="238"/>
                    </a:lnTo>
                    <a:lnTo>
                      <a:pt x="18" y="256"/>
                    </a:lnTo>
                    <a:lnTo>
                      <a:pt x="24" y="273"/>
                    </a:lnTo>
                    <a:lnTo>
                      <a:pt x="36" y="297"/>
                    </a:lnTo>
                    <a:lnTo>
                      <a:pt x="46" y="319"/>
                    </a:lnTo>
                    <a:lnTo>
                      <a:pt x="65" y="338"/>
                    </a:lnTo>
                    <a:lnTo>
                      <a:pt x="82" y="354"/>
                    </a:lnTo>
                    <a:lnTo>
                      <a:pt x="99" y="378"/>
                    </a:lnTo>
                    <a:lnTo>
                      <a:pt x="105" y="384"/>
                    </a:lnTo>
                    <a:lnTo>
                      <a:pt x="128" y="365"/>
                    </a:lnTo>
                    <a:lnTo>
                      <a:pt x="151" y="354"/>
                    </a:lnTo>
                    <a:lnTo>
                      <a:pt x="174" y="338"/>
                    </a:lnTo>
                    <a:lnTo>
                      <a:pt x="191" y="325"/>
                    </a:lnTo>
                    <a:lnTo>
                      <a:pt x="220" y="319"/>
                    </a:lnTo>
                    <a:lnTo>
                      <a:pt x="243" y="313"/>
                    </a:lnTo>
                    <a:lnTo>
                      <a:pt x="272" y="313"/>
                    </a:lnTo>
                    <a:lnTo>
                      <a:pt x="312" y="313"/>
                    </a:lnTo>
                    <a:lnTo>
                      <a:pt x="301" y="291"/>
                    </a:lnTo>
                    <a:lnTo>
                      <a:pt x="295" y="267"/>
                    </a:lnTo>
                    <a:lnTo>
                      <a:pt x="295" y="244"/>
                    </a:lnTo>
                    <a:lnTo>
                      <a:pt x="295" y="215"/>
                    </a:lnTo>
                    <a:lnTo>
                      <a:pt x="295" y="186"/>
                    </a:lnTo>
                    <a:lnTo>
                      <a:pt x="295" y="163"/>
                    </a:lnTo>
                    <a:lnTo>
                      <a:pt x="301" y="133"/>
                    </a:lnTo>
                    <a:lnTo>
                      <a:pt x="301" y="99"/>
                    </a:lnTo>
                    <a:lnTo>
                      <a:pt x="295" y="92"/>
                    </a:lnTo>
                    <a:lnTo>
                      <a:pt x="289" y="81"/>
                    </a:lnTo>
                    <a:lnTo>
                      <a:pt x="284" y="70"/>
                    </a:lnTo>
                    <a:lnTo>
                      <a:pt x="272" y="65"/>
                    </a:lnTo>
                    <a:lnTo>
                      <a:pt x="266" y="52"/>
                    </a:lnTo>
                    <a:lnTo>
                      <a:pt x="255" y="46"/>
                    </a:lnTo>
                    <a:lnTo>
                      <a:pt x="249" y="40"/>
                    </a:lnTo>
                    <a:lnTo>
                      <a:pt x="232" y="24"/>
                    </a:lnTo>
                    <a:lnTo>
                      <a:pt x="203" y="6"/>
                    </a:lnTo>
                    <a:lnTo>
                      <a:pt x="191" y="6"/>
                    </a:lnTo>
                    <a:lnTo>
                      <a:pt x="174" y="0"/>
                    </a:lnTo>
                    <a:lnTo>
                      <a:pt x="157" y="0"/>
                    </a:lnTo>
                    <a:lnTo>
                      <a:pt x="133" y="0"/>
                    </a:lnTo>
                    <a:lnTo>
                      <a:pt x="116" y="6"/>
                    </a:lnTo>
                    <a:lnTo>
                      <a:pt x="99" y="11"/>
                    </a:lnTo>
                    <a:lnTo>
                      <a:pt x="82" y="24"/>
                    </a:lnTo>
                    <a:lnTo>
                      <a:pt x="65" y="35"/>
                    </a:lnTo>
                    <a:lnTo>
                      <a:pt x="53" y="46"/>
                    </a:lnTo>
                    <a:lnTo>
                      <a:pt x="36" y="65"/>
                    </a:lnTo>
                    <a:lnTo>
                      <a:pt x="30" y="81"/>
                    </a:lnTo>
                    <a:lnTo>
                      <a:pt x="18" y="99"/>
                    </a:lnTo>
                    <a:lnTo>
                      <a:pt x="13" y="122"/>
                    </a:lnTo>
                    <a:lnTo>
                      <a:pt x="7" y="140"/>
                    </a:lnTo>
                    <a:lnTo>
                      <a:pt x="7" y="163"/>
                    </a:lnTo>
                    <a:lnTo>
                      <a:pt x="0" y="180"/>
                    </a:lnTo>
                    <a:lnTo>
                      <a:pt x="0" y="198"/>
                    </a:lnTo>
                    <a:lnTo>
                      <a:pt x="7" y="215"/>
                    </a:lnTo>
                    <a:close/>
                  </a:path>
                </a:pathLst>
              </a:custGeom>
              <a:solidFill>
                <a:srgbClr val="990000"/>
              </a:solidFill>
              <a:ln w="9525">
                <a:noFill/>
                <a:round/>
                <a:headEnd/>
                <a:tailEnd/>
              </a:ln>
            </p:spPr>
            <p:txBody>
              <a:bodyPr/>
              <a:lstStyle/>
              <a:p>
                <a:endParaRPr lang="en-US"/>
              </a:p>
            </p:txBody>
          </p:sp>
          <p:sp>
            <p:nvSpPr>
              <p:cNvPr id="4157" name="Freeform 149"/>
              <p:cNvSpPr>
                <a:spLocks/>
              </p:cNvSpPr>
              <p:nvPr/>
            </p:nvSpPr>
            <p:spPr bwMode="auto">
              <a:xfrm>
                <a:off x="5318" y="2724"/>
                <a:ext cx="119" cy="182"/>
              </a:xfrm>
              <a:custGeom>
                <a:avLst/>
                <a:gdLst>
                  <a:gd name="T0" fmla="*/ 81 w 357"/>
                  <a:gd name="T1" fmla="*/ 170 h 546"/>
                  <a:gd name="T2" fmla="*/ 85 w 357"/>
                  <a:gd name="T3" fmla="*/ 174 h 546"/>
                  <a:gd name="T4" fmla="*/ 86 w 357"/>
                  <a:gd name="T5" fmla="*/ 178 h 546"/>
                  <a:gd name="T6" fmla="*/ 90 w 357"/>
                  <a:gd name="T7" fmla="*/ 180 h 546"/>
                  <a:gd name="T8" fmla="*/ 92 w 357"/>
                  <a:gd name="T9" fmla="*/ 180 h 546"/>
                  <a:gd name="T10" fmla="*/ 92 w 357"/>
                  <a:gd name="T11" fmla="*/ 182 h 546"/>
                  <a:gd name="T12" fmla="*/ 94 w 357"/>
                  <a:gd name="T13" fmla="*/ 182 h 546"/>
                  <a:gd name="T14" fmla="*/ 96 w 357"/>
                  <a:gd name="T15" fmla="*/ 180 h 546"/>
                  <a:gd name="T16" fmla="*/ 96 w 357"/>
                  <a:gd name="T17" fmla="*/ 178 h 546"/>
                  <a:gd name="T18" fmla="*/ 96 w 357"/>
                  <a:gd name="T19" fmla="*/ 172 h 546"/>
                  <a:gd name="T20" fmla="*/ 98 w 357"/>
                  <a:gd name="T21" fmla="*/ 155 h 546"/>
                  <a:gd name="T22" fmla="*/ 100 w 357"/>
                  <a:gd name="T23" fmla="*/ 141 h 546"/>
                  <a:gd name="T24" fmla="*/ 104 w 357"/>
                  <a:gd name="T25" fmla="*/ 131 h 546"/>
                  <a:gd name="T26" fmla="*/ 106 w 357"/>
                  <a:gd name="T27" fmla="*/ 120 h 546"/>
                  <a:gd name="T28" fmla="*/ 109 w 357"/>
                  <a:gd name="T29" fmla="*/ 112 h 546"/>
                  <a:gd name="T30" fmla="*/ 111 w 357"/>
                  <a:gd name="T31" fmla="*/ 103 h 546"/>
                  <a:gd name="T32" fmla="*/ 115 w 357"/>
                  <a:gd name="T33" fmla="*/ 97 h 546"/>
                  <a:gd name="T34" fmla="*/ 119 w 357"/>
                  <a:gd name="T35" fmla="*/ 89 h 546"/>
                  <a:gd name="T36" fmla="*/ 119 w 357"/>
                  <a:gd name="T37" fmla="*/ 83 h 546"/>
                  <a:gd name="T38" fmla="*/ 119 w 357"/>
                  <a:gd name="T39" fmla="*/ 76 h 546"/>
                  <a:gd name="T40" fmla="*/ 117 w 357"/>
                  <a:gd name="T41" fmla="*/ 68 h 546"/>
                  <a:gd name="T42" fmla="*/ 115 w 357"/>
                  <a:gd name="T43" fmla="*/ 60 h 546"/>
                  <a:gd name="T44" fmla="*/ 115 w 357"/>
                  <a:gd name="T45" fmla="*/ 52 h 546"/>
                  <a:gd name="T46" fmla="*/ 111 w 357"/>
                  <a:gd name="T47" fmla="*/ 45 h 546"/>
                  <a:gd name="T48" fmla="*/ 108 w 357"/>
                  <a:gd name="T49" fmla="*/ 37 h 546"/>
                  <a:gd name="T50" fmla="*/ 104 w 357"/>
                  <a:gd name="T51" fmla="*/ 29 h 546"/>
                  <a:gd name="T52" fmla="*/ 100 w 357"/>
                  <a:gd name="T53" fmla="*/ 23 h 546"/>
                  <a:gd name="T54" fmla="*/ 94 w 357"/>
                  <a:gd name="T55" fmla="*/ 18 h 546"/>
                  <a:gd name="T56" fmla="*/ 90 w 357"/>
                  <a:gd name="T57" fmla="*/ 12 h 546"/>
                  <a:gd name="T58" fmla="*/ 83 w 357"/>
                  <a:gd name="T59" fmla="*/ 8 h 546"/>
                  <a:gd name="T60" fmla="*/ 77 w 357"/>
                  <a:gd name="T61" fmla="*/ 4 h 546"/>
                  <a:gd name="T62" fmla="*/ 69 w 357"/>
                  <a:gd name="T63" fmla="*/ 2 h 546"/>
                  <a:gd name="T64" fmla="*/ 61 w 357"/>
                  <a:gd name="T65" fmla="*/ 0 h 546"/>
                  <a:gd name="T66" fmla="*/ 54 w 357"/>
                  <a:gd name="T67" fmla="*/ 0 h 546"/>
                  <a:gd name="T68" fmla="*/ 44 w 357"/>
                  <a:gd name="T69" fmla="*/ 2 h 546"/>
                  <a:gd name="T70" fmla="*/ 38 w 357"/>
                  <a:gd name="T71" fmla="*/ 4 h 546"/>
                  <a:gd name="T72" fmla="*/ 29 w 357"/>
                  <a:gd name="T73" fmla="*/ 10 h 546"/>
                  <a:gd name="T74" fmla="*/ 19 w 357"/>
                  <a:gd name="T75" fmla="*/ 20 h 546"/>
                  <a:gd name="T76" fmla="*/ 11 w 357"/>
                  <a:gd name="T77" fmla="*/ 29 h 546"/>
                  <a:gd name="T78" fmla="*/ 8 w 357"/>
                  <a:gd name="T79" fmla="*/ 40 h 546"/>
                  <a:gd name="T80" fmla="*/ 4 w 357"/>
                  <a:gd name="T81" fmla="*/ 50 h 546"/>
                  <a:gd name="T82" fmla="*/ 2 w 357"/>
                  <a:gd name="T83" fmla="*/ 60 h 546"/>
                  <a:gd name="T84" fmla="*/ 0 w 357"/>
                  <a:gd name="T85" fmla="*/ 76 h 546"/>
                  <a:gd name="T86" fmla="*/ 2 w 357"/>
                  <a:gd name="T87" fmla="*/ 89 h 546"/>
                  <a:gd name="T88" fmla="*/ 10 w 357"/>
                  <a:gd name="T89" fmla="*/ 103 h 546"/>
                  <a:gd name="T90" fmla="*/ 19 w 357"/>
                  <a:gd name="T91" fmla="*/ 116 h 546"/>
                  <a:gd name="T92" fmla="*/ 31 w 357"/>
                  <a:gd name="T93" fmla="*/ 126 h 546"/>
                  <a:gd name="T94" fmla="*/ 42 w 357"/>
                  <a:gd name="T95" fmla="*/ 136 h 546"/>
                  <a:gd name="T96" fmla="*/ 52 w 357"/>
                  <a:gd name="T97" fmla="*/ 143 h 546"/>
                  <a:gd name="T98" fmla="*/ 63 w 357"/>
                  <a:gd name="T99" fmla="*/ 153 h 546"/>
                  <a:gd name="T100" fmla="*/ 73 w 357"/>
                  <a:gd name="T101" fmla="*/ 161 h 546"/>
                  <a:gd name="T102" fmla="*/ 81 w 357"/>
                  <a:gd name="T103" fmla="*/ 170 h 5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7"/>
                  <a:gd name="T157" fmla="*/ 0 h 546"/>
                  <a:gd name="T158" fmla="*/ 357 w 357"/>
                  <a:gd name="T159" fmla="*/ 546 h 5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7" h="546">
                    <a:moveTo>
                      <a:pt x="242" y="510"/>
                    </a:moveTo>
                    <a:lnTo>
                      <a:pt x="254" y="523"/>
                    </a:lnTo>
                    <a:lnTo>
                      <a:pt x="259" y="534"/>
                    </a:lnTo>
                    <a:lnTo>
                      <a:pt x="271" y="540"/>
                    </a:lnTo>
                    <a:lnTo>
                      <a:pt x="277" y="540"/>
                    </a:lnTo>
                    <a:lnTo>
                      <a:pt x="277" y="546"/>
                    </a:lnTo>
                    <a:lnTo>
                      <a:pt x="282" y="546"/>
                    </a:lnTo>
                    <a:lnTo>
                      <a:pt x="288" y="540"/>
                    </a:lnTo>
                    <a:lnTo>
                      <a:pt x="288" y="534"/>
                    </a:lnTo>
                    <a:lnTo>
                      <a:pt x="288" y="517"/>
                    </a:lnTo>
                    <a:lnTo>
                      <a:pt x="294" y="464"/>
                    </a:lnTo>
                    <a:lnTo>
                      <a:pt x="300" y="423"/>
                    </a:lnTo>
                    <a:lnTo>
                      <a:pt x="311" y="394"/>
                    </a:lnTo>
                    <a:lnTo>
                      <a:pt x="317" y="361"/>
                    </a:lnTo>
                    <a:lnTo>
                      <a:pt x="328" y="337"/>
                    </a:lnTo>
                    <a:lnTo>
                      <a:pt x="334" y="308"/>
                    </a:lnTo>
                    <a:lnTo>
                      <a:pt x="346" y="290"/>
                    </a:lnTo>
                    <a:lnTo>
                      <a:pt x="357" y="267"/>
                    </a:lnTo>
                    <a:lnTo>
                      <a:pt x="357" y="250"/>
                    </a:lnTo>
                    <a:lnTo>
                      <a:pt x="357" y="227"/>
                    </a:lnTo>
                    <a:lnTo>
                      <a:pt x="351" y="204"/>
                    </a:lnTo>
                    <a:lnTo>
                      <a:pt x="346" y="180"/>
                    </a:lnTo>
                    <a:lnTo>
                      <a:pt x="346" y="156"/>
                    </a:lnTo>
                    <a:lnTo>
                      <a:pt x="334" y="134"/>
                    </a:lnTo>
                    <a:lnTo>
                      <a:pt x="323" y="110"/>
                    </a:lnTo>
                    <a:lnTo>
                      <a:pt x="311" y="88"/>
                    </a:lnTo>
                    <a:lnTo>
                      <a:pt x="300" y="69"/>
                    </a:lnTo>
                    <a:lnTo>
                      <a:pt x="282" y="53"/>
                    </a:lnTo>
                    <a:lnTo>
                      <a:pt x="271" y="35"/>
                    </a:lnTo>
                    <a:lnTo>
                      <a:pt x="248" y="23"/>
                    </a:lnTo>
                    <a:lnTo>
                      <a:pt x="230" y="13"/>
                    </a:lnTo>
                    <a:lnTo>
                      <a:pt x="207" y="6"/>
                    </a:lnTo>
                    <a:lnTo>
                      <a:pt x="184" y="0"/>
                    </a:lnTo>
                    <a:lnTo>
                      <a:pt x="161" y="0"/>
                    </a:lnTo>
                    <a:lnTo>
                      <a:pt x="132" y="6"/>
                    </a:lnTo>
                    <a:lnTo>
                      <a:pt x="115" y="13"/>
                    </a:lnTo>
                    <a:lnTo>
                      <a:pt x="86" y="29"/>
                    </a:lnTo>
                    <a:lnTo>
                      <a:pt x="58" y="59"/>
                    </a:lnTo>
                    <a:lnTo>
                      <a:pt x="34" y="88"/>
                    </a:lnTo>
                    <a:lnTo>
                      <a:pt x="23" y="121"/>
                    </a:lnTo>
                    <a:lnTo>
                      <a:pt x="11" y="151"/>
                    </a:lnTo>
                    <a:lnTo>
                      <a:pt x="6" y="180"/>
                    </a:lnTo>
                    <a:lnTo>
                      <a:pt x="0" y="227"/>
                    </a:lnTo>
                    <a:lnTo>
                      <a:pt x="6" y="267"/>
                    </a:lnTo>
                    <a:lnTo>
                      <a:pt x="29" y="308"/>
                    </a:lnTo>
                    <a:lnTo>
                      <a:pt x="58" y="348"/>
                    </a:lnTo>
                    <a:lnTo>
                      <a:pt x="92" y="377"/>
                    </a:lnTo>
                    <a:lnTo>
                      <a:pt x="126" y="407"/>
                    </a:lnTo>
                    <a:lnTo>
                      <a:pt x="156" y="429"/>
                    </a:lnTo>
                    <a:lnTo>
                      <a:pt x="190" y="459"/>
                    </a:lnTo>
                    <a:lnTo>
                      <a:pt x="219" y="482"/>
                    </a:lnTo>
                    <a:lnTo>
                      <a:pt x="242" y="510"/>
                    </a:lnTo>
                    <a:close/>
                  </a:path>
                </a:pathLst>
              </a:custGeom>
              <a:solidFill>
                <a:srgbClr val="FF9900"/>
              </a:solidFill>
              <a:ln w="9525">
                <a:noFill/>
                <a:round/>
                <a:headEnd/>
                <a:tailEnd/>
              </a:ln>
            </p:spPr>
            <p:txBody>
              <a:bodyPr/>
              <a:lstStyle/>
              <a:p>
                <a:endParaRPr lang="en-US"/>
              </a:p>
            </p:txBody>
          </p:sp>
          <p:sp>
            <p:nvSpPr>
              <p:cNvPr id="4158" name="Freeform 150"/>
              <p:cNvSpPr>
                <a:spLocks/>
              </p:cNvSpPr>
              <p:nvPr/>
            </p:nvSpPr>
            <p:spPr bwMode="auto">
              <a:xfrm>
                <a:off x="5429" y="2808"/>
                <a:ext cx="110" cy="128"/>
              </a:xfrm>
              <a:custGeom>
                <a:avLst/>
                <a:gdLst>
                  <a:gd name="T0" fmla="*/ 0 w 329"/>
                  <a:gd name="T1" fmla="*/ 101 h 384"/>
                  <a:gd name="T2" fmla="*/ 2 w 329"/>
                  <a:gd name="T3" fmla="*/ 106 h 384"/>
                  <a:gd name="T4" fmla="*/ 4 w 329"/>
                  <a:gd name="T5" fmla="*/ 112 h 384"/>
                  <a:gd name="T6" fmla="*/ 6 w 329"/>
                  <a:gd name="T7" fmla="*/ 116 h 384"/>
                  <a:gd name="T8" fmla="*/ 8 w 329"/>
                  <a:gd name="T9" fmla="*/ 118 h 384"/>
                  <a:gd name="T10" fmla="*/ 12 w 329"/>
                  <a:gd name="T11" fmla="*/ 118 h 384"/>
                  <a:gd name="T12" fmla="*/ 25 w 329"/>
                  <a:gd name="T13" fmla="*/ 118 h 384"/>
                  <a:gd name="T14" fmla="*/ 35 w 329"/>
                  <a:gd name="T15" fmla="*/ 116 h 384"/>
                  <a:gd name="T16" fmla="*/ 44 w 329"/>
                  <a:gd name="T17" fmla="*/ 116 h 384"/>
                  <a:gd name="T18" fmla="*/ 56 w 329"/>
                  <a:gd name="T19" fmla="*/ 118 h 384"/>
                  <a:gd name="T20" fmla="*/ 64 w 329"/>
                  <a:gd name="T21" fmla="*/ 120 h 384"/>
                  <a:gd name="T22" fmla="*/ 73 w 329"/>
                  <a:gd name="T23" fmla="*/ 122 h 384"/>
                  <a:gd name="T24" fmla="*/ 81 w 329"/>
                  <a:gd name="T25" fmla="*/ 124 h 384"/>
                  <a:gd name="T26" fmla="*/ 89 w 329"/>
                  <a:gd name="T27" fmla="*/ 128 h 384"/>
                  <a:gd name="T28" fmla="*/ 95 w 329"/>
                  <a:gd name="T29" fmla="*/ 122 h 384"/>
                  <a:gd name="T30" fmla="*/ 100 w 329"/>
                  <a:gd name="T31" fmla="*/ 118 h 384"/>
                  <a:gd name="T32" fmla="*/ 104 w 329"/>
                  <a:gd name="T33" fmla="*/ 110 h 384"/>
                  <a:gd name="T34" fmla="*/ 106 w 329"/>
                  <a:gd name="T35" fmla="*/ 103 h 384"/>
                  <a:gd name="T36" fmla="*/ 110 w 329"/>
                  <a:gd name="T37" fmla="*/ 95 h 384"/>
                  <a:gd name="T38" fmla="*/ 110 w 329"/>
                  <a:gd name="T39" fmla="*/ 85 h 384"/>
                  <a:gd name="T40" fmla="*/ 110 w 329"/>
                  <a:gd name="T41" fmla="*/ 76 h 384"/>
                  <a:gd name="T42" fmla="*/ 110 w 329"/>
                  <a:gd name="T43" fmla="*/ 64 h 384"/>
                  <a:gd name="T44" fmla="*/ 108 w 329"/>
                  <a:gd name="T45" fmla="*/ 56 h 384"/>
                  <a:gd name="T46" fmla="*/ 106 w 329"/>
                  <a:gd name="T47" fmla="*/ 48 h 384"/>
                  <a:gd name="T48" fmla="*/ 104 w 329"/>
                  <a:gd name="T49" fmla="*/ 41 h 384"/>
                  <a:gd name="T50" fmla="*/ 100 w 329"/>
                  <a:gd name="T51" fmla="*/ 33 h 384"/>
                  <a:gd name="T52" fmla="*/ 95 w 329"/>
                  <a:gd name="T53" fmla="*/ 25 h 384"/>
                  <a:gd name="T54" fmla="*/ 89 w 329"/>
                  <a:gd name="T55" fmla="*/ 19 h 384"/>
                  <a:gd name="T56" fmla="*/ 83 w 329"/>
                  <a:gd name="T57" fmla="*/ 13 h 384"/>
                  <a:gd name="T58" fmla="*/ 77 w 329"/>
                  <a:gd name="T59" fmla="*/ 8 h 384"/>
                  <a:gd name="T60" fmla="*/ 70 w 329"/>
                  <a:gd name="T61" fmla="*/ 6 h 384"/>
                  <a:gd name="T62" fmla="*/ 64 w 329"/>
                  <a:gd name="T63" fmla="*/ 2 h 384"/>
                  <a:gd name="T64" fmla="*/ 56 w 329"/>
                  <a:gd name="T65" fmla="*/ 0 h 384"/>
                  <a:gd name="T66" fmla="*/ 48 w 329"/>
                  <a:gd name="T67" fmla="*/ 0 h 384"/>
                  <a:gd name="T68" fmla="*/ 40 w 329"/>
                  <a:gd name="T69" fmla="*/ 0 h 384"/>
                  <a:gd name="T70" fmla="*/ 35 w 329"/>
                  <a:gd name="T71" fmla="*/ 2 h 384"/>
                  <a:gd name="T72" fmla="*/ 27 w 329"/>
                  <a:gd name="T73" fmla="*/ 6 h 384"/>
                  <a:gd name="T74" fmla="*/ 23 w 329"/>
                  <a:gd name="T75" fmla="*/ 10 h 384"/>
                  <a:gd name="T76" fmla="*/ 17 w 329"/>
                  <a:gd name="T77" fmla="*/ 15 h 384"/>
                  <a:gd name="T78" fmla="*/ 14 w 329"/>
                  <a:gd name="T79" fmla="*/ 25 h 384"/>
                  <a:gd name="T80" fmla="*/ 10 w 329"/>
                  <a:gd name="T81" fmla="*/ 33 h 384"/>
                  <a:gd name="T82" fmla="*/ 8 w 329"/>
                  <a:gd name="T83" fmla="*/ 41 h 384"/>
                  <a:gd name="T84" fmla="*/ 4 w 329"/>
                  <a:gd name="T85" fmla="*/ 50 h 384"/>
                  <a:gd name="T86" fmla="*/ 2 w 329"/>
                  <a:gd name="T87" fmla="*/ 64 h 384"/>
                  <a:gd name="T88" fmla="*/ 2 w 329"/>
                  <a:gd name="T89" fmla="*/ 77 h 384"/>
                  <a:gd name="T90" fmla="*/ 0 w 329"/>
                  <a:gd name="T91" fmla="*/ 89 h 384"/>
                  <a:gd name="T92" fmla="*/ 0 w 329"/>
                  <a:gd name="T93" fmla="*/ 101 h 3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29"/>
                  <a:gd name="T142" fmla="*/ 0 h 384"/>
                  <a:gd name="T143" fmla="*/ 329 w 329"/>
                  <a:gd name="T144" fmla="*/ 384 h 3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29" h="384">
                    <a:moveTo>
                      <a:pt x="0" y="302"/>
                    </a:moveTo>
                    <a:lnTo>
                      <a:pt x="6" y="319"/>
                    </a:lnTo>
                    <a:lnTo>
                      <a:pt x="12" y="336"/>
                    </a:lnTo>
                    <a:lnTo>
                      <a:pt x="17" y="348"/>
                    </a:lnTo>
                    <a:lnTo>
                      <a:pt x="23" y="354"/>
                    </a:lnTo>
                    <a:lnTo>
                      <a:pt x="35" y="354"/>
                    </a:lnTo>
                    <a:lnTo>
                      <a:pt x="75" y="354"/>
                    </a:lnTo>
                    <a:lnTo>
                      <a:pt x="104" y="348"/>
                    </a:lnTo>
                    <a:lnTo>
                      <a:pt x="133" y="348"/>
                    </a:lnTo>
                    <a:lnTo>
                      <a:pt x="167" y="354"/>
                    </a:lnTo>
                    <a:lnTo>
                      <a:pt x="190" y="360"/>
                    </a:lnTo>
                    <a:lnTo>
                      <a:pt x="219" y="365"/>
                    </a:lnTo>
                    <a:lnTo>
                      <a:pt x="243" y="371"/>
                    </a:lnTo>
                    <a:lnTo>
                      <a:pt x="265" y="384"/>
                    </a:lnTo>
                    <a:lnTo>
                      <a:pt x="283" y="365"/>
                    </a:lnTo>
                    <a:lnTo>
                      <a:pt x="300" y="354"/>
                    </a:lnTo>
                    <a:lnTo>
                      <a:pt x="311" y="331"/>
                    </a:lnTo>
                    <a:lnTo>
                      <a:pt x="317" y="308"/>
                    </a:lnTo>
                    <a:lnTo>
                      <a:pt x="329" y="284"/>
                    </a:lnTo>
                    <a:lnTo>
                      <a:pt x="329" y="255"/>
                    </a:lnTo>
                    <a:lnTo>
                      <a:pt x="329" y="227"/>
                    </a:lnTo>
                    <a:lnTo>
                      <a:pt x="329" y="192"/>
                    </a:lnTo>
                    <a:lnTo>
                      <a:pt x="323" y="168"/>
                    </a:lnTo>
                    <a:lnTo>
                      <a:pt x="317" y="144"/>
                    </a:lnTo>
                    <a:lnTo>
                      <a:pt x="311" y="122"/>
                    </a:lnTo>
                    <a:lnTo>
                      <a:pt x="300" y="98"/>
                    </a:lnTo>
                    <a:lnTo>
                      <a:pt x="283" y="76"/>
                    </a:lnTo>
                    <a:lnTo>
                      <a:pt x="265" y="58"/>
                    </a:lnTo>
                    <a:lnTo>
                      <a:pt x="248" y="40"/>
                    </a:lnTo>
                    <a:lnTo>
                      <a:pt x="231" y="23"/>
                    </a:lnTo>
                    <a:lnTo>
                      <a:pt x="208" y="17"/>
                    </a:lnTo>
                    <a:lnTo>
                      <a:pt x="190" y="6"/>
                    </a:lnTo>
                    <a:lnTo>
                      <a:pt x="167" y="0"/>
                    </a:lnTo>
                    <a:lnTo>
                      <a:pt x="144" y="0"/>
                    </a:lnTo>
                    <a:lnTo>
                      <a:pt x="121" y="0"/>
                    </a:lnTo>
                    <a:lnTo>
                      <a:pt x="104" y="6"/>
                    </a:lnTo>
                    <a:lnTo>
                      <a:pt x="81" y="17"/>
                    </a:lnTo>
                    <a:lnTo>
                      <a:pt x="69" y="29"/>
                    </a:lnTo>
                    <a:lnTo>
                      <a:pt x="52" y="46"/>
                    </a:lnTo>
                    <a:lnTo>
                      <a:pt x="41" y="76"/>
                    </a:lnTo>
                    <a:lnTo>
                      <a:pt x="29" y="98"/>
                    </a:lnTo>
                    <a:lnTo>
                      <a:pt x="23" y="122"/>
                    </a:lnTo>
                    <a:lnTo>
                      <a:pt x="12" y="151"/>
                    </a:lnTo>
                    <a:lnTo>
                      <a:pt x="6" y="192"/>
                    </a:lnTo>
                    <a:lnTo>
                      <a:pt x="6" y="232"/>
                    </a:lnTo>
                    <a:lnTo>
                      <a:pt x="0" y="267"/>
                    </a:lnTo>
                    <a:lnTo>
                      <a:pt x="0" y="302"/>
                    </a:lnTo>
                    <a:close/>
                  </a:path>
                </a:pathLst>
              </a:custGeom>
              <a:solidFill>
                <a:srgbClr val="FF9900"/>
              </a:solidFill>
              <a:ln w="9525">
                <a:noFill/>
                <a:round/>
                <a:headEnd/>
                <a:tailEnd/>
              </a:ln>
            </p:spPr>
            <p:txBody>
              <a:bodyPr/>
              <a:lstStyle/>
              <a:p>
                <a:endParaRPr lang="en-US"/>
              </a:p>
            </p:txBody>
          </p:sp>
          <p:sp>
            <p:nvSpPr>
              <p:cNvPr id="4159" name="Freeform 151"/>
              <p:cNvSpPr>
                <a:spLocks/>
              </p:cNvSpPr>
              <p:nvPr/>
            </p:nvSpPr>
            <p:spPr bwMode="auto">
              <a:xfrm>
                <a:off x="5250" y="2850"/>
                <a:ext cx="141" cy="151"/>
              </a:xfrm>
              <a:custGeom>
                <a:avLst/>
                <a:gdLst>
                  <a:gd name="T0" fmla="*/ 21 w 421"/>
                  <a:gd name="T1" fmla="*/ 130 h 454"/>
                  <a:gd name="T2" fmla="*/ 29 w 421"/>
                  <a:gd name="T3" fmla="*/ 139 h 454"/>
                  <a:gd name="T4" fmla="*/ 37 w 421"/>
                  <a:gd name="T5" fmla="*/ 145 h 454"/>
                  <a:gd name="T6" fmla="*/ 47 w 421"/>
                  <a:gd name="T7" fmla="*/ 151 h 454"/>
                  <a:gd name="T8" fmla="*/ 58 w 421"/>
                  <a:gd name="T9" fmla="*/ 151 h 454"/>
                  <a:gd name="T10" fmla="*/ 70 w 421"/>
                  <a:gd name="T11" fmla="*/ 151 h 454"/>
                  <a:gd name="T12" fmla="*/ 83 w 421"/>
                  <a:gd name="T13" fmla="*/ 149 h 454"/>
                  <a:gd name="T14" fmla="*/ 94 w 421"/>
                  <a:gd name="T15" fmla="*/ 147 h 454"/>
                  <a:gd name="T16" fmla="*/ 104 w 421"/>
                  <a:gd name="T17" fmla="*/ 143 h 454"/>
                  <a:gd name="T18" fmla="*/ 112 w 421"/>
                  <a:gd name="T19" fmla="*/ 139 h 454"/>
                  <a:gd name="T20" fmla="*/ 122 w 421"/>
                  <a:gd name="T21" fmla="*/ 135 h 454"/>
                  <a:gd name="T22" fmla="*/ 128 w 421"/>
                  <a:gd name="T23" fmla="*/ 131 h 454"/>
                  <a:gd name="T24" fmla="*/ 131 w 421"/>
                  <a:gd name="T25" fmla="*/ 126 h 454"/>
                  <a:gd name="T26" fmla="*/ 135 w 421"/>
                  <a:gd name="T27" fmla="*/ 118 h 454"/>
                  <a:gd name="T28" fmla="*/ 137 w 421"/>
                  <a:gd name="T29" fmla="*/ 114 h 454"/>
                  <a:gd name="T30" fmla="*/ 139 w 421"/>
                  <a:gd name="T31" fmla="*/ 110 h 454"/>
                  <a:gd name="T32" fmla="*/ 139 w 421"/>
                  <a:gd name="T33" fmla="*/ 104 h 454"/>
                  <a:gd name="T34" fmla="*/ 139 w 421"/>
                  <a:gd name="T35" fmla="*/ 97 h 454"/>
                  <a:gd name="T36" fmla="*/ 141 w 421"/>
                  <a:gd name="T37" fmla="*/ 91 h 454"/>
                  <a:gd name="T38" fmla="*/ 139 w 421"/>
                  <a:gd name="T39" fmla="*/ 83 h 454"/>
                  <a:gd name="T40" fmla="*/ 135 w 421"/>
                  <a:gd name="T41" fmla="*/ 70 h 454"/>
                  <a:gd name="T42" fmla="*/ 129 w 421"/>
                  <a:gd name="T43" fmla="*/ 54 h 454"/>
                  <a:gd name="T44" fmla="*/ 122 w 421"/>
                  <a:gd name="T45" fmla="*/ 43 h 454"/>
                  <a:gd name="T46" fmla="*/ 112 w 421"/>
                  <a:gd name="T47" fmla="*/ 29 h 454"/>
                  <a:gd name="T48" fmla="*/ 100 w 421"/>
                  <a:gd name="T49" fmla="*/ 20 h 454"/>
                  <a:gd name="T50" fmla="*/ 91 w 421"/>
                  <a:gd name="T51" fmla="*/ 12 h 454"/>
                  <a:gd name="T52" fmla="*/ 75 w 421"/>
                  <a:gd name="T53" fmla="*/ 6 h 454"/>
                  <a:gd name="T54" fmla="*/ 60 w 421"/>
                  <a:gd name="T55" fmla="*/ 0 h 454"/>
                  <a:gd name="T56" fmla="*/ 54 w 421"/>
                  <a:gd name="T57" fmla="*/ 0 h 454"/>
                  <a:gd name="T58" fmla="*/ 47 w 421"/>
                  <a:gd name="T59" fmla="*/ 0 h 454"/>
                  <a:gd name="T60" fmla="*/ 39 w 421"/>
                  <a:gd name="T61" fmla="*/ 0 h 454"/>
                  <a:gd name="T62" fmla="*/ 31 w 421"/>
                  <a:gd name="T63" fmla="*/ 2 h 454"/>
                  <a:gd name="T64" fmla="*/ 25 w 421"/>
                  <a:gd name="T65" fmla="*/ 6 h 454"/>
                  <a:gd name="T66" fmla="*/ 19 w 421"/>
                  <a:gd name="T67" fmla="*/ 8 h 454"/>
                  <a:gd name="T68" fmla="*/ 14 w 421"/>
                  <a:gd name="T69" fmla="*/ 14 h 454"/>
                  <a:gd name="T70" fmla="*/ 8 w 421"/>
                  <a:gd name="T71" fmla="*/ 20 h 454"/>
                  <a:gd name="T72" fmla="*/ 4 w 421"/>
                  <a:gd name="T73" fmla="*/ 27 h 454"/>
                  <a:gd name="T74" fmla="*/ 2 w 421"/>
                  <a:gd name="T75" fmla="*/ 39 h 454"/>
                  <a:gd name="T76" fmla="*/ 0 w 421"/>
                  <a:gd name="T77" fmla="*/ 52 h 454"/>
                  <a:gd name="T78" fmla="*/ 0 w 421"/>
                  <a:gd name="T79" fmla="*/ 68 h 454"/>
                  <a:gd name="T80" fmla="*/ 2 w 421"/>
                  <a:gd name="T81" fmla="*/ 83 h 454"/>
                  <a:gd name="T82" fmla="*/ 6 w 421"/>
                  <a:gd name="T83" fmla="*/ 97 h 454"/>
                  <a:gd name="T84" fmla="*/ 10 w 421"/>
                  <a:gd name="T85" fmla="*/ 108 h 454"/>
                  <a:gd name="T86" fmla="*/ 15 w 421"/>
                  <a:gd name="T87" fmla="*/ 120 h 454"/>
                  <a:gd name="T88" fmla="*/ 21 w 421"/>
                  <a:gd name="T89" fmla="*/ 130 h 45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21"/>
                  <a:gd name="T136" fmla="*/ 0 h 454"/>
                  <a:gd name="T137" fmla="*/ 421 w 421"/>
                  <a:gd name="T138" fmla="*/ 454 h 45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21" h="454">
                    <a:moveTo>
                      <a:pt x="64" y="390"/>
                    </a:moveTo>
                    <a:lnTo>
                      <a:pt x="87" y="419"/>
                    </a:lnTo>
                    <a:lnTo>
                      <a:pt x="110" y="436"/>
                    </a:lnTo>
                    <a:lnTo>
                      <a:pt x="139" y="454"/>
                    </a:lnTo>
                    <a:lnTo>
                      <a:pt x="173" y="454"/>
                    </a:lnTo>
                    <a:lnTo>
                      <a:pt x="208" y="454"/>
                    </a:lnTo>
                    <a:lnTo>
                      <a:pt x="248" y="448"/>
                    </a:lnTo>
                    <a:lnTo>
                      <a:pt x="282" y="441"/>
                    </a:lnTo>
                    <a:lnTo>
                      <a:pt x="311" y="430"/>
                    </a:lnTo>
                    <a:lnTo>
                      <a:pt x="334" y="419"/>
                    </a:lnTo>
                    <a:lnTo>
                      <a:pt x="363" y="407"/>
                    </a:lnTo>
                    <a:lnTo>
                      <a:pt x="381" y="395"/>
                    </a:lnTo>
                    <a:lnTo>
                      <a:pt x="392" y="378"/>
                    </a:lnTo>
                    <a:lnTo>
                      <a:pt x="404" y="354"/>
                    </a:lnTo>
                    <a:lnTo>
                      <a:pt x="409" y="344"/>
                    </a:lnTo>
                    <a:lnTo>
                      <a:pt x="415" y="332"/>
                    </a:lnTo>
                    <a:lnTo>
                      <a:pt x="415" y="314"/>
                    </a:lnTo>
                    <a:lnTo>
                      <a:pt x="415" y="291"/>
                    </a:lnTo>
                    <a:lnTo>
                      <a:pt x="421" y="273"/>
                    </a:lnTo>
                    <a:lnTo>
                      <a:pt x="415" y="250"/>
                    </a:lnTo>
                    <a:lnTo>
                      <a:pt x="404" y="209"/>
                    </a:lnTo>
                    <a:lnTo>
                      <a:pt x="386" y="163"/>
                    </a:lnTo>
                    <a:lnTo>
                      <a:pt x="363" y="128"/>
                    </a:lnTo>
                    <a:lnTo>
                      <a:pt x="334" y="87"/>
                    </a:lnTo>
                    <a:lnTo>
                      <a:pt x="300" y="59"/>
                    </a:lnTo>
                    <a:lnTo>
                      <a:pt x="271" y="36"/>
                    </a:lnTo>
                    <a:lnTo>
                      <a:pt x="225" y="17"/>
                    </a:lnTo>
                    <a:lnTo>
                      <a:pt x="179" y="0"/>
                    </a:lnTo>
                    <a:lnTo>
                      <a:pt x="162" y="0"/>
                    </a:lnTo>
                    <a:lnTo>
                      <a:pt x="139" y="0"/>
                    </a:lnTo>
                    <a:lnTo>
                      <a:pt x="115" y="0"/>
                    </a:lnTo>
                    <a:lnTo>
                      <a:pt x="92" y="6"/>
                    </a:lnTo>
                    <a:lnTo>
                      <a:pt x="75" y="17"/>
                    </a:lnTo>
                    <a:lnTo>
                      <a:pt x="57" y="24"/>
                    </a:lnTo>
                    <a:lnTo>
                      <a:pt x="41" y="41"/>
                    </a:lnTo>
                    <a:lnTo>
                      <a:pt x="23" y="59"/>
                    </a:lnTo>
                    <a:lnTo>
                      <a:pt x="11" y="82"/>
                    </a:lnTo>
                    <a:lnTo>
                      <a:pt x="6" y="117"/>
                    </a:lnTo>
                    <a:lnTo>
                      <a:pt x="0" y="157"/>
                    </a:lnTo>
                    <a:lnTo>
                      <a:pt x="0" y="204"/>
                    </a:lnTo>
                    <a:lnTo>
                      <a:pt x="6" y="250"/>
                    </a:lnTo>
                    <a:lnTo>
                      <a:pt x="17" y="291"/>
                    </a:lnTo>
                    <a:lnTo>
                      <a:pt x="29" y="325"/>
                    </a:lnTo>
                    <a:lnTo>
                      <a:pt x="46" y="360"/>
                    </a:lnTo>
                    <a:lnTo>
                      <a:pt x="64" y="390"/>
                    </a:lnTo>
                    <a:close/>
                  </a:path>
                </a:pathLst>
              </a:custGeom>
              <a:solidFill>
                <a:srgbClr val="990000"/>
              </a:solidFill>
              <a:ln w="9525">
                <a:noFill/>
                <a:round/>
                <a:headEnd/>
                <a:tailEnd/>
              </a:ln>
            </p:spPr>
            <p:txBody>
              <a:bodyPr/>
              <a:lstStyle/>
              <a:p>
                <a:endParaRPr lang="en-US"/>
              </a:p>
            </p:txBody>
          </p:sp>
          <p:sp>
            <p:nvSpPr>
              <p:cNvPr id="4160" name="Freeform 152"/>
              <p:cNvSpPr>
                <a:spLocks/>
              </p:cNvSpPr>
              <p:nvPr/>
            </p:nvSpPr>
            <p:spPr bwMode="auto">
              <a:xfrm>
                <a:off x="5148" y="2867"/>
                <a:ext cx="99" cy="159"/>
              </a:xfrm>
              <a:custGeom>
                <a:avLst/>
                <a:gdLst>
                  <a:gd name="T0" fmla="*/ 6 w 295"/>
                  <a:gd name="T1" fmla="*/ 140 h 477"/>
                  <a:gd name="T2" fmla="*/ 10 w 295"/>
                  <a:gd name="T3" fmla="*/ 145 h 477"/>
                  <a:gd name="T4" fmla="*/ 15 w 295"/>
                  <a:gd name="T5" fmla="*/ 151 h 477"/>
                  <a:gd name="T6" fmla="*/ 19 w 295"/>
                  <a:gd name="T7" fmla="*/ 153 h 477"/>
                  <a:gd name="T8" fmla="*/ 26 w 295"/>
                  <a:gd name="T9" fmla="*/ 157 h 477"/>
                  <a:gd name="T10" fmla="*/ 29 w 295"/>
                  <a:gd name="T11" fmla="*/ 157 h 477"/>
                  <a:gd name="T12" fmla="*/ 35 w 295"/>
                  <a:gd name="T13" fmla="*/ 159 h 477"/>
                  <a:gd name="T14" fmla="*/ 41 w 295"/>
                  <a:gd name="T15" fmla="*/ 157 h 477"/>
                  <a:gd name="T16" fmla="*/ 49 w 295"/>
                  <a:gd name="T17" fmla="*/ 157 h 477"/>
                  <a:gd name="T18" fmla="*/ 54 w 295"/>
                  <a:gd name="T19" fmla="*/ 153 h 477"/>
                  <a:gd name="T20" fmla="*/ 62 w 295"/>
                  <a:gd name="T21" fmla="*/ 151 h 477"/>
                  <a:gd name="T22" fmla="*/ 68 w 295"/>
                  <a:gd name="T23" fmla="*/ 147 h 477"/>
                  <a:gd name="T24" fmla="*/ 76 w 295"/>
                  <a:gd name="T25" fmla="*/ 142 h 477"/>
                  <a:gd name="T26" fmla="*/ 84 w 295"/>
                  <a:gd name="T27" fmla="*/ 136 h 477"/>
                  <a:gd name="T28" fmla="*/ 91 w 295"/>
                  <a:gd name="T29" fmla="*/ 130 h 477"/>
                  <a:gd name="T30" fmla="*/ 99 w 295"/>
                  <a:gd name="T31" fmla="*/ 122 h 477"/>
                  <a:gd name="T32" fmla="*/ 97 w 295"/>
                  <a:gd name="T33" fmla="*/ 113 h 477"/>
                  <a:gd name="T34" fmla="*/ 93 w 295"/>
                  <a:gd name="T35" fmla="*/ 105 h 477"/>
                  <a:gd name="T36" fmla="*/ 91 w 295"/>
                  <a:gd name="T37" fmla="*/ 95 h 477"/>
                  <a:gd name="T38" fmla="*/ 89 w 295"/>
                  <a:gd name="T39" fmla="*/ 85 h 477"/>
                  <a:gd name="T40" fmla="*/ 89 w 295"/>
                  <a:gd name="T41" fmla="*/ 76 h 477"/>
                  <a:gd name="T42" fmla="*/ 87 w 295"/>
                  <a:gd name="T43" fmla="*/ 66 h 477"/>
                  <a:gd name="T44" fmla="*/ 87 w 295"/>
                  <a:gd name="T45" fmla="*/ 58 h 477"/>
                  <a:gd name="T46" fmla="*/ 87 w 295"/>
                  <a:gd name="T47" fmla="*/ 49 h 477"/>
                  <a:gd name="T48" fmla="*/ 87 w 295"/>
                  <a:gd name="T49" fmla="*/ 41 h 477"/>
                  <a:gd name="T50" fmla="*/ 89 w 295"/>
                  <a:gd name="T51" fmla="*/ 33 h 477"/>
                  <a:gd name="T52" fmla="*/ 89 w 295"/>
                  <a:gd name="T53" fmla="*/ 27 h 477"/>
                  <a:gd name="T54" fmla="*/ 89 w 295"/>
                  <a:gd name="T55" fmla="*/ 20 h 477"/>
                  <a:gd name="T56" fmla="*/ 91 w 295"/>
                  <a:gd name="T57" fmla="*/ 16 h 477"/>
                  <a:gd name="T58" fmla="*/ 91 w 295"/>
                  <a:gd name="T59" fmla="*/ 12 h 477"/>
                  <a:gd name="T60" fmla="*/ 91 w 295"/>
                  <a:gd name="T61" fmla="*/ 8 h 477"/>
                  <a:gd name="T62" fmla="*/ 89 w 295"/>
                  <a:gd name="T63" fmla="*/ 6 h 477"/>
                  <a:gd name="T64" fmla="*/ 87 w 295"/>
                  <a:gd name="T65" fmla="*/ 4 h 477"/>
                  <a:gd name="T66" fmla="*/ 84 w 295"/>
                  <a:gd name="T67" fmla="*/ 2 h 477"/>
                  <a:gd name="T68" fmla="*/ 82 w 295"/>
                  <a:gd name="T69" fmla="*/ 2 h 477"/>
                  <a:gd name="T70" fmla="*/ 77 w 295"/>
                  <a:gd name="T71" fmla="*/ 0 h 477"/>
                  <a:gd name="T72" fmla="*/ 72 w 295"/>
                  <a:gd name="T73" fmla="*/ 2 h 477"/>
                  <a:gd name="T74" fmla="*/ 66 w 295"/>
                  <a:gd name="T75" fmla="*/ 4 h 477"/>
                  <a:gd name="T76" fmla="*/ 58 w 295"/>
                  <a:gd name="T77" fmla="*/ 6 h 477"/>
                  <a:gd name="T78" fmla="*/ 52 w 295"/>
                  <a:gd name="T79" fmla="*/ 8 h 477"/>
                  <a:gd name="T80" fmla="*/ 46 w 295"/>
                  <a:gd name="T81" fmla="*/ 12 h 477"/>
                  <a:gd name="T82" fmla="*/ 41 w 295"/>
                  <a:gd name="T83" fmla="*/ 16 h 477"/>
                  <a:gd name="T84" fmla="*/ 33 w 295"/>
                  <a:gd name="T85" fmla="*/ 24 h 477"/>
                  <a:gd name="T86" fmla="*/ 23 w 295"/>
                  <a:gd name="T87" fmla="*/ 33 h 477"/>
                  <a:gd name="T88" fmla="*/ 18 w 295"/>
                  <a:gd name="T89" fmla="*/ 43 h 477"/>
                  <a:gd name="T90" fmla="*/ 12 w 295"/>
                  <a:gd name="T91" fmla="*/ 51 h 477"/>
                  <a:gd name="T92" fmla="*/ 6 w 295"/>
                  <a:gd name="T93" fmla="*/ 68 h 477"/>
                  <a:gd name="T94" fmla="*/ 4 w 295"/>
                  <a:gd name="T95" fmla="*/ 78 h 477"/>
                  <a:gd name="T96" fmla="*/ 2 w 295"/>
                  <a:gd name="T97" fmla="*/ 87 h 477"/>
                  <a:gd name="T98" fmla="*/ 2 w 295"/>
                  <a:gd name="T99" fmla="*/ 97 h 477"/>
                  <a:gd name="T100" fmla="*/ 0 w 295"/>
                  <a:gd name="T101" fmla="*/ 105 h 477"/>
                  <a:gd name="T102" fmla="*/ 2 w 295"/>
                  <a:gd name="T103" fmla="*/ 114 h 477"/>
                  <a:gd name="T104" fmla="*/ 2 w 295"/>
                  <a:gd name="T105" fmla="*/ 122 h 477"/>
                  <a:gd name="T106" fmla="*/ 4 w 295"/>
                  <a:gd name="T107" fmla="*/ 132 h 477"/>
                  <a:gd name="T108" fmla="*/ 6 w 295"/>
                  <a:gd name="T109" fmla="*/ 140 h 47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95"/>
                  <a:gd name="T166" fmla="*/ 0 h 477"/>
                  <a:gd name="T167" fmla="*/ 295 w 295"/>
                  <a:gd name="T168" fmla="*/ 477 h 47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95" h="477">
                    <a:moveTo>
                      <a:pt x="18" y="419"/>
                    </a:moveTo>
                    <a:lnTo>
                      <a:pt x="29" y="436"/>
                    </a:lnTo>
                    <a:lnTo>
                      <a:pt x="46" y="454"/>
                    </a:lnTo>
                    <a:lnTo>
                      <a:pt x="58" y="459"/>
                    </a:lnTo>
                    <a:lnTo>
                      <a:pt x="76" y="472"/>
                    </a:lnTo>
                    <a:lnTo>
                      <a:pt x="87" y="472"/>
                    </a:lnTo>
                    <a:lnTo>
                      <a:pt x="104" y="477"/>
                    </a:lnTo>
                    <a:lnTo>
                      <a:pt x="122" y="472"/>
                    </a:lnTo>
                    <a:lnTo>
                      <a:pt x="145" y="472"/>
                    </a:lnTo>
                    <a:lnTo>
                      <a:pt x="162" y="459"/>
                    </a:lnTo>
                    <a:lnTo>
                      <a:pt x="184" y="454"/>
                    </a:lnTo>
                    <a:lnTo>
                      <a:pt x="202" y="442"/>
                    </a:lnTo>
                    <a:lnTo>
                      <a:pt x="225" y="425"/>
                    </a:lnTo>
                    <a:lnTo>
                      <a:pt x="249" y="407"/>
                    </a:lnTo>
                    <a:lnTo>
                      <a:pt x="271" y="389"/>
                    </a:lnTo>
                    <a:lnTo>
                      <a:pt x="295" y="367"/>
                    </a:lnTo>
                    <a:lnTo>
                      <a:pt x="289" y="338"/>
                    </a:lnTo>
                    <a:lnTo>
                      <a:pt x="277" y="314"/>
                    </a:lnTo>
                    <a:lnTo>
                      <a:pt x="271" y="286"/>
                    </a:lnTo>
                    <a:lnTo>
                      <a:pt x="266" y="256"/>
                    </a:lnTo>
                    <a:lnTo>
                      <a:pt x="266" y="227"/>
                    </a:lnTo>
                    <a:lnTo>
                      <a:pt x="260" y="198"/>
                    </a:lnTo>
                    <a:lnTo>
                      <a:pt x="260" y="175"/>
                    </a:lnTo>
                    <a:lnTo>
                      <a:pt x="260" y="146"/>
                    </a:lnTo>
                    <a:lnTo>
                      <a:pt x="260" y="123"/>
                    </a:lnTo>
                    <a:lnTo>
                      <a:pt x="266" y="100"/>
                    </a:lnTo>
                    <a:lnTo>
                      <a:pt x="266" y="81"/>
                    </a:lnTo>
                    <a:lnTo>
                      <a:pt x="266" y="59"/>
                    </a:lnTo>
                    <a:lnTo>
                      <a:pt x="271" y="48"/>
                    </a:lnTo>
                    <a:lnTo>
                      <a:pt x="271" y="35"/>
                    </a:lnTo>
                    <a:lnTo>
                      <a:pt x="271" y="24"/>
                    </a:lnTo>
                    <a:lnTo>
                      <a:pt x="266" y="19"/>
                    </a:lnTo>
                    <a:lnTo>
                      <a:pt x="260" y="13"/>
                    </a:lnTo>
                    <a:lnTo>
                      <a:pt x="249" y="7"/>
                    </a:lnTo>
                    <a:lnTo>
                      <a:pt x="243" y="7"/>
                    </a:lnTo>
                    <a:lnTo>
                      <a:pt x="230" y="0"/>
                    </a:lnTo>
                    <a:lnTo>
                      <a:pt x="214" y="7"/>
                    </a:lnTo>
                    <a:lnTo>
                      <a:pt x="197" y="13"/>
                    </a:lnTo>
                    <a:lnTo>
                      <a:pt x="174" y="19"/>
                    </a:lnTo>
                    <a:lnTo>
                      <a:pt x="156" y="24"/>
                    </a:lnTo>
                    <a:lnTo>
                      <a:pt x="138" y="35"/>
                    </a:lnTo>
                    <a:lnTo>
                      <a:pt x="122" y="48"/>
                    </a:lnTo>
                    <a:lnTo>
                      <a:pt x="99" y="71"/>
                    </a:lnTo>
                    <a:lnTo>
                      <a:pt x="70" y="100"/>
                    </a:lnTo>
                    <a:lnTo>
                      <a:pt x="53" y="129"/>
                    </a:lnTo>
                    <a:lnTo>
                      <a:pt x="35" y="152"/>
                    </a:lnTo>
                    <a:lnTo>
                      <a:pt x="18" y="205"/>
                    </a:lnTo>
                    <a:lnTo>
                      <a:pt x="12" y="233"/>
                    </a:lnTo>
                    <a:lnTo>
                      <a:pt x="5" y="262"/>
                    </a:lnTo>
                    <a:lnTo>
                      <a:pt x="5" y="292"/>
                    </a:lnTo>
                    <a:lnTo>
                      <a:pt x="0" y="314"/>
                    </a:lnTo>
                    <a:lnTo>
                      <a:pt x="5" y="343"/>
                    </a:lnTo>
                    <a:lnTo>
                      <a:pt x="5" y="367"/>
                    </a:lnTo>
                    <a:lnTo>
                      <a:pt x="12" y="396"/>
                    </a:lnTo>
                    <a:lnTo>
                      <a:pt x="18" y="419"/>
                    </a:lnTo>
                    <a:close/>
                  </a:path>
                </a:pathLst>
              </a:custGeom>
              <a:solidFill>
                <a:srgbClr val="990000"/>
              </a:solidFill>
              <a:ln w="9525">
                <a:noFill/>
                <a:round/>
                <a:headEnd/>
                <a:tailEnd/>
              </a:ln>
            </p:spPr>
            <p:txBody>
              <a:bodyPr/>
              <a:lstStyle/>
              <a:p>
                <a:endParaRPr lang="en-US"/>
              </a:p>
            </p:txBody>
          </p:sp>
          <p:sp>
            <p:nvSpPr>
              <p:cNvPr id="4161" name="Freeform 153"/>
              <p:cNvSpPr>
                <a:spLocks/>
              </p:cNvSpPr>
              <p:nvPr/>
            </p:nvSpPr>
            <p:spPr bwMode="auto">
              <a:xfrm>
                <a:off x="5368" y="2939"/>
                <a:ext cx="180" cy="122"/>
              </a:xfrm>
              <a:custGeom>
                <a:avLst/>
                <a:gdLst>
                  <a:gd name="T0" fmla="*/ 10 w 542"/>
                  <a:gd name="T1" fmla="*/ 91 h 366"/>
                  <a:gd name="T2" fmla="*/ 36 w 542"/>
                  <a:gd name="T3" fmla="*/ 108 h 366"/>
                  <a:gd name="T4" fmla="*/ 50 w 542"/>
                  <a:gd name="T5" fmla="*/ 115 h 366"/>
                  <a:gd name="T6" fmla="*/ 67 w 542"/>
                  <a:gd name="T7" fmla="*/ 118 h 366"/>
                  <a:gd name="T8" fmla="*/ 86 w 542"/>
                  <a:gd name="T9" fmla="*/ 122 h 366"/>
                  <a:gd name="T10" fmla="*/ 105 w 542"/>
                  <a:gd name="T11" fmla="*/ 120 h 366"/>
                  <a:gd name="T12" fmla="*/ 121 w 542"/>
                  <a:gd name="T13" fmla="*/ 120 h 366"/>
                  <a:gd name="T14" fmla="*/ 136 w 542"/>
                  <a:gd name="T15" fmla="*/ 115 h 366"/>
                  <a:gd name="T16" fmla="*/ 149 w 542"/>
                  <a:gd name="T17" fmla="*/ 108 h 366"/>
                  <a:gd name="T18" fmla="*/ 161 w 542"/>
                  <a:gd name="T19" fmla="*/ 101 h 366"/>
                  <a:gd name="T20" fmla="*/ 166 w 542"/>
                  <a:gd name="T21" fmla="*/ 93 h 366"/>
                  <a:gd name="T22" fmla="*/ 174 w 542"/>
                  <a:gd name="T23" fmla="*/ 86 h 366"/>
                  <a:gd name="T24" fmla="*/ 178 w 542"/>
                  <a:gd name="T25" fmla="*/ 78 h 366"/>
                  <a:gd name="T26" fmla="*/ 180 w 542"/>
                  <a:gd name="T27" fmla="*/ 68 h 366"/>
                  <a:gd name="T28" fmla="*/ 180 w 542"/>
                  <a:gd name="T29" fmla="*/ 58 h 366"/>
                  <a:gd name="T30" fmla="*/ 178 w 542"/>
                  <a:gd name="T31" fmla="*/ 47 h 366"/>
                  <a:gd name="T32" fmla="*/ 172 w 542"/>
                  <a:gd name="T33" fmla="*/ 35 h 366"/>
                  <a:gd name="T34" fmla="*/ 166 w 542"/>
                  <a:gd name="T35" fmla="*/ 26 h 366"/>
                  <a:gd name="T36" fmla="*/ 155 w 542"/>
                  <a:gd name="T37" fmla="*/ 16 h 366"/>
                  <a:gd name="T38" fmla="*/ 143 w 542"/>
                  <a:gd name="T39" fmla="*/ 8 h 366"/>
                  <a:gd name="T40" fmla="*/ 130 w 542"/>
                  <a:gd name="T41" fmla="*/ 2 h 366"/>
                  <a:gd name="T42" fmla="*/ 117 w 542"/>
                  <a:gd name="T43" fmla="*/ 0 h 366"/>
                  <a:gd name="T44" fmla="*/ 100 w 542"/>
                  <a:gd name="T45" fmla="*/ 0 h 366"/>
                  <a:gd name="T46" fmla="*/ 86 w 542"/>
                  <a:gd name="T47" fmla="*/ 2 h 366"/>
                  <a:gd name="T48" fmla="*/ 78 w 542"/>
                  <a:gd name="T49" fmla="*/ 4 h 366"/>
                  <a:gd name="T50" fmla="*/ 71 w 542"/>
                  <a:gd name="T51" fmla="*/ 6 h 366"/>
                  <a:gd name="T52" fmla="*/ 67 w 542"/>
                  <a:gd name="T53" fmla="*/ 8 h 366"/>
                  <a:gd name="T54" fmla="*/ 61 w 542"/>
                  <a:gd name="T55" fmla="*/ 10 h 366"/>
                  <a:gd name="T56" fmla="*/ 53 w 542"/>
                  <a:gd name="T57" fmla="*/ 14 h 366"/>
                  <a:gd name="T58" fmla="*/ 48 w 542"/>
                  <a:gd name="T59" fmla="*/ 17 h 366"/>
                  <a:gd name="T60" fmla="*/ 44 w 542"/>
                  <a:gd name="T61" fmla="*/ 22 h 366"/>
                  <a:gd name="T62" fmla="*/ 40 w 542"/>
                  <a:gd name="T63" fmla="*/ 26 h 366"/>
                  <a:gd name="T64" fmla="*/ 35 w 542"/>
                  <a:gd name="T65" fmla="*/ 31 h 366"/>
                  <a:gd name="T66" fmla="*/ 31 w 542"/>
                  <a:gd name="T67" fmla="*/ 37 h 366"/>
                  <a:gd name="T68" fmla="*/ 25 w 542"/>
                  <a:gd name="T69" fmla="*/ 43 h 366"/>
                  <a:gd name="T70" fmla="*/ 21 w 542"/>
                  <a:gd name="T71" fmla="*/ 49 h 366"/>
                  <a:gd name="T72" fmla="*/ 15 w 542"/>
                  <a:gd name="T73" fmla="*/ 53 h 366"/>
                  <a:gd name="T74" fmla="*/ 11 w 542"/>
                  <a:gd name="T75" fmla="*/ 56 h 366"/>
                  <a:gd name="T76" fmla="*/ 6 w 542"/>
                  <a:gd name="T77" fmla="*/ 60 h 366"/>
                  <a:gd name="T78" fmla="*/ 4 w 542"/>
                  <a:gd name="T79" fmla="*/ 62 h 366"/>
                  <a:gd name="T80" fmla="*/ 2 w 542"/>
                  <a:gd name="T81" fmla="*/ 66 h 366"/>
                  <a:gd name="T82" fmla="*/ 0 w 542"/>
                  <a:gd name="T83" fmla="*/ 68 h 366"/>
                  <a:gd name="T84" fmla="*/ 0 w 542"/>
                  <a:gd name="T85" fmla="*/ 72 h 366"/>
                  <a:gd name="T86" fmla="*/ 0 w 542"/>
                  <a:gd name="T87" fmla="*/ 78 h 366"/>
                  <a:gd name="T88" fmla="*/ 2 w 542"/>
                  <a:gd name="T89" fmla="*/ 81 h 366"/>
                  <a:gd name="T90" fmla="*/ 6 w 542"/>
                  <a:gd name="T91" fmla="*/ 87 h 366"/>
                  <a:gd name="T92" fmla="*/ 10 w 542"/>
                  <a:gd name="T93" fmla="*/ 91 h 36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42"/>
                  <a:gd name="T142" fmla="*/ 0 h 366"/>
                  <a:gd name="T143" fmla="*/ 542 w 542"/>
                  <a:gd name="T144" fmla="*/ 366 h 36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42" h="366">
                    <a:moveTo>
                      <a:pt x="29" y="273"/>
                    </a:moveTo>
                    <a:lnTo>
                      <a:pt x="109" y="325"/>
                    </a:lnTo>
                    <a:lnTo>
                      <a:pt x="150" y="344"/>
                    </a:lnTo>
                    <a:lnTo>
                      <a:pt x="201" y="354"/>
                    </a:lnTo>
                    <a:lnTo>
                      <a:pt x="259" y="366"/>
                    </a:lnTo>
                    <a:lnTo>
                      <a:pt x="317" y="360"/>
                    </a:lnTo>
                    <a:lnTo>
                      <a:pt x="363" y="360"/>
                    </a:lnTo>
                    <a:lnTo>
                      <a:pt x="409" y="344"/>
                    </a:lnTo>
                    <a:lnTo>
                      <a:pt x="449" y="325"/>
                    </a:lnTo>
                    <a:lnTo>
                      <a:pt x="484" y="303"/>
                    </a:lnTo>
                    <a:lnTo>
                      <a:pt x="501" y="279"/>
                    </a:lnTo>
                    <a:lnTo>
                      <a:pt x="524" y="257"/>
                    </a:lnTo>
                    <a:lnTo>
                      <a:pt x="536" y="233"/>
                    </a:lnTo>
                    <a:lnTo>
                      <a:pt x="542" y="204"/>
                    </a:lnTo>
                    <a:lnTo>
                      <a:pt x="542" y="174"/>
                    </a:lnTo>
                    <a:lnTo>
                      <a:pt x="536" y="140"/>
                    </a:lnTo>
                    <a:lnTo>
                      <a:pt x="519" y="106"/>
                    </a:lnTo>
                    <a:lnTo>
                      <a:pt x="501" y="77"/>
                    </a:lnTo>
                    <a:lnTo>
                      <a:pt x="467" y="47"/>
                    </a:lnTo>
                    <a:lnTo>
                      <a:pt x="432" y="24"/>
                    </a:lnTo>
                    <a:lnTo>
                      <a:pt x="392" y="6"/>
                    </a:lnTo>
                    <a:lnTo>
                      <a:pt x="351" y="0"/>
                    </a:lnTo>
                    <a:lnTo>
                      <a:pt x="300" y="0"/>
                    </a:lnTo>
                    <a:lnTo>
                      <a:pt x="259" y="6"/>
                    </a:lnTo>
                    <a:lnTo>
                      <a:pt x="236" y="12"/>
                    </a:lnTo>
                    <a:lnTo>
                      <a:pt x="213" y="18"/>
                    </a:lnTo>
                    <a:lnTo>
                      <a:pt x="201" y="24"/>
                    </a:lnTo>
                    <a:lnTo>
                      <a:pt x="184" y="30"/>
                    </a:lnTo>
                    <a:lnTo>
                      <a:pt x="161" y="41"/>
                    </a:lnTo>
                    <a:lnTo>
                      <a:pt x="144" y="52"/>
                    </a:lnTo>
                    <a:lnTo>
                      <a:pt x="132" y="65"/>
                    </a:lnTo>
                    <a:lnTo>
                      <a:pt x="121" y="77"/>
                    </a:lnTo>
                    <a:lnTo>
                      <a:pt x="104" y="93"/>
                    </a:lnTo>
                    <a:lnTo>
                      <a:pt x="92" y="111"/>
                    </a:lnTo>
                    <a:lnTo>
                      <a:pt x="75" y="128"/>
                    </a:lnTo>
                    <a:lnTo>
                      <a:pt x="63" y="146"/>
                    </a:lnTo>
                    <a:lnTo>
                      <a:pt x="46" y="158"/>
                    </a:lnTo>
                    <a:lnTo>
                      <a:pt x="34" y="169"/>
                    </a:lnTo>
                    <a:lnTo>
                      <a:pt x="17" y="181"/>
                    </a:lnTo>
                    <a:lnTo>
                      <a:pt x="11" y="187"/>
                    </a:lnTo>
                    <a:lnTo>
                      <a:pt x="6" y="198"/>
                    </a:lnTo>
                    <a:lnTo>
                      <a:pt x="0" y="204"/>
                    </a:lnTo>
                    <a:lnTo>
                      <a:pt x="0" y="215"/>
                    </a:lnTo>
                    <a:lnTo>
                      <a:pt x="0" y="233"/>
                    </a:lnTo>
                    <a:lnTo>
                      <a:pt x="6" y="244"/>
                    </a:lnTo>
                    <a:lnTo>
                      <a:pt x="17" y="262"/>
                    </a:lnTo>
                    <a:lnTo>
                      <a:pt x="29" y="273"/>
                    </a:lnTo>
                    <a:close/>
                  </a:path>
                </a:pathLst>
              </a:custGeom>
              <a:solidFill>
                <a:srgbClr val="FF9900"/>
              </a:solidFill>
              <a:ln w="9525">
                <a:noFill/>
                <a:round/>
                <a:headEnd/>
                <a:tailEnd/>
              </a:ln>
            </p:spPr>
            <p:txBody>
              <a:bodyPr/>
              <a:lstStyle/>
              <a:p>
                <a:endParaRPr lang="en-US"/>
              </a:p>
            </p:txBody>
          </p:sp>
          <p:sp>
            <p:nvSpPr>
              <p:cNvPr id="4162" name="Freeform 154"/>
              <p:cNvSpPr>
                <a:spLocks/>
              </p:cNvSpPr>
              <p:nvPr/>
            </p:nvSpPr>
            <p:spPr bwMode="auto">
              <a:xfrm>
                <a:off x="5137" y="3025"/>
                <a:ext cx="85" cy="69"/>
              </a:xfrm>
              <a:custGeom>
                <a:avLst/>
                <a:gdLst>
                  <a:gd name="T0" fmla="*/ 45 w 254"/>
                  <a:gd name="T1" fmla="*/ 69 h 208"/>
                  <a:gd name="T2" fmla="*/ 50 w 254"/>
                  <a:gd name="T3" fmla="*/ 67 h 208"/>
                  <a:gd name="T4" fmla="*/ 58 w 254"/>
                  <a:gd name="T5" fmla="*/ 65 h 208"/>
                  <a:gd name="T6" fmla="*/ 71 w 254"/>
                  <a:gd name="T7" fmla="*/ 61 h 208"/>
                  <a:gd name="T8" fmla="*/ 70 w 254"/>
                  <a:gd name="T9" fmla="*/ 58 h 208"/>
                  <a:gd name="T10" fmla="*/ 70 w 254"/>
                  <a:gd name="T11" fmla="*/ 52 h 208"/>
                  <a:gd name="T12" fmla="*/ 71 w 254"/>
                  <a:gd name="T13" fmla="*/ 44 h 208"/>
                  <a:gd name="T14" fmla="*/ 73 w 254"/>
                  <a:gd name="T15" fmla="*/ 36 h 208"/>
                  <a:gd name="T16" fmla="*/ 75 w 254"/>
                  <a:gd name="T17" fmla="*/ 29 h 208"/>
                  <a:gd name="T18" fmla="*/ 77 w 254"/>
                  <a:gd name="T19" fmla="*/ 19 h 208"/>
                  <a:gd name="T20" fmla="*/ 81 w 254"/>
                  <a:gd name="T21" fmla="*/ 13 h 208"/>
                  <a:gd name="T22" fmla="*/ 85 w 254"/>
                  <a:gd name="T23" fmla="*/ 4 h 208"/>
                  <a:gd name="T24" fmla="*/ 85 w 254"/>
                  <a:gd name="T25" fmla="*/ 0 h 208"/>
                  <a:gd name="T26" fmla="*/ 73 w 254"/>
                  <a:gd name="T27" fmla="*/ 7 h 208"/>
                  <a:gd name="T28" fmla="*/ 64 w 254"/>
                  <a:gd name="T29" fmla="*/ 11 h 208"/>
                  <a:gd name="T30" fmla="*/ 56 w 254"/>
                  <a:gd name="T31" fmla="*/ 15 h 208"/>
                  <a:gd name="T32" fmla="*/ 50 w 254"/>
                  <a:gd name="T33" fmla="*/ 15 h 208"/>
                  <a:gd name="T34" fmla="*/ 42 w 254"/>
                  <a:gd name="T35" fmla="*/ 15 h 208"/>
                  <a:gd name="T36" fmla="*/ 37 w 254"/>
                  <a:gd name="T37" fmla="*/ 13 h 208"/>
                  <a:gd name="T38" fmla="*/ 27 w 254"/>
                  <a:gd name="T39" fmla="*/ 9 h 208"/>
                  <a:gd name="T40" fmla="*/ 17 w 254"/>
                  <a:gd name="T41" fmla="*/ 4 h 208"/>
                  <a:gd name="T42" fmla="*/ 15 w 254"/>
                  <a:gd name="T43" fmla="*/ 4 h 208"/>
                  <a:gd name="T44" fmla="*/ 13 w 254"/>
                  <a:gd name="T45" fmla="*/ 5 h 208"/>
                  <a:gd name="T46" fmla="*/ 10 w 254"/>
                  <a:gd name="T47" fmla="*/ 9 h 208"/>
                  <a:gd name="T48" fmla="*/ 6 w 254"/>
                  <a:gd name="T49" fmla="*/ 15 h 208"/>
                  <a:gd name="T50" fmla="*/ 4 w 254"/>
                  <a:gd name="T51" fmla="*/ 19 h 208"/>
                  <a:gd name="T52" fmla="*/ 2 w 254"/>
                  <a:gd name="T53" fmla="*/ 25 h 208"/>
                  <a:gd name="T54" fmla="*/ 2 w 254"/>
                  <a:gd name="T55" fmla="*/ 31 h 208"/>
                  <a:gd name="T56" fmla="*/ 0 w 254"/>
                  <a:gd name="T57" fmla="*/ 36 h 208"/>
                  <a:gd name="T58" fmla="*/ 0 w 254"/>
                  <a:gd name="T59" fmla="*/ 40 h 208"/>
                  <a:gd name="T60" fmla="*/ 2 w 254"/>
                  <a:gd name="T61" fmla="*/ 46 h 208"/>
                  <a:gd name="T62" fmla="*/ 4 w 254"/>
                  <a:gd name="T63" fmla="*/ 52 h 208"/>
                  <a:gd name="T64" fmla="*/ 6 w 254"/>
                  <a:gd name="T65" fmla="*/ 58 h 208"/>
                  <a:gd name="T66" fmla="*/ 10 w 254"/>
                  <a:gd name="T67" fmla="*/ 61 h 208"/>
                  <a:gd name="T68" fmla="*/ 13 w 254"/>
                  <a:gd name="T69" fmla="*/ 63 h 208"/>
                  <a:gd name="T70" fmla="*/ 19 w 254"/>
                  <a:gd name="T71" fmla="*/ 67 h 208"/>
                  <a:gd name="T72" fmla="*/ 27 w 254"/>
                  <a:gd name="T73" fmla="*/ 69 h 208"/>
                  <a:gd name="T74" fmla="*/ 35 w 254"/>
                  <a:gd name="T75" fmla="*/ 69 h 208"/>
                  <a:gd name="T76" fmla="*/ 45 w 254"/>
                  <a:gd name="T77" fmla="*/ 69 h 20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54"/>
                  <a:gd name="T118" fmla="*/ 0 h 208"/>
                  <a:gd name="T119" fmla="*/ 254 w 254"/>
                  <a:gd name="T120" fmla="*/ 208 h 20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54" h="208">
                    <a:moveTo>
                      <a:pt x="133" y="208"/>
                    </a:moveTo>
                    <a:lnTo>
                      <a:pt x="150" y="203"/>
                    </a:lnTo>
                    <a:lnTo>
                      <a:pt x="172" y="197"/>
                    </a:lnTo>
                    <a:lnTo>
                      <a:pt x="213" y="184"/>
                    </a:lnTo>
                    <a:lnTo>
                      <a:pt x="208" y="174"/>
                    </a:lnTo>
                    <a:lnTo>
                      <a:pt x="208" y="156"/>
                    </a:lnTo>
                    <a:lnTo>
                      <a:pt x="213" y="133"/>
                    </a:lnTo>
                    <a:lnTo>
                      <a:pt x="218" y="109"/>
                    </a:lnTo>
                    <a:lnTo>
                      <a:pt x="225" y="87"/>
                    </a:lnTo>
                    <a:lnTo>
                      <a:pt x="231" y="57"/>
                    </a:lnTo>
                    <a:lnTo>
                      <a:pt x="242" y="40"/>
                    </a:lnTo>
                    <a:lnTo>
                      <a:pt x="254" y="11"/>
                    </a:lnTo>
                    <a:lnTo>
                      <a:pt x="254" y="0"/>
                    </a:lnTo>
                    <a:lnTo>
                      <a:pt x="218" y="22"/>
                    </a:lnTo>
                    <a:lnTo>
                      <a:pt x="190" y="34"/>
                    </a:lnTo>
                    <a:lnTo>
                      <a:pt x="167" y="46"/>
                    </a:lnTo>
                    <a:lnTo>
                      <a:pt x="150" y="46"/>
                    </a:lnTo>
                    <a:lnTo>
                      <a:pt x="126" y="46"/>
                    </a:lnTo>
                    <a:lnTo>
                      <a:pt x="110" y="40"/>
                    </a:lnTo>
                    <a:lnTo>
                      <a:pt x="80" y="28"/>
                    </a:lnTo>
                    <a:lnTo>
                      <a:pt x="52" y="11"/>
                    </a:lnTo>
                    <a:lnTo>
                      <a:pt x="46" y="11"/>
                    </a:lnTo>
                    <a:lnTo>
                      <a:pt x="39" y="16"/>
                    </a:lnTo>
                    <a:lnTo>
                      <a:pt x="29" y="28"/>
                    </a:lnTo>
                    <a:lnTo>
                      <a:pt x="17" y="46"/>
                    </a:lnTo>
                    <a:lnTo>
                      <a:pt x="12" y="57"/>
                    </a:lnTo>
                    <a:lnTo>
                      <a:pt x="6" y="74"/>
                    </a:lnTo>
                    <a:lnTo>
                      <a:pt x="6" y="92"/>
                    </a:lnTo>
                    <a:lnTo>
                      <a:pt x="0" y="109"/>
                    </a:lnTo>
                    <a:lnTo>
                      <a:pt x="0" y="122"/>
                    </a:lnTo>
                    <a:lnTo>
                      <a:pt x="6" y="138"/>
                    </a:lnTo>
                    <a:lnTo>
                      <a:pt x="12" y="156"/>
                    </a:lnTo>
                    <a:lnTo>
                      <a:pt x="17" y="174"/>
                    </a:lnTo>
                    <a:lnTo>
                      <a:pt x="29" y="184"/>
                    </a:lnTo>
                    <a:lnTo>
                      <a:pt x="39" y="190"/>
                    </a:lnTo>
                    <a:lnTo>
                      <a:pt x="58" y="203"/>
                    </a:lnTo>
                    <a:lnTo>
                      <a:pt x="80" y="208"/>
                    </a:lnTo>
                    <a:lnTo>
                      <a:pt x="104" y="208"/>
                    </a:lnTo>
                    <a:lnTo>
                      <a:pt x="133" y="208"/>
                    </a:lnTo>
                    <a:close/>
                  </a:path>
                </a:pathLst>
              </a:custGeom>
              <a:solidFill>
                <a:srgbClr val="990000"/>
              </a:solidFill>
              <a:ln w="9525">
                <a:noFill/>
                <a:round/>
                <a:headEnd/>
                <a:tailEnd/>
              </a:ln>
            </p:spPr>
            <p:txBody>
              <a:bodyPr/>
              <a:lstStyle/>
              <a:p>
                <a:endParaRPr lang="en-US"/>
              </a:p>
            </p:txBody>
          </p:sp>
          <p:sp>
            <p:nvSpPr>
              <p:cNvPr id="4163" name="Freeform 155"/>
              <p:cNvSpPr>
                <a:spLocks/>
              </p:cNvSpPr>
              <p:nvPr/>
            </p:nvSpPr>
            <p:spPr bwMode="auto">
              <a:xfrm>
                <a:off x="5222" y="3015"/>
                <a:ext cx="146" cy="110"/>
              </a:xfrm>
              <a:custGeom>
                <a:avLst/>
                <a:gdLst>
                  <a:gd name="T0" fmla="*/ 67 w 438"/>
                  <a:gd name="T1" fmla="*/ 2 h 331"/>
                  <a:gd name="T2" fmla="*/ 58 w 438"/>
                  <a:gd name="T3" fmla="*/ 0 h 331"/>
                  <a:gd name="T4" fmla="*/ 46 w 438"/>
                  <a:gd name="T5" fmla="*/ 0 h 331"/>
                  <a:gd name="T6" fmla="*/ 42 w 438"/>
                  <a:gd name="T7" fmla="*/ 0 h 331"/>
                  <a:gd name="T8" fmla="*/ 38 w 438"/>
                  <a:gd name="T9" fmla="*/ 0 h 331"/>
                  <a:gd name="T10" fmla="*/ 34 w 438"/>
                  <a:gd name="T11" fmla="*/ 2 h 331"/>
                  <a:gd name="T12" fmla="*/ 29 w 438"/>
                  <a:gd name="T13" fmla="*/ 4 h 331"/>
                  <a:gd name="T14" fmla="*/ 23 w 438"/>
                  <a:gd name="T15" fmla="*/ 10 h 331"/>
                  <a:gd name="T16" fmla="*/ 15 w 438"/>
                  <a:gd name="T17" fmla="*/ 15 h 331"/>
                  <a:gd name="T18" fmla="*/ 10 w 438"/>
                  <a:gd name="T19" fmla="*/ 25 h 331"/>
                  <a:gd name="T20" fmla="*/ 6 w 438"/>
                  <a:gd name="T21" fmla="*/ 35 h 331"/>
                  <a:gd name="T22" fmla="*/ 2 w 438"/>
                  <a:gd name="T23" fmla="*/ 49 h 331"/>
                  <a:gd name="T24" fmla="*/ 0 w 438"/>
                  <a:gd name="T25" fmla="*/ 64 h 331"/>
                  <a:gd name="T26" fmla="*/ 6 w 438"/>
                  <a:gd name="T27" fmla="*/ 81 h 331"/>
                  <a:gd name="T28" fmla="*/ 19 w 438"/>
                  <a:gd name="T29" fmla="*/ 98 h 331"/>
                  <a:gd name="T30" fmla="*/ 31 w 438"/>
                  <a:gd name="T31" fmla="*/ 106 h 331"/>
                  <a:gd name="T32" fmla="*/ 46 w 438"/>
                  <a:gd name="T33" fmla="*/ 110 h 331"/>
                  <a:gd name="T34" fmla="*/ 63 w 438"/>
                  <a:gd name="T35" fmla="*/ 108 h 331"/>
                  <a:gd name="T36" fmla="*/ 84 w 438"/>
                  <a:gd name="T37" fmla="*/ 102 h 331"/>
                  <a:gd name="T38" fmla="*/ 102 w 438"/>
                  <a:gd name="T39" fmla="*/ 93 h 331"/>
                  <a:gd name="T40" fmla="*/ 119 w 438"/>
                  <a:gd name="T41" fmla="*/ 75 h 331"/>
                  <a:gd name="T42" fmla="*/ 138 w 438"/>
                  <a:gd name="T43" fmla="*/ 54 h 331"/>
                  <a:gd name="T44" fmla="*/ 146 w 438"/>
                  <a:gd name="T45" fmla="*/ 39 h 331"/>
                  <a:gd name="T46" fmla="*/ 146 w 438"/>
                  <a:gd name="T47" fmla="*/ 33 h 331"/>
                  <a:gd name="T48" fmla="*/ 144 w 438"/>
                  <a:gd name="T49" fmla="*/ 29 h 331"/>
                  <a:gd name="T50" fmla="*/ 138 w 438"/>
                  <a:gd name="T51" fmla="*/ 21 h 331"/>
                  <a:gd name="T52" fmla="*/ 132 w 438"/>
                  <a:gd name="T53" fmla="*/ 15 h 331"/>
                  <a:gd name="T54" fmla="*/ 127 w 438"/>
                  <a:gd name="T55" fmla="*/ 10 h 331"/>
                  <a:gd name="T56" fmla="*/ 121 w 438"/>
                  <a:gd name="T57" fmla="*/ 8 h 331"/>
                  <a:gd name="T58" fmla="*/ 109 w 438"/>
                  <a:gd name="T59" fmla="*/ 4 h 331"/>
                  <a:gd name="T60" fmla="*/ 98 w 438"/>
                  <a:gd name="T61" fmla="*/ 4 h 331"/>
                  <a:gd name="T62" fmla="*/ 83 w 438"/>
                  <a:gd name="T63" fmla="*/ 4 h 331"/>
                  <a:gd name="T64" fmla="*/ 75 w 438"/>
                  <a:gd name="T65" fmla="*/ 4 h 331"/>
                  <a:gd name="T66" fmla="*/ 67 w 438"/>
                  <a:gd name="T67" fmla="*/ 2 h 33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8"/>
                  <a:gd name="T103" fmla="*/ 0 h 331"/>
                  <a:gd name="T104" fmla="*/ 438 w 438"/>
                  <a:gd name="T105" fmla="*/ 331 h 33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8" h="331">
                    <a:moveTo>
                      <a:pt x="201" y="6"/>
                    </a:moveTo>
                    <a:lnTo>
                      <a:pt x="173" y="0"/>
                    </a:lnTo>
                    <a:lnTo>
                      <a:pt x="138" y="0"/>
                    </a:lnTo>
                    <a:lnTo>
                      <a:pt x="127" y="0"/>
                    </a:lnTo>
                    <a:lnTo>
                      <a:pt x="115" y="0"/>
                    </a:lnTo>
                    <a:lnTo>
                      <a:pt x="103" y="6"/>
                    </a:lnTo>
                    <a:lnTo>
                      <a:pt x="86" y="12"/>
                    </a:lnTo>
                    <a:lnTo>
                      <a:pt x="69" y="30"/>
                    </a:lnTo>
                    <a:lnTo>
                      <a:pt x="46" y="46"/>
                    </a:lnTo>
                    <a:lnTo>
                      <a:pt x="29" y="76"/>
                    </a:lnTo>
                    <a:lnTo>
                      <a:pt x="17" y="104"/>
                    </a:lnTo>
                    <a:lnTo>
                      <a:pt x="5" y="146"/>
                    </a:lnTo>
                    <a:lnTo>
                      <a:pt x="0" y="192"/>
                    </a:lnTo>
                    <a:lnTo>
                      <a:pt x="17" y="244"/>
                    </a:lnTo>
                    <a:lnTo>
                      <a:pt x="57" y="296"/>
                    </a:lnTo>
                    <a:lnTo>
                      <a:pt x="92" y="319"/>
                    </a:lnTo>
                    <a:lnTo>
                      <a:pt x="138" y="331"/>
                    </a:lnTo>
                    <a:lnTo>
                      <a:pt x="189" y="325"/>
                    </a:lnTo>
                    <a:lnTo>
                      <a:pt x="253" y="308"/>
                    </a:lnTo>
                    <a:lnTo>
                      <a:pt x="305" y="279"/>
                    </a:lnTo>
                    <a:lnTo>
                      <a:pt x="357" y="227"/>
                    </a:lnTo>
                    <a:lnTo>
                      <a:pt x="414" y="163"/>
                    </a:lnTo>
                    <a:lnTo>
                      <a:pt x="438" y="117"/>
                    </a:lnTo>
                    <a:lnTo>
                      <a:pt x="438" y="98"/>
                    </a:lnTo>
                    <a:lnTo>
                      <a:pt x="432" y="87"/>
                    </a:lnTo>
                    <a:lnTo>
                      <a:pt x="414" y="64"/>
                    </a:lnTo>
                    <a:lnTo>
                      <a:pt x="397" y="46"/>
                    </a:lnTo>
                    <a:lnTo>
                      <a:pt x="380" y="30"/>
                    </a:lnTo>
                    <a:lnTo>
                      <a:pt x="363" y="23"/>
                    </a:lnTo>
                    <a:lnTo>
                      <a:pt x="328" y="12"/>
                    </a:lnTo>
                    <a:lnTo>
                      <a:pt x="294" y="12"/>
                    </a:lnTo>
                    <a:lnTo>
                      <a:pt x="248" y="12"/>
                    </a:lnTo>
                    <a:lnTo>
                      <a:pt x="225" y="12"/>
                    </a:lnTo>
                    <a:lnTo>
                      <a:pt x="201" y="6"/>
                    </a:lnTo>
                    <a:close/>
                  </a:path>
                </a:pathLst>
              </a:custGeom>
              <a:solidFill>
                <a:srgbClr val="990000"/>
              </a:solidFill>
              <a:ln w="9525">
                <a:noFill/>
                <a:round/>
                <a:headEnd/>
                <a:tailEnd/>
              </a:ln>
            </p:spPr>
            <p:txBody>
              <a:bodyPr/>
              <a:lstStyle/>
              <a:p>
                <a:endParaRPr lang="en-US"/>
              </a:p>
            </p:txBody>
          </p:sp>
          <p:sp>
            <p:nvSpPr>
              <p:cNvPr id="4164" name="Freeform 156"/>
              <p:cNvSpPr>
                <a:spLocks/>
              </p:cNvSpPr>
              <p:nvPr/>
            </p:nvSpPr>
            <p:spPr bwMode="auto">
              <a:xfrm>
                <a:off x="5297" y="3057"/>
                <a:ext cx="113" cy="118"/>
              </a:xfrm>
              <a:custGeom>
                <a:avLst/>
                <a:gdLst>
                  <a:gd name="T0" fmla="*/ 0 w 340"/>
                  <a:gd name="T1" fmla="*/ 81 h 354"/>
                  <a:gd name="T2" fmla="*/ 6 w 340"/>
                  <a:gd name="T3" fmla="*/ 95 h 354"/>
                  <a:gd name="T4" fmla="*/ 15 w 340"/>
                  <a:gd name="T5" fmla="*/ 107 h 354"/>
                  <a:gd name="T6" fmla="*/ 27 w 340"/>
                  <a:gd name="T7" fmla="*/ 113 h 354"/>
                  <a:gd name="T8" fmla="*/ 40 w 340"/>
                  <a:gd name="T9" fmla="*/ 118 h 354"/>
                  <a:gd name="T10" fmla="*/ 50 w 340"/>
                  <a:gd name="T11" fmla="*/ 116 h 354"/>
                  <a:gd name="T12" fmla="*/ 61 w 340"/>
                  <a:gd name="T13" fmla="*/ 113 h 354"/>
                  <a:gd name="T14" fmla="*/ 73 w 340"/>
                  <a:gd name="T15" fmla="*/ 107 h 354"/>
                  <a:gd name="T16" fmla="*/ 82 w 340"/>
                  <a:gd name="T17" fmla="*/ 95 h 354"/>
                  <a:gd name="T18" fmla="*/ 78 w 340"/>
                  <a:gd name="T19" fmla="*/ 87 h 354"/>
                  <a:gd name="T20" fmla="*/ 76 w 340"/>
                  <a:gd name="T21" fmla="*/ 74 h 354"/>
                  <a:gd name="T22" fmla="*/ 76 w 340"/>
                  <a:gd name="T23" fmla="*/ 58 h 354"/>
                  <a:gd name="T24" fmla="*/ 80 w 340"/>
                  <a:gd name="T25" fmla="*/ 44 h 354"/>
                  <a:gd name="T26" fmla="*/ 86 w 340"/>
                  <a:gd name="T27" fmla="*/ 33 h 354"/>
                  <a:gd name="T28" fmla="*/ 94 w 340"/>
                  <a:gd name="T29" fmla="*/ 24 h 354"/>
                  <a:gd name="T30" fmla="*/ 105 w 340"/>
                  <a:gd name="T31" fmla="*/ 16 h 354"/>
                  <a:gd name="T32" fmla="*/ 113 w 340"/>
                  <a:gd name="T33" fmla="*/ 8 h 354"/>
                  <a:gd name="T34" fmla="*/ 101 w 340"/>
                  <a:gd name="T35" fmla="*/ 6 h 354"/>
                  <a:gd name="T36" fmla="*/ 90 w 340"/>
                  <a:gd name="T37" fmla="*/ 0 h 354"/>
                  <a:gd name="T38" fmla="*/ 86 w 340"/>
                  <a:gd name="T39" fmla="*/ 0 h 354"/>
                  <a:gd name="T40" fmla="*/ 74 w 340"/>
                  <a:gd name="T41" fmla="*/ 17 h 354"/>
                  <a:gd name="T42" fmla="*/ 63 w 340"/>
                  <a:gd name="T43" fmla="*/ 31 h 354"/>
                  <a:gd name="T44" fmla="*/ 54 w 340"/>
                  <a:gd name="T45" fmla="*/ 44 h 354"/>
                  <a:gd name="T46" fmla="*/ 44 w 340"/>
                  <a:gd name="T47" fmla="*/ 54 h 354"/>
                  <a:gd name="T48" fmla="*/ 34 w 340"/>
                  <a:gd name="T49" fmla="*/ 62 h 354"/>
                  <a:gd name="T50" fmla="*/ 25 w 340"/>
                  <a:gd name="T51" fmla="*/ 70 h 354"/>
                  <a:gd name="T52" fmla="*/ 13 w 340"/>
                  <a:gd name="T53" fmla="*/ 76 h 354"/>
                  <a:gd name="T54" fmla="*/ 0 w 340"/>
                  <a:gd name="T55" fmla="*/ 81 h 3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40"/>
                  <a:gd name="T85" fmla="*/ 0 h 354"/>
                  <a:gd name="T86" fmla="*/ 340 w 340"/>
                  <a:gd name="T87" fmla="*/ 354 h 3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40" h="354">
                    <a:moveTo>
                      <a:pt x="0" y="244"/>
                    </a:moveTo>
                    <a:lnTo>
                      <a:pt x="17" y="285"/>
                    </a:lnTo>
                    <a:lnTo>
                      <a:pt x="46" y="320"/>
                    </a:lnTo>
                    <a:lnTo>
                      <a:pt x="80" y="338"/>
                    </a:lnTo>
                    <a:lnTo>
                      <a:pt x="121" y="354"/>
                    </a:lnTo>
                    <a:lnTo>
                      <a:pt x="149" y="349"/>
                    </a:lnTo>
                    <a:lnTo>
                      <a:pt x="184" y="338"/>
                    </a:lnTo>
                    <a:lnTo>
                      <a:pt x="219" y="320"/>
                    </a:lnTo>
                    <a:lnTo>
                      <a:pt x="247" y="285"/>
                    </a:lnTo>
                    <a:lnTo>
                      <a:pt x="236" y="262"/>
                    </a:lnTo>
                    <a:lnTo>
                      <a:pt x="230" y="221"/>
                    </a:lnTo>
                    <a:lnTo>
                      <a:pt x="230" y="175"/>
                    </a:lnTo>
                    <a:lnTo>
                      <a:pt x="242" y="133"/>
                    </a:lnTo>
                    <a:lnTo>
                      <a:pt x="259" y="100"/>
                    </a:lnTo>
                    <a:lnTo>
                      <a:pt x="282" y="71"/>
                    </a:lnTo>
                    <a:lnTo>
                      <a:pt x="317" y="47"/>
                    </a:lnTo>
                    <a:lnTo>
                      <a:pt x="340" y="25"/>
                    </a:lnTo>
                    <a:lnTo>
                      <a:pt x="305" y="19"/>
                    </a:lnTo>
                    <a:lnTo>
                      <a:pt x="270" y="0"/>
                    </a:lnTo>
                    <a:lnTo>
                      <a:pt x="259" y="0"/>
                    </a:lnTo>
                    <a:lnTo>
                      <a:pt x="224" y="52"/>
                    </a:lnTo>
                    <a:lnTo>
                      <a:pt x="189" y="93"/>
                    </a:lnTo>
                    <a:lnTo>
                      <a:pt x="161" y="133"/>
                    </a:lnTo>
                    <a:lnTo>
                      <a:pt x="132" y="163"/>
                    </a:lnTo>
                    <a:lnTo>
                      <a:pt x="103" y="187"/>
                    </a:lnTo>
                    <a:lnTo>
                      <a:pt x="74" y="210"/>
                    </a:lnTo>
                    <a:lnTo>
                      <a:pt x="40" y="227"/>
                    </a:lnTo>
                    <a:lnTo>
                      <a:pt x="0" y="244"/>
                    </a:lnTo>
                    <a:close/>
                  </a:path>
                </a:pathLst>
              </a:custGeom>
              <a:solidFill>
                <a:srgbClr val="990000"/>
              </a:solidFill>
              <a:ln w="9525">
                <a:noFill/>
                <a:round/>
                <a:headEnd/>
                <a:tailEnd/>
              </a:ln>
            </p:spPr>
            <p:txBody>
              <a:bodyPr/>
              <a:lstStyle/>
              <a:p>
                <a:endParaRPr lang="en-US"/>
              </a:p>
            </p:txBody>
          </p:sp>
          <p:sp>
            <p:nvSpPr>
              <p:cNvPr id="4165" name="Freeform 157"/>
              <p:cNvSpPr>
                <a:spLocks/>
              </p:cNvSpPr>
              <p:nvPr/>
            </p:nvSpPr>
            <p:spPr bwMode="auto">
              <a:xfrm>
                <a:off x="5156" y="3100"/>
                <a:ext cx="137" cy="106"/>
              </a:xfrm>
              <a:custGeom>
                <a:avLst/>
                <a:gdLst>
                  <a:gd name="T0" fmla="*/ 54 w 409"/>
                  <a:gd name="T1" fmla="*/ 106 h 320"/>
                  <a:gd name="T2" fmla="*/ 69 w 409"/>
                  <a:gd name="T3" fmla="*/ 106 h 320"/>
                  <a:gd name="T4" fmla="*/ 87 w 409"/>
                  <a:gd name="T5" fmla="*/ 102 h 320"/>
                  <a:gd name="T6" fmla="*/ 100 w 409"/>
                  <a:gd name="T7" fmla="*/ 98 h 320"/>
                  <a:gd name="T8" fmla="*/ 114 w 409"/>
                  <a:gd name="T9" fmla="*/ 92 h 320"/>
                  <a:gd name="T10" fmla="*/ 125 w 409"/>
                  <a:gd name="T11" fmla="*/ 83 h 320"/>
                  <a:gd name="T12" fmla="*/ 137 w 409"/>
                  <a:gd name="T13" fmla="*/ 72 h 320"/>
                  <a:gd name="T14" fmla="*/ 129 w 409"/>
                  <a:gd name="T15" fmla="*/ 48 h 320"/>
                  <a:gd name="T16" fmla="*/ 125 w 409"/>
                  <a:gd name="T17" fmla="*/ 43 h 320"/>
                  <a:gd name="T18" fmla="*/ 116 w 409"/>
                  <a:gd name="T19" fmla="*/ 44 h 320"/>
                  <a:gd name="T20" fmla="*/ 106 w 409"/>
                  <a:gd name="T21" fmla="*/ 43 h 320"/>
                  <a:gd name="T22" fmla="*/ 98 w 409"/>
                  <a:gd name="T23" fmla="*/ 41 h 320"/>
                  <a:gd name="T24" fmla="*/ 89 w 409"/>
                  <a:gd name="T25" fmla="*/ 37 h 320"/>
                  <a:gd name="T26" fmla="*/ 79 w 409"/>
                  <a:gd name="T27" fmla="*/ 31 h 320"/>
                  <a:gd name="T28" fmla="*/ 69 w 409"/>
                  <a:gd name="T29" fmla="*/ 21 h 320"/>
                  <a:gd name="T30" fmla="*/ 64 w 409"/>
                  <a:gd name="T31" fmla="*/ 12 h 320"/>
                  <a:gd name="T32" fmla="*/ 56 w 409"/>
                  <a:gd name="T33" fmla="*/ 0 h 320"/>
                  <a:gd name="T34" fmla="*/ 46 w 409"/>
                  <a:gd name="T35" fmla="*/ 2 h 320"/>
                  <a:gd name="T36" fmla="*/ 37 w 409"/>
                  <a:gd name="T37" fmla="*/ 6 h 320"/>
                  <a:gd name="T38" fmla="*/ 29 w 409"/>
                  <a:gd name="T39" fmla="*/ 10 h 320"/>
                  <a:gd name="T40" fmla="*/ 21 w 409"/>
                  <a:gd name="T41" fmla="*/ 16 h 320"/>
                  <a:gd name="T42" fmla="*/ 13 w 409"/>
                  <a:gd name="T43" fmla="*/ 23 h 320"/>
                  <a:gd name="T44" fmla="*/ 10 w 409"/>
                  <a:gd name="T45" fmla="*/ 31 h 320"/>
                  <a:gd name="T46" fmla="*/ 6 w 409"/>
                  <a:gd name="T47" fmla="*/ 38 h 320"/>
                  <a:gd name="T48" fmla="*/ 4 w 409"/>
                  <a:gd name="T49" fmla="*/ 44 h 320"/>
                  <a:gd name="T50" fmla="*/ 2 w 409"/>
                  <a:gd name="T51" fmla="*/ 50 h 320"/>
                  <a:gd name="T52" fmla="*/ 0 w 409"/>
                  <a:gd name="T53" fmla="*/ 62 h 320"/>
                  <a:gd name="T54" fmla="*/ 0 w 409"/>
                  <a:gd name="T55" fmla="*/ 68 h 320"/>
                  <a:gd name="T56" fmla="*/ 2 w 409"/>
                  <a:gd name="T57" fmla="*/ 75 h 320"/>
                  <a:gd name="T58" fmla="*/ 6 w 409"/>
                  <a:gd name="T59" fmla="*/ 81 h 320"/>
                  <a:gd name="T60" fmla="*/ 10 w 409"/>
                  <a:gd name="T61" fmla="*/ 87 h 320"/>
                  <a:gd name="T62" fmla="*/ 13 w 409"/>
                  <a:gd name="T63" fmla="*/ 92 h 320"/>
                  <a:gd name="T64" fmla="*/ 19 w 409"/>
                  <a:gd name="T65" fmla="*/ 96 h 320"/>
                  <a:gd name="T66" fmla="*/ 27 w 409"/>
                  <a:gd name="T67" fmla="*/ 100 h 320"/>
                  <a:gd name="T68" fmla="*/ 35 w 409"/>
                  <a:gd name="T69" fmla="*/ 102 h 320"/>
                  <a:gd name="T70" fmla="*/ 44 w 409"/>
                  <a:gd name="T71" fmla="*/ 106 h 320"/>
                  <a:gd name="T72" fmla="*/ 54 w 409"/>
                  <a:gd name="T73" fmla="*/ 106 h 3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320"/>
                  <a:gd name="T113" fmla="*/ 409 w 409"/>
                  <a:gd name="T114" fmla="*/ 320 h 3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320">
                    <a:moveTo>
                      <a:pt x="160" y="320"/>
                    </a:moveTo>
                    <a:lnTo>
                      <a:pt x="206" y="320"/>
                    </a:lnTo>
                    <a:lnTo>
                      <a:pt x="259" y="308"/>
                    </a:lnTo>
                    <a:lnTo>
                      <a:pt x="299" y="297"/>
                    </a:lnTo>
                    <a:lnTo>
                      <a:pt x="339" y="279"/>
                    </a:lnTo>
                    <a:lnTo>
                      <a:pt x="374" y="251"/>
                    </a:lnTo>
                    <a:lnTo>
                      <a:pt x="409" y="216"/>
                    </a:lnTo>
                    <a:lnTo>
                      <a:pt x="385" y="145"/>
                    </a:lnTo>
                    <a:lnTo>
                      <a:pt x="374" y="129"/>
                    </a:lnTo>
                    <a:lnTo>
                      <a:pt x="346" y="134"/>
                    </a:lnTo>
                    <a:lnTo>
                      <a:pt x="317" y="129"/>
                    </a:lnTo>
                    <a:lnTo>
                      <a:pt x="293" y="123"/>
                    </a:lnTo>
                    <a:lnTo>
                      <a:pt x="265" y="111"/>
                    </a:lnTo>
                    <a:lnTo>
                      <a:pt x="236" y="93"/>
                    </a:lnTo>
                    <a:lnTo>
                      <a:pt x="206" y="64"/>
                    </a:lnTo>
                    <a:lnTo>
                      <a:pt x="190" y="35"/>
                    </a:lnTo>
                    <a:lnTo>
                      <a:pt x="167" y="0"/>
                    </a:lnTo>
                    <a:lnTo>
                      <a:pt x="138" y="5"/>
                    </a:lnTo>
                    <a:lnTo>
                      <a:pt x="109" y="18"/>
                    </a:lnTo>
                    <a:lnTo>
                      <a:pt x="86" y="30"/>
                    </a:lnTo>
                    <a:lnTo>
                      <a:pt x="63" y="47"/>
                    </a:lnTo>
                    <a:lnTo>
                      <a:pt x="40" y="70"/>
                    </a:lnTo>
                    <a:lnTo>
                      <a:pt x="29" y="93"/>
                    </a:lnTo>
                    <a:lnTo>
                      <a:pt x="17" y="116"/>
                    </a:lnTo>
                    <a:lnTo>
                      <a:pt x="11" y="134"/>
                    </a:lnTo>
                    <a:lnTo>
                      <a:pt x="5" y="151"/>
                    </a:lnTo>
                    <a:lnTo>
                      <a:pt x="0" y="186"/>
                    </a:lnTo>
                    <a:lnTo>
                      <a:pt x="0" y="204"/>
                    </a:lnTo>
                    <a:lnTo>
                      <a:pt x="5" y="226"/>
                    </a:lnTo>
                    <a:lnTo>
                      <a:pt x="17" y="245"/>
                    </a:lnTo>
                    <a:lnTo>
                      <a:pt x="29" y="262"/>
                    </a:lnTo>
                    <a:lnTo>
                      <a:pt x="40" y="279"/>
                    </a:lnTo>
                    <a:lnTo>
                      <a:pt x="57" y="291"/>
                    </a:lnTo>
                    <a:lnTo>
                      <a:pt x="80" y="303"/>
                    </a:lnTo>
                    <a:lnTo>
                      <a:pt x="103" y="308"/>
                    </a:lnTo>
                    <a:lnTo>
                      <a:pt x="132" y="320"/>
                    </a:lnTo>
                    <a:lnTo>
                      <a:pt x="160" y="320"/>
                    </a:lnTo>
                    <a:close/>
                  </a:path>
                </a:pathLst>
              </a:custGeom>
              <a:solidFill>
                <a:srgbClr val="990000"/>
              </a:solidFill>
              <a:ln w="9525">
                <a:noFill/>
                <a:round/>
                <a:headEnd/>
                <a:tailEnd/>
              </a:ln>
            </p:spPr>
            <p:txBody>
              <a:bodyPr/>
              <a:lstStyle/>
              <a:p>
                <a:endParaRPr lang="en-US"/>
              </a:p>
            </p:txBody>
          </p:sp>
          <p:sp>
            <p:nvSpPr>
              <p:cNvPr id="4166" name="Freeform 158"/>
              <p:cNvSpPr>
                <a:spLocks/>
              </p:cNvSpPr>
              <p:nvPr/>
            </p:nvSpPr>
            <p:spPr bwMode="auto">
              <a:xfrm>
                <a:off x="5389" y="3065"/>
                <a:ext cx="157" cy="103"/>
              </a:xfrm>
              <a:custGeom>
                <a:avLst/>
                <a:gdLst>
                  <a:gd name="T0" fmla="*/ 37 w 473"/>
                  <a:gd name="T1" fmla="*/ 7 h 307"/>
                  <a:gd name="T2" fmla="*/ 29 w 473"/>
                  <a:gd name="T3" fmla="*/ 13 h 307"/>
                  <a:gd name="T4" fmla="*/ 19 w 473"/>
                  <a:gd name="T5" fmla="*/ 21 h 307"/>
                  <a:gd name="T6" fmla="*/ 12 w 473"/>
                  <a:gd name="T7" fmla="*/ 31 h 307"/>
                  <a:gd name="T8" fmla="*/ 4 w 473"/>
                  <a:gd name="T9" fmla="*/ 43 h 307"/>
                  <a:gd name="T10" fmla="*/ 0 w 473"/>
                  <a:gd name="T11" fmla="*/ 56 h 307"/>
                  <a:gd name="T12" fmla="*/ 0 w 473"/>
                  <a:gd name="T13" fmla="*/ 68 h 307"/>
                  <a:gd name="T14" fmla="*/ 6 w 473"/>
                  <a:gd name="T15" fmla="*/ 80 h 307"/>
                  <a:gd name="T16" fmla="*/ 21 w 473"/>
                  <a:gd name="T17" fmla="*/ 87 h 307"/>
                  <a:gd name="T18" fmla="*/ 40 w 473"/>
                  <a:gd name="T19" fmla="*/ 95 h 307"/>
                  <a:gd name="T20" fmla="*/ 61 w 473"/>
                  <a:gd name="T21" fmla="*/ 101 h 307"/>
                  <a:gd name="T22" fmla="*/ 84 w 473"/>
                  <a:gd name="T23" fmla="*/ 103 h 307"/>
                  <a:gd name="T24" fmla="*/ 100 w 473"/>
                  <a:gd name="T25" fmla="*/ 101 h 307"/>
                  <a:gd name="T26" fmla="*/ 113 w 473"/>
                  <a:gd name="T27" fmla="*/ 99 h 307"/>
                  <a:gd name="T28" fmla="*/ 122 w 473"/>
                  <a:gd name="T29" fmla="*/ 95 h 307"/>
                  <a:gd name="T30" fmla="*/ 130 w 473"/>
                  <a:gd name="T31" fmla="*/ 92 h 307"/>
                  <a:gd name="T32" fmla="*/ 138 w 473"/>
                  <a:gd name="T33" fmla="*/ 85 h 307"/>
                  <a:gd name="T34" fmla="*/ 143 w 473"/>
                  <a:gd name="T35" fmla="*/ 80 h 307"/>
                  <a:gd name="T36" fmla="*/ 147 w 473"/>
                  <a:gd name="T37" fmla="*/ 73 h 307"/>
                  <a:gd name="T38" fmla="*/ 151 w 473"/>
                  <a:gd name="T39" fmla="*/ 68 h 307"/>
                  <a:gd name="T40" fmla="*/ 153 w 473"/>
                  <a:gd name="T41" fmla="*/ 62 h 307"/>
                  <a:gd name="T42" fmla="*/ 155 w 473"/>
                  <a:gd name="T43" fmla="*/ 54 h 307"/>
                  <a:gd name="T44" fmla="*/ 157 w 473"/>
                  <a:gd name="T45" fmla="*/ 46 h 307"/>
                  <a:gd name="T46" fmla="*/ 155 w 473"/>
                  <a:gd name="T47" fmla="*/ 39 h 307"/>
                  <a:gd name="T48" fmla="*/ 153 w 473"/>
                  <a:gd name="T49" fmla="*/ 31 h 307"/>
                  <a:gd name="T50" fmla="*/ 151 w 473"/>
                  <a:gd name="T51" fmla="*/ 23 h 307"/>
                  <a:gd name="T52" fmla="*/ 145 w 473"/>
                  <a:gd name="T53" fmla="*/ 17 h 307"/>
                  <a:gd name="T54" fmla="*/ 142 w 473"/>
                  <a:gd name="T55" fmla="*/ 11 h 307"/>
                  <a:gd name="T56" fmla="*/ 134 w 473"/>
                  <a:gd name="T57" fmla="*/ 5 h 307"/>
                  <a:gd name="T58" fmla="*/ 126 w 473"/>
                  <a:gd name="T59" fmla="*/ 0 h 307"/>
                  <a:gd name="T60" fmla="*/ 117 w 473"/>
                  <a:gd name="T61" fmla="*/ 4 h 307"/>
                  <a:gd name="T62" fmla="*/ 105 w 473"/>
                  <a:gd name="T63" fmla="*/ 5 h 307"/>
                  <a:gd name="T64" fmla="*/ 96 w 473"/>
                  <a:gd name="T65" fmla="*/ 7 h 307"/>
                  <a:gd name="T66" fmla="*/ 84 w 473"/>
                  <a:gd name="T67" fmla="*/ 9 h 307"/>
                  <a:gd name="T68" fmla="*/ 73 w 473"/>
                  <a:gd name="T69" fmla="*/ 9 h 307"/>
                  <a:gd name="T70" fmla="*/ 61 w 473"/>
                  <a:gd name="T71" fmla="*/ 9 h 307"/>
                  <a:gd name="T72" fmla="*/ 50 w 473"/>
                  <a:gd name="T73" fmla="*/ 7 h 307"/>
                  <a:gd name="T74" fmla="*/ 37 w 473"/>
                  <a:gd name="T75" fmla="*/ 7 h 3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3"/>
                  <a:gd name="T115" fmla="*/ 0 h 307"/>
                  <a:gd name="T116" fmla="*/ 473 w 473"/>
                  <a:gd name="T117" fmla="*/ 307 h 3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3" h="307">
                    <a:moveTo>
                      <a:pt x="110" y="22"/>
                    </a:moveTo>
                    <a:lnTo>
                      <a:pt x="87" y="40"/>
                    </a:lnTo>
                    <a:lnTo>
                      <a:pt x="58" y="62"/>
                    </a:lnTo>
                    <a:lnTo>
                      <a:pt x="35" y="92"/>
                    </a:lnTo>
                    <a:lnTo>
                      <a:pt x="12" y="127"/>
                    </a:lnTo>
                    <a:lnTo>
                      <a:pt x="0" y="167"/>
                    </a:lnTo>
                    <a:lnTo>
                      <a:pt x="0" y="202"/>
                    </a:lnTo>
                    <a:lnTo>
                      <a:pt x="17" y="237"/>
                    </a:lnTo>
                    <a:lnTo>
                      <a:pt x="64" y="260"/>
                    </a:lnTo>
                    <a:lnTo>
                      <a:pt x="121" y="283"/>
                    </a:lnTo>
                    <a:lnTo>
                      <a:pt x="185" y="300"/>
                    </a:lnTo>
                    <a:lnTo>
                      <a:pt x="254" y="307"/>
                    </a:lnTo>
                    <a:lnTo>
                      <a:pt x="300" y="300"/>
                    </a:lnTo>
                    <a:lnTo>
                      <a:pt x="340" y="295"/>
                    </a:lnTo>
                    <a:lnTo>
                      <a:pt x="369" y="283"/>
                    </a:lnTo>
                    <a:lnTo>
                      <a:pt x="392" y="273"/>
                    </a:lnTo>
                    <a:lnTo>
                      <a:pt x="415" y="254"/>
                    </a:lnTo>
                    <a:lnTo>
                      <a:pt x="432" y="237"/>
                    </a:lnTo>
                    <a:lnTo>
                      <a:pt x="444" y="219"/>
                    </a:lnTo>
                    <a:lnTo>
                      <a:pt x="456" y="202"/>
                    </a:lnTo>
                    <a:lnTo>
                      <a:pt x="461" y="185"/>
                    </a:lnTo>
                    <a:lnTo>
                      <a:pt x="467" y="162"/>
                    </a:lnTo>
                    <a:lnTo>
                      <a:pt x="473" y="138"/>
                    </a:lnTo>
                    <a:lnTo>
                      <a:pt x="467" y="115"/>
                    </a:lnTo>
                    <a:lnTo>
                      <a:pt x="461" y="92"/>
                    </a:lnTo>
                    <a:lnTo>
                      <a:pt x="456" y="68"/>
                    </a:lnTo>
                    <a:lnTo>
                      <a:pt x="438" y="52"/>
                    </a:lnTo>
                    <a:lnTo>
                      <a:pt x="427" y="34"/>
                    </a:lnTo>
                    <a:lnTo>
                      <a:pt x="404" y="16"/>
                    </a:lnTo>
                    <a:lnTo>
                      <a:pt x="381" y="0"/>
                    </a:lnTo>
                    <a:lnTo>
                      <a:pt x="352" y="11"/>
                    </a:lnTo>
                    <a:lnTo>
                      <a:pt x="317" y="16"/>
                    </a:lnTo>
                    <a:lnTo>
                      <a:pt x="288" y="22"/>
                    </a:lnTo>
                    <a:lnTo>
                      <a:pt x="254" y="27"/>
                    </a:lnTo>
                    <a:lnTo>
                      <a:pt x="219" y="27"/>
                    </a:lnTo>
                    <a:lnTo>
                      <a:pt x="185" y="27"/>
                    </a:lnTo>
                    <a:lnTo>
                      <a:pt x="150" y="22"/>
                    </a:lnTo>
                    <a:lnTo>
                      <a:pt x="110" y="22"/>
                    </a:lnTo>
                    <a:close/>
                  </a:path>
                </a:pathLst>
              </a:custGeom>
              <a:solidFill>
                <a:srgbClr val="FF9900"/>
              </a:solidFill>
              <a:ln w="9525">
                <a:noFill/>
                <a:round/>
                <a:headEnd/>
                <a:tailEnd/>
              </a:ln>
            </p:spPr>
            <p:txBody>
              <a:bodyPr/>
              <a:lstStyle/>
              <a:p>
                <a:endParaRPr lang="en-US"/>
              </a:p>
            </p:txBody>
          </p:sp>
          <p:sp>
            <p:nvSpPr>
              <p:cNvPr id="4167" name="Freeform 159"/>
              <p:cNvSpPr>
                <a:spLocks/>
              </p:cNvSpPr>
              <p:nvPr/>
            </p:nvSpPr>
            <p:spPr bwMode="auto">
              <a:xfrm>
                <a:off x="5260" y="2742"/>
                <a:ext cx="23" cy="29"/>
              </a:xfrm>
              <a:custGeom>
                <a:avLst/>
                <a:gdLst>
                  <a:gd name="T0" fmla="*/ 0 w 69"/>
                  <a:gd name="T1" fmla="*/ 9 h 87"/>
                  <a:gd name="T2" fmla="*/ 4 w 69"/>
                  <a:gd name="T3" fmla="*/ 21 h 87"/>
                  <a:gd name="T4" fmla="*/ 12 w 69"/>
                  <a:gd name="T5" fmla="*/ 29 h 87"/>
                  <a:gd name="T6" fmla="*/ 17 w 69"/>
                  <a:gd name="T7" fmla="*/ 29 h 87"/>
                  <a:gd name="T8" fmla="*/ 23 w 69"/>
                  <a:gd name="T9" fmla="*/ 21 h 87"/>
                  <a:gd name="T10" fmla="*/ 21 w 69"/>
                  <a:gd name="T11" fmla="*/ 7 h 87"/>
                  <a:gd name="T12" fmla="*/ 13 w 69"/>
                  <a:gd name="T13" fmla="*/ 0 h 87"/>
                  <a:gd name="T14" fmla="*/ 6 w 69"/>
                  <a:gd name="T15" fmla="*/ 0 h 87"/>
                  <a:gd name="T16" fmla="*/ 0 w 69"/>
                  <a:gd name="T17" fmla="*/ 9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
                  <a:gd name="T28" fmla="*/ 0 h 87"/>
                  <a:gd name="T29" fmla="*/ 69 w 69"/>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 h="87">
                    <a:moveTo>
                      <a:pt x="0" y="28"/>
                    </a:moveTo>
                    <a:lnTo>
                      <a:pt x="12" y="63"/>
                    </a:lnTo>
                    <a:lnTo>
                      <a:pt x="35" y="87"/>
                    </a:lnTo>
                    <a:lnTo>
                      <a:pt x="52" y="87"/>
                    </a:lnTo>
                    <a:lnTo>
                      <a:pt x="69" y="63"/>
                    </a:lnTo>
                    <a:lnTo>
                      <a:pt x="63" y="22"/>
                    </a:lnTo>
                    <a:lnTo>
                      <a:pt x="40" y="0"/>
                    </a:lnTo>
                    <a:lnTo>
                      <a:pt x="17" y="0"/>
                    </a:lnTo>
                    <a:lnTo>
                      <a:pt x="0" y="28"/>
                    </a:lnTo>
                    <a:close/>
                  </a:path>
                </a:pathLst>
              </a:custGeom>
              <a:solidFill>
                <a:srgbClr val="FFFFFF"/>
              </a:solidFill>
              <a:ln w="9525">
                <a:noFill/>
                <a:round/>
                <a:headEnd/>
                <a:tailEnd/>
              </a:ln>
            </p:spPr>
            <p:txBody>
              <a:bodyPr/>
              <a:lstStyle/>
              <a:p>
                <a:endParaRPr lang="en-US"/>
              </a:p>
            </p:txBody>
          </p:sp>
          <p:sp>
            <p:nvSpPr>
              <p:cNvPr id="4168" name="Freeform 160"/>
              <p:cNvSpPr>
                <a:spLocks/>
              </p:cNvSpPr>
              <p:nvPr/>
            </p:nvSpPr>
            <p:spPr bwMode="auto">
              <a:xfrm>
                <a:off x="5375" y="2734"/>
                <a:ext cx="19" cy="23"/>
              </a:xfrm>
              <a:custGeom>
                <a:avLst/>
                <a:gdLst>
                  <a:gd name="T0" fmla="*/ 0 w 57"/>
                  <a:gd name="T1" fmla="*/ 6 h 70"/>
                  <a:gd name="T2" fmla="*/ 4 w 57"/>
                  <a:gd name="T3" fmla="*/ 19 h 70"/>
                  <a:gd name="T4" fmla="*/ 11 w 57"/>
                  <a:gd name="T5" fmla="*/ 23 h 70"/>
                  <a:gd name="T6" fmla="*/ 15 w 57"/>
                  <a:gd name="T7" fmla="*/ 21 h 70"/>
                  <a:gd name="T8" fmla="*/ 19 w 57"/>
                  <a:gd name="T9" fmla="*/ 15 h 70"/>
                  <a:gd name="T10" fmla="*/ 15 w 57"/>
                  <a:gd name="T11" fmla="*/ 6 h 70"/>
                  <a:gd name="T12" fmla="*/ 6 w 57"/>
                  <a:gd name="T13" fmla="*/ 0 h 70"/>
                  <a:gd name="T14" fmla="*/ 0 w 57"/>
                  <a:gd name="T15" fmla="*/ 2 h 70"/>
                  <a:gd name="T16" fmla="*/ 0 w 57"/>
                  <a:gd name="T17" fmla="*/ 6 h 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70"/>
                  <a:gd name="T29" fmla="*/ 57 w 57"/>
                  <a:gd name="T30" fmla="*/ 70 h 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70">
                    <a:moveTo>
                      <a:pt x="0" y="17"/>
                    </a:moveTo>
                    <a:lnTo>
                      <a:pt x="11" y="59"/>
                    </a:lnTo>
                    <a:lnTo>
                      <a:pt x="34" y="70"/>
                    </a:lnTo>
                    <a:lnTo>
                      <a:pt x="46" y="65"/>
                    </a:lnTo>
                    <a:lnTo>
                      <a:pt x="57" y="46"/>
                    </a:lnTo>
                    <a:lnTo>
                      <a:pt x="46" y="17"/>
                    </a:lnTo>
                    <a:lnTo>
                      <a:pt x="17" y="0"/>
                    </a:lnTo>
                    <a:lnTo>
                      <a:pt x="0" y="6"/>
                    </a:lnTo>
                    <a:lnTo>
                      <a:pt x="0" y="17"/>
                    </a:lnTo>
                    <a:close/>
                  </a:path>
                </a:pathLst>
              </a:custGeom>
              <a:solidFill>
                <a:srgbClr val="FFFFFF"/>
              </a:solidFill>
              <a:ln w="9525">
                <a:noFill/>
                <a:round/>
                <a:headEnd/>
                <a:tailEnd/>
              </a:ln>
            </p:spPr>
            <p:txBody>
              <a:bodyPr/>
              <a:lstStyle/>
              <a:p>
                <a:endParaRPr lang="en-US"/>
              </a:p>
            </p:txBody>
          </p:sp>
          <p:sp>
            <p:nvSpPr>
              <p:cNvPr id="4169" name="Freeform 161"/>
              <p:cNvSpPr>
                <a:spLocks/>
              </p:cNvSpPr>
              <p:nvPr/>
            </p:nvSpPr>
            <p:spPr bwMode="auto">
              <a:xfrm>
                <a:off x="5220" y="2771"/>
                <a:ext cx="15" cy="12"/>
              </a:xfrm>
              <a:custGeom>
                <a:avLst/>
                <a:gdLst>
                  <a:gd name="T0" fmla="*/ 2 w 46"/>
                  <a:gd name="T1" fmla="*/ 5 h 35"/>
                  <a:gd name="T2" fmla="*/ 0 w 46"/>
                  <a:gd name="T3" fmla="*/ 10 h 35"/>
                  <a:gd name="T4" fmla="*/ 4 w 46"/>
                  <a:gd name="T5" fmla="*/ 12 h 35"/>
                  <a:gd name="T6" fmla="*/ 13 w 46"/>
                  <a:gd name="T7" fmla="*/ 10 h 35"/>
                  <a:gd name="T8" fmla="*/ 15 w 46"/>
                  <a:gd name="T9" fmla="*/ 5 h 35"/>
                  <a:gd name="T10" fmla="*/ 9 w 46"/>
                  <a:gd name="T11" fmla="*/ 0 h 35"/>
                  <a:gd name="T12" fmla="*/ 2 w 46"/>
                  <a:gd name="T13" fmla="*/ 4 h 35"/>
                  <a:gd name="T14" fmla="*/ 2 w 46"/>
                  <a:gd name="T15" fmla="*/ 5 h 35"/>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35"/>
                  <a:gd name="T26" fmla="*/ 46 w 46"/>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35">
                    <a:moveTo>
                      <a:pt x="6" y="16"/>
                    </a:moveTo>
                    <a:lnTo>
                      <a:pt x="0" y="29"/>
                    </a:lnTo>
                    <a:lnTo>
                      <a:pt x="11" y="35"/>
                    </a:lnTo>
                    <a:lnTo>
                      <a:pt x="40" y="29"/>
                    </a:lnTo>
                    <a:lnTo>
                      <a:pt x="46" y="16"/>
                    </a:lnTo>
                    <a:lnTo>
                      <a:pt x="29" y="0"/>
                    </a:lnTo>
                    <a:lnTo>
                      <a:pt x="6" y="11"/>
                    </a:lnTo>
                    <a:lnTo>
                      <a:pt x="6" y="16"/>
                    </a:lnTo>
                    <a:close/>
                  </a:path>
                </a:pathLst>
              </a:custGeom>
              <a:solidFill>
                <a:srgbClr val="FFFFFF"/>
              </a:solidFill>
              <a:ln w="9525">
                <a:noFill/>
                <a:round/>
                <a:headEnd/>
                <a:tailEnd/>
              </a:ln>
            </p:spPr>
            <p:txBody>
              <a:bodyPr/>
              <a:lstStyle/>
              <a:p>
                <a:endParaRPr lang="en-US"/>
              </a:p>
            </p:txBody>
          </p:sp>
          <p:sp>
            <p:nvSpPr>
              <p:cNvPr id="4170" name="Freeform 162"/>
              <p:cNvSpPr>
                <a:spLocks/>
              </p:cNvSpPr>
              <p:nvPr/>
            </p:nvSpPr>
            <p:spPr bwMode="auto">
              <a:xfrm>
                <a:off x="5473" y="2815"/>
                <a:ext cx="27" cy="30"/>
              </a:xfrm>
              <a:custGeom>
                <a:avLst/>
                <a:gdLst>
                  <a:gd name="T0" fmla="*/ 0 w 81"/>
                  <a:gd name="T1" fmla="*/ 10 h 88"/>
                  <a:gd name="T2" fmla="*/ 19 w 81"/>
                  <a:gd name="T3" fmla="*/ 30 h 88"/>
                  <a:gd name="T4" fmla="*/ 23 w 81"/>
                  <a:gd name="T5" fmla="*/ 28 h 88"/>
                  <a:gd name="T6" fmla="*/ 27 w 81"/>
                  <a:gd name="T7" fmla="*/ 24 h 88"/>
                  <a:gd name="T8" fmla="*/ 23 w 81"/>
                  <a:gd name="T9" fmla="*/ 12 h 88"/>
                  <a:gd name="T10" fmla="*/ 8 w 81"/>
                  <a:gd name="T11" fmla="*/ 0 h 88"/>
                  <a:gd name="T12" fmla="*/ 0 w 81"/>
                  <a:gd name="T13" fmla="*/ 6 h 88"/>
                  <a:gd name="T14" fmla="*/ 0 w 81"/>
                  <a:gd name="T15" fmla="*/ 10 h 88"/>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88"/>
                  <a:gd name="T26" fmla="*/ 81 w 81"/>
                  <a:gd name="T27" fmla="*/ 88 h 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88">
                    <a:moveTo>
                      <a:pt x="0" y="29"/>
                    </a:moveTo>
                    <a:lnTo>
                      <a:pt x="57" y="88"/>
                    </a:lnTo>
                    <a:lnTo>
                      <a:pt x="69" y="81"/>
                    </a:lnTo>
                    <a:lnTo>
                      <a:pt x="81" y="69"/>
                    </a:lnTo>
                    <a:lnTo>
                      <a:pt x="69" y="35"/>
                    </a:lnTo>
                    <a:lnTo>
                      <a:pt x="23" y="0"/>
                    </a:lnTo>
                    <a:lnTo>
                      <a:pt x="0" y="17"/>
                    </a:lnTo>
                    <a:lnTo>
                      <a:pt x="0" y="29"/>
                    </a:lnTo>
                    <a:close/>
                  </a:path>
                </a:pathLst>
              </a:custGeom>
              <a:solidFill>
                <a:srgbClr val="FFFFFF"/>
              </a:solidFill>
              <a:ln w="9525">
                <a:noFill/>
                <a:round/>
                <a:headEnd/>
                <a:tailEnd/>
              </a:ln>
            </p:spPr>
            <p:txBody>
              <a:bodyPr/>
              <a:lstStyle/>
              <a:p>
                <a:endParaRPr lang="en-US"/>
              </a:p>
            </p:txBody>
          </p:sp>
          <p:sp>
            <p:nvSpPr>
              <p:cNvPr id="4171" name="Freeform 163"/>
              <p:cNvSpPr>
                <a:spLocks/>
              </p:cNvSpPr>
              <p:nvPr/>
            </p:nvSpPr>
            <p:spPr bwMode="auto">
              <a:xfrm>
                <a:off x="5454" y="2838"/>
                <a:ext cx="17" cy="18"/>
              </a:xfrm>
              <a:custGeom>
                <a:avLst/>
                <a:gdLst>
                  <a:gd name="T0" fmla="*/ 4 w 52"/>
                  <a:gd name="T1" fmla="*/ 2 h 52"/>
                  <a:gd name="T2" fmla="*/ 0 w 52"/>
                  <a:gd name="T3" fmla="*/ 7 h 52"/>
                  <a:gd name="T4" fmla="*/ 4 w 52"/>
                  <a:gd name="T5" fmla="*/ 14 h 52"/>
                  <a:gd name="T6" fmla="*/ 11 w 52"/>
                  <a:gd name="T7" fmla="*/ 18 h 52"/>
                  <a:gd name="T8" fmla="*/ 13 w 52"/>
                  <a:gd name="T9" fmla="*/ 16 h 52"/>
                  <a:gd name="T10" fmla="*/ 17 w 52"/>
                  <a:gd name="T11" fmla="*/ 10 h 52"/>
                  <a:gd name="T12" fmla="*/ 9 w 52"/>
                  <a:gd name="T13" fmla="*/ 0 h 52"/>
                  <a:gd name="T14" fmla="*/ 4 w 52"/>
                  <a:gd name="T15" fmla="*/ 0 h 52"/>
                  <a:gd name="T16" fmla="*/ 4 w 52"/>
                  <a:gd name="T17" fmla="*/ 2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52"/>
                  <a:gd name="T29" fmla="*/ 52 w 52"/>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52">
                    <a:moveTo>
                      <a:pt x="12" y="6"/>
                    </a:moveTo>
                    <a:lnTo>
                      <a:pt x="0" y="19"/>
                    </a:lnTo>
                    <a:lnTo>
                      <a:pt x="12" y="41"/>
                    </a:lnTo>
                    <a:lnTo>
                      <a:pt x="35" y="52"/>
                    </a:lnTo>
                    <a:lnTo>
                      <a:pt x="41" y="47"/>
                    </a:lnTo>
                    <a:lnTo>
                      <a:pt x="52" y="30"/>
                    </a:lnTo>
                    <a:lnTo>
                      <a:pt x="29" y="0"/>
                    </a:lnTo>
                    <a:lnTo>
                      <a:pt x="12" y="0"/>
                    </a:lnTo>
                    <a:lnTo>
                      <a:pt x="12" y="6"/>
                    </a:lnTo>
                    <a:close/>
                  </a:path>
                </a:pathLst>
              </a:custGeom>
              <a:solidFill>
                <a:srgbClr val="FFFFFF"/>
              </a:solidFill>
              <a:ln w="9525">
                <a:noFill/>
                <a:round/>
                <a:headEnd/>
                <a:tailEnd/>
              </a:ln>
            </p:spPr>
            <p:txBody>
              <a:bodyPr/>
              <a:lstStyle/>
              <a:p>
                <a:endParaRPr lang="en-US"/>
              </a:p>
            </p:txBody>
          </p:sp>
          <p:sp>
            <p:nvSpPr>
              <p:cNvPr id="4172" name="Freeform 164"/>
              <p:cNvSpPr>
                <a:spLocks/>
              </p:cNvSpPr>
              <p:nvPr/>
            </p:nvSpPr>
            <p:spPr bwMode="auto">
              <a:xfrm>
                <a:off x="5300" y="2864"/>
                <a:ext cx="18" cy="27"/>
              </a:xfrm>
              <a:custGeom>
                <a:avLst/>
                <a:gdLst>
                  <a:gd name="T0" fmla="*/ 0 w 52"/>
                  <a:gd name="T1" fmla="*/ 8 h 82"/>
                  <a:gd name="T2" fmla="*/ 0 w 52"/>
                  <a:gd name="T3" fmla="*/ 8 h 82"/>
                  <a:gd name="T4" fmla="*/ 0 w 52"/>
                  <a:gd name="T5" fmla="*/ 10 h 82"/>
                  <a:gd name="T6" fmla="*/ 0 w 52"/>
                  <a:gd name="T7" fmla="*/ 13 h 82"/>
                  <a:gd name="T8" fmla="*/ 0 w 52"/>
                  <a:gd name="T9" fmla="*/ 17 h 82"/>
                  <a:gd name="T10" fmla="*/ 0 w 52"/>
                  <a:gd name="T11" fmla="*/ 19 h 82"/>
                  <a:gd name="T12" fmla="*/ 2 w 52"/>
                  <a:gd name="T13" fmla="*/ 23 h 82"/>
                  <a:gd name="T14" fmla="*/ 4 w 52"/>
                  <a:gd name="T15" fmla="*/ 25 h 82"/>
                  <a:gd name="T16" fmla="*/ 6 w 52"/>
                  <a:gd name="T17" fmla="*/ 27 h 82"/>
                  <a:gd name="T18" fmla="*/ 8 w 52"/>
                  <a:gd name="T19" fmla="*/ 27 h 82"/>
                  <a:gd name="T20" fmla="*/ 12 w 52"/>
                  <a:gd name="T21" fmla="*/ 27 h 82"/>
                  <a:gd name="T22" fmla="*/ 14 w 52"/>
                  <a:gd name="T23" fmla="*/ 27 h 82"/>
                  <a:gd name="T24" fmla="*/ 16 w 52"/>
                  <a:gd name="T25" fmla="*/ 27 h 82"/>
                  <a:gd name="T26" fmla="*/ 16 w 52"/>
                  <a:gd name="T27" fmla="*/ 25 h 82"/>
                  <a:gd name="T28" fmla="*/ 18 w 52"/>
                  <a:gd name="T29" fmla="*/ 21 h 82"/>
                  <a:gd name="T30" fmla="*/ 18 w 52"/>
                  <a:gd name="T31" fmla="*/ 19 h 82"/>
                  <a:gd name="T32" fmla="*/ 18 w 52"/>
                  <a:gd name="T33" fmla="*/ 13 h 82"/>
                  <a:gd name="T34" fmla="*/ 14 w 52"/>
                  <a:gd name="T35" fmla="*/ 6 h 82"/>
                  <a:gd name="T36" fmla="*/ 12 w 52"/>
                  <a:gd name="T37" fmla="*/ 4 h 82"/>
                  <a:gd name="T38" fmla="*/ 12 w 52"/>
                  <a:gd name="T39" fmla="*/ 2 h 82"/>
                  <a:gd name="T40" fmla="*/ 10 w 52"/>
                  <a:gd name="T41" fmla="*/ 2 h 82"/>
                  <a:gd name="T42" fmla="*/ 10 w 52"/>
                  <a:gd name="T43" fmla="*/ 0 h 82"/>
                  <a:gd name="T44" fmla="*/ 8 w 52"/>
                  <a:gd name="T45" fmla="*/ 0 h 82"/>
                  <a:gd name="T46" fmla="*/ 6 w 52"/>
                  <a:gd name="T47" fmla="*/ 0 h 82"/>
                  <a:gd name="T48" fmla="*/ 6 w 52"/>
                  <a:gd name="T49" fmla="*/ 2 h 82"/>
                  <a:gd name="T50" fmla="*/ 4 w 52"/>
                  <a:gd name="T51" fmla="*/ 2 h 82"/>
                  <a:gd name="T52" fmla="*/ 4 w 52"/>
                  <a:gd name="T53" fmla="*/ 4 h 82"/>
                  <a:gd name="T54" fmla="*/ 2 w 52"/>
                  <a:gd name="T55" fmla="*/ 4 h 82"/>
                  <a:gd name="T56" fmla="*/ 2 w 52"/>
                  <a:gd name="T57" fmla="*/ 6 h 82"/>
                  <a:gd name="T58" fmla="*/ 0 w 52"/>
                  <a:gd name="T59" fmla="*/ 8 h 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2"/>
                  <a:gd name="T91" fmla="*/ 0 h 82"/>
                  <a:gd name="T92" fmla="*/ 52 w 52"/>
                  <a:gd name="T93" fmla="*/ 82 h 8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2" h="82">
                    <a:moveTo>
                      <a:pt x="0" y="24"/>
                    </a:moveTo>
                    <a:lnTo>
                      <a:pt x="0" y="24"/>
                    </a:lnTo>
                    <a:lnTo>
                      <a:pt x="0" y="30"/>
                    </a:lnTo>
                    <a:lnTo>
                      <a:pt x="0" y="41"/>
                    </a:lnTo>
                    <a:lnTo>
                      <a:pt x="0" y="52"/>
                    </a:lnTo>
                    <a:lnTo>
                      <a:pt x="0" y="59"/>
                    </a:lnTo>
                    <a:lnTo>
                      <a:pt x="6" y="70"/>
                    </a:lnTo>
                    <a:lnTo>
                      <a:pt x="12" y="76"/>
                    </a:lnTo>
                    <a:lnTo>
                      <a:pt x="17" y="82"/>
                    </a:lnTo>
                    <a:lnTo>
                      <a:pt x="23" y="82"/>
                    </a:lnTo>
                    <a:lnTo>
                      <a:pt x="35" y="82"/>
                    </a:lnTo>
                    <a:lnTo>
                      <a:pt x="40" y="82"/>
                    </a:lnTo>
                    <a:lnTo>
                      <a:pt x="46" y="82"/>
                    </a:lnTo>
                    <a:lnTo>
                      <a:pt x="46" y="76"/>
                    </a:lnTo>
                    <a:lnTo>
                      <a:pt x="52" y="64"/>
                    </a:lnTo>
                    <a:lnTo>
                      <a:pt x="52" y="59"/>
                    </a:lnTo>
                    <a:lnTo>
                      <a:pt x="52" y="41"/>
                    </a:lnTo>
                    <a:lnTo>
                      <a:pt x="40" y="18"/>
                    </a:lnTo>
                    <a:lnTo>
                      <a:pt x="35" y="11"/>
                    </a:lnTo>
                    <a:lnTo>
                      <a:pt x="35" y="5"/>
                    </a:lnTo>
                    <a:lnTo>
                      <a:pt x="29" y="5"/>
                    </a:lnTo>
                    <a:lnTo>
                      <a:pt x="29" y="0"/>
                    </a:lnTo>
                    <a:lnTo>
                      <a:pt x="23" y="0"/>
                    </a:lnTo>
                    <a:lnTo>
                      <a:pt x="17" y="0"/>
                    </a:lnTo>
                    <a:lnTo>
                      <a:pt x="17" y="5"/>
                    </a:lnTo>
                    <a:lnTo>
                      <a:pt x="12" y="5"/>
                    </a:lnTo>
                    <a:lnTo>
                      <a:pt x="12" y="11"/>
                    </a:lnTo>
                    <a:lnTo>
                      <a:pt x="6" y="11"/>
                    </a:lnTo>
                    <a:lnTo>
                      <a:pt x="6" y="18"/>
                    </a:lnTo>
                    <a:lnTo>
                      <a:pt x="0" y="24"/>
                    </a:lnTo>
                    <a:close/>
                  </a:path>
                </a:pathLst>
              </a:custGeom>
              <a:solidFill>
                <a:srgbClr val="FFFFFF"/>
              </a:solidFill>
              <a:ln w="9525">
                <a:noFill/>
                <a:round/>
                <a:headEnd/>
                <a:tailEnd/>
              </a:ln>
            </p:spPr>
            <p:txBody>
              <a:bodyPr/>
              <a:lstStyle/>
              <a:p>
                <a:endParaRPr lang="en-US"/>
              </a:p>
            </p:txBody>
          </p:sp>
          <p:sp>
            <p:nvSpPr>
              <p:cNvPr id="4173" name="Freeform 165"/>
              <p:cNvSpPr>
                <a:spLocks/>
              </p:cNvSpPr>
              <p:nvPr/>
            </p:nvSpPr>
            <p:spPr bwMode="auto">
              <a:xfrm>
                <a:off x="5329" y="2872"/>
                <a:ext cx="15" cy="15"/>
              </a:xfrm>
              <a:custGeom>
                <a:avLst/>
                <a:gdLst>
                  <a:gd name="T0" fmla="*/ 0 w 46"/>
                  <a:gd name="T1" fmla="*/ 6 h 46"/>
                  <a:gd name="T2" fmla="*/ 0 w 46"/>
                  <a:gd name="T3" fmla="*/ 6 h 46"/>
                  <a:gd name="T4" fmla="*/ 0 w 46"/>
                  <a:gd name="T5" fmla="*/ 7 h 46"/>
                  <a:gd name="T6" fmla="*/ 0 w 46"/>
                  <a:gd name="T7" fmla="*/ 9 h 46"/>
                  <a:gd name="T8" fmla="*/ 2 w 46"/>
                  <a:gd name="T9" fmla="*/ 11 h 46"/>
                  <a:gd name="T10" fmla="*/ 4 w 46"/>
                  <a:gd name="T11" fmla="*/ 13 h 46"/>
                  <a:gd name="T12" fmla="*/ 6 w 46"/>
                  <a:gd name="T13" fmla="*/ 13 h 46"/>
                  <a:gd name="T14" fmla="*/ 8 w 46"/>
                  <a:gd name="T15" fmla="*/ 13 h 46"/>
                  <a:gd name="T16" fmla="*/ 9 w 46"/>
                  <a:gd name="T17" fmla="*/ 15 h 46"/>
                  <a:gd name="T18" fmla="*/ 11 w 46"/>
                  <a:gd name="T19" fmla="*/ 15 h 46"/>
                  <a:gd name="T20" fmla="*/ 11 w 46"/>
                  <a:gd name="T21" fmla="*/ 13 h 46"/>
                  <a:gd name="T22" fmla="*/ 13 w 46"/>
                  <a:gd name="T23" fmla="*/ 13 h 46"/>
                  <a:gd name="T24" fmla="*/ 15 w 46"/>
                  <a:gd name="T25" fmla="*/ 13 h 46"/>
                  <a:gd name="T26" fmla="*/ 15 w 46"/>
                  <a:gd name="T27" fmla="*/ 11 h 46"/>
                  <a:gd name="T28" fmla="*/ 15 w 46"/>
                  <a:gd name="T29" fmla="*/ 9 h 46"/>
                  <a:gd name="T30" fmla="*/ 15 w 46"/>
                  <a:gd name="T31" fmla="*/ 7 h 46"/>
                  <a:gd name="T32" fmla="*/ 11 w 46"/>
                  <a:gd name="T33" fmla="*/ 6 h 46"/>
                  <a:gd name="T34" fmla="*/ 11 w 46"/>
                  <a:gd name="T35" fmla="*/ 4 h 46"/>
                  <a:gd name="T36" fmla="*/ 9 w 46"/>
                  <a:gd name="T37" fmla="*/ 4 h 46"/>
                  <a:gd name="T38" fmla="*/ 8 w 46"/>
                  <a:gd name="T39" fmla="*/ 2 h 46"/>
                  <a:gd name="T40" fmla="*/ 6 w 46"/>
                  <a:gd name="T41" fmla="*/ 2 h 46"/>
                  <a:gd name="T42" fmla="*/ 6 w 46"/>
                  <a:gd name="T43" fmla="*/ 0 h 46"/>
                  <a:gd name="T44" fmla="*/ 4 w 46"/>
                  <a:gd name="T45" fmla="*/ 0 h 46"/>
                  <a:gd name="T46" fmla="*/ 2 w 46"/>
                  <a:gd name="T47" fmla="*/ 0 h 46"/>
                  <a:gd name="T48" fmla="*/ 0 w 46"/>
                  <a:gd name="T49" fmla="*/ 2 h 46"/>
                  <a:gd name="T50" fmla="*/ 0 w 46"/>
                  <a:gd name="T51" fmla="*/ 4 h 46"/>
                  <a:gd name="T52" fmla="*/ 0 w 46"/>
                  <a:gd name="T53" fmla="*/ 6 h 4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6"/>
                  <a:gd name="T82" fmla="*/ 0 h 46"/>
                  <a:gd name="T83" fmla="*/ 46 w 46"/>
                  <a:gd name="T84" fmla="*/ 46 h 4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6" h="46">
                    <a:moveTo>
                      <a:pt x="0" y="17"/>
                    </a:moveTo>
                    <a:lnTo>
                      <a:pt x="0" y="17"/>
                    </a:lnTo>
                    <a:lnTo>
                      <a:pt x="0" y="22"/>
                    </a:lnTo>
                    <a:lnTo>
                      <a:pt x="0" y="28"/>
                    </a:lnTo>
                    <a:lnTo>
                      <a:pt x="6" y="35"/>
                    </a:lnTo>
                    <a:lnTo>
                      <a:pt x="12" y="40"/>
                    </a:lnTo>
                    <a:lnTo>
                      <a:pt x="18" y="40"/>
                    </a:lnTo>
                    <a:lnTo>
                      <a:pt x="24" y="40"/>
                    </a:lnTo>
                    <a:lnTo>
                      <a:pt x="29" y="46"/>
                    </a:lnTo>
                    <a:lnTo>
                      <a:pt x="35" y="46"/>
                    </a:lnTo>
                    <a:lnTo>
                      <a:pt x="35" y="40"/>
                    </a:lnTo>
                    <a:lnTo>
                      <a:pt x="41" y="40"/>
                    </a:lnTo>
                    <a:lnTo>
                      <a:pt x="46" y="40"/>
                    </a:lnTo>
                    <a:lnTo>
                      <a:pt x="46" y="35"/>
                    </a:lnTo>
                    <a:lnTo>
                      <a:pt x="46" y="28"/>
                    </a:lnTo>
                    <a:lnTo>
                      <a:pt x="46" y="22"/>
                    </a:lnTo>
                    <a:lnTo>
                      <a:pt x="35" y="17"/>
                    </a:lnTo>
                    <a:lnTo>
                      <a:pt x="35" y="11"/>
                    </a:lnTo>
                    <a:lnTo>
                      <a:pt x="29" y="11"/>
                    </a:lnTo>
                    <a:lnTo>
                      <a:pt x="24" y="6"/>
                    </a:lnTo>
                    <a:lnTo>
                      <a:pt x="18" y="6"/>
                    </a:lnTo>
                    <a:lnTo>
                      <a:pt x="18" y="0"/>
                    </a:lnTo>
                    <a:lnTo>
                      <a:pt x="12" y="0"/>
                    </a:lnTo>
                    <a:lnTo>
                      <a:pt x="6" y="0"/>
                    </a:lnTo>
                    <a:lnTo>
                      <a:pt x="0" y="6"/>
                    </a:lnTo>
                    <a:lnTo>
                      <a:pt x="0" y="11"/>
                    </a:lnTo>
                    <a:lnTo>
                      <a:pt x="0" y="17"/>
                    </a:lnTo>
                    <a:close/>
                  </a:path>
                </a:pathLst>
              </a:custGeom>
              <a:solidFill>
                <a:srgbClr val="FFFFFF"/>
              </a:solidFill>
              <a:ln w="9525">
                <a:noFill/>
                <a:round/>
                <a:headEnd/>
                <a:tailEnd/>
              </a:ln>
            </p:spPr>
            <p:txBody>
              <a:bodyPr/>
              <a:lstStyle/>
              <a:p>
                <a:endParaRPr lang="en-US"/>
              </a:p>
            </p:txBody>
          </p:sp>
          <p:sp>
            <p:nvSpPr>
              <p:cNvPr id="4174" name="Freeform 166"/>
              <p:cNvSpPr>
                <a:spLocks/>
              </p:cNvSpPr>
              <p:nvPr/>
            </p:nvSpPr>
            <p:spPr bwMode="auto">
              <a:xfrm>
                <a:off x="5269" y="2924"/>
                <a:ext cx="10" cy="19"/>
              </a:xfrm>
              <a:custGeom>
                <a:avLst/>
                <a:gdLst>
                  <a:gd name="T0" fmla="*/ 8 w 30"/>
                  <a:gd name="T1" fmla="*/ 17 h 58"/>
                  <a:gd name="T2" fmla="*/ 8 w 30"/>
                  <a:gd name="T3" fmla="*/ 17 h 58"/>
                  <a:gd name="T4" fmla="*/ 10 w 30"/>
                  <a:gd name="T5" fmla="*/ 15 h 58"/>
                  <a:gd name="T6" fmla="*/ 10 w 30"/>
                  <a:gd name="T7" fmla="*/ 13 h 58"/>
                  <a:gd name="T8" fmla="*/ 10 w 30"/>
                  <a:gd name="T9" fmla="*/ 12 h 58"/>
                  <a:gd name="T10" fmla="*/ 10 w 30"/>
                  <a:gd name="T11" fmla="*/ 8 h 58"/>
                  <a:gd name="T12" fmla="*/ 10 w 30"/>
                  <a:gd name="T13" fmla="*/ 6 h 58"/>
                  <a:gd name="T14" fmla="*/ 8 w 30"/>
                  <a:gd name="T15" fmla="*/ 4 h 58"/>
                  <a:gd name="T16" fmla="*/ 8 w 30"/>
                  <a:gd name="T17" fmla="*/ 2 h 58"/>
                  <a:gd name="T18" fmla="*/ 6 w 30"/>
                  <a:gd name="T19" fmla="*/ 2 h 58"/>
                  <a:gd name="T20" fmla="*/ 4 w 30"/>
                  <a:gd name="T21" fmla="*/ 0 h 58"/>
                  <a:gd name="T22" fmla="*/ 4 w 30"/>
                  <a:gd name="T23" fmla="*/ 2 h 58"/>
                  <a:gd name="T24" fmla="*/ 2 w 30"/>
                  <a:gd name="T25" fmla="*/ 2 h 58"/>
                  <a:gd name="T26" fmla="*/ 0 w 30"/>
                  <a:gd name="T27" fmla="*/ 4 h 58"/>
                  <a:gd name="T28" fmla="*/ 0 w 30"/>
                  <a:gd name="T29" fmla="*/ 6 h 58"/>
                  <a:gd name="T30" fmla="*/ 0 w 30"/>
                  <a:gd name="T31" fmla="*/ 10 h 58"/>
                  <a:gd name="T32" fmla="*/ 0 w 30"/>
                  <a:gd name="T33" fmla="*/ 12 h 58"/>
                  <a:gd name="T34" fmla="*/ 0 w 30"/>
                  <a:gd name="T35" fmla="*/ 13 h 58"/>
                  <a:gd name="T36" fmla="*/ 0 w 30"/>
                  <a:gd name="T37" fmla="*/ 15 h 58"/>
                  <a:gd name="T38" fmla="*/ 0 w 30"/>
                  <a:gd name="T39" fmla="*/ 17 h 58"/>
                  <a:gd name="T40" fmla="*/ 2 w 30"/>
                  <a:gd name="T41" fmla="*/ 17 h 58"/>
                  <a:gd name="T42" fmla="*/ 2 w 30"/>
                  <a:gd name="T43" fmla="*/ 19 h 58"/>
                  <a:gd name="T44" fmla="*/ 4 w 30"/>
                  <a:gd name="T45" fmla="*/ 19 h 58"/>
                  <a:gd name="T46" fmla="*/ 6 w 30"/>
                  <a:gd name="T47" fmla="*/ 19 h 58"/>
                  <a:gd name="T48" fmla="*/ 8 w 30"/>
                  <a:gd name="T49" fmla="*/ 17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
                  <a:gd name="T76" fmla="*/ 0 h 58"/>
                  <a:gd name="T77" fmla="*/ 30 w 30"/>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 h="58">
                    <a:moveTo>
                      <a:pt x="24" y="52"/>
                    </a:moveTo>
                    <a:lnTo>
                      <a:pt x="24" y="52"/>
                    </a:lnTo>
                    <a:lnTo>
                      <a:pt x="30" y="46"/>
                    </a:lnTo>
                    <a:lnTo>
                      <a:pt x="30" y="41"/>
                    </a:lnTo>
                    <a:lnTo>
                      <a:pt x="30" y="36"/>
                    </a:lnTo>
                    <a:lnTo>
                      <a:pt x="30" y="23"/>
                    </a:lnTo>
                    <a:lnTo>
                      <a:pt x="30" y="17"/>
                    </a:lnTo>
                    <a:lnTo>
                      <a:pt x="24" y="12"/>
                    </a:lnTo>
                    <a:lnTo>
                      <a:pt x="24" y="6"/>
                    </a:lnTo>
                    <a:lnTo>
                      <a:pt x="18" y="6"/>
                    </a:lnTo>
                    <a:lnTo>
                      <a:pt x="12" y="0"/>
                    </a:lnTo>
                    <a:lnTo>
                      <a:pt x="12" y="6"/>
                    </a:lnTo>
                    <a:lnTo>
                      <a:pt x="7" y="6"/>
                    </a:lnTo>
                    <a:lnTo>
                      <a:pt x="0" y="12"/>
                    </a:lnTo>
                    <a:lnTo>
                      <a:pt x="0" y="17"/>
                    </a:lnTo>
                    <a:lnTo>
                      <a:pt x="0" y="29"/>
                    </a:lnTo>
                    <a:lnTo>
                      <a:pt x="0" y="36"/>
                    </a:lnTo>
                    <a:lnTo>
                      <a:pt x="0" y="41"/>
                    </a:lnTo>
                    <a:lnTo>
                      <a:pt x="0" y="46"/>
                    </a:lnTo>
                    <a:lnTo>
                      <a:pt x="0" y="52"/>
                    </a:lnTo>
                    <a:lnTo>
                      <a:pt x="7" y="52"/>
                    </a:lnTo>
                    <a:lnTo>
                      <a:pt x="7" y="58"/>
                    </a:lnTo>
                    <a:lnTo>
                      <a:pt x="12" y="58"/>
                    </a:lnTo>
                    <a:lnTo>
                      <a:pt x="18" y="58"/>
                    </a:lnTo>
                    <a:lnTo>
                      <a:pt x="24" y="52"/>
                    </a:lnTo>
                    <a:close/>
                  </a:path>
                </a:pathLst>
              </a:custGeom>
              <a:solidFill>
                <a:srgbClr val="FFFFFF"/>
              </a:solidFill>
              <a:ln w="9525">
                <a:noFill/>
                <a:round/>
                <a:headEnd/>
                <a:tailEnd/>
              </a:ln>
            </p:spPr>
            <p:txBody>
              <a:bodyPr/>
              <a:lstStyle/>
              <a:p>
                <a:endParaRPr lang="en-US"/>
              </a:p>
            </p:txBody>
          </p:sp>
          <p:sp>
            <p:nvSpPr>
              <p:cNvPr id="4175" name="Freeform 167"/>
              <p:cNvSpPr>
                <a:spLocks/>
              </p:cNvSpPr>
              <p:nvPr/>
            </p:nvSpPr>
            <p:spPr bwMode="auto">
              <a:xfrm>
                <a:off x="5204" y="2902"/>
                <a:ext cx="12" cy="24"/>
              </a:xfrm>
              <a:custGeom>
                <a:avLst/>
                <a:gdLst>
                  <a:gd name="T0" fmla="*/ 10 w 34"/>
                  <a:gd name="T1" fmla="*/ 0 h 70"/>
                  <a:gd name="T2" fmla="*/ 10 w 34"/>
                  <a:gd name="T3" fmla="*/ 0 h 70"/>
                  <a:gd name="T4" fmla="*/ 8 w 34"/>
                  <a:gd name="T5" fmla="*/ 0 h 70"/>
                  <a:gd name="T6" fmla="*/ 6 w 34"/>
                  <a:gd name="T7" fmla="*/ 0 h 70"/>
                  <a:gd name="T8" fmla="*/ 6 w 34"/>
                  <a:gd name="T9" fmla="*/ 2 h 70"/>
                  <a:gd name="T10" fmla="*/ 4 w 34"/>
                  <a:gd name="T11" fmla="*/ 2 h 70"/>
                  <a:gd name="T12" fmla="*/ 2 w 34"/>
                  <a:gd name="T13" fmla="*/ 4 h 70"/>
                  <a:gd name="T14" fmla="*/ 2 w 34"/>
                  <a:gd name="T15" fmla="*/ 6 h 70"/>
                  <a:gd name="T16" fmla="*/ 0 w 34"/>
                  <a:gd name="T17" fmla="*/ 6 h 70"/>
                  <a:gd name="T18" fmla="*/ 0 w 34"/>
                  <a:gd name="T19" fmla="*/ 8 h 70"/>
                  <a:gd name="T20" fmla="*/ 0 w 34"/>
                  <a:gd name="T21" fmla="*/ 10 h 70"/>
                  <a:gd name="T22" fmla="*/ 0 w 34"/>
                  <a:gd name="T23" fmla="*/ 16 h 70"/>
                  <a:gd name="T24" fmla="*/ 0 w 34"/>
                  <a:gd name="T25" fmla="*/ 18 h 70"/>
                  <a:gd name="T26" fmla="*/ 0 w 34"/>
                  <a:gd name="T27" fmla="*/ 22 h 70"/>
                  <a:gd name="T28" fmla="*/ 2 w 34"/>
                  <a:gd name="T29" fmla="*/ 22 h 70"/>
                  <a:gd name="T30" fmla="*/ 2 w 34"/>
                  <a:gd name="T31" fmla="*/ 24 h 70"/>
                  <a:gd name="T32" fmla="*/ 4 w 34"/>
                  <a:gd name="T33" fmla="*/ 24 h 70"/>
                  <a:gd name="T34" fmla="*/ 6 w 34"/>
                  <a:gd name="T35" fmla="*/ 22 h 70"/>
                  <a:gd name="T36" fmla="*/ 8 w 34"/>
                  <a:gd name="T37" fmla="*/ 22 h 70"/>
                  <a:gd name="T38" fmla="*/ 8 w 34"/>
                  <a:gd name="T39" fmla="*/ 20 h 70"/>
                  <a:gd name="T40" fmla="*/ 10 w 34"/>
                  <a:gd name="T41" fmla="*/ 18 h 70"/>
                  <a:gd name="T42" fmla="*/ 10 w 34"/>
                  <a:gd name="T43" fmla="*/ 14 h 70"/>
                  <a:gd name="T44" fmla="*/ 12 w 34"/>
                  <a:gd name="T45" fmla="*/ 12 h 70"/>
                  <a:gd name="T46" fmla="*/ 12 w 34"/>
                  <a:gd name="T47" fmla="*/ 8 h 70"/>
                  <a:gd name="T48" fmla="*/ 12 w 34"/>
                  <a:gd name="T49" fmla="*/ 6 h 70"/>
                  <a:gd name="T50" fmla="*/ 10 w 34"/>
                  <a:gd name="T51" fmla="*/ 0 h 7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4"/>
                  <a:gd name="T79" fmla="*/ 0 h 70"/>
                  <a:gd name="T80" fmla="*/ 34 w 34"/>
                  <a:gd name="T81" fmla="*/ 70 h 7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4" h="70">
                    <a:moveTo>
                      <a:pt x="29" y="0"/>
                    </a:moveTo>
                    <a:lnTo>
                      <a:pt x="29" y="0"/>
                    </a:lnTo>
                    <a:lnTo>
                      <a:pt x="23" y="0"/>
                    </a:lnTo>
                    <a:lnTo>
                      <a:pt x="16" y="0"/>
                    </a:lnTo>
                    <a:lnTo>
                      <a:pt x="16" y="6"/>
                    </a:lnTo>
                    <a:lnTo>
                      <a:pt x="11" y="6"/>
                    </a:lnTo>
                    <a:lnTo>
                      <a:pt x="6" y="12"/>
                    </a:lnTo>
                    <a:lnTo>
                      <a:pt x="6" y="18"/>
                    </a:lnTo>
                    <a:lnTo>
                      <a:pt x="0" y="18"/>
                    </a:lnTo>
                    <a:lnTo>
                      <a:pt x="0" y="24"/>
                    </a:lnTo>
                    <a:lnTo>
                      <a:pt x="0" y="29"/>
                    </a:lnTo>
                    <a:lnTo>
                      <a:pt x="0" y="47"/>
                    </a:lnTo>
                    <a:lnTo>
                      <a:pt x="0" y="52"/>
                    </a:lnTo>
                    <a:lnTo>
                      <a:pt x="0" y="64"/>
                    </a:lnTo>
                    <a:lnTo>
                      <a:pt x="6" y="64"/>
                    </a:lnTo>
                    <a:lnTo>
                      <a:pt x="6" y="70"/>
                    </a:lnTo>
                    <a:lnTo>
                      <a:pt x="11" y="70"/>
                    </a:lnTo>
                    <a:lnTo>
                      <a:pt x="16" y="64"/>
                    </a:lnTo>
                    <a:lnTo>
                      <a:pt x="23" y="64"/>
                    </a:lnTo>
                    <a:lnTo>
                      <a:pt x="23" y="59"/>
                    </a:lnTo>
                    <a:lnTo>
                      <a:pt x="29" y="52"/>
                    </a:lnTo>
                    <a:lnTo>
                      <a:pt x="29" y="41"/>
                    </a:lnTo>
                    <a:lnTo>
                      <a:pt x="34" y="35"/>
                    </a:lnTo>
                    <a:lnTo>
                      <a:pt x="34" y="24"/>
                    </a:lnTo>
                    <a:lnTo>
                      <a:pt x="34" y="18"/>
                    </a:lnTo>
                    <a:lnTo>
                      <a:pt x="29" y="0"/>
                    </a:lnTo>
                    <a:close/>
                  </a:path>
                </a:pathLst>
              </a:custGeom>
              <a:solidFill>
                <a:srgbClr val="FFFFFF"/>
              </a:solidFill>
              <a:ln w="9525">
                <a:noFill/>
                <a:round/>
                <a:headEnd/>
                <a:tailEnd/>
              </a:ln>
            </p:spPr>
            <p:txBody>
              <a:bodyPr/>
              <a:lstStyle/>
              <a:p>
                <a:endParaRPr lang="en-US"/>
              </a:p>
            </p:txBody>
          </p:sp>
          <p:sp>
            <p:nvSpPr>
              <p:cNvPr id="4176" name="Freeform 168"/>
              <p:cNvSpPr>
                <a:spLocks/>
              </p:cNvSpPr>
              <p:nvPr/>
            </p:nvSpPr>
            <p:spPr bwMode="auto">
              <a:xfrm>
                <a:off x="5350" y="2891"/>
                <a:ext cx="16" cy="25"/>
              </a:xfrm>
              <a:custGeom>
                <a:avLst/>
                <a:gdLst>
                  <a:gd name="T0" fmla="*/ 0 w 46"/>
                  <a:gd name="T1" fmla="*/ 11 h 75"/>
                  <a:gd name="T2" fmla="*/ 0 w 46"/>
                  <a:gd name="T3" fmla="*/ 11 h 75"/>
                  <a:gd name="T4" fmla="*/ 0 w 46"/>
                  <a:gd name="T5" fmla="*/ 13 h 75"/>
                  <a:gd name="T6" fmla="*/ 2 w 46"/>
                  <a:gd name="T7" fmla="*/ 17 h 75"/>
                  <a:gd name="T8" fmla="*/ 4 w 46"/>
                  <a:gd name="T9" fmla="*/ 19 h 75"/>
                  <a:gd name="T10" fmla="*/ 6 w 46"/>
                  <a:gd name="T11" fmla="*/ 23 h 75"/>
                  <a:gd name="T12" fmla="*/ 8 w 46"/>
                  <a:gd name="T13" fmla="*/ 25 h 75"/>
                  <a:gd name="T14" fmla="*/ 10 w 46"/>
                  <a:gd name="T15" fmla="*/ 25 h 75"/>
                  <a:gd name="T16" fmla="*/ 12 w 46"/>
                  <a:gd name="T17" fmla="*/ 25 h 75"/>
                  <a:gd name="T18" fmla="*/ 14 w 46"/>
                  <a:gd name="T19" fmla="*/ 23 h 75"/>
                  <a:gd name="T20" fmla="*/ 14 w 46"/>
                  <a:gd name="T21" fmla="*/ 21 h 75"/>
                  <a:gd name="T22" fmla="*/ 16 w 46"/>
                  <a:gd name="T23" fmla="*/ 19 h 75"/>
                  <a:gd name="T24" fmla="*/ 16 w 46"/>
                  <a:gd name="T25" fmla="*/ 17 h 75"/>
                  <a:gd name="T26" fmla="*/ 14 w 46"/>
                  <a:gd name="T27" fmla="*/ 13 h 75"/>
                  <a:gd name="T28" fmla="*/ 12 w 46"/>
                  <a:gd name="T29" fmla="*/ 11 h 75"/>
                  <a:gd name="T30" fmla="*/ 10 w 46"/>
                  <a:gd name="T31" fmla="*/ 6 h 75"/>
                  <a:gd name="T32" fmla="*/ 10 w 46"/>
                  <a:gd name="T33" fmla="*/ 3 h 75"/>
                  <a:gd name="T34" fmla="*/ 8 w 46"/>
                  <a:gd name="T35" fmla="*/ 2 h 75"/>
                  <a:gd name="T36" fmla="*/ 6 w 46"/>
                  <a:gd name="T37" fmla="*/ 2 h 75"/>
                  <a:gd name="T38" fmla="*/ 6 w 46"/>
                  <a:gd name="T39" fmla="*/ 0 h 75"/>
                  <a:gd name="T40" fmla="*/ 4 w 46"/>
                  <a:gd name="T41" fmla="*/ 0 h 75"/>
                  <a:gd name="T42" fmla="*/ 2 w 46"/>
                  <a:gd name="T43" fmla="*/ 0 h 75"/>
                  <a:gd name="T44" fmla="*/ 2 w 46"/>
                  <a:gd name="T45" fmla="*/ 2 h 75"/>
                  <a:gd name="T46" fmla="*/ 0 w 46"/>
                  <a:gd name="T47" fmla="*/ 2 h 75"/>
                  <a:gd name="T48" fmla="*/ 0 w 46"/>
                  <a:gd name="T49" fmla="*/ 3 h 75"/>
                  <a:gd name="T50" fmla="*/ 0 w 46"/>
                  <a:gd name="T51" fmla="*/ 6 h 75"/>
                  <a:gd name="T52" fmla="*/ 0 w 46"/>
                  <a:gd name="T53" fmla="*/ 8 h 75"/>
                  <a:gd name="T54" fmla="*/ 0 w 46"/>
                  <a:gd name="T55" fmla="*/ 10 h 75"/>
                  <a:gd name="T56" fmla="*/ 0 w 46"/>
                  <a:gd name="T57" fmla="*/ 11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75"/>
                  <a:gd name="T89" fmla="*/ 46 w 46"/>
                  <a:gd name="T90" fmla="*/ 75 h 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75">
                    <a:moveTo>
                      <a:pt x="0" y="34"/>
                    </a:moveTo>
                    <a:lnTo>
                      <a:pt x="0" y="34"/>
                    </a:lnTo>
                    <a:lnTo>
                      <a:pt x="0" y="40"/>
                    </a:lnTo>
                    <a:lnTo>
                      <a:pt x="6" y="52"/>
                    </a:lnTo>
                    <a:lnTo>
                      <a:pt x="11" y="58"/>
                    </a:lnTo>
                    <a:lnTo>
                      <a:pt x="17" y="69"/>
                    </a:lnTo>
                    <a:lnTo>
                      <a:pt x="23" y="75"/>
                    </a:lnTo>
                    <a:lnTo>
                      <a:pt x="28" y="75"/>
                    </a:lnTo>
                    <a:lnTo>
                      <a:pt x="34" y="75"/>
                    </a:lnTo>
                    <a:lnTo>
                      <a:pt x="40" y="69"/>
                    </a:lnTo>
                    <a:lnTo>
                      <a:pt x="40" y="63"/>
                    </a:lnTo>
                    <a:lnTo>
                      <a:pt x="46" y="58"/>
                    </a:lnTo>
                    <a:lnTo>
                      <a:pt x="46" y="52"/>
                    </a:lnTo>
                    <a:lnTo>
                      <a:pt x="40" y="40"/>
                    </a:lnTo>
                    <a:lnTo>
                      <a:pt x="34" y="34"/>
                    </a:lnTo>
                    <a:lnTo>
                      <a:pt x="28" y="17"/>
                    </a:lnTo>
                    <a:lnTo>
                      <a:pt x="28" y="10"/>
                    </a:lnTo>
                    <a:lnTo>
                      <a:pt x="23" y="5"/>
                    </a:lnTo>
                    <a:lnTo>
                      <a:pt x="17" y="5"/>
                    </a:lnTo>
                    <a:lnTo>
                      <a:pt x="17" y="0"/>
                    </a:lnTo>
                    <a:lnTo>
                      <a:pt x="11" y="0"/>
                    </a:lnTo>
                    <a:lnTo>
                      <a:pt x="6" y="0"/>
                    </a:lnTo>
                    <a:lnTo>
                      <a:pt x="6" y="5"/>
                    </a:lnTo>
                    <a:lnTo>
                      <a:pt x="0" y="5"/>
                    </a:lnTo>
                    <a:lnTo>
                      <a:pt x="0" y="10"/>
                    </a:lnTo>
                    <a:lnTo>
                      <a:pt x="0" y="17"/>
                    </a:lnTo>
                    <a:lnTo>
                      <a:pt x="0" y="23"/>
                    </a:lnTo>
                    <a:lnTo>
                      <a:pt x="0" y="29"/>
                    </a:lnTo>
                    <a:lnTo>
                      <a:pt x="0" y="34"/>
                    </a:lnTo>
                    <a:close/>
                  </a:path>
                </a:pathLst>
              </a:custGeom>
              <a:solidFill>
                <a:srgbClr val="FFFFFF"/>
              </a:solidFill>
              <a:ln w="9525">
                <a:noFill/>
                <a:round/>
                <a:headEnd/>
                <a:tailEnd/>
              </a:ln>
            </p:spPr>
            <p:txBody>
              <a:bodyPr/>
              <a:lstStyle/>
              <a:p>
                <a:endParaRPr lang="en-US"/>
              </a:p>
            </p:txBody>
          </p:sp>
          <p:sp>
            <p:nvSpPr>
              <p:cNvPr id="4177" name="Freeform 169"/>
              <p:cNvSpPr>
                <a:spLocks/>
              </p:cNvSpPr>
              <p:nvPr/>
            </p:nvSpPr>
            <p:spPr bwMode="auto">
              <a:xfrm>
                <a:off x="5452" y="2949"/>
                <a:ext cx="50" cy="23"/>
              </a:xfrm>
              <a:custGeom>
                <a:avLst/>
                <a:gdLst>
                  <a:gd name="T0" fmla="*/ 0 w 150"/>
                  <a:gd name="T1" fmla="*/ 7 h 69"/>
                  <a:gd name="T2" fmla="*/ 0 w 150"/>
                  <a:gd name="T3" fmla="*/ 7 h 69"/>
                  <a:gd name="T4" fmla="*/ 0 w 150"/>
                  <a:gd name="T5" fmla="*/ 9 h 69"/>
                  <a:gd name="T6" fmla="*/ 0 w 150"/>
                  <a:gd name="T7" fmla="*/ 14 h 69"/>
                  <a:gd name="T8" fmla="*/ 0 w 150"/>
                  <a:gd name="T9" fmla="*/ 16 h 69"/>
                  <a:gd name="T10" fmla="*/ 2 w 150"/>
                  <a:gd name="T11" fmla="*/ 17 h 69"/>
                  <a:gd name="T12" fmla="*/ 4 w 150"/>
                  <a:gd name="T13" fmla="*/ 19 h 69"/>
                  <a:gd name="T14" fmla="*/ 6 w 150"/>
                  <a:gd name="T15" fmla="*/ 19 h 69"/>
                  <a:gd name="T16" fmla="*/ 10 w 150"/>
                  <a:gd name="T17" fmla="*/ 21 h 69"/>
                  <a:gd name="T18" fmla="*/ 14 w 150"/>
                  <a:gd name="T19" fmla="*/ 21 h 69"/>
                  <a:gd name="T20" fmla="*/ 16 w 150"/>
                  <a:gd name="T21" fmla="*/ 23 h 69"/>
                  <a:gd name="T22" fmla="*/ 19 w 150"/>
                  <a:gd name="T23" fmla="*/ 23 h 69"/>
                  <a:gd name="T24" fmla="*/ 25 w 150"/>
                  <a:gd name="T25" fmla="*/ 21 h 69"/>
                  <a:gd name="T26" fmla="*/ 29 w 150"/>
                  <a:gd name="T27" fmla="*/ 21 h 69"/>
                  <a:gd name="T28" fmla="*/ 33 w 150"/>
                  <a:gd name="T29" fmla="*/ 21 h 69"/>
                  <a:gd name="T30" fmla="*/ 39 w 150"/>
                  <a:gd name="T31" fmla="*/ 19 h 69"/>
                  <a:gd name="T32" fmla="*/ 42 w 150"/>
                  <a:gd name="T33" fmla="*/ 17 h 69"/>
                  <a:gd name="T34" fmla="*/ 50 w 150"/>
                  <a:gd name="T35" fmla="*/ 16 h 69"/>
                  <a:gd name="T36" fmla="*/ 48 w 150"/>
                  <a:gd name="T37" fmla="*/ 16 h 69"/>
                  <a:gd name="T38" fmla="*/ 44 w 150"/>
                  <a:gd name="T39" fmla="*/ 16 h 69"/>
                  <a:gd name="T40" fmla="*/ 39 w 150"/>
                  <a:gd name="T41" fmla="*/ 14 h 69"/>
                  <a:gd name="T42" fmla="*/ 35 w 150"/>
                  <a:gd name="T43" fmla="*/ 14 h 69"/>
                  <a:gd name="T44" fmla="*/ 31 w 150"/>
                  <a:gd name="T45" fmla="*/ 12 h 69"/>
                  <a:gd name="T46" fmla="*/ 27 w 150"/>
                  <a:gd name="T47" fmla="*/ 9 h 69"/>
                  <a:gd name="T48" fmla="*/ 25 w 150"/>
                  <a:gd name="T49" fmla="*/ 7 h 69"/>
                  <a:gd name="T50" fmla="*/ 21 w 150"/>
                  <a:gd name="T51" fmla="*/ 6 h 69"/>
                  <a:gd name="T52" fmla="*/ 17 w 150"/>
                  <a:gd name="T53" fmla="*/ 4 h 69"/>
                  <a:gd name="T54" fmla="*/ 16 w 150"/>
                  <a:gd name="T55" fmla="*/ 4 h 69"/>
                  <a:gd name="T56" fmla="*/ 12 w 150"/>
                  <a:gd name="T57" fmla="*/ 2 h 69"/>
                  <a:gd name="T58" fmla="*/ 10 w 150"/>
                  <a:gd name="T59" fmla="*/ 2 h 69"/>
                  <a:gd name="T60" fmla="*/ 8 w 150"/>
                  <a:gd name="T61" fmla="*/ 0 h 69"/>
                  <a:gd name="T62" fmla="*/ 6 w 150"/>
                  <a:gd name="T63" fmla="*/ 0 h 69"/>
                  <a:gd name="T64" fmla="*/ 4 w 150"/>
                  <a:gd name="T65" fmla="*/ 2 h 69"/>
                  <a:gd name="T66" fmla="*/ 2 w 150"/>
                  <a:gd name="T67" fmla="*/ 4 h 69"/>
                  <a:gd name="T68" fmla="*/ 0 w 150"/>
                  <a:gd name="T69" fmla="*/ 7 h 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0"/>
                  <a:gd name="T106" fmla="*/ 0 h 69"/>
                  <a:gd name="T107" fmla="*/ 150 w 150"/>
                  <a:gd name="T108" fmla="*/ 69 h 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0" h="69">
                    <a:moveTo>
                      <a:pt x="0" y="22"/>
                    </a:moveTo>
                    <a:lnTo>
                      <a:pt x="0" y="22"/>
                    </a:lnTo>
                    <a:lnTo>
                      <a:pt x="0" y="28"/>
                    </a:lnTo>
                    <a:lnTo>
                      <a:pt x="0" y="41"/>
                    </a:lnTo>
                    <a:lnTo>
                      <a:pt x="0" y="47"/>
                    </a:lnTo>
                    <a:lnTo>
                      <a:pt x="6" y="52"/>
                    </a:lnTo>
                    <a:lnTo>
                      <a:pt x="12" y="57"/>
                    </a:lnTo>
                    <a:lnTo>
                      <a:pt x="18" y="57"/>
                    </a:lnTo>
                    <a:lnTo>
                      <a:pt x="29" y="63"/>
                    </a:lnTo>
                    <a:lnTo>
                      <a:pt x="41" y="63"/>
                    </a:lnTo>
                    <a:lnTo>
                      <a:pt x="47" y="69"/>
                    </a:lnTo>
                    <a:lnTo>
                      <a:pt x="58" y="69"/>
                    </a:lnTo>
                    <a:lnTo>
                      <a:pt x="75" y="63"/>
                    </a:lnTo>
                    <a:lnTo>
                      <a:pt x="87" y="63"/>
                    </a:lnTo>
                    <a:lnTo>
                      <a:pt x="98" y="63"/>
                    </a:lnTo>
                    <a:lnTo>
                      <a:pt x="116" y="57"/>
                    </a:lnTo>
                    <a:lnTo>
                      <a:pt x="127" y="52"/>
                    </a:lnTo>
                    <a:lnTo>
                      <a:pt x="150" y="47"/>
                    </a:lnTo>
                    <a:lnTo>
                      <a:pt x="145" y="47"/>
                    </a:lnTo>
                    <a:lnTo>
                      <a:pt x="133" y="47"/>
                    </a:lnTo>
                    <a:lnTo>
                      <a:pt x="116" y="41"/>
                    </a:lnTo>
                    <a:lnTo>
                      <a:pt x="104" y="41"/>
                    </a:lnTo>
                    <a:lnTo>
                      <a:pt x="93" y="35"/>
                    </a:lnTo>
                    <a:lnTo>
                      <a:pt x="81" y="28"/>
                    </a:lnTo>
                    <a:lnTo>
                      <a:pt x="75" y="22"/>
                    </a:lnTo>
                    <a:lnTo>
                      <a:pt x="64" y="17"/>
                    </a:lnTo>
                    <a:lnTo>
                      <a:pt x="52" y="11"/>
                    </a:lnTo>
                    <a:lnTo>
                      <a:pt x="47" y="11"/>
                    </a:lnTo>
                    <a:lnTo>
                      <a:pt x="35" y="6"/>
                    </a:lnTo>
                    <a:lnTo>
                      <a:pt x="29" y="6"/>
                    </a:lnTo>
                    <a:lnTo>
                      <a:pt x="23" y="0"/>
                    </a:lnTo>
                    <a:lnTo>
                      <a:pt x="18" y="0"/>
                    </a:lnTo>
                    <a:lnTo>
                      <a:pt x="12" y="6"/>
                    </a:lnTo>
                    <a:lnTo>
                      <a:pt x="6" y="11"/>
                    </a:lnTo>
                    <a:lnTo>
                      <a:pt x="0" y="22"/>
                    </a:lnTo>
                    <a:close/>
                  </a:path>
                </a:pathLst>
              </a:custGeom>
              <a:solidFill>
                <a:srgbClr val="FFFFFF"/>
              </a:solidFill>
              <a:ln w="9525">
                <a:noFill/>
                <a:round/>
                <a:headEnd/>
                <a:tailEnd/>
              </a:ln>
            </p:spPr>
            <p:txBody>
              <a:bodyPr/>
              <a:lstStyle/>
              <a:p>
                <a:endParaRPr lang="en-US"/>
              </a:p>
            </p:txBody>
          </p:sp>
          <p:sp>
            <p:nvSpPr>
              <p:cNvPr id="4178" name="Freeform 170"/>
              <p:cNvSpPr>
                <a:spLocks/>
              </p:cNvSpPr>
              <p:nvPr/>
            </p:nvSpPr>
            <p:spPr bwMode="auto">
              <a:xfrm>
                <a:off x="5189" y="3047"/>
                <a:ext cx="11" cy="14"/>
              </a:xfrm>
              <a:custGeom>
                <a:avLst/>
                <a:gdLst>
                  <a:gd name="T0" fmla="*/ 11 w 34"/>
                  <a:gd name="T1" fmla="*/ 0 h 41"/>
                  <a:gd name="T2" fmla="*/ 11 w 34"/>
                  <a:gd name="T3" fmla="*/ 0 h 41"/>
                  <a:gd name="T4" fmla="*/ 9 w 34"/>
                  <a:gd name="T5" fmla="*/ 2 h 41"/>
                  <a:gd name="T6" fmla="*/ 9 w 34"/>
                  <a:gd name="T7" fmla="*/ 4 h 41"/>
                  <a:gd name="T8" fmla="*/ 9 w 34"/>
                  <a:gd name="T9" fmla="*/ 6 h 41"/>
                  <a:gd name="T10" fmla="*/ 9 w 34"/>
                  <a:gd name="T11" fmla="*/ 8 h 41"/>
                  <a:gd name="T12" fmla="*/ 9 w 34"/>
                  <a:gd name="T13" fmla="*/ 10 h 41"/>
                  <a:gd name="T14" fmla="*/ 7 w 34"/>
                  <a:gd name="T15" fmla="*/ 10 h 41"/>
                  <a:gd name="T16" fmla="*/ 5 w 34"/>
                  <a:gd name="T17" fmla="*/ 12 h 41"/>
                  <a:gd name="T18" fmla="*/ 4 w 34"/>
                  <a:gd name="T19" fmla="*/ 12 h 41"/>
                  <a:gd name="T20" fmla="*/ 2 w 34"/>
                  <a:gd name="T21" fmla="*/ 12 h 41"/>
                  <a:gd name="T22" fmla="*/ 2 w 34"/>
                  <a:gd name="T23" fmla="*/ 14 h 41"/>
                  <a:gd name="T24" fmla="*/ 0 w 34"/>
                  <a:gd name="T25" fmla="*/ 12 h 41"/>
                  <a:gd name="T26" fmla="*/ 0 w 34"/>
                  <a:gd name="T27" fmla="*/ 10 h 41"/>
                  <a:gd name="T28" fmla="*/ 0 w 34"/>
                  <a:gd name="T29" fmla="*/ 8 h 41"/>
                  <a:gd name="T30" fmla="*/ 2 w 34"/>
                  <a:gd name="T31" fmla="*/ 6 h 41"/>
                  <a:gd name="T32" fmla="*/ 4 w 34"/>
                  <a:gd name="T33" fmla="*/ 6 h 41"/>
                  <a:gd name="T34" fmla="*/ 5 w 34"/>
                  <a:gd name="T35" fmla="*/ 4 h 41"/>
                  <a:gd name="T36" fmla="*/ 7 w 34"/>
                  <a:gd name="T37" fmla="*/ 2 h 41"/>
                  <a:gd name="T38" fmla="*/ 11 w 34"/>
                  <a:gd name="T39" fmla="*/ 0 h 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4"/>
                  <a:gd name="T61" fmla="*/ 0 h 41"/>
                  <a:gd name="T62" fmla="*/ 34 w 34"/>
                  <a:gd name="T63" fmla="*/ 41 h 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4" h="41">
                    <a:moveTo>
                      <a:pt x="34" y="0"/>
                    </a:moveTo>
                    <a:lnTo>
                      <a:pt x="34" y="0"/>
                    </a:lnTo>
                    <a:lnTo>
                      <a:pt x="29" y="6"/>
                    </a:lnTo>
                    <a:lnTo>
                      <a:pt x="29" y="13"/>
                    </a:lnTo>
                    <a:lnTo>
                      <a:pt x="29" y="19"/>
                    </a:lnTo>
                    <a:lnTo>
                      <a:pt x="29" y="24"/>
                    </a:lnTo>
                    <a:lnTo>
                      <a:pt x="29" y="29"/>
                    </a:lnTo>
                    <a:lnTo>
                      <a:pt x="23" y="29"/>
                    </a:lnTo>
                    <a:lnTo>
                      <a:pt x="16" y="35"/>
                    </a:lnTo>
                    <a:lnTo>
                      <a:pt x="11" y="35"/>
                    </a:lnTo>
                    <a:lnTo>
                      <a:pt x="5" y="35"/>
                    </a:lnTo>
                    <a:lnTo>
                      <a:pt x="5" y="41"/>
                    </a:lnTo>
                    <a:lnTo>
                      <a:pt x="0" y="35"/>
                    </a:lnTo>
                    <a:lnTo>
                      <a:pt x="0" y="29"/>
                    </a:lnTo>
                    <a:lnTo>
                      <a:pt x="0" y="24"/>
                    </a:lnTo>
                    <a:lnTo>
                      <a:pt x="5" y="19"/>
                    </a:lnTo>
                    <a:lnTo>
                      <a:pt x="11" y="19"/>
                    </a:lnTo>
                    <a:lnTo>
                      <a:pt x="16" y="13"/>
                    </a:lnTo>
                    <a:lnTo>
                      <a:pt x="23" y="6"/>
                    </a:lnTo>
                    <a:lnTo>
                      <a:pt x="34" y="0"/>
                    </a:lnTo>
                    <a:close/>
                  </a:path>
                </a:pathLst>
              </a:custGeom>
              <a:solidFill>
                <a:srgbClr val="FFFFFF"/>
              </a:solidFill>
              <a:ln w="9525">
                <a:noFill/>
                <a:round/>
                <a:headEnd/>
                <a:tailEnd/>
              </a:ln>
            </p:spPr>
            <p:txBody>
              <a:bodyPr/>
              <a:lstStyle/>
              <a:p>
                <a:endParaRPr lang="en-US"/>
              </a:p>
            </p:txBody>
          </p:sp>
          <p:sp>
            <p:nvSpPr>
              <p:cNvPr id="4179" name="Freeform 171"/>
              <p:cNvSpPr>
                <a:spLocks/>
              </p:cNvSpPr>
              <p:nvPr/>
            </p:nvSpPr>
            <p:spPr bwMode="auto">
              <a:xfrm>
                <a:off x="5494" y="3081"/>
                <a:ext cx="31" cy="23"/>
              </a:xfrm>
              <a:custGeom>
                <a:avLst/>
                <a:gdLst>
                  <a:gd name="T0" fmla="*/ 0 w 93"/>
                  <a:gd name="T1" fmla="*/ 4 h 69"/>
                  <a:gd name="T2" fmla="*/ 0 w 93"/>
                  <a:gd name="T3" fmla="*/ 4 h 69"/>
                  <a:gd name="T4" fmla="*/ 2 w 93"/>
                  <a:gd name="T5" fmla="*/ 5 h 69"/>
                  <a:gd name="T6" fmla="*/ 4 w 93"/>
                  <a:gd name="T7" fmla="*/ 7 h 69"/>
                  <a:gd name="T8" fmla="*/ 6 w 93"/>
                  <a:gd name="T9" fmla="*/ 7 h 69"/>
                  <a:gd name="T10" fmla="*/ 6 w 93"/>
                  <a:gd name="T11" fmla="*/ 10 h 69"/>
                  <a:gd name="T12" fmla="*/ 8 w 93"/>
                  <a:gd name="T13" fmla="*/ 10 h 69"/>
                  <a:gd name="T14" fmla="*/ 10 w 93"/>
                  <a:gd name="T15" fmla="*/ 10 h 69"/>
                  <a:gd name="T16" fmla="*/ 12 w 93"/>
                  <a:gd name="T17" fmla="*/ 10 h 69"/>
                  <a:gd name="T18" fmla="*/ 14 w 93"/>
                  <a:gd name="T19" fmla="*/ 10 h 69"/>
                  <a:gd name="T20" fmla="*/ 16 w 93"/>
                  <a:gd name="T21" fmla="*/ 12 h 69"/>
                  <a:gd name="T22" fmla="*/ 17 w 93"/>
                  <a:gd name="T23" fmla="*/ 12 h 69"/>
                  <a:gd name="T24" fmla="*/ 19 w 93"/>
                  <a:gd name="T25" fmla="*/ 13 h 69"/>
                  <a:gd name="T26" fmla="*/ 21 w 93"/>
                  <a:gd name="T27" fmla="*/ 15 h 69"/>
                  <a:gd name="T28" fmla="*/ 23 w 93"/>
                  <a:gd name="T29" fmla="*/ 17 h 69"/>
                  <a:gd name="T30" fmla="*/ 23 w 93"/>
                  <a:gd name="T31" fmla="*/ 19 h 69"/>
                  <a:gd name="T32" fmla="*/ 23 w 93"/>
                  <a:gd name="T33" fmla="*/ 21 h 69"/>
                  <a:gd name="T34" fmla="*/ 23 w 93"/>
                  <a:gd name="T35" fmla="*/ 23 h 69"/>
                  <a:gd name="T36" fmla="*/ 25 w 93"/>
                  <a:gd name="T37" fmla="*/ 23 h 69"/>
                  <a:gd name="T38" fmla="*/ 27 w 93"/>
                  <a:gd name="T39" fmla="*/ 19 h 69"/>
                  <a:gd name="T40" fmla="*/ 29 w 93"/>
                  <a:gd name="T41" fmla="*/ 15 h 69"/>
                  <a:gd name="T42" fmla="*/ 31 w 93"/>
                  <a:gd name="T43" fmla="*/ 13 h 69"/>
                  <a:gd name="T44" fmla="*/ 31 w 93"/>
                  <a:gd name="T45" fmla="*/ 12 h 69"/>
                  <a:gd name="T46" fmla="*/ 29 w 93"/>
                  <a:gd name="T47" fmla="*/ 7 h 69"/>
                  <a:gd name="T48" fmla="*/ 27 w 93"/>
                  <a:gd name="T49" fmla="*/ 5 h 69"/>
                  <a:gd name="T50" fmla="*/ 25 w 93"/>
                  <a:gd name="T51" fmla="*/ 4 h 69"/>
                  <a:gd name="T52" fmla="*/ 23 w 93"/>
                  <a:gd name="T53" fmla="*/ 4 h 69"/>
                  <a:gd name="T54" fmla="*/ 21 w 93"/>
                  <a:gd name="T55" fmla="*/ 2 h 69"/>
                  <a:gd name="T56" fmla="*/ 17 w 93"/>
                  <a:gd name="T57" fmla="*/ 2 h 69"/>
                  <a:gd name="T58" fmla="*/ 16 w 93"/>
                  <a:gd name="T59" fmla="*/ 0 h 69"/>
                  <a:gd name="T60" fmla="*/ 12 w 93"/>
                  <a:gd name="T61" fmla="*/ 0 h 69"/>
                  <a:gd name="T62" fmla="*/ 8 w 93"/>
                  <a:gd name="T63" fmla="*/ 2 h 69"/>
                  <a:gd name="T64" fmla="*/ 4 w 93"/>
                  <a:gd name="T65" fmla="*/ 2 h 69"/>
                  <a:gd name="T66" fmla="*/ 0 w 93"/>
                  <a:gd name="T67" fmla="*/ 4 h 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3"/>
                  <a:gd name="T103" fmla="*/ 0 h 69"/>
                  <a:gd name="T104" fmla="*/ 93 w 93"/>
                  <a:gd name="T105" fmla="*/ 69 h 6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3" h="69">
                    <a:moveTo>
                      <a:pt x="0" y="11"/>
                    </a:moveTo>
                    <a:lnTo>
                      <a:pt x="0" y="11"/>
                    </a:lnTo>
                    <a:lnTo>
                      <a:pt x="6" y="16"/>
                    </a:lnTo>
                    <a:lnTo>
                      <a:pt x="12" y="22"/>
                    </a:lnTo>
                    <a:lnTo>
                      <a:pt x="18" y="22"/>
                    </a:lnTo>
                    <a:lnTo>
                      <a:pt x="18" y="29"/>
                    </a:lnTo>
                    <a:lnTo>
                      <a:pt x="23" y="29"/>
                    </a:lnTo>
                    <a:lnTo>
                      <a:pt x="29" y="29"/>
                    </a:lnTo>
                    <a:lnTo>
                      <a:pt x="35" y="29"/>
                    </a:lnTo>
                    <a:lnTo>
                      <a:pt x="41" y="29"/>
                    </a:lnTo>
                    <a:lnTo>
                      <a:pt x="47" y="35"/>
                    </a:lnTo>
                    <a:lnTo>
                      <a:pt x="52" y="35"/>
                    </a:lnTo>
                    <a:lnTo>
                      <a:pt x="58" y="40"/>
                    </a:lnTo>
                    <a:lnTo>
                      <a:pt x="64" y="46"/>
                    </a:lnTo>
                    <a:lnTo>
                      <a:pt x="69" y="52"/>
                    </a:lnTo>
                    <a:lnTo>
                      <a:pt x="69" y="57"/>
                    </a:lnTo>
                    <a:lnTo>
                      <a:pt x="69" y="62"/>
                    </a:lnTo>
                    <a:lnTo>
                      <a:pt x="69" y="69"/>
                    </a:lnTo>
                    <a:lnTo>
                      <a:pt x="75" y="69"/>
                    </a:lnTo>
                    <a:lnTo>
                      <a:pt x="81" y="57"/>
                    </a:lnTo>
                    <a:lnTo>
                      <a:pt x="87" y="46"/>
                    </a:lnTo>
                    <a:lnTo>
                      <a:pt x="93" y="40"/>
                    </a:lnTo>
                    <a:lnTo>
                      <a:pt x="93" y="35"/>
                    </a:lnTo>
                    <a:lnTo>
                      <a:pt x="87" y="22"/>
                    </a:lnTo>
                    <a:lnTo>
                      <a:pt x="81" y="16"/>
                    </a:lnTo>
                    <a:lnTo>
                      <a:pt x="75" y="11"/>
                    </a:lnTo>
                    <a:lnTo>
                      <a:pt x="69" y="11"/>
                    </a:lnTo>
                    <a:lnTo>
                      <a:pt x="64" y="6"/>
                    </a:lnTo>
                    <a:lnTo>
                      <a:pt x="52" y="6"/>
                    </a:lnTo>
                    <a:lnTo>
                      <a:pt x="47" y="0"/>
                    </a:lnTo>
                    <a:lnTo>
                      <a:pt x="35" y="0"/>
                    </a:lnTo>
                    <a:lnTo>
                      <a:pt x="23" y="6"/>
                    </a:lnTo>
                    <a:lnTo>
                      <a:pt x="12" y="6"/>
                    </a:lnTo>
                    <a:lnTo>
                      <a:pt x="0" y="11"/>
                    </a:lnTo>
                    <a:close/>
                  </a:path>
                </a:pathLst>
              </a:custGeom>
              <a:solidFill>
                <a:srgbClr val="FFFFFF"/>
              </a:solidFill>
              <a:ln w="9525">
                <a:noFill/>
                <a:round/>
                <a:headEnd/>
                <a:tailEnd/>
              </a:ln>
            </p:spPr>
            <p:txBody>
              <a:bodyPr/>
              <a:lstStyle/>
              <a:p>
                <a:endParaRPr lang="en-US"/>
              </a:p>
            </p:txBody>
          </p:sp>
          <p:sp>
            <p:nvSpPr>
              <p:cNvPr id="4180" name="Freeform 172"/>
              <p:cNvSpPr>
                <a:spLocks/>
              </p:cNvSpPr>
              <p:nvPr/>
            </p:nvSpPr>
            <p:spPr bwMode="auto">
              <a:xfrm>
                <a:off x="5177" y="3125"/>
                <a:ext cx="29" cy="25"/>
              </a:xfrm>
              <a:custGeom>
                <a:avLst/>
                <a:gdLst>
                  <a:gd name="T0" fmla="*/ 2 w 87"/>
                  <a:gd name="T1" fmla="*/ 25 h 75"/>
                  <a:gd name="T2" fmla="*/ 2 w 87"/>
                  <a:gd name="T3" fmla="*/ 25 h 75"/>
                  <a:gd name="T4" fmla="*/ 2 w 87"/>
                  <a:gd name="T5" fmla="*/ 23 h 75"/>
                  <a:gd name="T6" fmla="*/ 4 w 87"/>
                  <a:gd name="T7" fmla="*/ 23 h 75"/>
                  <a:gd name="T8" fmla="*/ 6 w 87"/>
                  <a:gd name="T9" fmla="*/ 21 h 75"/>
                  <a:gd name="T10" fmla="*/ 8 w 87"/>
                  <a:gd name="T11" fmla="*/ 19 h 75"/>
                  <a:gd name="T12" fmla="*/ 10 w 87"/>
                  <a:gd name="T13" fmla="*/ 19 h 75"/>
                  <a:gd name="T14" fmla="*/ 12 w 87"/>
                  <a:gd name="T15" fmla="*/ 18 h 75"/>
                  <a:gd name="T16" fmla="*/ 13 w 87"/>
                  <a:gd name="T17" fmla="*/ 16 h 75"/>
                  <a:gd name="T18" fmla="*/ 17 w 87"/>
                  <a:gd name="T19" fmla="*/ 13 h 75"/>
                  <a:gd name="T20" fmla="*/ 19 w 87"/>
                  <a:gd name="T21" fmla="*/ 12 h 75"/>
                  <a:gd name="T22" fmla="*/ 21 w 87"/>
                  <a:gd name="T23" fmla="*/ 10 h 75"/>
                  <a:gd name="T24" fmla="*/ 23 w 87"/>
                  <a:gd name="T25" fmla="*/ 8 h 75"/>
                  <a:gd name="T26" fmla="*/ 25 w 87"/>
                  <a:gd name="T27" fmla="*/ 6 h 75"/>
                  <a:gd name="T28" fmla="*/ 27 w 87"/>
                  <a:gd name="T29" fmla="*/ 4 h 75"/>
                  <a:gd name="T30" fmla="*/ 27 w 87"/>
                  <a:gd name="T31" fmla="*/ 2 h 75"/>
                  <a:gd name="T32" fmla="*/ 29 w 87"/>
                  <a:gd name="T33" fmla="*/ 0 h 75"/>
                  <a:gd name="T34" fmla="*/ 27 w 87"/>
                  <a:gd name="T35" fmla="*/ 0 h 75"/>
                  <a:gd name="T36" fmla="*/ 23 w 87"/>
                  <a:gd name="T37" fmla="*/ 0 h 75"/>
                  <a:gd name="T38" fmla="*/ 21 w 87"/>
                  <a:gd name="T39" fmla="*/ 0 h 75"/>
                  <a:gd name="T40" fmla="*/ 17 w 87"/>
                  <a:gd name="T41" fmla="*/ 0 h 75"/>
                  <a:gd name="T42" fmla="*/ 15 w 87"/>
                  <a:gd name="T43" fmla="*/ 0 h 75"/>
                  <a:gd name="T44" fmla="*/ 13 w 87"/>
                  <a:gd name="T45" fmla="*/ 2 h 75"/>
                  <a:gd name="T46" fmla="*/ 10 w 87"/>
                  <a:gd name="T47" fmla="*/ 2 h 75"/>
                  <a:gd name="T48" fmla="*/ 8 w 87"/>
                  <a:gd name="T49" fmla="*/ 4 h 75"/>
                  <a:gd name="T50" fmla="*/ 6 w 87"/>
                  <a:gd name="T51" fmla="*/ 6 h 75"/>
                  <a:gd name="T52" fmla="*/ 4 w 87"/>
                  <a:gd name="T53" fmla="*/ 6 h 75"/>
                  <a:gd name="T54" fmla="*/ 2 w 87"/>
                  <a:gd name="T55" fmla="*/ 8 h 75"/>
                  <a:gd name="T56" fmla="*/ 0 w 87"/>
                  <a:gd name="T57" fmla="*/ 12 h 75"/>
                  <a:gd name="T58" fmla="*/ 0 w 87"/>
                  <a:gd name="T59" fmla="*/ 13 h 75"/>
                  <a:gd name="T60" fmla="*/ 0 w 87"/>
                  <a:gd name="T61" fmla="*/ 16 h 75"/>
                  <a:gd name="T62" fmla="*/ 0 w 87"/>
                  <a:gd name="T63" fmla="*/ 19 h 75"/>
                  <a:gd name="T64" fmla="*/ 2 w 87"/>
                  <a:gd name="T65" fmla="*/ 25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75"/>
                  <a:gd name="T101" fmla="*/ 87 w 87"/>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75">
                    <a:moveTo>
                      <a:pt x="5" y="75"/>
                    </a:moveTo>
                    <a:lnTo>
                      <a:pt x="5" y="75"/>
                    </a:lnTo>
                    <a:lnTo>
                      <a:pt x="5" y="69"/>
                    </a:lnTo>
                    <a:lnTo>
                      <a:pt x="12" y="69"/>
                    </a:lnTo>
                    <a:lnTo>
                      <a:pt x="17" y="64"/>
                    </a:lnTo>
                    <a:lnTo>
                      <a:pt x="23" y="58"/>
                    </a:lnTo>
                    <a:lnTo>
                      <a:pt x="29" y="58"/>
                    </a:lnTo>
                    <a:lnTo>
                      <a:pt x="35" y="53"/>
                    </a:lnTo>
                    <a:lnTo>
                      <a:pt x="40" y="47"/>
                    </a:lnTo>
                    <a:lnTo>
                      <a:pt x="51" y="40"/>
                    </a:lnTo>
                    <a:lnTo>
                      <a:pt x="58" y="35"/>
                    </a:lnTo>
                    <a:lnTo>
                      <a:pt x="64" y="29"/>
                    </a:lnTo>
                    <a:lnTo>
                      <a:pt x="69" y="23"/>
                    </a:lnTo>
                    <a:lnTo>
                      <a:pt x="75" y="17"/>
                    </a:lnTo>
                    <a:lnTo>
                      <a:pt x="81" y="12"/>
                    </a:lnTo>
                    <a:lnTo>
                      <a:pt x="81" y="6"/>
                    </a:lnTo>
                    <a:lnTo>
                      <a:pt x="87" y="0"/>
                    </a:lnTo>
                    <a:lnTo>
                      <a:pt x="81" y="0"/>
                    </a:lnTo>
                    <a:lnTo>
                      <a:pt x="69" y="0"/>
                    </a:lnTo>
                    <a:lnTo>
                      <a:pt x="64" y="0"/>
                    </a:lnTo>
                    <a:lnTo>
                      <a:pt x="51" y="0"/>
                    </a:lnTo>
                    <a:lnTo>
                      <a:pt x="46" y="0"/>
                    </a:lnTo>
                    <a:lnTo>
                      <a:pt x="40" y="6"/>
                    </a:lnTo>
                    <a:lnTo>
                      <a:pt x="29" y="6"/>
                    </a:lnTo>
                    <a:lnTo>
                      <a:pt x="23" y="12"/>
                    </a:lnTo>
                    <a:lnTo>
                      <a:pt x="17" y="17"/>
                    </a:lnTo>
                    <a:lnTo>
                      <a:pt x="12" y="17"/>
                    </a:lnTo>
                    <a:lnTo>
                      <a:pt x="5" y="23"/>
                    </a:lnTo>
                    <a:lnTo>
                      <a:pt x="0" y="35"/>
                    </a:lnTo>
                    <a:lnTo>
                      <a:pt x="0" y="40"/>
                    </a:lnTo>
                    <a:lnTo>
                      <a:pt x="0" y="47"/>
                    </a:lnTo>
                    <a:lnTo>
                      <a:pt x="0" y="58"/>
                    </a:lnTo>
                    <a:lnTo>
                      <a:pt x="5" y="75"/>
                    </a:lnTo>
                    <a:close/>
                  </a:path>
                </a:pathLst>
              </a:custGeom>
              <a:solidFill>
                <a:srgbClr val="FFFFFF"/>
              </a:solidFill>
              <a:ln w="9525">
                <a:noFill/>
                <a:round/>
                <a:headEnd/>
                <a:tailEnd/>
              </a:ln>
            </p:spPr>
            <p:txBody>
              <a:bodyPr/>
              <a:lstStyle/>
              <a:p>
                <a:endParaRPr lang="en-US"/>
              </a:p>
            </p:txBody>
          </p:sp>
          <p:sp>
            <p:nvSpPr>
              <p:cNvPr id="4181" name="Freeform 173"/>
              <p:cNvSpPr>
                <a:spLocks/>
              </p:cNvSpPr>
              <p:nvPr/>
            </p:nvSpPr>
            <p:spPr bwMode="auto">
              <a:xfrm>
                <a:off x="5354" y="3115"/>
                <a:ext cx="6" cy="12"/>
              </a:xfrm>
              <a:custGeom>
                <a:avLst/>
                <a:gdLst>
                  <a:gd name="T0" fmla="*/ 6 w 17"/>
                  <a:gd name="T1" fmla="*/ 0 h 35"/>
                  <a:gd name="T2" fmla="*/ 6 w 17"/>
                  <a:gd name="T3" fmla="*/ 0 h 35"/>
                  <a:gd name="T4" fmla="*/ 4 w 17"/>
                  <a:gd name="T5" fmla="*/ 2 h 35"/>
                  <a:gd name="T6" fmla="*/ 2 w 17"/>
                  <a:gd name="T7" fmla="*/ 2 h 35"/>
                  <a:gd name="T8" fmla="*/ 2 w 17"/>
                  <a:gd name="T9" fmla="*/ 4 h 35"/>
                  <a:gd name="T10" fmla="*/ 0 w 17"/>
                  <a:gd name="T11" fmla="*/ 6 h 35"/>
                  <a:gd name="T12" fmla="*/ 0 w 17"/>
                  <a:gd name="T13" fmla="*/ 8 h 35"/>
                  <a:gd name="T14" fmla="*/ 0 w 17"/>
                  <a:gd name="T15" fmla="*/ 10 h 35"/>
                  <a:gd name="T16" fmla="*/ 0 w 17"/>
                  <a:gd name="T17" fmla="*/ 12 h 35"/>
                  <a:gd name="T18" fmla="*/ 2 w 17"/>
                  <a:gd name="T19" fmla="*/ 12 h 35"/>
                  <a:gd name="T20" fmla="*/ 2 w 17"/>
                  <a:gd name="T21" fmla="*/ 10 h 35"/>
                  <a:gd name="T22" fmla="*/ 4 w 17"/>
                  <a:gd name="T23" fmla="*/ 10 h 35"/>
                  <a:gd name="T24" fmla="*/ 4 w 17"/>
                  <a:gd name="T25" fmla="*/ 8 h 35"/>
                  <a:gd name="T26" fmla="*/ 6 w 17"/>
                  <a:gd name="T27" fmla="*/ 8 h 35"/>
                  <a:gd name="T28" fmla="*/ 6 w 17"/>
                  <a:gd name="T29" fmla="*/ 6 h 35"/>
                  <a:gd name="T30" fmla="*/ 6 w 17"/>
                  <a:gd name="T31" fmla="*/ 4 h 35"/>
                  <a:gd name="T32" fmla="*/ 6 w 17"/>
                  <a:gd name="T33" fmla="*/ 2 h 35"/>
                  <a:gd name="T34" fmla="*/ 6 w 17"/>
                  <a:gd name="T35" fmla="*/ 0 h 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35"/>
                  <a:gd name="T56" fmla="*/ 17 w 17"/>
                  <a:gd name="T57" fmla="*/ 35 h 3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35">
                    <a:moveTo>
                      <a:pt x="17" y="0"/>
                    </a:moveTo>
                    <a:lnTo>
                      <a:pt x="17" y="0"/>
                    </a:lnTo>
                    <a:lnTo>
                      <a:pt x="12" y="6"/>
                    </a:lnTo>
                    <a:lnTo>
                      <a:pt x="6" y="6"/>
                    </a:lnTo>
                    <a:lnTo>
                      <a:pt x="6" y="12"/>
                    </a:lnTo>
                    <a:lnTo>
                      <a:pt x="0" y="17"/>
                    </a:lnTo>
                    <a:lnTo>
                      <a:pt x="0" y="23"/>
                    </a:lnTo>
                    <a:lnTo>
                      <a:pt x="0" y="29"/>
                    </a:lnTo>
                    <a:lnTo>
                      <a:pt x="0" y="35"/>
                    </a:lnTo>
                    <a:lnTo>
                      <a:pt x="6" y="35"/>
                    </a:lnTo>
                    <a:lnTo>
                      <a:pt x="6" y="29"/>
                    </a:lnTo>
                    <a:lnTo>
                      <a:pt x="12" y="29"/>
                    </a:lnTo>
                    <a:lnTo>
                      <a:pt x="12" y="23"/>
                    </a:lnTo>
                    <a:lnTo>
                      <a:pt x="17" y="23"/>
                    </a:lnTo>
                    <a:lnTo>
                      <a:pt x="17" y="17"/>
                    </a:lnTo>
                    <a:lnTo>
                      <a:pt x="17" y="12"/>
                    </a:lnTo>
                    <a:lnTo>
                      <a:pt x="17" y="6"/>
                    </a:lnTo>
                    <a:lnTo>
                      <a:pt x="17" y="0"/>
                    </a:lnTo>
                    <a:close/>
                  </a:path>
                </a:pathLst>
              </a:custGeom>
              <a:solidFill>
                <a:srgbClr val="FFFFFF"/>
              </a:solidFill>
              <a:ln w="9525">
                <a:noFill/>
                <a:round/>
                <a:headEnd/>
                <a:tailEnd/>
              </a:ln>
            </p:spPr>
            <p:txBody>
              <a:bodyPr/>
              <a:lstStyle/>
              <a:p>
                <a:endParaRPr lang="en-US"/>
              </a:p>
            </p:txBody>
          </p:sp>
          <p:sp>
            <p:nvSpPr>
              <p:cNvPr id="4182" name="Freeform 174"/>
              <p:cNvSpPr>
                <a:spLocks/>
              </p:cNvSpPr>
              <p:nvPr/>
            </p:nvSpPr>
            <p:spPr bwMode="auto">
              <a:xfrm>
                <a:off x="5187" y="3144"/>
                <a:ext cx="13" cy="14"/>
              </a:xfrm>
              <a:custGeom>
                <a:avLst/>
                <a:gdLst>
                  <a:gd name="T0" fmla="*/ 9 w 40"/>
                  <a:gd name="T1" fmla="*/ 14 h 41"/>
                  <a:gd name="T2" fmla="*/ 9 w 40"/>
                  <a:gd name="T3" fmla="*/ 14 h 41"/>
                  <a:gd name="T4" fmla="*/ 11 w 40"/>
                  <a:gd name="T5" fmla="*/ 10 h 41"/>
                  <a:gd name="T6" fmla="*/ 13 w 40"/>
                  <a:gd name="T7" fmla="*/ 6 h 41"/>
                  <a:gd name="T8" fmla="*/ 13 w 40"/>
                  <a:gd name="T9" fmla="*/ 4 h 41"/>
                  <a:gd name="T10" fmla="*/ 13 w 40"/>
                  <a:gd name="T11" fmla="*/ 2 h 41"/>
                  <a:gd name="T12" fmla="*/ 13 w 40"/>
                  <a:gd name="T13" fmla="*/ 0 h 41"/>
                  <a:gd name="T14" fmla="*/ 11 w 40"/>
                  <a:gd name="T15" fmla="*/ 0 h 41"/>
                  <a:gd name="T16" fmla="*/ 9 w 40"/>
                  <a:gd name="T17" fmla="*/ 2 h 41"/>
                  <a:gd name="T18" fmla="*/ 9 w 40"/>
                  <a:gd name="T19" fmla="*/ 4 h 41"/>
                  <a:gd name="T20" fmla="*/ 7 w 40"/>
                  <a:gd name="T21" fmla="*/ 6 h 41"/>
                  <a:gd name="T22" fmla="*/ 6 w 40"/>
                  <a:gd name="T23" fmla="*/ 8 h 41"/>
                  <a:gd name="T24" fmla="*/ 4 w 40"/>
                  <a:gd name="T25" fmla="*/ 10 h 41"/>
                  <a:gd name="T26" fmla="*/ 2 w 40"/>
                  <a:gd name="T27" fmla="*/ 12 h 41"/>
                  <a:gd name="T28" fmla="*/ 0 w 40"/>
                  <a:gd name="T29" fmla="*/ 12 h 41"/>
                  <a:gd name="T30" fmla="*/ 0 w 40"/>
                  <a:gd name="T31" fmla="*/ 14 h 41"/>
                  <a:gd name="T32" fmla="*/ 2 w 40"/>
                  <a:gd name="T33" fmla="*/ 14 h 41"/>
                  <a:gd name="T34" fmla="*/ 4 w 40"/>
                  <a:gd name="T35" fmla="*/ 14 h 41"/>
                  <a:gd name="T36" fmla="*/ 6 w 40"/>
                  <a:gd name="T37" fmla="*/ 14 h 41"/>
                  <a:gd name="T38" fmla="*/ 7 w 40"/>
                  <a:gd name="T39" fmla="*/ 14 h 41"/>
                  <a:gd name="T40" fmla="*/ 9 w 40"/>
                  <a:gd name="T41" fmla="*/ 14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
                  <a:gd name="T64" fmla="*/ 0 h 41"/>
                  <a:gd name="T65" fmla="*/ 40 w 40"/>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 h="41">
                    <a:moveTo>
                      <a:pt x="29" y="41"/>
                    </a:moveTo>
                    <a:lnTo>
                      <a:pt x="29" y="41"/>
                    </a:lnTo>
                    <a:lnTo>
                      <a:pt x="35" y="30"/>
                    </a:lnTo>
                    <a:lnTo>
                      <a:pt x="40" y="17"/>
                    </a:lnTo>
                    <a:lnTo>
                      <a:pt x="40" y="11"/>
                    </a:lnTo>
                    <a:lnTo>
                      <a:pt x="40" y="6"/>
                    </a:lnTo>
                    <a:lnTo>
                      <a:pt x="40" y="0"/>
                    </a:lnTo>
                    <a:lnTo>
                      <a:pt x="35" y="0"/>
                    </a:lnTo>
                    <a:lnTo>
                      <a:pt x="29" y="6"/>
                    </a:lnTo>
                    <a:lnTo>
                      <a:pt x="29" y="11"/>
                    </a:lnTo>
                    <a:lnTo>
                      <a:pt x="22" y="17"/>
                    </a:lnTo>
                    <a:lnTo>
                      <a:pt x="17" y="23"/>
                    </a:lnTo>
                    <a:lnTo>
                      <a:pt x="11" y="30"/>
                    </a:lnTo>
                    <a:lnTo>
                      <a:pt x="6" y="36"/>
                    </a:lnTo>
                    <a:lnTo>
                      <a:pt x="0" y="36"/>
                    </a:lnTo>
                    <a:lnTo>
                      <a:pt x="0" y="41"/>
                    </a:lnTo>
                    <a:lnTo>
                      <a:pt x="6" y="41"/>
                    </a:lnTo>
                    <a:lnTo>
                      <a:pt x="11" y="41"/>
                    </a:lnTo>
                    <a:lnTo>
                      <a:pt x="17" y="41"/>
                    </a:lnTo>
                    <a:lnTo>
                      <a:pt x="22" y="41"/>
                    </a:lnTo>
                    <a:lnTo>
                      <a:pt x="29" y="41"/>
                    </a:lnTo>
                    <a:close/>
                  </a:path>
                </a:pathLst>
              </a:custGeom>
              <a:solidFill>
                <a:srgbClr val="FFFFFF"/>
              </a:solidFill>
              <a:ln w="9525">
                <a:noFill/>
                <a:round/>
                <a:headEnd/>
                <a:tailEnd/>
              </a:ln>
            </p:spPr>
            <p:txBody>
              <a:bodyPr/>
              <a:lstStyle/>
              <a:p>
                <a:endParaRPr lang="en-US"/>
              </a:p>
            </p:txBody>
          </p:sp>
          <p:sp>
            <p:nvSpPr>
              <p:cNvPr id="4183" name="Freeform 175"/>
              <p:cNvSpPr>
                <a:spLocks/>
              </p:cNvSpPr>
              <p:nvPr/>
            </p:nvSpPr>
            <p:spPr bwMode="auto">
              <a:xfrm>
                <a:off x="5494" y="2729"/>
                <a:ext cx="20" cy="18"/>
              </a:xfrm>
              <a:custGeom>
                <a:avLst/>
                <a:gdLst>
                  <a:gd name="T0" fmla="*/ 18 w 58"/>
                  <a:gd name="T1" fmla="*/ 15 h 56"/>
                  <a:gd name="T2" fmla="*/ 20 w 58"/>
                  <a:gd name="T3" fmla="*/ 16 h 56"/>
                  <a:gd name="T4" fmla="*/ 16 w 58"/>
                  <a:gd name="T5" fmla="*/ 16 h 56"/>
                  <a:gd name="T6" fmla="*/ 14 w 58"/>
                  <a:gd name="T7" fmla="*/ 18 h 56"/>
                  <a:gd name="T8" fmla="*/ 10 w 58"/>
                  <a:gd name="T9" fmla="*/ 18 h 56"/>
                  <a:gd name="T10" fmla="*/ 8 w 58"/>
                  <a:gd name="T11" fmla="*/ 18 h 56"/>
                  <a:gd name="T12" fmla="*/ 4 w 58"/>
                  <a:gd name="T13" fmla="*/ 16 h 56"/>
                  <a:gd name="T14" fmla="*/ 2 w 58"/>
                  <a:gd name="T15" fmla="*/ 15 h 56"/>
                  <a:gd name="T16" fmla="*/ 0 w 58"/>
                  <a:gd name="T17" fmla="*/ 13 h 56"/>
                  <a:gd name="T18" fmla="*/ 0 w 58"/>
                  <a:gd name="T19" fmla="*/ 9 h 56"/>
                  <a:gd name="T20" fmla="*/ 0 w 58"/>
                  <a:gd name="T21" fmla="*/ 5 h 56"/>
                  <a:gd name="T22" fmla="*/ 0 w 58"/>
                  <a:gd name="T23" fmla="*/ 3 h 56"/>
                  <a:gd name="T24" fmla="*/ 2 w 58"/>
                  <a:gd name="T25" fmla="*/ 2 h 56"/>
                  <a:gd name="T26" fmla="*/ 4 w 58"/>
                  <a:gd name="T27" fmla="*/ 0 h 56"/>
                  <a:gd name="T28" fmla="*/ 6 w 58"/>
                  <a:gd name="T29" fmla="*/ 2 h 56"/>
                  <a:gd name="T30" fmla="*/ 10 w 58"/>
                  <a:gd name="T31" fmla="*/ 2 h 56"/>
                  <a:gd name="T32" fmla="*/ 12 w 58"/>
                  <a:gd name="T33" fmla="*/ 3 h 56"/>
                  <a:gd name="T34" fmla="*/ 14 w 58"/>
                  <a:gd name="T35" fmla="*/ 5 h 56"/>
                  <a:gd name="T36" fmla="*/ 18 w 58"/>
                  <a:gd name="T37" fmla="*/ 15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
                  <a:gd name="T58" fmla="*/ 0 h 56"/>
                  <a:gd name="T59" fmla="*/ 58 w 58"/>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 h="56">
                    <a:moveTo>
                      <a:pt x="52" y="46"/>
                    </a:moveTo>
                    <a:lnTo>
                      <a:pt x="58" y="51"/>
                    </a:lnTo>
                    <a:lnTo>
                      <a:pt x="47" y="51"/>
                    </a:lnTo>
                    <a:lnTo>
                      <a:pt x="41" y="56"/>
                    </a:lnTo>
                    <a:lnTo>
                      <a:pt x="29" y="56"/>
                    </a:lnTo>
                    <a:lnTo>
                      <a:pt x="23" y="56"/>
                    </a:lnTo>
                    <a:lnTo>
                      <a:pt x="12" y="51"/>
                    </a:lnTo>
                    <a:lnTo>
                      <a:pt x="6" y="46"/>
                    </a:lnTo>
                    <a:lnTo>
                      <a:pt x="0" y="40"/>
                    </a:lnTo>
                    <a:lnTo>
                      <a:pt x="0" y="27"/>
                    </a:lnTo>
                    <a:lnTo>
                      <a:pt x="0" y="16"/>
                    </a:lnTo>
                    <a:lnTo>
                      <a:pt x="0" y="10"/>
                    </a:lnTo>
                    <a:lnTo>
                      <a:pt x="6" y="5"/>
                    </a:lnTo>
                    <a:lnTo>
                      <a:pt x="12" y="0"/>
                    </a:lnTo>
                    <a:lnTo>
                      <a:pt x="18" y="5"/>
                    </a:lnTo>
                    <a:lnTo>
                      <a:pt x="29" y="5"/>
                    </a:lnTo>
                    <a:lnTo>
                      <a:pt x="35" y="10"/>
                    </a:lnTo>
                    <a:lnTo>
                      <a:pt x="41" y="16"/>
                    </a:lnTo>
                    <a:lnTo>
                      <a:pt x="52" y="46"/>
                    </a:lnTo>
                    <a:close/>
                  </a:path>
                </a:pathLst>
              </a:custGeom>
              <a:solidFill>
                <a:srgbClr val="FFFFFF"/>
              </a:solidFill>
              <a:ln w="9525">
                <a:noFill/>
                <a:round/>
                <a:headEnd/>
                <a:tailEnd/>
              </a:ln>
            </p:spPr>
            <p:txBody>
              <a:bodyPr/>
              <a:lstStyle/>
              <a:p>
                <a:endParaRPr lang="en-US"/>
              </a:p>
            </p:txBody>
          </p:sp>
          <p:sp>
            <p:nvSpPr>
              <p:cNvPr id="4184" name="Freeform 176"/>
              <p:cNvSpPr>
                <a:spLocks/>
              </p:cNvSpPr>
              <p:nvPr/>
            </p:nvSpPr>
            <p:spPr bwMode="auto">
              <a:xfrm>
                <a:off x="5258" y="3020"/>
                <a:ext cx="23" cy="18"/>
              </a:xfrm>
              <a:custGeom>
                <a:avLst/>
                <a:gdLst>
                  <a:gd name="T0" fmla="*/ 15 w 69"/>
                  <a:gd name="T1" fmla="*/ 0 h 53"/>
                  <a:gd name="T2" fmla="*/ 15 w 69"/>
                  <a:gd name="T3" fmla="*/ 0 h 53"/>
                  <a:gd name="T4" fmla="*/ 19 w 69"/>
                  <a:gd name="T5" fmla="*/ 2 h 53"/>
                  <a:gd name="T6" fmla="*/ 21 w 69"/>
                  <a:gd name="T7" fmla="*/ 4 h 53"/>
                  <a:gd name="T8" fmla="*/ 23 w 69"/>
                  <a:gd name="T9" fmla="*/ 6 h 53"/>
                  <a:gd name="T10" fmla="*/ 23 w 69"/>
                  <a:gd name="T11" fmla="*/ 8 h 53"/>
                  <a:gd name="T12" fmla="*/ 21 w 69"/>
                  <a:gd name="T13" fmla="*/ 10 h 53"/>
                  <a:gd name="T14" fmla="*/ 19 w 69"/>
                  <a:gd name="T15" fmla="*/ 14 h 53"/>
                  <a:gd name="T16" fmla="*/ 15 w 69"/>
                  <a:gd name="T17" fmla="*/ 16 h 53"/>
                  <a:gd name="T18" fmla="*/ 14 w 69"/>
                  <a:gd name="T19" fmla="*/ 18 h 53"/>
                  <a:gd name="T20" fmla="*/ 10 w 69"/>
                  <a:gd name="T21" fmla="*/ 18 h 53"/>
                  <a:gd name="T22" fmla="*/ 6 w 69"/>
                  <a:gd name="T23" fmla="*/ 18 h 53"/>
                  <a:gd name="T24" fmla="*/ 4 w 69"/>
                  <a:gd name="T25" fmla="*/ 18 h 53"/>
                  <a:gd name="T26" fmla="*/ 2 w 69"/>
                  <a:gd name="T27" fmla="*/ 14 h 53"/>
                  <a:gd name="T28" fmla="*/ 0 w 69"/>
                  <a:gd name="T29" fmla="*/ 14 h 53"/>
                  <a:gd name="T30" fmla="*/ 0 w 69"/>
                  <a:gd name="T31" fmla="*/ 10 h 53"/>
                  <a:gd name="T32" fmla="*/ 2 w 69"/>
                  <a:gd name="T33" fmla="*/ 6 h 53"/>
                  <a:gd name="T34" fmla="*/ 4 w 69"/>
                  <a:gd name="T35" fmla="*/ 4 h 53"/>
                  <a:gd name="T36" fmla="*/ 8 w 69"/>
                  <a:gd name="T37" fmla="*/ 2 h 53"/>
                  <a:gd name="T38" fmla="*/ 10 w 69"/>
                  <a:gd name="T39" fmla="*/ 2 h 53"/>
                  <a:gd name="T40" fmla="*/ 14 w 69"/>
                  <a:gd name="T41" fmla="*/ 0 h 53"/>
                  <a:gd name="T42" fmla="*/ 15 w 69"/>
                  <a:gd name="T43" fmla="*/ 0 h 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9"/>
                  <a:gd name="T67" fmla="*/ 0 h 53"/>
                  <a:gd name="T68" fmla="*/ 69 w 69"/>
                  <a:gd name="T69" fmla="*/ 53 h 5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9" h="53">
                    <a:moveTo>
                      <a:pt x="46" y="0"/>
                    </a:moveTo>
                    <a:lnTo>
                      <a:pt x="46" y="0"/>
                    </a:lnTo>
                    <a:lnTo>
                      <a:pt x="58" y="6"/>
                    </a:lnTo>
                    <a:lnTo>
                      <a:pt x="64" y="13"/>
                    </a:lnTo>
                    <a:lnTo>
                      <a:pt x="69" y="18"/>
                    </a:lnTo>
                    <a:lnTo>
                      <a:pt x="69" y="24"/>
                    </a:lnTo>
                    <a:lnTo>
                      <a:pt x="64" y="29"/>
                    </a:lnTo>
                    <a:lnTo>
                      <a:pt x="58" y="41"/>
                    </a:lnTo>
                    <a:lnTo>
                      <a:pt x="46" y="47"/>
                    </a:lnTo>
                    <a:lnTo>
                      <a:pt x="41" y="53"/>
                    </a:lnTo>
                    <a:lnTo>
                      <a:pt x="29" y="53"/>
                    </a:lnTo>
                    <a:lnTo>
                      <a:pt x="18" y="53"/>
                    </a:lnTo>
                    <a:lnTo>
                      <a:pt x="12" y="53"/>
                    </a:lnTo>
                    <a:lnTo>
                      <a:pt x="6" y="41"/>
                    </a:lnTo>
                    <a:lnTo>
                      <a:pt x="0" y="41"/>
                    </a:lnTo>
                    <a:lnTo>
                      <a:pt x="0" y="29"/>
                    </a:lnTo>
                    <a:lnTo>
                      <a:pt x="6" y="18"/>
                    </a:lnTo>
                    <a:lnTo>
                      <a:pt x="12" y="13"/>
                    </a:lnTo>
                    <a:lnTo>
                      <a:pt x="23" y="6"/>
                    </a:lnTo>
                    <a:lnTo>
                      <a:pt x="29" y="6"/>
                    </a:lnTo>
                    <a:lnTo>
                      <a:pt x="41" y="0"/>
                    </a:lnTo>
                    <a:lnTo>
                      <a:pt x="46" y="0"/>
                    </a:lnTo>
                    <a:close/>
                  </a:path>
                </a:pathLst>
              </a:custGeom>
              <a:solidFill>
                <a:srgbClr val="FFFFFF"/>
              </a:solidFill>
              <a:ln w="9525">
                <a:noFill/>
                <a:round/>
                <a:headEnd/>
                <a:tailEnd/>
              </a:ln>
            </p:spPr>
            <p:txBody>
              <a:bodyPr/>
              <a:lstStyle/>
              <a:p>
                <a:endParaRPr lang="en-US"/>
              </a:p>
            </p:txBody>
          </p:sp>
          <p:sp>
            <p:nvSpPr>
              <p:cNvPr id="4185" name="Freeform 177"/>
              <p:cNvSpPr>
                <a:spLocks/>
              </p:cNvSpPr>
              <p:nvPr/>
            </p:nvSpPr>
            <p:spPr bwMode="auto">
              <a:xfrm>
                <a:off x="5454" y="2703"/>
                <a:ext cx="29" cy="17"/>
              </a:xfrm>
              <a:custGeom>
                <a:avLst/>
                <a:gdLst>
                  <a:gd name="T0" fmla="*/ 6 w 87"/>
                  <a:gd name="T1" fmla="*/ 2 h 52"/>
                  <a:gd name="T2" fmla="*/ 10 w 87"/>
                  <a:gd name="T3" fmla="*/ 0 h 52"/>
                  <a:gd name="T4" fmla="*/ 14 w 87"/>
                  <a:gd name="T5" fmla="*/ 0 h 52"/>
                  <a:gd name="T6" fmla="*/ 19 w 87"/>
                  <a:gd name="T7" fmla="*/ 0 h 52"/>
                  <a:gd name="T8" fmla="*/ 25 w 87"/>
                  <a:gd name="T9" fmla="*/ 0 h 52"/>
                  <a:gd name="T10" fmla="*/ 27 w 87"/>
                  <a:gd name="T11" fmla="*/ 2 h 52"/>
                  <a:gd name="T12" fmla="*/ 29 w 87"/>
                  <a:gd name="T13" fmla="*/ 4 h 52"/>
                  <a:gd name="T14" fmla="*/ 29 w 87"/>
                  <a:gd name="T15" fmla="*/ 8 h 52"/>
                  <a:gd name="T16" fmla="*/ 29 w 87"/>
                  <a:gd name="T17" fmla="*/ 12 h 52"/>
                  <a:gd name="T18" fmla="*/ 27 w 87"/>
                  <a:gd name="T19" fmla="*/ 15 h 52"/>
                  <a:gd name="T20" fmla="*/ 25 w 87"/>
                  <a:gd name="T21" fmla="*/ 17 h 52"/>
                  <a:gd name="T22" fmla="*/ 21 w 87"/>
                  <a:gd name="T23" fmla="*/ 17 h 52"/>
                  <a:gd name="T24" fmla="*/ 15 w 87"/>
                  <a:gd name="T25" fmla="*/ 17 h 52"/>
                  <a:gd name="T26" fmla="*/ 12 w 87"/>
                  <a:gd name="T27" fmla="*/ 15 h 52"/>
                  <a:gd name="T28" fmla="*/ 6 w 87"/>
                  <a:gd name="T29" fmla="*/ 13 h 52"/>
                  <a:gd name="T30" fmla="*/ 4 w 87"/>
                  <a:gd name="T31" fmla="*/ 12 h 52"/>
                  <a:gd name="T32" fmla="*/ 0 w 87"/>
                  <a:gd name="T33" fmla="*/ 8 h 52"/>
                  <a:gd name="T34" fmla="*/ 0 w 87"/>
                  <a:gd name="T35" fmla="*/ 6 h 52"/>
                  <a:gd name="T36" fmla="*/ 2 w 87"/>
                  <a:gd name="T37" fmla="*/ 4 h 52"/>
                  <a:gd name="T38" fmla="*/ 4 w 87"/>
                  <a:gd name="T39" fmla="*/ 2 h 52"/>
                  <a:gd name="T40" fmla="*/ 6 w 87"/>
                  <a:gd name="T41" fmla="*/ 2 h 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7"/>
                  <a:gd name="T64" fmla="*/ 0 h 52"/>
                  <a:gd name="T65" fmla="*/ 87 w 87"/>
                  <a:gd name="T66" fmla="*/ 52 h 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7" h="52">
                    <a:moveTo>
                      <a:pt x="17" y="6"/>
                    </a:moveTo>
                    <a:lnTo>
                      <a:pt x="29" y="0"/>
                    </a:lnTo>
                    <a:lnTo>
                      <a:pt x="41" y="0"/>
                    </a:lnTo>
                    <a:lnTo>
                      <a:pt x="58" y="0"/>
                    </a:lnTo>
                    <a:lnTo>
                      <a:pt x="75" y="0"/>
                    </a:lnTo>
                    <a:lnTo>
                      <a:pt x="81" y="6"/>
                    </a:lnTo>
                    <a:lnTo>
                      <a:pt x="87" y="12"/>
                    </a:lnTo>
                    <a:lnTo>
                      <a:pt x="87" y="23"/>
                    </a:lnTo>
                    <a:lnTo>
                      <a:pt x="87" y="36"/>
                    </a:lnTo>
                    <a:lnTo>
                      <a:pt x="81" y="47"/>
                    </a:lnTo>
                    <a:lnTo>
                      <a:pt x="75" y="52"/>
                    </a:lnTo>
                    <a:lnTo>
                      <a:pt x="64" y="52"/>
                    </a:lnTo>
                    <a:lnTo>
                      <a:pt x="46" y="52"/>
                    </a:lnTo>
                    <a:lnTo>
                      <a:pt x="35" y="47"/>
                    </a:lnTo>
                    <a:lnTo>
                      <a:pt x="17" y="41"/>
                    </a:lnTo>
                    <a:lnTo>
                      <a:pt x="12" y="36"/>
                    </a:lnTo>
                    <a:lnTo>
                      <a:pt x="0" y="23"/>
                    </a:lnTo>
                    <a:lnTo>
                      <a:pt x="0" y="18"/>
                    </a:lnTo>
                    <a:lnTo>
                      <a:pt x="6" y="12"/>
                    </a:lnTo>
                    <a:lnTo>
                      <a:pt x="12" y="6"/>
                    </a:lnTo>
                    <a:lnTo>
                      <a:pt x="17" y="6"/>
                    </a:lnTo>
                    <a:close/>
                  </a:path>
                </a:pathLst>
              </a:custGeom>
              <a:solidFill>
                <a:srgbClr val="FFFFFF"/>
              </a:solidFill>
              <a:ln w="9525">
                <a:noFill/>
                <a:round/>
                <a:headEnd/>
                <a:tailEnd/>
              </a:ln>
            </p:spPr>
            <p:txBody>
              <a:bodyPr/>
              <a:lstStyle/>
              <a:p>
                <a:endParaRPr lang="en-US"/>
              </a:p>
            </p:txBody>
          </p:sp>
          <p:sp>
            <p:nvSpPr>
              <p:cNvPr id="4186" name="Freeform 178"/>
              <p:cNvSpPr>
                <a:spLocks/>
              </p:cNvSpPr>
              <p:nvPr/>
            </p:nvSpPr>
            <p:spPr bwMode="auto">
              <a:xfrm>
                <a:off x="4945" y="2720"/>
                <a:ext cx="436" cy="513"/>
              </a:xfrm>
              <a:custGeom>
                <a:avLst/>
                <a:gdLst>
                  <a:gd name="T0" fmla="*/ 207 w 1308"/>
                  <a:gd name="T1" fmla="*/ 24 h 1539"/>
                  <a:gd name="T2" fmla="*/ 240 w 1308"/>
                  <a:gd name="T3" fmla="*/ 31 h 1539"/>
                  <a:gd name="T4" fmla="*/ 263 w 1308"/>
                  <a:gd name="T5" fmla="*/ 60 h 1539"/>
                  <a:gd name="T6" fmla="*/ 290 w 1308"/>
                  <a:gd name="T7" fmla="*/ 29 h 1539"/>
                  <a:gd name="T8" fmla="*/ 315 w 1308"/>
                  <a:gd name="T9" fmla="*/ 19 h 1539"/>
                  <a:gd name="T10" fmla="*/ 334 w 1308"/>
                  <a:gd name="T11" fmla="*/ 19 h 1539"/>
                  <a:gd name="T12" fmla="*/ 355 w 1308"/>
                  <a:gd name="T13" fmla="*/ 27 h 1539"/>
                  <a:gd name="T14" fmla="*/ 371 w 1308"/>
                  <a:gd name="T15" fmla="*/ 49 h 1539"/>
                  <a:gd name="T16" fmla="*/ 378 w 1308"/>
                  <a:gd name="T17" fmla="*/ 80 h 1539"/>
                  <a:gd name="T18" fmla="*/ 365 w 1308"/>
                  <a:gd name="T19" fmla="*/ 122 h 1539"/>
                  <a:gd name="T20" fmla="*/ 361 w 1308"/>
                  <a:gd name="T21" fmla="*/ 138 h 1539"/>
                  <a:gd name="T22" fmla="*/ 380 w 1308"/>
                  <a:gd name="T23" fmla="*/ 149 h 1539"/>
                  <a:gd name="T24" fmla="*/ 411 w 1308"/>
                  <a:gd name="T25" fmla="*/ 180 h 1539"/>
                  <a:gd name="T26" fmla="*/ 423 w 1308"/>
                  <a:gd name="T27" fmla="*/ 199 h 1539"/>
                  <a:gd name="T28" fmla="*/ 430 w 1308"/>
                  <a:gd name="T29" fmla="*/ 223 h 1539"/>
                  <a:gd name="T30" fmla="*/ 432 w 1308"/>
                  <a:gd name="T31" fmla="*/ 250 h 1539"/>
                  <a:gd name="T32" fmla="*/ 428 w 1308"/>
                  <a:gd name="T33" fmla="*/ 279 h 1539"/>
                  <a:gd name="T34" fmla="*/ 419 w 1308"/>
                  <a:gd name="T35" fmla="*/ 302 h 1539"/>
                  <a:gd name="T36" fmla="*/ 432 w 1308"/>
                  <a:gd name="T37" fmla="*/ 321 h 1539"/>
                  <a:gd name="T38" fmla="*/ 436 w 1308"/>
                  <a:gd name="T39" fmla="*/ 343 h 1539"/>
                  <a:gd name="T40" fmla="*/ 430 w 1308"/>
                  <a:gd name="T41" fmla="*/ 364 h 1539"/>
                  <a:gd name="T42" fmla="*/ 421 w 1308"/>
                  <a:gd name="T43" fmla="*/ 378 h 1539"/>
                  <a:gd name="T44" fmla="*/ 403 w 1308"/>
                  <a:gd name="T45" fmla="*/ 387 h 1539"/>
                  <a:gd name="T46" fmla="*/ 396 w 1308"/>
                  <a:gd name="T47" fmla="*/ 393 h 1539"/>
                  <a:gd name="T48" fmla="*/ 409 w 1308"/>
                  <a:gd name="T49" fmla="*/ 410 h 1539"/>
                  <a:gd name="T50" fmla="*/ 417 w 1308"/>
                  <a:gd name="T51" fmla="*/ 430 h 1539"/>
                  <a:gd name="T52" fmla="*/ 417 w 1308"/>
                  <a:gd name="T53" fmla="*/ 451 h 1539"/>
                  <a:gd name="T54" fmla="*/ 407 w 1308"/>
                  <a:gd name="T55" fmla="*/ 478 h 1539"/>
                  <a:gd name="T56" fmla="*/ 382 w 1308"/>
                  <a:gd name="T57" fmla="*/ 499 h 1539"/>
                  <a:gd name="T58" fmla="*/ 342 w 1308"/>
                  <a:gd name="T59" fmla="*/ 513 h 1539"/>
                  <a:gd name="T60" fmla="*/ 303 w 1308"/>
                  <a:gd name="T61" fmla="*/ 509 h 1539"/>
                  <a:gd name="T62" fmla="*/ 263 w 1308"/>
                  <a:gd name="T63" fmla="*/ 494 h 1539"/>
                  <a:gd name="T64" fmla="*/ 223 w 1308"/>
                  <a:gd name="T65" fmla="*/ 496 h 1539"/>
                  <a:gd name="T66" fmla="*/ 196 w 1308"/>
                  <a:gd name="T67" fmla="*/ 494 h 1539"/>
                  <a:gd name="T68" fmla="*/ 171 w 1308"/>
                  <a:gd name="T69" fmla="*/ 474 h 1539"/>
                  <a:gd name="T70" fmla="*/ 111 w 1308"/>
                  <a:gd name="T71" fmla="*/ 503 h 1539"/>
                  <a:gd name="T72" fmla="*/ 65 w 1308"/>
                  <a:gd name="T73" fmla="*/ 511 h 1539"/>
                  <a:gd name="T74" fmla="*/ 31 w 1308"/>
                  <a:gd name="T75" fmla="*/ 503 h 1539"/>
                  <a:gd name="T76" fmla="*/ 9 w 1308"/>
                  <a:gd name="T77" fmla="*/ 480 h 1539"/>
                  <a:gd name="T78" fmla="*/ 2 w 1308"/>
                  <a:gd name="T79" fmla="*/ 447 h 1539"/>
                  <a:gd name="T80" fmla="*/ 15 w 1308"/>
                  <a:gd name="T81" fmla="*/ 416 h 1539"/>
                  <a:gd name="T82" fmla="*/ 25 w 1308"/>
                  <a:gd name="T83" fmla="*/ 389 h 1539"/>
                  <a:gd name="T84" fmla="*/ 7 w 1308"/>
                  <a:gd name="T85" fmla="*/ 368 h 1539"/>
                  <a:gd name="T86" fmla="*/ 0 w 1308"/>
                  <a:gd name="T87" fmla="*/ 343 h 1539"/>
                  <a:gd name="T88" fmla="*/ 6 w 1308"/>
                  <a:gd name="T89" fmla="*/ 320 h 1539"/>
                  <a:gd name="T90" fmla="*/ 19 w 1308"/>
                  <a:gd name="T91" fmla="*/ 296 h 1539"/>
                  <a:gd name="T92" fmla="*/ 42 w 1308"/>
                  <a:gd name="T93" fmla="*/ 275 h 1539"/>
                  <a:gd name="T94" fmla="*/ 25 w 1308"/>
                  <a:gd name="T95" fmla="*/ 260 h 1539"/>
                  <a:gd name="T96" fmla="*/ 17 w 1308"/>
                  <a:gd name="T97" fmla="*/ 236 h 1539"/>
                  <a:gd name="T98" fmla="*/ 19 w 1308"/>
                  <a:gd name="T99" fmla="*/ 211 h 1539"/>
                  <a:gd name="T100" fmla="*/ 29 w 1308"/>
                  <a:gd name="T101" fmla="*/ 176 h 1539"/>
                  <a:gd name="T102" fmla="*/ 44 w 1308"/>
                  <a:gd name="T103" fmla="*/ 151 h 1539"/>
                  <a:gd name="T104" fmla="*/ 42 w 1308"/>
                  <a:gd name="T105" fmla="*/ 128 h 1539"/>
                  <a:gd name="T106" fmla="*/ 36 w 1308"/>
                  <a:gd name="T107" fmla="*/ 99 h 1539"/>
                  <a:gd name="T108" fmla="*/ 42 w 1308"/>
                  <a:gd name="T109" fmla="*/ 68 h 1539"/>
                  <a:gd name="T110" fmla="*/ 55 w 1308"/>
                  <a:gd name="T111" fmla="*/ 41 h 1539"/>
                  <a:gd name="T112" fmla="*/ 75 w 1308"/>
                  <a:gd name="T113" fmla="*/ 17 h 1539"/>
                  <a:gd name="T114" fmla="*/ 99 w 1308"/>
                  <a:gd name="T115" fmla="*/ 4 h 1539"/>
                  <a:gd name="T116" fmla="*/ 123 w 1308"/>
                  <a:gd name="T117" fmla="*/ 0 h 1539"/>
                  <a:gd name="T118" fmla="*/ 142 w 1308"/>
                  <a:gd name="T119" fmla="*/ 0 h 1539"/>
                  <a:gd name="T120" fmla="*/ 161 w 1308"/>
                  <a:gd name="T121" fmla="*/ 4 h 1539"/>
                  <a:gd name="T122" fmla="*/ 177 w 1308"/>
                  <a:gd name="T123" fmla="*/ 14 h 1539"/>
                  <a:gd name="T124" fmla="*/ 186 w 1308"/>
                  <a:gd name="T125" fmla="*/ 27 h 153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308"/>
                  <a:gd name="T190" fmla="*/ 0 h 1539"/>
                  <a:gd name="T191" fmla="*/ 1308 w 1308"/>
                  <a:gd name="T192" fmla="*/ 1539 h 153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308" h="1539">
                    <a:moveTo>
                      <a:pt x="559" y="81"/>
                    </a:moveTo>
                    <a:lnTo>
                      <a:pt x="593" y="76"/>
                    </a:lnTo>
                    <a:lnTo>
                      <a:pt x="622" y="71"/>
                    </a:lnTo>
                    <a:lnTo>
                      <a:pt x="656" y="76"/>
                    </a:lnTo>
                    <a:lnTo>
                      <a:pt x="691" y="76"/>
                    </a:lnTo>
                    <a:lnTo>
                      <a:pt x="720" y="93"/>
                    </a:lnTo>
                    <a:lnTo>
                      <a:pt x="748" y="117"/>
                    </a:lnTo>
                    <a:lnTo>
                      <a:pt x="766" y="140"/>
                    </a:lnTo>
                    <a:lnTo>
                      <a:pt x="789" y="181"/>
                    </a:lnTo>
                    <a:lnTo>
                      <a:pt x="812" y="146"/>
                    </a:lnTo>
                    <a:lnTo>
                      <a:pt x="840" y="111"/>
                    </a:lnTo>
                    <a:lnTo>
                      <a:pt x="870" y="87"/>
                    </a:lnTo>
                    <a:lnTo>
                      <a:pt x="899" y="71"/>
                    </a:lnTo>
                    <a:lnTo>
                      <a:pt x="922" y="65"/>
                    </a:lnTo>
                    <a:lnTo>
                      <a:pt x="945" y="58"/>
                    </a:lnTo>
                    <a:lnTo>
                      <a:pt x="962" y="58"/>
                    </a:lnTo>
                    <a:lnTo>
                      <a:pt x="985" y="52"/>
                    </a:lnTo>
                    <a:lnTo>
                      <a:pt x="1003" y="58"/>
                    </a:lnTo>
                    <a:lnTo>
                      <a:pt x="1026" y="65"/>
                    </a:lnTo>
                    <a:lnTo>
                      <a:pt x="1049" y="71"/>
                    </a:lnTo>
                    <a:lnTo>
                      <a:pt x="1066" y="81"/>
                    </a:lnTo>
                    <a:lnTo>
                      <a:pt x="1083" y="100"/>
                    </a:lnTo>
                    <a:lnTo>
                      <a:pt x="1095" y="117"/>
                    </a:lnTo>
                    <a:lnTo>
                      <a:pt x="1112" y="146"/>
                    </a:lnTo>
                    <a:lnTo>
                      <a:pt x="1124" y="174"/>
                    </a:lnTo>
                    <a:lnTo>
                      <a:pt x="1129" y="204"/>
                    </a:lnTo>
                    <a:lnTo>
                      <a:pt x="1135" y="239"/>
                    </a:lnTo>
                    <a:lnTo>
                      <a:pt x="1129" y="279"/>
                    </a:lnTo>
                    <a:lnTo>
                      <a:pt x="1118" y="314"/>
                    </a:lnTo>
                    <a:lnTo>
                      <a:pt x="1095" y="366"/>
                    </a:lnTo>
                    <a:lnTo>
                      <a:pt x="1089" y="384"/>
                    </a:lnTo>
                    <a:lnTo>
                      <a:pt x="1083" y="395"/>
                    </a:lnTo>
                    <a:lnTo>
                      <a:pt x="1083" y="413"/>
                    </a:lnTo>
                    <a:lnTo>
                      <a:pt x="1095" y="419"/>
                    </a:lnTo>
                    <a:lnTo>
                      <a:pt x="1106" y="430"/>
                    </a:lnTo>
                    <a:lnTo>
                      <a:pt x="1141" y="448"/>
                    </a:lnTo>
                    <a:lnTo>
                      <a:pt x="1187" y="482"/>
                    </a:lnTo>
                    <a:lnTo>
                      <a:pt x="1222" y="517"/>
                    </a:lnTo>
                    <a:lnTo>
                      <a:pt x="1233" y="541"/>
                    </a:lnTo>
                    <a:lnTo>
                      <a:pt x="1244" y="558"/>
                    </a:lnTo>
                    <a:lnTo>
                      <a:pt x="1256" y="581"/>
                    </a:lnTo>
                    <a:lnTo>
                      <a:pt x="1268" y="598"/>
                    </a:lnTo>
                    <a:lnTo>
                      <a:pt x="1274" y="622"/>
                    </a:lnTo>
                    <a:lnTo>
                      <a:pt x="1285" y="646"/>
                    </a:lnTo>
                    <a:lnTo>
                      <a:pt x="1291" y="668"/>
                    </a:lnTo>
                    <a:lnTo>
                      <a:pt x="1291" y="692"/>
                    </a:lnTo>
                    <a:lnTo>
                      <a:pt x="1291" y="721"/>
                    </a:lnTo>
                    <a:lnTo>
                      <a:pt x="1297" y="749"/>
                    </a:lnTo>
                    <a:lnTo>
                      <a:pt x="1291" y="784"/>
                    </a:lnTo>
                    <a:lnTo>
                      <a:pt x="1291" y="808"/>
                    </a:lnTo>
                    <a:lnTo>
                      <a:pt x="1285" y="837"/>
                    </a:lnTo>
                    <a:lnTo>
                      <a:pt x="1279" y="860"/>
                    </a:lnTo>
                    <a:lnTo>
                      <a:pt x="1268" y="889"/>
                    </a:lnTo>
                    <a:lnTo>
                      <a:pt x="1256" y="906"/>
                    </a:lnTo>
                    <a:lnTo>
                      <a:pt x="1268" y="924"/>
                    </a:lnTo>
                    <a:lnTo>
                      <a:pt x="1285" y="941"/>
                    </a:lnTo>
                    <a:lnTo>
                      <a:pt x="1297" y="964"/>
                    </a:lnTo>
                    <a:lnTo>
                      <a:pt x="1302" y="981"/>
                    </a:lnTo>
                    <a:lnTo>
                      <a:pt x="1308" y="1005"/>
                    </a:lnTo>
                    <a:lnTo>
                      <a:pt x="1308" y="1029"/>
                    </a:lnTo>
                    <a:lnTo>
                      <a:pt x="1302" y="1057"/>
                    </a:lnTo>
                    <a:lnTo>
                      <a:pt x="1297" y="1075"/>
                    </a:lnTo>
                    <a:lnTo>
                      <a:pt x="1291" y="1092"/>
                    </a:lnTo>
                    <a:lnTo>
                      <a:pt x="1285" y="1110"/>
                    </a:lnTo>
                    <a:lnTo>
                      <a:pt x="1274" y="1121"/>
                    </a:lnTo>
                    <a:lnTo>
                      <a:pt x="1262" y="1133"/>
                    </a:lnTo>
                    <a:lnTo>
                      <a:pt x="1244" y="1143"/>
                    </a:lnTo>
                    <a:lnTo>
                      <a:pt x="1233" y="1156"/>
                    </a:lnTo>
                    <a:lnTo>
                      <a:pt x="1210" y="1162"/>
                    </a:lnTo>
                    <a:lnTo>
                      <a:pt x="1193" y="1168"/>
                    </a:lnTo>
                    <a:lnTo>
                      <a:pt x="1181" y="1168"/>
                    </a:lnTo>
                    <a:lnTo>
                      <a:pt x="1187" y="1179"/>
                    </a:lnTo>
                    <a:lnTo>
                      <a:pt x="1198" y="1197"/>
                    </a:lnTo>
                    <a:lnTo>
                      <a:pt x="1216" y="1214"/>
                    </a:lnTo>
                    <a:lnTo>
                      <a:pt x="1227" y="1231"/>
                    </a:lnTo>
                    <a:lnTo>
                      <a:pt x="1239" y="1249"/>
                    </a:lnTo>
                    <a:lnTo>
                      <a:pt x="1244" y="1272"/>
                    </a:lnTo>
                    <a:lnTo>
                      <a:pt x="1250" y="1289"/>
                    </a:lnTo>
                    <a:lnTo>
                      <a:pt x="1250" y="1308"/>
                    </a:lnTo>
                    <a:lnTo>
                      <a:pt x="1250" y="1330"/>
                    </a:lnTo>
                    <a:lnTo>
                      <a:pt x="1250" y="1354"/>
                    </a:lnTo>
                    <a:lnTo>
                      <a:pt x="1244" y="1383"/>
                    </a:lnTo>
                    <a:lnTo>
                      <a:pt x="1233" y="1411"/>
                    </a:lnTo>
                    <a:lnTo>
                      <a:pt x="1222" y="1435"/>
                    </a:lnTo>
                    <a:lnTo>
                      <a:pt x="1198" y="1458"/>
                    </a:lnTo>
                    <a:lnTo>
                      <a:pt x="1176" y="1481"/>
                    </a:lnTo>
                    <a:lnTo>
                      <a:pt x="1147" y="1498"/>
                    </a:lnTo>
                    <a:lnTo>
                      <a:pt x="1118" y="1516"/>
                    </a:lnTo>
                    <a:lnTo>
                      <a:pt x="1072" y="1527"/>
                    </a:lnTo>
                    <a:lnTo>
                      <a:pt x="1026" y="1539"/>
                    </a:lnTo>
                    <a:lnTo>
                      <a:pt x="980" y="1539"/>
                    </a:lnTo>
                    <a:lnTo>
                      <a:pt x="945" y="1539"/>
                    </a:lnTo>
                    <a:lnTo>
                      <a:pt x="910" y="1527"/>
                    </a:lnTo>
                    <a:lnTo>
                      <a:pt x="870" y="1522"/>
                    </a:lnTo>
                    <a:lnTo>
                      <a:pt x="840" y="1510"/>
                    </a:lnTo>
                    <a:lnTo>
                      <a:pt x="789" y="1481"/>
                    </a:lnTo>
                    <a:lnTo>
                      <a:pt x="755" y="1464"/>
                    </a:lnTo>
                    <a:lnTo>
                      <a:pt x="702" y="1481"/>
                    </a:lnTo>
                    <a:lnTo>
                      <a:pt x="668" y="1487"/>
                    </a:lnTo>
                    <a:lnTo>
                      <a:pt x="634" y="1492"/>
                    </a:lnTo>
                    <a:lnTo>
                      <a:pt x="605" y="1487"/>
                    </a:lnTo>
                    <a:lnTo>
                      <a:pt x="588" y="1481"/>
                    </a:lnTo>
                    <a:lnTo>
                      <a:pt x="564" y="1470"/>
                    </a:lnTo>
                    <a:lnTo>
                      <a:pt x="542" y="1451"/>
                    </a:lnTo>
                    <a:lnTo>
                      <a:pt x="513" y="1423"/>
                    </a:lnTo>
                    <a:lnTo>
                      <a:pt x="449" y="1464"/>
                    </a:lnTo>
                    <a:lnTo>
                      <a:pt x="391" y="1487"/>
                    </a:lnTo>
                    <a:lnTo>
                      <a:pt x="334" y="1510"/>
                    </a:lnTo>
                    <a:lnTo>
                      <a:pt x="282" y="1522"/>
                    </a:lnTo>
                    <a:lnTo>
                      <a:pt x="236" y="1527"/>
                    </a:lnTo>
                    <a:lnTo>
                      <a:pt x="196" y="1534"/>
                    </a:lnTo>
                    <a:lnTo>
                      <a:pt x="160" y="1527"/>
                    </a:lnTo>
                    <a:lnTo>
                      <a:pt x="126" y="1522"/>
                    </a:lnTo>
                    <a:lnTo>
                      <a:pt x="92" y="1510"/>
                    </a:lnTo>
                    <a:lnTo>
                      <a:pt x="63" y="1492"/>
                    </a:lnTo>
                    <a:lnTo>
                      <a:pt x="46" y="1470"/>
                    </a:lnTo>
                    <a:lnTo>
                      <a:pt x="27" y="1441"/>
                    </a:lnTo>
                    <a:lnTo>
                      <a:pt x="17" y="1405"/>
                    </a:lnTo>
                    <a:lnTo>
                      <a:pt x="5" y="1377"/>
                    </a:lnTo>
                    <a:lnTo>
                      <a:pt x="5" y="1342"/>
                    </a:lnTo>
                    <a:lnTo>
                      <a:pt x="17" y="1308"/>
                    </a:lnTo>
                    <a:lnTo>
                      <a:pt x="22" y="1278"/>
                    </a:lnTo>
                    <a:lnTo>
                      <a:pt x="46" y="1249"/>
                    </a:lnTo>
                    <a:lnTo>
                      <a:pt x="68" y="1214"/>
                    </a:lnTo>
                    <a:lnTo>
                      <a:pt x="103" y="1185"/>
                    </a:lnTo>
                    <a:lnTo>
                      <a:pt x="74" y="1168"/>
                    </a:lnTo>
                    <a:lnTo>
                      <a:pt x="57" y="1143"/>
                    </a:lnTo>
                    <a:lnTo>
                      <a:pt x="34" y="1121"/>
                    </a:lnTo>
                    <a:lnTo>
                      <a:pt x="22" y="1103"/>
                    </a:lnTo>
                    <a:lnTo>
                      <a:pt x="11" y="1075"/>
                    </a:lnTo>
                    <a:lnTo>
                      <a:pt x="5" y="1057"/>
                    </a:lnTo>
                    <a:lnTo>
                      <a:pt x="0" y="1029"/>
                    </a:lnTo>
                    <a:lnTo>
                      <a:pt x="5" y="1005"/>
                    </a:lnTo>
                    <a:lnTo>
                      <a:pt x="5" y="981"/>
                    </a:lnTo>
                    <a:lnTo>
                      <a:pt x="17" y="959"/>
                    </a:lnTo>
                    <a:lnTo>
                      <a:pt x="22" y="935"/>
                    </a:lnTo>
                    <a:lnTo>
                      <a:pt x="40" y="906"/>
                    </a:lnTo>
                    <a:lnTo>
                      <a:pt x="57" y="889"/>
                    </a:lnTo>
                    <a:lnTo>
                      <a:pt x="74" y="866"/>
                    </a:lnTo>
                    <a:lnTo>
                      <a:pt x="98" y="848"/>
                    </a:lnTo>
                    <a:lnTo>
                      <a:pt x="126" y="825"/>
                    </a:lnTo>
                    <a:lnTo>
                      <a:pt x="103" y="814"/>
                    </a:lnTo>
                    <a:lnTo>
                      <a:pt x="86" y="796"/>
                    </a:lnTo>
                    <a:lnTo>
                      <a:pt x="74" y="779"/>
                    </a:lnTo>
                    <a:lnTo>
                      <a:pt x="63" y="755"/>
                    </a:lnTo>
                    <a:lnTo>
                      <a:pt x="57" y="733"/>
                    </a:lnTo>
                    <a:lnTo>
                      <a:pt x="52" y="708"/>
                    </a:lnTo>
                    <a:lnTo>
                      <a:pt x="52" y="686"/>
                    </a:lnTo>
                    <a:lnTo>
                      <a:pt x="52" y="662"/>
                    </a:lnTo>
                    <a:lnTo>
                      <a:pt x="57" y="633"/>
                    </a:lnTo>
                    <a:lnTo>
                      <a:pt x="63" y="598"/>
                    </a:lnTo>
                    <a:lnTo>
                      <a:pt x="74" y="564"/>
                    </a:lnTo>
                    <a:lnTo>
                      <a:pt x="86" y="529"/>
                    </a:lnTo>
                    <a:lnTo>
                      <a:pt x="98" y="506"/>
                    </a:lnTo>
                    <a:lnTo>
                      <a:pt x="120" y="476"/>
                    </a:lnTo>
                    <a:lnTo>
                      <a:pt x="132" y="454"/>
                    </a:lnTo>
                    <a:lnTo>
                      <a:pt x="155" y="430"/>
                    </a:lnTo>
                    <a:lnTo>
                      <a:pt x="144" y="413"/>
                    </a:lnTo>
                    <a:lnTo>
                      <a:pt x="126" y="384"/>
                    </a:lnTo>
                    <a:lnTo>
                      <a:pt x="114" y="354"/>
                    </a:lnTo>
                    <a:lnTo>
                      <a:pt x="114" y="325"/>
                    </a:lnTo>
                    <a:lnTo>
                      <a:pt x="109" y="297"/>
                    </a:lnTo>
                    <a:lnTo>
                      <a:pt x="114" y="268"/>
                    </a:lnTo>
                    <a:lnTo>
                      <a:pt x="114" y="239"/>
                    </a:lnTo>
                    <a:lnTo>
                      <a:pt x="126" y="204"/>
                    </a:lnTo>
                    <a:lnTo>
                      <a:pt x="132" y="181"/>
                    </a:lnTo>
                    <a:lnTo>
                      <a:pt x="150" y="152"/>
                    </a:lnTo>
                    <a:lnTo>
                      <a:pt x="166" y="122"/>
                    </a:lnTo>
                    <a:lnTo>
                      <a:pt x="184" y="93"/>
                    </a:lnTo>
                    <a:lnTo>
                      <a:pt x="201" y="76"/>
                    </a:lnTo>
                    <a:lnTo>
                      <a:pt x="224" y="52"/>
                    </a:lnTo>
                    <a:lnTo>
                      <a:pt x="252" y="35"/>
                    </a:lnTo>
                    <a:lnTo>
                      <a:pt x="276" y="25"/>
                    </a:lnTo>
                    <a:lnTo>
                      <a:pt x="298" y="12"/>
                    </a:lnTo>
                    <a:lnTo>
                      <a:pt x="322" y="6"/>
                    </a:lnTo>
                    <a:lnTo>
                      <a:pt x="345" y="6"/>
                    </a:lnTo>
                    <a:lnTo>
                      <a:pt x="369" y="0"/>
                    </a:lnTo>
                    <a:lnTo>
                      <a:pt x="380" y="0"/>
                    </a:lnTo>
                    <a:lnTo>
                      <a:pt x="409" y="0"/>
                    </a:lnTo>
                    <a:lnTo>
                      <a:pt x="426" y="0"/>
                    </a:lnTo>
                    <a:lnTo>
                      <a:pt x="449" y="0"/>
                    </a:lnTo>
                    <a:lnTo>
                      <a:pt x="467" y="6"/>
                    </a:lnTo>
                    <a:lnTo>
                      <a:pt x="484" y="12"/>
                    </a:lnTo>
                    <a:lnTo>
                      <a:pt x="501" y="25"/>
                    </a:lnTo>
                    <a:lnTo>
                      <a:pt x="518" y="30"/>
                    </a:lnTo>
                    <a:lnTo>
                      <a:pt x="530" y="41"/>
                    </a:lnTo>
                    <a:lnTo>
                      <a:pt x="542" y="52"/>
                    </a:lnTo>
                    <a:lnTo>
                      <a:pt x="553" y="71"/>
                    </a:lnTo>
                    <a:lnTo>
                      <a:pt x="559" y="81"/>
                    </a:lnTo>
                    <a:close/>
                  </a:path>
                </a:pathLst>
              </a:custGeom>
              <a:solidFill>
                <a:srgbClr val="FF9900"/>
              </a:solidFill>
              <a:ln w="9525">
                <a:noFill/>
                <a:round/>
                <a:headEnd/>
                <a:tailEnd/>
              </a:ln>
            </p:spPr>
            <p:txBody>
              <a:bodyPr/>
              <a:lstStyle/>
              <a:p>
                <a:endParaRPr lang="en-US"/>
              </a:p>
            </p:txBody>
          </p:sp>
          <p:sp>
            <p:nvSpPr>
              <p:cNvPr id="4187" name="Freeform 179"/>
              <p:cNvSpPr>
                <a:spLocks/>
              </p:cNvSpPr>
              <p:nvPr/>
            </p:nvSpPr>
            <p:spPr bwMode="auto">
              <a:xfrm>
                <a:off x="4995" y="2732"/>
                <a:ext cx="124" cy="122"/>
              </a:xfrm>
              <a:custGeom>
                <a:avLst/>
                <a:gdLst>
                  <a:gd name="T0" fmla="*/ 49 w 373"/>
                  <a:gd name="T1" fmla="*/ 4 h 366"/>
                  <a:gd name="T2" fmla="*/ 57 w 373"/>
                  <a:gd name="T3" fmla="*/ 2 h 366"/>
                  <a:gd name="T4" fmla="*/ 65 w 373"/>
                  <a:gd name="T5" fmla="*/ 0 h 366"/>
                  <a:gd name="T6" fmla="*/ 73 w 373"/>
                  <a:gd name="T7" fmla="*/ 0 h 366"/>
                  <a:gd name="T8" fmla="*/ 80 w 373"/>
                  <a:gd name="T9" fmla="*/ 0 h 366"/>
                  <a:gd name="T10" fmla="*/ 88 w 373"/>
                  <a:gd name="T11" fmla="*/ 0 h 366"/>
                  <a:gd name="T12" fmla="*/ 96 w 373"/>
                  <a:gd name="T13" fmla="*/ 0 h 366"/>
                  <a:gd name="T14" fmla="*/ 103 w 373"/>
                  <a:gd name="T15" fmla="*/ 4 h 366"/>
                  <a:gd name="T16" fmla="*/ 111 w 373"/>
                  <a:gd name="T17" fmla="*/ 6 h 366"/>
                  <a:gd name="T18" fmla="*/ 119 w 373"/>
                  <a:gd name="T19" fmla="*/ 14 h 366"/>
                  <a:gd name="T20" fmla="*/ 124 w 373"/>
                  <a:gd name="T21" fmla="*/ 22 h 366"/>
                  <a:gd name="T22" fmla="*/ 119 w 373"/>
                  <a:gd name="T23" fmla="*/ 25 h 366"/>
                  <a:gd name="T24" fmla="*/ 113 w 373"/>
                  <a:gd name="T25" fmla="*/ 31 h 366"/>
                  <a:gd name="T26" fmla="*/ 109 w 373"/>
                  <a:gd name="T27" fmla="*/ 37 h 366"/>
                  <a:gd name="T28" fmla="*/ 103 w 373"/>
                  <a:gd name="T29" fmla="*/ 43 h 366"/>
                  <a:gd name="T30" fmla="*/ 99 w 373"/>
                  <a:gd name="T31" fmla="*/ 49 h 366"/>
                  <a:gd name="T32" fmla="*/ 96 w 373"/>
                  <a:gd name="T33" fmla="*/ 54 h 366"/>
                  <a:gd name="T34" fmla="*/ 92 w 373"/>
                  <a:gd name="T35" fmla="*/ 60 h 366"/>
                  <a:gd name="T36" fmla="*/ 90 w 373"/>
                  <a:gd name="T37" fmla="*/ 66 h 366"/>
                  <a:gd name="T38" fmla="*/ 86 w 373"/>
                  <a:gd name="T39" fmla="*/ 74 h 366"/>
                  <a:gd name="T40" fmla="*/ 84 w 373"/>
                  <a:gd name="T41" fmla="*/ 79 h 366"/>
                  <a:gd name="T42" fmla="*/ 82 w 373"/>
                  <a:gd name="T43" fmla="*/ 87 h 366"/>
                  <a:gd name="T44" fmla="*/ 80 w 373"/>
                  <a:gd name="T45" fmla="*/ 91 h 366"/>
                  <a:gd name="T46" fmla="*/ 78 w 373"/>
                  <a:gd name="T47" fmla="*/ 97 h 366"/>
                  <a:gd name="T48" fmla="*/ 76 w 373"/>
                  <a:gd name="T49" fmla="*/ 103 h 366"/>
                  <a:gd name="T50" fmla="*/ 74 w 373"/>
                  <a:gd name="T51" fmla="*/ 108 h 366"/>
                  <a:gd name="T52" fmla="*/ 74 w 373"/>
                  <a:gd name="T53" fmla="*/ 115 h 366"/>
                  <a:gd name="T54" fmla="*/ 71 w 373"/>
                  <a:gd name="T55" fmla="*/ 110 h 366"/>
                  <a:gd name="T56" fmla="*/ 63 w 373"/>
                  <a:gd name="T57" fmla="*/ 108 h 366"/>
                  <a:gd name="T58" fmla="*/ 54 w 373"/>
                  <a:gd name="T59" fmla="*/ 108 h 366"/>
                  <a:gd name="T60" fmla="*/ 44 w 373"/>
                  <a:gd name="T61" fmla="*/ 108 h 366"/>
                  <a:gd name="T62" fmla="*/ 34 w 373"/>
                  <a:gd name="T63" fmla="*/ 113 h 366"/>
                  <a:gd name="T64" fmla="*/ 25 w 373"/>
                  <a:gd name="T65" fmla="*/ 115 h 366"/>
                  <a:gd name="T66" fmla="*/ 17 w 373"/>
                  <a:gd name="T67" fmla="*/ 120 h 366"/>
                  <a:gd name="T68" fmla="*/ 11 w 373"/>
                  <a:gd name="T69" fmla="*/ 122 h 366"/>
                  <a:gd name="T70" fmla="*/ 8 w 373"/>
                  <a:gd name="T71" fmla="*/ 120 h 366"/>
                  <a:gd name="T72" fmla="*/ 3 w 373"/>
                  <a:gd name="T73" fmla="*/ 115 h 366"/>
                  <a:gd name="T74" fmla="*/ 2 w 373"/>
                  <a:gd name="T75" fmla="*/ 106 h 366"/>
                  <a:gd name="T76" fmla="*/ 0 w 373"/>
                  <a:gd name="T77" fmla="*/ 95 h 366"/>
                  <a:gd name="T78" fmla="*/ 0 w 373"/>
                  <a:gd name="T79" fmla="*/ 87 h 366"/>
                  <a:gd name="T80" fmla="*/ 0 w 373"/>
                  <a:gd name="T81" fmla="*/ 76 h 366"/>
                  <a:gd name="T82" fmla="*/ 2 w 373"/>
                  <a:gd name="T83" fmla="*/ 66 h 366"/>
                  <a:gd name="T84" fmla="*/ 8 w 373"/>
                  <a:gd name="T85" fmla="*/ 51 h 366"/>
                  <a:gd name="T86" fmla="*/ 11 w 373"/>
                  <a:gd name="T87" fmla="*/ 43 h 366"/>
                  <a:gd name="T88" fmla="*/ 17 w 373"/>
                  <a:gd name="T89" fmla="*/ 33 h 366"/>
                  <a:gd name="T90" fmla="*/ 21 w 373"/>
                  <a:gd name="T91" fmla="*/ 27 h 366"/>
                  <a:gd name="T92" fmla="*/ 25 w 373"/>
                  <a:gd name="T93" fmla="*/ 22 h 366"/>
                  <a:gd name="T94" fmla="*/ 29 w 373"/>
                  <a:gd name="T95" fmla="*/ 17 h 366"/>
                  <a:gd name="T96" fmla="*/ 36 w 373"/>
                  <a:gd name="T97" fmla="*/ 14 h 366"/>
                  <a:gd name="T98" fmla="*/ 42 w 373"/>
                  <a:gd name="T99" fmla="*/ 8 h 366"/>
                  <a:gd name="T100" fmla="*/ 49 w 373"/>
                  <a:gd name="T101" fmla="*/ 4 h 36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73"/>
                  <a:gd name="T154" fmla="*/ 0 h 366"/>
                  <a:gd name="T155" fmla="*/ 373 w 373"/>
                  <a:gd name="T156" fmla="*/ 366 h 36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73" h="366">
                    <a:moveTo>
                      <a:pt x="148" y="12"/>
                    </a:moveTo>
                    <a:lnTo>
                      <a:pt x="172" y="6"/>
                    </a:lnTo>
                    <a:lnTo>
                      <a:pt x="195" y="0"/>
                    </a:lnTo>
                    <a:lnTo>
                      <a:pt x="219" y="0"/>
                    </a:lnTo>
                    <a:lnTo>
                      <a:pt x="241" y="0"/>
                    </a:lnTo>
                    <a:lnTo>
                      <a:pt x="265" y="0"/>
                    </a:lnTo>
                    <a:lnTo>
                      <a:pt x="288" y="0"/>
                    </a:lnTo>
                    <a:lnTo>
                      <a:pt x="311" y="12"/>
                    </a:lnTo>
                    <a:lnTo>
                      <a:pt x="334" y="17"/>
                    </a:lnTo>
                    <a:lnTo>
                      <a:pt x="357" y="41"/>
                    </a:lnTo>
                    <a:lnTo>
                      <a:pt x="373" y="65"/>
                    </a:lnTo>
                    <a:lnTo>
                      <a:pt x="357" y="76"/>
                    </a:lnTo>
                    <a:lnTo>
                      <a:pt x="340" y="93"/>
                    </a:lnTo>
                    <a:lnTo>
                      <a:pt x="327" y="111"/>
                    </a:lnTo>
                    <a:lnTo>
                      <a:pt x="311" y="128"/>
                    </a:lnTo>
                    <a:lnTo>
                      <a:pt x="299" y="146"/>
                    </a:lnTo>
                    <a:lnTo>
                      <a:pt x="288" y="163"/>
                    </a:lnTo>
                    <a:lnTo>
                      <a:pt x="276" y="181"/>
                    </a:lnTo>
                    <a:lnTo>
                      <a:pt x="270" y="198"/>
                    </a:lnTo>
                    <a:lnTo>
                      <a:pt x="259" y="221"/>
                    </a:lnTo>
                    <a:lnTo>
                      <a:pt x="253" y="238"/>
                    </a:lnTo>
                    <a:lnTo>
                      <a:pt x="247" y="262"/>
                    </a:lnTo>
                    <a:lnTo>
                      <a:pt x="241" y="273"/>
                    </a:lnTo>
                    <a:lnTo>
                      <a:pt x="235" y="290"/>
                    </a:lnTo>
                    <a:lnTo>
                      <a:pt x="230" y="308"/>
                    </a:lnTo>
                    <a:lnTo>
                      <a:pt x="224" y="325"/>
                    </a:lnTo>
                    <a:lnTo>
                      <a:pt x="224" y="344"/>
                    </a:lnTo>
                    <a:lnTo>
                      <a:pt x="213" y="331"/>
                    </a:lnTo>
                    <a:lnTo>
                      <a:pt x="189" y="325"/>
                    </a:lnTo>
                    <a:lnTo>
                      <a:pt x="161" y="325"/>
                    </a:lnTo>
                    <a:lnTo>
                      <a:pt x="132" y="325"/>
                    </a:lnTo>
                    <a:lnTo>
                      <a:pt x="102" y="338"/>
                    </a:lnTo>
                    <a:lnTo>
                      <a:pt x="74" y="344"/>
                    </a:lnTo>
                    <a:lnTo>
                      <a:pt x="51" y="360"/>
                    </a:lnTo>
                    <a:lnTo>
                      <a:pt x="34" y="366"/>
                    </a:lnTo>
                    <a:lnTo>
                      <a:pt x="23" y="360"/>
                    </a:lnTo>
                    <a:lnTo>
                      <a:pt x="10" y="344"/>
                    </a:lnTo>
                    <a:lnTo>
                      <a:pt x="5" y="319"/>
                    </a:lnTo>
                    <a:lnTo>
                      <a:pt x="0" y="285"/>
                    </a:lnTo>
                    <a:lnTo>
                      <a:pt x="0" y="262"/>
                    </a:lnTo>
                    <a:lnTo>
                      <a:pt x="0" y="227"/>
                    </a:lnTo>
                    <a:lnTo>
                      <a:pt x="5" y="198"/>
                    </a:lnTo>
                    <a:lnTo>
                      <a:pt x="23" y="152"/>
                    </a:lnTo>
                    <a:lnTo>
                      <a:pt x="34" y="128"/>
                    </a:lnTo>
                    <a:lnTo>
                      <a:pt x="51" y="98"/>
                    </a:lnTo>
                    <a:lnTo>
                      <a:pt x="63" y="82"/>
                    </a:lnTo>
                    <a:lnTo>
                      <a:pt x="74" y="65"/>
                    </a:lnTo>
                    <a:lnTo>
                      <a:pt x="86" y="52"/>
                    </a:lnTo>
                    <a:lnTo>
                      <a:pt x="109" y="41"/>
                    </a:lnTo>
                    <a:lnTo>
                      <a:pt x="126" y="23"/>
                    </a:lnTo>
                    <a:lnTo>
                      <a:pt x="148" y="12"/>
                    </a:lnTo>
                    <a:close/>
                  </a:path>
                </a:pathLst>
              </a:custGeom>
              <a:solidFill>
                <a:srgbClr val="FF9900"/>
              </a:solidFill>
              <a:ln w="9525">
                <a:noFill/>
                <a:round/>
                <a:headEnd/>
                <a:tailEnd/>
              </a:ln>
            </p:spPr>
            <p:txBody>
              <a:bodyPr/>
              <a:lstStyle/>
              <a:p>
                <a:endParaRPr lang="en-US"/>
              </a:p>
            </p:txBody>
          </p:sp>
          <p:sp>
            <p:nvSpPr>
              <p:cNvPr id="4188" name="Freeform 180"/>
              <p:cNvSpPr>
                <a:spLocks/>
              </p:cNvSpPr>
              <p:nvPr/>
            </p:nvSpPr>
            <p:spPr bwMode="auto">
              <a:xfrm>
                <a:off x="5206" y="2749"/>
                <a:ext cx="104" cy="128"/>
              </a:xfrm>
              <a:custGeom>
                <a:avLst/>
                <a:gdLst>
                  <a:gd name="T0" fmla="*/ 102 w 311"/>
                  <a:gd name="T1" fmla="*/ 66 h 384"/>
                  <a:gd name="T2" fmla="*/ 102 w 311"/>
                  <a:gd name="T3" fmla="*/ 70 h 384"/>
                  <a:gd name="T4" fmla="*/ 100 w 311"/>
                  <a:gd name="T5" fmla="*/ 76 h 384"/>
                  <a:gd name="T6" fmla="*/ 98 w 311"/>
                  <a:gd name="T7" fmla="*/ 79 h 384"/>
                  <a:gd name="T8" fmla="*/ 94 w 311"/>
                  <a:gd name="T9" fmla="*/ 87 h 384"/>
                  <a:gd name="T10" fmla="*/ 91 w 311"/>
                  <a:gd name="T11" fmla="*/ 95 h 384"/>
                  <a:gd name="T12" fmla="*/ 87 w 311"/>
                  <a:gd name="T13" fmla="*/ 103 h 384"/>
                  <a:gd name="T14" fmla="*/ 81 w 311"/>
                  <a:gd name="T15" fmla="*/ 111 h 384"/>
                  <a:gd name="T16" fmla="*/ 75 w 311"/>
                  <a:gd name="T17" fmla="*/ 118 h 384"/>
                  <a:gd name="T18" fmla="*/ 69 w 311"/>
                  <a:gd name="T19" fmla="*/ 126 h 384"/>
                  <a:gd name="T20" fmla="*/ 66 w 311"/>
                  <a:gd name="T21" fmla="*/ 128 h 384"/>
                  <a:gd name="T22" fmla="*/ 60 w 311"/>
                  <a:gd name="T23" fmla="*/ 122 h 384"/>
                  <a:gd name="T24" fmla="*/ 52 w 311"/>
                  <a:gd name="T25" fmla="*/ 118 h 384"/>
                  <a:gd name="T26" fmla="*/ 44 w 311"/>
                  <a:gd name="T27" fmla="*/ 114 h 384"/>
                  <a:gd name="T28" fmla="*/ 38 w 311"/>
                  <a:gd name="T29" fmla="*/ 113 h 384"/>
                  <a:gd name="T30" fmla="*/ 29 w 311"/>
                  <a:gd name="T31" fmla="*/ 111 h 384"/>
                  <a:gd name="T32" fmla="*/ 21 w 311"/>
                  <a:gd name="T33" fmla="*/ 111 h 384"/>
                  <a:gd name="T34" fmla="*/ 11 w 311"/>
                  <a:gd name="T35" fmla="*/ 111 h 384"/>
                  <a:gd name="T36" fmla="*/ 0 w 311"/>
                  <a:gd name="T37" fmla="*/ 113 h 384"/>
                  <a:gd name="T38" fmla="*/ 2 w 311"/>
                  <a:gd name="T39" fmla="*/ 105 h 384"/>
                  <a:gd name="T40" fmla="*/ 6 w 311"/>
                  <a:gd name="T41" fmla="*/ 97 h 384"/>
                  <a:gd name="T42" fmla="*/ 6 w 311"/>
                  <a:gd name="T43" fmla="*/ 89 h 384"/>
                  <a:gd name="T44" fmla="*/ 6 w 311"/>
                  <a:gd name="T45" fmla="*/ 79 h 384"/>
                  <a:gd name="T46" fmla="*/ 6 w 311"/>
                  <a:gd name="T47" fmla="*/ 70 h 384"/>
                  <a:gd name="T48" fmla="*/ 6 w 311"/>
                  <a:gd name="T49" fmla="*/ 60 h 384"/>
                  <a:gd name="T50" fmla="*/ 6 w 311"/>
                  <a:gd name="T51" fmla="*/ 52 h 384"/>
                  <a:gd name="T52" fmla="*/ 6 w 311"/>
                  <a:gd name="T53" fmla="*/ 41 h 384"/>
                  <a:gd name="T54" fmla="*/ 8 w 311"/>
                  <a:gd name="T55" fmla="*/ 39 h 384"/>
                  <a:gd name="T56" fmla="*/ 11 w 311"/>
                  <a:gd name="T57" fmla="*/ 33 h 384"/>
                  <a:gd name="T58" fmla="*/ 11 w 311"/>
                  <a:gd name="T59" fmla="*/ 31 h 384"/>
                  <a:gd name="T60" fmla="*/ 15 w 311"/>
                  <a:gd name="T61" fmla="*/ 27 h 384"/>
                  <a:gd name="T62" fmla="*/ 17 w 311"/>
                  <a:gd name="T63" fmla="*/ 25 h 384"/>
                  <a:gd name="T64" fmla="*/ 21 w 311"/>
                  <a:gd name="T65" fmla="*/ 22 h 384"/>
                  <a:gd name="T66" fmla="*/ 23 w 311"/>
                  <a:gd name="T67" fmla="*/ 18 h 384"/>
                  <a:gd name="T68" fmla="*/ 31 w 311"/>
                  <a:gd name="T69" fmla="*/ 12 h 384"/>
                  <a:gd name="T70" fmla="*/ 40 w 311"/>
                  <a:gd name="T71" fmla="*/ 6 h 384"/>
                  <a:gd name="T72" fmla="*/ 44 w 311"/>
                  <a:gd name="T73" fmla="*/ 4 h 384"/>
                  <a:gd name="T74" fmla="*/ 50 w 311"/>
                  <a:gd name="T75" fmla="*/ 2 h 384"/>
                  <a:gd name="T76" fmla="*/ 56 w 311"/>
                  <a:gd name="T77" fmla="*/ 0 h 384"/>
                  <a:gd name="T78" fmla="*/ 63 w 311"/>
                  <a:gd name="T79" fmla="*/ 0 h 384"/>
                  <a:gd name="T80" fmla="*/ 69 w 311"/>
                  <a:gd name="T81" fmla="*/ 2 h 384"/>
                  <a:gd name="T82" fmla="*/ 75 w 311"/>
                  <a:gd name="T83" fmla="*/ 4 h 384"/>
                  <a:gd name="T84" fmla="*/ 81 w 311"/>
                  <a:gd name="T85" fmla="*/ 6 h 384"/>
                  <a:gd name="T86" fmla="*/ 85 w 311"/>
                  <a:gd name="T87" fmla="*/ 8 h 384"/>
                  <a:gd name="T88" fmla="*/ 91 w 311"/>
                  <a:gd name="T89" fmla="*/ 12 h 384"/>
                  <a:gd name="T90" fmla="*/ 94 w 311"/>
                  <a:gd name="T91" fmla="*/ 18 h 384"/>
                  <a:gd name="T92" fmla="*/ 96 w 311"/>
                  <a:gd name="T93" fmla="*/ 24 h 384"/>
                  <a:gd name="T94" fmla="*/ 100 w 311"/>
                  <a:gd name="T95" fmla="*/ 29 h 384"/>
                  <a:gd name="T96" fmla="*/ 102 w 311"/>
                  <a:gd name="T97" fmla="*/ 35 h 384"/>
                  <a:gd name="T98" fmla="*/ 102 w 311"/>
                  <a:gd name="T99" fmla="*/ 41 h 384"/>
                  <a:gd name="T100" fmla="*/ 104 w 311"/>
                  <a:gd name="T101" fmla="*/ 49 h 384"/>
                  <a:gd name="T102" fmla="*/ 104 w 311"/>
                  <a:gd name="T103" fmla="*/ 54 h 384"/>
                  <a:gd name="T104" fmla="*/ 104 w 311"/>
                  <a:gd name="T105" fmla="*/ 60 h 384"/>
                  <a:gd name="T106" fmla="*/ 102 w 311"/>
                  <a:gd name="T107" fmla="*/ 66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11"/>
                  <a:gd name="T163" fmla="*/ 0 h 384"/>
                  <a:gd name="T164" fmla="*/ 311 w 311"/>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11" h="384">
                    <a:moveTo>
                      <a:pt x="305" y="198"/>
                    </a:moveTo>
                    <a:lnTo>
                      <a:pt x="305" y="210"/>
                    </a:lnTo>
                    <a:lnTo>
                      <a:pt x="299" y="227"/>
                    </a:lnTo>
                    <a:lnTo>
                      <a:pt x="294" y="238"/>
                    </a:lnTo>
                    <a:lnTo>
                      <a:pt x="282" y="262"/>
                    </a:lnTo>
                    <a:lnTo>
                      <a:pt x="271" y="286"/>
                    </a:lnTo>
                    <a:lnTo>
                      <a:pt x="259" y="308"/>
                    </a:lnTo>
                    <a:lnTo>
                      <a:pt x="242" y="332"/>
                    </a:lnTo>
                    <a:lnTo>
                      <a:pt x="224" y="354"/>
                    </a:lnTo>
                    <a:lnTo>
                      <a:pt x="207" y="378"/>
                    </a:lnTo>
                    <a:lnTo>
                      <a:pt x="196" y="384"/>
                    </a:lnTo>
                    <a:lnTo>
                      <a:pt x="178" y="367"/>
                    </a:lnTo>
                    <a:lnTo>
                      <a:pt x="155" y="354"/>
                    </a:lnTo>
                    <a:lnTo>
                      <a:pt x="132" y="343"/>
                    </a:lnTo>
                    <a:lnTo>
                      <a:pt x="115" y="338"/>
                    </a:lnTo>
                    <a:lnTo>
                      <a:pt x="86" y="332"/>
                    </a:lnTo>
                    <a:lnTo>
                      <a:pt x="63" y="332"/>
                    </a:lnTo>
                    <a:lnTo>
                      <a:pt x="34" y="332"/>
                    </a:lnTo>
                    <a:lnTo>
                      <a:pt x="0" y="338"/>
                    </a:lnTo>
                    <a:lnTo>
                      <a:pt x="5" y="314"/>
                    </a:lnTo>
                    <a:lnTo>
                      <a:pt x="17" y="292"/>
                    </a:lnTo>
                    <a:lnTo>
                      <a:pt x="17" y="267"/>
                    </a:lnTo>
                    <a:lnTo>
                      <a:pt x="17" y="238"/>
                    </a:lnTo>
                    <a:lnTo>
                      <a:pt x="17" y="210"/>
                    </a:lnTo>
                    <a:lnTo>
                      <a:pt x="17" y="181"/>
                    </a:lnTo>
                    <a:lnTo>
                      <a:pt x="17" y="157"/>
                    </a:lnTo>
                    <a:lnTo>
                      <a:pt x="17" y="122"/>
                    </a:lnTo>
                    <a:lnTo>
                      <a:pt x="23" y="117"/>
                    </a:lnTo>
                    <a:lnTo>
                      <a:pt x="34" y="100"/>
                    </a:lnTo>
                    <a:lnTo>
                      <a:pt x="34" y="94"/>
                    </a:lnTo>
                    <a:lnTo>
                      <a:pt x="46" y="81"/>
                    </a:lnTo>
                    <a:lnTo>
                      <a:pt x="51" y="76"/>
                    </a:lnTo>
                    <a:lnTo>
                      <a:pt x="63" y="65"/>
                    </a:lnTo>
                    <a:lnTo>
                      <a:pt x="69" y="53"/>
                    </a:lnTo>
                    <a:lnTo>
                      <a:pt x="92" y="35"/>
                    </a:lnTo>
                    <a:lnTo>
                      <a:pt x="121" y="19"/>
                    </a:lnTo>
                    <a:lnTo>
                      <a:pt x="132" y="13"/>
                    </a:lnTo>
                    <a:lnTo>
                      <a:pt x="149" y="6"/>
                    </a:lnTo>
                    <a:lnTo>
                      <a:pt x="167" y="0"/>
                    </a:lnTo>
                    <a:lnTo>
                      <a:pt x="189" y="0"/>
                    </a:lnTo>
                    <a:lnTo>
                      <a:pt x="207" y="6"/>
                    </a:lnTo>
                    <a:lnTo>
                      <a:pt x="224" y="13"/>
                    </a:lnTo>
                    <a:lnTo>
                      <a:pt x="242" y="19"/>
                    </a:lnTo>
                    <a:lnTo>
                      <a:pt x="253" y="24"/>
                    </a:lnTo>
                    <a:lnTo>
                      <a:pt x="271" y="35"/>
                    </a:lnTo>
                    <a:lnTo>
                      <a:pt x="282" y="53"/>
                    </a:lnTo>
                    <a:lnTo>
                      <a:pt x="288" y="71"/>
                    </a:lnTo>
                    <a:lnTo>
                      <a:pt x="299" y="87"/>
                    </a:lnTo>
                    <a:lnTo>
                      <a:pt x="305" y="105"/>
                    </a:lnTo>
                    <a:lnTo>
                      <a:pt x="305" y="122"/>
                    </a:lnTo>
                    <a:lnTo>
                      <a:pt x="311" y="146"/>
                    </a:lnTo>
                    <a:lnTo>
                      <a:pt x="311" y="163"/>
                    </a:lnTo>
                    <a:lnTo>
                      <a:pt x="311" y="181"/>
                    </a:lnTo>
                    <a:lnTo>
                      <a:pt x="305" y="198"/>
                    </a:lnTo>
                    <a:close/>
                  </a:path>
                </a:pathLst>
              </a:custGeom>
              <a:solidFill>
                <a:srgbClr val="FF9900"/>
              </a:solidFill>
              <a:ln w="9525">
                <a:noFill/>
                <a:round/>
                <a:headEnd/>
                <a:tailEnd/>
              </a:ln>
            </p:spPr>
            <p:txBody>
              <a:bodyPr/>
              <a:lstStyle/>
              <a:p>
                <a:endParaRPr lang="en-US"/>
              </a:p>
            </p:txBody>
          </p:sp>
          <p:sp>
            <p:nvSpPr>
              <p:cNvPr id="4189" name="Freeform 181"/>
              <p:cNvSpPr>
                <a:spLocks/>
              </p:cNvSpPr>
              <p:nvPr/>
            </p:nvSpPr>
            <p:spPr bwMode="auto">
              <a:xfrm>
                <a:off x="5083" y="2756"/>
                <a:ext cx="119" cy="187"/>
              </a:xfrm>
              <a:custGeom>
                <a:avLst/>
                <a:gdLst>
                  <a:gd name="T0" fmla="*/ 34 w 357"/>
                  <a:gd name="T1" fmla="*/ 173 h 562"/>
                  <a:gd name="T2" fmla="*/ 31 w 357"/>
                  <a:gd name="T3" fmla="*/ 180 h 562"/>
                  <a:gd name="T4" fmla="*/ 29 w 357"/>
                  <a:gd name="T5" fmla="*/ 183 h 562"/>
                  <a:gd name="T6" fmla="*/ 25 w 357"/>
                  <a:gd name="T7" fmla="*/ 185 h 562"/>
                  <a:gd name="T8" fmla="*/ 23 w 357"/>
                  <a:gd name="T9" fmla="*/ 187 h 562"/>
                  <a:gd name="T10" fmla="*/ 21 w 357"/>
                  <a:gd name="T11" fmla="*/ 187 h 562"/>
                  <a:gd name="T12" fmla="*/ 19 w 357"/>
                  <a:gd name="T13" fmla="*/ 187 h 562"/>
                  <a:gd name="T14" fmla="*/ 19 w 357"/>
                  <a:gd name="T15" fmla="*/ 183 h 562"/>
                  <a:gd name="T16" fmla="*/ 19 w 357"/>
                  <a:gd name="T17" fmla="*/ 180 h 562"/>
                  <a:gd name="T18" fmla="*/ 17 w 357"/>
                  <a:gd name="T19" fmla="*/ 162 h 562"/>
                  <a:gd name="T20" fmla="*/ 15 w 357"/>
                  <a:gd name="T21" fmla="*/ 150 h 562"/>
                  <a:gd name="T22" fmla="*/ 13 w 357"/>
                  <a:gd name="T23" fmla="*/ 138 h 562"/>
                  <a:gd name="T24" fmla="*/ 11 w 357"/>
                  <a:gd name="T25" fmla="*/ 129 h 562"/>
                  <a:gd name="T26" fmla="*/ 10 w 357"/>
                  <a:gd name="T27" fmla="*/ 119 h 562"/>
                  <a:gd name="T28" fmla="*/ 5 w 357"/>
                  <a:gd name="T29" fmla="*/ 111 h 562"/>
                  <a:gd name="T30" fmla="*/ 4 w 357"/>
                  <a:gd name="T31" fmla="*/ 106 h 562"/>
                  <a:gd name="T32" fmla="*/ 0 w 357"/>
                  <a:gd name="T33" fmla="*/ 98 h 562"/>
                  <a:gd name="T34" fmla="*/ 0 w 357"/>
                  <a:gd name="T35" fmla="*/ 93 h 562"/>
                  <a:gd name="T36" fmla="*/ 0 w 357"/>
                  <a:gd name="T37" fmla="*/ 85 h 562"/>
                  <a:gd name="T38" fmla="*/ 2 w 357"/>
                  <a:gd name="T39" fmla="*/ 77 h 562"/>
                  <a:gd name="T40" fmla="*/ 4 w 357"/>
                  <a:gd name="T41" fmla="*/ 69 h 562"/>
                  <a:gd name="T42" fmla="*/ 5 w 357"/>
                  <a:gd name="T43" fmla="*/ 62 h 562"/>
                  <a:gd name="T44" fmla="*/ 10 w 357"/>
                  <a:gd name="T45" fmla="*/ 52 h 562"/>
                  <a:gd name="T46" fmla="*/ 13 w 357"/>
                  <a:gd name="T47" fmla="*/ 44 h 562"/>
                  <a:gd name="T48" fmla="*/ 19 w 357"/>
                  <a:gd name="T49" fmla="*/ 37 h 562"/>
                  <a:gd name="T50" fmla="*/ 23 w 357"/>
                  <a:gd name="T51" fmla="*/ 31 h 562"/>
                  <a:gd name="T52" fmla="*/ 27 w 357"/>
                  <a:gd name="T53" fmla="*/ 23 h 562"/>
                  <a:gd name="T54" fmla="*/ 33 w 357"/>
                  <a:gd name="T55" fmla="*/ 17 h 562"/>
                  <a:gd name="T56" fmla="*/ 40 w 357"/>
                  <a:gd name="T57" fmla="*/ 11 h 562"/>
                  <a:gd name="T58" fmla="*/ 46 w 357"/>
                  <a:gd name="T59" fmla="*/ 7 h 562"/>
                  <a:gd name="T60" fmla="*/ 51 w 357"/>
                  <a:gd name="T61" fmla="*/ 4 h 562"/>
                  <a:gd name="T62" fmla="*/ 59 w 357"/>
                  <a:gd name="T63" fmla="*/ 0 h 562"/>
                  <a:gd name="T64" fmla="*/ 69 w 357"/>
                  <a:gd name="T65" fmla="*/ 0 h 562"/>
                  <a:gd name="T66" fmla="*/ 77 w 357"/>
                  <a:gd name="T67" fmla="*/ 0 h 562"/>
                  <a:gd name="T68" fmla="*/ 84 w 357"/>
                  <a:gd name="T69" fmla="*/ 4 h 562"/>
                  <a:gd name="T70" fmla="*/ 92 w 357"/>
                  <a:gd name="T71" fmla="*/ 5 h 562"/>
                  <a:gd name="T72" fmla="*/ 104 w 357"/>
                  <a:gd name="T73" fmla="*/ 15 h 562"/>
                  <a:gd name="T74" fmla="*/ 109 w 357"/>
                  <a:gd name="T75" fmla="*/ 25 h 562"/>
                  <a:gd name="T76" fmla="*/ 113 w 357"/>
                  <a:gd name="T77" fmla="*/ 34 h 562"/>
                  <a:gd name="T78" fmla="*/ 117 w 357"/>
                  <a:gd name="T79" fmla="*/ 44 h 562"/>
                  <a:gd name="T80" fmla="*/ 119 w 357"/>
                  <a:gd name="T81" fmla="*/ 54 h 562"/>
                  <a:gd name="T82" fmla="*/ 119 w 357"/>
                  <a:gd name="T83" fmla="*/ 69 h 562"/>
                  <a:gd name="T84" fmla="*/ 115 w 357"/>
                  <a:gd name="T85" fmla="*/ 83 h 562"/>
                  <a:gd name="T86" fmla="*/ 107 w 357"/>
                  <a:gd name="T87" fmla="*/ 98 h 562"/>
                  <a:gd name="T88" fmla="*/ 98 w 357"/>
                  <a:gd name="T89" fmla="*/ 111 h 562"/>
                  <a:gd name="T90" fmla="*/ 86 w 357"/>
                  <a:gd name="T91" fmla="*/ 123 h 562"/>
                  <a:gd name="T92" fmla="*/ 75 w 357"/>
                  <a:gd name="T93" fmla="*/ 135 h 562"/>
                  <a:gd name="T94" fmla="*/ 63 w 357"/>
                  <a:gd name="T95" fmla="*/ 145 h 562"/>
                  <a:gd name="T96" fmla="*/ 51 w 357"/>
                  <a:gd name="T97" fmla="*/ 154 h 562"/>
                  <a:gd name="T98" fmla="*/ 42 w 357"/>
                  <a:gd name="T99" fmla="*/ 164 h 562"/>
                  <a:gd name="T100" fmla="*/ 34 w 357"/>
                  <a:gd name="T101" fmla="*/ 173 h 56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7"/>
                  <a:gd name="T154" fmla="*/ 0 h 562"/>
                  <a:gd name="T155" fmla="*/ 357 w 357"/>
                  <a:gd name="T156" fmla="*/ 562 h 56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7" h="562">
                    <a:moveTo>
                      <a:pt x="103" y="521"/>
                    </a:moveTo>
                    <a:lnTo>
                      <a:pt x="92" y="540"/>
                    </a:lnTo>
                    <a:lnTo>
                      <a:pt x="86" y="550"/>
                    </a:lnTo>
                    <a:lnTo>
                      <a:pt x="75" y="556"/>
                    </a:lnTo>
                    <a:lnTo>
                      <a:pt x="69" y="562"/>
                    </a:lnTo>
                    <a:lnTo>
                      <a:pt x="62" y="562"/>
                    </a:lnTo>
                    <a:lnTo>
                      <a:pt x="57" y="562"/>
                    </a:lnTo>
                    <a:lnTo>
                      <a:pt x="57" y="550"/>
                    </a:lnTo>
                    <a:lnTo>
                      <a:pt x="57" y="540"/>
                    </a:lnTo>
                    <a:lnTo>
                      <a:pt x="52" y="487"/>
                    </a:lnTo>
                    <a:lnTo>
                      <a:pt x="46" y="452"/>
                    </a:lnTo>
                    <a:lnTo>
                      <a:pt x="40" y="416"/>
                    </a:lnTo>
                    <a:lnTo>
                      <a:pt x="34" y="388"/>
                    </a:lnTo>
                    <a:lnTo>
                      <a:pt x="29" y="359"/>
                    </a:lnTo>
                    <a:lnTo>
                      <a:pt x="16" y="335"/>
                    </a:lnTo>
                    <a:lnTo>
                      <a:pt x="11" y="319"/>
                    </a:lnTo>
                    <a:lnTo>
                      <a:pt x="0" y="295"/>
                    </a:lnTo>
                    <a:lnTo>
                      <a:pt x="0" y="278"/>
                    </a:lnTo>
                    <a:lnTo>
                      <a:pt x="0" y="254"/>
                    </a:lnTo>
                    <a:lnTo>
                      <a:pt x="5" y="232"/>
                    </a:lnTo>
                    <a:lnTo>
                      <a:pt x="11" y="208"/>
                    </a:lnTo>
                    <a:lnTo>
                      <a:pt x="16" y="185"/>
                    </a:lnTo>
                    <a:lnTo>
                      <a:pt x="29" y="156"/>
                    </a:lnTo>
                    <a:lnTo>
                      <a:pt x="40" y="133"/>
                    </a:lnTo>
                    <a:lnTo>
                      <a:pt x="57" y="110"/>
                    </a:lnTo>
                    <a:lnTo>
                      <a:pt x="69" y="92"/>
                    </a:lnTo>
                    <a:lnTo>
                      <a:pt x="80" y="68"/>
                    </a:lnTo>
                    <a:lnTo>
                      <a:pt x="98" y="52"/>
                    </a:lnTo>
                    <a:lnTo>
                      <a:pt x="121" y="34"/>
                    </a:lnTo>
                    <a:lnTo>
                      <a:pt x="138" y="22"/>
                    </a:lnTo>
                    <a:lnTo>
                      <a:pt x="154" y="11"/>
                    </a:lnTo>
                    <a:lnTo>
                      <a:pt x="178" y="0"/>
                    </a:lnTo>
                    <a:lnTo>
                      <a:pt x="207" y="0"/>
                    </a:lnTo>
                    <a:lnTo>
                      <a:pt x="230" y="0"/>
                    </a:lnTo>
                    <a:lnTo>
                      <a:pt x="253" y="11"/>
                    </a:lnTo>
                    <a:lnTo>
                      <a:pt x="276" y="16"/>
                    </a:lnTo>
                    <a:lnTo>
                      <a:pt x="311" y="46"/>
                    </a:lnTo>
                    <a:lnTo>
                      <a:pt x="328" y="75"/>
                    </a:lnTo>
                    <a:lnTo>
                      <a:pt x="340" y="103"/>
                    </a:lnTo>
                    <a:lnTo>
                      <a:pt x="351" y="133"/>
                    </a:lnTo>
                    <a:lnTo>
                      <a:pt x="357" y="162"/>
                    </a:lnTo>
                    <a:lnTo>
                      <a:pt x="357" y="208"/>
                    </a:lnTo>
                    <a:lnTo>
                      <a:pt x="346" y="248"/>
                    </a:lnTo>
                    <a:lnTo>
                      <a:pt x="322" y="295"/>
                    </a:lnTo>
                    <a:lnTo>
                      <a:pt x="294" y="335"/>
                    </a:lnTo>
                    <a:lnTo>
                      <a:pt x="259" y="370"/>
                    </a:lnTo>
                    <a:lnTo>
                      <a:pt x="224" y="406"/>
                    </a:lnTo>
                    <a:lnTo>
                      <a:pt x="190" y="435"/>
                    </a:lnTo>
                    <a:lnTo>
                      <a:pt x="154" y="464"/>
                    </a:lnTo>
                    <a:lnTo>
                      <a:pt x="127" y="492"/>
                    </a:lnTo>
                    <a:lnTo>
                      <a:pt x="103" y="521"/>
                    </a:lnTo>
                    <a:close/>
                  </a:path>
                </a:pathLst>
              </a:custGeom>
              <a:solidFill>
                <a:srgbClr val="FF9900"/>
              </a:solidFill>
              <a:ln w="9525">
                <a:noFill/>
                <a:round/>
                <a:headEnd/>
                <a:tailEnd/>
              </a:ln>
            </p:spPr>
            <p:txBody>
              <a:bodyPr/>
              <a:lstStyle/>
              <a:p>
                <a:endParaRPr lang="en-US"/>
              </a:p>
            </p:txBody>
          </p:sp>
          <p:sp>
            <p:nvSpPr>
              <p:cNvPr id="4190" name="Freeform 182"/>
              <p:cNvSpPr>
                <a:spLocks/>
              </p:cNvSpPr>
              <p:nvPr/>
            </p:nvSpPr>
            <p:spPr bwMode="auto">
              <a:xfrm>
                <a:off x="4978" y="2854"/>
                <a:ext cx="109" cy="134"/>
              </a:xfrm>
              <a:custGeom>
                <a:avLst/>
                <a:gdLst>
                  <a:gd name="T0" fmla="*/ 107 w 328"/>
                  <a:gd name="T1" fmla="*/ 95 h 401"/>
                  <a:gd name="T2" fmla="*/ 107 w 328"/>
                  <a:gd name="T3" fmla="*/ 103 h 401"/>
                  <a:gd name="T4" fmla="*/ 105 w 328"/>
                  <a:gd name="T5" fmla="*/ 107 h 401"/>
                  <a:gd name="T6" fmla="*/ 103 w 328"/>
                  <a:gd name="T7" fmla="*/ 111 h 401"/>
                  <a:gd name="T8" fmla="*/ 99 w 328"/>
                  <a:gd name="T9" fmla="*/ 113 h 401"/>
                  <a:gd name="T10" fmla="*/ 95 w 328"/>
                  <a:gd name="T11" fmla="*/ 114 h 401"/>
                  <a:gd name="T12" fmla="*/ 84 w 328"/>
                  <a:gd name="T13" fmla="*/ 114 h 401"/>
                  <a:gd name="T14" fmla="*/ 73 w 328"/>
                  <a:gd name="T15" fmla="*/ 116 h 401"/>
                  <a:gd name="T16" fmla="*/ 63 w 328"/>
                  <a:gd name="T17" fmla="*/ 116 h 401"/>
                  <a:gd name="T18" fmla="*/ 54 w 328"/>
                  <a:gd name="T19" fmla="*/ 121 h 401"/>
                  <a:gd name="T20" fmla="*/ 44 w 328"/>
                  <a:gd name="T21" fmla="*/ 122 h 401"/>
                  <a:gd name="T22" fmla="*/ 34 w 328"/>
                  <a:gd name="T23" fmla="*/ 126 h 401"/>
                  <a:gd name="T24" fmla="*/ 27 w 328"/>
                  <a:gd name="T25" fmla="*/ 130 h 401"/>
                  <a:gd name="T26" fmla="*/ 19 w 328"/>
                  <a:gd name="T27" fmla="*/ 134 h 401"/>
                  <a:gd name="T28" fmla="*/ 13 w 328"/>
                  <a:gd name="T29" fmla="*/ 130 h 401"/>
                  <a:gd name="T30" fmla="*/ 9 w 328"/>
                  <a:gd name="T31" fmla="*/ 126 h 401"/>
                  <a:gd name="T32" fmla="*/ 5 w 328"/>
                  <a:gd name="T33" fmla="*/ 121 h 401"/>
                  <a:gd name="T34" fmla="*/ 2 w 328"/>
                  <a:gd name="T35" fmla="*/ 111 h 401"/>
                  <a:gd name="T36" fmla="*/ 0 w 328"/>
                  <a:gd name="T37" fmla="*/ 103 h 401"/>
                  <a:gd name="T38" fmla="*/ 0 w 328"/>
                  <a:gd name="T39" fmla="*/ 93 h 401"/>
                  <a:gd name="T40" fmla="*/ 0 w 328"/>
                  <a:gd name="T41" fmla="*/ 85 h 401"/>
                  <a:gd name="T42" fmla="*/ 0 w 328"/>
                  <a:gd name="T43" fmla="*/ 74 h 401"/>
                  <a:gd name="T44" fmla="*/ 2 w 328"/>
                  <a:gd name="T45" fmla="*/ 66 h 401"/>
                  <a:gd name="T46" fmla="*/ 5 w 328"/>
                  <a:gd name="T47" fmla="*/ 56 h 401"/>
                  <a:gd name="T48" fmla="*/ 7 w 328"/>
                  <a:gd name="T49" fmla="*/ 48 h 401"/>
                  <a:gd name="T50" fmla="*/ 13 w 328"/>
                  <a:gd name="T51" fmla="*/ 39 h 401"/>
                  <a:gd name="T52" fmla="*/ 17 w 328"/>
                  <a:gd name="T53" fmla="*/ 33 h 401"/>
                  <a:gd name="T54" fmla="*/ 23 w 328"/>
                  <a:gd name="T55" fmla="*/ 25 h 401"/>
                  <a:gd name="T56" fmla="*/ 29 w 328"/>
                  <a:gd name="T57" fmla="*/ 18 h 401"/>
                  <a:gd name="T58" fmla="*/ 36 w 328"/>
                  <a:gd name="T59" fmla="*/ 11 h 401"/>
                  <a:gd name="T60" fmla="*/ 44 w 328"/>
                  <a:gd name="T61" fmla="*/ 8 h 401"/>
                  <a:gd name="T62" fmla="*/ 50 w 328"/>
                  <a:gd name="T63" fmla="*/ 4 h 401"/>
                  <a:gd name="T64" fmla="*/ 57 w 328"/>
                  <a:gd name="T65" fmla="*/ 2 h 401"/>
                  <a:gd name="T66" fmla="*/ 65 w 328"/>
                  <a:gd name="T67" fmla="*/ 0 h 401"/>
                  <a:gd name="T68" fmla="*/ 73 w 328"/>
                  <a:gd name="T69" fmla="*/ 0 h 401"/>
                  <a:gd name="T70" fmla="*/ 78 w 328"/>
                  <a:gd name="T71" fmla="*/ 0 h 401"/>
                  <a:gd name="T72" fmla="*/ 86 w 328"/>
                  <a:gd name="T73" fmla="*/ 2 h 401"/>
                  <a:gd name="T74" fmla="*/ 90 w 328"/>
                  <a:gd name="T75" fmla="*/ 6 h 401"/>
                  <a:gd name="T76" fmla="*/ 95 w 328"/>
                  <a:gd name="T77" fmla="*/ 11 h 401"/>
                  <a:gd name="T78" fmla="*/ 99 w 328"/>
                  <a:gd name="T79" fmla="*/ 20 h 401"/>
                  <a:gd name="T80" fmla="*/ 101 w 328"/>
                  <a:gd name="T81" fmla="*/ 27 h 401"/>
                  <a:gd name="T82" fmla="*/ 103 w 328"/>
                  <a:gd name="T83" fmla="*/ 37 h 401"/>
                  <a:gd name="T84" fmla="*/ 105 w 328"/>
                  <a:gd name="T85" fmla="*/ 45 h 401"/>
                  <a:gd name="T86" fmla="*/ 107 w 328"/>
                  <a:gd name="T87" fmla="*/ 58 h 401"/>
                  <a:gd name="T88" fmla="*/ 109 w 328"/>
                  <a:gd name="T89" fmla="*/ 72 h 401"/>
                  <a:gd name="T90" fmla="*/ 109 w 328"/>
                  <a:gd name="T91" fmla="*/ 84 h 401"/>
                  <a:gd name="T92" fmla="*/ 107 w 328"/>
                  <a:gd name="T93" fmla="*/ 95 h 40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28"/>
                  <a:gd name="T142" fmla="*/ 0 h 401"/>
                  <a:gd name="T143" fmla="*/ 328 w 328"/>
                  <a:gd name="T144" fmla="*/ 401 h 40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28" h="401">
                    <a:moveTo>
                      <a:pt x="322" y="285"/>
                    </a:moveTo>
                    <a:lnTo>
                      <a:pt x="322" y="307"/>
                    </a:lnTo>
                    <a:lnTo>
                      <a:pt x="317" y="320"/>
                    </a:lnTo>
                    <a:lnTo>
                      <a:pt x="311" y="332"/>
                    </a:lnTo>
                    <a:lnTo>
                      <a:pt x="299" y="337"/>
                    </a:lnTo>
                    <a:lnTo>
                      <a:pt x="287" y="342"/>
                    </a:lnTo>
                    <a:lnTo>
                      <a:pt x="253" y="342"/>
                    </a:lnTo>
                    <a:lnTo>
                      <a:pt x="219" y="348"/>
                    </a:lnTo>
                    <a:lnTo>
                      <a:pt x="190" y="348"/>
                    </a:lnTo>
                    <a:lnTo>
                      <a:pt x="161" y="361"/>
                    </a:lnTo>
                    <a:lnTo>
                      <a:pt x="132" y="366"/>
                    </a:lnTo>
                    <a:lnTo>
                      <a:pt x="103" y="378"/>
                    </a:lnTo>
                    <a:lnTo>
                      <a:pt x="80" y="388"/>
                    </a:lnTo>
                    <a:lnTo>
                      <a:pt x="57" y="401"/>
                    </a:lnTo>
                    <a:lnTo>
                      <a:pt x="40" y="388"/>
                    </a:lnTo>
                    <a:lnTo>
                      <a:pt x="28" y="378"/>
                    </a:lnTo>
                    <a:lnTo>
                      <a:pt x="16" y="361"/>
                    </a:lnTo>
                    <a:lnTo>
                      <a:pt x="5" y="332"/>
                    </a:lnTo>
                    <a:lnTo>
                      <a:pt x="0" y="307"/>
                    </a:lnTo>
                    <a:lnTo>
                      <a:pt x="0" y="279"/>
                    </a:lnTo>
                    <a:lnTo>
                      <a:pt x="0" y="255"/>
                    </a:lnTo>
                    <a:lnTo>
                      <a:pt x="0" y="221"/>
                    </a:lnTo>
                    <a:lnTo>
                      <a:pt x="5" y="197"/>
                    </a:lnTo>
                    <a:lnTo>
                      <a:pt x="16" y="169"/>
                    </a:lnTo>
                    <a:lnTo>
                      <a:pt x="22" y="145"/>
                    </a:lnTo>
                    <a:lnTo>
                      <a:pt x="40" y="116"/>
                    </a:lnTo>
                    <a:lnTo>
                      <a:pt x="52" y="99"/>
                    </a:lnTo>
                    <a:lnTo>
                      <a:pt x="68" y="75"/>
                    </a:lnTo>
                    <a:lnTo>
                      <a:pt x="86" y="53"/>
                    </a:lnTo>
                    <a:lnTo>
                      <a:pt x="108" y="34"/>
                    </a:lnTo>
                    <a:lnTo>
                      <a:pt x="132" y="24"/>
                    </a:lnTo>
                    <a:lnTo>
                      <a:pt x="149" y="12"/>
                    </a:lnTo>
                    <a:lnTo>
                      <a:pt x="173" y="5"/>
                    </a:lnTo>
                    <a:lnTo>
                      <a:pt x="195" y="0"/>
                    </a:lnTo>
                    <a:lnTo>
                      <a:pt x="219" y="0"/>
                    </a:lnTo>
                    <a:lnTo>
                      <a:pt x="236" y="0"/>
                    </a:lnTo>
                    <a:lnTo>
                      <a:pt x="259" y="5"/>
                    </a:lnTo>
                    <a:lnTo>
                      <a:pt x="271" y="18"/>
                    </a:lnTo>
                    <a:lnTo>
                      <a:pt x="287" y="34"/>
                    </a:lnTo>
                    <a:lnTo>
                      <a:pt x="299" y="59"/>
                    </a:lnTo>
                    <a:lnTo>
                      <a:pt x="305" y="81"/>
                    </a:lnTo>
                    <a:lnTo>
                      <a:pt x="311" y="111"/>
                    </a:lnTo>
                    <a:lnTo>
                      <a:pt x="317" y="134"/>
                    </a:lnTo>
                    <a:lnTo>
                      <a:pt x="322" y="174"/>
                    </a:lnTo>
                    <a:lnTo>
                      <a:pt x="328" y="215"/>
                    </a:lnTo>
                    <a:lnTo>
                      <a:pt x="328" y="250"/>
                    </a:lnTo>
                    <a:lnTo>
                      <a:pt x="322" y="285"/>
                    </a:lnTo>
                    <a:close/>
                  </a:path>
                </a:pathLst>
              </a:custGeom>
              <a:solidFill>
                <a:srgbClr val="FF9900"/>
              </a:solidFill>
              <a:ln w="9525">
                <a:noFill/>
                <a:round/>
                <a:headEnd/>
                <a:tailEnd/>
              </a:ln>
            </p:spPr>
            <p:txBody>
              <a:bodyPr/>
              <a:lstStyle/>
              <a:p>
                <a:endParaRPr lang="en-US"/>
              </a:p>
            </p:txBody>
          </p:sp>
          <p:sp>
            <p:nvSpPr>
              <p:cNvPr id="4191" name="Freeform 183"/>
              <p:cNvSpPr>
                <a:spLocks/>
              </p:cNvSpPr>
              <p:nvPr/>
            </p:nvSpPr>
            <p:spPr bwMode="auto">
              <a:xfrm>
                <a:off x="5124" y="2872"/>
                <a:ext cx="142" cy="156"/>
              </a:xfrm>
              <a:custGeom>
                <a:avLst/>
                <a:gdLst>
                  <a:gd name="T0" fmla="*/ 117 w 426"/>
                  <a:gd name="T1" fmla="*/ 129 h 470"/>
                  <a:gd name="T2" fmla="*/ 109 w 426"/>
                  <a:gd name="T3" fmla="*/ 137 h 470"/>
                  <a:gd name="T4" fmla="*/ 100 w 426"/>
                  <a:gd name="T5" fmla="*/ 144 h 470"/>
                  <a:gd name="T6" fmla="*/ 90 w 426"/>
                  <a:gd name="T7" fmla="*/ 150 h 470"/>
                  <a:gd name="T8" fmla="*/ 81 w 426"/>
                  <a:gd name="T9" fmla="*/ 154 h 470"/>
                  <a:gd name="T10" fmla="*/ 67 w 426"/>
                  <a:gd name="T11" fmla="*/ 156 h 470"/>
                  <a:gd name="T12" fmla="*/ 54 w 426"/>
                  <a:gd name="T13" fmla="*/ 156 h 470"/>
                  <a:gd name="T14" fmla="*/ 42 w 426"/>
                  <a:gd name="T15" fmla="*/ 154 h 470"/>
                  <a:gd name="T16" fmla="*/ 33 w 426"/>
                  <a:gd name="T17" fmla="*/ 152 h 470"/>
                  <a:gd name="T18" fmla="*/ 25 w 426"/>
                  <a:gd name="T19" fmla="*/ 150 h 470"/>
                  <a:gd name="T20" fmla="*/ 17 w 426"/>
                  <a:gd name="T21" fmla="*/ 146 h 470"/>
                  <a:gd name="T22" fmla="*/ 11 w 426"/>
                  <a:gd name="T23" fmla="*/ 142 h 470"/>
                  <a:gd name="T24" fmla="*/ 6 w 426"/>
                  <a:gd name="T25" fmla="*/ 138 h 470"/>
                  <a:gd name="T26" fmla="*/ 4 w 426"/>
                  <a:gd name="T27" fmla="*/ 133 h 470"/>
                  <a:gd name="T28" fmla="*/ 2 w 426"/>
                  <a:gd name="T29" fmla="*/ 129 h 470"/>
                  <a:gd name="T30" fmla="*/ 2 w 426"/>
                  <a:gd name="T31" fmla="*/ 123 h 470"/>
                  <a:gd name="T32" fmla="*/ 0 w 426"/>
                  <a:gd name="T33" fmla="*/ 117 h 470"/>
                  <a:gd name="T34" fmla="*/ 0 w 426"/>
                  <a:gd name="T35" fmla="*/ 111 h 470"/>
                  <a:gd name="T36" fmla="*/ 0 w 426"/>
                  <a:gd name="T37" fmla="*/ 106 h 470"/>
                  <a:gd name="T38" fmla="*/ 2 w 426"/>
                  <a:gd name="T39" fmla="*/ 98 h 470"/>
                  <a:gd name="T40" fmla="*/ 6 w 426"/>
                  <a:gd name="T41" fmla="*/ 83 h 470"/>
                  <a:gd name="T42" fmla="*/ 11 w 426"/>
                  <a:gd name="T43" fmla="*/ 67 h 470"/>
                  <a:gd name="T44" fmla="*/ 21 w 426"/>
                  <a:gd name="T45" fmla="*/ 54 h 470"/>
                  <a:gd name="T46" fmla="*/ 31 w 426"/>
                  <a:gd name="T47" fmla="*/ 39 h 470"/>
                  <a:gd name="T48" fmla="*/ 42 w 426"/>
                  <a:gd name="T49" fmla="*/ 27 h 470"/>
                  <a:gd name="T50" fmla="*/ 54 w 426"/>
                  <a:gd name="T51" fmla="*/ 17 h 470"/>
                  <a:gd name="T52" fmla="*/ 69 w 426"/>
                  <a:gd name="T53" fmla="*/ 9 h 470"/>
                  <a:gd name="T54" fmla="*/ 84 w 426"/>
                  <a:gd name="T55" fmla="*/ 4 h 470"/>
                  <a:gd name="T56" fmla="*/ 90 w 426"/>
                  <a:gd name="T57" fmla="*/ 2 h 470"/>
                  <a:gd name="T58" fmla="*/ 98 w 426"/>
                  <a:gd name="T59" fmla="*/ 0 h 470"/>
                  <a:gd name="T60" fmla="*/ 104 w 426"/>
                  <a:gd name="T61" fmla="*/ 0 h 470"/>
                  <a:gd name="T62" fmla="*/ 113 w 426"/>
                  <a:gd name="T63" fmla="*/ 0 h 470"/>
                  <a:gd name="T64" fmla="*/ 119 w 426"/>
                  <a:gd name="T65" fmla="*/ 4 h 470"/>
                  <a:gd name="T66" fmla="*/ 125 w 426"/>
                  <a:gd name="T67" fmla="*/ 6 h 470"/>
                  <a:gd name="T68" fmla="*/ 130 w 426"/>
                  <a:gd name="T69" fmla="*/ 9 h 470"/>
                  <a:gd name="T70" fmla="*/ 134 w 426"/>
                  <a:gd name="T71" fmla="*/ 15 h 470"/>
                  <a:gd name="T72" fmla="*/ 138 w 426"/>
                  <a:gd name="T73" fmla="*/ 23 h 470"/>
                  <a:gd name="T74" fmla="*/ 140 w 426"/>
                  <a:gd name="T75" fmla="*/ 33 h 470"/>
                  <a:gd name="T76" fmla="*/ 142 w 426"/>
                  <a:gd name="T77" fmla="*/ 46 h 470"/>
                  <a:gd name="T78" fmla="*/ 140 w 426"/>
                  <a:gd name="T79" fmla="*/ 64 h 470"/>
                  <a:gd name="T80" fmla="*/ 138 w 426"/>
                  <a:gd name="T81" fmla="*/ 79 h 470"/>
                  <a:gd name="T82" fmla="*/ 134 w 426"/>
                  <a:gd name="T83" fmla="*/ 93 h 470"/>
                  <a:gd name="T84" fmla="*/ 129 w 426"/>
                  <a:gd name="T85" fmla="*/ 104 h 470"/>
                  <a:gd name="T86" fmla="*/ 123 w 426"/>
                  <a:gd name="T87" fmla="*/ 117 h 470"/>
                  <a:gd name="T88" fmla="*/ 117 w 426"/>
                  <a:gd name="T89" fmla="*/ 129 h 4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26"/>
                  <a:gd name="T136" fmla="*/ 0 h 470"/>
                  <a:gd name="T137" fmla="*/ 426 w 426"/>
                  <a:gd name="T138" fmla="*/ 470 h 4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26" h="470">
                    <a:moveTo>
                      <a:pt x="351" y="389"/>
                    </a:moveTo>
                    <a:lnTo>
                      <a:pt x="328" y="412"/>
                    </a:lnTo>
                    <a:lnTo>
                      <a:pt x="299" y="435"/>
                    </a:lnTo>
                    <a:lnTo>
                      <a:pt x="271" y="452"/>
                    </a:lnTo>
                    <a:lnTo>
                      <a:pt x="242" y="464"/>
                    </a:lnTo>
                    <a:lnTo>
                      <a:pt x="201" y="470"/>
                    </a:lnTo>
                    <a:lnTo>
                      <a:pt x="161" y="470"/>
                    </a:lnTo>
                    <a:lnTo>
                      <a:pt x="127" y="464"/>
                    </a:lnTo>
                    <a:lnTo>
                      <a:pt x="98" y="459"/>
                    </a:lnTo>
                    <a:lnTo>
                      <a:pt x="74" y="452"/>
                    </a:lnTo>
                    <a:lnTo>
                      <a:pt x="52" y="441"/>
                    </a:lnTo>
                    <a:lnTo>
                      <a:pt x="33" y="429"/>
                    </a:lnTo>
                    <a:lnTo>
                      <a:pt x="17" y="417"/>
                    </a:lnTo>
                    <a:lnTo>
                      <a:pt x="11" y="400"/>
                    </a:lnTo>
                    <a:lnTo>
                      <a:pt x="6" y="389"/>
                    </a:lnTo>
                    <a:lnTo>
                      <a:pt x="6" y="371"/>
                    </a:lnTo>
                    <a:lnTo>
                      <a:pt x="0" y="354"/>
                    </a:lnTo>
                    <a:lnTo>
                      <a:pt x="0" y="335"/>
                    </a:lnTo>
                    <a:lnTo>
                      <a:pt x="0" y="319"/>
                    </a:lnTo>
                    <a:lnTo>
                      <a:pt x="6" y="295"/>
                    </a:lnTo>
                    <a:lnTo>
                      <a:pt x="17" y="249"/>
                    </a:lnTo>
                    <a:lnTo>
                      <a:pt x="33" y="202"/>
                    </a:lnTo>
                    <a:lnTo>
                      <a:pt x="63" y="162"/>
                    </a:lnTo>
                    <a:lnTo>
                      <a:pt x="92" y="116"/>
                    </a:lnTo>
                    <a:lnTo>
                      <a:pt x="127" y="81"/>
                    </a:lnTo>
                    <a:lnTo>
                      <a:pt x="161" y="52"/>
                    </a:lnTo>
                    <a:lnTo>
                      <a:pt x="207" y="28"/>
                    </a:lnTo>
                    <a:lnTo>
                      <a:pt x="253" y="11"/>
                    </a:lnTo>
                    <a:lnTo>
                      <a:pt x="271" y="6"/>
                    </a:lnTo>
                    <a:lnTo>
                      <a:pt x="294" y="0"/>
                    </a:lnTo>
                    <a:lnTo>
                      <a:pt x="311" y="0"/>
                    </a:lnTo>
                    <a:lnTo>
                      <a:pt x="340" y="0"/>
                    </a:lnTo>
                    <a:lnTo>
                      <a:pt x="357" y="11"/>
                    </a:lnTo>
                    <a:lnTo>
                      <a:pt x="374" y="17"/>
                    </a:lnTo>
                    <a:lnTo>
                      <a:pt x="391" y="28"/>
                    </a:lnTo>
                    <a:lnTo>
                      <a:pt x="403" y="46"/>
                    </a:lnTo>
                    <a:lnTo>
                      <a:pt x="415" y="68"/>
                    </a:lnTo>
                    <a:lnTo>
                      <a:pt x="421" y="98"/>
                    </a:lnTo>
                    <a:lnTo>
                      <a:pt x="426" y="139"/>
                    </a:lnTo>
                    <a:lnTo>
                      <a:pt x="421" y="192"/>
                    </a:lnTo>
                    <a:lnTo>
                      <a:pt x="415" y="238"/>
                    </a:lnTo>
                    <a:lnTo>
                      <a:pt x="403" y="279"/>
                    </a:lnTo>
                    <a:lnTo>
                      <a:pt x="386" y="313"/>
                    </a:lnTo>
                    <a:lnTo>
                      <a:pt x="369" y="354"/>
                    </a:lnTo>
                    <a:lnTo>
                      <a:pt x="351" y="389"/>
                    </a:lnTo>
                    <a:close/>
                  </a:path>
                </a:pathLst>
              </a:custGeom>
              <a:solidFill>
                <a:srgbClr val="FF9900"/>
              </a:solidFill>
              <a:ln w="9525">
                <a:noFill/>
                <a:round/>
                <a:headEnd/>
                <a:tailEnd/>
              </a:ln>
            </p:spPr>
            <p:txBody>
              <a:bodyPr/>
              <a:lstStyle/>
              <a:p>
                <a:endParaRPr lang="en-US"/>
              </a:p>
            </p:txBody>
          </p:sp>
          <p:sp>
            <p:nvSpPr>
              <p:cNvPr id="4192" name="Freeform 184"/>
              <p:cNvSpPr>
                <a:spLocks/>
              </p:cNvSpPr>
              <p:nvPr/>
            </p:nvSpPr>
            <p:spPr bwMode="auto">
              <a:xfrm>
                <a:off x="5264" y="2881"/>
                <a:ext cx="98" cy="153"/>
              </a:xfrm>
              <a:custGeom>
                <a:avLst/>
                <a:gdLst>
                  <a:gd name="T0" fmla="*/ 92 w 293"/>
                  <a:gd name="T1" fmla="*/ 130 h 459"/>
                  <a:gd name="T2" fmla="*/ 89 w 293"/>
                  <a:gd name="T3" fmla="*/ 136 h 459"/>
                  <a:gd name="T4" fmla="*/ 83 w 293"/>
                  <a:gd name="T5" fmla="*/ 141 h 459"/>
                  <a:gd name="T6" fmla="*/ 79 w 293"/>
                  <a:gd name="T7" fmla="*/ 145 h 459"/>
                  <a:gd name="T8" fmla="*/ 73 w 293"/>
                  <a:gd name="T9" fmla="*/ 149 h 459"/>
                  <a:gd name="T10" fmla="*/ 67 w 293"/>
                  <a:gd name="T11" fmla="*/ 151 h 459"/>
                  <a:gd name="T12" fmla="*/ 62 w 293"/>
                  <a:gd name="T13" fmla="*/ 153 h 459"/>
                  <a:gd name="T14" fmla="*/ 58 w 293"/>
                  <a:gd name="T15" fmla="*/ 153 h 459"/>
                  <a:gd name="T16" fmla="*/ 50 w 293"/>
                  <a:gd name="T17" fmla="*/ 153 h 459"/>
                  <a:gd name="T18" fmla="*/ 44 w 293"/>
                  <a:gd name="T19" fmla="*/ 151 h 459"/>
                  <a:gd name="T20" fmla="*/ 36 w 293"/>
                  <a:gd name="T21" fmla="*/ 149 h 459"/>
                  <a:gd name="T22" fmla="*/ 31 w 293"/>
                  <a:gd name="T23" fmla="*/ 145 h 459"/>
                  <a:gd name="T24" fmla="*/ 23 w 293"/>
                  <a:gd name="T25" fmla="*/ 141 h 459"/>
                  <a:gd name="T26" fmla="*/ 15 w 293"/>
                  <a:gd name="T27" fmla="*/ 136 h 459"/>
                  <a:gd name="T28" fmla="*/ 8 w 293"/>
                  <a:gd name="T29" fmla="*/ 132 h 459"/>
                  <a:gd name="T30" fmla="*/ 0 w 293"/>
                  <a:gd name="T31" fmla="*/ 124 h 459"/>
                  <a:gd name="T32" fmla="*/ 4 w 293"/>
                  <a:gd name="T33" fmla="*/ 114 h 459"/>
                  <a:gd name="T34" fmla="*/ 8 w 293"/>
                  <a:gd name="T35" fmla="*/ 107 h 459"/>
                  <a:gd name="T36" fmla="*/ 9 w 293"/>
                  <a:gd name="T37" fmla="*/ 97 h 459"/>
                  <a:gd name="T38" fmla="*/ 11 w 293"/>
                  <a:gd name="T39" fmla="*/ 85 h 459"/>
                  <a:gd name="T40" fmla="*/ 13 w 293"/>
                  <a:gd name="T41" fmla="*/ 77 h 459"/>
                  <a:gd name="T42" fmla="*/ 15 w 293"/>
                  <a:gd name="T43" fmla="*/ 68 h 459"/>
                  <a:gd name="T44" fmla="*/ 15 w 293"/>
                  <a:gd name="T45" fmla="*/ 58 h 459"/>
                  <a:gd name="T46" fmla="*/ 15 w 293"/>
                  <a:gd name="T47" fmla="*/ 48 h 459"/>
                  <a:gd name="T48" fmla="*/ 15 w 293"/>
                  <a:gd name="T49" fmla="*/ 43 h 459"/>
                  <a:gd name="T50" fmla="*/ 15 w 293"/>
                  <a:gd name="T51" fmla="*/ 35 h 459"/>
                  <a:gd name="T52" fmla="*/ 15 w 293"/>
                  <a:gd name="T53" fmla="*/ 27 h 459"/>
                  <a:gd name="T54" fmla="*/ 15 w 293"/>
                  <a:gd name="T55" fmla="*/ 21 h 459"/>
                  <a:gd name="T56" fmla="*/ 13 w 293"/>
                  <a:gd name="T57" fmla="*/ 16 h 459"/>
                  <a:gd name="T58" fmla="*/ 15 w 293"/>
                  <a:gd name="T59" fmla="*/ 12 h 459"/>
                  <a:gd name="T60" fmla="*/ 15 w 293"/>
                  <a:gd name="T61" fmla="*/ 10 h 459"/>
                  <a:gd name="T62" fmla="*/ 17 w 293"/>
                  <a:gd name="T63" fmla="*/ 6 h 459"/>
                  <a:gd name="T64" fmla="*/ 19 w 293"/>
                  <a:gd name="T65" fmla="*/ 4 h 459"/>
                  <a:gd name="T66" fmla="*/ 21 w 293"/>
                  <a:gd name="T67" fmla="*/ 2 h 459"/>
                  <a:gd name="T68" fmla="*/ 25 w 293"/>
                  <a:gd name="T69" fmla="*/ 0 h 459"/>
                  <a:gd name="T70" fmla="*/ 29 w 293"/>
                  <a:gd name="T71" fmla="*/ 0 h 459"/>
                  <a:gd name="T72" fmla="*/ 33 w 293"/>
                  <a:gd name="T73" fmla="*/ 0 h 459"/>
                  <a:gd name="T74" fmla="*/ 38 w 293"/>
                  <a:gd name="T75" fmla="*/ 0 h 459"/>
                  <a:gd name="T76" fmla="*/ 46 w 293"/>
                  <a:gd name="T77" fmla="*/ 2 h 459"/>
                  <a:gd name="T78" fmla="*/ 52 w 293"/>
                  <a:gd name="T79" fmla="*/ 4 h 459"/>
                  <a:gd name="T80" fmla="*/ 58 w 293"/>
                  <a:gd name="T81" fmla="*/ 8 h 459"/>
                  <a:gd name="T82" fmla="*/ 64 w 293"/>
                  <a:gd name="T83" fmla="*/ 10 h 459"/>
                  <a:gd name="T84" fmla="*/ 71 w 293"/>
                  <a:gd name="T85" fmla="*/ 18 h 459"/>
                  <a:gd name="T86" fmla="*/ 79 w 293"/>
                  <a:gd name="T87" fmla="*/ 25 h 459"/>
                  <a:gd name="T88" fmla="*/ 85 w 293"/>
                  <a:gd name="T89" fmla="*/ 33 h 459"/>
                  <a:gd name="T90" fmla="*/ 90 w 293"/>
                  <a:gd name="T91" fmla="*/ 41 h 459"/>
                  <a:gd name="T92" fmla="*/ 96 w 293"/>
                  <a:gd name="T93" fmla="*/ 56 h 459"/>
                  <a:gd name="T94" fmla="*/ 98 w 293"/>
                  <a:gd name="T95" fmla="*/ 66 h 459"/>
                  <a:gd name="T96" fmla="*/ 98 w 293"/>
                  <a:gd name="T97" fmla="*/ 75 h 459"/>
                  <a:gd name="T98" fmla="*/ 98 w 293"/>
                  <a:gd name="T99" fmla="*/ 85 h 459"/>
                  <a:gd name="T100" fmla="*/ 98 w 293"/>
                  <a:gd name="T101" fmla="*/ 95 h 459"/>
                  <a:gd name="T102" fmla="*/ 98 w 293"/>
                  <a:gd name="T103" fmla="*/ 102 h 459"/>
                  <a:gd name="T104" fmla="*/ 96 w 293"/>
                  <a:gd name="T105" fmla="*/ 111 h 459"/>
                  <a:gd name="T106" fmla="*/ 94 w 293"/>
                  <a:gd name="T107" fmla="*/ 120 h 459"/>
                  <a:gd name="T108" fmla="*/ 92 w 293"/>
                  <a:gd name="T109" fmla="*/ 130 h 4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93"/>
                  <a:gd name="T166" fmla="*/ 0 h 459"/>
                  <a:gd name="T167" fmla="*/ 293 w 293"/>
                  <a:gd name="T168" fmla="*/ 459 h 45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93" h="459">
                    <a:moveTo>
                      <a:pt x="276" y="389"/>
                    </a:moveTo>
                    <a:lnTo>
                      <a:pt x="265" y="407"/>
                    </a:lnTo>
                    <a:lnTo>
                      <a:pt x="247" y="424"/>
                    </a:lnTo>
                    <a:lnTo>
                      <a:pt x="236" y="436"/>
                    </a:lnTo>
                    <a:lnTo>
                      <a:pt x="219" y="447"/>
                    </a:lnTo>
                    <a:lnTo>
                      <a:pt x="201" y="453"/>
                    </a:lnTo>
                    <a:lnTo>
                      <a:pt x="184" y="459"/>
                    </a:lnTo>
                    <a:lnTo>
                      <a:pt x="172" y="459"/>
                    </a:lnTo>
                    <a:lnTo>
                      <a:pt x="149" y="459"/>
                    </a:lnTo>
                    <a:lnTo>
                      <a:pt x="132" y="453"/>
                    </a:lnTo>
                    <a:lnTo>
                      <a:pt x="109" y="447"/>
                    </a:lnTo>
                    <a:lnTo>
                      <a:pt x="92" y="436"/>
                    </a:lnTo>
                    <a:lnTo>
                      <a:pt x="69" y="424"/>
                    </a:lnTo>
                    <a:lnTo>
                      <a:pt x="46" y="407"/>
                    </a:lnTo>
                    <a:lnTo>
                      <a:pt x="23" y="395"/>
                    </a:lnTo>
                    <a:lnTo>
                      <a:pt x="0" y="372"/>
                    </a:lnTo>
                    <a:lnTo>
                      <a:pt x="11" y="343"/>
                    </a:lnTo>
                    <a:lnTo>
                      <a:pt x="23" y="320"/>
                    </a:lnTo>
                    <a:lnTo>
                      <a:pt x="28" y="291"/>
                    </a:lnTo>
                    <a:lnTo>
                      <a:pt x="34" y="256"/>
                    </a:lnTo>
                    <a:lnTo>
                      <a:pt x="40" y="232"/>
                    </a:lnTo>
                    <a:lnTo>
                      <a:pt x="46" y="204"/>
                    </a:lnTo>
                    <a:lnTo>
                      <a:pt x="46" y="174"/>
                    </a:lnTo>
                    <a:lnTo>
                      <a:pt x="46" y="145"/>
                    </a:lnTo>
                    <a:lnTo>
                      <a:pt x="46" y="128"/>
                    </a:lnTo>
                    <a:lnTo>
                      <a:pt x="46" y="105"/>
                    </a:lnTo>
                    <a:lnTo>
                      <a:pt x="46" y="82"/>
                    </a:lnTo>
                    <a:lnTo>
                      <a:pt x="46" y="64"/>
                    </a:lnTo>
                    <a:lnTo>
                      <a:pt x="40" y="47"/>
                    </a:lnTo>
                    <a:lnTo>
                      <a:pt x="46" y="35"/>
                    </a:lnTo>
                    <a:lnTo>
                      <a:pt x="46" y="30"/>
                    </a:lnTo>
                    <a:lnTo>
                      <a:pt x="51" y="18"/>
                    </a:lnTo>
                    <a:lnTo>
                      <a:pt x="57" y="12"/>
                    </a:lnTo>
                    <a:lnTo>
                      <a:pt x="62" y="7"/>
                    </a:lnTo>
                    <a:lnTo>
                      <a:pt x="74" y="0"/>
                    </a:lnTo>
                    <a:lnTo>
                      <a:pt x="86" y="0"/>
                    </a:lnTo>
                    <a:lnTo>
                      <a:pt x="98" y="0"/>
                    </a:lnTo>
                    <a:lnTo>
                      <a:pt x="115" y="0"/>
                    </a:lnTo>
                    <a:lnTo>
                      <a:pt x="138" y="7"/>
                    </a:lnTo>
                    <a:lnTo>
                      <a:pt x="155" y="12"/>
                    </a:lnTo>
                    <a:lnTo>
                      <a:pt x="172" y="24"/>
                    </a:lnTo>
                    <a:lnTo>
                      <a:pt x="190" y="30"/>
                    </a:lnTo>
                    <a:lnTo>
                      <a:pt x="213" y="53"/>
                    </a:lnTo>
                    <a:lnTo>
                      <a:pt x="236" y="76"/>
                    </a:lnTo>
                    <a:lnTo>
                      <a:pt x="253" y="99"/>
                    </a:lnTo>
                    <a:lnTo>
                      <a:pt x="270" y="123"/>
                    </a:lnTo>
                    <a:lnTo>
                      <a:pt x="287" y="169"/>
                    </a:lnTo>
                    <a:lnTo>
                      <a:pt x="293" y="198"/>
                    </a:lnTo>
                    <a:lnTo>
                      <a:pt x="293" y="226"/>
                    </a:lnTo>
                    <a:lnTo>
                      <a:pt x="293" y="256"/>
                    </a:lnTo>
                    <a:lnTo>
                      <a:pt x="293" y="285"/>
                    </a:lnTo>
                    <a:lnTo>
                      <a:pt x="293" y="307"/>
                    </a:lnTo>
                    <a:lnTo>
                      <a:pt x="287" y="332"/>
                    </a:lnTo>
                    <a:lnTo>
                      <a:pt x="282" y="361"/>
                    </a:lnTo>
                    <a:lnTo>
                      <a:pt x="276" y="389"/>
                    </a:lnTo>
                    <a:close/>
                  </a:path>
                </a:pathLst>
              </a:custGeom>
              <a:solidFill>
                <a:srgbClr val="FF9900"/>
              </a:solidFill>
              <a:ln w="9525">
                <a:noFill/>
                <a:round/>
                <a:headEnd/>
                <a:tailEnd/>
              </a:ln>
            </p:spPr>
            <p:txBody>
              <a:bodyPr/>
              <a:lstStyle/>
              <a:p>
                <a:endParaRPr lang="en-US"/>
              </a:p>
            </p:txBody>
          </p:sp>
          <p:sp>
            <p:nvSpPr>
              <p:cNvPr id="4193" name="Freeform 185"/>
              <p:cNvSpPr>
                <a:spLocks/>
              </p:cNvSpPr>
              <p:nvPr/>
            </p:nvSpPr>
            <p:spPr bwMode="auto">
              <a:xfrm>
                <a:off x="4964" y="2983"/>
                <a:ext cx="179" cy="125"/>
              </a:xfrm>
              <a:custGeom>
                <a:avLst/>
                <a:gdLst>
                  <a:gd name="T0" fmla="*/ 169 w 536"/>
                  <a:gd name="T1" fmla="*/ 82 h 373"/>
                  <a:gd name="T2" fmla="*/ 140 w 536"/>
                  <a:gd name="T3" fmla="*/ 102 h 373"/>
                  <a:gd name="T4" fmla="*/ 127 w 536"/>
                  <a:gd name="T5" fmla="*/ 111 h 373"/>
                  <a:gd name="T6" fmla="*/ 110 w 536"/>
                  <a:gd name="T7" fmla="*/ 117 h 373"/>
                  <a:gd name="T8" fmla="*/ 91 w 536"/>
                  <a:gd name="T9" fmla="*/ 123 h 373"/>
                  <a:gd name="T10" fmla="*/ 71 w 536"/>
                  <a:gd name="T11" fmla="*/ 125 h 373"/>
                  <a:gd name="T12" fmla="*/ 56 w 536"/>
                  <a:gd name="T13" fmla="*/ 125 h 373"/>
                  <a:gd name="T14" fmla="*/ 40 w 536"/>
                  <a:gd name="T15" fmla="*/ 123 h 373"/>
                  <a:gd name="T16" fmla="*/ 27 w 536"/>
                  <a:gd name="T17" fmla="*/ 119 h 373"/>
                  <a:gd name="T18" fmla="*/ 17 w 536"/>
                  <a:gd name="T19" fmla="*/ 113 h 373"/>
                  <a:gd name="T20" fmla="*/ 10 w 536"/>
                  <a:gd name="T21" fmla="*/ 105 h 373"/>
                  <a:gd name="T22" fmla="*/ 4 w 536"/>
                  <a:gd name="T23" fmla="*/ 100 h 373"/>
                  <a:gd name="T24" fmla="*/ 0 w 536"/>
                  <a:gd name="T25" fmla="*/ 90 h 373"/>
                  <a:gd name="T26" fmla="*/ 0 w 536"/>
                  <a:gd name="T27" fmla="*/ 82 h 373"/>
                  <a:gd name="T28" fmla="*/ 0 w 536"/>
                  <a:gd name="T29" fmla="*/ 72 h 373"/>
                  <a:gd name="T30" fmla="*/ 2 w 536"/>
                  <a:gd name="T31" fmla="*/ 61 h 373"/>
                  <a:gd name="T32" fmla="*/ 8 w 536"/>
                  <a:gd name="T33" fmla="*/ 49 h 373"/>
                  <a:gd name="T34" fmla="*/ 15 w 536"/>
                  <a:gd name="T35" fmla="*/ 37 h 373"/>
                  <a:gd name="T36" fmla="*/ 25 w 536"/>
                  <a:gd name="T37" fmla="*/ 26 h 373"/>
                  <a:gd name="T38" fmla="*/ 39 w 536"/>
                  <a:gd name="T39" fmla="*/ 18 h 373"/>
                  <a:gd name="T40" fmla="*/ 52 w 536"/>
                  <a:gd name="T41" fmla="*/ 8 h 373"/>
                  <a:gd name="T42" fmla="*/ 67 w 536"/>
                  <a:gd name="T43" fmla="*/ 4 h 373"/>
                  <a:gd name="T44" fmla="*/ 83 w 536"/>
                  <a:gd name="T45" fmla="*/ 2 h 373"/>
                  <a:gd name="T46" fmla="*/ 96 w 536"/>
                  <a:gd name="T47" fmla="*/ 0 h 373"/>
                  <a:gd name="T48" fmla="*/ 104 w 536"/>
                  <a:gd name="T49" fmla="*/ 2 h 373"/>
                  <a:gd name="T50" fmla="*/ 112 w 536"/>
                  <a:gd name="T51" fmla="*/ 4 h 373"/>
                  <a:gd name="T52" fmla="*/ 116 w 536"/>
                  <a:gd name="T53" fmla="*/ 6 h 373"/>
                  <a:gd name="T54" fmla="*/ 121 w 536"/>
                  <a:gd name="T55" fmla="*/ 6 h 373"/>
                  <a:gd name="T56" fmla="*/ 129 w 536"/>
                  <a:gd name="T57" fmla="*/ 10 h 373"/>
                  <a:gd name="T58" fmla="*/ 133 w 536"/>
                  <a:gd name="T59" fmla="*/ 12 h 373"/>
                  <a:gd name="T60" fmla="*/ 139 w 536"/>
                  <a:gd name="T61" fmla="*/ 16 h 373"/>
                  <a:gd name="T62" fmla="*/ 143 w 536"/>
                  <a:gd name="T63" fmla="*/ 18 h 373"/>
                  <a:gd name="T64" fmla="*/ 146 w 536"/>
                  <a:gd name="T65" fmla="*/ 24 h 373"/>
                  <a:gd name="T66" fmla="*/ 150 w 536"/>
                  <a:gd name="T67" fmla="*/ 29 h 373"/>
                  <a:gd name="T68" fmla="*/ 156 w 536"/>
                  <a:gd name="T69" fmla="*/ 36 h 373"/>
                  <a:gd name="T70" fmla="*/ 160 w 536"/>
                  <a:gd name="T71" fmla="*/ 39 h 373"/>
                  <a:gd name="T72" fmla="*/ 166 w 536"/>
                  <a:gd name="T73" fmla="*/ 43 h 373"/>
                  <a:gd name="T74" fmla="*/ 168 w 536"/>
                  <a:gd name="T75" fmla="*/ 47 h 373"/>
                  <a:gd name="T76" fmla="*/ 173 w 536"/>
                  <a:gd name="T77" fmla="*/ 51 h 373"/>
                  <a:gd name="T78" fmla="*/ 175 w 536"/>
                  <a:gd name="T79" fmla="*/ 53 h 373"/>
                  <a:gd name="T80" fmla="*/ 179 w 536"/>
                  <a:gd name="T81" fmla="*/ 55 h 373"/>
                  <a:gd name="T82" fmla="*/ 179 w 536"/>
                  <a:gd name="T83" fmla="*/ 57 h 373"/>
                  <a:gd name="T84" fmla="*/ 179 w 536"/>
                  <a:gd name="T85" fmla="*/ 61 h 373"/>
                  <a:gd name="T86" fmla="*/ 179 w 536"/>
                  <a:gd name="T87" fmla="*/ 66 h 373"/>
                  <a:gd name="T88" fmla="*/ 175 w 536"/>
                  <a:gd name="T89" fmla="*/ 72 h 373"/>
                  <a:gd name="T90" fmla="*/ 171 w 536"/>
                  <a:gd name="T91" fmla="*/ 78 h 373"/>
                  <a:gd name="T92" fmla="*/ 169 w 536"/>
                  <a:gd name="T93" fmla="*/ 82 h 3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36"/>
                  <a:gd name="T142" fmla="*/ 0 h 373"/>
                  <a:gd name="T143" fmla="*/ 536 w 536"/>
                  <a:gd name="T144" fmla="*/ 373 h 37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36" h="373">
                    <a:moveTo>
                      <a:pt x="507" y="246"/>
                    </a:moveTo>
                    <a:lnTo>
                      <a:pt x="420" y="303"/>
                    </a:lnTo>
                    <a:lnTo>
                      <a:pt x="381" y="332"/>
                    </a:lnTo>
                    <a:lnTo>
                      <a:pt x="328" y="349"/>
                    </a:lnTo>
                    <a:lnTo>
                      <a:pt x="271" y="367"/>
                    </a:lnTo>
                    <a:lnTo>
                      <a:pt x="214" y="373"/>
                    </a:lnTo>
                    <a:lnTo>
                      <a:pt x="167" y="373"/>
                    </a:lnTo>
                    <a:lnTo>
                      <a:pt x="121" y="367"/>
                    </a:lnTo>
                    <a:lnTo>
                      <a:pt x="81" y="354"/>
                    </a:lnTo>
                    <a:lnTo>
                      <a:pt x="52" y="338"/>
                    </a:lnTo>
                    <a:lnTo>
                      <a:pt x="29" y="314"/>
                    </a:lnTo>
                    <a:lnTo>
                      <a:pt x="11" y="298"/>
                    </a:lnTo>
                    <a:lnTo>
                      <a:pt x="0" y="268"/>
                    </a:lnTo>
                    <a:lnTo>
                      <a:pt x="0" y="246"/>
                    </a:lnTo>
                    <a:lnTo>
                      <a:pt x="0" y="216"/>
                    </a:lnTo>
                    <a:lnTo>
                      <a:pt x="6" y="181"/>
                    </a:lnTo>
                    <a:lnTo>
                      <a:pt x="23" y="146"/>
                    </a:lnTo>
                    <a:lnTo>
                      <a:pt x="46" y="111"/>
                    </a:lnTo>
                    <a:lnTo>
                      <a:pt x="75" y="77"/>
                    </a:lnTo>
                    <a:lnTo>
                      <a:pt x="116" y="54"/>
                    </a:lnTo>
                    <a:lnTo>
                      <a:pt x="156" y="25"/>
                    </a:lnTo>
                    <a:lnTo>
                      <a:pt x="202" y="13"/>
                    </a:lnTo>
                    <a:lnTo>
                      <a:pt x="248" y="7"/>
                    </a:lnTo>
                    <a:lnTo>
                      <a:pt x="288" y="0"/>
                    </a:lnTo>
                    <a:lnTo>
                      <a:pt x="312" y="7"/>
                    </a:lnTo>
                    <a:lnTo>
                      <a:pt x="334" y="13"/>
                    </a:lnTo>
                    <a:lnTo>
                      <a:pt x="346" y="19"/>
                    </a:lnTo>
                    <a:lnTo>
                      <a:pt x="363" y="19"/>
                    </a:lnTo>
                    <a:lnTo>
                      <a:pt x="387" y="30"/>
                    </a:lnTo>
                    <a:lnTo>
                      <a:pt x="398" y="36"/>
                    </a:lnTo>
                    <a:lnTo>
                      <a:pt x="415" y="48"/>
                    </a:lnTo>
                    <a:lnTo>
                      <a:pt x="427" y="54"/>
                    </a:lnTo>
                    <a:lnTo>
                      <a:pt x="438" y="71"/>
                    </a:lnTo>
                    <a:lnTo>
                      <a:pt x="450" y="88"/>
                    </a:lnTo>
                    <a:lnTo>
                      <a:pt x="466" y="106"/>
                    </a:lnTo>
                    <a:lnTo>
                      <a:pt x="479" y="117"/>
                    </a:lnTo>
                    <a:lnTo>
                      <a:pt x="496" y="129"/>
                    </a:lnTo>
                    <a:lnTo>
                      <a:pt x="502" y="140"/>
                    </a:lnTo>
                    <a:lnTo>
                      <a:pt x="519" y="152"/>
                    </a:lnTo>
                    <a:lnTo>
                      <a:pt x="525" y="158"/>
                    </a:lnTo>
                    <a:lnTo>
                      <a:pt x="536" y="164"/>
                    </a:lnTo>
                    <a:lnTo>
                      <a:pt x="536" y="170"/>
                    </a:lnTo>
                    <a:lnTo>
                      <a:pt x="536" y="181"/>
                    </a:lnTo>
                    <a:lnTo>
                      <a:pt x="536" y="198"/>
                    </a:lnTo>
                    <a:lnTo>
                      <a:pt x="525" y="216"/>
                    </a:lnTo>
                    <a:lnTo>
                      <a:pt x="512" y="233"/>
                    </a:lnTo>
                    <a:lnTo>
                      <a:pt x="507" y="246"/>
                    </a:lnTo>
                    <a:close/>
                  </a:path>
                </a:pathLst>
              </a:custGeom>
              <a:solidFill>
                <a:srgbClr val="FF9900"/>
              </a:solidFill>
              <a:ln w="9525">
                <a:noFill/>
                <a:round/>
                <a:headEnd/>
                <a:tailEnd/>
              </a:ln>
            </p:spPr>
            <p:txBody>
              <a:bodyPr/>
              <a:lstStyle/>
              <a:p>
                <a:endParaRPr lang="en-US"/>
              </a:p>
            </p:txBody>
          </p:sp>
          <p:sp>
            <p:nvSpPr>
              <p:cNvPr id="4194" name="Freeform 186"/>
              <p:cNvSpPr>
                <a:spLocks/>
              </p:cNvSpPr>
              <p:nvPr/>
            </p:nvSpPr>
            <p:spPr bwMode="auto">
              <a:xfrm>
                <a:off x="5289" y="3032"/>
                <a:ext cx="82" cy="69"/>
              </a:xfrm>
              <a:custGeom>
                <a:avLst/>
                <a:gdLst>
                  <a:gd name="T0" fmla="*/ 36 w 248"/>
                  <a:gd name="T1" fmla="*/ 69 h 208"/>
                  <a:gd name="T2" fmla="*/ 31 w 248"/>
                  <a:gd name="T3" fmla="*/ 69 h 208"/>
                  <a:gd name="T4" fmla="*/ 23 w 248"/>
                  <a:gd name="T5" fmla="*/ 67 h 208"/>
                  <a:gd name="T6" fmla="*/ 12 w 248"/>
                  <a:gd name="T7" fmla="*/ 66 h 208"/>
                  <a:gd name="T8" fmla="*/ 12 w 248"/>
                  <a:gd name="T9" fmla="*/ 60 h 208"/>
                  <a:gd name="T10" fmla="*/ 12 w 248"/>
                  <a:gd name="T11" fmla="*/ 54 h 208"/>
                  <a:gd name="T12" fmla="*/ 12 w 248"/>
                  <a:gd name="T13" fmla="*/ 48 h 208"/>
                  <a:gd name="T14" fmla="*/ 10 w 248"/>
                  <a:gd name="T15" fmla="*/ 40 h 208"/>
                  <a:gd name="T16" fmla="*/ 8 w 248"/>
                  <a:gd name="T17" fmla="*/ 33 h 208"/>
                  <a:gd name="T18" fmla="*/ 6 w 248"/>
                  <a:gd name="T19" fmla="*/ 25 h 208"/>
                  <a:gd name="T20" fmla="*/ 4 w 248"/>
                  <a:gd name="T21" fmla="*/ 17 h 208"/>
                  <a:gd name="T22" fmla="*/ 0 w 248"/>
                  <a:gd name="T23" fmla="*/ 10 h 208"/>
                  <a:gd name="T24" fmla="*/ 0 w 248"/>
                  <a:gd name="T25" fmla="*/ 6 h 208"/>
                  <a:gd name="T26" fmla="*/ 10 w 248"/>
                  <a:gd name="T27" fmla="*/ 12 h 208"/>
                  <a:gd name="T28" fmla="*/ 19 w 248"/>
                  <a:gd name="T29" fmla="*/ 14 h 208"/>
                  <a:gd name="T30" fmla="*/ 27 w 248"/>
                  <a:gd name="T31" fmla="*/ 15 h 208"/>
                  <a:gd name="T32" fmla="*/ 34 w 248"/>
                  <a:gd name="T33" fmla="*/ 15 h 208"/>
                  <a:gd name="T34" fmla="*/ 40 w 248"/>
                  <a:gd name="T35" fmla="*/ 14 h 208"/>
                  <a:gd name="T36" fmla="*/ 48 w 248"/>
                  <a:gd name="T37" fmla="*/ 12 h 208"/>
                  <a:gd name="T38" fmla="*/ 55 w 248"/>
                  <a:gd name="T39" fmla="*/ 8 h 208"/>
                  <a:gd name="T40" fmla="*/ 67 w 248"/>
                  <a:gd name="T41" fmla="*/ 0 h 208"/>
                  <a:gd name="T42" fmla="*/ 69 w 248"/>
                  <a:gd name="T43" fmla="*/ 2 h 208"/>
                  <a:gd name="T44" fmla="*/ 72 w 248"/>
                  <a:gd name="T45" fmla="*/ 6 h 208"/>
                  <a:gd name="T46" fmla="*/ 76 w 248"/>
                  <a:gd name="T47" fmla="*/ 10 h 208"/>
                  <a:gd name="T48" fmla="*/ 78 w 248"/>
                  <a:gd name="T49" fmla="*/ 14 h 208"/>
                  <a:gd name="T50" fmla="*/ 80 w 248"/>
                  <a:gd name="T51" fmla="*/ 20 h 208"/>
                  <a:gd name="T52" fmla="*/ 80 w 248"/>
                  <a:gd name="T53" fmla="*/ 23 h 208"/>
                  <a:gd name="T54" fmla="*/ 82 w 248"/>
                  <a:gd name="T55" fmla="*/ 31 h 208"/>
                  <a:gd name="T56" fmla="*/ 80 w 248"/>
                  <a:gd name="T57" fmla="*/ 35 h 208"/>
                  <a:gd name="T58" fmla="*/ 80 w 248"/>
                  <a:gd name="T59" fmla="*/ 40 h 208"/>
                  <a:gd name="T60" fmla="*/ 78 w 248"/>
                  <a:gd name="T61" fmla="*/ 46 h 208"/>
                  <a:gd name="T62" fmla="*/ 74 w 248"/>
                  <a:gd name="T63" fmla="*/ 52 h 208"/>
                  <a:gd name="T64" fmla="*/ 70 w 248"/>
                  <a:gd name="T65" fmla="*/ 56 h 208"/>
                  <a:gd name="T66" fmla="*/ 67 w 248"/>
                  <a:gd name="T67" fmla="*/ 60 h 208"/>
                  <a:gd name="T68" fmla="*/ 59 w 248"/>
                  <a:gd name="T69" fmla="*/ 64 h 208"/>
                  <a:gd name="T70" fmla="*/ 54 w 248"/>
                  <a:gd name="T71" fmla="*/ 67 h 208"/>
                  <a:gd name="T72" fmla="*/ 46 w 248"/>
                  <a:gd name="T73" fmla="*/ 69 h 208"/>
                  <a:gd name="T74" fmla="*/ 36 w 248"/>
                  <a:gd name="T75" fmla="*/ 69 h 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8"/>
                  <a:gd name="T115" fmla="*/ 0 h 208"/>
                  <a:gd name="T116" fmla="*/ 248 w 248"/>
                  <a:gd name="T117" fmla="*/ 208 h 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8" h="208">
                    <a:moveTo>
                      <a:pt x="110" y="208"/>
                    </a:moveTo>
                    <a:lnTo>
                      <a:pt x="93" y="208"/>
                    </a:lnTo>
                    <a:lnTo>
                      <a:pt x="70" y="203"/>
                    </a:lnTo>
                    <a:lnTo>
                      <a:pt x="35" y="198"/>
                    </a:lnTo>
                    <a:lnTo>
                      <a:pt x="35" y="181"/>
                    </a:lnTo>
                    <a:lnTo>
                      <a:pt x="35" y="162"/>
                    </a:lnTo>
                    <a:lnTo>
                      <a:pt x="35" y="146"/>
                    </a:lnTo>
                    <a:lnTo>
                      <a:pt x="29" y="122"/>
                    </a:lnTo>
                    <a:lnTo>
                      <a:pt x="24" y="100"/>
                    </a:lnTo>
                    <a:lnTo>
                      <a:pt x="18" y="75"/>
                    </a:lnTo>
                    <a:lnTo>
                      <a:pt x="12" y="52"/>
                    </a:lnTo>
                    <a:lnTo>
                      <a:pt x="0" y="29"/>
                    </a:lnTo>
                    <a:lnTo>
                      <a:pt x="0" y="18"/>
                    </a:lnTo>
                    <a:lnTo>
                      <a:pt x="29" y="35"/>
                    </a:lnTo>
                    <a:lnTo>
                      <a:pt x="58" y="41"/>
                    </a:lnTo>
                    <a:lnTo>
                      <a:pt x="81" y="46"/>
                    </a:lnTo>
                    <a:lnTo>
                      <a:pt x="104" y="46"/>
                    </a:lnTo>
                    <a:lnTo>
                      <a:pt x="121" y="41"/>
                    </a:lnTo>
                    <a:lnTo>
                      <a:pt x="145" y="35"/>
                    </a:lnTo>
                    <a:lnTo>
                      <a:pt x="167" y="24"/>
                    </a:lnTo>
                    <a:lnTo>
                      <a:pt x="202" y="0"/>
                    </a:lnTo>
                    <a:lnTo>
                      <a:pt x="208" y="6"/>
                    </a:lnTo>
                    <a:lnTo>
                      <a:pt x="219" y="18"/>
                    </a:lnTo>
                    <a:lnTo>
                      <a:pt x="231" y="29"/>
                    </a:lnTo>
                    <a:lnTo>
                      <a:pt x="237" y="41"/>
                    </a:lnTo>
                    <a:lnTo>
                      <a:pt x="243" y="59"/>
                    </a:lnTo>
                    <a:lnTo>
                      <a:pt x="243" y="70"/>
                    </a:lnTo>
                    <a:lnTo>
                      <a:pt x="248" y="94"/>
                    </a:lnTo>
                    <a:lnTo>
                      <a:pt x="243" y="105"/>
                    </a:lnTo>
                    <a:lnTo>
                      <a:pt x="243" y="122"/>
                    </a:lnTo>
                    <a:lnTo>
                      <a:pt x="237" y="140"/>
                    </a:lnTo>
                    <a:lnTo>
                      <a:pt x="225" y="157"/>
                    </a:lnTo>
                    <a:lnTo>
                      <a:pt x="213" y="168"/>
                    </a:lnTo>
                    <a:lnTo>
                      <a:pt x="202" y="181"/>
                    </a:lnTo>
                    <a:lnTo>
                      <a:pt x="179" y="192"/>
                    </a:lnTo>
                    <a:lnTo>
                      <a:pt x="162" y="203"/>
                    </a:lnTo>
                    <a:lnTo>
                      <a:pt x="139" y="208"/>
                    </a:lnTo>
                    <a:lnTo>
                      <a:pt x="110" y="208"/>
                    </a:lnTo>
                    <a:close/>
                  </a:path>
                </a:pathLst>
              </a:custGeom>
              <a:solidFill>
                <a:srgbClr val="FF9900"/>
              </a:solidFill>
              <a:ln w="9525">
                <a:noFill/>
                <a:round/>
                <a:headEnd/>
                <a:tailEnd/>
              </a:ln>
            </p:spPr>
            <p:txBody>
              <a:bodyPr/>
              <a:lstStyle/>
              <a:p>
                <a:endParaRPr lang="en-US"/>
              </a:p>
            </p:txBody>
          </p:sp>
          <p:sp>
            <p:nvSpPr>
              <p:cNvPr id="4195" name="Freeform 187"/>
              <p:cNvSpPr>
                <a:spLocks/>
              </p:cNvSpPr>
              <p:nvPr/>
            </p:nvSpPr>
            <p:spPr bwMode="auto">
              <a:xfrm>
                <a:off x="5141" y="3034"/>
                <a:ext cx="144" cy="112"/>
              </a:xfrm>
              <a:custGeom>
                <a:avLst/>
                <a:gdLst>
                  <a:gd name="T0" fmla="*/ 81 w 431"/>
                  <a:gd name="T1" fmla="*/ 6 h 337"/>
                  <a:gd name="T2" fmla="*/ 91 w 431"/>
                  <a:gd name="T3" fmla="*/ 2 h 337"/>
                  <a:gd name="T4" fmla="*/ 102 w 431"/>
                  <a:gd name="T5" fmla="*/ 0 h 337"/>
                  <a:gd name="T6" fmla="*/ 106 w 431"/>
                  <a:gd name="T7" fmla="*/ 0 h 337"/>
                  <a:gd name="T8" fmla="*/ 110 w 431"/>
                  <a:gd name="T9" fmla="*/ 0 h 337"/>
                  <a:gd name="T10" fmla="*/ 113 w 431"/>
                  <a:gd name="T11" fmla="*/ 0 h 337"/>
                  <a:gd name="T12" fmla="*/ 119 w 431"/>
                  <a:gd name="T13" fmla="*/ 2 h 337"/>
                  <a:gd name="T14" fmla="*/ 125 w 431"/>
                  <a:gd name="T15" fmla="*/ 6 h 337"/>
                  <a:gd name="T16" fmla="*/ 133 w 431"/>
                  <a:gd name="T17" fmla="*/ 12 h 337"/>
                  <a:gd name="T18" fmla="*/ 139 w 431"/>
                  <a:gd name="T19" fmla="*/ 20 h 337"/>
                  <a:gd name="T20" fmla="*/ 140 w 431"/>
                  <a:gd name="T21" fmla="*/ 29 h 337"/>
                  <a:gd name="T22" fmla="*/ 144 w 431"/>
                  <a:gd name="T23" fmla="*/ 43 h 337"/>
                  <a:gd name="T24" fmla="*/ 144 w 431"/>
                  <a:gd name="T25" fmla="*/ 58 h 337"/>
                  <a:gd name="T26" fmla="*/ 139 w 431"/>
                  <a:gd name="T27" fmla="*/ 77 h 337"/>
                  <a:gd name="T28" fmla="*/ 125 w 431"/>
                  <a:gd name="T29" fmla="*/ 95 h 337"/>
                  <a:gd name="T30" fmla="*/ 112 w 431"/>
                  <a:gd name="T31" fmla="*/ 104 h 337"/>
                  <a:gd name="T32" fmla="*/ 96 w 431"/>
                  <a:gd name="T33" fmla="*/ 112 h 337"/>
                  <a:gd name="T34" fmla="*/ 81 w 431"/>
                  <a:gd name="T35" fmla="*/ 112 h 337"/>
                  <a:gd name="T36" fmla="*/ 58 w 431"/>
                  <a:gd name="T37" fmla="*/ 108 h 337"/>
                  <a:gd name="T38" fmla="*/ 42 w 431"/>
                  <a:gd name="T39" fmla="*/ 100 h 337"/>
                  <a:gd name="T40" fmla="*/ 25 w 431"/>
                  <a:gd name="T41" fmla="*/ 87 h 337"/>
                  <a:gd name="T42" fmla="*/ 7 w 431"/>
                  <a:gd name="T43" fmla="*/ 67 h 337"/>
                  <a:gd name="T44" fmla="*/ 0 w 431"/>
                  <a:gd name="T45" fmla="*/ 54 h 337"/>
                  <a:gd name="T46" fmla="*/ 0 w 431"/>
                  <a:gd name="T47" fmla="*/ 49 h 337"/>
                  <a:gd name="T48" fmla="*/ 2 w 431"/>
                  <a:gd name="T49" fmla="*/ 43 h 337"/>
                  <a:gd name="T50" fmla="*/ 7 w 431"/>
                  <a:gd name="T51" fmla="*/ 35 h 337"/>
                  <a:gd name="T52" fmla="*/ 13 w 431"/>
                  <a:gd name="T53" fmla="*/ 27 h 337"/>
                  <a:gd name="T54" fmla="*/ 19 w 431"/>
                  <a:gd name="T55" fmla="*/ 21 h 337"/>
                  <a:gd name="T56" fmla="*/ 27 w 431"/>
                  <a:gd name="T57" fmla="*/ 18 h 337"/>
                  <a:gd name="T58" fmla="*/ 36 w 431"/>
                  <a:gd name="T59" fmla="*/ 13 h 337"/>
                  <a:gd name="T60" fmla="*/ 50 w 431"/>
                  <a:gd name="T61" fmla="*/ 10 h 337"/>
                  <a:gd name="T62" fmla="*/ 65 w 431"/>
                  <a:gd name="T63" fmla="*/ 8 h 337"/>
                  <a:gd name="T64" fmla="*/ 71 w 431"/>
                  <a:gd name="T65" fmla="*/ 8 h 337"/>
                  <a:gd name="T66" fmla="*/ 81 w 431"/>
                  <a:gd name="T67" fmla="*/ 6 h 3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1"/>
                  <a:gd name="T103" fmla="*/ 0 h 337"/>
                  <a:gd name="T104" fmla="*/ 431 w 431"/>
                  <a:gd name="T105" fmla="*/ 337 h 3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1" h="337">
                    <a:moveTo>
                      <a:pt x="242" y="18"/>
                    </a:moveTo>
                    <a:lnTo>
                      <a:pt x="271" y="6"/>
                    </a:lnTo>
                    <a:lnTo>
                      <a:pt x="305" y="0"/>
                    </a:lnTo>
                    <a:lnTo>
                      <a:pt x="317" y="0"/>
                    </a:lnTo>
                    <a:lnTo>
                      <a:pt x="328" y="0"/>
                    </a:lnTo>
                    <a:lnTo>
                      <a:pt x="339" y="0"/>
                    </a:lnTo>
                    <a:lnTo>
                      <a:pt x="357" y="6"/>
                    </a:lnTo>
                    <a:lnTo>
                      <a:pt x="374" y="18"/>
                    </a:lnTo>
                    <a:lnTo>
                      <a:pt x="397" y="35"/>
                    </a:lnTo>
                    <a:lnTo>
                      <a:pt x="415" y="59"/>
                    </a:lnTo>
                    <a:lnTo>
                      <a:pt x="420" y="88"/>
                    </a:lnTo>
                    <a:lnTo>
                      <a:pt x="431" y="128"/>
                    </a:lnTo>
                    <a:lnTo>
                      <a:pt x="431" y="175"/>
                    </a:lnTo>
                    <a:lnTo>
                      <a:pt x="415" y="232"/>
                    </a:lnTo>
                    <a:lnTo>
                      <a:pt x="374" y="285"/>
                    </a:lnTo>
                    <a:lnTo>
                      <a:pt x="334" y="313"/>
                    </a:lnTo>
                    <a:lnTo>
                      <a:pt x="288" y="337"/>
                    </a:lnTo>
                    <a:lnTo>
                      <a:pt x="242" y="337"/>
                    </a:lnTo>
                    <a:lnTo>
                      <a:pt x="173" y="326"/>
                    </a:lnTo>
                    <a:lnTo>
                      <a:pt x="126" y="302"/>
                    </a:lnTo>
                    <a:lnTo>
                      <a:pt x="75" y="261"/>
                    </a:lnTo>
                    <a:lnTo>
                      <a:pt x="22" y="202"/>
                    </a:lnTo>
                    <a:lnTo>
                      <a:pt x="0" y="162"/>
                    </a:lnTo>
                    <a:lnTo>
                      <a:pt x="0" y="146"/>
                    </a:lnTo>
                    <a:lnTo>
                      <a:pt x="5" y="128"/>
                    </a:lnTo>
                    <a:lnTo>
                      <a:pt x="22" y="105"/>
                    </a:lnTo>
                    <a:lnTo>
                      <a:pt x="40" y="81"/>
                    </a:lnTo>
                    <a:lnTo>
                      <a:pt x="57" y="64"/>
                    </a:lnTo>
                    <a:lnTo>
                      <a:pt x="80" y="53"/>
                    </a:lnTo>
                    <a:lnTo>
                      <a:pt x="109" y="40"/>
                    </a:lnTo>
                    <a:lnTo>
                      <a:pt x="149" y="29"/>
                    </a:lnTo>
                    <a:lnTo>
                      <a:pt x="196" y="23"/>
                    </a:lnTo>
                    <a:lnTo>
                      <a:pt x="213" y="23"/>
                    </a:lnTo>
                    <a:lnTo>
                      <a:pt x="242" y="18"/>
                    </a:lnTo>
                    <a:close/>
                  </a:path>
                </a:pathLst>
              </a:custGeom>
              <a:solidFill>
                <a:srgbClr val="FF9900"/>
              </a:solidFill>
              <a:ln w="9525">
                <a:noFill/>
                <a:round/>
                <a:headEnd/>
                <a:tailEnd/>
              </a:ln>
            </p:spPr>
            <p:txBody>
              <a:bodyPr/>
              <a:lstStyle/>
              <a:p>
                <a:endParaRPr lang="en-US"/>
              </a:p>
            </p:txBody>
          </p:sp>
          <p:sp>
            <p:nvSpPr>
              <p:cNvPr id="4196" name="Freeform 188"/>
              <p:cNvSpPr>
                <a:spLocks/>
              </p:cNvSpPr>
              <p:nvPr/>
            </p:nvSpPr>
            <p:spPr bwMode="auto">
              <a:xfrm>
                <a:off x="5097" y="3094"/>
                <a:ext cx="111" cy="110"/>
              </a:xfrm>
              <a:custGeom>
                <a:avLst/>
                <a:gdLst>
                  <a:gd name="T0" fmla="*/ 111 w 334"/>
                  <a:gd name="T1" fmla="*/ 68 h 330"/>
                  <a:gd name="T2" fmla="*/ 103 w 334"/>
                  <a:gd name="T3" fmla="*/ 83 h 330"/>
                  <a:gd name="T4" fmla="*/ 96 w 334"/>
                  <a:gd name="T5" fmla="*/ 95 h 330"/>
                  <a:gd name="T6" fmla="*/ 82 w 334"/>
                  <a:gd name="T7" fmla="*/ 105 h 330"/>
                  <a:gd name="T8" fmla="*/ 69 w 334"/>
                  <a:gd name="T9" fmla="*/ 110 h 330"/>
                  <a:gd name="T10" fmla="*/ 59 w 334"/>
                  <a:gd name="T11" fmla="*/ 110 h 330"/>
                  <a:gd name="T12" fmla="*/ 48 w 334"/>
                  <a:gd name="T13" fmla="*/ 108 h 330"/>
                  <a:gd name="T14" fmla="*/ 36 w 334"/>
                  <a:gd name="T15" fmla="*/ 105 h 330"/>
                  <a:gd name="T16" fmla="*/ 27 w 334"/>
                  <a:gd name="T17" fmla="*/ 95 h 330"/>
                  <a:gd name="T18" fmla="*/ 33 w 334"/>
                  <a:gd name="T19" fmla="*/ 87 h 330"/>
                  <a:gd name="T20" fmla="*/ 35 w 334"/>
                  <a:gd name="T21" fmla="*/ 71 h 330"/>
                  <a:gd name="T22" fmla="*/ 36 w 334"/>
                  <a:gd name="T23" fmla="*/ 56 h 330"/>
                  <a:gd name="T24" fmla="*/ 33 w 334"/>
                  <a:gd name="T25" fmla="*/ 43 h 330"/>
                  <a:gd name="T26" fmla="*/ 27 w 334"/>
                  <a:gd name="T27" fmla="*/ 33 h 330"/>
                  <a:gd name="T28" fmla="*/ 19 w 334"/>
                  <a:gd name="T29" fmla="*/ 23 h 330"/>
                  <a:gd name="T30" fmla="*/ 10 w 334"/>
                  <a:gd name="T31" fmla="*/ 16 h 330"/>
                  <a:gd name="T32" fmla="*/ 0 w 334"/>
                  <a:gd name="T33" fmla="*/ 12 h 330"/>
                  <a:gd name="T34" fmla="*/ 13 w 334"/>
                  <a:gd name="T35" fmla="*/ 6 h 330"/>
                  <a:gd name="T36" fmla="*/ 25 w 334"/>
                  <a:gd name="T37" fmla="*/ 0 h 330"/>
                  <a:gd name="T38" fmla="*/ 29 w 334"/>
                  <a:gd name="T39" fmla="*/ 0 h 330"/>
                  <a:gd name="T40" fmla="*/ 40 w 334"/>
                  <a:gd name="T41" fmla="*/ 14 h 330"/>
                  <a:gd name="T42" fmla="*/ 50 w 334"/>
                  <a:gd name="T43" fmla="*/ 27 h 330"/>
                  <a:gd name="T44" fmla="*/ 59 w 334"/>
                  <a:gd name="T45" fmla="*/ 39 h 330"/>
                  <a:gd name="T46" fmla="*/ 69 w 334"/>
                  <a:gd name="T47" fmla="*/ 49 h 330"/>
                  <a:gd name="T48" fmla="*/ 77 w 334"/>
                  <a:gd name="T49" fmla="*/ 54 h 330"/>
                  <a:gd name="T50" fmla="*/ 86 w 334"/>
                  <a:gd name="T51" fmla="*/ 60 h 330"/>
                  <a:gd name="T52" fmla="*/ 97 w 334"/>
                  <a:gd name="T53" fmla="*/ 64 h 330"/>
                  <a:gd name="T54" fmla="*/ 111 w 334"/>
                  <a:gd name="T55" fmla="*/ 68 h 3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34"/>
                  <a:gd name="T85" fmla="*/ 0 h 330"/>
                  <a:gd name="T86" fmla="*/ 334 w 334"/>
                  <a:gd name="T87" fmla="*/ 330 h 3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34" h="330">
                    <a:moveTo>
                      <a:pt x="334" y="203"/>
                    </a:moveTo>
                    <a:lnTo>
                      <a:pt x="311" y="249"/>
                    </a:lnTo>
                    <a:lnTo>
                      <a:pt x="288" y="284"/>
                    </a:lnTo>
                    <a:lnTo>
                      <a:pt x="247" y="314"/>
                    </a:lnTo>
                    <a:lnTo>
                      <a:pt x="208" y="330"/>
                    </a:lnTo>
                    <a:lnTo>
                      <a:pt x="179" y="330"/>
                    </a:lnTo>
                    <a:lnTo>
                      <a:pt x="144" y="325"/>
                    </a:lnTo>
                    <a:lnTo>
                      <a:pt x="109" y="314"/>
                    </a:lnTo>
                    <a:lnTo>
                      <a:pt x="81" y="284"/>
                    </a:lnTo>
                    <a:lnTo>
                      <a:pt x="98" y="262"/>
                    </a:lnTo>
                    <a:lnTo>
                      <a:pt x="104" y="214"/>
                    </a:lnTo>
                    <a:lnTo>
                      <a:pt x="109" y="168"/>
                    </a:lnTo>
                    <a:lnTo>
                      <a:pt x="98" y="128"/>
                    </a:lnTo>
                    <a:lnTo>
                      <a:pt x="81" y="99"/>
                    </a:lnTo>
                    <a:lnTo>
                      <a:pt x="58" y="70"/>
                    </a:lnTo>
                    <a:lnTo>
                      <a:pt x="29" y="47"/>
                    </a:lnTo>
                    <a:lnTo>
                      <a:pt x="0" y="35"/>
                    </a:lnTo>
                    <a:lnTo>
                      <a:pt x="40" y="17"/>
                    </a:lnTo>
                    <a:lnTo>
                      <a:pt x="75" y="0"/>
                    </a:lnTo>
                    <a:lnTo>
                      <a:pt x="87" y="0"/>
                    </a:lnTo>
                    <a:lnTo>
                      <a:pt x="121" y="41"/>
                    </a:lnTo>
                    <a:lnTo>
                      <a:pt x="150" y="81"/>
                    </a:lnTo>
                    <a:lnTo>
                      <a:pt x="179" y="116"/>
                    </a:lnTo>
                    <a:lnTo>
                      <a:pt x="208" y="146"/>
                    </a:lnTo>
                    <a:lnTo>
                      <a:pt x="231" y="162"/>
                    </a:lnTo>
                    <a:lnTo>
                      <a:pt x="259" y="181"/>
                    </a:lnTo>
                    <a:lnTo>
                      <a:pt x="293" y="192"/>
                    </a:lnTo>
                    <a:lnTo>
                      <a:pt x="334" y="203"/>
                    </a:lnTo>
                    <a:close/>
                  </a:path>
                </a:pathLst>
              </a:custGeom>
              <a:solidFill>
                <a:srgbClr val="FF9900"/>
              </a:solidFill>
              <a:ln w="9525">
                <a:noFill/>
                <a:round/>
                <a:headEnd/>
                <a:tailEnd/>
              </a:ln>
            </p:spPr>
            <p:txBody>
              <a:bodyPr/>
              <a:lstStyle/>
              <a:p>
                <a:endParaRPr lang="en-US"/>
              </a:p>
            </p:txBody>
          </p:sp>
          <p:sp>
            <p:nvSpPr>
              <p:cNvPr id="4197" name="Freeform 189"/>
              <p:cNvSpPr>
                <a:spLocks/>
              </p:cNvSpPr>
              <p:nvPr/>
            </p:nvSpPr>
            <p:spPr bwMode="auto">
              <a:xfrm>
                <a:off x="5210" y="3111"/>
                <a:ext cx="136" cy="109"/>
              </a:xfrm>
              <a:custGeom>
                <a:avLst/>
                <a:gdLst>
                  <a:gd name="T0" fmla="*/ 83 w 410"/>
                  <a:gd name="T1" fmla="*/ 109 h 325"/>
                  <a:gd name="T2" fmla="*/ 65 w 410"/>
                  <a:gd name="T3" fmla="*/ 109 h 325"/>
                  <a:gd name="T4" fmla="*/ 50 w 410"/>
                  <a:gd name="T5" fmla="*/ 109 h 325"/>
                  <a:gd name="T6" fmla="*/ 37 w 410"/>
                  <a:gd name="T7" fmla="*/ 107 h 325"/>
                  <a:gd name="T8" fmla="*/ 23 w 410"/>
                  <a:gd name="T9" fmla="*/ 101 h 325"/>
                  <a:gd name="T10" fmla="*/ 12 w 410"/>
                  <a:gd name="T11" fmla="*/ 96 h 325"/>
                  <a:gd name="T12" fmla="*/ 0 w 410"/>
                  <a:gd name="T13" fmla="*/ 84 h 325"/>
                  <a:gd name="T14" fmla="*/ 10 w 410"/>
                  <a:gd name="T15" fmla="*/ 59 h 325"/>
                  <a:gd name="T16" fmla="*/ 14 w 410"/>
                  <a:gd name="T17" fmla="*/ 54 h 325"/>
                  <a:gd name="T18" fmla="*/ 23 w 410"/>
                  <a:gd name="T19" fmla="*/ 53 h 325"/>
                  <a:gd name="T20" fmla="*/ 33 w 410"/>
                  <a:gd name="T21" fmla="*/ 51 h 325"/>
                  <a:gd name="T22" fmla="*/ 40 w 410"/>
                  <a:gd name="T23" fmla="*/ 47 h 325"/>
                  <a:gd name="T24" fmla="*/ 50 w 410"/>
                  <a:gd name="T25" fmla="*/ 43 h 325"/>
                  <a:gd name="T26" fmla="*/ 59 w 410"/>
                  <a:gd name="T27" fmla="*/ 35 h 325"/>
                  <a:gd name="T28" fmla="*/ 69 w 410"/>
                  <a:gd name="T29" fmla="*/ 25 h 325"/>
                  <a:gd name="T30" fmla="*/ 77 w 410"/>
                  <a:gd name="T31" fmla="*/ 14 h 325"/>
                  <a:gd name="T32" fmla="*/ 85 w 410"/>
                  <a:gd name="T33" fmla="*/ 0 h 325"/>
                  <a:gd name="T34" fmla="*/ 94 w 410"/>
                  <a:gd name="T35" fmla="*/ 2 h 325"/>
                  <a:gd name="T36" fmla="*/ 103 w 410"/>
                  <a:gd name="T37" fmla="*/ 4 h 325"/>
                  <a:gd name="T38" fmla="*/ 111 w 410"/>
                  <a:gd name="T39" fmla="*/ 6 h 325"/>
                  <a:gd name="T40" fmla="*/ 119 w 410"/>
                  <a:gd name="T41" fmla="*/ 12 h 325"/>
                  <a:gd name="T42" fmla="*/ 125 w 410"/>
                  <a:gd name="T43" fmla="*/ 18 h 325"/>
                  <a:gd name="T44" fmla="*/ 128 w 410"/>
                  <a:gd name="T45" fmla="*/ 25 h 325"/>
                  <a:gd name="T46" fmla="*/ 132 w 410"/>
                  <a:gd name="T47" fmla="*/ 33 h 325"/>
                  <a:gd name="T48" fmla="*/ 134 w 410"/>
                  <a:gd name="T49" fmla="*/ 39 h 325"/>
                  <a:gd name="T50" fmla="*/ 136 w 410"/>
                  <a:gd name="T51" fmla="*/ 45 h 325"/>
                  <a:gd name="T52" fmla="*/ 136 w 410"/>
                  <a:gd name="T53" fmla="*/ 54 h 325"/>
                  <a:gd name="T54" fmla="*/ 136 w 410"/>
                  <a:gd name="T55" fmla="*/ 61 h 325"/>
                  <a:gd name="T56" fmla="*/ 134 w 410"/>
                  <a:gd name="T57" fmla="*/ 68 h 325"/>
                  <a:gd name="T58" fmla="*/ 130 w 410"/>
                  <a:gd name="T59" fmla="*/ 76 h 325"/>
                  <a:gd name="T60" fmla="*/ 127 w 410"/>
                  <a:gd name="T61" fmla="*/ 82 h 325"/>
                  <a:gd name="T62" fmla="*/ 121 w 410"/>
                  <a:gd name="T63" fmla="*/ 90 h 325"/>
                  <a:gd name="T64" fmla="*/ 115 w 410"/>
                  <a:gd name="T65" fmla="*/ 93 h 325"/>
                  <a:gd name="T66" fmla="*/ 107 w 410"/>
                  <a:gd name="T67" fmla="*/ 100 h 325"/>
                  <a:gd name="T68" fmla="*/ 100 w 410"/>
                  <a:gd name="T69" fmla="*/ 103 h 325"/>
                  <a:gd name="T70" fmla="*/ 90 w 410"/>
                  <a:gd name="T71" fmla="*/ 105 h 325"/>
                  <a:gd name="T72" fmla="*/ 83 w 410"/>
                  <a:gd name="T73" fmla="*/ 109 h 3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0"/>
                  <a:gd name="T112" fmla="*/ 0 h 325"/>
                  <a:gd name="T113" fmla="*/ 410 w 410"/>
                  <a:gd name="T114" fmla="*/ 325 h 3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0" h="325">
                    <a:moveTo>
                      <a:pt x="249" y="325"/>
                    </a:moveTo>
                    <a:lnTo>
                      <a:pt x="197" y="325"/>
                    </a:lnTo>
                    <a:lnTo>
                      <a:pt x="151" y="325"/>
                    </a:lnTo>
                    <a:lnTo>
                      <a:pt x="111" y="319"/>
                    </a:lnTo>
                    <a:lnTo>
                      <a:pt x="70" y="302"/>
                    </a:lnTo>
                    <a:lnTo>
                      <a:pt x="36" y="285"/>
                    </a:lnTo>
                    <a:lnTo>
                      <a:pt x="0" y="250"/>
                    </a:lnTo>
                    <a:lnTo>
                      <a:pt x="30" y="175"/>
                    </a:lnTo>
                    <a:lnTo>
                      <a:pt x="41" y="162"/>
                    </a:lnTo>
                    <a:lnTo>
                      <a:pt x="70" y="157"/>
                    </a:lnTo>
                    <a:lnTo>
                      <a:pt x="99" y="151"/>
                    </a:lnTo>
                    <a:lnTo>
                      <a:pt x="122" y="140"/>
                    </a:lnTo>
                    <a:lnTo>
                      <a:pt x="151" y="129"/>
                    </a:lnTo>
                    <a:lnTo>
                      <a:pt x="179" y="105"/>
                    </a:lnTo>
                    <a:lnTo>
                      <a:pt x="209" y="76"/>
                    </a:lnTo>
                    <a:lnTo>
                      <a:pt x="232" y="41"/>
                    </a:lnTo>
                    <a:lnTo>
                      <a:pt x="255" y="0"/>
                    </a:lnTo>
                    <a:lnTo>
                      <a:pt x="284" y="6"/>
                    </a:lnTo>
                    <a:lnTo>
                      <a:pt x="312" y="12"/>
                    </a:lnTo>
                    <a:lnTo>
                      <a:pt x="335" y="18"/>
                    </a:lnTo>
                    <a:lnTo>
                      <a:pt x="358" y="35"/>
                    </a:lnTo>
                    <a:lnTo>
                      <a:pt x="376" y="53"/>
                    </a:lnTo>
                    <a:lnTo>
                      <a:pt x="387" y="76"/>
                    </a:lnTo>
                    <a:lnTo>
                      <a:pt x="399" y="99"/>
                    </a:lnTo>
                    <a:lnTo>
                      <a:pt x="404" y="116"/>
                    </a:lnTo>
                    <a:lnTo>
                      <a:pt x="410" y="135"/>
                    </a:lnTo>
                    <a:lnTo>
                      <a:pt x="410" y="162"/>
                    </a:lnTo>
                    <a:lnTo>
                      <a:pt x="410" y="181"/>
                    </a:lnTo>
                    <a:lnTo>
                      <a:pt x="404" y="204"/>
                    </a:lnTo>
                    <a:lnTo>
                      <a:pt x="393" y="227"/>
                    </a:lnTo>
                    <a:lnTo>
                      <a:pt x="382" y="244"/>
                    </a:lnTo>
                    <a:lnTo>
                      <a:pt x="364" y="268"/>
                    </a:lnTo>
                    <a:lnTo>
                      <a:pt x="347" y="278"/>
                    </a:lnTo>
                    <a:lnTo>
                      <a:pt x="324" y="297"/>
                    </a:lnTo>
                    <a:lnTo>
                      <a:pt x="301" y="308"/>
                    </a:lnTo>
                    <a:lnTo>
                      <a:pt x="272" y="314"/>
                    </a:lnTo>
                    <a:lnTo>
                      <a:pt x="249" y="325"/>
                    </a:lnTo>
                    <a:close/>
                  </a:path>
                </a:pathLst>
              </a:custGeom>
              <a:solidFill>
                <a:srgbClr val="FF9900"/>
              </a:solidFill>
              <a:ln w="9525">
                <a:noFill/>
                <a:round/>
                <a:headEnd/>
                <a:tailEnd/>
              </a:ln>
            </p:spPr>
            <p:txBody>
              <a:bodyPr/>
              <a:lstStyle/>
              <a:p>
                <a:endParaRPr lang="en-US"/>
              </a:p>
            </p:txBody>
          </p:sp>
          <p:sp>
            <p:nvSpPr>
              <p:cNvPr id="4198" name="Freeform 190"/>
              <p:cNvSpPr>
                <a:spLocks/>
              </p:cNvSpPr>
              <p:nvPr/>
            </p:nvSpPr>
            <p:spPr bwMode="auto">
              <a:xfrm>
                <a:off x="4960" y="3113"/>
                <a:ext cx="158" cy="103"/>
              </a:xfrm>
              <a:custGeom>
                <a:avLst/>
                <a:gdLst>
                  <a:gd name="T0" fmla="*/ 122 w 472"/>
                  <a:gd name="T1" fmla="*/ 0 h 308"/>
                  <a:gd name="T2" fmla="*/ 131 w 472"/>
                  <a:gd name="T3" fmla="*/ 6 h 308"/>
                  <a:gd name="T4" fmla="*/ 139 w 472"/>
                  <a:gd name="T5" fmla="*/ 12 h 308"/>
                  <a:gd name="T6" fmla="*/ 149 w 472"/>
                  <a:gd name="T7" fmla="*/ 19 h 308"/>
                  <a:gd name="T8" fmla="*/ 154 w 472"/>
                  <a:gd name="T9" fmla="*/ 31 h 308"/>
                  <a:gd name="T10" fmla="*/ 158 w 472"/>
                  <a:gd name="T11" fmla="*/ 45 h 308"/>
                  <a:gd name="T12" fmla="*/ 158 w 472"/>
                  <a:gd name="T13" fmla="*/ 57 h 308"/>
                  <a:gd name="T14" fmla="*/ 150 w 472"/>
                  <a:gd name="T15" fmla="*/ 68 h 308"/>
                  <a:gd name="T16" fmla="*/ 135 w 472"/>
                  <a:gd name="T17" fmla="*/ 80 h 308"/>
                  <a:gd name="T18" fmla="*/ 115 w 472"/>
                  <a:gd name="T19" fmla="*/ 89 h 308"/>
                  <a:gd name="T20" fmla="*/ 92 w 472"/>
                  <a:gd name="T21" fmla="*/ 97 h 308"/>
                  <a:gd name="T22" fmla="*/ 71 w 472"/>
                  <a:gd name="T23" fmla="*/ 101 h 308"/>
                  <a:gd name="T24" fmla="*/ 56 w 472"/>
                  <a:gd name="T25" fmla="*/ 103 h 308"/>
                  <a:gd name="T26" fmla="*/ 43 w 472"/>
                  <a:gd name="T27" fmla="*/ 101 h 308"/>
                  <a:gd name="T28" fmla="*/ 33 w 472"/>
                  <a:gd name="T29" fmla="*/ 101 h 308"/>
                  <a:gd name="T30" fmla="*/ 25 w 472"/>
                  <a:gd name="T31" fmla="*/ 97 h 308"/>
                  <a:gd name="T32" fmla="*/ 17 w 472"/>
                  <a:gd name="T33" fmla="*/ 93 h 308"/>
                  <a:gd name="T34" fmla="*/ 11 w 472"/>
                  <a:gd name="T35" fmla="*/ 88 h 308"/>
                  <a:gd name="T36" fmla="*/ 7 w 472"/>
                  <a:gd name="T37" fmla="*/ 82 h 308"/>
                  <a:gd name="T38" fmla="*/ 4 w 472"/>
                  <a:gd name="T39" fmla="*/ 78 h 308"/>
                  <a:gd name="T40" fmla="*/ 2 w 472"/>
                  <a:gd name="T41" fmla="*/ 72 h 308"/>
                  <a:gd name="T42" fmla="*/ 2 w 472"/>
                  <a:gd name="T43" fmla="*/ 64 h 308"/>
                  <a:gd name="T44" fmla="*/ 0 w 472"/>
                  <a:gd name="T45" fmla="*/ 57 h 308"/>
                  <a:gd name="T46" fmla="*/ 2 w 472"/>
                  <a:gd name="T47" fmla="*/ 48 h 308"/>
                  <a:gd name="T48" fmla="*/ 4 w 472"/>
                  <a:gd name="T49" fmla="*/ 41 h 308"/>
                  <a:gd name="T50" fmla="*/ 7 w 472"/>
                  <a:gd name="T51" fmla="*/ 33 h 308"/>
                  <a:gd name="T52" fmla="*/ 11 w 472"/>
                  <a:gd name="T53" fmla="*/ 25 h 308"/>
                  <a:gd name="T54" fmla="*/ 17 w 472"/>
                  <a:gd name="T55" fmla="*/ 17 h 308"/>
                  <a:gd name="T56" fmla="*/ 25 w 472"/>
                  <a:gd name="T57" fmla="*/ 12 h 308"/>
                  <a:gd name="T58" fmla="*/ 33 w 472"/>
                  <a:gd name="T59" fmla="*/ 6 h 308"/>
                  <a:gd name="T60" fmla="*/ 43 w 472"/>
                  <a:gd name="T61" fmla="*/ 8 h 308"/>
                  <a:gd name="T62" fmla="*/ 54 w 472"/>
                  <a:gd name="T63" fmla="*/ 8 h 308"/>
                  <a:gd name="T64" fmla="*/ 64 w 472"/>
                  <a:gd name="T65" fmla="*/ 8 h 308"/>
                  <a:gd name="T66" fmla="*/ 73 w 472"/>
                  <a:gd name="T67" fmla="*/ 8 h 308"/>
                  <a:gd name="T68" fmla="*/ 84 w 472"/>
                  <a:gd name="T69" fmla="*/ 8 h 308"/>
                  <a:gd name="T70" fmla="*/ 98 w 472"/>
                  <a:gd name="T71" fmla="*/ 6 h 308"/>
                  <a:gd name="T72" fmla="*/ 110 w 472"/>
                  <a:gd name="T73" fmla="*/ 4 h 308"/>
                  <a:gd name="T74" fmla="*/ 122 w 472"/>
                  <a:gd name="T75" fmla="*/ 0 h 3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2"/>
                  <a:gd name="T115" fmla="*/ 0 h 308"/>
                  <a:gd name="T116" fmla="*/ 472 w 472"/>
                  <a:gd name="T117" fmla="*/ 308 h 3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2" h="308">
                    <a:moveTo>
                      <a:pt x="363" y="0"/>
                    </a:moveTo>
                    <a:lnTo>
                      <a:pt x="392" y="18"/>
                    </a:lnTo>
                    <a:lnTo>
                      <a:pt x="415" y="35"/>
                    </a:lnTo>
                    <a:lnTo>
                      <a:pt x="444" y="58"/>
                    </a:lnTo>
                    <a:lnTo>
                      <a:pt x="461" y="93"/>
                    </a:lnTo>
                    <a:lnTo>
                      <a:pt x="472" y="134"/>
                    </a:lnTo>
                    <a:lnTo>
                      <a:pt x="472" y="169"/>
                    </a:lnTo>
                    <a:lnTo>
                      <a:pt x="449" y="204"/>
                    </a:lnTo>
                    <a:lnTo>
                      <a:pt x="403" y="238"/>
                    </a:lnTo>
                    <a:lnTo>
                      <a:pt x="345" y="267"/>
                    </a:lnTo>
                    <a:lnTo>
                      <a:pt x="276" y="291"/>
                    </a:lnTo>
                    <a:lnTo>
                      <a:pt x="213" y="302"/>
                    </a:lnTo>
                    <a:lnTo>
                      <a:pt x="167" y="308"/>
                    </a:lnTo>
                    <a:lnTo>
                      <a:pt x="127" y="302"/>
                    </a:lnTo>
                    <a:lnTo>
                      <a:pt x="98" y="302"/>
                    </a:lnTo>
                    <a:lnTo>
                      <a:pt x="74" y="291"/>
                    </a:lnTo>
                    <a:lnTo>
                      <a:pt x="52" y="279"/>
                    </a:lnTo>
                    <a:lnTo>
                      <a:pt x="34" y="262"/>
                    </a:lnTo>
                    <a:lnTo>
                      <a:pt x="22" y="244"/>
                    </a:lnTo>
                    <a:lnTo>
                      <a:pt x="11" y="232"/>
                    </a:lnTo>
                    <a:lnTo>
                      <a:pt x="6" y="215"/>
                    </a:lnTo>
                    <a:lnTo>
                      <a:pt x="6" y="191"/>
                    </a:lnTo>
                    <a:lnTo>
                      <a:pt x="0" y="169"/>
                    </a:lnTo>
                    <a:lnTo>
                      <a:pt x="6" y="145"/>
                    </a:lnTo>
                    <a:lnTo>
                      <a:pt x="11" y="123"/>
                    </a:lnTo>
                    <a:lnTo>
                      <a:pt x="22" y="99"/>
                    </a:lnTo>
                    <a:lnTo>
                      <a:pt x="34" y="75"/>
                    </a:lnTo>
                    <a:lnTo>
                      <a:pt x="52" y="52"/>
                    </a:lnTo>
                    <a:lnTo>
                      <a:pt x="74" y="35"/>
                    </a:lnTo>
                    <a:lnTo>
                      <a:pt x="98" y="18"/>
                    </a:lnTo>
                    <a:lnTo>
                      <a:pt x="127" y="23"/>
                    </a:lnTo>
                    <a:lnTo>
                      <a:pt x="160" y="23"/>
                    </a:lnTo>
                    <a:lnTo>
                      <a:pt x="190" y="23"/>
                    </a:lnTo>
                    <a:lnTo>
                      <a:pt x="219" y="23"/>
                    </a:lnTo>
                    <a:lnTo>
                      <a:pt x="252" y="23"/>
                    </a:lnTo>
                    <a:lnTo>
                      <a:pt x="293" y="18"/>
                    </a:lnTo>
                    <a:lnTo>
                      <a:pt x="328" y="12"/>
                    </a:lnTo>
                    <a:lnTo>
                      <a:pt x="363" y="0"/>
                    </a:lnTo>
                    <a:close/>
                  </a:path>
                </a:pathLst>
              </a:custGeom>
              <a:solidFill>
                <a:srgbClr val="FF9900"/>
              </a:solidFill>
              <a:ln w="9525">
                <a:noFill/>
                <a:round/>
                <a:headEnd/>
                <a:tailEnd/>
              </a:ln>
            </p:spPr>
            <p:txBody>
              <a:bodyPr/>
              <a:lstStyle/>
              <a:p>
                <a:endParaRPr lang="en-US"/>
              </a:p>
            </p:txBody>
          </p:sp>
          <p:sp>
            <p:nvSpPr>
              <p:cNvPr id="4199" name="Freeform 191"/>
              <p:cNvSpPr>
                <a:spLocks/>
              </p:cNvSpPr>
              <p:nvPr/>
            </p:nvSpPr>
            <p:spPr bwMode="auto">
              <a:xfrm>
                <a:off x="5239" y="2759"/>
                <a:ext cx="23" cy="29"/>
              </a:xfrm>
              <a:custGeom>
                <a:avLst/>
                <a:gdLst>
                  <a:gd name="T0" fmla="*/ 23 w 70"/>
                  <a:gd name="T1" fmla="*/ 8 h 87"/>
                  <a:gd name="T2" fmla="*/ 21 w 70"/>
                  <a:gd name="T3" fmla="*/ 19 h 87"/>
                  <a:gd name="T4" fmla="*/ 12 w 70"/>
                  <a:gd name="T5" fmla="*/ 29 h 87"/>
                  <a:gd name="T6" fmla="*/ 6 w 70"/>
                  <a:gd name="T7" fmla="*/ 29 h 87"/>
                  <a:gd name="T8" fmla="*/ 0 w 70"/>
                  <a:gd name="T9" fmla="*/ 23 h 87"/>
                  <a:gd name="T10" fmla="*/ 2 w 70"/>
                  <a:gd name="T11" fmla="*/ 10 h 87"/>
                  <a:gd name="T12" fmla="*/ 12 w 70"/>
                  <a:gd name="T13" fmla="*/ 0 h 87"/>
                  <a:gd name="T14" fmla="*/ 17 w 70"/>
                  <a:gd name="T15" fmla="*/ 0 h 87"/>
                  <a:gd name="T16" fmla="*/ 23 w 70"/>
                  <a:gd name="T17" fmla="*/ 8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87"/>
                  <a:gd name="T29" fmla="*/ 70 w 70"/>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87">
                    <a:moveTo>
                      <a:pt x="70" y="23"/>
                    </a:moveTo>
                    <a:lnTo>
                      <a:pt x="64" y="57"/>
                    </a:lnTo>
                    <a:lnTo>
                      <a:pt x="35" y="87"/>
                    </a:lnTo>
                    <a:lnTo>
                      <a:pt x="18" y="87"/>
                    </a:lnTo>
                    <a:lnTo>
                      <a:pt x="0" y="70"/>
                    </a:lnTo>
                    <a:lnTo>
                      <a:pt x="6" y="29"/>
                    </a:lnTo>
                    <a:lnTo>
                      <a:pt x="35" y="0"/>
                    </a:lnTo>
                    <a:lnTo>
                      <a:pt x="52" y="0"/>
                    </a:lnTo>
                    <a:lnTo>
                      <a:pt x="70" y="23"/>
                    </a:lnTo>
                    <a:close/>
                  </a:path>
                </a:pathLst>
              </a:custGeom>
              <a:solidFill>
                <a:srgbClr val="FFFFFF"/>
              </a:solidFill>
              <a:ln w="9525">
                <a:noFill/>
                <a:round/>
                <a:headEnd/>
                <a:tailEnd/>
              </a:ln>
            </p:spPr>
            <p:txBody>
              <a:bodyPr/>
              <a:lstStyle/>
              <a:p>
                <a:endParaRPr lang="en-US"/>
              </a:p>
            </p:txBody>
          </p:sp>
          <p:sp>
            <p:nvSpPr>
              <p:cNvPr id="4200" name="Freeform 192"/>
              <p:cNvSpPr>
                <a:spLocks/>
              </p:cNvSpPr>
              <p:nvPr/>
            </p:nvSpPr>
            <p:spPr bwMode="auto">
              <a:xfrm>
                <a:off x="5129" y="2767"/>
                <a:ext cx="19" cy="25"/>
              </a:xfrm>
              <a:custGeom>
                <a:avLst/>
                <a:gdLst>
                  <a:gd name="T0" fmla="*/ 19 w 57"/>
                  <a:gd name="T1" fmla="*/ 6 h 76"/>
                  <a:gd name="T2" fmla="*/ 13 w 57"/>
                  <a:gd name="T3" fmla="*/ 21 h 76"/>
                  <a:gd name="T4" fmla="*/ 5 w 57"/>
                  <a:gd name="T5" fmla="*/ 25 h 76"/>
                  <a:gd name="T6" fmla="*/ 2 w 57"/>
                  <a:gd name="T7" fmla="*/ 23 h 76"/>
                  <a:gd name="T8" fmla="*/ 0 w 57"/>
                  <a:gd name="T9" fmla="*/ 19 h 76"/>
                  <a:gd name="T10" fmla="*/ 2 w 57"/>
                  <a:gd name="T11" fmla="*/ 8 h 76"/>
                  <a:gd name="T12" fmla="*/ 13 w 57"/>
                  <a:gd name="T13" fmla="*/ 0 h 76"/>
                  <a:gd name="T14" fmla="*/ 17 w 57"/>
                  <a:gd name="T15" fmla="*/ 2 h 76"/>
                  <a:gd name="T16" fmla="*/ 19 w 57"/>
                  <a:gd name="T17" fmla="*/ 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76"/>
                  <a:gd name="T29" fmla="*/ 57 w 57"/>
                  <a:gd name="T30" fmla="*/ 76 h 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76">
                    <a:moveTo>
                      <a:pt x="57" y="18"/>
                    </a:moveTo>
                    <a:lnTo>
                      <a:pt x="40" y="64"/>
                    </a:lnTo>
                    <a:lnTo>
                      <a:pt x="16" y="76"/>
                    </a:lnTo>
                    <a:lnTo>
                      <a:pt x="6" y="69"/>
                    </a:lnTo>
                    <a:lnTo>
                      <a:pt x="0" y="58"/>
                    </a:lnTo>
                    <a:lnTo>
                      <a:pt x="6" y="23"/>
                    </a:lnTo>
                    <a:lnTo>
                      <a:pt x="40" y="0"/>
                    </a:lnTo>
                    <a:lnTo>
                      <a:pt x="52" y="6"/>
                    </a:lnTo>
                    <a:lnTo>
                      <a:pt x="57" y="18"/>
                    </a:lnTo>
                    <a:close/>
                  </a:path>
                </a:pathLst>
              </a:custGeom>
              <a:solidFill>
                <a:srgbClr val="FFFFFF"/>
              </a:solidFill>
              <a:ln w="9525">
                <a:noFill/>
                <a:round/>
                <a:headEnd/>
                <a:tailEnd/>
              </a:ln>
            </p:spPr>
            <p:txBody>
              <a:bodyPr/>
              <a:lstStyle/>
              <a:p>
                <a:endParaRPr lang="en-US"/>
              </a:p>
            </p:txBody>
          </p:sp>
          <p:sp>
            <p:nvSpPr>
              <p:cNvPr id="4201" name="Freeform 193"/>
              <p:cNvSpPr>
                <a:spLocks/>
              </p:cNvSpPr>
              <p:nvPr/>
            </p:nvSpPr>
            <p:spPr bwMode="auto">
              <a:xfrm>
                <a:off x="5287" y="2784"/>
                <a:ext cx="13" cy="10"/>
              </a:xfrm>
              <a:custGeom>
                <a:avLst/>
                <a:gdLst>
                  <a:gd name="T0" fmla="*/ 13 w 40"/>
                  <a:gd name="T1" fmla="*/ 4 h 29"/>
                  <a:gd name="T2" fmla="*/ 13 w 40"/>
                  <a:gd name="T3" fmla="*/ 8 h 29"/>
                  <a:gd name="T4" fmla="*/ 11 w 40"/>
                  <a:gd name="T5" fmla="*/ 10 h 29"/>
                  <a:gd name="T6" fmla="*/ 2 w 40"/>
                  <a:gd name="T7" fmla="*/ 10 h 29"/>
                  <a:gd name="T8" fmla="*/ 0 w 40"/>
                  <a:gd name="T9" fmla="*/ 4 h 29"/>
                  <a:gd name="T10" fmla="*/ 6 w 40"/>
                  <a:gd name="T11" fmla="*/ 0 h 29"/>
                  <a:gd name="T12" fmla="*/ 13 w 40"/>
                  <a:gd name="T13" fmla="*/ 2 h 29"/>
                  <a:gd name="T14" fmla="*/ 13 w 40"/>
                  <a:gd name="T15" fmla="*/ 4 h 29"/>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9"/>
                  <a:gd name="T26" fmla="*/ 40 w 40"/>
                  <a:gd name="T27" fmla="*/ 29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9">
                    <a:moveTo>
                      <a:pt x="40" y="12"/>
                    </a:moveTo>
                    <a:lnTo>
                      <a:pt x="40" y="24"/>
                    </a:lnTo>
                    <a:lnTo>
                      <a:pt x="34" y="29"/>
                    </a:lnTo>
                    <a:lnTo>
                      <a:pt x="5" y="29"/>
                    </a:lnTo>
                    <a:lnTo>
                      <a:pt x="0" y="12"/>
                    </a:lnTo>
                    <a:lnTo>
                      <a:pt x="17" y="0"/>
                    </a:lnTo>
                    <a:lnTo>
                      <a:pt x="40" y="6"/>
                    </a:lnTo>
                    <a:lnTo>
                      <a:pt x="40" y="12"/>
                    </a:lnTo>
                    <a:close/>
                  </a:path>
                </a:pathLst>
              </a:custGeom>
              <a:solidFill>
                <a:srgbClr val="FFFFFF"/>
              </a:solidFill>
              <a:ln w="9525">
                <a:noFill/>
                <a:round/>
                <a:headEnd/>
                <a:tailEnd/>
              </a:ln>
            </p:spPr>
            <p:txBody>
              <a:bodyPr/>
              <a:lstStyle/>
              <a:p>
                <a:endParaRPr lang="en-US"/>
              </a:p>
            </p:txBody>
          </p:sp>
          <p:sp>
            <p:nvSpPr>
              <p:cNvPr id="4202" name="Freeform 194"/>
              <p:cNvSpPr>
                <a:spLocks/>
              </p:cNvSpPr>
              <p:nvPr/>
            </p:nvSpPr>
            <p:spPr bwMode="auto">
              <a:xfrm>
                <a:off x="5020" y="2862"/>
                <a:ext cx="27" cy="31"/>
              </a:xfrm>
              <a:custGeom>
                <a:avLst/>
                <a:gdLst>
                  <a:gd name="T0" fmla="*/ 27 w 81"/>
                  <a:gd name="T1" fmla="*/ 10 h 92"/>
                  <a:gd name="T2" fmla="*/ 6 w 81"/>
                  <a:gd name="T3" fmla="*/ 31 h 92"/>
                  <a:gd name="T4" fmla="*/ 2 w 81"/>
                  <a:gd name="T5" fmla="*/ 31 h 92"/>
                  <a:gd name="T6" fmla="*/ 0 w 81"/>
                  <a:gd name="T7" fmla="*/ 27 h 92"/>
                  <a:gd name="T8" fmla="*/ 2 w 81"/>
                  <a:gd name="T9" fmla="*/ 16 h 92"/>
                  <a:gd name="T10" fmla="*/ 19 w 81"/>
                  <a:gd name="T11" fmla="*/ 0 h 92"/>
                  <a:gd name="T12" fmla="*/ 27 w 81"/>
                  <a:gd name="T13" fmla="*/ 3 h 92"/>
                  <a:gd name="T14" fmla="*/ 27 w 81"/>
                  <a:gd name="T15" fmla="*/ 10 h 92"/>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92"/>
                  <a:gd name="T26" fmla="*/ 81 w 81"/>
                  <a:gd name="T27" fmla="*/ 92 h 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92">
                    <a:moveTo>
                      <a:pt x="81" y="29"/>
                    </a:moveTo>
                    <a:lnTo>
                      <a:pt x="18" y="92"/>
                    </a:lnTo>
                    <a:lnTo>
                      <a:pt x="6" y="92"/>
                    </a:lnTo>
                    <a:lnTo>
                      <a:pt x="0" y="81"/>
                    </a:lnTo>
                    <a:lnTo>
                      <a:pt x="6" y="46"/>
                    </a:lnTo>
                    <a:lnTo>
                      <a:pt x="58" y="0"/>
                    </a:lnTo>
                    <a:lnTo>
                      <a:pt x="81" y="10"/>
                    </a:lnTo>
                    <a:lnTo>
                      <a:pt x="81" y="29"/>
                    </a:lnTo>
                    <a:close/>
                  </a:path>
                </a:pathLst>
              </a:custGeom>
              <a:solidFill>
                <a:srgbClr val="FFFFFF"/>
              </a:solidFill>
              <a:ln w="9525">
                <a:noFill/>
                <a:round/>
                <a:headEnd/>
                <a:tailEnd/>
              </a:ln>
            </p:spPr>
            <p:txBody>
              <a:bodyPr/>
              <a:lstStyle/>
              <a:p>
                <a:endParaRPr lang="en-US"/>
              </a:p>
            </p:txBody>
          </p:sp>
          <p:sp>
            <p:nvSpPr>
              <p:cNvPr id="4203" name="Freeform 195"/>
              <p:cNvSpPr>
                <a:spLocks/>
              </p:cNvSpPr>
              <p:nvPr/>
            </p:nvSpPr>
            <p:spPr bwMode="auto">
              <a:xfrm>
                <a:off x="5047" y="2883"/>
                <a:ext cx="17" cy="18"/>
              </a:xfrm>
              <a:custGeom>
                <a:avLst/>
                <a:gdLst>
                  <a:gd name="T0" fmla="*/ 15 w 52"/>
                  <a:gd name="T1" fmla="*/ 2 h 52"/>
                  <a:gd name="T2" fmla="*/ 17 w 52"/>
                  <a:gd name="T3" fmla="*/ 6 h 52"/>
                  <a:gd name="T4" fmla="*/ 13 w 52"/>
                  <a:gd name="T5" fmla="*/ 14 h 52"/>
                  <a:gd name="T6" fmla="*/ 6 w 52"/>
                  <a:gd name="T7" fmla="*/ 18 h 52"/>
                  <a:gd name="T8" fmla="*/ 2 w 52"/>
                  <a:gd name="T9" fmla="*/ 18 h 52"/>
                  <a:gd name="T10" fmla="*/ 0 w 52"/>
                  <a:gd name="T11" fmla="*/ 11 h 52"/>
                  <a:gd name="T12" fmla="*/ 9 w 52"/>
                  <a:gd name="T13" fmla="*/ 0 h 52"/>
                  <a:gd name="T14" fmla="*/ 15 w 52"/>
                  <a:gd name="T15" fmla="*/ 0 h 52"/>
                  <a:gd name="T16" fmla="*/ 15 w 52"/>
                  <a:gd name="T17" fmla="*/ 2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52"/>
                  <a:gd name="T29" fmla="*/ 52 w 52"/>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52">
                    <a:moveTo>
                      <a:pt x="46" y="5"/>
                    </a:moveTo>
                    <a:lnTo>
                      <a:pt x="52" y="17"/>
                    </a:lnTo>
                    <a:lnTo>
                      <a:pt x="40" y="40"/>
                    </a:lnTo>
                    <a:lnTo>
                      <a:pt x="17" y="52"/>
                    </a:lnTo>
                    <a:lnTo>
                      <a:pt x="6" y="52"/>
                    </a:lnTo>
                    <a:lnTo>
                      <a:pt x="0" y="33"/>
                    </a:lnTo>
                    <a:lnTo>
                      <a:pt x="29" y="0"/>
                    </a:lnTo>
                    <a:lnTo>
                      <a:pt x="46" y="0"/>
                    </a:lnTo>
                    <a:lnTo>
                      <a:pt x="46" y="5"/>
                    </a:lnTo>
                    <a:close/>
                  </a:path>
                </a:pathLst>
              </a:custGeom>
              <a:solidFill>
                <a:srgbClr val="FFFFFF"/>
              </a:solidFill>
              <a:ln w="9525">
                <a:noFill/>
                <a:round/>
                <a:headEnd/>
                <a:tailEnd/>
              </a:ln>
            </p:spPr>
            <p:txBody>
              <a:bodyPr/>
              <a:lstStyle/>
              <a:p>
                <a:endParaRPr lang="en-US"/>
              </a:p>
            </p:txBody>
          </p:sp>
          <p:sp>
            <p:nvSpPr>
              <p:cNvPr id="4204" name="Freeform 196"/>
              <p:cNvSpPr>
                <a:spLocks/>
              </p:cNvSpPr>
              <p:nvPr/>
            </p:nvSpPr>
            <p:spPr bwMode="auto">
              <a:xfrm>
                <a:off x="5199" y="2887"/>
                <a:ext cx="19" cy="29"/>
              </a:xfrm>
              <a:custGeom>
                <a:avLst/>
                <a:gdLst>
                  <a:gd name="T0" fmla="*/ 17 w 57"/>
                  <a:gd name="T1" fmla="*/ 7 h 87"/>
                  <a:gd name="T2" fmla="*/ 17 w 57"/>
                  <a:gd name="T3" fmla="*/ 7 h 87"/>
                  <a:gd name="T4" fmla="*/ 17 w 57"/>
                  <a:gd name="T5" fmla="*/ 10 h 87"/>
                  <a:gd name="T6" fmla="*/ 19 w 57"/>
                  <a:gd name="T7" fmla="*/ 14 h 87"/>
                  <a:gd name="T8" fmla="*/ 17 w 57"/>
                  <a:gd name="T9" fmla="*/ 17 h 87"/>
                  <a:gd name="T10" fmla="*/ 17 w 57"/>
                  <a:gd name="T11" fmla="*/ 19 h 87"/>
                  <a:gd name="T12" fmla="*/ 15 w 57"/>
                  <a:gd name="T13" fmla="*/ 23 h 87"/>
                  <a:gd name="T14" fmla="*/ 13 w 57"/>
                  <a:gd name="T15" fmla="*/ 25 h 87"/>
                  <a:gd name="T16" fmla="*/ 11 w 57"/>
                  <a:gd name="T17" fmla="*/ 27 h 87"/>
                  <a:gd name="T18" fmla="*/ 8 w 57"/>
                  <a:gd name="T19" fmla="*/ 27 h 87"/>
                  <a:gd name="T20" fmla="*/ 6 w 57"/>
                  <a:gd name="T21" fmla="*/ 29 h 87"/>
                  <a:gd name="T22" fmla="*/ 4 w 57"/>
                  <a:gd name="T23" fmla="*/ 29 h 87"/>
                  <a:gd name="T24" fmla="*/ 2 w 57"/>
                  <a:gd name="T25" fmla="*/ 27 h 87"/>
                  <a:gd name="T26" fmla="*/ 0 w 57"/>
                  <a:gd name="T27" fmla="*/ 23 h 87"/>
                  <a:gd name="T28" fmla="*/ 0 w 57"/>
                  <a:gd name="T29" fmla="*/ 21 h 87"/>
                  <a:gd name="T30" fmla="*/ 2 w 57"/>
                  <a:gd name="T31" fmla="*/ 15 h 87"/>
                  <a:gd name="T32" fmla="*/ 4 w 57"/>
                  <a:gd name="T33" fmla="*/ 7 h 87"/>
                  <a:gd name="T34" fmla="*/ 6 w 57"/>
                  <a:gd name="T35" fmla="*/ 6 h 87"/>
                  <a:gd name="T36" fmla="*/ 6 w 57"/>
                  <a:gd name="T37" fmla="*/ 4 h 87"/>
                  <a:gd name="T38" fmla="*/ 8 w 57"/>
                  <a:gd name="T39" fmla="*/ 2 h 87"/>
                  <a:gd name="T40" fmla="*/ 9 w 57"/>
                  <a:gd name="T41" fmla="*/ 0 h 87"/>
                  <a:gd name="T42" fmla="*/ 11 w 57"/>
                  <a:gd name="T43" fmla="*/ 0 h 87"/>
                  <a:gd name="T44" fmla="*/ 13 w 57"/>
                  <a:gd name="T45" fmla="*/ 2 h 87"/>
                  <a:gd name="T46" fmla="*/ 15 w 57"/>
                  <a:gd name="T47" fmla="*/ 4 h 87"/>
                  <a:gd name="T48" fmla="*/ 15 w 57"/>
                  <a:gd name="T49" fmla="*/ 6 h 87"/>
                  <a:gd name="T50" fmla="*/ 17 w 57"/>
                  <a:gd name="T51" fmla="*/ 7 h 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7"/>
                  <a:gd name="T79" fmla="*/ 0 h 87"/>
                  <a:gd name="T80" fmla="*/ 57 w 57"/>
                  <a:gd name="T81" fmla="*/ 87 h 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7" h="87">
                    <a:moveTo>
                      <a:pt x="51" y="22"/>
                    </a:moveTo>
                    <a:lnTo>
                      <a:pt x="51" y="22"/>
                    </a:lnTo>
                    <a:lnTo>
                      <a:pt x="51" y="29"/>
                    </a:lnTo>
                    <a:lnTo>
                      <a:pt x="57" y="41"/>
                    </a:lnTo>
                    <a:lnTo>
                      <a:pt x="51" y="52"/>
                    </a:lnTo>
                    <a:lnTo>
                      <a:pt x="51" y="58"/>
                    </a:lnTo>
                    <a:lnTo>
                      <a:pt x="46" y="70"/>
                    </a:lnTo>
                    <a:lnTo>
                      <a:pt x="40" y="75"/>
                    </a:lnTo>
                    <a:lnTo>
                      <a:pt x="33" y="81"/>
                    </a:lnTo>
                    <a:lnTo>
                      <a:pt x="23" y="81"/>
                    </a:lnTo>
                    <a:lnTo>
                      <a:pt x="17" y="87"/>
                    </a:lnTo>
                    <a:lnTo>
                      <a:pt x="11" y="87"/>
                    </a:lnTo>
                    <a:lnTo>
                      <a:pt x="5" y="81"/>
                    </a:lnTo>
                    <a:lnTo>
                      <a:pt x="0" y="70"/>
                    </a:lnTo>
                    <a:lnTo>
                      <a:pt x="0" y="64"/>
                    </a:lnTo>
                    <a:lnTo>
                      <a:pt x="5" y="46"/>
                    </a:lnTo>
                    <a:lnTo>
                      <a:pt x="11" y="22"/>
                    </a:lnTo>
                    <a:lnTo>
                      <a:pt x="17" y="17"/>
                    </a:lnTo>
                    <a:lnTo>
                      <a:pt x="17" y="12"/>
                    </a:lnTo>
                    <a:lnTo>
                      <a:pt x="23" y="6"/>
                    </a:lnTo>
                    <a:lnTo>
                      <a:pt x="28" y="0"/>
                    </a:lnTo>
                    <a:lnTo>
                      <a:pt x="33" y="0"/>
                    </a:lnTo>
                    <a:lnTo>
                      <a:pt x="40" y="6"/>
                    </a:lnTo>
                    <a:lnTo>
                      <a:pt x="46" y="12"/>
                    </a:lnTo>
                    <a:lnTo>
                      <a:pt x="46" y="17"/>
                    </a:lnTo>
                    <a:lnTo>
                      <a:pt x="51" y="22"/>
                    </a:lnTo>
                    <a:close/>
                  </a:path>
                </a:pathLst>
              </a:custGeom>
              <a:solidFill>
                <a:srgbClr val="FFFFFF"/>
              </a:solidFill>
              <a:ln w="9525">
                <a:noFill/>
                <a:round/>
                <a:headEnd/>
                <a:tailEnd/>
              </a:ln>
            </p:spPr>
            <p:txBody>
              <a:bodyPr/>
              <a:lstStyle/>
              <a:p>
                <a:endParaRPr lang="en-US"/>
              </a:p>
            </p:txBody>
          </p:sp>
          <p:sp>
            <p:nvSpPr>
              <p:cNvPr id="4205" name="Freeform 197"/>
              <p:cNvSpPr>
                <a:spLocks/>
              </p:cNvSpPr>
              <p:nvPr/>
            </p:nvSpPr>
            <p:spPr bwMode="auto">
              <a:xfrm>
                <a:off x="5172" y="2899"/>
                <a:ext cx="15" cy="15"/>
              </a:xfrm>
              <a:custGeom>
                <a:avLst/>
                <a:gdLst>
                  <a:gd name="T0" fmla="*/ 15 w 46"/>
                  <a:gd name="T1" fmla="*/ 4 h 46"/>
                  <a:gd name="T2" fmla="*/ 15 w 46"/>
                  <a:gd name="T3" fmla="*/ 4 h 46"/>
                  <a:gd name="T4" fmla="*/ 15 w 46"/>
                  <a:gd name="T5" fmla="*/ 6 h 46"/>
                  <a:gd name="T6" fmla="*/ 15 w 46"/>
                  <a:gd name="T7" fmla="*/ 8 h 46"/>
                  <a:gd name="T8" fmla="*/ 15 w 46"/>
                  <a:gd name="T9" fmla="*/ 9 h 46"/>
                  <a:gd name="T10" fmla="*/ 13 w 46"/>
                  <a:gd name="T11" fmla="*/ 11 h 46"/>
                  <a:gd name="T12" fmla="*/ 11 w 46"/>
                  <a:gd name="T13" fmla="*/ 13 h 46"/>
                  <a:gd name="T14" fmla="*/ 9 w 46"/>
                  <a:gd name="T15" fmla="*/ 13 h 46"/>
                  <a:gd name="T16" fmla="*/ 7 w 46"/>
                  <a:gd name="T17" fmla="*/ 15 h 46"/>
                  <a:gd name="T18" fmla="*/ 6 w 46"/>
                  <a:gd name="T19" fmla="*/ 15 h 46"/>
                  <a:gd name="T20" fmla="*/ 4 w 46"/>
                  <a:gd name="T21" fmla="*/ 15 h 46"/>
                  <a:gd name="T22" fmla="*/ 2 w 46"/>
                  <a:gd name="T23" fmla="*/ 15 h 46"/>
                  <a:gd name="T24" fmla="*/ 0 w 46"/>
                  <a:gd name="T25" fmla="*/ 13 h 46"/>
                  <a:gd name="T26" fmla="*/ 0 w 46"/>
                  <a:gd name="T27" fmla="*/ 11 h 46"/>
                  <a:gd name="T28" fmla="*/ 0 w 46"/>
                  <a:gd name="T29" fmla="*/ 9 h 46"/>
                  <a:gd name="T30" fmla="*/ 4 w 46"/>
                  <a:gd name="T31" fmla="*/ 6 h 46"/>
                  <a:gd name="T32" fmla="*/ 6 w 46"/>
                  <a:gd name="T33" fmla="*/ 6 h 46"/>
                  <a:gd name="T34" fmla="*/ 6 w 46"/>
                  <a:gd name="T35" fmla="*/ 4 h 46"/>
                  <a:gd name="T36" fmla="*/ 7 w 46"/>
                  <a:gd name="T37" fmla="*/ 4 h 46"/>
                  <a:gd name="T38" fmla="*/ 7 w 46"/>
                  <a:gd name="T39" fmla="*/ 2 h 46"/>
                  <a:gd name="T40" fmla="*/ 9 w 46"/>
                  <a:gd name="T41" fmla="*/ 2 h 46"/>
                  <a:gd name="T42" fmla="*/ 11 w 46"/>
                  <a:gd name="T43" fmla="*/ 2 h 46"/>
                  <a:gd name="T44" fmla="*/ 11 w 46"/>
                  <a:gd name="T45" fmla="*/ 0 h 46"/>
                  <a:gd name="T46" fmla="*/ 13 w 46"/>
                  <a:gd name="T47" fmla="*/ 0 h 46"/>
                  <a:gd name="T48" fmla="*/ 15 w 46"/>
                  <a:gd name="T49" fmla="*/ 2 h 46"/>
                  <a:gd name="T50" fmla="*/ 15 w 46"/>
                  <a:gd name="T51" fmla="*/ 4 h 4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6"/>
                  <a:gd name="T79" fmla="*/ 0 h 46"/>
                  <a:gd name="T80" fmla="*/ 46 w 46"/>
                  <a:gd name="T81" fmla="*/ 46 h 4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6" h="46">
                    <a:moveTo>
                      <a:pt x="46" y="11"/>
                    </a:moveTo>
                    <a:lnTo>
                      <a:pt x="46" y="11"/>
                    </a:lnTo>
                    <a:lnTo>
                      <a:pt x="46" y="17"/>
                    </a:lnTo>
                    <a:lnTo>
                      <a:pt x="46" y="23"/>
                    </a:lnTo>
                    <a:lnTo>
                      <a:pt x="46" y="29"/>
                    </a:lnTo>
                    <a:lnTo>
                      <a:pt x="40" y="35"/>
                    </a:lnTo>
                    <a:lnTo>
                      <a:pt x="34" y="40"/>
                    </a:lnTo>
                    <a:lnTo>
                      <a:pt x="29" y="40"/>
                    </a:lnTo>
                    <a:lnTo>
                      <a:pt x="22" y="46"/>
                    </a:lnTo>
                    <a:lnTo>
                      <a:pt x="17" y="46"/>
                    </a:lnTo>
                    <a:lnTo>
                      <a:pt x="11" y="46"/>
                    </a:lnTo>
                    <a:lnTo>
                      <a:pt x="6" y="46"/>
                    </a:lnTo>
                    <a:lnTo>
                      <a:pt x="0" y="40"/>
                    </a:lnTo>
                    <a:lnTo>
                      <a:pt x="0" y="35"/>
                    </a:lnTo>
                    <a:lnTo>
                      <a:pt x="0" y="29"/>
                    </a:lnTo>
                    <a:lnTo>
                      <a:pt x="11" y="17"/>
                    </a:lnTo>
                    <a:lnTo>
                      <a:pt x="17" y="17"/>
                    </a:lnTo>
                    <a:lnTo>
                      <a:pt x="17" y="11"/>
                    </a:lnTo>
                    <a:lnTo>
                      <a:pt x="22" y="11"/>
                    </a:lnTo>
                    <a:lnTo>
                      <a:pt x="22" y="6"/>
                    </a:lnTo>
                    <a:lnTo>
                      <a:pt x="29" y="6"/>
                    </a:lnTo>
                    <a:lnTo>
                      <a:pt x="34" y="6"/>
                    </a:lnTo>
                    <a:lnTo>
                      <a:pt x="34" y="0"/>
                    </a:lnTo>
                    <a:lnTo>
                      <a:pt x="40" y="0"/>
                    </a:lnTo>
                    <a:lnTo>
                      <a:pt x="46" y="6"/>
                    </a:lnTo>
                    <a:lnTo>
                      <a:pt x="46" y="11"/>
                    </a:lnTo>
                    <a:close/>
                  </a:path>
                </a:pathLst>
              </a:custGeom>
              <a:solidFill>
                <a:srgbClr val="FFFFFF"/>
              </a:solidFill>
              <a:ln w="9525">
                <a:noFill/>
                <a:round/>
                <a:headEnd/>
                <a:tailEnd/>
              </a:ln>
            </p:spPr>
            <p:txBody>
              <a:bodyPr/>
              <a:lstStyle/>
              <a:p>
                <a:endParaRPr lang="en-US"/>
              </a:p>
            </p:txBody>
          </p:sp>
          <p:sp>
            <p:nvSpPr>
              <p:cNvPr id="4206" name="Freeform 198"/>
              <p:cNvSpPr>
                <a:spLocks/>
              </p:cNvSpPr>
              <p:nvPr/>
            </p:nvSpPr>
            <p:spPr bwMode="auto">
              <a:xfrm>
                <a:off x="5233" y="2943"/>
                <a:ext cx="12" cy="22"/>
              </a:xfrm>
              <a:custGeom>
                <a:avLst/>
                <a:gdLst>
                  <a:gd name="T0" fmla="*/ 4 w 35"/>
                  <a:gd name="T1" fmla="*/ 20 h 65"/>
                  <a:gd name="T2" fmla="*/ 4 w 35"/>
                  <a:gd name="T3" fmla="*/ 20 h 65"/>
                  <a:gd name="T4" fmla="*/ 4 w 35"/>
                  <a:gd name="T5" fmla="*/ 18 h 65"/>
                  <a:gd name="T6" fmla="*/ 2 w 35"/>
                  <a:gd name="T7" fmla="*/ 16 h 65"/>
                  <a:gd name="T8" fmla="*/ 0 w 35"/>
                  <a:gd name="T9" fmla="*/ 14 h 65"/>
                  <a:gd name="T10" fmla="*/ 0 w 35"/>
                  <a:gd name="T11" fmla="*/ 12 h 65"/>
                  <a:gd name="T12" fmla="*/ 0 w 35"/>
                  <a:gd name="T13" fmla="*/ 10 h 65"/>
                  <a:gd name="T14" fmla="*/ 2 w 35"/>
                  <a:gd name="T15" fmla="*/ 8 h 65"/>
                  <a:gd name="T16" fmla="*/ 2 w 35"/>
                  <a:gd name="T17" fmla="*/ 6 h 65"/>
                  <a:gd name="T18" fmla="*/ 4 w 35"/>
                  <a:gd name="T19" fmla="*/ 4 h 65"/>
                  <a:gd name="T20" fmla="*/ 6 w 35"/>
                  <a:gd name="T21" fmla="*/ 2 h 65"/>
                  <a:gd name="T22" fmla="*/ 8 w 35"/>
                  <a:gd name="T23" fmla="*/ 0 h 65"/>
                  <a:gd name="T24" fmla="*/ 10 w 35"/>
                  <a:gd name="T25" fmla="*/ 2 h 65"/>
                  <a:gd name="T26" fmla="*/ 12 w 35"/>
                  <a:gd name="T27" fmla="*/ 4 h 65"/>
                  <a:gd name="T28" fmla="*/ 12 w 35"/>
                  <a:gd name="T29" fmla="*/ 8 h 65"/>
                  <a:gd name="T30" fmla="*/ 12 w 35"/>
                  <a:gd name="T31" fmla="*/ 10 h 65"/>
                  <a:gd name="T32" fmla="*/ 12 w 35"/>
                  <a:gd name="T33" fmla="*/ 12 h 65"/>
                  <a:gd name="T34" fmla="*/ 12 w 35"/>
                  <a:gd name="T35" fmla="*/ 14 h 65"/>
                  <a:gd name="T36" fmla="*/ 10 w 35"/>
                  <a:gd name="T37" fmla="*/ 16 h 65"/>
                  <a:gd name="T38" fmla="*/ 10 w 35"/>
                  <a:gd name="T39" fmla="*/ 18 h 65"/>
                  <a:gd name="T40" fmla="*/ 10 w 35"/>
                  <a:gd name="T41" fmla="*/ 20 h 65"/>
                  <a:gd name="T42" fmla="*/ 8 w 35"/>
                  <a:gd name="T43" fmla="*/ 20 h 65"/>
                  <a:gd name="T44" fmla="*/ 6 w 35"/>
                  <a:gd name="T45" fmla="*/ 22 h 65"/>
                  <a:gd name="T46" fmla="*/ 6 w 35"/>
                  <a:gd name="T47" fmla="*/ 20 h 65"/>
                  <a:gd name="T48" fmla="*/ 4 w 35"/>
                  <a:gd name="T49" fmla="*/ 20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5"/>
                  <a:gd name="T76" fmla="*/ 0 h 65"/>
                  <a:gd name="T77" fmla="*/ 35 w 35"/>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5" h="65">
                    <a:moveTo>
                      <a:pt x="12" y="59"/>
                    </a:moveTo>
                    <a:lnTo>
                      <a:pt x="12" y="59"/>
                    </a:lnTo>
                    <a:lnTo>
                      <a:pt x="12" y="53"/>
                    </a:lnTo>
                    <a:lnTo>
                      <a:pt x="6" y="46"/>
                    </a:lnTo>
                    <a:lnTo>
                      <a:pt x="0" y="40"/>
                    </a:lnTo>
                    <a:lnTo>
                      <a:pt x="0" y="35"/>
                    </a:lnTo>
                    <a:lnTo>
                      <a:pt x="0" y="29"/>
                    </a:lnTo>
                    <a:lnTo>
                      <a:pt x="6" y="24"/>
                    </a:lnTo>
                    <a:lnTo>
                      <a:pt x="6" y="18"/>
                    </a:lnTo>
                    <a:lnTo>
                      <a:pt x="12" y="12"/>
                    </a:lnTo>
                    <a:lnTo>
                      <a:pt x="17" y="6"/>
                    </a:lnTo>
                    <a:lnTo>
                      <a:pt x="23" y="0"/>
                    </a:lnTo>
                    <a:lnTo>
                      <a:pt x="29" y="6"/>
                    </a:lnTo>
                    <a:lnTo>
                      <a:pt x="35" y="12"/>
                    </a:lnTo>
                    <a:lnTo>
                      <a:pt x="35" y="24"/>
                    </a:lnTo>
                    <a:lnTo>
                      <a:pt x="35" y="29"/>
                    </a:lnTo>
                    <a:lnTo>
                      <a:pt x="35" y="35"/>
                    </a:lnTo>
                    <a:lnTo>
                      <a:pt x="35" y="40"/>
                    </a:lnTo>
                    <a:lnTo>
                      <a:pt x="29" y="46"/>
                    </a:lnTo>
                    <a:lnTo>
                      <a:pt x="29" y="53"/>
                    </a:lnTo>
                    <a:lnTo>
                      <a:pt x="29" y="59"/>
                    </a:lnTo>
                    <a:lnTo>
                      <a:pt x="23" y="59"/>
                    </a:lnTo>
                    <a:lnTo>
                      <a:pt x="17" y="65"/>
                    </a:lnTo>
                    <a:lnTo>
                      <a:pt x="17" y="59"/>
                    </a:lnTo>
                    <a:lnTo>
                      <a:pt x="12" y="59"/>
                    </a:lnTo>
                    <a:close/>
                  </a:path>
                </a:pathLst>
              </a:custGeom>
              <a:solidFill>
                <a:srgbClr val="FFFFFF"/>
              </a:solidFill>
              <a:ln w="9525">
                <a:noFill/>
                <a:round/>
                <a:headEnd/>
                <a:tailEnd/>
              </a:ln>
            </p:spPr>
            <p:txBody>
              <a:bodyPr/>
              <a:lstStyle/>
              <a:p>
                <a:endParaRPr lang="en-US"/>
              </a:p>
            </p:txBody>
          </p:sp>
          <p:sp>
            <p:nvSpPr>
              <p:cNvPr id="4207" name="Freeform 199"/>
              <p:cNvSpPr>
                <a:spLocks/>
              </p:cNvSpPr>
              <p:nvPr/>
            </p:nvSpPr>
            <p:spPr bwMode="auto">
              <a:xfrm>
                <a:off x="5298" y="2914"/>
                <a:ext cx="14" cy="22"/>
              </a:xfrm>
              <a:custGeom>
                <a:avLst/>
                <a:gdLst>
                  <a:gd name="T0" fmla="*/ 2 w 41"/>
                  <a:gd name="T1" fmla="*/ 0 h 65"/>
                  <a:gd name="T2" fmla="*/ 2 w 41"/>
                  <a:gd name="T3" fmla="*/ 0 h 65"/>
                  <a:gd name="T4" fmla="*/ 4 w 41"/>
                  <a:gd name="T5" fmla="*/ 0 h 65"/>
                  <a:gd name="T6" fmla="*/ 6 w 41"/>
                  <a:gd name="T7" fmla="*/ 0 h 65"/>
                  <a:gd name="T8" fmla="*/ 8 w 41"/>
                  <a:gd name="T9" fmla="*/ 0 h 65"/>
                  <a:gd name="T10" fmla="*/ 10 w 41"/>
                  <a:gd name="T11" fmla="*/ 2 h 65"/>
                  <a:gd name="T12" fmla="*/ 12 w 41"/>
                  <a:gd name="T13" fmla="*/ 4 h 65"/>
                  <a:gd name="T14" fmla="*/ 12 w 41"/>
                  <a:gd name="T15" fmla="*/ 6 h 65"/>
                  <a:gd name="T16" fmla="*/ 14 w 41"/>
                  <a:gd name="T17" fmla="*/ 10 h 65"/>
                  <a:gd name="T18" fmla="*/ 14 w 41"/>
                  <a:gd name="T19" fmla="*/ 14 h 65"/>
                  <a:gd name="T20" fmla="*/ 12 w 41"/>
                  <a:gd name="T21" fmla="*/ 16 h 65"/>
                  <a:gd name="T22" fmla="*/ 12 w 41"/>
                  <a:gd name="T23" fmla="*/ 20 h 65"/>
                  <a:gd name="T24" fmla="*/ 10 w 41"/>
                  <a:gd name="T25" fmla="*/ 20 h 65"/>
                  <a:gd name="T26" fmla="*/ 10 w 41"/>
                  <a:gd name="T27" fmla="*/ 22 h 65"/>
                  <a:gd name="T28" fmla="*/ 8 w 41"/>
                  <a:gd name="T29" fmla="*/ 22 h 65"/>
                  <a:gd name="T30" fmla="*/ 6 w 41"/>
                  <a:gd name="T31" fmla="*/ 22 h 65"/>
                  <a:gd name="T32" fmla="*/ 6 w 41"/>
                  <a:gd name="T33" fmla="*/ 20 h 65"/>
                  <a:gd name="T34" fmla="*/ 4 w 41"/>
                  <a:gd name="T35" fmla="*/ 18 h 65"/>
                  <a:gd name="T36" fmla="*/ 2 w 41"/>
                  <a:gd name="T37" fmla="*/ 16 h 65"/>
                  <a:gd name="T38" fmla="*/ 2 w 41"/>
                  <a:gd name="T39" fmla="*/ 14 h 65"/>
                  <a:gd name="T40" fmla="*/ 2 w 41"/>
                  <a:gd name="T41" fmla="*/ 12 h 65"/>
                  <a:gd name="T42" fmla="*/ 0 w 41"/>
                  <a:gd name="T43" fmla="*/ 8 h 65"/>
                  <a:gd name="T44" fmla="*/ 0 w 41"/>
                  <a:gd name="T45" fmla="*/ 6 h 65"/>
                  <a:gd name="T46" fmla="*/ 2 w 41"/>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1"/>
                  <a:gd name="T73" fmla="*/ 0 h 65"/>
                  <a:gd name="T74" fmla="*/ 41 w 41"/>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1" h="65">
                    <a:moveTo>
                      <a:pt x="6" y="0"/>
                    </a:moveTo>
                    <a:lnTo>
                      <a:pt x="6" y="0"/>
                    </a:lnTo>
                    <a:lnTo>
                      <a:pt x="12" y="0"/>
                    </a:lnTo>
                    <a:lnTo>
                      <a:pt x="18" y="0"/>
                    </a:lnTo>
                    <a:lnTo>
                      <a:pt x="23" y="0"/>
                    </a:lnTo>
                    <a:lnTo>
                      <a:pt x="29" y="6"/>
                    </a:lnTo>
                    <a:lnTo>
                      <a:pt x="35" y="12"/>
                    </a:lnTo>
                    <a:lnTo>
                      <a:pt x="35" y="17"/>
                    </a:lnTo>
                    <a:lnTo>
                      <a:pt x="41" y="29"/>
                    </a:lnTo>
                    <a:lnTo>
                      <a:pt x="41" y="41"/>
                    </a:lnTo>
                    <a:lnTo>
                      <a:pt x="35" y="46"/>
                    </a:lnTo>
                    <a:lnTo>
                      <a:pt x="35" y="58"/>
                    </a:lnTo>
                    <a:lnTo>
                      <a:pt x="29" y="58"/>
                    </a:lnTo>
                    <a:lnTo>
                      <a:pt x="29" y="65"/>
                    </a:lnTo>
                    <a:lnTo>
                      <a:pt x="23" y="65"/>
                    </a:lnTo>
                    <a:lnTo>
                      <a:pt x="18" y="65"/>
                    </a:lnTo>
                    <a:lnTo>
                      <a:pt x="18" y="58"/>
                    </a:lnTo>
                    <a:lnTo>
                      <a:pt x="12" y="52"/>
                    </a:lnTo>
                    <a:lnTo>
                      <a:pt x="6" y="46"/>
                    </a:lnTo>
                    <a:lnTo>
                      <a:pt x="6" y="41"/>
                    </a:lnTo>
                    <a:lnTo>
                      <a:pt x="6" y="35"/>
                    </a:lnTo>
                    <a:lnTo>
                      <a:pt x="0" y="24"/>
                    </a:lnTo>
                    <a:lnTo>
                      <a:pt x="0" y="17"/>
                    </a:lnTo>
                    <a:lnTo>
                      <a:pt x="6" y="0"/>
                    </a:lnTo>
                    <a:close/>
                  </a:path>
                </a:pathLst>
              </a:custGeom>
              <a:solidFill>
                <a:srgbClr val="FFFFFF"/>
              </a:solidFill>
              <a:ln w="9525">
                <a:noFill/>
                <a:round/>
                <a:headEnd/>
                <a:tailEnd/>
              </a:ln>
            </p:spPr>
            <p:txBody>
              <a:bodyPr/>
              <a:lstStyle/>
              <a:p>
                <a:endParaRPr lang="en-US"/>
              </a:p>
            </p:txBody>
          </p:sp>
          <p:sp>
            <p:nvSpPr>
              <p:cNvPr id="4208" name="Freeform 200"/>
              <p:cNvSpPr>
                <a:spLocks/>
              </p:cNvSpPr>
              <p:nvPr/>
            </p:nvSpPr>
            <p:spPr bwMode="auto">
              <a:xfrm>
                <a:off x="5150" y="2922"/>
                <a:ext cx="14" cy="25"/>
              </a:xfrm>
              <a:custGeom>
                <a:avLst/>
                <a:gdLst>
                  <a:gd name="T0" fmla="*/ 14 w 41"/>
                  <a:gd name="T1" fmla="*/ 11 h 75"/>
                  <a:gd name="T2" fmla="*/ 14 w 41"/>
                  <a:gd name="T3" fmla="*/ 11 h 75"/>
                  <a:gd name="T4" fmla="*/ 14 w 41"/>
                  <a:gd name="T5" fmla="*/ 14 h 75"/>
                  <a:gd name="T6" fmla="*/ 12 w 41"/>
                  <a:gd name="T7" fmla="*/ 17 h 75"/>
                  <a:gd name="T8" fmla="*/ 10 w 41"/>
                  <a:gd name="T9" fmla="*/ 19 h 75"/>
                  <a:gd name="T10" fmla="*/ 10 w 41"/>
                  <a:gd name="T11" fmla="*/ 21 h 75"/>
                  <a:gd name="T12" fmla="*/ 8 w 41"/>
                  <a:gd name="T13" fmla="*/ 23 h 75"/>
                  <a:gd name="T14" fmla="*/ 6 w 41"/>
                  <a:gd name="T15" fmla="*/ 25 h 75"/>
                  <a:gd name="T16" fmla="*/ 4 w 41"/>
                  <a:gd name="T17" fmla="*/ 25 h 75"/>
                  <a:gd name="T18" fmla="*/ 2 w 41"/>
                  <a:gd name="T19" fmla="*/ 25 h 75"/>
                  <a:gd name="T20" fmla="*/ 0 w 41"/>
                  <a:gd name="T21" fmla="*/ 25 h 75"/>
                  <a:gd name="T22" fmla="*/ 0 w 41"/>
                  <a:gd name="T23" fmla="*/ 23 h 75"/>
                  <a:gd name="T24" fmla="*/ 0 w 41"/>
                  <a:gd name="T25" fmla="*/ 21 h 75"/>
                  <a:gd name="T26" fmla="*/ 0 w 41"/>
                  <a:gd name="T27" fmla="*/ 17 h 75"/>
                  <a:gd name="T28" fmla="*/ 0 w 41"/>
                  <a:gd name="T29" fmla="*/ 15 h 75"/>
                  <a:gd name="T30" fmla="*/ 2 w 41"/>
                  <a:gd name="T31" fmla="*/ 11 h 75"/>
                  <a:gd name="T32" fmla="*/ 6 w 41"/>
                  <a:gd name="T33" fmla="*/ 6 h 75"/>
                  <a:gd name="T34" fmla="*/ 6 w 41"/>
                  <a:gd name="T35" fmla="*/ 4 h 75"/>
                  <a:gd name="T36" fmla="*/ 8 w 41"/>
                  <a:gd name="T37" fmla="*/ 2 h 75"/>
                  <a:gd name="T38" fmla="*/ 10 w 41"/>
                  <a:gd name="T39" fmla="*/ 0 h 75"/>
                  <a:gd name="T40" fmla="*/ 12 w 41"/>
                  <a:gd name="T41" fmla="*/ 0 h 75"/>
                  <a:gd name="T42" fmla="*/ 14 w 41"/>
                  <a:gd name="T43" fmla="*/ 0 h 75"/>
                  <a:gd name="T44" fmla="*/ 14 w 41"/>
                  <a:gd name="T45" fmla="*/ 2 h 75"/>
                  <a:gd name="T46" fmla="*/ 14 w 41"/>
                  <a:gd name="T47" fmla="*/ 4 h 75"/>
                  <a:gd name="T48" fmla="*/ 14 w 41"/>
                  <a:gd name="T49" fmla="*/ 6 h 75"/>
                  <a:gd name="T50" fmla="*/ 14 w 41"/>
                  <a:gd name="T51" fmla="*/ 7 h 75"/>
                  <a:gd name="T52" fmla="*/ 14 w 41"/>
                  <a:gd name="T53" fmla="*/ 9 h 75"/>
                  <a:gd name="T54" fmla="*/ 14 w 41"/>
                  <a:gd name="T55" fmla="*/ 11 h 7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1"/>
                  <a:gd name="T85" fmla="*/ 0 h 75"/>
                  <a:gd name="T86" fmla="*/ 41 w 41"/>
                  <a:gd name="T87" fmla="*/ 75 h 7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1" h="75">
                    <a:moveTo>
                      <a:pt x="41" y="34"/>
                    </a:moveTo>
                    <a:lnTo>
                      <a:pt x="41" y="34"/>
                    </a:lnTo>
                    <a:lnTo>
                      <a:pt x="41" y="41"/>
                    </a:lnTo>
                    <a:lnTo>
                      <a:pt x="36" y="51"/>
                    </a:lnTo>
                    <a:lnTo>
                      <a:pt x="30" y="57"/>
                    </a:lnTo>
                    <a:lnTo>
                      <a:pt x="30" y="63"/>
                    </a:lnTo>
                    <a:lnTo>
                      <a:pt x="24" y="69"/>
                    </a:lnTo>
                    <a:lnTo>
                      <a:pt x="19" y="75"/>
                    </a:lnTo>
                    <a:lnTo>
                      <a:pt x="13" y="75"/>
                    </a:lnTo>
                    <a:lnTo>
                      <a:pt x="7" y="75"/>
                    </a:lnTo>
                    <a:lnTo>
                      <a:pt x="0" y="75"/>
                    </a:lnTo>
                    <a:lnTo>
                      <a:pt x="0" y="69"/>
                    </a:lnTo>
                    <a:lnTo>
                      <a:pt x="0" y="63"/>
                    </a:lnTo>
                    <a:lnTo>
                      <a:pt x="0" y="51"/>
                    </a:lnTo>
                    <a:lnTo>
                      <a:pt x="0" y="46"/>
                    </a:lnTo>
                    <a:lnTo>
                      <a:pt x="7" y="34"/>
                    </a:lnTo>
                    <a:lnTo>
                      <a:pt x="19" y="17"/>
                    </a:lnTo>
                    <a:lnTo>
                      <a:pt x="19" y="11"/>
                    </a:lnTo>
                    <a:lnTo>
                      <a:pt x="24" y="5"/>
                    </a:lnTo>
                    <a:lnTo>
                      <a:pt x="30" y="0"/>
                    </a:lnTo>
                    <a:lnTo>
                      <a:pt x="36" y="0"/>
                    </a:lnTo>
                    <a:lnTo>
                      <a:pt x="41" y="0"/>
                    </a:lnTo>
                    <a:lnTo>
                      <a:pt x="41" y="5"/>
                    </a:lnTo>
                    <a:lnTo>
                      <a:pt x="41" y="11"/>
                    </a:lnTo>
                    <a:lnTo>
                      <a:pt x="41" y="17"/>
                    </a:lnTo>
                    <a:lnTo>
                      <a:pt x="41" y="22"/>
                    </a:lnTo>
                    <a:lnTo>
                      <a:pt x="41" y="28"/>
                    </a:lnTo>
                    <a:lnTo>
                      <a:pt x="41" y="34"/>
                    </a:lnTo>
                    <a:close/>
                  </a:path>
                </a:pathLst>
              </a:custGeom>
              <a:solidFill>
                <a:srgbClr val="FFFFFF"/>
              </a:solidFill>
              <a:ln w="9525">
                <a:noFill/>
                <a:round/>
                <a:headEnd/>
                <a:tailEnd/>
              </a:ln>
            </p:spPr>
            <p:txBody>
              <a:bodyPr/>
              <a:lstStyle/>
              <a:p>
                <a:endParaRPr lang="en-US"/>
              </a:p>
            </p:txBody>
          </p:sp>
          <p:sp>
            <p:nvSpPr>
              <p:cNvPr id="4209" name="Freeform 201"/>
              <p:cNvSpPr>
                <a:spLocks/>
              </p:cNvSpPr>
              <p:nvPr/>
            </p:nvSpPr>
            <p:spPr bwMode="auto">
              <a:xfrm>
                <a:off x="5012" y="2995"/>
                <a:ext cx="50" cy="24"/>
              </a:xfrm>
              <a:custGeom>
                <a:avLst/>
                <a:gdLst>
                  <a:gd name="T0" fmla="*/ 50 w 150"/>
                  <a:gd name="T1" fmla="*/ 6 h 70"/>
                  <a:gd name="T2" fmla="*/ 50 w 150"/>
                  <a:gd name="T3" fmla="*/ 6 h 70"/>
                  <a:gd name="T4" fmla="*/ 50 w 150"/>
                  <a:gd name="T5" fmla="*/ 8 h 70"/>
                  <a:gd name="T6" fmla="*/ 48 w 150"/>
                  <a:gd name="T7" fmla="*/ 12 h 70"/>
                  <a:gd name="T8" fmla="*/ 48 w 150"/>
                  <a:gd name="T9" fmla="*/ 14 h 70"/>
                  <a:gd name="T10" fmla="*/ 46 w 150"/>
                  <a:gd name="T11" fmla="*/ 16 h 70"/>
                  <a:gd name="T12" fmla="*/ 44 w 150"/>
                  <a:gd name="T13" fmla="*/ 18 h 70"/>
                  <a:gd name="T14" fmla="*/ 42 w 150"/>
                  <a:gd name="T15" fmla="*/ 20 h 70"/>
                  <a:gd name="T16" fmla="*/ 39 w 150"/>
                  <a:gd name="T17" fmla="*/ 20 h 70"/>
                  <a:gd name="T18" fmla="*/ 37 w 150"/>
                  <a:gd name="T19" fmla="*/ 22 h 70"/>
                  <a:gd name="T20" fmla="*/ 32 w 150"/>
                  <a:gd name="T21" fmla="*/ 24 h 70"/>
                  <a:gd name="T22" fmla="*/ 29 w 150"/>
                  <a:gd name="T23" fmla="*/ 24 h 70"/>
                  <a:gd name="T24" fmla="*/ 25 w 150"/>
                  <a:gd name="T25" fmla="*/ 24 h 70"/>
                  <a:gd name="T26" fmla="*/ 19 w 150"/>
                  <a:gd name="T27" fmla="*/ 24 h 70"/>
                  <a:gd name="T28" fmla="*/ 15 w 150"/>
                  <a:gd name="T29" fmla="*/ 24 h 70"/>
                  <a:gd name="T30" fmla="*/ 12 w 150"/>
                  <a:gd name="T31" fmla="*/ 24 h 70"/>
                  <a:gd name="T32" fmla="*/ 6 w 150"/>
                  <a:gd name="T33" fmla="*/ 22 h 70"/>
                  <a:gd name="T34" fmla="*/ 0 w 150"/>
                  <a:gd name="T35" fmla="*/ 20 h 70"/>
                  <a:gd name="T36" fmla="*/ 2 w 150"/>
                  <a:gd name="T37" fmla="*/ 20 h 70"/>
                  <a:gd name="T38" fmla="*/ 6 w 150"/>
                  <a:gd name="T39" fmla="*/ 18 h 70"/>
                  <a:gd name="T40" fmla="*/ 10 w 150"/>
                  <a:gd name="T41" fmla="*/ 18 h 70"/>
                  <a:gd name="T42" fmla="*/ 14 w 150"/>
                  <a:gd name="T43" fmla="*/ 16 h 70"/>
                  <a:gd name="T44" fmla="*/ 17 w 150"/>
                  <a:gd name="T45" fmla="*/ 14 h 70"/>
                  <a:gd name="T46" fmla="*/ 21 w 150"/>
                  <a:gd name="T47" fmla="*/ 12 h 70"/>
                  <a:gd name="T48" fmla="*/ 25 w 150"/>
                  <a:gd name="T49" fmla="*/ 8 h 70"/>
                  <a:gd name="T50" fmla="*/ 29 w 150"/>
                  <a:gd name="T51" fmla="*/ 6 h 70"/>
                  <a:gd name="T52" fmla="*/ 32 w 150"/>
                  <a:gd name="T53" fmla="*/ 4 h 70"/>
                  <a:gd name="T54" fmla="*/ 35 w 150"/>
                  <a:gd name="T55" fmla="*/ 2 h 70"/>
                  <a:gd name="T56" fmla="*/ 37 w 150"/>
                  <a:gd name="T57" fmla="*/ 2 h 70"/>
                  <a:gd name="T58" fmla="*/ 40 w 150"/>
                  <a:gd name="T59" fmla="*/ 0 h 70"/>
                  <a:gd name="T60" fmla="*/ 42 w 150"/>
                  <a:gd name="T61" fmla="*/ 0 h 70"/>
                  <a:gd name="T62" fmla="*/ 44 w 150"/>
                  <a:gd name="T63" fmla="*/ 0 h 70"/>
                  <a:gd name="T64" fmla="*/ 46 w 150"/>
                  <a:gd name="T65" fmla="*/ 0 h 70"/>
                  <a:gd name="T66" fmla="*/ 48 w 150"/>
                  <a:gd name="T67" fmla="*/ 2 h 70"/>
                  <a:gd name="T68" fmla="*/ 50 w 150"/>
                  <a:gd name="T69" fmla="*/ 6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0"/>
                  <a:gd name="T106" fmla="*/ 0 h 70"/>
                  <a:gd name="T107" fmla="*/ 150 w 150"/>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0" h="70">
                    <a:moveTo>
                      <a:pt x="150" y="18"/>
                    </a:moveTo>
                    <a:lnTo>
                      <a:pt x="150" y="18"/>
                    </a:lnTo>
                    <a:lnTo>
                      <a:pt x="150" y="23"/>
                    </a:lnTo>
                    <a:lnTo>
                      <a:pt x="144" y="35"/>
                    </a:lnTo>
                    <a:lnTo>
                      <a:pt x="144" y="41"/>
                    </a:lnTo>
                    <a:lnTo>
                      <a:pt x="138" y="46"/>
                    </a:lnTo>
                    <a:lnTo>
                      <a:pt x="133" y="52"/>
                    </a:lnTo>
                    <a:lnTo>
                      <a:pt x="127" y="58"/>
                    </a:lnTo>
                    <a:lnTo>
                      <a:pt x="116" y="58"/>
                    </a:lnTo>
                    <a:lnTo>
                      <a:pt x="110" y="64"/>
                    </a:lnTo>
                    <a:lnTo>
                      <a:pt x="97" y="70"/>
                    </a:lnTo>
                    <a:lnTo>
                      <a:pt x="87" y="70"/>
                    </a:lnTo>
                    <a:lnTo>
                      <a:pt x="75" y="70"/>
                    </a:lnTo>
                    <a:lnTo>
                      <a:pt x="58" y="70"/>
                    </a:lnTo>
                    <a:lnTo>
                      <a:pt x="46" y="70"/>
                    </a:lnTo>
                    <a:lnTo>
                      <a:pt x="35" y="70"/>
                    </a:lnTo>
                    <a:lnTo>
                      <a:pt x="18" y="64"/>
                    </a:lnTo>
                    <a:lnTo>
                      <a:pt x="0" y="58"/>
                    </a:lnTo>
                    <a:lnTo>
                      <a:pt x="5" y="58"/>
                    </a:lnTo>
                    <a:lnTo>
                      <a:pt x="18" y="52"/>
                    </a:lnTo>
                    <a:lnTo>
                      <a:pt x="29" y="52"/>
                    </a:lnTo>
                    <a:lnTo>
                      <a:pt x="41" y="46"/>
                    </a:lnTo>
                    <a:lnTo>
                      <a:pt x="51" y="41"/>
                    </a:lnTo>
                    <a:lnTo>
                      <a:pt x="64" y="35"/>
                    </a:lnTo>
                    <a:lnTo>
                      <a:pt x="75" y="23"/>
                    </a:lnTo>
                    <a:lnTo>
                      <a:pt x="87" y="18"/>
                    </a:lnTo>
                    <a:lnTo>
                      <a:pt x="97" y="12"/>
                    </a:lnTo>
                    <a:lnTo>
                      <a:pt x="104" y="5"/>
                    </a:lnTo>
                    <a:lnTo>
                      <a:pt x="110" y="5"/>
                    </a:lnTo>
                    <a:lnTo>
                      <a:pt x="121" y="0"/>
                    </a:lnTo>
                    <a:lnTo>
                      <a:pt x="127" y="0"/>
                    </a:lnTo>
                    <a:lnTo>
                      <a:pt x="133" y="0"/>
                    </a:lnTo>
                    <a:lnTo>
                      <a:pt x="138" y="0"/>
                    </a:lnTo>
                    <a:lnTo>
                      <a:pt x="144" y="5"/>
                    </a:lnTo>
                    <a:lnTo>
                      <a:pt x="150" y="18"/>
                    </a:lnTo>
                    <a:close/>
                  </a:path>
                </a:pathLst>
              </a:custGeom>
              <a:solidFill>
                <a:srgbClr val="FFFFFF"/>
              </a:solidFill>
              <a:ln w="9525">
                <a:noFill/>
                <a:round/>
                <a:headEnd/>
                <a:tailEnd/>
              </a:ln>
            </p:spPr>
            <p:txBody>
              <a:bodyPr/>
              <a:lstStyle/>
              <a:p>
                <a:endParaRPr lang="en-US"/>
              </a:p>
            </p:txBody>
          </p:sp>
          <p:sp>
            <p:nvSpPr>
              <p:cNvPr id="4210" name="Freeform 202"/>
              <p:cNvSpPr>
                <a:spLocks/>
              </p:cNvSpPr>
              <p:nvPr/>
            </p:nvSpPr>
            <p:spPr bwMode="auto">
              <a:xfrm>
                <a:off x="5308" y="3057"/>
                <a:ext cx="12" cy="12"/>
              </a:xfrm>
              <a:custGeom>
                <a:avLst/>
                <a:gdLst>
                  <a:gd name="T0" fmla="*/ 0 w 35"/>
                  <a:gd name="T1" fmla="*/ 0 h 36"/>
                  <a:gd name="T2" fmla="*/ 0 w 35"/>
                  <a:gd name="T3" fmla="*/ 0 h 36"/>
                  <a:gd name="T4" fmla="*/ 0 w 35"/>
                  <a:gd name="T5" fmla="*/ 2 h 36"/>
                  <a:gd name="T6" fmla="*/ 2 w 35"/>
                  <a:gd name="T7" fmla="*/ 2 h 36"/>
                  <a:gd name="T8" fmla="*/ 2 w 35"/>
                  <a:gd name="T9" fmla="*/ 4 h 36"/>
                  <a:gd name="T10" fmla="*/ 2 w 35"/>
                  <a:gd name="T11" fmla="*/ 6 h 36"/>
                  <a:gd name="T12" fmla="*/ 2 w 35"/>
                  <a:gd name="T13" fmla="*/ 8 h 36"/>
                  <a:gd name="T14" fmla="*/ 2 w 35"/>
                  <a:gd name="T15" fmla="*/ 10 h 36"/>
                  <a:gd name="T16" fmla="*/ 4 w 35"/>
                  <a:gd name="T17" fmla="*/ 10 h 36"/>
                  <a:gd name="T18" fmla="*/ 6 w 35"/>
                  <a:gd name="T19" fmla="*/ 12 h 36"/>
                  <a:gd name="T20" fmla="*/ 8 w 35"/>
                  <a:gd name="T21" fmla="*/ 12 h 36"/>
                  <a:gd name="T22" fmla="*/ 10 w 35"/>
                  <a:gd name="T23" fmla="*/ 12 h 36"/>
                  <a:gd name="T24" fmla="*/ 12 w 35"/>
                  <a:gd name="T25" fmla="*/ 12 h 36"/>
                  <a:gd name="T26" fmla="*/ 12 w 35"/>
                  <a:gd name="T27" fmla="*/ 10 h 36"/>
                  <a:gd name="T28" fmla="*/ 12 w 35"/>
                  <a:gd name="T29" fmla="*/ 8 h 36"/>
                  <a:gd name="T30" fmla="*/ 10 w 35"/>
                  <a:gd name="T31" fmla="*/ 6 h 36"/>
                  <a:gd name="T32" fmla="*/ 8 w 35"/>
                  <a:gd name="T33" fmla="*/ 4 h 36"/>
                  <a:gd name="T34" fmla="*/ 6 w 35"/>
                  <a:gd name="T35" fmla="*/ 4 h 36"/>
                  <a:gd name="T36" fmla="*/ 4 w 35"/>
                  <a:gd name="T37" fmla="*/ 2 h 36"/>
                  <a:gd name="T38" fmla="*/ 0 w 35"/>
                  <a:gd name="T39" fmla="*/ 0 h 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36"/>
                  <a:gd name="T62" fmla="*/ 35 w 35"/>
                  <a:gd name="T63" fmla="*/ 36 h 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36">
                    <a:moveTo>
                      <a:pt x="0" y="0"/>
                    </a:moveTo>
                    <a:lnTo>
                      <a:pt x="0" y="0"/>
                    </a:lnTo>
                    <a:lnTo>
                      <a:pt x="0" y="6"/>
                    </a:lnTo>
                    <a:lnTo>
                      <a:pt x="6" y="6"/>
                    </a:lnTo>
                    <a:lnTo>
                      <a:pt x="6" y="12"/>
                    </a:lnTo>
                    <a:lnTo>
                      <a:pt x="6" y="19"/>
                    </a:lnTo>
                    <a:lnTo>
                      <a:pt x="6" y="25"/>
                    </a:lnTo>
                    <a:lnTo>
                      <a:pt x="6" y="30"/>
                    </a:lnTo>
                    <a:lnTo>
                      <a:pt x="12" y="30"/>
                    </a:lnTo>
                    <a:lnTo>
                      <a:pt x="17" y="36"/>
                    </a:lnTo>
                    <a:lnTo>
                      <a:pt x="23" y="36"/>
                    </a:lnTo>
                    <a:lnTo>
                      <a:pt x="29" y="36"/>
                    </a:lnTo>
                    <a:lnTo>
                      <a:pt x="35" y="36"/>
                    </a:lnTo>
                    <a:lnTo>
                      <a:pt x="35" y="30"/>
                    </a:lnTo>
                    <a:lnTo>
                      <a:pt x="35" y="25"/>
                    </a:lnTo>
                    <a:lnTo>
                      <a:pt x="29" y="19"/>
                    </a:lnTo>
                    <a:lnTo>
                      <a:pt x="23" y="12"/>
                    </a:lnTo>
                    <a:lnTo>
                      <a:pt x="17" y="12"/>
                    </a:lnTo>
                    <a:lnTo>
                      <a:pt x="12" y="6"/>
                    </a:lnTo>
                    <a:lnTo>
                      <a:pt x="0" y="0"/>
                    </a:lnTo>
                    <a:close/>
                  </a:path>
                </a:pathLst>
              </a:custGeom>
              <a:solidFill>
                <a:srgbClr val="FFFFFF"/>
              </a:solidFill>
              <a:ln w="9525">
                <a:noFill/>
                <a:round/>
                <a:headEnd/>
                <a:tailEnd/>
              </a:ln>
            </p:spPr>
            <p:txBody>
              <a:bodyPr/>
              <a:lstStyle/>
              <a:p>
                <a:endParaRPr lang="en-US"/>
              </a:p>
            </p:txBody>
          </p:sp>
          <p:sp>
            <p:nvSpPr>
              <p:cNvPr id="4211" name="Freeform 203"/>
              <p:cNvSpPr>
                <a:spLocks/>
              </p:cNvSpPr>
              <p:nvPr/>
            </p:nvSpPr>
            <p:spPr bwMode="auto">
              <a:xfrm>
                <a:off x="4983" y="3133"/>
                <a:ext cx="29" cy="25"/>
              </a:xfrm>
              <a:custGeom>
                <a:avLst/>
                <a:gdLst>
                  <a:gd name="T0" fmla="*/ 29 w 87"/>
                  <a:gd name="T1" fmla="*/ 2 h 76"/>
                  <a:gd name="T2" fmla="*/ 29 w 87"/>
                  <a:gd name="T3" fmla="*/ 2 h 76"/>
                  <a:gd name="T4" fmla="*/ 29 w 87"/>
                  <a:gd name="T5" fmla="*/ 4 h 76"/>
                  <a:gd name="T6" fmla="*/ 27 w 87"/>
                  <a:gd name="T7" fmla="*/ 6 h 76"/>
                  <a:gd name="T8" fmla="*/ 25 w 87"/>
                  <a:gd name="T9" fmla="*/ 6 h 76"/>
                  <a:gd name="T10" fmla="*/ 25 w 87"/>
                  <a:gd name="T11" fmla="*/ 8 h 76"/>
                  <a:gd name="T12" fmla="*/ 23 w 87"/>
                  <a:gd name="T13" fmla="*/ 8 h 76"/>
                  <a:gd name="T14" fmla="*/ 21 w 87"/>
                  <a:gd name="T15" fmla="*/ 10 h 76"/>
                  <a:gd name="T16" fmla="*/ 20 w 87"/>
                  <a:gd name="T17" fmla="*/ 10 h 76"/>
                  <a:gd name="T18" fmla="*/ 17 w 87"/>
                  <a:gd name="T19" fmla="*/ 10 h 76"/>
                  <a:gd name="T20" fmla="*/ 15 w 87"/>
                  <a:gd name="T21" fmla="*/ 12 h 76"/>
                  <a:gd name="T22" fmla="*/ 14 w 87"/>
                  <a:gd name="T23" fmla="*/ 12 h 76"/>
                  <a:gd name="T24" fmla="*/ 12 w 87"/>
                  <a:gd name="T25" fmla="*/ 13 h 76"/>
                  <a:gd name="T26" fmla="*/ 10 w 87"/>
                  <a:gd name="T27" fmla="*/ 13 h 76"/>
                  <a:gd name="T28" fmla="*/ 10 w 87"/>
                  <a:gd name="T29" fmla="*/ 15 h 76"/>
                  <a:gd name="T30" fmla="*/ 8 w 87"/>
                  <a:gd name="T31" fmla="*/ 15 h 76"/>
                  <a:gd name="T32" fmla="*/ 8 w 87"/>
                  <a:gd name="T33" fmla="*/ 17 h 76"/>
                  <a:gd name="T34" fmla="*/ 8 w 87"/>
                  <a:gd name="T35" fmla="*/ 19 h 76"/>
                  <a:gd name="T36" fmla="*/ 6 w 87"/>
                  <a:gd name="T37" fmla="*/ 19 h 76"/>
                  <a:gd name="T38" fmla="*/ 6 w 87"/>
                  <a:gd name="T39" fmla="*/ 21 h 76"/>
                  <a:gd name="T40" fmla="*/ 6 w 87"/>
                  <a:gd name="T41" fmla="*/ 23 h 76"/>
                  <a:gd name="T42" fmla="*/ 6 w 87"/>
                  <a:gd name="T43" fmla="*/ 25 h 76"/>
                  <a:gd name="T44" fmla="*/ 4 w 87"/>
                  <a:gd name="T45" fmla="*/ 25 h 76"/>
                  <a:gd name="T46" fmla="*/ 2 w 87"/>
                  <a:gd name="T47" fmla="*/ 21 h 76"/>
                  <a:gd name="T48" fmla="*/ 0 w 87"/>
                  <a:gd name="T49" fmla="*/ 19 h 76"/>
                  <a:gd name="T50" fmla="*/ 0 w 87"/>
                  <a:gd name="T51" fmla="*/ 15 h 76"/>
                  <a:gd name="T52" fmla="*/ 0 w 87"/>
                  <a:gd name="T53" fmla="*/ 13 h 76"/>
                  <a:gd name="T54" fmla="*/ 0 w 87"/>
                  <a:gd name="T55" fmla="*/ 12 h 76"/>
                  <a:gd name="T56" fmla="*/ 2 w 87"/>
                  <a:gd name="T57" fmla="*/ 10 h 76"/>
                  <a:gd name="T58" fmla="*/ 4 w 87"/>
                  <a:gd name="T59" fmla="*/ 6 h 76"/>
                  <a:gd name="T60" fmla="*/ 6 w 87"/>
                  <a:gd name="T61" fmla="*/ 6 h 76"/>
                  <a:gd name="T62" fmla="*/ 10 w 87"/>
                  <a:gd name="T63" fmla="*/ 4 h 76"/>
                  <a:gd name="T64" fmla="*/ 12 w 87"/>
                  <a:gd name="T65" fmla="*/ 2 h 76"/>
                  <a:gd name="T66" fmla="*/ 15 w 87"/>
                  <a:gd name="T67" fmla="*/ 2 h 76"/>
                  <a:gd name="T68" fmla="*/ 20 w 87"/>
                  <a:gd name="T69" fmla="*/ 0 h 76"/>
                  <a:gd name="T70" fmla="*/ 21 w 87"/>
                  <a:gd name="T71" fmla="*/ 0 h 76"/>
                  <a:gd name="T72" fmla="*/ 25 w 87"/>
                  <a:gd name="T73" fmla="*/ 0 h 76"/>
                  <a:gd name="T74" fmla="*/ 29 w 87"/>
                  <a:gd name="T75" fmla="*/ 2 h 7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7"/>
                  <a:gd name="T115" fmla="*/ 0 h 76"/>
                  <a:gd name="T116" fmla="*/ 87 w 87"/>
                  <a:gd name="T117" fmla="*/ 76 h 7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7" h="76">
                    <a:moveTo>
                      <a:pt x="87" y="6"/>
                    </a:moveTo>
                    <a:lnTo>
                      <a:pt x="87" y="6"/>
                    </a:lnTo>
                    <a:lnTo>
                      <a:pt x="87" y="12"/>
                    </a:lnTo>
                    <a:lnTo>
                      <a:pt x="82" y="17"/>
                    </a:lnTo>
                    <a:lnTo>
                      <a:pt x="76" y="17"/>
                    </a:lnTo>
                    <a:lnTo>
                      <a:pt x="76" y="24"/>
                    </a:lnTo>
                    <a:lnTo>
                      <a:pt x="70" y="24"/>
                    </a:lnTo>
                    <a:lnTo>
                      <a:pt x="64" y="30"/>
                    </a:lnTo>
                    <a:lnTo>
                      <a:pt x="59" y="30"/>
                    </a:lnTo>
                    <a:lnTo>
                      <a:pt x="52" y="30"/>
                    </a:lnTo>
                    <a:lnTo>
                      <a:pt x="46" y="35"/>
                    </a:lnTo>
                    <a:lnTo>
                      <a:pt x="41" y="35"/>
                    </a:lnTo>
                    <a:lnTo>
                      <a:pt x="36" y="41"/>
                    </a:lnTo>
                    <a:lnTo>
                      <a:pt x="30" y="41"/>
                    </a:lnTo>
                    <a:lnTo>
                      <a:pt x="30" y="46"/>
                    </a:lnTo>
                    <a:lnTo>
                      <a:pt x="24" y="46"/>
                    </a:lnTo>
                    <a:lnTo>
                      <a:pt x="24" y="52"/>
                    </a:lnTo>
                    <a:lnTo>
                      <a:pt x="24" y="58"/>
                    </a:lnTo>
                    <a:lnTo>
                      <a:pt x="18" y="58"/>
                    </a:lnTo>
                    <a:lnTo>
                      <a:pt x="18" y="65"/>
                    </a:lnTo>
                    <a:lnTo>
                      <a:pt x="18" y="71"/>
                    </a:lnTo>
                    <a:lnTo>
                      <a:pt x="18" y="76"/>
                    </a:lnTo>
                    <a:lnTo>
                      <a:pt x="12" y="76"/>
                    </a:lnTo>
                    <a:lnTo>
                      <a:pt x="6" y="65"/>
                    </a:lnTo>
                    <a:lnTo>
                      <a:pt x="0" y="58"/>
                    </a:lnTo>
                    <a:lnTo>
                      <a:pt x="0" y="46"/>
                    </a:lnTo>
                    <a:lnTo>
                      <a:pt x="0" y="41"/>
                    </a:lnTo>
                    <a:lnTo>
                      <a:pt x="0" y="35"/>
                    </a:lnTo>
                    <a:lnTo>
                      <a:pt x="6" y="30"/>
                    </a:lnTo>
                    <a:lnTo>
                      <a:pt x="12" y="17"/>
                    </a:lnTo>
                    <a:lnTo>
                      <a:pt x="18" y="17"/>
                    </a:lnTo>
                    <a:lnTo>
                      <a:pt x="30" y="12"/>
                    </a:lnTo>
                    <a:lnTo>
                      <a:pt x="36" y="6"/>
                    </a:lnTo>
                    <a:lnTo>
                      <a:pt x="46" y="6"/>
                    </a:lnTo>
                    <a:lnTo>
                      <a:pt x="59" y="0"/>
                    </a:lnTo>
                    <a:lnTo>
                      <a:pt x="64" y="0"/>
                    </a:lnTo>
                    <a:lnTo>
                      <a:pt x="76" y="0"/>
                    </a:lnTo>
                    <a:lnTo>
                      <a:pt x="87" y="6"/>
                    </a:lnTo>
                    <a:close/>
                  </a:path>
                </a:pathLst>
              </a:custGeom>
              <a:solidFill>
                <a:srgbClr val="FFFFFF"/>
              </a:solidFill>
              <a:ln w="9525">
                <a:noFill/>
                <a:round/>
                <a:headEnd/>
                <a:tailEnd/>
              </a:ln>
            </p:spPr>
            <p:txBody>
              <a:bodyPr/>
              <a:lstStyle/>
              <a:p>
                <a:endParaRPr lang="en-US"/>
              </a:p>
            </p:txBody>
          </p:sp>
          <p:sp>
            <p:nvSpPr>
              <p:cNvPr id="4212" name="Freeform 204"/>
              <p:cNvSpPr>
                <a:spLocks/>
              </p:cNvSpPr>
              <p:nvPr/>
            </p:nvSpPr>
            <p:spPr bwMode="auto">
              <a:xfrm>
                <a:off x="5300" y="3135"/>
                <a:ext cx="27" cy="21"/>
              </a:xfrm>
              <a:custGeom>
                <a:avLst/>
                <a:gdLst>
                  <a:gd name="T0" fmla="*/ 25 w 81"/>
                  <a:gd name="T1" fmla="*/ 21 h 65"/>
                  <a:gd name="T2" fmla="*/ 25 w 81"/>
                  <a:gd name="T3" fmla="*/ 21 h 65"/>
                  <a:gd name="T4" fmla="*/ 23 w 81"/>
                  <a:gd name="T5" fmla="*/ 21 h 65"/>
                  <a:gd name="T6" fmla="*/ 21 w 81"/>
                  <a:gd name="T7" fmla="*/ 21 h 65"/>
                  <a:gd name="T8" fmla="*/ 19 w 81"/>
                  <a:gd name="T9" fmla="*/ 19 h 65"/>
                  <a:gd name="T10" fmla="*/ 15 w 81"/>
                  <a:gd name="T11" fmla="*/ 17 h 65"/>
                  <a:gd name="T12" fmla="*/ 13 w 81"/>
                  <a:gd name="T13" fmla="*/ 17 h 65"/>
                  <a:gd name="T14" fmla="*/ 12 w 81"/>
                  <a:gd name="T15" fmla="*/ 15 h 65"/>
                  <a:gd name="T16" fmla="*/ 10 w 81"/>
                  <a:gd name="T17" fmla="*/ 13 h 65"/>
                  <a:gd name="T18" fmla="*/ 8 w 81"/>
                  <a:gd name="T19" fmla="*/ 11 h 65"/>
                  <a:gd name="T20" fmla="*/ 6 w 81"/>
                  <a:gd name="T21" fmla="*/ 9 h 65"/>
                  <a:gd name="T22" fmla="*/ 4 w 81"/>
                  <a:gd name="T23" fmla="*/ 8 h 65"/>
                  <a:gd name="T24" fmla="*/ 2 w 81"/>
                  <a:gd name="T25" fmla="*/ 6 h 65"/>
                  <a:gd name="T26" fmla="*/ 0 w 81"/>
                  <a:gd name="T27" fmla="*/ 4 h 65"/>
                  <a:gd name="T28" fmla="*/ 0 w 81"/>
                  <a:gd name="T29" fmla="*/ 2 h 65"/>
                  <a:gd name="T30" fmla="*/ 4 w 81"/>
                  <a:gd name="T31" fmla="*/ 2 h 65"/>
                  <a:gd name="T32" fmla="*/ 6 w 81"/>
                  <a:gd name="T33" fmla="*/ 0 h 65"/>
                  <a:gd name="T34" fmla="*/ 10 w 81"/>
                  <a:gd name="T35" fmla="*/ 0 h 65"/>
                  <a:gd name="T36" fmla="*/ 12 w 81"/>
                  <a:gd name="T37" fmla="*/ 0 h 65"/>
                  <a:gd name="T38" fmla="*/ 15 w 81"/>
                  <a:gd name="T39" fmla="*/ 2 h 65"/>
                  <a:gd name="T40" fmla="*/ 17 w 81"/>
                  <a:gd name="T41" fmla="*/ 2 h 65"/>
                  <a:gd name="T42" fmla="*/ 19 w 81"/>
                  <a:gd name="T43" fmla="*/ 2 h 65"/>
                  <a:gd name="T44" fmla="*/ 21 w 81"/>
                  <a:gd name="T45" fmla="*/ 4 h 65"/>
                  <a:gd name="T46" fmla="*/ 23 w 81"/>
                  <a:gd name="T47" fmla="*/ 6 h 65"/>
                  <a:gd name="T48" fmla="*/ 25 w 81"/>
                  <a:gd name="T49" fmla="*/ 6 h 65"/>
                  <a:gd name="T50" fmla="*/ 27 w 81"/>
                  <a:gd name="T51" fmla="*/ 9 h 65"/>
                  <a:gd name="T52" fmla="*/ 27 w 81"/>
                  <a:gd name="T53" fmla="*/ 11 h 65"/>
                  <a:gd name="T54" fmla="*/ 27 w 81"/>
                  <a:gd name="T55" fmla="*/ 13 h 65"/>
                  <a:gd name="T56" fmla="*/ 27 w 81"/>
                  <a:gd name="T57" fmla="*/ 17 h 65"/>
                  <a:gd name="T58" fmla="*/ 25 w 81"/>
                  <a:gd name="T59" fmla="*/ 21 h 6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1"/>
                  <a:gd name="T91" fmla="*/ 0 h 65"/>
                  <a:gd name="T92" fmla="*/ 81 w 81"/>
                  <a:gd name="T93" fmla="*/ 65 h 6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1" h="65">
                    <a:moveTo>
                      <a:pt x="75" y="65"/>
                    </a:moveTo>
                    <a:lnTo>
                      <a:pt x="75" y="65"/>
                    </a:lnTo>
                    <a:lnTo>
                      <a:pt x="69" y="65"/>
                    </a:lnTo>
                    <a:lnTo>
                      <a:pt x="63" y="65"/>
                    </a:lnTo>
                    <a:lnTo>
                      <a:pt x="58" y="59"/>
                    </a:lnTo>
                    <a:lnTo>
                      <a:pt x="46" y="52"/>
                    </a:lnTo>
                    <a:lnTo>
                      <a:pt x="40" y="52"/>
                    </a:lnTo>
                    <a:lnTo>
                      <a:pt x="35" y="46"/>
                    </a:lnTo>
                    <a:lnTo>
                      <a:pt x="29" y="40"/>
                    </a:lnTo>
                    <a:lnTo>
                      <a:pt x="23" y="35"/>
                    </a:lnTo>
                    <a:lnTo>
                      <a:pt x="17" y="29"/>
                    </a:lnTo>
                    <a:lnTo>
                      <a:pt x="12" y="24"/>
                    </a:lnTo>
                    <a:lnTo>
                      <a:pt x="6" y="18"/>
                    </a:lnTo>
                    <a:lnTo>
                      <a:pt x="0" y="11"/>
                    </a:lnTo>
                    <a:lnTo>
                      <a:pt x="0" y="6"/>
                    </a:lnTo>
                    <a:lnTo>
                      <a:pt x="12" y="6"/>
                    </a:lnTo>
                    <a:lnTo>
                      <a:pt x="17" y="0"/>
                    </a:lnTo>
                    <a:lnTo>
                      <a:pt x="29" y="0"/>
                    </a:lnTo>
                    <a:lnTo>
                      <a:pt x="35" y="0"/>
                    </a:lnTo>
                    <a:lnTo>
                      <a:pt x="46" y="6"/>
                    </a:lnTo>
                    <a:lnTo>
                      <a:pt x="52" y="6"/>
                    </a:lnTo>
                    <a:lnTo>
                      <a:pt x="58" y="6"/>
                    </a:lnTo>
                    <a:lnTo>
                      <a:pt x="63" y="11"/>
                    </a:lnTo>
                    <a:lnTo>
                      <a:pt x="69" y="18"/>
                    </a:lnTo>
                    <a:lnTo>
                      <a:pt x="75" y="18"/>
                    </a:lnTo>
                    <a:lnTo>
                      <a:pt x="81" y="29"/>
                    </a:lnTo>
                    <a:lnTo>
                      <a:pt x="81" y="35"/>
                    </a:lnTo>
                    <a:lnTo>
                      <a:pt x="81" y="40"/>
                    </a:lnTo>
                    <a:lnTo>
                      <a:pt x="81" y="52"/>
                    </a:lnTo>
                    <a:lnTo>
                      <a:pt x="75" y="65"/>
                    </a:lnTo>
                    <a:close/>
                  </a:path>
                </a:pathLst>
              </a:custGeom>
              <a:solidFill>
                <a:srgbClr val="FFFFFF"/>
              </a:solidFill>
              <a:ln w="9525">
                <a:noFill/>
                <a:round/>
                <a:headEnd/>
                <a:tailEnd/>
              </a:ln>
            </p:spPr>
            <p:txBody>
              <a:bodyPr/>
              <a:lstStyle/>
              <a:p>
                <a:endParaRPr lang="en-US"/>
              </a:p>
            </p:txBody>
          </p:sp>
          <p:sp>
            <p:nvSpPr>
              <p:cNvPr id="4213" name="Freeform 205"/>
              <p:cNvSpPr>
                <a:spLocks/>
              </p:cNvSpPr>
              <p:nvPr/>
            </p:nvSpPr>
            <p:spPr bwMode="auto">
              <a:xfrm>
                <a:off x="5145" y="3146"/>
                <a:ext cx="5" cy="12"/>
              </a:xfrm>
              <a:custGeom>
                <a:avLst/>
                <a:gdLst>
                  <a:gd name="T0" fmla="*/ 0 w 16"/>
                  <a:gd name="T1" fmla="*/ 0 h 35"/>
                  <a:gd name="T2" fmla="*/ 0 w 16"/>
                  <a:gd name="T3" fmla="*/ 0 h 35"/>
                  <a:gd name="T4" fmla="*/ 2 w 16"/>
                  <a:gd name="T5" fmla="*/ 2 h 35"/>
                  <a:gd name="T6" fmla="*/ 3 w 16"/>
                  <a:gd name="T7" fmla="*/ 4 h 35"/>
                  <a:gd name="T8" fmla="*/ 5 w 16"/>
                  <a:gd name="T9" fmla="*/ 6 h 35"/>
                  <a:gd name="T10" fmla="*/ 5 w 16"/>
                  <a:gd name="T11" fmla="*/ 8 h 35"/>
                  <a:gd name="T12" fmla="*/ 5 w 16"/>
                  <a:gd name="T13" fmla="*/ 10 h 35"/>
                  <a:gd name="T14" fmla="*/ 5 w 16"/>
                  <a:gd name="T15" fmla="*/ 12 h 35"/>
                  <a:gd name="T16" fmla="*/ 3 w 16"/>
                  <a:gd name="T17" fmla="*/ 12 h 35"/>
                  <a:gd name="T18" fmla="*/ 2 w 16"/>
                  <a:gd name="T19" fmla="*/ 10 h 35"/>
                  <a:gd name="T20" fmla="*/ 2 w 16"/>
                  <a:gd name="T21" fmla="*/ 8 h 35"/>
                  <a:gd name="T22" fmla="*/ 0 w 16"/>
                  <a:gd name="T23" fmla="*/ 8 h 35"/>
                  <a:gd name="T24" fmla="*/ 0 w 16"/>
                  <a:gd name="T25" fmla="*/ 6 h 35"/>
                  <a:gd name="T26" fmla="*/ 0 w 16"/>
                  <a:gd name="T27" fmla="*/ 4 h 35"/>
                  <a:gd name="T28" fmla="*/ 0 w 16"/>
                  <a:gd name="T29" fmla="*/ 0 h 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35"/>
                  <a:gd name="T47" fmla="*/ 16 w 16"/>
                  <a:gd name="T48" fmla="*/ 35 h 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35">
                    <a:moveTo>
                      <a:pt x="0" y="0"/>
                    </a:moveTo>
                    <a:lnTo>
                      <a:pt x="0" y="0"/>
                    </a:lnTo>
                    <a:lnTo>
                      <a:pt x="6" y="5"/>
                    </a:lnTo>
                    <a:lnTo>
                      <a:pt x="11" y="11"/>
                    </a:lnTo>
                    <a:lnTo>
                      <a:pt x="16" y="17"/>
                    </a:lnTo>
                    <a:lnTo>
                      <a:pt x="16" y="24"/>
                    </a:lnTo>
                    <a:lnTo>
                      <a:pt x="16" y="30"/>
                    </a:lnTo>
                    <a:lnTo>
                      <a:pt x="16" y="35"/>
                    </a:lnTo>
                    <a:lnTo>
                      <a:pt x="11" y="35"/>
                    </a:lnTo>
                    <a:lnTo>
                      <a:pt x="6" y="30"/>
                    </a:lnTo>
                    <a:lnTo>
                      <a:pt x="6" y="24"/>
                    </a:lnTo>
                    <a:lnTo>
                      <a:pt x="0" y="24"/>
                    </a:lnTo>
                    <a:lnTo>
                      <a:pt x="0" y="17"/>
                    </a:lnTo>
                    <a:lnTo>
                      <a:pt x="0" y="11"/>
                    </a:lnTo>
                    <a:lnTo>
                      <a:pt x="0" y="0"/>
                    </a:lnTo>
                    <a:close/>
                  </a:path>
                </a:pathLst>
              </a:custGeom>
              <a:solidFill>
                <a:srgbClr val="FFFFFF"/>
              </a:solidFill>
              <a:ln w="9525">
                <a:noFill/>
                <a:round/>
                <a:headEnd/>
                <a:tailEnd/>
              </a:ln>
            </p:spPr>
            <p:txBody>
              <a:bodyPr/>
              <a:lstStyle/>
              <a:p>
                <a:endParaRPr lang="en-US"/>
              </a:p>
            </p:txBody>
          </p:sp>
          <p:sp>
            <p:nvSpPr>
              <p:cNvPr id="4214" name="Freeform 206"/>
              <p:cNvSpPr>
                <a:spLocks/>
              </p:cNvSpPr>
              <p:nvPr/>
            </p:nvSpPr>
            <p:spPr bwMode="auto">
              <a:xfrm>
                <a:off x="5302" y="3156"/>
                <a:ext cx="16" cy="12"/>
              </a:xfrm>
              <a:custGeom>
                <a:avLst/>
                <a:gdLst>
                  <a:gd name="T0" fmla="*/ 4 w 46"/>
                  <a:gd name="T1" fmla="*/ 12 h 34"/>
                  <a:gd name="T2" fmla="*/ 4 w 46"/>
                  <a:gd name="T3" fmla="*/ 12 h 34"/>
                  <a:gd name="T4" fmla="*/ 4 w 46"/>
                  <a:gd name="T5" fmla="*/ 10 h 34"/>
                  <a:gd name="T6" fmla="*/ 2 w 46"/>
                  <a:gd name="T7" fmla="*/ 6 h 34"/>
                  <a:gd name="T8" fmla="*/ 0 w 46"/>
                  <a:gd name="T9" fmla="*/ 2 h 34"/>
                  <a:gd name="T10" fmla="*/ 0 w 46"/>
                  <a:gd name="T11" fmla="*/ 0 h 34"/>
                  <a:gd name="T12" fmla="*/ 2 w 46"/>
                  <a:gd name="T13" fmla="*/ 0 h 34"/>
                  <a:gd name="T14" fmla="*/ 4 w 46"/>
                  <a:gd name="T15" fmla="*/ 0 h 34"/>
                  <a:gd name="T16" fmla="*/ 6 w 46"/>
                  <a:gd name="T17" fmla="*/ 2 h 34"/>
                  <a:gd name="T18" fmla="*/ 8 w 46"/>
                  <a:gd name="T19" fmla="*/ 4 h 34"/>
                  <a:gd name="T20" fmla="*/ 10 w 46"/>
                  <a:gd name="T21" fmla="*/ 6 h 34"/>
                  <a:gd name="T22" fmla="*/ 12 w 46"/>
                  <a:gd name="T23" fmla="*/ 8 h 34"/>
                  <a:gd name="T24" fmla="*/ 14 w 46"/>
                  <a:gd name="T25" fmla="*/ 10 h 34"/>
                  <a:gd name="T26" fmla="*/ 14 w 46"/>
                  <a:gd name="T27" fmla="*/ 12 h 34"/>
                  <a:gd name="T28" fmla="*/ 16 w 46"/>
                  <a:gd name="T29" fmla="*/ 12 h 34"/>
                  <a:gd name="T30" fmla="*/ 14 w 46"/>
                  <a:gd name="T31" fmla="*/ 12 h 34"/>
                  <a:gd name="T32" fmla="*/ 12 w 46"/>
                  <a:gd name="T33" fmla="*/ 12 h 34"/>
                  <a:gd name="T34" fmla="*/ 10 w 46"/>
                  <a:gd name="T35" fmla="*/ 12 h 34"/>
                  <a:gd name="T36" fmla="*/ 8 w 46"/>
                  <a:gd name="T37" fmla="*/ 12 h 34"/>
                  <a:gd name="T38" fmla="*/ 6 w 46"/>
                  <a:gd name="T39" fmla="*/ 12 h 34"/>
                  <a:gd name="T40" fmla="*/ 4 w 46"/>
                  <a:gd name="T41" fmla="*/ 12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
                  <a:gd name="T64" fmla="*/ 0 h 34"/>
                  <a:gd name="T65" fmla="*/ 46 w 46"/>
                  <a:gd name="T66" fmla="*/ 34 h 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 h="34">
                    <a:moveTo>
                      <a:pt x="11" y="34"/>
                    </a:moveTo>
                    <a:lnTo>
                      <a:pt x="11" y="34"/>
                    </a:lnTo>
                    <a:lnTo>
                      <a:pt x="11" y="27"/>
                    </a:lnTo>
                    <a:lnTo>
                      <a:pt x="6" y="16"/>
                    </a:lnTo>
                    <a:lnTo>
                      <a:pt x="0" y="5"/>
                    </a:lnTo>
                    <a:lnTo>
                      <a:pt x="0" y="0"/>
                    </a:lnTo>
                    <a:lnTo>
                      <a:pt x="6" y="0"/>
                    </a:lnTo>
                    <a:lnTo>
                      <a:pt x="11" y="0"/>
                    </a:lnTo>
                    <a:lnTo>
                      <a:pt x="17" y="5"/>
                    </a:lnTo>
                    <a:lnTo>
                      <a:pt x="23" y="10"/>
                    </a:lnTo>
                    <a:lnTo>
                      <a:pt x="29" y="16"/>
                    </a:lnTo>
                    <a:lnTo>
                      <a:pt x="34" y="22"/>
                    </a:lnTo>
                    <a:lnTo>
                      <a:pt x="40" y="27"/>
                    </a:lnTo>
                    <a:lnTo>
                      <a:pt x="40" y="34"/>
                    </a:lnTo>
                    <a:lnTo>
                      <a:pt x="46" y="34"/>
                    </a:lnTo>
                    <a:lnTo>
                      <a:pt x="40" y="34"/>
                    </a:lnTo>
                    <a:lnTo>
                      <a:pt x="34" y="34"/>
                    </a:lnTo>
                    <a:lnTo>
                      <a:pt x="29" y="34"/>
                    </a:lnTo>
                    <a:lnTo>
                      <a:pt x="23" y="34"/>
                    </a:lnTo>
                    <a:lnTo>
                      <a:pt x="17" y="34"/>
                    </a:lnTo>
                    <a:lnTo>
                      <a:pt x="11" y="34"/>
                    </a:lnTo>
                    <a:close/>
                  </a:path>
                </a:pathLst>
              </a:custGeom>
              <a:solidFill>
                <a:srgbClr val="FFFFFF"/>
              </a:solidFill>
              <a:ln w="9525">
                <a:noFill/>
                <a:round/>
                <a:headEnd/>
                <a:tailEnd/>
              </a:ln>
            </p:spPr>
            <p:txBody>
              <a:bodyPr/>
              <a:lstStyle/>
              <a:p>
                <a:endParaRPr lang="en-US"/>
              </a:p>
            </p:txBody>
          </p:sp>
          <p:sp>
            <p:nvSpPr>
              <p:cNvPr id="4215" name="Freeform 207"/>
              <p:cNvSpPr>
                <a:spLocks/>
              </p:cNvSpPr>
              <p:nvPr/>
            </p:nvSpPr>
            <p:spPr bwMode="auto">
              <a:xfrm>
                <a:off x="5010" y="2778"/>
                <a:ext cx="19" cy="20"/>
              </a:xfrm>
              <a:custGeom>
                <a:avLst/>
                <a:gdLst>
                  <a:gd name="T0" fmla="*/ 2 w 56"/>
                  <a:gd name="T1" fmla="*/ 16 h 59"/>
                  <a:gd name="T2" fmla="*/ 0 w 56"/>
                  <a:gd name="T3" fmla="*/ 18 h 59"/>
                  <a:gd name="T4" fmla="*/ 2 w 56"/>
                  <a:gd name="T5" fmla="*/ 20 h 59"/>
                  <a:gd name="T6" fmla="*/ 6 w 56"/>
                  <a:gd name="T7" fmla="*/ 20 h 59"/>
                  <a:gd name="T8" fmla="*/ 10 w 56"/>
                  <a:gd name="T9" fmla="*/ 20 h 59"/>
                  <a:gd name="T10" fmla="*/ 12 w 56"/>
                  <a:gd name="T11" fmla="*/ 20 h 59"/>
                  <a:gd name="T12" fmla="*/ 14 w 56"/>
                  <a:gd name="T13" fmla="*/ 18 h 59"/>
                  <a:gd name="T14" fmla="*/ 16 w 56"/>
                  <a:gd name="T15" fmla="*/ 16 h 59"/>
                  <a:gd name="T16" fmla="*/ 19 w 56"/>
                  <a:gd name="T17" fmla="*/ 12 h 59"/>
                  <a:gd name="T18" fmla="*/ 19 w 56"/>
                  <a:gd name="T19" fmla="*/ 8 h 59"/>
                  <a:gd name="T20" fmla="*/ 19 w 56"/>
                  <a:gd name="T21" fmla="*/ 4 h 59"/>
                  <a:gd name="T22" fmla="*/ 19 w 56"/>
                  <a:gd name="T23" fmla="*/ 2 h 59"/>
                  <a:gd name="T24" fmla="*/ 17 w 56"/>
                  <a:gd name="T25" fmla="*/ 0 h 59"/>
                  <a:gd name="T26" fmla="*/ 16 w 56"/>
                  <a:gd name="T27" fmla="*/ 0 h 59"/>
                  <a:gd name="T28" fmla="*/ 14 w 56"/>
                  <a:gd name="T29" fmla="*/ 0 h 59"/>
                  <a:gd name="T30" fmla="*/ 10 w 56"/>
                  <a:gd name="T31" fmla="*/ 2 h 59"/>
                  <a:gd name="T32" fmla="*/ 8 w 56"/>
                  <a:gd name="T33" fmla="*/ 4 h 59"/>
                  <a:gd name="T34" fmla="*/ 6 w 56"/>
                  <a:gd name="T35" fmla="*/ 6 h 59"/>
                  <a:gd name="T36" fmla="*/ 2 w 56"/>
                  <a:gd name="T37" fmla="*/ 16 h 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6"/>
                  <a:gd name="T58" fmla="*/ 0 h 59"/>
                  <a:gd name="T59" fmla="*/ 56 w 56"/>
                  <a:gd name="T60" fmla="*/ 59 h 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6" h="59">
                    <a:moveTo>
                      <a:pt x="5" y="47"/>
                    </a:moveTo>
                    <a:lnTo>
                      <a:pt x="0" y="53"/>
                    </a:lnTo>
                    <a:lnTo>
                      <a:pt x="5" y="59"/>
                    </a:lnTo>
                    <a:lnTo>
                      <a:pt x="17" y="59"/>
                    </a:lnTo>
                    <a:lnTo>
                      <a:pt x="28" y="59"/>
                    </a:lnTo>
                    <a:lnTo>
                      <a:pt x="34" y="59"/>
                    </a:lnTo>
                    <a:lnTo>
                      <a:pt x="40" y="53"/>
                    </a:lnTo>
                    <a:lnTo>
                      <a:pt x="46" y="47"/>
                    </a:lnTo>
                    <a:lnTo>
                      <a:pt x="56" y="35"/>
                    </a:lnTo>
                    <a:lnTo>
                      <a:pt x="56" y="24"/>
                    </a:lnTo>
                    <a:lnTo>
                      <a:pt x="56" y="13"/>
                    </a:lnTo>
                    <a:lnTo>
                      <a:pt x="56" y="7"/>
                    </a:lnTo>
                    <a:lnTo>
                      <a:pt x="51" y="0"/>
                    </a:lnTo>
                    <a:lnTo>
                      <a:pt x="46" y="0"/>
                    </a:lnTo>
                    <a:lnTo>
                      <a:pt x="40" y="0"/>
                    </a:lnTo>
                    <a:lnTo>
                      <a:pt x="28" y="7"/>
                    </a:lnTo>
                    <a:lnTo>
                      <a:pt x="23" y="13"/>
                    </a:lnTo>
                    <a:lnTo>
                      <a:pt x="17" y="18"/>
                    </a:lnTo>
                    <a:lnTo>
                      <a:pt x="5" y="47"/>
                    </a:lnTo>
                    <a:close/>
                  </a:path>
                </a:pathLst>
              </a:custGeom>
              <a:solidFill>
                <a:srgbClr val="FF9900"/>
              </a:solidFill>
              <a:ln w="9525">
                <a:noFill/>
                <a:round/>
                <a:headEnd/>
                <a:tailEnd/>
              </a:ln>
            </p:spPr>
            <p:txBody>
              <a:bodyPr/>
              <a:lstStyle/>
              <a:p>
                <a:endParaRPr lang="en-US"/>
              </a:p>
            </p:txBody>
          </p:sp>
          <p:sp>
            <p:nvSpPr>
              <p:cNvPr id="4216" name="Freeform 208"/>
              <p:cNvSpPr>
                <a:spLocks/>
              </p:cNvSpPr>
              <p:nvPr/>
            </p:nvSpPr>
            <p:spPr bwMode="auto">
              <a:xfrm>
                <a:off x="5229" y="3040"/>
                <a:ext cx="21" cy="17"/>
              </a:xfrm>
              <a:custGeom>
                <a:avLst/>
                <a:gdLst>
                  <a:gd name="T0" fmla="*/ 8 w 63"/>
                  <a:gd name="T1" fmla="*/ 0 h 51"/>
                  <a:gd name="T2" fmla="*/ 6 w 63"/>
                  <a:gd name="T3" fmla="*/ 2 h 51"/>
                  <a:gd name="T4" fmla="*/ 4 w 63"/>
                  <a:gd name="T5" fmla="*/ 2 h 51"/>
                  <a:gd name="T6" fmla="*/ 2 w 63"/>
                  <a:gd name="T7" fmla="*/ 6 h 51"/>
                  <a:gd name="T8" fmla="*/ 0 w 63"/>
                  <a:gd name="T9" fmla="*/ 7 h 51"/>
                  <a:gd name="T10" fmla="*/ 2 w 63"/>
                  <a:gd name="T11" fmla="*/ 12 h 51"/>
                  <a:gd name="T12" fmla="*/ 4 w 63"/>
                  <a:gd name="T13" fmla="*/ 14 h 51"/>
                  <a:gd name="T14" fmla="*/ 6 w 63"/>
                  <a:gd name="T15" fmla="*/ 17 h 51"/>
                  <a:gd name="T16" fmla="*/ 8 w 63"/>
                  <a:gd name="T17" fmla="*/ 17 h 51"/>
                  <a:gd name="T18" fmla="*/ 11 w 63"/>
                  <a:gd name="T19" fmla="*/ 17 h 51"/>
                  <a:gd name="T20" fmla="*/ 15 w 63"/>
                  <a:gd name="T21" fmla="*/ 17 h 51"/>
                  <a:gd name="T22" fmla="*/ 19 w 63"/>
                  <a:gd name="T23" fmla="*/ 15 h 51"/>
                  <a:gd name="T24" fmla="*/ 21 w 63"/>
                  <a:gd name="T25" fmla="*/ 14 h 51"/>
                  <a:gd name="T26" fmla="*/ 21 w 63"/>
                  <a:gd name="T27" fmla="*/ 12 h 51"/>
                  <a:gd name="T28" fmla="*/ 21 w 63"/>
                  <a:gd name="T29" fmla="*/ 7 h 51"/>
                  <a:gd name="T30" fmla="*/ 21 w 63"/>
                  <a:gd name="T31" fmla="*/ 6 h 51"/>
                  <a:gd name="T32" fmla="*/ 19 w 63"/>
                  <a:gd name="T33" fmla="*/ 4 h 51"/>
                  <a:gd name="T34" fmla="*/ 15 w 63"/>
                  <a:gd name="T35" fmla="*/ 2 h 51"/>
                  <a:gd name="T36" fmla="*/ 11 w 63"/>
                  <a:gd name="T37" fmla="*/ 0 h 51"/>
                  <a:gd name="T38" fmla="*/ 9 w 63"/>
                  <a:gd name="T39" fmla="*/ 0 h 51"/>
                  <a:gd name="T40" fmla="*/ 8 w 63"/>
                  <a:gd name="T41" fmla="*/ 0 h 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3"/>
                  <a:gd name="T64" fmla="*/ 0 h 51"/>
                  <a:gd name="T65" fmla="*/ 63 w 63"/>
                  <a:gd name="T66" fmla="*/ 51 h 5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3" h="51">
                    <a:moveTo>
                      <a:pt x="23" y="0"/>
                    </a:moveTo>
                    <a:lnTo>
                      <a:pt x="17" y="5"/>
                    </a:lnTo>
                    <a:lnTo>
                      <a:pt x="11" y="5"/>
                    </a:lnTo>
                    <a:lnTo>
                      <a:pt x="6" y="17"/>
                    </a:lnTo>
                    <a:lnTo>
                      <a:pt x="0" y="22"/>
                    </a:lnTo>
                    <a:lnTo>
                      <a:pt x="6" y="35"/>
                    </a:lnTo>
                    <a:lnTo>
                      <a:pt x="11" y="41"/>
                    </a:lnTo>
                    <a:lnTo>
                      <a:pt x="17" y="51"/>
                    </a:lnTo>
                    <a:lnTo>
                      <a:pt x="23" y="51"/>
                    </a:lnTo>
                    <a:lnTo>
                      <a:pt x="34" y="51"/>
                    </a:lnTo>
                    <a:lnTo>
                      <a:pt x="46" y="51"/>
                    </a:lnTo>
                    <a:lnTo>
                      <a:pt x="57" y="46"/>
                    </a:lnTo>
                    <a:lnTo>
                      <a:pt x="63" y="41"/>
                    </a:lnTo>
                    <a:lnTo>
                      <a:pt x="63" y="35"/>
                    </a:lnTo>
                    <a:lnTo>
                      <a:pt x="63" y="22"/>
                    </a:lnTo>
                    <a:lnTo>
                      <a:pt x="63" y="17"/>
                    </a:lnTo>
                    <a:lnTo>
                      <a:pt x="57" y="11"/>
                    </a:lnTo>
                    <a:lnTo>
                      <a:pt x="46" y="5"/>
                    </a:lnTo>
                    <a:lnTo>
                      <a:pt x="34" y="0"/>
                    </a:lnTo>
                    <a:lnTo>
                      <a:pt x="28" y="0"/>
                    </a:lnTo>
                    <a:lnTo>
                      <a:pt x="23" y="0"/>
                    </a:lnTo>
                    <a:close/>
                  </a:path>
                </a:pathLst>
              </a:custGeom>
              <a:solidFill>
                <a:srgbClr val="FFFFFF"/>
              </a:solidFill>
              <a:ln w="9525">
                <a:noFill/>
                <a:round/>
                <a:headEnd/>
                <a:tailEnd/>
              </a:ln>
            </p:spPr>
            <p:txBody>
              <a:bodyPr/>
              <a:lstStyle/>
              <a:p>
                <a:endParaRPr lang="en-US"/>
              </a:p>
            </p:txBody>
          </p:sp>
          <p:sp>
            <p:nvSpPr>
              <p:cNvPr id="4217" name="Freeform 209"/>
              <p:cNvSpPr>
                <a:spLocks/>
              </p:cNvSpPr>
              <p:nvPr/>
            </p:nvSpPr>
            <p:spPr bwMode="auto">
              <a:xfrm>
                <a:off x="5041" y="2747"/>
                <a:ext cx="31" cy="20"/>
              </a:xfrm>
              <a:custGeom>
                <a:avLst/>
                <a:gdLst>
                  <a:gd name="T0" fmla="*/ 25 w 92"/>
                  <a:gd name="T1" fmla="*/ 0 h 59"/>
                  <a:gd name="T2" fmla="*/ 21 w 92"/>
                  <a:gd name="T3" fmla="*/ 0 h 59"/>
                  <a:gd name="T4" fmla="*/ 17 w 92"/>
                  <a:gd name="T5" fmla="*/ 0 h 59"/>
                  <a:gd name="T6" fmla="*/ 11 w 92"/>
                  <a:gd name="T7" fmla="*/ 0 h 59"/>
                  <a:gd name="T8" fmla="*/ 6 w 92"/>
                  <a:gd name="T9" fmla="*/ 2 h 59"/>
                  <a:gd name="T10" fmla="*/ 3 w 92"/>
                  <a:gd name="T11" fmla="*/ 4 h 59"/>
                  <a:gd name="T12" fmla="*/ 2 w 92"/>
                  <a:gd name="T13" fmla="*/ 8 h 59"/>
                  <a:gd name="T14" fmla="*/ 0 w 92"/>
                  <a:gd name="T15" fmla="*/ 12 h 59"/>
                  <a:gd name="T16" fmla="*/ 0 w 92"/>
                  <a:gd name="T17" fmla="*/ 14 h 59"/>
                  <a:gd name="T18" fmla="*/ 2 w 92"/>
                  <a:gd name="T19" fmla="*/ 18 h 59"/>
                  <a:gd name="T20" fmla="*/ 3 w 92"/>
                  <a:gd name="T21" fmla="*/ 20 h 59"/>
                  <a:gd name="T22" fmla="*/ 8 w 92"/>
                  <a:gd name="T23" fmla="*/ 20 h 59"/>
                  <a:gd name="T24" fmla="*/ 13 w 92"/>
                  <a:gd name="T25" fmla="*/ 18 h 59"/>
                  <a:gd name="T26" fmla="*/ 17 w 92"/>
                  <a:gd name="T27" fmla="*/ 16 h 59"/>
                  <a:gd name="T28" fmla="*/ 23 w 92"/>
                  <a:gd name="T29" fmla="*/ 12 h 59"/>
                  <a:gd name="T30" fmla="*/ 27 w 92"/>
                  <a:gd name="T31" fmla="*/ 10 h 59"/>
                  <a:gd name="T32" fmla="*/ 29 w 92"/>
                  <a:gd name="T33" fmla="*/ 8 h 59"/>
                  <a:gd name="T34" fmla="*/ 31 w 92"/>
                  <a:gd name="T35" fmla="*/ 6 h 59"/>
                  <a:gd name="T36" fmla="*/ 31 w 92"/>
                  <a:gd name="T37" fmla="*/ 4 h 59"/>
                  <a:gd name="T38" fmla="*/ 29 w 92"/>
                  <a:gd name="T39" fmla="*/ 4 h 59"/>
                  <a:gd name="T40" fmla="*/ 29 w 92"/>
                  <a:gd name="T41" fmla="*/ 2 h 59"/>
                  <a:gd name="T42" fmla="*/ 27 w 92"/>
                  <a:gd name="T43" fmla="*/ 0 h 59"/>
                  <a:gd name="T44" fmla="*/ 25 w 92"/>
                  <a:gd name="T45" fmla="*/ 0 h 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2"/>
                  <a:gd name="T70" fmla="*/ 0 h 59"/>
                  <a:gd name="T71" fmla="*/ 92 w 92"/>
                  <a:gd name="T72" fmla="*/ 59 h 5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2" h="59">
                    <a:moveTo>
                      <a:pt x="75" y="0"/>
                    </a:moveTo>
                    <a:lnTo>
                      <a:pt x="63" y="0"/>
                    </a:lnTo>
                    <a:lnTo>
                      <a:pt x="51" y="0"/>
                    </a:lnTo>
                    <a:lnTo>
                      <a:pt x="34" y="0"/>
                    </a:lnTo>
                    <a:lnTo>
                      <a:pt x="17" y="6"/>
                    </a:lnTo>
                    <a:lnTo>
                      <a:pt x="10" y="12"/>
                    </a:lnTo>
                    <a:lnTo>
                      <a:pt x="5" y="25"/>
                    </a:lnTo>
                    <a:lnTo>
                      <a:pt x="0" y="36"/>
                    </a:lnTo>
                    <a:lnTo>
                      <a:pt x="0" y="41"/>
                    </a:lnTo>
                    <a:lnTo>
                      <a:pt x="5" y="52"/>
                    </a:lnTo>
                    <a:lnTo>
                      <a:pt x="10" y="59"/>
                    </a:lnTo>
                    <a:lnTo>
                      <a:pt x="23" y="59"/>
                    </a:lnTo>
                    <a:lnTo>
                      <a:pt x="40" y="52"/>
                    </a:lnTo>
                    <a:lnTo>
                      <a:pt x="51" y="47"/>
                    </a:lnTo>
                    <a:lnTo>
                      <a:pt x="69" y="36"/>
                    </a:lnTo>
                    <a:lnTo>
                      <a:pt x="81" y="30"/>
                    </a:lnTo>
                    <a:lnTo>
                      <a:pt x="86" y="25"/>
                    </a:lnTo>
                    <a:lnTo>
                      <a:pt x="92" y="19"/>
                    </a:lnTo>
                    <a:lnTo>
                      <a:pt x="92" y="12"/>
                    </a:lnTo>
                    <a:lnTo>
                      <a:pt x="86" y="12"/>
                    </a:lnTo>
                    <a:lnTo>
                      <a:pt x="86" y="6"/>
                    </a:lnTo>
                    <a:lnTo>
                      <a:pt x="81" y="0"/>
                    </a:lnTo>
                    <a:lnTo>
                      <a:pt x="75" y="0"/>
                    </a:lnTo>
                    <a:close/>
                  </a:path>
                </a:pathLst>
              </a:custGeom>
              <a:solidFill>
                <a:srgbClr val="FFFFFF"/>
              </a:solidFill>
              <a:ln w="9525">
                <a:noFill/>
                <a:round/>
                <a:headEnd/>
                <a:tailEnd/>
              </a:ln>
            </p:spPr>
            <p:txBody>
              <a:bodyPr/>
              <a:lstStyle/>
              <a:p>
                <a:endParaRPr lang="en-US"/>
              </a:p>
            </p:txBody>
          </p:sp>
          <p:sp>
            <p:nvSpPr>
              <p:cNvPr id="4218" name="Freeform 210"/>
              <p:cNvSpPr>
                <a:spLocks/>
              </p:cNvSpPr>
              <p:nvPr/>
            </p:nvSpPr>
            <p:spPr bwMode="auto">
              <a:xfrm>
                <a:off x="5396" y="2324"/>
                <a:ext cx="131" cy="236"/>
              </a:xfrm>
              <a:custGeom>
                <a:avLst/>
                <a:gdLst>
                  <a:gd name="T0" fmla="*/ 40 w 392"/>
                  <a:gd name="T1" fmla="*/ 191 h 709"/>
                  <a:gd name="T2" fmla="*/ 8 w 392"/>
                  <a:gd name="T3" fmla="*/ 184 h 709"/>
                  <a:gd name="T4" fmla="*/ 2 w 392"/>
                  <a:gd name="T5" fmla="*/ 193 h 709"/>
                  <a:gd name="T6" fmla="*/ 6 w 392"/>
                  <a:gd name="T7" fmla="*/ 215 h 709"/>
                  <a:gd name="T8" fmla="*/ 8 w 392"/>
                  <a:gd name="T9" fmla="*/ 236 h 709"/>
                  <a:gd name="T10" fmla="*/ 14 w 392"/>
                  <a:gd name="T11" fmla="*/ 234 h 709"/>
                  <a:gd name="T12" fmla="*/ 35 w 392"/>
                  <a:gd name="T13" fmla="*/ 230 h 709"/>
                  <a:gd name="T14" fmla="*/ 62 w 392"/>
                  <a:gd name="T15" fmla="*/ 224 h 709"/>
                  <a:gd name="T16" fmla="*/ 83 w 392"/>
                  <a:gd name="T17" fmla="*/ 215 h 709"/>
                  <a:gd name="T18" fmla="*/ 100 w 392"/>
                  <a:gd name="T19" fmla="*/ 201 h 709"/>
                  <a:gd name="T20" fmla="*/ 116 w 392"/>
                  <a:gd name="T21" fmla="*/ 184 h 709"/>
                  <a:gd name="T22" fmla="*/ 125 w 392"/>
                  <a:gd name="T23" fmla="*/ 164 h 709"/>
                  <a:gd name="T24" fmla="*/ 129 w 392"/>
                  <a:gd name="T25" fmla="*/ 141 h 709"/>
                  <a:gd name="T26" fmla="*/ 129 w 392"/>
                  <a:gd name="T27" fmla="*/ 122 h 709"/>
                  <a:gd name="T28" fmla="*/ 125 w 392"/>
                  <a:gd name="T29" fmla="*/ 109 h 709"/>
                  <a:gd name="T30" fmla="*/ 120 w 392"/>
                  <a:gd name="T31" fmla="*/ 99 h 709"/>
                  <a:gd name="T32" fmla="*/ 110 w 392"/>
                  <a:gd name="T33" fmla="*/ 93 h 709"/>
                  <a:gd name="T34" fmla="*/ 96 w 392"/>
                  <a:gd name="T35" fmla="*/ 89 h 709"/>
                  <a:gd name="T36" fmla="*/ 79 w 392"/>
                  <a:gd name="T37" fmla="*/ 91 h 709"/>
                  <a:gd name="T38" fmla="*/ 60 w 392"/>
                  <a:gd name="T39" fmla="*/ 93 h 709"/>
                  <a:gd name="T40" fmla="*/ 48 w 392"/>
                  <a:gd name="T41" fmla="*/ 93 h 709"/>
                  <a:gd name="T42" fmla="*/ 40 w 392"/>
                  <a:gd name="T43" fmla="*/ 87 h 709"/>
                  <a:gd name="T44" fmla="*/ 38 w 392"/>
                  <a:gd name="T45" fmla="*/ 76 h 709"/>
                  <a:gd name="T46" fmla="*/ 48 w 392"/>
                  <a:gd name="T47" fmla="*/ 62 h 709"/>
                  <a:gd name="T48" fmla="*/ 63 w 392"/>
                  <a:gd name="T49" fmla="*/ 52 h 709"/>
                  <a:gd name="T50" fmla="*/ 85 w 392"/>
                  <a:gd name="T51" fmla="*/ 49 h 709"/>
                  <a:gd name="T52" fmla="*/ 110 w 392"/>
                  <a:gd name="T53" fmla="*/ 49 h 709"/>
                  <a:gd name="T54" fmla="*/ 120 w 392"/>
                  <a:gd name="T55" fmla="*/ 25 h 709"/>
                  <a:gd name="T56" fmla="*/ 123 w 392"/>
                  <a:gd name="T57" fmla="*/ 0 h 709"/>
                  <a:gd name="T58" fmla="*/ 118 w 392"/>
                  <a:gd name="T59" fmla="*/ 4 h 709"/>
                  <a:gd name="T60" fmla="*/ 100 w 392"/>
                  <a:gd name="T61" fmla="*/ 8 h 709"/>
                  <a:gd name="T62" fmla="*/ 83 w 392"/>
                  <a:gd name="T63" fmla="*/ 10 h 709"/>
                  <a:gd name="T64" fmla="*/ 66 w 392"/>
                  <a:gd name="T65" fmla="*/ 14 h 709"/>
                  <a:gd name="T66" fmla="*/ 46 w 392"/>
                  <a:gd name="T67" fmla="*/ 23 h 709"/>
                  <a:gd name="T68" fmla="*/ 31 w 392"/>
                  <a:gd name="T69" fmla="*/ 35 h 709"/>
                  <a:gd name="T70" fmla="*/ 15 w 392"/>
                  <a:gd name="T71" fmla="*/ 50 h 709"/>
                  <a:gd name="T72" fmla="*/ 6 w 392"/>
                  <a:gd name="T73" fmla="*/ 70 h 709"/>
                  <a:gd name="T74" fmla="*/ 4 w 392"/>
                  <a:gd name="T75" fmla="*/ 95 h 709"/>
                  <a:gd name="T76" fmla="*/ 6 w 392"/>
                  <a:gd name="T77" fmla="*/ 112 h 709"/>
                  <a:gd name="T78" fmla="*/ 12 w 392"/>
                  <a:gd name="T79" fmla="*/ 126 h 709"/>
                  <a:gd name="T80" fmla="*/ 19 w 392"/>
                  <a:gd name="T81" fmla="*/ 133 h 709"/>
                  <a:gd name="T82" fmla="*/ 31 w 392"/>
                  <a:gd name="T83" fmla="*/ 137 h 709"/>
                  <a:gd name="T84" fmla="*/ 54 w 392"/>
                  <a:gd name="T85" fmla="*/ 137 h 709"/>
                  <a:gd name="T86" fmla="*/ 75 w 392"/>
                  <a:gd name="T87" fmla="*/ 133 h 709"/>
                  <a:gd name="T88" fmla="*/ 85 w 392"/>
                  <a:gd name="T89" fmla="*/ 135 h 709"/>
                  <a:gd name="T90" fmla="*/ 93 w 392"/>
                  <a:gd name="T91" fmla="*/ 141 h 709"/>
                  <a:gd name="T92" fmla="*/ 93 w 392"/>
                  <a:gd name="T93" fmla="*/ 155 h 709"/>
                  <a:gd name="T94" fmla="*/ 85 w 392"/>
                  <a:gd name="T95" fmla="*/ 172 h 709"/>
                  <a:gd name="T96" fmla="*/ 62 w 392"/>
                  <a:gd name="T97" fmla="*/ 186 h 7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92"/>
                  <a:gd name="T148" fmla="*/ 0 h 709"/>
                  <a:gd name="T149" fmla="*/ 392 w 392"/>
                  <a:gd name="T150" fmla="*/ 709 h 7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92" h="709">
                    <a:moveTo>
                      <a:pt x="185" y="563"/>
                    </a:moveTo>
                    <a:lnTo>
                      <a:pt x="150" y="569"/>
                    </a:lnTo>
                    <a:lnTo>
                      <a:pt x="121" y="575"/>
                    </a:lnTo>
                    <a:lnTo>
                      <a:pt x="87" y="569"/>
                    </a:lnTo>
                    <a:lnTo>
                      <a:pt x="64" y="563"/>
                    </a:lnTo>
                    <a:lnTo>
                      <a:pt x="23" y="553"/>
                    </a:lnTo>
                    <a:lnTo>
                      <a:pt x="0" y="540"/>
                    </a:lnTo>
                    <a:lnTo>
                      <a:pt x="6" y="558"/>
                    </a:lnTo>
                    <a:lnTo>
                      <a:pt x="6" y="581"/>
                    </a:lnTo>
                    <a:lnTo>
                      <a:pt x="12" y="604"/>
                    </a:lnTo>
                    <a:lnTo>
                      <a:pt x="12" y="621"/>
                    </a:lnTo>
                    <a:lnTo>
                      <a:pt x="18" y="645"/>
                    </a:lnTo>
                    <a:lnTo>
                      <a:pt x="18" y="669"/>
                    </a:lnTo>
                    <a:lnTo>
                      <a:pt x="23" y="686"/>
                    </a:lnTo>
                    <a:lnTo>
                      <a:pt x="23" y="709"/>
                    </a:lnTo>
                    <a:lnTo>
                      <a:pt x="29" y="709"/>
                    </a:lnTo>
                    <a:lnTo>
                      <a:pt x="35" y="702"/>
                    </a:lnTo>
                    <a:lnTo>
                      <a:pt x="41" y="702"/>
                    </a:lnTo>
                    <a:lnTo>
                      <a:pt x="46" y="702"/>
                    </a:lnTo>
                    <a:lnTo>
                      <a:pt x="69" y="696"/>
                    </a:lnTo>
                    <a:lnTo>
                      <a:pt x="104" y="691"/>
                    </a:lnTo>
                    <a:lnTo>
                      <a:pt x="144" y="680"/>
                    </a:lnTo>
                    <a:lnTo>
                      <a:pt x="162" y="680"/>
                    </a:lnTo>
                    <a:lnTo>
                      <a:pt x="185" y="674"/>
                    </a:lnTo>
                    <a:lnTo>
                      <a:pt x="202" y="662"/>
                    </a:lnTo>
                    <a:lnTo>
                      <a:pt x="225" y="656"/>
                    </a:lnTo>
                    <a:lnTo>
                      <a:pt x="248" y="645"/>
                    </a:lnTo>
                    <a:lnTo>
                      <a:pt x="265" y="634"/>
                    </a:lnTo>
                    <a:lnTo>
                      <a:pt x="283" y="621"/>
                    </a:lnTo>
                    <a:lnTo>
                      <a:pt x="300" y="604"/>
                    </a:lnTo>
                    <a:lnTo>
                      <a:pt x="317" y="593"/>
                    </a:lnTo>
                    <a:lnTo>
                      <a:pt x="329" y="569"/>
                    </a:lnTo>
                    <a:lnTo>
                      <a:pt x="346" y="553"/>
                    </a:lnTo>
                    <a:lnTo>
                      <a:pt x="358" y="534"/>
                    </a:lnTo>
                    <a:lnTo>
                      <a:pt x="363" y="517"/>
                    </a:lnTo>
                    <a:lnTo>
                      <a:pt x="375" y="494"/>
                    </a:lnTo>
                    <a:lnTo>
                      <a:pt x="381" y="470"/>
                    </a:lnTo>
                    <a:lnTo>
                      <a:pt x="387" y="448"/>
                    </a:lnTo>
                    <a:lnTo>
                      <a:pt x="387" y="424"/>
                    </a:lnTo>
                    <a:lnTo>
                      <a:pt x="392" y="401"/>
                    </a:lnTo>
                    <a:lnTo>
                      <a:pt x="392" y="383"/>
                    </a:lnTo>
                    <a:lnTo>
                      <a:pt x="387" y="367"/>
                    </a:lnTo>
                    <a:lnTo>
                      <a:pt x="387" y="348"/>
                    </a:lnTo>
                    <a:lnTo>
                      <a:pt x="381" y="337"/>
                    </a:lnTo>
                    <a:lnTo>
                      <a:pt x="375" y="326"/>
                    </a:lnTo>
                    <a:lnTo>
                      <a:pt x="369" y="314"/>
                    </a:lnTo>
                    <a:lnTo>
                      <a:pt x="363" y="302"/>
                    </a:lnTo>
                    <a:lnTo>
                      <a:pt x="358" y="296"/>
                    </a:lnTo>
                    <a:lnTo>
                      <a:pt x="346" y="286"/>
                    </a:lnTo>
                    <a:lnTo>
                      <a:pt x="341" y="279"/>
                    </a:lnTo>
                    <a:lnTo>
                      <a:pt x="329" y="279"/>
                    </a:lnTo>
                    <a:lnTo>
                      <a:pt x="312" y="273"/>
                    </a:lnTo>
                    <a:lnTo>
                      <a:pt x="300" y="267"/>
                    </a:lnTo>
                    <a:lnTo>
                      <a:pt x="288" y="267"/>
                    </a:lnTo>
                    <a:lnTo>
                      <a:pt x="271" y="267"/>
                    </a:lnTo>
                    <a:lnTo>
                      <a:pt x="254" y="267"/>
                    </a:lnTo>
                    <a:lnTo>
                      <a:pt x="237" y="273"/>
                    </a:lnTo>
                    <a:lnTo>
                      <a:pt x="219" y="273"/>
                    </a:lnTo>
                    <a:lnTo>
                      <a:pt x="196" y="273"/>
                    </a:lnTo>
                    <a:lnTo>
                      <a:pt x="179" y="279"/>
                    </a:lnTo>
                    <a:lnTo>
                      <a:pt x="167" y="279"/>
                    </a:lnTo>
                    <a:lnTo>
                      <a:pt x="156" y="279"/>
                    </a:lnTo>
                    <a:lnTo>
                      <a:pt x="144" y="279"/>
                    </a:lnTo>
                    <a:lnTo>
                      <a:pt x="139" y="273"/>
                    </a:lnTo>
                    <a:lnTo>
                      <a:pt x="127" y="267"/>
                    </a:lnTo>
                    <a:lnTo>
                      <a:pt x="121" y="261"/>
                    </a:lnTo>
                    <a:lnTo>
                      <a:pt x="115" y="256"/>
                    </a:lnTo>
                    <a:lnTo>
                      <a:pt x="110" y="245"/>
                    </a:lnTo>
                    <a:lnTo>
                      <a:pt x="115" y="227"/>
                    </a:lnTo>
                    <a:lnTo>
                      <a:pt x="121" y="209"/>
                    </a:lnTo>
                    <a:lnTo>
                      <a:pt x="127" y="198"/>
                    </a:lnTo>
                    <a:lnTo>
                      <a:pt x="144" y="186"/>
                    </a:lnTo>
                    <a:lnTo>
                      <a:pt x="156" y="175"/>
                    </a:lnTo>
                    <a:lnTo>
                      <a:pt x="173" y="169"/>
                    </a:lnTo>
                    <a:lnTo>
                      <a:pt x="190" y="157"/>
                    </a:lnTo>
                    <a:lnTo>
                      <a:pt x="208" y="151"/>
                    </a:lnTo>
                    <a:lnTo>
                      <a:pt x="231" y="146"/>
                    </a:lnTo>
                    <a:lnTo>
                      <a:pt x="254" y="146"/>
                    </a:lnTo>
                    <a:lnTo>
                      <a:pt x="277" y="146"/>
                    </a:lnTo>
                    <a:lnTo>
                      <a:pt x="294" y="146"/>
                    </a:lnTo>
                    <a:lnTo>
                      <a:pt x="329" y="146"/>
                    </a:lnTo>
                    <a:lnTo>
                      <a:pt x="346" y="157"/>
                    </a:lnTo>
                    <a:lnTo>
                      <a:pt x="352" y="116"/>
                    </a:lnTo>
                    <a:lnTo>
                      <a:pt x="358" y="75"/>
                    </a:lnTo>
                    <a:lnTo>
                      <a:pt x="369" y="35"/>
                    </a:lnTo>
                    <a:lnTo>
                      <a:pt x="375" y="0"/>
                    </a:lnTo>
                    <a:lnTo>
                      <a:pt x="369" y="0"/>
                    </a:lnTo>
                    <a:lnTo>
                      <a:pt x="363" y="6"/>
                    </a:lnTo>
                    <a:lnTo>
                      <a:pt x="358" y="6"/>
                    </a:lnTo>
                    <a:lnTo>
                      <a:pt x="352" y="13"/>
                    </a:lnTo>
                    <a:lnTo>
                      <a:pt x="335" y="18"/>
                    </a:lnTo>
                    <a:lnTo>
                      <a:pt x="317" y="18"/>
                    </a:lnTo>
                    <a:lnTo>
                      <a:pt x="300" y="24"/>
                    </a:lnTo>
                    <a:lnTo>
                      <a:pt x="283" y="24"/>
                    </a:lnTo>
                    <a:lnTo>
                      <a:pt x="265" y="29"/>
                    </a:lnTo>
                    <a:lnTo>
                      <a:pt x="248" y="29"/>
                    </a:lnTo>
                    <a:lnTo>
                      <a:pt x="231" y="29"/>
                    </a:lnTo>
                    <a:lnTo>
                      <a:pt x="214" y="35"/>
                    </a:lnTo>
                    <a:lnTo>
                      <a:pt x="196" y="41"/>
                    </a:lnTo>
                    <a:lnTo>
                      <a:pt x="173" y="53"/>
                    </a:lnTo>
                    <a:lnTo>
                      <a:pt x="156" y="59"/>
                    </a:lnTo>
                    <a:lnTo>
                      <a:pt x="139" y="70"/>
                    </a:lnTo>
                    <a:lnTo>
                      <a:pt x="121" y="75"/>
                    </a:lnTo>
                    <a:lnTo>
                      <a:pt x="104" y="88"/>
                    </a:lnTo>
                    <a:lnTo>
                      <a:pt x="92" y="105"/>
                    </a:lnTo>
                    <a:lnTo>
                      <a:pt x="75" y="116"/>
                    </a:lnTo>
                    <a:lnTo>
                      <a:pt x="64" y="134"/>
                    </a:lnTo>
                    <a:lnTo>
                      <a:pt x="46" y="151"/>
                    </a:lnTo>
                    <a:lnTo>
                      <a:pt x="35" y="169"/>
                    </a:lnTo>
                    <a:lnTo>
                      <a:pt x="29" y="186"/>
                    </a:lnTo>
                    <a:lnTo>
                      <a:pt x="18" y="209"/>
                    </a:lnTo>
                    <a:lnTo>
                      <a:pt x="18" y="233"/>
                    </a:lnTo>
                    <a:lnTo>
                      <a:pt x="12" y="256"/>
                    </a:lnTo>
                    <a:lnTo>
                      <a:pt x="12" y="286"/>
                    </a:lnTo>
                    <a:lnTo>
                      <a:pt x="12" y="302"/>
                    </a:lnTo>
                    <a:lnTo>
                      <a:pt x="12" y="320"/>
                    </a:lnTo>
                    <a:lnTo>
                      <a:pt x="18" y="337"/>
                    </a:lnTo>
                    <a:lnTo>
                      <a:pt x="23" y="354"/>
                    </a:lnTo>
                    <a:lnTo>
                      <a:pt x="29" y="367"/>
                    </a:lnTo>
                    <a:lnTo>
                      <a:pt x="35" y="378"/>
                    </a:lnTo>
                    <a:lnTo>
                      <a:pt x="41" y="383"/>
                    </a:lnTo>
                    <a:lnTo>
                      <a:pt x="52" y="395"/>
                    </a:lnTo>
                    <a:lnTo>
                      <a:pt x="58" y="401"/>
                    </a:lnTo>
                    <a:lnTo>
                      <a:pt x="69" y="407"/>
                    </a:lnTo>
                    <a:lnTo>
                      <a:pt x="81" y="413"/>
                    </a:lnTo>
                    <a:lnTo>
                      <a:pt x="92" y="413"/>
                    </a:lnTo>
                    <a:lnTo>
                      <a:pt x="115" y="419"/>
                    </a:lnTo>
                    <a:lnTo>
                      <a:pt x="139" y="419"/>
                    </a:lnTo>
                    <a:lnTo>
                      <a:pt x="162" y="413"/>
                    </a:lnTo>
                    <a:lnTo>
                      <a:pt x="185" y="413"/>
                    </a:lnTo>
                    <a:lnTo>
                      <a:pt x="202" y="407"/>
                    </a:lnTo>
                    <a:lnTo>
                      <a:pt x="225" y="401"/>
                    </a:lnTo>
                    <a:lnTo>
                      <a:pt x="231" y="407"/>
                    </a:lnTo>
                    <a:lnTo>
                      <a:pt x="242" y="407"/>
                    </a:lnTo>
                    <a:lnTo>
                      <a:pt x="254" y="407"/>
                    </a:lnTo>
                    <a:lnTo>
                      <a:pt x="260" y="413"/>
                    </a:lnTo>
                    <a:lnTo>
                      <a:pt x="265" y="419"/>
                    </a:lnTo>
                    <a:lnTo>
                      <a:pt x="277" y="424"/>
                    </a:lnTo>
                    <a:lnTo>
                      <a:pt x="277" y="435"/>
                    </a:lnTo>
                    <a:lnTo>
                      <a:pt x="283" y="448"/>
                    </a:lnTo>
                    <a:lnTo>
                      <a:pt x="277" y="465"/>
                    </a:lnTo>
                    <a:lnTo>
                      <a:pt x="271" y="488"/>
                    </a:lnTo>
                    <a:lnTo>
                      <a:pt x="265" y="506"/>
                    </a:lnTo>
                    <a:lnTo>
                      <a:pt x="254" y="517"/>
                    </a:lnTo>
                    <a:lnTo>
                      <a:pt x="225" y="540"/>
                    </a:lnTo>
                    <a:lnTo>
                      <a:pt x="202" y="553"/>
                    </a:lnTo>
                    <a:lnTo>
                      <a:pt x="185" y="558"/>
                    </a:lnTo>
                    <a:lnTo>
                      <a:pt x="185" y="563"/>
                    </a:lnTo>
                    <a:close/>
                  </a:path>
                </a:pathLst>
              </a:custGeom>
              <a:solidFill>
                <a:srgbClr val="FFFFFF"/>
              </a:solidFill>
              <a:ln w="9525">
                <a:noFill/>
                <a:round/>
                <a:headEnd/>
                <a:tailEnd/>
              </a:ln>
            </p:spPr>
            <p:txBody>
              <a:bodyPr/>
              <a:lstStyle/>
              <a:p>
                <a:endParaRPr lang="en-US"/>
              </a:p>
            </p:txBody>
          </p:sp>
          <p:sp>
            <p:nvSpPr>
              <p:cNvPr id="4219" name="Freeform 211"/>
              <p:cNvSpPr>
                <a:spLocks/>
              </p:cNvSpPr>
              <p:nvPr/>
            </p:nvSpPr>
            <p:spPr bwMode="auto">
              <a:xfrm>
                <a:off x="5396" y="2324"/>
                <a:ext cx="131" cy="236"/>
              </a:xfrm>
              <a:custGeom>
                <a:avLst/>
                <a:gdLst>
                  <a:gd name="T0" fmla="*/ 40 w 392"/>
                  <a:gd name="T1" fmla="*/ 191 h 709"/>
                  <a:gd name="T2" fmla="*/ 8 w 392"/>
                  <a:gd name="T3" fmla="*/ 184 h 709"/>
                  <a:gd name="T4" fmla="*/ 2 w 392"/>
                  <a:gd name="T5" fmla="*/ 193 h 709"/>
                  <a:gd name="T6" fmla="*/ 6 w 392"/>
                  <a:gd name="T7" fmla="*/ 215 h 709"/>
                  <a:gd name="T8" fmla="*/ 8 w 392"/>
                  <a:gd name="T9" fmla="*/ 236 h 709"/>
                  <a:gd name="T10" fmla="*/ 14 w 392"/>
                  <a:gd name="T11" fmla="*/ 234 h 709"/>
                  <a:gd name="T12" fmla="*/ 35 w 392"/>
                  <a:gd name="T13" fmla="*/ 230 h 709"/>
                  <a:gd name="T14" fmla="*/ 62 w 392"/>
                  <a:gd name="T15" fmla="*/ 224 h 709"/>
                  <a:gd name="T16" fmla="*/ 83 w 392"/>
                  <a:gd name="T17" fmla="*/ 215 h 709"/>
                  <a:gd name="T18" fmla="*/ 100 w 392"/>
                  <a:gd name="T19" fmla="*/ 201 h 709"/>
                  <a:gd name="T20" fmla="*/ 116 w 392"/>
                  <a:gd name="T21" fmla="*/ 184 h 709"/>
                  <a:gd name="T22" fmla="*/ 125 w 392"/>
                  <a:gd name="T23" fmla="*/ 164 h 709"/>
                  <a:gd name="T24" fmla="*/ 129 w 392"/>
                  <a:gd name="T25" fmla="*/ 141 h 709"/>
                  <a:gd name="T26" fmla="*/ 129 w 392"/>
                  <a:gd name="T27" fmla="*/ 122 h 709"/>
                  <a:gd name="T28" fmla="*/ 125 w 392"/>
                  <a:gd name="T29" fmla="*/ 109 h 709"/>
                  <a:gd name="T30" fmla="*/ 120 w 392"/>
                  <a:gd name="T31" fmla="*/ 99 h 709"/>
                  <a:gd name="T32" fmla="*/ 110 w 392"/>
                  <a:gd name="T33" fmla="*/ 93 h 709"/>
                  <a:gd name="T34" fmla="*/ 96 w 392"/>
                  <a:gd name="T35" fmla="*/ 89 h 709"/>
                  <a:gd name="T36" fmla="*/ 79 w 392"/>
                  <a:gd name="T37" fmla="*/ 91 h 709"/>
                  <a:gd name="T38" fmla="*/ 60 w 392"/>
                  <a:gd name="T39" fmla="*/ 93 h 709"/>
                  <a:gd name="T40" fmla="*/ 48 w 392"/>
                  <a:gd name="T41" fmla="*/ 93 h 709"/>
                  <a:gd name="T42" fmla="*/ 40 w 392"/>
                  <a:gd name="T43" fmla="*/ 87 h 709"/>
                  <a:gd name="T44" fmla="*/ 38 w 392"/>
                  <a:gd name="T45" fmla="*/ 76 h 709"/>
                  <a:gd name="T46" fmla="*/ 48 w 392"/>
                  <a:gd name="T47" fmla="*/ 62 h 709"/>
                  <a:gd name="T48" fmla="*/ 63 w 392"/>
                  <a:gd name="T49" fmla="*/ 52 h 709"/>
                  <a:gd name="T50" fmla="*/ 85 w 392"/>
                  <a:gd name="T51" fmla="*/ 49 h 709"/>
                  <a:gd name="T52" fmla="*/ 110 w 392"/>
                  <a:gd name="T53" fmla="*/ 49 h 709"/>
                  <a:gd name="T54" fmla="*/ 120 w 392"/>
                  <a:gd name="T55" fmla="*/ 25 h 709"/>
                  <a:gd name="T56" fmla="*/ 123 w 392"/>
                  <a:gd name="T57" fmla="*/ 0 h 709"/>
                  <a:gd name="T58" fmla="*/ 118 w 392"/>
                  <a:gd name="T59" fmla="*/ 4 h 709"/>
                  <a:gd name="T60" fmla="*/ 100 w 392"/>
                  <a:gd name="T61" fmla="*/ 8 h 709"/>
                  <a:gd name="T62" fmla="*/ 83 w 392"/>
                  <a:gd name="T63" fmla="*/ 10 h 709"/>
                  <a:gd name="T64" fmla="*/ 66 w 392"/>
                  <a:gd name="T65" fmla="*/ 14 h 709"/>
                  <a:gd name="T66" fmla="*/ 46 w 392"/>
                  <a:gd name="T67" fmla="*/ 23 h 709"/>
                  <a:gd name="T68" fmla="*/ 31 w 392"/>
                  <a:gd name="T69" fmla="*/ 35 h 709"/>
                  <a:gd name="T70" fmla="*/ 15 w 392"/>
                  <a:gd name="T71" fmla="*/ 50 h 709"/>
                  <a:gd name="T72" fmla="*/ 6 w 392"/>
                  <a:gd name="T73" fmla="*/ 70 h 709"/>
                  <a:gd name="T74" fmla="*/ 4 w 392"/>
                  <a:gd name="T75" fmla="*/ 95 h 709"/>
                  <a:gd name="T76" fmla="*/ 6 w 392"/>
                  <a:gd name="T77" fmla="*/ 112 h 709"/>
                  <a:gd name="T78" fmla="*/ 12 w 392"/>
                  <a:gd name="T79" fmla="*/ 126 h 709"/>
                  <a:gd name="T80" fmla="*/ 19 w 392"/>
                  <a:gd name="T81" fmla="*/ 133 h 709"/>
                  <a:gd name="T82" fmla="*/ 31 w 392"/>
                  <a:gd name="T83" fmla="*/ 137 h 709"/>
                  <a:gd name="T84" fmla="*/ 54 w 392"/>
                  <a:gd name="T85" fmla="*/ 137 h 709"/>
                  <a:gd name="T86" fmla="*/ 75 w 392"/>
                  <a:gd name="T87" fmla="*/ 133 h 709"/>
                  <a:gd name="T88" fmla="*/ 85 w 392"/>
                  <a:gd name="T89" fmla="*/ 135 h 709"/>
                  <a:gd name="T90" fmla="*/ 93 w 392"/>
                  <a:gd name="T91" fmla="*/ 141 h 709"/>
                  <a:gd name="T92" fmla="*/ 93 w 392"/>
                  <a:gd name="T93" fmla="*/ 155 h 709"/>
                  <a:gd name="T94" fmla="*/ 85 w 392"/>
                  <a:gd name="T95" fmla="*/ 172 h 709"/>
                  <a:gd name="T96" fmla="*/ 62 w 392"/>
                  <a:gd name="T97" fmla="*/ 186 h 7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92"/>
                  <a:gd name="T148" fmla="*/ 0 h 709"/>
                  <a:gd name="T149" fmla="*/ 392 w 392"/>
                  <a:gd name="T150" fmla="*/ 709 h 7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92" h="709">
                    <a:moveTo>
                      <a:pt x="185" y="563"/>
                    </a:moveTo>
                    <a:lnTo>
                      <a:pt x="150" y="569"/>
                    </a:lnTo>
                    <a:lnTo>
                      <a:pt x="121" y="575"/>
                    </a:lnTo>
                    <a:lnTo>
                      <a:pt x="87" y="569"/>
                    </a:lnTo>
                    <a:lnTo>
                      <a:pt x="64" y="563"/>
                    </a:lnTo>
                    <a:lnTo>
                      <a:pt x="23" y="553"/>
                    </a:lnTo>
                    <a:lnTo>
                      <a:pt x="0" y="540"/>
                    </a:lnTo>
                    <a:lnTo>
                      <a:pt x="6" y="558"/>
                    </a:lnTo>
                    <a:lnTo>
                      <a:pt x="6" y="581"/>
                    </a:lnTo>
                    <a:lnTo>
                      <a:pt x="12" y="604"/>
                    </a:lnTo>
                    <a:lnTo>
                      <a:pt x="12" y="621"/>
                    </a:lnTo>
                    <a:lnTo>
                      <a:pt x="18" y="645"/>
                    </a:lnTo>
                    <a:lnTo>
                      <a:pt x="18" y="669"/>
                    </a:lnTo>
                    <a:lnTo>
                      <a:pt x="23" y="686"/>
                    </a:lnTo>
                    <a:lnTo>
                      <a:pt x="23" y="709"/>
                    </a:lnTo>
                    <a:lnTo>
                      <a:pt x="29" y="709"/>
                    </a:lnTo>
                    <a:lnTo>
                      <a:pt x="35" y="702"/>
                    </a:lnTo>
                    <a:lnTo>
                      <a:pt x="41" y="702"/>
                    </a:lnTo>
                    <a:lnTo>
                      <a:pt x="46" y="702"/>
                    </a:lnTo>
                    <a:lnTo>
                      <a:pt x="69" y="696"/>
                    </a:lnTo>
                    <a:lnTo>
                      <a:pt x="104" y="691"/>
                    </a:lnTo>
                    <a:lnTo>
                      <a:pt x="144" y="680"/>
                    </a:lnTo>
                    <a:lnTo>
                      <a:pt x="162" y="680"/>
                    </a:lnTo>
                    <a:lnTo>
                      <a:pt x="185" y="674"/>
                    </a:lnTo>
                    <a:lnTo>
                      <a:pt x="202" y="662"/>
                    </a:lnTo>
                    <a:lnTo>
                      <a:pt x="225" y="656"/>
                    </a:lnTo>
                    <a:lnTo>
                      <a:pt x="248" y="645"/>
                    </a:lnTo>
                    <a:lnTo>
                      <a:pt x="265" y="634"/>
                    </a:lnTo>
                    <a:lnTo>
                      <a:pt x="283" y="621"/>
                    </a:lnTo>
                    <a:lnTo>
                      <a:pt x="300" y="604"/>
                    </a:lnTo>
                    <a:lnTo>
                      <a:pt x="317" y="593"/>
                    </a:lnTo>
                    <a:lnTo>
                      <a:pt x="329" y="569"/>
                    </a:lnTo>
                    <a:lnTo>
                      <a:pt x="346" y="553"/>
                    </a:lnTo>
                    <a:lnTo>
                      <a:pt x="358" y="534"/>
                    </a:lnTo>
                    <a:lnTo>
                      <a:pt x="363" y="517"/>
                    </a:lnTo>
                    <a:lnTo>
                      <a:pt x="375" y="494"/>
                    </a:lnTo>
                    <a:lnTo>
                      <a:pt x="381" y="470"/>
                    </a:lnTo>
                    <a:lnTo>
                      <a:pt x="387" y="448"/>
                    </a:lnTo>
                    <a:lnTo>
                      <a:pt x="387" y="424"/>
                    </a:lnTo>
                    <a:lnTo>
                      <a:pt x="392" y="401"/>
                    </a:lnTo>
                    <a:lnTo>
                      <a:pt x="392" y="383"/>
                    </a:lnTo>
                    <a:lnTo>
                      <a:pt x="387" y="367"/>
                    </a:lnTo>
                    <a:lnTo>
                      <a:pt x="387" y="348"/>
                    </a:lnTo>
                    <a:lnTo>
                      <a:pt x="381" y="337"/>
                    </a:lnTo>
                    <a:lnTo>
                      <a:pt x="375" y="326"/>
                    </a:lnTo>
                    <a:lnTo>
                      <a:pt x="369" y="314"/>
                    </a:lnTo>
                    <a:lnTo>
                      <a:pt x="363" y="302"/>
                    </a:lnTo>
                    <a:lnTo>
                      <a:pt x="358" y="296"/>
                    </a:lnTo>
                    <a:lnTo>
                      <a:pt x="346" y="286"/>
                    </a:lnTo>
                    <a:lnTo>
                      <a:pt x="341" y="279"/>
                    </a:lnTo>
                    <a:lnTo>
                      <a:pt x="329" y="279"/>
                    </a:lnTo>
                    <a:lnTo>
                      <a:pt x="312" y="273"/>
                    </a:lnTo>
                    <a:lnTo>
                      <a:pt x="300" y="267"/>
                    </a:lnTo>
                    <a:lnTo>
                      <a:pt x="288" y="267"/>
                    </a:lnTo>
                    <a:lnTo>
                      <a:pt x="271" y="267"/>
                    </a:lnTo>
                    <a:lnTo>
                      <a:pt x="254" y="267"/>
                    </a:lnTo>
                    <a:lnTo>
                      <a:pt x="237" y="273"/>
                    </a:lnTo>
                    <a:lnTo>
                      <a:pt x="219" y="273"/>
                    </a:lnTo>
                    <a:lnTo>
                      <a:pt x="196" y="273"/>
                    </a:lnTo>
                    <a:lnTo>
                      <a:pt x="179" y="279"/>
                    </a:lnTo>
                    <a:lnTo>
                      <a:pt x="167" y="279"/>
                    </a:lnTo>
                    <a:lnTo>
                      <a:pt x="156" y="279"/>
                    </a:lnTo>
                    <a:lnTo>
                      <a:pt x="144" y="279"/>
                    </a:lnTo>
                    <a:lnTo>
                      <a:pt x="139" y="273"/>
                    </a:lnTo>
                    <a:lnTo>
                      <a:pt x="127" y="267"/>
                    </a:lnTo>
                    <a:lnTo>
                      <a:pt x="121" y="261"/>
                    </a:lnTo>
                    <a:lnTo>
                      <a:pt x="115" y="256"/>
                    </a:lnTo>
                    <a:lnTo>
                      <a:pt x="110" y="245"/>
                    </a:lnTo>
                    <a:lnTo>
                      <a:pt x="115" y="227"/>
                    </a:lnTo>
                    <a:lnTo>
                      <a:pt x="121" y="209"/>
                    </a:lnTo>
                    <a:lnTo>
                      <a:pt x="127" y="198"/>
                    </a:lnTo>
                    <a:lnTo>
                      <a:pt x="144" y="186"/>
                    </a:lnTo>
                    <a:lnTo>
                      <a:pt x="156" y="175"/>
                    </a:lnTo>
                    <a:lnTo>
                      <a:pt x="173" y="169"/>
                    </a:lnTo>
                    <a:lnTo>
                      <a:pt x="190" y="157"/>
                    </a:lnTo>
                    <a:lnTo>
                      <a:pt x="208" y="151"/>
                    </a:lnTo>
                    <a:lnTo>
                      <a:pt x="231" y="146"/>
                    </a:lnTo>
                    <a:lnTo>
                      <a:pt x="254" y="146"/>
                    </a:lnTo>
                    <a:lnTo>
                      <a:pt x="277" y="146"/>
                    </a:lnTo>
                    <a:lnTo>
                      <a:pt x="294" y="146"/>
                    </a:lnTo>
                    <a:lnTo>
                      <a:pt x="329" y="146"/>
                    </a:lnTo>
                    <a:lnTo>
                      <a:pt x="346" y="157"/>
                    </a:lnTo>
                    <a:lnTo>
                      <a:pt x="352" y="116"/>
                    </a:lnTo>
                    <a:lnTo>
                      <a:pt x="358" y="75"/>
                    </a:lnTo>
                    <a:lnTo>
                      <a:pt x="369" y="35"/>
                    </a:lnTo>
                    <a:lnTo>
                      <a:pt x="375" y="0"/>
                    </a:lnTo>
                    <a:lnTo>
                      <a:pt x="369" y="0"/>
                    </a:lnTo>
                    <a:lnTo>
                      <a:pt x="363" y="6"/>
                    </a:lnTo>
                    <a:lnTo>
                      <a:pt x="358" y="6"/>
                    </a:lnTo>
                    <a:lnTo>
                      <a:pt x="352" y="13"/>
                    </a:lnTo>
                    <a:lnTo>
                      <a:pt x="335" y="18"/>
                    </a:lnTo>
                    <a:lnTo>
                      <a:pt x="317" y="18"/>
                    </a:lnTo>
                    <a:lnTo>
                      <a:pt x="300" y="24"/>
                    </a:lnTo>
                    <a:lnTo>
                      <a:pt x="283" y="24"/>
                    </a:lnTo>
                    <a:lnTo>
                      <a:pt x="265" y="29"/>
                    </a:lnTo>
                    <a:lnTo>
                      <a:pt x="248" y="29"/>
                    </a:lnTo>
                    <a:lnTo>
                      <a:pt x="231" y="29"/>
                    </a:lnTo>
                    <a:lnTo>
                      <a:pt x="214" y="35"/>
                    </a:lnTo>
                    <a:lnTo>
                      <a:pt x="196" y="41"/>
                    </a:lnTo>
                    <a:lnTo>
                      <a:pt x="173" y="53"/>
                    </a:lnTo>
                    <a:lnTo>
                      <a:pt x="156" y="59"/>
                    </a:lnTo>
                    <a:lnTo>
                      <a:pt x="139" y="70"/>
                    </a:lnTo>
                    <a:lnTo>
                      <a:pt x="121" y="75"/>
                    </a:lnTo>
                    <a:lnTo>
                      <a:pt x="104" y="88"/>
                    </a:lnTo>
                    <a:lnTo>
                      <a:pt x="92" y="105"/>
                    </a:lnTo>
                    <a:lnTo>
                      <a:pt x="75" y="116"/>
                    </a:lnTo>
                    <a:lnTo>
                      <a:pt x="64" y="134"/>
                    </a:lnTo>
                    <a:lnTo>
                      <a:pt x="46" y="151"/>
                    </a:lnTo>
                    <a:lnTo>
                      <a:pt x="35" y="169"/>
                    </a:lnTo>
                    <a:lnTo>
                      <a:pt x="29" y="186"/>
                    </a:lnTo>
                    <a:lnTo>
                      <a:pt x="18" y="209"/>
                    </a:lnTo>
                    <a:lnTo>
                      <a:pt x="18" y="233"/>
                    </a:lnTo>
                    <a:lnTo>
                      <a:pt x="12" y="256"/>
                    </a:lnTo>
                    <a:lnTo>
                      <a:pt x="12" y="286"/>
                    </a:lnTo>
                    <a:lnTo>
                      <a:pt x="12" y="302"/>
                    </a:lnTo>
                    <a:lnTo>
                      <a:pt x="12" y="320"/>
                    </a:lnTo>
                    <a:lnTo>
                      <a:pt x="18" y="337"/>
                    </a:lnTo>
                    <a:lnTo>
                      <a:pt x="23" y="354"/>
                    </a:lnTo>
                    <a:lnTo>
                      <a:pt x="29" y="367"/>
                    </a:lnTo>
                    <a:lnTo>
                      <a:pt x="35" y="378"/>
                    </a:lnTo>
                    <a:lnTo>
                      <a:pt x="41" y="383"/>
                    </a:lnTo>
                    <a:lnTo>
                      <a:pt x="52" y="395"/>
                    </a:lnTo>
                    <a:lnTo>
                      <a:pt x="58" y="401"/>
                    </a:lnTo>
                    <a:lnTo>
                      <a:pt x="69" y="407"/>
                    </a:lnTo>
                    <a:lnTo>
                      <a:pt x="81" y="413"/>
                    </a:lnTo>
                    <a:lnTo>
                      <a:pt x="92" y="413"/>
                    </a:lnTo>
                    <a:lnTo>
                      <a:pt x="115" y="419"/>
                    </a:lnTo>
                    <a:lnTo>
                      <a:pt x="139" y="419"/>
                    </a:lnTo>
                    <a:lnTo>
                      <a:pt x="162" y="413"/>
                    </a:lnTo>
                    <a:lnTo>
                      <a:pt x="185" y="413"/>
                    </a:lnTo>
                    <a:lnTo>
                      <a:pt x="202" y="407"/>
                    </a:lnTo>
                    <a:lnTo>
                      <a:pt x="225" y="401"/>
                    </a:lnTo>
                    <a:lnTo>
                      <a:pt x="231" y="407"/>
                    </a:lnTo>
                    <a:lnTo>
                      <a:pt x="242" y="407"/>
                    </a:lnTo>
                    <a:lnTo>
                      <a:pt x="254" y="407"/>
                    </a:lnTo>
                    <a:lnTo>
                      <a:pt x="260" y="413"/>
                    </a:lnTo>
                    <a:lnTo>
                      <a:pt x="265" y="419"/>
                    </a:lnTo>
                    <a:lnTo>
                      <a:pt x="277" y="424"/>
                    </a:lnTo>
                    <a:lnTo>
                      <a:pt x="277" y="435"/>
                    </a:lnTo>
                    <a:lnTo>
                      <a:pt x="283" y="448"/>
                    </a:lnTo>
                    <a:lnTo>
                      <a:pt x="277" y="465"/>
                    </a:lnTo>
                    <a:lnTo>
                      <a:pt x="271" y="488"/>
                    </a:lnTo>
                    <a:lnTo>
                      <a:pt x="265" y="506"/>
                    </a:lnTo>
                    <a:lnTo>
                      <a:pt x="254" y="517"/>
                    </a:lnTo>
                    <a:lnTo>
                      <a:pt x="225" y="540"/>
                    </a:lnTo>
                    <a:lnTo>
                      <a:pt x="202" y="553"/>
                    </a:lnTo>
                    <a:lnTo>
                      <a:pt x="185" y="558"/>
                    </a:lnTo>
                    <a:lnTo>
                      <a:pt x="185" y="563"/>
                    </a:lnTo>
                    <a:close/>
                  </a:path>
                </a:pathLst>
              </a:custGeom>
              <a:noFill/>
              <a:ln w="3175">
                <a:solidFill>
                  <a:srgbClr val="000000"/>
                </a:solidFill>
                <a:round/>
                <a:headEnd/>
                <a:tailEnd/>
              </a:ln>
            </p:spPr>
            <p:txBody>
              <a:bodyPr/>
              <a:lstStyle/>
              <a:p>
                <a:endParaRPr lang="en-US"/>
              </a:p>
            </p:txBody>
          </p:sp>
          <p:sp>
            <p:nvSpPr>
              <p:cNvPr id="4220" name="Freeform 212"/>
              <p:cNvSpPr>
                <a:spLocks/>
              </p:cNvSpPr>
              <p:nvPr/>
            </p:nvSpPr>
            <p:spPr bwMode="auto">
              <a:xfrm>
                <a:off x="5231" y="2362"/>
                <a:ext cx="156" cy="225"/>
              </a:xfrm>
              <a:custGeom>
                <a:avLst/>
                <a:gdLst>
                  <a:gd name="T0" fmla="*/ 147 w 466"/>
                  <a:gd name="T1" fmla="*/ 198 h 674"/>
                  <a:gd name="T2" fmla="*/ 145 w 466"/>
                  <a:gd name="T3" fmla="*/ 192 h 674"/>
                  <a:gd name="T4" fmla="*/ 145 w 466"/>
                  <a:gd name="T5" fmla="*/ 124 h 674"/>
                  <a:gd name="T6" fmla="*/ 145 w 466"/>
                  <a:gd name="T7" fmla="*/ 33 h 674"/>
                  <a:gd name="T8" fmla="*/ 147 w 466"/>
                  <a:gd name="T9" fmla="*/ 21 h 674"/>
                  <a:gd name="T10" fmla="*/ 152 w 466"/>
                  <a:gd name="T11" fmla="*/ 8 h 674"/>
                  <a:gd name="T12" fmla="*/ 154 w 466"/>
                  <a:gd name="T13" fmla="*/ 4 h 674"/>
                  <a:gd name="T14" fmla="*/ 156 w 466"/>
                  <a:gd name="T15" fmla="*/ 0 h 674"/>
                  <a:gd name="T16" fmla="*/ 104 w 466"/>
                  <a:gd name="T17" fmla="*/ 10 h 674"/>
                  <a:gd name="T18" fmla="*/ 108 w 466"/>
                  <a:gd name="T19" fmla="*/ 14 h 674"/>
                  <a:gd name="T20" fmla="*/ 110 w 466"/>
                  <a:gd name="T21" fmla="*/ 18 h 674"/>
                  <a:gd name="T22" fmla="*/ 113 w 466"/>
                  <a:gd name="T23" fmla="*/ 31 h 674"/>
                  <a:gd name="T24" fmla="*/ 115 w 466"/>
                  <a:gd name="T25" fmla="*/ 48 h 674"/>
                  <a:gd name="T26" fmla="*/ 115 w 466"/>
                  <a:gd name="T27" fmla="*/ 165 h 674"/>
                  <a:gd name="T28" fmla="*/ 106 w 466"/>
                  <a:gd name="T29" fmla="*/ 136 h 674"/>
                  <a:gd name="T30" fmla="*/ 94 w 466"/>
                  <a:gd name="T31" fmla="*/ 106 h 674"/>
                  <a:gd name="T32" fmla="*/ 83 w 466"/>
                  <a:gd name="T33" fmla="*/ 77 h 674"/>
                  <a:gd name="T34" fmla="*/ 73 w 466"/>
                  <a:gd name="T35" fmla="*/ 48 h 674"/>
                  <a:gd name="T36" fmla="*/ 69 w 466"/>
                  <a:gd name="T37" fmla="*/ 41 h 674"/>
                  <a:gd name="T38" fmla="*/ 67 w 466"/>
                  <a:gd name="T39" fmla="*/ 33 h 674"/>
                  <a:gd name="T40" fmla="*/ 66 w 466"/>
                  <a:gd name="T41" fmla="*/ 27 h 674"/>
                  <a:gd name="T42" fmla="*/ 64 w 466"/>
                  <a:gd name="T43" fmla="*/ 23 h 674"/>
                  <a:gd name="T44" fmla="*/ 64 w 466"/>
                  <a:gd name="T45" fmla="*/ 20 h 674"/>
                  <a:gd name="T46" fmla="*/ 66 w 466"/>
                  <a:gd name="T47" fmla="*/ 15 h 674"/>
                  <a:gd name="T48" fmla="*/ 33 w 466"/>
                  <a:gd name="T49" fmla="*/ 20 h 674"/>
                  <a:gd name="T50" fmla="*/ 0 w 466"/>
                  <a:gd name="T51" fmla="*/ 23 h 674"/>
                  <a:gd name="T52" fmla="*/ 4 w 466"/>
                  <a:gd name="T53" fmla="*/ 29 h 674"/>
                  <a:gd name="T54" fmla="*/ 7 w 466"/>
                  <a:gd name="T55" fmla="*/ 37 h 674"/>
                  <a:gd name="T56" fmla="*/ 11 w 466"/>
                  <a:gd name="T57" fmla="*/ 47 h 674"/>
                  <a:gd name="T58" fmla="*/ 11 w 466"/>
                  <a:gd name="T59" fmla="*/ 57 h 674"/>
                  <a:gd name="T60" fmla="*/ 11 w 466"/>
                  <a:gd name="T61" fmla="*/ 180 h 674"/>
                  <a:gd name="T62" fmla="*/ 11 w 466"/>
                  <a:gd name="T63" fmla="*/ 200 h 674"/>
                  <a:gd name="T64" fmla="*/ 7 w 466"/>
                  <a:gd name="T65" fmla="*/ 212 h 674"/>
                  <a:gd name="T66" fmla="*/ 6 w 466"/>
                  <a:gd name="T67" fmla="*/ 219 h 674"/>
                  <a:gd name="T68" fmla="*/ 2 w 466"/>
                  <a:gd name="T69" fmla="*/ 223 h 674"/>
                  <a:gd name="T70" fmla="*/ 13 w 466"/>
                  <a:gd name="T71" fmla="*/ 225 h 674"/>
                  <a:gd name="T72" fmla="*/ 38 w 466"/>
                  <a:gd name="T73" fmla="*/ 221 h 674"/>
                  <a:gd name="T74" fmla="*/ 50 w 466"/>
                  <a:gd name="T75" fmla="*/ 217 h 674"/>
                  <a:gd name="T76" fmla="*/ 48 w 466"/>
                  <a:gd name="T77" fmla="*/ 212 h 674"/>
                  <a:gd name="T78" fmla="*/ 44 w 466"/>
                  <a:gd name="T79" fmla="*/ 206 h 674"/>
                  <a:gd name="T80" fmla="*/ 42 w 466"/>
                  <a:gd name="T81" fmla="*/ 194 h 674"/>
                  <a:gd name="T82" fmla="*/ 42 w 466"/>
                  <a:gd name="T83" fmla="*/ 124 h 674"/>
                  <a:gd name="T84" fmla="*/ 42 w 466"/>
                  <a:gd name="T85" fmla="*/ 60 h 674"/>
                  <a:gd name="T86" fmla="*/ 52 w 466"/>
                  <a:gd name="T87" fmla="*/ 89 h 674"/>
                  <a:gd name="T88" fmla="*/ 64 w 466"/>
                  <a:gd name="T89" fmla="*/ 118 h 674"/>
                  <a:gd name="T90" fmla="*/ 75 w 466"/>
                  <a:gd name="T91" fmla="*/ 148 h 674"/>
                  <a:gd name="T92" fmla="*/ 87 w 466"/>
                  <a:gd name="T93" fmla="*/ 177 h 674"/>
                  <a:gd name="T94" fmla="*/ 90 w 466"/>
                  <a:gd name="T95" fmla="*/ 190 h 674"/>
                  <a:gd name="T96" fmla="*/ 96 w 466"/>
                  <a:gd name="T97" fmla="*/ 202 h 674"/>
                  <a:gd name="T98" fmla="*/ 96 w 466"/>
                  <a:gd name="T99" fmla="*/ 206 h 674"/>
                  <a:gd name="T100" fmla="*/ 94 w 466"/>
                  <a:gd name="T101" fmla="*/ 213 h 674"/>
                  <a:gd name="T102" fmla="*/ 122 w 466"/>
                  <a:gd name="T103" fmla="*/ 209 h 674"/>
                  <a:gd name="T104" fmla="*/ 150 w 466"/>
                  <a:gd name="T105" fmla="*/ 204 h 674"/>
                  <a:gd name="T106" fmla="*/ 148 w 466"/>
                  <a:gd name="T107" fmla="*/ 202 h 674"/>
                  <a:gd name="T108" fmla="*/ 147 w 466"/>
                  <a:gd name="T109" fmla="*/ 200 h 67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66"/>
                  <a:gd name="T166" fmla="*/ 0 h 674"/>
                  <a:gd name="T167" fmla="*/ 466 w 466"/>
                  <a:gd name="T168" fmla="*/ 674 h 67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66" h="674">
                    <a:moveTo>
                      <a:pt x="438" y="599"/>
                    </a:moveTo>
                    <a:lnTo>
                      <a:pt x="438" y="593"/>
                    </a:lnTo>
                    <a:lnTo>
                      <a:pt x="438" y="580"/>
                    </a:lnTo>
                    <a:lnTo>
                      <a:pt x="432" y="575"/>
                    </a:lnTo>
                    <a:lnTo>
                      <a:pt x="432" y="564"/>
                    </a:lnTo>
                    <a:lnTo>
                      <a:pt x="432" y="372"/>
                    </a:lnTo>
                    <a:lnTo>
                      <a:pt x="432" y="186"/>
                    </a:lnTo>
                    <a:lnTo>
                      <a:pt x="432" y="99"/>
                    </a:lnTo>
                    <a:lnTo>
                      <a:pt x="438" y="82"/>
                    </a:lnTo>
                    <a:lnTo>
                      <a:pt x="438" y="64"/>
                    </a:lnTo>
                    <a:lnTo>
                      <a:pt x="443" y="46"/>
                    </a:lnTo>
                    <a:lnTo>
                      <a:pt x="455" y="24"/>
                    </a:lnTo>
                    <a:lnTo>
                      <a:pt x="455" y="18"/>
                    </a:lnTo>
                    <a:lnTo>
                      <a:pt x="461" y="12"/>
                    </a:lnTo>
                    <a:lnTo>
                      <a:pt x="461" y="6"/>
                    </a:lnTo>
                    <a:lnTo>
                      <a:pt x="466" y="0"/>
                    </a:lnTo>
                    <a:lnTo>
                      <a:pt x="391" y="12"/>
                    </a:lnTo>
                    <a:lnTo>
                      <a:pt x="311" y="30"/>
                    </a:lnTo>
                    <a:lnTo>
                      <a:pt x="317" y="35"/>
                    </a:lnTo>
                    <a:lnTo>
                      <a:pt x="322" y="41"/>
                    </a:lnTo>
                    <a:lnTo>
                      <a:pt x="322" y="46"/>
                    </a:lnTo>
                    <a:lnTo>
                      <a:pt x="328" y="53"/>
                    </a:lnTo>
                    <a:lnTo>
                      <a:pt x="334" y="70"/>
                    </a:lnTo>
                    <a:lnTo>
                      <a:pt x="339" y="93"/>
                    </a:lnTo>
                    <a:lnTo>
                      <a:pt x="345" y="117"/>
                    </a:lnTo>
                    <a:lnTo>
                      <a:pt x="345" y="145"/>
                    </a:lnTo>
                    <a:lnTo>
                      <a:pt x="345" y="319"/>
                    </a:lnTo>
                    <a:lnTo>
                      <a:pt x="345" y="494"/>
                    </a:lnTo>
                    <a:lnTo>
                      <a:pt x="328" y="453"/>
                    </a:lnTo>
                    <a:lnTo>
                      <a:pt x="317" y="407"/>
                    </a:lnTo>
                    <a:lnTo>
                      <a:pt x="299" y="361"/>
                    </a:lnTo>
                    <a:lnTo>
                      <a:pt x="282" y="319"/>
                    </a:lnTo>
                    <a:lnTo>
                      <a:pt x="265" y="273"/>
                    </a:lnTo>
                    <a:lnTo>
                      <a:pt x="247" y="232"/>
                    </a:lnTo>
                    <a:lnTo>
                      <a:pt x="236" y="186"/>
                    </a:lnTo>
                    <a:lnTo>
                      <a:pt x="219" y="145"/>
                    </a:lnTo>
                    <a:lnTo>
                      <a:pt x="213" y="134"/>
                    </a:lnTo>
                    <a:lnTo>
                      <a:pt x="207" y="122"/>
                    </a:lnTo>
                    <a:lnTo>
                      <a:pt x="207" y="111"/>
                    </a:lnTo>
                    <a:lnTo>
                      <a:pt x="201" y="99"/>
                    </a:lnTo>
                    <a:lnTo>
                      <a:pt x="196" y="93"/>
                    </a:lnTo>
                    <a:lnTo>
                      <a:pt x="196" y="82"/>
                    </a:lnTo>
                    <a:lnTo>
                      <a:pt x="190" y="76"/>
                    </a:lnTo>
                    <a:lnTo>
                      <a:pt x="190" y="70"/>
                    </a:lnTo>
                    <a:lnTo>
                      <a:pt x="190" y="64"/>
                    </a:lnTo>
                    <a:lnTo>
                      <a:pt x="190" y="59"/>
                    </a:lnTo>
                    <a:lnTo>
                      <a:pt x="196" y="53"/>
                    </a:lnTo>
                    <a:lnTo>
                      <a:pt x="196" y="46"/>
                    </a:lnTo>
                    <a:lnTo>
                      <a:pt x="149" y="53"/>
                    </a:lnTo>
                    <a:lnTo>
                      <a:pt x="98" y="59"/>
                    </a:lnTo>
                    <a:lnTo>
                      <a:pt x="51" y="64"/>
                    </a:lnTo>
                    <a:lnTo>
                      <a:pt x="0" y="70"/>
                    </a:lnTo>
                    <a:lnTo>
                      <a:pt x="5" y="82"/>
                    </a:lnTo>
                    <a:lnTo>
                      <a:pt x="11" y="88"/>
                    </a:lnTo>
                    <a:lnTo>
                      <a:pt x="17" y="99"/>
                    </a:lnTo>
                    <a:lnTo>
                      <a:pt x="22" y="111"/>
                    </a:lnTo>
                    <a:lnTo>
                      <a:pt x="28" y="122"/>
                    </a:lnTo>
                    <a:lnTo>
                      <a:pt x="34" y="140"/>
                    </a:lnTo>
                    <a:lnTo>
                      <a:pt x="34" y="151"/>
                    </a:lnTo>
                    <a:lnTo>
                      <a:pt x="34" y="170"/>
                    </a:lnTo>
                    <a:lnTo>
                      <a:pt x="34" y="354"/>
                    </a:lnTo>
                    <a:lnTo>
                      <a:pt x="34" y="540"/>
                    </a:lnTo>
                    <a:lnTo>
                      <a:pt x="34" y="580"/>
                    </a:lnTo>
                    <a:lnTo>
                      <a:pt x="34" y="599"/>
                    </a:lnTo>
                    <a:lnTo>
                      <a:pt x="28" y="616"/>
                    </a:lnTo>
                    <a:lnTo>
                      <a:pt x="22" y="634"/>
                    </a:lnTo>
                    <a:lnTo>
                      <a:pt x="22" y="645"/>
                    </a:lnTo>
                    <a:lnTo>
                      <a:pt x="17" y="657"/>
                    </a:lnTo>
                    <a:lnTo>
                      <a:pt x="11" y="667"/>
                    </a:lnTo>
                    <a:lnTo>
                      <a:pt x="5" y="667"/>
                    </a:lnTo>
                    <a:lnTo>
                      <a:pt x="0" y="674"/>
                    </a:lnTo>
                    <a:lnTo>
                      <a:pt x="40" y="674"/>
                    </a:lnTo>
                    <a:lnTo>
                      <a:pt x="80" y="667"/>
                    </a:lnTo>
                    <a:lnTo>
                      <a:pt x="114" y="662"/>
                    </a:lnTo>
                    <a:lnTo>
                      <a:pt x="155" y="657"/>
                    </a:lnTo>
                    <a:lnTo>
                      <a:pt x="149" y="651"/>
                    </a:lnTo>
                    <a:lnTo>
                      <a:pt x="144" y="645"/>
                    </a:lnTo>
                    <a:lnTo>
                      <a:pt x="144" y="634"/>
                    </a:lnTo>
                    <a:lnTo>
                      <a:pt x="138" y="627"/>
                    </a:lnTo>
                    <a:lnTo>
                      <a:pt x="132" y="616"/>
                    </a:lnTo>
                    <a:lnTo>
                      <a:pt x="126" y="599"/>
                    </a:lnTo>
                    <a:lnTo>
                      <a:pt x="126" y="580"/>
                    </a:lnTo>
                    <a:lnTo>
                      <a:pt x="126" y="558"/>
                    </a:lnTo>
                    <a:lnTo>
                      <a:pt x="126" y="372"/>
                    </a:lnTo>
                    <a:lnTo>
                      <a:pt x="126" y="186"/>
                    </a:lnTo>
                    <a:lnTo>
                      <a:pt x="126" y="180"/>
                    </a:lnTo>
                    <a:lnTo>
                      <a:pt x="138" y="221"/>
                    </a:lnTo>
                    <a:lnTo>
                      <a:pt x="155" y="267"/>
                    </a:lnTo>
                    <a:lnTo>
                      <a:pt x="172" y="313"/>
                    </a:lnTo>
                    <a:lnTo>
                      <a:pt x="190" y="354"/>
                    </a:lnTo>
                    <a:lnTo>
                      <a:pt x="207" y="401"/>
                    </a:lnTo>
                    <a:lnTo>
                      <a:pt x="224" y="442"/>
                    </a:lnTo>
                    <a:lnTo>
                      <a:pt x="242" y="488"/>
                    </a:lnTo>
                    <a:lnTo>
                      <a:pt x="259" y="529"/>
                    </a:lnTo>
                    <a:lnTo>
                      <a:pt x="265" y="553"/>
                    </a:lnTo>
                    <a:lnTo>
                      <a:pt x="270" y="570"/>
                    </a:lnTo>
                    <a:lnTo>
                      <a:pt x="276" y="586"/>
                    </a:lnTo>
                    <a:lnTo>
                      <a:pt x="288" y="605"/>
                    </a:lnTo>
                    <a:lnTo>
                      <a:pt x="288" y="610"/>
                    </a:lnTo>
                    <a:lnTo>
                      <a:pt x="288" y="616"/>
                    </a:lnTo>
                    <a:lnTo>
                      <a:pt x="288" y="621"/>
                    </a:lnTo>
                    <a:lnTo>
                      <a:pt x="282" y="639"/>
                    </a:lnTo>
                    <a:lnTo>
                      <a:pt x="322" y="634"/>
                    </a:lnTo>
                    <a:lnTo>
                      <a:pt x="363" y="627"/>
                    </a:lnTo>
                    <a:lnTo>
                      <a:pt x="403" y="616"/>
                    </a:lnTo>
                    <a:lnTo>
                      <a:pt x="449" y="610"/>
                    </a:lnTo>
                    <a:lnTo>
                      <a:pt x="443" y="610"/>
                    </a:lnTo>
                    <a:lnTo>
                      <a:pt x="443" y="605"/>
                    </a:lnTo>
                    <a:lnTo>
                      <a:pt x="438" y="605"/>
                    </a:lnTo>
                    <a:lnTo>
                      <a:pt x="438" y="599"/>
                    </a:lnTo>
                    <a:close/>
                  </a:path>
                </a:pathLst>
              </a:custGeom>
              <a:solidFill>
                <a:srgbClr val="FFFFFF"/>
              </a:solidFill>
              <a:ln w="9525">
                <a:noFill/>
                <a:round/>
                <a:headEnd/>
                <a:tailEnd/>
              </a:ln>
            </p:spPr>
            <p:txBody>
              <a:bodyPr/>
              <a:lstStyle/>
              <a:p>
                <a:endParaRPr lang="en-US"/>
              </a:p>
            </p:txBody>
          </p:sp>
          <p:sp>
            <p:nvSpPr>
              <p:cNvPr id="4221" name="Freeform 213"/>
              <p:cNvSpPr>
                <a:spLocks/>
              </p:cNvSpPr>
              <p:nvPr/>
            </p:nvSpPr>
            <p:spPr bwMode="auto">
              <a:xfrm>
                <a:off x="5231" y="2362"/>
                <a:ext cx="156" cy="225"/>
              </a:xfrm>
              <a:custGeom>
                <a:avLst/>
                <a:gdLst>
                  <a:gd name="T0" fmla="*/ 147 w 466"/>
                  <a:gd name="T1" fmla="*/ 198 h 674"/>
                  <a:gd name="T2" fmla="*/ 145 w 466"/>
                  <a:gd name="T3" fmla="*/ 192 h 674"/>
                  <a:gd name="T4" fmla="*/ 145 w 466"/>
                  <a:gd name="T5" fmla="*/ 124 h 674"/>
                  <a:gd name="T6" fmla="*/ 145 w 466"/>
                  <a:gd name="T7" fmla="*/ 33 h 674"/>
                  <a:gd name="T8" fmla="*/ 147 w 466"/>
                  <a:gd name="T9" fmla="*/ 21 h 674"/>
                  <a:gd name="T10" fmla="*/ 152 w 466"/>
                  <a:gd name="T11" fmla="*/ 8 h 674"/>
                  <a:gd name="T12" fmla="*/ 154 w 466"/>
                  <a:gd name="T13" fmla="*/ 4 h 674"/>
                  <a:gd name="T14" fmla="*/ 156 w 466"/>
                  <a:gd name="T15" fmla="*/ 0 h 674"/>
                  <a:gd name="T16" fmla="*/ 104 w 466"/>
                  <a:gd name="T17" fmla="*/ 10 h 674"/>
                  <a:gd name="T18" fmla="*/ 108 w 466"/>
                  <a:gd name="T19" fmla="*/ 14 h 674"/>
                  <a:gd name="T20" fmla="*/ 110 w 466"/>
                  <a:gd name="T21" fmla="*/ 18 h 674"/>
                  <a:gd name="T22" fmla="*/ 113 w 466"/>
                  <a:gd name="T23" fmla="*/ 31 h 674"/>
                  <a:gd name="T24" fmla="*/ 115 w 466"/>
                  <a:gd name="T25" fmla="*/ 48 h 674"/>
                  <a:gd name="T26" fmla="*/ 115 w 466"/>
                  <a:gd name="T27" fmla="*/ 165 h 674"/>
                  <a:gd name="T28" fmla="*/ 106 w 466"/>
                  <a:gd name="T29" fmla="*/ 136 h 674"/>
                  <a:gd name="T30" fmla="*/ 94 w 466"/>
                  <a:gd name="T31" fmla="*/ 106 h 674"/>
                  <a:gd name="T32" fmla="*/ 83 w 466"/>
                  <a:gd name="T33" fmla="*/ 77 h 674"/>
                  <a:gd name="T34" fmla="*/ 73 w 466"/>
                  <a:gd name="T35" fmla="*/ 48 h 674"/>
                  <a:gd name="T36" fmla="*/ 69 w 466"/>
                  <a:gd name="T37" fmla="*/ 41 h 674"/>
                  <a:gd name="T38" fmla="*/ 67 w 466"/>
                  <a:gd name="T39" fmla="*/ 33 h 674"/>
                  <a:gd name="T40" fmla="*/ 66 w 466"/>
                  <a:gd name="T41" fmla="*/ 27 h 674"/>
                  <a:gd name="T42" fmla="*/ 64 w 466"/>
                  <a:gd name="T43" fmla="*/ 23 h 674"/>
                  <a:gd name="T44" fmla="*/ 64 w 466"/>
                  <a:gd name="T45" fmla="*/ 20 h 674"/>
                  <a:gd name="T46" fmla="*/ 66 w 466"/>
                  <a:gd name="T47" fmla="*/ 15 h 674"/>
                  <a:gd name="T48" fmla="*/ 33 w 466"/>
                  <a:gd name="T49" fmla="*/ 20 h 674"/>
                  <a:gd name="T50" fmla="*/ 0 w 466"/>
                  <a:gd name="T51" fmla="*/ 23 h 674"/>
                  <a:gd name="T52" fmla="*/ 4 w 466"/>
                  <a:gd name="T53" fmla="*/ 29 h 674"/>
                  <a:gd name="T54" fmla="*/ 7 w 466"/>
                  <a:gd name="T55" fmla="*/ 37 h 674"/>
                  <a:gd name="T56" fmla="*/ 11 w 466"/>
                  <a:gd name="T57" fmla="*/ 47 h 674"/>
                  <a:gd name="T58" fmla="*/ 11 w 466"/>
                  <a:gd name="T59" fmla="*/ 57 h 674"/>
                  <a:gd name="T60" fmla="*/ 11 w 466"/>
                  <a:gd name="T61" fmla="*/ 180 h 674"/>
                  <a:gd name="T62" fmla="*/ 11 w 466"/>
                  <a:gd name="T63" fmla="*/ 200 h 674"/>
                  <a:gd name="T64" fmla="*/ 7 w 466"/>
                  <a:gd name="T65" fmla="*/ 212 h 674"/>
                  <a:gd name="T66" fmla="*/ 6 w 466"/>
                  <a:gd name="T67" fmla="*/ 219 h 674"/>
                  <a:gd name="T68" fmla="*/ 2 w 466"/>
                  <a:gd name="T69" fmla="*/ 223 h 674"/>
                  <a:gd name="T70" fmla="*/ 13 w 466"/>
                  <a:gd name="T71" fmla="*/ 225 h 674"/>
                  <a:gd name="T72" fmla="*/ 38 w 466"/>
                  <a:gd name="T73" fmla="*/ 221 h 674"/>
                  <a:gd name="T74" fmla="*/ 50 w 466"/>
                  <a:gd name="T75" fmla="*/ 217 h 674"/>
                  <a:gd name="T76" fmla="*/ 48 w 466"/>
                  <a:gd name="T77" fmla="*/ 212 h 674"/>
                  <a:gd name="T78" fmla="*/ 44 w 466"/>
                  <a:gd name="T79" fmla="*/ 206 h 674"/>
                  <a:gd name="T80" fmla="*/ 42 w 466"/>
                  <a:gd name="T81" fmla="*/ 194 h 674"/>
                  <a:gd name="T82" fmla="*/ 42 w 466"/>
                  <a:gd name="T83" fmla="*/ 124 h 674"/>
                  <a:gd name="T84" fmla="*/ 42 w 466"/>
                  <a:gd name="T85" fmla="*/ 60 h 674"/>
                  <a:gd name="T86" fmla="*/ 52 w 466"/>
                  <a:gd name="T87" fmla="*/ 89 h 674"/>
                  <a:gd name="T88" fmla="*/ 64 w 466"/>
                  <a:gd name="T89" fmla="*/ 118 h 674"/>
                  <a:gd name="T90" fmla="*/ 75 w 466"/>
                  <a:gd name="T91" fmla="*/ 148 h 674"/>
                  <a:gd name="T92" fmla="*/ 87 w 466"/>
                  <a:gd name="T93" fmla="*/ 177 h 674"/>
                  <a:gd name="T94" fmla="*/ 90 w 466"/>
                  <a:gd name="T95" fmla="*/ 190 h 674"/>
                  <a:gd name="T96" fmla="*/ 96 w 466"/>
                  <a:gd name="T97" fmla="*/ 202 h 674"/>
                  <a:gd name="T98" fmla="*/ 96 w 466"/>
                  <a:gd name="T99" fmla="*/ 206 h 674"/>
                  <a:gd name="T100" fmla="*/ 94 w 466"/>
                  <a:gd name="T101" fmla="*/ 213 h 674"/>
                  <a:gd name="T102" fmla="*/ 122 w 466"/>
                  <a:gd name="T103" fmla="*/ 209 h 674"/>
                  <a:gd name="T104" fmla="*/ 150 w 466"/>
                  <a:gd name="T105" fmla="*/ 204 h 674"/>
                  <a:gd name="T106" fmla="*/ 148 w 466"/>
                  <a:gd name="T107" fmla="*/ 202 h 674"/>
                  <a:gd name="T108" fmla="*/ 147 w 466"/>
                  <a:gd name="T109" fmla="*/ 200 h 67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66"/>
                  <a:gd name="T166" fmla="*/ 0 h 674"/>
                  <a:gd name="T167" fmla="*/ 466 w 466"/>
                  <a:gd name="T168" fmla="*/ 674 h 67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66" h="674">
                    <a:moveTo>
                      <a:pt x="438" y="599"/>
                    </a:moveTo>
                    <a:lnTo>
                      <a:pt x="438" y="593"/>
                    </a:lnTo>
                    <a:lnTo>
                      <a:pt x="438" y="580"/>
                    </a:lnTo>
                    <a:lnTo>
                      <a:pt x="432" y="575"/>
                    </a:lnTo>
                    <a:lnTo>
                      <a:pt x="432" y="564"/>
                    </a:lnTo>
                    <a:lnTo>
                      <a:pt x="432" y="372"/>
                    </a:lnTo>
                    <a:lnTo>
                      <a:pt x="432" y="186"/>
                    </a:lnTo>
                    <a:lnTo>
                      <a:pt x="432" y="99"/>
                    </a:lnTo>
                    <a:lnTo>
                      <a:pt x="438" y="82"/>
                    </a:lnTo>
                    <a:lnTo>
                      <a:pt x="438" y="64"/>
                    </a:lnTo>
                    <a:lnTo>
                      <a:pt x="443" y="46"/>
                    </a:lnTo>
                    <a:lnTo>
                      <a:pt x="455" y="24"/>
                    </a:lnTo>
                    <a:lnTo>
                      <a:pt x="455" y="18"/>
                    </a:lnTo>
                    <a:lnTo>
                      <a:pt x="461" y="12"/>
                    </a:lnTo>
                    <a:lnTo>
                      <a:pt x="461" y="6"/>
                    </a:lnTo>
                    <a:lnTo>
                      <a:pt x="466" y="0"/>
                    </a:lnTo>
                    <a:lnTo>
                      <a:pt x="391" y="12"/>
                    </a:lnTo>
                    <a:lnTo>
                      <a:pt x="311" y="30"/>
                    </a:lnTo>
                    <a:lnTo>
                      <a:pt x="317" y="35"/>
                    </a:lnTo>
                    <a:lnTo>
                      <a:pt x="322" y="41"/>
                    </a:lnTo>
                    <a:lnTo>
                      <a:pt x="322" y="46"/>
                    </a:lnTo>
                    <a:lnTo>
                      <a:pt x="328" y="53"/>
                    </a:lnTo>
                    <a:lnTo>
                      <a:pt x="334" y="70"/>
                    </a:lnTo>
                    <a:lnTo>
                      <a:pt x="339" y="93"/>
                    </a:lnTo>
                    <a:lnTo>
                      <a:pt x="345" y="117"/>
                    </a:lnTo>
                    <a:lnTo>
                      <a:pt x="345" y="145"/>
                    </a:lnTo>
                    <a:lnTo>
                      <a:pt x="345" y="319"/>
                    </a:lnTo>
                    <a:lnTo>
                      <a:pt x="345" y="494"/>
                    </a:lnTo>
                    <a:lnTo>
                      <a:pt x="328" y="453"/>
                    </a:lnTo>
                    <a:lnTo>
                      <a:pt x="317" y="407"/>
                    </a:lnTo>
                    <a:lnTo>
                      <a:pt x="299" y="361"/>
                    </a:lnTo>
                    <a:lnTo>
                      <a:pt x="282" y="319"/>
                    </a:lnTo>
                    <a:lnTo>
                      <a:pt x="265" y="273"/>
                    </a:lnTo>
                    <a:lnTo>
                      <a:pt x="247" y="232"/>
                    </a:lnTo>
                    <a:lnTo>
                      <a:pt x="236" y="186"/>
                    </a:lnTo>
                    <a:lnTo>
                      <a:pt x="219" y="145"/>
                    </a:lnTo>
                    <a:lnTo>
                      <a:pt x="213" y="134"/>
                    </a:lnTo>
                    <a:lnTo>
                      <a:pt x="207" y="122"/>
                    </a:lnTo>
                    <a:lnTo>
                      <a:pt x="207" y="111"/>
                    </a:lnTo>
                    <a:lnTo>
                      <a:pt x="201" y="99"/>
                    </a:lnTo>
                    <a:lnTo>
                      <a:pt x="196" y="93"/>
                    </a:lnTo>
                    <a:lnTo>
                      <a:pt x="196" y="82"/>
                    </a:lnTo>
                    <a:lnTo>
                      <a:pt x="190" y="76"/>
                    </a:lnTo>
                    <a:lnTo>
                      <a:pt x="190" y="70"/>
                    </a:lnTo>
                    <a:lnTo>
                      <a:pt x="190" y="64"/>
                    </a:lnTo>
                    <a:lnTo>
                      <a:pt x="190" y="59"/>
                    </a:lnTo>
                    <a:lnTo>
                      <a:pt x="196" y="53"/>
                    </a:lnTo>
                    <a:lnTo>
                      <a:pt x="196" y="46"/>
                    </a:lnTo>
                    <a:lnTo>
                      <a:pt x="149" y="53"/>
                    </a:lnTo>
                    <a:lnTo>
                      <a:pt x="98" y="59"/>
                    </a:lnTo>
                    <a:lnTo>
                      <a:pt x="51" y="64"/>
                    </a:lnTo>
                    <a:lnTo>
                      <a:pt x="0" y="70"/>
                    </a:lnTo>
                    <a:lnTo>
                      <a:pt x="5" y="82"/>
                    </a:lnTo>
                    <a:lnTo>
                      <a:pt x="11" y="88"/>
                    </a:lnTo>
                    <a:lnTo>
                      <a:pt x="17" y="99"/>
                    </a:lnTo>
                    <a:lnTo>
                      <a:pt x="22" y="111"/>
                    </a:lnTo>
                    <a:lnTo>
                      <a:pt x="28" y="122"/>
                    </a:lnTo>
                    <a:lnTo>
                      <a:pt x="34" y="140"/>
                    </a:lnTo>
                    <a:lnTo>
                      <a:pt x="34" y="151"/>
                    </a:lnTo>
                    <a:lnTo>
                      <a:pt x="34" y="170"/>
                    </a:lnTo>
                    <a:lnTo>
                      <a:pt x="34" y="354"/>
                    </a:lnTo>
                    <a:lnTo>
                      <a:pt x="34" y="540"/>
                    </a:lnTo>
                    <a:lnTo>
                      <a:pt x="34" y="580"/>
                    </a:lnTo>
                    <a:lnTo>
                      <a:pt x="34" y="599"/>
                    </a:lnTo>
                    <a:lnTo>
                      <a:pt x="28" y="616"/>
                    </a:lnTo>
                    <a:lnTo>
                      <a:pt x="22" y="634"/>
                    </a:lnTo>
                    <a:lnTo>
                      <a:pt x="22" y="645"/>
                    </a:lnTo>
                    <a:lnTo>
                      <a:pt x="17" y="657"/>
                    </a:lnTo>
                    <a:lnTo>
                      <a:pt x="11" y="667"/>
                    </a:lnTo>
                    <a:lnTo>
                      <a:pt x="5" y="667"/>
                    </a:lnTo>
                    <a:lnTo>
                      <a:pt x="0" y="674"/>
                    </a:lnTo>
                    <a:lnTo>
                      <a:pt x="40" y="674"/>
                    </a:lnTo>
                    <a:lnTo>
                      <a:pt x="80" y="667"/>
                    </a:lnTo>
                    <a:lnTo>
                      <a:pt x="114" y="662"/>
                    </a:lnTo>
                    <a:lnTo>
                      <a:pt x="155" y="657"/>
                    </a:lnTo>
                    <a:lnTo>
                      <a:pt x="149" y="651"/>
                    </a:lnTo>
                    <a:lnTo>
                      <a:pt x="144" y="645"/>
                    </a:lnTo>
                    <a:lnTo>
                      <a:pt x="144" y="634"/>
                    </a:lnTo>
                    <a:lnTo>
                      <a:pt x="138" y="627"/>
                    </a:lnTo>
                    <a:lnTo>
                      <a:pt x="132" y="616"/>
                    </a:lnTo>
                    <a:lnTo>
                      <a:pt x="126" y="599"/>
                    </a:lnTo>
                    <a:lnTo>
                      <a:pt x="126" y="580"/>
                    </a:lnTo>
                    <a:lnTo>
                      <a:pt x="126" y="558"/>
                    </a:lnTo>
                    <a:lnTo>
                      <a:pt x="126" y="372"/>
                    </a:lnTo>
                    <a:lnTo>
                      <a:pt x="126" y="186"/>
                    </a:lnTo>
                    <a:lnTo>
                      <a:pt x="126" y="180"/>
                    </a:lnTo>
                    <a:lnTo>
                      <a:pt x="138" y="221"/>
                    </a:lnTo>
                    <a:lnTo>
                      <a:pt x="155" y="267"/>
                    </a:lnTo>
                    <a:lnTo>
                      <a:pt x="172" y="313"/>
                    </a:lnTo>
                    <a:lnTo>
                      <a:pt x="190" y="354"/>
                    </a:lnTo>
                    <a:lnTo>
                      <a:pt x="207" y="401"/>
                    </a:lnTo>
                    <a:lnTo>
                      <a:pt x="224" y="442"/>
                    </a:lnTo>
                    <a:lnTo>
                      <a:pt x="242" y="488"/>
                    </a:lnTo>
                    <a:lnTo>
                      <a:pt x="259" y="529"/>
                    </a:lnTo>
                    <a:lnTo>
                      <a:pt x="265" y="553"/>
                    </a:lnTo>
                    <a:lnTo>
                      <a:pt x="270" y="570"/>
                    </a:lnTo>
                    <a:lnTo>
                      <a:pt x="276" y="586"/>
                    </a:lnTo>
                    <a:lnTo>
                      <a:pt x="288" y="605"/>
                    </a:lnTo>
                    <a:lnTo>
                      <a:pt x="288" y="610"/>
                    </a:lnTo>
                    <a:lnTo>
                      <a:pt x="288" y="616"/>
                    </a:lnTo>
                    <a:lnTo>
                      <a:pt x="288" y="621"/>
                    </a:lnTo>
                    <a:lnTo>
                      <a:pt x="282" y="639"/>
                    </a:lnTo>
                    <a:lnTo>
                      <a:pt x="322" y="634"/>
                    </a:lnTo>
                    <a:lnTo>
                      <a:pt x="363" y="627"/>
                    </a:lnTo>
                    <a:lnTo>
                      <a:pt x="403" y="616"/>
                    </a:lnTo>
                    <a:lnTo>
                      <a:pt x="449" y="610"/>
                    </a:lnTo>
                    <a:lnTo>
                      <a:pt x="443" y="610"/>
                    </a:lnTo>
                    <a:lnTo>
                      <a:pt x="443" y="605"/>
                    </a:lnTo>
                    <a:lnTo>
                      <a:pt x="438" y="605"/>
                    </a:lnTo>
                    <a:lnTo>
                      <a:pt x="438" y="599"/>
                    </a:lnTo>
                    <a:close/>
                  </a:path>
                </a:pathLst>
              </a:custGeom>
              <a:noFill/>
              <a:ln w="3175">
                <a:solidFill>
                  <a:srgbClr val="000000"/>
                </a:solidFill>
                <a:round/>
                <a:headEnd/>
                <a:tailEnd/>
              </a:ln>
            </p:spPr>
            <p:txBody>
              <a:bodyPr/>
              <a:lstStyle/>
              <a:p>
                <a:endParaRPr lang="en-US"/>
              </a:p>
            </p:txBody>
          </p:sp>
          <p:sp>
            <p:nvSpPr>
              <p:cNvPr id="4222" name="Freeform 214"/>
              <p:cNvSpPr>
                <a:spLocks/>
              </p:cNvSpPr>
              <p:nvPr/>
            </p:nvSpPr>
            <p:spPr bwMode="auto">
              <a:xfrm>
                <a:off x="5049" y="2390"/>
                <a:ext cx="174" cy="201"/>
              </a:xfrm>
              <a:custGeom>
                <a:avLst/>
                <a:gdLst>
                  <a:gd name="T0" fmla="*/ 111 w 524"/>
                  <a:gd name="T1" fmla="*/ 4 h 604"/>
                  <a:gd name="T2" fmla="*/ 84 w 524"/>
                  <a:gd name="T3" fmla="*/ 0 h 604"/>
                  <a:gd name="T4" fmla="*/ 59 w 524"/>
                  <a:gd name="T5" fmla="*/ 2 h 604"/>
                  <a:gd name="T6" fmla="*/ 59 w 524"/>
                  <a:gd name="T7" fmla="*/ 12 h 604"/>
                  <a:gd name="T8" fmla="*/ 48 w 524"/>
                  <a:gd name="T9" fmla="*/ 48 h 604"/>
                  <a:gd name="T10" fmla="*/ 31 w 524"/>
                  <a:gd name="T11" fmla="*/ 110 h 604"/>
                  <a:gd name="T12" fmla="*/ 15 w 524"/>
                  <a:gd name="T13" fmla="*/ 162 h 604"/>
                  <a:gd name="T14" fmla="*/ 6 w 524"/>
                  <a:gd name="T15" fmla="*/ 189 h 604"/>
                  <a:gd name="T16" fmla="*/ 2 w 524"/>
                  <a:gd name="T17" fmla="*/ 197 h 604"/>
                  <a:gd name="T18" fmla="*/ 25 w 524"/>
                  <a:gd name="T19" fmla="*/ 201 h 604"/>
                  <a:gd name="T20" fmla="*/ 48 w 524"/>
                  <a:gd name="T21" fmla="*/ 199 h 604"/>
                  <a:gd name="T22" fmla="*/ 46 w 524"/>
                  <a:gd name="T23" fmla="*/ 197 h 604"/>
                  <a:gd name="T24" fmla="*/ 46 w 524"/>
                  <a:gd name="T25" fmla="*/ 193 h 604"/>
                  <a:gd name="T26" fmla="*/ 46 w 524"/>
                  <a:gd name="T27" fmla="*/ 187 h 604"/>
                  <a:gd name="T28" fmla="*/ 44 w 524"/>
                  <a:gd name="T29" fmla="*/ 181 h 604"/>
                  <a:gd name="T30" fmla="*/ 46 w 524"/>
                  <a:gd name="T31" fmla="*/ 178 h 604"/>
                  <a:gd name="T32" fmla="*/ 46 w 524"/>
                  <a:gd name="T33" fmla="*/ 172 h 604"/>
                  <a:gd name="T34" fmla="*/ 48 w 524"/>
                  <a:gd name="T35" fmla="*/ 166 h 604"/>
                  <a:gd name="T36" fmla="*/ 86 w 524"/>
                  <a:gd name="T37" fmla="*/ 162 h 604"/>
                  <a:gd name="T38" fmla="*/ 125 w 524"/>
                  <a:gd name="T39" fmla="*/ 164 h 604"/>
                  <a:gd name="T40" fmla="*/ 125 w 524"/>
                  <a:gd name="T41" fmla="*/ 170 h 604"/>
                  <a:gd name="T42" fmla="*/ 126 w 524"/>
                  <a:gd name="T43" fmla="*/ 176 h 604"/>
                  <a:gd name="T44" fmla="*/ 128 w 524"/>
                  <a:gd name="T45" fmla="*/ 181 h 604"/>
                  <a:gd name="T46" fmla="*/ 128 w 524"/>
                  <a:gd name="T47" fmla="*/ 187 h 604"/>
                  <a:gd name="T48" fmla="*/ 126 w 524"/>
                  <a:gd name="T49" fmla="*/ 191 h 604"/>
                  <a:gd name="T50" fmla="*/ 126 w 524"/>
                  <a:gd name="T51" fmla="*/ 195 h 604"/>
                  <a:gd name="T52" fmla="*/ 125 w 524"/>
                  <a:gd name="T53" fmla="*/ 199 h 604"/>
                  <a:gd name="T54" fmla="*/ 149 w 524"/>
                  <a:gd name="T55" fmla="*/ 199 h 604"/>
                  <a:gd name="T56" fmla="*/ 170 w 524"/>
                  <a:gd name="T57" fmla="*/ 191 h 604"/>
                  <a:gd name="T58" fmla="*/ 159 w 524"/>
                  <a:gd name="T59" fmla="*/ 166 h 604"/>
                  <a:gd name="T60" fmla="*/ 143 w 524"/>
                  <a:gd name="T61" fmla="*/ 116 h 604"/>
                  <a:gd name="T62" fmla="*/ 123 w 524"/>
                  <a:gd name="T63" fmla="*/ 54 h 604"/>
                  <a:gd name="T64" fmla="*/ 113 w 524"/>
                  <a:gd name="T65" fmla="*/ 19 h 604"/>
                  <a:gd name="T66" fmla="*/ 109 w 524"/>
                  <a:gd name="T67" fmla="*/ 12 h 604"/>
                  <a:gd name="T68" fmla="*/ 109 w 524"/>
                  <a:gd name="T69" fmla="*/ 6 h 6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4"/>
                  <a:gd name="T106" fmla="*/ 0 h 604"/>
                  <a:gd name="T107" fmla="*/ 524 w 524"/>
                  <a:gd name="T108" fmla="*/ 604 h 6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4" h="604">
                    <a:moveTo>
                      <a:pt x="328" y="17"/>
                    </a:moveTo>
                    <a:lnTo>
                      <a:pt x="334" y="11"/>
                    </a:lnTo>
                    <a:lnTo>
                      <a:pt x="334" y="0"/>
                    </a:lnTo>
                    <a:lnTo>
                      <a:pt x="253" y="0"/>
                    </a:lnTo>
                    <a:lnTo>
                      <a:pt x="179" y="0"/>
                    </a:lnTo>
                    <a:lnTo>
                      <a:pt x="179" y="6"/>
                    </a:lnTo>
                    <a:lnTo>
                      <a:pt x="179" y="17"/>
                    </a:lnTo>
                    <a:lnTo>
                      <a:pt x="179" y="35"/>
                    </a:lnTo>
                    <a:lnTo>
                      <a:pt x="173" y="52"/>
                    </a:lnTo>
                    <a:lnTo>
                      <a:pt x="144" y="144"/>
                    </a:lnTo>
                    <a:lnTo>
                      <a:pt x="115" y="237"/>
                    </a:lnTo>
                    <a:lnTo>
                      <a:pt x="92" y="331"/>
                    </a:lnTo>
                    <a:lnTo>
                      <a:pt x="63" y="423"/>
                    </a:lnTo>
                    <a:lnTo>
                      <a:pt x="46" y="488"/>
                    </a:lnTo>
                    <a:lnTo>
                      <a:pt x="23" y="545"/>
                    </a:lnTo>
                    <a:lnTo>
                      <a:pt x="17" y="569"/>
                    </a:lnTo>
                    <a:lnTo>
                      <a:pt x="11" y="580"/>
                    </a:lnTo>
                    <a:lnTo>
                      <a:pt x="6" y="592"/>
                    </a:lnTo>
                    <a:lnTo>
                      <a:pt x="0" y="598"/>
                    </a:lnTo>
                    <a:lnTo>
                      <a:pt x="74" y="604"/>
                    </a:lnTo>
                    <a:lnTo>
                      <a:pt x="150" y="604"/>
                    </a:lnTo>
                    <a:lnTo>
                      <a:pt x="144" y="598"/>
                    </a:lnTo>
                    <a:lnTo>
                      <a:pt x="144" y="592"/>
                    </a:lnTo>
                    <a:lnTo>
                      <a:pt x="138" y="592"/>
                    </a:lnTo>
                    <a:lnTo>
                      <a:pt x="138" y="585"/>
                    </a:lnTo>
                    <a:lnTo>
                      <a:pt x="138" y="580"/>
                    </a:lnTo>
                    <a:lnTo>
                      <a:pt x="138" y="569"/>
                    </a:lnTo>
                    <a:lnTo>
                      <a:pt x="138" y="563"/>
                    </a:lnTo>
                    <a:lnTo>
                      <a:pt x="133" y="552"/>
                    </a:lnTo>
                    <a:lnTo>
                      <a:pt x="133" y="545"/>
                    </a:lnTo>
                    <a:lnTo>
                      <a:pt x="138" y="539"/>
                    </a:lnTo>
                    <a:lnTo>
                      <a:pt x="138" y="534"/>
                    </a:lnTo>
                    <a:lnTo>
                      <a:pt x="138" y="523"/>
                    </a:lnTo>
                    <a:lnTo>
                      <a:pt x="138" y="517"/>
                    </a:lnTo>
                    <a:lnTo>
                      <a:pt x="138" y="504"/>
                    </a:lnTo>
                    <a:lnTo>
                      <a:pt x="144" y="498"/>
                    </a:lnTo>
                    <a:lnTo>
                      <a:pt x="144" y="488"/>
                    </a:lnTo>
                    <a:lnTo>
                      <a:pt x="258" y="488"/>
                    </a:lnTo>
                    <a:lnTo>
                      <a:pt x="369" y="488"/>
                    </a:lnTo>
                    <a:lnTo>
                      <a:pt x="375" y="493"/>
                    </a:lnTo>
                    <a:lnTo>
                      <a:pt x="375" y="498"/>
                    </a:lnTo>
                    <a:lnTo>
                      <a:pt x="375" y="511"/>
                    </a:lnTo>
                    <a:lnTo>
                      <a:pt x="380" y="517"/>
                    </a:lnTo>
                    <a:lnTo>
                      <a:pt x="380" y="528"/>
                    </a:lnTo>
                    <a:lnTo>
                      <a:pt x="380" y="534"/>
                    </a:lnTo>
                    <a:lnTo>
                      <a:pt x="386" y="545"/>
                    </a:lnTo>
                    <a:lnTo>
                      <a:pt x="386" y="552"/>
                    </a:lnTo>
                    <a:lnTo>
                      <a:pt x="386" y="563"/>
                    </a:lnTo>
                    <a:lnTo>
                      <a:pt x="386" y="569"/>
                    </a:lnTo>
                    <a:lnTo>
                      <a:pt x="380" y="575"/>
                    </a:lnTo>
                    <a:lnTo>
                      <a:pt x="380" y="580"/>
                    </a:lnTo>
                    <a:lnTo>
                      <a:pt x="380" y="585"/>
                    </a:lnTo>
                    <a:lnTo>
                      <a:pt x="380" y="592"/>
                    </a:lnTo>
                    <a:lnTo>
                      <a:pt x="375" y="598"/>
                    </a:lnTo>
                    <a:lnTo>
                      <a:pt x="375" y="604"/>
                    </a:lnTo>
                    <a:lnTo>
                      <a:pt x="450" y="598"/>
                    </a:lnTo>
                    <a:lnTo>
                      <a:pt x="524" y="598"/>
                    </a:lnTo>
                    <a:lnTo>
                      <a:pt x="513" y="575"/>
                    </a:lnTo>
                    <a:lnTo>
                      <a:pt x="501" y="552"/>
                    </a:lnTo>
                    <a:lnTo>
                      <a:pt x="478" y="498"/>
                    </a:lnTo>
                    <a:lnTo>
                      <a:pt x="461" y="442"/>
                    </a:lnTo>
                    <a:lnTo>
                      <a:pt x="432" y="348"/>
                    </a:lnTo>
                    <a:lnTo>
                      <a:pt x="403" y="255"/>
                    </a:lnTo>
                    <a:lnTo>
                      <a:pt x="369" y="163"/>
                    </a:lnTo>
                    <a:lnTo>
                      <a:pt x="340" y="69"/>
                    </a:lnTo>
                    <a:lnTo>
                      <a:pt x="340" y="58"/>
                    </a:lnTo>
                    <a:lnTo>
                      <a:pt x="334" y="52"/>
                    </a:lnTo>
                    <a:lnTo>
                      <a:pt x="328" y="35"/>
                    </a:lnTo>
                    <a:lnTo>
                      <a:pt x="328" y="11"/>
                    </a:lnTo>
                    <a:lnTo>
                      <a:pt x="328" y="17"/>
                    </a:lnTo>
                    <a:close/>
                  </a:path>
                </a:pathLst>
              </a:custGeom>
              <a:solidFill>
                <a:srgbClr val="FFFFFF"/>
              </a:solidFill>
              <a:ln w="9525">
                <a:noFill/>
                <a:round/>
                <a:headEnd/>
                <a:tailEnd/>
              </a:ln>
            </p:spPr>
            <p:txBody>
              <a:bodyPr/>
              <a:lstStyle/>
              <a:p>
                <a:endParaRPr lang="en-US"/>
              </a:p>
            </p:txBody>
          </p:sp>
          <p:sp>
            <p:nvSpPr>
              <p:cNvPr id="4223" name="Freeform 215"/>
              <p:cNvSpPr>
                <a:spLocks/>
              </p:cNvSpPr>
              <p:nvPr/>
            </p:nvSpPr>
            <p:spPr bwMode="auto">
              <a:xfrm>
                <a:off x="5049" y="2390"/>
                <a:ext cx="174" cy="201"/>
              </a:xfrm>
              <a:custGeom>
                <a:avLst/>
                <a:gdLst>
                  <a:gd name="T0" fmla="*/ 111 w 524"/>
                  <a:gd name="T1" fmla="*/ 4 h 604"/>
                  <a:gd name="T2" fmla="*/ 84 w 524"/>
                  <a:gd name="T3" fmla="*/ 0 h 604"/>
                  <a:gd name="T4" fmla="*/ 59 w 524"/>
                  <a:gd name="T5" fmla="*/ 2 h 604"/>
                  <a:gd name="T6" fmla="*/ 59 w 524"/>
                  <a:gd name="T7" fmla="*/ 12 h 604"/>
                  <a:gd name="T8" fmla="*/ 48 w 524"/>
                  <a:gd name="T9" fmla="*/ 48 h 604"/>
                  <a:gd name="T10" fmla="*/ 31 w 524"/>
                  <a:gd name="T11" fmla="*/ 110 h 604"/>
                  <a:gd name="T12" fmla="*/ 15 w 524"/>
                  <a:gd name="T13" fmla="*/ 162 h 604"/>
                  <a:gd name="T14" fmla="*/ 6 w 524"/>
                  <a:gd name="T15" fmla="*/ 189 h 604"/>
                  <a:gd name="T16" fmla="*/ 2 w 524"/>
                  <a:gd name="T17" fmla="*/ 197 h 604"/>
                  <a:gd name="T18" fmla="*/ 25 w 524"/>
                  <a:gd name="T19" fmla="*/ 201 h 604"/>
                  <a:gd name="T20" fmla="*/ 48 w 524"/>
                  <a:gd name="T21" fmla="*/ 199 h 604"/>
                  <a:gd name="T22" fmla="*/ 46 w 524"/>
                  <a:gd name="T23" fmla="*/ 197 h 604"/>
                  <a:gd name="T24" fmla="*/ 46 w 524"/>
                  <a:gd name="T25" fmla="*/ 193 h 604"/>
                  <a:gd name="T26" fmla="*/ 46 w 524"/>
                  <a:gd name="T27" fmla="*/ 187 h 604"/>
                  <a:gd name="T28" fmla="*/ 44 w 524"/>
                  <a:gd name="T29" fmla="*/ 181 h 604"/>
                  <a:gd name="T30" fmla="*/ 46 w 524"/>
                  <a:gd name="T31" fmla="*/ 178 h 604"/>
                  <a:gd name="T32" fmla="*/ 46 w 524"/>
                  <a:gd name="T33" fmla="*/ 172 h 604"/>
                  <a:gd name="T34" fmla="*/ 48 w 524"/>
                  <a:gd name="T35" fmla="*/ 166 h 604"/>
                  <a:gd name="T36" fmla="*/ 86 w 524"/>
                  <a:gd name="T37" fmla="*/ 162 h 604"/>
                  <a:gd name="T38" fmla="*/ 125 w 524"/>
                  <a:gd name="T39" fmla="*/ 164 h 604"/>
                  <a:gd name="T40" fmla="*/ 125 w 524"/>
                  <a:gd name="T41" fmla="*/ 170 h 604"/>
                  <a:gd name="T42" fmla="*/ 126 w 524"/>
                  <a:gd name="T43" fmla="*/ 176 h 604"/>
                  <a:gd name="T44" fmla="*/ 128 w 524"/>
                  <a:gd name="T45" fmla="*/ 181 h 604"/>
                  <a:gd name="T46" fmla="*/ 128 w 524"/>
                  <a:gd name="T47" fmla="*/ 187 h 604"/>
                  <a:gd name="T48" fmla="*/ 126 w 524"/>
                  <a:gd name="T49" fmla="*/ 191 h 604"/>
                  <a:gd name="T50" fmla="*/ 126 w 524"/>
                  <a:gd name="T51" fmla="*/ 195 h 604"/>
                  <a:gd name="T52" fmla="*/ 125 w 524"/>
                  <a:gd name="T53" fmla="*/ 199 h 604"/>
                  <a:gd name="T54" fmla="*/ 149 w 524"/>
                  <a:gd name="T55" fmla="*/ 199 h 604"/>
                  <a:gd name="T56" fmla="*/ 170 w 524"/>
                  <a:gd name="T57" fmla="*/ 191 h 604"/>
                  <a:gd name="T58" fmla="*/ 159 w 524"/>
                  <a:gd name="T59" fmla="*/ 166 h 604"/>
                  <a:gd name="T60" fmla="*/ 143 w 524"/>
                  <a:gd name="T61" fmla="*/ 116 h 604"/>
                  <a:gd name="T62" fmla="*/ 123 w 524"/>
                  <a:gd name="T63" fmla="*/ 54 h 604"/>
                  <a:gd name="T64" fmla="*/ 113 w 524"/>
                  <a:gd name="T65" fmla="*/ 19 h 604"/>
                  <a:gd name="T66" fmla="*/ 109 w 524"/>
                  <a:gd name="T67" fmla="*/ 12 h 604"/>
                  <a:gd name="T68" fmla="*/ 109 w 524"/>
                  <a:gd name="T69" fmla="*/ 6 h 6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4"/>
                  <a:gd name="T106" fmla="*/ 0 h 604"/>
                  <a:gd name="T107" fmla="*/ 524 w 524"/>
                  <a:gd name="T108" fmla="*/ 604 h 6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4" h="604">
                    <a:moveTo>
                      <a:pt x="328" y="17"/>
                    </a:moveTo>
                    <a:lnTo>
                      <a:pt x="334" y="11"/>
                    </a:lnTo>
                    <a:lnTo>
                      <a:pt x="334" y="0"/>
                    </a:lnTo>
                    <a:lnTo>
                      <a:pt x="253" y="0"/>
                    </a:lnTo>
                    <a:lnTo>
                      <a:pt x="179" y="0"/>
                    </a:lnTo>
                    <a:lnTo>
                      <a:pt x="179" y="6"/>
                    </a:lnTo>
                    <a:lnTo>
                      <a:pt x="179" y="17"/>
                    </a:lnTo>
                    <a:lnTo>
                      <a:pt x="179" y="35"/>
                    </a:lnTo>
                    <a:lnTo>
                      <a:pt x="173" y="52"/>
                    </a:lnTo>
                    <a:lnTo>
                      <a:pt x="144" y="144"/>
                    </a:lnTo>
                    <a:lnTo>
                      <a:pt x="115" y="237"/>
                    </a:lnTo>
                    <a:lnTo>
                      <a:pt x="92" y="331"/>
                    </a:lnTo>
                    <a:lnTo>
                      <a:pt x="63" y="423"/>
                    </a:lnTo>
                    <a:lnTo>
                      <a:pt x="46" y="488"/>
                    </a:lnTo>
                    <a:lnTo>
                      <a:pt x="23" y="545"/>
                    </a:lnTo>
                    <a:lnTo>
                      <a:pt x="17" y="569"/>
                    </a:lnTo>
                    <a:lnTo>
                      <a:pt x="11" y="580"/>
                    </a:lnTo>
                    <a:lnTo>
                      <a:pt x="6" y="592"/>
                    </a:lnTo>
                    <a:lnTo>
                      <a:pt x="0" y="598"/>
                    </a:lnTo>
                    <a:lnTo>
                      <a:pt x="74" y="604"/>
                    </a:lnTo>
                    <a:lnTo>
                      <a:pt x="150" y="604"/>
                    </a:lnTo>
                    <a:lnTo>
                      <a:pt x="144" y="598"/>
                    </a:lnTo>
                    <a:lnTo>
                      <a:pt x="144" y="592"/>
                    </a:lnTo>
                    <a:lnTo>
                      <a:pt x="138" y="592"/>
                    </a:lnTo>
                    <a:lnTo>
                      <a:pt x="138" y="585"/>
                    </a:lnTo>
                    <a:lnTo>
                      <a:pt x="138" y="580"/>
                    </a:lnTo>
                    <a:lnTo>
                      <a:pt x="138" y="569"/>
                    </a:lnTo>
                    <a:lnTo>
                      <a:pt x="138" y="563"/>
                    </a:lnTo>
                    <a:lnTo>
                      <a:pt x="133" y="552"/>
                    </a:lnTo>
                    <a:lnTo>
                      <a:pt x="133" y="545"/>
                    </a:lnTo>
                    <a:lnTo>
                      <a:pt x="138" y="539"/>
                    </a:lnTo>
                    <a:lnTo>
                      <a:pt x="138" y="534"/>
                    </a:lnTo>
                    <a:lnTo>
                      <a:pt x="138" y="523"/>
                    </a:lnTo>
                    <a:lnTo>
                      <a:pt x="138" y="517"/>
                    </a:lnTo>
                    <a:lnTo>
                      <a:pt x="138" y="504"/>
                    </a:lnTo>
                    <a:lnTo>
                      <a:pt x="144" y="498"/>
                    </a:lnTo>
                    <a:lnTo>
                      <a:pt x="144" y="488"/>
                    </a:lnTo>
                    <a:lnTo>
                      <a:pt x="258" y="488"/>
                    </a:lnTo>
                    <a:lnTo>
                      <a:pt x="369" y="488"/>
                    </a:lnTo>
                    <a:lnTo>
                      <a:pt x="375" y="493"/>
                    </a:lnTo>
                    <a:lnTo>
                      <a:pt x="375" y="498"/>
                    </a:lnTo>
                    <a:lnTo>
                      <a:pt x="375" y="511"/>
                    </a:lnTo>
                    <a:lnTo>
                      <a:pt x="380" y="517"/>
                    </a:lnTo>
                    <a:lnTo>
                      <a:pt x="380" y="528"/>
                    </a:lnTo>
                    <a:lnTo>
                      <a:pt x="380" y="534"/>
                    </a:lnTo>
                    <a:lnTo>
                      <a:pt x="386" y="545"/>
                    </a:lnTo>
                    <a:lnTo>
                      <a:pt x="386" y="552"/>
                    </a:lnTo>
                    <a:lnTo>
                      <a:pt x="386" y="563"/>
                    </a:lnTo>
                    <a:lnTo>
                      <a:pt x="386" y="569"/>
                    </a:lnTo>
                    <a:lnTo>
                      <a:pt x="380" y="575"/>
                    </a:lnTo>
                    <a:lnTo>
                      <a:pt x="380" y="580"/>
                    </a:lnTo>
                    <a:lnTo>
                      <a:pt x="380" y="585"/>
                    </a:lnTo>
                    <a:lnTo>
                      <a:pt x="380" y="592"/>
                    </a:lnTo>
                    <a:lnTo>
                      <a:pt x="375" y="598"/>
                    </a:lnTo>
                    <a:lnTo>
                      <a:pt x="375" y="604"/>
                    </a:lnTo>
                    <a:lnTo>
                      <a:pt x="450" y="598"/>
                    </a:lnTo>
                    <a:lnTo>
                      <a:pt x="524" y="598"/>
                    </a:lnTo>
                    <a:lnTo>
                      <a:pt x="513" y="575"/>
                    </a:lnTo>
                    <a:lnTo>
                      <a:pt x="501" y="552"/>
                    </a:lnTo>
                    <a:lnTo>
                      <a:pt x="478" y="498"/>
                    </a:lnTo>
                    <a:lnTo>
                      <a:pt x="461" y="442"/>
                    </a:lnTo>
                    <a:lnTo>
                      <a:pt x="432" y="348"/>
                    </a:lnTo>
                    <a:lnTo>
                      <a:pt x="403" y="255"/>
                    </a:lnTo>
                    <a:lnTo>
                      <a:pt x="369" y="163"/>
                    </a:lnTo>
                    <a:lnTo>
                      <a:pt x="340" y="69"/>
                    </a:lnTo>
                    <a:lnTo>
                      <a:pt x="340" y="58"/>
                    </a:lnTo>
                    <a:lnTo>
                      <a:pt x="334" y="52"/>
                    </a:lnTo>
                    <a:lnTo>
                      <a:pt x="328" y="35"/>
                    </a:lnTo>
                    <a:lnTo>
                      <a:pt x="328" y="11"/>
                    </a:lnTo>
                    <a:lnTo>
                      <a:pt x="328" y="17"/>
                    </a:lnTo>
                    <a:close/>
                  </a:path>
                </a:pathLst>
              </a:custGeom>
              <a:noFill/>
              <a:ln w="3175">
                <a:solidFill>
                  <a:srgbClr val="000000"/>
                </a:solidFill>
                <a:round/>
                <a:headEnd/>
                <a:tailEnd/>
              </a:ln>
            </p:spPr>
            <p:txBody>
              <a:bodyPr/>
              <a:lstStyle/>
              <a:p>
                <a:endParaRPr lang="en-US"/>
              </a:p>
            </p:txBody>
          </p:sp>
          <p:sp>
            <p:nvSpPr>
              <p:cNvPr id="4224" name="Freeform 216"/>
              <p:cNvSpPr>
                <a:spLocks/>
              </p:cNvSpPr>
              <p:nvPr/>
            </p:nvSpPr>
            <p:spPr bwMode="auto">
              <a:xfrm>
                <a:off x="4889" y="2368"/>
                <a:ext cx="152" cy="221"/>
              </a:xfrm>
              <a:custGeom>
                <a:avLst/>
                <a:gdLst>
                  <a:gd name="T0" fmla="*/ 102 w 455"/>
                  <a:gd name="T1" fmla="*/ 97 h 662"/>
                  <a:gd name="T2" fmla="*/ 59 w 455"/>
                  <a:gd name="T3" fmla="*/ 93 h 662"/>
                  <a:gd name="T4" fmla="*/ 59 w 455"/>
                  <a:gd name="T5" fmla="*/ 46 h 662"/>
                  <a:gd name="T6" fmla="*/ 100 w 455"/>
                  <a:gd name="T7" fmla="*/ 52 h 662"/>
                  <a:gd name="T8" fmla="*/ 109 w 455"/>
                  <a:gd name="T9" fmla="*/ 54 h 662"/>
                  <a:gd name="T10" fmla="*/ 121 w 455"/>
                  <a:gd name="T11" fmla="*/ 56 h 662"/>
                  <a:gd name="T12" fmla="*/ 131 w 455"/>
                  <a:gd name="T13" fmla="*/ 62 h 662"/>
                  <a:gd name="T14" fmla="*/ 137 w 455"/>
                  <a:gd name="T15" fmla="*/ 66 h 662"/>
                  <a:gd name="T16" fmla="*/ 142 w 455"/>
                  <a:gd name="T17" fmla="*/ 69 h 662"/>
                  <a:gd name="T18" fmla="*/ 142 w 455"/>
                  <a:gd name="T19" fmla="*/ 64 h 662"/>
                  <a:gd name="T20" fmla="*/ 140 w 455"/>
                  <a:gd name="T21" fmla="*/ 51 h 662"/>
                  <a:gd name="T22" fmla="*/ 137 w 455"/>
                  <a:gd name="T23" fmla="*/ 35 h 662"/>
                  <a:gd name="T24" fmla="*/ 137 w 455"/>
                  <a:gd name="T25" fmla="*/ 27 h 662"/>
                  <a:gd name="T26" fmla="*/ 129 w 455"/>
                  <a:gd name="T27" fmla="*/ 17 h 662"/>
                  <a:gd name="T28" fmla="*/ 98 w 455"/>
                  <a:gd name="T29" fmla="*/ 15 h 662"/>
                  <a:gd name="T30" fmla="*/ 67 w 455"/>
                  <a:gd name="T31" fmla="*/ 12 h 662"/>
                  <a:gd name="T32" fmla="*/ 29 w 455"/>
                  <a:gd name="T33" fmla="*/ 6 h 662"/>
                  <a:gd name="T34" fmla="*/ 2 w 455"/>
                  <a:gd name="T35" fmla="*/ 2 h 662"/>
                  <a:gd name="T36" fmla="*/ 5 w 455"/>
                  <a:gd name="T37" fmla="*/ 12 h 662"/>
                  <a:gd name="T38" fmla="*/ 11 w 455"/>
                  <a:gd name="T39" fmla="*/ 21 h 662"/>
                  <a:gd name="T40" fmla="*/ 13 w 455"/>
                  <a:gd name="T41" fmla="*/ 31 h 662"/>
                  <a:gd name="T42" fmla="*/ 13 w 455"/>
                  <a:gd name="T43" fmla="*/ 100 h 662"/>
                  <a:gd name="T44" fmla="*/ 13 w 455"/>
                  <a:gd name="T45" fmla="*/ 179 h 662"/>
                  <a:gd name="T46" fmla="*/ 11 w 455"/>
                  <a:gd name="T47" fmla="*/ 186 h 662"/>
                  <a:gd name="T48" fmla="*/ 9 w 455"/>
                  <a:gd name="T49" fmla="*/ 192 h 662"/>
                  <a:gd name="T50" fmla="*/ 3 w 455"/>
                  <a:gd name="T51" fmla="*/ 200 h 662"/>
                  <a:gd name="T52" fmla="*/ 21 w 455"/>
                  <a:gd name="T53" fmla="*/ 206 h 662"/>
                  <a:gd name="T54" fmla="*/ 51 w 455"/>
                  <a:gd name="T55" fmla="*/ 211 h 662"/>
                  <a:gd name="T56" fmla="*/ 83 w 455"/>
                  <a:gd name="T57" fmla="*/ 215 h 662"/>
                  <a:gd name="T58" fmla="*/ 104 w 455"/>
                  <a:gd name="T59" fmla="*/ 217 h 662"/>
                  <a:gd name="T60" fmla="*/ 127 w 455"/>
                  <a:gd name="T61" fmla="*/ 219 h 662"/>
                  <a:gd name="T62" fmla="*/ 138 w 455"/>
                  <a:gd name="T63" fmla="*/ 215 h 662"/>
                  <a:gd name="T64" fmla="*/ 148 w 455"/>
                  <a:gd name="T65" fmla="*/ 167 h 662"/>
                  <a:gd name="T66" fmla="*/ 137 w 455"/>
                  <a:gd name="T67" fmla="*/ 174 h 662"/>
                  <a:gd name="T68" fmla="*/ 123 w 455"/>
                  <a:gd name="T69" fmla="*/ 180 h 662"/>
                  <a:gd name="T70" fmla="*/ 109 w 455"/>
                  <a:gd name="T71" fmla="*/ 182 h 662"/>
                  <a:gd name="T72" fmla="*/ 85 w 455"/>
                  <a:gd name="T73" fmla="*/ 180 h 662"/>
                  <a:gd name="T74" fmla="*/ 44 w 455"/>
                  <a:gd name="T75" fmla="*/ 174 h 662"/>
                  <a:gd name="T76" fmla="*/ 69 w 455"/>
                  <a:gd name="T77" fmla="*/ 128 h 662"/>
                  <a:gd name="T78" fmla="*/ 94 w 455"/>
                  <a:gd name="T79" fmla="*/ 132 h 662"/>
                  <a:gd name="T80" fmla="*/ 102 w 455"/>
                  <a:gd name="T81" fmla="*/ 130 h 662"/>
                  <a:gd name="T82" fmla="*/ 106 w 455"/>
                  <a:gd name="T83" fmla="*/ 126 h 662"/>
                  <a:gd name="T84" fmla="*/ 109 w 455"/>
                  <a:gd name="T85" fmla="*/ 120 h 66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5"/>
                  <a:gd name="T130" fmla="*/ 0 h 662"/>
                  <a:gd name="T131" fmla="*/ 455 w 455"/>
                  <a:gd name="T132" fmla="*/ 662 h 66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5" h="662">
                    <a:moveTo>
                      <a:pt x="357" y="285"/>
                    </a:moveTo>
                    <a:lnTo>
                      <a:pt x="333" y="290"/>
                    </a:lnTo>
                    <a:lnTo>
                      <a:pt x="305" y="290"/>
                    </a:lnTo>
                    <a:lnTo>
                      <a:pt x="265" y="285"/>
                    </a:lnTo>
                    <a:lnTo>
                      <a:pt x="224" y="285"/>
                    </a:lnTo>
                    <a:lnTo>
                      <a:pt x="178" y="279"/>
                    </a:lnTo>
                    <a:lnTo>
                      <a:pt x="132" y="267"/>
                    </a:lnTo>
                    <a:lnTo>
                      <a:pt x="132" y="133"/>
                    </a:lnTo>
                    <a:lnTo>
                      <a:pt x="178" y="139"/>
                    </a:lnTo>
                    <a:lnTo>
                      <a:pt x="219" y="145"/>
                    </a:lnTo>
                    <a:lnTo>
                      <a:pt x="259" y="152"/>
                    </a:lnTo>
                    <a:lnTo>
                      <a:pt x="299" y="157"/>
                    </a:lnTo>
                    <a:lnTo>
                      <a:pt x="311" y="157"/>
                    </a:lnTo>
                    <a:lnTo>
                      <a:pt x="322" y="157"/>
                    </a:lnTo>
                    <a:lnTo>
                      <a:pt x="327" y="162"/>
                    </a:lnTo>
                    <a:lnTo>
                      <a:pt x="340" y="162"/>
                    </a:lnTo>
                    <a:lnTo>
                      <a:pt x="351" y="168"/>
                    </a:lnTo>
                    <a:lnTo>
                      <a:pt x="363" y="168"/>
                    </a:lnTo>
                    <a:lnTo>
                      <a:pt x="368" y="174"/>
                    </a:lnTo>
                    <a:lnTo>
                      <a:pt x="380" y="180"/>
                    </a:lnTo>
                    <a:lnTo>
                      <a:pt x="391" y="186"/>
                    </a:lnTo>
                    <a:lnTo>
                      <a:pt x="397" y="192"/>
                    </a:lnTo>
                    <a:lnTo>
                      <a:pt x="403" y="192"/>
                    </a:lnTo>
                    <a:lnTo>
                      <a:pt x="409" y="198"/>
                    </a:lnTo>
                    <a:lnTo>
                      <a:pt x="414" y="203"/>
                    </a:lnTo>
                    <a:lnTo>
                      <a:pt x="419" y="208"/>
                    </a:lnTo>
                    <a:lnTo>
                      <a:pt x="426" y="208"/>
                    </a:lnTo>
                    <a:lnTo>
                      <a:pt x="432" y="214"/>
                    </a:lnTo>
                    <a:lnTo>
                      <a:pt x="432" y="203"/>
                    </a:lnTo>
                    <a:lnTo>
                      <a:pt x="426" y="192"/>
                    </a:lnTo>
                    <a:lnTo>
                      <a:pt x="426" y="174"/>
                    </a:lnTo>
                    <a:lnTo>
                      <a:pt x="419" y="162"/>
                    </a:lnTo>
                    <a:lnTo>
                      <a:pt x="419" y="152"/>
                    </a:lnTo>
                    <a:lnTo>
                      <a:pt x="414" y="133"/>
                    </a:lnTo>
                    <a:lnTo>
                      <a:pt x="414" y="122"/>
                    </a:lnTo>
                    <a:lnTo>
                      <a:pt x="409" y="104"/>
                    </a:lnTo>
                    <a:lnTo>
                      <a:pt x="409" y="99"/>
                    </a:lnTo>
                    <a:lnTo>
                      <a:pt x="409" y="93"/>
                    </a:lnTo>
                    <a:lnTo>
                      <a:pt x="409" y="81"/>
                    </a:lnTo>
                    <a:lnTo>
                      <a:pt x="409" y="75"/>
                    </a:lnTo>
                    <a:lnTo>
                      <a:pt x="414" y="58"/>
                    </a:lnTo>
                    <a:lnTo>
                      <a:pt x="386" y="52"/>
                    </a:lnTo>
                    <a:lnTo>
                      <a:pt x="351" y="52"/>
                    </a:lnTo>
                    <a:lnTo>
                      <a:pt x="322" y="46"/>
                    </a:lnTo>
                    <a:lnTo>
                      <a:pt x="293" y="46"/>
                    </a:lnTo>
                    <a:lnTo>
                      <a:pt x="265" y="41"/>
                    </a:lnTo>
                    <a:lnTo>
                      <a:pt x="230" y="41"/>
                    </a:lnTo>
                    <a:lnTo>
                      <a:pt x="201" y="35"/>
                    </a:lnTo>
                    <a:lnTo>
                      <a:pt x="167" y="28"/>
                    </a:lnTo>
                    <a:lnTo>
                      <a:pt x="126" y="23"/>
                    </a:lnTo>
                    <a:lnTo>
                      <a:pt x="86" y="17"/>
                    </a:lnTo>
                    <a:lnTo>
                      <a:pt x="40" y="6"/>
                    </a:lnTo>
                    <a:lnTo>
                      <a:pt x="0" y="0"/>
                    </a:lnTo>
                    <a:lnTo>
                      <a:pt x="5" y="6"/>
                    </a:lnTo>
                    <a:lnTo>
                      <a:pt x="10" y="12"/>
                    </a:lnTo>
                    <a:lnTo>
                      <a:pt x="16" y="23"/>
                    </a:lnTo>
                    <a:lnTo>
                      <a:pt x="16" y="35"/>
                    </a:lnTo>
                    <a:lnTo>
                      <a:pt x="23" y="46"/>
                    </a:lnTo>
                    <a:lnTo>
                      <a:pt x="28" y="52"/>
                    </a:lnTo>
                    <a:lnTo>
                      <a:pt x="34" y="64"/>
                    </a:lnTo>
                    <a:lnTo>
                      <a:pt x="34" y="70"/>
                    </a:lnTo>
                    <a:lnTo>
                      <a:pt x="34" y="81"/>
                    </a:lnTo>
                    <a:lnTo>
                      <a:pt x="40" y="93"/>
                    </a:lnTo>
                    <a:lnTo>
                      <a:pt x="40" y="104"/>
                    </a:lnTo>
                    <a:lnTo>
                      <a:pt x="40" y="116"/>
                    </a:lnTo>
                    <a:lnTo>
                      <a:pt x="40" y="301"/>
                    </a:lnTo>
                    <a:lnTo>
                      <a:pt x="40" y="487"/>
                    </a:lnTo>
                    <a:lnTo>
                      <a:pt x="40" y="528"/>
                    </a:lnTo>
                    <a:lnTo>
                      <a:pt x="40" y="535"/>
                    </a:lnTo>
                    <a:lnTo>
                      <a:pt x="40" y="540"/>
                    </a:lnTo>
                    <a:lnTo>
                      <a:pt x="34" y="552"/>
                    </a:lnTo>
                    <a:lnTo>
                      <a:pt x="34" y="557"/>
                    </a:lnTo>
                    <a:lnTo>
                      <a:pt x="34" y="562"/>
                    </a:lnTo>
                    <a:lnTo>
                      <a:pt x="34" y="568"/>
                    </a:lnTo>
                    <a:lnTo>
                      <a:pt x="28" y="575"/>
                    </a:lnTo>
                    <a:lnTo>
                      <a:pt x="23" y="587"/>
                    </a:lnTo>
                    <a:lnTo>
                      <a:pt x="16" y="592"/>
                    </a:lnTo>
                    <a:lnTo>
                      <a:pt x="10" y="598"/>
                    </a:lnTo>
                    <a:lnTo>
                      <a:pt x="0" y="603"/>
                    </a:lnTo>
                    <a:lnTo>
                      <a:pt x="34" y="609"/>
                    </a:lnTo>
                    <a:lnTo>
                      <a:pt x="62" y="616"/>
                    </a:lnTo>
                    <a:lnTo>
                      <a:pt x="97" y="621"/>
                    </a:lnTo>
                    <a:lnTo>
                      <a:pt x="126" y="627"/>
                    </a:lnTo>
                    <a:lnTo>
                      <a:pt x="154" y="633"/>
                    </a:lnTo>
                    <a:lnTo>
                      <a:pt x="184" y="633"/>
                    </a:lnTo>
                    <a:lnTo>
                      <a:pt x="219" y="639"/>
                    </a:lnTo>
                    <a:lnTo>
                      <a:pt x="247" y="644"/>
                    </a:lnTo>
                    <a:lnTo>
                      <a:pt x="270" y="644"/>
                    </a:lnTo>
                    <a:lnTo>
                      <a:pt x="293" y="649"/>
                    </a:lnTo>
                    <a:lnTo>
                      <a:pt x="311" y="649"/>
                    </a:lnTo>
                    <a:lnTo>
                      <a:pt x="333" y="656"/>
                    </a:lnTo>
                    <a:lnTo>
                      <a:pt x="357" y="656"/>
                    </a:lnTo>
                    <a:lnTo>
                      <a:pt x="380" y="656"/>
                    </a:lnTo>
                    <a:lnTo>
                      <a:pt x="403" y="662"/>
                    </a:lnTo>
                    <a:lnTo>
                      <a:pt x="426" y="662"/>
                    </a:lnTo>
                    <a:lnTo>
                      <a:pt x="414" y="644"/>
                    </a:lnTo>
                    <a:lnTo>
                      <a:pt x="426" y="587"/>
                    </a:lnTo>
                    <a:lnTo>
                      <a:pt x="455" y="487"/>
                    </a:lnTo>
                    <a:lnTo>
                      <a:pt x="443" y="500"/>
                    </a:lnTo>
                    <a:lnTo>
                      <a:pt x="432" y="506"/>
                    </a:lnTo>
                    <a:lnTo>
                      <a:pt x="419" y="516"/>
                    </a:lnTo>
                    <a:lnTo>
                      <a:pt x="409" y="522"/>
                    </a:lnTo>
                    <a:lnTo>
                      <a:pt x="397" y="528"/>
                    </a:lnTo>
                    <a:lnTo>
                      <a:pt x="380" y="535"/>
                    </a:lnTo>
                    <a:lnTo>
                      <a:pt x="368" y="540"/>
                    </a:lnTo>
                    <a:lnTo>
                      <a:pt x="357" y="540"/>
                    </a:lnTo>
                    <a:lnTo>
                      <a:pt x="340" y="546"/>
                    </a:lnTo>
                    <a:lnTo>
                      <a:pt x="327" y="546"/>
                    </a:lnTo>
                    <a:lnTo>
                      <a:pt x="311" y="546"/>
                    </a:lnTo>
                    <a:lnTo>
                      <a:pt x="293" y="540"/>
                    </a:lnTo>
                    <a:lnTo>
                      <a:pt x="253" y="540"/>
                    </a:lnTo>
                    <a:lnTo>
                      <a:pt x="213" y="535"/>
                    </a:lnTo>
                    <a:lnTo>
                      <a:pt x="172" y="528"/>
                    </a:lnTo>
                    <a:lnTo>
                      <a:pt x="132" y="522"/>
                    </a:lnTo>
                    <a:lnTo>
                      <a:pt x="132" y="372"/>
                    </a:lnTo>
                    <a:lnTo>
                      <a:pt x="167" y="377"/>
                    </a:lnTo>
                    <a:lnTo>
                      <a:pt x="207" y="383"/>
                    </a:lnTo>
                    <a:lnTo>
                      <a:pt x="241" y="389"/>
                    </a:lnTo>
                    <a:lnTo>
                      <a:pt x="276" y="395"/>
                    </a:lnTo>
                    <a:lnTo>
                      <a:pt x="281" y="395"/>
                    </a:lnTo>
                    <a:lnTo>
                      <a:pt x="287" y="395"/>
                    </a:lnTo>
                    <a:lnTo>
                      <a:pt x="299" y="395"/>
                    </a:lnTo>
                    <a:lnTo>
                      <a:pt x="305" y="389"/>
                    </a:lnTo>
                    <a:lnTo>
                      <a:pt x="311" y="383"/>
                    </a:lnTo>
                    <a:lnTo>
                      <a:pt x="317" y="383"/>
                    </a:lnTo>
                    <a:lnTo>
                      <a:pt x="317" y="377"/>
                    </a:lnTo>
                    <a:lnTo>
                      <a:pt x="322" y="372"/>
                    </a:lnTo>
                    <a:lnTo>
                      <a:pt x="327" y="366"/>
                    </a:lnTo>
                    <a:lnTo>
                      <a:pt x="327" y="360"/>
                    </a:lnTo>
                    <a:lnTo>
                      <a:pt x="327" y="354"/>
                    </a:lnTo>
                    <a:lnTo>
                      <a:pt x="357" y="285"/>
                    </a:lnTo>
                    <a:close/>
                  </a:path>
                </a:pathLst>
              </a:custGeom>
              <a:solidFill>
                <a:srgbClr val="FFFFFF"/>
              </a:solidFill>
              <a:ln w="9525">
                <a:noFill/>
                <a:round/>
                <a:headEnd/>
                <a:tailEnd/>
              </a:ln>
            </p:spPr>
            <p:txBody>
              <a:bodyPr/>
              <a:lstStyle/>
              <a:p>
                <a:endParaRPr lang="en-US"/>
              </a:p>
            </p:txBody>
          </p:sp>
          <p:sp>
            <p:nvSpPr>
              <p:cNvPr id="4225" name="Freeform 217"/>
              <p:cNvSpPr>
                <a:spLocks/>
              </p:cNvSpPr>
              <p:nvPr/>
            </p:nvSpPr>
            <p:spPr bwMode="auto">
              <a:xfrm>
                <a:off x="4889" y="2368"/>
                <a:ext cx="152" cy="221"/>
              </a:xfrm>
              <a:custGeom>
                <a:avLst/>
                <a:gdLst>
                  <a:gd name="T0" fmla="*/ 102 w 455"/>
                  <a:gd name="T1" fmla="*/ 97 h 662"/>
                  <a:gd name="T2" fmla="*/ 59 w 455"/>
                  <a:gd name="T3" fmla="*/ 93 h 662"/>
                  <a:gd name="T4" fmla="*/ 59 w 455"/>
                  <a:gd name="T5" fmla="*/ 46 h 662"/>
                  <a:gd name="T6" fmla="*/ 100 w 455"/>
                  <a:gd name="T7" fmla="*/ 52 h 662"/>
                  <a:gd name="T8" fmla="*/ 109 w 455"/>
                  <a:gd name="T9" fmla="*/ 54 h 662"/>
                  <a:gd name="T10" fmla="*/ 121 w 455"/>
                  <a:gd name="T11" fmla="*/ 56 h 662"/>
                  <a:gd name="T12" fmla="*/ 131 w 455"/>
                  <a:gd name="T13" fmla="*/ 62 h 662"/>
                  <a:gd name="T14" fmla="*/ 137 w 455"/>
                  <a:gd name="T15" fmla="*/ 66 h 662"/>
                  <a:gd name="T16" fmla="*/ 142 w 455"/>
                  <a:gd name="T17" fmla="*/ 69 h 662"/>
                  <a:gd name="T18" fmla="*/ 142 w 455"/>
                  <a:gd name="T19" fmla="*/ 64 h 662"/>
                  <a:gd name="T20" fmla="*/ 140 w 455"/>
                  <a:gd name="T21" fmla="*/ 51 h 662"/>
                  <a:gd name="T22" fmla="*/ 137 w 455"/>
                  <a:gd name="T23" fmla="*/ 35 h 662"/>
                  <a:gd name="T24" fmla="*/ 137 w 455"/>
                  <a:gd name="T25" fmla="*/ 27 h 662"/>
                  <a:gd name="T26" fmla="*/ 129 w 455"/>
                  <a:gd name="T27" fmla="*/ 17 h 662"/>
                  <a:gd name="T28" fmla="*/ 98 w 455"/>
                  <a:gd name="T29" fmla="*/ 15 h 662"/>
                  <a:gd name="T30" fmla="*/ 67 w 455"/>
                  <a:gd name="T31" fmla="*/ 12 h 662"/>
                  <a:gd name="T32" fmla="*/ 29 w 455"/>
                  <a:gd name="T33" fmla="*/ 6 h 662"/>
                  <a:gd name="T34" fmla="*/ 2 w 455"/>
                  <a:gd name="T35" fmla="*/ 2 h 662"/>
                  <a:gd name="T36" fmla="*/ 5 w 455"/>
                  <a:gd name="T37" fmla="*/ 12 h 662"/>
                  <a:gd name="T38" fmla="*/ 11 w 455"/>
                  <a:gd name="T39" fmla="*/ 21 h 662"/>
                  <a:gd name="T40" fmla="*/ 13 w 455"/>
                  <a:gd name="T41" fmla="*/ 31 h 662"/>
                  <a:gd name="T42" fmla="*/ 13 w 455"/>
                  <a:gd name="T43" fmla="*/ 100 h 662"/>
                  <a:gd name="T44" fmla="*/ 13 w 455"/>
                  <a:gd name="T45" fmla="*/ 179 h 662"/>
                  <a:gd name="T46" fmla="*/ 11 w 455"/>
                  <a:gd name="T47" fmla="*/ 186 h 662"/>
                  <a:gd name="T48" fmla="*/ 9 w 455"/>
                  <a:gd name="T49" fmla="*/ 192 h 662"/>
                  <a:gd name="T50" fmla="*/ 3 w 455"/>
                  <a:gd name="T51" fmla="*/ 200 h 662"/>
                  <a:gd name="T52" fmla="*/ 21 w 455"/>
                  <a:gd name="T53" fmla="*/ 206 h 662"/>
                  <a:gd name="T54" fmla="*/ 51 w 455"/>
                  <a:gd name="T55" fmla="*/ 211 h 662"/>
                  <a:gd name="T56" fmla="*/ 83 w 455"/>
                  <a:gd name="T57" fmla="*/ 215 h 662"/>
                  <a:gd name="T58" fmla="*/ 104 w 455"/>
                  <a:gd name="T59" fmla="*/ 217 h 662"/>
                  <a:gd name="T60" fmla="*/ 127 w 455"/>
                  <a:gd name="T61" fmla="*/ 219 h 662"/>
                  <a:gd name="T62" fmla="*/ 138 w 455"/>
                  <a:gd name="T63" fmla="*/ 215 h 662"/>
                  <a:gd name="T64" fmla="*/ 148 w 455"/>
                  <a:gd name="T65" fmla="*/ 167 h 662"/>
                  <a:gd name="T66" fmla="*/ 137 w 455"/>
                  <a:gd name="T67" fmla="*/ 174 h 662"/>
                  <a:gd name="T68" fmla="*/ 123 w 455"/>
                  <a:gd name="T69" fmla="*/ 180 h 662"/>
                  <a:gd name="T70" fmla="*/ 109 w 455"/>
                  <a:gd name="T71" fmla="*/ 182 h 662"/>
                  <a:gd name="T72" fmla="*/ 85 w 455"/>
                  <a:gd name="T73" fmla="*/ 180 h 662"/>
                  <a:gd name="T74" fmla="*/ 44 w 455"/>
                  <a:gd name="T75" fmla="*/ 174 h 662"/>
                  <a:gd name="T76" fmla="*/ 69 w 455"/>
                  <a:gd name="T77" fmla="*/ 128 h 662"/>
                  <a:gd name="T78" fmla="*/ 94 w 455"/>
                  <a:gd name="T79" fmla="*/ 132 h 662"/>
                  <a:gd name="T80" fmla="*/ 102 w 455"/>
                  <a:gd name="T81" fmla="*/ 130 h 662"/>
                  <a:gd name="T82" fmla="*/ 106 w 455"/>
                  <a:gd name="T83" fmla="*/ 126 h 662"/>
                  <a:gd name="T84" fmla="*/ 109 w 455"/>
                  <a:gd name="T85" fmla="*/ 120 h 66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5"/>
                  <a:gd name="T130" fmla="*/ 0 h 662"/>
                  <a:gd name="T131" fmla="*/ 455 w 455"/>
                  <a:gd name="T132" fmla="*/ 662 h 66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5" h="662">
                    <a:moveTo>
                      <a:pt x="357" y="285"/>
                    </a:moveTo>
                    <a:lnTo>
                      <a:pt x="333" y="290"/>
                    </a:lnTo>
                    <a:lnTo>
                      <a:pt x="305" y="290"/>
                    </a:lnTo>
                    <a:lnTo>
                      <a:pt x="265" y="285"/>
                    </a:lnTo>
                    <a:lnTo>
                      <a:pt x="224" y="285"/>
                    </a:lnTo>
                    <a:lnTo>
                      <a:pt x="178" y="279"/>
                    </a:lnTo>
                    <a:lnTo>
                      <a:pt x="132" y="267"/>
                    </a:lnTo>
                    <a:lnTo>
                      <a:pt x="132" y="133"/>
                    </a:lnTo>
                    <a:lnTo>
                      <a:pt x="178" y="139"/>
                    </a:lnTo>
                    <a:lnTo>
                      <a:pt x="219" y="145"/>
                    </a:lnTo>
                    <a:lnTo>
                      <a:pt x="259" y="152"/>
                    </a:lnTo>
                    <a:lnTo>
                      <a:pt x="299" y="157"/>
                    </a:lnTo>
                    <a:lnTo>
                      <a:pt x="311" y="157"/>
                    </a:lnTo>
                    <a:lnTo>
                      <a:pt x="322" y="157"/>
                    </a:lnTo>
                    <a:lnTo>
                      <a:pt x="327" y="162"/>
                    </a:lnTo>
                    <a:lnTo>
                      <a:pt x="340" y="162"/>
                    </a:lnTo>
                    <a:lnTo>
                      <a:pt x="351" y="168"/>
                    </a:lnTo>
                    <a:lnTo>
                      <a:pt x="363" y="168"/>
                    </a:lnTo>
                    <a:lnTo>
                      <a:pt x="368" y="174"/>
                    </a:lnTo>
                    <a:lnTo>
                      <a:pt x="380" y="180"/>
                    </a:lnTo>
                    <a:lnTo>
                      <a:pt x="391" y="186"/>
                    </a:lnTo>
                    <a:lnTo>
                      <a:pt x="397" y="192"/>
                    </a:lnTo>
                    <a:lnTo>
                      <a:pt x="403" y="192"/>
                    </a:lnTo>
                    <a:lnTo>
                      <a:pt x="409" y="198"/>
                    </a:lnTo>
                    <a:lnTo>
                      <a:pt x="414" y="203"/>
                    </a:lnTo>
                    <a:lnTo>
                      <a:pt x="419" y="208"/>
                    </a:lnTo>
                    <a:lnTo>
                      <a:pt x="426" y="208"/>
                    </a:lnTo>
                    <a:lnTo>
                      <a:pt x="432" y="214"/>
                    </a:lnTo>
                    <a:lnTo>
                      <a:pt x="432" y="203"/>
                    </a:lnTo>
                    <a:lnTo>
                      <a:pt x="426" y="192"/>
                    </a:lnTo>
                    <a:lnTo>
                      <a:pt x="426" y="174"/>
                    </a:lnTo>
                    <a:lnTo>
                      <a:pt x="419" y="162"/>
                    </a:lnTo>
                    <a:lnTo>
                      <a:pt x="419" y="152"/>
                    </a:lnTo>
                    <a:lnTo>
                      <a:pt x="414" y="133"/>
                    </a:lnTo>
                    <a:lnTo>
                      <a:pt x="414" y="122"/>
                    </a:lnTo>
                    <a:lnTo>
                      <a:pt x="409" y="104"/>
                    </a:lnTo>
                    <a:lnTo>
                      <a:pt x="409" y="99"/>
                    </a:lnTo>
                    <a:lnTo>
                      <a:pt x="409" y="93"/>
                    </a:lnTo>
                    <a:lnTo>
                      <a:pt x="409" y="81"/>
                    </a:lnTo>
                    <a:lnTo>
                      <a:pt x="409" y="75"/>
                    </a:lnTo>
                    <a:lnTo>
                      <a:pt x="414" y="58"/>
                    </a:lnTo>
                    <a:lnTo>
                      <a:pt x="386" y="52"/>
                    </a:lnTo>
                    <a:lnTo>
                      <a:pt x="351" y="52"/>
                    </a:lnTo>
                    <a:lnTo>
                      <a:pt x="322" y="46"/>
                    </a:lnTo>
                    <a:lnTo>
                      <a:pt x="293" y="46"/>
                    </a:lnTo>
                    <a:lnTo>
                      <a:pt x="265" y="41"/>
                    </a:lnTo>
                    <a:lnTo>
                      <a:pt x="230" y="41"/>
                    </a:lnTo>
                    <a:lnTo>
                      <a:pt x="201" y="35"/>
                    </a:lnTo>
                    <a:lnTo>
                      <a:pt x="167" y="28"/>
                    </a:lnTo>
                    <a:lnTo>
                      <a:pt x="126" y="23"/>
                    </a:lnTo>
                    <a:lnTo>
                      <a:pt x="86" y="17"/>
                    </a:lnTo>
                    <a:lnTo>
                      <a:pt x="40" y="6"/>
                    </a:lnTo>
                    <a:lnTo>
                      <a:pt x="0" y="0"/>
                    </a:lnTo>
                    <a:lnTo>
                      <a:pt x="5" y="6"/>
                    </a:lnTo>
                    <a:lnTo>
                      <a:pt x="10" y="12"/>
                    </a:lnTo>
                    <a:lnTo>
                      <a:pt x="16" y="23"/>
                    </a:lnTo>
                    <a:lnTo>
                      <a:pt x="16" y="35"/>
                    </a:lnTo>
                    <a:lnTo>
                      <a:pt x="23" y="46"/>
                    </a:lnTo>
                    <a:lnTo>
                      <a:pt x="28" y="52"/>
                    </a:lnTo>
                    <a:lnTo>
                      <a:pt x="34" y="64"/>
                    </a:lnTo>
                    <a:lnTo>
                      <a:pt x="34" y="70"/>
                    </a:lnTo>
                    <a:lnTo>
                      <a:pt x="34" y="81"/>
                    </a:lnTo>
                    <a:lnTo>
                      <a:pt x="40" y="93"/>
                    </a:lnTo>
                    <a:lnTo>
                      <a:pt x="40" y="104"/>
                    </a:lnTo>
                    <a:lnTo>
                      <a:pt x="40" y="116"/>
                    </a:lnTo>
                    <a:lnTo>
                      <a:pt x="40" y="301"/>
                    </a:lnTo>
                    <a:lnTo>
                      <a:pt x="40" y="487"/>
                    </a:lnTo>
                    <a:lnTo>
                      <a:pt x="40" y="528"/>
                    </a:lnTo>
                    <a:lnTo>
                      <a:pt x="40" y="535"/>
                    </a:lnTo>
                    <a:lnTo>
                      <a:pt x="40" y="540"/>
                    </a:lnTo>
                    <a:lnTo>
                      <a:pt x="34" y="552"/>
                    </a:lnTo>
                    <a:lnTo>
                      <a:pt x="34" y="557"/>
                    </a:lnTo>
                    <a:lnTo>
                      <a:pt x="34" y="562"/>
                    </a:lnTo>
                    <a:lnTo>
                      <a:pt x="34" y="568"/>
                    </a:lnTo>
                    <a:lnTo>
                      <a:pt x="28" y="575"/>
                    </a:lnTo>
                    <a:lnTo>
                      <a:pt x="23" y="587"/>
                    </a:lnTo>
                    <a:lnTo>
                      <a:pt x="16" y="592"/>
                    </a:lnTo>
                    <a:lnTo>
                      <a:pt x="10" y="598"/>
                    </a:lnTo>
                    <a:lnTo>
                      <a:pt x="0" y="603"/>
                    </a:lnTo>
                    <a:lnTo>
                      <a:pt x="34" y="609"/>
                    </a:lnTo>
                    <a:lnTo>
                      <a:pt x="62" y="616"/>
                    </a:lnTo>
                    <a:lnTo>
                      <a:pt x="97" y="621"/>
                    </a:lnTo>
                    <a:lnTo>
                      <a:pt x="126" y="627"/>
                    </a:lnTo>
                    <a:lnTo>
                      <a:pt x="154" y="633"/>
                    </a:lnTo>
                    <a:lnTo>
                      <a:pt x="184" y="633"/>
                    </a:lnTo>
                    <a:lnTo>
                      <a:pt x="219" y="639"/>
                    </a:lnTo>
                    <a:lnTo>
                      <a:pt x="247" y="644"/>
                    </a:lnTo>
                    <a:lnTo>
                      <a:pt x="270" y="644"/>
                    </a:lnTo>
                    <a:lnTo>
                      <a:pt x="293" y="649"/>
                    </a:lnTo>
                    <a:lnTo>
                      <a:pt x="311" y="649"/>
                    </a:lnTo>
                    <a:lnTo>
                      <a:pt x="333" y="656"/>
                    </a:lnTo>
                    <a:lnTo>
                      <a:pt x="357" y="656"/>
                    </a:lnTo>
                    <a:lnTo>
                      <a:pt x="380" y="656"/>
                    </a:lnTo>
                    <a:lnTo>
                      <a:pt x="403" y="662"/>
                    </a:lnTo>
                    <a:lnTo>
                      <a:pt x="426" y="662"/>
                    </a:lnTo>
                    <a:lnTo>
                      <a:pt x="414" y="644"/>
                    </a:lnTo>
                    <a:lnTo>
                      <a:pt x="426" y="587"/>
                    </a:lnTo>
                    <a:lnTo>
                      <a:pt x="455" y="487"/>
                    </a:lnTo>
                    <a:lnTo>
                      <a:pt x="443" y="500"/>
                    </a:lnTo>
                    <a:lnTo>
                      <a:pt x="432" y="506"/>
                    </a:lnTo>
                    <a:lnTo>
                      <a:pt x="419" y="516"/>
                    </a:lnTo>
                    <a:lnTo>
                      <a:pt x="409" y="522"/>
                    </a:lnTo>
                    <a:lnTo>
                      <a:pt x="397" y="528"/>
                    </a:lnTo>
                    <a:lnTo>
                      <a:pt x="380" y="535"/>
                    </a:lnTo>
                    <a:lnTo>
                      <a:pt x="368" y="540"/>
                    </a:lnTo>
                    <a:lnTo>
                      <a:pt x="357" y="540"/>
                    </a:lnTo>
                    <a:lnTo>
                      <a:pt x="340" y="546"/>
                    </a:lnTo>
                    <a:lnTo>
                      <a:pt x="327" y="546"/>
                    </a:lnTo>
                    <a:lnTo>
                      <a:pt x="311" y="546"/>
                    </a:lnTo>
                    <a:lnTo>
                      <a:pt x="293" y="540"/>
                    </a:lnTo>
                    <a:lnTo>
                      <a:pt x="253" y="540"/>
                    </a:lnTo>
                    <a:lnTo>
                      <a:pt x="213" y="535"/>
                    </a:lnTo>
                    <a:lnTo>
                      <a:pt x="172" y="528"/>
                    </a:lnTo>
                    <a:lnTo>
                      <a:pt x="132" y="522"/>
                    </a:lnTo>
                    <a:lnTo>
                      <a:pt x="132" y="372"/>
                    </a:lnTo>
                    <a:lnTo>
                      <a:pt x="167" y="377"/>
                    </a:lnTo>
                    <a:lnTo>
                      <a:pt x="207" y="383"/>
                    </a:lnTo>
                    <a:lnTo>
                      <a:pt x="241" y="389"/>
                    </a:lnTo>
                    <a:lnTo>
                      <a:pt x="276" y="395"/>
                    </a:lnTo>
                    <a:lnTo>
                      <a:pt x="281" y="395"/>
                    </a:lnTo>
                    <a:lnTo>
                      <a:pt x="287" y="395"/>
                    </a:lnTo>
                    <a:lnTo>
                      <a:pt x="299" y="395"/>
                    </a:lnTo>
                    <a:lnTo>
                      <a:pt x="305" y="389"/>
                    </a:lnTo>
                    <a:lnTo>
                      <a:pt x="311" y="383"/>
                    </a:lnTo>
                    <a:lnTo>
                      <a:pt x="317" y="383"/>
                    </a:lnTo>
                    <a:lnTo>
                      <a:pt x="317" y="377"/>
                    </a:lnTo>
                    <a:lnTo>
                      <a:pt x="322" y="372"/>
                    </a:lnTo>
                    <a:lnTo>
                      <a:pt x="327" y="366"/>
                    </a:lnTo>
                    <a:lnTo>
                      <a:pt x="327" y="360"/>
                    </a:lnTo>
                    <a:lnTo>
                      <a:pt x="327" y="354"/>
                    </a:lnTo>
                    <a:lnTo>
                      <a:pt x="357" y="285"/>
                    </a:lnTo>
                    <a:close/>
                  </a:path>
                </a:pathLst>
              </a:custGeom>
              <a:noFill/>
              <a:ln w="3175">
                <a:solidFill>
                  <a:srgbClr val="000000"/>
                </a:solidFill>
                <a:round/>
                <a:headEnd/>
                <a:tailEnd/>
              </a:ln>
            </p:spPr>
            <p:txBody>
              <a:bodyPr/>
              <a:lstStyle/>
              <a:p>
                <a:endParaRPr lang="en-US"/>
              </a:p>
            </p:txBody>
          </p:sp>
          <p:sp>
            <p:nvSpPr>
              <p:cNvPr id="4226" name="Freeform 218"/>
              <p:cNvSpPr>
                <a:spLocks/>
              </p:cNvSpPr>
              <p:nvPr/>
            </p:nvSpPr>
            <p:spPr bwMode="auto">
              <a:xfrm>
                <a:off x="4727" y="2320"/>
                <a:ext cx="152" cy="234"/>
              </a:xfrm>
              <a:custGeom>
                <a:avLst/>
                <a:gdLst>
                  <a:gd name="T0" fmla="*/ 77 w 456"/>
                  <a:gd name="T1" fmla="*/ 228 h 703"/>
                  <a:gd name="T2" fmla="*/ 83 w 456"/>
                  <a:gd name="T3" fmla="*/ 230 h 703"/>
                  <a:gd name="T4" fmla="*/ 90 w 456"/>
                  <a:gd name="T5" fmla="*/ 232 h 703"/>
                  <a:gd name="T6" fmla="*/ 97 w 456"/>
                  <a:gd name="T7" fmla="*/ 232 h 703"/>
                  <a:gd name="T8" fmla="*/ 104 w 456"/>
                  <a:gd name="T9" fmla="*/ 234 h 703"/>
                  <a:gd name="T10" fmla="*/ 110 w 456"/>
                  <a:gd name="T11" fmla="*/ 234 h 703"/>
                  <a:gd name="T12" fmla="*/ 118 w 456"/>
                  <a:gd name="T13" fmla="*/ 234 h 703"/>
                  <a:gd name="T14" fmla="*/ 123 w 456"/>
                  <a:gd name="T15" fmla="*/ 234 h 703"/>
                  <a:gd name="T16" fmla="*/ 129 w 456"/>
                  <a:gd name="T17" fmla="*/ 232 h 703"/>
                  <a:gd name="T18" fmla="*/ 133 w 456"/>
                  <a:gd name="T19" fmla="*/ 230 h 703"/>
                  <a:gd name="T20" fmla="*/ 138 w 456"/>
                  <a:gd name="T21" fmla="*/ 227 h 703"/>
                  <a:gd name="T22" fmla="*/ 143 w 456"/>
                  <a:gd name="T23" fmla="*/ 222 h 703"/>
                  <a:gd name="T24" fmla="*/ 146 w 456"/>
                  <a:gd name="T25" fmla="*/ 217 h 703"/>
                  <a:gd name="T26" fmla="*/ 148 w 456"/>
                  <a:gd name="T27" fmla="*/ 209 h 703"/>
                  <a:gd name="T28" fmla="*/ 150 w 456"/>
                  <a:gd name="T29" fmla="*/ 201 h 703"/>
                  <a:gd name="T30" fmla="*/ 152 w 456"/>
                  <a:gd name="T31" fmla="*/ 191 h 703"/>
                  <a:gd name="T32" fmla="*/ 152 w 456"/>
                  <a:gd name="T33" fmla="*/ 182 h 703"/>
                  <a:gd name="T34" fmla="*/ 150 w 456"/>
                  <a:gd name="T35" fmla="*/ 170 h 703"/>
                  <a:gd name="T36" fmla="*/ 148 w 456"/>
                  <a:gd name="T37" fmla="*/ 163 h 703"/>
                  <a:gd name="T38" fmla="*/ 145 w 456"/>
                  <a:gd name="T39" fmla="*/ 155 h 703"/>
                  <a:gd name="T40" fmla="*/ 141 w 456"/>
                  <a:gd name="T41" fmla="*/ 147 h 703"/>
                  <a:gd name="T42" fmla="*/ 135 w 456"/>
                  <a:gd name="T43" fmla="*/ 141 h 703"/>
                  <a:gd name="T44" fmla="*/ 131 w 456"/>
                  <a:gd name="T45" fmla="*/ 137 h 703"/>
                  <a:gd name="T46" fmla="*/ 125 w 456"/>
                  <a:gd name="T47" fmla="*/ 133 h 703"/>
                  <a:gd name="T48" fmla="*/ 123 w 456"/>
                  <a:gd name="T49" fmla="*/ 131 h 703"/>
                  <a:gd name="T50" fmla="*/ 129 w 456"/>
                  <a:gd name="T51" fmla="*/ 128 h 703"/>
                  <a:gd name="T52" fmla="*/ 131 w 456"/>
                  <a:gd name="T53" fmla="*/ 124 h 703"/>
                  <a:gd name="T54" fmla="*/ 135 w 456"/>
                  <a:gd name="T55" fmla="*/ 120 h 703"/>
                  <a:gd name="T56" fmla="*/ 137 w 456"/>
                  <a:gd name="T57" fmla="*/ 115 h 703"/>
                  <a:gd name="T58" fmla="*/ 138 w 456"/>
                  <a:gd name="T59" fmla="*/ 109 h 703"/>
                  <a:gd name="T60" fmla="*/ 138 w 456"/>
                  <a:gd name="T61" fmla="*/ 103 h 703"/>
                  <a:gd name="T62" fmla="*/ 141 w 456"/>
                  <a:gd name="T63" fmla="*/ 95 h 703"/>
                  <a:gd name="T64" fmla="*/ 138 w 456"/>
                  <a:gd name="T65" fmla="*/ 86 h 703"/>
                  <a:gd name="T66" fmla="*/ 137 w 456"/>
                  <a:gd name="T67" fmla="*/ 72 h 703"/>
                  <a:gd name="T68" fmla="*/ 133 w 456"/>
                  <a:gd name="T69" fmla="*/ 62 h 703"/>
                  <a:gd name="T70" fmla="*/ 127 w 456"/>
                  <a:gd name="T71" fmla="*/ 53 h 703"/>
                  <a:gd name="T72" fmla="*/ 119 w 456"/>
                  <a:gd name="T73" fmla="*/ 47 h 703"/>
                  <a:gd name="T74" fmla="*/ 112 w 456"/>
                  <a:gd name="T75" fmla="*/ 41 h 703"/>
                  <a:gd name="T76" fmla="*/ 104 w 456"/>
                  <a:gd name="T77" fmla="*/ 35 h 703"/>
                  <a:gd name="T78" fmla="*/ 95 w 456"/>
                  <a:gd name="T79" fmla="*/ 33 h 703"/>
                  <a:gd name="T80" fmla="*/ 70 w 456"/>
                  <a:gd name="T81" fmla="*/ 26 h 703"/>
                  <a:gd name="T82" fmla="*/ 29 w 456"/>
                  <a:gd name="T83" fmla="*/ 12 h 703"/>
                  <a:gd name="T84" fmla="*/ 0 w 456"/>
                  <a:gd name="T85" fmla="*/ 0 h 703"/>
                  <a:gd name="T86" fmla="*/ 6 w 456"/>
                  <a:gd name="T87" fmla="*/ 10 h 703"/>
                  <a:gd name="T88" fmla="*/ 10 w 456"/>
                  <a:gd name="T89" fmla="*/ 19 h 703"/>
                  <a:gd name="T90" fmla="*/ 12 w 456"/>
                  <a:gd name="T91" fmla="*/ 29 h 703"/>
                  <a:gd name="T92" fmla="*/ 14 w 456"/>
                  <a:gd name="T93" fmla="*/ 41 h 703"/>
                  <a:gd name="T94" fmla="*/ 14 w 456"/>
                  <a:gd name="T95" fmla="*/ 164 h 703"/>
                  <a:gd name="T96" fmla="*/ 14 w 456"/>
                  <a:gd name="T97" fmla="*/ 176 h 703"/>
                  <a:gd name="T98" fmla="*/ 10 w 456"/>
                  <a:gd name="T99" fmla="*/ 188 h 703"/>
                  <a:gd name="T100" fmla="*/ 8 w 456"/>
                  <a:gd name="T101" fmla="*/ 195 h 703"/>
                  <a:gd name="T102" fmla="*/ 4 w 456"/>
                  <a:gd name="T103" fmla="*/ 199 h 703"/>
                  <a:gd name="T104" fmla="*/ 20 w 456"/>
                  <a:gd name="T105" fmla="*/ 209 h 703"/>
                  <a:gd name="T106" fmla="*/ 56 w 456"/>
                  <a:gd name="T107" fmla="*/ 220 h 70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56"/>
                  <a:gd name="T163" fmla="*/ 0 h 703"/>
                  <a:gd name="T164" fmla="*/ 456 w 456"/>
                  <a:gd name="T165" fmla="*/ 703 h 70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56" h="703">
                    <a:moveTo>
                      <a:pt x="220" y="681"/>
                    </a:moveTo>
                    <a:lnTo>
                      <a:pt x="231" y="686"/>
                    </a:lnTo>
                    <a:lnTo>
                      <a:pt x="243" y="686"/>
                    </a:lnTo>
                    <a:lnTo>
                      <a:pt x="249" y="692"/>
                    </a:lnTo>
                    <a:lnTo>
                      <a:pt x="261" y="692"/>
                    </a:lnTo>
                    <a:lnTo>
                      <a:pt x="271" y="698"/>
                    </a:lnTo>
                    <a:lnTo>
                      <a:pt x="284" y="698"/>
                    </a:lnTo>
                    <a:lnTo>
                      <a:pt x="290" y="698"/>
                    </a:lnTo>
                    <a:lnTo>
                      <a:pt x="301" y="703"/>
                    </a:lnTo>
                    <a:lnTo>
                      <a:pt x="312" y="703"/>
                    </a:lnTo>
                    <a:lnTo>
                      <a:pt x="317" y="703"/>
                    </a:lnTo>
                    <a:lnTo>
                      <a:pt x="330" y="703"/>
                    </a:lnTo>
                    <a:lnTo>
                      <a:pt x="341" y="703"/>
                    </a:lnTo>
                    <a:lnTo>
                      <a:pt x="353" y="703"/>
                    </a:lnTo>
                    <a:lnTo>
                      <a:pt x="358" y="703"/>
                    </a:lnTo>
                    <a:lnTo>
                      <a:pt x="369" y="703"/>
                    </a:lnTo>
                    <a:lnTo>
                      <a:pt x="376" y="698"/>
                    </a:lnTo>
                    <a:lnTo>
                      <a:pt x="388" y="698"/>
                    </a:lnTo>
                    <a:lnTo>
                      <a:pt x="393" y="692"/>
                    </a:lnTo>
                    <a:lnTo>
                      <a:pt x="399" y="692"/>
                    </a:lnTo>
                    <a:lnTo>
                      <a:pt x="410" y="686"/>
                    </a:lnTo>
                    <a:lnTo>
                      <a:pt x="415" y="681"/>
                    </a:lnTo>
                    <a:lnTo>
                      <a:pt x="422" y="674"/>
                    </a:lnTo>
                    <a:lnTo>
                      <a:pt x="428" y="668"/>
                    </a:lnTo>
                    <a:lnTo>
                      <a:pt x="434" y="657"/>
                    </a:lnTo>
                    <a:lnTo>
                      <a:pt x="439" y="652"/>
                    </a:lnTo>
                    <a:lnTo>
                      <a:pt x="445" y="639"/>
                    </a:lnTo>
                    <a:lnTo>
                      <a:pt x="445" y="627"/>
                    </a:lnTo>
                    <a:lnTo>
                      <a:pt x="450" y="616"/>
                    </a:lnTo>
                    <a:lnTo>
                      <a:pt x="450" y="605"/>
                    </a:lnTo>
                    <a:lnTo>
                      <a:pt x="456" y="593"/>
                    </a:lnTo>
                    <a:lnTo>
                      <a:pt x="456" y="575"/>
                    </a:lnTo>
                    <a:lnTo>
                      <a:pt x="456" y="558"/>
                    </a:lnTo>
                    <a:lnTo>
                      <a:pt x="456" y="546"/>
                    </a:lnTo>
                    <a:lnTo>
                      <a:pt x="456" y="529"/>
                    </a:lnTo>
                    <a:lnTo>
                      <a:pt x="450" y="512"/>
                    </a:lnTo>
                    <a:lnTo>
                      <a:pt x="450" y="500"/>
                    </a:lnTo>
                    <a:lnTo>
                      <a:pt x="445" y="489"/>
                    </a:lnTo>
                    <a:lnTo>
                      <a:pt x="439" y="477"/>
                    </a:lnTo>
                    <a:lnTo>
                      <a:pt x="434" y="465"/>
                    </a:lnTo>
                    <a:lnTo>
                      <a:pt x="428" y="454"/>
                    </a:lnTo>
                    <a:lnTo>
                      <a:pt x="422" y="441"/>
                    </a:lnTo>
                    <a:lnTo>
                      <a:pt x="415" y="436"/>
                    </a:lnTo>
                    <a:lnTo>
                      <a:pt x="404" y="425"/>
                    </a:lnTo>
                    <a:lnTo>
                      <a:pt x="399" y="419"/>
                    </a:lnTo>
                    <a:lnTo>
                      <a:pt x="393" y="413"/>
                    </a:lnTo>
                    <a:lnTo>
                      <a:pt x="382" y="407"/>
                    </a:lnTo>
                    <a:lnTo>
                      <a:pt x="376" y="401"/>
                    </a:lnTo>
                    <a:lnTo>
                      <a:pt x="363" y="395"/>
                    </a:lnTo>
                    <a:lnTo>
                      <a:pt x="369" y="395"/>
                    </a:lnTo>
                    <a:lnTo>
                      <a:pt x="382" y="390"/>
                    </a:lnTo>
                    <a:lnTo>
                      <a:pt x="388" y="384"/>
                    </a:lnTo>
                    <a:lnTo>
                      <a:pt x="388" y="379"/>
                    </a:lnTo>
                    <a:lnTo>
                      <a:pt x="393" y="373"/>
                    </a:lnTo>
                    <a:lnTo>
                      <a:pt x="399" y="366"/>
                    </a:lnTo>
                    <a:lnTo>
                      <a:pt x="404" y="360"/>
                    </a:lnTo>
                    <a:lnTo>
                      <a:pt x="404" y="354"/>
                    </a:lnTo>
                    <a:lnTo>
                      <a:pt x="410" y="344"/>
                    </a:lnTo>
                    <a:lnTo>
                      <a:pt x="410" y="338"/>
                    </a:lnTo>
                    <a:lnTo>
                      <a:pt x="415" y="326"/>
                    </a:lnTo>
                    <a:lnTo>
                      <a:pt x="415" y="320"/>
                    </a:lnTo>
                    <a:lnTo>
                      <a:pt x="415" y="308"/>
                    </a:lnTo>
                    <a:lnTo>
                      <a:pt x="415" y="298"/>
                    </a:lnTo>
                    <a:lnTo>
                      <a:pt x="422" y="285"/>
                    </a:lnTo>
                    <a:lnTo>
                      <a:pt x="422" y="279"/>
                    </a:lnTo>
                    <a:lnTo>
                      <a:pt x="415" y="257"/>
                    </a:lnTo>
                    <a:lnTo>
                      <a:pt x="415" y="239"/>
                    </a:lnTo>
                    <a:lnTo>
                      <a:pt x="410" y="216"/>
                    </a:lnTo>
                    <a:lnTo>
                      <a:pt x="404" y="198"/>
                    </a:lnTo>
                    <a:lnTo>
                      <a:pt x="399" y="187"/>
                    </a:lnTo>
                    <a:lnTo>
                      <a:pt x="388" y="169"/>
                    </a:lnTo>
                    <a:lnTo>
                      <a:pt x="382" y="158"/>
                    </a:lnTo>
                    <a:lnTo>
                      <a:pt x="369" y="146"/>
                    </a:lnTo>
                    <a:lnTo>
                      <a:pt x="358" y="140"/>
                    </a:lnTo>
                    <a:lnTo>
                      <a:pt x="347" y="128"/>
                    </a:lnTo>
                    <a:lnTo>
                      <a:pt x="336" y="123"/>
                    </a:lnTo>
                    <a:lnTo>
                      <a:pt x="323" y="111"/>
                    </a:lnTo>
                    <a:lnTo>
                      <a:pt x="312" y="106"/>
                    </a:lnTo>
                    <a:lnTo>
                      <a:pt x="301" y="100"/>
                    </a:lnTo>
                    <a:lnTo>
                      <a:pt x="284" y="100"/>
                    </a:lnTo>
                    <a:lnTo>
                      <a:pt x="271" y="93"/>
                    </a:lnTo>
                    <a:lnTo>
                      <a:pt x="209" y="77"/>
                    </a:lnTo>
                    <a:lnTo>
                      <a:pt x="151" y="53"/>
                    </a:lnTo>
                    <a:lnTo>
                      <a:pt x="87" y="36"/>
                    </a:lnTo>
                    <a:lnTo>
                      <a:pt x="30" y="12"/>
                    </a:lnTo>
                    <a:lnTo>
                      <a:pt x="0" y="0"/>
                    </a:lnTo>
                    <a:lnTo>
                      <a:pt x="13" y="12"/>
                    </a:lnTo>
                    <a:lnTo>
                      <a:pt x="19" y="30"/>
                    </a:lnTo>
                    <a:lnTo>
                      <a:pt x="24" y="41"/>
                    </a:lnTo>
                    <a:lnTo>
                      <a:pt x="30" y="58"/>
                    </a:lnTo>
                    <a:lnTo>
                      <a:pt x="30" y="77"/>
                    </a:lnTo>
                    <a:lnTo>
                      <a:pt x="36" y="87"/>
                    </a:lnTo>
                    <a:lnTo>
                      <a:pt x="41" y="106"/>
                    </a:lnTo>
                    <a:lnTo>
                      <a:pt x="41" y="123"/>
                    </a:lnTo>
                    <a:lnTo>
                      <a:pt x="41" y="308"/>
                    </a:lnTo>
                    <a:lnTo>
                      <a:pt x="41" y="494"/>
                    </a:lnTo>
                    <a:lnTo>
                      <a:pt x="41" y="506"/>
                    </a:lnTo>
                    <a:lnTo>
                      <a:pt x="41" y="529"/>
                    </a:lnTo>
                    <a:lnTo>
                      <a:pt x="36" y="546"/>
                    </a:lnTo>
                    <a:lnTo>
                      <a:pt x="30" y="565"/>
                    </a:lnTo>
                    <a:lnTo>
                      <a:pt x="30" y="575"/>
                    </a:lnTo>
                    <a:lnTo>
                      <a:pt x="24" y="587"/>
                    </a:lnTo>
                    <a:lnTo>
                      <a:pt x="19" y="593"/>
                    </a:lnTo>
                    <a:lnTo>
                      <a:pt x="13" y="599"/>
                    </a:lnTo>
                    <a:lnTo>
                      <a:pt x="6" y="605"/>
                    </a:lnTo>
                    <a:lnTo>
                      <a:pt x="59" y="627"/>
                    </a:lnTo>
                    <a:lnTo>
                      <a:pt x="117" y="646"/>
                    </a:lnTo>
                    <a:lnTo>
                      <a:pt x="168" y="662"/>
                    </a:lnTo>
                    <a:lnTo>
                      <a:pt x="220" y="681"/>
                    </a:lnTo>
                    <a:close/>
                  </a:path>
                </a:pathLst>
              </a:custGeom>
              <a:solidFill>
                <a:srgbClr val="FFFFFF"/>
              </a:solidFill>
              <a:ln w="9525">
                <a:noFill/>
                <a:round/>
                <a:headEnd/>
                <a:tailEnd/>
              </a:ln>
            </p:spPr>
            <p:txBody>
              <a:bodyPr/>
              <a:lstStyle/>
              <a:p>
                <a:endParaRPr lang="en-US"/>
              </a:p>
            </p:txBody>
          </p:sp>
          <p:sp>
            <p:nvSpPr>
              <p:cNvPr id="4227" name="Freeform 219"/>
              <p:cNvSpPr>
                <a:spLocks/>
              </p:cNvSpPr>
              <p:nvPr/>
            </p:nvSpPr>
            <p:spPr bwMode="auto">
              <a:xfrm>
                <a:off x="4727" y="2320"/>
                <a:ext cx="152" cy="234"/>
              </a:xfrm>
              <a:custGeom>
                <a:avLst/>
                <a:gdLst>
                  <a:gd name="T0" fmla="*/ 77 w 456"/>
                  <a:gd name="T1" fmla="*/ 228 h 703"/>
                  <a:gd name="T2" fmla="*/ 83 w 456"/>
                  <a:gd name="T3" fmla="*/ 230 h 703"/>
                  <a:gd name="T4" fmla="*/ 90 w 456"/>
                  <a:gd name="T5" fmla="*/ 232 h 703"/>
                  <a:gd name="T6" fmla="*/ 97 w 456"/>
                  <a:gd name="T7" fmla="*/ 232 h 703"/>
                  <a:gd name="T8" fmla="*/ 104 w 456"/>
                  <a:gd name="T9" fmla="*/ 234 h 703"/>
                  <a:gd name="T10" fmla="*/ 110 w 456"/>
                  <a:gd name="T11" fmla="*/ 234 h 703"/>
                  <a:gd name="T12" fmla="*/ 118 w 456"/>
                  <a:gd name="T13" fmla="*/ 234 h 703"/>
                  <a:gd name="T14" fmla="*/ 123 w 456"/>
                  <a:gd name="T15" fmla="*/ 234 h 703"/>
                  <a:gd name="T16" fmla="*/ 129 w 456"/>
                  <a:gd name="T17" fmla="*/ 232 h 703"/>
                  <a:gd name="T18" fmla="*/ 133 w 456"/>
                  <a:gd name="T19" fmla="*/ 230 h 703"/>
                  <a:gd name="T20" fmla="*/ 138 w 456"/>
                  <a:gd name="T21" fmla="*/ 227 h 703"/>
                  <a:gd name="T22" fmla="*/ 143 w 456"/>
                  <a:gd name="T23" fmla="*/ 222 h 703"/>
                  <a:gd name="T24" fmla="*/ 146 w 456"/>
                  <a:gd name="T25" fmla="*/ 217 h 703"/>
                  <a:gd name="T26" fmla="*/ 148 w 456"/>
                  <a:gd name="T27" fmla="*/ 209 h 703"/>
                  <a:gd name="T28" fmla="*/ 150 w 456"/>
                  <a:gd name="T29" fmla="*/ 201 h 703"/>
                  <a:gd name="T30" fmla="*/ 152 w 456"/>
                  <a:gd name="T31" fmla="*/ 191 h 703"/>
                  <a:gd name="T32" fmla="*/ 152 w 456"/>
                  <a:gd name="T33" fmla="*/ 182 h 703"/>
                  <a:gd name="T34" fmla="*/ 150 w 456"/>
                  <a:gd name="T35" fmla="*/ 170 h 703"/>
                  <a:gd name="T36" fmla="*/ 148 w 456"/>
                  <a:gd name="T37" fmla="*/ 163 h 703"/>
                  <a:gd name="T38" fmla="*/ 145 w 456"/>
                  <a:gd name="T39" fmla="*/ 155 h 703"/>
                  <a:gd name="T40" fmla="*/ 141 w 456"/>
                  <a:gd name="T41" fmla="*/ 147 h 703"/>
                  <a:gd name="T42" fmla="*/ 135 w 456"/>
                  <a:gd name="T43" fmla="*/ 141 h 703"/>
                  <a:gd name="T44" fmla="*/ 131 w 456"/>
                  <a:gd name="T45" fmla="*/ 137 h 703"/>
                  <a:gd name="T46" fmla="*/ 125 w 456"/>
                  <a:gd name="T47" fmla="*/ 133 h 703"/>
                  <a:gd name="T48" fmla="*/ 123 w 456"/>
                  <a:gd name="T49" fmla="*/ 131 h 703"/>
                  <a:gd name="T50" fmla="*/ 129 w 456"/>
                  <a:gd name="T51" fmla="*/ 128 h 703"/>
                  <a:gd name="T52" fmla="*/ 131 w 456"/>
                  <a:gd name="T53" fmla="*/ 124 h 703"/>
                  <a:gd name="T54" fmla="*/ 135 w 456"/>
                  <a:gd name="T55" fmla="*/ 120 h 703"/>
                  <a:gd name="T56" fmla="*/ 137 w 456"/>
                  <a:gd name="T57" fmla="*/ 115 h 703"/>
                  <a:gd name="T58" fmla="*/ 138 w 456"/>
                  <a:gd name="T59" fmla="*/ 109 h 703"/>
                  <a:gd name="T60" fmla="*/ 138 w 456"/>
                  <a:gd name="T61" fmla="*/ 103 h 703"/>
                  <a:gd name="T62" fmla="*/ 141 w 456"/>
                  <a:gd name="T63" fmla="*/ 95 h 703"/>
                  <a:gd name="T64" fmla="*/ 138 w 456"/>
                  <a:gd name="T65" fmla="*/ 86 h 703"/>
                  <a:gd name="T66" fmla="*/ 137 w 456"/>
                  <a:gd name="T67" fmla="*/ 72 h 703"/>
                  <a:gd name="T68" fmla="*/ 133 w 456"/>
                  <a:gd name="T69" fmla="*/ 62 h 703"/>
                  <a:gd name="T70" fmla="*/ 127 w 456"/>
                  <a:gd name="T71" fmla="*/ 53 h 703"/>
                  <a:gd name="T72" fmla="*/ 119 w 456"/>
                  <a:gd name="T73" fmla="*/ 47 h 703"/>
                  <a:gd name="T74" fmla="*/ 112 w 456"/>
                  <a:gd name="T75" fmla="*/ 41 h 703"/>
                  <a:gd name="T76" fmla="*/ 104 w 456"/>
                  <a:gd name="T77" fmla="*/ 35 h 703"/>
                  <a:gd name="T78" fmla="*/ 95 w 456"/>
                  <a:gd name="T79" fmla="*/ 33 h 703"/>
                  <a:gd name="T80" fmla="*/ 70 w 456"/>
                  <a:gd name="T81" fmla="*/ 26 h 703"/>
                  <a:gd name="T82" fmla="*/ 29 w 456"/>
                  <a:gd name="T83" fmla="*/ 12 h 703"/>
                  <a:gd name="T84" fmla="*/ 0 w 456"/>
                  <a:gd name="T85" fmla="*/ 0 h 703"/>
                  <a:gd name="T86" fmla="*/ 6 w 456"/>
                  <a:gd name="T87" fmla="*/ 10 h 703"/>
                  <a:gd name="T88" fmla="*/ 10 w 456"/>
                  <a:gd name="T89" fmla="*/ 19 h 703"/>
                  <a:gd name="T90" fmla="*/ 12 w 456"/>
                  <a:gd name="T91" fmla="*/ 29 h 703"/>
                  <a:gd name="T92" fmla="*/ 14 w 456"/>
                  <a:gd name="T93" fmla="*/ 41 h 703"/>
                  <a:gd name="T94" fmla="*/ 14 w 456"/>
                  <a:gd name="T95" fmla="*/ 164 h 703"/>
                  <a:gd name="T96" fmla="*/ 14 w 456"/>
                  <a:gd name="T97" fmla="*/ 176 h 703"/>
                  <a:gd name="T98" fmla="*/ 10 w 456"/>
                  <a:gd name="T99" fmla="*/ 188 h 703"/>
                  <a:gd name="T100" fmla="*/ 8 w 456"/>
                  <a:gd name="T101" fmla="*/ 195 h 703"/>
                  <a:gd name="T102" fmla="*/ 4 w 456"/>
                  <a:gd name="T103" fmla="*/ 199 h 703"/>
                  <a:gd name="T104" fmla="*/ 20 w 456"/>
                  <a:gd name="T105" fmla="*/ 209 h 703"/>
                  <a:gd name="T106" fmla="*/ 56 w 456"/>
                  <a:gd name="T107" fmla="*/ 220 h 70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56"/>
                  <a:gd name="T163" fmla="*/ 0 h 703"/>
                  <a:gd name="T164" fmla="*/ 456 w 456"/>
                  <a:gd name="T165" fmla="*/ 703 h 70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56" h="703">
                    <a:moveTo>
                      <a:pt x="220" y="681"/>
                    </a:moveTo>
                    <a:lnTo>
                      <a:pt x="231" y="686"/>
                    </a:lnTo>
                    <a:lnTo>
                      <a:pt x="243" y="686"/>
                    </a:lnTo>
                    <a:lnTo>
                      <a:pt x="249" y="692"/>
                    </a:lnTo>
                    <a:lnTo>
                      <a:pt x="261" y="692"/>
                    </a:lnTo>
                    <a:lnTo>
                      <a:pt x="271" y="698"/>
                    </a:lnTo>
                    <a:lnTo>
                      <a:pt x="284" y="698"/>
                    </a:lnTo>
                    <a:lnTo>
                      <a:pt x="290" y="698"/>
                    </a:lnTo>
                    <a:lnTo>
                      <a:pt x="301" y="703"/>
                    </a:lnTo>
                    <a:lnTo>
                      <a:pt x="312" y="703"/>
                    </a:lnTo>
                    <a:lnTo>
                      <a:pt x="317" y="703"/>
                    </a:lnTo>
                    <a:lnTo>
                      <a:pt x="330" y="703"/>
                    </a:lnTo>
                    <a:lnTo>
                      <a:pt x="341" y="703"/>
                    </a:lnTo>
                    <a:lnTo>
                      <a:pt x="353" y="703"/>
                    </a:lnTo>
                    <a:lnTo>
                      <a:pt x="358" y="703"/>
                    </a:lnTo>
                    <a:lnTo>
                      <a:pt x="369" y="703"/>
                    </a:lnTo>
                    <a:lnTo>
                      <a:pt x="376" y="698"/>
                    </a:lnTo>
                    <a:lnTo>
                      <a:pt x="388" y="698"/>
                    </a:lnTo>
                    <a:lnTo>
                      <a:pt x="393" y="692"/>
                    </a:lnTo>
                    <a:lnTo>
                      <a:pt x="399" y="692"/>
                    </a:lnTo>
                    <a:lnTo>
                      <a:pt x="410" y="686"/>
                    </a:lnTo>
                    <a:lnTo>
                      <a:pt x="415" y="681"/>
                    </a:lnTo>
                    <a:lnTo>
                      <a:pt x="422" y="674"/>
                    </a:lnTo>
                    <a:lnTo>
                      <a:pt x="428" y="668"/>
                    </a:lnTo>
                    <a:lnTo>
                      <a:pt x="434" y="657"/>
                    </a:lnTo>
                    <a:lnTo>
                      <a:pt x="439" y="652"/>
                    </a:lnTo>
                    <a:lnTo>
                      <a:pt x="445" y="639"/>
                    </a:lnTo>
                    <a:lnTo>
                      <a:pt x="445" y="627"/>
                    </a:lnTo>
                    <a:lnTo>
                      <a:pt x="450" y="616"/>
                    </a:lnTo>
                    <a:lnTo>
                      <a:pt x="450" y="605"/>
                    </a:lnTo>
                    <a:lnTo>
                      <a:pt x="456" y="593"/>
                    </a:lnTo>
                    <a:lnTo>
                      <a:pt x="456" y="575"/>
                    </a:lnTo>
                    <a:lnTo>
                      <a:pt x="456" y="558"/>
                    </a:lnTo>
                    <a:lnTo>
                      <a:pt x="456" y="546"/>
                    </a:lnTo>
                    <a:lnTo>
                      <a:pt x="456" y="529"/>
                    </a:lnTo>
                    <a:lnTo>
                      <a:pt x="450" y="512"/>
                    </a:lnTo>
                    <a:lnTo>
                      <a:pt x="450" y="500"/>
                    </a:lnTo>
                    <a:lnTo>
                      <a:pt x="445" y="489"/>
                    </a:lnTo>
                    <a:lnTo>
                      <a:pt x="439" y="477"/>
                    </a:lnTo>
                    <a:lnTo>
                      <a:pt x="434" y="465"/>
                    </a:lnTo>
                    <a:lnTo>
                      <a:pt x="428" y="454"/>
                    </a:lnTo>
                    <a:lnTo>
                      <a:pt x="422" y="441"/>
                    </a:lnTo>
                    <a:lnTo>
                      <a:pt x="415" y="436"/>
                    </a:lnTo>
                    <a:lnTo>
                      <a:pt x="404" y="425"/>
                    </a:lnTo>
                    <a:lnTo>
                      <a:pt x="399" y="419"/>
                    </a:lnTo>
                    <a:lnTo>
                      <a:pt x="393" y="413"/>
                    </a:lnTo>
                    <a:lnTo>
                      <a:pt x="382" y="407"/>
                    </a:lnTo>
                    <a:lnTo>
                      <a:pt x="376" y="401"/>
                    </a:lnTo>
                    <a:lnTo>
                      <a:pt x="363" y="395"/>
                    </a:lnTo>
                    <a:lnTo>
                      <a:pt x="369" y="395"/>
                    </a:lnTo>
                    <a:lnTo>
                      <a:pt x="382" y="390"/>
                    </a:lnTo>
                    <a:lnTo>
                      <a:pt x="388" y="384"/>
                    </a:lnTo>
                    <a:lnTo>
                      <a:pt x="388" y="379"/>
                    </a:lnTo>
                    <a:lnTo>
                      <a:pt x="393" y="373"/>
                    </a:lnTo>
                    <a:lnTo>
                      <a:pt x="399" y="366"/>
                    </a:lnTo>
                    <a:lnTo>
                      <a:pt x="404" y="360"/>
                    </a:lnTo>
                    <a:lnTo>
                      <a:pt x="404" y="354"/>
                    </a:lnTo>
                    <a:lnTo>
                      <a:pt x="410" y="344"/>
                    </a:lnTo>
                    <a:lnTo>
                      <a:pt x="410" y="338"/>
                    </a:lnTo>
                    <a:lnTo>
                      <a:pt x="415" y="326"/>
                    </a:lnTo>
                    <a:lnTo>
                      <a:pt x="415" y="320"/>
                    </a:lnTo>
                    <a:lnTo>
                      <a:pt x="415" y="308"/>
                    </a:lnTo>
                    <a:lnTo>
                      <a:pt x="415" y="298"/>
                    </a:lnTo>
                    <a:lnTo>
                      <a:pt x="422" y="285"/>
                    </a:lnTo>
                    <a:lnTo>
                      <a:pt x="422" y="279"/>
                    </a:lnTo>
                    <a:lnTo>
                      <a:pt x="415" y="257"/>
                    </a:lnTo>
                    <a:lnTo>
                      <a:pt x="415" y="239"/>
                    </a:lnTo>
                    <a:lnTo>
                      <a:pt x="410" y="216"/>
                    </a:lnTo>
                    <a:lnTo>
                      <a:pt x="404" y="198"/>
                    </a:lnTo>
                    <a:lnTo>
                      <a:pt x="399" y="187"/>
                    </a:lnTo>
                    <a:lnTo>
                      <a:pt x="388" y="169"/>
                    </a:lnTo>
                    <a:lnTo>
                      <a:pt x="382" y="158"/>
                    </a:lnTo>
                    <a:lnTo>
                      <a:pt x="369" y="146"/>
                    </a:lnTo>
                    <a:lnTo>
                      <a:pt x="358" y="140"/>
                    </a:lnTo>
                    <a:lnTo>
                      <a:pt x="347" y="128"/>
                    </a:lnTo>
                    <a:lnTo>
                      <a:pt x="336" y="123"/>
                    </a:lnTo>
                    <a:lnTo>
                      <a:pt x="323" y="111"/>
                    </a:lnTo>
                    <a:lnTo>
                      <a:pt x="312" y="106"/>
                    </a:lnTo>
                    <a:lnTo>
                      <a:pt x="301" y="100"/>
                    </a:lnTo>
                    <a:lnTo>
                      <a:pt x="284" y="100"/>
                    </a:lnTo>
                    <a:lnTo>
                      <a:pt x="271" y="93"/>
                    </a:lnTo>
                    <a:lnTo>
                      <a:pt x="209" y="77"/>
                    </a:lnTo>
                    <a:lnTo>
                      <a:pt x="151" y="53"/>
                    </a:lnTo>
                    <a:lnTo>
                      <a:pt x="87" y="36"/>
                    </a:lnTo>
                    <a:lnTo>
                      <a:pt x="30" y="12"/>
                    </a:lnTo>
                    <a:lnTo>
                      <a:pt x="0" y="0"/>
                    </a:lnTo>
                    <a:lnTo>
                      <a:pt x="13" y="12"/>
                    </a:lnTo>
                    <a:lnTo>
                      <a:pt x="19" y="30"/>
                    </a:lnTo>
                    <a:lnTo>
                      <a:pt x="24" y="41"/>
                    </a:lnTo>
                    <a:lnTo>
                      <a:pt x="30" y="58"/>
                    </a:lnTo>
                    <a:lnTo>
                      <a:pt x="30" y="77"/>
                    </a:lnTo>
                    <a:lnTo>
                      <a:pt x="36" y="87"/>
                    </a:lnTo>
                    <a:lnTo>
                      <a:pt x="41" y="106"/>
                    </a:lnTo>
                    <a:lnTo>
                      <a:pt x="41" y="123"/>
                    </a:lnTo>
                    <a:lnTo>
                      <a:pt x="41" y="308"/>
                    </a:lnTo>
                    <a:lnTo>
                      <a:pt x="41" y="494"/>
                    </a:lnTo>
                    <a:lnTo>
                      <a:pt x="41" y="506"/>
                    </a:lnTo>
                    <a:lnTo>
                      <a:pt x="41" y="529"/>
                    </a:lnTo>
                    <a:lnTo>
                      <a:pt x="36" y="546"/>
                    </a:lnTo>
                    <a:lnTo>
                      <a:pt x="30" y="565"/>
                    </a:lnTo>
                    <a:lnTo>
                      <a:pt x="30" y="575"/>
                    </a:lnTo>
                    <a:lnTo>
                      <a:pt x="24" y="587"/>
                    </a:lnTo>
                    <a:lnTo>
                      <a:pt x="19" y="593"/>
                    </a:lnTo>
                    <a:lnTo>
                      <a:pt x="13" y="599"/>
                    </a:lnTo>
                    <a:lnTo>
                      <a:pt x="6" y="605"/>
                    </a:lnTo>
                    <a:lnTo>
                      <a:pt x="59" y="627"/>
                    </a:lnTo>
                    <a:lnTo>
                      <a:pt x="117" y="646"/>
                    </a:lnTo>
                    <a:lnTo>
                      <a:pt x="168" y="662"/>
                    </a:lnTo>
                    <a:lnTo>
                      <a:pt x="220" y="681"/>
                    </a:lnTo>
                    <a:close/>
                  </a:path>
                </a:pathLst>
              </a:custGeom>
              <a:noFill/>
              <a:ln w="3175">
                <a:solidFill>
                  <a:srgbClr val="000000"/>
                </a:solidFill>
                <a:round/>
                <a:headEnd/>
                <a:tailEnd/>
              </a:ln>
            </p:spPr>
            <p:txBody>
              <a:bodyPr/>
              <a:lstStyle/>
              <a:p>
                <a:endParaRPr lang="en-US"/>
              </a:p>
            </p:txBody>
          </p:sp>
          <p:sp>
            <p:nvSpPr>
              <p:cNvPr id="4228" name="Line 220"/>
              <p:cNvSpPr>
                <a:spLocks noChangeShapeType="1"/>
              </p:cNvSpPr>
              <p:nvPr/>
            </p:nvSpPr>
            <p:spPr bwMode="auto">
              <a:xfrm>
                <a:off x="4661" y="2101"/>
                <a:ext cx="1" cy="1146"/>
              </a:xfrm>
              <a:prstGeom prst="line">
                <a:avLst/>
              </a:prstGeom>
              <a:noFill/>
              <a:ln w="3175">
                <a:solidFill>
                  <a:srgbClr val="000000"/>
                </a:solidFill>
                <a:round/>
                <a:headEnd/>
                <a:tailEnd/>
              </a:ln>
            </p:spPr>
            <p:txBody>
              <a:bodyPr/>
              <a:lstStyle/>
              <a:p>
                <a:endParaRPr lang="en-GB"/>
              </a:p>
            </p:txBody>
          </p:sp>
          <p:sp>
            <p:nvSpPr>
              <p:cNvPr id="4229" name="Line 221"/>
              <p:cNvSpPr>
                <a:spLocks noChangeShapeType="1"/>
              </p:cNvSpPr>
              <p:nvPr/>
            </p:nvSpPr>
            <p:spPr bwMode="auto">
              <a:xfrm>
                <a:off x="5589" y="2101"/>
                <a:ext cx="1" cy="1146"/>
              </a:xfrm>
              <a:prstGeom prst="line">
                <a:avLst/>
              </a:prstGeom>
              <a:noFill/>
              <a:ln w="3175">
                <a:solidFill>
                  <a:srgbClr val="000000"/>
                </a:solidFill>
                <a:round/>
                <a:headEnd/>
                <a:tailEnd/>
              </a:ln>
            </p:spPr>
            <p:txBody>
              <a:bodyPr/>
              <a:lstStyle/>
              <a:p>
                <a:endParaRPr lang="en-GB"/>
              </a:p>
            </p:txBody>
          </p:sp>
          <p:sp>
            <p:nvSpPr>
              <p:cNvPr id="4230" name="Freeform 222"/>
              <p:cNvSpPr>
                <a:spLocks/>
              </p:cNvSpPr>
              <p:nvPr/>
            </p:nvSpPr>
            <p:spPr bwMode="auto">
              <a:xfrm>
                <a:off x="5108" y="2422"/>
                <a:ext cx="52" cy="89"/>
              </a:xfrm>
              <a:custGeom>
                <a:avLst/>
                <a:gdLst>
                  <a:gd name="T0" fmla="*/ 25 w 155"/>
                  <a:gd name="T1" fmla="*/ 0 h 267"/>
                  <a:gd name="T2" fmla="*/ 31 w 155"/>
                  <a:gd name="T3" fmla="*/ 24 h 267"/>
                  <a:gd name="T4" fmla="*/ 39 w 155"/>
                  <a:gd name="T5" fmla="*/ 44 h 267"/>
                  <a:gd name="T6" fmla="*/ 44 w 155"/>
                  <a:gd name="T7" fmla="*/ 68 h 267"/>
                  <a:gd name="T8" fmla="*/ 52 w 155"/>
                  <a:gd name="T9" fmla="*/ 89 h 267"/>
                  <a:gd name="T10" fmla="*/ 25 w 155"/>
                  <a:gd name="T11" fmla="*/ 89 h 267"/>
                  <a:gd name="T12" fmla="*/ 0 w 155"/>
                  <a:gd name="T13" fmla="*/ 89 h 267"/>
                  <a:gd name="T14" fmla="*/ 6 w 155"/>
                  <a:gd name="T15" fmla="*/ 68 h 267"/>
                  <a:gd name="T16" fmla="*/ 11 w 155"/>
                  <a:gd name="T17" fmla="*/ 44 h 267"/>
                  <a:gd name="T18" fmla="*/ 17 w 155"/>
                  <a:gd name="T19" fmla="*/ 24 h 267"/>
                  <a:gd name="T20" fmla="*/ 25 w 155"/>
                  <a:gd name="T21" fmla="*/ 0 h 2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
                  <a:gd name="T34" fmla="*/ 0 h 267"/>
                  <a:gd name="T35" fmla="*/ 155 w 155"/>
                  <a:gd name="T36" fmla="*/ 267 h 2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 h="267">
                    <a:moveTo>
                      <a:pt x="74" y="0"/>
                    </a:moveTo>
                    <a:lnTo>
                      <a:pt x="92" y="71"/>
                    </a:lnTo>
                    <a:lnTo>
                      <a:pt x="115" y="133"/>
                    </a:lnTo>
                    <a:lnTo>
                      <a:pt x="132" y="204"/>
                    </a:lnTo>
                    <a:lnTo>
                      <a:pt x="155" y="267"/>
                    </a:lnTo>
                    <a:lnTo>
                      <a:pt x="74" y="267"/>
                    </a:lnTo>
                    <a:lnTo>
                      <a:pt x="0" y="267"/>
                    </a:lnTo>
                    <a:lnTo>
                      <a:pt x="17" y="204"/>
                    </a:lnTo>
                    <a:lnTo>
                      <a:pt x="33" y="133"/>
                    </a:lnTo>
                    <a:lnTo>
                      <a:pt x="52" y="71"/>
                    </a:lnTo>
                    <a:lnTo>
                      <a:pt x="74" y="0"/>
                    </a:lnTo>
                    <a:close/>
                  </a:path>
                </a:pathLst>
              </a:custGeom>
              <a:solidFill>
                <a:srgbClr val="000065"/>
              </a:solidFill>
              <a:ln w="9525">
                <a:noFill/>
                <a:round/>
                <a:headEnd/>
                <a:tailEnd/>
              </a:ln>
            </p:spPr>
            <p:txBody>
              <a:bodyPr/>
              <a:lstStyle/>
              <a:p>
                <a:endParaRPr lang="en-US"/>
              </a:p>
            </p:txBody>
          </p:sp>
          <p:sp>
            <p:nvSpPr>
              <p:cNvPr id="4231" name="Freeform 223"/>
              <p:cNvSpPr>
                <a:spLocks/>
              </p:cNvSpPr>
              <p:nvPr/>
            </p:nvSpPr>
            <p:spPr bwMode="auto">
              <a:xfrm>
                <a:off x="5108" y="2422"/>
                <a:ext cx="52" cy="89"/>
              </a:xfrm>
              <a:custGeom>
                <a:avLst/>
                <a:gdLst>
                  <a:gd name="T0" fmla="*/ 25 w 155"/>
                  <a:gd name="T1" fmla="*/ 0 h 267"/>
                  <a:gd name="T2" fmla="*/ 31 w 155"/>
                  <a:gd name="T3" fmla="*/ 24 h 267"/>
                  <a:gd name="T4" fmla="*/ 39 w 155"/>
                  <a:gd name="T5" fmla="*/ 44 h 267"/>
                  <a:gd name="T6" fmla="*/ 44 w 155"/>
                  <a:gd name="T7" fmla="*/ 68 h 267"/>
                  <a:gd name="T8" fmla="*/ 52 w 155"/>
                  <a:gd name="T9" fmla="*/ 89 h 267"/>
                  <a:gd name="T10" fmla="*/ 25 w 155"/>
                  <a:gd name="T11" fmla="*/ 89 h 267"/>
                  <a:gd name="T12" fmla="*/ 0 w 155"/>
                  <a:gd name="T13" fmla="*/ 89 h 267"/>
                  <a:gd name="T14" fmla="*/ 6 w 155"/>
                  <a:gd name="T15" fmla="*/ 68 h 267"/>
                  <a:gd name="T16" fmla="*/ 11 w 155"/>
                  <a:gd name="T17" fmla="*/ 44 h 267"/>
                  <a:gd name="T18" fmla="*/ 17 w 155"/>
                  <a:gd name="T19" fmla="*/ 24 h 267"/>
                  <a:gd name="T20" fmla="*/ 25 w 155"/>
                  <a:gd name="T21" fmla="*/ 0 h 2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
                  <a:gd name="T34" fmla="*/ 0 h 267"/>
                  <a:gd name="T35" fmla="*/ 155 w 155"/>
                  <a:gd name="T36" fmla="*/ 267 h 2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 h="267">
                    <a:moveTo>
                      <a:pt x="74" y="0"/>
                    </a:moveTo>
                    <a:lnTo>
                      <a:pt x="92" y="71"/>
                    </a:lnTo>
                    <a:lnTo>
                      <a:pt x="115" y="133"/>
                    </a:lnTo>
                    <a:lnTo>
                      <a:pt x="132" y="204"/>
                    </a:lnTo>
                    <a:lnTo>
                      <a:pt x="155" y="267"/>
                    </a:lnTo>
                    <a:lnTo>
                      <a:pt x="74" y="267"/>
                    </a:lnTo>
                    <a:lnTo>
                      <a:pt x="0" y="267"/>
                    </a:lnTo>
                    <a:lnTo>
                      <a:pt x="17" y="204"/>
                    </a:lnTo>
                    <a:lnTo>
                      <a:pt x="33" y="133"/>
                    </a:lnTo>
                    <a:lnTo>
                      <a:pt x="52" y="71"/>
                    </a:lnTo>
                    <a:lnTo>
                      <a:pt x="74" y="0"/>
                    </a:lnTo>
                    <a:close/>
                  </a:path>
                </a:pathLst>
              </a:custGeom>
              <a:noFill/>
              <a:ln w="3175">
                <a:solidFill>
                  <a:srgbClr val="000000"/>
                </a:solidFill>
                <a:round/>
                <a:headEnd/>
                <a:tailEnd/>
              </a:ln>
            </p:spPr>
            <p:txBody>
              <a:bodyPr/>
              <a:lstStyle/>
              <a:p>
                <a:endParaRPr lang="en-US"/>
              </a:p>
            </p:txBody>
          </p:sp>
          <p:sp>
            <p:nvSpPr>
              <p:cNvPr id="4232" name="Freeform 224"/>
              <p:cNvSpPr>
                <a:spLocks/>
              </p:cNvSpPr>
              <p:nvPr/>
            </p:nvSpPr>
            <p:spPr bwMode="auto">
              <a:xfrm>
                <a:off x="4774" y="2453"/>
                <a:ext cx="69" cy="64"/>
              </a:xfrm>
              <a:custGeom>
                <a:avLst/>
                <a:gdLst>
                  <a:gd name="T0" fmla="*/ 44 w 208"/>
                  <a:gd name="T1" fmla="*/ 13 h 192"/>
                  <a:gd name="T2" fmla="*/ 48 w 208"/>
                  <a:gd name="T3" fmla="*/ 15 h 192"/>
                  <a:gd name="T4" fmla="*/ 50 w 208"/>
                  <a:gd name="T5" fmla="*/ 15 h 192"/>
                  <a:gd name="T6" fmla="*/ 52 w 208"/>
                  <a:gd name="T7" fmla="*/ 18 h 192"/>
                  <a:gd name="T8" fmla="*/ 54 w 208"/>
                  <a:gd name="T9" fmla="*/ 18 h 192"/>
                  <a:gd name="T10" fmla="*/ 56 w 208"/>
                  <a:gd name="T11" fmla="*/ 20 h 192"/>
                  <a:gd name="T12" fmla="*/ 57 w 208"/>
                  <a:gd name="T13" fmla="*/ 21 h 192"/>
                  <a:gd name="T14" fmla="*/ 59 w 208"/>
                  <a:gd name="T15" fmla="*/ 23 h 192"/>
                  <a:gd name="T16" fmla="*/ 61 w 208"/>
                  <a:gd name="T17" fmla="*/ 23 h 192"/>
                  <a:gd name="T18" fmla="*/ 63 w 208"/>
                  <a:gd name="T19" fmla="*/ 25 h 192"/>
                  <a:gd name="T20" fmla="*/ 63 w 208"/>
                  <a:gd name="T21" fmla="*/ 29 h 192"/>
                  <a:gd name="T22" fmla="*/ 65 w 208"/>
                  <a:gd name="T23" fmla="*/ 31 h 192"/>
                  <a:gd name="T24" fmla="*/ 67 w 208"/>
                  <a:gd name="T25" fmla="*/ 33 h 192"/>
                  <a:gd name="T26" fmla="*/ 67 w 208"/>
                  <a:gd name="T27" fmla="*/ 35 h 192"/>
                  <a:gd name="T28" fmla="*/ 69 w 208"/>
                  <a:gd name="T29" fmla="*/ 39 h 192"/>
                  <a:gd name="T30" fmla="*/ 69 w 208"/>
                  <a:gd name="T31" fmla="*/ 41 h 192"/>
                  <a:gd name="T32" fmla="*/ 69 w 208"/>
                  <a:gd name="T33" fmla="*/ 45 h 192"/>
                  <a:gd name="T34" fmla="*/ 69 w 208"/>
                  <a:gd name="T35" fmla="*/ 48 h 192"/>
                  <a:gd name="T36" fmla="*/ 69 w 208"/>
                  <a:gd name="T37" fmla="*/ 52 h 192"/>
                  <a:gd name="T38" fmla="*/ 67 w 208"/>
                  <a:gd name="T39" fmla="*/ 55 h 192"/>
                  <a:gd name="T40" fmla="*/ 67 w 208"/>
                  <a:gd name="T41" fmla="*/ 56 h 192"/>
                  <a:gd name="T42" fmla="*/ 67 w 208"/>
                  <a:gd name="T43" fmla="*/ 58 h 192"/>
                  <a:gd name="T44" fmla="*/ 65 w 208"/>
                  <a:gd name="T45" fmla="*/ 60 h 192"/>
                  <a:gd name="T46" fmla="*/ 63 w 208"/>
                  <a:gd name="T47" fmla="*/ 62 h 192"/>
                  <a:gd name="T48" fmla="*/ 61 w 208"/>
                  <a:gd name="T49" fmla="*/ 62 h 192"/>
                  <a:gd name="T50" fmla="*/ 59 w 208"/>
                  <a:gd name="T51" fmla="*/ 64 h 192"/>
                  <a:gd name="T52" fmla="*/ 57 w 208"/>
                  <a:gd name="T53" fmla="*/ 64 h 192"/>
                  <a:gd name="T54" fmla="*/ 56 w 208"/>
                  <a:gd name="T55" fmla="*/ 64 h 192"/>
                  <a:gd name="T56" fmla="*/ 54 w 208"/>
                  <a:gd name="T57" fmla="*/ 64 h 192"/>
                  <a:gd name="T58" fmla="*/ 52 w 208"/>
                  <a:gd name="T59" fmla="*/ 64 h 192"/>
                  <a:gd name="T60" fmla="*/ 48 w 208"/>
                  <a:gd name="T61" fmla="*/ 64 h 192"/>
                  <a:gd name="T62" fmla="*/ 46 w 208"/>
                  <a:gd name="T63" fmla="*/ 64 h 192"/>
                  <a:gd name="T64" fmla="*/ 44 w 208"/>
                  <a:gd name="T65" fmla="*/ 62 h 192"/>
                  <a:gd name="T66" fmla="*/ 33 w 208"/>
                  <a:gd name="T67" fmla="*/ 60 h 192"/>
                  <a:gd name="T68" fmla="*/ 21 w 208"/>
                  <a:gd name="T69" fmla="*/ 56 h 192"/>
                  <a:gd name="T70" fmla="*/ 12 w 208"/>
                  <a:gd name="T71" fmla="*/ 52 h 192"/>
                  <a:gd name="T72" fmla="*/ 0 w 208"/>
                  <a:gd name="T73" fmla="*/ 48 h 192"/>
                  <a:gd name="T74" fmla="*/ 0 w 208"/>
                  <a:gd name="T75" fmla="*/ 0 h 192"/>
                  <a:gd name="T76" fmla="*/ 12 w 208"/>
                  <a:gd name="T77" fmla="*/ 4 h 192"/>
                  <a:gd name="T78" fmla="*/ 23 w 208"/>
                  <a:gd name="T79" fmla="*/ 8 h 192"/>
                  <a:gd name="T80" fmla="*/ 33 w 208"/>
                  <a:gd name="T81" fmla="*/ 12 h 192"/>
                  <a:gd name="T82" fmla="*/ 44 w 208"/>
                  <a:gd name="T83" fmla="*/ 13 h 1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8"/>
                  <a:gd name="T127" fmla="*/ 0 h 192"/>
                  <a:gd name="T128" fmla="*/ 208 w 208"/>
                  <a:gd name="T129" fmla="*/ 192 h 1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8" h="192">
                    <a:moveTo>
                      <a:pt x="132" y="40"/>
                    </a:moveTo>
                    <a:lnTo>
                      <a:pt x="145" y="46"/>
                    </a:lnTo>
                    <a:lnTo>
                      <a:pt x="151" y="46"/>
                    </a:lnTo>
                    <a:lnTo>
                      <a:pt x="156" y="53"/>
                    </a:lnTo>
                    <a:lnTo>
                      <a:pt x="162" y="53"/>
                    </a:lnTo>
                    <a:lnTo>
                      <a:pt x="168" y="59"/>
                    </a:lnTo>
                    <a:lnTo>
                      <a:pt x="173" y="64"/>
                    </a:lnTo>
                    <a:lnTo>
                      <a:pt x="178" y="70"/>
                    </a:lnTo>
                    <a:lnTo>
                      <a:pt x="184" y="70"/>
                    </a:lnTo>
                    <a:lnTo>
                      <a:pt x="191" y="76"/>
                    </a:lnTo>
                    <a:lnTo>
                      <a:pt x="191" y="88"/>
                    </a:lnTo>
                    <a:lnTo>
                      <a:pt x="197" y="93"/>
                    </a:lnTo>
                    <a:lnTo>
                      <a:pt x="202" y="99"/>
                    </a:lnTo>
                    <a:lnTo>
                      <a:pt x="202" y="105"/>
                    </a:lnTo>
                    <a:lnTo>
                      <a:pt x="208" y="117"/>
                    </a:lnTo>
                    <a:lnTo>
                      <a:pt x="208" y="122"/>
                    </a:lnTo>
                    <a:lnTo>
                      <a:pt x="208" y="134"/>
                    </a:lnTo>
                    <a:lnTo>
                      <a:pt x="208" y="145"/>
                    </a:lnTo>
                    <a:lnTo>
                      <a:pt x="208" y="157"/>
                    </a:lnTo>
                    <a:lnTo>
                      <a:pt x="202" y="164"/>
                    </a:lnTo>
                    <a:lnTo>
                      <a:pt x="202" y="169"/>
                    </a:lnTo>
                    <a:lnTo>
                      <a:pt x="202" y="174"/>
                    </a:lnTo>
                    <a:lnTo>
                      <a:pt x="197" y="180"/>
                    </a:lnTo>
                    <a:lnTo>
                      <a:pt x="191" y="186"/>
                    </a:lnTo>
                    <a:lnTo>
                      <a:pt x="184" y="186"/>
                    </a:lnTo>
                    <a:lnTo>
                      <a:pt x="178" y="192"/>
                    </a:lnTo>
                    <a:lnTo>
                      <a:pt x="173" y="192"/>
                    </a:lnTo>
                    <a:lnTo>
                      <a:pt x="168" y="192"/>
                    </a:lnTo>
                    <a:lnTo>
                      <a:pt x="162" y="192"/>
                    </a:lnTo>
                    <a:lnTo>
                      <a:pt x="156" y="192"/>
                    </a:lnTo>
                    <a:lnTo>
                      <a:pt x="145" y="192"/>
                    </a:lnTo>
                    <a:lnTo>
                      <a:pt x="138" y="192"/>
                    </a:lnTo>
                    <a:lnTo>
                      <a:pt x="132" y="186"/>
                    </a:lnTo>
                    <a:lnTo>
                      <a:pt x="99" y="180"/>
                    </a:lnTo>
                    <a:lnTo>
                      <a:pt x="64" y="169"/>
                    </a:lnTo>
                    <a:lnTo>
                      <a:pt x="35" y="157"/>
                    </a:lnTo>
                    <a:lnTo>
                      <a:pt x="0" y="145"/>
                    </a:lnTo>
                    <a:lnTo>
                      <a:pt x="0" y="0"/>
                    </a:lnTo>
                    <a:lnTo>
                      <a:pt x="35" y="12"/>
                    </a:lnTo>
                    <a:lnTo>
                      <a:pt x="70" y="24"/>
                    </a:lnTo>
                    <a:lnTo>
                      <a:pt x="99" y="35"/>
                    </a:lnTo>
                    <a:lnTo>
                      <a:pt x="132" y="40"/>
                    </a:lnTo>
                    <a:close/>
                  </a:path>
                </a:pathLst>
              </a:custGeom>
              <a:solidFill>
                <a:srgbClr val="000065"/>
              </a:solidFill>
              <a:ln w="9525">
                <a:noFill/>
                <a:round/>
                <a:headEnd/>
                <a:tailEnd/>
              </a:ln>
            </p:spPr>
            <p:txBody>
              <a:bodyPr/>
              <a:lstStyle/>
              <a:p>
                <a:endParaRPr lang="en-US"/>
              </a:p>
            </p:txBody>
          </p:sp>
          <p:sp>
            <p:nvSpPr>
              <p:cNvPr id="4233" name="Freeform 225"/>
              <p:cNvSpPr>
                <a:spLocks/>
              </p:cNvSpPr>
              <p:nvPr/>
            </p:nvSpPr>
            <p:spPr bwMode="auto">
              <a:xfrm>
                <a:off x="4774" y="2453"/>
                <a:ext cx="69" cy="64"/>
              </a:xfrm>
              <a:custGeom>
                <a:avLst/>
                <a:gdLst>
                  <a:gd name="T0" fmla="*/ 44 w 208"/>
                  <a:gd name="T1" fmla="*/ 13 h 192"/>
                  <a:gd name="T2" fmla="*/ 48 w 208"/>
                  <a:gd name="T3" fmla="*/ 15 h 192"/>
                  <a:gd name="T4" fmla="*/ 50 w 208"/>
                  <a:gd name="T5" fmla="*/ 15 h 192"/>
                  <a:gd name="T6" fmla="*/ 52 w 208"/>
                  <a:gd name="T7" fmla="*/ 18 h 192"/>
                  <a:gd name="T8" fmla="*/ 54 w 208"/>
                  <a:gd name="T9" fmla="*/ 18 h 192"/>
                  <a:gd name="T10" fmla="*/ 56 w 208"/>
                  <a:gd name="T11" fmla="*/ 20 h 192"/>
                  <a:gd name="T12" fmla="*/ 57 w 208"/>
                  <a:gd name="T13" fmla="*/ 21 h 192"/>
                  <a:gd name="T14" fmla="*/ 59 w 208"/>
                  <a:gd name="T15" fmla="*/ 23 h 192"/>
                  <a:gd name="T16" fmla="*/ 61 w 208"/>
                  <a:gd name="T17" fmla="*/ 23 h 192"/>
                  <a:gd name="T18" fmla="*/ 63 w 208"/>
                  <a:gd name="T19" fmla="*/ 25 h 192"/>
                  <a:gd name="T20" fmla="*/ 63 w 208"/>
                  <a:gd name="T21" fmla="*/ 29 h 192"/>
                  <a:gd name="T22" fmla="*/ 65 w 208"/>
                  <a:gd name="T23" fmla="*/ 31 h 192"/>
                  <a:gd name="T24" fmla="*/ 67 w 208"/>
                  <a:gd name="T25" fmla="*/ 33 h 192"/>
                  <a:gd name="T26" fmla="*/ 67 w 208"/>
                  <a:gd name="T27" fmla="*/ 35 h 192"/>
                  <a:gd name="T28" fmla="*/ 69 w 208"/>
                  <a:gd name="T29" fmla="*/ 39 h 192"/>
                  <a:gd name="T30" fmla="*/ 69 w 208"/>
                  <a:gd name="T31" fmla="*/ 41 h 192"/>
                  <a:gd name="T32" fmla="*/ 69 w 208"/>
                  <a:gd name="T33" fmla="*/ 45 h 192"/>
                  <a:gd name="T34" fmla="*/ 69 w 208"/>
                  <a:gd name="T35" fmla="*/ 48 h 192"/>
                  <a:gd name="T36" fmla="*/ 69 w 208"/>
                  <a:gd name="T37" fmla="*/ 52 h 192"/>
                  <a:gd name="T38" fmla="*/ 67 w 208"/>
                  <a:gd name="T39" fmla="*/ 55 h 192"/>
                  <a:gd name="T40" fmla="*/ 67 w 208"/>
                  <a:gd name="T41" fmla="*/ 56 h 192"/>
                  <a:gd name="T42" fmla="*/ 67 w 208"/>
                  <a:gd name="T43" fmla="*/ 58 h 192"/>
                  <a:gd name="T44" fmla="*/ 65 w 208"/>
                  <a:gd name="T45" fmla="*/ 60 h 192"/>
                  <a:gd name="T46" fmla="*/ 63 w 208"/>
                  <a:gd name="T47" fmla="*/ 62 h 192"/>
                  <a:gd name="T48" fmla="*/ 61 w 208"/>
                  <a:gd name="T49" fmla="*/ 62 h 192"/>
                  <a:gd name="T50" fmla="*/ 59 w 208"/>
                  <a:gd name="T51" fmla="*/ 64 h 192"/>
                  <a:gd name="T52" fmla="*/ 57 w 208"/>
                  <a:gd name="T53" fmla="*/ 64 h 192"/>
                  <a:gd name="T54" fmla="*/ 56 w 208"/>
                  <a:gd name="T55" fmla="*/ 64 h 192"/>
                  <a:gd name="T56" fmla="*/ 54 w 208"/>
                  <a:gd name="T57" fmla="*/ 64 h 192"/>
                  <a:gd name="T58" fmla="*/ 52 w 208"/>
                  <a:gd name="T59" fmla="*/ 64 h 192"/>
                  <a:gd name="T60" fmla="*/ 48 w 208"/>
                  <a:gd name="T61" fmla="*/ 64 h 192"/>
                  <a:gd name="T62" fmla="*/ 46 w 208"/>
                  <a:gd name="T63" fmla="*/ 64 h 192"/>
                  <a:gd name="T64" fmla="*/ 44 w 208"/>
                  <a:gd name="T65" fmla="*/ 62 h 192"/>
                  <a:gd name="T66" fmla="*/ 33 w 208"/>
                  <a:gd name="T67" fmla="*/ 60 h 192"/>
                  <a:gd name="T68" fmla="*/ 21 w 208"/>
                  <a:gd name="T69" fmla="*/ 56 h 192"/>
                  <a:gd name="T70" fmla="*/ 12 w 208"/>
                  <a:gd name="T71" fmla="*/ 52 h 192"/>
                  <a:gd name="T72" fmla="*/ 0 w 208"/>
                  <a:gd name="T73" fmla="*/ 48 h 192"/>
                  <a:gd name="T74" fmla="*/ 0 w 208"/>
                  <a:gd name="T75" fmla="*/ 0 h 192"/>
                  <a:gd name="T76" fmla="*/ 12 w 208"/>
                  <a:gd name="T77" fmla="*/ 4 h 192"/>
                  <a:gd name="T78" fmla="*/ 23 w 208"/>
                  <a:gd name="T79" fmla="*/ 8 h 192"/>
                  <a:gd name="T80" fmla="*/ 33 w 208"/>
                  <a:gd name="T81" fmla="*/ 12 h 192"/>
                  <a:gd name="T82" fmla="*/ 44 w 208"/>
                  <a:gd name="T83" fmla="*/ 13 h 1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8"/>
                  <a:gd name="T127" fmla="*/ 0 h 192"/>
                  <a:gd name="T128" fmla="*/ 208 w 208"/>
                  <a:gd name="T129" fmla="*/ 192 h 1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8" h="192">
                    <a:moveTo>
                      <a:pt x="132" y="40"/>
                    </a:moveTo>
                    <a:lnTo>
                      <a:pt x="145" y="46"/>
                    </a:lnTo>
                    <a:lnTo>
                      <a:pt x="151" y="46"/>
                    </a:lnTo>
                    <a:lnTo>
                      <a:pt x="156" y="53"/>
                    </a:lnTo>
                    <a:lnTo>
                      <a:pt x="162" y="53"/>
                    </a:lnTo>
                    <a:lnTo>
                      <a:pt x="168" y="59"/>
                    </a:lnTo>
                    <a:lnTo>
                      <a:pt x="173" y="64"/>
                    </a:lnTo>
                    <a:lnTo>
                      <a:pt x="178" y="70"/>
                    </a:lnTo>
                    <a:lnTo>
                      <a:pt x="184" y="70"/>
                    </a:lnTo>
                    <a:lnTo>
                      <a:pt x="191" y="76"/>
                    </a:lnTo>
                    <a:lnTo>
                      <a:pt x="191" y="88"/>
                    </a:lnTo>
                    <a:lnTo>
                      <a:pt x="197" y="93"/>
                    </a:lnTo>
                    <a:lnTo>
                      <a:pt x="202" y="99"/>
                    </a:lnTo>
                    <a:lnTo>
                      <a:pt x="202" y="105"/>
                    </a:lnTo>
                    <a:lnTo>
                      <a:pt x="208" y="117"/>
                    </a:lnTo>
                    <a:lnTo>
                      <a:pt x="208" y="122"/>
                    </a:lnTo>
                    <a:lnTo>
                      <a:pt x="208" y="134"/>
                    </a:lnTo>
                    <a:lnTo>
                      <a:pt x="208" y="145"/>
                    </a:lnTo>
                    <a:lnTo>
                      <a:pt x="208" y="157"/>
                    </a:lnTo>
                    <a:lnTo>
                      <a:pt x="202" y="164"/>
                    </a:lnTo>
                    <a:lnTo>
                      <a:pt x="202" y="169"/>
                    </a:lnTo>
                    <a:lnTo>
                      <a:pt x="202" y="174"/>
                    </a:lnTo>
                    <a:lnTo>
                      <a:pt x="197" y="180"/>
                    </a:lnTo>
                    <a:lnTo>
                      <a:pt x="191" y="186"/>
                    </a:lnTo>
                    <a:lnTo>
                      <a:pt x="184" y="186"/>
                    </a:lnTo>
                    <a:lnTo>
                      <a:pt x="178" y="192"/>
                    </a:lnTo>
                    <a:lnTo>
                      <a:pt x="173" y="192"/>
                    </a:lnTo>
                    <a:lnTo>
                      <a:pt x="168" y="192"/>
                    </a:lnTo>
                    <a:lnTo>
                      <a:pt x="162" y="192"/>
                    </a:lnTo>
                    <a:lnTo>
                      <a:pt x="156" y="192"/>
                    </a:lnTo>
                    <a:lnTo>
                      <a:pt x="145" y="192"/>
                    </a:lnTo>
                    <a:lnTo>
                      <a:pt x="138" y="192"/>
                    </a:lnTo>
                    <a:lnTo>
                      <a:pt x="132" y="186"/>
                    </a:lnTo>
                    <a:lnTo>
                      <a:pt x="99" y="180"/>
                    </a:lnTo>
                    <a:lnTo>
                      <a:pt x="64" y="169"/>
                    </a:lnTo>
                    <a:lnTo>
                      <a:pt x="35" y="157"/>
                    </a:lnTo>
                    <a:lnTo>
                      <a:pt x="0" y="145"/>
                    </a:lnTo>
                    <a:lnTo>
                      <a:pt x="0" y="0"/>
                    </a:lnTo>
                    <a:lnTo>
                      <a:pt x="35" y="12"/>
                    </a:lnTo>
                    <a:lnTo>
                      <a:pt x="70" y="24"/>
                    </a:lnTo>
                    <a:lnTo>
                      <a:pt x="99" y="35"/>
                    </a:lnTo>
                    <a:lnTo>
                      <a:pt x="132" y="40"/>
                    </a:lnTo>
                    <a:close/>
                  </a:path>
                </a:pathLst>
              </a:custGeom>
              <a:noFill/>
              <a:ln w="3175">
                <a:solidFill>
                  <a:srgbClr val="000000"/>
                </a:solidFill>
                <a:round/>
                <a:headEnd/>
                <a:tailEnd/>
              </a:ln>
            </p:spPr>
            <p:txBody>
              <a:bodyPr/>
              <a:lstStyle/>
              <a:p>
                <a:endParaRPr lang="en-US"/>
              </a:p>
            </p:txBody>
          </p:sp>
          <p:sp>
            <p:nvSpPr>
              <p:cNvPr id="4234" name="Freeform 226"/>
              <p:cNvSpPr>
                <a:spLocks/>
              </p:cNvSpPr>
              <p:nvPr/>
            </p:nvSpPr>
            <p:spPr bwMode="auto">
              <a:xfrm>
                <a:off x="4774" y="2374"/>
                <a:ext cx="59" cy="56"/>
              </a:xfrm>
              <a:custGeom>
                <a:avLst/>
                <a:gdLst>
                  <a:gd name="T0" fmla="*/ 0 w 178"/>
                  <a:gd name="T1" fmla="*/ 45 h 169"/>
                  <a:gd name="T2" fmla="*/ 0 w 178"/>
                  <a:gd name="T3" fmla="*/ 0 h 169"/>
                  <a:gd name="T4" fmla="*/ 19 w 178"/>
                  <a:gd name="T5" fmla="*/ 6 h 169"/>
                  <a:gd name="T6" fmla="*/ 40 w 178"/>
                  <a:gd name="T7" fmla="*/ 12 h 169"/>
                  <a:gd name="T8" fmla="*/ 42 w 178"/>
                  <a:gd name="T9" fmla="*/ 14 h 169"/>
                  <a:gd name="T10" fmla="*/ 44 w 178"/>
                  <a:gd name="T11" fmla="*/ 14 h 169"/>
                  <a:gd name="T12" fmla="*/ 46 w 178"/>
                  <a:gd name="T13" fmla="*/ 14 h 169"/>
                  <a:gd name="T14" fmla="*/ 46 w 178"/>
                  <a:gd name="T15" fmla="*/ 16 h 169"/>
                  <a:gd name="T16" fmla="*/ 48 w 178"/>
                  <a:gd name="T17" fmla="*/ 18 h 169"/>
                  <a:gd name="T18" fmla="*/ 50 w 178"/>
                  <a:gd name="T19" fmla="*/ 18 h 169"/>
                  <a:gd name="T20" fmla="*/ 52 w 178"/>
                  <a:gd name="T21" fmla="*/ 19 h 169"/>
                  <a:gd name="T22" fmla="*/ 54 w 178"/>
                  <a:gd name="T23" fmla="*/ 19 h 169"/>
                  <a:gd name="T24" fmla="*/ 54 w 178"/>
                  <a:gd name="T25" fmla="*/ 21 h 169"/>
                  <a:gd name="T26" fmla="*/ 56 w 178"/>
                  <a:gd name="T27" fmla="*/ 23 h 169"/>
                  <a:gd name="T28" fmla="*/ 56 w 178"/>
                  <a:gd name="T29" fmla="*/ 25 h 169"/>
                  <a:gd name="T30" fmla="*/ 57 w 178"/>
                  <a:gd name="T31" fmla="*/ 27 h 169"/>
                  <a:gd name="T32" fmla="*/ 57 w 178"/>
                  <a:gd name="T33" fmla="*/ 31 h 169"/>
                  <a:gd name="T34" fmla="*/ 59 w 178"/>
                  <a:gd name="T35" fmla="*/ 33 h 169"/>
                  <a:gd name="T36" fmla="*/ 59 w 178"/>
                  <a:gd name="T37" fmla="*/ 35 h 169"/>
                  <a:gd name="T38" fmla="*/ 59 w 178"/>
                  <a:gd name="T39" fmla="*/ 38 h 169"/>
                  <a:gd name="T40" fmla="*/ 59 w 178"/>
                  <a:gd name="T41" fmla="*/ 42 h 169"/>
                  <a:gd name="T42" fmla="*/ 59 w 178"/>
                  <a:gd name="T43" fmla="*/ 45 h 169"/>
                  <a:gd name="T44" fmla="*/ 57 w 178"/>
                  <a:gd name="T45" fmla="*/ 48 h 169"/>
                  <a:gd name="T46" fmla="*/ 56 w 178"/>
                  <a:gd name="T47" fmla="*/ 50 h 169"/>
                  <a:gd name="T48" fmla="*/ 56 w 178"/>
                  <a:gd name="T49" fmla="*/ 52 h 169"/>
                  <a:gd name="T50" fmla="*/ 54 w 178"/>
                  <a:gd name="T51" fmla="*/ 52 h 169"/>
                  <a:gd name="T52" fmla="*/ 52 w 178"/>
                  <a:gd name="T53" fmla="*/ 54 h 169"/>
                  <a:gd name="T54" fmla="*/ 50 w 178"/>
                  <a:gd name="T55" fmla="*/ 54 h 169"/>
                  <a:gd name="T56" fmla="*/ 48 w 178"/>
                  <a:gd name="T57" fmla="*/ 56 h 169"/>
                  <a:gd name="T58" fmla="*/ 46 w 178"/>
                  <a:gd name="T59" fmla="*/ 56 h 169"/>
                  <a:gd name="T60" fmla="*/ 44 w 178"/>
                  <a:gd name="T61" fmla="*/ 56 h 169"/>
                  <a:gd name="T62" fmla="*/ 40 w 178"/>
                  <a:gd name="T63" fmla="*/ 56 h 169"/>
                  <a:gd name="T64" fmla="*/ 38 w 178"/>
                  <a:gd name="T65" fmla="*/ 56 h 169"/>
                  <a:gd name="T66" fmla="*/ 36 w 178"/>
                  <a:gd name="T67" fmla="*/ 54 h 169"/>
                  <a:gd name="T68" fmla="*/ 33 w 178"/>
                  <a:gd name="T69" fmla="*/ 54 h 169"/>
                  <a:gd name="T70" fmla="*/ 30 w 178"/>
                  <a:gd name="T71" fmla="*/ 54 h 169"/>
                  <a:gd name="T72" fmla="*/ 15 w 178"/>
                  <a:gd name="T73" fmla="*/ 48 h 169"/>
                  <a:gd name="T74" fmla="*/ 0 w 178"/>
                  <a:gd name="T75" fmla="*/ 45 h 1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8"/>
                  <a:gd name="T115" fmla="*/ 0 h 169"/>
                  <a:gd name="T116" fmla="*/ 178 w 178"/>
                  <a:gd name="T117" fmla="*/ 169 h 1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8" h="169">
                    <a:moveTo>
                      <a:pt x="0" y="135"/>
                    </a:moveTo>
                    <a:lnTo>
                      <a:pt x="0" y="0"/>
                    </a:lnTo>
                    <a:lnTo>
                      <a:pt x="58" y="18"/>
                    </a:lnTo>
                    <a:lnTo>
                      <a:pt x="122" y="35"/>
                    </a:lnTo>
                    <a:lnTo>
                      <a:pt x="127" y="41"/>
                    </a:lnTo>
                    <a:lnTo>
                      <a:pt x="132" y="41"/>
                    </a:lnTo>
                    <a:lnTo>
                      <a:pt x="138" y="41"/>
                    </a:lnTo>
                    <a:lnTo>
                      <a:pt x="138" y="47"/>
                    </a:lnTo>
                    <a:lnTo>
                      <a:pt x="145" y="53"/>
                    </a:lnTo>
                    <a:lnTo>
                      <a:pt x="151" y="53"/>
                    </a:lnTo>
                    <a:lnTo>
                      <a:pt x="156" y="58"/>
                    </a:lnTo>
                    <a:lnTo>
                      <a:pt x="162" y="58"/>
                    </a:lnTo>
                    <a:lnTo>
                      <a:pt x="162" y="64"/>
                    </a:lnTo>
                    <a:lnTo>
                      <a:pt x="168" y="70"/>
                    </a:lnTo>
                    <a:lnTo>
                      <a:pt x="168" y="76"/>
                    </a:lnTo>
                    <a:lnTo>
                      <a:pt x="173" y="82"/>
                    </a:lnTo>
                    <a:lnTo>
                      <a:pt x="173" y="94"/>
                    </a:lnTo>
                    <a:lnTo>
                      <a:pt x="178" y="99"/>
                    </a:lnTo>
                    <a:lnTo>
                      <a:pt x="178" y="105"/>
                    </a:lnTo>
                    <a:lnTo>
                      <a:pt x="178" y="116"/>
                    </a:lnTo>
                    <a:lnTo>
                      <a:pt x="178" y="128"/>
                    </a:lnTo>
                    <a:lnTo>
                      <a:pt x="178" y="135"/>
                    </a:lnTo>
                    <a:lnTo>
                      <a:pt x="173" y="145"/>
                    </a:lnTo>
                    <a:lnTo>
                      <a:pt x="168" y="151"/>
                    </a:lnTo>
                    <a:lnTo>
                      <a:pt x="168" y="157"/>
                    </a:lnTo>
                    <a:lnTo>
                      <a:pt x="162" y="157"/>
                    </a:lnTo>
                    <a:lnTo>
                      <a:pt x="156" y="163"/>
                    </a:lnTo>
                    <a:lnTo>
                      <a:pt x="151" y="163"/>
                    </a:lnTo>
                    <a:lnTo>
                      <a:pt x="145" y="169"/>
                    </a:lnTo>
                    <a:lnTo>
                      <a:pt x="138" y="169"/>
                    </a:lnTo>
                    <a:lnTo>
                      <a:pt x="132" y="169"/>
                    </a:lnTo>
                    <a:lnTo>
                      <a:pt x="122" y="169"/>
                    </a:lnTo>
                    <a:lnTo>
                      <a:pt x="116" y="169"/>
                    </a:lnTo>
                    <a:lnTo>
                      <a:pt x="110" y="163"/>
                    </a:lnTo>
                    <a:lnTo>
                      <a:pt x="99" y="163"/>
                    </a:lnTo>
                    <a:lnTo>
                      <a:pt x="92" y="163"/>
                    </a:lnTo>
                    <a:lnTo>
                      <a:pt x="46" y="145"/>
                    </a:lnTo>
                    <a:lnTo>
                      <a:pt x="0" y="135"/>
                    </a:lnTo>
                    <a:close/>
                  </a:path>
                </a:pathLst>
              </a:custGeom>
              <a:solidFill>
                <a:srgbClr val="000065"/>
              </a:solidFill>
              <a:ln w="9525">
                <a:noFill/>
                <a:round/>
                <a:headEnd/>
                <a:tailEnd/>
              </a:ln>
            </p:spPr>
            <p:txBody>
              <a:bodyPr/>
              <a:lstStyle/>
              <a:p>
                <a:endParaRPr lang="en-US"/>
              </a:p>
            </p:txBody>
          </p:sp>
          <p:sp>
            <p:nvSpPr>
              <p:cNvPr id="4235" name="Freeform 227"/>
              <p:cNvSpPr>
                <a:spLocks/>
              </p:cNvSpPr>
              <p:nvPr/>
            </p:nvSpPr>
            <p:spPr bwMode="auto">
              <a:xfrm>
                <a:off x="4774" y="2374"/>
                <a:ext cx="59" cy="56"/>
              </a:xfrm>
              <a:custGeom>
                <a:avLst/>
                <a:gdLst>
                  <a:gd name="T0" fmla="*/ 0 w 178"/>
                  <a:gd name="T1" fmla="*/ 45 h 169"/>
                  <a:gd name="T2" fmla="*/ 0 w 178"/>
                  <a:gd name="T3" fmla="*/ 0 h 169"/>
                  <a:gd name="T4" fmla="*/ 19 w 178"/>
                  <a:gd name="T5" fmla="*/ 6 h 169"/>
                  <a:gd name="T6" fmla="*/ 40 w 178"/>
                  <a:gd name="T7" fmla="*/ 12 h 169"/>
                  <a:gd name="T8" fmla="*/ 42 w 178"/>
                  <a:gd name="T9" fmla="*/ 14 h 169"/>
                  <a:gd name="T10" fmla="*/ 44 w 178"/>
                  <a:gd name="T11" fmla="*/ 14 h 169"/>
                  <a:gd name="T12" fmla="*/ 46 w 178"/>
                  <a:gd name="T13" fmla="*/ 14 h 169"/>
                  <a:gd name="T14" fmla="*/ 46 w 178"/>
                  <a:gd name="T15" fmla="*/ 16 h 169"/>
                  <a:gd name="T16" fmla="*/ 48 w 178"/>
                  <a:gd name="T17" fmla="*/ 18 h 169"/>
                  <a:gd name="T18" fmla="*/ 50 w 178"/>
                  <a:gd name="T19" fmla="*/ 18 h 169"/>
                  <a:gd name="T20" fmla="*/ 52 w 178"/>
                  <a:gd name="T21" fmla="*/ 19 h 169"/>
                  <a:gd name="T22" fmla="*/ 54 w 178"/>
                  <a:gd name="T23" fmla="*/ 19 h 169"/>
                  <a:gd name="T24" fmla="*/ 54 w 178"/>
                  <a:gd name="T25" fmla="*/ 21 h 169"/>
                  <a:gd name="T26" fmla="*/ 56 w 178"/>
                  <a:gd name="T27" fmla="*/ 23 h 169"/>
                  <a:gd name="T28" fmla="*/ 56 w 178"/>
                  <a:gd name="T29" fmla="*/ 25 h 169"/>
                  <a:gd name="T30" fmla="*/ 57 w 178"/>
                  <a:gd name="T31" fmla="*/ 27 h 169"/>
                  <a:gd name="T32" fmla="*/ 57 w 178"/>
                  <a:gd name="T33" fmla="*/ 31 h 169"/>
                  <a:gd name="T34" fmla="*/ 59 w 178"/>
                  <a:gd name="T35" fmla="*/ 33 h 169"/>
                  <a:gd name="T36" fmla="*/ 59 w 178"/>
                  <a:gd name="T37" fmla="*/ 35 h 169"/>
                  <a:gd name="T38" fmla="*/ 59 w 178"/>
                  <a:gd name="T39" fmla="*/ 38 h 169"/>
                  <a:gd name="T40" fmla="*/ 59 w 178"/>
                  <a:gd name="T41" fmla="*/ 42 h 169"/>
                  <a:gd name="T42" fmla="*/ 59 w 178"/>
                  <a:gd name="T43" fmla="*/ 45 h 169"/>
                  <a:gd name="T44" fmla="*/ 57 w 178"/>
                  <a:gd name="T45" fmla="*/ 48 h 169"/>
                  <a:gd name="T46" fmla="*/ 56 w 178"/>
                  <a:gd name="T47" fmla="*/ 50 h 169"/>
                  <a:gd name="T48" fmla="*/ 56 w 178"/>
                  <a:gd name="T49" fmla="*/ 52 h 169"/>
                  <a:gd name="T50" fmla="*/ 54 w 178"/>
                  <a:gd name="T51" fmla="*/ 52 h 169"/>
                  <a:gd name="T52" fmla="*/ 52 w 178"/>
                  <a:gd name="T53" fmla="*/ 54 h 169"/>
                  <a:gd name="T54" fmla="*/ 50 w 178"/>
                  <a:gd name="T55" fmla="*/ 54 h 169"/>
                  <a:gd name="T56" fmla="*/ 48 w 178"/>
                  <a:gd name="T57" fmla="*/ 56 h 169"/>
                  <a:gd name="T58" fmla="*/ 46 w 178"/>
                  <a:gd name="T59" fmla="*/ 56 h 169"/>
                  <a:gd name="T60" fmla="*/ 44 w 178"/>
                  <a:gd name="T61" fmla="*/ 56 h 169"/>
                  <a:gd name="T62" fmla="*/ 40 w 178"/>
                  <a:gd name="T63" fmla="*/ 56 h 169"/>
                  <a:gd name="T64" fmla="*/ 38 w 178"/>
                  <a:gd name="T65" fmla="*/ 56 h 169"/>
                  <a:gd name="T66" fmla="*/ 36 w 178"/>
                  <a:gd name="T67" fmla="*/ 54 h 169"/>
                  <a:gd name="T68" fmla="*/ 33 w 178"/>
                  <a:gd name="T69" fmla="*/ 54 h 169"/>
                  <a:gd name="T70" fmla="*/ 30 w 178"/>
                  <a:gd name="T71" fmla="*/ 54 h 169"/>
                  <a:gd name="T72" fmla="*/ 15 w 178"/>
                  <a:gd name="T73" fmla="*/ 48 h 169"/>
                  <a:gd name="T74" fmla="*/ 0 w 178"/>
                  <a:gd name="T75" fmla="*/ 45 h 1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8"/>
                  <a:gd name="T115" fmla="*/ 0 h 169"/>
                  <a:gd name="T116" fmla="*/ 178 w 178"/>
                  <a:gd name="T117" fmla="*/ 169 h 1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8" h="169">
                    <a:moveTo>
                      <a:pt x="0" y="135"/>
                    </a:moveTo>
                    <a:lnTo>
                      <a:pt x="0" y="0"/>
                    </a:lnTo>
                    <a:lnTo>
                      <a:pt x="58" y="18"/>
                    </a:lnTo>
                    <a:lnTo>
                      <a:pt x="122" y="35"/>
                    </a:lnTo>
                    <a:lnTo>
                      <a:pt x="127" y="41"/>
                    </a:lnTo>
                    <a:lnTo>
                      <a:pt x="132" y="41"/>
                    </a:lnTo>
                    <a:lnTo>
                      <a:pt x="138" y="41"/>
                    </a:lnTo>
                    <a:lnTo>
                      <a:pt x="138" y="47"/>
                    </a:lnTo>
                    <a:lnTo>
                      <a:pt x="145" y="53"/>
                    </a:lnTo>
                    <a:lnTo>
                      <a:pt x="151" y="53"/>
                    </a:lnTo>
                    <a:lnTo>
                      <a:pt x="156" y="58"/>
                    </a:lnTo>
                    <a:lnTo>
                      <a:pt x="162" y="58"/>
                    </a:lnTo>
                    <a:lnTo>
                      <a:pt x="162" y="64"/>
                    </a:lnTo>
                    <a:lnTo>
                      <a:pt x="168" y="70"/>
                    </a:lnTo>
                    <a:lnTo>
                      <a:pt x="168" y="76"/>
                    </a:lnTo>
                    <a:lnTo>
                      <a:pt x="173" y="82"/>
                    </a:lnTo>
                    <a:lnTo>
                      <a:pt x="173" y="94"/>
                    </a:lnTo>
                    <a:lnTo>
                      <a:pt x="178" y="99"/>
                    </a:lnTo>
                    <a:lnTo>
                      <a:pt x="178" y="105"/>
                    </a:lnTo>
                    <a:lnTo>
                      <a:pt x="178" y="116"/>
                    </a:lnTo>
                    <a:lnTo>
                      <a:pt x="178" y="128"/>
                    </a:lnTo>
                    <a:lnTo>
                      <a:pt x="178" y="135"/>
                    </a:lnTo>
                    <a:lnTo>
                      <a:pt x="173" y="145"/>
                    </a:lnTo>
                    <a:lnTo>
                      <a:pt x="168" y="151"/>
                    </a:lnTo>
                    <a:lnTo>
                      <a:pt x="168" y="157"/>
                    </a:lnTo>
                    <a:lnTo>
                      <a:pt x="162" y="157"/>
                    </a:lnTo>
                    <a:lnTo>
                      <a:pt x="156" y="163"/>
                    </a:lnTo>
                    <a:lnTo>
                      <a:pt x="151" y="163"/>
                    </a:lnTo>
                    <a:lnTo>
                      <a:pt x="145" y="169"/>
                    </a:lnTo>
                    <a:lnTo>
                      <a:pt x="138" y="169"/>
                    </a:lnTo>
                    <a:lnTo>
                      <a:pt x="132" y="169"/>
                    </a:lnTo>
                    <a:lnTo>
                      <a:pt x="122" y="169"/>
                    </a:lnTo>
                    <a:lnTo>
                      <a:pt x="116" y="169"/>
                    </a:lnTo>
                    <a:lnTo>
                      <a:pt x="110" y="163"/>
                    </a:lnTo>
                    <a:lnTo>
                      <a:pt x="99" y="163"/>
                    </a:lnTo>
                    <a:lnTo>
                      <a:pt x="92" y="163"/>
                    </a:lnTo>
                    <a:lnTo>
                      <a:pt x="46" y="145"/>
                    </a:lnTo>
                    <a:lnTo>
                      <a:pt x="0" y="135"/>
                    </a:lnTo>
                    <a:close/>
                  </a:path>
                </a:pathLst>
              </a:custGeom>
              <a:noFill/>
              <a:ln w="3175">
                <a:solidFill>
                  <a:srgbClr val="000000"/>
                </a:solidFill>
                <a:round/>
                <a:headEnd/>
                <a:tailEnd/>
              </a:ln>
            </p:spPr>
            <p:txBody>
              <a:bodyPr/>
              <a:lstStyle/>
              <a:p>
                <a:endParaRPr lang="en-US"/>
              </a:p>
            </p:txBody>
          </p:sp>
        </p:grpSp>
      </p:grpSp>
      <p:pic>
        <p:nvPicPr>
          <p:cNvPr id="4101" name="Picture 229" descr="BSBALCAP"/>
          <p:cNvPicPr>
            <a:picLocks noChangeAspect="1" noChangeArrowheads="1"/>
          </p:cNvPicPr>
          <p:nvPr/>
        </p:nvPicPr>
        <p:blipFill>
          <a:blip r:embed="rId6" cstate="print"/>
          <a:srcRect/>
          <a:stretch>
            <a:fillRect/>
          </a:stretch>
        </p:blipFill>
        <p:spPr bwMode="auto">
          <a:xfrm>
            <a:off x="0" y="0"/>
            <a:ext cx="1476375" cy="752475"/>
          </a:xfrm>
          <a:prstGeom prst="rect">
            <a:avLst/>
          </a:prstGeom>
          <a:noFill/>
          <a:ln w="9525">
            <a:noFill/>
            <a:miter lim="800000"/>
            <a:headEnd/>
            <a:tailEnd/>
          </a:ln>
        </p:spPr>
      </p:pic>
      <p:sp>
        <p:nvSpPr>
          <p:cNvPr id="4102" name="TextBox 223"/>
          <p:cNvSpPr txBox="1">
            <a:spLocks noChangeArrowheads="1"/>
          </p:cNvSpPr>
          <p:nvPr/>
        </p:nvSpPr>
        <p:spPr bwMode="auto">
          <a:xfrm>
            <a:off x="214313" y="109538"/>
            <a:ext cx="857250" cy="369887"/>
          </a:xfrm>
          <a:prstGeom prst="rect">
            <a:avLst/>
          </a:prstGeom>
          <a:noFill/>
          <a:ln w="9525">
            <a:noFill/>
            <a:miter lim="800000"/>
            <a:headEnd/>
            <a:tailEnd/>
          </a:ln>
        </p:spPr>
        <p:txBody>
          <a:bodyPr>
            <a:spAutoFit/>
          </a:bodyPr>
          <a:lstStyle/>
          <a:p>
            <a:r>
              <a:rPr lang="en-GB" dirty="0"/>
              <a:t>recap</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22540" name="Slide Number Placeholder 18"/>
          <p:cNvSpPr>
            <a:spLocks noGrp="1"/>
          </p:cNvSpPr>
          <p:nvPr>
            <p:ph type="sldNum" sz="quarter" idx="12"/>
          </p:nvPr>
        </p:nvSpPr>
        <p:spPr>
          <a:noFill/>
        </p:spPr>
        <p:txBody>
          <a:bodyPr/>
          <a:lstStyle/>
          <a:p>
            <a:fld id="{FA0BEBFE-55CA-4189-8ADF-EDFA0AEF8ECC}" type="slidenum">
              <a:rPr lang="en-GB" smtClean="0"/>
              <a:pPr/>
              <a:t>20</a:t>
            </a:fld>
            <a:endParaRPr lang="en-GB" smtClean="0"/>
          </a:p>
        </p:txBody>
      </p:sp>
      <p:sp>
        <p:nvSpPr>
          <p:cNvPr id="22531" name="Rectangle 2"/>
          <p:cNvSpPr>
            <a:spLocks noGrp="1" noChangeArrowheads="1"/>
          </p:cNvSpPr>
          <p:nvPr>
            <p:ph type="title" idx="4294967295"/>
          </p:nvPr>
        </p:nvSpPr>
        <p:spPr>
          <a:xfrm>
            <a:off x="0" y="274638"/>
            <a:ext cx="8229600" cy="633412"/>
          </a:xfrm>
        </p:spPr>
        <p:txBody>
          <a:bodyPr>
            <a:normAutofit fontScale="90000"/>
          </a:bodyPr>
          <a:lstStyle/>
          <a:p>
            <a:pPr eaLnBrk="1" hangingPunct="1"/>
            <a:r>
              <a:rPr lang="en-GB" sz="4000" smtClean="0"/>
              <a:t>Which algorithm is faster?</a:t>
            </a:r>
          </a:p>
        </p:txBody>
      </p:sp>
      <p:sp>
        <p:nvSpPr>
          <p:cNvPr id="22530" name="Footer Placeholder 2"/>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sp>
        <p:nvSpPr>
          <p:cNvPr id="55300" name="Text Box 4"/>
          <p:cNvSpPr txBox="1">
            <a:spLocks noChangeArrowheads="1"/>
          </p:cNvSpPr>
          <p:nvPr/>
        </p:nvSpPr>
        <p:spPr bwMode="auto">
          <a:xfrm>
            <a:off x="1219200" y="1277938"/>
            <a:ext cx="3009900" cy="2582862"/>
          </a:xfrm>
          <a:prstGeom prst="rect">
            <a:avLst/>
          </a:prstGeom>
          <a:solidFill>
            <a:srgbClr val="FFFFFF"/>
          </a:solidFill>
          <a:ln w="9525">
            <a:solidFill>
              <a:srgbClr val="000000"/>
            </a:solidFill>
            <a:miter lim="800000"/>
            <a:headEnd/>
            <a:tailEnd/>
          </a:ln>
        </p:spPr>
        <p:txBody>
          <a:bodyPr/>
          <a:lstStyle/>
          <a:p>
            <a:r>
              <a:rPr lang="en-GB" sz="2000" b="0"/>
              <a:t>ScaleMarks</a:t>
            </a:r>
          </a:p>
          <a:p>
            <a:r>
              <a:rPr lang="en-GB" sz="2000" b="0"/>
              <a:t>READ X(array)</a:t>
            </a:r>
          </a:p>
          <a:p>
            <a:r>
              <a:rPr lang="en-GB" sz="2000" b="0"/>
              <a:t>total</a:t>
            </a:r>
            <a:r>
              <a:rPr lang="en-GB" sz="2000" b="0">
                <a:sym typeface="Symbol" pitchFamily="18" charset="2"/>
              </a:rPr>
              <a:t></a:t>
            </a:r>
            <a:r>
              <a:rPr lang="en-GB" sz="2000" b="0"/>
              <a:t>70</a:t>
            </a:r>
          </a:p>
          <a:p>
            <a:r>
              <a:rPr lang="en-GB" sz="2000" b="0"/>
              <a:t>FOR i = 1 To n</a:t>
            </a:r>
          </a:p>
          <a:p>
            <a:r>
              <a:rPr lang="en-GB" sz="2000" b="0"/>
              <a:t>X(i) </a:t>
            </a:r>
            <a:r>
              <a:rPr lang="en-GB" sz="2000" b="0">
                <a:sym typeface="Symbol" pitchFamily="18" charset="2"/>
              </a:rPr>
              <a:t></a:t>
            </a:r>
            <a:r>
              <a:rPr lang="en-GB" sz="2000" b="0"/>
              <a:t>X(i) * 100/total</a:t>
            </a:r>
          </a:p>
          <a:p>
            <a:r>
              <a:rPr lang="en-GB" sz="2000" b="0"/>
              <a:t>NEXT i </a:t>
            </a:r>
          </a:p>
          <a:p>
            <a:r>
              <a:rPr lang="en-GB" sz="2000" b="0"/>
              <a:t>DISPLAY X</a:t>
            </a:r>
          </a:p>
          <a:p>
            <a:r>
              <a:rPr lang="en-GB" sz="2000" b="0"/>
              <a:t>End ScaleMarks </a:t>
            </a:r>
          </a:p>
          <a:p>
            <a:endParaRPr lang="en-GB" b="0"/>
          </a:p>
        </p:txBody>
      </p:sp>
      <p:sp>
        <p:nvSpPr>
          <p:cNvPr id="55301" name="Text Box 5"/>
          <p:cNvSpPr txBox="1">
            <a:spLocks noChangeArrowheads="1"/>
          </p:cNvSpPr>
          <p:nvPr/>
        </p:nvSpPr>
        <p:spPr bwMode="auto">
          <a:xfrm>
            <a:off x="4572000" y="1268413"/>
            <a:ext cx="3009900" cy="2582862"/>
          </a:xfrm>
          <a:prstGeom prst="rect">
            <a:avLst/>
          </a:prstGeom>
          <a:solidFill>
            <a:srgbClr val="FFFFFF"/>
          </a:solidFill>
          <a:ln w="9525">
            <a:solidFill>
              <a:srgbClr val="000000"/>
            </a:solidFill>
            <a:miter lim="800000"/>
            <a:headEnd/>
            <a:tailEnd/>
          </a:ln>
        </p:spPr>
        <p:txBody>
          <a:bodyPr/>
          <a:lstStyle/>
          <a:p>
            <a:r>
              <a:rPr lang="en-GB" sz="2000" b="0"/>
              <a:t>ScaleMarks</a:t>
            </a:r>
          </a:p>
          <a:p>
            <a:r>
              <a:rPr lang="en-GB" sz="2000" b="0"/>
              <a:t>READ X(array)</a:t>
            </a:r>
          </a:p>
          <a:p>
            <a:r>
              <a:rPr lang="en-GB" sz="2000" b="0"/>
              <a:t>factor</a:t>
            </a:r>
            <a:r>
              <a:rPr lang="en-GB" sz="2000" b="0">
                <a:sym typeface="Symbol" pitchFamily="18" charset="2"/>
              </a:rPr>
              <a:t></a:t>
            </a:r>
            <a:r>
              <a:rPr lang="en-GB" sz="2000" b="0"/>
              <a:t>100/70</a:t>
            </a:r>
          </a:p>
          <a:p>
            <a:r>
              <a:rPr lang="en-GB" sz="2000" b="0"/>
              <a:t>FOR i= 1 To n</a:t>
            </a:r>
          </a:p>
          <a:p>
            <a:r>
              <a:rPr lang="en-GB" sz="2000" b="0"/>
              <a:t>X(i) </a:t>
            </a:r>
            <a:r>
              <a:rPr lang="en-GB" sz="2000" b="0">
                <a:sym typeface="Symbol" pitchFamily="18" charset="2"/>
              </a:rPr>
              <a:t></a:t>
            </a:r>
            <a:r>
              <a:rPr lang="en-GB" sz="2000" b="0"/>
              <a:t>X(i) * factor</a:t>
            </a:r>
          </a:p>
          <a:p>
            <a:r>
              <a:rPr lang="en-GB" sz="2000" b="0"/>
              <a:t>NEXT i </a:t>
            </a:r>
          </a:p>
          <a:p>
            <a:r>
              <a:rPr lang="en-GB" sz="2000" b="0"/>
              <a:t>DISPLAY X</a:t>
            </a:r>
          </a:p>
          <a:p>
            <a:r>
              <a:rPr lang="en-GB" sz="2000" b="0"/>
              <a:t>End ScaleMarks</a:t>
            </a:r>
            <a:r>
              <a:rPr lang="en-GB" sz="1200" b="0"/>
              <a:t> </a:t>
            </a:r>
          </a:p>
          <a:p>
            <a:endParaRPr lang="en-GB" b="0"/>
          </a:p>
        </p:txBody>
      </p:sp>
      <p:sp>
        <p:nvSpPr>
          <p:cNvPr id="55302" name="Text Box 6"/>
          <p:cNvSpPr txBox="1">
            <a:spLocks noChangeArrowheads="1"/>
          </p:cNvSpPr>
          <p:nvPr/>
        </p:nvSpPr>
        <p:spPr bwMode="auto">
          <a:xfrm>
            <a:off x="755650" y="4076700"/>
            <a:ext cx="3455988" cy="915988"/>
          </a:xfrm>
          <a:prstGeom prst="rect">
            <a:avLst/>
          </a:prstGeom>
          <a:noFill/>
          <a:ln w="9525">
            <a:noFill/>
            <a:miter lim="800000"/>
            <a:headEnd/>
            <a:tailEnd/>
          </a:ln>
        </p:spPr>
        <p:txBody>
          <a:bodyPr>
            <a:spAutoFit/>
          </a:bodyPr>
          <a:lstStyle/>
          <a:p>
            <a:pPr>
              <a:spcBef>
                <a:spcPct val="50000"/>
              </a:spcBef>
            </a:pPr>
            <a:r>
              <a:rPr lang="en-GB" b="0" dirty="0"/>
              <a:t>Each time the loop is executed there is a multiplication and a division so T</a:t>
            </a:r>
            <a:r>
              <a:rPr lang="en-GB" b="0" baseline="-25000" dirty="0"/>
              <a:t>A</a:t>
            </a:r>
            <a:r>
              <a:rPr lang="en-GB" b="0" dirty="0"/>
              <a:t>(n) = 2n</a:t>
            </a:r>
          </a:p>
        </p:txBody>
      </p:sp>
      <p:sp>
        <p:nvSpPr>
          <p:cNvPr id="55303" name="Text Box 7"/>
          <p:cNvSpPr txBox="1">
            <a:spLocks noChangeArrowheads="1"/>
          </p:cNvSpPr>
          <p:nvPr/>
        </p:nvSpPr>
        <p:spPr bwMode="auto">
          <a:xfrm>
            <a:off x="4643438" y="4005263"/>
            <a:ext cx="4321175" cy="915987"/>
          </a:xfrm>
          <a:prstGeom prst="rect">
            <a:avLst/>
          </a:prstGeom>
          <a:noFill/>
          <a:ln w="9525">
            <a:noFill/>
            <a:miter lim="800000"/>
            <a:headEnd/>
            <a:tailEnd/>
          </a:ln>
        </p:spPr>
        <p:txBody>
          <a:bodyPr>
            <a:spAutoFit/>
          </a:bodyPr>
          <a:lstStyle/>
          <a:p>
            <a:pPr>
              <a:spcBef>
                <a:spcPct val="50000"/>
              </a:spcBef>
            </a:pPr>
            <a:r>
              <a:rPr lang="en-GB" b="0" dirty="0"/>
              <a:t>There is one division at the start and then each time the loop is executed there is a multiplication  so T </a:t>
            </a:r>
            <a:r>
              <a:rPr lang="en-GB" b="0" baseline="-25000" dirty="0"/>
              <a:t>B</a:t>
            </a:r>
            <a:r>
              <a:rPr lang="en-GB" b="0" dirty="0"/>
              <a:t>(n) = n+1</a:t>
            </a:r>
          </a:p>
        </p:txBody>
      </p:sp>
      <p:sp>
        <p:nvSpPr>
          <p:cNvPr id="22536" name="Text Box 8"/>
          <p:cNvSpPr txBox="1">
            <a:spLocks noChangeArrowheads="1"/>
          </p:cNvSpPr>
          <p:nvPr/>
        </p:nvSpPr>
        <p:spPr bwMode="auto">
          <a:xfrm>
            <a:off x="539750" y="908050"/>
            <a:ext cx="7561263" cy="366713"/>
          </a:xfrm>
          <a:prstGeom prst="rect">
            <a:avLst/>
          </a:prstGeom>
          <a:noFill/>
          <a:ln w="9525">
            <a:noFill/>
            <a:miter lim="800000"/>
            <a:headEnd/>
            <a:tailEnd/>
          </a:ln>
        </p:spPr>
        <p:txBody>
          <a:bodyPr>
            <a:spAutoFit/>
          </a:bodyPr>
          <a:lstStyle/>
          <a:p>
            <a:pPr>
              <a:spcBef>
                <a:spcPct val="50000"/>
              </a:spcBef>
            </a:pPr>
            <a:r>
              <a:rPr lang="en-GB"/>
              <a:t>Here we are assuming that we are reading n values from the array</a:t>
            </a:r>
          </a:p>
        </p:txBody>
      </p:sp>
      <p:sp>
        <p:nvSpPr>
          <p:cNvPr id="22537" name="Text Box 11"/>
          <p:cNvSpPr txBox="1">
            <a:spLocks noChangeArrowheads="1"/>
          </p:cNvSpPr>
          <p:nvPr/>
        </p:nvSpPr>
        <p:spPr bwMode="auto">
          <a:xfrm>
            <a:off x="3708400" y="1700213"/>
            <a:ext cx="358775" cy="366712"/>
          </a:xfrm>
          <a:prstGeom prst="rect">
            <a:avLst/>
          </a:prstGeom>
          <a:noFill/>
          <a:ln w="9525">
            <a:noFill/>
            <a:miter lim="800000"/>
            <a:headEnd/>
            <a:tailEnd/>
          </a:ln>
        </p:spPr>
        <p:txBody>
          <a:bodyPr>
            <a:spAutoFit/>
          </a:bodyPr>
          <a:lstStyle/>
          <a:p>
            <a:pPr>
              <a:spcBef>
                <a:spcPct val="50000"/>
              </a:spcBef>
            </a:pPr>
            <a:r>
              <a:rPr lang="en-GB" b="0" dirty="0"/>
              <a:t>A</a:t>
            </a:r>
          </a:p>
        </p:txBody>
      </p:sp>
      <p:sp>
        <p:nvSpPr>
          <p:cNvPr id="22538" name="Text Box 12"/>
          <p:cNvSpPr txBox="1">
            <a:spLocks noChangeArrowheads="1"/>
          </p:cNvSpPr>
          <p:nvPr/>
        </p:nvSpPr>
        <p:spPr bwMode="auto">
          <a:xfrm>
            <a:off x="7092950" y="1773238"/>
            <a:ext cx="358775" cy="366712"/>
          </a:xfrm>
          <a:prstGeom prst="rect">
            <a:avLst/>
          </a:prstGeom>
          <a:noFill/>
          <a:ln w="9525">
            <a:noFill/>
            <a:miter lim="800000"/>
            <a:headEnd/>
            <a:tailEnd/>
          </a:ln>
        </p:spPr>
        <p:txBody>
          <a:bodyPr>
            <a:spAutoFit/>
          </a:bodyPr>
          <a:lstStyle/>
          <a:p>
            <a:pPr>
              <a:spcBef>
                <a:spcPct val="50000"/>
              </a:spcBef>
            </a:pPr>
            <a:r>
              <a:rPr lang="en-GB" b="0" dirty="0"/>
              <a:t>B</a:t>
            </a:r>
          </a:p>
        </p:txBody>
      </p:sp>
      <p:grpSp>
        <p:nvGrpSpPr>
          <p:cNvPr id="2" name="Group 14"/>
          <p:cNvGrpSpPr>
            <a:grpSpLocks/>
          </p:cNvGrpSpPr>
          <p:nvPr/>
        </p:nvGrpSpPr>
        <p:grpSpPr bwMode="auto">
          <a:xfrm>
            <a:off x="1331913" y="5013325"/>
            <a:ext cx="6057900" cy="1530350"/>
            <a:chOff x="1040" y="13360"/>
            <a:chExt cx="9540" cy="2411"/>
          </a:xfrm>
        </p:grpSpPr>
        <p:sp>
          <p:nvSpPr>
            <p:cNvPr id="22541" name="AutoShape 15"/>
            <p:cNvSpPr>
              <a:spLocks noChangeArrowheads="1"/>
            </p:cNvSpPr>
            <p:nvPr/>
          </p:nvSpPr>
          <p:spPr bwMode="auto">
            <a:xfrm>
              <a:off x="1560" y="14171"/>
              <a:ext cx="1500" cy="1560"/>
            </a:xfrm>
            <a:prstGeom prst="curvedLeftArrow">
              <a:avLst>
                <a:gd name="adj1" fmla="val 20800"/>
                <a:gd name="adj2" fmla="val 41600"/>
                <a:gd name="adj3" fmla="val 33333"/>
              </a:avLst>
            </a:prstGeom>
            <a:solidFill>
              <a:srgbClr val="FFFFFF"/>
            </a:solidFill>
            <a:ln w="9525">
              <a:solidFill>
                <a:srgbClr val="000000"/>
              </a:solidFill>
              <a:miter lim="800000"/>
              <a:headEnd/>
              <a:tailEnd/>
            </a:ln>
          </p:spPr>
          <p:txBody>
            <a:bodyPr/>
            <a:lstStyle/>
            <a:p>
              <a:endParaRPr lang="en-US"/>
            </a:p>
          </p:txBody>
        </p:sp>
        <p:sp>
          <p:nvSpPr>
            <p:cNvPr id="22542" name="AutoShape 16"/>
            <p:cNvSpPr>
              <a:spLocks noChangeArrowheads="1"/>
            </p:cNvSpPr>
            <p:nvPr/>
          </p:nvSpPr>
          <p:spPr bwMode="auto">
            <a:xfrm>
              <a:off x="7940" y="14211"/>
              <a:ext cx="1500" cy="1560"/>
            </a:xfrm>
            <a:prstGeom prst="curvedLeftArrow">
              <a:avLst>
                <a:gd name="adj1" fmla="val 20800"/>
                <a:gd name="adj2" fmla="val 41600"/>
                <a:gd name="adj3" fmla="val 33333"/>
              </a:avLst>
            </a:prstGeom>
            <a:solidFill>
              <a:srgbClr val="FFFFFF"/>
            </a:solidFill>
            <a:ln w="9525">
              <a:solidFill>
                <a:srgbClr val="000000"/>
              </a:solidFill>
              <a:miter lim="800000"/>
              <a:headEnd/>
              <a:tailEnd/>
            </a:ln>
          </p:spPr>
          <p:txBody>
            <a:bodyPr/>
            <a:lstStyle/>
            <a:p>
              <a:endParaRPr lang="en-US"/>
            </a:p>
          </p:txBody>
        </p:sp>
        <p:sp>
          <p:nvSpPr>
            <p:cNvPr id="22543" name="Text Box 17"/>
            <p:cNvSpPr txBox="1">
              <a:spLocks noChangeArrowheads="1"/>
            </p:cNvSpPr>
            <p:nvPr/>
          </p:nvSpPr>
          <p:spPr bwMode="auto">
            <a:xfrm>
              <a:off x="3440" y="14371"/>
              <a:ext cx="1280" cy="740"/>
            </a:xfrm>
            <a:prstGeom prst="rect">
              <a:avLst/>
            </a:prstGeom>
            <a:solidFill>
              <a:srgbClr val="FFFFFF"/>
            </a:solidFill>
            <a:ln w="9525">
              <a:solidFill>
                <a:srgbClr val="000000"/>
              </a:solidFill>
              <a:miter lim="800000"/>
              <a:headEnd/>
              <a:tailEnd/>
            </a:ln>
          </p:spPr>
          <p:txBody>
            <a:bodyPr/>
            <a:lstStyle/>
            <a:p>
              <a:r>
                <a:rPr lang="en-GB" sz="2600" b="0"/>
                <a:t>*  </a:t>
              </a:r>
              <a:r>
                <a:rPr lang="en-GB" sz="2000" b="0"/>
                <a:t>/</a:t>
              </a:r>
            </a:p>
          </p:txBody>
        </p:sp>
        <p:sp>
          <p:nvSpPr>
            <p:cNvPr id="22544" name="Text Box 18"/>
            <p:cNvSpPr txBox="1">
              <a:spLocks noChangeArrowheads="1"/>
            </p:cNvSpPr>
            <p:nvPr/>
          </p:nvSpPr>
          <p:spPr bwMode="auto">
            <a:xfrm>
              <a:off x="9880" y="14531"/>
              <a:ext cx="700" cy="740"/>
            </a:xfrm>
            <a:prstGeom prst="rect">
              <a:avLst/>
            </a:prstGeom>
            <a:solidFill>
              <a:srgbClr val="FFFFFF"/>
            </a:solidFill>
            <a:ln w="9525">
              <a:solidFill>
                <a:srgbClr val="000000"/>
              </a:solidFill>
              <a:miter lim="800000"/>
              <a:headEnd/>
              <a:tailEnd/>
            </a:ln>
          </p:spPr>
          <p:txBody>
            <a:bodyPr/>
            <a:lstStyle/>
            <a:p>
              <a:r>
                <a:rPr lang="en-GB" sz="2600" b="0"/>
                <a:t>*  </a:t>
              </a:r>
              <a:endParaRPr lang="en-GB" b="0"/>
            </a:p>
          </p:txBody>
        </p:sp>
        <p:sp>
          <p:nvSpPr>
            <p:cNvPr id="22545" name="Text Box 19"/>
            <p:cNvSpPr txBox="1">
              <a:spLocks noChangeArrowheads="1"/>
            </p:cNvSpPr>
            <p:nvPr/>
          </p:nvSpPr>
          <p:spPr bwMode="auto">
            <a:xfrm>
              <a:off x="1040" y="14620"/>
              <a:ext cx="740" cy="480"/>
            </a:xfrm>
            <a:prstGeom prst="rect">
              <a:avLst/>
            </a:prstGeom>
            <a:solidFill>
              <a:srgbClr val="FFFFFF"/>
            </a:solidFill>
            <a:ln w="9525">
              <a:noFill/>
              <a:miter lim="800000"/>
              <a:headEnd/>
              <a:tailEnd/>
            </a:ln>
          </p:spPr>
          <p:txBody>
            <a:bodyPr/>
            <a:lstStyle/>
            <a:p>
              <a:r>
                <a:rPr lang="en-GB" sz="2000"/>
                <a:t>n</a:t>
              </a:r>
              <a:endParaRPr lang="en-GB" b="0"/>
            </a:p>
          </p:txBody>
        </p:sp>
        <p:sp>
          <p:nvSpPr>
            <p:cNvPr id="22546" name="Text Box 20"/>
            <p:cNvSpPr txBox="1">
              <a:spLocks noChangeArrowheads="1"/>
            </p:cNvSpPr>
            <p:nvPr/>
          </p:nvSpPr>
          <p:spPr bwMode="auto">
            <a:xfrm>
              <a:off x="7720" y="14700"/>
              <a:ext cx="740" cy="480"/>
            </a:xfrm>
            <a:prstGeom prst="rect">
              <a:avLst/>
            </a:prstGeom>
            <a:solidFill>
              <a:srgbClr val="FFFFFF"/>
            </a:solidFill>
            <a:ln w="9525">
              <a:noFill/>
              <a:miter lim="800000"/>
              <a:headEnd/>
              <a:tailEnd/>
            </a:ln>
          </p:spPr>
          <p:txBody>
            <a:bodyPr/>
            <a:lstStyle/>
            <a:p>
              <a:r>
                <a:rPr lang="en-GB" sz="2000"/>
                <a:t>n</a:t>
              </a:r>
              <a:endParaRPr lang="en-GB" b="0"/>
            </a:p>
          </p:txBody>
        </p:sp>
        <p:sp>
          <p:nvSpPr>
            <p:cNvPr id="22547" name="Text Box 21"/>
            <p:cNvSpPr txBox="1">
              <a:spLocks noChangeArrowheads="1"/>
            </p:cNvSpPr>
            <p:nvPr/>
          </p:nvSpPr>
          <p:spPr bwMode="auto">
            <a:xfrm>
              <a:off x="9300" y="13360"/>
              <a:ext cx="660" cy="567"/>
            </a:xfrm>
            <a:prstGeom prst="rect">
              <a:avLst/>
            </a:prstGeom>
            <a:solidFill>
              <a:srgbClr val="FFFFFF"/>
            </a:solidFill>
            <a:ln w="9525">
              <a:solidFill>
                <a:srgbClr val="000000"/>
              </a:solidFill>
              <a:miter lim="800000"/>
              <a:headEnd/>
              <a:tailEnd/>
            </a:ln>
          </p:spPr>
          <p:txBody>
            <a:bodyPr/>
            <a:lstStyle/>
            <a:p>
              <a:r>
                <a:rPr lang="en-GB" sz="2000" b="0"/>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30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nimBg="1"/>
      <p:bldP spid="55301" grpId="0" animBg="1"/>
      <p:bldP spid="55302" grpId="0"/>
      <p:bldP spid="55303" grpId="0"/>
      <p:bldP spid="22537" grpId="0"/>
      <p:bldP spid="225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57200" y="404664"/>
            <a:ext cx="8229600" cy="561975"/>
          </a:xfrm>
        </p:spPr>
        <p:txBody>
          <a:bodyPr>
            <a:normAutofit fontScale="90000"/>
          </a:bodyPr>
          <a:lstStyle/>
          <a:p>
            <a:pPr eaLnBrk="1" hangingPunct="1"/>
            <a:r>
              <a:rPr lang="en-GB" sz="4000" dirty="0" smtClean="0"/>
              <a:t>Does it matter?</a:t>
            </a:r>
          </a:p>
        </p:txBody>
      </p:sp>
      <p:sp>
        <p:nvSpPr>
          <p:cNvPr id="150531" name="Rectangle 3"/>
          <p:cNvSpPr>
            <a:spLocks noGrp="1" noChangeArrowheads="1"/>
          </p:cNvSpPr>
          <p:nvPr>
            <p:ph sz="quarter" idx="1"/>
          </p:nvPr>
        </p:nvSpPr>
        <p:spPr>
          <a:xfrm>
            <a:off x="457200" y="1700808"/>
            <a:ext cx="8229600" cy="4425355"/>
          </a:xfrm>
        </p:spPr>
        <p:txBody>
          <a:bodyPr/>
          <a:lstStyle/>
          <a:p>
            <a:pPr eaLnBrk="1" hangingPunct="1">
              <a:lnSpc>
                <a:spcPct val="90000"/>
              </a:lnSpc>
            </a:pPr>
            <a:r>
              <a:rPr lang="en-GB" dirty="0" smtClean="0"/>
              <a:t>The difference is going to depend on the size of n</a:t>
            </a:r>
          </a:p>
          <a:p>
            <a:pPr eaLnBrk="1" hangingPunct="1">
              <a:lnSpc>
                <a:spcPct val="90000"/>
              </a:lnSpc>
            </a:pPr>
            <a:r>
              <a:rPr lang="en-GB" dirty="0" smtClean="0"/>
              <a:t>If n = 5 we have</a:t>
            </a:r>
          </a:p>
          <a:p>
            <a:pPr lvl="1" eaLnBrk="1" hangingPunct="1">
              <a:lnSpc>
                <a:spcPct val="90000"/>
              </a:lnSpc>
            </a:pPr>
            <a:r>
              <a:rPr lang="en-GB" dirty="0" smtClean="0"/>
              <a:t>10 operations for A and 6 for B</a:t>
            </a:r>
          </a:p>
          <a:p>
            <a:pPr eaLnBrk="1" hangingPunct="1">
              <a:lnSpc>
                <a:spcPct val="90000"/>
              </a:lnSpc>
            </a:pPr>
            <a:r>
              <a:rPr lang="en-GB" dirty="0" smtClean="0"/>
              <a:t>If n = 10 we have</a:t>
            </a:r>
          </a:p>
          <a:p>
            <a:pPr lvl="1" eaLnBrk="1" hangingPunct="1">
              <a:lnSpc>
                <a:spcPct val="90000"/>
              </a:lnSpc>
            </a:pPr>
            <a:r>
              <a:rPr lang="en-GB" dirty="0" smtClean="0"/>
              <a:t>20 operations for A and 11 for B</a:t>
            </a:r>
          </a:p>
          <a:p>
            <a:pPr eaLnBrk="1" hangingPunct="1">
              <a:lnSpc>
                <a:spcPct val="90000"/>
              </a:lnSpc>
            </a:pPr>
            <a:r>
              <a:rPr lang="en-GB" dirty="0" smtClean="0"/>
              <a:t>If n = 100 we have</a:t>
            </a:r>
          </a:p>
          <a:p>
            <a:pPr lvl="1" eaLnBrk="1" hangingPunct="1">
              <a:lnSpc>
                <a:spcPct val="90000"/>
              </a:lnSpc>
            </a:pPr>
            <a:r>
              <a:rPr lang="en-GB" dirty="0" smtClean="0"/>
              <a:t>200 operations for A and 101 for B</a:t>
            </a:r>
          </a:p>
          <a:p>
            <a:pPr eaLnBrk="1" hangingPunct="1">
              <a:lnSpc>
                <a:spcPct val="90000"/>
              </a:lnSpc>
            </a:pPr>
            <a:r>
              <a:rPr lang="en-GB" dirty="0" smtClean="0"/>
              <a:t>If n = 1000 we have</a:t>
            </a:r>
          </a:p>
          <a:p>
            <a:pPr lvl="1" eaLnBrk="1" hangingPunct="1">
              <a:lnSpc>
                <a:spcPct val="90000"/>
              </a:lnSpc>
            </a:pPr>
            <a:r>
              <a:rPr lang="en-GB" dirty="0" smtClean="0"/>
              <a:t>2000 operations for A and 1001 for B</a:t>
            </a:r>
          </a:p>
          <a:p>
            <a:pPr eaLnBrk="1" hangingPunct="1">
              <a:lnSpc>
                <a:spcPct val="90000"/>
              </a:lnSpc>
            </a:pPr>
            <a:endParaRPr lang="en-GB" dirty="0" smtClean="0"/>
          </a:p>
        </p:txBody>
      </p:sp>
      <p:sp>
        <p:nvSpPr>
          <p:cNvPr id="6"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23557" name="Slide Number Placeholder 4"/>
          <p:cNvSpPr>
            <a:spLocks noGrp="1"/>
          </p:cNvSpPr>
          <p:nvPr>
            <p:ph type="sldNum" sz="quarter" idx="12"/>
          </p:nvPr>
        </p:nvSpPr>
        <p:spPr>
          <a:noFill/>
        </p:spPr>
        <p:txBody>
          <a:bodyPr>
            <a:normAutofit fontScale="85000" lnSpcReduction="20000"/>
          </a:bodyPr>
          <a:lstStyle/>
          <a:p>
            <a:fld id="{F2161CA9-C7D7-4843-9D62-2AAF9A65F454}" type="slidenum">
              <a:rPr lang="en-GB" smtClean="0"/>
              <a:pPr/>
              <a:t>21</a:t>
            </a:fld>
            <a:endParaRPr lang="en-GB" smtClean="0"/>
          </a:p>
        </p:txBody>
      </p:sp>
      <p:sp>
        <p:nvSpPr>
          <p:cNvPr id="23554"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sp>
        <p:nvSpPr>
          <p:cNvPr id="7" name="Rectangle 6"/>
          <p:cNvSpPr/>
          <p:nvPr/>
        </p:nvSpPr>
        <p:spPr>
          <a:xfrm>
            <a:off x="4499992" y="476672"/>
            <a:ext cx="3600400" cy="496996"/>
          </a:xfrm>
          <a:prstGeom prst="rect">
            <a:avLst/>
          </a:prstGeom>
          <a:solidFill>
            <a:schemeClr val="accent5">
              <a:lumMod val="20000"/>
              <a:lumOff val="80000"/>
            </a:schemeClr>
          </a:solidFill>
        </p:spPr>
        <p:txBody>
          <a:bodyPr wrap="square">
            <a:spAutoFit/>
          </a:bodyPr>
          <a:lstStyle/>
          <a:p>
            <a:pPr algn="ctr">
              <a:lnSpc>
                <a:spcPct val="150000"/>
              </a:lnSpc>
              <a:spcBef>
                <a:spcPts val="600"/>
              </a:spcBef>
              <a:spcAft>
                <a:spcPts val="600"/>
              </a:spcAft>
            </a:pPr>
            <a:r>
              <a:rPr lang="en-GB" sz="2000" dirty="0" smtClean="0"/>
              <a:t>T</a:t>
            </a:r>
            <a:r>
              <a:rPr lang="en-GB" sz="2000" baseline="-25000" dirty="0" smtClean="0"/>
              <a:t>A</a:t>
            </a:r>
            <a:r>
              <a:rPr lang="en-GB" sz="2000" dirty="0" smtClean="0"/>
              <a:t>(n) = 2n,       T </a:t>
            </a:r>
            <a:r>
              <a:rPr lang="en-GB" sz="2000" baseline="-25000" dirty="0" smtClean="0"/>
              <a:t>B</a:t>
            </a:r>
            <a:r>
              <a:rPr lang="en-GB" sz="2000" dirty="0" smtClean="0"/>
              <a:t>(n) = n+1  </a:t>
            </a:r>
            <a:endParaRPr lang="en-GB"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5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53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53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053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05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868362"/>
          </a:xfrm>
        </p:spPr>
        <p:txBody>
          <a:bodyPr/>
          <a:lstStyle/>
          <a:p>
            <a:pPr eaLnBrk="1" hangingPunct="1"/>
            <a:r>
              <a:rPr lang="en-GB" smtClean="0"/>
              <a:t>Another example (in handbook)</a:t>
            </a:r>
          </a:p>
        </p:txBody>
      </p:sp>
      <p:sp>
        <p:nvSpPr>
          <p:cNvPr id="40"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24583" name="Slide Number Placeholder 38"/>
          <p:cNvSpPr>
            <a:spLocks noGrp="1"/>
          </p:cNvSpPr>
          <p:nvPr>
            <p:ph type="sldNum" sz="quarter" idx="12"/>
          </p:nvPr>
        </p:nvSpPr>
        <p:spPr>
          <a:noFill/>
        </p:spPr>
        <p:txBody>
          <a:bodyPr>
            <a:normAutofit fontScale="85000" lnSpcReduction="20000"/>
          </a:bodyPr>
          <a:lstStyle/>
          <a:p>
            <a:fld id="{047A0ABF-F55E-49B9-920B-35EF7D7D5BD0}" type="slidenum">
              <a:rPr lang="en-GB" smtClean="0"/>
              <a:pPr/>
              <a:t>22</a:t>
            </a:fld>
            <a:endParaRPr lang="en-GB" smtClean="0"/>
          </a:p>
        </p:txBody>
      </p:sp>
      <p:sp>
        <p:nvSpPr>
          <p:cNvPr id="22532" name="TextBox 8"/>
          <p:cNvSpPr txBox="1">
            <a:spLocks noChangeArrowheads="1"/>
          </p:cNvSpPr>
          <p:nvPr/>
        </p:nvSpPr>
        <p:spPr bwMode="auto">
          <a:xfrm>
            <a:off x="285750" y="1570722"/>
            <a:ext cx="8572500" cy="5170646"/>
          </a:xfrm>
          <a:prstGeom prst="rect">
            <a:avLst/>
          </a:prstGeom>
          <a:noFill/>
          <a:ln w="9525">
            <a:noFill/>
            <a:miter lim="800000"/>
            <a:headEnd/>
            <a:tailEnd/>
          </a:ln>
        </p:spPr>
        <p:txBody>
          <a:bodyPr wrap="square">
            <a:spAutoFit/>
          </a:bodyPr>
          <a:lstStyle/>
          <a:p>
            <a:r>
              <a:rPr lang="en-GB" sz="2400" b="0" dirty="0"/>
              <a:t>Consider 2 algorithms for finding the sum of the rows of a matrix  and then the sum of all elements in the matrix. </a:t>
            </a:r>
            <a:r>
              <a:rPr lang="en-GB" sz="2400" dirty="0"/>
              <a:t> </a:t>
            </a:r>
          </a:p>
          <a:p>
            <a:r>
              <a:rPr lang="en-GB" dirty="0"/>
              <a:t> </a:t>
            </a:r>
          </a:p>
          <a:p>
            <a:r>
              <a:rPr lang="en-GB" dirty="0"/>
              <a:t>			</a:t>
            </a:r>
            <a:r>
              <a:rPr lang="en-GB" sz="2400" b="0" dirty="0"/>
              <a:t>First each row is summed and the 				totals for each row, sum(</a:t>
            </a:r>
            <a:r>
              <a:rPr lang="en-GB" sz="2400" b="0" dirty="0" err="1"/>
              <a:t>i</a:t>
            </a:r>
            <a:r>
              <a:rPr lang="en-GB" sz="2400" b="0" dirty="0"/>
              <a:t>), are 					displayed Then the final total, 					</a:t>
            </a:r>
            <a:r>
              <a:rPr lang="en-GB" sz="2400" b="0" dirty="0" err="1"/>
              <a:t>Grandsum</a:t>
            </a:r>
            <a:r>
              <a:rPr lang="en-GB" sz="2400" b="0" dirty="0"/>
              <a:t>, of all the elements is 					calculated and displayed</a:t>
            </a:r>
          </a:p>
          <a:p>
            <a:endParaRPr lang="en-GB" sz="2400" dirty="0"/>
          </a:p>
          <a:p>
            <a:endParaRPr lang="en-GB" sz="2400" dirty="0"/>
          </a:p>
          <a:p>
            <a:endParaRPr lang="en-GB" sz="2400" dirty="0"/>
          </a:p>
          <a:p>
            <a:r>
              <a:rPr lang="en-GB" sz="2400" b="0" dirty="0"/>
              <a:t>The general element of the matrix A is written here as a(</a:t>
            </a:r>
            <a:r>
              <a:rPr lang="en-GB" sz="2400" b="0" dirty="0" err="1"/>
              <a:t>i,j</a:t>
            </a:r>
            <a:r>
              <a:rPr lang="en-GB" sz="2400" b="0" dirty="0"/>
              <a:t>)</a:t>
            </a:r>
            <a:r>
              <a:rPr lang="en-GB" sz="2400" b="0" baseline="-25000" dirty="0"/>
              <a:t>  </a:t>
            </a:r>
            <a:r>
              <a:rPr lang="en-GB" sz="2400" b="0" dirty="0"/>
              <a:t> so for example the element on the second row in the third column is called a(2,3</a:t>
            </a:r>
            <a:r>
              <a:rPr lang="en-GB" sz="2400" b="0" dirty="0" smtClean="0"/>
              <a:t>)</a:t>
            </a:r>
            <a:r>
              <a:rPr lang="en-GB" sz="2400" b="0" baseline="-25000" dirty="0" smtClean="0"/>
              <a:t>.</a:t>
            </a:r>
            <a:endParaRPr lang="en-GB" dirty="0"/>
          </a:p>
        </p:txBody>
      </p:sp>
      <p:grpSp>
        <p:nvGrpSpPr>
          <p:cNvPr id="24581" name="Group 8"/>
          <p:cNvGrpSpPr>
            <a:grpSpLocks noChangeAspect="1"/>
          </p:cNvGrpSpPr>
          <p:nvPr/>
        </p:nvGrpSpPr>
        <p:grpSpPr bwMode="auto">
          <a:xfrm>
            <a:off x="642938" y="2327821"/>
            <a:ext cx="2228850" cy="2973387"/>
            <a:chOff x="145" y="1605"/>
            <a:chExt cx="1404" cy="1873"/>
          </a:xfrm>
        </p:grpSpPr>
        <p:sp>
          <p:nvSpPr>
            <p:cNvPr id="24584" name="Rectangle 9"/>
            <p:cNvSpPr>
              <a:spLocks noChangeArrowheads="1"/>
            </p:cNvSpPr>
            <p:nvPr/>
          </p:nvSpPr>
          <p:spPr bwMode="auto">
            <a:xfrm>
              <a:off x="1505" y="1605"/>
              <a:ext cx="44" cy="211"/>
            </a:xfrm>
            <a:prstGeom prst="rect">
              <a:avLst/>
            </a:prstGeom>
            <a:noFill/>
            <a:ln w="9525">
              <a:noFill/>
              <a:miter lim="800000"/>
              <a:headEnd/>
              <a:tailEnd/>
            </a:ln>
          </p:spPr>
          <p:txBody>
            <a:bodyPr wrap="none" lIns="0" tIns="0" rIns="0" bIns="0">
              <a:spAutoFit/>
            </a:bodyPr>
            <a:lstStyle/>
            <a:p>
              <a:r>
                <a:rPr lang="en-US" sz="2200">
                  <a:solidFill>
                    <a:srgbClr val="000000"/>
                  </a:solidFill>
                  <a:latin typeface="Times New Roman" pitchFamily="18" charset="0"/>
                </a:rPr>
                <a:t> </a:t>
              </a:r>
              <a:endParaRPr lang="en-US"/>
            </a:p>
          </p:txBody>
        </p:sp>
        <p:sp>
          <p:nvSpPr>
            <p:cNvPr id="24585" name="Rectangle 10"/>
            <p:cNvSpPr>
              <a:spLocks noChangeArrowheads="1"/>
            </p:cNvSpPr>
            <p:nvPr/>
          </p:nvSpPr>
          <p:spPr bwMode="auto">
            <a:xfrm>
              <a:off x="1158" y="2691"/>
              <a:ext cx="288" cy="346"/>
            </a:xfrm>
            <a:prstGeom prst="rect">
              <a:avLst/>
            </a:prstGeom>
            <a:noFill/>
            <a:ln w="9525">
              <a:noFill/>
              <a:miter lim="800000"/>
              <a:headEnd/>
              <a:tailEnd/>
            </a:ln>
          </p:spPr>
          <p:txBody>
            <a:bodyPr wrap="none" lIns="0" tIns="0" rIns="0" bIns="0">
              <a:spAutoFit/>
            </a:bodyPr>
            <a:lstStyle/>
            <a:p>
              <a:r>
                <a:rPr lang="en-US" sz="3600">
                  <a:solidFill>
                    <a:srgbClr val="000000"/>
                  </a:solidFill>
                  <a:latin typeface="Times New Roman" pitchFamily="18" charset="0"/>
                </a:rPr>
                <a:t>10</a:t>
              </a:r>
              <a:endParaRPr lang="en-US" sz="3600"/>
            </a:p>
          </p:txBody>
        </p:sp>
        <p:sp>
          <p:nvSpPr>
            <p:cNvPr id="24586" name="Rectangle 11"/>
            <p:cNvSpPr>
              <a:spLocks noChangeArrowheads="1"/>
            </p:cNvSpPr>
            <p:nvPr/>
          </p:nvSpPr>
          <p:spPr bwMode="auto">
            <a:xfrm>
              <a:off x="1158" y="2376"/>
              <a:ext cx="288" cy="346"/>
            </a:xfrm>
            <a:prstGeom prst="rect">
              <a:avLst/>
            </a:prstGeom>
            <a:noFill/>
            <a:ln w="9525">
              <a:noFill/>
              <a:miter lim="800000"/>
              <a:headEnd/>
              <a:tailEnd/>
            </a:ln>
          </p:spPr>
          <p:txBody>
            <a:bodyPr wrap="none" lIns="0" tIns="0" rIns="0" bIns="0">
              <a:spAutoFit/>
            </a:bodyPr>
            <a:lstStyle/>
            <a:p>
              <a:r>
                <a:rPr lang="en-US" sz="3600">
                  <a:solidFill>
                    <a:srgbClr val="000000"/>
                  </a:solidFill>
                  <a:latin typeface="Times New Roman" pitchFamily="18" charset="0"/>
                </a:rPr>
                <a:t>11</a:t>
              </a:r>
              <a:endParaRPr lang="en-US" sz="3600"/>
            </a:p>
          </p:txBody>
        </p:sp>
        <p:sp>
          <p:nvSpPr>
            <p:cNvPr id="24587" name="Rectangle 12"/>
            <p:cNvSpPr>
              <a:spLocks noChangeArrowheads="1"/>
            </p:cNvSpPr>
            <p:nvPr/>
          </p:nvSpPr>
          <p:spPr bwMode="auto">
            <a:xfrm>
              <a:off x="1216" y="2061"/>
              <a:ext cx="144" cy="346"/>
            </a:xfrm>
            <a:prstGeom prst="rect">
              <a:avLst/>
            </a:prstGeom>
            <a:noFill/>
            <a:ln w="9525">
              <a:noFill/>
              <a:miter lim="800000"/>
              <a:headEnd/>
              <a:tailEnd/>
            </a:ln>
          </p:spPr>
          <p:txBody>
            <a:bodyPr wrap="none" lIns="0" tIns="0" rIns="0" bIns="0">
              <a:spAutoFit/>
            </a:bodyPr>
            <a:lstStyle/>
            <a:p>
              <a:r>
                <a:rPr lang="en-US" sz="3600">
                  <a:solidFill>
                    <a:srgbClr val="000000"/>
                  </a:solidFill>
                  <a:latin typeface="Times New Roman" pitchFamily="18" charset="0"/>
                </a:rPr>
                <a:t>7</a:t>
              </a:r>
              <a:endParaRPr lang="en-US" sz="3600"/>
            </a:p>
          </p:txBody>
        </p:sp>
        <p:sp>
          <p:nvSpPr>
            <p:cNvPr id="24588" name="Rectangle 13"/>
            <p:cNvSpPr>
              <a:spLocks noChangeArrowheads="1"/>
            </p:cNvSpPr>
            <p:nvPr/>
          </p:nvSpPr>
          <p:spPr bwMode="auto">
            <a:xfrm>
              <a:off x="1216" y="1730"/>
              <a:ext cx="144" cy="346"/>
            </a:xfrm>
            <a:prstGeom prst="rect">
              <a:avLst/>
            </a:prstGeom>
            <a:noFill/>
            <a:ln w="9525">
              <a:noFill/>
              <a:miter lim="800000"/>
              <a:headEnd/>
              <a:tailEnd/>
            </a:ln>
          </p:spPr>
          <p:txBody>
            <a:bodyPr wrap="none" lIns="0" tIns="0" rIns="0" bIns="0">
              <a:spAutoFit/>
            </a:bodyPr>
            <a:lstStyle/>
            <a:p>
              <a:r>
                <a:rPr lang="en-US" sz="3600">
                  <a:solidFill>
                    <a:srgbClr val="000000"/>
                  </a:solidFill>
                  <a:latin typeface="Times New Roman" pitchFamily="18" charset="0"/>
                </a:rPr>
                <a:t>8</a:t>
              </a:r>
              <a:endParaRPr lang="en-US" sz="3600"/>
            </a:p>
          </p:txBody>
        </p:sp>
        <p:sp>
          <p:nvSpPr>
            <p:cNvPr id="24589" name="Rectangle 14"/>
            <p:cNvSpPr>
              <a:spLocks noChangeArrowheads="1"/>
            </p:cNvSpPr>
            <p:nvPr/>
          </p:nvSpPr>
          <p:spPr bwMode="auto">
            <a:xfrm>
              <a:off x="811" y="2691"/>
              <a:ext cx="144" cy="346"/>
            </a:xfrm>
            <a:prstGeom prst="rect">
              <a:avLst/>
            </a:prstGeom>
            <a:noFill/>
            <a:ln w="9525">
              <a:noFill/>
              <a:miter lim="800000"/>
              <a:headEnd/>
              <a:tailEnd/>
            </a:ln>
          </p:spPr>
          <p:txBody>
            <a:bodyPr wrap="none" lIns="0" tIns="0" rIns="0" bIns="0">
              <a:spAutoFit/>
            </a:bodyPr>
            <a:lstStyle/>
            <a:p>
              <a:r>
                <a:rPr lang="en-US" sz="3600" dirty="0">
                  <a:solidFill>
                    <a:srgbClr val="000000"/>
                  </a:solidFill>
                  <a:latin typeface="Times New Roman" pitchFamily="18" charset="0"/>
                </a:rPr>
                <a:t>2</a:t>
              </a:r>
              <a:endParaRPr lang="en-US" sz="3600" dirty="0"/>
            </a:p>
          </p:txBody>
        </p:sp>
        <p:sp>
          <p:nvSpPr>
            <p:cNvPr id="24590" name="Rectangle 15"/>
            <p:cNvSpPr>
              <a:spLocks noChangeArrowheads="1"/>
            </p:cNvSpPr>
            <p:nvPr/>
          </p:nvSpPr>
          <p:spPr bwMode="auto">
            <a:xfrm>
              <a:off x="521" y="2691"/>
              <a:ext cx="144" cy="346"/>
            </a:xfrm>
            <a:prstGeom prst="rect">
              <a:avLst/>
            </a:prstGeom>
            <a:noFill/>
            <a:ln w="9525">
              <a:noFill/>
              <a:miter lim="800000"/>
              <a:headEnd/>
              <a:tailEnd/>
            </a:ln>
          </p:spPr>
          <p:txBody>
            <a:bodyPr wrap="none" lIns="0" tIns="0" rIns="0" bIns="0">
              <a:spAutoFit/>
            </a:bodyPr>
            <a:lstStyle/>
            <a:p>
              <a:r>
                <a:rPr lang="en-US" sz="3600">
                  <a:solidFill>
                    <a:srgbClr val="000000"/>
                  </a:solidFill>
                  <a:latin typeface="Times New Roman" pitchFamily="18" charset="0"/>
                </a:rPr>
                <a:t>3</a:t>
              </a:r>
              <a:endParaRPr lang="en-US" sz="3600"/>
            </a:p>
          </p:txBody>
        </p:sp>
        <p:sp>
          <p:nvSpPr>
            <p:cNvPr id="24591" name="Rectangle 16"/>
            <p:cNvSpPr>
              <a:spLocks noChangeArrowheads="1"/>
            </p:cNvSpPr>
            <p:nvPr/>
          </p:nvSpPr>
          <p:spPr bwMode="auto">
            <a:xfrm>
              <a:off x="232" y="2691"/>
              <a:ext cx="144" cy="346"/>
            </a:xfrm>
            <a:prstGeom prst="rect">
              <a:avLst/>
            </a:prstGeom>
            <a:noFill/>
            <a:ln w="9525">
              <a:noFill/>
              <a:miter lim="800000"/>
              <a:headEnd/>
              <a:tailEnd/>
            </a:ln>
          </p:spPr>
          <p:txBody>
            <a:bodyPr wrap="none" lIns="0" tIns="0" rIns="0" bIns="0">
              <a:spAutoFit/>
            </a:bodyPr>
            <a:lstStyle/>
            <a:p>
              <a:r>
                <a:rPr lang="en-US" sz="3600">
                  <a:solidFill>
                    <a:srgbClr val="000000"/>
                  </a:solidFill>
                  <a:latin typeface="Times New Roman" pitchFamily="18" charset="0"/>
                </a:rPr>
                <a:t>5</a:t>
              </a:r>
              <a:endParaRPr lang="en-US" sz="3600"/>
            </a:p>
          </p:txBody>
        </p:sp>
        <p:sp>
          <p:nvSpPr>
            <p:cNvPr id="24592" name="Rectangle 17"/>
            <p:cNvSpPr>
              <a:spLocks noChangeArrowheads="1"/>
            </p:cNvSpPr>
            <p:nvPr/>
          </p:nvSpPr>
          <p:spPr bwMode="auto">
            <a:xfrm>
              <a:off x="796" y="2376"/>
              <a:ext cx="144" cy="346"/>
            </a:xfrm>
            <a:prstGeom prst="rect">
              <a:avLst/>
            </a:prstGeom>
            <a:noFill/>
            <a:ln w="9525">
              <a:noFill/>
              <a:miter lim="800000"/>
              <a:headEnd/>
              <a:tailEnd/>
            </a:ln>
          </p:spPr>
          <p:txBody>
            <a:bodyPr wrap="none" lIns="0" tIns="0" rIns="0" bIns="0">
              <a:spAutoFit/>
            </a:bodyPr>
            <a:lstStyle/>
            <a:p>
              <a:r>
                <a:rPr lang="en-US" sz="3600">
                  <a:solidFill>
                    <a:srgbClr val="000000"/>
                  </a:solidFill>
                  <a:latin typeface="Times New Roman" pitchFamily="18" charset="0"/>
                </a:rPr>
                <a:t>1</a:t>
              </a:r>
              <a:endParaRPr lang="en-US" sz="3600"/>
            </a:p>
          </p:txBody>
        </p:sp>
        <p:sp>
          <p:nvSpPr>
            <p:cNvPr id="24593" name="Rectangle 18"/>
            <p:cNvSpPr>
              <a:spLocks noChangeArrowheads="1"/>
            </p:cNvSpPr>
            <p:nvPr/>
          </p:nvSpPr>
          <p:spPr bwMode="auto">
            <a:xfrm>
              <a:off x="521" y="2376"/>
              <a:ext cx="144" cy="346"/>
            </a:xfrm>
            <a:prstGeom prst="rect">
              <a:avLst/>
            </a:prstGeom>
            <a:noFill/>
            <a:ln w="9525">
              <a:noFill/>
              <a:miter lim="800000"/>
              <a:headEnd/>
              <a:tailEnd/>
            </a:ln>
          </p:spPr>
          <p:txBody>
            <a:bodyPr wrap="none" lIns="0" tIns="0" rIns="0" bIns="0">
              <a:spAutoFit/>
            </a:bodyPr>
            <a:lstStyle/>
            <a:p>
              <a:r>
                <a:rPr lang="en-US" sz="3600">
                  <a:solidFill>
                    <a:srgbClr val="000000"/>
                  </a:solidFill>
                  <a:latin typeface="Times New Roman" pitchFamily="18" charset="0"/>
                </a:rPr>
                <a:t>8</a:t>
              </a:r>
              <a:endParaRPr lang="en-US" sz="3600"/>
            </a:p>
          </p:txBody>
        </p:sp>
        <p:sp>
          <p:nvSpPr>
            <p:cNvPr id="24594" name="Rectangle 19"/>
            <p:cNvSpPr>
              <a:spLocks noChangeArrowheads="1"/>
            </p:cNvSpPr>
            <p:nvPr/>
          </p:nvSpPr>
          <p:spPr bwMode="auto">
            <a:xfrm>
              <a:off x="232" y="2376"/>
              <a:ext cx="144" cy="346"/>
            </a:xfrm>
            <a:prstGeom prst="rect">
              <a:avLst/>
            </a:prstGeom>
            <a:noFill/>
            <a:ln w="9525">
              <a:noFill/>
              <a:miter lim="800000"/>
              <a:headEnd/>
              <a:tailEnd/>
            </a:ln>
          </p:spPr>
          <p:txBody>
            <a:bodyPr wrap="none" lIns="0" tIns="0" rIns="0" bIns="0">
              <a:spAutoFit/>
            </a:bodyPr>
            <a:lstStyle/>
            <a:p>
              <a:r>
                <a:rPr lang="en-US" sz="3600">
                  <a:solidFill>
                    <a:srgbClr val="000000"/>
                  </a:solidFill>
                  <a:latin typeface="Times New Roman" pitchFamily="18" charset="0"/>
                </a:rPr>
                <a:t>2</a:t>
              </a:r>
              <a:endParaRPr lang="en-US" sz="3600"/>
            </a:p>
          </p:txBody>
        </p:sp>
        <p:sp>
          <p:nvSpPr>
            <p:cNvPr id="24595" name="Rectangle 20"/>
            <p:cNvSpPr>
              <a:spLocks noChangeArrowheads="1"/>
            </p:cNvSpPr>
            <p:nvPr/>
          </p:nvSpPr>
          <p:spPr bwMode="auto">
            <a:xfrm>
              <a:off x="811" y="2061"/>
              <a:ext cx="144" cy="346"/>
            </a:xfrm>
            <a:prstGeom prst="rect">
              <a:avLst/>
            </a:prstGeom>
            <a:noFill/>
            <a:ln w="9525">
              <a:noFill/>
              <a:miter lim="800000"/>
              <a:headEnd/>
              <a:tailEnd/>
            </a:ln>
          </p:spPr>
          <p:txBody>
            <a:bodyPr wrap="none" lIns="0" tIns="0" rIns="0" bIns="0">
              <a:spAutoFit/>
            </a:bodyPr>
            <a:lstStyle/>
            <a:p>
              <a:r>
                <a:rPr lang="en-US" sz="3600">
                  <a:solidFill>
                    <a:srgbClr val="000000"/>
                  </a:solidFill>
                  <a:latin typeface="Times New Roman" pitchFamily="18" charset="0"/>
                </a:rPr>
                <a:t>3</a:t>
              </a:r>
              <a:endParaRPr lang="en-US" sz="3600"/>
            </a:p>
          </p:txBody>
        </p:sp>
        <p:sp>
          <p:nvSpPr>
            <p:cNvPr id="24596" name="Rectangle 21"/>
            <p:cNvSpPr>
              <a:spLocks noChangeArrowheads="1"/>
            </p:cNvSpPr>
            <p:nvPr/>
          </p:nvSpPr>
          <p:spPr bwMode="auto">
            <a:xfrm>
              <a:off x="521" y="2061"/>
              <a:ext cx="144" cy="346"/>
            </a:xfrm>
            <a:prstGeom prst="rect">
              <a:avLst/>
            </a:prstGeom>
            <a:noFill/>
            <a:ln w="9525">
              <a:noFill/>
              <a:miter lim="800000"/>
              <a:headEnd/>
              <a:tailEnd/>
            </a:ln>
          </p:spPr>
          <p:txBody>
            <a:bodyPr wrap="none" lIns="0" tIns="0" rIns="0" bIns="0">
              <a:spAutoFit/>
            </a:bodyPr>
            <a:lstStyle/>
            <a:p>
              <a:r>
                <a:rPr lang="en-US" sz="3600">
                  <a:solidFill>
                    <a:srgbClr val="000000"/>
                  </a:solidFill>
                  <a:latin typeface="Times New Roman" pitchFamily="18" charset="0"/>
                </a:rPr>
                <a:t>0</a:t>
              </a:r>
              <a:endParaRPr lang="en-US" sz="3600"/>
            </a:p>
          </p:txBody>
        </p:sp>
        <p:sp>
          <p:nvSpPr>
            <p:cNvPr id="24597" name="Rectangle 22"/>
            <p:cNvSpPr>
              <a:spLocks noChangeArrowheads="1"/>
            </p:cNvSpPr>
            <p:nvPr/>
          </p:nvSpPr>
          <p:spPr bwMode="auto">
            <a:xfrm>
              <a:off x="232" y="2061"/>
              <a:ext cx="144" cy="346"/>
            </a:xfrm>
            <a:prstGeom prst="rect">
              <a:avLst/>
            </a:prstGeom>
            <a:noFill/>
            <a:ln w="9525">
              <a:noFill/>
              <a:miter lim="800000"/>
              <a:headEnd/>
              <a:tailEnd/>
            </a:ln>
          </p:spPr>
          <p:txBody>
            <a:bodyPr wrap="none" lIns="0" tIns="0" rIns="0" bIns="0">
              <a:spAutoFit/>
            </a:bodyPr>
            <a:lstStyle/>
            <a:p>
              <a:r>
                <a:rPr lang="en-US" sz="3600">
                  <a:solidFill>
                    <a:srgbClr val="000000"/>
                  </a:solidFill>
                  <a:latin typeface="Times New Roman" pitchFamily="18" charset="0"/>
                </a:rPr>
                <a:t>4</a:t>
              </a:r>
              <a:endParaRPr lang="en-US" sz="3600"/>
            </a:p>
          </p:txBody>
        </p:sp>
        <p:sp>
          <p:nvSpPr>
            <p:cNvPr id="24598" name="Rectangle 23"/>
            <p:cNvSpPr>
              <a:spLocks noChangeArrowheads="1"/>
            </p:cNvSpPr>
            <p:nvPr/>
          </p:nvSpPr>
          <p:spPr bwMode="auto">
            <a:xfrm>
              <a:off x="811" y="1730"/>
              <a:ext cx="144" cy="346"/>
            </a:xfrm>
            <a:prstGeom prst="rect">
              <a:avLst/>
            </a:prstGeom>
            <a:noFill/>
            <a:ln w="9525">
              <a:noFill/>
              <a:miter lim="800000"/>
              <a:headEnd/>
              <a:tailEnd/>
            </a:ln>
          </p:spPr>
          <p:txBody>
            <a:bodyPr wrap="none" lIns="0" tIns="0" rIns="0" bIns="0">
              <a:spAutoFit/>
            </a:bodyPr>
            <a:lstStyle/>
            <a:p>
              <a:r>
                <a:rPr lang="en-US" sz="3600">
                  <a:solidFill>
                    <a:srgbClr val="000000"/>
                  </a:solidFill>
                  <a:latin typeface="Times New Roman" pitchFamily="18" charset="0"/>
                </a:rPr>
                <a:t>2</a:t>
              </a:r>
              <a:endParaRPr lang="en-US" sz="3600"/>
            </a:p>
          </p:txBody>
        </p:sp>
        <p:sp>
          <p:nvSpPr>
            <p:cNvPr id="24599" name="Rectangle 24"/>
            <p:cNvSpPr>
              <a:spLocks noChangeArrowheads="1"/>
            </p:cNvSpPr>
            <p:nvPr/>
          </p:nvSpPr>
          <p:spPr bwMode="auto">
            <a:xfrm>
              <a:off x="521" y="1730"/>
              <a:ext cx="144" cy="346"/>
            </a:xfrm>
            <a:prstGeom prst="rect">
              <a:avLst/>
            </a:prstGeom>
            <a:noFill/>
            <a:ln w="9525">
              <a:noFill/>
              <a:miter lim="800000"/>
              <a:headEnd/>
              <a:tailEnd/>
            </a:ln>
          </p:spPr>
          <p:txBody>
            <a:bodyPr wrap="none" lIns="0" tIns="0" rIns="0" bIns="0">
              <a:spAutoFit/>
            </a:bodyPr>
            <a:lstStyle/>
            <a:p>
              <a:r>
                <a:rPr lang="en-US" sz="3600">
                  <a:solidFill>
                    <a:srgbClr val="000000"/>
                  </a:solidFill>
                  <a:latin typeface="Times New Roman" pitchFamily="18" charset="0"/>
                </a:rPr>
                <a:t>5</a:t>
              </a:r>
              <a:endParaRPr lang="en-US" sz="3600"/>
            </a:p>
          </p:txBody>
        </p:sp>
        <p:sp>
          <p:nvSpPr>
            <p:cNvPr id="24600" name="Rectangle 25"/>
            <p:cNvSpPr>
              <a:spLocks noChangeArrowheads="1"/>
            </p:cNvSpPr>
            <p:nvPr/>
          </p:nvSpPr>
          <p:spPr bwMode="auto">
            <a:xfrm>
              <a:off x="232" y="1730"/>
              <a:ext cx="144" cy="346"/>
            </a:xfrm>
            <a:prstGeom prst="rect">
              <a:avLst/>
            </a:prstGeom>
            <a:noFill/>
            <a:ln w="9525">
              <a:noFill/>
              <a:miter lim="800000"/>
              <a:headEnd/>
              <a:tailEnd/>
            </a:ln>
          </p:spPr>
          <p:txBody>
            <a:bodyPr wrap="none" lIns="0" tIns="0" rIns="0" bIns="0">
              <a:spAutoFit/>
            </a:bodyPr>
            <a:lstStyle/>
            <a:p>
              <a:r>
                <a:rPr lang="en-US" sz="3600">
                  <a:solidFill>
                    <a:srgbClr val="000000"/>
                  </a:solidFill>
                  <a:latin typeface="Times New Roman" pitchFamily="18" charset="0"/>
                </a:rPr>
                <a:t>1</a:t>
              </a:r>
              <a:endParaRPr lang="en-US" sz="3600"/>
            </a:p>
          </p:txBody>
        </p:sp>
        <p:sp>
          <p:nvSpPr>
            <p:cNvPr id="24601" name="Rectangle 26"/>
            <p:cNvSpPr>
              <a:spLocks noChangeArrowheads="1"/>
            </p:cNvSpPr>
            <p:nvPr/>
          </p:nvSpPr>
          <p:spPr bwMode="auto">
            <a:xfrm>
              <a:off x="1013" y="2675"/>
              <a:ext cx="123" cy="269"/>
            </a:xfrm>
            <a:prstGeom prst="rect">
              <a:avLst/>
            </a:prstGeom>
            <a:noFill/>
            <a:ln w="9525">
              <a:noFill/>
              <a:miter lim="800000"/>
              <a:headEnd/>
              <a:tailEnd/>
            </a:ln>
          </p:spPr>
          <p:txBody>
            <a:bodyPr wrap="none" lIns="0" tIns="0" rIns="0" bIns="0">
              <a:spAutoFit/>
            </a:bodyPr>
            <a:lstStyle/>
            <a:p>
              <a:r>
                <a:rPr lang="en-US" sz="2800">
                  <a:solidFill>
                    <a:srgbClr val="000000"/>
                  </a:solidFill>
                  <a:latin typeface="Symbol" pitchFamily="18" charset="2"/>
                </a:rPr>
                <a:t>=</a:t>
              </a:r>
              <a:endParaRPr lang="en-US"/>
            </a:p>
          </p:txBody>
        </p:sp>
        <p:sp>
          <p:nvSpPr>
            <p:cNvPr id="24602" name="Rectangle 27"/>
            <p:cNvSpPr>
              <a:spLocks noChangeArrowheads="1"/>
            </p:cNvSpPr>
            <p:nvPr/>
          </p:nvSpPr>
          <p:spPr bwMode="auto">
            <a:xfrm>
              <a:off x="1028" y="2360"/>
              <a:ext cx="123" cy="269"/>
            </a:xfrm>
            <a:prstGeom prst="rect">
              <a:avLst/>
            </a:prstGeom>
            <a:noFill/>
            <a:ln w="9525">
              <a:noFill/>
              <a:miter lim="800000"/>
              <a:headEnd/>
              <a:tailEnd/>
            </a:ln>
          </p:spPr>
          <p:txBody>
            <a:bodyPr wrap="none" lIns="0" tIns="0" rIns="0" bIns="0">
              <a:spAutoFit/>
            </a:bodyPr>
            <a:lstStyle/>
            <a:p>
              <a:r>
                <a:rPr lang="en-US" sz="2800">
                  <a:solidFill>
                    <a:srgbClr val="000000"/>
                  </a:solidFill>
                  <a:latin typeface="Symbol" pitchFamily="18" charset="2"/>
                </a:rPr>
                <a:t>=</a:t>
              </a:r>
              <a:endParaRPr lang="en-US"/>
            </a:p>
          </p:txBody>
        </p:sp>
        <p:sp>
          <p:nvSpPr>
            <p:cNvPr id="24603" name="Rectangle 28"/>
            <p:cNvSpPr>
              <a:spLocks noChangeArrowheads="1"/>
            </p:cNvSpPr>
            <p:nvPr/>
          </p:nvSpPr>
          <p:spPr bwMode="auto">
            <a:xfrm>
              <a:off x="1057" y="2045"/>
              <a:ext cx="123" cy="269"/>
            </a:xfrm>
            <a:prstGeom prst="rect">
              <a:avLst/>
            </a:prstGeom>
            <a:noFill/>
            <a:ln w="9525">
              <a:noFill/>
              <a:miter lim="800000"/>
              <a:headEnd/>
              <a:tailEnd/>
            </a:ln>
          </p:spPr>
          <p:txBody>
            <a:bodyPr wrap="none" lIns="0" tIns="0" rIns="0" bIns="0">
              <a:spAutoFit/>
            </a:bodyPr>
            <a:lstStyle/>
            <a:p>
              <a:r>
                <a:rPr lang="en-US" sz="2800">
                  <a:solidFill>
                    <a:srgbClr val="000000"/>
                  </a:solidFill>
                  <a:latin typeface="Symbol" pitchFamily="18" charset="2"/>
                </a:rPr>
                <a:t>=</a:t>
              </a:r>
              <a:endParaRPr lang="en-US"/>
            </a:p>
          </p:txBody>
        </p:sp>
        <p:sp>
          <p:nvSpPr>
            <p:cNvPr id="24604" name="Rectangle 29"/>
            <p:cNvSpPr>
              <a:spLocks noChangeArrowheads="1"/>
            </p:cNvSpPr>
            <p:nvPr/>
          </p:nvSpPr>
          <p:spPr bwMode="auto">
            <a:xfrm>
              <a:off x="1057" y="1714"/>
              <a:ext cx="123" cy="269"/>
            </a:xfrm>
            <a:prstGeom prst="rect">
              <a:avLst/>
            </a:prstGeom>
            <a:noFill/>
            <a:ln w="9525">
              <a:noFill/>
              <a:miter lim="800000"/>
              <a:headEnd/>
              <a:tailEnd/>
            </a:ln>
          </p:spPr>
          <p:txBody>
            <a:bodyPr wrap="none" lIns="0" tIns="0" rIns="0" bIns="0">
              <a:spAutoFit/>
            </a:bodyPr>
            <a:lstStyle/>
            <a:p>
              <a:r>
                <a:rPr lang="en-US" sz="2800">
                  <a:solidFill>
                    <a:srgbClr val="000000"/>
                  </a:solidFill>
                  <a:latin typeface="Symbol" pitchFamily="18" charset="2"/>
                </a:rPr>
                <a:t>=</a:t>
              </a:r>
              <a:endParaRPr lang="en-US"/>
            </a:p>
          </p:txBody>
        </p:sp>
        <p:sp>
          <p:nvSpPr>
            <p:cNvPr id="24605" name="Rectangle 37"/>
            <p:cNvSpPr>
              <a:spLocks noChangeArrowheads="1"/>
            </p:cNvSpPr>
            <p:nvPr/>
          </p:nvSpPr>
          <p:spPr bwMode="auto">
            <a:xfrm>
              <a:off x="145" y="2596"/>
              <a:ext cx="86" cy="269"/>
            </a:xfrm>
            <a:prstGeom prst="rect">
              <a:avLst/>
            </a:prstGeom>
            <a:noFill/>
            <a:ln w="9525">
              <a:noFill/>
              <a:miter lim="800000"/>
              <a:headEnd/>
              <a:tailEnd/>
            </a:ln>
          </p:spPr>
          <p:txBody>
            <a:bodyPr wrap="none" lIns="0" tIns="0" rIns="0" bIns="0">
              <a:spAutoFit/>
            </a:bodyPr>
            <a:lstStyle/>
            <a:p>
              <a:r>
                <a:rPr lang="en-US" sz="2800">
                  <a:solidFill>
                    <a:srgbClr val="000000"/>
                  </a:solidFill>
                  <a:latin typeface="Symbol" pitchFamily="18" charset="2"/>
                </a:rPr>
                <a:t>ç</a:t>
              </a:r>
              <a:endParaRPr lang="en-US"/>
            </a:p>
          </p:txBody>
        </p:sp>
        <p:sp>
          <p:nvSpPr>
            <p:cNvPr id="24606" name="Rectangle 38"/>
            <p:cNvSpPr>
              <a:spLocks noChangeArrowheads="1"/>
            </p:cNvSpPr>
            <p:nvPr/>
          </p:nvSpPr>
          <p:spPr bwMode="auto">
            <a:xfrm>
              <a:off x="145" y="2486"/>
              <a:ext cx="86" cy="269"/>
            </a:xfrm>
            <a:prstGeom prst="rect">
              <a:avLst/>
            </a:prstGeom>
            <a:noFill/>
            <a:ln w="9525">
              <a:noFill/>
              <a:miter lim="800000"/>
              <a:headEnd/>
              <a:tailEnd/>
            </a:ln>
          </p:spPr>
          <p:txBody>
            <a:bodyPr wrap="none" lIns="0" tIns="0" rIns="0" bIns="0">
              <a:spAutoFit/>
            </a:bodyPr>
            <a:lstStyle/>
            <a:p>
              <a:r>
                <a:rPr lang="en-US" sz="2800">
                  <a:solidFill>
                    <a:srgbClr val="000000"/>
                  </a:solidFill>
                  <a:latin typeface="Symbol" pitchFamily="18" charset="2"/>
                </a:rPr>
                <a:t>ç</a:t>
              </a:r>
              <a:endParaRPr lang="en-US"/>
            </a:p>
          </p:txBody>
        </p:sp>
        <p:sp>
          <p:nvSpPr>
            <p:cNvPr id="24607" name="Rectangle 39"/>
            <p:cNvSpPr>
              <a:spLocks noChangeArrowheads="1"/>
            </p:cNvSpPr>
            <p:nvPr/>
          </p:nvSpPr>
          <p:spPr bwMode="auto">
            <a:xfrm>
              <a:off x="145" y="2281"/>
              <a:ext cx="111" cy="346"/>
            </a:xfrm>
            <a:prstGeom prst="rect">
              <a:avLst/>
            </a:prstGeom>
            <a:noFill/>
            <a:ln w="9525">
              <a:noFill/>
              <a:miter lim="800000"/>
              <a:headEnd/>
              <a:tailEnd/>
            </a:ln>
          </p:spPr>
          <p:txBody>
            <a:bodyPr wrap="none" lIns="0" tIns="0" rIns="0" bIns="0">
              <a:spAutoFit/>
            </a:bodyPr>
            <a:lstStyle/>
            <a:p>
              <a:r>
                <a:rPr lang="en-US" sz="3600">
                  <a:solidFill>
                    <a:srgbClr val="000000"/>
                  </a:solidFill>
                  <a:latin typeface="Symbol" pitchFamily="18" charset="2"/>
                </a:rPr>
                <a:t>ç</a:t>
              </a:r>
              <a:endParaRPr lang="en-US" sz="3600"/>
            </a:p>
          </p:txBody>
        </p:sp>
        <p:sp>
          <p:nvSpPr>
            <p:cNvPr id="24608" name="Rectangle 40"/>
            <p:cNvSpPr>
              <a:spLocks noChangeArrowheads="1"/>
            </p:cNvSpPr>
            <p:nvPr/>
          </p:nvSpPr>
          <p:spPr bwMode="auto">
            <a:xfrm>
              <a:off x="145" y="2076"/>
              <a:ext cx="86" cy="269"/>
            </a:xfrm>
            <a:prstGeom prst="rect">
              <a:avLst/>
            </a:prstGeom>
            <a:noFill/>
            <a:ln w="9525">
              <a:noFill/>
              <a:miter lim="800000"/>
              <a:headEnd/>
              <a:tailEnd/>
            </a:ln>
          </p:spPr>
          <p:txBody>
            <a:bodyPr wrap="none" lIns="0" tIns="0" rIns="0" bIns="0">
              <a:spAutoFit/>
            </a:bodyPr>
            <a:lstStyle/>
            <a:p>
              <a:r>
                <a:rPr lang="en-US" sz="2800">
                  <a:solidFill>
                    <a:srgbClr val="000000"/>
                  </a:solidFill>
                  <a:latin typeface="Symbol" pitchFamily="18" charset="2"/>
                </a:rPr>
                <a:t>ç</a:t>
              </a:r>
              <a:endParaRPr lang="en-US"/>
            </a:p>
          </p:txBody>
        </p:sp>
        <p:sp>
          <p:nvSpPr>
            <p:cNvPr id="24609" name="Rectangle 41"/>
            <p:cNvSpPr>
              <a:spLocks noChangeArrowheads="1"/>
            </p:cNvSpPr>
            <p:nvPr/>
          </p:nvSpPr>
          <p:spPr bwMode="auto">
            <a:xfrm>
              <a:off x="145" y="1872"/>
              <a:ext cx="86" cy="269"/>
            </a:xfrm>
            <a:prstGeom prst="rect">
              <a:avLst/>
            </a:prstGeom>
            <a:noFill/>
            <a:ln w="9525">
              <a:noFill/>
              <a:miter lim="800000"/>
              <a:headEnd/>
              <a:tailEnd/>
            </a:ln>
          </p:spPr>
          <p:txBody>
            <a:bodyPr wrap="none" lIns="0" tIns="0" rIns="0" bIns="0">
              <a:spAutoFit/>
            </a:bodyPr>
            <a:lstStyle/>
            <a:p>
              <a:r>
                <a:rPr lang="en-US" sz="2800">
                  <a:solidFill>
                    <a:srgbClr val="000000"/>
                  </a:solidFill>
                  <a:latin typeface="Symbol" pitchFamily="18" charset="2"/>
                </a:rPr>
                <a:t>ç</a:t>
              </a:r>
              <a:endParaRPr lang="en-US"/>
            </a:p>
          </p:txBody>
        </p:sp>
        <p:sp>
          <p:nvSpPr>
            <p:cNvPr id="24610" name="Rectangle 42"/>
            <p:cNvSpPr>
              <a:spLocks noChangeArrowheads="1"/>
            </p:cNvSpPr>
            <p:nvPr/>
          </p:nvSpPr>
          <p:spPr bwMode="auto">
            <a:xfrm>
              <a:off x="145" y="2738"/>
              <a:ext cx="86" cy="269"/>
            </a:xfrm>
            <a:prstGeom prst="rect">
              <a:avLst/>
            </a:prstGeom>
            <a:noFill/>
            <a:ln w="9525">
              <a:noFill/>
              <a:miter lim="800000"/>
              <a:headEnd/>
              <a:tailEnd/>
            </a:ln>
          </p:spPr>
          <p:txBody>
            <a:bodyPr wrap="none" lIns="0" tIns="0" rIns="0" bIns="0">
              <a:spAutoFit/>
            </a:bodyPr>
            <a:lstStyle/>
            <a:p>
              <a:r>
                <a:rPr lang="en-US" sz="2800">
                  <a:solidFill>
                    <a:srgbClr val="000000"/>
                  </a:solidFill>
                  <a:latin typeface="Symbol" pitchFamily="18" charset="2"/>
                </a:rPr>
                <a:t>è</a:t>
              </a:r>
              <a:endParaRPr lang="en-US"/>
            </a:p>
          </p:txBody>
        </p:sp>
        <p:sp>
          <p:nvSpPr>
            <p:cNvPr id="24611" name="Rectangle 43"/>
            <p:cNvSpPr>
              <a:spLocks noChangeArrowheads="1"/>
            </p:cNvSpPr>
            <p:nvPr/>
          </p:nvSpPr>
          <p:spPr bwMode="auto">
            <a:xfrm>
              <a:off x="145" y="1730"/>
              <a:ext cx="86" cy="269"/>
            </a:xfrm>
            <a:prstGeom prst="rect">
              <a:avLst/>
            </a:prstGeom>
            <a:noFill/>
            <a:ln w="9525">
              <a:noFill/>
              <a:miter lim="800000"/>
              <a:headEnd/>
              <a:tailEnd/>
            </a:ln>
          </p:spPr>
          <p:txBody>
            <a:bodyPr wrap="none" lIns="0" tIns="0" rIns="0" bIns="0">
              <a:spAutoFit/>
            </a:bodyPr>
            <a:lstStyle/>
            <a:p>
              <a:r>
                <a:rPr lang="en-US" sz="2800">
                  <a:solidFill>
                    <a:srgbClr val="000000"/>
                  </a:solidFill>
                  <a:latin typeface="Symbol" pitchFamily="18" charset="2"/>
                </a:rPr>
                <a:t>æ</a:t>
              </a:r>
              <a:endParaRPr lang="en-US"/>
            </a:p>
          </p:txBody>
        </p:sp>
        <p:sp>
          <p:nvSpPr>
            <p:cNvPr id="24612" name="Rectangle 44"/>
            <p:cNvSpPr>
              <a:spLocks noChangeArrowheads="1"/>
            </p:cNvSpPr>
            <p:nvPr/>
          </p:nvSpPr>
          <p:spPr bwMode="auto">
            <a:xfrm>
              <a:off x="1390" y="2376"/>
              <a:ext cx="44" cy="211"/>
            </a:xfrm>
            <a:prstGeom prst="rect">
              <a:avLst/>
            </a:prstGeom>
            <a:noFill/>
            <a:ln w="9525">
              <a:noFill/>
              <a:miter lim="800000"/>
              <a:headEnd/>
              <a:tailEnd/>
            </a:ln>
          </p:spPr>
          <p:txBody>
            <a:bodyPr wrap="none" lIns="0" tIns="0" rIns="0" bIns="0">
              <a:spAutoFit/>
            </a:bodyPr>
            <a:lstStyle/>
            <a:p>
              <a:r>
                <a:rPr lang="en-US" sz="2200">
                  <a:solidFill>
                    <a:srgbClr val="000000"/>
                  </a:solidFill>
                  <a:latin typeface="Times New Roman" pitchFamily="18" charset="0"/>
                </a:rPr>
                <a:t> </a:t>
              </a:r>
              <a:endParaRPr lang="en-US"/>
            </a:p>
          </p:txBody>
        </p:sp>
        <p:sp>
          <p:nvSpPr>
            <p:cNvPr id="24613" name="Line 45"/>
            <p:cNvSpPr>
              <a:spLocks noChangeShapeType="1"/>
            </p:cNvSpPr>
            <p:nvPr/>
          </p:nvSpPr>
          <p:spPr bwMode="auto">
            <a:xfrm>
              <a:off x="1100" y="3431"/>
              <a:ext cx="275" cy="1"/>
            </a:xfrm>
            <a:prstGeom prst="line">
              <a:avLst/>
            </a:prstGeom>
            <a:noFill/>
            <a:ln w="14">
              <a:solidFill>
                <a:srgbClr val="000000"/>
              </a:solidFill>
              <a:round/>
              <a:headEnd/>
              <a:tailEnd/>
            </a:ln>
          </p:spPr>
          <p:txBody>
            <a:bodyPr/>
            <a:lstStyle/>
            <a:p>
              <a:endParaRPr lang="en-GB"/>
            </a:p>
          </p:txBody>
        </p:sp>
        <p:sp>
          <p:nvSpPr>
            <p:cNvPr id="24614" name="Line 46"/>
            <p:cNvSpPr>
              <a:spLocks noChangeShapeType="1"/>
            </p:cNvSpPr>
            <p:nvPr/>
          </p:nvSpPr>
          <p:spPr bwMode="auto">
            <a:xfrm>
              <a:off x="1100" y="3053"/>
              <a:ext cx="275" cy="1"/>
            </a:xfrm>
            <a:prstGeom prst="line">
              <a:avLst/>
            </a:prstGeom>
            <a:noFill/>
            <a:ln w="14">
              <a:solidFill>
                <a:srgbClr val="000000"/>
              </a:solidFill>
              <a:round/>
              <a:headEnd/>
              <a:tailEnd/>
            </a:ln>
          </p:spPr>
          <p:txBody>
            <a:bodyPr/>
            <a:lstStyle/>
            <a:p>
              <a:endParaRPr lang="en-GB"/>
            </a:p>
          </p:txBody>
        </p:sp>
        <p:sp>
          <p:nvSpPr>
            <p:cNvPr id="24615" name="Rectangle 47"/>
            <p:cNvSpPr>
              <a:spLocks noChangeArrowheads="1"/>
            </p:cNvSpPr>
            <p:nvPr/>
          </p:nvSpPr>
          <p:spPr bwMode="auto">
            <a:xfrm>
              <a:off x="1086" y="3084"/>
              <a:ext cx="328" cy="394"/>
            </a:xfrm>
            <a:prstGeom prst="rect">
              <a:avLst/>
            </a:prstGeom>
            <a:noFill/>
            <a:ln w="9525">
              <a:noFill/>
              <a:miter lim="800000"/>
              <a:headEnd/>
              <a:tailEnd/>
            </a:ln>
          </p:spPr>
          <p:txBody>
            <a:bodyPr wrap="none" lIns="0" tIns="0" rIns="0" bIns="0">
              <a:spAutoFit/>
            </a:bodyPr>
            <a:lstStyle/>
            <a:p>
              <a:r>
                <a:rPr lang="en-US" sz="4100">
                  <a:solidFill>
                    <a:srgbClr val="000000"/>
                  </a:solidFill>
                  <a:latin typeface="Times New Roman" pitchFamily="18" charset="0"/>
                </a:rPr>
                <a:t>36</a:t>
              </a:r>
              <a:endParaRPr lang="en-US"/>
            </a:p>
          </p:txBody>
        </p:sp>
      </p:grpSp>
      <p:sp>
        <p:nvSpPr>
          <p:cNvPr id="59" name="Freeform 58"/>
          <p:cNvSpPr/>
          <p:nvPr/>
        </p:nvSpPr>
        <p:spPr bwMode="auto">
          <a:xfrm>
            <a:off x="1785938" y="2554114"/>
            <a:ext cx="204787" cy="1958975"/>
          </a:xfrm>
          <a:custGeom>
            <a:avLst/>
            <a:gdLst>
              <a:gd name="connsiteX0" fmla="*/ 0 w 205274"/>
              <a:gd name="connsiteY0" fmla="*/ 0 h 1959429"/>
              <a:gd name="connsiteX1" fmla="*/ 55984 w 205274"/>
              <a:gd name="connsiteY1" fmla="*/ 37323 h 1959429"/>
              <a:gd name="connsiteX2" fmla="*/ 93307 w 205274"/>
              <a:gd name="connsiteY2" fmla="*/ 74645 h 1959429"/>
              <a:gd name="connsiteX3" fmla="*/ 149290 w 205274"/>
              <a:gd name="connsiteY3" fmla="*/ 93306 h 1959429"/>
              <a:gd name="connsiteX4" fmla="*/ 186613 w 205274"/>
              <a:gd name="connsiteY4" fmla="*/ 205274 h 1959429"/>
              <a:gd name="connsiteX5" fmla="*/ 205274 w 205274"/>
              <a:gd name="connsiteY5" fmla="*/ 261257 h 1959429"/>
              <a:gd name="connsiteX6" fmla="*/ 186613 w 205274"/>
              <a:gd name="connsiteY6" fmla="*/ 1735494 h 1959429"/>
              <a:gd name="connsiteX7" fmla="*/ 167951 w 205274"/>
              <a:gd name="connsiteY7" fmla="*/ 1810139 h 1959429"/>
              <a:gd name="connsiteX8" fmla="*/ 55984 w 205274"/>
              <a:gd name="connsiteY8" fmla="*/ 1959429 h 1959429"/>
              <a:gd name="connsiteX9" fmla="*/ 18662 w 205274"/>
              <a:gd name="connsiteY9" fmla="*/ 1959429 h 1959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274" h="1959429">
                <a:moveTo>
                  <a:pt x="0" y="0"/>
                </a:moveTo>
                <a:cubicBezTo>
                  <a:pt x="18661" y="12441"/>
                  <a:pt x="38470" y="23312"/>
                  <a:pt x="55984" y="37323"/>
                </a:cubicBezTo>
                <a:cubicBezTo>
                  <a:pt x="69723" y="48314"/>
                  <a:pt x="78220" y="65593"/>
                  <a:pt x="93307" y="74645"/>
                </a:cubicBezTo>
                <a:cubicBezTo>
                  <a:pt x="110174" y="84765"/>
                  <a:pt x="130629" y="87086"/>
                  <a:pt x="149290" y="93306"/>
                </a:cubicBezTo>
                <a:lnTo>
                  <a:pt x="186613" y="205274"/>
                </a:lnTo>
                <a:lnTo>
                  <a:pt x="205274" y="261257"/>
                </a:lnTo>
                <a:cubicBezTo>
                  <a:pt x="199054" y="752669"/>
                  <a:pt x="198452" y="1244185"/>
                  <a:pt x="186613" y="1735494"/>
                </a:cubicBezTo>
                <a:cubicBezTo>
                  <a:pt x="185995" y="1761134"/>
                  <a:pt x="174997" y="1785478"/>
                  <a:pt x="167951" y="1810139"/>
                </a:cubicBezTo>
                <a:cubicBezTo>
                  <a:pt x="153733" y="1859902"/>
                  <a:pt x="122164" y="1959429"/>
                  <a:pt x="55984" y="1959429"/>
                </a:cubicBezTo>
                <a:lnTo>
                  <a:pt x="18662" y="1959429"/>
                </a:lnTo>
              </a:path>
            </a:pathLst>
          </a:custGeom>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a:lstStyle/>
          <a:p>
            <a:pPr>
              <a:defRPr/>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25608" name="Slide Number Placeholder 7"/>
          <p:cNvSpPr>
            <a:spLocks noGrp="1"/>
          </p:cNvSpPr>
          <p:nvPr>
            <p:ph type="sldNum" sz="quarter" idx="12"/>
          </p:nvPr>
        </p:nvSpPr>
        <p:spPr>
          <a:noFill/>
        </p:spPr>
        <p:txBody>
          <a:bodyPr>
            <a:normAutofit fontScale="85000" lnSpcReduction="20000"/>
          </a:bodyPr>
          <a:lstStyle/>
          <a:p>
            <a:fld id="{E422E9EB-1885-4904-9B80-3DCA776BFDAB}" type="slidenum">
              <a:rPr lang="en-GB" smtClean="0"/>
              <a:pPr/>
              <a:t>23</a:t>
            </a:fld>
            <a:endParaRPr lang="en-GB" smtClean="0"/>
          </a:p>
        </p:txBody>
      </p:sp>
      <p:sp>
        <p:nvSpPr>
          <p:cNvPr id="25602" name="Footer Placeholder 2"/>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sp>
        <p:nvSpPr>
          <p:cNvPr id="25603" name="TextBox 8"/>
          <p:cNvSpPr txBox="1">
            <a:spLocks noChangeArrowheads="1"/>
          </p:cNvSpPr>
          <p:nvPr/>
        </p:nvSpPr>
        <p:spPr bwMode="auto">
          <a:xfrm>
            <a:off x="179512" y="5315724"/>
            <a:ext cx="8784976" cy="1569660"/>
          </a:xfrm>
          <a:prstGeom prst="rect">
            <a:avLst/>
          </a:prstGeom>
          <a:noFill/>
          <a:ln w="9525">
            <a:noFill/>
            <a:miter lim="800000"/>
            <a:headEnd/>
            <a:tailEnd/>
          </a:ln>
        </p:spPr>
        <p:txBody>
          <a:bodyPr wrap="square">
            <a:spAutoFit/>
          </a:bodyPr>
          <a:lstStyle/>
          <a:p>
            <a:r>
              <a:rPr lang="en-GB" sz="2400" b="0" dirty="0"/>
              <a:t>In these algorithms the inner loop will add the row elements up so j will go from 1 to 3.</a:t>
            </a:r>
          </a:p>
          <a:p>
            <a:r>
              <a:rPr lang="en-GB" sz="2400" b="0" dirty="0"/>
              <a:t>The outer loop will total these row sums and so  </a:t>
            </a:r>
            <a:r>
              <a:rPr lang="en-GB" sz="2400" b="0" dirty="0" err="1"/>
              <a:t>i</a:t>
            </a:r>
            <a:r>
              <a:rPr lang="en-GB" sz="2400" b="0" dirty="0"/>
              <a:t> will go from 1 to </a:t>
            </a:r>
            <a:r>
              <a:rPr lang="en-GB" sz="2400" b="0" dirty="0" smtClean="0"/>
              <a:t>4</a:t>
            </a:r>
            <a:endParaRPr lang="en-GB" sz="2400" b="0" dirty="0"/>
          </a:p>
        </p:txBody>
      </p:sp>
      <p:sp>
        <p:nvSpPr>
          <p:cNvPr id="25604" name="Text Box 2"/>
          <p:cNvSpPr txBox="1">
            <a:spLocks noChangeArrowheads="1"/>
          </p:cNvSpPr>
          <p:nvPr/>
        </p:nvSpPr>
        <p:spPr bwMode="auto">
          <a:xfrm>
            <a:off x="0" y="0"/>
            <a:ext cx="4427984" cy="4941168"/>
          </a:xfrm>
          <a:prstGeom prst="rect">
            <a:avLst/>
          </a:prstGeom>
          <a:solidFill>
            <a:schemeClr val="accent1">
              <a:lumMod val="20000"/>
              <a:lumOff val="80000"/>
            </a:schemeClr>
          </a:solidFill>
          <a:ln w="9525">
            <a:solidFill>
              <a:srgbClr val="000000"/>
            </a:solidFill>
            <a:miter lim="800000"/>
            <a:headEnd/>
            <a:tailEnd/>
          </a:ln>
        </p:spPr>
        <p:txBody>
          <a:bodyPr/>
          <a:lstStyle/>
          <a:p>
            <a:r>
              <a:rPr lang="en-GB" sz="2400" dirty="0" err="1">
                <a:latin typeface="Times New Roman" pitchFamily="18" charset="0"/>
              </a:rPr>
              <a:t>MatrixSum</a:t>
            </a:r>
            <a:r>
              <a:rPr lang="en-GB" sz="2400" dirty="0">
                <a:latin typeface="Times New Roman" pitchFamily="18" charset="0"/>
              </a:rPr>
              <a:t>			</a:t>
            </a:r>
          </a:p>
          <a:p>
            <a:r>
              <a:rPr lang="en-GB" sz="2400" dirty="0">
                <a:latin typeface="Times New Roman" pitchFamily="18" charset="0"/>
              </a:rPr>
              <a:t>READ a(array) </a:t>
            </a:r>
          </a:p>
          <a:p>
            <a:r>
              <a:rPr lang="en-GB" sz="2400" dirty="0" err="1">
                <a:latin typeface="Times New Roman" pitchFamily="18" charset="0"/>
              </a:rPr>
              <a:t>Grandsum</a:t>
            </a:r>
            <a:r>
              <a:rPr lang="en-GB" sz="2400" dirty="0">
                <a:latin typeface="Times New Roman" pitchFamily="18" charset="0"/>
              </a:rPr>
              <a:t> </a:t>
            </a:r>
            <a:r>
              <a:rPr lang="en-GB" sz="2400" dirty="0">
                <a:latin typeface="Times New Roman" pitchFamily="18" charset="0"/>
                <a:sym typeface="Symbol" pitchFamily="18" charset="2"/>
              </a:rPr>
              <a:t></a:t>
            </a:r>
            <a:r>
              <a:rPr lang="en-GB" sz="2400" dirty="0">
                <a:latin typeface="Times New Roman" pitchFamily="18" charset="0"/>
              </a:rPr>
              <a:t>0</a:t>
            </a:r>
          </a:p>
          <a:p>
            <a:r>
              <a:rPr lang="en-GB" sz="2400" dirty="0">
                <a:latin typeface="Times New Roman" pitchFamily="18" charset="0"/>
              </a:rPr>
              <a:t>FOR </a:t>
            </a:r>
            <a:r>
              <a:rPr lang="en-GB" sz="2400" dirty="0" err="1">
                <a:latin typeface="Times New Roman" pitchFamily="18" charset="0"/>
              </a:rPr>
              <a:t>i</a:t>
            </a:r>
            <a:r>
              <a:rPr lang="en-GB" sz="2400" dirty="0">
                <a:latin typeface="Times New Roman" pitchFamily="18" charset="0"/>
              </a:rPr>
              <a:t> = 1 TO 4</a:t>
            </a:r>
          </a:p>
          <a:p>
            <a:r>
              <a:rPr lang="en-GB" sz="2400" dirty="0">
                <a:latin typeface="Times New Roman" pitchFamily="18" charset="0"/>
              </a:rPr>
              <a:t>Sum(</a:t>
            </a:r>
            <a:r>
              <a:rPr lang="en-GB" sz="2400" dirty="0" err="1">
                <a:latin typeface="Times New Roman" pitchFamily="18" charset="0"/>
              </a:rPr>
              <a:t>i</a:t>
            </a:r>
            <a:r>
              <a:rPr lang="en-GB" sz="2400" dirty="0">
                <a:latin typeface="Times New Roman" pitchFamily="18" charset="0"/>
              </a:rPr>
              <a:t>)</a:t>
            </a:r>
            <a:r>
              <a:rPr lang="en-GB" sz="2400" dirty="0">
                <a:latin typeface="Times New Roman" pitchFamily="18" charset="0"/>
                <a:sym typeface="Symbol" pitchFamily="18" charset="2"/>
              </a:rPr>
              <a:t></a:t>
            </a:r>
            <a:r>
              <a:rPr lang="en-GB" sz="2400" dirty="0">
                <a:latin typeface="Times New Roman" pitchFamily="18" charset="0"/>
              </a:rPr>
              <a:t>0 </a:t>
            </a:r>
          </a:p>
          <a:p>
            <a:r>
              <a:rPr lang="en-GB" sz="2400" dirty="0">
                <a:latin typeface="Times New Roman" pitchFamily="18" charset="0"/>
              </a:rPr>
              <a:t>FOR j = 1 TO 3</a:t>
            </a:r>
          </a:p>
          <a:p>
            <a:r>
              <a:rPr lang="en-GB" sz="2400" dirty="0">
                <a:latin typeface="Times New Roman" pitchFamily="18" charset="0"/>
              </a:rPr>
              <a:t>Sum(</a:t>
            </a:r>
            <a:r>
              <a:rPr lang="en-GB" sz="2400" dirty="0" err="1">
                <a:latin typeface="Times New Roman" pitchFamily="18" charset="0"/>
              </a:rPr>
              <a:t>i</a:t>
            </a:r>
            <a:r>
              <a:rPr lang="en-GB" sz="2400" dirty="0">
                <a:latin typeface="Times New Roman" pitchFamily="18" charset="0"/>
              </a:rPr>
              <a:t>)</a:t>
            </a:r>
            <a:r>
              <a:rPr lang="en-GB" sz="2400" dirty="0">
                <a:latin typeface="Times New Roman" pitchFamily="18" charset="0"/>
                <a:sym typeface="Symbol" pitchFamily="18" charset="2"/>
              </a:rPr>
              <a:t></a:t>
            </a:r>
            <a:r>
              <a:rPr lang="en-GB" sz="2400" dirty="0">
                <a:latin typeface="Times New Roman" pitchFamily="18" charset="0"/>
              </a:rPr>
              <a:t>Sum(</a:t>
            </a:r>
            <a:r>
              <a:rPr lang="en-GB" sz="2400" dirty="0" err="1">
                <a:latin typeface="Times New Roman" pitchFamily="18" charset="0"/>
              </a:rPr>
              <a:t>i</a:t>
            </a:r>
            <a:r>
              <a:rPr lang="en-GB" sz="2400" dirty="0">
                <a:latin typeface="Times New Roman" pitchFamily="18" charset="0"/>
              </a:rPr>
              <a:t>) + a(</a:t>
            </a:r>
            <a:r>
              <a:rPr lang="en-GB" sz="2400" dirty="0" err="1">
                <a:latin typeface="Times New Roman" pitchFamily="18" charset="0"/>
              </a:rPr>
              <a:t>i,j</a:t>
            </a:r>
            <a:r>
              <a:rPr lang="en-GB" sz="2400" dirty="0">
                <a:latin typeface="Times New Roman" pitchFamily="18" charset="0"/>
              </a:rPr>
              <a:t>)</a:t>
            </a:r>
          </a:p>
          <a:p>
            <a:r>
              <a:rPr lang="en-GB" sz="2400" dirty="0" err="1">
                <a:latin typeface="Times New Roman" pitchFamily="18" charset="0"/>
              </a:rPr>
              <a:t>Grandsum</a:t>
            </a:r>
            <a:r>
              <a:rPr lang="en-GB" sz="2400" dirty="0">
                <a:latin typeface="Times New Roman" pitchFamily="18" charset="0"/>
              </a:rPr>
              <a:t> </a:t>
            </a:r>
            <a:r>
              <a:rPr lang="en-GB" sz="2400" dirty="0">
                <a:latin typeface="Times New Roman" pitchFamily="18" charset="0"/>
                <a:sym typeface="Symbol" pitchFamily="18" charset="2"/>
              </a:rPr>
              <a:t></a:t>
            </a:r>
            <a:r>
              <a:rPr lang="en-GB" sz="2400" dirty="0">
                <a:latin typeface="Times New Roman" pitchFamily="18" charset="0"/>
              </a:rPr>
              <a:t> </a:t>
            </a:r>
            <a:r>
              <a:rPr lang="en-GB" sz="2400" dirty="0" err="1">
                <a:latin typeface="Times New Roman" pitchFamily="18" charset="0"/>
              </a:rPr>
              <a:t>Grandsum</a:t>
            </a:r>
            <a:r>
              <a:rPr lang="en-GB" sz="2400" dirty="0">
                <a:latin typeface="Times New Roman" pitchFamily="18" charset="0"/>
              </a:rPr>
              <a:t> + a(</a:t>
            </a:r>
            <a:r>
              <a:rPr lang="en-GB" sz="2400" dirty="0" err="1">
                <a:latin typeface="Times New Roman" pitchFamily="18" charset="0"/>
              </a:rPr>
              <a:t>ij</a:t>
            </a:r>
            <a:r>
              <a:rPr lang="en-GB" sz="2400" dirty="0">
                <a:latin typeface="Times New Roman" pitchFamily="18" charset="0"/>
              </a:rPr>
              <a:t>)</a:t>
            </a:r>
          </a:p>
          <a:p>
            <a:r>
              <a:rPr lang="en-GB" sz="2400" dirty="0">
                <a:latin typeface="Times New Roman" pitchFamily="18" charset="0"/>
              </a:rPr>
              <a:t>DISPLAY Sum(</a:t>
            </a:r>
            <a:r>
              <a:rPr lang="en-GB" sz="2400" dirty="0" err="1">
                <a:latin typeface="Times New Roman" pitchFamily="18" charset="0"/>
              </a:rPr>
              <a:t>i</a:t>
            </a:r>
            <a:r>
              <a:rPr lang="en-GB" sz="2400" dirty="0">
                <a:latin typeface="Times New Roman" pitchFamily="18" charset="0"/>
              </a:rPr>
              <a:t>)</a:t>
            </a:r>
          </a:p>
          <a:p>
            <a:r>
              <a:rPr lang="en-GB" sz="2400" dirty="0">
                <a:latin typeface="Times New Roman" pitchFamily="18" charset="0"/>
              </a:rPr>
              <a:t>NEXT j</a:t>
            </a:r>
          </a:p>
          <a:p>
            <a:r>
              <a:rPr lang="en-GB" sz="2400" dirty="0">
                <a:latin typeface="Times New Roman" pitchFamily="18" charset="0"/>
              </a:rPr>
              <a:t>NEXT </a:t>
            </a:r>
            <a:r>
              <a:rPr lang="en-GB" sz="2400" dirty="0" err="1">
                <a:latin typeface="Times New Roman" pitchFamily="18" charset="0"/>
              </a:rPr>
              <a:t>i</a:t>
            </a:r>
            <a:endParaRPr lang="en-GB" sz="2400" dirty="0">
              <a:latin typeface="Times New Roman" pitchFamily="18" charset="0"/>
            </a:endParaRPr>
          </a:p>
          <a:p>
            <a:r>
              <a:rPr lang="en-GB" sz="2400" dirty="0">
                <a:latin typeface="Times New Roman" pitchFamily="18" charset="0"/>
              </a:rPr>
              <a:t>DISPLAY </a:t>
            </a:r>
            <a:r>
              <a:rPr lang="en-GB" sz="2400" dirty="0" err="1">
                <a:latin typeface="Times New Roman" pitchFamily="18" charset="0"/>
              </a:rPr>
              <a:t>Grandsum</a:t>
            </a:r>
            <a:endParaRPr lang="en-GB" sz="2400" dirty="0">
              <a:latin typeface="Times New Roman" pitchFamily="18" charset="0"/>
            </a:endParaRPr>
          </a:p>
          <a:p>
            <a:r>
              <a:rPr lang="en-GB" sz="2400" dirty="0">
                <a:latin typeface="Times New Roman" pitchFamily="18" charset="0"/>
              </a:rPr>
              <a:t>End </a:t>
            </a:r>
            <a:r>
              <a:rPr lang="en-GB" sz="2400" dirty="0" err="1">
                <a:latin typeface="Times New Roman" pitchFamily="18" charset="0"/>
              </a:rPr>
              <a:t>Matrixsum</a:t>
            </a:r>
            <a:endParaRPr lang="en-US" sz="2400" dirty="0"/>
          </a:p>
        </p:txBody>
      </p:sp>
      <p:sp>
        <p:nvSpPr>
          <p:cNvPr id="25605" name="Text Box 3"/>
          <p:cNvSpPr txBox="1">
            <a:spLocks noChangeArrowheads="1"/>
          </p:cNvSpPr>
          <p:nvPr/>
        </p:nvSpPr>
        <p:spPr bwMode="auto">
          <a:xfrm>
            <a:off x="4572000" y="0"/>
            <a:ext cx="4572001" cy="4941168"/>
          </a:xfrm>
          <a:prstGeom prst="rect">
            <a:avLst/>
          </a:prstGeom>
          <a:solidFill>
            <a:schemeClr val="accent1">
              <a:lumMod val="20000"/>
              <a:lumOff val="80000"/>
            </a:schemeClr>
          </a:solidFill>
          <a:ln w="9525">
            <a:solidFill>
              <a:srgbClr val="000000"/>
            </a:solidFill>
            <a:miter lim="800000"/>
            <a:headEnd/>
            <a:tailEnd/>
          </a:ln>
        </p:spPr>
        <p:txBody>
          <a:bodyPr/>
          <a:lstStyle/>
          <a:p>
            <a:r>
              <a:rPr lang="en-GB" sz="2400" dirty="0" err="1">
                <a:latin typeface="Times New Roman" pitchFamily="18" charset="0"/>
              </a:rPr>
              <a:t>MatrixSum</a:t>
            </a:r>
            <a:r>
              <a:rPr lang="en-GB" sz="2400" dirty="0">
                <a:latin typeface="Times New Roman" pitchFamily="18" charset="0"/>
              </a:rPr>
              <a:t>			</a:t>
            </a:r>
          </a:p>
          <a:p>
            <a:r>
              <a:rPr lang="en-GB" sz="2400" dirty="0">
                <a:latin typeface="Times New Roman" pitchFamily="18" charset="0"/>
              </a:rPr>
              <a:t>READ a(array)</a:t>
            </a:r>
          </a:p>
          <a:p>
            <a:r>
              <a:rPr lang="en-GB" sz="2400" dirty="0" err="1">
                <a:latin typeface="Times New Roman" pitchFamily="18" charset="0"/>
              </a:rPr>
              <a:t>Grandsum</a:t>
            </a:r>
            <a:r>
              <a:rPr lang="en-GB" sz="2400" dirty="0">
                <a:latin typeface="Times New Roman" pitchFamily="18" charset="0"/>
              </a:rPr>
              <a:t> </a:t>
            </a:r>
            <a:r>
              <a:rPr lang="en-GB" sz="2400" dirty="0">
                <a:latin typeface="Times New Roman" pitchFamily="18" charset="0"/>
                <a:sym typeface="Symbol" pitchFamily="18" charset="2"/>
              </a:rPr>
              <a:t></a:t>
            </a:r>
            <a:r>
              <a:rPr lang="en-GB" sz="2400" dirty="0">
                <a:latin typeface="Times New Roman" pitchFamily="18" charset="0"/>
              </a:rPr>
              <a:t>0</a:t>
            </a:r>
          </a:p>
          <a:p>
            <a:r>
              <a:rPr lang="en-GB" sz="2400" dirty="0">
                <a:latin typeface="Times New Roman" pitchFamily="18" charset="0"/>
              </a:rPr>
              <a:t>FOR </a:t>
            </a:r>
            <a:r>
              <a:rPr lang="en-GB" sz="2400" dirty="0" err="1">
                <a:latin typeface="Times New Roman" pitchFamily="18" charset="0"/>
              </a:rPr>
              <a:t>i</a:t>
            </a:r>
            <a:r>
              <a:rPr lang="en-GB" sz="2400" dirty="0">
                <a:latin typeface="Times New Roman" pitchFamily="18" charset="0"/>
              </a:rPr>
              <a:t> = 1 TO 4</a:t>
            </a:r>
          </a:p>
          <a:p>
            <a:r>
              <a:rPr lang="en-GB" sz="2400" dirty="0">
                <a:latin typeface="Times New Roman" pitchFamily="18" charset="0"/>
              </a:rPr>
              <a:t>Sum(</a:t>
            </a:r>
            <a:r>
              <a:rPr lang="en-GB" sz="2400" dirty="0" err="1">
                <a:latin typeface="Times New Roman" pitchFamily="18" charset="0"/>
              </a:rPr>
              <a:t>i</a:t>
            </a:r>
            <a:r>
              <a:rPr lang="en-GB" sz="2400" dirty="0">
                <a:latin typeface="Times New Roman" pitchFamily="18" charset="0"/>
              </a:rPr>
              <a:t>)</a:t>
            </a:r>
            <a:r>
              <a:rPr lang="en-GB" sz="2400" dirty="0">
                <a:latin typeface="Times New Roman" pitchFamily="18" charset="0"/>
                <a:sym typeface="Symbol" pitchFamily="18" charset="2"/>
              </a:rPr>
              <a:t></a:t>
            </a:r>
            <a:r>
              <a:rPr lang="en-GB" sz="2400" dirty="0">
                <a:latin typeface="Times New Roman" pitchFamily="18" charset="0"/>
              </a:rPr>
              <a:t>0 </a:t>
            </a:r>
          </a:p>
          <a:p>
            <a:r>
              <a:rPr lang="en-GB" sz="2400" dirty="0">
                <a:latin typeface="Times New Roman" pitchFamily="18" charset="0"/>
              </a:rPr>
              <a:t>FOR j = 1 TO 3</a:t>
            </a:r>
          </a:p>
          <a:p>
            <a:r>
              <a:rPr lang="en-GB" sz="2400" dirty="0">
                <a:latin typeface="Times New Roman" pitchFamily="18" charset="0"/>
              </a:rPr>
              <a:t>Sum(</a:t>
            </a:r>
            <a:r>
              <a:rPr lang="en-GB" sz="2400" dirty="0" err="1">
                <a:latin typeface="Times New Roman" pitchFamily="18" charset="0"/>
              </a:rPr>
              <a:t>i</a:t>
            </a:r>
            <a:r>
              <a:rPr lang="en-GB" sz="2400" dirty="0">
                <a:latin typeface="Times New Roman" pitchFamily="18" charset="0"/>
              </a:rPr>
              <a:t>)</a:t>
            </a:r>
            <a:r>
              <a:rPr lang="en-GB" sz="2400" dirty="0">
                <a:latin typeface="Times New Roman" pitchFamily="18" charset="0"/>
                <a:sym typeface="Symbol" pitchFamily="18" charset="2"/>
              </a:rPr>
              <a:t></a:t>
            </a:r>
            <a:r>
              <a:rPr lang="en-GB" sz="2400" dirty="0">
                <a:latin typeface="Times New Roman" pitchFamily="18" charset="0"/>
              </a:rPr>
              <a:t>Sum(</a:t>
            </a:r>
            <a:r>
              <a:rPr lang="en-GB" sz="2400" dirty="0" err="1">
                <a:latin typeface="Times New Roman" pitchFamily="18" charset="0"/>
              </a:rPr>
              <a:t>i</a:t>
            </a:r>
            <a:r>
              <a:rPr lang="en-GB" sz="2400" dirty="0">
                <a:latin typeface="Times New Roman" pitchFamily="18" charset="0"/>
              </a:rPr>
              <a:t>) + a(</a:t>
            </a:r>
            <a:r>
              <a:rPr lang="en-GB" sz="2400" dirty="0" err="1">
                <a:latin typeface="Times New Roman" pitchFamily="18" charset="0"/>
              </a:rPr>
              <a:t>i,j</a:t>
            </a:r>
            <a:r>
              <a:rPr lang="en-GB" sz="2400" dirty="0">
                <a:latin typeface="Times New Roman" pitchFamily="18" charset="0"/>
              </a:rPr>
              <a:t>)</a:t>
            </a:r>
          </a:p>
          <a:p>
            <a:r>
              <a:rPr lang="en-GB" sz="2400" dirty="0">
                <a:latin typeface="Times New Roman" pitchFamily="18" charset="0"/>
              </a:rPr>
              <a:t>DISPLAY Sum(</a:t>
            </a:r>
            <a:r>
              <a:rPr lang="en-GB" sz="2400" dirty="0" err="1">
                <a:latin typeface="Times New Roman" pitchFamily="18" charset="0"/>
              </a:rPr>
              <a:t>i</a:t>
            </a:r>
            <a:r>
              <a:rPr lang="en-GB" sz="2400" dirty="0">
                <a:latin typeface="Times New Roman" pitchFamily="18" charset="0"/>
              </a:rPr>
              <a:t>)	</a:t>
            </a:r>
          </a:p>
          <a:p>
            <a:r>
              <a:rPr lang="en-GB" sz="2400" dirty="0">
                <a:latin typeface="Times New Roman" pitchFamily="18" charset="0"/>
              </a:rPr>
              <a:t>NEXT j</a:t>
            </a:r>
          </a:p>
          <a:p>
            <a:r>
              <a:rPr lang="en-GB" sz="2400" dirty="0" err="1">
                <a:latin typeface="Times New Roman" pitchFamily="18" charset="0"/>
              </a:rPr>
              <a:t>Grandsum</a:t>
            </a:r>
            <a:r>
              <a:rPr lang="en-GB" sz="2400" dirty="0">
                <a:latin typeface="Times New Roman" pitchFamily="18" charset="0"/>
              </a:rPr>
              <a:t> </a:t>
            </a:r>
            <a:r>
              <a:rPr lang="en-GB" sz="2400" dirty="0">
                <a:latin typeface="Times New Roman" pitchFamily="18" charset="0"/>
                <a:sym typeface="Symbol" pitchFamily="18" charset="2"/>
              </a:rPr>
              <a:t></a:t>
            </a:r>
            <a:r>
              <a:rPr lang="en-GB" sz="2400" dirty="0">
                <a:latin typeface="Times New Roman" pitchFamily="18" charset="0"/>
              </a:rPr>
              <a:t> </a:t>
            </a:r>
            <a:r>
              <a:rPr lang="en-GB" sz="2400" dirty="0" err="1" smtClean="0">
                <a:latin typeface="Times New Roman" pitchFamily="18" charset="0"/>
              </a:rPr>
              <a:t>Grandsum+Sum</a:t>
            </a:r>
            <a:r>
              <a:rPr lang="en-GB" sz="2400" dirty="0" smtClean="0">
                <a:latin typeface="Times New Roman" pitchFamily="18" charset="0"/>
              </a:rPr>
              <a:t>(</a:t>
            </a:r>
            <a:r>
              <a:rPr lang="en-GB" sz="2400" dirty="0" err="1" smtClean="0">
                <a:latin typeface="Times New Roman" pitchFamily="18" charset="0"/>
              </a:rPr>
              <a:t>i</a:t>
            </a:r>
            <a:r>
              <a:rPr lang="en-GB" sz="2400" dirty="0">
                <a:latin typeface="Times New Roman" pitchFamily="18" charset="0"/>
              </a:rPr>
              <a:t>)</a:t>
            </a:r>
          </a:p>
          <a:p>
            <a:r>
              <a:rPr lang="en-GB" sz="2400" dirty="0">
                <a:latin typeface="Times New Roman" pitchFamily="18" charset="0"/>
              </a:rPr>
              <a:t>NEXT </a:t>
            </a:r>
            <a:r>
              <a:rPr lang="en-GB" sz="2400" dirty="0" err="1">
                <a:latin typeface="Times New Roman" pitchFamily="18" charset="0"/>
              </a:rPr>
              <a:t>i</a:t>
            </a:r>
            <a:endParaRPr lang="en-GB" sz="2400" dirty="0">
              <a:latin typeface="Times New Roman" pitchFamily="18" charset="0"/>
            </a:endParaRPr>
          </a:p>
          <a:p>
            <a:r>
              <a:rPr lang="en-GB" sz="2400" dirty="0">
                <a:latin typeface="Times New Roman" pitchFamily="18" charset="0"/>
              </a:rPr>
              <a:t>DISPLAY </a:t>
            </a:r>
            <a:r>
              <a:rPr lang="en-GB" sz="2400" dirty="0" err="1">
                <a:latin typeface="Times New Roman" pitchFamily="18" charset="0"/>
              </a:rPr>
              <a:t>Grandsum</a:t>
            </a:r>
            <a:endParaRPr lang="en-GB" sz="2400" dirty="0">
              <a:latin typeface="Times New Roman" pitchFamily="18" charset="0"/>
            </a:endParaRPr>
          </a:p>
          <a:p>
            <a:r>
              <a:rPr lang="en-GB" sz="2400" dirty="0">
                <a:latin typeface="Times New Roman" pitchFamily="18" charset="0"/>
              </a:rPr>
              <a:t>End </a:t>
            </a:r>
            <a:r>
              <a:rPr lang="en-GB" sz="2400" dirty="0" err="1">
                <a:latin typeface="Times New Roman" pitchFamily="18" charset="0"/>
              </a:rPr>
              <a:t>Matrixsum</a:t>
            </a:r>
            <a:endParaRPr lang="en-US" sz="2400" dirty="0"/>
          </a:p>
        </p:txBody>
      </p:sp>
      <p:sp>
        <p:nvSpPr>
          <p:cNvPr id="25606" name="TextBox 7"/>
          <p:cNvSpPr txBox="1">
            <a:spLocks noChangeArrowheads="1"/>
          </p:cNvSpPr>
          <p:nvPr/>
        </p:nvSpPr>
        <p:spPr bwMode="auto">
          <a:xfrm>
            <a:off x="3857625" y="357188"/>
            <a:ext cx="357188" cy="366712"/>
          </a:xfrm>
          <a:prstGeom prst="rect">
            <a:avLst/>
          </a:prstGeom>
          <a:noFill/>
          <a:ln w="9525">
            <a:noFill/>
            <a:miter lim="800000"/>
            <a:headEnd/>
            <a:tailEnd/>
          </a:ln>
        </p:spPr>
        <p:txBody>
          <a:bodyPr>
            <a:spAutoFit/>
          </a:bodyPr>
          <a:lstStyle/>
          <a:p>
            <a:r>
              <a:rPr lang="en-GB"/>
              <a:t>A</a:t>
            </a:r>
          </a:p>
        </p:txBody>
      </p:sp>
      <p:sp>
        <p:nvSpPr>
          <p:cNvPr id="25607" name="TextBox 9"/>
          <p:cNvSpPr txBox="1">
            <a:spLocks noChangeArrowheads="1"/>
          </p:cNvSpPr>
          <p:nvPr/>
        </p:nvSpPr>
        <p:spPr bwMode="auto">
          <a:xfrm>
            <a:off x="8429625" y="357188"/>
            <a:ext cx="357188" cy="366712"/>
          </a:xfrm>
          <a:prstGeom prst="rect">
            <a:avLst/>
          </a:prstGeom>
          <a:noFill/>
          <a:ln w="9525">
            <a:noFill/>
            <a:miter lim="800000"/>
            <a:headEnd/>
            <a:tailEnd/>
          </a:ln>
        </p:spPr>
        <p:txBody>
          <a:bodyPr>
            <a:spAutoFit/>
          </a:bodyPr>
          <a:lstStyle/>
          <a:p>
            <a:r>
              <a:rPr lang="en-GB"/>
              <a:t>B</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GB" smtClean="0"/>
              <a:t>Time complexity</a:t>
            </a:r>
          </a:p>
        </p:txBody>
      </p:sp>
      <p:sp>
        <p:nvSpPr>
          <p:cNvPr id="6"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26629" name="Slide Number Placeholder 4"/>
          <p:cNvSpPr>
            <a:spLocks noGrp="1"/>
          </p:cNvSpPr>
          <p:nvPr>
            <p:ph type="sldNum" sz="quarter" idx="12"/>
          </p:nvPr>
        </p:nvSpPr>
        <p:spPr>
          <a:noFill/>
        </p:spPr>
        <p:txBody>
          <a:bodyPr>
            <a:normAutofit fontScale="85000" lnSpcReduction="20000"/>
          </a:bodyPr>
          <a:lstStyle/>
          <a:p>
            <a:fld id="{CEC692E2-9355-4766-B2F5-E9C93A1B3F32}" type="slidenum">
              <a:rPr lang="en-GB" smtClean="0"/>
              <a:pPr/>
              <a:t>24</a:t>
            </a:fld>
            <a:endParaRPr lang="en-GB" smtClean="0"/>
          </a:p>
        </p:txBody>
      </p:sp>
      <p:sp>
        <p:nvSpPr>
          <p:cNvPr id="24580" name="TextBox 8"/>
          <p:cNvSpPr txBox="1">
            <a:spLocks noChangeArrowheads="1"/>
          </p:cNvSpPr>
          <p:nvPr/>
        </p:nvSpPr>
        <p:spPr bwMode="auto">
          <a:xfrm>
            <a:off x="285750" y="1614636"/>
            <a:ext cx="8572500" cy="4838700"/>
          </a:xfrm>
          <a:prstGeom prst="rect">
            <a:avLst/>
          </a:prstGeom>
          <a:noFill/>
          <a:ln w="9525">
            <a:noFill/>
            <a:miter lim="800000"/>
            <a:headEnd/>
            <a:tailEnd/>
          </a:ln>
        </p:spPr>
        <p:txBody>
          <a:bodyPr>
            <a:spAutoFit/>
          </a:bodyPr>
          <a:lstStyle/>
          <a:p>
            <a:pPr>
              <a:defRPr/>
            </a:pPr>
            <a:r>
              <a:rPr lang="en-GB" sz="2400" b="0" dirty="0">
                <a:solidFill>
                  <a:schemeClr val="tx1">
                    <a:lumMod val="95000"/>
                    <a:lumOff val="5000"/>
                  </a:schemeClr>
                </a:solidFill>
              </a:rPr>
              <a:t>Both algorithms work by using a double loop but the two algorithms get the total (</a:t>
            </a:r>
            <a:r>
              <a:rPr lang="en-GB" sz="2400" b="0" dirty="0" err="1">
                <a:solidFill>
                  <a:schemeClr val="tx1">
                    <a:lumMod val="95000"/>
                    <a:lumOff val="5000"/>
                  </a:schemeClr>
                </a:solidFill>
              </a:rPr>
              <a:t>Grandsum</a:t>
            </a:r>
            <a:r>
              <a:rPr lang="en-GB" sz="2400" b="0" dirty="0">
                <a:solidFill>
                  <a:schemeClr val="tx1">
                    <a:lumMod val="95000"/>
                    <a:lumOff val="5000"/>
                  </a:schemeClr>
                </a:solidFill>
              </a:rPr>
              <a:t>) by putting similar statements in different places in the algorithm								    </a:t>
            </a:r>
          </a:p>
          <a:p>
            <a:pPr>
              <a:defRPr/>
            </a:pPr>
            <a:r>
              <a:rPr lang="en-GB" sz="2400" b="0" dirty="0">
                <a:solidFill>
                  <a:schemeClr val="tx1">
                    <a:lumMod val="95000"/>
                    <a:lumOff val="5000"/>
                  </a:schemeClr>
                </a:solidFill>
              </a:rPr>
              <a:t> When we analyse the time complexity of these algorithms we look to see how often a critical operation (addition in this case) takes place.</a:t>
            </a:r>
          </a:p>
          <a:p>
            <a:pPr>
              <a:defRPr/>
            </a:pPr>
            <a:endParaRPr lang="en-GB" sz="2400" b="0" dirty="0">
              <a:solidFill>
                <a:schemeClr val="tx1">
                  <a:lumMod val="95000"/>
                  <a:lumOff val="5000"/>
                </a:schemeClr>
              </a:solidFill>
            </a:endParaRPr>
          </a:p>
          <a:p>
            <a:pPr>
              <a:defRPr/>
            </a:pPr>
            <a:r>
              <a:rPr lang="en-GB" sz="2400" b="0" dirty="0">
                <a:solidFill>
                  <a:schemeClr val="tx1">
                    <a:lumMod val="95000"/>
                    <a:lumOff val="5000"/>
                  </a:schemeClr>
                </a:solidFill>
              </a:rPr>
              <a:t>In A we have both Sum and </a:t>
            </a:r>
            <a:r>
              <a:rPr lang="en-GB" sz="2400" b="0" dirty="0" err="1">
                <a:solidFill>
                  <a:schemeClr val="tx1">
                    <a:lumMod val="95000"/>
                    <a:lumOff val="5000"/>
                  </a:schemeClr>
                </a:solidFill>
              </a:rPr>
              <a:t>Grandsum</a:t>
            </a:r>
            <a:r>
              <a:rPr lang="en-GB" sz="2400" b="0" dirty="0">
                <a:solidFill>
                  <a:schemeClr val="tx1">
                    <a:lumMod val="95000"/>
                    <a:lumOff val="5000"/>
                  </a:schemeClr>
                </a:solidFill>
              </a:rPr>
              <a:t> calculated 12 (4</a:t>
            </a:r>
            <a:r>
              <a:rPr lang="en-GB" sz="2400" b="0" dirty="0">
                <a:solidFill>
                  <a:schemeClr val="tx1">
                    <a:lumMod val="95000"/>
                    <a:lumOff val="5000"/>
                  </a:schemeClr>
                </a:solidFill>
                <a:sym typeface="Symbol" pitchFamily="18" charset="2"/>
              </a:rPr>
              <a:t></a:t>
            </a:r>
            <a:r>
              <a:rPr lang="en-GB" sz="2400" b="0" dirty="0">
                <a:solidFill>
                  <a:schemeClr val="tx1">
                    <a:lumMod val="95000"/>
                    <a:lumOff val="5000"/>
                  </a:schemeClr>
                </a:solidFill>
              </a:rPr>
              <a:t>3) times so have 2(12) = 24 operations</a:t>
            </a:r>
          </a:p>
          <a:p>
            <a:pPr>
              <a:defRPr/>
            </a:pPr>
            <a:endParaRPr lang="en-GB" sz="2400" b="0" dirty="0">
              <a:solidFill>
                <a:schemeClr val="tx1">
                  <a:lumMod val="95000"/>
                  <a:lumOff val="5000"/>
                </a:schemeClr>
              </a:solidFill>
            </a:endParaRPr>
          </a:p>
          <a:p>
            <a:pPr>
              <a:defRPr/>
            </a:pPr>
            <a:r>
              <a:rPr lang="en-GB" sz="2400" b="0" dirty="0">
                <a:solidFill>
                  <a:schemeClr val="tx1">
                    <a:lumMod val="95000"/>
                    <a:lumOff val="5000"/>
                  </a:schemeClr>
                </a:solidFill>
              </a:rPr>
              <a:t>In B we have Sum calculated 12 times but </a:t>
            </a:r>
            <a:r>
              <a:rPr lang="en-GB" sz="2400" b="0" dirty="0" err="1">
                <a:solidFill>
                  <a:schemeClr val="tx1">
                    <a:lumMod val="95000"/>
                    <a:lumOff val="5000"/>
                  </a:schemeClr>
                </a:solidFill>
              </a:rPr>
              <a:t>Grandsum</a:t>
            </a:r>
            <a:r>
              <a:rPr lang="en-GB" sz="2400" b="0" dirty="0">
                <a:solidFill>
                  <a:schemeClr val="tx1">
                    <a:lumMod val="95000"/>
                    <a:lumOff val="5000"/>
                  </a:schemeClr>
                </a:solidFill>
              </a:rPr>
              <a:t> only 4 times so have a total of 16 operations.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27651" name="Slide Number Placeholder 2"/>
          <p:cNvSpPr>
            <a:spLocks noGrp="1"/>
          </p:cNvSpPr>
          <p:nvPr>
            <p:ph type="sldNum" sz="quarter" idx="12"/>
          </p:nvPr>
        </p:nvSpPr>
        <p:spPr>
          <a:noFill/>
        </p:spPr>
        <p:txBody>
          <a:bodyPr>
            <a:normAutofit/>
          </a:bodyPr>
          <a:lstStyle/>
          <a:p>
            <a:fld id="{9BC664C2-36FE-4ED2-B2D7-087F4931F361}" type="slidenum">
              <a:rPr lang="en-GB" smtClean="0"/>
              <a:pPr/>
              <a:t>25</a:t>
            </a:fld>
            <a:endParaRPr lang="en-GB" smtClean="0"/>
          </a:p>
        </p:txBody>
      </p:sp>
      <p:sp>
        <p:nvSpPr>
          <p:cNvPr id="25602" name="TextBox 8"/>
          <p:cNvSpPr txBox="1">
            <a:spLocks noChangeArrowheads="1"/>
          </p:cNvSpPr>
          <p:nvPr/>
        </p:nvSpPr>
        <p:spPr bwMode="auto">
          <a:xfrm>
            <a:off x="323528" y="476672"/>
            <a:ext cx="8572500" cy="5934075"/>
          </a:xfrm>
          <a:prstGeom prst="rect">
            <a:avLst/>
          </a:prstGeom>
          <a:noFill/>
          <a:ln w="9525">
            <a:noFill/>
            <a:miter lim="800000"/>
            <a:headEnd/>
            <a:tailEnd/>
          </a:ln>
        </p:spPr>
        <p:txBody>
          <a:bodyPr>
            <a:spAutoFit/>
          </a:bodyPr>
          <a:lstStyle/>
          <a:p>
            <a:r>
              <a:rPr lang="en-GB" sz="2400" b="0" dirty="0"/>
              <a:t>The difference in computer time in these cases will be negligible but consider the general case where both </a:t>
            </a:r>
            <a:r>
              <a:rPr lang="en-GB" sz="2400" b="0" dirty="0" err="1"/>
              <a:t>i</a:t>
            </a:r>
            <a:r>
              <a:rPr lang="en-GB" sz="2400" b="0" dirty="0"/>
              <a:t> and j have been replaced by n allowing us to use this algorithm with any size matrix. We rename A and B with  versions C and D</a:t>
            </a:r>
          </a:p>
          <a:p>
            <a:r>
              <a:rPr lang="en-GB" sz="2400" dirty="0"/>
              <a:t> </a:t>
            </a:r>
          </a:p>
          <a:p>
            <a:r>
              <a:rPr lang="en-GB" sz="2400" dirty="0"/>
              <a:t>Now we have algorithm T</a:t>
            </a:r>
            <a:r>
              <a:rPr lang="en-GB" sz="2400" baseline="-25000" dirty="0"/>
              <a:t>C</a:t>
            </a:r>
            <a:r>
              <a:rPr lang="en-GB" sz="2400" dirty="0"/>
              <a:t>(n)  =  2n</a:t>
            </a:r>
            <a:r>
              <a:rPr lang="en-GB" sz="2400" baseline="30000" dirty="0"/>
              <a:t>2</a:t>
            </a:r>
            <a:r>
              <a:rPr lang="en-GB" sz="2400" dirty="0"/>
              <a:t> and T</a:t>
            </a:r>
            <a:r>
              <a:rPr lang="en-GB" sz="2400" baseline="-25000" dirty="0"/>
              <a:t>D</a:t>
            </a:r>
            <a:r>
              <a:rPr lang="en-GB" sz="2400" dirty="0"/>
              <a:t>(n)  =  n</a:t>
            </a:r>
            <a:r>
              <a:rPr lang="en-GB" sz="2400" baseline="30000" dirty="0"/>
              <a:t>2</a:t>
            </a:r>
            <a:r>
              <a:rPr lang="en-GB" sz="2400" dirty="0"/>
              <a:t>+n.</a:t>
            </a:r>
          </a:p>
          <a:p>
            <a:r>
              <a:rPr lang="en-GB" sz="2400" dirty="0"/>
              <a:t> </a:t>
            </a:r>
          </a:p>
          <a:p>
            <a:r>
              <a:rPr lang="en-GB" sz="2400" dirty="0"/>
              <a:t>For all values of n ,   2n</a:t>
            </a:r>
            <a:r>
              <a:rPr lang="en-GB" sz="2400" baseline="30000" dirty="0"/>
              <a:t>2 </a:t>
            </a:r>
            <a:r>
              <a:rPr lang="en-GB" sz="2400" dirty="0"/>
              <a:t>&gt; n</a:t>
            </a:r>
            <a:r>
              <a:rPr lang="en-GB" sz="2400" baseline="30000" dirty="0"/>
              <a:t>2</a:t>
            </a:r>
            <a:r>
              <a:rPr lang="en-GB" sz="2400" dirty="0"/>
              <a:t>+n   so we can say D is apparently guaranteed to execute faster than C.</a:t>
            </a:r>
          </a:p>
          <a:p>
            <a:r>
              <a:rPr lang="en-GB" sz="2400" dirty="0"/>
              <a:t> </a:t>
            </a:r>
          </a:p>
          <a:p>
            <a:r>
              <a:rPr lang="en-GB" sz="2400" b="0" dirty="0"/>
              <a:t>If we take the case where n is 1000 and a computer only capable of processing one instruction each microsecond the comparison between C and D will be about 2 second to 1 second so not noticeably different. On a 100 000 by 100 000 matrix the difference is significant with 6 hrs as opposed to 3 hours. (ref Thomas L Naps)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sz="quarter"/>
          </p:nvPr>
        </p:nvSpPr>
        <p:spPr>
          <a:xfrm>
            <a:off x="457200" y="188640"/>
            <a:ext cx="8229600" cy="1143000"/>
          </a:xfrm>
        </p:spPr>
        <p:txBody>
          <a:bodyPr/>
          <a:lstStyle/>
          <a:p>
            <a:pPr eaLnBrk="1" hangingPunct="1"/>
            <a:r>
              <a:rPr lang="en-GB" dirty="0" smtClean="0"/>
              <a:t>Travelling Salesman</a:t>
            </a:r>
          </a:p>
        </p:txBody>
      </p:sp>
      <p:pic>
        <p:nvPicPr>
          <p:cNvPr id="28676" name="Picture 3" descr="DOORWAY"/>
          <p:cNvPicPr>
            <a:picLocks noGrp="1" noChangeAspect="1" noChangeArrowheads="1"/>
          </p:cNvPicPr>
          <p:nvPr>
            <p:ph sz="quarter" idx="1"/>
          </p:nvPr>
        </p:nvPicPr>
        <p:blipFill>
          <a:blip r:embed="rId2" cstate="print"/>
          <a:stretch>
            <a:fillRect/>
          </a:stretch>
        </p:blipFill>
        <p:spPr>
          <a:xfrm>
            <a:off x="1536324" y="1600200"/>
            <a:ext cx="1880351" cy="2185988"/>
          </a:xfrm>
          <a:noFill/>
        </p:spPr>
      </p:pic>
      <p:pic>
        <p:nvPicPr>
          <p:cNvPr id="28677" name="Picture 4" descr="DOORWAY"/>
          <p:cNvPicPr>
            <a:picLocks noGrp="1" noChangeAspect="1" noChangeArrowheads="1"/>
          </p:cNvPicPr>
          <p:nvPr>
            <p:ph sz="quarter" idx="2"/>
          </p:nvPr>
        </p:nvPicPr>
        <p:blipFill>
          <a:blip r:embed="rId2" cstate="print"/>
          <a:stretch>
            <a:fillRect/>
          </a:stretch>
        </p:blipFill>
        <p:spPr>
          <a:xfrm>
            <a:off x="5727324" y="1600200"/>
            <a:ext cx="1880351" cy="2185988"/>
          </a:xfrm>
          <a:noFill/>
        </p:spPr>
      </p:pic>
      <p:pic>
        <p:nvPicPr>
          <p:cNvPr id="28678" name="Picture 5" descr="DOORWAY"/>
          <p:cNvPicPr>
            <a:picLocks noGrp="1" noChangeAspect="1" noChangeArrowheads="1"/>
          </p:cNvPicPr>
          <p:nvPr>
            <p:ph sz="quarter" idx="3"/>
          </p:nvPr>
        </p:nvPicPr>
        <p:blipFill>
          <a:blip r:embed="rId2" cstate="print"/>
          <a:stretch>
            <a:fillRect/>
          </a:stretch>
        </p:blipFill>
        <p:spPr>
          <a:xfrm>
            <a:off x="1535642" y="3938588"/>
            <a:ext cx="1881716" cy="2187575"/>
          </a:xfrm>
          <a:noFill/>
        </p:spPr>
      </p:pic>
      <p:pic>
        <p:nvPicPr>
          <p:cNvPr id="28680" name="Picture 34" descr="DOORWAY"/>
          <p:cNvPicPr>
            <a:picLocks noGrp="1" noChangeAspect="1" noChangeArrowheads="1"/>
          </p:cNvPicPr>
          <p:nvPr>
            <p:ph sz="quarter" idx="4"/>
          </p:nvPr>
        </p:nvPicPr>
        <p:blipFill>
          <a:blip r:embed="rId2" cstate="print"/>
          <a:stretch>
            <a:fillRect/>
          </a:stretch>
        </p:blipFill>
        <p:spPr>
          <a:xfrm>
            <a:off x="5726642" y="3938588"/>
            <a:ext cx="1881716" cy="2187575"/>
          </a:xfrm>
          <a:noFill/>
        </p:spPr>
      </p:pic>
      <p:sp>
        <p:nvSpPr>
          <p:cNvPr id="187"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28691" name="Slide Number Placeholder 185"/>
          <p:cNvSpPr>
            <a:spLocks noGrp="1"/>
          </p:cNvSpPr>
          <p:nvPr>
            <p:ph type="sldNum" sz="quarter" idx="12"/>
          </p:nvPr>
        </p:nvSpPr>
        <p:spPr>
          <a:xfrm>
            <a:off x="0" y="2639655"/>
            <a:ext cx="533400" cy="244476"/>
          </a:xfrm>
          <a:noFill/>
        </p:spPr>
        <p:txBody>
          <a:bodyPr>
            <a:normAutofit fontScale="85000" lnSpcReduction="20000"/>
          </a:bodyPr>
          <a:lstStyle/>
          <a:p>
            <a:fld id="{662647A3-2912-4DA5-B055-0AC78CA5A21F}" type="slidenum">
              <a:rPr lang="en-GB" smtClean="0"/>
              <a:pPr/>
              <a:t>26</a:t>
            </a:fld>
            <a:endParaRPr lang="en-GB" smtClean="0"/>
          </a:p>
        </p:txBody>
      </p:sp>
      <p:sp>
        <p:nvSpPr>
          <p:cNvPr id="28674" name="Footer Placeholder 7"/>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grpSp>
        <p:nvGrpSpPr>
          <p:cNvPr id="28679" name="Group 6"/>
          <p:cNvGrpSpPr>
            <a:grpSpLocks noChangeAspect="1"/>
          </p:cNvGrpSpPr>
          <p:nvPr/>
        </p:nvGrpSpPr>
        <p:grpSpPr bwMode="auto">
          <a:xfrm>
            <a:off x="323850" y="1700808"/>
            <a:ext cx="1449388" cy="1943100"/>
            <a:chOff x="2212" y="1538"/>
            <a:chExt cx="1336" cy="1791"/>
          </a:xfrm>
        </p:grpSpPr>
        <p:sp>
          <p:nvSpPr>
            <p:cNvPr id="28832" name="AutoShape 7"/>
            <p:cNvSpPr>
              <a:spLocks noChangeAspect="1" noChangeArrowheads="1" noTextEdit="1"/>
            </p:cNvSpPr>
            <p:nvPr/>
          </p:nvSpPr>
          <p:spPr bwMode="auto">
            <a:xfrm>
              <a:off x="2212" y="1538"/>
              <a:ext cx="1336" cy="1791"/>
            </a:xfrm>
            <a:prstGeom prst="rect">
              <a:avLst/>
            </a:prstGeom>
            <a:noFill/>
            <a:ln w="9525">
              <a:noFill/>
              <a:miter lim="800000"/>
              <a:headEnd/>
              <a:tailEnd/>
            </a:ln>
          </p:spPr>
          <p:txBody>
            <a:bodyPr/>
            <a:lstStyle/>
            <a:p>
              <a:endParaRPr lang="en-GB"/>
            </a:p>
          </p:txBody>
        </p:sp>
        <p:sp>
          <p:nvSpPr>
            <p:cNvPr id="28833" name="Freeform 8"/>
            <p:cNvSpPr>
              <a:spLocks/>
            </p:cNvSpPr>
            <p:nvPr/>
          </p:nvSpPr>
          <p:spPr bwMode="auto">
            <a:xfrm>
              <a:off x="2901" y="1659"/>
              <a:ext cx="296" cy="428"/>
            </a:xfrm>
            <a:custGeom>
              <a:avLst/>
              <a:gdLst>
                <a:gd name="T0" fmla="*/ 296 w 296"/>
                <a:gd name="T1" fmla="*/ 178 h 428"/>
                <a:gd name="T2" fmla="*/ 290 w 296"/>
                <a:gd name="T3" fmla="*/ 203 h 428"/>
                <a:gd name="T4" fmla="*/ 280 w 296"/>
                <a:gd name="T5" fmla="*/ 221 h 428"/>
                <a:gd name="T6" fmla="*/ 275 w 296"/>
                <a:gd name="T7" fmla="*/ 228 h 428"/>
                <a:gd name="T8" fmla="*/ 271 w 296"/>
                <a:gd name="T9" fmla="*/ 246 h 428"/>
                <a:gd name="T10" fmla="*/ 265 w 296"/>
                <a:gd name="T11" fmla="*/ 269 h 428"/>
                <a:gd name="T12" fmla="*/ 257 w 296"/>
                <a:gd name="T13" fmla="*/ 294 h 428"/>
                <a:gd name="T14" fmla="*/ 250 w 296"/>
                <a:gd name="T15" fmla="*/ 313 h 428"/>
                <a:gd name="T16" fmla="*/ 242 w 296"/>
                <a:gd name="T17" fmla="*/ 326 h 428"/>
                <a:gd name="T18" fmla="*/ 232 w 296"/>
                <a:gd name="T19" fmla="*/ 353 h 428"/>
                <a:gd name="T20" fmla="*/ 219 w 296"/>
                <a:gd name="T21" fmla="*/ 376 h 428"/>
                <a:gd name="T22" fmla="*/ 204 w 296"/>
                <a:gd name="T23" fmla="*/ 397 h 428"/>
                <a:gd name="T24" fmla="*/ 184 w 296"/>
                <a:gd name="T25" fmla="*/ 415 h 428"/>
                <a:gd name="T26" fmla="*/ 171 w 296"/>
                <a:gd name="T27" fmla="*/ 424 h 428"/>
                <a:gd name="T28" fmla="*/ 156 w 296"/>
                <a:gd name="T29" fmla="*/ 428 h 428"/>
                <a:gd name="T30" fmla="*/ 129 w 296"/>
                <a:gd name="T31" fmla="*/ 424 h 428"/>
                <a:gd name="T32" fmla="*/ 113 w 296"/>
                <a:gd name="T33" fmla="*/ 418 h 428"/>
                <a:gd name="T34" fmla="*/ 100 w 296"/>
                <a:gd name="T35" fmla="*/ 407 h 428"/>
                <a:gd name="T36" fmla="*/ 85 w 296"/>
                <a:gd name="T37" fmla="*/ 390 h 428"/>
                <a:gd name="T38" fmla="*/ 69 w 296"/>
                <a:gd name="T39" fmla="*/ 367 h 428"/>
                <a:gd name="T40" fmla="*/ 58 w 296"/>
                <a:gd name="T41" fmla="*/ 342 h 428"/>
                <a:gd name="T42" fmla="*/ 50 w 296"/>
                <a:gd name="T43" fmla="*/ 315 h 428"/>
                <a:gd name="T44" fmla="*/ 37 w 296"/>
                <a:gd name="T45" fmla="*/ 236 h 428"/>
                <a:gd name="T46" fmla="*/ 25 w 296"/>
                <a:gd name="T47" fmla="*/ 223 h 428"/>
                <a:gd name="T48" fmla="*/ 12 w 296"/>
                <a:gd name="T49" fmla="*/ 201 h 428"/>
                <a:gd name="T50" fmla="*/ 2 w 296"/>
                <a:gd name="T51" fmla="*/ 180 h 428"/>
                <a:gd name="T52" fmla="*/ 0 w 296"/>
                <a:gd name="T53" fmla="*/ 154 h 428"/>
                <a:gd name="T54" fmla="*/ 4 w 296"/>
                <a:gd name="T55" fmla="*/ 148 h 428"/>
                <a:gd name="T56" fmla="*/ 21 w 296"/>
                <a:gd name="T57" fmla="*/ 171 h 428"/>
                <a:gd name="T58" fmla="*/ 35 w 296"/>
                <a:gd name="T59" fmla="*/ 190 h 428"/>
                <a:gd name="T60" fmla="*/ 40 w 296"/>
                <a:gd name="T61" fmla="*/ 142 h 428"/>
                <a:gd name="T62" fmla="*/ 42 w 296"/>
                <a:gd name="T63" fmla="*/ 94 h 428"/>
                <a:gd name="T64" fmla="*/ 40 w 296"/>
                <a:gd name="T65" fmla="*/ 67 h 428"/>
                <a:gd name="T66" fmla="*/ 88 w 296"/>
                <a:gd name="T67" fmla="*/ 59 h 428"/>
                <a:gd name="T68" fmla="*/ 136 w 296"/>
                <a:gd name="T69" fmla="*/ 50 h 428"/>
                <a:gd name="T70" fmla="*/ 181 w 296"/>
                <a:gd name="T71" fmla="*/ 34 h 428"/>
                <a:gd name="T72" fmla="*/ 225 w 296"/>
                <a:gd name="T73" fmla="*/ 17 h 428"/>
                <a:gd name="T74" fmla="*/ 259 w 296"/>
                <a:gd name="T75" fmla="*/ 0 h 428"/>
                <a:gd name="T76" fmla="*/ 265 w 296"/>
                <a:gd name="T77" fmla="*/ 27 h 428"/>
                <a:gd name="T78" fmla="*/ 275 w 296"/>
                <a:gd name="T79" fmla="*/ 71 h 428"/>
                <a:gd name="T80" fmla="*/ 277 w 296"/>
                <a:gd name="T81" fmla="*/ 117 h 428"/>
                <a:gd name="T82" fmla="*/ 296 w 296"/>
                <a:gd name="T83" fmla="*/ 154 h 4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6"/>
                <a:gd name="T127" fmla="*/ 0 h 428"/>
                <a:gd name="T128" fmla="*/ 296 w 296"/>
                <a:gd name="T129" fmla="*/ 428 h 4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6" h="428">
                  <a:moveTo>
                    <a:pt x="296" y="154"/>
                  </a:moveTo>
                  <a:lnTo>
                    <a:pt x="296" y="178"/>
                  </a:lnTo>
                  <a:lnTo>
                    <a:pt x="292" y="194"/>
                  </a:lnTo>
                  <a:lnTo>
                    <a:pt x="290" y="203"/>
                  </a:lnTo>
                  <a:lnTo>
                    <a:pt x="284" y="215"/>
                  </a:lnTo>
                  <a:lnTo>
                    <a:pt x="280" y="221"/>
                  </a:lnTo>
                  <a:lnTo>
                    <a:pt x="277" y="225"/>
                  </a:lnTo>
                  <a:lnTo>
                    <a:pt x="275" y="228"/>
                  </a:lnTo>
                  <a:lnTo>
                    <a:pt x="273" y="232"/>
                  </a:lnTo>
                  <a:lnTo>
                    <a:pt x="271" y="246"/>
                  </a:lnTo>
                  <a:lnTo>
                    <a:pt x="267" y="257"/>
                  </a:lnTo>
                  <a:lnTo>
                    <a:pt x="265" y="269"/>
                  </a:lnTo>
                  <a:lnTo>
                    <a:pt x="261" y="280"/>
                  </a:lnTo>
                  <a:lnTo>
                    <a:pt x="257" y="294"/>
                  </a:lnTo>
                  <a:lnTo>
                    <a:pt x="255" y="303"/>
                  </a:lnTo>
                  <a:lnTo>
                    <a:pt x="250" y="313"/>
                  </a:lnTo>
                  <a:lnTo>
                    <a:pt x="244" y="322"/>
                  </a:lnTo>
                  <a:lnTo>
                    <a:pt x="242" y="326"/>
                  </a:lnTo>
                  <a:lnTo>
                    <a:pt x="238" y="338"/>
                  </a:lnTo>
                  <a:lnTo>
                    <a:pt x="232" y="353"/>
                  </a:lnTo>
                  <a:lnTo>
                    <a:pt x="225" y="365"/>
                  </a:lnTo>
                  <a:lnTo>
                    <a:pt x="219" y="376"/>
                  </a:lnTo>
                  <a:lnTo>
                    <a:pt x="209" y="390"/>
                  </a:lnTo>
                  <a:lnTo>
                    <a:pt x="204" y="397"/>
                  </a:lnTo>
                  <a:lnTo>
                    <a:pt x="190" y="411"/>
                  </a:lnTo>
                  <a:lnTo>
                    <a:pt x="184" y="415"/>
                  </a:lnTo>
                  <a:lnTo>
                    <a:pt x="177" y="420"/>
                  </a:lnTo>
                  <a:lnTo>
                    <a:pt x="171" y="424"/>
                  </a:lnTo>
                  <a:lnTo>
                    <a:pt x="163" y="426"/>
                  </a:lnTo>
                  <a:lnTo>
                    <a:pt x="156" y="428"/>
                  </a:lnTo>
                  <a:lnTo>
                    <a:pt x="138" y="428"/>
                  </a:lnTo>
                  <a:lnTo>
                    <a:pt x="129" y="424"/>
                  </a:lnTo>
                  <a:lnTo>
                    <a:pt x="121" y="422"/>
                  </a:lnTo>
                  <a:lnTo>
                    <a:pt x="113" y="418"/>
                  </a:lnTo>
                  <a:lnTo>
                    <a:pt x="108" y="413"/>
                  </a:lnTo>
                  <a:lnTo>
                    <a:pt x="100" y="407"/>
                  </a:lnTo>
                  <a:lnTo>
                    <a:pt x="94" y="399"/>
                  </a:lnTo>
                  <a:lnTo>
                    <a:pt x="85" y="390"/>
                  </a:lnTo>
                  <a:lnTo>
                    <a:pt x="77" y="380"/>
                  </a:lnTo>
                  <a:lnTo>
                    <a:pt x="69" y="367"/>
                  </a:lnTo>
                  <a:lnTo>
                    <a:pt x="62" y="355"/>
                  </a:lnTo>
                  <a:lnTo>
                    <a:pt x="58" y="342"/>
                  </a:lnTo>
                  <a:lnTo>
                    <a:pt x="54" y="328"/>
                  </a:lnTo>
                  <a:lnTo>
                    <a:pt x="50" y="315"/>
                  </a:lnTo>
                  <a:lnTo>
                    <a:pt x="50" y="276"/>
                  </a:lnTo>
                  <a:lnTo>
                    <a:pt x="37" y="236"/>
                  </a:lnTo>
                  <a:lnTo>
                    <a:pt x="33" y="232"/>
                  </a:lnTo>
                  <a:lnTo>
                    <a:pt x="25" y="223"/>
                  </a:lnTo>
                  <a:lnTo>
                    <a:pt x="17" y="213"/>
                  </a:lnTo>
                  <a:lnTo>
                    <a:pt x="12" y="201"/>
                  </a:lnTo>
                  <a:lnTo>
                    <a:pt x="6" y="190"/>
                  </a:lnTo>
                  <a:lnTo>
                    <a:pt x="2" y="180"/>
                  </a:lnTo>
                  <a:lnTo>
                    <a:pt x="0" y="175"/>
                  </a:lnTo>
                  <a:lnTo>
                    <a:pt x="0" y="154"/>
                  </a:lnTo>
                  <a:lnTo>
                    <a:pt x="4" y="150"/>
                  </a:lnTo>
                  <a:lnTo>
                    <a:pt x="4" y="148"/>
                  </a:lnTo>
                  <a:lnTo>
                    <a:pt x="12" y="159"/>
                  </a:lnTo>
                  <a:lnTo>
                    <a:pt x="21" y="171"/>
                  </a:lnTo>
                  <a:lnTo>
                    <a:pt x="31" y="184"/>
                  </a:lnTo>
                  <a:lnTo>
                    <a:pt x="35" y="190"/>
                  </a:lnTo>
                  <a:lnTo>
                    <a:pt x="37" y="167"/>
                  </a:lnTo>
                  <a:lnTo>
                    <a:pt x="40" y="142"/>
                  </a:lnTo>
                  <a:lnTo>
                    <a:pt x="40" y="119"/>
                  </a:lnTo>
                  <a:lnTo>
                    <a:pt x="42" y="94"/>
                  </a:lnTo>
                  <a:lnTo>
                    <a:pt x="40" y="69"/>
                  </a:lnTo>
                  <a:lnTo>
                    <a:pt x="40" y="67"/>
                  </a:lnTo>
                  <a:lnTo>
                    <a:pt x="65" y="63"/>
                  </a:lnTo>
                  <a:lnTo>
                    <a:pt x="88" y="59"/>
                  </a:lnTo>
                  <a:lnTo>
                    <a:pt x="111" y="56"/>
                  </a:lnTo>
                  <a:lnTo>
                    <a:pt x="136" y="50"/>
                  </a:lnTo>
                  <a:lnTo>
                    <a:pt x="158" y="42"/>
                  </a:lnTo>
                  <a:lnTo>
                    <a:pt x="181" y="34"/>
                  </a:lnTo>
                  <a:lnTo>
                    <a:pt x="204" y="25"/>
                  </a:lnTo>
                  <a:lnTo>
                    <a:pt x="225" y="17"/>
                  </a:lnTo>
                  <a:lnTo>
                    <a:pt x="248" y="6"/>
                  </a:lnTo>
                  <a:lnTo>
                    <a:pt x="259" y="0"/>
                  </a:lnTo>
                  <a:lnTo>
                    <a:pt x="261" y="6"/>
                  </a:lnTo>
                  <a:lnTo>
                    <a:pt x="265" y="27"/>
                  </a:lnTo>
                  <a:lnTo>
                    <a:pt x="271" y="50"/>
                  </a:lnTo>
                  <a:lnTo>
                    <a:pt x="275" y="71"/>
                  </a:lnTo>
                  <a:lnTo>
                    <a:pt x="275" y="94"/>
                  </a:lnTo>
                  <a:lnTo>
                    <a:pt x="277" y="117"/>
                  </a:lnTo>
                  <a:lnTo>
                    <a:pt x="277" y="140"/>
                  </a:lnTo>
                  <a:lnTo>
                    <a:pt x="296" y="154"/>
                  </a:lnTo>
                  <a:close/>
                </a:path>
              </a:pathLst>
            </a:custGeom>
            <a:solidFill>
              <a:srgbClr val="FCE6CF"/>
            </a:solidFill>
            <a:ln w="0">
              <a:solidFill>
                <a:srgbClr val="000000"/>
              </a:solidFill>
              <a:round/>
              <a:headEnd/>
              <a:tailEnd/>
            </a:ln>
          </p:spPr>
          <p:txBody>
            <a:bodyPr/>
            <a:lstStyle/>
            <a:p>
              <a:endParaRPr lang="en-US"/>
            </a:p>
          </p:txBody>
        </p:sp>
        <p:sp>
          <p:nvSpPr>
            <p:cNvPr id="28834" name="Freeform 9"/>
            <p:cNvSpPr>
              <a:spLocks/>
            </p:cNvSpPr>
            <p:nvPr/>
          </p:nvSpPr>
          <p:spPr bwMode="auto">
            <a:xfrm>
              <a:off x="2878" y="1540"/>
              <a:ext cx="326" cy="309"/>
            </a:xfrm>
            <a:custGeom>
              <a:avLst/>
              <a:gdLst>
                <a:gd name="T0" fmla="*/ 300 w 326"/>
                <a:gd name="T1" fmla="*/ 236 h 309"/>
                <a:gd name="T2" fmla="*/ 298 w 326"/>
                <a:gd name="T3" fmla="*/ 190 h 309"/>
                <a:gd name="T4" fmla="*/ 288 w 326"/>
                <a:gd name="T5" fmla="*/ 146 h 309"/>
                <a:gd name="T6" fmla="*/ 282 w 326"/>
                <a:gd name="T7" fmla="*/ 119 h 309"/>
                <a:gd name="T8" fmla="*/ 248 w 326"/>
                <a:gd name="T9" fmla="*/ 136 h 309"/>
                <a:gd name="T10" fmla="*/ 204 w 326"/>
                <a:gd name="T11" fmla="*/ 153 h 309"/>
                <a:gd name="T12" fmla="*/ 159 w 326"/>
                <a:gd name="T13" fmla="*/ 169 h 309"/>
                <a:gd name="T14" fmla="*/ 111 w 326"/>
                <a:gd name="T15" fmla="*/ 178 h 309"/>
                <a:gd name="T16" fmla="*/ 63 w 326"/>
                <a:gd name="T17" fmla="*/ 186 h 309"/>
                <a:gd name="T18" fmla="*/ 65 w 326"/>
                <a:gd name="T19" fmla="*/ 213 h 309"/>
                <a:gd name="T20" fmla="*/ 63 w 326"/>
                <a:gd name="T21" fmla="*/ 261 h 309"/>
                <a:gd name="T22" fmla="*/ 58 w 326"/>
                <a:gd name="T23" fmla="*/ 309 h 309"/>
                <a:gd name="T24" fmla="*/ 44 w 326"/>
                <a:gd name="T25" fmla="*/ 290 h 309"/>
                <a:gd name="T26" fmla="*/ 27 w 326"/>
                <a:gd name="T27" fmla="*/ 267 h 309"/>
                <a:gd name="T28" fmla="*/ 17 w 326"/>
                <a:gd name="T29" fmla="*/ 249 h 309"/>
                <a:gd name="T30" fmla="*/ 10 w 326"/>
                <a:gd name="T31" fmla="*/ 228 h 309"/>
                <a:gd name="T32" fmla="*/ 4 w 326"/>
                <a:gd name="T33" fmla="*/ 209 h 309"/>
                <a:gd name="T34" fmla="*/ 0 w 326"/>
                <a:gd name="T35" fmla="*/ 188 h 309"/>
                <a:gd name="T36" fmla="*/ 2 w 326"/>
                <a:gd name="T37" fmla="*/ 155 h 309"/>
                <a:gd name="T38" fmla="*/ 8 w 326"/>
                <a:gd name="T39" fmla="*/ 136 h 309"/>
                <a:gd name="T40" fmla="*/ 14 w 326"/>
                <a:gd name="T41" fmla="*/ 117 h 309"/>
                <a:gd name="T42" fmla="*/ 25 w 326"/>
                <a:gd name="T43" fmla="*/ 102 h 309"/>
                <a:gd name="T44" fmla="*/ 38 w 326"/>
                <a:gd name="T45" fmla="*/ 86 h 309"/>
                <a:gd name="T46" fmla="*/ 58 w 326"/>
                <a:gd name="T47" fmla="*/ 69 h 309"/>
                <a:gd name="T48" fmla="*/ 75 w 326"/>
                <a:gd name="T49" fmla="*/ 50 h 309"/>
                <a:gd name="T50" fmla="*/ 94 w 326"/>
                <a:gd name="T51" fmla="*/ 34 h 309"/>
                <a:gd name="T52" fmla="*/ 115 w 326"/>
                <a:gd name="T53" fmla="*/ 21 h 309"/>
                <a:gd name="T54" fmla="*/ 138 w 326"/>
                <a:gd name="T55" fmla="*/ 8 h 309"/>
                <a:gd name="T56" fmla="*/ 159 w 326"/>
                <a:gd name="T57" fmla="*/ 4 h 309"/>
                <a:gd name="T58" fmla="*/ 179 w 326"/>
                <a:gd name="T59" fmla="*/ 0 h 309"/>
                <a:gd name="T60" fmla="*/ 200 w 326"/>
                <a:gd name="T61" fmla="*/ 2 h 309"/>
                <a:gd name="T62" fmla="*/ 221 w 326"/>
                <a:gd name="T63" fmla="*/ 6 h 309"/>
                <a:gd name="T64" fmla="*/ 238 w 326"/>
                <a:gd name="T65" fmla="*/ 13 h 309"/>
                <a:gd name="T66" fmla="*/ 257 w 326"/>
                <a:gd name="T67" fmla="*/ 27 h 309"/>
                <a:gd name="T68" fmla="*/ 275 w 326"/>
                <a:gd name="T69" fmla="*/ 42 h 309"/>
                <a:gd name="T70" fmla="*/ 288 w 326"/>
                <a:gd name="T71" fmla="*/ 59 h 309"/>
                <a:gd name="T72" fmla="*/ 301 w 326"/>
                <a:gd name="T73" fmla="*/ 79 h 309"/>
                <a:gd name="T74" fmla="*/ 309 w 326"/>
                <a:gd name="T75" fmla="*/ 100 h 309"/>
                <a:gd name="T76" fmla="*/ 317 w 326"/>
                <a:gd name="T77" fmla="*/ 123 h 309"/>
                <a:gd name="T78" fmla="*/ 323 w 326"/>
                <a:gd name="T79" fmla="*/ 155 h 309"/>
                <a:gd name="T80" fmla="*/ 326 w 326"/>
                <a:gd name="T81" fmla="*/ 188 h 309"/>
                <a:gd name="T82" fmla="*/ 324 w 326"/>
                <a:gd name="T83" fmla="*/ 240 h 309"/>
                <a:gd name="T84" fmla="*/ 319 w 326"/>
                <a:gd name="T85" fmla="*/ 273 h 30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6"/>
                <a:gd name="T130" fmla="*/ 0 h 309"/>
                <a:gd name="T131" fmla="*/ 326 w 326"/>
                <a:gd name="T132" fmla="*/ 309 h 30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6" h="309">
                  <a:moveTo>
                    <a:pt x="300" y="259"/>
                  </a:moveTo>
                  <a:lnTo>
                    <a:pt x="300" y="236"/>
                  </a:lnTo>
                  <a:lnTo>
                    <a:pt x="298" y="213"/>
                  </a:lnTo>
                  <a:lnTo>
                    <a:pt x="298" y="190"/>
                  </a:lnTo>
                  <a:lnTo>
                    <a:pt x="294" y="169"/>
                  </a:lnTo>
                  <a:lnTo>
                    <a:pt x="288" y="146"/>
                  </a:lnTo>
                  <a:lnTo>
                    <a:pt x="284" y="125"/>
                  </a:lnTo>
                  <a:lnTo>
                    <a:pt x="282" y="119"/>
                  </a:lnTo>
                  <a:lnTo>
                    <a:pt x="271" y="125"/>
                  </a:lnTo>
                  <a:lnTo>
                    <a:pt x="248" y="136"/>
                  </a:lnTo>
                  <a:lnTo>
                    <a:pt x="227" y="144"/>
                  </a:lnTo>
                  <a:lnTo>
                    <a:pt x="204" y="153"/>
                  </a:lnTo>
                  <a:lnTo>
                    <a:pt x="181" y="161"/>
                  </a:lnTo>
                  <a:lnTo>
                    <a:pt x="159" y="169"/>
                  </a:lnTo>
                  <a:lnTo>
                    <a:pt x="134" y="175"/>
                  </a:lnTo>
                  <a:lnTo>
                    <a:pt x="111" y="178"/>
                  </a:lnTo>
                  <a:lnTo>
                    <a:pt x="88" y="182"/>
                  </a:lnTo>
                  <a:lnTo>
                    <a:pt x="63" y="186"/>
                  </a:lnTo>
                  <a:lnTo>
                    <a:pt x="63" y="188"/>
                  </a:lnTo>
                  <a:lnTo>
                    <a:pt x="65" y="213"/>
                  </a:lnTo>
                  <a:lnTo>
                    <a:pt x="63" y="238"/>
                  </a:lnTo>
                  <a:lnTo>
                    <a:pt x="63" y="261"/>
                  </a:lnTo>
                  <a:lnTo>
                    <a:pt x="60" y="286"/>
                  </a:lnTo>
                  <a:lnTo>
                    <a:pt x="58" y="309"/>
                  </a:lnTo>
                  <a:lnTo>
                    <a:pt x="54" y="303"/>
                  </a:lnTo>
                  <a:lnTo>
                    <a:pt x="44" y="290"/>
                  </a:lnTo>
                  <a:lnTo>
                    <a:pt x="35" y="278"/>
                  </a:lnTo>
                  <a:lnTo>
                    <a:pt x="27" y="267"/>
                  </a:lnTo>
                  <a:lnTo>
                    <a:pt x="25" y="263"/>
                  </a:lnTo>
                  <a:lnTo>
                    <a:pt x="17" y="249"/>
                  </a:lnTo>
                  <a:lnTo>
                    <a:pt x="14" y="242"/>
                  </a:lnTo>
                  <a:lnTo>
                    <a:pt x="10" y="228"/>
                  </a:lnTo>
                  <a:lnTo>
                    <a:pt x="6" y="221"/>
                  </a:lnTo>
                  <a:lnTo>
                    <a:pt x="4" y="209"/>
                  </a:lnTo>
                  <a:lnTo>
                    <a:pt x="2" y="200"/>
                  </a:lnTo>
                  <a:lnTo>
                    <a:pt x="0" y="188"/>
                  </a:lnTo>
                  <a:lnTo>
                    <a:pt x="0" y="167"/>
                  </a:lnTo>
                  <a:lnTo>
                    <a:pt x="2" y="155"/>
                  </a:lnTo>
                  <a:lnTo>
                    <a:pt x="4" y="146"/>
                  </a:lnTo>
                  <a:lnTo>
                    <a:pt x="8" y="136"/>
                  </a:lnTo>
                  <a:lnTo>
                    <a:pt x="12" y="127"/>
                  </a:lnTo>
                  <a:lnTo>
                    <a:pt x="14" y="117"/>
                  </a:lnTo>
                  <a:lnTo>
                    <a:pt x="21" y="109"/>
                  </a:lnTo>
                  <a:lnTo>
                    <a:pt x="25" y="102"/>
                  </a:lnTo>
                  <a:lnTo>
                    <a:pt x="31" y="94"/>
                  </a:lnTo>
                  <a:lnTo>
                    <a:pt x="38" y="86"/>
                  </a:lnTo>
                  <a:lnTo>
                    <a:pt x="46" y="81"/>
                  </a:lnTo>
                  <a:lnTo>
                    <a:pt x="58" y="69"/>
                  </a:lnTo>
                  <a:lnTo>
                    <a:pt x="65" y="59"/>
                  </a:lnTo>
                  <a:lnTo>
                    <a:pt x="75" y="50"/>
                  </a:lnTo>
                  <a:lnTo>
                    <a:pt x="85" y="42"/>
                  </a:lnTo>
                  <a:lnTo>
                    <a:pt x="94" y="34"/>
                  </a:lnTo>
                  <a:lnTo>
                    <a:pt x="104" y="27"/>
                  </a:lnTo>
                  <a:lnTo>
                    <a:pt x="115" y="21"/>
                  </a:lnTo>
                  <a:lnTo>
                    <a:pt x="127" y="15"/>
                  </a:lnTo>
                  <a:lnTo>
                    <a:pt x="138" y="8"/>
                  </a:lnTo>
                  <a:lnTo>
                    <a:pt x="148" y="6"/>
                  </a:lnTo>
                  <a:lnTo>
                    <a:pt x="159" y="4"/>
                  </a:lnTo>
                  <a:lnTo>
                    <a:pt x="169" y="2"/>
                  </a:lnTo>
                  <a:lnTo>
                    <a:pt x="179" y="0"/>
                  </a:lnTo>
                  <a:lnTo>
                    <a:pt x="190" y="0"/>
                  </a:lnTo>
                  <a:lnTo>
                    <a:pt x="200" y="2"/>
                  </a:lnTo>
                  <a:lnTo>
                    <a:pt x="209" y="2"/>
                  </a:lnTo>
                  <a:lnTo>
                    <a:pt x="221" y="6"/>
                  </a:lnTo>
                  <a:lnTo>
                    <a:pt x="229" y="8"/>
                  </a:lnTo>
                  <a:lnTo>
                    <a:pt x="238" y="13"/>
                  </a:lnTo>
                  <a:lnTo>
                    <a:pt x="248" y="21"/>
                  </a:lnTo>
                  <a:lnTo>
                    <a:pt x="257" y="27"/>
                  </a:lnTo>
                  <a:lnTo>
                    <a:pt x="265" y="34"/>
                  </a:lnTo>
                  <a:lnTo>
                    <a:pt x="275" y="42"/>
                  </a:lnTo>
                  <a:lnTo>
                    <a:pt x="282" y="50"/>
                  </a:lnTo>
                  <a:lnTo>
                    <a:pt x="288" y="59"/>
                  </a:lnTo>
                  <a:lnTo>
                    <a:pt x="296" y="69"/>
                  </a:lnTo>
                  <a:lnTo>
                    <a:pt x="301" y="79"/>
                  </a:lnTo>
                  <a:lnTo>
                    <a:pt x="307" y="88"/>
                  </a:lnTo>
                  <a:lnTo>
                    <a:pt x="309" y="100"/>
                  </a:lnTo>
                  <a:lnTo>
                    <a:pt x="313" y="107"/>
                  </a:lnTo>
                  <a:lnTo>
                    <a:pt x="317" y="123"/>
                  </a:lnTo>
                  <a:lnTo>
                    <a:pt x="321" y="140"/>
                  </a:lnTo>
                  <a:lnTo>
                    <a:pt x="323" y="155"/>
                  </a:lnTo>
                  <a:lnTo>
                    <a:pt x="324" y="171"/>
                  </a:lnTo>
                  <a:lnTo>
                    <a:pt x="326" y="188"/>
                  </a:lnTo>
                  <a:lnTo>
                    <a:pt x="326" y="223"/>
                  </a:lnTo>
                  <a:lnTo>
                    <a:pt x="324" y="240"/>
                  </a:lnTo>
                  <a:lnTo>
                    <a:pt x="323" y="255"/>
                  </a:lnTo>
                  <a:lnTo>
                    <a:pt x="319" y="273"/>
                  </a:lnTo>
                  <a:lnTo>
                    <a:pt x="300" y="259"/>
                  </a:lnTo>
                  <a:close/>
                </a:path>
              </a:pathLst>
            </a:custGeom>
            <a:solidFill>
              <a:srgbClr val="000000"/>
            </a:solidFill>
            <a:ln w="0">
              <a:solidFill>
                <a:srgbClr val="000000"/>
              </a:solidFill>
              <a:round/>
              <a:headEnd/>
              <a:tailEnd/>
            </a:ln>
          </p:spPr>
          <p:txBody>
            <a:bodyPr/>
            <a:lstStyle/>
            <a:p>
              <a:endParaRPr lang="en-US"/>
            </a:p>
          </p:txBody>
        </p:sp>
        <p:sp>
          <p:nvSpPr>
            <p:cNvPr id="28835" name="Freeform 10"/>
            <p:cNvSpPr>
              <a:spLocks/>
            </p:cNvSpPr>
            <p:nvPr/>
          </p:nvSpPr>
          <p:spPr bwMode="auto">
            <a:xfrm>
              <a:off x="3064" y="1997"/>
              <a:ext cx="123" cy="443"/>
            </a:xfrm>
            <a:custGeom>
              <a:avLst/>
              <a:gdLst>
                <a:gd name="T0" fmla="*/ 2 w 123"/>
                <a:gd name="T1" fmla="*/ 184 h 443"/>
                <a:gd name="T2" fmla="*/ 23 w 123"/>
                <a:gd name="T3" fmla="*/ 128 h 443"/>
                <a:gd name="T4" fmla="*/ 0 w 123"/>
                <a:gd name="T5" fmla="*/ 88 h 443"/>
                <a:gd name="T6" fmla="*/ 8 w 123"/>
                <a:gd name="T7" fmla="*/ 86 h 443"/>
                <a:gd name="T8" fmla="*/ 14 w 123"/>
                <a:gd name="T9" fmla="*/ 82 h 443"/>
                <a:gd name="T10" fmla="*/ 21 w 123"/>
                <a:gd name="T11" fmla="*/ 77 h 443"/>
                <a:gd name="T12" fmla="*/ 27 w 123"/>
                <a:gd name="T13" fmla="*/ 73 h 443"/>
                <a:gd name="T14" fmla="*/ 41 w 123"/>
                <a:gd name="T15" fmla="*/ 59 h 443"/>
                <a:gd name="T16" fmla="*/ 46 w 123"/>
                <a:gd name="T17" fmla="*/ 52 h 443"/>
                <a:gd name="T18" fmla="*/ 56 w 123"/>
                <a:gd name="T19" fmla="*/ 38 h 443"/>
                <a:gd name="T20" fmla="*/ 62 w 123"/>
                <a:gd name="T21" fmla="*/ 27 h 443"/>
                <a:gd name="T22" fmla="*/ 69 w 123"/>
                <a:gd name="T23" fmla="*/ 15 h 443"/>
                <a:gd name="T24" fmla="*/ 75 w 123"/>
                <a:gd name="T25" fmla="*/ 0 h 443"/>
                <a:gd name="T26" fmla="*/ 79 w 123"/>
                <a:gd name="T27" fmla="*/ 13 h 443"/>
                <a:gd name="T28" fmla="*/ 89 w 123"/>
                <a:gd name="T29" fmla="*/ 84 h 443"/>
                <a:gd name="T30" fmla="*/ 102 w 123"/>
                <a:gd name="T31" fmla="*/ 155 h 443"/>
                <a:gd name="T32" fmla="*/ 112 w 123"/>
                <a:gd name="T33" fmla="*/ 228 h 443"/>
                <a:gd name="T34" fmla="*/ 117 w 123"/>
                <a:gd name="T35" fmla="*/ 299 h 443"/>
                <a:gd name="T36" fmla="*/ 121 w 123"/>
                <a:gd name="T37" fmla="*/ 372 h 443"/>
                <a:gd name="T38" fmla="*/ 123 w 123"/>
                <a:gd name="T39" fmla="*/ 443 h 443"/>
                <a:gd name="T40" fmla="*/ 31 w 123"/>
                <a:gd name="T41" fmla="*/ 443 h 443"/>
                <a:gd name="T42" fmla="*/ 2 w 123"/>
                <a:gd name="T43" fmla="*/ 184 h 44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3"/>
                <a:gd name="T67" fmla="*/ 0 h 443"/>
                <a:gd name="T68" fmla="*/ 123 w 123"/>
                <a:gd name="T69" fmla="*/ 443 h 44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3" h="443">
                  <a:moveTo>
                    <a:pt x="2" y="184"/>
                  </a:moveTo>
                  <a:lnTo>
                    <a:pt x="23" y="128"/>
                  </a:lnTo>
                  <a:lnTo>
                    <a:pt x="0" y="88"/>
                  </a:lnTo>
                  <a:lnTo>
                    <a:pt x="8" y="86"/>
                  </a:lnTo>
                  <a:lnTo>
                    <a:pt x="14" y="82"/>
                  </a:lnTo>
                  <a:lnTo>
                    <a:pt x="21" y="77"/>
                  </a:lnTo>
                  <a:lnTo>
                    <a:pt x="27" y="73"/>
                  </a:lnTo>
                  <a:lnTo>
                    <a:pt x="41" y="59"/>
                  </a:lnTo>
                  <a:lnTo>
                    <a:pt x="46" y="52"/>
                  </a:lnTo>
                  <a:lnTo>
                    <a:pt x="56" y="38"/>
                  </a:lnTo>
                  <a:lnTo>
                    <a:pt x="62" y="27"/>
                  </a:lnTo>
                  <a:lnTo>
                    <a:pt x="69" y="15"/>
                  </a:lnTo>
                  <a:lnTo>
                    <a:pt x="75" y="0"/>
                  </a:lnTo>
                  <a:lnTo>
                    <a:pt x="79" y="13"/>
                  </a:lnTo>
                  <a:lnTo>
                    <a:pt x="89" y="84"/>
                  </a:lnTo>
                  <a:lnTo>
                    <a:pt x="102" y="155"/>
                  </a:lnTo>
                  <a:lnTo>
                    <a:pt x="112" y="228"/>
                  </a:lnTo>
                  <a:lnTo>
                    <a:pt x="117" y="299"/>
                  </a:lnTo>
                  <a:lnTo>
                    <a:pt x="121" y="372"/>
                  </a:lnTo>
                  <a:lnTo>
                    <a:pt x="123" y="443"/>
                  </a:lnTo>
                  <a:lnTo>
                    <a:pt x="31" y="443"/>
                  </a:lnTo>
                  <a:lnTo>
                    <a:pt x="2" y="184"/>
                  </a:lnTo>
                  <a:close/>
                </a:path>
              </a:pathLst>
            </a:custGeom>
            <a:solidFill>
              <a:srgbClr val="FFFFFF"/>
            </a:solidFill>
            <a:ln w="0">
              <a:solidFill>
                <a:srgbClr val="000000"/>
              </a:solidFill>
              <a:round/>
              <a:headEnd/>
              <a:tailEnd/>
            </a:ln>
          </p:spPr>
          <p:txBody>
            <a:bodyPr/>
            <a:lstStyle/>
            <a:p>
              <a:endParaRPr lang="en-US"/>
            </a:p>
          </p:txBody>
        </p:sp>
        <p:sp>
          <p:nvSpPr>
            <p:cNvPr id="28836" name="Freeform 11"/>
            <p:cNvSpPr>
              <a:spLocks/>
            </p:cNvSpPr>
            <p:nvPr/>
          </p:nvSpPr>
          <p:spPr bwMode="auto">
            <a:xfrm>
              <a:off x="2903" y="1974"/>
              <a:ext cx="144" cy="466"/>
            </a:xfrm>
            <a:custGeom>
              <a:avLst/>
              <a:gdLst>
                <a:gd name="T0" fmla="*/ 0 w 144"/>
                <a:gd name="T1" fmla="*/ 426 h 466"/>
                <a:gd name="T2" fmla="*/ 6 w 144"/>
                <a:gd name="T3" fmla="*/ 349 h 466"/>
                <a:gd name="T4" fmla="*/ 12 w 144"/>
                <a:gd name="T5" fmla="*/ 284 h 466"/>
                <a:gd name="T6" fmla="*/ 19 w 144"/>
                <a:gd name="T7" fmla="*/ 217 h 466"/>
                <a:gd name="T8" fmla="*/ 27 w 144"/>
                <a:gd name="T9" fmla="*/ 151 h 466"/>
                <a:gd name="T10" fmla="*/ 37 w 144"/>
                <a:gd name="T11" fmla="*/ 86 h 466"/>
                <a:gd name="T12" fmla="*/ 46 w 144"/>
                <a:gd name="T13" fmla="*/ 21 h 466"/>
                <a:gd name="T14" fmla="*/ 48 w 144"/>
                <a:gd name="T15" fmla="*/ 0 h 466"/>
                <a:gd name="T16" fmla="*/ 52 w 144"/>
                <a:gd name="T17" fmla="*/ 13 h 466"/>
                <a:gd name="T18" fmla="*/ 56 w 144"/>
                <a:gd name="T19" fmla="*/ 27 h 466"/>
                <a:gd name="T20" fmla="*/ 60 w 144"/>
                <a:gd name="T21" fmla="*/ 40 h 466"/>
                <a:gd name="T22" fmla="*/ 67 w 144"/>
                <a:gd name="T23" fmla="*/ 52 h 466"/>
                <a:gd name="T24" fmla="*/ 75 w 144"/>
                <a:gd name="T25" fmla="*/ 65 h 466"/>
                <a:gd name="T26" fmla="*/ 83 w 144"/>
                <a:gd name="T27" fmla="*/ 75 h 466"/>
                <a:gd name="T28" fmla="*/ 92 w 144"/>
                <a:gd name="T29" fmla="*/ 84 h 466"/>
                <a:gd name="T30" fmla="*/ 98 w 144"/>
                <a:gd name="T31" fmla="*/ 92 h 466"/>
                <a:gd name="T32" fmla="*/ 106 w 144"/>
                <a:gd name="T33" fmla="*/ 98 h 466"/>
                <a:gd name="T34" fmla="*/ 111 w 144"/>
                <a:gd name="T35" fmla="*/ 103 h 466"/>
                <a:gd name="T36" fmla="*/ 119 w 144"/>
                <a:gd name="T37" fmla="*/ 107 h 466"/>
                <a:gd name="T38" fmla="*/ 127 w 144"/>
                <a:gd name="T39" fmla="*/ 109 h 466"/>
                <a:gd name="T40" fmla="*/ 136 w 144"/>
                <a:gd name="T41" fmla="*/ 113 h 466"/>
                <a:gd name="T42" fmla="*/ 144 w 144"/>
                <a:gd name="T43" fmla="*/ 113 h 466"/>
                <a:gd name="T44" fmla="*/ 121 w 144"/>
                <a:gd name="T45" fmla="*/ 151 h 466"/>
                <a:gd name="T46" fmla="*/ 138 w 144"/>
                <a:gd name="T47" fmla="*/ 207 h 466"/>
                <a:gd name="T48" fmla="*/ 108 w 144"/>
                <a:gd name="T49" fmla="*/ 466 h 466"/>
                <a:gd name="T50" fmla="*/ 0 w 144"/>
                <a:gd name="T51" fmla="*/ 466 h 466"/>
                <a:gd name="T52" fmla="*/ 0 w 144"/>
                <a:gd name="T53" fmla="*/ 426 h 46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4"/>
                <a:gd name="T82" fmla="*/ 0 h 466"/>
                <a:gd name="T83" fmla="*/ 144 w 144"/>
                <a:gd name="T84" fmla="*/ 466 h 46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4" h="466">
                  <a:moveTo>
                    <a:pt x="0" y="426"/>
                  </a:moveTo>
                  <a:lnTo>
                    <a:pt x="6" y="349"/>
                  </a:lnTo>
                  <a:lnTo>
                    <a:pt x="12" y="284"/>
                  </a:lnTo>
                  <a:lnTo>
                    <a:pt x="19" y="217"/>
                  </a:lnTo>
                  <a:lnTo>
                    <a:pt x="27" y="151"/>
                  </a:lnTo>
                  <a:lnTo>
                    <a:pt x="37" y="86"/>
                  </a:lnTo>
                  <a:lnTo>
                    <a:pt x="46" y="21"/>
                  </a:lnTo>
                  <a:lnTo>
                    <a:pt x="48" y="0"/>
                  </a:lnTo>
                  <a:lnTo>
                    <a:pt x="52" y="13"/>
                  </a:lnTo>
                  <a:lnTo>
                    <a:pt x="56" y="27"/>
                  </a:lnTo>
                  <a:lnTo>
                    <a:pt x="60" y="40"/>
                  </a:lnTo>
                  <a:lnTo>
                    <a:pt x="67" y="52"/>
                  </a:lnTo>
                  <a:lnTo>
                    <a:pt x="75" y="65"/>
                  </a:lnTo>
                  <a:lnTo>
                    <a:pt x="83" y="75"/>
                  </a:lnTo>
                  <a:lnTo>
                    <a:pt x="92" y="84"/>
                  </a:lnTo>
                  <a:lnTo>
                    <a:pt x="98" y="92"/>
                  </a:lnTo>
                  <a:lnTo>
                    <a:pt x="106" y="98"/>
                  </a:lnTo>
                  <a:lnTo>
                    <a:pt x="111" y="103"/>
                  </a:lnTo>
                  <a:lnTo>
                    <a:pt x="119" y="107"/>
                  </a:lnTo>
                  <a:lnTo>
                    <a:pt x="127" y="109"/>
                  </a:lnTo>
                  <a:lnTo>
                    <a:pt x="136" y="113"/>
                  </a:lnTo>
                  <a:lnTo>
                    <a:pt x="144" y="113"/>
                  </a:lnTo>
                  <a:lnTo>
                    <a:pt x="121" y="151"/>
                  </a:lnTo>
                  <a:lnTo>
                    <a:pt x="138" y="207"/>
                  </a:lnTo>
                  <a:lnTo>
                    <a:pt x="108" y="466"/>
                  </a:lnTo>
                  <a:lnTo>
                    <a:pt x="0" y="466"/>
                  </a:lnTo>
                  <a:lnTo>
                    <a:pt x="0" y="426"/>
                  </a:lnTo>
                  <a:close/>
                </a:path>
              </a:pathLst>
            </a:custGeom>
            <a:solidFill>
              <a:srgbClr val="FFFFFF"/>
            </a:solidFill>
            <a:ln w="0">
              <a:solidFill>
                <a:srgbClr val="000000"/>
              </a:solidFill>
              <a:round/>
              <a:headEnd/>
              <a:tailEnd/>
            </a:ln>
          </p:spPr>
          <p:txBody>
            <a:bodyPr/>
            <a:lstStyle/>
            <a:p>
              <a:endParaRPr lang="en-US"/>
            </a:p>
          </p:txBody>
        </p:sp>
        <p:sp>
          <p:nvSpPr>
            <p:cNvPr id="28837" name="Freeform 12"/>
            <p:cNvSpPr>
              <a:spLocks/>
            </p:cNvSpPr>
            <p:nvPr/>
          </p:nvSpPr>
          <p:spPr bwMode="auto">
            <a:xfrm>
              <a:off x="3011" y="2085"/>
              <a:ext cx="84" cy="355"/>
            </a:xfrm>
            <a:custGeom>
              <a:avLst/>
              <a:gdLst>
                <a:gd name="T0" fmla="*/ 55 w 84"/>
                <a:gd name="T1" fmla="*/ 96 h 355"/>
                <a:gd name="T2" fmla="*/ 76 w 84"/>
                <a:gd name="T3" fmla="*/ 40 h 355"/>
                <a:gd name="T4" fmla="*/ 53 w 84"/>
                <a:gd name="T5" fmla="*/ 0 h 355"/>
                <a:gd name="T6" fmla="*/ 46 w 84"/>
                <a:gd name="T7" fmla="*/ 2 h 355"/>
                <a:gd name="T8" fmla="*/ 36 w 84"/>
                <a:gd name="T9" fmla="*/ 2 h 355"/>
                <a:gd name="T10" fmla="*/ 13 w 84"/>
                <a:gd name="T11" fmla="*/ 40 h 355"/>
                <a:gd name="T12" fmla="*/ 30 w 84"/>
                <a:gd name="T13" fmla="*/ 96 h 355"/>
                <a:gd name="T14" fmla="*/ 0 w 84"/>
                <a:gd name="T15" fmla="*/ 355 h 355"/>
                <a:gd name="T16" fmla="*/ 84 w 84"/>
                <a:gd name="T17" fmla="*/ 355 h 355"/>
                <a:gd name="T18" fmla="*/ 55 w 84"/>
                <a:gd name="T19" fmla="*/ 96 h 3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355"/>
                <a:gd name="T32" fmla="*/ 84 w 84"/>
                <a:gd name="T33" fmla="*/ 355 h 3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355">
                  <a:moveTo>
                    <a:pt x="55" y="96"/>
                  </a:moveTo>
                  <a:lnTo>
                    <a:pt x="76" y="40"/>
                  </a:lnTo>
                  <a:lnTo>
                    <a:pt x="53" y="0"/>
                  </a:lnTo>
                  <a:lnTo>
                    <a:pt x="46" y="2"/>
                  </a:lnTo>
                  <a:lnTo>
                    <a:pt x="36" y="2"/>
                  </a:lnTo>
                  <a:lnTo>
                    <a:pt x="13" y="40"/>
                  </a:lnTo>
                  <a:lnTo>
                    <a:pt x="30" y="96"/>
                  </a:lnTo>
                  <a:lnTo>
                    <a:pt x="0" y="355"/>
                  </a:lnTo>
                  <a:lnTo>
                    <a:pt x="84" y="355"/>
                  </a:lnTo>
                  <a:lnTo>
                    <a:pt x="55" y="96"/>
                  </a:lnTo>
                  <a:close/>
                </a:path>
              </a:pathLst>
            </a:custGeom>
            <a:solidFill>
              <a:srgbClr val="0000FF"/>
            </a:solidFill>
            <a:ln w="0">
              <a:solidFill>
                <a:srgbClr val="0000FF"/>
              </a:solidFill>
              <a:round/>
              <a:headEnd/>
              <a:tailEnd/>
            </a:ln>
          </p:spPr>
          <p:txBody>
            <a:bodyPr/>
            <a:lstStyle/>
            <a:p>
              <a:endParaRPr lang="en-US"/>
            </a:p>
          </p:txBody>
        </p:sp>
        <p:sp>
          <p:nvSpPr>
            <p:cNvPr id="28838" name="Freeform 13"/>
            <p:cNvSpPr>
              <a:spLocks/>
            </p:cNvSpPr>
            <p:nvPr/>
          </p:nvSpPr>
          <p:spPr bwMode="auto">
            <a:xfrm>
              <a:off x="2410" y="1995"/>
              <a:ext cx="539" cy="626"/>
            </a:xfrm>
            <a:custGeom>
              <a:avLst/>
              <a:gdLst>
                <a:gd name="T0" fmla="*/ 222 w 539"/>
                <a:gd name="T1" fmla="*/ 355 h 626"/>
                <a:gd name="T2" fmla="*/ 219 w 539"/>
                <a:gd name="T3" fmla="*/ 365 h 626"/>
                <a:gd name="T4" fmla="*/ 217 w 539"/>
                <a:gd name="T5" fmla="*/ 370 h 626"/>
                <a:gd name="T6" fmla="*/ 203 w 539"/>
                <a:gd name="T7" fmla="*/ 384 h 626"/>
                <a:gd name="T8" fmla="*/ 196 w 539"/>
                <a:gd name="T9" fmla="*/ 390 h 626"/>
                <a:gd name="T10" fmla="*/ 188 w 539"/>
                <a:gd name="T11" fmla="*/ 393 h 626"/>
                <a:gd name="T12" fmla="*/ 178 w 539"/>
                <a:gd name="T13" fmla="*/ 397 h 626"/>
                <a:gd name="T14" fmla="*/ 169 w 539"/>
                <a:gd name="T15" fmla="*/ 397 h 626"/>
                <a:gd name="T16" fmla="*/ 151 w 539"/>
                <a:gd name="T17" fmla="*/ 401 h 626"/>
                <a:gd name="T18" fmla="*/ 136 w 539"/>
                <a:gd name="T19" fmla="*/ 403 h 626"/>
                <a:gd name="T20" fmla="*/ 119 w 539"/>
                <a:gd name="T21" fmla="*/ 403 h 626"/>
                <a:gd name="T22" fmla="*/ 101 w 539"/>
                <a:gd name="T23" fmla="*/ 401 h 626"/>
                <a:gd name="T24" fmla="*/ 84 w 539"/>
                <a:gd name="T25" fmla="*/ 399 h 626"/>
                <a:gd name="T26" fmla="*/ 67 w 539"/>
                <a:gd name="T27" fmla="*/ 395 h 626"/>
                <a:gd name="T28" fmla="*/ 69 w 539"/>
                <a:gd name="T29" fmla="*/ 405 h 626"/>
                <a:gd name="T30" fmla="*/ 69 w 539"/>
                <a:gd name="T31" fmla="*/ 411 h 626"/>
                <a:gd name="T32" fmla="*/ 73 w 539"/>
                <a:gd name="T33" fmla="*/ 430 h 626"/>
                <a:gd name="T34" fmla="*/ 75 w 539"/>
                <a:gd name="T35" fmla="*/ 449 h 626"/>
                <a:gd name="T36" fmla="*/ 75 w 539"/>
                <a:gd name="T37" fmla="*/ 489 h 626"/>
                <a:gd name="T38" fmla="*/ 73 w 539"/>
                <a:gd name="T39" fmla="*/ 509 h 626"/>
                <a:gd name="T40" fmla="*/ 69 w 539"/>
                <a:gd name="T41" fmla="*/ 528 h 626"/>
                <a:gd name="T42" fmla="*/ 57 w 539"/>
                <a:gd name="T43" fmla="*/ 541 h 626"/>
                <a:gd name="T44" fmla="*/ 46 w 539"/>
                <a:gd name="T45" fmla="*/ 547 h 626"/>
                <a:gd name="T46" fmla="*/ 36 w 539"/>
                <a:gd name="T47" fmla="*/ 541 h 626"/>
                <a:gd name="T48" fmla="*/ 30 w 539"/>
                <a:gd name="T49" fmla="*/ 534 h 626"/>
                <a:gd name="T50" fmla="*/ 25 w 539"/>
                <a:gd name="T51" fmla="*/ 526 h 626"/>
                <a:gd name="T52" fmla="*/ 21 w 539"/>
                <a:gd name="T53" fmla="*/ 518 h 626"/>
                <a:gd name="T54" fmla="*/ 17 w 539"/>
                <a:gd name="T55" fmla="*/ 509 h 626"/>
                <a:gd name="T56" fmla="*/ 13 w 539"/>
                <a:gd name="T57" fmla="*/ 501 h 626"/>
                <a:gd name="T58" fmla="*/ 0 w 539"/>
                <a:gd name="T59" fmla="*/ 499 h 626"/>
                <a:gd name="T60" fmla="*/ 0 w 539"/>
                <a:gd name="T61" fmla="*/ 522 h 626"/>
                <a:gd name="T62" fmla="*/ 2 w 539"/>
                <a:gd name="T63" fmla="*/ 534 h 626"/>
                <a:gd name="T64" fmla="*/ 2 w 539"/>
                <a:gd name="T65" fmla="*/ 541 h 626"/>
                <a:gd name="T66" fmla="*/ 7 w 539"/>
                <a:gd name="T67" fmla="*/ 555 h 626"/>
                <a:gd name="T68" fmla="*/ 11 w 539"/>
                <a:gd name="T69" fmla="*/ 564 h 626"/>
                <a:gd name="T70" fmla="*/ 17 w 539"/>
                <a:gd name="T71" fmla="*/ 574 h 626"/>
                <a:gd name="T72" fmla="*/ 21 w 539"/>
                <a:gd name="T73" fmla="*/ 583 h 626"/>
                <a:gd name="T74" fmla="*/ 29 w 539"/>
                <a:gd name="T75" fmla="*/ 593 h 626"/>
                <a:gd name="T76" fmla="*/ 247 w 539"/>
                <a:gd name="T77" fmla="*/ 626 h 626"/>
                <a:gd name="T78" fmla="*/ 247 w 539"/>
                <a:gd name="T79" fmla="*/ 489 h 626"/>
                <a:gd name="T80" fmla="*/ 261 w 539"/>
                <a:gd name="T81" fmla="*/ 445 h 626"/>
                <a:gd name="T82" fmla="*/ 493 w 539"/>
                <a:gd name="T83" fmla="*/ 445 h 626"/>
                <a:gd name="T84" fmla="*/ 493 w 539"/>
                <a:gd name="T85" fmla="*/ 405 h 626"/>
                <a:gd name="T86" fmla="*/ 499 w 539"/>
                <a:gd name="T87" fmla="*/ 328 h 626"/>
                <a:gd name="T88" fmla="*/ 505 w 539"/>
                <a:gd name="T89" fmla="*/ 263 h 626"/>
                <a:gd name="T90" fmla="*/ 512 w 539"/>
                <a:gd name="T91" fmla="*/ 196 h 626"/>
                <a:gd name="T92" fmla="*/ 520 w 539"/>
                <a:gd name="T93" fmla="*/ 130 h 626"/>
                <a:gd name="T94" fmla="*/ 530 w 539"/>
                <a:gd name="T95" fmla="*/ 65 h 626"/>
                <a:gd name="T96" fmla="*/ 539 w 539"/>
                <a:gd name="T97" fmla="*/ 0 h 626"/>
                <a:gd name="T98" fmla="*/ 268 w 539"/>
                <a:gd name="T99" fmla="*/ 92 h 626"/>
                <a:gd name="T100" fmla="*/ 222 w 539"/>
                <a:gd name="T101" fmla="*/ 355 h 6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9"/>
                <a:gd name="T154" fmla="*/ 0 h 626"/>
                <a:gd name="T155" fmla="*/ 539 w 539"/>
                <a:gd name="T156" fmla="*/ 626 h 6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9" h="626">
                  <a:moveTo>
                    <a:pt x="222" y="355"/>
                  </a:moveTo>
                  <a:lnTo>
                    <a:pt x="219" y="365"/>
                  </a:lnTo>
                  <a:lnTo>
                    <a:pt x="217" y="370"/>
                  </a:lnTo>
                  <a:lnTo>
                    <a:pt x="203" y="384"/>
                  </a:lnTo>
                  <a:lnTo>
                    <a:pt x="196" y="390"/>
                  </a:lnTo>
                  <a:lnTo>
                    <a:pt x="188" y="393"/>
                  </a:lnTo>
                  <a:lnTo>
                    <a:pt x="178" y="397"/>
                  </a:lnTo>
                  <a:lnTo>
                    <a:pt x="169" y="397"/>
                  </a:lnTo>
                  <a:lnTo>
                    <a:pt x="151" y="401"/>
                  </a:lnTo>
                  <a:lnTo>
                    <a:pt x="136" y="403"/>
                  </a:lnTo>
                  <a:lnTo>
                    <a:pt x="119" y="403"/>
                  </a:lnTo>
                  <a:lnTo>
                    <a:pt x="101" y="401"/>
                  </a:lnTo>
                  <a:lnTo>
                    <a:pt x="84" y="399"/>
                  </a:lnTo>
                  <a:lnTo>
                    <a:pt x="67" y="395"/>
                  </a:lnTo>
                  <a:lnTo>
                    <a:pt x="69" y="405"/>
                  </a:lnTo>
                  <a:lnTo>
                    <a:pt x="69" y="411"/>
                  </a:lnTo>
                  <a:lnTo>
                    <a:pt x="73" y="430"/>
                  </a:lnTo>
                  <a:lnTo>
                    <a:pt x="75" y="449"/>
                  </a:lnTo>
                  <a:lnTo>
                    <a:pt x="75" y="489"/>
                  </a:lnTo>
                  <a:lnTo>
                    <a:pt x="73" y="509"/>
                  </a:lnTo>
                  <a:lnTo>
                    <a:pt x="69" y="528"/>
                  </a:lnTo>
                  <a:lnTo>
                    <a:pt x="57" y="541"/>
                  </a:lnTo>
                  <a:lnTo>
                    <a:pt x="46" y="547"/>
                  </a:lnTo>
                  <a:lnTo>
                    <a:pt x="36" y="541"/>
                  </a:lnTo>
                  <a:lnTo>
                    <a:pt x="30" y="534"/>
                  </a:lnTo>
                  <a:lnTo>
                    <a:pt x="25" y="526"/>
                  </a:lnTo>
                  <a:lnTo>
                    <a:pt x="21" y="518"/>
                  </a:lnTo>
                  <a:lnTo>
                    <a:pt x="17" y="509"/>
                  </a:lnTo>
                  <a:lnTo>
                    <a:pt x="13" y="501"/>
                  </a:lnTo>
                  <a:lnTo>
                    <a:pt x="0" y="499"/>
                  </a:lnTo>
                  <a:lnTo>
                    <a:pt x="0" y="522"/>
                  </a:lnTo>
                  <a:lnTo>
                    <a:pt x="2" y="534"/>
                  </a:lnTo>
                  <a:lnTo>
                    <a:pt x="2" y="541"/>
                  </a:lnTo>
                  <a:lnTo>
                    <a:pt x="7" y="555"/>
                  </a:lnTo>
                  <a:lnTo>
                    <a:pt x="11" y="564"/>
                  </a:lnTo>
                  <a:lnTo>
                    <a:pt x="17" y="574"/>
                  </a:lnTo>
                  <a:lnTo>
                    <a:pt x="21" y="583"/>
                  </a:lnTo>
                  <a:lnTo>
                    <a:pt x="29" y="593"/>
                  </a:lnTo>
                  <a:lnTo>
                    <a:pt x="247" y="626"/>
                  </a:lnTo>
                  <a:lnTo>
                    <a:pt x="247" y="489"/>
                  </a:lnTo>
                  <a:lnTo>
                    <a:pt x="261" y="445"/>
                  </a:lnTo>
                  <a:lnTo>
                    <a:pt x="493" y="445"/>
                  </a:lnTo>
                  <a:lnTo>
                    <a:pt x="493" y="405"/>
                  </a:lnTo>
                  <a:lnTo>
                    <a:pt x="499" y="328"/>
                  </a:lnTo>
                  <a:lnTo>
                    <a:pt x="505" y="263"/>
                  </a:lnTo>
                  <a:lnTo>
                    <a:pt x="512" y="196"/>
                  </a:lnTo>
                  <a:lnTo>
                    <a:pt x="520" y="130"/>
                  </a:lnTo>
                  <a:lnTo>
                    <a:pt x="530" y="65"/>
                  </a:lnTo>
                  <a:lnTo>
                    <a:pt x="539" y="0"/>
                  </a:lnTo>
                  <a:lnTo>
                    <a:pt x="268" y="92"/>
                  </a:lnTo>
                  <a:lnTo>
                    <a:pt x="222" y="355"/>
                  </a:lnTo>
                  <a:close/>
                </a:path>
              </a:pathLst>
            </a:custGeom>
            <a:solidFill>
              <a:srgbClr val="808080"/>
            </a:solidFill>
            <a:ln w="0">
              <a:solidFill>
                <a:srgbClr val="000000"/>
              </a:solidFill>
              <a:round/>
              <a:headEnd/>
              <a:tailEnd/>
            </a:ln>
          </p:spPr>
          <p:txBody>
            <a:bodyPr/>
            <a:lstStyle/>
            <a:p>
              <a:endParaRPr lang="en-US"/>
            </a:p>
          </p:txBody>
        </p:sp>
        <p:sp>
          <p:nvSpPr>
            <p:cNvPr id="28839" name="Freeform 14"/>
            <p:cNvSpPr>
              <a:spLocks/>
            </p:cNvSpPr>
            <p:nvPr/>
          </p:nvSpPr>
          <p:spPr bwMode="auto">
            <a:xfrm>
              <a:off x="3139" y="1985"/>
              <a:ext cx="401" cy="904"/>
            </a:xfrm>
            <a:custGeom>
              <a:avLst/>
              <a:gdLst>
                <a:gd name="T0" fmla="*/ 396 w 401"/>
                <a:gd name="T1" fmla="*/ 904 h 904"/>
                <a:gd name="T2" fmla="*/ 380 w 401"/>
                <a:gd name="T3" fmla="*/ 878 h 904"/>
                <a:gd name="T4" fmla="*/ 378 w 401"/>
                <a:gd name="T5" fmla="*/ 868 h 904"/>
                <a:gd name="T6" fmla="*/ 378 w 401"/>
                <a:gd name="T7" fmla="*/ 845 h 904"/>
                <a:gd name="T8" fmla="*/ 376 w 401"/>
                <a:gd name="T9" fmla="*/ 833 h 904"/>
                <a:gd name="T10" fmla="*/ 373 w 401"/>
                <a:gd name="T11" fmla="*/ 820 h 904"/>
                <a:gd name="T12" fmla="*/ 367 w 401"/>
                <a:gd name="T13" fmla="*/ 808 h 904"/>
                <a:gd name="T14" fmla="*/ 363 w 401"/>
                <a:gd name="T15" fmla="*/ 799 h 904"/>
                <a:gd name="T16" fmla="*/ 359 w 401"/>
                <a:gd name="T17" fmla="*/ 797 h 904"/>
                <a:gd name="T18" fmla="*/ 355 w 401"/>
                <a:gd name="T19" fmla="*/ 793 h 904"/>
                <a:gd name="T20" fmla="*/ 351 w 401"/>
                <a:gd name="T21" fmla="*/ 791 h 904"/>
                <a:gd name="T22" fmla="*/ 349 w 401"/>
                <a:gd name="T23" fmla="*/ 789 h 904"/>
                <a:gd name="T24" fmla="*/ 340 w 401"/>
                <a:gd name="T25" fmla="*/ 787 h 904"/>
                <a:gd name="T26" fmla="*/ 321 w 401"/>
                <a:gd name="T27" fmla="*/ 787 h 904"/>
                <a:gd name="T28" fmla="*/ 315 w 401"/>
                <a:gd name="T29" fmla="*/ 789 h 904"/>
                <a:gd name="T30" fmla="*/ 311 w 401"/>
                <a:gd name="T31" fmla="*/ 789 h 904"/>
                <a:gd name="T32" fmla="*/ 303 w 401"/>
                <a:gd name="T33" fmla="*/ 791 h 904"/>
                <a:gd name="T34" fmla="*/ 300 w 401"/>
                <a:gd name="T35" fmla="*/ 793 h 904"/>
                <a:gd name="T36" fmla="*/ 296 w 401"/>
                <a:gd name="T37" fmla="*/ 795 h 904"/>
                <a:gd name="T38" fmla="*/ 282 w 401"/>
                <a:gd name="T39" fmla="*/ 795 h 904"/>
                <a:gd name="T40" fmla="*/ 277 w 401"/>
                <a:gd name="T41" fmla="*/ 797 h 904"/>
                <a:gd name="T42" fmla="*/ 273 w 401"/>
                <a:gd name="T43" fmla="*/ 799 h 904"/>
                <a:gd name="T44" fmla="*/ 269 w 401"/>
                <a:gd name="T45" fmla="*/ 799 h 904"/>
                <a:gd name="T46" fmla="*/ 265 w 401"/>
                <a:gd name="T47" fmla="*/ 801 h 904"/>
                <a:gd name="T48" fmla="*/ 255 w 401"/>
                <a:gd name="T49" fmla="*/ 810 h 904"/>
                <a:gd name="T50" fmla="*/ 252 w 401"/>
                <a:gd name="T51" fmla="*/ 816 h 904"/>
                <a:gd name="T52" fmla="*/ 248 w 401"/>
                <a:gd name="T53" fmla="*/ 820 h 904"/>
                <a:gd name="T54" fmla="*/ 244 w 401"/>
                <a:gd name="T55" fmla="*/ 830 h 904"/>
                <a:gd name="T56" fmla="*/ 240 w 401"/>
                <a:gd name="T57" fmla="*/ 837 h 904"/>
                <a:gd name="T58" fmla="*/ 234 w 401"/>
                <a:gd name="T59" fmla="*/ 851 h 904"/>
                <a:gd name="T60" fmla="*/ 234 w 401"/>
                <a:gd name="T61" fmla="*/ 494 h 904"/>
                <a:gd name="T62" fmla="*/ 219 w 401"/>
                <a:gd name="T63" fmla="*/ 455 h 904"/>
                <a:gd name="T64" fmla="*/ 48 w 401"/>
                <a:gd name="T65" fmla="*/ 455 h 904"/>
                <a:gd name="T66" fmla="*/ 46 w 401"/>
                <a:gd name="T67" fmla="*/ 384 h 904"/>
                <a:gd name="T68" fmla="*/ 42 w 401"/>
                <a:gd name="T69" fmla="*/ 311 h 904"/>
                <a:gd name="T70" fmla="*/ 37 w 401"/>
                <a:gd name="T71" fmla="*/ 240 h 904"/>
                <a:gd name="T72" fmla="*/ 27 w 401"/>
                <a:gd name="T73" fmla="*/ 167 h 904"/>
                <a:gd name="T74" fmla="*/ 14 w 401"/>
                <a:gd name="T75" fmla="*/ 96 h 904"/>
                <a:gd name="T76" fmla="*/ 4 w 401"/>
                <a:gd name="T77" fmla="*/ 25 h 904"/>
                <a:gd name="T78" fmla="*/ 0 w 401"/>
                <a:gd name="T79" fmla="*/ 12 h 904"/>
                <a:gd name="T80" fmla="*/ 4 w 401"/>
                <a:gd name="T81" fmla="*/ 0 h 904"/>
                <a:gd name="T82" fmla="*/ 267 w 401"/>
                <a:gd name="T83" fmla="*/ 102 h 904"/>
                <a:gd name="T84" fmla="*/ 309 w 401"/>
                <a:gd name="T85" fmla="*/ 250 h 904"/>
                <a:gd name="T86" fmla="*/ 323 w 401"/>
                <a:gd name="T87" fmla="*/ 292 h 904"/>
                <a:gd name="T88" fmla="*/ 342 w 401"/>
                <a:gd name="T89" fmla="*/ 367 h 904"/>
                <a:gd name="T90" fmla="*/ 359 w 401"/>
                <a:gd name="T91" fmla="*/ 440 h 904"/>
                <a:gd name="T92" fmla="*/ 376 w 401"/>
                <a:gd name="T93" fmla="*/ 517 h 904"/>
                <a:gd name="T94" fmla="*/ 388 w 401"/>
                <a:gd name="T95" fmla="*/ 590 h 904"/>
                <a:gd name="T96" fmla="*/ 392 w 401"/>
                <a:gd name="T97" fmla="*/ 622 h 904"/>
                <a:gd name="T98" fmla="*/ 397 w 401"/>
                <a:gd name="T99" fmla="*/ 678 h 904"/>
                <a:gd name="T100" fmla="*/ 401 w 401"/>
                <a:gd name="T101" fmla="*/ 734 h 904"/>
                <a:gd name="T102" fmla="*/ 401 w 401"/>
                <a:gd name="T103" fmla="*/ 789 h 904"/>
                <a:gd name="T104" fmla="*/ 399 w 401"/>
                <a:gd name="T105" fmla="*/ 843 h 904"/>
                <a:gd name="T106" fmla="*/ 396 w 401"/>
                <a:gd name="T107" fmla="*/ 904 h 9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01"/>
                <a:gd name="T163" fmla="*/ 0 h 904"/>
                <a:gd name="T164" fmla="*/ 401 w 401"/>
                <a:gd name="T165" fmla="*/ 904 h 90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01" h="904">
                  <a:moveTo>
                    <a:pt x="396" y="904"/>
                  </a:moveTo>
                  <a:lnTo>
                    <a:pt x="380" y="878"/>
                  </a:lnTo>
                  <a:lnTo>
                    <a:pt x="378" y="868"/>
                  </a:lnTo>
                  <a:lnTo>
                    <a:pt x="378" y="845"/>
                  </a:lnTo>
                  <a:lnTo>
                    <a:pt x="376" y="833"/>
                  </a:lnTo>
                  <a:lnTo>
                    <a:pt x="373" y="820"/>
                  </a:lnTo>
                  <a:lnTo>
                    <a:pt x="367" y="808"/>
                  </a:lnTo>
                  <a:lnTo>
                    <a:pt x="363" y="799"/>
                  </a:lnTo>
                  <a:lnTo>
                    <a:pt x="359" y="797"/>
                  </a:lnTo>
                  <a:lnTo>
                    <a:pt x="355" y="793"/>
                  </a:lnTo>
                  <a:lnTo>
                    <a:pt x="351" y="791"/>
                  </a:lnTo>
                  <a:lnTo>
                    <a:pt x="349" y="789"/>
                  </a:lnTo>
                  <a:lnTo>
                    <a:pt x="340" y="787"/>
                  </a:lnTo>
                  <a:lnTo>
                    <a:pt x="321" y="787"/>
                  </a:lnTo>
                  <a:lnTo>
                    <a:pt x="315" y="789"/>
                  </a:lnTo>
                  <a:lnTo>
                    <a:pt x="311" y="789"/>
                  </a:lnTo>
                  <a:lnTo>
                    <a:pt x="303" y="791"/>
                  </a:lnTo>
                  <a:lnTo>
                    <a:pt x="300" y="793"/>
                  </a:lnTo>
                  <a:lnTo>
                    <a:pt x="296" y="795"/>
                  </a:lnTo>
                  <a:lnTo>
                    <a:pt x="282" y="795"/>
                  </a:lnTo>
                  <a:lnTo>
                    <a:pt x="277" y="797"/>
                  </a:lnTo>
                  <a:lnTo>
                    <a:pt x="273" y="799"/>
                  </a:lnTo>
                  <a:lnTo>
                    <a:pt x="269" y="799"/>
                  </a:lnTo>
                  <a:lnTo>
                    <a:pt x="265" y="801"/>
                  </a:lnTo>
                  <a:lnTo>
                    <a:pt x="255" y="810"/>
                  </a:lnTo>
                  <a:lnTo>
                    <a:pt x="252" y="816"/>
                  </a:lnTo>
                  <a:lnTo>
                    <a:pt x="248" y="820"/>
                  </a:lnTo>
                  <a:lnTo>
                    <a:pt x="244" y="830"/>
                  </a:lnTo>
                  <a:lnTo>
                    <a:pt x="240" y="837"/>
                  </a:lnTo>
                  <a:lnTo>
                    <a:pt x="234" y="851"/>
                  </a:lnTo>
                  <a:lnTo>
                    <a:pt x="234" y="494"/>
                  </a:lnTo>
                  <a:lnTo>
                    <a:pt x="219" y="455"/>
                  </a:lnTo>
                  <a:lnTo>
                    <a:pt x="48" y="455"/>
                  </a:lnTo>
                  <a:lnTo>
                    <a:pt x="46" y="384"/>
                  </a:lnTo>
                  <a:lnTo>
                    <a:pt x="42" y="311"/>
                  </a:lnTo>
                  <a:lnTo>
                    <a:pt x="37" y="240"/>
                  </a:lnTo>
                  <a:lnTo>
                    <a:pt x="27" y="167"/>
                  </a:lnTo>
                  <a:lnTo>
                    <a:pt x="14" y="96"/>
                  </a:lnTo>
                  <a:lnTo>
                    <a:pt x="4" y="25"/>
                  </a:lnTo>
                  <a:lnTo>
                    <a:pt x="0" y="12"/>
                  </a:lnTo>
                  <a:lnTo>
                    <a:pt x="4" y="0"/>
                  </a:lnTo>
                  <a:lnTo>
                    <a:pt x="267" y="102"/>
                  </a:lnTo>
                  <a:lnTo>
                    <a:pt x="309" y="250"/>
                  </a:lnTo>
                  <a:lnTo>
                    <a:pt x="323" y="292"/>
                  </a:lnTo>
                  <a:lnTo>
                    <a:pt x="342" y="367"/>
                  </a:lnTo>
                  <a:lnTo>
                    <a:pt x="359" y="440"/>
                  </a:lnTo>
                  <a:lnTo>
                    <a:pt x="376" y="517"/>
                  </a:lnTo>
                  <a:lnTo>
                    <a:pt x="388" y="590"/>
                  </a:lnTo>
                  <a:lnTo>
                    <a:pt x="392" y="622"/>
                  </a:lnTo>
                  <a:lnTo>
                    <a:pt x="397" y="678"/>
                  </a:lnTo>
                  <a:lnTo>
                    <a:pt x="401" y="734"/>
                  </a:lnTo>
                  <a:lnTo>
                    <a:pt x="401" y="789"/>
                  </a:lnTo>
                  <a:lnTo>
                    <a:pt x="399" y="843"/>
                  </a:lnTo>
                  <a:lnTo>
                    <a:pt x="396" y="904"/>
                  </a:lnTo>
                  <a:close/>
                </a:path>
              </a:pathLst>
            </a:custGeom>
            <a:solidFill>
              <a:srgbClr val="808080"/>
            </a:solidFill>
            <a:ln w="0">
              <a:solidFill>
                <a:srgbClr val="000000"/>
              </a:solidFill>
              <a:round/>
              <a:headEnd/>
              <a:tailEnd/>
            </a:ln>
          </p:spPr>
          <p:txBody>
            <a:bodyPr/>
            <a:lstStyle/>
            <a:p>
              <a:endParaRPr lang="en-US"/>
            </a:p>
          </p:txBody>
        </p:sp>
        <p:sp>
          <p:nvSpPr>
            <p:cNvPr id="28840" name="Freeform 15"/>
            <p:cNvSpPr>
              <a:spLocks/>
            </p:cNvSpPr>
            <p:nvPr/>
          </p:nvSpPr>
          <p:spPr bwMode="auto">
            <a:xfrm>
              <a:off x="2577" y="2440"/>
              <a:ext cx="871" cy="766"/>
            </a:xfrm>
            <a:custGeom>
              <a:avLst/>
              <a:gdLst>
                <a:gd name="T0" fmla="*/ 816 w 871"/>
                <a:gd name="T1" fmla="*/ 574 h 766"/>
                <a:gd name="T2" fmla="*/ 816 w 871"/>
                <a:gd name="T3" fmla="*/ 580 h 766"/>
                <a:gd name="T4" fmla="*/ 817 w 871"/>
                <a:gd name="T5" fmla="*/ 584 h 766"/>
                <a:gd name="T6" fmla="*/ 819 w 871"/>
                <a:gd name="T7" fmla="*/ 584 h 766"/>
                <a:gd name="T8" fmla="*/ 823 w 871"/>
                <a:gd name="T9" fmla="*/ 588 h 766"/>
                <a:gd name="T10" fmla="*/ 827 w 871"/>
                <a:gd name="T11" fmla="*/ 590 h 766"/>
                <a:gd name="T12" fmla="*/ 871 w 871"/>
                <a:gd name="T13" fmla="*/ 766 h 766"/>
                <a:gd name="T14" fmla="*/ 0 w 871"/>
                <a:gd name="T15" fmla="*/ 766 h 766"/>
                <a:gd name="T16" fmla="*/ 80 w 871"/>
                <a:gd name="T17" fmla="*/ 465 h 766"/>
                <a:gd name="T18" fmla="*/ 80 w 871"/>
                <a:gd name="T19" fmla="*/ 44 h 766"/>
                <a:gd name="T20" fmla="*/ 94 w 871"/>
                <a:gd name="T21" fmla="*/ 0 h 766"/>
                <a:gd name="T22" fmla="*/ 781 w 871"/>
                <a:gd name="T23" fmla="*/ 0 h 766"/>
                <a:gd name="T24" fmla="*/ 796 w 871"/>
                <a:gd name="T25" fmla="*/ 39 h 766"/>
                <a:gd name="T26" fmla="*/ 796 w 871"/>
                <a:gd name="T27" fmla="*/ 396 h 766"/>
                <a:gd name="T28" fmla="*/ 781 w 871"/>
                <a:gd name="T29" fmla="*/ 432 h 766"/>
                <a:gd name="T30" fmla="*/ 781 w 871"/>
                <a:gd name="T31" fmla="*/ 44 h 766"/>
                <a:gd name="T32" fmla="*/ 94 w 871"/>
                <a:gd name="T33" fmla="*/ 44 h 766"/>
                <a:gd name="T34" fmla="*/ 94 w 871"/>
                <a:gd name="T35" fmla="*/ 461 h 766"/>
                <a:gd name="T36" fmla="*/ 21 w 871"/>
                <a:gd name="T37" fmla="*/ 749 h 766"/>
                <a:gd name="T38" fmla="*/ 846 w 871"/>
                <a:gd name="T39" fmla="*/ 749 h 766"/>
                <a:gd name="T40" fmla="*/ 810 w 871"/>
                <a:gd name="T41" fmla="*/ 593 h 766"/>
                <a:gd name="T42" fmla="*/ 816 w 871"/>
                <a:gd name="T43" fmla="*/ 574 h 76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71"/>
                <a:gd name="T67" fmla="*/ 0 h 766"/>
                <a:gd name="T68" fmla="*/ 871 w 871"/>
                <a:gd name="T69" fmla="*/ 766 h 76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71" h="766">
                  <a:moveTo>
                    <a:pt x="816" y="574"/>
                  </a:moveTo>
                  <a:lnTo>
                    <a:pt x="816" y="580"/>
                  </a:lnTo>
                  <a:lnTo>
                    <a:pt x="817" y="584"/>
                  </a:lnTo>
                  <a:lnTo>
                    <a:pt x="819" y="584"/>
                  </a:lnTo>
                  <a:lnTo>
                    <a:pt x="823" y="588"/>
                  </a:lnTo>
                  <a:lnTo>
                    <a:pt x="827" y="590"/>
                  </a:lnTo>
                  <a:lnTo>
                    <a:pt x="871" y="766"/>
                  </a:lnTo>
                  <a:lnTo>
                    <a:pt x="0" y="766"/>
                  </a:lnTo>
                  <a:lnTo>
                    <a:pt x="80" y="465"/>
                  </a:lnTo>
                  <a:lnTo>
                    <a:pt x="80" y="44"/>
                  </a:lnTo>
                  <a:lnTo>
                    <a:pt x="94" y="0"/>
                  </a:lnTo>
                  <a:lnTo>
                    <a:pt x="781" y="0"/>
                  </a:lnTo>
                  <a:lnTo>
                    <a:pt x="796" y="39"/>
                  </a:lnTo>
                  <a:lnTo>
                    <a:pt x="796" y="396"/>
                  </a:lnTo>
                  <a:lnTo>
                    <a:pt x="781" y="432"/>
                  </a:lnTo>
                  <a:lnTo>
                    <a:pt x="781" y="44"/>
                  </a:lnTo>
                  <a:lnTo>
                    <a:pt x="94" y="44"/>
                  </a:lnTo>
                  <a:lnTo>
                    <a:pt x="94" y="461"/>
                  </a:lnTo>
                  <a:lnTo>
                    <a:pt x="21" y="749"/>
                  </a:lnTo>
                  <a:lnTo>
                    <a:pt x="846" y="749"/>
                  </a:lnTo>
                  <a:lnTo>
                    <a:pt x="810" y="593"/>
                  </a:lnTo>
                  <a:lnTo>
                    <a:pt x="816" y="574"/>
                  </a:lnTo>
                  <a:close/>
                </a:path>
              </a:pathLst>
            </a:custGeom>
            <a:solidFill>
              <a:srgbClr val="000000"/>
            </a:solidFill>
            <a:ln w="0">
              <a:solidFill>
                <a:srgbClr val="000000"/>
              </a:solidFill>
              <a:round/>
              <a:headEnd/>
              <a:tailEnd/>
            </a:ln>
          </p:spPr>
          <p:txBody>
            <a:bodyPr/>
            <a:lstStyle/>
            <a:p>
              <a:endParaRPr lang="en-US"/>
            </a:p>
          </p:txBody>
        </p:sp>
        <p:sp>
          <p:nvSpPr>
            <p:cNvPr id="28841" name="Freeform 16"/>
            <p:cNvSpPr>
              <a:spLocks/>
            </p:cNvSpPr>
            <p:nvPr/>
          </p:nvSpPr>
          <p:spPr bwMode="auto">
            <a:xfrm>
              <a:off x="2214" y="2244"/>
              <a:ext cx="271" cy="298"/>
            </a:xfrm>
            <a:custGeom>
              <a:avLst/>
              <a:gdLst>
                <a:gd name="T0" fmla="*/ 209 w 271"/>
                <a:gd name="T1" fmla="*/ 252 h 298"/>
                <a:gd name="T2" fmla="*/ 217 w 271"/>
                <a:gd name="T3" fmla="*/ 269 h 298"/>
                <a:gd name="T4" fmla="*/ 226 w 271"/>
                <a:gd name="T5" fmla="*/ 285 h 298"/>
                <a:gd name="T6" fmla="*/ 242 w 271"/>
                <a:gd name="T7" fmla="*/ 298 h 298"/>
                <a:gd name="T8" fmla="*/ 265 w 271"/>
                <a:gd name="T9" fmla="*/ 279 h 298"/>
                <a:gd name="T10" fmla="*/ 271 w 271"/>
                <a:gd name="T11" fmla="*/ 240 h 298"/>
                <a:gd name="T12" fmla="*/ 269 w 271"/>
                <a:gd name="T13" fmla="*/ 181 h 298"/>
                <a:gd name="T14" fmla="*/ 265 w 271"/>
                <a:gd name="T15" fmla="*/ 156 h 298"/>
                <a:gd name="T16" fmla="*/ 261 w 271"/>
                <a:gd name="T17" fmla="*/ 133 h 298"/>
                <a:gd name="T18" fmla="*/ 251 w 271"/>
                <a:gd name="T19" fmla="*/ 106 h 298"/>
                <a:gd name="T20" fmla="*/ 238 w 271"/>
                <a:gd name="T21" fmla="*/ 85 h 298"/>
                <a:gd name="T22" fmla="*/ 221 w 271"/>
                <a:gd name="T23" fmla="*/ 62 h 298"/>
                <a:gd name="T24" fmla="*/ 203 w 271"/>
                <a:gd name="T25" fmla="*/ 46 h 298"/>
                <a:gd name="T26" fmla="*/ 194 w 271"/>
                <a:gd name="T27" fmla="*/ 25 h 298"/>
                <a:gd name="T28" fmla="*/ 180 w 271"/>
                <a:gd name="T29" fmla="*/ 10 h 298"/>
                <a:gd name="T30" fmla="*/ 175 w 271"/>
                <a:gd name="T31" fmla="*/ 4 h 298"/>
                <a:gd name="T32" fmla="*/ 169 w 271"/>
                <a:gd name="T33" fmla="*/ 0 h 298"/>
                <a:gd name="T34" fmla="*/ 161 w 271"/>
                <a:gd name="T35" fmla="*/ 2 h 298"/>
                <a:gd name="T36" fmla="*/ 155 w 271"/>
                <a:gd name="T37" fmla="*/ 10 h 298"/>
                <a:gd name="T38" fmla="*/ 153 w 271"/>
                <a:gd name="T39" fmla="*/ 18 h 298"/>
                <a:gd name="T40" fmla="*/ 159 w 271"/>
                <a:gd name="T41" fmla="*/ 37 h 298"/>
                <a:gd name="T42" fmla="*/ 184 w 271"/>
                <a:gd name="T43" fmla="*/ 98 h 298"/>
                <a:gd name="T44" fmla="*/ 50 w 271"/>
                <a:gd name="T45" fmla="*/ 43 h 298"/>
                <a:gd name="T46" fmla="*/ 38 w 271"/>
                <a:gd name="T47" fmla="*/ 45 h 298"/>
                <a:gd name="T48" fmla="*/ 33 w 271"/>
                <a:gd name="T49" fmla="*/ 48 h 298"/>
                <a:gd name="T50" fmla="*/ 31 w 271"/>
                <a:gd name="T51" fmla="*/ 56 h 298"/>
                <a:gd name="T52" fmla="*/ 31 w 271"/>
                <a:gd name="T53" fmla="*/ 64 h 298"/>
                <a:gd name="T54" fmla="*/ 34 w 271"/>
                <a:gd name="T55" fmla="*/ 70 h 298"/>
                <a:gd name="T56" fmla="*/ 107 w 271"/>
                <a:gd name="T57" fmla="*/ 112 h 298"/>
                <a:gd name="T58" fmla="*/ 15 w 271"/>
                <a:gd name="T59" fmla="*/ 77 h 298"/>
                <a:gd name="T60" fmla="*/ 10 w 271"/>
                <a:gd name="T61" fmla="*/ 79 h 298"/>
                <a:gd name="T62" fmla="*/ 4 w 271"/>
                <a:gd name="T63" fmla="*/ 83 h 298"/>
                <a:gd name="T64" fmla="*/ 2 w 271"/>
                <a:gd name="T65" fmla="*/ 94 h 298"/>
                <a:gd name="T66" fmla="*/ 6 w 271"/>
                <a:gd name="T67" fmla="*/ 100 h 298"/>
                <a:gd name="T68" fmla="*/ 90 w 271"/>
                <a:gd name="T69" fmla="*/ 148 h 298"/>
                <a:gd name="T70" fmla="*/ 10 w 271"/>
                <a:gd name="T71" fmla="*/ 129 h 298"/>
                <a:gd name="T72" fmla="*/ 4 w 271"/>
                <a:gd name="T73" fmla="*/ 131 h 298"/>
                <a:gd name="T74" fmla="*/ 0 w 271"/>
                <a:gd name="T75" fmla="*/ 139 h 298"/>
                <a:gd name="T76" fmla="*/ 2 w 271"/>
                <a:gd name="T77" fmla="*/ 148 h 298"/>
                <a:gd name="T78" fmla="*/ 6 w 271"/>
                <a:gd name="T79" fmla="*/ 154 h 298"/>
                <a:gd name="T80" fmla="*/ 40 w 271"/>
                <a:gd name="T81" fmla="*/ 169 h 298"/>
                <a:gd name="T82" fmla="*/ 34 w 271"/>
                <a:gd name="T83" fmla="*/ 173 h 298"/>
                <a:gd name="T84" fmla="*/ 31 w 271"/>
                <a:gd name="T85" fmla="*/ 181 h 298"/>
                <a:gd name="T86" fmla="*/ 31 w 271"/>
                <a:gd name="T87" fmla="*/ 189 h 298"/>
                <a:gd name="T88" fmla="*/ 33 w 271"/>
                <a:gd name="T89" fmla="*/ 196 h 298"/>
                <a:gd name="T90" fmla="*/ 150 w 271"/>
                <a:gd name="T91" fmla="*/ 240 h 298"/>
                <a:gd name="T92" fmla="*/ 177 w 271"/>
                <a:gd name="T93" fmla="*/ 248 h 298"/>
                <a:gd name="T94" fmla="*/ 196 w 271"/>
                <a:gd name="T95" fmla="*/ 250 h 29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71"/>
                <a:gd name="T145" fmla="*/ 0 h 298"/>
                <a:gd name="T146" fmla="*/ 271 w 271"/>
                <a:gd name="T147" fmla="*/ 298 h 29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71" h="298">
                  <a:moveTo>
                    <a:pt x="196" y="250"/>
                  </a:moveTo>
                  <a:lnTo>
                    <a:pt x="209" y="252"/>
                  </a:lnTo>
                  <a:lnTo>
                    <a:pt x="213" y="260"/>
                  </a:lnTo>
                  <a:lnTo>
                    <a:pt x="217" y="269"/>
                  </a:lnTo>
                  <a:lnTo>
                    <a:pt x="221" y="277"/>
                  </a:lnTo>
                  <a:lnTo>
                    <a:pt x="226" y="285"/>
                  </a:lnTo>
                  <a:lnTo>
                    <a:pt x="232" y="292"/>
                  </a:lnTo>
                  <a:lnTo>
                    <a:pt x="242" y="298"/>
                  </a:lnTo>
                  <a:lnTo>
                    <a:pt x="253" y="292"/>
                  </a:lnTo>
                  <a:lnTo>
                    <a:pt x="265" y="279"/>
                  </a:lnTo>
                  <a:lnTo>
                    <a:pt x="269" y="260"/>
                  </a:lnTo>
                  <a:lnTo>
                    <a:pt x="271" y="240"/>
                  </a:lnTo>
                  <a:lnTo>
                    <a:pt x="271" y="200"/>
                  </a:lnTo>
                  <a:lnTo>
                    <a:pt x="269" y="181"/>
                  </a:lnTo>
                  <a:lnTo>
                    <a:pt x="265" y="162"/>
                  </a:lnTo>
                  <a:lnTo>
                    <a:pt x="265" y="156"/>
                  </a:lnTo>
                  <a:lnTo>
                    <a:pt x="263" y="146"/>
                  </a:lnTo>
                  <a:lnTo>
                    <a:pt x="261" y="133"/>
                  </a:lnTo>
                  <a:lnTo>
                    <a:pt x="255" y="121"/>
                  </a:lnTo>
                  <a:lnTo>
                    <a:pt x="251" y="106"/>
                  </a:lnTo>
                  <a:lnTo>
                    <a:pt x="246" y="96"/>
                  </a:lnTo>
                  <a:lnTo>
                    <a:pt x="238" y="85"/>
                  </a:lnTo>
                  <a:lnTo>
                    <a:pt x="228" y="73"/>
                  </a:lnTo>
                  <a:lnTo>
                    <a:pt x="221" y="62"/>
                  </a:lnTo>
                  <a:lnTo>
                    <a:pt x="209" y="52"/>
                  </a:lnTo>
                  <a:lnTo>
                    <a:pt x="203" y="46"/>
                  </a:lnTo>
                  <a:lnTo>
                    <a:pt x="200" y="35"/>
                  </a:lnTo>
                  <a:lnTo>
                    <a:pt x="194" y="25"/>
                  </a:lnTo>
                  <a:lnTo>
                    <a:pt x="186" y="16"/>
                  </a:lnTo>
                  <a:lnTo>
                    <a:pt x="180" y="10"/>
                  </a:lnTo>
                  <a:lnTo>
                    <a:pt x="178" y="6"/>
                  </a:lnTo>
                  <a:lnTo>
                    <a:pt x="175" y="4"/>
                  </a:lnTo>
                  <a:lnTo>
                    <a:pt x="171" y="2"/>
                  </a:lnTo>
                  <a:lnTo>
                    <a:pt x="169" y="0"/>
                  </a:lnTo>
                  <a:lnTo>
                    <a:pt x="163" y="2"/>
                  </a:lnTo>
                  <a:lnTo>
                    <a:pt x="161" y="2"/>
                  </a:lnTo>
                  <a:lnTo>
                    <a:pt x="155" y="8"/>
                  </a:lnTo>
                  <a:lnTo>
                    <a:pt x="155" y="10"/>
                  </a:lnTo>
                  <a:lnTo>
                    <a:pt x="153" y="14"/>
                  </a:lnTo>
                  <a:lnTo>
                    <a:pt x="153" y="18"/>
                  </a:lnTo>
                  <a:lnTo>
                    <a:pt x="155" y="25"/>
                  </a:lnTo>
                  <a:lnTo>
                    <a:pt x="159" y="37"/>
                  </a:lnTo>
                  <a:lnTo>
                    <a:pt x="159" y="43"/>
                  </a:lnTo>
                  <a:lnTo>
                    <a:pt x="184" y="98"/>
                  </a:lnTo>
                  <a:lnTo>
                    <a:pt x="52" y="45"/>
                  </a:lnTo>
                  <a:lnTo>
                    <a:pt x="50" y="43"/>
                  </a:lnTo>
                  <a:lnTo>
                    <a:pt x="42" y="43"/>
                  </a:lnTo>
                  <a:lnTo>
                    <a:pt x="38" y="45"/>
                  </a:lnTo>
                  <a:lnTo>
                    <a:pt x="34" y="46"/>
                  </a:lnTo>
                  <a:lnTo>
                    <a:pt x="33" y="48"/>
                  </a:lnTo>
                  <a:lnTo>
                    <a:pt x="31" y="52"/>
                  </a:lnTo>
                  <a:lnTo>
                    <a:pt x="31" y="56"/>
                  </a:lnTo>
                  <a:lnTo>
                    <a:pt x="29" y="60"/>
                  </a:lnTo>
                  <a:lnTo>
                    <a:pt x="31" y="64"/>
                  </a:lnTo>
                  <a:lnTo>
                    <a:pt x="31" y="68"/>
                  </a:lnTo>
                  <a:lnTo>
                    <a:pt x="34" y="70"/>
                  </a:lnTo>
                  <a:lnTo>
                    <a:pt x="38" y="71"/>
                  </a:lnTo>
                  <a:lnTo>
                    <a:pt x="107" y="112"/>
                  </a:lnTo>
                  <a:lnTo>
                    <a:pt x="19" y="79"/>
                  </a:lnTo>
                  <a:lnTo>
                    <a:pt x="15" y="77"/>
                  </a:lnTo>
                  <a:lnTo>
                    <a:pt x="13" y="77"/>
                  </a:lnTo>
                  <a:lnTo>
                    <a:pt x="10" y="79"/>
                  </a:lnTo>
                  <a:lnTo>
                    <a:pt x="8" y="81"/>
                  </a:lnTo>
                  <a:lnTo>
                    <a:pt x="4" y="83"/>
                  </a:lnTo>
                  <a:lnTo>
                    <a:pt x="2" y="83"/>
                  </a:lnTo>
                  <a:lnTo>
                    <a:pt x="2" y="94"/>
                  </a:lnTo>
                  <a:lnTo>
                    <a:pt x="4" y="96"/>
                  </a:lnTo>
                  <a:lnTo>
                    <a:pt x="6" y="100"/>
                  </a:lnTo>
                  <a:lnTo>
                    <a:pt x="86" y="142"/>
                  </a:lnTo>
                  <a:lnTo>
                    <a:pt x="90" y="148"/>
                  </a:lnTo>
                  <a:lnTo>
                    <a:pt x="13" y="129"/>
                  </a:lnTo>
                  <a:lnTo>
                    <a:pt x="10" y="129"/>
                  </a:lnTo>
                  <a:lnTo>
                    <a:pt x="8" y="131"/>
                  </a:lnTo>
                  <a:lnTo>
                    <a:pt x="4" y="131"/>
                  </a:lnTo>
                  <a:lnTo>
                    <a:pt x="2" y="135"/>
                  </a:lnTo>
                  <a:lnTo>
                    <a:pt x="0" y="139"/>
                  </a:lnTo>
                  <a:lnTo>
                    <a:pt x="0" y="144"/>
                  </a:lnTo>
                  <a:lnTo>
                    <a:pt x="2" y="148"/>
                  </a:lnTo>
                  <a:lnTo>
                    <a:pt x="6" y="152"/>
                  </a:lnTo>
                  <a:lnTo>
                    <a:pt x="6" y="154"/>
                  </a:lnTo>
                  <a:lnTo>
                    <a:pt x="48" y="169"/>
                  </a:lnTo>
                  <a:lnTo>
                    <a:pt x="40" y="169"/>
                  </a:lnTo>
                  <a:lnTo>
                    <a:pt x="36" y="171"/>
                  </a:lnTo>
                  <a:lnTo>
                    <a:pt x="34" y="173"/>
                  </a:lnTo>
                  <a:lnTo>
                    <a:pt x="33" y="177"/>
                  </a:lnTo>
                  <a:lnTo>
                    <a:pt x="31" y="181"/>
                  </a:lnTo>
                  <a:lnTo>
                    <a:pt x="29" y="185"/>
                  </a:lnTo>
                  <a:lnTo>
                    <a:pt x="31" y="189"/>
                  </a:lnTo>
                  <a:lnTo>
                    <a:pt x="31" y="192"/>
                  </a:lnTo>
                  <a:lnTo>
                    <a:pt x="33" y="196"/>
                  </a:lnTo>
                  <a:lnTo>
                    <a:pt x="42" y="202"/>
                  </a:lnTo>
                  <a:lnTo>
                    <a:pt x="150" y="240"/>
                  </a:lnTo>
                  <a:lnTo>
                    <a:pt x="163" y="244"/>
                  </a:lnTo>
                  <a:lnTo>
                    <a:pt x="177" y="248"/>
                  </a:lnTo>
                  <a:lnTo>
                    <a:pt x="190" y="250"/>
                  </a:lnTo>
                  <a:lnTo>
                    <a:pt x="196" y="250"/>
                  </a:lnTo>
                  <a:close/>
                </a:path>
              </a:pathLst>
            </a:custGeom>
            <a:solidFill>
              <a:srgbClr val="FCE6CF"/>
            </a:solidFill>
            <a:ln w="0">
              <a:solidFill>
                <a:srgbClr val="000000"/>
              </a:solidFill>
              <a:round/>
              <a:headEnd/>
              <a:tailEnd/>
            </a:ln>
          </p:spPr>
          <p:txBody>
            <a:bodyPr/>
            <a:lstStyle/>
            <a:p>
              <a:endParaRPr lang="en-US"/>
            </a:p>
          </p:txBody>
        </p:sp>
        <p:sp>
          <p:nvSpPr>
            <p:cNvPr id="28842" name="Freeform 17"/>
            <p:cNvSpPr>
              <a:spLocks/>
            </p:cNvSpPr>
            <p:nvPr/>
          </p:nvSpPr>
          <p:spPr bwMode="auto">
            <a:xfrm>
              <a:off x="2598" y="2484"/>
              <a:ext cx="825" cy="705"/>
            </a:xfrm>
            <a:custGeom>
              <a:avLst/>
              <a:gdLst>
                <a:gd name="T0" fmla="*/ 789 w 825"/>
                <a:gd name="T1" fmla="*/ 549 h 705"/>
                <a:gd name="T2" fmla="*/ 787 w 825"/>
                <a:gd name="T3" fmla="*/ 559 h 705"/>
                <a:gd name="T4" fmla="*/ 785 w 825"/>
                <a:gd name="T5" fmla="*/ 561 h 705"/>
                <a:gd name="T6" fmla="*/ 781 w 825"/>
                <a:gd name="T7" fmla="*/ 563 h 705"/>
                <a:gd name="T8" fmla="*/ 779 w 825"/>
                <a:gd name="T9" fmla="*/ 565 h 705"/>
                <a:gd name="T10" fmla="*/ 771 w 825"/>
                <a:gd name="T11" fmla="*/ 565 h 705"/>
                <a:gd name="T12" fmla="*/ 768 w 825"/>
                <a:gd name="T13" fmla="*/ 563 h 705"/>
                <a:gd name="T14" fmla="*/ 766 w 825"/>
                <a:gd name="T15" fmla="*/ 563 h 705"/>
                <a:gd name="T16" fmla="*/ 756 w 825"/>
                <a:gd name="T17" fmla="*/ 553 h 705"/>
                <a:gd name="T18" fmla="*/ 756 w 825"/>
                <a:gd name="T19" fmla="*/ 547 h 705"/>
                <a:gd name="T20" fmla="*/ 754 w 825"/>
                <a:gd name="T21" fmla="*/ 544 h 705"/>
                <a:gd name="T22" fmla="*/ 752 w 825"/>
                <a:gd name="T23" fmla="*/ 546 h 705"/>
                <a:gd name="T24" fmla="*/ 747 w 825"/>
                <a:gd name="T25" fmla="*/ 546 h 705"/>
                <a:gd name="T26" fmla="*/ 743 w 825"/>
                <a:gd name="T27" fmla="*/ 544 h 705"/>
                <a:gd name="T28" fmla="*/ 741 w 825"/>
                <a:gd name="T29" fmla="*/ 542 h 705"/>
                <a:gd name="T30" fmla="*/ 737 w 825"/>
                <a:gd name="T31" fmla="*/ 540 h 705"/>
                <a:gd name="T32" fmla="*/ 735 w 825"/>
                <a:gd name="T33" fmla="*/ 536 h 705"/>
                <a:gd name="T34" fmla="*/ 733 w 825"/>
                <a:gd name="T35" fmla="*/ 530 h 705"/>
                <a:gd name="T36" fmla="*/ 733 w 825"/>
                <a:gd name="T37" fmla="*/ 515 h 705"/>
                <a:gd name="T38" fmla="*/ 731 w 825"/>
                <a:gd name="T39" fmla="*/ 515 h 705"/>
                <a:gd name="T40" fmla="*/ 731 w 825"/>
                <a:gd name="T41" fmla="*/ 513 h 705"/>
                <a:gd name="T42" fmla="*/ 727 w 825"/>
                <a:gd name="T43" fmla="*/ 511 h 705"/>
                <a:gd name="T44" fmla="*/ 723 w 825"/>
                <a:gd name="T45" fmla="*/ 507 h 705"/>
                <a:gd name="T46" fmla="*/ 722 w 825"/>
                <a:gd name="T47" fmla="*/ 503 h 705"/>
                <a:gd name="T48" fmla="*/ 722 w 825"/>
                <a:gd name="T49" fmla="*/ 486 h 705"/>
                <a:gd name="T50" fmla="*/ 725 w 825"/>
                <a:gd name="T51" fmla="*/ 478 h 705"/>
                <a:gd name="T52" fmla="*/ 760 w 825"/>
                <a:gd name="T53" fmla="*/ 388 h 705"/>
                <a:gd name="T54" fmla="*/ 760 w 825"/>
                <a:gd name="T55" fmla="*/ 0 h 705"/>
                <a:gd name="T56" fmla="*/ 73 w 825"/>
                <a:gd name="T57" fmla="*/ 0 h 705"/>
                <a:gd name="T58" fmla="*/ 73 w 825"/>
                <a:gd name="T59" fmla="*/ 417 h 705"/>
                <a:gd name="T60" fmla="*/ 0 w 825"/>
                <a:gd name="T61" fmla="*/ 705 h 705"/>
                <a:gd name="T62" fmla="*/ 825 w 825"/>
                <a:gd name="T63" fmla="*/ 705 h 705"/>
                <a:gd name="T64" fmla="*/ 789 w 825"/>
                <a:gd name="T65" fmla="*/ 549 h 7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5"/>
                <a:gd name="T100" fmla="*/ 0 h 705"/>
                <a:gd name="T101" fmla="*/ 825 w 825"/>
                <a:gd name="T102" fmla="*/ 705 h 7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5" h="705">
                  <a:moveTo>
                    <a:pt x="789" y="549"/>
                  </a:moveTo>
                  <a:lnTo>
                    <a:pt x="787" y="559"/>
                  </a:lnTo>
                  <a:lnTo>
                    <a:pt x="785" y="561"/>
                  </a:lnTo>
                  <a:lnTo>
                    <a:pt x="781" y="563"/>
                  </a:lnTo>
                  <a:lnTo>
                    <a:pt x="779" y="565"/>
                  </a:lnTo>
                  <a:lnTo>
                    <a:pt x="771" y="565"/>
                  </a:lnTo>
                  <a:lnTo>
                    <a:pt x="768" y="563"/>
                  </a:lnTo>
                  <a:lnTo>
                    <a:pt x="766" y="563"/>
                  </a:lnTo>
                  <a:lnTo>
                    <a:pt x="756" y="553"/>
                  </a:lnTo>
                  <a:lnTo>
                    <a:pt x="756" y="547"/>
                  </a:lnTo>
                  <a:lnTo>
                    <a:pt x="754" y="544"/>
                  </a:lnTo>
                  <a:lnTo>
                    <a:pt x="752" y="546"/>
                  </a:lnTo>
                  <a:lnTo>
                    <a:pt x="747" y="546"/>
                  </a:lnTo>
                  <a:lnTo>
                    <a:pt x="743" y="544"/>
                  </a:lnTo>
                  <a:lnTo>
                    <a:pt x="741" y="542"/>
                  </a:lnTo>
                  <a:lnTo>
                    <a:pt x="737" y="540"/>
                  </a:lnTo>
                  <a:lnTo>
                    <a:pt x="735" y="536"/>
                  </a:lnTo>
                  <a:lnTo>
                    <a:pt x="733" y="530"/>
                  </a:lnTo>
                  <a:lnTo>
                    <a:pt x="733" y="515"/>
                  </a:lnTo>
                  <a:lnTo>
                    <a:pt x="731" y="515"/>
                  </a:lnTo>
                  <a:lnTo>
                    <a:pt x="731" y="513"/>
                  </a:lnTo>
                  <a:lnTo>
                    <a:pt x="727" y="511"/>
                  </a:lnTo>
                  <a:lnTo>
                    <a:pt x="723" y="507"/>
                  </a:lnTo>
                  <a:lnTo>
                    <a:pt x="722" y="503"/>
                  </a:lnTo>
                  <a:lnTo>
                    <a:pt x="722" y="486"/>
                  </a:lnTo>
                  <a:lnTo>
                    <a:pt x="725" y="478"/>
                  </a:lnTo>
                  <a:lnTo>
                    <a:pt x="760" y="388"/>
                  </a:lnTo>
                  <a:lnTo>
                    <a:pt x="760" y="0"/>
                  </a:lnTo>
                  <a:lnTo>
                    <a:pt x="73" y="0"/>
                  </a:lnTo>
                  <a:lnTo>
                    <a:pt x="73" y="417"/>
                  </a:lnTo>
                  <a:lnTo>
                    <a:pt x="0" y="705"/>
                  </a:lnTo>
                  <a:lnTo>
                    <a:pt x="825" y="705"/>
                  </a:lnTo>
                  <a:lnTo>
                    <a:pt x="789" y="549"/>
                  </a:lnTo>
                  <a:close/>
                </a:path>
              </a:pathLst>
            </a:custGeom>
            <a:solidFill>
              <a:srgbClr val="FFFFFF"/>
            </a:solidFill>
            <a:ln w="0">
              <a:solidFill>
                <a:srgbClr val="000000"/>
              </a:solidFill>
              <a:round/>
              <a:headEnd/>
              <a:tailEnd/>
            </a:ln>
          </p:spPr>
          <p:txBody>
            <a:bodyPr/>
            <a:lstStyle/>
            <a:p>
              <a:endParaRPr lang="en-US"/>
            </a:p>
          </p:txBody>
        </p:sp>
        <p:sp>
          <p:nvSpPr>
            <p:cNvPr id="28843" name="Freeform 18"/>
            <p:cNvSpPr>
              <a:spLocks/>
            </p:cNvSpPr>
            <p:nvPr/>
          </p:nvSpPr>
          <p:spPr bwMode="auto">
            <a:xfrm>
              <a:off x="3320" y="2772"/>
              <a:ext cx="220" cy="277"/>
            </a:xfrm>
            <a:custGeom>
              <a:avLst/>
              <a:gdLst>
                <a:gd name="T0" fmla="*/ 96 w 220"/>
                <a:gd name="T1" fmla="*/ 258 h 277"/>
                <a:gd name="T2" fmla="*/ 80 w 220"/>
                <a:gd name="T3" fmla="*/ 256 h 277"/>
                <a:gd name="T4" fmla="*/ 74 w 220"/>
                <a:gd name="T5" fmla="*/ 252 h 277"/>
                <a:gd name="T6" fmla="*/ 73 w 220"/>
                <a:gd name="T7" fmla="*/ 242 h 277"/>
                <a:gd name="T8" fmla="*/ 65 w 220"/>
                <a:gd name="T9" fmla="*/ 271 h 277"/>
                <a:gd name="T10" fmla="*/ 59 w 220"/>
                <a:gd name="T11" fmla="*/ 275 h 277"/>
                <a:gd name="T12" fmla="*/ 49 w 220"/>
                <a:gd name="T13" fmla="*/ 277 h 277"/>
                <a:gd name="T14" fmla="*/ 44 w 220"/>
                <a:gd name="T15" fmla="*/ 275 h 277"/>
                <a:gd name="T16" fmla="*/ 34 w 220"/>
                <a:gd name="T17" fmla="*/ 259 h 277"/>
                <a:gd name="T18" fmla="*/ 30 w 220"/>
                <a:gd name="T19" fmla="*/ 258 h 277"/>
                <a:gd name="T20" fmla="*/ 21 w 220"/>
                <a:gd name="T21" fmla="*/ 256 h 277"/>
                <a:gd name="T22" fmla="*/ 15 w 220"/>
                <a:gd name="T23" fmla="*/ 252 h 277"/>
                <a:gd name="T24" fmla="*/ 11 w 220"/>
                <a:gd name="T25" fmla="*/ 242 h 277"/>
                <a:gd name="T26" fmla="*/ 9 w 220"/>
                <a:gd name="T27" fmla="*/ 227 h 277"/>
                <a:gd name="T28" fmla="*/ 5 w 220"/>
                <a:gd name="T29" fmla="*/ 223 h 277"/>
                <a:gd name="T30" fmla="*/ 0 w 220"/>
                <a:gd name="T31" fmla="*/ 215 h 277"/>
                <a:gd name="T32" fmla="*/ 3 w 220"/>
                <a:gd name="T33" fmla="*/ 190 h 277"/>
                <a:gd name="T34" fmla="*/ 53 w 220"/>
                <a:gd name="T35" fmla="*/ 64 h 277"/>
                <a:gd name="T36" fmla="*/ 63 w 220"/>
                <a:gd name="T37" fmla="*/ 43 h 277"/>
                <a:gd name="T38" fmla="*/ 71 w 220"/>
                <a:gd name="T39" fmla="*/ 29 h 277"/>
                <a:gd name="T40" fmla="*/ 84 w 220"/>
                <a:gd name="T41" fmla="*/ 14 h 277"/>
                <a:gd name="T42" fmla="*/ 92 w 220"/>
                <a:gd name="T43" fmla="*/ 12 h 277"/>
                <a:gd name="T44" fmla="*/ 101 w 220"/>
                <a:gd name="T45" fmla="*/ 8 h 277"/>
                <a:gd name="T46" fmla="*/ 119 w 220"/>
                <a:gd name="T47" fmla="*/ 6 h 277"/>
                <a:gd name="T48" fmla="*/ 130 w 220"/>
                <a:gd name="T49" fmla="*/ 2 h 277"/>
                <a:gd name="T50" fmla="*/ 140 w 220"/>
                <a:gd name="T51" fmla="*/ 0 h 277"/>
                <a:gd name="T52" fmla="*/ 168 w 220"/>
                <a:gd name="T53" fmla="*/ 2 h 277"/>
                <a:gd name="T54" fmla="*/ 174 w 220"/>
                <a:gd name="T55" fmla="*/ 6 h 277"/>
                <a:gd name="T56" fmla="*/ 182 w 220"/>
                <a:gd name="T57" fmla="*/ 12 h 277"/>
                <a:gd name="T58" fmla="*/ 192 w 220"/>
                <a:gd name="T59" fmla="*/ 33 h 277"/>
                <a:gd name="T60" fmla="*/ 197 w 220"/>
                <a:gd name="T61" fmla="*/ 58 h 277"/>
                <a:gd name="T62" fmla="*/ 199 w 220"/>
                <a:gd name="T63" fmla="*/ 91 h 277"/>
                <a:gd name="T64" fmla="*/ 220 w 220"/>
                <a:gd name="T65" fmla="*/ 125 h 277"/>
                <a:gd name="T66" fmla="*/ 216 w 220"/>
                <a:gd name="T67" fmla="*/ 129 h 277"/>
                <a:gd name="T68" fmla="*/ 215 w 220"/>
                <a:gd name="T69" fmla="*/ 131 h 277"/>
                <a:gd name="T70" fmla="*/ 201 w 220"/>
                <a:gd name="T71" fmla="*/ 133 h 277"/>
                <a:gd name="T72" fmla="*/ 195 w 220"/>
                <a:gd name="T73" fmla="*/ 129 h 277"/>
                <a:gd name="T74" fmla="*/ 188 w 220"/>
                <a:gd name="T75" fmla="*/ 127 h 277"/>
                <a:gd name="T76" fmla="*/ 97 w 220"/>
                <a:gd name="T77" fmla="*/ 256 h 27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0"/>
                <a:gd name="T118" fmla="*/ 0 h 277"/>
                <a:gd name="T119" fmla="*/ 220 w 220"/>
                <a:gd name="T120" fmla="*/ 277 h 27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0" h="277">
                  <a:moveTo>
                    <a:pt x="97" y="256"/>
                  </a:moveTo>
                  <a:lnTo>
                    <a:pt x="96" y="258"/>
                  </a:lnTo>
                  <a:lnTo>
                    <a:pt x="84" y="258"/>
                  </a:lnTo>
                  <a:lnTo>
                    <a:pt x="80" y="256"/>
                  </a:lnTo>
                  <a:lnTo>
                    <a:pt x="76" y="252"/>
                  </a:lnTo>
                  <a:lnTo>
                    <a:pt x="74" y="252"/>
                  </a:lnTo>
                  <a:lnTo>
                    <a:pt x="73" y="248"/>
                  </a:lnTo>
                  <a:lnTo>
                    <a:pt x="73" y="242"/>
                  </a:lnTo>
                  <a:lnTo>
                    <a:pt x="67" y="261"/>
                  </a:lnTo>
                  <a:lnTo>
                    <a:pt x="65" y="271"/>
                  </a:lnTo>
                  <a:lnTo>
                    <a:pt x="63" y="273"/>
                  </a:lnTo>
                  <a:lnTo>
                    <a:pt x="59" y="275"/>
                  </a:lnTo>
                  <a:lnTo>
                    <a:pt x="57" y="277"/>
                  </a:lnTo>
                  <a:lnTo>
                    <a:pt x="49" y="277"/>
                  </a:lnTo>
                  <a:lnTo>
                    <a:pt x="46" y="275"/>
                  </a:lnTo>
                  <a:lnTo>
                    <a:pt x="44" y="275"/>
                  </a:lnTo>
                  <a:lnTo>
                    <a:pt x="34" y="265"/>
                  </a:lnTo>
                  <a:lnTo>
                    <a:pt x="34" y="259"/>
                  </a:lnTo>
                  <a:lnTo>
                    <a:pt x="32" y="256"/>
                  </a:lnTo>
                  <a:lnTo>
                    <a:pt x="30" y="258"/>
                  </a:lnTo>
                  <a:lnTo>
                    <a:pt x="25" y="258"/>
                  </a:lnTo>
                  <a:lnTo>
                    <a:pt x="21" y="256"/>
                  </a:lnTo>
                  <a:lnTo>
                    <a:pt x="19" y="254"/>
                  </a:lnTo>
                  <a:lnTo>
                    <a:pt x="15" y="252"/>
                  </a:lnTo>
                  <a:lnTo>
                    <a:pt x="13" y="248"/>
                  </a:lnTo>
                  <a:lnTo>
                    <a:pt x="11" y="242"/>
                  </a:lnTo>
                  <a:lnTo>
                    <a:pt x="11" y="227"/>
                  </a:lnTo>
                  <a:lnTo>
                    <a:pt x="9" y="227"/>
                  </a:lnTo>
                  <a:lnTo>
                    <a:pt x="9" y="225"/>
                  </a:lnTo>
                  <a:lnTo>
                    <a:pt x="5" y="223"/>
                  </a:lnTo>
                  <a:lnTo>
                    <a:pt x="1" y="219"/>
                  </a:lnTo>
                  <a:lnTo>
                    <a:pt x="0" y="215"/>
                  </a:lnTo>
                  <a:lnTo>
                    <a:pt x="0" y="198"/>
                  </a:lnTo>
                  <a:lnTo>
                    <a:pt x="3" y="190"/>
                  </a:lnTo>
                  <a:lnTo>
                    <a:pt x="38" y="100"/>
                  </a:lnTo>
                  <a:lnTo>
                    <a:pt x="53" y="64"/>
                  </a:lnTo>
                  <a:lnTo>
                    <a:pt x="59" y="50"/>
                  </a:lnTo>
                  <a:lnTo>
                    <a:pt x="63" y="43"/>
                  </a:lnTo>
                  <a:lnTo>
                    <a:pt x="67" y="33"/>
                  </a:lnTo>
                  <a:lnTo>
                    <a:pt x="71" y="29"/>
                  </a:lnTo>
                  <a:lnTo>
                    <a:pt x="74" y="23"/>
                  </a:lnTo>
                  <a:lnTo>
                    <a:pt x="84" y="14"/>
                  </a:lnTo>
                  <a:lnTo>
                    <a:pt x="88" y="12"/>
                  </a:lnTo>
                  <a:lnTo>
                    <a:pt x="92" y="12"/>
                  </a:lnTo>
                  <a:lnTo>
                    <a:pt x="96" y="10"/>
                  </a:lnTo>
                  <a:lnTo>
                    <a:pt x="101" y="8"/>
                  </a:lnTo>
                  <a:lnTo>
                    <a:pt x="115" y="8"/>
                  </a:lnTo>
                  <a:lnTo>
                    <a:pt x="119" y="6"/>
                  </a:lnTo>
                  <a:lnTo>
                    <a:pt x="122" y="4"/>
                  </a:lnTo>
                  <a:lnTo>
                    <a:pt x="130" y="2"/>
                  </a:lnTo>
                  <a:lnTo>
                    <a:pt x="134" y="2"/>
                  </a:lnTo>
                  <a:lnTo>
                    <a:pt x="140" y="0"/>
                  </a:lnTo>
                  <a:lnTo>
                    <a:pt x="159" y="0"/>
                  </a:lnTo>
                  <a:lnTo>
                    <a:pt x="168" y="2"/>
                  </a:lnTo>
                  <a:lnTo>
                    <a:pt x="170" y="4"/>
                  </a:lnTo>
                  <a:lnTo>
                    <a:pt x="174" y="6"/>
                  </a:lnTo>
                  <a:lnTo>
                    <a:pt x="178" y="10"/>
                  </a:lnTo>
                  <a:lnTo>
                    <a:pt x="182" y="12"/>
                  </a:lnTo>
                  <a:lnTo>
                    <a:pt x="186" y="21"/>
                  </a:lnTo>
                  <a:lnTo>
                    <a:pt x="192" y="33"/>
                  </a:lnTo>
                  <a:lnTo>
                    <a:pt x="195" y="46"/>
                  </a:lnTo>
                  <a:lnTo>
                    <a:pt x="197" y="58"/>
                  </a:lnTo>
                  <a:lnTo>
                    <a:pt x="197" y="81"/>
                  </a:lnTo>
                  <a:lnTo>
                    <a:pt x="199" y="91"/>
                  </a:lnTo>
                  <a:lnTo>
                    <a:pt x="215" y="117"/>
                  </a:lnTo>
                  <a:lnTo>
                    <a:pt x="220" y="125"/>
                  </a:lnTo>
                  <a:lnTo>
                    <a:pt x="220" y="127"/>
                  </a:lnTo>
                  <a:lnTo>
                    <a:pt x="216" y="129"/>
                  </a:lnTo>
                  <a:lnTo>
                    <a:pt x="216" y="131"/>
                  </a:lnTo>
                  <a:lnTo>
                    <a:pt x="215" y="131"/>
                  </a:lnTo>
                  <a:lnTo>
                    <a:pt x="211" y="133"/>
                  </a:lnTo>
                  <a:lnTo>
                    <a:pt x="201" y="133"/>
                  </a:lnTo>
                  <a:lnTo>
                    <a:pt x="197" y="131"/>
                  </a:lnTo>
                  <a:lnTo>
                    <a:pt x="195" y="129"/>
                  </a:lnTo>
                  <a:lnTo>
                    <a:pt x="192" y="127"/>
                  </a:lnTo>
                  <a:lnTo>
                    <a:pt x="188" y="127"/>
                  </a:lnTo>
                  <a:lnTo>
                    <a:pt x="178" y="117"/>
                  </a:lnTo>
                  <a:lnTo>
                    <a:pt x="97" y="256"/>
                  </a:lnTo>
                  <a:close/>
                </a:path>
              </a:pathLst>
            </a:custGeom>
            <a:solidFill>
              <a:srgbClr val="FCE6CF"/>
            </a:solidFill>
            <a:ln w="0">
              <a:solidFill>
                <a:srgbClr val="000000"/>
              </a:solidFill>
              <a:round/>
              <a:headEnd/>
              <a:tailEnd/>
            </a:ln>
          </p:spPr>
          <p:txBody>
            <a:bodyPr/>
            <a:lstStyle/>
            <a:p>
              <a:endParaRPr lang="en-US"/>
            </a:p>
          </p:txBody>
        </p:sp>
        <p:sp>
          <p:nvSpPr>
            <p:cNvPr id="28844" name="Freeform 19"/>
            <p:cNvSpPr>
              <a:spLocks/>
            </p:cNvSpPr>
            <p:nvPr/>
          </p:nvSpPr>
          <p:spPr bwMode="auto">
            <a:xfrm>
              <a:off x="2577" y="3206"/>
              <a:ext cx="871" cy="85"/>
            </a:xfrm>
            <a:custGeom>
              <a:avLst/>
              <a:gdLst>
                <a:gd name="T0" fmla="*/ 219 w 871"/>
                <a:gd name="T1" fmla="*/ 0 h 85"/>
                <a:gd name="T2" fmla="*/ 871 w 871"/>
                <a:gd name="T3" fmla="*/ 0 h 85"/>
                <a:gd name="T4" fmla="*/ 856 w 871"/>
                <a:gd name="T5" fmla="*/ 85 h 85"/>
                <a:gd name="T6" fmla="*/ 568 w 871"/>
                <a:gd name="T7" fmla="*/ 85 h 85"/>
                <a:gd name="T8" fmla="*/ 579 w 871"/>
                <a:gd name="T9" fmla="*/ 73 h 85"/>
                <a:gd name="T10" fmla="*/ 579 w 871"/>
                <a:gd name="T11" fmla="*/ 17 h 85"/>
                <a:gd name="T12" fmla="*/ 547 w 871"/>
                <a:gd name="T13" fmla="*/ 17 h 85"/>
                <a:gd name="T14" fmla="*/ 547 w 871"/>
                <a:gd name="T15" fmla="*/ 56 h 85"/>
                <a:gd name="T16" fmla="*/ 522 w 871"/>
                <a:gd name="T17" fmla="*/ 77 h 85"/>
                <a:gd name="T18" fmla="*/ 347 w 871"/>
                <a:gd name="T19" fmla="*/ 77 h 85"/>
                <a:gd name="T20" fmla="*/ 324 w 871"/>
                <a:gd name="T21" fmla="*/ 56 h 85"/>
                <a:gd name="T22" fmla="*/ 324 w 871"/>
                <a:gd name="T23" fmla="*/ 17 h 85"/>
                <a:gd name="T24" fmla="*/ 293 w 871"/>
                <a:gd name="T25" fmla="*/ 17 h 85"/>
                <a:gd name="T26" fmla="*/ 293 w 871"/>
                <a:gd name="T27" fmla="*/ 75 h 85"/>
                <a:gd name="T28" fmla="*/ 301 w 871"/>
                <a:gd name="T29" fmla="*/ 85 h 85"/>
                <a:gd name="T30" fmla="*/ 13 w 871"/>
                <a:gd name="T31" fmla="*/ 85 h 85"/>
                <a:gd name="T32" fmla="*/ 0 w 871"/>
                <a:gd name="T33" fmla="*/ 0 h 85"/>
                <a:gd name="T34" fmla="*/ 219 w 871"/>
                <a:gd name="T35" fmla="*/ 0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71"/>
                <a:gd name="T55" fmla="*/ 0 h 85"/>
                <a:gd name="T56" fmla="*/ 871 w 871"/>
                <a:gd name="T57" fmla="*/ 85 h 8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71" h="85">
                  <a:moveTo>
                    <a:pt x="219" y="0"/>
                  </a:moveTo>
                  <a:lnTo>
                    <a:pt x="871" y="0"/>
                  </a:lnTo>
                  <a:lnTo>
                    <a:pt x="856" y="85"/>
                  </a:lnTo>
                  <a:lnTo>
                    <a:pt x="568" y="85"/>
                  </a:lnTo>
                  <a:lnTo>
                    <a:pt x="579" y="73"/>
                  </a:lnTo>
                  <a:lnTo>
                    <a:pt x="579" y="17"/>
                  </a:lnTo>
                  <a:lnTo>
                    <a:pt x="547" y="17"/>
                  </a:lnTo>
                  <a:lnTo>
                    <a:pt x="547" y="56"/>
                  </a:lnTo>
                  <a:lnTo>
                    <a:pt x="522" y="77"/>
                  </a:lnTo>
                  <a:lnTo>
                    <a:pt x="347" y="77"/>
                  </a:lnTo>
                  <a:lnTo>
                    <a:pt x="324" y="56"/>
                  </a:lnTo>
                  <a:lnTo>
                    <a:pt x="324" y="17"/>
                  </a:lnTo>
                  <a:lnTo>
                    <a:pt x="293" y="17"/>
                  </a:lnTo>
                  <a:lnTo>
                    <a:pt x="293" y="75"/>
                  </a:lnTo>
                  <a:lnTo>
                    <a:pt x="301" y="85"/>
                  </a:lnTo>
                  <a:lnTo>
                    <a:pt x="13" y="85"/>
                  </a:lnTo>
                  <a:lnTo>
                    <a:pt x="0" y="0"/>
                  </a:lnTo>
                  <a:lnTo>
                    <a:pt x="219" y="0"/>
                  </a:lnTo>
                  <a:close/>
                </a:path>
              </a:pathLst>
            </a:custGeom>
            <a:solidFill>
              <a:srgbClr val="000000"/>
            </a:solidFill>
            <a:ln w="0">
              <a:solidFill>
                <a:srgbClr val="000000"/>
              </a:solidFill>
              <a:round/>
              <a:headEnd/>
              <a:tailEnd/>
            </a:ln>
          </p:spPr>
          <p:txBody>
            <a:bodyPr/>
            <a:lstStyle/>
            <a:p>
              <a:endParaRPr lang="en-US"/>
            </a:p>
          </p:txBody>
        </p:sp>
        <p:sp>
          <p:nvSpPr>
            <p:cNvPr id="28845" name="Freeform 20"/>
            <p:cNvSpPr>
              <a:spLocks/>
            </p:cNvSpPr>
            <p:nvPr/>
          </p:nvSpPr>
          <p:spPr bwMode="auto">
            <a:xfrm>
              <a:off x="2870" y="3223"/>
              <a:ext cx="286" cy="98"/>
            </a:xfrm>
            <a:custGeom>
              <a:avLst/>
              <a:gdLst>
                <a:gd name="T0" fmla="*/ 43 w 286"/>
                <a:gd name="T1" fmla="*/ 98 h 98"/>
                <a:gd name="T2" fmla="*/ 8 w 286"/>
                <a:gd name="T3" fmla="*/ 68 h 98"/>
                <a:gd name="T4" fmla="*/ 0 w 286"/>
                <a:gd name="T5" fmla="*/ 58 h 98"/>
                <a:gd name="T6" fmla="*/ 0 w 286"/>
                <a:gd name="T7" fmla="*/ 0 h 98"/>
                <a:gd name="T8" fmla="*/ 31 w 286"/>
                <a:gd name="T9" fmla="*/ 0 h 98"/>
                <a:gd name="T10" fmla="*/ 31 w 286"/>
                <a:gd name="T11" fmla="*/ 39 h 98"/>
                <a:gd name="T12" fmla="*/ 54 w 286"/>
                <a:gd name="T13" fmla="*/ 60 h 98"/>
                <a:gd name="T14" fmla="*/ 229 w 286"/>
                <a:gd name="T15" fmla="*/ 60 h 98"/>
                <a:gd name="T16" fmla="*/ 254 w 286"/>
                <a:gd name="T17" fmla="*/ 39 h 98"/>
                <a:gd name="T18" fmla="*/ 254 w 286"/>
                <a:gd name="T19" fmla="*/ 0 h 98"/>
                <a:gd name="T20" fmla="*/ 286 w 286"/>
                <a:gd name="T21" fmla="*/ 0 h 98"/>
                <a:gd name="T22" fmla="*/ 286 w 286"/>
                <a:gd name="T23" fmla="*/ 56 h 98"/>
                <a:gd name="T24" fmla="*/ 275 w 286"/>
                <a:gd name="T25" fmla="*/ 68 h 98"/>
                <a:gd name="T26" fmla="*/ 242 w 286"/>
                <a:gd name="T27" fmla="*/ 98 h 98"/>
                <a:gd name="T28" fmla="*/ 43 w 286"/>
                <a:gd name="T29" fmla="*/ 98 h 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6"/>
                <a:gd name="T46" fmla="*/ 0 h 98"/>
                <a:gd name="T47" fmla="*/ 286 w 286"/>
                <a:gd name="T48" fmla="*/ 98 h 9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6" h="98">
                  <a:moveTo>
                    <a:pt x="43" y="98"/>
                  </a:moveTo>
                  <a:lnTo>
                    <a:pt x="8" y="68"/>
                  </a:lnTo>
                  <a:lnTo>
                    <a:pt x="0" y="58"/>
                  </a:lnTo>
                  <a:lnTo>
                    <a:pt x="0" y="0"/>
                  </a:lnTo>
                  <a:lnTo>
                    <a:pt x="31" y="0"/>
                  </a:lnTo>
                  <a:lnTo>
                    <a:pt x="31" y="39"/>
                  </a:lnTo>
                  <a:lnTo>
                    <a:pt x="54" y="60"/>
                  </a:lnTo>
                  <a:lnTo>
                    <a:pt x="229" y="60"/>
                  </a:lnTo>
                  <a:lnTo>
                    <a:pt x="254" y="39"/>
                  </a:lnTo>
                  <a:lnTo>
                    <a:pt x="254" y="0"/>
                  </a:lnTo>
                  <a:lnTo>
                    <a:pt x="286" y="0"/>
                  </a:lnTo>
                  <a:lnTo>
                    <a:pt x="286" y="56"/>
                  </a:lnTo>
                  <a:lnTo>
                    <a:pt x="275" y="68"/>
                  </a:lnTo>
                  <a:lnTo>
                    <a:pt x="242" y="98"/>
                  </a:lnTo>
                  <a:lnTo>
                    <a:pt x="43" y="98"/>
                  </a:lnTo>
                  <a:close/>
                </a:path>
              </a:pathLst>
            </a:custGeom>
            <a:solidFill>
              <a:srgbClr val="FFC080"/>
            </a:solidFill>
            <a:ln w="0">
              <a:solidFill>
                <a:srgbClr val="000000"/>
              </a:solidFill>
              <a:round/>
              <a:headEnd/>
              <a:tailEnd/>
            </a:ln>
          </p:spPr>
          <p:txBody>
            <a:bodyPr/>
            <a:lstStyle/>
            <a:p>
              <a:endParaRPr lang="en-US"/>
            </a:p>
          </p:txBody>
        </p:sp>
        <p:sp>
          <p:nvSpPr>
            <p:cNvPr id="28846" name="Freeform 21"/>
            <p:cNvSpPr>
              <a:spLocks/>
            </p:cNvSpPr>
            <p:nvPr/>
          </p:nvSpPr>
          <p:spPr bwMode="auto">
            <a:xfrm>
              <a:off x="2978" y="1983"/>
              <a:ext cx="165" cy="58"/>
            </a:xfrm>
            <a:custGeom>
              <a:avLst/>
              <a:gdLst>
                <a:gd name="T0" fmla="*/ 0 w 165"/>
                <a:gd name="T1" fmla="*/ 0 h 58"/>
                <a:gd name="T2" fmla="*/ 4 w 165"/>
                <a:gd name="T3" fmla="*/ 10 h 58"/>
                <a:gd name="T4" fmla="*/ 11 w 165"/>
                <a:gd name="T5" fmla="*/ 18 h 58"/>
                <a:gd name="T6" fmla="*/ 17 w 165"/>
                <a:gd name="T7" fmla="*/ 27 h 58"/>
                <a:gd name="T8" fmla="*/ 25 w 165"/>
                <a:gd name="T9" fmla="*/ 33 h 58"/>
                <a:gd name="T10" fmla="*/ 33 w 165"/>
                <a:gd name="T11" fmla="*/ 41 h 58"/>
                <a:gd name="T12" fmla="*/ 40 w 165"/>
                <a:gd name="T13" fmla="*/ 45 h 58"/>
                <a:gd name="T14" fmla="*/ 46 w 165"/>
                <a:gd name="T15" fmla="*/ 50 h 58"/>
                <a:gd name="T16" fmla="*/ 56 w 165"/>
                <a:gd name="T17" fmla="*/ 52 h 58"/>
                <a:gd name="T18" fmla="*/ 63 w 165"/>
                <a:gd name="T19" fmla="*/ 56 h 58"/>
                <a:gd name="T20" fmla="*/ 71 w 165"/>
                <a:gd name="T21" fmla="*/ 56 h 58"/>
                <a:gd name="T22" fmla="*/ 79 w 165"/>
                <a:gd name="T23" fmla="*/ 58 h 58"/>
                <a:gd name="T24" fmla="*/ 88 w 165"/>
                <a:gd name="T25" fmla="*/ 58 h 58"/>
                <a:gd name="T26" fmla="*/ 96 w 165"/>
                <a:gd name="T27" fmla="*/ 56 h 58"/>
                <a:gd name="T28" fmla="*/ 104 w 165"/>
                <a:gd name="T29" fmla="*/ 54 h 58"/>
                <a:gd name="T30" fmla="*/ 111 w 165"/>
                <a:gd name="T31" fmla="*/ 52 h 58"/>
                <a:gd name="T32" fmla="*/ 119 w 165"/>
                <a:gd name="T33" fmla="*/ 48 h 58"/>
                <a:gd name="T34" fmla="*/ 127 w 165"/>
                <a:gd name="T35" fmla="*/ 43 h 58"/>
                <a:gd name="T36" fmla="*/ 134 w 165"/>
                <a:gd name="T37" fmla="*/ 39 h 58"/>
                <a:gd name="T38" fmla="*/ 155 w 165"/>
                <a:gd name="T39" fmla="*/ 18 h 58"/>
                <a:gd name="T40" fmla="*/ 161 w 165"/>
                <a:gd name="T41" fmla="*/ 8 h 58"/>
                <a:gd name="T42" fmla="*/ 165 w 165"/>
                <a:gd name="T43" fmla="*/ 2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5"/>
                <a:gd name="T67" fmla="*/ 0 h 58"/>
                <a:gd name="T68" fmla="*/ 165 w 165"/>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5" h="58">
                  <a:moveTo>
                    <a:pt x="0" y="0"/>
                  </a:moveTo>
                  <a:lnTo>
                    <a:pt x="4" y="10"/>
                  </a:lnTo>
                  <a:lnTo>
                    <a:pt x="11" y="18"/>
                  </a:lnTo>
                  <a:lnTo>
                    <a:pt x="17" y="27"/>
                  </a:lnTo>
                  <a:lnTo>
                    <a:pt x="25" y="33"/>
                  </a:lnTo>
                  <a:lnTo>
                    <a:pt x="33" y="41"/>
                  </a:lnTo>
                  <a:lnTo>
                    <a:pt x="40" y="45"/>
                  </a:lnTo>
                  <a:lnTo>
                    <a:pt x="46" y="50"/>
                  </a:lnTo>
                  <a:lnTo>
                    <a:pt x="56" y="52"/>
                  </a:lnTo>
                  <a:lnTo>
                    <a:pt x="63" y="56"/>
                  </a:lnTo>
                  <a:lnTo>
                    <a:pt x="71" y="56"/>
                  </a:lnTo>
                  <a:lnTo>
                    <a:pt x="79" y="58"/>
                  </a:lnTo>
                  <a:lnTo>
                    <a:pt x="88" y="58"/>
                  </a:lnTo>
                  <a:lnTo>
                    <a:pt x="96" y="56"/>
                  </a:lnTo>
                  <a:lnTo>
                    <a:pt x="104" y="54"/>
                  </a:lnTo>
                  <a:lnTo>
                    <a:pt x="111" y="52"/>
                  </a:lnTo>
                  <a:lnTo>
                    <a:pt x="119" y="48"/>
                  </a:lnTo>
                  <a:lnTo>
                    <a:pt x="127" y="43"/>
                  </a:lnTo>
                  <a:lnTo>
                    <a:pt x="134" y="39"/>
                  </a:lnTo>
                  <a:lnTo>
                    <a:pt x="155" y="18"/>
                  </a:lnTo>
                  <a:lnTo>
                    <a:pt x="161" y="8"/>
                  </a:lnTo>
                  <a:lnTo>
                    <a:pt x="165" y="2"/>
                  </a:lnTo>
                </a:path>
              </a:pathLst>
            </a:custGeom>
            <a:noFill/>
            <a:ln w="0">
              <a:solidFill>
                <a:srgbClr val="000000"/>
              </a:solidFill>
              <a:round/>
              <a:headEnd/>
              <a:tailEnd/>
            </a:ln>
          </p:spPr>
          <p:txBody>
            <a:bodyPr/>
            <a:lstStyle/>
            <a:p>
              <a:endParaRPr lang="en-US"/>
            </a:p>
          </p:txBody>
        </p:sp>
        <p:sp>
          <p:nvSpPr>
            <p:cNvPr id="28847" name="Freeform 22"/>
            <p:cNvSpPr>
              <a:spLocks/>
            </p:cNvSpPr>
            <p:nvPr/>
          </p:nvSpPr>
          <p:spPr bwMode="auto">
            <a:xfrm>
              <a:off x="3393" y="2920"/>
              <a:ext cx="40" cy="94"/>
            </a:xfrm>
            <a:custGeom>
              <a:avLst/>
              <a:gdLst>
                <a:gd name="T0" fmla="*/ 0 w 40"/>
                <a:gd name="T1" fmla="*/ 94 h 94"/>
                <a:gd name="T2" fmla="*/ 0 w 40"/>
                <a:gd name="T3" fmla="*/ 85 h 94"/>
                <a:gd name="T4" fmla="*/ 3 w 40"/>
                <a:gd name="T5" fmla="*/ 75 h 94"/>
                <a:gd name="T6" fmla="*/ 40 w 40"/>
                <a:gd name="T7" fmla="*/ 0 h 94"/>
                <a:gd name="T8" fmla="*/ 0 60000 65536"/>
                <a:gd name="T9" fmla="*/ 0 60000 65536"/>
                <a:gd name="T10" fmla="*/ 0 60000 65536"/>
                <a:gd name="T11" fmla="*/ 0 60000 65536"/>
                <a:gd name="T12" fmla="*/ 0 w 40"/>
                <a:gd name="T13" fmla="*/ 0 h 94"/>
                <a:gd name="T14" fmla="*/ 40 w 40"/>
                <a:gd name="T15" fmla="*/ 94 h 94"/>
              </a:gdLst>
              <a:ahLst/>
              <a:cxnLst>
                <a:cxn ang="T8">
                  <a:pos x="T0" y="T1"/>
                </a:cxn>
                <a:cxn ang="T9">
                  <a:pos x="T2" y="T3"/>
                </a:cxn>
                <a:cxn ang="T10">
                  <a:pos x="T4" y="T5"/>
                </a:cxn>
                <a:cxn ang="T11">
                  <a:pos x="T6" y="T7"/>
                </a:cxn>
              </a:cxnLst>
              <a:rect l="T12" t="T13" r="T14" b="T15"/>
              <a:pathLst>
                <a:path w="40" h="94">
                  <a:moveTo>
                    <a:pt x="0" y="94"/>
                  </a:moveTo>
                  <a:lnTo>
                    <a:pt x="0" y="85"/>
                  </a:lnTo>
                  <a:lnTo>
                    <a:pt x="3" y="75"/>
                  </a:lnTo>
                  <a:lnTo>
                    <a:pt x="40" y="0"/>
                  </a:lnTo>
                </a:path>
              </a:pathLst>
            </a:custGeom>
            <a:noFill/>
            <a:ln w="0">
              <a:solidFill>
                <a:srgbClr val="000000"/>
              </a:solidFill>
              <a:round/>
              <a:headEnd/>
              <a:tailEnd/>
            </a:ln>
          </p:spPr>
          <p:txBody>
            <a:bodyPr/>
            <a:lstStyle/>
            <a:p>
              <a:endParaRPr lang="en-US"/>
            </a:p>
          </p:txBody>
        </p:sp>
        <p:sp>
          <p:nvSpPr>
            <p:cNvPr id="28848" name="Line 23"/>
            <p:cNvSpPr>
              <a:spLocks noChangeShapeType="1"/>
            </p:cNvSpPr>
            <p:nvPr/>
          </p:nvSpPr>
          <p:spPr bwMode="auto">
            <a:xfrm flipV="1">
              <a:off x="3352" y="2920"/>
              <a:ext cx="50" cy="108"/>
            </a:xfrm>
            <a:prstGeom prst="line">
              <a:avLst/>
            </a:prstGeom>
            <a:noFill/>
            <a:ln w="0">
              <a:solidFill>
                <a:srgbClr val="000000"/>
              </a:solidFill>
              <a:round/>
              <a:headEnd/>
              <a:tailEnd/>
            </a:ln>
          </p:spPr>
          <p:txBody>
            <a:bodyPr/>
            <a:lstStyle/>
            <a:p>
              <a:endParaRPr lang="en-GB"/>
            </a:p>
          </p:txBody>
        </p:sp>
        <p:sp>
          <p:nvSpPr>
            <p:cNvPr id="28849" name="Line 24"/>
            <p:cNvSpPr>
              <a:spLocks noChangeShapeType="1"/>
            </p:cNvSpPr>
            <p:nvPr/>
          </p:nvSpPr>
          <p:spPr bwMode="auto">
            <a:xfrm flipV="1">
              <a:off x="3331" y="2911"/>
              <a:ext cx="42" cy="88"/>
            </a:xfrm>
            <a:prstGeom prst="line">
              <a:avLst/>
            </a:prstGeom>
            <a:noFill/>
            <a:ln w="0">
              <a:solidFill>
                <a:srgbClr val="000000"/>
              </a:solidFill>
              <a:round/>
              <a:headEnd/>
              <a:tailEnd/>
            </a:ln>
          </p:spPr>
          <p:txBody>
            <a:bodyPr/>
            <a:lstStyle/>
            <a:p>
              <a:endParaRPr lang="en-GB"/>
            </a:p>
          </p:txBody>
        </p:sp>
        <p:sp>
          <p:nvSpPr>
            <p:cNvPr id="28850" name="Freeform 25"/>
            <p:cNvSpPr>
              <a:spLocks/>
            </p:cNvSpPr>
            <p:nvPr/>
          </p:nvSpPr>
          <p:spPr bwMode="auto">
            <a:xfrm>
              <a:off x="3481" y="2841"/>
              <a:ext cx="17" cy="48"/>
            </a:xfrm>
            <a:custGeom>
              <a:avLst/>
              <a:gdLst>
                <a:gd name="T0" fmla="*/ 0 w 17"/>
                <a:gd name="T1" fmla="*/ 0 h 48"/>
                <a:gd name="T2" fmla="*/ 0 w 17"/>
                <a:gd name="T3" fmla="*/ 6 h 48"/>
                <a:gd name="T4" fmla="*/ 2 w 17"/>
                <a:gd name="T5" fmla="*/ 12 h 48"/>
                <a:gd name="T6" fmla="*/ 2 w 17"/>
                <a:gd name="T7" fmla="*/ 20 h 48"/>
                <a:gd name="T8" fmla="*/ 4 w 17"/>
                <a:gd name="T9" fmla="*/ 23 h 48"/>
                <a:gd name="T10" fmla="*/ 6 w 17"/>
                <a:gd name="T11" fmla="*/ 29 h 48"/>
                <a:gd name="T12" fmla="*/ 7 w 17"/>
                <a:gd name="T13" fmla="*/ 35 h 48"/>
                <a:gd name="T14" fmla="*/ 11 w 17"/>
                <a:gd name="T15" fmla="*/ 41 h 48"/>
                <a:gd name="T16" fmla="*/ 15 w 17"/>
                <a:gd name="T17" fmla="*/ 45 h 48"/>
                <a:gd name="T18" fmla="*/ 17 w 17"/>
                <a:gd name="T19" fmla="*/ 48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48"/>
                <a:gd name="T32" fmla="*/ 17 w 17"/>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48">
                  <a:moveTo>
                    <a:pt x="0" y="0"/>
                  </a:moveTo>
                  <a:lnTo>
                    <a:pt x="0" y="6"/>
                  </a:lnTo>
                  <a:lnTo>
                    <a:pt x="2" y="12"/>
                  </a:lnTo>
                  <a:lnTo>
                    <a:pt x="2" y="20"/>
                  </a:lnTo>
                  <a:lnTo>
                    <a:pt x="4" y="23"/>
                  </a:lnTo>
                  <a:lnTo>
                    <a:pt x="6" y="29"/>
                  </a:lnTo>
                  <a:lnTo>
                    <a:pt x="7" y="35"/>
                  </a:lnTo>
                  <a:lnTo>
                    <a:pt x="11" y="41"/>
                  </a:lnTo>
                  <a:lnTo>
                    <a:pt x="15" y="45"/>
                  </a:lnTo>
                  <a:lnTo>
                    <a:pt x="17" y="48"/>
                  </a:lnTo>
                </a:path>
              </a:pathLst>
            </a:custGeom>
            <a:noFill/>
            <a:ln w="0">
              <a:solidFill>
                <a:srgbClr val="000000"/>
              </a:solidFill>
              <a:round/>
              <a:headEnd/>
              <a:tailEnd/>
            </a:ln>
          </p:spPr>
          <p:txBody>
            <a:bodyPr/>
            <a:lstStyle/>
            <a:p>
              <a:endParaRPr lang="en-US"/>
            </a:p>
          </p:txBody>
        </p:sp>
        <p:sp>
          <p:nvSpPr>
            <p:cNvPr id="28851" name="Line 26"/>
            <p:cNvSpPr>
              <a:spLocks noChangeShapeType="1"/>
            </p:cNvSpPr>
            <p:nvPr/>
          </p:nvSpPr>
          <p:spPr bwMode="auto">
            <a:xfrm>
              <a:off x="2262" y="2413"/>
              <a:ext cx="52" cy="20"/>
            </a:xfrm>
            <a:prstGeom prst="line">
              <a:avLst/>
            </a:prstGeom>
            <a:noFill/>
            <a:ln w="0">
              <a:solidFill>
                <a:srgbClr val="000000"/>
              </a:solidFill>
              <a:round/>
              <a:headEnd/>
              <a:tailEnd/>
            </a:ln>
          </p:spPr>
          <p:txBody>
            <a:bodyPr/>
            <a:lstStyle/>
            <a:p>
              <a:endParaRPr lang="en-GB"/>
            </a:p>
          </p:txBody>
        </p:sp>
        <p:sp>
          <p:nvSpPr>
            <p:cNvPr id="28852" name="Freeform 27"/>
            <p:cNvSpPr>
              <a:spLocks/>
            </p:cNvSpPr>
            <p:nvPr/>
          </p:nvSpPr>
          <p:spPr bwMode="auto">
            <a:xfrm>
              <a:off x="2423" y="2475"/>
              <a:ext cx="39" cy="21"/>
            </a:xfrm>
            <a:custGeom>
              <a:avLst/>
              <a:gdLst>
                <a:gd name="T0" fmla="*/ 0 w 39"/>
                <a:gd name="T1" fmla="*/ 21 h 21"/>
                <a:gd name="T2" fmla="*/ 14 w 39"/>
                <a:gd name="T3" fmla="*/ 21 h 21"/>
                <a:gd name="T4" fmla="*/ 19 w 39"/>
                <a:gd name="T5" fmla="*/ 19 h 21"/>
                <a:gd name="T6" fmla="*/ 23 w 39"/>
                <a:gd name="T7" fmla="*/ 17 h 21"/>
                <a:gd name="T8" fmla="*/ 29 w 39"/>
                <a:gd name="T9" fmla="*/ 13 h 21"/>
                <a:gd name="T10" fmla="*/ 37 w 39"/>
                <a:gd name="T11" fmla="*/ 6 h 21"/>
                <a:gd name="T12" fmla="*/ 39 w 39"/>
                <a:gd name="T13" fmla="*/ 0 h 21"/>
                <a:gd name="T14" fmla="*/ 0 60000 65536"/>
                <a:gd name="T15" fmla="*/ 0 60000 65536"/>
                <a:gd name="T16" fmla="*/ 0 60000 65536"/>
                <a:gd name="T17" fmla="*/ 0 60000 65536"/>
                <a:gd name="T18" fmla="*/ 0 60000 65536"/>
                <a:gd name="T19" fmla="*/ 0 60000 65536"/>
                <a:gd name="T20" fmla="*/ 0 60000 65536"/>
                <a:gd name="T21" fmla="*/ 0 w 39"/>
                <a:gd name="T22" fmla="*/ 0 h 21"/>
                <a:gd name="T23" fmla="*/ 39 w 39"/>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1">
                  <a:moveTo>
                    <a:pt x="0" y="21"/>
                  </a:moveTo>
                  <a:lnTo>
                    <a:pt x="14" y="21"/>
                  </a:lnTo>
                  <a:lnTo>
                    <a:pt x="19" y="19"/>
                  </a:lnTo>
                  <a:lnTo>
                    <a:pt x="23" y="17"/>
                  </a:lnTo>
                  <a:lnTo>
                    <a:pt x="29" y="13"/>
                  </a:lnTo>
                  <a:lnTo>
                    <a:pt x="37" y="6"/>
                  </a:lnTo>
                  <a:lnTo>
                    <a:pt x="39" y="0"/>
                  </a:lnTo>
                </a:path>
              </a:pathLst>
            </a:custGeom>
            <a:noFill/>
            <a:ln w="0">
              <a:solidFill>
                <a:srgbClr val="000000"/>
              </a:solidFill>
              <a:round/>
              <a:headEnd/>
              <a:tailEnd/>
            </a:ln>
          </p:spPr>
          <p:txBody>
            <a:bodyPr/>
            <a:lstStyle/>
            <a:p>
              <a:endParaRPr lang="en-US"/>
            </a:p>
          </p:txBody>
        </p:sp>
        <p:sp>
          <p:nvSpPr>
            <p:cNvPr id="28853" name="Freeform 28"/>
            <p:cNvSpPr>
              <a:spLocks/>
            </p:cNvSpPr>
            <p:nvPr/>
          </p:nvSpPr>
          <p:spPr bwMode="auto">
            <a:xfrm>
              <a:off x="3156" y="3206"/>
              <a:ext cx="260" cy="35"/>
            </a:xfrm>
            <a:custGeom>
              <a:avLst/>
              <a:gdLst>
                <a:gd name="T0" fmla="*/ 0 w 260"/>
                <a:gd name="T1" fmla="*/ 35 h 35"/>
                <a:gd name="T2" fmla="*/ 252 w 260"/>
                <a:gd name="T3" fmla="*/ 35 h 35"/>
                <a:gd name="T4" fmla="*/ 260 w 260"/>
                <a:gd name="T5" fmla="*/ 0 h 35"/>
                <a:gd name="T6" fmla="*/ 0 60000 65536"/>
                <a:gd name="T7" fmla="*/ 0 60000 65536"/>
                <a:gd name="T8" fmla="*/ 0 60000 65536"/>
                <a:gd name="T9" fmla="*/ 0 w 260"/>
                <a:gd name="T10" fmla="*/ 0 h 35"/>
                <a:gd name="T11" fmla="*/ 260 w 260"/>
                <a:gd name="T12" fmla="*/ 35 h 35"/>
              </a:gdLst>
              <a:ahLst/>
              <a:cxnLst>
                <a:cxn ang="T6">
                  <a:pos x="T0" y="T1"/>
                </a:cxn>
                <a:cxn ang="T7">
                  <a:pos x="T2" y="T3"/>
                </a:cxn>
                <a:cxn ang="T8">
                  <a:pos x="T4" y="T5"/>
                </a:cxn>
              </a:cxnLst>
              <a:rect l="T9" t="T10" r="T11" b="T12"/>
              <a:pathLst>
                <a:path w="260" h="35">
                  <a:moveTo>
                    <a:pt x="0" y="35"/>
                  </a:moveTo>
                  <a:lnTo>
                    <a:pt x="252" y="35"/>
                  </a:lnTo>
                  <a:lnTo>
                    <a:pt x="260" y="0"/>
                  </a:lnTo>
                </a:path>
              </a:pathLst>
            </a:custGeom>
            <a:noFill/>
            <a:ln w="0">
              <a:solidFill>
                <a:srgbClr val="000000"/>
              </a:solidFill>
              <a:round/>
              <a:headEnd/>
              <a:tailEnd/>
            </a:ln>
          </p:spPr>
          <p:txBody>
            <a:bodyPr/>
            <a:lstStyle/>
            <a:p>
              <a:endParaRPr lang="en-US"/>
            </a:p>
          </p:txBody>
        </p:sp>
        <p:sp>
          <p:nvSpPr>
            <p:cNvPr id="28854" name="Line 29"/>
            <p:cNvSpPr>
              <a:spLocks noChangeShapeType="1"/>
            </p:cNvSpPr>
            <p:nvPr/>
          </p:nvSpPr>
          <p:spPr bwMode="auto">
            <a:xfrm flipV="1">
              <a:off x="3231" y="3206"/>
              <a:ext cx="1" cy="35"/>
            </a:xfrm>
            <a:prstGeom prst="line">
              <a:avLst/>
            </a:prstGeom>
            <a:noFill/>
            <a:ln w="0">
              <a:solidFill>
                <a:srgbClr val="000000"/>
              </a:solidFill>
              <a:round/>
              <a:headEnd/>
              <a:tailEnd/>
            </a:ln>
          </p:spPr>
          <p:txBody>
            <a:bodyPr/>
            <a:lstStyle/>
            <a:p>
              <a:endParaRPr lang="en-GB"/>
            </a:p>
          </p:txBody>
        </p:sp>
        <p:sp>
          <p:nvSpPr>
            <p:cNvPr id="28855" name="Line 30"/>
            <p:cNvSpPr>
              <a:spLocks noChangeShapeType="1"/>
            </p:cNvSpPr>
            <p:nvPr/>
          </p:nvSpPr>
          <p:spPr bwMode="auto">
            <a:xfrm>
              <a:off x="2796" y="3206"/>
              <a:ext cx="1" cy="35"/>
            </a:xfrm>
            <a:prstGeom prst="line">
              <a:avLst/>
            </a:prstGeom>
            <a:noFill/>
            <a:ln w="0">
              <a:solidFill>
                <a:srgbClr val="000000"/>
              </a:solidFill>
              <a:round/>
              <a:headEnd/>
              <a:tailEnd/>
            </a:ln>
          </p:spPr>
          <p:txBody>
            <a:bodyPr/>
            <a:lstStyle/>
            <a:p>
              <a:endParaRPr lang="en-GB"/>
            </a:p>
          </p:txBody>
        </p:sp>
        <p:sp>
          <p:nvSpPr>
            <p:cNvPr id="28856" name="Freeform 31"/>
            <p:cNvSpPr>
              <a:spLocks/>
            </p:cNvSpPr>
            <p:nvPr/>
          </p:nvSpPr>
          <p:spPr bwMode="auto">
            <a:xfrm>
              <a:off x="2607" y="3206"/>
              <a:ext cx="263" cy="35"/>
            </a:xfrm>
            <a:custGeom>
              <a:avLst/>
              <a:gdLst>
                <a:gd name="T0" fmla="*/ 0 w 263"/>
                <a:gd name="T1" fmla="*/ 0 h 35"/>
                <a:gd name="T2" fmla="*/ 8 w 263"/>
                <a:gd name="T3" fmla="*/ 35 h 35"/>
                <a:gd name="T4" fmla="*/ 263 w 263"/>
                <a:gd name="T5" fmla="*/ 35 h 35"/>
                <a:gd name="T6" fmla="*/ 0 60000 65536"/>
                <a:gd name="T7" fmla="*/ 0 60000 65536"/>
                <a:gd name="T8" fmla="*/ 0 60000 65536"/>
                <a:gd name="T9" fmla="*/ 0 w 263"/>
                <a:gd name="T10" fmla="*/ 0 h 35"/>
                <a:gd name="T11" fmla="*/ 263 w 263"/>
                <a:gd name="T12" fmla="*/ 35 h 35"/>
              </a:gdLst>
              <a:ahLst/>
              <a:cxnLst>
                <a:cxn ang="T6">
                  <a:pos x="T0" y="T1"/>
                </a:cxn>
                <a:cxn ang="T7">
                  <a:pos x="T2" y="T3"/>
                </a:cxn>
                <a:cxn ang="T8">
                  <a:pos x="T4" y="T5"/>
                </a:cxn>
              </a:cxnLst>
              <a:rect l="T9" t="T10" r="T11" b="T12"/>
              <a:pathLst>
                <a:path w="263" h="35">
                  <a:moveTo>
                    <a:pt x="0" y="0"/>
                  </a:moveTo>
                  <a:lnTo>
                    <a:pt x="8" y="35"/>
                  </a:lnTo>
                  <a:lnTo>
                    <a:pt x="263" y="35"/>
                  </a:lnTo>
                </a:path>
              </a:pathLst>
            </a:custGeom>
            <a:noFill/>
            <a:ln w="0">
              <a:solidFill>
                <a:srgbClr val="000000"/>
              </a:solidFill>
              <a:round/>
              <a:headEnd/>
              <a:tailEnd/>
            </a:ln>
          </p:spPr>
          <p:txBody>
            <a:bodyPr/>
            <a:lstStyle/>
            <a:p>
              <a:endParaRPr lang="en-US"/>
            </a:p>
          </p:txBody>
        </p:sp>
        <p:sp>
          <p:nvSpPr>
            <p:cNvPr id="28857" name="Line 32"/>
            <p:cNvSpPr>
              <a:spLocks noChangeShapeType="1"/>
            </p:cNvSpPr>
            <p:nvPr/>
          </p:nvSpPr>
          <p:spPr bwMode="auto">
            <a:xfrm>
              <a:off x="2901" y="3241"/>
              <a:ext cx="223" cy="1"/>
            </a:xfrm>
            <a:prstGeom prst="line">
              <a:avLst/>
            </a:prstGeom>
            <a:noFill/>
            <a:ln w="0">
              <a:solidFill>
                <a:srgbClr val="000000"/>
              </a:solidFill>
              <a:round/>
              <a:headEnd/>
              <a:tailEnd/>
            </a:ln>
          </p:spPr>
          <p:txBody>
            <a:bodyPr/>
            <a:lstStyle/>
            <a:p>
              <a:endParaRPr lang="en-GB"/>
            </a:p>
          </p:txBody>
        </p:sp>
        <p:sp>
          <p:nvSpPr>
            <p:cNvPr id="28858" name="Freeform 33"/>
            <p:cNvSpPr>
              <a:spLocks/>
            </p:cNvSpPr>
            <p:nvPr/>
          </p:nvSpPr>
          <p:spPr bwMode="auto">
            <a:xfrm>
              <a:off x="2901" y="3262"/>
              <a:ext cx="223" cy="36"/>
            </a:xfrm>
            <a:custGeom>
              <a:avLst/>
              <a:gdLst>
                <a:gd name="T0" fmla="*/ 0 w 223"/>
                <a:gd name="T1" fmla="*/ 0 h 36"/>
                <a:gd name="T2" fmla="*/ 0 w 223"/>
                <a:gd name="T3" fmla="*/ 15 h 36"/>
                <a:gd name="T4" fmla="*/ 21 w 223"/>
                <a:gd name="T5" fmla="*/ 36 h 36"/>
                <a:gd name="T6" fmla="*/ 200 w 223"/>
                <a:gd name="T7" fmla="*/ 36 h 36"/>
                <a:gd name="T8" fmla="*/ 223 w 223"/>
                <a:gd name="T9" fmla="*/ 15 h 36"/>
                <a:gd name="T10" fmla="*/ 223 w 223"/>
                <a:gd name="T11" fmla="*/ 0 h 36"/>
                <a:gd name="T12" fmla="*/ 0 60000 65536"/>
                <a:gd name="T13" fmla="*/ 0 60000 65536"/>
                <a:gd name="T14" fmla="*/ 0 60000 65536"/>
                <a:gd name="T15" fmla="*/ 0 60000 65536"/>
                <a:gd name="T16" fmla="*/ 0 60000 65536"/>
                <a:gd name="T17" fmla="*/ 0 60000 65536"/>
                <a:gd name="T18" fmla="*/ 0 w 223"/>
                <a:gd name="T19" fmla="*/ 0 h 36"/>
                <a:gd name="T20" fmla="*/ 223 w 223"/>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223" h="36">
                  <a:moveTo>
                    <a:pt x="0" y="0"/>
                  </a:moveTo>
                  <a:lnTo>
                    <a:pt x="0" y="15"/>
                  </a:lnTo>
                  <a:lnTo>
                    <a:pt x="21" y="36"/>
                  </a:lnTo>
                  <a:lnTo>
                    <a:pt x="200" y="36"/>
                  </a:lnTo>
                  <a:lnTo>
                    <a:pt x="223" y="15"/>
                  </a:lnTo>
                  <a:lnTo>
                    <a:pt x="223" y="0"/>
                  </a:lnTo>
                </a:path>
              </a:pathLst>
            </a:custGeom>
            <a:noFill/>
            <a:ln w="0">
              <a:solidFill>
                <a:srgbClr val="000000"/>
              </a:solidFill>
              <a:round/>
              <a:headEnd/>
              <a:tailEnd/>
            </a:ln>
          </p:spPr>
          <p:txBody>
            <a:bodyPr/>
            <a:lstStyle/>
            <a:p>
              <a:endParaRPr lang="en-US"/>
            </a:p>
          </p:txBody>
        </p:sp>
      </p:grpSp>
      <p:sp>
        <p:nvSpPr>
          <p:cNvPr id="28681" name="Text Box 35"/>
          <p:cNvSpPr txBox="1">
            <a:spLocks noChangeArrowheads="1"/>
          </p:cNvSpPr>
          <p:nvPr/>
        </p:nvSpPr>
        <p:spPr bwMode="auto">
          <a:xfrm>
            <a:off x="3491880" y="1484784"/>
            <a:ext cx="2232025" cy="1985159"/>
          </a:xfrm>
          <a:prstGeom prst="rect">
            <a:avLst/>
          </a:prstGeom>
          <a:noFill/>
          <a:ln w="9525">
            <a:noFill/>
            <a:miter lim="800000"/>
            <a:headEnd/>
            <a:tailEnd/>
          </a:ln>
        </p:spPr>
        <p:txBody>
          <a:bodyPr>
            <a:spAutoFit/>
          </a:bodyPr>
          <a:lstStyle/>
          <a:p>
            <a:pPr>
              <a:spcBef>
                <a:spcPts val="600"/>
              </a:spcBef>
            </a:pPr>
            <a:r>
              <a:rPr lang="en-GB" b="0" dirty="0"/>
              <a:t>All connections possible</a:t>
            </a:r>
          </a:p>
          <a:p>
            <a:pPr>
              <a:spcBef>
                <a:spcPts val="600"/>
              </a:spcBef>
            </a:pPr>
            <a:r>
              <a:rPr lang="en-GB" b="0" dirty="0"/>
              <a:t>Travel to each one only once</a:t>
            </a:r>
          </a:p>
          <a:p>
            <a:pPr>
              <a:spcBef>
                <a:spcPts val="600"/>
              </a:spcBef>
            </a:pPr>
            <a:r>
              <a:rPr lang="en-GB" b="0" dirty="0"/>
              <a:t>Return to start </a:t>
            </a:r>
          </a:p>
          <a:p>
            <a:pPr>
              <a:spcBef>
                <a:spcPts val="600"/>
              </a:spcBef>
            </a:pPr>
            <a:r>
              <a:rPr lang="en-GB" b="0" dirty="0"/>
              <a:t>Find shortest route</a:t>
            </a:r>
          </a:p>
        </p:txBody>
      </p:sp>
      <p:sp>
        <p:nvSpPr>
          <p:cNvPr id="122916" name="Text Box 36"/>
          <p:cNvSpPr txBox="1">
            <a:spLocks noChangeArrowheads="1"/>
          </p:cNvSpPr>
          <p:nvPr/>
        </p:nvSpPr>
        <p:spPr bwMode="auto">
          <a:xfrm>
            <a:off x="3203575" y="3716933"/>
            <a:ext cx="215900" cy="274638"/>
          </a:xfrm>
          <a:prstGeom prst="rect">
            <a:avLst/>
          </a:prstGeom>
          <a:solidFill>
            <a:schemeClr val="bg1"/>
          </a:solidFill>
          <a:ln w="9525">
            <a:noFill/>
            <a:miter lim="800000"/>
            <a:headEnd/>
            <a:tailEnd/>
          </a:ln>
        </p:spPr>
        <p:txBody>
          <a:bodyPr lIns="0" tIns="0" rIns="0" bIns="0">
            <a:spAutoFit/>
          </a:bodyPr>
          <a:lstStyle/>
          <a:p>
            <a:pPr>
              <a:spcBef>
                <a:spcPct val="50000"/>
              </a:spcBef>
            </a:pPr>
            <a:r>
              <a:rPr lang="en-GB" b="0"/>
              <a:t>A</a:t>
            </a:r>
          </a:p>
        </p:txBody>
      </p:sp>
      <p:sp>
        <p:nvSpPr>
          <p:cNvPr id="122917" name="Text Box 37"/>
          <p:cNvSpPr txBox="1">
            <a:spLocks noChangeArrowheads="1"/>
          </p:cNvSpPr>
          <p:nvPr/>
        </p:nvSpPr>
        <p:spPr bwMode="auto">
          <a:xfrm>
            <a:off x="7380288" y="3643908"/>
            <a:ext cx="215900" cy="274638"/>
          </a:xfrm>
          <a:prstGeom prst="rect">
            <a:avLst/>
          </a:prstGeom>
          <a:solidFill>
            <a:schemeClr val="bg1"/>
          </a:solidFill>
          <a:ln w="9525">
            <a:noFill/>
            <a:miter lim="800000"/>
            <a:headEnd/>
            <a:tailEnd/>
          </a:ln>
        </p:spPr>
        <p:txBody>
          <a:bodyPr lIns="0" tIns="0" rIns="0" bIns="0">
            <a:spAutoFit/>
          </a:bodyPr>
          <a:lstStyle/>
          <a:p>
            <a:pPr>
              <a:spcBef>
                <a:spcPct val="50000"/>
              </a:spcBef>
            </a:pPr>
            <a:r>
              <a:rPr lang="en-GB" b="0"/>
              <a:t>B</a:t>
            </a:r>
          </a:p>
        </p:txBody>
      </p:sp>
      <p:sp>
        <p:nvSpPr>
          <p:cNvPr id="122918" name="Text Box 38"/>
          <p:cNvSpPr txBox="1">
            <a:spLocks noChangeArrowheads="1"/>
          </p:cNvSpPr>
          <p:nvPr/>
        </p:nvSpPr>
        <p:spPr bwMode="auto">
          <a:xfrm>
            <a:off x="7451725" y="6020396"/>
            <a:ext cx="215900" cy="274637"/>
          </a:xfrm>
          <a:prstGeom prst="rect">
            <a:avLst/>
          </a:prstGeom>
          <a:solidFill>
            <a:schemeClr val="bg1"/>
          </a:solidFill>
          <a:ln w="9525">
            <a:noFill/>
            <a:miter lim="800000"/>
            <a:headEnd/>
            <a:tailEnd/>
          </a:ln>
        </p:spPr>
        <p:txBody>
          <a:bodyPr lIns="0" tIns="0" rIns="0" bIns="0">
            <a:spAutoFit/>
          </a:bodyPr>
          <a:lstStyle/>
          <a:p>
            <a:pPr>
              <a:spcBef>
                <a:spcPct val="50000"/>
              </a:spcBef>
            </a:pPr>
            <a:r>
              <a:rPr lang="en-GB" b="0"/>
              <a:t>C</a:t>
            </a:r>
          </a:p>
        </p:txBody>
      </p:sp>
      <p:sp>
        <p:nvSpPr>
          <p:cNvPr id="122919" name="Text Box 39"/>
          <p:cNvSpPr txBox="1">
            <a:spLocks noChangeArrowheads="1"/>
          </p:cNvSpPr>
          <p:nvPr/>
        </p:nvSpPr>
        <p:spPr bwMode="auto">
          <a:xfrm>
            <a:off x="3203575" y="6020396"/>
            <a:ext cx="215900" cy="274637"/>
          </a:xfrm>
          <a:prstGeom prst="rect">
            <a:avLst/>
          </a:prstGeom>
          <a:solidFill>
            <a:schemeClr val="bg1"/>
          </a:solidFill>
          <a:ln w="9525">
            <a:noFill/>
            <a:miter lim="800000"/>
            <a:headEnd/>
            <a:tailEnd/>
          </a:ln>
        </p:spPr>
        <p:txBody>
          <a:bodyPr lIns="0" tIns="0" rIns="0" bIns="0">
            <a:spAutoFit/>
          </a:bodyPr>
          <a:lstStyle/>
          <a:p>
            <a:pPr>
              <a:spcBef>
                <a:spcPct val="50000"/>
              </a:spcBef>
            </a:pPr>
            <a:r>
              <a:rPr lang="en-GB" b="0"/>
              <a:t>D</a:t>
            </a:r>
          </a:p>
        </p:txBody>
      </p:sp>
      <p:grpSp>
        <p:nvGrpSpPr>
          <p:cNvPr id="3" name="Group 40"/>
          <p:cNvGrpSpPr>
            <a:grpSpLocks noChangeAspect="1"/>
          </p:cNvGrpSpPr>
          <p:nvPr/>
        </p:nvGrpSpPr>
        <p:grpSpPr bwMode="auto">
          <a:xfrm>
            <a:off x="3708400" y="3356571"/>
            <a:ext cx="1106488" cy="766762"/>
            <a:chOff x="1911" y="1489"/>
            <a:chExt cx="1937" cy="1342"/>
          </a:xfrm>
        </p:grpSpPr>
        <p:sp>
          <p:nvSpPr>
            <p:cNvPr id="28797" name="AutoShape 41"/>
            <p:cNvSpPr>
              <a:spLocks noChangeAspect="1" noChangeArrowheads="1" noTextEdit="1"/>
            </p:cNvSpPr>
            <p:nvPr/>
          </p:nvSpPr>
          <p:spPr bwMode="auto">
            <a:xfrm>
              <a:off x="1911" y="1489"/>
              <a:ext cx="1937" cy="1342"/>
            </a:xfrm>
            <a:prstGeom prst="rect">
              <a:avLst/>
            </a:prstGeom>
            <a:noFill/>
            <a:ln w="9525">
              <a:noFill/>
              <a:miter lim="800000"/>
              <a:headEnd/>
              <a:tailEnd/>
            </a:ln>
          </p:spPr>
          <p:txBody>
            <a:bodyPr/>
            <a:lstStyle/>
            <a:p>
              <a:endParaRPr lang="en-GB"/>
            </a:p>
          </p:txBody>
        </p:sp>
        <p:sp>
          <p:nvSpPr>
            <p:cNvPr id="28798" name="Freeform 42"/>
            <p:cNvSpPr>
              <a:spLocks/>
            </p:cNvSpPr>
            <p:nvPr/>
          </p:nvSpPr>
          <p:spPr bwMode="auto">
            <a:xfrm>
              <a:off x="2669" y="2153"/>
              <a:ext cx="1006" cy="670"/>
            </a:xfrm>
            <a:custGeom>
              <a:avLst/>
              <a:gdLst>
                <a:gd name="T0" fmla="*/ 517 w 1006"/>
                <a:gd name="T1" fmla="*/ 31 h 670"/>
                <a:gd name="T2" fmla="*/ 503 w 1006"/>
                <a:gd name="T3" fmla="*/ 31 h 670"/>
                <a:gd name="T4" fmla="*/ 436 w 1006"/>
                <a:gd name="T5" fmla="*/ 50 h 670"/>
                <a:gd name="T6" fmla="*/ 371 w 1006"/>
                <a:gd name="T7" fmla="*/ 56 h 670"/>
                <a:gd name="T8" fmla="*/ 344 w 1006"/>
                <a:gd name="T9" fmla="*/ 48 h 670"/>
                <a:gd name="T10" fmla="*/ 281 w 1006"/>
                <a:gd name="T11" fmla="*/ 0 h 670"/>
                <a:gd name="T12" fmla="*/ 277 w 1006"/>
                <a:gd name="T13" fmla="*/ 2 h 670"/>
                <a:gd name="T14" fmla="*/ 311 w 1006"/>
                <a:gd name="T15" fmla="*/ 33 h 670"/>
                <a:gd name="T16" fmla="*/ 357 w 1006"/>
                <a:gd name="T17" fmla="*/ 66 h 670"/>
                <a:gd name="T18" fmla="*/ 359 w 1006"/>
                <a:gd name="T19" fmla="*/ 71 h 670"/>
                <a:gd name="T20" fmla="*/ 354 w 1006"/>
                <a:gd name="T21" fmla="*/ 75 h 670"/>
                <a:gd name="T22" fmla="*/ 344 w 1006"/>
                <a:gd name="T23" fmla="*/ 79 h 670"/>
                <a:gd name="T24" fmla="*/ 217 w 1006"/>
                <a:gd name="T25" fmla="*/ 73 h 670"/>
                <a:gd name="T26" fmla="*/ 217 w 1006"/>
                <a:gd name="T27" fmla="*/ 83 h 670"/>
                <a:gd name="T28" fmla="*/ 211 w 1006"/>
                <a:gd name="T29" fmla="*/ 102 h 670"/>
                <a:gd name="T30" fmla="*/ 206 w 1006"/>
                <a:gd name="T31" fmla="*/ 146 h 670"/>
                <a:gd name="T32" fmla="*/ 206 w 1006"/>
                <a:gd name="T33" fmla="*/ 181 h 670"/>
                <a:gd name="T34" fmla="*/ 208 w 1006"/>
                <a:gd name="T35" fmla="*/ 215 h 670"/>
                <a:gd name="T36" fmla="*/ 215 w 1006"/>
                <a:gd name="T37" fmla="*/ 238 h 670"/>
                <a:gd name="T38" fmla="*/ 219 w 1006"/>
                <a:gd name="T39" fmla="*/ 250 h 670"/>
                <a:gd name="T40" fmla="*/ 167 w 1006"/>
                <a:gd name="T41" fmla="*/ 463 h 670"/>
                <a:gd name="T42" fmla="*/ 163 w 1006"/>
                <a:gd name="T43" fmla="*/ 465 h 670"/>
                <a:gd name="T44" fmla="*/ 152 w 1006"/>
                <a:gd name="T45" fmla="*/ 436 h 670"/>
                <a:gd name="T46" fmla="*/ 131 w 1006"/>
                <a:gd name="T47" fmla="*/ 451 h 670"/>
                <a:gd name="T48" fmla="*/ 131 w 1006"/>
                <a:gd name="T49" fmla="*/ 405 h 670"/>
                <a:gd name="T50" fmla="*/ 73 w 1006"/>
                <a:gd name="T51" fmla="*/ 342 h 670"/>
                <a:gd name="T52" fmla="*/ 56 w 1006"/>
                <a:gd name="T53" fmla="*/ 359 h 670"/>
                <a:gd name="T54" fmla="*/ 6 w 1006"/>
                <a:gd name="T55" fmla="*/ 478 h 670"/>
                <a:gd name="T56" fmla="*/ 0 w 1006"/>
                <a:gd name="T57" fmla="*/ 522 h 670"/>
                <a:gd name="T58" fmla="*/ 148 w 1006"/>
                <a:gd name="T59" fmla="*/ 670 h 670"/>
                <a:gd name="T60" fmla="*/ 227 w 1006"/>
                <a:gd name="T61" fmla="*/ 668 h 670"/>
                <a:gd name="T62" fmla="*/ 261 w 1006"/>
                <a:gd name="T63" fmla="*/ 640 h 670"/>
                <a:gd name="T64" fmla="*/ 453 w 1006"/>
                <a:gd name="T65" fmla="*/ 325 h 670"/>
                <a:gd name="T66" fmla="*/ 676 w 1006"/>
                <a:gd name="T67" fmla="*/ 296 h 670"/>
                <a:gd name="T68" fmla="*/ 670 w 1006"/>
                <a:gd name="T69" fmla="*/ 317 h 670"/>
                <a:gd name="T70" fmla="*/ 703 w 1006"/>
                <a:gd name="T71" fmla="*/ 311 h 670"/>
                <a:gd name="T72" fmla="*/ 751 w 1006"/>
                <a:gd name="T73" fmla="*/ 359 h 670"/>
                <a:gd name="T74" fmla="*/ 785 w 1006"/>
                <a:gd name="T75" fmla="*/ 380 h 670"/>
                <a:gd name="T76" fmla="*/ 889 w 1006"/>
                <a:gd name="T77" fmla="*/ 434 h 670"/>
                <a:gd name="T78" fmla="*/ 895 w 1006"/>
                <a:gd name="T79" fmla="*/ 434 h 670"/>
                <a:gd name="T80" fmla="*/ 929 w 1006"/>
                <a:gd name="T81" fmla="*/ 417 h 670"/>
                <a:gd name="T82" fmla="*/ 1006 w 1006"/>
                <a:gd name="T83" fmla="*/ 327 h 670"/>
                <a:gd name="T84" fmla="*/ 1004 w 1006"/>
                <a:gd name="T85" fmla="*/ 317 h 670"/>
                <a:gd name="T86" fmla="*/ 866 w 1006"/>
                <a:gd name="T87" fmla="*/ 200 h 670"/>
                <a:gd name="T88" fmla="*/ 810 w 1006"/>
                <a:gd name="T89" fmla="*/ 139 h 670"/>
                <a:gd name="T90" fmla="*/ 808 w 1006"/>
                <a:gd name="T91" fmla="*/ 135 h 670"/>
                <a:gd name="T92" fmla="*/ 799 w 1006"/>
                <a:gd name="T93" fmla="*/ 131 h 670"/>
                <a:gd name="T94" fmla="*/ 517 w 1006"/>
                <a:gd name="T95" fmla="*/ 31 h 6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06"/>
                <a:gd name="T145" fmla="*/ 0 h 670"/>
                <a:gd name="T146" fmla="*/ 1006 w 1006"/>
                <a:gd name="T147" fmla="*/ 670 h 6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06" h="670">
                  <a:moveTo>
                    <a:pt x="517" y="31"/>
                  </a:moveTo>
                  <a:lnTo>
                    <a:pt x="503" y="31"/>
                  </a:lnTo>
                  <a:lnTo>
                    <a:pt x="436" y="50"/>
                  </a:lnTo>
                  <a:lnTo>
                    <a:pt x="371" y="56"/>
                  </a:lnTo>
                  <a:lnTo>
                    <a:pt x="344" y="48"/>
                  </a:lnTo>
                  <a:lnTo>
                    <a:pt x="281" y="0"/>
                  </a:lnTo>
                  <a:lnTo>
                    <a:pt x="277" y="2"/>
                  </a:lnTo>
                  <a:lnTo>
                    <a:pt x="311" y="33"/>
                  </a:lnTo>
                  <a:lnTo>
                    <a:pt x="357" y="66"/>
                  </a:lnTo>
                  <a:lnTo>
                    <a:pt x="359" y="71"/>
                  </a:lnTo>
                  <a:lnTo>
                    <a:pt x="354" y="75"/>
                  </a:lnTo>
                  <a:lnTo>
                    <a:pt x="344" y="79"/>
                  </a:lnTo>
                  <a:lnTo>
                    <a:pt x="217" y="73"/>
                  </a:lnTo>
                  <a:lnTo>
                    <a:pt x="217" y="83"/>
                  </a:lnTo>
                  <a:lnTo>
                    <a:pt x="211" y="102"/>
                  </a:lnTo>
                  <a:lnTo>
                    <a:pt x="206" y="146"/>
                  </a:lnTo>
                  <a:lnTo>
                    <a:pt x="206" y="181"/>
                  </a:lnTo>
                  <a:lnTo>
                    <a:pt x="208" y="215"/>
                  </a:lnTo>
                  <a:lnTo>
                    <a:pt x="215" y="238"/>
                  </a:lnTo>
                  <a:lnTo>
                    <a:pt x="219" y="250"/>
                  </a:lnTo>
                  <a:lnTo>
                    <a:pt x="167" y="463"/>
                  </a:lnTo>
                  <a:lnTo>
                    <a:pt x="163" y="465"/>
                  </a:lnTo>
                  <a:lnTo>
                    <a:pt x="152" y="436"/>
                  </a:lnTo>
                  <a:lnTo>
                    <a:pt x="131" y="451"/>
                  </a:lnTo>
                  <a:lnTo>
                    <a:pt x="131" y="405"/>
                  </a:lnTo>
                  <a:lnTo>
                    <a:pt x="73" y="342"/>
                  </a:lnTo>
                  <a:lnTo>
                    <a:pt x="56" y="359"/>
                  </a:lnTo>
                  <a:lnTo>
                    <a:pt x="6" y="478"/>
                  </a:lnTo>
                  <a:lnTo>
                    <a:pt x="0" y="522"/>
                  </a:lnTo>
                  <a:lnTo>
                    <a:pt x="148" y="670"/>
                  </a:lnTo>
                  <a:lnTo>
                    <a:pt x="227" y="668"/>
                  </a:lnTo>
                  <a:lnTo>
                    <a:pt x="261" y="640"/>
                  </a:lnTo>
                  <a:lnTo>
                    <a:pt x="453" y="325"/>
                  </a:lnTo>
                  <a:lnTo>
                    <a:pt x="676" y="296"/>
                  </a:lnTo>
                  <a:lnTo>
                    <a:pt x="670" y="317"/>
                  </a:lnTo>
                  <a:lnTo>
                    <a:pt x="703" y="311"/>
                  </a:lnTo>
                  <a:lnTo>
                    <a:pt x="751" y="359"/>
                  </a:lnTo>
                  <a:lnTo>
                    <a:pt x="785" y="380"/>
                  </a:lnTo>
                  <a:lnTo>
                    <a:pt x="889" y="434"/>
                  </a:lnTo>
                  <a:lnTo>
                    <a:pt x="895" y="434"/>
                  </a:lnTo>
                  <a:lnTo>
                    <a:pt x="929" y="417"/>
                  </a:lnTo>
                  <a:lnTo>
                    <a:pt x="1006" y="327"/>
                  </a:lnTo>
                  <a:lnTo>
                    <a:pt x="1004" y="317"/>
                  </a:lnTo>
                  <a:lnTo>
                    <a:pt x="866" y="200"/>
                  </a:lnTo>
                  <a:lnTo>
                    <a:pt x="810" y="139"/>
                  </a:lnTo>
                  <a:lnTo>
                    <a:pt x="808" y="135"/>
                  </a:lnTo>
                  <a:lnTo>
                    <a:pt x="799" y="131"/>
                  </a:lnTo>
                  <a:lnTo>
                    <a:pt x="517" y="31"/>
                  </a:lnTo>
                  <a:close/>
                </a:path>
              </a:pathLst>
            </a:custGeom>
            <a:solidFill>
              <a:srgbClr val="000080"/>
            </a:solidFill>
            <a:ln w="0">
              <a:solidFill>
                <a:srgbClr val="000000"/>
              </a:solidFill>
              <a:round/>
              <a:headEnd/>
              <a:tailEnd/>
            </a:ln>
          </p:spPr>
          <p:txBody>
            <a:bodyPr/>
            <a:lstStyle/>
            <a:p>
              <a:endParaRPr lang="en-US"/>
            </a:p>
          </p:txBody>
        </p:sp>
        <p:sp>
          <p:nvSpPr>
            <p:cNvPr id="28799" name="Freeform 43"/>
            <p:cNvSpPr>
              <a:spLocks/>
            </p:cNvSpPr>
            <p:nvPr/>
          </p:nvSpPr>
          <p:spPr bwMode="auto">
            <a:xfrm>
              <a:off x="2322" y="1775"/>
              <a:ext cx="664" cy="565"/>
            </a:xfrm>
            <a:custGeom>
              <a:avLst/>
              <a:gdLst>
                <a:gd name="T0" fmla="*/ 664 w 664"/>
                <a:gd name="T1" fmla="*/ 186 h 565"/>
                <a:gd name="T2" fmla="*/ 555 w 664"/>
                <a:gd name="T3" fmla="*/ 230 h 565"/>
                <a:gd name="T4" fmla="*/ 534 w 664"/>
                <a:gd name="T5" fmla="*/ 133 h 565"/>
                <a:gd name="T6" fmla="*/ 651 w 664"/>
                <a:gd name="T7" fmla="*/ 73 h 565"/>
                <a:gd name="T8" fmla="*/ 660 w 664"/>
                <a:gd name="T9" fmla="*/ 38 h 565"/>
                <a:gd name="T10" fmla="*/ 645 w 664"/>
                <a:gd name="T11" fmla="*/ 6 h 565"/>
                <a:gd name="T12" fmla="*/ 591 w 664"/>
                <a:gd name="T13" fmla="*/ 23 h 565"/>
                <a:gd name="T14" fmla="*/ 509 w 664"/>
                <a:gd name="T15" fmla="*/ 14 h 565"/>
                <a:gd name="T16" fmla="*/ 487 w 664"/>
                <a:gd name="T17" fmla="*/ 2 h 565"/>
                <a:gd name="T18" fmla="*/ 449 w 664"/>
                <a:gd name="T19" fmla="*/ 2 h 565"/>
                <a:gd name="T20" fmla="*/ 472 w 664"/>
                <a:gd name="T21" fmla="*/ 44 h 565"/>
                <a:gd name="T22" fmla="*/ 426 w 664"/>
                <a:gd name="T23" fmla="*/ 86 h 565"/>
                <a:gd name="T24" fmla="*/ 376 w 664"/>
                <a:gd name="T25" fmla="*/ 129 h 565"/>
                <a:gd name="T26" fmla="*/ 223 w 664"/>
                <a:gd name="T27" fmla="*/ 200 h 565"/>
                <a:gd name="T28" fmla="*/ 176 w 664"/>
                <a:gd name="T29" fmla="*/ 215 h 565"/>
                <a:gd name="T30" fmla="*/ 4 w 664"/>
                <a:gd name="T31" fmla="*/ 332 h 565"/>
                <a:gd name="T32" fmla="*/ 0 w 664"/>
                <a:gd name="T33" fmla="*/ 346 h 565"/>
                <a:gd name="T34" fmla="*/ 15 w 664"/>
                <a:gd name="T35" fmla="*/ 363 h 565"/>
                <a:gd name="T36" fmla="*/ 29 w 664"/>
                <a:gd name="T37" fmla="*/ 336 h 565"/>
                <a:gd name="T38" fmla="*/ 44 w 664"/>
                <a:gd name="T39" fmla="*/ 326 h 565"/>
                <a:gd name="T40" fmla="*/ 67 w 664"/>
                <a:gd name="T41" fmla="*/ 323 h 565"/>
                <a:gd name="T42" fmla="*/ 98 w 664"/>
                <a:gd name="T43" fmla="*/ 326 h 565"/>
                <a:gd name="T44" fmla="*/ 130 w 664"/>
                <a:gd name="T45" fmla="*/ 340 h 565"/>
                <a:gd name="T46" fmla="*/ 142 w 664"/>
                <a:gd name="T47" fmla="*/ 363 h 565"/>
                <a:gd name="T48" fmla="*/ 136 w 664"/>
                <a:gd name="T49" fmla="*/ 384 h 565"/>
                <a:gd name="T50" fmla="*/ 103 w 664"/>
                <a:gd name="T51" fmla="*/ 401 h 565"/>
                <a:gd name="T52" fmla="*/ 92 w 664"/>
                <a:gd name="T53" fmla="*/ 411 h 565"/>
                <a:gd name="T54" fmla="*/ 148 w 664"/>
                <a:gd name="T55" fmla="*/ 411 h 565"/>
                <a:gd name="T56" fmla="*/ 282 w 664"/>
                <a:gd name="T57" fmla="*/ 305 h 565"/>
                <a:gd name="T58" fmla="*/ 468 w 664"/>
                <a:gd name="T59" fmla="*/ 296 h 565"/>
                <a:gd name="T60" fmla="*/ 359 w 664"/>
                <a:gd name="T61" fmla="*/ 434 h 565"/>
                <a:gd name="T62" fmla="*/ 295 w 664"/>
                <a:gd name="T63" fmla="*/ 478 h 565"/>
                <a:gd name="T64" fmla="*/ 251 w 664"/>
                <a:gd name="T65" fmla="*/ 493 h 565"/>
                <a:gd name="T66" fmla="*/ 424 w 664"/>
                <a:gd name="T67" fmla="*/ 565 h 565"/>
                <a:gd name="T68" fmla="*/ 524 w 664"/>
                <a:gd name="T69" fmla="*/ 497 h 565"/>
                <a:gd name="T70" fmla="*/ 591 w 664"/>
                <a:gd name="T71" fmla="*/ 403 h 565"/>
                <a:gd name="T72" fmla="*/ 641 w 664"/>
                <a:gd name="T73" fmla="*/ 317 h 565"/>
                <a:gd name="T74" fmla="*/ 662 w 664"/>
                <a:gd name="T75" fmla="*/ 217 h 56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64"/>
                <a:gd name="T115" fmla="*/ 0 h 565"/>
                <a:gd name="T116" fmla="*/ 664 w 664"/>
                <a:gd name="T117" fmla="*/ 565 h 56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64" h="565">
                  <a:moveTo>
                    <a:pt x="662" y="205"/>
                  </a:moveTo>
                  <a:lnTo>
                    <a:pt x="664" y="186"/>
                  </a:lnTo>
                  <a:lnTo>
                    <a:pt x="662" y="171"/>
                  </a:lnTo>
                  <a:lnTo>
                    <a:pt x="555" y="230"/>
                  </a:lnTo>
                  <a:lnTo>
                    <a:pt x="482" y="205"/>
                  </a:lnTo>
                  <a:lnTo>
                    <a:pt x="534" y="133"/>
                  </a:lnTo>
                  <a:lnTo>
                    <a:pt x="651" y="75"/>
                  </a:lnTo>
                  <a:lnTo>
                    <a:pt x="651" y="73"/>
                  </a:lnTo>
                  <a:lnTo>
                    <a:pt x="660" y="56"/>
                  </a:lnTo>
                  <a:lnTo>
                    <a:pt x="660" y="38"/>
                  </a:lnTo>
                  <a:lnTo>
                    <a:pt x="651" y="14"/>
                  </a:lnTo>
                  <a:lnTo>
                    <a:pt x="645" y="6"/>
                  </a:lnTo>
                  <a:lnTo>
                    <a:pt x="601" y="19"/>
                  </a:lnTo>
                  <a:lnTo>
                    <a:pt x="591" y="23"/>
                  </a:lnTo>
                  <a:lnTo>
                    <a:pt x="587" y="25"/>
                  </a:lnTo>
                  <a:lnTo>
                    <a:pt x="509" y="14"/>
                  </a:lnTo>
                  <a:lnTo>
                    <a:pt x="503" y="10"/>
                  </a:lnTo>
                  <a:lnTo>
                    <a:pt x="487" y="2"/>
                  </a:lnTo>
                  <a:lnTo>
                    <a:pt x="466" y="0"/>
                  </a:lnTo>
                  <a:lnTo>
                    <a:pt x="449" y="2"/>
                  </a:lnTo>
                  <a:lnTo>
                    <a:pt x="462" y="14"/>
                  </a:lnTo>
                  <a:lnTo>
                    <a:pt x="472" y="44"/>
                  </a:lnTo>
                  <a:lnTo>
                    <a:pt x="438" y="48"/>
                  </a:lnTo>
                  <a:lnTo>
                    <a:pt x="426" y="86"/>
                  </a:lnTo>
                  <a:lnTo>
                    <a:pt x="382" y="92"/>
                  </a:lnTo>
                  <a:lnTo>
                    <a:pt x="376" y="129"/>
                  </a:lnTo>
                  <a:lnTo>
                    <a:pt x="372" y="144"/>
                  </a:lnTo>
                  <a:lnTo>
                    <a:pt x="223" y="200"/>
                  </a:lnTo>
                  <a:lnTo>
                    <a:pt x="194" y="198"/>
                  </a:lnTo>
                  <a:lnTo>
                    <a:pt x="176" y="215"/>
                  </a:lnTo>
                  <a:lnTo>
                    <a:pt x="9" y="325"/>
                  </a:lnTo>
                  <a:lnTo>
                    <a:pt x="4" y="332"/>
                  </a:lnTo>
                  <a:lnTo>
                    <a:pt x="0" y="338"/>
                  </a:lnTo>
                  <a:lnTo>
                    <a:pt x="0" y="346"/>
                  </a:lnTo>
                  <a:lnTo>
                    <a:pt x="11" y="365"/>
                  </a:lnTo>
                  <a:lnTo>
                    <a:pt x="15" y="363"/>
                  </a:lnTo>
                  <a:lnTo>
                    <a:pt x="23" y="344"/>
                  </a:lnTo>
                  <a:lnTo>
                    <a:pt x="29" y="336"/>
                  </a:lnTo>
                  <a:lnTo>
                    <a:pt x="34" y="330"/>
                  </a:lnTo>
                  <a:lnTo>
                    <a:pt x="44" y="326"/>
                  </a:lnTo>
                  <a:lnTo>
                    <a:pt x="57" y="325"/>
                  </a:lnTo>
                  <a:lnTo>
                    <a:pt x="67" y="323"/>
                  </a:lnTo>
                  <a:lnTo>
                    <a:pt x="79" y="325"/>
                  </a:lnTo>
                  <a:lnTo>
                    <a:pt x="98" y="326"/>
                  </a:lnTo>
                  <a:lnTo>
                    <a:pt x="115" y="330"/>
                  </a:lnTo>
                  <a:lnTo>
                    <a:pt x="130" y="340"/>
                  </a:lnTo>
                  <a:lnTo>
                    <a:pt x="138" y="353"/>
                  </a:lnTo>
                  <a:lnTo>
                    <a:pt x="142" y="363"/>
                  </a:lnTo>
                  <a:lnTo>
                    <a:pt x="142" y="380"/>
                  </a:lnTo>
                  <a:lnTo>
                    <a:pt x="136" y="384"/>
                  </a:lnTo>
                  <a:lnTo>
                    <a:pt x="121" y="392"/>
                  </a:lnTo>
                  <a:lnTo>
                    <a:pt x="103" y="401"/>
                  </a:lnTo>
                  <a:lnTo>
                    <a:pt x="96" y="407"/>
                  </a:lnTo>
                  <a:lnTo>
                    <a:pt x="92" y="411"/>
                  </a:lnTo>
                  <a:lnTo>
                    <a:pt x="105" y="426"/>
                  </a:lnTo>
                  <a:lnTo>
                    <a:pt x="148" y="411"/>
                  </a:lnTo>
                  <a:lnTo>
                    <a:pt x="171" y="378"/>
                  </a:lnTo>
                  <a:lnTo>
                    <a:pt x="282" y="305"/>
                  </a:lnTo>
                  <a:lnTo>
                    <a:pt x="295" y="301"/>
                  </a:lnTo>
                  <a:lnTo>
                    <a:pt x="468" y="296"/>
                  </a:lnTo>
                  <a:lnTo>
                    <a:pt x="393" y="392"/>
                  </a:lnTo>
                  <a:lnTo>
                    <a:pt x="359" y="434"/>
                  </a:lnTo>
                  <a:lnTo>
                    <a:pt x="305" y="476"/>
                  </a:lnTo>
                  <a:lnTo>
                    <a:pt x="295" y="478"/>
                  </a:lnTo>
                  <a:lnTo>
                    <a:pt x="247" y="492"/>
                  </a:lnTo>
                  <a:lnTo>
                    <a:pt x="251" y="493"/>
                  </a:lnTo>
                  <a:lnTo>
                    <a:pt x="391" y="565"/>
                  </a:lnTo>
                  <a:lnTo>
                    <a:pt x="424" y="565"/>
                  </a:lnTo>
                  <a:lnTo>
                    <a:pt x="459" y="555"/>
                  </a:lnTo>
                  <a:lnTo>
                    <a:pt x="524" y="497"/>
                  </a:lnTo>
                  <a:lnTo>
                    <a:pt x="558" y="449"/>
                  </a:lnTo>
                  <a:lnTo>
                    <a:pt x="591" y="403"/>
                  </a:lnTo>
                  <a:lnTo>
                    <a:pt x="620" y="363"/>
                  </a:lnTo>
                  <a:lnTo>
                    <a:pt x="641" y="317"/>
                  </a:lnTo>
                  <a:lnTo>
                    <a:pt x="654" y="271"/>
                  </a:lnTo>
                  <a:lnTo>
                    <a:pt x="662" y="217"/>
                  </a:lnTo>
                  <a:lnTo>
                    <a:pt x="662" y="205"/>
                  </a:lnTo>
                  <a:close/>
                </a:path>
              </a:pathLst>
            </a:custGeom>
            <a:solidFill>
              <a:srgbClr val="80FF80"/>
            </a:solidFill>
            <a:ln w="0">
              <a:solidFill>
                <a:srgbClr val="000000"/>
              </a:solidFill>
              <a:round/>
              <a:headEnd/>
              <a:tailEnd/>
            </a:ln>
          </p:spPr>
          <p:txBody>
            <a:bodyPr/>
            <a:lstStyle/>
            <a:p>
              <a:endParaRPr lang="en-US"/>
            </a:p>
          </p:txBody>
        </p:sp>
        <p:sp>
          <p:nvSpPr>
            <p:cNvPr id="28800" name="Freeform 44"/>
            <p:cNvSpPr>
              <a:spLocks/>
            </p:cNvSpPr>
            <p:nvPr/>
          </p:nvSpPr>
          <p:spPr bwMode="auto">
            <a:xfrm>
              <a:off x="1913" y="2209"/>
              <a:ext cx="639" cy="528"/>
            </a:xfrm>
            <a:custGeom>
              <a:avLst/>
              <a:gdLst>
                <a:gd name="T0" fmla="*/ 520 w 639"/>
                <a:gd name="T1" fmla="*/ 131 h 528"/>
                <a:gd name="T2" fmla="*/ 491 w 639"/>
                <a:gd name="T3" fmla="*/ 121 h 528"/>
                <a:gd name="T4" fmla="*/ 374 w 639"/>
                <a:gd name="T5" fmla="*/ 83 h 528"/>
                <a:gd name="T6" fmla="*/ 315 w 639"/>
                <a:gd name="T7" fmla="*/ 63 h 528"/>
                <a:gd name="T8" fmla="*/ 284 w 639"/>
                <a:gd name="T9" fmla="*/ 52 h 528"/>
                <a:gd name="T10" fmla="*/ 121 w 639"/>
                <a:gd name="T11" fmla="*/ 0 h 528"/>
                <a:gd name="T12" fmla="*/ 0 w 639"/>
                <a:gd name="T13" fmla="*/ 365 h 528"/>
                <a:gd name="T14" fmla="*/ 532 w 639"/>
                <a:gd name="T15" fmla="*/ 528 h 528"/>
                <a:gd name="T16" fmla="*/ 639 w 639"/>
                <a:gd name="T17" fmla="*/ 169 h 528"/>
                <a:gd name="T18" fmla="*/ 520 w 639"/>
                <a:gd name="T19" fmla="*/ 131 h 5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9"/>
                <a:gd name="T31" fmla="*/ 0 h 528"/>
                <a:gd name="T32" fmla="*/ 639 w 639"/>
                <a:gd name="T33" fmla="*/ 528 h 5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9" h="528">
                  <a:moveTo>
                    <a:pt x="520" y="131"/>
                  </a:moveTo>
                  <a:lnTo>
                    <a:pt x="491" y="121"/>
                  </a:lnTo>
                  <a:lnTo>
                    <a:pt x="374" y="83"/>
                  </a:lnTo>
                  <a:lnTo>
                    <a:pt x="315" y="63"/>
                  </a:lnTo>
                  <a:lnTo>
                    <a:pt x="284" y="52"/>
                  </a:lnTo>
                  <a:lnTo>
                    <a:pt x="121" y="0"/>
                  </a:lnTo>
                  <a:lnTo>
                    <a:pt x="0" y="365"/>
                  </a:lnTo>
                  <a:lnTo>
                    <a:pt x="532" y="528"/>
                  </a:lnTo>
                  <a:lnTo>
                    <a:pt x="639" y="169"/>
                  </a:lnTo>
                  <a:lnTo>
                    <a:pt x="520" y="131"/>
                  </a:lnTo>
                  <a:close/>
                </a:path>
              </a:pathLst>
            </a:custGeom>
            <a:solidFill>
              <a:srgbClr val="A16121"/>
            </a:solidFill>
            <a:ln w="0">
              <a:solidFill>
                <a:srgbClr val="000000"/>
              </a:solidFill>
              <a:round/>
              <a:headEnd/>
              <a:tailEnd/>
            </a:ln>
          </p:spPr>
          <p:txBody>
            <a:bodyPr/>
            <a:lstStyle/>
            <a:p>
              <a:endParaRPr lang="en-US"/>
            </a:p>
          </p:txBody>
        </p:sp>
        <p:sp>
          <p:nvSpPr>
            <p:cNvPr id="28801" name="Freeform 45"/>
            <p:cNvSpPr>
              <a:spLocks/>
            </p:cNvSpPr>
            <p:nvPr/>
          </p:nvSpPr>
          <p:spPr bwMode="auto">
            <a:xfrm>
              <a:off x="2957" y="1637"/>
              <a:ext cx="540" cy="443"/>
            </a:xfrm>
            <a:custGeom>
              <a:avLst/>
              <a:gdLst>
                <a:gd name="T0" fmla="*/ 503 w 540"/>
                <a:gd name="T1" fmla="*/ 32 h 443"/>
                <a:gd name="T2" fmla="*/ 494 w 540"/>
                <a:gd name="T3" fmla="*/ 27 h 443"/>
                <a:gd name="T4" fmla="*/ 488 w 540"/>
                <a:gd name="T5" fmla="*/ 38 h 443"/>
                <a:gd name="T6" fmla="*/ 482 w 540"/>
                <a:gd name="T7" fmla="*/ 40 h 443"/>
                <a:gd name="T8" fmla="*/ 440 w 540"/>
                <a:gd name="T9" fmla="*/ 17 h 443"/>
                <a:gd name="T10" fmla="*/ 440 w 540"/>
                <a:gd name="T11" fmla="*/ 0 h 443"/>
                <a:gd name="T12" fmla="*/ 421 w 540"/>
                <a:gd name="T13" fmla="*/ 0 h 443"/>
                <a:gd name="T14" fmla="*/ 388 w 540"/>
                <a:gd name="T15" fmla="*/ 50 h 443"/>
                <a:gd name="T16" fmla="*/ 398 w 540"/>
                <a:gd name="T17" fmla="*/ 71 h 443"/>
                <a:gd name="T18" fmla="*/ 396 w 540"/>
                <a:gd name="T19" fmla="*/ 75 h 443"/>
                <a:gd name="T20" fmla="*/ 357 w 540"/>
                <a:gd name="T21" fmla="*/ 82 h 443"/>
                <a:gd name="T22" fmla="*/ 363 w 540"/>
                <a:gd name="T23" fmla="*/ 94 h 443"/>
                <a:gd name="T24" fmla="*/ 367 w 540"/>
                <a:gd name="T25" fmla="*/ 111 h 443"/>
                <a:gd name="T26" fmla="*/ 363 w 540"/>
                <a:gd name="T27" fmla="*/ 111 h 443"/>
                <a:gd name="T28" fmla="*/ 336 w 540"/>
                <a:gd name="T29" fmla="*/ 96 h 443"/>
                <a:gd name="T30" fmla="*/ 305 w 540"/>
                <a:gd name="T31" fmla="*/ 121 h 443"/>
                <a:gd name="T32" fmla="*/ 257 w 540"/>
                <a:gd name="T33" fmla="*/ 121 h 443"/>
                <a:gd name="T34" fmla="*/ 229 w 540"/>
                <a:gd name="T35" fmla="*/ 100 h 443"/>
                <a:gd name="T36" fmla="*/ 190 w 540"/>
                <a:gd name="T37" fmla="*/ 119 h 443"/>
                <a:gd name="T38" fmla="*/ 148 w 540"/>
                <a:gd name="T39" fmla="*/ 94 h 443"/>
                <a:gd name="T40" fmla="*/ 115 w 540"/>
                <a:gd name="T41" fmla="*/ 105 h 443"/>
                <a:gd name="T42" fmla="*/ 92 w 540"/>
                <a:gd name="T43" fmla="*/ 69 h 443"/>
                <a:gd name="T44" fmla="*/ 29 w 540"/>
                <a:gd name="T45" fmla="*/ 86 h 443"/>
                <a:gd name="T46" fmla="*/ 6 w 540"/>
                <a:gd name="T47" fmla="*/ 84 h 443"/>
                <a:gd name="T48" fmla="*/ 0 w 540"/>
                <a:gd name="T49" fmla="*/ 88 h 443"/>
                <a:gd name="T50" fmla="*/ 19 w 540"/>
                <a:gd name="T51" fmla="*/ 102 h 443"/>
                <a:gd name="T52" fmla="*/ 23 w 540"/>
                <a:gd name="T53" fmla="*/ 100 h 443"/>
                <a:gd name="T54" fmla="*/ 46 w 540"/>
                <a:gd name="T55" fmla="*/ 109 h 443"/>
                <a:gd name="T56" fmla="*/ 64 w 540"/>
                <a:gd name="T57" fmla="*/ 115 h 443"/>
                <a:gd name="T58" fmla="*/ 89 w 540"/>
                <a:gd name="T59" fmla="*/ 127 h 443"/>
                <a:gd name="T60" fmla="*/ 110 w 540"/>
                <a:gd name="T61" fmla="*/ 142 h 443"/>
                <a:gd name="T62" fmla="*/ 129 w 540"/>
                <a:gd name="T63" fmla="*/ 157 h 443"/>
                <a:gd name="T64" fmla="*/ 138 w 540"/>
                <a:gd name="T65" fmla="*/ 171 h 443"/>
                <a:gd name="T66" fmla="*/ 152 w 540"/>
                <a:gd name="T67" fmla="*/ 190 h 443"/>
                <a:gd name="T68" fmla="*/ 167 w 540"/>
                <a:gd name="T69" fmla="*/ 226 h 443"/>
                <a:gd name="T70" fmla="*/ 194 w 540"/>
                <a:gd name="T71" fmla="*/ 320 h 443"/>
                <a:gd name="T72" fmla="*/ 206 w 540"/>
                <a:gd name="T73" fmla="*/ 382 h 443"/>
                <a:gd name="T74" fmla="*/ 202 w 540"/>
                <a:gd name="T75" fmla="*/ 434 h 443"/>
                <a:gd name="T76" fmla="*/ 209 w 540"/>
                <a:gd name="T77" fmla="*/ 443 h 443"/>
                <a:gd name="T78" fmla="*/ 215 w 540"/>
                <a:gd name="T79" fmla="*/ 416 h 443"/>
                <a:gd name="T80" fmla="*/ 223 w 540"/>
                <a:gd name="T81" fmla="*/ 343 h 443"/>
                <a:gd name="T82" fmla="*/ 225 w 540"/>
                <a:gd name="T83" fmla="*/ 282 h 443"/>
                <a:gd name="T84" fmla="*/ 225 w 540"/>
                <a:gd name="T85" fmla="*/ 238 h 443"/>
                <a:gd name="T86" fmla="*/ 407 w 540"/>
                <a:gd name="T87" fmla="*/ 219 h 443"/>
                <a:gd name="T88" fmla="*/ 411 w 540"/>
                <a:gd name="T89" fmla="*/ 215 h 443"/>
                <a:gd name="T90" fmla="*/ 425 w 540"/>
                <a:gd name="T91" fmla="*/ 194 h 443"/>
                <a:gd name="T92" fmla="*/ 430 w 540"/>
                <a:gd name="T93" fmla="*/ 186 h 443"/>
                <a:gd name="T94" fmla="*/ 449 w 540"/>
                <a:gd name="T95" fmla="*/ 171 h 443"/>
                <a:gd name="T96" fmla="*/ 455 w 540"/>
                <a:gd name="T97" fmla="*/ 163 h 443"/>
                <a:gd name="T98" fmla="*/ 469 w 540"/>
                <a:gd name="T99" fmla="*/ 148 h 443"/>
                <a:gd name="T100" fmla="*/ 540 w 540"/>
                <a:gd name="T101" fmla="*/ 59 h 443"/>
                <a:gd name="T102" fmla="*/ 503 w 540"/>
                <a:gd name="T103" fmla="*/ 32 h 4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40"/>
                <a:gd name="T157" fmla="*/ 0 h 443"/>
                <a:gd name="T158" fmla="*/ 540 w 540"/>
                <a:gd name="T159" fmla="*/ 443 h 4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40" h="443">
                  <a:moveTo>
                    <a:pt x="503" y="32"/>
                  </a:moveTo>
                  <a:lnTo>
                    <a:pt x="494" y="27"/>
                  </a:lnTo>
                  <a:lnTo>
                    <a:pt x="488" y="38"/>
                  </a:lnTo>
                  <a:lnTo>
                    <a:pt x="482" y="40"/>
                  </a:lnTo>
                  <a:lnTo>
                    <a:pt x="440" y="17"/>
                  </a:lnTo>
                  <a:lnTo>
                    <a:pt x="440" y="0"/>
                  </a:lnTo>
                  <a:lnTo>
                    <a:pt x="421" y="0"/>
                  </a:lnTo>
                  <a:lnTo>
                    <a:pt x="388" y="50"/>
                  </a:lnTo>
                  <a:lnTo>
                    <a:pt x="398" y="71"/>
                  </a:lnTo>
                  <a:lnTo>
                    <a:pt x="396" y="75"/>
                  </a:lnTo>
                  <a:lnTo>
                    <a:pt x="357" y="82"/>
                  </a:lnTo>
                  <a:lnTo>
                    <a:pt x="363" y="94"/>
                  </a:lnTo>
                  <a:lnTo>
                    <a:pt x="367" y="111"/>
                  </a:lnTo>
                  <a:lnTo>
                    <a:pt x="363" y="111"/>
                  </a:lnTo>
                  <a:lnTo>
                    <a:pt x="336" y="96"/>
                  </a:lnTo>
                  <a:lnTo>
                    <a:pt x="305" y="121"/>
                  </a:lnTo>
                  <a:lnTo>
                    <a:pt x="257" y="121"/>
                  </a:lnTo>
                  <a:lnTo>
                    <a:pt x="229" y="100"/>
                  </a:lnTo>
                  <a:lnTo>
                    <a:pt x="190" y="119"/>
                  </a:lnTo>
                  <a:lnTo>
                    <a:pt x="148" y="94"/>
                  </a:lnTo>
                  <a:lnTo>
                    <a:pt x="115" y="105"/>
                  </a:lnTo>
                  <a:lnTo>
                    <a:pt x="92" y="69"/>
                  </a:lnTo>
                  <a:lnTo>
                    <a:pt x="29" y="86"/>
                  </a:lnTo>
                  <a:lnTo>
                    <a:pt x="6" y="84"/>
                  </a:lnTo>
                  <a:lnTo>
                    <a:pt x="0" y="88"/>
                  </a:lnTo>
                  <a:lnTo>
                    <a:pt x="19" y="102"/>
                  </a:lnTo>
                  <a:lnTo>
                    <a:pt x="23" y="100"/>
                  </a:lnTo>
                  <a:lnTo>
                    <a:pt x="46" y="109"/>
                  </a:lnTo>
                  <a:lnTo>
                    <a:pt x="64" y="115"/>
                  </a:lnTo>
                  <a:lnTo>
                    <a:pt x="89" y="127"/>
                  </a:lnTo>
                  <a:lnTo>
                    <a:pt x="110" y="142"/>
                  </a:lnTo>
                  <a:lnTo>
                    <a:pt x="129" y="157"/>
                  </a:lnTo>
                  <a:lnTo>
                    <a:pt x="138" y="171"/>
                  </a:lnTo>
                  <a:lnTo>
                    <a:pt x="152" y="190"/>
                  </a:lnTo>
                  <a:lnTo>
                    <a:pt x="167" y="226"/>
                  </a:lnTo>
                  <a:lnTo>
                    <a:pt x="194" y="320"/>
                  </a:lnTo>
                  <a:lnTo>
                    <a:pt x="206" y="382"/>
                  </a:lnTo>
                  <a:lnTo>
                    <a:pt x="202" y="434"/>
                  </a:lnTo>
                  <a:lnTo>
                    <a:pt x="209" y="443"/>
                  </a:lnTo>
                  <a:lnTo>
                    <a:pt x="215" y="416"/>
                  </a:lnTo>
                  <a:lnTo>
                    <a:pt x="223" y="343"/>
                  </a:lnTo>
                  <a:lnTo>
                    <a:pt x="225" y="282"/>
                  </a:lnTo>
                  <a:lnTo>
                    <a:pt x="225" y="238"/>
                  </a:lnTo>
                  <a:lnTo>
                    <a:pt x="407" y="219"/>
                  </a:lnTo>
                  <a:lnTo>
                    <a:pt x="411" y="215"/>
                  </a:lnTo>
                  <a:lnTo>
                    <a:pt x="425" y="194"/>
                  </a:lnTo>
                  <a:lnTo>
                    <a:pt x="430" y="186"/>
                  </a:lnTo>
                  <a:lnTo>
                    <a:pt x="449" y="171"/>
                  </a:lnTo>
                  <a:lnTo>
                    <a:pt x="455" y="163"/>
                  </a:lnTo>
                  <a:lnTo>
                    <a:pt x="469" y="148"/>
                  </a:lnTo>
                  <a:lnTo>
                    <a:pt x="540" y="59"/>
                  </a:lnTo>
                  <a:lnTo>
                    <a:pt x="503" y="32"/>
                  </a:lnTo>
                  <a:close/>
                </a:path>
              </a:pathLst>
            </a:custGeom>
            <a:solidFill>
              <a:srgbClr val="80FF80"/>
            </a:solidFill>
            <a:ln w="0">
              <a:solidFill>
                <a:srgbClr val="000000"/>
              </a:solidFill>
              <a:round/>
              <a:headEnd/>
              <a:tailEnd/>
            </a:ln>
          </p:spPr>
          <p:txBody>
            <a:bodyPr/>
            <a:lstStyle/>
            <a:p>
              <a:endParaRPr lang="en-US"/>
            </a:p>
          </p:txBody>
        </p:sp>
        <p:sp>
          <p:nvSpPr>
            <p:cNvPr id="28802" name="Freeform 46"/>
            <p:cNvSpPr>
              <a:spLocks/>
            </p:cNvSpPr>
            <p:nvPr/>
          </p:nvSpPr>
          <p:spPr bwMode="auto">
            <a:xfrm>
              <a:off x="2293" y="1516"/>
              <a:ext cx="436" cy="226"/>
            </a:xfrm>
            <a:custGeom>
              <a:avLst/>
              <a:gdLst>
                <a:gd name="T0" fmla="*/ 436 w 436"/>
                <a:gd name="T1" fmla="*/ 207 h 226"/>
                <a:gd name="T2" fmla="*/ 426 w 436"/>
                <a:gd name="T3" fmla="*/ 182 h 226"/>
                <a:gd name="T4" fmla="*/ 426 w 436"/>
                <a:gd name="T5" fmla="*/ 203 h 226"/>
                <a:gd name="T6" fmla="*/ 376 w 436"/>
                <a:gd name="T7" fmla="*/ 211 h 226"/>
                <a:gd name="T8" fmla="*/ 342 w 436"/>
                <a:gd name="T9" fmla="*/ 211 h 226"/>
                <a:gd name="T10" fmla="*/ 319 w 436"/>
                <a:gd name="T11" fmla="*/ 188 h 226"/>
                <a:gd name="T12" fmla="*/ 332 w 436"/>
                <a:gd name="T13" fmla="*/ 155 h 226"/>
                <a:gd name="T14" fmla="*/ 340 w 436"/>
                <a:gd name="T15" fmla="*/ 146 h 226"/>
                <a:gd name="T16" fmla="*/ 359 w 436"/>
                <a:gd name="T17" fmla="*/ 150 h 226"/>
                <a:gd name="T18" fmla="*/ 365 w 436"/>
                <a:gd name="T19" fmla="*/ 140 h 226"/>
                <a:gd name="T20" fmla="*/ 369 w 436"/>
                <a:gd name="T21" fmla="*/ 134 h 226"/>
                <a:gd name="T22" fmla="*/ 359 w 436"/>
                <a:gd name="T23" fmla="*/ 129 h 226"/>
                <a:gd name="T24" fmla="*/ 351 w 436"/>
                <a:gd name="T25" fmla="*/ 115 h 226"/>
                <a:gd name="T26" fmla="*/ 344 w 436"/>
                <a:gd name="T27" fmla="*/ 113 h 226"/>
                <a:gd name="T28" fmla="*/ 347 w 436"/>
                <a:gd name="T29" fmla="*/ 105 h 226"/>
                <a:gd name="T30" fmla="*/ 336 w 436"/>
                <a:gd name="T31" fmla="*/ 102 h 226"/>
                <a:gd name="T32" fmla="*/ 323 w 436"/>
                <a:gd name="T33" fmla="*/ 96 h 226"/>
                <a:gd name="T34" fmla="*/ 313 w 436"/>
                <a:gd name="T35" fmla="*/ 86 h 226"/>
                <a:gd name="T36" fmla="*/ 301 w 436"/>
                <a:gd name="T37" fmla="*/ 88 h 226"/>
                <a:gd name="T38" fmla="*/ 296 w 436"/>
                <a:gd name="T39" fmla="*/ 73 h 226"/>
                <a:gd name="T40" fmla="*/ 311 w 436"/>
                <a:gd name="T41" fmla="*/ 61 h 226"/>
                <a:gd name="T42" fmla="*/ 296 w 436"/>
                <a:gd name="T43" fmla="*/ 57 h 226"/>
                <a:gd name="T44" fmla="*/ 286 w 436"/>
                <a:gd name="T45" fmla="*/ 44 h 226"/>
                <a:gd name="T46" fmla="*/ 294 w 436"/>
                <a:gd name="T47" fmla="*/ 36 h 226"/>
                <a:gd name="T48" fmla="*/ 301 w 436"/>
                <a:gd name="T49" fmla="*/ 29 h 226"/>
                <a:gd name="T50" fmla="*/ 292 w 436"/>
                <a:gd name="T51" fmla="*/ 21 h 226"/>
                <a:gd name="T52" fmla="*/ 317 w 436"/>
                <a:gd name="T53" fmla="*/ 13 h 226"/>
                <a:gd name="T54" fmla="*/ 319 w 436"/>
                <a:gd name="T55" fmla="*/ 2 h 226"/>
                <a:gd name="T56" fmla="*/ 240 w 436"/>
                <a:gd name="T57" fmla="*/ 8 h 226"/>
                <a:gd name="T58" fmla="*/ 240 w 436"/>
                <a:gd name="T59" fmla="*/ 21 h 226"/>
                <a:gd name="T60" fmla="*/ 33 w 436"/>
                <a:gd name="T61" fmla="*/ 21 h 226"/>
                <a:gd name="T62" fmla="*/ 200 w 436"/>
                <a:gd name="T63" fmla="*/ 33 h 226"/>
                <a:gd name="T64" fmla="*/ 19 w 436"/>
                <a:gd name="T65" fmla="*/ 40 h 226"/>
                <a:gd name="T66" fmla="*/ 192 w 436"/>
                <a:gd name="T67" fmla="*/ 48 h 226"/>
                <a:gd name="T68" fmla="*/ 19 w 436"/>
                <a:gd name="T69" fmla="*/ 56 h 226"/>
                <a:gd name="T70" fmla="*/ 115 w 436"/>
                <a:gd name="T71" fmla="*/ 61 h 226"/>
                <a:gd name="T72" fmla="*/ 152 w 436"/>
                <a:gd name="T73" fmla="*/ 59 h 226"/>
                <a:gd name="T74" fmla="*/ 219 w 436"/>
                <a:gd name="T75" fmla="*/ 63 h 226"/>
                <a:gd name="T76" fmla="*/ 115 w 436"/>
                <a:gd name="T77" fmla="*/ 61 h 226"/>
                <a:gd name="T78" fmla="*/ 150 w 436"/>
                <a:gd name="T79" fmla="*/ 67 h 226"/>
                <a:gd name="T80" fmla="*/ 230 w 436"/>
                <a:gd name="T81" fmla="*/ 77 h 226"/>
                <a:gd name="T82" fmla="*/ 221 w 436"/>
                <a:gd name="T83" fmla="*/ 79 h 226"/>
                <a:gd name="T84" fmla="*/ 44 w 436"/>
                <a:gd name="T85" fmla="*/ 82 h 226"/>
                <a:gd name="T86" fmla="*/ 175 w 436"/>
                <a:gd name="T87" fmla="*/ 102 h 226"/>
                <a:gd name="T88" fmla="*/ 152 w 436"/>
                <a:gd name="T89" fmla="*/ 113 h 226"/>
                <a:gd name="T90" fmla="*/ 150 w 436"/>
                <a:gd name="T91" fmla="*/ 121 h 226"/>
                <a:gd name="T92" fmla="*/ 88 w 436"/>
                <a:gd name="T93" fmla="*/ 127 h 226"/>
                <a:gd name="T94" fmla="*/ 115 w 436"/>
                <a:gd name="T95" fmla="*/ 136 h 226"/>
                <a:gd name="T96" fmla="*/ 15 w 436"/>
                <a:gd name="T97" fmla="*/ 140 h 226"/>
                <a:gd name="T98" fmla="*/ 154 w 436"/>
                <a:gd name="T99" fmla="*/ 150 h 226"/>
                <a:gd name="T100" fmla="*/ 35 w 436"/>
                <a:gd name="T101" fmla="*/ 157 h 226"/>
                <a:gd name="T102" fmla="*/ 182 w 436"/>
                <a:gd name="T103" fmla="*/ 169 h 226"/>
                <a:gd name="T104" fmla="*/ 202 w 436"/>
                <a:gd name="T105" fmla="*/ 175 h 226"/>
                <a:gd name="T106" fmla="*/ 205 w 436"/>
                <a:gd name="T107" fmla="*/ 182 h 226"/>
                <a:gd name="T108" fmla="*/ 248 w 436"/>
                <a:gd name="T109" fmla="*/ 207 h 226"/>
                <a:gd name="T110" fmla="*/ 102 w 436"/>
                <a:gd name="T111" fmla="*/ 211 h 226"/>
                <a:gd name="T112" fmla="*/ 240 w 436"/>
                <a:gd name="T113" fmla="*/ 221 h 226"/>
                <a:gd name="T114" fmla="*/ 395 w 436"/>
                <a:gd name="T115" fmla="*/ 226 h 226"/>
                <a:gd name="T116" fmla="*/ 434 w 436"/>
                <a:gd name="T117" fmla="*/ 215 h 22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36"/>
                <a:gd name="T178" fmla="*/ 0 h 226"/>
                <a:gd name="T179" fmla="*/ 436 w 436"/>
                <a:gd name="T180" fmla="*/ 226 h 22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36" h="226">
                  <a:moveTo>
                    <a:pt x="434" y="215"/>
                  </a:moveTo>
                  <a:lnTo>
                    <a:pt x="436" y="207"/>
                  </a:lnTo>
                  <a:lnTo>
                    <a:pt x="436" y="198"/>
                  </a:lnTo>
                  <a:lnTo>
                    <a:pt x="426" y="182"/>
                  </a:lnTo>
                  <a:lnTo>
                    <a:pt x="428" y="198"/>
                  </a:lnTo>
                  <a:lnTo>
                    <a:pt x="426" y="203"/>
                  </a:lnTo>
                  <a:lnTo>
                    <a:pt x="401" y="217"/>
                  </a:lnTo>
                  <a:lnTo>
                    <a:pt x="376" y="211"/>
                  </a:lnTo>
                  <a:lnTo>
                    <a:pt x="355" y="207"/>
                  </a:lnTo>
                  <a:lnTo>
                    <a:pt x="342" y="211"/>
                  </a:lnTo>
                  <a:lnTo>
                    <a:pt x="323" y="198"/>
                  </a:lnTo>
                  <a:lnTo>
                    <a:pt x="319" y="188"/>
                  </a:lnTo>
                  <a:lnTo>
                    <a:pt x="321" y="177"/>
                  </a:lnTo>
                  <a:lnTo>
                    <a:pt x="332" y="155"/>
                  </a:lnTo>
                  <a:lnTo>
                    <a:pt x="334" y="150"/>
                  </a:lnTo>
                  <a:lnTo>
                    <a:pt x="340" y="146"/>
                  </a:lnTo>
                  <a:lnTo>
                    <a:pt x="357" y="155"/>
                  </a:lnTo>
                  <a:lnTo>
                    <a:pt x="359" y="150"/>
                  </a:lnTo>
                  <a:lnTo>
                    <a:pt x="374" y="146"/>
                  </a:lnTo>
                  <a:lnTo>
                    <a:pt x="365" y="140"/>
                  </a:lnTo>
                  <a:lnTo>
                    <a:pt x="369" y="140"/>
                  </a:lnTo>
                  <a:lnTo>
                    <a:pt x="369" y="134"/>
                  </a:lnTo>
                  <a:lnTo>
                    <a:pt x="359" y="136"/>
                  </a:lnTo>
                  <a:lnTo>
                    <a:pt x="359" y="129"/>
                  </a:lnTo>
                  <a:lnTo>
                    <a:pt x="361" y="125"/>
                  </a:lnTo>
                  <a:lnTo>
                    <a:pt x="351" y="115"/>
                  </a:lnTo>
                  <a:lnTo>
                    <a:pt x="344" y="117"/>
                  </a:lnTo>
                  <a:lnTo>
                    <a:pt x="344" y="113"/>
                  </a:lnTo>
                  <a:lnTo>
                    <a:pt x="353" y="111"/>
                  </a:lnTo>
                  <a:lnTo>
                    <a:pt x="347" y="105"/>
                  </a:lnTo>
                  <a:lnTo>
                    <a:pt x="336" y="107"/>
                  </a:lnTo>
                  <a:lnTo>
                    <a:pt x="336" y="102"/>
                  </a:lnTo>
                  <a:lnTo>
                    <a:pt x="347" y="98"/>
                  </a:lnTo>
                  <a:lnTo>
                    <a:pt x="323" y="96"/>
                  </a:lnTo>
                  <a:lnTo>
                    <a:pt x="319" y="88"/>
                  </a:lnTo>
                  <a:lnTo>
                    <a:pt x="313" y="86"/>
                  </a:lnTo>
                  <a:lnTo>
                    <a:pt x="307" y="88"/>
                  </a:lnTo>
                  <a:lnTo>
                    <a:pt x="301" y="88"/>
                  </a:lnTo>
                  <a:lnTo>
                    <a:pt x="311" y="79"/>
                  </a:lnTo>
                  <a:lnTo>
                    <a:pt x="296" y="73"/>
                  </a:lnTo>
                  <a:lnTo>
                    <a:pt x="311" y="67"/>
                  </a:lnTo>
                  <a:lnTo>
                    <a:pt x="311" y="61"/>
                  </a:lnTo>
                  <a:lnTo>
                    <a:pt x="294" y="61"/>
                  </a:lnTo>
                  <a:lnTo>
                    <a:pt x="296" y="57"/>
                  </a:lnTo>
                  <a:lnTo>
                    <a:pt x="296" y="50"/>
                  </a:lnTo>
                  <a:lnTo>
                    <a:pt x="286" y="44"/>
                  </a:lnTo>
                  <a:lnTo>
                    <a:pt x="288" y="40"/>
                  </a:lnTo>
                  <a:lnTo>
                    <a:pt x="294" y="36"/>
                  </a:lnTo>
                  <a:lnTo>
                    <a:pt x="292" y="29"/>
                  </a:lnTo>
                  <a:lnTo>
                    <a:pt x="301" y="29"/>
                  </a:lnTo>
                  <a:lnTo>
                    <a:pt x="301" y="21"/>
                  </a:lnTo>
                  <a:lnTo>
                    <a:pt x="292" y="21"/>
                  </a:lnTo>
                  <a:lnTo>
                    <a:pt x="288" y="19"/>
                  </a:lnTo>
                  <a:lnTo>
                    <a:pt x="317" y="13"/>
                  </a:lnTo>
                  <a:lnTo>
                    <a:pt x="319" y="6"/>
                  </a:lnTo>
                  <a:lnTo>
                    <a:pt x="319" y="2"/>
                  </a:lnTo>
                  <a:lnTo>
                    <a:pt x="142" y="0"/>
                  </a:lnTo>
                  <a:lnTo>
                    <a:pt x="240" y="8"/>
                  </a:lnTo>
                  <a:lnTo>
                    <a:pt x="52" y="9"/>
                  </a:lnTo>
                  <a:lnTo>
                    <a:pt x="240" y="21"/>
                  </a:lnTo>
                  <a:lnTo>
                    <a:pt x="240" y="25"/>
                  </a:lnTo>
                  <a:lnTo>
                    <a:pt x="33" y="21"/>
                  </a:lnTo>
                  <a:lnTo>
                    <a:pt x="180" y="31"/>
                  </a:lnTo>
                  <a:lnTo>
                    <a:pt x="200" y="33"/>
                  </a:lnTo>
                  <a:lnTo>
                    <a:pt x="196" y="34"/>
                  </a:lnTo>
                  <a:lnTo>
                    <a:pt x="19" y="40"/>
                  </a:lnTo>
                  <a:lnTo>
                    <a:pt x="186" y="44"/>
                  </a:lnTo>
                  <a:lnTo>
                    <a:pt x="192" y="48"/>
                  </a:lnTo>
                  <a:lnTo>
                    <a:pt x="190" y="52"/>
                  </a:lnTo>
                  <a:lnTo>
                    <a:pt x="19" y="56"/>
                  </a:lnTo>
                  <a:lnTo>
                    <a:pt x="113" y="57"/>
                  </a:lnTo>
                  <a:lnTo>
                    <a:pt x="115" y="61"/>
                  </a:lnTo>
                  <a:lnTo>
                    <a:pt x="148" y="63"/>
                  </a:lnTo>
                  <a:lnTo>
                    <a:pt x="152" y="59"/>
                  </a:lnTo>
                  <a:lnTo>
                    <a:pt x="236" y="59"/>
                  </a:lnTo>
                  <a:lnTo>
                    <a:pt x="219" y="63"/>
                  </a:lnTo>
                  <a:lnTo>
                    <a:pt x="148" y="63"/>
                  </a:lnTo>
                  <a:lnTo>
                    <a:pt x="115" y="61"/>
                  </a:lnTo>
                  <a:lnTo>
                    <a:pt x="77" y="65"/>
                  </a:lnTo>
                  <a:lnTo>
                    <a:pt x="150" y="67"/>
                  </a:lnTo>
                  <a:lnTo>
                    <a:pt x="119" y="73"/>
                  </a:lnTo>
                  <a:lnTo>
                    <a:pt x="230" y="77"/>
                  </a:lnTo>
                  <a:lnTo>
                    <a:pt x="228" y="79"/>
                  </a:lnTo>
                  <a:lnTo>
                    <a:pt x="221" y="79"/>
                  </a:lnTo>
                  <a:lnTo>
                    <a:pt x="211" y="82"/>
                  </a:lnTo>
                  <a:lnTo>
                    <a:pt x="44" y="82"/>
                  </a:lnTo>
                  <a:lnTo>
                    <a:pt x="165" y="98"/>
                  </a:lnTo>
                  <a:lnTo>
                    <a:pt x="175" y="102"/>
                  </a:lnTo>
                  <a:lnTo>
                    <a:pt x="0" y="107"/>
                  </a:lnTo>
                  <a:lnTo>
                    <a:pt x="152" y="113"/>
                  </a:lnTo>
                  <a:lnTo>
                    <a:pt x="154" y="115"/>
                  </a:lnTo>
                  <a:lnTo>
                    <a:pt x="150" y="121"/>
                  </a:lnTo>
                  <a:lnTo>
                    <a:pt x="13" y="115"/>
                  </a:lnTo>
                  <a:lnTo>
                    <a:pt x="88" y="127"/>
                  </a:lnTo>
                  <a:lnTo>
                    <a:pt x="52" y="127"/>
                  </a:lnTo>
                  <a:lnTo>
                    <a:pt x="115" y="136"/>
                  </a:lnTo>
                  <a:lnTo>
                    <a:pt x="111" y="138"/>
                  </a:lnTo>
                  <a:lnTo>
                    <a:pt x="15" y="140"/>
                  </a:lnTo>
                  <a:lnTo>
                    <a:pt x="81" y="144"/>
                  </a:lnTo>
                  <a:lnTo>
                    <a:pt x="154" y="150"/>
                  </a:lnTo>
                  <a:lnTo>
                    <a:pt x="161" y="155"/>
                  </a:lnTo>
                  <a:lnTo>
                    <a:pt x="35" y="157"/>
                  </a:lnTo>
                  <a:lnTo>
                    <a:pt x="157" y="163"/>
                  </a:lnTo>
                  <a:lnTo>
                    <a:pt x="182" y="169"/>
                  </a:lnTo>
                  <a:lnTo>
                    <a:pt x="100" y="167"/>
                  </a:lnTo>
                  <a:lnTo>
                    <a:pt x="202" y="175"/>
                  </a:lnTo>
                  <a:lnTo>
                    <a:pt x="219" y="178"/>
                  </a:lnTo>
                  <a:lnTo>
                    <a:pt x="205" y="182"/>
                  </a:lnTo>
                  <a:lnTo>
                    <a:pt x="29" y="184"/>
                  </a:lnTo>
                  <a:lnTo>
                    <a:pt x="248" y="207"/>
                  </a:lnTo>
                  <a:lnTo>
                    <a:pt x="250" y="215"/>
                  </a:lnTo>
                  <a:lnTo>
                    <a:pt x="102" y="211"/>
                  </a:lnTo>
                  <a:lnTo>
                    <a:pt x="242" y="217"/>
                  </a:lnTo>
                  <a:lnTo>
                    <a:pt x="240" y="221"/>
                  </a:lnTo>
                  <a:lnTo>
                    <a:pt x="182" y="225"/>
                  </a:lnTo>
                  <a:lnTo>
                    <a:pt x="395" y="226"/>
                  </a:lnTo>
                  <a:lnTo>
                    <a:pt x="419" y="221"/>
                  </a:lnTo>
                  <a:lnTo>
                    <a:pt x="434" y="215"/>
                  </a:lnTo>
                  <a:close/>
                </a:path>
              </a:pathLst>
            </a:custGeom>
            <a:solidFill>
              <a:srgbClr val="000000"/>
            </a:solidFill>
            <a:ln w="0">
              <a:solidFill>
                <a:srgbClr val="000000"/>
              </a:solidFill>
              <a:round/>
              <a:headEnd/>
              <a:tailEnd/>
            </a:ln>
          </p:spPr>
          <p:txBody>
            <a:bodyPr/>
            <a:lstStyle/>
            <a:p>
              <a:endParaRPr lang="en-US"/>
            </a:p>
          </p:txBody>
        </p:sp>
        <p:sp>
          <p:nvSpPr>
            <p:cNvPr id="28803" name="Freeform 47"/>
            <p:cNvSpPr>
              <a:spLocks/>
            </p:cNvSpPr>
            <p:nvPr/>
          </p:nvSpPr>
          <p:spPr bwMode="auto">
            <a:xfrm>
              <a:off x="2880" y="1852"/>
              <a:ext cx="292" cy="380"/>
            </a:xfrm>
            <a:custGeom>
              <a:avLst/>
              <a:gdLst>
                <a:gd name="T0" fmla="*/ 292 w 292"/>
                <a:gd name="T1" fmla="*/ 332 h 380"/>
                <a:gd name="T2" fmla="*/ 288 w 292"/>
                <a:gd name="T3" fmla="*/ 320 h 380"/>
                <a:gd name="T4" fmla="*/ 229 w 292"/>
                <a:gd name="T5" fmla="*/ 305 h 380"/>
                <a:gd name="T6" fmla="*/ 196 w 292"/>
                <a:gd name="T7" fmla="*/ 290 h 380"/>
                <a:gd name="T8" fmla="*/ 143 w 292"/>
                <a:gd name="T9" fmla="*/ 248 h 380"/>
                <a:gd name="T10" fmla="*/ 210 w 292"/>
                <a:gd name="T11" fmla="*/ 288 h 380"/>
                <a:gd name="T12" fmla="*/ 244 w 292"/>
                <a:gd name="T13" fmla="*/ 301 h 380"/>
                <a:gd name="T14" fmla="*/ 250 w 292"/>
                <a:gd name="T15" fmla="*/ 303 h 380"/>
                <a:gd name="T16" fmla="*/ 254 w 292"/>
                <a:gd name="T17" fmla="*/ 301 h 380"/>
                <a:gd name="T18" fmla="*/ 248 w 292"/>
                <a:gd name="T19" fmla="*/ 296 h 380"/>
                <a:gd name="T20" fmla="*/ 181 w 292"/>
                <a:gd name="T21" fmla="*/ 244 h 380"/>
                <a:gd name="T22" fmla="*/ 177 w 292"/>
                <a:gd name="T23" fmla="*/ 240 h 380"/>
                <a:gd name="T24" fmla="*/ 191 w 292"/>
                <a:gd name="T25" fmla="*/ 248 h 380"/>
                <a:gd name="T26" fmla="*/ 248 w 292"/>
                <a:gd name="T27" fmla="*/ 288 h 380"/>
                <a:gd name="T28" fmla="*/ 292 w 292"/>
                <a:gd name="T29" fmla="*/ 307 h 380"/>
                <a:gd name="T30" fmla="*/ 292 w 292"/>
                <a:gd name="T31" fmla="*/ 292 h 380"/>
                <a:gd name="T32" fmla="*/ 286 w 292"/>
                <a:gd name="T33" fmla="*/ 278 h 380"/>
                <a:gd name="T34" fmla="*/ 279 w 292"/>
                <a:gd name="T35" fmla="*/ 249 h 380"/>
                <a:gd name="T36" fmla="*/ 279 w 292"/>
                <a:gd name="T37" fmla="*/ 226 h 380"/>
                <a:gd name="T38" fmla="*/ 263 w 292"/>
                <a:gd name="T39" fmla="*/ 201 h 380"/>
                <a:gd name="T40" fmla="*/ 267 w 292"/>
                <a:gd name="T41" fmla="*/ 176 h 380"/>
                <a:gd name="T42" fmla="*/ 267 w 292"/>
                <a:gd name="T43" fmla="*/ 161 h 380"/>
                <a:gd name="T44" fmla="*/ 242 w 292"/>
                <a:gd name="T45" fmla="*/ 119 h 380"/>
                <a:gd name="T46" fmla="*/ 240 w 292"/>
                <a:gd name="T47" fmla="*/ 113 h 380"/>
                <a:gd name="T48" fmla="*/ 239 w 292"/>
                <a:gd name="T49" fmla="*/ 65 h 380"/>
                <a:gd name="T50" fmla="*/ 191 w 292"/>
                <a:gd name="T51" fmla="*/ 0 h 380"/>
                <a:gd name="T52" fmla="*/ 196 w 292"/>
                <a:gd name="T53" fmla="*/ 25 h 380"/>
                <a:gd name="T54" fmla="*/ 181 w 292"/>
                <a:gd name="T55" fmla="*/ 48 h 380"/>
                <a:gd name="T56" fmla="*/ 104 w 292"/>
                <a:gd name="T57" fmla="*/ 128 h 380"/>
                <a:gd name="T58" fmla="*/ 104 w 292"/>
                <a:gd name="T59" fmla="*/ 140 h 380"/>
                <a:gd name="T60" fmla="*/ 96 w 292"/>
                <a:gd name="T61" fmla="*/ 194 h 380"/>
                <a:gd name="T62" fmla="*/ 83 w 292"/>
                <a:gd name="T63" fmla="*/ 240 h 380"/>
                <a:gd name="T64" fmla="*/ 62 w 292"/>
                <a:gd name="T65" fmla="*/ 286 h 380"/>
                <a:gd name="T66" fmla="*/ 33 w 292"/>
                <a:gd name="T67" fmla="*/ 326 h 380"/>
                <a:gd name="T68" fmla="*/ 0 w 292"/>
                <a:gd name="T69" fmla="*/ 372 h 380"/>
                <a:gd name="T70" fmla="*/ 6 w 292"/>
                <a:gd name="T71" fmla="*/ 374 h 380"/>
                <a:gd name="T72" fmla="*/ 133 w 292"/>
                <a:gd name="T73" fmla="*/ 380 h 380"/>
                <a:gd name="T74" fmla="*/ 143 w 292"/>
                <a:gd name="T75" fmla="*/ 376 h 380"/>
                <a:gd name="T76" fmla="*/ 148 w 292"/>
                <a:gd name="T77" fmla="*/ 372 h 380"/>
                <a:gd name="T78" fmla="*/ 146 w 292"/>
                <a:gd name="T79" fmla="*/ 367 h 380"/>
                <a:gd name="T80" fmla="*/ 100 w 292"/>
                <a:gd name="T81" fmla="*/ 334 h 380"/>
                <a:gd name="T82" fmla="*/ 66 w 292"/>
                <a:gd name="T83" fmla="*/ 303 h 380"/>
                <a:gd name="T84" fmla="*/ 70 w 292"/>
                <a:gd name="T85" fmla="*/ 301 h 380"/>
                <a:gd name="T86" fmla="*/ 133 w 292"/>
                <a:gd name="T87" fmla="*/ 349 h 380"/>
                <a:gd name="T88" fmla="*/ 160 w 292"/>
                <a:gd name="T89" fmla="*/ 357 h 380"/>
                <a:gd name="T90" fmla="*/ 225 w 292"/>
                <a:gd name="T91" fmla="*/ 351 h 380"/>
                <a:gd name="T92" fmla="*/ 292 w 292"/>
                <a:gd name="T93" fmla="*/ 332 h 38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92"/>
                <a:gd name="T142" fmla="*/ 0 h 380"/>
                <a:gd name="T143" fmla="*/ 292 w 292"/>
                <a:gd name="T144" fmla="*/ 380 h 38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92" h="380">
                  <a:moveTo>
                    <a:pt x="292" y="332"/>
                  </a:moveTo>
                  <a:lnTo>
                    <a:pt x="288" y="320"/>
                  </a:lnTo>
                  <a:lnTo>
                    <a:pt x="229" y="305"/>
                  </a:lnTo>
                  <a:lnTo>
                    <a:pt x="196" y="290"/>
                  </a:lnTo>
                  <a:lnTo>
                    <a:pt x="143" y="248"/>
                  </a:lnTo>
                  <a:lnTo>
                    <a:pt x="210" y="288"/>
                  </a:lnTo>
                  <a:lnTo>
                    <a:pt x="244" y="301"/>
                  </a:lnTo>
                  <a:lnTo>
                    <a:pt x="250" y="303"/>
                  </a:lnTo>
                  <a:lnTo>
                    <a:pt x="254" y="301"/>
                  </a:lnTo>
                  <a:lnTo>
                    <a:pt x="248" y="296"/>
                  </a:lnTo>
                  <a:lnTo>
                    <a:pt x="181" y="244"/>
                  </a:lnTo>
                  <a:lnTo>
                    <a:pt x="177" y="240"/>
                  </a:lnTo>
                  <a:lnTo>
                    <a:pt x="191" y="248"/>
                  </a:lnTo>
                  <a:lnTo>
                    <a:pt x="248" y="288"/>
                  </a:lnTo>
                  <a:lnTo>
                    <a:pt x="292" y="307"/>
                  </a:lnTo>
                  <a:lnTo>
                    <a:pt x="292" y="292"/>
                  </a:lnTo>
                  <a:lnTo>
                    <a:pt x="286" y="278"/>
                  </a:lnTo>
                  <a:lnTo>
                    <a:pt x="279" y="249"/>
                  </a:lnTo>
                  <a:lnTo>
                    <a:pt x="279" y="226"/>
                  </a:lnTo>
                  <a:lnTo>
                    <a:pt x="263" y="201"/>
                  </a:lnTo>
                  <a:lnTo>
                    <a:pt x="267" y="176"/>
                  </a:lnTo>
                  <a:lnTo>
                    <a:pt x="267" y="161"/>
                  </a:lnTo>
                  <a:lnTo>
                    <a:pt x="242" y="119"/>
                  </a:lnTo>
                  <a:lnTo>
                    <a:pt x="240" y="113"/>
                  </a:lnTo>
                  <a:lnTo>
                    <a:pt x="239" y="65"/>
                  </a:lnTo>
                  <a:lnTo>
                    <a:pt x="191" y="0"/>
                  </a:lnTo>
                  <a:lnTo>
                    <a:pt x="196" y="25"/>
                  </a:lnTo>
                  <a:lnTo>
                    <a:pt x="181" y="48"/>
                  </a:lnTo>
                  <a:lnTo>
                    <a:pt x="104" y="128"/>
                  </a:lnTo>
                  <a:lnTo>
                    <a:pt x="104" y="140"/>
                  </a:lnTo>
                  <a:lnTo>
                    <a:pt x="96" y="194"/>
                  </a:lnTo>
                  <a:lnTo>
                    <a:pt x="83" y="240"/>
                  </a:lnTo>
                  <a:lnTo>
                    <a:pt x="62" y="286"/>
                  </a:lnTo>
                  <a:lnTo>
                    <a:pt x="33" y="326"/>
                  </a:lnTo>
                  <a:lnTo>
                    <a:pt x="0" y="372"/>
                  </a:lnTo>
                  <a:lnTo>
                    <a:pt x="6" y="374"/>
                  </a:lnTo>
                  <a:lnTo>
                    <a:pt x="133" y="380"/>
                  </a:lnTo>
                  <a:lnTo>
                    <a:pt x="143" y="376"/>
                  </a:lnTo>
                  <a:lnTo>
                    <a:pt x="148" y="372"/>
                  </a:lnTo>
                  <a:lnTo>
                    <a:pt x="146" y="367"/>
                  </a:lnTo>
                  <a:lnTo>
                    <a:pt x="100" y="334"/>
                  </a:lnTo>
                  <a:lnTo>
                    <a:pt x="66" y="303"/>
                  </a:lnTo>
                  <a:lnTo>
                    <a:pt x="70" y="301"/>
                  </a:lnTo>
                  <a:lnTo>
                    <a:pt x="133" y="349"/>
                  </a:lnTo>
                  <a:lnTo>
                    <a:pt x="160" y="357"/>
                  </a:lnTo>
                  <a:lnTo>
                    <a:pt x="225" y="351"/>
                  </a:lnTo>
                  <a:lnTo>
                    <a:pt x="292" y="332"/>
                  </a:lnTo>
                  <a:close/>
                </a:path>
              </a:pathLst>
            </a:custGeom>
            <a:solidFill>
              <a:srgbClr val="FFFFFF"/>
            </a:solidFill>
            <a:ln w="0">
              <a:solidFill>
                <a:srgbClr val="000000"/>
              </a:solidFill>
              <a:round/>
              <a:headEnd/>
              <a:tailEnd/>
            </a:ln>
          </p:spPr>
          <p:txBody>
            <a:bodyPr/>
            <a:lstStyle/>
            <a:p>
              <a:endParaRPr lang="en-US"/>
            </a:p>
          </p:txBody>
        </p:sp>
        <p:sp>
          <p:nvSpPr>
            <p:cNvPr id="28804" name="Freeform 48"/>
            <p:cNvSpPr>
              <a:spLocks/>
            </p:cNvSpPr>
            <p:nvPr/>
          </p:nvSpPr>
          <p:spPr bwMode="auto">
            <a:xfrm>
              <a:off x="2579" y="1510"/>
              <a:ext cx="355" cy="267"/>
            </a:xfrm>
            <a:custGeom>
              <a:avLst/>
              <a:gdLst>
                <a:gd name="T0" fmla="*/ 163 w 355"/>
                <a:gd name="T1" fmla="*/ 156 h 267"/>
                <a:gd name="T2" fmla="*/ 157 w 355"/>
                <a:gd name="T3" fmla="*/ 177 h 267"/>
                <a:gd name="T4" fmla="*/ 169 w 355"/>
                <a:gd name="T5" fmla="*/ 96 h 267"/>
                <a:gd name="T6" fmla="*/ 177 w 355"/>
                <a:gd name="T7" fmla="*/ 140 h 267"/>
                <a:gd name="T8" fmla="*/ 207 w 355"/>
                <a:gd name="T9" fmla="*/ 85 h 267"/>
                <a:gd name="T10" fmla="*/ 229 w 355"/>
                <a:gd name="T11" fmla="*/ 60 h 267"/>
                <a:gd name="T12" fmla="*/ 227 w 355"/>
                <a:gd name="T13" fmla="*/ 27 h 267"/>
                <a:gd name="T14" fmla="*/ 204 w 355"/>
                <a:gd name="T15" fmla="*/ 0 h 267"/>
                <a:gd name="T16" fmla="*/ 156 w 355"/>
                <a:gd name="T17" fmla="*/ 52 h 267"/>
                <a:gd name="T18" fmla="*/ 154 w 355"/>
                <a:gd name="T19" fmla="*/ 56 h 267"/>
                <a:gd name="T20" fmla="*/ 150 w 355"/>
                <a:gd name="T21" fmla="*/ 62 h 267"/>
                <a:gd name="T22" fmla="*/ 140 w 355"/>
                <a:gd name="T23" fmla="*/ 60 h 267"/>
                <a:gd name="T24" fmla="*/ 138 w 355"/>
                <a:gd name="T25" fmla="*/ 50 h 267"/>
                <a:gd name="T26" fmla="*/ 148 w 355"/>
                <a:gd name="T27" fmla="*/ 46 h 267"/>
                <a:gd name="T28" fmla="*/ 119 w 355"/>
                <a:gd name="T29" fmla="*/ 8 h 267"/>
                <a:gd name="T30" fmla="*/ 33 w 355"/>
                <a:gd name="T31" fmla="*/ 12 h 267"/>
                <a:gd name="T32" fmla="*/ 2 w 355"/>
                <a:gd name="T33" fmla="*/ 25 h 267"/>
                <a:gd name="T34" fmla="*/ 15 w 355"/>
                <a:gd name="T35" fmla="*/ 27 h 267"/>
                <a:gd name="T36" fmla="*/ 6 w 355"/>
                <a:gd name="T37" fmla="*/ 35 h 267"/>
                <a:gd name="T38" fmla="*/ 2 w 355"/>
                <a:gd name="T39" fmla="*/ 46 h 267"/>
                <a:gd name="T40" fmla="*/ 10 w 355"/>
                <a:gd name="T41" fmla="*/ 56 h 267"/>
                <a:gd name="T42" fmla="*/ 8 w 355"/>
                <a:gd name="T43" fmla="*/ 67 h 267"/>
                <a:gd name="T44" fmla="*/ 25 w 355"/>
                <a:gd name="T45" fmla="*/ 73 h 267"/>
                <a:gd name="T46" fmla="*/ 25 w 355"/>
                <a:gd name="T47" fmla="*/ 85 h 267"/>
                <a:gd name="T48" fmla="*/ 21 w 355"/>
                <a:gd name="T49" fmla="*/ 94 h 267"/>
                <a:gd name="T50" fmla="*/ 33 w 355"/>
                <a:gd name="T51" fmla="*/ 94 h 267"/>
                <a:gd name="T52" fmla="*/ 61 w 355"/>
                <a:gd name="T53" fmla="*/ 104 h 267"/>
                <a:gd name="T54" fmla="*/ 50 w 355"/>
                <a:gd name="T55" fmla="*/ 113 h 267"/>
                <a:gd name="T56" fmla="*/ 67 w 355"/>
                <a:gd name="T57" fmla="*/ 117 h 267"/>
                <a:gd name="T58" fmla="*/ 58 w 355"/>
                <a:gd name="T59" fmla="*/ 123 h 267"/>
                <a:gd name="T60" fmla="*/ 75 w 355"/>
                <a:gd name="T61" fmla="*/ 131 h 267"/>
                <a:gd name="T62" fmla="*/ 73 w 355"/>
                <a:gd name="T63" fmla="*/ 142 h 267"/>
                <a:gd name="T64" fmla="*/ 83 w 355"/>
                <a:gd name="T65" fmla="*/ 146 h 267"/>
                <a:gd name="T66" fmla="*/ 88 w 355"/>
                <a:gd name="T67" fmla="*/ 152 h 267"/>
                <a:gd name="T68" fmla="*/ 71 w 355"/>
                <a:gd name="T69" fmla="*/ 161 h 267"/>
                <a:gd name="T70" fmla="*/ 48 w 355"/>
                <a:gd name="T71" fmla="*/ 156 h 267"/>
                <a:gd name="T72" fmla="*/ 35 w 355"/>
                <a:gd name="T73" fmla="*/ 183 h 267"/>
                <a:gd name="T74" fmla="*/ 37 w 355"/>
                <a:gd name="T75" fmla="*/ 204 h 267"/>
                <a:gd name="T76" fmla="*/ 69 w 355"/>
                <a:gd name="T77" fmla="*/ 213 h 267"/>
                <a:gd name="T78" fmla="*/ 115 w 355"/>
                <a:gd name="T79" fmla="*/ 223 h 267"/>
                <a:gd name="T80" fmla="*/ 142 w 355"/>
                <a:gd name="T81" fmla="*/ 204 h 267"/>
                <a:gd name="T82" fmla="*/ 150 w 355"/>
                <a:gd name="T83" fmla="*/ 204 h 267"/>
                <a:gd name="T84" fmla="*/ 156 w 355"/>
                <a:gd name="T85" fmla="*/ 217 h 267"/>
                <a:gd name="T86" fmla="*/ 205 w 355"/>
                <a:gd name="T87" fmla="*/ 223 h 267"/>
                <a:gd name="T88" fmla="*/ 230 w 355"/>
                <a:gd name="T89" fmla="*/ 267 h 267"/>
                <a:gd name="T90" fmla="*/ 328 w 355"/>
                <a:gd name="T91" fmla="*/ 240 h 267"/>
                <a:gd name="T92" fmla="*/ 330 w 355"/>
                <a:gd name="T93" fmla="*/ 227 h 267"/>
                <a:gd name="T94" fmla="*/ 355 w 355"/>
                <a:gd name="T95" fmla="*/ 217 h 267"/>
                <a:gd name="T96" fmla="*/ 317 w 355"/>
                <a:gd name="T97" fmla="*/ 198 h 267"/>
                <a:gd name="T98" fmla="*/ 330 w 355"/>
                <a:gd name="T99" fmla="*/ 152 h 267"/>
                <a:gd name="T100" fmla="*/ 326 w 355"/>
                <a:gd name="T101" fmla="*/ 133 h 267"/>
                <a:gd name="T102" fmla="*/ 300 w 355"/>
                <a:gd name="T103" fmla="*/ 83 h 267"/>
                <a:gd name="T104" fmla="*/ 246 w 355"/>
                <a:gd name="T105" fmla="*/ 177 h 267"/>
                <a:gd name="T106" fmla="*/ 238 w 355"/>
                <a:gd name="T107" fmla="*/ 171 h 267"/>
                <a:gd name="T108" fmla="*/ 179 w 355"/>
                <a:gd name="T109" fmla="*/ 150 h 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55"/>
                <a:gd name="T166" fmla="*/ 0 h 267"/>
                <a:gd name="T167" fmla="*/ 355 w 355"/>
                <a:gd name="T168" fmla="*/ 267 h 26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55" h="267">
                  <a:moveTo>
                    <a:pt x="179" y="150"/>
                  </a:moveTo>
                  <a:lnTo>
                    <a:pt x="163" y="156"/>
                  </a:lnTo>
                  <a:lnTo>
                    <a:pt x="163" y="179"/>
                  </a:lnTo>
                  <a:lnTo>
                    <a:pt x="157" y="177"/>
                  </a:lnTo>
                  <a:lnTo>
                    <a:pt x="163" y="102"/>
                  </a:lnTo>
                  <a:lnTo>
                    <a:pt x="169" y="96"/>
                  </a:lnTo>
                  <a:lnTo>
                    <a:pt x="165" y="150"/>
                  </a:lnTo>
                  <a:lnTo>
                    <a:pt x="177" y="140"/>
                  </a:lnTo>
                  <a:lnTo>
                    <a:pt x="182" y="131"/>
                  </a:lnTo>
                  <a:lnTo>
                    <a:pt x="207" y="85"/>
                  </a:lnTo>
                  <a:lnTo>
                    <a:pt x="225" y="67"/>
                  </a:lnTo>
                  <a:lnTo>
                    <a:pt x="229" y="60"/>
                  </a:lnTo>
                  <a:lnTo>
                    <a:pt x="230" y="40"/>
                  </a:lnTo>
                  <a:lnTo>
                    <a:pt x="227" y="27"/>
                  </a:lnTo>
                  <a:lnTo>
                    <a:pt x="217" y="8"/>
                  </a:lnTo>
                  <a:lnTo>
                    <a:pt x="204" y="0"/>
                  </a:lnTo>
                  <a:lnTo>
                    <a:pt x="200" y="2"/>
                  </a:lnTo>
                  <a:lnTo>
                    <a:pt x="156" y="52"/>
                  </a:lnTo>
                  <a:lnTo>
                    <a:pt x="154" y="54"/>
                  </a:lnTo>
                  <a:lnTo>
                    <a:pt x="154" y="56"/>
                  </a:lnTo>
                  <a:lnTo>
                    <a:pt x="152" y="60"/>
                  </a:lnTo>
                  <a:lnTo>
                    <a:pt x="150" y="62"/>
                  </a:lnTo>
                  <a:lnTo>
                    <a:pt x="144" y="62"/>
                  </a:lnTo>
                  <a:lnTo>
                    <a:pt x="140" y="60"/>
                  </a:lnTo>
                  <a:lnTo>
                    <a:pt x="138" y="58"/>
                  </a:lnTo>
                  <a:lnTo>
                    <a:pt x="138" y="50"/>
                  </a:lnTo>
                  <a:lnTo>
                    <a:pt x="142" y="46"/>
                  </a:lnTo>
                  <a:lnTo>
                    <a:pt x="148" y="46"/>
                  </a:lnTo>
                  <a:lnTo>
                    <a:pt x="125" y="14"/>
                  </a:lnTo>
                  <a:lnTo>
                    <a:pt x="119" y="8"/>
                  </a:lnTo>
                  <a:lnTo>
                    <a:pt x="48" y="8"/>
                  </a:lnTo>
                  <a:lnTo>
                    <a:pt x="33" y="12"/>
                  </a:lnTo>
                  <a:lnTo>
                    <a:pt x="31" y="19"/>
                  </a:lnTo>
                  <a:lnTo>
                    <a:pt x="2" y="25"/>
                  </a:lnTo>
                  <a:lnTo>
                    <a:pt x="6" y="27"/>
                  </a:lnTo>
                  <a:lnTo>
                    <a:pt x="15" y="27"/>
                  </a:lnTo>
                  <a:lnTo>
                    <a:pt x="15" y="35"/>
                  </a:lnTo>
                  <a:lnTo>
                    <a:pt x="6" y="35"/>
                  </a:lnTo>
                  <a:lnTo>
                    <a:pt x="8" y="42"/>
                  </a:lnTo>
                  <a:lnTo>
                    <a:pt x="2" y="46"/>
                  </a:lnTo>
                  <a:lnTo>
                    <a:pt x="0" y="50"/>
                  </a:lnTo>
                  <a:lnTo>
                    <a:pt x="10" y="56"/>
                  </a:lnTo>
                  <a:lnTo>
                    <a:pt x="10" y="63"/>
                  </a:lnTo>
                  <a:lnTo>
                    <a:pt x="8" y="67"/>
                  </a:lnTo>
                  <a:lnTo>
                    <a:pt x="25" y="67"/>
                  </a:lnTo>
                  <a:lnTo>
                    <a:pt x="25" y="73"/>
                  </a:lnTo>
                  <a:lnTo>
                    <a:pt x="10" y="79"/>
                  </a:lnTo>
                  <a:lnTo>
                    <a:pt x="25" y="85"/>
                  </a:lnTo>
                  <a:lnTo>
                    <a:pt x="15" y="94"/>
                  </a:lnTo>
                  <a:lnTo>
                    <a:pt x="21" y="94"/>
                  </a:lnTo>
                  <a:lnTo>
                    <a:pt x="27" y="92"/>
                  </a:lnTo>
                  <a:lnTo>
                    <a:pt x="33" y="94"/>
                  </a:lnTo>
                  <a:lnTo>
                    <a:pt x="37" y="102"/>
                  </a:lnTo>
                  <a:lnTo>
                    <a:pt x="61" y="104"/>
                  </a:lnTo>
                  <a:lnTo>
                    <a:pt x="50" y="108"/>
                  </a:lnTo>
                  <a:lnTo>
                    <a:pt x="50" y="113"/>
                  </a:lnTo>
                  <a:lnTo>
                    <a:pt x="61" y="111"/>
                  </a:lnTo>
                  <a:lnTo>
                    <a:pt x="67" y="117"/>
                  </a:lnTo>
                  <a:lnTo>
                    <a:pt x="58" y="119"/>
                  </a:lnTo>
                  <a:lnTo>
                    <a:pt x="58" y="123"/>
                  </a:lnTo>
                  <a:lnTo>
                    <a:pt x="65" y="121"/>
                  </a:lnTo>
                  <a:lnTo>
                    <a:pt x="75" y="131"/>
                  </a:lnTo>
                  <a:lnTo>
                    <a:pt x="73" y="135"/>
                  </a:lnTo>
                  <a:lnTo>
                    <a:pt x="73" y="142"/>
                  </a:lnTo>
                  <a:lnTo>
                    <a:pt x="83" y="140"/>
                  </a:lnTo>
                  <a:lnTo>
                    <a:pt x="83" y="146"/>
                  </a:lnTo>
                  <a:lnTo>
                    <a:pt x="79" y="146"/>
                  </a:lnTo>
                  <a:lnTo>
                    <a:pt x="88" y="152"/>
                  </a:lnTo>
                  <a:lnTo>
                    <a:pt x="73" y="156"/>
                  </a:lnTo>
                  <a:lnTo>
                    <a:pt x="71" y="161"/>
                  </a:lnTo>
                  <a:lnTo>
                    <a:pt x="54" y="152"/>
                  </a:lnTo>
                  <a:lnTo>
                    <a:pt x="48" y="156"/>
                  </a:lnTo>
                  <a:lnTo>
                    <a:pt x="46" y="161"/>
                  </a:lnTo>
                  <a:lnTo>
                    <a:pt x="35" y="183"/>
                  </a:lnTo>
                  <a:lnTo>
                    <a:pt x="33" y="194"/>
                  </a:lnTo>
                  <a:lnTo>
                    <a:pt x="37" y="204"/>
                  </a:lnTo>
                  <a:lnTo>
                    <a:pt x="56" y="217"/>
                  </a:lnTo>
                  <a:lnTo>
                    <a:pt x="69" y="213"/>
                  </a:lnTo>
                  <a:lnTo>
                    <a:pt x="90" y="217"/>
                  </a:lnTo>
                  <a:lnTo>
                    <a:pt x="115" y="223"/>
                  </a:lnTo>
                  <a:lnTo>
                    <a:pt x="140" y="209"/>
                  </a:lnTo>
                  <a:lnTo>
                    <a:pt x="142" y="204"/>
                  </a:lnTo>
                  <a:lnTo>
                    <a:pt x="140" y="188"/>
                  </a:lnTo>
                  <a:lnTo>
                    <a:pt x="150" y="204"/>
                  </a:lnTo>
                  <a:lnTo>
                    <a:pt x="150" y="213"/>
                  </a:lnTo>
                  <a:lnTo>
                    <a:pt x="156" y="217"/>
                  </a:lnTo>
                  <a:lnTo>
                    <a:pt x="182" y="217"/>
                  </a:lnTo>
                  <a:lnTo>
                    <a:pt x="205" y="223"/>
                  </a:lnTo>
                  <a:lnTo>
                    <a:pt x="227" y="246"/>
                  </a:lnTo>
                  <a:lnTo>
                    <a:pt x="230" y="267"/>
                  </a:lnTo>
                  <a:lnTo>
                    <a:pt x="277" y="261"/>
                  </a:lnTo>
                  <a:lnTo>
                    <a:pt x="328" y="240"/>
                  </a:lnTo>
                  <a:lnTo>
                    <a:pt x="326" y="232"/>
                  </a:lnTo>
                  <a:lnTo>
                    <a:pt x="330" y="227"/>
                  </a:lnTo>
                  <a:lnTo>
                    <a:pt x="344" y="227"/>
                  </a:lnTo>
                  <a:lnTo>
                    <a:pt x="355" y="217"/>
                  </a:lnTo>
                  <a:lnTo>
                    <a:pt x="334" y="188"/>
                  </a:lnTo>
                  <a:lnTo>
                    <a:pt x="317" y="198"/>
                  </a:lnTo>
                  <a:lnTo>
                    <a:pt x="315" y="196"/>
                  </a:lnTo>
                  <a:lnTo>
                    <a:pt x="330" y="152"/>
                  </a:lnTo>
                  <a:lnTo>
                    <a:pt x="330" y="140"/>
                  </a:lnTo>
                  <a:lnTo>
                    <a:pt x="326" y="133"/>
                  </a:lnTo>
                  <a:lnTo>
                    <a:pt x="305" y="111"/>
                  </a:lnTo>
                  <a:lnTo>
                    <a:pt x="300" y="83"/>
                  </a:lnTo>
                  <a:lnTo>
                    <a:pt x="269" y="69"/>
                  </a:lnTo>
                  <a:lnTo>
                    <a:pt x="246" y="177"/>
                  </a:lnTo>
                  <a:lnTo>
                    <a:pt x="242" y="177"/>
                  </a:lnTo>
                  <a:lnTo>
                    <a:pt x="238" y="171"/>
                  </a:lnTo>
                  <a:lnTo>
                    <a:pt x="227" y="171"/>
                  </a:lnTo>
                  <a:lnTo>
                    <a:pt x="179" y="150"/>
                  </a:lnTo>
                  <a:close/>
                </a:path>
              </a:pathLst>
            </a:custGeom>
            <a:solidFill>
              <a:srgbClr val="FFE1C2"/>
            </a:solidFill>
            <a:ln w="0">
              <a:solidFill>
                <a:srgbClr val="FFE1C2"/>
              </a:solidFill>
              <a:round/>
              <a:headEnd/>
              <a:tailEnd/>
            </a:ln>
          </p:spPr>
          <p:txBody>
            <a:bodyPr/>
            <a:lstStyle/>
            <a:p>
              <a:endParaRPr lang="en-US"/>
            </a:p>
          </p:txBody>
        </p:sp>
        <p:sp>
          <p:nvSpPr>
            <p:cNvPr id="28805" name="Freeform 49"/>
            <p:cNvSpPr>
              <a:spLocks/>
            </p:cNvSpPr>
            <p:nvPr/>
          </p:nvSpPr>
          <p:spPr bwMode="auto">
            <a:xfrm>
              <a:off x="2612" y="1502"/>
              <a:ext cx="345" cy="225"/>
            </a:xfrm>
            <a:custGeom>
              <a:avLst/>
              <a:gdLst>
                <a:gd name="T0" fmla="*/ 0 w 345"/>
                <a:gd name="T1" fmla="*/ 20 h 225"/>
                <a:gd name="T2" fmla="*/ 86 w 345"/>
                <a:gd name="T3" fmla="*/ 16 h 225"/>
                <a:gd name="T4" fmla="*/ 115 w 345"/>
                <a:gd name="T5" fmla="*/ 54 h 225"/>
                <a:gd name="T6" fmla="*/ 119 w 345"/>
                <a:gd name="T7" fmla="*/ 60 h 225"/>
                <a:gd name="T8" fmla="*/ 123 w 345"/>
                <a:gd name="T9" fmla="*/ 60 h 225"/>
                <a:gd name="T10" fmla="*/ 171 w 345"/>
                <a:gd name="T11" fmla="*/ 8 h 225"/>
                <a:gd name="T12" fmla="*/ 194 w 345"/>
                <a:gd name="T13" fmla="*/ 35 h 225"/>
                <a:gd name="T14" fmla="*/ 196 w 345"/>
                <a:gd name="T15" fmla="*/ 68 h 225"/>
                <a:gd name="T16" fmla="*/ 174 w 345"/>
                <a:gd name="T17" fmla="*/ 93 h 225"/>
                <a:gd name="T18" fmla="*/ 144 w 345"/>
                <a:gd name="T19" fmla="*/ 148 h 225"/>
                <a:gd name="T20" fmla="*/ 136 w 345"/>
                <a:gd name="T21" fmla="*/ 104 h 225"/>
                <a:gd name="T22" fmla="*/ 124 w 345"/>
                <a:gd name="T23" fmla="*/ 185 h 225"/>
                <a:gd name="T24" fmla="*/ 130 w 345"/>
                <a:gd name="T25" fmla="*/ 164 h 225"/>
                <a:gd name="T26" fmla="*/ 149 w 345"/>
                <a:gd name="T27" fmla="*/ 150 h 225"/>
                <a:gd name="T28" fmla="*/ 178 w 345"/>
                <a:gd name="T29" fmla="*/ 96 h 225"/>
                <a:gd name="T30" fmla="*/ 207 w 345"/>
                <a:gd name="T31" fmla="*/ 91 h 225"/>
                <a:gd name="T32" fmla="*/ 174 w 345"/>
                <a:gd name="T33" fmla="*/ 162 h 225"/>
                <a:gd name="T34" fmla="*/ 226 w 345"/>
                <a:gd name="T35" fmla="*/ 100 h 225"/>
                <a:gd name="T36" fmla="*/ 174 w 345"/>
                <a:gd name="T37" fmla="*/ 162 h 225"/>
                <a:gd name="T38" fmla="*/ 149 w 345"/>
                <a:gd name="T39" fmla="*/ 150 h 225"/>
                <a:gd name="T40" fmla="*/ 194 w 345"/>
                <a:gd name="T41" fmla="*/ 179 h 225"/>
                <a:gd name="T42" fmla="*/ 209 w 345"/>
                <a:gd name="T43" fmla="*/ 185 h 225"/>
                <a:gd name="T44" fmla="*/ 236 w 345"/>
                <a:gd name="T45" fmla="*/ 77 h 225"/>
                <a:gd name="T46" fmla="*/ 272 w 345"/>
                <a:gd name="T47" fmla="*/ 119 h 225"/>
                <a:gd name="T48" fmla="*/ 297 w 345"/>
                <a:gd name="T49" fmla="*/ 148 h 225"/>
                <a:gd name="T50" fmla="*/ 282 w 345"/>
                <a:gd name="T51" fmla="*/ 204 h 225"/>
                <a:gd name="T52" fmla="*/ 301 w 345"/>
                <a:gd name="T53" fmla="*/ 196 h 225"/>
                <a:gd name="T54" fmla="*/ 345 w 345"/>
                <a:gd name="T55" fmla="*/ 223 h 225"/>
                <a:gd name="T56" fmla="*/ 305 w 345"/>
                <a:gd name="T57" fmla="*/ 150 h 225"/>
                <a:gd name="T58" fmla="*/ 299 w 345"/>
                <a:gd name="T59" fmla="*/ 139 h 225"/>
                <a:gd name="T60" fmla="*/ 276 w 345"/>
                <a:gd name="T61" fmla="*/ 116 h 225"/>
                <a:gd name="T62" fmla="*/ 245 w 345"/>
                <a:gd name="T63" fmla="*/ 71 h 225"/>
                <a:gd name="T64" fmla="*/ 234 w 345"/>
                <a:gd name="T65" fmla="*/ 73 h 225"/>
                <a:gd name="T66" fmla="*/ 199 w 345"/>
                <a:gd name="T67" fmla="*/ 81 h 225"/>
                <a:gd name="T68" fmla="*/ 209 w 345"/>
                <a:gd name="T69" fmla="*/ 54 h 225"/>
                <a:gd name="T70" fmla="*/ 205 w 345"/>
                <a:gd name="T71" fmla="*/ 27 h 225"/>
                <a:gd name="T72" fmla="*/ 186 w 345"/>
                <a:gd name="T73" fmla="*/ 4 h 225"/>
                <a:gd name="T74" fmla="*/ 165 w 345"/>
                <a:gd name="T75" fmla="*/ 2 h 225"/>
                <a:gd name="T76" fmla="*/ 96 w 345"/>
                <a:gd name="T77" fmla="*/ 16 h 225"/>
                <a:gd name="T78" fmla="*/ 15 w 345"/>
                <a:gd name="T79" fmla="*/ 10 h 2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5"/>
                <a:gd name="T121" fmla="*/ 0 h 225"/>
                <a:gd name="T122" fmla="*/ 345 w 345"/>
                <a:gd name="T123" fmla="*/ 225 h 2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5" h="225">
                  <a:moveTo>
                    <a:pt x="0" y="16"/>
                  </a:moveTo>
                  <a:lnTo>
                    <a:pt x="0" y="20"/>
                  </a:lnTo>
                  <a:lnTo>
                    <a:pt x="15" y="16"/>
                  </a:lnTo>
                  <a:lnTo>
                    <a:pt x="86" y="16"/>
                  </a:lnTo>
                  <a:lnTo>
                    <a:pt x="92" y="22"/>
                  </a:lnTo>
                  <a:lnTo>
                    <a:pt x="115" y="54"/>
                  </a:lnTo>
                  <a:lnTo>
                    <a:pt x="117" y="56"/>
                  </a:lnTo>
                  <a:lnTo>
                    <a:pt x="119" y="60"/>
                  </a:lnTo>
                  <a:lnTo>
                    <a:pt x="121" y="62"/>
                  </a:lnTo>
                  <a:lnTo>
                    <a:pt x="123" y="60"/>
                  </a:lnTo>
                  <a:lnTo>
                    <a:pt x="167" y="10"/>
                  </a:lnTo>
                  <a:lnTo>
                    <a:pt x="171" y="8"/>
                  </a:lnTo>
                  <a:lnTo>
                    <a:pt x="184" y="16"/>
                  </a:lnTo>
                  <a:lnTo>
                    <a:pt x="194" y="35"/>
                  </a:lnTo>
                  <a:lnTo>
                    <a:pt x="197" y="48"/>
                  </a:lnTo>
                  <a:lnTo>
                    <a:pt x="196" y="68"/>
                  </a:lnTo>
                  <a:lnTo>
                    <a:pt x="192" y="75"/>
                  </a:lnTo>
                  <a:lnTo>
                    <a:pt x="174" y="93"/>
                  </a:lnTo>
                  <a:lnTo>
                    <a:pt x="149" y="139"/>
                  </a:lnTo>
                  <a:lnTo>
                    <a:pt x="144" y="148"/>
                  </a:lnTo>
                  <a:lnTo>
                    <a:pt x="132" y="158"/>
                  </a:lnTo>
                  <a:lnTo>
                    <a:pt x="136" y="104"/>
                  </a:lnTo>
                  <a:lnTo>
                    <a:pt x="130" y="110"/>
                  </a:lnTo>
                  <a:lnTo>
                    <a:pt x="124" y="185"/>
                  </a:lnTo>
                  <a:lnTo>
                    <a:pt x="130" y="187"/>
                  </a:lnTo>
                  <a:lnTo>
                    <a:pt x="130" y="164"/>
                  </a:lnTo>
                  <a:lnTo>
                    <a:pt x="146" y="158"/>
                  </a:lnTo>
                  <a:lnTo>
                    <a:pt x="149" y="150"/>
                  </a:lnTo>
                  <a:lnTo>
                    <a:pt x="167" y="119"/>
                  </a:lnTo>
                  <a:lnTo>
                    <a:pt x="178" y="96"/>
                  </a:lnTo>
                  <a:lnTo>
                    <a:pt x="194" y="83"/>
                  </a:lnTo>
                  <a:lnTo>
                    <a:pt x="207" y="91"/>
                  </a:lnTo>
                  <a:lnTo>
                    <a:pt x="169" y="160"/>
                  </a:lnTo>
                  <a:lnTo>
                    <a:pt x="174" y="162"/>
                  </a:lnTo>
                  <a:lnTo>
                    <a:pt x="213" y="93"/>
                  </a:lnTo>
                  <a:lnTo>
                    <a:pt x="226" y="100"/>
                  </a:lnTo>
                  <a:lnTo>
                    <a:pt x="205" y="171"/>
                  </a:lnTo>
                  <a:lnTo>
                    <a:pt x="174" y="162"/>
                  </a:lnTo>
                  <a:lnTo>
                    <a:pt x="169" y="160"/>
                  </a:lnTo>
                  <a:lnTo>
                    <a:pt x="149" y="150"/>
                  </a:lnTo>
                  <a:lnTo>
                    <a:pt x="146" y="158"/>
                  </a:lnTo>
                  <a:lnTo>
                    <a:pt x="194" y="179"/>
                  </a:lnTo>
                  <a:lnTo>
                    <a:pt x="205" y="179"/>
                  </a:lnTo>
                  <a:lnTo>
                    <a:pt x="209" y="185"/>
                  </a:lnTo>
                  <a:lnTo>
                    <a:pt x="213" y="185"/>
                  </a:lnTo>
                  <a:lnTo>
                    <a:pt x="236" y="77"/>
                  </a:lnTo>
                  <a:lnTo>
                    <a:pt x="267" y="91"/>
                  </a:lnTo>
                  <a:lnTo>
                    <a:pt x="272" y="119"/>
                  </a:lnTo>
                  <a:lnTo>
                    <a:pt x="293" y="141"/>
                  </a:lnTo>
                  <a:lnTo>
                    <a:pt x="297" y="148"/>
                  </a:lnTo>
                  <a:lnTo>
                    <a:pt x="297" y="160"/>
                  </a:lnTo>
                  <a:lnTo>
                    <a:pt x="282" y="204"/>
                  </a:lnTo>
                  <a:lnTo>
                    <a:pt x="284" y="206"/>
                  </a:lnTo>
                  <a:lnTo>
                    <a:pt x="301" y="196"/>
                  </a:lnTo>
                  <a:lnTo>
                    <a:pt x="322" y="225"/>
                  </a:lnTo>
                  <a:lnTo>
                    <a:pt x="345" y="223"/>
                  </a:lnTo>
                  <a:lnTo>
                    <a:pt x="303" y="187"/>
                  </a:lnTo>
                  <a:lnTo>
                    <a:pt x="305" y="150"/>
                  </a:lnTo>
                  <a:lnTo>
                    <a:pt x="303" y="144"/>
                  </a:lnTo>
                  <a:lnTo>
                    <a:pt x="299" y="139"/>
                  </a:lnTo>
                  <a:lnTo>
                    <a:pt x="278" y="119"/>
                  </a:lnTo>
                  <a:lnTo>
                    <a:pt x="276" y="116"/>
                  </a:lnTo>
                  <a:lnTo>
                    <a:pt x="272" y="83"/>
                  </a:lnTo>
                  <a:lnTo>
                    <a:pt x="245" y="71"/>
                  </a:lnTo>
                  <a:lnTo>
                    <a:pt x="236" y="71"/>
                  </a:lnTo>
                  <a:lnTo>
                    <a:pt x="234" y="73"/>
                  </a:lnTo>
                  <a:lnTo>
                    <a:pt x="230" y="91"/>
                  </a:lnTo>
                  <a:lnTo>
                    <a:pt x="199" y="81"/>
                  </a:lnTo>
                  <a:lnTo>
                    <a:pt x="201" y="77"/>
                  </a:lnTo>
                  <a:lnTo>
                    <a:pt x="209" y="54"/>
                  </a:lnTo>
                  <a:lnTo>
                    <a:pt x="209" y="39"/>
                  </a:lnTo>
                  <a:lnTo>
                    <a:pt x="205" y="27"/>
                  </a:lnTo>
                  <a:lnTo>
                    <a:pt x="194" y="12"/>
                  </a:lnTo>
                  <a:lnTo>
                    <a:pt x="186" y="4"/>
                  </a:lnTo>
                  <a:lnTo>
                    <a:pt x="178" y="0"/>
                  </a:lnTo>
                  <a:lnTo>
                    <a:pt x="165" y="2"/>
                  </a:lnTo>
                  <a:lnTo>
                    <a:pt x="121" y="52"/>
                  </a:lnTo>
                  <a:lnTo>
                    <a:pt x="96" y="16"/>
                  </a:lnTo>
                  <a:lnTo>
                    <a:pt x="86" y="10"/>
                  </a:lnTo>
                  <a:lnTo>
                    <a:pt x="15" y="10"/>
                  </a:lnTo>
                  <a:lnTo>
                    <a:pt x="0" y="16"/>
                  </a:lnTo>
                  <a:close/>
                </a:path>
              </a:pathLst>
            </a:custGeom>
            <a:solidFill>
              <a:srgbClr val="000000"/>
            </a:solidFill>
            <a:ln w="0">
              <a:solidFill>
                <a:srgbClr val="000000"/>
              </a:solidFill>
              <a:round/>
              <a:headEnd/>
              <a:tailEnd/>
            </a:ln>
          </p:spPr>
          <p:txBody>
            <a:bodyPr/>
            <a:lstStyle/>
            <a:p>
              <a:endParaRPr lang="en-US"/>
            </a:p>
          </p:txBody>
        </p:sp>
        <p:sp>
          <p:nvSpPr>
            <p:cNvPr id="28806" name="Freeform 50"/>
            <p:cNvSpPr>
              <a:spLocks/>
            </p:cNvSpPr>
            <p:nvPr/>
          </p:nvSpPr>
          <p:spPr bwMode="auto">
            <a:xfrm>
              <a:off x="2976" y="1737"/>
              <a:ext cx="187" cy="334"/>
            </a:xfrm>
            <a:custGeom>
              <a:avLst/>
              <a:gdLst>
                <a:gd name="T0" fmla="*/ 183 w 187"/>
                <a:gd name="T1" fmla="*/ 334 h 334"/>
                <a:gd name="T2" fmla="*/ 187 w 187"/>
                <a:gd name="T3" fmla="*/ 282 h 334"/>
                <a:gd name="T4" fmla="*/ 175 w 187"/>
                <a:gd name="T5" fmla="*/ 220 h 334"/>
                <a:gd name="T6" fmla="*/ 148 w 187"/>
                <a:gd name="T7" fmla="*/ 126 h 334"/>
                <a:gd name="T8" fmla="*/ 133 w 187"/>
                <a:gd name="T9" fmla="*/ 90 h 334"/>
                <a:gd name="T10" fmla="*/ 119 w 187"/>
                <a:gd name="T11" fmla="*/ 71 h 334"/>
                <a:gd name="T12" fmla="*/ 110 w 187"/>
                <a:gd name="T13" fmla="*/ 57 h 334"/>
                <a:gd name="T14" fmla="*/ 91 w 187"/>
                <a:gd name="T15" fmla="*/ 42 h 334"/>
                <a:gd name="T16" fmla="*/ 70 w 187"/>
                <a:gd name="T17" fmla="*/ 27 h 334"/>
                <a:gd name="T18" fmla="*/ 45 w 187"/>
                <a:gd name="T19" fmla="*/ 15 h 334"/>
                <a:gd name="T20" fmla="*/ 27 w 187"/>
                <a:gd name="T21" fmla="*/ 9 h 334"/>
                <a:gd name="T22" fmla="*/ 4 w 187"/>
                <a:gd name="T23" fmla="*/ 0 h 334"/>
                <a:gd name="T24" fmla="*/ 0 w 187"/>
                <a:gd name="T25" fmla="*/ 2 h 334"/>
                <a:gd name="T26" fmla="*/ 16 w 187"/>
                <a:gd name="T27" fmla="*/ 32 h 334"/>
                <a:gd name="T28" fmla="*/ 62 w 187"/>
                <a:gd name="T29" fmla="*/ 34 h 334"/>
                <a:gd name="T30" fmla="*/ 91 w 187"/>
                <a:gd name="T31" fmla="*/ 103 h 334"/>
                <a:gd name="T32" fmla="*/ 127 w 187"/>
                <a:gd name="T33" fmla="*/ 147 h 334"/>
                <a:gd name="T34" fmla="*/ 152 w 187"/>
                <a:gd name="T35" fmla="*/ 182 h 334"/>
                <a:gd name="T36" fmla="*/ 152 w 187"/>
                <a:gd name="T37" fmla="*/ 228 h 334"/>
                <a:gd name="T38" fmla="*/ 177 w 187"/>
                <a:gd name="T39" fmla="*/ 272 h 334"/>
                <a:gd name="T40" fmla="*/ 177 w 187"/>
                <a:gd name="T41" fmla="*/ 278 h 334"/>
                <a:gd name="T42" fmla="*/ 173 w 187"/>
                <a:gd name="T43" fmla="*/ 315 h 334"/>
                <a:gd name="T44" fmla="*/ 183 w 187"/>
                <a:gd name="T45" fmla="*/ 334 h 3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334"/>
                <a:gd name="T71" fmla="*/ 187 w 187"/>
                <a:gd name="T72" fmla="*/ 334 h 33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334">
                  <a:moveTo>
                    <a:pt x="183" y="334"/>
                  </a:moveTo>
                  <a:lnTo>
                    <a:pt x="187" y="282"/>
                  </a:lnTo>
                  <a:lnTo>
                    <a:pt x="175" y="220"/>
                  </a:lnTo>
                  <a:lnTo>
                    <a:pt x="148" y="126"/>
                  </a:lnTo>
                  <a:lnTo>
                    <a:pt x="133" y="90"/>
                  </a:lnTo>
                  <a:lnTo>
                    <a:pt x="119" y="71"/>
                  </a:lnTo>
                  <a:lnTo>
                    <a:pt x="110" y="57"/>
                  </a:lnTo>
                  <a:lnTo>
                    <a:pt x="91" y="42"/>
                  </a:lnTo>
                  <a:lnTo>
                    <a:pt x="70" y="27"/>
                  </a:lnTo>
                  <a:lnTo>
                    <a:pt x="45" y="15"/>
                  </a:lnTo>
                  <a:lnTo>
                    <a:pt x="27" y="9"/>
                  </a:lnTo>
                  <a:lnTo>
                    <a:pt x="4" y="0"/>
                  </a:lnTo>
                  <a:lnTo>
                    <a:pt x="0" y="2"/>
                  </a:lnTo>
                  <a:lnTo>
                    <a:pt x="16" y="32"/>
                  </a:lnTo>
                  <a:lnTo>
                    <a:pt x="62" y="34"/>
                  </a:lnTo>
                  <a:lnTo>
                    <a:pt x="91" y="103"/>
                  </a:lnTo>
                  <a:lnTo>
                    <a:pt x="127" y="147"/>
                  </a:lnTo>
                  <a:lnTo>
                    <a:pt x="152" y="182"/>
                  </a:lnTo>
                  <a:lnTo>
                    <a:pt x="152" y="228"/>
                  </a:lnTo>
                  <a:lnTo>
                    <a:pt x="177" y="272"/>
                  </a:lnTo>
                  <a:lnTo>
                    <a:pt x="177" y="278"/>
                  </a:lnTo>
                  <a:lnTo>
                    <a:pt x="173" y="315"/>
                  </a:lnTo>
                  <a:lnTo>
                    <a:pt x="183" y="334"/>
                  </a:lnTo>
                  <a:close/>
                </a:path>
              </a:pathLst>
            </a:custGeom>
            <a:solidFill>
              <a:srgbClr val="FFFFFF"/>
            </a:solidFill>
            <a:ln w="0">
              <a:solidFill>
                <a:srgbClr val="000000"/>
              </a:solidFill>
              <a:round/>
              <a:headEnd/>
              <a:tailEnd/>
            </a:ln>
          </p:spPr>
          <p:txBody>
            <a:bodyPr/>
            <a:lstStyle/>
            <a:p>
              <a:endParaRPr lang="en-US"/>
            </a:p>
          </p:txBody>
        </p:sp>
        <p:sp>
          <p:nvSpPr>
            <p:cNvPr id="28807" name="Freeform 51"/>
            <p:cNvSpPr>
              <a:spLocks/>
            </p:cNvSpPr>
            <p:nvPr/>
          </p:nvSpPr>
          <p:spPr bwMode="auto">
            <a:xfrm>
              <a:off x="2804" y="1737"/>
              <a:ext cx="253" cy="268"/>
            </a:xfrm>
            <a:custGeom>
              <a:avLst/>
              <a:gdLst>
                <a:gd name="T0" fmla="*/ 180 w 253"/>
                <a:gd name="T1" fmla="*/ 209 h 268"/>
                <a:gd name="T2" fmla="*/ 224 w 253"/>
                <a:gd name="T3" fmla="*/ 169 h 268"/>
                <a:gd name="T4" fmla="*/ 253 w 253"/>
                <a:gd name="T5" fmla="*/ 134 h 268"/>
                <a:gd name="T6" fmla="*/ 226 w 253"/>
                <a:gd name="T7" fmla="*/ 52 h 268"/>
                <a:gd name="T8" fmla="*/ 169 w 253"/>
                <a:gd name="T9" fmla="*/ 34 h 268"/>
                <a:gd name="T10" fmla="*/ 159 w 253"/>
                <a:gd name="T11" fmla="*/ 0 h 268"/>
                <a:gd name="T12" fmla="*/ 119 w 253"/>
                <a:gd name="T13" fmla="*/ 9 h 268"/>
                <a:gd name="T14" fmla="*/ 119 w 253"/>
                <a:gd name="T15" fmla="*/ 57 h 268"/>
                <a:gd name="T16" fmla="*/ 163 w 253"/>
                <a:gd name="T17" fmla="*/ 44 h 268"/>
                <a:gd name="T18" fmla="*/ 169 w 253"/>
                <a:gd name="T19" fmla="*/ 52 h 268"/>
                <a:gd name="T20" fmla="*/ 178 w 253"/>
                <a:gd name="T21" fmla="*/ 76 h 268"/>
                <a:gd name="T22" fmla="*/ 178 w 253"/>
                <a:gd name="T23" fmla="*/ 94 h 268"/>
                <a:gd name="T24" fmla="*/ 169 w 253"/>
                <a:gd name="T25" fmla="*/ 111 h 268"/>
                <a:gd name="T26" fmla="*/ 169 w 253"/>
                <a:gd name="T27" fmla="*/ 113 h 268"/>
                <a:gd name="T28" fmla="*/ 52 w 253"/>
                <a:gd name="T29" fmla="*/ 171 h 268"/>
                <a:gd name="T30" fmla="*/ 0 w 253"/>
                <a:gd name="T31" fmla="*/ 243 h 268"/>
                <a:gd name="T32" fmla="*/ 73 w 253"/>
                <a:gd name="T33" fmla="*/ 268 h 268"/>
                <a:gd name="T34" fmla="*/ 180 w 253"/>
                <a:gd name="T35" fmla="*/ 209 h 2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3"/>
                <a:gd name="T55" fmla="*/ 0 h 268"/>
                <a:gd name="T56" fmla="*/ 253 w 253"/>
                <a:gd name="T57" fmla="*/ 268 h 2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3" h="268">
                  <a:moveTo>
                    <a:pt x="180" y="209"/>
                  </a:moveTo>
                  <a:lnTo>
                    <a:pt x="224" y="169"/>
                  </a:lnTo>
                  <a:lnTo>
                    <a:pt x="253" y="134"/>
                  </a:lnTo>
                  <a:lnTo>
                    <a:pt x="226" y="52"/>
                  </a:lnTo>
                  <a:lnTo>
                    <a:pt x="169" y="34"/>
                  </a:lnTo>
                  <a:lnTo>
                    <a:pt x="159" y="0"/>
                  </a:lnTo>
                  <a:lnTo>
                    <a:pt x="119" y="9"/>
                  </a:lnTo>
                  <a:lnTo>
                    <a:pt x="119" y="57"/>
                  </a:lnTo>
                  <a:lnTo>
                    <a:pt x="163" y="44"/>
                  </a:lnTo>
                  <a:lnTo>
                    <a:pt x="169" y="52"/>
                  </a:lnTo>
                  <a:lnTo>
                    <a:pt x="178" y="76"/>
                  </a:lnTo>
                  <a:lnTo>
                    <a:pt x="178" y="94"/>
                  </a:lnTo>
                  <a:lnTo>
                    <a:pt x="169" y="111"/>
                  </a:lnTo>
                  <a:lnTo>
                    <a:pt x="169" y="113"/>
                  </a:lnTo>
                  <a:lnTo>
                    <a:pt x="52" y="171"/>
                  </a:lnTo>
                  <a:lnTo>
                    <a:pt x="0" y="243"/>
                  </a:lnTo>
                  <a:lnTo>
                    <a:pt x="73" y="268"/>
                  </a:lnTo>
                  <a:lnTo>
                    <a:pt x="180" y="209"/>
                  </a:lnTo>
                  <a:close/>
                </a:path>
              </a:pathLst>
            </a:custGeom>
            <a:solidFill>
              <a:srgbClr val="BF0000"/>
            </a:solidFill>
            <a:ln w="0">
              <a:solidFill>
                <a:srgbClr val="000000"/>
              </a:solidFill>
              <a:round/>
              <a:headEnd/>
              <a:tailEnd/>
            </a:ln>
          </p:spPr>
          <p:txBody>
            <a:bodyPr/>
            <a:lstStyle/>
            <a:p>
              <a:endParaRPr lang="en-US"/>
            </a:p>
          </p:txBody>
        </p:sp>
        <p:sp>
          <p:nvSpPr>
            <p:cNvPr id="28808" name="Freeform 52"/>
            <p:cNvSpPr>
              <a:spLocks/>
            </p:cNvSpPr>
            <p:nvPr/>
          </p:nvSpPr>
          <p:spPr bwMode="auto">
            <a:xfrm>
              <a:off x="2809" y="1725"/>
              <a:ext cx="267" cy="255"/>
            </a:xfrm>
            <a:custGeom>
              <a:avLst/>
              <a:gdLst>
                <a:gd name="T0" fmla="*/ 262 w 267"/>
                <a:gd name="T1" fmla="*/ 127 h 255"/>
                <a:gd name="T2" fmla="*/ 258 w 267"/>
                <a:gd name="T3" fmla="*/ 115 h 255"/>
                <a:gd name="T4" fmla="*/ 229 w 267"/>
                <a:gd name="T5" fmla="*/ 46 h 255"/>
                <a:gd name="T6" fmla="*/ 183 w 267"/>
                <a:gd name="T7" fmla="*/ 44 h 255"/>
                <a:gd name="T8" fmla="*/ 167 w 267"/>
                <a:gd name="T9" fmla="*/ 14 h 255"/>
                <a:gd name="T10" fmla="*/ 148 w 267"/>
                <a:gd name="T11" fmla="*/ 0 h 255"/>
                <a:gd name="T12" fmla="*/ 125 w 267"/>
                <a:gd name="T13" fmla="*/ 2 h 255"/>
                <a:gd name="T14" fmla="*/ 114 w 267"/>
                <a:gd name="T15" fmla="*/ 12 h 255"/>
                <a:gd name="T16" fmla="*/ 100 w 267"/>
                <a:gd name="T17" fmla="*/ 12 h 255"/>
                <a:gd name="T18" fmla="*/ 96 w 267"/>
                <a:gd name="T19" fmla="*/ 17 h 255"/>
                <a:gd name="T20" fmla="*/ 98 w 267"/>
                <a:gd name="T21" fmla="*/ 25 h 255"/>
                <a:gd name="T22" fmla="*/ 47 w 267"/>
                <a:gd name="T23" fmla="*/ 46 h 255"/>
                <a:gd name="T24" fmla="*/ 0 w 267"/>
                <a:gd name="T25" fmla="*/ 52 h 255"/>
                <a:gd name="T26" fmla="*/ 16 w 267"/>
                <a:gd name="T27" fmla="*/ 60 h 255"/>
                <a:gd name="T28" fmla="*/ 39 w 267"/>
                <a:gd name="T29" fmla="*/ 56 h 255"/>
                <a:gd name="T30" fmla="*/ 66 w 267"/>
                <a:gd name="T31" fmla="*/ 50 h 255"/>
                <a:gd name="T32" fmla="*/ 104 w 267"/>
                <a:gd name="T33" fmla="*/ 35 h 255"/>
                <a:gd name="T34" fmla="*/ 104 w 267"/>
                <a:gd name="T35" fmla="*/ 73 h 255"/>
                <a:gd name="T36" fmla="*/ 114 w 267"/>
                <a:gd name="T37" fmla="*/ 69 h 255"/>
                <a:gd name="T38" fmla="*/ 114 w 267"/>
                <a:gd name="T39" fmla="*/ 21 h 255"/>
                <a:gd name="T40" fmla="*/ 154 w 267"/>
                <a:gd name="T41" fmla="*/ 12 h 255"/>
                <a:gd name="T42" fmla="*/ 164 w 267"/>
                <a:gd name="T43" fmla="*/ 46 h 255"/>
                <a:gd name="T44" fmla="*/ 221 w 267"/>
                <a:gd name="T45" fmla="*/ 64 h 255"/>
                <a:gd name="T46" fmla="*/ 248 w 267"/>
                <a:gd name="T47" fmla="*/ 146 h 255"/>
                <a:gd name="T48" fmla="*/ 219 w 267"/>
                <a:gd name="T49" fmla="*/ 181 h 255"/>
                <a:gd name="T50" fmla="*/ 175 w 267"/>
                <a:gd name="T51" fmla="*/ 221 h 255"/>
                <a:gd name="T52" fmla="*/ 177 w 267"/>
                <a:gd name="T53" fmla="*/ 236 h 255"/>
                <a:gd name="T54" fmla="*/ 175 w 267"/>
                <a:gd name="T55" fmla="*/ 255 h 255"/>
                <a:gd name="T56" fmla="*/ 252 w 267"/>
                <a:gd name="T57" fmla="*/ 175 h 255"/>
                <a:gd name="T58" fmla="*/ 267 w 267"/>
                <a:gd name="T59" fmla="*/ 152 h 255"/>
                <a:gd name="T60" fmla="*/ 262 w 267"/>
                <a:gd name="T61" fmla="*/ 127 h 2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7"/>
                <a:gd name="T94" fmla="*/ 0 h 255"/>
                <a:gd name="T95" fmla="*/ 267 w 267"/>
                <a:gd name="T96" fmla="*/ 255 h 25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7" h="255">
                  <a:moveTo>
                    <a:pt x="262" y="127"/>
                  </a:moveTo>
                  <a:lnTo>
                    <a:pt x="258" y="115"/>
                  </a:lnTo>
                  <a:lnTo>
                    <a:pt x="229" y="46"/>
                  </a:lnTo>
                  <a:lnTo>
                    <a:pt x="183" y="44"/>
                  </a:lnTo>
                  <a:lnTo>
                    <a:pt x="167" y="14"/>
                  </a:lnTo>
                  <a:lnTo>
                    <a:pt x="148" y="0"/>
                  </a:lnTo>
                  <a:lnTo>
                    <a:pt x="125" y="2"/>
                  </a:lnTo>
                  <a:lnTo>
                    <a:pt x="114" y="12"/>
                  </a:lnTo>
                  <a:lnTo>
                    <a:pt x="100" y="12"/>
                  </a:lnTo>
                  <a:lnTo>
                    <a:pt x="96" y="17"/>
                  </a:lnTo>
                  <a:lnTo>
                    <a:pt x="98" y="25"/>
                  </a:lnTo>
                  <a:lnTo>
                    <a:pt x="47" y="46"/>
                  </a:lnTo>
                  <a:lnTo>
                    <a:pt x="0" y="52"/>
                  </a:lnTo>
                  <a:lnTo>
                    <a:pt x="16" y="60"/>
                  </a:lnTo>
                  <a:lnTo>
                    <a:pt x="39" y="56"/>
                  </a:lnTo>
                  <a:lnTo>
                    <a:pt x="66" y="50"/>
                  </a:lnTo>
                  <a:lnTo>
                    <a:pt x="104" y="35"/>
                  </a:lnTo>
                  <a:lnTo>
                    <a:pt x="104" y="73"/>
                  </a:lnTo>
                  <a:lnTo>
                    <a:pt x="114" y="69"/>
                  </a:lnTo>
                  <a:lnTo>
                    <a:pt x="114" y="21"/>
                  </a:lnTo>
                  <a:lnTo>
                    <a:pt x="154" y="12"/>
                  </a:lnTo>
                  <a:lnTo>
                    <a:pt x="164" y="46"/>
                  </a:lnTo>
                  <a:lnTo>
                    <a:pt x="221" y="64"/>
                  </a:lnTo>
                  <a:lnTo>
                    <a:pt x="248" y="146"/>
                  </a:lnTo>
                  <a:lnTo>
                    <a:pt x="219" y="181"/>
                  </a:lnTo>
                  <a:lnTo>
                    <a:pt x="175" y="221"/>
                  </a:lnTo>
                  <a:lnTo>
                    <a:pt x="177" y="236"/>
                  </a:lnTo>
                  <a:lnTo>
                    <a:pt x="175" y="255"/>
                  </a:lnTo>
                  <a:lnTo>
                    <a:pt x="252" y="175"/>
                  </a:lnTo>
                  <a:lnTo>
                    <a:pt x="267" y="152"/>
                  </a:lnTo>
                  <a:lnTo>
                    <a:pt x="262" y="127"/>
                  </a:lnTo>
                  <a:close/>
                </a:path>
              </a:pathLst>
            </a:custGeom>
            <a:solidFill>
              <a:srgbClr val="000000"/>
            </a:solidFill>
            <a:ln w="0">
              <a:solidFill>
                <a:srgbClr val="000000"/>
              </a:solidFill>
              <a:round/>
              <a:headEnd/>
              <a:tailEnd/>
            </a:ln>
          </p:spPr>
          <p:txBody>
            <a:bodyPr/>
            <a:lstStyle/>
            <a:p>
              <a:endParaRPr lang="en-US"/>
            </a:p>
          </p:txBody>
        </p:sp>
        <p:sp>
          <p:nvSpPr>
            <p:cNvPr id="28809" name="Freeform 53"/>
            <p:cNvSpPr>
              <a:spLocks/>
            </p:cNvSpPr>
            <p:nvPr/>
          </p:nvSpPr>
          <p:spPr bwMode="auto">
            <a:xfrm>
              <a:off x="3598" y="2414"/>
              <a:ext cx="242" cy="198"/>
            </a:xfrm>
            <a:custGeom>
              <a:avLst/>
              <a:gdLst>
                <a:gd name="T0" fmla="*/ 77 w 242"/>
                <a:gd name="T1" fmla="*/ 66 h 198"/>
                <a:gd name="T2" fmla="*/ 0 w 242"/>
                <a:gd name="T3" fmla="*/ 156 h 198"/>
                <a:gd name="T4" fmla="*/ 48 w 242"/>
                <a:gd name="T5" fmla="*/ 198 h 198"/>
                <a:gd name="T6" fmla="*/ 119 w 242"/>
                <a:gd name="T7" fmla="*/ 165 h 198"/>
                <a:gd name="T8" fmla="*/ 116 w 242"/>
                <a:gd name="T9" fmla="*/ 141 h 198"/>
                <a:gd name="T10" fmla="*/ 116 w 242"/>
                <a:gd name="T11" fmla="*/ 135 h 198"/>
                <a:gd name="T12" fmla="*/ 144 w 242"/>
                <a:gd name="T13" fmla="*/ 133 h 198"/>
                <a:gd name="T14" fmla="*/ 167 w 242"/>
                <a:gd name="T15" fmla="*/ 127 h 198"/>
                <a:gd name="T16" fmla="*/ 204 w 242"/>
                <a:gd name="T17" fmla="*/ 102 h 198"/>
                <a:gd name="T18" fmla="*/ 215 w 242"/>
                <a:gd name="T19" fmla="*/ 83 h 198"/>
                <a:gd name="T20" fmla="*/ 223 w 242"/>
                <a:gd name="T21" fmla="*/ 75 h 198"/>
                <a:gd name="T22" fmla="*/ 242 w 242"/>
                <a:gd name="T23" fmla="*/ 39 h 198"/>
                <a:gd name="T24" fmla="*/ 242 w 242"/>
                <a:gd name="T25" fmla="*/ 20 h 198"/>
                <a:gd name="T26" fmla="*/ 235 w 242"/>
                <a:gd name="T27" fmla="*/ 4 h 198"/>
                <a:gd name="T28" fmla="*/ 225 w 242"/>
                <a:gd name="T29" fmla="*/ 0 h 198"/>
                <a:gd name="T30" fmla="*/ 167 w 242"/>
                <a:gd name="T31" fmla="*/ 43 h 198"/>
                <a:gd name="T32" fmla="*/ 123 w 242"/>
                <a:gd name="T33" fmla="*/ 71 h 198"/>
                <a:gd name="T34" fmla="*/ 77 w 242"/>
                <a:gd name="T35" fmla="*/ 66 h 1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2"/>
                <a:gd name="T55" fmla="*/ 0 h 198"/>
                <a:gd name="T56" fmla="*/ 242 w 242"/>
                <a:gd name="T57" fmla="*/ 198 h 1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2" h="198">
                  <a:moveTo>
                    <a:pt x="77" y="66"/>
                  </a:moveTo>
                  <a:lnTo>
                    <a:pt x="0" y="156"/>
                  </a:lnTo>
                  <a:lnTo>
                    <a:pt x="48" y="198"/>
                  </a:lnTo>
                  <a:lnTo>
                    <a:pt x="119" y="165"/>
                  </a:lnTo>
                  <a:lnTo>
                    <a:pt x="116" y="141"/>
                  </a:lnTo>
                  <a:lnTo>
                    <a:pt x="116" y="135"/>
                  </a:lnTo>
                  <a:lnTo>
                    <a:pt x="144" y="133"/>
                  </a:lnTo>
                  <a:lnTo>
                    <a:pt x="167" y="127"/>
                  </a:lnTo>
                  <a:lnTo>
                    <a:pt x="204" y="102"/>
                  </a:lnTo>
                  <a:lnTo>
                    <a:pt x="215" y="83"/>
                  </a:lnTo>
                  <a:lnTo>
                    <a:pt x="223" y="75"/>
                  </a:lnTo>
                  <a:lnTo>
                    <a:pt x="242" y="39"/>
                  </a:lnTo>
                  <a:lnTo>
                    <a:pt x="242" y="20"/>
                  </a:lnTo>
                  <a:lnTo>
                    <a:pt x="235" y="4"/>
                  </a:lnTo>
                  <a:lnTo>
                    <a:pt x="225" y="0"/>
                  </a:lnTo>
                  <a:lnTo>
                    <a:pt x="167" y="43"/>
                  </a:lnTo>
                  <a:lnTo>
                    <a:pt x="123" y="71"/>
                  </a:lnTo>
                  <a:lnTo>
                    <a:pt x="77" y="66"/>
                  </a:lnTo>
                  <a:close/>
                </a:path>
              </a:pathLst>
            </a:custGeom>
            <a:solidFill>
              <a:srgbClr val="000000"/>
            </a:solidFill>
            <a:ln w="0">
              <a:solidFill>
                <a:srgbClr val="000000"/>
              </a:solidFill>
              <a:round/>
              <a:headEnd/>
              <a:tailEnd/>
            </a:ln>
          </p:spPr>
          <p:txBody>
            <a:bodyPr/>
            <a:lstStyle/>
            <a:p>
              <a:endParaRPr lang="en-US"/>
            </a:p>
          </p:txBody>
        </p:sp>
        <p:sp>
          <p:nvSpPr>
            <p:cNvPr id="28810" name="Freeform 54"/>
            <p:cNvSpPr>
              <a:spLocks/>
            </p:cNvSpPr>
            <p:nvPr/>
          </p:nvSpPr>
          <p:spPr bwMode="auto">
            <a:xfrm>
              <a:off x="3067" y="1840"/>
              <a:ext cx="92" cy="238"/>
            </a:xfrm>
            <a:custGeom>
              <a:avLst/>
              <a:gdLst>
                <a:gd name="T0" fmla="*/ 92 w 92"/>
                <a:gd name="T1" fmla="*/ 238 h 238"/>
                <a:gd name="T2" fmla="*/ 92 w 92"/>
                <a:gd name="T3" fmla="*/ 231 h 238"/>
                <a:gd name="T4" fmla="*/ 82 w 92"/>
                <a:gd name="T5" fmla="*/ 212 h 238"/>
                <a:gd name="T6" fmla="*/ 86 w 92"/>
                <a:gd name="T7" fmla="*/ 175 h 238"/>
                <a:gd name="T8" fmla="*/ 86 w 92"/>
                <a:gd name="T9" fmla="*/ 169 h 238"/>
                <a:gd name="T10" fmla="*/ 61 w 92"/>
                <a:gd name="T11" fmla="*/ 125 h 238"/>
                <a:gd name="T12" fmla="*/ 61 w 92"/>
                <a:gd name="T13" fmla="*/ 79 h 238"/>
                <a:gd name="T14" fmla="*/ 36 w 92"/>
                <a:gd name="T15" fmla="*/ 44 h 238"/>
                <a:gd name="T16" fmla="*/ 0 w 92"/>
                <a:gd name="T17" fmla="*/ 0 h 238"/>
                <a:gd name="T18" fmla="*/ 4 w 92"/>
                <a:gd name="T19" fmla="*/ 12 h 238"/>
                <a:gd name="T20" fmla="*/ 52 w 92"/>
                <a:gd name="T21" fmla="*/ 77 h 238"/>
                <a:gd name="T22" fmla="*/ 53 w 92"/>
                <a:gd name="T23" fmla="*/ 125 h 238"/>
                <a:gd name="T24" fmla="*/ 55 w 92"/>
                <a:gd name="T25" fmla="*/ 131 h 238"/>
                <a:gd name="T26" fmla="*/ 80 w 92"/>
                <a:gd name="T27" fmla="*/ 173 h 238"/>
                <a:gd name="T28" fmla="*/ 80 w 92"/>
                <a:gd name="T29" fmla="*/ 188 h 238"/>
                <a:gd name="T30" fmla="*/ 76 w 92"/>
                <a:gd name="T31" fmla="*/ 213 h 238"/>
                <a:gd name="T32" fmla="*/ 92 w 92"/>
                <a:gd name="T33" fmla="*/ 238 h 2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238"/>
                <a:gd name="T53" fmla="*/ 92 w 92"/>
                <a:gd name="T54" fmla="*/ 238 h 2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238">
                  <a:moveTo>
                    <a:pt x="92" y="238"/>
                  </a:moveTo>
                  <a:lnTo>
                    <a:pt x="92" y="231"/>
                  </a:lnTo>
                  <a:lnTo>
                    <a:pt x="82" y="212"/>
                  </a:lnTo>
                  <a:lnTo>
                    <a:pt x="86" y="175"/>
                  </a:lnTo>
                  <a:lnTo>
                    <a:pt x="86" y="169"/>
                  </a:lnTo>
                  <a:lnTo>
                    <a:pt x="61" y="125"/>
                  </a:lnTo>
                  <a:lnTo>
                    <a:pt x="61" y="79"/>
                  </a:lnTo>
                  <a:lnTo>
                    <a:pt x="36" y="44"/>
                  </a:lnTo>
                  <a:lnTo>
                    <a:pt x="0" y="0"/>
                  </a:lnTo>
                  <a:lnTo>
                    <a:pt x="4" y="12"/>
                  </a:lnTo>
                  <a:lnTo>
                    <a:pt x="52" y="77"/>
                  </a:lnTo>
                  <a:lnTo>
                    <a:pt x="53" y="125"/>
                  </a:lnTo>
                  <a:lnTo>
                    <a:pt x="55" y="131"/>
                  </a:lnTo>
                  <a:lnTo>
                    <a:pt x="80" y="173"/>
                  </a:lnTo>
                  <a:lnTo>
                    <a:pt x="80" y="188"/>
                  </a:lnTo>
                  <a:lnTo>
                    <a:pt x="76" y="213"/>
                  </a:lnTo>
                  <a:lnTo>
                    <a:pt x="92" y="238"/>
                  </a:lnTo>
                  <a:close/>
                </a:path>
              </a:pathLst>
            </a:custGeom>
            <a:solidFill>
              <a:srgbClr val="000000"/>
            </a:solidFill>
            <a:ln w="0">
              <a:solidFill>
                <a:srgbClr val="000000"/>
              </a:solidFill>
              <a:round/>
              <a:headEnd/>
              <a:tailEnd/>
            </a:ln>
          </p:spPr>
          <p:txBody>
            <a:bodyPr/>
            <a:lstStyle/>
            <a:p>
              <a:endParaRPr lang="en-US"/>
            </a:p>
          </p:txBody>
        </p:sp>
        <p:sp>
          <p:nvSpPr>
            <p:cNvPr id="28811" name="Freeform 55"/>
            <p:cNvSpPr>
              <a:spLocks/>
            </p:cNvSpPr>
            <p:nvPr/>
          </p:nvSpPr>
          <p:spPr bwMode="auto">
            <a:xfrm>
              <a:off x="2527" y="2470"/>
              <a:ext cx="198" cy="227"/>
            </a:xfrm>
            <a:custGeom>
              <a:avLst/>
              <a:gdLst>
                <a:gd name="T0" fmla="*/ 148 w 198"/>
                <a:gd name="T1" fmla="*/ 161 h 227"/>
                <a:gd name="T2" fmla="*/ 198 w 198"/>
                <a:gd name="T3" fmla="*/ 42 h 227"/>
                <a:gd name="T4" fmla="*/ 150 w 198"/>
                <a:gd name="T5" fmla="*/ 4 h 227"/>
                <a:gd name="T6" fmla="*/ 135 w 198"/>
                <a:gd name="T7" fmla="*/ 0 h 227"/>
                <a:gd name="T8" fmla="*/ 67 w 198"/>
                <a:gd name="T9" fmla="*/ 56 h 227"/>
                <a:gd name="T10" fmla="*/ 83 w 198"/>
                <a:gd name="T11" fmla="*/ 71 h 227"/>
                <a:gd name="T12" fmla="*/ 67 w 198"/>
                <a:gd name="T13" fmla="*/ 88 h 227"/>
                <a:gd name="T14" fmla="*/ 33 w 198"/>
                <a:gd name="T15" fmla="*/ 119 h 227"/>
                <a:gd name="T16" fmla="*/ 19 w 198"/>
                <a:gd name="T17" fmla="*/ 138 h 227"/>
                <a:gd name="T18" fmla="*/ 10 w 198"/>
                <a:gd name="T19" fmla="*/ 165 h 227"/>
                <a:gd name="T20" fmla="*/ 4 w 198"/>
                <a:gd name="T21" fmla="*/ 182 h 227"/>
                <a:gd name="T22" fmla="*/ 0 w 198"/>
                <a:gd name="T23" fmla="*/ 207 h 227"/>
                <a:gd name="T24" fmla="*/ 4 w 198"/>
                <a:gd name="T25" fmla="*/ 213 h 227"/>
                <a:gd name="T26" fmla="*/ 16 w 198"/>
                <a:gd name="T27" fmla="*/ 219 h 227"/>
                <a:gd name="T28" fmla="*/ 41 w 198"/>
                <a:gd name="T29" fmla="*/ 227 h 227"/>
                <a:gd name="T30" fmla="*/ 79 w 198"/>
                <a:gd name="T31" fmla="*/ 179 h 227"/>
                <a:gd name="T32" fmla="*/ 112 w 198"/>
                <a:gd name="T33" fmla="*/ 163 h 227"/>
                <a:gd name="T34" fmla="*/ 142 w 198"/>
                <a:gd name="T35" fmla="*/ 156 h 227"/>
                <a:gd name="T36" fmla="*/ 148 w 198"/>
                <a:gd name="T37" fmla="*/ 161 h 2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8"/>
                <a:gd name="T58" fmla="*/ 0 h 227"/>
                <a:gd name="T59" fmla="*/ 198 w 198"/>
                <a:gd name="T60" fmla="*/ 227 h 2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8" h="227">
                  <a:moveTo>
                    <a:pt x="148" y="161"/>
                  </a:moveTo>
                  <a:lnTo>
                    <a:pt x="198" y="42"/>
                  </a:lnTo>
                  <a:lnTo>
                    <a:pt x="150" y="4"/>
                  </a:lnTo>
                  <a:lnTo>
                    <a:pt x="135" y="0"/>
                  </a:lnTo>
                  <a:lnTo>
                    <a:pt x="67" y="56"/>
                  </a:lnTo>
                  <a:lnTo>
                    <a:pt x="83" y="71"/>
                  </a:lnTo>
                  <a:lnTo>
                    <a:pt x="67" y="88"/>
                  </a:lnTo>
                  <a:lnTo>
                    <a:pt x="33" y="119"/>
                  </a:lnTo>
                  <a:lnTo>
                    <a:pt x="19" y="138"/>
                  </a:lnTo>
                  <a:lnTo>
                    <a:pt x="10" y="165"/>
                  </a:lnTo>
                  <a:lnTo>
                    <a:pt x="4" y="182"/>
                  </a:lnTo>
                  <a:lnTo>
                    <a:pt x="0" y="207"/>
                  </a:lnTo>
                  <a:lnTo>
                    <a:pt x="4" y="213"/>
                  </a:lnTo>
                  <a:lnTo>
                    <a:pt x="16" y="219"/>
                  </a:lnTo>
                  <a:lnTo>
                    <a:pt x="41" y="227"/>
                  </a:lnTo>
                  <a:lnTo>
                    <a:pt x="79" y="179"/>
                  </a:lnTo>
                  <a:lnTo>
                    <a:pt x="112" y="163"/>
                  </a:lnTo>
                  <a:lnTo>
                    <a:pt x="142" y="156"/>
                  </a:lnTo>
                  <a:lnTo>
                    <a:pt x="148" y="161"/>
                  </a:lnTo>
                  <a:close/>
                </a:path>
              </a:pathLst>
            </a:custGeom>
            <a:solidFill>
              <a:srgbClr val="000000"/>
            </a:solidFill>
            <a:ln w="0">
              <a:solidFill>
                <a:srgbClr val="000000"/>
              </a:solidFill>
              <a:round/>
              <a:headEnd/>
              <a:tailEnd/>
            </a:ln>
          </p:spPr>
          <p:txBody>
            <a:bodyPr/>
            <a:lstStyle/>
            <a:p>
              <a:endParaRPr lang="en-US"/>
            </a:p>
          </p:txBody>
        </p:sp>
        <p:sp>
          <p:nvSpPr>
            <p:cNvPr id="28812" name="Freeform 56"/>
            <p:cNvSpPr>
              <a:spLocks/>
            </p:cNvSpPr>
            <p:nvPr/>
          </p:nvSpPr>
          <p:spPr bwMode="auto">
            <a:xfrm>
              <a:off x="3374" y="1491"/>
              <a:ext cx="176" cy="178"/>
            </a:xfrm>
            <a:custGeom>
              <a:avLst/>
              <a:gdLst>
                <a:gd name="T0" fmla="*/ 94 w 176"/>
                <a:gd name="T1" fmla="*/ 161 h 178"/>
                <a:gd name="T2" fmla="*/ 151 w 176"/>
                <a:gd name="T3" fmla="*/ 121 h 178"/>
                <a:gd name="T4" fmla="*/ 171 w 176"/>
                <a:gd name="T5" fmla="*/ 73 h 178"/>
                <a:gd name="T6" fmla="*/ 157 w 176"/>
                <a:gd name="T7" fmla="*/ 59 h 178"/>
                <a:gd name="T8" fmla="*/ 151 w 176"/>
                <a:gd name="T9" fmla="*/ 46 h 178"/>
                <a:gd name="T10" fmla="*/ 142 w 176"/>
                <a:gd name="T11" fmla="*/ 31 h 178"/>
                <a:gd name="T12" fmla="*/ 132 w 176"/>
                <a:gd name="T13" fmla="*/ 21 h 178"/>
                <a:gd name="T14" fmla="*/ 125 w 176"/>
                <a:gd name="T15" fmla="*/ 10 h 178"/>
                <a:gd name="T16" fmla="*/ 105 w 176"/>
                <a:gd name="T17" fmla="*/ 10 h 178"/>
                <a:gd name="T18" fmla="*/ 90 w 176"/>
                <a:gd name="T19" fmla="*/ 23 h 178"/>
                <a:gd name="T20" fmla="*/ 57 w 176"/>
                <a:gd name="T21" fmla="*/ 34 h 178"/>
                <a:gd name="T22" fmla="*/ 75 w 176"/>
                <a:gd name="T23" fmla="*/ 8 h 178"/>
                <a:gd name="T24" fmla="*/ 103 w 176"/>
                <a:gd name="T25" fmla="*/ 13 h 178"/>
                <a:gd name="T26" fmla="*/ 86 w 176"/>
                <a:gd name="T27" fmla="*/ 2 h 178"/>
                <a:gd name="T28" fmla="*/ 71 w 176"/>
                <a:gd name="T29" fmla="*/ 4 h 178"/>
                <a:gd name="T30" fmla="*/ 56 w 176"/>
                <a:gd name="T31" fmla="*/ 31 h 178"/>
                <a:gd name="T32" fmla="*/ 23 w 176"/>
                <a:gd name="T33" fmla="*/ 56 h 178"/>
                <a:gd name="T34" fmla="*/ 0 w 176"/>
                <a:gd name="T35" fmla="*/ 82 h 178"/>
                <a:gd name="T36" fmla="*/ 17 w 176"/>
                <a:gd name="T37" fmla="*/ 113 h 178"/>
                <a:gd name="T38" fmla="*/ 17 w 176"/>
                <a:gd name="T39" fmla="*/ 146 h 178"/>
                <a:gd name="T40" fmla="*/ 36 w 176"/>
                <a:gd name="T41" fmla="*/ 136 h 178"/>
                <a:gd name="T42" fmla="*/ 9 w 176"/>
                <a:gd name="T43" fmla="*/ 88 h 178"/>
                <a:gd name="T44" fmla="*/ 23 w 176"/>
                <a:gd name="T45" fmla="*/ 75 h 178"/>
                <a:gd name="T46" fmla="*/ 38 w 176"/>
                <a:gd name="T47" fmla="*/ 44 h 178"/>
                <a:gd name="T48" fmla="*/ 65 w 176"/>
                <a:gd name="T49" fmla="*/ 36 h 178"/>
                <a:gd name="T50" fmla="*/ 115 w 176"/>
                <a:gd name="T51" fmla="*/ 8 h 178"/>
                <a:gd name="T52" fmla="*/ 125 w 176"/>
                <a:gd name="T53" fmla="*/ 27 h 178"/>
                <a:gd name="T54" fmla="*/ 113 w 176"/>
                <a:gd name="T55" fmla="*/ 58 h 178"/>
                <a:gd name="T56" fmla="*/ 103 w 176"/>
                <a:gd name="T57" fmla="*/ 69 h 178"/>
                <a:gd name="T58" fmla="*/ 75 w 176"/>
                <a:gd name="T59" fmla="*/ 65 h 178"/>
                <a:gd name="T60" fmla="*/ 71 w 176"/>
                <a:gd name="T61" fmla="*/ 69 h 178"/>
                <a:gd name="T62" fmla="*/ 94 w 176"/>
                <a:gd name="T63" fmla="*/ 102 h 178"/>
                <a:gd name="T64" fmla="*/ 103 w 176"/>
                <a:gd name="T65" fmla="*/ 94 h 178"/>
                <a:gd name="T66" fmla="*/ 96 w 176"/>
                <a:gd name="T67" fmla="*/ 81 h 178"/>
                <a:gd name="T68" fmla="*/ 123 w 176"/>
                <a:gd name="T69" fmla="*/ 59 h 178"/>
                <a:gd name="T70" fmla="*/ 134 w 176"/>
                <a:gd name="T71" fmla="*/ 36 h 178"/>
                <a:gd name="T72" fmla="*/ 144 w 176"/>
                <a:gd name="T73" fmla="*/ 56 h 178"/>
                <a:gd name="T74" fmla="*/ 128 w 176"/>
                <a:gd name="T75" fmla="*/ 82 h 178"/>
                <a:gd name="T76" fmla="*/ 125 w 176"/>
                <a:gd name="T77" fmla="*/ 117 h 178"/>
                <a:gd name="T78" fmla="*/ 125 w 176"/>
                <a:gd name="T79" fmla="*/ 104 h 178"/>
                <a:gd name="T80" fmla="*/ 148 w 176"/>
                <a:gd name="T81" fmla="*/ 69 h 178"/>
                <a:gd name="T82" fmla="*/ 167 w 176"/>
                <a:gd name="T83" fmla="*/ 82 h 178"/>
                <a:gd name="T84" fmla="*/ 138 w 176"/>
                <a:gd name="T85" fmla="*/ 127 h 178"/>
                <a:gd name="T86" fmla="*/ 94 w 176"/>
                <a:gd name="T87" fmla="*/ 152 h 178"/>
                <a:gd name="T88" fmla="*/ 77 w 176"/>
                <a:gd name="T89" fmla="*/ 173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6"/>
                <a:gd name="T136" fmla="*/ 0 h 178"/>
                <a:gd name="T137" fmla="*/ 176 w 17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6" h="178">
                  <a:moveTo>
                    <a:pt x="86" y="178"/>
                  </a:moveTo>
                  <a:lnTo>
                    <a:pt x="94" y="161"/>
                  </a:lnTo>
                  <a:lnTo>
                    <a:pt x="119" y="159"/>
                  </a:lnTo>
                  <a:lnTo>
                    <a:pt x="151" y="121"/>
                  </a:lnTo>
                  <a:lnTo>
                    <a:pt x="176" y="84"/>
                  </a:lnTo>
                  <a:lnTo>
                    <a:pt x="171" y="73"/>
                  </a:lnTo>
                  <a:lnTo>
                    <a:pt x="167" y="65"/>
                  </a:lnTo>
                  <a:lnTo>
                    <a:pt x="157" y="59"/>
                  </a:lnTo>
                  <a:lnTo>
                    <a:pt x="151" y="59"/>
                  </a:lnTo>
                  <a:lnTo>
                    <a:pt x="151" y="46"/>
                  </a:lnTo>
                  <a:lnTo>
                    <a:pt x="148" y="36"/>
                  </a:lnTo>
                  <a:lnTo>
                    <a:pt x="142" y="31"/>
                  </a:lnTo>
                  <a:lnTo>
                    <a:pt x="132" y="27"/>
                  </a:lnTo>
                  <a:lnTo>
                    <a:pt x="132" y="21"/>
                  </a:lnTo>
                  <a:lnTo>
                    <a:pt x="128" y="15"/>
                  </a:lnTo>
                  <a:lnTo>
                    <a:pt x="125" y="10"/>
                  </a:lnTo>
                  <a:lnTo>
                    <a:pt x="115" y="2"/>
                  </a:lnTo>
                  <a:lnTo>
                    <a:pt x="105" y="10"/>
                  </a:lnTo>
                  <a:lnTo>
                    <a:pt x="103" y="13"/>
                  </a:lnTo>
                  <a:lnTo>
                    <a:pt x="90" y="23"/>
                  </a:lnTo>
                  <a:lnTo>
                    <a:pt x="75" y="29"/>
                  </a:lnTo>
                  <a:lnTo>
                    <a:pt x="57" y="34"/>
                  </a:lnTo>
                  <a:lnTo>
                    <a:pt x="65" y="17"/>
                  </a:lnTo>
                  <a:lnTo>
                    <a:pt x="75" y="8"/>
                  </a:lnTo>
                  <a:lnTo>
                    <a:pt x="80" y="6"/>
                  </a:lnTo>
                  <a:lnTo>
                    <a:pt x="103" y="13"/>
                  </a:lnTo>
                  <a:lnTo>
                    <a:pt x="105" y="10"/>
                  </a:lnTo>
                  <a:lnTo>
                    <a:pt x="86" y="2"/>
                  </a:lnTo>
                  <a:lnTo>
                    <a:pt x="77" y="0"/>
                  </a:lnTo>
                  <a:lnTo>
                    <a:pt x="71" y="4"/>
                  </a:lnTo>
                  <a:lnTo>
                    <a:pt x="61" y="19"/>
                  </a:lnTo>
                  <a:lnTo>
                    <a:pt x="56" y="31"/>
                  </a:lnTo>
                  <a:lnTo>
                    <a:pt x="32" y="31"/>
                  </a:lnTo>
                  <a:lnTo>
                    <a:pt x="23" y="56"/>
                  </a:lnTo>
                  <a:lnTo>
                    <a:pt x="8" y="75"/>
                  </a:lnTo>
                  <a:lnTo>
                    <a:pt x="0" y="82"/>
                  </a:lnTo>
                  <a:lnTo>
                    <a:pt x="0" y="88"/>
                  </a:lnTo>
                  <a:lnTo>
                    <a:pt x="17" y="113"/>
                  </a:lnTo>
                  <a:lnTo>
                    <a:pt x="27" y="125"/>
                  </a:lnTo>
                  <a:lnTo>
                    <a:pt x="17" y="146"/>
                  </a:lnTo>
                  <a:lnTo>
                    <a:pt x="23" y="146"/>
                  </a:lnTo>
                  <a:lnTo>
                    <a:pt x="36" y="136"/>
                  </a:lnTo>
                  <a:lnTo>
                    <a:pt x="36" y="127"/>
                  </a:lnTo>
                  <a:lnTo>
                    <a:pt x="9" y="88"/>
                  </a:lnTo>
                  <a:lnTo>
                    <a:pt x="9" y="84"/>
                  </a:lnTo>
                  <a:lnTo>
                    <a:pt x="23" y="75"/>
                  </a:lnTo>
                  <a:lnTo>
                    <a:pt x="36" y="59"/>
                  </a:lnTo>
                  <a:lnTo>
                    <a:pt x="38" y="44"/>
                  </a:lnTo>
                  <a:lnTo>
                    <a:pt x="46" y="36"/>
                  </a:lnTo>
                  <a:lnTo>
                    <a:pt x="65" y="36"/>
                  </a:lnTo>
                  <a:lnTo>
                    <a:pt x="90" y="29"/>
                  </a:lnTo>
                  <a:lnTo>
                    <a:pt x="115" y="8"/>
                  </a:lnTo>
                  <a:lnTo>
                    <a:pt x="123" y="17"/>
                  </a:lnTo>
                  <a:lnTo>
                    <a:pt x="125" y="27"/>
                  </a:lnTo>
                  <a:lnTo>
                    <a:pt x="125" y="34"/>
                  </a:lnTo>
                  <a:lnTo>
                    <a:pt x="113" y="58"/>
                  </a:lnTo>
                  <a:lnTo>
                    <a:pt x="109" y="65"/>
                  </a:lnTo>
                  <a:lnTo>
                    <a:pt x="103" y="69"/>
                  </a:lnTo>
                  <a:lnTo>
                    <a:pt x="94" y="69"/>
                  </a:lnTo>
                  <a:lnTo>
                    <a:pt x="75" y="65"/>
                  </a:lnTo>
                  <a:lnTo>
                    <a:pt x="71" y="65"/>
                  </a:lnTo>
                  <a:lnTo>
                    <a:pt x="71" y="69"/>
                  </a:lnTo>
                  <a:lnTo>
                    <a:pt x="84" y="73"/>
                  </a:lnTo>
                  <a:lnTo>
                    <a:pt x="94" y="102"/>
                  </a:lnTo>
                  <a:lnTo>
                    <a:pt x="105" y="100"/>
                  </a:lnTo>
                  <a:lnTo>
                    <a:pt x="103" y="94"/>
                  </a:lnTo>
                  <a:lnTo>
                    <a:pt x="100" y="92"/>
                  </a:lnTo>
                  <a:lnTo>
                    <a:pt x="96" y="81"/>
                  </a:lnTo>
                  <a:lnTo>
                    <a:pt x="119" y="71"/>
                  </a:lnTo>
                  <a:lnTo>
                    <a:pt x="123" y="59"/>
                  </a:lnTo>
                  <a:lnTo>
                    <a:pt x="132" y="38"/>
                  </a:lnTo>
                  <a:lnTo>
                    <a:pt x="134" y="36"/>
                  </a:lnTo>
                  <a:lnTo>
                    <a:pt x="142" y="40"/>
                  </a:lnTo>
                  <a:lnTo>
                    <a:pt x="144" y="56"/>
                  </a:lnTo>
                  <a:lnTo>
                    <a:pt x="142" y="65"/>
                  </a:lnTo>
                  <a:lnTo>
                    <a:pt x="128" y="82"/>
                  </a:lnTo>
                  <a:lnTo>
                    <a:pt x="119" y="100"/>
                  </a:lnTo>
                  <a:lnTo>
                    <a:pt x="125" y="117"/>
                  </a:lnTo>
                  <a:lnTo>
                    <a:pt x="128" y="113"/>
                  </a:lnTo>
                  <a:lnTo>
                    <a:pt x="125" y="104"/>
                  </a:lnTo>
                  <a:lnTo>
                    <a:pt x="138" y="79"/>
                  </a:lnTo>
                  <a:lnTo>
                    <a:pt x="148" y="69"/>
                  </a:lnTo>
                  <a:lnTo>
                    <a:pt x="161" y="71"/>
                  </a:lnTo>
                  <a:lnTo>
                    <a:pt x="167" y="82"/>
                  </a:lnTo>
                  <a:lnTo>
                    <a:pt x="165" y="92"/>
                  </a:lnTo>
                  <a:lnTo>
                    <a:pt x="138" y="127"/>
                  </a:lnTo>
                  <a:lnTo>
                    <a:pt x="119" y="144"/>
                  </a:lnTo>
                  <a:lnTo>
                    <a:pt x="94" y="152"/>
                  </a:lnTo>
                  <a:lnTo>
                    <a:pt x="90" y="152"/>
                  </a:lnTo>
                  <a:lnTo>
                    <a:pt x="77" y="173"/>
                  </a:lnTo>
                  <a:lnTo>
                    <a:pt x="86" y="178"/>
                  </a:lnTo>
                  <a:close/>
                </a:path>
              </a:pathLst>
            </a:custGeom>
            <a:solidFill>
              <a:srgbClr val="000000"/>
            </a:solidFill>
            <a:ln w="0">
              <a:solidFill>
                <a:srgbClr val="000000"/>
              </a:solidFill>
              <a:round/>
              <a:headEnd/>
              <a:tailEnd/>
            </a:ln>
          </p:spPr>
          <p:txBody>
            <a:bodyPr/>
            <a:lstStyle/>
            <a:p>
              <a:endParaRPr lang="en-US"/>
            </a:p>
          </p:txBody>
        </p:sp>
        <p:sp>
          <p:nvSpPr>
            <p:cNvPr id="28813" name="Freeform 57"/>
            <p:cNvSpPr>
              <a:spLocks/>
            </p:cNvSpPr>
            <p:nvPr/>
          </p:nvSpPr>
          <p:spPr bwMode="auto">
            <a:xfrm>
              <a:off x="3383" y="1499"/>
              <a:ext cx="158" cy="178"/>
            </a:xfrm>
            <a:custGeom>
              <a:avLst/>
              <a:gdLst>
                <a:gd name="T0" fmla="*/ 68 w 158"/>
                <a:gd name="T1" fmla="*/ 165 h 178"/>
                <a:gd name="T2" fmla="*/ 81 w 158"/>
                <a:gd name="T3" fmla="*/ 144 h 178"/>
                <a:gd name="T4" fmla="*/ 85 w 158"/>
                <a:gd name="T5" fmla="*/ 144 h 178"/>
                <a:gd name="T6" fmla="*/ 110 w 158"/>
                <a:gd name="T7" fmla="*/ 136 h 178"/>
                <a:gd name="T8" fmla="*/ 129 w 158"/>
                <a:gd name="T9" fmla="*/ 119 h 178"/>
                <a:gd name="T10" fmla="*/ 156 w 158"/>
                <a:gd name="T11" fmla="*/ 84 h 178"/>
                <a:gd name="T12" fmla="*/ 158 w 158"/>
                <a:gd name="T13" fmla="*/ 74 h 178"/>
                <a:gd name="T14" fmla="*/ 152 w 158"/>
                <a:gd name="T15" fmla="*/ 63 h 178"/>
                <a:gd name="T16" fmla="*/ 139 w 158"/>
                <a:gd name="T17" fmla="*/ 61 h 178"/>
                <a:gd name="T18" fmla="*/ 129 w 158"/>
                <a:gd name="T19" fmla="*/ 71 h 178"/>
                <a:gd name="T20" fmla="*/ 116 w 158"/>
                <a:gd name="T21" fmla="*/ 96 h 178"/>
                <a:gd name="T22" fmla="*/ 119 w 158"/>
                <a:gd name="T23" fmla="*/ 105 h 178"/>
                <a:gd name="T24" fmla="*/ 116 w 158"/>
                <a:gd name="T25" fmla="*/ 109 h 178"/>
                <a:gd name="T26" fmla="*/ 110 w 158"/>
                <a:gd name="T27" fmla="*/ 92 h 178"/>
                <a:gd name="T28" fmla="*/ 119 w 158"/>
                <a:gd name="T29" fmla="*/ 74 h 178"/>
                <a:gd name="T30" fmla="*/ 133 w 158"/>
                <a:gd name="T31" fmla="*/ 57 h 178"/>
                <a:gd name="T32" fmla="*/ 135 w 158"/>
                <a:gd name="T33" fmla="*/ 48 h 178"/>
                <a:gd name="T34" fmla="*/ 133 w 158"/>
                <a:gd name="T35" fmla="*/ 32 h 178"/>
                <a:gd name="T36" fmla="*/ 125 w 158"/>
                <a:gd name="T37" fmla="*/ 28 h 178"/>
                <a:gd name="T38" fmla="*/ 123 w 158"/>
                <a:gd name="T39" fmla="*/ 30 h 178"/>
                <a:gd name="T40" fmla="*/ 114 w 158"/>
                <a:gd name="T41" fmla="*/ 51 h 178"/>
                <a:gd name="T42" fmla="*/ 110 w 158"/>
                <a:gd name="T43" fmla="*/ 63 h 178"/>
                <a:gd name="T44" fmla="*/ 87 w 158"/>
                <a:gd name="T45" fmla="*/ 73 h 178"/>
                <a:gd name="T46" fmla="*/ 91 w 158"/>
                <a:gd name="T47" fmla="*/ 84 h 178"/>
                <a:gd name="T48" fmla="*/ 94 w 158"/>
                <a:gd name="T49" fmla="*/ 86 h 178"/>
                <a:gd name="T50" fmla="*/ 96 w 158"/>
                <a:gd name="T51" fmla="*/ 92 h 178"/>
                <a:gd name="T52" fmla="*/ 85 w 158"/>
                <a:gd name="T53" fmla="*/ 94 h 178"/>
                <a:gd name="T54" fmla="*/ 75 w 158"/>
                <a:gd name="T55" fmla="*/ 65 h 178"/>
                <a:gd name="T56" fmla="*/ 62 w 158"/>
                <a:gd name="T57" fmla="*/ 61 h 178"/>
                <a:gd name="T58" fmla="*/ 62 w 158"/>
                <a:gd name="T59" fmla="*/ 57 h 178"/>
                <a:gd name="T60" fmla="*/ 66 w 158"/>
                <a:gd name="T61" fmla="*/ 57 h 178"/>
                <a:gd name="T62" fmla="*/ 85 w 158"/>
                <a:gd name="T63" fmla="*/ 61 h 178"/>
                <a:gd name="T64" fmla="*/ 94 w 158"/>
                <a:gd name="T65" fmla="*/ 61 h 178"/>
                <a:gd name="T66" fmla="*/ 100 w 158"/>
                <a:gd name="T67" fmla="*/ 57 h 178"/>
                <a:gd name="T68" fmla="*/ 104 w 158"/>
                <a:gd name="T69" fmla="*/ 50 h 178"/>
                <a:gd name="T70" fmla="*/ 116 w 158"/>
                <a:gd name="T71" fmla="*/ 26 h 178"/>
                <a:gd name="T72" fmla="*/ 116 w 158"/>
                <a:gd name="T73" fmla="*/ 19 h 178"/>
                <a:gd name="T74" fmla="*/ 114 w 158"/>
                <a:gd name="T75" fmla="*/ 9 h 178"/>
                <a:gd name="T76" fmla="*/ 106 w 158"/>
                <a:gd name="T77" fmla="*/ 0 h 178"/>
                <a:gd name="T78" fmla="*/ 81 w 158"/>
                <a:gd name="T79" fmla="*/ 21 h 178"/>
                <a:gd name="T80" fmla="*/ 56 w 158"/>
                <a:gd name="T81" fmla="*/ 28 h 178"/>
                <a:gd name="T82" fmla="*/ 37 w 158"/>
                <a:gd name="T83" fmla="*/ 28 h 178"/>
                <a:gd name="T84" fmla="*/ 29 w 158"/>
                <a:gd name="T85" fmla="*/ 36 h 178"/>
                <a:gd name="T86" fmla="*/ 27 w 158"/>
                <a:gd name="T87" fmla="*/ 51 h 178"/>
                <a:gd name="T88" fmla="*/ 14 w 158"/>
                <a:gd name="T89" fmla="*/ 67 h 178"/>
                <a:gd name="T90" fmla="*/ 0 w 158"/>
                <a:gd name="T91" fmla="*/ 76 h 178"/>
                <a:gd name="T92" fmla="*/ 0 w 158"/>
                <a:gd name="T93" fmla="*/ 80 h 178"/>
                <a:gd name="T94" fmla="*/ 27 w 158"/>
                <a:gd name="T95" fmla="*/ 119 h 178"/>
                <a:gd name="T96" fmla="*/ 27 w 158"/>
                <a:gd name="T97" fmla="*/ 128 h 178"/>
                <a:gd name="T98" fmla="*/ 14 w 158"/>
                <a:gd name="T99" fmla="*/ 138 h 178"/>
                <a:gd name="T100" fmla="*/ 14 w 158"/>
                <a:gd name="T101" fmla="*/ 155 h 178"/>
                <a:gd name="T102" fmla="*/ 56 w 158"/>
                <a:gd name="T103" fmla="*/ 178 h 178"/>
                <a:gd name="T104" fmla="*/ 62 w 158"/>
                <a:gd name="T105" fmla="*/ 176 h 178"/>
                <a:gd name="T106" fmla="*/ 68 w 158"/>
                <a:gd name="T107" fmla="*/ 165 h 1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8"/>
                <a:gd name="T163" fmla="*/ 0 h 178"/>
                <a:gd name="T164" fmla="*/ 158 w 158"/>
                <a:gd name="T165" fmla="*/ 178 h 17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8" h="178">
                  <a:moveTo>
                    <a:pt x="68" y="165"/>
                  </a:moveTo>
                  <a:lnTo>
                    <a:pt x="81" y="144"/>
                  </a:lnTo>
                  <a:lnTo>
                    <a:pt x="85" y="144"/>
                  </a:lnTo>
                  <a:lnTo>
                    <a:pt x="110" y="136"/>
                  </a:lnTo>
                  <a:lnTo>
                    <a:pt x="129" y="119"/>
                  </a:lnTo>
                  <a:lnTo>
                    <a:pt x="156" y="84"/>
                  </a:lnTo>
                  <a:lnTo>
                    <a:pt x="158" y="74"/>
                  </a:lnTo>
                  <a:lnTo>
                    <a:pt x="152" y="63"/>
                  </a:lnTo>
                  <a:lnTo>
                    <a:pt x="139" y="61"/>
                  </a:lnTo>
                  <a:lnTo>
                    <a:pt x="129" y="71"/>
                  </a:lnTo>
                  <a:lnTo>
                    <a:pt x="116" y="96"/>
                  </a:lnTo>
                  <a:lnTo>
                    <a:pt x="119" y="105"/>
                  </a:lnTo>
                  <a:lnTo>
                    <a:pt x="116" y="109"/>
                  </a:lnTo>
                  <a:lnTo>
                    <a:pt x="110" y="92"/>
                  </a:lnTo>
                  <a:lnTo>
                    <a:pt x="119" y="74"/>
                  </a:lnTo>
                  <a:lnTo>
                    <a:pt x="133" y="57"/>
                  </a:lnTo>
                  <a:lnTo>
                    <a:pt x="135" y="48"/>
                  </a:lnTo>
                  <a:lnTo>
                    <a:pt x="133" y="32"/>
                  </a:lnTo>
                  <a:lnTo>
                    <a:pt x="125" y="28"/>
                  </a:lnTo>
                  <a:lnTo>
                    <a:pt x="123" y="30"/>
                  </a:lnTo>
                  <a:lnTo>
                    <a:pt x="114" y="51"/>
                  </a:lnTo>
                  <a:lnTo>
                    <a:pt x="110" y="63"/>
                  </a:lnTo>
                  <a:lnTo>
                    <a:pt x="87" y="73"/>
                  </a:lnTo>
                  <a:lnTo>
                    <a:pt x="91" y="84"/>
                  </a:lnTo>
                  <a:lnTo>
                    <a:pt x="94" y="86"/>
                  </a:lnTo>
                  <a:lnTo>
                    <a:pt x="96" y="92"/>
                  </a:lnTo>
                  <a:lnTo>
                    <a:pt x="85" y="94"/>
                  </a:lnTo>
                  <a:lnTo>
                    <a:pt x="75" y="65"/>
                  </a:lnTo>
                  <a:lnTo>
                    <a:pt x="62" y="61"/>
                  </a:lnTo>
                  <a:lnTo>
                    <a:pt x="62" y="57"/>
                  </a:lnTo>
                  <a:lnTo>
                    <a:pt x="66" y="57"/>
                  </a:lnTo>
                  <a:lnTo>
                    <a:pt x="85" y="61"/>
                  </a:lnTo>
                  <a:lnTo>
                    <a:pt x="94" y="61"/>
                  </a:lnTo>
                  <a:lnTo>
                    <a:pt x="100" y="57"/>
                  </a:lnTo>
                  <a:lnTo>
                    <a:pt x="104" y="50"/>
                  </a:lnTo>
                  <a:lnTo>
                    <a:pt x="116" y="26"/>
                  </a:lnTo>
                  <a:lnTo>
                    <a:pt x="116" y="19"/>
                  </a:lnTo>
                  <a:lnTo>
                    <a:pt x="114" y="9"/>
                  </a:lnTo>
                  <a:lnTo>
                    <a:pt x="106" y="0"/>
                  </a:lnTo>
                  <a:lnTo>
                    <a:pt x="81" y="21"/>
                  </a:lnTo>
                  <a:lnTo>
                    <a:pt x="56" y="28"/>
                  </a:lnTo>
                  <a:lnTo>
                    <a:pt x="37" y="28"/>
                  </a:lnTo>
                  <a:lnTo>
                    <a:pt x="29" y="36"/>
                  </a:lnTo>
                  <a:lnTo>
                    <a:pt x="27" y="51"/>
                  </a:lnTo>
                  <a:lnTo>
                    <a:pt x="14" y="67"/>
                  </a:lnTo>
                  <a:lnTo>
                    <a:pt x="0" y="76"/>
                  </a:lnTo>
                  <a:lnTo>
                    <a:pt x="0" y="80"/>
                  </a:lnTo>
                  <a:lnTo>
                    <a:pt x="27" y="119"/>
                  </a:lnTo>
                  <a:lnTo>
                    <a:pt x="27" y="128"/>
                  </a:lnTo>
                  <a:lnTo>
                    <a:pt x="14" y="138"/>
                  </a:lnTo>
                  <a:lnTo>
                    <a:pt x="14" y="155"/>
                  </a:lnTo>
                  <a:lnTo>
                    <a:pt x="56" y="178"/>
                  </a:lnTo>
                  <a:lnTo>
                    <a:pt x="62" y="176"/>
                  </a:lnTo>
                  <a:lnTo>
                    <a:pt x="68" y="165"/>
                  </a:lnTo>
                  <a:close/>
                </a:path>
              </a:pathLst>
            </a:custGeom>
            <a:solidFill>
              <a:srgbClr val="FFE1C2"/>
            </a:solidFill>
            <a:ln w="0">
              <a:solidFill>
                <a:srgbClr val="000000"/>
              </a:solidFill>
              <a:round/>
              <a:headEnd/>
              <a:tailEnd/>
            </a:ln>
          </p:spPr>
          <p:txBody>
            <a:bodyPr/>
            <a:lstStyle/>
            <a:p>
              <a:endParaRPr lang="en-US"/>
            </a:p>
          </p:txBody>
        </p:sp>
        <p:sp>
          <p:nvSpPr>
            <p:cNvPr id="28814" name="Freeform 58"/>
            <p:cNvSpPr>
              <a:spLocks/>
            </p:cNvSpPr>
            <p:nvPr/>
          </p:nvSpPr>
          <p:spPr bwMode="auto">
            <a:xfrm>
              <a:off x="2260" y="2121"/>
              <a:ext cx="158" cy="171"/>
            </a:xfrm>
            <a:custGeom>
              <a:avLst/>
              <a:gdLst>
                <a:gd name="T0" fmla="*/ 156 w 158"/>
                <a:gd name="T1" fmla="*/ 126 h 171"/>
                <a:gd name="T2" fmla="*/ 158 w 158"/>
                <a:gd name="T3" fmla="*/ 123 h 171"/>
                <a:gd name="T4" fmla="*/ 158 w 158"/>
                <a:gd name="T5" fmla="*/ 105 h 171"/>
                <a:gd name="T6" fmla="*/ 154 w 158"/>
                <a:gd name="T7" fmla="*/ 78 h 171"/>
                <a:gd name="T8" fmla="*/ 133 w 158"/>
                <a:gd name="T9" fmla="*/ 61 h 171"/>
                <a:gd name="T10" fmla="*/ 133 w 158"/>
                <a:gd name="T11" fmla="*/ 42 h 171"/>
                <a:gd name="T12" fmla="*/ 158 w 158"/>
                <a:gd name="T13" fmla="*/ 27 h 171"/>
                <a:gd name="T14" fmla="*/ 152 w 158"/>
                <a:gd name="T15" fmla="*/ 17 h 171"/>
                <a:gd name="T16" fmla="*/ 142 w 158"/>
                <a:gd name="T17" fmla="*/ 7 h 171"/>
                <a:gd name="T18" fmla="*/ 131 w 158"/>
                <a:gd name="T19" fmla="*/ 0 h 171"/>
                <a:gd name="T20" fmla="*/ 102 w 158"/>
                <a:gd name="T21" fmla="*/ 0 h 171"/>
                <a:gd name="T22" fmla="*/ 93 w 158"/>
                <a:gd name="T23" fmla="*/ 5 h 171"/>
                <a:gd name="T24" fmla="*/ 91 w 158"/>
                <a:gd name="T25" fmla="*/ 9 h 171"/>
                <a:gd name="T26" fmla="*/ 91 w 158"/>
                <a:gd name="T27" fmla="*/ 17 h 171"/>
                <a:gd name="T28" fmla="*/ 39 w 158"/>
                <a:gd name="T29" fmla="*/ 53 h 171"/>
                <a:gd name="T30" fmla="*/ 29 w 158"/>
                <a:gd name="T31" fmla="*/ 59 h 171"/>
                <a:gd name="T32" fmla="*/ 18 w 158"/>
                <a:gd name="T33" fmla="*/ 67 h 171"/>
                <a:gd name="T34" fmla="*/ 12 w 158"/>
                <a:gd name="T35" fmla="*/ 82 h 171"/>
                <a:gd name="T36" fmla="*/ 4 w 158"/>
                <a:gd name="T37" fmla="*/ 113 h 171"/>
                <a:gd name="T38" fmla="*/ 0 w 158"/>
                <a:gd name="T39" fmla="*/ 126 h 171"/>
                <a:gd name="T40" fmla="*/ 2 w 158"/>
                <a:gd name="T41" fmla="*/ 134 h 171"/>
                <a:gd name="T42" fmla="*/ 10 w 158"/>
                <a:gd name="T43" fmla="*/ 138 h 171"/>
                <a:gd name="T44" fmla="*/ 16 w 158"/>
                <a:gd name="T45" fmla="*/ 136 h 171"/>
                <a:gd name="T46" fmla="*/ 33 w 158"/>
                <a:gd name="T47" fmla="*/ 94 h 171"/>
                <a:gd name="T48" fmla="*/ 35 w 158"/>
                <a:gd name="T49" fmla="*/ 96 h 171"/>
                <a:gd name="T50" fmla="*/ 22 w 158"/>
                <a:gd name="T51" fmla="*/ 146 h 171"/>
                <a:gd name="T52" fmla="*/ 27 w 158"/>
                <a:gd name="T53" fmla="*/ 155 h 171"/>
                <a:gd name="T54" fmla="*/ 41 w 158"/>
                <a:gd name="T55" fmla="*/ 155 h 171"/>
                <a:gd name="T56" fmla="*/ 52 w 158"/>
                <a:gd name="T57" fmla="*/ 147 h 171"/>
                <a:gd name="T58" fmla="*/ 62 w 158"/>
                <a:gd name="T59" fmla="*/ 101 h 171"/>
                <a:gd name="T60" fmla="*/ 66 w 158"/>
                <a:gd name="T61" fmla="*/ 101 h 171"/>
                <a:gd name="T62" fmla="*/ 58 w 158"/>
                <a:gd name="T63" fmla="*/ 161 h 171"/>
                <a:gd name="T64" fmla="*/ 69 w 158"/>
                <a:gd name="T65" fmla="*/ 171 h 171"/>
                <a:gd name="T66" fmla="*/ 87 w 158"/>
                <a:gd name="T67" fmla="*/ 167 h 171"/>
                <a:gd name="T68" fmla="*/ 94 w 158"/>
                <a:gd name="T69" fmla="*/ 107 h 171"/>
                <a:gd name="T70" fmla="*/ 96 w 158"/>
                <a:gd name="T71" fmla="*/ 109 h 171"/>
                <a:gd name="T72" fmla="*/ 96 w 158"/>
                <a:gd name="T73" fmla="*/ 121 h 171"/>
                <a:gd name="T74" fmla="*/ 94 w 158"/>
                <a:gd name="T75" fmla="*/ 159 h 171"/>
                <a:gd name="T76" fmla="*/ 116 w 158"/>
                <a:gd name="T77" fmla="*/ 171 h 171"/>
                <a:gd name="T78" fmla="*/ 142 w 158"/>
                <a:gd name="T79" fmla="*/ 161 h 171"/>
                <a:gd name="T80" fmla="*/ 144 w 158"/>
                <a:gd name="T81" fmla="*/ 157 h 171"/>
                <a:gd name="T82" fmla="*/ 142 w 158"/>
                <a:gd name="T83" fmla="*/ 153 h 171"/>
                <a:gd name="T84" fmla="*/ 114 w 158"/>
                <a:gd name="T85" fmla="*/ 142 h 171"/>
                <a:gd name="T86" fmla="*/ 129 w 158"/>
                <a:gd name="T87" fmla="*/ 117 h 171"/>
                <a:gd name="T88" fmla="*/ 156 w 158"/>
                <a:gd name="T89" fmla="*/ 126 h 1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8"/>
                <a:gd name="T136" fmla="*/ 0 h 171"/>
                <a:gd name="T137" fmla="*/ 158 w 158"/>
                <a:gd name="T138" fmla="*/ 171 h 1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8" h="171">
                  <a:moveTo>
                    <a:pt x="156" y="126"/>
                  </a:moveTo>
                  <a:lnTo>
                    <a:pt x="158" y="123"/>
                  </a:lnTo>
                  <a:lnTo>
                    <a:pt x="158" y="105"/>
                  </a:lnTo>
                  <a:lnTo>
                    <a:pt x="154" y="78"/>
                  </a:lnTo>
                  <a:lnTo>
                    <a:pt x="133" y="61"/>
                  </a:lnTo>
                  <a:lnTo>
                    <a:pt x="133" y="42"/>
                  </a:lnTo>
                  <a:lnTo>
                    <a:pt x="158" y="27"/>
                  </a:lnTo>
                  <a:lnTo>
                    <a:pt x="152" y="17"/>
                  </a:lnTo>
                  <a:lnTo>
                    <a:pt x="142" y="7"/>
                  </a:lnTo>
                  <a:lnTo>
                    <a:pt x="131" y="0"/>
                  </a:lnTo>
                  <a:lnTo>
                    <a:pt x="102" y="0"/>
                  </a:lnTo>
                  <a:lnTo>
                    <a:pt x="93" y="5"/>
                  </a:lnTo>
                  <a:lnTo>
                    <a:pt x="91" y="9"/>
                  </a:lnTo>
                  <a:lnTo>
                    <a:pt x="91" y="17"/>
                  </a:lnTo>
                  <a:lnTo>
                    <a:pt x="39" y="53"/>
                  </a:lnTo>
                  <a:lnTo>
                    <a:pt x="29" y="59"/>
                  </a:lnTo>
                  <a:lnTo>
                    <a:pt x="18" y="67"/>
                  </a:lnTo>
                  <a:lnTo>
                    <a:pt x="12" y="82"/>
                  </a:lnTo>
                  <a:lnTo>
                    <a:pt x="4" y="113"/>
                  </a:lnTo>
                  <a:lnTo>
                    <a:pt x="0" y="126"/>
                  </a:lnTo>
                  <a:lnTo>
                    <a:pt x="2" y="134"/>
                  </a:lnTo>
                  <a:lnTo>
                    <a:pt x="10" y="138"/>
                  </a:lnTo>
                  <a:lnTo>
                    <a:pt x="16" y="136"/>
                  </a:lnTo>
                  <a:lnTo>
                    <a:pt x="33" y="94"/>
                  </a:lnTo>
                  <a:lnTo>
                    <a:pt x="35" y="96"/>
                  </a:lnTo>
                  <a:lnTo>
                    <a:pt x="22" y="146"/>
                  </a:lnTo>
                  <a:lnTo>
                    <a:pt x="27" y="155"/>
                  </a:lnTo>
                  <a:lnTo>
                    <a:pt x="41" y="155"/>
                  </a:lnTo>
                  <a:lnTo>
                    <a:pt x="52" y="147"/>
                  </a:lnTo>
                  <a:lnTo>
                    <a:pt x="62" y="101"/>
                  </a:lnTo>
                  <a:lnTo>
                    <a:pt x="66" y="101"/>
                  </a:lnTo>
                  <a:lnTo>
                    <a:pt x="58" y="161"/>
                  </a:lnTo>
                  <a:lnTo>
                    <a:pt x="69" y="171"/>
                  </a:lnTo>
                  <a:lnTo>
                    <a:pt x="87" y="167"/>
                  </a:lnTo>
                  <a:lnTo>
                    <a:pt x="94" y="107"/>
                  </a:lnTo>
                  <a:lnTo>
                    <a:pt x="96" y="109"/>
                  </a:lnTo>
                  <a:lnTo>
                    <a:pt x="96" y="121"/>
                  </a:lnTo>
                  <a:lnTo>
                    <a:pt x="94" y="159"/>
                  </a:lnTo>
                  <a:lnTo>
                    <a:pt x="116" y="171"/>
                  </a:lnTo>
                  <a:lnTo>
                    <a:pt x="142" y="161"/>
                  </a:lnTo>
                  <a:lnTo>
                    <a:pt x="144" y="157"/>
                  </a:lnTo>
                  <a:lnTo>
                    <a:pt x="142" y="153"/>
                  </a:lnTo>
                  <a:lnTo>
                    <a:pt x="114" y="142"/>
                  </a:lnTo>
                  <a:lnTo>
                    <a:pt x="129" y="117"/>
                  </a:lnTo>
                  <a:lnTo>
                    <a:pt x="156" y="126"/>
                  </a:lnTo>
                  <a:close/>
                </a:path>
              </a:pathLst>
            </a:custGeom>
            <a:solidFill>
              <a:srgbClr val="FFE1C2"/>
            </a:solidFill>
            <a:ln w="0">
              <a:solidFill>
                <a:srgbClr val="000000"/>
              </a:solidFill>
              <a:round/>
              <a:headEnd/>
              <a:tailEnd/>
            </a:ln>
          </p:spPr>
          <p:txBody>
            <a:bodyPr/>
            <a:lstStyle/>
            <a:p>
              <a:endParaRPr lang="en-US"/>
            </a:p>
          </p:txBody>
        </p:sp>
        <p:sp>
          <p:nvSpPr>
            <p:cNvPr id="28815" name="Freeform 59"/>
            <p:cNvSpPr>
              <a:spLocks/>
            </p:cNvSpPr>
            <p:nvPr/>
          </p:nvSpPr>
          <p:spPr bwMode="auto">
            <a:xfrm>
              <a:off x="3023" y="2071"/>
              <a:ext cx="165" cy="113"/>
            </a:xfrm>
            <a:custGeom>
              <a:avLst/>
              <a:gdLst>
                <a:gd name="T0" fmla="*/ 143 w 165"/>
                <a:gd name="T1" fmla="*/ 9 h 113"/>
                <a:gd name="T2" fmla="*/ 136 w 165"/>
                <a:gd name="T3" fmla="*/ 0 h 113"/>
                <a:gd name="T4" fmla="*/ 136 w 165"/>
                <a:gd name="T5" fmla="*/ 30 h 113"/>
                <a:gd name="T6" fmla="*/ 143 w 165"/>
                <a:gd name="T7" fmla="*/ 59 h 113"/>
                <a:gd name="T8" fmla="*/ 149 w 165"/>
                <a:gd name="T9" fmla="*/ 73 h 113"/>
                <a:gd name="T10" fmla="*/ 149 w 165"/>
                <a:gd name="T11" fmla="*/ 88 h 113"/>
                <a:gd name="T12" fmla="*/ 105 w 165"/>
                <a:gd name="T13" fmla="*/ 69 h 113"/>
                <a:gd name="T14" fmla="*/ 48 w 165"/>
                <a:gd name="T15" fmla="*/ 29 h 113"/>
                <a:gd name="T16" fmla="*/ 34 w 165"/>
                <a:gd name="T17" fmla="*/ 21 h 113"/>
                <a:gd name="T18" fmla="*/ 38 w 165"/>
                <a:gd name="T19" fmla="*/ 25 h 113"/>
                <a:gd name="T20" fmla="*/ 105 w 165"/>
                <a:gd name="T21" fmla="*/ 77 h 113"/>
                <a:gd name="T22" fmla="*/ 111 w 165"/>
                <a:gd name="T23" fmla="*/ 82 h 113"/>
                <a:gd name="T24" fmla="*/ 107 w 165"/>
                <a:gd name="T25" fmla="*/ 84 h 113"/>
                <a:gd name="T26" fmla="*/ 101 w 165"/>
                <a:gd name="T27" fmla="*/ 82 h 113"/>
                <a:gd name="T28" fmla="*/ 67 w 165"/>
                <a:gd name="T29" fmla="*/ 69 h 113"/>
                <a:gd name="T30" fmla="*/ 0 w 165"/>
                <a:gd name="T31" fmla="*/ 29 h 113"/>
                <a:gd name="T32" fmla="*/ 53 w 165"/>
                <a:gd name="T33" fmla="*/ 71 h 113"/>
                <a:gd name="T34" fmla="*/ 86 w 165"/>
                <a:gd name="T35" fmla="*/ 86 h 113"/>
                <a:gd name="T36" fmla="*/ 145 w 165"/>
                <a:gd name="T37" fmla="*/ 101 h 113"/>
                <a:gd name="T38" fmla="*/ 149 w 165"/>
                <a:gd name="T39" fmla="*/ 113 h 113"/>
                <a:gd name="T40" fmla="*/ 163 w 165"/>
                <a:gd name="T41" fmla="*/ 113 h 113"/>
                <a:gd name="T42" fmla="*/ 165 w 165"/>
                <a:gd name="T43" fmla="*/ 105 h 113"/>
                <a:gd name="T44" fmla="*/ 163 w 165"/>
                <a:gd name="T45" fmla="*/ 86 h 113"/>
                <a:gd name="T46" fmla="*/ 155 w 165"/>
                <a:gd name="T47" fmla="*/ 67 h 113"/>
                <a:gd name="T48" fmla="*/ 149 w 165"/>
                <a:gd name="T49" fmla="*/ 50 h 113"/>
                <a:gd name="T50" fmla="*/ 143 w 165"/>
                <a:gd name="T51" fmla="*/ 34 h 113"/>
                <a:gd name="T52" fmla="*/ 143 w 165"/>
                <a:gd name="T53" fmla="*/ 9 h 11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5"/>
                <a:gd name="T82" fmla="*/ 0 h 113"/>
                <a:gd name="T83" fmla="*/ 165 w 165"/>
                <a:gd name="T84" fmla="*/ 113 h 11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5" h="113">
                  <a:moveTo>
                    <a:pt x="143" y="9"/>
                  </a:moveTo>
                  <a:lnTo>
                    <a:pt x="136" y="0"/>
                  </a:lnTo>
                  <a:lnTo>
                    <a:pt x="136" y="30"/>
                  </a:lnTo>
                  <a:lnTo>
                    <a:pt x="143" y="59"/>
                  </a:lnTo>
                  <a:lnTo>
                    <a:pt x="149" y="73"/>
                  </a:lnTo>
                  <a:lnTo>
                    <a:pt x="149" y="88"/>
                  </a:lnTo>
                  <a:lnTo>
                    <a:pt x="105" y="69"/>
                  </a:lnTo>
                  <a:lnTo>
                    <a:pt x="48" y="29"/>
                  </a:lnTo>
                  <a:lnTo>
                    <a:pt x="34" y="21"/>
                  </a:lnTo>
                  <a:lnTo>
                    <a:pt x="38" y="25"/>
                  </a:lnTo>
                  <a:lnTo>
                    <a:pt x="105" y="77"/>
                  </a:lnTo>
                  <a:lnTo>
                    <a:pt x="111" y="82"/>
                  </a:lnTo>
                  <a:lnTo>
                    <a:pt x="107" y="84"/>
                  </a:lnTo>
                  <a:lnTo>
                    <a:pt x="101" y="82"/>
                  </a:lnTo>
                  <a:lnTo>
                    <a:pt x="67" y="69"/>
                  </a:lnTo>
                  <a:lnTo>
                    <a:pt x="0" y="29"/>
                  </a:lnTo>
                  <a:lnTo>
                    <a:pt x="53" y="71"/>
                  </a:lnTo>
                  <a:lnTo>
                    <a:pt x="86" y="86"/>
                  </a:lnTo>
                  <a:lnTo>
                    <a:pt x="145" y="101"/>
                  </a:lnTo>
                  <a:lnTo>
                    <a:pt x="149" y="113"/>
                  </a:lnTo>
                  <a:lnTo>
                    <a:pt x="163" y="113"/>
                  </a:lnTo>
                  <a:lnTo>
                    <a:pt x="165" y="105"/>
                  </a:lnTo>
                  <a:lnTo>
                    <a:pt x="163" y="86"/>
                  </a:lnTo>
                  <a:lnTo>
                    <a:pt x="155" y="67"/>
                  </a:lnTo>
                  <a:lnTo>
                    <a:pt x="149" y="50"/>
                  </a:lnTo>
                  <a:lnTo>
                    <a:pt x="143" y="34"/>
                  </a:lnTo>
                  <a:lnTo>
                    <a:pt x="143" y="9"/>
                  </a:lnTo>
                  <a:close/>
                </a:path>
              </a:pathLst>
            </a:custGeom>
            <a:solidFill>
              <a:srgbClr val="000000"/>
            </a:solidFill>
            <a:ln w="0">
              <a:solidFill>
                <a:srgbClr val="000000"/>
              </a:solidFill>
              <a:round/>
              <a:headEnd/>
              <a:tailEnd/>
            </a:ln>
          </p:spPr>
          <p:txBody>
            <a:bodyPr/>
            <a:lstStyle/>
            <a:p>
              <a:endParaRPr lang="en-US"/>
            </a:p>
          </p:txBody>
        </p:sp>
        <p:sp>
          <p:nvSpPr>
            <p:cNvPr id="28816" name="Freeform 60"/>
            <p:cNvSpPr>
              <a:spLocks/>
            </p:cNvSpPr>
            <p:nvPr/>
          </p:nvSpPr>
          <p:spPr bwMode="auto">
            <a:xfrm>
              <a:off x="2264" y="2115"/>
              <a:ext cx="163" cy="138"/>
            </a:xfrm>
            <a:custGeom>
              <a:avLst/>
              <a:gdLst>
                <a:gd name="T0" fmla="*/ 163 w 163"/>
                <a:gd name="T1" fmla="*/ 86 h 138"/>
                <a:gd name="T2" fmla="*/ 150 w 163"/>
                <a:gd name="T3" fmla="*/ 71 h 138"/>
                <a:gd name="T4" fmla="*/ 148 w 163"/>
                <a:gd name="T5" fmla="*/ 71 h 138"/>
                <a:gd name="T6" fmla="*/ 142 w 163"/>
                <a:gd name="T7" fmla="*/ 69 h 138"/>
                <a:gd name="T8" fmla="*/ 140 w 163"/>
                <a:gd name="T9" fmla="*/ 63 h 138"/>
                <a:gd name="T10" fmla="*/ 144 w 163"/>
                <a:gd name="T11" fmla="*/ 61 h 138"/>
                <a:gd name="T12" fmla="*/ 150 w 163"/>
                <a:gd name="T13" fmla="*/ 59 h 138"/>
                <a:gd name="T14" fmla="*/ 154 w 163"/>
                <a:gd name="T15" fmla="*/ 57 h 138"/>
                <a:gd name="T16" fmla="*/ 158 w 163"/>
                <a:gd name="T17" fmla="*/ 54 h 138"/>
                <a:gd name="T18" fmla="*/ 161 w 163"/>
                <a:gd name="T19" fmla="*/ 42 h 138"/>
                <a:gd name="T20" fmla="*/ 161 w 163"/>
                <a:gd name="T21" fmla="*/ 31 h 138"/>
                <a:gd name="T22" fmla="*/ 152 w 163"/>
                <a:gd name="T23" fmla="*/ 15 h 138"/>
                <a:gd name="T24" fmla="*/ 142 w 163"/>
                <a:gd name="T25" fmla="*/ 8 h 138"/>
                <a:gd name="T26" fmla="*/ 129 w 163"/>
                <a:gd name="T27" fmla="*/ 0 h 138"/>
                <a:gd name="T28" fmla="*/ 106 w 163"/>
                <a:gd name="T29" fmla="*/ 0 h 138"/>
                <a:gd name="T30" fmla="*/ 96 w 163"/>
                <a:gd name="T31" fmla="*/ 2 h 138"/>
                <a:gd name="T32" fmla="*/ 90 w 163"/>
                <a:gd name="T33" fmla="*/ 4 h 138"/>
                <a:gd name="T34" fmla="*/ 81 w 163"/>
                <a:gd name="T35" fmla="*/ 13 h 138"/>
                <a:gd name="T36" fmla="*/ 81 w 163"/>
                <a:gd name="T37" fmla="*/ 17 h 138"/>
                <a:gd name="T38" fmla="*/ 77 w 163"/>
                <a:gd name="T39" fmla="*/ 21 h 138"/>
                <a:gd name="T40" fmla="*/ 73 w 163"/>
                <a:gd name="T41" fmla="*/ 23 h 138"/>
                <a:gd name="T42" fmla="*/ 69 w 163"/>
                <a:gd name="T43" fmla="*/ 25 h 138"/>
                <a:gd name="T44" fmla="*/ 6 w 163"/>
                <a:gd name="T45" fmla="*/ 71 h 138"/>
                <a:gd name="T46" fmla="*/ 0 w 163"/>
                <a:gd name="T47" fmla="*/ 86 h 138"/>
                <a:gd name="T48" fmla="*/ 8 w 163"/>
                <a:gd name="T49" fmla="*/ 88 h 138"/>
                <a:gd name="T50" fmla="*/ 14 w 163"/>
                <a:gd name="T51" fmla="*/ 73 h 138"/>
                <a:gd name="T52" fmla="*/ 25 w 163"/>
                <a:gd name="T53" fmla="*/ 65 h 138"/>
                <a:gd name="T54" fmla="*/ 35 w 163"/>
                <a:gd name="T55" fmla="*/ 59 h 138"/>
                <a:gd name="T56" fmla="*/ 87 w 163"/>
                <a:gd name="T57" fmla="*/ 23 h 138"/>
                <a:gd name="T58" fmla="*/ 87 w 163"/>
                <a:gd name="T59" fmla="*/ 15 h 138"/>
                <a:gd name="T60" fmla="*/ 89 w 163"/>
                <a:gd name="T61" fmla="*/ 11 h 138"/>
                <a:gd name="T62" fmla="*/ 98 w 163"/>
                <a:gd name="T63" fmla="*/ 6 h 138"/>
                <a:gd name="T64" fmla="*/ 127 w 163"/>
                <a:gd name="T65" fmla="*/ 6 h 138"/>
                <a:gd name="T66" fmla="*/ 138 w 163"/>
                <a:gd name="T67" fmla="*/ 13 h 138"/>
                <a:gd name="T68" fmla="*/ 148 w 163"/>
                <a:gd name="T69" fmla="*/ 23 h 138"/>
                <a:gd name="T70" fmla="*/ 154 w 163"/>
                <a:gd name="T71" fmla="*/ 33 h 138"/>
                <a:gd name="T72" fmla="*/ 129 w 163"/>
                <a:gd name="T73" fmla="*/ 48 h 138"/>
                <a:gd name="T74" fmla="*/ 129 w 163"/>
                <a:gd name="T75" fmla="*/ 67 h 138"/>
                <a:gd name="T76" fmla="*/ 150 w 163"/>
                <a:gd name="T77" fmla="*/ 84 h 138"/>
                <a:gd name="T78" fmla="*/ 154 w 163"/>
                <a:gd name="T79" fmla="*/ 111 h 138"/>
                <a:gd name="T80" fmla="*/ 154 w 163"/>
                <a:gd name="T81" fmla="*/ 129 h 138"/>
                <a:gd name="T82" fmla="*/ 152 w 163"/>
                <a:gd name="T83" fmla="*/ 132 h 138"/>
                <a:gd name="T84" fmla="*/ 163 w 163"/>
                <a:gd name="T85" fmla="*/ 138 h 138"/>
                <a:gd name="T86" fmla="*/ 163 w 163"/>
                <a:gd name="T87" fmla="*/ 86 h 1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3"/>
                <a:gd name="T133" fmla="*/ 0 h 138"/>
                <a:gd name="T134" fmla="*/ 163 w 163"/>
                <a:gd name="T135" fmla="*/ 138 h 13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3" h="138">
                  <a:moveTo>
                    <a:pt x="163" y="86"/>
                  </a:moveTo>
                  <a:lnTo>
                    <a:pt x="150" y="71"/>
                  </a:lnTo>
                  <a:lnTo>
                    <a:pt x="148" y="71"/>
                  </a:lnTo>
                  <a:lnTo>
                    <a:pt x="142" y="69"/>
                  </a:lnTo>
                  <a:lnTo>
                    <a:pt x="140" y="63"/>
                  </a:lnTo>
                  <a:lnTo>
                    <a:pt x="144" y="61"/>
                  </a:lnTo>
                  <a:lnTo>
                    <a:pt x="150" y="59"/>
                  </a:lnTo>
                  <a:lnTo>
                    <a:pt x="154" y="57"/>
                  </a:lnTo>
                  <a:lnTo>
                    <a:pt x="158" y="54"/>
                  </a:lnTo>
                  <a:lnTo>
                    <a:pt x="161" y="42"/>
                  </a:lnTo>
                  <a:lnTo>
                    <a:pt x="161" y="31"/>
                  </a:lnTo>
                  <a:lnTo>
                    <a:pt x="152" y="15"/>
                  </a:lnTo>
                  <a:lnTo>
                    <a:pt x="142" y="8"/>
                  </a:lnTo>
                  <a:lnTo>
                    <a:pt x="129" y="0"/>
                  </a:lnTo>
                  <a:lnTo>
                    <a:pt x="106" y="0"/>
                  </a:lnTo>
                  <a:lnTo>
                    <a:pt x="96" y="2"/>
                  </a:lnTo>
                  <a:lnTo>
                    <a:pt x="90" y="4"/>
                  </a:lnTo>
                  <a:lnTo>
                    <a:pt x="81" y="13"/>
                  </a:lnTo>
                  <a:lnTo>
                    <a:pt x="81" y="17"/>
                  </a:lnTo>
                  <a:lnTo>
                    <a:pt x="77" y="21"/>
                  </a:lnTo>
                  <a:lnTo>
                    <a:pt x="73" y="23"/>
                  </a:lnTo>
                  <a:lnTo>
                    <a:pt x="69" y="25"/>
                  </a:lnTo>
                  <a:lnTo>
                    <a:pt x="6" y="71"/>
                  </a:lnTo>
                  <a:lnTo>
                    <a:pt x="0" y="86"/>
                  </a:lnTo>
                  <a:lnTo>
                    <a:pt x="8" y="88"/>
                  </a:lnTo>
                  <a:lnTo>
                    <a:pt x="14" y="73"/>
                  </a:lnTo>
                  <a:lnTo>
                    <a:pt x="25" y="65"/>
                  </a:lnTo>
                  <a:lnTo>
                    <a:pt x="35" y="59"/>
                  </a:lnTo>
                  <a:lnTo>
                    <a:pt x="87" y="23"/>
                  </a:lnTo>
                  <a:lnTo>
                    <a:pt x="87" y="15"/>
                  </a:lnTo>
                  <a:lnTo>
                    <a:pt x="89" y="11"/>
                  </a:lnTo>
                  <a:lnTo>
                    <a:pt x="98" y="6"/>
                  </a:lnTo>
                  <a:lnTo>
                    <a:pt x="127" y="6"/>
                  </a:lnTo>
                  <a:lnTo>
                    <a:pt x="138" y="13"/>
                  </a:lnTo>
                  <a:lnTo>
                    <a:pt x="148" y="23"/>
                  </a:lnTo>
                  <a:lnTo>
                    <a:pt x="154" y="33"/>
                  </a:lnTo>
                  <a:lnTo>
                    <a:pt x="129" y="48"/>
                  </a:lnTo>
                  <a:lnTo>
                    <a:pt x="129" y="67"/>
                  </a:lnTo>
                  <a:lnTo>
                    <a:pt x="150" y="84"/>
                  </a:lnTo>
                  <a:lnTo>
                    <a:pt x="154" y="111"/>
                  </a:lnTo>
                  <a:lnTo>
                    <a:pt x="154" y="129"/>
                  </a:lnTo>
                  <a:lnTo>
                    <a:pt x="152" y="132"/>
                  </a:lnTo>
                  <a:lnTo>
                    <a:pt x="163" y="138"/>
                  </a:lnTo>
                  <a:lnTo>
                    <a:pt x="163" y="86"/>
                  </a:lnTo>
                  <a:close/>
                </a:path>
              </a:pathLst>
            </a:custGeom>
            <a:solidFill>
              <a:srgbClr val="000000"/>
            </a:solidFill>
            <a:ln w="0">
              <a:solidFill>
                <a:srgbClr val="000000"/>
              </a:solidFill>
              <a:round/>
              <a:headEnd/>
              <a:tailEnd/>
            </a:ln>
          </p:spPr>
          <p:txBody>
            <a:bodyPr/>
            <a:lstStyle/>
            <a:p>
              <a:endParaRPr lang="en-US"/>
            </a:p>
          </p:txBody>
        </p:sp>
        <p:sp>
          <p:nvSpPr>
            <p:cNvPr id="28817" name="Freeform 61"/>
            <p:cNvSpPr>
              <a:spLocks/>
            </p:cNvSpPr>
            <p:nvPr/>
          </p:nvSpPr>
          <p:spPr bwMode="auto">
            <a:xfrm>
              <a:off x="2253" y="2215"/>
              <a:ext cx="157" cy="92"/>
            </a:xfrm>
            <a:custGeom>
              <a:avLst/>
              <a:gdLst>
                <a:gd name="T0" fmla="*/ 151 w 157"/>
                <a:gd name="T1" fmla="*/ 63 h 92"/>
                <a:gd name="T2" fmla="*/ 149 w 157"/>
                <a:gd name="T3" fmla="*/ 67 h 92"/>
                <a:gd name="T4" fmla="*/ 123 w 157"/>
                <a:gd name="T5" fmla="*/ 77 h 92"/>
                <a:gd name="T6" fmla="*/ 101 w 157"/>
                <a:gd name="T7" fmla="*/ 65 h 92"/>
                <a:gd name="T8" fmla="*/ 103 w 157"/>
                <a:gd name="T9" fmla="*/ 27 h 92"/>
                <a:gd name="T10" fmla="*/ 103 w 157"/>
                <a:gd name="T11" fmla="*/ 15 h 92"/>
                <a:gd name="T12" fmla="*/ 101 w 157"/>
                <a:gd name="T13" fmla="*/ 13 h 92"/>
                <a:gd name="T14" fmla="*/ 94 w 157"/>
                <a:gd name="T15" fmla="*/ 73 h 92"/>
                <a:gd name="T16" fmla="*/ 76 w 157"/>
                <a:gd name="T17" fmla="*/ 77 h 92"/>
                <a:gd name="T18" fmla="*/ 65 w 157"/>
                <a:gd name="T19" fmla="*/ 67 h 92"/>
                <a:gd name="T20" fmla="*/ 73 w 157"/>
                <a:gd name="T21" fmla="*/ 7 h 92"/>
                <a:gd name="T22" fmla="*/ 69 w 157"/>
                <a:gd name="T23" fmla="*/ 7 h 92"/>
                <a:gd name="T24" fmla="*/ 59 w 157"/>
                <a:gd name="T25" fmla="*/ 53 h 92"/>
                <a:gd name="T26" fmla="*/ 48 w 157"/>
                <a:gd name="T27" fmla="*/ 61 h 92"/>
                <a:gd name="T28" fmla="*/ 34 w 157"/>
                <a:gd name="T29" fmla="*/ 61 h 92"/>
                <a:gd name="T30" fmla="*/ 29 w 157"/>
                <a:gd name="T31" fmla="*/ 52 h 92"/>
                <a:gd name="T32" fmla="*/ 42 w 157"/>
                <a:gd name="T33" fmla="*/ 2 h 92"/>
                <a:gd name="T34" fmla="*/ 40 w 157"/>
                <a:gd name="T35" fmla="*/ 0 h 92"/>
                <a:gd name="T36" fmla="*/ 23 w 157"/>
                <a:gd name="T37" fmla="*/ 42 h 92"/>
                <a:gd name="T38" fmla="*/ 17 w 157"/>
                <a:gd name="T39" fmla="*/ 44 h 92"/>
                <a:gd name="T40" fmla="*/ 9 w 157"/>
                <a:gd name="T41" fmla="*/ 40 h 92"/>
                <a:gd name="T42" fmla="*/ 7 w 157"/>
                <a:gd name="T43" fmla="*/ 32 h 92"/>
                <a:gd name="T44" fmla="*/ 11 w 157"/>
                <a:gd name="T45" fmla="*/ 19 h 92"/>
                <a:gd name="T46" fmla="*/ 0 w 157"/>
                <a:gd name="T47" fmla="*/ 19 h 92"/>
                <a:gd name="T48" fmla="*/ 4 w 157"/>
                <a:gd name="T49" fmla="*/ 25 h 92"/>
                <a:gd name="T50" fmla="*/ 2 w 157"/>
                <a:gd name="T51" fmla="*/ 32 h 92"/>
                <a:gd name="T52" fmla="*/ 4 w 157"/>
                <a:gd name="T53" fmla="*/ 42 h 92"/>
                <a:gd name="T54" fmla="*/ 7 w 157"/>
                <a:gd name="T55" fmla="*/ 50 h 92"/>
                <a:gd name="T56" fmla="*/ 17 w 157"/>
                <a:gd name="T57" fmla="*/ 53 h 92"/>
                <a:gd name="T58" fmla="*/ 19 w 157"/>
                <a:gd name="T59" fmla="*/ 53 h 92"/>
                <a:gd name="T60" fmla="*/ 23 w 157"/>
                <a:gd name="T61" fmla="*/ 63 h 92"/>
                <a:gd name="T62" fmla="*/ 30 w 157"/>
                <a:gd name="T63" fmla="*/ 71 h 92"/>
                <a:gd name="T64" fmla="*/ 34 w 157"/>
                <a:gd name="T65" fmla="*/ 73 h 92"/>
                <a:gd name="T66" fmla="*/ 59 w 157"/>
                <a:gd name="T67" fmla="*/ 71 h 92"/>
                <a:gd name="T68" fmla="*/ 75 w 157"/>
                <a:gd name="T69" fmla="*/ 86 h 92"/>
                <a:gd name="T70" fmla="*/ 96 w 157"/>
                <a:gd name="T71" fmla="*/ 82 h 92"/>
                <a:gd name="T72" fmla="*/ 101 w 157"/>
                <a:gd name="T73" fmla="*/ 82 h 92"/>
                <a:gd name="T74" fmla="*/ 117 w 157"/>
                <a:gd name="T75" fmla="*/ 92 h 92"/>
                <a:gd name="T76" fmla="*/ 157 w 157"/>
                <a:gd name="T77" fmla="*/ 73 h 92"/>
                <a:gd name="T78" fmla="*/ 155 w 157"/>
                <a:gd name="T79" fmla="*/ 67 h 92"/>
                <a:gd name="T80" fmla="*/ 151 w 157"/>
                <a:gd name="T81" fmla="*/ 63 h 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7"/>
                <a:gd name="T124" fmla="*/ 0 h 92"/>
                <a:gd name="T125" fmla="*/ 157 w 157"/>
                <a:gd name="T126" fmla="*/ 92 h 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7" h="92">
                  <a:moveTo>
                    <a:pt x="151" y="63"/>
                  </a:moveTo>
                  <a:lnTo>
                    <a:pt x="149" y="67"/>
                  </a:lnTo>
                  <a:lnTo>
                    <a:pt x="123" y="77"/>
                  </a:lnTo>
                  <a:lnTo>
                    <a:pt x="101" y="65"/>
                  </a:lnTo>
                  <a:lnTo>
                    <a:pt x="103" y="27"/>
                  </a:lnTo>
                  <a:lnTo>
                    <a:pt x="103" y="15"/>
                  </a:lnTo>
                  <a:lnTo>
                    <a:pt x="101" y="13"/>
                  </a:lnTo>
                  <a:lnTo>
                    <a:pt x="94" y="73"/>
                  </a:lnTo>
                  <a:lnTo>
                    <a:pt x="76" y="77"/>
                  </a:lnTo>
                  <a:lnTo>
                    <a:pt x="65" y="67"/>
                  </a:lnTo>
                  <a:lnTo>
                    <a:pt x="73" y="7"/>
                  </a:lnTo>
                  <a:lnTo>
                    <a:pt x="69" y="7"/>
                  </a:lnTo>
                  <a:lnTo>
                    <a:pt x="59" y="53"/>
                  </a:lnTo>
                  <a:lnTo>
                    <a:pt x="48" y="61"/>
                  </a:lnTo>
                  <a:lnTo>
                    <a:pt x="34" y="61"/>
                  </a:lnTo>
                  <a:lnTo>
                    <a:pt x="29" y="52"/>
                  </a:lnTo>
                  <a:lnTo>
                    <a:pt x="42" y="2"/>
                  </a:lnTo>
                  <a:lnTo>
                    <a:pt x="40" y="0"/>
                  </a:lnTo>
                  <a:lnTo>
                    <a:pt x="23" y="42"/>
                  </a:lnTo>
                  <a:lnTo>
                    <a:pt x="17" y="44"/>
                  </a:lnTo>
                  <a:lnTo>
                    <a:pt x="9" y="40"/>
                  </a:lnTo>
                  <a:lnTo>
                    <a:pt x="7" y="32"/>
                  </a:lnTo>
                  <a:lnTo>
                    <a:pt x="11" y="19"/>
                  </a:lnTo>
                  <a:lnTo>
                    <a:pt x="0" y="19"/>
                  </a:lnTo>
                  <a:lnTo>
                    <a:pt x="4" y="25"/>
                  </a:lnTo>
                  <a:lnTo>
                    <a:pt x="2" y="32"/>
                  </a:lnTo>
                  <a:lnTo>
                    <a:pt x="4" y="42"/>
                  </a:lnTo>
                  <a:lnTo>
                    <a:pt x="7" y="50"/>
                  </a:lnTo>
                  <a:lnTo>
                    <a:pt x="17" y="53"/>
                  </a:lnTo>
                  <a:lnTo>
                    <a:pt x="19" y="53"/>
                  </a:lnTo>
                  <a:lnTo>
                    <a:pt x="23" y="63"/>
                  </a:lnTo>
                  <a:lnTo>
                    <a:pt x="30" y="71"/>
                  </a:lnTo>
                  <a:lnTo>
                    <a:pt x="34" y="73"/>
                  </a:lnTo>
                  <a:lnTo>
                    <a:pt x="59" y="71"/>
                  </a:lnTo>
                  <a:lnTo>
                    <a:pt x="75" y="86"/>
                  </a:lnTo>
                  <a:lnTo>
                    <a:pt x="96" y="82"/>
                  </a:lnTo>
                  <a:lnTo>
                    <a:pt x="101" y="82"/>
                  </a:lnTo>
                  <a:lnTo>
                    <a:pt x="117" y="92"/>
                  </a:lnTo>
                  <a:lnTo>
                    <a:pt x="157" y="73"/>
                  </a:lnTo>
                  <a:lnTo>
                    <a:pt x="155" y="67"/>
                  </a:lnTo>
                  <a:lnTo>
                    <a:pt x="151" y="63"/>
                  </a:lnTo>
                  <a:close/>
                </a:path>
              </a:pathLst>
            </a:custGeom>
            <a:solidFill>
              <a:srgbClr val="000000"/>
            </a:solidFill>
            <a:ln w="0">
              <a:solidFill>
                <a:srgbClr val="000000"/>
              </a:solidFill>
              <a:round/>
              <a:headEnd/>
              <a:tailEnd/>
            </a:ln>
          </p:spPr>
          <p:txBody>
            <a:bodyPr/>
            <a:lstStyle/>
            <a:p>
              <a:endParaRPr lang="en-US"/>
            </a:p>
          </p:txBody>
        </p:sp>
        <p:sp>
          <p:nvSpPr>
            <p:cNvPr id="28818" name="Freeform 62"/>
            <p:cNvSpPr>
              <a:spLocks/>
            </p:cNvSpPr>
            <p:nvPr/>
          </p:nvSpPr>
          <p:spPr bwMode="auto">
            <a:xfrm>
              <a:off x="2337" y="2098"/>
              <a:ext cx="127" cy="88"/>
            </a:xfrm>
            <a:custGeom>
              <a:avLst/>
              <a:gdLst>
                <a:gd name="T0" fmla="*/ 77 w 127"/>
                <a:gd name="T1" fmla="*/ 88 h 88"/>
                <a:gd name="T2" fmla="*/ 81 w 127"/>
                <a:gd name="T3" fmla="*/ 84 h 88"/>
                <a:gd name="T4" fmla="*/ 88 w 127"/>
                <a:gd name="T5" fmla="*/ 78 h 88"/>
                <a:gd name="T6" fmla="*/ 106 w 127"/>
                <a:gd name="T7" fmla="*/ 69 h 88"/>
                <a:gd name="T8" fmla="*/ 121 w 127"/>
                <a:gd name="T9" fmla="*/ 61 h 88"/>
                <a:gd name="T10" fmla="*/ 127 w 127"/>
                <a:gd name="T11" fmla="*/ 57 h 88"/>
                <a:gd name="T12" fmla="*/ 127 w 127"/>
                <a:gd name="T13" fmla="*/ 40 h 88"/>
                <a:gd name="T14" fmla="*/ 123 w 127"/>
                <a:gd name="T15" fmla="*/ 30 h 88"/>
                <a:gd name="T16" fmla="*/ 115 w 127"/>
                <a:gd name="T17" fmla="*/ 17 h 88"/>
                <a:gd name="T18" fmla="*/ 100 w 127"/>
                <a:gd name="T19" fmla="*/ 7 h 88"/>
                <a:gd name="T20" fmla="*/ 83 w 127"/>
                <a:gd name="T21" fmla="*/ 3 h 88"/>
                <a:gd name="T22" fmla="*/ 64 w 127"/>
                <a:gd name="T23" fmla="*/ 2 h 88"/>
                <a:gd name="T24" fmla="*/ 52 w 127"/>
                <a:gd name="T25" fmla="*/ 0 h 88"/>
                <a:gd name="T26" fmla="*/ 42 w 127"/>
                <a:gd name="T27" fmla="*/ 2 h 88"/>
                <a:gd name="T28" fmla="*/ 29 w 127"/>
                <a:gd name="T29" fmla="*/ 3 h 88"/>
                <a:gd name="T30" fmla="*/ 19 w 127"/>
                <a:gd name="T31" fmla="*/ 7 h 88"/>
                <a:gd name="T32" fmla="*/ 14 w 127"/>
                <a:gd name="T33" fmla="*/ 13 h 88"/>
                <a:gd name="T34" fmla="*/ 8 w 127"/>
                <a:gd name="T35" fmla="*/ 21 h 88"/>
                <a:gd name="T36" fmla="*/ 0 w 127"/>
                <a:gd name="T37" fmla="*/ 40 h 88"/>
                <a:gd name="T38" fmla="*/ 4 w 127"/>
                <a:gd name="T39" fmla="*/ 38 h 88"/>
                <a:gd name="T40" fmla="*/ 8 w 127"/>
                <a:gd name="T41" fmla="*/ 34 h 88"/>
                <a:gd name="T42" fmla="*/ 8 w 127"/>
                <a:gd name="T43" fmla="*/ 30 h 88"/>
                <a:gd name="T44" fmla="*/ 17 w 127"/>
                <a:gd name="T45" fmla="*/ 21 h 88"/>
                <a:gd name="T46" fmla="*/ 23 w 127"/>
                <a:gd name="T47" fmla="*/ 19 h 88"/>
                <a:gd name="T48" fmla="*/ 33 w 127"/>
                <a:gd name="T49" fmla="*/ 17 h 88"/>
                <a:gd name="T50" fmla="*/ 56 w 127"/>
                <a:gd name="T51" fmla="*/ 17 h 88"/>
                <a:gd name="T52" fmla="*/ 69 w 127"/>
                <a:gd name="T53" fmla="*/ 25 h 88"/>
                <a:gd name="T54" fmla="*/ 79 w 127"/>
                <a:gd name="T55" fmla="*/ 32 h 88"/>
                <a:gd name="T56" fmla="*/ 88 w 127"/>
                <a:gd name="T57" fmla="*/ 48 h 88"/>
                <a:gd name="T58" fmla="*/ 88 w 127"/>
                <a:gd name="T59" fmla="*/ 59 h 88"/>
                <a:gd name="T60" fmla="*/ 85 w 127"/>
                <a:gd name="T61" fmla="*/ 71 h 88"/>
                <a:gd name="T62" fmla="*/ 81 w 127"/>
                <a:gd name="T63" fmla="*/ 74 h 88"/>
                <a:gd name="T64" fmla="*/ 77 w 127"/>
                <a:gd name="T65" fmla="*/ 76 h 88"/>
                <a:gd name="T66" fmla="*/ 71 w 127"/>
                <a:gd name="T67" fmla="*/ 78 h 88"/>
                <a:gd name="T68" fmla="*/ 67 w 127"/>
                <a:gd name="T69" fmla="*/ 80 h 88"/>
                <a:gd name="T70" fmla="*/ 69 w 127"/>
                <a:gd name="T71" fmla="*/ 86 h 88"/>
                <a:gd name="T72" fmla="*/ 75 w 127"/>
                <a:gd name="T73" fmla="*/ 88 h 88"/>
                <a:gd name="T74" fmla="*/ 77 w 127"/>
                <a:gd name="T75" fmla="*/ 88 h 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7"/>
                <a:gd name="T115" fmla="*/ 0 h 88"/>
                <a:gd name="T116" fmla="*/ 127 w 127"/>
                <a:gd name="T117" fmla="*/ 88 h 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7" h="88">
                  <a:moveTo>
                    <a:pt x="77" y="88"/>
                  </a:moveTo>
                  <a:lnTo>
                    <a:pt x="81" y="84"/>
                  </a:lnTo>
                  <a:lnTo>
                    <a:pt x="88" y="78"/>
                  </a:lnTo>
                  <a:lnTo>
                    <a:pt x="106" y="69"/>
                  </a:lnTo>
                  <a:lnTo>
                    <a:pt x="121" y="61"/>
                  </a:lnTo>
                  <a:lnTo>
                    <a:pt x="127" y="57"/>
                  </a:lnTo>
                  <a:lnTo>
                    <a:pt x="127" y="40"/>
                  </a:lnTo>
                  <a:lnTo>
                    <a:pt x="123" y="30"/>
                  </a:lnTo>
                  <a:lnTo>
                    <a:pt x="115" y="17"/>
                  </a:lnTo>
                  <a:lnTo>
                    <a:pt x="100" y="7"/>
                  </a:lnTo>
                  <a:lnTo>
                    <a:pt x="83" y="3"/>
                  </a:lnTo>
                  <a:lnTo>
                    <a:pt x="64" y="2"/>
                  </a:lnTo>
                  <a:lnTo>
                    <a:pt x="52" y="0"/>
                  </a:lnTo>
                  <a:lnTo>
                    <a:pt x="42" y="2"/>
                  </a:lnTo>
                  <a:lnTo>
                    <a:pt x="29" y="3"/>
                  </a:lnTo>
                  <a:lnTo>
                    <a:pt x="19" y="7"/>
                  </a:lnTo>
                  <a:lnTo>
                    <a:pt x="14" y="13"/>
                  </a:lnTo>
                  <a:lnTo>
                    <a:pt x="8" y="21"/>
                  </a:lnTo>
                  <a:lnTo>
                    <a:pt x="0" y="40"/>
                  </a:lnTo>
                  <a:lnTo>
                    <a:pt x="4" y="38"/>
                  </a:lnTo>
                  <a:lnTo>
                    <a:pt x="8" y="34"/>
                  </a:lnTo>
                  <a:lnTo>
                    <a:pt x="8" y="30"/>
                  </a:lnTo>
                  <a:lnTo>
                    <a:pt x="17" y="21"/>
                  </a:lnTo>
                  <a:lnTo>
                    <a:pt x="23" y="19"/>
                  </a:lnTo>
                  <a:lnTo>
                    <a:pt x="33" y="17"/>
                  </a:lnTo>
                  <a:lnTo>
                    <a:pt x="56" y="17"/>
                  </a:lnTo>
                  <a:lnTo>
                    <a:pt x="69" y="25"/>
                  </a:lnTo>
                  <a:lnTo>
                    <a:pt x="79" y="32"/>
                  </a:lnTo>
                  <a:lnTo>
                    <a:pt x="88" y="48"/>
                  </a:lnTo>
                  <a:lnTo>
                    <a:pt x="88" y="59"/>
                  </a:lnTo>
                  <a:lnTo>
                    <a:pt x="85" y="71"/>
                  </a:lnTo>
                  <a:lnTo>
                    <a:pt x="81" y="74"/>
                  </a:lnTo>
                  <a:lnTo>
                    <a:pt x="77" y="76"/>
                  </a:lnTo>
                  <a:lnTo>
                    <a:pt x="71" y="78"/>
                  </a:lnTo>
                  <a:lnTo>
                    <a:pt x="67" y="80"/>
                  </a:lnTo>
                  <a:lnTo>
                    <a:pt x="69" y="86"/>
                  </a:lnTo>
                  <a:lnTo>
                    <a:pt x="75" y="88"/>
                  </a:lnTo>
                  <a:lnTo>
                    <a:pt x="77" y="88"/>
                  </a:lnTo>
                  <a:close/>
                </a:path>
              </a:pathLst>
            </a:custGeom>
            <a:solidFill>
              <a:srgbClr val="FFFFFF"/>
            </a:solidFill>
            <a:ln w="0">
              <a:solidFill>
                <a:srgbClr val="000000"/>
              </a:solidFill>
              <a:round/>
              <a:headEnd/>
              <a:tailEnd/>
            </a:ln>
          </p:spPr>
          <p:txBody>
            <a:bodyPr/>
            <a:lstStyle/>
            <a:p>
              <a:endParaRPr lang="en-US"/>
            </a:p>
          </p:txBody>
        </p:sp>
        <p:sp>
          <p:nvSpPr>
            <p:cNvPr id="28819" name="Freeform 63"/>
            <p:cNvSpPr>
              <a:spLocks/>
            </p:cNvSpPr>
            <p:nvPr/>
          </p:nvSpPr>
          <p:spPr bwMode="auto">
            <a:xfrm>
              <a:off x="2287" y="2286"/>
              <a:ext cx="125" cy="44"/>
            </a:xfrm>
            <a:custGeom>
              <a:avLst/>
              <a:gdLst>
                <a:gd name="T0" fmla="*/ 0 w 125"/>
                <a:gd name="T1" fmla="*/ 2 h 44"/>
                <a:gd name="T2" fmla="*/ 0 w 125"/>
                <a:gd name="T3" fmla="*/ 6 h 44"/>
                <a:gd name="T4" fmla="*/ 117 w 125"/>
                <a:gd name="T5" fmla="*/ 44 h 44"/>
                <a:gd name="T6" fmla="*/ 123 w 125"/>
                <a:gd name="T7" fmla="*/ 21 h 44"/>
                <a:gd name="T8" fmla="*/ 125 w 125"/>
                <a:gd name="T9" fmla="*/ 15 h 44"/>
                <a:gd name="T10" fmla="*/ 123 w 125"/>
                <a:gd name="T11" fmla="*/ 2 h 44"/>
                <a:gd name="T12" fmla="*/ 83 w 125"/>
                <a:gd name="T13" fmla="*/ 21 h 44"/>
                <a:gd name="T14" fmla="*/ 67 w 125"/>
                <a:gd name="T15" fmla="*/ 11 h 44"/>
                <a:gd name="T16" fmla="*/ 62 w 125"/>
                <a:gd name="T17" fmla="*/ 11 h 44"/>
                <a:gd name="T18" fmla="*/ 41 w 125"/>
                <a:gd name="T19" fmla="*/ 15 h 44"/>
                <a:gd name="T20" fmla="*/ 25 w 125"/>
                <a:gd name="T21" fmla="*/ 0 h 44"/>
                <a:gd name="T22" fmla="*/ 0 w 125"/>
                <a:gd name="T23" fmla="*/ 2 h 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5"/>
                <a:gd name="T37" fmla="*/ 0 h 44"/>
                <a:gd name="T38" fmla="*/ 125 w 125"/>
                <a:gd name="T39" fmla="*/ 44 h 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5" h="44">
                  <a:moveTo>
                    <a:pt x="0" y="2"/>
                  </a:moveTo>
                  <a:lnTo>
                    <a:pt x="0" y="6"/>
                  </a:lnTo>
                  <a:lnTo>
                    <a:pt x="117" y="44"/>
                  </a:lnTo>
                  <a:lnTo>
                    <a:pt x="123" y="21"/>
                  </a:lnTo>
                  <a:lnTo>
                    <a:pt x="125" y="15"/>
                  </a:lnTo>
                  <a:lnTo>
                    <a:pt x="123" y="2"/>
                  </a:lnTo>
                  <a:lnTo>
                    <a:pt x="83" y="21"/>
                  </a:lnTo>
                  <a:lnTo>
                    <a:pt x="67" y="11"/>
                  </a:lnTo>
                  <a:lnTo>
                    <a:pt x="62" y="11"/>
                  </a:lnTo>
                  <a:lnTo>
                    <a:pt x="41" y="15"/>
                  </a:lnTo>
                  <a:lnTo>
                    <a:pt x="25" y="0"/>
                  </a:lnTo>
                  <a:lnTo>
                    <a:pt x="0" y="2"/>
                  </a:lnTo>
                </a:path>
              </a:pathLst>
            </a:custGeom>
            <a:noFill/>
            <a:ln w="0">
              <a:solidFill>
                <a:srgbClr val="000000"/>
              </a:solidFill>
              <a:round/>
              <a:headEnd/>
              <a:tailEnd/>
            </a:ln>
          </p:spPr>
          <p:txBody>
            <a:bodyPr/>
            <a:lstStyle/>
            <a:p>
              <a:endParaRPr lang="en-US"/>
            </a:p>
          </p:txBody>
        </p:sp>
        <p:sp>
          <p:nvSpPr>
            <p:cNvPr id="28820" name="Freeform 64"/>
            <p:cNvSpPr>
              <a:spLocks/>
            </p:cNvSpPr>
            <p:nvPr/>
          </p:nvSpPr>
          <p:spPr bwMode="auto">
            <a:xfrm>
              <a:off x="2374" y="2238"/>
              <a:ext cx="71" cy="102"/>
            </a:xfrm>
            <a:custGeom>
              <a:avLst/>
              <a:gdLst>
                <a:gd name="T0" fmla="*/ 53 w 71"/>
                <a:gd name="T1" fmla="*/ 15 h 102"/>
                <a:gd name="T2" fmla="*/ 42 w 71"/>
                <a:gd name="T3" fmla="*/ 9 h 102"/>
                <a:gd name="T4" fmla="*/ 15 w 71"/>
                <a:gd name="T5" fmla="*/ 0 h 102"/>
                <a:gd name="T6" fmla="*/ 0 w 71"/>
                <a:gd name="T7" fmla="*/ 25 h 102"/>
                <a:gd name="T8" fmla="*/ 28 w 71"/>
                <a:gd name="T9" fmla="*/ 36 h 102"/>
                <a:gd name="T10" fmla="*/ 30 w 71"/>
                <a:gd name="T11" fmla="*/ 40 h 102"/>
                <a:gd name="T12" fmla="*/ 34 w 71"/>
                <a:gd name="T13" fmla="*/ 44 h 102"/>
                <a:gd name="T14" fmla="*/ 36 w 71"/>
                <a:gd name="T15" fmla="*/ 50 h 102"/>
                <a:gd name="T16" fmla="*/ 38 w 71"/>
                <a:gd name="T17" fmla="*/ 63 h 102"/>
                <a:gd name="T18" fmla="*/ 36 w 71"/>
                <a:gd name="T19" fmla="*/ 69 h 102"/>
                <a:gd name="T20" fmla="*/ 30 w 71"/>
                <a:gd name="T21" fmla="*/ 92 h 102"/>
                <a:gd name="T22" fmla="*/ 59 w 71"/>
                <a:gd name="T23" fmla="*/ 102 h 102"/>
                <a:gd name="T24" fmla="*/ 71 w 71"/>
                <a:gd name="T25" fmla="*/ 59 h 102"/>
                <a:gd name="T26" fmla="*/ 71 w 71"/>
                <a:gd name="T27" fmla="*/ 38 h 102"/>
                <a:gd name="T28" fmla="*/ 63 w 71"/>
                <a:gd name="T29" fmla="*/ 21 h 102"/>
                <a:gd name="T30" fmla="*/ 53 w 71"/>
                <a:gd name="T31" fmla="*/ 15 h 1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1"/>
                <a:gd name="T49" fmla="*/ 0 h 102"/>
                <a:gd name="T50" fmla="*/ 71 w 71"/>
                <a:gd name="T51" fmla="*/ 102 h 10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1" h="102">
                  <a:moveTo>
                    <a:pt x="53" y="15"/>
                  </a:moveTo>
                  <a:lnTo>
                    <a:pt x="42" y="9"/>
                  </a:lnTo>
                  <a:lnTo>
                    <a:pt x="15" y="0"/>
                  </a:lnTo>
                  <a:lnTo>
                    <a:pt x="0" y="25"/>
                  </a:lnTo>
                  <a:lnTo>
                    <a:pt x="28" y="36"/>
                  </a:lnTo>
                  <a:lnTo>
                    <a:pt x="30" y="40"/>
                  </a:lnTo>
                  <a:lnTo>
                    <a:pt x="34" y="44"/>
                  </a:lnTo>
                  <a:lnTo>
                    <a:pt x="36" y="50"/>
                  </a:lnTo>
                  <a:lnTo>
                    <a:pt x="38" y="63"/>
                  </a:lnTo>
                  <a:lnTo>
                    <a:pt x="36" y="69"/>
                  </a:lnTo>
                  <a:lnTo>
                    <a:pt x="30" y="92"/>
                  </a:lnTo>
                  <a:lnTo>
                    <a:pt x="59" y="102"/>
                  </a:lnTo>
                  <a:lnTo>
                    <a:pt x="71" y="59"/>
                  </a:lnTo>
                  <a:lnTo>
                    <a:pt x="71" y="38"/>
                  </a:lnTo>
                  <a:lnTo>
                    <a:pt x="63" y="21"/>
                  </a:lnTo>
                  <a:lnTo>
                    <a:pt x="53" y="15"/>
                  </a:lnTo>
                  <a:close/>
                </a:path>
              </a:pathLst>
            </a:custGeom>
            <a:solidFill>
              <a:srgbClr val="000000"/>
            </a:solidFill>
            <a:ln w="0">
              <a:solidFill>
                <a:srgbClr val="000000"/>
              </a:solidFill>
              <a:round/>
              <a:headEnd/>
              <a:tailEnd/>
            </a:ln>
          </p:spPr>
          <p:txBody>
            <a:bodyPr/>
            <a:lstStyle/>
            <a:p>
              <a:endParaRPr lang="en-US"/>
            </a:p>
          </p:txBody>
        </p:sp>
        <p:sp>
          <p:nvSpPr>
            <p:cNvPr id="28821" name="Freeform 65"/>
            <p:cNvSpPr>
              <a:spLocks/>
            </p:cNvSpPr>
            <p:nvPr/>
          </p:nvSpPr>
          <p:spPr bwMode="auto">
            <a:xfrm>
              <a:off x="2825" y="1760"/>
              <a:ext cx="88" cy="40"/>
            </a:xfrm>
            <a:custGeom>
              <a:avLst/>
              <a:gdLst>
                <a:gd name="T0" fmla="*/ 88 w 88"/>
                <a:gd name="T1" fmla="*/ 38 h 40"/>
                <a:gd name="T2" fmla="*/ 88 w 88"/>
                <a:gd name="T3" fmla="*/ 0 h 40"/>
                <a:gd name="T4" fmla="*/ 50 w 88"/>
                <a:gd name="T5" fmla="*/ 15 h 40"/>
                <a:gd name="T6" fmla="*/ 23 w 88"/>
                <a:gd name="T7" fmla="*/ 21 h 40"/>
                <a:gd name="T8" fmla="*/ 0 w 88"/>
                <a:gd name="T9" fmla="*/ 25 h 40"/>
                <a:gd name="T10" fmla="*/ 6 w 88"/>
                <a:gd name="T11" fmla="*/ 29 h 40"/>
                <a:gd name="T12" fmla="*/ 84 w 88"/>
                <a:gd name="T13" fmla="*/ 40 h 40"/>
                <a:gd name="T14" fmla="*/ 88 w 88"/>
                <a:gd name="T15" fmla="*/ 38 h 4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40"/>
                <a:gd name="T26" fmla="*/ 88 w 88"/>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40">
                  <a:moveTo>
                    <a:pt x="88" y="38"/>
                  </a:moveTo>
                  <a:lnTo>
                    <a:pt x="88" y="0"/>
                  </a:lnTo>
                  <a:lnTo>
                    <a:pt x="50" y="15"/>
                  </a:lnTo>
                  <a:lnTo>
                    <a:pt x="23" y="21"/>
                  </a:lnTo>
                  <a:lnTo>
                    <a:pt x="0" y="25"/>
                  </a:lnTo>
                  <a:lnTo>
                    <a:pt x="6" y="29"/>
                  </a:lnTo>
                  <a:lnTo>
                    <a:pt x="84" y="40"/>
                  </a:lnTo>
                  <a:lnTo>
                    <a:pt x="88" y="38"/>
                  </a:lnTo>
                  <a:close/>
                </a:path>
              </a:pathLst>
            </a:custGeom>
            <a:solidFill>
              <a:srgbClr val="FFFFFF"/>
            </a:solidFill>
            <a:ln w="0">
              <a:solidFill>
                <a:srgbClr val="000000"/>
              </a:solidFill>
              <a:round/>
              <a:headEnd/>
              <a:tailEnd/>
            </a:ln>
          </p:spPr>
          <p:txBody>
            <a:bodyPr/>
            <a:lstStyle/>
            <a:p>
              <a:endParaRPr lang="en-US"/>
            </a:p>
          </p:txBody>
        </p:sp>
        <p:sp>
          <p:nvSpPr>
            <p:cNvPr id="28822" name="Freeform 66"/>
            <p:cNvSpPr>
              <a:spLocks/>
            </p:cNvSpPr>
            <p:nvPr/>
          </p:nvSpPr>
          <p:spPr bwMode="auto">
            <a:xfrm>
              <a:off x="2441" y="1575"/>
              <a:ext cx="88" cy="4"/>
            </a:xfrm>
            <a:custGeom>
              <a:avLst/>
              <a:gdLst>
                <a:gd name="T0" fmla="*/ 0 w 88"/>
                <a:gd name="T1" fmla="*/ 4 h 4"/>
                <a:gd name="T2" fmla="*/ 4 w 88"/>
                <a:gd name="T3" fmla="*/ 0 h 4"/>
                <a:gd name="T4" fmla="*/ 88 w 88"/>
                <a:gd name="T5" fmla="*/ 0 h 4"/>
                <a:gd name="T6" fmla="*/ 71 w 88"/>
                <a:gd name="T7" fmla="*/ 4 h 4"/>
                <a:gd name="T8" fmla="*/ 0 w 88"/>
                <a:gd name="T9" fmla="*/ 4 h 4"/>
                <a:gd name="T10" fmla="*/ 0 60000 65536"/>
                <a:gd name="T11" fmla="*/ 0 60000 65536"/>
                <a:gd name="T12" fmla="*/ 0 60000 65536"/>
                <a:gd name="T13" fmla="*/ 0 60000 65536"/>
                <a:gd name="T14" fmla="*/ 0 60000 65536"/>
                <a:gd name="T15" fmla="*/ 0 w 88"/>
                <a:gd name="T16" fmla="*/ 0 h 4"/>
                <a:gd name="T17" fmla="*/ 88 w 88"/>
                <a:gd name="T18" fmla="*/ 4 h 4"/>
              </a:gdLst>
              <a:ahLst/>
              <a:cxnLst>
                <a:cxn ang="T10">
                  <a:pos x="T0" y="T1"/>
                </a:cxn>
                <a:cxn ang="T11">
                  <a:pos x="T2" y="T3"/>
                </a:cxn>
                <a:cxn ang="T12">
                  <a:pos x="T4" y="T5"/>
                </a:cxn>
                <a:cxn ang="T13">
                  <a:pos x="T6" y="T7"/>
                </a:cxn>
                <a:cxn ang="T14">
                  <a:pos x="T8" y="T9"/>
                </a:cxn>
              </a:cxnLst>
              <a:rect l="T15" t="T16" r="T17" b="T18"/>
              <a:pathLst>
                <a:path w="88" h="4">
                  <a:moveTo>
                    <a:pt x="0" y="4"/>
                  </a:moveTo>
                  <a:lnTo>
                    <a:pt x="4" y="0"/>
                  </a:lnTo>
                  <a:lnTo>
                    <a:pt x="88" y="0"/>
                  </a:lnTo>
                  <a:lnTo>
                    <a:pt x="71" y="4"/>
                  </a:lnTo>
                  <a:lnTo>
                    <a:pt x="0" y="4"/>
                  </a:lnTo>
                  <a:close/>
                </a:path>
              </a:pathLst>
            </a:custGeom>
            <a:solidFill>
              <a:srgbClr val="FFFFFF"/>
            </a:solidFill>
            <a:ln w="0">
              <a:solidFill>
                <a:srgbClr val="000000"/>
              </a:solidFill>
              <a:round/>
              <a:headEnd/>
              <a:tailEnd/>
            </a:ln>
          </p:spPr>
          <p:txBody>
            <a:bodyPr/>
            <a:lstStyle/>
            <a:p>
              <a:endParaRPr lang="en-US"/>
            </a:p>
          </p:txBody>
        </p:sp>
        <p:sp>
          <p:nvSpPr>
            <p:cNvPr id="28823" name="Freeform 67"/>
            <p:cNvSpPr>
              <a:spLocks/>
            </p:cNvSpPr>
            <p:nvPr/>
          </p:nvSpPr>
          <p:spPr bwMode="auto">
            <a:xfrm>
              <a:off x="2727" y="1723"/>
              <a:ext cx="82" cy="54"/>
            </a:xfrm>
            <a:custGeom>
              <a:avLst/>
              <a:gdLst>
                <a:gd name="T0" fmla="*/ 61 w 82"/>
                <a:gd name="T1" fmla="*/ 52 h 54"/>
                <a:gd name="T2" fmla="*/ 82 w 82"/>
                <a:gd name="T3" fmla="*/ 54 h 54"/>
                <a:gd name="T4" fmla="*/ 79 w 82"/>
                <a:gd name="T5" fmla="*/ 33 h 54"/>
                <a:gd name="T6" fmla="*/ 57 w 82"/>
                <a:gd name="T7" fmla="*/ 10 h 54"/>
                <a:gd name="T8" fmla="*/ 34 w 82"/>
                <a:gd name="T9" fmla="*/ 4 h 54"/>
                <a:gd name="T10" fmla="*/ 8 w 82"/>
                <a:gd name="T11" fmla="*/ 4 h 54"/>
                <a:gd name="T12" fmla="*/ 2 w 82"/>
                <a:gd name="T13" fmla="*/ 0 h 54"/>
                <a:gd name="T14" fmla="*/ 0 w 82"/>
                <a:gd name="T15" fmla="*/ 8 h 54"/>
                <a:gd name="T16" fmla="*/ 6 w 82"/>
                <a:gd name="T17" fmla="*/ 10 h 54"/>
                <a:gd name="T18" fmla="*/ 15 w 82"/>
                <a:gd name="T19" fmla="*/ 10 h 54"/>
                <a:gd name="T20" fmla="*/ 33 w 82"/>
                <a:gd name="T21" fmla="*/ 14 h 54"/>
                <a:gd name="T22" fmla="*/ 40 w 82"/>
                <a:gd name="T23" fmla="*/ 18 h 54"/>
                <a:gd name="T24" fmla="*/ 50 w 82"/>
                <a:gd name="T25" fmla="*/ 27 h 54"/>
                <a:gd name="T26" fmla="*/ 61 w 82"/>
                <a:gd name="T27" fmla="*/ 52 h 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
                <a:gd name="T43" fmla="*/ 0 h 54"/>
                <a:gd name="T44" fmla="*/ 82 w 82"/>
                <a:gd name="T45" fmla="*/ 54 h 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 h="54">
                  <a:moveTo>
                    <a:pt x="61" y="52"/>
                  </a:moveTo>
                  <a:lnTo>
                    <a:pt x="82" y="54"/>
                  </a:lnTo>
                  <a:lnTo>
                    <a:pt x="79" y="33"/>
                  </a:lnTo>
                  <a:lnTo>
                    <a:pt x="57" y="10"/>
                  </a:lnTo>
                  <a:lnTo>
                    <a:pt x="34" y="4"/>
                  </a:lnTo>
                  <a:lnTo>
                    <a:pt x="8" y="4"/>
                  </a:lnTo>
                  <a:lnTo>
                    <a:pt x="2" y="0"/>
                  </a:lnTo>
                  <a:lnTo>
                    <a:pt x="0" y="8"/>
                  </a:lnTo>
                  <a:lnTo>
                    <a:pt x="6" y="10"/>
                  </a:lnTo>
                  <a:lnTo>
                    <a:pt x="15" y="10"/>
                  </a:lnTo>
                  <a:lnTo>
                    <a:pt x="33" y="14"/>
                  </a:lnTo>
                  <a:lnTo>
                    <a:pt x="40" y="18"/>
                  </a:lnTo>
                  <a:lnTo>
                    <a:pt x="50" y="27"/>
                  </a:lnTo>
                  <a:lnTo>
                    <a:pt x="61" y="52"/>
                  </a:lnTo>
                  <a:close/>
                </a:path>
              </a:pathLst>
            </a:custGeom>
            <a:solidFill>
              <a:srgbClr val="000000"/>
            </a:solidFill>
            <a:ln w="0">
              <a:solidFill>
                <a:srgbClr val="000000"/>
              </a:solidFill>
              <a:round/>
              <a:headEnd/>
              <a:tailEnd/>
            </a:ln>
          </p:spPr>
          <p:txBody>
            <a:bodyPr/>
            <a:lstStyle/>
            <a:p>
              <a:endParaRPr lang="en-US"/>
            </a:p>
          </p:txBody>
        </p:sp>
        <p:sp>
          <p:nvSpPr>
            <p:cNvPr id="28824" name="Freeform 68"/>
            <p:cNvSpPr>
              <a:spLocks/>
            </p:cNvSpPr>
            <p:nvPr/>
          </p:nvSpPr>
          <p:spPr bwMode="auto">
            <a:xfrm>
              <a:off x="2786" y="1595"/>
              <a:ext cx="52" cy="78"/>
            </a:xfrm>
            <a:custGeom>
              <a:avLst/>
              <a:gdLst>
                <a:gd name="T0" fmla="*/ 0 w 52"/>
                <a:gd name="T1" fmla="*/ 69 h 78"/>
                <a:gd name="T2" fmla="*/ 39 w 52"/>
                <a:gd name="T3" fmla="*/ 0 h 78"/>
                <a:gd name="T4" fmla="*/ 52 w 52"/>
                <a:gd name="T5" fmla="*/ 7 h 78"/>
                <a:gd name="T6" fmla="*/ 31 w 52"/>
                <a:gd name="T7" fmla="*/ 78 h 78"/>
                <a:gd name="T8" fmla="*/ 0 w 52"/>
                <a:gd name="T9" fmla="*/ 69 h 78"/>
                <a:gd name="T10" fmla="*/ 0 60000 65536"/>
                <a:gd name="T11" fmla="*/ 0 60000 65536"/>
                <a:gd name="T12" fmla="*/ 0 60000 65536"/>
                <a:gd name="T13" fmla="*/ 0 60000 65536"/>
                <a:gd name="T14" fmla="*/ 0 60000 65536"/>
                <a:gd name="T15" fmla="*/ 0 w 52"/>
                <a:gd name="T16" fmla="*/ 0 h 78"/>
                <a:gd name="T17" fmla="*/ 52 w 52"/>
                <a:gd name="T18" fmla="*/ 78 h 78"/>
              </a:gdLst>
              <a:ahLst/>
              <a:cxnLst>
                <a:cxn ang="T10">
                  <a:pos x="T0" y="T1"/>
                </a:cxn>
                <a:cxn ang="T11">
                  <a:pos x="T2" y="T3"/>
                </a:cxn>
                <a:cxn ang="T12">
                  <a:pos x="T4" y="T5"/>
                </a:cxn>
                <a:cxn ang="T13">
                  <a:pos x="T6" y="T7"/>
                </a:cxn>
                <a:cxn ang="T14">
                  <a:pos x="T8" y="T9"/>
                </a:cxn>
              </a:cxnLst>
              <a:rect l="T15" t="T16" r="T17" b="T18"/>
              <a:pathLst>
                <a:path w="52" h="78">
                  <a:moveTo>
                    <a:pt x="0" y="69"/>
                  </a:moveTo>
                  <a:lnTo>
                    <a:pt x="39" y="0"/>
                  </a:lnTo>
                  <a:lnTo>
                    <a:pt x="52" y="7"/>
                  </a:lnTo>
                  <a:lnTo>
                    <a:pt x="31" y="78"/>
                  </a:lnTo>
                  <a:lnTo>
                    <a:pt x="0" y="69"/>
                  </a:lnTo>
                  <a:close/>
                </a:path>
              </a:pathLst>
            </a:custGeom>
            <a:solidFill>
              <a:srgbClr val="FFFFFF"/>
            </a:solidFill>
            <a:ln w="0">
              <a:solidFill>
                <a:srgbClr val="000000"/>
              </a:solidFill>
              <a:round/>
              <a:headEnd/>
              <a:tailEnd/>
            </a:ln>
          </p:spPr>
          <p:txBody>
            <a:bodyPr/>
            <a:lstStyle/>
            <a:p>
              <a:endParaRPr lang="en-US"/>
            </a:p>
          </p:txBody>
        </p:sp>
        <p:sp>
          <p:nvSpPr>
            <p:cNvPr id="28825" name="Freeform 69"/>
            <p:cNvSpPr>
              <a:spLocks/>
            </p:cNvSpPr>
            <p:nvPr/>
          </p:nvSpPr>
          <p:spPr bwMode="auto">
            <a:xfrm>
              <a:off x="2761" y="1585"/>
              <a:ext cx="58" cy="77"/>
            </a:xfrm>
            <a:custGeom>
              <a:avLst/>
              <a:gdLst>
                <a:gd name="T0" fmla="*/ 20 w 58"/>
                <a:gd name="T1" fmla="*/ 77 h 77"/>
                <a:gd name="T2" fmla="*/ 58 w 58"/>
                <a:gd name="T3" fmla="*/ 8 h 77"/>
                <a:gd name="T4" fmla="*/ 45 w 58"/>
                <a:gd name="T5" fmla="*/ 0 h 77"/>
                <a:gd name="T6" fmla="*/ 29 w 58"/>
                <a:gd name="T7" fmla="*/ 13 h 77"/>
                <a:gd name="T8" fmla="*/ 18 w 58"/>
                <a:gd name="T9" fmla="*/ 36 h 77"/>
                <a:gd name="T10" fmla="*/ 0 w 58"/>
                <a:gd name="T11" fmla="*/ 67 h 77"/>
                <a:gd name="T12" fmla="*/ 20 w 58"/>
                <a:gd name="T13" fmla="*/ 77 h 77"/>
                <a:gd name="T14" fmla="*/ 0 60000 65536"/>
                <a:gd name="T15" fmla="*/ 0 60000 65536"/>
                <a:gd name="T16" fmla="*/ 0 60000 65536"/>
                <a:gd name="T17" fmla="*/ 0 60000 65536"/>
                <a:gd name="T18" fmla="*/ 0 60000 65536"/>
                <a:gd name="T19" fmla="*/ 0 60000 65536"/>
                <a:gd name="T20" fmla="*/ 0 60000 65536"/>
                <a:gd name="T21" fmla="*/ 0 w 58"/>
                <a:gd name="T22" fmla="*/ 0 h 77"/>
                <a:gd name="T23" fmla="*/ 58 w 58"/>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77">
                  <a:moveTo>
                    <a:pt x="20" y="77"/>
                  </a:moveTo>
                  <a:lnTo>
                    <a:pt x="58" y="8"/>
                  </a:lnTo>
                  <a:lnTo>
                    <a:pt x="45" y="0"/>
                  </a:lnTo>
                  <a:lnTo>
                    <a:pt x="29" y="13"/>
                  </a:lnTo>
                  <a:lnTo>
                    <a:pt x="18" y="36"/>
                  </a:lnTo>
                  <a:lnTo>
                    <a:pt x="0" y="67"/>
                  </a:lnTo>
                  <a:lnTo>
                    <a:pt x="20" y="77"/>
                  </a:lnTo>
                  <a:close/>
                </a:path>
              </a:pathLst>
            </a:custGeom>
            <a:solidFill>
              <a:srgbClr val="FFFFFF"/>
            </a:solidFill>
            <a:ln w="0">
              <a:solidFill>
                <a:srgbClr val="000000"/>
              </a:solidFill>
              <a:round/>
              <a:headEnd/>
              <a:tailEnd/>
            </a:ln>
          </p:spPr>
          <p:txBody>
            <a:bodyPr/>
            <a:lstStyle/>
            <a:p>
              <a:endParaRPr lang="en-US"/>
            </a:p>
          </p:txBody>
        </p:sp>
        <p:sp>
          <p:nvSpPr>
            <p:cNvPr id="28826" name="Freeform 70"/>
            <p:cNvSpPr>
              <a:spLocks/>
            </p:cNvSpPr>
            <p:nvPr/>
          </p:nvSpPr>
          <p:spPr bwMode="auto">
            <a:xfrm>
              <a:off x="2197" y="2201"/>
              <a:ext cx="75" cy="71"/>
            </a:xfrm>
            <a:custGeom>
              <a:avLst/>
              <a:gdLst>
                <a:gd name="T0" fmla="*/ 0 w 75"/>
                <a:gd name="T1" fmla="*/ 60 h 71"/>
                <a:gd name="T2" fmla="*/ 31 w 75"/>
                <a:gd name="T3" fmla="*/ 71 h 71"/>
                <a:gd name="T4" fmla="*/ 44 w 75"/>
                <a:gd name="T5" fmla="*/ 41 h 71"/>
                <a:gd name="T6" fmla="*/ 48 w 75"/>
                <a:gd name="T7" fmla="*/ 39 h 71"/>
                <a:gd name="T8" fmla="*/ 56 w 75"/>
                <a:gd name="T9" fmla="*/ 33 h 71"/>
                <a:gd name="T10" fmla="*/ 67 w 75"/>
                <a:gd name="T11" fmla="*/ 33 h 71"/>
                <a:gd name="T12" fmla="*/ 75 w 75"/>
                <a:gd name="T13" fmla="*/ 2 h 71"/>
                <a:gd name="T14" fmla="*/ 67 w 75"/>
                <a:gd name="T15" fmla="*/ 0 h 71"/>
                <a:gd name="T16" fmla="*/ 54 w 75"/>
                <a:gd name="T17" fmla="*/ 0 h 71"/>
                <a:gd name="T18" fmla="*/ 35 w 75"/>
                <a:gd name="T19" fmla="*/ 4 h 71"/>
                <a:gd name="T20" fmla="*/ 25 w 75"/>
                <a:gd name="T21" fmla="*/ 10 h 71"/>
                <a:gd name="T22" fmla="*/ 21 w 75"/>
                <a:gd name="T23" fmla="*/ 18 h 71"/>
                <a:gd name="T24" fmla="*/ 0 w 75"/>
                <a:gd name="T25" fmla="*/ 60 h 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5"/>
                <a:gd name="T40" fmla="*/ 0 h 71"/>
                <a:gd name="T41" fmla="*/ 75 w 75"/>
                <a:gd name="T42" fmla="*/ 71 h 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5" h="71">
                  <a:moveTo>
                    <a:pt x="0" y="60"/>
                  </a:moveTo>
                  <a:lnTo>
                    <a:pt x="31" y="71"/>
                  </a:lnTo>
                  <a:lnTo>
                    <a:pt x="44" y="41"/>
                  </a:lnTo>
                  <a:lnTo>
                    <a:pt x="48" y="39"/>
                  </a:lnTo>
                  <a:lnTo>
                    <a:pt x="56" y="33"/>
                  </a:lnTo>
                  <a:lnTo>
                    <a:pt x="67" y="33"/>
                  </a:lnTo>
                  <a:lnTo>
                    <a:pt x="75" y="2"/>
                  </a:lnTo>
                  <a:lnTo>
                    <a:pt x="67" y="0"/>
                  </a:lnTo>
                  <a:lnTo>
                    <a:pt x="54" y="0"/>
                  </a:lnTo>
                  <a:lnTo>
                    <a:pt x="35" y="4"/>
                  </a:lnTo>
                  <a:lnTo>
                    <a:pt x="25" y="10"/>
                  </a:lnTo>
                  <a:lnTo>
                    <a:pt x="21" y="18"/>
                  </a:lnTo>
                  <a:lnTo>
                    <a:pt x="0" y="60"/>
                  </a:lnTo>
                  <a:close/>
                </a:path>
              </a:pathLst>
            </a:custGeom>
            <a:solidFill>
              <a:srgbClr val="000000"/>
            </a:solidFill>
            <a:ln w="0">
              <a:solidFill>
                <a:srgbClr val="000000"/>
              </a:solidFill>
              <a:round/>
              <a:headEnd/>
              <a:tailEnd/>
            </a:ln>
          </p:spPr>
          <p:txBody>
            <a:bodyPr/>
            <a:lstStyle/>
            <a:p>
              <a:endParaRPr lang="en-US"/>
            </a:p>
          </p:txBody>
        </p:sp>
        <p:sp>
          <p:nvSpPr>
            <p:cNvPr id="28827" name="Freeform 71"/>
            <p:cNvSpPr>
              <a:spLocks/>
            </p:cNvSpPr>
            <p:nvPr/>
          </p:nvSpPr>
          <p:spPr bwMode="auto">
            <a:xfrm>
              <a:off x="2625" y="1681"/>
              <a:ext cx="67" cy="33"/>
            </a:xfrm>
            <a:custGeom>
              <a:avLst/>
              <a:gdLst>
                <a:gd name="T0" fmla="*/ 17 w 67"/>
                <a:gd name="T1" fmla="*/ 0 h 33"/>
                <a:gd name="T2" fmla="*/ 12 w 67"/>
                <a:gd name="T3" fmla="*/ 2 h 33"/>
                <a:gd name="T4" fmla="*/ 8 w 67"/>
                <a:gd name="T5" fmla="*/ 4 h 33"/>
                <a:gd name="T6" fmla="*/ 2 w 67"/>
                <a:gd name="T7" fmla="*/ 8 h 33"/>
                <a:gd name="T8" fmla="*/ 0 w 67"/>
                <a:gd name="T9" fmla="*/ 13 h 33"/>
                <a:gd name="T10" fmla="*/ 0 w 67"/>
                <a:gd name="T11" fmla="*/ 19 h 33"/>
                <a:gd name="T12" fmla="*/ 2 w 67"/>
                <a:gd name="T13" fmla="*/ 25 h 33"/>
                <a:gd name="T14" fmla="*/ 6 w 67"/>
                <a:gd name="T15" fmla="*/ 29 h 33"/>
                <a:gd name="T16" fmla="*/ 8 w 67"/>
                <a:gd name="T17" fmla="*/ 25 h 33"/>
                <a:gd name="T18" fmla="*/ 6 w 67"/>
                <a:gd name="T19" fmla="*/ 21 h 33"/>
                <a:gd name="T20" fmla="*/ 6 w 67"/>
                <a:gd name="T21" fmla="*/ 13 h 33"/>
                <a:gd name="T22" fmla="*/ 8 w 67"/>
                <a:gd name="T23" fmla="*/ 8 h 33"/>
                <a:gd name="T24" fmla="*/ 17 w 67"/>
                <a:gd name="T25" fmla="*/ 8 h 33"/>
                <a:gd name="T26" fmla="*/ 40 w 67"/>
                <a:gd name="T27" fmla="*/ 17 h 33"/>
                <a:gd name="T28" fmla="*/ 62 w 67"/>
                <a:gd name="T29" fmla="*/ 33 h 33"/>
                <a:gd name="T30" fmla="*/ 67 w 67"/>
                <a:gd name="T31" fmla="*/ 33 h 33"/>
                <a:gd name="T32" fmla="*/ 63 w 67"/>
                <a:gd name="T33" fmla="*/ 13 h 33"/>
                <a:gd name="T34" fmla="*/ 60 w 67"/>
                <a:gd name="T35" fmla="*/ 13 h 33"/>
                <a:gd name="T36" fmla="*/ 17 w 67"/>
                <a:gd name="T37" fmla="*/ 0 h 3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33"/>
                <a:gd name="T59" fmla="*/ 67 w 67"/>
                <a:gd name="T60" fmla="*/ 33 h 3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33">
                  <a:moveTo>
                    <a:pt x="17" y="0"/>
                  </a:moveTo>
                  <a:lnTo>
                    <a:pt x="12" y="2"/>
                  </a:lnTo>
                  <a:lnTo>
                    <a:pt x="8" y="4"/>
                  </a:lnTo>
                  <a:lnTo>
                    <a:pt x="2" y="8"/>
                  </a:lnTo>
                  <a:lnTo>
                    <a:pt x="0" y="13"/>
                  </a:lnTo>
                  <a:lnTo>
                    <a:pt x="0" y="19"/>
                  </a:lnTo>
                  <a:lnTo>
                    <a:pt x="2" y="25"/>
                  </a:lnTo>
                  <a:lnTo>
                    <a:pt x="6" y="29"/>
                  </a:lnTo>
                  <a:lnTo>
                    <a:pt x="8" y="25"/>
                  </a:lnTo>
                  <a:lnTo>
                    <a:pt x="6" y="21"/>
                  </a:lnTo>
                  <a:lnTo>
                    <a:pt x="6" y="13"/>
                  </a:lnTo>
                  <a:lnTo>
                    <a:pt x="8" y="8"/>
                  </a:lnTo>
                  <a:lnTo>
                    <a:pt x="17" y="8"/>
                  </a:lnTo>
                  <a:lnTo>
                    <a:pt x="40" y="17"/>
                  </a:lnTo>
                  <a:lnTo>
                    <a:pt x="62" y="33"/>
                  </a:lnTo>
                  <a:lnTo>
                    <a:pt x="67" y="33"/>
                  </a:lnTo>
                  <a:lnTo>
                    <a:pt x="63" y="13"/>
                  </a:lnTo>
                  <a:lnTo>
                    <a:pt x="60" y="13"/>
                  </a:lnTo>
                  <a:lnTo>
                    <a:pt x="17" y="0"/>
                  </a:lnTo>
                  <a:close/>
                </a:path>
              </a:pathLst>
            </a:custGeom>
            <a:solidFill>
              <a:srgbClr val="000000"/>
            </a:solidFill>
            <a:ln w="0">
              <a:solidFill>
                <a:srgbClr val="000000"/>
              </a:solidFill>
              <a:round/>
              <a:headEnd/>
              <a:tailEnd/>
            </a:ln>
          </p:spPr>
          <p:txBody>
            <a:bodyPr/>
            <a:lstStyle/>
            <a:p>
              <a:endParaRPr lang="en-US"/>
            </a:p>
          </p:txBody>
        </p:sp>
        <p:sp>
          <p:nvSpPr>
            <p:cNvPr id="28828" name="Freeform 72"/>
            <p:cNvSpPr>
              <a:spLocks/>
            </p:cNvSpPr>
            <p:nvPr/>
          </p:nvSpPr>
          <p:spPr bwMode="auto">
            <a:xfrm>
              <a:off x="2694" y="1537"/>
              <a:ext cx="31" cy="65"/>
            </a:xfrm>
            <a:custGeom>
              <a:avLst/>
              <a:gdLst>
                <a:gd name="T0" fmla="*/ 8 w 31"/>
                <a:gd name="T1" fmla="*/ 0 h 65"/>
                <a:gd name="T2" fmla="*/ 6 w 31"/>
                <a:gd name="T3" fmla="*/ 0 h 65"/>
                <a:gd name="T4" fmla="*/ 0 w 31"/>
                <a:gd name="T5" fmla="*/ 25 h 65"/>
                <a:gd name="T6" fmla="*/ 16 w 31"/>
                <a:gd name="T7" fmla="*/ 58 h 65"/>
                <a:gd name="T8" fmla="*/ 31 w 31"/>
                <a:gd name="T9" fmla="*/ 65 h 65"/>
                <a:gd name="T10" fmla="*/ 31 w 31"/>
                <a:gd name="T11" fmla="*/ 61 h 65"/>
                <a:gd name="T12" fmla="*/ 18 w 31"/>
                <a:gd name="T13" fmla="*/ 56 h 65"/>
                <a:gd name="T14" fmla="*/ 4 w 31"/>
                <a:gd name="T15" fmla="*/ 25 h 65"/>
                <a:gd name="T16" fmla="*/ 10 w 31"/>
                <a:gd name="T17" fmla="*/ 2 h 65"/>
                <a:gd name="T18" fmla="*/ 8 w 31"/>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65"/>
                <a:gd name="T32" fmla="*/ 31 w 31"/>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65">
                  <a:moveTo>
                    <a:pt x="8" y="0"/>
                  </a:moveTo>
                  <a:lnTo>
                    <a:pt x="6" y="0"/>
                  </a:lnTo>
                  <a:lnTo>
                    <a:pt x="0" y="25"/>
                  </a:lnTo>
                  <a:lnTo>
                    <a:pt x="16" y="58"/>
                  </a:lnTo>
                  <a:lnTo>
                    <a:pt x="31" y="65"/>
                  </a:lnTo>
                  <a:lnTo>
                    <a:pt x="31" y="61"/>
                  </a:lnTo>
                  <a:lnTo>
                    <a:pt x="18" y="56"/>
                  </a:lnTo>
                  <a:lnTo>
                    <a:pt x="4" y="25"/>
                  </a:lnTo>
                  <a:lnTo>
                    <a:pt x="10" y="2"/>
                  </a:lnTo>
                  <a:lnTo>
                    <a:pt x="8" y="0"/>
                  </a:lnTo>
                  <a:close/>
                </a:path>
              </a:pathLst>
            </a:custGeom>
            <a:solidFill>
              <a:srgbClr val="000000"/>
            </a:solidFill>
            <a:ln w="0">
              <a:solidFill>
                <a:srgbClr val="000000"/>
              </a:solidFill>
              <a:round/>
              <a:headEnd/>
              <a:tailEnd/>
            </a:ln>
          </p:spPr>
          <p:txBody>
            <a:bodyPr/>
            <a:lstStyle/>
            <a:p>
              <a:endParaRPr lang="en-US"/>
            </a:p>
          </p:txBody>
        </p:sp>
        <p:sp>
          <p:nvSpPr>
            <p:cNvPr id="28829" name="Freeform 73"/>
            <p:cNvSpPr>
              <a:spLocks/>
            </p:cNvSpPr>
            <p:nvPr/>
          </p:nvSpPr>
          <p:spPr bwMode="auto">
            <a:xfrm>
              <a:off x="2228" y="2234"/>
              <a:ext cx="59" cy="58"/>
            </a:xfrm>
            <a:custGeom>
              <a:avLst/>
              <a:gdLst>
                <a:gd name="T0" fmla="*/ 25 w 59"/>
                <a:gd name="T1" fmla="*/ 0 h 58"/>
                <a:gd name="T2" fmla="*/ 17 w 59"/>
                <a:gd name="T3" fmla="*/ 6 h 58"/>
                <a:gd name="T4" fmla="*/ 13 w 59"/>
                <a:gd name="T5" fmla="*/ 8 h 58"/>
                <a:gd name="T6" fmla="*/ 0 w 59"/>
                <a:gd name="T7" fmla="*/ 38 h 58"/>
                <a:gd name="T8" fmla="*/ 59 w 59"/>
                <a:gd name="T9" fmla="*/ 58 h 58"/>
                <a:gd name="T10" fmla="*/ 59 w 59"/>
                <a:gd name="T11" fmla="*/ 54 h 58"/>
                <a:gd name="T12" fmla="*/ 55 w 59"/>
                <a:gd name="T13" fmla="*/ 52 h 58"/>
                <a:gd name="T14" fmla="*/ 48 w 59"/>
                <a:gd name="T15" fmla="*/ 44 h 58"/>
                <a:gd name="T16" fmla="*/ 44 w 59"/>
                <a:gd name="T17" fmla="*/ 34 h 58"/>
                <a:gd name="T18" fmla="*/ 42 w 59"/>
                <a:gd name="T19" fmla="*/ 34 h 58"/>
                <a:gd name="T20" fmla="*/ 32 w 59"/>
                <a:gd name="T21" fmla="*/ 31 h 58"/>
                <a:gd name="T22" fmla="*/ 29 w 59"/>
                <a:gd name="T23" fmla="*/ 23 h 58"/>
                <a:gd name="T24" fmla="*/ 27 w 59"/>
                <a:gd name="T25" fmla="*/ 13 h 58"/>
                <a:gd name="T26" fmla="*/ 29 w 59"/>
                <a:gd name="T27" fmla="*/ 6 h 58"/>
                <a:gd name="T28" fmla="*/ 25 w 59"/>
                <a:gd name="T29" fmla="*/ 0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58"/>
                <a:gd name="T47" fmla="*/ 59 w 59"/>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58">
                  <a:moveTo>
                    <a:pt x="25" y="0"/>
                  </a:moveTo>
                  <a:lnTo>
                    <a:pt x="17" y="6"/>
                  </a:lnTo>
                  <a:lnTo>
                    <a:pt x="13" y="8"/>
                  </a:lnTo>
                  <a:lnTo>
                    <a:pt x="0" y="38"/>
                  </a:lnTo>
                  <a:lnTo>
                    <a:pt x="59" y="58"/>
                  </a:lnTo>
                  <a:lnTo>
                    <a:pt x="59" y="54"/>
                  </a:lnTo>
                  <a:lnTo>
                    <a:pt x="55" y="52"/>
                  </a:lnTo>
                  <a:lnTo>
                    <a:pt x="48" y="44"/>
                  </a:lnTo>
                  <a:lnTo>
                    <a:pt x="44" y="34"/>
                  </a:lnTo>
                  <a:lnTo>
                    <a:pt x="42" y="34"/>
                  </a:lnTo>
                  <a:lnTo>
                    <a:pt x="32" y="31"/>
                  </a:lnTo>
                  <a:lnTo>
                    <a:pt x="29" y="23"/>
                  </a:lnTo>
                  <a:lnTo>
                    <a:pt x="27" y="13"/>
                  </a:lnTo>
                  <a:lnTo>
                    <a:pt x="29" y="6"/>
                  </a:lnTo>
                  <a:lnTo>
                    <a:pt x="25" y="0"/>
                  </a:lnTo>
                </a:path>
              </a:pathLst>
            </a:custGeom>
            <a:noFill/>
            <a:ln w="0">
              <a:solidFill>
                <a:srgbClr val="000000"/>
              </a:solidFill>
              <a:round/>
              <a:headEnd/>
              <a:tailEnd/>
            </a:ln>
          </p:spPr>
          <p:txBody>
            <a:bodyPr/>
            <a:lstStyle/>
            <a:p>
              <a:endParaRPr lang="en-US"/>
            </a:p>
          </p:txBody>
        </p:sp>
        <p:sp>
          <p:nvSpPr>
            <p:cNvPr id="28830" name="Freeform 74"/>
            <p:cNvSpPr>
              <a:spLocks/>
            </p:cNvSpPr>
            <p:nvPr/>
          </p:nvSpPr>
          <p:spPr bwMode="auto">
            <a:xfrm>
              <a:off x="3431" y="1497"/>
              <a:ext cx="46" cy="28"/>
            </a:xfrm>
            <a:custGeom>
              <a:avLst/>
              <a:gdLst>
                <a:gd name="T0" fmla="*/ 46 w 46"/>
                <a:gd name="T1" fmla="*/ 7 h 28"/>
                <a:gd name="T2" fmla="*/ 33 w 46"/>
                <a:gd name="T3" fmla="*/ 17 h 28"/>
                <a:gd name="T4" fmla="*/ 18 w 46"/>
                <a:gd name="T5" fmla="*/ 23 h 28"/>
                <a:gd name="T6" fmla="*/ 0 w 46"/>
                <a:gd name="T7" fmla="*/ 28 h 28"/>
                <a:gd name="T8" fmla="*/ 8 w 46"/>
                <a:gd name="T9" fmla="*/ 11 h 28"/>
                <a:gd name="T10" fmla="*/ 18 w 46"/>
                <a:gd name="T11" fmla="*/ 2 h 28"/>
                <a:gd name="T12" fmla="*/ 23 w 46"/>
                <a:gd name="T13" fmla="*/ 0 h 28"/>
                <a:gd name="T14" fmla="*/ 46 w 46"/>
                <a:gd name="T15" fmla="*/ 7 h 28"/>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28"/>
                <a:gd name="T26" fmla="*/ 46 w 46"/>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28">
                  <a:moveTo>
                    <a:pt x="46" y="7"/>
                  </a:moveTo>
                  <a:lnTo>
                    <a:pt x="33" y="17"/>
                  </a:lnTo>
                  <a:lnTo>
                    <a:pt x="18" y="23"/>
                  </a:lnTo>
                  <a:lnTo>
                    <a:pt x="0" y="28"/>
                  </a:lnTo>
                  <a:lnTo>
                    <a:pt x="8" y="11"/>
                  </a:lnTo>
                  <a:lnTo>
                    <a:pt x="18" y="2"/>
                  </a:lnTo>
                  <a:lnTo>
                    <a:pt x="23" y="0"/>
                  </a:lnTo>
                  <a:lnTo>
                    <a:pt x="46" y="7"/>
                  </a:lnTo>
                  <a:close/>
                </a:path>
              </a:pathLst>
            </a:custGeom>
            <a:solidFill>
              <a:srgbClr val="FCE6CF"/>
            </a:solidFill>
            <a:ln w="0">
              <a:solidFill>
                <a:srgbClr val="000000"/>
              </a:solidFill>
              <a:round/>
              <a:headEnd/>
              <a:tailEnd/>
            </a:ln>
          </p:spPr>
          <p:txBody>
            <a:bodyPr/>
            <a:lstStyle/>
            <a:p>
              <a:endParaRPr lang="en-US"/>
            </a:p>
          </p:txBody>
        </p:sp>
        <p:sp>
          <p:nvSpPr>
            <p:cNvPr id="28831" name="Freeform 75"/>
            <p:cNvSpPr>
              <a:spLocks/>
            </p:cNvSpPr>
            <p:nvPr/>
          </p:nvSpPr>
          <p:spPr bwMode="auto">
            <a:xfrm>
              <a:off x="2717" y="1556"/>
              <a:ext cx="16" cy="16"/>
            </a:xfrm>
            <a:custGeom>
              <a:avLst/>
              <a:gdLst>
                <a:gd name="T0" fmla="*/ 10 w 16"/>
                <a:gd name="T1" fmla="*/ 0 h 16"/>
                <a:gd name="T2" fmla="*/ 4 w 16"/>
                <a:gd name="T3" fmla="*/ 0 h 16"/>
                <a:gd name="T4" fmla="*/ 0 w 16"/>
                <a:gd name="T5" fmla="*/ 4 h 16"/>
                <a:gd name="T6" fmla="*/ 0 w 16"/>
                <a:gd name="T7" fmla="*/ 12 h 16"/>
                <a:gd name="T8" fmla="*/ 2 w 16"/>
                <a:gd name="T9" fmla="*/ 14 h 16"/>
                <a:gd name="T10" fmla="*/ 6 w 16"/>
                <a:gd name="T11" fmla="*/ 16 h 16"/>
                <a:gd name="T12" fmla="*/ 12 w 16"/>
                <a:gd name="T13" fmla="*/ 16 h 16"/>
                <a:gd name="T14" fmla="*/ 14 w 16"/>
                <a:gd name="T15" fmla="*/ 14 h 16"/>
                <a:gd name="T16" fmla="*/ 16 w 16"/>
                <a:gd name="T17" fmla="*/ 10 h 16"/>
                <a:gd name="T18" fmla="*/ 16 w 16"/>
                <a:gd name="T19" fmla="*/ 8 h 16"/>
                <a:gd name="T20" fmla="*/ 14 w 16"/>
                <a:gd name="T21" fmla="*/ 6 h 16"/>
                <a:gd name="T22" fmla="*/ 12 w 16"/>
                <a:gd name="T23" fmla="*/ 2 h 16"/>
                <a:gd name="T24" fmla="*/ 10 w 16"/>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6"/>
                <a:gd name="T41" fmla="*/ 16 w 16"/>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6">
                  <a:moveTo>
                    <a:pt x="10" y="0"/>
                  </a:moveTo>
                  <a:lnTo>
                    <a:pt x="4" y="0"/>
                  </a:lnTo>
                  <a:lnTo>
                    <a:pt x="0" y="4"/>
                  </a:lnTo>
                  <a:lnTo>
                    <a:pt x="0" y="12"/>
                  </a:lnTo>
                  <a:lnTo>
                    <a:pt x="2" y="14"/>
                  </a:lnTo>
                  <a:lnTo>
                    <a:pt x="6" y="16"/>
                  </a:lnTo>
                  <a:lnTo>
                    <a:pt x="12" y="16"/>
                  </a:lnTo>
                  <a:lnTo>
                    <a:pt x="14" y="14"/>
                  </a:lnTo>
                  <a:lnTo>
                    <a:pt x="16" y="10"/>
                  </a:lnTo>
                  <a:lnTo>
                    <a:pt x="16" y="8"/>
                  </a:lnTo>
                  <a:lnTo>
                    <a:pt x="14" y="6"/>
                  </a:lnTo>
                  <a:lnTo>
                    <a:pt x="12" y="2"/>
                  </a:lnTo>
                  <a:lnTo>
                    <a:pt x="10" y="0"/>
                  </a:lnTo>
                  <a:close/>
                </a:path>
              </a:pathLst>
            </a:custGeom>
            <a:solidFill>
              <a:srgbClr val="0000FF"/>
            </a:solidFill>
            <a:ln w="0">
              <a:solidFill>
                <a:srgbClr val="000000"/>
              </a:solidFill>
              <a:round/>
              <a:headEnd/>
              <a:tailEnd/>
            </a:ln>
          </p:spPr>
          <p:txBody>
            <a:bodyPr/>
            <a:lstStyle/>
            <a:p>
              <a:endParaRPr lang="en-US"/>
            </a:p>
          </p:txBody>
        </p:sp>
      </p:grpSp>
      <p:grpSp>
        <p:nvGrpSpPr>
          <p:cNvPr id="4" name="Group 76"/>
          <p:cNvGrpSpPr>
            <a:grpSpLocks noChangeAspect="1"/>
          </p:cNvGrpSpPr>
          <p:nvPr/>
        </p:nvGrpSpPr>
        <p:grpSpPr bwMode="auto">
          <a:xfrm flipH="1">
            <a:off x="6084888" y="5733058"/>
            <a:ext cx="1106487" cy="766763"/>
            <a:chOff x="1911" y="1489"/>
            <a:chExt cx="1937" cy="1342"/>
          </a:xfrm>
        </p:grpSpPr>
        <p:sp>
          <p:nvSpPr>
            <p:cNvPr id="28762" name="AutoShape 77"/>
            <p:cNvSpPr>
              <a:spLocks noChangeAspect="1" noChangeArrowheads="1" noTextEdit="1"/>
            </p:cNvSpPr>
            <p:nvPr/>
          </p:nvSpPr>
          <p:spPr bwMode="auto">
            <a:xfrm>
              <a:off x="1911" y="1489"/>
              <a:ext cx="1937" cy="1342"/>
            </a:xfrm>
            <a:prstGeom prst="rect">
              <a:avLst/>
            </a:prstGeom>
            <a:noFill/>
            <a:ln w="9525">
              <a:noFill/>
              <a:miter lim="800000"/>
              <a:headEnd/>
              <a:tailEnd/>
            </a:ln>
          </p:spPr>
          <p:txBody>
            <a:bodyPr/>
            <a:lstStyle/>
            <a:p>
              <a:endParaRPr lang="en-GB"/>
            </a:p>
          </p:txBody>
        </p:sp>
        <p:sp>
          <p:nvSpPr>
            <p:cNvPr id="28763" name="Freeform 78"/>
            <p:cNvSpPr>
              <a:spLocks/>
            </p:cNvSpPr>
            <p:nvPr/>
          </p:nvSpPr>
          <p:spPr bwMode="auto">
            <a:xfrm>
              <a:off x="2669" y="2153"/>
              <a:ext cx="1006" cy="670"/>
            </a:xfrm>
            <a:custGeom>
              <a:avLst/>
              <a:gdLst>
                <a:gd name="T0" fmla="*/ 517 w 1006"/>
                <a:gd name="T1" fmla="*/ 31 h 670"/>
                <a:gd name="T2" fmla="*/ 503 w 1006"/>
                <a:gd name="T3" fmla="*/ 31 h 670"/>
                <a:gd name="T4" fmla="*/ 436 w 1006"/>
                <a:gd name="T5" fmla="*/ 50 h 670"/>
                <a:gd name="T6" fmla="*/ 371 w 1006"/>
                <a:gd name="T7" fmla="*/ 56 h 670"/>
                <a:gd name="T8" fmla="*/ 344 w 1006"/>
                <a:gd name="T9" fmla="*/ 48 h 670"/>
                <a:gd name="T10" fmla="*/ 281 w 1006"/>
                <a:gd name="T11" fmla="*/ 0 h 670"/>
                <a:gd name="T12" fmla="*/ 277 w 1006"/>
                <a:gd name="T13" fmla="*/ 2 h 670"/>
                <a:gd name="T14" fmla="*/ 311 w 1006"/>
                <a:gd name="T15" fmla="*/ 33 h 670"/>
                <a:gd name="T16" fmla="*/ 357 w 1006"/>
                <a:gd name="T17" fmla="*/ 66 h 670"/>
                <a:gd name="T18" fmla="*/ 359 w 1006"/>
                <a:gd name="T19" fmla="*/ 71 h 670"/>
                <a:gd name="T20" fmla="*/ 354 w 1006"/>
                <a:gd name="T21" fmla="*/ 75 h 670"/>
                <a:gd name="T22" fmla="*/ 344 w 1006"/>
                <a:gd name="T23" fmla="*/ 79 h 670"/>
                <a:gd name="T24" fmla="*/ 217 w 1006"/>
                <a:gd name="T25" fmla="*/ 73 h 670"/>
                <a:gd name="T26" fmla="*/ 217 w 1006"/>
                <a:gd name="T27" fmla="*/ 83 h 670"/>
                <a:gd name="T28" fmla="*/ 211 w 1006"/>
                <a:gd name="T29" fmla="*/ 102 h 670"/>
                <a:gd name="T30" fmla="*/ 206 w 1006"/>
                <a:gd name="T31" fmla="*/ 146 h 670"/>
                <a:gd name="T32" fmla="*/ 206 w 1006"/>
                <a:gd name="T33" fmla="*/ 181 h 670"/>
                <a:gd name="T34" fmla="*/ 208 w 1006"/>
                <a:gd name="T35" fmla="*/ 215 h 670"/>
                <a:gd name="T36" fmla="*/ 215 w 1006"/>
                <a:gd name="T37" fmla="*/ 238 h 670"/>
                <a:gd name="T38" fmla="*/ 219 w 1006"/>
                <a:gd name="T39" fmla="*/ 250 h 670"/>
                <a:gd name="T40" fmla="*/ 167 w 1006"/>
                <a:gd name="T41" fmla="*/ 463 h 670"/>
                <a:gd name="T42" fmla="*/ 163 w 1006"/>
                <a:gd name="T43" fmla="*/ 465 h 670"/>
                <a:gd name="T44" fmla="*/ 152 w 1006"/>
                <a:gd name="T45" fmla="*/ 436 h 670"/>
                <a:gd name="T46" fmla="*/ 131 w 1006"/>
                <a:gd name="T47" fmla="*/ 451 h 670"/>
                <a:gd name="T48" fmla="*/ 131 w 1006"/>
                <a:gd name="T49" fmla="*/ 405 h 670"/>
                <a:gd name="T50" fmla="*/ 73 w 1006"/>
                <a:gd name="T51" fmla="*/ 342 h 670"/>
                <a:gd name="T52" fmla="*/ 56 w 1006"/>
                <a:gd name="T53" fmla="*/ 359 h 670"/>
                <a:gd name="T54" fmla="*/ 6 w 1006"/>
                <a:gd name="T55" fmla="*/ 478 h 670"/>
                <a:gd name="T56" fmla="*/ 0 w 1006"/>
                <a:gd name="T57" fmla="*/ 522 h 670"/>
                <a:gd name="T58" fmla="*/ 148 w 1006"/>
                <a:gd name="T59" fmla="*/ 670 h 670"/>
                <a:gd name="T60" fmla="*/ 227 w 1006"/>
                <a:gd name="T61" fmla="*/ 668 h 670"/>
                <a:gd name="T62" fmla="*/ 261 w 1006"/>
                <a:gd name="T63" fmla="*/ 640 h 670"/>
                <a:gd name="T64" fmla="*/ 453 w 1006"/>
                <a:gd name="T65" fmla="*/ 325 h 670"/>
                <a:gd name="T66" fmla="*/ 676 w 1006"/>
                <a:gd name="T67" fmla="*/ 296 h 670"/>
                <a:gd name="T68" fmla="*/ 670 w 1006"/>
                <a:gd name="T69" fmla="*/ 317 h 670"/>
                <a:gd name="T70" fmla="*/ 703 w 1006"/>
                <a:gd name="T71" fmla="*/ 311 h 670"/>
                <a:gd name="T72" fmla="*/ 751 w 1006"/>
                <a:gd name="T73" fmla="*/ 359 h 670"/>
                <a:gd name="T74" fmla="*/ 785 w 1006"/>
                <a:gd name="T75" fmla="*/ 380 h 670"/>
                <a:gd name="T76" fmla="*/ 889 w 1006"/>
                <a:gd name="T77" fmla="*/ 434 h 670"/>
                <a:gd name="T78" fmla="*/ 895 w 1006"/>
                <a:gd name="T79" fmla="*/ 434 h 670"/>
                <a:gd name="T80" fmla="*/ 929 w 1006"/>
                <a:gd name="T81" fmla="*/ 417 h 670"/>
                <a:gd name="T82" fmla="*/ 1006 w 1006"/>
                <a:gd name="T83" fmla="*/ 327 h 670"/>
                <a:gd name="T84" fmla="*/ 1004 w 1006"/>
                <a:gd name="T85" fmla="*/ 317 h 670"/>
                <a:gd name="T86" fmla="*/ 866 w 1006"/>
                <a:gd name="T87" fmla="*/ 200 h 670"/>
                <a:gd name="T88" fmla="*/ 810 w 1006"/>
                <a:gd name="T89" fmla="*/ 139 h 670"/>
                <a:gd name="T90" fmla="*/ 808 w 1006"/>
                <a:gd name="T91" fmla="*/ 135 h 670"/>
                <a:gd name="T92" fmla="*/ 799 w 1006"/>
                <a:gd name="T93" fmla="*/ 131 h 670"/>
                <a:gd name="T94" fmla="*/ 517 w 1006"/>
                <a:gd name="T95" fmla="*/ 31 h 6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06"/>
                <a:gd name="T145" fmla="*/ 0 h 670"/>
                <a:gd name="T146" fmla="*/ 1006 w 1006"/>
                <a:gd name="T147" fmla="*/ 670 h 6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06" h="670">
                  <a:moveTo>
                    <a:pt x="517" y="31"/>
                  </a:moveTo>
                  <a:lnTo>
                    <a:pt x="503" y="31"/>
                  </a:lnTo>
                  <a:lnTo>
                    <a:pt x="436" y="50"/>
                  </a:lnTo>
                  <a:lnTo>
                    <a:pt x="371" y="56"/>
                  </a:lnTo>
                  <a:lnTo>
                    <a:pt x="344" y="48"/>
                  </a:lnTo>
                  <a:lnTo>
                    <a:pt x="281" y="0"/>
                  </a:lnTo>
                  <a:lnTo>
                    <a:pt x="277" y="2"/>
                  </a:lnTo>
                  <a:lnTo>
                    <a:pt x="311" y="33"/>
                  </a:lnTo>
                  <a:lnTo>
                    <a:pt x="357" y="66"/>
                  </a:lnTo>
                  <a:lnTo>
                    <a:pt x="359" y="71"/>
                  </a:lnTo>
                  <a:lnTo>
                    <a:pt x="354" y="75"/>
                  </a:lnTo>
                  <a:lnTo>
                    <a:pt x="344" y="79"/>
                  </a:lnTo>
                  <a:lnTo>
                    <a:pt x="217" y="73"/>
                  </a:lnTo>
                  <a:lnTo>
                    <a:pt x="217" y="83"/>
                  </a:lnTo>
                  <a:lnTo>
                    <a:pt x="211" y="102"/>
                  </a:lnTo>
                  <a:lnTo>
                    <a:pt x="206" y="146"/>
                  </a:lnTo>
                  <a:lnTo>
                    <a:pt x="206" y="181"/>
                  </a:lnTo>
                  <a:lnTo>
                    <a:pt x="208" y="215"/>
                  </a:lnTo>
                  <a:lnTo>
                    <a:pt x="215" y="238"/>
                  </a:lnTo>
                  <a:lnTo>
                    <a:pt x="219" y="250"/>
                  </a:lnTo>
                  <a:lnTo>
                    <a:pt x="167" y="463"/>
                  </a:lnTo>
                  <a:lnTo>
                    <a:pt x="163" y="465"/>
                  </a:lnTo>
                  <a:lnTo>
                    <a:pt x="152" y="436"/>
                  </a:lnTo>
                  <a:lnTo>
                    <a:pt x="131" y="451"/>
                  </a:lnTo>
                  <a:lnTo>
                    <a:pt x="131" y="405"/>
                  </a:lnTo>
                  <a:lnTo>
                    <a:pt x="73" y="342"/>
                  </a:lnTo>
                  <a:lnTo>
                    <a:pt x="56" y="359"/>
                  </a:lnTo>
                  <a:lnTo>
                    <a:pt x="6" y="478"/>
                  </a:lnTo>
                  <a:lnTo>
                    <a:pt x="0" y="522"/>
                  </a:lnTo>
                  <a:lnTo>
                    <a:pt x="148" y="670"/>
                  </a:lnTo>
                  <a:lnTo>
                    <a:pt x="227" y="668"/>
                  </a:lnTo>
                  <a:lnTo>
                    <a:pt x="261" y="640"/>
                  </a:lnTo>
                  <a:lnTo>
                    <a:pt x="453" y="325"/>
                  </a:lnTo>
                  <a:lnTo>
                    <a:pt x="676" y="296"/>
                  </a:lnTo>
                  <a:lnTo>
                    <a:pt x="670" y="317"/>
                  </a:lnTo>
                  <a:lnTo>
                    <a:pt x="703" y="311"/>
                  </a:lnTo>
                  <a:lnTo>
                    <a:pt x="751" y="359"/>
                  </a:lnTo>
                  <a:lnTo>
                    <a:pt x="785" y="380"/>
                  </a:lnTo>
                  <a:lnTo>
                    <a:pt x="889" y="434"/>
                  </a:lnTo>
                  <a:lnTo>
                    <a:pt x="895" y="434"/>
                  </a:lnTo>
                  <a:lnTo>
                    <a:pt x="929" y="417"/>
                  </a:lnTo>
                  <a:lnTo>
                    <a:pt x="1006" y="327"/>
                  </a:lnTo>
                  <a:lnTo>
                    <a:pt x="1004" y="317"/>
                  </a:lnTo>
                  <a:lnTo>
                    <a:pt x="866" y="200"/>
                  </a:lnTo>
                  <a:lnTo>
                    <a:pt x="810" y="139"/>
                  </a:lnTo>
                  <a:lnTo>
                    <a:pt x="808" y="135"/>
                  </a:lnTo>
                  <a:lnTo>
                    <a:pt x="799" y="131"/>
                  </a:lnTo>
                  <a:lnTo>
                    <a:pt x="517" y="31"/>
                  </a:lnTo>
                  <a:close/>
                </a:path>
              </a:pathLst>
            </a:custGeom>
            <a:solidFill>
              <a:srgbClr val="000080"/>
            </a:solidFill>
            <a:ln w="0">
              <a:solidFill>
                <a:srgbClr val="000000"/>
              </a:solidFill>
              <a:round/>
              <a:headEnd/>
              <a:tailEnd/>
            </a:ln>
          </p:spPr>
          <p:txBody>
            <a:bodyPr/>
            <a:lstStyle/>
            <a:p>
              <a:endParaRPr lang="en-US"/>
            </a:p>
          </p:txBody>
        </p:sp>
        <p:sp>
          <p:nvSpPr>
            <p:cNvPr id="28764" name="Freeform 79"/>
            <p:cNvSpPr>
              <a:spLocks/>
            </p:cNvSpPr>
            <p:nvPr/>
          </p:nvSpPr>
          <p:spPr bwMode="auto">
            <a:xfrm>
              <a:off x="2322" y="1775"/>
              <a:ext cx="664" cy="565"/>
            </a:xfrm>
            <a:custGeom>
              <a:avLst/>
              <a:gdLst>
                <a:gd name="T0" fmla="*/ 664 w 664"/>
                <a:gd name="T1" fmla="*/ 186 h 565"/>
                <a:gd name="T2" fmla="*/ 555 w 664"/>
                <a:gd name="T3" fmla="*/ 230 h 565"/>
                <a:gd name="T4" fmla="*/ 534 w 664"/>
                <a:gd name="T5" fmla="*/ 133 h 565"/>
                <a:gd name="T6" fmla="*/ 651 w 664"/>
                <a:gd name="T7" fmla="*/ 73 h 565"/>
                <a:gd name="T8" fmla="*/ 660 w 664"/>
                <a:gd name="T9" fmla="*/ 38 h 565"/>
                <a:gd name="T10" fmla="*/ 645 w 664"/>
                <a:gd name="T11" fmla="*/ 6 h 565"/>
                <a:gd name="T12" fmla="*/ 591 w 664"/>
                <a:gd name="T13" fmla="*/ 23 h 565"/>
                <a:gd name="T14" fmla="*/ 509 w 664"/>
                <a:gd name="T15" fmla="*/ 14 h 565"/>
                <a:gd name="T16" fmla="*/ 487 w 664"/>
                <a:gd name="T17" fmla="*/ 2 h 565"/>
                <a:gd name="T18" fmla="*/ 449 w 664"/>
                <a:gd name="T19" fmla="*/ 2 h 565"/>
                <a:gd name="T20" fmla="*/ 472 w 664"/>
                <a:gd name="T21" fmla="*/ 44 h 565"/>
                <a:gd name="T22" fmla="*/ 426 w 664"/>
                <a:gd name="T23" fmla="*/ 86 h 565"/>
                <a:gd name="T24" fmla="*/ 376 w 664"/>
                <a:gd name="T25" fmla="*/ 129 h 565"/>
                <a:gd name="T26" fmla="*/ 223 w 664"/>
                <a:gd name="T27" fmla="*/ 200 h 565"/>
                <a:gd name="T28" fmla="*/ 176 w 664"/>
                <a:gd name="T29" fmla="*/ 215 h 565"/>
                <a:gd name="T30" fmla="*/ 4 w 664"/>
                <a:gd name="T31" fmla="*/ 332 h 565"/>
                <a:gd name="T32" fmla="*/ 0 w 664"/>
                <a:gd name="T33" fmla="*/ 346 h 565"/>
                <a:gd name="T34" fmla="*/ 15 w 664"/>
                <a:gd name="T35" fmla="*/ 363 h 565"/>
                <a:gd name="T36" fmla="*/ 29 w 664"/>
                <a:gd name="T37" fmla="*/ 336 h 565"/>
                <a:gd name="T38" fmla="*/ 44 w 664"/>
                <a:gd name="T39" fmla="*/ 326 h 565"/>
                <a:gd name="T40" fmla="*/ 67 w 664"/>
                <a:gd name="T41" fmla="*/ 323 h 565"/>
                <a:gd name="T42" fmla="*/ 98 w 664"/>
                <a:gd name="T43" fmla="*/ 326 h 565"/>
                <a:gd name="T44" fmla="*/ 130 w 664"/>
                <a:gd name="T45" fmla="*/ 340 h 565"/>
                <a:gd name="T46" fmla="*/ 142 w 664"/>
                <a:gd name="T47" fmla="*/ 363 h 565"/>
                <a:gd name="T48" fmla="*/ 136 w 664"/>
                <a:gd name="T49" fmla="*/ 384 h 565"/>
                <a:gd name="T50" fmla="*/ 103 w 664"/>
                <a:gd name="T51" fmla="*/ 401 h 565"/>
                <a:gd name="T52" fmla="*/ 92 w 664"/>
                <a:gd name="T53" fmla="*/ 411 h 565"/>
                <a:gd name="T54" fmla="*/ 148 w 664"/>
                <a:gd name="T55" fmla="*/ 411 h 565"/>
                <a:gd name="T56" fmla="*/ 282 w 664"/>
                <a:gd name="T57" fmla="*/ 305 h 565"/>
                <a:gd name="T58" fmla="*/ 468 w 664"/>
                <a:gd name="T59" fmla="*/ 296 h 565"/>
                <a:gd name="T60" fmla="*/ 359 w 664"/>
                <a:gd name="T61" fmla="*/ 434 h 565"/>
                <a:gd name="T62" fmla="*/ 295 w 664"/>
                <a:gd name="T63" fmla="*/ 478 h 565"/>
                <a:gd name="T64" fmla="*/ 251 w 664"/>
                <a:gd name="T65" fmla="*/ 493 h 565"/>
                <a:gd name="T66" fmla="*/ 424 w 664"/>
                <a:gd name="T67" fmla="*/ 565 h 565"/>
                <a:gd name="T68" fmla="*/ 524 w 664"/>
                <a:gd name="T69" fmla="*/ 497 h 565"/>
                <a:gd name="T70" fmla="*/ 591 w 664"/>
                <a:gd name="T71" fmla="*/ 403 h 565"/>
                <a:gd name="T72" fmla="*/ 641 w 664"/>
                <a:gd name="T73" fmla="*/ 317 h 565"/>
                <a:gd name="T74" fmla="*/ 662 w 664"/>
                <a:gd name="T75" fmla="*/ 217 h 56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64"/>
                <a:gd name="T115" fmla="*/ 0 h 565"/>
                <a:gd name="T116" fmla="*/ 664 w 664"/>
                <a:gd name="T117" fmla="*/ 565 h 56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64" h="565">
                  <a:moveTo>
                    <a:pt x="662" y="205"/>
                  </a:moveTo>
                  <a:lnTo>
                    <a:pt x="664" y="186"/>
                  </a:lnTo>
                  <a:lnTo>
                    <a:pt x="662" y="171"/>
                  </a:lnTo>
                  <a:lnTo>
                    <a:pt x="555" y="230"/>
                  </a:lnTo>
                  <a:lnTo>
                    <a:pt x="482" y="205"/>
                  </a:lnTo>
                  <a:lnTo>
                    <a:pt x="534" y="133"/>
                  </a:lnTo>
                  <a:lnTo>
                    <a:pt x="651" y="75"/>
                  </a:lnTo>
                  <a:lnTo>
                    <a:pt x="651" y="73"/>
                  </a:lnTo>
                  <a:lnTo>
                    <a:pt x="660" y="56"/>
                  </a:lnTo>
                  <a:lnTo>
                    <a:pt x="660" y="38"/>
                  </a:lnTo>
                  <a:lnTo>
                    <a:pt x="651" y="14"/>
                  </a:lnTo>
                  <a:lnTo>
                    <a:pt x="645" y="6"/>
                  </a:lnTo>
                  <a:lnTo>
                    <a:pt x="601" y="19"/>
                  </a:lnTo>
                  <a:lnTo>
                    <a:pt x="591" y="23"/>
                  </a:lnTo>
                  <a:lnTo>
                    <a:pt x="587" y="25"/>
                  </a:lnTo>
                  <a:lnTo>
                    <a:pt x="509" y="14"/>
                  </a:lnTo>
                  <a:lnTo>
                    <a:pt x="503" y="10"/>
                  </a:lnTo>
                  <a:lnTo>
                    <a:pt x="487" y="2"/>
                  </a:lnTo>
                  <a:lnTo>
                    <a:pt x="466" y="0"/>
                  </a:lnTo>
                  <a:lnTo>
                    <a:pt x="449" y="2"/>
                  </a:lnTo>
                  <a:lnTo>
                    <a:pt x="462" y="14"/>
                  </a:lnTo>
                  <a:lnTo>
                    <a:pt x="472" y="44"/>
                  </a:lnTo>
                  <a:lnTo>
                    <a:pt x="438" y="48"/>
                  </a:lnTo>
                  <a:lnTo>
                    <a:pt x="426" y="86"/>
                  </a:lnTo>
                  <a:lnTo>
                    <a:pt x="382" y="92"/>
                  </a:lnTo>
                  <a:lnTo>
                    <a:pt x="376" y="129"/>
                  </a:lnTo>
                  <a:lnTo>
                    <a:pt x="372" y="144"/>
                  </a:lnTo>
                  <a:lnTo>
                    <a:pt x="223" y="200"/>
                  </a:lnTo>
                  <a:lnTo>
                    <a:pt x="194" y="198"/>
                  </a:lnTo>
                  <a:lnTo>
                    <a:pt x="176" y="215"/>
                  </a:lnTo>
                  <a:lnTo>
                    <a:pt x="9" y="325"/>
                  </a:lnTo>
                  <a:lnTo>
                    <a:pt x="4" y="332"/>
                  </a:lnTo>
                  <a:lnTo>
                    <a:pt x="0" y="338"/>
                  </a:lnTo>
                  <a:lnTo>
                    <a:pt x="0" y="346"/>
                  </a:lnTo>
                  <a:lnTo>
                    <a:pt x="11" y="365"/>
                  </a:lnTo>
                  <a:lnTo>
                    <a:pt x="15" y="363"/>
                  </a:lnTo>
                  <a:lnTo>
                    <a:pt x="23" y="344"/>
                  </a:lnTo>
                  <a:lnTo>
                    <a:pt x="29" y="336"/>
                  </a:lnTo>
                  <a:lnTo>
                    <a:pt x="34" y="330"/>
                  </a:lnTo>
                  <a:lnTo>
                    <a:pt x="44" y="326"/>
                  </a:lnTo>
                  <a:lnTo>
                    <a:pt x="57" y="325"/>
                  </a:lnTo>
                  <a:lnTo>
                    <a:pt x="67" y="323"/>
                  </a:lnTo>
                  <a:lnTo>
                    <a:pt x="79" y="325"/>
                  </a:lnTo>
                  <a:lnTo>
                    <a:pt x="98" y="326"/>
                  </a:lnTo>
                  <a:lnTo>
                    <a:pt x="115" y="330"/>
                  </a:lnTo>
                  <a:lnTo>
                    <a:pt x="130" y="340"/>
                  </a:lnTo>
                  <a:lnTo>
                    <a:pt x="138" y="353"/>
                  </a:lnTo>
                  <a:lnTo>
                    <a:pt x="142" y="363"/>
                  </a:lnTo>
                  <a:lnTo>
                    <a:pt x="142" y="380"/>
                  </a:lnTo>
                  <a:lnTo>
                    <a:pt x="136" y="384"/>
                  </a:lnTo>
                  <a:lnTo>
                    <a:pt x="121" y="392"/>
                  </a:lnTo>
                  <a:lnTo>
                    <a:pt x="103" y="401"/>
                  </a:lnTo>
                  <a:lnTo>
                    <a:pt x="96" y="407"/>
                  </a:lnTo>
                  <a:lnTo>
                    <a:pt x="92" y="411"/>
                  </a:lnTo>
                  <a:lnTo>
                    <a:pt x="105" y="426"/>
                  </a:lnTo>
                  <a:lnTo>
                    <a:pt x="148" y="411"/>
                  </a:lnTo>
                  <a:lnTo>
                    <a:pt x="171" y="378"/>
                  </a:lnTo>
                  <a:lnTo>
                    <a:pt x="282" y="305"/>
                  </a:lnTo>
                  <a:lnTo>
                    <a:pt x="295" y="301"/>
                  </a:lnTo>
                  <a:lnTo>
                    <a:pt x="468" y="296"/>
                  </a:lnTo>
                  <a:lnTo>
                    <a:pt x="393" y="392"/>
                  </a:lnTo>
                  <a:lnTo>
                    <a:pt x="359" y="434"/>
                  </a:lnTo>
                  <a:lnTo>
                    <a:pt x="305" y="476"/>
                  </a:lnTo>
                  <a:lnTo>
                    <a:pt x="295" y="478"/>
                  </a:lnTo>
                  <a:lnTo>
                    <a:pt x="247" y="492"/>
                  </a:lnTo>
                  <a:lnTo>
                    <a:pt x="251" y="493"/>
                  </a:lnTo>
                  <a:lnTo>
                    <a:pt x="391" y="565"/>
                  </a:lnTo>
                  <a:lnTo>
                    <a:pt x="424" y="565"/>
                  </a:lnTo>
                  <a:lnTo>
                    <a:pt x="459" y="555"/>
                  </a:lnTo>
                  <a:lnTo>
                    <a:pt x="524" y="497"/>
                  </a:lnTo>
                  <a:lnTo>
                    <a:pt x="558" y="449"/>
                  </a:lnTo>
                  <a:lnTo>
                    <a:pt x="591" y="403"/>
                  </a:lnTo>
                  <a:lnTo>
                    <a:pt x="620" y="363"/>
                  </a:lnTo>
                  <a:lnTo>
                    <a:pt x="641" y="317"/>
                  </a:lnTo>
                  <a:lnTo>
                    <a:pt x="654" y="271"/>
                  </a:lnTo>
                  <a:lnTo>
                    <a:pt x="662" y="217"/>
                  </a:lnTo>
                  <a:lnTo>
                    <a:pt x="662" y="205"/>
                  </a:lnTo>
                  <a:close/>
                </a:path>
              </a:pathLst>
            </a:custGeom>
            <a:solidFill>
              <a:srgbClr val="80FF80"/>
            </a:solidFill>
            <a:ln w="0">
              <a:solidFill>
                <a:srgbClr val="000000"/>
              </a:solidFill>
              <a:round/>
              <a:headEnd/>
              <a:tailEnd/>
            </a:ln>
          </p:spPr>
          <p:txBody>
            <a:bodyPr/>
            <a:lstStyle/>
            <a:p>
              <a:endParaRPr lang="en-US"/>
            </a:p>
          </p:txBody>
        </p:sp>
        <p:sp>
          <p:nvSpPr>
            <p:cNvPr id="28765" name="Freeform 80"/>
            <p:cNvSpPr>
              <a:spLocks/>
            </p:cNvSpPr>
            <p:nvPr/>
          </p:nvSpPr>
          <p:spPr bwMode="auto">
            <a:xfrm>
              <a:off x="1913" y="2209"/>
              <a:ext cx="639" cy="528"/>
            </a:xfrm>
            <a:custGeom>
              <a:avLst/>
              <a:gdLst>
                <a:gd name="T0" fmla="*/ 520 w 639"/>
                <a:gd name="T1" fmla="*/ 131 h 528"/>
                <a:gd name="T2" fmla="*/ 491 w 639"/>
                <a:gd name="T3" fmla="*/ 121 h 528"/>
                <a:gd name="T4" fmla="*/ 374 w 639"/>
                <a:gd name="T5" fmla="*/ 83 h 528"/>
                <a:gd name="T6" fmla="*/ 315 w 639"/>
                <a:gd name="T7" fmla="*/ 63 h 528"/>
                <a:gd name="T8" fmla="*/ 284 w 639"/>
                <a:gd name="T9" fmla="*/ 52 h 528"/>
                <a:gd name="T10" fmla="*/ 121 w 639"/>
                <a:gd name="T11" fmla="*/ 0 h 528"/>
                <a:gd name="T12" fmla="*/ 0 w 639"/>
                <a:gd name="T13" fmla="*/ 365 h 528"/>
                <a:gd name="T14" fmla="*/ 532 w 639"/>
                <a:gd name="T15" fmla="*/ 528 h 528"/>
                <a:gd name="T16" fmla="*/ 639 w 639"/>
                <a:gd name="T17" fmla="*/ 169 h 528"/>
                <a:gd name="T18" fmla="*/ 520 w 639"/>
                <a:gd name="T19" fmla="*/ 131 h 5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9"/>
                <a:gd name="T31" fmla="*/ 0 h 528"/>
                <a:gd name="T32" fmla="*/ 639 w 639"/>
                <a:gd name="T33" fmla="*/ 528 h 5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9" h="528">
                  <a:moveTo>
                    <a:pt x="520" y="131"/>
                  </a:moveTo>
                  <a:lnTo>
                    <a:pt x="491" y="121"/>
                  </a:lnTo>
                  <a:lnTo>
                    <a:pt x="374" y="83"/>
                  </a:lnTo>
                  <a:lnTo>
                    <a:pt x="315" y="63"/>
                  </a:lnTo>
                  <a:lnTo>
                    <a:pt x="284" y="52"/>
                  </a:lnTo>
                  <a:lnTo>
                    <a:pt x="121" y="0"/>
                  </a:lnTo>
                  <a:lnTo>
                    <a:pt x="0" y="365"/>
                  </a:lnTo>
                  <a:lnTo>
                    <a:pt x="532" y="528"/>
                  </a:lnTo>
                  <a:lnTo>
                    <a:pt x="639" y="169"/>
                  </a:lnTo>
                  <a:lnTo>
                    <a:pt x="520" y="131"/>
                  </a:lnTo>
                  <a:close/>
                </a:path>
              </a:pathLst>
            </a:custGeom>
            <a:solidFill>
              <a:srgbClr val="A16121"/>
            </a:solidFill>
            <a:ln w="0">
              <a:solidFill>
                <a:srgbClr val="000000"/>
              </a:solidFill>
              <a:round/>
              <a:headEnd/>
              <a:tailEnd/>
            </a:ln>
          </p:spPr>
          <p:txBody>
            <a:bodyPr/>
            <a:lstStyle/>
            <a:p>
              <a:endParaRPr lang="en-US"/>
            </a:p>
          </p:txBody>
        </p:sp>
        <p:sp>
          <p:nvSpPr>
            <p:cNvPr id="28766" name="Freeform 81"/>
            <p:cNvSpPr>
              <a:spLocks/>
            </p:cNvSpPr>
            <p:nvPr/>
          </p:nvSpPr>
          <p:spPr bwMode="auto">
            <a:xfrm>
              <a:off x="2957" y="1637"/>
              <a:ext cx="540" cy="443"/>
            </a:xfrm>
            <a:custGeom>
              <a:avLst/>
              <a:gdLst>
                <a:gd name="T0" fmla="*/ 503 w 540"/>
                <a:gd name="T1" fmla="*/ 32 h 443"/>
                <a:gd name="T2" fmla="*/ 494 w 540"/>
                <a:gd name="T3" fmla="*/ 27 h 443"/>
                <a:gd name="T4" fmla="*/ 488 w 540"/>
                <a:gd name="T5" fmla="*/ 38 h 443"/>
                <a:gd name="T6" fmla="*/ 482 w 540"/>
                <a:gd name="T7" fmla="*/ 40 h 443"/>
                <a:gd name="T8" fmla="*/ 440 w 540"/>
                <a:gd name="T9" fmla="*/ 17 h 443"/>
                <a:gd name="T10" fmla="*/ 440 w 540"/>
                <a:gd name="T11" fmla="*/ 0 h 443"/>
                <a:gd name="T12" fmla="*/ 421 w 540"/>
                <a:gd name="T13" fmla="*/ 0 h 443"/>
                <a:gd name="T14" fmla="*/ 388 w 540"/>
                <a:gd name="T15" fmla="*/ 50 h 443"/>
                <a:gd name="T16" fmla="*/ 398 w 540"/>
                <a:gd name="T17" fmla="*/ 71 h 443"/>
                <a:gd name="T18" fmla="*/ 396 w 540"/>
                <a:gd name="T19" fmla="*/ 75 h 443"/>
                <a:gd name="T20" fmla="*/ 357 w 540"/>
                <a:gd name="T21" fmla="*/ 82 h 443"/>
                <a:gd name="T22" fmla="*/ 363 w 540"/>
                <a:gd name="T23" fmla="*/ 94 h 443"/>
                <a:gd name="T24" fmla="*/ 367 w 540"/>
                <a:gd name="T25" fmla="*/ 111 h 443"/>
                <a:gd name="T26" fmla="*/ 363 w 540"/>
                <a:gd name="T27" fmla="*/ 111 h 443"/>
                <a:gd name="T28" fmla="*/ 336 w 540"/>
                <a:gd name="T29" fmla="*/ 96 h 443"/>
                <a:gd name="T30" fmla="*/ 305 w 540"/>
                <a:gd name="T31" fmla="*/ 121 h 443"/>
                <a:gd name="T32" fmla="*/ 257 w 540"/>
                <a:gd name="T33" fmla="*/ 121 h 443"/>
                <a:gd name="T34" fmla="*/ 229 w 540"/>
                <a:gd name="T35" fmla="*/ 100 h 443"/>
                <a:gd name="T36" fmla="*/ 190 w 540"/>
                <a:gd name="T37" fmla="*/ 119 h 443"/>
                <a:gd name="T38" fmla="*/ 148 w 540"/>
                <a:gd name="T39" fmla="*/ 94 h 443"/>
                <a:gd name="T40" fmla="*/ 115 w 540"/>
                <a:gd name="T41" fmla="*/ 105 h 443"/>
                <a:gd name="T42" fmla="*/ 92 w 540"/>
                <a:gd name="T43" fmla="*/ 69 h 443"/>
                <a:gd name="T44" fmla="*/ 29 w 540"/>
                <a:gd name="T45" fmla="*/ 86 h 443"/>
                <a:gd name="T46" fmla="*/ 6 w 540"/>
                <a:gd name="T47" fmla="*/ 84 h 443"/>
                <a:gd name="T48" fmla="*/ 0 w 540"/>
                <a:gd name="T49" fmla="*/ 88 h 443"/>
                <a:gd name="T50" fmla="*/ 19 w 540"/>
                <a:gd name="T51" fmla="*/ 102 h 443"/>
                <a:gd name="T52" fmla="*/ 23 w 540"/>
                <a:gd name="T53" fmla="*/ 100 h 443"/>
                <a:gd name="T54" fmla="*/ 46 w 540"/>
                <a:gd name="T55" fmla="*/ 109 h 443"/>
                <a:gd name="T56" fmla="*/ 64 w 540"/>
                <a:gd name="T57" fmla="*/ 115 h 443"/>
                <a:gd name="T58" fmla="*/ 89 w 540"/>
                <a:gd name="T59" fmla="*/ 127 h 443"/>
                <a:gd name="T60" fmla="*/ 110 w 540"/>
                <a:gd name="T61" fmla="*/ 142 h 443"/>
                <a:gd name="T62" fmla="*/ 129 w 540"/>
                <a:gd name="T63" fmla="*/ 157 h 443"/>
                <a:gd name="T64" fmla="*/ 138 w 540"/>
                <a:gd name="T65" fmla="*/ 171 h 443"/>
                <a:gd name="T66" fmla="*/ 152 w 540"/>
                <a:gd name="T67" fmla="*/ 190 h 443"/>
                <a:gd name="T68" fmla="*/ 167 w 540"/>
                <a:gd name="T69" fmla="*/ 226 h 443"/>
                <a:gd name="T70" fmla="*/ 194 w 540"/>
                <a:gd name="T71" fmla="*/ 320 h 443"/>
                <a:gd name="T72" fmla="*/ 206 w 540"/>
                <a:gd name="T73" fmla="*/ 382 h 443"/>
                <a:gd name="T74" fmla="*/ 202 w 540"/>
                <a:gd name="T75" fmla="*/ 434 h 443"/>
                <a:gd name="T76" fmla="*/ 209 w 540"/>
                <a:gd name="T77" fmla="*/ 443 h 443"/>
                <a:gd name="T78" fmla="*/ 215 w 540"/>
                <a:gd name="T79" fmla="*/ 416 h 443"/>
                <a:gd name="T80" fmla="*/ 223 w 540"/>
                <a:gd name="T81" fmla="*/ 343 h 443"/>
                <a:gd name="T82" fmla="*/ 225 w 540"/>
                <a:gd name="T83" fmla="*/ 282 h 443"/>
                <a:gd name="T84" fmla="*/ 225 w 540"/>
                <a:gd name="T85" fmla="*/ 238 h 443"/>
                <a:gd name="T86" fmla="*/ 407 w 540"/>
                <a:gd name="T87" fmla="*/ 219 h 443"/>
                <a:gd name="T88" fmla="*/ 411 w 540"/>
                <a:gd name="T89" fmla="*/ 215 h 443"/>
                <a:gd name="T90" fmla="*/ 425 w 540"/>
                <a:gd name="T91" fmla="*/ 194 h 443"/>
                <a:gd name="T92" fmla="*/ 430 w 540"/>
                <a:gd name="T93" fmla="*/ 186 h 443"/>
                <a:gd name="T94" fmla="*/ 449 w 540"/>
                <a:gd name="T95" fmla="*/ 171 h 443"/>
                <a:gd name="T96" fmla="*/ 455 w 540"/>
                <a:gd name="T97" fmla="*/ 163 h 443"/>
                <a:gd name="T98" fmla="*/ 469 w 540"/>
                <a:gd name="T99" fmla="*/ 148 h 443"/>
                <a:gd name="T100" fmla="*/ 540 w 540"/>
                <a:gd name="T101" fmla="*/ 59 h 443"/>
                <a:gd name="T102" fmla="*/ 503 w 540"/>
                <a:gd name="T103" fmla="*/ 32 h 4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40"/>
                <a:gd name="T157" fmla="*/ 0 h 443"/>
                <a:gd name="T158" fmla="*/ 540 w 540"/>
                <a:gd name="T159" fmla="*/ 443 h 4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40" h="443">
                  <a:moveTo>
                    <a:pt x="503" y="32"/>
                  </a:moveTo>
                  <a:lnTo>
                    <a:pt x="494" y="27"/>
                  </a:lnTo>
                  <a:lnTo>
                    <a:pt x="488" y="38"/>
                  </a:lnTo>
                  <a:lnTo>
                    <a:pt x="482" y="40"/>
                  </a:lnTo>
                  <a:lnTo>
                    <a:pt x="440" y="17"/>
                  </a:lnTo>
                  <a:lnTo>
                    <a:pt x="440" y="0"/>
                  </a:lnTo>
                  <a:lnTo>
                    <a:pt x="421" y="0"/>
                  </a:lnTo>
                  <a:lnTo>
                    <a:pt x="388" y="50"/>
                  </a:lnTo>
                  <a:lnTo>
                    <a:pt x="398" y="71"/>
                  </a:lnTo>
                  <a:lnTo>
                    <a:pt x="396" y="75"/>
                  </a:lnTo>
                  <a:lnTo>
                    <a:pt x="357" y="82"/>
                  </a:lnTo>
                  <a:lnTo>
                    <a:pt x="363" y="94"/>
                  </a:lnTo>
                  <a:lnTo>
                    <a:pt x="367" y="111"/>
                  </a:lnTo>
                  <a:lnTo>
                    <a:pt x="363" y="111"/>
                  </a:lnTo>
                  <a:lnTo>
                    <a:pt x="336" y="96"/>
                  </a:lnTo>
                  <a:lnTo>
                    <a:pt x="305" y="121"/>
                  </a:lnTo>
                  <a:lnTo>
                    <a:pt x="257" y="121"/>
                  </a:lnTo>
                  <a:lnTo>
                    <a:pt x="229" y="100"/>
                  </a:lnTo>
                  <a:lnTo>
                    <a:pt x="190" y="119"/>
                  </a:lnTo>
                  <a:lnTo>
                    <a:pt x="148" y="94"/>
                  </a:lnTo>
                  <a:lnTo>
                    <a:pt x="115" y="105"/>
                  </a:lnTo>
                  <a:lnTo>
                    <a:pt x="92" y="69"/>
                  </a:lnTo>
                  <a:lnTo>
                    <a:pt x="29" y="86"/>
                  </a:lnTo>
                  <a:lnTo>
                    <a:pt x="6" y="84"/>
                  </a:lnTo>
                  <a:lnTo>
                    <a:pt x="0" y="88"/>
                  </a:lnTo>
                  <a:lnTo>
                    <a:pt x="19" y="102"/>
                  </a:lnTo>
                  <a:lnTo>
                    <a:pt x="23" y="100"/>
                  </a:lnTo>
                  <a:lnTo>
                    <a:pt x="46" y="109"/>
                  </a:lnTo>
                  <a:lnTo>
                    <a:pt x="64" y="115"/>
                  </a:lnTo>
                  <a:lnTo>
                    <a:pt x="89" y="127"/>
                  </a:lnTo>
                  <a:lnTo>
                    <a:pt x="110" y="142"/>
                  </a:lnTo>
                  <a:lnTo>
                    <a:pt x="129" y="157"/>
                  </a:lnTo>
                  <a:lnTo>
                    <a:pt x="138" y="171"/>
                  </a:lnTo>
                  <a:lnTo>
                    <a:pt x="152" y="190"/>
                  </a:lnTo>
                  <a:lnTo>
                    <a:pt x="167" y="226"/>
                  </a:lnTo>
                  <a:lnTo>
                    <a:pt x="194" y="320"/>
                  </a:lnTo>
                  <a:lnTo>
                    <a:pt x="206" y="382"/>
                  </a:lnTo>
                  <a:lnTo>
                    <a:pt x="202" y="434"/>
                  </a:lnTo>
                  <a:lnTo>
                    <a:pt x="209" y="443"/>
                  </a:lnTo>
                  <a:lnTo>
                    <a:pt x="215" y="416"/>
                  </a:lnTo>
                  <a:lnTo>
                    <a:pt x="223" y="343"/>
                  </a:lnTo>
                  <a:lnTo>
                    <a:pt x="225" y="282"/>
                  </a:lnTo>
                  <a:lnTo>
                    <a:pt x="225" y="238"/>
                  </a:lnTo>
                  <a:lnTo>
                    <a:pt x="407" y="219"/>
                  </a:lnTo>
                  <a:lnTo>
                    <a:pt x="411" y="215"/>
                  </a:lnTo>
                  <a:lnTo>
                    <a:pt x="425" y="194"/>
                  </a:lnTo>
                  <a:lnTo>
                    <a:pt x="430" y="186"/>
                  </a:lnTo>
                  <a:lnTo>
                    <a:pt x="449" y="171"/>
                  </a:lnTo>
                  <a:lnTo>
                    <a:pt x="455" y="163"/>
                  </a:lnTo>
                  <a:lnTo>
                    <a:pt x="469" y="148"/>
                  </a:lnTo>
                  <a:lnTo>
                    <a:pt x="540" y="59"/>
                  </a:lnTo>
                  <a:lnTo>
                    <a:pt x="503" y="32"/>
                  </a:lnTo>
                  <a:close/>
                </a:path>
              </a:pathLst>
            </a:custGeom>
            <a:solidFill>
              <a:srgbClr val="80FF80"/>
            </a:solidFill>
            <a:ln w="0">
              <a:solidFill>
                <a:srgbClr val="000000"/>
              </a:solidFill>
              <a:round/>
              <a:headEnd/>
              <a:tailEnd/>
            </a:ln>
          </p:spPr>
          <p:txBody>
            <a:bodyPr/>
            <a:lstStyle/>
            <a:p>
              <a:endParaRPr lang="en-US"/>
            </a:p>
          </p:txBody>
        </p:sp>
        <p:sp>
          <p:nvSpPr>
            <p:cNvPr id="28767" name="Freeform 82"/>
            <p:cNvSpPr>
              <a:spLocks/>
            </p:cNvSpPr>
            <p:nvPr/>
          </p:nvSpPr>
          <p:spPr bwMode="auto">
            <a:xfrm>
              <a:off x="2293" y="1516"/>
              <a:ext cx="436" cy="226"/>
            </a:xfrm>
            <a:custGeom>
              <a:avLst/>
              <a:gdLst>
                <a:gd name="T0" fmla="*/ 436 w 436"/>
                <a:gd name="T1" fmla="*/ 207 h 226"/>
                <a:gd name="T2" fmla="*/ 426 w 436"/>
                <a:gd name="T3" fmla="*/ 182 h 226"/>
                <a:gd name="T4" fmla="*/ 426 w 436"/>
                <a:gd name="T5" fmla="*/ 203 h 226"/>
                <a:gd name="T6" fmla="*/ 376 w 436"/>
                <a:gd name="T7" fmla="*/ 211 h 226"/>
                <a:gd name="T8" fmla="*/ 342 w 436"/>
                <a:gd name="T9" fmla="*/ 211 h 226"/>
                <a:gd name="T10" fmla="*/ 319 w 436"/>
                <a:gd name="T11" fmla="*/ 188 h 226"/>
                <a:gd name="T12" fmla="*/ 332 w 436"/>
                <a:gd name="T13" fmla="*/ 155 h 226"/>
                <a:gd name="T14" fmla="*/ 340 w 436"/>
                <a:gd name="T15" fmla="*/ 146 h 226"/>
                <a:gd name="T16" fmla="*/ 359 w 436"/>
                <a:gd name="T17" fmla="*/ 150 h 226"/>
                <a:gd name="T18" fmla="*/ 365 w 436"/>
                <a:gd name="T19" fmla="*/ 140 h 226"/>
                <a:gd name="T20" fmla="*/ 369 w 436"/>
                <a:gd name="T21" fmla="*/ 134 h 226"/>
                <a:gd name="T22" fmla="*/ 359 w 436"/>
                <a:gd name="T23" fmla="*/ 129 h 226"/>
                <a:gd name="T24" fmla="*/ 351 w 436"/>
                <a:gd name="T25" fmla="*/ 115 h 226"/>
                <a:gd name="T26" fmla="*/ 344 w 436"/>
                <a:gd name="T27" fmla="*/ 113 h 226"/>
                <a:gd name="T28" fmla="*/ 347 w 436"/>
                <a:gd name="T29" fmla="*/ 105 h 226"/>
                <a:gd name="T30" fmla="*/ 336 w 436"/>
                <a:gd name="T31" fmla="*/ 102 h 226"/>
                <a:gd name="T32" fmla="*/ 323 w 436"/>
                <a:gd name="T33" fmla="*/ 96 h 226"/>
                <a:gd name="T34" fmla="*/ 313 w 436"/>
                <a:gd name="T35" fmla="*/ 86 h 226"/>
                <a:gd name="T36" fmla="*/ 301 w 436"/>
                <a:gd name="T37" fmla="*/ 88 h 226"/>
                <a:gd name="T38" fmla="*/ 296 w 436"/>
                <a:gd name="T39" fmla="*/ 73 h 226"/>
                <a:gd name="T40" fmla="*/ 311 w 436"/>
                <a:gd name="T41" fmla="*/ 61 h 226"/>
                <a:gd name="T42" fmla="*/ 296 w 436"/>
                <a:gd name="T43" fmla="*/ 57 h 226"/>
                <a:gd name="T44" fmla="*/ 286 w 436"/>
                <a:gd name="T45" fmla="*/ 44 h 226"/>
                <a:gd name="T46" fmla="*/ 294 w 436"/>
                <a:gd name="T47" fmla="*/ 36 h 226"/>
                <a:gd name="T48" fmla="*/ 301 w 436"/>
                <a:gd name="T49" fmla="*/ 29 h 226"/>
                <a:gd name="T50" fmla="*/ 292 w 436"/>
                <a:gd name="T51" fmla="*/ 21 h 226"/>
                <a:gd name="T52" fmla="*/ 317 w 436"/>
                <a:gd name="T53" fmla="*/ 13 h 226"/>
                <a:gd name="T54" fmla="*/ 319 w 436"/>
                <a:gd name="T55" fmla="*/ 2 h 226"/>
                <a:gd name="T56" fmla="*/ 240 w 436"/>
                <a:gd name="T57" fmla="*/ 8 h 226"/>
                <a:gd name="T58" fmla="*/ 240 w 436"/>
                <a:gd name="T59" fmla="*/ 21 h 226"/>
                <a:gd name="T60" fmla="*/ 33 w 436"/>
                <a:gd name="T61" fmla="*/ 21 h 226"/>
                <a:gd name="T62" fmla="*/ 200 w 436"/>
                <a:gd name="T63" fmla="*/ 33 h 226"/>
                <a:gd name="T64" fmla="*/ 19 w 436"/>
                <a:gd name="T65" fmla="*/ 40 h 226"/>
                <a:gd name="T66" fmla="*/ 192 w 436"/>
                <a:gd name="T67" fmla="*/ 48 h 226"/>
                <a:gd name="T68" fmla="*/ 19 w 436"/>
                <a:gd name="T69" fmla="*/ 56 h 226"/>
                <a:gd name="T70" fmla="*/ 115 w 436"/>
                <a:gd name="T71" fmla="*/ 61 h 226"/>
                <a:gd name="T72" fmla="*/ 152 w 436"/>
                <a:gd name="T73" fmla="*/ 59 h 226"/>
                <a:gd name="T74" fmla="*/ 219 w 436"/>
                <a:gd name="T75" fmla="*/ 63 h 226"/>
                <a:gd name="T76" fmla="*/ 115 w 436"/>
                <a:gd name="T77" fmla="*/ 61 h 226"/>
                <a:gd name="T78" fmla="*/ 150 w 436"/>
                <a:gd name="T79" fmla="*/ 67 h 226"/>
                <a:gd name="T80" fmla="*/ 230 w 436"/>
                <a:gd name="T81" fmla="*/ 77 h 226"/>
                <a:gd name="T82" fmla="*/ 221 w 436"/>
                <a:gd name="T83" fmla="*/ 79 h 226"/>
                <a:gd name="T84" fmla="*/ 44 w 436"/>
                <a:gd name="T85" fmla="*/ 82 h 226"/>
                <a:gd name="T86" fmla="*/ 175 w 436"/>
                <a:gd name="T87" fmla="*/ 102 h 226"/>
                <a:gd name="T88" fmla="*/ 152 w 436"/>
                <a:gd name="T89" fmla="*/ 113 h 226"/>
                <a:gd name="T90" fmla="*/ 150 w 436"/>
                <a:gd name="T91" fmla="*/ 121 h 226"/>
                <a:gd name="T92" fmla="*/ 88 w 436"/>
                <a:gd name="T93" fmla="*/ 127 h 226"/>
                <a:gd name="T94" fmla="*/ 115 w 436"/>
                <a:gd name="T95" fmla="*/ 136 h 226"/>
                <a:gd name="T96" fmla="*/ 15 w 436"/>
                <a:gd name="T97" fmla="*/ 140 h 226"/>
                <a:gd name="T98" fmla="*/ 154 w 436"/>
                <a:gd name="T99" fmla="*/ 150 h 226"/>
                <a:gd name="T100" fmla="*/ 35 w 436"/>
                <a:gd name="T101" fmla="*/ 157 h 226"/>
                <a:gd name="T102" fmla="*/ 182 w 436"/>
                <a:gd name="T103" fmla="*/ 169 h 226"/>
                <a:gd name="T104" fmla="*/ 202 w 436"/>
                <a:gd name="T105" fmla="*/ 175 h 226"/>
                <a:gd name="T106" fmla="*/ 205 w 436"/>
                <a:gd name="T107" fmla="*/ 182 h 226"/>
                <a:gd name="T108" fmla="*/ 248 w 436"/>
                <a:gd name="T109" fmla="*/ 207 h 226"/>
                <a:gd name="T110" fmla="*/ 102 w 436"/>
                <a:gd name="T111" fmla="*/ 211 h 226"/>
                <a:gd name="T112" fmla="*/ 240 w 436"/>
                <a:gd name="T113" fmla="*/ 221 h 226"/>
                <a:gd name="T114" fmla="*/ 395 w 436"/>
                <a:gd name="T115" fmla="*/ 226 h 226"/>
                <a:gd name="T116" fmla="*/ 434 w 436"/>
                <a:gd name="T117" fmla="*/ 215 h 22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36"/>
                <a:gd name="T178" fmla="*/ 0 h 226"/>
                <a:gd name="T179" fmla="*/ 436 w 436"/>
                <a:gd name="T180" fmla="*/ 226 h 22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36" h="226">
                  <a:moveTo>
                    <a:pt x="434" y="215"/>
                  </a:moveTo>
                  <a:lnTo>
                    <a:pt x="436" y="207"/>
                  </a:lnTo>
                  <a:lnTo>
                    <a:pt x="436" y="198"/>
                  </a:lnTo>
                  <a:lnTo>
                    <a:pt x="426" y="182"/>
                  </a:lnTo>
                  <a:lnTo>
                    <a:pt x="428" y="198"/>
                  </a:lnTo>
                  <a:lnTo>
                    <a:pt x="426" y="203"/>
                  </a:lnTo>
                  <a:lnTo>
                    <a:pt x="401" y="217"/>
                  </a:lnTo>
                  <a:lnTo>
                    <a:pt x="376" y="211"/>
                  </a:lnTo>
                  <a:lnTo>
                    <a:pt x="355" y="207"/>
                  </a:lnTo>
                  <a:lnTo>
                    <a:pt x="342" y="211"/>
                  </a:lnTo>
                  <a:lnTo>
                    <a:pt x="323" y="198"/>
                  </a:lnTo>
                  <a:lnTo>
                    <a:pt x="319" y="188"/>
                  </a:lnTo>
                  <a:lnTo>
                    <a:pt x="321" y="177"/>
                  </a:lnTo>
                  <a:lnTo>
                    <a:pt x="332" y="155"/>
                  </a:lnTo>
                  <a:lnTo>
                    <a:pt x="334" y="150"/>
                  </a:lnTo>
                  <a:lnTo>
                    <a:pt x="340" y="146"/>
                  </a:lnTo>
                  <a:lnTo>
                    <a:pt x="357" y="155"/>
                  </a:lnTo>
                  <a:lnTo>
                    <a:pt x="359" y="150"/>
                  </a:lnTo>
                  <a:lnTo>
                    <a:pt x="374" y="146"/>
                  </a:lnTo>
                  <a:lnTo>
                    <a:pt x="365" y="140"/>
                  </a:lnTo>
                  <a:lnTo>
                    <a:pt x="369" y="140"/>
                  </a:lnTo>
                  <a:lnTo>
                    <a:pt x="369" y="134"/>
                  </a:lnTo>
                  <a:lnTo>
                    <a:pt x="359" y="136"/>
                  </a:lnTo>
                  <a:lnTo>
                    <a:pt x="359" y="129"/>
                  </a:lnTo>
                  <a:lnTo>
                    <a:pt x="361" y="125"/>
                  </a:lnTo>
                  <a:lnTo>
                    <a:pt x="351" y="115"/>
                  </a:lnTo>
                  <a:lnTo>
                    <a:pt x="344" y="117"/>
                  </a:lnTo>
                  <a:lnTo>
                    <a:pt x="344" y="113"/>
                  </a:lnTo>
                  <a:lnTo>
                    <a:pt x="353" y="111"/>
                  </a:lnTo>
                  <a:lnTo>
                    <a:pt x="347" y="105"/>
                  </a:lnTo>
                  <a:lnTo>
                    <a:pt x="336" y="107"/>
                  </a:lnTo>
                  <a:lnTo>
                    <a:pt x="336" y="102"/>
                  </a:lnTo>
                  <a:lnTo>
                    <a:pt x="347" y="98"/>
                  </a:lnTo>
                  <a:lnTo>
                    <a:pt x="323" y="96"/>
                  </a:lnTo>
                  <a:lnTo>
                    <a:pt x="319" y="88"/>
                  </a:lnTo>
                  <a:lnTo>
                    <a:pt x="313" y="86"/>
                  </a:lnTo>
                  <a:lnTo>
                    <a:pt x="307" y="88"/>
                  </a:lnTo>
                  <a:lnTo>
                    <a:pt x="301" y="88"/>
                  </a:lnTo>
                  <a:lnTo>
                    <a:pt x="311" y="79"/>
                  </a:lnTo>
                  <a:lnTo>
                    <a:pt x="296" y="73"/>
                  </a:lnTo>
                  <a:lnTo>
                    <a:pt x="311" y="67"/>
                  </a:lnTo>
                  <a:lnTo>
                    <a:pt x="311" y="61"/>
                  </a:lnTo>
                  <a:lnTo>
                    <a:pt x="294" y="61"/>
                  </a:lnTo>
                  <a:lnTo>
                    <a:pt x="296" y="57"/>
                  </a:lnTo>
                  <a:lnTo>
                    <a:pt x="296" y="50"/>
                  </a:lnTo>
                  <a:lnTo>
                    <a:pt x="286" y="44"/>
                  </a:lnTo>
                  <a:lnTo>
                    <a:pt x="288" y="40"/>
                  </a:lnTo>
                  <a:lnTo>
                    <a:pt x="294" y="36"/>
                  </a:lnTo>
                  <a:lnTo>
                    <a:pt x="292" y="29"/>
                  </a:lnTo>
                  <a:lnTo>
                    <a:pt x="301" y="29"/>
                  </a:lnTo>
                  <a:lnTo>
                    <a:pt x="301" y="21"/>
                  </a:lnTo>
                  <a:lnTo>
                    <a:pt x="292" y="21"/>
                  </a:lnTo>
                  <a:lnTo>
                    <a:pt x="288" y="19"/>
                  </a:lnTo>
                  <a:lnTo>
                    <a:pt x="317" y="13"/>
                  </a:lnTo>
                  <a:lnTo>
                    <a:pt x="319" y="6"/>
                  </a:lnTo>
                  <a:lnTo>
                    <a:pt x="319" y="2"/>
                  </a:lnTo>
                  <a:lnTo>
                    <a:pt x="142" y="0"/>
                  </a:lnTo>
                  <a:lnTo>
                    <a:pt x="240" y="8"/>
                  </a:lnTo>
                  <a:lnTo>
                    <a:pt x="52" y="9"/>
                  </a:lnTo>
                  <a:lnTo>
                    <a:pt x="240" y="21"/>
                  </a:lnTo>
                  <a:lnTo>
                    <a:pt x="240" y="25"/>
                  </a:lnTo>
                  <a:lnTo>
                    <a:pt x="33" y="21"/>
                  </a:lnTo>
                  <a:lnTo>
                    <a:pt x="180" y="31"/>
                  </a:lnTo>
                  <a:lnTo>
                    <a:pt x="200" y="33"/>
                  </a:lnTo>
                  <a:lnTo>
                    <a:pt x="196" y="34"/>
                  </a:lnTo>
                  <a:lnTo>
                    <a:pt x="19" y="40"/>
                  </a:lnTo>
                  <a:lnTo>
                    <a:pt x="186" y="44"/>
                  </a:lnTo>
                  <a:lnTo>
                    <a:pt x="192" y="48"/>
                  </a:lnTo>
                  <a:lnTo>
                    <a:pt x="190" y="52"/>
                  </a:lnTo>
                  <a:lnTo>
                    <a:pt x="19" y="56"/>
                  </a:lnTo>
                  <a:lnTo>
                    <a:pt x="113" y="57"/>
                  </a:lnTo>
                  <a:lnTo>
                    <a:pt x="115" y="61"/>
                  </a:lnTo>
                  <a:lnTo>
                    <a:pt x="148" y="63"/>
                  </a:lnTo>
                  <a:lnTo>
                    <a:pt x="152" y="59"/>
                  </a:lnTo>
                  <a:lnTo>
                    <a:pt x="236" y="59"/>
                  </a:lnTo>
                  <a:lnTo>
                    <a:pt x="219" y="63"/>
                  </a:lnTo>
                  <a:lnTo>
                    <a:pt x="148" y="63"/>
                  </a:lnTo>
                  <a:lnTo>
                    <a:pt x="115" y="61"/>
                  </a:lnTo>
                  <a:lnTo>
                    <a:pt x="77" y="65"/>
                  </a:lnTo>
                  <a:lnTo>
                    <a:pt x="150" y="67"/>
                  </a:lnTo>
                  <a:lnTo>
                    <a:pt x="119" y="73"/>
                  </a:lnTo>
                  <a:lnTo>
                    <a:pt x="230" y="77"/>
                  </a:lnTo>
                  <a:lnTo>
                    <a:pt x="228" y="79"/>
                  </a:lnTo>
                  <a:lnTo>
                    <a:pt x="221" y="79"/>
                  </a:lnTo>
                  <a:lnTo>
                    <a:pt x="211" y="82"/>
                  </a:lnTo>
                  <a:lnTo>
                    <a:pt x="44" y="82"/>
                  </a:lnTo>
                  <a:lnTo>
                    <a:pt x="165" y="98"/>
                  </a:lnTo>
                  <a:lnTo>
                    <a:pt x="175" y="102"/>
                  </a:lnTo>
                  <a:lnTo>
                    <a:pt x="0" y="107"/>
                  </a:lnTo>
                  <a:lnTo>
                    <a:pt x="152" y="113"/>
                  </a:lnTo>
                  <a:lnTo>
                    <a:pt x="154" y="115"/>
                  </a:lnTo>
                  <a:lnTo>
                    <a:pt x="150" y="121"/>
                  </a:lnTo>
                  <a:lnTo>
                    <a:pt x="13" y="115"/>
                  </a:lnTo>
                  <a:lnTo>
                    <a:pt x="88" y="127"/>
                  </a:lnTo>
                  <a:lnTo>
                    <a:pt x="52" y="127"/>
                  </a:lnTo>
                  <a:lnTo>
                    <a:pt x="115" y="136"/>
                  </a:lnTo>
                  <a:lnTo>
                    <a:pt x="111" y="138"/>
                  </a:lnTo>
                  <a:lnTo>
                    <a:pt x="15" y="140"/>
                  </a:lnTo>
                  <a:lnTo>
                    <a:pt x="81" y="144"/>
                  </a:lnTo>
                  <a:lnTo>
                    <a:pt x="154" y="150"/>
                  </a:lnTo>
                  <a:lnTo>
                    <a:pt x="161" y="155"/>
                  </a:lnTo>
                  <a:lnTo>
                    <a:pt x="35" y="157"/>
                  </a:lnTo>
                  <a:lnTo>
                    <a:pt x="157" y="163"/>
                  </a:lnTo>
                  <a:lnTo>
                    <a:pt x="182" y="169"/>
                  </a:lnTo>
                  <a:lnTo>
                    <a:pt x="100" y="167"/>
                  </a:lnTo>
                  <a:lnTo>
                    <a:pt x="202" y="175"/>
                  </a:lnTo>
                  <a:lnTo>
                    <a:pt x="219" y="178"/>
                  </a:lnTo>
                  <a:lnTo>
                    <a:pt x="205" y="182"/>
                  </a:lnTo>
                  <a:lnTo>
                    <a:pt x="29" y="184"/>
                  </a:lnTo>
                  <a:lnTo>
                    <a:pt x="248" y="207"/>
                  </a:lnTo>
                  <a:lnTo>
                    <a:pt x="250" y="215"/>
                  </a:lnTo>
                  <a:lnTo>
                    <a:pt x="102" y="211"/>
                  </a:lnTo>
                  <a:lnTo>
                    <a:pt x="242" y="217"/>
                  </a:lnTo>
                  <a:lnTo>
                    <a:pt x="240" y="221"/>
                  </a:lnTo>
                  <a:lnTo>
                    <a:pt x="182" y="225"/>
                  </a:lnTo>
                  <a:lnTo>
                    <a:pt x="395" y="226"/>
                  </a:lnTo>
                  <a:lnTo>
                    <a:pt x="419" y="221"/>
                  </a:lnTo>
                  <a:lnTo>
                    <a:pt x="434" y="215"/>
                  </a:lnTo>
                  <a:close/>
                </a:path>
              </a:pathLst>
            </a:custGeom>
            <a:solidFill>
              <a:srgbClr val="000000"/>
            </a:solidFill>
            <a:ln w="0">
              <a:solidFill>
                <a:srgbClr val="000000"/>
              </a:solidFill>
              <a:round/>
              <a:headEnd/>
              <a:tailEnd/>
            </a:ln>
          </p:spPr>
          <p:txBody>
            <a:bodyPr/>
            <a:lstStyle/>
            <a:p>
              <a:endParaRPr lang="en-US"/>
            </a:p>
          </p:txBody>
        </p:sp>
        <p:sp>
          <p:nvSpPr>
            <p:cNvPr id="28768" name="Freeform 83"/>
            <p:cNvSpPr>
              <a:spLocks/>
            </p:cNvSpPr>
            <p:nvPr/>
          </p:nvSpPr>
          <p:spPr bwMode="auto">
            <a:xfrm>
              <a:off x="2880" y="1852"/>
              <a:ext cx="292" cy="380"/>
            </a:xfrm>
            <a:custGeom>
              <a:avLst/>
              <a:gdLst>
                <a:gd name="T0" fmla="*/ 292 w 292"/>
                <a:gd name="T1" fmla="*/ 332 h 380"/>
                <a:gd name="T2" fmla="*/ 288 w 292"/>
                <a:gd name="T3" fmla="*/ 320 h 380"/>
                <a:gd name="T4" fmla="*/ 229 w 292"/>
                <a:gd name="T5" fmla="*/ 305 h 380"/>
                <a:gd name="T6" fmla="*/ 196 w 292"/>
                <a:gd name="T7" fmla="*/ 290 h 380"/>
                <a:gd name="T8" fmla="*/ 143 w 292"/>
                <a:gd name="T9" fmla="*/ 248 h 380"/>
                <a:gd name="T10" fmla="*/ 210 w 292"/>
                <a:gd name="T11" fmla="*/ 288 h 380"/>
                <a:gd name="T12" fmla="*/ 244 w 292"/>
                <a:gd name="T13" fmla="*/ 301 h 380"/>
                <a:gd name="T14" fmla="*/ 250 w 292"/>
                <a:gd name="T15" fmla="*/ 303 h 380"/>
                <a:gd name="T16" fmla="*/ 254 w 292"/>
                <a:gd name="T17" fmla="*/ 301 h 380"/>
                <a:gd name="T18" fmla="*/ 248 w 292"/>
                <a:gd name="T19" fmla="*/ 296 h 380"/>
                <a:gd name="T20" fmla="*/ 181 w 292"/>
                <a:gd name="T21" fmla="*/ 244 h 380"/>
                <a:gd name="T22" fmla="*/ 177 w 292"/>
                <a:gd name="T23" fmla="*/ 240 h 380"/>
                <a:gd name="T24" fmla="*/ 191 w 292"/>
                <a:gd name="T25" fmla="*/ 248 h 380"/>
                <a:gd name="T26" fmla="*/ 248 w 292"/>
                <a:gd name="T27" fmla="*/ 288 h 380"/>
                <a:gd name="T28" fmla="*/ 292 w 292"/>
                <a:gd name="T29" fmla="*/ 307 h 380"/>
                <a:gd name="T30" fmla="*/ 292 w 292"/>
                <a:gd name="T31" fmla="*/ 292 h 380"/>
                <a:gd name="T32" fmla="*/ 286 w 292"/>
                <a:gd name="T33" fmla="*/ 278 h 380"/>
                <a:gd name="T34" fmla="*/ 279 w 292"/>
                <a:gd name="T35" fmla="*/ 249 h 380"/>
                <a:gd name="T36" fmla="*/ 279 w 292"/>
                <a:gd name="T37" fmla="*/ 226 h 380"/>
                <a:gd name="T38" fmla="*/ 263 w 292"/>
                <a:gd name="T39" fmla="*/ 201 h 380"/>
                <a:gd name="T40" fmla="*/ 267 w 292"/>
                <a:gd name="T41" fmla="*/ 176 h 380"/>
                <a:gd name="T42" fmla="*/ 267 w 292"/>
                <a:gd name="T43" fmla="*/ 161 h 380"/>
                <a:gd name="T44" fmla="*/ 242 w 292"/>
                <a:gd name="T45" fmla="*/ 119 h 380"/>
                <a:gd name="T46" fmla="*/ 240 w 292"/>
                <a:gd name="T47" fmla="*/ 113 h 380"/>
                <a:gd name="T48" fmla="*/ 239 w 292"/>
                <a:gd name="T49" fmla="*/ 65 h 380"/>
                <a:gd name="T50" fmla="*/ 191 w 292"/>
                <a:gd name="T51" fmla="*/ 0 h 380"/>
                <a:gd name="T52" fmla="*/ 196 w 292"/>
                <a:gd name="T53" fmla="*/ 25 h 380"/>
                <a:gd name="T54" fmla="*/ 181 w 292"/>
                <a:gd name="T55" fmla="*/ 48 h 380"/>
                <a:gd name="T56" fmla="*/ 104 w 292"/>
                <a:gd name="T57" fmla="*/ 128 h 380"/>
                <a:gd name="T58" fmla="*/ 104 w 292"/>
                <a:gd name="T59" fmla="*/ 140 h 380"/>
                <a:gd name="T60" fmla="*/ 96 w 292"/>
                <a:gd name="T61" fmla="*/ 194 h 380"/>
                <a:gd name="T62" fmla="*/ 83 w 292"/>
                <a:gd name="T63" fmla="*/ 240 h 380"/>
                <a:gd name="T64" fmla="*/ 62 w 292"/>
                <a:gd name="T65" fmla="*/ 286 h 380"/>
                <a:gd name="T66" fmla="*/ 33 w 292"/>
                <a:gd name="T67" fmla="*/ 326 h 380"/>
                <a:gd name="T68" fmla="*/ 0 w 292"/>
                <a:gd name="T69" fmla="*/ 372 h 380"/>
                <a:gd name="T70" fmla="*/ 6 w 292"/>
                <a:gd name="T71" fmla="*/ 374 h 380"/>
                <a:gd name="T72" fmla="*/ 133 w 292"/>
                <a:gd name="T73" fmla="*/ 380 h 380"/>
                <a:gd name="T74" fmla="*/ 143 w 292"/>
                <a:gd name="T75" fmla="*/ 376 h 380"/>
                <a:gd name="T76" fmla="*/ 148 w 292"/>
                <a:gd name="T77" fmla="*/ 372 h 380"/>
                <a:gd name="T78" fmla="*/ 146 w 292"/>
                <a:gd name="T79" fmla="*/ 367 h 380"/>
                <a:gd name="T80" fmla="*/ 100 w 292"/>
                <a:gd name="T81" fmla="*/ 334 h 380"/>
                <a:gd name="T82" fmla="*/ 66 w 292"/>
                <a:gd name="T83" fmla="*/ 303 h 380"/>
                <a:gd name="T84" fmla="*/ 70 w 292"/>
                <a:gd name="T85" fmla="*/ 301 h 380"/>
                <a:gd name="T86" fmla="*/ 133 w 292"/>
                <a:gd name="T87" fmla="*/ 349 h 380"/>
                <a:gd name="T88" fmla="*/ 160 w 292"/>
                <a:gd name="T89" fmla="*/ 357 h 380"/>
                <a:gd name="T90" fmla="*/ 225 w 292"/>
                <a:gd name="T91" fmla="*/ 351 h 380"/>
                <a:gd name="T92" fmla="*/ 292 w 292"/>
                <a:gd name="T93" fmla="*/ 332 h 38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92"/>
                <a:gd name="T142" fmla="*/ 0 h 380"/>
                <a:gd name="T143" fmla="*/ 292 w 292"/>
                <a:gd name="T144" fmla="*/ 380 h 38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92" h="380">
                  <a:moveTo>
                    <a:pt x="292" y="332"/>
                  </a:moveTo>
                  <a:lnTo>
                    <a:pt x="288" y="320"/>
                  </a:lnTo>
                  <a:lnTo>
                    <a:pt x="229" y="305"/>
                  </a:lnTo>
                  <a:lnTo>
                    <a:pt x="196" y="290"/>
                  </a:lnTo>
                  <a:lnTo>
                    <a:pt x="143" y="248"/>
                  </a:lnTo>
                  <a:lnTo>
                    <a:pt x="210" y="288"/>
                  </a:lnTo>
                  <a:lnTo>
                    <a:pt x="244" y="301"/>
                  </a:lnTo>
                  <a:lnTo>
                    <a:pt x="250" y="303"/>
                  </a:lnTo>
                  <a:lnTo>
                    <a:pt x="254" y="301"/>
                  </a:lnTo>
                  <a:lnTo>
                    <a:pt x="248" y="296"/>
                  </a:lnTo>
                  <a:lnTo>
                    <a:pt x="181" y="244"/>
                  </a:lnTo>
                  <a:lnTo>
                    <a:pt x="177" y="240"/>
                  </a:lnTo>
                  <a:lnTo>
                    <a:pt x="191" y="248"/>
                  </a:lnTo>
                  <a:lnTo>
                    <a:pt x="248" y="288"/>
                  </a:lnTo>
                  <a:lnTo>
                    <a:pt x="292" y="307"/>
                  </a:lnTo>
                  <a:lnTo>
                    <a:pt x="292" y="292"/>
                  </a:lnTo>
                  <a:lnTo>
                    <a:pt x="286" y="278"/>
                  </a:lnTo>
                  <a:lnTo>
                    <a:pt x="279" y="249"/>
                  </a:lnTo>
                  <a:lnTo>
                    <a:pt x="279" y="226"/>
                  </a:lnTo>
                  <a:lnTo>
                    <a:pt x="263" y="201"/>
                  </a:lnTo>
                  <a:lnTo>
                    <a:pt x="267" y="176"/>
                  </a:lnTo>
                  <a:lnTo>
                    <a:pt x="267" y="161"/>
                  </a:lnTo>
                  <a:lnTo>
                    <a:pt x="242" y="119"/>
                  </a:lnTo>
                  <a:lnTo>
                    <a:pt x="240" y="113"/>
                  </a:lnTo>
                  <a:lnTo>
                    <a:pt x="239" y="65"/>
                  </a:lnTo>
                  <a:lnTo>
                    <a:pt x="191" y="0"/>
                  </a:lnTo>
                  <a:lnTo>
                    <a:pt x="196" y="25"/>
                  </a:lnTo>
                  <a:lnTo>
                    <a:pt x="181" y="48"/>
                  </a:lnTo>
                  <a:lnTo>
                    <a:pt x="104" y="128"/>
                  </a:lnTo>
                  <a:lnTo>
                    <a:pt x="104" y="140"/>
                  </a:lnTo>
                  <a:lnTo>
                    <a:pt x="96" y="194"/>
                  </a:lnTo>
                  <a:lnTo>
                    <a:pt x="83" y="240"/>
                  </a:lnTo>
                  <a:lnTo>
                    <a:pt x="62" y="286"/>
                  </a:lnTo>
                  <a:lnTo>
                    <a:pt x="33" y="326"/>
                  </a:lnTo>
                  <a:lnTo>
                    <a:pt x="0" y="372"/>
                  </a:lnTo>
                  <a:lnTo>
                    <a:pt x="6" y="374"/>
                  </a:lnTo>
                  <a:lnTo>
                    <a:pt x="133" y="380"/>
                  </a:lnTo>
                  <a:lnTo>
                    <a:pt x="143" y="376"/>
                  </a:lnTo>
                  <a:lnTo>
                    <a:pt x="148" y="372"/>
                  </a:lnTo>
                  <a:lnTo>
                    <a:pt x="146" y="367"/>
                  </a:lnTo>
                  <a:lnTo>
                    <a:pt x="100" y="334"/>
                  </a:lnTo>
                  <a:lnTo>
                    <a:pt x="66" y="303"/>
                  </a:lnTo>
                  <a:lnTo>
                    <a:pt x="70" y="301"/>
                  </a:lnTo>
                  <a:lnTo>
                    <a:pt x="133" y="349"/>
                  </a:lnTo>
                  <a:lnTo>
                    <a:pt x="160" y="357"/>
                  </a:lnTo>
                  <a:lnTo>
                    <a:pt x="225" y="351"/>
                  </a:lnTo>
                  <a:lnTo>
                    <a:pt x="292" y="332"/>
                  </a:lnTo>
                  <a:close/>
                </a:path>
              </a:pathLst>
            </a:custGeom>
            <a:solidFill>
              <a:srgbClr val="FFFFFF"/>
            </a:solidFill>
            <a:ln w="0">
              <a:solidFill>
                <a:srgbClr val="000000"/>
              </a:solidFill>
              <a:round/>
              <a:headEnd/>
              <a:tailEnd/>
            </a:ln>
          </p:spPr>
          <p:txBody>
            <a:bodyPr/>
            <a:lstStyle/>
            <a:p>
              <a:endParaRPr lang="en-US"/>
            </a:p>
          </p:txBody>
        </p:sp>
        <p:sp>
          <p:nvSpPr>
            <p:cNvPr id="28769" name="Freeform 84"/>
            <p:cNvSpPr>
              <a:spLocks/>
            </p:cNvSpPr>
            <p:nvPr/>
          </p:nvSpPr>
          <p:spPr bwMode="auto">
            <a:xfrm>
              <a:off x="2579" y="1510"/>
              <a:ext cx="355" cy="267"/>
            </a:xfrm>
            <a:custGeom>
              <a:avLst/>
              <a:gdLst>
                <a:gd name="T0" fmla="*/ 163 w 355"/>
                <a:gd name="T1" fmla="*/ 156 h 267"/>
                <a:gd name="T2" fmla="*/ 157 w 355"/>
                <a:gd name="T3" fmla="*/ 177 h 267"/>
                <a:gd name="T4" fmla="*/ 169 w 355"/>
                <a:gd name="T5" fmla="*/ 96 h 267"/>
                <a:gd name="T6" fmla="*/ 177 w 355"/>
                <a:gd name="T7" fmla="*/ 140 h 267"/>
                <a:gd name="T8" fmla="*/ 207 w 355"/>
                <a:gd name="T9" fmla="*/ 85 h 267"/>
                <a:gd name="T10" fmla="*/ 229 w 355"/>
                <a:gd name="T11" fmla="*/ 60 h 267"/>
                <a:gd name="T12" fmla="*/ 227 w 355"/>
                <a:gd name="T13" fmla="*/ 27 h 267"/>
                <a:gd name="T14" fmla="*/ 204 w 355"/>
                <a:gd name="T15" fmla="*/ 0 h 267"/>
                <a:gd name="T16" fmla="*/ 156 w 355"/>
                <a:gd name="T17" fmla="*/ 52 h 267"/>
                <a:gd name="T18" fmla="*/ 154 w 355"/>
                <a:gd name="T19" fmla="*/ 56 h 267"/>
                <a:gd name="T20" fmla="*/ 150 w 355"/>
                <a:gd name="T21" fmla="*/ 62 h 267"/>
                <a:gd name="T22" fmla="*/ 140 w 355"/>
                <a:gd name="T23" fmla="*/ 60 h 267"/>
                <a:gd name="T24" fmla="*/ 138 w 355"/>
                <a:gd name="T25" fmla="*/ 50 h 267"/>
                <a:gd name="T26" fmla="*/ 148 w 355"/>
                <a:gd name="T27" fmla="*/ 46 h 267"/>
                <a:gd name="T28" fmla="*/ 119 w 355"/>
                <a:gd name="T29" fmla="*/ 8 h 267"/>
                <a:gd name="T30" fmla="*/ 33 w 355"/>
                <a:gd name="T31" fmla="*/ 12 h 267"/>
                <a:gd name="T32" fmla="*/ 2 w 355"/>
                <a:gd name="T33" fmla="*/ 25 h 267"/>
                <a:gd name="T34" fmla="*/ 15 w 355"/>
                <a:gd name="T35" fmla="*/ 27 h 267"/>
                <a:gd name="T36" fmla="*/ 6 w 355"/>
                <a:gd name="T37" fmla="*/ 35 h 267"/>
                <a:gd name="T38" fmla="*/ 2 w 355"/>
                <a:gd name="T39" fmla="*/ 46 h 267"/>
                <a:gd name="T40" fmla="*/ 10 w 355"/>
                <a:gd name="T41" fmla="*/ 56 h 267"/>
                <a:gd name="T42" fmla="*/ 8 w 355"/>
                <a:gd name="T43" fmla="*/ 67 h 267"/>
                <a:gd name="T44" fmla="*/ 25 w 355"/>
                <a:gd name="T45" fmla="*/ 73 h 267"/>
                <a:gd name="T46" fmla="*/ 25 w 355"/>
                <a:gd name="T47" fmla="*/ 85 h 267"/>
                <a:gd name="T48" fmla="*/ 21 w 355"/>
                <a:gd name="T49" fmla="*/ 94 h 267"/>
                <a:gd name="T50" fmla="*/ 33 w 355"/>
                <a:gd name="T51" fmla="*/ 94 h 267"/>
                <a:gd name="T52" fmla="*/ 61 w 355"/>
                <a:gd name="T53" fmla="*/ 104 h 267"/>
                <a:gd name="T54" fmla="*/ 50 w 355"/>
                <a:gd name="T55" fmla="*/ 113 h 267"/>
                <a:gd name="T56" fmla="*/ 67 w 355"/>
                <a:gd name="T57" fmla="*/ 117 h 267"/>
                <a:gd name="T58" fmla="*/ 58 w 355"/>
                <a:gd name="T59" fmla="*/ 123 h 267"/>
                <a:gd name="T60" fmla="*/ 75 w 355"/>
                <a:gd name="T61" fmla="*/ 131 h 267"/>
                <a:gd name="T62" fmla="*/ 73 w 355"/>
                <a:gd name="T63" fmla="*/ 142 h 267"/>
                <a:gd name="T64" fmla="*/ 83 w 355"/>
                <a:gd name="T65" fmla="*/ 146 h 267"/>
                <a:gd name="T66" fmla="*/ 88 w 355"/>
                <a:gd name="T67" fmla="*/ 152 h 267"/>
                <a:gd name="T68" fmla="*/ 71 w 355"/>
                <a:gd name="T69" fmla="*/ 161 h 267"/>
                <a:gd name="T70" fmla="*/ 48 w 355"/>
                <a:gd name="T71" fmla="*/ 156 h 267"/>
                <a:gd name="T72" fmla="*/ 35 w 355"/>
                <a:gd name="T73" fmla="*/ 183 h 267"/>
                <a:gd name="T74" fmla="*/ 37 w 355"/>
                <a:gd name="T75" fmla="*/ 204 h 267"/>
                <a:gd name="T76" fmla="*/ 69 w 355"/>
                <a:gd name="T77" fmla="*/ 213 h 267"/>
                <a:gd name="T78" fmla="*/ 115 w 355"/>
                <a:gd name="T79" fmla="*/ 223 h 267"/>
                <a:gd name="T80" fmla="*/ 142 w 355"/>
                <a:gd name="T81" fmla="*/ 204 h 267"/>
                <a:gd name="T82" fmla="*/ 150 w 355"/>
                <a:gd name="T83" fmla="*/ 204 h 267"/>
                <a:gd name="T84" fmla="*/ 156 w 355"/>
                <a:gd name="T85" fmla="*/ 217 h 267"/>
                <a:gd name="T86" fmla="*/ 205 w 355"/>
                <a:gd name="T87" fmla="*/ 223 h 267"/>
                <a:gd name="T88" fmla="*/ 230 w 355"/>
                <a:gd name="T89" fmla="*/ 267 h 267"/>
                <a:gd name="T90" fmla="*/ 328 w 355"/>
                <a:gd name="T91" fmla="*/ 240 h 267"/>
                <a:gd name="T92" fmla="*/ 330 w 355"/>
                <a:gd name="T93" fmla="*/ 227 h 267"/>
                <a:gd name="T94" fmla="*/ 355 w 355"/>
                <a:gd name="T95" fmla="*/ 217 h 267"/>
                <a:gd name="T96" fmla="*/ 317 w 355"/>
                <a:gd name="T97" fmla="*/ 198 h 267"/>
                <a:gd name="T98" fmla="*/ 330 w 355"/>
                <a:gd name="T99" fmla="*/ 152 h 267"/>
                <a:gd name="T100" fmla="*/ 326 w 355"/>
                <a:gd name="T101" fmla="*/ 133 h 267"/>
                <a:gd name="T102" fmla="*/ 300 w 355"/>
                <a:gd name="T103" fmla="*/ 83 h 267"/>
                <a:gd name="T104" fmla="*/ 246 w 355"/>
                <a:gd name="T105" fmla="*/ 177 h 267"/>
                <a:gd name="T106" fmla="*/ 238 w 355"/>
                <a:gd name="T107" fmla="*/ 171 h 267"/>
                <a:gd name="T108" fmla="*/ 179 w 355"/>
                <a:gd name="T109" fmla="*/ 150 h 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55"/>
                <a:gd name="T166" fmla="*/ 0 h 267"/>
                <a:gd name="T167" fmla="*/ 355 w 355"/>
                <a:gd name="T168" fmla="*/ 267 h 26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55" h="267">
                  <a:moveTo>
                    <a:pt x="179" y="150"/>
                  </a:moveTo>
                  <a:lnTo>
                    <a:pt x="163" y="156"/>
                  </a:lnTo>
                  <a:lnTo>
                    <a:pt x="163" y="179"/>
                  </a:lnTo>
                  <a:lnTo>
                    <a:pt x="157" y="177"/>
                  </a:lnTo>
                  <a:lnTo>
                    <a:pt x="163" y="102"/>
                  </a:lnTo>
                  <a:lnTo>
                    <a:pt x="169" y="96"/>
                  </a:lnTo>
                  <a:lnTo>
                    <a:pt x="165" y="150"/>
                  </a:lnTo>
                  <a:lnTo>
                    <a:pt x="177" y="140"/>
                  </a:lnTo>
                  <a:lnTo>
                    <a:pt x="182" y="131"/>
                  </a:lnTo>
                  <a:lnTo>
                    <a:pt x="207" y="85"/>
                  </a:lnTo>
                  <a:lnTo>
                    <a:pt x="225" y="67"/>
                  </a:lnTo>
                  <a:lnTo>
                    <a:pt x="229" y="60"/>
                  </a:lnTo>
                  <a:lnTo>
                    <a:pt x="230" y="40"/>
                  </a:lnTo>
                  <a:lnTo>
                    <a:pt x="227" y="27"/>
                  </a:lnTo>
                  <a:lnTo>
                    <a:pt x="217" y="8"/>
                  </a:lnTo>
                  <a:lnTo>
                    <a:pt x="204" y="0"/>
                  </a:lnTo>
                  <a:lnTo>
                    <a:pt x="200" y="2"/>
                  </a:lnTo>
                  <a:lnTo>
                    <a:pt x="156" y="52"/>
                  </a:lnTo>
                  <a:lnTo>
                    <a:pt x="154" y="54"/>
                  </a:lnTo>
                  <a:lnTo>
                    <a:pt x="154" y="56"/>
                  </a:lnTo>
                  <a:lnTo>
                    <a:pt x="152" y="60"/>
                  </a:lnTo>
                  <a:lnTo>
                    <a:pt x="150" y="62"/>
                  </a:lnTo>
                  <a:lnTo>
                    <a:pt x="144" y="62"/>
                  </a:lnTo>
                  <a:lnTo>
                    <a:pt x="140" y="60"/>
                  </a:lnTo>
                  <a:lnTo>
                    <a:pt x="138" y="58"/>
                  </a:lnTo>
                  <a:lnTo>
                    <a:pt x="138" y="50"/>
                  </a:lnTo>
                  <a:lnTo>
                    <a:pt x="142" y="46"/>
                  </a:lnTo>
                  <a:lnTo>
                    <a:pt x="148" y="46"/>
                  </a:lnTo>
                  <a:lnTo>
                    <a:pt x="125" y="14"/>
                  </a:lnTo>
                  <a:lnTo>
                    <a:pt x="119" y="8"/>
                  </a:lnTo>
                  <a:lnTo>
                    <a:pt x="48" y="8"/>
                  </a:lnTo>
                  <a:lnTo>
                    <a:pt x="33" y="12"/>
                  </a:lnTo>
                  <a:lnTo>
                    <a:pt x="31" y="19"/>
                  </a:lnTo>
                  <a:lnTo>
                    <a:pt x="2" y="25"/>
                  </a:lnTo>
                  <a:lnTo>
                    <a:pt x="6" y="27"/>
                  </a:lnTo>
                  <a:lnTo>
                    <a:pt x="15" y="27"/>
                  </a:lnTo>
                  <a:lnTo>
                    <a:pt x="15" y="35"/>
                  </a:lnTo>
                  <a:lnTo>
                    <a:pt x="6" y="35"/>
                  </a:lnTo>
                  <a:lnTo>
                    <a:pt x="8" y="42"/>
                  </a:lnTo>
                  <a:lnTo>
                    <a:pt x="2" y="46"/>
                  </a:lnTo>
                  <a:lnTo>
                    <a:pt x="0" y="50"/>
                  </a:lnTo>
                  <a:lnTo>
                    <a:pt x="10" y="56"/>
                  </a:lnTo>
                  <a:lnTo>
                    <a:pt x="10" y="63"/>
                  </a:lnTo>
                  <a:lnTo>
                    <a:pt x="8" y="67"/>
                  </a:lnTo>
                  <a:lnTo>
                    <a:pt x="25" y="67"/>
                  </a:lnTo>
                  <a:lnTo>
                    <a:pt x="25" y="73"/>
                  </a:lnTo>
                  <a:lnTo>
                    <a:pt x="10" y="79"/>
                  </a:lnTo>
                  <a:lnTo>
                    <a:pt x="25" y="85"/>
                  </a:lnTo>
                  <a:lnTo>
                    <a:pt x="15" y="94"/>
                  </a:lnTo>
                  <a:lnTo>
                    <a:pt x="21" y="94"/>
                  </a:lnTo>
                  <a:lnTo>
                    <a:pt x="27" y="92"/>
                  </a:lnTo>
                  <a:lnTo>
                    <a:pt x="33" y="94"/>
                  </a:lnTo>
                  <a:lnTo>
                    <a:pt x="37" y="102"/>
                  </a:lnTo>
                  <a:lnTo>
                    <a:pt x="61" y="104"/>
                  </a:lnTo>
                  <a:lnTo>
                    <a:pt x="50" y="108"/>
                  </a:lnTo>
                  <a:lnTo>
                    <a:pt x="50" y="113"/>
                  </a:lnTo>
                  <a:lnTo>
                    <a:pt x="61" y="111"/>
                  </a:lnTo>
                  <a:lnTo>
                    <a:pt x="67" y="117"/>
                  </a:lnTo>
                  <a:lnTo>
                    <a:pt x="58" y="119"/>
                  </a:lnTo>
                  <a:lnTo>
                    <a:pt x="58" y="123"/>
                  </a:lnTo>
                  <a:lnTo>
                    <a:pt x="65" y="121"/>
                  </a:lnTo>
                  <a:lnTo>
                    <a:pt x="75" y="131"/>
                  </a:lnTo>
                  <a:lnTo>
                    <a:pt x="73" y="135"/>
                  </a:lnTo>
                  <a:lnTo>
                    <a:pt x="73" y="142"/>
                  </a:lnTo>
                  <a:lnTo>
                    <a:pt x="83" y="140"/>
                  </a:lnTo>
                  <a:lnTo>
                    <a:pt x="83" y="146"/>
                  </a:lnTo>
                  <a:lnTo>
                    <a:pt x="79" y="146"/>
                  </a:lnTo>
                  <a:lnTo>
                    <a:pt x="88" y="152"/>
                  </a:lnTo>
                  <a:lnTo>
                    <a:pt x="73" y="156"/>
                  </a:lnTo>
                  <a:lnTo>
                    <a:pt x="71" y="161"/>
                  </a:lnTo>
                  <a:lnTo>
                    <a:pt x="54" y="152"/>
                  </a:lnTo>
                  <a:lnTo>
                    <a:pt x="48" y="156"/>
                  </a:lnTo>
                  <a:lnTo>
                    <a:pt x="46" y="161"/>
                  </a:lnTo>
                  <a:lnTo>
                    <a:pt x="35" y="183"/>
                  </a:lnTo>
                  <a:lnTo>
                    <a:pt x="33" y="194"/>
                  </a:lnTo>
                  <a:lnTo>
                    <a:pt x="37" y="204"/>
                  </a:lnTo>
                  <a:lnTo>
                    <a:pt x="56" y="217"/>
                  </a:lnTo>
                  <a:lnTo>
                    <a:pt x="69" y="213"/>
                  </a:lnTo>
                  <a:lnTo>
                    <a:pt x="90" y="217"/>
                  </a:lnTo>
                  <a:lnTo>
                    <a:pt x="115" y="223"/>
                  </a:lnTo>
                  <a:lnTo>
                    <a:pt x="140" y="209"/>
                  </a:lnTo>
                  <a:lnTo>
                    <a:pt x="142" y="204"/>
                  </a:lnTo>
                  <a:lnTo>
                    <a:pt x="140" y="188"/>
                  </a:lnTo>
                  <a:lnTo>
                    <a:pt x="150" y="204"/>
                  </a:lnTo>
                  <a:lnTo>
                    <a:pt x="150" y="213"/>
                  </a:lnTo>
                  <a:lnTo>
                    <a:pt x="156" y="217"/>
                  </a:lnTo>
                  <a:lnTo>
                    <a:pt x="182" y="217"/>
                  </a:lnTo>
                  <a:lnTo>
                    <a:pt x="205" y="223"/>
                  </a:lnTo>
                  <a:lnTo>
                    <a:pt x="227" y="246"/>
                  </a:lnTo>
                  <a:lnTo>
                    <a:pt x="230" y="267"/>
                  </a:lnTo>
                  <a:lnTo>
                    <a:pt x="277" y="261"/>
                  </a:lnTo>
                  <a:lnTo>
                    <a:pt x="328" y="240"/>
                  </a:lnTo>
                  <a:lnTo>
                    <a:pt x="326" y="232"/>
                  </a:lnTo>
                  <a:lnTo>
                    <a:pt x="330" y="227"/>
                  </a:lnTo>
                  <a:lnTo>
                    <a:pt x="344" y="227"/>
                  </a:lnTo>
                  <a:lnTo>
                    <a:pt x="355" y="217"/>
                  </a:lnTo>
                  <a:lnTo>
                    <a:pt x="334" y="188"/>
                  </a:lnTo>
                  <a:lnTo>
                    <a:pt x="317" y="198"/>
                  </a:lnTo>
                  <a:lnTo>
                    <a:pt x="315" y="196"/>
                  </a:lnTo>
                  <a:lnTo>
                    <a:pt x="330" y="152"/>
                  </a:lnTo>
                  <a:lnTo>
                    <a:pt x="330" y="140"/>
                  </a:lnTo>
                  <a:lnTo>
                    <a:pt x="326" y="133"/>
                  </a:lnTo>
                  <a:lnTo>
                    <a:pt x="305" y="111"/>
                  </a:lnTo>
                  <a:lnTo>
                    <a:pt x="300" y="83"/>
                  </a:lnTo>
                  <a:lnTo>
                    <a:pt x="269" y="69"/>
                  </a:lnTo>
                  <a:lnTo>
                    <a:pt x="246" y="177"/>
                  </a:lnTo>
                  <a:lnTo>
                    <a:pt x="242" y="177"/>
                  </a:lnTo>
                  <a:lnTo>
                    <a:pt x="238" y="171"/>
                  </a:lnTo>
                  <a:lnTo>
                    <a:pt x="227" y="171"/>
                  </a:lnTo>
                  <a:lnTo>
                    <a:pt x="179" y="150"/>
                  </a:lnTo>
                  <a:close/>
                </a:path>
              </a:pathLst>
            </a:custGeom>
            <a:solidFill>
              <a:srgbClr val="FFE1C2"/>
            </a:solidFill>
            <a:ln w="0">
              <a:solidFill>
                <a:srgbClr val="FFE1C2"/>
              </a:solidFill>
              <a:round/>
              <a:headEnd/>
              <a:tailEnd/>
            </a:ln>
          </p:spPr>
          <p:txBody>
            <a:bodyPr/>
            <a:lstStyle/>
            <a:p>
              <a:endParaRPr lang="en-US"/>
            </a:p>
          </p:txBody>
        </p:sp>
        <p:sp>
          <p:nvSpPr>
            <p:cNvPr id="28770" name="Freeform 85"/>
            <p:cNvSpPr>
              <a:spLocks/>
            </p:cNvSpPr>
            <p:nvPr/>
          </p:nvSpPr>
          <p:spPr bwMode="auto">
            <a:xfrm>
              <a:off x="2612" y="1502"/>
              <a:ext cx="345" cy="225"/>
            </a:xfrm>
            <a:custGeom>
              <a:avLst/>
              <a:gdLst>
                <a:gd name="T0" fmla="*/ 0 w 345"/>
                <a:gd name="T1" fmla="*/ 20 h 225"/>
                <a:gd name="T2" fmla="*/ 86 w 345"/>
                <a:gd name="T3" fmla="*/ 16 h 225"/>
                <a:gd name="T4" fmla="*/ 115 w 345"/>
                <a:gd name="T5" fmla="*/ 54 h 225"/>
                <a:gd name="T6" fmla="*/ 119 w 345"/>
                <a:gd name="T7" fmla="*/ 60 h 225"/>
                <a:gd name="T8" fmla="*/ 123 w 345"/>
                <a:gd name="T9" fmla="*/ 60 h 225"/>
                <a:gd name="T10" fmla="*/ 171 w 345"/>
                <a:gd name="T11" fmla="*/ 8 h 225"/>
                <a:gd name="T12" fmla="*/ 194 w 345"/>
                <a:gd name="T13" fmla="*/ 35 h 225"/>
                <a:gd name="T14" fmla="*/ 196 w 345"/>
                <a:gd name="T15" fmla="*/ 68 h 225"/>
                <a:gd name="T16" fmla="*/ 174 w 345"/>
                <a:gd name="T17" fmla="*/ 93 h 225"/>
                <a:gd name="T18" fmla="*/ 144 w 345"/>
                <a:gd name="T19" fmla="*/ 148 h 225"/>
                <a:gd name="T20" fmla="*/ 136 w 345"/>
                <a:gd name="T21" fmla="*/ 104 h 225"/>
                <a:gd name="T22" fmla="*/ 124 w 345"/>
                <a:gd name="T23" fmla="*/ 185 h 225"/>
                <a:gd name="T24" fmla="*/ 130 w 345"/>
                <a:gd name="T25" fmla="*/ 164 h 225"/>
                <a:gd name="T26" fmla="*/ 149 w 345"/>
                <a:gd name="T27" fmla="*/ 150 h 225"/>
                <a:gd name="T28" fmla="*/ 178 w 345"/>
                <a:gd name="T29" fmla="*/ 96 h 225"/>
                <a:gd name="T30" fmla="*/ 207 w 345"/>
                <a:gd name="T31" fmla="*/ 91 h 225"/>
                <a:gd name="T32" fmla="*/ 174 w 345"/>
                <a:gd name="T33" fmla="*/ 162 h 225"/>
                <a:gd name="T34" fmla="*/ 226 w 345"/>
                <a:gd name="T35" fmla="*/ 100 h 225"/>
                <a:gd name="T36" fmla="*/ 174 w 345"/>
                <a:gd name="T37" fmla="*/ 162 h 225"/>
                <a:gd name="T38" fmla="*/ 149 w 345"/>
                <a:gd name="T39" fmla="*/ 150 h 225"/>
                <a:gd name="T40" fmla="*/ 194 w 345"/>
                <a:gd name="T41" fmla="*/ 179 h 225"/>
                <a:gd name="T42" fmla="*/ 209 w 345"/>
                <a:gd name="T43" fmla="*/ 185 h 225"/>
                <a:gd name="T44" fmla="*/ 236 w 345"/>
                <a:gd name="T45" fmla="*/ 77 h 225"/>
                <a:gd name="T46" fmla="*/ 272 w 345"/>
                <a:gd name="T47" fmla="*/ 119 h 225"/>
                <a:gd name="T48" fmla="*/ 297 w 345"/>
                <a:gd name="T49" fmla="*/ 148 h 225"/>
                <a:gd name="T50" fmla="*/ 282 w 345"/>
                <a:gd name="T51" fmla="*/ 204 h 225"/>
                <a:gd name="T52" fmla="*/ 301 w 345"/>
                <a:gd name="T53" fmla="*/ 196 h 225"/>
                <a:gd name="T54" fmla="*/ 345 w 345"/>
                <a:gd name="T55" fmla="*/ 223 h 225"/>
                <a:gd name="T56" fmla="*/ 305 w 345"/>
                <a:gd name="T57" fmla="*/ 150 h 225"/>
                <a:gd name="T58" fmla="*/ 299 w 345"/>
                <a:gd name="T59" fmla="*/ 139 h 225"/>
                <a:gd name="T60" fmla="*/ 276 w 345"/>
                <a:gd name="T61" fmla="*/ 116 h 225"/>
                <a:gd name="T62" fmla="*/ 245 w 345"/>
                <a:gd name="T63" fmla="*/ 71 h 225"/>
                <a:gd name="T64" fmla="*/ 234 w 345"/>
                <a:gd name="T65" fmla="*/ 73 h 225"/>
                <a:gd name="T66" fmla="*/ 199 w 345"/>
                <a:gd name="T67" fmla="*/ 81 h 225"/>
                <a:gd name="T68" fmla="*/ 209 w 345"/>
                <a:gd name="T69" fmla="*/ 54 h 225"/>
                <a:gd name="T70" fmla="*/ 205 w 345"/>
                <a:gd name="T71" fmla="*/ 27 h 225"/>
                <a:gd name="T72" fmla="*/ 186 w 345"/>
                <a:gd name="T73" fmla="*/ 4 h 225"/>
                <a:gd name="T74" fmla="*/ 165 w 345"/>
                <a:gd name="T75" fmla="*/ 2 h 225"/>
                <a:gd name="T76" fmla="*/ 96 w 345"/>
                <a:gd name="T77" fmla="*/ 16 h 225"/>
                <a:gd name="T78" fmla="*/ 15 w 345"/>
                <a:gd name="T79" fmla="*/ 10 h 2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5"/>
                <a:gd name="T121" fmla="*/ 0 h 225"/>
                <a:gd name="T122" fmla="*/ 345 w 345"/>
                <a:gd name="T123" fmla="*/ 225 h 2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5" h="225">
                  <a:moveTo>
                    <a:pt x="0" y="16"/>
                  </a:moveTo>
                  <a:lnTo>
                    <a:pt x="0" y="20"/>
                  </a:lnTo>
                  <a:lnTo>
                    <a:pt x="15" y="16"/>
                  </a:lnTo>
                  <a:lnTo>
                    <a:pt x="86" y="16"/>
                  </a:lnTo>
                  <a:lnTo>
                    <a:pt x="92" y="22"/>
                  </a:lnTo>
                  <a:lnTo>
                    <a:pt x="115" y="54"/>
                  </a:lnTo>
                  <a:lnTo>
                    <a:pt x="117" y="56"/>
                  </a:lnTo>
                  <a:lnTo>
                    <a:pt x="119" y="60"/>
                  </a:lnTo>
                  <a:lnTo>
                    <a:pt x="121" y="62"/>
                  </a:lnTo>
                  <a:lnTo>
                    <a:pt x="123" y="60"/>
                  </a:lnTo>
                  <a:lnTo>
                    <a:pt x="167" y="10"/>
                  </a:lnTo>
                  <a:lnTo>
                    <a:pt x="171" y="8"/>
                  </a:lnTo>
                  <a:lnTo>
                    <a:pt x="184" y="16"/>
                  </a:lnTo>
                  <a:lnTo>
                    <a:pt x="194" y="35"/>
                  </a:lnTo>
                  <a:lnTo>
                    <a:pt x="197" y="48"/>
                  </a:lnTo>
                  <a:lnTo>
                    <a:pt x="196" y="68"/>
                  </a:lnTo>
                  <a:lnTo>
                    <a:pt x="192" y="75"/>
                  </a:lnTo>
                  <a:lnTo>
                    <a:pt x="174" y="93"/>
                  </a:lnTo>
                  <a:lnTo>
                    <a:pt x="149" y="139"/>
                  </a:lnTo>
                  <a:lnTo>
                    <a:pt x="144" y="148"/>
                  </a:lnTo>
                  <a:lnTo>
                    <a:pt x="132" y="158"/>
                  </a:lnTo>
                  <a:lnTo>
                    <a:pt x="136" y="104"/>
                  </a:lnTo>
                  <a:lnTo>
                    <a:pt x="130" y="110"/>
                  </a:lnTo>
                  <a:lnTo>
                    <a:pt x="124" y="185"/>
                  </a:lnTo>
                  <a:lnTo>
                    <a:pt x="130" y="187"/>
                  </a:lnTo>
                  <a:lnTo>
                    <a:pt x="130" y="164"/>
                  </a:lnTo>
                  <a:lnTo>
                    <a:pt x="146" y="158"/>
                  </a:lnTo>
                  <a:lnTo>
                    <a:pt x="149" y="150"/>
                  </a:lnTo>
                  <a:lnTo>
                    <a:pt x="167" y="119"/>
                  </a:lnTo>
                  <a:lnTo>
                    <a:pt x="178" y="96"/>
                  </a:lnTo>
                  <a:lnTo>
                    <a:pt x="194" y="83"/>
                  </a:lnTo>
                  <a:lnTo>
                    <a:pt x="207" y="91"/>
                  </a:lnTo>
                  <a:lnTo>
                    <a:pt x="169" y="160"/>
                  </a:lnTo>
                  <a:lnTo>
                    <a:pt x="174" y="162"/>
                  </a:lnTo>
                  <a:lnTo>
                    <a:pt x="213" y="93"/>
                  </a:lnTo>
                  <a:lnTo>
                    <a:pt x="226" y="100"/>
                  </a:lnTo>
                  <a:lnTo>
                    <a:pt x="205" y="171"/>
                  </a:lnTo>
                  <a:lnTo>
                    <a:pt x="174" y="162"/>
                  </a:lnTo>
                  <a:lnTo>
                    <a:pt x="169" y="160"/>
                  </a:lnTo>
                  <a:lnTo>
                    <a:pt x="149" y="150"/>
                  </a:lnTo>
                  <a:lnTo>
                    <a:pt x="146" y="158"/>
                  </a:lnTo>
                  <a:lnTo>
                    <a:pt x="194" y="179"/>
                  </a:lnTo>
                  <a:lnTo>
                    <a:pt x="205" y="179"/>
                  </a:lnTo>
                  <a:lnTo>
                    <a:pt x="209" y="185"/>
                  </a:lnTo>
                  <a:lnTo>
                    <a:pt x="213" y="185"/>
                  </a:lnTo>
                  <a:lnTo>
                    <a:pt x="236" y="77"/>
                  </a:lnTo>
                  <a:lnTo>
                    <a:pt x="267" y="91"/>
                  </a:lnTo>
                  <a:lnTo>
                    <a:pt x="272" y="119"/>
                  </a:lnTo>
                  <a:lnTo>
                    <a:pt x="293" y="141"/>
                  </a:lnTo>
                  <a:lnTo>
                    <a:pt x="297" y="148"/>
                  </a:lnTo>
                  <a:lnTo>
                    <a:pt x="297" y="160"/>
                  </a:lnTo>
                  <a:lnTo>
                    <a:pt x="282" y="204"/>
                  </a:lnTo>
                  <a:lnTo>
                    <a:pt x="284" y="206"/>
                  </a:lnTo>
                  <a:lnTo>
                    <a:pt x="301" y="196"/>
                  </a:lnTo>
                  <a:lnTo>
                    <a:pt x="322" y="225"/>
                  </a:lnTo>
                  <a:lnTo>
                    <a:pt x="345" y="223"/>
                  </a:lnTo>
                  <a:lnTo>
                    <a:pt x="303" y="187"/>
                  </a:lnTo>
                  <a:lnTo>
                    <a:pt x="305" y="150"/>
                  </a:lnTo>
                  <a:lnTo>
                    <a:pt x="303" y="144"/>
                  </a:lnTo>
                  <a:lnTo>
                    <a:pt x="299" y="139"/>
                  </a:lnTo>
                  <a:lnTo>
                    <a:pt x="278" y="119"/>
                  </a:lnTo>
                  <a:lnTo>
                    <a:pt x="276" y="116"/>
                  </a:lnTo>
                  <a:lnTo>
                    <a:pt x="272" y="83"/>
                  </a:lnTo>
                  <a:lnTo>
                    <a:pt x="245" y="71"/>
                  </a:lnTo>
                  <a:lnTo>
                    <a:pt x="236" y="71"/>
                  </a:lnTo>
                  <a:lnTo>
                    <a:pt x="234" y="73"/>
                  </a:lnTo>
                  <a:lnTo>
                    <a:pt x="230" y="91"/>
                  </a:lnTo>
                  <a:lnTo>
                    <a:pt x="199" y="81"/>
                  </a:lnTo>
                  <a:lnTo>
                    <a:pt x="201" y="77"/>
                  </a:lnTo>
                  <a:lnTo>
                    <a:pt x="209" y="54"/>
                  </a:lnTo>
                  <a:lnTo>
                    <a:pt x="209" y="39"/>
                  </a:lnTo>
                  <a:lnTo>
                    <a:pt x="205" y="27"/>
                  </a:lnTo>
                  <a:lnTo>
                    <a:pt x="194" y="12"/>
                  </a:lnTo>
                  <a:lnTo>
                    <a:pt x="186" y="4"/>
                  </a:lnTo>
                  <a:lnTo>
                    <a:pt x="178" y="0"/>
                  </a:lnTo>
                  <a:lnTo>
                    <a:pt x="165" y="2"/>
                  </a:lnTo>
                  <a:lnTo>
                    <a:pt x="121" y="52"/>
                  </a:lnTo>
                  <a:lnTo>
                    <a:pt x="96" y="16"/>
                  </a:lnTo>
                  <a:lnTo>
                    <a:pt x="86" y="10"/>
                  </a:lnTo>
                  <a:lnTo>
                    <a:pt x="15" y="10"/>
                  </a:lnTo>
                  <a:lnTo>
                    <a:pt x="0" y="16"/>
                  </a:lnTo>
                  <a:close/>
                </a:path>
              </a:pathLst>
            </a:custGeom>
            <a:solidFill>
              <a:srgbClr val="000000"/>
            </a:solidFill>
            <a:ln w="0">
              <a:solidFill>
                <a:srgbClr val="000000"/>
              </a:solidFill>
              <a:round/>
              <a:headEnd/>
              <a:tailEnd/>
            </a:ln>
          </p:spPr>
          <p:txBody>
            <a:bodyPr/>
            <a:lstStyle/>
            <a:p>
              <a:endParaRPr lang="en-US"/>
            </a:p>
          </p:txBody>
        </p:sp>
        <p:sp>
          <p:nvSpPr>
            <p:cNvPr id="28771" name="Freeform 86"/>
            <p:cNvSpPr>
              <a:spLocks/>
            </p:cNvSpPr>
            <p:nvPr/>
          </p:nvSpPr>
          <p:spPr bwMode="auto">
            <a:xfrm>
              <a:off x="2976" y="1737"/>
              <a:ext cx="187" cy="334"/>
            </a:xfrm>
            <a:custGeom>
              <a:avLst/>
              <a:gdLst>
                <a:gd name="T0" fmla="*/ 183 w 187"/>
                <a:gd name="T1" fmla="*/ 334 h 334"/>
                <a:gd name="T2" fmla="*/ 187 w 187"/>
                <a:gd name="T3" fmla="*/ 282 h 334"/>
                <a:gd name="T4" fmla="*/ 175 w 187"/>
                <a:gd name="T5" fmla="*/ 220 h 334"/>
                <a:gd name="T6" fmla="*/ 148 w 187"/>
                <a:gd name="T7" fmla="*/ 126 h 334"/>
                <a:gd name="T8" fmla="*/ 133 w 187"/>
                <a:gd name="T9" fmla="*/ 90 h 334"/>
                <a:gd name="T10" fmla="*/ 119 w 187"/>
                <a:gd name="T11" fmla="*/ 71 h 334"/>
                <a:gd name="T12" fmla="*/ 110 w 187"/>
                <a:gd name="T13" fmla="*/ 57 h 334"/>
                <a:gd name="T14" fmla="*/ 91 w 187"/>
                <a:gd name="T15" fmla="*/ 42 h 334"/>
                <a:gd name="T16" fmla="*/ 70 w 187"/>
                <a:gd name="T17" fmla="*/ 27 h 334"/>
                <a:gd name="T18" fmla="*/ 45 w 187"/>
                <a:gd name="T19" fmla="*/ 15 h 334"/>
                <a:gd name="T20" fmla="*/ 27 w 187"/>
                <a:gd name="T21" fmla="*/ 9 h 334"/>
                <a:gd name="T22" fmla="*/ 4 w 187"/>
                <a:gd name="T23" fmla="*/ 0 h 334"/>
                <a:gd name="T24" fmla="*/ 0 w 187"/>
                <a:gd name="T25" fmla="*/ 2 h 334"/>
                <a:gd name="T26" fmla="*/ 16 w 187"/>
                <a:gd name="T27" fmla="*/ 32 h 334"/>
                <a:gd name="T28" fmla="*/ 62 w 187"/>
                <a:gd name="T29" fmla="*/ 34 h 334"/>
                <a:gd name="T30" fmla="*/ 91 w 187"/>
                <a:gd name="T31" fmla="*/ 103 h 334"/>
                <a:gd name="T32" fmla="*/ 127 w 187"/>
                <a:gd name="T33" fmla="*/ 147 h 334"/>
                <a:gd name="T34" fmla="*/ 152 w 187"/>
                <a:gd name="T35" fmla="*/ 182 h 334"/>
                <a:gd name="T36" fmla="*/ 152 w 187"/>
                <a:gd name="T37" fmla="*/ 228 h 334"/>
                <a:gd name="T38" fmla="*/ 177 w 187"/>
                <a:gd name="T39" fmla="*/ 272 h 334"/>
                <a:gd name="T40" fmla="*/ 177 w 187"/>
                <a:gd name="T41" fmla="*/ 278 h 334"/>
                <a:gd name="T42" fmla="*/ 173 w 187"/>
                <a:gd name="T43" fmla="*/ 315 h 334"/>
                <a:gd name="T44" fmla="*/ 183 w 187"/>
                <a:gd name="T45" fmla="*/ 334 h 3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334"/>
                <a:gd name="T71" fmla="*/ 187 w 187"/>
                <a:gd name="T72" fmla="*/ 334 h 33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334">
                  <a:moveTo>
                    <a:pt x="183" y="334"/>
                  </a:moveTo>
                  <a:lnTo>
                    <a:pt x="187" y="282"/>
                  </a:lnTo>
                  <a:lnTo>
                    <a:pt x="175" y="220"/>
                  </a:lnTo>
                  <a:lnTo>
                    <a:pt x="148" y="126"/>
                  </a:lnTo>
                  <a:lnTo>
                    <a:pt x="133" y="90"/>
                  </a:lnTo>
                  <a:lnTo>
                    <a:pt x="119" y="71"/>
                  </a:lnTo>
                  <a:lnTo>
                    <a:pt x="110" y="57"/>
                  </a:lnTo>
                  <a:lnTo>
                    <a:pt x="91" y="42"/>
                  </a:lnTo>
                  <a:lnTo>
                    <a:pt x="70" y="27"/>
                  </a:lnTo>
                  <a:lnTo>
                    <a:pt x="45" y="15"/>
                  </a:lnTo>
                  <a:lnTo>
                    <a:pt x="27" y="9"/>
                  </a:lnTo>
                  <a:lnTo>
                    <a:pt x="4" y="0"/>
                  </a:lnTo>
                  <a:lnTo>
                    <a:pt x="0" y="2"/>
                  </a:lnTo>
                  <a:lnTo>
                    <a:pt x="16" y="32"/>
                  </a:lnTo>
                  <a:lnTo>
                    <a:pt x="62" y="34"/>
                  </a:lnTo>
                  <a:lnTo>
                    <a:pt x="91" y="103"/>
                  </a:lnTo>
                  <a:lnTo>
                    <a:pt x="127" y="147"/>
                  </a:lnTo>
                  <a:lnTo>
                    <a:pt x="152" y="182"/>
                  </a:lnTo>
                  <a:lnTo>
                    <a:pt x="152" y="228"/>
                  </a:lnTo>
                  <a:lnTo>
                    <a:pt x="177" y="272"/>
                  </a:lnTo>
                  <a:lnTo>
                    <a:pt x="177" y="278"/>
                  </a:lnTo>
                  <a:lnTo>
                    <a:pt x="173" y="315"/>
                  </a:lnTo>
                  <a:lnTo>
                    <a:pt x="183" y="334"/>
                  </a:lnTo>
                  <a:close/>
                </a:path>
              </a:pathLst>
            </a:custGeom>
            <a:solidFill>
              <a:srgbClr val="FFFFFF"/>
            </a:solidFill>
            <a:ln w="0">
              <a:solidFill>
                <a:srgbClr val="000000"/>
              </a:solidFill>
              <a:round/>
              <a:headEnd/>
              <a:tailEnd/>
            </a:ln>
          </p:spPr>
          <p:txBody>
            <a:bodyPr/>
            <a:lstStyle/>
            <a:p>
              <a:endParaRPr lang="en-US"/>
            </a:p>
          </p:txBody>
        </p:sp>
        <p:sp>
          <p:nvSpPr>
            <p:cNvPr id="28772" name="Freeform 87"/>
            <p:cNvSpPr>
              <a:spLocks/>
            </p:cNvSpPr>
            <p:nvPr/>
          </p:nvSpPr>
          <p:spPr bwMode="auto">
            <a:xfrm>
              <a:off x="2804" y="1737"/>
              <a:ext cx="253" cy="268"/>
            </a:xfrm>
            <a:custGeom>
              <a:avLst/>
              <a:gdLst>
                <a:gd name="T0" fmla="*/ 180 w 253"/>
                <a:gd name="T1" fmla="*/ 209 h 268"/>
                <a:gd name="T2" fmla="*/ 224 w 253"/>
                <a:gd name="T3" fmla="*/ 169 h 268"/>
                <a:gd name="T4" fmla="*/ 253 w 253"/>
                <a:gd name="T5" fmla="*/ 134 h 268"/>
                <a:gd name="T6" fmla="*/ 226 w 253"/>
                <a:gd name="T7" fmla="*/ 52 h 268"/>
                <a:gd name="T8" fmla="*/ 169 w 253"/>
                <a:gd name="T9" fmla="*/ 34 h 268"/>
                <a:gd name="T10" fmla="*/ 159 w 253"/>
                <a:gd name="T11" fmla="*/ 0 h 268"/>
                <a:gd name="T12" fmla="*/ 119 w 253"/>
                <a:gd name="T13" fmla="*/ 9 h 268"/>
                <a:gd name="T14" fmla="*/ 119 w 253"/>
                <a:gd name="T15" fmla="*/ 57 h 268"/>
                <a:gd name="T16" fmla="*/ 163 w 253"/>
                <a:gd name="T17" fmla="*/ 44 h 268"/>
                <a:gd name="T18" fmla="*/ 169 w 253"/>
                <a:gd name="T19" fmla="*/ 52 h 268"/>
                <a:gd name="T20" fmla="*/ 178 w 253"/>
                <a:gd name="T21" fmla="*/ 76 h 268"/>
                <a:gd name="T22" fmla="*/ 178 w 253"/>
                <a:gd name="T23" fmla="*/ 94 h 268"/>
                <a:gd name="T24" fmla="*/ 169 w 253"/>
                <a:gd name="T25" fmla="*/ 111 h 268"/>
                <a:gd name="T26" fmla="*/ 169 w 253"/>
                <a:gd name="T27" fmla="*/ 113 h 268"/>
                <a:gd name="T28" fmla="*/ 52 w 253"/>
                <a:gd name="T29" fmla="*/ 171 h 268"/>
                <a:gd name="T30" fmla="*/ 0 w 253"/>
                <a:gd name="T31" fmla="*/ 243 h 268"/>
                <a:gd name="T32" fmla="*/ 73 w 253"/>
                <a:gd name="T33" fmla="*/ 268 h 268"/>
                <a:gd name="T34" fmla="*/ 180 w 253"/>
                <a:gd name="T35" fmla="*/ 209 h 2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3"/>
                <a:gd name="T55" fmla="*/ 0 h 268"/>
                <a:gd name="T56" fmla="*/ 253 w 253"/>
                <a:gd name="T57" fmla="*/ 268 h 2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3" h="268">
                  <a:moveTo>
                    <a:pt x="180" y="209"/>
                  </a:moveTo>
                  <a:lnTo>
                    <a:pt x="224" y="169"/>
                  </a:lnTo>
                  <a:lnTo>
                    <a:pt x="253" y="134"/>
                  </a:lnTo>
                  <a:lnTo>
                    <a:pt x="226" y="52"/>
                  </a:lnTo>
                  <a:lnTo>
                    <a:pt x="169" y="34"/>
                  </a:lnTo>
                  <a:lnTo>
                    <a:pt x="159" y="0"/>
                  </a:lnTo>
                  <a:lnTo>
                    <a:pt x="119" y="9"/>
                  </a:lnTo>
                  <a:lnTo>
                    <a:pt x="119" y="57"/>
                  </a:lnTo>
                  <a:lnTo>
                    <a:pt x="163" y="44"/>
                  </a:lnTo>
                  <a:lnTo>
                    <a:pt x="169" y="52"/>
                  </a:lnTo>
                  <a:lnTo>
                    <a:pt x="178" y="76"/>
                  </a:lnTo>
                  <a:lnTo>
                    <a:pt x="178" y="94"/>
                  </a:lnTo>
                  <a:lnTo>
                    <a:pt x="169" y="111"/>
                  </a:lnTo>
                  <a:lnTo>
                    <a:pt x="169" y="113"/>
                  </a:lnTo>
                  <a:lnTo>
                    <a:pt x="52" y="171"/>
                  </a:lnTo>
                  <a:lnTo>
                    <a:pt x="0" y="243"/>
                  </a:lnTo>
                  <a:lnTo>
                    <a:pt x="73" y="268"/>
                  </a:lnTo>
                  <a:lnTo>
                    <a:pt x="180" y="209"/>
                  </a:lnTo>
                  <a:close/>
                </a:path>
              </a:pathLst>
            </a:custGeom>
            <a:solidFill>
              <a:srgbClr val="BF0000"/>
            </a:solidFill>
            <a:ln w="0">
              <a:solidFill>
                <a:srgbClr val="000000"/>
              </a:solidFill>
              <a:round/>
              <a:headEnd/>
              <a:tailEnd/>
            </a:ln>
          </p:spPr>
          <p:txBody>
            <a:bodyPr/>
            <a:lstStyle/>
            <a:p>
              <a:endParaRPr lang="en-US"/>
            </a:p>
          </p:txBody>
        </p:sp>
        <p:sp>
          <p:nvSpPr>
            <p:cNvPr id="28773" name="Freeform 88"/>
            <p:cNvSpPr>
              <a:spLocks/>
            </p:cNvSpPr>
            <p:nvPr/>
          </p:nvSpPr>
          <p:spPr bwMode="auto">
            <a:xfrm>
              <a:off x="2809" y="1725"/>
              <a:ext cx="267" cy="255"/>
            </a:xfrm>
            <a:custGeom>
              <a:avLst/>
              <a:gdLst>
                <a:gd name="T0" fmla="*/ 262 w 267"/>
                <a:gd name="T1" fmla="*/ 127 h 255"/>
                <a:gd name="T2" fmla="*/ 258 w 267"/>
                <a:gd name="T3" fmla="*/ 115 h 255"/>
                <a:gd name="T4" fmla="*/ 229 w 267"/>
                <a:gd name="T5" fmla="*/ 46 h 255"/>
                <a:gd name="T6" fmla="*/ 183 w 267"/>
                <a:gd name="T7" fmla="*/ 44 h 255"/>
                <a:gd name="T8" fmla="*/ 167 w 267"/>
                <a:gd name="T9" fmla="*/ 14 h 255"/>
                <a:gd name="T10" fmla="*/ 148 w 267"/>
                <a:gd name="T11" fmla="*/ 0 h 255"/>
                <a:gd name="T12" fmla="*/ 125 w 267"/>
                <a:gd name="T13" fmla="*/ 2 h 255"/>
                <a:gd name="T14" fmla="*/ 114 w 267"/>
                <a:gd name="T15" fmla="*/ 12 h 255"/>
                <a:gd name="T16" fmla="*/ 100 w 267"/>
                <a:gd name="T17" fmla="*/ 12 h 255"/>
                <a:gd name="T18" fmla="*/ 96 w 267"/>
                <a:gd name="T19" fmla="*/ 17 h 255"/>
                <a:gd name="T20" fmla="*/ 98 w 267"/>
                <a:gd name="T21" fmla="*/ 25 h 255"/>
                <a:gd name="T22" fmla="*/ 47 w 267"/>
                <a:gd name="T23" fmla="*/ 46 h 255"/>
                <a:gd name="T24" fmla="*/ 0 w 267"/>
                <a:gd name="T25" fmla="*/ 52 h 255"/>
                <a:gd name="T26" fmla="*/ 16 w 267"/>
                <a:gd name="T27" fmla="*/ 60 h 255"/>
                <a:gd name="T28" fmla="*/ 39 w 267"/>
                <a:gd name="T29" fmla="*/ 56 h 255"/>
                <a:gd name="T30" fmla="*/ 66 w 267"/>
                <a:gd name="T31" fmla="*/ 50 h 255"/>
                <a:gd name="T32" fmla="*/ 104 w 267"/>
                <a:gd name="T33" fmla="*/ 35 h 255"/>
                <a:gd name="T34" fmla="*/ 104 w 267"/>
                <a:gd name="T35" fmla="*/ 73 h 255"/>
                <a:gd name="T36" fmla="*/ 114 w 267"/>
                <a:gd name="T37" fmla="*/ 69 h 255"/>
                <a:gd name="T38" fmla="*/ 114 w 267"/>
                <a:gd name="T39" fmla="*/ 21 h 255"/>
                <a:gd name="T40" fmla="*/ 154 w 267"/>
                <a:gd name="T41" fmla="*/ 12 h 255"/>
                <a:gd name="T42" fmla="*/ 164 w 267"/>
                <a:gd name="T43" fmla="*/ 46 h 255"/>
                <a:gd name="T44" fmla="*/ 221 w 267"/>
                <a:gd name="T45" fmla="*/ 64 h 255"/>
                <a:gd name="T46" fmla="*/ 248 w 267"/>
                <a:gd name="T47" fmla="*/ 146 h 255"/>
                <a:gd name="T48" fmla="*/ 219 w 267"/>
                <a:gd name="T49" fmla="*/ 181 h 255"/>
                <a:gd name="T50" fmla="*/ 175 w 267"/>
                <a:gd name="T51" fmla="*/ 221 h 255"/>
                <a:gd name="T52" fmla="*/ 177 w 267"/>
                <a:gd name="T53" fmla="*/ 236 h 255"/>
                <a:gd name="T54" fmla="*/ 175 w 267"/>
                <a:gd name="T55" fmla="*/ 255 h 255"/>
                <a:gd name="T56" fmla="*/ 252 w 267"/>
                <a:gd name="T57" fmla="*/ 175 h 255"/>
                <a:gd name="T58" fmla="*/ 267 w 267"/>
                <a:gd name="T59" fmla="*/ 152 h 255"/>
                <a:gd name="T60" fmla="*/ 262 w 267"/>
                <a:gd name="T61" fmla="*/ 127 h 2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7"/>
                <a:gd name="T94" fmla="*/ 0 h 255"/>
                <a:gd name="T95" fmla="*/ 267 w 267"/>
                <a:gd name="T96" fmla="*/ 255 h 25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7" h="255">
                  <a:moveTo>
                    <a:pt x="262" y="127"/>
                  </a:moveTo>
                  <a:lnTo>
                    <a:pt x="258" y="115"/>
                  </a:lnTo>
                  <a:lnTo>
                    <a:pt x="229" y="46"/>
                  </a:lnTo>
                  <a:lnTo>
                    <a:pt x="183" y="44"/>
                  </a:lnTo>
                  <a:lnTo>
                    <a:pt x="167" y="14"/>
                  </a:lnTo>
                  <a:lnTo>
                    <a:pt x="148" y="0"/>
                  </a:lnTo>
                  <a:lnTo>
                    <a:pt x="125" y="2"/>
                  </a:lnTo>
                  <a:lnTo>
                    <a:pt x="114" y="12"/>
                  </a:lnTo>
                  <a:lnTo>
                    <a:pt x="100" y="12"/>
                  </a:lnTo>
                  <a:lnTo>
                    <a:pt x="96" y="17"/>
                  </a:lnTo>
                  <a:lnTo>
                    <a:pt x="98" y="25"/>
                  </a:lnTo>
                  <a:lnTo>
                    <a:pt x="47" y="46"/>
                  </a:lnTo>
                  <a:lnTo>
                    <a:pt x="0" y="52"/>
                  </a:lnTo>
                  <a:lnTo>
                    <a:pt x="16" y="60"/>
                  </a:lnTo>
                  <a:lnTo>
                    <a:pt x="39" y="56"/>
                  </a:lnTo>
                  <a:lnTo>
                    <a:pt x="66" y="50"/>
                  </a:lnTo>
                  <a:lnTo>
                    <a:pt x="104" y="35"/>
                  </a:lnTo>
                  <a:lnTo>
                    <a:pt x="104" y="73"/>
                  </a:lnTo>
                  <a:lnTo>
                    <a:pt x="114" y="69"/>
                  </a:lnTo>
                  <a:lnTo>
                    <a:pt x="114" y="21"/>
                  </a:lnTo>
                  <a:lnTo>
                    <a:pt x="154" y="12"/>
                  </a:lnTo>
                  <a:lnTo>
                    <a:pt x="164" y="46"/>
                  </a:lnTo>
                  <a:lnTo>
                    <a:pt x="221" y="64"/>
                  </a:lnTo>
                  <a:lnTo>
                    <a:pt x="248" y="146"/>
                  </a:lnTo>
                  <a:lnTo>
                    <a:pt x="219" y="181"/>
                  </a:lnTo>
                  <a:lnTo>
                    <a:pt x="175" y="221"/>
                  </a:lnTo>
                  <a:lnTo>
                    <a:pt x="177" y="236"/>
                  </a:lnTo>
                  <a:lnTo>
                    <a:pt x="175" y="255"/>
                  </a:lnTo>
                  <a:lnTo>
                    <a:pt x="252" y="175"/>
                  </a:lnTo>
                  <a:lnTo>
                    <a:pt x="267" y="152"/>
                  </a:lnTo>
                  <a:lnTo>
                    <a:pt x="262" y="127"/>
                  </a:lnTo>
                  <a:close/>
                </a:path>
              </a:pathLst>
            </a:custGeom>
            <a:solidFill>
              <a:srgbClr val="000000"/>
            </a:solidFill>
            <a:ln w="0">
              <a:solidFill>
                <a:srgbClr val="000000"/>
              </a:solidFill>
              <a:round/>
              <a:headEnd/>
              <a:tailEnd/>
            </a:ln>
          </p:spPr>
          <p:txBody>
            <a:bodyPr/>
            <a:lstStyle/>
            <a:p>
              <a:endParaRPr lang="en-US"/>
            </a:p>
          </p:txBody>
        </p:sp>
        <p:sp>
          <p:nvSpPr>
            <p:cNvPr id="28774" name="Freeform 89"/>
            <p:cNvSpPr>
              <a:spLocks/>
            </p:cNvSpPr>
            <p:nvPr/>
          </p:nvSpPr>
          <p:spPr bwMode="auto">
            <a:xfrm>
              <a:off x="3598" y="2414"/>
              <a:ext cx="242" cy="198"/>
            </a:xfrm>
            <a:custGeom>
              <a:avLst/>
              <a:gdLst>
                <a:gd name="T0" fmla="*/ 77 w 242"/>
                <a:gd name="T1" fmla="*/ 66 h 198"/>
                <a:gd name="T2" fmla="*/ 0 w 242"/>
                <a:gd name="T3" fmla="*/ 156 h 198"/>
                <a:gd name="T4" fmla="*/ 48 w 242"/>
                <a:gd name="T5" fmla="*/ 198 h 198"/>
                <a:gd name="T6" fmla="*/ 119 w 242"/>
                <a:gd name="T7" fmla="*/ 165 h 198"/>
                <a:gd name="T8" fmla="*/ 116 w 242"/>
                <a:gd name="T9" fmla="*/ 141 h 198"/>
                <a:gd name="T10" fmla="*/ 116 w 242"/>
                <a:gd name="T11" fmla="*/ 135 h 198"/>
                <a:gd name="T12" fmla="*/ 144 w 242"/>
                <a:gd name="T13" fmla="*/ 133 h 198"/>
                <a:gd name="T14" fmla="*/ 167 w 242"/>
                <a:gd name="T15" fmla="*/ 127 h 198"/>
                <a:gd name="T16" fmla="*/ 204 w 242"/>
                <a:gd name="T17" fmla="*/ 102 h 198"/>
                <a:gd name="T18" fmla="*/ 215 w 242"/>
                <a:gd name="T19" fmla="*/ 83 h 198"/>
                <a:gd name="T20" fmla="*/ 223 w 242"/>
                <a:gd name="T21" fmla="*/ 75 h 198"/>
                <a:gd name="T22" fmla="*/ 242 w 242"/>
                <a:gd name="T23" fmla="*/ 39 h 198"/>
                <a:gd name="T24" fmla="*/ 242 w 242"/>
                <a:gd name="T25" fmla="*/ 20 h 198"/>
                <a:gd name="T26" fmla="*/ 235 w 242"/>
                <a:gd name="T27" fmla="*/ 4 h 198"/>
                <a:gd name="T28" fmla="*/ 225 w 242"/>
                <a:gd name="T29" fmla="*/ 0 h 198"/>
                <a:gd name="T30" fmla="*/ 167 w 242"/>
                <a:gd name="T31" fmla="*/ 43 h 198"/>
                <a:gd name="T32" fmla="*/ 123 w 242"/>
                <a:gd name="T33" fmla="*/ 71 h 198"/>
                <a:gd name="T34" fmla="*/ 77 w 242"/>
                <a:gd name="T35" fmla="*/ 66 h 1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2"/>
                <a:gd name="T55" fmla="*/ 0 h 198"/>
                <a:gd name="T56" fmla="*/ 242 w 242"/>
                <a:gd name="T57" fmla="*/ 198 h 1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2" h="198">
                  <a:moveTo>
                    <a:pt x="77" y="66"/>
                  </a:moveTo>
                  <a:lnTo>
                    <a:pt x="0" y="156"/>
                  </a:lnTo>
                  <a:lnTo>
                    <a:pt x="48" y="198"/>
                  </a:lnTo>
                  <a:lnTo>
                    <a:pt x="119" y="165"/>
                  </a:lnTo>
                  <a:lnTo>
                    <a:pt x="116" y="141"/>
                  </a:lnTo>
                  <a:lnTo>
                    <a:pt x="116" y="135"/>
                  </a:lnTo>
                  <a:lnTo>
                    <a:pt x="144" y="133"/>
                  </a:lnTo>
                  <a:lnTo>
                    <a:pt x="167" y="127"/>
                  </a:lnTo>
                  <a:lnTo>
                    <a:pt x="204" y="102"/>
                  </a:lnTo>
                  <a:lnTo>
                    <a:pt x="215" y="83"/>
                  </a:lnTo>
                  <a:lnTo>
                    <a:pt x="223" y="75"/>
                  </a:lnTo>
                  <a:lnTo>
                    <a:pt x="242" y="39"/>
                  </a:lnTo>
                  <a:lnTo>
                    <a:pt x="242" y="20"/>
                  </a:lnTo>
                  <a:lnTo>
                    <a:pt x="235" y="4"/>
                  </a:lnTo>
                  <a:lnTo>
                    <a:pt x="225" y="0"/>
                  </a:lnTo>
                  <a:lnTo>
                    <a:pt x="167" y="43"/>
                  </a:lnTo>
                  <a:lnTo>
                    <a:pt x="123" y="71"/>
                  </a:lnTo>
                  <a:lnTo>
                    <a:pt x="77" y="66"/>
                  </a:lnTo>
                  <a:close/>
                </a:path>
              </a:pathLst>
            </a:custGeom>
            <a:solidFill>
              <a:srgbClr val="000000"/>
            </a:solidFill>
            <a:ln w="0">
              <a:solidFill>
                <a:srgbClr val="000000"/>
              </a:solidFill>
              <a:round/>
              <a:headEnd/>
              <a:tailEnd/>
            </a:ln>
          </p:spPr>
          <p:txBody>
            <a:bodyPr/>
            <a:lstStyle/>
            <a:p>
              <a:endParaRPr lang="en-US"/>
            </a:p>
          </p:txBody>
        </p:sp>
        <p:sp>
          <p:nvSpPr>
            <p:cNvPr id="28775" name="Freeform 90"/>
            <p:cNvSpPr>
              <a:spLocks/>
            </p:cNvSpPr>
            <p:nvPr/>
          </p:nvSpPr>
          <p:spPr bwMode="auto">
            <a:xfrm>
              <a:off x="3067" y="1840"/>
              <a:ext cx="92" cy="238"/>
            </a:xfrm>
            <a:custGeom>
              <a:avLst/>
              <a:gdLst>
                <a:gd name="T0" fmla="*/ 92 w 92"/>
                <a:gd name="T1" fmla="*/ 238 h 238"/>
                <a:gd name="T2" fmla="*/ 92 w 92"/>
                <a:gd name="T3" fmla="*/ 231 h 238"/>
                <a:gd name="T4" fmla="*/ 82 w 92"/>
                <a:gd name="T5" fmla="*/ 212 h 238"/>
                <a:gd name="T6" fmla="*/ 86 w 92"/>
                <a:gd name="T7" fmla="*/ 175 h 238"/>
                <a:gd name="T8" fmla="*/ 86 w 92"/>
                <a:gd name="T9" fmla="*/ 169 h 238"/>
                <a:gd name="T10" fmla="*/ 61 w 92"/>
                <a:gd name="T11" fmla="*/ 125 h 238"/>
                <a:gd name="T12" fmla="*/ 61 w 92"/>
                <a:gd name="T13" fmla="*/ 79 h 238"/>
                <a:gd name="T14" fmla="*/ 36 w 92"/>
                <a:gd name="T15" fmla="*/ 44 h 238"/>
                <a:gd name="T16" fmla="*/ 0 w 92"/>
                <a:gd name="T17" fmla="*/ 0 h 238"/>
                <a:gd name="T18" fmla="*/ 4 w 92"/>
                <a:gd name="T19" fmla="*/ 12 h 238"/>
                <a:gd name="T20" fmla="*/ 52 w 92"/>
                <a:gd name="T21" fmla="*/ 77 h 238"/>
                <a:gd name="T22" fmla="*/ 53 w 92"/>
                <a:gd name="T23" fmla="*/ 125 h 238"/>
                <a:gd name="T24" fmla="*/ 55 w 92"/>
                <a:gd name="T25" fmla="*/ 131 h 238"/>
                <a:gd name="T26" fmla="*/ 80 w 92"/>
                <a:gd name="T27" fmla="*/ 173 h 238"/>
                <a:gd name="T28" fmla="*/ 80 w 92"/>
                <a:gd name="T29" fmla="*/ 188 h 238"/>
                <a:gd name="T30" fmla="*/ 76 w 92"/>
                <a:gd name="T31" fmla="*/ 213 h 238"/>
                <a:gd name="T32" fmla="*/ 92 w 92"/>
                <a:gd name="T33" fmla="*/ 238 h 2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238"/>
                <a:gd name="T53" fmla="*/ 92 w 92"/>
                <a:gd name="T54" fmla="*/ 238 h 2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238">
                  <a:moveTo>
                    <a:pt x="92" y="238"/>
                  </a:moveTo>
                  <a:lnTo>
                    <a:pt x="92" y="231"/>
                  </a:lnTo>
                  <a:lnTo>
                    <a:pt x="82" y="212"/>
                  </a:lnTo>
                  <a:lnTo>
                    <a:pt x="86" y="175"/>
                  </a:lnTo>
                  <a:lnTo>
                    <a:pt x="86" y="169"/>
                  </a:lnTo>
                  <a:lnTo>
                    <a:pt x="61" y="125"/>
                  </a:lnTo>
                  <a:lnTo>
                    <a:pt x="61" y="79"/>
                  </a:lnTo>
                  <a:lnTo>
                    <a:pt x="36" y="44"/>
                  </a:lnTo>
                  <a:lnTo>
                    <a:pt x="0" y="0"/>
                  </a:lnTo>
                  <a:lnTo>
                    <a:pt x="4" y="12"/>
                  </a:lnTo>
                  <a:lnTo>
                    <a:pt x="52" y="77"/>
                  </a:lnTo>
                  <a:lnTo>
                    <a:pt x="53" y="125"/>
                  </a:lnTo>
                  <a:lnTo>
                    <a:pt x="55" y="131"/>
                  </a:lnTo>
                  <a:lnTo>
                    <a:pt x="80" y="173"/>
                  </a:lnTo>
                  <a:lnTo>
                    <a:pt x="80" y="188"/>
                  </a:lnTo>
                  <a:lnTo>
                    <a:pt x="76" y="213"/>
                  </a:lnTo>
                  <a:lnTo>
                    <a:pt x="92" y="238"/>
                  </a:lnTo>
                  <a:close/>
                </a:path>
              </a:pathLst>
            </a:custGeom>
            <a:solidFill>
              <a:srgbClr val="000000"/>
            </a:solidFill>
            <a:ln w="0">
              <a:solidFill>
                <a:srgbClr val="000000"/>
              </a:solidFill>
              <a:round/>
              <a:headEnd/>
              <a:tailEnd/>
            </a:ln>
          </p:spPr>
          <p:txBody>
            <a:bodyPr/>
            <a:lstStyle/>
            <a:p>
              <a:endParaRPr lang="en-US"/>
            </a:p>
          </p:txBody>
        </p:sp>
        <p:sp>
          <p:nvSpPr>
            <p:cNvPr id="28776" name="Freeform 91"/>
            <p:cNvSpPr>
              <a:spLocks/>
            </p:cNvSpPr>
            <p:nvPr/>
          </p:nvSpPr>
          <p:spPr bwMode="auto">
            <a:xfrm>
              <a:off x="2527" y="2470"/>
              <a:ext cx="198" cy="227"/>
            </a:xfrm>
            <a:custGeom>
              <a:avLst/>
              <a:gdLst>
                <a:gd name="T0" fmla="*/ 148 w 198"/>
                <a:gd name="T1" fmla="*/ 161 h 227"/>
                <a:gd name="T2" fmla="*/ 198 w 198"/>
                <a:gd name="T3" fmla="*/ 42 h 227"/>
                <a:gd name="T4" fmla="*/ 150 w 198"/>
                <a:gd name="T5" fmla="*/ 4 h 227"/>
                <a:gd name="T6" fmla="*/ 135 w 198"/>
                <a:gd name="T7" fmla="*/ 0 h 227"/>
                <a:gd name="T8" fmla="*/ 67 w 198"/>
                <a:gd name="T9" fmla="*/ 56 h 227"/>
                <a:gd name="T10" fmla="*/ 83 w 198"/>
                <a:gd name="T11" fmla="*/ 71 h 227"/>
                <a:gd name="T12" fmla="*/ 67 w 198"/>
                <a:gd name="T13" fmla="*/ 88 h 227"/>
                <a:gd name="T14" fmla="*/ 33 w 198"/>
                <a:gd name="T15" fmla="*/ 119 h 227"/>
                <a:gd name="T16" fmla="*/ 19 w 198"/>
                <a:gd name="T17" fmla="*/ 138 h 227"/>
                <a:gd name="T18" fmla="*/ 10 w 198"/>
                <a:gd name="T19" fmla="*/ 165 h 227"/>
                <a:gd name="T20" fmla="*/ 4 w 198"/>
                <a:gd name="T21" fmla="*/ 182 h 227"/>
                <a:gd name="T22" fmla="*/ 0 w 198"/>
                <a:gd name="T23" fmla="*/ 207 h 227"/>
                <a:gd name="T24" fmla="*/ 4 w 198"/>
                <a:gd name="T25" fmla="*/ 213 h 227"/>
                <a:gd name="T26" fmla="*/ 16 w 198"/>
                <a:gd name="T27" fmla="*/ 219 h 227"/>
                <a:gd name="T28" fmla="*/ 41 w 198"/>
                <a:gd name="T29" fmla="*/ 227 h 227"/>
                <a:gd name="T30" fmla="*/ 79 w 198"/>
                <a:gd name="T31" fmla="*/ 179 h 227"/>
                <a:gd name="T32" fmla="*/ 112 w 198"/>
                <a:gd name="T33" fmla="*/ 163 h 227"/>
                <a:gd name="T34" fmla="*/ 142 w 198"/>
                <a:gd name="T35" fmla="*/ 156 h 227"/>
                <a:gd name="T36" fmla="*/ 148 w 198"/>
                <a:gd name="T37" fmla="*/ 161 h 2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8"/>
                <a:gd name="T58" fmla="*/ 0 h 227"/>
                <a:gd name="T59" fmla="*/ 198 w 198"/>
                <a:gd name="T60" fmla="*/ 227 h 2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8" h="227">
                  <a:moveTo>
                    <a:pt x="148" y="161"/>
                  </a:moveTo>
                  <a:lnTo>
                    <a:pt x="198" y="42"/>
                  </a:lnTo>
                  <a:lnTo>
                    <a:pt x="150" y="4"/>
                  </a:lnTo>
                  <a:lnTo>
                    <a:pt x="135" y="0"/>
                  </a:lnTo>
                  <a:lnTo>
                    <a:pt x="67" y="56"/>
                  </a:lnTo>
                  <a:lnTo>
                    <a:pt x="83" y="71"/>
                  </a:lnTo>
                  <a:lnTo>
                    <a:pt x="67" y="88"/>
                  </a:lnTo>
                  <a:lnTo>
                    <a:pt x="33" y="119"/>
                  </a:lnTo>
                  <a:lnTo>
                    <a:pt x="19" y="138"/>
                  </a:lnTo>
                  <a:lnTo>
                    <a:pt x="10" y="165"/>
                  </a:lnTo>
                  <a:lnTo>
                    <a:pt x="4" y="182"/>
                  </a:lnTo>
                  <a:lnTo>
                    <a:pt x="0" y="207"/>
                  </a:lnTo>
                  <a:lnTo>
                    <a:pt x="4" y="213"/>
                  </a:lnTo>
                  <a:lnTo>
                    <a:pt x="16" y="219"/>
                  </a:lnTo>
                  <a:lnTo>
                    <a:pt x="41" y="227"/>
                  </a:lnTo>
                  <a:lnTo>
                    <a:pt x="79" y="179"/>
                  </a:lnTo>
                  <a:lnTo>
                    <a:pt x="112" y="163"/>
                  </a:lnTo>
                  <a:lnTo>
                    <a:pt x="142" y="156"/>
                  </a:lnTo>
                  <a:lnTo>
                    <a:pt x="148" y="161"/>
                  </a:lnTo>
                  <a:close/>
                </a:path>
              </a:pathLst>
            </a:custGeom>
            <a:solidFill>
              <a:srgbClr val="000000"/>
            </a:solidFill>
            <a:ln w="0">
              <a:solidFill>
                <a:srgbClr val="000000"/>
              </a:solidFill>
              <a:round/>
              <a:headEnd/>
              <a:tailEnd/>
            </a:ln>
          </p:spPr>
          <p:txBody>
            <a:bodyPr/>
            <a:lstStyle/>
            <a:p>
              <a:endParaRPr lang="en-US"/>
            </a:p>
          </p:txBody>
        </p:sp>
        <p:sp>
          <p:nvSpPr>
            <p:cNvPr id="28777" name="Freeform 92"/>
            <p:cNvSpPr>
              <a:spLocks/>
            </p:cNvSpPr>
            <p:nvPr/>
          </p:nvSpPr>
          <p:spPr bwMode="auto">
            <a:xfrm>
              <a:off x="3374" y="1491"/>
              <a:ext cx="176" cy="178"/>
            </a:xfrm>
            <a:custGeom>
              <a:avLst/>
              <a:gdLst>
                <a:gd name="T0" fmla="*/ 94 w 176"/>
                <a:gd name="T1" fmla="*/ 161 h 178"/>
                <a:gd name="T2" fmla="*/ 151 w 176"/>
                <a:gd name="T3" fmla="*/ 121 h 178"/>
                <a:gd name="T4" fmla="*/ 171 w 176"/>
                <a:gd name="T5" fmla="*/ 73 h 178"/>
                <a:gd name="T6" fmla="*/ 157 w 176"/>
                <a:gd name="T7" fmla="*/ 59 h 178"/>
                <a:gd name="T8" fmla="*/ 151 w 176"/>
                <a:gd name="T9" fmla="*/ 46 h 178"/>
                <a:gd name="T10" fmla="*/ 142 w 176"/>
                <a:gd name="T11" fmla="*/ 31 h 178"/>
                <a:gd name="T12" fmla="*/ 132 w 176"/>
                <a:gd name="T13" fmla="*/ 21 h 178"/>
                <a:gd name="T14" fmla="*/ 125 w 176"/>
                <a:gd name="T15" fmla="*/ 10 h 178"/>
                <a:gd name="T16" fmla="*/ 105 w 176"/>
                <a:gd name="T17" fmla="*/ 10 h 178"/>
                <a:gd name="T18" fmla="*/ 90 w 176"/>
                <a:gd name="T19" fmla="*/ 23 h 178"/>
                <a:gd name="T20" fmla="*/ 57 w 176"/>
                <a:gd name="T21" fmla="*/ 34 h 178"/>
                <a:gd name="T22" fmla="*/ 75 w 176"/>
                <a:gd name="T23" fmla="*/ 8 h 178"/>
                <a:gd name="T24" fmla="*/ 103 w 176"/>
                <a:gd name="T25" fmla="*/ 13 h 178"/>
                <a:gd name="T26" fmla="*/ 86 w 176"/>
                <a:gd name="T27" fmla="*/ 2 h 178"/>
                <a:gd name="T28" fmla="*/ 71 w 176"/>
                <a:gd name="T29" fmla="*/ 4 h 178"/>
                <a:gd name="T30" fmla="*/ 56 w 176"/>
                <a:gd name="T31" fmla="*/ 31 h 178"/>
                <a:gd name="T32" fmla="*/ 23 w 176"/>
                <a:gd name="T33" fmla="*/ 56 h 178"/>
                <a:gd name="T34" fmla="*/ 0 w 176"/>
                <a:gd name="T35" fmla="*/ 82 h 178"/>
                <a:gd name="T36" fmla="*/ 17 w 176"/>
                <a:gd name="T37" fmla="*/ 113 h 178"/>
                <a:gd name="T38" fmla="*/ 17 w 176"/>
                <a:gd name="T39" fmla="*/ 146 h 178"/>
                <a:gd name="T40" fmla="*/ 36 w 176"/>
                <a:gd name="T41" fmla="*/ 136 h 178"/>
                <a:gd name="T42" fmla="*/ 9 w 176"/>
                <a:gd name="T43" fmla="*/ 88 h 178"/>
                <a:gd name="T44" fmla="*/ 23 w 176"/>
                <a:gd name="T45" fmla="*/ 75 h 178"/>
                <a:gd name="T46" fmla="*/ 38 w 176"/>
                <a:gd name="T47" fmla="*/ 44 h 178"/>
                <a:gd name="T48" fmla="*/ 65 w 176"/>
                <a:gd name="T49" fmla="*/ 36 h 178"/>
                <a:gd name="T50" fmla="*/ 115 w 176"/>
                <a:gd name="T51" fmla="*/ 8 h 178"/>
                <a:gd name="T52" fmla="*/ 125 w 176"/>
                <a:gd name="T53" fmla="*/ 27 h 178"/>
                <a:gd name="T54" fmla="*/ 113 w 176"/>
                <a:gd name="T55" fmla="*/ 58 h 178"/>
                <a:gd name="T56" fmla="*/ 103 w 176"/>
                <a:gd name="T57" fmla="*/ 69 h 178"/>
                <a:gd name="T58" fmla="*/ 75 w 176"/>
                <a:gd name="T59" fmla="*/ 65 h 178"/>
                <a:gd name="T60" fmla="*/ 71 w 176"/>
                <a:gd name="T61" fmla="*/ 69 h 178"/>
                <a:gd name="T62" fmla="*/ 94 w 176"/>
                <a:gd name="T63" fmla="*/ 102 h 178"/>
                <a:gd name="T64" fmla="*/ 103 w 176"/>
                <a:gd name="T65" fmla="*/ 94 h 178"/>
                <a:gd name="T66" fmla="*/ 96 w 176"/>
                <a:gd name="T67" fmla="*/ 81 h 178"/>
                <a:gd name="T68" fmla="*/ 123 w 176"/>
                <a:gd name="T69" fmla="*/ 59 h 178"/>
                <a:gd name="T70" fmla="*/ 134 w 176"/>
                <a:gd name="T71" fmla="*/ 36 h 178"/>
                <a:gd name="T72" fmla="*/ 144 w 176"/>
                <a:gd name="T73" fmla="*/ 56 h 178"/>
                <a:gd name="T74" fmla="*/ 128 w 176"/>
                <a:gd name="T75" fmla="*/ 82 h 178"/>
                <a:gd name="T76" fmla="*/ 125 w 176"/>
                <a:gd name="T77" fmla="*/ 117 h 178"/>
                <a:gd name="T78" fmla="*/ 125 w 176"/>
                <a:gd name="T79" fmla="*/ 104 h 178"/>
                <a:gd name="T80" fmla="*/ 148 w 176"/>
                <a:gd name="T81" fmla="*/ 69 h 178"/>
                <a:gd name="T82" fmla="*/ 167 w 176"/>
                <a:gd name="T83" fmla="*/ 82 h 178"/>
                <a:gd name="T84" fmla="*/ 138 w 176"/>
                <a:gd name="T85" fmla="*/ 127 h 178"/>
                <a:gd name="T86" fmla="*/ 94 w 176"/>
                <a:gd name="T87" fmla="*/ 152 h 178"/>
                <a:gd name="T88" fmla="*/ 77 w 176"/>
                <a:gd name="T89" fmla="*/ 173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6"/>
                <a:gd name="T136" fmla="*/ 0 h 178"/>
                <a:gd name="T137" fmla="*/ 176 w 17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6" h="178">
                  <a:moveTo>
                    <a:pt x="86" y="178"/>
                  </a:moveTo>
                  <a:lnTo>
                    <a:pt x="94" y="161"/>
                  </a:lnTo>
                  <a:lnTo>
                    <a:pt x="119" y="159"/>
                  </a:lnTo>
                  <a:lnTo>
                    <a:pt x="151" y="121"/>
                  </a:lnTo>
                  <a:lnTo>
                    <a:pt x="176" y="84"/>
                  </a:lnTo>
                  <a:lnTo>
                    <a:pt x="171" y="73"/>
                  </a:lnTo>
                  <a:lnTo>
                    <a:pt x="167" y="65"/>
                  </a:lnTo>
                  <a:lnTo>
                    <a:pt x="157" y="59"/>
                  </a:lnTo>
                  <a:lnTo>
                    <a:pt x="151" y="59"/>
                  </a:lnTo>
                  <a:lnTo>
                    <a:pt x="151" y="46"/>
                  </a:lnTo>
                  <a:lnTo>
                    <a:pt x="148" y="36"/>
                  </a:lnTo>
                  <a:lnTo>
                    <a:pt x="142" y="31"/>
                  </a:lnTo>
                  <a:lnTo>
                    <a:pt x="132" y="27"/>
                  </a:lnTo>
                  <a:lnTo>
                    <a:pt x="132" y="21"/>
                  </a:lnTo>
                  <a:lnTo>
                    <a:pt x="128" y="15"/>
                  </a:lnTo>
                  <a:lnTo>
                    <a:pt x="125" y="10"/>
                  </a:lnTo>
                  <a:lnTo>
                    <a:pt x="115" y="2"/>
                  </a:lnTo>
                  <a:lnTo>
                    <a:pt x="105" y="10"/>
                  </a:lnTo>
                  <a:lnTo>
                    <a:pt x="103" y="13"/>
                  </a:lnTo>
                  <a:lnTo>
                    <a:pt x="90" y="23"/>
                  </a:lnTo>
                  <a:lnTo>
                    <a:pt x="75" y="29"/>
                  </a:lnTo>
                  <a:lnTo>
                    <a:pt x="57" y="34"/>
                  </a:lnTo>
                  <a:lnTo>
                    <a:pt x="65" y="17"/>
                  </a:lnTo>
                  <a:lnTo>
                    <a:pt x="75" y="8"/>
                  </a:lnTo>
                  <a:lnTo>
                    <a:pt x="80" y="6"/>
                  </a:lnTo>
                  <a:lnTo>
                    <a:pt x="103" y="13"/>
                  </a:lnTo>
                  <a:lnTo>
                    <a:pt x="105" y="10"/>
                  </a:lnTo>
                  <a:lnTo>
                    <a:pt x="86" y="2"/>
                  </a:lnTo>
                  <a:lnTo>
                    <a:pt x="77" y="0"/>
                  </a:lnTo>
                  <a:lnTo>
                    <a:pt x="71" y="4"/>
                  </a:lnTo>
                  <a:lnTo>
                    <a:pt x="61" y="19"/>
                  </a:lnTo>
                  <a:lnTo>
                    <a:pt x="56" y="31"/>
                  </a:lnTo>
                  <a:lnTo>
                    <a:pt x="32" y="31"/>
                  </a:lnTo>
                  <a:lnTo>
                    <a:pt x="23" y="56"/>
                  </a:lnTo>
                  <a:lnTo>
                    <a:pt x="8" y="75"/>
                  </a:lnTo>
                  <a:lnTo>
                    <a:pt x="0" y="82"/>
                  </a:lnTo>
                  <a:lnTo>
                    <a:pt x="0" y="88"/>
                  </a:lnTo>
                  <a:lnTo>
                    <a:pt x="17" y="113"/>
                  </a:lnTo>
                  <a:lnTo>
                    <a:pt x="27" y="125"/>
                  </a:lnTo>
                  <a:lnTo>
                    <a:pt x="17" y="146"/>
                  </a:lnTo>
                  <a:lnTo>
                    <a:pt x="23" y="146"/>
                  </a:lnTo>
                  <a:lnTo>
                    <a:pt x="36" y="136"/>
                  </a:lnTo>
                  <a:lnTo>
                    <a:pt x="36" y="127"/>
                  </a:lnTo>
                  <a:lnTo>
                    <a:pt x="9" y="88"/>
                  </a:lnTo>
                  <a:lnTo>
                    <a:pt x="9" y="84"/>
                  </a:lnTo>
                  <a:lnTo>
                    <a:pt x="23" y="75"/>
                  </a:lnTo>
                  <a:lnTo>
                    <a:pt x="36" y="59"/>
                  </a:lnTo>
                  <a:lnTo>
                    <a:pt x="38" y="44"/>
                  </a:lnTo>
                  <a:lnTo>
                    <a:pt x="46" y="36"/>
                  </a:lnTo>
                  <a:lnTo>
                    <a:pt x="65" y="36"/>
                  </a:lnTo>
                  <a:lnTo>
                    <a:pt x="90" y="29"/>
                  </a:lnTo>
                  <a:lnTo>
                    <a:pt x="115" y="8"/>
                  </a:lnTo>
                  <a:lnTo>
                    <a:pt x="123" y="17"/>
                  </a:lnTo>
                  <a:lnTo>
                    <a:pt x="125" y="27"/>
                  </a:lnTo>
                  <a:lnTo>
                    <a:pt x="125" y="34"/>
                  </a:lnTo>
                  <a:lnTo>
                    <a:pt x="113" y="58"/>
                  </a:lnTo>
                  <a:lnTo>
                    <a:pt x="109" y="65"/>
                  </a:lnTo>
                  <a:lnTo>
                    <a:pt x="103" y="69"/>
                  </a:lnTo>
                  <a:lnTo>
                    <a:pt x="94" y="69"/>
                  </a:lnTo>
                  <a:lnTo>
                    <a:pt x="75" y="65"/>
                  </a:lnTo>
                  <a:lnTo>
                    <a:pt x="71" y="65"/>
                  </a:lnTo>
                  <a:lnTo>
                    <a:pt x="71" y="69"/>
                  </a:lnTo>
                  <a:lnTo>
                    <a:pt x="84" y="73"/>
                  </a:lnTo>
                  <a:lnTo>
                    <a:pt x="94" y="102"/>
                  </a:lnTo>
                  <a:lnTo>
                    <a:pt x="105" y="100"/>
                  </a:lnTo>
                  <a:lnTo>
                    <a:pt x="103" y="94"/>
                  </a:lnTo>
                  <a:lnTo>
                    <a:pt x="100" y="92"/>
                  </a:lnTo>
                  <a:lnTo>
                    <a:pt x="96" y="81"/>
                  </a:lnTo>
                  <a:lnTo>
                    <a:pt x="119" y="71"/>
                  </a:lnTo>
                  <a:lnTo>
                    <a:pt x="123" y="59"/>
                  </a:lnTo>
                  <a:lnTo>
                    <a:pt x="132" y="38"/>
                  </a:lnTo>
                  <a:lnTo>
                    <a:pt x="134" y="36"/>
                  </a:lnTo>
                  <a:lnTo>
                    <a:pt x="142" y="40"/>
                  </a:lnTo>
                  <a:lnTo>
                    <a:pt x="144" y="56"/>
                  </a:lnTo>
                  <a:lnTo>
                    <a:pt x="142" y="65"/>
                  </a:lnTo>
                  <a:lnTo>
                    <a:pt x="128" y="82"/>
                  </a:lnTo>
                  <a:lnTo>
                    <a:pt x="119" y="100"/>
                  </a:lnTo>
                  <a:lnTo>
                    <a:pt x="125" y="117"/>
                  </a:lnTo>
                  <a:lnTo>
                    <a:pt x="128" y="113"/>
                  </a:lnTo>
                  <a:lnTo>
                    <a:pt x="125" y="104"/>
                  </a:lnTo>
                  <a:lnTo>
                    <a:pt x="138" y="79"/>
                  </a:lnTo>
                  <a:lnTo>
                    <a:pt x="148" y="69"/>
                  </a:lnTo>
                  <a:lnTo>
                    <a:pt x="161" y="71"/>
                  </a:lnTo>
                  <a:lnTo>
                    <a:pt x="167" y="82"/>
                  </a:lnTo>
                  <a:lnTo>
                    <a:pt x="165" y="92"/>
                  </a:lnTo>
                  <a:lnTo>
                    <a:pt x="138" y="127"/>
                  </a:lnTo>
                  <a:lnTo>
                    <a:pt x="119" y="144"/>
                  </a:lnTo>
                  <a:lnTo>
                    <a:pt x="94" y="152"/>
                  </a:lnTo>
                  <a:lnTo>
                    <a:pt x="90" y="152"/>
                  </a:lnTo>
                  <a:lnTo>
                    <a:pt x="77" y="173"/>
                  </a:lnTo>
                  <a:lnTo>
                    <a:pt x="86" y="178"/>
                  </a:lnTo>
                  <a:close/>
                </a:path>
              </a:pathLst>
            </a:custGeom>
            <a:solidFill>
              <a:srgbClr val="000000"/>
            </a:solidFill>
            <a:ln w="0">
              <a:solidFill>
                <a:srgbClr val="000000"/>
              </a:solidFill>
              <a:round/>
              <a:headEnd/>
              <a:tailEnd/>
            </a:ln>
          </p:spPr>
          <p:txBody>
            <a:bodyPr/>
            <a:lstStyle/>
            <a:p>
              <a:endParaRPr lang="en-US"/>
            </a:p>
          </p:txBody>
        </p:sp>
        <p:sp>
          <p:nvSpPr>
            <p:cNvPr id="28778" name="Freeform 93"/>
            <p:cNvSpPr>
              <a:spLocks/>
            </p:cNvSpPr>
            <p:nvPr/>
          </p:nvSpPr>
          <p:spPr bwMode="auto">
            <a:xfrm>
              <a:off x="3383" y="1499"/>
              <a:ext cx="158" cy="178"/>
            </a:xfrm>
            <a:custGeom>
              <a:avLst/>
              <a:gdLst>
                <a:gd name="T0" fmla="*/ 68 w 158"/>
                <a:gd name="T1" fmla="*/ 165 h 178"/>
                <a:gd name="T2" fmla="*/ 81 w 158"/>
                <a:gd name="T3" fmla="*/ 144 h 178"/>
                <a:gd name="T4" fmla="*/ 85 w 158"/>
                <a:gd name="T5" fmla="*/ 144 h 178"/>
                <a:gd name="T6" fmla="*/ 110 w 158"/>
                <a:gd name="T7" fmla="*/ 136 h 178"/>
                <a:gd name="T8" fmla="*/ 129 w 158"/>
                <a:gd name="T9" fmla="*/ 119 h 178"/>
                <a:gd name="T10" fmla="*/ 156 w 158"/>
                <a:gd name="T11" fmla="*/ 84 h 178"/>
                <a:gd name="T12" fmla="*/ 158 w 158"/>
                <a:gd name="T13" fmla="*/ 74 h 178"/>
                <a:gd name="T14" fmla="*/ 152 w 158"/>
                <a:gd name="T15" fmla="*/ 63 h 178"/>
                <a:gd name="T16" fmla="*/ 139 w 158"/>
                <a:gd name="T17" fmla="*/ 61 h 178"/>
                <a:gd name="T18" fmla="*/ 129 w 158"/>
                <a:gd name="T19" fmla="*/ 71 h 178"/>
                <a:gd name="T20" fmla="*/ 116 w 158"/>
                <a:gd name="T21" fmla="*/ 96 h 178"/>
                <a:gd name="T22" fmla="*/ 119 w 158"/>
                <a:gd name="T23" fmla="*/ 105 h 178"/>
                <a:gd name="T24" fmla="*/ 116 w 158"/>
                <a:gd name="T25" fmla="*/ 109 h 178"/>
                <a:gd name="T26" fmla="*/ 110 w 158"/>
                <a:gd name="T27" fmla="*/ 92 h 178"/>
                <a:gd name="T28" fmla="*/ 119 w 158"/>
                <a:gd name="T29" fmla="*/ 74 h 178"/>
                <a:gd name="T30" fmla="*/ 133 w 158"/>
                <a:gd name="T31" fmla="*/ 57 h 178"/>
                <a:gd name="T32" fmla="*/ 135 w 158"/>
                <a:gd name="T33" fmla="*/ 48 h 178"/>
                <a:gd name="T34" fmla="*/ 133 w 158"/>
                <a:gd name="T35" fmla="*/ 32 h 178"/>
                <a:gd name="T36" fmla="*/ 125 w 158"/>
                <a:gd name="T37" fmla="*/ 28 h 178"/>
                <a:gd name="T38" fmla="*/ 123 w 158"/>
                <a:gd name="T39" fmla="*/ 30 h 178"/>
                <a:gd name="T40" fmla="*/ 114 w 158"/>
                <a:gd name="T41" fmla="*/ 51 h 178"/>
                <a:gd name="T42" fmla="*/ 110 w 158"/>
                <a:gd name="T43" fmla="*/ 63 h 178"/>
                <a:gd name="T44" fmla="*/ 87 w 158"/>
                <a:gd name="T45" fmla="*/ 73 h 178"/>
                <a:gd name="T46" fmla="*/ 91 w 158"/>
                <a:gd name="T47" fmla="*/ 84 h 178"/>
                <a:gd name="T48" fmla="*/ 94 w 158"/>
                <a:gd name="T49" fmla="*/ 86 h 178"/>
                <a:gd name="T50" fmla="*/ 96 w 158"/>
                <a:gd name="T51" fmla="*/ 92 h 178"/>
                <a:gd name="T52" fmla="*/ 85 w 158"/>
                <a:gd name="T53" fmla="*/ 94 h 178"/>
                <a:gd name="T54" fmla="*/ 75 w 158"/>
                <a:gd name="T55" fmla="*/ 65 h 178"/>
                <a:gd name="T56" fmla="*/ 62 w 158"/>
                <a:gd name="T57" fmla="*/ 61 h 178"/>
                <a:gd name="T58" fmla="*/ 62 w 158"/>
                <a:gd name="T59" fmla="*/ 57 h 178"/>
                <a:gd name="T60" fmla="*/ 66 w 158"/>
                <a:gd name="T61" fmla="*/ 57 h 178"/>
                <a:gd name="T62" fmla="*/ 85 w 158"/>
                <a:gd name="T63" fmla="*/ 61 h 178"/>
                <a:gd name="T64" fmla="*/ 94 w 158"/>
                <a:gd name="T65" fmla="*/ 61 h 178"/>
                <a:gd name="T66" fmla="*/ 100 w 158"/>
                <a:gd name="T67" fmla="*/ 57 h 178"/>
                <a:gd name="T68" fmla="*/ 104 w 158"/>
                <a:gd name="T69" fmla="*/ 50 h 178"/>
                <a:gd name="T70" fmla="*/ 116 w 158"/>
                <a:gd name="T71" fmla="*/ 26 h 178"/>
                <a:gd name="T72" fmla="*/ 116 w 158"/>
                <a:gd name="T73" fmla="*/ 19 h 178"/>
                <a:gd name="T74" fmla="*/ 114 w 158"/>
                <a:gd name="T75" fmla="*/ 9 h 178"/>
                <a:gd name="T76" fmla="*/ 106 w 158"/>
                <a:gd name="T77" fmla="*/ 0 h 178"/>
                <a:gd name="T78" fmla="*/ 81 w 158"/>
                <a:gd name="T79" fmla="*/ 21 h 178"/>
                <a:gd name="T80" fmla="*/ 56 w 158"/>
                <a:gd name="T81" fmla="*/ 28 h 178"/>
                <a:gd name="T82" fmla="*/ 37 w 158"/>
                <a:gd name="T83" fmla="*/ 28 h 178"/>
                <a:gd name="T84" fmla="*/ 29 w 158"/>
                <a:gd name="T85" fmla="*/ 36 h 178"/>
                <a:gd name="T86" fmla="*/ 27 w 158"/>
                <a:gd name="T87" fmla="*/ 51 h 178"/>
                <a:gd name="T88" fmla="*/ 14 w 158"/>
                <a:gd name="T89" fmla="*/ 67 h 178"/>
                <a:gd name="T90" fmla="*/ 0 w 158"/>
                <a:gd name="T91" fmla="*/ 76 h 178"/>
                <a:gd name="T92" fmla="*/ 0 w 158"/>
                <a:gd name="T93" fmla="*/ 80 h 178"/>
                <a:gd name="T94" fmla="*/ 27 w 158"/>
                <a:gd name="T95" fmla="*/ 119 h 178"/>
                <a:gd name="T96" fmla="*/ 27 w 158"/>
                <a:gd name="T97" fmla="*/ 128 h 178"/>
                <a:gd name="T98" fmla="*/ 14 w 158"/>
                <a:gd name="T99" fmla="*/ 138 h 178"/>
                <a:gd name="T100" fmla="*/ 14 w 158"/>
                <a:gd name="T101" fmla="*/ 155 h 178"/>
                <a:gd name="T102" fmla="*/ 56 w 158"/>
                <a:gd name="T103" fmla="*/ 178 h 178"/>
                <a:gd name="T104" fmla="*/ 62 w 158"/>
                <a:gd name="T105" fmla="*/ 176 h 178"/>
                <a:gd name="T106" fmla="*/ 68 w 158"/>
                <a:gd name="T107" fmla="*/ 165 h 1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8"/>
                <a:gd name="T163" fmla="*/ 0 h 178"/>
                <a:gd name="T164" fmla="*/ 158 w 158"/>
                <a:gd name="T165" fmla="*/ 178 h 17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8" h="178">
                  <a:moveTo>
                    <a:pt x="68" y="165"/>
                  </a:moveTo>
                  <a:lnTo>
                    <a:pt x="81" y="144"/>
                  </a:lnTo>
                  <a:lnTo>
                    <a:pt x="85" y="144"/>
                  </a:lnTo>
                  <a:lnTo>
                    <a:pt x="110" y="136"/>
                  </a:lnTo>
                  <a:lnTo>
                    <a:pt x="129" y="119"/>
                  </a:lnTo>
                  <a:lnTo>
                    <a:pt x="156" y="84"/>
                  </a:lnTo>
                  <a:lnTo>
                    <a:pt x="158" y="74"/>
                  </a:lnTo>
                  <a:lnTo>
                    <a:pt x="152" y="63"/>
                  </a:lnTo>
                  <a:lnTo>
                    <a:pt x="139" y="61"/>
                  </a:lnTo>
                  <a:lnTo>
                    <a:pt x="129" y="71"/>
                  </a:lnTo>
                  <a:lnTo>
                    <a:pt x="116" y="96"/>
                  </a:lnTo>
                  <a:lnTo>
                    <a:pt x="119" y="105"/>
                  </a:lnTo>
                  <a:lnTo>
                    <a:pt x="116" y="109"/>
                  </a:lnTo>
                  <a:lnTo>
                    <a:pt x="110" y="92"/>
                  </a:lnTo>
                  <a:lnTo>
                    <a:pt x="119" y="74"/>
                  </a:lnTo>
                  <a:lnTo>
                    <a:pt x="133" y="57"/>
                  </a:lnTo>
                  <a:lnTo>
                    <a:pt x="135" y="48"/>
                  </a:lnTo>
                  <a:lnTo>
                    <a:pt x="133" y="32"/>
                  </a:lnTo>
                  <a:lnTo>
                    <a:pt x="125" y="28"/>
                  </a:lnTo>
                  <a:lnTo>
                    <a:pt x="123" y="30"/>
                  </a:lnTo>
                  <a:lnTo>
                    <a:pt x="114" y="51"/>
                  </a:lnTo>
                  <a:lnTo>
                    <a:pt x="110" y="63"/>
                  </a:lnTo>
                  <a:lnTo>
                    <a:pt x="87" y="73"/>
                  </a:lnTo>
                  <a:lnTo>
                    <a:pt x="91" y="84"/>
                  </a:lnTo>
                  <a:lnTo>
                    <a:pt x="94" y="86"/>
                  </a:lnTo>
                  <a:lnTo>
                    <a:pt x="96" y="92"/>
                  </a:lnTo>
                  <a:lnTo>
                    <a:pt x="85" y="94"/>
                  </a:lnTo>
                  <a:lnTo>
                    <a:pt x="75" y="65"/>
                  </a:lnTo>
                  <a:lnTo>
                    <a:pt x="62" y="61"/>
                  </a:lnTo>
                  <a:lnTo>
                    <a:pt x="62" y="57"/>
                  </a:lnTo>
                  <a:lnTo>
                    <a:pt x="66" y="57"/>
                  </a:lnTo>
                  <a:lnTo>
                    <a:pt x="85" y="61"/>
                  </a:lnTo>
                  <a:lnTo>
                    <a:pt x="94" y="61"/>
                  </a:lnTo>
                  <a:lnTo>
                    <a:pt x="100" y="57"/>
                  </a:lnTo>
                  <a:lnTo>
                    <a:pt x="104" y="50"/>
                  </a:lnTo>
                  <a:lnTo>
                    <a:pt x="116" y="26"/>
                  </a:lnTo>
                  <a:lnTo>
                    <a:pt x="116" y="19"/>
                  </a:lnTo>
                  <a:lnTo>
                    <a:pt x="114" y="9"/>
                  </a:lnTo>
                  <a:lnTo>
                    <a:pt x="106" y="0"/>
                  </a:lnTo>
                  <a:lnTo>
                    <a:pt x="81" y="21"/>
                  </a:lnTo>
                  <a:lnTo>
                    <a:pt x="56" y="28"/>
                  </a:lnTo>
                  <a:lnTo>
                    <a:pt x="37" y="28"/>
                  </a:lnTo>
                  <a:lnTo>
                    <a:pt x="29" y="36"/>
                  </a:lnTo>
                  <a:lnTo>
                    <a:pt x="27" y="51"/>
                  </a:lnTo>
                  <a:lnTo>
                    <a:pt x="14" y="67"/>
                  </a:lnTo>
                  <a:lnTo>
                    <a:pt x="0" y="76"/>
                  </a:lnTo>
                  <a:lnTo>
                    <a:pt x="0" y="80"/>
                  </a:lnTo>
                  <a:lnTo>
                    <a:pt x="27" y="119"/>
                  </a:lnTo>
                  <a:lnTo>
                    <a:pt x="27" y="128"/>
                  </a:lnTo>
                  <a:lnTo>
                    <a:pt x="14" y="138"/>
                  </a:lnTo>
                  <a:lnTo>
                    <a:pt x="14" y="155"/>
                  </a:lnTo>
                  <a:lnTo>
                    <a:pt x="56" y="178"/>
                  </a:lnTo>
                  <a:lnTo>
                    <a:pt x="62" y="176"/>
                  </a:lnTo>
                  <a:lnTo>
                    <a:pt x="68" y="165"/>
                  </a:lnTo>
                  <a:close/>
                </a:path>
              </a:pathLst>
            </a:custGeom>
            <a:solidFill>
              <a:srgbClr val="FFE1C2"/>
            </a:solidFill>
            <a:ln w="0">
              <a:solidFill>
                <a:srgbClr val="000000"/>
              </a:solidFill>
              <a:round/>
              <a:headEnd/>
              <a:tailEnd/>
            </a:ln>
          </p:spPr>
          <p:txBody>
            <a:bodyPr/>
            <a:lstStyle/>
            <a:p>
              <a:endParaRPr lang="en-US"/>
            </a:p>
          </p:txBody>
        </p:sp>
        <p:sp>
          <p:nvSpPr>
            <p:cNvPr id="28779" name="Freeform 94"/>
            <p:cNvSpPr>
              <a:spLocks/>
            </p:cNvSpPr>
            <p:nvPr/>
          </p:nvSpPr>
          <p:spPr bwMode="auto">
            <a:xfrm>
              <a:off x="2260" y="2121"/>
              <a:ext cx="158" cy="171"/>
            </a:xfrm>
            <a:custGeom>
              <a:avLst/>
              <a:gdLst>
                <a:gd name="T0" fmla="*/ 156 w 158"/>
                <a:gd name="T1" fmla="*/ 126 h 171"/>
                <a:gd name="T2" fmla="*/ 158 w 158"/>
                <a:gd name="T3" fmla="*/ 123 h 171"/>
                <a:gd name="T4" fmla="*/ 158 w 158"/>
                <a:gd name="T5" fmla="*/ 105 h 171"/>
                <a:gd name="T6" fmla="*/ 154 w 158"/>
                <a:gd name="T7" fmla="*/ 78 h 171"/>
                <a:gd name="T8" fmla="*/ 133 w 158"/>
                <a:gd name="T9" fmla="*/ 61 h 171"/>
                <a:gd name="T10" fmla="*/ 133 w 158"/>
                <a:gd name="T11" fmla="*/ 42 h 171"/>
                <a:gd name="T12" fmla="*/ 158 w 158"/>
                <a:gd name="T13" fmla="*/ 27 h 171"/>
                <a:gd name="T14" fmla="*/ 152 w 158"/>
                <a:gd name="T15" fmla="*/ 17 h 171"/>
                <a:gd name="T16" fmla="*/ 142 w 158"/>
                <a:gd name="T17" fmla="*/ 7 h 171"/>
                <a:gd name="T18" fmla="*/ 131 w 158"/>
                <a:gd name="T19" fmla="*/ 0 h 171"/>
                <a:gd name="T20" fmla="*/ 102 w 158"/>
                <a:gd name="T21" fmla="*/ 0 h 171"/>
                <a:gd name="T22" fmla="*/ 93 w 158"/>
                <a:gd name="T23" fmla="*/ 5 h 171"/>
                <a:gd name="T24" fmla="*/ 91 w 158"/>
                <a:gd name="T25" fmla="*/ 9 h 171"/>
                <a:gd name="T26" fmla="*/ 91 w 158"/>
                <a:gd name="T27" fmla="*/ 17 h 171"/>
                <a:gd name="T28" fmla="*/ 39 w 158"/>
                <a:gd name="T29" fmla="*/ 53 h 171"/>
                <a:gd name="T30" fmla="*/ 29 w 158"/>
                <a:gd name="T31" fmla="*/ 59 h 171"/>
                <a:gd name="T32" fmla="*/ 18 w 158"/>
                <a:gd name="T33" fmla="*/ 67 h 171"/>
                <a:gd name="T34" fmla="*/ 12 w 158"/>
                <a:gd name="T35" fmla="*/ 82 h 171"/>
                <a:gd name="T36" fmla="*/ 4 w 158"/>
                <a:gd name="T37" fmla="*/ 113 h 171"/>
                <a:gd name="T38" fmla="*/ 0 w 158"/>
                <a:gd name="T39" fmla="*/ 126 h 171"/>
                <a:gd name="T40" fmla="*/ 2 w 158"/>
                <a:gd name="T41" fmla="*/ 134 h 171"/>
                <a:gd name="T42" fmla="*/ 10 w 158"/>
                <a:gd name="T43" fmla="*/ 138 h 171"/>
                <a:gd name="T44" fmla="*/ 16 w 158"/>
                <a:gd name="T45" fmla="*/ 136 h 171"/>
                <a:gd name="T46" fmla="*/ 33 w 158"/>
                <a:gd name="T47" fmla="*/ 94 h 171"/>
                <a:gd name="T48" fmla="*/ 35 w 158"/>
                <a:gd name="T49" fmla="*/ 96 h 171"/>
                <a:gd name="T50" fmla="*/ 22 w 158"/>
                <a:gd name="T51" fmla="*/ 146 h 171"/>
                <a:gd name="T52" fmla="*/ 27 w 158"/>
                <a:gd name="T53" fmla="*/ 155 h 171"/>
                <a:gd name="T54" fmla="*/ 41 w 158"/>
                <a:gd name="T55" fmla="*/ 155 h 171"/>
                <a:gd name="T56" fmla="*/ 52 w 158"/>
                <a:gd name="T57" fmla="*/ 147 h 171"/>
                <a:gd name="T58" fmla="*/ 62 w 158"/>
                <a:gd name="T59" fmla="*/ 101 h 171"/>
                <a:gd name="T60" fmla="*/ 66 w 158"/>
                <a:gd name="T61" fmla="*/ 101 h 171"/>
                <a:gd name="T62" fmla="*/ 58 w 158"/>
                <a:gd name="T63" fmla="*/ 161 h 171"/>
                <a:gd name="T64" fmla="*/ 69 w 158"/>
                <a:gd name="T65" fmla="*/ 171 h 171"/>
                <a:gd name="T66" fmla="*/ 87 w 158"/>
                <a:gd name="T67" fmla="*/ 167 h 171"/>
                <a:gd name="T68" fmla="*/ 94 w 158"/>
                <a:gd name="T69" fmla="*/ 107 h 171"/>
                <a:gd name="T70" fmla="*/ 96 w 158"/>
                <a:gd name="T71" fmla="*/ 109 h 171"/>
                <a:gd name="T72" fmla="*/ 96 w 158"/>
                <a:gd name="T73" fmla="*/ 121 h 171"/>
                <a:gd name="T74" fmla="*/ 94 w 158"/>
                <a:gd name="T75" fmla="*/ 159 h 171"/>
                <a:gd name="T76" fmla="*/ 116 w 158"/>
                <a:gd name="T77" fmla="*/ 171 h 171"/>
                <a:gd name="T78" fmla="*/ 142 w 158"/>
                <a:gd name="T79" fmla="*/ 161 h 171"/>
                <a:gd name="T80" fmla="*/ 144 w 158"/>
                <a:gd name="T81" fmla="*/ 157 h 171"/>
                <a:gd name="T82" fmla="*/ 142 w 158"/>
                <a:gd name="T83" fmla="*/ 153 h 171"/>
                <a:gd name="T84" fmla="*/ 114 w 158"/>
                <a:gd name="T85" fmla="*/ 142 h 171"/>
                <a:gd name="T86" fmla="*/ 129 w 158"/>
                <a:gd name="T87" fmla="*/ 117 h 171"/>
                <a:gd name="T88" fmla="*/ 156 w 158"/>
                <a:gd name="T89" fmla="*/ 126 h 1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8"/>
                <a:gd name="T136" fmla="*/ 0 h 171"/>
                <a:gd name="T137" fmla="*/ 158 w 158"/>
                <a:gd name="T138" fmla="*/ 171 h 1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8" h="171">
                  <a:moveTo>
                    <a:pt x="156" y="126"/>
                  </a:moveTo>
                  <a:lnTo>
                    <a:pt x="158" y="123"/>
                  </a:lnTo>
                  <a:lnTo>
                    <a:pt x="158" y="105"/>
                  </a:lnTo>
                  <a:lnTo>
                    <a:pt x="154" y="78"/>
                  </a:lnTo>
                  <a:lnTo>
                    <a:pt x="133" y="61"/>
                  </a:lnTo>
                  <a:lnTo>
                    <a:pt x="133" y="42"/>
                  </a:lnTo>
                  <a:lnTo>
                    <a:pt x="158" y="27"/>
                  </a:lnTo>
                  <a:lnTo>
                    <a:pt x="152" y="17"/>
                  </a:lnTo>
                  <a:lnTo>
                    <a:pt x="142" y="7"/>
                  </a:lnTo>
                  <a:lnTo>
                    <a:pt x="131" y="0"/>
                  </a:lnTo>
                  <a:lnTo>
                    <a:pt x="102" y="0"/>
                  </a:lnTo>
                  <a:lnTo>
                    <a:pt x="93" y="5"/>
                  </a:lnTo>
                  <a:lnTo>
                    <a:pt x="91" y="9"/>
                  </a:lnTo>
                  <a:lnTo>
                    <a:pt x="91" y="17"/>
                  </a:lnTo>
                  <a:lnTo>
                    <a:pt x="39" y="53"/>
                  </a:lnTo>
                  <a:lnTo>
                    <a:pt x="29" y="59"/>
                  </a:lnTo>
                  <a:lnTo>
                    <a:pt x="18" y="67"/>
                  </a:lnTo>
                  <a:lnTo>
                    <a:pt x="12" y="82"/>
                  </a:lnTo>
                  <a:lnTo>
                    <a:pt x="4" y="113"/>
                  </a:lnTo>
                  <a:lnTo>
                    <a:pt x="0" y="126"/>
                  </a:lnTo>
                  <a:lnTo>
                    <a:pt x="2" y="134"/>
                  </a:lnTo>
                  <a:lnTo>
                    <a:pt x="10" y="138"/>
                  </a:lnTo>
                  <a:lnTo>
                    <a:pt x="16" y="136"/>
                  </a:lnTo>
                  <a:lnTo>
                    <a:pt x="33" y="94"/>
                  </a:lnTo>
                  <a:lnTo>
                    <a:pt x="35" y="96"/>
                  </a:lnTo>
                  <a:lnTo>
                    <a:pt x="22" y="146"/>
                  </a:lnTo>
                  <a:lnTo>
                    <a:pt x="27" y="155"/>
                  </a:lnTo>
                  <a:lnTo>
                    <a:pt x="41" y="155"/>
                  </a:lnTo>
                  <a:lnTo>
                    <a:pt x="52" y="147"/>
                  </a:lnTo>
                  <a:lnTo>
                    <a:pt x="62" y="101"/>
                  </a:lnTo>
                  <a:lnTo>
                    <a:pt x="66" y="101"/>
                  </a:lnTo>
                  <a:lnTo>
                    <a:pt x="58" y="161"/>
                  </a:lnTo>
                  <a:lnTo>
                    <a:pt x="69" y="171"/>
                  </a:lnTo>
                  <a:lnTo>
                    <a:pt x="87" y="167"/>
                  </a:lnTo>
                  <a:lnTo>
                    <a:pt x="94" y="107"/>
                  </a:lnTo>
                  <a:lnTo>
                    <a:pt x="96" y="109"/>
                  </a:lnTo>
                  <a:lnTo>
                    <a:pt x="96" y="121"/>
                  </a:lnTo>
                  <a:lnTo>
                    <a:pt x="94" y="159"/>
                  </a:lnTo>
                  <a:lnTo>
                    <a:pt x="116" y="171"/>
                  </a:lnTo>
                  <a:lnTo>
                    <a:pt x="142" y="161"/>
                  </a:lnTo>
                  <a:lnTo>
                    <a:pt x="144" y="157"/>
                  </a:lnTo>
                  <a:lnTo>
                    <a:pt x="142" y="153"/>
                  </a:lnTo>
                  <a:lnTo>
                    <a:pt x="114" y="142"/>
                  </a:lnTo>
                  <a:lnTo>
                    <a:pt x="129" y="117"/>
                  </a:lnTo>
                  <a:lnTo>
                    <a:pt x="156" y="126"/>
                  </a:lnTo>
                  <a:close/>
                </a:path>
              </a:pathLst>
            </a:custGeom>
            <a:solidFill>
              <a:srgbClr val="FFE1C2"/>
            </a:solidFill>
            <a:ln w="0">
              <a:solidFill>
                <a:srgbClr val="000000"/>
              </a:solidFill>
              <a:round/>
              <a:headEnd/>
              <a:tailEnd/>
            </a:ln>
          </p:spPr>
          <p:txBody>
            <a:bodyPr/>
            <a:lstStyle/>
            <a:p>
              <a:endParaRPr lang="en-US"/>
            </a:p>
          </p:txBody>
        </p:sp>
        <p:sp>
          <p:nvSpPr>
            <p:cNvPr id="28780" name="Freeform 95"/>
            <p:cNvSpPr>
              <a:spLocks/>
            </p:cNvSpPr>
            <p:nvPr/>
          </p:nvSpPr>
          <p:spPr bwMode="auto">
            <a:xfrm>
              <a:off x="3023" y="2071"/>
              <a:ext cx="165" cy="113"/>
            </a:xfrm>
            <a:custGeom>
              <a:avLst/>
              <a:gdLst>
                <a:gd name="T0" fmla="*/ 143 w 165"/>
                <a:gd name="T1" fmla="*/ 9 h 113"/>
                <a:gd name="T2" fmla="*/ 136 w 165"/>
                <a:gd name="T3" fmla="*/ 0 h 113"/>
                <a:gd name="T4" fmla="*/ 136 w 165"/>
                <a:gd name="T5" fmla="*/ 30 h 113"/>
                <a:gd name="T6" fmla="*/ 143 w 165"/>
                <a:gd name="T7" fmla="*/ 59 h 113"/>
                <a:gd name="T8" fmla="*/ 149 w 165"/>
                <a:gd name="T9" fmla="*/ 73 h 113"/>
                <a:gd name="T10" fmla="*/ 149 w 165"/>
                <a:gd name="T11" fmla="*/ 88 h 113"/>
                <a:gd name="T12" fmla="*/ 105 w 165"/>
                <a:gd name="T13" fmla="*/ 69 h 113"/>
                <a:gd name="T14" fmla="*/ 48 w 165"/>
                <a:gd name="T15" fmla="*/ 29 h 113"/>
                <a:gd name="T16" fmla="*/ 34 w 165"/>
                <a:gd name="T17" fmla="*/ 21 h 113"/>
                <a:gd name="T18" fmla="*/ 38 w 165"/>
                <a:gd name="T19" fmla="*/ 25 h 113"/>
                <a:gd name="T20" fmla="*/ 105 w 165"/>
                <a:gd name="T21" fmla="*/ 77 h 113"/>
                <a:gd name="T22" fmla="*/ 111 w 165"/>
                <a:gd name="T23" fmla="*/ 82 h 113"/>
                <a:gd name="T24" fmla="*/ 107 w 165"/>
                <a:gd name="T25" fmla="*/ 84 h 113"/>
                <a:gd name="T26" fmla="*/ 101 w 165"/>
                <a:gd name="T27" fmla="*/ 82 h 113"/>
                <a:gd name="T28" fmla="*/ 67 w 165"/>
                <a:gd name="T29" fmla="*/ 69 h 113"/>
                <a:gd name="T30" fmla="*/ 0 w 165"/>
                <a:gd name="T31" fmla="*/ 29 h 113"/>
                <a:gd name="T32" fmla="*/ 53 w 165"/>
                <a:gd name="T33" fmla="*/ 71 h 113"/>
                <a:gd name="T34" fmla="*/ 86 w 165"/>
                <a:gd name="T35" fmla="*/ 86 h 113"/>
                <a:gd name="T36" fmla="*/ 145 w 165"/>
                <a:gd name="T37" fmla="*/ 101 h 113"/>
                <a:gd name="T38" fmla="*/ 149 w 165"/>
                <a:gd name="T39" fmla="*/ 113 h 113"/>
                <a:gd name="T40" fmla="*/ 163 w 165"/>
                <a:gd name="T41" fmla="*/ 113 h 113"/>
                <a:gd name="T42" fmla="*/ 165 w 165"/>
                <a:gd name="T43" fmla="*/ 105 h 113"/>
                <a:gd name="T44" fmla="*/ 163 w 165"/>
                <a:gd name="T45" fmla="*/ 86 h 113"/>
                <a:gd name="T46" fmla="*/ 155 w 165"/>
                <a:gd name="T47" fmla="*/ 67 h 113"/>
                <a:gd name="T48" fmla="*/ 149 w 165"/>
                <a:gd name="T49" fmla="*/ 50 h 113"/>
                <a:gd name="T50" fmla="*/ 143 w 165"/>
                <a:gd name="T51" fmla="*/ 34 h 113"/>
                <a:gd name="T52" fmla="*/ 143 w 165"/>
                <a:gd name="T53" fmla="*/ 9 h 11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5"/>
                <a:gd name="T82" fmla="*/ 0 h 113"/>
                <a:gd name="T83" fmla="*/ 165 w 165"/>
                <a:gd name="T84" fmla="*/ 113 h 11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5" h="113">
                  <a:moveTo>
                    <a:pt x="143" y="9"/>
                  </a:moveTo>
                  <a:lnTo>
                    <a:pt x="136" y="0"/>
                  </a:lnTo>
                  <a:lnTo>
                    <a:pt x="136" y="30"/>
                  </a:lnTo>
                  <a:lnTo>
                    <a:pt x="143" y="59"/>
                  </a:lnTo>
                  <a:lnTo>
                    <a:pt x="149" y="73"/>
                  </a:lnTo>
                  <a:lnTo>
                    <a:pt x="149" y="88"/>
                  </a:lnTo>
                  <a:lnTo>
                    <a:pt x="105" y="69"/>
                  </a:lnTo>
                  <a:lnTo>
                    <a:pt x="48" y="29"/>
                  </a:lnTo>
                  <a:lnTo>
                    <a:pt x="34" y="21"/>
                  </a:lnTo>
                  <a:lnTo>
                    <a:pt x="38" y="25"/>
                  </a:lnTo>
                  <a:lnTo>
                    <a:pt x="105" y="77"/>
                  </a:lnTo>
                  <a:lnTo>
                    <a:pt x="111" y="82"/>
                  </a:lnTo>
                  <a:lnTo>
                    <a:pt x="107" y="84"/>
                  </a:lnTo>
                  <a:lnTo>
                    <a:pt x="101" y="82"/>
                  </a:lnTo>
                  <a:lnTo>
                    <a:pt x="67" y="69"/>
                  </a:lnTo>
                  <a:lnTo>
                    <a:pt x="0" y="29"/>
                  </a:lnTo>
                  <a:lnTo>
                    <a:pt x="53" y="71"/>
                  </a:lnTo>
                  <a:lnTo>
                    <a:pt x="86" y="86"/>
                  </a:lnTo>
                  <a:lnTo>
                    <a:pt x="145" y="101"/>
                  </a:lnTo>
                  <a:lnTo>
                    <a:pt x="149" y="113"/>
                  </a:lnTo>
                  <a:lnTo>
                    <a:pt x="163" y="113"/>
                  </a:lnTo>
                  <a:lnTo>
                    <a:pt x="165" y="105"/>
                  </a:lnTo>
                  <a:lnTo>
                    <a:pt x="163" y="86"/>
                  </a:lnTo>
                  <a:lnTo>
                    <a:pt x="155" y="67"/>
                  </a:lnTo>
                  <a:lnTo>
                    <a:pt x="149" y="50"/>
                  </a:lnTo>
                  <a:lnTo>
                    <a:pt x="143" y="34"/>
                  </a:lnTo>
                  <a:lnTo>
                    <a:pt x="143" y="9"/>
                  </a:lnTo>
                  <a:close/>
                </a:path>
              </a:pathLst>
            </a:custGeom>
            <a:solidFill>
              <a:srgbClr val="000000"/>
            </a:solidFill>
            <a:ln w="0">
              <a:solidFill>
                <a:srgbClr val="000000"/>
              </a:solidFill>
              <a:round/>
              <a:headEnd/>
              <a:tailEnd/>
            </a:ln>
          </p:spPr>
          <p:txBody>
            <a:bodyPr/>
            <a:lstStyle/>
            <a:p>
              <a:endParaRPr lang="en-US"/>
            </a:p>
          </p:txBody>
        </p:sp>
        <p:sp>
          <p:nvSpPr>
            <p:cNvPr id="28781" name="Freeform 96"/>
            <p:cNvSpPr>
              <a:spLocks/>
            </p:cNvSpPr>
            <p:nvPr/>
          </p:nvSpPr>
          <p:spPr bwMode="auto">
            <a:xfrm>
              <a:off x="2264" y="2115"/>
              <a:ext cx="163" cy="138"/>
            </a:xfrm>
            <a:custGeom>
              <a:avLst/>
              <a:gdLst>
                <a:gd name="T0" fmla="*/ 163 w 163"/>
                <a:gd name="T1" fmla="*/ 86 h 138"/>
                <a:gd name="T2" fmla="*/ 150 w 163"/>
                <a:gd name="T3" fmla="*/ 71 h 138"/>
                <a:gd name="T4" fmla="*/ 148 w 163"/>
                <a:gd name="T5" fmla="*/ 71 h 138"/>
                <a:gd name="T6" fmla="*/ 142 w 163"/>
                <a:gd name="T7" fmla="*/ 69 h 138"/>
                <a:gd name="T8" fmla="*/ 140 w 163"/>
                <a:gd name="T9" fmla="*/ 63 h 138"/>
                <a:gd name="T10" fmla="*/ 144 w 163"/>
                <a:gd name="T11" fmla="*/ 61 h 138"/>
                <a:gd name="T12" fmla="*/ 150 w 163"/>
                <a:gd name="T13" fmla="*/ 59 h 138"/>
                <a:gd name="T14" fmla="*/ 154 w 163"/>
                <a:gd name="T15" fmla="*/ 57 h 138"/>
                <a:gd name="T16" fmla="*/ 158 w 163"/>
                <a:gd name="T17" fmla="*/ 54 h 138"/>
                <a:gd name="T18" fmla="*/ 161 w 163"/>
                <a:gd name="T19" fmla="*/ 42 h 138"/>
                <a:gd name="T20" fmla="*/ 161 w 163"/>
                <a:gd name="T21" fmla="*/ 31 h 138"/>
                <a:gd name="T22" fmla="*/ 152 w 163"/>
                <a:gd name="T23" fmla="*/ 15 h 138"/>
                <a:gd name="T24" fmla="*/ 142 w 163"/>
                <a:gd name="T25" fmla="*/ 8 h 138"/>
                <a:gd name="T26" fmla="*/ 129 w 163"/>
                <a:gd name="T27" fmla="*/ 0 h 138"/>
                <a:gd name="T28" fmla="*/ 106 w 163"/>
                <a:gd name="T29" fmla="*/ 0 h 138"/>
                <a:gd name="T30" fmla="*/ 96 w 163"/>
                <a:gd name="T31" fmla="*/ 2 h 138"/>
                <a:gd name="T32" fmla="*/ 90 w 163"/>
                <a:gd name="T33" fmla="*/ 4 h 138"/>
                <a:gd name="T34" fmla="*/ 81 w 163"/>
                <a:gd name="T35" fmla="*/ 13 h 138"/>
                <a:gd name="T36" fmla="*/ 81 w 163"/>
                <a:gd name="T37" fmla="*/ 17 h 138"/>
                <a:gd name="T38" fmla="*/ 77 w 163"/>
                <a:gd name="T39" fmla="*/ 21 h 138"/>
                <a:gd name="T40" fmla="*/ 73 w 163"/>
                <a:gd name="T41" fmla="*/ 23 h 138"/>
                <a:gd name="T42" fmla="*/ 69 w 163"/>
                <a:gd name="T43" fmla="*/ 25 h 138"/>
                <a:gd name="T44" fmla="*/ 6 w 163"/>
                <a:gd name="T45" fmla="*/ 71 h 138"/>
                <a:gd name="T46" fmla="*/ 0 w 163"/>
                <a:gd name="T47" fmla="*/ 86 h 138"/>
                <a:gd name="T48" fmla="*/ 8 w 163"/>
                <a:gd name="T49" fmla="*/ 88 h 138"/>
                <a:gd name="T50" fmla="*/ 14 w 163"/>
                <a:gd name="T51" fmla="*/ 73 h 138"/>
                <a:gd name="T52" fmla="*/ 25 w 163"/>
                <a:gd name="T53" fmla="*/ 65 h 138"/>
                <a:gd name="T54" fmla="*/ 35 w 163"/>
                <a:gd name="T55" fmla="*/ 59 h 138"/>
                <a:gd name="T56" fmla="*/ 87 w 163"/>
                <a:gd name="T57" fmla="*/ 23 h 138"/>
                <a:gd name="T58" fmla="*/ 87 w 163"/>
                <a:gd name="T59" fmla="*/ 15 h 138"/>
                <a:gd name="T60" fmla="*/ 89 w 163"/>
                <a:gd name="T61" fmla="*/ 11 h 138"/>
                <a:gd name="T62" fmla="*/ 98 w 163"/>
                <a:gd name="T63" fmla="*/ 6 h 138"/>
                <a:gd name="T64" fmla="*/ 127 w 163"/>
                <a:gd name="T65" fmla="*/ 6 h 138"/>
                <a:gd name="T66" fmla="*/ 138 w 163"/>
                <a:gd name="T67" fmla="*/ 13 h 138"/>
                <a:gd name="T68" fmla="*/ 148 w 163"/>
                <a:gd name="T69" fmla="*/ 23 h 138"/>
                <a:gd name="T70" fmla="*/ 154 w 163"/>
                <a:gd name="T71" fmla="*/ 33 h 138"/>
                <a:gd name="T72" fmla="*/ 129 w 163"/>
                <a:gd name="T73" fmla="*/ 48 h 138"/>
                <a:gd name="T74" fmla="*/ 129 w 163"/>
                <a:gd name="T75" fmla="*/ 67 h 138"/>
                <a:gd name="T76" fmla="*/ 150 w 163"/>
                <a:gd name="T77" fmla="*/ 84 h 138"/>
                <a:gd name="T78" fmla="*/ 154 w 163"/>
                <a:gd name="T79" fmla="*/ 111 h 138"/>
                <a:gd name="T80" fmla="*/ 154 w 163"/>
                <a:gd name="T81" fmla="*/ 129 h 138"/>
                <a:gd name="T82" fmla="*/ 152 w 163"/>
                <a:gd name="T83" fmla="*/ 132 h 138"/>
                <a:gd name="T84" fmla="*/ 163 w 163"/>
                <a:gd name="T85" fmla="*/ 138 h 138"/>
                <a:gd name="T86" fmla="*/ 163 w 163"/>
                <a:gd name="T87" fmla="*/ 86 h 1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3"/>
                <a:gd name="T133" fmla="*/ 0 h 138"/>
                <a:gd name="T134" fmla="*/ 163 w 163"/>
                <a:gd name="T135" fmla="*/ 138 h 13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3" h="138">
                  <a:moveTo>
                    <a:pt x="163" y="86"/>
                  </a:moveTo>
                  <a:lnTo>
                    <a:pt x="150" y="71"/>
                  </a:lnTo>
                  <a:lnTo>
                    <a:pt x="148" y="71"/>
                  </a:lnTo>
                  <a:lnTo>
                    <a:pt x="142" y="69"/>
                  </a:lnTo>
                  <a:lnTo>
                    <a:pt x="140" y="63"/>
                  </a:lnTo>
                  <a:lnTo>
                    <a:pt x="144" y="61"/>
                  </a:lnTo>
                  <a:lnTo>
                    <a:pt x="150" y="59"/>
                  </a:lnTo>
                  <a:lnTo>
                    <a:pt x="154" y="57"/>
                  </a:lnTo>
                  <a:lnTo>
                    <a:pt x="158" y="54"/>
                  </a:lnTo>
                  <a:lnTo>
                    <a:pt x="161" y="42"/>
                  </a:lnTo>
                  <a:lnTo>
                    <a:pt x="161" y="31"/>
                  </a:lnTo>
                  <a:lnTo>
                    <a:pt x="152" y="15"/>
                  </a:lnTo>
                  <a:lnTo>
                    <a:pt x="142" y="8"/>
                  </a:lnTo>
                  <a:lnTo>
                    <a:pt x="129" y="0"/>
                  </a:lnTo>
                  <a:lnTo>
                    <a:pt x="106" y="0"/>
                  </a:lnTo>
                  <a:lnTo>
                    <a:pt x="96" y="2"/>
                  </a:lnTo>
                  <a:lnTo>
                    <a:pt x="90" y="4"/>
                  </a:lnTo>
                  <a:lnTo>
                    <a:pt x="81" y="13"/>
                  </a:lnTo>
                  <a:lnTo>
                    <a:pt x="81" y="17"/>
                  </a:lnTo>
                  <a:lnTo>
                    <a:pt x="77" y="21"/>
                  </a:lnTo>
                  <a:lnTo>
                    <a:pt x="73" y="23"/>
                  </a:lnTo>
                  <a:lnTo>
                    <a:pt x="69" y="25"/>
                  </a:lnTo>
                  <a:lnTo>
                    <a:pt x="6" y="71"/>
                  </a:lnTo>
                  <a:lnTo>
                    <a:pt x="0" y="86"/>
                  </a:lnTo>
                  <a:lnTo>
                    <a:pt x="8" y="88"/>
                  </a:lnTo>
                  <a:lnTo>
                    <a:pt x="14" y="73"/>
                  </a:lnTo>
                  <a:lnTo>
                    <a:pt x="25" y="65"/>
                  </a:lnTo>
                  <a:lnTo>
                    <a:pt x="35" y="59"/>
                  </a:lnTo>
                  <a:lnTo>
                    <a:pt x="87" y="23"/>
                  </a:lnTo>
                  <a:lnTo>
                    <a:pt x="87" y="15"/>
                  </a:lnTo>
                  <a:lnTo>
                    <a:pt x="89" y="11"/>
                  </a:lnTo>
                  <a:lnTo>
                    <a:pt x="98" y="6"/>
                  </a:lnTo>
                  <a:lnTo>
                    <a:pt x="127" y="6"/>
                  </a:lnTo>
                  <a:lnTo>
                    <a:pt x="138" y="13"/>
                  </a:lnTo>
                  <a:lnTo>
                    <a:pt x="148" y="23"/>
                  </a:lnTo>
                  <a:lnTo>
                    <a:pt x="154" y="33"/>
                  </a:lnTo>
                  <a:lnTo>
                    <a:pt x="129" y="48"/>
                  </a:lnTo>
                  <a:lnTo>
                    <a:pt x="129" y="67"/>
                  </a:lnTo>
                  <a:lnTo>
                    <a:pt x="150" y="84"/>
                  </a:lnTo>
                  <a:lnTo>
                    <a:pt x="154" y="111"/>
                  </a:lnTo>
                  <a:lnTo>
                    <a:pt x="154" y="129"/>
                  </a:lnTo>
                  <a:lnTo>
                    <a:pt x="152" y="132"/>
                  </a:lnTo>
                  <a:lnTo>
                    <a:pt x="163" y="138"/>
                  </a:lnTo>
                  <a:lnTo>
                    <a:pt x="163" y="86"/>
                  </a:lnTo>
                  <a:close/>
                </a:path>
              </a:pathLst>
            </a:custGeom>
            <a:solidFill>
              <a:srgbClr val="000000"/>
            </a:solidFill>
            <a:ln w="0">
              <a:solidFill>
                <a:srgbClr val="000000"/>
              </a:solidFill>
              <a:round/>
              <a:headEnd/>
              <a:tailEnd/>
            </a:ln>
          </p:spPr>
          <p:txBody>
            <a:bodyPr/>
            <a:lstStyle/>
            <a:p>
              <a:endParaRPr lang="en-US"/>
            </a:p>
          </p:txBody>
        </p:sp>
        <p:sp>
          <p:nvSpPr>
            <p:cNvPr id="28782" name="Freeform 97"/>
            <p:cNvSpPr>
              <a:spLocks/>
            </p:cNvSpPr>
            <p:nvPr/>
          </p:nvSpPr>
          <p:spPr bwMode="auto">
            <a:xfrm>
              <a:off x="2253" y="2215"/>
              <a:ext cx="157" cy="92"/>
            </a:xfrm>
            <a:custGeom>
              <a:avLst/>
              <a:gdLst>
                <a:gd name="T0" fmla="*/ 151 w 157"/>
                <a:gd name="T1" fmla="*/ 63 h 92"/>
                <a:gd name="T2" fmla="*/ 149 w 157"/>
                <a:gd name="T3" fmla="*/ 67 h 92"/>
                <a:gd name="T4" fmla="*/ 123 w 157"/>
                <a:gd name="T5" fmla="*/ 77 h 92"/>
                <a:gd name="T6" fmla="*/ 101 w 157"/>
                <a:gd name="T7" fmla="*/ 65 h 92"/>
                <a:gd name="T8" fmla="*/ 103 w 157"/>
                <a:gd name="T9" fmla="*/ 27 h 92"/>
                <a:gd name="T10" fmla="*/ 103 w 157"/>
                <a:gd name="T11" fmla="*/ 15 h 92"/>
                <a:gd name="T12" fmla="*/ 101 w 157"/>
                <a:gd name="T13" fmla="*/ 13 h 92"/>
                <a:gd name="T14" fmla="*/ 94 w 157"/>
                <a:gd name="T15" fmla="*/ 73 h 92"/>
                <a:gd name="T16" fmla="*/ 76 w 157"/>
                <a:gd name="T17" fmla="*/ 77 h 92"/>
                <a:gd name="T18" fmla="*/ 65 w 157"/>
                <a:gd name="T19" fmla="*/ 67 h 92"/>
                <a:gd name="T20" fmla="*/ 73 w 157"/>
                <a:gd name="T21" fmla="*/ 7 h 92"/>
                <a:gd name="T22" fmla="*/ 69 w 157"/>
                <a:gd name="T23" fmla="*/ 7 h 92"/>
                <a:gd name="T24" fmla="*/ 59 w 157"/>
                <a:gd name="T25" fmla="*/ 53 h 92"/>
                <a:gd name="T26" fmla="*/ 48 w 157"/>
                <a:gd name="T27" fmla="*/ 61 h 92"/>
                <a:gd name="T28" fmla="*/ 34 w 157"/>
                <a:gd name="T29" fmla="*/ 61 h 92"/>
                <a:gd name="T30" fmla="*/ 29 w 157"/>
                <a:gd name="T31" fmla="*/ 52 h 92"/>
                <a:gd name="T32" fmla="*/ 42 w 157"/>
                <a:gd name="T33" fmla="*/ 2 h 92"/>
                <a:gd name="T34" fmla="*/ 40 w 157"/>
                <a:gd name="T35" fmla="*/ 0 h 92"/>
                <a:gd name="T36" fmla="*/ 23 w 157"/>
                <a:gd name="T37" fmla="*/ 42 h 92"/>
                <a:gd name="T38" fmla="*/ 17 w 157"/>
                <a:gd name="T39" fmla="*/ 44 h 92"/>
                <a:gd name="T40" fmla="*/ 9 w 157"/>
                <a:gd name="T41" fmla="*/ 40 h 92"/>
                <a:gd name="T42" fmla="*/ 7 w 157"/>
                <a:gd name="T43" fmla="*/ 32 h 92"/>
                <a:gd name="T44" fmla="*/ 11 w 157"/>
                <a:gd name="T45" fmla="*/ 19 h 92"/>
                <a:gd name="T46" fmla="*/ 0 w 157"/>
                <a:gd name="T47" fmla="*/ 19 h 92"/>
                <a:gd name="T48" fmla="*/ 4 w 157"/>
                <a:gd name="T49" fmla="*/ 25 h 92"/>
                <a:gd name="T50" fmla="*/ 2 w 157"/>
                <a:gd name="T51" fmla="*/ 32 h 92"/>
                <a:gd name="T52" fmla="*/ 4 w 157"/>
                <a:gd name="T53" fmla="*/ 42 h 92"/>
                <a:gd name="T54" fmla="*/ 7 w 157"/>
                <a:gd name="T55" fmla="*/ 50 h 92"/>
                <a:gd name="T56" fmla="*/ 17 w 157"/>
                <a:gd name="T57" fmla="*/ 53 h 92"/>
                <a:gd name="T58" fmla="*/ 19 w 157"/>
                <a:gd name="T59" fmla="*/ 53 h 92"/>
                <a:gd name="T60" fmla="*/ 23 w 157"/>
                <a:gd name="T61" fmla="*/ 63 h 92"/>
                <a:gd name="T62" fmla="*/ 30 w 157"/>
                <a:gd name="T63" fmla="*/ 71 h 92"/>
                <a:gd name="T64" fmla="*/ 34 w 157"/>
                <a:gd name="T65" fmla="*/ 73 h 92"/>
                <a:gd name="T66" fmla="*/ 59 w 157"/>
                <a:gd name="T67" fmla="*/ 71 h 92"/>
                <a:gd name="T68" fmla="*/ 75 w 157"/>
                <a:gd name="T69" fmla="*/ 86 h 92"/>
                <a:gd name="T70" fmla="*/ 96 w 157"/>
                <a:gd name="T71" fmla="*/ 82 h 92"/>
                <a:gd name="T72" fmla="*/ 101 w 157"/>
                <a:gd name="T73" fmla="*/ 82 h 92"/>
                <a:gd name="T74" fmla="*/ 117 w 157"/>
                <a:gd name="T75" fmla="*/ 92 h 92"/>
                <a:gd name="T76" fmla="*/ 157 w 157"/>
                <a:gd name="T77" fmla="*/ 73 h 92"/>
                <a:gd name="T78" fmla="*/ 155 w 157"/>
                <a:gd name="T79" fmla="*/ 67 h 92"/>
                <a:gd name="T80" fmla="*/ 151 w 157"/>
                <a:gd name="T81" fmla="*/ 63 h 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7"/>
                <a:gd name="T124" fmla="*/ 0 h 92"/>
                <a:gd name="T125" fmla="*/ 157 w 157"/>
                <a:gd name="T126" fmla="*/ 92 h 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7" h="92">
                  <a:moveTo>
                    <a:pt x="151" y="63"/>
                  </a:moveTo>
                  <a:lnTo>
                    <a:pt x="149" y="67"/>
                  </a:lnTo>
                  <a:lnTo>
                    <a:pt x="123" y="77"/>
                  </a:lnTo>
                  <a:lnTo>
                    <a:pt x="101" y="65"/>
                  </a:lnTo>
                  <a:lnTo>
                    <a:pt x="103" y="27"/>
                  </a:lnTo>
                  <a:lnTo>
                    <a:pt x="103" y="15"/>
                  </a:lnTo>
                  <a:lnTo>
                    <a:pt x="101" y="13"/>
                  </a:lnTo>
                  <a:lnTo>
                    <a:pt x="94" y="73"/>
                  </a:lnTo>
                  <a:lnTo>
                    <a:pt x="76" y="77"/>
                  </a:lnTo>
                  <a:lnTo>
                    <a:pt x="65" y="67"/>
                  </a:lnTo>
                  <a:lnTo>
                    <a:pt x="73" y="7"/>
                  </a:lnTo>
                  <a:lnTo>
                    <a:pt x="69" y="7"/>
                  </a:lnTo>
                  <a:lnTo>
                    <a:pt x="59" y="53"/>
                  </a:lnTo>
                  <a:lnTo>
                    <a:pt x="48" y="61"/>
                  </a:lnTo>
                  <a:lnTo>
                    <a:pt x="34" y="61"/>
                  </a:lnTo>
                  <a:lnTo>
                    <a:pt x="29" y="52"/>
                  </a:lnTo>
                  <a:lnTo>
                    <a:pt x="42" y="2"/>
                  </a:lnTo>
                  <a:lnTo>
                    <a:pt x="40" y="0"/>
                  </a:lnTo>
                  <a:lnTo>
                    <a:pt x="23" y="42"/>
                  </a:lnTo>
                  <a:lnTo>
                    <a:pt x="17" y="44"/>
                  </a:lnTo>
                  <a:lnTo>
                    <a:pt x="9" y="40"/>
                  </a:lnTo>
                  <a:lnTo>
                    <a:pt x="7" y="32"/>
                  </a:lnTo>
                  <a:lnTo>
                    <a:pt x="11" y="19"/>
                  </a:lnTo>
                  <a:lnTo>
                    <a:pt x="0" y="19"/>
                  </a:lnTo>
                  <a:lnTo>
                    <a:pt x="4" y="25"/>
                  </a:lnTo>
                  <a:lnTo>
                    <a:pt x="2" y="32"/>
                  </a:lnTo>
                  <a:lnTo>
                    <a:pt x="4" y="42"/>
                  </a:lnTo>
                  <a:lnTo>
                    <a:pt x="7" y="50"/>
                  </a:lnTo>
                  <a:lnTo>
                    <a:pt x="17" y="53"/>
                  </a:lnTo>
                  <a:lnTo>
                    <a:pt x="19" y="53"/>
                  </a:lnTo>
                  <a:lnTo>
                    <a:pt x="23" y="63"/>
                  </a:lnTo>
                  <a:lnTo>
                    <a:pt x="30" y="71"/>
                  </a:lnTo>
                  <a:lnTo>
                    <a:pt x="34" y="73"/>
                  </a:lnTo>
                  <a:lnTo>
                    <a:pt x="59" y="71"/>
                  </a:lnTo>
                  <a:lnTo>
                    <a:pt x="75" y="86"/>
                  </a:lnTo>
                  <a:lnTo>
                    <a:pt x="96" y="82"/>
                  </a:lnTo>
                  <a:lnTo>
                    <a:pt x="101" y="82"/>
                  </a:lnTo>
                  <a:lnTo>
                    <a:pt x="117" y="92"/>
                  </a:lnTo>
                  <a:lnTo>
                    <a:pt x="157" y="73"/>
                  </a:lnTo>
                  <a:lnTo>
                    <a:pt x="155" y="67"/>
                  </a:lnTo>
                  <a:lnTo>
                    <a:pt x="151" y="63"/>
                  </a:lnTo>
                  <a:close/>
                </a:path>
              </a:pathLst>
            </a:custGeom>
            <a:solidFill>
              <a:srgbClr val="000000"/>
            </a:solidFill>
            <a:ln w="0">
              <a:solidFill>
                <a:srgbClr val="000000"/>
              </a:solidFill>
              <a:round/>
              <a:headEnd/>
              <a:tailEnd/>
            </a:ln>
          </p:spPr>
          <p:txBody>
            <a:bodyPr/>
            <a:lstStyle/>
            <a:p>
              <a:endParaRPr lang="en-US"/>
            </a:p>
          </p:txBody>
        </p:sp>
        <p:sp>
          <p:nvSpPr>
            <p:cNvPr id="28783" name="Freeform 98"/>
            <p:cNvSpPr>
              <a:spLocks/>
            </p:cNvSpPr>
            <p:nvPr/>
          </p:nvSpPr>
          <p:spPr bwMode="auto">
            <a:xfrm>
              <a:off x="2337" y="2098"/>
              <a:ext cx="127" cy="88"/>
            </a:xfrm>
            <a:custGeom>
              <a:avLst/>
              <a:gdLst>
                <a:gd name="T0" fmla="*/ 77 w 127"/>
                <a:gd name="T1" fmla="*/ 88 h 88"/>
                <a:gd name="T2" fmla="*/ 81 w 127"/>
                <a:gd name="T3" fmla="*/ 84 h 88"/>
                <a:gd name="T4" fmla="*/ 88 w 127"/>
                <a:gd name="T5" fmla="*/ 78 h 88"/>
                <a:gd name="T6" fmla="*/ 106 w 127"/>
                <a:gd name="T7" fmla="*/ 69 h 88"/>
                <a:gd name="T8" fmla="*/ 121 w 127"/>
                <a:gd name="T9" fmla="*/ 61 h 88"/>
                <a:gd name="T10" fmla="*/ 127 w 127"/>
                <a:gd name="T11" fmla="*/ 57 h 88"/>
                <a:gd name="T12" fmla="*/ 127 w 127"/>
                <a:gd name="T13" fmla="*/ 40 h 88"/>
                <a:gd name="T14" fmla="*/ 123 w 127"/>
                <a:gd name="T15" fmla="*/ 30 h 88"/>
                <a:gd name="T16" fmla="*/ 115 w 127"/>
                <a:gd name="T17" fmla="*/ 17 h 88"/>
                <a:gd name="T18" fmla="*/ 100 w 127"/>
                <a:gd name="T19" fmla="*/ 7 h 88"/>
                <a:gd name="T20" fmla="*/ 83 w 127"/>
                <a:gd name="T21" fmla="*/ 3 h 88"/>
                <a:gd name="T22" fmla="*/ 64 w 127"/>
                <a:gd name="T23" fmla="*/ 2 h 88"/>
                <a:gd name="T24" fmla="*/ 52 w 127"/>
                <a:gd name="T25" fmla="*/ 0 h 88"/>
                <a:gd name="T26" fmla="*/ 42 w 127"/>
                <a:gd name="T27" fmla="*/ 2 h 88"/>
                <a:gd name="T28" fmla="*/ 29 w 127"/>
                <a:gd name="T29" fmla="*/ 3 h 88"/>
                <a:gd name="T30" fmla="*/ 19 w 127"/>
                <a:gd name="T31" fmla="*/ 7 h 88"/>
                <a:gd name="T32" fmla="*/ 14 w 127"/>
                <a:gd name="T33" fmla="*/ 13 h 88"/>
                <a:gd name="T34" fmla="*/ 8 w 127"/>
                <a:gd name="T35" fmla="*/ 21 h 88"/>
                <a:gd name="T36" fmla="*/ 0 w 127"/>
                <a:gd name="T37" fmla="*/ 40 h 88"/>
                <a:gd name="T38" fmla="*/ 4 w 127"/>
                <a:gd name="T39" fmla="*/ 38 h 88"/>
                <a:gd name="T40" fmla="*/ 8 w 127"/>
                <a:gd name="T41" fmla="*/ 34 h 88"/>
                <a:gd name="T42" fmla="*/ 8 w 127"/>
                <a:gd name="T43" fmla="*/ 30 h 88"/>
                <a:gd name="T44" fmla="*/ 17 w 127"/>
                <a:gd name="T45" fmla="*/ 21 h 88"/>
                <a:gd name="T46" fmla="*/ 23 w 127"/>
                <a:gd name="T47" fmla="*/ 19 h 88"/>
                <a:gd name="T48" fmla="*/ 33 w 127"/>
                <a:gd name="T49" fmla="*/ 17 h 88"/>
                <a:gd name="T50" fmla="*/ 56 w 127"/>
                <a:gd name="T51" fmla="*/ 17 h 88"/>
                <a:gd name="T52" fmla="*/ 69 w 127"/>
                <a:gd name="T53" fmla="*/ 25 h 88"/>
                <a:gd name="T54" fmla="*/ 79 w 127"/>
                <a:gd name="T55" fmla="*/ 32 h 88"/>
                <a:gd name="T56" fmla="*/ 88 w 127"/>
                <a:gd name="T57" fmla="*/ 48 h 88"/>
                <a:gd name="T58" fmla="*/ 88 w 127"/>
                <a:gd name="T59" fmla="*/ 59 h 88"/>
                <a:gd name="T60" fmla="*/ 85 w 127"/>
                <a:gd name="T61" fmla="*/ 71 h 88"/>
                <a:gd name="T62" fmla="*/ 81 w 127"/>
                <a:gd name="T63" fmla="*/ 74 h 88"/>
                <a:gd name="T64" fmla="*/ 77 w 127"/>
                <a:gd name="T65" fmla="*/ 76 h 88"/>
                <a:gd name="T66" fmla="*/ 71 w 127"/>
                <a:gd name="T67" fmla="*/ 78 h 88"/>
                <a:gd name="T68" fmla="*/ 67 w 127"/>
                <a:gd name="T69" fmla="*/ 80 h 88"/>
                <a:gd name="T70" fmla="*/ 69 w 127"/>
                <a:gd name="T71" fmla="*/ 86 h 88"/>
                <a:gd name="T72" fmla="*/ 75 w 127"/>
                <a:gd name="T73" fmla="*/ 88 h 88"/>
                <a:gd name="T74" fmla="*/ 77 w 127"/>
                <a:gd name="T75" fmla="*/ 88 h 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7"/>
                <a:gd name="T115" fmla="*/ 0 h 88"/>
                <a:gd name="T116" fmla="*/ 127 w 127"/>
                <a:gd name="T117" fmla="*/ 88 h 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7" h="88">
                  <a:moveTo>
                    <a:pt x="77" y="88"/>
                  </a:moveTo>
                  <a:lnTo>
                    <a:pt x="81" y="84"/>
                  </a:lnTo>
                  <a:lnTo>
                    <a:pt x="88" y="78"/>
                  </a:lnTo>
                  <a:lnTo>
                    <a:pt x="106" y="69"/>
                  </a:lnTo>
                  <a:lnTo>
                    <a:pt x="121" y="61"/>
                  </a:lnTo>
                  <a:lnTo>
                    <a:pt x="127" y="57"/>
                  </a:lnTo>
                  <a:lnTo>
                    <a:pt x="127" y="40"/>
                  </a:lnTo>
                  <a:lnTo>
                    <a:pt x="123" y="30"/>
                  </a:lnTo>
                  <a:lnTo>
                    <a:pt x="115" y="17"/>
                  </a:lnTo>
                  <a:lnTo>
                    <a:pt x="100" y="7"/>
                  </a:lnTo>
                  <a:lnTo>
                    <a:pt x="83" y="3"/>
                  </a:lnTo>
                  <a:lnTo>
                    <a:pt x="64" y="2"/>
                  </a:lnTo>
                  <a:lnTo>
                    <a:pt x="52" y="0"/>
                  </a:lnTo>
                  <a:lnTo>
                    <a:pt x="42" y="2"/>
                  </a:lnTo>
                  <a:lnTo>
                    <a:pt x="29" y="3"/>
                  </a:lnTo>
                  <a:lnTo>
                    <a:pt x="19" y="7"/>
                  </a:lnTo>
                  <a:lnTo>
                    <a:pt x="14" y="13"/>
                  </a:lnTo>
                  <a:lnTo>
                    <a:pt x="8" y="21"/>
                  </a:lnTo>
                  <a:lnTo>
                    <a:pt x="0" y="40"/>
                  </a:lnTo>
                  <a:lnTo>
                    <a:pt x="4" y="38"/>
                  </a:lnTo>
                  <a:lnTo>
                    <a:pt x="8" y="34"/>
                  </a:lnTo>
                  <a:lnTo>
                    <a:pt x="8" y="30"/>
                  </a:lnTo>
                  <a:lnTo>
                    <a:pt x="17" y="21"/>
                  </a:lnTo>
                  <a:lnTo>
                    <a:pt x="23" y="19"/>
                  </a:lnTo>
                  <a:lnTo>
                    <a:pt x="33" y="17"/>
                  </a:lnTo>
                  <a:lnTo>
                    <a:pt x="56" y="17"/>
                  </a:lnTo>
                  <a:lnTo>
                    <a:pt x="69" y="25"/>
                  </a:lnTo>
                  <a:lnTo>
                    <a:pt x="79" y="32"/>
                  </a:lnTo>
                  <a:lnTo>
                    <a:pt x="88" y="48"/>
                  </a:lnTo>
                  <a:lnTo>
                    <a:pt x="88" y="59"/>
                  </a:lnTo>
                  <a:lnTo>
                    <a:pt x="85" y="71"/>
                  </a:lnTo>
                  <a:lnTo>
                    <a:pt x="81" y="74"/>
                  </a:lnTo>
                  <a:lnTo>
                    <a:pt x="77" y="76"/>
                  </a:lnTo>
                  <a:lnTo>
                    <a:pt x="71" y="78"/>
                  </a:lnTo>
                  <a:lnTo>
                    <a:pt x="67" y="80"/>
                  </a:lnTo>
                  <a:lnTo>
                    <a:pt x="69" y="86"/>
                  </a:lnTo>
                  <a:lnTo>
                    <a:pt x="75" y="88"/>
                  </a:lnTo>
                  <a:lnTo>
                    <a:pt x="77" y="88"/>
                  </a:lnTo>
                  <a:close/>
                </a:path>
              </a:pathLst>
            </a:custGeom>
            <a:solidFill>
              <a:srgbClr val="FFFFFF"/>
            </a:solidFill>
            <a:ln w="0">
              <a:solidFill>
                <a:srgbClr val="000000"/>
              </a:solidFill>
              <a:round/>
              <a:headEnd/>
              <a:tailEnd/>
            </a:ln>
          </p:spPr>
          <p:txBody>
            <a:bodyPr/>
            <a:lstStyle/>
            <a:p>
              <a:endParaRPr lang="en-US"/>
            </a:p>
          </p:txBody>
        </p:sp>
        <p:sp>
          <p:nvSpPr>
            <p:cNvPr id="28784" name="Freeform 99"/>
            <p:cNvSpPr>
              <a:spLocks/>
            </p:cNvSpPr>
            <p:nvPr/>
          </p:nvSpPr>
          <p:spPr bwMode="auto">
            <a:xfrm>
              <a:off x="2287" y="2286"/>
              <a:ext cx="125" cy="44"/>
            </a:xfrm>
            <a:custGeom>
              <a:avLst/>
              <a:gdLst>
                <a:gd name="T0" fmla="*/ 0 w 125"/>
                <a:gd name="T1" fmla="*/ 2 h 44"/>
                <a:gd name="T2" fmla="*/ 0 w 125"/>
                <a:gd name="T3" fmla="*/ 6 h 44"/>
                <a:gd name="T4" fmla="*/ 117 w 125"/>
                <a:gd name="T5" fmla="*/ 44 h 44"/>
                <a:gd name="T6" fmla="*/ 123 w 125"/>
                <a:gd name="T7" fmla="*/ 21 h 44"/>
                <a:gd name="T8" fmla="*/ 125 w 125"/>
                <a:gd name="T9" fmla="*/ 15 h 44"/>
                <a:gd name="T10" fmla="*/ 123 w 125"/>
                <a:gd name="T11" fmla="*/ 2 h 44"/>
                <a:gd name="T12" fmla="*/ 83 w 125"/>
                <a:gd name="T13" fmla="*/ 21 h 44"/>
                <a:gd name="T14" fmla="*/ 67 w 125"/>
                <a:gd name="T15" fmla="*/ 11 h 44"/>
                <a:gd name="T16" fmla="*/ 62 w 125"/>
                <a:gd name="T17" fmla="*/ 11 h 44"/>
                <a:gd name="T18" fmla="*/ 41 w 125"/>
                <a:gd name="T19" fmla="*/ 15 h 44"/>
                <a:gd name="T20" fmla="*/ 25 w 125"/>
                <a:gd name="T21" fmla="*/ 0 h 44"/>
                <a:gd name="T22" fmla="*/ 0 w 125"/>
                <a:gd name="T23" fmla="*/ 2 h 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5"/>
                <a:gd name="T37" fmla="*/ 0 h 44"/>
                <a:gd name="T38" fmla="*/ 125 w 125"/>
                <a:gd name="T39" fmla="*/ 44 h 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5" h="44">
                  <a:moveTo>
                    <a:pt x="0" y="2"/>
                  </a:moveTo>
                  <a:lnTo>
                    <a:pt x="0" y="6"/>
                  </a:lnTo>
                  <a:lnTo>
                    <a:pt x="117" y="44"/>
                  </a:lnTo>
                  <a:lnTo>
                    <a:pt x="123" y="21"/>
                  </a:lnTo>
                  <a:lnTo>
                    <a:pt x="125" y="15"/>
                  </a:lnTo>
                  <a:lnTo>
                    <a:pt x="123" y="2"/>
                  </a:lnTo>
                  <a:lnTo>
                    <a:pt x="83" y="21"/>
                  </a:lnTo>
                  <a:lnTo>
                    <a:pt x="67" y="11"/>
                  </a:lnTo>
                  <a:lnTo>
                    <a:pt x="62" y="11"/>
                  </a:lnTo>
                  <a:lnTo>
                    <a:pt x="41" y="15"/>
                  </a:lnTo>
                  <a:lnTo>
                    <a:pt x="25" y="0"/>
                  </a:lnTo>
                  <a:lnTo>
                    <a:pt x="0" y="2"/>
                  </a:lnTo>
                </a:path>
              </a:pathLst>
            </a:custGeom>
            <a:noFill/>
            <a:ln w="0">
              <a:solidFill>
                <a:srgbClr val="000000"/>
              </a:solidFill>
              <a:round/>
              <a:headEnd/>
              <a:tailEnd/>
            </a:ln>
          </p:spPr>
          <p:txBody>
            <a:bodyPr/>
            <a:lstStyle/>
            <a:p>
              <a:endParaRPr lang="en-US"/>
            </a:p>
          </p:txBody>
        </p:sp>
        <p:sp>
          <p:nvSpPr>
            <p:cNvPr id="28785" name="Freeform 100"/>
            <p:cNvSpPr>
              <a:spLocks/>
            </p:cNvSpPr>
            <p:nvPr/>
          </p:nvSpPr>
          <p:spPr bwMode="auto">
            <a:xfrm>
              <a:off x="2374" y="2238"/>
              <a:ext cx="71" cy="102"/>
            </a:xfrm>
            <a:custGeom>
              <a:avLst/>
              <a:gdLst>
                <a:gd name="T0" fmla="*/ 53 w 71"/>
                <a:gd name="T1" fmla="*/ 15 h 102"/>
                <a:gd name="T2" fmla="*/ 42 w 71"/>
                <a:gd name="T3" fmla="*/ 9 h 102"/>
                <a:gd name="T4" fmla="*/ 15 w 71"/>
                <a:gd name="T5" fmla="*/ 0 h 102"/>
                <a:gd name="T6" fmla="*/ 0 w 71"/>
                <a:gd name="T7" fmla="*/ 25 h 102"/>
                <a:gd name="T8" fmla="*/ 28 w 71"/>
                <a:gd name="T9" fmla="*/ 36 h 102"/>
                <a:gd name="T10" fmla="*/ 30 w 71"/>
                <a:gd name="T11" fmla="*/ 40 h 102"/>
                <a:gd name="T12" fmla="*/ 34 w 71"/>
                <a:gd name="T13" fmla="*/ 44 h 102"/>
                <a:gd name="T14" fmla="*/ 36 w 71"/>
                <a:gd name="T15" fmla="*/ 50 h 102"/>
                <a:gd name="T16" fmla="*/ 38 w 71"/>
                <a:gd name="T17" fmla="*/ 63 h 102"/>
                <a:gd name="T18" fmla="*/ 36 w 71"/>
                <a:gd name="T19" fmla="*/ 69 h 102"/>
                <a:gd name="T20" fmla="*/ 30 w 71"/>
                <a:gd name="T21" fmla="*/ 92 h 102"/>
                <a:gd name="T22" fmla="*/ 59 w 71"/>
                <a:gd name="T23" fmla="*/ 102 h 102"/>
                <a:gd name="T24" fmla="*/ 71 w 71"/>
                <a:gd name="T25" fmla="*/ 59 h 102"/>
                <a:gd name="T26" fmla="*/ 71 w 71"/>
                <a:gd name="T27" fmla="*/ 38 h 102"/>
                <a:gd name="T28" fmla="*/ 63 w 71"/>
                <a:gd name="T29" fmla="*/ 21 h 102"/>
                <a:gd name="T30" fmla="*/ 53 w 71"/>
                <a:gd name="T31" fmla="*/ 15 h 1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1"/>
                <a:gd name="T49" fmla="*/ 0 h 102"/>
                <a:gd name="T50" fmla="*/ 71 w 71"/>
                <a:gd name="T51" fmla="*/ 102 h 10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1" h="102">
                  <a:moveTo>
                    <a:pt x="53" y="15"/>
                  </a:moveTo>
                  <a:lnTo>
                    <a:pt x="42" y="9"/>
                  </a:lnTo>
                  <a:lnTo>
                    <a:pt x="15" y="0"/>
                  </a:lnTo>
                  <a:lnTo>
                    <a:pt x="0" y="25"/>
                  </a:lnTo>
                  <a:lnTo>
                    <a:pt x="28" y="36"/>
                  </a:lnTo>
                  <a:lnTo>
                    <a:pt x="30" y="40"/>
                  </a:lnTo>
                  <a:lnTo>
                    <a:pt x="34" y="44"/>
                  </a:lnTo>
                  <a:lnTo>
                    <a:pt x="36" y="50"/>
                  </a:lnTo>
                  <a:lnTo>
                    <a:pt x="38" y="63"/>
                  </a:lnTo>
                  <a:lnTo>
                    <a:pt x="36" y="69"/>
                  </a:lnTo>
                  <a:lnTo>
                    <a:pt x="30" y="92"/>
                  </a:lnTo>
                  <a:lnTo>
                    <a:pt x="59" y="102"/>
                  </a:lnTo>
                  <a:lnTo>
                    <a:pt x="71" y="59"/>
                  </a:lnTo>
                  <a:lnTo>
                    <a:pt x="71" y="38"/>
                  </a:lnTo>
                  <a:lnTo>
                    <a:pt x="63" y="21"/>
                  </a:lnTo>
                  <a:lnTo>
                    <a:pt x="53" y="15"/>
                  </a:lnTo>
                  <a:close/>
                </a:path>
              </a:pathLst>
            </a:custGeom>
            <a:solidFill>
              <a:srgbClr val="000000"/>
            </a:solidFill>
            <a:ln w="0">
              <a:solidFill>
                <a:srgbClr val="000000"/>
              </a:solidFill>
              <a:round/>
              <a:headEnd/>
              <a:tailEnd/>
            </a:ln>
          </p:spPr>
          <p:txBody>
            <a:bodyPr/>
            <a:lstStyle/>
            <a:p>
              <a:endParaRPr lang="en-US"/>
            </a:p>
          </p:txBody>
        </p:sp>
        <p:sp>
          <p:nvSpPr>
            <p:cNvPr id="28786" name="Freeform 101"/>
            <p:cNvSpPr>
              <a:spLocks/>
            </p:cNvSpPr>
            <p:nvPr/>
          </p:nvSpPr>
          <p:spPr bwMode="auto">
            <a:xfrm>
              <a:off x="2825" y="1760"/>
              <a:ext cx="88" cy="40"/>
            </a:xfrm>
            <a:custGeom>
              <a:avLst/>
              <a:gdLst>
                <a:gd name="T0" fmla="*/ 88 w 88"/>
                <a:gd name="T1" fmla="*/ 38 h 40"/>
                <a:gd name="T2" fmla="*/ 88 w 88"/>
                <a:gd name="T3" fmla="*/ 0 h 40"/>
                <a:gd name="T4" fmla="*/ 50 w 88"/>
                <a:gd name="T5" fmla="*/ 15 h 40"/>
                <a:gd name="T6" fmla="*/ 23 w 88"/>
                <a:gd name="T7" fmla="*/ 21 h 40"/>
                <a:gd name="T8" fmla="*/ 0 w 88"/>
                <a:gd name="T9" fmla="*/ 25 h 40"/>
                <a:gd name="T10" fmla="*/ 6 w 88"/>
                <a:gd name="T11" fmla="*/ 29 h 40"/>
                <a:gd name="T12" fmla="*/ 84 w 88"/>
                <a:gd name="T13" fmla="*/ 40 h 40"/>
                <a:gd name="T14" fmla="*/ 88 w 88"/>
                <a:gd name="T15" fmla="*/ 38 h 4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40"/>
                <a:gd name="T26" fmla="*/ 88 w 88"/>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40">
                  <a:moveTo>
                    <a:pt x="88" y="38"/>
                  </a:moveTo>
                  <a:lnTo>
                    <a:pt x="88" y="0"/>
                  </a:lnTo>
                  <a:lnTo>
                    <a:pt x="50" y="15"/>
                  </a:lnTo>
                  <a:lnTo>
                    <a:pt x="23" y="21"/>
                  </a:lnTo>
                  <a:lnTo>
                    <a:pt x="0" y="25"/>
                  </a:lnTo>
                  <a:lnTo>
                    <a:pt x="6" y="29"/>
                  </a:lnTo>
                  <a:lnTo>
                    <a:pt x="84" y="40"/>
                  </a:lnTo>
                  <a:lnTo>
                    <a:pt x="88" y="38"/>
                  </a:lnTo>
                  <a:close/>
                </a:path>
              </a:pathLst>
            </a:custGeom>
            <a:solidFill>
              <a:srgbClr val="FFFFFF"/>
            </a:solidFill>
            <a:ln w="0">
              <a:solidFill>
                <a:srgbClr val="000000"/>
              </a:solidFill>
              <a:round/>
              <a:headEnd/>
              <a:tailEnd/>
            </a:ln>
          </p:spPr>
          <p:txBody>
            <a:bodyPr/>
            <a:lstStyle/>
            <a:p>
              <a:endParaRPr lang="en-US"/>
            </a:p>
          </p:txBody>
        </p:sp>
        <p:sp>
          <p:nvSpPr>
            <p:cNvPr id="28787" name="Freeform 102"/>
            <p:cNvSpPr>
              <a:spLocks/>
            </p:cNvSpPr>
            <p:nvPr/>
          </p:nvSpPr>
          <p:spPr bwMode="auto">
            <a:xfrm>
              <a:off x="2441" y="1575"/>
              <a:ext cx="88" cy="4"/>
            </a:xfrm>
            <a:custGeom>
              <a:avLst/>
              <a:gdLst>
                <a:gd name="T0" fmla="*/ 0 w 88"/>
                <a:gd name="T1" fmla="*/ 4 h 4"/>
                <a:gd name="T2" fmla="*/ 4 w 88"/>
                <a:gd name="T3" fmla="*/ 0 h 4"/>
                <a:gd name="T4" fmla="*/ 88 w 88"/>
                <a:gd name="T5" fmla="*/ 0 h 4"/>
                <a:gd name="T6" fmla="*/ 71 w 88"/>
                <a:gd name="T7" fmla="*/ 4 h 4"/>
                <a:gd name="T8" fmla="*/ 0 w 88"/>
                <a:gd name="T9" fmla="*/ 4 h 4"/>
                <a:gd name="T10" fmla="*/ 0 60000 65536"/>
                <a:gd name="T11" fmla="*/ 0 60000 65536"/>
                <a:gd name="T12" fmla="*/ 0 60000 65536"/>
                <a:gd name="T13" fmla="*/ 0 60000 65536"/>
                <a:gd name="T14" fmla="*/ 0 60000 65536"/>
                <a:gd name="T15" fmla="*/ 0 w 88"/>
                <a:gd name="T16" fmla="*/ 0 h 4"/>
                <a:gd name="T17" fmla="*/ 88 w 88"/>
                <a:gd name="T18" fmla="*/ 4 h 4"/>
              </a:gdLst>
              <a:ahLst/>
              <a:cxnLst>
                <a:cxn ang="T10">
                  <a:pos x="T0" y="T1"/>
                </a:cxn>
                <a:cxn ang="T11">
                  <a:pos x="T2" y="T3"/>
                </a:cxn>
                <a:cxn ang="T12">
                  <a:pos x="T4" y="T5"/>
                </a:cxn>
                <a:cxn ang="T13">
                  <a:pos x="T6" y="T7"/>
                </a:cxn>
                <a:cxn ang="T14">
                  <a:pos x="T8" y="T9"/>
                </a:cxn>
              </a:cxnLst>
              <a:rect l="T15" t="T16" r="T17" b="T18"/>
              <a:pathLst>
                <a:path w="88" h="4">
                  <a:moveTo>
                    <a:pt x="0" y="4"/>
                  </a:moveTo>
                  <a:lnTo>
                    <a:pt x="4" y="0"/>
                  </a:lnTo>
                  <a:lnTo>
                    <a:pt x="88" y="0"/>
                  </a:lnTo>
                  <a:lnTo>
                    <a:pt x="71" y="4"/>
                  </a:lnTo>
                  <a:lnTo>
                    <a:pt x="0" y="4"/>
                  </a:lnTo>
                  <a:close/>
                </a:path>
              </a:pathLst>
            </a:custGeom>
            <a:solidFill>
              <a:srgbClr val="FFFFFF"/>
            </a:solidFill>
            <a:ln w="0">
              <a:solidFill>
                <a:srgbClr val="000000"/>
              </a:solidFill>
              <a:round/>
              <a:headEnd/>
              <a:tailEnd/>
            </a:ln>
          </p:spPr>
          <p:txBody>
            <a:bodyPr/>
            <a:lstStyle/>
            <a:p>
              <a:endParaRPr lang="en-US"/>
            </a:p>
          </p:txBody>
        </p:sp>
        <p:sp>
          <p:nvSpPr>
            <p:cNvPr id="28788" name="Freeform 103"/>
            <p:cNvSpPr>
              <a:spLocks/>
            </p:cNvSpPr>
            <p:nvPr/>
          </p:nvSpPr>
          <p:spPr bwMode="auto">
            <a:xfrm>
              <a:off x="2727" y="1723"/>
              <a:ext cx="82" cy="54"/>
            </a:xfrm>
            <a:custGeom>
              <a:avLst/>
              <a:gdLst>
                <a:gd name="T0" fmla="*/ 61 w 82"/>
                <a:gd name="T1" fmla="*/ 52 h 54"/>
                <a:gd name="T2" fmla="*/ 82 w 82"/>
                <a:gd name="T3" fmla="*/ 54 h 54"/>
                <a:gd name="T4" fmla="*/ 79 w 82"/>
                <a:gd name="T5" fmla="*/ 33 h 54"/>
                <a:gd name="T6" fmla="*/ 57 w 82"/>
                <a:gd name="T7" fmla="*/ 10 h 54"/>
                <a:gd name="T8" fmla="*/ 34 w 82"/>
                <a:gd name="T9" fmla="*/ 4 h 54"/>
                <a:gd name="T10" fmla="*/ 8 w 82"/>
                <a:gd name="T11" fmla="*/ 4 h 54"/>
                <a:gd name="T12" fmla="*/ 2 w 82"/>
                <a:gd name="T13" fmla="*/ 0 h 54"/>
                <a:gd name="T14" fmla="*/ 0 w 82"/>
                <a:gd name="T15" fmla="*/ 8 h 54"/>
                <a:gd name="T16" fmla="*/ 6 w 82"/>
                <a:gd name="T17" fmla="*/ 10 h 54"/>
                <a:gd name="T18" fmla="*/ 15 w 82"/>
                <a:gd name="T19" fmla="*/ 10 h 54"/>
                <a:gd name="T20" fmla="*/ 33 w 82"/>
                <a:gd name="T21" fmla="*/ 14 h 54"/>
                <a:gd name="T22" fmla="*/ 40 w 82"/>
                <a:gd name="T23" fmla="*/ 18 h 54"/>
                <a:gd name="T24" fmla="*/ 50 w 82"/>
                <a:gd name="T25" fmla="*/ 27 h 54"/>
                <a:gd name="T26" fmla="*/ 61 w 82"/>
                <a:gd name="T27" fmla="*/ 52 h 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
                <a:gd name="T43" fmla="*/ 0 h 54"/>
                <a:gd name="T44" fmla="*/ 82 w 82"/>
                <a:gd name="T45" fmla="*/ 54 h 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 h="54">
                  <a:moveTo>
                    <a:pt x="61" y="52"/>
                  </a:moveTo>
                  <a:lnTo>
                    <a:pt x="82" y="54"/>
                  </a:lnTo>
                  <a:lnTo>
                    <a:pt x="79" y="33"/>
                  </a:lnTo>
                  <a:lnTo>
                    <a:pt x="57" y="10"/>
                  </a:lnTo>
                  <a:lnTo>
                    <a:pt x="34" y="4"/>
                  </a:lnTo>
                  <a:lnTo>
                    <a:pt x="8" y="4"/>
                  </a:lnTo>
                  <a:lnTo>
                    <a:pt x="2" y="0"/>
                  </a:lnTo>
                  <a:lnTo>
                    <a:pt x="0" y="8"/>
                  </a:lnTo>
                  <a:lnTo>
                    <a:pt x="6" y="10"/>
                  </a:lnTo>
                  <a:lnTo>
                    <a:pt x="15" y="10"/>
                  </a:lnTo>
                  <a:lnTo>
                    <a:pt x="33" y="14"/>
                  </a:lnTo>
                  <a:lnTo>
                    <a:pt x="40" y="18"/>
                  </a:lnTo>
                  <a:lnTo>
                    <a:pt x="50" y="27"/>
                  </a:lnTo>
                  <a:lnTo>
                    <a:pt x="61" y="52"/>
                  </a:lnTo>
                  <a:close/>
                </a:path>
              </a:pathLst>
            </a:custGeom>
            <a:solidFill>
              <a:srgbClr val="000000"/>
            </a:solidFill>
            <a:ln w="0">
              <a:solidFill>
                <a:srgbClr val="000000"/>
              </a:solidFill>
              <a:round/>
              <a:headEnd/>
              <a:tailEnd/>
            </a:ln>
          </p:spPr>
          <p:txBody>
            <a:bodyPr/>
            <a:lstStyle/>
            <a:p>
              <a:endParaRPr lang="en-US"/>
            </a:p>
          </p:txBody>
        </p:sp>
        <p:sp>
          <p:nvSpPr>
            <p:cNvPr id="28789" name="Freeform 104"/>
            <p:cNvSpPr>
              <a:spLocks/>
            </p:cNvSpPr>
            <p:nvPr/>
          </p:nvSpPr>
          <p:spPr bwMode="auto">
            <a:xfrm>
              <a:off x="2786" y="1595"/>
              <a:ext cx="52" cy="78"/>
            </a:xfrm>
            <a:custGeom>
              <a:avLst/>
              <a:gdLst>
                <a:gd name="T0" fmla="*/ 0 w 52"/>
                <a:gd name="T1" fmla="*/ 69 h 78"/>
                <a:gd name="T2" fmla="*/ 39 w 52"/>
                <a:gd name="T3" fmla="*/ 0 h 78"/>
                <a:gd name="T4" fmla="*/ 52 w 52"/>
                <a:gd name="T5" fmla="*/ 7 h 78"/>
                <a:gd name="T6" fmla="*/ 31 w 52"/>
                <a:gd name="T7" fmla="*/ 78 h 78"/>
                <a:gd name="T8" fmla="*/ 0 w 52"/>
                <a:gd name="T9" fmla="*/ 69 h 78"/>
                <a:gd name="T10" fmla="*/ 0 60000 65536"/>
                <a:gd name="T11" fmla="*/ 0 60000 65536"/>
                <a:gd name="T12" fmla="*/ 0 60000 65536"/>
                <a:gd name="T13" fmla="*/ 0 60000 65536"/>
                <a:gd name="T14" fmla="*/ 0 60000 65536"/>
                <a:gd name="T15" fmla="*/ 0 w 52"/>
                <a:gd name="T16" fmla="*/ 0 h 78"/>
                <a:gd name="T17" fmla="*/ 52 w 52"/>
                <a:gd name="T18" fmla="*/ 78 h 78"/>
              </a:gdLst>
              <a:ahLst/>
              <a:cxnLst>
                <a:cxn ang="T10">
                  <a:pos x="T0" y="T1"/>
                </a:cxn>
                <a:cxn ang="T11">
                  <a:pos x="T2" y="T3"/>
                </a:cxn>
                <a:cxn ang="T12">
                  <a:pos x="T4" y="T5"/>
                </a:cxn>
                <a:cxn ang="T13">
                  <a:pos x="T6" y="T7"/>
                </a:cxn>
                <a:cxn ang="T14">
                  <a:pos x="T8" y="T9"/>
                </a:cxn>
              </a:cxnLst>
              <a:rect l="T15" t="T16" r="T17" b="T18"/>
              <a:pathLst>
                <a:path w="52" h="78">
                  <a:moveTo>
                    <a:pt x="0" y="69"/>
                  </a:moveTo>
                  <a:lnTo>
                    <a:pt x="39" y="0"/>
                  </a:lnTo>
                  <a:lnTo>
                    <a:pt x="52" y="7"/>
                  </a:lnTo>
                  <a:lnTo>
                    <a:pt x="31" y="78"/>
                  </a:lnTo>
                  <a:lnTo>
                    <a:pt x="0" y="69"/>
                  </a:lnTo>
                  <a:close/>
                </a:path>
              </a:pathLst>
            </a:custGeom>
            <a:solidFill>
              <a:srgbClr val="FFFFFF"/>
            </a:solidFill>
            <a:ln w="0">
              <a:solidFill>
                <a:srgbClr val="000000"/>
              </a:solidFill>
              <a:round/>
              <a:headEnd/>
              <a:tailEnd/>
            </a:ln>
          </p:spPr>
          <p:txBody>
            <a:bodyPr/>
            <a:lstStyle/>
            <a:p>
              <a:endParaRPr lang="en-US"/>
            </a:p>
          </p:txBody>
        </p:sp>
        <p:sp>
          <p:nvSpPr>
            <p:cNvPr id="28790" name="Freeform 105"/>
            <p:cNvSpPr>
              <a:spLocks/>
            </p:cNvSpPr>
            <p:nvPr/>
          </p:nvSpPr>
          <p:spPr bwMode="auto">
            <a:xfrm>
              <a:off x="2761" y="1585"/>
              <a:ext cx="58" cy="77"/>
            </a:xfrm>
            <a:custGeom>
              <a:avLst/>
              <a:gdLst>
                <a:gd name="T0" fmla="*/ 20 w 58"/>
                <a:gd name="T1" fmla="*/ 77 h 77"/>
                <a:gd name="T2" fmla="*/ 58 w 58"/>
                <a:gd name="T3" fmla="*/ 8 h 77"/>
                <a:gd name="T4" fmla="*/ 45 w 58"/>
                <a:gd name="T5" fmla="*/ 0 h 77"/>
                <a:gd name="T6" fmla="*/ 29 w 58"/>
                <a:gd name="T7" fmla="*/ 13 h 77"/>
                <a:gd name="T8" fmla="*/ 18 w 58"/>
                <a:gd name="T9" fmla="*/ 36 h 77"/>
                <a:gd name="T10" fmla="*/ 0 w 58"/>
                <a:gd name="T11" fmla="*/ 67 h 77"/>
                <a:gd name="T12" fmla="*/ 20 w 58"/>
                <a:gd name="T13" fmla="*/ 77 h 77"/>
                <a:gd name="T14" fmla="*/ 0 60000 65536"/>
                <a:gd name="T15" fmla="*/ 0 60000 65536"/>
                <a:gd name="T16" fmla="*/ 0 60000 65536"/>
                <a:gd name="T17" fmla="*/ 0 60000 65536"/>
                <a:gd name="T18" fmla="*/ 0 60000 65536"/>
                <a:gd name="T19" fmla="*/ 0 60000 65536"/>
                <a:gd name="T20" fmla="*/ 0 60000 65536"/>
                <a:gd name="T21" fmla="*/ 0 w 58"/>
                <a:gd name="T22" fmla="*/ 0 h 77"/>
                <a:gd name="T23" fmla="*/ 58 w 58"/>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77">
                  <a:moveTo>
                    <a:pt x="20" y="77"/>
                  </a:moveTo>
                  <a:lnTo>
                    <a:pt x="58" y="8"/>
                  </a:lnTo>
                  <a:lnTo>
                    <a:pt x="45" y="0"/>
                  </a:lnTo>
                  <a:lnTo>
                    <a:pt x="29" y="13"/>
                  </a:lnTo>
                  <a:lnTo>
                    <a:pt x="18" y="36"/>
                  </a:lnTo>
                  <a:lnTo>
                    <a:pt x="0" y="67"/>
                  </a:lnTo>
                  <a:lnTo>
                    <a:pt x="20" y="77"/>
                  </a:lnTo>
                  <a:close/>
                </a:path>
              </a:pathLst>
            </a:custGeom>
            <a:solidFill>
              <a:srgbClr val="FFFFFF"/>
            </a:solidFill>
            <a:ln w="0">
              <a:solidFill>
                <a:srgbClr val="000000"/>
              </a:solidFill>
              <a:round/>
              <a:headEnd/>
              <a:tailEnd/>
            </a:ln>
          </p:spPr>
          <p:txBody>
            <a:bodyPr/>
            <a:lstStyle/>
            <a:p>
              <a:endParaRPr lang="en-US"/>
            </a:p>
          </p:txBody>
        </p:sp>
        <p:sp>
          <p:nvSpPr>
            <p:cNvPr id="28791" name="Freeform 106"/>
            <p:cNvSpPr>
              <a:spLocks/>
            </p:cNvSpPr>
            <p:nvPr/>
          </p:nvSpPr>
          <p:spPr bwMode="auto">
            <a:xfrm>
              <a:off x="2197" y="2201"/>
              <a:ext cx="75" cy="71"/>
            </a:xfrm>
            <a:custGeom>
              <a:avLst/>
              <a:gdLst>
                <a:gd name="T0" fmla="*/ 0 w 75"/>
                <a:gd name="T1" fmla="*/ 60 h 71"/>
                <a:gd name="T2" fmla="*/ 31 w 75"/>
                <a:gd name="T3" fmla="*/ 71 h 71"/>
                <a:gd name="T4" fmla="*/ 44 w 75"/>
                <a:gd name="T5" fmla="*/ 41 h 71"/>
                <a:gd name="T6" fmla="*/ 48 w 75"/>
                <a:gd name="T7" fmla="*/ 39 h 71"/>
                <a:gd name="T8" fmla="*/ 56 w 75"/>
                <a:gd name="T9" fmla="*/ 33 h 71"/>
                <a:gd name="T10" fmla="*/ 67 w 75"/>
                <a:gd name="T11" fmla="*/ 33 h 71"/>
                <a:gd name="T12" fmla="*/ 75 w 75"/>
                <a:gd name="T13" fmla="*/ 2 h 71"/>
                <a:gd name="T14" fmla="*/ 67 w 75"/>
                <a:gd name="T15" fmla="*/ 0 h 71"/>
                <a:gd name="T16" fmla="*/ 54 w 75"/>
                <a:gd name="T17" fmla="*/ 0 h 71"/>
                <a:gd name="T18" fmla="*/ 35 w 75"/>
                <a:gd name="T19" fmla="*/ 4 h 71"/>
                <a:gd name="T20" fmla="*/ 25 w 75"/>
                <a:gd name="T21" fmla="*/ 10 h 71"/>
                <a:gd name="T22" fmla="*/ 21 w 75"/>
                <a:gd name="T23" fmla="*/ 18 h 71"/>
                <a:gd name="T24" fmla="*/ 0 w 75"/>
                <a:gd name="T25" fmla="*/ 60 h 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5"/>
                <a:gd name="T40" fmla="*/ 0 h 71"/>
                <a:gd name="T41" fmla="*/ 75 w 75"/>
                <a:gd name="T42" fmla="*/ 71 h 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5" h="71">
                  <a:moveTo>
                    <a:pt x="0" y="60"/>
                  </a:moveTo>
                  <a:lnTo>
                    <a:pt x="31" y="71"/>
                  </a:lnTo>
                  <a:lnTo>
                    <a:pt x="44" y="41"/>
                  </a:lnTo>
                  <a:lnTo>
                    <a:pt x="48" y="39"/>
                  </a:lnTo>
                  <a:lnTo>
                    <a:pt x="56" y="33"/>
                  </a:lnTo>
                  <a:lnTo>
                    <a:pt x="67" y="33"/>
                  </a:lnTo>
                  <a:lnTo>
                    <a:pt x="75" y="2"/>
                  </a:lnTo>
                  <a:lnTo>
                    <a:pt x="67" y="0"/>
                  </a:lnTo>
                  <a:lnTo>
                    <a:pt x="54" y="0"/>
                  </a:lnTo>
                  <a:lnTo>
                    <a:pt x="35" y="4"/>
                  </a:lnTo>
                  <a:lnTo>
                    <a:pt x="25" y="10"/>
                  </a:lnTo>
                  <a:lnTo>
                    <a:pt x="21" y="18"/>
                  </a:lnTo>
                  <a:lnTo>
                    <a:pt x="0" y="60"/>
                  </a:lnTo>
                  <a:close/>
                </a:path>
              </a:pathLst>
            </a:custGeom>
            <a:solidFill>
              <a:srgbClr val="000000"/>
            </a:solidFill>
            <a:ln w="0">
              <a:solidFill>
                <a:srgbClr val="000000"/>
              </a:solidFill>
              <a:round/>
              <a:headEnd/>
              <a:tailEnd/>
            </a:ln>
          </p:spPr>
          <p:txBody>
            <a:bodyPr/>
            <a:lstStyle/>
            <a:p>
              <a:endParaRPr lang="en-US"/>
            </a:p>
          </p:txBody>
        </p:sp>
        <p:sp>
          <p:nvSpPr>
            <p:cNvPr id="28792" name="Freeform 107"/>
            <p:cNvSpPr>
              <a:spLocks/>
            </p:cNvSpPr>
            <p:nvPr/>
          </p:nvSpPr>
          <p:spPr bwMode="auto">
            <a:xfrm>
              <a:off x="2625" y="1681"/>
              <a:ext cx="67" cy="33"/>
            </a:xfrm>
            <a:custGeom>
              <a:avLst/>
              <a:gdLst>
                <a:gd name="T0" fmla="*/ 17 w 67"/>
                <a:gd name="T1" fmla="*/ 0 h 33"/>
                <a:gd name="T2" fmla="*/ 12 w 67"/>
                <a:gd name="T3" fmla="*/ 2 h 33"/>
                <a:gd name="T4" fmla="*/ 8 w 67"/>
                <a:gd name="T5" fmla="*/ 4 h 33"/>
                <a:gd name="T6" fmla="*/ 2 w 67"/>
                <a:gd name="T7" fmla="*/ 8 h 33"/>
                <a:gd name="T8" fmla="*/ 0 w 67"/>
                <a:gd name="T9" fmla="*/ 13 h 33"/>
                <a:gd name="T10" fmla="*/ 0 w 67"/>
                <a:gd name="T11" fmla="*/ 19 h 33"/>
                <a:gd name="T12" fmla="*/ 2 w 67"/>
                <a:gd name="T13" fmla="*/ 25 h 33"/>
                <a:gd name="T14" fmla="*/ 6 w 67"/>
                <a:gd name="T15" fmla="*/ 29 h 33"/>
                <a:gd name="T16" fmla="*/ 8 w 67"/>
                <a:gd name="T17" fmla="*/ 25 h 33"/>
                <a:gd name="T18" fmla="*/ 6 w 67"/>
                <a:gd name="T19" fmla="*/ 21 h 33"/>
                <a:gd name="T20" fmla="*/ 6 w 67"/>
                <a:gd name="T21" fmla="*/ 13 h 33"/>
                <a:gd name="T22" fmla="*/ 8 w 67"/>
                <a:gd name="T23" fmla="*/ 8 h 33"/>
                <a:gd name="T24" fmla="*/ 17 w 67"/>
                <a:gd name="T25" fmla="*/ 8 h 33"/>
                <a:gd name="T26" fmla="*/ 40 w 67"/>
                <a:gd name="T27" fmla="*/ 17 h 33"/>
                <a:gd name="T28" fmla="*/ 62 w 67"/>
                <a:gd name="T29" fmla="*/ 33 h 33"/>
                <a:gd name="T30" fmla="*/ 67 w 67"/>
                <a:gd name="T31" fmla="*/ 33 h 33"/>
                <a:gd name="T32" fmla="*/ 63 w 67"/>
                <a:gd name="T33" fmla="*/ 13 h 33"/>
                <a:gd name="T34" fmla="*/ 60 w 67"/>
                <a:gd name="T35" fmla="*/ 13 h 33"/>
                <a:gd name="T36" fmla="*/ 17 w 67"/>
                <a:gd name="T37" fmla="*/ 0 h 3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33"/>
                <a:gd name="T59" fmla="*/ 67 w 67"/>
                <a:gd name="T60" fmla="*/ 33 h 3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33">
                  <a:moveTo>
                    <a:pt x="17" y="0"/>
                  </a:moveTo>
                  <a:lnTo>
                    <a:pt x="12" y="2"/>
                  </a:lnTo>
                  <a:lnTo>
                    <a:pt x="8" y="4"/>
                  </a:lnTo>
                  <a:lnTo>
                    <a:pt x="2" y="8"/>
                  </a:lnTo>
                  <a:lnTo>
                    <a:pt x="0" y="13"/>
                  </a:lnTo>
                  <a:lnTo>
                    <a:pt x="0" y="19"/>
                  </a:lnTo>
                  <a:lnTo>
                    <a:pt x="2" y="25"/>
                  </a:lnTo>
                  <a:lnTo>
                    <a:pt x="6" y="29"/>
                  </a:lnTo>
                  <a:lnTo>
                    <a:pt x="8" y="25"/>
                  </a:lnTo>
                  <a:lnTo>
                    <a:pt x="6" y="21"/>
                  </a:lnTo>
                  <a:lnTo>
                    <a:pt x="6" y="13"/>
                  </a:lnTo>
                  <a:lnTo>
                    <a:pt x="8" y="8"/>
                  </a:lnTo>
                  <a:lnTo>
                    <a:pt x="17" y="8"/>
                  </a:lnTo>
                  <a:lnTo>
                    <a:pt x="40" y="17"/>
                  </a:lnTo>
                  <a:lnTo>
                    <a:pt x="62" y="33"/>
                  </a:lnTo>
                  <a:lnTo>
                    <a:pt x="67" y="33"/>
                  </a:lnTo>
                  <a:lnTo>
                    <a:pt x="63" y="13"/>
                  </a:lnTo>
                  <a:lnTo>
                    <a:pt x="60" y="13"/>
                  </a:lnTo>
                  <a:lnTo>
                    <a:pt x="17" y="0"/>
                  </a:lnTo>
                  <a:close/>
                </a:path>
              </a:pathLst>
            </a:custGeom>
            <a:solidFill>
              <a:srgbClr val="000000"/>
            </a:solidFill>
            <a:ln w="0">
              <a:solidFill>
                <a:srgbClr val="000000"/>
              </a:solidFill>
              <a:round/>
              <a:headEnd/>
              <a:tailEnd/>
            </a:ln>
          </p:spPr>
          <p:txBody>
            <a:bodyPr/>
            <a:lstStyle/>
            <a:p>
              <a:endParaRPr lang="en-US"/>
            </a:p>
          </p:txBody>
        </p:sp>
        <p:sp>
          <p:nvSpPr>
            <p:cNvPr id="28793" name="Freeform 108"/>
            <p:cNvSpPr>
              <a:spLocks/>
            </p:cNvSpPr>
            <p:nvPr/>
          </p:nvSpPr>
          <p:spPr bwMode="auto">
            <a:xfrm>
              <a:off x="2694" y="1537"/>
              <a:ext cx="31" cy="65"/>
            </a:xfrm>
            <a:custGeom>
              <a:avLst/>
              <a:gdLst>
                <a:gd name="T0" fmla="*/ 8 w 31"/>
                <a:gd name="T1" fmla="*/ 0 h 65"/>
                <a:gd name="T2" fmla="*/ 6 w 31"/>
                <a:gd name="T3" fmla="*/ 0 h 65"/>
                <a:gd name="T4" fmla="*/ 0 w 31"/>
                <a:gd name="T5" fmla="*/ 25 h 65"/>
                <a:gd name="T6" fmla="*/ 16 w 31"/>
                <a:gd name="T7" fmla="*/ 58 h 65"/>
                <a:gd name="T8" fmla="*/ 31 w 31"/>
                <a:gd name="T9" fmla="*/ 65 h 65"/>
                <a:gd name="T10" fmla="*/ 31 w 31"/>
                <a:gd name="T11" fmla="*/ 61 h 65"/>
                <a:gd name="T12" fmla="*/ 18 w 31"/>
                <a:gd name="T13" fmla="*/ 56 h 65"/>
                <a:gd name="T14" fmla="*/ 4 w 31"/>
                <a:gd name="T15" fmla="*/ 25 h 65"/>
                <a:gd name="T16" fmla="*/ 10 w 31"/>
                <a:gd name="T17" fmla="*/ 2 h 65"/>
                <a:gd name="T18" fmla="*/ 8 w 31"/>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65"/>
                <a:gd name="T32" fmla="*/ 31 w 31"/>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65">
                  <a:moveTo>
                    <a:pt x="8" y="0"/>
                  </a:moveTo>
                  <a:lnTo>
                    <a:pt x="6" y="0"/>
                  </a:lnTo>
                  <a:lnTo>
                    <a:pt x="0" y="25"/>
                  </a:lnTo>
                  <a:lnTo>
                    <a:pt x="16" y="58"/>
                  </a:lnTo>
                  <a:lnTo>
                    <a:pt x="31" y="65"/>
                  </a:lnTo>
                  <a:lnTo>
                    <a:pt x="31" y="61"/>
                  </a:lnTo>
                  <a:lnTo>
                    <a:pt x="18" y="56"/>
                  </a:lnTo>
                  <a:lnTo>
                    <a:pt x="4" y="25"/>
                  </a:lnTo>
                  <a:lnTo>
                    <a:pt x="10" y="2"/>
                  </a:lnTo>
                  <a:lnTo>
                    <a:pt x="8" y="0"/>
                  </a:lnTo>
                  <a:close/>
                </a:path>
              </a:pathLst>
            </a:custGeom>
            <a:solidFill>
              <a:srgbClr val="000000"/>
            </a:solidFill>
            <a:ln w="0">
              <a:solidFill>
                <a:srgbClr val="000000"/>
              </a:solidFill>
              <a:round/>
              <a:headEnd/>
              <a:tailEnd/>
            </a:ln>
          </p:spPr>
          <p:txBody>
            <a:bodyPr/>
            <a:lstStyle/>
            <a:p>
              <a:endParaRPr lang="en-US"/>
            </a:p>
          </p:txBody>
        </p:sp>
        <p:sp>
          <p:nvSpPr>
            <p:cNvPr id="28794" name="Freeform 109"/>
            <p:cNvSpPr>
              <a:spLocks/>
            </p:cNvSpPr>
            <p:nvPr/>
          </p:nvSpPr>
          <p:spPr bwMode="auto">
            <a:xfrm>
              <a:off x="2228" y="2234"/>
              <a:ext cx="59" cy="58"/>
            </a:xfrm>
            <a:custGeom>
              <a:avLst/>
              <a:gdLst>
                <a:gd name="T0" fmla="*/ 25 w 59"/>
                <a:gd name="T1" fmla="*/ 0 h 58"/>
                <a:gd name="T2" fmla="*/ 17 w 59"/>
                <a:gd name="T3" fmla="*/ 6 h 58"/>
                <a:gd name="T4" fmla="*/ 13 w 59"/>
                <a:gd name="T5" fmla="*/ 8 h 58"/>
                <a:gd name="T6" fmla="*/ 0 w 59"/>
                <a:gd name="T7" fmla="*/ 38 h 58"/>
                <a:gd name="T8" fmla="*/ 59 w 59"/>
                <a:gd name="T9" fmla="*/ 58 h 58"/>
                <a:gd name="T10" fmla="*/ 59 w 59"/>
                <a:gd name="T11" fmla="*/ 54 h 58"/>
                <a:gd name="T12" fmla="*/ 55 w 59"/>
                <a:gd name="T13" fmla="*/ 52 h 58"/>
                <a:gd name="T14" fmla="*/ 48 w 59"/>
                <a:gd name="T15" fmla="*/ 44 h 58"/>
                <a:gd name="T16" fmla="*/ 44 w 59"/>
                <a:gd name="T17" fmla="*/ 34 h 58"/>
                <a:gd name="T18" fmla="*/ 42 w 59"/>
                <a:gd name="T19" fmla="*/ 34 h 58"/>
                <a:gd name="T20" fmla="*/ 32 w 59"/>
                <a:gd name="T21" fmla="*/ 31 h 58"/>
                <a:gd name="T22" fmla="*/ 29 w 59"/>
                <a:gd name="T23" fmla="*/ 23 h 58"/>
                <a:gd name="T24" fmla="*/ 27 w 59"/>
                <a:gd name="T25" fmla="*/ 13 h 58"/>
                <a:gd name="T26" fmla="*/ 29 w 59"/>
                <a:gd name="T27" fmla="*/ 6 h 58"/>
                <a:gd name="T28" fmla="*/ 25 w 59"/>
                <a:gd name="T29" fmla="*/ 0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58"/>
                <a:gd name="T47" fmla="*/ 59 w 59"/>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58">
                  <a:moveTo>
                    <a:pt x="25" y="0"/>
                  </a:moveTo>
                  <a:lnTo>
                    <a:pt x="17" y="6"/>
                  </a:lnTo>
                  <a:lnTo>
                    <a:pt x="13" y="8"/>
                  </a:lnTo>
                  <a:lnTo>
                    <a:pt x="0" y="38"/>
                  </a:lnTo>
                  <a:lnTo>
                    <a:pt x="59" y="58"/>
                  </a:lnTo>
                  <a:lnTo>
                    <a:pt x="59" y="54"/>
                  </a:lnTo>
                  <a:lnTo>
                    <a:pt x="55" y="52"/>
                  </a:lnTo>
                  <a:lnTo>
                    <a:pt x="48" y="44"/>
                  </a:lnTo>
                  <a:lnTo>
                    <a:pt x="44" y="34"/>
                  </a:lnTo>
                  <a:lnTo>
                    <a:pt x="42" y="34"/>
                  </a:lnTo>
                  <a:lnTo>
                    <a:pt x="32" y="31"/>
                  </a:lnTo>
                  <a:lnTo>
                    <a:pt x="29" y="23"/>
                  </a:lnTo>
                  <a:lnTo>
                    <a:pt x="27" y="13"/>
                  </a:lnTo>
                  <a:lnTo>
                    <a:pt x="29" y="6"/>
                  </a:lnTo>
                  <a:lnTo>
                    <a:pt x="25" y="0"/>
                  </a:lnTo>
                </a:path>
              </a:pathLst>
            </a:custGeom>
            <a:noFill/>
            <a:ln w="0">
              <a:solidFill>
                <a:srgbClr val="000000"/>
              </a:solidFill>
              <a:round/>
              <a:headEnd/>
              <a:tailEnd/>
            </a:ln>
          </p:spPr>
          <p:txBody>
            <a:bodyPr/>
            <a:lstStyle/>
            <a:p>
              <a:endParaRPr lang="en-US"/>
            </a:p>
          </p:txBody>
        </p:sp>
        <p:sp>
          <p:nvSpPr>
            <p:cNvPr id="28795" name="Freeform 110"/>
            <p:cNvSpPr>
              <a:spLocks/>
            </p:cNvSpPr>
            <p:nvPr/>
          </p:nvSpPr>
          <p:spPr bwMode="auto">
            <a:xfrm>
              <a:off x="3431" y="1497"/>
              <a:ext cx="46" cy="28"/>
            </a:xfrm>
            <a:custGeom>
              <a:avLst/>
              <a:gdLst>
                <a:gd name="T0" fmla="*/ 46 w 46"/>
                <a:gd name="T1" fmla="*/ 7 h 28"/>
                <a:gd name="T2" fmla="*/ 33 w 46"/>
                <a:gd name="T3" fmla="*/ 17 h 28"/>
                <a:gd name="T4" fmla="*/ 18 w 46"/>
                <a:gd name="T5" fmla="*/ 23 h 28"/>
                <a:gd name="T6" fmla="*/ 0 w 46"/>
                <a:gd name="T7" fmla="*/ 28 h 28"/>
                <a:gd name="T8" fmla="*/ 8 w 46"/>
                <a:gd name="T9" fmla="*/ 11 h 28"/>
                <a:gd name="T10" fmla="*/ 18 w 46"/>
                <a:gd name="T11" fmla="*/ 2 h 28"/>
                <a:gd name="T12" fmla="*/ 23 w 46"/>
                <a:gd name="T13" fmla="*/ 0 h 28"/>
                <a:gd name="T14" fmla="*/ 46 w 46"/>
                <a:gd name="T15" fmla="*/ 7 h 28"/>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28"/>
                <a:gd name="T26" fmla="*/ 46 w 46"/>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28">
                  <a:moveTo>
                    <a:pt x="46" y="7"/>
                  </a:moveTo>
                  <a:lnTo>
                    <a:pt x="33" y="17"/>
                  </a:lnTo>
                  <a:lnTo>
                    <a:pt x="18" y="23"/>
                  </a:lnTo>
                  <a:lnTo>
                    <a:pt x="0" y="28"/>
                  </a:lnTo>
                  <a:lnTo>
                    <a:pt x="8" y="11"/>
                  </a:lnTo>
                  <a:lnTo>
                    <a:pt x="18" y="2"/>
                  </a:lnTo>
                  <a:lnTo>
                    <a:pt x="23" y="0"/>
                  </a:lnTo>
                  <a:lnTo>
                    <a:pt x="46" y="7"/>
                  </a:lnTo>
                  <a:close/>
                </a:path>
              </a:pathLst>
            </a:custGeom>
            <a:solidFill>
              <a:srgbClr val="FCE6CF"/>
            </a:solidFill>
            <a:ln w="0">
              <a:solidFill>
                <a:srgbClr val="000000"/>
              </a:solidFill>
              <a:round/>
              <a:headEnd/>
              <a:tailEnd/>
            </a:ln>
          </p:spPr>
          <p:txBody>
            <a:bodyPr/>
            <a:lstStyle/>
            <a:p>
              <a:endParaRPr lang="en-US"/>
            </a:p>
          </p:txBody>
        </p:sp>
        <p:sp>
          <p:nvSpPr>
            <p:cNvPr id="28796" name="Freeform 111"/>
            <p:cNvSpPr>
              <a:spLocks/>
            </p:cNvSpPr>
            <p:nvPr/>
          </p:nvSpPr>
          <p:spPr bwMode="auto">
            <a:xfrm>
              <a:off x="2717" y="1556"/>
              <a:ext cx="16" cy="16"/>
            </a:xfrm>
            <a:custGeom>
              <a:avLst/>
              <a:gdLst>
                <a:gd name="T0" fmla="*/ 10 w 16"/>
                <a:gd name="T1" fmla="*/ 0 h 16"/>
                <a:gd name="T2" fmla="*/ 4 w 16"/>
                <a:gd name="T3" fmla="*/ 0 h 16"/>
                <a:gd name="T4" fmla="*/ 0 w 16"/>
                <a:gd name="T5" fmla="*/ 4 h 16"/>
                <a:gd name="T6" fmla="*/ 0 w 16"/>
                <a:gd name="T7" fmla="*/ 12 h 16"/>
                <a:gd name="T8" fmla="*/ 2 w 16"/>
                <a:gd name="T9" fmla="*/ 14 h 16"/>
                <a:gd name="T10" fmla="*/ 6 w 16"/>
                <a:gd name="T11" fmla="*/ 16 h 16"/>
                <a:gd name="T12" fmla="*/ 12 w 16"/>
                <a:gd name="T13" fmla="*/ 16 h 16"/>
                <a:gd name="T14" fmla="*/ 14 w 16"/>
                <a:gd name="T15" fmla="*/ 14 h 16"/>
                <a:gd name="T16" fmla="*/ 16 w 16"/>
                <a:gd name="T17" fmla="*/ 10 h 16"/>
                <a:gd name="T18" fmla="*/ 16 w 16"/>
                <a:gd name="T19" fmla="*/ 8 h 16"/>
                <a:gd name="T20" fmla="*/ 14 w 16"/>
                <a:gd name="T21" fmla="*/ 6 h 16"/>
                <a:gd name="T22" fmla="*/ 12 w 16"/>
                <a:gd name="T23" fmla="*/ 2 h 16"/>
                <a:gd name="T24" fmla="*/ 10 w 16"/>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6"/>
                <a:gd name="T41" fmla="*/ 16 w 16"/>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6">
                  <a:moveTo>
                    <a:pt x="10" y="0"/>
                  </a:moveTo>
                  <a:lnTo>
                    <a:pt x="4" y="0"/>
                  </a:lnTo>
                  <a:lnTo>
                    <a:pt x="0" y="4"/>
                  </a:lnTo>
                  <a:lnTo>
                    <a:pt x="0" y="12"/>
                  </a:lnTo>
                  <a:lnTo>
                    <a:pt x="2" y="14"/>
                  </a:lnTo>
                  <a:lnTo>
                    <a:pt x="6" y="16"/>
                  </a:lnTo>
                  <a:lnTo>
                    <a:pt x="12" y="16"/>
                  </a:lnTo>
                  <a:lnTo>
                    <a:pt x="14" y="14"/>
                  </a:lnTo>
                  <a:lnTo>
                    <a:pt x="16" y="10"/>
                  </a:lnTo>
                  <a:lnTo>
                    <a:pt x="16" y="8"/>
                  </a:lnTo>
                  <a:lnTo>
                    <a:pt x="14" y="6"/>
                  </a:lnTo>
                  <a:lnTo>
                    <a:pt x="12" y="2"/>
                  </a:lnTo>
                  <a:lnTo>
                    <a:pt x="10" y="0"/>
                  </a:lnTo>
                  <a:close/>
                </a:path>
              </a:pathLst>
            </a:custGeom>
            <a:solidFill>
              <a:srgbClr val="0000FF"/>
            </a:solidFill>
            <a:ln w="0">
              <a:solidFill>
                <a:srgbClr val="000000"/>
              </a:solidFill>
              <a:round/>
              <a:headEnd/>
              <a:tailEnd/>
            </a:ln>
          </p:spPr>
          <p:txBody>
            <a:bodyPr/>
            <a:lstStyle/>
            <a:p>
              <a:endParaRPr lang="en-US"/>
            </a:p>
          </p:txBody>
        </p:sp>
      </p:grpSp>
      <p:grpSp>
        <p:nvGrpSpPr>
          <p:cNvPr id="5" name="Group 112"/>
          <p:cNvGrpSpPr>
            <a:grpSpLocks noChangeAspect="1"/>
          </p:cNvGrpSpPr>
          <p:nvPr/>
        </p:nvGrpSpPr>
        <p:grpSpPr bwMode="auto">
          <a:xfrm rot="18289972">
            <a:off x="1991520" y="5548114"/>
            <a:ext cx="1223962" cy="847725"/>
            <a:chOff x="1911" y="1489"/>
            <a:chExt cx="1937" cy="1342"/>
          </a:xfrm>
        </p:grpSpPr>
        <p:sp>
          <p:nvSpPr>
            <p:cNvPr id="28727" name="AutoShape 113"/>
            <p:cNvSpPr>
              <a:spLocks noChangeAspect="1" noChangeArrowheads="1" noTextEdit="1"/>
            </p:cNvSpPr>
            <p:nvPr/>
          </p:nvSpPr>
          <p:spPr bwMode="auto">
            <a:xfrm>
              <a:off x="1911" y="1489"/>
              <a:ext cx="1937" cy="1342"/>
            </a:xfrm>
            <a:prstGeom prst="rect">
              <a:avLst/>
            </a:prstGeom>
            <a:noFill/>
            <a:ln w="9525">
              <a:noFill/>
              <a:miter lim="800000"/>
              <a:headEnd/>
              <a:tailEnd/>
            </a:ln>
          </p:spPr>
          <p:txBody>
            <a:bodyPr/>
            <a:lstStyle/>
            <a:p>
              <a:endParaRPr lang="en-GB"/>
            </a:p>
          </p:txBody>
        </p:sp>
        <p:sp>
          <p:nvSpPr>
            <p:cNvPr id="28728" name="Freeform 114"/>
            <p:cNvSpPr>
              <a:spLocks/>
            </p:cNvSpPr>
            <p:nvPr/>
          </p:nvSpPr>
          <p:spPr bwMode="auto">
            <a:xfrm>
              <a:off x="2669" y="2153"/>
              <a:ext cx="1006" cy="670"/>
            </a:xfrm>
            <a:custGeom>
              <a:avLst/>
              <a:gdLst>
                <a:gd name="T0" fmla="*/ 517 w 1006"/>
                <a:gd name="T1" fmla="*/ 31 h 670"/>
                <a:gd name="T2" fmla="*/ 503 w 1006"/>
                <a:gd name="T3" fmla="*/ 31 h 670"/>
                <a:gd name="T4" fmla="*/ 436 w 1006"/>
                <a:gd name="T5" fmla="*/ 50 h 670"/>
                <a:gd name="T6" fmla="*/ 371 w 1006"/>
                <a:gd name="T7" fmla="*/ 56 h 670"/>
                <a:gd name="T8" fmla="*/ 344 w 1006"/>
                <a:gd name="T9" fmla="*/ 48 h 670"/>
                <a:gd name="T10" fmla="*/ 281 w 1006"/>
                <a:gd name="T11" fmla="*/ 0 h 670"/>
                <a:gd name="T12" fmla="*/ 277 w 1006"/>
                <a:gd name="T13" fmla="*/ 2 h 670"/>
                <a:gd name="T14" fmla="*/ 311 w 1006"/>
                <a:gd name="T15" fmla="*/ 33 h 670"/>
                <a:gd name="T16" fmla="*/ 357 w 1006"/>
                <a:gd name="T17" fmla="*/ 66 h 670"/>
                <a:gd name="T18" fmla="*/ 359 w 1006"/>
                <a:gd name="T19" fmla="*/ 71 h 670"/>
                <a:gd name="T20" fmla="*/ 354 w 1006"/>
                <a:gd name="T21" fmla="*/ 75 h 670"/>
                <a:gd name="T22" fmla="*/ 344 w 1006"/>
                <a:gd name="T23" fmla="*/ 79 h 670"/>
                <a:gd name="T24" fmla="*/ 217 w 1006"/>
                <a:gd name="T25" fmla="*/ 73 h 670"/>
                <a:gd name="T26" fmla="*/ 217 w 1006"/>
                <a:gd name="T27" fmla="*/ 83 h 670"/>
                <a:gd name="T28" fmla="*/ 211 w 1006"/>
                <a:gd name="T29" fmla="*/ 102 h 670"/>
                <a:gd name="T30" fmla="*/ 206 w 1006"/>
                <a:gd name="T31" fmla="*/ 146 h 670"/>
                <a:gd name="T32" fmla="*/ 206 w 1006"/>
                <a:gd name="T33" fmla="*/ 181 h 670"/>
                <a:gd name="T34" fmla="*/ 208 w 1006"/>
                <a:gd name="T35" fmla="*/ 215 h 670"/>
                <a:gd name="T36" fmla="*/ 215 w 1006"/>
                <a:gd name="T37" fmla="*/ 238 h 670"/>
                <a:gd name="T38" fmla="*/ 219 w 1006"/>
                <a:gd name="T39" fmla="*/ 250 h 670"/>
                <a:gd name="T40" fmla="*/ 167 w 1006"/>
                <a:gd name="T41" fmla="*/ 463 h 670"/>
                <a:gd name="T42" fmla="*/ 163 w 1006"/>
                <a:gd name="T43" fmla="*/ 465 h 670"/>
                <a:gd name="T44" fmla="*/ 152 w 1006"/>
                <a:gd name="T45" fmla="*/ 436 h 670"/>
                <a:gd name="T46" fmla="*/ 131 w 1006"/>
                <a:gd name="T47" fmla="*/ 451 h 670"/>
                <a:gd name="T48" fmla="*/ 131 w 1006"/>
                <a:gd name="T49" fmla="*/ 405 h 670"/>
                <a:gd name="T50" fmla="*/ 73 w 1006"/>
                <a:gd name="T51" fmla="*/ 342 h 670"/>
                <a:gd name="T52" fmla="*/ 56 w 1006"/>
                <a:gd name="T53" fmla="*/ 359 h 670"/>
                <a:gd name="T54" fmla="*/ 6 w 1006"/>
                <a:gd name="T55" fmla="*/ 478 h 670"/>
                <a:gd name="T56" fmla="*/ 0 w 1006"/>
                <a:gd name="T57" fmla="*/ 522 h 670"/>
                <a:gd name="T58" fmla="*/ 148 w 1006"/>
                <a:gd name="T59" fmla="*/ 670 h 670"/>
                <a:gd name="T60" fmla="*/ 227 w 1006"/>
                <a:gd name="T61" fmla="*/ 668 h 670"/>
                <a:gd name="T62" fmla="*/ 261 w 1006"/>
                <a:gd name="T63" fmla="*/ 640 h 670"/>
                <a:gd name="T64" fmla="*/ 453 w 1006"/>
                <a:gd name="T65" fmla="*/ 325 h 670"/>
                <a:gd name="T66" fmla="*/ 676 w 1006"/>
                <a:gd name="T67" fmla="*/ 296 h 670"/>
                <a:gd name="T68" fmla="*/ 670 w 1006"/>
                <a:gd name="T69" fmla="*/ 317 h 670"/>
                <a:gd name="T70" fmla="*/ 703 w 1006"/>
                <a:gd name="T71" fmla="*/ 311 h 670"/>
                <a:gd name="T72" fmla="*/ 751 w 1006"/>
                <a:gd name="T73" fmla="*/ 359 h 670"/>
                <a:gd name="T74" fmla="*/ 785 w 1006"/>
                <a:gd name="T75" fmla="*/ 380 h 670"/>
                <a:gd name="T76" fmla="*/ 889 w 1006"/>
                <a:gd name="T77" fmla="*/ 434 h 670"/>
                <a:gd name="T78" fmla="*/ 895 w 1006"/>
                <a:gd name="T79" fmla="*/ 434 h 670"/>
                <a:gd name="T80" fmla="*/ 929 w 1006"/>
                <a:gd name="T81" fmla="*/ 417 h 670"/>
                <a:gd name="T82" fmla="*/ 1006 w 1006"/>
                <a:gd name="T83" fmla="*/ 327 h 670"/>
                <a:gd name="T84" fmla="*/ 1004 w 1006"/>
                <a:gd name="T85" fmla="*/ 317 h 670"/>
                <a:gd name="T86" fmla="*/ 866 w 1006"/>
                <a:gd name="T87" fmla="*/ 200 h 670"/>
                <a:gd name="T88" fmla="*/ 810 w 1006"/>
                <a:gd name="T89" fmla="*/ 139 h 670"/>
                <a:gd name="T90" fmla="*/ 808 w 1006"/>
                <a:gd name="T91" fmla="*/ 135 h 670"/>
                <a:gd name="T92" fmla="*/ 799 w 1006"/>
                <a:gd name="T93" fmla="*/ 131 h 670"/>
                <a:gd name="T94" fmla="*/ 517 w 1006"/>
                <a:gd name="T95" fmla="*/ 31 h 6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06"/>
                <a:gd name="T145" fmla="*/ 0 h 670"/>
                <a:gd name="T146" fmla="*/ 1006 w 1006"/>
                <a:gd name="T147" fmla="*/ 670 h 6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06" h="670">
                  <a:moveTo>
                    <a:pt x="517" y="31"/>
                  </a:moveTo>
                  <a:lnTo>
                    <a:pt x="503" y="31"/>
                  </a:lnTo>
                  <a:lnTo>
                    <a:pt x="436" y="50"/>
                  </a:lnTo>
                  <a:lnTo>
                    <a:pt x="371" y="56"/>
                  </a:lnTo>
                  <a:lnTo>
                    <a:pt x="344" y="48"/>
                  </a:lnTo>
                  <a:lnTo>
                    <a:pt x="281" y="0"/>
                  </a:lnTo>
                  <a:lnTo>
                    <a:pt x="277" y="2"/>
                  </a:lnTo>
                  <a:lnTo>
                    <a:pt x="311" y="33"/>
                  </a:lnTo>
                  <a:lnTo>
                    <a:pt x="357" y="66"/>
                  </a:lnTo>
                  <a:lnTo>
                    <a:pt x="359" y="71"/>
                  </a:lnTo>
                  <a:lnTo>
                    <a:pt x="354" y="75"/>
                  </a:lnTo>
                  <a:lnTo>
                    <a:pt x="344" y="79"/>
                  </a:lnTo>
                  <a:lnTo>
                    <a:pt x="217" y="73"/>
                  </a:lnTo>
                  <a:lnTo>
                    <a:pt x="217" y="83"/>
                  </a:lnTo>
                  <a:lnTo>
                    <a:pt x="211" y="102"/>
                  </a:lnTo>
                  <a:lnTo>
                    <a:pt x="206" y="146"/>
                  </a:lnTo>
                  <a:lnTo>
                    <a:pt x="206" y="181"/>
                  </a:lnTo>
                  <a:lnTo>
                    <a:pt x="208" y="215"/>
                  </a:lnTo>
                  <a:lnTo>
                    <a:pt x="215" y="238"/>
                  </a:lnTo>
                  <a:lnTo>
                    <a:pt x="219" y="250"/>
                  </a:lnTo>
                  <a:lnTo>
                    <a:pt x="167" y="463"/>
                  </a:lnTo>
                  <a:lnTo>
                    <a:pt x="163" y="465"/>
                  </a:lnTo>
                  <a:lnTo>
                    <a:pt x="152" y="436"/>
                  </a:lnTo>
                  <a:lnTo>
                    <a:pt x="131" y="451"/>
                  </a:lnTo>
                  <a:lnTo>
                    <a:pt x="131" y="405"/>
                  </a:lnTo>
                  <a:lnTo>
                    <a:pt x="73" y="342"/>
                  </a:lnTo>
                  <a:lnTo>
                    <a:pt x="56" y="359"/>
                  </a:lnTo>
                  <a:lnTo>
                    <a:pt x="6" y="478"/>
                  </a:lnTo>
                  <a:lnTo>
                    <a:pt x="0" y="522"/>
                  </a:lnTo>
                  <a:lnTo>
                    <a:pt x="148" y="670"/>
                  </a:lnTo>
                  <a:lnTo>
                    <a:pt x="227" y="668"/>
                  </a:lnTo>
                  <a:lnTo>
                    <a:pt x="261" y="640"/>
                  </a:lnTo>
                  <a:lnTo>
                    <a:pt x="453" y="325"/>
                  </a:lnTo>
                  <a:lnTo>
                    <a:pt x="676" y="296"/>
                  </a:lnTo>
                  <a:lnTo>
                    <a:pt x="670" y="317"/>
                  </a:lnTo>
                  <a:lnTo>
                    <a:pt x="703" y="311"/>
                  </a:lnTo>
                  <a:lnTo>
                    <a:pt x="751" y="359"/>
                  </a:lnTo>
                  <a:lnTo>
                    <a:pt x="785" y="380"/>
                  </a:lnTo>
                  <a:lnTo>
                    <a:pt x="889" y="434"/>
                  </a:lnTo>
                  <a:lnTo>
                    <a:pt x="895" y="434"/>
                  </a:lnTo>
                  <a:lnTo>
                    <a:pt x="929" y="417"/>
                  </a:lnTo>
                  <a:lnTo>
                    <a:pt x="1006" y="327"/>
                  </a:lnTo>
                  <a:lnTo>
                    <a:pt x="1004" y="317"/>
                  </a:lnTo>
                  <a:lnTo>
                    <a:pt x="866" y="200"/>
                  </a:lnTo>
                  <a:lnTo>
                    <a:pt x="810" y="139"/>
                  </a:lnTo>
                  <a:lnTo>
                    <a:pt x="808" y="135"/>
                  </a:lnTo>
                  <a:lnTo>
                    <a:pt x="799" y="131"/>
                  </a:lnTo>
                  <a:lnTo>
                    <a:pt x="517" y="31"/>
                  </a:lnTo>
                  <a:close/>
                </a:path>
              </a:pathLst>
            </a:custGeom>
            <a:solidFill>
              <a:srgbClr val="000080"/>
            </a:solidFill>
            <a:ln w="0">
              <a:solidFill>
                <a:srgbClr val="000000"/>
              </a:solidFill>
              <a:round/>
              <a:headEnd/>
              <a:tailEnd/>
            </a:ln>
          </p:spPr>
          <p:txBody>
            <a:bodyPr/>
            <a:lstStyle/>
            <a:p>
              <a:endParaRPr lang="en-US"/>
            </a:p>
          </p:txBody>
        </p:sp>
        <p:sp>
          <p:nvSpPr>
            <p:cNvPr id="28729" name="Freeform 115"/>
            <p:cNvSpPr>
              <a:spLocks/>
            </p:cNvSpPr>
            <p:nvPr/>
          </p:nvSpPr>
          <p:spPr bwMode="auto">
            <a:xfrm>
              <a:off x="2322" y="1775"/>
              <a:ext cx="664" cy="565"/>
            </a:xfrm>
            <a:custGeom>
              <a:avLst/>
              <a:gdLst>
                <a:gd name="T0" fmla="*/ 664 w 664"/>
                <a:gd name="T1" fmla="*/ 186 h 565"/>
                <a:gd name="T2" fmla="*/ 555 w 664"/>
                <a:gd name="T3" fmla="*/ 230 h 565"/>
                <a:gd name="T4" fmla="*/ 534 w 664"/>
                <a:gd name="T5" fmla="*/ 133 h 565"/>
                <a:gd name="T6" fmla="*/ 651 w 664"/>
                <a:gd name="T7" fmla="*/ 73 h 565"/>
                <a:gd name="T8" fmla="*/ 660 w 664"/>
                <a:gd name="T9" fmla="*/ 38 h 565"/>
                <a:gd name="T10" fmla="*/ 645 w 664"/>
                <a:gd name="T11" fmla="*/ 6 h 565"/>
                <a:gd name="T12" fmla="*/ 591 w 664"/>
                <a:gd name="T13" fmla="*/ 23 h 565"/>
                <a:gd name="T14" fmla="*/ 509 w 664"/>
                <a:gd name="T15" fmla="*/ 14 h 565"/>
                <a:gd name="T16" fmla="*/ 487 w 664"/>
                <a:gd name="T17" fmla="*/ 2 h 565"/>
                <a:gd name="T18" fmla="*/ 449 w 664"/>
                <a:gd name="T19" fmla="*/ 2 h 565"/>
                <a:gd name="T20" fmla="*/ 472 w 664"/>
                <a:gd name="T21" fmla="*/ 44 h 565"/>
                <a:gd name="T22" fmla="*/ 426 w 664"/>
                <a:gd name="T23" fmla="*/ 86 h 565"/>
                <a:gd name="T24" fmla="*/ 376 w 664"/>
                <a:gd name="T25" fmla="*/ 129 h 565"/>
                <a:gd name="T26" fmla="*/ 223 w 664"/>
                <a:gd name="T27" fmla="*/ 200 h 565"/>
                <a:gd name="T28" fmla="*/ 176 w 664"/>
                <a:gd name="T29" fmla="*/ 215 h 565"/>
                <a:gd name="T30" fmla="*/ 4 w 664"/>
                <a:gd name="T31" fmla="*/ 332 h 565"/>
                <a:gd name="T32" fmla="*/ 0 w 664"/>
                <a:gd name="T33" fmla="*/ 346 h 565"/>
                <a:gd name="T34" fmla="*/ 15 w 664"/>
                <a:gd name="T35" fmla="*/ 363 h 565"/>
                <a:gd name="T36" fmla="*/ 29 w 664"/>
                <a:gd name="T37" fmla="*/ 336 h 565"/>
                <a:gd name="T38" fmla="*/ 44 w 664"/>
                <a:gd name="T39" fmla="*/ 326 h 565"/>
                <a:gd name="T40" fmla="*/ 67 w 664"/>
                <a:gd name="T41" fmla="*/ 323 h 565"/>
                <a:gd name="T42" fmla="*/ 98 w 664"/>
                <a:gd name="T43" fmla="*/ 326 h 565"/>
                <a:gd name="T44" fmla="*/ 130 w 664"/>
                <a:gd name="T45" fmla="*/ 340 h 565"/>
                <a:gd name="T46" fmla="*/ 142 w 664"/>
                <a:gd name="T47" fmla="*/ 363 h 565"/>
                <a:gd name="T48" fmla="*/ 136 w 664"/>
                <a:gd name="T49" fmla="*/ 384 h 565"/>
                <a:gd name="T50" fmla="*/ 103 w 664"/>
                <a:gd name="T51" fmla="*/ 401 h 565"/>
                <a:gd name="T52" fmla="*/ 92 w 664"/>
                <a:gd name="T53" fmla="*/ 411 h 565"/>
                <a:gd name="T54" fmla="*/ 148 w 664"/>
                <a:gd name="T55" fmla="*/ 411 h 565"/>
                <a:gd name="T56" fmla="*/ 282 w 664"/>
                <a:gd name="T57" fmla="*/ 305 h 565"/>
                <a:gd name="T58" fmla="*/ 468 w 664"/>
                <a:gd name="T59" fmla="*/ 296 h 565"/>
                <a:gd name="T60" fmla="*/ 359 w 664"/>
                <a:gd name="T61" fmla="*/ 434 h 565"/>
                <a:gd name="T62" fmla="*/ 295 w 664"/>
                <a:gd name="T63" fmla="*/ 478 h 565"/>
                <a:gd name="T64" fmla="*/ 251 w 664"/>
                <a:gd name="T65" fmla="*/ 493 h 565"/>
                <a:gd name="T66" fmla="*/ 424 w 664"/>
                <a:gd name="T67" fmla="*/ 565 h 565"/>
                <a:gd name="T68" fmla="*/ 524 w 664"/>
                <a:gd name="T69" fmla="*/ 497 h 565"/>
                <a:gd name="T70" fmla="*/ 591 w 664"/>
                <a:gd name="T71" fmla="*/ 403 h 565"/>
                <a:gd name="T72" fmla="*/ 641 w 664"/>
                <a:gd name="T73" fmla="*/ 317 h 565"/>
                <a:gd name="T74" fmla="*/ 662 w 664"/>
                <a:gd name="T75" fmla="*/ 217 h 56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64"/>
                <a:gd name="T115" fmla="*/ 0 h 565"/>
                <a:gd name="T116" fmla="*/ 664 w 664"/>
                <a:gd name="T117" fmla="*/ 565 h 56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64" h="565">
                  <a:moveTo>
                    <a:pt x="662" y="205"/>
                  </a:moveTo>
                  <a:lnTo>
                    <a:pt x="664" y="186"/>
                  </a:lnTo>
                  <a:lnTo>
                    <a:pt x="662" y="171"/>
                  </a:lnTo>
                  <a:lnTo>
                    <a:pt x="555" y="230"/>
                  </a:lnTo>
                  <a:lnTo>
                    <a:pt x="482" y="205"/>
                  </a:lnTo>
                  <a:lnTo>
                    <a:pt x="534" y="133"/>
                  </a:lnTo>
                  <a:lnTo>
                    <a:pt x="651" y="75"/>
                  </a:lnTo>
                  <a:lnTo>
                    <a:pt x="651" y="73"/>
                  </a:lnTo>
                  <a:lnTo>
                    <a:pt x="660" y="56"/>
                  </a:lnTo>
                  <a:lnTo>
                    <a:pt x="660" y="38"/>
                  </a:lnTo>
                  <a:lnTo>
                    <a:pt x="651" y="14"/>
                  </a:lnTo>
                  <a:lnTo>
                    <a:pt x="645" y="6"/>
                  </a:lnTo>
                  <a:lnTo>
                    <a:pt x="601" y="19"/>
                  </a:lnTo>
                  <a:lnTo>
                    <a:pt x="591" y="23"/>
                  </a:lnTo>
                  <a:lnTo>
                    <a:pt x="587" y="25"/>
                  </a:lnTo>
                  <a:lnTo>
                    <a:pt x="509" y="14"/>
                  </a:lnTo>
                  <a:lnTo>
                    <a:pt x="503" y="10"/>
                  </a:lnTo>
                  <a:lnTo>
                    <a:pt x="487" y="2"/>
                  </a:lnTo>
                  <a:lnTo>
                    <a:pt x="466" y="0"/>
                  </a:lnTo>
                  <a:lnTo>
                    <a:pt x="449" y="2"/>
                  </a:lnTo>
                  <a:lnTo>
                    <a:pt x="462" y="14"/>
                  </a:lnTo>
                  <a:lnTo>
                    <a:pt x="472" y="44"/>
                  </a:lnTo>
                  <a:lnTo>
                    <a:pt x="438" y="48"/>
                  </a:lnTo>
                  <a:lnTo>
                    <a:pt x="426" y="86"/>
                  </a:lnTo>
                  <a:lnTo>
                    <a:pt x="382" y="92"/>
                  </a:lnTo>
                  <a:lnTo>
                    <a:pt x="376" y="129"/>
                  </a:lnTo>
                  <a:lnTo>
                    <a:pt x="372" y="144"/>
                  </a:lnTo>
                  <a:lnTo>
                    <a:pt x="223" y="200"/>
                  </a:lnTo>
                  <a:lnTo>
                    <a:pt x="194" y="198"/>
                  </a:lnTo>
                  <a:lnTo>
                    <a:pt x="176" y="215"/>
                  </a:lnTo>
                  <a:lnTo>
                    <a:pt x="9" y="325"/>
                  </a:lnTo>
                  <a:lnTo>
                    <a:pt x="4" y="332"/>
                  </a:lnTo>
                  <a:lnTo>
                    <a:pt x="0" y="338"/>
                  </a:lnTo>
                  <a:lnTo>
                    <a:pt x="0" y="346"/>
                  </a:lnTo>
                  <a:lnTo>
                    <a:pt x="11" y="365"/>
                  </a:lnTo>
                  <a:lnTo>
                    <a:pt x="15" y="363"/>
                  </a:lnTo>
                  <a:lnTo>
                    <a:pt x="23" y="344"/>
                  </a:lnTo>
                  <a:lnTo>
                    <a:pt x="29" y="336"/>
                  </a:lnTo>
                  <a:lnTo>
                    <a:pt x="34" y="330"/>
                  </a:lnTo>
                  <a:lnTo>
                    <a:pt x="44" y="326"/>
                  </a:lnTo>
                  <a:lnTo>
                    <a:pt x="57" y="325"/>
                  </a:lnTo>
                  <a:lnTo>
                    <a:pt x="67" y="323"/>
                  </a:lnTo>
                  <a:lnTo>
                    <a:pt x="79" y="325"/>
                  </a:lnTo>
                  <a:lnTo>
                    <a:pt x="98" y="326"/>
                  </a:lnTo>
                  <a:lnTo>
                    <a:pt x="115" y="330"/>
                  </a:lnTo>
                  <a:lnTo>
                    <a:pt x="130" y="340"/>
                  </a:lnTo>
                  <a:lnTo>
                    <a:pt x="138" y="353"/>
                  </a:lnTo>
                  <a:lnTo>
                    <a:pt x="142" y="363"/>
                  </a:lnTo>
                  <a:lnTo>
                    <a:pt x="142" y="380"/>
                  </a:lnTo>
                  <a:lnTo>
                    <a:pt x="136" y="384"/>
                  </a:lnTo>
                  <a:lnTo>
                    <a:pt x="121" y="392"/>
                  </a:lnTo>
                  <a:lnTo>
                    <a:pt x="103" y="401"/>
                  </a:lnTo>
                  <a:lnTo>
                    <a:pt x="96" y="407"/>
                  </a:lnTo>
                  <a:lnTo>
                    <a:pt x="92" y="411"/>
                  </a:lnTo>
                  <a:lnTo>
                    <a:pt x="105" y="426"/>
                  </a:lnTo>
                  <a:lnTo>
                    <a:pt x="148" y="411"/>
                  </a:lnTo>
                  <a:lnTo>
                    <a:pt x="171" y="378"/>
                  </a:lnTo>
                  <a:lnTo>
                    <a:pt x="282" y="305"/>
                  </a:lnTo>
                  <a:lnTo>
                    <a:pt x="295" y="301"/>
                  </a:lnTo>
                  <a:lnTo>
                    <a:pt x="468" y="296"/>
                  </a:lnTo>
                  <a:lnTo>
                    <a:pt x="393" y="392"/>
                  </a:lnTo>
                  <a:lnTo>
                    <a:pt x="359" y="434"/>
                  </a:lnTo>
                  <a:lnTo>
                    <a:pt x="305" y="476"/>
                  </a:lnTo>
                  <a:lnTo>
                    <a:pt x="295" y="478"/>
                  </a:lnTo>
                  <a:lnTo>
                    <a:pt x="247" y="492"/>
                  </a:lnTo>
                  <a:lnTo>
                    <a:pt x="251" y="493"/>
                  </a:lnTo>
                  <a:lnTo>
                    <a:pt x="391" y="565"/>
                  </a:lnTo>
                  <a:lnTo>
                    <a:pt x="424" y="565"/>
                  </a:lnTo>
                  <a:lnTo>
                    <a:pt x="459" y="555"/>
                  </a:lnTo>
                  <a:lnTo>
                    <a:pt x="524" y="497"/>
                  </a:lnTo>
                  <a:lnTo>
                    <a:pt x="558" y="449"/>
                  </a:lnTo>
                  <a:lnTo>
                    <a:pt x="591" y="403"/>
                  </a:lnTo>
                  <a:lnTo>
                    <a:pt x="620" y="363"/>
                  </a:lnTo>
                  <a:lnTo>
                    <a:pt x="641" y="317"/>
                  </a:lnTo>
                  <a:lnTo>
                    <a:pt x="654" y="271"/>
                  </a:lnTo>
                  <a:lnTo>
                    <a:pt x="662" y="217"/>
                  </a:lnTo>
                  <a:lnTo>
                    <a:pt x="662" y="205"/>
                  </a:lnTo>
                  <a:close/>
                </a:path>
              </a:pathLst>
            </a:custGeom>
            <a:solidFill>
              <a:srgbClr val="80FF80"/>
            </a:solidFill>
            <a:ln w="0">
              <a:solidFill>
                <a:srgbClr val="000000"/>
              </a:solidFill>
              <a:round/>
              <a:headEnd/>
              <a:tailEnd/>
            </a:ln>
          </p:spPr>
          <p:txBody>
            <a:bodyPr/>
            <a:lstStyle/>
            <a:p>
              <a:endParaRPr lang="en-US"/>
            </a:p>
          </p:txBody>
        </p:sp>
        <p:sp>
          <p:nvSpPr>
            <p:cNvPr id="28730" name="Freeform 116"/>
            <p:cNvSpPr>
              <a:spLocks/>
            </p:cNvSpPr>
            <p:nvPr/>
          </p:nvSpPr>
          <p:spPr bwMode="auto">
            <a:xfrm>
              <a:off x="1913" y="2209"/>
              <a:ext cx="639" cy="528"/>
            </a:xfrm>
            <a:custGeom>
              <a:avLst/>
              <a:gdLst>
                <a:gd name="T0" fmla="*/ 520 w 639"/>
                <a:gd name="T1" fmla="*/ 131 h 528"/>
                <a:gd name="T2" fmla="*/ 491 w 639"/>
                <a:gd name="T3" fmla="*/ 121 h 528"/>
                <a:gd name="T4" fmla="*/ 374 w 639"/>
                <a:gd name="T5" fmla="*/ 83 h 528"/>
                <a:gd name="T6" fmla="*/ 315 w 639"/>
                <a:gd name="T7" fmla="*/ 63 h 528"/>
                <a:gd name="T8" fmla="*/ 284 w 639"/>
                <a:gd name="T9" fmla="*/ 52 h 528"/>
                <a:gd name="T10" fmla="*/ 121 w 639"/>
                <a:gd name="T11" fmla="*/ 0 h 528"/>
                <a:gd name="T12" fmla="*/ 0 w 639"/>
                <a:gd name="T13" fmla="*/ 365 h 528"/>
                <a:gd name="T14" fmla="*/ 532 w 639"/>
                <a:gd name="T15" fmla="*/ 528 h 528"/>
                <a:gd name="T16" fmla="*/ 639 w 639"/>
                <a:gd name="T17" fmla="*/ 169 h 528"/>
                <a:gd name="T18" fmla="*/ 520 w 639"/>
                <a:gd name="T19" fmla="*/ 131 h 5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9"/>
                <a:gd name="T31" fmla="*/ 0 h 528"/>
                <a:gd name="T32" fmla="*/ 639 w 639"/>
                <a:gd name="T33" fmla="*/ 528 h 5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9" h="528">
                  <a:moveTo>
                    <a:pt x="520" y="131"/>
                  </a:moveTo>
                  <a:lnTo>
                    <a:pt x="491" y="121"/>
                  </a:lnTo>
                  <a:lnTo>
                    <a:pt x="374" y="83"/>
                  </a:lnTo>
                  <a:lnTo>
                    <a:pt x="315" y="63"/>
                  </a:lnTo>
                  <a:lnTo>
                    <a:pt x="284" y="52"/>
                  </a:lnTo>
                  <a:lnTo>
                    <a:pt x="121" y="0"/>
                  </a:lnTo>
                  <a:lnTo>
                    <a:pt x="0" y="365"/>
                  </a:lnTo>
                  <a:lnTo>
                    <a:pt x="532" y="528"/>
                  </a:lnTo>
                  <a:lnTo>
                    <a:pt x="639" y="169"/>
                  </a:lnTo>
                  <a:lnTo>
                    <a:pt x="520" y="131"/>
                  </a:lnTo>
                  <a:close/>
                </a:path>
              </a:pathLst>
            </a:custGeom>
            <a:solidFill>
              <a:srgbClr val="A16121"/>
            </a:solidFill>
            <a:ln w="0">
              <a:solidFill>
                <a:srgbClr val="000000"/>
              </a:solidFill>
              <a:round/>
              <a:headEnd/>
              <a:tailEnd/>
            </a:ln>
          </p:spPr>
          <p:txBody>
            <a:bodyPr/>
            <a:lstStyle/>
            <a:p>
              <a:endParaRPr lang="en-US"/>
            </a:p>
          </p:txBody>
        </p:sp>
        <p:sp>
          <p:nvSpPr>
            <p:cNvPr id="28731" name="Freeform 117"/>
            <p:cNvSpPr>
              <a:spLocks/>
            </p:cNvSpPr>
            <p:nvPr/>
          </p:nvSpPr>
          <p:spPr bwMode="auto">
            <a:xfrm>
              <a:off x="2957" y="1637"/>
              <a:ext cx="540" cy="443"/>
            </a:xfrm>
            <a:custGeom>
              <a:avLst/>
              <a:gdLst>
                <a:gd name="T0" fmla="*/ 503 w 540"/>
                <a:gd name="T1" fmla="*/ 32 h 443"/>
                <a:gd name="T2" fmla="*/ 494 w 540"/>
                <a:gd name="T3" fmla="*/ 27 h 443"/>
                <a:gd name="T4" fmla="*/ 488 w 540"/>
                <a:gd name="T5" fmla="*/ 38 h 443"/>
                <a:gd name="T6" fmla="*/ 482 w 540"/>
                <a:gd name="T7" fmla="*/ 40 h 443"/>
                <a:gd name="T8" fmla="*/ 440 w 540"/>
                <a:gd name="T9" fmla="*/ 17 h 443"/>
                <a:gd name="T10" fmla="*/ 440 w 540"/>
                <a:gd name="T11" fmla="*/ 0 h 443"/>
                <a:gd name="T12" fmla="*/ 421 w 540"/>
                <a:gd name="T13" fmla="*/ 0 h 443"/>
                <a:gd name="T14" fmla="*/ 388 w 540"/>
                <a:gd name="T15" fmla="*/ 50 h 443"/>
                <a:gd name="T16" fmla="*/ 398 w 540"/>
                <a:gd name="T17" fmla="*/ 71 h 443"/>
                <a:gd name="T18" fmla="*/ 396 w 540"/>
                <a:gd name="T19" fmla="*/ 75 h 443"/>
                <a:gd name="T20" fmla="*/ 357 w 540"/>
                <a:gd name="T21" fmla="*/ 82 h 443"/>
                <a:gd name="T22" fmla="*/ 363 w 540"/>
                <a:gd name="T23" fmla="*/ 94 h 443"/>
                <a:gd name="T24" fmla="*/ 367 w 540"/>
                <a:gd name="T25" fmla="*/ 111 h 443"/>
                <a:gd name="T26" fmla="*/ 363 w 540"/>
                <a:gd name="T27" fmla="*/ 111 h 443"/>
                <a:gd name="T28" fmla="*/ 336 w 540"/>
                <a:gd name="T29" fmla="*/ 96 h 443"/>
                <a:gd name="T30" fmla="*/ 305 w 540"/>
                <a:gd name="T31" fmla="*/ 121 h 443"/>
                <a:gd name="T32" fmla="*/ 257 w 540"/>
                <a:gd name="T33" fmla="*/ 121 h 443"/>
                <a:gd name="T34" fmla="*/ 229 w 540"/>
                <a:gd name="T35" fmla="*/ 100 h 443"/>
                <a:gd name="T36" fmla="*/ 190 w 540"/>
                <a:gd name="T37" fmla="*/ 119 h 443"/>
                <a:gd name="T38" fmla="*/ 148 w 540"/>
                <a:gd name="T39" fmla="*/ 94 h 443"/>
                <a:gd name="T40" fmla="*/ 115 w 540"/>
                <a:gd name="T41" fmla="*/ 105 h 443"/>
                <a:gd name="T42" fmla="*/ 92 w 540"/>
                <a:gd name="T43" fmla="*/ 69 h 443"/>
                <a:gd name="T44" fmla="*/ 29 w 540"/>
                <a:gd name="T45" fmla="*/ 86 h 443"/>
                <a:gd name="T46" fmla="*/ 6 w 540"/>
                <a:gd name="T47" fmla="*/ 84 h 443"/>
                <a:gd name="T48" fmla="*/ 0 w 540"/>
                <a:gd name="T49" fmla="*/ 88 h 443"/>
                <a:gd name="T50" fmla="*/ 19 w 540"/>
                <a:gd name="T51" fmla="*/ 102 h 443"/>
                <a:gd name="T52" fmla="*/ 23 w 540"/>
                <a:gd name="T53" fmla="*/ 100 h 443"/>
                <a:gd name="T54" fmla="*/ 46 w 540"/>
                <a:gd name="T55" fmla="*/ 109 h 443"/>
                <a:gd name="T56" fmla="*/ 64 w 540"/>
                <a:gd name="T57" fmla="*/ 115 h 443"/>
                <a:gd name="T58" fmla="*/ 89 w 540"/>
                <a:gd name="T59" fmla="*/ 127 h 443"/>
                <a:gd name="T60" fmla="*/ 110 w 540"/>
                <a:gd name="T61" fmla="*/ 142 h 443"/>
                <a:gd name="T62" fmla="*/ 129 w 540"/>
                <a:gd name="T63" fmla="*/ 157 h 443"/>
                <a:gd name="T64" fmla="*/ 138 w 540"/>
                <a:gd name="T65" fmla="*/ 171 h 443"/>
                <a:gd name="T66" fmla="*/ 152 w 540"/>
                <a:gd name="T67" fmla="*/ 190 h 443"/>
                <a:gd name="T68" fmla="*/ 167 w 540"/>
                <a:gd name="T69" fmla="*/ 226 h 443"/>
                <a:gd name="T70" fmla="*/ 194 w 540"/>
                <a:gd name="T71" fmla="*/ 320 h 443"/>
                <a:gd name="T72" fmla="*/ 206 w 540"/>
                <a:gd name="T73" fmla="*/ 382 h 443"/>
                <a:gd name="T74" fmla="*/ 202 w 540"/>
                <a:gd name="T75" fmla="*/ 434 h 443"/>
                <a:gd name="T76" fmla="*/ 209 w 540"/>
                <a:gd name="T77" fmla="*/ 443 h 443"/>
                <a:gd name="T78" fmla="*/ 215 w 540"/>
                <a:gd name="T79" fmla="*/ 416 h 443"/>
                <a:gd name="T80" fmla="*/ 223 w 540"/>
                <a:gd name="T81" fmla="*/ 343 h 443"/>
                <a:gd name="T82" fmla="*/ 225 w 540"/>
                <a:gd name="T83" fmla="*/ 282 h 443"/>
                <a:gd name="T84" fmla="*/ 225 w 540"/>
                <a:gd name="T85" fmla="*/ 238 h 443"/>
                <a:gd name="T86" fmla="*/ 407 w 540"/>
                <a:gd name="T87" fmla="*/ 219 h 443"/>
                <a:gd name="T88" fmla="*/ 411 w 540"/>
                <a:gd name="T89" fmla="*/ 215 h 443"/>
                <a:gd name="T90" fmla="*/ 425 w 540"/>
                <a:gd name="T91" fmla="*/ 194 h 443"/>
                <a:gd name="T92" fmla="*/ 430 w 540"/>
                <a:gd name="T93" fmla="*/ 186 h 443"/>
                <a:gd name="T94" fmla="*/ 449 w 540"/>
                <a:gd name="T95" fmla="*/ 171 h 443"/>
                <a:gd name="T96" fmla="*/ 455 w 540"/>
                <a:gd name="T97" fmla="*/ 163 h 443"/>
                <a:gd name="T98" fmla="*/ 469 w 540"/>
                <a:gd name="T99" fmla="*/ 148 h 443"/>
                <a:gd name="T100" fmla="*/ 540 w 540"/>
                <a:gd name="T101" fmla="*/ 59 h 443"/>
                <a:gd name="T102" fmla="*/ 503 w 540"/>
                <a:gd name="T103" fmla="*/ 32 h 4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40"/>
                <a:gd name="T157" fmla="*/ 0 h 443"/>
                <a:gd name="T158" fmla="*/ 540 w 540"/>
                <a:gd name="T159" fmla="*/ 443 h 4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40" h="443">
                  <a:moveTo>
                    <a:pt x="503" y="32"/>
                  </a:moveTo>
                  <a:lnTo>
                    <a:pt x="494" y="27"/>
                  </a:lnTo>
                  <a:lnTo>
                    <a:pt x="488" y="38"/>
                  </a:lnTo>
                  <a:lnTo>
                    <a:pt x="482" y="40"/>
                  </a:lnTo>
                  <a:lnTo>
                    <a:pt x="440" y="17"/>
                  </a:lnTo>
                  <a:lnTo>
                    <a:pt x="440" y="0"/>
                  </a:lnTo>
                  <a:lnTo>
                    <a:pt x="421" y="0"/>
                  </a:lnTo>
                  <a:lnTo>
                    <a:pt x="388" y="50"/>
                  </a:lnTo>
                  <a:lnTo>
                    <a:pt x="398" y="71"/>
                  </a:lnTo>
                  <a:lnTo>
                    <a:pt x="396" y="75"/>
                  </a:lnTo>
                  <a:lnTo>
                    <a:pt x="357" y="82"/>
                  </a:lnTo>
                  <a:lnTo>
                    <a:pt x="363" y="94"/>
                  </a:lnTo>
                  <a:lnTo>
                    <a:pt x="367" y="111"/>
                  </a:lnTo>
                  <a:lnTo>
                    <a:pt x="363" y="111"/>
                  </a:lnTo>
                  <a:lnTo>
                    <a:pt x="336" y="96"/>
                  </a:lnTo>
                  <a:lnTo>
                    <a:pt x="305" y="121"/>
                  </a:lnTo>
                  <a:lnTo>
                    <a:pt x="257" y="121"/>
                  </a:lnTo>
                  <a:lnTo>
                    <a:pt x="229" y="100"/>
                  </a:lnTo>
                  <a:lnTo>
                    <a:pt x="190" y="119"/>
                  </a:lnTo>
                  <a:lnTo>
                    <a:pt x="148" y="94"/>
                  </a:lnTo>
                  <a:lnTo>
                    <a:pt x="115" y="105"/>
                  </a:lnTo>
                  <a:lnTo>
                    <a:pt x="92" y="69"/>
                  </a:lnTo>
                  <a:lnTo>
                    <a:pt x="29" y="86"/>
                  </a:lnTo>
                  <a:lnTo>
                    <a:pt x="6" y="84"/>
                  </a:lnTo>
                  <a:lnTo>
                    <a:pt x="0" y="88"/>
                  </a:lnTo>
                  <a:lnTo>
                    <a:pt x="19" y="102"/>
                  </a:lnTo>
                  <a:lnTo>
                    <a:pt x="23" y="100"/>
                  </a:lnTo>
                  <a:lnTo>
                    <a:pt x="46" y="109"/>
                  </a:lnTo>
                  <a:lnTo>
                    <a:pt x="64" y="115"/>
                  </a:lnTo>
                  <a:lnTo>
                    <a:pt x="89" y="127"/>
                  </a:lnTo>
                  <a:lnTo>
                    <a:pt x="110" y="142"/>
                  </a:lnTo>
                  <a:lnTo>
                    <a:pt x="129" y="157"/>
                  </a:lnTo>
                  <a:lnTo>
                    <a:pt x="138" y="171"/>
                  </a:lnTo>
                  <a:lnTo>
                    <a:pt x="152" y="190"/>
                  </a:lnTo>
                  <a:lnTo>
                    <a:pt x="167" y="226"/>
                  </a:lnTo>
                  <a:lnTo>
                    <a:pt x="194" y="320"/>
                  </a:lnTo>
                  <a:lnTo>
                    <a:pt x="206" y="382"/>
                  </a:lnTo>
                  <a:lnTo>
                    <a:pt x="202" y="434"/>
                  </a:lnTo>
                  <a:lnTo>
                    <a:pt x="209" y="443"/>
                  </a:lnTo>
                  <a:lnTo>
                    <a:pt x="215" y="416"/>
                  </a:lnTo>
                  <a:lnTo>
                    <a:pt x="223" y="343"/>
                  </a:lnTo>
                  <a:lnTo>
                    <a:pt x="225" y="282"/>
                  </a:lnTo>
                  <a:lnTo>
                    <a:pt x="225" y="238"/>
                  </a:lnTo>
                  <a:lnTo>
                    <a:pt x="407" y="219"/>
                  </a:lnTo>
                  <a:lnTo>
                    <a:pt x="411" y="215"/>
                  </a:lnTo>
                  <a:lnTo>
                    <a:pt x="425" y="194"/>
                  </a:lnTo>
                  <a:lnTo>
                    <a:pt x="430" y="186"/>
                  </a:lnTo>
                  <a:lnTo>
                    <a:pt x="449" y="171"/>
                  </a:lnTo>
                  <a:lnTo>
                    <a:pt x="455" y="163"/>
                  </a:lnTo>
                  <a:lnTo>
                    <a:pt x="469" y="148"/>
                  </a:lnTo>
                  <a:lnTo>
                    <a:pt x="540" y="59"/>
                  </a:lnTo>
                  <a:lnTo>
                    <a:pt x="503" y="32"/>
                  </a:lnTo>
                  <a:close/>
                </a:path>
              </a:pathLst>
            </a:custGeom>
            <a:solidFill>
              <a:srgbClr val="80FF80"/>
            </a:solidFill>
            <a:ln w="0">
              <a:solidFill>
                <a:srgbClr val="000000"/>
              </a:solidFill>
              <a:round/>
              <a:headEnd/>
              <a:tailEnd/>
            </a:ln>
          </p:spPr>
          <p:txBody>
            <a:bodyPr/>
            <a:lstStyle/>
            <a:p>
              <a:endParaRPr lang="en-US"/>
            </a:p>
          </p:txBody>
        </p:sp>
        <p:sp>
          <p:nvSpPr>
            <p:cNvPr id="28732" name="Freeform 118"/>
            <p:cNvSpPr>
              <a:spLocks/>
            </p:cNvSpPr>
            <p:nvPr/>
          </p:nvSpPr>
          <p:spPr bwMode="auto">
            <a:xfrm>
              <a:off x="2293" y="1516"/>
              <a:ext cx="436" cy="226"/>
            </a:xfrm>
            <a:custGeom>
              <a:avLst/>
              <a:gdLst>
                <a:gd name="T0" fmla="*/ 436 w 436"/>
                <a:gd name="T1" fmla="*/ 207 h 226"/>
                <a:gd name="T2" fmla="*/ 426 w 436"/>
                <a:gd name="T3" fmla="*/ 182 h 226"/>
                <a:gd name="T4" fmla="*/ 426 w 436"/>
                <a:gd name="T5" fmla="*/ 203 h 226"/>
                <a:gd name="T6" fmla="*/ 376 w 436"/>
                <a:gd name="T7" fmla="*/ 211 h 226"/>
                <a:gd name="T8" fmla="*/ 342 w 436"/>
                <a:gd name="T9" fmla="*/ 211 h 226"/>
                <a:gd name="T10" fmla="*/ 319 w 436"/>
                <a:gd name="T11" fmla="*/ 188 h 226"/>
                <a:gd name="T12" fmla="*/ 332 w 436"/>
                <a:gd name="T13" fmla="*/ 155 h 226"/>
                <a:gd name="T14" fmla="*/ 340 w 436"/>
                <a:gd name="T15" fmla="*/ 146 h 226"/>
                <a:gd name="T16" fmla="*/ 359 w 436"/>
                <a:gd name="T17" fmla="*/ 150 h 226"/>
                <a:gd name="T18" fmla="*/ 365 w 436"/>
                <a:gd name="T19" fmla="*/ 140 h 226"/>
                <a:gd name="T20" fmla="*/ 369 w 436"/>
                <a:gd name="T21" fmla="*/ 134 h 226"/>
                <a:gd name="T22" fmla="*/ 359 w 436"/>
                <a:gd name="T23" fmla="*/ 129 h 226"/>
                <a:gd name="T24" fmla="*/ 351 w 436"/>
                <a:gd name="T25" fmla="*/ 115 h 226"/>
                <a:gd name="T26" fmla="*/ 344 w 436"/>
                <a:gd name="T27" fmla="*/ 113 h 226"/>
                <a:gd name="T28" fmla="*/ 347 w 436"/>
                <a:gd name="T29" fmla="*/ 105 h 226"/>
                <a:gd name="T30" fmla="*/ 336 w 436"/>
                <a:gd name="T31" fmla="*/ 102 h 226"/>
                <a:gd name="T32" fmla="*/ 323 w 436"/>
                <a:gd name="T33" fmla="*/ 96 h 226"/>
                <a:gd name="T34" fmla="*/ 313 w 436"/>
                <a:gd name="T35" fmla="*/ 86 h 226"/>
                <a:gd name="T36" fmla="*/ 301 w 436"/>
                <a:gd name="T37" fmla="*/ 88 h 226"/>
                <a:gd name="T38" fmla="*/ 296 w 436"/>
                <a:gd name="T39" fmla="*/ 73 h 226"/>
                <a:gd name="T40" fmla="*/ 311 w 436"/>
                <a:gd name="T41" fmla="*/ 61 h 226"/>
                <a:gd name="T42" fmla="*/ 296 w 436"/>
                <a:gd name="T43" fmla="*/ 57 h 226"/>
                <a:gd name="T44" fmla="*/ 286 w 436"/>
                <a:gd name="T45" fmla="*/ 44 h 226"/>
                <a:gd name="T46" fmla="*/ 294 w 436"/>
                <a:gd name="T47" fmla="*/ 36 h 226"/>
                <a:gd name="T48" fmla="*/ 301 w 436"/>
                <a:gd name="T49" fmla="*/ 29 h 226"/>
                <a:gd name="T50" fmla="*/ 292 w 436"/>
                <a:gd name="T51" fmla="*/ 21 h 226"/>
                <a:gd name="T52" fmla="*/ 317 w 436"/>
                <a:gd name="T53" fmla="*/ 13 h 226"/>
                <a:gd name="T54" fmla="*/ 319 w 436"/>
                <a:gd name="T55" fmla="*/ 2 h 226"/>
                <a:gd name="T56" fmla="*/ 240 w 436"/>
                <a:gd name="T57" fmla="*/ 8 h 226"/>
                <a:gd name="T58" fmla="*/ 240 w 436"/>
                <a:gd name="T59" fmla="*/ 21 h 226"/>
                <a:gd name="T60" fmla="*/ 33 w 436"/>
                <a:gd name="T61" fmla="*/ 21 h 226"/>
                <a:gd name="T62" fmla="*/ 200 w 436"/>
                <a:gd name="T63" fmla="*/ 33 h 226"/>
                <a:gd name="T64" fmla="*/ 19 w 436"/>
                <a:gd name="T65" fmla="*/ 40 h 226"/>
                <a:gd name="T66" fmla="*/ 192 w 436"/>
                <a:gd name="T67" fmla="*/ 48 h 226"/>
                <a:gd name="T68" fmla="*/ 19 w 436"/>
                <a:gd name="T69" fmla="*/ 56 h 226"/>
                <a:gd name="T70" fmla="*/ 115 w 436"/>
                <a:gd name="T71" fmla="*/ 61 h 226"/>
                <a:gd name="T72" fmla="*/ 152 w 436"/>
                <a:gd name="T73" fmla="*/ 59 h 226"/>
                <a:gd name="T74" fmla="*/ 219 w 436"/>
                <a:gd name="T75" fmla="*/ 63 h 226"/>
                <a:gd name="T76" fmla="*/ 115 w 436"/>
                <a:gd name="T77" fmla="*/ 61 h 226"/>
                <a:gd name="T78" fmla="*/ 150 w 436"/>
                <a:gd name="T79" fmla="*/ 67 h 226"/>
                <a:gd name="T80" fmla="*/ 230 w 436"/>
                <a:gd name="T81" fmla="*/ 77 h 226"/>
                <a:gd name="T82" fmla="*/ 221 w 436"/>
                <a:gd name="T83" fmla="*/ 79 h 226"/>
                <a:gd name="T84" fmla="*/ 44 w 436"/>
                <a:gd name="T85" fmla="*/ 82 h 226"/>
                <a:gd name="T86" fmla="*/ 175 w 436"/>
                <a:gd name="T87" fmla="*/ 102 h 226"/>
                <a:gd name="T88" fmla="*/ 152 w 436"/>
                <a:gd name="T89" fmla="*/ 113 h 226"/>
                <a:gd name="T90" fmla="*/ 150 w 436"/>
                <a:gd name="T91" fmla="*/ 121 h 226"/>
                <a:gd name="T92" fmla="*/ 88 w 436"/>
                <a:gd name="T93" fmla="*/ 127 h 226"/>
                <a:gd name="T94" fmla="*/ 115 w 436"/>
                <a:gd name="T95" fmla="*/ 136 h 226"/>
                <a:gd name="T96" fmla="*/ 15 w 436"/>
                <a:gd name="T97" fmla="*/ 140 h 226"/>
                <a:gd name="T98" fmla="*/ 154 w 436"/>
                <a:gd name="T99" fmla="*/ 150 h 226"/>
                <a:gd name="T100" fmla="*/ 35 w 436"/>
                <a:gd name="T101" fmla="*/ 157 h 226"/>
                <a:gd name="T102" fmla="*/ 182 w 436"/>
                <a:gd name="T103" fmla="*/ 169 h 226"/>
                <a:gd name="T104" fmla="*/ 202 w 436"/>
                <a:gd name="T105" fmla="*/ 175 h 226"/>
                <a:gd name="T106" fmla="*/ 205 w 436"/>
                <a:gd name="T107" fmla="*/ 182 h 226"/>
                <a:gd name="T108" fmla="*/ 248 w 436"/>
                <a:gd name="T109" fmla="*/ 207 h 226"/>
                <a:gd name="T110" fmla="*/ 102 w 436"/>
                <a:gd name="T111" fmla="*/ 211 h 226"/>
                <a:gd name="T112" fmla="*/ 240 w 436"/>
                <a:gd name="T113" fmla="*/ 221 h 226"/>
                <a:gd name="T114" fmla="*/ 395 w 436"/>
                <a:gd name="T115" fmla="*/ 226 h 226"/>
                <a:gd name="T116" fmla="*/ 434 w 436"/>
                <a:gd name="T117" fmla="*/ 215 h 22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36"/>
                <a:gd name="T178" fmla="*/ 0 h 226"/>
                <a:gd name="T179" fmla="*/ 436 w 436"/>
                <a:gd name="T180" fmla="*/ 226 h 22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36" h="226">
                  <a:moveTo>
                    <a:pt x="434" y="215"/>
                  </a:moveTo>
                  <a:lnTo>
                    <a:pt x="436" y="207"/>
                  </a:lnTo>
                  <a:lnTo>
                    <a:pt x="436" y="198"/>
                  </a:lnTo>
                  <a:lnTo>
                    <a:pt x="426" y="182"/>
                  </a:lnTo>
                  <a:lnTo>
                    <a:pt x="428" y="198"/>
                  </a:lnTo>
                  <a:lnTo>
                    <a:pt x="426" y="203"/>
                  </a:lnTo>
                  <a:lnTo>
                    <a:pt x="401" y="217"/>
                  </a:lnTo>
                  <a:lnTo>
                    <a:pt x="376" y="211"/>
                  </a:lnTo>
                  <a:lnTo>
                    <a:pt x="355" y="207"/>
                  </a:lnTo>
                  <a:lnTo>
                    <a:pt x="342" y="211"/>
                  </a:lnTo>
                  <a:lnTo>
                    <a:pt x="323" y="198"/>
                  </a:lnTo>
                  <a:lnTo>
                    <a:pt x="319" y="188"/>
                  </a:lnTo>
                  <a:lnTo>
                    <a:pt x="321" y="177"/>
                  </a:lnTo>
                  <a:lnTo>
                    <a:pt x="332" y="155"/>
                  </a:lnTo>
                  <a:lnTo>
                    <a:pt x="334" y="150"/>
                  </a:lnTo>
                  <a:lnTo>
                    <a:pt x="340" y="146"/>
                  </a:lnTo>
                  <a:lnTo>
                    <a:pt x="357" y="155"/>
                  </a:lnTo>
                  <a:lnTo>
                    <a:pt x="359" y="150"/>
                  </a:lnTo>
                  <a:lnTo>
                    <a:pt x="374" y="146"/>
                  </a:lnTo>
                  <a:lnTo>
                    <a:pt x="365" y="140"/>
                  </a:lnTo>
                  <a:lnTo>
                    <a:pt x="369" y="140"/>
                  </a:lnTo>
                  <a:lnTo>
                    <a:pt x="369" y="134"/>
                  </a:lnTo>
                  <a:lnTo>
                    <a:pt x="359" y="136"/>
                  </a:lnTo>
                  <a:lnTo>
                    <a:pt x="359" y="129"/>
                  </a:lnTo>
                  <a:lnTo>
                    <a:pt x="361" y="125"/>
                  </a:lnTo>
                  <a:lnTo>
                    <a:pt x="351" y="115"/>
                  </a:lnTo>
                  <a:lnTo>
                    <a:pt x="344" y="117"/>
                  </a:lnTo>
                  <a:lnTo>
                    <a:pt x="344" y="113"/>
                  </a:lnTo>
                  <a:lnTo>
                    <a:pt x="353" y="111"/>
                  </a:lnTo>
                  <a:lnTo>
                    <a:pt x="347" y="105"/>
                  </a:lnTo>
                  <a:lnTo>
                    <a:pt x="336" y="107"/>
                  </a:lnTo>
                  <a:lnTo>
                    <a:pt x="336" y="102"/>
                  </a:lnTo>
                  <a:lnTo>
                    <a:pt x="347" y="98"/>
                  </a:lnTo>
                  <a:lnTo>
                    <a:pt x="323" y="96"/>
                  </a:lnTo>
                  <a:lnTo>
                    <a:pt x="319" y="88"/>
                  </a:lnTo>
                  <a:lnTo>
                    <a:pt x="313" y="86"/>
                  </a:lnTo>
                  <a:lnTo>
                    <a:pt x="307" y="88"/>
                  </a:lnTo>
                  <a:lnTo>
                    <a:pt x="301" y="88"/>
                  </a:lnTo>
                  <a:lnTo>
                    <a:pt x="311" y="79"/>
                  </a:lnTo>
                  <a:lnTo>
                    <a:pt x="296" y="73"/>
                  </a:lnTo>
                  <a:lnTo>
                    <a:pt x="311" y="67"/>
                  </a:lnTo>
                  <a:lnTo>
                    <a:pt x="311" y="61"/>
                  </a:lnTo>
                  <a:lnTo>
                    <a:pt x="294" y="61"/>
                  </a:lnTo>
                  <a:lnTo>
                    <a:pt x="296" y="57"/>
                  </a:lnTo>
                  <a:lnTo>
                    <a:pt x="296" y="50"/>
                  </a:lnTo>
                  <a:lnTo>
                    <a:pt x="286" y="44"/>
                  </a:lnTo>
                  <a:lnTo>
                    <a:pt x="288" y="40"/>
                  </a:lnTo>
                  <a:lnTo>
                    <a:pt x="294" y="36"/>
                  </a:lnTo>
                  <a:lnTo>
                    <a:pt x="292" y="29"/>
                  </a:lnTo>
                  <a:lnTo>
                    <a:pt x="301" y="29"/>
                  </a:lnTo>
                  <a:lnTo>
                    <a:pt x="301" y="21"/>
                  </a:lnTo>
                  <a:lnTo>
                    <a:pt x="292" y="21"/>
                  </a:lnTo>
                  <a:lnTo>
                    <a:pt x="288" y="19"/>
                  </a:lnTo>
                  <a:lnTo>
                    <a:pt x="317" y="13"/>
                  </a:lnTo>
                  <a:lnTo>
                    <a:pt x="319" y="6"/>
                  </a:lnTo>
                  <a:lnTo>
                    <a:pt x="319" y="2"/>
                  </a:lnTo>
                  <a:lnTo>
                    <a:pt x="142" y="0"/>
                  </a:lnTo>
                  <a:lnTo>
                    <a:pt x="240" y="8"/>
                  </a:lnTo>
                  <a:lnTo>
                    <a:pt x="52" y="9"/>
                  </a:lnTo>
                  <a:lnTo>
                    <a:pt x="240" y="21"/>
                  </a:lnTo>
                  <a:lnTo>
                    <a:pt x="240" y="25"/>
                  </a:lnTo>
                  <a:lnTo>
                    <a:pt x="33" y="21"/>
                  </a:lnTo>
                  <a:lnTo>
                    <a:pt x="180" y="31"/>
                  </a:lnTo>
                  <a:lnTo>
                    <a:pt x="200" y="33"/>
                  </a:lnTo>
                  <a:lnTo>
                    <a:pt x="196" y="34"/>
                  </a:lnTo>
                  <a:lnTo>
                    <a:pt x="19" y="40"/>
                  </a:lnTo>
                  <a:lnTo>
                    <a:pt x="186" y="44"/>
                  </a:lnTo>
                  <a:lnTo>
                    <a:pt x="192" y="48"/>
                  </a:lnTo>
                  <a:lnTo>
                    <a:pt x="190" y="52"/>
                  </a:lnTo>
                  <a:lnTo>
                    <a:pt x="19" y="56"/>
                  </a:lnTo>
                  <a:lnTo>
                    <a:pt x="113" y="57"/>
                  </a:lnTo>
                  <a:lnTo>
                    <a:pt x="115" y="61"/>
                  </a:lnTo>
                  <a:lnTo>
                    <a:pt x="148" y="63"/>
                  </a:lnTo>
                  <a:lnTo>
                    <a:pt x="152" y="59"/>
                  </a:lnTo>
                  <a:lnTo>
                    <a:pt x="236" y="59"/>
                  </a:lnTo>
                  <a:lnTo>
                    <a:pt x="219" y="63"/>
                  </a:lnTo>
                  <a:lnTo>
                    <a:pt x="148" y="63"/>
                  </a:lnTo>
                  <a:lnTo>
                    <a:pt x="115" y="61"/>
                  </a:lnTo>
                  <a:lnTo>
                    <a:pt x="77" y="65"/>
                  </a:lnTo>
                  <a:lnTo>
                    <a:pt x="150" y="67"/>
                  </a:lnTo>
                  <a:lnTo>
                    <a:pt x="119" y="73"/>
                  </a:lnTo>
                  <a:lnTo>
                    <a:pt x="230" y="77"/>
                  </a:lnTo>
                  <a:lnTo>
                    <a:pt x="228" y="79"/>
                  </a:lnTo>
                  <a:lnTo>
                    <a:pt x="221" y="79"/>
                  </a:lnTo>
                  <a:lnTo>
                    <a:pt x="211" y="82"/>
                  </a:lnTo>
                  <a:lnTo>
                    <a:pt x="44" y="82"/>
                  </a:lnTo>
                  <a:lnTo>
                    <a:pt x="165" y="98"/>
                  </a:lnTo>
                  <a:lnTo>
                    <a:pt x="175" y="102"/>
                  </a:lnTo>
                  <a:lnTo>
                    <a:pt x="0" y="107"/>
                  </a:lnTo>
                  <a:lnTo>
                    <a:pt x="152" y="113"/>
                  </a:lnTo>
                  <a:lnTo>
                    <a:pt x="154" y="115"/>
                  </a:lnTo>
                  <a:lnTo>
                    <a:pt x="150" y="121"/>
                  </a:lnTo>
                  <a:lnTo>
                    <a:pt x="13" y="115"/>
                  </a:lnTo>
                  <a:lnTo>
                    <a:pt x="88" y="127"/>
                  </a:lnTo>
                  <a:lnTo>
                    <a:pt x="52" y="127"/>
                  </a:lnTo>
                  <a:lnTo>
                    <a:pt x="115" y="136"/>
                  </a:lnTo>
                  <a:lnTo>
                    <a:pt x="111" y="138"/>
                  </a:lnTo>
                  <a:lnTo>
                    <a:pt x="15" y="140"/>
                  </a:lnTo>
                  <a:lnTo>
                    <a:pt x="81" y="144"/>
                  </a:lnTo>
                  <a:lnTo>
                    <a:pt x="154" y="150"/>
                  </a:lnTo>
                  <a:lnTo>
                    <a:pt x="161" y="155"/>
                  </a:lnTo>
                  <a:lnTo>
                    <a:pt x="35" y="157"/>
                  </a:lnTo>
                  <a:lnTo>
                    <a:pt x="157" y="163"/>
                  </a:lnTo>
                  <a:lnTo>
                    <a:pt x="182" y="169"/>
                  </a:lnTo>
                  <a:lnTo>
                    <a:pt x="100" y="167"/>
                  </a:lnTo>
                  <a:lnTo>
                    <a:pt x="202" y="175"/>
                  </a:lnTo>
                  <a:lnTo>
                    <a:pt x="219" y="178"/>
                  </a:lnTo>
                  <a:lnTo>
                    <a:pt x="205" y="182"/>
                  </a:lnTo>
                  <a:lnTo>
                    <a:pt x="29" y="184"/>
                  </a:lnTo>
                  <a:lnTo>
                    <a:pt x="248" y="207"/>
                  </a:lnTo>
                  <a:lnTo>
                    <a:pt x="250" y="215"/>
                  </a:lnTo>
                  <a:lnTo>
                    <a:pt x="102" y="211"/>
                  </a:lnTo>
                  <a:lnTo>
                    <a:pt x="242" y="217"/>
                  </a:lnTo>
                  <a:lnTo>
                    <a:pt x="240" y="221"/>
                  </a:lnTo>
                  <a:lnTo>
                    <a:pt x="182" y="225"/>
                  </a:lnTo>
                  <a:lnTo>
                    <a:pt x="395" y="226"/>
                  </a:lnTo>
                  <a:lnTo>
                    <a:pt x="419" y="221"/>
                  </a:lnTo>
                  <a:lnTo>
                    <a:pt x="434" y="215"/>
                  </a:lnTo>
                  <a:close/>
                </a:path>
              </a:pathLst>
            </a:custGeom>
            <a:solidFill>
              <a:srgbClr val="000000"/>
            </a:solidFill>
            <a:ln w="0">
              <a:solidFill>
                <a:srgbClr val="000000"/>
              </a:solidFill>
              <a:round/>
              <a:headEnd/>
              <a:tailEnd/>
            </a:ln>
          </p:spPr>
          <p:txBody>
            <a:bodyPr/>
            <a:lstStyle/>
            <a:p>
              <a:endParaRPr lang="en-US"/>
            </a:p>
          </p:txBody>
        </p:sp>
        <p:sp>
          <p:nvSpPr>
            <p:cNvPr id="28733" name="Freeform 119"/>
            <p:cNvSpPr>
              <a:spLocks/>
            </p:cNvSpPr>
            <p:nvPr/>
          </p:nvSpPr>
          <p:spPr bwMode="auto">
            <a:xfrm>
              <a:off x="2880" y="1852"/>
              <a:ext cx="292" cy="380"/>
            </a:xfrm>
            <a:custGeom>
              <a:avLst/>
              <a:gdLst>
                <a:gd name="T0" fmla="*/ 292 w 292"/>
                <a:gd name="T1" fmla="*/ 332 h 380"/>
                <a:gd name="T2" fmla="*/ 288 w 292"/>
                <a:gd name="T3" fmla="*/ 320 h 380"/>
                <a:gd name="T4" fmla="*/ 229 w 292"/>
                <a:gd name="T5" fmla="*/ 305 h 380"/>
                <a:gd name="T6" fmla="*/ 196 w 292"/>
                <a:gd name="T7" fmla="*/ 290 h 380"/>
                <a:gd name="T8" fmla="*/ 143 w 292"/>
                <a:gd name="T9" fmla="*/ 248 h 380"/>
                <a:gd name="T10" fmla="*/ 210 w 292"/>
                <a:gd name="T11" fmla="*/ 288 h 380"/>
                <a:gd name="T12" fmla="*/ 244 w 292"/>
                <a:gd name="T13" fmla="*/ 301 h 380"/>
                <a:gd name="T14" fmla="*/ 250 w 292"/>
                <a:gd name="T15" fmla="*/ 303 h 380"/>
                <a:gd name="T16" fmla="*/ 254 w 292"/>
                <a:gd name="T17" fmla="*/ 301 h 380"/>
                <a:gd name="T18" fmla="*/ 248 w 292"/>
                <a:gd name="T19" fmla="*/ 296 h 380"/>
                <a:gd name="T20" fmla="*/ 181 w 292"/>
                <a:gd name="T21" fmla="*/ 244 h 380"/>
                <a:gd name="T22" fmla="*/ 177 w 292"/>
                <a:gd name="T23" fmla="*/ 240 h 380"/>
                <a:gd name="T24" fmla="*/ 191 w 292"/>
                <a:gd name="T25" fmla="*/ 248 h 380"/>
                <a:gd name="T26" fmla="*/ 248 w 292"/>
                <a:gd name="T27" fmla="*/ 288 h 380"/>
                <a:gd name="T28" fmla="*/ 292 w 292"/>
                <a:gd name="T29" fmla="*/ 307 h 380"/>
                <a:gd name="T30" fmla="*/ 292 w 292"/>
                <a:gd name="T31" fmla="*/ 292 h 380"/>
                <a:gd name="T32" fmla="*/ 286 w 292"/>
                <a:gd name="T33" fmla="*/ 278 h 380"/>
                <a:gd name="T34" fmla="*/ 279 w 292"/>
                <a:gd name="T35" fmla="*/ 249 h 380"/>
                <a:gd name="T36" fmla="*/ 279 w 292"/>
                <a:gd name="T37" fmla="*/ 226 h 380"/>
                <a:gd name="T38" fmla="*/ 263 w 292"/>
                <a:gd name="T39" fmla="*/ 201 h 380"/>
                <a:gd name="T40" fmla="*/ 267 w 292"/>
                <a:gd name="T41" fmla="*/ 176 h 380"/>
                <a:gd name="T42" fmla="*/ 267 w 292"/>
                <a:gd name="T43" fmla="*/ 161 h 380"/>
                <a:gd name="T44" fmla="*/ 242 w 292"/>
                <a:gd name="T45" fmla="*/ 119 h 380"/>
                <a:gd name="T46" fmla="*/ 240 w 292"/>
                <a:gd name="T47" fmla="*/ 113 h 380"/>
                <a:gd name="T48" fmla="*/ 239 w 292"/>
                <a:gd name="T49" fmla="*/ 65 h 380"/>
                <a:gd name="T50" fmla="*/ 191 w 292"/>
                <a:gd name="T51" fmla="*/ 0 h 380"/>
                <a:gd name="T52" fmla="*/ 196 w 292"/>
                <a:gd name="T53" fmla="*/ 25 h 380"/>
                <a:gd name="T54" fmla="*/ 181 w 292"/>
                <a:gd name="T55" fmla="*/ 48 h 380"/>
                <a:gd name="T56" fmla="*/ 104 w 292"/>
                <a:gd name="T57" fmla="*/ 128 h 380"/>
                <a:gd name="T58" fmla="*/ 104 w 292"/>
                <a:gd name="T59" fmla="*/ 140 h 380"/>
                <a:gd name="T60" fmla="*/ 96 w 292"/>
                <a:gd name="T61" fmla="*/ 194 h 380"/>
                <a:gd name="T62" fmla="*/ 83 w 292"/>
                <a:gd name="T63" fmla="*/ 240 h 380"/>
                <a:gd name="T64" fmla="*/ 62 w 292"/>
                <a:gd name="T65" fmla="*/ 286 h 380"/>
                <a:gd name="T66" fmla="*/ 33 w 292"/>
                <a:gd name="T67" fmla="*/ 326 h 380"/>
                <a:gd name="T68" fmla="*/ 0 w 292"/>
                <a:gd name="T69" fmla="*/ 372 h 380"/>
                <a:gd name="T70" fmla="*/ 6 w 292"/>
                <a:gd name="T71" fmla="*/ 374 h 380"/>
                <a:gd name="T72" fmla="*/ 133 w 292"/>
                <a:gd name="T73" fmla="*/ 380 h 380"/>
                <a:gd name="T74" fmla="*/ 143 w 292"/>
                <a:gd name="T75" fmla="*/ 376 h 380"/>
                <a:gd name="T76" fmla="*/ 148 w 292"/>
                <a:gd name="T77" fmla="*/ 372 h 380"/>
                <a:gd name="T78" fmla="*/ 146 w 292"/>
                <a:gd name="T79" fmla="*/ 367 h 380"/>
                <a:gd name="T80" fmla="*/ 100 w 292"/>
                <a:gd name="T81" fmla="*/ 334 h 380"/>
                <a:gd name="T82" fmla="*/ 66 w 292"/>
                <a:gd name="T83" fmla="*/ 303 h 380"/>
                <a:gd name="T84" fmla="*/ 70 w 292"/>
                <a:gd name="T85" fmla="*/ 301 h 380"/>
                <a:gd name="T86" fmla="*/ 133 w 292"/>
                <a:gd name="T87" fmla="*/ 349 h 380"/>
                <a:gd name="T88" fmla="*/ 160 w 292"/>
                <a:gd name="T89" fmla="*/ 357 h 380"/>
                <a:gd name="T90" fmla="*/ 225 w 292"/>
                <a:gd name="T91" fmla="*/ 351 h 380"/>
                <a:gd name="T92" fmla="*/ 292 w 292"/>
                <a:gd name="T93" fmla="*/ 332 h 38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92"/>
                <a:gd name="T142" fmla="*/ 0 h 380"/>
                <a:gd name="T143" fmla="*/ 292 w 292"/>
                <a:gd name="T144" fmla="*/ 380 h 38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92" h="380">
                  <a:moveTo>
                    <a:pt x="292" y="332"/>
                  </a:moveTo>
                  <a:lnTo>
                    <a:pt x="288" y="320"/>
                  </a:lnTo>
                  <a:lnTo>
                    <a:pt x="229" y="305"/>
                  </a:lnTo>
                  <a:lnTo>
                    <a:pt x="196" y="290"/>
                  </a:lnTo>
                  <a:lnTo>
                    <a:pt x="143" y="248"/>
                  </a:lnTo>
                  <a:lnTo>
                    <a:pt x="210" y="288"/>
                  </a:lnTo>
                  <a:lnTo>
                    <a:pt x="244" y="301"/>
                  </a:lnTo>
                  <a:lnTo>
                    <a:pt x="250" y="303"/>
                  </a:lnTo>
                  <a:lnTo>
                    <a:pt x="254" y="301"/>
                  </a:lnTo>
                  <a:lnTo>
                    <a:pt x="248" y="296"/>
                  </a:lnTo>
                  <a:lnTo>
                    <a:pt x="181" y="244"/>
                  </a:lnTo>
                  <a:lnTo>
                    <a:pt x="177" y="240"/>
                  </a:lnTo>
                  <a:lnTo>
                    <a:pt x="191" y="248"/>
                  </a:lnTo>
                  <a:lnTo>
                    <a:pt x="248" y="288"/>
                  </a:lnTo>
                  <a:lnTo>
                    <a:pt x="292" y="307"/>
                  </a:lnTo>
                  <a:lnTo>
                    <a:pt x="292" y="292"/>
                  </a:lnTo>
                  <a:lnTo>
                    <a:pt x="286" y="278"/>
                  </a:lnTo>
                  <a:lnTo>
                    <a:pt x="279" y="249"/>
                  </a:lnTo>
                  <a:lnTo>
                    <a:pt x="279" y="226"/>
                  </a:lnTo>
                  <a:lnTo>
                    <a:pt x="263" y="201"/>
                  </a:lnTo>
                  <a:lnTo>
                    <a:pt x="267" y="176"/>
                  </a:lnTo>
                  <a:lnTo>
                    <a:pt x="267" y="161"/>
                  </a:lnTo>
                  <a:lnTo>
                    <a:pt x="242" y="119"/>
                  </a:lnTo>
                  <a:lnTo>
                    <a:pt x="240" y="113"/>
                  </a:lnTo>
                  <a:lnTo>
                    <a:pt x="239" y="65"/>
                  </a:lnTo>
                  <a:lnTo>
                    <a:pt x="191" y="0"/>
                  </a:lnTo>
                  <a:lnTo>
                    <a:pt x="196" y="25"/>
                  </a:lnTo>
                  <a:lnTo>
                    <a:pt x="181" y="48"/>
                  </a:lnTo>
                  <a:lnTo>
                    <a:pt x="104" y="128"/>
                  </a:lnTo>
                  <a:lnTo>
                    <a:pt x="104" y="140"/>
                  </a:lnTo>
                  <a:lnTo>
                    <a:pt x="96" y="194"/>
                  </a:lnTo>
                  <a:lnTo>
                    <a:pt x="83" y="240"/>
                  </a:lnTo>
                  <a:lnTo>
                    <a:pt x="62" y="286"/>
                  </a:lnTo>
                  <a:lnTo>
                    <a:pt x="33" y="326"/>
                  </a:lnTo>
                  <a:lnTo>
                    <a:pt x="0" y="372"/>
                  </a:lnTo>
                  <a:lnTo>
                    <a:pt x="6" y="374"/>
                  </a:lnTo>
                  <a:lnTo>
                    <a:pt x="133" y="380"/>
                  </a:lnTo>
                  <a:lnTo>
                    <a:pt x="143" y="376"/>
                  </a:lnTo>
                  <a:lnTo>
                    <a:pt x="148" y="372"/>
                  </a:lnTo>
                  <a:lnTo>
                    <a:pt x="146" y="367"/>
                  </a:lnTo>
                  <a:lnTo>
                    <a:pt x="100" y="334"/>
                  </a:lnTo>
                  <a:lnTo>
                    <a:pt x="66" y="303"/>
                  </a:lnTo>
                  <a:lnTo>
                    <a:pt x="70" y="301"/>
                  </a:lnTo>
                  <a:lnTo>
                    <a:pt x="133" y="349"/>
                  </a:lnTo>
                  <a:lnTo>
                    <a:pt x="160" y="357"/>
                  </a:lnTo>
                  <a:lnTo>
                    <a:pt x="225" y="351"/>
                  </a:lnTo>
                  <a:lnTo>
                    <a:pt x="292" y="332"/>
                  </a:lnTo>
                  <a:close/>
                </a:path>
              </a:pathLst>
            </a:custGeom>
            <a:solidFill>
              <a:srgbClr val="FFFFFF"/>
            </a:solidFill>
            <a:ln w="0">
              <a:solidFill>
                <a:srgbClr val="000000"/>
              </a:solidFill>
              <a:round/>
              <a:headEnd/>
              <a:tailEnd/>
            </a:ln>
          </p:spPr>
          <p:txBody>
            <a:bodyPr/>
            <a:lstStyle/>
            <a:p>
              <a:endParaRPr lang="en-US"/>
            </a:p>
          </p:txBody>
        </p:sp>
        <p:sp>
          <p:nvSpPr>
            <p:cNvPr id="28734" name="Freeform 120"/>
            <p:cNvSpPr>
              <a:spLocks/>
            </p:cNvSpPr>
            <p:nvPr/>
          </p:nvSpPr>
          <p:spPr bwMode="auto">
            <a:xfrm>
              <a:off x="2579" y="1510"/>
              <a:ext cx="355" cy="267"/>
            </a:xfrm>
            <a:custGeom>
              <a:avLst/>
              <a:gdLst>
                <a:gd name="T0" fmla="*/ 163 w 355"/>
                <a:gd name="T1" fmla="*/ 156 h 267"/>
                <a:gd name="T2" fmla="*/ 157 w 355"/>
                <a:gd name="T3" fmla="*/ 177 h 267"/>
                <a:gd name="T4" fmla="*/ 169 w 355"/>
                <a:gd name="T5" fmla="*/ 96 h 267"/>
                <a:gd name="T6" fmla="*/ 177 w 355"/>
                <a:gd name="T7" fmla="*/ 140 h 267"/>
                <a:gd name="T8" fmla="*/ 207 w 355"/>
                <a:gd name="T9" fmla="*/ 85 h 267"/>
                <a:gd name="T10" fmla="*/ 229 w 355"/>
                <a:gd name="T11" fmla="*/ 60 h 267"/>
                <a:gd name="T12" fmla="*/ 227 w 355"/>
                <a:gd name="T13" fmla="*/ 27 h 267"/>
                <a:gd name="T14" fmla="*/ 204 w 355"/>
                <a:gd name="T15" fmla="*/ 0 h 267"/>
                <a:gd name="T16" fmla="*/ 156 w 355"/>
                <a:gd name="T17" fmla="*/ 52 h 267"/>
                <a:gd name="T18" fmla="*/ 154 w 355"/>
                <a:gd name="T19" fmla="*/ 56 h 267"/>
                <a:gd name="T20" fmla="*/ 150 w 355"/>
                <a:gd name="T21" fmla="*/ 62 h 267"/>
                <a:gd name="T22" fmla="*/ 140 w 355"/>
                <a:gd name="T23" fmla="*/ 60 h 267"/>
                <a:gd name="T24" fmla="*/ 138 w 355"/>
                <a:gd name="T25" fmla="*/ 50 h 267"/>
                <a:gd name="T26" fmla="*/ 148 w 355"/>
                <a:gd name="T27" fmla="*/ 46 h 267"/>
                <a:gd name="T28" fmla="*/ 119 w 355"/>
                <a:gd name="T29" fmla="*/ 8 h 267"/>
                <a:gd name="T30" fmla="*/ 33 w 355"/>
                <a:gd name="T31" fmla="*/ 12 h 267"/>
                <a:gd name="T32" fmla="*/ 2 w 355"/>
                <a:gd name="T33" fmla="*/ 25 h 267"/>
                <a:gd name="T34" fmla="*/ 15 w 355"/>
                <a:gd name="T35" fmla="*/ 27 h 267"/>
                <a:gd name="T36" fmla="*/ 6 w 355"/>
                <a:gd name="T37" fmla="*/ 35 h 267"/>
                <a:gd name="T38" fmla="*/ 2 w 355"/>
                <a:gd name="T39" fmla="*/ 46 h 267"/>
                <a:gd name="T40" fmla="*/ 10 w 355"/>
                <a:gd name="T41" fmla="*/ 56 h 267"/>
                <a:gd name="T42" fmla="*/ 8 w 355"/>
                <a:gd name="T43" fmla="*/ 67 h 267"/>
                <a:gd name="T44" fmla="*/ 25 w 355"/>
                <a:gd name="T45" fmla="*/ 73 h 267"/>
                <a:gd name="T46" fmla="*/ 25 w 355"/>
                <a:gd name="T47" fmla="*/ 85 h 267"/>
                <a:gd name="T48" fmla="*/ 21 w 355"/>
                <a:gd name="T49" fmla="*/ 94 h 267"/>
                <a:gd name="T50" fmla="*/ 33 w 355"/>
                <a:gd name="T51" fmla="*/ 94 h 267"/>
                <a:gd name="T52" fmla="*/ 61 w 355"/>
                <a:gd name="T53" fmla="*/ 104 h 267"/>
                <a:gd name="T54" fmla="*/ 50 w 355"/>
                <a:gd name="T55" fmla="*/ 113 h 267"/>
                <a:gd name="T56" fmla="*/ 67 w 355"/>
                <a:gd name="T57" fmla="*/ 117 h 267"/>
                <a:gd name="T58" fmla="*/ 58 w 355"/>
                <a:gd name="T59" fmla="*/ 123 h 267"/>
                <a:gd name="T60" fmla="*/ 75 w 355"/>
                <a:gd name="T61" fmla="*/ 131 h 267"/>
                <a:gd name="T62" fmla="*/ 73 w 355"/>
                <a:gd name="T63" fmla="*/ 142 h 267"/>
                <a:gd name="T64" fmla="*/ 83 w 355"/>
                <a:gd name="T65" fmla="*/ 146 h 267"/>
                <a:gd name="T66" fmla="*/ 88 w 355"/>
                <a:gd name="T67" fmla="*/ 152 h 267"/>
                <a:gd name="T68" fmla="*/ 71 w 355"/>
                <a:gd name="T69" fmla="*/ 161 h 267"/>
                <a:gd name="T70" fmla="*/ 48 w 355"/>
                <a:gd name="T71" fmla="*/ 156 h 267"/>
                <a:gd name="T72" fmla="*/ 35 w 355"/>
                <a:gd name="T73" fmla="*/ 183 h 267"/>
                <a:gd name="T74" fmla="*/ 37 w 355"/>
                <a:gd name="T75" fmla="*/ 204 h 267"/>
                <a:gd name="T76" fmla="*/ 69 w 355"/>
                <a:gd name="T77" fmla="*/ 213 h 267"/>
                <a:gd name="T78" fmla="*/ 115 w 355"/>
                <a:gd name="T79" fmla="*/ 223 h 267"/>
                <a:gd name="T80" fmla="*/ 142 w 355"/>
                <a:gd name="T81" fmla="*/ 204 h 267"/>
                <a:gd name="T82" fmla="*/ 150 w 355"/>
                <a:gd name="T83" fmla="*/ 204 h 267"/>
                <a:gd name="T84" fmla="*/ 156 w 355"/>
                <a:gd name="T85" fmla="*/ 217 h 267"/>
                <a:gd name="T86" fmla="*/ 205 w 355"/>
                <a:gd name="T87" fmla="*/ 223 h 267"/>
                <a:gd name="T88" fmla="*/ 230 w 355"/>
                <a:gd name="T89" fmla="*/ 267 h 267"/>
                <a:gd name="T90" fmla="*/ 328 w 355"/>
                <a:gd name="T91" fmla="*/ 240 h 267"/>
                <a:gd name="T92" fmla="*/ 330 w 355"/>
                <a:gd name="T93" fmla="*/ 227 h 267"/>
                <a:gd name="T94" fmla="*/ 355 w 355"/>
                <a:gd name="T95" fmla="*/ 217 h 267"/>
                <a:gd name="T96" fmla="*/ 317 w 355"/>
                <a:gd name="T97" fmla="*/ 198 h 267"/>
                <a:gd name="T98" fmla="*/ 330 w 355"/>
                <a:gd name="T99" fmla="*/ 152 h 267"/>
                <a:gd name="T100" fmla="*/ 326 w 355"/>
                <a:gd name="T101" fmla="*/ 133 h 267"/>
                <a:gd name="T102" fmla="*/ 300 w 355"/>
                <a:gd name="T103" fmla="*/ 83 h 267"/>
                <a:gd name="T104" fmla="*/ 246 w 355"/>
                <a:gd name="T105" fmla="*/ 177 h 267"/>
                <a:gd name="T106" fmla="*/ 238 w 355"/>
                <a:gd name="T107" fmla="*/ 171 h 267"/>
                <a:gd name="T108" fmla="*/ 179 w 355"/>
                <a:gd name="T109" fmla="*/ 150 h 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55"/>
                <a:gd name="T166" fmla="*/ 0 h 267"/>
                <a:gd name="T167" fmla="*/ 355 w 355"/>
                <a:gd name="T168" fmla="*/ 267 h 26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55" h="267">
                  <a:moveTo>
                    <a:pt x="179" y="150"/>
                  </a:moveTo>
                  <a:lnTo>
                    <a:pt x="163" y="156"/>
                  </a:lnTo>
                  <a:lnTo>
                    <a:pt x="163" y="179"/>
                  </a:lnTo>
                  <a:lnTo>
                    <a:pt x="157" y="177"/>
                  </a:lnTo>
                  <a:lnTo>
                    <a:pt x="163" y="102"/>
                  </a:lnTo>
                  <a:lnTo>
                    <a:pt x="169" y="96"/>
                  </a:lnTo>
                  <a:lnTo>
                    <a:pt x="165" y="150"/>
                  </a:lnTo>
                  <a:lnTo>
                    <a:pt x="177" y="140"/>
                  </a:lnTo>
                  <a:lnTo>
                    <a:pt x="182" y="131"/>
                  </a:lnTo>
                  <a:lnTo>
                    <a:pt x="207" y="85"/>
                  </a:lnTo>
                  <a:lnTo>
                    <a:pt x="225" y="67"/>
                  </a:lnTo>
                  <a:lnTo>
                    <a:pt x="229" y="60"/>
                  </a:lnTo>
                  <a:lnTo>
                    <a:pt x="230" y="40"/>
                  </a:lnTo>
                  <a:lnTo>
                    <a:pt x="227" y="27"/>
                  </a:lnTo>
                  <a:lnTo>
                    <a:pt x="217" y="8"/>
                  </a:lnTo>
                  <a:lnTo>
                    <a:pt x="204" y="0"/>
                  </a:lnTo>
                  <a:lnTo>
                    <a:pt x="200" y="2"/>
                  </a:lnTo>
                  <a:lnTo>
                    <a:pt x="156" y="52"/>
                  </a:lnTo>
                  <a:lnTo>
                    <a:pt x="154" y="54"/>
                  </a:lnTo>
                  <a:lnTo>
                    <a:pt x="154" y="56"/>
                  </a:lnTo>
                  <a:lnTo>
                    <a:pt x="152" y="60"/>
                  </a:lnTo>
                  <a:lnTo>
                    <a:pt x="150" y="62"/>
                  </a:lnTo>
                  <a:lnTo>
                    <a:pt x="144" y="62"/>
                  </a:lnTo>
                  <a:lnTo>
                    <a:pt x="140" y="60"/>
                  </a:lnTo>
                  <a:lnTo>
                    <a:pt x="138" y="58"/>
                  </a:lnTo>
                  <a:lnTo>
                    <a:pt x="138" y="50"/>
                  </a:lnTo>
                  <a:lnTo>
                    <a:pt x="142" y="46"/>
                  </a:lnTo>
                  <a:lnTo>
                    <a:pt x="148" y="46"/>
                  </a:lnTo>
                  <a:lnTo>
                    <a:pt x="125" y="14"/>
                  </a:lnTo>
                  <a:lnTo>
                    <a:pt x="119" y="8"/>
                  </a:lnTo>
                  <a:lnTo>
                    <a:pt x="48" y="8"/>
                  </a:lnTo>
                  <a:lnTo>
                    <a:pt x="33" y="12"/>
                  </a:lnTo>
                  <a:lnTo>
                    <a:pt x="31" y="19"/>
                  </a:lnTo>
                  <a:lnTo>
                    <a:pt x="2" y="25"/>
                  </a:lnTo>
                  <a:lnTo>
                    <a:pt x="6" y="27"/>
                  </a:lnTo>
                  <a:lnTo>
                    <a:pt x="15" y="27"/>
                  </a:lnTo>
                  <a:lnTo>
                    <a:pt x="15" y="35"/>
                  </a:lnTo>
                  <a:lnTo>
                    <a:pt x="6" y="35"/>
                  </a:lnTo>
                  <a:lnTo>
                    <a:pt x="8" y="42"/>
                  </a:lnTo>
                  <a:lnTo>
                    <a:pt x="2" y="46"/>
                  </a:lnTo>
                  <a:lnTo>
                    <a:pt x="0" y="50"/>
                  </a:lnTo>
                  <a:lnTo>
                    <a:pt x="10" y="56"/>
                  </a:lnTo>
                  <a:lnTo>
                    <a:pt x="10" y="63"/>
                  </a:lnTo>
                  <a:lnTo>
                    <a:pt x="8" y="67"/>
                  </a:lnTo>
                  <a:lnTo>
                    <a:pt x="25" y="67"/>
                  </a:lnTo>
                  <a:lnTo>
                    <a:pt x="25" y="73"/>
                  </a:lnTo>
                  <a:lnTo>
                    <a:pt x="10" y="79"/>
                  </a:lnTo>
                  <a:lnTo>
                    <a:pt x="25" y="85"/>
                  </a:lnTo>
                  <a:lnTo>
                    <a:pt x="15" y="94"/>
                  </a:lnTo>
                  <a:lnTo>
                    <a:pt x="21" y="94"/>
                  </a:lnTo>
                  <a:lnTo>
                    <a:pt x="27" y="92"/>
                  </a:lnTo>
                  <a:lnTo>
                    <a:pt x="33" y="94"/>
                  </a:lnTo>
                  <a:lnTo>
                    <a:pt x="37" y="102"/>
                  </a:lnTo>
                  <a:lnTo>
                    <a:pt x="61" y="104"/>
                  </a:lnTo>
                  <a:lnTo>
                    <a:pt x="50" y="108"/>
                  </a:lnTo>
                  <a:lnTo>
                    <a:pt x="50" y="113"/>
                  </a:lnTo>
                  <a:lnTo>
                    <a:pt x="61" y="111"/>
                  </a:lnTo>
                  <a:lnTo>
                    <a:pt x="67" y="117"/>
                  </a:lnTo>
                  <a:lnTo>
                    <a:pt x="58" y="119"/>
                  </a:lnTo>
                  <a:lnTo>
                    <a:pt x="58" y="123"/>
                  </a:lnTo>
                  <a:lnTo>
                    <a:pt x="65" y="121"/>
                  </a:lnTo>
                  <a:lnTo>
                    <a:pt x="75" y="131"/>
                  </a:lnTo>
                  <a:lnTo>
                    <a:pt x="73" y="135"/>
                  </a:lnTo>
                  <a:lnTo>
                    <a:pt x="73" y="142"/>
                  </a:lnTo>
                  <a:lnTo>
                    <a:pt x="83" y="140"/>
                  </a:lnTo>
                  <a:lnTo>
                    <a:pt x="83" y="146"/>
                  </a:lnTo>
                  <a:lnTo>
                    <a:pt x="79" y="146"/>
                  </a:lnTo>
                  <a:lnTo>
                    <a:pt x="88" y="152"/>
                  </a:lnTo>
                  <a:lnTo>
                    <a:pt x="73" y="156"/>
                  </a:lnTo>
                  <a:lnTo>
                    <a:pt x="71" y="161"/>
                  </a:lnTo>
                  <a:lnTo>
                    <a:pt x="54" y="152"/>
                  </a:lnTo>
                  <a:lnTo>
                    <a:pt x="48" y="156"/>
                  </a:lnTo>
                  <a:lnTo>
                    <a:pt x="46" y="161"/>
                  </a:lnTo>
                  <a:lnTo>
                    <a:pt x="35" y="183"/>
                  </a:lnTo>
                  <a:lnTo>
                    <a:pt x="33" y="194"/>
                  </a:lnTo>
                  <a:lnTo>
                    <a:pt x="37" y="204"/>
                  </a:lnTo>
                  <a:lnTo>
                    <a:pt x="56" y="217"/>
                  </a:lnTo>
                  <a:lnTo>
                    <a:pt x="69" y="213"/>
                  </a:lnTo>
                  <a:lnTo>
                    <a:pt x="90" y="217"/>
                  </a:lnTo>
                  <a:lnTo>
                    <a:pt x="115" y="223"/>
                  </a:lnTo>
                  <a:lnTo>
                    <a:pt x="140" y="209"/>
                  </a:lnTo>
                  <a:lnTo>
                    <a:pt x="142" y="204"/>
                  </a:lnTo>
                  <a:lnTo>
                    <a:pt x="140" y="188"/>
                  </a:lnTo>
                  <a:lnTo>
                    <a:pt x="150" y="204"/>
                  </a:lnTo>
                  <a:lnTo>
                    <a:pt x="150" y="213"/>
                  </a:lnTo>
                  <a:lnTo>
                    <a:pt x="156" y="217"/>
                  </a:lnTo>
                  <a:lnTo>
                    <a:pt x="182" y="217"/>
                  </a:lnTo>
                  <a:lnTo>
                    <a:pt x="205" y="223"/>
                  </a:lnTo>
                  <a:lnTo>
                    <a:pt x="227" y="246"/>
                  </a:lnTo>
                  <a:lnTo>
                    <a:pt x="230" y="267"/>
                  </a:lnTo>
                  <a:lnTo>
                    <a:pt x="277" y="261"/>
                  </a:lnTo>
                  <a:lnTo>
                    <a:pt x="328" y="240"/>
                  </a:lnTo>
                  <a:lnTo>
                    <a:pt x="326" y="232"/>
                  </a:lnTo>
                  <a:lnTo>
                    <a:pt x="330" y="227"/>
                  </a:lnTo>
                  <a:lnTo>
                    <a:pt x="344" y="227"/>
                  </a:lnTo>
                  <a:lnTo>
                    <a:pt x="355" y="217"/>
                  </a:lnTo>
                  <a:lnTo>
                    <a:pt x="334" y="188"/>
                  </a:lnTo>
                  <a:lnTo>
                    <a:pt x="317" y="198"/>
                  </a:lnTo>
                  <a:lnTo>
                    <a:pt x="315" y="196"/>
                  </a:lnTo>
                  <a:lnTo>
                    <a:pt x="330" y="152"/>
                  </a:lnTo>
                  <a:lnTo>
                    <a:pt x="330" y="140"/>
                  </a:lnTo>
                  <a:lnTo>
                    <a:pt x="326" y="133"/>
                  </a:lnTo>
                  <a:lnTo>
                    <a:pt x="305" y="111"/>
                  </a:lnTo>
                  <a:lnTo>
                    <a:pt x="300" y="83"/>
                  </a:lnTo>
                  <a:lnTo>
                    <a:pt x="269" y="69"/>
                  </a:lnTo>
                  <a:lnTo>
                    <a:pt x="246" y="177"/>
                  </a:lnTo>
                  <a:lnTo>
                    <a:pt x="242" y="177"/>
                  </a:lnTo>
                  <a:lnTo>
                    <a:pt x="238" y="171"/>
                  </a:lnTo>
                  <a:lnTo>
                    <a:pt x="227" y="171"/>
                  </a:lnTo>
                  <a:lnTo>
                    <a:pt x="179" y="150"/>
                  </a:lnTo>
                  <a:close/>
                </a:path>
              </a:pathLst>
            </a:custGeom>
            <a:solidFill>
              <a:srgbClr val="FFE1C2"/>
            </a:solidFill>
            <a:ln w="0">
              <a:solidFill>
                <a:srgbClr val="FFE1C2"/>
              </a:solidFill>
              <a:round/>
              <a:headEnd/>
              <a:tailEnd/>
            </a:ln>
          </p:spPr>
          <p:txBody>
            <a:bodyPr/>
            <a:lstStyle/>
            <a:p>
              <a:endParaRPr lang="en-US"/>
            </a:p>
          </p:txBody>
        </p:sp>
        <p:sp>
          <p:nvSpPr>
            <p:cNvPr id="28735" name="Freeform 121"/>
            <p:cNvSpPr>
              <a:spLocks/>
            </p:cNvSpPr>
            <p:nvPr/>
          </p:nvSpPr>
          <p:spPr bwMode="auto">
            <a:xfrm>
              <a:off x="2612" y="1502"/>
              <a:ext cx="345" cy="225"/>
            </a:xfrm>
            <a:custGeom>
              <a:avLst/>
              <a:gdLst>
                <a:gd name="T0" fmla="*/ 0 w 345"/>
                <a:gd name="T1" fmla="*/ 20 h 225"/>
                <a:gd name="T2" fmla="*/ 86 w 345"/>
                <a:gd name="T3" fmla="*/ 16 h 225"/>
                <a:gd name="T4" fmla="*/ 115 w 345"/>
                <a:gd name="T5" fmla="*/ 54 h 225"/>
                <a:gd name="T6" fmla="*/ 119 w 345"/>
                <a:gd name="T7" fmla="*/ 60 h 225"/>
                <a:gd name="T8" fmla="*/ 123 w 345"/>
                <a:gd name="T9" fmla="*/ 60 h 225"/>
                <a:gd name="T10" fmla="*/ 171 w 345"/>
                <a:gd name="T11" fmla="*/ 8 h 225"/>
                <a:gd name="T12" fmla="*/ 194 w 345"/>
                <a:gd name="T13" fmla="*/ 35 h 225"/>
                <a:gd name="T14" fmla="*/ 196 w 345"/>
                <a:gd name="T15" fmla="*/ 68 h 225"/>
                <a:gd name="T16" fmla="*/ 174 w 345"/>
                <a:gd name="T17" fmla="*/ 93 h 225"/>
                <a:gd name="T18" fmla="*/ 144 w 345"/>
                <a:gd name="T19" fmla="*/ 148 h 225"/>
                <a:gd name="T20" fmla="*/ 136 w 345"/>
                <a:gd name="T21" fmla="*/ 104 h 225"/>
                <a:gd name="T22" fmla="*/ 124 w 345"/>
                <a:gd name="T23" fmla="*/ 185 h 225"/>
                <a:gd name="T24" fmla="*/ 130 w 345"/>
                <a:gd name="T25" fmla="*/ 164 h 225"/>
                <a:gd name="T26" fmla="*/ 149 w 345"/>
                <a:gd name="T27" fmla="*/ 150 h 225"/>
                <a:gd name="T28" fmla="*/ 178 w 345"/>
                <a:gd name="T29" fmla="*/ 96 h 225"/>
                <a:gd name="T30" fmla="*/ 207 w 345"/>
                <a:gd name="T31" fmla="*/ 91 h 225"/>
                <a:gd name="T32" fmla="*/ 174 w 345"/>
                <a:gd name="T33" fmla="*/ 162 h 225"/>
                <a:gd name="T34" fmla="*/ 226 w 345"/>
                <a:gd name="T35" fmla="*/ 100 h 225"/>
                <a:gd name="T36" fmla="*/ 174 w 345"/>
                <a:gd name="T37" fmla="*/ 162 h 225"/>
                <a:gd name="T38" fmla="*/ 149 w 345"/>
                <a:gd name="T39" fmla="*/ 150 h 225"/>
                <a:gd name="T40" fmla="*/ 194 w 345"/>
                <a:gd name="T41" fmla="*/ 179 h 225"/>
                <a:gd name="T42" fmla="*/ 209 w 345"/>
                <a:gd name="T43" fmla="*/ 185 h 225"/>
                <a:gd name="T44" fmla="*/ 236 w 345"/>
                <a:gd name="T45" fmla="*/ 77 h 225"/>
                <a:gd name="T46" fmla="*/ 272 w 345"/>
                <a:gd name="T47" fmla="*/ 119 h 225"/>
                <a:gd name="T48" fmla="*/ 297 w 345"/>
                <a:gd name="T49" fmla="*/ 148 h 225"/>
                <a:gd name="T50" fmla="*/ 282 w 345"/>
                <a:gd name="T51" fmla="*/ 204 h 225"/>
                <a:gd name="T52" fmla="*/ 301 w 345"/>
                <a:gd name="T53" fmla="*/ 196 h 225"/>
                <a:gd name="T54" fmla="*/ 345 w 345"/>
                <a:gd name="T55" fmla="*/ 223 h 225"/>
                <a:gd name="T56" fmla="*/ 305 w 345"/>
                <a:gd name="T57" fmla="*/ 150 h 225"/>
                <a:gd name="T58" fmla="*/ 299 w 345"/>
                <a:gd name="T59" fmla="*/ 139 h 225"/>
                <a:gd name="T60" fmla="*/ 276 w 345"/>
                <a:gd name="T61" fmla="*/ 116 h 225"/>
                <a:gd name="T62" fmla="*/ 245 w 345"/>
                <a:gd name="T63" fmla="*/ 71 h 225"/>
                <a:gd name="T64" fmla="*/ 234 w 345"/>
                <a:gd name="T65" fmla="*/ 73 h 225"/>
                <a:gd name="T66" fmla="*/ 199 w 345"/>
                <a:gd name="T67" fmla="*/ 81 h 225"/>
                <a:gd name="T68" fmla="*/ 209 w 345"/>
                <a:gd name="T69" fmla="*/ 54 h 225"/>
                <a:gd name="T70" fmla="*/ 205 w 345"/>
                <a:gd name="T71" fmla="*/ 27 h 225"/>
                <a:gd name="T72" fmla="*/ 186 w 345"/>
                <a:gd name="T73" fmla="*/ 4 h 225"/>
                <a:gd name="T74" fmla="*/ 165 w 345"/>
                <a:gd name="T75" fmla="*/ 2 h 225"/>
                <a:gd name="T76" fmla="*/ 96 w 345"/>
                <a:gd name="T77" fmla="*/ 16 h 225"/>
                <a:gd name="T78" fmla="*/ 15 w 345"/>
                <a:gd name="T79" fmla="*/ 10 h 2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5"/>
                <a:gd name="T121" fmla="*/ 0 h 225"/>
                <a:gd name="T122" fmla="*/ 345 w 345"/>
                <a:gd name="T123" fmla="*/ 225 h 2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5" h="225">
                  <a:moveTo>
                    <a:pt x="0" y="16"/>
                  </a:moveTo>
                  <a:lnTo>
                    <a:pt x="0" y="20"/>
                  </a:lnTo>
                  <a:lnTo>
                    <a:pt x="15" y="16"/>
                  </a:lnTo>
                  <a:lnTo>
                    <a:pt x="86" y="16"/>
                  </a:lnTo>
                  <a:lnTo>
                    <a:pt x="92" y="22"/>
                  </a:lnTo>
                  <a:lnTo>
                    <a:pt x="115" y="54"/>
                  </a:lnTo>
                  <a:lnTo>
                    <a:pt x="117" y="56"/>
                  </a:lnTo>
                  <a:lnTo>
                    <a:pt x="119" y="60"/>
                  </a:lnTo>
                  <a:lnTo>
                    <a:pt x="121" y="62"/>
                  </a:lnTo>
                  <a:lnTo>
                    <a:pt x="123" y="60"/>
                  </a:lnTo>
                  <a:lnTo>
                    <a:pt x="167" y="10"/>
                  </a:lnTo>
                  <a:lnTo>
                    <a:pt x="171" y="8"/>
                  </a:lnTo>
                  <a:lnTo>
                    <a:pt x="184" y="16"/>
                  </a:lnTo>
                  <a:lnTo>
                    <a:pt x="194" y="35"/>
                  </a:lnTo>
                  <a:lnTo>
                    <a:pt x="197" y="48"/>
                  </a:lnTo>
                  <a:lnTo>
                    <a:pt x="196" y="68"/>
                  </a:lnTo>
                  <a:lnTo>
                    <a:pt x="192" y="75"/>
                  </a:lnTo>
                  <a:lnTo>
                    <a:pt x="174" y="93"/>
                  </a:lnTo>
                  <a:lnTo>
                    <a:pt x="149" y="139"/>
                  </a:lnTo>
                  <a:lnTo>
                    <a:pt x="144" y="148"/>
                  </a:lnTo>
                  <a:lnTo>
                    <a:pt x="132" y="158"/>
                  </a:lnTo>
                  <a:lnTo>
                    <a:pt x="136" y="104"/>
                  </a:lnTo>
                  <a:lnTo>
                    <a:pt x="130" y="110"/>
                  </a:lnTo>
                  <a:lnTo>
                    <a:pt x="124" y="185"/>
                  </a:lnTo>
                  <a:lnTo>
                    <a:pt x="130" y="187"/>
                  </a:lnTo>
                  <a:lnTo>
                    <a:pt x="130" y="164"/>
                  </a:lnTo>
                  <a:lnTo>
                    <a:pt x="146" y="158"/>
                  </a:lnTo>
                  <a:lnTo>
                    <a:pt x="149" y="150"/>
                  </a:lnTo>
                  <a:lnTo>
                    <a:pt x="167" y="119"/>
                  </a:lnTo>
                  <a:lnTo>
                    <a:pt x="178" y="96"/>
                  </a:lnTo>
                  <a:lnTo>
                    <a:pt x="194" y="83"/>
                  </a:lnTo>
                  <a:lnTo>
                    <a:pt x="207" y="91"/>
                  </a:lnTo>
                  <a:lnTo>
                    <a:pt x="169" y="160"/>
                  </a:lnTo>
                  <a:lnTo>
                    <a:pt x="174" y="162"/>
                  </a:lnTo>
                  <a:lnTo>
                    <a:pt x="213" y="93"/>
                  </a:lnTo>
                  <a:lnTo>
                    <a:pt x="226" y="100"/>
                  </a:lnTo>
                  <a:lnTo>
                    <a:pt x="205" y="171"/>
                  </a:lnTo>
                  <a:lnTo>
                    <a:pt x="174" y="162"/>
                  </a:lnTo>
                  <a:lnTo>
                    <a:pt x="169" y="160"/>
                  </a:lnTo>
                  <a:lnTo>
                    <a:pt x="149" y="150"/>
                  </a:lnTo>
                  <a:lnTo>
                    <a:pt x="146" y="158"/>
                  </a:lnTo>
                  <a:lnTo>
                    <a:pt x="194" y="179"/>
                  </a:lnTo>
                  <a:lnTo>
                    <a:pt x="205" y="179"/>
                  </a:lnTo>
                  <a:lnTo>
                    <a:pt x="209" y="185"/>
                  </a:lnTo>
                  <a:lnTo>
                    <a:pt x="213" y="185"/>
                  </a:lnTo>
                  <a:lnTo>
                    <a:pt x="236" y="77"/>
                  </a:lnTo>
                  <a:lnTo>
                    <a:pt x="267" y="91"/>
                  </a:lnTo>
                  <a:lnTo>
                    <a:pt x="272" y="119"/>
                  </a:lnTo>
                  <a:lnTo>
                    <a:pt x="293" y="141"/>
                  </a:lnTo>
                  <a:lnTo>
                    <a:pt x="297" y="148"/>
                  </a:lnTo>
                  <a:lnTo>
                    <a:pt x="297" y="160"/>
                  </a:lnTo>
                  <a:lnTo>
                    <a:pt x="282" y="204"/>
                  </a:lnTo>
                  <a:lnTo>
                    <a:pt x="284" y="206"/>
                  </a:lnTo>
                  <a:lnTo>
                    <a:pt x="301" y="196"/>
                  </a:lnTo>
                  <a:lnTo>
                    <a:pt x="322" y="225"/>
                  </a:lnTo>
                  <a:lnTo>
                    <a:pt x="345" y="223"/>
                  </a:lnTo>
                  <a:lnTo>
                    <a:pt x="303" y="187"/>
                  </a:lnTo>
                  <a:lnTo>
                    <a:pt x="305" y="150"/>
                  </a:lnTo>
                  <a:lnTo>
                    <a:pt x="303" y="144"/>
                  </a:lnTo>
                  <a:lnTo>
                    <a:pt x="299" y="139"/>
                  </a:lnTo>
                  <a:lnTo>
                    <a:pt x="278" y="119"/>
                  </a:lnTo>
                  <a:lnTo>
                    <a:pt x="276" y="116"/>
                  </a:lnTo>
                  <a:lnTo>
                    <a:pt x="272" y="83"/>
                  </a:lnTo>
                  <a:lnTo>
                    <a:pt x="245" y="71"/>
                  </a:lnTo>
                  <a:lnTo>
                    <a:pt x="236" y="71"/>
                  </a:lnTo>
                  <a:lnTo>
                    <a:pt x="234" y="73"/>
                  </a:lnTo>
                  <a:lnTo>
                    <a:pt x="230" y="91"/>
                  </a:lnTo>
                  <a:lnTo>
                    <a:pt x="199" y="81"/>
                  </a:lnTo>
                  <a:lnTo>
                    <a:pt x="201" y="77"/>
                  </a:lnTo>
                  <a:lnTo>
                    <a:pt x="209" y="54"/>
                  </a:lnTo>
                  <a:lnTo>
                    <a:pt x="209" y="39"/>
                  </a:lnTo>
                  <a:lnTo>
                    <a:pt x="205" y="27"/>
                  </a:lnTo>
                  <a:lnTo>
                    <a:pt x="194" y="12"/>
                  </a:lnTo>
                  <a:lnTo>
                    <a:pt x="186" y="4"/>
                  </a:lnTo>
                  <a:lnTo>
                    <a:pt x="178" y="0"/>
                  </a:lnTo>
                  <a:lnTo>
                    <a:pt x="165" y="2"/>
                  </a:lnTo>
                  <a:lnTo>
                    <a:pt x="121" y="52"/>
                  </a:lnTo>
                  <a:lnTo>
                    <a:pt x="96" y="16"/>
                  </a:lnTo>
                  <a:lnTo>
                    <a:pt x="86" y="10"/>
                  </a:lnTo>
                  <a:lnTo>
                    <a:pt x="15" y="10"/>
                  </a:lnTo>
                  <a:lnTo>
                    <a:pt x="0" y="16"/>
                  </a:lnTo>
                  <a:close/>
                </a:path>
              </a:pathLst>
            </a:custGeom>
            <a:solidFill>
              <a:srgbClr val="000000"/>
            </a:solidFill>
            <a:ln w="0">
              <a:solidFill>
                <a:srgbClr val="000000"/>
              </a:solidFill>
              <a:round/>
              <a:headEnd/>
              <a:tailEnd/>
            </a:ln>
          </p:spPr>
          <p:txBody>
            <a:bodyPr/>
            <a:lstStyle/>
            <a:p>
              <a:endParaRPr lang="en-US"/>
            </a:p>
          </p:txBody>
        </p:sp>
        <p:sp>
          <p:nvSpPr>
            <p:cNvPr id="28736" name="Freeform 122"/>
            <p:cNvSpPr>
              <a:spLocks/>
            </p:cNvSpPr>
            <p:nvPr/>
          </p:nvSpPr>
          <p:spPr bwMode="auto">
            <a:xfrm>
              <a:off x="2976" y="1737"/>
              <a:ext cx="187" cy="334"/>
            </a:xfrm>
            <a:custGeom>
              <a:avLst/>
              <a:gdLst>
                <a:gd name="T0" fmla="*/ 183 w 187"/>
                <a:gd name="T1" fmla="*/ 334 h 334"/>
                <a:gd name="T2" fmla="*/ 187 w 187"/>
                <a:gd name="T3" fmla="*/ 282 h 334"/>
                <a:gd name="T4" fmla="*/ 175 w 187"/>
                <a:gd name="T5" fmla="*/ 220 h 334"/>
                <a:gd name="T6" fmla="*/ 148 w 187"/>
                <a:gd name="T7" fmla="*/ 126 h 334"/>
                <a:gd name="T8" fmla="*/ 133 w 187"/>
                <a:gd name="T9" fmla="*/ 90 h 334"/>
                <a:gd name="T10" fmla="*/ 119 w 187"/>
                <a:gd name="T11" fmla="*/ 71 h 334"/>
                <a:gd name="T12" fmla="*/ 110 w 187"/>
                <a:gd name="T13" fmla="*/ 57 h 334"/>
                <a:gd name="T14" fmla="*/ 91 w 187"/>
                <a:gd name="T15" fmla="*/ 42 h 334"/>
                <a:gd name="T16" fmla="*/ 70 w 187"/>
                <a:gd name="T17" fmla="*/ 27 h 334"/>
                <a:gd name="T18" fmla="*/ 45 w 187"/>
                <a:gd name="T19" fmla="*/ 15 h 334"/>
                <a:gd name="T20" fmla="*/ 27 w 187"/>
                <a:gd name="T21" fmla="*/ 9 h 334"/>
                <a:gd name="T22" fmla="*/ 4 w 187"/>
                <a:gd name="T23" fmla="*/ 0 h 334"/>
                <a:gd name="T24" fmla="*/ 0 w 187"/>
                <a:gd name="T25" fmla="*/ 2 h 334"/>
                <a:gd name="T26" fmla="*/ 16 w 187"/>
                <a:gd name="T27" fmla="*/ 32 h 334"/>
                <a:gd name="T28" fmla="*/ 62 w 187"/>
                <a:gd name="T29" fmla="*/ 34 h 334"/>
                <a:gd name="T30" fmla="*/ 91 w 187"/>
                <a:gd name="T31" fmla="*/ 103 h 334"/>
                <a:gd name="T32" fmla="*/ 127 w 187"/>
                <a:gd name="T33" fmla="*/ 147 h 334"/>
                <a:gd name="T34" fmla="*/ 152 w 187"/>
                <a:gd name="T35" fmla="*/ 182 h 334"/>
                <a:gd name="T36" fmla="*/ 152 w 187"/>
                <a:gd name="T37" fmla="*/ 228 h 334"/>
                <a:gd name="T38" fmla="*/ 177 w 187"/>
                <a:gd name="T39" fmla="*/ 272 h 334"/>
                <a:gd name="T40" fmla="*/ 177 w 187"/>
                <a:gd name="T41" fmla="*/ 278 h 334"/>
                <a:gd name="T42" fmla="*/ 173 w 187"/>
                <a:gd name="T43" fmla="*/ 315 h 334"/>
                <a:gd name="T44" fmla="*/ 183 w 187"/>
                <a:gd name="T45" fmla="*/ 334 h 3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334"/>
                <a:gd name="T71" fmla="*/ 187 w 187"/>
                <a:gd name="T72" fmla="*/ 334 h 33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334">
                  <a:moveTo>
                    <a:pt x="183" y="334"/>
                  </a:moveTo>
                  <a:lnTo>
                    <a:pt x="187" y="282"/>
                  </a:lnTo>
                  <a:lnTo>
                    <a:pt x="175" y="220"/>
                  </a:lnTo>
                  <a:lnTo>
                    <a:pt x="148" y="126"/>
                  </a:lnTo>
                  <a:lnTo>
                    <a:pt x="133" y="90"/>
                  </a:lnTo>
                  <a:lnTo>
                    <a:pt x="119" y="71"/>
                  </a:lnTo>
                  <a:lnTo>
                    <a:pt x="110" y="57"/>
                  </a:lnTo>
                  <a:lnTo>
                    <a:pt x="91" y="42"/>
                  </a:lnTo>
                  <a:lnTo>
                    <a:pt x="70" y="27"/>
                  </a:lnTo>
                  <a:lnTo>
                    <a:pt x="45" y="15"/>
                  </a:lnTo>
                  <a:lnTo>
                    <a:pt x="27" y="9"/>
                  </a:lnTo>
                  <a:lnTo>
                    <a:pt x="4" y="0"/>
                  </a:lnTo>
                  <a:lnTo>
                    <a:pt x="0" y="2"/>
                  </a:lnTo>
                  <a:lnTo>
                    <a:pt x="16" y="32"/>
                  </a:lnTo>
                  <a:lnTo>
                    <a:pt x="62" y="34"/>
                  </a:lnTo>
                  <a:lnTo>
                    <a:pt x="91" y="103"/>
                  </a:lnTo>
                  <a:lnTo>
                    <a:pt x="127" y="147"/>
                  </a:lnTo>
                  <a:lnTo>
                    <a:pt x="152" y="182"/>
                  </a:lnTo>
                  <a:lnTo>
                    <a:pt x="152" y="228"/>
                  </a:lnTo>
                  <a:lnTo>
                    <a:pt x="177" y="272"/>
                  </a:lnTo>
                  <a:lnTo>
                    <a:pt x="177" y="278"/>
                  </a:lnTo>
                  <a:lnTo>
                    <a:pt x="173" y="315"/>
                  </a:lnTo>
                  <a:lnTo>
                    <a:pt x="183" y="334"/>
                  </a:lnTo>
                  <a:close/>
                </a:path>
              </a:pathLst>
            </a:custGeom>
            <a:solidFill>
              <a:srgbClr val="FFFFFF"/>
            </a:solidFill>
            <a:ln w="0">
              <a:solidFill>
                <a:srgbClr val="000000"/>
              </a:solidFill>
              <a:round/>
              <a:headEnd/>
              <a:tailEnd/>
            </a:ln>
          </p:spPr>
          <p:txBody>
            <a:bodyPr/>
            <a:lstStyle/>
            <a:p>
              <a:endParaRPr lang="en-US"/>
            </a:p>
          </p:txBody>
        </p:sp>
        <p:sp>
          <p:nvSpPr>
            <p:cNvPr id="28737" name="Freeform 123"/>
            <p:cNvSpPr>
              <a:spLocks/>
            </p:cNvSpPr>
            <p:nvPr/>
          </p:nvSpPr>
          <p:spPr bwMode="auto">
            <a:xfrm>
              <a:off x="2804" y="1737"/>
              <a:ext cx="253" cy="268"/>
            </a:xfrm>
            <a:custGeom>
              <a:avLst/>
              <a:gdLst>
                <a:gd name="T0" fmla="*/ 180 w 253"/>
                <a:gd name="T1" fmla="*/ 209 h 268"/>
                <a:gd name="T2" fmla="*/ 224 w 253"/>
                <a:gd name="T3" fmla="*/ 169 h 268"/>
                <a:gd name="T4" fmla="*/ 253 w 253"/>
                <a:gd name="T5" fmla="*/ 134 h 268"/>
                <a:gd name="T6" fmla="*/ 226 w 253"/>
                <a:gd name="T7" fmla="*/ 52 h 268"/>
                <a:gd name="T8" fmla="*/ 169 w 253"/>
                <a:gd name="T9" fmla="*/ 34 h 268"/>
                <a:gd name="T10" fmla="*/ 159 w 253"/>
                <a:gd name="T11" fmla="*/ 0 h 268"/>
                <a:gd name="T12" fmla="*/ 119 w 253"/>
                <a:gd name="T13" fmla="*/ 9 h 268"/>
                <a:gd name="T14" fmla="*/ 119 w 253"/>
                <a:gd name="T15" fmla="*/ 57 h 268"/>
                <a:gd name="T16" fmla="*/ 163 w 253"/>
                <a:gd name="T17" fmla="*/ 44 h 268"/>
                <a:gd name="T18" fmla="*/ 169 w 253"/>
                <a:gd name="T19" fmla="*/ 52 h 268"/>
                <a:gd name="T20" fmla="*/ 178 w 253"/>
                <a:gd name="T21" fmla="*/ 76 h 268"/>
                <a:gd name="T22" fmla="*/ 178 w 253"/>
                <a:gd name="T23" fmla="*/ 94 h 268"/>
                <a:gd name="T24" fmla="*/ 169 w 253"/>
                <a:gd name="T25" fmla="*/ 111 h 268"/>
                <a:gd name="T26" fmla="*/ 169 w 253"/>
                <a:gd name="T27" fmla="*/ 113 h 268"/>
                <a:gd name="T28" fmla="*/ 52 w 253"/>
                <a:gd name="T29" fmla="*/ 171 h 268"/>
                <a:gd name="T30" fmla="*/ 0 w 253"/>
                <a:gd name="T31" fmla="*/ 243 h 268"/>
                <a:gd name="T32" fmla="*/ 73 w 253"/>
                <a:gd name="T33" fmla="*/ 268 h 268"/>
                <a:gd name="T34" fmla="*/ 180 w 253"/>
                <a:gd name="T35" fmla="*/ 209 h 2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3"/>
                <a:gd name="T55" fmla="*/ 0 h 268"/>
                <a:gd name="T56" fmla="*/ 253 w 253"/>
                <a:gd name="T57" fmla="*/ 268 h 2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3" h="268">
                  <a:moveTo>
                    <a:pt x="180" y="209"/>
                  </a:moveTo>
                  <a:lnTo>
                    <a:pt x="224" y="169"/>
                  </a:lnTo>
                  <a:lnTo>
                    <a:pt x="253" y="134"/>
                  </a:lnTo>
                  <a:lnTo>
                    <a:pt x="226" y="52"/>
                  </a:lnTo>
                  <a:lnTo>
                    <a:pt x="169" y="34"/>
                  </a:lnTo>
                  <a:lnTo>
                    <a:pt x="159" y="0"/>
                  </a:lnTo>
                  <a:lnTo>
                    <a:pt x="119" y="9"/>
                  </a:lnTo>
                  <a:lnTo>
                    <a:pt x="119" y="57"/>
                  </a:lnTo>
                  <a:lnTo>
                    <a:pt x="163" y="44"/>
                  </a:lnTo>
                  <a:lnTo>
                    <a:pt x="169" y="52"/>
                  </a:lnTo>
                  <a:lnTo>
                    <a:pt x="178" y="76"/>
                  </a:lnTo>
                  <a:lnTo>
                    <a:pt x="178" y="94"/>
                  </a:lnTo>
                  <a:lnTo>
                    <a:pt x="169" y="111"/>
                  </a:lnTo>
                  <a:lnTo>
                    <a:pt x="169" y="113"/>
                  </a:lnTo>
                  <a:lnTo>
                    <a:pt x="52" y="171"/>
                  </a:lnTo>
                  <a:lnTo>
                    <a:pt x="0" y="243"/>
                  </a:lnTo>
                  <a:lnTo>
                    <a:pt x="73" y="268"/>
                  </a:lnTo>
                  <a:lnTo>
                    <a:pt x="180" y="209"/>
                  </a:lnTo>
                  <a:close/>
                </a:path>
              </a:pathLst>
            </a:custGeom>
            <a:solidFill>
              <a:srgbClr val="BF0000"/>
            </a:solidFill>
            <a:ln w="0">
              <a:solidFill>
                <a:srgbClr val="000000"/>
              </a:solidFill>
              <a:round/>
              <a:headEnd/>
              <a:tailEnd/>
            </a:ln>
          </p:spPr>
          <p:txBody>
            <a:bodyPr/>
            <a:lstStyle/>
            <a:p>
              <a:endParaRPr lang="en-US"/>
            </a:p>
          </p:txBody>
        </p:sp>
        <p:sp>
          <p:nvSpPr>
            <p:cNvPr id="28738" name="Freeform 124"/>
            <p:cNvSpPr>
              <a:spLocks/>
            </p:cNvSpPr>
            <p:nvPr/>
          </p:nvSpPr>
          <p:spPr bwMode="auto">
            <a:xfrm>
              <a:off x="2809" y="1725"/>
              <a:ext cx="267" cy="255"/>
            </a:xfrm>
            <a:custGeom>
              <a:avLst/>
              <a:gdLst>
                <a:gd name="T0" fmla="*/ 262 w 267"/>
                <a:gd name="T1" fmla="*/ 127 h 255"/>
                <a:gd name="T2" fmla="*/ 258 w 267"/>
                <a:gd name="T3" fmla="*/ 115 h 255"/>
                <a:gd name="T4" fmla="*/ 229 w 267"/>
                <a:gd name="T5" fmla="*/ 46 h 255"/>
                <a:gd name="T6" fmla="*/ 183 w 267"/>
                <a:gd name="T7" fmla="*/ 44 h 255"/>
                <a:gd name="T8" fmla="*/ 167 w 267"/>
                <a:gd name="T9" fmla="*/ 14 h 255"/>
                <a:gd name="T10" fmla="*/ 148 w 267"/>
                <a:gd name="T11" fmla="*/ 0 h 255"/>
                <a:gd name="T12" fmla="*/ 125 w 267"/>
                <a:gd name="T13" fmla="*/ 2 h 255"/>
                <a:gd name="T14" fmla="*/ 114 w 267"/>
                <a:gd name="T15" fmla="*/ 12 h 255"/>
                <a:gd name="T16" fmla="*/ 100 w 267"/>
                <a:gd name="T17" fmla="*/ 12 h 255"/>
                <a:gd name="T18" fmla="*/ 96 w 267"/>
                <a:gd name="T19" fmla="*/ 17 h 255"/>
                <a:gd name="T20" fmla="*/ 98 w 267"/>
                <a:gd name="T21" fmla="*/ 25 h 255"/>
                <a:gd name="T22" fmla="*/ 47 w 267"/>
                <a:gd name="T23" fmla="*/ 46 h 255"/>
                <a:gd name="T24" fmla="*/ 0 w 267"/>
                <a:gd name="T25" fmla="*/ 52 h 255"/>
                <a:gd name="T26" fmla="*/ 16 w 267"/>
                <a:gd name="T27" fmla="*/ 60 h 255"/>
                <a:gd name="T28" fmla="*/ 39 w 267"/>
                <a:gd name="T29" fmla="*/ 56 h 255"/>
                <a:gd name="T30" fmla="*/ 66 w 267"/>
                <a:gd name="T31" fmla="*/ 50 h 255"/>
                <a:gd name="T32" fmla="*/ 104 w 267"/>
                <a:gd name="T33" fmla="*/ 35 h 255"/>
                <a:gd name="T34" fmla="*/ 104 w 267"/>
                <a:gd name="T35" fmla="*/ 73 h 255"/>
                <a:gd name="T36" fmla="*/ 114 w 267"/>
                <a:gd name="T37" fmla="*/ 69 h 255"/>
                <a:gd name="T38" fmla="*/ 114 w 267"/>
                <a:gd name="T39" fmla="*/ 21 h 255"/>
                <a:gd name="T40" fmla="*/ 154 w 267"/>
                <a:gd name="T41" fmla="*/ 12 h 255"/>
                <a:gd name="T42" fmla="*/ 164 w 267"/>
                <a:gd name="T43" fmla="*/ 46 h 255"/>
                <a:gd name="T44" fmla="*/ 221 w 267"/>
                <a:gd name="T45" fmla="*/ 64 h 255"/>
                <a:gd name="T46" fmla="*/ 248 w 267"/>
                <a:gd name="T47" fmla="*/ 146 h 255"/>
                <a:gd name="T48" fmla="*/ 219 w 267"/>
                <a:gd name="T49" fmla="*/ 181 h 255"/>
                <a:gd name="T50" fmla="*/ 175 w 267"/>
                <a:gd name="T51" fmla="*/ 221 h 255"/>
                <a:gd name="T52" fmla="*/ 177 w 267"/>
                <a:gd name="T53" fmla="*/ 236 h 255"/>
                <a:gd name="T54" fmla="*/ 175 w 267"/>
                <a:gd name="T55" fmla="*/ 255 h 255"/>
                <a:gd name="T56" fmla="*/ 252 w 267"/>
                <a:gd name="T57" fmla="*/ 175 h 255"/>
                <a:gd name="T58" fmla="*/ 267 w 267"/>
                <a:gd name="T59" fmla="*/ 152 h 255"/>
                <a:gd name="T60" fmla="*/ 262 w 267"/>
                <a:gd name="T61" fmla="*/ 127 h 2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7"/>
                <a:gd name="T94" fmla="*/ 0 h 255"/>
                <a:gd name="T95" fmla="*/ 267 w 267"/>
                <a:gd name="T96" fmla="*/ 255 h 25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7" h="255">
                  <a:moveTo>
                    <a:pt x="262" y="127"/>
                  </a:moveTo>
                  <a:lnTo>
                    <a:pt x="258" y="115"/>
                  </a:lnTo>
                  <a:lnTo>
                    <a:pt x="229" y="46"/>
                  </a:lnTo>
                  <a:lnTo>
                    <a:pt x="183" y="44"/>
                  </a:lnTo>
                  <a:lnTo>
                    <a:pt x="167" y="14"/>
                  </a:lnTo>
                  <a:lnTo>
                    <a:pt x="148" y="0"/>
                  </a:lnTo>
                  <a:lnTo>
                    <a:pt x="125" y="2"/>
                  </a:lnTo>
                  <a:lnTo>
                    <a:pt x="114" y="12"/>
                  </a:lnTo>
                  <a:lnTo>
                    <a:pt x="100" y="12"/>
                  </a:lnTo>
                  <a:lnTo>
                    <a:pt x="96" y="17"/>
                  </a:lnTo>
                  <a:lnTo>
                    <a:pt x="98" y="25"/>
                  </a:lnTo>
                  <a:lnTo>
                    <a:pt x="47" y="46"/>
                  </a:lnTo>
                  <a:lnTo>
                    <a:pt x="0" y="52"/>
                  </a:lnTo>
                  <a:lnTo>
                    <a:pt x="16" y="60"/>
                  </a:lnTo>
                  <a:lnTo>
                    <a:pt x="39" y="56"/>
                  </a:lnTo>
                  <a:lnTo>
                    <a:pt x="66" y="50"/>
                  </a:lnTo>
                  <a:lnTo>
                    <a:pt x="104" y="35"/>
                  </a:lnTo>
                  <a:lnTo>
                    <a:pt x="104" y="73"/>
                  </a:lnTo>
                  <a:lnTo>
                    <a:pt x="114" y="69"/>
                  </a:lnTo>
                  <a:lnTo>
                    <a:pt x="114" y="21"/>
                  </a:lnTo>
                  <a:lnTo>
                    <a:pt x="154" y="12"/>
                  </a:lnTo>
                  <a:lnTo>
                    <a:pt x="164" y="46"/>
                  </a:lnTo>
                  <a:lnTo>
                    <a:pt x="221" y="64"/>
                  </a:lnTo>
                  <a:lnTo>
                    <a:pt x="248" y="146"/>
                  </a:lnTo>
                  <a:lnTo>
                    <a:pt x="219" y="181"/>
                  </a:lnTo>
                  <a:lnTo>
                    <a:pt x="175" y="221"/>
                  </a:lnTo>
                  <a:lnTo>
                    <a:pt x="177" y="236"/>
                  </a:lnTo>
                  <a:lnTo>
                    <a:pt x="175" y="255"/>
                  </a:lnTo>
                  <a:lnTo>
                    <a:pt x="252" y="175"/>
                  </a:lnTo>
                  <a:lnTo>
                    <a:pt x="267" y="152"/>
                  </a:lnTo>
                  <a:lnTo>
                    <a:pt x="262" y="127"/>
                  </a:lnTo>
                  <a:close/>
                </a:path>
              </a:pathLst>
            </a:custGeom>
            <a:solidFill>
              <a:srgbClr val="000000"/>
            </a:solidFill>
            <a:ln w="0">
              <a:solidFill>
                <a:srgbClr val="000000"/>
              </a:solidFill>
              <a:round/>
              <a:headEnd/>
              <a:tailEnd/>
            </a:ln>
          </p:spPr>
          <p:txBody>
            <a:bodyPr/>
            <a:lstStyle/>
            <a:p>
              <a:endParaRPr lang="en-US"/>
            </a:p>
          </p:txBody>
        </p:sp>
        <p:sp>
          <p:nvSpPr>
            <p:cNvPr id="28739" name="Freeform 125"/>
            <p:cNvSpPr>
              <a:spLocks/>
            </p:cNvSpPr>
            <p:nvPr/>
          </p:nvSpPr>
          <p:spPr bwMode="auto">
            <a:xfrm>
              <a:off x="3598" y="2414"/>
              <a:ext cx="242" cy="198"/>
            </a:xfrm>
            <a:custGeom>
              <a:avLst/>
              <a:gdLst>
                <a:gd name="T0" fmla="*/ 77 w 242"/>
                <a:gd name="T1" fmla="*/ 66 h 198"/>
                <a:gd name="T2" fmla="*/ 0 w 242"/>
                <a:gd name="T3" fmla="*/ 156 h 198"/>
                <a:gd name="T4" fmla="*/ 48 w 242"/>
                <a:gd name="T5" fmla="*/ 198 h 198"/>
                <a:gd name="T6" fmla="*/ 119 w 242"/>
                <a:gd name="T7" fmla="*/ 165 h 198"/>
                <a:gd name="T8" fmla="*/ 116 w 242"/>
                <a:gd name="T9" fmla="*/ 141 h 198"/>
                <a:gd name="T10" fmla="*/ 116 w 242"/>
                <a:gd name="T11" fmla="*/ 135 h 198"/>
                <a:gd name="T12" fmla="*/ 144 w 242"/>
                <a:gd name="T13" fmla="*/ 133 h 198"/>
                <a:gd name="T14" fmla="*/ 167 w 242"/>
                <a:gd name="T15" fmla="*/ 127 h 198"/>
                <a:gd name="T16" fmla="*/ 204 w 242"/>
                <a:gd name="T17" fmla="*/ 102 h 198"/>
                <a:gd name="T18" fmla="*/ 215 w 242"/>
                <a:gd name="T19" fmla="*/ 83 h 198"/>
                <a:gd name="T20" fmla="*/ 223 w 242"/>
                <a:gd name="T21" fmla="*/ 75 h 198"/>
                <a:gd name="T22" fmla="*/ 242 w 242"/>
                <a:gd name="T23" fmla="*/ 39 h 198"/>
                <a:gd name="T24" fmla="*/ 242 w 242"/>
                <a:gd name="T25" fmla="*/ 20 h 198"/>
                <a:gd name="T26" fmla="*/ 235 w 242"/>
                <a:gd name="T27" fmla="*/ 4 h 198"/>
                <a:gd name="T28" fmla="*/ 225 w 242"/>
                <a:gd name="T29" fmla="*/ 0 h 198"/>
                <a:gd name="T30" fmla="*/ 167 w 242"/>
                <a:gd name="T31" fmla="*/ 43 h 198"/>
                <a:gd name="T32" fmla="*/ 123 w 242"/>
                <a:gd name="T33" fmla="*/ 71 h 198"/>
                <a:gd name="T34" fmla="*/ 77 w 242"/>
                <a:gd name="T35" fmla="*/ 66 h 1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2"/>
                <a:gd name="T55" fmla="*/ 0 h 198"/>
                <a:gd name="T56" fmla="*/ 242 w 242"/>
                <a:gd name="T57" fmla="*/ 198 h 1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2" h="198">
                  <a:moveTo>
                    <a:pt x="77" y="66"/>
                  </a:moveTo>
                  <a:lnTo>
                    <a:pt x="0" y="156"/>
                  </a:lnTo>
                  <a:lnTo>
                    <a:pt x="48" y="198"/>
                  </a:lnTo>
                  <a:lnTo>
                    <a:pt x="119" y="165"/>
                  </a:lnTo>
                  <a:lnTo>
                    <a:pt x="116" y="141"/>
                  </a:lnTo>
                  <a:lnTo>
                    <a:pt x="116" y="135"/>
                  </a:lnTo>
                  <a:lnTo>
                    <a:pt x="144" y="133"/>
                  </a:lnTo>
                  <a:lnTo>
                    <a:pt x="167" y="127"/>
                  </a:lnTo>
                  <a:lnTo>
                    <a:pt x="204" y="102"/>
                  </a:lnTo>
                  <a:lnTo>
                    <a:pt x="215" y="83"/>
                  </a:lnTo>
                  <a:lnTo>
                    <a:pt x="223" y="75"/>
                  </a:lnTo>
                  <a:lnTo>
                    <a:pt x="242" y="39"/>
                  </a:lnTo>
                  <a:lnTo>
                    <a:pt x="242" y="20"/>
                  </a:lnTo>
                  <a:lnTo>
                    <a:pt x="235" y="4"/>
                  </a:lnTo>
                  <a:lnTo>
                    <a:pt x="225" y="0"/>
                  </a:lnTo>
                  <a:lnTo>
                    <a:pt x="167" y="43"/>
                  </a:lnTo>
                  <a:lnTo>
                    <a:pt x="123" y="71"/>
                  </a:lnTo>
                  <a:lnTo>
                    <a:pt x="77" y="66"/>
                  </a:lnTo>
                  <a:close/>
                </a:path>
              </a:pathLst>
            </a:custGeom>
            <a:solidFill>
              <a:srgbClr val="000000"/>
            </a:solidFill>
            <a:ln w="0">
              <a:solidFill>
                <a:srgbClr val="000000"/>
              </a:solidFill>
              <a:round/>
              <a:headEnd/>
              <a:tailEnd/>
            </a:ln>
          </p:spPr>
          <p:txBody>
            <a:bodyPr/>
            <a:lstStyle/>
            <a:p>
              <a:endParaRPr lang="en-US"/>
            </a:p>
          </p:txBody>
        </p:sp>
        <p:sp>
          <p:nvSpPr>
            <p:cNvPr id="28740" name="Freeform 126"/>
            <p:cNvSpPr>
              <a:spLocks/>
            </p:cNvSpPr>
            <p:nvPr/>
          </p:nvSpPr>
          <p:spPr bwMode="auto">
            <a:xfrm>
              <a:off x="3067" y="1840"/>
              <a:ext cx="92" cy="238"/>
            </a:xfrm>
            <a:custGeom>
              <a:avLst/>
              <a:gdLst>
                <a:gd name="T0" fmla="*/ 92 w 92"/>
                <a:gd name="T1" fmla="*/ 238 h 238"/>
                <a:gd name="T2" fmla="*/ 92 w 92"/>
                <a:gd name="T3" fmla="*/ 231 h 238"/>
                <a:gd name="T4" fmla="*/ 82 w 92"/>
                <a:gd name="T5" fmla="*/ 212 h 238"/>
                <a:gd name="T6" fmla="*/ 86 w 92"/>
                <a:gd name="T7" fmla="*/ 175 h 238"/>
                <a:gd name="T8" fmla="*/ 86 w 92"/>
                <a:gd name="T9" fmla="*/ 169 h 238"/>
                <a:gd name="T10" fmla="*/ 61 w 92"/>
                <a:gd name="T11" fmla="*/ 125 h 238"/>
                <a:gd name="T12" fmla="*/ 61 w 92"/>
                <a:gd name="T13" fmla="*/ 79 h 238"/>
                <a:gd name="T14" fmla="*/ 36 w 92"/>
                <a:gd name="T15" fmla="*/ 44 h 238"/>
                <a:gd name="T16" fmla="*/ 0 w 92"/>
                <a:gd name="T17" fmla="*/ 0 h 238"/>
                <a:gd name="T18" fmla="*/ 4 w 92"/>
                <a:gd name="T19" fmla="*/ 12 h 238"/>
                <a:gd name="T20" fmla="*/ 52 w 92"/>
                <a:gd name="T21" fmla="*/ 77 h 238"/>
                <a:gd name="T22" fmla="*/ 53 w 92"/>
                <a:gd name="T23" fmla="*/ 125 h 238"/>
                <a:gd name="T24" fmla="*/ 55 w 92"/>
                <a:gd name="T25" fmla="*/ 131 h 238"/>
                <a:gd name="T26" fmla="*/ 80 w 92"/>
                <a:gd name="T27" fmla="*/ 173 h 238"/>
                <a:gd name="T28" fmla="*/ 80 w 92"/>
                <a:gd name="T29" fmla="*/ 188 h 238"/>
                <a:gd name="T30" fmla="*/ 76 w 92"/>
                <a:gd name="T31" fmla="*/ 213 h 238"/>
                <a:gd name="T32" fmla="*/ 92 w 92"/>
                <a:gd name="T33" fmla="*/ 238 h 2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238"/>
                <a:gd name="T53" fmla="*/ 92 w 92"/>
                <a:gd name="T54" fmla="*/ 238 h 2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238">
                  <a:moveTo>
                    <a:pt x="92" y="238"/>
                  </a:moveTo>
                  <a:lnTo>
                    <a:pt x="92" y="231"/>
                  </a:lnTo>
                  <a:lnTo>
                    <a:pt x="82" y="212"/>
                  </a:lnTo>
                  <a:lnTo>
                    <a:pt x="86" y="175"/>
                  </a:lnTo>
                  <a:lnTo>
                    <a:pt x="86" y="169"/>
                  </a:lnTo>
                  <a:lnTo>
                    <a:pt x="61" y="125"/>
                  </a:lnTo>
                  <a:lnTo>
                    <a:pt x="61" y="79"/>
                  </a:lnTo>
                  <a:lnTo>
                    <a:pt x="36" y="44"/>
                  </a:lnTo>
                  <a:lnTo>
                    <a:pt x="0" y="0"/>
                  </a:lnTo>
                  <a:lnTo>
                    <a:pt x="4" y="12"/>
                  </a:lnTo>
                  <a:lnTo>
                    <a:pt x="52" y="77"/>
                  </a:lnTo>
                  <a:lnTo>
                    <a:pt x="53" y="125"/>
                  </a:lnTo>
                  <a:lnTo>
                    <a:pt x="55" y="131"/>
                  </a:lnTo>
                  <a:lnTo>
                    <a:pt x="80" y="173"/>
                  </a:lnTo>
                  <a:lnTo>
                    <a:pt x="80" y="188"/>
                  </a:lnTo>
                  <a:lnTo>
                    <a:pt x="76" y="213"/>
                  </a:lnTo>
                  <a:lnTo>
                    <a:pt x="92" y="238"/>
                  </a:lnTo>
                  <a:close/>
                </a:path>
              </a:pathLst>
            </a:custGeom>
            <a:solidFill>
              <a:srgbClr val="000000"/>
            </a:solidFill>
            <a:ln w="0">
              <a:solidFill>
                <a:srgbClr val="000000"/>
              </a:solidFill>
              <a:round/>
              <a:headEnd/>
              <a:tailEnd/>
            </a:ln>
          </p:spPr>
          <p:txBody>
            <a:bodyPr/>
            <a:lstStyle/>
            <a:p>
              <a:endParaRPr lang="en-US"/>
            </a:p>
          </p:txBody>
        </p:sp>
        <p:sp>
          <p:nvSpPr>
            <p:cNvPr id="28741" name="Freeform 127"/>
            <p:cNvSpPr>
              <a:spLocks/>
            </p:cNvSpPr>
            <p:nvPr/>
          </p:nvSpPr>
          <p:spPr bwMode="auto">
            <a:xfrm>
              <a:off x="2527" y="2470"/>
              <a:ext cx="198" cy="227"/>
            </a:xfrm>
            <a:custGeom>
              <a:avLst/>
              <a:gdLst>
                <a:gd name="T0" fmla="*/ 148 w 198"/>
                <a:gd name="T1" fmla="*/ 161 h 227"/>
                <a:gd name="T2" fmla="*/ 198 w 198"/>
                <a:gd name="T3" fmla="*/ 42 h 227"/>
                <a:gd name="T4" fmla="*/ 150 w 198"/>
                <a:gd name="T5" fmla="*/ 4 h 227"/>
                <a:gd name="T6" fmla="*/ 135 w 198"/>
                <a:gd name="T7" fmla="*/ 0 h 227"/>
                <a:gd name="T8" fmla="*/ 67 w 198"/>
                <a:gd name="T9" fmla="*/ 56 h 227"/>
                <a:gd name="T10" fmla="*/ 83 w 198"/>
                <a:gd name="T11" fmla="*/ 71 h 227"/>
                <a:gd name="T12" fmla="*/ 67 w 198"/>
                <a:gd name="T13" fmla="*/ 88 h 227"/>
                <a:gd name="T14" fmla="*/ 33 w 198"/>
                <a:gd name="T15" fmla="*/ 119 h 227"/>
                <a:gd name="T16" fmla="*/ 19 w 198"/>
                <a:gd name="T17" fmla="*/ 138 h 227"/>
                <a:gd name="T18" fmla="*/ 10 w 198"/>
                <a:gd name="T19" fmla="*/ 165 h 227"/>
                <a:gd name="T20" fmla="*/ 4 w 198"/>
                <a:gd name="T21" fmla="*/ 182 h 227"/>
                <a:gd name="T22" fmla="*/ 0 w 198"/>
                <a:gd name="T23" fmla="*/ 207 h 227"/>
                <a:gd name="T24" fmla="*/ 4 w 198"/>
                <a:gd name="T25" fmla="*/ 213 h 227"/>
                <a:gd name="T26" fmla="*/ 16 w 198"/>
                <a:gd name="T27" fmla="*/ 219 h 227"/>
                <a:gd name="T28" fmla="*/ 41 w 198"/>
                <a:gd name="T29" fmla="*/ 227 h 227"/>
                <a:gd name="T30" fmla="*/ 79 w 198"/>
                <a:gd name="T31" fmla="*/ 179 h 227"/>
                <a:gd name="T32" fmla="*/ 112 w 198"/>
                <a:gd name="T33" fmla="*/ 163 h 227"/>
                <a:gd name="T34" fmla="*/ 142 w 198"/>
                <a:gd name="T35" fmla="*/ 156 h 227"/>
                <a:gd name="T36" fmla="*/ 148 w 198"/>
                <a:gd name="T37" fmla="*/ 161 h 2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8"/>
                <a:gd name="T58" fmla="*/ 0 h 227"/>
                <a:gd name="T59" fmla="*/ 198 w 198"/>
                <a:gd name="T60" fmla="*/ 227 h 2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8" h="227">
                  <a:moveTo>
                    <a:pt x="148" y="161"/>
                  </a:moveTo>
                  <a:lnTo>
                    <a:pt x="198" y="42"/>
                  </a:lnTo>
                  <a:lnTo>
                    <a:pt x="150" y="4"/>
                  </a:lnTo>
                  <a:lnTo>
                    <a:pt x="135" y="0"/>
                  </a:lnTo>
                  <a:lnTo>
                    <a:pt x="67" y="56"/>
                  </a:lnTo>
                  <a:lnTo>
                    <a:pt x="83" y="71"/>
                  </a:lnTo>
                  <a:lnTo>
                    <a:pt x="67" y="88"/>
                  </a:lnTo>
                  <a:lnTo>
                    <a:pt x="33" y="119"/>
                  </a:lnTo>
                  <a:lnTo>
                    <a:pt x="19" y="138"/>
                  </a:lnTo>
                  <a:lnTo>
                    <a:pt x="10" y="165"/>
                  </a:lnTo>
                  <a:lnTo>
                    <a:pt x="4" y="182"/>
                  </a:lnTo>
                  <a:lnTo>
                    <a:pt x="0" y="207"/>
                  </a:lnTo>
                  <a:lnTo>
                    <a:pt x="4" y="213"/>
                  </a:lnTo>
                  <a:lnTo>
                    <a:pt x="16" y="219"/>
                  </a:lnTo>
                  <a:lnTo>
                    <a:pt x="41" y="227"/>
                  </a:lnTo>
                  <a:lnTo>
                    <a:pt x="79" y="179"/>
                  </a:lnTo>
                  <a:lnTo>
                    <a:pt x="112" y="163"/>
                  </a:lnTo>
                  <a:lnTo>
                    <a:pt x="142" y="156"/>
                  </a:lnTo>
                  <a:lnTo>
                    <a:pt x="148" y="161"/>
                  </a:lnTo>
                  <a:close/>
                </a:path>
              </a:pathLst>
            </a:custGeom>
            <a:solidFill>
              <a:srgbClr val="000000"/>
            </a:solidFill>
            <a:ln w="0">
              <a:solidFill>
                <a:srgbClr val="000000"/>
              </a:solidFill>
              <a:round/>
              <a:headEnd/>
              <a:tailEnd/>
            </a:ln>
          </p:spPr>
          <p:txBody>
            <a:bodyPr/>
            <a:lstStyle/>
            <a:p>
              <a:endParaRPr lang="en-US"/>
            </a:p>
          </p:txBody>
        </p:sp>
        <p:sp>
          <p:nvSpPr>
            <p:cNvPr id="28742" name="Freeform 128"/>
            <p:cNvSpPr>
              <a:spLocks/>
            </p:cNvSpPr>
            <p:nvPr/>
          </p:nvSpPr>
          <p:spPr bwMode="auto">
            <a:xfrm>
              <a:off x="3374" y="1491"/>
              <a:ext cx="176" cy="178"/>
            </a:xfrm>
            <a:custGeom>
              <a:avLst/>
              <a:gdLst>
                <a:gd name="T0" fmla="*/ 94 w 176"/>
                <a:gd name="T1" fmla="*/ 161 h 178"/>
                <a:gd name="T2" fmla="*/ 151 w 176"/>
                <a:gd name="T3" fmla="*/ 121 h 178"/>
                <a:gd name="T4" fmla="*/ 171 w 176"/>
                <a:gd name="T5" fmla="*/ 73 h 178"/>
                <a:gd name="T6" fmla="*/ 157 w 176"/>
                <a:gd name="T7" fmla="*/ 59 h 178"/>
                <a:gd name="T8" fmla="*/ 151 w 176"/>
                <a:gd name="T9" fmla="*/ 46 h 178"/>
                <a:gd name="T10" fmla="*/ 142 w 176"/>
                <a:gd name="T11" fmla="*/ 31 h 178"/>
                <a:gd name="T12" fmla="*/ 132 w 176"/>
                <a:gd name="T13" fmla="*/ 21 h 178"/>
                <a:gd name="T14" fmla="*/ 125 w 176"/>
                <a:gd name="T15" fmla="*/ 10 h 178"/>
                <a:gd name="T16" fmla="*/ 105 w 176"/>
                <a:gd name="T17" fmla="*/ 10 h 178"/>
                <a:gd name="T18" fmla="*/ 90 w 176"/>
                <a:gd name="T19" fmla="*/ 23 h 178"/>
                <a:gd name="T20" fmla="*/ 57 w 176"/>
                <a:gd name="T21" fmla="*/ 34 h 178"/>
                <a:gd name="T22" fmla="*/ 75 w 176"/>
                <a:gd name="T23" fmla="*/ 8 h 178"/>
                <a:gd name="T24" fmla="*/ 103 w 176"/>
                <a:gd name="T25" fmla="*/ 13 h 178"/>
                <a:gd name="T26" fmla="*/ 86 w 176"/>
                <a:gd name="T27" fmla="*/ 2 h 178"/>
                <a:gd name="T28" fmla="*/ 71 w 176"/>
                <a:gd name="T29" fmla="*/ 4 h 178"/>
                <a:gd name="T30" fmla="*/ 56 w 176"/>
                <a:gd name="T31" fmla="*/ 31 h 178"/>
                <a:gd name="T32" fmla="*/ 23 w 176"/>
                <a:gd name="T33" fmla="*/ 56 h 178"/>
                <a:gd name="T34" fmla="*/ 0 w 176"/>
                <a:gd name="T35" fmla="*/ 82 h 178"/>
                <a:gd name="T36" fmla="*/ 17 w 176"/>
                <a:gd name="T37" fmla="*/ 113 h 178"/>
                <a:gd name="T38" fmla="*/ 17 w 176"/>
                <a:gd name="T39" fmla="*/ 146 h 178"/>
                <a:gd name="T40" fmla="*/ 36 w 176"/>
                <a:gd name="T41" fmla="*/ 136 h 178"/>
                <a:gd name="T42" fmla="*/ 9 w 176"/>
                <a:gd name="T43" fmla="*/ 88 h 178"/>
                <a:gd name="T44" fmla="*/ 23 w 176"/>
                <a:gd name="T45" fmla="*/ 75 h 178"/>
                <a:gd name="T46" fmla="*/ 38 w 176"/>
                <a:gd name="T47" fmla="*/ 44 h 178"/>
                <a:gd name="T48" fmla="*/ 65 w 176"/>
                <a:gd name="T49" fmla="*/ 36 h 178"/>
                <a:gd name="T50" fmla="*/ 115 w 176"/>
                <a:gd name="T51" fmla="*/ 8 h 178"/>
                <a:gd name="T52" fmla="*/ 125 w 176"/>
                <a:gd name="T53" fmla="*/ 27 h 178"/>
                <a:gd name="T54" fmla="*/ 113 w 176"/>
                <a:gd name="T55" fmla="*/ 58 h 178"/>
                <a:gd name="T56" fmla="*/ 103 w 176"/>
                <a:gd name="T57" fmla="*/ 69 h 178"/>
                <a:gd name="T58" fmla="*/ 75 w 176"/>
                <a:gd name="T59" fmla="*/ 65 h 178"/>
                <a:gd name="T60" fmla="*/ 71 w 176"/>
                <a:gd name="T61" fmla="*/ 69 h 178"/>
                <a:gd name="T62" fmla="*/ 94 w 176"/>
                <a:gd name="T63" fmla="*/ 102 h 178"/>
                <a:gd name="T64" fmla="*/ 103 w 176"/>
                <a:gd name="T65" fmla="*/ 94 h 178"/>
                <a:gd name="T66" fmla="*/ 96 w 176"/>
                <a:gd name="T67" fmla="*/ 81 h 178"/>
                <a:gd name="T68" fmla="*/ 123 w 176"/>
                <a:gd name="T69" fmla="*/ 59 h 178"/>
                <a:gd name="T70" fmla="*/ 134 w 176"/>
                <a:gd name="T71" fmla="*/ 36 h 178"/>
                <a:gd name="T72" fmla="*/ 144 w 176"/>
                <a:gd name="T73" fmla="*/ 56 h 178"/>
                <a:gd name="T74" fmla="*/ 128 w 176"/>
                <a:gd name="T75" fmla="*/ 82 h 178"/>
                <a:gd name="T76" fmla="*/ 125 w 176"/>
                <a:gd name="T77" fmla="*/ 117 h 178"/>
                <a:gd name="T78" fmla="*/ 125 w 176"/>
                <a:gd name="T79" fmla="*/ 104 h 178"/>
                <a:gd name="T80" fmla="*/ 148 w 176"/>
                <a:gd name="T81" fmla="*/ 69 h 178"/>
                <a:gd name="T82" fmla="*/ 167 w 176"/>
                <a:gd name="T83" fmla="*/ 82 h 178"/>
                <a:gd name="T84" fmla="*/ 138 w 176"/>
                <a:gd name="T85" fmla="*/ 127 h 178"/>
                <a:gd name="T86" fmla="*/ 94 w 176"/>
                <a:gd name="T87" fmla="*/ 152 h 178"/>
                <a:gd name="T88" fmla="*/ 77 w 176"/>
                <a:gd name="T89" fmla="*/ 173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6"/>
                <a:gd name="T136" fmla="*/ 0 h 178"/>
                <a:gd name="T137" fmla="*/ 176 w 17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6" h="178">
                  <a:moveTo>
                    <a:pt x="86" y="178"/>
                  </a:moveTo>
                  <a:lnTo>
                    <a:pt x="94" y="161"/>
                  </a:lnTo>
                  <a:lnTo>
                    <a:pt x="119" y="159"/>
                  </a:lnTo>
                  <a:lnTo>
                    <a:pt x="151" y="121"/>
                  </a:lnTo>
                  <a:lnTo>
                    <a:pt x="176" y="84"/>
                  </a:lnTo>
                  <a:lnTo>
                    <a:pt x="171" y="73"/>
                  </a:lnTo>
                  <a:lnTo>
                    <a:pt x="167" y="65"/>
                  </a:lnTo>
                  <a:lnTo>
                    <a:pt x="157" y="59"/>
                  </a:lnTo>
                  <a:lnTo>
                    <a:pt x="151" y="59"/>
                  </a:lnTo>
                  <a:lnTo>
                    <a:pt x="151" y="46"/>
                  </a:lnTo>
                  <a:lnTo>
                    <a:pt x="148" y="36"/>
                  </a:lnTo>
                  <a:lnTo>
                    <a:pt x="142" y="31"/>
                  </a:lnTo>
                  <a:lnTo>
                    <a:pt x="132" y="27"/>
                  </a:lnTo>
                  <a:lnTo>
                    <a:pt x="132" y="21"/>
                  </a:lnTo>
                  <a:lnTo>
                    <a:pt x="128" y="15"/>
                  </a:lnTo>
                  <a:lnTo>
                    <a:pt x="125" y="10"/>
                  </a:lnTo>
                  <a:lnTo>
                    <a:pt x="115" y="2"/>
                  </a:lnTo>
                  <a:lnTo>
                    <a:pt x="105" y="10"/>
                  </a:lnTo>
                  <a:lnTo>
                    <a:pt x="103" y="13"/>
                  </a:lnTo>
                  <a:lnTo>
                    <a:pt x="90" y="23"/>
                  </a:lnTo>
                  <a:lnTo>
                    <a:pt x="75" y="29"/>
                  </a:lnTo>
                  <a:lnTo>
                    <a:pt x="57" y="34"/>
                  </a:lnTo>
                  <a:lnTo>
                    <a:pt x="65" y="17"/>
                  </a:lnTo>
                  <a:lnTo>
                    <a:pt x="75" y="8"/>
                  </a:lnTo>
                  <a:lnTo>
                    <a:pt x="80" y="6"/>
                  </a:lnTo>
                  <a:lnTo>
                    <a:pt x="103" y="13"/>
                  </a:lnTo>
                  <a:lnTo>
                    <a:pt x="105" y="10"/>
                  </a:lnTo>
                  <a:lnTo>
                    <a:pt x="86" y="2"/>
                  </a:lnTo>
                  <a:lnTo>
                    <a:pt x="77" y="0"/>
                  </a:lnTo>
                  <a:lnTo>
                    <a:pt x="71" y="4"/>
                  </a:lnTo>
                  <a:lnTo>
                    <a:pt x="61" y="19"/>
                  </a:lnTo>
                  <a:lnTo>
                    <a:pt x="56" y="31"/>
                  </a:lnTo>
                  <a:lnTo>
                    <a:pt x="32" y="31"/>
                  </a:lnTo>
                  <a:lnTo>
                    <a:pt x="23" y="56"/>
                  </a:lnTo>
                  <a:lnTo>
                    <a:pt x="8" y="75"/>
                  </a:lnTo>
                  <a:lnTo>
                    <a:pt x="0" y="82"/>
                  </a:lnTo>
                  <a:lnTo>
                    <a:pt x="0" y="88"/>
                  </a:lnTo>
                  <a:lnTo>
                    <a:pt x="17" y="113"/>
                  </a:lnTo>
                  <a:lnTo>
                    <a:pt x="27" y="125"/>
                  </a:lnTo>
                  <a:lnTo>
                    <a:pt x="17" y="146"/>
                  </a:lnTo>
                  <a:lnTo>
                    <a:pt x="23" y="146"/>
                  </a:lnTo>
                  <a:lnTo>
                    <a:pt x="36" y="136"/>
                  </a:lnTo>
                  <a:lnTo>
                    <a:pt x="36" y="127"/>
                  </a:lnTo>
                  <a:lnTo>
                    <a:pt x="9" y="88"/>
                  </a:lnTo>
                  <a:lnTo>
                    <a:pt x="9" y="84"/>
                  </a:lnTo>
                  <a:lnTo>
                    <a:pt x="23" y="75"/>
                  </a:lnTo>
                  <a:lnTo>
                    <a:pt x="36" y="59"/>
                  </a:lnTo>
                  <a:lnTo>
                    <a:pt x="38" y="44"/>
                  </a:lnTo>
                  <a:lnTo>
                    <a:pt x="46" y="36"/>
                  </a:lnTo>
                  <a:lnTo>
                    <a:pt x="65" y="36"/>
                  </a:lnTo>
                  <a:lnTo>
                    <a:pt x="90" y="29"/>
                  </a:lnTo>
                  <a:lnTo>
                    <a:pt x="115" y="8"/>
                  </a:lnTo>
                  <a:lnTo>
                    <a:pt x="123" y="17"/>
                  </a:lnTo>
                  <a:lnTo>
                    <a:pt x="125" y="27"/>
                  </a:lnTo>
                  <a:lnTo>
                    <a:pt x="125" y="34"/>
                  </a:lnTo>
                  <a:lnTo>
                    <a:pt x="113" y="58"/>
                  </a:lnTo>
                  <a:lnTo>
                    <a:pt x="109" y="65"/>
                  </a:lnTo>
                  <a:lnTo>
                    <a:pt x="103" y="69"/>
                  </a:lnTo>
                  <a:lnTo>
                    <a:pt x="94" y="69"/>
                  </a:lnTo>
                  <a:lnTo>
                    <a:pt x="75" y="65"/>
                  </a:lnTo>
                  <a:lnTo>
                    <a:pt x="71" y="65"/>
                  </a:lnTo>
                  <a:lnTo>
                    <a:pt x="71" y="69"/>
                  </a:lnTo>
                  <a:lnTo>
                    <a:pt x="84" y="73"/>
                  </a:lnTo>
                  <a:lnTo>
                    <a:pt x="94" y="102"/>
                  </a:lnTo>
                  <a:lnTo>
                    <a:pt x="105" y="100"/>
                  </a:lnTo>
                  <a:lnTo>
                    <a:pt x="103" y="94"/>
                  </a:lnTo>
                  <a:lnTo>
                    <a:pt x="100" y="92"/>
                  </a:lnTo>
                  <a:lnTo>
                    <a:pt x="96" y="81"/>
                  </a:lnTo>
                  <a:lnTo>
                    <a:pt x="119" y="71"/>
                  </a:lnTo>
                  <a:lnTo>
                    <a:pt x="123" y="59"/>
                  </a:lnTo>
                  <a:lnTo>
                    <a:pt x="132" y="38"/>
                  </a:lnTo>
                  <a:lnTo>
                    <a:pt x="134" y="36"/>
                  </a:lnTo>
                  <a:lnTo>
                    <a:pt x="142" y="40"/>
                  </a:lnTo>
                  <a:lnTo>
                    <a:pt x="144" y="56"/>
                  </a:lnTo>
                  <a:lnTo>
                    <a:pt x="142" y="65"/>
                  </a:lnTo>
                  <a:lnTo>
                    <a:pt x="128" y="82"/>
                  </a:lnTo>
                  <a:lnTo>
                    <a:pt x="119" y="100"/>
                  </a:lnTo>
                  <a:lnTo>
                    <a:pt x="125" y="117"/>
                  </a:lnTo>
                  <a:lnTo>
                    <a:pt x="128" y="113"/>
                  </a:lnTo>
                  <a:lnTo>
                    <a:pt x="125" y="104"/>
                  </a:lnTo>
                  <a:lnTo>
                    <a:pt x="138" y="79"/>
                  </a:lnTo>
                  <a:lnTo>
                    <a:pt x="148" y="69"/>
                  </a:lnTo>
                  <a:lnTo>
                    <a:pt x="161" y="71"/>
                  </a:lnTo>
                  <a:lnTo>
                    <a:pt x="167" y="82"/>
                  </a:lnTo>
                  <a:lnTo>
                    <a:pt x="165" y="92"/>
                  </a:lnTo>
                  <a:lnTo>
                    <a:pt x="138" y="127"/>
                  </a:lnTo>
                  <a:lnTo>
                    <a:pt x="119" y="144"/>
                  </a:lnTo>
                  <a:lnTo>
                    <a:pt x="94" y="152"/>
                  </a:lnTo>
                  <a:lnTo>
                    <a:pt x="90" y="152"/>
                  </a:lnTo>
                  <a:lnTo>
                    <a:pt x="77" y="173"/>
                  </a:lnTo>
                  <a:lnTo>
                    <a:pt x="86" y="178"/>
                  </a:lnTo>
                  <a:close/>
                </a:path>
              </a:pathLst>
            </a:custGeom>
            <a:solidFill>
              <a:srgbClr val="000000"/>
            </a:solidFill>
            <a:ln w="0">
              <a:solidFill>
                <a:srgbClr val="000000"/>
              </a:solidFill>
              <a:round/>
              <a:headEnd/>
              <a:tailEnd/>
            </a:ln>
          </p:spPr>
          <p:txBody>
            <a:bodyPr/>
            <a:lstStyle/>
            <a:p>
              <a:endParaRPr lang="en-US"/>
            </a:p>
          </p:txBody>
        </p:sp>
        <p:sp>
          <p:nvSpPr>
            <p:cNvPr id="28743" name="Freeform 129"/>
            <p:cNvSpPr>
              <a:spLocks/>
            </p:cNvSpPr>
            <p:nvPr/>
          </p:nvSpPr>
          <p:spPr bwMode="auto">
            <a:xfrm>
              <a:off x="3383" y="1499"/>
              <a:ext cx="158" cy="178"/>
            </a:xfrm>
            <a:custGeom>
              <a:avLst/>
              <a:gdLst>
                <a:gd name="T0" fmla="*/ 68 w 158"/>
                <a:gd name="T1" fmla="*/ 165 h 178"/>
                <a:gd name="T2" fmla="*/ 81 w 158"/>
                <a:gd name="T3" fmla="*/ 144 h 178"/>
                <a:gd name="T4" fmla="*/ 85 w 158"/>
                <a:gd name="T5" fmla="*/ 144 h 178"/>
                <a:gd name="T6" fmla="*/ 110 w 158"/>
                <a:gd name="T7" fmla="*/ 136 h 178"/>
                <a:gd name="T8" fmla="*/ 129 w 158"/>
                <a:gd name="T9" fmla="*/ 119 h 178"/>
                <a:gd name="T10" fmla="*/ 156 w 158"/>
                <a:gd name="T11" fmla="*/ 84 h 178"/>
                <a:gd name="T12" fmla="*/ 158 w 158"/>
                <a:gd name="T13" fmla="*/ 74 h 178"/>
                <a:gd name="T14" fmla="*/ 152 w 158"/>
                <a:gd name="T15" fmla="*/ 63 h 178"/>
                <a:gd name="T16" fmla="*/ 139 w 158"/>
                <a:gd name="T17" fmla="*/ 61 h 178"/>
                <a:gd name="T18" fmla="*/ 129 w 158"/>
                <a:gd name="T19" fmla="*/ 71 h 178"/>
                <a:gd name="T20" fmla="*/ 116 w 158"/>
                <a:gd name="T21" fmla="*/ 96 h 178"/>
                <a:gd name="T22" fmla="*/ 119 w 158"/>
                <a:gd name="T23" fmla="*/ 105 h 178"/>
                <a:gd name="T24" fmla="*/ 116 w 158"/>
                <a:gd name="T25" fmla="*/ 109 h 178"/>
                <a:gd name="T26" fmla="*/ 110 w 158"/>
                <a:gd name="T27" fmla="*/ 92 h 178"/>
                <a:gd name="T28" fmla="*/ 119 w 158"/>
                <a:gd name="T29" fmla="*/ 74 h 178"/>
                <a:gd name="T30" fmla="*/ 133 w 158"/>
                <a:gd name="T31" fmla="*/ 57 h 178"/>
                <a:gd name="T32" fmla="*/ 135 w 158"/>
                <a:gd name="T33" fmla="*/ 48 h 178"/>
                <a:gd name="T34" fmla="*/ 133 w 158"/>
                <a:gd name="T35" fmla="*/ 32 h 178"/>
                <a:gd name="T36" fmla="*/ 125 w 158"/>
                <a:gd name="T37" fmla="*/ 28 h 178"/>
                <a:gd name="T38" fmla="*/ 123 w 158"/>
                <a:gd name="T39" fmla="*/ 30 h 178"/>
                <a:gd name="T40" fmla="*/ 114 w 158"/>
                <a:gd name="T41" fmla="*/ 51 h 178"/>
                <a:gd name="T42" fmla="*/ 110 w 158"/>
                <a:gd name="T43" fmla="*/ 63 h 178"/>
                <a:gd name="T44" fmla="*/ 87 w 158"/>
                <a:gd name="T45" fmla="*/ 73 h 178"/>
                <a:gd name="T46" fmla="*/ 91 w 158"/>
                <a:gd name="T47" fmla="*/ 84 h 178"/>
                <a:gd name="T48" fmla="*/ 94 w 158"/>
                <a:gd name="T49" fmla="*/ 86 h 178"/>
                <a:gd name="T50" fmla="*/ 96 w 158"/>
                <a:gd name="T51" fmla="*/ 92 h 178"/>
                <a:gd name="T52" fmla="*/ 85 w 158"/>
                <a:gd name="T53" fmla="*/ 94 h 178"/>
                <a:gd name="T54" fmla="*/ 75 w 158"/>
                <a:gd name="T55" fmla="*/ 65 h 178"/>
                <a:gd name="T56" fmla="*/ 62 w 158"/>
                <a:gd name="T57" fmla="*/ 61 h 178"/>
                <a:gd name="T58" fmla="*/ 62 w 158"/>
                <a:gd name="T59" fmla="*/ 57 h 178"/>
                <a:gd name="T60" fmla="*/ 66 w 158"/>
                <a:gd name="T61" fmla="*/ 57 h 178"/>
                <a:gd name="T62" fmla="*/ 85 w 158"/>
                <a:gd name="T63" fmla="*/ 61 h 178"/>
                <a:gd name="T64" fmla="*/ 94 w 158"/>
                <a:gd name="T65" fmla="*/ 61 h 178"/>
                <a:gd name="T66" fmla="*/ 100 w 158"/>
                <a:gd name="T67" fmla="*/ 57 h 178"/>
                <a:gd name="T68" fmla="*/ 104 w 158"/>
                <a:gd name="T69" fmla="*/ 50 h 178"/>
                <a:gd name="T70" fmla="*/ 116 w 158"/>
                <a:gd name="T71" fmla="*/ 26 h 178"/>
                <a:gd name="T72" fmla="*/ 116 w 158"/>
                <a:gd name="T73" fmla="*/ 19 h 178"/>
                <a:gd name="T74" fmla="*/ 114 w 158"/>
                <a:gd name="T75" fmla="*/ 9 h 178"/>
                <a:gd name="T76" fmla="*/ 106 w 158"/>
                <a:gd name="T77" fmla="*/ 0 h 178"/>
                <a:gd name="T78" fmla="*/ 81 w 158"/>
                <a:gd name="T79" fmla="*/ 21 h 178"/>
                <a:gd name="T80" fmla="*/ 56 w 158"/>
                <a:gd name="T81" fmla="*/ 28 h 178"/>
                <a:gd name="T82" fmla="*/ 37 w 158"/>
                <a:gd name="T83" fmla="*/ 28 h 178"/>
                <a:gd name="T84" fmla="*/ 29 w 158"/>
                <a:gd name="T85" fmla="*/ 36 h 178"/>
                <a:gd name="T86" fmla="*/ 27 w 158"/>
                <a:gd name="T87" fmla="*/ 51 h 178"/>
                <a:gd name="T88" fmla="*/ 14 w 158"/>
                <a:gd name="T89" fmla="*/ 67 h 178"/>
                <a:gd name="T90" fmla="*/ 0 w 158"/>
                <a:gd name="T91" fmla="*/ 76 h 178"/>
                <a:gd name="T92" fmla="*/ 0 w 158"/>
                <a:gd name="T93" fmla="*/ 80 h 178"/>
                <a:gd name="T94" fmla="*/ 27 w 158"/>
                <a:gd name="T95" fmla="*/ 119 h 178"/>
                <a:gd name="T96" fmla="*/ 27 w 158"/>
                <a:gd name="T97" fmla="*/ 128 h 178"/>
                <a:gd name="T98" fmla="*/ 14 w 158"/>
                <a:gd name="T99" fmla="*/ 138 h 178"/>
                <a:gd name="T100" fmla="*/ 14 w 158"/>
                <a:gd name="T101" fmla="*/ 155 h 178"/>
                <a:gd name="T102" fmla="*/ 56 w 158"/>
                <a:gd name="T103" fmla="*/ 178 h 178"/>
                <a:gd name="T104" fmla="*/ 62 w 158"/>
                <a:gd name="T105" fmla="*/ 176 h 178"/>
                <a:gd name="T106" fmla="*/ 68 w 158"/>
                <a:gd name="T107" fmla="*/ 165 h 1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8"/>
                <a:gd name="T163" fmla="*/ 0 h 178"/>
                <a:gd name="T164" fmla="*/ 158 w 158"/>
                <a:gd name="T165" fmla="*/ 178 h 17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8" h="178">
                  <a:moveTo>
                    <a:pt x="68" y="165"/>
                  </a:moveTo>
                  <a:lnTo>
                    <a:pt x="81" y="144"/>
                  </a:lnTo>
                  <a:lnTo>
                    <a:pt x="85" y="144"/>
                  </a:lnTo>
                  <a:lnTo>
                    <a:pt x="110" y="136"/>
                  </a:lnTo>
                  <a:lnTo>
                    <a:pt x="129" y="119"/>
                  </a:lnTo>
                  <a:lnTo>
                    <a:pt x="156" y="84"/>
                  </a:lnTo>
                  <a:lnTo>
                    <a:pt x="158" y="74"/>
                  </a:lnTo>
                  <a:lnTo>
                    <a:pt x="152" y="63"/>
                  </a:lnTo>
                  <a:lnTo>
                    <a:pt x="139" y="61"/>
                  </a:lnTo>
                  <a:lnTo>
                    <a:pt x="129" y="71"/>
                  </a:lnTo>
                  <a:lnTo>
                    <a:pt x="116" y="96"/>
                  </a:lnTo>
                  <a:lnTo>
                    <a:pt x="119" y="105"/>
                  </a:lnTo>
                  <a:lnTo>
                    <a:pt x="116" y="109"/>
                  </a:lnTo>
                  <a:lnTo>
                    <a:pt x="110" y="92"/>
                  </a:lnTo>
                  <a:lnTo>
                    <a:pt x="119" y="74"/>
                  </a:lnTo>
                  <a:lnTo>
                    <a:pt x="133" y="57"/>
                  </a:lnTo>
                  <a:lnTo>
                    <a:pt x="135" y="48"/>
                  </a:lnTo>
                  <a:lnTo>
                    <a:pt x="133" y="32"/>
                  </a:lnTo>
                  <a:lnTo>
                    <a:pt x="125" y="28"/>
                  </a:lnTo>
                  <a:lnTo>
                    <a:pt x="123" y="30"/>
                  </a:lnTo>
                  <a:lnTo>
                    <a:pt x="114" y="51"/>
                  </a:lnTo>
                  <a:lnTo>
                    <a:pt x="110" y="63"/>
                  </a:lnTo>
                  <a:lnTo>
                    <a:pt x="87" y="73"/>
                  </a:lnTo>
                  <a:lnTo>
                    <a:pt x="91" y="84"/>
                  </a:lnTo>
                  <a:lnTo>
                    <a:pt x="94" y="86"/>
                  </a:lnTo>
                  <a:lnTo>
                    <a:pt x="96" y="92"/>
                  </a:lnTo>
                  <a:lnTo>
                    <a:pt x="85" y="94"/>
                  </a:lnTo>
                  <a:lnTo>
                    <a:pt x="75" y="65"/>
                  </a:lnTo>
                  <a:lnTo>
                    <a:pt x="62" y="61"/>
                  </a:lnTo>
                  <a:lnTo>
                    <a:pt x="62" y="57"/>
                  </a:lnTo>
                  <a:lnTo>
                    <a:pt x="66" y="57"/>
                  </a:lnTo>
                  <a:lnTo>
                    <a:pt x="85" y="61"/>
                  </a:lnTo>
                  <a:lnTo>
                    <a:pt x="94" y="61"/>
                  </a:lnTo>
                  <a:lnTo>
                    <a:pt x="100" y="57"/>
                  </a:lnTo>
                  <a:lnTo>
                    <a:pt x="104" y="50"/>
                  </a:lnTo>
                  <a:lnTo>
                    <a:pt x="116" y="26"/>
                  </a:lnTo>
                  <a:lnTo>
                    <a:pt x="116" y="19"/>
                  </a:lnTo>
                  <a:lnTo>
                    <a:pt x="114" y="9"/>
                  </a:lnTo>
                  <a:lnTo>
                    <a:pt x="106" y="0"/>
                  </a:lnTo>
                  <a:lnTo>
                    <a:pt x="81" y="21"/>
                  </a:lnTo>
                  <a:lnTo>
                    <a:pt x="56" y="28"/>
                  </a:lnTo>
                  <a:lnTo>
                    <a:pt x="37" y="28"/>
                  </a:lnTo>
                  <a:lnTo>
                    <a:pt x="29" y="36"/>
                  </a:lnTo>
                  <a:lnTo>
                    <a:pt x="27" y="51"/>
                  </a:lnTo>
                  <a:lnTo>
                    <a:pt x="14" y="67"/>
                  </a:lnTo>
                  <a:lnTo>
                    <a:pt x="0" y="76"/>
                  </a:lnTo>
                  <a:lnTo>
                    <a:pt x="0" y="80"/>
                  </a:lnTo>
                  <a:lnTo>
                    <a:pt x="27" y="119"/>
                  </a:lnTo>
                  <a:lnTo>
                    <a:pt x="27" y="128"/>
                  </a:lnTo>
                  <a:lnTo>
                    <a:pt x="14" y="138"/>
                  </a:lnTo>
                  <a:lnTo>
                    <a:pt x="14" y="155"/>
                  </a:lnTo>
                  <a:lnTo>
                    <a:pt x="56" y="178"/>
                  </a:lnTo>
                  <a:lnTo>
                    <a:pt x="62" y="176"/>
                  </a:lnTo>
                  <a:lnTo>
                    <a:pt x="68" y="165"/>
                  </a:lnTo>
                  <a:close/>
                </a:path>
              </a:pathLst>
            </a:custGeom>
            <a:solidFill>
              <a:srgbClr val="FFE1C2"/>
            </a:solidFill>
            <a:ln w="0">
              <a:solidFill>
                <a:srgbClr val="000000"/>
              </a:solidFill>
              <a:round/>
              <a:headEnd/>
              <a:tailEnd/>
            </a:ln>
          </p:spPr>
          <p:txBody>
            <a:bodyPr/>
            <a:lstStyle/>
            <a:p>
              <a:endParaRPr lang="en-US"/>
            </a:p>
          </p:txBody>
        </p:sp>
        <p:sp>
          <p:nvSpPr>
            <p:cNvPr id="28744" name="Freeform 130"/>
            <p:cNvSpPr>
              <a:spLocks/>
            </p:cNvSpPr>
            <p:nvPr/>
          </p:nvSpPr>
          <p:spPr bwMode="auto">
            <a:xfrm>
              <a:off x="2260" y="2121"/>
              <a:ext cx="158" cy="171"/>
            </a:xfrm>
            <a:custGeom>
              <a:avLst/>
              <a:gdLst>
                <a:gd name="T0" fmla="*/ 156 w 158"/>
                <a:gd name="T1" fmla="*/ 126 h 171"/>
                <a:gd name="T2" fmla="*/ 158 w 158"/>
                <a:gd name="T3" fmla="*/ 123 h 171"/>
                <a:gd name="T4" fmla="*/ 158 w 158"/>
                <a:gd name="T5" fmla="*/ 105 h 171"/>
                <a:gd name="T6" fmla="*/ 154 w 158"/>
                <a:gd name="T7" fmla="*/ 78 h 171"/>
                <a:gd name="T8" fmla="*/ 133 w 158"/>
                <a:gd name="T9" fmla="*/ 61 h 171"/>
                <a:gd name="T10" fmla="*/ 133 w 158"/>
                <a:gd name="T11" fmla="*/ 42 h 171"/>
                <a:gd name="T12" fmla="*/ 158 w 158"/>
                <a:gd name="T13" fmla="*/ 27 h 171"/>
                <a:gd name="T14" fmla="*/ 152 w 158"/>
                <a:gd name="T15" fmla="*/ 17 h 171"/>
                <a:gd name="T16" fmla="*/ 142 w 158"/>
                <a:gd name="T17" fmla="*/ 7 h 171"/>
                <a:gd name="T18" fmla="*/ 131 w 158"/>
                <a:gd name="T19" fmla="*/ 0 h 171"/>
                <a:gd name="T20" fmla="*/ 102 w 158"/>
                <a:gd name="T21" fmla="*/ 0 h 171"/>
                <a:gd name="T22" fmla="*/ 93 w 158"/>
                <a:gd name="T23" fmla="*/ 5 h 171"/>
                <a:gd name="T24" fmla="*/ 91 w 158"/>
                <a:gd name="T25" fmla="*/ 9 h 171"/>
                <a:gd name="T26" fmla="*/ 91 w 158"/>
                <a:gd name="T27" fmla="*/ 17 h 171"/>
                <a:gd name="T28" fmla="*/ 39 w 158"/>
                <a:gd name="T29" fmla="*/ 53 h 171"/>
                <a:gd name="T30" fmla="*/ 29 w 158"/>
                <a:gd name="T31" fmla="*/ 59 h 171"/>
                <a:gd name="T32" fmla="*/ 18 w 158"/>
                <a:gd name="T33" fmla="*/ 67 h 171"/>
                <a:gd name="T34" fmla="*/ 12 w 158"/>
                <a:gd name="T35" fmla="*/ 82 h 171"/>
                <a:gd name="T36" fmla="*/ 4 w 158"/>
                <a:gd name="T37" fmla="*/ 113 h 171"/>
                <a:gd name="T38" fmla="*/ 0 w 158"/>
                <a:gd name="T39" fmla="*/ 126 h 171"/>
                <a:gd name="T40" fmla="*/ 2 w 158"/>
                <a:gd name="T41" fmla="*/ 134 h 171"/>
                <a:gd name="T42" fmla="*/ 10 w 158"/>
                <a:gd name="T43" fmla="*/ 138 h 171"/>
                <a:gd name="T44" fmla="*/ 16 w 158"/>
                <a:gd name="T45" fmla="*/ 136 h 171"/>
                <a:gd name="T46" fmla="*/ 33 w 158"/>
                <a:gd name="T47" fmla="*/ 94 h 171"/>
                <a:gd name="T48" fmla="*/ 35 w 158"/>
                <a:gd name="T49" fmla="*/ 96 h 171"/>
                <a:gd name="T50" fmla="*/ 22 w 158"/>
                <a:gd name="T51" fmla="*/ 146 h 171"/>
                <a:gd name="T52" fmla="*/ 27 w 158"/>
                <a:gd name="T53" fmla="*/ 155 h 171"/>
                <a:gd name="T54" fmla="*/ 41 w 158"/>
                <a:gd name="T55" fmla="*/ 155 h 171"/>
                <a:gd name="T56" fmla="*/ 52 w 158"/>
                <a:gd name="T57" fmla="*/ 147 h 171"/>
                <a:gd name="T58" fmla="*/ 62 w 158"/>
                <a:gd name="T59" fmla="*/ 101 h 171"/>
                <a:gd name="T60" fmla="*/ 66 w 158"/>
                <a:gd name="T61" fmla="*/ 101 h 171"/>
                <a:gd name="T62" fmla="*/ 58 w 158"/>
                <a:gd name="T63" fmla="*/ 161 h 171"/>
                <a:gd name="T64" fmla="*/ 69 w 158"/>
                <a:gd name="T65" fmla="*/ 171 h 171"/>
                <a:gd name="T66" fmla="*/ 87 w 158"/>
                <a:gd name="T67" fmla="*/ 167 h 171"/>
                <a:gd name="T68" fmla="*/ 94 w 158"/>
                <a:gd name="T69" fmla="*/ 107 h 171"/>
                <a:gd name="T70" fmla="*/ 96 w 158"/>
                <a:gd name="T71" fmla="*/ 109 h 171"/>
                <a:gd name="T72" fmla="*/ 96 w 158"/>
                <a:gd name="T73" fmla="*/ 121 h 171"/>
                <a:gd name="T74" fmla="*/ 94 w 158"/>
                <a:gd name="T75" fmla="*/ 159 h 171"/>
                <a:gd name="T76" fmla="*/ 116 w 158"/>
                <a:gd name="T77" fmla="*/ 171 h 171"/>
                <a:gd name="T78" fmla="*/ 142 w 158"/>
                <a:gd name="T79" fmla="*/ 161 h 171"/>
                <a:gd name="T80" fmla="*/ 144 w 158"/>
                <a:gd name="T81" fmla="*/ 157 h 171"/>
                <a:gd name="T82" fmla="*/ 142 w 158"/>
                <a:gd name="T83" fmla="*/ 153 h 171"/>
                <a:gd name="T84" fmla="*/ 114 w 158"/>
                <a:gd name="T85" fmla="*/ 142 h 171"/>
                <a:gd name="T86" fmla="*/ 129 w 158"/>
                <a:gd name="T87" fmla="*/ 117 h 171"/>
                <a:gd name="T88" fmla="*/ 156 w 158"/>
                <a:gd name="T89" fmla="*/ 126 h 1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8"/>
                <a:gd name="T136" fmla="*/ 0 h 171"/>
                <a:gd name="T137" fmla="*/ 158 w 158"/>
                <a:gd name="T138" fmla="*/ 171 h 1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8" h="171">
                  <a:moveTo>
                    <a:pt x="156" y="126"/>
                  </a:moveTo>
                  <a:lnTo>
                    <a:pt x="158" y="123"/>
                  </a:lnTo>
                  <a:lnTo>
                    <a:pt x="158" y="105"/>
                  </a:lnTo>
                  <a:lnTo>
                    <a:pt x="154" y="78"/>
                  </a:lnTo>
                  <a:lnTo>
                    <a:pt x="133" y="61"/>
                  </a:lnTo>
                  <a:lnTo>
                    <a:pt x="133" y="42"/>
                  </a:lnTo>
                  <a:lnTo>
                    <a:pt x="158" y="27"/>
                  </a:lnTo>
                  <a:lnTo>
                    <a:pt x="152" y="17"/>
                  </a:lnTo>
                  <a:lnTo>
                    <a:pt x="142" y="7"/>
                  </a:lnTo>
                  <a:lnTo>
                    <a:pt x="131" y="0"/>
                  </a:lnTo>
                  <a:lnTo>
                    <a:pt x="102" y="0"/>
                  </a:lnTo>
                  <a:lnTo>
                    <a:pt x="93" y="5"/>
                  </a:lnTo>
                  <a:lnTo>
                    <a:pt x="91" y="9"/>
                  </a:lnTo>
                  <a:lnTo>
                    <a:pt x="91" y="17"/>
                  </a:lnTo>
                  <a:lnTo>
                    <a:pt x="39" y="53"/>
                  </a:lnTo>
                  <a:lnTo>
                    <a:pt x="29" y="59"/>
                  </a:lnTo>
                  <a:lnTo>
                    <a:pt x="18" y="67"/>
                  </a:lnTo>
                  <a:lnTo>
                    <a:pt x="12" y="82"/>
                  </a:lnTo>
                  <a:lnTo>
                    <a:pt x="4" y="113"/>
                  </a:lnTo>
                  <a:lnTo>
                    <a:pt x="0" y="126"/>
                  </a:lnTo>
                  <a:lnTo>
                    <a:pt x="2" y="134"/>
                  </a:lnTo>
                  <a:lnTo>
                    <a:pt x="10" y="138"/>
                  </a:lnTo>
                  <a:lnTo>
                    <a:pt x="16" y="136"/>
                  </a:lnTo>
                  <a:lnTo>
                    <a:pt x="33" y="94"/>
                  </a:lnTo>
                  <a:lnTo>
                    <a:pt x="35" y="96"/>
                  </a:lnTo>
                  <a:lnTo>
                    <a:pt x="22" y="146"/>
                  </a:lnTo>
                  <a:lnTo>
                    <a:pt x="27" y="155"/>
                  </a:lnTo>
                  <a:lnTo>
                    <a:pt x="41" y="155"/>
                  </a:lnTo>
                  <a:lnTo>
                    <a:pt x="52" y="147"/>
                  </a:lnTo>
                  <a:lnTo>
                    <a:pt x="62" y="101"/>
                  </a:lnTo>
                  <a:lnTo>
                    <a:pt x="66" y="101"/>
                  </a:lnTo>
                  <a:lnTo>
                    <a:pt x="58" y="161"/>
                  </a:lnTo>
                  <a:lnTo>
                    <a:pt x="69" y="171"/>
                  </a:lnTo>
                  <a:lnTo>
                    <a:pt x="87" y="167"/>
                  </a:lnTo>
                  <a:lnTo>
                    <a:pt x="94" y="107"/>
                  </a:lnTo>
                  <a:lnTo>
                    <a:pt x="96" y="109"/>
                  </a:lnTo>
                  <a:lnTo>
                    <a:pt x="96" y="121"/>
                  </a:lnTo>
                  <a:lnTo>
                    <a:pt x="94" y="159"/>
                  </a:lnTo>
                  <a:lnTo>
                    <a:pt x="116" y="171"/>
                  </a:lnTo>
                  <a:lnTo>
                    <a:pt x="142" y="161"/>
                  </a:lnTo>
                  <a:lnTo>
                    <a:pt x="144" y="157"/>
                  </a:lnTo>
                  <a:lnTo>
                    <a:pt x="142" y="153"/>
                  </a:lnTo>
                  <a:lnTo>
                    <a:pt x="114" y="142"/>
                  </a:lnTo>
                  <a:lnTo>
                    <a:pt x="129" y="117"/>
                  </a:lnTo>
                  <a:lnTo>
                    <a:pt x="156" y="126"/>
                  </a:lnTo>
                  <a:close/>
                </a:path>
              </a:pathLst>
            </a:custGeom>
            <a:solidFill>
              <a:srgbClr val="FFE1C2"/>
            </a:solidFill>
            <a:ln w="0">
              <a:solidFill>
                <a:srgbClr val="000000"/>
              </a:solidFill>
              <a:round/>
              <a:headEnd/>
              <a:tailEnd/>
            </a:ln>
          </p:spPr>
          <p:txBody>
            <a:bodyPr/>
            <a:lstStyle/>
            <a:p>
              <a:endParaRPr lang="en-US"/>
            </a:p>
          </p:txBody>
        </p:sp>
        <p:sp>
          <p:nvSpPr>
            <p:cNvPr id="28745" name="Freeform 131"/>
            <p:cNvSpPr>
              <a:spLocks/>
            </p:cNvSpPr>
            <p:nvPr/>
          </p:nvSpPr>
          <p:spPr bwMode="auto">
            <a:xfrm>
              <a:off x="3023" y="2071"/>
              <a:ext cx="165" cy="113"/>
            </a:xfrm>
            <a:custGeom>
              <a:avLst/>
              <a:gdLst>
                <a:gd name="T0" fmla="*/ 143 w 165"/>
                <a:gd name="T1" fmla="*/ 9 h 113"/>
                <a:gd name="T2" fmla="*/ 136 w 165"/>
                <a:gd name="T3" fmla="*/ 0 h 113"/>
                <a:gd name="T4" fmla="*/ 136 w 165"/>
                <a:gd name="T5" fmla="*/ 30 h 113"/>
                <a:gd name="T6" fmla="*/ 143 w 165"/>
                <a:gd name="T7" fmla="*/ 59 h 113"/>
                <a:gd name="T8" fmla="*/ 149 w 165"/>
                <a:gd name="T9" fmla="*/ 73 h 113"/>
                <a:gd name="T10" fmla="*/ 149 w 165"/>
                <a:gd name="T11" fmla="*/ 88 h 113"/>
                <a:gd name="T12" fmla="*/ 105 w 165"/>
                <a:gd name="T13" fmla="*/ 69 h 113"/>
                <a:gd name="T14" fmla="*/ 48 w 165"/>
                <a:gd name="T15" fmla="*/ 29 h 113"/>
                <a:gd name="T16" fmla="*/ 34 w 165"/>
                <a:gd name="T17" fmla="*/ 21 h 113"/>
                <a:gd name="T18" fmla="*/ 38 w 165"/>
                <a:gd name="T19" fmla="*/ 25 h 113"/>
                <a:gd name="T20" fmla="*/ 105 w 165"/>
                <a:gd name="T21" fmla="*/ 77 h 113"/>
                <a:gd name="T22" fmla="*/ 111 w 165"/>
                <a:gd name="T23" fmla="*/ 82 h 113"/>
                <a:gd name="T24" fmla="*/ 107 w 165"/>
                <a:gd name="T25" fmla="*/ 84 h 113"/>
                <a:gd name="T26" fmla="*/ 101 w 165"/>
                <a:gd name="T27" fmla="*/ 82 h 113"/>
                <a:gd name="T28" fmla="*/ 67 w 165"/>
                <a:gd name="T29" fmla="*/ 69 h 113"/>
                <a:gd name="T30" fmla="*/ 0 w 165"/>
                <a:gd name="T31" fmla="*/ 29 h 113"/>
                <a:gd name="T32" fmla="*/ 53 w 165"/>
                <a:gd name="T33" fmla="*/ 71 h 113"/>
                <a:gd name="T34" fmla="*/ 86 w 165"/>
                <a:gd name="T35" fmla="*/ 86 h 113"/>
                <a:gd name="T36" fmla="*/ 145 w 165"/>
                <a:gd name="T37" fmla="*/ 101 h 113"/>
                <a:gd name="T38" fmla="*/ 149 w 165"/>
                <a:gd name="T39" fmla="*/ 113 h 113"/>
                <a:gd name="T40" fmla="*/ 163 w 165"/>
                <a:gd name="T41" fmla="*/ 113 h 113"/>
                <a:gd name="T42" fmla="*/ 165 w 165"/>
                <a:gd name="T43" fmla="*/ 105 h 113"/>
                <a:gd name="T44" fmla="*/ 163 w 165"/>
                <a:gd name="T45" fmla="*/ 86 h 113"/>
                <a:gd name="T46" fmla="*/ 155 w 165"/>
                <a:gd name="T47" fmla="*/ 67 h 113"/>
                <a:gd name="T48" fmla="*/ 149 w 165"/>
                <a:gd name="T49" fmla="*/ 50 h 113"/>
                <a:gd name="T50" fmla="*/ 143 w 165"/>
                <a:gd name="T51" fmla="*/ 34 h 113"/>
                <a:gd name="T52" fmla="*/ 143 w 165"/>
                <a:gd name="T53" fmla="*/ 9 h 11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5"/>
                <a:gd name="T82" fmla="*/ 0 h 113"/>
                <a:gd name="T83" fmla="*/ 165 w 165"/>
                <a:gd name="T84" fmla="*/ 113 h 11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5" h="113">
                  <a:moveTo>
                    <a:pt x="143" y="9"/>
                  </a:moveTo>
                  <a:lnTo>
                    <a:pt x="136" y="0"/>
                  </a:lnTo>
                  <a:lnTo>
                    <a:pt x="136" y="30"/>
                  </a:lnTo>
                  <a:lnTo>
                    <a:pt x="143" y="59"/>
                  </a:lnTo>
                  <a:lnTo>
                    <a:pt x="149" y="73"/>
                  </a:lnTo>
                  <a:lnTo>
                    <a:pt x="149" y="88"/>
                  </a:lnTo>
                  <a:lnTo>
                    <a:pt x="105" y="69"/>
                  </a:lnTo>
                  <a:lnTo>
                    <a:pt x="48" y="29"/>
                  </a:lnTo>
                  <a:lnTo>
                    <a:pt x="34" y="21"/>
                  </a:lnTo>
                  <a:lnTo>
                    <a:pt x="38" y="25"/>
                  </a:lnTo>
                  <a:lnTo>
                    <a:pt x="105" y="77"/>
                  </a:lnTo>
                  <a:lnTo>
                    <a:pt x="111" y="82"/>
                  </a:lnTo>
                  <a:lnTo>
                    <a:pt x="107" y="84"/>
                  </a:lnTo>
                  <a:lnTo>
                    <a:pt x="101" y="82"/>
                  </a:lnTo>
                  <a:lnTo>
                    <a:pt x="67" y="69"/>
                  </a:lnTo>
                  <a:lnTo>
                    <a:pt x="0" y="29"/>
                  </a:lnTo>
                  <a:lnTo>
                    <a:pt x="53" y="71"/>
                  </a:lnTo>
                  <a:lnTo>
                    <a:pt x="86" y="86"/>
                  </a:lnTo>
                  <a:lnTo>
                    <a:pt x="145" y="101"/>
                  </a:lnTo>
                  <a:lnTo>
                    <a:pt x="149" y="113"/>
                  </a:lnTo>
                  <a:lnTo>
                    <a:pt x="163" y="113"/>
                  </a:lnTo>
                  <a:lnTo>
                    <a:pt x="165" y="105"/>
                  </a:lnTo>
                  <a:lnTo>
                    <a:pt x="163" y="86"/>
                  </a:lnTo>
                  <a:lnTo>
                    <a:pt x="155" y="67"/>
                  </a:lnTo>
                  <a:lnTo>
                    <a:pt x="149" y="50"/>
                  </a:lnTo>
                  <a:lnTo>
                    <a:pt x="143" y="34"/>
                  </a:lnTo>
                  <a:lnTo>
                    <a:pt x="143" y="9"/>
                  </a:lnTo>
                  <a:close/>
                </a:path>
              </a:pathLst>
            </a:custGeom>
            <a:solidFill>
              <a:srgbClr val="000000"/>
            </a:solidFill>
            <a:ln w="0">
              <a:solidFill>
                <a:srgbClr val="000000"/>
              </a:solidFill>
              <a:round/>
              <a:headEnd/>
              <a:tailEnd/>
            </a:ln>
          </p:spPr>
          <p:txBody>
            <a:bodyPr/>
            <a:lstStyle/>
            <a:p>
              <a:endParaRPr lang="en-US"/>
            </a:p>
          </p:txBody>
        </p:sp>
        <p:sp>
          <p:nvSpPr>
            <p:cNvPr id="28746" name="Freeform 132"/>
            <p:cNvSpPr>
              <a:spLocks/>
            </p:cNvSpPr>
            <p:nvPr/>
          </p:nvSpPr>
          <p:spPr bwMode="auto">
            <a:xfrm>
              <a:off x="2264" y="2115"/>
              <a:ext cx="163" cy="138"/>
            </a:xfrm>
            <a:custGeom>
              <a:avLst/>
              <a:gdLst>
                <a:gd name="T0" fmla="*/ 163 w 163"/>
                <a:gd name="T1" fmla="*/ 86 h 138"/>
                <a:gd name="T2" fmla="*/ 150 w 163"/>
                <a:gd name="T3" fmla="*/ 71 h 138"/>
                <a:gd name="T4" fmla="*/ 148 w 163"/>
                <a:gd name="T5" fmla="*/ 71 h 138"/>
                <a:gd name="T6" fmla="*/ 142 w 163"/>
                <a:gd name="T7" fmla="*/ 69 h 138"/>
                <a:gd name="T8" fmla="*/ 140 w 163"/>
                <a:gd name="T9" fmla="*/ 63 h 138"/>
                <a:gd name="T10" fmla="*/ 144 w 163"/>
                <a:gd name="T11" fmla="*/ 61 h 138"/>
                <a:gd name="T12" fmla="*/ 150 w 163"/>
                <a:gd name="T13" fmla="*/ 59 h 138"/>
                <a:gd name="T14" fmla="*/ 154 w 163"/>
                <a:gd name="T15" fmla="*/ 57 h 138"/>
                <a:gd name="T16" fmla="*/ 158 w 163"/>
                <a:gd name="T17" fmla="*/ 54 h 138"/>
                <a:gd name="T18" fmla="*/ 161 w 163"/>
                <a:gd name="T19" fmla="*/ 42 h 138"/>
                <a:gd name="T20" fmla="*/ 161 w 163"/>
                <a:gd name="T21" fmla="*/ 31 h 138"/>
                <a:gd name="T22" fmla="*/ 152 w 163"/>
                <a:gd name="T23" fmla="*/ 15 h 138"/>
                <a:gd name="T24" fmla="*/ 142 w 163"/>
                <a:gd name="T25" fmla="*/ 8 h 138"/>
                <a:gd name="T26" fmla="*/ 129 w 163"/>
                <a:gd name="T27" fmla="*/ 0 h 138"/>
                <a:gd name="T28" fmla="*/ 106 w 163"/>
                <a:gd name="T29" fmla="*/ 0 h 138"/>
                <a:gd name="T30" fmla="*/ 96 w 163"/>
                <a:gd name="T31" fmla="*/ 2 h 138"/>
                <a:gd name="T32" fmla="*/ 90 w 163"/>
                <a:gd name="T33" fmla="*/ 4 h 138"/>
                <a:gd name="T34" fmla="*/ 81 w 163"/>
                <a:gd name="T35" fmla="*/ 13 h 138"/>
                <a:gd name="T36" fmla="*/ 81 w 163"/>
                <a:gd name="T37" fmla="*/ 17 h 138"/>
                <a:gd name="T38" fmla="*/ 77 w 163"/>
                <a:gd name="T39" fmla="*/ 21 h 138"/>
                <a:gd name="T40" fmla="*/ 73 w 163"/>
                <a:gd name="T41" fmla="*/ 23 h 138"/>
                <a:gd name="T42" fmla="*/ 69 w 163"/>
                <a:gd name="T43" fmla="*/ 25 h 138"/>
                <a:gd name="T44" fmla="*/ 6 w 163"/>
                <a:gd name="T45" fmla="*/ 71 h 138"/>
                <a:gd name="T46" fmla="*/ 0 w 163"/>
                <a:gd name="T47" fmla="*/ 86 h 138"/>
                <a:gd name="T48" fmla="*/ 8 w 163"/>
                <a:gd name="T49" fmla="*/ 88 h 138"/>
                <a:gd name="T50" fmla="*/ 14 w 163"/>
                <a:gd name="T51" fmla="*/ 73 h 138"/>
                <a:gd name="T52" fmla="*/ 25 w 163"/>
                <a:gd name="T53" fmla="*/ 65 h 138"/>
                <a:gd name="T54" fmla="*/ 35 w 163"/>
                <a:gd name="T55" fmla="*/ 59 h 138"/>
                <a:gd name="T56" fmla="*/ 87 w 163"/>
                <a:gd name="T57" fmla="*/ 23 h 138"/>
                <a:gd name="T58" fmla="*/ 87 w 163"/>
                <a:gd name="T59" fmla="*/ 15 h 138"/>
                <a:gd name="T60" fmla="*/ 89 w 163"/>
                <a:gd name="T61" fmla="*/ 11 h 138"/>
                <a:gd name="T62" fmla="*/ 98 w 163"/>
                <a:gd name="T63" fmla="*/ 6 h 138"/>
                <a:gd name="T64" fmla="*/ 127 w 163"/>
                <a:gd name="T65" fmla="*/ 6 h 138"/>
                <a:gd name="T66" fmla="*/ 138 w 163"/>
                <a:gd name="T67" fmla="*/ 13 h 138"/>
                <a:gd name="T68" fmla="*/ 148 w 163"/>
                <a:gd name="T69" fmla="*/ 23 h 138"/>
                <a:gd name="T70" fmla="*/ 154 w 163"/>
                <a:gd name="T71" fmla="*/ 33 h 138"/>
                <a:gd name="T72" fmla="*/ 129 w 163"/>
                <a:gd name="T73" fmla="*/ 48 h 138"/>
                <a:gd name="T74" fmla="*/ 129 w 163"/>
                <a:gd name="T75" fmla="*/ 67 h 138"/>
                <a:gd name="T76" fmla="*/ 150 w 163"/>
                <a:gd name="T77" fmla="*/ 84 h 138"/>
                <a:gd name="T78" fmla="*/ 154 w 163"/>
                <a:gd name="T79" fmla="*/ 111 h 138"/>
                <a:gd name="T80" fmla="*/ 154 w 163"/>
                <a:gd name="T81" fmla="*/ 129 h 138"/>
                <a:gd name="T82" fmla="*/ 152 w 163"/>
                <a:gd name="T83" fmla="*/ 132 h 138"/>
                <a:gd name="T84" fmla="*/ 163 w 163"/>
                <a:gd name="T85" fmla="*/ 138 h 138"/>
                <a:gd name="T86" fmla="*/ 163 w 163"/>
                <a:gd name="T87" fmla="*/ 86 h 1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3"/>
                <a:gd name="T133" fmla="*/ 0 h 138"/>
                <a:gd name="T134" fmla="*/ 163 w 163"/>
                <a:gd name="T135" fmla="*/ 138 h 13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3" h="138">
                  <a:moveTo>
                    <a:pt x="163" y="86"/>
                  </a:moveTo>
                  <a:lnTo>
                    <a:pt x="150" y="71"/>
                  </a:lnTo>
                  <a:lnTo>
                    <a:pt x="148" y="71"/>
                  </a:lnTo>
                  <a:lnTo>
                    <a:pt x="142" y="69"/>
                  </a:lnTo>
                  <a:lnTo>
                    <a:pt x="140" y="63"/>
                  </a:lnTo>
                  <a:lnTo>
                    <a:pt x="144" y="61"/>
                  </a:lnTo>
                  <a:lnTo>
                    <a:pt x="150" y="59"/>
                  </a:lnTo>
                  <a:lnTo>
                    <a:pt x="154" y="57"/>
                  </a:lnTo>
                  <a:lnTo>
                    <a:pt x="158" y="54"/>
                  </a:lnTo>
                  <a:lnTo>
                    <a:pt x="161" y="42"/>
                  </a:lnTo>
                  <a:lnTo>
                    <a:pt x="161" y="31"/>
                  </a:lnTo>
                  <a:lnTo>
                    <a:pt x="152" y="15"/>
                  </a:lnTo>
                  <a:lnTo>
                    <a:pt x="142" y="8"/>
                  </a:lnTo>
                  <a:lnTo>
                    <a:pt x="129" y="0"/>
                  </a:lnTo>
                  <a:lnTo>
                    <a:pt x="106" y="0"/>
                  </a:lnTo>
                  <a:lnTo>
                    <a:pt x="96" y="2"/>
                  </a:lnTo>
                  <a:lnTo>
                    <a:pt x="90" y="4"/>
                  </a:lnTo>
                  <a:lnTo>
                    <a:pt x="81" y="13"/>
                  </a:lnTo>
                  <a:lnTo>
                    <a:pt x="81" y="17"/>
                  </a:lnTo>
                  <a:lnTo>
                    <a:pt x="77" y="21"/>
                  </a:lnTo>
                  <a:lnTo>
                    <a:pt x="73" y="23"/>
                  </a:lnTo>
                  <a:lnTo>
                    <a:pt x="69" y="25"/>
                  </a:lnTo>
                  <a:lnTo>
                    <a:pt x="6" y="71"/>
                  </a:lnTo>
                  <a:lnTo>
                    <a:pt x="0" y="86"/>
                  </a:lnTo>
                  <a:lnTo>
                    <a:pt x="8" y="88"/>
                  </a:lnTo>
                  <a:lnTo>
                    <a:pt x="14" y="73"/>
                  </a:lnTo>
                  <a:lnTo>
                    <a:pt x="25" y="65"/>
                  </a:lnTo>
                  <a:lnTo>
                    <a:pt x="35" y="59"/>
                  </a:lnTo>
                  <a:lnTo>
                    <a:pt x="87" y="23"/>
                  </a:lnTo>
                  <a:lnTo>
                    <a:pt x="87" y="15"/>
                  </a:lnTo>
                  <a:lnTo>
                    <a:pt x="89" y="11"/>
                  </a:lnTo>
                  <a:lnTo>
                    <a:pt x="98" y="6"/>
                  </a:lnTo>
                  <a:lnTo>
                    <a:pt x="127" y="6"/>
                  </a:lnTo>
                  <a:lnTo>
                    <a:pt x="138" y="13"/>
                  </a:lnTo>
                  <a:lnTo>
                    <a:pt x="148" y="23"/>
                  </a:lnTo>
                  <a:lnTo>
                    <a:pt x="154" y="33"/>
                  </a:lnTo>
                  <a:lnTo>
                    <a:pt x="129" y="48"/>
                  </a:lnTo>
                  <a:lnTo>
                    <a:pt x="129" y="67"/>
                  </a:lnTo>
                  <a:lnTo>
                    <a:pt x="150" y="84"/>
                  </a:lnTo>
                  <a:lnTo>
                    <a:pt x="154" y="111"/>
                  </a:lnTo>
                  <a:lnTo>
                    <a:pt x="154" y="129"/>
                  </a:lnTo>
                  <a:lnTo>
                    <a:pt x="152" y="132"/>
                  </a:lnTo>
                  <a:lnTo>
                    <a:pt x="163" y="138"/>
                  </a:lnTo>
                  <a:lnTo>
                    <a:pt x="163" y="86"/>
                  </a:lnTo>
                  <a:close/>
                </a:path>
              </a:pathLst>
            </a:custGeom>
            <a:solidFill>
              <a:srgbClr val="000000"/>
            </a:solidFill>
            <a:ln w="0">
              <a:solidFill>
                <a:srgbClr val="000000"/>
              </a:solidFill>
              <a:round/>
              <a:headEnd/>
              <a:tailEnd/>
            </a:ln>
          </p:spPr>
          <p:txBody>
            <a:bodyPr/>
            <a:lstStyle/>
            <a:p>
              <a:endParaRPr lang="en-US"/>
            </a:p>
          </p:txBody>
        </p:sp>
        <p:sp>
          <p:nvSpPr>
            <p:cNvPr id="28747" name="Freeform 133"/>
            <p:cNvSpPr>
              <a:spLocks/>
            </p:cNvSpPr>
            <p:nvPr/>
          </p:nvSpPr>
          <p:spPr bwMode="auto">
            <a:xfrm>
              <a:off x="2253" y="2215"/>
              <a:ext cx="157" cy="92"/>
            </a:xfrm>
            <a:custGeom>
              <a:avLst/>
              <a:gdLst>
                <a:gd name="T0" fmla="*/ 151 w 157"/>
                <a:gd name="T1" fmla="*/ 63 h 92"/>
                <a:gd name="T2" fmla="*/ 149 w 157"/>
                <a:gd name="T3" fmla="*/ 67 h 92"/>
                <a:gd name="T4" fmla="*/ 123 w 157"/>
                <a:gd name="T5" fmla="*/ 77 h 92"/>
                <a:gd name="T6" fmla="*/ 101 w 157"/>
                <a:gd name="T7" fmla="*/ 65 h 92"/>
                <a:gd name="T8" fmla="*/ 103 w 157"/>
                <a:gd name="T9" fmla="*/ 27 h 92"/>
                <a:gd name="T10" fmla="*/ 103 w 157"/>
                <a:gd name="T11" fmla="*/ 15 h 92"/>
                <a:gd name="T12" fmla="*/ 101 w 157"/>
                <a:gd name="T13" fmla="*/ 13 h 92"/>
                <a:gd name="T14" fmla="*/ 94 w 157"/>
                <a:gd name="T15" fmla="*/ 73 h 92"/>
                <a:gd name="T16" fmla="*/ 76 w 157"/>
                <a:gd name="T17" fmla="*/ 77 h 92"/>
                <a:gd name="T18" fmla="*/ 65 w 157"/>
                <a:gd name="T19" fmla="*/ 67 h 92"/>
                <a:gd name="T20" fmla="*/ 73 w 157"/>
                <a:gd name="T21" fmla="*/ 7 h 92"/>
                <a:gd name="T22" fmla="*/ 69 w 157"/>
                <a:gd name="T23" fmla="*/ 7 h 92"/>
                <a:gd name="T24" fmla="*/ 59 w 157"/>
                <a:gd name="T25" fmla="*/ 53 h 92"/>
                <a:gd name="T26" fmla="*/ 48 w 157"/>
                <a:gd name="T27" fmla="*/ 61 h 92"/>
                <a:gd name="T28" fmla="*/ 34 w 157"/>
                <a:gd name="T29" fmla="*/ 61 h 92"/>
                <a:gd name="T30" fmla="*/ 29 w 157"/>
                <a:gd name="T31" fmla="*/ 52 h 92"/>
                <a:gd name="T32" fmla="*/ 42 w 157"/>
                <a:gd name="T33" fmla="*/ 2 h 92"/>
                <a:gd name="T34" fmla="*/ 40 w 157"/>
                <a:gd name="T35" fmla="*/ 0 h 92"/>
                <a:gd name="T36" fmla="*/ 23 w 157"/>
                <a:gd name="T37" fmla="*/ 42 h 92"/>
                <a:gd name="T38" fmla="*/ 17 w 157"/>
                <a:gd name="T39" fmla="*/ 44 h 92"/>
                <a:gd name="T40" fmla="*/ 9 w 157"/>
                <a:gd name="T41" fmla="*/ 40 h 92"/>
                <a:gd name="T42" fmla="*/ 7 w 157"/>
                <a:gd name="T43" fmla="*/ 32 h 92"/>
                <a:gd name="T44" fmla="*/ 11 w 157"/>
                <a:gd name="T45" fmla="*/ 19 h 92"/>
                <a:gd name="T46" fmla="*/ 0 w 157"/>
                <a:gd name="T47" fmla="*/ 19 h 92"/>
                <a:gd name="T48" fmla="*/ 4 w 157"/>
                <a:gd name="T49" fmla="*/ 25 h 92"/>
                <a:gd name="T50" fmla="*/ 2 w 157"/>
                <a:gd name="T51" fmla="*/ 32 h 92"/>
                <a:gd name="T52" fmla="*/ 4 w 157"/>
                <a:gd name="T53" fmla="*/ 42 h 92"/>
                <a:gd name="T54" fmla="*/ 7 w 157"/>
                <a:gd name="T55" fmla="*/ 50 h 92"/>
                <a:gd name="T56" fmla="*/ 17 w 157"/>
                <a:gd name="T57" fmla="*/ 53 h 92"/>
                <a:gd name="T58" fmla="*/ 19 w 157"/>
                <a:gd name="T59" fmla="*/ 53 h 92"/>
                <a:gd name="T60" fmla="*/ 23 w 157"/>
                <a:gd name="T61" fmla="*/ 63 h 92"/>
                <a:gd name="T62" fmla="*/ 30 w 157"/>
                <a:gd name="T63" fmla="*/ 71 h 92"/>
                <a:gd name="T64" fmla="*/ 34 w 157"/>
                <a:gd name="T65" fmla="*/ 73 h 92"/>
                <a:gd name="T66" fmla="*/ 59 w 157"/>
                <a:gd name="T67" fmla="*/ 71 h 92"/>
                <a:gd name="T68" fmla="*/ 75 w 157"/>
                <a:gd name="T69" fmla="*/ 86 h 92"/>
                <a:gd name="T70" fmla="*/ 96 w 157"/>
                <a:gd name="T71" fmla="*/ 82 h 92"/>
                <a:gd name="T72" fmla="*/ 101 w 157"/>
                <a:gd name="T73" fmla="*/ 82 h 92"/>
                <a:gd name="T74" fmla="*/ 117 w 157"/>
                <a:gd name="T75" fmla="*/ 92 h 92"/>
                <a:gd name="T76" fmla="*/ 157 w 157"/>
                <a:gd name="T77" fmla="*/ 73 h 92"/>
                <a:gd name="T78" fmla="*/ 155 w 157"/>
                <a:gd name="T79" fmla="*/ 67 h 92"/>
                <a:gd name="T80" fmla="*/ 151 w 157"/>
                <a:gd name="T81" fmla="*/ 63 h 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7"/>
                <a:gd name="T124" fmla="*/ 0 h 92"/>
                <a:gd name="T125" fmla="*/ 157 w 157"/>
                <a:gd name="T126" fmla="*/ 92 h 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7" h="92">
                  <a:moveTo>
                    <a:pt x="151" y="63"/>
                  </a:moveTo>
                  <a:lnTo>
                    <a:pt x="149" y="67"/>
                  </a:lnTo>
                  <a:lnTo>
                    <a:pt x="123" y="77"/>
                  </a:lnTo>
                  <a:lnTo>
                    <a:pt x="101" y="65"/>
                  </a:lnTo>
                  <a:lnTo>
                    <a:pt x="103" y="27"/>
                  </a:lnTo>
                  <a:lnTo>
                    <a:pt x="103" y="15"/>
                  </a:lnTo>
                  <a:lnTo>
                    <a:pt x="101" y="13"/>
                  </a:lnTo>
                  <a:lnTo>
                    <a:pt x="94" y="73"/>
                  </a:lnTo>
                  <a:lnTo>
                    <a:pt x="76" y="77"/>
                  </a:lnTo>
                  <a:lnTo>
                    <a:pt x="65" y="67"/>
                  </a:lnTo>
                  <a:lnTo>
                    <a:pt x="73" y="7"/>
                  </a:lnTo>
                  <a:lnTo>
                    <a:pt x="69" y="7"/>
                  </a:lnTo>
                  <a:lnTo>
                    <a:pt x="59" y="53"/>
                  </a:lnTo>
                  <a:lnTo>
                    <a:pt x="48" y="61"/>
                  </a:lnTo>
                  <a:lnTo>
                    <a:pt x="34" y="61"/>
                  </a:lnTo>
                  <a:lnTo>
                    <a:pt x="29" y="52"/>
                  </a:lnTo>
                  <a:lnTo>
                    <a:pt x="42" y="2"/>
                  </a:lnTo>
                  <a:lnTo>
                    <a:pt x="40" y="0"/>
                  </a:lnTo>
                  <a:lnTo>
                    <a:pt x="23" y="42"/>
                  </a:lnTo>
                  <a:lnTo>
                    <a:pt x="17" y="44"/>
                  </a:lnTo>
                  <a:lnTo>
                    <a:pt x="9" y="40"/>
                  </a:lnTo>
                  <a:lnTo>
                    <a:pt x="7" y="32"/>
                  </a:lnTo>
                  <a:lnTo>
                    <a:pt x="11" y="19"/>
                  </a:lnTo>
                  <a:lnTo>
                    <a:pt x="0" y="19"/>
                  </a:lnTo>
                  <a:lnTo>
                    <a:pt x="4" y="25"/>
                  </a:lnTo>
                  <a:lnTo>
                    <a:pt x="2" y="32"/>
                  </a:lnTo>
                  <a:lnTo>
                    <a:pt x="4" y="42"/>
                  </a:lnTo>
                  <a:lnTo>
                    <a:pt x="7" y="50"/>
                  </a:lnTo>
                  <a:lnTo>
                    <a:pt x="17" y="53"/>
                  </a:lnTo>
                  <a:lnTo>
                    <a:pt x="19" y="53"/>
                  </a:lnTo>
                  <a:lnTo>
                    <a:pt x="23" y="63"/>
                  </a:lnTo>
                  <a:lnTo>
                    <a:pt x="30" y="71"/>
                  </a:lnTo>
                  <a:lnTo>
                    <a:pt x="34" y="73"/>
                  </a:lnTo>
                  <a:lnTo>
                    <a:pt x="59" y="71"/>
                  </a:lnTo>
                  <a:lnTo>
                    <a:pt x="75" y="86"/>
                  </a:lnTo>
                  <a:lnTo>
                    <a:pt x="96" y="82"/>
                  </a:lnTo>
                  <a:lnTo>
                    <a:pt x="101" y="82"/>
                  </a:lnTo>
                  <a:lnTo>
                    <a:pt x="117" y="92"/>
                  </a:lnTo>
                  <a:lnTo>
                    <a:pt x="157" y="73"/>
                  </a:lnTo>
                  <a:lnTo>
                    <a:pt x="155" y="67"/>
                  </a:lnTo>
                  <a:lnTo>
                    <a:pt x="151" y="63"/>
                  </a:lnTo>
                  <a:close/>
                </a:path>
              </a:pathLst>
            </a:custGeom>
            <a:solidFill>
              <a:srgbClr val="000000"/>
            </a:solidFill>
            <a:ln w="0">
              <a:solidFill>
                <a:srgbClr val="000000"/>
              </a:solidFill>
              <a:round/>
              <a:headEnd/>
              <a:tailEnd/>
            </a:ln>
          </p:spPr>
          <p:txBody>
            <a:bodyPr/>
            <a:lstStyle/>
            <a:p>
              <a:endParaRPr lang="en-US"/>
            </a:p>
          </p:txBody>
        </p:sp>
        <p:sp>
          <p:nvSpPr>
            <p:cNvPr id="28748" name="Freeform 134"/>
            <p:cNvSpPr>
              <a:spLocks/>
            </p:cNvSpPr>
            <p:nvPr/>
          </p:nvSpPr>
          <p:spPr bwMode="auto">
            <a:xfrm>
              <a:off x="2337" y="2098"/>
              <a:ext cx="127" cy="88"/>
            </a:xfrm>
            <a:custGeom>
              <a:avLst/>
              <a:gdLst>
                <a:gd name="T0" fmla="*/ 77 w 127"/>
                <a:gd name="T1" fmla="*/ 88 h 88"/>
                <a:gd name="T2" fmla="*/ 81 w 127"/>
                <a:gd name="T3" fmla="*/ 84 h 88"/>
                <a:gd name="T4" fmla="*/ 88 w 127"/>
                <a:gd name="T5" fmla="*/ 78 h 88"/>
                <a:gd name="T6" fmla="*/ 106 w 127"/>
                <a:gd name="T7" fmla="*/ 69 h 88"/>
                <a:gd name="T8" fmla="*/ 121 w 127"/>
                <a:gd name="T9" fmla="*/ 61 h 88"/>
                <a:gd name="T10" fmla="*/ 127 w 127"/>
                <a:gd name="T11" fmla="*/ 57 h 88"/>
                <a:gd name="T12" fmla="*/ 127 w 127"/>
                <a:gd name="T13" fmla="*/ 40 h 88"/>
                <a:gd name="T14" fmla="*/ 123 w 127"/>
                <a:gd name="T15" fmla="*/ 30 h 88"/>
                <a:gd name="T16" fmla="*/ 115 w 127"/>
                <a:gd name="T17" fmla="*/ 17 h 88"/>
                <a:gd name="T18" fmla="*/ 100 w 127"/>
                <a:gd name="T19" fmla="*/ 7 h 88"/>
                <a:gd name="T20" fmla="*/ 83 w 127"/>
                <a:gd name="T21" fmla="*/ 3 h 88"/>
                <a:gd name="T22" fmla="*/ 64 w 127"/>
                <a:gd name="T23" fmla="*/ 2 h 88"/>
                <a:gd name="T24" fmla="*/ 52 w 127"/>
                <a:gd name="T25" fmla="*/ 0 h 88"/>
                <a:gd name="T26" fmla="*/ 42 w 127"/>
                <a:gd name="T27" fmla="*/ 2 h 88"/>
                <a:gd name="T28" fmla="*/ 29 w 127"/>
                <a:gd name="T29" fmla="*/ 3 h 88"/>
                <a:gd name="T30" fmla="*/ 19 w 127"/>
                <a:gd name="T31" fmla="*/ 7 h 88"/>
                <a:gd name="T32" fmla="*/ 14 w 127"/>
                <a:gd name="T33" fmla="*/ 13 h 88"/>
                <a:gd name="T34" fmla="*/ 8 w 127"/>
                <a:gd name="T35" fmla="*/ 21 h 88"/>
                <a:gd name="T36" fmla="*/ 0 w 127"/>
                <a:gd name="T37" fmla="*/ 40 h 88"/>
                <a:gd name="T38" fmla="*/ 4 w 127"/>
                <a:gd name="T39" fmla="*/ 38 h 88"/>
                <a:gd name="T40" fmla="*/ 8 w 127"/>
                <a:gd name="T41" fmla="*/ 34 h 88"/>
                <a:gd name="T42" fmla="*/ 8 w 127"/>
                <a:gd name="T43" fmla="*/ 30 h 88"/>
                <a:gd name="T44" fmla="*/ 17 w 127"/>
                <a:gd name="T45" fmla="*/ 21 h 88"/>
                <a:gd name="T46" fmla="*/ 23 w 127"/>
                <a:gd name="T47" fmla="*/ 19 h 88"/>
                <a:gd name="T48" fmla="*/ 33 w 127"/>
                <a:gd name="T49" fmla="*/ 17 h 88"/>
                <a:gd name="T50" fmla="*/ 56 w 127"/>
                <a:gd name="T51" fmla="*/ 17 h 88"/>
                <a:gd name="T52" fmla="*/ 69 w 127"/>
                <a:gd name="T53" fmla="*/ 25 h 88"/>
                <a:gd name="T54" fmla="*/ 79 w 127"/>
                <a:gd name="T55" fmla="*/ 32 h 88"/>
                <a:gd name="T56" fmla="*/ 88 w 127"/>
                <a:gd name="T57" fmla="*/ 48 h 88"/>
                <a:gd name="T58" fmla="*/ 88 w 127"/>
                <a:gd name="T59" fmla="*/ 59 h 88"/>
                <a:gd name="T60" fmla="*/ 85 w 127"/>
                <a:gd name="T61" fmla="*/ 71 h 88"/>
                <a:gd name="T62" fmla="*/ 81 w 127"/>
                <a:gd name="T63" fmla="*/ 74 h 88"/>
                <a:gd name="T64" fmla="*/ 77 w 127"/>
                <a:gd name="T65" fmla="*/ 76 h 88"/>
                <a:gd name="T66" fmla="*/ 71 w 127"/>
                <a:gd name="T67" fmla="*/ 78 h 88"/>
                <a:gd name="T68" fmla="*/ 67 w 127"/>
                <a:gd name="T69" fmla="*/ 80 h 88"/>
                <a:gd name="T70" fmla="*/ 69 w 127"/>
                <a:gd name="T71" fmla="*/ 86 h 88"/>
                <a:gd name="T72" fmla="*/ 75 w 127"/>
                <a:gd name="T73" fmla="*/ 88 h 88"/>
                <a:gd name="T74" fmla="*/ 77 w 127"/>
                <a:gd name="T75" fmla="*/ 88 h 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7"/>
                <a:gd name="T115" fmla="*/ 0 h 88"/>
                <a:gd name="T116" fmla="*/ 127 w 127"/>
                <a:gd name="T117" fmla="*/ 88 h 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7" h="88">
                  <a:moveTo>
                    <a:pt x="77" y="88"/>
                  </a:moveTo>
                  <a:lnTo>
                    <a:pt x="81" y="84"/>
                  </a:lnTo>
                  <a:lnTo>
                    <a:pt x="88" y="78"/>
                  </a:lnTo>
                  <a:lnTo>
                    <a:pt x="106" y="69"/>
                  </a:lnTo>
                  <a:lnTo>
                    <a:pt x="121" y="61"/>
                  </a:lnTo>
                  <a:lnTo>
                    <a:pt x="127" y="57"/>
                  </a:lnTo>
                  <a:lnTo>
                    <a:pt x="127" y="40"/>
                  </a:lnTo>
                  <a:lnTo>
                    <a:pt x="123" y="30"/>
                  </a:lnTo>
                  <a:lnTo>
                    <a:pt x="115" y="17"/>
                  </a:lnTo>
                  <a:lnTo>
                    <a:pt x="100" y="7"/>
                  </a:lnTo>
                  <a:lnTo>
                    <a:pt x="83" y="3"/>
                  </a:lnTo>
                  <a:lnTo>
                    <a:pt x="64" y="2"/>
                  </a:lnTo>
                  <a:lnTo>
                    <a:pt x="52" y="0"/>
                  </a:lnTo>
                  <a:lnTo>
                    <a:pt x="42" y="2"/>
                  </a:lnTo>
                  <a:lnTo>
                    <a:pt x="29" y="3"/>
                  </a:lnTo>
                  <a:lnTo>
                    <a:pt x="19" y="7"/>
                  </a:lnTo>
                  <a:lnTo>
                    <a:pt x="14" y="13"/>
                  </a:lnTo>
                  <a:lnTo>
                    <a:pt x="8" y="21"/>
                  </a:lnTo>
                  <a:lnTo>
                    <a:pt x="0" y="40"/>
                  </a:lnTo>
                  <a:lnTo>
                    <a:pt x="4" y="38"/>
                  </a:lnTo>
                  <a:lnTo>
                    <a:pt x="8" y="34"/>
                  </a:lnTo>
                  <a:lnTo>
                    <a:pt x="8" y="30"/>
                  </a:lnTo>
                  <a:lnTo>
                    <a:pt x="17" y="21"/>
                  </a:lnTo>
                  <a:lnTo>
                    <a:pt x="23" y="19"/>
                  </a:lnTo>
                  <a:lnTo>
                    <a:pt x="33" y="17"/>
                  </a:lnTo>
                  <a:lnTo>
                    <a:pt x="56" y="17"/>
                  </a:lnTo>
                  <a:lnTo>
                    <a:pt x="69" y="25"/>
                  </a:lnTo>
                  <a:lnTo>
                    <a:pt x="79" y="32"/>
                  </a:lnTo>
                  <a:lnTo>
                    <a:pt x="88" y="48"/>
                  </a:lnTo>
                  <a:lnTo>
                    <a:pt x="88" y="59"/>
                  </a:lnTo>
                  <a:lnTo>
                    <a:pt x="85" y="71"/>
                  </a:lnTo>
                  <a:lnTo>
                    <a:pt x="81" y="74"/>
                  </a:lnTo>
                  <a:lnTo>
                    <a:pt x="77" y="76"/>
                  </a:lnTo>
                  <a:lnTo>
                    <a:pt x="71" y="78"/>
                  </a:lnTo>
                  <a:lnTo>
                    <a:pt x="67" y="80"/>
                  </a:lnTo>
                  <a:lnTo>
                    <a:pt x="69" y="86"/>
                  </a:lnTo>
                  <a:lnTo>
                    <a:pt x="75" y="88"/>
                  </a:lnTo>
                  <a:lnTo>
                    <a:pt x="77" y="88"/>
                  </a:lnTo>
                  <a:close/>
                </a:path>
              </a:pathLst>
            </a:custGeom>
            <a:solidFill>
              <a:srgbClr val="FFFFFF"/>
            </a:solidFill>
            <a:ln w="0">
              <a:solidFill>
                <a:srgbClr val="000000"/>
              </a:solidFill>
              <a:round/>
              <a:headEnd/>
              <a:tailEnd/>
            </a:ln>
          </p:spPr>
          <p:txBody>
            <a:bodyPr/>
            <a:lstStyle/>
            <a:p>
              <a:endParaRPr lang="en-US"/>
            </a:p>
          </p:txBody>
        </p:sp>
        <p:sp>
          <p:nvSpPr>
            <p:cNvPr id="28749" name="Freeform 135"/>
            <p:cNvSpPr>
              <a:spLocks/>
            </p:cNvSpPr>
            <p:nvPr/>
          </p:nvSpPr>
          <p:spPr bwMode="auto">
            <a:xfrm>
              <a:off x="2287" y="2286"/>
              <a:ext cx="125" cy="44"/>
            </a:xfrm>
            <a:custGeom>
              <a:avLst/>
              <a:gdLst>
                <a:gd name="T0" fmla="*/ 0 w 125"/>
                <a:gd name="T1" fmla="*/ 2 h 44"/>
                <a:gd name="T2" fmla="*/ 0 w 125"/>
                <a:gd name="T3" fmla="*/ 6 h 44"/>
                <a:gd name="T4" fmla="*/ 117 w 125"/>
                <a:gd name="T5" fmla="*/ 44 h 44"/>
                <a:gd name="T6" fmla="*/ 123 w 125"/>
                <a:gd name="T7" fmla="*/ 21 h 44"/>
                <a:gd name="T8" fmla="*/ 125 w 125"/>
                <a:gd name="T9" fmla="*/ 15 h 44"/>
                <a:gd name="T10" fmla="*/ 123 w 125"/>
                <a:gd name="T11" fmla="*/ 2 h 44"/>
                <a:gd name="T12" fmla="*/ 83 w 125"/>
                <a:gd name="T13" fmla="*/ 21 h 44"/>
                <a:gd name="T14" fmla="*/ 67 w 125"/>
                <a:gd name="T15" fmla="*/ 11 h 44"/>
                <a:gd name="T16" fmla="*/ 62 w 125"/>
                <a:gd name="T17" fmla="*/ 11 h 44"/>
                <a:gd name="T18" fmla="*/ 41 w 125"/>
                <a:gd name="T19" fmla="*/ 15 h 44"/>
                <a:gd name="T20" fmla="*/ 25 w 125"/>
                <a:gd name="T21" fmla="*/ 0 h 44"/>
                <a:gd name="T22" fmla="*/ 0 w 125"/>
                <a:gd name="T23" fmla="*/ 2 h 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5"/>
                <a:gd name="T37" fmla="*/ 0 h 44"/>
                <a:gd name="T38" fmla="*/ 125 w 125"/>
                <a:gd name="T39" fmla="*/ 44 h 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5" h="44">
                  <a:moveTo>
                    <a:pt x="0" y="2"/>
                  </a:moveTo>
                  <a:lnTo>
                    <a:pt x="0" y="6"/>
                  </a:lnTo>
                  <a:lnTo>
                    <a:pt x="117" y="44"/>
                  </a:lnTo>
                  <a:lnTo>
                    <a:pt x="123" y="21"/>
                  </a:lnTo>
                  <a:lnTo>
                    <a:pt x="125" y="15"/>
                  </a:lnTo>
                  <a:lnTo>
                    <a:pt x="123" y="2"/>
                  </a:lnTo>
                  <a:lnTo>
                    <a:pt x="83" y="21"/>
                  </a:lnTo>
                  <a:lnTo>
                    <a:pt x="67" y="11"/>
                  </a:lnTo>
                  <a:lnTo>
                    <a:pt x="62" y="11"/>
                  </a:lnTo>
                  <a:lnTo>
                    <a:pt x="41" y="15"/>
                  </a:lnTo>
                  <a:lnTo>
                    <a:pt x="25" y="0"/>
                  </a:lnTo>
                  <a:lnTo>
                    <a:pt x="0" y="2"/>
                  </a:lnTo>
                </a:path>
              </a:pathLst>
            </a:custGeom>
            <a:noFill/>
            <a:ln w="0">
              <a:solidFill>
                <a:srgbClr val="000000"/>
              </a:solidFill>
              <a:round/>
              <a:headEnd/>
              <a:tailEnd/>
            </a:ln>
          </p:spPr>
          <p:txBody>
            <a:bodyPr/>
            <a:lstStyle/>
            <a:p>
              <a:endParaRPr lang="en-US"/>
            </a:p>
          </p:txBody>
        </p:sp>
        <p:sp>
          <p:nvSpPr>
            <p:cNvPr id="28750" name="Freeform 136"/>
            <p:cNvSpPr>
              <a:spLocks/>
            </p:cNvSpPr>
            <p:nvPr/>
          </p:nvSpPr>
          <p:spPr bwMode="auto">
            <a:xfrm>
              <a:off x="2374" y="2238"/>
              <a:ext cx="71" cy="102"/>
            </a:xfrm>
            <a:custGeom>
              <a:avLst/>
              <a:gdLst>
                <a:gd name="T0" fmla="*/ 53 w 71"/>
                <a:gd name="T1" fmla="*/ 15 h 102"/>
                <a:gd name="T2" fmla="*/ 42 w 71"/>
                <a:gd name="T3" fmla="*/ 9 h 102"/>
                <a:gd name="T4" fmla="*/ 15 w 71"/>
                <a:gd name="T5" fmla="*/ 0 h 102"/>
                <a:gd name="T6" fmla="*/ 0 w 71"/>
                <a:gd name="T7" fmla="*/ 25 h 102"/>
                <a:gd name="T8" fmla="*/ 28 w 71"/>
                <a:gd name="T9" fmla="*/ 36 h 102"/>
                <a:gd name="T10" fmla="*/ 30 w 71"/>
                <a:gd name="T11" fmla="*/ 40 h 102"/>
                <a:gd name="T12" fmla="*/ 34 w 71"/>
                <a:gd name="T13" fmla="*/ 44 h 102"/>
                <a:gd name="T14" fmla="*/ 36 w 71"/>
                <a:gd name="T15" fmla="*/ 50 h 102"/>
                <a:gd name="T16" fmla="*/ 38 w 71"/>
                <a:gd name="T17" fmla="*/ 63 h 102"/>
                <a:gd name="T18" fmla="*/ 36 w 71"/>
                <a:gd name="T19" fmla="*/ 69 h 102"/>
                <a:gd name="T20" fmla="*/ 30 w 71"/>
                <a:gd name="T21" fmla="*/ 92 h 102"/>
                <a:gd name="T22" fmla="*/ 59 w 71"/>
                <a:gd name="T23" fmla="*/ 102 h 102"/>
                <a:gd name="T24" fmla="*/ 71 w 71"/>
                <a:gd name="T25" fmla="*/ 59 h 102"/>
                <a:gd name="T26" fmla="*/ 71 w 71"/>
                <a:gd name="T27" fmla="*/ 38 h 102"/>
                <a:gd name="T28" fmla="*/ 63 w 71"/>
                <a:gd name="T29" fmla="*/ 21 h 102"/>
                <a:gd name="T30" fmla="*/ 53 w 71"/>
                <a:gd name="T31" fmla="*/ 15 h 1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1"/>
                <a:gd name="T49" fmla="*/ 0 h 102"/>
                <a:gd name="T50" fmla="*/ 71 w 71"/>
                <a:gd name="T51" fmla="*/ 102 h 10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1" h="102">
                  <a:moveTo>
                    <a:pt x="53" y="15"/>
                  </a:moveTo>
                  <a:lnTo>
                    <a:pt x="42" y="9"/>
                  </a:lnTo>
                  <a:lnTo>
                    <a:pt x="15" y="0"/>
                  </a:lnTo>
                  <a:lnTo>
                    <a:pt x="0" y="25"/>
                  </a:lnTo>
                  <a:lnTo>
                    <a:pt x="28" y="36"/>
                  </a:lnTo>
                  <a:lnTo>
                    <a:pt x="30" y="40"/>
                  </a:lnTo>
                  <a:lnTo>
                    <a:pt x="34" y="44"/>
                  </a:lnTo>
                  <a:lnTo>
                    <a:pt x="36" y="50"/>
                  </a:lnTo>
                  <a:lnTo>
                    <a:pt x="38" y="63"/>
                  </a:lnTo>
                  <a:lnTo>
                    <a:pt x="36" y="69"/>
                  </a:lnTo>
                  <a:lnTo>
                    <a:pt x="30" y="92"/>
                  </a:lnTo>
                  <a:lnTo>
                    <a:pt x="59" y="102"/>
                  </a:lnTo>
                  <a:lnTo>
                    <a:pt x="71" y="59"/>
                  </a:lnTo>
                  <a:lnTo>
                    <a:pt x="71" y="38"/>
                  </a:lnTo>
                  <a:lnTo>
                    <a:pt x="63" y="21"/>
                  </a:lnTo>
                  <a:lnTo>
                    <a:pt x="53" y="15"/>
                  </a:lnTo>
                  <a:close/>
                </a:path>
              </a:pathLst>
            </a:custGeom>
            <a:solidFill>
              <a:srgbClr val="000000"/>
            </a:solidFill>
            <a:ln w="0">
              <a:solidFill>
                <a:srgbClr val="000000"/>
              </a:solidFill>
              <a:round/>
              <a:headEnd/>
              <a:tailEnd/>
            </a:ln>
          </p:spPr>
          <p:txBody>
            <a:bodyPr/>
            <a:lstStyle/>
            <a:p>
              <a:endParaRPr lang="en-US"/>
            </a:p>
          </p:txBody>
        </p:sp>
        <p:sp>
          <p:nvSpPr>
            <p:cNvPr id="28751" name="Freeform 137"/>
            <p:cNvSpPr>
              <a:spLocks/>
            </p:cNvSpPr>
            <p:nvPr/>
          </p:nvSpPr>
          <p:spPr bwMode="auto">
            <a:xfrm>
              <a:off x="2825" y="1760"/>
              <a:ext cx="88" cy="40"/>
            </a:xfrm>
            <a:custGeom>
              <a:avLst/>
              <a:gdLst>
                <a:gd name="T0" fmla="*/ 88 w 88"/>
                <a:gd name="T1" fmla="*/ 38 h 40"/>
                <a:gd name="T2" fmla="*/ 88 w 88"/>
                <a:gd name="T3" fmla="*/ 0 h 40"/>
                <a:gd name="T4" fmla="*/ 50 w 88"/>
                <a:gd name="T5" fmla="*/ 15 h 40"/>
                <a:gd name="T6" fmla="*/ 23 w 88"/>
                <a:gd name="T7" fmla="*/ 21 h 40"/>
                <a:gd name="T8" fmla="*/ 0 w 88"/>
                <a:gd name="T9" fmla="*/ 25 h 40"/>
                <a:gd name="T10" fmla="*/ 6 w 88"/>
                <a:gd name="T11" fmla="*/ 29 h 40"/>
                <a:gd name="T12" fmla="*/ 84 w 88"/>
                <a:gd name="T13" fmla="*/ 40 h 40"/>
                <a:gd name="T14" fmla="*/ 88 w 88"/>
                <a:gd name="T15" fmla="*/ 38 h 4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40"/>
                <a:gd name="T26" fmla="*/ 88 w 88"/>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40">
                  <a:moveTo>
                    <a:pt x="88" y="38"/>
                  </a:moveTo>
                  <a:lnTo>
                    <a:pt x="88" y="0"/>
                  </a:lnTo>
                  <a:lnTo>
                    <a:pt x="50" y="15"/>
                  </a:lnTo>
                  <a:lnTo>
                    <a:pt x="23" y="21"/>
                  </a:lnTo>
                  <a:lnTo>
                    <a:pt x="0" y="25"/>
                  </a:lnTo>
                  <a:lnTo>
                    <a:pt x="6" y="29"/>
                  </a:lnTo>
                  <a:lnTo>
                    <a:pt x="84" y="40"/>
                  </a:lnTo>
                  <a:lnTo>
                    <a:pt x="88" y="38"/>
                  </a:lnTo>
                  <a:close/>
                </a:path>
              </a:pathLst>
            </a:custGeom>
            <a:solidFill>
              <a:srgbClr val="FFFFFF"/>
            </a:solidFill>
            <a:ln w="0">
              <a:solidFill>
                <a:srgbClr val="000000"/>
              </a:solidFill>
              <a:round/>
              <a:headEnd/>
              <a:tailEnd/>
            </a:ln>
          </p:spPr>
          <p:txBody>
            <a:bodyPr/>
            <a:lstStyle/>
            <a:p>
              <a:endParaRPr lang="en-US"/>
            </a:p>
          </p:txBody>
        </p:sp>
        <p:sp>
          <p:nvSpPr>
            <p:cNvPr id="28752" name="Freeform 138"/>
            <p:cNvSpPr>
              <a:spLocks/>
            </p:cNvSpPr>
            <p:nvPr/>
          </p:nvSpPr>
          <p:spPr bwMode="auto">
            <a:xfrm>
              <a:off x="2441" y="1575"/>
              <a:ext cx="88" cy="4"/>
            </a:xfrm>
            <a:custGeom>
              <a:avLst/>
              <a:gdLst>
                <a:gd name="T0" fmla="*/ 0 w 88"/>
                <a:gd name="T1" fmla="*/ 4 h 4"/>
                <a:gd name="T2" fmla="*/ 4 w 88"/>
                <a:gd name="T3" fmla="*/ 0 h 4"/>
                <a:gd name="T4" fmla="*/ 88 w 88"/>
                <a:gd name="T5" fmla="*/ 0 h 4"/>
                <a:gd name="T6" fmla="*/ 71 w 88"/>
                <a:gd name="T7" fmla="*/ 4 h 4"/>
                <a:gd name="T8" fmla="*/ 0 w 88"/>
                <a:gd name="T9" fmla="*/ 4 h 4"/>
                <a:gd name="T10" fmla="*/ 0 60000 65536"/>
                <a:gd name="T11" fmla="*/ 0 60000 65536"/>
                <a:gd name="T12" fmla="*/ 0 60000 65536"/>
                <a:gd name="T13" fmla="*/ 0 60000 65536"/>
                <a:gd name="T14" fmla="*/ 0 60000 65536"/>
                <a:gd name="T15" fmla="*/ 0 w 88"/>
                <a:gd name="T16" fmla="*/ 0 h 4"/>
                <a:gd name="T17" fmla="*/ 88 w 88"/>
                <a:gd name="T18" fmla="*/ 4 h 4"/>
              </a:gdLst>
              <a:ahLst/>
              <a:cxnLst>
                <a:cxn ang="T10">
                  <a:pos x="T0" y="T1"/>
                </a:cxn>
                <a:cxn ang="T11">
                  <a:pos x="T2" y="T3"/>
                </a:cxn>
                <a:cxn ang="T12">
                  <a:pos x="T4" y="T5"/>
                </a:cxn>
                <a:cxn ang="T13">
                  <a:pos x="T6" y="T7"/>
                </a:cxn>
                <a:cxn ang="T14">
                  <a:pos x="T8" y="T9"/>
                </a:cxn>
              </a:cxnLst>
              <a:rect l="T15" t="T16" r="T17" b="T18"/>
              <a:pathLst>
                <a:path w="88" h="4">
                  <a:moveTo>
                    <a:pt x="0" y="4"/>
                  </a:moveTo>
                  <a:lnTo>
                    <a:pt x="4" y="0"/>
                  </a:lnTo>
                  <a:lnTo>
                    <a:pt x="88" y="0"/>
                  </a:lnTo>
                  <a:lnTo>
                    <a:pt x="71" y="4"/>
                  </a:lnTo>
                  <a:lnTo>
                    <a:pt x="0" y="4"/>
                  </a:lnTo>
                  <a:close/>
                </a:path>
              </a:pathLst>
            </a:custGeom>
            <a:solidFill>
              <a:srgbClr val="FFFFFF"/>
            </a:solidFill>
            <a:ln w="0">
              <a:solidFill>
                <a:srgbClr val="000000"/>
              </a:solidFill>
              <a:round/>
              <a:headEnd/>
              <a:tailEnd/>
            </a:ln>
          </p:spPr>
          <p:txBody>
            <a:bodyPr/>
            <a:lstStyle/>
            <a:p>
              <a:endParaRPr lang="en-US"/>
            </a:p>
          </p:txBody>
        </p:sp>
        <p:sp>
          <p:nvSpPr>
            <p:cNvPr id="28753" name="Freeform 139"/>
            <p:cNvSpPr>
              <a:spLocks/>
            </p:cNvSpPr>
            <p:nvPr/>
          </p:nvSpPr>
          <p:spPr bwMode="auto">
            <a:xfrm>
              <a:off x="2727" y="1723"/>
              <a:ext cx="82" cy="54"/>
            </a:xfrm>
            <a:custGeom>
              <a:avLst/>
              <a:gdLst>
                <a:gd name="T0" fmla="*/ 61 w 82"/>
                <a:gd name="T1" fmla="*/ 52 h 54"/>
                <a:gd name="T2" fmla="*/ 82 w 82"/>
                <a:gd name="T3" fmla="*/ 54 h 54"/>
                <a:gd name="T4" fmla="*/ 79 w 82"/>
                <a:gd name="T5" fmla="*/ 33 h 54"/>
                <a:gd name="T6" fmla="*/ 57 w 82"/>
                <a:gd name="T7" fmla="*/ 10 h 54"/>
                <a:gd name="T8" fmla="*/ 34 w 82"/>
                <a:gd name="T9" fmla="*/ 4 h 54"/>
                <a:gd name="T10" fmla="*/ 8 w 82"/>
                <a:gd name="T11" fmla="*/ 4 h 54"/>
                <a:gd name="T12" fmla="*/ 2 w 82"/>
                <a:gd name="T13" fmla="*/ 0 h 54"/>
                <a:gd name="T14" fmla="*/ 0 w 82"/>
                <a:gd name="T15" fmla="*/ 8 h 54"/>
                <a:gd name="T16" fmla="*/ 6 w 82"/>
                <a:gd name="T17" fmla="*/ 10 h 54"/>
                <a:gd name="T18" fmla="*/ 15 w 82"/>
                <a:gd name="T19" fmla="*/ 10 h 54"/>
                <a:gd name="T20" fmla="*/ 33 w 82"/>
                <a:gd name="T21" fmla="*/ 14 h 54"/>
                <a:gd name="T22" fmla="*/ 40 w 82"/>
                <a:gd name="T23" fmla="*/ 18 h 54"/>
                <a:gd name="T24" fmla="*/ 50 w 82"/>
                <a:gd name="T25" fmla="*/ 27 h 54"/>
                <a:gd name="T26" fmla="*/ 61 w 82"/>
                <a:gd name="T27" fmla="*/ 52 h 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
                <a:gd name="T43" fmla="*/ 0 h 54"/>
                <a:gd name="T44" fmla="*/ 82 w 82"/>
                <a:gd name="T45" fmla="*/ 54 h 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 h="54">
                  <a:moveTo>
                    <a:pt x="61" y="52"/>
                  </a:moveTo>
                  <a:lnTo>
                    <a:pt x="82" y="54"/>
                  </a:lnTo>
                  <a:lnTo>
                    <a:pt x="79" y="33"/>
                  </a:lnTo>
                  <a:lnTo>
                    <a:pt x="57" y="10"/>
                  </a:lnTo>
                  <a:lnTo>
                    <a:pt x="34" y="4"/>
                  </a:lnTo>
                  <a:lnTo>
                    <a:pt x="8" y="4"/>
                  </a:lnTo>
                  <a:lnTo>
                    <a:pt x="2" y="0"/>
                  </a:lnTo>
                  <a:lnTo>
                    <a:pt x="0" y="8"/>
                  </a:lnTo>
                  <a:lnTo>
                    <a:pt x="6" y="10"/>
                  </a:lnTo>
                  <a:lnTo>
                    <a:pt x="15" y="10"/>
                  </a:lnTo>
                  <a:lnTo>
                    <a:pt x="33" y="14"/>
                  </a:lnTo>
                  <a:lnTo>
                    <a:pt x="40" y="18"/>
                  </a:lnTo>
                  <a:lnTo>
                    <a:pt x="50" y="27"/>
                  </a:lnTo>
                  <a:lnTo>
                    <a:pt x="61" y="52"/>
                  </a:lnTo>
                  <a:close/>
                </a:path>
              </a:pathLst>
            </a:custGeom>
            <a:solidFill>
              <a:srgbClr val="000000"/>
            </a:solidFill>
            <a:ln w="0">
              <a:solidFill>
                <a:srgbClr val="000000"/>
              </a:solidFill>
              <a:round/>
              <a:headEnd/>
              <a:tailEnd/>
            </a:ln>
          </p:spPr>
          <p:txBody>
            <a:bodyPr/>
            <a:lstStyle/>
            <a:p>
              <a:endParaRPr lang="en-US"/>
            </a:p>
          </p:txBody>
        </p:sp>
        <p:sp>
          <p:nvSpPr>
            <p:cNvPr id="28754" name="Freeform 140"/>
            <p:cNvSpPr>
              <a:spLocks/>
            </p:cNvSpPr>
            <p:nvPr/>
          </p:nvSpPr>
          <p:spPr bwMode="auto">
            <a:xfrm>
              <a:off x="2786" y="1595"/>
              <a:ext cx="52" cy="78"/>
            </a:xfrm>
            <a:custGeom>
              <a:avLst/>
              <a:gdLst>
                <a:gd name="T0" fmla="*/ 0 w 52"/>
                <a:gd name="T1" fmla="*/ 69 h 78"/>
                <a:gd name="T2" fmla="*/ 39 w 52"/>
                <a:gd name="T3" fmla="*/ 0 h 78"/>
                <a:gd name="T4" fmla="*/ 52 w 52"/>
                <a:gd name="T5" fmla="*/ 7 h 78"/>
                <a:gd name="T6" fmla="*/ 31 w 52"/>
                <a:gd name="T7" fmla="*/ 78 h 78"/>
                <a:gd name="T8" fmla="*/ 0 w 52"/>
                <a:gd name="T9" fmla="*/ 69 h 78"/>
                <a:gd name="T10" fmla="*/ 0 60000 65536"/>
                <a:gd name="T11" fmla="*/ 0 60000 65536"/>
                <a:gd name="T12" fmla="*/ 0 60000 65536"/>
                <a:gd name="T13" fmla="*/ 0 60000 65536"/>
                <a:gd name="T14" fmla="*/ 0 60000 65536"/>
                <a:gd name="T15" fmla="*/ 0 w 52"/>
                <a:gd name="T16" fmla="*/ 0 h 78"/>
                <a:gd name="T17" fmla="*/ 52 w 52"/>
                <a:gd name="T18" fmla="*/ 78 h 78"/>
              </a:gdLst>
              <a:ahLst/>
              <a:cxnLst>
                <a:cxn ang="T10">
                  <a:pos x="T0" y="T1"/>
                </a:cxn>
                <a:cxn ang="T11">
                  <a:pos x="T2" y="T3"/>
                </a:cxn>
                <a:cxn ang="T12">
                  <a:pos x="T4" y="T5"/>
                </a:cxn>
                <a:cxn ang="T13">
                  <a:pos x="T6" y="T7"/>
                </a:cxn>
                <a:cxn ang="T14">
                  <a:pos x="T8" y="T9"/>
                </a:cxn>
              </a:cxnLst>
              <a:rect l="T15" t="T16" r="T17" b="T18"/>
              <a:pathLst>
                <a:path w="52" h="78">
                  <a:moveTo>
                    <a:pt x="0" y="69"/>
                  </a:moveTo>
                  <a:lnTo>
                    <a:pt x="39" y="0"/>
                  </a:lnTo>
                  <a:lnTo>
                    <a:pt x="52" y="7"/>
                  </a:lnTo>
                  <a:lnTo>
                    <a:pt x="31" y="78"/>
                  </a:lnTo>
                  <a:lnTo>
                    <a:pt x="0" y="69"/>
                  </a:lnTo>
                  <a:close/>
                </a:path>
              </a:pathLst>
            </a:custGeom>
            <a:solidFill>
              <a:srgbClr val="FFFFFF"/>
            </a:solidFill>
            <a:ln w="0">
              <a:solidFill>
                <a:srgbClr val="000000"/>
              </a:solidFill>
              <a:round/>
              <a:headEnd/>
              <a:tailEnd/>
            </a:ln>
          </p:spPr>
          <p:txBody>
            <a:bodyPr/>
            <a:lstStyle/>
            <a:p>
              <a:endParaRPr lang="en-US"/>
            </a:p>
          </p:txBody>
        </p:sp>
        <p:sp>
          <p:nvSpPr>
            <p:cNvPr id="28755" name="Freeform 141"/>
            <p:cNvSpPr>
              <a:spLocks/>
            </p:cNvSpPr>
            <p:nvPr/>
          </p:nvSpPr>
          <p:spPr bwMode="auto">
            <a:xfrm>
              <a:off x="2761" y="1585"/>
              <a:ext cx="58" cy="77"/>
            </a:xfrm>
            <a:custGeom>
              <a:avLst/>
              <a:gdLst>
                <a:gd name="T0" fmla="*/ 20 w 58"/>
                <a:gd name="T1" fmla="*/ 77 h 77"/>
                <a:gd name="T2" fmla="*/ 58 w 58"/>
                <a:gd name="T3" fmla="*/ 8 h 77"/>
                <a:gd name="T4" fmla="*/ 45 w 58"/>
                <a:gd name="T5" fmla="*/ 0 h 77"/>
                <a:gd name="T6" fmla="*/ 29 w 58"/>
                <a:gd name="T7" fmla="*/ 13 h 77"/>
                <a:gd name="T8" fmla="*/ 18 w 58"/>
                <a:gd name="T9" fmla="*/ 36 h 77"/>
                <a:gd name="T10" fmla="*/ 0 w 58"/>
                <a:gd name="T11" fmla="*/ 67 h 77"/>
                <a:gd name="T12" fmla="*/ 20 w 58"/>
                <a:gd name="T13" fmla="*/ 77 h 77"/>
                <a:gd name="T14" fmla="*/ 0 60000 65536"/>
                <a:gd name="T15" fmla="*/ 0 60000 65536"/>
                <a:gd name="T16" fmla="*/ 0 60000 65536"/>
                <a:gd name="T17" fmla="*/ 0 60000 65536"/>
                <a:gd name="T18" fmla="*/ 0 60000 65536"/>
                <a:gd name="T19" fmla="*/ 0 60000 65536"/>
                <a:gd name="T20" fmla="*/ 0 60000 65536"/>
                <a:gd name="T21" fmla="*/ 0 w 58"/>
                <a:gd name="T22" fmla="*/ 0 h 77"/>
                <a:gd name="T23" fmla="*/ 58 w 58"/>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77">
                  <a:moveTo>
                    <a:pt x="20" y="77"/>
                  </a:moveTo>
                  <a:lnTo>
                    <a:pt x="58" y="8"/>
                  </a:lnTo>
                  <a:lnTo>
                    <a:pt x="45" y="0"/>
                  </a:lnTo>
                  <a:lnTo>
                    <a:pt x="29" y="13"/>
                  </a:lnTo>
                  <a:lnTo>
                    <a:pt x="18" y="36"/>
                  </a:lnTo>
                  <a:lnTo>
                    <a:pt x="0" y="67"/>
                  </a:lnTo>
                  <a:lnTo>
                    <a:pt x="20" y="77"/>
                  </a:lnTo>
                  <a:close/>
                </a:path>
              </a:pathLst>
            </a:custGeom>
            <a:solidFill>
              <a:srgbClr val="FFFFFF"/>
            </a:solidFill>
            <a:ln w="0">
              <a:solidFill>
                <a:srgbClr val="000000"/>
              </a:solidFill>
              <a:round/>
              <a:headEnd/>
              <a:tailEnd/>
            </a:ln>
          </p:spPr>
          <p:txBody>
            <a:bodyPr/>
            <a:lstStyle/>
            <a:p>
              <a:endParaRPr lang="en-US"/>
            </a:p>
          </p:txBody>
        </p:sp>
        <p:sp>
          <p:nvSpPr>
            <p:cNvPr id="28756" name="Freeform 142"/>
            <p:cNvSpPr>
              <a:spLocks/>
            </p:cNvSpPr>
            <p:nvPr/>
          </p:nvSpPr>
          <p:spPr bwMode="auto">
            <a:xfrm>
              <a:off x="2197" y="2201"/>
              <a:ext cx="75" cy="71"/>
            </a:xfrm>
            <a:custGeom>
              <a:avLst/>
              <a:gdLst>
                <a:gd name="T0" fmla="*/ 0 w 75"/>
                <a:gd name="T1" fmla="*/ 60 h 71"/>
                <a:gd name="T2" fmla="*/ 31 w 75"/>
                <a:gd name="T3" fmla="*/ 71 h 71"/>
                <a:gd name="T4" fmla="*/ 44 w 75"/>
                <a:gd name="T5" fmla="*/ 41 h 71"/>
                <a:gd name="T6" fmla="*/ 48 w 75"/>
                <a:gd name="T7" fmla="*/ 39 h 71"/>
                <a:gd name="T8" fmla="*/ 56 w 75"/>
                <a:gd name="T9" fmla="*/ 33 h 71"/>
                <a:gd name="T10" fmla="*/ 67 w 75"/>
                <a:gd name="T11" fmla="*/ 33 h 71"/>
                <a:gd name="T12" fmla="*/ 75 w 75"/>
                <a:gd name="T13" fmla="*/ 2 h 71"/>
                <a:gd name="T14" fmla="*/ 67 w 75"/>
                <a:gd name="T15" fmla="*/ 0 h 71"/>
                <a:gd name="T16" fmla="*/ 54 w 75"/>
                <a:gd name="T17" fmla="*/ 0 h 71"/>
                <a:gd name="T18" fmla="*/ 35 w 75"/>
                <a:gd name="T19" fmla="*/ 4 h 71"/>
                <a:gd name="T20" fmla="*/ 25 w 75"/>
                <a:gd name="T21" fmla="*/ 10 h 71"/>
                <a:gd name="T22" fmla="*/ 21 w 75"/>
                <a:gd name="T23" fmla="*/ 18 h 71"/>
                <a:gd name="T24" fmla="*/ 0 w 75"/>
                <a:gd name="T25" fmla="*/ 60 h 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5"/>
                <a:gd name="T40" fmla="*/ 0 h 71"/>
                <a:gd name="T41" fmla="*/ 75 w 75"/>
                <a:gd name="T42" fmla="*/ 71 h 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5" h="71">
                  <a:moveTo>
                    <a:pt x="0" y="60"/>
                  </a:moveTo>
                  <a:lnTo>
                    <a:pt x="31" y="71"/>
                  </a:lnTo>
                  <a:lnTo>
                    <a:pt x="44" y="41"/>
                  </a:lnTo>
                  <a:lnTo>
                    <a:pt x="48" y="39"/>
                  </a:lnTo>
                  <a:lnTo>
                    <a:pt x="56" y="33"/>
                  </a:lnTo>
                  <a:lnTo>
                    <a:pt x="67" y="33"/>
                  </a:lnTo>
                  <a:lnTo>
                    <a:pt x="75" y="2"/>
                  </a:lnTo>
                  <a:lnTo>
                    <a:pt x="67" y="0"/>
                  </a:lnTo>
                  <a:lnTo>
                    <a:pt x="54" y="0"/>
                  </a:lnTo>
                  <a:lnTo>
                    <a:pt x="35" y="4"/>
                  </a:lnTo>
                  <a:lnTo>
                    <a:pt x="25" y="10"/>
                  </a:lnTo>
                  <a:lnTo>
                    <a:pt x="21" y="18"/>
                  </a:lnTo>
                  <a:lnTo>
                    <a:pt x="0" y="60"/>
                  </a:lnTo>
                  <a:close/>
                </a:path>
              </a:pathLst>
            </a:custGeom>
            <a:solidFill>
              <a:srgbClr val="000000"/>
            </a:solidFill>
            <a:ln w="0">
              <a:solidFill>
                <a:srgbClr val="000000"/>
              </a:solidFill>
              <a:round/>
              <a:headEnd/>
              <a:tailEnd/>
            </a:ln>
          </p:spPr>
          <p:txBody>
            <a:bodyPr/>
            <a:lstStyle/>
            <a:p>
              <a:endParaRPr lang="en-US"/>
            </a:p>
          </p:txBody>
        </p:sp>
        <p:sp>
          <p:nvSpPr>
            <p:cNvPr id="28757" name="Freeform 143"/>
            <p:cNvSpPr>
              <a:spLocks/>
            </p:cNvSpPr>
            <p:nvPr/>
          </p:nvSpPr>
          <p:spPr bwMode="auto">
            <a:xfrm>
              <a:off x="2625" y="1681"/>
              <a:ext cx="67" cy="33"/>
            </a:xfrm>
            <a:custGeom>
              <a:avLst/>
              <a:gdLst>
                <a:gd name="T0" fmla="*/ 17 w 67"/>
                <a:gd name="T1" fmla="*/ 0 h 33"/>
                <a:gd name="T2" fmla="*/ 12 w 67"/>
                <a:gd name="T3" fmla="*/ 2 h 33"/>
                <a:gd name="T4" fmla="*/ 8 w 67"/>
                <a:gd name="T5" fmla="*/ 4 h 33"/>
                <a:gd name="T6" fmla="*/ 2 w 67"/>
                <a:gd name="T7" fmla="*/ 8 h 33"/>
                <a:gd name="T8" fmla="*/ 0 w 67"/>
                <a:gd name="T9" fmla="*/ 13 h 33"/>
                <a:gd name="T10" fmla="*/ 0 w 67"/>
                <a:gd name="T11" fmla="*/ 19 h 33"/>
                <a:gd name="T12" fmla="*/ 2 w 67"/>
                <a:gd name="T13" fmla="*/ 25 h 33"/>
                <a:gd name="T14" fmla="*/ 6 w 67"/>
                <a:gd name="T15" fmla="*/ 29 h 33"/>
                <a:gd name="T16" fmla="*/ 8 w 67"/>
                <a:gd name="T17" fmla="*/ 25 h 33"/>
                <a:gd name="T18" fmla="*/ 6 w 67"/>
                <a:gd name="T19" fmla="*/ 21 h 33"/>
                <a:gd name="T20" fmla="*/ 6 w 67"/>
                <a:gd name="T21" fmla="*/ 13 h 33"/>
                <a:gd name="T22" fmla="*/ 8 w 67"/>
                <a:gd name="T23" fmla="*/ 8 h 33"/>
                <a:gd name="T24" fmla="*/ 17 w 67"/>
                <a:gd name="T25" fmla="*/ 8 h 33"/>
                <a:gd name="T26" fmla="*/ 40 w 67"/>
                <a:gd name="T27" fmla="*/ 17 h 33"/>
                <a:gd name="T28" fmla="*/ 62 w 67"/>
                <a:gd name="T29" fmla="*/ 33 h 33"/>
                <a:gd name="T30" fmla="*/ 67 w 67"/>
                <a:gd name="T31" fmla="*/ 33 h 33"/>
                <a:gd name="T32" fmla="*/ 63 w 67"/>
                <a:gd name="T33" fmla="*/ 13 h 33"/>
                <a:gd name="T34" fmla="*/ 60 w 67"/>
                <a:gd name="T35" fmla="*/ 13 h 33"/>
                <a:gd name="T36" fmla="*/ 17 w 67"/>
                <a:gd name="T37" fmla="*/ 0 h 3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33"/>
                <a:gd name="T59" fmla="*/ 67 w 67"/>
                <a:gd name="T60" fmla="*/ 33 h 3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33">
                  <a:moveTo>
                    <a:pt x="17" y="0"/>
                  </a:moveTo>
                  <a:lnTo>
                    <a:pt x="12" y="2"/>
                  </a:lnTo>
                  <a:lnTo>
                    <a:pt x="8" y="4"/>
                  </a:lnTo>
                  <a:lnTo>
                    <a:pt x="2" y="8"/>
                  </a:lnTo>
                  <a:lnTo>
                    <a:pt x="0" y="13"/>
                  </a:lnTo>
                  <a:lnTo>
                    <a:pt x="0" y="19"/>
                  </a:lnTo>
                  <a:lnTo>
                    <a:pt x="2" y="25"/>
                  </a:lnTo>
                  <a:lnTo>
                    <a:pt x="6" y="29"/>
                  </a:lnTo>
                  <a:lnTo>
                    <a:pt x="8" y="25"/>
                  </a:lnTo>
                  <a:lnTo>
                    <a:pt x="6" y="21"/>
                  </a:lnTo>
                  <a:lnTo>
                    <a:pt x="6" y="13"/>
                  </a:lnTo>
                  <a:lnTo>
                    <a:pt x="8" y="8"/>
                  </a:lnTo>
                  <a:lnTo>
                    <a:pt x="17" y="8"/>
                  </a:lnTo>
                  <a:lnTo>
                    <a:pt x="40" y="17"/>
                  </a:lnTo>
                  <a:lnTo>
                    <a:pt x="62" y="33"/>
                  </a:lnTo>
                  <a:lnTo>
                    <a:pt x="67" y="33"/>
                  </a:lnTo>
                  <a:lnTo>
                    <a:pt x="63" y="13"/>
                  </a:lnTo>
                  <a:lnTo>
                    <a:pt x="60" y="13"/>
                  </a:lnTo>
                  <a:lnTo>
                    <a:pt x="17" y="0"/>
                  </a:lnTo>
                  <a:close/>
                </a:path>
              </a:pathLst>
            </a:custGeom>
            <a:solidFill>
              <a:srgbClr val="000000"/>
            </a:solidFill>
            <a:ln w="0">
              <a:solidFill>
                <a:srgbClr val="000000"/>
              </a:solidFill>
              <a:round/>
              <a:headEnd/>
              <a:tailEnd/>
            </a:ln>
          </p:spPr>
          <p:txBody>
            <a:bodyPr/>
            <a:lstStyle/>
            <a:p>
              <a:endParaRPr lang="en-US"/>
            </a:p>
          </p:txBody>
        </p:sp>
        <p:sp>
          <p:nvSpPr>
            <p:cNvPr id="28758" name="Freeform 144"/>
            <p:cNvSpPr>
              <a:spLocks/>
            </p:cNvSpPr>
            <p:nvPr/>
          </p:nvSpPr>
          <p:spPr bwMode="auto">
            <a:xfrm>
              <a:off x="2694" y="1537"/>
              <a:ext cx="31" cy="65"/>
            </a:xfrm>
            <a:custGeom>
              <a:avLst/>
              <a:gdLst>
                <a:gd name="T0" fmla="*/ 8 w 31"/>
                <a:gd name="T1" fmla="*/ 0 h 65"/>
                <a:gd name="T2" fmla="*/ 6 w 31"/>
                <a:gd name="T3" fmla="*/ 0 h 65"/>
                <a:gd name="T4" fmla="*/ 0 w 31"/>
                <a:gd name="T5" fmla="*/ 25 h 65"/>
                <a:gd name="T6" fmla="*/ 16 w 31"/>
                <a:gd name="T7" fmla="*/ 58 h 65"/>
                <a:gd name="T8" fmla="*/ 31 w 31"/>
                <a:gd name="T9" fmla="*/ 65 h 65"/>
                <a:gd name="T10" fmla="*/ 31 w 31"/>
                <a:gd name="T11" fmla="*/ 61 h 65"/>
                <a:gd name="T12" fmla="*/ 18 w 31"/>
                <a:gd name="T13" fmla="*/ 56 h 65"/>
                <a:gd name="T14" fmla="*/ 4 w 31"/>
                <a:gd name="T15" fmla="*/ 25 h 65"/>
                <a:gd name="T16" fmla="*/ 10 w 31"/>
                <a:gd name="T17" fmla="*/ 2 h 65"/>
                <a:gd name="T18" fmla="*/ 8 w 31"/>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65"/>
                <a:gd name="T32" fmla="*/ 31 w 31"/>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65">
                  <a:moveTo>
                    <a:pt x="8" y="0"/>
                  </a:moveTo>
                  <a:lnTo>
                    <a:pt x="6" y="0"/>
                  </a:lnTo>
                  <a:lnTo>
                    <a:pt x="0" y="25"/>
                  </a:lnTo>
                  <a:lnTo>
                    <a:pt x="16" y="58"/>
                  </a:lnTo>
                  <a:lnTo>
                    <a:pt x="31" y="65"/>
                  </a:lnTo>
                  <a:lnTo>
                    <a:pt x="31" y="61"/>
                  </a:lnTo>
                  <a:lnTo>
                    <a:pt x="18" y="56"/>
                  </a:lnTo>
                  <a:lnTo>
                    <a:pt x="4" y="25"/>
                  </a:lnTo>
                  <a:lnTo>
                    <a:pt x="10" y="2"/>
                  </a:lnTo>
                  <a:lnTo>
                    <a:pt x="8" y="0"/>
                  </a:lnTo>
                  <a:close/>
                </a:path>
              </a:pathLst>
            </a:custGeom>
            <a:solidFill>
              <a:srgbClr val="000000"/>
            </a:solidFill>
            <a:ln w="0">
              <a:solidFill>
                <a:srgbClr val="000000"/>
              </a:solidFill>
              <a:round/>
              <a:headEnd/>
              <a:tailEnd/>
            </a:ln>
          </p:spPr>
          <p:txBody>
            <a:bodyPr/>
            <a:lstStyle/>
            <a:p>
              <a:endParaRPr lang="en-US"/>
            </a:p>
          </p:txBody>
        </p:sp>
        <p:sp>
          <p:nvSpPr>
            <p:cNvPr id="28759" name="Freeform 145"/>
            <p:cNvSpPr>
              <a:spLocks/>
            </p:cNvSpPr>
            <p:nvPr/>
          </p:nvSpPr>
          <p:spPr bwMode="auto">
            <a:xfrm>
              <a:off x="2228" y="2234"/>
              <a:ext cx="59" cy="58"/>
            </a:xfrm>
            <a:custGeom>
              <a:avLst/>
              <a:gdLst>
                <a:gd name="T0" fmla="*/ 25 w 59"/>
                <a:gd name="T1" fmla="*/ 0 h 58"/>
                <a:gd name="T2" fmla="*/ 17 w 59"/>
                <a:gd name="T3" fmla="*/ 6 h 58"/>
                <a:gd name="T4" fmla="*/ 13 w 59"/>
                <a:gd name="T5" fmla="*/ 8 h 58"/>
                <a:gd name="T6" fmla="*/ 0 w 59"/>
                <a:gd name="T7" fmla="*/ 38 h 58"/>
                <a:gd name="T8" fmla="*/ 59 w 59"/>
                <a:gd name="T9" fmla="*/ 58 h 58"/>
                <a:gd name="T10" fmla="*/ 59 w 59"/>
                <a:gd name="T11" fmla="*/ 54 h 58"/>
                <a:gd name="T12" fmla="*/ 55 w 59"/>
                <a:gd name="T13" fmla="*/ 52 h 58"/>
                <a:gd name="T14" fmla="*/ 48 w 59"/>
                <a:gd name="T15" fmla="*/ 44 h 58"/>
                <a:gd name="T16" fmla="*/ 44 w 59"/>
                <a:gd name="T17" fmla="*/ 34 h 58"/>
                <a:gd name="T18" fmla="*/ 42 w 59"/>
                <a:gd name="T19" fmla="*/ 34 h 58"/>
                <a:gd name="T20" fmla="*/ 32 w 59"/>
                <a:gd name="T21" fmla="*/ 31 h 58"/>
                <a:gd name="T22" fmla="*/ 29 w 59"/>
                <a:gd name="T23" fmla="*/ 23 h 58"/>
                <a:gd name="T24" fmla="*/ 27 w 59"/>
                <a:gd name="T25" fmla="*/ 13 h 58"/>
                <a:gd name="T26" fmla="*/ 29 w 59"/>
                <a:gd name="T27" fmla="*/ 6 h 58"/>
                <a:gd name="T28" fmla="*/ 25 w 59"/>
                <a:gd name="T29" fmla="*/ 0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58"/>
                <a:gd name="T47" fmla="*/ 59 w 59"/>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58">
                  <a:moveTo>
                    <a:pt x="25" y="0"/>
                  </a:moveTo>
                  <a:lnTo>
                    <a:pt x="17" y="6"/>
                  </a:lnTo>
                  <a:lnTo>
                    <a:pt x="13" y="8"/>
                  </a:lnTo>
                  <a:lnTo>
                    <a:pt x="0" y="38"/>
                  </a:lnTo>
                  <a:lnTo>
                    <a:pt x="59" y="58"/>
                  </a:lnTo>
                  <a:lnTo>
                    <a:pt x="59" y="54"/>
                  </a:lnTo>
                  <a:lnTo>
                    <a:pt x="55" y="52"/>
                  </a:lnTo>
                  <a:lnTo>
                    <a:pt x="48" y="44"/>
                  </a:lnTo>
                  <a:lnTo>
                    <a:pt x="44" y="34"/>
                  </a:lnTo>
                  <a:lnTo>
                    <a:pt x="42" y="34"/>
                  </a:lnTo>
                  <a:lnTo>
                    <a:pt x="32" y="31"/>
                  </a:lnTo>
                  <a:lnTo>
                    <a:pt x="29" y="23"/>
                  </a:lnTo>
                  <a:lnTo>
                    <a:pt x="27" y="13"/>
                  </a:lnTo>
                  <a:lnTo>
                    <a:pt x="29" y="6"/>
                  </a:lnTo>
                  <a:lnTo>
                    <a:pt x="25" y="0"/>
                  </a:lnTo>
                </a:path>
              </a:pathLst>
            </a:custGeom>
            <a:noFill/>
            <a:ln w="0">
              <a:solidFill>
                <a:srgbClr val="000000"/>
              </a:solidFill>
              <a:round/>
              <a:headEnd/>
              <a:tailEnd/>
            </a:ln>
          </p:spPr>
          <p:txBody>
            <a:bodyPr/>
            <a:lstStyle/>
            <a:p>
              <a:endParaRPr lang="en-US"/>
            </a:p>
          </p:txBody>
        </p:sp>
        <p:sp>
          <p:nvSpPr>
            <p:cNvPr id="28760" name="Freeform 146"/>
            <p:cNvSpPr>
              <a:spLocks/>
            </p:cNvSpPr>
            <p:nvPr/>
          </p:nvSpPr>
          <p:spPr bwMode="auto">
            <a:xfrm>
              <a:off x="3431" y="1497"/>
              <a:ext cx="46" cy="28"/>
            </a:xfrm>
            <a:custGeom>
              <a:avLst/>
              <a:gdLst>
                <a:gd name="T0" fmla="*/ 46 w 46"/>
                <a:gd name="T1" fmla="*/ 7 h 28"/>
                <a:gd name="T2" fmla="*/ 33 w 46"/>
                <a:gd name="T3" fmla="*/ 17 h 28"/>
                <a:gd name="T4" fmla="*/ 18 w 46"/>
                <a:gd name="T5" fmla="*/ 23 h 28"/>
                <a:gd name="T6" fmla="*/ 0 w 46"/>
                <a:gd name="T7" fmla="*/ 28 h 28"/>
                <a:gd name="T8" fmla="*/ 8 w 46"/>
                <a:gd name="T9" fmla="*/ 11 h 28"/>
                <a:gd name="T10" fmla="*/ 18 w 46"/>
                <a:gd name="T11" fmla="*/ 2 h 28"/>
                <a:gd name="T12" fmla="*/ 23 w 46"/>
                <a:gd name="T13" fmla="*/ 0 h 28"/>
                <a:gd name="T14" fmla="*/ 46 w 46"/>
                <a:gd name="T15" fmla="*/ 7 h 28"/>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28"/>
                <a:gd name="T26" fmla="*/ 46 w 46"/>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28">
                  <a:moveTo>
                    <a:pt x="46" y="7"/>
                  </a:moveTo>
                  <a:lnTo>
                    <a:pt x="33" y="17"/>
                  </a:lnTo>
                  <a:lnTo>
                    <a:pt x="18" y="23"/>
                  </a:lnTo>
                  <a:lnTo>
                    <a:pt x="0" y="28"/>
                  </a:lnTo>
                  <a:lnTo>
                    <a:pt x="8" y="11"/>
                  </a:lnTo>
                  <a:lnTo>
                    <a:pt x="18" y="2"/>
                  </a:lnTo>
                  <a:lnTo>
                    <a:pt x="23" y="0"/>
                  </a:lnTo>
                  <a:lnTo>
                    <a:pt x="46" y="7"/>
                  </a:lnTo>
                  <a:close/>
                </a:path>
              </a:pathLst>
            </a:custGeom>
            <a:solidFill>
              <a:srgbClr val="FCE6CF"/>
            </a:solidFill>
            <a:ln w="0">
              <a:solidFill>
                <a:srgbClr val="000000"/>
              </a:solidFill>
              <a:round/>
              <a:headEnd/>
              <a:tailEnd/>
            </a:ln>
          </p:spPr>
          <p:txBody>
            <a:bodyPr/>
            <a:lstStyle/>
            <a:p>
              <a:endParaRPr lang="en-US"/>
            </a:p>
          </p:txBody>
        </p:sp>
        <p:sp>
          <p:nvSpPr>
            <p:cNvPr id="28761" name="Freeform 147"/>
            <p:cNvSpPr>
              <a:spLocks/>
            </p:cNvSpPr>
            <p:nvPr/>
          </p:nvSpPr>
          <p:spPr bwMode="auto">
            <a:xfrm>
              <a:off x="2717" y="1556"/>
              <a:ext cx="16" cy="16"/>
            </a:xfrm>
            <a:custGeom>
              <a:avLst/>
              <a:gdLst>
                <a:gd name="T0" fmla="*/ 10 w 16"/>
                <a:gd name="T1" fmla="*/ 0 h 16"/>
                <a:gd name="T2" fmla="*/ 4 w 16"/>
                <a:gd name="T3" fmla="*/ 0 h 16"/>
                <a:gd name="T4" fmla="*/ 0 w 16"/>
                <a:gd name="T5" fmla="*/ 4 h 16"/>
                <a:gd name="T6" fmla="*/ 0 w 16"/>
                <a:gd name="T7" fmla="*/ 12 h 16"/>
                <a:gd name="T8" fmla="*/ 2 w 16"/>
                <a:gd name="T9" fmla="*/ 14 h 16"/>
                <a:gd name="T10" fmla="*/ 6 w 16"/>
                <a:gd name="T11" fmla="*/ 16 h 16"/>
                <a:gd name="T12" fmla="*/ 12 w 16"/>
                <a:gd name="T13" fmla="*/ 16 h 16"/>
                <a:gd name="T14" fmla="*/ 14 w 16"/>
                <a:gd name="T15" fmla="*/ 14 h 16"/>
                <a:gd name="T16" fmla="*/ 16 w 16"/>
                <a:gd name="T17" fmla="*/ 10 h 16"/>
                <a:gd name="T18" fmla="*/ 16 w 16"/>
                <a:gd name="T19" fmla="*/ 8 h 16"/>
                <a:gd name="T20" fmla="*/ 14 w 16"/>
                <a:gd name="T21" fmla="*/ 6 h 16"/>
                <a:gd name="T22" fmla="*/ 12 w 16"/>
                <a:gd name="T23" fmla="*/ 2 h 16"/>
                <a:gd name="T24" fmla="*/ 10 w 16"/>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6"/>
                <a:gd name="T41" fmla="*/ 16 w 16"/>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6">
                  <a:moveTo>
                    <a:pt x="10" y="0"/>
                  </a:moveTo>
                  <a:lnTo>
                    <a:pt x="4" y="0"/>
                  </a:lnTo>
                  <a:lnTo>
                    <a:pt x="0" y="4"/>
                  </a:lnTo>
                  <a:lnTo>
                    <a:pt x="0" y="12"/>
                  </a:lnTo>
                  <a:lnTo>
                    <a:pt x="2" y="14"/>
                  </a:lnTo>
                  <a:lnTo>
                    <a:pt x="6" y="16"/>
                  </a:lnTo>
                  <a:lnTo>
                    <a:pt x="12" y="16"/>
                  </a:lnTo>
                  <a:lnTo>
                    <a:pt x="14" y="14"/>
                  </a:lnTo>
                  <a:lnTo>
                    <a:pt x="16" y="10"/>
                  </a:lnTo>
                  <a:lnTo>
                    <a:pt x="16" y="8"/>
                  </a:lnTo>
                  <a:lnTo>
                    <a:pt x="14" y="6"/>
                  </a:lnTo>
                  <a:lnTo>
                    <a:pt x="12" y="2"/>
                  </a:lnTo>
                  <a:lnTo>
                    <a:pt x="10" y="0"/>
                  </a:lnTo>
                  <a:close/>
                </a:path>
              </a:pathLst>
            </a:custGeom>
            <a:solidFill>
              <a:srgbClr val="0000FF"/>
            </a:solidFill>
            <a:ln w="0">
              <a:solidFill>
                <a:srgbClr val="000000"/>
              </a:solidFill>
              <a:round/>
              <a:headEnd/>
              <a:tailEnd/>
            </a:ln>
          </p:spPr>
          <p:txBody>
            <a:bodyPr/>
            <a:lstStyle/>
            <a:p>
              <a:endParaRPr lang="en-US"/>
            </a:p>
          </p:txBody>
        </p:sp>
      </p:grpSp>
      <p:grpSp>
        <p:nvGrpSpPr>
          <p:cNvPr id="6" name="Group 148"/>
          <p:cNvGrpSpPr>
            <a:grpSpLocks noChangeAspect="1"/>
          </p:cNvGrpSpPr>
          <p:nvPr/>
        </p:nvGrpSpPr>
        <p:grpSpPr bwMode="auto">
          <a:xfrm rot="17176772" flipH="1">
            <a:off x="7812088" y="3428008"/>
            <a:ext cx="1106487" cy="766763"/>
            <a:chOff x="1911" y="1489"/>
            <a:chExt cx="1937" cy="1342"/>
          </a:xfrm>
        </p:grpSpPr>
        <p:sp>
          <p:nvSpPr>
            <p:cNvPr id="28692" name="AutoShape 149"/>
            <p:cNvSpPr>
              <a:spLocks noChangeAspect="1" noChangeArrowheads="1" noTextEdit="1"/>
            </p:cNvSpPr>
            <p:nvPr/>
          </p:nvSpPr>
          <p:spPr bwMode="auto">
            <a:xfrm>
              <a:off x="1911" y="1489"/>
              <a:ext cx="1937" cy="1342"/>
            </a:xfrm>
            <a:prstGeom prst="rect">
              <a:avLst/>
            </a:prstGeom>
            <a:noFill/>
            <a:ln w="9525">
              <a:noFill/>
              <a:miter lim="800000"/>
              <a:headEnd/>
              <a:tailEnd/>
            </a:ln>
          </p:spPr>
          <p:txBody>
            <a:bodyPr/>
            <a:lstStyle/>
            <a:p>
              <a:endParaRPr lang="en-GB"/>
            </a:p>
          </p:txBody>
        </p:sp>
        <p:sp>
          <p:nvSpPr>
            <p:cNvPr id="28693" name="Freeform 150"/>
            <p:cNvSpPr>
              <a:spLocks/>
            </p:cNvSpPr>
            <p:nvPr/>
          </p:nvSpPr>
          <p:spPr bwMode="auto">
            <a:xfrm>
              <a:off x="2669" y="2153"/>
              <a:ext cx="1006" cy="670"/>
            </a:xfrm>
            <a:custGeom>
              <a:avLst/>
              <a:gdLst>
                <a:gd name="T0" fmla="*/ 517 w 1006"/>
                <a:gd name="T1" fmla="*/ 31 h 670"/>
                <a:gd name="T2" fmla="*/ 503 w 1006"/>
                <a:gd name="T3" fmla="*/ 31 h 670"/>
                <a:gd name="T4" fmla="*/ 436 w 1006"/>
                <a:gd name="T5" fmla="*/ 50 h 670"/>
                <a:gd name="T6" fmla="*/ 371 w 1006"/>
                <a:gd name="T7" fmla="*/ 56 h 670"/>
                <a:gd name="T8" fmla="*/ 344 w 1006"/>
                <a:gd name="T9" fmla="*/ 48 h 670"/>
                <a:gd name="T10" fmla="*/ 281 w 1006"/>
                <a:gd name="T11" fmla="*/ 0 h 670"/>
                <a:gd name="T12" fmla="*/ 277 w 1006"/>
                <a:gd name="T13" fmla="*/ 2 h 670"/>
                <a:gd name="T14" fmla="*/ 311 w 1006"/>
                <a:gd name="T15" fmla="*/ 33 h 670"/>
                <a:gd name="T16" fmla="*/ 357 w 1006"/>
                <a:gd name="T17" fmla="*/ 66 h 670"/>
                <a:gd name="T18" fmla="*/ 359 w 1006"/>
                <a:gd name="T19" fmla="*/ 71 h 670"/>
                <a:gd name="T20" fmla="*/ 354 w 1006"/>
                <a:gd name="T21" fmla="*/ 75 h 670"/>
                <a:gd name="T22" fmla="*/ 344 w 1006"/>
                <a:gd name="T23" fmla="*/ 79 h 670"/>
                <a:gd name="T24" fmla="*/ 217 w 1006"/>
                <a:gd name="T25" fmla="*/ 73 h 670"/>
                <a:gd name="T26" fmla="*/ 217 w 1006"/>
                <a:gd name="T27" fmla="*/ 83 h 670"/>
                <a:gd name="T28" fmla="*/ 211 w 1006"/>
                <a:gd name="T29" fmla="*/ 102 h 670"/>
                <a:gd name="T30" fmla="*/ 206 w 1006"/>
                <a:gd name="T31" fmla="*/ 146 h 670"/>
                <a:gd name="T32" fmla="*/ 206 w 1006"/>
                <a:gd name="T33" fmla="*/ 181 h 670"/>
                <a:gd name="T34" fmla="*/ 208 w 1006"/>
                <a:gd name="T35" fmla="*/ 215 h 670"/>
                <a:gd name="T36" fmla="*/ 215 w 1006"/>
                <a:gd name="T37" fmla="*/ 238 h 670"/>
                <a:gd name="T38" fmla="*/ 219 w 1006"/>
                <a:gd name="T39" fmla="*/ 250 h 670"/>
                <a:gd name="T40" fmla="*/ 167 w 1006"/>
                <a:gd name="T41" fmla="*/ 463 h 670"/>
                <a:gd name="T42" fmla="*/ 163 w 1006"/>
                <a:gd name="T43" fmla="*/ 465 h 670"/>
                <a:gd name="T44" fmla="*/ 152 w 1006"/>
                <a:gd name="T45" fmla="*/ 436 h 670"/>
                <a:gd name="T46" fmla="*/ 131 w 1006"/>
                <a:gd name="T47" fmla="*/ 451 h 670"/>
                <a:gd name="T48" fmla="*/ 131 w 1006"/>
                <a:gd name="T49" fmla="*/ 405 h 670"/>
                <a:gd name="T50" fmla="*/ 73 w 1006"/>
                <a:gd name="T51" fmla="*/ 342 h 670"/>
                <a:gd name="T52" fmla="*/ 56 w 1006"/>
                <a:gd name="T53" fmla="*/ 359 h 670"/>
                <a:gd name="T54" fmla="*/ 6 w 1006"/>
                <a:gd name="T55" fmla="*/ 478 h 670"/>
                <a:gd name="T56" fmla="*/ 0 w 1006"/>
                <a:gd name="T57" fmla="*/ 522 h 670"/>
                <a:gd name="T58" fmla="*/ 148 w 1006"/>
                <a:gd name="T59" fmla="*/ 670 h 670"/>
                <a:gd name="T60" fmla="*/ 227 w 1006"/>
                <a:gd name="T61" fmla="*/ 668 h 670"/>
                <a:gd name="T62" fmla="*/ 261 w 1006"/>
                <a:gd name="T63" fmla="*/ 640 h 670"/>
                <a:gd name="T64" fmla="*/ 453 w 1006"/>
                <a:gd name="T65" fmla="*/ 325 h 670"/>
                <a:gd name="T66" fmla="*/ 676 w 1006"/>
                <a:gd name="T67" fmla="*/ 296 h 670"/>
                <a:gd name="T68" fmla="*/ 670 w 1006"/>
                <a:gd name="T69" fmla="*/ 317 h 670"/>
                <a:gd name="T70" fmla="*/ 703 w 1006"/>
                <a:gd name="T71" fmla="*/ 311 h 670"/>
                <a:gd name="T72" fmla="*/ 751 w 1006"/>
                <a:gd name="T73" fmla="*/ 359 h 670"/>
                <a:gd name="T74" fmla="*/ 785 w 1006"/>
                <a:gd name="T75" fmla="*/ 380 h 670"/>
                <a:gd name="T76" fmla="*/ 889 w 1006"/>
                <a:gd name="T77" fmla="*/ 434 h 670"/>
                <a:gd name="T78" fmla="*/ 895 w 1006"/>
                <a:gd name="T79" fmla="*/ 434 h 670"/>
                <a:gd name="T80" fmla="*/ 929 w 1006"/>
                <a:gd name="T81" fmla="*/ 417 h 670"/>
                <a:gd name="T82" fmla="*/ 1006 w 1006"/>
                <a:gd name="T83" fmla="*/ 327 h 670"/>
                <a:gd name="T84" fmla="*/ 1004 w 1006"/>
                <a:gd name="T85" fmla="*/ 317 h 670"/>
                <a:gd name="T86" fmla="*/ 866 w 1006"/>
                <a:gd name="T87" fmla="*/ 200 h 670"/>
                <a:gd name="T88" fmla="*/ 810 w 1006"/>
                <a:gd name="T89" fmla="*/ 139 h 670"/>
                <a:gd name="T90" fmla="*/ 808 w 1006"/>
                <a:gd name="T91" fmla="*/ 135 h 670"/>
                <a:gd name="T92" fmla="*/ 799 w 1006"/>
                <a:gd name="T93" fmla="*/ 131 h 670"/>
                <a:gd name="T94" fmla="*/ 517 w 1006"/>
                <a:gd name="T95" fmla="*/ 31 h 6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06"/>
                <a:gd name="T145" fmla="*/ 0 h 670"/>
                <a:gd name="T146" fmla="*/ 1006 w 1006"/>
                <a:gd name="T147" fmla="*/ 670 h 6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06" h="670">
                  <a:moveTo>
                    <a:pt x="517" y="31"/>
                  </a:moveTo>
                  <a:lnTo>
                    <a:pt x="503" y="31"/>
                  </a:lnTo>
                  <a:lnTo>
                    <a:pt x="436" y="50"/>
                  </a:lnTo>
                  <a:lnTo>
                    <a:pt x="371" y="56"/>
                  </a:lnTo>
                  <a:lnTo>
                    <a:pt x="344" y="48"/>
                  </a:lnTo>
                  <a:lnTo>
                    <a:pt x="281" y="0"/>
                  </a:lnTo>
                  <a:lnTo>
                    <a:pt x="277" y="2"/>
                  </a:lnTo>
                  <a:lnTo>
                    <a:pt x="311" y="33"/>
                  </a:lnTo>
                  <a:lnTo>
                    <a:pt x="357" y="66"/>
                  </a:lnTo>
                  <a:lnTo>
                    <a:pt x="359" y="71"/>
                  </a:lnTo>
                  <a:lnTo>
                    <a:pt x="354" y="75"/>
                  </a:lnTo>
                  <a:lnTo>
                    <a:pt x="344" y="79"/>
                  </a:lnTo>
                  <a:lnTo>
                    <a:pt x="217" y="73"/>
                  </a:lnTo>
                  <a:lnTo>
                    <a:pt x="217" y="83"/>
                  </a:lnTo>
                  <a:lnTo>
                    <a:pt x="211" y="102"/>
                  </a:lnTo>
                  <a:lnTo>
                    <a:pt x="206" y="146"/>
                  </a:lnTo>
                  <a:lnTo>
                    <a:pt x="206" y="181"/>
                  </a:lnTo>
                  <a:lnTo>
                    <a:pt x="208" y="215"/>
                  </a:lnTo>
                  <a:lnTo>
                    <a:pt x="215" y="238"/>
                  </a:lnTo>
                  <a:lnTo>
                    <a:pt x="219" y="250"/>
                  </a:lnTo>
                  <a:lnTo>
                    <a:pt x="167" y="463"/>
                  </a:lnTo>
                  <a:lnTo>
                    <a:pt x="163" y="465"/>
                  </a:lnTo>
                  <a:lnTo>
                    <a:pt x="152" y="436"/>
                  </a:lnTo>
                  <a:lnTo>
                    <a:pt x="131" y="451"/>
                  </a:lnTo>
                  <a:lnTo>
                    <a:pt x="131" y="405"/>
                  </a:lnTo>
                  <a:lnTo>
                    <a:pt x="73" y="342"/>
                  </a:lnTo>
                  <a:lnTo>
                    <a:pt x="56" y="359"/>
                  </a:lnTo>
                  <a:lnTo>
                    <a:pt x="6" y="478"/>
                  </a:lnTo>
                  <a:lnTo>
                    <a:pt x="0" y="522"/>
                  </a:lnTo>
                  <a:lnTo>
                    <a:pt x="148" y="670"/>
                  </a:lnTo>
                  <a:lnTo>
                    <a:pt x="227" y="668"/>
                  </a:lnTo>
                  <a:lnTo>
                    <a:pt x="261" y="640"/>
                  </a:lnTo>
                  <a:lnTo>
                    <a:pt x="453" y="325"/>
                  </a:lnTo>
                  <a:lnTo>
                    <a:pt x="676" y="296"/>
                  </a:lnTo>
                  <a:lnTo>
                    <a:pt x="670" y="317"/>
                  </a:lnTo>
                  <a:lnTo>
                    <a:pt x="703" y="311"/>
                  </a:lnTo>
                  <a:lnTo>
                    <a:pt x="751" y="359"/>
                  </a:lnTo>
                  <a:lnTo>
                    <a:pt x="785" y="380"/>
                  </a:lnTo>
                  <a:lnTo>
                    <a:pt x="889" y="434"/>
                  </a:lnTo>
                  <a:lnTo>
                    <a:pt x="895" y="434"/>
                  </a:lnTo>
                  <a:lnTo>
                    <a:pt x="929" y="417"/>
                  </a:lnTo>
                  <a:lnTo>
                    <a:pt x="1006" y="327"/>
                  </a:lnTo>
                  <a:lnTo>
                    <a:pt x="1004" y="317"/>
                  </a:lnTo>
                  <a:lnTo>
                    <a:pt x="866" y="200"/>
                  </a:lnTo>
                  <a:lnTo>
                    <a:pt x="810" y="139"/>
                  </a:lnTo>
                  <a:lnTo>
                    <a:pt x="808" y="135"/>
                  </a:lnTo>
                  <a:lnTo>
                    <a:pt x="799" y="131"/>
                  </a:lnTo>
                  <a:lnTo>
                    <a:pt x="517" y="31"/>
                  </a:lnTo>
                  <a:close/>
                </a:path>
              </a:pathLst>
            </a:custGeom>
            <a:solidFill>
              <a:srgbClr val="000080"/>
            </a:solidFill>
            <a:ln w="0">
              <a:solidFill>
                <a:srgbClr val="000000"/>
              </a:solidFill>
              <a:round/>
              <a:headEnd/>
              <a:tailEnd/>
            </a:ln>
          </p:spPr>
          <p:txBody>
            <a:bodyPr/>
            <a:lstStyle/>
            <a:p>
              <a:endParaRPr lang="en-US"/>
            </a:p>
          </p:txBody>
        </p:sp>
        <p:sp>
          <p:nvSpPr>
            <p:cNvPr id="28694" name="Freeform 151"/>
            <p:cNvSpPr>
              <a:spLocks/>
            </p:cNvSpPr>
            <p:nvPr/>
          </p:nvSpPr>
          <p:spPr bwMode="auto">
            <a:xfrm>
              <a:off x="2322" y="1775"/>
              <a:ext cx="664" cy="565"/>
            </a:xfrm>
            <a:custGeom>
              <a:avLst/>
              <a:gdLst>
                <a:gd name="T0" fmla="*/ 664 w 664"/>
                <a:gd name="T1" fmla="*/ 186 h 565"/>
                <a:gd name="T2" fmla="*/ 555 w 664"/>
                <a:gd name="T3" fmla="*/ 230 h 565"/>
                <a:gd name="T4" fmla="*/ 534 w 664"/>
                <a:gd name="T5" fmla="*/ 133 h 565"/>
                <a:gd name="T6" fmla="*/ 651 w 664"/>
                <a:gd name="T7" fmla="*/ 73 h 565"/>
                <a:gd name="T8" fmla="*/ 660 w 664"/>
                <a:gd name="T9" fmla="*/ 38 h 565"/>
                <a:gd name="T10" fmla="*/ 645 w 664"/>
                <a:gd name="T11" fmla="*/ 6 h 565"/>
                <a:gd name="T12" fmla="*/ 591 w 664"/>
                <a:gd name="T13" fmla="*/ 23 h 565"/>
                <a:gd name="T14" fmla="*/ 509 w 664"/>
                <a:gd name="T15" fmla="*/ 14 h 565"/>
                <a:gd name="T16" fmla="*/ 487 w 664"/>
                <a:gd name="T17" fmla="*/ 2 h 565"/>
                <a:gd name="T18" fmla="*/ 449 w 664"/>
                <a:gd name="T19" fmla="*/ 2 h 565"/>
                <a:gd name="T20" fmla="*/ 472 w 664"/>
                <a:gd name="T21" fmla="*/ 44 h 565"/>
                <a:gd name="T22" fmla="*/ 426 w 664"/>
                <a:gd name="T23" fmla="*/ 86 h 565"/>
                <a:gd name="T24" fmla="*/ 376 w 664"/>
                <a:gd name="T25" fmla="*/ 129 h 565"/>
                <a:gd name="T26" fmla="*/ 223 w 664"/>
                <a:gd name="T27" fmla="*/ 200 h 565"/>
                <a:gd name="T28" fmla="*/ 176 w 664"/>
                <a:gd name="T29" fmla="*/ 215 h 565"/>
                <a:gd name="T30" fmla="*/ 4 w 664"/>
                <a:gd name="T31" fmla="*/ 332 h 565"/>
                <a:gd name="T32" fmla="*/ 0 w 664"/>
                <a:gd name="T33" fmla="*/ 346 h 565"/>
                <a:gd name="T34" fmla="*/ 15 w 664"/>
                <a:gd name="T35" fmla="*/ 363 h 565"/>
                <a:gd name="T36" fmla="*/ 29 w 664"/>
                <a:gd name="T37" fmla="*/ 336 h 565"/>
                <a:gd name="T38" fmla="*/ 44 w 664"/>
                <a:gd name="T39" fmla="*/ 326 h 565"/>
                <a:gd name="T40" fmla="*/ 67 w 664"/>
                <a:gd name="T41" fmla="*/ 323 h 565"/>
                <a:gd name="T42" fmla="*/ 98 w 664"/>
                <a:gd name="T43" fmla="*/ 326 h 565"/>
                <a:gd name="T44" fmla="*/ 130 w 664"/>
                <a:gd name="T45" fmla="*/ 340 h 565"/>
                <a:gd name="T46" fmla="*/ 142 w 664"/>
                <a:gd name="T47" fmla="*/ 363 h 565"/>
                <a:gd name="T48" fmla="*/ 136 w 664"/>
                <a:gd name="T49" fmla="*/ 384 h 565"/>
                <a:gd name="T50" fmla="*/ 103 w 664"/>
                <a:gd name="T51" fmla="*/ 401 h 565"/>
                <a:gd name="T52" fmla="*/ 92 w 664"/>
                <a:gd name="T53" fmla="*/ 411 h 565"/>
                <a:gd name="T54" fmla="*/ 148 w 664"/>
                <a:gd name="T55" fmla="*/ 411 h 565"/>
                <a:gd name="T56" fmla="*/ 282 w 664"/>
                <a:gd name="T57" fmla="*/ 305 h 565"/>
                <a:gd name="T58" fmla="*/ 468 w 664"/>
                <a:gd name="T59" fmla="*/ 296 h 565"/>
                <a:gd name="T60" fmla="*/ 359 w 664"/>
                <a:gd name="T61" fmla="*/ 434 h 565"/>
                <a:gd name="T62" fmla="*/ 295 w 664"/>
                <a:gd name="T63" fmla="*/ 478 h 565"/>
                <a:gd name="T64" fmla="*/ 251 w 664"/>
                <a:gd name="T65" fmla="*/ 493 h 565"/>
                <a:gd name="T66" fmla="*/ 424 w 664"/>
                <a:gd name="T67" fmla="*/ 565 h 565"/>
                <a:gd name="T68" fmla="*/ 524 w 664"/>
                <a:gd name="T69" fmla="*/ 497 h 565"/>
                <a:gd name="T70" fmla="*/ 591 w 664"/>
                <a:gd name="T71" fmla="*/ 403 h 565"/>
                <a:gd name="T72" fmla="*/ 641 w 664"/>
                <a:gd name="T73" fmla="*/ 317 h 565"/>
                <a:gd name="T74" fmla="*/ 662 w 664"/>
                <a:gd name="T75" fmla="*/ 217 h 56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64"/>
                <a:gd name="T115" fmla="*/ 0 h 565"/>
                <a:gd name="T116" fmla="*/ 664 w 664"/>
                <a:gd name="T117" fmla="*/ 565 h 56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64" h="565">
                  <a:moveTo>
                    <a:pt x="662" y="205"/>
                  </a:moveTo>
                  <a:lnTo>
                    <a:pt x="664" y="186"/>
                  </a:lnTo>
                  <a:lnTo>
                    <a:pt x="662" y="171"/>
                  </a:lnTo>
                  <a:lnTo>
                    <a:pt x="555" y="230"/>
                  </a:lnTo>
                  <a:lnTo>
                    <a:pt x="482" y="205"/>
                  </a:lnTo>
                  <a:lnTo>
                    <a:pt x="534" y="133"/>
                  </a:lnTo>
                  <a:lnTo>
                    <a:pt x="651" y="75"/>
                  </a:lnTo>
                  <a:lnTo>
                    <a:pt x="651" y="73"/>
                  </a:lnTo>
                  <a:lnTo>
                    <a:pt x="660" y="56"/>
                  </a:lnTo>
                  <a:lnTo>
                    <a:pt x="660" y="38"/>
                  </a:lnTo>
                  <a:lnTo>
                    <a:pt x="651" y="14"/>
                  </a:lnTo>
                  <a:lnTo>
                    <a:pt x="645" y="6"/>
                  </a:lnTo>
                  <a:lnTo>
                    <a:pt x="601" y="19"/>
                  </a:lnTo>
                  <a:lnTo>
                    <a:pt x="591" y="23"/>
                  </a:lnTo>
                  <a:lnTo>
                    <a:pt x="587" y="25"/>
                  </a:lnTo>
                  <a:lnTo>
                    <a:pt x="509" y="14"/>
                  </a:lnTo>
                  <a:lnTo>
                    <a:pt x="503" y="10"/>
                  </a:lnTo>
                  <a:lnTo>
                    <a:pt x="487" y="2"/>
                  </a:lnTo>
                  <a:lnTo>
                    <a:pt x="466" y="0"/>
                  </a:lnTo>
                  <a:lnTo>
                    <a:pt x="449" y="2"/>
                  </a:lnTo>
                  <a:lnTo>
                    <a:pt x="462" y="14"/>
                  </a:lnTo>
                  <a:lnTo>
                    <a:pt x="472" y="44"/>
                  </a:lnTo>
                  <a:lnTo>
                    <a:pt x="438" y="48"/>
                  </a:lnTo>
                  <a:lnTo>
                    <a:pt x="426" y="86"/>
                  </a:lnTo>
                  <a:lnTo>
                    <a:pt x="382" y="92"/>
                  </a:lnTo>
                  <a:lnTo>
                    <a:pt x="376" y="129"/>
                  </a:lnTo>
                  <a:lnTo>
                    <a:pt x="372" y="144"/>
                  </a:lnTo>
                  <a:lnTo>
                    <a:pt x="223" y="200"/>
                  </a:lnTo>
                  <a:lnTo>
                    <a:pt x="194" y="198"/>
                  </a:lnTo>
                  <a:lnTo>
                    <a:pt x="176" y="215"/>
                  </a:lnTo>
                  <a:lnTo>
                    <a:pt x="9" y="325"/>
                  </a:lnTo>
                  <a:lnTo>
                    <a:pt x="4" y="332"/>
                  </a:lnTo>
                  <a:lnTo>
                    <a:pt x="0" y="338"/>
                  </a:lnTo>
                  <a:lnTo>
                    <a:pt x="0" y="346"/>
                  </a:lnTo>
                  <a:lnTo>
                    <a:pt x="11" y="365"/>
                  </a:lnTo>
                  <a:lnTo>
                    <a:pt x="15" y="363"/>
                  </a:lnTo>
                  <a:lnTo>
                    <a:pt x="23" y="344"/>
                  </a:lnTo>
                  <a:lnTo>
                    <a:pt x="29" y="336"/>
                  </a:lnTo>
                  <a:lnTo>
                    <a:pt x="34" y="330"/>
                  </a:lnTo>
                  <a:lnTo>
                    <a:pt x="44" y="326"/>
                  </a:lnTo>
                  <a:lnTo>
                    <a:pt x="57" y="325"/>
                  </a:lnTo>
                  <a:lnTo>
                    <a:pt x="67" y="323"/>
                  </a:lnTo>
                  <a:lnTo>
                    <a:pt x="79" y="325"/>
                  </a:lnTo>
                  <a:lnTo>
                    <a:pt x="98" y="326"/>
                  </a:lnTo>
                  <a:lnTo>
                    <a:pt x="115" y="330"/>
                  </a:lnTo>
                  <a:lnTo>
                    <a:pt x="130" y="340"/>
                  </a:lnTo>
                  <a:lnTo>
                    <a:pt x="138" y="353"/>
                  </a:lnTo>
                  <a:lnTo>
                    <a:pt x="142" y="363"/>
                  </a:lnTo>
                  <a:lnTo>
                    <a:pt x="142" y="380"/>
                  </a:lnTo>
                  <a:lnTo>
                    <a:pt x="136" y="384"/>
                  </a:lnTo>
                  <a:lnTo>
                    <a:pt x="121" y="392"/>
                  </a:lnTo>
                  <a:lnTo>
                    <a:pt x="103" y="401"/>
                  </a:lnTo>
                  <a:lnTo>
                    <a:pt x="96" y="407"/>
                  </a:lnTo>
                  <a:lnTo>
                    <a:pt x="92" y="411"/>
                  </a:lnTo>
                  <a:lnTo>
                    <a:pt x="105" y="426"/>
                  </a:lnTo>
                  <a:lnTo>
                    <a:pt x="148" y="411"/>
                  </a:lnTo>
                  <a:lnTo>
                    <a:pt x="171" y="378"/>
                  </a:lnTo>
                  <a:lnTo>
                    <a:pt x="282" y="305"/>
                  </a:lnTo>
                  <a:lnTo>
                    <a:pt x="295" y="301"/>
                  </a:lnTo>
                  <a:lnTo>
                    <a:pt x="468" y="296"/>
                  </a:lnTo>
                  <a:lnTo>
                    <a:pt x="393" y="392"/>
                  </a:lnTo>
                  <a:lnTo>
                    <a:pt x="359" y="434"/>
                  </a:lnTo>
                  <a:lnTo>
                    <a:pt x="305" y="476"/>
                  </a:lnTo>
                  <a:lnTo>
                    <a:pt x="295" y="478"/>
                  </a:lnTo>
                  <a:lnTo>
                    <a:pt x="247" y="492"/>
                  </a:lnTo>
                  <a:lnTo>
                    <a:pt x="251" y="493"/>
                  </a:lnTo>
                  <a:lnTo>
                    <a:pt x="391" y="565"/>
                  </a:lnTo>
                  <a:lnTo>
                    <a:pt x="424" y="565"/>
                  </a:lnTo>
                  <a:lnTo>
                    <a:pt x="459" y="555"/>
                  </a:lnTo>
                  <a:lnTo>
                    <a:pt x="524" y="497"/>
                  </a:lnTo>
                  <a:lnTo>
                    <a:pt x="558" y="449"/>
                  </a:lnTo>
                  <a:lnTo>
                    <a:pt x="591" y="403"/>
                  </a:lnTo>
                  <a:lnTo>
                    <a:pt x="620" y="363"/>
                  </a:lnTo>
                  <a:lnTo>
                    <a:pt x="641" y="317"/>
                  </a:lnTo>
                  <a:lnTo>
                    <a:pt x="654" y="271"/>
                  </a:lnTo>
                  <a:lnTo>
                    <a:pt x="662" y="217"/>
                  </a:lnTo>
                  <a:lnTo>
                    <a:pt x="662" y="205"/>
                  </a:lnTo>
                  <a:close/>
                </a:path>
              </a:pathLst>
            </a:custGeom>
            <a:solidFill>
              <a:srgbClr val="80FF80"/>
            </a:solidFill>
            <a:ln w="0">
              <a:solidFill>
                <a:srgbClr val="000000"/>
              </a:solidFill>
              <a:round/>
              <a:headEnd/>
              <a:tailEnd/>
            </a:ln>
          </p:spPr>
          <p:txBody>
            <a:bodyPr/>
            <a:lstStyle/>
            <a:p>
              <a:endParaRPr lang="en-US"/>
            </a:p>
          </p:txBody>
        </p:sp>
        <p:sp>
          <p:nvSpPr>
            <p:cNvPr id="28695" name="Freeform 152"/>
            <p:cNvSpPr>
              <a:spLocks/>
            </p:cNvSpPr>
            <p:nvPr/>
          </p:nvSpPr>
          <p:spPr bwMode="auto">
            <a:xfrm>
              <a:off x="1913" y="2209"/>
              <a:ext cx="639" cy="528"/>
            </a:xfrm>
            <a:custGeom>
              <a:avLst/>
              <a:gdLst>
                <a:gd name="T0" fmla="*/ 520 w 639"/>
                <a:gd name="T1" fmla="*/ 131 h 528"/>
                <a:gd name="T2" fmla="*/ 491 w 639"/>
                <a:gd name="T3" fmla="*/ 121 h 528"/>
                <a:gd name="T4" fmla="*/ 374 w 639"/>
                <a:gd name="T5" fmla="*/ 83 h 528"/>
                <a:gd name="T6" fmla="*/ 315 w 639"/>
                <a:gd name="T7" fmla="*/ 63 h 528"/>
                <a:gd name="T8" fmla="*/ 284 w 639"/>
                <a:gd name="T9" fmla="*/ 52 h 528"/>
                <a:gd name="T10" fmla="*/ 121 w 639"/>
                <a:gd name="T11" fmla="*/ 0 h 528"/>
                <a:gd name="T12" fmla="*/ 0 w 639"/>
                <a:gd name="T13" fmla="*/ 365 h 528"/>
                <a:gd name="T14" fmla="*/ 532 w 639"/>
                <a:gd name="T15" fmla="*/ 528 h 528"/>
                <a:gd name="T16" fmla="*/ 639 w 639"/>
                <a:gd name="T17" fmla="*/ 169 h 528"/>
                <a:gd name="T18" fmla="*/ 520 w 639"/>
                <a:gd name="T19" fmla="*/ 131 h 5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9"/>
                <a:gd name="T31" fmla="*/ 0 h 528"/>
                <a:gd name="T32" fmla="*/ 639 w 639"/>
                <a:gd name="T33" fmla="*/ 528 h 5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9" h="528">
                  <a:moveTo>
                    <a:pt x="520" y="131"/>
                  </a:moveTo>
                  <a:lnTo>
                    <a:pt x="491" y="121"/>
                  </a:lnTo>
                  <a:lnTo>
                    <a:pt x="374" y="83"/>
                  </a:lnTo>
                  <a:lnTo>
                    <a:pt x="315" y="63"/>
                  </a:lnTo>
                  <a:lnTo>
                    <a:pt x="284" y="52"/>
                  </a:lnTo>
                  <a:lnTo>
                    <a:pt x="121" y="0"/>
                  </a:lnTo>
                  <a:lnTo>
                    <a:pt x="0" y="365"/>
                  </a:lnTo>
                  <a:lnTo>
                    <a:pt x="532" y="528"/>
                  </a:lnTo>
                  <a:lnTo>
                    <a:pt x="639" y="169"/>
                  </a:lnTo>
                  <a:lnTo>
                    <a:pt x="520" y="131"/>
                  </a:lnTo>
                  <a:close/>
                </a:path>
              </a:pathLst>
            </a:custGeom>
            <a:solidFill>
              <a:srgbClr val="A16121"/>
            </a:solidFill>
            <a:ln w="0">
              <a:solidFill>
                <a:srgbClr val="000000"/>
              </a:solidFill>
              <a:round/>
              <a:headEnd/>
              <a:tailEnd/>
            </a:ln>
          </p:spPr>
          <p:txBody>
            <a:bodyPr/>
            <a:lstStyle/>
            <a:p>
              <a:endParaRPr lang="en-US"/>
            </a:p>
          </p:txBody>
        </p:sp>
        <p:sp>
          <p:nvSpPr>
            <p:cNvPr id="28696" name="Freeform 153"/>
            <p:cNvSpPr>
              <a:spLocks/>
            </p:cNvSpPr>
            <p:nvPr/>
          </p:nvSpPr>
          <p:spPr bwMode="auto">
            <a:xfrm>
              <a:off x="2957" y="1637"/>
              <a:ext cx="540" cy="443"/>
            </a:xfrm>
            <a:custGeom>
              <a:avLst/>
              <a:gdLst>
                <a:gd name="T0" fmla="*/ 503 w 540"/>
                <a:gd name="T1" fmla="*/ 32 h 443"/>
                <a:gd name="T2" fmla="*/ 494 w 540"/>
                <a:gd name="T3" fmla="*/ 27 h 443"/>
                <a:gd name="T4" fmla="*/ 488 w 540"/>
                <a:gd name="T5" fmla="*/ 38 h 443"/>
                <a:gd name="T6" fmla="*/ 482 w 540"/>
                <a:gd name="T7" fmla="*/ 40 h 443"/>
                <a:gd name="T8" fmla="*/ 440 w 540"/>
                <a:gd name="T9" fmla="*/ 17 h 443"/>
                <a:gd name="T10" fmla="*/ 440 w 540"/>
                <a:gd name="T11" fmla="*/ 0 h 443"/>
                <a:gd name="T12" fmla="*/ 421 w 540"/>
                <a:gd name="T13" fmla="*/ 0 h 443"/>
                <a:gd name="T14" fmla="*/ 388 w 540"/>
                <a:gd name="T15" fmla="*/ 50 h 443"/>
                <a:gd name="T16" fmla="*/ 398 w 540"/>
                <a:gd name="T17" fmla="*/ 71 h 443"/>
                <a:gd name="T18" fmla="*/ 396 w 540"/>
                <a:gd name="T19" fmla="*/ 75 h 443"/>
                <a:gd name="T20" fmla="*/ 357 w 540"/>
                <a:gd name="T21" fmla="*/ 82 h 443"/>
                <a:gd name="T22" fmla="*/ 363 w 540"/>
                <a:gd name="T23" fmla="*/ 94 h 443"/>
                <a:gd name="T24" fmla="*/ 367 w 540"/>
                <a:gd name="T25" fmla="*/ 111 h 443"/>
                <a:gd name="T26" fmla="*/ 363 w 540"/>
                <a:gd name="T27" fmla="*/ 111 h 443"/>
                <a:gd name="T28" fmla="*/ 336 w 540"/>
                <a:gd name="T29" fmla="*/ 96 h 443"/>
                <a:gd name="T30" fmla="*/ 305 w 540"/>
                <a:gd name="T31" fmla="*/ 121 h 443"/>
                <a:gd name="T32" fmla="*/ 257 w 540"/>
                <a:gd name="T33" fmla="*/ 121 h 443"/>
                <a:gd name="T34" fmla="*/ 229 w 540"/>
                <a:gd name="T35" fmla="*/ 100 h 443"/>
                <a:gd name="T36" fmla="*/ 190 w 540"/>
                <a:gd name="T37" fmla="*/ 119 h 443"/>
                <a:gd name="T38" fmla="*/ 148 w 540"/>
                <a:gd name="T39" fmla="*/ 94 h 443"/>
                <a:gd name="T40" fmla="*/ 115 w 540"/>
                <a:gd name="T41" fmla="*/ 105 h 443"/>
                <a:gd name="T42" fmla="*/ 92 w 540"/>
                <a:gd name="T43" fmla="*/ 69 h 443"/>
                <a:gd name="T44" fmla="*/ 29 w 540"/>
                <a:gd name="T45" fmla="*/ 86 h 443"/>
                <a:gd name="T46" fmla="*/ 6 w 540"/>
                <a:gd name="T47" fmla="*/ 84 h 443"/>
                <a:gd name="T48" fmla="*/ 0 w 540"/>
                <a:gd name="T49" fmla="*/ 88 h 443"/>
                <a:gd name="T50" fmla="*/ 19 w 540"/>
                <a:gd name="T51" fmla="*/ 102 h 443"/>
                <a:gd name="T52" fmla="*/ 23 w 540"/>
                <a:gd name="T53" fmla="*/ 100 h 443"/>
                <a:gd name="T54" fmla="*/ 46 w 540"/>
                <a:gd name="T55" fmla="*/ 109 h 443"/>
                <a:gd name="T56" fmla="*/ 64 w 540"/>
                <a:gd name="T57" fmla="*/ 115 h 443"/>
                <a:gd name="T58" fmla="*/ 89 w 540"/>
                <a:gd name="T59" fmla="*/ 127 h 443"/>
                <a:gd name="T60" fmla="*/ 110 w 540"/>
                <a:gd name="T61" fmla="*/ 142 h 443"/>
                <a:gd name="T62" fmla="*/ 129 w 540"/>
                <a:gd name="T63" fmla="*/ 157 h 443"/>
                <a:gd name="T64" fmla="*/ 138 w 540"/>
                <a:gd name="T65" fmla="*/ 171 h 443"/>
                <a:gd name="T66" fmla="*/ 152 w 540"/>
                <a:gd name="T67" fmla="*/ 190 h 443"/>
                <a:gd name="T68" fmla="*/ 167 w 540"/>
                <a:gd name="T69" fmla="*/ 226 h 443"/>
                <a:gd name="T70" fmla="*/ 194 w 540"/>
                <a:gd name="T71" fmla="*/ 320 h 443"/>
                <a:gd name="T72" fmla="*/ 206 w 540"/>
                <a:gd name="T73" fmla="*/ 382 h 443"/>
                <a:gd name="T74" fmla="*/ 202 w 540"/>
                <a:gd name="T75" fmla="*/ 434 h 443"/>
                <a:gd name="T76" fmla="*/ 209 w 540"/>
                <a:gd name="T77" fmla="*/ 443 h 443"/>
                <a:gd name="T78" fmla="*/ 215 w 540"/>
                <a:gd name="T79" fmla="*/ 416 h 443"/>
                <a:gd name="T80" fmla="*/ 223 w 540"/>
                <a:gd name="T81" fmla="*/ 343 h 443"/>
                <a:gd name="T82" fmla="*/ 225 w 540"/>
                <a:gd name="T83" fmla="*/ 282 h 443"/>
                <a:gd name="T84" fmla="*/ 225 w 540"/>
                <a:gd name="T85" fmla="*/ 238 h 443"/>
                <a:gd name="T86" fmla="*/ 407 w 540"/>
                <a:gd name="T87" fmla="*/ 219 h 443"/>
                <a:gd name="T88" fmla="*/ 411 w 540"/>
                <a:gd name="T89" fmla="*/ 215 h 443"/>
                <a:gd name="T90" fmla="*/ 425 w 540"/>
                <a:gd name="T91" fmla="*/ 194 h 443"/>
                <a:gd name="T92" fmla="*/ 430 w 540"/>
                <a:gd name="T93" fmla="*/ 186 h 443"/>
                <a:gd name="T94" fmla="*/ 449 w 540"/>
                <a:gd name="T95" fmla="*/ 171 h 443"/>
                <a:gd name="T96" fmla="*/ 455 w 540"/>
                <a:gd name="T97" fmla="*/ 163 h 443"/>
                <a:gd name="T98" fmla="*/ 469 w 540"/>
                <a:gd name="T99" fmla="*/ 148 h 443"/>
                <a:gd name="T100" fmla="*/ 540 w 540"/>
                <a:gd name="T101" fmla="*/ 59 h 443"/>
                <a:gd name="T102" fmla="*/ 503 w 540"/>
                <a:gd name="T103" fmla="*/ 32 h 44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40"/>
                <a:gd name="T157" fmla="*/ 0 h 443"/>
                <a:gd name="T158" fmla="*/ 540 w 540"/>
                <a:gd name="T159" fmla="*/ 443 h 44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40" h="443">
                  <a:moveTo>
                    <a:pt x="503" y="32"/>
                  </a:moveTo>
                  <a:lnTo>
                    <a:pt x="494" y="27"/>
                  </a:lnTo>
                  <a:lnTo>
                    <a:pt x="488" y="38"/>
                  </a:lnTo>
                  <a:lnTo>
                    <a:pt x="482" y="40"/>
                  </a:lnTo>
                  <a:lnTo>
                    <a:pt x="440" y="17"/>
                  </a:lnTo>
                  <a:lnTo>
                    <a:pt x="440" y="0"/>
                  </a:lnTo>
                  <a:lnTo>
                    <a:pt x="421" y="0"/>
                  </a:lnTo>
                  <a:lnTo>
                    <a:pt x="388" y="50"/>
                  </a:lnTo>
                  <a:lnTo>
                    <a:pt x="398" y="71"/>
                  </a:lnTo>
                  <a:lnTo>
                    <a:pt x="396" y="75"/>
                  </a:lnTo>
                  <a:lnTo>
                    <a:pt x="357" y="82"/>
                  </a:lnTo>
                  <a:lnTo>
                    <a:pt x="363" y="94"/>
                  </a:lnTo>
                  <a:lnTo>
                    <a:pt x="367" y="111"/>
                  </a:lnTo>
                  <a:lnTo>
                    <a:pt x="363" y="111"/>
                  </a:lnTo>
                  <a:lnTo>
                    <a:pt x="336" y="96"/>
                  </a:lnTo>
                  <a:lnTo>
                    <a:pt x="305" y="121"/>
                  </a:lnTo>
                  <a:lnTo>
                    <a:pt x="257" y="121"/>
                  </a:lnTo>
                  <a:lnTo>
                    <a:pt x="229" y="100"/>
                  </a:lnTo>
                  <a:lnTo>
                    <a:pt x="190" y="119"/>
                  </a:lnTo>
                  <a:lnTo>
                    <a:pt x="148" y="94"/>
                  </a:lnTo>
                  <a:lnTo>
                    <a:pt x="115" y="105"/>
                  </a:lnTo>
                  <a:lnTo>
                    <a:pt x="92" y="69"/>
                  </a:lnTo>
                  <a:lnTo>
                    <a:pt x="29" y="86"/>
                  </a:lnTo>
                  <a:lnTo>
                    <a:pt x="6" y="84"/>
                  </a:lnTo>
                  <a:lnTo>
                    <a:pt x="0" y="88"/>
                  </a:lnTo>
                  <a:lnTo>
                    <a:pt x="19" y="102"/>
                  </a:lnTo>
                  <a:lnTo>
                    <a:pt x="23" y="100"/>
                  </a:lnTo>
                  <a:lnTo>
                    <a:pt x="46" y="109"/>
                  </a:lnTo>
                  <a:lnTo>
                    <a:pt x="64" y="115"/>
                  </a:lnTo>
                  <a:lnTo>
                    <a:pt x="89" y="127"/>
                  </a:lnTo>
                  <a:lnTo>
                    <a:pt x="110" y="142"/>
                  </a:lnTo>
                  <a:lnTo>
                    <a:pt x="129" y="157"/>
                  </a:lnTo>
                  <a:lnTo>
                    <a:pt x="138" y="171"/>
                  </a:lnTo>
                  <a:lnTo>
                    <a:pt x="152" y="190"/>
                  </a:lnTo>
                  <a:lnTo>
                    <a:pt x="167" y="226"/>
                  </a:lnTo>
                  <a:lnTo>
                    <a:pt x="194" y="320"/>
                  </a:lnTo>
                  <a:lnTo>
                    <a:pt x="206" y="382"/>
                  </a:lnTo>
                  <a:lnTo>
                    <a:pt x="202" y="434"/>
                  </a:lnTo>
                  <a:lnTo>
                    <a:pt x="209" y="443"/>
                  </a:lnTo>
                  <a:lnTo>
                    <a:pt x="215" y="416"/>
                  </a:lnTo>
                  <a:lnTo>
                    <a:pt x="223" y="343"/>
                  </a:lnTo>
                  <a:lnTo>
                    <a:pt x="225" y="282"/>
                  </a:lnTo>
                  <a:lnTo>
                    <a:pt x="225" y="238"/>
                  </a:lnTo>
                  <a:lnTo>
                    <a:pt x="407" y="219"/>
                  </a:lnTo>
                  <a:lnTo>
                    <a:pt x="411" y="215"/>
                  </a:lnTo>
                  <a:lnTo>
                    <a:pt x="425" y="194"/>
                  </a:lnTo>
                  <a:lnTo>
                    <a:pt x="430" y="186"/>
                  </a:lnTo>
                  <a:lnTo>
                    <a:pt x="449" y="171"/>
                  </a:lnTo>
                  <a:lnTo>
                    <a:pt x="455" y="163"/>
                  </a:lnTo>
                  <a:lnTo>
                    <a:pt x="469" y="148"/>
                  </a:lnTo>
                  <a:lnTo>
                    <a:pt x="540" y="59"/>
                  </a:lnTo>
                  <a:lnTo>
                    <a:pt x="503" y="32"/>
                  </a:lnTo>
                  <a:close/>
                </a:path>
              </a:pathLst>
            </a:custGeom>
            <a:solidFill>
              <a:srgbClr val="80FF80"/>
            </a:solidFill>
            <a:ln w="0">
              <a:solidFill>
                <a:srgbClr val="000000"/>
              </a:solidFill>
              <a:round/>
              <a:headEnd/>
              <a:tailEnd/>
            </a:ln>
          </p:spPr>
          <p:txBody>
            <a:bodyPr/>
            <a:lstStyle/>
            <a:p>
              <a:endParaRPr lang="en-US"/>
            </a:p>
          </p:txBody>
        </p:sp>
        <p:sp>
          <p:nvSpPr>
            <p:cNvPr id="28697" name="Freeform 154"/>
            <p:cNvSpPr>
              <a:spLocks/>
            </p:cNvSpPr>
            <p:nvPr/>
          </p:nvSpPr>
          <p:spPr bwMode="auto">
            <a:xfrm>
              <a:off x="2293" y="1516"/>
              <a:ext cx="436" cy="226"/>
            </a:xfrm>
            <a:custGeom>
              <a:avLst/>
              <a:gdLst>
                <a:gd name="T0" fmla="*/ 436 w 436"/>
                <a:gd name="T1" fmla="*/ 207 h 226"/>
                <a:gd name="T2" fmla="*/ 426 w 436"/>
                <a:gd name="T3" fmla="*/ 182 h 226"/>
                <a:gd name="T4" fmla="*/ 426 w 436"/>
                <a:gd name="T5" fmla="*/ 203 h 226"/>
                <a:gd name="T6" fmla="*/ 376 w 436"/>
                <a:gd name="T7" fmla="*/ 211 h 226"/>
                <a:gd name="T8" fmla="*/ 342 w 436"/>
                <a:gd name="T9" fmla="*/ 211 h 226"/>
                <a:gd name="T10" fmla="*/ 319 w 436"/>
                <a:gd name="T11" fmla="*/ 188 h 226"/>
                <a:gd name="T12" fmla="*/ 332 w 436"/>
                <a:gd name="T13" fmla="*/ 155 h 226"/>
                <a:gd name="T14" fmla="*/ 340 w 436"/>
                <a:gd name="T15" fmla="*/ 146 h 226"/>
                <a:gd name="T16" fmla="*/ 359 w 436"/>
                <a:gd name="T17" fmla="*/ 150 h 226"/>
                <a:gd name="T18" fmla="*/ 365 w 436"/>
                <a:gd name="T19" fmla="*/ 140 h 226"/>
                <a:gd name="T20" fmla="*/ 369 w 436"/>
                <a:gd name="T21" fmla="*/ 134 h 226"/>
                <a:gd name="T22" fmla="*/ 359 w 436"/>
                <a:gd name="T23" fmla="*/ 129 h 226"/>
                <a:gd name="T24" fmla="*/ 351 w 436"/>
                <a:gd name="T25" fmla="*/ 115 h 226"/>
                <a:gd name="T26" fmla="*/ 344 w 436"/>
                <a:gd name="T27" fmla="*/ 113 h 226"/>
                <a:gd name="T28" fmla="*/ 347 w 436"/>
                <a:gd name="T29" fmla="*/ 105 h 226"/>
                <a:gd name="T30" fmla="*/ 336 w 436"/>
                <a:gd name="T31" fmla="*/ 102 h 226"/>
                <a:gd name="T32" fmla="*/ 323 w 436"/>
                <a:gd name="T33" fmla="*/ 96 h 226"/>
                <a:gd name="T34" fmla="*/ 313 w 436"/>
                <a:gd name="T35" fmla="*/ 86 h 226"/>
                <a:gd name="T36" fmla="*/ 301 w 436"/>
                <a:gd name="T37" fmla="*/ 88 h 226"/>
                <a:gd name="T38" fmla="*/ 296 w 436"/>
                <a:gd name="T39" fmla="*/ 73 h 226"/>
                <a:gd name="T40" fmla="*/ 311 w 436"/>
                <a:gd name="T41" fmla="*/ 61 h 226"/>
                <a:gd name="T42" fmla="*/ 296 w 436"/>
                <a:gd name="T43" fmla="*/ 57 h 226"/>
                <a:gd name="T44" fmla="*/ 286 w 436"/>
                <a:gd name="T45" fmla="*/ 44 h 226"/>
                <a:gd name="T46" fmla="*/ 294 w 436"/>
                <a:gd name="T47" fmla="*/ 36 h 226"/>
                <a:gd name="T48" fmla="*/ 301 w 436"/>
                <a:gd name="T49" fmla="*/ 29 h 226"/>
                <a:gd name="T50" fmla="*/ 292 w 436"/>
                <a:gd name="T51" fmla="*/ 21 h 226"/>
                <a:gd name="T52" fmla="*/ 317 w 436"/>
                <a:gd name="T53" fmla="*/ 13 h 226"/>
                <a:gd name="T54" fmla="*/ 319 w 436"/>
                <a:gd name="T55" fmla="*/ 2 h 226"/>
                <a:gd name="T56" fmla="*/ 240 w 436"/>
                <a:gd name="T57" fmla="*/ 8 h 226"/>
                <a:gd name="T58" fmla="*/ 240 w 436"/>
                <a:gd name="T59" fmla="*/ 21 h 226"/>
                <a:gd name="T60" fmla="*/ 33 w 436"/>
                <a:gd name="T61" fmla="*/ 21 h 226"/>
                <a:gd name="T62" fmla="*/ 200 w 436"/>
                <a:gd name="T63" fmla="*/ 33 h 226"/>
                <a:gd name="T64" fmla="*/ 19 w 436"/>
                <a:gd name="T65" fmla="*/ 40 h 226"/>
                <a:gd name="T66" fmla="*/ 192 w 436"/>
                <a:gd name="T67" fmla="*/ 48 h 226"/>
                <a:gd name="T68" fmla="*/ 19 w 436"/>
                <a:gd name="T69" fmla="*/ 56 h 226"/>
                <a:gd name="T70" fmla="*/ 115 w 436"/>
                <a:gd name="T71" fmla="*/ 61 h 226"/>
                <a:gd name="T72" fmla="*/ 152 w 436"/>
                <a:gd name="T73" fmla="*/ 59 h 226"/>
                <a:gd name="T74" fmla="*/ 219 w 436"/>
                <a:gd name="T75" fmla="*/ 63 h 226"/>
                <a:gd name="T76" fmla="*/ 115 w 436"/>
                <a:gd name="T77" fmla="*/ 61 h 226"/>
                <a:gd name="T78" fmla="*/ 150 w 436"/>
                <a:gd name="T79" fmla="*/ 67 h 226"/>
                <a:gd name="T80" fmla="*/ 230 w 436"/>
                <a:gd name="T81" fmla="*/ 77 h 226"/>
                <a:gd name="T82" fmla="*/ 221 w 436"/>
                <a:gd name="T83" fmla="*/ 79 h 226"/>
                <a:gd name="T84" fmla="*/ 44 w 436"/>
                <a:gd name="T85" fmla="*/ 82 h 226"/>
                <a:gd name="T86" fmla="*/ 175 w 436"/>
                <a:gd name="T87" fmla="*/ 102 h 226"/>
                <a:gd name="T88" fmla="*/ 152 w 436"/>
                <a:gd name="T89" fmla="*/ 113 h 226"/>
                <a:gd name="T90" fmla="*/ 150 w 436"/>
                <a:gd name="T91" fmla="*/ 121 h 226"/>
                <a:gd name="T92" fmla="*/ 88 w 436"/>
                <a:gd name="T93" fmla="*/ 127 h 226"/>
                <a:gd name="T94" fmla="*/ 115 w 436"/>
                <a:gd name="T95" fmla="*/ 136 h 226"/>
                <a:gd name="T96" fmla="*/ 15 w 436"/>
                <a:gd name="T97" fmla="*/ 140 h 226"/>
                <a:gd name="T98" fmla="*/ 154 w 436"/>
                <a:gd name="T99" fmla="*/ 150 h 226"/>
                <a:gd name="T100" fmla="*/ 35 w 436"/>
                <a:gd name="T101" fmla="*/ 157 h 226"/>
                <a:gd name="T102" fmla="*/ 182 w 436"/>
                <a:gd name="T103" fmla="*/ 169 h 226"/>
                <a:gd name="T104" fmla="*/ 202 w 436"/>
                <a:gd name="T105" fmla="*/ 175 h 226"/>
                <a:gd name="T106" fmla="*/ 205 w 436"/>
                <a:gd name="T107" fmla="*/ 182 h 226"/>
                <a:gd name="T108" fmla="*/ 248 w 436"/>
                <a:gd name="T109" fmla="*/ 207 h 226"/>
                <a:gd name="T110" fmla="*/ 102 w 436"/>
                <a:gd name="T111" fmla="*/ 211 h 226"/>
                <a:gd name="T112" fmla="*/ 240 w 436"/>
                <a:gd name="T113" fmla="*/ 221 h 226"/>
                <a:gd name="T114" fmla="*/ 395 w 436"/>
                <a:gd name="T115" fmla="*/ 226 h 226"/>
                <a:gd name="T116" fmla="*/ 434 w 436"/>
                <a:gd name="T117" fmla="*/ 215 h 22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36"/>
                <a:gd name="T178" fmla="*/ 0 h 226"/>
                <a:gd name="T179" fmla="*/ 436 w 436"/>
                <a:gd name="T180" fmla="*/ 226 h 22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36" h="226">
                  <a:moveTo>
                    <a:pt x="434" y="215"/>
                  </a:moveTo>
                  <a:lnTo>
                    <a:pt x="436" y="207"/>
                  </a:lnTo>
                  <a:lnTo>
                    <a:pt x="436" y="198"/>
                  </a:lnTo>
                  <a:lnTo>
                    <a:pt x="426" y="182"/>
                  </a:lnTo>
                  <a:lnTo>
                    <a:pt x="428" y="198"/>
                  </a:lnTo>
                  <a:lnTo>
                    <a:pt x="426" y="203"/>
                  </a:lnTo>
                  <a:lnTo>
                    <a:pt x="401" y="217"/>
                  </a:lnTo>
                  <a:lnTo>
                    <a:pt x="376" y="211"/>
                  </a:lnTo>
                  <a:lnTo>
                    <a:pt x="355" y="207"/>
                  </a:lnTo>
                  <a:lnTo>
                    <a:pt x="342" y="211"/>
                  </a:lnTo>
                  <a:lnTo>
                    <a:pt x="323" y="198"/>
                  </a:lnTo>
                  <a:lnTo>
                    <a:pt x="319" y="188"/>
                  </a:lnTo>
                  <a:lnTo>
                    <a:pt x="321" y="177"/>
                  </a:lnTo>
                  <a:lnTo>
                    <a:pt x="332" y="155"/>
                  </a:lnTo>
                  <a:lnTo>
                    <a:pt x="334" y="150"/>
                  </a:lnTo>
                  <a:lnTo>
                    <a:pt x="340" y="146"/>
                  </a:lnTo>
                  <a:lnTo>
                    <a:pt x="357" y="155"/>
                  </a:lnTo>
                  <a:lnTo>
                    <a:pt x="359" y="150"/>
                  </a:lnTo>
                  <a:lnTo>
                    <a:pt x="374" y="146"/>
                  </a:lnTo>
                  <a:lnTo>
                    <a:pt x="365" y="140"/>
                  </a:lnTo>
                  <a:lnTo>
                    <a:pt x="369" y="140"/>
                  </a:lnTo>
                  <a:lnTo>
                    <a:pt x="369" y="134"/>
                  </a:lnTo>
                  <a:lnTo>
                    <a:pt x="359" y="136"/>
                  </a:lnTo>
                  <a:lnTo>
                    <a:pt x="359" y="129"/>
                  </a:lnTo>
                  <a:lnTo>
                    <a:pt x="361" y="125"/>
                  </a:lnTo>
                  <a:lnTo>
                    <a:pt x="351" y="115"/>
                  </a:lnTo>
                  <a:lnTo>
                    <a:pt x="344" y="117"/>
                  </a:lnTo>
                  <a:lnTo>
                    <a:pt x="344" y="113"/>
                  </a:lnTo>
                  <a:lnTo>
                    <a:pt x="353" y="111"/>
                  </a:lnTo>
                  <a:lnTo>
                    <a:pt x="347" y="105"/>
                  </a:lnTo>
                  <a:lnTo>
                    <a:pt x="336" y="107"/>
                  </a:lnTo>
                  <a:lnTo>
                    <a:pt x="336" y="102"/>
                  </a:lnTo>
                  <a:lnTo>
                    <a:pt x="347" y="98"/>
                  </a:lnTo>
                  <a:lnTo>
                    <a:pt x="323" y="96"/>
                  </a:lnTo>
                  <a:lnTo>
                    <a:pt x="319" y="88"/>
                  </a:lnTo>
                  <a:lnTo>
                    <a:pt x="313" y="86"/>
                  </a:lnTo>
                  <a:lnTo>
                    <a:pt x="307" y="88"/>
                  </a:lnTo>
                  <a:lnTo>
                    <a:pt x="301" y="88"/>
                  </a:lnTo>
                  <a:lnTo>
                    <a:pt x="311" y="79"/>
                  </a:lnTo>
                  <a:lnTo>
                    <a:pt x="296" y="73"/>
                  </a:lnTo>
                  <a:lnTo>
                    <a:pt x="311" y="67"/>
                  </a:lnTo>
                  <a:lnTo>
                    <a:pt x="311" y="61"/>
                  </a:lnTo>
                  <a:lnTo>
                    <a:pt x="294" y="61"/>
                  </a:lnTo>
                  <a:lnTo>
                    <a:pt x="296" y="57"/>
                  </a:lnTo>
                  <a:lnTo>
                    <a:pt x="296" y="50"/>
                  </a:lnTo>
                  <a:lnTo>
                    <a:pt x="286" y="44"/>
                  </a:lnTo>
                  <a:lnTo>
                    <a:pt x="288" y="40"/>
                  </a:lnTo>
                  <a:lnTo>
                    <a:pt x="294" y="36"/>
                  </a:lnTo>
                  <a:lnTo>
                    <a:pt x="292" y="29"/>
                  </a:lnTo>
                  <a:lnTo>
                    <a:pt x="301" y="29"/>
                  </a:lnTo>
                  <a:lnTo>
                    <a:pt x="301" y="21"/>
                  </a:lnTo>
                  <a:lnTo>
                    <a:pt x="292" y="21"/>
                  </a:lnTo>
                  <a:lnTo>
                    <a:pt x="288" y="19"/>
                  </a:lnTo>
                  <a:lnTo>
                    <a:pt x="317" y="13"/>
                  </a:lnTo>
                  <a:lnTo>
                    <a:pt x="319" y="6"/>
                  </a:lnTo>
                  <a:lnTo>
                    <a:pt x="319" y="2"/>
                  </a:lnTo>
                  <a:lnTo>
                    <a:pt x="142" y="0"/>
                  </a:lnTo>
                  <a:lnTo>
                    <a:pt x="240" y="8"/>
                  </a:lnTo>
                  <a:lnTo>
                    <a:pt x="52" y="9"/>
                  </a:lnTo>
                  <a:lnTo>
                    <a:pt x="240" y="21"/>
                  </a:lnTo>
                  <a:lnTo>
                    <a:pt x="240" y="25"/>
                  </a:lnTo>
                  <a:lnTo>
                    <a:pt x="33" y="21"/>
                  </a:lnTo>
                  <a:lnTo>
                    <a:pt x="180" y="31"/>
                  </a:lnTo>
                  <a:lnTo>
                    <a:pt x="200" y="33"/>
                  </a:lnTo>
                  <a:lnTo>
                    <a:pt x="196" y="34"/>
                  </a:lnTo>
                  <a:lnTo>
                    <a:pt x="19" y="40"/>
                  </a:lnTo>
                  <a:lnTo>
                    <a:pt x="186" y="44"/>
                  </a:lnTo>
                  <a:lnTo>
                    <a:pt x="192" y="48"/>
                  </a:lnTo>
                  <a:lnTo>
                    <a:pt x="190" y="52"/>
                  </a:lnTo>
                  <a:lnTo>
                    <a:pt x="19" y="56"/>
                  </a:lnTo>
                  <a:lnTo>
                    <a:pt x="113" y="57"/>
                  </a:lnTo>
                  <a:lnTo>
                    <a:pt x="115" y="61"/>
                  </a:lnTo>
                  <a:lnTo>
                    <a:pt x="148" y="63"/>
                  </a:lnTo>
                  <a:lnTo>
                    <a:pt x="152" y="59"/>
                  </a:lnTo>
                  <a:lnTo>
                    <a:pt x="236" y="59"/>
                  </a:lnTo>
                  <a:lnTo>
                    <a:pt x="219" y="63"/>
                  </a:lnTo>
                  <a:lnTo>
                    <a:pt x="148" y="63"/>
                  </a:lnTo>
                  <a:lnTo>
                    <a:pt x="115" y="61"/>
                  </a:lnTo>
                  <a:lnTo>
                    <a:pt x="77" y="65"/>
                  </a:lnTo>
                  <a:lnTo>
                    <a:pt x="150" y="67"/>
                  </a:lnTo>
                  <a:lnTo>
                    <a:pt x="119" y="73"/>
                  </a:lnTo>
                  <a:lnTo>
                    <a:pt x="230" y="77"/>
                  </a:lnTo>
                  <a:lnTo>
                    <a:pt x="228" y="79"/>
                  </a:lnTo>
                  <a:lnTo>
                    <a:pt x="221" y="79"/>
                  </a:lnTo>
                  <a:lnTo>
                    <a:pt x="211" y="82"/>
                  </a:lnTo>
                  <a:lnTo>
                    <a:pt x="44" y="82"/>
                  </a:lnTo>
                  <a:lnTo>
                    <a:pt x="165" y="98"/>
                  </a:lnTo>
                  <a:lnTo>
                    <a:pt x="175" y="102"/>
                  </a:lnTo>
                  <a:lnTo>
                    <a:pt x="0" y="107"/>
                  </a:lnTo>
                  <a:lnTo>
                    <a:pt x="152" y="113"/>
                  </a:lnTo>
                  <a:lnTo>
                    <a:pt x="154" y="115"/>
                  </a:lnTo>
                  <a:lnTo>
                    <a:pt x="150" y="121"/>
                  </a:lnTo>
                  <a:lnTo>
                    <a:pt x="13" y="115"/>
                  </a:lnTo>
                  <a:lnTo>
                    <a:pt x="88" y="127"/>
                  </a:lnTo>
                  <a:lnTo>
                    <a:pt x="52" y="127"/>
                  </a:lnTo>
                  <a:lnTo>
                    <a:pt x="115" y="136"/>
                  </a:lnTo>
                  <a:lnTo>
                    <a:pt x="111" y="138"/>
                  </a:lnTo>
                  <a:lnTo>
                    <a:pt x="15" y="140"/>
                  </a:lnTo>
                  <a:lnTo>
                    <a:pt x="81" y="144"/>
                  </a:lnTo>
                  <a:lnTo>
                    <a:pt x="154" y="150"/>
                  </a:lnTo>
                  <a:lnTo>
                    <a:pt x="161" y="155"/>
                  </a:lnTo>
                  <a:lnTo>
                    <a:pt x="35" y="157"/>
                  </a:lnTo>
                  <a:lnTo>
                    <a:pt x="157" y="163"/>
                  </a:lnTo>
                  <a:lnTo>
                    <a:pt x="182" y="169"/>
                  </a:lnTo>
                  <a:lnTo>
                    <a:pt x="100" y="167"/>
                  </a:lnTo>
                  <a:lnTo>
                    <a:pt x="202" y="175"/>
                  </a:lnTo>
                  <a:lnTo>
                    <a:pt x="219" y="178"/>
                  </a:lnTo>
                  <a:lnTo>
                    <a:pt x="205" y="182"/>
                  </a:lnTo>
                  <a:lnTo>
                    <a:pt x="29" y="184"/>
                  </a:lnTo>
                  <a:lnTo>
                    <a:pt x="248" y="207"/>
                  </a:lnTo>
                  <a:lnTo>
                    <a:pt x="250" y="215"/>
                  </a:lnTo>
                  <a:lnTo>
                    <a:pt x="102" y="211"/>
                  </a:lnTo>
                  <a:lnTo>
                    <a:pt x="242" y="217"/>
                  </a:lnTo>
                  <a:lnTo>
                    <a:pt x="240" y="221"/>
                  </a:lnTo>
                  <a:lnTo>
                    <a:pt x="182" y="225"/>
                  </a:lnTo>
                  <a:lnTo>
                    <a:pt x="395" y="226"/>
                  </a:lnTo>
                  <a:lnTo>
                    <a:pt x="419" y="221"/>
                  </a:lnTo>
                  <a:lnTo>
                    <a:pt x="434" y="215"/>
                  </a:lnTo>
                  <a:close/>
                </a:path>
              </a:pathLst>
            </a:custGeom>
            <a:solidFill>
              <a:srgbClr val="000000"/>
            </a:solidFill>
            <a:ln w="0">
              <a:solidFill>
                <a:srgbClr val="000000"/>
              </a:solidFill>
              <a:round/>
              <a:headEnd/>
              <a:tailEnd/>
            </a:ln>
          </p:spPr>
          <p:txBody>
            <a:bodyPr/>
            <a:lstStyle/>
            <a:p>
              <a:endParaRPr lang="en-US"/>
            </a:p>
          </p:txBody>
        </p:sp>
        <p:sp>
          <p:nvSpPr>
            <p:cNvPr id="28698" name="Freeform 155"/>
            <p:cNvSpPr>
              <a:spLocks/>
            </p:cNvSpPr>
            <p:nvPr/>
          </p:nvSpPr>
          <p:spPr bwMode="auto">
            <a:xfrm>
              <a:off x="2880" y="1852"/>
              <a:ext cx="292" cy="380"/>
            </a:xfrm>
            <a:custGeom>
              <a:avLst/>
              <a:gdLst>
                <a:gd name="T0" fmla="*/ 292 w 292"/>
                <a:gd name="T1" fmla="*/ 332 h 380"/>
                <a:gd name="T2" fmla="*/ 288 w 292"/>
                <a:gd name="T3" fmla="*/ 320 h 380"/>
                <a:gd name="T4" fmla="*/ 229 w 292"/>
                <a:gd name="T5" fmla="*/ 305 h 380"/>
                <a:gd name="T6" fmla="*/ 196 w 292"/>
                <a:gd name="T7" fmla="*/ 290 h 380"/>
                <a:gd name="T8" fmla="*/ 143 w 292"/>
                <a:gd name="T9" fmla="*/ 248 h 380"/>
                <a:gd name="T10" fmla="*/ 210 w 292"/>
                <a:gd name="T11" fmla="*/ 288 h 380"/>
                <a:gd name="T12" fmla="*/ 244 w 292"/>
                <a:gd name="T13" fmla="*/ 301 h 380"/>
                <a:gd name="T14" fmla="*/ 250 w 292"/>
                <a:gd name="T15" fmla="*/ 303 h 380"/>
                <a:gd name="T16" fmla="*/ 254 w 292"/>
                <a:gd name="T17" fmla="*/ 301 h 380"/>
                <a:gd name="T18" fmla="*/ 248 w 292"/>
                <a:gd name="T19" fmla="*/ 296 h 380"/>
                <a:gd name="T20" fmla="*/ 181 w 292"/>
                <a:gd name="T21" fmla="*/ 244 h 380"/>
                <a:gd name="T22" fmla="*/ 177 w 292"/>
                <a:gd name="T23" fmla="*/ 240 h 380"/>
                <a:gd name="T24" fmla="*/ 191 w 292"/>
                <a:gd name="T25" fmla="*/ 248 h 380"/>
                <a:gd name="T26" fmla="*/ 248 w 292"/>
                <a:gd name="T27" fmla="*/ 288 h 380"/>
                <a:gd name="T28" fmla="*/ 292 w 292"/>
                <a:gd name="T29" fmla="*/ 307 h 380"/>
                <a:gd name="T30" fmla="*/ 292 w 292"/>
                <a:gd name="T31" fmla="*/ 292 h 380"/>
                <a:gd name="T32" fmla="*/ 286 w 292"/>
                <a:gd name="T33" fmla="*/ 278 h 380"/>
                <a:gd name="T34" fmla="*/ 279 w 292"/>
                <a:gd name="T35" fmla="*/ 249 h 380"/>
                <a:gd name="T36" fmla="*/ 279 w 292"/>
                <a:gd name="T37" fmla="*/ 226 h 380"/>
                <a:gd name="T38" fmla="*/ 263 w 292"/>
                <a:gd name="T39" fmla="*/ 201 h 380"/>
                <a:gd name="T40" fmla="*/ 267 w 292"/>
                <a:gd name="T41" fmla="*/ 176 h 380"/>
                <a:gd name="T42" fmla="*/ 267 w 292"/>
                <a:gd name="T43" fmla="*/ 161 h 380"/>
                <a:gd name="T44" fmla="*/ 242 w 292"/>
                <a:gd name="T45" fmla="*/ 119 h 380"/>
                <a:gd name="T46" fmla="*/ 240 w 292"/>
                <a:gd name="T47" fmla="*/ 113 h 380"/>
                <a:gd name="T48" fmla="*/ 239 w 292"/>
                <a:gd name="T49" fmla="*/ 65 h 380"/>
                <a:gd name="T50" fmla="*/ 191 w 292"/>
                <a:gd name="T51" fmla="*/ 0 h 380"/>
                <a:gd name="T52" fmla="*/ 196 w 292"/>
                <a:gd name="T53" fmla="*/ 25 h 380"/>
                <a:gd name="T54" fmla="*/ 181 w 292"/>
                <a:gd name="T55" fmla="*/ 48 h 380"/>
                <a:gd name="T56" fmla="*/ 104 w 292"/>
                <a:gd name="T57" fmla="*/ 128 h 380"/>
                <a:gd name="T58" fmla="*/ 104 w 292"/>
                <a:gd name="T59" fmla="*/ 140 h 380"/>
                <a:gd name="T60" fmla="*/ 96 w 292"/>
                <a:gd name="T61" fmla="*/ 194 h 380"/>
                <a:gd name="T62" fmla="*/ 83 w 292"/>
                <a:gd name="T63" fmla="*/ 240 h 380"/>
                <a:gd name="T64" fmla="*/ 62 w 292"/>
                <a:gd name="T65" fmla="*/ 286 h 380"/>
                <a:gd name="T66" fmla="*/ 33 w 292"/>
                <a:gd name="T67" fmla="*/ 326 h 380"/>
                <a:gd name="T68" fmla="*/ 0 w 292"/>
                <a:gd name="T69" fmla="*/ 372 h 380"/>
                <a:gd name="T70" fmla="*/ 6 w 292"/>
                <a:gd name="T71" fmla="*/ 374 h 380"/>
                <a:gd name="T72" fmla="*/ 133 w 292"/>
                <a:gd name="T73" fmla="*/ 380 h 380"/>
                <a:gd name="T74" fmla="*/ 143 w 292"/>
                <a:gd name="T75" fmla="*/ 376 h 380"/>
                <a:gd name="T76" fmla="*/ 148 w 292"/>
                <a:gd name="T77" fmla="*/ 372 h 380"/>
                <a:gd name="T78" fmla="*/ 146 w 292"/>
                <a:gd name="T79" fmla="*/ 367 h 380"/>
                <a:gd name="T80" fmla="*/ 100 w 292"/>
                <a:gd name="T81" fmla="*/ 334 h 380"/>
                <a:gd name="T82" fmla="*/ 66 w 292"/>
                <a:gd name="T83" fmla="*/ 303 h 380"/>
                <a:gd name="T84" fmla="*/ 70 w 292"/>
                <a:gd name="T85" fmla="*/ 301 h 380"/>
                <a:gd name="T86" fmla="*/ 133 w 292"/>
                <a:gd name="T87" fmla="*/ 349 h 380"/>
                <a:gd name="T88" fmla="*/ 160 w 292"/>
                <a:gd name="T89" fmla="*/ 357 h 380"/>
                <a:gd name="T90" fmla="*/ 225 w 292"/>
                <a:gd name="T91" fmla="*/ 351 h 380"/>
                <a:gd name="T92" fmla="*/ 292 w 292"/>
                <a:gd name="T93" fmla="*/ 332 h 38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92"/>
                <a:gd name="T142" fmla="*/ 0 h 380"/>
                <a:gd name="T143" fmla="*/ 292 w 292"/>
                <a:gd name="T144" fmla="*/ 380 h 38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92" h="380">
                  <a:moveTo>
                    <a:pt x="292" y="332"/>
                  </a:moveTo>
                  <a:lnTo>
                    <a:pt x="288" y="320"/>
                  </a:lnTo>
                  <a:lnTo>
                    <a:pt x="229" y="305"/>
                  </a:lnTo>
                  <a:lnTo>
                    <a:pt x="196" y="290"/>
                  </a:lnTo>
                  <a:lnTo>
                    <a:pt x="143" y="248"/>
                  </a:lnTo>
                  <a:lnTo>
                    <a:pt x="210" y="288"/>
                  </a:lnTo>
                  <a:lnTo>
                    <a:pt x="244" y="301"/>
                  </a:lnTo>
                  <a:lnTo>
                    <a:pt x="250" y="303"/>
                  </a:lnTo>
                  <a:lnTo>
                    <a:pt x="254" y="301"/>
                  </a:lnTo>
                  <a:lnTo>
                    <a:pt x="248" y="296"/>
                  </a:lnTo>
                  <a:lnTo>
                    <a:pt x="181" y="244"/>
                  </a:lnTo>
                  <a:lnTo>
                    <a:pt x="177" y="240"/>
                  </a:lnTo>
                  <a:lnTo>
                    <a:pt x="191" y="248"/>
                  </a:lnTo>
                  <a:lnTo>
                    <a:pt x="248" y="288"/>
                  </a:lnTo>
                  <a:lnTo>
                    <a:pt x="292" y="307"/>
                  </a:lnTo>
                  <a:lnTo>
                    <a:pt x="292" y="292"/>
                  </a:lnTo>
                  <a:lnTo>
                    <a:pt x="286" y="278"/>
                  </a:lnTo>
                  <a:lnTo>
                    <a:pt x="279" y="249"/>
                  </a:lnTo>
                  <a:lnTo>
                    <a:pt x="279" y="226"/>
                  </a:lnTo>
                  <a:lnTo>
                    <a:pt x="263" y="201"/>
                  </a:lnTo>
                  <a:lnTo>
                    <a:pt x="267" y="176"/>
                  </a:lnTo>
                  <a:lnTo>
                    <a:pt x="267" y="161"/>
                  </a:lnTo>
                  <a:lnTo>
                    <a:pt x="242" y="119"/>
                  </a:lnTo>
                  <a:lnTo>
                    <a:pt x="240" y="113"/>
                  </a:lnTo>
                  <a:lnTo>
                    <a:pt x="239" y="65"/>
                  </a:lnTo>
                  <a:lnTo>
                    <a:pt x="191" y="0"/>
                  </a:lnTo>
                  <a:lnTo>
                    <a:pt x="196" y="25"/>
                  </a:lnTo>
                  <a:lnTo>
                    <a:pt x="181" y="48"/>
                  </a:lnTo>
                  <a:lnTo>
                    <a:pt x="104" y="128"/>
                  </a:lnTo>
                  <a:lnTo>
                    <a:pt x="104" y="140"/>
                  </a:lnTo>
                  <a:lnTo>
                    <a:pt x="96" y="194"/>
                  </a:lnTo>
                  <a:lnTo>
                    <a:pt x="83" y="240"/>
                  </a:lnTo>
                  <a:lnTo>
                    <a:pt x="62" y="286"/>
                  </a:lnTo>
                  <a:lnTo>
                    <a:pt x="33" y="326"/>
                  </a:lnTo>
                  <a:lnTo>
                    <a:pt x="0" y="372"/>
                  </a:lnTo>
                  <a:lnTo>
                    <a:pt x="6" y="374"/>
                  </a:lnTo>
                  <a:lnTo>
                    <a:pt x="133" y="380"/>
                  </a:lnTo>
                  <a:lnTo>
                    <a:pt x="143" y="376"/>
                  </a:lnTo>
                  <a:lnTo>
                    <a:pt x="148" y="372"/>
                  </a:lnTo>
                  <a:lnTo>
                    <a:pt x="146" y="367"/>
                  </a:lnTo>
                  <a:lnTo>
                    <a:pt x="100" y="334"/>
                  </a:lnTo>
                  <a:lnTo>
                    <a:pt x="66" y="303"/>
                  </a:lnTo>
                  <a:lnTo>
                    <a:pt x="70" y="301"/>
                  </a:lnTo>
                  <a:lnTo>
                    <a:pt x="133" y="349"/>
                  </a:lnTo>
                  <a:lnTo>
                    <a:pt x="160" y="357"/>
                  </a:lnTo>
                  <a:lnTo>
                    <a:pt x="225" y="351"/>
                  </a:lnTo>
                  <a:lnTo>
                    <a:pt x="292" y="332"/>
                  </a:lnTo>
                  <a:close/>
                </a:path>
              </a:pathLst>
            </a:custGeom>
            <a:solidFill>
              <a:srgbClr val="FFFFFF"/>
            </a:solidFill>
            <a:ln w="0">
              <a:solidFill>
                <a:srgbClr val="000000"/>
              </a:solidFill>
              <a:round/>
              <a:headEnd/>
              <a:tailEnd/>
            </a:ln>
          </p:spPr>
          <p:txBody>
            <a:bodyPr/>
            <a:lstStyle/>
            <a:p>
              <a:endParaRPr lang="en-US"/>
            </a:p>
          </p:txBody>
        </p:sp>
        <p:sp>
          <p:nvSpPr>
            <p:cNvPr id="28699" name="Freeform 156"/>
            <p:cNvSpPr>
              <a:spLocks/>
            </p:cNvSpPr>
            <p:nvPr/>
          </p:nvSpPr>
          <p:spPr bwMode="auto">
            <a:xfrm>
              <a:off x="2579" y="1510"/>
              <a:ext cx="355" cy="267"/>
            </a:xfrm>
            <a:custGeom>
              <a:avLst/>
              <a:gdLst>
                <a:gd name="T0" fmla="*/ 163 w 355"/>
                <a:gd name="T1" fmla="*/ 156 h 267"/>
                <a:gd name="T2" fmla="*/ 157 w 355"/>
                <a:gd name="T3" fmla="*/ 177 h 267"/>
                <a:gd name="T4" fmla="*/ 169 w 355"/>
                <a:gd name="T5" fmla="*/ 96 h 267"/>
                <a:gd name="T6" fmla="*/ 177 w 355"/>
                <a:gd name="T7" fmla="*/ 140 h 267"/>
                <a:gd name="T8" fmla="*/ 207 w 355"/>
                <a:gd name="T9" fmla="*/ 85 h 267"/>
                <a:gd name="T10" fmla="*/ 229 w 355"/>
                <a:gd name="T11" fmla="*/ 60 h 267"/>
                <a:gd name="T12" fmla="*/ 227 w 355"/>
                <a:gd name="T13" fmla="*/ 27 h 267"/>
                <a:gd name="T14" fmla="*/ 204 w 355"/>
                <a:gd name="T15" fmla="*/ 0 h 267"/>
                <a:gd name="T16" fmla="*/ 156 w 355"/>
                <a:gd name="T17" fmla="*/ 52 h 267"/>
                <a:gd name="T18" fmla="*/ 154 w 355"/>
                <a:gd name="T19" fmla="*/ 56 h 267"/>
                <a:gd name="T20" fmla="*/ 150 w 355"/>
                <a:gd name="T21" fmla="*/ 62 h 267"/>
                <a:gd name="T22" fmla="*/ 140 w 355"/>
                <a:gd name="T23" fmla="*/ 60 h 267"/>
                <a:gd name="T24" fmla="*/ 138 w 355"/>
                <a:gd name="T25" fmla="*/ 50 h 267"/>
                <a:gd name="T26" fmla="*/ 148 w 355"/>
                <a:gd name="T27" fmla="*/ 46 h 267"/>
                <a:gd name="T28" fmla="*/ 119 w 355"/>
                <a:gd name="T29" fmla="*/ 8 h 267"/>
                <a:gd name="T30" fmla="*/ 33 w 355"/>
                <a:gd name="T31" fmla="*/ 12 h 267"/>
                <a:gd name="T32" fmla="*/ 2 w 355"/>
                <a:gd name="T33" fmla="*/ 25 h 267"/>
                <a:gd name="T34" fmla="*/ 15 w 355"/>
                <a:gd name="T35" fmla="*/ 27 h 267"/>
                <a:gd name="T36" fmla="*/ 6 w 355"/>
                <a:gd name="T37" fmla="*/ 35 h 267"/>
                <a:gd name="T38" fmla="*/ 2 w 355"/>
                <a:gd name="T39" fmla="*/ 46 h 267"/>
                <a:gd name="T40" fmla="*/ 10 w 355"/>
                <a:gd name="T41" fmla="*/ 56 h 267"/>
                <a:gd name="T42" fmla="*/ 8 w 355"/>
                <a:gd name="T43" fmla="*/ 67 h 267"/>
                <a:gd name="T44" fmla="*/ 25 w 355"/>
                <a:gd name="T45" fmla="*/ 73 h 267"/>
                <a:gd name="T46" fmla="*/ 25 w 355"/>
                <a:gd name="T47" fmla="*/ 85 h 267"/>
                <a:gd name="T48" fmla="*/ 21 w 355"/>
                <a:gd name="T49" fmla="*/ 94 h 267"/>
                <a:gd name="T50" fmla="*/ 33 w 355"/>
                <a:gd name="T51" fmla="*/ 94 h 267"/>
                <a:gd name="T52" fmla="*/ 61 w 355"/>
                <a:gd name="T53" fmla="*/ 104 h 267"/>
                <a:gd name="T54" fmla="*/ 50 w 355"/>
                <a:gd name="T55" fmla="*/ 113 h 267"/>
                <a:gd name="T56" fmla="*/ 67 w 355"/>
                <a:gd name="T57" fmla="*/ 117 h 267"/>
                <a:gd name="T58" fmla="*/ 58 w 355"/>
                <a:gd name="T59" fmla="*/ 123 h 267"/>
                <a:gd name="T60" fmla="*/ 75 w 355"/>
                <a:gd name="T61" fmla="*/ 131 h 267"/>
                <a:gd name="T62" fmla="*/ 73 w 355"/>
                <a:gd name="T63" fmla="*/ 142 h 267"/>
                <a:gd name="T64" fmla="*/ 83 w 355"/>
                <a:gd name="T65" fmla="*/ 146 h 267"/>
                <a:gd name="T66" fmla="*/ 88 w 355"/>
                <a:gd name="T67" fmla="*/ 152 h 267"/>
                <a:gd name="T68" fmla="*/ 71 w 355"/>
                <a:gd name="T69" fmla="*/ 161 h 267"/>
                <a:gd name="T70" fmla="*/ 48 w 355"/>
                <a:gd name="T71" fmla="*/ 156 h 267"/>
                <a:gd name="T72" fmla="*/ 35 w 355"/>
                <a:gd name="T73" fmla="*/ 183 h 267"/>
                <a:gd name="T74" fmla="*/ 37 w 355"/>
                <a:gd name="T75" fmla="*/ 204 h 267"/>
                <a:gd name="T76" fmla="*/ 69 w 355"/>
                <a:gd name="T77" fmla="*/ 213 h 267"/>
                <a:gd name="T78" fmla="*/ 115 w 355"/>
                <a:gd name="T79" fmla="*/ 223 h 267"/>
                <a:gd name="T80" fmla="*/ 142 w 355"/>
                <a:gd name="T81" fmla="*/ 204 h 267"/>
                <a:gd name="T82" fmla="*/ 150 w 355"/>
                <a:gd name="T83" fmla="*/ 204 h 267"/>
                <a:gd name="T84" fmla="*/ 156 w 355"/>
                <a:gd name="T85" fmla="*/ 217 h 267"/>
                <a:gd name="T86" fmla="*/ 205 w 355"/>
                <a:gd name="T87" fmla="*/ 223 h 267"/>
                <a:gd name="T88" fmla="*/ 230 w 355"/>
                <a:gd name="T89" fmla="*/ 267 h 267"/>
                <a:gd name="T90" fmla="*/ 328 w 355"/>
                <a:gd name="T91" fmla="*/ 240 h 267"/>
                <a:gd name="T92" fmla="*/ 330 w 355"/>
                <a:gd name="T93" fmla="*/ 227 h 267"/>
                <a:gd name="T94" fmla="*/ 355 w 355"/>
                <a:gd name="T95" fmla="*/ 217 h 267"/>
                <a:gd name="T96" fmla="*/ 317 w 355"/>
                <a:gd name="T97" fmla="*/ 198 h 267"/>
                <a:gd name="T98" fmla="*/ 330 w 355"/>
                <a:gd name="T99" fmla="*/ 152 h 267"/>
                <a:gd name="T100" fmla="*/ 326 w 355"/>
                <a:gd name="T101" fmla="*/ 133 h 267"/>
                <a:gd name="T102" fmla="*/ 300 w 355"/>
                <a:gd name="T103" fmla="*/ 83 h 267"/>
                <a:gd name="T104" fmla="*/ 246 w 355"/>
                <a:gd name="T105" fmla="*/ 177 h 267"/>
                <a:gd name="T106" fmla="*/ 238 w 355"/>
                <a:gd name="T107" fmla="*/ 171 h 267"/>
                <a:gd name="T108" fmla="*/ 179 w 355"/>
                <a:gd name="T109" fmla="*/ 150 h 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55"/>
                <a:gd name="T166" fmla="*/ 0 h 267"/>
                <a:gd name="T167" fmla="*/ 355 w 355"/>
                <a:gd name="T168" fmla="*/ 267 h 26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55" h="267">
                  <a:moveTo>
                    <a:pt x="179" y="150"/>
                  </a:moveTo>
                  <a:lnTo>
                    <a:pt x="163" y="156"/>
                  </a:lnTo>
                  <a:lnTo>
                    <a:pt x="163" y="179"/>
                  </a:lnTo>
                  <a:lnTo>
                    <a:pt x="157" y="177"/>
                  </a:lnTo>
                  <a:lnTo>
                    <a:pt x="163" y="102"/>
                  </a:lnTo>
                  <a:lnTo>
                    <a:pt x="169" y="96"/>
                  </a:lnTo>
                  <a:lnTo>
                    <a:pt x="165" y="150"/>
                  </a:lnTo>
                  <a:lnTo>
                    <a:pt x="177" y="140"/>
                  </a:lnTo>
                  <a:lnTo>
                    <a:pt x="182" y="131"/>
                  </a:lnTo>
                  <a:lnTo>
                    <a:pt x="207" y="85"/>
                  </a:lnTo>
                  <a:lnTo>
                    <a:pt x="225" y="67"/>
                  </a:lnTo>
                  <a:lnTo>
                    <a:pt x="229" y="60"/>
                  </a:lnTo>
                  <a:lnTo>
                    <a:pt x="230" y="40"/>
                  </a:lnTo>
                  <a:lnTo>
                    <a:pt x="227" y="27"/>
                  </a:lnTo>
                  <a:lnTo>
                    <a:pt x="217" y="8"/>
                  </a:lnTo>
                  <a:lnTo>
                    <a:pt x="204" y="0"/>
                  </a:lnTo>
                  <a:lnTo>
                    <a:pt x="200" y="2"/>
                  </a:lnTo>
                  <a:lnTo>
                    <a:pt x="156" y="52"/>
                  </a:lnTo>
                  <a:lnTo>
                    <a:pt x="154" y="54"/>
                  </a:lnTo>
                  <a:lnTo>
                    <a:pt x="154" y="56"/>
                  </a:lnTo>
                  <a:lnTo>
                    <a:pt x="152" y="60"/>
                  </a:lnTo>
                  <a:lnTo>
                    <a:pt x="150" y="62"/>
                  </a:lnTo>
                  <a:lnTo>
                    <a:pt x="144" y="62"/>
                  </a:lnTo>
                  <a:lnTo>
                    <a:pt x="140" y="60"/>
                  </a:lnTo>
                  <a:lnTo>
                    <a:pt x="138" y="58"/>
                  </a:lnTo>
                  <a:lnTo>
                    <a:pt x="138" y="50"/>
                  </a:lnTo>
                  <a:lnTo>
                    <a:pt x="142" y="46"/>
                  </a:lnTo>
                  <a:lnTo>
                    <a:pt x="148" y="46"/>
                  </a:lnTo>
                  <a:lnTo>
                    <a:pt x="125" y="14"/>
                  </a:lnTo>
                  <a:lnTo>
                    <a:pt x="119" y="8"/>
                  </a:lnTo>
                  <a:lnTo>
                    <a:pt x="48" y="8"/>
                  </a:lnTo>
                  <a:lnTo>
                    <a:pt x="33" y="12"/>
                  </a:lnTo>
                  <a:lnTo>
                    <a:pt x="31" y="19"/>
                  </a:lnTo>
                  <a:lnTo>
                    <a:pt x="2" y="25"/>
                  </a:lnTo>
                  <a:lnTo>
                    <a:pt x="6" y="27"/>
                  </a:lnTo>
                  <a:lnTo>
                    <a:pt x="15" y="27"/>
                  </a:lnTo>
                  <a:lnTo>
                    <a:pt x="15" y="35"/>
                  </a:lnTo>
                  <a:lnTo>
                    <a:pt x="6" y="35"/>
                  </a:lnTo>
                  <a:lnTo>
                    <a:pt x="8" y="42"/>
                  </a:lnTo>
                  <a:lnTo>
                    <a:pt x="2" y="46"/>
                  </a:lnTo>
                  <a:lnTo>
                    <a:pt x="0" y="50"/>
                  </a:lnTo>
                  <a:lnTo>
                    <a:pt x="10" y="56"/>
                  </a:lnTo>
                  <a:lnTo>
                    <a:pt x="10" y="63"/>
                  </a:lnTo>
                  <a:lnTo>
                    <a:pt x="8" y="67"/>
                  </a:lnTo>
                  <a:lnTo>
                    <a:pt x="25" y="67"/>
                  </a:lnTo>
                  <a:lnTo>
                    <a:pt x="25" y="73"/>
                  </a:lnTo>
                  <a:lnTo>
                    <a:pt x="10" y="79"/>
                  </a:lnTo>
                  <a:lnTo>
                    <a:pt x="25" y="85"/>
                  </a:lnTo>
                  <a:lnTo>
                    <a:pt x="15" y="94"/>
                  </a:lnTo>
                  <a:lnTo>
                    <a:pt x="21" y="94"/>
                  </a:lnTo>
                  <a:lnTo>
                    <a:pt x="27" y="92"/>
                  </a:lnTo>
                  <a:lnTo>
                    <a:pt x="33" y="94"/>
                  </a:lnTo>
                  <a:lnTo>
                    <a:pt x="37" y="102"/>
                  </a:lnTo>
                  <a:lnTo>
                    <a:pt x="61" y="104"/>
                  </a:lnTo>
                  <a:lnTo>
                    <a:pt x="50" y="108"/>
                  </a:lnTo>
                  <a:lnTo>
                    <a:pt x="50" y="113"/>
                  </a:lnTo>
                  <a:lnTo>
                    <a:pt x="61" y="111"/>
                  </a:lnTo>
                  <a:lnTo>
                    <a:pt x="67" y="117"/>
                  </a:lnTo>
                  <a:lnTo>
                    <a:pt x="58" y="119"/>
                  </a:lnTo>
                  <a:lnTo>
                    <a:pt x="58" y="123"/>
                  </a:lnTo>
                  <a:lnTo>
                    <a:pt x="65" y="121"/>
                  </a:lnTo>
                  <a:lnTo>
                    <a:pt x="75" y="131"/>
                  </a:lnTo>
                  <a:lnTo>
                    <a:pt x="73" y="135"/>
                  </a:lnTo>
                  <a:lnTo>
                    <a:pt x="73" y="142"/>
                  </a:lnTo>
                  <a:lnTo>
                    <a:pt x="83" y="140"/>
                  </a:lnTo>
                  <a:lnTo>
                    <a:pt x="83" y="146"/>
                  </a:lnTo>
                  <a:lnTo>
                    <a:pt x="79" y="146"/>
                  </a:lnTo>
                  <a:lnTo>
                    <a:pt x="88" y="152"/>
                  </a:lnTo>
                  <a:lnTo>
                    <a:pt x="73" y="156"/>
                  </a:lnTo>
                  <a:lnTo>
                    <a:pt x="71" y="161"/>
                  </a:lnTo>
                  <a:lnTo>
                    <a:pt x="54" y="152"/>
                  </a:lnTo>
                  <a:lnTo>
                    <a:pt x="48" y="156"/>
                  </a:lnTo>
                  <a:lnTo>
                    <a:pt x="46" y="161"/>
                  </a:lnTo>
                  <a:lnTo>
                    <a:pt x="35" y="183"/>
                  </a:lnTo>
                  <a:lnTo>
                    <a:pt x="33" y="194"/>
                  </a:lnTo>
                  <a:lnTo>
                    <a:pt x="37" y="204"/>
                  </a:lnTo>
                  <a:lnTo>
                    <a:pt x="56" y="217"/>
                  </a:lnTo>
                  <a:lnTo>
                    <a:pt x="69" y="213"/>
                  </a:lnTo>
                  <a:lnTo>
                    <a:pt x="90" y="217"/>
                  </a:lnTo>
                  <a:lnTo>
                    <a:pt x="115" y="223"/>
                  </a:lnTo>
                  <a:lnTo>
                    <a:pt x="140" y="209"/>
                  </a:lnTo>
                  <a:lnTo>
                    <a:pt x="142" y="204"/>
                  </a:lnTo>
                  <a:lnTo>
                    <a:pt x="140" y="188"/>
                  </a:lnTo>
                  <a:lnTo>
                    <a:pt x="150" y="204"/>
                  </a:lnTo>
                  <a:lnTo>
                    <a:pt x="150" y="213"/>
                  </a:lnTo>
                  <a:lnTo>
                    <a:pt x="156" y="217"/>
                  </a:lnTo>
                  <a:lnTo>
                    <a:pt x="182" y="217"/>
                  </a:lnTo>
                  <a:lnTo>
                    <a:pt x="205" y="223"/>
                  </a:lnTo>
                  <a:lnTo>
                    <a:pt x="227" y="246"/>
                  </a:lnTo>
                  <a:lnTo>
                    <a:pt x="230" y="267"/>
                  </a:lnTo>
                  <a:lnTo>
                    <a:pt x="277" y="261"/>
                  </a:lnTo>
                  <a:lnTo>
                    <a:pt x="328" y="240"/>
                  </a:lnTo>
                  <a:lnTo>
                    <a:pt x="326" y="232"/>
                  </a:lnTo>
                  <a:lnTo>
                    <a:pt x="330" y="227"/>
                  </a:lnTo>
                  <a:lnTo>
                    <a:pt x="344" y="227"/>
                  </a:lnTo>
                  <a:lnTo>
                    <a:pt x="355" y="217"/>
                  </a:lnTo>
                  <a:lnTo>
                    <a:pt x="334" y="188"/>
                  </a:lnTo>
                  <a:lnTo>
                    <a:pt x="317" y="198"/>
                  </a:lnTo>
                  <a:lnTo>
                    <a:pt x="315" y="196"/>
                  </a:lnTo>
                  <a:lnTo>
                    <a:pt x="330" y="152"/>
                  </a:lnTo>
                  <a:lnTo>
                    <a:pt x="330" y="140"/>
                  </a:lnTo>
                  <a:lnTo>
                    <a:pt x="326" y="133"/>
                  </a:lnTo>
                  <a:lnTo>
                    <a:pt x="305" y="111"/>
                  </a:lnTo>
                  <a:lnTo>
                    <a:pt x="300" y="83"/>
                  </a:lnTo>
                  <a:lnTo>
                    <a:pt x="269" y="69"/>
                  </a:lnTo>
                  <a:lnTo>
                    <a:pt x="246" y="177"/>
                  </a:lnTo>
                  <a:lnTo>
                    <a:pt x="242" y="177"/>
                  </a:lnTo>
                  <a:lnTo>
                    <a:pt x="238" y="171"/>
                  </a:lnTo>
                  <a:lnTo>
                    <a:pt x="227" y="171"/>
                  </a:lnTo>
                  <a:lnTo>
                    <a:pt x="179" y="150"/>
                  </a:lnTo>
                  <a:close/>
                </a:path>
              </a:pathLst>
            </a:custGeom>
            <a:solidFill>
              <a:srgbClr val="FFE1C2"/>
            </a:solidFill>
            <a:ln w="0">
              <a:solidFill>
                <a:srgbClr val="FFE1C2"/>
              </a:solidFill>
              <a:round/>
              <a:headEnd/>
              <a:tailEnd/>
            </a:ln>
          </p:spPr>
          <p:txBody>
            <a:bodyPr/>
            <a:lstStyle/>
            <a:p>
              <a:endParaRPr lang="en-US"/>
            </a:p>
          </p:txBody>
        </p:sp>
        <p:sp>
          <p:nvSpPr>
            <p:cNvPr id="28700" name="Freeform 157"/>
            <p:cNvSpPr>
              <a:spLocks/>
            </p:cNvSpPr>
            <p:nvPr/>
          </p:nvSpPr>
          <p:spPr bwMode="auto">
            <a:xfrm>
              <a:off x="2612" y="1502"/>
              <a:ext cx="345" cy="225"/>
            </a:xfrm>
            <a:custGeom>
              <a:avLst/>
              <a:gdLst>
                <a:gd name="T0" fmla="*/ 0 w 345"/>
                <a:gd name="T1" fmla="*/ 20 h 225"/>
                <a:gd name="T2" fmla="*/ 86 w 345"/>
                <a:gd name="T3" fmla="*/ 16 h 225"/>
                <a:gd name="T4" fmla="*/ 115 w 345"/>
                <a:gd name="T5" fmla="*/ 54 h 225"/>
                <a:gd name="T6" fmla="*/ 119 w 345"/>
                <a:gd name="T7" fmla="*/ 60 h 225"/>
                <a:gd name="T8" fmla="*/ 123 w 345"/>
                <a:gd name="T9" fmla="*/ 60 h 225"/>
                <a:gd name="T10" fmla="*/ 171 w 345"/>
                <a:gd name="T11" fmla="*/ 8 h 225"/>
                <a:gd name="T12" fmla="*/ 194 w 345"/>
                <a:gd name="T13" fmla="*/ 35 h 225"/>
                <a:gd name="T14" fmla="*/ 196 w 345"/>
                <a:gd name="T15" fmla="*/ 68 h 225"/>
                <a:gd name="T16" fmla="*/ 174 w 345"/>
                <a:gd name="T17" fmla="*/ 93 h 225"/>
                <a:gd name="T18" fmla="*/ 144 w 345"/>
                <a:gd name="T19" fmla="*/ 148 h 225"/>
                <a:gd name="T20" fmla="*/ 136 w 345"/>
                <a:gd name="T21" fmla="*/ 104 h 225"/>
                <a:gd name="T22" fmla="*/ 124 w 345"/>
                <a:gd name="T23" fmla="*/ 185 h 225"/>
                <a:gd name="T24" fmla="*/ 130 w 345"/>
                <a:gd name="T25" fmla="*/ 164 h 225"/>
                <a:gd name="T26" fmla="*/ 149 w 345"/>
                <a:gd name="T27" fmla="*/ 150 h 225"/>
                <a:gd name="T28" fmla="*/ 178 w 345"/>
                <a:gd name="T29" fmla="*/ 96 h 225"/>
                <a:gd name="T30" fmla="*/ 207 w 345"/>
                <a:gd name="T31" fmla="*/ 91 h 225"/>
                <a:gd name="T32" fmla="*/ 174 w 345"/>
                <a:gd name="T33" fmla="*/ 162 h 225"/>
                <a:gd name="T34" fmla="*/ 226 w 345"/>
                <a:gd name="T35" fmla="*/ 100 h 225"/>
                <a:gd name="T36" fmla="*/ 174 w 345"/>
                <a:gd name="T37" fmla="*/ 162 h 225"/>
                <a:gd name="T38" fmla="*/ 149 w 345"/>
                <a:gd name="T39" fmla="*/ 150 h 225"/>
                <a:gd name="T40" fmla="*/ 194 w 345"/>
                <a:gd name="T41" fmla="*/ 179 h 225"/>
                <a:gd name="T42" fmla="*/ 209 w 345"/>
                <a:gd name="T43" fmla="*/ 185 h 225"/>
                <a:gd name="T44" fmla="*/ 236 w 345"/>
                <a:gd name="T45" fmla="*/ 77 h 225"/>
                <a:gd name="T46" fmla="*/ 272 w 345"/>
                <a:gd name="T47" fmla="*/ 119 h 225"/>
                <a:gd name="T48" fmla="*/ 297 w 345"/>
                <a:gd name="T49" fmla="*/ 148 h 225"/>
                <a:gd name="T50" fmla="*/ 282 w 345"/>
                <a:gd name="T51" fmla="*/ 204 h 225"/>
                <a:gd name="T52" fmla="*/ 301 w 345"/>
                <a:gd name="T53" fmla="*/ 196 h 225"/>
                <a:gd name="T54" fmla="*/ 345 w 345"/>
                <a:gd name="T55" fmla="*/ 223 h 225"/>
                <a:gd name="T56" fmla="*/ 305 w 345"/>
                <a:gd name="T57" fmla="*/ 150 h 225"/>
                <a:gd name="T58" fmla="*/ 299 w 345"/>
                <a:gd name="T59" fmla="*/ 139 h 225"/>
                <a:gd name="T60" fmla="*/ 276 w 345"/>
                <a:gd name="T61" fmla="*/ 116 h 225"/>
                <a:gd name="T62" fmla="*/ 245 w 345"/>
                <a:gd name="T63" fmla="*/ 71 h 225"/>
                <a:gd name="T64" fmla="*/ 234 w 345"/>
                <a:gd name="T65" fmla="*/ 73 h 225"/>
                <a:gd name="T66" fmla="*/ 199 w 345"/>
                <a:gd name="T67" fmla="*/ 81 h 225"/>
                <a:gd name="T68" fmla="*/ 209 w 345"/>
                <a:gd name="T69" fmla="*/ 54 h 225"/>
                <a:gd name="T70" fmla="*/ 205 w 345"/>
                <a:gd name="T71" fmla="*/ 27 h 225"/>
                <a:gd name="T72" fmla="*/ 186 w 345"/>
                <a:gd name="T73" fmla="*/ 4 h 225"/>
                <a:gd name="T74" fmla="*/ 165 w 345"/>
                <a:gd name="T75" fmla="*/ 2 h 225"/>
                <a:gd name="T76" fmla="*/ 96 w 345"/>
                <a:gd name="T77" fmla="*/ 16 h 225"/>
                <a:gd name="T78" fmla="*/ 15 w 345"/>
                <a:gd name="T79" fmla="*/ 10 h 2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45"/>
                <a:gd name="T121" fmla="*/ 0 h 225"/>
                <a:gd name="T122" fmla="*/ 345 w 345"/>
                <a:gd name="T123" fmla="*/ 225 h 2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45" h="225">
                  <a:moveTo>
                    <a:pt x="0" y="16"/>
                  </a:moveTo>
                  <a:lnTo>
                    <a:pt x="0" y="20"/>
                  </a:lnTo>
                  <a:lnTo>
                    <a:pt x="15" y="16"/>
                  </a:lnTo>
                  <a:lnTo>
                    <a:pt x="86" y="16"/>
                  </a:lnTo>
                  <a:lnTo>
                    <a:pt x="92" y="22"/>
                  </a:lnTo>
                  <a:lnTo>
                    <a:pt x="115" y="54"/>
                  </a:lnTo>
                  <a:lnTo>
                    <a:pt x="117" y="56"/>
                  </a:lnTo>
                  <a:lnTo>
                    <a:pt x="119" y="60"/>
                  </a:lnTo>
                  <a:lnTo>
                    <a:pt x="121" y="62"/>
                  </a:lnTo>
                  <a:lnTo>
                    <a:pt x="123" y="60"/>
                  </a:lnTo>
                  <a:lnTo>
                    <a:pt x="167" y="10"/>
                  </a:lnTo>
                  <a:lnTo>
                    <a:pt x="171" y="8"/>
                  </a:lnTo>
                  <a:lnTo>
                    <a:pt x="184" y="16"/>
                  </a:lnTo>
                  <a:lnTo>
                    <a:pt x="194" y="35"/>
                  </a:lnTo>
                  <a:lnTo>
                    <a:pt x="197" y="48"/>
                  </a:lnTo>
                  <a:lnTo>
                    <a:pt x="196" y="68"/>
                  </a:lnTo>
                  <a:lnTo>
                    <a:pt x="192" y="75"/>
                  </a:lnTo>
                  <a:lnTo>
                    <a:pt x="174" y="93"/>
                  </a:lnTo>
                  <a:lnTo>
                    <a:pt x="149" y="139"/>
                  </a:lnTo>
                  <a:lnTo>
                    <a:pt x="144" y="148"/>
                  </a:lnTo>
                  <a:lnTo>
                    <a:pt x="132" y="158"/>
                  </a:lnTo>
                  <a:lnTo>
                    <a:pt x="136" y="104"/>
                  </a:lnTo>
                  <a:lnTo>
                    <a:pt x="130" y="110"/>
                  </a:lnTo>
                  <a:lnTo>
                    <a:pt x="124" y="185"/>
                  </a:lnTo>
                  <a:lnTo>
                    <a:pt x="130" y="187"/>
                  </a:lnTo>
                  <a:lnTo>
                    <a:pt x="130" y="164"/>
                  </a:lnTo>
                  <a:lnTo>
                    <a:pt x="146" y="158"/>
                  </a:lnTo>
                  <a:lnTo>
                    <a:pt x="149" y="150"/>
                  </a:lnTo>
                  <a:lnTo>
                    <a:pt x="167" y="119"/>
                  </a:lnTo>
                  <a:lnTo>
                    <a:pt x="178" y="96"/>
                  </a:lnTo>
                  <a:lnTo>
                    <a:pt x="194" y="83"/>
                  </a:lnTo>
                  <a:lnTo>
                    <a:pt x="207" y="91"/>
                  </a:lnTo>
                  <a:lnTo>
                    <a:pt x="169" y="160"/>
                  </a:lnTo>
                  <a:lnTo>
                    <a:pt x="174" y="162"/>
                  </a:lnTo>
                  <a:lnTo>
                    <a:pt x="213" y="93"/>
                  </a:lnTo>
                  <a:lnTo>
                    <a:pt x="226" y="100"/>
                  </a:lnTo>
                  <a:lnTo>
                    <a:pt x="205" y="171"/>
                  </a:lnTo>
                  <a:lnTo>
                    <a:pt x="174" y="162"/>
                  </a:lnTo>
                  <a:lnTo>
                    <a:pt x="169" y="160"/>
                  </a:lnTo>
                  <a:lnTo>
                    <a:pt x="149" y="150"/>
                  </a:lnTo>
                  <a:lnTo>
                    <a:pt x="146" y="158"/>
                  </a:lnTo>
                  <a:lnTo>
                    <a:pt x="194" y="179"/>
                  </a:lnTo>
                  <a:lnTo>
                    <a:pt x="205" y="179"/>
                  </a:lnTo>
                  <a:lnTo>
                    <a:pt x="209" y="185"/>
                  </a:lnTo>
                  <a:lnTo>
                    <a:pt x="213" y="185"/>
                  </a:lnTo>
                  <a:lnTo>
                    <a:pt x="236" y="77"/>
                  </a:lnTo>
                  <a:lnTo>
                    <a:pt x="267" y="91"/>
                  </a:lnTo>
                  <a:lnTo>
                    <a:pt x="272" y="119"/>
                  </a:lnTo>
                  <a:lnTo>
                    <a:pt x="293" y="141"/>
                  </a:lnTo>
                  <a:lnTo>
                    <a:pt x="297" y="148"/>
                  </a:lnTo>
                  <a:lnTo>
                    <a:pt x="297" y="160"/>
                  </a:lnTo>
                  <a:lnTo>
                    <a:pt x="282" y="204"/>
                  </a:lnTo>
                  <a:lnTo>
                    <a:pt x="284" y="206"/>
                  </a:lnTo>
                  <a:lnTo>
                    <a:pt x="301" y="196"/>
                  </a:lnTo>
                  <a:lnTo>
                    <a:pt x="322" y="225"/>
                  </a:lnTo>
                  <a:lnTo>
                    <a:pt x="345" y="223"/>
                  </a:lnTo>
                  <a:lnTo>
                    <a:pt x="303" y="187"/>
                  </a:lnTo>
                  <a:lnTo>
                    <a:pt x="305" y="150"/>
                  </a:lnTo>
                  <a:lnTo>
                    <a:pt x="303" y="144"/>
                  </a:lnTo>
                  <a:lnTo>
                    <a:pt x="299" y="139"/>
                  </a:lnTo>
                  <a:lnTo>
                    <a:pt x="278" y="119"/>
                  </a:lnTo>
                  <a:lnTo>
                    <a:pt x="276" y="116"/>
                  </a:lnTo>
                  <a:lnTo>
                    <a:pt x="272" y="83"/>
                  </a:lnTo>
                  <a:lnTo>
                    <a:pt x="245" y="71"/>
                  </a:lnTo>
                  <a:lnTo>
                    <a:pt x="236" y="71"/>
                  </a:lnTo>
                  <a:lnTo>
                    <a:pt x="234" y="73"/>
                  </a:lnTo>
                  <a:lnTo>
                    <a:pt x="230" y="91"/>
                  </a:lnTo>
                  <a:lnTo>
                    <a:pt x="199" y="81"/>
                  </a:lnTo>
                  <a:lnTo>
                    <a:pt x="201" y="77"/>
                  </a:lnTo>
                  <a:lnTo>
                    <a:pt x="209" y="54"/>
                  </a:lnTo>
                  <a:lnTo>
                    <a:pt x="209" y="39"/>
                  </a:lnTo>
                  <a:lnTo>
                    <a:pt x="205" y="27"/>
                  </a:lnTo>
                  <a:lnTo>
                    <a:pt x="194" y="12"/>
                  </a:lnTo>
                  <a:lnTo>
                    <a:pt x="186" y="4"/>
                  </a:lnTo>
                  <a:lnTo>
                    <a:pt x="178" y="0"/>
                  </a:lnTo>
                  <a:lnTo>
                    <a:pt x="165" y="2"/>
                  </a:lnTo>
                  <a:lnTo>
                    <a:pt x="121" y="52"/>
                  </a:lnTo>
                  <a:lnTo>
                    <a:pt x="96" y="16"/>
                  </a:lnTo>
                  <a:lnTo>
                    <a:pt x="86" y="10"/>
                  </a:lnTo>
                  <a:lnTo>
                    <a:pt x="15" y="10"/>
                  </a:lnTo>
                  <a:lnTo>
                    <a:pt x="0" y="16"/>
                  </a:lnTo>
                  <a:close/>
                </a:path>
              </a:pathLst>
            </a:custGeom>
            <a:solidFill>
              <a:srgbClr val="000000"/>
            </a:solidFill>
            <a:ln w="0">
              <a:solidFill>
                <a:srgbClr val="000000"/>
              </a:solidFill>
              <a:round/>
              <a:headEnd/>
              <a:tailEnd/>
            </a:ln>
          </p:spPr>
          <p:txBody>
            <a:bodyPr/>
            <a:lstStyle/>
            <a:p>
              <a:endParaRPr lang="en-US"/>
            </a:p>
          </p:txBody>
        </p:sp>
        <p:sp>
          <p:nvSpPr>
            <p:cNvPr id="28701" name="Freeform 158"/>
            <p:cNvSpPr>
              <a:spLocks/>
            </p:cNvSpPr>
            <p:nvPr/>
          </p:nvSpPr>
          <p:spPr bwMode="auto">
            <a:xfrm>
              <a:off x="2976" y="1737"/>
              <a:ext cx="187" cy="334"/>
            </a:xfrm>
            <a:custGeom>
              <a:avLst/>
              <a:gdLst>
                <a:gd name="T0" fmla="*/ 183 w 187"/>
                <a:gd name="T1" fmla="*/ 334 h 334"/>
                <a:gd name="T2" fmla="*/ 187 w 187"/>
                <a:gd name="T3" fmla="*/ 282 h 334"/>
                <a:gd name="T4" fmla="*/ 175 w 187"/>
                <a:gd name="T5" fmla="*/ 220 h 334"/>
                <a:gd name="T6" fmla="*/ 148 w 187"/>
                <a:gd name="T7" fmla="*/ 126 h 334"/>
                <a:gd name="T8" fmla="*/ 133 w 187"/>
                <a:gd name="T9" fmla="*/ 90 h 334"/>
                <a:gd name="T10" fmla="*/ 119 w 187"/>
                <a:gd name="T11" fmla="*/ 71 h 334"/>
                <a:gd name="T12" fmla="*/ 110 w 187"/>
                <a:gd name="T13" fmla="*/ 57 h 334"/>
                <a:gd name="T14" fmla="*/ 91 w 187"/>
                <a:gd name="T15" fmla="*/ 42 h 334"/>
                <a:gd name="T16" fmla="*/ 70 w 187"/>
                <a:gd name="T17" fmla="*/ 27 h 334"/>
                <a:gd name="T18" fmla="*/ 45 w 187"/>
                <a:gd name="T19" fmla="*/ 15 h 334"/>
                <a:gd name="T20" fmla="*/ 27 w 187"/>
                <a:gd name="T21" fmla="*/ 9 h 334"/>
                <a:gd name="T22" fmla="*/ 4 w 187"/>
                <a:gd name="T23" fmla="*/ 0 h 334"/>
                <a:gd name="T24" fmla="*/ 0 w 187"/>
                <a:gd name="T25" fmla="*/ 2 h 334"/>
                <a:gd name="T26" fmla="*/ 16 w 187"/>
                <a:gd name="T27" fmla="*/ 32 h 334"/>
                <a:gd name="T28" fmla="*/ 62 w 187"/>
                <a:gd name="T29" fmla="*/ 34 h 334"/>
                <a:gd name="T30" fmla="*/ 91 w 187"/>
                <a:gd name="T31" fmla="*/ 103 h 334"/>
                <a:gd name="T32" fmla="*/ 127 w 187"/>
                <a:gd name="T33" fmla="*/ 147 h 334"/>
                <a:gd name="T34" fmla="*/ 152 w 187"/>
                <a:gd name="T35" fmla="*/ 182 h 334"/>
                <a:gd name="T36" fmla="*/ 152 w 187"/>
                <a:gd name="T37" fmla="*/ 228 h 334"/>
                <a:gd name="T38" fmla="*/ 177 w 187"/>
                <a:gd name="T39" fmla="*/ 272 h 334"/>
                <a:gd name="T40" fmla="*/ 177 w 187"/>
                <a:gd name="T41" fmla="*/ 278 h 334"/>
                <a:gd name="T42" fmla="*/ 173 w 187"/>
                <a:gd name="T43" fmla="*/ 315 h 334"/>
                <a:gd name="T44" fmla="*/ 183 w 187"/>
                <a:gd name="T45" fmla="*/ 334 h 3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7"/>
                <a:gd name="T70" fmla="*/ 0 h 334"/>
                <a:gd name="T71" fmla="*/ 187 w 187"/>
                <a:gd name="T72" fmla="*/ 334 h 33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7" h="334">
                  <a:moveTo>
                    <a:pt x="183" y="334"/>
                  </a:moveTo>
                  <a:lnTo>
                    <a:pt x="187" y="282"/>
                  </a:lnTo>
                  <a:lnTo>
                    <a:pt x="175" y="220"/>
                  </a:lnTo>
                  <a:lnTo>
                    <a:pt x="148" y="126"/>
                  </a:lnTo>
                  <a:lnTo>
                    <a:pt x="133" y="90"/>
                  </a:lnTo>
                  <a:lnTo>
                    <a:pt x="119" y="71"/>
                  </a:lnTo>
                  <a:lnTo>
                    <a:pt x="110" y="57"/>
                  </a:lnTo>
                  <a:lnTo>
                    <a:pt x="91" y="42"/>
                  </a:lnTo>
                  <a:lnTo>
                    <a:pt x="70" y="27"/>
                  </a:lnTo>
                  <a:lnTo>
                    <a:pt x="45" y="15"/>
                  </a:lnTo>
                  <a:lnTo>
                    <a:pt x="27" y="9"/>
                  </a:lnTo>
                  <a:lnTo>
                    <a:pt x="4" y="0"/>
                  </a:lnTo>
                  <a:lnTo>
                    <a:pt x="0" y="2"/>
                  </a:lnTo>
                  <a:lnTo>
                    <a:pt x="16" y="32"/>
                  </a:lnTo>
                  <a:lnTo>
                    <a:pt x="62" y="34"/>
                  </a:lnTo>
                  <a:lnTo>
                    <a:pt x="91" y="103"/>
                  </a:lnTo>
                  <a:lnTo>
                    <a:pt x="127" y="147"/>
                  </a:lnTo>
                  <a:lnTo>
                    <a:pt x="152" y="182"/>
                  </a:lnTo>
                  <a:lnTo>
                    <a:pt x="152" y="228"/>
                  </a:lnTo>
                  <a:lnTo>
                    <a:pt x="177" y="272"/>
                  </a:lnTo>
                  <a:lnTo>
                    <a:pt x="177" y="278"/>
                  </a:lnTo>
                  <a:lnTo>
                    <a:pt x="173" y="315"/>
                  </a:lnTo>
                  <a:lnTo>
                    <a:pt x="183" y="334"/>
                  </a:lnTo>
                  <a:close/>
                </a:path>
              </a:pathLst>
            </a:custGeom>
            <a:solidFill>
              <a:srgbClr val="FFFFFF"/>
            </a:solidFill>
            <a:ln w="0">
              <a:solidFill>
                <a:srgbClr val="000000"/>
              </a:solidFill>
              <a:round/>
              <a:headEnd/>
              <a:tailEnd/>
            </a:ln>
          </p:spPr>
          <p:txBody>
            <a:bodyPr/>
            <a:lstStyle/>
            <a:p>
              <a:endParaRPr lang="en-US"/>
            </a:p>
          </p:txBody>
        </p:sp>
        <p:sp>
          <p:nvSpPr>
            <p:cNvPr id="28702" name="Freeform 159"/>
            <p:cNvSpPr>
              <a:spLocks/>
            </p:cNvSpPr>
            <p:nvPr/>
          </p:nvSpPr>
          <p:spPr bwMode="auto">
            <a:xfrm>
              <a:off x="2804" y="1737"/>
              <a:ext cx="253" cy="268"/>
            </a:xfrm>
            <a:custGeom>
              <a:avLst/>
              <a:gdLst>
                <a:gd name="T0" fmla="*/ 180 w 253"/>
                <a:gd name="T1" fmla="*/ 209 h 268"/>
                <a:gd name="T2" fmla="*/ 224 w 253"/>
                <a:gd name="T3" fmla="*/ 169 h 268"/>
                <a:gd name="T4" fmla="*/ 253 w 253"/>
                <a:gd name="T5" fmla="*/ 134 h 268"/>
                <a:gd name="T6" fmla="*/ 226 w 253"/>
                <a:gd name="T7" fmla="*/ 52 h 268"/>
                <a:gd name="T8" fmla="*/ 169 w 253"/>
                <a:gd name="T9" fmla="*/ 34 h 268"/>
                <a:gd name="T10" fmla="*/ 159 w 253"/>
                <a:gd name="T11" fmla="*/ 0 h 268"/>
                <a:gd name="T12" fmla="*/ 119 w 253"/>
                <a:gd name="T13" fmla="*/ 9 h 268"/>
                <a:gd name="T14" fmla="*/ 119 w 253"/>
                <a:gd name="T15" fmla="*/ 57 h 268"/>
                <a:gd name="T16" fmla="*/ 163 w 253"/>
                <a:gd name="T17" fmla="*/ 44 h 268"/>
                <a:gd name="T18" fmla="*/ 169 w 253"/>
                <a:gd name="T19" fmla="*/ 52 h 268"/>
                <a:gd name="T20" fmla="*/ 178 w 253"/>
                <a:gd name="T21" fmla="*/ 76 h 268"/>
                <a:gd name="T22" fmla="*/ 178 w 253"/>
                <a:gd name="T23" fmla="*/ 94 h 268"/>
                <a:gd name="T24" fmla="*/ 169 w 253"/>
                <a:gd name="T25" fmla="*/ 111 h 268"/>
                <a:gd name="T26" fmla="*/ 169 w 253"/>
                <a:gd name="T27" fmla="*/ 113 h 268"/>
                <a:gd name="T28" fmla="*/ 52 w 253"/>
                <a:gd name="T29" fmla="*/ 171 h 268"/>
                <a:gd name="T30" fmla="*/ 0 w 253"/>
                <a:gd name="T31" fmla="*/ 243 h 268"/>
                <a:gd name="T32" fmla="*/ 73 w 253"/>
                <a:gd name="T33" fmla="*/ 268 h 268"/>
                <a:gd name="T34" fmla="*/ 180 w 253"/>
                <a:gd name="T35" fmla="*/ 209 h 26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3"/>
                <a:gd name="T55" fmla="*/ 0 h 268"/>
                <a:gd name="T56" fmla="*/ 253 w 253"/>
                <a:gd name="T57" fmla="*/ 268 h 26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3" h="268">
                  <a:moveTo>
                    <a:pt x="180" y="209"/>
                  </a:moveTo>
                  <a:lnTo>
                    <a:pt x="224" y="169"/>
                  </a:lnTo>
                  <a:lnTo>
                    <a:pt x="253" y="134"/>
                  </a:lnTo>
                  <a:lnTo>
                    <a:pt x="226" y="52"/>
                  </a:lnTo>
                  <a:lnTo>
                    <a:pt x="169" y="34"/>
                  </a:lnTo>
                  <a:lnTo>
                    <a:pt x="159" y="0"/>
                  </a:lnTo>
                  <a:lnTo>
                    <a:pt x="119" y="9"/>
                  </a:lnTo>
                  <a:lnTo>
                    <a:pt x="119" y="57"/>
                  </a:lnTo>
                  <a:lnTo>
                    <a:pt x="163" y="44"/>
                  </a:lnTo>
                  <a:lnTo>
                    <a:pt x="169" y="52"/>
                  </a:lnTo>
                  <a:lnTo>
                    <a:pt x="178" y="76"/>
                  </a:lnTo>
                  <a:lnTo>
                    <a:pt x="178" y="94"/>
                  </a:lnTo>
                  <a:lnTo>
                    <a:pt x="169" y="111"/>
                  </a:lnTo>
                  <a:lnTo>
                    <a:pt x="169" y="113"/>
                  </a:lnTo>
                  <a:lnTo>
                    <a:pt x="52" y="171"/>
                  </a:lnTo>
                  <a:lnTo>
                    <a:pt x="0" y="243"/>
                  </a:lnTo>
                  <a:lnTo>
                    <a:pt x="73" y="268"/>
                  </a:lnTo>
                  <a:lnTo>
                    <a:pt x="180" y="209"/>
                  </a:lnTo>
                  <a:close/>
                </a:path>
              </a:pathLst>
            </a:custGeom>
            <a:solidFill>
              <a:srgbClr val="BF0000"/>
            </a:solidFill>
            <a:ln w="0">
              <a:solidFill>
                <a:srgbClr val="000000"/>
              </a:solidFill>
              <a:round/>
              <a:headEnd/>
              <a:tailEnd/>
            </a:ln>
          </p:spPr>
          <p:txBody>
            <a:bodyPr/>
            <a:lstStyle/>
            <a:p>
              <a:endParaRPr lang="en-US"/>
            </a:p>
          </p:txBody>
        </p:sp>
        <p:sp>
          <p:nvSpPr>
            <p:cNvPr id="28703" name="Freeform 160"/>
            <p:cNvSpPr>
              <a:spLocks/>
            </p:cNvSpPr>
            <p:nvPr/>
          </p:nvSpPr>
          <p:spPr bwMode="auto">
            <a:xfrm>
              <a:off x="2809" y="1725"/>
              <a:ext cx="267" cy="255"/>
            </a:xfrm>
            <a:custGeom>
              <a:avLst/>
              <a:gdLst>
                <a:gd name="T0" fmla="*/ 262 w 267"/>
                <a:gd name="T1" fmla="*/ 127 h 255"/>
                <a:gd name="T2" fmla="*/ 258 w 267"/>
                <a:gd name="T3" fmla="*/ 115 h 255"/>
                <a:gd name="T4" fmla="*/ 229 w 267"/>
                <a:gd name="T5" fmla="*/ 46 h 255"/>
                <a:gd name="T6" fmla="*/ 183 w 267"/>
                <a:gd name="T7" fmla="*/ 44 h 255"/>
                <a:gd name="T8" fmla="*/ 167 w 267"/>
                <a:gd name="T9" fmla="*/ 14 h 255"/>
                <a:gd name="T10" fmla="*/ 148 w 267"/>
                <a:gd name="T11" fmla="*/ 0 h 255"/>
                <a:gd name="T12" fmla="*/ 125 w 267"/>
                <a:gd name="T13" fmla="*/ 2 h 255"/>
                <a:gd name="T14" fmla="*/ 114 w 267"/>
                <a:gd name="T15" fmla="*/ 12 h 255"/>
                <a:gd name="T16" fmla="*/ 100 w 267"/>
                <a:gd name="T17" fmla="*/ 12 h 255"/>
                <a:gd name="T18" fmla="*/ 96 w 267"/>
                <a:gd name="T19" fmla="*/ 17 h 255"/>
                <a:gd name="T20" fmla="*/ 98 w 267"/>
                <a:gd name="T21" fmla="*/ 25 h 255"/>
                <a:gd name="T22" fmla="*/ 47 w 267"/>
                <a:gd name="T23" fmla="*/ 46 h 255"/>
                <a:gd name="T24" fmla="*/ 0 w 267"/>
                <a:gd name="T25" fmla="*/ 52 h 255"/>
                <a:gd name="T26" fmla="*/ 16 w 267"/>
                <a:gd name="T27" fmla="*/ 60 h 255"/>
                <a:gd name="T28" fmla="*/ 39 w 267"/>
                <a:gd name="T29" fmla="*/ 56 h 255"/>
                <a:gd name="T30" fmla="*/ 66 w 267"/>
                <a:gd name="T31" fmla="*/ 50 h 255"/>
                <a:gd name="T32" fmla="*/ 104 w 267"/>
                <a:gd name="T33" fmla="*/ 35 h 255"/>
                <a:gd name="T34" fmla="*/ 104 w 267"/>
                <a:gd name="T35" fmla="*/ 73 h 255"/>
                <a:gd name="T36" fmla="*/ 114 w 267"/>
                <a:gd name="T37" fmla="*/ 69 h 255"/>
                <a:gd name="T38" fmla="*/ 114 w 267"/>
                <a:gd name="T39" fmla="*/ 21 h 255"/>
                <a:gd name="T40" fmla="*/ 154 w 267"/>
                <a:gd name="T41" fmla="*/ 12 h 255"/>
                <a:gd name="T42" fmla="*/ 164 w 267"/>
                <a:gd name="T43" fmla="*/ 46 h 255"/>
                <a:gd name="T44" fmla="*/ 221 w 267"/>
                <a:gd name="T45" fmla="*/ 64 h 255"/>
                <a:gd name="T46" fmla="*/ 248 w 267"/>
                <a:gd name="T47" fmla="*/ 146 h 255"/>
                <a:gd name="T48" fmla="*/ 219 w 267"/>
                <a:gd name="T49" fmla="*/ 181 h 255"/>
                <a:gd name="T50" fmla="*/ 175 w 267"/>
                <a:gd name="T51" fmla="*/ 221 h 255"/>
                <a:gd name="T52" fmla="*/ 177 w 267"/>
                <a:gd name="T53" fmla="*/ 236 h 255"/>
                <a:gd name="T54" fmla="*/ 175 w 267"/>
                <a:gd name="T55" fmla="*/ 255 h 255"/>
                <a:gd name="T56" fmla="*/ 252 w 267"/>
                <a:gd name="T57" fmla="*/ 175 h 255"/>
                <a:gd name="T58" fmla="*/ 267 w 267"/>
                <a:gd name="T59" fmla="*/ 152 h 255"/>
                <a:gd name="T60" fmla="*/ 262 w 267"/>
                <a:gd name="T61" fmla="*/ 127 h 25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7"/>
                <a:gd name="T94" fmla="*/ 0 h 255"/>
                <a:gd name="T95" fmla="*/ 267 w 267"/>
                <a:gd name="T96" fmla="*/ 255 h 25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7" h="255">
                  <a:moveTo>
                    <a:pt x="262" y="127"/>
                  </a:moveTo>
                  <a:lnTo>
                    <a:pt x="258" y="115"/>
                  </a:lnTo>
                  <a:lnTo>
                    <a:pt x="229" y="46"/>
                  </a:lnTo>
                  <a:lnTo>
                    <a:pt x="183" y="44"/>
                  </a:lnTo>
                  <a:lnTo>
                    <a:pt x="167" y="14"/>
                  </a:lnTo>
                  <a:lnTo>
                    <a:pt x="148" y="0"/>
                  </a:lnTo>
                  <a:lnTo>
                    <a:pt x="125" y="2"/>
                  </a:lnTo>
                  <a:lnTo>
                    <a:pt x="114" y="12"/>
                  </a:lnTo>
                  <a:lnTo>
                    <a:pt x="100" y="12"/>
                  </a:lnTo>
                  <a:lnTo>
                    <a:pt x="96" y="17"/>
                  </a:lnTo>
                  <a:lnTo>
                    <a:pt x="98" y="25"/>
                  </a:lnTo>
                  <a:lnTo>
                    <a:pt x="47" y="46"/>
                  </a:lnTo>
                  <a:lnTo>
                    <a:pt x="0" y="52"/>
                  </a:lnTo>
                  <a:lnTo>
                    <a:pt x="16" y="60"/>
                  </a:lnTo>
                  <a:lnTo>
                    <a:pt x="39" y="56"/>
                  </a:lnTo>
                  <a:lnTo>
                    <a:pt x="66" y="50"/>
                  </a:lnTo>
                  <a:lnTo>
                    <a:pt x="104" y="35"/>
                  </a:lnTo>
                  <a:lnTo>
                    <a:pt x="104" y="73"/>
                  </a:lnTo>
                  <a:lnTo>
                    <a:pt x="114" y="69"/>
                  </a:lnTo>
                  <a:lnTo>
                    <a:pt x="114" y="21"/>
                  </a:lnTo>
                  <a:lnTo>
                    <a:pt x="154" y="12"/>
                  </a:lnTo>
                  <a:lnTo>
                    <a:pt x="164" y="46"/>
                  </a:lnTo>
                  <a:lnTo>
                    <a:pt x="221" y="64"/>
                  </a:lnTo>
                  <a:lnTo>
                    <a:pt x="248" y="146"/>
                  </a:lnTo>
                  <a:lnTo>
                    <a:pt x="219" y="181"/>
                  </a:lnTo>
                  <a:lnTo>
                    <a:pt x="175" y="221"/>
                  </a:lnTo>
                  <a:lnTo>
                    <a:pt x="177" y="236"/>
                  </a:lnTo>
                  <a:lnTo>
                    <a:pt x="175" y="255"/>
                  </a:lnTo>
                  <a:lnTo>
                    <a:pt x="252" y="175"/>
                  </a:lnTo>
                  <a:lnTo>
                    <a:pt x="267" y="152"/>
                  </a:lnTo>
                  <a:lnTo>
                    <a:pt x="262" y="127"/>
                  </a:lnTo>
                  <a:close/>
                </a:path>
              </a:pathLst>
            </a:custGeom>
            <a:solidFill>
              <a:srgbClr val="000000"/>
            </a:solidFill>
            <a:ln w="0">
              <a:solidFill>
                <a:srgbClr val="000000"/>
              </a:solidFill>
              <a:round/>
              <a:headEnd/>
              <a:tailEnd/>
            </a:ln>
          </p:spPr>
          <p:txBody>
            <a:bodyPr/>
            <a:lstStyle/>
            <a:p>
              <a:endParaRPr lang="en-US"/>
            </a:p>
          </p:txBody>
        </p:sp>
        <p:sp>
          <p:nvSpPr>
            <p:cNvPr id="28704" name="Freeform 161"/>
            <p:cNvSpPr>
              <a:spLocks/>
            </p:cNvSpPr>
            <p:nvPr/>
          </p:nvSpPr>
          <p:spPr bwMode="auto">
            <a:xfrm>
              <a:off x="3598" y="2414"/>
              <a:ext cx="242" cy="198"/>
            </a:xfrm>
            <a:custGeom>
              <a:avLst/>
              <a:gdLst>
                <a:gd name="T0" fmla="*/ 77 w 242"/>
                <a:gd name="T1" fmla="*/ 66 h 198"/>
                <a:gd name="T2" fmla="*/ 0 w 242"/>
                <a:gd name="T3" fmla="*/ 156 h 198"/>
                <a:gd name="T4" fmla="*/ 48 w 242"/>
                <a:gd name="T5" fmla="*/ 198 h 198"/>
                <a:gd name="T6" fmla="*/ 119 w 242"/>
                <a:gd name="T7" fmla="*/ 165 h 198"/>
                <a:gd name="T8" fmla="*/ 116 w 242"/>
                <a:gd name="T9" fmla="*/ 141 h 198"/>
                <a:gd name="T10" fmla="*/ 116 w 242"/>
                <a:gd name="T11" fmla="*/ 135 h 198"/>
                <a:gd name="T12" fmla="*/ 144 w 242"/>
                <a:gd name="T13" fmla="*/ 133 h 198"/>
                <a:gd name="T14" fmla="*/ 167 w 242"/>
                <a:gd name="T15" fmla="*/ 127 h 198"/>
                <a:gd name="T16" fmla="*/ 204 w 242"/>
                <a:gd name="T17" fmla="*/ 102 h 198"/>
                <a:gd name="T18" fmla="*/ 215 w 242"/>
                <a:gd name="T19" fmla="*/ 83 h 198"/>
                <a:gd name="T20" fmla="*/ 223 w 242"/>
                <a:gd name="T21" fmla="*/ 75 h 198"/>
                <a:gd name="T22" fmla="*/ 242 w 242"/>
                <a:gd name="T23" fmla="*/ 39 h 198"/>
                <a:gd name="T24" fmla="*/ 242 w 242"/>
                <a:gd name="T25" fmla="*/ 20 h 198"/>
                <a:gd name="T26" fmla="*/ 235 w 242"/>
                <a:gd name="T27" fmla="*/ 4 h 198"/>
                <a:gd name="T28" fmla="*/ 225 w 242"/>
                <a:gd name="T29" fmla="*/ 0 h 198"/>
                <a:gd name="T30" fmla="*/ 167 w 242"/>
                <a:gd name="T31" fmla="*/ 43 h 198"/>
                <a:gd name="T32" fmla="*/ 123 w 242"/>
                <a:gd name="T33" fmla="*/ 71 h 198"/>
                <a:gd name="T34" fmla="*/ 77 w 242"/>
                <a:gd name="T35" fmla="*/ 66 h 1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2"/>
                <a:gd name="T55" fmla="*/ 0 h 198"/>
                <a:gd name="T56" fmla="*/ 242 w 242"/>
                <a:gd name="T57" fmla="*/ 198 h 1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2" h="198">
                  <a:moveTo>
                    <a:pt x="77" y="66"/>
                  </a:moveTo>
                  <a:lnTo>
                    <a:pt x="0" y="156"/>
                  </a:lnTo>
                  <a:lnTo>
                    <a:pt x="48" y="198"/>
                  </a:lnTo>
                  <a:lnTo>
                    <a:pt x="119" y="165"/>
                  </a:lnTo>
                  <a:lnTo>
                    <a:pt x="116" y="141"/>
                  </a:lnTo>
                  <a:lnTo>
                    <a:pt x="116" y="135"/>
                  </a:lnTo>
                  <a:lnTo>
                    <a:pt x="144" y="133"/>
                  </a:lnTo>
                  <a:lnTo>
                    <a:pt x="167" y="127"/>
                  </a:lnTo>
                  <a:lnTo>
                    <a:pt x="204" y="102"/>
                  </a:lnTo>
                  <a:lnTo>
                    <a:pt x="215" y="83"/>
                  </a:lnTo>
                  <a:lnTo>
                    <a:pt x="223" y="75"/>
                  </a:lnTo>
                  <a:lnTo>
                    <a:pt x="242" y="39"/>
                  </a:lnTo>
                  <a:lnTo>
                    <a:pt x="242" y="20"/>
                  </a:lnTo>
                  <a:lnTo>
                    <a:pt x="235" y="4"/>
                  </a:lnTo>
                  <a:lnTo>
                    <a:pt x="225" y="0"/>
                  </a:lnTo>
                  <a:lnTo>
                    <a:pt x="167" y="43"/>
                  </a:lnTo>
                  <a:lnTo>
                    <a:pt x="123" y="71"/>
                  </a:lnTo>
                  <a:lnTo>
                    <a:pt x="77" y="66"/>
                  </a:lnTo>
                  <a:close/>
                </a:path>
              </a:pathLst>
            </a:custGeom>
            <a:solidFill>
              <a:srgbClr val="000000"/>
            </a:solidFill>
            <a:ln w="0">
              <a:solidFill>
                <a:srgbClr val="000000"/>
              </a:solidFill>
              <a:round/>
              <a:headEnd/>
              <a:tailEnd/>
            </a:ln>
          </p:spPr>
          <p:txBody>
            <a:bodyPr/>
            <a:lstStyle/>
            <a:p>
              <a:endParaRPr lang="en-US"/>
            </a:p>
          </p:txBody>
        </p:sp>
        <p:sp>
          <p:nvSpPr>
            <p:cNvPr id="28705" name="Freeform 162"/>
            <p:cNvSpPr>
              <a:spLocks/>
            </p:cNvSpPr>
            <p:nvPr/>
          </p:nvSpPr>
          <p:spPr bwMode="auto">
            <a:xfrm>
              <a:off x="3067" y="1840"/>
              <a:ext cx="92" cy="238"/>
            </a:xfrm>
            <a:custGeom>
              <a:avLst/>
              <a:gdLst>
                <a:gd name="T0" fmla="*/ 92 w 92"/>
                <a:gd name="T1" fmla="*/ 238 h 238"/>
                <a:gd name="T2" fmla="*/ 92 w 92"/>
                <a:gd name="T3" fmla="*/ 231 h 238"/>
                <a:gd name="T4" fmla="*/ 82 w 92"/>
                <a:gd name="T5" fmla="*/ 212 h 238"/>
                <a:gd name="T6" fmla="*/ 86 w 92"/>
                <a:gd name="T7" fmla="*/ 175 h 238"/>
                <a:gd name="T8" fmla="*/ 86 w 92"/>
                <a:gd name="T9" fmla="*/ 169 h 238"/>
                <a:gd name="T10" fmla="*/ 61 w 92"/>
                <a:gd name="T11" fmla="*/ 125 h 238"/>
                <a:gd name="T12" fmla="*/ 61 w 92"/>
                <a:gd name="T13" fmla="*/ 79 h 238"/>
                <a:gd name="T14" fmla="*/ 36 w 92"/>
                <a:gd name="T15" fmla="*/ 44 h 238"/>
                <a:gd name="T16" fmla="*/ 0 w 92"/>
                <a:gd name="T17" fmla="*/ 0 h 238"/>
                <a:gd name="T18" fmla="*/ 4 w 92"/>
                <a:gd name="T19" fmla="*/ 12 h 238"/>
                <a:gd name="T20" fmla="*/ 52 w 92"/>
                <a:gd name="T21" fmla="*/ 77 h 238"/>
                <a:gd name="T22" fmla="*/ 53 w 92"/>
                <a:gd name="T23" fmla="*/ 125 h 238"/>
                <a:gd name="T24" fmla="*/ 55 w 92"/>
                <a:gd name="T25" fmla="*/ 131 h 238"/>
                <a:gd name="T26" fmla="*/ 80 w 92"/>
                <a:gd name="T27" fmla="*/ 173 h 238"/>
                <a:gd name="T28" fmla="*/ 80 w 92"/>
                <a:gd name="T29" fmla="*/ 188 h 238"/>
                <a:gd name="T30" fmla="*/ 76 w 92"/>
                <a:gd name="T31" fmla="*/ 213 h 238"/>
                <a:gd name="T32" fmla="*/ 92 w 92"/>
                <a:gd name="T33" fmla="*/ 238 h 2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2"/>
                <a:gd name="T52" fmla="*/ 0 h 238"/>
                <a:gd name="T53" fmla="*/ 92 w 92"/>
                <a:gd name="T54" fmla="*/ 238 h 2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2" h="238">
                  <a:moveTo>
                    <a:pt x="92" y="238"/>
                  </a:moveTo>
                  <a:lnTo>
                    <a:pt x="92" y="231"/>
                  </a:lnTo>
                  <a:lnTo>
                    <a:pt x="82" y="212"/>
                  </a:lnTo>
                  <a:lnTo>
                    <a:pt x="86" y="175"/>
                  </a:lnTo>
                  <a:lnTo>
                    <a:pt x="86" y="169"/>
                  </a:lnTo>
                  <a:lnTo>
                    <a:pt x="61" y="125"/>
                  </a:lnTo>
                  <a:lnTo>
                    <a:pt x="61" y="79"/>
                  </a:lnTo>
                  <a:lnTo>
                    <a:pt x="36" y="44"/>
                  </a:lnTo>
                  <a:lnTo>
                    <a:pt x="0" y="0"/>
                  </a:lnTo>
                  <a:lnTo>
                    <a:pt x="4" y="12"/>
                  </a:lnTo>
                  <a:lnTo>
                    <a:pt x="52" y="77"/>
                  </a:lnTo>
                  <a:lnTo>
                    <a:pt x="53" y="125"/>
                  </a:lnTo>
                  <a:lnTo>
                    <a:pt x="55" y="131"/>
                  </a:lnTo>
                  <a:lnTo>
                    <a:pt x="80" y="173"/>
                  </a:lnTo>
                  <a:lnTo>
                    <a:pt x="80" y="188"/>
                  </a:lnTo>
                  <a:lnTo>
                    <a:pt x="76" y="213"/>
                  </a:lnTo>
                  <a:lnTo>
                    <a:pt x="92" y="238"/>
                  </a:lnTo>
                  <a:close/>
                </a:path>
              </a:pathLst>
            </a:custGeom>
            <a:solidFill>
              <a:srgbClr val="000000"/>
            </a:solidFill>
            <a:ln w="0">
              <a:solidFill>
                <a:srgbClr val="000000"/>
              </a:solidFill>
              <a:round/>
              <a:headEnd/>
              <a:tailEnd/>
            </a:ln>
          </p:spPr>
          <p:txBody>
            <a:bodyPr/>
            <a:lstStyle/>
            <a:p>
              <a:endParaRPr lang="en-US"/>
            </a:p>
          </p:txBody>
        </p:sp>
        <p:sp>
          <p:nvSpPr>
            <p:cNvPr id="28706" name="Freeform 163"/>
            <p:cNvSpPr>
              <a:spLocks/>
            </p:cNvSpPr>
            <p:nvPr/>
          </p:nvSpPr>
          <p:spPr bwMode="auto">
            <a:xfrm>
              <a:off x="2527" y="2470"/>
              <a:ext cx="198" cy="227"/>
            </a:xfrm>
            <a:custGeom>
              <a:avLst/>
              <a:gdLst>
                <a:gd name="T0" fmla="*/ 148 w 198"/>
                <a:gd name="T1" fmla="*/ 161 h 227"/>
                <a:gd name="T2" fmla="*/ 198 w 198"/>
                <a:gd name="T3" fmla="*/ 42 h 227"/>
                <a:gd name="T4" fmla="*/ 150 w 198"/>
                <a:gd name="T5" fmla="*/ 4 h 227"/>
                <a:gd name="T6" fmla="*/ 135 w 198"/>
                <a:gd name="T7" fmla="*/ 0 h 227"/>
                <a:gd name="T8" fmla="*/ 67 w 198"/>
                <a:gd name="T9" fmla="*/ 56 h 227"/>
                <a:gd name="T10" fmla="*/ 83 w 198"/>
                <a:gd name="T11" fmla="*/ 71 h 227"/>
                <a:gd name="T12" fmla="*/ 67 w 198"/>
                <a:gd name="T13" fmla="*/ 88 h 227"/>
                <a:gd name="T14" fmla="*/ 33 w 198"/>
                <a:gd name="T15" fmla="*/ 119 h 227"/>
                <a:gd name="T16" fmla="*/ 19 w 198"/>
                <a:gd name="T17" fmla="*/ 138 h 227"/>
                <a:gd name="T18" fmla="*/ 10 w 198"/>
                <a:gd name="T19" fmla="*/ 165 h 227"/>
                <a:gd name="T20" fmla="*/ 4 w 198"/>
                <a:gd name="T21" fmla="*/ 182 h 227"/>
                <a:gd name="T22" fmla="*/ 0 w 198"/>
                <a:gd name="T23" fmla="*/ 207 h 227"/>
                <a:gd name="T24" fmla="*/ 4 w 198"/>
                <a:gd name="T25" fmla="*/ 213 h 227"/>
                <a:gd name="T26" fmla="*/ 16 w 198"/>
                <a:gd name="T27" fmla="*/ 219 h 227"/>
                <a:gd name="T28" fmla="*/ 41 w 198"/>
                <a:gd name="T29" fmla="*/ 227 h 227"/>
                <a:gd name="T30" fmla="*/ 79 w 198"/>
                <a:gd name="T31" fmla="*/ 179 h 227"/>
                <a:gd name="T32" fmla="*/ 112 w 198"/>
                <a:gd name="T33" fmla="*/ 163 h 227"/>
                <a:gd name="T34" fmla="*/ 142 w 198"/>
                <a:gd name="T35" fmla="*/ 156 h 227"/>
                <a:gd name="T36" fmla="*/ 148 w 198"/>
                <a:gd name="T37" fmla="*/ 161 h 2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8"/>
                <a:gd name="T58" fmla="*/ 0 h 227"/>
                <a:gd name="T59" fmla="*/ 198 w 198"/>
                <a:gd name="T60" fmla="*/ 227 h 2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8" h="227">
                  <a:moveTo>
                    <a:pt x="148" y="161"/>
                  </a:moveTo>
                  <a:lnTo>
                    <a:pt x="198" y="42"/>
                  </a:lnTo>
                  <a:lnTo>
                    <a:pt x="150" y="4"/>
                  </a:lnTo>
                  <a:lnTo>
                    <a:pt x="135" y="0"/>
                  </a:lnTo>
                  <a:lnTo>
                    <a:pt x="67" y="56"/>
                  </a:lnTo>
                  <a:lnTo>
                    <a:pt x="83" y="71"/>
                  </a:lnTo>
                  <a:lnTo>
                    <a:pt x="67" y="88"/>
                  </a:lnTo>
                  <a:lnTo>
                    <a:pt x="33" y="119"/>
                  </a:lnTo>
                  <a:lnTo>
                    <a:pt x="19" y="138"/>
                  </a:lnTo>
                  <a:lnTo>
                    <a:pt x="10" y="165"/>
                  </a:lnTo>
                  <a:lnTo>
                    <a:pt x="4" y="182"/>
                  </a:lnTo>
                  <a:lnTo>
                    <a:pt x="0" y="207"/>
                  </a:lnTo>
                  <a:lnTo>
                    <a:pt x="4" y="213"/>
                  </a:lnTo>
                  <a:lnTo>
                    <a:pt x="16" y="219"/>
                  </a:lnTo>
                  <a:lnTo>
                    <a:pt x="41" y="227"/>
                  </a:lnTo>
                  <a:lnTo>
                    <a:pt x="79" y="179"/>
                  </a:lnTo>
                  <a:lnTo>
                    <a:pt x="112" y="163"/>
                  </a:lnTo>
                  <a:lnTo>
                    <a:pt x="142" y="156"/>
                  </a:lnTo>
                  <a:lnTo>
                    <a:pt x="148" y="161"/>
                  </a:lnTo>
                  <a:close/>
                </a:path>
              </a:pathLst>
            </a:custGeom>
            <a:solidFill>
              <a:srgbClr val="000000"/>
            </a:solidFill>
            <a:ln w="0">
              <a:solidFill>
                <a:srgbClr val="000000"/>
              </a:solidFill>
              <a:round/>
              <a:headEnd/>
              <a:tailEnd/>
            </a:ln>
          </p:spPr>
          <p:txBody>
            <a:bodyPr/>
            <a:lstStyle/>
            <a:p>
              <a:endParaRPr lang="en-US"/>
            </a:p>
          </p:txBody>
        </p:sp>
        <p:sp>
          <p:nvSpPr>
            <p:cNvPr id="28707" name="Freeform 164"/>
            <p:cNvSpPr>
              <a:spLocks/>
            </p:cNvSpPr>
            <p:nvPr/>
          </p:nvSpPr>
          <p:spPr bwMode="auto">
            <a:xfrm>
              <a:off x="3374" y="1491"/>
              <a:ext cx="176" cy="178"/>
            </a:xfrm>
            <a:custGeom>
              <a:avLst/>
              <a:gdLst>
                <a:gd name="T0" fmla="*/ 94 w 176"/>
                <a:gd name="T1" fmla="*/ 161 h 178"/>
                <a:gd name="T2" fmla="*/ 151 w 176"/>
                <a:gd name="T3" fmla="*/ 121 h 178"/>
                <a:gd name="T4" fmla="*/ 171 w 176"/>
                <a:gd name="T5" fmla="*/ 73 h 178"/>
                <a:gd name="T6" fmla="*/ 157 w 176"/>
                <a:gd name="T7" fmla="*/ 59 h 178"/>
                <a:gd name="T8" fmla="*/ 151 w 176"/>
                <a:gd name="T9" fmla="*/ 46 h 178"/>
                <a:gd name="T10" fmla="*/ 142 w 176"/>
                <a:gd name="T11" fmla="*/ 31 h 178"/>
                <a:gd name="T12" fmla="*/ 132 w 176"/>
                <a:gd name="T13" fmla="*/ 21 h 178"/>
                <a:gd name="T14" fmla="*/ 125 w 176"/>
                <a:gd name="T15" fmla="*/ 10 h 178"/>
                <a:gd name="T16" fmla="*/ 105 w 176"/>
                <a:gd name="T17" fmla="*/ 10 h 178"/>
                <a:gd name="T18" fmla="*/ 90 w 176"/>
                <a:gd name="T19" fmla="*/ 23 h 178"/>
                <a:gd name="T20" fmla="*/ 57 w 176"/>
                <a:gd name="T21" fmla="*/ 34 h 178"/>
                <a:gd name="T22" fmla="*/ 75 w 176"/>
                <a:gd name="T23" fmla="*/ 8 h 178"/>
                <a:gd name="T24" fmla="*/ 103 w 176"/>
                <a:gd name="T25" fmla="*/ 13 h 178"/>
                <a:gd name="T26" fmla="*/ 86 w 176"/>
                <a:gd name="T27" fmla="*/ 2 h 178"/>
                <a:gd name="T28" fmla="*/ 71 w 176"/>
                <a:gd name="T29" fmla="*/ 4 h 178"/>
                <a:gd name="T30" fmla="*/ 56 w 176"/>
                <a:gd name="T31" fmla="*/ 31 h 178"/>
                <a:gd name="T32" fmla="*/ 23 w 176"/>
                <a:gd name="T33" fmla="*/ 56 h 178"/>
                <a:gd name="T34" fmla="*/ 0 w 176"/>
                <a:gd name="T35" fmla="*/ 82 h 178"/>
                <a:gd name="T36" fmla="*/ 17 w 176"/>
                <a:gd name="T37" fmla="*/ 113 h 178"/>
                <a:gd name="T38" fmla="*/ 17 w 176"/>
                <a:gd name="T39" fmla="*/ 146 h 178"/>
                <a:gd name="T40" fmla="*/ 36 w 176"/>
                <a:gd name="T41" fmla="*/ 136 h 178"/>
                <a:gd name="T42" fmla="*/ 9 w 176"/>
                <a:gd name="T43" fmla="*/ 88 h 178"/>
                <a:gd name="T44" fmla="*/ 23 w 176"/>
                <a:gd name="T45" fmla="*/ 75 h 178"/>
                <a:gd name="T46" fmla="*/ 38 w 176"/>
                <a:gd name="T47" fmla="*/ 44 h 178"/>
                <a:gd name="T48" fmla="*/ 65 w 176"/>
                <a:gd name="T49" fmla="*/ 36 h 178"/>
                <a:gd name="T50" fmla="*/ 115 w 176"/>
                <a:gd name="T51" fmla="*/ 8 h 178"/>
                <a:gd name="T52" fmla="*/ 125 w 176"/>
                <a:gd name="T53" fmla="*/ 27 h 178"/>
                <a:gd name="T54" fmla="*/ 113 w 176"/>
                <a:gd name="T55" fmla="*/ 58 h 178"/>
                <a:gd name="T56" fmla="*/ 103 w 176"/>
                <a:gd name="T57" fmla="*/ 69 h 178"/>
                <a:gd name="T58" fmla="*/ 75 w 176"/>
                <a:gd name="T59" fmla="*/ 65 h 178"/>
                <a:gd name="T60" fmla="*/ 71 w 176"/>
                <a:gd name="T61" fmla="*/ 69 h 178"/>
                <a:gd name="T62" fmla="*/ 94 w 176"/>
                <a:gd name="T63" fmla="*/ 102 h 178"/>
                <a:gd name="T64" fmla="*/ 103 w 176"/>
                <a:gd name="T65" fmla="*/ 94 h 178"/>
                <a:gd name="T66" fmla="*/ 96 w 176"/>
                <a:gd name="T67" fmla="*/ 81 h 178"/>
                <a:gd name="T68" fmla="*/ 123 w 176"/>
                <a:gd name="T69" fmla="*/ 59 h 178"/>
                <a:gd name="T70" fmla="*/ 134 w 176"/>
                <a:gd name="T71" fmla="*/ 36 h 178"/>
                <a:gd name="T72" fmla="*/ 144 w 176"/>
                <a:gd name="T73" fmla="*/ 56 h 178"/>
                <a:gd name="T74" fmla="*/ 128 w 176"/>
                <a:gd name="T75" fmla="*/ 82 h 178"/>
                <a:gd name="T76" fmla="*/ 125 w 176"/>
                <a:gd name="T77" fmla="*/ 117 h 178"/>
                <a:gd name="T78" fmla="*/ 125 w 176"/>
                <a:gd name="T79" fmla="*/ 104 h 178"/>
                <a:gd name="T80" fmla="*/ 148 w 176"/>
                <a:gd name="T81" fmla="*/ 69 h 178"/>
                <a:gd name="T82" fmla="*/ 167 w 176"/>
                <a:gd name="T83" fmla="*/ 82 h 178"/>
                <a:gd name="T84" fmla="*/ 138 w 176"/>
                <a:gd name="T85" fmla="*/ 127 h 178"/>
                <a:gd name="T86" fmla="*/ 94 w 176"/>
                <a:gd name="T87" fmla="*/ 152 h 178"/>
                <a:gd name="T88" fmla="*/ 77 w 176"/>
                <a:gd name="T89" fmla="*/ 173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6"/>
                <a:gd name="T136" fmla="*/ 0 h 178"/>
                <a:gd name="T137" fmla="*/ 176 w 17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6" h="178">
                  <a:moveTo>
                    <a:pt x="86" y="178"/>
                  </a:moveTo>
                  <a:lnTo>
                    <a:pt x="94" y="161"/>
                  </a:lnTo>
                  <a:lnTo>
                    <a:pt x="119" y="159"/>
                  </a:lnTo>
                  <a:lnTo>
                    <a:pt x="151" y="121"/>
                  </a:lnTo>
                  <a:lnTo>
                    <a:pt x="176" y="84"/>
                  </a:lnTo>
                  <a:lnTo>
                    <a:pt x="171" y="73"/>
                  </a:lnTo>
                  <a:lnTo>
                    <a:pt x="167" y="65"/>
                  </a:lnTo>
                  <a:lnTo>
                    <a:pt x="157" y="59"/>
                  </a:lnTo>
                  <a:lnTo>
                    <a:pt x="151" y="59"/>
                  </a:lnTo>
                  <a:lnTo>
                    <a:pt x="151" y="46"/>
                  </a:lnTo>
                  <a:lnTo>
                    <a:pt x="148" y="36"/>
                  </a:lnTo>
                  <a:lnTo>
                    <a:pt x="142" y="31"/>
                  </a:lnTo>
                  <a:lnTo>
                    <a:pt x="132" y="27"/>
                  </a:lnTo>
                  <a:lnTo>
                    <a:pt x="132" y="21"/>
                  </a:lnTo>
                  <a:lnTo>
                    <a:pt x="128" y="15"/>
                  </a:lnTo>
                  <a:lnTo>
                    <a:pt x="125" y="10"/>
                  </a:lnTo>
                  <a:lnTo>
                    <a:pt x="115" y="2"/>
                  </a:lnTo>
                  <a:lnTo>
                    <a:pt x="105" y="10"/>
                  </a:lnTo>
                  <a:lnTo>
                    <a:pt x="103" y="13"/>
                  </a:lnTo>
                  <a:lnTo>
                    <a:pt x="90" y="23"/>
                  </a:lnTo>
                  <a:lnTo>
                    <a:pt x="75" y="29"/>
                  </a:lnTo>
                  <a:lnTo>
                    <a:pt x="57" y="34"/>
                  </a:lnTo>
                  <a:lnTo>
                    <a:pt x="65" y="17"/>
                  </a:lnTo>
                  <a:lnTo>
                    <a:pt x="75" y="8"/>
                  </a:lnTo>
                  <a:lnTo>
                    <a:pt x="80" y="6"/>
                  </a:lnTo>
                  <a:lnTo>
                    <a:pt x="103" y="13"/>
                  </a:lnTo>
                  <a:lnTo>
                    <a:pt x="105" y="10"/>
                  </a:lnTo>
                  <a:lnTo>
                    <a:pt x="86" y="2"/>
                  </a:lnTo>
                  <a:lnTo>
                    <a:pt x="77" y="0"/>
                  </a:lnTo>
                  <a:lnTo>
                    <a:pt x="71" y="4"/>
                  </a:lnTo>
                  <a:lnTo>
                    <a:pt x="61" y="19"/>
                  </a:lnTo>
                  <a:lnTo>
                    <a:pt x="56" y="31"/>
                  </a:lnTo>
                  <a:lnTo>
                    <a:pt x="32" y="31"/>
                  </a:lnTo>
                  <a:lnTo>
                    <a:pt x="23" y="56"/>
                  </a:lnTo>
                  <a:lnTo>
                    <a:pt x="8" y="75"/>
                  </a:lnTo>
                  <a:lnTo>
                    <a:pt x="0" y="82"/>
                  </a:lnTo>
                  <a:lnTo>
                    <a:pt x="0" y="88"/>
                  </a:lnTo>
                  <a:lnTo>
                    <a:pt x="17" y="113"/>
                  </a:lnTo>
                  <a:lnTo>
                    <a:pt x="27" y="125"/>
                  </a:lnTo>
                  <a:lnTo>
                    <a:pt x="17" y="146"/>
                  </a:lnTo>
                  <a:lnTo>
                    <a:pt x="23" y="146"/>
                  </a:lnTo>
                  <a:lnTo>
                    <a:pt x="36" y="136"/>
                  </a:lnTo>
                  <a:lnTo>
                    <a:pt x="36" y="127"/>
                  </a:lnTo>
                  <a:lnTo>
                    <a:pt x="9" y="88"/>
                  </a:lnTo>
                  <a:lnTo>
                    <a:pt x="9" y="84"/>
                  </a:lnTo>
                  <a:lnTo>
                    <a:pt x="23" y="75"/>
                  </a:lnTo>
                  <a:lnTo>
                    <a:pt x="36" y="59"/>
                  </a:lnTo>
                  <a:lnTo>
                    <a:pt x="38" y="44"/>
                  </a:lnTo>
                  <a:lnTo>
                    <a:pt x="46" y="36"/>
                  </a:lnTo>
                  <a:lnTo>
                    <a:pt x="65" y="36"/>
                  </a:lnTo>
                  <a:lnTo>
                    <a:pt x="90" y="29"/>
                  </a:lnTo>
                  <a:lnTo>
                    <a:pt x="115" y="8"/>
                  </a:lnTo>
                  <a:lnTo>
                    <a:pt x="123" y="17"/>
                  </a:lnTo>
                  <a:lnTo>
                    <a:pt x="125" y="27"/>
                  </a:lnTo>
                  <a:lnTo>
                    <a:pt x="125" y="34"/>
                  </a:lnTo>
                  <a:lnTo>
                    <a:pt x="113" y="58"/>
                  </a:lnTo>
                  <a:lnTo>
                    <a:pt x="109" y="65"/>
                  </a:lnTo>
                  <a:lnTo>
                    <a:pt x="103" y="69"/>
                  </a:lnTo>
                  <a:lnTo>
                    <a:pt x="94" y="69"/>
                  </a:lnTo>
                  <a:lnTo>
                    <a:pt x="75" y="65"/>
                  </a:lnTo>
                  <a:lnTo>
                    <a:pt x="71" y="65"/>
                  </a:lnTo>
                  <a:lnTo>
                    <a:pt x="71" y="69"/>
                  </a:lnTo>
                  <a:lnTo>
                    <a:pt x="84" y="73"/>
                  </a:lnTo>
                  <a:lnTo>
                    <a:pt x="94" y="102"/>
                  </a:lnTo>
                  <a:lnTo>
                    <a:pt x="105" y="100"/>
                  </a:lnTo>
                  <a:lnTo>
                    <a:pt x="103" y="94"/>
                  </a:lnTo>
                  <a:lnTo>
                    <a:pt x="100" y="92"/>
                  </a:lnTo>
                  <a:lnTo>
                    <a:pt x="96" y="81"/>
                  </a:lnTo>
                  <a:lnTo>
                    <a:pt x="119" y="71"/>
                  </a:lnTo>
                  <a:lnTo>
                    <a:pt x="123" y="59"/>
                  </a:lnTo>
                  <a:lnTo>
                    <a:pt x="132" y="38"/>
                  </a:lnTo>
                  <a:lnTo>
                    <a:pt x="134" y="36"/>
                  </a:lnTo>
                  <a:lnTo>
                    <a:pt x="142" y="40"/>
                  </a:lnTo>
                  <a:lnTo>
                    <a:pt x="144" y="56"/>
                  </a:lnTo>
                  <a:lnTo>
                    <a:pt x="142" y="65"/>
                  </a:lnTo>
                  <a:lnTo>
                    <a:pt x="128" y="82"/>
                  </a:lnTo>
                  <a:lnTo>
                    <a:pt x="119" y="100"/>
                  </a:lnTo>
                  <a:lnTo>
                    <a:pt x="125" y="117"/>
                  </a:lnTo>
                  <a:lnTo>
                    <a:pt x="128" y="113"/>
                  </a:lnTo>
                  <a:lnTo>
                    <a:pt x="125" y="104"/>
                  </a:lnTo>
                  <a:lnTo>
                    <a:pt x="138" y="79"/>
                  </a:lnTo>
                  <a:lnTo>
                    <a:pt x="148" y="69"/>
                  </a:lnTo>
                  <a:lnTo>
                    <a:pt x="161" y="71"/>
                  </a:lnTo>
                  <a:lnTo>
                    <a:pt x="167" y="82"/>
                  </a:lnTo>
                  <a:lnTo>
                    <a:pt x="165" y="92"/>
                  </a:lnTo>
                  <a:lnTo>
                    <a:pt x="138" y="127"/>
                  </a:lnTo>
                  <a:lnTo>
                    <a:pt x="119" y="144"/>
                  </a:lnTo>
                  <a:lnTo>
                    <a:pt x="94" y="152"/>
                  </a:lnTo>
                  <a:lnTo>
                    <a:pt x="90" y="152"/>
                  </a:lnTo>
                  <a:lnTo>
                    <a:pt x="77" y="173"/>
                  </a:lnTo>
                  <a:lnTo>
                    <a:pt x="86" y="178"/>
                  </a:lnTo>
                  <a:close/>
                </a:path>
              </a:pathLst>
            </a:custGeom>
            <a:solidFill>
              <a:srgbClr val="000000"/>
            </a:solidFill>
            <a:ln w="0">
              <a:solidFill>
                <a:srgbClr val="000000"/>
              </a:solidFill>
              <a:round/>
              <a:headEnd/>
              <a:tailEnd/>
            </a:ln>
          </p:spPr>
          <p:txBody>
            <a:bodyPr/>
            <a:lstStyle/>
            <a:p>
              <a:endParaRPr lang="en-US"/>
            </a:p>
          </p:txBody>
        </p:sp>
        <p:sp>
          <p:nvSpPr>
            <p:cNvPr id="28708" name="Freeform 165"/>
            <p:cNvSpPr>
              <a:spLocks/>
            </p:cNvSpPr>
            <p:nvPr/>
          </p:nvSpPr>
          <p:spPr bwMode="auto">
            <a:xfrm>
              <a:off x="3383" y="1499"/>
              <a:ext cx="158" cy="178"/>
            </a:xfrm>
            <a:custGeom>
              <a:avLst/>
              <a:gdLst>
                <a:gd name="T0" fmla="*/ 68 w 158"/>
                <a:gd name="T1" fmla="*/ 165 h 178"/>
                <a:gd name="T2" fmla="*/ 81 w 158"/>
                <a:gd name="T3" fmla="*/ 144 h 178"/>
                <a:gd name="T4" fmla="*/ 85 w 158"/>
                <a:gd name="T5" fmla="*/ 144 h 178"/>
                <a:gd name="T6" fmla="*/ 110 w 158"/>
                <a:gd name="T7" fmla="*/ 136 h 178"/>
                <a:gd name="T8" fmla="*/ 129 w 158"/>
                <a:gd name="T9" fmla="*/ 119 h 178"/>
                <a:gd name="T10" fmla="*/ 156 w 158"/>
                <a:gd name="T11" fmla="*/ 84 h 178"/>
                <a:gd name="T12" fmla="*/ 158 w 158"/>
                <a:gd name="T13" fmla="*/ 74 h 178"/>
                <a:gd name="T14" fmla="*/ 152 w 158"/>
                <a:gd name="T15" fmla="*/ 63 h 178"/>
                <a:gd name="T16" fmla="*/ 139 w 158"/>
                <a:gd name="T17" fmla="*/ 61 h 178"/>
                <a:gd name="T18" fmla="*/ 129 w 158"/>
                <a:gd name="T19" fmla="*/ 71 h 178"/>
                <a:gd name="T20" fmla="*/ 116 w 158"/>
                <a:gd name="T21" fmla="*/ 96 h 178"/>
                <a:gd name="T22" fmla="*/ 119 w 158"/>
                <a:gd name="T23" fmla="*/ 105 h 178"/>
                <a:gd name="T24" fmla="*/ 116 w 158"/>
                <a:gd name="T25" fmla="*/ 109 h 178"/>
                <a:gd name="T26" fmla="*/ 110 w 158"/>
                <a:gd name="T27" fmla="*/ 92 h 178"/>
                <a:gd name="T28" fmla="*/ 119 w 158"/>
                <a:gd name="T29" fmla="*/ 74 h 178"/>
                <a:gd name="T30" fmla="*/ 133 w 158"/>
                <a:gd name="T31" fmla="*/ 57 h 178"/>
                <a:gd name="T32" fmla="*/ 135 w 158"/>
                <a:gd name="T33" fmla="*/ 48 h 178"/>
                <a:gd name="T34" fmla="*/ 133 w 158"/>
                <a:gd name="T35" fmla="*/ 32 h 178"/>
                <a:gd name="T36" fmla="*/ 125 w 158"/>
                <a:gd name="T37" fmla="*/ 28 h 178"/>
                <a:gd name="T38" fmla="*/ 123 w 158"/>
                <a:gd name="T39" fmla="*/ 30 h 178"/>
                <a:gd name="T40" fmla="*/ 114 w 158"/>
                <a:gd name="T41" fmla="*/ 51 h 178"/>
                <a:gd name="T42" fmla="*/ 110 w 158"/>
                <a:gd name="T43" fmla="*/ 63 h 178"/>
                <a:gd name="T44" fmla="*/ 87 w 158"/>
                <a:gd name="T45" fmla="*/ 73 h 178"/>
                <a:gd name="T46" fmla="*/ 91 w 158"/>
                <a:gd name="T47" fmla="*/ 84 h 178"/>
                <a:gd name="T48" fmla="*/ 94 w 158"/>
                <a:gd name="T49" fmla="*/ 86 h 178"/>
                <a:gd name="T50" fmla="*/ 96 w 158"/>
                <a:gd name="T51" fmla="*/ 92 h 178"/>
                <a:gd name="T52" fmla="*/ 85 w 158"/>
                <a:gd name="T53" fmla="*/ 94 h 178"/>
                <a:gd name="T54" fmla="*/ 75 w 158"/>
                <a:gd name="T55" fmla="*/ 65 h 178"/>
                <a:gd name="T56" fmla="*/ 62 w 158"/>
                <a:gd name="T57" fmla="*/ 61 h 178"/>
                <a:gd name="T58" fmla="*/ 62 w 158"/>
                <a:gd name="T59" fmla="*/ 57 h 178"/>
                <a:gd name="T60" fmla="*/ 66 w 158"/>
                <a:gd name="T61" fmla="*/ 57 h 178"/>
                <a:gd name="T62" fmla="*/ 85 w 158"/>
                <a:gd name="T63" fmla="*/ 61 h 178"/>
                <a:gd name="T64" fmla="*/ 94 w 158"/>
                <a:gd name="T65" fmla="*/ 61 h 178"/>
                <a:gd name="T66" fmla="*/ 100 w 158"/>
                <a:gd name="T67" fmla="*/ 57 h 178"/>
                <a:gd name="T68" fmla="*/ 104 w 158"/>
                <a:gd name="T69" fmla="*/ 50 h 178"/>
                <a:gd name="T70" fmla="*/ 116 w 158"/>
                <a:gd name="T71" fmla="*/ 26 h 178"/>
                <a:gd name="T72" fmla="*/ 116 w 158"/>
                <a:gd name="T73" fmla="*/ 19 h 178"/>
                <a:gd name="T74" fmla="*/ 114 w 158"/>
                <a:gd name="T75" fmla="*/ 9 h 178"/>
                <a:gd name="T76" fmla="*/ 106 w 158"/>
                <a:gd name="T77" fmla="*/ 0 h 178"/>
                <a:gd name="T78" fmla="*/ 81 w 158"/>
                <a:gd name="T79" fmla="*/ 21 h 178"/>
                <a:gd name="T80" fmla="*/ 56 w 158"/>
                <a:gd name="T81" fmla="*/ 28 h 178"/>
                <a:gd name="T82" fmla="*/ 37 w 158"/>
                <a:gd name="T83" fmla="*/ 28 h 178"/>
                <a:gd name="T84" fmla="*/ 29 w 158"/>
                <a:gd name="T85" fmla="*/ 36 h 178"/>
                <a:gd name="T86" fmla="*/ 27 w 158"/>
                <a:gd name="T87" fmla="*/ 51 h 178"/>
                <a:gd name="T88" fmla="*/ 14 w 158"/>
                <a:gd name="T89" fmla="*/ 67 h 178"/>
                <a:gd name="T90" fmla="*/ 0 w 158"/>
                <a:gd name="T91" fmla="*/ 76 h 178"/>
                <a:gd name="T92" fmla="*/ 0 w 158"/>
                <a:gd name="T93" fmla="*/ 80 h 178"/>
                <a:gd name="T94" fmla="*/ 27 w 158"/>
                <a:gd name="T95" fmla="*/ 119 h 178"/>
                <a:gd name="T96" fmla="*/ 27 w 158"/>
                <a:gd name="T97" fmla="*/ 128 h 178"/>
                <a:gd name="T98" fmla="*/ 14 w 158"/>
                <a:gd name="T99" fmla="*/ 138 h 178"/>
                <a:gd name="T100" fmla="*/ 14 w 158"/>
                <a:gd name="T101" fmla="*/ 155 h 178"/>
                <a:gd name="T102" fmla="*/ 56 w 158"/>
                <a:gd name="T103" fmla="*/ 178 h 178"/>
                <a:gd name="T104" fmla="*/ 62 w 158"/>
                <a:gd name="T105" fmla="*/ 176 h 178"/>
                <a:gd name="T106" fmla="*/ 68 w 158"/>
                <a:gd name="T107" fmla="*/ 165 h 1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8"/>
                <a:gd name="T163" fmla="*/ 0 h 178"/>
                <a:gd name="T164" fmla="*/ 158 w 158"/>
                <a:gd name="T165" fmla="*/ 178 h 17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8" h="178">
                  <a:moveTo>
                    <a:pt x="68" y="165"/>
                  </a:moveTo>
                  <a:lnTo>
                    <a:pt x="81" y="144"/>
                  </a:lnTo>
                  <a:lnTo>
                    <a:pt x="85" y="144"/>
                  </a:lnTo>
                  <a:lnTo>
                    <a:pt x="110" y="136"/>
                  </a:lnTo>
                  <a:lnTo>
                    <a:pt x="129" y="119"/>
                  </a:lnTo>
                  <a:lnTo>
                    <a:pt x="156" y="84"/>
                  </a:lnTo>
                  <a:lnTo>
                    <a:pt x="158" y="74"/>
                  </a:lnTo>
                  <a:lnTo>
                    <a:pt x="152" y="63"/>
                  </a:lnTo>
                  <a:lnTo>
                    <a:pt x="139" y="61"/>
                  </a:lnTo>
                  <a:lnTo>
                    <a:pt x="129" y="71"/>
                  </a:lnTo>
                  <a:lnTo>
                    <a:pt x="116" y="96"/>
                  </a:lnTo>
                  <a:lnTo>
                    <a:pt x="119" y="105"/>
                  </a:lnTo>
                  <a:lnTo>
                    <a:pt x="116" y="109"/>
                  </a:lnTo>
                  <a:lnTo>
                    <a:pt x="110" y="92"/>
                  </a:lnTo>
                  <a:lnTo>
                    <a:pt x="119" y="74"/>
                  </a:lnTo>
                  <a:lnTo>
                    <a:pt x="133" y="57"/>
                  </a:lnTo>
                  <a:lnTo>
                    <a:pt x="135" y="48"/>
                  </a:lnTo>
                  <a:lnTo>
                    <a:pt x="133" y="32"/>
                  </a:lnTo>
                  <a:lnTo>
                    <a:pt x="125" y="28"/>
                  </a:lnTo>
                  <a:lnTo>
                    <a:pt x="123" y="30"/>
                  </a:lnTo>
                  <a:lnTo>
                    <a:pt x="114" y="51"/>
                  </a:lnTo>
                  <a:lnTo>
                    <a:pt x="110" y="63"/>
                  </a:lnTo>
                  <a:lnTo>
                    <a:pt x="87" y="73"/>
                  </a:lnTo>
                  <a:lnTo>
                    <a:pt x="91" y="84"/>
                  </a:lnTo>
                  <a:lnTo>
                    <a:pt x="94" y="86"/>
                  </a:lnTo>
                  <a:lnTo>
                    <a:pt x="96" y="92"/>
                  </a:lnTo>
                  <a:lnTo>
                    <a:pt x="85" y="94"/>
                  </a:lnTo>
                  <a:lnTo>
                    <a:pt x="75" y="65"/>
                  </a:lnTo>
                  <a:lnTo>
                    <a:pt x="62" y="61"/>
                  </a:lnTo>
                  <a:lnTo>
                    <a:pt x="62" y="57"/>
                  </a:lnTo>
                  <a:lnTo>
                    <a:pt x="66" y="57"/>
                  </a:lnTo>
                  <a:lnTo>
                    <a:pt x="85" y="61"/>
                  </a:lnTo>
                  <a:lnTo>
                    <a:pt x="94" y="61"/>
                  </a:lnTo>
                  <a:lnTo>
                    <a:pt x="100" y="57"/>
                  </a:lnTo>
                  <a:lnTo>
                    <a:pt x="104" y="50"/>
                  </a:lnTo>
                  <a:lnTo>
                    <a:pt x="116" y="26"/>
                  </a:lnTo>
                  <a:lnTo>
                    <a:pt x="116" y="19"/>
                  </a:lnTo>
                  <a:lnTo>
                    <a:pt x="114" y="9"/>
                  </a:lnTo>
                  <a:lnTo>
                    <a:pt x="106" y="0"/>
                  </a:lnTo>
                  <a:lnTo>
                    <a:pt x="81" y="21"/>
                  </a:lnTo>
                  <a:lnTo>
                    <a:pt x="56" y="28"/>
                  </a:lnTo>
                  <a:lnTo>
                    <a:pt x="37" y="28"/>
                  </a:lnTo>
                  <a:lnTo>
                    <a:pt x="29" y="36"/>
                  </a:lnTo>
                  <a:lnTo>
                    <a:pt x="27" y="51"/>
                  </a:lnTo>
                  <a:lnTo>
                    <a:pt x="14" y="67"/>
                  </a:lnTo>
                  <a:lnTo>
                    <a:pt x="0" y="76"/>
                  </a:lnTo>
                  <a:lnTo>
                    <a:pt x="0" y="80"/>
                  </a:lnTo>
                  <a:lnTo>
                    <a:pt x="27" y="119"/>
                  </a:lnTo>
                  <a:lnTo>
                    <a:pt x="27" y="128"/>
                  </a:lnTo>
                  <a:lnTo>
                    <a:pt x="14" y="138"/>
                  </a:lnTo>
                  <a:lnTo>
                    <a:pt x="14" y="155"/>
                  </a:lnTo>
                  <a:lnTo>
                    <a:pt x="56" y="178"/>
                  </a:lnTo>
                  <a:lnTo>
                    <a:pt x="62" y="176"/>
                  </a:lnTo>
                  <a:lnTo>
                    <a:pt x="68" y="165"/>
                  </a:lnTo>
                  <a:close/>
                </a:path>
              </a:pathLst>
            </a:custGeom>
            <a:solidFill>
              <a:srgbClr val="FFE1C2"/>
            </a:solidFill>
            <a:ln w="0">
              <a:solidFill>
                <a:srgbClr val="000000"/>
              </a:solidFill>
              <a:round/>
              <a:headEnd/>
              <a:tailEnd/>
            </a:ln>
          </p:spPr>
          <p:txBody>
            <a:bodyPr/>
            <a:lstStyle/>
            <a:p>
              <a:endParaRPr lang="en-US"/>
            </a:p>
          </p:txBody>
        </p:sp>
        <p:sp>
          <p:nvSpPr>
            <p:cNvPr id="28709" name="Freeform 166"/>
            <p:cNvSpPr>
              <a:spLocks/>
            </p:cNvSpPr>
            <p:nvPr/>
          </p:nvSpPr>
          <p:spPr bwMode="auto">
            <a:xfrm>
              <a:off x="2260" y="2121"/>
              <a:ext cx="158" cy="171"/>
            </a:xfrm>
            <a:custGeom>
              <a:avLst/>
              <a:gdLst>
                <a:gd name="T0" fmla="*/ 156 w 158"/>
                <a:gd name="T1" fmla="*/ 126 h 171"/>
                <a:gd name="T2" fmla="*/ 158 w 158"/>
                <a:gd name="T3" fmla="*/ 123 h 171"/>
                <a:gd name="T4" fmla="*/ 158 w 158"/>
                <a:gd name="T5" fmla="*/ 105 h 171"/>
                <a:gd name="T6" fmla="*/ 154 w 158"/>
                <a:gd name="T7" fmla="*/ 78 h 171"/>
                <a:gd name="T8" fmla="*/ 133 w 158"/>
                <a:gd name="T9" fmla="*/ 61 h 171"/>
                <a:gd name="T10" fmla="*/ 133 w 158"/>
                <a:gd name="T11" fmla="*/ 42 h 171"/>
                <a:gd name="T12" fmla="*/ 158 w 158"/>
                <a:gd name="T13" fmla="*/ 27 h 171"/>
                <a:gd name="T14" fmla="*/ 152 w 158"/>
                <a:gd name="T15" fmla="*/ 17 h 171"/>
                <a:gd name="T16" fmla="*/ 142 w 158"/>
                <a:gd name="T17" fmla="*/ 7 h 171"/>
                <a:gd name="T18" fmla="*/ 131 w 158"/>
                <a:gd name="T19" fmla="*/ 0 h 171"/>
                <a:gd name="T20" fmla="*/ 102 w 158"/>
                <a:gd name="T21" fmla="*/ 0 h 171"/>
                <a:gd name="T22" fmla="*/ 93 w 158"/>
                <a:gd name="T23" fmla="*/ 5 h 171"/>
                <a:gd name="T24" fmla="*/ 91 w 158"/>
                <a:gd name="T25" fmla="*/ 9 h 171"/>
                <a:gd name="T26" fmla="*/ 91 w 158"/>
                <a:gd name="T27" fmla="*/ 17 h 171"/>
                <a:gd name="T28" fmla="*/ 39 w 158"/>
                <a:gd name="T29" fmla="*/ 53 h 171"/>
                <a:gd name="T30" fmla="*/ 29 w 158"/>
                <a:gd name="T31" fmla="*/ 59 h 171"/>
                <a:gd name="T32" fmla="*/ 18 w 158"/>
                <a:gd name="T33" fmla="*/ 67 h 171"/>
                <a:gd name="T34" fmla="*/ 12 w 158"/>
                <a:gd name="T35" fmla="*/ 82 h 171"/>
                <a:gd name="T36" fmla="*/ 4 w 158"/>
                <a:gd name="T37" fmla="*/ 113 h 171"/>
                <a:gd name="T38" fmla="*/ 0 w 158"/>
                <a:gd name="T39" fmla="*/ 126 h 171"/>
                <a:gd name="T40" fmla="*/ 2 w 158"/>
                <a:gd name="T41" fmla="*/ 134 h 171"/>
                <a:gd name="T42" fmla="*/ 10 w 158"/>
                <a:gd name="T43" fmla="*/ 138 h 171"/>
                <a:gd name="T44" fmla="*/ 16 w 158"/>
                <a:gd name="T45" fmla="*/ 136 h 171"/>
                <a:gd name="T46" fmla="*/ 33 w 158"/>
                <a:gd name="T47" fmla="*/ 94 h 171"/>
                <a:gd name="T48" fmla="*/ 35 w 158"/>
                <a:gd name="T49" fmla="*/ 96 h 171"/>
                <a:gd name="T50" fmla="*/ 22 w 158"/>
                <a:gd name="T51" fmla="*/ 146 h 171"/>
                <a:gd name="T52" fmla="*/ 27 w 158"/>
                <a:gd name="T53" fmla="*/ 155 h 171"/>
                <a:gd name="T54" fmla="*/ 41 w 158"/>
                <a:gd name="T55" fmla="*/ 155 h 171"/>
                <a:gd name="T56" fmla="*/ 52 w 158"/>
                <a:gd name="T57" fmla="*/ 147 h 171"/>
                <a:gd name="T58" fmla="*/ 62 w 158"/>
                <a:gd name="T59" fmla="*/ 101 h 171"/>
                <a:gd name="T60" fmla="*/ 66 w 158"/>
                <a:gd name="T61" fmla="*/ 101 h 171"/>
                <a:gd name="T62" fmla="*/ 58 w 158"/>
                <a:gd name="T63" fmla="*/ 161 h 171"/>
                <a:gd name="T64" fmla="*/ 69 w 158"/>
                <a:gd name="T65" fmla="*/ 171 h 171"/>
                <a:gd name="T66" fmla="*/ 87 w 158"/>
                <a:gd name="T67" fmla="*/ 167 h 171"/>
                <a:gd name="T68" fmla="*/ 94 w 158"/>
                <a:gd name="T69" fmla="*/ 107 h 171"/>
                <a:gd name="T70" fmla="*/ 96 w 158"/>
                <a:gd name="T71" fmla="*/ 109 h 171"/>
                <a:gd name="T72" fmla="*/ 96 w 158"/>
                <a:gd name="T73" fmla="*/ 121 h 171"/>
                <a:gd name="T74" fmla="*/ 94 w 158"/>
                <a:gd name="T75" fmla="*/ 159 h 171"/>
                <a:gd name="T76" fmla="*/ 116 w 158"/>
                <a:gd name="T77" fmla="*/ 171 h 171"/>
                <a:gd name="T78" fmla="*/ 142 w 158"/>
                <a:gd name="T79" fmla="*/ 161 h 171"/>
                <a:gd name="T80" fmla="*/ 144 w 158"/>
                <a:gd name="T81" fmla="*/ 157 h 171"/>
                <a:gd name="T82" fmla="*/ 142 w 158"/>
                <a:gd name="T83" fmla="*/ 153 h 171"/>
                <a:gd name="T84" fmla="*/ 114 w 158"/>
                <a:gd name="T85" fmla="*/ 142 h 171"/>
                <a:gd name="T86" fmla="*/ 129 w 158"/>
                <a:gd name="T87" fmla="*/ 117 h 171"/>
                <a:gd name="T88" fmla="*/ 156 w 158"/>
                <a:gd name="T89" fmla="*/ 126 h 1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8"/>
                <a:gd name="T136" fmla="*/ 0 h 171"/>
                <a:gd name="T137" fmla="*/ 158 w 158"/>
                <a:gd name="T138" fmla="*/ 171 h 1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8" h="171">
                  <a:moveTo>
                    <a:pt x="156" y="126"/>
                  </a:moveTo>
                  <a:lnTo>
                    <a:pt x="158" y="123"/>
                  </a:lnTo>
                  <a:lnTo>
                    <a:pt x="158" y="105"/>
                  </a:lnTo>
                  <a:lnTo>
                    <a:pt x="154" y="78"/>
                  </a:lnTo>
                  <a:lnTo>
                    <a:pt x="133" y="61"/>
                  </a:lnTo>
                  <a:lnTo>
                    <a:pt x="133" y="42"/>
                  </a:lnTo>
                  <a:lnTo>
                    <a:pt x="158" y="27"/>
                  </a:lnTo>
                  <a:lnTo>
                    <a:pt x="152" y="17"/>
                  </a:lnTo>
                  <a:lnTo>
                    <a:pt x="142" y="7"/>
                  </a:lnTo>
                  <a:lnTo>
                    <a:pt x="131" y="0"/>
                  </a:lnTo>
                  <a:lnTo>
                    <a:pt x="102" y="0"/>
                  </a:lnTo>
                  <a:lnTo>
                    <a:pt x="93" y="5"/>
                  </a:lnTo>
                  <a:lnTo>
                    <a:pt x="91" y="9"/>
                  </a:lnTo>
                  <a:lnTo>
                    <a:pt x="91" y="17"/>
                  </a:lnTo>
                  <a:lnTo>
                    <a:pt x="39" y="53"/>
                  </a:lnTo>
                  <a:lnTo>
                    <a:pt x="29" y="59"/>
                  </a:lnTo>
                  <a:lnTo>
                    <a:pt x="18" y="67"/>
                  </a:lnTo>
                  <a:lnTo>
                    <a:pt x="12" y="82"/>
                  </a:lnTo>
                  <a:lnTo>
                    <a:pt x="4" y="113"/>
                  </a:lnTo>
                  <a:lnTo>
                    <a:pt x="0" y="126"/>
                  </a:lnTo>
                  <a:lnTo>
                    <a:pt x="2" y="134"/>
                  </a:lnTo>
                  <a:lnTo>
                    <a:pt x="10" y="138"/>
                  </a:lnTo>
                  <a:lnTo>
                    <a:pt x="16" y="136"/>
                  </a:lnTo>
                  <a:lnTo>
                    <a:pt x="33" y="94"/>
                  </a:lnTo>
                  <a:lnTo>
                    <a:pt x="35" y="96"/>
                  </a:lnTo>
                  <a:lnTo>
                    <a:pt x="22" y="146"/>
                  </a:lnTo>
                  <a:lnTo>
                    <a:pt x="27" y="155"/>
                  </a:lnTo>
                  <a:lnTo>
                    <a:pt x="41" y="155"/>
                  </a:lnTo>
                  <a:lnTo>
                    <a:pt x="52" y="147"/>
                  </a:lnTo>
                  <a:lnTo>
                    <a:pt x="62" y="101"/>
                  </a:lnTo>
                  <a:lnTo>
                    <a:pt x="66" y="101"/>
                  </a:lnTo>
                  <a:lnTo>
                    <a:pt x="58" y="161"/>
                  </a:lnTo>
                  <a:lnTo>
                    <a:pt x="69" y="171"/>
                  </a:lnTo>
                  <a:lnTo>
                    <a:pt x="87" y="167"/>
                  </a:lnTo>
                  <a:lnTo>
                    <a:pt x="94" y="107"/>
                  </a:lnTo>
                  <a:lnTo>
                    <a:pt x="96" y="109"/>
                  </a:lnTo>
                  <a:lnTo>
                    <a:pt x="96" y="121"/>
                  </a:lnTo>
                  <a:lnTo>
                    <a:pt x="94" y="159"/>
                  </a:lnTo>
                  <a:lnTo>
                    <a:pt x="116" y="171"/>
                  </a:lnTo>
                  <a:lnTo>
                    <a:pt x="142" y="161"/>
                  </a:lnTo>
                  <a:lnTo>
                    <a:pt x="144" y="157"/>
                  </a:lnTo>
                  <a:lnTo>
                    <a:pt x="142" y="153"/>
                  </a:lnTo>
                  <a:lnTo>
                    <a:pt x="114" y="142"/>
                  </a:lnTo>
                  <a:lnTo>
                    <a:pt x="129" y="117"/>
                  </a:lnTo>
                  <a:lnTo>
                    <a:pt x="156" y="126"/>
                  </a:lnTo>
                  <a:close/>
                </a:path>
              </a:pathLst>
            </a:custGeom>
            <a:solidFill>
              <a:srgbClr val="FFE1C2"/>
            </a:solidFill>
            <a:ln w="0">
              <a:solidFill>
                <a:srgbClr val="000000"/>
              </a:solidFill>
              <a:round/>
              <a:headEnd/>
              <a:tailEnd/>
            </a:ln>
          </p:spPr>
          <p:txBody>
            <a:bodyPr/>
            <a:lstStyle/>
            <a:p>
              <a:endParaRPr lang="en-US"/>
            </a:p>
          </p:txBody>
        </p:sp>
        <p:sp>
          <p:nvSpPr>
            <p:cNvPr id="28710" name="Freeform 167"/>
            <p:cNvSpPr>
              <a:spLocks/>
            </p:cNvSpPr>
            <p:nvPr/>
          </p:nvSpPr>
          <p:spPr bwMode="auto">
            <a:xfrm>
              <a:off x="3023" y="2071"/>
              <a:ext cx="165" cy="113"/>
            </a:xfrm>
            <a:custGeom>
              <a:avLst/>
              <a:gdLst>
                <a:gd name="T0" fmla="*/ 143 w 165"/>
                <a:gd name="T1" fmla="*/ 9 h 113"/>
                <a:gd name="T2" fmla="*/ 136 w 165"/>
                <a:gd name="T3" fmla="*/ 0 h 113"/>
                <a:gd name="T4" fmla="*/ 136 w 165"/>
                <a:gd name="T5" fmla="*/ 30 h 113"/>
                <a:gd name="T6" fmla="*/ 143 w 165"/>
                <a:gd name="T7" fmla="*/ 59 h 113"/>
                <a:gd name="T8" fmla="*/ 149 w 165"/>
                <a:gd name="T9" fmla="*/ 73 h 113"/>
                <a:gd name="T10" fmla="*/ 149 w 165"/>
                <a:gd name="T11" fmla="*/ 88 h 113"/>
                <a:gd name="T12" fmla="*/ 105 w 165"/>
                <a:gd name="T13" fmla="*/ 69 h 113"/>
                <a:gd name="T14" fmla="*/ 48 w 165"/>
                <a:gd name="T15" fmla="*/ 29 h 113"/>
                <a:gd name="T16" fmla="*/ 34 w 165"/>
                <a:gd name="T17" fmla="*/ 21 h 113"/>
                <a:gd name="T18" fmla="*/ 38 w 165"/>
                <a:gd name="T19" fmla="*/ 25 h 113"/>
                <a:gd name="T20" fmla="*/ 105 w 165"/>
                <a:gd name="T21" fmla="*/ 77 h 113"/>
                <a:gd name="T22" fmla="*/ 111 w 165"/>
                <a:gd name="T23" fmla="*/ 82 h 113"/>
                <a:gd name="T24" fmla="*/ 107 w 165"/>
                <a:gd name="T25" fmla="*/ 84 h 113"/>
                <a:gd name="T26" fmla="*/ 101 w 165"/>
                <a:gd name="T27" fmla="*/ 82 h 113"/>
                <a:gd name="T28" fmla="*/ 67 w 165"/>
                <a:gd name="T29" fmla="*/ 69 h 113"/>
                <a:gd name="T30" fmla="*/ 0 w 165"/>
                <a:gd name="T31" fmla="*/ 29 h 113"/>
                <a:gd name="T32" fmla="*/ 53 w 165"/>
                <a:gd name="T33" fmla="*/ 71 h 113"/>
                <a:gd name="T34" fmla="*/ 86 w 165"/>
                <a:gd name="T35" fmla="*/ 86 h 113"/>
                <a:gd name="T36" fmla="*/ 145 w 165"/>
                <a:gd name="T37" fmla="*/ 101 h 113"/>
                <a:gd name="T38" fmla="*/ 149 w 165"/>
                <a:gd name="T39" fmla="*/ 113 h 113"/>
                <a:gd name="T40" fmla="*/ 163 w 165"/>
                <a:gd name="T41" fmla="*/ 113 h 113"/>
                <a:gd name="T42" fmla="*/ 165 w 165"/>
                <a:gd name="T43" fmla="*/ 105 h 113"/>
                <a:gd name="T44" fmla="*/ 163 w 165"/>
                <a:gd name="T45" fmla="*/ 86 h 113"/>
                <a:gd name="T46" fmla="*/ 155 w 165"/>
                <a:gd name="T47" fmla="*/ 67 h 113"/>
                <a:gd name="T48" fmla="*/ 149 w 165"/>
                <a:gd name="T49" fmla="*/ 50 h 113"/>
                <a:gd name="T50" fmla="*/ 143 w 165"/>
                <a:gd name="T51" fmla="*/ 34 h 113"/>
                <a:gd name="T52" fmla="*/ 143 w 165"/>
                <a:gd name="T53" fmla="*/ 9 h 11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5"/>
                <a:gd name="T82" fmla="*/ 0 h 113"/>
                <a:gd name="T83" fmla="*/ 165 w 165"/>
                <a:gd name="T84" fmla="*/ 113 h 11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5" h="113">
                  <a:moveTo>
                    <a:pt x="143" y="9"/>
                  </a:moveTo>
                  <a:lnTo>
                    <a:pt x="136" y="0"/>
                  </a:lnTo>
                  <a:lnTo>
                    <a:pt x="136" y="30"/>
                  </a:lnTo>
                  <a:lnTo>
                    <a:pt x="143" y="59"/>
                  </a:lnTo>
                  <a:lnTo>
                    <a:pt x="149" y="73"/>
                  </a:lnTo>
                  <a:lnTo>
                    <a:pt x="149" y="88"/>
                  </a:lnTo>
                  <a:lnTo>
                    <a:pt x="105" y="69"/>
                  </a:lnTo>
                  <a:lnTo>
                    <a:pt x="48" y="29"/>
                  </a:lnTo>
                  <a:lnTo>
                    <a:pt x="34" y="21"/>
                  </a:lnTo>
                  <a:lnTo>
                    <a:pt x="38" y="25"/>
                  </a:lnTo>
                  <a:lnTo>
                    <a:pt x="105" y="77"/>
                  </a:lnTo>
                  <a:lnTo>
                    <a:pt x="111" y="82"/>
                  </a:lnTo>
                  <a:lnTo>
                    <a:pt x="107" y="84"/>
                  </a:lnTo>
                  <a:lnTo>
                    <a:pt x="101" y="82"/>
                  </a:lnTo>
                  <a:lnTo>
                    <a:pt x="67" y="69"/>
                  </a:lnTo>
                  <a:lnTo>
                    <a:pt x="0" y="29"/>
                  </a:lnTo>
                  <a:lnTo>
                    <a:pt x="53" y="71"/>
                  </a:lnTo>
                  <a:lnTo>
                    <a:pt x="86" y="86"/>
                  </a:lnTo>
                  <a:lnTo>
                    <a:pt x="145" y="101"/>
                  </a:lnTo>
                  <a:lnTo>
                    <a:pt x="149" y="113"/>
                  </a:lnTo>
                  <a:lnTo>
                    <a:pt x="163" y="113"/>
                  </a:lnTo>
                  <a:lnTo>
                    <a:pt x="165" y="105"/>
                  </a:lnTo>
                  <a:lnTo>
                    <a:pt x="163" y="86"/>
                  </a:lnTo>
                  <a:lnTo>
                    <a:pt x="155" y="67"/>
                  </a:lnTo>
                  <a:lnTo>
                    <a:pt x="149" y="50"/>
                  </a:lnTo>
                  <a:lnTo>
                    <a:pt x="143" y="34"/>
                  </a:lnTo>
                  <a:lnTo>
                    <a:pt x="143" y="9"/>
                  </a:lnTo>
                  <a:close/>
                </a:path>
              </a:pathLst>
            </a:custGeom>
            <a:solidFill>
              <a:srgbClr val="000000"/>
            </a:solidFill>
            <a:ln w="0">
              <a:solidFill>
                <a:srgbClr val="000000"/>
              </a:solidFill>
              <a:round/>
              <a:headEnd/>
              <a:tailEnd/>
            </a:ln>
          </p:spPr>
          <p:txBody>
            <a:bodyPr/>
            <a:lstStyle/>
            <a:p>
              <a:endParaRPr lang="en-US"/>
            </a:p>
          </p:txBody>
        </p:sp>
        <p:sp>
          <p:nvSpPr>
            <p:cNvPr id="28711" name="Freeform 168"/>
            <p:cNvSpPr>
              <a:spLocks/>
            </p:cNvSpPr>
            <p:nvPr/>
          </p:nvSpPr>
          <p:spPr bwMode="auto">
            <a:xfrm>
              <a:off x="2264" y="2115"/>
              <a:ext cx="163" cy="138"/>
            </a:xfrm>
            <a:custGeom>
              <a:avLst/>
              <a:gdLst>
                <a:gd name="T0" fmla="*/ 163 w 163"/>
                <a:gd name="T1" fmla="*/ 86 h 138"/>
                <a:gd name="T2" fmla="*/ 150 w 163"/>
                <a:gd name="T3" fmla="*/ 71 h 138"/>
                <a:gd name="T4" fmla="*/ 148 w 163"/>
                <a:gd name="T5" fmla="*/ 71 h 138"/>
                <a:gd name="T6" fmla="*/ 142 w 163"/>
                <a:gd name="T7" fmla="*/ 69 h 138"/>
                <a:gd name="T8" fmla="*/ 140 w 163"/>
                <a:gd name="T9" fmla="*/ 63 h 138"/>
                <a:gd name="T10" fmla="*/ 144 w 163"/>
                <a:gd name="T11" fmla="*/ 61 h 138"/>
                <a:gd name="T12" fmla="*/ 150 w 163"/>
                <a:gd name="T13" fmla="*/ 59 h 138"/>
                <a:gd name="T14" fmla="*/ 154 w 163"/>
                <a:gd name="T15" fmla="*/ 57 h 138"/>
                <a:gd name="T16" fmla="*/ 158 w 163"/>
                <a:gd name="T17" fmla="*/ 54 h 138"/>
                <a:gd name="T18" fmla="*/ 161 w 163"/>
                <a:gd name="T19" fmla="*/ 42 h 138"/>
                <a:gd name="T20" fmla="*/ 161 w 163"/>
                <a:gd name="T21" fmla="*/ 31 h 138"/>
                <a:gd name="T22" fmla="*/ 152 w 163"/>
                <a:gd name="T23" fmla="*/ 15 h 138"/>
                <a:gd name="T24" fmla="*/ 142 w 163"/>
                <a:gd name="T25" fmla="*/ 8 h 138"/>
                <a:gd name="T26" fmla="*/ 129 w 163"/>
                <a:gd name="T27" fmla="*/ 0 h 138"/>
                <a:gd name="T28" fmla="*/ 106 w 163"/>
                <a:gd name="T29" fmla="*/ 0 h 138"/>
                <a:gd name="T30" fmla="*/ 96 w 163"/>
                <a:gd name="T31" fmla="*/ 2 h 138"/>
                <a:gd name="T32" fmla="*/ 90 w 163"/>
                <a:gd name="T33" fmla="*/ 4 h 138"/>
                <a:gd name="T34" fmla="*/ 81 w 163"/>
                <a:gd name="T35" fmla="*/ 13 h 138"/>
                <a:gd name="T36" fmla="*/ 81 w 163"/>
                <a:gd name="T37" fmla="*/ 17 h 138"/>
                <a:gd name="T38" fmla="*/ 77 w 163"/>
                <a:gd name="T39" fmla="*/ 21 h 138"/>
                <a:gd name="T40" fmla="*/ 73 w 163"/>
                <a:gd name="T41" fmla="*/ 23 h 138"/>
                <a:gd name="T42" fmla="*/ 69 w 163"/>
                <a:gd name="T43" fmla="*/ 25 h 138"/>
                <a:gd name="T44" fmla="*/ 6 w 163"/>
                <a:gd name="T45" fmla="*/ 71 h 138"/>
                <a:gd name="T46" fmla="*/ 0 w 163"/>
                <a:gd name="T47" fmla="*/ 86 h 138"/>
                <a:gd name="T48" fmla="*/ 8 w 163"/>
                <a:gd name="T49" fmla="*/ 88 h 138"/>
                <a:gd name="T50" fmla="*/ 14 w 163"/>
                <a:gd name="T51" fmla="*/ 73 h 138"/>
                <a:gd name="T52" fmla="*/ 25 w 163"/>
                <a:gd name="T53" fmla="*/ 65 h 138"/>
                <a:gd name="T54" fmla="*/ 35 w 163"/>
                <a:gd name="T55" fmla="*/ 59 h 138"/>
                <a:gd name="T56" fmla="*/ 87 w 163"/>
                <a:gd name="T57" fmla="*/ 23 h 138"/>
                <a:gd name="T58" fmla="*/ 87 w 163"/>
                <a:gd name="T59" fmla="*/ 15 h 138"/>
                <a:gd name="T60" fmla="*/ 89 w 163"/>
                <a:gd name="T61" fmla="*/ 11 h 138"/>
                <a:gd name="T62" fmla="*/ 98 w 163"/>
                <a:gd name="T63" fmla="*/ 6 h 138"/>
                <a:gd name="T64" fmla="*/ 127 w 163"/>
                <a:gd name="T65" fmla="*/ 6 h 138"/>
                <a:gd name="T66" fmla="*/ 138 w 163"/>
                <a:gd name="T67" fmla="*/ 13 h 138"/>
                <a:gd name="T68" fmla="*/ 148 w 163"/>
                <a:gd name="T69" fmla="*/ 23 h 138"/>
                <a:gd name="T70" fmla="*/ 154 w 163"/>
                <a:gd name="T71" fmla="*/ 33 h 138"/>
                <a:gd name="T72" fmla="*/ 129 w 163"/>
                <a:gd name="T73" fmla="*/ 48 h 138"/>
                <a:gd name="T74" fmla="*/ 129 w 163"/>
                <a:gd name="T75" fmla="*/ 67 h 138"/>
                <a:gd name="T76" fmla="*/ 150 w 163"/>
                <a:gd name="T77" fmla="*/ 84 h 138"/>
                <a:gd name="T78" fmla="*/ 154 w 163"/>
                <a:gd name="T79" fmla="*/ 111 h 138"/>
                <a:gd name="T80" fmla="*/ 154 w 163"/>
                <a:gd name="T81" fmla="*/ 129 h 138"/>
                <a:gd name="T82" fmla="*/ 152 w 163"/>
                <a:gd name="T83" fmla="*/ 132 h 138"/>
                <a:gd name="T84" fmla="*/ 163 w 163"/>
                <a:gd name="T85" fmla="*/ 138 h 138"/>
                <a:gd name="T86" fmla="*/ 163 w 163"/>
                <a:gd name="T87" fmla="*/ 86 h 1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63"/>
                <a:gd name="T133" fmla="*/ 0 h 138"/>
                <a:gd name="T134" fmla="*/ 163 w 163"/>
                <a:gd name="T135" fmla="*/ 138 h 13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63" h="138">
                  <a:moveTo>
                    <a:pt x="163" y="86"/>
                  </a:moveTo>
                  <a:lnTo>
                    <a:pt x="150" y="71"/>
                  </a:lnTo>
                  <a:lnTo>
                    <a:pt x="148" y="71"/>
                  </a:lnTo>
                  <a:lnTo>
                    <a:pt x="142" y="69"/>
                  </a:lnTo>
                  <a:lnTo>
                    <a:pt x="140" y="63"/>
                  </a:lnTo>
                  <a:lnTo>
                    <a:pt x="144" y="61"/>
                  </a:lnTo>
                  <a:lnTo>
                    <a:pt x="150" y="59"/>
                  </a:lnTo>
                  <a:lnTo>
                    <a:pt x="154" y="57"/>
                  </a:lnTo>
                  <a:lnTo>
                    <a:pt x="158" y="54"/>
                  </a:lnTo>
                  <a:lnTo>
                    <a:pt x="161" y="42"/>
                  </a:lnTo>
                  <a:lnTo>
                    <a:pt x="161" y="31"/>
                  </a:lnTo>
                  <a:lnTo>
                    <a:pt x="152" y="15"/>
                  </a:lnTo>
                  <a:lnTo>
                    <a:pt x="142" y="8"/>
                  </a:lnTo>
                  <a:lnTo>
                    <a:pt x="129" y="0"/>
                  </a:lnTo>
                  <a:lnTo>
                    <a:pt x="106" y="0"/>
                  </a:lnTo>
                  <a:lnTo>
                    <a:pt x="96" y="2"/>
                  </a:lnTo>
                  <a:lnTo>
                    <a:pt x="90" y="4"/>
                  </a:lnTo>
                  <a:lnTo>
                    <a:pt x="81" y="13"/>
                  </a:lnTo>
                  <a:lnTo>
                    <a:pt x="81" y="17"/>
                  </a:lnTo>
                  <a:lnTo>
                    <a:pt x="77" y="21"/>
                  </a:lnTo>
                  <a:lnTo>
                    <a:pt x="73" y="23"/>
                  </a:lnTo>
                  <a:lnTo>
                    <a:pt x="69" y="25"/>
                  </a:lnTo>
                  <a:lnTo>
                    <a:pt x="6" y="71"/>
                  </a:lnTo>
                  <a:lnTo>
                    <a:pt x="0" y="86"/>
                  </a:lnTo>
                  <a:lnTo>
                    <a:pt x="8" y="88"/>
                  </a:lnTo>
                  <a:lnTo>
                    <a:pt x="14" y="73"/>
                  </a:lnTo>
                  <a:lnTo>
                    <a:pt x="25" y="65"/>
                  </a:lnTo>
                  <a:lnTo>
                    <a:pt x="35" y="59"/>
                  </a:lnTo>
                  <a:lnTo>
                    <a:pt x="87" y="23"/>
                  </a:lnTo>
                  <a:lnTo>
                    <a:pt x="87" y="15"/>
                  </a:lnTo>
                  <a:lnTo>
                    <a:pt x="89" y="11"/>
                  </a:lnTo>
                  <a:lnTo>
                    <a:pt x="98" y="6"/>
                  </a:lnTo>
                  <a:lnTo>
                    <a:pt x="127" y="6"/>
                  </a:lnTo>
                  <a:lnTo>
                    <a:pt x="138" y="13"/>
                  </a:lnTo>
                  <a:lnTo>
                    <a:pt x="148" y="23"/>
                  </a:lnTo>
                  <a:lnTo>
                    <a:pt x="154" y="33"/>
                  </a:lnTo>
                  <a:lnTo>
                    <a:pt x="129" y="48"/>
                  </a:lnTo>
                  <a:lnTo>
                    <a:pt x="129" y="67"/>
                  </a:lnTo>
                  <a:lnTo>
                    <a:pt x="150" y="84"/>
                  </a:lnTo>
                  <a:lnTo>
                    <a:pt x="154" y="111"/>
                  </a:lnTo>
                  <a:lnTo>
                    <a:pt x="154" y="129"/>
                  </a:lnTo>
                  <a:lnTo>
                    <a:pt x="152" y="132"/>
                  </a:lnTo>
                  <a:lnTo>
                    <a:pt x="163" y="138"/>
                  </a:lnTo>
                  <a:lnTo>
                    <a:pt x="163" y="86"/>
                  </a:lnTo>
                  <a:close/>
                </a:path>
              </a:pathLst>
            </a:custGeom>
            <a:solidFill>
              <a:srgbClr val="000000"/>
            </a:solidFill>
            <a:ln w="0">
              <a:solidFill>
                <a:srgbClr val="000000"/>
              </a:solidFill>
              <a:round/>
              <a:headEnd/>
              <a:tailEnd/>
            </a:ln>
          </p:spPr>
          <p:txBody>
            <a:bodyPr/>
            <a:lstStyle/>
            <a:p>
              <a:endParaRPr lang="en-US"/>
            </a:p>
          </p:txBody>
        </p:sp>
        <p:sp>
          <p:nvSpPr>
            <p:cNvPr id="28712" name="Freeform 169"/>
            <p:cNvSpPr>
              <a:spLocks/>
            </p:cNvSpPr>
            <p:nvPr/>
          </p:nvSpPr>
          <p:spPr bwMode="auto">
            <a:xfrm>
              <a:off x="2253" y="2215"/>
              <a:ext cx="157" cy="92"/>
            </a:xfrm>
            <a:custGeom>
              <a:avLst/>
              <a:gdLst>
                <a:gd name="T0" fmla="*/ 151 w 157"/>
                <a:gd name="T1" fmla="*/ 63 h 92"/>
                <a:gd name="T2" fmla="*/ 149 w 157"/>
                <a:gd name="T3" fmla="*/ 67 h 92"/>
                <a:gd name="T4" fmla="*/ 123 w 157"/>
                <a:gd name="T5" fmla="*/ 77 h 92"/>
                <a:gd name="T6" fmla="*/ 101 w 157"/>
                <a:gd name="T7" fmla="*/ 65 h 92"/>
                <a:gd name="T8" fmla="*/ 103 w 157"/>
                <a:gd name="T9" fmla="*/ 27 h 92"/>
                <a:gd name="T10" fmla="*/ 103 w 157"/>
                <a:gd name="T11" fmla="*/ 15 h 92"/>
                <a:gd name="T12" fmla="*/ 101 w 157"/>
                <a:gd name="T13" fmla="*/ 13 h 92"/>
                <a:gd name="T14" fmla="*/ 94 w 157"/>
                <a:gd name="T15" fmla="*/ 73 h 92"/>
                <a:gd name="T16" fmla="*/ 76 w 157"/>
                <a:gd name="T17" fmla="*/ 77 h 92"/>
                <a:gd name="T18" fmla="*/ 65 w 157"/>
                <a:gd name="T19" fmla="*/ 67 h 92"/>
                <a:gd name="T20" fmla="*/ 73 w 157"/>
                <a:gd name="T21" fmla="*/ 7 h 92"/>
                <a:gd name="T22" fmla="*/ 69 w 157"/>
                <a:gd name="T23" fmla="*/ 7 h 92"/>
                <a:gd name="T24" fmla="*/ 59 w 157"/>
                <a:gd name="T25" fmla="*/ 53 h 92"/>
                <a:gd name="T26" fmla="*/ 48 w 157"/>
                <a:gd name="T27" fmla="*/ 61 h 92"/>
                <a:gd name="T28" fmla="*/ 34 w 157"/>
                <a:gd name="T29" fmla="*/ 61 h 92"/>
                <a:gd name="T30" fmla="*/ 29 w 157"/>
                <a:gd name="T31" fmla="*/ 52 h 92"/>
                <a:gd name="T32" fmla="*/ 42 w 157"/>
                <a:gd name="T33" fmla="*/ 2 h 92"/>
                <a:gd name="T34" fmla="*/ 40 w 157"/>
                <a:gd name="T35" fmla="*/ 0 h 92"/>
                <a:gd name="T36" fmla="*/ 23 w 157"/>
                <a:gd name="T37" fmla="*/ 42 h 92"/>
                <a:gd name="T38" fmla="*/ 17 w 157"/>
                <a:gd name="T39" fmla="*/ 44 h 92"/>
                <a:gd name="T40" fmla="*/ 9 w 157"/>
                <a:gd name="T41" fmla="*/ 40 h 92"/>
                <a:gd name="T42" fmla="*/ 7 w 157"/>
                <a:gd name="T43" fmla="*/ 32 h 92"/>
                <a:gd name="T44" fmla="*/ 11 w 157"/>
                <a:gd name="T45" fmla="*/ 19 h 92"/>
                <a:gd name="T46" fmla="*/ 0 w 157"/>
                <a:gd name="T47" fmla="*/ 19 h 92"/>
                <a:gd name="T48" fmla="*/ 4 w 157"/>
                <a:gd name="T49" fmla="*/ 25 h 92"/>
                <a:gd name="T50" fmla="*/ 2 w 157"/>
                <a:gd name="T51" fmla="*/ 32 h 92"/>
                <a:gd name="T52" fmla="*/ 4 w 157"/>
                <a:gd name="T53" fmla="*/ 42 h 92"/>
                <a:gd name="T54" fmla="*/ 7 w 157"/>
                <a:gd name="T55" fmla="*/ 50 h 92"/>
                <a:gd name="T56" fmla="*/ 17 w 157"/>
                <a:gd name="T57" fmla="*/ 53 h 92"/>
                <a:gd name="T58" fmla="*/ 19 w 157"/>
                <a:gd name="T59" fmla="*/ 53 h 92"/>
                <a:gd name="T60" fmla="*/ 23 w 157"/>
                <a:gd name="T61" fmla="*/ 63 h 92"/>
                <a:gd name="T62" fmla="*/ 30 w 157"/>
                <a:gd name="T63" fmla="*/ 71 h 92"/>
                <a:gd name="T64" fmla="*/ 34 w 157"/>
                <a:gd name="T65" fmla="*/ 73 h 92"/>
                <a:gd name="T66" fmla="*/ 59 w 157"/>
                <a:gd name="T67" fmla="*/ 71 h 92"/>
                <a:gd name="T68" fmla="*/ 75 w 157"/>
                <a:gd name="T69" fmla="*/ 86 h 92"/>
                <a:gd name="T70" fmla="*/ 96 w 157"/>
                <a:gd name="T71" fmla="*/ 82 h 92"/>
                <a:gd name="T72" fmla="*/ 101 w 157"/>
                <a:gd name="T73" fmla="*/ 82 h 92"/>
                <a:gd name="T74" fmla="*/ 117 w 157"/>
                <a:gd name="T75" fmla="*/ 92 h 92"/>
                <a:gd name="T76" fmla="*/ 157 w 157"/>
                <a:gd name="T77" fmla="*/ 73 h 92"/>
                <a:gd name="T78" fmla="*/ 155 w 157"/>
                <a:gd name="T79" fmla="*/ 67 h 92"/>
                <a:gd name="T80" fmla="*/ 151 w 157"/>
                <a:gd name="T81" fmla="*/ 63 h 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7"/>
                <a:gd name="T124" fmla="*/ 0 h 92"/>
                <a:gd name="T125" fmla="*/ 157 w 157"/>
                <a:gd name="T126" fmla="*/ 92 h 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7" h="92">
                  <a:moveTo>
                    <a:pt x="151" y="63"/>
                  </a:moveTo>
                  <a:lnTo>
                    <a:pt x="149" y="67"/>
                  </a:lnTo>
                  <a:lnTo>
                    <a:pt x="123" y="77"/>
                  </a:lnTo>
                  <a:lnTo>
                    <a:pt x="101" y="65"/>
                  </a:lnTo>
                  <a:lnTo>
                    <a:pt x="103" y="27"/>
                  </a:lnTo>
                  <a:lnTo>
                    <a:pt x="103" y="15"/>
                  </a:lnTo>
                  <a:lnTo>
                    <a:pt x="101" y="13"/>
                  </a:lnTo>
                  <a:lnTo>
                    <a:pt x="94" y="73"/>
                  </a:lnTo>
                  <a:lnTo>
                    <a:pt x="76" y="77"/>
                  </a:lnTo>
                  <a:lnTo>
                    <a:pt x="65" y="67"/>
                  </a:lnTo>
                  <a:lnTo>
                    <a:pt x="73" y="7"/>
                  </a:lnTo>
                  <a:lnTo>
                    <a:pt x="69" y="7"/>
                  </a:lnTo>
                  <a:lnTo>
                    <a:pt x="59" y="53"/>
                  </a:lnTo>
                  <a:lnTo>
                    <a:pt x="48" y="61"/>
                  </a:lnTo>
                  <a:lnTo>
                    <a:pt x="34" y="61"/>
                  </a:lnTo>
                  <a:lnTo>
                    <a:pt x="29" y="52"/>
                  </a:lnTo>
                  <a:lnTo>
                    <a:pt x="42" y="2"/>
                  </a:lnTo>
                  <a:lnTo>
                    <a:pt x="40" y="0"/>
                  </a:lnTo>
                  <a:lnTo>
                    <a:pt x="23" y="42"/>
                  </a:lnTo>
                  <a:lnTo>
                    <a:pt x="17" y="44"/>
                  </a:lnTo>
                  <a:lnTo>
                    <a:pt x="9" y="40"/>
                  </a:lnTo>
                  <a:lnTo>
                    <a:pt x="7" y="32"/>
                  </a:lnTo>
                  <a:lnTo>
                    <a:pt x="11" y="19"/>
                  </a:lnTo>
                  <a:lnTo>
                    <a:pt x="0" y="19"/>
                  </a:lnTo>
                  <a:lnTo>
                    <a:pt x="4" y="25"/>
                  </a:lnTo>
                  <a:lnTo>
                    <a:pt x="2" y="32"/>
                  </a:lnTo>
                  <a:lnTo>
                    <a:pt x="4" y="42"/>
                  </a:lnTo>
                  <a:lnTo>
                    <a:pt x="7" y="50"/>
                  </a:lnTo>
                  <a:lnTo>
                    <a:pt x="17" y="53"/>
                  </a:lnTo>
                  <a:lnTo>
                    <a:pt x="19" y="53"/>
                  </a:lnTo>
                  <a:lnTo>
                    <a:pt x="23" y="63"/>
                  </a:lnTo>
                  <a:lnTo>
                    <a:pt x="30" y="71"/>
                  </a:lnTo>
                  <a:lnTo>
                    <a:pt x="34" y="73"/>
                  </a:lnTo>
                  <a:lnTo>
                    <a:pt x="59" y="71"/>
                  </a:lnTo>
                  <a:lnTo>
                    <a:pt x="75" y="86"/>
                  </a:lnTo>
                  <a:lnTo>
                    <a:pt x="96" y="82"/>
                  </a:lnTo>
                  <a:lnTo>
                    <a:pt x="101" y="82"/>
                  </a:lnTo>
                  <a:lnTo>
                    <a:pt x="117" y="92"/>
                  </a:lnTo>
                  <a:lnTo>
                    <a:pt x="157" y="73"/>
                  </a:lnTo>
                  <a:lnTo>
                    <a:pt x="155" y="67"/>
                  </a:lnTo>
                  <a:lnTo>
                    <a:pt x="151" y="63"/>
                  </a:lnTo>
                  <a:close/>
                </a:path>
              </a:pathLst>
            </a:custGeom>
            <a:solidFill>
              <a:srgbClr val="000000"/>
            </a:solidFill>
            <a:ln w="0">
              <a:solidFill>
                <a:srgbClr val="000000"/>
              </a:solidFill>
              <a:round/>
              <a:headEnd/>
              <a:tailEnd/>
            </a:ln>
          </p:spPr>
          <p:txBody>
            <a:bodyPr/>
            <a:lstStyle/>
            <a:p>
              <a:endParaRPr lang="en-US"/>
            </a:p>
          </p:txBody>
        </p:sp>
        <p:sp>
          <p:nvSpPr>
            <p:cNvPr id="28713" name="Freeform 170"/>
            <p:cNvSpPr>
              <a:spLocks/>
            </p:cNvSpPr>
            <p:nvPr/>
          </p:nvSpPr>
          <p:spPr bwMode="auto">
            <a:xfrm>
              <a:off x="2337" y="2098"/>
              <a:ext cx="127" cy="88"/>
            </a:xfrm>
            <a:custGeom>
              <a:avLst/>
              <a:gdLst>
                <a:gd name="T0" fmla="*/ 77 w 127"/>
                <a:gd name="T1" fmla="*/ 88 h 88"/>
                <a:gd name="T2" fmla="*/ 81 w 127"/>
                <a:gd name="T3" fmla="*/ 84 h 88"/>
                <a:gd name="T4" fmla="*/ 88 w 127"/>
                <a:gd name="T5" fmla="*/ 78 h 88"/>
                <a:gd name="T6" fmla="*/ 106 w 127"/>
                <a:gd name="T7" fmla="*/ 69 h 88"/>
                <a:gd name="T8" fmla="*/ 121 w 127"/>
                <a:gd name="T9" fmla="*/ 61 h 88"/>
                <a:gd name="T10" fmla="*/ 127 w 127"/>
                <a:gd name="T11" fmla="*/ 57 h 88"/>
                <a:gd name="T12" fmla="*/ 127 w 127"/>
                <a:gd name="T13" fmla="*/ 40 h 88"/>
                <a:gd name="T14" fmla="*/ 123 w 127"/>
                <a:gd name="T15" fmla="*/ 30 h 88"/>
                <a:gd name="T16" fmla="*/ 115 w 127"/>
                <a:gd name="T17" fmla="*/ 17 h 88"/>
                <a:gd name="T18" fmla="*/ 100 w 127"/>
                <a:gd name="T19" fmla="*/ 7 h 88"/>
                <a:gd name="T20" fmla="*/ 83 w 127"/>
                <a:gd name="T21" fmla="*/ 3 h 88"/>
                <a:gd name="T22" fmla="*/ 64 w 127"/>
                <a:gd name="T23" fmla="*/ 2 h 88"/>
                <a:gd name="T24" fmla="*/ 52 w 127"/>
                <a:gd name="T25" fmla="*/ 0 h 88"/>
                <a:gd name="T26" fmla="*/ 42 w 127"/>
                <a:gd name="T27" fmla="*/ 2 h 88"/>
                <a:gd name="T28" fmla="*/ 29 w 127"/>
                <a:gd name="T29" fmla="*/ 3 h 88"/>
                <a:gd name="T30" fmla="*/ 19 w 127"/>
                <a:gd name="T31" fmla="*/ 7 h 88"/>
                <a:gd name="T32" fmla="*/ 14 w 127"/>
                <a:gd name="T33" fmla="*/ 13 h 88"/>
                <a:gd name="T34" fmla="*/ 8 w 127"/>
                <a:gd name="T35" fmla="*/ 21 h 88"/>
                <a:gd name="T36" fmla="*/ 0 w 127"/>
                <a:gd name="T37" fmla="*/ 40 h 88"/>
                <a:gd name="T38" fmla="*/ 4 w 127"/>
                <a:gd name="T39" fmla="*/ 38 h 88"/>
                <a:gd name="T40" fmla="*/ 8 w 127"/>
                <a:gd name="T41" fmla="*/ 34 h 88"/>
                <a:gd name="T42" fmla="*/ 8 w 127"/>
                <a:gd name="T43" fmla="*/ 30 h 88"/>
                <a:gd name="T44" fmla="*/ 17 w 127"/>
                <a:gd name="T45" fmla="*/ 21 h 88"/>
                <a:gd name="T46" fmla="*/ 23 w 127"/>
                <a:gd name="T47" fmla="*/ 19 h 88"/>
                <a:gd name="T48" fmla="*/ 33 w 127"/>
                <a:gd name="T49" fmla="*/ 17 h 88"/>
                <a:gd name="T50" fmla="*/ 56 w 127"/>
                <a:gd name="T51" fmla="*/ 17 h 88"/>
                <a:gd name="T52" fmla="*/ 69 w 127"/>
                <a:gd name="T53" fmla="*/ 25 h 88"/>
                <a:gd name="T54" fmla="*/ 79 w 127"/>
                <a:gd name="T55" fmla="*/ 32 h 88"/>
                <a:gd name="T56" fmla="*/ 88 w 127"/>
                <a:gd name="T57" fmla="*/ 48 h 88"/>
                <a:gd name="T58" fmla="*/ 88 w 127"/>
                <a:gd name="T59" fmla="*/ 59 h 88"/>
                <a:gd name="T60" fmla="*/ 85 w 127"/>
                <a:gd name="T61" fmla="*/ 71 h 88"/>
                <a:gd name="T62" fmla="*/ 81 w 127"/>
                <a:gd name="T63" fmla="*/ 74 h 88"/>
                <a:gd name="T64" fmla="*/ 77 w 127"/>
                <a:gd name="T65" fmla="*/ 76 h 88"/>
                <a:gd name="T66" fmla="*/ 71 w 127"/>
                <a:gd name="T67" fmla="*/ 78 h 88"/>
                <a:gd name="T68" fmla="*/ 67 w 127"/>
                <a:gd name="T69" fmla="*/ 80 h 88"/>
                <a:gd name="T70" fmla="*/ 69 w 127"/>
                <a:gd name="T71" fmla="*/ 86 h 88"/>
                <a:gd name="T72" fmla="*/ 75 w 127"/>
                <a:gd name="T73" fmla="*/ 88 h 88"/>
                <a:gd name="T74" fmla="*/ 77 w 127"/>
                <a:gd name="T75" fmla="*/ 88 h 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7"/>
                <a:gd name="T115" fmla="*/ 0 h 88"/>
                <a:gd name="T116" fmla="*/ 127 w 127"/>
                <a:gd name="T117" fmla="*/ 88 h 8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7" h="88">
                  <a:moveTo>
                    <a:pt x="77" y="88"/>
                  </a:moveTo>
                  <a:lnTo>
                    <a:pt x="81" y="84"/>
                  </a:lnTo>
                  <a:lnTo>
                    <a:pt x="88" y="78"/>
                  </a:lnTo>
                  <a:lnTo>
                    <a:pt x="106" y="69"/>
                  </a:lnTo>
                  <a:lnTo>
                    <a:pt x="121" y="61"/>
                  </a:lnTo>
                  <a:lnTo>
                    <a:pt x="127" y="57"/>
                  </a:lnTo>
                  <a:lnTo>
                    <a:pt x="127" y="40"/>
                  </a:lnTo>
                  <a:lnTo>
                    <a:pt x="123" y="30"/>
                  </a:lnTo>
                  <a:lnTo>
                    <a:pt x="115" y="17"/>
                  </a:lnTo>
                  <a:lnTo>
                    <a:pt x="100" y="7"/>
                  </a:lnTo>
                  <a:lnTo>
                    <a:pt x="83" y="3"/>
                  </a:lnTo>
                  <a:lnTo>
                    <a:pt x="64" y="2"/>
                  </a:lnTo>
                  <a:lnTo>
                    <a:pt x="52" y="0"/>
                  </a:lnTo>
                  <a:lnTo>
                    <a:pt x="42" y="2"/>
                  </a:lnTo>
                  <a:lnTo>
                    <a:pt x="29" y="3"/>
                  </a:lnTo>
                  <a:lnTo>
                    <a:pt x="19" y="7"/>
                  </a:lnTo>
                  <a:lnTo>
                    <a:pt x="14" y="13"/>
                  </a:lnTo>
                  <a:lnTo>
                    <a:pt x="8" y="21"/>
                  </a:lnTo>
                  <a:lnTo>
                    <a:pt x="0" y="40"/>
                  </a:lnTo>
                  <a:lnTo>
                    <a:pt x="4" y="38"/>
                  </a:lnTo>
                  <a:lnTo>
                    <a:pt x="8" y="34"/>
                  </a:lnTo>
                  <a:lnTo>
                    <a:pt x="8" y="30"/>
                  </a:lnTo>
                  <a:lnTo>
                    <a:pt x="17" y="21"/>
                  </a:lnTo>
                  <a:lnTo>
                    <a:pt x="23" y="19"/>
                  </a:lnTo>
                  <a:lnTo>
                    <a:pt x="33" y="17"/>
                  </a:lnTo>
                  <a:lnTo>
                    <a:pt x="56" y="17"/>
                  </a:lnTo>
                  <a:lnTo>
                    <a:pt x="69" y="25"/>
                  </a:lnTo>
                  <a:lnTo>
                    <a:pt x="79" y="32"/>
                  </a:lnTo>
                  <a:lnTo>
                    <a:pt x="88" y="48"/>
                  </a:lnTo>
                  <a:lnTo>
                    <a:pt x="88" y="59"/>
                  </a:lnTo>
                  <a:lnTo>
                    <a:pt x="85" y="71"/>
                  </a:lnTo>
                  <a:lnTo>
                    <a:pt x="81" y="74"/>
                  </a:lnTo>
                  <a:lnTo>
                    <a:pt x="77" y="76"/>
                  </a:lnTo>
                  <a:lnTo>
                    <a:pt x="71" y="78"/>
                  </a:lnTo>
                  <a:lnTo>
                    <a:pt x="67" y="80"/>
                  </a:lnTo>
                  <a:lnTo>
                    <a:pt x="69" y="86"/>
                  </a:lnTo>
                  <a:lnTo>
                    <a:pt x="75" y="88"/>
                  </a:lnTo>
                  <a:lnTo>
                    <a:pt x="77" y="88"/>
                  </a:lnTo>
                  <a:close/>
                </a:path>
              </a:pathLst>
            </a:custGeom>
            <a:solidFill>
              <a:srgbClr val="FFFFFF"/>
            </a:solidFill>
            <a:ln w="0">
              <a:solidFill>
                <a:srgbClr val="000000"/>
              </a:solidFill>
              <a:round/>
              <a:headEnd/>
              <a:tailEnd/>
            </a:ln>
          </p:spPr>
          <p:txBody>
            <a:bodyPr/>
            <a:lstStyle/>
            <a:p>
              <a:endParaRPr lang="en-US"/>
            </a:p>
          </p:txBody>
        </p:sp>
        <p:sp>
          <p:nvSpPr>
            <p:cNvPr id="28714" name="Freeform 171"/>
            <p:cNvSpPr>
              <a:spLocks/>
            </p:cNvSpPr>
            <p:nvPr/>
          </p:nvSpPr>
          <p:spPr bwMode="auto">
            <a:xfrm>
              <a:off x="2287" y="2286"/>
              <a:ext cx="125" cy="44"/>
            </a:xfrm>
            <a:custGeom>
              <a:avLst/>
              <a:gdLst>
                <a:gd name="T0" fmla="*/ 0 w 125"/>
                <a:gd name="T1" fmla="*/ 2 h 44"/>
                <a:gd name="T2" fmla="*/ 0 w 125"/>
                <a:gd name="T3" fmla="*/ 6 h 44"/>
                <a:gd name="T4" fmla="*/ 117 w 125"/>
                <a:gd name="T5" fmla="*/ 44 h 44"/>
                <a:gd name="T6" fmla="*/ 123 w 125"/>
                <a:gd name="T7" fmla="*/ 21 h 44"/>
                <a:gd name="T8" fmla="*/ 125 w 125"/>
                <a:gd name="T9" fmla="*/ 15 h 44"/>
                <a:gd name="T10" fmla="*/ 123 w 125"/>
                <a:gd name="T11" fmla="*/ 2 h 44"/>
                <a:gd name="T12" fmla="*/ 83 w 125"/>
                <a:gd name="T13" fmla="*/ 21 h 44"/>
                <a:gd name="T14" fmla="*/ 67 w 125"/>
                <a:gd name="T15" fmla="*/ 11 h 44"/>
                <a:gd name="T16" fmla="*/ 62 w 125"/>
                <a:gd name="T17" fmla="*/ 11 h 44"/>
                <a:gd name="T18" fmla="*/ 41 w 125"/>
                <a:gd name="T19" fmla="*/ 15 h 44"/>
                <a:gd name="T20" fmla="*/ 25 w 125"/>
                <a:gd name="T21" fmla="*/ 0 h 44"/>
                <a:gd name="T22" fmla="*/ 0 w 125"/>
                <a:gd name="T23" fmla="*/ 2 h 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5"/>
                <a:gd name="T37" fmla="*/ 0 h 44"/>
                <a:gd name="T38" fmla="*/ 125 w 125"/>
                <a:gd name="T39" fmla="*/ 44 h 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5" h="44">
                  <a:moveTo>
                    <a:pt x="0" y="2"/>
                  </a:moveTo>
                  <a:lnTo>
                    <a:pt x="0" y="6"/>
                  </a:lnTo>
                  <a:lnTo>
                    <a:pt x="117" y="44"/>
                  </a:lnTo>
                  <a:lnTo>
                    <a:pt x="123" y="21"/>
                  </a:lnTo>
                  <a:lnTo>
                    <a:pt x="125" y="15"/>
                  </a:lnTo>
                  <a:lnTo>
                    <a:pt x="123" y="2"/>
                  </a:lnTo>
                  <a:lnTo>
                    <a:pt x="83" y="21"/>
                  </a:lnTo>
                  <a:lnTo>
                    <a:pt x="67" y="11"/>
                  </a:lnTo>
                  <a:lnTo>
                    <a:pt x="62" y="11"/>
                  </a:lnTo>
                  <a:lnTo>
                    <a:pt x="41" y="15"/>
                  </a:lnTo>
                  <a:lnTo>
                    <a:pt x="25" y="0"/>
                  </a:lnTo>
                  <a:lnTo>
                    <a:pt x="0" y="2"/>
                  </a:lnTo>
                </a:path>
              </a:pathLst>
            </a:custGeom>
            <a:noFill/>
            <a:ln w="0">
              <a:solidFill>
                <a:srgbClr val="000000"/>
              </a:solidFill>
              <a:round/>
              <a:headEnd/>
              <a:tailEnd/>
            </a:ln>
          </p:spPr>
          <p:txBody>
            <a:bodyPr/>
            <a:lstStyle/>
            <a:p>
              <a:endParaRPr lang="en-US"/>
            </a:p>
          </p:txBody>
        </p:sp>
        <p:sp>
          <p:nvSpPr>
            <p:cNvPr id="28715" name="Freeform 172"/>
            <p:cNvSpPr>
              <a:spLocks/>
            </p:cNvSpPr>
            <p:nvPr/>
          </p:nvSpPr>
          <p:spPr bwMode="auto">
            <a:xfrm>
              <a:off x="2374" y="2238"/>
              <a:ext cx="71" cy="102"/>
            </a:xfrm>
            <a:custGeom>
              <a:avLst/>
              <a:gdLst>
                <a:gd name="T0" fmla="*/ 53 w 71"/>
                <a:gd name="T1" fmla="*/ 15 h 102"/>
                <a:gd name="T2" fmla="*/ 42 w 71"/>
                <a:gd name="T3" fmla="*/ 9 h 102"/>
                <a:gd name="T4" fmla="*/ 15 w 71"/>
                <a:gd name="T5" fmla="*/ 0 h 102"/>
                <a:gd name="T6" fmla="*/ 0 w 71"/>
                <a:gd name="T7" fmla="*/ 25 h 102"/>
                <a:gd name="T8" fmla="*/ 28 w 71"/>
                <a:gd name="T9" fmla="*/ 36 h 102"/>
                <a:gd name="T10" fmla="*/ 30 w 71"/>
                <a:gd name="T11" fmla="*/ 40 h 102"/>
                <a:gd name="T12" fmla="*/ 34 w 71"/>
                <a:gd name="T13" fmla="*/ 44 h 102"/>
                <a:gd name="T14" fmla="*/ 36 w 71"/>
                <a:gd name="T15" fmla="*/ 50 h 102"/>
                <a:gd name="T16" fmla="*/ 38 w 71"/>
                <a:gd name="T17" fmla="*/ 63 h 102"/>
                <a:gd name="T18" fmla="*/ 36 w 71"/>
                <a:gd name="T19" fmla="*/ 69 h 102"/>
                <a:gd name="T20" fmla="*/ 30 w 71"/>
                <a:gd name="T21" fmla="*/ 92 h 102"/>
                <a:gd name="T22" fmla="*/ 59 w 71"/>
                <a:gd name="T23" fmla="*/ 102 h 102"/>
                <a:gd name="T24" fmla="*/ 71 w 71"/>
                <a:gd name="T25" fmla="*/ 59 h 102"/>
                <a:gd name="T26" fmla="*/ 71 w 71"/>
                <a:gd name="T27" fmla="*/ 38 h 102"/>
                <a:gd name="T28" fmla="*/ 63 w 71"/>
                <a:gd name="T29" fmla="*/ 21 h 102"/>
                <a:gd name="T30" fmla="*/ 53 w 71"/>
                <a:gd name="T31" fmla="*/ 15 h 1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1"/>
                <a:gd name="T49" fmla="*/ 0 h 102"/>
                <a:gd name="T50" fmla="*/ 71 w 71"/>
                <a:gd name="T51" fmla="*/ 102 h 10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1" h="102">
                  <a:moveTo>
                    <a:pt x="53" y="15"/>
                  </a:moveTo>
                  <a:lnTo>
                    <a:pt x="42" y="9"/>
                  </a:lnTo>
                  <a:lnTo>
                    <a:pt x="15" y="0"/>
                  </a:lnTo>
                  <a:lnTo>
                    <a:pt x="0" y="25"/>
                  </a:lnTo>
                  <a:lnTo>
                    <a:pt x="28" y="36"/>
                  </a:lnTo>
                  <a:lnTo>
                    <a:pt x="30" y="40"/>
                  </a:lnTo>
                  <a:lnTo>
                    <a:pt x="34" y="44"/>
                  </a:lnTo>
                  <a:lnTo>
                    <a:pt x="36" y="50"/>
                  </a:lnTo>
                  <a:lnTo>
                    <a:pt x="38" y="63"/>
                  </a:lnTo>
                  <a:lnTo>
                    <a:pt x="36" y="69"/>
                  </a:lnTo>
                  <a:lnTo>
                    <a:pt x="30" y="92"/>
                  </a:lnTo>
                  <a:lnTo>
                    <a:pt x="59" y="102"/>
                  </a:lnTo>
                  <a:lnTo>
                    <a:pt x="71" y="59"/>
                  </a:lnTo>
                  <a:lnTo>
                    <a:pt x="71" y="38"/>
                  </a:lnTo>
                  <a:lnTo>
                    <a:pt x="63" y="21"/>
                  </a:lnTo>
                  <a:lnTo>
                    <a:pt x="53" y="15"/>
                  </a:lnTo>
                  <a:close/>
                </a:path>
              </a:pathLst>
            </a:custGeom>
            <a:solidFill>
              <a:srgbClr val="000000"/>
            </a:solidFill>
            <a:ln w="0">
              <a:solidFill>
                <a:srgbClr val="000000"/>
              </a:solidFill>
              <a:round/>
              <a:headEnd/>
              <a:tailEnd/>
            </a:ln>
          </p:spPr>
          <p:txBody>
            <a:bodyPr/>
            <a:lstStyle/>
            <a:p>
              <a:endParaRPr lang="en-US"/>
            </a:p>
          </p:txBody>
        </p:sp>
        <p:sp>
          <p:nvSpPr>
            <p:cNvPr id="28716" name="Freeform 173"/>
            <p:cNvSpPr>
              <a:spLocks/>
            </p:cNvSpPr>
            <p:nvPr/>
          </p:nvSpPr>
          <p:spPr bwMode="auto">
            <a:xfrm>
              <a:off x="2825" y="1760"/>
              <a:ext cx="88" cy="40"/>
            </a:xfrm>
            <a:custGeom>
              <a:avLst/>
              <a:gdLst>
                <a:gd name="T0" fmla="*/ 88 w 88"/>
                <a:gd name="T1" fmla="*/ 38 h 40"/>
                <a:gd name="T2" fmla="*/ 88 w 88"/>
                <a:gd name="T3" fmla="*/ 0 h 40"/>
                <a:gd name="T4" fmla="*/ 50 w 88"/>
                <a:gd name="T5" fmla="*/ 15 h 40"/>
                <a:gd name="T6" fmla="*/ 23 w 88"/>
                <a:gd name="T7" fmla="*/ 21 h 40"/>
                <a:gd name="T8" fmla="*/ 0 w 88"/>
                <a:gd name="T9" fmla="*/ 25 h 40"/>
                <a:gd name="T10" fmla="*/ 6 w 88"/>
                <a:gd name="T11" fmla="*/ 29 h 40"/>
                <a:gd name="T12" fmla="*/ 84 w 88"/>
                <a:gd name="T13" fmla="*/ 40 h 40"/>
                <a:gd name="T14" fmla="*/ 88 w 88"/>
                <a:gd name="T15" fmla="*/ 38 h 40"/>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40"/>
                <a:gd name="T26" fmla="*/ 88 w 88"/>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40">
                  <a:moveTo>
                    <a:pt x="88" y="38"/>
                  </a:moveTo>
                  <a:lnTo>
                    <a:pt x="88" y="0"/>
                  </a:lnTo>
                  <a:lnTo>
                    <a:pt x="50" y="15"/>
                  </a:lnTo>
                  <a:lnTo>
                    <a:pt x="23" y="21"/>
                  </a:lnTo>
                  <a:lnTo>
                    <a:pt x="0" y="25"/>
                  </a:lnTo>
                  <a:lnTo>
                    <a:pt x="6" y="29"/>
                  </a:lnTo>
                  <a:lnTo>
                    <a:pt x="84" y="40"/>
                  </a:lnTo>
                  <a:lnTo>
                    <a:pt x="88" y="38"/>
                  </a:lnTo>
                  <a:close/>
                </a:path>
              </a:pathLst>
            </a:custGeom>
            <a:solidFill>
              <a:srgbClr val="FFFFFF"/>
            </a:solidFill>
            <a:ln w="0">
              <a:solidFill>
                <a:srgbClr val="000000"/>
              </a:solidFill>
              <a:round/>
              <a:headEnd/>
              <a:tailEnd/>
            </a:ln>
          </p:spPr>
          <p:txBody>
            <a:bodyPr/>
            <a:lstStyle/>
            <a:p>
              <a:endParaRPr lang="en-US"/>
            </a:p>
          </p:txBody>
        </p:sp>
        <p:sp>
          <p:nvSpPr>
            <p:cNvPr id="28717" name="Freeform 174"/>
            <p:cNvSpPr>
              <a:spLocks/>
            </p:cNvSpPr>
            <p:nvPr/>
          </p:nvSpPr>
          <p:spPr bwMode="auto">
            <a:xfrm>
              <a:off x="2441" y="1575"/>
              <a:ext cx="88" cy="4"/>
            </a:xfrm>
            <a:custGeom>
              <a:avLst/>
              <a:gdLst>
                <a:gd name="T0" fmla="*/ 0 w 88"/>
                <a:gd name="T1" fmla="*/ 4 h 4"/>
                <a:gd name="T2" fmla="*/ 4 w 88"/>
                <a:gd name="T3" fmla="*/ 0 h 4"/>
                <a:gd name="T4" fmla="*/ 88 w 88"/>
                <a:gd name="T5" fmla="*/ 0 h 4"/>
                <a:gd name="T6" fmla="*/ 71 w 88"/>
                <a:gd name="T7" fmla="*/ 4 h 4"/>
                <a:gd name="T8" fmla="*/ 0 w 88"/>
                <a:gd name="T9" fmla="*/ 4 h 4"/>
                <a:gd name="T10" fmla="*/ 0 60000 65536"/>
                <a:gd name="T11" fmla="*/ 0 60000 65536"/>
                <a:gd name="T12" fmla="*/ 0 60000 65536"/>
                <a:gd name="T13" fmla="*/ 0 60000 65536"/>
                <a:gd name="T14" fmla="*/ 0 60000 65536"/>
                <a:gd name="T15" fmla="*/ 0 w 88"/>
                <a:gd name="T16" fmla="*/ 0 h 4"/>
                <a:gd name="T17" fmla="*/ 88 w 88"/>
                <a:gd name="T18" fmla="*/ 4 h 4"/>
              </a:gdLst>
              <a:ahLst/>
              <a:cxnLst>
                <a:cxn ang="T10">
                  <a:pos x="T0" y="T1"/>
                </a:cxn>
                <a:cxn ang="T11">
                  <a:pos x="T2" y="T3"/>
                </a:cxn>
                <a:cxn ang="T12">
                  <a:pos x="T4" y="T5"/>
                </a:cxn>
                <a:cxn ang="T13">
                  <a:pos x="T6" y="T7"/>
                </a:cxn>
                <a:cxn ang="T14">
                  <a:pos x="T8" y="T9"/>
                </a:cxn>
              </a:cxnLst>
              <a:rect l="T15" t="T16" r="T17" b="T18"/>
              <a:pathLst>
                <a:path w="88" h="4">
                  <a:moveTo>
                    <a:pt x="0" y="4"/>
                  </a:moveTo>
                  <a:lnTo>
                    <a:pt x="4" y="0"/>
                  </a:lnTo>
                  <a:lnTo>
                    <a:pt x="88" y="0"/>
                  </a:lnTo>
                  <a:lnTo>
                    <a:pt x="71" y="4"/>
                  </a:lnTo>
                  <a:lnTo>
                    <a:pt x="0" y="4"/>
                  </a:lnTo>
                  <a:close/>
                </a:path>
              </a:pathLst>
            </a:custGeom>
            <a:solidFill>
              <a:srgbClr val="FFFFFF"/>
            </a:solidFill>
            <a:ln w="0">
              <a:solidFill>
                <a:srgbClr val="000000"/>
              </a:solidFill>
              <a:round/>
              <a:headEnd/>
              <a:tailEnd/>
            </a:ln>
          </p:spPr>
          <p:txBody>
            <a:bodyPr/>
            <a:lstStyle/>
            <a:p>
              <a:endParaRPr lang="en-US"/>
            </a:p>
          </p:txBody>
        </p:sp>
        <p:sp>
          <p:nvSpPr>
            <p:cNvPr id="28718" name="Freeform 175"/>
            <p:cNvSpPr>
              <a:spLocks/>
            </p:cNvSpPr>
            <p:nvPr/>
          </p:nvSpPr>
          <p:spPr bwMode="auto">
            <a:xfrm>
              <a:off x="2727" y="1723"/>
              <a:ext cx="82" cy="54"/>
            </a:xfrm>
            <a:custGeom>
              <a:avLst/>
              <a:gdLst>
                <a:gd name="T0" fmla="*/ 61 w 82"/>
                <a:gd name="T1" fmla="*/ 52 h 54"/>
                <a:gd name="T2" fmla="*/ 82 w 82"/>
                <a:gd name="T3" fmla="*/ 54 h 54"/>
                <a:gd name="T4" fmla="*/ 79 w 82"/>
                <a:gd name="T5" fmla="*/ 33 h 54"/>
                <a:gd name="T6" fmla="*/ 57 w 82"/>
                <a:gd name="T7" fmla="*/ 10 h 54"/>
                <a:gd name="T8" fmla="*/ 34 w 82"/>
                <a:gd name="T9" fmla="*/ 4 h 54"/>
                <a:gd name="T10" fmla="*/ 8 w 82"/>
                <a:gd name="T11" fmla="*/ 4 h 54"/>
                <a:gd name="T12" fmla="*/ 2 w 82"/>
                <a:gd name="T13" fmla="*/ 0 h 54"/>
                <a:gd name="T14" fmla="*/ 0 w 82"/>
                <a:gd name="T15" fmla="*/ 8 h 54"/>
                <a:gd name="T16" fmla="*/ 6 w 82"/>
                <a:gd name="T17" fmla="*/ 10 h 54"/>
                <a:gd name="T18" fmla="*/ 15 w 82"/>
                <a:gd name="T19" fmla="*/ 10 h 54"/>
                <a:gd name="T20" fmla="*/ 33 w 82"/>
                <a:gd name="T21" fmla="*/ 14 h 54"/>
                <a:gd name="T22" fmla="*/ 40 w 82"/>
                <a:gd name="T23" fmla="*/ 18 h 54"/>
                <a:gd name="T24" fmla="*/ 50 w 82"/>
                <a:gd name="T25" fmla="*/ 27 h 54"/>
                <a:gd name="T26" fmla="*/ 61 w 82"/>
                <a:gd name="T27" fmla="*/ 52 h 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
                <a:gd name="T43" fmla="*/ 0 h 54"/>
                <a:gd name="T44" fmla="*/ 82 w 82"/>
                <a:gd name="T45" fmla="*/ 54 h 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 h="54">
                  <a:moveTo>
                    <a:pt x="61" y="52"/>
                  </a:moveTo>
                  <a:lnTo>
                    <a:pt x="82" y="54"/>
                  </a:lnTo>
                  <a:lnTo>
                    <a:pt x="79" y="33"/>
                  </a:lnTo>
                  <a:lnTo>
                    <a:pt x="57" y="10"/>
                  </a:lnTo>
                  <a:lnTo>
                    <a:pt x="34" y="4"/>
                  </a:lnTo>
                  <a:lnTo>
                    <a:pt x="8" y="4"/>
                  </a:lnTo>
                  <a:lnTo>
                    <a:pt x="2" y="0"/>
                  </a:lnTo>
                  <a:lnTo>
                    <a:pt x="0" y="8"/>
                  </a:lnTo>
                  <a:lnTo>
                    <a:pt x="6" y="10"/>
                  </a:lnTo>
                  <a:lnTo>
                    <a:pt x="15" y="10"/>
                  </a:lnTo>
                  <a:lnTo>
                    <a:pt x="33" y="14"/>
                  </a:lnTo>
                  <a:lnTo>
                    <a:pt x="40" y="18"/>
                  </a:lnTo>
                  <a:lnTo>
                    <a:pt x="50" y="27"/>
                  </a:lnTo>
                  <a:lnTo>
                    <a:pt x="61" y="52"/>
                  </a:lnTo>
                  <a:close/>
                </a:path>
              </a:pathLst>
            </a:custGeom>
            <a:solidFill>
              <a:srgbClr val="000000"/>
            </a:solidFill>
            <a:ln w="0">
              <a:solidFill>
                <a:srgbClr val="000000"/>
              </a:solidFill>
              <a:round/>
              <a:headEnd/>
              <a:tailEnd/>
            </a:ln>
          </p:spPr>
          <p:txBody>
            <a:bodyPr/>
            <a:lstStyle/>
            <a:p>
              <a:endParaRPr lang="en-US"/>
            </a:p>
          </p:txBody>
        </p:sp>
        <p:sp>
          <p:nvSpPr>
            <p:cNvPr id="28719" name="Freeform 176"/>
            <p:cNvSpPr>
              <a:spLocks/>
            </p:cNvSpPr>
            <p:nvPr/>
          </p:nvSpPr>
          <p:spPr bwMode="auto">
            <a:xfrm>
              <a:off x="2786" y="1595"/>
              <a:ext cx="52" cy="78"/>
            </a:xfrm>
            <a:custGeom>
              <a:avLst/>
              <a:gdLst>
                <a:gd name="T0" fmla="*/ 0 w 52"/>
                <a:gd name="T1" fmla="*/ 69 h 78"/>
                <a:gd name="T2" fmla="*/ 39 w 52"/>
                <a:gd name="T3" fmla="*/ 0 h 78"/>
                <a:gd name="T4" fmla="*/ 52 w 52"/>
                <a:gd name="T5" fmla="*/ 7 h 78"/>
                <a:gd name="T6" fmla="*/ 31 w 52"/>
                <a:gd name="T7" fmla="*/ 78 h 78"/>
                <a:gd name="T8" fmla="*/ 0 w 52"/>
                <a:gd name="T9" fmla="*/ 69 h 78"/>
                <a:gd name="T10" fmla="*/ 0 60000 65536"/>
                <a:gd name="T11" fmla="*/ 0 60000 65536"/>
                <a:gd name="T12" fmla="*/ 0 60000 65536"/>
                <a:gd name="T13" fmla="*/ 0 60000 65536"/>
                <a:gd name="T14" fmla="*/ 0 60000 65536"/>
                <a:gd name="T15" fmla="*/ 0 w 52"/>
                <a:gd name="T16" fmla="*/ 0 h 78"/>
                <a:gd name="T17" fmla="*/ 52 w 52"/>
                <a:gd name="T18" fmla="*/ 78 h 78"/>
              </a:gdLst>
              <a:ahLst/>
              <a:cxnLst>
                <a:cxn ang="T10">
                  <a:pos x="T0" y="T1"/>
                </a:cxn>
                <a:cxn ang="T11">
                  <a:pos x="T2" y="T3"/>
                </a:cxn>
                <a:cxn ang="T12">
                  <a:pos x="T4" y="T5"/>
                </a:cxn>
                <a:cxn ang="T13">
                  <a:pos x="T6" y="T7"/>
                </a:cxn>
                <a:cxn ang="T14">
                  <a:pos x="T8" y="T9"/>
                </a:cxn>
              </a:cxnLst>
              <a:rect l="T15" t="T16" r="T17" b="T18"/>
              <a:pathLst>
                <a:path w="52" h="78">
                  <a:moveTo>
                    <a:pt x="0" y="69"/>
                  </a:moveTo>
                  <a:lnTo>
                    <a:pt x="39" y="0"/>
                  </a:lnTo>
                  <a:lnTo>
                    <a:pt x="52" y="7"/>
                  </a:lnTo>
                  <a:lnTo>
                    <a:pt x="31" y="78"/>
                  </a:lnTo>
                  <a:lnTo>
                    <a:pt x="0" y="69"/>
                  </a:lnTo>
                  <a:close/>
                </a:path>
              </a:pathLst>
            </a:custGeom>
            <a:solidFill>
              <a:srgbClr val="FFFFFF"/>
            </a:solidFill>
            <a:ln w="0">
              <a:solidFill>
                <a:srgbClr val="000000"/>
              </a:solidFill>
              <a:round/>
              <a:headEnd/>
              <a:tailEnd/>
            </a:ln>
          </p:spPr>
          <p:txBody>
            <a:bodyPr/>
            <a:lstStyle/>
            <a:p>
              <a:endParaRPr lang="en-US"/>
            </a:p>
          </p:txBody>
        </p:sp>
        <p:sp>
          <p:nvSpPr>
            <p:cNvPr id="28720" name="Freeform 177"/>
            <p:cNvSpPr>
              <a:spLocks/>
            </p:cNvSpPr>
            <p:nvPr/>
          </p:nvSpPr>
          <p:spPr bwMode="auto">
            <a:xfrm>
              <a:off x="2761" y="1585"/>
              <a:ext cx="58" cy="77"/>
            </a:xfrm>
            <a:custGeom>
              <a:avLst/>
              <a:gdLst>
                <a:gd name="T0" fmla="*/ 20 w 58"/>
                <a:gd name="T1" fmla="*/ 77 h 77"/>
                <a:gd name="T2" fmla="*/ 58 w 58"/>
                <a:gd name="T3" fmla="*/ 8 h 77"/>
                <a:gd name="T4" fmla="*/ 45 w 58"/>
                <a:gd name="T5" fmla="*/ 0 h 77"/>
                <a:gd name="T6" fmla="*/ 29 w 58"/>
                <a:gd name="T7" fmla="*/ 13 h 77"/>
                <a:gd name="T8" fmla="*/ 18 w 58"/>
                <a:gd name="T9" fmla="*/ 36 h 77"/>
                <a:gd name="T10" fmla="*/ 0 w 58"/>
                <a:gd name="T11" fmla="*/ 67 h 77"/>
                <a:gd name="T12" fmla="*/ 20 w 58"/>
                <a:gd name="T13" fmla="*/ 77 h 77"/>
                <a:gd name="T14" fmla="*/ 0 60000 65536"/>
                <a:gd name="T15" fmla="*/ 0 60000 65536"/>
                <a:gd name="T16" fmla="*/ 0 60000 65536"/>
                <a:gd name="T17" fmla="*/ 0 60000 65536"/>
                <a:gd name="T18" fmla="*/ 0 60000 65536"/>
                <a:gd name="T19" fmla="*/ 0 60000 65536"/>
                <a:gd name="T20" fmla="*/ 0 60000 65536"/>
                <a:gd name="T21" fmla="*/ 0 w 58"/>
                <a:gd name="T22" fmla="*/ 0 h 77"/>
                <a:gd name="T23" fmla="*/ 58 w 58"/>
                <a:gd name="T24" fmla="*/ 77 h 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77">
                  <a:moveTo>
                    <a:pt x="20" y="77"/>
                  </a:moveTo>
                  <a:lnTo>
                    <a:pt x="58" y="8"/>
                  </a:lnTo>
                  <a:lnTo>
                    <a:pt x="45" y="0"/>
                  </a:lnTo>
                  <a:lnTo>
                    <a:pt x="29" y="13"/>
                  </a:lnTo>
                  <a:lnTo>
                    <a:pt x="18" y="36"/>
                  </a:lnTo>
                  <a:lnTo>
                    <a:pt x="0" y="67"/>
                  </a:lnTo>
                  <a:lnTo>
                    <a:pt x="20" y="77"/>
                  </a:lnTo>
                  <a:close/>
                </a:path>
              </a:pathLst>
            </a:custGeom>
            <a:solidFill>
              <a:srgbClr val="FFFFFF"/>
            </a:solidFill>
            <a:ln w="0">
              <a:solidFill>
                <a:srgbClr val="000000"/>
              </a:solidFill>
              <a:round/>
              <a:headEnd/>
              <a:tailEnd/>
            </a:ln>
          </p:spPr>
          <p:txBody>
            <a:bodyPr/>
            <a:lstStyle/>
            <a:p>
              <a:endParaRPr lang="en-US"/>
            </a:p>
          </p:txBody>
        </p:sp>
        <p:sp>
          <p:nvSpPr>
            <p:cNvPr id="28721" name="Freeform 178"/>
            <p:cNvSpPr>
              <a:spLocks/>
            </p:cNvSpPr>
            <p:nvPr/>
          </p:nvSpPr>
          <p:spPr bwMode="auto">
            <a:xfrm>
              <a:off x="2197" y="2201"/>
              <a:ext cx="75" cy="71"/>
            </a:xfrm>
            <a:custGeom>
              <a:avLst/>
              <a:gdLst>
                <a:gd name="T0" fmla="*/ 0 w 75"/>
                <a:gd name="T1" fmla="*/ 60 h 71"/>
                <a:gd name="T2" fmla="*/ 31 w 75"/>
                <a:gd name="T3" fmla="*/ 71 h 71"/>
                <a:gd name="T4" fmla="*/ 44 w 75"/>
                <a:gd name="T5" fmla="*/ 41 h 71"/>
                <a:gd name="T6" fmla="*/ 48 w 75"/>
                <a:gd name="T7" fmla="*/ 39 h 71"/>
                <a:gd name="T8" fmla="*/ 56 w 75"/>
                <a:gd name="T9" fmla="*/ 33 h 71"/>
                <a:gd name="T10" fmla="*/ 67 w 75"/>
                <a:gd name="T11" fmla="*/ 33 h 71"/>
                <a:gd name="T12" fmla="*/ 75 w 75"/>
                <a:gd name="T13" fmla="*/ 2 h 71"/>
                <a:gd name="T14" fmla="*/ 67 w 75"/>
                <a:gd name="T15" fmla="*/ 0 h 71"/>
                <a:gd name="T16" fmla="*/ 54 w 75"/>
                <a:gd name="T17" fmla="*/ 0 h 71"/>
                <a:gd name="T18" fmla="*/ 35 w 75"/>
                <a:gd name="T19" fmla="*/ 4 h 71"/>
                <a:gd name="T20" fmla="*/ 25 w 75"/>
                <a:gd name="T21" fmla="*/ 10 h 71"/>
                <a:gd name="T22" fmla="*/ 21 w 75"/>
                <a:gd name="T23" fmla="*/ 18 h 71"/>
                <a:gd name="T24" fmla="*/ 0 w 75"/>
                <a:gd name="T25" fmla="*/ 60 h 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5"/>
                <a:gd name="T40" fmla="*/ 0 h 71"/>
                <a:gd name="T41" fmla="*/ 75 w 75"/>
                <a:gd name="T42" fmla="*/ 71 h 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5" h="71">
                  <a:moveTo>
                    <a:pt x="0" y="60"/>
                  </a:moveTo>
                  <a:lnTo>
                    <a:pt x="31" y="71"/>
                  </a:lnTo>
                  <a:lnTo>
                    <a:pt x="44" y="41"/>
                  </a:lnTo>
                  <a:lnTo>
                    <a:pt x="48" y="39"/>
                  </a:lnTo>
                  <a:lnTo>
                    <a:pt x="56" y="33"/>
                  </a:lnTo>
                  <a:lnTo>
                    <a:pt x="67" y="33"/>
                  </a:lnTo>
                  <a:lnTo>
                    <a:pt x="75" y="2"/>
                  </a:lnTo>
                  <a:lnTo>
                    <a:pt x="67" y="0"/>
                  </a:lnTo>
                  <a:lnTo>
                    <a:pt x="54" y="0"/>
                  </a:lnTo>
                  <a:lnTo>
                    <a:pt x="35" y="4"/>
                  </a:lnTo>
                  <a:lnTo>
                    <a:pt x="25" y="10"/>
                  </a:lnTo>
                  <a:lnTo>
                    <a:pt x="21" y="18"/>
                  </a:lnTo>
                  <a:lnTo>
                    <a:pt x="0" y="60"/>
                  </a:lnTo>
                  <a:close/>
                </a:path>
              </a:pathLst>
            </a:custGeom>
            <a:solidFill>
              <a:srgbClr val="000000"/>
            </a:solidFill>
            <a:ln w="0">
              <a:solidFill>
                <a:srgbClr val="000000"/>
              </a:solidFill>
              <a:round/>
              <a:headEnd/>
              <a:tailEnd/>
            </a:ln>
          </p:spPr>
          <p:txBody>
            <a:bodyPr/>
            <a:lstStyle/>
            <a:p>
              <a:endParaRPr lang="en-US"/>
            </a:p>
          </p:txBody>
        </p:sp>
        <p:sp>
          <p:nvSpPr>
            <p:cNvPr id="28722" name="Freeform 179"/>
            <p:cNvSpPr>
              <a:spLocks/>
            </p:cNvSpPr>
            <p:nvPr/>
          </p:nvSpPr>
          <p:spPr bwMode="auto">
            <a:xfrm>
              <a:off x="2625" y="1681"/>
              <a:ext cx="67" cy="33"/>
            </a:xfrm>
            <a:custGeom>
              <a:avLst/>
              <a:gdLst>
                <a:gd name="T0" fmla="*/ 17 w 67"/>
                <a:gd name="T1" fmla="*/ 0 h 33"/>
                <a:gd name="T2" fmla="*/ 12 w 67"/>
                <a:gd name="T3" fmla="*/ 2 h 33"/>
                <a:gd name="T4" fmla="*/ 8 w 67"/>
                <a:gd name="T5" fmla="*/ 4 h 33"/>
                <a:gd name="T6" fmla="*/ 2 w 67"/>
                <a:gd name="T7" fmla="*/ 8 h 33"/>
                <a:gd name="T8" fmla="*/ 0 w 67"/>
                <a:gd name="T9" fmla="*/ 13 h 33"/>
                <a:gd name="T10" fmla="*/ 0 w 67"/>
                <a:gd name="T11" fmla="*/ 19 h 33"/>
                <a:gd name="T12" fmla="*/ 2 w 67"/>
                <a:gd name="T13" fmla="*/ 25 h 33"/>
                <a:gd name="T14" fmla="*/ 6 w 67"/>
                <a:gd name="T15" fmla="*/ 29 h 33"/>
                <a:gd name="T16" fmla="*/ 8 w 67"/>
                <a:gd name="T17" fmla="*/ 25 h 33"/>
                <a:gd name="T18" fmla="*/ 6 w 67"/>
                <a:gd name="T19" fmla="*/ 21 h 33"/>
                <a:gd name="T20" fmla="*/ 6 w 67"/>
                <a:gd name="T21" fmla="*/ 13 h 33"/>
                <a:gd name="T22" fmla="*/ 8 w 67"/>
                <a:gd name="T23" fmla="*/ 8 h 33"/>
                <a:gd name="T24" fmla="*/ 17 w 67"/>
                <a:gd name="T25" fmla="*/ 8 h 33"/>
                <a:gd name="T26" fmla="*/ 40 w 67"/>
                <a:gd name="T27" fmla="*/ 17 h 33"/>
                <a:gd name="T28" fmla="*/ 62 w 67"/>
                <a:gd name="T29" fmla="*/ 33 h 33"/>
                <a:gd name="T30" fmla="*/ 67 w 67"/>
                <a:gd name="T31" fmla="*/ 33 h 33"/>
                <a:gd name="T32" fmla="*/ 63 w 67"/>
                <a:gd name="T33" fmla="*/ 13 h 33"/>
                <a:gd name="T34" fmla="*/ 60 w 67"/>
                <a:gd name="T35" fmla="*/ 13 h 33"/>
                <a:gd name="T36" fmla="*/ 17 w 67"/>
                <a:gd name="T37" fmla="*/ 0 h 3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33"/>
                <a:gd name="T59" fmla="*/ 67 w 67"/>
                <a:gd name="T60" fmla="*/ 33 h 3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33">
                  <a:moveTo>
                    <a:pt x="17" y="0"/>
                  </a:moveTo>
                  <a:lnTo>
                    <a:pt x="12" y="2"/>
                  </a:lnTo>
                  <a:lnTo>
                    <a:pt x="8" y="4"/>
                  </a:lnTo>
                  <a:lnTo>
                    <a:pt x="2" y="8"/>
                  </a:lnTo>
                  <a:lnTo>
                    <a:pt x="0" y="13"/>
                  </a:lnTo>
                  <a:lnTo>
                    <a:pt x="0" y="19"/>
                  </a:lnTo>
                  <a:lnTo>
                    <a:pt x="2" y="25"/>
                  </a:lnTo>
                  <a:lnTo>
                    <a:pt x="6" y="29"/>
                  </a:lnTo>
                  <a:lnTo>
                    <a:pt x="8" y="25"/>
                  </a:lnTo>
                  <a:lnTo>
                    <a:pt x="6" y="21"/>
                  </a:lnTo>
                  <a:lnTo>
                    <a:pt x="6" y="13"/>
                  </a:lnTo>
                  <a:lnTo>
                    <a:pt x="8" y="8"/>
                  </a:lnTo>
                  <a:lnTo>
                    <a:pt x="17" y="8"/>
                  </a:lnTo>
                  <a:lnTo>
                    <a:pt x="40" y="17"/>
                  </a:lnTo>
                  <a:lnTo>
                    <a:pt x="62" y="33"/>
                  </a:lnTo>
                  <a:lnTo>
                    <a:pt x="67" y="33"/>
                  </a:lnTo>
                  <a:lnTo>
                    <a:pt x="63" y="13"/>
                  </a:lnTo>
                  <a:lnTo>
                    <a:pt x="60" y="13"/>
                  </a:lnTo>
                  <a:lnTo>
                    <a:pt x="17" y="0"/>
                  </a:lnTo>
                  <a:close/>
                </a:path>
              </a:pathLst>
            </a:custGeom>
            <a:solidFill>
              <a:srgbClr val="000000"/>
            </a:solidFill>
            <a:ln w="0">
              <a:solidFill>
                <a:srgbClr val="000000"/>
              </a:solidFill>
              <a:round/>
              <a:headEnd/>
              <a:tailEnd/>
            </a:ln>
          </p:spPr>
          <p:txBody>
            <a:bodyPr/>
            <a:lstStyle/>
            <a:p>
              <a:endParaRPr lang="en-US"/>
            </a:p>
          </p:txBody>
        </p:sp>
        <p:sp>
          <p:nvSpPr>
            <p:cNvPr id="28723" name="Freeform 180"/>
            <p:cNvSpPr>
              <a:spLocks/>
            </p:cNvSpPr>
            <p:nvPr/>
          </p:nvSpPr>
          <p:spPr bwMode="auto">
            <a:xfrm>
              <a:off x="2694" y="1537"/>
              <a:ext cx="31" cy="65"/>
            </a:xfrm>
            <a:custGeom>
              <a:avLst/>
              <a:gdLst>
                <a:gd name="T0" fmla="*/ 8 w 31"/>
                <a:gd name="T1" fmla="*/ 0 h 65"/>
                <a:gd name="T2" fmla="*/ 6 w 31"/>
                <a:gd name="T3" fmla="*/ 0 h 65"/>
                <a:gd name="T4" fmla="*/ 0 w 31"/>
                <a:gd name="T5" fmla="*/ 25 h 65"/>
                <a:gd name="T6" fmla="*/ 16 w 31"/>
                <a:gd name="T7" fmla="*/ 58 h 65"/>
                <a:gd name="T8" fmla="*/ 31 w 31"/>
                <a:gd name="T9" fmla="*/ 65 h 65"/>
                <a:gd name="T10" fmla="*/ 31 w 31"/>
                <a:gd name="T11" fmla="*/ 61 h 65"/>
                <a:gd name="T12" fmla="*/ 18 w 31"/>
                <a:gd name="T13" fmla="*/ 56 h 65"/>
                <a:gd name="T14" fmla="*/ 4 w 31"/>
                <a:gd name="T15" fmla="*/ 25 h 65"/>
                <a:gd name="T16" fmla="*/ 10 w 31"/>
                <a:gd name="T17" fmla="*/ 2 h 65"/>
                <a:gd name="T18" fmla="*/ 8 w 31"/>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65"/>
                <a:gd name="T32" fmla="*/ 31 w 31"/>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65">
                  <a:moveTo>
                    <a:pt x="8" y="0"/>
                  </a:moveTo>
                  <a:lnTo>
                    <a:pt x="6" y="0"/>
                  </a:lnTo>
                  <a:lnTo>
                    <a:pt x="0" y="25"/>
                  </a:lnTo>
                  <a:lnTo>
                    <a:pt x="16" y="58"/>
                  </a:lnTo>
                  <a:lnTo>
                    <a:pt x="31" y="65"/>
                  </a:lnTo>
                  <a:lnTo>
                    <a:pt x="31" y="61"/>
                  </a:lnTo>
                  <a:lnTo>
                    <a:pt x="18" y="56"/>
                  </a:lnTo>
                  <a:lnTo>
                    <a:pt x="4" y="25"/>
                  </a:lnTo>
                  <a:lnTo>
                    <a:pt x="10" y="2"/>
                  </a:lnTo>
                  <a:lnTo>
                    <a:pt x="8" y="0"/>
                  </a:lnTo>
                  <a:close/>
                </a:path>
              </a:pathLst>
            </a:custGeom>
            <a:solidFill>
              <a:srgbClr val="000000"/>
            </a:solidFill>
            <a:ln w="0">
              <a:solidFill>
                <a:srgbClr val="000000"/>
              </a:solidFill>
              <a:round/>
              <a:headEnd/>
              <a:tailEnd/>
            </a:ln>
          </p:spPr>
          <p:txBody>
            <a:bodyPr/>
            <a:lstStyle/>
            <a:p>
              <a:endParaRPr lang="en-US"/>
            </a:p>
          </p:txBody>
        </p:sp>
        <p:sp>
          <p:nvSpPr>
            <p:cNvPr id="28724" name="Freeform 181"/>
            <p:cNvSpPr>
              <a:spLocks/>
            </p:cNvSpPr>
            <p:nvPr/>
          </p:nvSpPr>
          <p:spPr bwMode="auto">
            <a:xfrm>
              <a:off x="2228" y="2234"/>
              <a:ext cx="59" cy="58"/>
            </a:xfrm>
            <a:custGeom>
              <a:avLst/>
              <a:gdLst>
                <a:gd name="T0" fmla="*/ 25 w 59"/>
                <a:gd name="T1" fmla="*/ 0 h 58"/>
                <a:gd name="T2" fmla="*/ 17 w 59"/>
                <a:gd name="T3" fmla="*/ 6 h 58"/>
                <a:gd name="T4" fmla="*/ 13 w 59"/>
                <a:gd name="T5" fmla="*/ 8 h 58"/>
                <a:gd name="T6" fmla="*/ 0 w 59"/>
                <a:gd name="T7" fmla="*/ 38 h 58"/>
                <a:gd name="T8" fmla="*/ 59 w 59"/>
                <a:gd name="T9" fmla="*/ 58 h 58"/>
                <a:gd name="T10" fmla="*/ 59 w 59"/>
                <a:gd name="T11" fmla="*/ 54 h 58"/>
                <a:gd name="T12" fmla="*/ 55 w 59"/>
                <a:gd name="T13" fmla="*/ 52 h 58"/>
                <a:gd name="T14" fmla="*/ 48 w 59"/>
                <a:gd name="T15" fmla="*/ 44 h 58"/>
                <a:gd name="T16" fmla="*/ 44 w 59"/>
                <a:gd name="T17" fmla="*/ 34 h 58"/>
                <a:gd name="T18" fmla="*/ 42 w 59"/>
                <a:gd name="T19" fmla="*/ 34 h 58"/>
                <a:gd name="T20" fmla="*/ 32 w 59"/>
                <a:gd name="T21" fmla="*/ 31 h 58"/>
                <a:gd name="T22" fmla="*/ 29 w 59"/>
                <a:gd name="T23" fmla="*/ 23 h 58"/>
                <a:gd name="T24" fmla="*/ 27 w 59"/>
                <a:gd name="T25" fmla="*/ 13 h 58"/>
                <a:gd name="T26" fmla="*/ 29 w 59"/>
                <a:gd name="T27" fmla="*/ 6 h 58"/>
                <a:gd name="T28" fmla="*/ 25 w 59"/>
                <a:gd name="T29" fmla="*/ 0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58"/>
                <a:gd name="T47" fmla="*/ 59 w 59"/>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58">
                  <a:moveTo>
                    <a:pt x="25" y="0"/>
                  </a:moveTo>
                  <a:lnTo>
                    <a:pt x="17" y="6"/>
                  </a:lnTo>
                  <a:lnTo>
                    <a:pt x="13" y="8"/>
                  </a:lnTo>
                  <a:lnTo>
                    <a:pt x="0" y="38"/>
                  </a:lnTo>
                  <a:lnTo>
                    <a:pt x="59" y="58"/>
                  </a:lnTo>
                  <a:lnTo>
                    <a:pt x="59" y="54"/>
                  </a:lnTo>
                  <a:lnTo>
                    <a:pt x="55" y="52"/>
                  </a:lnTo>
                  <a:lnTo>
                    <a:pt x="48" y="44"/>
                  </a:lnTo>
                  <a:lnTo>
                    <a:pt x="44" y="34"/>
                  </a:lnTo>
                  <a:lnTo>
                    <a:pt x="42" y="34"/>
                  </a:lnTo>
                  <a:lnTo>
                    <a:pt x="32" y="31"/>
                  </a:lnTo>
                  <a:lnTo>
                    <a:pt x="29" y="23"/>
                  </a:lnTo>
                  <a:lnTo>
                    <a:pt x="27" y="13"/>
                  </a:lnTo>
                  <a:lnTo>
                    <a:pt x="29" y="6"/>
                  </a:lnTo>
                  <a:lnTo>
                    <a:pt x="25" y="0"/>
                  </a:lnTo>
                </a:path>
              </a:pathLst>
            </a:custGeom>
            <a:noFill/>
            <a:ln w="0">
              <a:solidFill>
                <a:srgbClr val="000000"/>
              </a:solidFill>
              <a:round/>
              <a:headEnd/>
              <a:tailEnd/>
            </a:ln>
          </p:spPr>
          <p:txBody>
            <a:bodyPr/>
            <a:lstStyle/>
            <a:p>
              <a:endParaRPr lang="en-US"/>
            </a:p>
          </p:txBody>
        </p:sp>
        <p:sp>
          <p:nvSpPr>
            <p:cNvPr id="28725" name="Freeform 182"/>
            <p:cNvSpPr>
              <a:spLocks/>
            </p:cNvSpPr>
            <p:nvPr/>
          </p:nvSpPr>
          <p:spPr bwMode="auto">
            <a:xfrm>
              <a:off x="3431" y="1497"/>
              <a:ext cx="46" cy="28"/>
            </a:xfrm>
            <a:custGeom>
              <a:avLst/>
              <a:gdLst>
                <a:gd name="T0" fmla="*/ 46 w 46"/>
                <a:gd name="T1" fmla="*/ 7 h 28"/>
                <a:gd name="T2" fmla="*/ 33 w 46"/>
                <a:gd name="T3" fmla="*/ 17 h 28"/>
                <a:gd name="T4" fmla="*/ 18 w 46"/>
                <a:gd name="T5" fmla="*/ 23 h 28"/>
                <a:gd name="T6" fmla="*/ 0 w 46"/>
                <a:gd name="T7" fmla="*/ 28 h 28"/>
                <a:gd name="T8" fmla="*/ 8 w 46"/>
                <a:gd name="T9" fmla="*/ 11 h 28"/>
                <a:gd name="T10" fmla="*/ 18 w 46"/>
                <a:gd name="T11" fmla="*/ 2 h 28"/>
                <a:gd name="T12" fmla="*/ 23 w 46"/>
                <a:gd name="T13" fmla="*/ 0 h 28"/>
                <a:gd name="T14" fmla="*/ 46 w 46"/>
                <a:gd name="T15" fmla="*/ 7 h 28"/>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28"/>
                <a:gd name="T26" fmla="*/ 46 w 46"/>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28">
                  <a:moveTo>
                    <a:pt x="46" y="7"/>
                  </a:moveTo>
                  <a:lnTo>
                    <a:pt x="33" y="17"/>
                  </a:lnTo>
                  <a:lnTo>
                    <a:pt x="18" y="23"/>
                  </a:lnTo>
                  <a:lnTo>
                    <a:pt x="0" y="28"/>
                  </a:lnTo>
                  <a:lnTo>
                    <a:pt x="8" y="11"/>
                  </a:lnTo>
                  <a:lnTo>
                    <a:pt x="18" y="2"/>
                  </a:lnTo>
                  <a:lnTo>
                    <a:pt x="23" y="0"/>
                  </a:lnTo>
                  <a:lnTo>
                    <a:pt x="46" y="7"/>
                  </a:lnTo>
                  <a:close/>
                </a:path>
              </a:pathLst>
            </a:custGeom>
            <a:solidFill>
              <a:srgbClr val="FCE6CF"/>
            </a:solidFill>
            <a:ln w="0">
              <a:solidFill>
                <a:srgbClr val="000000"/>
              </a:solidFill>
              <a:round/>
              <a:headEnd/>
              <a:tailEnd/>
            </a:ln>
          </p:spPr>
          <p:txBody>
            <a:bodyPr/>
            <a:lstStyle/>
            <a:p>
              <a:endParaRPr lang="en-US"/>
            </a:p>
          </p:txBody>
        </p:sp>
        <p:sp>
          <p:nvSpPr>
            <p:cNvPr id="28726" name="Freeform 183"/>
            <p:cNvSpPr>
              <a:spLocks/>
            </p:cNvSpPr>
            <p:nvPr/>
          </p:nvSpPr>
          <p:spPr bwMode="auto">
            <a:xfrm>
              <a:off x="2717" y="1556"/>
              <a:ext cx="16" cy="16"/>
            </a:xfrm>
            <a:custGeom>
              <a:avLst/>
              <a:gdLst>
                <a:gd name="T0" fmla="*/ 10 w 16"/>
                <a:gd name="T1" fmla="*/ 0 h 16"/>
                <a:gd name="T2" fmla="*/ 4 w 16"/>
                <a:gd name="T3" fmla="*/ 0 h 16"/>
                <a:gd name="T4" fmla="*/ 0 w 16"/>
                <a:gd name="T5" fmla="*/ 4 h 16"/>
                <a:gd name="T6" fmla="*/ 0 w 16"/>
                <a:gd name="T7" fmla="*/ 12 h 16"/>
                <a:gd name="T8" fmla="*/ 2 w 16"/>
                <a:gd name="T9" fmla="*/ 14 h 16"/>
                <a:gd name="T10" fmla="*/ 6 w 16"/>
                <a:gd name="T11" fmla="*/ 16 h 16"/>
                <a:gd name="T12" fmla="*/ 12 w 16"/>
                <a:gd name="T13" fmla="*/ 16 h 16"/>
                <a:gd name="T14" fmla="*/ 14 w 16"/>
                <a:gd name="T15" fmla="*/ 14 h 16"/>
                <a:gd name="T16" fmla="*/ 16 w 16"/>
                <a:gd name="T17" fmla="*/ 10 h 16"/>
                <a:gd name="T18" fmla="*/ 16 w 16"/>
                <a:gd name="T19" fmla="*/ 8 h 16"/>
                <a:gd name="T20" fmla="*/ 14 w 16"/>
                <a:gd name="T21" fmla="*/ 6 h 16"/>
                <a:gd name="T22" fmla="*/ 12 w 16"/>
                <a:gd name="T23" fmla="*/ 2 h 16"/>
                <a:gd name="T24" fmla="*/ 10 w 16"/>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6"/>
                <a:gd name="T41" fmla="*/ 16 w 16"/>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6">
                  <a:moveTo>
                    <a:pt x="10" y="0"/>
                  </a:moveTo>
                  <a:lnTo>
                    <a:pt x="4" y="0"/>
                  </a:lnTo>
                  <a:lnTo>
                    <a:pt x="0" y="4"/>
                  </a:lnTo>
                  <a:lnTo>
                    <a:pt x="0" y="12"/>
                  </a:lnTo>
                  <a:lnTo>
                    <a:pt x="2" y="14"/>
                  </a:lnTo>
                  <a:lnTo>
                    <a:pt x="6" y="16"/>
                  </a:lnTo>
                  <a:lnTo>
                    <a:pt x="12" y="16"/>
                  </a:lnTo>
                  <a:lnTo>
                    <a:pt x="14" y="14"/>
                  </a:lnTo>
                  <a:lnTo>
                    <a:pt x="16" y="10"/>
                  </a:lnTo>
                  <a:lnTo>
                    <a:pt x="16" y="8"/>
                  </a:lnTo>
                  <a:lnTo>
                    <a:pt x="14" y="6"/>
                  </a:lnTo>
                  <a:lnTo>
                    <a:pt x="12" y="2"/>
                  </a:lnTo>
                  <a:lnTo>
                    <a:pt x="10" y="0"/>
                  </a:lnTo>
                  <a:close/>
                </a:path>
              </a:pathLst>
            </a:custGeom>
            <a:solidFill>
              <a:srgbClr val="0000FF"/>
            </a:solidFill>
            <a:ln w="0">
              <a:solidFill>
                <a:srgbClr val="000000"/>
              </a:solidFill>
              <a:round/>
              <a:headEnd/>
              <a:tailEnd/>
            </a:ln>
          </p:spPr>
          <p:txBody>
            <a:bodyPr/>
            <a:lstStyle/>
            <a:p>
              <a:endParaRPr lang="en-US"/>
            </a:p>
          </p:txBody>
        </p:sp>
      </p:grpSp>
      <p:sp>
        <p:nvSpPr>
          <p:cNvPr id="123064" name="Text Box 184"/>
          <p:cNvSpPr txBox="1">
            <a:spLocks noChangeArrowheads="1"/>
          </p:cNvSpPr>
          <p:nvPr/>
        </p:nvSpPr>
        <p:spPr bwMode="auto">
          <a:xfrm>
            <a:off x="3563888" y="4581128"/>
            <a:ext cx="2016224" cy="923330"/>
          </a:xfrm>
          <a:prstGeom prst="rect">
            <a:avLst/>
          </a:prstGeom>
          <a:noFill/>
          <a:ln w="9525">
            <a:noFill/>
            <a:miter lim="800000"/>
            <a:headEnd/>
            <a:tailEnd/>
          </a:ln>
        </p:spPr>
        <p:txBody>
          <a:bodyPr wrap="square">
            <a:spAutoFit/>
          </a:bodyPr>
          <a:lstStyle/>
          <a:p>
            <a:pPr>
              <a:spcBef>
                <a:spcPct val="50000"/>
              </a:spcBef>
            </a:pPr>
            <a:r>
              <a:rPr lang="en-GB" b="0" dirty="0"/>
              <a:t>This path will be ABCDA which we will call DIST(1)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2916"/>
                                        </p:tgtEl>
                                        <p:attrNameLst>
                                          <p:attrName>style.visibility</p:attrName>
                                        </p:attrNameLst>
                                      </p:cBhvr>
                                      <p:to>
                                        <p:strVal val="visible"/>
                                      </p:to>
                                    </p:set>
                                    <p:animEffect transition="in" filter="checkerboard(across)">
                                      <p:cBhvr>
                                        <p:cTn id="7" dur="500"/>
                                        <p:tgtEl>
                                          <p:spTgt spid="12291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2917"/>
                                        </p:tgtEl>
                                        <p:attrNameLst>
                                          <p:attrName>style.visibility</p:attrName>
                                        </p:attrNameLst>
                                      </p:cBhvr>
                                      <p:to>
                                        <p:strVal val="visible"/>
                                      </p:to>
                                    </p:set>
                                    <p:animEffect transition="in" filter="checkerboard(across)">
                                      <p:cBhvr>
                                        <p:cTn id="10" dur="500"/>
                                        <p:tgtEl>
                                          <p:spTgt spid="12291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22918"/>
                                        </p:tgtEl>
                                        <p:attrNameLst>
                                          <p:attrName>style.visibility</p:attrName>
                                        </p:attrNameLst>
                                      </p:cBhvr>
                                      <p:to>
                                        <p:strVal val="visible"/>
                                      </p:to>
                                    </p:set>
                                    <p:animEffect transition="in" filter="checkerboard(across)">
                                      <p:cBhvr>
                                        <p:cTn id="13" dur="500"/>
                                        <p:tgtEl>
                                          <p:spTgt spid="12291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22919"/>
                                        </p:tgtEl>
                                        <p:attrNameLst>
                                          <p:attrName>style.visibility</p:attrName>
                                        </p:attrNameLst>
                                      </p:cBhvr>
                                      <p:to>
                                        <p:strVal val="visible"/>
                                      </p:to>
                                    </p:set>
                                    <p:animEffect transition="in" filter="checkerboard(across)">
                                      <p:cBhvr>
                                        <p:cTn id="16" dur="500"/>
                                        <p:tgtEl>
                                          <p:spTgt spid="122919"/>
                                        </p:tgtEl>
                                      </p:cBhvr>
                                    </p:animEffec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2.5E-6 -1.15607E-6 L 0.34653 -1.15607E-6 " pathEditMode="relative" rAng="0" ptsTypes="AA">
                                      <p:cBhvr>
                                        <p:cTn id="20" dur="2000" fill="hold"/>
                                        <p:tgtEl>
                                          <p:spTgt spid="3"/>
                                        </p:tgtEl>
                                        <p:attrNameLst>
                                          <p:attrName>ppt_x</p:attrName>
                                          <p:attrName>ppt_y</p:attrName>
                                        </p:attrNameLst>
                                      </p:cBhvr>
                                      <p:rCtr x="173" y="0"/>
                                    </p:animMotion>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1.66667E-6 2.36994E-6 L -0.07882 0.30427 " pathEditMode="relative" ptsTypes="AA">
                                      <p:cBhvr>
                                        <p:cTn id="32" dur="2000" fill="hold"/>
                                        <p:tgtEl>
                                          <p:spTgt spid="6"/>
                                        </p:tgtEl>
                                        <p:attrNameLst>
                                          <p:attrName>ppt_x</p:attrName>
                                          <p:attrName>ppt_y</p:attrName>
                                        </p:attrNameLst>
                                      </p:cBhvr>
                                    </p:animMotion>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nodeType="clickEffect">
                                  <p:stCondLst>
                                    <p:cond delay="0"/>
                                  </p:stCondLst>
                                  <p:childTnLst>
                                    <p:animMotion origin="layout" path="M -5.55556E-6 -1.79191E-6 L -0.33074 -0.0104 " pathEditMode="relative" ptsTypes="AA">
                                      <p:cBhvr>
                                        <p:cTn id="44" dur="2000" fill="hold"/>
                                        <p:tgtEl>
                                          <p:spTgt spid="4"/>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nodeType="clickEffect">
                                  <p:stCondLst>
                                    <p:cond delay="0"/>
                                  </p:stCondLst>
                                  <p:childTnLst>
                                    <p:animMotion origin="layout" path="M -1.66667E-6 2.08092E-6 L 0.07084 -0.30428 " pathEditMode="relative" ptsTypes="AA">
                                      <p:cBhvr>
                                        <p:cTn id="56" dur="2000" fill="hold"/>
                                        <p:tgtEl>
                                          <p:spTgt spid="5"/>
                                        </p:tgtEl>
                                        <p:attrNameLst>
                                          <p:attrName>ppt_x</p:attrName>
                                          <p:attrName>ppt_y</p:attrName>
                                        </p:attrNameLst>
                                      </p:cBhvr>
                                    </p:animMotion>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30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6" grpId="0" animBg="1"/>
      <p:bldP spid="122917" grpId="0" animBg="1"/>
      <p:bldP spid="122918" grpId="0" animBg="1"/>
      <p:bldP spid="122919" grpId="0" animBg="1"/>
      <p:bldP spid="1230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GB" smtClean="0"/>
              <a:t>Find the shortest starting at A</a:t>
            </a:r>
          </a:p>
        </p:txBody>
      </p:sp>
      <p:sp>
        <p:nvSpPr>
          <p:cNvPr id="9"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29704" name="Slide Number Placeholder 7"/>
          <p:cNvSpPr>
            <a:spLocks noGrp="1"/>
          </p:cNvSpPr>
          <p:nvPr>
            <p:ph type="sldNum" sz="quarter" idx="12"/>
          </p:nvPr>
        </p:nvSpPr>
        <p:spPr>
          <a:noFill/>
        </p:spPr>
        <p:txBody>
          <a:bodyPr>
            <a:normAutofit fontScale="85000" lnSpcReduction="20000"/>
          </a:bodyPr>
          <a:lstStyle/>
          <a:p>
            <a:fld id="{EF1E7B34-ADCE-4BC2-83B1-31A83498AF1B}" type="slidenum">
              <a:rPr lang="en-GB" smtClean="0"/>
              <a:pPr/>
              <a:t>27</a:t>
            </a:fld>
            <a:endParaRPr lang="en-GB" smtClean="0"/>
          </a:p>
        </p:txBody>
      </p:sp>
      <p:sp>
        <p:nvSpPr>
          <p:cNvPr id="123907" name="Text Box 3"/>
          <p:cNvSpPr txBox="1">
            <a:spLocks noChangeArrowheads="1"/>
          </p:cNvSpPr>
          <p:nvPr/>
        </p:nvSpPr>
        <p:spPr bwMode="auto">
          <a:xfrm>
            <a:off x="539750" y="1648966"/>
            <a:ext cx="3136900" cy="1924050"/>
          </a:xfrm>
          <a:prstGeom prst="rect">
            <a:avLst/>
          </a:prstGeom>
          <a:solidFill>
            <a:schemeClr val="accent1">
              <a:lumMod val="20000"/>
              <a:lumOff val="80000"/>
            </a:schemeClr>
          </a:solidFill>
          <a:ln w="9525">
            <a:solidFill>
              <a:srgbClr val="000000"/>
            </a:solidFill>
            <a:miter lim="800000"/>
            <a:headEnd/>
            <a:tailEnd/>
          </a:ln>
        </p:spPr>
        <p:txBody>
          <a:bodyPr/>
          <a:lstStyle/>
          <a:p>
            <a:r>
              <a:rPr lang="en-GB" sz="2000" b="0" dirty="0"/>
              <a:t>length ABCDA = DIST(1)</a:t>
            </a:r>
          </a:p>
          <a:p>
            <a:r>
              <a:rPr lang="en-GB" sz="2000" b="0" dirty="0"/>
              <a:t>length ABDCA= DIST(2)</a:t>
            </a:r>
          </a:p>
          <a:p>
            <a:r>
              <a:rPr lang="en-GB" sz="2000" b="0" dirty="0"/>
              <a:t>length ACBDA= DIST(3)</a:t>
            </a:r>
          </a:p>
          <a:p>
            <a:r>
              <a:rPr lang="en-GB" sz="2000" b="0" dirty="0"/>
              <a:t>length ACDBA= DIST(4)</a:t>
            </a:r>
          </a:p>
          <a:p>
            <a:r>
              <a:rPr lang="en-GB" sz="2000" b="0" dirty="0"/>
              <a:t>length ADCBA= DIST(5)</a:t>
            </a:r>
          </a:p>
          <a:p>
            <a:r>
              <a:rPr lang="en-GB" sz="2000" b="0" dirty="0"/>
              <a:t>length ADBCA= DIST(6)</a:t>
            </a:r>
            <a:endParaRPr lang="en-GB" b="0" dirty="0"/>
          </a:p>
        </p:txBody>
      </p:sp>
      <p:sp>
        <p:nvSpPr>
          <p:cNvPr id="123908" name="Text Box 4"/>
          <p:cNvSpPr txBox="1">
            <a:spLocks noChangeArrowheads="1"/>
          </p:cNvSpPr>
          <p:nvPr/>
        </p:nvSpPr>
        <p:spPr bwMode="auto">
          <a:xfrm>
            <a:off x="4849688" y="1556891"/>
            <a:ext cx="4114800" cy="4248373"/>
          </a:xfrm>
          <a:prstGeom prst="rect">
            <a:avLst/>
          </a:prstGeom>
          <a:solidFill>
            <a:schemeClr val="accent1">
              <a:lumMod val="20000"/>
              <a:lumOff val="80000"/>
            </a:schemeClr>
          </a:solidFill>
          <a:ln w="9525">
            <a:solidFill>
              <a:srgbClr val="000000"/>
            </a:solidFill>
            <a:miter lim="800000"/>
            <a:headEnd/>
            <a:tailEnd/>
          </a:ln>
        </p:spPr>
        <p:txBody>
          <a:bodyPr anchor="ctr"/>
          <a:lstStyle/>
          <a:p>
            <a:r>
              <a:rPr lang="en-GB" sz="2600" b="0" dirty="0"/>
              <a:t>Shortest Route</a:t>
            </a:r>
          </a:p>
          <a:p>
            <a:r>
              <a:rPr lang="en-GB" sz="2600" b="0" dirty="0"/>
              <a:t>Calc   DIST (1)</a:t>
            </a:r>
          </a:p>
          <a:p>
            <a:r>
              <a:rPr lang="en-GB" sz="2600" b="0" dirty="0" err="1"/>
              <a:t>MinDist</a:t>
            </a:r>
            <a:r>
              <a:rPr lang="en-GB" sz="2600" b="0" dirty="0" err="1">
                <a:sym typeface="Symbol" pitchFamily="18" charset="2"/>
              </a:rPr>
              <a:t></a:t>
            </a:r>
            <a:r>
              <a:rPr lang="en-GB" sz="2600" b="0" dirty="0" err="1"/>
              <a:t>DIST</a:t>
            </a:r>
            <a:r>
              <a:rPr lang="en-GB" sz="2600" b="0" dirty="0"/>
              <a:t>(1)</a:t>
            </a:r>
          </a:p>
          <a:p>
            <a:r>
              <a:rPr lang="en-GB" sz="2600" b="0" dirty="0"/>
              <a:t>FOR </a:t>
            </a:r>
            <a:r>
              <a:rPr lang="en-GB" sz="2600" b="0" dirty="0" err="1"/>
              <a:t>i</a:t>
            </a:r>
            <a:r>
              <a:rPr lang="en-GB" sz="2600" b="0" dirty="0"/>
              <a:t> = 2 to 6</a:t>
            </a:r>
          </a:p>
          <a:p>
            <a:r>
              <a:rPr lang="en-GB" sz="2600" b="0" dirty="0"/>
              <a:t>Calc DIST(</a:t>
            </a:r>
            <a:r>
              <a:rPr lang="en-GB" sz="2600" b="0" dirty="0" err="1"/>
              <a:t>i</a:t>
            </a:r>
            <a:r>
              <a:rPr lang="en-GB" sz="2600" b="0" dirty="0"/>
              <a:t>)</a:t>
            </a:r>
          </a:p>
          <a:p>
            <a:r>
              <a:rPr lang="en-GB" sz="2600" b="0" dirty="0"/>
              <a:t>Dist(</a:t>
            </a:r>
            <a:r>
              <a:rPr lang="en-GB" sz="2600" b="0" dirty="0" err="1"/>
              <a:t>i</a:t>
            </a:r>
            <a:r>
              <a:rPr lang="en-GB" sz="2600" b="0" dirty="0"/>
              <a:t>)</a:t>
            </a:r>
          </a:p>
          <a:p>
            <a:r>
              <a:rPr lang="en-GB" sz="2600" b="0" dirty="0"/>
              <a:t>IF Dist(</a:t>
            </a:r>
            <a:r>
              <a:rPr lang="en-GB" sz="2600" b="0" dirty="0" err="1"/>
              <a:t>i</a:t>
            </a:r>
            <a:r>
              <a:rPr lang="en-GB" sz="2600" b="0" dirty="0"/>
              <a:t>)&lt;</a:t>
            </a:r>
            <a:r>
              <a:rPr lang="en-GB" sz="2600" b="0" dirty="0" err="1"/>
              <a:t>MinDist</a:t>
            </a:r>
            <a:r>
              <a:rPr lang="en-GB" sz="2600" b="0" dirty="0"/>
              <a:t> THEN</a:t>
            </a:r>
          </a:p>
          <a:p>
            <a:r>
              <a:rPr lang="en-GB" sz="2600" b="0" dirty="0" err="1"/>
              <a:t>MinDist</a:t>
            </a:r>
            <a:r>
              <a:rPr lang="en-GB" sz="2600" b="0" dirty="0" err="1">
                <a:sym typeface="Symbol" pitchFamily="18" charset="2"/>
              </a:rPr>
              <a:t></a:t>
            </a:r>
            <a:r>
              <a:rPr lang="en-GB" sz="2600" b="0" dirty="0" err="1"/>
              <a:t>Dist</a:t>
            </a:r>
            <a:r>
              <a:rPr lang="en-GB" sz="2600" b="0" dirty="0"/>
              <a:t>(</a:t>
            </a:r>
            <a:r>
              <a:rPr lang="en-GB" sz="2600" b="0" dirty="0" err="1"/>
              <a:t>i</a:t>
            </a:r>
            <a:r>
              <a:rPr lang="en-GB" sz="2600" b="0" dirty="0"/>
              <a:t>)</a:t>
            </a:r>
          </a:p>
          <a:p>
            <a:r>
              <a:rPr lang="en-GB" sz="2600" b="0" dirty="0"/>
              <a:t>NEXT </a:t>
            </a:r>
            <a:r>
              <a:rPr lang="en-GB" sz="2600" b="0" dirty="0" err="1"/>
              <a:t>i</a:t>
            </a:r>
            <a:r>
              <a:rPr lang="en-GB" sz="2600" b="0" dirty="0"/>
              <a:t> </a:t>
            </a:r>
          </a:p>
          <a:p>
            <a:r>
              <a:rPr lang="en-GB" sz="2600" b="0" dirty="0"/>
              <a:t>End Shortest </a:t>
            </a:r>
            <a:r>
              <a:rPr lang="en-GB" sz="2600" b="0" dirty="0" smtClean="0"/>
              <a:t>Route</a:t>
            </a:r>
            <a:endParaRPr lang="en-GB" sz="1200" b="0" dirty="0"/>
          </a:p>
        </p:txBody>
      </p:sp>
      <p:sp>
        <p:nvSpPr>
          <p:cNvPr id="29702" name="Text Box 5"/>
          <p:cNvSpPr txBox="1">
            <a:spLocks noChangeArrowheads="1"/>
          </p:cNvSpPr>
          <p:nvPr/>
        </p:nvSpPr>
        <p:spPr bwMode="auto">
          <a:xfrm>
            <a:off x="179388" y="3723997"/>
            <a:ext cx="4392612" cy="2492990"/>
          </a:xfrm>
          <a:prstGeom prst="rect">
            <a:avLst/>
          </a:prstGeom>
          <a:noFill/>
          <a:ln w="9525">
            <a:noFill/>
            <a:miter lim="800000"/>
            <a:headEnd/>
            <a:tailEnd/>
          </a:ln>
        </p:spPr>
        <p:txBody>
          <a:bodyPr wrap="square">
            <a:spAutoFit/>
          </a:bodyPr>
          <a:lstStyle/>
          <a:p>
            <a:pPr>
              <a:spcBef>
                <a:spcPts val="600"/>
              </a:spcBef>
            </a:pPr>
            <a:r>
              <a:rPr lang="en-GB" sz="2000" b="0" dirty="0"/>
              <a:t>6 routes from A to A</a:t>
            </a:r>
          </a:p>
          <a:p>
            <a:pPr>
              <a:spcBef>
                <a:spcPts val="600"/>
              </a:spcBef>
            </a:pPr>
            <a:r>
              <a:rPr lang="en-GB" sz="2000" b="0" dirty="0"/>
              <a:t>A * * * A</a:t>
            </a:r>
          </a:p>
          <a:p>
            <a:pPr>
              <a:spcBef>
                <a:spcPts val="600"/>
              </a:spcBef>
            </a:pPr>
            <a:r>
              <a:rPr lang="en-GB" sz="2000" b="0" dirty="0"/>
              <a:t>A </a:t>
            </a:r>
            <a:r>
              <a:rPr lang="en-GB" sz="2000" dirty="0">
                <a:solidFill>
                  <a:schemeClr val="accent2"/>
                </a:solidFill>
              </a:rPr>
              <a:t>3 2 1</a:t>
            </a:r>
            <a:r>
              <a:rPr lang="en-GB" sz="2000" b="0" dirty="0"/>
              <a:t> A choices</a:t>
            </a:r>
          </a:p>
          <a:p>
            <a:pPr>
              <a:spcBef>
                <a:spcPts val="600"/>
              </a:spcBef>
            </a:pPr>
            <a:r>
              <a:rPr lang="en-GB" sz="2000" b="0" dirty="0"/>
              <a:t>Each one has 4 distances to add up</a:t>
            </a:r>
          </a:p>
          <a:p>
            <a:pPr>
              <a:spcBef>
                <a:spcPts val="600"/>
              </a:spcBef>
            </a:pPr>
            <a:r>
              <a:rPr lang="en-GB" sz="2000" b="0" dirty="0"/>
              <a:t>Total operations    4x</a:t>
            </a:r>
            <a:r>
              <a:rPr lang="en-GB" sz="2000" dirty="0">
                <a:solidFill>
                  <a:schemeClr val="accent2"/>
                </a:solidFill>
              </a:rPr>
              <a:t>3x2x1</a:t>
            </a:r>
            <a:r>
              <a:rPr lang="en-GB" sz="2000" b="0" dirty="0"/>
              <a:t> = 4! </a:t>
            </a:r>
          </a:p>
          <a:p>
            <a:pPr>
              <a:spcBef>
                <a:spcPct val="50000"/>
              </a:spcBef>
            </a:pPr>
            <a:r>
              <a:rPr lang="en-GB" sz="2400" dirty="0"/>
              <a:t>In general with n places n</a:t>
            </a:r>
            <a:r>
              <a:rPr lang="en-GB" sz="2400" dirty="0" smtClean="0"/>
              <a:t>!</a:t>
            </a:r>
            <a:endParaRPr lang="en-GB" sz="2400" dirty="0"/>
          </a:p>
        </p:txBody>
      </p:sp>
      <p:sp>
        <p:nvSpPr>
          <p:cNvPr id="29703" name="AutoShape 6">
            <a:hlinkClick r:id="" action="ppaction://hlinkshowjump?jump=nextslide" highlightClick="1"/>
          </p:cNvPr>
          <p:cNvSpPr>
            <a:spLocks noChangeArrowheads="1"/>
          </p:cNvSpPr>
          <p:nvPr/>
        </p:nvSpPr>
        <p:spPr bwMode="auto">
          <a:xfrm>
            <a:off x="7092950" y="6092825"/>
            <a:ext cx="431800" cy="431800"/>
          </a:xfrm>
          <a:prstGeom prst="actionButtonForwardNext">
            <a:avLst/>
          </a:prstGeom>
          <a:solidFill>
            <a:schemeClr val="accent1"/>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nimBg="1"/>
      <p:bldP spid="12390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5"/>
          <p:cNvSpPr>
            <a:spLocks noGrp="1" noChangeArrowheads="1"/>
          </p:cNvSpPr>
          <p:nvPr>
            <p:ph type="ftr" sz="quarter" idx="11"/>
          </p:nvPr>
        </p:nvSpPr>
        <p:spPr>
          <a:xfrm>
            <a:off x="3722687" y="6609603"/>
            <a:ext cx="5421313" cy="248397"/>
          </a:xfrm>
          <a:ln/>
        </p:spPr>
        <p:txBody>
          <a:bodyPr/>
          <a:lstStyle/>
          <a:p>
            <a:r>
              <a:rPr lang="en-GB" dirty="0" smtClean="0"/>
              <a:t>YDF 2015/16 AMC</a:t>
            </a:r>
            <a:endParaRPr lang="en-GB" dirty="0"/>
          </a:p>
        </p:txBody>
      </p:sp>
      <p:sp>
        <p:nvSpPr>
          <p:cNvPr id="30727" name="Slide Number Placeholder 48"/>
          <p:cNvSpPr>
            <a:spLocks noGrp="1"/>
          </p:cNvSpPr>
          <p:nvPr>
            <p:ph type="sldNum" sz="quarter" idx="12"/>
          </p:nvPr>
        </p:nvSpPr>
        <p:spPr>
          <a:noFill/>
        </p:spPr>
        <p:txBody>
          <a:bodyPr/>
          <a:lstStyle/>
          <a:p>
            <a:fld id="{6184B8BF-22BC-467F-B2D2-1777AD9EFC88}" type="slidenum">
              <a:rPr lang="en-GB" smtClean="0"/>
              <a:pPr/>
              <a:t>28</a:t>
            </a:fld>
            <a:endParaRPr lang="en-GB" smtClean="0"/>
          </a:p>
        </p:txBody>
      </p:sp>
      <p:grpSp>
        <p:nvGrpSpPr>
          <p:cNvPr id="30723" name="Group 2"/>
          <p:cNvGrpSpPr>
            <a:grpSpLocks/>
          </p:cNvGrpSpPr>
          <p:nvPr/>
        </p:nvGrpSpPr>
        <p:grpSpPr bwMode="auto">
          <a:xfrm>
            <a:off x="1739583" y="20956"/>
            <a:ext cx="4354830" cy="3170842"/>
            <a:chOff x="1982" y="7576"/>
            <a:chExt cx="6858" cy="4993"/>
          </a:xfrm>
        </p:grpSpPr>
        <p:grpSp>
          <p:nvGrpSpPr>
            <p:cNvPr id="30755" name="Group 3"/>
            <p:cNvGrpSpPr>
              <a:grpSpLocks/>
            </p:cNvGrpSpPr>
            <p:nvPr/>
          </p:nvGrpSpPr>
          <p:grpSpPr bwMode="auto">
            <a:xfrm>
              <a:off x="2119" y="7576"/>
              <a:ext cx="6551" cy="4993"/>
              <a:chOff x="1029" y="8880"/>
              <a:chExt cx="3524" cy="2391"/>
            </a:xfrm>
          </p:grpSpPr>
          <p:grpSp>
            <p:nvGrpSpPr>
              <p:cNvPr id="30762" name="Group 4"/>
              <p:cNvGrpSpPr>
                <a:grpSpLocks/>
              </p:cNvGrpSpPr>
              <p:nvPr/>
            </p:nvGrpSpPr>
            <p:grpSpPr bwMode="auto">
              <a:xfrm>
                <a:off x="1305" y="9150"/>
                <a:ext cx="2925" cy="2085"/>
                <a:chOff x="2265" y="8910"/>
                <a:chExt cx="2925" cy="2085"/>
              </a:xfrm>
            </p:grpSpPr>
            <p:sp>
              <p:nvSpPr>
                <p:cNvPr id="30767" name="Rectangle 5"/>
                <p:cNvSpPr>
                  <a:spLocks noChangeArrowheads="1"/>
                </p:cNvSpPr>
                <p:nvPr/>
              </p:nvSpPr>
              <p:spPr bwMode="auto">
                <a:xfrm>
                  <a:off x="2280" y="8925"/>
                  <a:ext cx="2910" cy="2040"/>
                </a:xfrm>
                <a:prstGeom prst="rect">
                  <a:avLst/>
                </a:prstGeom>
                <a:solidFill>
                  <a:srgbClr val="FFFFFF"/>
                </a:solidFill>
                <a:ln w="9525">
                  <a:solidFill>
                    <a:srgbClr val="000000"/>
                  </a:solidFill>
                  <a:miter lim="800000"/>
                  <a:headEnd/>
                  <a:tailEnd/>
                </a:ln>
              </p:spPr>
              <p:txBody>
                <a:bodyPr/>
                <a:lstStyle/>
                <a:p>
                  <a:endParaRPr lang="en-US"/>
                </a:p>
              </p:txBody>
            </p:sp>
            <p:sp>
              <p:nvSpPr>
                <p:cNvPr id="30768" name="Line 6"/>
                <p:cNvSpPr>
                  <a:spLocks noChangeShapeType="1"/>
                </p:cNvSpPr>
                <p:nvPr/>
              </p:nvSpPr>
              <p:spPr bwMode="auto">
                <a:xfrm flipV="1">
                  <a:off x="2265" y="8910"/>
                  <a:ext cx="2925" cy="2070"/>
                </a:xfrm>
                <a:prstGeom prst="line">
                  <a:avLst/>
                </a:prstGeom>
                <a:noFill/>
                <a:ln w="9525">
                  <a:solidFill>
                    <a:srgbClr val="000000"/>
                  </a:solidFill>
                  <a:round/>
                  <a:headEnd/>
                  <a:tailEnd/>
                </a:ln>
              </p:spPr>
              <p:txBody>
                <a:bodyPr/>
                <a:lstStyle/>
                <a:p>
                  <a:endParaRPr lang="en-GB"/>
                </a:p>
              </p:txBody>
            </p:sp>
            <p:sp>
              <p:nvSpPr>
                <p:cNvPr id="30769" name="Line 7"/>
                <p:cNvSpPr>
                  <a:spLocks noChangeShapeType="1"/>
                </p:cNvSpPr>
                <p:nvPr/>
              </p:nvSpPr>
              <p:spPr bwMode="auto">
                <a:xfrm>
                  <a:off x="2295" y="8940"/>
                  <a:ext cx="2880" cy="2055"/>
                </a:xfrm>
                <a:prstGeom prst="line">
                  <a:avLst/>
                </a:prstGeom>
                <a:noFill/>
                <a:ln w="9525">
                  <a:solidFill>
                    <a:srgbClr val="000000"/>
                  </a:solidFill>
                  <a:round/>
                  <a:headEnd/>
                  <a:tailEnd/>
                </a:ln>
              </p:spPr>
              <p:txBody>
                <a:bodyPr/>
                <a:lstStyle/>
                <a:p>
                  <a:endParaRPr lang="en-GB"/>
                </a:p>
              </p:txBody>
            </p:sp>
          </p:grpSp>
          <p:sp>
            <p:nvSpPr>
              <p:cNvPr id="30763" name="Text Box 8"/>
              <p:cNvSpPr txBox="1">
                <a:spLocks noChangeArrowheads="1"/>
              </p:cNvSpPr>
              <p:nvPr/>
            </p:nvSpPr>
            <p:spPr bwMode="auto">
              <a:xfrm>
                <a:off x="1035" y="8880"/>
                <a:ext cx="255" cy="285"/>
              </a:xfrm>
              <a:prstGeom prst="rect">
                <a:avLst/>
              </a:prstGeom>
              <a:solidFill>
                <a:srgbClr val="FFFFFF"/>
              </a:solidFill>
              <a:ln w="9525">
                <a:noFill/>
                <a:miter lim="800000"/>
                <a:headEnd/>
                <a:tailEnd/>
              </a:ln>
            </p:spPr>
            <p:txBody>
              <a:bodyPr lIns="0" tIns="0" rIns="0" bIns="0"/>
              <a:lstStyle/>
              <a:p>
                <a:r>
                  <a:rPr lang="en-GB" sz="3200">
                    <a:solidFill>
                      <a:schemeClr val="tx2">
                        <a:lumMod val="90000"/>
                        <a:lumOff val="10000"/>
                      </a:schemeClr>
                    </a:solidFill>
                  </a:rPr>
                  <a:t>A</a:t>
                </a:r>
                <a:endParaRPr lang="en-GB" sz="4400">
                  <a:solidFill>
                    <a:schemeClr val="tx2">
                      <a:lumMod val="90000"/>
                      <a:lumOff val="10000"/>
                    </a:schemeClr>
                  </a:solidFill>
                </a:endParaRPr>
              </a:p>
            </p:txBody>
          </p:sp>
          <p:sp>
            <p:nvSpPr>
              <p:cNvPr id="30764" name="Text Box 9"/>
              <p:cNvSpPr txBox="1">
                <a:spLocks noChangeArrowheads="1"/>
              </p:cNvSpPr>
              <p:nvPr/>
            </p:nvSpPr>
            <p:spPr bwMode="auto">
              <a:xfrm>
                <a:off x="4298" y="8976"/>
                <a:ext cx="255" cy="285"/>
              </a:xfrm>
              <a:prstGeom prst="rect">
                <a:avLst/>
              </a:prstGeom>
              <a:solidFill>
                <a:srgbClr val="FFFFFF"/>
              </a:solidFill>
              <a:ln w="9525">
                <a:noFill/>
                <a:miter lim="800000"/>
                <a:headEnd/>
                <a:tailEnd/>
              </a:ln>
            </p:spPr>
            <p:txBody>
              <a:bodyPr lIns="0" tIns="0" rIns="0" bIns="0"/>
              <a:lstStyle/>
              <a:p>
                <a:r>
                  <a:rPr lang="en-GB" sz="3200" dirty="0">
                    <a:solidFill>
                      <a:schemeClr val="tx2">
                        <a:lumMod val="90000"/>
                        <a:lumOff val="10000"/>
                      </a:schemeClr>
                    </a:solidFill>
                  </a:rPr>
                  <a:t>B</a:t>
                </a:r>
                <a:endParaRPr lang="en-GB" sz="4400" dirty="0">
                  <a:solidFill>
                    <a:schemeClr val="tx2">
                      <a:lumMod val="90000"/>
                      <a:lumOff val="10000"/>
                    </a:schemeClr>
                  </a:solidFill>
                </a:endParaRPr>
              </a:p>
            </p:txBody>
          </p:sp>
          <p:sp>
            <p:nvSpPr>
              <p:cNvPr id="30765" name="Text Box 10"/>
              <p:cNvSpPr txBox="1">
                <a:spLocks noChangeArrowheads="1"/>
              </p:cNvSpPr>
              <p:nvPr/>
            </p:nvSpPr>
            <p:spPr bwMode="auto">
              <a:xfrm>
                <a:off x="4276" y="10949"/>
                <a:ext cx="255" cy="285"/>
              </a:xfrm>
              <a:prstGeom prst="rect">
                <a:avLst/>
              </a:prstGeom>
              <a:solidFill>
                <a:srgbClr val="FFFFFF"/>
              </a:solidFill>
              <a:ln w="9525">
                <a:noFill/>
                <a:miter lim="800000"/>
                <a:headEnd/>
                <a:tailEnd/>
              </a:ln>
            </p:spPr>
            <p:txBody>
              <a:bodyPr lIns="0" tIns="0" rIns="0" bIns="0"/>
              <a:lstStyle/>
              <a:p>
                <a:r>
                  <a:rPr lang="en-GB" sz="3200" dirty="0">
                    <a:solidFill>
                      <a:schemeClr val="tx2">
                        <a:lumMod val="90000"/>
                        <a:lumOff val="10000"/>
                      </a:schemeClr>
                    </a:solidFill>
                  </a:rPr>
                  <a:t>C</a:t>
                </a:r>
                <a:endParaRPr lang="en-GB" sz="4400" dirty="0">
                  <a:solidFill>
                    <a:schemeClr val="tx2">
                      <a:lumMod val="90000"/>
                      <a:lumOff val="10000"/>
                    </a:schemeClr>
                  </a:solidFill>
                </a:endParaRPr>
              </a:p>
            </p:txBody>
          </p:sp>
          <p:sp>
            <p:nvSpPr>
              <p:cNvPr id="30766" name="Text Box 11"/>
              <p:cNvSpPr txBox="1">
                <a:spLocks noChangeArrowheads="1"/>
              </p:cNvSpPr>
              <p:nvPr/>
            </p:nvSpPr>
            <p:spPr bwMode="auto">
              <a:xfrm>
                <a:off x="1029" y="10986"/>
                <a:ext cx="255" cy="285"/>
              </a:xfrm>
              <a:prstGeom prst="rect">
                <a:avLst/>
              </a:prstGeom>
              <a:solidFill>
                <a:srgbClr val="FFFFFF"/>
              </a:solidFill>
              <a:ln w="9525">
                <a:noFill/>
                <a:miter lim="800000"/>
                <a:headEnd/>
                <a:tailEnd/>
              </a:ln>
            </p:spPr>
            <p:txBody>
              <a:bodyPr lIns="0" tIns="0" rIns="0" bIns="0"/>
              <a:lstStyle/>
              <a:p>
                <a:r>
                  <a:rPr lang="en-GB" sz="3200" dirty="0">
                    <a:solidFill>
                      <a:schemeClr val="tx2">
                        <a:lumMod val="90000"/>
                        <a:lumOff val="10000"/>
                      </a:schemeClr>
                    </a:solidFill>
                  </a:rPr>
                  <a:t>D</a:t>
                </a:r>
                <a:endParaRPr lang="en-GB" sz="4400" dirty="0">
                  <a:solidFill>
                    <a:schemeClr val="tx2">
                      <a:lumMod val="90000"/>
                      <a:lumOff val="10000"/>
                    </a:schemeClr>
                  </a:solidFill>
                </a:endParaRPr>
              </a:p>
            </p:txBody>
          </p:sp>
        </p:grpSp>
        <p:sp>
          <p:nvSpPr>
            <p:cNvPr id="30756" name="Text Box 12"/>
            <p:cNvSpPr txBox="1">
              <a:spLocks noChangeArrowheads="1"/>
            </p:cNvSpPr>
            <p:nvPr/>
          </p:nvSpPr>
          <p:spPr bwMode="auto">
            <a:xfrm>
              <a:off x="1982" y="10234"/>
              <a:ext cx="620" cy="460"/>
            </a:xfrm>
            <a:prstGeom prst="rect">
              <a:avLst/>
            </a:prstGeom>
            <a:solidFill>
              <a:srgbClr val="FFFFFF"/>
            </a:solidFill>
            <a:ln w="9525">
              <a:noFill/>
              <a:miter lim="800000"/>
              <a:headEnd/>
              <a:tailEnd/>
            </a:ln>
          </p:spPr>
          <p:txBody>
            <a:bodyPr lIns="0" tIns="0" rIns="0" bIns="0"/>
            <a:lstStyle/>
            <a:p>
              <a:r>
                <a:rPr lang="en-GB" sz="2400" dirty="0">
                  <a:solidFill>
                    <a:schemeClr val="accent2">
                      <a:lumMod val="90000"/>
                      <a:lumOff val="10000"/>
                    </a:schemeClr>
                  </a:solidFill>
                </a:rPr>
                <a:t>10</a:t>
              </a:r>
              <a:endParaRPr lang="en-GB" sz="2000" dirty="0">
                <a:solidFill>
                  <a:schemeClr val="accent2">
                    <a:lumMod val="90000"/>
                    <a:lumOff val="10000"/>
                  </a:schemeClr>
                </a:solidFill>
              </a:endParaRPr>
            </a:p>
          </p:txBody>
        </p:sp>
        <p:sp>
          <p:nvSpPr>
            <p:cNvPr id="30757" name="Text Box 13"/>
            <p:cNvSpPr txBox="1">
              <a:spLocks noChangeArrowheads="1"/>
            </p:cNvSpPr>
            <p:nvPr/>
          </p:nvSpPr>
          <p:spPr bwMode="auto">
            <a:xfrm>
              <a:off x="8220" y="10060"/>
              <a:ext cx="620" cy="460"/>
            </a:xfrm>
            <a:prstGeom prst="rect">
              <a:avLst/>
            </a:prstGeom>
            <a:solidFill>
              <a:srgbClr val="FFFFFF"/>
            </a:solidFill>
            <a:ln w="9525">
              <a:noFill/>
              <a:miter lim="800000"/>
              <a:headEnd/>
              <a:tailEnd/>
            </a:ln>
          </p:spPr>
          <p:txBody>
            <a:bodyPr lIns="0" tIns="0" rIns="0" bIns="0"/>
            <a:lstStyle/>
            <a:p>
              <a:r>
                <a:rPr lang="en-GB" sz="2400">
                  <a:solidFill>
                    <a:schemeClr val="accent2">
                      <a:lumMod val="90000"/>
                      <a:lumOff val="10000"/>
                    </a:schemeClr>
                  </a:solidFill>
                </a:rPr>
                <a:t>8</a:t>
              </a:r>
              <a:endParaRPr lang="en-GB" sz="2000">
                <a:solidFill>
                  <a:schemeClr val="accent2">
                    <a:lumMod val="90000"/>
                    <a:lumOff val="10000"/>
                  </a:schemeClr>
                </a:solidFill>
              </a:endParaRPr>
            </a:p>
          </p:txBody>
        </p:sp>
        <p:sp>
          <p:nvSpPr>
            <p:cNvPr id="30758" name="Text Box 14"/>
            <p:cNvSpPr txBox="1">
              <a:spLocks noChangeArrowheads="1"/>
            </p:cNvSpPr>
            <p:nvPr/>
          </p:nvSpPr>
          <p:spPr bwMode="auto">
            <a:xfrm>
              <a:off x="5055" y="11809"/>
              <a:ext cx="620" cy="460"/>
            </a:xfrm>
            <a:prstGeom prst="rect">
              <a:avLst/>
            </a:prstGeom>
            <a:solidFill>
              <a:srgbClr val="FFFFFF"/>
            </a:solidFill>
            <a:ln w="9525">
              <a:noFill/>
              <a:miter lim="800000"/>
              <a:headEnd/>
              <a:tailEnd/>
            </a:ln>
          </p:spPr>
          <p:txBody>
            <a:bodyPr lIns="0" tIns="0" rIns="0" bIns="0"/>
            <a:lstStyle/>
            <a:p>
              <a:r>
                <a:rPr lang="en-GB" sz="2400" dirty="0">
                  <a:solidFill>
                    <a:schemeClr val="accent2">
                      <a:lumMod val="90000"/>
                      <a:lumOff val="10000"/>
                    </a:schemeClr>
                  </a:solidFill>
                </a:rPr>
                <a:t>4</a:t>
              </a:r>
              <a:endParaRPr lang="en-GB" sz="2000" dirty="0">
                <a:solidFill>
                  <a:schemeClr val="accent2">
                    <a:lumMod val="90000"/>
                    <a:lumOff val="10000"/>
                  </a:schemeClr>
                </a:solidFill>
              </a:endParaRPr>
            </a:p>
          </p:txBody>
        </p:sp>
        <p:sp>
          <p:nvSpPr>
            <p:cNvPr id="30759" name="Text Box 15"/>
            <p:cNvSpPr txBox="1">
              <a:spLocks noChangeArrowheads="1"/>
            </p:cNvSpPr>
            <p:nvPr/>
          </p:nvSpPr>
          <p:spPr bwMode="auto">
            <a:xfrm>
              <a:off x="5000" y="7640"/>
              <a:ext cx="620" cy="460"/>
            </a:xfrm>
            <a:prstGeom prst="rect">
              <a:avLst/>
            </a:prstGeom>
            <a:solidFill>
              <a:srgbClr val="FFFFFF"/>
            </a:solidFill>
            <a:ln w="9525">
              <a:noFill/>
              <a:miter lim="800000"/>
              <a:headEnd/>
              <a:tailEnd/>
            </a:ln>
          </p:spPr>
          <p:txBody>
            <a:bodyPr lIns="0" tIns="0" rIns="0" bIns="0"/>
            <a:lstStyle/>
            <a:p>
              <a:r>
                <a:rPr lang="en-GB" sz="2400">
                  <a:solidFill>
                    <a:schemeClr val="accent2">
                      <a:lumMod val="90000"/>
                      <a:lumOff val="10000"/>
                    </a:schemeClr>
                  </a:solidFill>
                </a:rPr>
                <a:t>11</a:t>
              </a:r>
              <a:endParaRPr lang="en-GB" sz="2000">
                <a:solidFill>
                  <a:schemeClr val="accent2">
                    <a:lumMod val="90000"/>
                    <a:lumOff val="10000"/>
                  </a:schemeClr>
                </a:solidFill>
              </a:endParaRPr>
            </a:p>
          </p:txBody>
        </p:sp>
        <p:sp>
          <p:nvSpPr>
            <p:cNvPr id="30760" name="Text Box 16"/>
            <p:cNvSpPr txBox="1">
              <a:spLocks noChangeArrowheads="1"/>
            </p:cNvSpPr>
            <p:nvPr/>
          </p:nvSpPr>
          <p:spPr bwMode="auto">
            <a:xfrm>
              <a:off x="3566" y="9342"/>
              <a:ext cx="620" cy="460"/>
            </a:xfrm>
            <a:prstGeom prst="rect">
              <a:avLst/>
            </a:prstGeom>
            <a:solidFill>
              <a:srgbClr val="FFFFFF"/>
            </a:solidFill>
            <a:ln w="9525">
              <a:noFill/>
              <a:miter lim="800000"/>
              <a:headEnd/>
              <a:tailEnd/>
            </a:ln>
          </p:spPr>
          <p:txBody>
            <a:bodyPr lIns="0" tIns="0" rIns="0" bIns="0"/>
            <a:lstStyle/>
            <a:p>
              <a:r>
                <a:rPr lang="en-GB" sz="2400" dirty="0">
                  <a:solidFill>
                    <a:schemeClr val="accent2">
                      <a:lumMod val="90000"/>
                      <a:lumOff val="10000"/>
                    </a:schemeClr>
                  </a:solidFill>
                </a:rPr>
                <a:t>13</a:t>
              </a:r>
              <a:endParaRPr lang="en-GB" sz="2000" dirty="0">
                <a:solidFill>
                  <a:schemeClr val="accent2">
                    <a:lumMod val="90000"/>
                    <a:lumOff val="10000"/>
                  </a:schemeClr>
                </a:solidFill>
              </a:endParaRPr>
            </a:p>
          </p:txBody>
        </p:sp>
        <p:sp>
          <p:nvSpPr>
            <p:cNvPr id="30761" name="Text Box 17"/>
            <p:cNvSpPr txBox="1">
              <a:spLocks noChangeArrowheads="1"/>
            </p:cNvSpPr>
            <p:nvPr/>
          </p:nvSpPr>
          <p:spPr bwMode="auto">
            <a:xfrm>
              <a:off x="6216" y="9541"/>
              <a:ext cx="620" cy="460"/>
            </a:xfrm>
            <a:prstGeom prst="rect">
              <a:avLst/>
            </a:prstGeom>
            <a:solidFill>
              <a:srgbClr val="FFFFFF"/>
            </a:solidFill>
            <a:ln w="9525">
              <a:noFill/>
              <a:miter lim="800000"/>
              <a:headEnd/>
              <a:tailEnd/>
            </a:ln>
          </p:spPr>
          <p:txBody>
            <a:bodyPr lIns="0" tIns="0" rIns="0" bIns="0"/>
            <a:lstStyle/>
            <a:p>
              <a:r>
                <a:rPr lang="en-GB" sz="2400">
                  <a:solidFill>
                    <a:schemeClr val="accent2">
                      <a:lumMod val="90000"/>
                      <a:lumOff val="10000"/>
                    </a:schemeClr>
                  </a:solidFill>
                </a:rPr>
                <a:t>6</a:t>
              </a:r>
              <a:endParaRPr lang="en-GB" sz="2000">
                <a:solidFill>
                  <a:schemeClr val="accent2">
                    <a:lumMod val="90000"/>
                    <a:lumOff val="10000"/>
                  </a:schemeClr>
                </a:solidFill>
              </a:endParaRPr>
            </a:p>
          </p:txBody>
        </p:sp>
      </p:grpSp>
      <p:grpSp>
        <p:nvGrpSpPr>
          <p:cNvPr id="30724" name="Group 18"/>
          <p:cNvGrpSpPr>
            <a:grpSpLocks/>
          </p:cNvGrpSpPr>
          <p:nvPr/>
        </p:nvGrpSpPr>
        <p:grpSpPr bwMode="auto">
          <a:xfrm>
            <a:off x="403950" y="3357563"/>
            <a:ext cx="6854100" cy="3384550"/>
            <a:chOff x="819" y="660"/>
            <a:chExt cx="10347" cy="4800"/>
          </a:xfrm>
        </p:grpSpPr>
        <p:grpSp>
          <p:nvGrpSpPr>
            <p:cNvPr id="30728" name="Group 19"/>
            <p:cNvGrpSpPr>
              <a:grpSpLocks/>
            </p:cNvGrpSpPr>
            <p:nvPr/>
          </p:nvGrpSpPr>
          <p:grpSpPr bwMode="auto">
            <a:xfrm>
              <a:off x="819" y="660"/>
              <a:ext cx="4647" cy="4691"/>
              <a:chOff x="2110" y="660"/>
              <a:chExt cx="6449" cy="5873"/>
            </a:xfrm>
          </p:grpSpPr>
          <p:sp>
            <p:nvSpPr>
              <p:cNvPr id="30742" name="Text Box 20"/>
              <p:cNvSpPr txBox="1">
                <a:spLocks noChangeArrowheads="1"/>
              </p:cNvSpPr>
              <p:nvPr/>
            </p:nvSpPr>
            <p:spPr bwMode="auto">
              <a:xfrm>
                <a:off x="2110" y="1114"/>
                <a:ext cx="474" cy="595"/>
              </a:xfrm>
              <a:prstGeom prst="rect">
                <a:avLst/>
              </a:prstGeom>
              <a:solidFill>
                <a:srgbClr val="FFFFFF"/>
              </a:solidFill>
              <a:ln w="9525">
                <a:noFill/>
                <a:miter lim="800000"/>
                <a:headEnd/>
                <a:tailEnd/>
              </a:ln>
            </p:spPr>
            <p:txBody>
              <a:bodyPr lIns="0" tIns="0" rIns="0" bIns="0"/>
              <a:lstStyle/>
              <a:p>
                <a:r>
                  <a:rPr lang="en-GB" sz="2600" b="0"/>
                  <a:t>A</a:t>
                </a:r>
                <a:endParaRPr lang="en-GB" b="0"/>
              </a:p>
            </p:txBody>
          </p:sp>
          <p:sp>
            <p:nvSpPr>
              <p:cNvPr id="30743" name="Text Box 21"/>
              <p:cNvSpPr txBox="1">
                <a:spLocks noChangeArrowheads="1"/>
              </p:cNvSpPr>
              <p:nvPr/>
            </p:nvSpPr>
            <p:spPr bwMode="auto">
              <a:xfrm>
                <a:off x="8050" y="1083"/>
                <a:ext cx="474" cy="595"/>
              </a:xfrm>
              <a:prstGeom prst="rect">
                <a:avLst/>
              </a:prstGeom>
              <a:solidFill>
                <a:srgbClr val="FFFFFF"/>
              </a:solidFill>
              <a:ln w="9525">
                <a:noFill/>
                <a:miter lim="800000"/>
                <a:headEnd/>
                <a:tailEnd/>
              </a:ln>
            </p:spPr>
            <p:txBody>
              <a:bodyPr lIns="0" tIns="0" rIns="0" bIns="0"/>
              <a:lstStyle/>
              <a:p>
                <a:r>
                  <a:rPr lang="en-GB" sz="2600" b="0"/>
                  <a:t>B</a:t>
                </a:r>
                <a:endParaRPr lang="en-GB" b="0"/>
              </a:p>
            </p:txBody>
          </p:sp>
          <p:sp>
            <p:nvSpPr>
              <p:cNvPr id="30744" name="Text Box 22"/>
              <p:cNvSpPr txBox="1">
                <a:spLocks noChangeArrowheads="1"/>
              </p:cNvSpPr>
              <p:nvPr/>
            </p:nvSpPr>
            <p:spPr bwMode="auto">
              <a:xfrm>
                <a:off x="8085" y="5938"/>
                <a:ext cx="474" cy="595"/>
              </a:xfrm>
              <a:prstGeom prst="rect">
                <a:avLst/>
              </a:prstGeom>
              <a:solidFill>
                <a:srgbClr val="FFFFFF"/>
              </a:solidFill>
              <a:ln w="9525">
                <a:noFill/>
                <a:miter lim="800000"/>
                <a:headEnd/>
                <a:tailEnd/>
              </a:ln>
            </p:spPr>
            <p:txBody>
              <a:bodyPr lIns="0" tIns="0" rIns="0" bIns="0"/>
              <a:lstStyle/>
              <a:p>
                <a:r>
                  <a:rPr lang="en-GB" sz="2600" b="0"/>
                  <a:t>C</a:t>
                </a:r>
                <a:endParaRPr lang="en-GB" b="0"/>
              </a:p>
            </p:txBody>
          </p:sp>
          <p:sp>
            <p:nvSpPr>
              <p:cNvPr id="30745" name="Text Box 23"/>
              <p:cNvSpPr txBox="1">
                <a:spLocks noChangeArrowheads="1"/>
              </p:cNvSpPr>
              <p:nvPr/>
            </p:nvSpPr>
            <p:spPr bwMode="auto">
              <a:xfrm>
                <a:off x="2145" y="5938"/>
                <a:ext cx="474" cy="595"/>
              </a:xfrm>
              <a:prstGeom prst="rect">
                <a:avLst/>
              </a:prstGeom>
              <a:solidFill>
                <a:srgbClr val="FFFFFF"/>
              </a:solidFill>
              <a:ln w="9525">
                <a:noFill/>
                <a:miter lim="800000"/>
                <a:headEnd/>
                <a:tailEnd/>
              </a:ln>
            </p:spPr>
            <p:txBody>
              <a:bodyPr lIns="0" tIns="0" rIns="0" bIns="0"/>
              <a:lstStyle/>
              <a:p>
                <a:r>
                  <a:rPr lang="en-GB" sz="2600" b="0"/>
                  <a:t>D</a:t>
                </a:r>
                <a:endParaRPr lang="en-GB" b="0"/>
              </a:p>
            </p:txBody>
          </p:sp>
          <p:sp>
            <p:nvSpPr>
              <p:cNvPr id="30746" name="Line 24"/>
              <p:cNvSpPr>
                <a:spLocks noChangeShapeType="1"/>
              </p:cNvSpPr>
              <p:nvPr/>
            </p:nvSpPr>
            <p:spPr bwMode="auto">
              <a:xfrm>
                <a:off x="2740" y="1460"/>
                <a:ext cx="5180" cy="0"/>
              </a:xfrm>
              <a:prstGeom prst="line">
                <a:avLst/>
              </a:prstGeom>
              <a:noFill/>
              <a:ln w="76200">
                <a:solidFill>
                  <a:schemeClr val="accent1">
                    <a:lumMod val="75000"/>
                    <a:lumOff val="25000"/>
                  </a:schemeClr>
                </a:solidFill>
                <a:round/>
                <a:headEnd/>
                <a:tailEnd type="triangle" w="med" len="med"/>
              </a:ln>
            </p:spPr>
            <p:txBody>
              <a:bodyPr/>
              <a:lstStyle/>
              <a:p>
                <a:endParaRPr lang="en-GB"/>
              </a:p>
            </p:txBody>
          </p:sp>
          <p:sp>
            <p:nvSpPr>
              <p:cNvPr id="30747" name="Line 25"/>
              <p:cNvSpPr>
                <a:spLocks noChangeShapeType="1"/>
              </p:cNvSpPr>
              <p:nvPr/>
            </p:nvSpPr>
            <p:spPr bwMode="auto">
              <a:xfrm>
                <a:off x="8300" y="1740"/>
                <a:ext cx="0" cy="4140"/>
              </a:xfrm>
              <a:prstGeom prst="line">
                <a:avLst/>
              </a:prstGeom>
              <a:noFill/>
              <a:ln w="76200">
                <a:solidFill>
                  <a:schemeClr val="accent1">
                    <a:lumMod val="75000"/>
                    <a:lumOff val="25000"/>
                  </a:schemeClr>
                </a:solidFill>
                <a:round/>
                <a:headEnd/>
                <a:tailEnd type="triangle" w="med" len="med"/>
              </a:ln>
            </p:spPr>
            <p:txBody>
              <a:bodyPr/>
              <a:lstStyle/>
              <a:p>
                <a:endParaRPr lang="en-GB"/>
              </a:p>
            </p:txBody>
          </p:sp>
          <p:sp>
            <p:nvSpPr>
              <p:cNvPr id="30748" name="Line 26"/>
              <p:cNvSpPr>
                <a:spLocks noChangeShapeType="1"/>
              </p:cNvSpPr>
              <p:nvPr/>
            </p:nvSpPr>
            <p:spPr bwMode="auto">
              <a:xfrm flipH="1" flipV="1">
                <a:off x="2700" y="6260"/>
                <a:ext cx="5220" cy="20"/>
              </a:xfrm>
              <a:prstGeom prst="line">
                <a:avLst/>
              </a:prstGeom>
              <a:noFill/>
              <a:ln w="76200">
                <a:solidFill>
                  <a:schemeClr val="accent1">
                    <a:lumMod val="75000"/>
                    <a:lumOff val="25000"/>
                  </a:schemeClr>
                </a:solidFill>
                <a:round/>
                <a:headEnd/>
                <a:tailEnd type="triangle" w="med" len="med"/>
              </a:ln>
            </p:spPr>
            <p:txBody>
              <a:bodyPr/>
              <a:lstStyle/>
              <a:p>
                <a:endParaRPr lang="en-GB"/>
              </a:p>
            </p:txBody>
          </p:sp>
          <p:sp>
            <p:nvSpPr>
              <p:cNvPr id="30749" name="Line 27"/>
              <p:cNvSpPr>
                <a:spLocks noChangeShapeType="1"/>
              </p:cNvSpPr>
              <p:nvPr/>
            </p:nvSpPr>
            <p:spPr bwMode="auto">
              <a:xfrm flipV="1">
                <a:off x="2320" y="1800"/>
                <a:ext cx="0" cy="3940"/>
              </a:xfrm>
              <a:prstGeom prst="line">
                <a:avLst/>
              </a:prstGeom>
              <a:noFill/>
              <a:ln w="76200">
                <a:solidFill>
                  <a:schemeClr val="accent1">
                    <a:lumMod val="75000"/>
                    <a:lumOff val="25000"/>
                  </a:schemeClr>
                </a:solidFill>
                <a:round/>
                <a:headEnd/>
                <a:tailEnd type="triangle" w="med" len="med"/>
              </a:ln>
            </p:spPr>
            <p:txBody>
              <a:bodyPr/>
              <a:lstStyle/>
              <a:p>
                <a:endParaRPr lang="en-GB"/>
              </a:p>
            </p:txBody>
          </p:sp>
          <p:sp>
            <p:nvSpPr>
              <p:cNvPr id="30750" name="Line 28"/>
              <p:cNvSpPr>
                <a:spLocks noChangeShapeType="1"/>
              </p:cNvSpPr>
              <p:nvPr/>
            </p:nvSpPr>
            <p:spPr bwMode="auto">
              <a:xfrm flipH="1" flipV="1">
                <a:off x="2620" y="660"/>
                <a:ext cx="5220" cy="20"/>
              </a:xfrm>
              <a:prstGeom prst="line">
                <a:avLst/>
              </a:prstGeom>
              <a:noFill/>
              <a:ln w="9525">
                <a:solidFill>
                  <a:srgbClr val="000000"/>
                </a:solidFill>
                <a:round/>
                <a:headEnd/>
                <a:tailEnd type="triangle" w="med" len="med"/>
              </a:ln>
            </p:spPr>
            <p:txBody>
              <a:bodyPr/>
              <a:lstStyle/>
              <a:p>
                <a:endParaRPr lang="en-GB"/>
              </a:p>
            </p:txBody>
          </p:sp>
          <p:sp>
            <p:nvSpPr>
              <p:cNvPr id="30751" name="Text Box 29"/>
              <p:cNvSpPr txBox="1">
                <a:spLocks noChangeArrowheads="1"/>
              </p:cNvSpPr>
              <p:nvPr/>
            </p:nvSpPr>
            <p:spPr bwMode="auto">
              <a:xfrm>
                <a:off x="2382" y="3448"/>
                <a:ext cx="1100" cy="803"/>
              </a:xfrm>
              <a:prstGeom prst="rect">
                <a:avLst/>
              </a:prstGeom>
              <a:noFill/>
              <a:ln w="9525">
                <a:noFill/>
                <a:miter lim="800000"/>
                <a:headEnd/>
                <a:tailEnd/>
              </a:ln>
            </p:spPr>
            <p:txBody>
              <a:bodyPr lIns="0" tIns="0" rIns="0" bIns="0"/>
              <a:lstStyle/>
              <a:p>
                <a:r>
                  <a:rPr lang="en-GB" sz="2400" dirty="0">
                    <a:solidFill>
                      <a:schemeClr val="accent2">
                        <a:lumMod val="90000"/>
                        <a:lumOff val="10000"/>
                      </a:schemeClr>
                    </a:solidFill>
                  </a:rPr>
                  <a:t>10</a:t>
                </a:r>
                <a:endParaRPr lang="en-GB" sz="2000" dirty="0">
                  <a:solidFill>
                    <a:schemeClr val="accent2">
                      <a:lumMod val="90000"/>
                      <a:lumOff val="10000"/>
                    </a:schemeClr>
                  </a:solidFill>
                </a:endParaRPr>
              </a:p>
            </p:txBody>
          </p:sp>
          <p:sp>
            <p:nvSpPr>
              <p:cNvPr id="30752" name="Text Box 30"/>
              <p:cNvSpPr txBox="1">
                <a:spLocks noChangeArrowheads="1"/>
              </p:cNvSpPr>
              <p:nvPr/>
            </p:nvSpPr>
            <p:spPr bwMode="auto">
              <a:xfrm>
                <a:off x="7840" y="3620"/>
                <a:ext cx="719" cy="631"/>
              </a:xfrm>
              <a:prstGeom prst="rect">
                <a:avLst/>
              </a:prstGeom>
              <a:noFill/>
              <a:ln w="9525">
                <a:noFill/>
                <a:miter lim="800000"/>
                <a:headEnd/>
                <a:tailEnd/>
              </a:ln>
            </p:spPr>
            <p:txBody>
              <a:bodyPr lIns="0" tIns="0" rIns="0" bIns="0"/>
              <a:lstStyle/>
              <a:p>
                <a:r>
                  <a:rPr lang="en-GB" sz="2400">
                    <a:solidFill>
                      <a:schemeClr val="accent2">
                        <a:lumMod val="90000"/>
                        <a:lumOff val="10000"/>
                      </a:schemeClr>
                    </a:solidFill>
                  </a:rPr>
                  <a:t>8</a:t>
                </a:r>
                <a:endParaRPr lang="en-GB" sz="2000">
                  <a:solidFill>
                    <a:schemeClr val="accent2">
                      <a:lumMod val="90000"/>
                      <a:lumOff val="10000"/>
                    </a:schemeClr>
                  </a:solidFill>
                </a:endParaRPr>
              </a:p>
            </p:txBody>
          </p:sp>
          <p:sp>
            <p:nvSpPr>
              <p:cNvPr id="30753" name="Text Box 31"/>
              <p:cNvSpPr txBox="1">
                <a:spLocks noChangeArrowheads="1"/>
              </p:cNvSpPr>
              <p:nvPr/>
            </p:nvSpPr>
            <p:spPr bwMode="auto">
              <a:xfrm>
                <a:off x="4950" y="5517"/>
                <a:ext cx="763" cy="670"/>
              </a:xfrm>
              <a:prstGeom prst="rect">
                <a:avLst/>
              </a:prstGeom>
              <a:noFill/>
              <a:ln w="9525">
                <a:noFill/>
                <a:miter lim="800000"/>
                <a:headEnd/>
                <a:tailEnd/>
              </a:ln>
            </p:spPr>
            <p:txBody>
              <a:bodyPr lIns="0" tIns="0" rIns="0" bIns="0"/>
              <a:lstStyle/>
              <a:p>
                <a:r>
                  <a:rPr lang="en-GB" sz="2400" dirty="0">
                    <a:solidFill>
                      <a:schemeClr val="accent2">
                        <a:lumMod val="90000"/>
                        <a:lumOff val="10000"/>
                      </a:schemeClr>
                    </a:solidFill>
                  </a:rPr>
                  <a:t>4</a:t>
                </a:r>
                <a:endParaRPr lang="en-GB" sz="2000" dirty="0">
                  <a:solidFill>
                    <a:schemeClr val="accent2">
                      <a:lumMod val="90000"/>
                      <a:lumOff val="10000"/>
                    </a:schemeClr>
                  </a:solidFill>
                </a:endParaRPr>
              </a:p>
            </p:txBody>
          </p:sp>
          <p:sp>
            <p:nvSpPr>
              <p:cNvPr id="30754" name="Text Box 32"/>
              <p:cNvSpPr txBox="1">
                <a:spLocks noChangeArrowheads="1"/>
              </p:cNvSpPr>
              <p:nvPr/>
            </p:nvSpPr>
            <p:spPr bwMode="auto">
              <a:xfrm>
                <a:off x="4642" y="1602"/>
                <a:ext cx="1205" cy="1001"/>
              </a:xfrm>
              <a:prstGeom prst="rect">
                <a:avLst/>
              </a:prstGeom>
              <a:noFill/>
              <a:ln w="9525">
                <a:noFill/>
                <a:miter lim="800000"/>
                <a:headEnd/>
                <a:tailEnd/>
              </a:ln>
            </p:spPr>
            <p:txBody>
              <a:bodyPr lIns="0" tIns="0" rIns="0" bIns="0"/>
              <a:lstStyle/>
              <a:p>
                <a:r>
                  <a:rPr lang="en-GB" sz="2400" dirty="0">
                    <a:solidFill>
                      <a:schemeClr val="accent2">
                        <a:lumMod val="90000"/>
                        <a:lumOff val="10000"/>
                      </a:schemeClr>
                    </a:solidFill>
                  </a:rPr>
                  <a:t>11</a:t>
                </a:r>
                <a:endParaRPr lang="en-GB" sz="2000" dirty="0">
                  <a:solidFill>
                    <a:schemeClr val="accent2">
                      <a:lumMod val="90000"/>
                      <a:lumOff val="10000"/>
                    </a:schemeClr>
                  </a:solidFill>
                </a:endParaRPr>
              </a:p>
            </p:txBody>
          </p:sp>
        </p:grpSp>
        <p:sp>
          <p:nvSpPr>
            <p:cNvPr id="30729" name="Text Box 33"/>
            <p:cNvSpPr txBox="1">
              <a:spLocks noChangeArrowheads="1"/>
            </p:cNvSpPr>
            <p:nvPr/>
          </p:nvSpPr>
          <p:spPr bwMode="auto">
            <a:xfrm>
              <a:off x="6519" y="1063"/>
              <a:ext cx="341" cy="475"/>
            </a:xfrm>
            <a:prstGeom prst="rect">
              <a:avLst/>
            </a:prstGeom>
            <a:solidFill>
              <a:srgbClr val="FFFFFF"/>
            </a:solidFill>
            <a:ln w="9525">
              <a:noFill/>
              <a:miter lim="800000"/>
              <a:headEnd/>
              <a:tailEnd/>
            </a:ln>
          </p:spPr>
          <p:txBody>
            <a:bodyPr lIns="0" tIns="0" rIns="0" bIns="0"/>
            <a:lstStyle/>
            <a:p>
              <a:r>
                <a:rPr lang="en-GB" sz="2600" b="0"/>
                <a:t>A</a:t>
              </a:r>
              <a:endParaRPr lang="en-GB" b="0"/>
            </a:p>
          </p:txBody>
        </p:sp>
        <p:sp>
          <p:nvSpPr>
            <p:cNvPr id="30730" name="Text Box 34"/>
            <p:cNvSpPr txBox="1">
              <a:spLocks noChangeArrowheads="1"/>
            </p:cNvSpPr>
            <p:nvPr/>
          </p:nvSpPr>
          <p:spPr bwMode="auto">
            <a:xfrm>
              <a:off x="10799" y="1038"/>
              <a:ext cx="342" cy="475"/>
            </a:xfrm>
            <a:prstGeom prst="rect">
              <a:avLst/>
            </a:prstGeom>
            <a:solidFill>
              <a:srgbClr val="FFFFFF"/>
            </a:solidFill>
            <a:ln w="9525">
              <a:noFill/>
              <a:miter lim="800000"/>
              <a:headEnd/>
              <a:tailEnd/>
            </a:ln>
          </p:spPr>
          <p:txBody>
            <a:bodyPr lIns="0" tIns="0" rIns="0" bIns="0"/>
            <a:lstStyle/>
            <a:p>
              <a:r>
                <a:rPr lang="en-GB" sz="2600" b="0"/>
                <a:t>B</a:t>
              </a:r>
              <a:endParaRPr lang="en-GB" b="0"/>
            </a:p>
          </p:txBody>
        </p:sp>
        <p:sp>
          <p:nvSpPr>
            <p:cNvPr id="30731" name="Text Box 35"/>
            <p:cNvSpPr txBox="1">
              <a:spLocks noChangeArrowheads="1"/>
            </p:cNvSpPr>
            <p:nvPr/>
          </p:nvSpPr>
          <p:spPr bwMode="auto">
            <a:xfrm>
              <a:off x="10825" y="4915"/>
              <a:ext cx="341" cy="476"/>
            </a:xfrm>
            <a:prstGeom prst="rect">
              <a:avLst/>
            </a:prstGeom>
            <a:solidFill>
              <a:srgbClr val="FFFFFF"/>
            </a:solidFill>
            <a:ln w="9525">
              <a:noFill/>
              <a:miter lim="800000"/>
              <a:headEnd/>
              <a:tailEnd/>
            </a:ln>
          </p:spPr>
          <p:txBody>
            <a:bodyPr lIns="0" tIns="0" rIns="0" bIns="0"/>
            <a:lstStyle/>
            <a:p>
              <a:r>
                <a:rPr lang="en-GB" sz="2600" b="0"/>
                <a:t>C</a:t>
              </a:r>
              <a:endParaRPr lang="en-GB" b="0"/>
            </a:p>
          </p:txBody>
        </p:sp>
        <p:sp>
          <p:nvSpPr>
            <p:cNvPr id="30732" name="Text Box 36"/>
            <p:cNvSpPr txBox="1">
              <a:spLocks noChangeArrowheads="1"/>
            </p:cNvSpPr>
            <p:nvPr/>
          </p:nvSpPr>
          <p:spPr bwMode="auto">
            <a:xfrm>
              <a:off x="6544" y="4915"/>
              <a:ext cx="342" cy="476"/>
            </a:xfrm>
            <a:prstGeom prst="rect">
              <a:avLst/>
            </a:prstGeom>
            <a:solidFill>
              <a:srgbClr val="FFFFFF"/>
            </a:solidFill>
            <a:ln w="9525">
              <a:noFill/>
              <a:miter lim="800000"/>
              <a:headEnd/>
              <a:tailEnd/>
            </a:ln>
          </p:spPr>
          <p:txBody>
            <a:bodyPr lIns="0" tIns="0" rIns="0" bIns="0"/>
            <a:lstStyle/>
            <a:p>
              <a:r>
                <a:rPr lang="en-GB" sz="2600" b="0"/>
                <a:t>D</a:t>
              </a:r>
              <a:endParaRPr lang="en-GB" b="0"/>
            </a:p>
          </p:txBody>
        </p:sp>
        <p:sp>
          <p:nvSpPr>
            <p:cNvPr id="30733" name="Line 37"/>
            <p:cNvSpPr>
              <a:spLocks noChangeShapeType="1"/>
            </p:cNvSpPr>
            <p:nvPr/>
          </p:nvSpPr>
          <p:spPr bwMode="auto">
            <a:xfrm>
              <a:off x="6973" y="1339"/>
              <a:ext cx="3733" cy="0"/>
            </a:xfrm>
            <a:prstGeom prst="line">
              <a:avLst/>
            </a:prstGeom>
            <a:noFill/>
            <a:ln w="76200">
              <a:solidFill>
                <a:schemeClr val="accent1">
                  <a:lumMod val="75000"/>
                  <a:lumOff val="25000"/>
                </a:schemeClr>
              </a:solidFill>
              <a:round/>
              <a:headEnd/>
              <a:tailEnd type="triangle" w="med" len="med"/>
            </a:ln>
          </p:spPr>
          <p:txBody>
            <a:bodyPr/>
            <a:lstStyle/>
            <a:p>
              <a:endParaRPr lang="en-GB"/>
            </a:p>
          </p:txBody>
        </p:sp>
        <p:sp>
          <p:nvSpPr>
            <p:cNvPr id="30734" name="Line 38"/>
            <p:cNvSpPr>
              <a:spLocks noChangeShapeType="1"/>
            </p:cNvSpPr>
            <p:nvPr/>
          </p:nvSpPr>
          <p:spPr bwMode="auto">
            <a:xfrm flipH="1">
              <a:off x="6980" y="1503"/>
              <a:ext cx="4000" cy="3286"/>
            </a:xfrm>
            <a:prstGeom prst="line">
              <a:avLst/>
            </a:prstGeom>
            <a:noFill/>
            <a:ln w="76200">
              <a:solidFill>
                <a:schemeClr val="accent1">
                  <a:lumMod val="75000"/>
                  <a:lumOff val="25000"/>
                </a:schemeClr>
              </a:solidFill>
              <a:round/>
              <a:headEnd/>
              <a:tailEnd type="triangle" w="med" len="med"/>
            </a:ln>
          </p:spPr>
          <p:txBody>
            <a:bodyPr/>
            <a:lstStyle/>
            <a:p>
              <a:endParaRPr lang="en-GB"/>
            </a:p>
          </p:txBody>
        </p:sp>
        <p:sp>
          <p:nvSpPr>
            <p:cNvPr id="30735" name="Line 39"/>
            <p:cNvSpPr>
              <a:spLocks noChangeShapeType="1"/>
            </p:cNvSpPr>
            <p:nvPr/>
          </p:nvSpPr>
          <p:spPr bwMode="auto">
            <a:xfrm flipH="1" flipV="1">
              <a:off x="6944" y="5172"/>
              <a:ext cx="3762" cy="16"/>
            </a:xfrm>
            <a:prstGeom prst="line">
              <a:avLst/>
            </a:prstGeom>
            <a:noFill/>
            <a:ln w="76200">
              <a:solidFill>
                <a:schemeClr val="accent1">
                  <a:lumMod val="75000"/>
                  <a:lumOff val="25000"/>
                </a:schemeClr>
              </a:solidFill>
              <a:round/>
              <a:headEnd type="triangle" w="med" len="med"/>
              <a:tailEnd/>
            </a:ln>
          </p:spPr>
          <p:txBody>
            <a:bodyPr/>
            <a:lstStyle/>
            <a:p>
              <a:endParaRPr lang="en-GB"/>
            </a:p>
          </p:txBody>
        </p:sp>
        <p:sp>
          <p:nvSpPr>
            <p:cNvPr id="30736" name="Line 40"/>
            <p:cNvSpPr>
              <a:spLocks noChangeShapeType="1"/>
            </p:cNvSpPr>
            <p:nvPr/>
          </p:nvSpPr>
          <p:spPr bwMode="auto">
            <a:xfrm flipH="1" flipV="1">
              <a:off x="6670" y="1610"/>
              <a:ext cx="4080" cy="3267"/>
            </a:xfrm>
            <a:prstGeom prst="line">
              <a:avLst/>
            </a:prstGeom>
            <a:noFill/>
            <a:ln w="76200">
              <a:solidFill>
                <a:schemeClr val="accent1">
                  <a:lumMod val="75000"/>
                  <a:lumOff val="25000"/>
                </a:schemeClr>
              </a:solidFill>
              <a:round/>
              <a:headEnd/>
              <a:tailEnd type="triangle" w="med" len="med"/>
            </a:ln>
          </p:spPr>
          <p:txBody>
            <a:bodyPr/>
            <a:lstStyle/>
            <a:p>
              <a:endParaRPr lang="en-GB"/>
            </a:p>
          </p:txBody>
        </p:sp>
        <p:sp>
          <p:nvSpPr>
            <p:cNvPr id="30737" name="Line 41"/>
            <p:cNvSpPr>
              <a:spLocks noChangeShapeType="1"/>
            </p:cNvSpPr>
            <p:nvPr/>
          </p:nvSpPr>
          <p:spPr bwMode="auto">
            <a:xfrm flipH="1" flipV="1">
              <a:off x="6886" y="700"/>
              <a:ext cx="3762" cy="16"/>
            </a:xfrm>
            <a:prstGeom prst="line">
              <a:avLst/>
            </a:prstGeom>
            <a:noFill/>
            <a:ln w="9525">
              <a:solidFill>
                <a:srgbClr val="000000"/>
              </a:solidFill>
              <a:round/>
              <a:headEnd/>
              <a:tailEnd type="triangle" w="med" len="med"/>
            </a:ln>
          </p:spPr>
          <p:txBody>
            <a:bodyPr/>
            <a:lstStyle/>
            <a:p>
              <a:endParaRPr lang="en-GB"/>
            </a:p>
          </p:txBody>
        </p:sp>
        <p:sp>
          <p:nvSpPr>
            <p:cNvPr id="30738" name="Text Box 42"/>
            <p:cNvSpPr txBox="1">
              <a:spLocks noChangeArrowheads="1"/>
            </p:cNvSpPr>
            <p:nvPr/>
          </p:nvSpPr>
          <p:spPr bwMode="auto">
            <a:xfrm>
              <a:off x="7078" y="2372"/>
              <a:ext cx="821" cy="652"/>
            </a:xfrm>
            <a:prstGeom prst="rect">
              <a:avLst/>
            </a:prstGeom>
            <a:noFill/>
            <a:ln w="9525">
              <a:noFill/>
              <a:miter lim="800000"/>
              <a:headEnd/>
              <a:tailEnd/>
            </a:ln>
          </p:spPr>
          <p:txBody>
            <a:bodyPr lIns="0" tIns="0" rIns="0" bIns="0"/>
            <a:lstStyle/>
            <a:p>
              <a:r>
                <a:rPr lang="en-GB" sz="2400" dirty="0">
                  <a:solidFill>
                    <a:schemeClr val="accent2">
                      <a:lumMod val="90000"/>
                      <a:lumOff val="10000"/>
                    </a:schemeClr>
                  </a:solidFill>
                </a:rPr>
                <a:t>13</a:t>
              </a:r>
              <a:endParaRPr lang="en-GB" sz="2000" dirty="0">
                <a:solidFill>
                  <a:schemeClr val="accent2">
                    <a:lumMod val="90000"/>
                    <a:lumOff val="10000"/>
                  </a:schemeClr>
                </a:solidFill>
              </a:endParaRPr>
            </a:p>
          </p:txBody>
        </p:sp>
        <p:sp>
          <p:nvSpPr>
            <p:cNvPr id="30739" name="Text Box 43"/>
            <p:cNvSpPr txBox="1">
              <a:spLocks noChangeArrowheads="1"/>
            </p:cNvSpPr>
            <p:nvPr/>
          </p:nvSpPr>
          <p:spPr bwMode="auto">
            <a:xfrm>
              <a:off x="9873" y="2624"/>
              <a:ext cx="775" cy="552"/>
            </a:xfrm>
            <a:prstGeom prst="rect">
              <a:avLst/>
            </a:prstGeom>
            <a:noFill/>
            <a:ln w="9525">
              <a:noFill/>
              <a:miter lim="800000"/>
              <a:headEnd/>
              <a:tailEnd/>
            </a:ln>
          </p:spPr>
          <p:txBody>
            <a:bodyPr lIns="0" tIns="0" rIns="0" bIns="0"/>
            <a:lstStyle/>
            <a:p>
              <a:r>
                <a:rPr lang="en-GB" sz="2400" dirty="0">
                  <a:solidFill>
                    <a:schemeClr val="accent2">
                      <a:lumMod val="90000"/>
                      <a:lumOff val="10000"/>
                    </a:schemeClr>
                  </a:solidFill>
                </a:rPr>
                <a:t>6</a:t>
              </a:r>
              <a:endParaRPr lang="en-GB" sz="2000" dirty="0">
                <a:solidFill>
                  <a:schemeClr val="accent2">
                    <a:lumMod val="90000"/>
                    <a:lumOff val="10000"/>
                  </a:schemeClr>
                </a:solidFill>
              </a:endParaRPr>
            </a:p>
          </p:txBody>
        </p:sp>
        <p:sp>
          <p:nvSpPr>
            <p:cNvPr id="30740" name="Text Box 44"/>
            <p:cNvSpPr txBox="1">
              <a:spLocks noChangeArrowheads="1"/>
            </p:cNvSpPr>
            <p:nvPr/>
          </p:nvSpPr>
          <p:spPr bwMode="auto">
            <a:xfrm>
              <a:off x="8515" y="5093"/>
              <a:ext cx="447" cy="367"/>
            </a:xfrm>
            <a:prstGeom prst="rect">
              <a:avLst/>
            </a:prstGeom>
            <a:noFill/>
            <a:ln w="9525">
              <a:noFill/>
              <a:miter lim="800000"/>
              <a:headEnd/>
              <a:tailEnd/>
            </a:ln>
          </p:spPr>
          <p:txBody>
            <a:bodyPr lIns="0" tIns="0" rIns="0" bIns="0"/>
            <a:lstStyle/>
            <a:p>
              <a:r>
                <a:rPr lang="en-GB" sz="2400">
                  <a:solidFill>
                    <a:schemeClr val="accent2">
                      <a:lumMod val="90000"/>
                      <a:lumOff val="10000"/>
                    </a:schemeClr>
                  </a:solidFill>
                </a:rPr>
                <a:t>4</a:t>
              </a:r>
              <a:endParaRPr lang="en-GB" sz="2000">
                <a:solidFill>
                  <a:schemeClr val="accent2">
                    <a:lumMod val="90000"/>
                    <a:lumOff val="10000"/>
                  </a:schemeClr>
                </a:solidFill>
              </a:endParaRPr>
            </a:p>
          </p:txBody>
        </p:sp>
        <p:sp>
          <p:nvSpPr>
            <p:cNvPr id="30741" name="Text Box 45"/>
            <p:cNvSpPr txBox="1">
              <a:spLocks noChangeArrowheads="1"/>
            </p:cNvSpPr>
            <p:nvPr/>
          </p:nvSpPr>
          <p:spPr bwMode="auto">
            <a:xfrm>
              <a:off x="8534" y="1412"/>
              <a:ext cx="673" cy="479"/>
            </a:xfrm>
            <a:prstGeom prst="rect">
              <a:avLst/>
            </a:prstGeom>
            <a:noFill/>
            <a:ln w="9525">
              <a:noFill/>
              <a:miter lim="800000"/>
              <a:headEnd/>
              <a:tailEnd/>
            </a:ln>
          </p:spPr>
          <p:txBody>
            <a:bodyPr lIns="0" tIns="0" rIns="0" bIns="0"/>
            <a:lstStyle/>
            <a:p>
              <a:r>
                <a:rPr lang="en-GB" sz="2400" dirty="0">
                  <a:solidFill>
                    <a:schemeClr val="accent2">
                      <a:lumMod val="90000"/>
                      <a:lumOff val="10000"/>
                    </a:schemeClr>
                  </a:solidFill>
                </a:rPr>
                <a:t>11</a:t>
              </a:r>
              <a:endParaRPr lang="en-GB" sz="2000" dirty="0">
                <a:solidFill>
                  <a:schemeClr val="accent2">
                    <a:lumMod val="90000"/>
                    <a:lumOff val="10000"/>
                  </a:schemeClr>
                </a:solidFill>
              </a:endParaRPr>
            </a:p>
          </p:txBody>
        </p:sp>
      </p:grpSp>
      <p:sp>
        <p:nvSpPr>
          <p:cNvPr id="30725" name="Text Box 46"/>
          <p:cNvSpPr txBox="1">
            <a:spLocks noChangeArrowheads="1"/>
          </p:cNvSpPr>
          <p:nvPr/>
        </p:nvSpPr>
        <p:spPr bwMode="auto">
          <a:xfrm>
            <a:off x="5716921" y="694183"/>
            <a:ext cx="3360737" cy="720725"/>
          </a:xfrm>
          <a:prstGeom prst="rect">
            <a:avLst/>
          </a:prstGeom>
          <a:solidFill>
            <a:srgbClr val="FFFFFF"/>
          </a:solidFill>
          <a:ln w="9525">
            <a:solidFill>
              <a:srgbClr val="000000"/>
            </a:solidFill>
            <a:miter lim="800000"/>
            <a:headEnd/>
            <a:tailEnd/>
          </a:ln>
        </p:spPr>
        <p:txBody>
          <a:bodyPr/>
          <a:lstStyle/>
          <a:p>
            <a:r>
              <a:rPr lang="en-GB" sz="2000"/>
              <a:t>DIST(1) = 11+8+4+10 = 33 </a:t>
            </a:r>
          </a:p>
          <a:p>
            <a:r>
              <a:rPr lang="en-GB" sz="2000"/>
              <a:t>DIST(2) = 11+6+4+13 = 34</a:t>
            </a:r>
            <a:endParaRPr lang="en-GB" b="0"/>
          </a:p>
        </p:txBody>
      </p:sp>
      <p:sp>
        <p:nvSpPr>
          <p:cNvPr id="30726" name="AutoShape 47">
            <a:hlinkClick r:id="" action="ppaction://hlinkshowjump?jump=previousslide" highlightClick="1"/>
          </p:cNvPr>
          <p:cNvSpPr>
            <a:spLocks noChangeArrowheads="1"/>
          </p:cNvSpPr>
          <p:nvPr/>
        </p:nvSpPr>
        <p:spPr bwMode="auto">
          <a:xfrm>
            <a:off x="7885113" y="5589588"/>
            <a:ext cx="574675" cy="431800"/>
          </a:xfrm>
          <a:prstGeom prst="actionButtonBackPrevious">
            <a:avLst/>
          </a:prstGeom>
          <a:solidFill>
            <a:schemeClr val="accent1"/>
          </a:solidFill>
          <a:ln w="9525">
            <a:no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en-GB" smtClean="0"/>
              <a:t>The dreaded factorial !</a:t>
            </a:r>
          </a:p>
        </p:txBody>
      </p:sp>
      <p:sp>
        <p:nvSpPr>
          <p:cNvPr id="31748" name="Rectangle 3"/>
          <p:cNvSpPr>
            <a:spLocks noGrp="1" noChangeArrowheads="1"/>
          </p:cNvSpPr>
          <p:nvPr>
            <p:ph sz="quarter" idx="1"/>
          </p:nvPr>
        </p:nvSpPr>
        <p:spPr/>
        <p:txBody>
          <a:bodyPr/>
          <a:lstStyle/>
          <a:p>
            <a:pPr eaLnBrk="1" hangingPunct="1">
              <a:lnSpc>
                <a:spcPct val="90000"/>
              </a:lnSpc>
            </a:pPr>
            <a:r>
              <a:rPr lang="en-GB" smtClean="0"/>
              <a:t>n! has a nasty habit of growing very large</a:t>
            </a:r>
          </a:p>
          <a:p>
            <a:pPr eaLnBrk="1" hangingPunct="1">
              <a:lnSpc>
                <a:spcPct val="90000"/>
              </a:lnSpc>
            </a:pPr>
            <a:r>
              <a:rPr lang="en-GB" smtClean="0"/>
              <a:t>4! = 4x3x2x1 = 24</a:t>
            </a:r>
          </a:p>
          <a:p>
            <a:pPr eaLnBrk="1" hangingPunct="1">
              <a:lnSpc>
                <a:spcPct val="90000"/>
              </a:lnSpc>
            </a:pPr>
            <a:r>
              <a:rPr lang="en-GB" smtClean="0"/>
              <a:t>5! = 5x4x3x2x1 =5x(4x3x2x1) = 5x4! = 120</a:t>
            </a:r>
          </a:p>
          <a:p>
            <a:pPr eaLnBrk="1" hangingPunct="1">
              <a:lnSpc>
                <a:spcPct val="90000"/>
              </a:lnSpc>
            </a:pPr>
            <a:r>
              <a:rPr lang="en-GB" smtClean="0"/>
              <a:t>6! = 6x5! = 720</a:t>
            </a:r>
          </a:p>
          <a:p>
            <a:pPr eaLnBrk="1" hangingPunct="1">
              <a:lnSpc>
                <a:spcPct val="90000"/>
              </a:lnSpc>
            </a:pPr>
            <a:r>
              <a:rPr lang="en-GB" smtClean="0"/>
              <a:t>7! = 7x6! =  5040</a:t>
            </a:r>
          </a:p>
          <a:p>
            <a:pPr eaLnBrk="1" hangingPunct="1">
              <a:lnSpc>
                <a:spcPct val="90000"/>
              </a:lnSpc>
            </a:pPr>
            <a:r>
              <a:rPr lang="en-GB" smtClean="0"/>
              <a:t>8! = 8x7! = 40 320</a:t>
            </a:r>
          </a:p>
          <a:p>
            <a:pPr eaLnBrk="1" hangingPunct="1">
              <a:lnSpc>
                <a:spcPct val="90000"/>
              </a:lnSpc>
            </a:pPr>
            <a:r>
              <a:rPr lang="en-GB" smtClean="0"/>
              <a:t>9! = 9x8! = 362 880</a:t>
            </a:r>
          </a:p>
          <a:p>
            <a:pPr eaLnBrk="1" hangingPunct="1">
              <a:lnSpc>
                <a:spcPct val="90000"/>
              </a:lnSpc>
            </a:pPr>
            <a:r>
              <a:rPr lang="en-GB" smtClean="0"/>
              <a:t>10! = 10 x 9! = 3 628 800 over 3 million </a:t>
            </a:r>
          </a:p>
        </p:txBody>
      </p:sp>
      <p:sp>
        <p:nvSpPr>
          <p:cNvPr id="6"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31749" name="Slide Number Placeholder 4"/>
          <p:cNvSpPr>
            <a:spLocks noGrp="1"/>
          </p:cNvSpPr>
          <p:nvPr>
            <p:ph type="sldNum" sz="quarter" idx="12"/>
          </p:nvPr>
        </p:nvSpPr>
        <p:spPr>
          <a:noFill/>
        </p:spPr>
        <p:txBody>
          <a:bodyPr>
            <a:normAutofit fontScale="85000" lnSpcReduction="20000"/>
          </a:bodyPr>
          <a:lstStyle/>
          <a:p>
            <a:fld id="{E4E3D839-3363-4278-87CA-E974BAC73127}" type="slidenum">
              <a:rPr lang="en-GB" smtClean="0"/>
              <a:pPr/>
              <a:t>29</a:t>
            </a:fld>
            <a:endParaRPr lang="en-GB"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620760" y="228600"/>
            <a:ext cx="6767664" cy="990600"/>
          </a:xfrm>
        </p:spPr>
        <p:txBody>
          <a:bodyPr/>
          <a:lstStyle/>
          <a:p>
            <a:pPr eaLnBrk="1" hangingPunct="1"/>
            <a:r>
              <a:rPr lang="en-GB" dirty="0" smtClean="0"/>
              <a:t>One possible solution </a:t>
            </a:r>
          </a:p>
        </p:txBody>
      </p:sp>
      <p:sp>
        <p:nvSpPr>
          <p:cNvPr id="5124" name="Rectangle 3"/>
          <p:cNvSpPr>
            <a:spLocks noGrp="1" noChangeArrowheads="1"/>
          </p:cNvSpPr>
          <p:nvPr>
            <p:ph sz="quarter" idx="1"/>
          </p:nvPr>
        </p:nvSpPr>
        <p:spPr/>
        <p:txBody>
          <a:bodyPr>
            <a:normAutofit lnSpcReduction="10000"/>
          </a:bodyPr>
          <a:lstStyle/>
          <a:p>
            <a:pPr marL="609600" indent="-609600" eaLnBrk="1" hangingPunct="1">
              <a:lnSpc>
                <a:spcPct val="80000"/>
              </a:lnSpc>
            </a:pPr>
            <a:r>
              <a:rPr lang="en-GB" sz="2400" dirty="0" smtClean="0"/>
              <a:t>Put bread in toaster</a:t>
            </a:r>
          </a:p>
          <a:p>
            <a:pPr marL="609600" indent="-609600" eaLnBrk="1" hangingPunct="1">
              <a:lnSpc>
                <a:spcPct val="80000"/>
              </a:lnSpc>
            </a:pPr>
            <a:r>
              <a:rPr lang="en-GB" sz="2400" dirty="0" smtClean="0"/>
              <a:t>Open can of beans</a:t>
            </a:r>
          </a:p>
          <a:p>
            <a:pPr marL="609600" indent="-609600" eaLnBrk="1" hangingPunct="1">
              <a:lnSpc>
                <a:spcPct val="80000"/>
              </a:lnSpc>
            </a:pPr>
            <a:r>
              <a:rPr lang="en-GB" sz="2400" dirty="0" smtClean="0"/>
              <a:t>Put beans in mug</a:t>
            </a:r>
          </a:p>
          <a:p>
            <a:pPr marL="609600" indent="-609600" eaLnBrk="1" hangingPunct="1">
              <a:lnSpc>
                <a:spcPct val="80000"/>
              </a:lnSpc>
            </a:pPr>
            <a:r>
              <a:rPr lang="en-GB" sz="2400" dirty="0" smtClean="0"/>
              <a:t>Put mug in microwave</a:t>
            </a:r>
          </a:p>
          <a:p>
            <a:pPr marL="609600" indent="-609600" eaLnBrk="1" hangingPunct="1">
              <a:lnSpc>
                <a:spcPct val="80000"/>
              </a:lnSpc>
            </a:pPr>
            <a:r>
              <a:rPr lang="en-GB" sz="2400" dirty="0" smtClean="0"/>
              <a:t>Turn on microwave 2 </a:t>
            </a:r>
            <a:r>
              <a:rPr lang="en-GB" sz="2400" dirty="0" err="1" smtClean="0"/>
              <a:t>mins</a:t>
            </a:r>
            <a:endParaRPr lang="en-GB" sz="2400" dirty="0" smtClean="0"/>
          </a:p>
          <a:p>
            <a:pPr marL="609600" indent="-609600" eaLnBrk="1" hangingPunct="1">
              <a:lnSpc>
                <a:spcPct val="80000"/>
              </a:lnSpc>
            </a:pPr>
            <a:r>
              <a:rPr lang="en-GB" sz="2400" dirty="0" smtClean="0"/>
              <a:t>Take toast out of toaster</a:t>
            </a:r>
          </a:p>
          <a:p>
            <a:pPr marL="609600" indent="-609600" eaLnBrk="1" hangingPunct="1">
              <a:lnSpc>
                <a:spcPct val="80000"/>
              </a:lnSpc>
            </a:pPr>
            <a:r>
              <a:rPr lang="en-GB" sz="2400" dirty="0" smtClean="0"/>
              <a:t>Place toast on plate</a:t>
            </a:r>
          </a:p>
          <a:p>
            <a:pPr marL="609600" indent="-609600" eaLnBrk="1" hangingPunct="1">
              <a:lnSpc>
                <a:spcPct val="80000"/>
              </a:lnSpc>
            </a:pPr>
            <a:r>
              <a:rPr lang="en-GB" sz="2400" dirty="0" smtClean="0"/>
              <a:t>Butter toast</a:t>
            </a:r>
          </a:p>
          <a:p>
            <a:pPr marL="609600" indent="-609600" eaLnBrk="1" hangingPunct="1">
              <a:lnSpc>
                <a:spcPct val="80000"/>
              </a:lnSpc>
            </a:pPr>
            <a:r>
              <a:rPr lang="en-GB" sz="2400" dirty="0" smtClean="0"/>
              <a:t>Stir beans </a:t>
            </a:r>
          </a:p>
          <a:p>
            <a:pPr marL="609600" indent="-609600" eaLnBrk="1" hangingPunct="1">
              <a:lnSpc>
                <a:spcPct val="80000"/>
              </a:lnSpc>
            </a:pPr>
            <a:r>
              <a:rPr lang="en-GB" sz="2400" dirty="0" smtClean="0"/>
              <a:t>Put mug back for further 2 </a:t>
            </a:r>
            <a:r>
              <a:rPr lang="en-GB" sz="2400" dirty="0" err="1" smtClean="0"/>
              <a:t>mins</a:t>
            </a:r>
            <a:endParaRPr lang="en-GB" sz="2400" dirty="0" smtClean="0"/>
          </a:p>
          <a:p>
            <a:pPr marL="609600" indent="-609600" eaLnBrk="1" hangingPunct="1">
              <a:lnSpc>
                <a:spcPct val="80000"/>
              </a:lnSpc>
            </a:pPr>
            <a:r>
              <a:rPr lang="en-GB" sz="2400" dirty="0" smtClean="0"/>
              <a:t>Get knife and fork ready</a:t>
            </a:r>
          </a:p>
          <a:p>
            <a:pPr marL="609600" indent="-609600" eaLnBrk="1" hangingPunct="1">
              <a:lnSpc>
                <a:spcPct val="80000"/>
              </a:lnSpc>
            </a:pPr>
            <a:r>
              <a:rPr lang="en-GB" sz="2400" dirty="0" smtClean="0"/>
              <a:t>Pour beans over buttered toast</a:t>
            </a:r>
          </a:p>
        </p:txBody>
      </p:sp>
      <p:sp>
        <p:nvSpPr>
          <p:cNvPr id="7"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5126" name="Slide Number Placeholder 5"/>
          <p:cNvSpPr>
            <a:spLocks noGrp="1"/>
          </p:cNvSpPr>
          <p:nvPr>
            <p:ph type="sldNum" sz="quarter" idx="12"/>
          </p:nvPr>
        </p:nvSpPr>
        <p:spPr>
          <a:noFill/>
        </p:spPr>
        <p:txBody>
          <a:bodyPr>
            <a:normAutofit fontScale="85000" lnSpcReduction="20000"/>
          </a:bodyPr>
          <a:lstStyle/>
          <a:p>
            <a:fld id="{E682A25A-8787-4B92-9D74-75FC6694661B}" type="slidenum">
              <a:rPr lang="en-GB" smtClean="0"/>
              <a:pPr/>
              <a:t>3</a:t>
            </a:fld>
            <a:endParaRPr lang="en-GB" smtClean="0"/>
          </a:p>
        </p:txBody>
      </p:sp>
      <p:sp>
        <p:nvSpPr>
          <p:cNvPr id="5122"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pic>
        <p:nvPicPr>
          <p:cNvPr id="5125" name="Picture 4" descr="BSBALCAP"/>
          <p:cNvPicPr>
            <a:picLocks noChangeAspect="1" noChangeArrowheads="1"/>
          </p:cNvPicPr>
          <p:nvPr/>
        </p:nvPicPr>
        <p:blipFill>
          <a:blip r:embed="rId2" cstate="print"/>
          <a:srcRect/>
          <a:stretch>
            <a:fillRect/>
          </a:stretch>
        </p:blipFill>
        <p:spPr bwMode="auto">
          <a:xfrm>
            <a:off x="0" y="428625"/>
            <a:ext cx="1476375" cy="7524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2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2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2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8313" y="404937"/>
            <a:ext cx="8229600" cy="575791"/>
          </a:xfrm>
        </p:spPr>
        <p:txBody>
          <a:bodyPr>
            <a:noAutofit/>
          </a:bodyPr>
          <a:lstStyle/>
          <a:p>
            <a:pPr eaLnBrk="1" hangingPunct="1"/>
            <a:r>
              <a:rPr lang="en-GB" sz="3600" dirty="0" smtClean="0"/>
              <a:t>Running out of time</a:t>
            </a:r>
          </a:p>
        </p:txBody>
      </p:sp>
      <p:sp>
        <p:nvSpPr>
          <p:cNvPr id="32771" name="Rectangle 3"/>
          <p:cNvSpPr>
            <a:spLocks noGrp="1" noChangeArrowheads="1"/>
          </p:cNvSpPr>
          <p:nvPr>
            <p:ph type="body" sz="half" idx="1"/>
          </p:nvPr>
        </p:nvSpPr>
        <p:spPr>
          <a:xfrm>
            <a:off x="0" y="1600275"/>
            <a:ext cx="9144000" cy="1036637"/>
          </a:xfrm>
        </p:spPr>
        <p:txBody>
          <a:bodyPr>
            <a:noAutofit/>
          </a:bodyPr>
          <a:lstStyle/>
          <a:p>
            <a:pPr marL="609600" indent="-609600" eaLnBrk="1" hangingPunct="1">
              <a:spcBef>
                <a:spcPts val="0"/>
              </a:spcBef>
              <a:buFontTx/>
              <a:buNone/>
            </a:pPr>
            <a:r>
              <a:rPr lang="en-GB" sz="2000" dirty="0" smtClean="0"/>
              <a:t>In general the time Complexity function T for this problem with a  graph with n vertices </a:t>
            </a:r>
          </a:p>
          <a:p>
            <a:pPr marL="609600" indent="-609600" eaLnBrk="1" hangingPunct="1">
              <a:spcBef>
                <a:spcPts val="0"/>
              </a:spcBef>
              <a:buFontTx/>
              <a:buNone/>
            </a:pPr>
            <a:r>
              <a:rPr lang="en-GB" sz="2000" dirty="0" smtClean="0"/>
              <a:t>all connected to each other ( the  so called complete graph) T </a:t>
            </a:r>
            <a:r>
              <a:rPr lang="en-GB" sz="2000" baseline="-25000" dirty="0" smtClean="0"/>
              <a:t>A </a:t>
            </a:r>
            <a:r>
              <a:rPr lang="en-GB" sz="2000" dirty="0" smtClean="0"/>
              <a:t>(n) can be seen to be n!</a:t>
            </a:r>
          </a:p>
          <a:p>
            <a:pPr marL="609600" indent="-609600" eaLnBrk="1" hangingPunct="1">
              <a:spcBef>
                <a:spcPts val="0"/>
              </a:spcBef>
              <a:buFontTx/>
              <a:buNone/>
            </a:pPr>
            <a:r>
              <a:rPr lang="en-GB" sz="2000" dirty="0" smtClean="0"/>
              <a:t>	This is a problem as can be seen from the table updated from (Fenton 1993)</a:t>
            </a:r>
          </a:p>
        </p:txBody>
      </p:sp>
      <p:sp>
        <p:nvSpPr>
          <p:cNvPr id="9"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32835" name="Slide Number Placeholder 6"/>
          <p:cNvSpPr>
            <a:spLocks noGrp="1"/>
          </p:cNvSpPr>
          <p:nvPr>
            <p:ph type="sldNum" sz="quarter" idx="12"/>
          </p:nvPr>
        </p:nvSpPr>
        <p:spPr>
          <a:noFill/>
        </p:spPr>
        <p:txBody>
          <a:bodyPr>
            <a:normAutofit fontScale="85000" lnSpcReduction="20000"/>
          </a:bodyPr>
          <a:lstStyle/>
          <a:p>
            <a:fld id="{CEFE324E-A81C-456B-91D2-D87E78FD8593}" type="slidenum">
              <a:rPr lang="en-GB" smtClean="0"/>
              <a:pPr/>
              <a:t>30</a:t>
            </a:fld>
            <a:endParaRPr lang="en-GB" smtClean="0"/>
          </a:p>
        </p:txBody>
      </p:sp>
      <p:sp>
        <p:nvSpPr>
          <p:cNvPr id="32772" name="Rectangle 66"/>
          <p:cNvSpPr>
            <a:spLocks noChangeArrowheads="1"/>
          </p:cNvSpPr>
          <p:nvPr/>
        </p:nvSpPr>
        <p:spPr bwMode="auto">
          <a:xfrm>
            <a:off x="395536" y="2689175"/>
            <a:ext cx="8352928" cy="307777"/>
          </a:xfrm>
          <a:prstGeom prst="rect">
            <a:avLst/>
          </a:prstGeom>
          <a:noFill/>
          <a:ln w="9525">
            <a:noFill/>
            <a:miter lim="800000"/>
            <a:headEnd/>
            <a:tailEnd/>
          </a:ln>
        </p:spPr>
        <p:txBody>
          <a:bodyPr wrap="square" anchor="ctr">
            <a:spAutoFit/>
          </a:bodyPr>
          <a:lstStyle/>
          <a:p>
            <a:pPr algn="just"/>
            <a:r>
              <a:rPr lang="en-GB" sz="1400" b="0" dirty="0">
                <a:latin typeface="Times Roman" charset="0"/>
                <a:cs typeface="Times New Roman" pitchFamily="18" charset="0"/>
              </a:rPr>
              <a:t>Execution times for different algorithms assuming 1 execution per nanosecond [Fenton 1993 updated]</a:t>
            </a:r>
            <a:endParaRPr lang="en-GB" sz="2000" b="0" dirty="0"/>
          </a:p>
        </p:txBody>
      </p:sp>
      <p:graphicFrame>
        <p:nvGraphicFramePr>
          <p:cNvPr id="126333" name="Group 381"/>
          <p:cNvGraphicFramePr>
            <a:graphicFrameLocks noGrp="1"/>
          </p:cNvGraphicFramePr>
          <p:nvPr/>
        </p:nvGraphicFramePr>
        <p:xfrm>
          <a:off x="0" y="3026970"/>
          <a:ext cx="9144000" cy="3518520"/>
        </p:xfrm>
        <a:graphic>
          <a:graphicData uri="http://schemas.openxmlformats.org/drawingml/2006/table">
            <a:tbl>
              <a:tblPr/>
              <a:tblGrid>
                <a:gridCol w="1020763"/>
                <a:gridCol w="1590675"/>
                <a:gridCol w="1304925"/>
                <a:gridCol w="1308100"/>
                <a:gridCol w="1306512"/>
                <a:gridCol w="1306513"/>
                <a:gridCol w="1306512"/>
              </a:tblGrid>
              <a:tr h="28771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6">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Times Roman" charset="0"/>
                          <a:cs typeface="Times New Roman" pitchFamily="18" charset="0"/>
                        </a:rPr>
                        <a:t>Time Complexity T(n) of algorithm in ascending order</a:t>
                      </a:r>
                      <a:endParaRPr kumimoji="0" lang="en-GB" sz="14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r>
              <a:tr h="55897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tx1"/>
                          </a:solidFill>
                          <a:effectLst/>
                          <a:latin typeface="Times Roman" charset="0"/>
                          <a:cs typeface="Times New Roman" pitchFamily="18" charset="0"/>
                        </a:rPr>
                        <a:t>Size of input</a:t>
                      </a:r>
                      <a:endParaRPr kumimoji="0" lang="en-GB" sz="16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Times Roman" charset="0"/>
                          <a:cs typeface="Times New Roman" pitchFamily="18" charset="0"/>
                        </a:rPr>
                        <a:t>log</a:t>
                      </a:r>
                      <a:r>
                        <a:rPr kumimoji="0" lang="en-GB" sz="2400" b="1" i="0" u="none" strike="noStrike" cap="none" normalizeH="0" baseline="-30000" dirty="0" smtClean="0">
                          <a:ln>
                            <a:noFill/>
                          </a:ln>
                          <a:solidFill>
                            <a:schemeClr val="tx1"/>
                          </a:solidFill>
                          <a:effectLst/>
                          <a:latin typeface="Times Roman" charset="0"/>
                          <a:cs typeface="Times New Roman" pitchFamily="18" charset="0"/>
                        </a:rPr>
                        <a:t>2</a:t>
                      </a:r>
                      <a:r>
                        <a:rPr kumimoji="0" lang="en-GB" sz="2400" b="1" i="0" u="none" strike="noStrike" cap="none" normalizeH="0" baseline="0" dirty="0" smtClean="0">
                          <a:ln>
                            <a:noFill/>
                          </a:ln>
                          <a:solidFill>
                            <a:schemeClr val="tx1"/>
                          </a:solidFill>
                          <a:effectLst/>
                          <a:latin typeface="Times Roman" charset="0"/>
                          <a:cs typeface="Times New Roman" pitchFamily="18" charset="0"/>
                        </a:rPr>
                        <a:t>n</a:t>
                      </a:r>
                      <a:endParaRPr kumimoji="0" lang="en-GB" sz="2400" b="1"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smtClean="0">
                          <a:ln>
                            <a:noFill/>
                          </a:ln>
                          <a:solidFill>
                            <a:schemeClr val="tx1"/>
                          </a:solidFill>
                          <a:effectLst/>
                          <a:latin typeface="Times Roman" charset="0"/>
                          <a:cs typeface="Times New Roman" pitchFamily="18" charset="0"/>
                        </a:rPr>
                        <a:t>n</a:t>
                      </a:r>
                      <a:endParaRPr kumimoji="0" lang="en-GB" sz="2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smtClean="0">
                          <a:ln>
                            <a:noFill/>
                          </a:ln>
                          <a:solidFill>
                            <a:schemeClr val="tx1"/>
                          </a:solidFill>
                          <a:effectLst/>
                          <a:latin typeface="Times Roman" charset="0"/>
                          <a:cs typeface="Times New Roman" pitchFamily="18" charset="0"/>
                        </a:rPr>
                        <a:t>n</a:t>
                      </a:r>
                      <a:r>
                        <a:rPr kumimoji="0" lang="en-GB" sz="2400" b="1" i="0" u="none" strike="noStrike" cap="none" normalizeH="0" baseline="30000" smtClean="0">
                          <a:ln>
                            <a:noFill/>
                          </a:ln>
                          <a:solidFill>
                            <a:schemeClr val="tx1"/>
                          </a:solidFill>
                          <a:effectLst/>
                          <a:latin typeface="Times Roman" charset="0"/>
                          <a:cs typeface="Times New Roman" pitchFamily="18" charset="0"/>
                        </a:rPr>
                        <a:t>2</a:t>
                      </a:r>
                      <a:endParaRPr kumimoji="0" lang="en-GB" sz="2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smtClean="0">
                          <a:ln>
                            <a:noFill/>
                          </a:ln>
                          <a:solidFill>
                            <a:schemeClr val="tx1"/>
                          </a:solidFill>
                          <a:effectLst/>
                          <a:latin typeface="Times Roman" charset="0"/>
                          <a:cs typeface="Times New Roman" pitchFamily="18" charset="0"/>
                        </a:rPr>
                        <a:t>2</a:t>
                      </a:r>
                      <a:r>
                        <a:rPr kumimoji="0" lang="en-GB" sz="2400" b="1" i="0" u="none" strike="noStrike" cap="none" normalizeH="0" baseline="30000" smtClean="0">
                          <a:ln>
                            <a:noFill/>
                          </a:ln>
                          <a:solidFill>
                            <a:schemeClr val="tx1"/>
                          </a:solidFill>
                          <a:effectLst/>
                          <a:latin typeface="Times Roman" charset="0"/>
                          <a:cs typeface="Times New Roman" pitchFamily="18" charset="0"/>
                        </a:rPr>
                        <a:t>n</a:t>
                      </a:r>
                      <a:endParaRPr kumimoji="0" lang="en-GB" sz="2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smtClean="0">
                          <a:ln>
                            <a:noFill/>
                          </a:ln>
                          <a:solidFill>
                            <a:schemeClr val="tx1"/>
                          </a:solidFill>
                          <a:effectLst/>
                          <a:latin typeface="Times Roman" charset="0"/>
                          <a:cs typeface="Times New Roman" pitchFamily="18" charset="0"/>
                        </a:rPr>
                        <a:t>n!</a:t>
                      </a:r>
                      <a:endParaRPr kumimoji="0" lang="en-GB" sz="24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err="1" smtClean="0">
                          <a:ln>
                            <a:noFill/>
                          </a:ln>
                          <a:solidFill>
                            <a:schemeClr val="tx1"/>
                          </a:solidFill>
                          <a:effectLst/>
                          <a:latin typeface="Times Roman" charset="0"/>
                          <a:cs typeface="Times New Roman" pitchFamily="18" charset="0"/>
                        </a:rPr>
                        <a:t>n</a:t>
                      </a:r>
                      <a:r>
                        <a:rPr kumimoji="0" lang="en-GB" sz="2400" b="1" i="0" u="none" strike="noStrike" cap="none" normalizeH="0" baseline="30000" dirty="0" err="1" smtClean="0">
                          <a:ln>
                            <a:noFill/>
                          </a:ln>
                          <a:solidFill>
                            <a:schemeClr val="tx1"/>
                          </a:solidFill>
                          <a:effectLst/>
                          <a:latin typeface="Times Roman" charset="0"/>
                          <a:cs typeface="Times New Roman" pitchFamily="18" charset="0"/>
                        </a:rPr>
                        <a:t>n</a:t>
                      </a:r>
                      <a:endParaRPr kumimoji="0" lang="en-GB" sz="2400" b="1"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0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Times Roman" charset="0"/>
                          <a:cs typeface="Times New Roman" pitchFamily="18" charset="0"/>
                        </a:rPr>
                        <a:t>10</a:t>
                      </a:r>
                      <a:endParaRPr kumimoji="0" lang="en-GB" sz="1600" b="1"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Times Roman" charset="0"/>
                          <a:cs typeface="Times New Roman" pitchFamily="18" charset="0"/>
                        </a:rPr>
                        <a:t>0.000000 003</a:t>
                      </a:r>
                      <a:endParaRPr kumimoji="0" lang="en-GB"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Times Roman" charset="0"/>
                          <a:cs typeface="Times New Roman" pitchFamily="18" charset="0"/>
                        </a:rPr>
                        <a:t>Seconds</a:t>
                      </a:r>
                      <a:endParaRPr kumimoji="0" lang="en-GB" sz="14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0.000 000 01</a:t>
                      </a:r>
                      <a:endParaRPr kumimoji="0" lang="en-GB"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seconds</a:t>
                      </a:r>
                      <a:endParaRPr kumimoji="0" lang="en-GB" sz="1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0.000 000 1</a:t>
                      </a:r>
                      <a:endParaRPr kumimoji="0" lang="en-GB"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seconds</a:t>
                      </a:r>
                      <a:endParaRPr kumimoji="0" lang="en-GB" sz="1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0.000 001 </a:t>
                      </a:r>
                      <a:endParaRPr kumimoji="0" lang="en-GB"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seconds</a:t>
                      </a:r>
                      <a:endParaRPr kumimoji="0" lang="en-GB" sz="1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0.0036</a:t>
                      </a:r>
                      <a:endParaRPr kumimoji="0" lang="en-GB"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seconds</a:t>
                      </a:r>
                      <a:endParaRPr kumimoji="0" lang="en-GB" sz="1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0.168</a:t>
                      </a:r>
                      <a:endParaRPr kumimoji="0" lang="en-GB"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minutes</a:t>
                      </a:r>
                      <a:endParaRPr kumimoji="0" lang="en-GB" sz="1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196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Times Roman" charset="0"/>
                          <a:cs typeface="Times New Roman" pitchFamily="18" charset="0"/>
                        </a:rPr>
                        <a:t>100</a:t>
                      </a:r>
                      <a:endParaRPr kumimoji="0" lang="en-GB" sz="1600" b="1"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Times Roman" charset="0"/>
                          <a:cs typeface="Times New Roman" pitchFamily="18" charset="0"/>
                        </a:rPr>
                        <a:t>0.000 000 007</a:t>
                      </a:r>
                      <a:endParaRPr kumimoji="0" lang="en-GB"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Times Roman" charset="0"/>
                          <a:cs typeface="Times New Roman" pitchFamily="18" charset="0"/>
                        </a:rPr>
                        <a:t>Seconds</a:t>
                      </a:r>
                      <a:endParaRPr kumimoji="0" lang="en-GB" sz="14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0.000 000 1</a:t>
                      </a:r>
                      <a:endParaRPr kumimoji="0" lang="en-GB"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seconds</a:t>
                      </a:r>
                      <a:endParaRPr kumimoji="0" lang="en-GB" sz="1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0.000 01</a:t>
                      </a:r>
                      <a:endParaRPr kumimoji="0" lang="en-GB"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seconds</a:t>
                      </a:r>
                      <a:endParaRPr kumimoji="0" lang="en-GB" sz="1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10</a:t>
                      </a:r>
                      <a:r>
                        <a:rPr kumimoji="0" lang="en-GB" sz="1400" b="0" i="0" u="none" strike="noStrike" cap="none" normalizeH="0" baseline="30000" smtClean="0">
                          <a:ln>
                            <a:noFill/>
                          </a:ln>
                          <a:solidFill>
                            <a:schemeClr val="tx1"/>
                          </a:solidFill>
                          <a:effectLst/>
                          <a:latin typeface="Times Roman" charset="0"/>
                          <a:cs typeface="Times New Roman" pitchFamily="18" charset="0"/>
                        </a:rPr>
                        <a:t>11</a:t>
                      </a:r>
                      <a:endParaRPr kumimoji="0" lang="en-GB"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centuries</a:t>
                      </a:r>
                      <a:endParaRPr kumimoji="0" lang="en-GB" sz="1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10</a:t>
                      </a:r>
                      <a:r>
                        <a:rPr kumimoji="0" lang="en-GB" sz="1400" b="0" i="0" u="none" strike="noStrike" cap="none" normalizeH="0" baseline="30000" smtClean="0">
                          <a:ln>
                            <a:noFill/>
                          </a:ln>
                          <a:solidFill>
                            <a:schemeClr val="tx1"/>
                          </a:solidFill>
                          <a:effectLst/>
                          <a:latin typeface="Times Roman" charset="0"/>
                          <a:cs typeface="Times New Roman" pitchFamily="18" charset="0"/>
                        </a:rPr>
                        <a:t>143</a:t>
                      </a:r>
                      <a:endParaRPr kumimoji="0" lang="en-GB"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centuries</a:t>
                      </a:r>
                      <a:endParaRPr kumimoji="0" lang="en-GB" sz="1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10</a:t>
                      </a:r>
                      <a:r>
                        <a:rPr kumimoji="0" lang="en-GB" sz="1400" b="0" i="0" u="none" strike="noStrike" cap="none" normalizeH="0" baseline="30000" smtClean="0">
                          <a:ln>
                            <a:noFill/>
                          </a:ln>
                          <a:solidFill>
                            <a:schemeClr val="tx1"/>
                          </a:solidFill>
                          <a:effectLst/>
                          <a:latin typeface="Times Roman" charset="0"/>
                          <a:cs typeface="Times New Roman" pitchFamily="18" charset="0"/>
                        </a:rPr>
                        <a:t>182</a:t>
                      </a:r>
                      <a:endParaRPr kumimoji="0" lang="en-GB"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centuries</a:t>
                      </a:r>
                      <a:endParaRPr kumimoji="0" lang="en-GB" sz="1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0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Times Roman" charset="0"/>
                          <a:cs typeface="Times New Roman" pitchFamily="18" charset="0"/>
                        </a:rPr>
                        <a:t>1000</a:t>
                      </a:r>
                      <a:endParaRPr kumimoji="0" lang="en-GB" sz="1600" b="1"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0.000 000 01</a:t>
                      </a:r>
                      <a:endParaRPr kumimoji="0" lang="en-GB"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seconds</a:t>
                      </a:r>
                      <a:endParaRPr kumimoji="0" lang="en-GB" sz="1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0.000 000 1</a:t>
                      </a:r>
                      <a:endParaRPr kumimoji="0" lang="en-GB"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seconds</a:t>
                      </a:r>
                      <a:endParaRPr kumimoji="0" lang="en-GB" sz="1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0.001</a:t>
                      </a:r>
                      <a:endParaRPr kumimoji="0" lang="en-GB"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second</a:t>
                      </a:r>
                      <a:endParaRPr kumimoji="0" lang="en-GB" sz="1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Times Roman" charset="0"/>
                          <a:cs typeface="Times New Roman" pitchFamily="18" charset="0"/>
                        </a:rPr>
                        <a:t>-</a:t>
                      </a:r>
                      <a:endParaRPr kumimoji="0" lang="en-GB" sz="1600" b="1"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Times Roman" charset="0"/>
                          <a:cs typeface="Times New Roman" pitchFamily="18" charset="0"/>
                        </a:rPr>
                        <a:t>-</a:t>
                      </a:r>
                      <a:endParaRPr kumimoji="0" lang="en-GB" sz="16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Times Roman" charset="0"/>
                          <a:cs typeface="Times New Roman" pitchFamily="18" charset="0"/>
                        </a:rPr>
                        <a:t>-</a:t>
                      </a:r>
                      <a:endParaRPr kumimoji="0" lang="en-GB" sz="16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Times Roman" charset="0"/>
                          <a:cs typeface="Times New Roman" pitchFamily="18" charset="0"/>
                        </a:rPr>
                        <a:t>10 000</a:t>
                      </a:r>
                      <a:endParaRPr kumimoji="0" lang="en-GB" sz="1600" b="1"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0.000 000 013</a:t>
                      </a:r>
                      <a:endParaRPr kumimoji="0" lang="en-GB"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seconds</a:t>
                      </a:r>
                      <a:endParaRPr kumimoji="0" lang="en-GB" sz="1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0.000 01</a:t>
                      </a:r>
                      <a:endParaRPr kumimoji="0" lang="en-GB"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seconds</a:t>
                      </a:r>
                      <a:endParaRPr kumimoji="0" lang="en-GB" sz="1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0.1</a:t>
                      </a:r>
                      <a:endParaRPr kumimoji="0" lang="en-GB"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seconds</a:t>
                      </a:r>
                      <a:endParaRPr kumimoji="0" lang="en-GB" sz="1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Times Roman" charset="0"/>
                          <a:cs typeface="Times New Roman" pitchFamily="18" charset="0"/>
                        </a:rPr>
                        <a:t>-</a:t>
                      </a:r>
                      <a:endParaRPr kumimoji="0" lang="en-GB" sz="1600" b="1"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Times Roman" charset="0"/>
                          <a:cs typeface="Times New Roman" pitchFamily="18" charset="0"/>
                        </a:rPr>
                        <a:t>-</a:t>
                      </a:r>
                      <a:endParaRPr kumimoji="0" lang="en-GB" sz="1600" b="1"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Times Roman" charset="0"/>
                          <a:cs typeface="Times New Roman" pitchFamily="18" charset="0"/>
                        </a:rPr>
                        <a:t>-</a:t>
                      </a:r>
                      <a:endParaRPr kumimoji="0" lang="en-GB" sz="1600" b="1"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Times Roman" charset="0"/>
                          <a:cs typeface="Times New Roman" pitchFamily="18" charset="0"/>
                        </a:rPr>
                        <a:t>100 000</a:t>
                      </a:r>
                      <a:endParaRPr kumimoji="0" lang="en-GB" sz="1600" b="1"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Times Roman" charset="0"/>
                          <a:cs typeface="Times New Roman" pitchFamily="18" charset="0"/>
                        </a:rPr>
                        <a:t>0.000 000 017</a:t>
                      </a:r>
                      <a:endParaRPr kumimoji="0" lang="en-GB"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Times Roman" charset="0"/>
                          <a:cs typeface="Times New Roman" pitchFamily="18" charset="0"/>
                        </a:rPr>
                        <a:t>seconds</a:t>
                      </a:r>
                      <a:endParaRPr kumimoji="0" lang="en-GB" sz="14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0.000 01</a:t>
                      </a:r>
                      <a:endParaRPr kumimoji="0" lang="en-GB"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seconds</a:t>
                      </a:r>
                      <a:endParaRPr kumimoji="0" lang="en-GB" sz="1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0.168</a:t>
                      </a:r>
                      <a:endParaRPr kumimoji="0" lang="en-GB" sz="14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smtClean="0">
                          <a:ln>
                            <a:noFill/>
                          </a:ln>
                          <a:solidFill>
                            <a:schemeClr val="tx1"/>
                          </a:solidFill>
                          <a:effectLst/>
                          <a:latin typeface="Times Roman" charset="0"/>
                          <a:cs typeface="Times New Roman" pitchFamily="18" charset="0"/>
                        </a:rPr>
                        <a:t>minutes</a:t>
                      </a:r>
                      <a:endParaRPr kumimoji="0" lang="en-GB" sz="14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Times Roman" charset="0"/>
                          <a:cs typeface="Times New Roman" pitchFamily="18" charset="0"/>
                        </a:rPr>
                        <a:t>-</a:t>
                      </a:r>
                      <a:endParaRPr kumimoji="0" lang="en-GB" sz="16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chemeClr val="tx1"/>
                          </a:solidFill>
                          <a:effectLst/>
                          <a:latin typeface="Times Roman" charset="0"/>
                          <a:cs typeface="Times New Roman" pitchFamily="18" charset="0"/>
                        </a:rPr>
                        <a:t>-</a:t>
                      </a:r>
                      <a:endParaRPr kumimoji="0" lang="en-GB" sz="1600" b="1"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Times Roman" charset="0"/>
                          <a:cs typeface="Times New Roman" pitchFamily="18" charset="0"/>
                        </a:rPr>
                        <a:t>-</a:t>
                      </a:r>
                      <a:endParaRPr kumimoji="0" lang="en-GB" sz="1600" b="1"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2834" name="Rectangle 374"/>
          <p:cNvSpPr>
            <a:spLocks noChangeArrowheads="1"/>
          </p:cNvSpPr>
          <p:nvPr/>
        </p:nvSpPr>
        <p:spPr bwMode="auto">
          <a:xfrm>
            <a:off x="395288" y="6488668"/>
            <a:ext cx="8748712" cy="369332"/>
          </a:xfrm>
          <a:prstGeom prst="rect">
            <a:avLst/>
          </a:prstGeom>
          <a:solidFill>
            <a:srgbClr val="FF3300"/>
          </a:solidFill>
          <a:ln w="9525">
            <a:noFill/>
            <a:miter lim="800000"/>
            <a:headEnd/>
            <a:tailEnd/>
          </a:ln>
        </p:spPr>
        <p:txBody>
          <a:bodyPr wrap="square" anchor="ctr">
            <a:spAutoFit/>
          </a:bodyPr>
          <a:lstStyle/>
          <a:p>
            <a:pPr algn="just"/>
            <a:r>
              <a:rPr lang="en-GB" dirty="0">
                <a:latin typeface="Times Roman" charset="0"/>
                <a:cs typeface="Times New Roman" pitchFamily="18" charset="0"/>
              </a:rPr>
              <a:t>Those entries left blank exceed the expected life span of the universe!</a:t>
            </a:r>
            <a:endParaRPr lang="en-GB" dirty="0"/>
          </a:p>
        </p:txBody>
      </p:sp>
      <p:sp>
        <p:nvSpPr>
          <p:cNvPr id="32836" name="Footer Placeholder 7"/>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n-GB" smtClean="0"/>
              <a:t>Orders of magnitude</a:t>
            </a:r>
          </a:p>
        </p:txBody>
      </p:sp>
      <p:sp>
        <p:nvSpPr>
          <p:cNvPr id="33800" name="Slide Number Placeholder 139"/>
          <p:cNvSpPr>
            <a:spLocks noGrp="1"/>
          </p:cNvSpPr>
          <p:nvPr>
            <p:ph type="sldNum" sz="quarter" idx="11"/>
          </p:nvPr>
        </p:nvSpPr>
        <p:spPr>
          <a:noFill/>
        </p:spPr>
        <p:txBody>
          <a:bodyPr>
            <a:normAutofit fontScale="85000" lnSpcReduction="20000"/>
          </a:bodyPr>
          <a:lstStyle/>
          <a:p>
            <a:fld id="{A8732D32-46D5-464E-9606-40D8C2910EC2}" type="slidenum">
              <a:rPr lang="en-GB" smtClean="0"/>
              <a:pPr/>
              <a:t>31</a:t>
            </a:fld>
            <a:endParaRPr lang="en-GB" smtClean="0"/>
          </a:p>
        </p:txBody>
      </p:sp>
      <p:sp>
        <p:nvSpPr>
          <p:cNvPr id="141" name="Rectangle 5"/>
          <p:cNvSpPr>
            <a:spLocks noGrp="1" noChangeArrowheads="1"/>
          </p:cNvSpPr>
          <p:nvPr>
            <p:ph type="ftr" sz="quarter" idx="12"/>
          </p:nvPr>
        </p:nvSpPr>
        <p:spPr>
          <a:xfrm>
            <a:off x="609600" y="6597352"/>
            <a:ext cx="5421313" cy="248397"/>
          </a:xfrm>
          <a:ln/>
        </p:spPr>
        <p:txBody>
          <a:bodyPr/>
          <a:lstStyle/>
          <a:p>
            <a:r>
              <a:rPr lang="en-GB" dirty="0" smtClean="0"/>
              <a:t>YDF 2015/16 AMC</a:t>
            </a:r>
            <a:endParaRPr lang="en-GB" dirty="0"/>
          </a:p>
        </p:txBody>
      </p:sp>
      <p:grpSp>
        <p:nvGrpSpPr>
          <p:cNvPr id="33796" name="Group 3"/>
          <p:cNvGrpSpPr>
            <a:grpSpLocks noChangeAspect="1"/>
          </p:cNvGrpSpPr>
          <p:nvPr/>
        </p:nvGrpSpPr>
        <p:grpSpPr bwMode="auto">
          <a:xfrm>
            <a:off x="595188" y="1477789"/>
            <a:ext cx="2305050" cy="3109912"/>
            <a:chOff x="839" y="1434"/>
            <a:chExt cx="1452" cy="1959"/>
          </a:xfrm>
        </p:grpSpPr>
        <p:sp>
          <p:nvSpPr>
            <p:cNvPr id="33913" name="AutoShape 4"/>
            <p:cNvSpPr>
              <a:spLocks noChangeAspect="1" noChangeArrowheads="1" noTextEdit="1"/>
            </p:cNvSpPr>
            <p:nvPr/>
          </p:nvSpPr>
          <p:spPr bwMode="auto">
            <a:xfrm>
              <a:off x="839" y="1434"/>
              <a:ext cx="1452" cy="1959"/>
            </a:xfrm>
            <a:prstGeom prst="rect">
              <a:avLst/>
            </a:prstGeom>
            <a:noFill/>
            <a:ln w="9525">
              <a:noFill/>
              <a:miter lim="800000"/>
              <a:headEnd/>
              <a:tailEnd/>
            </a:ln>
          </p:spPr>
          <p:txBody>
            <a:bodyPr/>
            <a:lstStyle/>
            <a:p>
              <a:endParaRPr lang="en-GB"/>
            </a:p>
          </p:txBody>
        </p:sp>
        <p:sp>
          <p:nvSpPr>
            <p:cNvPr id="33914" name="Freeform 5"/>
            <p:cNvSpPr>
              <a:spLocks/>
            </p:cNvSpPr>
            <p:nvPr/>
          </p:nvSpPr>
          <p:spPr bwMode="auto">
            <a:xfrm>
              <a:off x="1053" y="1576"/>
              <a:ext cx="1172" cy="1728"/>
            </a:xfrm>
            <a:custGeom>
              <a:avLst/>
              <a:gdLst>
                <a:gd name="T0" fmla="*/ 474 w 3516"/>
                <a:gd name="T1" fmla="*/ 487 h 5184"/>
                <a:gd name="T2" fmla="*/ 464 w 3516"/>
                <a:gd name="T3" fmla="*/ 525 h 5184"/>
                <a:gd name="T4" fmla="*/ 418 w 3516"/>
                <a:gd name="T5" fmla="*/ 559 h 5184"/>
                <a:gd name="T6" fmla="*/ 362 w 3516"/>
                <a:gd name="T7" fmla="*/ 579 h 5184"/>
                <a:gd name="T8" fmla="*/ 339 w 3516"/>
                <a:gd name="T9" fmla="*/ 1020 h 5184"/>
                <a:gd name="T10" fmla="*/ 339 w 3516"/>
                <a:gd name="T11" fmla="*/ 1482 h 5184"/>
                <a:gd name="T12" fmla="*/ 336 w 3516"/>
                <a:gd name="T13" fmla="*/ 1574 h 5184"/>
                <a:gd name="T14" fmla="*/ 406 w 3516"/>
                <a:gd name="T15" fmla="*/ 1634 h 5184"/>
                <a:gd name="T16" fmla="*/ 342 w 3516"/>
                <a:gd name="T17" fmla="*/ 1655 h 5184"/>
                <a:gd name="T18" fmla="*/ 250 w 3516"/>
                <a:gd name="T19" fmla="*/ 1655 h 5184"/>
                <a:gd name="T20" fmla="*/ 245 w 3516"/>
                <a:gd name="T21" fmla="*/ 1679 h 5184"/>
                <a:gd name="T22" fmla="*/ 320 w 3516"/>
                <a:gd name="T23" fmla="*/ 1719 h 5184"/>
                <a:gd name="T24" fmla="*/ 224 w 3516"/>
                <a:gd name="T25" fmla="*/ 1728 h 5184"/>
                <a:gd name="T26" fmla="*/ 106 w 3516"/>
                <a:gd name="T27" fmla="*/ 1702 h 5184"/>
                <a:gd name="T28" fmla="*/ 66 w 3516"/>
                <a:gd name="T29" fmla="*/ 1497 h 5184"/>
                <a:gd name="T30" fmla="*/ 63 w 3516"/>
                <a:gd name="T31" fmla="*/ 1340 h 5184"/>
                <a:gd name="T32" fmla="*/ 45 w 3516"/>
                <a:gd name="T33" fmla="*/ 953 h 5184"/>
                <a:gd name="T34" fmla="*/ 32 w 3516"/>
                <a:gd name="T35" fmla="*/ 777 h 5184"/>
                <a:gd name="T36" fmla="*/ 32 w 3516"/>
                <a:gd name="T37" fmla="*/ 699 h 5184"/>
                <a:gd name="T38" fmla="*/ 0 w 3516"/>
                <a:gd name="T39" fmla="*/ 471 h 5184"/>
                <a:gd name="T40" fmla="*/ 27 w 3516"/>
                <a:gd name="T41" fmla="*/ 313 h 5184"/>
                <a:gd name="T42" fmla="*/ 82 w 3516"/>
                <a:gd name="T43" fmla="*/ 245 h 5184"/>
                <a:gd name="T44" fmla="*/ 161 w 3516"/>
                <a:gd name="T45" fmla="*/ 150 h 5184"/>
                <a:gd name="T46" fmla="*/ 167 w 3516"/>
                <a:gd name="T47" fmla="*/ 100 h 5184"/>
                <a:gd name="T48" fmla="*/ 187 w 3516"/>
                <a:gd name="T49" fmla="*/ 52 h 5184"/>
                <a:gd name="T50" fmla="*/ 214 w 3516"/>
                <a:gd name="T51" fmla="*/ 18 h 5184"/>
                <a:gd name="T52" fmla="*/ 245 w 3516"/>
                <a:gd name="T53" fmla="*/ 2 h 5184"/>
                <a:gd name="T54" fmla="*/ 279 w 3516"/>
                <a:gd name="T55" fmla="*/ 2 h 5184"/>
                <a:gd name="T56" fmla="*/ 326 w 3516"/>
                <a:gd name="T57" fmla="*/ 24 h 5184"/>
                <a:gd name="T58" fmla="*/ 360 w 3516"/>
                <a:gd name="T59" fmla="*/ 58 h 5184"/>
                <a:gd name="T60" fmla="*/ 382 w 3516"/>
                <a:gd name="T61" fmla="*/ 99 h 5184"/>
                <a:gd name="T62" fmla="*/ 379 w 3516"/>
                <a:gd name="T63" fmla="*/ 117 h 5184"/>
                <a:gd name="T64" fmla="*/ 369 w 3516"/>
                <a:gd name="T65" fmla="*/ 130 h 5184"/>
                <a:gd name="T66" fmla="*/ 364 w 3516"/>
                <a:gd name="T67" fmla="*/ 163 h 5184"/>
                <a:gd name="T68" fmla="*/ 352 w 3516"/>
                <a:gd name="T69" fmla="*/ 225 h 5184"/>
                <a:gd name="T70" fmla="*/ 335 w 3516"/>
                <a:gd name="T71" fmla="*/ 247 h 5184"/>
                <a:gd name="T72" fmla="*/ 324 w 3516"/>
                <a:gd name="T73" fmla="*/ 262 h 5184"/>
                <a:gd name="T74" fmla="*/ 298 w 3516"/>
                <a:gd name="T75" fmla="*/ 277 h 5184"/>
                <a:gd name="T76" fmla="*/ 258 w 3516"/>
                <a:gd name="T77" fmla="*/ 273 h 5184"/>
                <a:gd name="T78" fmla="*/ 238 w 3516"/>
                <a:gd name="T79" fmla="*/ 275 h 5184"/>
                <a:gd name="T80" fmla="*/ 256 w 3516"/>
                <a:gd name="T81" fmla="*/ 295 h 5184"/>
                <a:gd name="T82" fmla="*/ 341 w 3516"/>
                <a:gd name="T83" fmla="*/ 519 h 5184"/>
                <a:gd name="T84" fmla="*/ 421 w 3516"/>
                <a:gd name="T85" fmla="*/ 479 h 5184"/>
                <a:gd name="T86" fmla="*/ 433 w 3516"/>
                <a:gd name="T87" fmla="*/ 483 h 5184"/>
                <a:gd name="T88" fmla="*/ 855 w 3516"/>
                <a:gd name="T89" fmla="*/ 591 h 5184"/>
                <a:gd name="T90" fmla="*/ 648 w 3516"/>
                <a:gd name="T91" fmla="*/ 1677 h 5184"/>
                <a:gd name="T92" fmla="*/ 643 w 3516"/>
                <a:gd name="T93" fmla="*/ 1130 h 5184"/>
                <a:gd name="T94" fmla="*/ 843 w 3516"/>
                <a:gd name="T95" fmla="*/ 609 h 51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16"/>
                <a:gd name="T145" fmla="*/ 0 h 5184"/>
                <a:gd name="T146" fmla="*/ 3516 w 3516"/>
                <a:gd name="T147" fmla="*/ 5184 h 518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16" h="5184">
                  <a:moveTo>
                    <a:pt x="1950" y="1131"/>
                  </a:moveTo>
                  <a:lnTo>
                    <a:pt x="1834" y="1203"/>
                  </a:lnTo>
                  <a:lnTo>
                    <a:pt x="1422" y="1454"/>
                  </a:lnTo>
                  <a:lnTo>
                    <a:pt x="1423" y="1462"/>
                  </a:lnTo>
                  <a:lnTo>
                    <a:pt x="1423" y="1492"/>
                  </a:lnTo>
                  <a:lnTo>
                    <a:pt x="1418" y="1521"/>
                  </a:lnTo>
                  <a:lnTo>
                    <a:pt x="1408" y="1547"/>
                  </a:lnTo>
                  <a:lnTo>
                    <a:pt x="1393" y="1574"/>
                  </a:lnTo>
                  <a:lnTo>
                    <a:pt x="1374" y="1594"/>
                  </a:lnTo>
                  <a:lnTo>
                    <a:pt x="1352" y="1614"/>
                  </a:lnTo>
                  <a:lnTo>
                    <a:pt x="1308" y="1646"/>
                  </a:lnTo>
                  <a:lnTo>
                    <a:pt x="1254" y="1676"/>
                  </a:lnTo>
                  <a:lnTo>
                    <a:pt x="1200" y="1702"/>
                  </a:lnTo>
                  <a:lnTo>
                    <a:pt x="1142" y="1722"/>
                  </a:lnTo>
                  <a:lnTo>
                    <a:pt x="1082" y="1738"/>
                  </a:lnTo>
                  <a:lnTo>
                    <a:pt x="1085" y="1737"/>
                  </a:lnTo>
                  <a:lnTo>
                    <a:pt x="1085" y="2224"/>
                  </a:lnTo>
                  <a:lnTo>
                    <a:pt x="1016" y="2111"/>
                  </a:lnTo>
                  <a:lnTo>
                    <a:pt x="1032" y="2809"/>
                  </a:lnTo>
                  <a:lnTo>
                    <a:pt x="1016" y="3061"/>
                  </a:lnTo>
                  <a:lnTo>
                    <a:pt x="998" y="3296"/>
                  </a:lnTo>
                  <a:lnTo>
                    <a:pt x="998" y="4079"/>
                  </a:lnTo>
                  <a:lnTo>
                    <a:pt x="1016" y="4263"/>
                  </a:lnTo>
                  <a:lnTo>
                    <a:pt x="1016" y="4447"/>
                  </a:lnTo>
                  <a:lnTo>
                    <a:pt x="1027" y="4550"/>
                  </a:lnTo>
                  <a:lnTo>
                    <a:pt x="1025" y="4608"/>
                  </a:lnTo>
                  <a:lnTo>
                    <a:pt x="1018" y="4664"/>
                  </a:lnTo>
                  <a:lnTo>
                    <a:pt x="1009" y="4722"/>
                  </a:lnTo>
                  <a:lnTo>
                    <a:pt x="995" y="4779"/>
                  </a:lnTo>
                  <a:lnTo>
                    <a:pt x="977" y="4832"/>
                  </a:lnTo>
                  <a:lnTo>
                    <a:pt x="1193" y="4881"/>
                  </a:lnTo>
                  <a:lnTo>
                    <a:pt x="1218" y="4903"/>
                  </a:lnTo>
                  <a:lnTo>
                    <a:pt x="1222" y="4929"/>
                  </a:lnTo>
                  <a:lnTo>
                    <a:pt x="1206" y="4944"/>
                  </a:lnTo>
                  <a:lnTo>
                    <a:pt x="1117" y="4959"/>
                  </a:lnTo>
                  <a:lnTo>
                    <a:pt x="1025" y="4966"/>
                  </a:lnTo>
                  <a:lnTo>
                    <a:pt x="959" y="4970"/>
                  </a:lnTo>
                  <a:lnTo>
                    <a:pt x="872" y="4966"/>
                  </a:lnTo>
                  <a:lnTo>
                    <a:pt x="817" y="4963"/>
                  </a:lnTo>
                  <a:lnTo>
                    <a:pt x="751" y="4966"/>
                  </a:lnTo>
                  <a:lnTo>
                    <a:pt x="706" y="4977"/>
                  </a:lnTo>
                  <a:lnTo>
                    <a:pt x="695" y="4999"/>
                  </a:lnTo>
                  <a:lnTo>
                    <a:pt x="700" y="5018"/>
                  </a:lnTo>
                  <a:lnTo>
                    <a:pt x="736" y="5036"/>
                  </a:lnTo>
                  <a:lnTo>
                    <a:pt x="918" y="5098"/>
                  </a:lnTo>
                  <a:lnTo>
                    <a:pt x="932" y="5115"/>
                  </a:lnTo>
                  <a:lnTo>
                    <a:pt x="950" y="5136"/>
                  </a:lnTo>
                  <a:lnTo>
                    <a:pt x="959" y="5158"/>
                  </a:lnTo>
                  <a:lnTo>
                    <a:pt x="954" y="5173"/>
                  </a:lnTo>
                  <a:lnTo>
                    <a:pt x="950" y="5181"/>
                  </a:lnTo>
                  <a:lnTo>
                    <a:pt x="787" y="5184"/>
                  </a:lnTo>
                  <a:lnTo>
                    <a:pt x="672" y="5184"/>
                  </a:lnTo>
                  <a:lnTo>
                    <a:pt x="568" y="5176"/>
                  </a:lnTo>
                  <a:lnTo>
                    <a:pt x="486" y="5149"/>
                  </a:lnTo>
                  <a:lnTo>
                    <a:pt x="403" y="5125"/>
                  </a:lnTo>
                  <a:lnTo>
                    <a:pt x="319" y="5106"/>
                  </a:lnTo>
                  <a:lnTo>
                    <a:pt x="233" y="5088"/>
                  </a:lnTo>
                  <a:lnTo>
                    <a:pt x="220" y="4714"/>
                  </a:lnTo>
                  <a:lnTo>
                    <a:pt x="208" y="4603"/>
                  </a:lnTo>
                  <a:lnTo>
                    <a:pt x="198" y="4492"/>
                  </a:lnTo>
                  <a:lnTo>
                    <a:pt x="193" y="4439"/>
                  </a:lnTo>
                  <a:lnTo>
                    <a:pt x="196" y="4439"/>
                  </a:lnTo>
                  <a:lnTo>
                    <a:pt x="184" y="4247"/>
                  </a:lnTo>
                  <a:lnTo>
                    <a:pt x="190" y="4021"/>
                  </a:lnTo>
                  <a:lnTo>
                    <a:pt x="211" y="3795"/>
                  </a:lnTo>
                  <a:lnTo>
                    <a:pt x="204" y="3387"/>
                  </a:lnTo>
                  <a:lnTo>
                    <a:pt x="172" y="2973"/>
                  </a:lnTo>
                  <a:lnTo>
                    <a:pt x="136" y="2859"/>
                  </a:lnTo>
                  <a:lnTo>
                    <a:pt x="106" y="2684"/>
                  </a:lnTo>
                  <a:lnTo>
                    <a:pt x="91" y="2505"/>
                  </a:lnTo>
                  <a:lnTo>
                    <a:pt x="97" y="2327"/>
                  </a:lnTo>
                  <a:lnTo>
                    <a:pt x="97" y="2330"/>
                  </a:lnTo>
                  <a:lnTo>
                    <a:pt x="118" y="2258"/>
                  </a:lnTo>
                  <a:lnTo>
                    <a:pt x="154" y="2193"/>
                  </a:lnTo>
                  <a:lnTo>
                    <a:pt x="204" y="2139"/>
                  </a:lnTo>
                  <a:lnTo>
                    <a:pt x="97" y="2096"/>
                  </a:lnTo>
                  <a:lnTo>
                    <a:pt x="52" y="2074"/>
                  </a:lnTo>
                  <a:lnTo>
                    <a:pt x="23" y="2037"/>
                  </a:lnTo>
                  <a:lnTo>
                    <a:pt x="10" y="1995"/>
                  </a:lnTo>
                  <a:lnTo>
                    <a:pt x="0" y="1413"/>
                  </a:lnTo>
                  <a:lnTo>
                    <a:pt x="0" y="1376"/>
                  </a:lnTo>
                  <a:lnTo>
                    <a:pt x="8" y="1227"/>
                  </a:lnTo>
                  <a:lnTo>
                    <a:pt x="36" y="1083"/>
                  </a:lnTo>
                  <a:lnTo>
                    <a:pt x="80" y="940"/>
                  </a:lnTo>
                  <a:lnTo>
                    <a:pt x="86" y="926"/>
                  </a:lnTo>
                  <a:lnTo>
                    <a:pt x="126" y="851"/>
                  </a:lnTo>
                  <a:lnTo>
                    <a:pt x="180" y="786"/>
                  </a:lnTo>
                  <a:lnTo>
                    <a:pt x="247" y="736"/>
                  </a:lnTo>
                  <a:lnTo>
                    <a:pt x="323" y="699"/>
                  </a:lnTo>
                  <a:lnTo>
                    <a:pt x="386" y="567"/>
                  </a:lnTo>
                  <a:lnTo>
                    <a:pt x="448" y="579"/>
                  </a:lnTo>
                  <a:lnTo>
                    <a:pt x="482" y="451"/>
                  </a:lnTo>
                  <a:lnTo>
                    <a:pt x="484" y="418"/>
                  </a:lnTo>
                  <a:lnTo>
                    <a:pt x="486" y="379"/>
                  </a:lnTo>
                  <a:lnTo>
                    <a:pt x="492" y="341"/>
                  </a:lnTo>
                  <a:lnTo>
                    <a:pt x="500" y="301"/>
                  </a:lnTo>
                  <a:lnTo>
                    <a:pt x="512" y="263"/>
                  </a:lnTo>
                  <a:lnTo>
                    <a:pt x="527" y="226"/>
                  </a:lnTo>
                  <a:lnTo>
                    <a:pt x="542" y="191"/>
                  </a:lnTo>
                  <a:lnTo>
                    <a:pt x="562" y="155"/>
                  </a:lnTo>
                  <a:lnTo>
                    <a:pt x="583" y="123"/>
                  </a:lnTo>
                  <a:lnTo>
                    <a:pt x="607" y="90"/>
                  </a:lnTo>
                  <a:lnTo>
                    <a:pt x="632" y="59"/>
                  </a:lnTo>
                  <a:lnTo>
                    <a:pt x="641" y="53"/>
                  </a:lnTo>
                  <a:lnTo>
                    <a:pt x="662" y="39"/>
                  </a:lnTo>
                  <a:lnTo>
                    <a:pt x="685" y="25"/>
                  </a:lnTo>
                  <a:lnTo>
                    <a:pt x="708" y="15"/>
                  </a:lnTo>
                  <a:lnTo>
                    <a:pt x="734" y="7"/>
                  </a:lnTo>
                  <a:lnTo>
                    <a:pt x="760" y="4"/>
                  </a:lnTo>
                  <a:lnTo>
                    <a:pt x="786" y="0"/>
                  </a:lnTo>
                  <a:lnTo>
                    <a:pt x="811" y="0"/>
                  </a:lnTo>
                  <a:lnTo>
                    <a:pt x="838" y="5"/>
                  </a:lnTo>
                  <a:lnTo>
                    <a:pt x="863" y="11"/>
                  </a:lnTo>
                  <a:lnTo>
                    <a:pt x="887" y="19"/>
                  </a:lnTo>
                  <a:lnTo>
                    <a:pt x="935" y="43"/>
                  </a:lnTo>
                  <a:lnTo>
                    <a:pt x="977" y="72"/>
                  </a:lnTo>
                  <a:lnTo>
                    <a:pt x="1006" y="95"/>
                  </a:lnTo>
                  <a:lnTo>
                    <a:pt x="1032" y="119"/>
                  </a:lnTo>
                  <a:lnTo>
                    <a:pt x="1057" y="147"/>
                  </a:lnTo>
                  <a:lnTo>
                    <a:pt x="1080" y="175"/>
                  </a:lnTo>
                  <a:lnTo>
                    <a:pt x="1100" y="204"/>
                  </a:lnTo>
                  <a:lnTo>
                    <a:pt x="1117" y="235"/>
                  </a:lnTo>
                  <a:lnTo>
                    <a:pt x="1142" y="282"/>
                  </a:lnTo>
                  <a:lnTo>
                    <a:pt x="1147" y="297"/>
                  </a:lnTo>
                  <a:lnTo>
                    <a:pt x="1148" y="311"/>
                  </a:lnTo>
                  <a:lnTo>
                    <a:pt x="1147" y="324"/>
                  </a:lnTo>
                  <a:lnTo>
                    <a:pt x="1144" y="339"/>
                  </a:lnTo>
                  <a:lnTo>
                    <a:pt x="1138" y="351"/>
                  </a:lnTo>
                  <a:lnTo>
                    <a:pt x="1129" y="363"/>
                  </a:lnTo>
                  <a:lnTo>
                    <a:pt x="1118" y="375"/>
                  </a:lnTo>
                  <a:lnTo>
                    <a:pt x="1108" y="382"/>
                  </a:lnTo>
                  <a:lnTo>
                    <a:pt x="1108" y="390"/>
                  </a:lnTo>
                  <a:lnTo>
                    <a:pt x="1108" y="415"/>
                  </a:lnTo>
                  <a:lnTo>
                    <a:pt x="1104" y="439"/>
                  </a:lnTo>
                  <a:lnTo>
                    <a:pt x="1099" y="466"/>
                  </a:lnTo>
                  <a:lnTo>
                    <a:pt x="1091" y="489"/>
                  </a:lnTo>
                  <a:lnTo>
                    <a:pt x="1081" y="511"/>
                  </a:lnTo>
                  <a:lnTo>
                    <a:pt x="1068" y="534"/>
                  </a:lnTo>
                  <a:lnTo>
                    <a:pt x="1050" y="551"/>
                  </a:lnTo>
                  <a:lnTo>
                    <a:pt x="1057" y="675"/>
                  </a:lnTo>
                  <a:lnTo>
                    <a:pt x="1039" y="682"/>
                  </a:lnTo>
                  <a:lnTo>
                    <a:pt x="1007" y="686"/>
                  </a:lnTo>
                  <a:lnTo>
                    <a:pt x="1009" y="719"/>
                  </a:lnTo>
                  <a:lnTo>
                    <a:pt x="1006" y="740"/>
                  </a:lnTo>
                  <a:lnTo>
                    <a:pt x="1002" y="754"/>
                  </a:lnTo>
                  <a:lnTo>
                    <a:pt x="991" y="759"/>
                  </a:lnTo>
                  <a:lnTo>
                    <a:pt x="973" y="767"/>
                  </a:lnTo>
                  <a:lnTo>
                    <a:pt x="971" y="786"/>
                  </a:lnTo>
                  <a:lnTo>
                    <a:pt x="962" y="801"/>
                  </a:lnTo>
                  <a:lnTo>
                    <a:pt x="944" y="806"/>
                  </a:lnTo>
                  <a:lnTo>
                    <a:pt x="910" y="807"/>
                  </a:lnTo>
                  <a:lnTo>
                    <a:pt x="894" y="831"/>
                  </a:lnTo>
                  <a:lnTo>
                    <a:pt x="876" y="844"/>
                  </a:lnTo>
                  <a:lnTo>
                    <a:pt x="857" y="846"/>
                  </a:lnTo>
                  <a:lnTo>
                    <a:pt x="838" y="846"/>
                  </a:lnTo>
                  <a:lnTo>
                    <a:pt x="775" y="819"/>
                  </a:lnTo>
                  <a:lnTo>
                    <a:pt x="714" y="780"/>
                  </a:lnTo>
                  <a:lnTo>
                    <a:pt x="695" y="812"/>
                  </a:lnTo>
                  <a:lnTo>
                    <a:pt x="700" y="814"/>
                  </a:lnTo>
                  <a:lnTo>
                    <a:pt x="715" y="825"/>
                  </a:lnTo>
                  <a:lnTo>
                    <a:pt x="731" y="839"/>
                  </a:lnTo>
                  <a:lnTo>
                    <a:pt x="744" y="852"/>
                  </a:lnTo>
                  <a:lnTo>
                    <a:pt x="757" y="868"/>
                  </a:lnTo>
                  <a:lnTo>
                    <a:pt x="767" y="884"/>
                  </a:lnTo>
                  <a:lnTo>
                    <a:pt x="779" y="900"/>
                  </a:lnTo>
                  <a:lnTo>
                    <a:pt x="793" y="938"/>
                  </a:lnTo>
                  <a:lnTo>
                    <a:pt x="799" y="957"/>
                  </a:lnTo>
                  <a:lnTo>
                    <a:pt x="1024" y="1558"/>
                  </a:lnTo>
                  <a:lnTo>
                    <a:pt x="1100" y="1506"/>
                  </a:lnTo>
                  <a:lnTo>
                    <a:pt x="1168" y="1472"/>
                  </a:lnTo>
                  <a:lnTo>
                    <a:pt x="1242" y="1445"/>
                  </a:lnTo>
                  <a:lnTo>
                    <a:pt x="1262" y="1438"/>
                  </a:lnTo>
                  <a:lnTo>
                    <a:pt x="1283" y="1436"/>
                  </a:lnTo>
                  <a:lnTo>
                    <a:pt x="1292" y="1437"/>
                  </a:lnTo>
                  <a:lnTo>
                    <a:pt x="1296" y="1440"/>
                  </a:lnTo>
                  <a:lnTo>
                    <a:pt x="1300" y="1450"/>
                  </a:lnTo>
                  <a:lnTo>
                    <a:pt x="1300" y="1460"/>
                  </a:lnTo>
                  <a:lnTo>
                    <a:pt x="1834" y="1134"/>
                  </a:lnTo>
                  <a:lnTo>
                    <a:pt x="1963" y="1054"/>
                  </a:lnTo>
                  <a:lnTo>
                    <a:pt x="2566" y="1774"/>
                  </a:lnTo>
                  <a:lnTo>
                    <a:pt x="3250" y="2096"/>
                  </a:lnTo>
                  <a:lnTo>
                    <a:pt x="3516" y="2096"/>
                  </a:lnTo>
                  <a:lnTo>
                    <a:pt x="3516" y="5031"/>
                  </a:lnTo>
                  <a:lnTo>
                    <a:pt x="1945" y="5031"/>
                  </a:lnTo>
                  <a:lnTo>
                    <a:pt x="1945" y="4806"/>
                  </a:lnTo>
                  <a:lnTo>
                    <a:pt x="3314" y="4806"/>
                  </a:lnTo>
                  <a:lnTo>
                    <a:pt x="3314" y="3391"/>
                  </a:lnTo>
                  <a:lnTo>
                    <a:pt x="1930" y="3391"/>
                  </a:lnTo>
                  <a:lnTo>
                    <a:pt x="1930" y="2498"/>
                  </a:lnTo>
                  <a:lnTo>
                    <a:pt x="2317" y="2096"/>
                  </a:lnTo>
                  <a:lnTo>
                    <a:pt x="3118" y="2096"/>
                  </a:lnTo>
                  <a:lnTo>
                    <a:pt x="2530" y="1826"/>
                  </a:lnTo>
                  <a:lnTo>
                    <a:pt x="1950" y="1131"/>
                  </a:lnTo>
                  <a:close/>
                </a:path>
              </a:pathLst>
            </a:custGeom>
            <a:solidFill>
              <a:srgbClr val="0000FF"/>
            </a:solidFill>
            <a:ln w="0">
              <a:solidFill>
                <a:srgbClr val="0000FF"/>
              </a:solidFill>
              <a:round/>
              <a:headEnd/>
              <a:tailEnd/>
            </a:ln>
          </p:spPr>
          <p:txBody>
            <a:bodyPr/>
            <a:lstStyle/>
            <a:p>
              <a:endParaRPr lang="en-US"/>
            </a:p>
          </p:txBody>
        </p:sp>
        <p:sp>
          <p:nvSpPr>
            <p:cNvPr id="33915" name="Freeform 6"/>
            <p:cNvSpPr>
              <a:spLocks/>
            </p:cNvSpPr>
            <p:nvPr/>
          </p:nvSpPr>
          <p:spPr bwMode="auto">
            <a:xfrm>
              <a:off x="1290" y="1902"/>
              <a:ext cx="16" cy="28"/>
            </a:xfrm>
            <a:custGeom>
              <a:avLst/>
              <a:gdLst>
                <a:gd name="T0" fmla="*/ 15 w 48"/>
                <a:gd name="T1" fmla="*/ 0 h 85"/>
                <a:gd name="T2" fmla="*/ 0 w 48"/>
                <a:gd name="T3" fmla="*/ 7 h 85"/>
                <a:gd name="T4" fmla="*/ 16 w 48"/>
                <a:gd name="T5" fmla="*/ 28 h 85"/>
                <a:gd name="T6" fmla="*/ 15 w 48"/>
                <a:gd name="T7" fmla="*/ 0 h 85"/>
                <a:gd name="T8" fmla="*/ 0 60000 65536"/>
                <a:gd name="T9" fmla="*/ 0 60000 65536"/>
                <a:gd name="T10" fmla="*/ 0 60000 65536"/>
                <a:gd name="T11" fmla="*/ 0 60000 65536"/>
                <a:gd name="T12" fmla="*/ 0 w 48"/>
                <a:gd name="T13" fmla="*/ 0 h 85"/>
                <a:gd name="T14" fmla="*/ 48 w 48"/>
                <a:gd name="T15" fmla="*/ 85 h 85"/>
              </a:gdLst>
              <a:ahLst/>
              <a:cxnLst>
                <a:cxn ang="T8">
                  <a:pos x="T0" y="T1"/>
                </a:cxn>
                <a:cxn ang="T9">
                  <a:pos x="T2" y="T3"/>
                </a:cxn>
                <a:cxn ang="T10">
                  <a:pos x="T4" y="T5"/>
                </a:cxn>
                <a:cxn ang="T11">
                  <a:pos x="T6" y="T7"/>
                </a:cxn>
              </a:cxnLst>
              <a:rect l="T12" t="T13" r="T14" b="T15"/>
              <a:pathLst>
                <a:path w="48" h="85">
                  <a:moveTo>
                    <a:pt x="46" y="0"/>
                  </a:moveTo>
                  <a:lnTo>
                    <a:pt x="0" y="22"/>
                  </a:lnTo>
                  <a:lnTo>
                    <a:pt x="48" y="85"/>
                  </a:lnTo>
                  <a:lnTo>
                    <a:pt x="46" y="0"/>
                  </a:lnTo>
                  <a:close/>
                </a:path>
              </a:pathLst>
            </a:custGeom>
            <a:solidFill>
              <a:srgbClr val="FFFFFF"/>
            </a:solidFill>
            <a:ln w="0">
              <a:solidFill>
                <a:srgbClr val="000000"/>
              </a:solidFill>
              <a:round/>
              <a:headEnd/>
              <a:tailEnd/>
            </a:ln>
          </p:spPr>
          <p:txBody>
            <a:bodyPr/>
            <a:lstStyle/>
            <a:p>
              <a:endParaRPr lang="en-US"/>
            </a:p>
          </p:txBody>
        </p:sp>
        <p:sp>
          <p:nvSpPr>
            <p:cNvPr id="33916" name="Freeform 7"/>
            <p:cNvSpPr>
              <a:spLocks/>
            </p:cNvSpPr>
            <p:nvPr/>
          </p:nvSpPr>
          <p:spPr bwMode="auto">
            <a:xfrm>
              <a:off x="905" y="1523"/>
              <a:ext cx="759" cy="1536"/>
            </a:xfrm>
            <a:custGeom>
              <a:avLst/>
              <a:gdLst>
                <a:gd name="T0" fmla="*/ 581 w 2278"/>
                <a:gd name="T1" fmla="*/ 540 h 4608"/>
                <a:gd name="T2" fmla="*/ 580 w 2278"/>
                <a:gd name="T3" fmla="*/ 534 h 4608"/>
                <a:gd name="T4" fmla="*/ 575 w 2278"/>
                <a:gd name="T5" fmla="*/ 532 h 4608"/>
                <a:gd name="T6" fmla="*/ 562 w 2278"/>
                <a:gd name="T7" fmla="*/ 535 h 4608"/>
                <a:gd name="T8" fmla="*/ 514 w 2278"/>
                <a:gd name="T9" fmla="*/ 556 h 4608"/>
                <a:gd name="T10" fmla="*/ 414 w 2278"/>
                <a:gd name="T11" fmla="*/ 373 h 4608"/>
                <a:gd name="T12" fmla="*/ 407 w 2278"/>
                <a:gd name="T13" fmla="*/ 354 h 4608"/>
                <a:gd name="T14" fmla="*/ 400 w 2278"/>
                <a:gd name="T15" fmla="*/ 343 h 4608"/>
                <a:gd name="T16" fmla="*/ 391 w 2278"/>
                <a:gd name="T17" fmla="*/ 333 h 4608"/>
                <a:gd name="T18" fmla="*/ 381 w 2278"/>
                <a:gd name="T19" fmla="*/ 325 h 4608"/>
                <a:gd name="T20" fmla="*/ 386 w 2278"/>
                <a:gd name="T21" fmla="*/ 314 h 4608"/>
                <a:gd name="T22" fmla="*/ 427 w 2278"/>
                <a:gd name="T23" fmla="*/ 336 h 4608"/>
                <a:gd name="T24" fmla="*/ 440 w 2278"/>
                <a:gd name="T25" fmla="*/ 335 h 4608"/>
                <a:gd name="T26" fmla="*/ 451 w 2278"/>
                <a:gd name="T27" fmla="*/ 323 h 4608"/>
                <a:gd name="T28" fmla="*/ 468 w 2278"/>
                <a:gd name="T29" fmla="*/ 321 h 4608"/>
                <a:gd name="T30" fmla="*/ 472 w 2278"/>
                <a:gd name="T31" fmla="*/ 309 h 4608"/>
                <a:gd name="T32" fmla="*/ 482 w 2278"/>
                <a:gd name="T33" fmla="*/ 305 h 4608"/>
                <a:gd name="T34" fmla="*/ 484 w 2278"/>
                <a:gd name="T35" fmla="*/ 293 h 4608"/>
                <a:gd name="T36" fmla="*/ 494 w 2278"/>
                <a:gd name="T37" fmla="*/ 281 h 4608"/>
                <a:gd name="T38" fmla="*/ 498 w 2278"/>
                <a:gd name="T39" fmla="*/ 237 h 4608"/>
                <a:gd name="T40" fmla="*/ 508 w 2278"/>
                <a:gd name="T41" fmla="*/ 224 h 4608"/>
                <a:gd name="T42" fmla="*/ 514 w 2278"/>
                <a:gd name="T43" fmla="*/ 209 h 4608"/>
                <a:gd name="T44" fmla="*/ 517 w 2278"/>
                <a:gd name="T45" fmla="*/ 192 h 4608"/>
                <a:gd name="T46" fmla="*/ 517 w 2278"/>
                <a:gd name="T47" fmla="*/ 181 h 4608"/>
                <a:gd name="T48" fmla="*/ 524 w 2278"/>
                <a:gd name="T49" fmla="*/ 175 h 4608"/>
                <a:gd name="T50" fmla="*/ 529 w 2278"/>
                <a:gd name="T51" fmla="*/ 167 h 4608"/>
                <a:gd name="T52" fmla="*/ 530 w 2278"/>
                <a:gd name="T53" fmla="*/ 157 h 4608"/>
                <a:gd name="T54" fmla="*/ 528 w 2278"/>
                <a:gd name="T55" fmla="*/ 148 h 4608"/>
                <a:gd name="T56" fmla="*/ 514 w 2278"/>
                <a:gd name="T57" fmla="*/ 122 h 4608"/>
                <a:gd name="T58" fmla="*/ 500 w 2278"/>
                <a:gd name="T59" fmla="*/ 103 h 4608"/>
                <a:gd name="T60" fmla="*/ 483 w 2278"/>
                <a:gd name="T61" fmla="*/ 85 h 4608"/>
                <a:gd name="T62" fmla="*/ 459 w 2278"/>
                <a:gd name="T63" fmla="*/ 68 h 4608"/>
                <a:gd name="T64" fmla="*/ 435 w 2278"/>
                <a:gd name="T65" fmla="*/ 57 h 4608"/>
                <a:gd name="T66" fmla="*/ 418 w 2278"/>
                <a:gd name="T67" fmla="*/ 54 h 4608"/>
                <a:gd name="T68" fmla="*/ 401 w 2278"/>
                <a:gd name="T69" fmla="*/ 55 h 4608"/>
                <a:gd name="T70" fmla="*/ 384 w 2278"/>
                <a:gd name="T71" fmla="*/ 59 h 4608"/>
                <a:gd name="T72" fmla="*/ 369 w 2278"/>
                <a:gd name="T73" fmla="*/ 67 h 4608"/>
                <a:gd name="T74" fmla="*/ 359 w 2278"/>
                <a:gd name="T75" fmla="*/ 73 h 4608"/>
                <a:gd name="T76" fmla="*/ 342 w 2278"/>
                <a:gd name="T77" fmla="*/ 95 h 4608"/>
                <a:gd name="T78" fmla="*/ 329 w 2278"/>
                <a:gd name="T79" fmla="*/ 117 h 4608"/>
                <a:gd name="T80" fmla="*/ 319 w 2278"/>
                <a:gd name="T81" fmla="*/ 141 h 4608"/>
                <a:gd name="T82" fmla="*/ 312 w 2278"/>
                <a:gd name="T83" fmla="*/ 167 h 4608"/>
                <a:gd name="T84" fmla="*/ 309 w 2278"/>
                <a:gd name="T85" fmla="*/ 193 h 4608"/>
                <a:gd name="T86" fmla="*/ 297 w 2278"/>
                <a:gd name="T87" fmla="*/ 247 h 4608"/>
                <a:gd name="T88" fmla="*/ 256 w 2278"/>
                <a:gd name="T89" fmla="*/ 287 h 4608"/>
                <a:gd name="T90" fmla="*/ 208 w 2278"/>
                <a:gd name="T91" fmla="*/ 316 h 4608"/>
                <a:gd name="T92" fmla="*/ 177 w 2278"/>
                <a:gd name="T93" fmla="*/ 362 h 4608"/>
                <a:gd name="T94" fmla="*/ 160 w 2278"/>
                <a:gd name="T95" fmla="*/ 415 h 4608"/>
                <a:gd name="T96" fmla="*/ 148 w 2278"/>
                <a:gd name="T97" fmla="*/ 512 h 4608"/>
                <a:gd name="T98" fmla="*/ 151 w 2278"/>
                <a:gd name="T99" fmla="*/ 719 h 4608"/>
                <a:gd name="T100" fmla="*/ 165 w 2278"/>
                <a:gd name="T101" fmla="*/ 745 h 4608"/>
                <a:gd name="T102" fmla="*/ 216 w 2278"/>
                <a:gd name="T103" fmla="*/ 767 h 4608"/>
                <a:gd name="T104" fmla="*/ 187 w 2278"/>
                <a:gd name="T105" fmla="*/ 806 h 4608"/>
                <a:gd name="T106" fmla="*/ 180 w 2278"/>
                <a:gd name="T107" fmla="*/ 829 h 4608"/>
                <a:gd name="T108" fmla="*/ 183 w 2278"/>
                <a:gd name="T109" fmla="*/ 948 h 4608"/>
                <a:gd name="T110" fmla="*/ 205 w 2278"/>
                <a:gd name="T111" fmla="*/ 1045 h 4608"/>
                <a:gd name="T112" fmla="*/ 218 w 2278"/>
                <a:gd name="T113" fmla="*/ 1319 h 4608"/>
                <a:gd name="T114" fmla="*/ 209 w 2278"/>
                <a:gd name="T115" fmla="*/ 1469 h 4608"/>
                <a:gd name="T116" fmla="*/ 212 w 2278"/>
                <a:gd name="T117" fmla="*/ 1536 h 4608"/>
                <a:gd name="T118" fmla="*/ 0 w 2278"/>
                <a:gd name="T119" fmla="*/ 0 h 4608"/>
                <a:gd name="T120" fmla="*/ 759 w 2278"/>
                <a:gd name="T121" fmla="*/ 432 h 460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278"/>
                <a:gd name="T184" fmla="*/ 0 h 4608"/>
                <a:gd name="T185" fmla="*/ 2278 w 2278"/>
                <a:gd name="T186" fmla="*/ 4608 h 460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278" h="4608">
                  <a:moveTo>
                    <a:pt x="2278" y="1295"/>
                  </a:moveTo>
                  <a:lnTo>
                    <a:pt x="1744" y="1621"/>
                  </a:lnTo>
                  <a:lnTo>
                    <a:pt x="1744" y="1611"/>
                  </a:lnTo>
                  <a:lnTo>
                    <a:pt x="1740" y="1601"/>
                  </a:lnTo>
                  <a:lnTo>
                    <a:pt x="1736" y="1598"/>
                  </a:lnTo>
                  <a:lnTo>
                    <a:pt x="1727" y="1597"/>
                  </a:lnTo>
                  <a:lnTo>
                    <a:pt x="1706" y="1599"/>
                  </a:lnTo>
                  <a:lnTo>
                    <a:pt x="1686" y="1606"/>
                  </a:lnTo>
                  <a:lnTo>
                    <a:pt x="1612" y="1633"/>
                  </a:lnTo>
                  <a:lnTo>
                    <a:pt x="1544" y="1667"/>
                  </a:lnTo>
                  <a:lnTo>
                    <a:pt x="1468" y="1719"/>
                  </a:lnTo>
                  <a:lnTo>
                    <a:pt x="1243" y="1118"/>
                  </a:lnTo>
                  <a:lnTo>
                    <a:pt x="1237" y="1099"/>
                  </a:lnTo>
                  <a:lnTo>
                    <a:pt x="1223" y="1061"/>
                  </a:lnTo>
                  <a:lnTo>
                    <a:pt x="1211" y="1045"/>
                  </a:lnTo>
                  <a:lnTo>
                    <a:pt x="1201" y="1029"/>
                  </a:lnTo>
                  <a:lnTo>
                    <a:pt x="1188" y="1013"/>
                  </a:lnTo>
                  <a:lnTo>
                    <a:pt x="1175" y="1000"/>
                  </a:lnTo>
                  <a:lnTo>
                    <a:pt x="1159" y="986"/>
                  </a:lnTo>
                  <a:lnTo>
                    <a:pt x="1144" y="975"/>
                  </a:lnTo>
                  <a:lnTo>
                    <a:pt x="1139" y="973"/>
                  </a:lnTo>
                  <a:lnTo>
                    <a:pt x="1158" y="941"/>
                  </a:lnTo>
                  <a:lnTo>
                    <a:pt x="1219" y="980"/>
                  </a:lnTo>
                  <a:lnTo>
                    <a:pt x="1282" y="1007"/>
                  </a:lnTo>
                  <a:lnTo>
                    <a:pt x="1301" y="1007"/>
                  </a:lnTo>
                  <a:lnTo>
                    <a:pt x="1320" y="1005"/>
                  </a:lnTo>
                  <a:lnTo>
                    <a:pt x="1338" y="992"/>
                  </a:lnTo>
                  <a:lnTo>
                    <a:pt x="1354" y="968"/>
                  </a:lnTo>
                  <a:lnTo>
                    <a:pt x="1388" y="967"/>
                  </a:lnTo>
                  <a:lnTo>
                    <a:pt x="1406" y="962"/>
                  </a:lnTo>
                  <a:lnTo>
                    <a:pt x="1415" y="947"/>
                  </a:lnTo>
                  <a:lnTo>
                    <a:pt x="1417" y="928"/>
                  </a:lnTo>
                  <a:lnTo>
                    <a:pt x="1435" y="920"/>
                  </a:lnTo>
                  <a:lnTo>
                    <a:pt x="1446" y="915"/>
                  </a:lnTo>
                  <a:lnTo>
                    <a:pt x="1450" y="901"/>
                  </a:lnTo>
                  <a:lnTo>
                    <a:pt x="1453" y="880"/>
                  </a:lnTo>
                  <a:lnTo>
                    <a:pt x="1451" y="847"/>
                  </a:lnTo>
                  <a:lnTo>
                    <a:pt x="1483" y="843"/>
                  </a:lnTo>
                  <a:lnTo>
                    <a:pt x="1501" y="836"/>
                  </a:lnTo>
                  <a:lnTo>
                    <a:pt x="1494" y="712"/>
                  </a:lnTo>
                  <a:lnTo>
                    <a:pt x="1512" y="695"/>
                  </a:lnTo>
                  <a:lnTo>
                    <a:pt x="1525" y="672"/>
                  </a:lnTo>
                  <a:lnTo>
                    <a:pt x="1535" y="650"/>
                  </a:lnTo>
                  <a:lnTo>
                    <a:pt x="1543" y="627"/>
                  </a:lnTo>
                  <a:lnTo>
                    <a:pt x="1548" y="600"/>
                  </a:lnTo>
                  <a:lnTo>
                    <a:pt x="1552" y="576"/>
                  </a:lnTo>
                  <a:lnTo>
                    <a:pt x="1552" y="551"/>
                  </a:lnTo>
                  <a:lnTo>
                    <a:pt x="1552" y="543"/>
                  </a:lnTo>
                  <a:lnTo>
                    <a:pt x="1562" y="536"/>
                  </a:lnTo>
                  <a:lnTo>
                    <a:pt x="1573" y="524"/>
                  </a:lnTo>
                  <a:lnTo>
                    <a:pt x="1582" y="512"/>
                  </a:lnTo>
                  <a:lnTo>
                    <a:pt x="1588" y="500"/>
                  </a:lnTo>
                  <a:lnTo>
                    <a:pt x="1591" y="485"/>
                  </a:lnTo>
                  <a:lnTo>
                    <a:pt x="1592" y="472"/>
                  </a:lnTo>
                  <a:lnTo>
                    <a:pt x="1591" y="458"/>
                  </a:lnTo>
                  <a:lnTo>
                    <a:pt x="1586" y="443"/>
                  </a:lnTo>
                  <a:lnTo>
                    <a:pt x="1561" y="396"/>
                  </a:lnTo>
                  <a:lnTo>
                    <a:pt x="1544" y="365"/>
                  </a:lnTo>
                  <a:lnTo>
                    <a:pt x="1524" y="336"/>
                  </a:lnTo>
                  <a:lnTo>
                    <a:pt x="1501" y="308"/>
                  </a:lnTo>
                  <a:lnTo>
                    <a:pt x="1476" y="280"/>
                  </a:lnTo>
                  <a:lnTo>
                    <a:pt x="1450" y="256"/>
                  </a:lnTo>
                  <a:lnTo>
                    <a:pt x="1421" y="233"/>
                  </a:lnTo>
                  <a:lnTo>
                    <a:pt x="1379" y="204"/>
                  </a:lnTo>
                  <a:lnTo>
                    <a:pt x="1331" y="180"/>
                  </a:lnTo>
                  <a:lnTo>
                    <a:pt x="1307" y="172"/>
                  </a:lnTo>
                  <a:lnTo>
                    <a:pt x="1282" y="166"/>
                  </a:lnTo>
                  <a:lnTo>
                    <a:pt x="1255" y="161"/>
                  </a:lnTo>
                  <a:lnTo>
                    <a:pt x="1230" y="161"/>
                  </a:lnTo>
                  <a:lnTo>
                    <a:pt x="1204" y="165"/>
                  </a:lnTo>
                  <a:lnTo>
                    <a:pt x="1178" y="168"/>
                  </a:lnTo>
                  <a:lnTo>
                    <a:pt x="1152" y="176"/>
                  </a:lnTo>
                  <a:lnTo>
                    <a:pt x="1129" y="186"/>
                  </a:lnTo>
                  <a:lnTo>
                    <a:pt x="1106" y="200"/>
                  </a:lnTo>
                  <a:lnTo>
                    <a:pt x="1085" y="214"/>
                  </a:lnTo>
                  <a:lnTo>
                    <a:pt x="1076" y="220"/>
                  </a:lnTo>
                  <a:lnTo>
                    <a:pt x="1051" y="251"/>
                  </a:lnTo>
                  <a:lnTo>
                    <a:pt x="1027" y="284"/>
                  </a:lnTo>
                  <a:lnTo>
                    <a:pt x="1006" y="316"/>
                  </a:lnTo>
                  <a:lnTo>
                    <a:pt x="986" y="352"/>
                  </a:lnTo>
                  <a:lnTo>
                    <a:pt x="971" y="387"/>
                  </a:lnTo>
                  <a:lnTo>
                    <a:pt x="956" y="424"/>
                  </a:lnTo>
                  <a:lnTo>
                    <a:pt x="944" y="462"/>
                  </a:lnTo>
                  <a:lnTo>
                    <a:pt x="936" y="502"/>
                  </a:lnTo>
                  <a:lnTo>
                    <a:pt x="930" y="540"/>
                  </a:lnTo>
                  <a:lnTo>
                    <a:pt x="928" y="579"/>
                  </a:lnTo>
                  <a:lnTo>
                    <a:pt x="926" y="612"/>
                  </a:lnTo>
                  <a:lnTo>
                    <a:pt x="892" y="740"/>
                  </a:lnTo>
                  <a:lnTo>
                    <a:pt x="830" y="728"/>
                  </a:lnTo>
                  <a:lnTo>
                    <a:pt x="767" y="860"/>
                  </a:lnTo>
                  <a:lnTo>
                    <a:pt x="691" y="897"/>
                  </a:lnTo>
                  <a:lnTo>
                    <a:pt x="624" y="947"/>
                  </a:lnTo>
                  <a:lnTo>
                    <a:pt x="570" y="1012"/>
                  </a:lnTo>
                  <a:lnTo>
                    <a:pt x="530" y="1087"/>
                  </a:lnTo>
                  <a:lnTo>
                    <a:pt x="524" y="1101"/>
                  </a:lnTo>
                  <a:lnTo>
                    <a:pt x="480" y="1244"/>
                  </a:lnTo>
                  <a:lnTo>
                    <a:pt x="452" y="1388"/>
                  </a:lnTo>
                  <a:lnTo>
                    <a:pt x="444" y="1537"/>
                  </a:lnTo>
                  <a:lnTo>
                    <a:pt x="444" y="1574"/>
                  </a:lnTo>
                  <a:lnTo>
                    <a:pt x="454" y="2156"/>
                  </a:lnTo>
                  <a:lnTo>
                    <a:pt x="467" y="2198"/>
                  </a:lnTo>
                  <a:lnTo>
                    <a:pt x="496" y="2235"/>
                  </a:lnTo>
                  <a:lnTo>
                    <a:pt x="541" y="2257"/>
                  </a:lnTo>
                  <a:lnTo>
                    <a:pt x="648" y="2300"/>
                  </a:lnTo>
                  <a:lnTo>
                    <a:pt x="598" y="2354"/>
                  </a:lnTo>
                  <a:lnTo>
                    <a:pt x="562" y="2419"/>
                  </a:lnTo>
                  <a:lnTo>
                    <a:pt x="541" y="2491"/>
                  </a:lnTo>
                  <a:lnTo>
                    <a:pt x="541" y="2488"/>
                  </a:lnTo>
                  <a:lnTo>
                    <a:pt x="535" y="2666"/>
                  </a:lnTo>
                  <a:lnTo>
                    <a:pt x="550" y="2845"/>
                  </a:lnTo>
                  <a:lnTo>
                    <a:pt x="580" y="3020"/>
                  </a:lnTo>
                  <a:lnTo>
                    <a:pt x="616" y="3134"/>
                  </a:lnTo>
                  <a:lnTo>
                    <a:pt x="648" y="3548"/>
                  </a:lnTo>
                  <a:lnTo>
                    <a:pt x="655" y="3956"/>
                  </a:lnTo>
                  <a:lnTo>
                    <a:pt x="634" y="4182"/>
                  </a:lnTo>
                  <a:lnTo>
                    <a:pt x="628" y="4408"/>
                  </a:lnTo>
                  <a:lnTo>
                    <a:pt x="640" y="4600"/>
                  </a:lnTo>
                  <a:lnTo>
                    <a:pt x="636" y="4608"/>
                  </a:lnTo>
                  <a:lnTo>
                    <a:pt x="0" y="4608"/>
                  </a:lnTo>
                  <a:lnTo>
                    <a:pt x="0" y="0"/>
                  </a:lnTo>
                  <a:lnTo>
                    <a:pt x="2278" y="0"/>
                  </a:lnTo>
                  <a:lnTo>
                    <a:pt x="2278" y="1295"/>
                  </a:lnTo>
                  <a:close/>
                </a:path>
              </a:pathLst>
            </a:custGeom>
            <a:solidFill>
              <a:srgbClr val="FFFFFF"/>
            </a:solidFill>
            <a:ln w="0">
              <a:solidFill>
                <a:srgbClr val="000000"/>
              </a:solidFill>
              <a:round/>
              <a:headEnd/>
              <a:tailEnd/>
            </a:ln>
          </p:spPr>
          <p:txBody>
            <a:bodyPr/>
            <a:lstStyle/>
            <a:p>
              <a:endParaRPr lang="en-US"/>
            </a:p>
          </p:txBody>
        </p:sp>
        <p:sp>
          <p:nvSpPr>
            <p:cNvPr id="33917" name="Freeform 8"/>
            <p:cNvSpPr>
              <a:spLocks/>
            </p:cNvSpPr>
            <p:nvPr/>
          </p:nvSpPr>
          <p:spPr bwMode="auto">
            <a:xfrm>
              <a:off x="1386" y="1977"/>
              <a:ext cx="278" cy="1082"/>
            </a:xfrm>
            <a:custGeom>
              <a:avLst/>
              <a:gdLst>
                <a:gd name="T0" fmla="*/ 6 w 836"/>
                <a:gd name="T1" fmla="*/ 1082 h 3244"/>
                <a:gd name="T2" fmla="*/ 278 w 836"/>
                <a:gd name="T3" fmla="*/ 1082 h 3244"/>
                <a:gd name="T4" fmla="*/ 278 w 836"/>
                <a:gd name="T5" fmla="*/ 0 h 3244"/>
                <a:gd name="T6" fmla="*/ 141 w 836"/>
                <a:gd name="T7" fmla="*/ 84 h 3244"/>
                <a:gd name="T8" fmla="*/ 141 w 836"/>
                <a:gd name="T9" fmla="*/ 86 h 3244"/>
                <a:gd name="T10" fmla="*/ 141 w 836"/>
                <a:gd name="T11" fmla="*/ 96 h 3244"/>
                <a:gd name="T12" fmla="*/ 140 w 836"/>
                <a:gd name="T13" fmla="*/ 106 h 3244"/>
                <a:gd name="T14" fmla="*/ 136 w 836"/>
                <a:gd name="T15" fmla="*/ 115 h 3244"/>
                <a:gd name="T16" fmla="*/ 131 w 836"/>
                <a:gd name="T17" fmla="*/ 124 h 3244"/>
                <a:gd name="T18" fmla="*/ 125 w 836"/>
                <a:gd name="T19" fmla="*/ 130 h 3244"/>
                <a:gd name="T20" fmla="*/ 118 w 836"/>
                <a:gd name="T21" fmla="*/ 137 h 3244"/>
                <a:gd name="T22" fmla="*/ 103 w 836"/>
                <a:gd name="T23" fmla="*/ 148 h 3244"/>
                <a:gd name="T24" fmla="*/ 85 w 836"/>
                <a:gd name="T25" fmla="*/ 158 h 3244"/>
                <a:gd name="T26" fmla="*/ 67 w 836"/>
                <a:gd name="T27" fmla="*/ 166 h 3244"/>
                <a:gd name="T28" fmla="*/ 48 w 836"/>
                <a:gd name="T29" fmla="*/ 173 h 3244"/>
                <a:gd name="T30" fmla="*/ 28 w 836"/>
                <a:gd name="T31" fmla="*/ 178 h 3244"/>
                <a:gd name="T32" fmla="*/ 29 w 836"/>
                <a:gd name="T33" fmla="*/ 178 h 3244"/>
                <a:gd name="T34" fmla="*/ 29 w 836"/>
                <a:gd name="T35" fmla="*/ 341 h 3244"/>
                <a:gd name="T36" fmla="*/ 6 w 836"/>
                <a:gd name="T37" fmla="*/ 303 h 3244"/>
                <a:gd name="T38" fmla="*/ 11 w 836"/>
                <a:gd name="T39" fmla="*/ 536 h 3244"/>
                <a:gd name="T40" fmla="*/ 6 w 836"/>
                <a:gd name="T41" fmla="*/ 620 h 3244"/>
                <a:gd name="T42" fmla="*/ 0 w 836"/>
                <a:gd name="T43" fmla="*/ 698 h 3244"/>
                <a:gd name="T44" fmla="*/ 0 w 836"/>
                <a:gd name="T45" fmla="*/ 959 h 3244"/>
                <a:gd name="T46" fmla="*/ 6 w 836"/>
                <a:gd name="T47" fmla="*/ 1021 h 3244"/>
                <a:gd name="T48" fmla="*/ 6 w 836"/>
                <a:gd name="T49" fmla="*/ 1082 h 32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36"/>
                <a:gd name="T76" fmla="*/ 0 h 3244"/>
                <a:gd name="T77" fmla="*/ 836 w 836"/>
                <a:gd name="T78" fmla="*/ 3244 h 32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36" h="3244">
                  <a:moveTo>
                    <a:pt x="18" y="3244"/>
                  </a:moveTo>
                  <a:lnTo>
                    <a:pt x="836" y="3244"/>
                  </a:lnTo>
                  <a:lnTo>
                    <a:pt x="836" y="0"/>
                  </a:lnTo>
                  <a:lnTo>
                    <a:pt x="424" y="251"/>
                  </a:lnTo>
                  <a:lnTo>
                    <a:pt x="425" y="259"/>
                  </a:lnTo>
                  <a:lnTo>
                    <a:pt x="425" y="289"/>
                  </a:lnTo>
                  <a:lnTo>
                    <a:pt x="420" y="318"/>
                  </a:lnTo>
                  <a:lnTo>
                    <a:pt x="410" y="344"/>
                  </a:lnTo>
                  <a:lnTo>
                    <a:pt x="395" y="371"/>
                  </a:lnTo>
                  <a:lnTo>
                    <a:pt x="376" y="391"/>
                  </a:lnTo>
                  <a:lnTo>
                    <a:pt x="354" y="411"/>
                  </a:lnTo>
                  <a:lnTo>
                    <a:pt x="310" y="443"/>
                  </a:lnTo>
                  <a:lnTo>
                    <a:pt x="256" y="473"/>
                  </a:lnTo>
                  <a:lnTo>
                    <a:pt x="202" y="499"/>
                  </a:lnTo>
                  <a:lnTo>
                    <a:pt x="144" y="519"/>
                  </a:lnTo>
                  <a:lnTo>
                    <a:pt x="84" y="535"/>
                  </a:lnTo>
                  <a:lnTo>
                    <a:pt x="87" y="534"/>
                  </a:lnTo>
                  <a:lnTo>
                    <a:pt x="87" y="1021"/>
                  </a:lnTo>
                  <a:lnTo>
                    <a:pt x="18" y="908"/>
                  </a:lnTo>
                  <a:lnTo>
                    <a:pt x="34" y="1606"/>
                  </a:lnTo>
                  <a:lnTo>
                    <a:pt x="18" y="1858"/>
                  </a:lnTo>
                  <a:lnTo>
                    <a:pt x="0" y="2093"/>
                  </a:lnTo>
                  <a:lnTo>
                    <a:pt x="0" y="2876"/>
                  </a:lnTo>
                  <a:lnTo>
                    <a:pt x="18" y="3060"/>
                  </a:lnTo>
                  <a:lnTo>
                    <a:pt x="18" y="3244"/>
                  </a:lnTo>
                  <a:close/>
                </a:path>
              </a:pathLst>
            </a:custGeom>
            <a:solidFill>
              <a:srgbClr val="FFFFFF"/>
            </a:solidFill>
            <a:ln w="0">
              <a:solidFill>
                <a:srgbClr val="000000"/>
              </a:solidFill>
              <a:round/>
              <a:headEnd/>
              <a:tailEnd/>
            </a:ln>
          </p:spPr>
          <p:txBody>
            <a:bodyPr/>
            <a:lstStyle/>
            <a:p>
              <a:endParaRPr lang="en-US"/>
            </a:p>
          </p:txBody>
        </p:sp>
        <p:sp>
          <p:nvSpPr>
            <p:cNvPr id="33918" name="Freeform 9"/>
            <p:cNvSpPr>
              <a:spLocks/>
            </p:cNvSpPr>
            <p:nvPr/>
          </p:nvSpPr>
          <p:spPr bwMode="auto">
            <a:xfrm>
              <a:off x="955" y="1563"/>
              <a:ext cx="537" cy="1402"/>
            </a:xfrm>
            <a:custGeom>
              <a:avLst/>
              <a:gdLst>
                <a:gd name="T0" fmla="*/ 160 w 1613"/>
                <a:gd name="T1" fmla="*/ 1402 h 4208"/>
                <a:gd name="T2" fmla="*/ 0 w 1613"/>
                <a:gd name="T3" fmla="*/ 1402 h 4208"/>
                <a:gd name="T4" fmla="*/ 0 w 1613"/>
                <a:gd name="T5" fmla="*/ 0 h 4208"/>
                <a:gd name="T6" fmla="*/ 537 w 1613"/>
                <a:gd name="T7" fmla="*/ 0 h 4208"/>
                <a:gd name="T8" fmla="*/ 537 w 1613"/>
                <a:gd name="T9" fmla="*/ 495 h 4208"/>
                <a:gd name="T10" fmla="*/ 0 60000 65536"/>
                <a:gd name="T11" fmla="*/ 0 60000 65536"/>
                <a:gd name="T12" fmla="*/ 0 60000 65536"/>
                <a:gd name="T13" fmla="*/ 0 60000 65536"/>
                <a:gd name="T14" fmla="*/ 0 60000 65536"/>
                <a:gd name="T15" fmla="*/ 0 w 1613"/>
                <a:gd name="T16" fmla="*/ 0 h 4208"/>
                <a:gd name="T17" fmla="*/ 1613 w 1613"/>
                <a:gd name="T18" fmla="*/ 4208 h 4208"/>
              </a:gdLst>
              <a:ahLst/>
              <a:cxnLst>
                <a:cxn ang="T10">
                  <a:pos x="T0" y="T1"/>
                </a:cxn>
                <a:cxn ang="T11">
                  <a:pos x="T2" y="T3"/>
                </a:cxn>
                <a:cxn ang="T12">
                  <a:pos x="T4" y="T5"/>
                </a:cxn>
                <a:cxn ang="T13">
                  <a:pos x="T6" y="T7"/>
                </a:cxn>
                <a:cxn ang="T14">
                  <a:pos x="T8" y="T9"/>
                </a:cxn>
              </a:cxnLst>
              <a:rect l="T15" t="T16" r="T17" b="T18"/>
              <a:pathLst>
                <a:path w="1613" h="4208">
                  <a:moveTo>
                    <a:pt x="480" y="4208"/>
                  </a:moveTo>
                  <a:lnTo>
                    <a:pt x="0" y="4208"/>
                  </a:lnTo>
                  <a:lnTo>
                    <a:pt x="0" y="0"/>
                  </a:lnTo>
                  <a:lnTo>
                    <a:pt x="1613" y="0"/>
                  </a:lnTo>
                  <a:lnTo>
                    <a:pt x="1613" y="1487"/>
                  </a:lnTo>
                </a:path>
              </a:pathLst>
            </a:custGeom>
            <a:noFill/>
            <a:ln w="0">
              <a:solidFill>
                <a:srgbClr val="000000"/>
              </a:solidFill>
              <a:round/>
              <a:headEnd/>
              <a:tailEnd/>
            </a:ln>
          </p:spPr>
          <p:txBody>
            <a:bodyPr/>
            <a:lstStyle/>
            <a:p>
              <a:endParaRPr lang="en-US"/>
            </a:p>
          </p:txBody>
        </p:sp>
        <p:sp>
          <p:nvSpPr>
            <p:cNvPr id="33919" name="Freeform 10"/>
            <p:cNvSpPr>
              <a:spLocks/>
            </p:cNvSpPr>
            <p:nvPr/>
          </p:nvSpPr>
          <p:spPr bwMode="auto">
            <a:xfrm>
              <a:off x="1389" y="2123"/>
              <a:ext cx="103" cy="842"/>
            </a:xfrm>
            <a:custGeom>
              <a:avLst/>
              <a:gdLst>
                <a:gd name="T0" fmla="*/ 103 w 311"/>
                <a:gd name="T1" fmla="*/ 0 h 2526"/>
                <a:gd name="T2" fmla="*/ 103 w 311"/>
                <a:gd name="T3" fmla="*/ 842 h 2526"/>
                <a:gd name="T4" fmla="*/ 0 w 311"/>
                <a:gd name="T5" fmla="*/ 842 h 2526"/>
                <a:gd name="T6" fmla="*/ 0 60000 65536"/>
                <a:gd name="T7" fmla="*/ 0 60000 65536"/>
                <a:gd name="T8" fmla="*/ 0 60000 65536"/>
                <a:gd name="T9" fmla="*/ 0 w 311"/>
                <a:gd name="T10" fmla="*/ 0 h 2526"/>
                <a:gd name="T11" fmla="*/ 311 w 311"/>
                <a:gd name="T12" fmla="*/ 2526 h 2526"/>
              </a:gdLst>
              <a:ahLst/>
              <a:cxnLst>
                <a:cxn ang="T6">
                  <a:pos x="T0" y="T1"/>
                </a:cxn>
                <a:cxn ang="T7">
                  <a:pos x="T2" y="T3"/>
                </a:cxn>
                <a:cxn ang="T8">
                  <a:pos x="T4" y="T5"/>
                </a:cxn>
              </a:cxnLst>
              <a:rect l="T9" t="T10" r="T11" b="T12"/>
              <a:pathLst>
                <a:path w="311" h="2526">
                  <a:moveTo>
                    <a:pt x="311" y="0"/>
                  </a:moveTo>
                  <a:lnTo>
                    <a:pt x="311" y="2526"/>
                  </a:lnTo>
                  <a:lnTo>
                    <a:pt x="0" y="2526"/>
                  </a:lnTo>
                </a:path>
              </a:pathLst>
            </a:custGeom>
            <a:noFill/>
            <a:ln w="0">
              <a:solidFill>
                <a:srgbClr val="000000"/>
              </a:solidFill>
              <a:round/>
              <a:headEnd/>
              <a:tailEnd/>
            </a:ln>
          </p:spPr>
          <p:txBody>
            <a:bodyPr/>
            <a:lstStyle/>
            <a:p>
              <a:endParaRPr lang="en-US"/>
            </a:p>
          </p:txBody>
        </p:sp>
        <p:sp>
          <p:nvSpPr>
            <p:cNvPr id="33920" name="Rectangle 11"/>
            <p:cNvSpPr>
              <a:spLocks noChangeArrowheads="1"/>
            </p:cNvSpPr>
            <p:nvPr/>
          </p:nvSpPr>
          <p:spPr bwMode="auto">
            <a:xfrm>
              <a:off x="1529" y="1563"/>
              <a:ext cx="106" cy="253"/>
            </a:xfrm>
            <a:prstGeom prst="rect">
              <a:avLst/>
            </a:prstGeom>
            <a:noFill/>
            <a:ln w="0">
              <a:solidFill>
                <a:srgbClr val="000000"/>
              </a:solidFill>
              <a:miter lim="800000"/>
              <a:headEnd/>
              <a:tailEnd/>
            </a:ln>
          </p:spPr>
          <p:txBody>
            <a:bodyPr/>
            <a:lstStyle/>
            <a:p>
              <a:endParaRPr lang="en-US"/>
            </a:p>
          </p:txBody>
        </p:sp>
        <p:sp>
          <p:nvSpPr>
            <p:cNvPr id="33921" name="Line 12"/>
            <p:cNvSpPr>
              <a:spLocks noChangeShapeType="1"/>
            </p:cNvSpPr>
            <p:nvPr/>
          </p:nvSpPr>
          <p:spPr bwMode="auto">
            <a:xfrm>
              <a:off x="956" y="1743"/>
              <a:ext cx="253" cy="1"/>
            </a:xfrm>
            <a:prstGeom prst="line">
              <a:avLst/>
            </a:prstGeom>
            <a:noFill/>
            <a:ln w="0">
              <a:solidFill>
                <a:srgbClr val="000000"/>
              </a:solidFill>
              <a:round/>
              <a:headEnd/>
              <a:tailEnd/>
            </a:ln>
          </p:spPr>
          <p:txBody>
            <a:bodyPr/>
            <a:lstStyle/>
            <a:p>
              <a:endParaRPr lang="en-GB"/>
            </a:p>
          </p:txBody>
        </p:sp>
        <p:sp>
          <p:nvSpPr>
            <p:cNvPr id="33922" name="Line 13"/>
            <p:cNvSpPr>
              <a:spLocks noChangeShapeType="1"/>
            </p:cNvSpPr>
            <p:nvPr/>
          </p:nvSpPr>
          <p:spPr bwMode="auto">
            <a:xfrm>
              <a:off x="1415" y="1743"/>
              <a:ext cx="77" cy="1"/>
            </a:xfrm>
            <a:prstGeom prst="line">
              <a:avLst/>
            </a:prstGeom>
            <a:noFill/>
            <a:ln w="0">
              <a:solidFill>
                <a:srgbClr val="000000"/>
              </a:solidFill>
              <a:round/>
              <a:headEnd/>
              <a:tailEnd/>
            </a:ln>
          </p:spPr>
          <p:txBody>
            <a:bodyPr/>
            <a:lstStyle/>
            <a:p>
              <a:endParaRPr lang="en-GB"/>
            </a:p>
          </p:txBody>
        </p:sp>
        <p:sp>
          <p:nvSpPr>
            <p:cNvPr id="33923" name="Line 14"/>
            <p:cNvSpPr>
              <a:spLocks noChangeShapeType="1"/>
            </p:cNvSpPr>
            <p:nvPr/>
          </p:nvSpPr>
          <p:spPr bwMode="auto">
            <a:xfrm>
              <a:off x="955" y="1900"/>
              <a:ext cx="121" cy="1"/>
            </a:xfrm>
            <a:prstGeom prst="line">
              <a:avLst/>
            </a:prstGeom>
            <a:noFill/>
            <a:ln w="0">
              <a:solidFill>
                <a:srgbClr val="000000"/>
              </a:solidFill>
              <a:round/>
              <a:headEnd/>
              <a:tailEnd/>
            </a:ln>
          </p:spPr>
          <p:txBody>
            <a:bodyPr/>
            <a:lstStyle/>
            <a:p>
              <a:endParaRPr lang="en-GB"/>
            </a:p>
          </p:txBody>
        </p:sp>
        <p:sp>
          <p:nvSpPr>
            <p:cNvPr id="33924" name="Line 15"/>
            <p:cNvSpPr>
              <a:spLocks noChangeShapeType="1"/>
            </p:cNvSpPr>
            <p:nvPr/>
          </p:nvSpPr>
          <p:spPr bwMode="auto">
            <a:xfrm>
              <a:off x="1321" y="1900"/>
              <a:ext cx="171" cy="1"/>
            </a:xfrm>
            <a:prstGeom prst="line">
              <a:avLst/>
            </a:prstGeom>
            <a:noFill/>
            <a:ln w="0">
              <a:solidFill>
                <a:srgbClr val="000000"/>
              </a:solidFill>
              <a:round/>
              <a:headEnd/>
              <a:tailEnd/>
            </a:ln>
          </p:spPr>
          <p:txBody>
            <a:bodyPr/>
            <a:lstStyle/>
            <a:p>
              <a:endParaRPr lang="en-GB"/>
            </a:p>
          </p:txBody>
        </p:sp>
        <p:sp>
          <p:nvSpPr>
            <p:cNvPr id="33925" name="Line 16"/>
            <p:cNvSpPr>
              <a:spLocks noChangeShapeType="1"/>
            </p:cNvSpPr>
            <p:nvPr/>
          </p:nvSpPr>
          <p:spPr bwMode="auto">
            <a:xfrm flipH="1">
              <a:off x="955" y="1960"/>
              <a:ext cx="106" cy="1"/>
            </a:xfrm>
            <a:prstGeom prst="line">
              <a:avLst/>
            </a:prstGeom>
            <a:noFill/>
            <a:ln w="0">
              <a:solidFill>
                <a:srgbClr val="000000"/>
              </a:solidFill>
              <a:round/>
              <a:headEnd/>
              <a:tailEnd/>
            </a:ln>
          </p:spPr>
          <p:txBody>
            <a:bodyPr/>
            <a:lstStyle/>
            <a:p>
              <a:endParaRPr lang="en-GB"/>
            </a:p>
          </p:txBody>
        </p:sp>
        <p:sp>
          <p:nvSpPr>
            <p:cNvPr id="33926" name="Line 17"/>
            <p:cNvSpPr>
              <a:spLocks noChangeShapeType="1"/>
            </p:cNvSpPr>
            <p:nvPr/>
          </p:nvSpPr>
          <p:spPr bwMode="auto">
            <a:xfrm flipH="1">
              <a:off x="1345" y="1960"/>
              <a:ext cx="147" cy="1"/>
            </a:xfrm>
            <a:prstGeom prst="line">
              <a:avLst/>
            </a:prstGeom>
            <a:noFill/>
            <a:ln w="0">
              <a:solidFill>
                <a:srgbClr val="000000"/>
              </a:solidFill>
              <a:round/>
              <a:headEnd/>
              <a:tailEnd/>
            </a:ln>
          </p:spPr>
          <p:txBody>
            <a:bodyPr/>
            <a:lstStyle/>
            <a:p>
              <a:endParaRPr lang="en-GB"/>
            </a:p>
          </p:txBody>
        </p:sp>
        <p:sp>
          <p:nvSpPr>
            <p:cNvPr id="33927" name="Line 18"/>
            <p:cNvSpPr>
              <a:spLocks noChangeShapeType="1"/>
            </p:cNvSpPr>
            <p:nvPr/>
          </p:nvSpPr>
          <p:spPr bwMode="auto">
            <a:xfrm flipH="1" flipV="1">
              <a:off x="955" y="2587"/>
              <a:ext cx="157" cy="1"/>
            </a:xfrm>
            <a:prstGeom prst="line">
              <a:avLst/>
            </a:prstGeom>
            <a:noFill/>
            <a:ln w="0">
              <a:solidFill>
                <a:srgbClr val="000000"/>
              </a:solidFill>
              <a:round/>
              <a:headEnd/>
              <a:tailEnd/>
            </a:ln>
          </p:spPr>
          <p:txBody>
            <a:bodyPr/>
            <a:lstStyle/>
            <a:p>
              <a:endParaRPr lang="en-GB"/>
            </a:p>
          </p:txBody>
        </p:sp>
        <p:sp>
          <p:nvSpPr>
            <p:cNvPr id="33928" name="Line 19"/>
            <p:cNvSpPr>
              <a:spLocks noChangeShapeType="1"/>
            </p:cNvSpPr>
            <p:nvPr/>
          </p:nvSpPr>
          <p:spPr bwMode="auto">
            <a:xfrm flipH="1">
              <a:off x="1392" y="2587"/>
              <a:ext cx="100" cy="1"/>
            </a:xfrm>
            <a:prstGeom prst="line">
              <a:avLst/>
            </a:prstGeom>
            <a:noFill/>
            <a:ln w="0">
              <a:solidFill>
                <a:srgbClr val="000000"/>
              </a:solidFill>
              <a:round/>
              <a:headEnd/>
              <a:tailEnd/>
            </a:ln>
          </p:spPr>
          <p:txBody>
            <a:bodyPr/>
            <a:lstStyle/>
            <a:p>
              <a:endParaRPr lang="en-GB"/>
            </a:p>
          </p:txBody>
        </p:sp>
        <p:sp>
          <p:nvSpPr>
            <p:cNvPr id="33929" name="Line 20"/>
            <p:cNvSpPr>
              <a:spLocks noChangeShapeType="1"/>
            </p:cNvSpPr>
            <p:nvPr/>
          </p:nvSpPr>
          <p:spPr bwMode="auto">
            <a:xfrm>
              <a:off x="955" y="2709"/>
              <a:ext cx="166" cy="1"/>
            </a:xfrm>
            <a:prstGeom prst="line">
              <a:avLst/>
            </a:prstGeom>
            <a:noFill/>
            <a:ln w="0">
              <a:solidFill>
                <a:srgbClr val="000000"/>
              </a:solidFill>
              <a:round/>
              <a:headEnd/>
              <a:tailEnd/>
            </a:ln>
          </p:spPr>
          <p:txBody>
            <a:bodyPr/>
            <a:lstStyle/>
            <a:p>
              <a:endParaRPr lang="en-GB"/>
            </a:p>
          </p:txBody>
        </p:sp>
        <p:sp>
          <p:nvSpPr>
            <p:cNvPr id="33930" name="Line 21"/>
            <p:cNvSpPr>
              <a:spLocks noChangeShapeType="1"/>
            </p:cNvSpPr>
            <p:nvPr/>
          </p:nvSpPr>
          <p:spPr bwMode="auto">
            <a:xfrm>
              <a:off x="1386" y="2709"/>
              <a:ext cx="106" cy="1"/>
            </a:xfrm>
            <a:prstGeom prst="line">
              <a:avLst/>
            </a:prstGeom>
            <a:noFill/>
            <a:ln w="0">
              <a:solidFill>
                <a:srgbClr val="000000"/>
              </a:solidFill>
              <a:round/>
              <a:headEnd/>
              <a:tailEnd/>
            </a:ln>
          </p:spPr>
          <p:txBody>
            <a:bodyPr/>
            <a:lstStyle/>
            <a:p>
              <a:endParaRPr lang="en-GB"/>
            </a:p>
          </p:txBody>
        </p:sp>
        <p:sp>
          <p:nvSpPr>
            <p:cNvPr id="33931" name="Line 22"/>
            <p:cNvSpPr>
              <a:spLocks noChangeShapeType="1"/>
            </p:cNvSpPr>
            <p:nvPr/>
          </p:nvSpPr>
          <p:spPr bwMode="auto">
            <a:xfrm flipH="1">
              <a:off x="956" y="2836"/>
              <a:ext cx="167" cy="1"/>
            </a:xfrm>
            <a:prstGeom prst="line">
              <a:avLst/>
            </a:prstGeom>
            <a:noFill/>
            <a:ln w="0">
              <a:solidFill>
                <a:srgbClr val="000000"/>
              </a:solidFill>
              <a:round/>
              <a:headEnd/>
              <a:tailEnd/>
            </a:ln>
          </p:spPr>
          <p:txBody>
            <a:bodyPr/>
            <a:lstStyle/>
            <a:p>
              <a:endParaRPr lang="en-GB"/>
            </a:p>
          </p:txBody>
        </p:sp>
        <p:sp>
          <p:nvSpPr>
            <p:cNvPr id="33932" name="Line 23"/>
            <p:cNvSpPr>
              <a:spLocks noChangeShapeType="1"/>
            </p:cNvSpPr>
            <p:nvPr/>
          </p:nvSpPr>
          <p:spPr bwMode="auto">
            <a:xfrm flipH="1">
              <a:off x="1386" y="2836"/>
              <a:ext cx="106" cy="1"/>
            </a:xfrm>
            <a:prstGeom prst="line">
              <a:avLst/>
            </a:prstGeom>
            <a:noFill/>
            <a:ln w="0">
              <a:solidFill>
                <a:srgbClr val="000000"/>
              </a:solidFill>
              <a:round/>
              <a:headEnd/>
              <a:tailEnd/>
            </a:ln>
          </p:spPr>
          <p:txBody>
            <a:bodyPr/>
            <a:lstStyle/>
            <a:p>
              <a:endParaRPr lang="en-GB"/>
            </a:p>
          </p:txBody>
        </p:sp>
      </p:grpSp>
      <p:grpSp>
        <p:nvGrpSpPr>
          <p:cNvPr id="33797" name="Group 24"/>
          <p:cNvGrpSpPr>
            <a:grpSpLocks noChangeAspect="1"/>
          </p:cNvGrpSpPr>
          <p:nvPr/>
        </p:nvGrpSpPr>
        <p:grpSpPr bwMode="auto">
          <a:xfrm>
            <a:off x="5706938" y="1477789"/>
            <a:ext cx="3257550" cy="3109912"/>
            <a:chOff x="3174" y="1454"/>
            <a:chExt cx="2052" cy="1959"/>
          </a:xfrm>
        </p:grpSpPr>
        <p:sp>
          <p:nvSpPr>
            <p:cNvPr id="33801" name="AutoShape 25"/>
            <p:cNvSpPr>
              <a:spLocks noChangeAspect="1" noChangeArrowheads="1" noTextEdit="1"/>
            </p:cNvSpPr>
            <p:nvPr/>
          </p:nvSpPr>
          <p:spPr bwMode="auto">
            <a:xfrm>
              <a:off x="3174" y="1454"/>
              <a:ext cx="2052" cy="1959"/>
            </a:xfrm>
            <a:prstGeom prst="rect">
              <a:avLst/>
            </a:prstGeom>
            <a:noFill/>
            <a:ln w="9525">
              <a:noFill/>
              <a:miter lim="800000"/>
              <a:headEnd/>
              <a:tailEnd/>
            </a:ln>
          </p:spPr>
          <p:txBody>
            <a:bodyPr/>
            <a:lstStyle/>
            <a:p>
              <a:endParaRPr lang="en-GB"/>
            </a:p>
          </p:txBody>
        </p:sp>
        <p:sp>
          <p:nvSpPr>
            <p:cNvPr id="33802" name="Freeform 26"/>
            <p:cNvSpPr>
              <a:spLocks/>
            </p:cNvSpPr>
            <p:nvPr/>
          </p:nvSpPr>
          <p:spPr bwMode="auto">
            <a:xfrm>
              <a:off x="3414" y="2808"/>
              <a:ext cx="368" cy="272"/>
            </a:xfrm>
            <a:custGeom>
              <a:avLst/>
              <a:gdLst>
                <a:gd name="T0" fmla="*/ 0 w 1105"/>
                <a:gd name="T1" fmla="*/ 0 h 816"/>
                <a:gd name="T2" fmla="*/ 0 w 1105"/>
                <a:gd name="T3" fmla="*/ 272 h 816"/>
                <a:gd name="T4" fmla="*/ 368 w 1105"/>
                <a:gd name="T5" fmla="*/ 272 h 816"/>
                <a:gd name="T6" fmla="*/ 368 w 1105"/>
                <a:gd name="T7" fmla="*/ 0 h 816"/>
                <a:gd name="T8" fmla="*/ 0 60000 65536"/>
                <a:gd name="T9" fmla="*/ 0 60000 65536"/>
                <a:gd name="T10" fmla="*/ 0 60000 65536"/>
                <a:gd name="T11" fmla="*/ 0 60000 65536"/>
                <a:gd name="T12" fmla="*/ 0 w 1105"/>
                <a:gd name="T13" fmla="*/ 0 h 816"/>
                <a:gd name="T14" fmla="*/ 1105 w 1105"/>
                <a:gd name="T15" fmla="*/ 816 h 816"/>
              </a:gdLst>
              <a:ahLst/>
              <a:cxnLst>
                <a:cxn ang="T8">
                  <a:pos x="T0" y="T1"/>
                </a:cxn>
                <a:cxn ang="T9">
                  <a:pos x="T2" y="T3"/>
                </a:cxn>
                <a:cxn ang="T10">
                  <a:pos x="T4" y="T5"/>
                </a:cxn>
                <a:cxn ang="T11">
                  <a:pos x="T6" y="T7"/>
                </a:cxn>
              </a:cxnLst>
              <a:rect l="T12" t="T13" r="T14" b="T15"/>
              <a:pathLst>
                <a:path w="1105" h="816">
                  <a:moveTo>
                    <a:pt x="0" y="0"/>
                  </a:moveTo>
                  <a:lnTo>
                    <a:pt x="0" y="816"/>
                  </a:lnTo>
                  <a:lnTo>
                    <a:pt x="1105" y="816"/>
                  </a:lnTo>
                  <a:lnTo>
                    <a:pt x="1105" y="0"/>
                  </a:lnTo>
                </a:path>
              </a:pathLst>
            </a:custGeom>
            <a:noFill/>
            <a:ln w="0">
              <a:solidFill>
                <a:srgbClr val="000000"/>
              </a:solidFill>
              <a:round/>
              <a:headEnd/>
              <a:tailEnd/>
            </a:ln>
          </p:spPr>
          <p:txBody>
            <a:bodyPr/>
            <a:lstStyle/>
            <a:p>
              <a:endParaRPr lang="en-US"/>
            </a:p>
          </p:txBody>
        </p:sp>
        <p:sp>
          <p:nvSpPr>
            <p:cNvPr id="33803" name="Freeform 27"/>
            <p:cNvSpPr>
              <a:spLocks/>
            </p:cNvSpPr>
            <p:nvPr/>
          </p:nvSpPr>
          <p:spPr bwMode="auto">
            <a:xfrm>
              <a:off x="3334" y="1567"/>
              <a:ext cx="487" cy="83"/>
            </a:xfrm>
            <a:custGeom>
              <a:avLst/>
              <a:gdLst>
                <a:gd name="T0" fmla="*/ 0 w 1460"/>
                <a:gd name="T1" fmla="*/ 10 h 249"/>
                <a:gd name="T2" fmla="*/ 4 w 1460"/>
                <a:gd name="T3" fmla="*/ 5 h 249"/>
                <a:gd name="T4" fmla="*/ 10 w 1460"/>
                <a:gd name="T5" fmla="*/ 1 h 249"/>
                <a:gd name="T6" fmla="*/ 18 w 1460"/>
                <a:gd name="T7" fmla="*/ 0 h 249"/>
                <a:gd name="T8" fmla="*/ 389 w 1460"/>
                <a:gd name="T9" fmla="*/ 0 h 249"/>
                <a:gd name="T10" fmla="*/ 395 w 1460"/>
                <a:gd name="T11" fmla="*/ 1 h 249"/>
                <a:gd name="T12" fmla="*/ 402 w 1460"/>
                <a:gd name="T13" fmla="*/ 5 h 249"/>
                <a:gd name="T14" fmla="*/ 487 w 1460"/>
                <a:gd name="T15" fmla="*/ 79 h 249"/>
                <a:gd name="T16" fmla="*/ 44 w 1460"/>
                <a:gd name="T17" fmla="*/ 79 h 249"/>
                <a:gd name="T18" fmla="*/ 39 w 1460"/>
                <a:gd name="T19" fmla="*/ 81 h 249"/>
                <a:gd name="T20" fmla="*/ 36 w 1460"/>
                <a:gd name="T21" fmla="*/ 83 h 249"/>
                <a:gd name="T22" fmla="*/ 0 w 1460"/>
                <a:gd name="T23" fmla="*/ 10 h 2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60"/>
                <a:gd name="T37" fmla="*/ 0 h 249"/>
                <a:gd name="T38" fmla="*/ 1460 w 1460"/>
                <a:gd name="T39" fmla="*/ 249 h 24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60" h="249">
                  <a:moveTo>
                    <a:pt x="0" y="31"/>
                  </a:moveTo>
                  <a:lnTo>
                    <a:pt x="11" y="15"/>
                  </a:lnTo>
                  <a:lnTo>
                    <a:pt x="31" y="4"/>
                  </a:lnTo>
                  <a:lnTo>
                    <a:pt x="55" y="0"/>
                  </a:lnTo>
                  <a:lnTo>
                    <a:pt x="1166" y="0"/>
                  </a:lnTo>
                  <a:lnTo>
                    <a:pt x="1185" y="4"/>
                  </a:lnTo>
                  <a:lnTo>
                    <a:pt x="1206" y="14"/>
                  </a:lnTo>
                  <a:lnTo>
                    <a:pt x="1460" y="238"/>
                  </a:lnTo>
                  <a:lnTo>
                    <a:pt x="133" y="238"/>
                  </a:lnTo>
                  <a:lnTo>
                    <a:pt x="118" y="242"/>
                  </a:lnTo>
                  <a:lnTo>
                    <a:pt x="108" y="249"/>
                  </a:lnTo>
                  <a:lnTo>
                    <a:pt x="0" y="31"/>
                  </a:lnTo>
                  <a:close/>
                </a:path>
              </a:pathLst>
            </a:custGeom>
            <a:solidFill>
              <a:srgbClr val="FFFFFF"/>
            </a:solidFill>
            <a:ln w="0">
              <a:solidFill>
                <a:srgbClr val="000000"/>
              </a:solidFill>
              <a:round/>
              <a:headEnd/>
              <a:tailEnd/>
            </a:ln>
          </p:spPr>
          <p:txBody>
            <a:bodyPr/>
            <a:lstStyle/>
            <a:p>
              <a:endParaRPr lang="en-US"/>
            </a:p>
          </p:txBody>
        </p:sp>
        <p:sp>
          <p:nvSpPr>
            <p:cNvPr id="33804" name="Freeform 28"/>
            <p:cNvSpPr>
              <a:spLocks/>
            </p:cNvSpPr>
            <p:nvPr/>
          </p:nvSpPr>
          <p:spPr bwMode="auto">
            <a:xfrm>
              <a:off x="3370" y="1647"/>
              <a:ext cx="464" cy="32"/>
            </a:xfrm>
            <a:custGeom>
              <a:avLst/>
              <a:gdLst>
                <a:gd name="T0" fmla="*/ 0 w 1391"/>
                <a:gd name="T1" fmla="*/ 4 h 98"/>
                <a:gd name="T2" fmla="*/ 12 w 1391"/>
                <a:gd name="T3" fmla="*/ 24 h 98"/>
                <a:gd name="T4" fmla="*/ 16 w 1391"/>
                <a:gd name="T5" fmla="*/ 21 h 98"/>
                <a:gd name="T6" fmla="*/ 22 w 1391"/>
                <a:gd name="T7" fmla="*/ 18 h 98"/>
                <a:gd name="T8" fmla="*/ 452 w 1391"/>
                <a:gd name="T9" fmla="*/ 18 h 98"/>
                <a:gd name="T10" fmla="*/ 457 w 1391"/>
                <a:gd name="T11" fmla="*/ 21 h 98"/>
                <a:gd name="T12" fmla="*/ 461 w 1391"/>
                <a:gd name="T13" fmla="*/ 23 h 98"/>
                <a:gd name="T14" fmla="*/ 464 w 1391"/>
                <a:gd name="T15" fmla="*/ 32 h 98"/>
                <a:gd name="T16" fmla="*/ 464 w 1391"/>
                <a:gd name="T17" fmla="*/ 25 h 98"/>
                <a:gd name="T18" fmla="*/ 463 w 1391"/>
                <a:gd name="T19" fmla="*/ 19 h 98"/>
                <a:gd name="T20" fmla="*/ 460 w 1391"/>
                <a:gd name="T21" fmla="*/ 12 h 98"/>
                <a:gd name="T22" fmla="*/ 457 w 1391"/>
                <a:gd name="T23" fmla="*/ 7 h 98"/>
                <a:gd name="T24" fmla="*/ 453 w 1391"/>
                <a:gd name="T25" fmla="*/ 2 h 98"/>
                <a:gd name="T26" fmla="*/ 451 w 1391"/>
                <a:gd name="T27" fmla="*/ 0 h 98"/>
                <a:gd name="T28" fmla="*/ 8 w 1391"/>
                <a:gd name="T29" fmla="*/ 0 h 98"/>
                <a:gd name="T30" fmla="*/ 3 w 1391"/>
                <a:gd name="T31" fmla="*/ 1 h 98"/>
                <a:gd name="T32" fmla="*/ 0 w 1391"/>
                <a:gd name="T33" fmla="*/ 4 h 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91"/>
                <a:gd name="T52" fmla="*/ 0 h 98"/>
                <a:gd name="T53" fmla="*/ 1391 w 1391"/>
                <a:gd name="T54" fmla="*/ 98 h 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91" h="98">
                  <a:moveTo>
                    <a:pt x="0" y="11"/>
                  </a:moveTo>
                  <a:lnTo>
                    <a:pt x="35" y="72"/>
                  </a:lnTo>
                  <a:lnTo>
                    <a:pt x="49" y="64"/>
                  </a:lnTo>
                  <a:lnTo>
                    <a:pt x="66" y="54"/>
                  </a:lnTo>
                  <a:lnTo>
                    <a:pt x="1355" y="54"/>
                  </a:lnTo>
                  <a:lnTo>
                    <a:pt x="1371" y="64"/>
                  </a:lnTo>
                  <a:lnTo>
                    <a:pt x="1383" y="70"/>
                  </a:lnTo>
                  <a:lnTo>
                    <a:pt x="1391" y="98"/>
                  </a:lnTo>
                  <a:lnTo>
                    <a:pt x="1391" y="77"/>
                  </a:lnTo>
                  <a:lnTo>
                    <a:pt x="1388" y="57"/>
                  </a:lnTo>
                  <a:lnTo>
                    <a:pt x="1380" y="38"/>
                  </a:lnTo>
                  <a:lnTo>
                    <a:pt x="1371" y="20"/>
                  </a:lnTo>
                  <a:lnTo>
                    <a:pt x="1358" y="5"/>
                  </a:lnTo>
                  <a:lnTo>
                    <a:pt x="1352" y="0"/>
                  </a:lnTo>
                  <a:lnTo>
                    <a:pt x="25" y="0"/>
                  </a:lnTo>
                  <a:lnTo>
                    <a:pt x="10" y="4"/>
                  </a:lnTo>
                  <a:lnTo>
                    <a:pt x="0" y="11"/>
                  </a:lnTo>
                  <a:close/>
                </a:path>
              </a:pathLst>
            </a:custGeom>
            <a:solidFill>
              <a:srgbClr val="FFFFFF"/>
            </a:solidFill>
            <a:ln w="0">
              <a:solidFill>
                <a:srgbClr val="000000"/>
              </a:solidFill>
              <a:round/>
              <a:headEnd/>
              <a:tailEnd/>
            </a:ln>
          </p:spPr>
          <p:txBody>
            <a:bodyPr/>
            <a:lstStyle/>
            <a:p>
              <a:endParaRPr lang="en-US"/>
            </a:p>
          </p:txBody>
        </p:sp>
        <p:sp>
          <p:nvSpPr>
            <p:cNvPr id="33805" name="Freeform 29"/>
            <p:cNvSpPr>
              <a:spLocks/>
            </p:cNvSpPr>
            <p:nvPr/>
          </p:nvSpPr>
          <p:spPr bwMode="auto">
            <a:xfrm>
              <a:off x="3324" y="1578"/>
              <a:ext cx="46" cy="1518"/>
            </a:xfrm>
            <a:custGeom>
              <a:avLst/>
              <a:gdLst>
                <a:gd name="T0" fmla="*/ 0 w 138"/>
                <a:gd name="T1" fmla="*/ 1211 h 4556"/>
                <a:gd name="T2" fmla="*/ 18 w 138"/>
                <a:gd name="T3" fmla="*/ 1355 h 4556"/>
                <a:gd name="T4" fmla="*/ 21 w 138"/>
                <a:gd name="T5" fmla="*/ 1379 h 4556"/>
                <a:gd name="T6" fmla="*/ 42 w 138"/>
                <a:gd name="T7" fmla="*/ 1518 h 4556"/>
                <a:gd name="T8" fmla="*/ 42 w 138"/>
                <a:gd name="T9" fmla="*/ 80 h 4556"/>
                <a:gd name="T10" fmla="*/ 44 w 138"/>
                <a:gd name="T11" fmla="*/ 76 h 4556"/>
                <a:gd name="T12" fmla="*/ 46 w 138"/>
                <a:gd name="T13" fmla="*/ 73 h 4556"/>
                <a:gd name="T14" fmla="*/ 10 w 138"/>
                <a:gd name="T15" fmla="*/ 0 h 4556"/>
                <a:gd name="T16" fmla="*/ 7 w 138"/>
                <a:gd name="T17" fmla="*/ 8 h 4556"/>
                <a:gd name="T18" fmla="*/ 6 w 138"/>
                <a:gd name="T19" fmla="*/ 17 h 4556"/>
                <a:gd name="T20" fmla="*/ 0 w 138"/>
                <a:gd name="T21" fmla="*/ 1211 h 45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4556"/>
                <a:gd name="T35" fmla="*/ 138 w 138"/>
                <a:gd name="T36" fmla="*/ 4556 h 45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4556">
                  <a:moveTo>
                    <a:pt x="0" y="3636"/>
                  </a:moveTo>
                  <a:lnTo>
                    <a:pt x="55" y="4066"/>
                  </a:lnTo>
                  <a:lnTo>
                    <a:pt x="62" y="4140"/>
                  </a:lnTo>
                  <a:lnTo>
                    <a:pt x="126" y="4556"/>
                  </a:lnTo>
                  <a:lnTo>
                    <a:pt x="126" y="239"/>
                  </a:lnTo>
                  <a:lnTo>
                    <a:pt x="132" y="227"/>
                  </a:lnTo>
                  <a:lnTo>
                    <a:pt x="138" y="218"/>
                  </a:lnTo>
                  <a:lnTo>
                    <a:pt x="30" y="0"/>
                  </a:lnTo>
                  <a:lnTo>
                    <a:pt x="22" y="23"/>
                  </a:lnTo>
                  <a:lnTo>
                    <a:pt x="19" y="50"/>
                  </a:lnTo>
                  <a:lnTo>
                    <a:pt x="0" y="3636"/>
                  </a:lnTo>
                  <a:close/>
                </a:path>
              </a:pathLst>
            </a:custGeom>
            <a:solidFill>
              <a:srgbClr val="FFFFFF"/>
            </a:solidFill>
            <a:ln w="0">
              <a:solidFill>
                <a:srgbClr val="000000"/>
              </a:solidFill>
              <a:round/>
              <a:headEnd/>
              <a:tailEnd/>
            </a:ln>
          </p:spPr>
          <p:txBody>
            <a:bodyPr/>
            <a:lstStyle/>
            <a:p>
              <a:endParaRPr lang="en-US"/>
            </a:p>
          </p:txBody>
        </p:sp>
        <p:sp>
          <p:nvSpPr>
            <p:cNvPr id="33806" name="Freeform 30"/>
            <p:cNvSpPr>
              <a:spLocks/>
            </p:cNvSpPr>
            <p:nvPr/>
          </p:nvSpPr>
          <p:spPr bwMode="auto">
            <a:xfrm>
              <a:off x="3366" y="1650"/>
              <a:ext cx="16" cy="1455"/>
            </a:xfrm>
            <a:custGeom>
              <a:avLst/>
              <a:gdLst>
                <a:gd name="T0" fmla="*/ 10 w 47"/>
                <a:gd name="T1" fmla="*/ 1140 h 4363"/>
                <a:gd name="T2" fmla="*/ 10 w 47"/>
                <a:gd name="T3" fmla="*/ 1133 h 4363"/>
                <a:gd name="T4" fmla="*/ 10 w 47"/>
                <a:gd name="T5" fmla="*/ 1121 h 4363"/>
                <a:gd name="T6" fmla="*/ 10 w 47"/>
                <a:gd name="T7" fmla="*/ 1114 h 4363"/>
                <a:gd name="T8" fmla="*/ 10 w 47"/>
                <a:gd name="T9" fmla="*/ 1102 h 4363"/>
                <a:gd name="T10" fmla="*/ 10 w 47"/>
                <a:gd name="T11" fmla="*/ 1095 h 4363"/>
                <a:gd name="T12" fmla="*/ 10 w 47"/>
                <a:gd name="T13" fmla="*/ 1083 h 4363"/>
                <a:gd name="T14" fmla="*/ 10 w 47"/>
                <a:gd name="T15" fmla="*/ 1077 h 4363"/>
                <a:gd name="T16" fmla="*/ 10 w 47"/>
                <a:gd name="T17" fmla="*/ 1065 h 4363"/>
                <a:gd name="T18" fmla="*/ 10 w 47"/>
                <a:gd name="T19" fmla="*/ 1058 h 4363"/>
                <a:gd name="T20" fmla="*/ 10 w 47"/>
                <a:gd name="T21" fmla="*/ 1046 h 4363"/>
                <a:gd name="T22" fmla="*/ 10 w 47"/>
                <a:gd name="T23" fmla="*/ 1039 h 4363"/>
                <a:gd name="T24" fmla="*/ 10 w 47"/>
                <a:gd name="T25" fmla="*/ 1027 h 4363"/>
                <a:gd name="T26" fmla="*/ 10 w 47"/>
                <a:gd name="T27" fmla="*/ 1021 h 4363"/>
                <a:gd name="T28" fmla="*/ 10 w 47"/>
                <a:gd name="T29" fmla="*/ 1009 h 4363"/>
                <a:gd name="T30" fmla="*/ 9 w 47"/>
                <a:gd name="T31" fmla="*/ 1002 h 4363"/>
                <a:gd name="T32" fmla="*/ 9 w 47"/>
                <a:gd name="T33" fmla="*/ 990 h 4363"/>
                <a:gd name="T34" fmla="*/ 9 w 47"/>
                <a:gd name="T35" fmla="*/ 983 h 4363"/>
                <a:gd name="T36" fmla="*/ 9 w 47"/>
                <a:gd name="T37" fmla="*/ 971 h 4363"/>
                <a:gd name="T38" fmla="*/ 9 w 47"/>
                <a:gd name="T39" fmla="*/ 964 h 4363"/>
                <a:gd name="T40" fmla="*/ 9 w 47"/>
                <a:gd name="T41" fmla="*/ 952 h 4363"/>
                <a:gd name="T42" fmla="*/ 9 w 47"/>
                <a:gd name="T43" fmla="*/ 946 h 4363"/>
                <a:gd name="T44" fmla="*/ 9 w 47"/>
                <a:gd name="T45" fmla="*/ 933 h 4363"/>
                <a:gd name="T46" fmla="*/ 9 w 47"/>
                <a:gd name="T47" fmla="*/ 927 h 4363"/>
                <a:gd name="T48" fmla="*/ 8 w 47"/>
                <a:gd name="T49" fmla="*/ 567 h 4363"/>
                <a:gd name="T50" fmla="*/ 12 w 47"/>
                <a:gd name="T51" fmla="*/ 564 h 4363"/>
                <a:gd name="T52" fmla="*/ 14 w 47"/>
                <a:gd name="T53" fmla="*/ 558 h 4363"/>
                <a:gd name="T54" fmla="*/ 15 w 47"/>
                <a:gd name="T55" fmla="*/ 552 h 4363"/>
                <a:gd name="T56" fmla="*/ 15 w 47"/>
                <a:gd name="T57" fmla="*/ 26 h 4363"/>
                <a:gd name="T58" fmla="*/ 16 w 47"/>
                <a:gd name="T59" fmla="*/ 20 h 4363"/>
                <a:gd name="T60" fmla="*/ 4 w 47"/>
                <a:gd name="T61" fmla="*/ 0 h 4363"/>
                <a:gd name="T62" fmla="*/ 2 w 47"/>
                <a:gd name="T63" fmla="*/ 3 h 4363"/>
                <a:gd name="T64" fmla="*/ 0 w 47"/>
                <a:gd name="T65" fmla="*/ 7 h 4363"/>
                <a:gd name="T66" fmla="*/ 0 w 47"/>
                <a:gd name="T67" fmla="*/ 1447 h 4363"/>
                <a:gd name="T68" fmla="*/ 3 w 47"/>
                <a:gd name="T69" fmla="*/ 1451 h 4363"/>
                <a:gd name="T70" fmla="*/ 11 w 47"/>
                <a:gd name="T71" fmla="*/ 1455 h 4363"/>
                <a:gd name="T72" fmla="*/ 11 w 47"/>
                <a:gd name="T73" fmla="*/ 1328 h 4363"/>
                <a:gd name="T74" fmla="*/ 11 w 47"/>
                <a:gd name="T75" fmla="*/ 1321 h 4363"/>
                <a:gd name="T76" fmla="*/ 11 w 47"/>
                <a:gd name="T77" fmla="*/ 1308 h 4363"/>
                <a:gd name="T78" fmla="*/ 11 w 47"/>
                <a:gd name="T79" fmla="*/ 1302 h 4363"/>
                <a:gd name="T80" fmla="*/ 11 w 47"/>
                <a:gd name="T81" fmla="*/ 1290 h 4363"/>
                <a:gd name="T82" fmla="*/ 11 w 47"/>
                <a:gd name="T83" fmla="*/ 1283 h 4363"/>
                <a:gd name="T84" fmla="*/ 11 w 47"/>
                <a:gd name="T85" fmla="*/ 1271 h 4363"/>
                <a:gd name="T86" fmla="*/ 11 w 47"/>
                <a:gd name="T87" fmla="*/ 1264 h 4363"/>
                <a:gd name="T88" fmla="*/ 11 w 47"/>
                <a:gd name="T89" fmla="*/ 1252 h 4363"/>
                <a:gd name="T90" fmla="*/ 11 w 47"/>
                <a:gd name="T91" fmla="*/ 1246 h 4363"/>
                <a:gd name="T92" fmla="*/ 11 w 47"/>
                <a:gd name="T93" fmla="*/ 1234 h 4363"/>
                <a:gd name="T94" fmla="*/ 11 w 47"/>
                <a:gd name="T95" fmla="*/ 1227 h 4363"/>
                <a:gd name="T96" fmla="*/ 11 w 47"/>
                <a:gd name="T97" fmla="*/ 1215 h 4363"/>
                <a:gd name="T98" fmla="*/ 11 w 47"/>
                <a:gd name="T99" fmla="*/ 1208 h 4363"/>
                <a:gd name="T100" fmla="*/ 11 w 47"/>
                <a:gd name="T101" fmla="*/ 1196 h 4363"/>
                <a:gd name="T102" fmla="*/ 11 w 47"/>
                <a:gd name="T103" fmla="*/ 1190 h 4363"/>
                <a:gd name="T104" fmla="*/ 11 w 47"/>
                <a:gd name="T105" fmla="*/ 1178 h 4363"/>
                <a:gd name="T106" fmla="*/ 11 w 47"/>
                <a:gd name="T107" fmla="*/ 1171 h 4363"/>
                <a:gd name="T108" fmla="*/ 10 w 47"/>
                <a:gd name="T109" fmla="*/ 1159 h 4363"/>
                <a:gd name="T110" fmla="*/ 10 w 47"/>
                <a:gd name="T111" fmla="*/ 1152 h 4363"/>
                <a:gd name="T112" fmla="*/ 10 w 47"/>
                <a:gd name="T113" fmla="*/ 1140 h 436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
                <a:gd name="T172" fmla="*/ 0 h 4363"/>
                <a:gd name="T173" fmla="*/ 47 w 47"/>
                <a:gd name="T174" fmla="*/ 4363 h 436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 h="4363">
                  <a:moveTo>
                    <a:pt x="30" y="3418"/>
                  </a:moveTo>
                  <a:lnTo>
                    <a:pt x="30" y="3398"/>
                  </a:lnTo>
                  <a:lnTo>
                    <a:pt x="30" y="3362"/>
                  </a:lnTo>
                  <a:lnTo>
                    <a:pt x="30" y="3341"/>
                  </a:lnTo>
                  <a:lnTo>
                    <a:pt x="30" y="3304"/>
                  </a:lnTo>
                  <a:lnTo>
                    <a:pt x="30" y="3284"/>
                  </a:lnTo>
                  <a:lnTo>
                    <a:pt x="30" y="3249"/>
                  </a:lnTo>
                  <a:lnTo>
                    <a:pt x="30" y="3229"/>
                  </a:lnTo>
                  <a:lnTo>
                    <a:pt x="30" y="3193"/>
                  </a:lnTo>
                  <a:lnTo>
                    <a:pt x="30" y="3172"/>
                  </a:lnTo>
                  <a:lnTo>
                    <a:pt x="30" y="3136"/>
                  </a:lnTo>
                  <a:lnTo>
                    <a:pt x="30" y="3116"/>
                  </a:lnTo>
                  <a:lnTo>
                    <a:pt x="30" y="3081"/>
                  </a:lnTo>
                  <a:lnTo>
                    <a:pt x="30" y="3061"/>
                  </a:lnTo>
                  <a:lnTo>
                    <a:pt x="29" y="3025"/>
                  </a:lnTo>
                  <a:lnTo>
                    <a:pt x="27" y="3004"/>
                  </a:lnTo>
                  <a:lnTo>
                    <a:pt x="27" y="2968"/>
                  </a:lnTo>
                  <a:lnTo>
                    <a:pt x="27" y="2949"/>
                  </a:lnTo>
                  <a:lnTo>
                    <a:pt x="27" y="2912"/>
                  </a:lnTo>
                  <a:lnTo>
                    <a:pt x="27" y="2891"/>
                  </a:lnTo>
                  <a:lnTo>
                    <a:pt x="27" y="2854"/>
                  </a:lnTo>
                  <a:lnTo>
                    <a:pt x="27" y="2836"/>
                  </a:lnTo>
                  <a:lnTo>
                    <a:pt x="27" y="2799"/>
                  </a:lnTo>
                  <a:lnTo>
                    <a:pt x="27" y="2779"/>
                  </a:lnTo>
                  <a:lnTo>
                    <a:pt x="23" y="1700"/>
                  </a:lnTo>
                  <a:lnTo>
                    <a:pt x="34" y="1690"/>
                  </a:lnTo>
                  <a:lnTo>
                    <a:pt x="42" y="1673"/>
                  </a:lnTo>
                  <a:lnTo>
                    <a:pt x="43" y="1654"/>
                  </a:lnTo>
                  <a:lnTo>
                    <a:pt x="43" y="78"/>
                  </a:lnTo>
                  <a:lnTo>
                    <a:pt x="47" y="61"/>
                  </a:lnTo>
                  <a:lnTo>
                    <a:pt x="12" y="0"/>
                  </a:lnTo>
                  <a:lnTo>
                    <a:pt x="6" y="9"/>
                  </a:lnTo>
                  <a:lnTo>
                    <a:pt x="0" y="21"/>
                  </a:lnTo>
                  <a:lnTo>
                    <a:pt x="0" y="4338"/>
                  </a:lnTo>
                  <a:lnTo>
                    <a:pt x="9" y="4352"/>
                  </a:lnTo>
                  <a:lnTo>
                    <a:pt x="31" y="4363"/>
                  </a:lnTo>
                  <a:lnTo>
                    <a:pt x="31" y="3981"/>
                  </a:lnTo>
                  <a:lnTo>
                    <a:pt x="31" y="3961"/>
                  </a:lnTo>
                  <a:lnTo>
                    <a:pt x="31" y="3922"/>
                  </a:lnTo>
                  <a:lnTo>
                    <a:pt x="31" y="3903"/>
                  </a:lnTo>
                  <a:lnTo>
                    <a:pt x="31" y="3868"/>
                  </a:lnTo>
                  <a:lnTo>
                    <a:pt x="31" y="3848"/>
                  </a:lnTo>
                  <a:lnTo>
                    <a:pt x="31" y="3811"/>
                  </a:lnTo>
                  <a:lnTo>
                    <a:pt x="31" y="3790"/>
                  </a:lnTo>
                  <a:lnTo>
                    <a:pt x="31" y="3755"/>
                  </a:lnTo>
                  <a:lnTo>
                    <a:pt x="31" y="3735"/>
                  </a:lnTo>
                  <a:lnTo>
                    <a:pt x="31" y="3699"/>
                  </a:lnTo>
                  <a:lnTo>
                    <a:pt x="31" y="3679"/>
                  </a:lnTo>
                  <a:lnTo>
                    <a:pt x="31" y="3644"/>
                  </a:lnTo>
                  <a:lnTo>
                    <a:pt x="31" y="3623"/>
                  </a:lnTo>
                  <a:lnTo>
                    <a:pt x="31" y="3587"/>
                  </a:lnTo>
                  <a:lnTo>
                    <a:pt x="31" y="3567"/>
                  </a:lnTo>
                  <a:lnTo>
                    <a:pt x="31" y="3531"/>
                  </a:lnTo>
                  <a:lnTo>
                    <a:pt x="31" y="3511"/>
                  </a:lnTo>
                  <a:lnTo>
                    <a:pt x="30" y="3475"/>
                  </a:lnTo>
                  <a:lnTo>
                    <a:pt x="30" y="3454"/>
                  </a:lnTo>
                  <a:lnTo>
                    <a:pt x="30" y="3418"/>
                  </a:lnTo>
                  <a:close/>
                </a:path>
              </a:pathLst>
            </a:custGeom>
            <a:solidFill>
              <a:srgbClr val="FFFFFF"/>
            </a:solidFill>
            <a:ln w="0">
              <a:solidFill>
                <a:srgbClr val="000000"/>
              </a:solidFill>
              <a:round/>
              <a:headEnd/>
              <a:tailEnd/>
            </a:ln>
          </p:spPr>
          <p:txBody>
            <a:bodyPr/>
            <a:lstStyle/>
            <a:p>
              <a:endParaRPr lang="en-US"/>
            </a:p>
          </p:txBody>
        </p:sp>
        <p:sp>
          <p:nvSpPr>
            <p:cNvPr id="33807" name="Freeform 31"/>
            <p:cNvSpPr>
              <a:spLocks/>
            </p:cNvSpPr>
            <p:nvPr/>
          </p:nvSpPr>
          <p:spPr bwMode="auto">
            <a:xfrm>
              <a:off x="3292" y="2790"/>
              <a:ext cx="50" cy="143"/>
            </a:xfrm>
            <a:custGeom>
              <a:avLst/>
              <a:gdLst>
                <a:gd name="T0" fmla="*/ 32 w 152"/>
                <a:gd name="T1" fmla="*/ 0 h 430"/>
                <a:gd name="T2" fmla="*/ 50 w 152"/>
                <a:gd name="T3" fmla="*/ 143 h 430"/>
                <a:gd name="T4" fmla="*/ 16 w 152"/>
                <a:gd name="T5" fmla="*/ 143 h 430"/>
                <a:gd name="T6" fmla="*/ 0 w 152"/>
                <a:gd name="T7" fmla="*/ 0 h 430"/>
                <a:gd name="T8" fmla="*/ 32 w 152"/>
                <a:gd name="T9" fmla="*/ 0 h 430"/>
                <a:gd name="T10" fmla="*/ 0 60000 65536"/>
                <a:gd name="T11" fmla="*/ 0 60000 65536"/>
                <a:gd name="T12" fmla="*/ 0 60000 65536"/>
                <a:gd name="T13" fmla="*/ 0 60000 65536"/>
                <a:gd name="T14" fmla="*/ 0 60000 65536"/>
                <a:gd name="T15" fmla="*/ 0 w 152"/>
                <a:gd name="T16" fmla="*/ 0 h 430"/>
                <a:gd name="T17" fmla="*/ 152 w 152"/>
                <a:gd name="T18" fmla="*/ 430 h 430"/>
              </a:gdLst>
              <a:ahLst/>
              <a:cxnLst>
                <a:cxn ang="T10">
                  <a:pos x="T0" y="T1"/>
                </a:cxn>
                <a:cxn ang="T11">
                  <a:pos x="T2" y="T3"/>
                </a:cxn>
                <a:cxn ang="T12">
                  <a:pos x="T4" y="T5"/>
                </a:cxn>
                <a:cxn ang="T13">
                  <a:pos x="T6" y="T7"/>
                </a:cxn>
                <a:cxn ang="T14">
                  <a:pos x="T8" y="T9"/>
                </a:cxn>
              </a:cxnLst>
              <a:rect l="T15" t="T16" r="T17" b="T18"/>
              <a:pathLst>
                <a:path w="152" h="430">
                  <a:moveTo>
                    <a:pt x="97" y="0"/>
                  </a:moveTo>
                  <a:lnTo>
                    <a:pt x="152" y="430"/>
                  </a:lnTo>
                  <a:lnTo>
                    <a:pt x="50" y="430"/>
                  </a:lnTo>
                  <a:lnTo>
                    <a:pt x="0" y="0"/>
                  </a:lnTo>
                  <a:lnTo>
                    <a:pt x="97" y="0"/>
                  </a:lnTo>
                  <a:close/>
                </a:path>
              </a:pathLst>
            </a:custGeom>
            <a:solidFill>
              <a:srgbClr val="FFFFFF"/>
            </a:solidFill>
            <a:ln w="0">
              <a:solidFill>
                <a:srgbClr val="000000"/>
              </a:solidFill>
              <a:round/>
              <a:headEnd/>
              <a:tailEnd/>
            </a:ln>
          </p:spPr>
          <p:txBody>
            <a:bodyPr/>
            <a:lstStyle/>
            <a:p>
              <a:endParaRPr lang="en-US"/>
            </a:p>
          </p:txBody>
        </p:sp>
        <p:sp>
          <p:nvSpPr>
            <p:cNvPr id="33808" name="Freeform 32"/>
            <p:cNvSpPr>
              <a:spLocks/>
            </p:cNvSpPr>
            <p:nvPr/>
          </p:nvSpPr>
          <p:spPr bwMode="auto">
            <a:xfrm>
              <a:off x="3308" y="2933"/>
              <a:ext cx="37" cy="25"/>
            </a:xfrm>
            <a:custGeom>
              <a:avLst/>
              <a:gdLst>
                <a:gd name="T0" fmla="*/ 0 w 109"/>
                <a:gd name="T1" fmla="*/ 0 h 74"/>
                <a:gd name="T2" fmla="*/ 35 w 109"/>
                <a:gd name="T3" fmla="*/ 0 h 74"/>
                <a:gd name="T4" fmla="*/ 37 w 109"/>
                <a:gd name="T5" fmla="*/ 25 h 74"/>
                <a:gd name="T6" fmla="*/ 4 w 109"/>
                <a:gd name="T7" fmla="*/ 25 h 74"/>
                <a:gd name="T8" fmla="*/ 0 w 109"/>
                <a:gd name="T9" fmla="*/ 0 h 74"/>
                <a:gd name="T10" fmla="*/ 0 60000 65536"/>
                <a:gd name="T11" fmla="*/ 0 60000 65536"/>
                <a:gd name="T12" fmla="*/ 0 60000 65536"/>
                <a:gd name="T13" fmla="*/ 0 60000 65536"/>
                <a:gd name="T14" fmla="*/ 0 60000 65536"/>
                <a:gd name="T15" fmla="*/ 0 w 109"/>
                <a:gd name="T16" fmla="*/ 0 h 74"/>
                <a:gd name="T17" fmla="*/ 109 w 109"/>
                <a:gd name="T18" fmla="*/ 74 h 74"/>
              </a:gdLst>
              <a:ahLst/>
              <a:cxnLst>
                <a:cxn ang="T10">
                  <a:pos x="T0" y="T1"/>
                </a:cxn>
                <a:cxn ang="T11">
                  <a:pos x="T2" y="T3"/>
                </a:cxn>
                <a:cxn ang="T12">
                  <a:pos x="T4" y="T5"/>
                </a:cxn>
                <a:cxn ang="T13">
                  <a:pos x="T6" y="T7"/>
                </a:cxn>
                <a:cxn ang="T14">
                  <a:pos x="T8" y="T9"/>
                </a:cxn>
              </a:cxnLst>
              <a:rect l="T15" t="T16" r="T17" b="T18"/>
              <a:pathLst>
                <a:path w="109" h="74">
                  <a:moveTo>
                    <a:pt x="0" y="0"/>
                  </a:moveTo>
                  <a:lnTo>
                    <a:pt x="102" y="0"/>
                  </a:lnTo>
                  <a:lnTo>
                    <a:pt x="109" y="74"/>
                  </a:lnTo>
                  <a:lnTo>
                    <a:pt x="12" y="74"/>
                  </a:lnTo>
                  <a:lnTo>
                    <a:pt x="0" y="0"/>
                  </a:lnTo>
                  <a:close/>
                </a:path>
              </a:pathLst>
            </a:custGeom>
            <a:solidFill>
              <a:srgbClr val="FFFFFF"/>
            </a:solidFill>
            <a:ln w="0">
              <a:solidFill>
                <a:srgbClr val="000000"/>
              </a:solidFill>
              <a:round/>
              <a:headEnd/>
              <a:tailEnd/>
            </a:ln>
          </p:spPr>
          <p:txBody>
            <a:bodyPr/>
            <a:lstStyle/>
            <a:p>
              <a:endParaRPr lang="en-US"/>
            </a:p>
          </p:txBody>
        </p:sp>
        <p:sp>
          <p:nvSpPr>
            <p:cNvPr id="33809" name="Freeform 33"/>
            <p:cNvSpPr>
              <a:spLocks/>
            </p:cNvSpPr>
            <p:nvPr/>
          </p:nvSpPr>
          <p:spPr bwMode="auto">
            <a:xfrm>
              <a:off x="3380" y="1665"/>
              <a:ext cx="454" cy="537"/>
            </a:xfrm>
            <a:custGeom>
              <a:avLst/>
              <a:gdLst>
                <a:gd name="T0" fmla="*/ 1 w 1360"/>
                <a:gd name="T1" fmla="*/ 6 h 1611"/>
                <a:gd name="T2" fmla="*/ 0 w 1360"/>
                <a:gd name="T3" fmla="*/ 12 h 1611"/>
                <a:gd name="T4" fmla="*/ 0 w 1360"/>
                <a:gd name="T5" fmla="*/ 537 h 1611"/>
                <a:gd name="T6" fmla="*/ 454 w 1360"/>
                <a:gd name="T7" fmla="*/ 537 h 1611"/>
                <a:gd name="T8" fmla="*/ 454 w 1360"/>
                <a:gd name="T9" fmla="*/ 15 h 1611"/>
                <a:gd name="T10" fmla="*/ 451 w 1360"/>
                <a:gd name="T11" fmla="*/ 5 h 1611"/>
                <a:gd name="T12" fmla="*/ 447 w 1360"/>
                <a:gd name="T13" fmla="*/ 3 h 1611"/>
                <a:gd name="T14" fmla="*/ 442 w 1360"/>
                <a:gd name="T15" fmla="*/ 0 h 1611"/>
                <a:gd name="T16" fmla="*/ 12 w 1360"/>
                <a:gd name="T17" fmla="*/ 0 h 1611"/>
                <a:gd name="T18" fmla="*/ 6 w 1360"/>
                <a:gd name="T19" fmla="*/ 3 h 1611"/>
                <a:gd name="T20" fmla="*/ 1 w 1360"/>
                <a:gd name="T21" fmla="*/ 6 h 16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0"/>
                <a:gd name="T34" fmla="*/ 0 h 1611"/>
                <a:gd name="T35" fmla="*/ 1360 w 1360"/>
                <a:gd name="T36" fmla="*/ 1611 h 16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0" h="1611">
                  <a:moveTo>
                    <a:pt x="4" y="18"/>
                  </a:moveTo>
                  <a:lnTo>
                    <a:pt x="0" y="35"/>
                  </a:lnTo>
                  <a:lnTo>
                    <a:pt x="0" y="1611"/>
                  </a:lnTo>
                  <a:lnTo>
                    <a:pt x="1360" y="1611"/>
                  </a:lnTo>
                  <a:lnTo>
                    <a:pt x="1360" y="44"/>
                  </a:lnTo>
                  <a:lnTo>
                    <a:pt x="1352" y="16"/>
                  </a:lnTo>
                  <a:lnTo>
                    <a:pt x="1340" y="10"/>
                  </a:lnTo>
                  <a:lnTo>
                    <a:pt x="1324" y="0"/>
                  </a:lnTo>
                  <a:lnTo>
                    <a:pt x="35" y="0"/>
                  </a:lnTo>
                  <a:lnTo>
                    <a:pt x="18" y="10"/>
                  </a:lnTo>
                  <a:lnTo>
                    <a:pt x="4" y="18"/>
                  </a:lnTo>
                  <a:close/>
                </a:path>
              </a:pathLst>
            </a:custGeom>
            <a:solidFill>
              <a:srgbClr val="FFFFFF"/>
            </a:solidFill>
            <a:ln w="0">
              <a:solidFill>
                <a:srgbClr val="000000"/>
              </a:solidFill>
              <a:round/>
              <a:headEnd/>
              <a:tailEnd/>
            </a:ln>
          </p:spPr>
          <p:txBody>
            <a:bodyPr/>
            <a:lstStyle/>
            <a:p>
              <a:endParaRPr lang="en-US"/>
            </a:p>
          </p:txBody>
        </p:sp>
        <p:sp>
          <p:nvSpPr>
            <p:cNvPr id="33810" name="Freeform 34"/>
            <p:cNvSpPr>
              <a:spLocks/>
            </p:cNvSpPr>
            <p:nvPr/>
          </p:nvSpPr>
          <p:spPr bwMode="auto">
            <a:xfrm>
              <a:off x="3416" y="1699"/>
              <a:ext cx="280" cy="61"/>
            </a:xfrm>
            <a:custGeom>
              <a:avLst/>
              <a:gdLst>
                <a:gd name="T0" fmla="*/ 280 w 840"/>
                <a:gd name="T1" fmla="*/ 0 h 181"/>
                <a:gd name="T2" fmla="*/ 280 w 840"/>
                <a:gd name="T3" fmla="*/ 61 h 181"/>
                <a:gd name="T4" fmla="*/ 33 w 840"/>
                <a:gd name="T5" fmla="*/ 61 h 181"/>
                <a:gd name="T6" fmla="*/ 28 w 840"/>
                <a:gd name="T7" fmla="*/ 61 h 181"/>
                <a:gd name="T8" fmla="*/ 24 w 840"/>
                <a:gd name="T9" fmla="*/ 60 h 181"/>
                <a:gd name="T10" fmla="*/ 21 w 840"/>
                <a:gd name="T11" fmla="*/ 60 h 181"/>
                <a:gd name="T12" fmla="*/ 17 w 840"/>
                <a:gd name="T13" fmla="*/ 58 h 181"/>
                <a:gd name="T14" fmla="*/ 14 w 840"/>
                <a:gd name="T15" fmla="*/ 56 h 181"/>
                <a:gd name="T16" fmla="*/ 11 w 840"/>
                <a:gd name="T17" fmla="*/ 54 h 181"/>
                <a:gd name="T18" fmla="*/ 8 w 840"/>
                <a:gd name="T19" fmla="*/ 52 h 181"/>
                <a:gd name="T20" fmla="*/ 6 w 840"/>
                <a:gd name="T21" fmla="*/ 49 h 181"/>
                <a:gd name="T22" fmla="*/ 4 w 840"/>
                <a:gd name="T23" fmla="*/ 46 h 181"/>
                <a:gd name="T24" fmla="*/ 2 w 840"/>
                <a:gd name="T25" fmla="*/ 43 h 181"/>
                <a:gd name="T26" fmla="*/ 1 w 840"/>
                <a:gd name="T27" fmla="*/ 39 h 181"/>
                <a:gd name="T28" fmla="*/ 0 w 840"/>
                <a:gd name="T29" fmla="*/ 35 h 181"/>
                <a:gd name="T30" fmla="*/ 0 w 840"/>
                <a:gd name="T31" fmla="*/ 32 h 181"/>
                <a:gd name="T32" fmla="*/ 0 w 840"/>
                <a:gd name="T33" fmla="*/ 28 h 181"/>
                <a:gd name="T34" fmla="*/ 0 w 840"/>
                <a:gd name="T35" fmla="*/ 25 h 181"/>
                <a:gd name="T36" fmla="*/ 2 w 840"/>
                <a:gd name="T37" fmla="*/ 21 h 181"/>
                <a:gd name="T38" fmla="*/ 3 w 840"/>
                <a:gd name="T39" fmla="*/ 17 h 181"/>
                <a:gd name="T40" fmla="*/ 4 w 840"/>
                <a:gd name="T41" fmla="*/ 14 h 181"/>
                <a:gd name="T42" fmla="*/ 6 w 840"/>
                <a:gd name="T43" fmla="*/ 11 h 181"/>
                <a:gd name="T44" fmla="*/ 10 w 840"/>
                <a:gd name="T45" fmla="*/ 9 h 181"/>
                <a:gd name="T46" fmla="*/ 12 w 840"/>
                <a:gd name="T47" fmla="*/ 6 h 181"/>
                <a:gd name="T48" fmla="*/ 15 w 840"/>
                <a:gd name="T49" fmla="*/ 4 h 181"/>
                <a:gd name="T50" fmla="*/ 18 w 840"/>
                <a:gd name="T51" fmla="*/ 2 h 181"/>
                <a:gd name="T52" fmla="*/ 22 w 840"/>
                <a:gd name="T53" fmla="*/ 1 h 181"/>
                <a:gd name="T54" fmla="*/ 26 w 840"/>
                <a:gd name="T55" fmla="*/ 0 h 181"/>
                <a:gd name="T56" fmla="*/ 29 w 840"/>
                <a:gd name="T57" fmla="*/ 0 h 181"/>
                <a:gd name="T58" fmla="*/ 33 w 840"/>
                <a:gd name="T59" fmla="*/ 0 h 181"/>
                <a:gd name="T60" fmla="*/ 280 w 840"/>
                <a:gd name="T61" fmla="*/ 0 h 18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40"/>
                <a:gd name="T94" fmla="*/ 0 h 181"/>
                <a:gd name="T95" fmla="*/ 840 w 840"/>
                <a:gd name="T96" fmla="*/ 181 h 18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40" h="181">
                  <a:moveTo>
                    <a:pt x="840" y="0"/>
                  </a:moveTo>
                  <a:lnTo>
                    <a:pt x="840" y="181"/>
                  </a:lnTo>
                  <a:lnTo>
                    <a:pt x="99" y="181"/>
                  </a:lnTo>
                  <a:lnTo>
                    <a:pt x="84" y="181"/>
                  </a:lnTo>
                  <a:lnTo>
                    <a:pt x="72" y="178"/>
                  </a:lnTo>
                  <a:lnTo>
                    <a:pt x="63" y="177"/>
                  </a:lnTo>
                  <a:lnTo>
                    <a:pt x="52" y="172"/>
                  </a:lnTo>
                  <a:lnTo>
                    <a:pt x="42" y="166"/>
                  </a:lnTo>
                  <a:lnTo>
                    <a:pt x="33" y="160"/>
                  </a:lnTo>
                  <a:lnTo>
                    <a:pt x="25" y="153"/>
                  </a:lnTo>
                  <a:lnTo>
                    <a:pt x="18" y="146"/>
                  </a:lnTo>
                  <a:lnTo>
                    <a:pt x="12" y="136"/>
                  </a:lnTo>
                  <a:lnTo>
                    <a:pt x="7" y="127"/>
                  </a:lnTo>
                  <a:lnTo>
                    <a:pt x="4" y="116"/>
                  </a:lnTo>
                  <a:lnTo>
                    <a:pt x="0" y="105"/>
                  </a:lnTo>
                  <a:lnTo>
                    <a:pt x="0" y="94"/>
                  </a:lnTo>
                  <a:lnTo>
                    <a:pt x="0" y="84"/>
                  </a:lnTo>
                  <a:lnTo>
                    <a:pt x="0" y="73"/>
                  </a:lnTo>
                  <a:lnTo>
                    <a:pt x="5" y="62"/>
                  </a:lnTo>
                  <a:lnTo>
                    <a:pt x="9" y="51"/>
                  </a:lnTo>
                  <a:lnTo>
                    <a:pt x="13" y="43"/>
                  </a:lnTo>
                  <a:lnTo>
                    <a:pt x="19" y="33"/>
                  </a:lnTo>
                  <a:lnTo>
                    <a:pt x="29" y="26"/>
                  </a:lnTo>
                  <a:lnTo>
                    <a:pt x="36" y="18"/>
                  </a:lnTo>
                  <a:lnTo>
                    <a:pt x="45" y="13"/>
                  </a:lnTo>
                  <a:lnTo>
                    <a:pt x="54" y="6"/>
                  </a:lnTo>
                  <a:lnTo>
                    <a:pt x="65" y="4"/>
                  </a:lnTo>
                  <a:lnTo>
                    <a:pt x="77" y="1"/>
                  </a:lnTo>
                  <a:lnTo>
                    <a:pt x="88" y="0"/>
                  </a:lnTo>
                  <a:lnTo>
                    <a:pt x="99" y="0"/>
                  </a:lnTo>
                  <a:lnTo>
                    <a:pt x="840" y="0"/>
                  </a:lnTo>
                  <a:close/>
                </a:path>
              </a:pathLst>
            </a:custGeom>
            <a:solidFill>
              <a:srgbClr val="FFFFFF"/>
            </a:solidFill>
            <a:ln w="0">
              <a:solidFill>
                <a:srgbClr val="000000"/>
              </a:solidFill>
              <a:round/>
              <a:headEnd/>
              <a:tailEnd/>
            </a:ln>
          </p:spPr>
          <p:txBody>
            <a:bodyPr/>
            <a:lstStyle/>
            <a:p>
              <a:endParaRPr lang="en-US"/>
            </a:p>
          </p:txBody>
        </p:sp>
        <p:sp>
          <p:nvSpPr>
            <p:cNvPr id="33811" name="Freeform 35"/>
            <p:cNvSpPr>
              <a:spLocks/>
            </p:cNvSpPr>
            <p:nvPr/>
          </p:nvSpPr>
          <p:spPr bwMode="auto">
            <a:xfrm>
              <a:off x="3767" y="1699"/>
              <a:ext cx="24" cy="61"/>
            </a:xfrm>
            <a:custGeom>
              <a:avLst/>
              <a:gdLst>
                <a:gd name="T0" fmla="*/ 0 w 74"/>
                <a:gd name="T1" fmla="*/ 0 h 181"/>
                <a:gd name="T2" fmla="*/ 3 w 74"/>
                <a:gd name="T3" fmla="*/ 0 h 181"/>
                <a:gd name="T4" fmla="*/ 6 w 74"/>
                <a:gd name="T5" fmla="*/ 2 h 181"/>
                <a:gd name="T6" fmla="*/ 9 w 74"/>
                <a:gd name="T7" fmla="*/ 3 h 181"/>
                <a:gd name="T8" fmla="*/ 12 w 74"/>
                <a:gd name="T9" fmla="*/ 5 h 181"/>
                <a:gd name="T10" fmla="*/ 15 w 74"/>
                <a:gd name="T11" fmla="*/ 8 h 181"/>
                <a:gd name="T12" fmla="*/ 17 w 74"/>
                <a:gd name="T13" fmla="*/ 11 h 181"/>
                <a:gd name="T14" fmla="*/ 19 w 74"/>
                <a:gd name="T15" fmla="*/ 14 h 181"/>
                <a:gd name="T16" fmla="*/ 21 w 74"/>
                <a:gd name="T17" fmla="*/ 17 h 181"/>
                <a:gd name="T18" fmla="*/ 22 w 74"/>
                <a:gd name="T19" fmla="*/ 21 h 181"/>
                <a:gd name="T20" fmla="*/ 23 w 74"/>
                <a:gd name="T21" fmla="*/ 24 h 181"/>
                <a:gd name="T22" fmla="*/ 24 w 74"/>
                <a:gd name="T23" fmla="*/ 28 h 181"/>
                <a:gd name="T24" fmla="*/ 24 w 74"/>
                <a:gd name="T25" fmla="*/ 32 h 181"/>
                <a:gd name="T26" fmla="*/ 24 w 74"/>
                <a:gd name="T27" fmla="*/ 35 h 181"/>
                <a:gd name="T28" fmla="*/ 23 w 74"/>
                <a:gd name="T29" fmla="*/ 39 h 181"/>
                <a:gd name="T30" fmla="*/ 21 w 74"/>
                <a:gd name="T31" fmla="*/ 43 h 181"/>
                <a:gd name="T32" fmla="*/ 20 w 74"/>
                <a:gd name="T33" fmla="*/ 46 h 181"/>
                <a:gd name="T34" fmla="*/ 18 w 74"/>
                <a:gd name="T35" fmla="*/ 49 h 181"/>
                <a:gd name="T36" fmla="*/ 16 w 74"/>
                <a:gd name="T37" fmla="*/ 52 h 181"/>
                <a:gd name="T38" fmla="*/ 13 w 74"/>
                <a:gd name="T39" fmla="*/ 55 h 181"/>
                <a:gd name="T40" fmla="*/ 10 w 74"/>
                <a:gd name="T41" fmla="*/ 57 h 181"/>
                <a:gd name="T42" fmla="*/ 7 w 74"/>
                <a:gd name="T43" fmla="*/ 59 h 181"/>
                <a:gd name="T44" fmla="*/ 4 w 74"/>
                <a:gd name="T45" fmla="*/ 60 h 181"/>
                <a:gd name="T46" fmla="*/ 0 w 74"/>
                <a:gd name="T47" fmla="*/ 61 h 181"/>
                <a:gd name="T48" fmla="*/ 0 w 74"/>
                <a:gd name="T49" fmla="*/ 0 h 1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181"/>
                <a:gd name="T77" fmla="*/ 74 w 74"/>
                <a:gd name="T78" fmla="*/ 181 h 18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181">
                  <a:moveTo>
                    <a:pt x="0" y="0"/>
                  </a:moveTo>
                  <a:lnTo>
                    <a:pt x="8" y="1"/>
                  </a:lnTo>
                  <a:lnTo>
                    <a:pt x="18" y="6"/>
                  </a:lnTo>
                  <a:lnTo>
                    <a:pt x="28" y="10"/>
                  </a:lnTo>
                  <a:lnTo>
                    <a:pt x="38" y="15"/>
                  </a:lnTo>
                  <a:lnTo>
                    <a:pt x="45" y="24"/>
                  </a:lnTo>
                  <a:lnTo>
                    <a:pt x="52" y="32"/>
                  </a:lnTo>
                  <a:lnTo>
                    <a:pt x="60" y="42"/>
                  </a:lnTo>
                  <a:lnTo>
                    <a:pt x="64" y="51"/>
                  </a:lnTo>
                  <a:lnTo>
                    <a:pt x="69" y="62"/>
                  </a:lnTo>
                  <a:lnTo>
                    <a:pt x="72" y="72"/>
                  </a:lnTo>
                  <a:lnTo>
                    <a:pt x="74" y="82"/>
                  </a:lnTo>
                  <a:lnTo>
                    <a:pt x="74" y="94"/>
                  </a:lnTo>
                  <a:lnTo>
                    <a:pt x="73" y="105"/>
                  </a:lnTo>
                  <a:lnTo>
                    <a:pt x="70" y="116"/>
                  </a:lnTo>
                  <a:lnTo>
                    <a:pt x="66" y="127"/>
                  </a:lnTo>
                  <a:lnTo>
                    <a:pt x="62" y="136"/>
                  </a:lnTo>
                  <a:lnTo>
                    <a:pt x="56" y="146"/>
                  </a:lnTo>
                  <a:lnTo>
                    <a:pt x="49" y="154"/>
                  </a:lnTo>
                  <a:lnTo>
                    <a:pt x="40" y="162"/>
                  </a:lnTo>
                  <a:lnTo>
                    <a:pt x="32" y="169"/>
                  </a:lnTo>
                  <a:lnTo>
                    <a:pt x="22" y="174"/>
                  </a:lnTo>
                  <a:lnTo>
                    <a:pt x="12" y="178"/>
                  </a:lnTo>
                  <a:lnTo>
                    <a:pt x="0" y="181"/>
                  </a:lnTo>
                  <a:lnTo>
                    <a:pt x="0" y="0"/>
                  </a:lnTo>
                  <a:close/>
                </a:path>
              </a:pathLst>
            </a:custGeom>
            <a:solidFill>
              <a:srgbClr val="FFFFFF"/>
            </a:solidFill>
            <a:ln w="0">
              <a:solidFill>
                <a:srgbClr val="000000"/>
              </a:solidFill>
              <a:round/>
              <a:headEnd/>
              <a:tailEnd/>
            </a:ln>
          </p:spPr>
          <p:txBody>
            <a:bodyPr/>
            <a:lstStyle/>
            <a:p>
              <a:endParaRPr lang="en-US"/>
            </a:p>
          </p:txBody>
        </p:sp>
        <p:sp>
          <p:nvSpPr>
            <p:cNvPr id="33812" name="Freeform 36"/>
            <p:cNvSpPr>
              <a:spLocks/>
            </p:cNvSpPr>
            <p:nvPr/>
          </p:nvSpPr>
          <p:spPr bwMode="auto">
            <a:xfrm>
              <a:off x="3422" y="1704"/>
              <a:ext cx="186" cy="50"/>
            </a:xfrm>
            <a:custGeom>
              <a:avLst/>
              <a:gdLst>
                <a:gd name="T0" fmla="*/ 27 w 557"/>
                <a:gd name="T1" fmla="*/ 0 h 150"/>
                <a:gd name="T2" fmla="*/ 160 w 557"/>
                <a:gd name="T3" fmla="*/ 0 h 150"/>
                <a:gd name="T4" fmla="*/ 161 w 557"/>
                <a:gd name="T5" fmla="*/ 0 h 150"/>
                <a:gd name="T6" fmla="*/ 165 w 557"/>
                <a:gd name="T7" fmla="*/ 1 h 150"/>
                <a:gd name="T8" fmla="*/ 167 w 557"/>
                <a:gd name="T9" fmla="*/ 1 h 150"/>
                <a:gd name="T10" fmla="*/ 170 w 557"/>
                <a:gd name="T11" fmla="*/ 2 h 150"/>
                <a:gd name="T12" fmla="*/ 174 w 557"/>
                <a:gd name="T13" fmla="*/ 4 h 150"/>
                <a:gd name="T14" fmla="*/ 177 w 557"/>
                <a:gd name="T15" fmla="*/ 6 h 150"/>
                <a:gd name="T16" fmla="*/ 179 w 557"/>
                <a:gd name="T17" fmla="*/ 8 h 150"/>
                <a:gd name="T18" fmla="*/ 181 w 557"/>
                <a:gd name="T19" fmla="*/ 10 h 150"/>
                <a:gd name="T20" fmla="*/ 183 w 557"/>
                <a:gd name="T21" fmla="*/ 13 h 150"/>
                <a:gd name="T22" fmla="*/ 184 w 557"/>
                <a:gd name="T23" fmla="*/ 16 h 150"/>
                <a:gd name="T24" fmla="*/ 186 w 557"/>
                <a:gd name="T25" fmla="*/ 19 h 150"/>
                <a:gd name="T26" fmla="*/ 186 w 557"/>
                <a:gd name="T27" fmla="*/ 22 h 150"/>
                <a:gd name="T28" fmla="*/ 186 w 557"/>
                <a:gd name="T29" fmla="*/ 26 h 150"/>
                <a:gd name="T30" fmla="*/ 186 w 557"/>
                <a:gd name="T31" fmla="*/ 29 h 150"/>
                <a:gd name="T32" fmla="*/ 185 w 557"/>
                <a:gd name="T33" fmla="*/ 32 h 150"/>
                <a:gd name="T34" fmla="*/ 184 w 557"/>
                <a:gd name="T35" fmla="*/ 35 h 150"/>
                <a:gd name="T36" fmla="*/ 183 w 557"/>
                <a:gd name="T37" fmla="*/ 38 h 150"/>
                <a:gd name="T38" fmla="*/ 181 w 557"/>
                <a:gd name="T39" fmla="*/ 41 h 150"/>
                <a:gd name="T40" fmla="*/ 178 w 557"/>
                <a:gd name="T41" fmla="*/ 43 h 150"/>
                <a:gd name="T42" fmla="*/ 176 w 557"/>
                <a:gd name="T43" fmla="*/ 45 h 150"/>
                <a:gd name="T44" fmla="*/ 173 w 557"/>
                <a:gd name="T45" fmla="*/ 47 h 150"/>
                <a:gd name="T46" fmla="*/ 170 w 557"/>
                <a:gd name="T47" fmla="*/ 48 h 150"/>
                <a:gd name="T48" fmla="*/ 167 w 557"/>
                <a:gd name="T49" fmla="*/ 49 h 150"/>
                <a:gd name="T50" fmla="*/ 163 w 557"/>
                <a:gd name="T51" fmla="*/ 50 h 150"/>
                <a:gd name="T52" fmla="*/ 160 w 557"/>
                <a:gd name="T53" fmla="*/ 50 h 150"/>
                <a:gd name="T54" fmla="*/ 27 w 557"/>
                <a:gd name="T55" fmla="*/ 50 h 150"/>
                <a:gd name="T56" fmla="*/ 25 w 557"/>
                <a:gd name="T57" fmla="*/ 50 h 150"/>
                <a:gd name="T58" fmla="*/ 22 w 557"/>
                <a:gd name="T59" fmla="*/ 50 h 150"/>
                <a:gd name="T60" fmla="*/ 18 w 557"/>
                <a:gd name="T61" fmla="*/ 49 h 150"/>
                <a:gd name="T62" fmla="*/ 15 w 557"/>
                <a:gd name="T63" fmla="*/ 48 h 150"/>
                <a:gd name="T64" fmla="*/ 13 w 557"/>
                <a:gd name="T65" fmla="*/ 47 h 150"/>
                <a:gd name="T66" fmla="*/ 9 w 557"/>
                <a:gd name="T67" fmla="*/ 45 h 150"/>
                <a:gd name="T68" fmla="*/ 7 w 557"/>
                <a:gd name="T69" fmla="*/ 43 h 150"/>
                <a:gd name="T70" fmla="*/ 5 w 557"/>
                <a:gd name="T71" fmla="*/ 40 h 150"/>
                <a:gd name="T72" fmla="*/ 3 w 557"/>
                <a:gd name="T73" fmla="*/ 37 h 150"/>
                <a:gd name="T74" fmla="*/ 2 w 557"/>
                <a:gd name="T75" fmla="*/ 34 h 150"/>
                <a:gd name="T76" fmla="*/ 1 w 557"/>
                <a:gd name="T77" fmla="*/ 31 h 150"/>
                <a:gd name="T78" fmla="*/ 0 w 557"/>
                <a:gd name="T79" fmla="*/ 28 h 150"/>
                <a:gd name="T80" fmla="*/ 0 w 557"/>
                <a:gd name="T81" fmla="*/ 25 h 150"/>
                <a:gd name="T82" fmla="*/ 0 w 557"/>
                <a:gd name="T83" fmla="*/ 21 h 150"/>
                <a:gd name="T84" fmla="*/ 1 w 557"/>
                <a:gd name="T85" fmla="*/ 18 h 150"/>
                <a:gd name="T86" fmla="*/ 2 w 557"/>
                <a:gd name="T87" fmla="*/ 15 h 150"/>
                <a:gd name="T88" fmla="*/ 4 w 557"/>
                <a:gd name="T89" fmla="*/ 12 h 150"/>
                <a:gd name="T90" fmla="*/ 6 w 557"/>
                <a:gd name="T91" fmla="*/ 9 h 150"/>
                <a:gd name="T92" fmla="*/ 9 w 557"/>
                <a:gd name="T93" fmla="*/ 6 h 150"/>
                <a:gd name="T94" fmla="*/ 10 w 557"/>
                <a:gd name="T95" fmla="*/ 4 h 150"/>
                <a:gd name="T96" fmla="*/ 14 w 557"/>
                <a:gd name="T97" fmla="*/ 3 h 150"/>
                <a:gd name="T98" fmla="*/ 17 w 557"/>
                <a:gd name="T99" fmla="*/ 2 h 150"/>
                <a:gd name="T100" fmla="*/ 20 w 557"/>
                <a:gd name="T101" fmla="*/ 1 h 150"/>
                <a:gd name="T102" fmla="*/ 23 w 557"/>
                <a:gd name="T103" fmla="*/ 0 h 150"/>
                <a:gd name="T104" fmla="*/ 27 w 557"/>
                <a:gd name="T105" fmla="*/ 0 h 1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57"/>
                <a:gd name="T160" fmla="*/ 0 h 150"/>
                <a:gd name="T161" fmla="*/ 557 w 557"/>
                <a:gd name="T162" fmla="*/ 150 h 15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57" h="150">
                  <a:moveTo>
                    <a:pt x="80" y="0"/>
                  </a:moveTo>
                  <a:lnTo>
                    <a:pt x="479" y="0"/>
                  </a:lnTo>
                  <a:lnTo>
                    <a:pt x="482" y="0"/>
                  </a:lnTo>
                  <a:lnTo>
                    <a:pt x="494" y="3"/>
                  </a:lnTo>
                  <a:lnTo>
                    <a:pt x="501" y="3"/>
                  </a:lnTo>
                  <a:lnTo>
                    <a:pt x="510" y="7"/>
                  </a:lnTo>
                  <a:lnTo>
                    <a:pt x="521" y="11"/>
                  </a:lnTo>
                  <a:lnTo>
                    <a:pt x="530" y="17"/>
                  </a:lnTo>
                  <a:lnTo>
                    <a:pt x="536" y="23"/>
                  </a:lnTo>
                  <a:lnTo>
                    <a:pt x="543" y="31"/>
                  </a:lnTo>
                  <a:lnTo>
                    <a:pt x="549" y="39"/>
                  </a:lnTo>
                  <a:lnTo>
                    <a:pt x="551" y="48"/>
                  </a:lnTo>
                  <a:lnTo>
                    <a:pt x="556" y="58"/>
                  </a:lnTo>
                  <a:lnTo>
                    <a:pt x="557" y="67"/>
                  </a:lnTo>
                  <a:lnTo>
                    <a:pt x="557" y="77"/>
                  </a:lnTo>
                  <a:lnTo>
                    <a:pt x="557" y="87"/>
                  </a:lnTo>
                  <a:lnTo>
                    <a:pt x="555" y="96"/>
                  </a:lnTo>
                  <a:lnTo>
                    <a:pt x="551" y="105"/>
                  </a:lnTo>
                  <a:lnTo>
                    <a:pt x="548" y="115"/>
                  </a:lnTo>
                  <a:lnTo>
                    <a:pt x="542" y="123"/>
                  </a:lnTo>
                  <a:lnTo>
                    <a:pt x="534" y="130"/>
                  </a:lnTo>
                  <a:lnTo>
                    <a:pt x="527" y="136"/>
                  </a:lnTo>
                  <a:lnTo>
                    <a:pt x="518" y="141"/>
                  </a:lnTo>
                  <a:lnTo>
                    <a:pt x="509" y="145"/>
                  </a:lnTo>
                  <a:lnTo>
                    <a:pt x="501" y="148"/>
                  </a:lnTo>
                  <a:lnTo>
                    <a:pt x="489" y="150"/>
                  </a:lnTo>
                  <a:lnTo>
                    <a:pt x="479" y="150"/>
                  </a:lnTo>
                  <a:lnTo>
                    <a:pt x="80" y="150"/>
                  </a:lnTo>
                  <a:lnTo>
                    <a:pt x="75" y="150"/>
                  </a:lnTo>
                  <a:lnTo>
                    <a:pt x="65" y="149"/>
                  </a:lnTo>
                  <a:lnTo>
                    <a:pt x="54" y="148"/>
                  </a:lnTo>
                  <a:lnTo>
                    <a:pt x="46" y="145"/>
                  </a:lnTo>
                  <a:lnTo>
                    <a:pt x="38" y="141"/>
                  </a:lnTo>
                  <a:lnTo>
                    <a:pt x="28" y="135"/>
                  </a:lnTo>
                  <a:lnTo>
                    <a:pt x="21" y="129"/>
                  </a:lnTo>
                  <a:lnTo>
                    <a:pt x="15" y="120"/>
                  </a:lnTo>
                  <a:lnTo>
                    <a:pt x="10" y="112"/>
                  </a:lnTo>
                  <a:lnTo>
                    <a:pt x="5" y="103"/>
                  </a:lnTo>
                  <a:lnTo>
                    <a:pt x="2" y="93"/>
                  </a:lnTo>
                  <a:lnTo>
                    <a:pt x="0" y="83"/>
                  </a:lnTo>
                  <a:lnTo>
                    <a:pt x="0" y="75"/>
                  </a:lnTo>
                  <a:lnTo>
                    <a:pt x="0" y="64"/>
                  </a:lnTo>
                  <a:lnTo>
                    <a:pt x="3" y="54"/>
                  </a:lnTo>
                  <a:lnTo>
                    <a:pt x="6" y="45"/>
                  </a:lnTo>
                  <a:lnTo>
                    <a:pt x="12" y="36"/>
                  </a:lnTo>
                  <a:lnTo>
                    <a:pt x="17" y="28"/>
                  </a:lnTo>
                  <a:lnTo>
                    <a:pt x="26" y="19"/>
                  </a:lnTo>
                  <a:lnTo>
                    <a:pt x="30" y="13"/>
                  </a:lnTo>
                  <a:lnTo>
                    <a:pt x="41" y="10"/>
                  </a:lnTo>
                  <a:lnTo>
                    <a:pt x="50" y="5"/>
                  </a:lnTo>
                  <a:lnTo>
                    <a:pt x="59" y="3"/>
                  </a:lnTo>
                  <a:lnTo>
                    <a:pt x="69" y="0"/>
                  </a:lnTo>
                  <a:lnTo>
                    <a:pt x="80" y="0"/>
                  </a:lnTo>
                  <a:close/>
                </a:path>
              </a:pathLst>
            </a:custGeom>
            <a:solidFill>
              <a:srgbClr val="FFFFFF"/>
            </a:solidFill>
            <a:ln w="0">
              <a:solidFill>
                <a:srgbClr val="000000"/>
              </a:solidFill>
              <a:round/>
              <a:headEnd/>
              <a:tailEnd/>
            </a:ln>
          </p:spPr>
          <p:txBody>
            <a:bodyPr/>
            <a:lstStyle/>
            <a:p>
              <a:endParaRPr lang="en-US"/>
            </a:p>
          </p:txBody>
        </p:sp>
        <p:sp>
          <p:nvSpPr>
            <p:cNvPr id="33813" name="Rectangle 37"/>
            <p:cNvSpPr>
              <a:spLocks noChangeArrowheads="1"/>
            </p:cNvSpPr>
            <p:nvPr/>
          </p:nvSpPr>
          <p:spPr bwMode="auto">
            <a:xfrm>
              <a:off x="3416" y="1817"/>
              <a:ext cx="102" cy="6"/>
            </a:xfrm>
            <a:prstGeom prst="rect">
              <a:avLst/>
            </a:prstGeom>
            <a:solidFill>
              <a:srgbClr val="FFFFFF"/>
            </a:solidFill>
            <a:ln w="0">
              <a:solidFill>
                <a:srgbClr val="000000"/>
              </a:solidFill>
              <a:miter lim="800000"/>
              <a:headEnd/>
              <a:tailEnd/>
            </a:ln>
          </p:spPr>
          <p:txBody>
            <a:bodyPr/>
            <a:lstStyle/>
            <a:p>
              <a:endParaRPr lang="en-US"/>
            </a:p>
          </p:txBody>
        </p:sp>
        <p:sp>
          <p:nvSpPr>
            <p:cNvPr id="33814" name="Rectangle 38"/>
            <p:cNvSpPr>
              <a:spLocks noChangeArrowheads="1"/>
            </p:cNvSpPr>
            <p:nvPr/>
          </p:nvSpPr>
          <p:spPr bwMode="auto">
            <a:xfrm>
              <a:off x="3518" y="1817"/>
              <a:ext cx="18" cy="6"/>
            </a:xfrm>
            <a:prstGeom prst="rect">
              <a:avLst/>
            </a:prstGeom>
            <a:solidFill>
              <a:srgbClr val="FFFFFF"/>
            </a:solidFill>
            <a:ln w="0">
              <a:solidFill>
                <a:srgbClr val="000000"/>
              </a:solidFill>
              <a:miter lim="800000"/>
              <a:headEnd/>
              <a:tailEnd/>
            </a:ln>
          </p:spPr>
          <p:txBody>
            <a:bodyPr/>
            <a:lstStyle/>
            <a:p>
              <a:endParaRPr lang="en-US"/>
            </a:p>
          </p:txBody>
        </p:sp>
        <p:sp>
          <p:nvSpPr>
            <p:cNvPr id="33815" name="Rectangle 39"/>
            <p:cNvSpPr>
              <a:spLocks noChangeArrowheads="1"/>
            </p:cNvSpPr>
            <p:nvPr/>
          </p:nvSpPr>
          <p:spPr bwMode="auto">
            <a:xfrm>
              <a:off x="3536" y="1817"/>
              <a:ext cx="190" cy="6"/>
            </a:xfrm>
            <a:prstGeom prst="rect">
              <a:avLst/>
            </a:prstGeom>
            <a:solidFill>
              <a:srgbClr val="FFFFFF"/>
            </a:solidFill>
            <a:ln w="0">
              <a:solidFill>
                <a:srgbClr val="000000"/>
              </a:solidFill>
              <a:miter lim="800000"/>
              <a:headEnd/>
              <a:tailEnd/>
            </a:ln>
          </p:spPr>
          <p:txBody>
            <a:bodyPr/>
            <a:lstStyle/>
            <a:p>
              <a:endParaRPr lang="en-US"/>
            </a:p>
          </p:txBody>
        </p:sp>
        <p:sp>
          <p:nvSpPr>
            <p:cNvPr id="33816" name="Rectangle 40"/>
            <p:cNvSpPr>
              <a:spLocks noChangeArrowheads="1"/>
            </p:cNvSpPr>
            <p:nvPr/>
          </p:nvSpPr>
          <p:spPr bwMode="auto">
            <a:xfrm>
              <a:off x="3726" y="1817"/>
              <a:ext cx="20" cy="6"/>
            </a:xfrm>
            <a:prstGeom prst="rect">
              <a:avLst/>
            </a:prstGeom>
            <a:solidFill>
              <a:srgbClr val="FFFFFF"/>
            </a:solidFill>
            <a:ln w="0">
              <a:solidFill>
                <a:srgbClr val="000000"/>
              </a:solidFill>
              <a:miter lim="800000"/>
              <a:headEnd/>
              <a:tailEnd/>
            </a:ln>
          </p:spPr>
          <p:txBody>
            <a:bodyPr/>
            <a:lstStyle/>
            <a:p>
              <a:endParaRPr lang="en-US"/>
            </a:p>
          </p:txBody>
        </p:sp>
        <p:sp>
          <p:nvSpPr>
            <p:cNvPr id="33817" name="Rectangle 41"/>
            <p:cNvSpPr>
              <a:spLocks noChangeArrowheads="1"/>
            </p:cNvSpPr>
            <p:nvPr/>
          </p:nvSpPr>
          <p:spPr bwMode="auto">
            <a:xfrm>
              <a:off x="3746" y="1817"/>
              <a:ext cx="42" cy="6"/>
            </a:xfrm>
            <a:prstGeom prst="rect">
              <a:avLst/>
            </a:prstGeom>
            <a:solidFill>
              <a:srgbClr val="FFFFFF"/>
            </a:solidFill>
            <a:ln w="0">
              <a:solidFill>
                <a:srgbClr val="000000"/>
              </a:solidFill>
              <a:miter lim="800000"/>
              <a:headEnd/>
              <a:tailEnd/>
            </a:ln>
          </p:spPr>
          <p:txBody>
            <a:bodyPr/>
            <a:lstStyle/>
            <a:p>
              <a:endParaRPr lang="en-US"/>
            </a:p>
          </p:txBody>
        </p:sp>
        <p:sp>
          <p:nvSpPr>
            <p:cNvPr id="33818" name="Freeform 42"/>
            <p:cNvSpPr>
              <a:spLocks/>
            </p:cNvSpPr>
            <p:nvPr/>
          </p:nvSpPr>
          <p:spPr bwMode="auto">
            <a:xfrm>
              <a:off x="3418" y="1854"/>
              <a:ext cx="371" cy="67"/>
            </a:xfrm>
            <a:custGeom>
              <a:avLst/>
              <a:gdLst>
                <a:gd name="T0" fmla="*/ 358 w 1113"/>
                <a:gd name="T1" fmla="*/ 0 h 200"/>
                <a:gd name="T2" fmla="*/ 363 w 1113"/>
                <a:gd name="T3" fmla="*/ 1 h 200"/>
                <a:gd name="T4" fmla="*/ 368 w 1113"/>
                <a:gd name="T5" fmla="*/ 4 h 200"/>
                <a:gd name="T6" fmla="*/ 370 w 1113"/>
                <a:gd name="T7" fmla="*/ 8 h 200"/>
                <a:gd name="T8" fmla="*/ 371 w 1113"/>
                <a:gd name="T9" fmla="*/ 15 h 200"/>
                <a:gd name="T10" fmla="*/ 371 w 1113"/>
                <a:gd name="T11" fmla="*/ 67 h 200"/>
                <a:gd name="T12" fmla="*/ 0 w 1113"/>
                <a:gd name="T13" fmla="*/ 67 h 200"/>
                <a:gd name="T14" fmla="*/ 0 w 1113"/>
                <a:gd name="T15" fmla="*/ 14 h 200"/>
                <a:gd name="T16" fmla="*/ 1 w 1113"/>
                <a:gd name="T17" fmla="*/ 9 h 200"/>
                <a:gd name="T18" fmla="*/ 3 w 1113"/>
                <a:gd name="T19" fmla="*/ 5 h 200"/>
                <a:gd name="T20" fmla="*/ 7 w 1113"/>
                <a:gd name="T21" fmla="*/ 2 h 200"/>
                <a:gd name="T22" fmla="*/ 14 w 1113"/>
                <a:gd name="T23" fmla="*/ 0 h 200"/>
                <a:gd name="T24" fmla="*/ 87 w 1113"/>
                <a:gd name="T25" fmla="*/ 0 h 200"/>
                <a:gd name="T26" fmla="*/ 87 w 1113"/>
                <a:gd name="T27" fmla="*/ 13 h 200"/>
                <a:gd name="T28" fmla="*/ 74 w 1113"/>
                <a:gd name="T29" fmla="*/ 13 h 200"/>
                <a:gd name="T30" fmla="*/ 74 w 1113"/>
                <a:gd name="T31" fmla="*/ 30 h 200"/>
                <a:gd name="T32" fmla="*/ 87 w 1113"/>
                <a:gd name="T33" fmla="*/ 30 h 200"/>
                <a:gd name="T34" fmla="*/ 87 w 1113"/>
                <a:gd name="T35" fmla="*/ 58 h 200"/>
                <a:gd name="T36" fmla="*/ 234 w 1113"/>
                <a:gd name="T37" fmla="*/ 58 h 200"/>
                <a:gd name="T38" fmla="*/ 234 w 1113"/>
                <a:gd name="T39" fmla="*/ 30 h 200"/>
                <a:gd name="T40" fmla="*/ 304 w 1113"/>
                <a:gd name="T41" fmla="*/ 30 h 200"/>
                <a:gd name="T42" fmla="*/ 304 w 1113"/>
                <a:gd name="T43" fmla="*/ 13 h 200"/>
                <a:gd name="T44" fmla="*/ 234 w 1113"/>
                <a:gd name="T45" fmla="*/ 13 h 200"/>
                <a:gd name="T46" fmla="*/ 234 w 1113"/>
                <a:gd name="T47" fmla="*/ 0 h 200"/>
                <a:gd name="T48" fmla="*/ 358 w 1113"/>
                <a:gd name="T49" fmla="*/ 0 h 2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13"/>
                <a:gd name="T76" fmla="*/ 0 h 200"/>
                <a:gd name="T77" fmla="*/ 1113 w 1113"/>
                <a:gd name="T78" fmla="*/ 200 h 20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13" h="200">
                  <a:moveTo>
                    <a:pt x="1073" y="0"/>
                  </a:moveTo>
                  <a:lnTo>
                    <a:pt x="1090" y="4"/>
                  </a:lnTo>
                  <a:lnTo>
                    <a:pt x="1103" y="11"/>
                  </a:lnTo>
                  <a:lnTo>
                    <a:pt x="1110" y="23"/>
                  </a:lnTo>
                  <a:lnTo>
                    <a:pt x="1113" y="45"/>
                  </a:lnTo>
                  <a:lnTo>
                    <a:pt x="1113" y="200"/>
                  </a:lnTo>
                  <a:lnTo>
                    <a:pt x="0" y="200"/>
                  </a:lnTo>
                  <a:lnTo>
                    <a:pt x="0" y="41"/>
                  </a:lnTo>
                  <a:lnTo>
                    <a:pt x="2" y="28"/>
                  </a:lnTo>
                  <a:lnTo>
                    <a:pt x="8" y="14"/>
                  </a:lnTo>
                  <a:lnTo>
                    <a:pt x="20" y="6"/>
                  </a:lnTo>
                  <a:lnTo>
                    <a:pt x="42" y="0"/>
                  </a:lnTo>
                  <a:lnTo>
                    <a:pt x="260" y="0"/>
                  </a:lnTo>
                  <a:lnTo>
                    <a:pt x="260" y="39"/>
                  </a:lnTo>
                  <a:lnTo>
                    <a:pt x="221" y="39"/>
                  </a:lnTo>
                  <a:lnTo>
                    <a:pt x="221" y="89"/>
                  </a:lnTo>
                  <a:lnTo>
                    <a:pt x="260" y="89"/>
                  </a:lnTo>
                  <a:lnTo>
                    <a:pt x="260" y="173"/>
                  </a:lnTo>
                  <a:lnTo>
                    <a:pt x="703" y="173"/>
                  </a:lnTo>
                  <a:lnTo>
                    <a:pt x="703" y="89"/>
                  </a:lnTo>
                  <a:lnTo>
                    <a:pt x="912" y="89"/>
                  </a:lnTo>
                  <a:lnTo>
                    <a:pt x="912" y="39"/>
                  </a:lnTo>
                  <a:lnTo>
                    <a:pt x="703" y="39"/>
                  </a:lnTo>
                  <a:lnTo>
                    <a:pt x="703" y="0"/>
                  </a:lnTo>
                  <a:lnTo>
                    <a:pt x="1073" y="0"/>
                  </a:lnTo>
                  <a:close/>
                </a:path>
              </a:pathLst>
            </a:custGeom>
            <a:solidFill>
              <a:srgbClr val="FFFFFF"/>
            </a:solidFill>
            <a:ln w="0">
              <a:solidFill>
                <a:srgbClr val="000000"/>
              </a:solidFill>
              <a:round/>
              <a:headEnd/>
              <a:tailEnd/>
            </a:ln>
          </p:spPr>
          <p:txBody>
            <a:bodyPr/>
            <a:lstStyle/>
            <a:p>
              <a:endParaRPr lang="en-US"/>
            </a:p>
          </p:txBody>
        </p:sp>
        <p:sp>
          <p:nvSpPr>
            <p:cNvPr id="33819" name="Freeform 43"/>
            <p:cNvSpPr>
              <a:spLocks/>
            </p:cNvSpPr>
            <p:nvPr/>
          </p:nvSpPr>
          <p:spPr bwMode="auto">
            <a:xfrm>
              <a:off x="3504" y="1854"/>
              <a:ext cx="148" cy="13"/>
            </a:xfrm>
            <a:custGeom>
              <a:avLst/>
              <a:gdLst>
                <a:gd name="T0" fmla="*/ 148 w 443"/>
                <a:gd name="T1" fmla="*/ 13 h 39"/>
                <a:gd name="T2" fmla="*/ 148 w 443"/>
                <a:gd name="T3" fmla="*/ 0 h 39"/>
                <a:gd name="T4" fmla="*/ 0 w 443"/>
                <a:gd name="T5" fmla="*/ 0 h 39"/>
                <a:gd name="T6" fmla="*/ 0 w 443"/>
                <a:gd name="T7" fmla="*/ 13 h 39"/>
                <a:gd name="T8" fmla="*/ 67 w 443"/>
                <a:gd name="T9" fmla="*/ 13 h 39"/>
                <a:gd name="T10" fmla="*/ 67 w 443"/>
                <a:gd name="T11" fmla="*/ 7 h 39"/>
                <a:gd name="T12" fmla="*/ 138 w 443"/>
                <a:gd name="T13" fmla="*/ 7 h 39"/>
                <a:gd name="T14" fmla="*/ 138 w 443"/>
                <a:gd name="T15" fmla="*/ 13 h 39"/>
                <a:gd name="T16" fmla="*/ 148 w 443"/>
                <a:gd name="T17" fmla="*/ 13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3"/>
                <a:gd name="T28" fmla="*/ 0 h 39"/>
                <a:gd name="T29" fmla="*/ 443 w 443"/>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3" h="39">
                  <a:moveTo>
                    <a:pt x="443" y="39"/>
                  </a:moveTo>
                  <a:lnTo>
                    <a:pt x="443" y="0"/>
                  </a:lnTo>
                  <a:lnTo>
                    <a:pt x="0" y="0"/>
                  </a:lnTo>
                  <a:lnTo>
                    <a:pt x="0" y="39"/>
                  </a:lnTo>
                  <a:lnTo>
                    <a:pt x="200" y="39"/>
                  </a:lnTo>
                  <a:lnTo>
                    <a:pt x="200" y="22"/>
                  </a:lnTo>
                  <a:lnTo>
                    <a:pt x="414" y="22"/>
                  </a:lnTo>
                  <a:lnTo>
                    <a:pt x="414" y="39"/>
                  </a:lnTo>
                  <a:lnTo>
                    <a:pt x="443" y="39"/>
                  </a:lnTo>
                  <a:close/>
                </a:path>
              </a:pathLst>
            </a:custGeom>
            <a:solidFill>
              <a:srgbClr val="FFFFFF"/>
            </a:solidFill>
            <a:ln w="0">
              <a:solidFill>
                <a:srgbClr val="000000"/>
              </a:solidFill>
              <a:round/>
              <a:headEnd/>
              <a:tailEnd/>
            </a:ln>
          </p:spPr>
          <p:txBody>
            <a:bodyPr/>
            <a:lstStyle/>
            <a:p>
              <a:endParaRPr lang="en-US"/>
            </a:p>
          </p:txBody>
        </p:sp>
        <p:sp>
          <p:nvSpPr>
            <p:cNvPr id="33820" name="Rectangle 44"/>
            <p:cNvSpPr>
              <a:spLocks noChangeArrowheads="1"/>
            </p:cNvSpPr>
            <p:nvPr/>
          </p:nvSpPr>
          <p:spPr bwMode="auto">
            <a:xfrm>
              <a:off x="3667" y="1898"/>
              <a:ext cx="30" cy="12"/>
            </a:xfrm>
            <a:prstGeom prst="rect">
              <a:avLst/>
            </a:prstGeom>
            <a:solidFill>
              <a:srgbClr val="FFFFFF"/>
            </a:solidFill>
            <a:ln w="0">
              <a:solidFill>
                <a:srgbClr val="000000"/>
              </a:solidFill>
              <a:miter lim="800000"/>
              <a:headEnd/>
              <a:tailEnd/>
            </a:ln>
          </p:spPr>
          <p:txBody>
            <a:bodyPr/>
            <a:lstStyle/>
            <a:p>
              <a:endParaRPr lang="en-US"/>
            </a:p>
          </p:txBody>
        </p:sp>
        <p:sp>
          <p:nvSpPr>
            <p:cNvPr id="33821" name="Rectangle 45"/>
            <p:cNvSpPr>
              <a:spLocks noChangeArrowheads="1"/>
            </p:cNvSpPr>
            <p:nvPr/>
          </p:nvSpPr>
          <p:spPr bwMode="auto">
            <a:xfrm>
              <a:off x="3418" y="1926"/>
              <a:ext cx="371" cy="68"/>
            </a:xfrm>
            <a:prstGeom prst="rect">
              <a:avLst/>
            </a:prstGeom>
            <a:solidFill>
              <a:srgbClr val="FFFFFF"/>
            </a:solidFill>
            <a:ln w="0">
              <a:solidFill>
                <a:srgbClr val="000000"/>
              </a:solidFill>
              <a:miter lim="800000"/>
              <a:headEnd/>
              <a:tailEnd/>
            </a:ln>
          </p:spPr>
          <p:txBody>
            <a:bodyPr/>
            <a:lstStyle/>
            <a:p>
              <a:endParaRPr lang="en-US"/>
            </a:p>
          </p:txBody>
        </p:sp>
        <p:sp>
          <p:nvSpPr>
            <p:cNvPr id="33822" name="Rectangle 46"/>
            <p:cNvSpPr>
              <a:spLocks noChangeArrowheads="1"/>
            </p:cNvSpPr>
            <p:nvPr/>
          </p:nvSpPr>
          <p:spPr bwMode="auto">
            <a:xfrm>
              <a:off x="3504" y="1932"/>
              <a:ext cx="148" cy="22"/>
            </a:xfrm>
            <a:prstGeom prst="rect">
              <a:avLst/>
            </a:prstGeom>
            <a:solidFill>
              <a:srgbClr val="FFFFFF"/>
            </a:solidFill>
            <a:ln w="0">
              <a:solidFill>
                <a:srgbClr val="000000"/>
              </a:solidFill>
              <a:miter lim="800000"/>
              <a:headEnd/>
              <a:tailEnd/>
            </a:ln>
          </p:spPr>
          <p:txBody>
            <a:bodyPr/>
            <a:lstStyle/>
            <a:p>
              <a:endParaRPr lang="en-US"/>
            </a:p>
          </p:txBody>
        </p:sp>
        <p:sp>
          <p:nvSpPr>
            <p:cNvPr id="33823" name="Rectangle 47"/>
            <p:cNvSpPr>
              <a:spLocks noChangeArrowheads="1"/>
            </p:cNvSpPr>
            <p:nvPr/>
          </p:nvSpPr>
          <p:spPr bwMode="auto">
            <a:xfrm>
              <a:off x="3693" y="1932"/>
              <a:ext cx="47" cy="12"/>
            </a:xfrm>
            <a:prstGeom prst="rect">
              <a:avLst/>
            </a:prstGeom>
            <a:solidFill>
              <a:srgbClr val="FFFFFF"/>
            </a:solidFill>
            <a:ln w="0">
              <a:solidFill>
                <a:srgbClr val="000000"/>
              </a:solidFill>
              <a:miter lim="800000"/>
              <a:headEnd/>
              <a:tailEnd/>
            </a:ln>
          </p:spPr>
          <p:txBody>
            <a:bodyPr/>
            <a:lstStyle/>
            <a:p>
              <a:endParaRPr lang="en-US"/>
            </a:p>
          </p:txBody>
        </p:sp>
        <p:sp>
          <p:nvSpPr>
            <p:cNvPr id="33824" name="Rectangle 48"/>
            <p:cNvSpPr>
              <a:spLocks noChangeArrowheads="1"/>
            </p:cNvSpPr>
            <p:nvPr/>
          </p:nvSpPr>
          <p:spPr bwMode="auto">
            <a:xfrm>
              <a:off x="3504" y="1962"/>
              <a:ext cx="148" cy="24"/>
            </a:xfrm>
            <a:prstGeom prst="rect">
              <a:avLst/>
            </a:prstGeom>
            <a:solidFill>
              <a:srgbClr val="FFFFFF"/>
            </a:solidFill>
            <a:ln w="0">
              <a:solidFill>
                <a:srgbClr val="000000"/>
              </a:solidFill>
              <a:miter lim="800000"/>
              <a:headEnd/>
              <a:tailEnd/>
            </a:ln>
          </p:spPr>
          <p:txBody>
            <a:bodyPr/>
            <a:lstStyle/>
            <a:p>
              <a:endParaRPr lang="en-US"/>
            </a:p>
          </p:txBody>
        </p:sp>
        <p:sp>
          <p:nvSpPr>
            <p:cNvPr id="33825" name="Rectangle 49"/>
            <p:cNvSpPr>
              <a:spLocks noChangeArrowheads="1"/>
            </p:cNvSpPr>
            <p:nvPr/>
          </p:nvSpPr>
          <p:spPr bwMode="auto">
            <a:xfrm>
              <a:off x="3418" y="2002"/>
              <a:ext cx="371" cy="31"/>
            </a:xfrm>
            <a:prstGeom prst="rect">
              <a:avLst/>
            </a:prstGeom>
            <a:solidFill>
              <a:srgbClr val="FFFFFF"/>
            </a:solidFill>
            <a:ln w="0">
              <a:solidFill>
                <a:srgbClr val="000000"/>
              </a:solidFill>
              <a:miter lim="800000"/>
              <a:headEnd/>
              <a:tailEnd/>
            </a:ln>
          </p:spPr>
          <p:txBody>
            <a:bodyPr/>
            <a:lstStyle/>
            <a:p>
              <a:endParaRPr lang="en-US"/>
            </a:p>
          </p:txBody>
        </p:sp>
        <p:sp>
          <p:nvSpPr>
            <p:cNvPr id="33826" name="Freeform 50"/>
            <p:cNvSpPr>
              <a:spLocks/>
            </p:cNvSpPr>
            <p:nvPr/>
          </p:nvSpPr>
          <p:spPr bwMode="auto">
            <a:xfrm>
              <a:off x="3418" y="2039"/>
              <a:ext cx="371" cy="95"/>
            </a:xfrm>
            <a:custGeom>
              <a:avLst/>
              <a:gdLst>
                <a:gd name="T0" fmla="*/ 371 w 1113"/>
                <a:gd name="T1" fmla="*/ 13 h 285"/>
                <a:gd name="T2" fmla="*/ 114 w 1113"/>
                <a:gd name="T3" fmla="*/ 13 h 285"/>
                <a:gd name="T4" fmla="*/ 88 w 1113"/>
                <a:gd name="T5" fmla="*/ 13 h 285"/>
                <a:gd name="T6" fmla="*/ 88 w 1113"/>
                <a:gd name="T7" fmla="*/ 88 h 285"/>
                <a:gd name="T8" fmla="*/ 234 w 1113"/>
                <a:gd name="T9" fmla="*/ 88 h 285"/>
                <a:gd name="T10" fmla="*/ 234 w 1113"/>
                <a:gd name="T11" fmla="*/ 62 h 285"/>
                <a:gd name="T12" fmla="*/ 371 w 1113"/>
                <a:gd name="T13" fmla="*/ 62 h 285"/>
                <a:gd name="T14" fmla="*/ 371 w 1113"/>
                <a:gd name="T15" fmla="*/ 80 h 285"/>
                <a:gd name="T16" fmla="*/ 370 w 1113"/>
                <a:gd name="T17" fmla="*/ 86 h 285"/>
                <a:gd name="T18" fmla="*/ 368 w 1113"/>
                <a:gd name="T19" fmla="*/ 90 h 285"/>
                <a:gd name="T20" fmla="*/ 361 w 1113"/>
                <a:gd name="T21" fmla="*/ 94 h 285"/>
                <a:gd name="T22" fmla="*/ 354 w 1113"/>
                <a:gd name="T23" fmla="*/ 95 h 285"/>
                <a:gd name="T24" fmla="*/ 14 w 1113"/>
                <a:gd name="T25" fmla="*/ 95 h 285"/>
                <a:gd name="T26" fmla="*/ 9 w 1113"/>
                <a:gd name="T27" fmla="*/ 95 h 285"/>
                <a:gd name="T28" fmla="*/ 6 w 1113"/>
                <a:gd name="T29" fmla="*/ 94 h 285"/>
                <a:gd name="T30" fmla="*/ 2 w 1113"/>
                <a:gd name="T31" fmla="*/ 90 h 285"/>
                <a:gd name="T32" fmla="*/ 0 w 1113"/>
                <a:gd name="T33" fmla="*/ 86 h 285"/>
                <a:gd name="T34" fmla="*/ 0 w 1113"/>
                <a:gd name="T35" fmla="*/ 81 h 285"/>
                <a:gd name="T36" fmla="*/ 0 w 1113"/>
                <a:gd name="T37" fmla="*/ 0 h 285"/>
                <a:gd name="T38" fmla="*/ 371 w 1113"/>
                <a:gd name="T39" fmla="*/ 0 h 285"/>
                <a:gd name="T40" fmla="*/ 371 w 1113"/>
                <a:gd name="T41" fmla="*/ 13 h 2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13"/>
                <a:gd name="T64" fmla="*/ 0 h 285"/>
                <a:gd name="T65" fmla="*/ 1113 w 1113"/>
                <a:gd name="T66" fmla="*/ 285 h 28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13" h="285">
                  <a:moveTo>
                    <a:pt x="1113" y="38"/>
                  </a:moveTo>
                  <a:lnTo>
                    <a:pt x="343" y="38"/>
                  </a:lnTo>
                  <a:lnTo>
                    <a:pt x="264" y="38"/>
                  </a:lnTo>
                  <a:lnTo>
                    <a:pt x="264" y="263"/>
                  </a:lnTo>
                  <a:lnTo>
                    <a:pt x="701" y="263"/>
                  </a:lnTo>
                  <a:lnTo>
                    <a:pt x="701" y="185"/>
                  </a:lnTo>
                  <a:lnTo>
                    <a:pt x="1113" y="185"/>
                  </a:lnTo>
                  <a:lnTo>
                    <a:pt x="1113" y="239"/>
                  </a:lnTo>
                  <a:lnTo>
                    <a:pt x="1111" y="257"/>
                  </a:lnTo>
                  <a:lnTo>
                    <a:pt x="1103" y="270"/>
                  </a:lnTo>
                  <a:lnTo>
                    <a:pt x="1083" y="283"/>
                  </a:lnTo>
                  <a:lnTo>
                    <a:pt x="1062" y="285"/>
                  </a:lnTo>
                  <a:lnTo>
                    <a:pt x="42" y="285"/>
                  </a:lnTo>
                  <a:lnTo>
                    <a:pt x="28" y="284"/>
                  </a:lnTo>
                  <a:lnTo>
                    <a:pt x="19" y="281"/>
                  </a:lnTo>
                  <a:lnTo>
                    <a:pt x="7" y="271"/>
                  </a:lnTo>
                  <a:lnTo>
                    <a:pt x="1" y="258"/>
                  </a:lnTo>
                  <a:lnTo>
                    <a:pt x="0" y="242"/>
                  </a:lnTo>
                  <a:lnTo>
                    <a:pt x="0" y="0"/>
                  </a:lnTo>
                  <a:lnTo>
                    <a:pt x="1113" y="0"/>
                  </a:lnTo>
                  <a:lnTo>
                    <a:pt x="1113" y="38"/>
                  </a:lnTo>
                  <a:close/>
                </a:path>
              </a:pathLst>
            </a:custGeom>
            <a:solidFill>
              <a:srgbClr val="FFFFFF"/>
            </a:solidFill>
            <a:ln w="0">
              <a:solidFill>
                <a:srgbClr val="000000"/>
              </a:solidFill>
              <a:round/>
              <a:headEnd/>
              <a:tailEnd/>
            </a:ln>
          </p:spPr>
          <p:txBody>
            <a:bodyPr/>
            <a:lstStyle/>
            <a:p>
              <a:endParaRPr lang="en-US"/>
            </a:p>
          </p:txBody>
        </p:sp>
        <p:sp>
          <p:nvSpPr>
            <p:cNvPr id="33827" name="Freeform 51"/>
            <p:cNvSpPr>
              <a:spLocks/>
            </p:cNvSpPr>
            <p:nvPr/>
          </p:nvSpPr>
          <p:spPr bwMode="auto">
            <a:xfrm>
              <a:off x="3506" y="2052"/>
              <a:ext cx="145" cy="75"/>
            </a:xfrm>
            <a:custGeom>
              <a:avLst/>
              <a:gdLst>
                <a:gd name="T0" fmla="*/ 26 w 437"/>
                <a:gd name="T1" fmla="*/ 0 h 225"/>
                <a:gd name="T2" fmla="*/ 0 w 437"/>
                <a:gd name="T3" fmla="*/ 0 h 225"/>
                <a:gd name="T4" fmla="*/ 0 w 437"/>
                <a:gd name="T5" fmla="*/ 75 h 225"/>
                <a:gd name="T6" fmla="*/ 145 w 437"/>
                <a:gd name="T7" fmla="*/ 75 h 225"/>
                <a:gd name="T8" fmla="*/ 145 w 437"/>
                <a:gd name="T9" fmla="*/ 49 h 225"/>
                <a:gd name="T10" fmla="*/ 61 w 437"/>
                <a:gd name="T11" fmla="*/ 49 h 225"/>
                <a:gd name="T12" fmla="*/ 61 w 437"/>
                <a:gd name="T13" fmla="*/ 64 h 225"/>
                <a:gd name="T14" fmla="*/ 26 w 437"/>
                <a:gd name="T15" fmla="*/ 64 h 225"/>
                <a:gd name="T16" fmla="*/ 26 w 437"/>
                <a:gd name="T17" fmla="*/ 49 h 225"/>
                <a:gd name="T18" fmla="*/ 26 w 437"/>
                <a:gd name="T19" fmla="*/ 0 h 2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7"/>
                <a:gd name="T31" fmla="*/ 0 h 225"/>
                <a:gd name="T32" fmla="*/ 437 w 437"/>
                <a:gd name="T33" fmla="*/ 225 h 2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7" h="225">
                  <a:moveTo>
                    <a:pt x="79" y="0"/>
                  </a:moveTo>
                  <a:lnTo>
                    <a:pt x="0" y="0"/>
                  </a:lnTo>
                  <a:lnTo>
                    <a:pt x="0" y="225"/>
                  </a:lnTo>
                  <a:lnTo>
                    <a:pt x="437" y="225"/>
                  </a:lnTo>
                  <a:lnTo>
                    <a:pt x="437" y="147"/>
                  </a:lnTo>
                  <a:lnTo>
                    <a:pt x="184" y="147"/>
                  </a:lnTo>
                  <a:lnTo>
                    <a:pt x="184" y="192"/>
                  </a:lnTo>
                  <a:lnTo>
                    <a:pt x="79" y="192"/>
                  </a:lnTo>
                  <a:lnTo>
                    <a:pt x="79" y="147"/>
                  </a:lnTo>
                  <a:lnTo>
                    <a:pt x="79" y="0"/>
                  </a:lnTo>
                  <a:close/>
                </a:path>
              </a:pathLst>
            </a:custGeom>
            <a:solidFill>
              <a:srgbClr val="FFFFFF"/>
            </a:solidFill>
            <a:ln w="0">
              <a:solidFill>
                <a:srgbClr val="000000"/>
              </a:solidFill>
              <a:round/>
              <a:headEnd/>
              <a:tailEnd/>
            </a:ln>
          </p:spPr>
          <p:txBody>
            <a:bodyPr/>
            <a:lstStyle/>
            <a:p>
              <a:endParaRPr lang="en-US"/>
            </a:p>
          </p:txBody>
        </p:sp>
        <p:sp>
          <p:nvSpPr>
            <p:cNvPr id="33828" name="Freeform 52"/>
            <p:cNvSpPr>
              <a:spLocks/>
            </p:cNvSpPr>
            <p:nvPr/>
          </p:nvSpPr>
          <p:spPr bwMode="auto">
            <a:xfrm>
              <a:off x="3532" y="2052"/>
              <a:ext cx="257" cy="49"/>
            </a:xfrm>
            <a:custGeom>
              <a:avLst/>
              <a:gdLst>
                <a:gd name="T0" fmla="*/ 257 w 770"/>
                <a:gd name="T1" fmla="*/ 0 h 147"/>
                <a:gd name="T2" fmla="*/ 257 w 770"/>
                <a:gd name="T3" fmla="*/ 49 h 147"/>
                <a:gd name="T4" fmla="*/ 119 w 770"/>
                <a:gd name="T5" fmla="*/ 49 h 147"/>
                <a:gd name="T6" fmla="*/ 35 w 770"/>
                <a:gd name="T7" fmla="*/ 49 h 147"/>
                <a:gd name="T8" fmla="*/ 0 w 770"/>
                <a:gd name="T9" fmla="*/ 49 h 147"/>
                <a:gd name="T10" fmla="*/ 0 w 770"/>
                <a:gd name="T11" fmla="*/ 0 h 147"/>
                <a:gd name="T12" fmla="*/ 257 w 770"/>
                <a:gd name="T13" fmla="*/ 0 h 147"/>
                <a:gd name="T14" fmla="*/ 0 60000 65536"/>
                <a:gd name="T15" fmla="*/ 0 60000 65536"/>
                <a:gd name="T16" fmla="*/ 0 60000 65536"/>
                <a:gd name="T17" fmla="*/ 0 60000 65536"/>
                <a:gd name="T18" fmla="*/ 0 60000 65536"/>
                <a:gd name="T19" fmla="*/ 0 60000 65536"/>
                <a:gd name="T20" fmla="*/ 0 60000 65536"/>
                <a:gd name="T21" fmla="*/ 0 w 770"/>
                <a:gd name="T22" fmla="*/ 0 h 147"/>
                <a:gd name="T23" fmla="*/ 770 w 770"/>
                <a:gd name="T24" fmla="*/ 147 h 1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0" h="147">
                  <a:moveTo>
                    <a:pt x="770" y="0"/>
                  </a:moveTo>
                  <a:lnTo>
                    <a:pt x="770" y="147"/>
                  </a:lnTo>
                  <a:lnTo>
                    <a:pt x="358" y="147"/>
                  </a:lnTo>
                  <a:lnTo>
                    <a:pt x="105" y="147"/>
                  </a:lnTo>
                  <a:lnTo>
                    <a:pt x="0" y="147"/>
                  </a:lnTo>
                  <a:lnTo>
                    <a:pt x="0" y="0"/>
                  </a:lnTo>
                  <a:lnTo>
                    <a:pt x="770" y="0"/>
                  </a:lnTo>
                  <a:close/>
                </a:path>
              </a:pathLst>
            </a:custGeom>
            <a:solidFill>
              <a:srgbClr val="FFFFFF"/>
            </a:solidFill>
            <a:ln w="0">
              <a:solidFill>
                <a:srgbClr val="000000"/>
              </a:solidFill>
              <a:round/>
              <a:headEnd/>
              <a:tailEnd/>
            </a:ln>
          </p:spPr>
          <p:txBody>
            <a:bodyPr/>
            <a:lstStyle/>
            <a:p>
              <a:endParaRPr lang="en-US"/>
            </a:p>
          </p:txBody>
        </p:sp>
        <p:sp>
          <p:nvSpPr>
            <p:cNvPr id="33829" name="Freeform 53"/>
            <p:cNvSpPr>
              <a:spLocks/>
            </p:cNvSpPr>
            <p:nvPr/>
          </p:nvSpPr>
          <p:spPr bwMode="auto">
            <a:xfrm>
              <a:off x="3374" y="2202"/>
              <a:ext cx="460" cy="15"/>
            </a:xfrm>
            <a:custGeom>
              <a:avLst/>
              <a:gdLst>
                <a:gd name="T0" fmla="*/ 0 w 1380"/>
                <a:gd name="T1" fmla="*/ 15 h 46"/>
                <a:gd name="T2" fmla="*/ 38 w 1380"/>
                <a:gd name="T3" fmla="*/ 15 h 46"/>
                <a:gd name="T4" fmla="*/ 414 w 1380"/>
                <a:gd name="T5" fmla="*/ 15 h 46"/>
                <a:gd name="T6" fmla="*/ 454 w 1380"/>
                <a:gd name="T7" fmla="*/ 15 h 46"/>
                <a:gd name="T8" fmla="*/ 458 w 1380"/>
                <a:gd name="T9" fmla="*/ 11 h 46"/>
                <a:gd name="T10" fmla="*/ 459 w 1380"/>
                <a:gd name="T11" fmla="*/ 6 h 46"/>
                <a:gd name="T12" fmla="*/ 460 w 1380"/>
                <a:gd name="T13" fmla="*/ 0 h 46"/>
                <a:gd name="T14" fmla="*/ 7 w 1380"/>
                <a:gd name="T15" fmla="*/ 0 h 46"/>
                <a:gd name="T16" fmla="*/ 6 w 1380"/>
                <a:gd name="T17" fmla="*/ 6 h 46"/>
                <a:gd name="T18" fmla="*/ 4 w 1380"/>
                <a:gd name="T19" fmla="*/ 12 h 46"/>
                <a:gd name="T20" fmla="*/ 0 w 1380"/>
                <a:gd name="T21" fmla="*/ 15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0"/>
                <a:gd name="T34" fmla="*/ 0 h 46"/>
                <a:gd name="T35" fmla="*/ 1380 w 1380"/>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0" h="46">
                  <a:moveTo>
                    <a:pt x="0" y="46"/>
                  </a:moveTo>
                  <a:lnTo>
                    <a:pt x="113" y="46"/>
                  </a:lnTo>
                  <a:lnTo>
                    <a:pt x="1243" y="46"/>
                  </a:lnTo>
                  <a:lnTo>
                    <a:pt x="1362" y="46"/>
                  </a:lnTo>
                  <a:lnTo>
                    <a:pt x="1373" y="34"/>
                  </a:lnTo>
                  <a:lnTo>
                    <a:pt x="1378" y="18"/>
                  </a:lnTo>
                  <a:lnTo>
                    <a:pt x="1380" y="0"/>
                  </a:lnTo>
                  <a:lnTo>
                    <a:pt x="20" y="0"/>
                  </a:lnTo>
                  <a:lnTo>
                    <a:pt x="19" y="19"/>
                  </a:lnTo>
                  <a:lnTo>
                    <a:pt x="11" y="36"/>
                  </a:lnTo>
                  <a:lnTo>
                    <a:pt x="0" y="46"/>
                  </a:lnTo>
                  <a:close/>
                </a:path>
              </a:pathLst>
            </a:custGeom>
            <a:solidFill>
              <a:srgbClr val="FFFFFF"/>
            </a:solidFill>
            <a:ln w="0">
              <a:solidFill>
                <a:srgbClr val="000000"/>
              </a:solidFill>
              <a:round/>
              <a:headEnd/>
              <a:tailEnd/>
            </a:ln>
          </p:spPr>
          <p:txBody>
            <a:bodyPr/>
            <a:lstStyle/>
            <a:p>
              <a:endParaRPr lang="en-US"/>
            </a:p>
          </p:txBody>
        </p:sp>
        <p:sp>
          <p:nvSpPr>
            <p:cNvPr id="33830" name="Freeform 54"/>
            <p:cNvSpPr>
              <a:spLocks/>
            </p:cNvSpPr>
            <p:nvPr/>
          </p:nvSpPr>
          <p:spPr bwMode="auto">
            <a:xfrm>
              <a:off x="3374" y="2217"/>
              <a:ext cx="454" cy="360"/>
            </a:xfrm>
            <a:custGeom>
              <a:avLst/>
              <a:gdLst>
                <a:gd name="T0" fmla="*/ 38 w 1362"/>
                <a:gd name="T1" fmla="*/ 0 h 1079"/>
                <a:gd name="T2" fmla="*/ 0 w 1362"/>
                <a:gd name="T3" fmla="*/ 0 h 1079"/>
                <a:gd name="T4" fmla="*/ 1 w 1362"/>
                <a:gd name="T5" fmla="*/ 360 h 1079"/>
                <a:gd name="T6" fmla="*/ 454 w 1362"/>
                <a:gd name="T7" fmla="*/ 360 h 1079"/>
                <a:gd name="T8" fmla="*/ 454 w 1362"/>
                <a:gd name="T9" fmla="*/ 0 h 1079"/>
                <a:gd name="T10" fmla="*/ 414 w 1362"/>
                <a:gd name="T11" fmla="*/ 0 h 1079"/>
                <a:gd name="T12" fmla="*/ 414 w 1362"/>
                <a:gd name="T13" fmla="*/ 17 h 1079"/>
                <a:gd name="T14" fmla="*/ 412 w 1362"/>
                <a:gd name="T15" fmla="*/ 21 h 1079"/>
                <a:gd name="T16" fmla="*/ 406 w 1362"/>
                <a:gd name="T17" fmla="*/ 25 h 1079"/>
                <a:gd name="T18" fmla="*/ 45 w 1362"/>
                <a:gd name="T19" fmla="*/ 25 h 1079"/>
                <a:gd name="T20" fmla="*/ 40 w 1362"/>
                <a:gd name="T21" fmla="*/ 21 h 1079"/>
                <a:gd name="T22" fmla="*/ 38 w 1362"/>
                <a:gd name="T23" fmla="*/ 17 h 1079"/>
                <a:gd name="T24" fmla="*/ 38 w 1362"/>
                <a:gd name="T25" fmla="*/ 0 h 10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62"/>
                <a:gd name="T40" fmla="*/ 0 h 1079"/>
                <a:gd name="T41" fmla="*/ 1362 w 1362"/>
                <a:gd name="T42" fmla="*/ 1079 h 10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62" h="1079">
                  <a:moveTo>
                    <a:pt x="113" y="0"/>
                  </a:moveTo>
                  <a:lnTo>
                    <a:pt x="0" y="0"/>
                  </a:lnTo>
                  <a:lnTo>
                    <a:pt x="4" y="1079"/>
                  </a:lnTo>
                  <a:lnTo>
                    <a:pt x="1362" y="1079"/>
                  </a:lnTo>
                  <a:lnTo>
                    <a:pt x="1362" y="0"/>
                  </a:lnTo>
                  <a:lnTo>
                    <a:pt x="1243" y="0"/>
                  </a:lnTo>
                  <a:lnTo>
                    <a:pt x="1243" y="50"/>
                  </a:lnTo>
                  <a:lnTo>
                    <a:pt x="1236" y="64"/>
                  </a:lnTo>
                  <a:lnTo>
                    <a:pt x="1218" y="74"/>
                  </a:lnTo>
                  <a:lnTo>
                    <a:pt x="136" y="74"/>
                  </a:lnTo>
                  <a:lnTo>
                    <a:pt x="120" y="63"/>
                  </a:lnTo>
                  <a:lnTo>
                    <a:pt x="113" y="50"/>
                  </a:lnTo>
                  <a:lnTo>
                    <a:pt x="113" y="0"/>
                  </a:lnTo>
                  <a:close/>
                </a:path>
              </a:pathLst>
            </a:custGeom>
            <a:solidFill>
              <a:srgbClr val="FFFFFF"/>
            </a:solidFill>
            <a:ln w="0">
              <a:solidFill>
                <a:srgbClr val="000000"/>
              </a:solidFill>
              <a:round/>
              <a:headEnd/>
              <a:tailEnd/>
            </a:ln>
          </p:spPr>
          <p:txBody>
            <a:bodyPr/>
            <a:lstStyle/>
            <a:p>
              <a:endParaRPr lang="en-US"/>
            </a:p>
          </p:txBody>
        </p:sp>
        <p:sp>
          <p:nvSpPr>
            <p:cNvPr id="33831" name="Rectangle 55"/>
            <p:cNvSpPr>
              <a:spLocks noChangeArrowheads="1"/>
            </p:cNvSpPr>
            <p:nvPr/>
          </p:nvSpPr>
          <p:spPr bwMode="auto">
            <a:xfrm>
              <a:off x="3375" y="2583"/>
              <a:ext cx="453" cy="12"/>
            </a:xfrm>
            <a:prstGeom prst="rect">
              <a:avLst/>
            </a:prstGeom>
            <a:solidFill>
              <a:srgbClr val="FFFFFF"/>
            </a:solidFill>
            <a:ln w="0">
              <a:solidFill>
                <a:srgbClr val="000000"/>
              </a:solidFill>
              <a:miter lim="800000"/>
              <a:headEnd/>
              <a:tailEnd/>
            </a:ln>
          </p:spPr>
          <p:txBody>
            <a:bodyPr/>
            <a:lstStyle/>
            <a:p>
              <a:endParaRPr lang="en-US"/>
            </a:p>
          </p:txBody>
        </p:sp>
        <p:sp>
          <p:nvSpPr>
            <p:cNvPr id="33832" name="Rectangle 56"/>
            <p:cNvSpPr>
              <a:spLocks noChangeArrowheads="1"/>
            </p:cNvSpPr>
            <p:nvPr/>
          </p:nvSpPr>
          <p:spPr bwMode="auto">
            <a:xfrm>
              <a:off x="3375" y="2602"/>
              <a:ext cx="453" cy="12"/>
            </a:xfrm>
            <a:prstGeom prst="rect">
              <a:avLst/>
            </a:prstGeom>
            <a:solidFill>
              <a:srgbClr val="FFFFFF"/>
            </a:solidFill>
            <a:ln w="0">
              <a:solidFill>
                <a:srgbClr val="000000"/>
              </a:solidFill>
              <a:miter lim="800000"/>
              <a:headEnd/>
              <a:tailEnd/>
            </a:ln>
          </p:spPr>
          <p:txBody>
            <a:bodyPr/>
            <a:lstStyle/>
            <a:p>
              <a:endParaRPr lang="en-US"/>
            </a:p>
          </p:txBody>
        </p:sp>
        <p:sp>
          <p:nvSpPr>
            <p:cNvPr id="33833" name="Rectangle 57"/>
            <p:cNvSpPr>
              <a:spLocks noChangeArrowheads="1"/>
            </p:cNvSpPr>
            <p:nvPr/>
          </p:nvSpPr>
          <p:spPr bwMode="auto">
            <a:xfrm>
              <a:off x="3375" y="2621"/>
              <a:ext cx="453" cy="12"/>
            </a:xfrm>
            <a:prstGeom prst="rect">
              <a:avLst/>
            </a:prstGeom>
            <a:solidFill>
              <a:srgbClr val="FFFFFF"/>
            </a:solidFill>
            <a:ln w="0">
              <a:solidFill>
                <a:srgbClr val="000000"/>
              </a:solidFill>
              <a:miter lim="800000"/>
              <a:headEnd/>
              <a:tailEnd/>
            </a:ln>
          </p:spPr>
          <p:txBody>
            <a:bodyPr/>
            <a:lstStyle/>
            <a:p>
              <a:endParaRPr lang="en-US"/>
            </a:p>
          </p:txBody>
        </p:sp>
        <p:sp>
          <p:nvSpPr>
            <p:cNvPr id="33834" name="Rectangle 58"/>
            <p:cNvSpPr>
              <a:spLocks noChangeArrowheads="1"/>
            </p:cNvSpPr>
            <p:nvPr/>
          </p:nvSpPr>
          <p:spPr bwMode="auto">
            <a:xfrm>
              <a:off x="3375" y="2640"/>
              <a:ext cx="453" cy="12"/>
            </a:xfrm>
            <a:prstGeom prst="rect">
              <a:avLst/>
            </a:prstGeom>
            <a:solidFill>
              <a:srgbClr val="FFFFFF"/>
            </a:solidFill>
            <a:ln w="0">
              <a:solidFill>
                <a:srgbClr val="000000"/>
              </a:solidFill>
              <a:miter lim="800000"/>
              <a:headEnd/>
              <a:tailEnd/>
            </a:ln>
          </p:spPr>
          <p:txBody>
            <a:bodyPr/>
            <a:lstStyle/>
            <a:p>
              <a:endParaRPr lang="en-US"/>
            </a:p>
          </p:txBody>
        </p:sp>
        <p:sp>
          <p:nvSpPr>
            <p:cNvPr id="33835" name="Freeform 59"/>
            <p:cNvSpPr>
              <a:spLocks/>
            </p:cNvSpPr>
            <p:nvPr/>
          </p:nvSpPr>
          <p:spPr bwMode="auto">
            <a:xfrm>
              <a:off x="3376" y="2659"/>
              <a:ext cx="452" cy="12"/>
            </a:xfrm>
            <a:custGeom>
              <a:avLst/>
              <a:gdLst>
                <a:gd name="T0" fmla="*/ 0 w 1356"/>
                <a:gd name="T1" fmla="*/ 12 h 36"/>
                <a:gd name="T2" fmla="*/ 0 w 1356"/>
                <a:gd name="T3" fmla="*/ 0 h 36"/>
                <a:gd name="T4" fmla="*/ 452 w 1356"/>
                <a:gd name="T5" fmla="*/ 0 h 36"/>
                <a:gd name="T6" fmla="*/ 452 w 1356"/>
                <a:gd name="T7" fmla="*/ 12 h 36"/>
                <a:gd name="T8" fmla="*/ 0 w 1356"/>
                <a:gd name="T9" fmla="*/ 12 h 36"/>
                <a:gd name="T10" fmla="*/ 0 60000 65536"/>
                <a:gd name="T11" fmla="*/ 0 60000 65536"/>
                <a:gd name="T12" fmla="*/ 0 60000 65536"/>
                <a:gd name="T13" fmla="*/ 0 60000 65536"/>
                <a:gd name="T14" fmla="*/ 0 60000 65536"/>
                <a:gd name="T15" fmla="*/ 0 w 1356"/>
                <a:gd name="T16" fmla="*/ 0 h 36"/>
                <a:gd name="T17" fmla="*/ 1356 w 1356"/>
                <a:gd name="T18" fmla="*/ 36 h 36"/>
              </a:gdLst>
              <a:ahLst/>
              <a:cxnLst>
                <a:cxn ang="T10">
                  <a:pos x="T0" y="T1"/>
                </a:cxn>
                <a:cxn ang="T11">
                  <a:pos x="T2" y="T3"/>
                </a:cxn>
                <a:cxn ang="T12">
                  <a:pos x="T4" y="T5"/>
                </a:cxn>
                <a:cxn ang="T13">
                  <a:pos x="T6" y="T7"/>
                </a:cxn>
                <a:cxn ang="T14">
                  <a:pos x="T8" y="T9"/>
                </a:cxn>
              </a:cxnLst>
              <a:rect l="T15" t="T16" r="T17" b="T18"/>
              <a:pathLst>
                <a:path w="1356" h="36">
                  <a:moveTo>
                    <a:pt x="1" y="36"/>
                  </a:moveTo>
                  <a:lnTo>
                    <a:pt x="0" y="0"/>
                  </a:lnTo>
                  <a:lnTo>
                    <a:pt x="1356" y="0"/>
                  </a:lnTo>
                  <a:lnTo>
                    <a:pt x="1356" y="36"/>
                  </a:lnTo>
                  <a:lnTo>
                    <a:pt x="1" y="36"/>
                  </a:lnTo>
                  <a:close/>
                </a:path>
              </a:pathLst>
            </a:custGeom>
            <a:solidFill>
              <a:srgbClr val="FFFFFF"/>
            </a:solidFill>
            <a:ln w="0">
              <a:solidFill>
                <a:srgbClr val="000000"/>
              </a:solidFill>
              <a:round/>
              <a:headEnd/>
              <a:tailEnd/>
            </a:ln>
          </p:spPr>
          <p:txBody>
            <a:bodyPr/>
            <a:lstStyle/>
            <a:p>
              <a:endParaRPr lang="en-US"/>
            </a:p>
          </p:txBody>
        </p:sp>
        <p:sp>
          <p:nvSpPr>
            <p:cNvPr id="33836" name="Rectangle 60"/>
            <p:cNvSpPr>
              <a:spLocks noChangeArrowheads="1"/>
            </p:cNvSpPr>
            <p:nvPr/>
          </p:nvSpPr>
          <p:spPr bwMode="auto">
            <a:xfrm>
              <a:off x="3376" y="2677"/>
              <a:ext cx="452" cy="12"/>
            </a:xfrm>
            <a:prstGeom prst="rect">
              <a:avLst/>
            </a:prstGeom>
            <a:solidFill>
              <a:srgbClr val="FFFFFF"/>
            </a:solidFill>
            <a:ln w="0">
              <a:solidFill>
                <a:srgbClr val="000000"/>
              </a:solidFill>
              <a:miter lim="800000"/>
              <a:headEnd/>
              <a:tailEnd/>
            </a:ln>
          </p:spPr>
          <p:txBody>
            <a:bodyPr/>
            <a:lstStyle/>
            <a:p>
              <a:endParaRPr lang="en-US"/>
            </a:p>
          </p:txBody>
        </p:sp>
        <p:sp>
          <p:nvSpPr>
            <p:cNvPr id="33837" name="Rectangle 61"/>
            <p:cNvSpPr>
              <a:spLocks noChangeArrowheads="1"/>
            </p:cNvSpPr>
            <p:nvPr/>
          </p:nvSpPr>
          <p:spPr bwMode="auto">
            <a:xfrm>
              <a:off x="3376" y="2696"/>
              <a:ext cx="452" cy="11"/>
            </a:xfrm>
            <a:prstGeom prst="rect">
              <a:avLst/>
            </a:prstGeom>
            <a:solidFill>
              <a:srgbClr val="FFFFFF"/>
            </a:solidFill>
            <a:ln w="0">
              <a:solidFill>
                <a:srgbClr val="000000"/>
              </a:solidFill>
              <a:miter lim="800000"/>
              <a:headEnd/>
              <a:tailEnd/>
            </a:ln>
          </p:spPr>
          <p:txBody>
            <a:bodyPr/>
            <a:lstStyle/>
            <a:p>
              <a:endParaRPr lang="en-US"/>
            </a:p>
          </p:txBody>
        </p:sp>
        <p:sp>
          <p:nvSpPr>
            <p:cNvPr id="33838" name="Rectangle 62"/>
            <p:cNvSpPr>
              <a:spLocks noChangeArrowheads="1"/>
            </p:cNvSpPr>
            <p:nvPr/>
          </p:nvSpPr>
          <p:spPr bwMode="auto">
            <a:xfrm>
              <a:off x="3376" y="2715"/>
              <a:ext cx="452" cy="12"/>
            </a:xfrm>
            <a:prstGeom prst="rect">
              <a:avLst/>
            </a:prstGeom>
            <a:solidFill>
              <a:srgbClr val="FFFFFF"/>
            </a:solidFill>
            <a:ln w="0">
              <a:solidFill>
                <a:srgbClr val="000000"/>
              </a:solidFill>
              <a:miter lim="800000"/>
              <a:headEnd/>
              <a:tailEnd/>
            </a:ln>
          </p:spPr>
          <p:txBody>
            <a:bodyPr/>
            <a:lstStyle/>
            <a:p>
              <a:endParaRPr lang="en-US"/>
            </a:p>
          </p:txBody>
        </p:sp>
        <p:sp>
          <p:nvSpPr>
            <p:cNvPr id="33839" name="Rectangle 63"/>
            <p:cNvSpPr>
              <a:spLocks noChangeArrowheads="1"/>
            </p:cNvSpPr>
            <p:nvPr/>
          </p:nvSpPr>
          <p:spPr bwMode="auto">
            <a:xfrm>
              <a:off x="3376" y="2733"/>
              <a:ext cx="452" cy="12"/>
            </a:xfrm>
            <a:prstGeom prst="rect">
              <a:avLst/>
            </a:prstGeom>
            <a:solidFill>
              <a:srgbClr val="FFFFFF"/>
            </a:solidFill>
            <a:ln w="0">
              <a:solidFill>
                <a:srgbClr val="000000"/>
              </a:solidFill>
              <a:miter lim="800000"/>
              <a:headEnd/>
              <a:tailEnd/>
            </a:ln>
          </p:spPr>
          <p:txBody>
            <a:bodyPr/>
            <a:lstStyle/>
            <a:p>
              <a:endParaRPr lang="en-US"/>
            </a:p>
          </p:txBody>
        </p:sp>
        <p:sp>
          <p:nvSpPr>
            <p:cNvPr id="33840" name="Rectangle 64"/>
            <p:cNvSpPr>
              <a:spLocks noChangeArrowheads="1"/>
            </p:cNvSpPr>
            <p:nvPr/>
          </p:nvSpPr>
          <p:spPr bwMode="auto">
            <a:xfrm>
              <a:off x="3376" y="2752"/>
              <a:ext cx="452" cy="12"/>
            </a:xfrm>
            <a:prstGeom prst="rect">
              <a:avLst/>
            </a:prstGeom>
            <a:solidFill>
              <a:srgbClr val="FFFFFF"/>
            </a:solidFill>
            <a:ln w="0">
              <a:solidFill>
                <a:srgbClr val="000000"/>
              </a:solidFill>
              <a:miter lim="800000"/>
              <a:headEnd/>
              <a:tailEnd/>
            </a:ln>
          </p:spPr>
          <p:txBody>
            <a:bodyPr/>
            <a:lstStyle/>
            <a:p>
              <a:endParaRPr lang="en-US"/>
            </a:p>
          </p:txBody>
        </p:sp>
        <p:sp>
          <p:nvSpPr>
            <p:cNvPr id="33841" name="Rectangle 65"/>
            <p:cNvSpPr>
              <a:spLocks noChangeArrowheads="1"/>
            </p:cNvSpPr>
            <p:nvPr/>
          </p:nvSpPr>
          <p:spPr bwMode="auto">
            <a:xfrm>
              <a:off x="3376" y="2771"/>
              <a:ext cx="452" cy="12"/>
            </a:xfrm>
            <a:prstGeom prst="rect">
              <a:avLst/>
            </a:prstGeom>
            <a:solidFill>
              <a:srgbClr val="FFFFFF"/>
            </a:solidFill>
            <a:ln w="0">
              <a:solidFill>
                <a:srgbClr val="000000"/>
              </a:solidFill>
              <a:miter lim="800000"/>
              <a:headEnd/>
              <a:tailEnd/>
            </a:ln>
          </p:spPr>
          <p:txBody>
            <a:bodyPr/>
            <a:lstStyle/>
            <a:p>
              <a:endParaRPr lang="en-US"/>
            </a:p>
          </p:txBody>
        </p:sp>
        <p:sp>
          <p:nvSpPr>
            <p:cNvPr id="33842" name="Rectangle 66"/>
            <p:cNvSpPr>
              <a:spLocks noChangeArrowheads="1"/>
            </p:cNvSpPr>
            <p:nvPr/>
          </p:nvSpPr>
          <p:spPr bwMode="auto">
            <a:xfrm>
              <a:off x="3376" y="2790"/>
              <a:ext cx="452" cy="12"/>
            </a:xfrm>
            <a:prstGeom prst="rect">
              <a:avLst/>
            </a:prstGeom>
            <a:solidFill>
              <a:srgbClr val="FFFFFF"/>
            </a:solidFill>
            <a:ln w="0">
              <a:solidFill>
                <a:srgbClr val="000000"/>
              </a:solidFill>
              <a:miter lim="800000"/>
              <a:headEnd/>
              <a:tailEnd/>
            </a:ln>
          </p:spPr>
          <p:txBody>
            <a:bodyPr/>
            <a:lstStyle/>
            <a:p>
              <a:endParaRPr lang="en-US"/>
            </a:p>
          </p:txBody>
        </p:sp>
        <p:sp>
          <p:nvSpPr>
            <p:cNvPr id="33843" name="Freeform 67"/>
            <p:cNvSpPr>
              <a:spLocks/>
            </p:cNvSpPr>
            <p:nvPr/>
          </p:nvSpPr>
          <p:spPr bwMode="auto">
            <a:xfrm>
              <a:off x="3376" y="2809"/>
              <a:ext cx="452" cy="12"/>
            </a:xfrm>
            <a:custGeom>
              <a:avLst/>
              <a:gdLst>
                <a:gd name="T0" fmla="*/ 0 w 1355"/>
                <a:gd name="T1" fmla="*/ 12 h 36"/>
                <a:gd name="T2" fmla="*/ 0 w 1355"/>
                <a:gd name="T3" fmla="*/ 0 h 36"/>
                <a:gd name="T4" fmla="*/ 452 w 1355"/>
                <a:gd name="T5" fmla="*/ 0 h 36"/>
                <a:gd name="T6" fmla="*/ 452 w 1355"/>
                <a:gd name="T7" fmla="*/ 12 h 36"/>
                <a:gd name="T8" fmla="*/ 0 w 1355"/>
                <a:gd name="T9" fmla="*/ 12 h 36"/>
                <a:gd name="T10" fmla="*/ 0 60000 65536"/>
                <a:gd name="T11" fmla="*/ 0 60000 65536"/>
                <a:gd name="T12" fmla="*/ 0 60000 65536"/>
                <a:gd name="T13" fmla="*/ 0 60000 65536"/>
                <a:gd name="T14" fmla="*/ 0 60000 65536"/>
                <a:gd name="T15" fmla="*/ 0 w 1355"/>
                <a:gd name="T16" fmla="*/ 0 h 36"/>
                <a:gd name="T17" fmla="*/ 1355 w 1355"/>
                <a:gd name="T18" fmla="*/ 36 h 36"/>
              </a:gdLst>
              <a:ahLst/>
              <a:cxnLst>
                <a:cxn ang="T10">
                  <a:pos x="T0" y="T1"/>
                </a:cxn>
                <a:cxn ang="T11">
                  <a:pos x="T2" y="T3"/>
                </a:cxn>
                <a:cxn ang="T12">
                  <a:pos x="T4" y="T5"/>
                </a:cxn>
                <a:cxn ang="T13">
                  <a:pos x="T6" y="T7"/>
                </a:cxn>
                <a:cxn ang="T14">
                  <a:pos x="T8" y="T9"/>
                </a:cxn>
              </a:cxnLst>
              <a:rect l="T15" t="T16" r="T17" b="T18"/>
              <a:pathLst>
                <a:path w="1355" h="36">
                  <a:moveTo>
                    <a:pt x="1" y="36"/>
                  </a:moveTo>
                  <a:lnTo>
                    <a:pt x="0" y="0"/>
                  </a:lnTo>
                  <a:lnTo>
                    <a:pt x="1355" y="0"/>
                  </a:lnTo>
                  <a:lnTo>
                    <a:pt x="1355" y="36"/>
                  </a:lnTo>
                  <a:lnTo>
                    <a:pt x="1" y="36"/>
                  </a:lnTo>
                  <a:close/>
                </a:path>
              </a:pathLst>
            </a:custGeom>
            <a:solidFill>
              <a:srgbClr val="FFFFFF"/>
            </a:solidFill>
            <a:ln w="0">
              <a:solidFill>
                <a:srgbClr val="000000"/>
              </a:solidFill>
              <a:round/>
              <a:headEnd/>
              <a:tailEnd/>
            </a:ln>
          </p:spPr>
          <p:txBody>
            <a:bodyPr/>
            <a:lstStyle/>
            <a:p>
              <a:endParaRPr lang="en-US"/>
            </a:p>
          </p:txBody>
        </p:sp>
        <p:sp>
          <p:nvSpPr>
            <p:cNvPr id="33844" name="Rectangle 68"/>
            <p:cNvSpPr>
              <a:spLocks noChangeArrowheads="1"/>
            </p:cNvSpPr>
            <p:nvPr/>
          </p:nvSpPr>
          <p:spPr bwMode="auto">
            <a:xfrm>
              <a:off x="3376" y="2827"/>
              <a:ext cx="452" cy="12"/>
            </a:xfrm>
            <a:prstGeom prst="rect">
              <a:avLst/>
            </a:prstGeom>
            <a:solidFill>
              <a:srgbClr val="FFFFFF"/>
            </a:solidFill>
            <a:ln w="0">
              <a:solidFill>
                <a:srgbClr val="000000"/>
              </a:solidFill>
              <a:miter lim="800000"/>
              <a:headEnd/>
              <a:tailEnd/>
            </a:ln>
          </p:spPr>
          <p:txBody>
            <a:bodyPr/>
            <a:lstStyle/>
            <a:p>
              <a:endParaRPr lang="en-US"/>
            </a:p>
          </p:txBody>
        </p:sp>
        <p:sp>
          <p:nvSpPr>
            <p:cNvPr id="33845" name="Rectangle 69"/>
            <p:cNvSpPr>
              <a:spLocks noChangeArrowheads="1"/>
            </p:cNvSpPr>
            <p:nvPr/>
          </p:nvSpPr>
          <p:spPr bwMode="auto">
            <a:xfrm>
              <a:off x="3376" y="2846"/>
              <a:ext cx="452" cy="12"/>
            </a:xfrm>
            <a:prstGeom prst="rect">
              <a:avLst/>
            </a:prstGeom>
            <a:solidFill>
              <a:srgbClr val="FFFFFF"/>
            </a:solidFill>
            <a:ln w="0">
              <a:solidFill>
                <a:srgbClr val="000000"/>
              </a:solidFill>
              <a:miter lim="800000"/>
              <a:headEnd/>
              <a:tailEnd/>
            </a:ln>
          </p:spPr>
          <p:txBody>
            <a:bodyPr/>
            <a:lstStyle/>
            <a:p>
              <a:endParaRPr lang="en-US"/>
            </a:p>
          </p:txBody>
        </p:sp>
        <p:sp>
          <p:nvSpPr>
            <p:cNvPr id="33846" name="Rectangle 70"/>
            <p:cNvSpPr>
              <a:spLocks noChangeArrowheads="1"/>
            </p:cNvSpPr>
            <p:nvPr/>
          </p:nvSpPr>
          <p:spPr bwMode="auto">
            <a:xfrm>
              <a:off x="3376" y="2865"/>
              <a:ext cx="452" cy="12"/>
            </a:xfrm>
            <a:prstGeom prst="rect">
              <a:avLst/>
            </a:prstGeom>
            <a:solidFill>
              <a:srgbClr val="FFFFFF"/>
            </a:solidFill>
            <a:ln w="0">
              <a:solidFill>
                <a:srgbClr val="000000"/>
              </a:solidFill>
              <a:miter lim="800000"/>
              <a:headEnd/>
              <a:tailEnd/>
            </a:ln>
          </p:spPr>
          <p:txBody>
            <a:bodyPr/>
            <a:lstStyle/>
            <a:p>
              <a:endParaRPr lang="en-US"/>
            </a:p>
          </p:txBody>
        </p:sp>
        <p:sp>
          <p:nvSpPr>
            <p:cNvPr id="33847" name="Rectangle 71"/>
            <p:cNvSpPr>
              <a:spLocks noChangeArrowheads="1"/>
            </p:cNvSpPr>
            <p:nvPr/>
          </p:nvSpPr>
          <p:spPr bwMode="auto">
            <a:xfrm>
              <a:off x="3376" y="2883"/>
              <a:ext cx="452" cy="12"/>
            </a:xfrm>
            <a:prstGeom prst="rect">
              <a:avLst/>
            </a:prstGeom>
            <a:solidFill>
              <a:srgbClr val="FFFFFF"/>
            </a:solidFill>
            <a:ln w="0">
              <a:solidFill>
                <a:srgbClr val="000000"/>
              </a:solidFill>
              <a:miter lim="800000"/>
              <a:headEnd/>
              <a:tailEnd/>
            </a:ln>
          </p:spPr>
          <p:txBody>
            <a:bodyPr/>
            <a:lstStyle/>
            <a:p>
              <a:endParaRPr lang="en-US"/>
            </a:p>
          </p:txBody>
        </p:sp>
        <p:sp>
          <p:nvSpPr>
            <p:cNvPr id="33848" name="Rectangle 72"/>
            <p:cNvSpPr>
              <a:spLocks noChangeArrowheads="1"/>
            </p:cNvSpPr>
            <p:nvPr/>
          </p:nvSpPr>
          <p:spPr bwMode="auto">
            <a:xfrm>
              <a:off x="3376" y="2902"/>
              <a:ext cx="452" cy="12"/>
            </a:xfrm>
            <a:prstGeom prst="rect">
              <a:avLst/>
            </a:prstGeom>
            <a:solidFill>
              <a:srgbClr val="FFFFFF"/>
            </a:solidFill>
            <a:ln w="0">
              <a:solidFill>
                <a:srgbClr val="000000"/>
              </a:solidFill>
              <a:miter lim="800000"/>
              <a:headEnd/>
              <a:tailEnd/>
            </a:ln>
          </p:spPr>
          <p:txBody>
            <a:bodyPr/>
            <a:lstStyle/>
            <a:p>
              <a:endParaRPr lang="en-US"/>
            </a:p>
          </p:txBody>
        </p:sp>
        <p:sp>
          <p:nvSpPr>
            <p:cNvPr id="33849" name="Rectangle 73"/>
            <p:cNvSpPr>
              <a:spLocks noChangeArrowheads="1"/>
            </p:cNvSpPr>
            <p:nvPr/>
          </p:nvSpPr>
          <p:spPr bwMode="auto">
            <a:xfrm>
              <a:off x="3376" y="2921"/>
              <a:ext cx="452" cy="12"/>
            </a:xfrm>
            <a:prstGeom prst="rect">
              <a:avLst/>
            </a:prstGeom>
            <a:solidFill>
              <a:srgbClr val="FFFFFF"/>
            </a:solidFill>
            <a:ln w="0">
              <a:solidFill>
                <a:srgbClr val="000000"/>
              </a:solidFill>
              <a:miter lim="800000"/>
              <a:headEnd/>
              <a:tailEnd/>
            </a:ln>
          </p:spPr>
          <p:txBody>
            <a:bodyPr/>
            <a:lstStyle/>
            <a:p>
              <a:endParaRPr lang="en-US"/>
            </a:p>
          </p:txBody>
        </p:sp>
        <p:sp>
          <p:nvSpPr>
            <p:cNvPr id="33850" name="Rectangle 74"/>
            <p:cNvSpPr>
              <a:spLocks noChangeArrowheads="1"/>
            </p:cNvSpPr>
            <p:nvPr/>
          </p:nvSpPr>
          <p:spPr bwMode="auto">
            <a:xfrm>
              <a:off x="3376" y="2940"/>
              <a:ext cx="452" cy="11"/>
            </a:xfrm>
            <a:prstGeom prst="rect">
              <a:avLst/>
            </a:prstGeom>
            <a:solidFill>
              <a:srgbClr val="FFFFFF"/>
            </a:solidFill>
            <a:ln w="0">
              <a:solidFill>
                <a:srgbClr val="000000"/>
              </a:solidFill>
              <a:miter lim="800000"/>
              <a:headEnd/>
              <a:tailEnd/>
            </a:ln>
          </p:spPr>
          <p:txBody>
            <a:bodyPr/>
            <a:lstStyle/>
            <a:p>
              <a:endParaRPr lang="en-US"/>
            </a:p>
          </p:txBody>
        </p:sp>
        <p:sp>
          <p:nvSpPr>
            <p:cNvPr id="33851" name="Rectangle 75"/>
            <p:cNvSpPr>
              <a:spLocks noChangeArrowheads="1"/>
            </p:cNvSpPr>
            <p:nvPr/>
          </p:nvSpPr>
          <p:spPr bwMode="auto">
            <a:xfrm>
              <a:off x="3376" y="2958"/>
              <a:ext cx="452" cy="13"/>
            </a:xfrm>
            <a:prstGeom prst="rect">
              <a:avLst/>
            </a:prstGeom>
            <a:solidFill>
              <a:srgbClr val="FFFFFF"/>
            </a:solidFill>
            <a:ln w="0">
              <a:solidFill>
                <a:srgbClr val="000000"/>
              </a:solidFill>
              <a:miter lim="800000"/>
              <a:headEnd/>
              <a:tailEnd/>
            </a:ln>
          </p:spPr>
          <p:txBody>
            <a:bodyPr/>
            <a:lstStyle/>
            <a:p>
              <a:endParaRPr lang="en-US"/>
            </a:p>
          </p:txBody>
        </p:sp>
        <p:sp>
          <p:nvSpPr>
            <p:cNvPr id="33852" name="Freeform 76"/>
            <p:cNvSpPr>
              <a:spLocks/>
            </p:cNvSpPr>
            <p:nvPr/>
          </p:nvSpPr>
          <p:spPr bwMode="auto">
            <a:xfrm>
              <a:off x="3376" y="2977"/>
              <a:ext cx="452" cy="128"/>
            </a:xfrm>
            <a:custGeom>
              <a:avLst/>
              <a:gdLst>
                <a:gd name="T0" fmla="*/ 452 w 1354"/>
                <a:gd name="T1" fmla="*/ 0 h 383"/>
                <a:gd name="T2" fmla="*/ 0 w 1354"/>
                <a:gd name="T3" fmla="*/ 0 h 383"/>
                <a:gd name="T4" fmla="*/ 0 w 1354"/>
                <a:gd name="T5" fmla="*/ 128 h 383"/>
                <a:gd name="T6" fmla="*/ 404 w 1354"/>
                <a:gd name="T7" fmla="*/ 128 h 383"/>
                <a:gd name="T8" fmla="*/ 406 w 1354"/>
                <a:gd name="T9" fmla="*/ 103 h 383"/>
                <a:gd name="T10" fmla="*/ 408 w 1354"/>
                <a:gd name="T11" fmla="*/ 91 h 383"/>
                <a:gd name="T12" fmla="*/ 452 w 1354"/>
                <a:gd name="T13" fmla="*/ 91 h 383"/>
                <a:gd name="T14" fmla="*/ 452 w 1354"/>
                <a:gd name="T15" fmla="*/ 0 h 383"/>
                <a:gd name="T16" fmla="*/ 0 60000 65536"/>
                <a:gd name="T17" fmla="*/ 0 60000 65536"/>
                <a:gd name="T18" fmla="*/ 0 60000 65536"/>
                <a:gd name="T19" fmla="*/ 0 60000 65536"/>
                <a:gd name="T20" fmla="*/ 0 60000 65536"/>
                <a:gd name="T21" fmla="*/ 0 60000 65536"/>
                <a:gd name="T22" fmla="*/ 0 60000 65536"/>
                <a:gd name="T23" fmla="*/ 0 60000 65536"/>
                <a:gd name="T24" fmla="*/ 0 w 1354"/>
                <a:gd name="T25" fmla="*/ 0 h 383"/>
                <a:gd name="T26" fmla="*/ 1354 w 1354"/>
                <a:gd name="T27" fmla="*/ 383 h 3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54" h="383">
                  <a:moveTo>
                    <a:pt x="1354" y="0"/>
                  </a:moveTo>
                  <a:lnTo>
                    <a:pt x="0" y="0"/>
                  </a:lnTo>
                  <a:lnTo>
                    <a:pt x="0" y="383"/>
                  </a:lnTo>
                  <a:lnTo>
                    <a:pt x="1211" y="383"/>
                  </a:lnTo>
                  <a:lnTo>
                    <a:pt x="1217" y="309"/>
                  </a:lnTo>
                  <a:lnTo>
                    <a:pt x="1223" y="273"/>
                  </a:lnTo>
                  <a:lnTo>
                    <a:pt x="1354" y="273"/>
                  </a:lnTo>
                  <a:lnTo>
                    <a:pt x="1354" y="0"/>
                  </a:lnTo>
                  <a:close/>
                </a:path>
              </a:pathLst>
            </a:custGeom>
            <a:solidFill>
              <a:srgbClr val="FFFFFF"/>
            </a:solidFill>
            <a:ln w="0">
              <a:solidFill>
                <a:srgbClr val="000000"/>
              </a:solidFill>
              <a:round/>
              <a:headEnd/>
              <a:tailEnd/>
            </a:ln>
          </p:spPr>
          <p:txBody>
            <a:bodyPr/>
            <a:lstStyle/>
            <a:p>
              <a:endParaRPr lang="en-US"/>
            </a:p>
          </p:txBody>
        </p:sp>
        <p:sp>
          <p:nvSpPr>
            <p:cNvPr id="33853" name="Freeform 77"/>
            <p:cNvSpPr>
              <a:spLocks/>
            </p:cNvSpPr>
            <p:nvPr/>
          </p:nvSpPr>
          <p:spPr bwMode="auto">
            <a:xfrm>
              <a:off x="3916" y="2196"/>
              <a:ext cx="863" cy="62"/>
            </a:xfrm>
            <a:custGeom>
              <a:avLst/>
              <a:gdLst>
                <a:gd name="T0" fmla="*/ 800 w 2589"/>
                <a:gd name="T1" fmla="*/ 0 h 184"/>
                <a:gd name="T2" fmla="*/ 809 w 2589"/>
                <a:gd name="T3" fmla="*/ 1 h 184"/>
                <a:gd name="T4" fmla="*/ 816 w 2589"/>
                <a:gd name="T5" fmla="*/ 3 h 184"/>
                <a:gd name="T6" fmla="*/ 822 w 2589"/>
                <a:gd name="T7" fmla="*/ 5 h 184"/>
                <a:gd name="T8" fmla="*/ 863 w 2589"/>
                <a:gd name="T9" fmla="*/ 43 h 184"/>
                <a:gd name="T10" fmla="*/ 33 w 2589"/>
                <a:gd name="T11" fmla="*/ 57 h 184"/>
                <a:gd name="T12" fmla="*/ 23 w 2589"/>
                <a:gd name="T13" fmla="*/ 58 h 184"/>
                <a:gd name="T14" fmla="*/ 19 w 2589"/>
                <a:gd name="T15" fmla="*/ 62 h 184"/>
                <a:gd name="T16" fmla="*/ 1 w 2589"/>
                <a:gd name="T17" fmla="*/ 25 h 184"/>
                <a:gd name="T18" fmla="*/ 0 w 2589"/>
                <a:gd name="T19" fmla="*/ 21 h 184"/>
                <a:gd name="T20" fmla="*/ 3 w 2589"/>
                <a:gd name="T21" fmla="*/ 15 h 184"/>
                <a:gd name="T22" fmla="*/ 800 w 2589"/>
                <a:gd name="T23" fmla="*/ 0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589"/>
                <a:gd name="T37" fmla="*/ 0 h 184"/>
                <a:gd name="T38" fmla="*/ 2589 w 2589"/>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589" h="184">
                  <a:moveTo>
                    <a:pt x="2399" y="0"/>
                  </a:moveTo>
                  <a:lnTo>
                    <a:pt x="2427" y="2"/>
                  </a:lnTo>
                  <a:lnTo>
                    <a:pt x="2449" y="8"/>
                  </a:lnTo>
                  <a:lnTo>
                    <a:pt x="2466" y="16"/>
                  </a:lnTo>
                  <a:lnTo>
                    <a:pt x="2589" y="128"/>
                  </a:lnTo>
                  <a:lnTo>
                    <a:pt x="98" y="170"/>
                  </a:lnTo>
                  <a:lnTo>
                    <a:pt x="69" y="173"/>
                  </a:lnTo>
                  <a:lnTo>
                    <a:pt x="56" y="184"/>
                  </a:lnTo>
                  <a:lnTo>
                    <a:pt x="4" y="74"/>
                  </a:lnTo>
                  <a:lnTo>
                    <a:pt x="0" y="62"/>
                  </a:lnTo>
                  <a:lnTo>
                    <a:pt x="10" y="45"/>
                  </a:lnTo>
                  <a:lnTo>
                    <a:pt x="2399" y="0"/>
                  </a:lnTo>
                  <a:close/>
                </a:path>
              </a:pathLst>
            </a:custGeom>
            <a:solidFill>
              <a:srgbClr val="FFFFFF"/>
            </a:solidFill>
            <a:ln w="0">
              <a:solidFill>
                <a:srgbClr val="000000"/>
              </a:solidFill>
              <a:round/>
              <a:headEnd/>
              <a:tailEnd/>
            </a:ln>
          </p:spPr>
          <p:txBody>
            <a:bodyPr/>
            <a:lstStyle/>
            <a:p>
              <a:endParaRPr lang="en-US"/>
            </a:p>
          </p:txBody>
        </p:sp>
        <p:sp>
          <p:nvSpPr>
            <p:cNvPr id="33854" name="Freeform 78"/>
            <p:cNvSpPr>
              <a:spLocks/>
            </p:cNvSpPr>
            <p:nvPr/>
          </p:nvSpPr>
          <p:spPr bwMode="auto">
            <a:xfrm>
              <a:off x="3913" y="2211"/>
              <a:ext cx="22" cy="766"/>
            </a:xfrm>
            <a:custGeom>
              <a:avLst/>
              <a:gdLst>
                <a:gd name="T0" fmla="*/ 22 w 66"/>
                <a:gd name="T1" fmla="*/ 46 h 2297"/>
                <a:gd name="T2" fmla="*/ 19 w 66"/>
                <a:gd name="T3" fmla="*/ 54 h 2297"/>
                <a:gd name="T4" fmla="*/ 19 w 66"/>
                <a:gd name="T5" fmla="*/ 766 h 2297"/>
                <a:gd name="T6" fmla="*/ 0 w 66"/>
                <a:gd name="T7" fmla="*/ 677 h 2297"/>
                <a:gd name="T8" fmla="*/ 0 w 66"/>
                <a:gd name="T9" fmla="*/ 11 h 2297"/>
                <a:gd name="T10" fmla="*/ 2 w 66"/>
                <a:gd name="T11" fmla="*/ 4 h 2297"/>
                <a:gd name="T12" fmla="*/ 7 w 66"/>
                <a:gd name="T13" fmla="*/ 0 h 2297"/>
                <a:gd name="T14" fmla="*/ 3 w 66"/>
                <a:gd name="T15" fmla="*/ 6 h 2297"/>
                <a:gd name="T16" fmla="*/ 5 w 66"/>
                <a:gd name="T17" fmla="*/ 10 h 2297"/>
                <a:gd name="T18" fmla="*/ 22 w 66"/>
                <a:gd name="T19" fmla="*/ 46 h 22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
                <a:gd name="T31" fmla="*/ 0 h 2297"/>
                <a:gd name="T32" fmla="*/ 66 w 66"/>
                <a:gd name="T33" fmla="*/ 2297 h 22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 h="2297">
                  <a:moveTo>
                    <a:pt x="66" y="139"/>
                  </a:moveTo>
                  <a:lnTo>
                    <a:pt x="57" y="161"/>
                  </a:lnTo>
                  <a:lnTo>
                    <a:pt x="57" y="2297"/>
                  </a:lnTo>
                  <a:lnTo>
                    <a:pt x="0" y="2029"/>
                  </a:lnTo>
                  <a:lnTo>
                    <a:pt x="0" y="32"/>
                  </a:lnTo>
                  <a:lnTo>
                    <a:pt x="7" y="12"/>
                  </a:lnTo>
                  <a:lnTo>
                    <a:pt x="20" y="0"/>
                  </a:lnTo>
                  <a:lnTo>
                    <a:pt x="10" y="17"/>
                  </a:lnTo>
                  <a:lnTo>
                    <a:pt x="14" y="29"/>
                  </a:lnTo>
                  <a:lnTo>
                    <a:pt x="66" y="139"/>
                  </a:lnTo>
                  <a:close/>
                </a:path>
              </a:pathLst>
            </a:custGeom>
            <a:solidFill>
              <a:srgbClr val="FFFFFF"/>
            </a:solidFill>
            <a:ln w="0">
              <a:solidFill>
                <a:srgbClr val="000000"/>
              </a:solidFill>
              <a:round/>
              <a:headEnd/>
              <a:tailEnd/>
            </a:ln>
          </p:spPr>
          <p:txBody>
            <a:bodyPr/>
            <a:lstStyle/>
            <a:p>
              <a:endParaRPr lang="en-US"/>
            </a:p>
          </p:txBody>
        </p:sp>
        <p:sp>
          <p:nvSpPr>
            <p:cNvPr id="33855" name="Freeform 79"/>
            <p:cNvSpPr>
              <a:spLocks/>
            </p:cNvSpPr>
            <p:nvPr/>
          </p:nvSpPr>
          <p:spPr bwMode="auto">
            <a:xfrm>
              <a:off x="3935" y="2239"/>
              <a:ext cx="855" cy="39"/>
            </a:xfrm>
            <a:custGeom>
              <a:avLst/>
              <a:gdLst>
                <a:gd name="T0" fmla="*/ 0 w 2567"/>
                <a:gd name="T1" fmla="*/ 19 h 117"/>
                <a:gd name="T2" fmla="*/ 9 w 2567"/>
                <a:gd name="T3" fmla="*/ 33 h 117"/>
                <a:gd name="T4" fmla="*/ 197 w 2567"/>
                <a:gd name="T5" fmla="*/ 39 h 117"/>
                <a:gd name="T6" fmla="*/ 385 w 2567"/>
                <a:gd name="T7" fmla="*/ 39 h 117"/>
                <a:gd name="T8" fmla="*/ 574 w 2567"/>
                <a:gd name="T9" fmla="*/ 34 h 117"/>
                <a:gd name="T10" fmla="*/ 762 w 2567"/>
                <a:gd name="T11" fmla="*/ 25 h 117"/>
                <a:gd name="T12" fmla="*/ 837 w 2567"/>
                <a:gd name="T13" fmla="*/ 18 h 117"/>
                <a:gd name="T14" fmla="*/ 855 w 2567"/>
                <a:gd name="T15" fmla="*/ 14 h 117"/>
                <a:gd name="T16" fmla="*/ 853 w 2567"/>
                <a:gd name="T17" fmla="*/ 9 h 117"/>
                <a:gd name="T18" fmla="*/ 848 w 2567"/>
                <a:gd name="T19" fmla="*/ 4 h 117"/>
                <a:gd name="T20" fmla="*/ 844 w 2567"/>
                <a:gd name="T21" fmla="*/ 0 h 117"/>
                <a:gd name="T22" fmla="*/ 14 w 2567"/>
                <a:gd name="T23" fmla="*/ 14 h 117"/>
                <a:gd name="T24" fmla="*/ 4 w 2567"/>
                <a:gd name="T25" fmla="*/ 15 h 117"/>
                <a:gd name="T26" fmla="*/ 0 w 2567"/>
                <a:gd name="T27" fmla="*/ 19 h 1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67"/>
                <a:gd name="T43" fmla="*/ 0 h 117"/>
                <a:gd name="T44" fmla="*/ 2567 w 2567"/>
                <a:gd name="T45" fmla="*/ 117 h 1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67" h="117">
                  <a:moveTo>
                    <a:pt x="0" y="56"/>
                  </a:moveTo>
                  <a:lnTo>
                    <a:pt x="26" y="100"/>
                  </a:lnTo>
                  <a:lnTo>
                    <a:pt x="591" y="116"/>
                  </a:lnTo>
                  <a:lnTo>
                    <a:pt x="1157" y="117"/>
                  </a:lnTo>
                  <a:lnTo>
                    <a:pt x="1722" y="103"/>
                  </a:lnTo>
                  <a:lnTo>
                    <a:pt x="2287" y="74"/>
                  </a:lnTo>
                  <a:lnTo>
                    <a:pt x="2513" y="54"/>
                  </a:lnTo>
                  <a:lnTo>
                    <a:pt x="2567" y="42"/>
                  </a:lnTo>
                  <a:lnTo>
                    <a:pt x="2562" y="28"/>
                  </a:lnTo>
                  <a:lnTo>
                    <a:pt x="2547" y="12"/>
                  </a:lnTo>
                  <a:lnTo>
                    <a:pt x="2533" y="0"/>
                  </a:lnTo>
                  <a:lnTo>
                    <a:pt x="42" y="42"/>
                  </a:lnTo>
                  <a:lnTo>
                    <a:pt x="13" y="45"/>
                  </a:lnTo>
                  <a:lnTo>
                    <a:pt x="0" y="56"/>
                  </a:lnTo>
                  <a:close/>
                </a:path>
              </a:pathLst>
            </a:custGeom>
            <a:solidFill>
              <a:srgbClr val="FFFFFF"/>
            </a:solidFill>
            <a:ln w="0">
              <a:solidFill>
                <a:srgbClr val="000000"/>
              </a:solidFill>
              <a:round/>
              <a:headEnd/>
              <a:tailEnd/>
            </a:ln>
          </p:spPr>
          <p:txBody>
            <a:bodyPr/>
            <a:lstStyle/>
            <a:p>
              <a:endParaRPr lang="en-US"/>
            </a:p>
          </p:txBody>
        </p:sp>
        <p:sp>
          <p:nvSpPr>
            <p:cNvPr id="33856" name="Freeform 80"/>
            <p:cNvSpPr>
              <a:spLocks/>
            </p:cNvSpPr>
            <p:nvPr/>
          </p:nvSpPr>
          <p:spPr bwMode="auto">
            <a:xfrm>
              <a:off x="3932" y="2258"/>
              <a:ext cx="11" cy="753"/>
            </a:xfrm>
            <a:custGeom>
              <a:avLst/>
              <a:gdLst>
                <a:gd name="T0" fmla="*/ 11 w 35"/>
                <a:gd name="T1" fmla="*/ 753 h 2260"/>
                <a:gd name="T2" fmla="*/ 8 w 35"/>
                <a:gd name="T3" fmla="*/ 748 h 2260"/>
                <a:gd name="T4" fmla="*/ 5 w 35"/>
                <a:gd name="T5" fmla="*/ 740 h 2260"/>
                <a:gd name="T6" fmla="*/ 0 w 35"/>
                <a:gd name="T7" fmla="*/ 719 h 2260"/>
                <a:gd name="T8" fmla="*/ 0 w 35"/>
                <a:gd name="T9" fmla="*/ 7 h 2260"/>
                <a:gd name="T10" fmla="*/ 3 w 35"/>
                <a:gd name="T11" fmla="*/ 0 h 2260"/>
                <a:gd name="T12" fmla="*/ 11 w 35"/>
                <a:gd name="T13" fmla="*/ 15 h 2260"/>
                <a:gd name="T14" fmla="*/ 11 w 35"/>
                <a:gd name="T15" fmla="*/ 753 h 2260"/>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2260"/>
                <a:gd name="T26" fmla="*/ 35 w 35"/>
                <a:gd name="T27" fmla="*/ 2260 h 22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2260">
                  <a:moveTo>
                    <a:pt x="35" y="2260"/>
                  </a:moveTo>
                  <a:lnTo>
                    <a:pt x="24" y="2244"/>
                  </a:lnTo>
                  <a:lnTo>
                    <a:pt x="15" y="2221"/>
                  </a:lnTo>
                  <a:lnTo>
                    <a:pt x="0" y="2158"/>
                  </a:lnTo>
                  <a:lnTo>
                    <a:pt x="0" y="22"/>
                  </a:lnTo>
                  <a:lnTo>
                    <a:pt x="9" y="0"/>
                  </a:lnTo>
                  <a:lnTo>
                    <a:pt x="35" y="44"/>
                  </a:lnTo>
                  <a:lnTo>
                    <a:pt x="35" y="2260"/>
                  </a:lnTo>
                  <a:close/>
                </a:path>
              </a:pathLst>
            </a:custGeom>
            <a:solidFill>
              <a:srgbClr val="FFFFFF"/>
            </a:solidFill>
            <a:ln w="0">
              <a:solidFill>
                <a:srgbClr val="000000"/>
              </a:solidFill>
              <a:round/>
              <a:headEnd/>
              <a:tailEnd/>
            </a:ln>
          </p:spPr>
          <p:txBody>
            <a:bodyPr/>
            <a:lstStyle/>
            <a:p>
              <a:endParaRPr lang="en-US"/>
            </a:p>
          </p:txBody>
        </p:sp>
        <p:sp>
          <p:nvSpPr>
            <p:cNvPr id="33857" name="Freeform 81"/>
            <p:cNvSpPr>
              <a:spLocks/>
            </p:cNvSpPr>
            <p:nvPr/>
          </p:nvSpPr>
          <p:spPr bwMode="auto">
            <a:xfrm>
              <a:off x="3943" y="2253"/>
              <a:ext cx="847" cy="770"/>
            </a:xfrm>
            <a:custGeom>
              <a:avLst/>
              <a:gdLst>
                <a:gd name="T0" fmla="*/ 0 w 2541"/>
                <a:gd name="T1" fmla="*/ 758 h 2310"/>
                <a:gd name="T2" fmla="*/ 7 w 2541"/>
                <a:gd name="T3" fmla="*/ 761 h 2310"/>
                <a:gd name="T4" fmla="*/ 42 w 2541"/>
                <a:gd name="T5" fmla="*/ 764 h 2310"/>
                <a:gd name="T6" fmla="*/ 80 w 2541"/>
                <a:gd name="T7" fmla="*/ 766 h 2310"/>
                <a:gd name="T8" fmla="*/ 293 w 2541"/>
                <a:gd name="T9" fmla="*/ 770 h 2310"/>
                <a:gd name="T10" fmla="*/ 505 w 2541"/>
                <a:gd name="T11" fmla="*/ 770 h 2310"/>
                <a:gd name="T12" fmla="*/ 661 w 2541"/>
                <a:gd name="T13" fmla="*/ 764 h 2310"/>
                <a:gd name="T14" fmla="*/ 704 w 2541"/>
                <a:gd name="T15" fmla="*/ 762 h 2310"/>
                <a:gd name="T16" fmla="*/ 747 w 2541"/>
                <a:gd name="T17" fmla="*/ 759 h 2310"/>
                <a:gd name="T18" fmla="*/ 789 w 2541"/>
                <a:gd name="T19" fmla="*/ 755 h 2310"/>
                <a:gd name="T20" fmla="*/ 824 w 2541"/>
                <a:gd name="T21" fmla="*/ 752 h 2310"/>
                <a:gd name="T22" fmla="*/ 831 w 2541"/>
                <a:gd name="T23" fmla="*/ 750 h 2310"/>
                <a:gd name="T24" fmla="*/ 837 w 2541"/>
                <a:gd name="T25" fmla="*/ 746 h 2310"/>
                <a:gd name="T26" fmla="*/ 843 w 2541"/>
                <a:gd name="T27" fmla="*/ 741 h 2310"/>
                <a:gd name="T28" fmla="*/ 847 w 2541"/>
                <a:gd name="T29" fmla="*/ 734 h 2310"/>
                <a:gd name="T30" fmla="*/ 847 w 2541"/>
                <a:gd name="T31" fmla="*/ 727 h 2310"/>
                <a:gd name="T32" fmla="*/ 847 w 2541"/>
                <a:gd name="T33" fmla="*/ 0 h 2310"/>
                <a:gd name="T34" fmla="*/ 829 w 2541"/>
                <a:gd name="T35" fmla="*/ 4 h 2310"/>
                <a:gd name="T36" fmla="*/ 754 w 2541"/>
                <a:gd name="T37" fmla="*/ 11 h 2310"/>
                <a:gd name="T38" fmla="*/ 565 w 2541"/>
                <a:gd name="T39" fmla="*/ 20 h 2310"/>
                <a:gd name="T40" fmla="*/ 377 w 2541"/>
                <a:gd name="T41" fmla="*/ 25 h 2310"/>
                <a:gd name="T42" fmla="*/ 188 w 2541"/>
                <a:gd name="T43" fmla="*/ 25 h 2310"/>
                <a:gd name="T44" fmla="*/ 0 w 2541"/>
                <a:gd name="T45" fmla="*/ 19 h 2310"/>
                <a:gd name="T46" fmla="*/ 0 w 2541"/>
                <a:gd name="T47" fmla="*/ 758 h 23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41"/>
                <a:gd name="T73" fmla="*/ 0 h 2310"/>
                <a:gd name="T74" fmla="*/ 2541 w 2541"/>
                <a:gd name="T75" fmla="*/ 2310 h 231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41" h="2310">
                  <a:moveTo>
                    <a:pt x="0" y="2274"/>
                  </a:moveTo>
                  <a:lnTo>
                    <a:pt x="22" y="2283"/>
                  </a:lnTo>
                  <a:lnTo>
                    <a:pt x="125" y="2293"/>
                  </a:lnTo>
                  <a:lnTo>
                    <a:pt x="241" y="2298"/>
                  </a:lnTo>
                  <a:lnTo>
                    <a:pt x="879" y="2310"/>
                  </a:lnTo>
                  <a:lnTo>
                    <a:pt x="1515" y="2309"/>
                  </a:lnTo>
                  <a:lnTo>
                    <a:pt x="1984" y="2293"/>
                  </a:lnTo>
                  <a:lnTo>
                    <a:pt x="2111" y="2286"/>
                  </a:lnTo>
                  <a:lnTo>
                    <a:pt x="2240" y="2277"/>
                  </a:lnTo>
                  <a:lnTo>
                    <a:pt x="2368" y="2265"/>
                  </a:lnTo>
                  <a:lnTo>
                    <a:pt x="2471" y="2255"/>
                  </a:lnTo>
                  <a:lnTo>
                    <a:pt x="2492" y="2250"/>
                  </a:lnTo>
                  <a:lnTo>
                    <a:pt x="2512" y="2239"/>
                  </a:lnTo>
                  <a:lnTo>
                    <a:pt x="2530" y="2222"/>
                  </a:lnTo>
                  <a:lnTo>
                    <a:pt x="2540" y="2202"/>
                  </a:lnTo>
                  <a:lnTo>
                    <a:pt x="2541" y="2181"/>
                  </a:lnTo>
                  <a:lnTo>
                    <a:pt x="2541" y="0"/>
                  </a:lnTo>
                  <a:lnTo>
                    <a:pt x="2487" y="12"/>
                  </a:lnTo>
                  <a:lnTo>
                    <a:pt x="2261" y="32"/>
                  </a:lnTo>
                  <a:lnTo>
                    <a:pt x="1696" y="61"/>
                  </a:lnTo>
                  <a:lnTo>
                    <a:pt x="1131" y="75"/>
                  </a:lnTo>
                  <a:lnTo>
                    <a:pt x="565" y="74"/>
                  </a:lnTo>
                  <a:lnTo>
                    <a:pt x="0" y="58"/>
                  </a:lnTo>
                  <a:lnTo>
                    <a:pt x="0" y="2274"/>
                  </a:lnTo>
                  <a:close/>
                </a:path>
              </a:pathLst>
            </a:custGeom>
            <a:solidFill>
              <a:srgbClr val="FFFFFF"/>
            </a:solidFill>
            <a:ln w="0">
              <a:solidFill>
                <a:srgbClr val="000000"/>
              </a:solidFill>
              <a:round/>
              <a:headEnd/>
              <a:tailEnd/>
            </a:ln>
          </p:spPr>
          <p:txBody>
            <a:bodyPr/>
            <a:lstStyle/>
            <a:p>
              <a:endParaRPr lang="en-US"/>
            </a:p>
          </p:txBody>
        </p:sp>
        <p:sp>
          <p:nvSpPr>
            <p:cNvPr id="33858" name="Freeform 82"/>
            <p:cNvSpPr>
              <a:spLocks/>
            </p:cNvSpPr>
            <p:nvPr/>
          </p:nvSpPr>
          <p:spPr bwMode="auto">
            <a:xfrm>
              <a:off x="4013" y="2324"/>
              <a:ext cx="715" cy="585"/>
            </a:xfrm>
            <a:custGeom>
              <a:avLst/>
              <a:gdLst>
                <a:gd name="T0" fmla="*/ 22 w 2146"/>
                <a:gd name="T1" fmla="*/ 15 h 1755"/>
                <a:gd name="T2" fmla="*/ 214 w 2146"/>
                <a:gd name="T3" fmla="*/ 17 h 1755"/>
                <a:gd name="T4" fmla="*/ 406 w 2146"/>
                <a:gd name="T5" fmla="*/ 14 h 1755"/>
                <a:gd name="T6" fmla="*/ 598 w 2146"/>
                <a:gd name="T7" fmla="*/ 6 h 1755"/>
                <a:gd name="T8" fmla="*/ 684 w 2146"/>
                <a:gd name="T9" fmla="*/ 0 h 1755"/>
                <a:gd name="T10" fmla="*/ 701 w 2146"/>
                <a:gd name="T11" fmla="*/ 2 h 1755"/>
                <a:gd name="T12" fmla="*/ 710 w 2146"/>
                <a:gd name="T13" fmla="*/ 9 h 1755"/>
                <a:gd name="T14" fmla="*/ 715 w 2146"/>
                <a:gd name="T15" fmla="*/ 21 h 1755"/>
                <a:gd name="T16" fmla="*/ 715 w 2146"/>
                <a:gd name="T17" fmla="*/ 552 h 1755"/>
                <a:gd name="T18" fmla="*/ 713 w 2146"/>
                <a:gd name="T19" fmla="*/ 562 h 1755"/>
                <a:gd name="T20" fmla="*/ 706 w 2146"/>
                <a:gd name="T21" fmla="*/ 568 h 1755"/>
                <a:gd name="T22" fmla="*/ 696 w 2146"/>
                <a:gd name="T23" fmla="*/ 570 h 1755"/>
                <a:gd name="T24" fmla="*/ 540 w 2146"/>
                <a:gd name="T25" fmla="*/ 580 h 1755"/>
                <a:gd name="T26" fmla="*/ 365 w 2146"/>
                <a:gd name="T27" fmla="*/ 585 h 1755"/>
                <a:gd name="T28" fmla="*/ 191 w 2146"/>
                <a:gd name="T29" fmla="*/ 585 h 1755"/>
                <a:gd name="T30" fmla="*/ 16 w 2146"/>
                <a:gd name="T31" fmla="*/ 580 h 1755"/>
                <a:gd name="T32" fmla="*/ 8 w 2146"/>
                <a:gd name="T33" fmla="*/ 575 h 1755"/>
                <a:gd name="T34" fmla="*/ 2 w 2146"/>
                <a:gd name="T35" fmla="*/ 567 h 1755"/>
                <a:gd name="T36" fmla="*/ 0 w 2146"/>
                <a:gd name="T37" fmla="*/ 557 h 1755"/>
                <a:gd name="T38" fmla="*/ 0 w 2146"/>
                <a:gd name="T39" fmla="*/ 33 h 1755"/>
                <a:gd name="T40" fmla="*/ 2 w 2146"/>
                <a:gd name="T41" fmla="*/ 25 h 1755"/>
                <a:gd name="T42" fmla="*/ 6 w 2146"/>
                <a:gd name="T43" fmla="*/ 18 h 1755"/>
                <a:gd name="T44" fmla="*/ 12 w 2146"/>
                <a:gd name="T45" fmla="*/ 15 h 1755"/>
                <a:gd name="T46" fmla="*/ 22 w 2146"/>
                <a:gd name="T47" fmla="*/ 15 h 175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46"/>
                <a:gd name="T73" fmla="*/ 0 h 1755"/>
                <a:gd name="T74" fmla="*/ 2146 w 2146"/>
                <a:gd name="T75" fmla="*/ 1755 h 175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46" h="1755">
                  <a:moveTo>
                    <a:pt x="65" y="44"/>
                  </a:moveTo>
                  <a:lnTo>
                    <a:pt x="641" y="50"/>
                  </a:lnTo>
                  <a:lnTo>
                    <a:pt x="1218" y="41"/>
                  </a:lnTo>
                  <a:lnTo>
                    <a:pt x="1794" y="17"/>
                  </a:lnTo>
                  <a:lnTo>
                    <a:pt x="2052" y="0"/>
                  </a:lnTo>
                  <a:lnTo>
                    <a:pt x="2103" y="5"/>
                  </a:lnTo>
                  <a:lnTo>
                    <a:pt x="2131" y="26"/>
                  </a:lnTo>
                  <a:lnTo>
                    <a:pt x="2146" y="64"/>
                  </a:lnTo>
                  <a:lnTo>
                    <a:pt x="2146" y="1655"/>
                  </a:lnTo>
                  <a:lnTo>
                    <a:pt x="2139" y="1687"/>
                  </a:lnTo>
                  <a:lnTo>
                    <a:pt x="2119" y="1705"/>
                  </a:lnTo>
                  <a:lnTo>
                    <a:pt x="2088" y="1711"/>
                  </a:lnTo>
                  <a:lnTo>
                    <a:pt x="1622" y="1739"/>
                  </a:lnTo>
                  <a:lnTo>
                    <a:pt x="1097" y="1754"/>
                  </a:lnTo>
                  <a:lnTo>
                    <a:pt x="573" y="1755"/>
                  </a:lnTo>
                  <a:lnTo>
                    <a:pt x="49" y="1739"/>
                  </a:lnTo>
                  <a:lnTo>
                    <a:pt x="25" y="1724"/>
                  </a:lnTo>
                  <a:lnTo>
                    <a:pt x="7" y="1702"/>
                  </a:lnTo>
                  <a:lnTo>
                    <a:pt x="0" y="1672"/>
                  </a:lnTo>
                  <a:lnTo>
                    <a:pt x="0" y="99"/>
                  </a:lnTo>
                  <a:lnTo>
                    <a:pt x="6" y="74"/>
                  </a:lnTo>
                  <a:lnTo>
                    <a:pt x="18" y="53"/>
                  </a:lnTo>
                  <a:lnTo>
                    <a:pt x="36" y="44"/>
                  </a:lnTo>
                  <a:lnTo>
                    <a:pt x="65" y="44"/>
                  </a:lnTo>
                  <a:close/>
                </a:path>
              </a:pathLst>
            </a:custGeom>
            <a:solidFill>
              <a:srgbClr val="FFFFFF"/>
            </a:solidFill>
            <a:ln w="0">
              <a:solidFill>
                <a:srgbClr val="000000"/>
              </a:solidFill>
              <a:round/>
              <a:headEnd/>
              <a:tailEnd/>
            </a:ln>
          </p:spPr>
          <p:txBody>
            <a:bodyPr/>
            <a:lstStyle/>
            <a:p>
              <a:endParaRPr lang="en-US"/>
            </a:p>
          </p:txBody>
        </p:sp>
        <p:sp>
          <p:nvSpPr>
            <p:cNvPr id="33859" name="Freeform 83"/>
            <p:cNvSpPr>
              <a:spLocks/>
            </p:cNvSpPr>
            <p:nvPr/>
          </p:nvSpPr>
          <p:spPr bwMode="auto">
            <a:xfrm>
              <a:off x="4034" y="2348"/>
              <a:ext cx="675" cy="542"/>
            </a:xfrm>
            <a:custGeom>
              <a:avLst/>
              <a:gdLst>
                <a:gd name="T0" fmla="*/ 0 w 2023"/>
                <a:gd name="T1" fmla="*/ 514 h 1624"/>
                <a:gd name="T2" fmla="*/ 0 w 2023"/>
                <a:gd name="T3" fmla="*/ 526 h 1624"/>
                <a:gd name="T4" fmla="*/ 6 w 2023"/>
                <a:gd name="T5" fmla="*/ 534 h 1624"/>
                <a:gd name="T6" fmla="*/ 13 w 2023"/>
                <a:gd name="T7" fmla="*/ 538 h 1624"/>
                <a:gd name="T8" fmla="*/ 176 w 2023"/>
                <a:gd name="T9" fmla="*/ 542 h 1624"/>
                <a:gd name="T10" fmla="*/ 339 w 2023"/>
                <a:gd name="T11" fmla="*/ 542 h 1624"/>
                <a:gd name="T12" fmla="*/ 501 w 2023"/>
                <a:gd name="T13" fmla="*/ 537 h 1624"/>
                <a:gd name="T14" fmla="*/ 656 w 2023"/>
                <a:gd name="T15" fmla="*/ 528 h 1624"/>
                <a:gd name="T16" fmla="*/ 663 w 2023"/>
                <a:gd name="T17" fmla="*/ 527 h 1624"/>
                <a:gd name="T18" fmla="*/ 669 w 2023"/>
                <a:gd name="T19" fmla="*/ 524 h 1624"/>
                <a:gd name="T20" fmla="*/ 673 w 2023"/>
                <a:gd name="T21" fmla="*/ 520 h 1624"/>
                <a:gd name="T22" fmla="*/ 675 w 2023"/>
                <a:gd name="T23" fmla="*/ 512 h 1624"/>
                <a:gd name="T24" fmla="*/ 675 w 2023"/>
                <a:gd name="T25" fmla="*/ 15 h 1624"/>
                <a:gd name="T26" fmla="*/ 671 w 2023"/>
                <a:gd name="T27" fmla="*/ 6 h 1624"/>
                <a:gd name="T28" fmla="*/ 664 w 2023"/>
                <a:gd name="T29" fmla="*/ 1 h 1624"/>
                <a:gd name="T30" fmla="*/ 650 w 2023"/>
                <a:gd name="T31" fmla="*/ 0 h 1624"/>
                <a:gd name="T32" fmla="*/ 657 w 2023"/>
                <a:gd name="T33" fmla="*/ 8 h 1624"/>
                <a:gd name="T34" fmla="*/ 660 w 2023"/>
                <a:gd name="T35" fmla="*/ 19 h 1624"/>
                <a:gd name="T36" fmla="*/ 660 w 2023"/>
                <a:gd name="T37" fmla="*/ 499 h 1624"/>
                <a:gd name="T38" fmla="*/ 659 w 2023"/>
                <a:gd name="T39" fmla="*/ 507 h 1624"/>
                <a:gd name="T40" fmla="*/ 652 w 2023"/>
                <a:gd name="T41" fmla="*/ 511 h 1624"/>
                <a:gd name="T42" fmla="*/ 641 w 2023"/>
                <a:gd name="T43" fmla="*/ 512 h 1624"/>
                <a:gd name="T44" fmla="*/ 483 w 2023"/>
                <a:gd name="T45" fmla="*/ 521 h 1624"/>
                <a:gd name="T46" fmla="*/ 321 w 2023"/>
                <a:gd name="T47" fmla="*/ 524 h 1624"/>
                <a:gd name="T48" fmla="*/ 160 w 2023"/>
                <a:gd name="T49" fmla="*/ 521 h 1624"/>
                <a:gd name="T50" fmla="*/ 0 w 2023"/>
                <a:gd name="T51" fmla="*/ 514 h 16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23"/>
                <a:gd name="T79" fmla="*/ 0 h 1624"/>
                <a:gd name="T80" fmla="*/ 2023 w 2023"/>
                <a:gd name="T81" fmla="*/ 1624 h 162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23" h="1624">
                  <a:moveTo>
                    <a:pt x="0" y="1540"/>
                  </a:moveTo>
                  <a:lnTo>
                    <a:pt x="0" y="1576"/>
                  </a:lnTo>
                  <a:lnTo>
                    <a:pt x="19" y="1600"/>
                  </a:lnTo>
                  <a:lnTo>
                    <a:pt x="40" y="1611"/>
                  </a:lnTo>
                  <a:lnTo>
                    <a:pt x="528" y="1624"/>
                  </a:lnTo>
                  <a:lnTo>
                    <a:pt x="1015" y="1624"/>
                  </a:lnTo>
                  <a:lnTo>
                    <a:pt x="1502" y="1610"/>
                  </a:lnTo>
                  <a:lnTo>
                    <a:pt x="1967" y="1583"/>
                  </a:lnTo>
                  <a:lnTo>
                    <a:pt x="1988" y="1580"/>
                  </a:lnTo>
                  <a:lnTo>
                    <a:pt x="2006" y="1571"/>
                  </a:lnTo>
                  <a:lnTo>
                    <a:pt x="2018" y="1557"/>
                  </a:lnTo>
                  <a:lnTo>
                    <a:pt x="2023" y="1534"/>
                  </a:lnTo>
                  <a:lnTo>
                    <a:pt x="2023" y="45"/>
                  </a:lnTo>
                  <a:lnTo>
                    <a:pt x="2012" y="18"/>
                  </a:lnTo>
                  <a:lnTo>
                    <a:pt x="1989" y="2"/>
                  </a:lnTo>
                  <a:lnTo>
                    <a:pt x="1949" y="0"/>
                  </a:lnTo>
                  <a:lnTo>
                    <a:pt x="1968" y="24"/>
                  </a:lnTo>
                  <a:lnTo>
                    <a:pt x="1979" y="57"/>
                  </a:lnTo>
                  <a:lnTo>
                    <a:pt x="1979" y="1496"/>
                  </a:lnTo>
                  <a:lnTo>
                    <a:pt x="1974" y="1519"/>
                  </a:lnTo>
                  <a:lnTo>
                    <a:pt x="1955" y="1532"/>
                  </a:lnTo>
                  <a:lnTo>
                    <a:pt x="1922" y="1534"/>
                  </a:lnTo>
                  <a:lnTo>
                    <a:pt x="1447" y="1561"/>
                  </a:lnTo>
                  <a:lnTo>
                    <a:pt x="963" y="1569"/>
                  </a:lnTo>
                  <a:lnTo>
                    <a:pt x="481" y="1562"/>
                  </a:lnTo>
                  <a:lnTo>
                    <a:pt x="0" y="1540"/>
                  </a:lnTo>
                  <a:close/>
                </a:path>
              </a:pathLst>
            </a:custGeom>
            <a:solidFill>
              <a:srgbClr val="FFFFFF"/>
            </a:solidFill>
            <a:ln w="0">
              <a:solidFill>
                <a:srgbClr val="000000"/>
              </a:solidFill>
              <a:round/>
              <a:headEnd/>
              <a:tailEnd/>
            </a:ln>
          </p:spPr>
          <p:txBody>
            <a:bodyPr/>
            <a:lstStyle/>
            <a:p>
              <a:endParaRPr lang="en-US"/>
            </a:p>
          </p:txBody>
        </p:sp>
        <p:sp>
          <p:nvSpPr>
            <p:cNvPr id="33860" name="Freeform 84"/>
            <p:cNvSpPr>
              <a:spLocks/>
            </p:cNvSpPr>
            <p:nvPr/>
          </p:nvSpPr>
          <p:spPr bwMode="auto">
            <a:xfrm>
              <a:off x="4020" y="2935"/>
              <a:ext cx="151" cy="46"/>
            </a:xfrm>
            <a:custGeom>
              <a:avLst/>
              <a:gdLst>
                <a:gd name="T0" fmla="*/ 22 w 453"/>
                <a:gd name="T1" fmla="*/ 0 h 139"/>
                <a:gd name="T2" fmla="*/ 133 w 453"/>
                <a:gd name="T3" fmla="*/ 5 h 139"/>
                <a:gd name="T4" fmla="*/ 143 w 453"/>
                <a:gd name="T5" fmla="*/ 9 h 139"/>
                <a:gd name="T6" fmla="*/ 149 w 453"/>
                <a:gd name="T7" fmla="*/ 17 h 139"/>
                <a:gd name="T8" fmla="*/ 151 w 453"/>
                <a:gd name="T9" fmla="*/ 28 h 139"/>
                <a:gd name="T10" fmla="*/ 147 w 453"/>
                <a:gd name="T11" fmla="*/ 38 h 139"/>
                <a:gd name="T12" fmla="*/ 140 w 453"/>
                <a:gd name="T13" fmla="*/ 44 h 139"/>
                <a:gd name="T14" fmla="*/ 130 w 453"/>
                <a:gd name="T15" fmla="*/ 46 h 139"/>
                <a:gd name="T16" fmla="*/ 19 w 453"/>
                <a:gd name="T17" fmla="*/ 40 h 139"/>
                <a:gd name="T18" fmla="*/ 10 w 453"/>
                <a:gd name="T19" fmla="*/ 37 h 139"/>
                <a:gd name="T20" fmla="*/ 2 w 453"/>
                <a:gd name="T21" fmla="*/ 29 h 139"/>
                <a:gd name="T22" fmla="*/ 0 w 453"/>
                <a:gd name="T23" fmla="*/ 19 h 139"/>
                <a:gd name="T24" fmla="*/ 3 w 453"/>
                <a:gd name="T25" fmla="*/ 8 h 139"/>
                <a:gd name="T26" fmla="*/ 12 w 453"/>
                <a:gd name="T27" fmla="*/ 1 h 139"/>
                <a:gd name="T28" fmla="*/ 22 w 453"/>
                <a:gd name="T29" fmla="*/ 0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3"/>
                <a:gd name="T46" fmla="*/ 0 h 139"/>
                <a:gd name="T47" fmla="*/ 453 w 453"/>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3" h="139">
                  <a:moveTo>
                    <a:pt x="65" y="0"/>
                  </a:moveTo>
                  <a:lnTo>
                    <a:pt x="399" y="15"/>
                  </a:lnTo>
                  <a:lnTo>
                    <a:pt x="428" y="28"/>
                  </a:lnTo>
                  <a:lnTo>
                    <a:pt x="448" y="52"/>
                  </a:lnTo>
                  <a:lnTo>
                    <a:pt x="453" y="85"/>
                  </a:lnTo>
                  <a:lnTo>
                    <a:pt x="440" y="116"/>
                  </a:lnTo>
                  <a:lnTo>
                    <a:pt x="420" y="133"/>
                  </a:lnTo>
                  <a:lnTo>
                    <a:pt x="390" y="139"/>
                  </a:lnTo>
                  <a:lnTo>
                    <a:pt x="57" y="121"/>
                  </a:lnTo>
                  <a:lnTo>
                    <a:pt x="30" y="112"/>
                  </a:lnTo>
                  <a:lnTo>
                    <a:pt x="7" y="88"/>
                  </a:lnTo>
                  <a:lnTo>
                    <a:pt x="0" y="56"/>
                  </a:lnTo>
                  <a:lnTo>
                    <a:pt x="10" y="25"/>
                  </a:lnTo>
                  <a:lnTo>
                    <a:pt x="35" y="2"/>
                  </a:lnTo>
                  <a:lnTo>
                    <a:pt x="65" y="0"/>
                  </a:lnTo>
                  <a:close/>
                </a:path>
              </a:pathLst>
            </a:custGeom>
            <a:solidFill>
              <a:srgbClr val="FFFFFF"/>
            </a:solidFill>
            <a:ln w="0">
              <a:solidFill>
                <a:srgbClr val="000000"/>
              </a:solidFill>
              <a:round/>
              <a:headEnd/>
              <a:tailEnd/>
            </a:ln>
          </p:spPr>
          <p:txBody>
            <a:bodyPr/>
            <a:lstStyle/>
            <a:p>
              <a:endParaRPr lang="en-US"/>
            </a:p>
          </p:txBody>
        </p:sp>
        <p:sp>
          <p:nvSpPr>
            <p:cNvPr id="33861" name="Freeform 85"/>
            <p:cNvSpPr>
              <a:spLocks/>
            </p:cNvSpPr>
            <p:nvPr/>
          </p:nvSpPr>
          <p:spPr bwMode="auto">
            <a:xfrm>
              <a:off x="4625" y="2919"/>
              <a:ext cx="105" cy="66"/>
            </a:xfrm>
            <a:custGeom>
              <a:avLst/>
              <a:gdLst>
                <a:gd name="T0" fmla="*/ 11 w 317"/>
                <a:gd name="T1" fmla="*/ 7 h 199"/>
                <a:gd name="T2" fmla="*/ 7 w 317"/>
                <a:gd name="T3" fmla="*/ 8 h 199"/>
                <a:gd name="T4" fmla="*/ 3 w 317"/>
                <a:gd name="T5" fmla="*/ 10 h 199"/>
                <a:gd name="T6" fmla="*/ 0 w 317"/>
                <a:gd name="T7" fmla="*/ 17 h 199"/>
                <a:gd name="T8" fmla="*/ 0 w 317"/>
                <a:gd name="T9" fmla="*/ 58 h 199"/>
                <a:gd name="T10" fmla="*/ 3 w 317"/>
                <a:gd name="T11" fmla="*/ 63 h 199"/>
                <a:gd name="T12" fmla="*/ 10 w 317"/>
                <a:gd name="T13" fmla="*/ 66 h 199"/>
                <a:gd name="T14" fmla="*/ 98 w 317"/>
                <a:gd name="T15" fmla="*/ 57 h 199"/>
                <a:gd name="T16" fmla="*/ 102 w 317"/>
                <a:gd name="T17" fmla="*/ 54 h 199"/>
                <a:gd name="T18" fmla="*/ 105 w 317"/>
                <a:gd name="T19" fmla="*/ 50 h 199"/>
                <a:gd name="T20" fmla="*/ 105 w 317"/>
                <a:gd name="T21" fmla="*/ 9 h 199"/>
                <a:gd name="T22" fmla="*/ 102 w 317"/>
                <a:gd name="T23" fmla="*/ 3 h 199"/>
                <a:gd name="T24" fmla="*/ 95 w 317"/>
                <a:gd name="T25" fmla="*/ 0 h 199"/>
                <a:gd name="T26" fmla="*/ 11 w 317"/>
                <a:gd name="T27" fmla="*/ 7 h 19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17"/>
                <a:gd name="T43" fmla="*/ 0 h 199"/>
                <a:gd name="T44" fmla="*/ 317 w 317"/>
                <a:gd name="T45" fmla="*/ 199 h 19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17" h="199">
                  <a:moveTo>
                    <a:pt x="34" y="20"/>
                  </a:moveTo>
                  <a:lnTo>
                    <a:pt x="22" y="23"/>
                  </a:lnTo>
                  <a:lnTo>
                    <a:pt x="10" y="31"/>
                  </a:lnTo>
                  <a:lnTo>
                    <a:pt x="0" y="51"/>
                  </a:lnTo>
                  <a:lnTo>
                    <a:pt x="0" y="176"/>
                  </a:lnTo>
                  <a:lnTo>
                    <a:pt x="10" y="191"/>
                  </a:lnTo>
                  <a:lnTo>
                    <a:pt x="30" y="199"/>
                  </a:lnTo>
                  <a:lnTo>
                    <a:pt x="295" y="173"/>
                  </a:lnTo>
                  <a:lnTo>
                    <a:pt x="309" y="164"/>
                  </a:lnTo>
                  <a:lnTo>
                    <a:pt x="317" y="150"/>
                  </a:lnTo>
                  <a:lnTo>
                    <a:pt x="317" y="27"/>
                  </a:lnTo>
                  <a:lnTo>
                    <a:pt x="307" y="8"/>
                  </a:lnTo>
                  <a:lnTo>
                    <a:pt x="288" y="0"/>
                  </a:lnTo>
                  <a:lnTo>
                    <a:pt x="34" y="20"/>
                  </a:lnTo>
                  <a:close/>
                </a:path>
              </a:pathLst>
            </a:custGeom>
            <a:solidFill>
              <a:srgbClr val="FFFFFF"/>
            </a:solidFill>
            <a:ln w="0">
              <a:solidFill>
                <a:srgbClr val="000000"/>
              </a:solidFill>
              <a:round/>
              <a:headEnd/>
              <a:tailEnd/>
            </a:ln>
          </p:spPr>
          <p:txBody>
            <a:bodyPr/>
            <a:lstStyle/>
            <a:p>
              <a:endParaRPr lang="en-US"/>
            </a:p>
          </p:txBody>
        </p:sp>
        <p:sp>
          <p:nvSpPr>
            <p:cNvPr id="33862" name="Freeform 86"/>
            <p:cNvSpPr>
              <a:spLocks/>
            </p:cNvSpPr>
            <p:nvPr/>
          </p:nvSpPr>
          <p:spPr bwMode="auto">
            <a:xfrm>
              <a:off x="4626" y="2970"/>
              <a:ext cx="15" cy="9"/>
            </a:xfrm>
            <a:custGeom>
              <a:avLst/>
              <a:gdLst>
                <a:gd name="T0" fmla="*/ 0 w 45"/>
                <a:gd name="T1" fmla="*/ 9 h 27"/>
                <a:gd name="T2" fmla="*/ 15 w 45"/>
                <a:gd name="T3" fmla="*/ 8 h 27"/>
                <a:gd name="T4" fmla="*/ 15 w 45"/>
                <a:gd name="T5" fmla="*/ 0 h 27"/>
                <a:gd name="T6" fmla="*/ 0 w 45"/>
                <a:gd name="T7" fmla="*/ 1 h 27"/>
                <a:gd name="T8" fmla="*/ 0 w 45"/>
                <a:gd name="T9" fmla="*/ 9 h 27"/>
                <a:gd name="T10" fmla="*/ 0 60000 65536"/>
                <a:gd name="T11" fmla="*/ 0 60000 65536"/>
                <a:gd name="T12" fmla="*/ 0 60000 65536"/>
                <a:gd name="T13" fmla="*/ 0 60000 65536"/>
                <a:gd name="T14" fmla="*/ 0 60000 65536"/>
                <a:gd name="T15" fmla="*/ 0 w 45"/>
                <a:gd name="T16" fmla="*/ 0 h 27"/>
                <a:gd name="T17" fmla="*/ 45 w 45"/>
                <a:gd name="T18" fmla="*/ 27 h 27"/>
              </a:gdLst>
              <a:ahLst/>
              <a:cxnLst>
                <a:cxn ang="T10">
                  <a:pos x="T0" y="T1"/>
                </a:cxn>
                <a:cxn ang="T11">
                  <a:pos x="T2" y="T3"/>
                </a:cxn>
                <a:cxn ang="T12">
                  <a:pos x="T4" y="T5"/>
                </a:cxn>
                <a:cxn ang="T13">
                  <a:pos x="T6" y="T7"/>
                </a:cxn>
                <a:cxn ang="T14">
                  <a:pos x="T8" y="T9"/>
                </a:cxn>
              </a:cxnLst>
              <a:rect l="T15" t="T16" r="T17" b="T18"/>
              <a:pathLst>
                <a:path w="45" h="27">
                  <a:moveTo>
                    <a:pt x="0" y="27"/>
                  </a:moveTo>
                  <a:lnTo>
                    <a:pt x="45" y="24"/>
                  </a:lnTo>
                  <a:lnTo>
                    <a:pt x="45" y="0"/>
                  </a:lnTo>
                  <a:lnTo>
                    <a:pt x="0" y="3"/>
                  </a:lnTo>
                  <a:lnTo>
                    <a:pt x="0" y="27"/>
                  </a:lnTo>
                  <a:close/>
                </a:path>
              </a:pathLst>
            </a:custGeom>
            <a:solidFill>
              <a:srgbClr val="FFFFFF"/>
            </a:solidFill>
            <a:ln w="0">
              <a:solidFill>
                <a:srgbClr val="000000"/>
              </a:solidFill>
              <a:round/>
              <a:headEnd/>
              <a:tailEnd/>
            </a:ln>
          </p:spPr>
          <p:txBody>
            <a:bodyPr/>
            <a:lstStyle/>
            <a:p>
              <a:endParaRPr lang="en-US"/>
            </a:p>
          </p:txBody>
        </p:sp>
        <p:sp>
          <p:nvSpPr>
            <p:cNvPr id="33863" name="Freeform 87"/>
            <p:cNvSpPr>
              <a:spLocks/>
            </p:cNvSpPr>
            <p:nvPr/>
          </p:nvSpPr>
          <p:spPr bwMode="auto">
            <a:xfrm>
              <a:off x="4024" y="3017"/>
              <a:ext cx="613" cy="50"/>
            </a:xfrm>
            <a:custGeom>
              <a:avLst/>
              <a:gdLst>
                <a:gd name="T0" fmla="*/ 0 w 1839"/>
                <a:gd name="T1" fmla="*/ 2 h 149"/>
                <a:gd name="T2" fmla="*/ 21 w 1839"/>
                <a:gd name="T3" fmla="*/ 50 h 149"/>
                <a:gd name="T4" fmla="*/ 613 w 1839"/>
                <a:gd name="T5" fmla="*/ 47 h 149"/>
                <a:gd name="T6" fmla="*/ 581 w 1839"/>
                <a:gd name="T7" fmla="*/ 0 h 149"/>
                <a:gd name="T8" fmla="*/ 425 w 1839"/>
                <a:gd name="T9" fmla="*/ 5 h 149"/>
                <a:gd name="T10" fmla="*/ 213 w 1839"/>
                <a:gd name="T11" fmla="*/ 6 h 149"/>
                <a:gd name="T12" fmla="*/ 0 w 1839"/>
                <a:gd name="T13" fmla="*/ 2 h 149"/>
                <a:gd name="T14" fmla="*/ 0 60000 65536"/>
                <a:gd name="T15" fmla="*/ 0 60000 65536"/>
                <a:gd name="T16" fmla="*/ 0 60000 65536"/>
                <a:gd name="T17" fmla="*/ 0 60000 65536"/>
                <a:gd name="T18" fmla="*/ 0 60000 65536"/>
                <a:gd name="T19" fmla="*/ 0 60000 65536"/>
                <a:gd name="T20" fmla="*/ 0 60000 65536"/>
                <a:gd name="T21" fmla="*/ 0 w 1839"/>
                <a:gd name="T22" fmla="*/ 0 h 149"/>
                <a:gd name="T23" fmla="*/ 1839 w 1839"/>
                <a:gd name="T24" fmla="*/ 149 h 1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9" h="149">
                  <a:moveTo>
                    <a:pt x="0" y="5"/>
                  </a:moveTo>
                  <a:lnTo>
                    <a:pt x="64" y="149"/>
                  </a:lnTo>
                  <a:lnTo>
                    <a:pt x="1839" y="140"/>
                  </a:lnTo>
                  <a:lnTo>
                    <a:pt x="1743" y="0"/>
                  </a:lnTo>
                  <a:lnTo>
                    <a:pt x="1274" y="16"/>
                  </a:lnTo>
                  <a:lnTo>
                    <a:pt x="638" y="17"/>
                  </a:lnTo>
                  <a:lnTo>
                    <a:pt x="0" y="5"/>
                  </a:lnTo>
                  <a:close/>
                </a:path>
              </a:pathLst>
            </a:custGeom>
            <a:solidFill>
              <a:srgbClr val="FFFFFF"/>
            </a:solidFill>
            <a:ln w="0">
              <a:solidFill>
                <a:srgbClr val="000000"/>
              </a:solidFill>
              <a:round/>
              <a:headEnd/>
              <a:tailEnd/>
            </a:ln>
          </p:spPr>
          <p:txBody>
            <a:bodyPr/>
            <a:lstStyle/>
            <a:p>
              <a:endParaRPr lang="en-US"/>
            </a:p>
          </p:txBody>
        </p:sp>
        <p:sp>
          <p:nvSpPr>
            <p:cNvPr id="33864" name="Freeform 88"/>
            <p:cNvSpPr>
              <a:spLocks/>
            </p:cNvSpPr>
            <p:nvPr/>
          </p:nvSpPr>
          <p:spPr bwMode="auto">
            <a:xfrm>
              <a:off x="3784" y="3064"/>
              <a:ext cx="1322" cy="193"/>
            </a:xfrm>
            <a:custGeom>
              <a:avLst/>
              <a:gdLst>
                <a:gd name="T0" fmla="*/ 853 w 3965"/>
                <a:gd name="T1" fmla="*/ 0 h 579"/>
                <a:gd name="T2" fmla="*/ 1188 w 3965"/>
                <a:gd name="T3" fmla="*/ 0 h 579"/>
                <a:gd name="T4" fmla="*/ 1322 w 3965"/>
                <a:gd name="T5" fmla="*/ 188 h 579"/>
                <a:gd name="T6" fmla="*/ 54 w 3965"/>
                <a:gd name="T7" fmla="*/ 193 h 579"/>
                <a:gd name="T8" fmla="*/ 0 w 3965"/>
                <a:gd name="T9" fmla="*/ 4 h 579"/>
                <a:gd name="T10" fmla="*/ 44 w 3965"/>
                <a:gd name="T11" fmla="*/ 4 h 579"/>
                <a:gd name="T12" fmla="*/ 261 w 3965"/>
                <a:gd name="T13" fmla="*/ 3 h 579"/>
                <a:gd name="T14" fmla="*/ 853 w 3965"/>
                <a:gd name="T15" fmla="*/ 0 h 579"/>
                <a:gd name="T16" fmla="*/ 0 60000 65536"/>
                <a:gd name="T17" fmla="*/ 0 60000 65536"/>
                <a:gd name="T18" fmla="*/ 0 60000 65536"/>
                <a:gd name="T19" fmla="*/ 0 60000 65536"/>
                <a:gd name="T20" fmla="*/ 0 60000 65536"/>
                <a:gd name="T21" fmla="*/ 0 60000 65536"/>
                <a:gd name="T22" fmla="*/ 0 60000 65536"/>
                <a:gd name="T23" fmla="*/ 0 60000 65536"/>
                <a:gd name="T24" fmla="*/ 0 w 3965"/>
                <a:gd name="T25" fmla="*/ 0 h 579"/>
                <a:gd name="T26" fmla="*/ 3965 w 3965"/>
                <a:gd name="T27" fmla="*/ 579 h 5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965" h="579">
                  <a:moveTo>
                    <a:pt x="2558" y="0"/>
                  </a:moveTo>
                  <a:lnTo>
                    <a:pt x="3564" y="0"/>
                  </a:lnTo>
                  <a:lnTo>
                    <a:pt x="3965" y="565"/>
                  </a:lnTo>
                  <a:lnTo>
                    <a:pt x="162" y="579"/>
                  </a:lnTo>
                  <a:lnTo>
                    <a:pt x="0" y="12"/>
                  </a:lnTo>
                  <a:lnTo>
                    <a:pt x="131" y="12"/>
                  </a:lnTo>
                  <a:lnTo>
                    <a:pt x="783" y="9"/>
                  </a:lnTo>
                  <a:lnTo>
                    <a:pt x="2558" y="0"/>
                  </a:lnTo>
                  <a:close/>
                </a:path>
              </a:pathLst>
            </a:custGeom>
            <a:solidFill>
              <a:srgbClr val="FFFFFF"/>
            </a:solidFill>
            <a:ln w="0">
              <a:solidFill>
                <a:srgbClr val="000000"/>
              </a:solidFill>
              <a:round/>
              <a:headEnd/>
              <a:tailEnd/>
            </a:ln>
          </p:spPr>
          <p:txBody>
            <a:bodyPr/>
            <a:lstStyle/>
            <a:p>
              <a:endParaRPr lang="en-US"/>
            </a:p>
          </p:txBody>
        </p:sp>
        <p:sp>
          <p:nvSpPr>
            <p:cNvPr id="33865" name="Freeform 89"/>
            <p:cNvSpPr>
              <a:spLocks/>
            </p:cNvSpPr>
            <p:nvPr/>
          </p:nvSpPr>
          <p:spPr bwMode="auto">
            <a:xfrm>
              <a:off x="3829" y="3252"/>
              <a:ext cx="1282" cy="49"/>
            </a:xfrm>
            <a:custGeom>
              <a:avLst/>
              <a:gdLst>
                <a:gd name="T0" fmla="*/ 1270 w 3846"/>
                <a:gd name="T1" fmla="*/ 49 h 145"/>
                <a:gd name="T2" fmla="*/ 8 w 3846"/>
                <a:gd name="T3" fmla="*/ 49 h 145"/>
                <a:gd name="T4" fmla="*/ 3 w 3846"/>
                <a:gd name="T5" fmla="*/ 40 h 145"/>
                <a:gd name="T6" fmla="*/ 0 w 3846"/>
                <a:gd name="T7" fmla="*/ 32 h 145"/>
                <a:gd name="T8" fmla="*/ 2 w 3846"/>
                <a:gd name="T9" fmla="*/ 21 h 145"/>
                <a:gd name="T10" fmla="*/ 4 w 3846"/>
                <a:gd name="T11" fmla="*/ 13 h 145"/>
                <a:gd name="T12" fmla="*/ 9 w 3846"/>
                <a:gd name="T13" fmla="*/ 5 h 145"/>
                <a:gd name="T14" fmla="*/ 1276 w 3846"/>
                <a:gd name="T15" fmla="*/ 0 h 145"/>
                <a:gd name="T16" fmla="*/ 1277 w 3846"/>
                <a:gd name="T17" fmla="*/ 2 h 145"/>
                <a:gd name="T18" fmla="*/ 1280 w 3846"/>
                <a:gd name="T19" fmla="*/ 7 h 145"/>
                <a:gd name="T20" fmla="*/ 1281 w 3846"/>
                <a:gd name="T21" fmla="*/ 13 h 145"/>
                <a:gd name="T22" fmla="*/ 1282 w 3846"/>
                <a:gd name="T23" fmla="*/ 19 h 145"/>
                <a:gd name="T24" fmla="*/ 1281 w 3846"/>
                <a:gd name="T25" fmla="*/ 24 h 145"/>
                <a:gd name="T26" fmla="*/ 1281 w 3846"/>
                <a:gd name="T27" fmla="*/ 29 h 145"/>
                <a:gd name="T28" fmla="*/ 1279 w 3846"/>
                <a:gd name="T29" fmla="*/ 35 h 145"/>
                <a:gd name="T30" fmla="*/ 1276 w 3846"/>
                <a:gd name="T31" fmla="*/ 40 h 145"/>
                <a:gd name="T32" fmla="*/ 1274 w 3846"/>
                <a:gd name="T33" fmla="*/ 45 h 145"/>
                <a:gd name="T34" fmla="*/ 1270 w 3846"/>
                <a:gd name="T35" fmla="*/ 49 h 1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46"/>
                <a:gd name="T55" fmla="*/ 0 h 145"/>
                <a:gd name="T56" fmla="*/ 3846 w 3846"/>
                <a:gd name="T57" fmla="*/ 145 h 14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46" h="145">
                  <a:moveTo>
                    <a:pt x="3810" y="145"/>
                  </a:moveTo>
                  <a:lnTo>
                    <a:pt x="23" y="145"/>
                  </a:lnTo>
                  <a:lnTo>
                    <a:pt x="8" y="118"/>
                  </a:lnTo>
                  <a:lnTo>
                    <a:pt x="0" y="94"/>
                  </a:lnTo>
                  <a:lnTo>
                    <a:pt x="7" y="63"/>
                  </a:lnTo>
                  <a:lnTo>
                    <a:pt x="13" y="38"/>
                  </a:lnTo>
                  <a:lnTo>
                    <a:pt x="26" y="14"/>
                  </a:lnTo>
                  <a:lnTo>
                    <a:pt x="3829" y="0"/>
                  </a:lnTo>
                  <a:lnTo>
                    <a:pt x="3832" y="7"/>
                  </a:lnTo>
                  <a:lnTo>
                    <a:pt x="3840" y="22"/>
                  </a:lnTo>
                  <a:lnTo>
                    <a:pt x="3844" y="38"/>
                  </a:lnTo>
                  <a:lnTo>
                    <a:pt x="3846" y="55"/>
                  </a:lnTo>
                  <a:lnTo>
                    <a:pt x="3844" y="70"/>
                  </a:lnTo>
                  <a:lnTo>
                    <a:pt x="3843" y="87"/>
                  </a:lnTo>
                  <a:lnTo>
                    <a:pt x="3837" y="103"/>
                  </a:lnTo>
                  <a:lnTo>
                    <a:pt x="3829" y="118"/>
                  </a:lnTo>
                  <a:lnTo>
                    <a:pt x="3822" y="132"/>
                  </a:lnTo>
                  <a:lnTo>
                    <a:pt x="3810" y="145"/>
                  </a:lnTo>
                  <a:close/>
                </a:path>
              </a:pathLst>
            </a:custGeom>
            <a:solidFill>
              <a:srgbClr val="FFFFFF"/>
            </a:solidFill>
            <a:ln w="0">
              <a:solidFill>
                <a:srgbClr val="000000"/>
              </a:solidFill>
              <a:round/>
              <a:headEnd/>
              <a:tailEnd/>
            </a:ln>
          </p:spPr>
          <p:txBody>
            <a:bodyPr/>
            <a:lstStyle/>
            <a:p>
              <a:endParaRPr lang="en-US"/>
            </a:p>
          </p:txBody>
        </p:sp>
        <p:sp>
          <p:nvSpPr>
            <p:cNvPr id="33866" name="Freeform 90"/>
            <p:cNvSpPr>
              <a:spLocks/>
            </p:cNvSpPr>
            <p:nvPr/>
          </p:nvSpPr>
          <p:spPr bwMode="auto">
            <a:xfrm>
              <a:off x="3780" y="3068"/>
              <a:ext cx="58" cy="216"/>
            </a:xfrm>
            <a:custGeom>
              <a:avLst/>
              <a:gdLst>
                <a:gd name="T0" fmla="*/ 58 w 174"/>
                <a:gd name="T1" fmla="*/ 189 h 647"/>
                <a:gd name="T2" fmla="*/ 54 w 174"/>
                <a:gd name="T3" fmla="*/ 197 h 647"/>
                <a:gd name="T4" fmla="*/ 52 w 174"/>
                <a:gd name="T5" fmla="*/ 206 h 647"/>
                <a:gd name="T6" fmla="*/ 49 w 174"/>
                <a:gd name="T7" fmla="*/ 216 h 647"/>
                <a:gd name="T8" fmla="*/ 3 w 174"/>
                <a:gd name="T9" fmla="*/ 51 h 647"/>
                <a:gd name="T10" fmla="*/ 0 w 174"/>
                <a:gd name="T11" fmla="*/ 37 h 647"/>
                <a:gd name="T12" fmla="*/ 2 w 174"/>
                <a:gd name="T13" fmla="*/ 12 h 647"/>
                <a:gd name="T14" fmla="*/ 4 w 174"/>
                <a:gd name="T15" fmla="*/ 0 h 647"/>
                <a:gd name="T16" fmla="*/ 58 w 174"/>
                <a:gd name="T17" fmla="*/ 189 h 6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4"/>
                <a:gd name="T28" fmla="*/ 0 h 647"/>
                <a:gd name="T29" fmla="*/ 174 w 174"/>
                <a:gd name="T30" fmla="*/ 647 h 6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4" h="647">
                  <a:moveTo>
                    <a:pt x="174" y="567"/>
                  </a:moveTo>
                  <a:lnTo>
                    <a:pt x="161" y="591"/>
                  </a:lnTo>
                  <a:lnTo>
                    <a:pt x="155" y="616"/>
                  </a:lnTo>
                  <a:lnTo>
                    <a:pt x="148" y="647"/>
                  </a:lnTo>
                  <a:lnTo>
                    <a:pt x="10" y="153"/>
                  </a:lnTo>
                  <a:lnTo>
                    <a:pt x="0" y="110"/>
                  </a:lnTo>
                  <a:lnTo>
                    <a:pt x="6" y="36"/>
                  </a:lnTo>
                  <a:lnTo>
                    <a:pt x="12" y="0"/>
                  </a:lnTo>
                  <a:lnTo>
                    <a:pt x="174" y="567"/>
                  </a:lnTo>
                  <a:close/>
                </a:path>
              </a:pathLst>
            </a:custGeom>
            <a:solidFill>
              <a:srgbClr val="FFFFFF"/>
            </a:solidFill>
            <a:ln w="0">
              <a:solidFill>
                <a:srgbClr val="000000"/>
              </a:solidFill>
              <a:round/>
              <a:headEnd/>
              <a:tailEnd/>
            </a:ln>
          </p:spPr>
          <p:txBody>
            <a:bodyPr/>
            <a:lstStyle/>
            <a:p>
              <a:endParaRPr lang="en-US"/>
            </a:p>
          </p:txBody>
        </p:sp>
        <p:sp>
          <p:nvSpPr>
            <p:cNvPr id="33867" name="Freeform 91"/>
            <p:cNvSpPr>
              <a:spLocks/>
            </p:cNvSpPr>
            <p:nvPr/>
          </p:nvSpPr>
          <p:spPr bwMode="auto">
            <a:xfrm>
              <a:off x="3839" y="3079"/>
              <a:ext cx="55" cy="26"/>
            </a:xfrm>
            <a:custGeom>
              <a:avLst/>
              <a:gdLst>
                <a:gd name="T0" fmla="*/ 9 w 163"/>
                <a:gd name="T1" fmla="*/ 8 h 78"/>
                <a:gd name="T2" fmla="*/ 0 w 163"/>
                <a:gd name="T3" fmla="*/ 8 h 78"/>
                <a:gd name="T4" fmla="*/ 6 w 163"/>
                <a:gd name="T5" fmla="*/ 26 h 78"/>
                <a:gd name="T6" fmla="*/ 55 w 163"/>
                <a:gd name="T7" fmla="*/ 25 h 78"/>
                <a:gd name="T8" fmla="*/ 48 w 163"/>
                <a:gd name="T9" fmla="*/ 0 h 78"/>
                <a:gd name="T10" fmla="*/ 15 w 163"/>
                <a:gd name="T11" fmla="*/ 0 h 78"/>
                <a:gd name="T12" fmla="*/ 9 w 163"/>
                <a:gd name="T13" fmla="*/ 8 h 78"/>
                <a:gd name="T14" fmla="*/ 0 60000 65536"/>
                <a:gd name="T15" fmla="*/ 0 60000 65536"/>
                <a:gd name="T16" fmla="*/ 0 60000 65536"/>
                <a:gd name="T17" fmla="*/ 0 60000 65536"/>
                <a:gd name="T18" fmla="*/ 0 60000 65536"/>
                <a:gd name="T19" fmla="*/ 0 60000 65536"/>
                <a:gd name="T20" fmla="*/ 0 60000 65536"/>
                <a:gd name="T21" fmla="*/ 0 w 163"/>
                <a:gd name="T22" fmla="*/ 0 h 78"/>
                <a:gd name="T23" fmla="*/ 163 w 163"/>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78">
                  <a:moveTo>
                    <a:pt x="26" y="25"/>
                  </a:moveTo>
                  <a:lnTo>
                    <a:pt x="0" y="25"/>
                  </a:lnTo>
                  <a:lnTo>
                    <a:pt x="18" y="78"/>
                  </a:lnTo>
                  <a:lnTo>
                    <a:pt x="163" y="76"/>
                  </a:lnTo>
                  <a:lnTo>
                    <a:pt x="142" y="0"/>
                  </a:lnTo>
                  <a:lnTo>
                    <a:pt x="44" y="0"/>
                  </a:lnTo>
                  <a:lnTo>
                    <a:pt x="26" y="25"/>
                  </a:lnTo>
                  <a:close/>
                </a:path>
              </a:pathLst>
            </a:custGeom>
            <a:solidFill>
              <a:srgbClr val="FFFFFF"/>
            </a:solidFill>
            <a:ln w="0">
              <a:solidFill>
                <a:srgbClr val="000000"/>
              </a:solidFill>
              <a:round/>
              <a:headEnd/>
              <a:tailEnd/>
            </a:ln>
          </p:spPr>
          <p:txBody>
            <a:bodyPr/>
            <a:lstStyle/>
            <a:p>
              <a:endParaRPr lang="en-US"/>
            </a:p>
          </p:txBody>
        </p:sp>
        <p:sp>
          <p:nvSpPr>
            <p:cNvPr id="33868" name="Freeform 92"/>
            <p:cNvSpPr>
              <a:spLocks/>
            </p:cNvSpPr>
            <p:nvPr/>
          </p:nvSpPr>
          <p:spPr bwMode="auto">
            <a:xfrm>
              <a:off x="3936" y="3077"/>
              <a:ext cx="198" cy="28"/>
            </a:xfrm>
            <a:custGeom>
              <a:avLst/>
              <a:gdLst>
                <a:gd name="T0" fmla="*/ 0 w 594"/>
                <a:gd name="T1" fmla="*/ 17 h 84"/>
                <a:gd name="T2" fmla="*/ 6 w 594"/>
                <a:gd name="T3" fmla="*/ 28 h 84"/>
                <a:gd name="T4" fmla="*/ 198 w 594"/>
                <a:gd name="T5" fmla="*/ 26 h 84"/>
                <a:gd name="T6" fmla="*/ 185 w 594"/>
                <a:gd name="T7" fmla="*/ 0 h 84"/>
                <a:gd name="T8" fmla="*/ 155 w 594"/>
                <a:gd name="T9" fmla="*/ 1 h 84"/>
                <a:gd name="T10" fmla="*/ 145 w 594"/>
                <a:gd name="T11" fmla="*/ 14 h 84"/>
                <a:gd name="T12" fmla="*/ 139 w 594"/>
                <a:gd name="T13" fmla="*/ 1 h 84"/>
                <a:gd name="T14" fmla="*/ 106 w 594"/>
                <a:gd name="T15" fmla="*/ 1 h 84"/>
                <a:gd name="T16" fmla="*/ 97 w 594"/>
                <a:gd name="T17" fmla="*/ 17 h 84"/>
                <a:gd name="T18" fmla="*/ 89 w 594"/>
                <a:gd name="T19" fmla="*/ 1 h 84"/>
                <a:gd name="T20" fmla="*/ 58 w 594"/>
                <a:gd name="T21" fmla="*/ 1 h 84"/>
                <a:gd name="T22" fmla="*/ 48 w 594"/>
                <a:gd name="T23" fmla="*/ 17 h 84"/>
                <a:gd name="T24" fmla="*/ 40 w 594"/>
                <a:gd name="T25" fmla="*/ 2 h 84"/>
                <a:gd name="T26" fmla="*/ 8 w 594"/>
                <a:gd name="T27" fmla="*/ 2 h 84"/>
                <a:gd name="T28" fmla="*/ 0 w 594"/>
                <a:gd name="T29" fmla="*/ 17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4"/>
                <a:gd name="T46" fmla="*/ 0 h 84"/>
                <a:gd name="T47" fmla="*/ 594 w 594"/>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4" h="84">
                  <a:moveTo>
                    <a:pt x="0" y="50"/>
                  </a:moveTo>
                  <a:lnTo>
                    <a:pt x="17" y="84"/>
                  </a:lnTo>
                  <a:lnTo>
                    <a:pt x="594" y="78"/>
                  </a:lnTo>
                  <a:lnTo>
                    <a:pt x="556" y="0"/>
                  </a:lnTo>
                  <a:lnTo>
                    <a:pt x="464" y="2"/>
                  </a:lnTo>
                  <a:lnTo>
                    <a:pt x="436" y="43"/>
                  </a:lnTo>
                  <a:lnTo>
                    <a:pt x="417" y="2"/>
                  </a:lnTo>
                  <a:lnTo>
                    <a:pt x="317" y="4"/>
                  </a:lnTo>
                  <a:lnTo>
                    <a:pt x="292" y="50"/>
                  </a:lnTo>
                  <a:lnTo>
                    <a:pt x="267" y="4"/>
                  </a:lnTo>
                  <a:lnTo>
                    <a:pt x="174" y="4"/>
                  </a:lnTo>
                  <a:lnTo>
                    <a:pt x="144" y="50"/>
                  </a:lnTo>
                  <a:lnTo>
                    <a:pt x="120" y="6"/>
                  </a:lnTo>
                  <a:lnTo>
                    <a:pt x="23" y="6"/>
                  </a:lnTo>
                  <a:lnTo>
                    <a:pt x="0" y="50"/>
                  </a:lnTo>
                  <a:close/>
                </a:path>
              </a:pathLst>
            </a:custGeom>
            <a:solidFill>
              <a:srgbClr val="FFFFFF"/>
            </a:solidFill>
            <a:ln w="0">
              <a:solidFill>
                <a:srgbClr val="000000"/>
              </a:solidFill>
              <a:round/>
              <a:headEnd/>
              <a:tailEnd/>
            </a:ln>
          </p:spPr>
          <p:txBody>
            <a:bodyPr/>
            <a:lstStyle/>
            <a:p>
              <a:endParaRPr lang="en-US"/>
            </a:p>
          </p:txBody>
        </p:sp>
        <p:sp>
          <p:nvSpPr>
            <p:cNvPr id="33869" name="Freeform 93"/>
            <p:cNvSpPr>
              <a:spLocks/>
            </p:cNvSpPr>
            <p:nvPr/>
          </p:nvSpPr>
          <p:spPr bwMode="auto">
            <a:xfrm>
              <a:off x="4154" y="3076"/>
              <a:ext cx="199" cy="28"/>
            </a:xfrm>
            <a:custGeom>
              <a:avLst/>
              <a:gdLst>
                <a:gd name="T0" fmla="*/ 11 w 595"/>
                <a:gd name="T1" fmla="*/ 0 h 86"/>
                <a:gd name="T2" fmla="*/ 7 w 595"/>
                <a:gd name="T3" fmla="*/ 9 h 86"/>
                <a:gd name="T4" fmla="*/ 0 w 595"/>
                <a:gd name="T5" fmla="*/ 9 h 86"/>
                <a:gd name="T6" fmla="*/ 8 w 595"/>
                <a:gd name="T7" fmla="*/ 28 h 86"/>
                <a:gd name="T8" fmla="*/ 199 w 595"/>
                <a:gd name="T9" fmla="*/ 28 h 86"/>
                <a:gd name="T10" fmla="*/ 186 w 595"/>
                <a:gd name="T11" fmla="*/ 0 h 86"/>
                <a:gd name="T12" fmla="*/ 153 w 595"/>
                <a:gd name="T13" fmla="*/ 0 h 86"/>
                <a:gd name="T14" fmla="*/ 148 w 595"/>
                <a:gd name="T15" fmla="*/ 13 h 86"/>
                <a:gd name="T16" fmla="*/ 139 w 595"/>
                <a:gd name="T17" fmla="*/ 0 h 86"/>
                <a:gd name="T18" fmla="*/ 108 w 595"/>
                <a:gd name="T19" fmla="*/ 0 h 86"/>
                <a:gd name="T20" fmla="*/ 101 w 595"/>
                <a:gd name="T21" fmla="*/ 13 h 86"/>
                <a:gd name="T22" fmla="*/ 91 w 595"/>
                <a:gd name="T23" fmla="*/ 0 h 86"/>
                <a:gd name="T24" fmla="*/ 58 w 595"/>
                <a:gd name="T25" fmla="*/ 0 h 86"/>
                <a:gd name="T26" fmla="*/ 51 w 595"/>
                <a:gd name="T27" fmla="*/ 15 h 86"/>
                <a:gd name="T28" fmla="*/ 44 w 595"/>
                <a:gd name="T29" fmla="*/ 0 h 86"/>
                <a:gd name="T30" fmla="*/ 11 w 595"/>
                <a:gd name="T31" fmla="*/ 0 h 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95"/>
                <a:gd name="T49" fmla="*/ 0 h 86"/>
                <a:gd name="T50" fmla="*/ 595 w 595"/>
                <a:gd name="T51" fmla="*/ 86 h 8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95" h="86">
                  <a:moveTo>
                    <a:pt x="32" y="0"/>
                  </a:moveTo>
                  <a:lnTo>
                    <a:pt x="20" y="29"/>
                  </a:lnTo>
                  <a:lnTo>
                    <a:pt x="0" y="29"/>
                  </a:lnTo>
                  <a:lnTo>
                    <a:pt x="24" y="86"/>
                  </a:lnTo>
                  <a:lnTo>
                    <a:pt x="595" y="86"/>
                  </a:lnTo>
                  <a:lnTo>
                    <a:pt x="555" y="0"/>
                  </a:lnTo>
                  <a:lnTo>
                    <a:pt x="456" y="0"/>
                  </a:lnTo>
                  <a:lnTo>
                    <a:pt x="442" y="41"/>
                  </a:lnTo>
                  <a:lnTo>
                    <a:pt x="417" y="0"/>
                  </a:lnTo>
                  <a:lnTo>
                    <a:pt x="324" y="1"/>
                  </a:lnTo>
                  <a:lnTo>
                    <a:pt x="303" y="41"/>
                  </a:lnTo>
                  <a:lnTo>
                    <a:pt x="271" y="0"/>
                  </a:lnTo>
                  <a:lnTo>
                    <a:pt x="172" y="0"/>
                  </a:lnTo>
                  <a:lnTo>
                    <a:pt x="152" y="46"/>
                  </a:lnTo>
                  <a:lnTo>
                    <a:pt x="132" y="0"/>
                  </a:lnTo>
                  <a:lnTo>
                    <a:pt x="32" y="0"/>
                  </a:lnTo>
                  <a:close/>
                </a:path>
              </a:pathLst>
            </a:custGeom>
            <a:solidFill>
              <a:srgbClr val="FFFFFF"/>
            </a:solidFill>
            <a:ln w="0">
              <a:solidFill>
                <a:srgbClr val="000000"/>
              </a:solidFill>
              <a:round/>
              <a:headEnd/>
              <a:tailEnd/>
            </a:ln>
          </p:spPr>
          <p:txBody>
            <a:bodyPr/>
            <a:lstStyle/>
            <a:p>
              <a:endParaRPr lang="en-US"/>
            </a:p>
          </p:txBody>
        </p:sp>
        <p:sp>
          <p:nvSpPr>
            <p:cNvPr id="33870" name="Freeform 94"/>
            <p:cNvSpPr>
              <a:spLocks/>
            </p:cNvSpPr>
            <p:nvPr/>
          </p:nvSpPr>
          <p:spPr bwMode="auto">
            <a:xfrm>
              <a:off x="4369" y="3073"/>
              <a:ext cx="195" cy="30"/>
            </a:xfrm>
            <a:custGeom>
              <a:avLst/>
              <a:gdLst>
                <a:gd name="T0" fmla="*/ 183 w 586"/>
                <a:gd name="T1" fmla="*/ 0 h 91"/>
                <a:gd name="T2" fmla="*/ 195 w 586"/>
                <a:gd name="T3" fmla="*/ 27 h 91"/>
                <a:gd name="T4" fmla="*/ 6 w 586"/>
                <a:gd name="T5" fmla="*/ 30 h 91"/>
                <a:gd name="T6" fmla="*/ 0 w 586"/>
                <a:gd name="T7" fmla="*/ 16 h 91"/>
                <a:gd name="T8" fmla="*/ 6 w 586"/>
                <a:gd name="T9" fmla="*/ 1 h 91"/>
                <a:gd name="T10" fmla="*/ 42 w 586"/>
                <a:gd name="T11" fmla="*/ 1 h 91"/>
                <a:gd name="T12" fmla="*/ 51 w 586"/>
                <a:gd name="T13" fmla="*/ 16 h 91"/>
                <a:gd name="T14" fmla="*/ 59 w 586"/>
                <a:gd name="T15" fmla="*/ 1 h 91"/>
                <a:gd name="T16" fmla="*/ 90 w 586"/>
                <a:gd name="T17" fmla="*/ 0 h 91"/>
                <a:gd name="T18" fmla="*/ 99 w 586"/>
                <a:gd name="T19" fmla="*/ 13 h 91"/>
                <a:gd name="T20" fmla="*/ 106 w 586"/>
                <a:gd name="T21" fmla="*/ 1 h 91"/>
                <a:gd name="T22" fmla="*/ 136 w 586"/>
                <a:gd name="T23" fmla="*/ 1 h 91"/>
                <a:gd name="T24" fmla="*/ 146 w 586"/>
                <a:gd name="T25" fmla="*/ 13 h 91"/>
                <a:gd name="T26" fmla="*/ 152 w 586"/>
                <a:gd name="T27" fmla="*/ 0 h 91"/>
                <a:gd name="T28" fmla="*/ 183 w 586"/>
                <a:gd name="T29" fmla="*/ 0 h 9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86"/>
                <a:gd name="T46" fmla="*/ 0 h 91"/>
                <a:gd name="T47" fmla="*/ 586 w 586"/>
                <a:gd name="T48" fmla="*/ 91 h 9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86" h="91">
                  <a:moveTo>
                    <a:pt x="550" y="0"/>
                  </a:moveTo>
                  <a:lnTo>
                    <a:pt x="586" y="83"/>
                  </a:lnTo>
                  <a:lnTo>
                    <a:pt x="19" y="91"/>
                  </a:lnTo>
                  <a:lnTo>
                    <a:pt x="0" y="50"/>
                  </a:lnTo>
                  <a:lnTo>
                    <a:pt x="19" y="3"/>
                  </a:lnTo>
                  <a:lnTo>
                    <a:pt x="127" y="2"/>
                  </a:lnTo>
                  <a:lnTo>
                    <a:pt x="154" y="48"/>
                  </a:lnTo>
                  <a:lnTo>
                    <a:pt x="176" y="2"/>
                  </a:lnTo>
                  <a:lnTo>
                    <a:pt x="270" y="0"/>
                  </a:lnTo>
                  <a:lnTo>
                    <a:pt x="298" y="40"/>
                  </a:lnTo>
                  <a:lnTo>
                    <a:pt x="320" y="2"/>
                  </a:lnTo>
                  <a:lnTo>
                    <a:pt x="410" y="2"/>
                  </a:lnTo>
                  <a:lnTo>
                    <a:pt x="438" y="38"/>
                  </a:lnTo>
                  <a:lnTo>
                    <a:pt x="456" y="0"/>
                  </a:lnTo>
                  <a:lnTo>
                    <a:pt x="550" y="0"/>
                  </a:lnTo>
                  <a:close/>
                </a:path>
              </a:pathLst>
            </a:custGeom>
            <a:solidFill>
              <a:srgbClr val="FFFFFF"/>
            </a:solidFill>
            <a:ln w="0">
              <a:solidFill>
                <a:srgbClr val="000000"/>
              </a:solidFill>
              <a:round/>
              <a:headEnd/>
              <a:tailEnd/>
            </a:ln>
          </p:spPr>
          <p:txBody>
            <a:bodyPr/>
            <a:lstStyle/>
            <a:p>
              <a:endParaRPr lang="en-US"/>
            </a:p>
          </p:txBody>
        </p:sp>
        <p:sp>
          <p:nvSpPr>
            <p:cNvPr id="33871" name="Freeform 95"/>
            <p:cNvSpPr>
              <a:spLocks/>
            </p:cNvSpPr>
            <p:nvPr/>
          </p:nvSpPr>
          <p:spPr bwMode="auto">
            <a:xfrm>
              <a:off x="3853" y="3114"/>
              <a:ext cx="780" cy="121"/>
            </a:xfrm>
            <a:custGeom>
              <a:avLst/>
              <a:gdLst>
                <a:gd name="T0" fmla="*/ 721 w 2340"/>
                <a:gd name="T1" fmla="*/ 0 h 363"/>
                <a:gd name="T2" fmla="*/ 773 w 2340"/>
                <a:gd name="T3" fmla="*/ 97 h 363"/>
                <a:gd name="T4" fmla="*/ 780 w 2340"/>
                <a:gd name="T5" fmla="*/ 118 h 363"/>
                <a:gd name="T6" fmla="*/ 710 w 2340"/>
                <a:gd name="T7" fmla="*/ 119 h 363"/>
                <a:gd name="T8" fmla="*/ 699 w 2340"/>
                <a:gd name="T9" fmla="*/ 102 h 363"/>
                <a:gd name="T10" fmla="*/ 655 w 2340"/>
                <a:gd name="T11" fmla="*/ 103 h 363"/>
                <a:gd name="T12" fmla="*/ 659 w 2340"/>
                <a:gd name="T13" fmla="*/ 119 h 363"/>
                <a:gd name="T14" fmla="*/ 154 w 2340"/>
                <a:gd name="T15" fmla="*/ 119 h 363"/>
                <a:gd name="T16" fmla="*/ 147 w 2340"/>
                <a:gd name="T17" fmla="*/ 106 h 363"/>
                <a:gd name="T18" fmla="*/ 102 w 2340"/>
                <a:gd name="T19" fmla="*/ 106 h 363"/>
                <a:gd name="T20" fmla="*/ 107 w 2340"/>
                <a:gd name="T21" fmla="*/ 121 h 363"/>
                <a:gd name="T22" fmla="*/ 31 w 2340"/>
                <a:gd name="T23" fmla="*/ 121 h 363"/>
                <a:gd name="T24" fmla="*/ 0 w 2340"/>
                <a:gd name="T25" fmla="*/ 19 h 363"/>
                <a:gd name="T26" fmla="*/ 11 w 2340"/>
                <a:gd name="T27" fmla="*/ 5 h 363"/>
                <a:gd name="T28" fmla="*/ 47 w 2340"/>
                <a:gd name="T29" fmla="*/ 5 h 363"/>
                <a:gd name="T30" fmla="*/ 57 w 2340"/>
                <a:gd name="T31" fmla="*/ 16 h 363"/>
                <a:gd name="T32" fmla="*/ 65 w 2340"/>
                <a:gd name="T33" fmla="*/ 5 h 363"/>
                <a:gd name="T34" fmla="*/ 99 w 2340"/>
                <a:gd name="T35" fmla="*/ 5 h 363"/>
                <a:gd name="T36" fmla="*/ 107 w 2340"/>
                <a:gd name="T37" fmla="*/ 16 h 363"/>
                <a:gd name="T38" fmla="*/ 114 w 2340"/>
                <a:gd name="T39" fmla="*/ 5 h 363"/>
                <a:gd name="T40" fmla="*/ 149 w 2340"/>
                <a:gd name="T41" fmla="*/ 5 h 363"/>
                <a:gd name="T42" fmla="*/ 158 w 2340"/>
                <a:gd name="T43" fmla="*/ 13 h 363"/>
                <a:gd name="T44" fmla="*/ 162 w 2340"/>
                <a:gd name="T45" fmla="*/ 5 h 363"/>
                <a:gd name="T46" fmla="*/ 199 w 2340"/>
                <a:gd name="T47" fmla="*/ 4 h 363"/>
                <a:gd name="T48" fmla="*/ 208 w 2340"/>
                <a:gd name="T49" fmla="*/ 15 h 363"/>
                <a:gd name="T50" fmla="*/ 215 w 2340"/>
                <a:gd name="T51" fmla="*/ 4 h 363"/>
                <a:gd name="T52" fmla="*/ 251 w 2340"/>
                <a:gd name="T53" fmla="*/ 3 h 363"/>
                <a:gd name="T54" fmla="*/ 258 w 2340"/>
                <a:gd name="T55" fmla="*/ 15 h 363"/>
                <a:gd name="T56" fmla="*/ 264 w 2340"/>
                <a:gd name="T57" fmla="*/ 3 h 363"/>
                <a:gd name="T58" fmla="*/ 298 w 2340"/>
                <a:gd name="T59" fmla="*/ 3 h 363"/>
                <a:gd name="T60" fmla="*/ 306 w 2340"/>
                <a:gd name="T61" fmla="*/ 15 h 363"/>
                <a:gd name="T62" fmla="*/ 312 w 2340"/>
                <a:gd name="T63" fmla="*/ 3 h 363"/>
                <a:gd name="T64" fmla="*/ 346 w 2340"/>
                <a:gd name="T65" fmla="*/ 3 h 363"/>
                <a:gd name="T66" fmla="*/ 352 w 2340"/>
                <a:gd name="T67" fmla="*/ 13 h 363"/>
                <a:gd name="T68" fmla="*/ 359 w 2340"/>
                <a:gd name="T69" fmla="*/ 3 h 363"/>
                <a:gd name="T70" fmla="*/ 391 w 2340"/>
                <a:gd name="T71" fmla="*/ 3 h 363"/>
                <a:gd name="T72" fmla="*/ 398 w 2340"/>
                <a:gd name="T73" fmla="*/ 15 h 363"/>
                <a:gd name="T74" fmla="*/ 407 w 2340"/>
                <a:gd name="T75" fmla="*/ 3 h 363"/>
                <a:gd name="T76" fmla="*/ 441 w 2340"/>
                <a:gd name="T77" fmla="*/ 3 h 363"/>
                <a:gd name="T78" fmla="*/ 448 w 2340"/>
                <a:gd name="T79" fmla="*/ 11 h 363"/>
                <a:gd name="T80" fmla="*/ 454 w 2340"/>
                <a:gd name="T81" fmla="*/ 3 h 363"/>
                <a:gd name="T82" fmla="*/ 487 w 2340"/>
                <a:gd name="T83" fmla="*/ 2 h 363"/>
                <a:gd name="T84" fmla="*/ 495 w 2340"/>
                <a:gd name="T85" fmla="*/ 11 h 363"/>
                <a:gd name="T86" fmla="*/ 500 w 2340"/>
                <a:gd name="T87" fmla="*/ 2 h 363"/>
                <a:gd name="T88" fmla="*/ 537 w 2340"/>
                <a:gd name="T89" fmla="*/ 2 h 363"/>
                <a:gd name="T90" fmla="*/ 544 w 2340"/>
                <a:gd name="T91" fmla="*/ 13 h 363"/>
                <a:gd name="T92" fmla="*/ 551 w 2340"/>
                <a:gd name="T93" fmla="*/ 2 h 363"/>
                <a:gd name="T94" fmla="*/ 586 w 2340"/>
                <a:gd name="T95" fmla="*/ 2 h 363"/>
                <a:gd name="T96" fmla="*/ 593 w 2340"/>
                <a:gd name="T97" fmla="*/ 11 h 363"/>
                <a:gd name="T98" fmla="*/ 598 w 2340"/>
                <a:gd name="T99" fmla="*/ 2 h 363"/>
                <a:gd name="T100" fmla="*/ 633 w 2340"/>
                <a:gd name="T101" fmla="*/ 1 h 363"/>
                <a:gd name="T102" fmla="*/ 639 w 2340"/>
                <a:gd name="T103" fmla="*/ 10 h 363"/>
                <a:gd name="T104" fmla="*/ 644 w 2340"/>
                <a:gd name="T105" fmla="*/ 1 h 363"/>
                <a:gd name="T106" fmla="*/ 721 w 2340"/>
                <a:gd name="T107" fmla="*/ 0 h 36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40"/>
                <a:gd name="T163" fmla="*/ 0 h 363"/>
                <a:gd name="T164" fmla="*/ 2340 w 2340"/>
                <a:gd name="T165" fmla="*/ 363 h 36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40" h="363">
                  <a:moveTo>
                    <a:pt x="2164" y="0"/>
                  </a:moveTo>
                  <a:lnTo>
                    <a:pt x="2318" y="290"/>
                  </a:lnTo>
                  <a:lnTo>
                    <a:pt x="2340" y="354"/>
                  </a:lnTo>
                  <a:lnTo>
                    <a:pt x="2129" y="356"/>
                  </a:lnTo>
                  <a:lnTo>
                    <a:pt x="2098" y="306"/>
                  </a:lnTo>
                  <a:lnTo>
                    <a:pt x="1966" y="308"/>
                  </a:lnTo>
                  <a:lnTo>
                    <a:pt x="1976" y="358"/>
                  </a:lnTo>
                  <a:lnTo>
                    <a:pt x="462" y="358"/>
                  </a:lnTo>
                  <a:lnTo>
                    <a:pt x="440" y="317"/>
                  </a:lnTo>
                  <a:lnTo>
                    <a:pt x="306" y="317"/>
                  </a:lnTo>
                  <a:lnTo>
                    <a:pt x="321" y="363"/>
                  </a:lnTo>
                  <a:lnTo>
                    <a:pt x="93" y="363"/>
                  </a:lnTo>
                  <a:lnTo>
                    <a:pt x="0" y="56"/>
                  </a:lnTo>
                  <a:lnTo>
                    <a:pt x="32" y="16"/>
                  </a:lnTo>
                  <a:lnTo>
                    <a:pt x="141" y="16"/>
                  </a:lnTo>
                  <a:lnTo>
                    <a:pt x="170" y="47"/>
                  </a:lnTo>
                  <a:lnTo>
                    <a:pt x="196" y="16"/>
                  </a:lnTo>
                  <a:lnTo>
                    <a:pt x="297" y="16"/>
                  </a:lnTo>
                  <a:lnTo>
                    <a:pt x="321" y="47"/>
                  </a:lnTo>
                  <a:lnTo>
                    <a:pt x="343" y="16"/>
                  </a:lnTo>
                  <a:lnTo>
                    <a:pt x="447" y="15"/>
                  </a:lnTo>
                  <a:lnTo>
                    <a:pt x="474" y="39"/>
                  </a:lnTo>
                  <a:lnTo>
                    <a:pt x="487" y="15"/>
                  </a:lnTo>
                  <a:lnTo>
                    <a:pt x="597" y="11"/>
                  </a:lnTo>
                  <a:lnTo>
                    <a:pt x="623" y="44"/>
                  </a:lnTo>
                  <a:lnTo>
                    <a:pt x="644" y="11"/>
                  </a:lnTo>
                  <a:lnTo>
                    <a:pt x="752" y="9"/>
                  </a:lnTo>
                  <a:lnTo>
                    <a:pt x="773" y="44"/>
                  </a:lnTo>
                  <a:lnTo>
                    <a:pt x="793" y="9"/>
                  </a:lnTo>
                  <a:lnTo>
                    <a:pt x="895" y="9"/>
                  </a:lnTo>
                  <a:lnTo>
                    <a:pt x="917" y="44"/>
                  </a:lnTo>
                  <a:lnTo>
                    <a:pt x="937" y="9"/>
                  </a:lnTo>
                  <a:lnTo>
                    <a:pt x="1037" y="9"/>
                  </a:lnTo>
                  <a:lnTo>
                    <a:pt x="1057" y="39"/>
                  </a:lnTo>
                  <a:lnTo>
                    <a:pt x="1077" y="9"/>
                  </a:lnTo>
                  <a:lnTo>
                    <a:pt x="1172" y="8"/>
                  </a:lnTo>
                  <a:lnTo>
                    <a:pt x="1195" y="44"/>
                  </a:lnTo>
                  <a:lnTo>
                    <a:pt x="1220" y="8"/>
                  </a:lnTo>
                  <a:lnTo>
                    <a:pt x="1322" y="8"/>
                  </a:lnTo>
                  <a:lnTo>
                    <a:pt x="1345" y="34"/>
                  </a:lnTo>
                  <a:lnTo>
                    <a:pt x="1362" y="8"/>
                  </a:lnTo>
                  <a:lnTo>
                    <a:pt x="1460" y="6"/>
                  </a:lnTo>
                  <a:lnTo>
                    <a:pt x="1485" y="34"/>
                  </a:lnTo>
                  <a:lnTo>
                    <a:pt x="1500" y="6"/>
                  </a:lnTo>
                  <a:lnTo>
                    <a:pt x="1612" y="6"/>
                  </a:lnTo>
                  <a:lnTo>
                    <a:pt x="1632" y="39"/>
                  </a:lnTo>
                  <a:lnTo>
                    <a:pt x="1652" y="6"/>
                  </a:lnTo>
                  <a:lnTo>
                    <a:pt x="1759" y="6"/>
                  </a:lnTo>
                  <a:lnTo>
                    <a:pt x="1780" y="34"/>
                  </a:lnTo>
                  <a:lnTo>
                    <a:pt x="1793" y="6"/>
                  </a:lnTo>
                  <a:lnTo>
                    <a:pt x="1900" y="3"/>
                  </a:lnTo>
                  <a:lnTo>
                    <a:pt x="1918" y="29"/>
                  </a:lnTo>
                  <a:lnTo>
                    <a:pt x="1933" y="3"/>
                  </a:lnTo>
                  <a:lnTo>
                    <a:pt x="2164" y="0"/>
                  </a:lnTo>
                  <a:close/>
                </a:path>
              </a:pathLst>
            </a:custGeom>
            <a:solidFill>
              <a:srgbClr val="FFFFFF"/>
            </a:solidFill>
            <a:ln w="0">
              <a:solidFill>
                <a:srgbClr val="000000"/>
              </a:solidFill>
              <a:round/>
              <a:headEnd/>
              <a:tailEnd/>
            </a:ln>
          </p:spPr>
          <p:txBody>
            <a:bodyPr/>
            <a:lstStyle/>
            <a:p>
              <a:endParaRPr lang="en-US"/>
            </a:p>
          </p:txBody>
        </p:sp>
        <p:sp>
          <p:nvSpPr>
            <p:cNvPr id="33872" name="Freeform 96"/>
            <p:cNvSpPr>
              <a:spLocks/>
            </p:cNvSpPr>
            <p:nvPr/>
          </p:nvSpPr>
          <p:spPr bwMode="auto">
            <a:xfrm>
              <a:off x="4577" y="3071"/>
              <a:ext cx="156" cy="28"/>
            </a:xfrm>
            <a:custGeom>
              <a:avLst/>
              <a:gdLst>
                <a:gd name="T0" fmla="*/ 156 w 468"/>
                <a:gd name="T1" fmla="*/ 27 h 85"/>
                <a:gd name="T2" fmla="*/ 7 w 468"/>
                <a:gd name="T3" fmla="*/ 28 h 85"/>
                <a:gd name="T4" fmla="*/ 0 w 468"/>
                <a:gd name="T5" fmla="*/ 14 h 85"/>
                <a:gd name="T6" fmla="*/ 8 w 468"/>
                <a:gd name="T7" fmla="*/ 14 h 85"/>
                <a:gd name="T8" fmla="*/ 13 w 468"/>
                <a:gd name="T9" fmla="*/ 2 h 85"/>
                <a:gd name="T10" fmla="*/ 44 w 468"/>
                <a:gd name="T11" fmla="*/ 2 h 85"/>
                <a:gd name="T12" fmla="*/ 55 w 468"/>
                <a:gd name="T13" fmla="*/ 16 h 85"/>
                <a:gd name="T14" fmla="*/ 61 w 468"/>
                <a:gd name="T15" fmla="*/ 2 h 85"/>
                <a:gd name="T16" fmla="*/ 91 w 468"/>
                <a:gd name="T17" fmla="*/ 2 h 85"/>
                <a:gd name="T18" fmla="*/ 102 w 468"/>
                <a:gd name="T19" fmla="*/ 14 h 85"/>
                <a:gd name="T20" fmla="*/ 108 w 468"/>
                <a:gd name="T21" fmla="*/ 1 h 85"/>
                <a:gd name="T22" fmla="*/ 139 w 468"/>
                <a:gd name="T23" fmla="*/ 0 h 85"/>
                <a:gd name="T24" fmla="*/ 151 w 468"/>
                <a:gd name="T25" fmla="*/ 13 h 85"/>
                <a:gd name="T26" fmla="*/ 156 w 468"/>
                <a:gd name="T27" fmla="*/ 27 h 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8"/>
                <a:gd name="T43" fmla="*/ 0 h 85"/>
                <a:gd name="T44" fmla="*/ 468 w 468"/>
                <a:gd name="T45" fmla="*/ 85 h 8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8" h="85">
                  <a:moveTo>
                    <a:pt x="468" y="83"/>
                  </a:moveTo>
                  <a:lnTo>
                    <a:pt x="20" y="85"/>
                  </a:lnTo>
                  <a:lnTo>
                    <a:pt x="0" y="42"/>
                  </a:lnTo>
                  <a:lnTo>
                    <a:pt x="23" y="42"/>
                  </a:lnTo>
                  <a:lnTo>
                    <a:pt x="38" y="7"/>
                  </a:lnTo>
                  <a:lnTo>
                    <a:pt x="132" y="5"/>
                  </a:lnTo>
                  <a:lnTo>
                    <a:pt x="166" y="50"/>
                  </a:lnTo>
                  <a:lnTo>
                    <a:pt x="184" y="5"/>
                  </a:lnTo>
                  <a:lnTo>
                    <a:pt x="274" y="5"/>
                  </a:lnTo>
                  <a:lnTo>
                    <a:pt x="306" y="43"/>
                  </a:lnTo>
                  <a:lnTo>
                    <a:pt x="325" y="2"/>
                  </a:lnTo>
                  <a:lnTo>
                    <a:pt x="417" y="0"/>
                  </a:lnTo>
                  <a:lnTo>
                    <a:pt x="453" y="39"/>
                  </a:lnTo>
                  <a:lnTo>
                    <a:pt x="468" y="83"/>
                  </a:lnTo>
                  <a:close/>
                </a:path>
              </a:pathLst>
            </a:custGeom>
            <a:solidFill>
              <a:srgbClr val="FFFFFF"/>
            </a:solidFill>
            <a:ln w="0">
              <a:solidFill>
                <a:srgbClr val="000000"/>
              </a:solidFill>
              <a:round/>
              <a:headEnd/>
              <a:tailEnd/>
            </a:ln>
          </p:spPr>
          <p:txBody>
            <a:bodyPr/>
            <a:lstStyle/>
            <a:p>
              <a:endParaRPr lang="en-US"/>
            </a:p>
          </p:txBody>
        </p:sp>
        <p:sp>
          <p:nvSpPr>
            <p:cNvPr id="33873" name="Freeform 97"/>
            <p:cNvSpPr>
              <a:spLocks/>
            </p:cNvSpPr>
            <p:nvPr/>
          </p:nvSpPr>
          <p:spPr bwMode="auto">
            <a:xfrm>
              <a:off x="4597" y="3113"/>
              <a:ext cx="171" cy="57"/>
            </a:xfrm>
            <a:custGeom>
              <a:avLst/>
              <a:gdLst>
                <a:gd name="T0" fmla="*/ 17 w 514"/>
                <a:gd name="T1" fmla="*/ 0 h 169"/>
                <a:gd name="T2" fmla="*/ 12 w 514"/>
                <a:gd name="T3" fmla="*/ 15 h 169"/>
                <a:gd name="T4" fmla="*/ 0 w 514"/>
                <a:gd name="T5" fmla="*/ 15 h 169"/>
                <a:gd name="T6" fmla="*/ 24 w 514"/>
                <a:gd name="T7" fmla="*/ 57 h 169"/>
                <a:gd name="T8" fmla="*/ 171 w 514"/>
                <a:gd name="T9" fmla="*/ 56 h 169"/>
                <a:gd name="T10" fmla="*/ 165 w 514"/>
                <a:gd name="T11" fmla="*/ 34 h 169"/>
                <a:gd name="T12" fmla="*/ 142 w 514"/>
                <a:gd name="T13" fmla="*/ 0 h 169"/>
                <a:gd name="T14" fmla="*/ 113 w 514"/>
                <a:gd name="T15" fmla="*/ 0 h 169"/>
                <a:gd name="T16" fmla="*/ 107 w 514"/>
                <a:gd name="T17" fmla="*/ 13 h 169"/>
                <a:gd name="T18" fmla="*/ 96 w 514"/>
                <a:gd name="T19" fmla="*/ 0 h 169"/>
                <a:gd name="T20" fmla="*/ 64 w 514"/>
                <a:gd name="T21" fmla="*/ 0 h 169"/>
                <a:gd name="T22" fmla="*/ 58 w 514"/>
                <a:gd name="T23" fmla="*/ 16 h 169"/>
                <a:gd name="T24" fmla="*/ 48 w 514"/>
                <a:gd name="T25" fmla="*/ 0 h 169"/>
                <a:gd name="T26" fmla="*/ 17 w 514"/>
                <a:gd name="T27" fmla="*/ 0 h 1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4"/>
                <a:gd name="T43" fmla="*/ 0 h 169"/>
                <a:gd name="T44" fmla="*/ 514 w 514"/>
                <a:gd name="T45" fmla="*/ 169 h 1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4" h="169">
                  <a:moveTo>
                    <a:pt x="51" y="0"/>
                  </a:moveTo>
                  <a:lnTo>
                    <a:pt x="35" y="45"/>
                  </a:lnTo>
                  <a:lnTo>
                    <a:pt x="0" y="45"/>
                  </a:lnTo>
                  <a:lnTo>
                    <a:pt x="71" y="169"/>
                  </a:lnTo>
                  <a:lnTo>
                    <a:pt x="514" y="167"/>
                  </a:lnTo>
                  <a:lnTo>
                    <a:pt x="495" y="100"/>
                  </a:lnTo>
                  <a:lnTo>
                    <a:pt x="426" y="0"/>
                  </a:lnTo>
                  <a:lnTo>
                    <a:pt x="339" y="0"/>
                  </a:lnTo>
                  <a:lnTo>
                    <a:pt x="323" y="40"/>
                  </a:lnTo>
                  <a:lnTo>
                    <a:pt x="289" y="0"/>
                  </a:lnTo>
                  <a:lnTo>
                    <a:pt x="191" y="0"/>
                  </a:lnTo>
                  <a:lnTo>
                    <a:pt x="173" y="48"/>
                  </a:lnTo>
                  <a:lnTo>
                    <a:pt x="144" y="0"/>
                  </a:lnTo>
                  <a:lnTo>
                    <a:pt x="51" y="0"/>
                  </a:lnTo>
                  <a:close/>
                </a:path>
              </a:pathLst>
            </a:custGeom>
            <a:solidFill>
              <a:srgbClr val="FFFFFF"/>
            </a:solidFill>
            <a:ln w="0">
              <a:solidFill>
                <a:srgbClr val="000000"/>
              </a:solidFill>
              <a:round/>
              <a:headEnd/>
              <a:tailEnd/>
            </a:ln>
          </p:spPr>
          <p:txBody>
            <a:bodyPr/>
            <a:lstStyle/>
            <a:p>
              <a:endParaRPr lang="en-US"/>
            </a:p>
          </p:txBody>
        </p:sp>
        <p:sp>
          <p:nvSpPr>
            <p:cNvPr id="33874" name="Freeform 98"/>
            <p:cNvSpPr>
              <a:spLocks/>
            </p:cNvSpPr>
            <p:nvPr/>
          </p:nvSpPr>
          <p:spPr bwMode="auto">
            <a:xfrm>
              <a:off x="4646" y="3181"/>
              <a:ext cx="162" cy="48"/>
            </a:xfrm>
            <a:custGeom>
              <a:avLst/>
              <a:gdLst>
                <a:gd name="T0" fmla="*/ 14 w 485"/>
                <a:gd name="T1" fmla="*/ 22 h 144"/>
                <a:gd name="T2" fmla="*/ 9 w 485"/>
                <a:gd name="T3" fmla="*/ 33 h 144"/>
                <a:gd name="T4" fmla="*/ 0 w 485"/>
                <a:gd name="T5" fmla="*/ 33 h 144"/>
                <a:gd name="T6" fmla="*/ 8 w 485"/>
                <a:gd name="T7" fmla="*/ 48 h 144"/>
                <a:gd name="T8" fmla="*/ 162 w 485"/>
                <a:gd name="T9" fmla="*/ 47 h 144"/>
                <a:gd name="T10" fmla="*/ 157 w 485"/>
                <a:gd name="T11" fmla="*/ 31 h 144"/>
                <a:gd name="T12" fmla="*/ 147 w 485"/>
                <a:gd name="T13" fmla="*/ 20 h 144"/>
                <a:gd name="T14" fmla="*/ 114 w 485"/>
                <a:gd name="T15" fmla="*/ 20 h 144"/>
                <a:gd name="T16" fmla="*/ 109 w 485"/>
                <a:gd name="T17" fmla="*/ 36 h 144"/>
                <a:gd name="T18" fmla="*/ 102 w 485"/>
                <a:gd name="T19" fmla="*/ 20 h 144"/>
                <a:gd name="T20" fmla="*/ 92 w 485"/>
                <a:gd name="T21" fmla="*/ 20 h 144"/>
                <a:gd name="T22" fmla="*/ 92 w 485"/>
                <a:gd name="T23" fmla="*/ 12 h 144"/>
                <a:gd name="T24" fmla="*/ 83 w 485"/>
                <a:gd name="T25" fmla="*/ 0 h 144"/>
                <a:gd name="T26" fmla="*/ 48 w 485"/>
                <a:gd name="T27" fmla="*/ 0 h 144"/>
                <a:gd name="T28" fmla="*/ 41 w 485"/>
                <a:gd name="T29" fmla="*/ 21 h 144"/>
                <a:gd name="T30" fmla="*/ 14 w 485"/>
                <a:gd name="T31" fmla="*/ 22 h 14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85"/>
                <a:gd name="T49" fmla="*/ 0 h 144"/>
                <a:gd name="T50" fmla="*/ 485 w 485"/>
                <a:gd name="T51" fmla="*/ 144 h 14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85" h="144">
                  <a:moveTo>
                    <a:pt x="43" y="66"/>
                  </a:moveTo>
                  <a:lnTo>
                    <a:pt x="26" y="100"/>
                  </a:lnTo>
                  <a:lnTo>
                    <a:pt x="0" y="100"/>
                  </a:lnTo>
                  <a:lnTo>
                    <a:pt x="23" y="144"/>
                  </a:lnTo>
                  <a:lnTo>
                    <a:pt x="485" y="141"/>
                  </a:lnTo>
                  <a:lnTo>
                    <a:pt x="470" y="93"/>
                  </a:lnTo>
                  <a:lnTo>
                    <a:pt x="439" y="59"/>
                  </a:lnTo>
                  <a:lnTo>
                    <a:pt x="342" y="61"/>
                  </a:lnTo>
                  <a:lnTo>
                    <a:pt x="326" y="108"/>
                  </a:lnTo>
                  <a:lnTo>
                    <a:pt x="304" y="61"/>
                  </a:lnTo>
                  <a:lnTo>
                    <a:pt x="276" y="61"/>
                  </a:lnTo>
                  <a:lnTo>
                    <a:pt x="276" y="37"/>
                  </a:lnTo>
                  <a:lnTo>
                    <a:pt x="248" y="0"/>
                  </a:lnTo>
                  <a:lnTo>
                    <a:pt x="143" y="0"/>
                  </a:lnTo>
                  <a:lnTo>
                    <a:pt x="123" y="64"/>
                  </a:lnTo>
                  <a:lnTo>
                    <a:pt x="43" y="66"/>
                  </a:lnTo>
                  <a:close/>
                </a:path>
              </a:pathLst>
            </a:custGeom>
            <a:solidFill>
              <a:srgbClr val="FFFFFF"/>
            </a:solidFill>
            <a:ln w="0">
              <a:solidFill>
                <a:srgbClr val="000000"/>
              </a:solidFill>
              <a:round/>
              <a:headEnd/>
              <a:tailEnd/>
            </a:ln>
          </p:spPr>
          <p:txBody>
            <a:bodyPr/>
            <a:lstStyle/>
            <a:p>
              <a:endParaRPr lang="en-US"/>
            </a:p>
          </p:txBody>
        </p:sp>
        <p:sp>
          <p:nvSpPr>
            <p:cNvPr id="33875" name="Freeform 99"/>
            <p:cNvSpPr>
              <a:spLocks/>
            </p:cNvSpPr>
            <p:nvPr/>
          </p:nvSpPr>
          <p:spPr bwMode="auto">
            <a:xfrm>
              <a:off x="4764" y="3110"/>
              <a:ext cx="273" cy="118"/>
            </a:xfrm>
            <a:custGeom>
              <a:avLst/>
              <a:gdLst>
                <a:gd name="T0" fmla="*/ 14 w 818"/>
                <a:gd name="T1" fmla="*/ 2 h 354"/>
                <a:gd name="T2" fmla="*/ 9 w 818"/>
                <a:gd name="T3" fmla="*/ 15 h 354"/>
                <a:gd name="T4" fmla="*/ 0 w 818"/>
                <a:gd name="T5" fmla="*/ 15 h 354"/>
                <a:gd name="T6" fmla="*/ 64 w 818"/>
                <a:gd name="T7" fmla="*/ 118 h 354"/>
                <a:gd name="T8" fmla="*/ 273 w 818"/>
                <a:gd name="T9" fmla="*/ 117 h 354"/>
                <a:gd name="T10" fmla="*/ 265 w 818"/>
                <a:gd name="T11" fmla="*/ 95 h 354"/>
                <a:gd name="T12" fmla="*/ 194 w 818"/>
                <a:gd name="T13" fmla="*/ 0 h 354"/>
                <a:gd name="T14" fmla="*/ 163 w 818"/>
                <a:gd name="T15" fmla="*/ 0 h 354"/>
                <a:gd name="T16" fmla="*/ 157 w 818"/>
                <a:gd name="T17" fmla="*/ 11 h 354"/>
                <a:gd name="T18" fmla="*/ 148 w 818"/>
                <a:gd name="T19" fmla="*/ 1 h 354"/>
                <a:gd name="T20" fmla="*/ 114 w 818"/>
                <a:gd name="T21" fmla="*/ 1 h 354"/>
                <a:gd name="T22" fmla="*/ 106 w 818"/>
                <a:gd name="T23" fmla="*/ 14 h 354"/>
                <a:gd name="T24" fmla="*/ 98 w 818"/>
                <a:gd name="T25" fmla="*/ 1 h 354"/>
                <a:gd name="T26" fmla="*/ 67 w 818"/>
                <a:gd name="T27" fmla="*/ 1 h 354"/>
                <a:gd name="T28" fmla="*/ 58 w 818"/>
                <a:gd name="T29" fmla="*/ 16 h 354"/>
                <a:gd name="T30" fmla="*/ 48 w 818"/>
                <a:gd name="T31" fmla="*/ 1 h 354"/>
                <a:gd name="T32" fmla="*/ 14 w 818"/>
                <a:gd name="T33" fmla="*/ 2 h 3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18"/>
                <a:gd name="T52" fmla="*/ 0 h 354"/>
                <a:gd name="T53" fmla="*/ 818 w 818"/>
                <a:gd name="T54" fmla="*/ 354 h 3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18" h="354">
                  <a:moveTo>
                    <a:pt x="43" y="6"/>
                  </a:moveTo>
                  <a:lnTo>
                    <a:pt x="28" y="45"/>
                  </a:lnTo>
                  <a:lnTo>
                    <a:pt x="0" y="45"/>
                  </a:lnTo>
                  <a:lnTo>
                    <a:pt x="193" y="354"/>
                  </a:lnTo>
                  <a:lnTo>
                    <a:pt x="818" y="352"/>
                  </a:lnTo>
                  <a:lnTo>
                    <a:pt x="794" y="284"/>
                  </a:lnTo>
                  <a:lnTo>
                    <a:pt x="580" y="0"/>
                  </a:lnTo>
                  <a:lnTo>
                    <a:pt x="487" y="0"/>
                  </a:lnTo>
                  <a:lnTo>
                    <a:pt x="469" y="32"/>
                  </a:lnTo>
                  <a:lnTo>
                    <a:pt x="442" y="4"/>
                  </a:lnTo>
                  <a:lnTo>
                    <a:pt x="341" y="4"/>
                  </a:lnTo>
                  <a:lnTo>
                    <a:pt x="317" y="41"/>
                  </a:lnTo>
                  <a:lnTo>
                    <a:pt x="295" y="4"/>
                  </a:lnTo>
                  <a:lnTo>
                    <a:pt x="202" y="4"/>
                  </a:lnTo>
                  <a:lnTo>
                    <a:pt x="175" y="48"/>
                  </a:lnTo>
                  <a:lnTo>
                    <a:pt x="144" y="4"/>
                  </a:lnTo>
                  <a:lnTo>
                    <a:pt x="43" y="6"/>
                  </a:lnTo>
                  <a:close/>
                </a:path>
              </a:pathLst>
            </a:custGeom>
            <a:solidFill>
              <a:srgbClr val="FFFFFF"/>
            </a:solidFill>
            <a:ln w="0">
              <a:solidFill>
                <a:srgbClr val="000000"/>
              </a:solidFill>
              <a:round/>
              <a:headEnd/>
              <a:tailEnd/>
            </a:ln>
          </p:spPr>
          <p:txBody>
            <a:bodyPr/>
            <a:lstStyle/>
            <a:p>
              <a:endParaRPr lang="en-US"/>
            </a:p>
          </p:txBody>
        </p:sp>
        <p:sp>
          <p:nvSpPr>
            <p:cNvPr id="33876" name="Rectangle 100"/>
            <p:cNvSpPr>
              <a:spLocks noChangeArrowheads="1"/>
            </p:cNvSpPr>
            <p:nvPr/>
          </p:nvSpPr>
          <p:spPr bwMode="auto">
            <a:xfrm>
              <a:off x="3696" y="1699"/>
              <a:ext cx="71" cy="61"/>
            </a:xfrm>
            <a:prstGeom prst="rect">
              <a:avLst/>
            </a:prstGeom>
            <a:solidFill>
              <a:srgbClr val="000000"/>
            </a:solidFill>
            <a:ln w="0">
              <a:solidFill>
                <a:srgbClr val="000000"/>
              </a:solidFill>
              <a:miter lim="800000"/>
              <a:headEnd/>
              <a:tailEnd/>
            </a:ln>
          </p:spPr>
          <p:txBody>
            <a:bodyPr/>
            <a:lstStyle/>
            <a:p>
              <a:endParaRPr lang="en-US"/>
            </a:p>
          </p:txBody>
        </p:sp>
        <p:sp>
          <p:nvSpPr>
            <p:cNvPr id="33877" name="Freeform 101"/>
            <p:cNvSpPr>
              <a:spLocks/>
            </p:cNvSpPr>
            <p:nvPr/>
          </p:nvSpPr>
          <p:spPr bwMode="auto">
            <a:xfrm>
              <a:off x="3491" y="1862"/>
              <a:ext cx="231" cy="31"/>
            </a:xfrm>
            <a:custGeom>
              <a:avLst/>
              <a:gdLst>
                <a:gd name="T0" fmla="*/ 161 w 691"/>
                <a:gd name="T1" fmla="*/ 6 h 94"/>
                <a:gd name="T2" fmla="*/ 231 w 691"/>
                <a:gd name="T3" fmla="*/ 6 h 94"/>
                <a:gd name="T4" fmla="*/ 231 w 691"/>
                <a:gd name="T5" fmla="*/ 22 h 94"/>
                <a:gd name="T6" fmla="*/ 161 w 691"/>
                <a:gd name="T7" fmla="*/ 22 h 94"/>
                <a:gd name="T8" fmla="*/ 151 w 691"/>
                <a:gd name="T9" fmla="*/ 22 h 94"/>
                <a:gd name="T10" fmla="*/ 151 w 691"/>
                <a:gd name="T11" fmla="*/ 31 h 94"/>
                <a:gd name="T12" fmla="*/ 81 w 691"/>
                <a:gd name="T13" fmla="*/ 31 h 94"/>
                <a:gd name="T14" fmla="*/ 81 w 691"/>
                <a:gd name="T15" fmla="*/ 22 h 94"/>
                <a:gd name="T16" fmla="*/ 13 w 691"/>
                <a:gd name="T17" fmla="*/ 22 h 94"/>
                <a:gd name="T18" fmla="*/ 0 w 691"/>
                <a:gd name="T19" fmla="*/ 22 h 94"/>
                <a:gd name="T20" fmla="*/ 0 w 691"/>
                <a:gd name="T21" fmla="*/ 6 h 94"/>
                <a:gd name="T22" fmla="*/ 13 w 691"/>
                <a:gd name="T23" fmla="*/ 6 h 94"/>
                <a:gd name="T24" fmla="*/ 80 w 691"/>
                <a:gd name="T25" fmla="*/ 6 h 94"/>
                <a:gd name="T26" fmla="*/ 80 w 691"/>
                <a:gd name="T27" fmla="*/ 0 h 94"/>
                <a:gd name="T28" fmla="*/ 151 w 691"/>
                <a:gd name="T29" fmla="*/ 0 h 94"/>
                <a:gd name="T30" fmla="*/ 151 w 691"/>
                <a:gd name="T31" fmla="*/ 6 h 94"/>
                <a:gd name="T32" fmla="*/ 161 w 691"/>
                <a:gd name="T33" fmla="*/ 6 h 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91"/>
                <a:gd name="T52" fmla="*/ 0 h 94"/>
                <a:gd name="T53" fmla="*/ 691 w 691"/>
                <a:gd name="T54" fmla="*/ 94 h 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91" h="94">
                  <a:moveTo>
                    <a:pt x="482" y="17"/>
                  </a:moveTo>
                  <a:lnTo>
                    <a:pt x="691" y="17"/>
                  </a:lnTo>
                  <a:lnTo>
                    <a:pt x="691" y="67"/>
                  </a:lnTo>
                  <a:lnTo>
                    <a:pt x="482" y="67"/>
                  </a:lnTo>
                  <a:lnTo>
                    <a:pt x="453" y="67"/>
                  </a:lnTo>
                  <a:lnTo>
                    <a:pt x="453" y="94"/>
                  </a:lnTo>
                  <a:lnTo>
                    <a:pt x="242" y="94"/>
                  </a:lnTo>
                  <a:lnTo>
                    <a:pt x="242" y="67"/>
                  </a:lnTo>
                  <a:lnTo>
                    <a:pt x="39" y="67"/>
                  </a:lnTo>
                  <a:lnTo>
                    <a:pt x="0" y="67"/>
                  </a:lnTo>
                  <a:lnTo>
                    <a:pt x="0" y="17"/>
                  </a:lnTo>
                  <a:lnTo>
                    <a:pt x="39" y="17"/>
                  </a:lnTo>
                  <a:lnTo>
                    <a:pt x="239" y="17"/>
                  </a:lnTo>
                  <a:lnTo>
                    <a:pt x="239" y="0"/>
                  </a:lnTo>
                  <a:lnTo>
                    <a:pt x="453" y="0"/>
                  </a:lnTo>
                  <a:lnTo>
                    <a:pt x="453" y="17"/>
                  </a:lnTo>
                  <a:lnTo>
                    <a:pt x="482" y="17"/>
                  </a:lnTo>
                  <a:close/>
                </a:path>
              </a:pathLst>
            </a:custGeom>
            <a:solidFill>
              <a:srgbClr val="000000"/>
            </a:solidFill>
            <a:ln w="0">
              <a:solidFill>
                <a:srgbClr val="000000"/>
              </a:solidFill>
              <a:round/>
              <a:headEnd/>
              <a:tailEnd/>
            </a:ln>
          </p:spPr>
          <p:txBody>
            <a:bodyPr/>
            <a:lstStyle/>
            <a:p>
              <a:endParaRPr lang="en-US"/>
            </a:p>
          </p:txBody>
        </p:sp>
        <p:sp>
          <p:nvSpPr>
            <p:cNvPr id="33878" name="Rectangle 102"/>
            <p:cNvSpPr>
              <a:spLocks noChangeArrowheads="1"/>
            </p:cNvSpPr>
            <p:nvPr/>
          </p:nvSpPr>
          <p:spPr bwMode="auto">
            <a:xfrm>
              <a:off x="3516" y="1898"/>
              <a:ext cx="20" cy="7"/>
            </a:xfrm>
            <a:prstGeom prst="rect">
              <a:avLst/>
            </a:prstGeom>
            <a:solidFill>
              <a:srgbClr val="000000"/>
            </a:solidFill>
            <a:ln w="0">
              <a:solidFill>
                <a:srgbClr val="000000"/>
              </a:solidFill>
              <a:miter lim="800000"/>
              <a:headEnd/>
              <a:tailEnd/>
            </a:ln>
          </p:spPr>
          <p:txBody>
            <a:bodyPr/>
            <a:lstStyle/>
            <a:p>
              <a:endParaRPr lang="en-US"/>
            </a:p>
          </p:txBody>
        </p:sp>
        <p:sp>
          <p:nvSpPr>
            <p:cNvPr id="33879" name="Rectangle 103"/>
            <p:cNvSpPr>
              <a:spLocks noChangeArrowheads="1"/>
            </p:cNvSpPr>
            <p:nvPr/>
          </p:nvSpPr>
          <p:spPr bwMode="auto">
            <a:xfrm>
              <a:off x="3418" y="1921"/>
              <a:ext cx="371" cy="5"/>
            </a:xfrm>
            <a:prstGeom prst="rect">
              <a:avLst/>
            </a:prstGeom>
            <a:solidFill>
              <a:srgbClr val="000000"/>
            </a:solidFill>
            <a:ln w="0">
              <a:solidFill>
                <a:srgbClr val="000000"/>
              </a:solidFill>
              <a:miter lim="800000"/>
              <a:headEnd/>
              <a:tailEnd/>
            </a:ln>
          </p:spPr>
          <p:txBody>
            <a:bodyPr/>
            <a:lstStyle/>
            <a:p>
              <a:endParaRPr lang="en-US"/>
            </a:p>
          </p:txBody>
        </p:sp>
        <p:sp>
          <p:nvSpPr>
            <p:cNvPr id="33880" name="Freeform 104"/>
            <p:cNvSpPr>
              <a:spLocks/>
            </p:cNvSpPr>
            <p:nvPr/>
          </p:nvSpPr>
          <p:spPr bwMode="auto">
            <a:xfrm>
              <a:off x="3434" y="1954"/>
              <a:ext cx="343" cy="8"/>
            </a:xfrm>
            <a:custGeom>
              <a:avLst/>
              <a:gdLst>
                <a:gd name="T0" fmla="*/ 218 w 1029"/>
                <a:gd name="T1" fmla="*/ 8 h 26"/>
                <a:gd name="T2" fmla="*/ 71 w 1029"/>
                <a:gd name="T3" fmla="*/ 8 h 26"/>
                <a:gd name="T4" fmla="*/ 0 w 1029"/>
                <a:gd name="T5" fmla="*/ 8 h 26"/>
                <a:gd name="T6" fmla="*/ 0 w 1029"/>
                <a:gd name="T7" fmla="*/ 0 h 26"/>
                <a:gd name="T8" fmla="*/ 71 w 1029"/>
                <a:gd name="T9" fmla="*/ 0 h 26"/>
                <a:gd name="T10" fmla="*/ 218 w 1029"/>
                <a:gd name="T11" fmla="*/ 0 h 26"/>
                <a:gd name="T12" fmla="*/ 343 w 1029"/>
                <a:gd name="T13" fmla="*/ 0 h 26"/>
                <a:gd name="T14" fmla="*/ 343 w 1029"/>
                <a:gd name="T15" fmla="*/ 8 h 26"/>
                <a:gd name="T16" fmla="*/ 218 w 1029"/>
                <a:gd name="T17" fmla="*/ 8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9"/>
                <a:gd name="T28" fmla="*/ 0 h 26"/>
                <a:gd name="T29" fmla="*/ 1029 w 1029"/>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9" h="26">
                  <a:moveTo>
                    <a:pt x="655" y="26"/>
                  </a:moveTo>
                  <a:lnTo>
                    <a:pt x="212" y="26"/>
                  </a:lnTo>
                  <a:lnTo>
                    <a:pt x="0" y="26"/>
                  </a:lnTo>
                  <a:lnTo>
                    <a:pt x="0" y="0"/>
                  </a:lnTo>
                  <a:lnTo>
                    <a:pt x="212" y="0"/>
                  </a:lnTo>
                  <a:lnTo>
                    <a:pt x="655" y="0"/>
                  </a:lnTo>
                  <a:lnTo>
                    <a:pt x="1029" y="0"/>
                  </a:lnTo>
                  <a:lnTo>
                    <a:pt x="1029" y="26"/>
                  </a:lnTo>
                  <a:lnTo>
                    <a:pt x="655" y="26"/>
                  </a:lnTo>
                  <a:close/>
                </a:path>
              </a:pathLst>
            </a:custGeom>
            <a:solidFill>
              <a:srgbClr val="000000"/>
            </a:solidFill>
            <a:ln w="0">
              <a:solidFill>
                <a:srgbClr val="000000"/>
              </a:solidFill>
              <a:round/>
              <a:headEnd/>
              <a:tailEnd/>
            </a:ln>
          </p:spPr>
          <p:txBody>
            <a:bodyPr/>
            <a:lstStyle/>
            <a:p>
              <a:endParaRPr lang="en-US"/>
            </a:p>
          </p:txBody>
        </p:sp>
        <p:sp>
          <p:nvSpPr>
            <p:cNvPr id="33881" name="Rectangle 105"/>
            <p:cNvSpPr>
              <a:spLocks noChangeArrowheads="1"/>
            </p:cNvSpPr>
            <p:nvPr/>
          </p:nvSpPr>
          <p:spPr bwMode="auto">
            <a:xfrm>
              <a:off x="3515" y="1972"/>
              <a:ext cx="20" cy="6"/>
            </a:xfrm>
            <a:prstGeom prst="rect">
              <a:avLst/>
            </a:prstGeom>
            <a:solidFill>
              <a:srgbClr val="000000"/>
            </a:solidFill>
            <a:ln w="0">
              <a:solidFill>
                <a:srgbClr val="000000"/>
              </a:solidFill>
              <a:miter lim="800000"/>
              <a:headEnd/>
              <a:tailEnd/>
            </a:ln>
          </p:spPr>
          <p:txBody>
            <a:bodyPr/>
            <a:lstStyle/>
            <a:p>
              <a:endParaRPr lang="en-US"/>
            </a:p>
          </p:txBody>
        </p:sp>
        <p:sp>
          <p:nvSpPr>
            <p:cNvPr id="33882" name="Rectangle 106"/>
            <p:cNvSpPr>
              <a:spLocks noChangeArrowheads="1"/>
            </p:cNvSpPr>
            <p:nvPr/>
          </p:nvSpPr>
          <p:spPr bwMode="auto">
            <a:xfrm>
              <a:off x="3418" y="1994"/>
              <a:ext cx="371" cy="8"/>
            </a:xfrm>
            <a:prstGeom prst="rect">
              <a:avLst/>
            </a:prstGeom>
            <a:solidFill>
              <a:srgbClr val="000000"/>
            </a:solidFill>
            <a:ln w="0">
              <a:solidFill>
                <a:srgbClr val="000000"/>
              </a:solidFill>
              <a:miter lim="800000"/>
              <a:headEnd/>
              <a:tailEnd/>
            </a:ln>
          </p:spPr>
          <p:txBody>
            <a:bodyPr/>
            <a:lstStyle/>
            <a:p>
              <a:endParaRPr lang="en-US"/>
            </a:p>
          </p:txBody>
        </p:sp>
        <p:sp>
          <p:nvSpPr>
            <p:cNvPr id="33883" name="Rectangle 107"/>
            <p:cNvSpPr>
              <a:spLocks noChangeArrowheads="1"/>
            </p:cNvSpPr>
            <p:nvPr/>
          </p:nvSpPr>
          <p:spPr bwMode="auto">
            <a:xfrm>
              <a:off x="3418" y="2033"/>
              <a:ext cx="371" cy="6"/>
            </a:xfrm>
            <a:prstGeom prst="rect">
              <a:avLst/>
            </a:prstGeom>
            <a:solidFill>
              <a:srgbClr val="000000"/>
            </a:solidFill>
            <a:ln w="0">
              <a:solidFill>
                <a:srgbClr val="000000"/>
              </a:solidFill>
              <a:miter lim="800000"/>
              <a:headEnd/>
              <a:tailEnd/>
            </a:ln>
          </p:spPr>
          <p:txBody>
            <a:bodyPr/>
            <a:lstStyle/>
            <a:p>
              <a:endParaRPr lang="en-US"/>
            </a:p>
          </p:txBody>
        </p:sp>
        <p:sp>
          <p:nvSpPr>
            <p:cNvPr id="33884" name="Rectangle 108"/>
            <p:cNvSpPr>
              <a:spLocks noChangeArrowheads="1"/>
            </p:cNvSpPr>
            <p:nvPr/>
          </p:nvSpPr>
          <p:spPr bwMode="auto">
            <a:xfrm>
              <a:off x="3460" y="2121"/>
              <a:ext cx="18" cy="6"/>
            </a:xfrm>
            <a:prstGeom prst="rect">
              <a:avLst/>
            </a:prstGeom>
            <a:solidFill>
              <a:srgbClr val="000000"/>
            </a:solidFill>
            <a:ln w="0">
              <a:solidFill>
                <a:srgbClr val="000000"/>
              </a:solidFill>
              <a:miter lim="800000"/>
              <a:headEnd/>
              <a:tailEnd/>
            </a:ln>
          </p:spPr>
          <p:txBody>
            <a:bodyPr/>
            <a:lstStyle/>
            <a:p>
              <a:endParaRPr lang="en-US"/>
            </a:p>
          </p:txBody>
        </p:sp>
        <p:sp>
          <p:nvSpPr>
            <p:cNvPr id="33885" name="Rectangle 109"/>
            <p:cNvSpPr>
              <a:spLocks noChangeArrowheads="1"/>
            </p:cNvSpPr>
            <p:nvPr/>
          </p:nvSpPr>
          <p:spPr bwMode="auto">
            <a:xfrm>
              <a:off x="3532" y="2101"/>
              <a:ext cx="35" cy="15"/>
            </a:xfrm>
            <a:prstGeom prst="rect">
              <a:avLst/>
            </a:prstGeom>
            <a:solidFill>
              <a:srgbClr val="000000"/>
            </a:solidFill>
            <a:ln w="0">
              <a:solidFill>
                <a:srgbClr val="000000"/>
              </a:solidFill>
              <a:miter lim="800000"/>
              <a:headEnd/>
              <a:tailEnd/>
            </a:ln>
          </p:spPr>
          <p:txBody>
            <a:bodyPr/>
            <a:lstStyle/>
            <a:p>
              <a:endParaRPr lang="en-US"/>
            </a:p>
          </p:txBody>
        </p:sp>
        <p:sp>
          <p:nvSpPr>
            <p:cNvPr id="33886" name="Freeform 110"/>
            <p:cNvSpPr>
              <a:spLocks/>
            </p:cNvSpPr>
            <p:nvPr/>
          </p:nvSpPr>
          <p:spPr bwMode="auto">
            <a:xfrm>
              <a:off x="3411" y="2217"/>
              <a:ext cx="377" cy="25"/>
            </a:xfrm>
            <a:custGeom>
              <a:avLst/>
              <a:gdLst>
                <a:gd name="T0" fmla="*/ 377 w 1130"/>
                <a:gd name="T1" fmla="*/ 0 h 74"/>
                <a:gd name="T2" fmla="*/ 377 w 1130"/>
                <a:gd name="T3" fmla="*/ 17 h 74"/>
                <a:gd name="T4" fmla="*/ 375 w 1130"/>
                <a:gd name="T5" fmla="*/ 22 h 74"/>
                <a:gd name="T6" fmla="*/ 369 w 1130"/>
                <a:gd name="T7" fmla="*/ 25 h 74"/>
                <a:gd name="T8" fmla="*/ 8 w 1130"/>
                <a:gd name="T9" fmla="*/ 25 h 74"/>
                <a:gd name="T10" fmla="*/ 2 w 1130"/>
                <a:gd name="T11" fmla="*/ 21 h 74"/>
                <a:gd name="T12" fmla="*/ 0 w 1130"/>
                <a:gd name="T13" fmla="*/ 17 h 74"/>
                <a:gd name="T14" fmla="*/ 0 w 1130"/>
                <a:gd name="T15" fmla="*/ 0 h 74"/>
                <a:gd name="T16" fmla="*/ 377 w 1130"/>
                <a:gd name="T17" fmla="*/ 0 h 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0"/>
                <a:gd name="T28" fmla="*/ 0 h 74"/>
                <a:gd name="T29" fmla="*/ 1130 w 1130"/>
                <a:gd name="T30" fmla="*/ 74 h 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0" h="74">
                  <a:moveTo>
                    <a:pt x="1130" y="0"/>
                  </a:moveTo>
                  <a:lnTo>
                    <a:pt x="1130" y="50"/>
                  </a:lnTo>
                  <a:lnTo>
                    <a:pt x="1123" y="64"/>
                  </a:lnTo>
                  <a:lnTo>
                    <a:pt x="1105" y="74"/>
                  </a:lnTo>
                  <a:lnTo>
                    <a:pt x="23" y="74"/>
                  </a:lnTo>
                  <a:lnTo>
                    <a:pt x="7" y="63"/>
                  </a:lnTo>
                  <a:lnTo>
                    <a:pt x="0" y="50"/>
                  </a:lnTo>
                  <a:lnTo>
                    <a:pt x="0" y="0"/>
                  </a:lnTo>
                  <a:lnTo>
                    <a:pt x="1130" y="0"/>
                  </a:lnTo>
                  <a:close/>
                </a:path>
              </a:pathLst>
            </a:custGeom>
            <a:solidFill>
              <a:srgbClr val="000000"/>
            </a:solidFill>
            <a:ln w="0">
              <a:solidFill>
                <a:srgbClr val="000000"/>
              </a:solidFill>
              <a:round/>
              <a:headEnd/>
              <a:tailEnd/>
            </a:ln>
          </p:spPr>
          <p:txBody>
            <a:bodyPr/>
            <a:lstStyle/>
            <a:p>
              <a:endParaRPr lang="en-US"/>
            </a:p>
          </p:txBody>
        </p:sp>
        <p:sp>
          <p:nvSpPr>
            <p:cNvPr id="33887" name="Rectangle 111"/>
            <p:cNvSpPr>
              <a:spLocks noChangeArrowheads="1"/>
            </p:cNvSpPr>
            <p:nvPr/>
          </p:nvSpPr>
          <p:spPr bwMode="auto">
            <a:xfrm>
              <a:off x="3375" y="2577"/>
              <a:ext cx="453" cy="6"/>
            </a:xfrm>
            <a:prstGeom prst="rect">
              <a:avLst/>
            </a:prstGeom>
            <a:solidFill>
              <a:srgbClr val="000000"/>
            </a:solidFill>
            <a:ln w="0">
              <a:solidFill>
                <a:srgbClr val="000000"/>
              </a:solidFill>
              <a:miter lim="800000"/>
              <a:headEnd/>
              <a:tailEnd/>
            </a:ln>
          </p:spPr>
          <p:txBody>
            <a:bodyPr/>
            <a:lstStyle/>
            <a:p>
              <a:endParaRPr lang="en-US"/>
            </a:p>
          </p:txBody>
        </p:sp>
        <p:sp>
          <p:nvSpPr>
            <p:cNvPr id="33888" name="Rectangle 112"/>
            <p:cNvSpPr>
              <a:spLocks noChangeArrowheads="1"/>
            </p:cNvSpPr>
            <p:nvPr/>
          </p:nvSpPr>
          <p:spPr bwMode="auto">
            <a:xfrm>
              <a:off x="3375" y="2595"/>
              <a:ext cx="453" cy="7"/>
            </a:xfrm>
            <a:prstGeom prst="rect">
              <a:avLst/>
            </a:prstGeom>
            <a:solidFill>
              <a:srgbClr val="000000"/>
            </a:solidFill>
            <a:ln w="0">
              <a:solidFill>
                <a:srgbClr val="000000"/>
              </a:solidFill>
              <a:miter lim="800000"/>
              <a:headEnd/>
              <a:tailEnd/>
            </a:ln>
          </p:spPr>
          <p:txBody>
            <a:bodyPr/>
            <a:lstStyle/>
            <a:p>
              <a:endParaRPr lang="en-US"/>
            </a:p>
          </p:txBody>
        </p:sp>
        <p:sp>
          <p:nvSpPr>
            <p:cNvPr id="33889" name="Rectangle 113"/>
            <p:cNvSpPr>
              <a:spLocks noChangeArrowheads="1"/>
            </p:cNvSpPr>
            <p:nvPr/>
          </p:nvSpPr>
          <p:spPr bwMode="auto">
            <a:xfrm>
              <a:off x="3375" y="2614"/>
              <a:ext cx="453" cy="7"/>
            </a:xfrm>
            <a:prstGeom prst="rect">
              <a:avLst/>
            </a:prstGeom>
            <a:solidFill>
              <a:srgbClr val="000000"/>
            </a:solidFill>
            <a:ln w="0">
              <a:solidFill>
                <a:srgbClr val="000000"/>
              </a:solidFill>
              <a:miter lim="800000"/>
              <a:headEnd/>
              <a:tailEnd/>
            </a:ln>
          </p:spPr>
          <p:txBody>
            <a:bodyPr/>
            <a:lstStyle/>
            <a:p>
              <a:endParaRPr lang="en-US"/>
            </a:p>
          </p:txBody>
        </p:sp>
        <p:sp>
          <p:nvSpPr>
            <p:cNvPr id="33890" name="Rectangle 114"/>
            <p:cNvSpPr>
              <a:spLocks noChangeArrowheads="1"/>
            </p:cNvSpPr>
            <p:nvPr/>
          </p:nvSpPr>
          <p:spPr bwMode="auto">
            <a:xfrm>
              <a:off x="3375" y="2633"/>
              <a:ext cx="453" cy="7"/>
            </a:xfrm>
            <a:prstGeom prst="rect">
              <a:avLst/>
            </a:prstGeom>
            <a:solidFill>
              <a:srgbClr val="000000"/>
            </a:solidFill>
            <a:ln w="0">
              <a:solidFill>
                <a:srgbClr val="000000"/>
              </a:solidFill>
              <a:miter lim="800000"/>
              <a:headEnd/>
              <a:tailEnd/>
            </a:ln>
          </p:spPr>
          <p:txBody>
            <a:bodyPr/>
            <a:lstStyle/>
            <a:p>
              <a:endParaRPr lang="en-US"/>
            </a:p>
          </p:txBody>
        </p:sp>
        <p:sp>
          <p:nvSpPr>
            <p:cNvPr id="33891" name="Freeform 115"/>
            <p:cNvSpPr>
              <a:spLocks/>
            </p:cNvSpPr>
            <p:nvPr/>
          </p:nvSpPr>
          <p:spPr bwMode="auto">
            <a:xfrm>
              <a:off x="3375" y="2652"/>
              <a:ext cx="453" cy="7"/>
            </a:xfrm>
            <a:custGeom>
              <a:avLst/>
              <a:gdLst>
                <a:gd name="T0" fmla="*/ 1 w 1358"/>
                <a:gd name="T1" fmla="*/ 7 h 21"/>
                <a:gd name="T2" fmla="*/ 0 w 1358"/>
                <a:gd name="T3" fmla="*/ 0 h 21"/>
                <a:gd name="T4" fmla="*/ 453 w 1358"/>
                <a:gd name="T5" fmla="*/ 0 h 21"/>
                <a:gd name="T6" fmla="*/ 453 w 1358"/>
                <a:gd name="T7" fmla="*/ 7 h 21"/>
                <a:gd name="T8" fmla="*/ 1 w 1358"/>
                <a:gd name="T9" fmla="*/ 7 h 21"/>
                <a:gd name="T10" fmla="*/ 0 60000 65536"/>
                <a:gd name="T11" fmla="*/ 0 60000 65536"/>
                <a:gd name="T12" fmla="*/ 0 60000 65536"/>
                <a:gd name="T13" fmla="*/ 0 60000 65536"/>
                <a:gd name="T14" fmla="*/ 0 60000 65536"/>
                <a:gd name="T15" fmla="*/ 0 w 1358"/>
                <a:gd name="T16" fmla="*/ 0 h 21"/>
                <a:gd name="T17" fmla="*/ 1358 w 1358"/>
                <a:gd name="T18" fmla="*/ 21 h 21"/>
              </a:gdLst>
              <a:ahLst/>
              <a:cxnLst>
                <a:cxn ang="T10">
                  <a:pos x="T0" y="T1"/>
                </a:cxn>
                <a:cxn ang="T11">
                  <a:pos x="T2" y="T3"/>
                </a:cxn>
                <a:cxn ang="T12">
                  <a:pos x="T4" y="T5"/>
                </a:cxn>
                <a:cxn ang="T13">
                  <a:pos x="T6" y="T7"/>
                </a:cxn>
                <a:cxn ang="T14">
                  <a:pos x="T8" y="T9"/>
                </a:cxn>
              </a:cxnLst>
              <a:rect l="T15" t="T16" r="T17" b="T18"/>
              <a:pathLst>
                <a:path w="1358" h="21">
                  <a:moveTo>
                    <a:pt x="2" y="21"/>
                  </a:moveTo>
                  <a:lnTo>
                    <a:pt x="0" y="0"/>
                  </a:lnTo>
                  <a:lnTo>
                    <a:pt x="1358" y="0"/>
                  </a:lnTo>
                  <a:lnTo>
                    <a:pt x="1358" y="21"/>
                  </a:lnTo>
                  <a:lnTo>
                    <a:pt x="2" y="21"/>
                  </a:lnTo>
                  <a:close/>
                </a:path>
              </a:pathLst>
            </a:custGeom>
            <a:solidFill>
              <a:srgbClr val="000000"/>
            </a:solidFill>
            <a:ln w="0">
              <a:solidFill>
                <a:srgbClr val="000000"/>
              </a:solidFill>
              <a:round/>
              <a:headEnd/>
              <a:tailEnd/>
            </a:ln>
          </p:spPr>
          <p:txBody>
            <a:bodyPr/>
            <a:lstStyle/>
            <a:p>
              <a:endParaRPr lang="en-US"/>
            </a:p>
          </p:txBody>
        </p:sp>
        <p:sp>
          <p:nvSpPr>
            <p:cNvPr id="33892" name="Rectangle 116"/>
            <p:cNvSpPr>
              <a:spLocks noChangeArrowheads="1"/>
            </p:cNvSpPr>
            <p:nvPr/>
          </p:nvSpPr>
          <p:spPr bwMode="auto">
            <a:xfrm>
              <a:off x="3376" y="2671"/>
              <a:ext cx="452" cy="6"/>
            </a:xfrm>
            <a:prstGeom prst="rect">
              <a:avLst/>
            </a:prstGeom>
            <a:solidFill>
              <a:srgbClr val="000000"/>
            </a:solidFill>
            <a:ln w="0">
              <a:solidFill>
                <a:srgbClr val="000000"/>
              </a:solidFill>
              <a:miter lim="800000"/>
              <a:headEnd/>
              <a:tailEnd/>
            </a:ln>
          </p:spPr>
          <p:txBody>
            <a:bodyPr/>
            <a:lstStyle/>
            <a:p>
              <a:endParaRPr lang="en-US"/>
            </a:p>
          </p:txBody>
        </p:sp>
        <p:sp>
          <p:nvSpPr>
            <p:cNvPr id="33893" name="Rectangle 117"/>
            <p:cNvSpPr>
              <a:spLocks noChangeArrowheads="1"/>
            </p:cNvSpPr>
            <p:nvPr/>
          </p:nvSpPr>
          <p:spPr bwMode="auto">
            <a:xfrm>
              <a:off x="3376" y="2689"/>
              <a:ext cx="452" cy="7"/>
            </a:xfrm>
            <a:prstGeom prst="rect">
              <a:avLst/>
            </a:prstGeom>
            <a:solidFill>
              <a:srgbClr val="000000"/>
            </a:solidFill>
            <a:ln w="0">
              <a:solidFill>
                <a:srgbClr val="000000"/>
              </a:solidFill>
              <a:miter lim="800000"/>
              <a:headEnd/>
              <a:tailEnd/>
            </a:ln>
          </p:spPr>
          <p:txBody>
            <a:bodyPr/>
            <a:lstStyle/>
            <a:p>
              <a:endParaRPr lang="en-US"/>
            </a:p>
          </p:txBody>
        </p:sp>
        <p:sp>
          <p:nvSpPr>
            <p:cNvPr id="33894" name="Rectangle 118"/>
            <p:cNvSpPr>
              <a:spLocks noChangeArrowheads="1"/>
            </p:cNvSpPr>
            <p:nvPr/>
          </p:nvSpPr>
          <p:spPr bwMode="auto">
            <a:xfrm>
              <a:off x="3376" y="2707"/>
              <a:ext cx="452" cy="8"/>
            </a:xfrm>
            <a:prstGeom prst="rect">
              <a:avLst/>
            </a:prstGeom>
            <a:solidFill>
              <a:srgbClr val="000000"/>
            </a:solidFill>
            <a:ln w="0">
              <a:solidFill>
                <a:srgbClr val="000000"/>
              </a:solidFill>
              <a:miter lim="800000"/>
              <a:headEnd/>
              <a:tailEnd/>
            </a:ln>
          </p:spPr>
          <p:txBody>
            <a:bodyPr/>
            <a:lstStyle/>
            <a:p>
              <a:endParaRPr lang="en-US"/>
            </a:p>
          </p:txBody>
        </p:sp>
        <p:sp>
          <p:nvSpPr>
            <p:cNvPr id="33895" name="Rectangle 119"/>
            <p:cNvSpPr>
              <a:spLocks noChangeArrowheads="1"/>
            </p:cNvSpPr>
            <p:nvPr/>
          </p:nvSpPr>
          <p:spPr bwMode="auto">
            <a:xfrm>
              <a:off x="3376" y="2727"/>
              <a:ext cx="452" cy="6"/>
            </a:xfrm>
            <a:prstGeom prst="rect">
              <a:avLst/>
            </a:prstGeom>
            <a:solidFill>
              <a:srgbClr val="000000"/>
            </a:solidFill>
            <a:ln w="0">
              <a:solidFill>
                <a:srgbClr val="000000"/>
              </a:solidFill>
              <a:miter lim="800000"/>
              <a:headEnd/>
              <a:tailEnd/>
            </a:ln>
          </p:spPr>
          <p:txBody>
            <a:bodyPr/>
            <a:lstStyle/>
            <a:p>
              <a:endParaRPr lang="en-US"/>
            </a:p>
          </p:txBody>
        </p:sp>
        <p:sp>
          <p:nvSpPr>
            <p:cNvPr id="33896" name="Rectangle 120"/>
            <p:cNvSpPr>
              <a:spLocks noChangeArrowheads="1"/>
            </p:cNvSpPr>
            <p:nvPr/>
          </p:nvSpPr>
          <p:spPr bwMode="auto">
            <a:xfrm>
              <a:off x="3376" y="2745"/>
              <a:ext cx="452" cy="7"/>
            </a:xfrm>
            <a:prstGeom prst="rect">
              <a:avLst/>
            </a:prstGeom>
            <a:solidFill>
              <a:srgbClr val="000000"/>
            </a:solidFill>
            <a:ln w="0">
              <a:solidFill>
                <a:srgbClr val="000000"/>
              </a:solidFill>
              <a:miter lim="800000"/>
              <a:headEnd/>
              <a:tailEnd/>
            </a:ln>
          </p:spPr>
          <p:txBody>
            <a:bodyPr/>
            <a:lstStyle/>
            <a:p>
              <a:endParaRPr lang="en-US"/>
            </a:p>
          </p:txBody>
        </p:sp>
        <p:sp>
          <p:nvSpPr>
            <p:cNvPr id="33897" name="Rectangle 121"/>
            <p:cNvSpPr>
              <a:spLocks noChangeArrowheads="1"/>
            </p:cNvSpPr>
            <p:nvPr/>
          </p:nvSpPr>
          <p:spPr bwMode="auto">
            <a:xfrm>
              <a:off x="3376" y="2764"/>
              <a:ext cx="452" cy="7"/>
            </a:xfrm>
            <a:prstGeom prst="rect">
              <a:avLst/>
            </a:prstGeom>
            <a:solidFill>
              <a:srgbClr val="000000"/>
            </a:solidFill>
            <a:ln w="0">
              <a:solidFill>
                <a:srgbClr val="000000"/>
              </a:solidFill>
              <a:miter lim="800000"/>
              <a:headEnd/>
              <a:tailEnd/>
            </a:ln>
          </p:spPr>
          <p:txBody>
            <a:bodyPr/>
            <a:lstStyle/>
            <a:p>
              <a:endParaRPr lang="en-US"/>
            </a:p>
          </p:txBody>
        </p:sp>
        <p:sp>
          <p:nvSpPr>
            <p:cNvPr id="33898" name="Rectangle 122"/>
            <p:cNvSpPr>
              <a:spLocks noChangeArrowheads="1"/>
            </p:cNvSpPr>
            <p:nvPr/>
          </p:nvSpPr>
          <p:spPr bwMode="auto">
            <a:xfrm>
              <a:off x="3376" y="2783"/>
              <a:ext cx="452" cy="7"/>
            </a:xfrm>
            <a:prstGeom prst="rect">
              <a:avLst/>
            </a:prstGeom>
            <a:solidFill>
              <a:srgbClr val="000000"/>
            </a:solidFill>
            <a:ln w="0">
              <a:solidFill>
                <a:srgbClr val="000000"/>
              </a:solidFill>
              <a:miter lim="800000"/>
              <a:headEnd/>
              <a:tailEnd/>
            </a:ln>
          </p:spPr>
          <p:txBody>
            <a:bodyPr/>
            <a:lstStyle/>
            <a:p>
              <a:endParaRPr lang="en-US"/>
            </a:p>
          </p:txBody>
        </p:sp>
        <p:sp>
          <p:nvSpPr>
            <p:cNvPr id="33899" name="Rectangle 123"/>
            <p:cNvSpPr>
              <a:spLocks noChangeArrowheads="1"/>
            </p:cNvSpPr>
            <p:nvPr/>
          </p:nvSpPr>
          <p:spPr bwMode="auto">
            <a:xfrm>
              <a:off x="3376" y="2802"/>
              <a:ext cx="452" cy="7"/>
            </a:xfrm>
            <a:prstGeom prst="rect">
              <a:avLst/>
            </a:prstGeom>
            <a:solidFill>
              <a:srgbClr val="000000"/>
            </a:solidFill>
            <a:ln w="0">
              <a:solidFill>
                <a:srgbClr val="000000"/>
              </a:solidFill>
              <a:miter lim="800000"/>
              <a:headEnd/>
              <a:tailEnd/>
            </a:ln>
          </p:spPr>
          <p:txBody>
            <a:bodyPr/>
            <a:lstStyle/>
            <a:p>
              <a:endParaRPr lang="en-US"/>
            </a:p>
          </p:txBody>
        </p:sp>
        <p:sp>
          <p:nvSpPr>
            <p:cNvPr id="33900" name="Rectangle 124"/>
            <p:cNvSpPr>
              <a:spLocks noChangeArrowheads="1"/>
            </p:cNvSpPr>
            <p:nvPr/>
          </p:nvSpPr>
          <p:spPr bwMode="auto">
            <a:xfrm>
              <a:off x="3376" y="2821"/>
              <a:ext cx="452" cy="6"/>
            </a:xfrm>
            <a:prstGeom prst="rect">
              <a:avLst/>
            </a:prstGeom>
            <a:solidFill>
              <a:srgbClr val="000000"/>
            </a:solidFill>
            <a:ln w="0">
              <a:solidFill>
                <a:srgbClr val="000000"/>
              </a:solidFill>
              <a:miter lim="800000"/>
              <a:headEnd/>
              <a:tailEnd/>
            </a:ln>
          </p:spPr>
          <p:txBody>
            <a:bodyPr/>
            <a:lstStyle/>
            <a:p>
              <a:endParaRPr lang="en-US"/>
            </a:p>
          </p:txBody>
        </p:sp>
        <p:sp>
          <p:nvSpPr>
            <p:cNvPr id="33901" name="Rectangle 125"/>
            <p:cNvSpPr>
              <a:spLocks noChangeArrowheads="1"/>
            </p:cNvSpPr>
            <p:nvPr/>
          </p:nvSpPr>
          <p:spPr bwMode="auto">
            <a:xfrm>
              <a:off x="3376" y="2839"/>
              <a:ext cx="452" cy="7"/>
            </a:xfrm>
            <a:prstGeom prst="rect">
              <a:avLst/>
            </a:prstGeom>
            <a:solidFill>
              <a:srgbClr val="000000"/>
            </a:solidFill>
            <a:ln w="0">
              <a:solidFill>
                <a:srgbClr val="000000"/>
              </a:solidFill>
              <a:miter lim="800000"/>
              <a:headEnd/>
              <a:tailEnd/>
            </a:ln>
          </p:spPr>
          <p:txBody>
            <a:bodyPr/>
            <a:lstStyle/>
            <a:p>
              <a:endParaRPr lang="en-US"/>
            </a:p>
          </p:txBody>
        </p:sp>
        <p:sp>
          <p:nvSpPr>
            <p:cNvPr id="33902" name="Rectangle 126"/>
            <p:cNvSpPr>
              <a:spLocks noChangeArrowheads="1"/>
            </p:cNvSpPr>
            <p:nvPr/>
          </p:nvSpPr>
          <p:spPr bwMode="auto">
            <a:xfrm>
              <a:off x="3376" y="2858"/>
              <a:ext cx="452" cy="7"/>
            </a:xfrm>
            <a:prstGeom prst="rect">
              <a:avLst/>
            </a:prstGeom>
            <a:solidFill>
              <a:srgbClr val="000000"/>
            </a:solidFill>
            <a:ln w="0">
              <a:solidFill>
                <a:srgbClr val="000000"/>
              </a:solidFill>
              <a:miter lim="800000"/>
              <a:headEnd/>
              <a:tailEnd/>
            </a:ln>
          </p:spPr>
          <p:txBody>
            <a:bodyPr/>
            <a:lstStyle/>
            <a:p>
              <a:endParaRPr lang="en-US"/>
            </a:p>
          </p:txBody>
        </p:sp>
        <p:sp>
          <p:nvSpPr>
            <p:cNvPr id="33903" name="Rectangle 127"/>
            <p:cNvSpPr>
              <a:spLocks noChangeArrowheads="1"/>
            </p:cNvSpPr>
            <p:nvPr/>
          </p:nvSpPr>
          <p:spPr bwMode="auto">
            <a:xfrm>
              <a:off x="3376" y="2877"/>
              <a:ext cx="452" cy="6"/>
            </a:xfrm>
            <a:prstGeom prst="rect">
              <a:avLst/>
            </a:prstGeom>
            <a:solidFill>
              <a:srgbClr val="000000"/>
            </a:solidFill>
            <a:ln w="0">
              <a:solidFill>
                <a:srgbClr val="000000"/>
              </a:solidFill>
              <a:miter lim="800000"/>
              <a:headEnd/>
              <a:tailEnd/>
            </a:ln>
          </p:spPr>
          <p:txBody>
            <a:bodyPr/>
            <a:lstStyle/>
            <a:p>
              <a:endParaRPr lang="en-US"/>
            </a:p>
          </p:txBody>
        </p:sp>
        <p:sp>
          <p:nvSpPr>
            <p:cNvPr id="33904" name="Rectangle 128"/>
            <p:cNvSpPr>
              <a:spLocks noChangeArrowheads="1"/>
            </p:cNvSpPr>
            <p:nvPr/>
          </p:nvSpPr>
          <p:spPr bwMode="auto">
            <a:xfrm>
              <a:off x="3376" y="2895"/>
              <a:ext cx="452" cy="7"/>
            </a:xfrm>
            <a:prstGeom prst="rect">
              <a:avLst/>
            </a:prstGeom>
            <a:solidFill>
              <a:srgbClr val="000000"/>
            </a:solidFill>
            <a:ln w="0">
              <a:solidFill>
                <a:srgbClr val="000000"/>
              </a:solidFill>
              <a:miter lim="800000"/>
              <a:headEnd/>
              <a:tailEnd/>
            </a:ln>
          </p:spPr>
          <p:txBody>
            <a:bodyPr/>
            <a:lstStyle/>
            <a:p>
              <a:endParaRPr lang="en-US"/>
            </a:p>
          </p:txBody>
        </p:sp>
        <p:sp>
          <p:nvSpPr>
            <p:cNvPr id="33905" name="Rectangle 129"/>
            <p:cNvSpPr>
              <a:spLocks noChangeArrowheads="1"/>
            </p:cNvSpPr>
            <p:nvPr/>
          </p:nvSpPr>
          <p:spPr bwMode="auto">
            <a:xfrm>
              <a:off x="3376" y="2914"/>
              <a:ext cx="452" cy="7"/>
            </a:xfrm>
            <a:prstGeom prst="rect">
              <a:avLst/>
            </a:prstGeom>
            <a:solidFill>
              <a:srgbClr val="000000"/>
            </a:solidFill>
            <a:ln w="0">
              <a:solidFill>
                <a:srgbClr val="000000"/>
              </a:solidFill>
              <a:miter lim="800000"/>
              <a:headEnd/>
              <a:tailEnd/>
            </a:ln>
          </p:spPr>
          <p:txBody>
            <a:bodyPr/>
            <a:lstStyle/>
            <a:p>
              <a:endParaRPr lang="en-US"/>
            </a:p>
          </p:txBody>
        </p:sp>
        <p:sp>
          <p:nvSpPr>
            <p:cNvPr id="33906" name="Rectangle 130"/>
            <p:cNvSpPr>
              <a:spLocks noChangeArrowheads="1"/>
            </p:cNvSpPr>
            <p:nvPr/>
          </p:nvSpPr>
          <p:spPr bwMode="auto">
            <a:xfrm>
              <a:off x="3376" y="2933"/>
              <a:ext cx="452" cy="7"/>
            </a:xfrm>
            <a:prstGeom prst="rect">
              <a:avLst/>
            </a:prstGeom>
            <a:solidFill>
              <a:srgbClr val="000000"/>
            </a:solidFill>
            <a:ln w="0">
              <a:solidFill>
                <a:srgbClr val="000000"/>
              </a:solidFill>
              <a:miter lim="800000"/>
              <a:headEnd/>
              <a:tailEnd/>
            </a:ln>
          </p:spPr>
          <p:txBody>
            <a:bodyPr/>
            <a:lstStyle/>
            <a:p>
              <a:endParaRPr lang="en-US"/>
            </a:p>
          </p:txBody>
        </p:sp>
        <p:sp>
          <p:nvSpPr>
            <p:cNvPr id="33907" name="Rectangle 131"/>
            <p:cNvSpPr>
              <a:spLocks noChangeArrowheads="1"/>
            </p:cNvSpPr>
            <p:nvPr/>
          </p:nvSpPr>
          <p:spPr bwMode="auto">
            <a:xfrm>
              <a:off x="3376" y="2951"/>
              <a:ext cx="452" cy="7"/>
            </a:xfrm>
            <a:prstGeom prst="rect">
              <a:avLst/>
            </a:prstGeom>
            <a:solidFill>
              <a:srgbClr val="000000"/>
            </a:solidFill>
            <a:ln w="0">
              <a:solidFill>
                <a:srgbClr val="000000"/>
              </a:solidFill>
              <a:miter lim="800000"/>
              <a:headEnd/>
              <a:tailEnd/>
            </a:ln>
          </p:spPr>
          <p:txBody>
            <a:bodyPr/>
            <a:lstStyle/>
            <a:p>
              <a:endParaRPr lang="en-US"/>
            </a:p>
          </p:txBody>
        </p:sp>
        <p:sp>
          <p:nvSpPr>
            <p:cNvPr id="33908" name="Rectangle 132"/>
            <p:cNvSpPr>
              <a:spLocks noChangeArrowheads="1"/>
            </p:cNvSpPr>
            <p:nvPr/>
          </p:nvSpPr>
          <p:spPr bwMode="auto">
            <a:xfrm>
              <a:off x="3376" y="2971"/>
              <a:ext cx="452" cy="6"/>
            </a:xfrm>
            <a:prstGeom prst="rect">
              <a:avLst/>
            </a:prstGeom>
            <a:solidFill>
              <a:srgbClr val="000000"/>
            </a:solidFill>
            <a:ln w="0">
              <a:solidFill>
                <a:srgbClr val="000000"/>
              </a:solidFill>
              <a:miter lim="800000"/>
              <a:headEnd/>
              <a:tailEnd/>
            </a:ln>
          </p:spPr>
          <p:txBody>
            <a:bodyPr/>
            <a:lstStyle/>
            <a:p>
              <a:endParaRPr lang="en-US"/>
            </a:p>
          </p:txBody>
        </p:sp>
        <p:sp>
          <p:nvSpPr>
            <p:cNvPr id="33909" name="Freeform 133"/>
            <p:cNvSpPr>
              <a:spLocks/>
            </p:cNvSpPr>
            <p:nvPr/>
          </p:nvSpPr>
          <p:spPr bwMode="auto">
            <a:xfrm>
              <a:off x="4033" y="2348"/>
              <a:ext cx="661" cy="523"/>
            </a:xfrm>
            <a:custGeom>
              <a:avLst/>
              <a:gdLst>
                <a:gd name="T0" fmla="*/ 0 w 1983"/>
                <a:gd name="T1" fmla="*/ 513 h 1569"/>
                <a:gd name="T2" fmla="*/ 0 w 1983"/>
                <a:gd name="T3" fmla="*/ 25 h 1569"/>
                <a:gd name="T4" fmla="*/ 2 w 1983"/>
                <a:gd name="T5" fmla="*/ 18 h 1569"/>
                <a:gd name="T6" fmla="*/ 6 w 1983"/>
                <a:gd name="T7" fmla="*/ 13 h 1569"/>
                <a:gd name="T8" fmla="*/ 15 w 1983"/>
                <a:gd name="T9" fmla="*/ 9 h 1569"/>
                <a:gd name="T10" fmla="*/ 178 w 1983"/>
                <a:gd name="T11" fmla="*/ 15 h 1569"/>
                <a:gd name="T12" fmla="*/ 341 w 1983"/>
                <a:gd name="T13" fmla="*/ 15 h 1569"/>
                <a:gd name="T14" fmla="*/ 504 w 1983"/>
                <a:gd name="T15" fmla="*/ 9 h 1569"/>
                <a:gd name="T16" fmla="*/ 651 w 1983"/>
                <a:gd name="T17" fmla="*/ 0 h 1569"/>
                <a:gd name="T18" fmla="*/ 657 w 1983"/>
                <a:gd name="T19" fmla="*/ 8 h 1569"/>
                <a:gd name="T20" fmla="*/ 661 w 1983"/>
                <a:gd name="T21" fmla="*/ 19 h 1569"/>
                <a:gd name="T22" fmla="*/ 661 w 1983"/>
                <a:gd name="T23" fmla="*/ 499 h 1569"/>
                <a:gd name="T24" fmla="*/ 659 w 1983"/>
                <a:gd name="T25" fmla="*/ 506 h 1569"/>
                <a:gd name="T26" fmla="*/ 653 w 1983"/>
                <a:gd name="T27" fmla="*/ 511 h 1569"/>
                <a:gd name="T28" fmla="*/ 642 w 1983"/>
                <a:gd name="T29" fmla="*/ 511 h 1569"/>
                <a:gd name="T30" fmla="*/ 484 w 1983"/>
                <a:gd name="T31" fmla="*/ 520 h 1569"/>
                <a:gd name="T32" fmla="*/ 322 w 1983"/>
                <a:gd name="T33" fmla="*/ 523 h 1569"/>
                <a:gd name="T34" fmla="*/ 162 w 1983"/>
                <a:gd name="T35" fmla="*/ 521 h 1569"/>
                <a:gd name="T36" fmla="*/ 0 w 1983"/>
                <a:gd name="T37" fmla="*/ 513 h 15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83"/>
                <a:gd name="T58" fmla="*/ 0 h 1569"/>
                <a:gd name="T59" fmla="*/ 1983 w 1983"/>
                <a:gd name="T60" fmla="*/ 1569 h 156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83" h="1569">
                  <a:moveTo>
                    <a:pt x="0" y="1538"/>
                  </a:moveTo>
                  <a:lnTo>
                    <a:pt x="0" y="74"/>
                  </a:lnTo>
                  <a:lnTo>
                    <a:pt x="5" y="53"/>
                  </a:lnTo>
                  <a:lnTo>
                    <a:pt x="18" y="38"/>
                  </a:lnTo>
                  <a:lnTo>
                    <a:pt x="44" y="28"/>
                  </a:lnTo>
                  <a:lnTo>
                    <a:pt x="533" y="44"/>
                  </a:lnTo>
                  <a:lnTo>
                    <a:pt x="1023" y="44"/>
                  </a:lnTo>
                  <a:lnTo>
                    <a:pt x="1511" y="27"/>
                  </a:lnTo>
                  <a:lnTo>
                    <a:pt x="1953" y="0"/>
                  </a:lnTo>
                  <a:lnTo>
                    <a:pt x="1972" y="24"/>
                  </a:lnTo>
                  <a:lnTo>
                    <a:pt x="1983" y="57"/>
                  </a:lnTo>
                  <a:lnTo>
                    <a:pt x="1983" y="1496"/>
                  </a:lnTo>
                  <a:lnTo>
                    <a:pt x="1978" y="1519"/>
                  </a:lnTo>
                  <a:lnTo>
                    <a:pt x="1959" y="1532"/>
                  </a:lnTo>
                  <a:lnTo>
                    <a:pt x="1926" y="1534"/>
                  </a:lnTo>
                  <a:lnTo>
                    <a:pt x="1451" y="1561"/>
                  </a:lnTo>
                  <a:lnTo>
                    <a:pt x="967" y="1569"/>
                  </a:lnTo>
                  <a:lnTo>
                    <a:pt x="485" y="1562"/>
                  </a:lnTo>
                  <a:lnTo>
                    <a:pt x="0" y="1538"/>
                  </a:lnTo>
                  <a:close/>
                </a:path>
              </a:pathLst>
            </a:custGeom>
            <a:solidFill>
              <a:srgbClr val="0000FF"/>
            </a:solidFill>
            <a:ln w="0">
              <a:solidFill>
                <a:srgbClr val="000000"/>
              </a:solidFill>
              <a:round/>
              <a:headEnd/>
              <a:tailEnd/>
            </a:ln>
          </p:spPr>
          <p:txBody>
            <a:bodyPr/>
            <a:lstStyle/>
            <a:p>
              <a:endParaRPr lang="en-US"/>
            </a:p>
          </p:txBody>
        </p:sp>
        <p:sp>
          <p:nvSpPr>
            <p:cNvPr id="33910" name="Freeform 134"/>
            <p:cNvSpPr>
              <a:spLocks/>
            </p:cNvSpPr>
            <p:nvPr/>
          </p:nvSpPr>
          <p:spPr bwMode="auto">
            <a:xfrm>
              <a:off x="3306" y="1543"/>
              <a:ext cx="1434" cy="1525"/>
            </a:xfrm>
            <a:custGeom>
              <a:avLst/>
              <a:gdLst>
                <a:gd name="T0" fmla="*/ 436 w 4304"/>
                <a:gd name="T1" fmla="*/ 0 h 4576"/>
                <a:gd name="T2" fmla="*/ 553 w 4304"/>
                <a:gd name="T3" fmla="*/ 664 h 4576"/>
                <a:gd name="T4" fmla="*/ 545 w 4304"/>
                <a:gd name="T5" fmla="*/ 1503 h 4576"/>
                <a:gd name="T6" fmla="*/ 702 w 4304"/>
                <a:gd name="T7" fmla="*/ 1496 h 4576"/>
                <a:gd name="T8" fmla="*/ 614 w 4304"/>
                <a:gd name="T9" fmla="*/ 1490 h 4576"/>
                <a:gd name="T10" fmla="*/ 585 w 4304"/>
                <a:gd name="T11" fmla="*/ 644 h 4576"/>
                <a:gd name="T12" fmla="*/ 1409 w 4304"/>
                <a:gd name="T13" fmla="*/ 654 h 4576"/>
                <a:gd name="T14" fmla="*/ 609 w 4304"/>
                <a:gd name="T15" fmla="*/ 673 h 4576"/>
                <a:gd name="T16" fmla="*/ 607 w 4304"/>
                <a:gd name="T17" fmla="*/ 1345 h 4576"/>
                <a:gd name="T18" fmla="*/ 631 w 4304"/>
                <a:gd name="T19" fmla="*/ 1455 h 4576"/>
                <a:gd name="T20" fmla="*/ 637 w 4304"/>
                <a:gd name="T21" fmla="*/ 1468 h 4576"/>
                <a:gd name="T22" fmla="*/ 679 w 4304"/>
                <a:gd name="T23" fmla="*/ 1474 h 4576"/>
                <a:gd name="T24" fmla="*/ 739 w 4304"/>
                <a:gd name="T25" fmla="*/ 1524 h 4576"/>
                <a:gd name="T26" fmla="*/ 522 w 4304"/>
                <a:gd name="T27" fmla="*/ 1434 h 4576"/>
                <a:gd name="T28" fmla="*/ 522 w 4304"/>
                <a:gd name="T29" fmla="*/ 1415 h 4576"/>
                <a:gd name="T30" fmla="*/ 522 w 4304"/>
                <a:gd name="T31" fmla="*/ 1397 h 4576"/>
                <a:gd name="T32" fmla="*/ 522 w 4304"/>
                <a:gd name="T33" fmla="*/ 1378 h 4576"/>
                <a:gd name="T34" fmla="*/ 522 w 4304"/>
                <a:gd name="T35" fmla="*/ 1359 h 4576"/>
                <a:gd name="T36" fmla="*/ 522 w 4304"/>
                <a:gd name="T37" fmla="*/ 1340 h 4576"/>
                <a:gd name="T38" fmla="*/ 522 w 4304"/>
                <a:gd name="T39" fmla="*/ 1322 h 4576"/>
                <a:gd name="T40" fmla="*/ 522 w 4304"/>
                <a:gd name="T41" fmla="*/ 1303 h 4576"/>
                <a:gd name="T42" fmla="*/ 522 w 4304"/>
                <a:gd name="T43" fmla="*/ 1284 h 4576"/>
                <a:gd name="T44" fmla="*/ 522 w 4304"/>
                <a:gd name="T45" fmla="*/ 1266 h 4576"/>
                <a:gd name="T46" fmla="*/ 522 w 4304"/>
                <a:gd name="T47" fmla="*/ 1247 h 4576"/>
                <a:gd name="T48" fmla="*/ 522 w 4304"/>
                <a:gd name="T49" fmla="*/ 1228 h 4576"/>
                <a:gd name="T50" fmla="*/ 522 w 4304"/>
                <a:gd name="T51" fmla="*/ 1209 h 4576"/>
                <a:gd name="T52" fmla="*/ 522 w 4304"/>
                <a:gd name="T53" fmla="*/ 1190 h 4576"/>
                <a:gd name="T54" fmla="*/ 522 w 4304"/>
                <a:gd name="T55" fmla="*/ 1172 h 4576"/>
                <a:gd name="T56" fmla="*/ 522 w 4304"/>
                <a:gd name="T57" fmla="*/ 1153 h 4576"/>
                <a:gd name="T58" fmla="*/ 522 w 4304"/>
                <a:gd name="T59" fmla="*/ 1134 h 4576"/>
                <a:gd name="T60" fmla="*/ 522 w 4304"/>
                <a:gd name="T61" fmla="*/ 1116 h 4576"/>
                <a:gd name="T62" fmla="*/ 522 w 4304"/>
                <a:gd name="T63" fmla="*/ 1097 h 4576"/>
                <a:gd name="T64" fmla="*/ 522 w 4304"/>
                <a:gd name="T65" fmla="*/ 1078 h 4576"/>
                <a:gd name="T66" fmla="*/ 522 w 4304"/>
                <a:gd name="T67" fmla="*/ 1059 h 4576"/>
                <a:gd name="T68" fmla="*/ 522 w 4304"/>
                <a:gd name="T69" fmla="*/ 1040 h 4576"/>
                <a:gd name="T70" fmla="*/ 522 w 4304"/>
                <a:gd name="T71" fmla="*/ 674 h 4576"/>
                <a:gd name="T72" fmla="*/ 527 w 4304"/>
                <a:gd name="T73" fmla="*/ 665 h 4576"/>
                <a:gd name="T74" fmla="*/ 528 w 4304"/>
                <a:gd name="T75" fmla="*/ 137 h 4576"/>
                <a:gd name="T76" fmla="*/ 527 w 4304"/>
                <a:gd name="T77" fmla="*/ 123 h 4576"/>
                <a:gd name="T78" fmla="*/ 521 w 4304"/>
                <a:gd name="T79" fmla="*/ 111 h 4576"/>
                <a:gd name="T80" fmla="*/ 515 w 4304"/>
                <a:gd name="T81" fmla="*/ 104 h 4576"/>
                <a:gd name="T82" fmla="*/ 423 w 4304"/>
                <a:gd name="T83" fmla="*/ 26 h 4576"/>
                <a:gd name="T84" fmla="*/ 47 w 4304"/>
                <a:gd name="T85" fmla="*/ 25 h 4576"/>
                <a:gd name="T86" fmla="*/ 32 w 4304"/>
                <a:gd name="T87" fmla="*/ 30 h 4576"/>
                <a:gd name="T88" fmla="*/ 26 w 4304"/>
                <a:gd name="T89" fmla="*/ 43 h 4576"/>
                <a:gd name="T90" fmla="*/ 18 w 4304"/>
                <a:gd name="T91" fmla="*/ 1247 h 4576"/>
                <a:gd name="T92" fmla="*/ 0 w 4304"/>
                <a:gd name="T93" fmla="*/ 0 h 457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304"/>
                <a:gd name="T142" fmla="*/ 0 h 4576"/>
                <a:gd name="T143" fmla="*/ 4304 w 4304"/>
                <a:gd name="T144" fmla="*/ 4576 h 457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304" h="4576">
                  <a:moveTo>
                    <a:pt x="0" y="0"/>
                  </a:moveTo>
                  <a:lnTo>
                    <a:pt x="1308" y="0"/>
                  </a:lnTo>
                  <a:lnTo>
                    <a:pt x="1661" y="312"/>
                  </a:lnTo>
                  <a:lnTo>
                    <a:pt x="1661" y="1991"/>
                  </a:lnTo>
                  <a:lnTo>
                    <a:pt x="1635" y="2059"/>
                  </a:lnTo>
                  <a:lnTo>
                    <a:pt x="1635" y="4509"/>
                  </a:lnTo>
                  <a:lnTo>
                    <a:pt x="2110" y="4509"/>
                  </a:lnTo>
                  <a:lnTo>
                    <a:pt x="2107" y="4489"/>
                  </a:lnTo>
                  <a:lnTo>
                    <a:pt x="1974" y="4482"/>
                  </a:lnTo>
                  <a:lnTo>
                    <a:pt x="1842" y="4470"/>
                  </a:lnTo>
                  <a:lnTo>
                    <a:pt x="1757" y="4038"/>
                  </a:lnTo>
                  <a:lnTo>
                    <a:pt x="1757" y="1933"/>
                  </a:lnTo>
                  <a:lnTo>
                    <a:pt x="4304" y="1907"/>
                  </a:lnTo>
                  <a:lnTo>
                    <a:pt x="4230" y="1961"/>
                  </a:lnTo>
                  <a:lnTo>
                    <a:pt x="1841" y="2006"/>
                  </a:lnTo>
                  <a:lnTo>
                    <a:pt x="1828" y="2018"/>
                  </a:lnTo>
                  <a:lnTo>
                    <a:pt x="1821" y="2038"/>
                  </a:lnTo>
                  <a:lnTo>
                    <a:pt x="1821" y="4035"/>
                  </a:lnTo>
                  <a:lnTo>
                    <a:pt x="1878" y="4303"/>
                  </a:lnTo>
                  <a:lnTo>
                    <a:pt x="1893" y="4366"/>
                  </a:lnTo>
                  <a:lnTo>
                    <a:pt x="1902" y="4389"/>
                  </a:lnTo>
                  <a:lnTo>
                    <a:pt x="1913" y="4405"/>
                  </a:lnTo>
                  <a:lnTo>
                    <a:pt x="1936" y="4414"/>
                  </a:lnTo>
                  <a:lnTo>
                    <a:pt x="2038" y="4424"/>
                  </a:lnTo>
                  <a:lnTo>
                    <a:pt x="2154" y="4429"/>
                  </a:lnTo>
                  <a:lnTo>
                    <a:pt x="2218" y="4573"/>
                  </a:lnTo>
                  <a:lnTo>
                    <a:pt x="1566" y="4576"/>
                  </a:lnTo>
                  <a:lnTo>
                    <a:pt x="1566" y="4303"/>
                  </a:lnTo>
                  <a:lnTo>
                    <a:pt x="1566" y="4284"/>
                  </a:lnTo>
                  <a:lnTo>
                    <a:pt x="1566" y="4245"/>
                  </a:lnTo>
                  <a:lnTo>
                    <a:pt x="1566" y="4226"/>
                  </a:lnTo>
                  <a:lnTo>
                    <a:pt x="1566" y="4191"/>
                  </a:lnTo>
                  <a:lnTo>
                    <a:pt x="1566" y="4171"/>
                  </a:lnTo>
                  <a:lnTo>
                    <a:pt x="1566" y="4134"/>
                  </a:lnTo>
                  <a:lnTo>
                    <a:pt x="1566" y="4113"/>
                  </a:lnTo>
                  <a:lnTo>
                    <a:pt x="1566" y="4078"/>
                  </a:lnTo>
                  <a:lnTo>
                    <a:pt x="1566" y="4058"/>
                  </a:lnTo>
                  <a:lnTo>
                    <a:pt x="1566" y="4022"/>
                  </a:lnTo>
                  <a:lnTo>
                    <a:pt x="1566" y="4002"/>
                  </a:lnTo>
                  <a:lnTo>
                    <a:pt x="1566" y="3967"/>
                  </a:lnTo>
                  <a:lnTo>
                    <a:pt x="1566" y="3946"/>
                  </a:lnTo>
                  <a:lnTo>
                    <a:pt x="1566" y="3910"/>
                  </a:lnTo>
                  <a:lnTo>
                    <a:pt x="1566" y="3889"/>
                  </a:lnTo>
                  <a:lnTo>
                    <a:pt x="1566" y="3853"/>
                  </a:lnTo>
                  <a:lnTo>
                    <a:pt x="1566" y="3834"/>
                  </a:lnTo>
                  <a:lnTo>
                    <a:pt x="1566" y="3798"/>
                  </a:lnTo>
                  <a:lnTo>
                    <a:pt x="1566" y="3778"/>
                  </a:lnTo>
                  <a:lnTo>
                    <a:pt x="1566" y="3741"/>
                  </a:lnTo>
                  <a:lnTo>
                    <a:pt x="1566" y="3721"/>
                  </a:lnTo>
                  <a:lnTo>
                    <a:pt x="1566" y="3685"/>
                  </a:lnTo>
                  <a:lnTo>
                    <a:pt x="1566" y="3664"/>
                  </a:lnTo>
                  <a:lnTo>
                    <a:pt x="1566" y="3627"/>
                  </a:lnTo>
                  <a:lnTo>
                    <a:pt x="1566" y="3607"/>
                  </a:lnTo>
                  <a:lnTo>
                    <a:pt x="1566" y="3572"/>
                  </a:lnTo>
                  <a:lnTo>
                    <a:pt x="1566" y="3552"/>
                  </a:lnTo>
                  <a:lnTo>
                    <a:pt x="1566" y="3516"/>
                  </a:lnTo>
                  <a:lnTo>
                    <a:pt x="1566" y="3494"/>
                  </a:lnTo>
                  <a:lnTo>
                    <a:pt x="1566" y="3459"/>
                  </a:lnTo>
                  <a:lnTo>
                    <a:pt x="1566" y="3439"/>
                  </a:lnTo>
                  <a:lnTo>
                    <a:pt x="1566" y="3404"/>
                  </a:lnTo>
                  <a:lnTo>
                    <a:pt x="1566" y="3384"/>
                  </a:lnTo>
                  <a:lnTo>
                    <a:pt x="1566" y="3348"/>
                  </a:lnTo>
                  <a:lnTo>
                    <a:pt x="1566" y="3327"/>
                  </a:lnTo>
                  <a:lnTo>
                    <a:pt x="1566" y="3291"/>
                  </a:lnTo>
                  <a:lnTo>
                    <a:pt x="1566" y="3271"/>
                  </a:lnTo>
                  <a:lnTo>
                    <a:pt x="1566" y="3235"/>
                  </a:lnTo>
                  <a:lnTo>
                    <a:pt x="1566" y="3214"/>
                  </a:lnTo>
                  <a:lnTo>
                    <a:pt x="1566" y="3177"/>
                  </a:lnTo>
                  <a:lnTo>
                    <a:pt x="1566" y="3158"/>
                  </a:lnTo>
                  <a:lnTo>
                    <a:pt x="1566" y="3122"/>
                  </a:lnTo>
                  <a:lnTo>
                    <a:pt x="1566" y="3102"/>
                  </a:lnTo>
                  <a:lnTo>
                    <a:pt x="1566" y="2023"/>
                  </a:lnTo>
                  <a:lnTo>
                    <a:pt x="1577" y="2011"/>
                  </a:lnTo>
                  <a:lnTo>
                    <a:pt x="1582" y="1995"/>
                  </a:lnTo>
                  <a:lnTo>
                    <a:pt x="1584" y="1977"/>
                  </a:lnTo>
                  <a:lnTo>
                    <a:pt x="1584" y="410"/>
                  </a:lnTo>
                  <a:lnTo>
                    <a:pt x="1584" y="389"/>
                  </a:lnTo>
                  <a:lnTo>
                    <a:pt x="1581" y="369"/>
                  </a:lnTo>
                  <a:lnTo>
                    <a:pt x="1573" y="350"/>
                  </a:lnTo>
                  <a:lnTo>
                    <a:pt x="1564" y="332"/>
                  </a:lnTo>
                  <a:lnTo>
                    <a:pt x="1551" y="317"/>
                  </a:lnTo>
                  <a:lnTo>
                    <a:pt x="1545" y="312"/>
                  </a:lnTo>
                  <a:lnTo>
                    <a:pt x="1291" y="88"/>
                  </a:lnTo>
                  <a:lnTo>
                    <a:pt x="1270" y="78"/>
                  </a:lnTo>
                  <a:lnTo>
                    <a:pt x="1251" y="74"/>
                  </a:lnTo>
                  <a:lnTo>
                    <a:pt x="140" y="74"/>
                  </a:lnTo>
                  <a:lnTo>
                    <a:pt x="116" y="78"/>
                  </a:lnTo>
                  <a:lnTo>
                    <a:pt x="96" y="89"/>
                  </a:lnTo>
                  <a:lnTo>
                    <a:pt x="85" y="105"/>
                  </a:lnTo>
                  <a:lnTo>
                    <a:pt x="77" y="128"/>
                  </a:lnTo>
                  <a:lnTo>
                    <a:pt x="74" y="155"/>
                  </a:lnTo>
                  <a:lnTo>
                    <a:pt x="55" y="3741"/>
                  </a:lnTo>
                  <a:lnTo>
                    <a:pt x="0" y="3678"/>
                  </a:lnTo>
                  <a:lnTo>
                    <a:pt x="0" y="0"/>
                  </a:lnTo>
                  <a:close/>
                </a:path>
              </a:pathLst>
            </a:custGeom>
            <a:solidFill>
              <a:srgbClr val="000000"/>
            </a:solidFill>
            <a:ln w="0">
              <a:solidFill>
                <a:srgbClr val="000000"/>
              </a:solidFill>
              <a:round/>
              <a:headEnd/>
              <a:tailEnd/>
            </a:ln>
          </p:spPr>
          <p:txBody>
            <a:bodyPr/>
            <a:lstStyle/>
            <a:p>
              <a:endParaRPr lang="en-US"/>
            </a:p>
          </p:txBody>
        </p:sp>
        <p:sp>
          <p:nvSpPr>
            <p:cNvPr id="33911" name="Freeform 135"/>
            <p:cNvSpPr>
              <a:spLocks/>
            </p:cNvSpPr>
            <p:nvPr/>
          </p:nvSpPr>
          <p:spPr bwMode="auto">
            <a:xfrm>
              <a:off x="3267" y="2178"/>
              <a:ext cx="1866" cy="1146"/>
            </a:xfrm>
            <a:custGeom>
              <a:avLst/>
              <a:gdLst>
                <a:gd name="T0" fmla="*/ 99 w 5596"/>
                <a:gd name="T1" fmla="*/ 918 h 3438"/>
                <a:gd name="T2" fmla="*/ 77 w 5596"/>
                <a:gd name="T3" fmla="*/ 779 h 3438"/>
                <a:gd name="T4" fmla="*/ 45 w 5596"/>
                <a:gd name="T5" fmla="*/ 779 h 3438"/>
                <a:gd name="T6" fmla="*/ 41 w 5596"/>
                <a:gd name="T7" fmla="*/ 755 h 3438"/>
                <a:gd name="T8" fmla="*/ 24 w 5596"/>
                <a:gd name="T9" fmla="*/ 611 h 3438"/>
                <a:gd name="T10" fmla="*/ 57 w 5596"/>
                <a:gd name="T11" fmla="*/ 611 h 3438"/>
                <a:gd name="T12" fmla="*/ 38 w 5596"/>
                <a:gd name="T13" fmla="*/ 590 h 3438"/>
                <a:gd name="T14" fmla="*/ 0 w 5596"/>
                <a:gd name="T15" fmla="*/ 590 h 3438"/>
                <a:gd name="T16" fmla="*/ 24 w 5596"/>
                <a:gd name="T17" fmla="*/ 803 h 3438"/>
                <a:gd name="T18" fmla="*/ 58 w 5596"/>
                <a:gd name="T19" fmla="*/ 803 h 3438"/>
                <a:gd name="T20" fmla="*/ 81 w 5596"/>
                <a:gd name="T21" fmla="*/ 963 h 3438"/>
                <a:gd name="T22" fmla="*/ 502 w 5596"/>
                <a:gd name="T23" fmla="*/ 963 h 3438"/>
                <a:gd name="T24" fmla="*/ 549 w 5596"/>
                <a:gd name="T25" fmla="*/ 1146 h 3438"/>
                <a:gd name="T26" fmla="*/ 1866 w 5596"/>
                <a:gd name="T27" fmla="*/ 1146 h 3438"/>
                <a:gd name="T28" fmla="*/ 1866 w 5596"/>
                <a:gd name="T29" fmla="*/ 1065 h 3438"/>
                <a:gd name="T30" fmla="*/ 1720 w 5596"/>
                <a:gd name="T31" fmla="*/ 862 h 3438"/>
                <a:gd name="T32" fmla="*/ 1381 w 5596"/>
                <a:gd name="T33" fmla="*/ 862 h 3438"/>
                <a:gd name="T34" fmla="*/ 1377 w 5596"/>
                <a:gd name="T35" fmla="*/ 857 h 3438"/>
                <a:gd name="T36" fmla="*/ 1419 w 5596"/>
                <a:gd name="T37" fmla="*/ 855 h 3438"/>
                <a:gd name="T38" fmla="*/ 1463 w 5596"/>
                <a:gd name="T39" fmla="*/ 853 h 3438"/>
                <a:gd name="T40" fmla="*/ 1505 w 5596"/>
                <a:gd name="T41" fmla="*/ 848 h 3438"/>
                <a:gd name="T42" fmla="*/ 1548 w 5596"/>
                <a:gd name="T43" fmla="*/ 843 h 3438"/>
                <a:gd name="T44" fmla="*/ 1548 w 5596"/>
                <a:gd name="T45" fmla="*/ 65 h 3438"/>
                <a:gd name="T46" fmla="*/ 1474 w 5596"/>
                <a:gd name="T47" fmla="*/ 0 h 3438"/>
                <a:gd name="T48" fmla="*/ 1449 w 5596"/>
                <a:gd name="T49" fmla="*/ 18 h 3438"/>
                <a:gd name="T50" fmla="*/ 1458 w 5596"/>
                <a:gd name="T51" fmla="*/ 19 h 3438"/>
                <a:gd name="T52" fmla="*/ 1466 w 5596"/>
                <a:gd name="T53" fmla="*/ 21 h 3438"/>
                <a:gd name="T54" fmla="*/ 1471 w 5596"/>
                <a:gd name="T55" fmla="*/ 23 h 3438"/>
                <a:gd name="T56" fmla="*/ 1512 w 5596"/>
                <a:gd name="T57" fmla="*/ 61 h 3438"/>
                <a:gd name="T58" fmla="*/ 1517 w 5596"/>
                <a:gd name="T59" fmla="*/ 65 h 3438"/>
                <a:gd name="T60" fmla="*/ 1522 w 5596"/>
                <a:gd name="T61" fmla="*/ 70 h 3438"/>
                <a:gd name="T62" fmla="*/ 1524 w 5596"/>
                <a:gd name="T63" fmla="*/ 75 h 3438"/>
                <a:gd name="T64" fmla="*/ 1524 w 5596"/>
                <a:gd name="T65" fmla="*/ 802 h 3438"/>
                <a:gd name="T66" fmla="*/ 1523 w 5596"/>
                <a:gd name="T67" fmla="*/ 809 h 3438"/>
                <a:gd name="T68" fmla="*/ 1520 w 5596"/>
                <a:gd name="T69" fmla="*/ 815 h 3438"/>
                <a:gd name="T70" fmla="*/ 1514 w 5596"/>
                <a:gd name="T71" fmla="*/ 821 h 3438"/>
                <a:gd name="T72" fmla="*/ 1507 w 5596"/>
                <a:gd name="T73" fmla="*/ 825 h 3438"/>
                <a:gd name="T74" fmla="*/ 1500 w 5596"/>
                <a:gd name="T75" fmla="*/ 826 h 3438"/>
                <a:gd name="T76" fmla="*/ 1466 w 5596"/>
                <a:gd name="T77" fmla="*/ 830 h 3438"/>
                <a:gd name="T78" fmla="*/ 1423 w 5596"/>
                <a:gd name="T79" fmla="*/ 834 h 3438"/>
                <a:gd name="T80" fmla="*/ 1380 w 5596"/>
                <a:gd name="T81" fmla="*/ 837 h 3438"/>
                <a:gd name="T82" fmla="*/ 1338 w 5596"/>
                <a:gd name="T83" fmla="*/ 839 h 3438"/>
                <a:gd name="T84" fmla="*/ 1370 w 5596"/>
                <a:gd name="T85" fmla="*/ 886 h 3438"/>
                <a:gd name="T86" fmla="*/ 1705 w 5596"/>
                <a:gd name="T87" fmla="*/ 886 h 3438"/>
                <a:gd name="T88" fmla="*/ 1839 w 5596"/>
                <a:gd name="T89" fmla="*/ 1074 h 3438"/>
                <a:gd name="T90" fmla="*/ 1840 w 5596"/>
                <a:gd name="T91" fmla="*/ 1076 h 3438"/>
                <a:gd name="T92" fmla="*/ 1843 w 5596"/>
                <a:gd name="T93" fmla="*/ 1081 h 3438"/>
                <a:gd name="T94" fmla="*/ 1844 w 5596"/>
                <a:gd name="T95" fmla="*/ 1087 h 3438"/>
                <a:gd name="T96" fmla="*/ 1845 w 5596"/>
                <a:gd name="T97" fmla="*/ 1092 h 3438"/>
                <a:gd name="T98" fmla="*/ 1844 w 5596"/>
                <a:gd name="T99" fmla="*/ 1097 h 3438"/>
                <a:gd name="T100" fmla="*/ 1844 w 5596"/>
                <a:gd name="T101" fmla="*/ 1103 h 3438"/>
                <a:gd name="T102" fmla="*/ 1842 w 5596"/>
                <a:gd name="T103" fmla="*/ 1108 h 3438"/>
                <a:gd name="T104" fmla="*/ 1839 w 5596"/>
                <a:gd name="T105" fmla="*/ 1113 h 3438"/>
                <a:gd name="T106" fmla="*/ 1837 w 5596"/>
                <a:gd name="T107" fmla="*/ 1118 h 3438"/>
                <a:gd name="T108" fmla="*/ 1833 w 5596"/>
                <a:gd name="T109" fmla="*/ 1122 h 3438"/>
                <a:gd name="T110" fmla="*/ 570 w 5596"/>
                <a:gd name="T111" fmla="*/ 1122 h 3438"/>
                <a:gd name="T112" fmla="*/ 565 w 5596"/>
                <a:gd name="T113" fmla="*/ 1113 h 3438"/>
                <a:gd name="T114" fmla="*/ 562 w 5596"/>
                <a:gd name="T115" fmla="*/ 1105 h 3438"/>
                <a:gd name="T116" fmla="*/ 516 w 5596"/>
                <a:gd name="T117" fmla="*/ 941 h 3438"/>
                <a:gd name="T118" fmla="*/ 105 w 5596"/>
                <a:gd name="T119" fmla="*/ 941 h 3438"/>
                <a:gd name="T120" fmla="*/ 99 w 5596"/>
                <a:gd name="T121" fmla="*/ 935 h 3438"/>
                <a:gd name="T122" fmla="*/ 99 w 5596"/>
                <a:gd name="T123" fmla="*/ 918 h 34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596"/>
                <a:gd name="T187" fmla="*/ 0 h 3438"/>
                <a:gd name="T188" fmla="*/ 5596 w 5596"/>
                <a:gd name="T189" fmla="*/ 3438 h 343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596" h="3438">
                  <a:moveTo>
                    <a:pt x="296" y="2754"/>
                  </a:moveTo>
                  <a:lnTo>
                    <a:pt x="232" y="2338"/>
                  </a:lnTo>
                  <a:lnTo>
                    <a:pt x="135" y="2338"/>
                  </a:lnTo>
                  <a:lnTo>
                    <a:pt x="123" y="2264"/>
                  </a:lnTo>
                  <a:lnTo>
                    <a:pt x="73" y="1834"/>
                  </a:lnTo>
                  <a:lnTo>
                    <a:pt x="170" y="1834"/>
                  </a:lnTo>
                  <a:lnTo>
                    <a:pt x="115" y="1771"/>
                  </a:lnTo>
                  <a:lnTo>
                    <a:pt x="0" y="1771"/>
                  </a:lnTo>
                  <a:lnTo>
                    <a:pt x="73" y="2408"/>
                  </a:lnTo>
                  <a:lnTo>
                    <a:pt x="175" y="2408"/>
                  </a:lnTo>
                  <a:lnTo>
                    <a:pt x="243" y="2889"/>
                  </a:lnTo>
                  <a:lnTo>
                    <a:pt x="1506" y="2889"/>
                  </a:lnTo>
                  <a:lnTo>
                    <a:pt x="1645" y="3438"/>
                  </a:lnTo>
                  <a:lnTo>
                    <a:pt x="5596" y="3438"/>
                  </a:lnTo>
                  <a:lnTo>
                    <a:pt x="5596" y="3194"/>
                  </a:lnTo>
                  <a:lnTo>
                    <a:pt x="5159" y="2585"/>
                  </a:lnTo>
                  <a:lnTo>
                    <a:pt x="4142" y="2587"/>
                  </a:lnTo>
                  <a:lnTo>
                    <a:pt x="4130" y="2572"/>
                  </a:lnTo>
                  <a:lnTo>
                    <a:pt x="4256" y="2565"/>
                  </a:lnTo>
                  <a:lnTo>
                    <a:pt x="4388" y="2558"/>
                  </a:lnTo>
                  <a:lnTo>
                    <a:pt x="4513" y="2545"/>
                  </a:lnTo>
                  <a:lnTo>
                    <a:pt x="4643" y="2528"/>
                  </a:lnTo>
                  <a:lnTo>
                    <a:pt x="4643" y="194"/>
                  </a:lnTo>
                  <a:lnTo>
                    <a:pt x="4419" y="0"/>
                  </a:lnTo>
                  <a:lnTo>
                    <a:pt x="4345" y="54"/>
                  </a:lnTo>
                  <a:lnTo>
                    <a:pt x="4373" y="56"/>
                  </a:lnTo>
                  <a:lnTo>
                    <a:pt x="4395" y="62"/>
                  </a:lnTo>
                  <a:lnTo>
                    <a:pt x="4412" y="70"/>
                  </a:lnTo>
                  <a:lnTo>
                    <a:pt x="4535" y="182"/>
                  </a:lnTo>
                  <a:lnTo>
                    <a:pt x="4549" y="194"/>
                  </a:lnTo>
                  <a:lnTo>
                    <a:pt x="4564" y="210"/>
                  </a:lnTo>
                  <a:lnTo>
                    <a:pt x="4569" y="224"/>
                  </a:lnTo>
                  <a:lnTo>
                    <a:pt x="4569" y="2405"/>
                  </a:lnTo>
                  <a:lnTo>
                    <a:pt x="4568" y="2426"/>
                  </a:lnTo>
                  <a:lnTo>
                    <a:pt x="4558" y="2446"/>
                  </a:lnTo>
                  <a:lnTo>
                    <a:pt x="4540" y="2463"/>
                  </a:lnTo>
                  <a:lnTo>
                    <a:pt x="4520" y="2474"/>
                  </a:lnTo>
                  <a:lnTo>
                    <a:pt x="4499" y="2479"/>
                  </a:lnTo>
                  <a:lnTo>
                    <a:pt x="4396" y="2489"/>
                  </a:lnTo>
                  <a:lnTo>
                    <a:pt x="4268" y="2501"/>
                  </a:lnTo>
                  <a:lnTo>
                    <a:pt x="4139" y="2510"/>
                  </a:lnTo>
                  <a:lnTo>
                    <a:pt x="4012" y="2517"/>
                  </a:lnTo>
                  <a:lnTo>
                    <a:pt x="4108" y="2657"/>
                  </a:lnTo>
                  <a:lnTo>
                    <a:pt x="5114" y="2657"/>
                  </a:lnTo>
                  <a:lnTo>
                    <a:pt x="5515" y="3222"/>
                  </a:lnTo>
                  <a:lnTo>
                    <a:pt x="5518" y="3229"/>
                  </a:lnTo>
                  <a:lnTo>
                    <a:pt x="5526" y="3244"/>
                  </a:lnTo>
                  <a:lnTo>
                    <a:pt x="5530" y="3260"/>
                  </a:lnTo>
                  <a:lnTo>
                    <a:pt x="5532" y="3277"/>
                  </a:lnTo>
                  <a:lnTo>
                    <a:pt x="5530" y="3292"/>
                  </a:lnTo>
                  <a:lnTo>
                    <a:pt x="5529" y="3309"/>
                  </a:lnTo>
                  <a:lnTo>
                    <a:pt x="5523" y="3325"/>
                  </a:lnTo>
                  <a:lnTo>
                    <a:pt x="5515" y="3340"/>
                  </a:lnTo>
                  <a:lnTo>
                    <a:pt x="5508" y="3354"/>
                  </a:lnTo>
                  <a:lnTo>
                    <a:pt x="5496" y="3367"/>
                  </a:lnTo>
                  <a:lnTo>
                    <a:pt x="1709" y="3367"/>
                  </a:lnTo>
                  <a:lnTo>
                    <a:pt x="1694" y="3340"/>
                  </a:lnTo>
                  <a:lnTo>
                    <a:pt x="1686" y="3316"/>
                  </a:lnTo>
                  <a:lnTo>
                    <a:pt x="1548" y="2822"/>
                  </a:lnTo>
                  <a:lnTo>
                    <a:pt x="315" y="2822"/>
                  </a:lnTo>
                  <a:lnTo>
                    <a:pt x="296" y="2806"/>
                  </a:lnTo>
                  <a:lnTo>
                    <a:pt x="296" y="2754"/>
                  </a:lnTo>
                  <a:close/>
                </a:path>
              </a:pathLst>
            </a:custGeom>
            <a:solidFill>
              <a:srgbClr val="000000"/>
            </a:solidFill>
            <a:ln w="0">
              <a:solidFill>
                <a:srgbClr val="000000"/>
              </a:solidFill>
              <a:round/>
              <a:headEnd/>
              <a:tailEnd/>
            </a:ln>
          </p:spPr>
          <p:txBody>
            <a:bodyPr/>
            <a:lstStyle/>
            <a:p>
              <a:endParaRPr lang="en-US"/>
            </a:p>
          </p:txBody>
        </p:sp>
        <p:sp>
          <p:nvSpPr>
            <p:cNvPr id="33912" name="Freeform 136"/>
            <p:cNvSpPr>
              <a:spLocks/>
            </p:cNvSpPr>
            <p:nvPr/>
          </p:nvSpPr>
          <p:spPr bwMode="auto">
            <a:xfrm>
              <a:off x="4671" y="2928"/>
              <a:ext cx="55" cy="48"/>
            </a:xfrm>
            <a:custGeom>
              <a:avLst/>
              <a:gdLst>
                <a:gd name="T0" fmla="*/ 6 w 166"/>
                <a:gd name="T1" fmla="*/ 3 h 143"/>
                <a:gd name="T2" fmla="*/ 2 w 166"/>
                <a:gd name="T3" fmla="*/ 5 h 143"/>
                <a:gd name="T4" fmla="*/ 0 w 166"/>
                <a:gd name="T5" fmla="*/ 11 h 143"/>
                <a:gd name="T6" fmla="*/ 0 w 166"/>
                <a:gd name="T7" fmla="*/ 41 h 143"/>
                <a:gd name="T8" fmla="*/ 3 w 166"/>
                <a:gd name="T9" fmla="*/ 46 h 143"/>
                <a:gd name="T10" fmla="*/ 8 w 166"/>
                <a:gd name="T11" fmla="*/ 48 h 143"/>
                <a:gd name="T12" fmla="*/ 48 w 166"/>
                <a:gd name="T13" fmla="*/ 45 h 143"/>
                <a:gd name="T14" fmla="*/ 53 w 166"/>
                <a:gd name="T15" fmla="*/ 42 h 143"/>
                <a:gd name="T16" fmla="*/ 55 w 166"/>
                <a:gd name="T17" fmla="*/ 36 h 143"/>
                <a:gd name="T18" fmla="*/ 55 w 166"/>
                <a:gd name="T19" fmla="*/ 7 h 143"/>
                <a:gd name="T20" fmla="*/ 52 w 166"/>
                <a:gd name="T21" fmla="*/ 3 h 143"/>
                <a:gd name="T22" fmla="*/ 46 w 166"/>
                <a:gd name="T23" fmla="*/ 0 h 143"/>
                <a:gd name="T24" fmla="*/ 6 w 166"/>
                <a:gd name="T25" fmla="*/ 3 h 1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6"/>
                <a:gd name="T40" fmla="*/ 0 h 143"/>
                <a:gd name="T41" fmla="*/ 166 w 166"/>
                <a:gd name="T42" fmla="*/ 143 h 1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6" h="143">
                  <a:moveTo>
                    <a:pt x="18" y="9"/>
                  </a:moveTo>
                  <a:lnTo>
                    <a:pt x="5" y="16"/>
                  </a:lnTo>
                  <a:lnTo>
                    <a:pt x="0" y="32"/>
                  </a:lnTo>
                  <a:lnTo>
                    <a:pt x="0" y="123"/>
                  </a:lnTo>
                  <a:lnTo>
                    <a:pt x="10" y="137"/>
                  </a:lnTo>
                  <a:lnTo>
                    <a:pt x="25" y="143"/>
                  </a:lnTo>
                  <a:lnTo>
                    <a:pt x="145" y="134"/>
                  </a:lnTo>
                  <a:lnTo>
                    <a:pt x="159" y="125"/>
                  </a:lnTo>
                  <a:lnTo>
                    <a:pt x="166" y="107"/>
                  </a:lnTo>
                  <a:lnTo>
                    <a:pt x="166" y="21"/>
                  </a:lnTo>
                  <a:lnTo>
                    <a:pt x="157" y="8"/>
                  </a:lnTo>
                  <a:lnTo>
                    <a:pt x="138" y="0"/>
                  </a:lnTo>
                  <a:lnTo>
                    <a:pt x="18" y="9"/>
                  </a:lnTo>
                  <a:close/>
                </a:path>
              </a:pathLst>
            </a:custGeom>
            <a:solidFill>
              <a:srgbClr val="000000"/>
            </a:solidFill>
            <a:ln w="0">
              <a:solidFill>
                <a:srgbClr val="000000"/>
              </a:solidFill>
              <a:round/>
              <a:headEnd/>
              <a:tailEnd/>
            </a:ln>
          </p:spPr>
          <p:txBody>
            <a:bodyPr/>
            <a:lstStyle/>
            <a:p>
              <a:endParaRPr lang="en-US"/>
            </a:p>
          </p:txBody>
        </p:sp>
      </p:grpSp>
      <p:sp>
        <p:nvSpPr>
          <p:cNvPr id="33798" name="Text Box 137"/>
          <p:cNvSpPr txBox="1">
            <a:spLocks noChangeArrowheads="1"/>
          </p:cNvSpPr>
          <p:nvPr/>
        </p:nvSpPr>
        <p:spPr bwMode="auto">
          <a:xfrm>
            <a:off x="251520" y="4653136"/>
            <a:ext cx="3384375" cy="2092881"/>
          </a:xfrm>
          <a:prstGeom prst="rect">
            <a:avLst/>
          </a:prstGeom>
          <a:noFill/>
          <a:ln w="9525">
            <a:noFill/>
            <a:miter lim="800000"/>
            <a:headEnd/>
            <a:tailEnd/>
          </a:ln>
        </p:spPr>
        <p:txBody>
          <a:bodyPr wrap="square">
            <a:spAutoFit/>
          </a:bodyPr>
          <a:lstStyle/>
          <a:p>
            <a:pPr>
              <a:spcBef>
                <a:spcPct val="50000"/>
              </a:spcBef>
            </a:pPr>
            <a:r>
              <a:rPr lang="en-GB" sz="2000" b="0" dirty="0"/>
              <a:t>Error message 1970’s</a:t>
            </a:r>
          </a:p>
          <a:p>
            <a:pPr>
              <a:spcBef>
                <a:spcPct val="50000"/>
              </a:spcBef>
            </a:pPr>
            <a:r>
              <a:rPr lang="en-GB" sz="2000" b="0" dirty="0"/>
              <a:t>Using mainframe and remote jobs </a:t>
            </a:r>
          </a:p>
          <a:p>
            <a:pPr>
              <a:spcBef>
                <a:spcPct val="50000"/>
              </a:spcBef>
            </a:pPr>
            <a:r>
              <a:rPr lang="en-GB" sz="2000" b="0" dirty="0"/>
              <a:t>Program to add 2 numbers</a:t>
            </a:r>
          </a:p>
          <a:p>
            <a:pPr>
              <a:spcBef>
                <a:spcPct val="50000"/>
              </a:spcBef>
            </a:pPr>
            <a:r>
              <a:rPr lang="en-GB" sz="2000" b="0" dirty="0"/>
              <a:t>2 weeks</a:t>
            </a:r>
          </a:p>
        </p:txBody>
      </p:sp>
      <p:sp>
        <p:nvSpPr>
          <p:cNvPr id="33799" name="Text Box 138"/>
          <p:cNvSpPr txBox="1">
            <a:spLocks noChangeArrowheads="1"/>
          </p:cNvSpPr>
          <p:nvPr/>
        </p:nvSpPr>
        <p:spPr bwMode="auto">
          <a:xfrm>
            <a:off x="5275138" y="4668232"/>
            <a:ext cx="3384550" cy="1785104"/>
          </a:xfrm>
          <a:prstGeom prst="rect">
            <a:avLst/>
          </a:prstGeom>
          <a:noFill/>
          <a:ln w="9525">
            <a:noFill/>
            <a:miter lim="800000"/>
            <a:headEnd/>
            <a:tailEnd/>
          </a:ln>
        </p:spPr>
        <p:txBody>
          <a:bodyPr>
            <a:spAutoFit/>
          </a:bodyPr>
          <a:lstStyle/>
          <a:p>
            <a:pPr>
              <a:spcBef>
                <a:spcPct val="50000"/>
              </a:spcBef>
            </a:pPr>
            <a:r>
              <a:rPr lang="en-GB" sz="2000" b="0" dirty="0"/>
              <a:t>Error message 2000’s</a:t>
            </a:r>
          </a:p>
          <a:p>
            <a:pPr>
              <a:spcBef>
                <a:spcPct val="50000"/>
              </a:spcBef>
            </a:pPr>
            <a:r>
              <a:rPr lang="en-GB" sz="2000" b="0" dirty="0"/>
              <a:t>Using lab PC</a:t>
            </a:r>
          </a:p>
          <a:p>
            <a:pPr>
              <a:spcBef>
                <a:spcPct val="50000"/>
              </a:spcBef>
            </a:pPr>
            <a:r>
              <a:rPr lang="en-GB" sz="2000" b="0" dirty="0"/>
              <a:t>Program to add 2 numbers</a:t>
            </a:r>
          </a:p>
          <a:p>
            <a:pPr>
              <a:spcBef>
                <a:spcPct val="50000"/>
              </a:spcBef>
            </a:pPr>
            <a:r>
              <a:rPr lang="en-GB" sz="2000" b="0" dirty="0"/>
              <a:t>Less than 2 seconds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Rectangle 5"/>
          <p:cNvSpPr>
            <a:spLocks noGrp="1" noChangeArrowheads="1"/>
          </p:cNvSpPr>
          <p:nvPr>
            <p:ph type="ftr" sz="quarter" idx="11"/>
          </p:nvPr>
        </p:nvSpPr>
        <p:spPr>
          <a:xfrm>
            <a:off x="609600" y="6597352"/>
            <a:ext cx="5421313" cy="248397"/>
          </a:xfrm>
          <a:ln/>
        </p:spPr>
        <p:txBody>
          <a:bodyPr/>
          <a:lstStyle/>
          <a:p>
            <a:r>
              <a:rPr lang="en-GB" dirty="0" smtClean="0"/>
              <a:t>YDF 2015/16 AMC</a:t>
            </a:r>
            <a:endParaRPr lang="en-GB" dirty="0"/>
          </a:p>
        </p:txBody>
      </p:sp>
      <p:sp>
        <p:nvSpPr>
          <p:cNvPr id="34825" name="Slide Number Placeholder 415"/>
          <p:cNvSpPr>
            <a:spLocks noGrp="1"/>
          </p:cNvSpPr>
          <p:nvPr>
            <p:ph type="sldNum" sz="quarter" idx="12"/>
          </p:nvPr>
        </p:nvSpPr>
        <p:spPr>
          <a:noFill/>
        </p:spPr>
        <p:txBody>
          <a:bodyPr/>
          <a:lstStyle/>
          <a:p>
            <a:fld id="{6B3BF023-3D8F-4ECB-BC3D-EC61F1209B41}" type="slidenum">
              <a:rPr lang="en-GB" smtClean="0"/>
              <a:pPr/>
              <a:t>32</a:t>
            </a:fld>
            <a:endParaRPr lang="en-GB" smtClean="0"/>
          </a:p>
        </p:txBody>
      </p:sp>
      <p:sp>
        <p:nvSpPr>
          <p:cNvPr id="34818" name="Footer Placeholder 2"/>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pic>
        <p:nvPicPr>
          <p:cNvPr id="128002" name="Picture 2" descr="HOUSE1"/>
          <p:cNvPicPr>
            <a:picLocks noChangeAspect="1" noChangeArrowheads="1"/>
          </p:cNvPicPr>
          <p:nvPr/>
        </p:nvPicPr>
        <p:blipFill>
          <a:blip r:embed="rId2" cstate="print"/>
          <a:srcRect/>
          <a:stretch>
            <a:fillRect/>
          </a:stretch>
        </p:blipFill>
        <p:spPr bwMode="auto">
          <a:xfrm>
            <a:off x="5292725" y="404813"/>
            <a:ext cx="3067050" cy="2171700"/>
          </a:xfrm>
          <a:prstGeom prst="rect">
            <a:avLst/>
          </a:prstGeom>
          <a:noFill/>
          <a:ln w="9525">
            <a:noFill/>
            <a:miter lim="800000"/>
            <a:headEnd/>
            <a:tailEnd/>
          </a:ln>
        </p:spPr>
      </p:pic>
      <p:pic>
        <p:nvPicPr>
          <p:cNvPr id="128003" name="Picture 3" descr="CASTLE"/>
          <p:cNvPicPr>
            <a:picLocks noChangeAspect="1" noChangeArrowheads="1"/>
          </p:cNvPicPr>
          <p:nvPr/>
        </p:nvPicPr>
        <p:blipFill>
          <a:blip r:embed="rId3" cstate="print"/>
          <a:srcRect/>
          <a:stretch>
            <a:fillRect/>
          </a:stretch>
        </p:blipFill>
        <p:spPr bwMode="auto">
          <a:xfrm>
            <a:off x="5373688" y="2924175"/>
            <a:ext cx="2735262" cy="3541713"/>
          </a:xfrm>
          <a:prstGeom prst="rect">
            <a:avLst/>
          </a:prstGeom>
          <a:noFill/>
          <a:ln w="9525">
            <a:noFill/>
            <a:miter lim="800000"/>
            <a:headEnd/>
            <a:tailEnd/>
          </a:ln>
        </p:spPr>
      </p:pic>
      <p:grpSp>
        <p:nvGrpSpPr>
          <p:cNvPr id="2" name="Group 4"/>
          <p:cNvGrpSpPr>
            <a:grpSpLocks noChangeAspect="1"/>
          </p:cNvGrpSpPr>
          <p:nvPr/>
        </p:nvGrpSpPr>
        <p:grpSpPr bwMode="auto">
          <a:xfrm>
            <a:off x="0" y="0"/>
            <a:ext cx="3390900" cy="2095500"/>
            <a:chOff x="0" y="0"/>
            <a:chExt cx="2136" cy="1320"/>
          </a:xfrm>
        </p:grpSpPr>
        <p:sp>
          <p:nvSpPr>
            <p:cNvPr id="35185" name="AutoShape 5"/>
            <p:cNvSpPr>
              <a:spLocks noChangeAspect="1" noChangeArrowheads="1" noTextEdit="1"/>
            </p:cNvSpPr>
            <p:nvPr/>
          </p:nvSpPr>
          <p:spPr bwMode="auto">
            <a:xfrm>
              <a:off x="0" y="0"/>
              <a:ext cx="2136" cy="1320"/>
            </a:xfrm>
            <a:prstGeom prst="rect">
              <a:avLst/>
            </a:prstGeom>
            <a:noFill/>
            <a:ln w="9525">
              <a:noFill/>
              <a:miter lim="800000"/>
              <a:headEnd/>
              <a:tailEnd/>
            </a:ln>
          </p:spPr>
          <p:txBody>
            <a:bodyPr/>
            <a:lstStyle/>
            <a:p>
              <a:endParaRPr lang="en-GB"/>
            </a:p>
          </p:txBody>
        </p:sp>
        <p:sp>
          <p:nvSpPr>
            <p:cNvPr id="35186" name="Freeform 6"/>
            <p:cNvSpPr>
              <a:spLocks/>
            </p:cNvSpPr>
            <p:nvPr/>
          </p:nvSpPr>
          <p:spPr bwMode="auto">
            <a:xfrm>
              <a:off x="17" y="17"/>
              <a:ext cx="2102" cy="1286"/>
            </a:xfrm>
            <a:custGeom>
              <a:avLst/>
              <a:gdLst>
                <a:gd name="T0" fmla="*/ 82 w 8407"/>
                <a:gd name="T1" fmla="*/ 1027 h 5144"/>
                <a:gd name="T2" fmla="*/ 71 w 8407"/>
                <a:gd name="T3" fmla="*/ 991 h 5144"/>
                <a:gd name="T4" fmla="*/ 82 w 8407"/>
                <a:gd name="T5" fmla="*/ 955 h 5144"/>
                <a:gd name="T6" fmla="*/ 82 w 8407"/>
                <a:gd name="T7" fmla="*/ 935 h 5144"/>
                <a:gd name="T8" fmla="*/ 72 w 8407"/>
                <a:gd name="T9" fmla="*/ 913 h 5144"/>
                <a:gd name="T10" fmla="*/ 72 w 8407"/>
                <a:gd name="T11" fmla="*/ 888 h 5144"/>
                <a:gd name="T12" fmla="*/ 91 w 8407"/>
                <a:gd name="T13" fmla="*/ 855 h 5144"/>
                <a:gd name="T14" fmla="*/ 72 w 8407"/>
                <a:gd name="T15" fmla="*/ 822 h 5144"/>
                <a:gd name="T16" fmla="*/ 76 w 8407"/>
                <a:gd name="T17" fmla="*/ 785 h 5144"/>
                <a:gd name="T18" fmla="*/ 91 w 8407"/>
                <a:gd name="T19" fmla="*/ 764 h 5144"/>
                <a:gd name="T20" fmla="*/ 74 w 8407"/>
                <a:gd name="T21" fmla="*/ 738 h 5144"/>
                <a:gd name="T22" fmla="*/ 71 w 8407"/>
                <a:gd name="T23" fmla="*/ 719 h 5144"/>
                <a:gd name="T24" fmla="*/ 82 w 8407"/>
                <a:gd name="T25" fmla="*/ 684 h 5144"/>
                <a:gd name="T26" fmla="*/ 76 w 8407"/>
                <a:gd name="T27" fmla="*/ 653 h 5144"/>
                <a:gd name="T28" fmla="*/ 72 w 8407"/>
                <a:gd name="T29" fmla="*/ 616 h 5144"/>
                <a:gd name="T30" fmla="*/ 86 w 8407"/>
                <a:gd name="T31" fmla="*/ 588 h 5144"/>
                <a:gd name="T32" fmla="*/ 77 w 8407"/>
                <a:gd name="T33" fmla="*/ 565 h 5144"/>
                <a:gd name="T34" fmla="*/ 0 w 8407"/>
                <a:gd name="T35" fmla="*/ 545 h 5144"/>
                <a:gd name="T36" fmla="*/ 1463 w 8407"/>
                <a:gd name="T37" fmla="*/ 229 h 5144"/>
                <a:gd name="T38" fmla="*/ 1671 w 8407"/>
                <a:gd name="T39" fmla="*/ 1 h 5144"/>
                <a:gd name="T40" fmla="*/ 2102 w 8407"/>
                <a:gd name="T41" fmla="*/ 561 h 5144"/>
                <a:gd name="T42" fmla="*/ 2066 w 8407"/>
                <a:gd name="T43" fmla="*/ 1047 h 5144"/>
                <a:gd name="T44" fmla="*/ 2059 w 8407"/>
                <a:gd name="T45" fmla="*/ 1060 h 5144"/>
                <a:gd name="T46" fmla="*/ 2034 w 8407"/>
                <a:gd name="T47" fmla="*/ 1067 h 5144"/>
                <a:gd name="T48" fmla="*/ 2022 w 8407"/>
                <a:gd name="T49" fmla="*/ 1062 h 5144"/>
                <a:gd name="T50" fmla="*/ 2019 w 8407"/>
                <a:gd name="T51" fmla="*/ 585 h 5144"/>
                <a:gd name="T52" fmla="*/ 1778 w 8407"/>
                <a:gd name="T53" fmla="*/ 625 h 5144"/>
                <a:gd name="T54" fmla="*/ 1771 w 8407"/>
                <a:gd name="T55" fmla="*/ 657 h 5144"/>
                <a:gd name="T56" fmla="*/ 1781 w 8407"/>
                <a:gd name="T57" fmla="*/ 691 h 5144"/>
                <a:gd name="T58" fmla="*/ 1772 w 8407"/>
                <a:gd name="T59" fmla="*/ 725 h 5144"/>
                <a:gd name="T60" fmla="*/ 1777 w 8407"/>
                <a:gd name="T61" fmla="*/ 756 h 5144"/>
                <a:gd name="T62" fmla="*/ 1780 w 8407"/>
                <a:gd name="T63" fmla="*/ 791 h 5144"/>
                <a:gd name="T64" fmla="*/ 1764 w 8407"/>
                <a:gd name="T65" fmla="*/ 823 h 5144"/>
                <a:gd name="T66" fmla="*/ 1780 w 8407"/>
                <a:gd name="T67" fmla="*/ 856 h 5144"/>
                <a:gd name="T68" fmla="*/ 1777 w 8407"/>
                <a:gd name="T69" fmla="*/ 891 h 5144"/>
                <a:gd name="T70" fmla="*/ 1771 w 8407"/>
                <a:gd name="T71" fmla="*/ 921 h 5144"/>
                <a:gd name="T72" fmla="*/ 1781 w 8407"/>
                <a:gd name="T73" fmla="*/ 956 h 5144"/>
                <a:gd name="T74" fmla="*/ 1772 w 8407"/>
                <a:gd name="T75" fmla="*/ 989 h 5144"/>
                <a:gd name="T76" fmla="*/ 1021 w 8407"/>
                <a:gd name="T77" fmla="*/ 1268 h 5144"/>
                <a:gd name="T78" fmla="*/ 1013 w 8407"/>
                <a:gd name="T79" fmla="*/ 1280 h 5144"/>
                <a:gd name="T80" fmla="*/ 989 w 8407"/>
                <a:gd name="T81" fmla="*/ 1286 h 5144"/>
                <a:gd name="T82" fmla="*/ 976 w 8407"/>
                <a:gd name="T83" fmla="*/ 1281 h 5144"/>
                <a:gd name="T84" fmla="*/ 974 w 8407"/>
                <a:gd name="T85" fmla="*/ 1132 h 514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407"/>
                <a:gd name="T130" fmla="*/ 0 h 5144"/>
                <a:gd name="T131" fmla="*/ 8407 w 8407"/>
                <a:gd name="T132" fmla="*/ 5144 h 514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407" h="5144">
                  <a:moveTo>
                    <a:pt x="2649" y="4735"/>
                  </a:moveTo>
                  <a:lnTo>
                    <a:pt x="364" y="4145"/>
                  </a:lnTo>
                  <a:lnTo>
                    <a:pt x="329" y="4106"/>
                  </a:lnTo>
                  <a:lnTo>
                    <a:pt x="303" y="4061"/>
                  </a:lnTo>
                  <a:lnTo>
                    <a:pt x="288" y="4014"/>
                  </a:lnTo>
                  <a:lnTo>
                    <a:pt x="284" y="3964"/>
                  </a:lnTo>
                  <a:lnTo>
                    <a:pt x="288" y="3914"/>
                  </a:lnTo>
                  <a:lnTo>
                    <a:pt x="304" y="3866"/>
                  </a:lnTo>
                  <a:lnTo>
                    <a:pt x="329" y="3822"/>
                  </a:lnTo>
                  <a:lnTo>
                    <a:pt x="345" y="3801"/>
                  </a:lnTo>
                  <a:lnTo>
                    <a:pt x="364" y="3782"/>
                  </a:lnTo>
                  <a:lnTo>
                    <a:pt x="329" y="3742"/>
                  </a:lnTo>
                  <a:lnTo>
                    <a:pt x="304" y="3699"/>
                  </a:lnTo>
                  <a:lnTo>
                    <a:pt x="295" y="3675"/>
                  </a:lnTo>
                  <a:lnTo>
                    <a:pt x="289" y="3651"/>
                  </a:lnTo>
                  <a:lnTo>
                    <a:pt x="286" y="3627"/>
                  </a:lnTo>
                  <a:lnTo>
                    <a:pt x="284" y="3602"/>
                  </a:lnTo>
                  <a:lnTo>
                    <a:pt x="289" y="3552"/>
                  </a:lnTo>
                  <a:lnTo>
                    <a:pt x="304" y="3505"/>
                  </a:lnTo>
                  <a:lnTo>
                    <a:pt x="329" y="3461"/>
                  </a:lnTo>
                  <a:lnTo>
                    <a:pt x="364" y="3421"/>
                  </a:lnTo>
                  <a:lnTo>
                    <a:pt x="329" y="3382"/>
                  </a:lnTo>
                  <a:lnTo>
                    <a:pt x="303" y="3337"/>
                  </a:lnTo>
                  <a:lnTo>
                    <a:pt x="288" y="3289"/>
                  </a:lnTo>
                  <a:lnTo>
                    <a:pt x="284" y="3239"/>
                  </a:lnTo>
                  <a:lnTo>
                    <a:pt x="288" y="3190"/>
                  </a:lnTo>
                  <a:lnTo>
                    <a:pt x="304" y="3142"/>
                  </a:lnTo>
                  <a:lnTo>
                    <a:pt x="329" y="3097"/>
                  </a:lnTo>
                  <a:lnTo>
                    <a:pt x="345" y="3077"/>
                  </a:lnTo>
                  <a:lnTo>
                    <a:pt x="364" y="3058"/>
                  </a:lnTo>
                  <a:lnTo>
                    <a:pt x="329" y="3018"/>
                  </a:lnTo>
                  <a:lnTo>
                    <a:pt x="304" y="2975"/>
                  </a:lnTo>
                  <a:lnTo>
                    <a:pt x="295" y="2951"/>
                  </a:lnTo>
                  <a:lnTo>
                    <a:pt x="289" y="2927"/>
                  </a:lnTo>
                  <a:lnTo>
                    <a:pt x="286" y="2902"/>
                  </a:lnTo>
                  <a:lnTo>
                    <a:pt x="284" y="2877"/>
                  </a:lnTo>
                  <a:lnTo>
                    <a:pt x="289" y="2828"/>
                  </a:lnTo>
                  <a:lnTo>
                    <a:pt x="304" y="2780"/>
                  </a:lnTo>
                  <a:lnTo>
                    <a:pt x="329" y="2736"/>
                  </a:lnTo>
                  <a:lnTo>
                    <a:pt x="364" y="2697"/>
                  </a:lnTo>
                  <a:lnTo>
                    <a:pt x="329" y="2657"/>
                  </a:lnTo>
                  <a:lnTo>
                    <a:pt x="303" y="2613"/>
                  </a:lnTo>
                  <a:lnTo>
                    <a:pt x="287" y="2565"/>
                  </a:lnTo>
                  <a:lnTo>
                    <a:pt x="283" y="2514"/>
                  </a:lnTo>
                  <a:lnTo>
                    <a:pt x="287" y="2465"/>
                  </a:lnTo>
                  <a:lnTo>
                    <a:pt x="303" y="2417"/>
                  </a:lnTo>
                  <a:lnTo>
                    <a:pt x="327" y="2372"/>
                  </a:lnTo>
                  <a:lnTo>
                    <a:pt x="343" y="2352"/>
                  </a:lnTo>
                  <a:lnTo>
                    <a:pt x="363" y="2333"/>
                  </a:lnTo>
                  <a:lnTo>
                    <a:pt x="332" y="2299"/>
                  </a:lnTo>
                  <a:lnTo>
                    <a:pt x="307" y="2259"/>
                  </a:lnTo>
                  <a:lnTo>
                    <a:pt x="291" y="2215"/>
                  </a:lnTo>
                  <a:lnTo>
                    <a:pt x="284" y="2169"/>
                  </a:lnTo>
                  <a:lnTo>
                    <a:pt x="0" y="2181"/>
                  </a:lnTo>
                  <a:lnTo>
                    <a:pt x="0" y="2102"/>
                  </a:lnTo>
                  <a:lnTo>
                    <a:pt x="1290" y="854"/>
                  </a:lnTo>
                  <a:lnTo>
                    <a:pt x="5851" y="917"/>
                  </a:lnTo>
                  <a:lnTo>
                    <a:pt x="5851" y="5"/>
                  </a:lnTo>
                  <a:lnTo>
                    <a:pt x="6481" y="0"/>
                  </a:lnTo>
                  <a:lnTo>
                    <a:pt x="6683" y="5"/>
                  </a:lnTo>
                  <a:lnTo>
                    <a:pt x="6683" y="1388"/>
                  </a:lnTo>
                  <a:lnTo>
                    <a:pt x="7280" y="1942"/>
                  </a:lnTo>
                  <a:lnTo>
                    <a:pt x="8407" y="2244"/>
                  </a:lnTo>
                  <a:lnTo>
                    <a:pt x="8407" y="2323"/>
                  </a:lnTo>
                  <a:lnTo>
                    <a:pt x="8264" y="2331"/>
                  </a:lnTo>
                  <a:lnTo>
                    <a:pt x="8264" y="4188"/>
                  </a:lnTo>
                  <a:lnTo>
                    <a:pt x="8262" y="4203"/>
                  </a:lnTo>
                  <a:lnTo>
                    <a:pt x="8256" y="4216"/>
                  </a:lnTo>
                  <a:lnTo>
                    <a:pt x="8236" y="4239"/>
                  </a:lnTo>
                  <a:lnTo>
                    <a:pt x="8206" y="4256"/>
                  </a:lnTo>
                  <a:lnTo>
                    <a:pt x="8171" y="4266"/>
                  </a:lnTo>
                  <a:lnTo>
                    <a:pt x="8136" y="4268"/>
                  </a:lnTo>
                  <a:lnTo>
                    <a:pt x="8106" y="4262"/>
                  </a:lnTo>
                  <a:lnTo>
                    <a:pt x="8094" y="4255"/>
                  </a:lnTo>
                  <a:lnTo>
                    <a:pt x="8086" y="4247"/>
                  </a:lnTo>
                  <a:lnTo>
                    <a:pt x="8079" y="4235"/>
                  </a:lnTo>
                  <a:lnTo>
                    <a:pt x="8077" y="4220"/>
                  </a:lnTo>
                  <a:lnTo>
                    <a:pt x="8077" y="2340"/>
                  </a:lnTo>
                  <a:lnTo>
                    <a:pt x="7123" y="2393"/>
                  </a:lnTo>
                  <a:lnTo>
                    <a:pt x="7122" y="2447"/>
                  </a:lnTo>
                  <a:lnTo>
                    <a:pt x="7110" y="2498"/>
                  </a:lnTo>
                  <a:lnTo>
                    <a:pt x="7089" y="2547"/>
                  </a:lnTo>
                  <a:lnTo>
                    <a:pt x="7057" y="2590"/>
                  </a:lnTo>
                  <a:lnTo>
                    <a:pt x="7085" y="2630"/>
                  </a:lnTo>
                  <a:lnTo>
                    <a:pt x="7107" y="2673"/>
                  </a:lnTo>
                  <a:lnTo>
                    <a:pt x="7120" y="2719"/>
                  </a:lnTo>
                  <a:lnTo>
                    <a:pt x="7124" y="2766"/>
                  </a:lnTo>
                  <a:lnTo>
                    <a:pt x="7120" y="2813"/>
                  </a:lnTo>
                  <a:lnTo>
                    <a:pt x="7107" y="2859"/>
                  </a:lnTo>
                  <a:lnTo>
                    <a:pt x="7087" y="2902"/>
                  </a:lnTo>
                  <a:lnTo>
                    <a:pt x="7057" y="2943"/>
                  </a:lnTo>
                  <a:lnTo>
                    <a:pt x="7085" y="2982"/>
                  </a:lnTo>
                  <a:lnTo>
                    <a:pt x="7107" y="3025"/>
                  </a:lnTo>
                  <a:lnTo>
                    <a:pt x="7120" y="3071"/>
                  </a:lnTo>
                  <a:lnTo>
                    <a:pt x="7124" y="3118"/>
                  </a:lnTo>
                  <a:lnTo>
                    <a:pt x="7120" y="3165"/>
                  </a:lnTo>
                  <a:lnTo>
                    <a:pt x="7107" y="3211"/>
                  </a:lnTo>
                  <a:lnTo>
                    <a:pt x="7087" y="3254"/>
                  </a:lnTo>
                  <a:lnTo>
                    <a:pt x="7057" y="3294"/>
                  </a:lnTo>
                  <a:lnTo>
                    <a:pt x="7085" y="3333"/>
                  </a:lnTo>
                  <a:lnTo>
                    <a:pt x="7107" y="3377"/>
                  </a:lnTo>
                  <a:lnTo>
                    <a:pt x="7120" y="3423"/>
                  </a:lnTo>
                  <a:lnTo>
                    <a:pt x="7124" y="3470"/>
                  </a:lnTo>
                  <a:lnTo>
                    <a:pt x="7120" y="3517"/>
                  </a:lnTo>
                  <a:lnTo>
                    <a:pt x="7107" y="3563"/>
                  </a:lnTo>
                  <a:lnTo>
                    <a:pt x="7087" y="3607"/>
                  </a:lnTo>
                  <a:lnTo>
                    <a:pt x="7057" y="3646"/>
                  </a:lnTo>
                  <a:lnTo>
                    <a:pt x="7085" y="3686"/>
                  </a:lnTo>
                  <a:lnTo>
                    <a:pt x="7107" y="3730"/>
                  </a:lnTo>
                  <a:lnTo>
                    <a:pt x="7120" y="3776"/>
                  </a:lnTo>
                  <a:lnTo>
                    <a:pt x="7124" y="3823"/>
                  </a:lnTo>
                  <a:lnTo>
                    <a:pt x="7120" y="3870"/>
                  </a:lnTo>
                  <a:lnTo>
                    <a:pt x="7107" y="3915"/>
                  </a:lnTo>
                  <a:lnTo>
                    <a:pt x="7087" y="3958"/>
                  </a:lnTo>
                  <a:lnTo>
                    <a:pt x="7057" y="3999"/>
                  </a:lnTo>
                  <a:lnTo>
                    <a:pt x="4082" y="4495"/>
                  </a:lnTo>
                  <a:lnTo>
                    <a:pt x="4082" y="5071"/>
                  </a:lnTo>
                  <a:lnTo>
                    <a:pt x="4080" y="5086"/>
                  </a:lnTo>
                  <a:lnTo>
                    <a:pt x="4074" y="5099"/>
                  </a:lnTo>
                  <a:lnTo>
                    <a:pt x="4053" y="5120"/>
                  </a:lnTo>
                  <a:lnTo>
                    <a:pt x="4023" y="5135"/>
                  </a:lnTo>
                  <a:lnTo>
                    <a:pt x="3989" y="5143"/>
                  </a:lnTo>
                  <a:lnTo>
                    <a:pt x="3954" y="5144"/>
                  </a:lnTo>
                  <a:lnTo>
                    <a:pt x="3939" y="5142"/>
                  </a:lnTo>
                  <a:lnTo>
                    <a:pt x="3924" y="5137"/>
                  </a:lnTo>
                  <a:lnTo>
                    <a:pt x="3904" y="5123"/>
                  </a:lnTo>
                  <a:lnTo>
                    <a:pt x="3897" y="5114"/>
                  </a:lnTo>
                  <a:lnTo>
                    <a:pt x="3895" y="5102"/>
                  </a:lnTo>
                  <a:lnTo>
                    <a:pt x="3895" y="4526"/>
                  </a:lnTo>
                  <a:lnTo>
                    <a:pt x="2649" y="4735"/>
                  </a:lnTo>
                  <a:close/>
                </a:path>
              </a:pathLst>
            </a:custGeom>
            <a:solidFill>
              <a:srgbClr val="BF8042"/>
            </a:solidFill>
            <a:ln w="9525">
              <a:noFill/>
              <a:round/>
              <a:headEnd/>
              <a:tailEnd/>
            </a:ln>
          </p:spPr>
          <p:txBody>
            <a:bodyPr/>
            <a:lstStyle/>
            <a:p>
              <a:endParaRPr lang="en-US"/>
            </a:p>
          </p:txBody>
        </p:sp>
        <p:sp>
          <p:nvSpPr>
            <p:cNvPr id="35187" name="Freeform 7"/>
            <p:cNvSpPr>
              <a:spLocks/>
            </p:cNvSpPr>
            <p:nvPr/>
          </p:nvSpPr>
          <p:spPr bwMode="auto">
            <a:xfrm>
              <a:off x="17" y="17"/>
              <a:ext cx="2102" cy="1286"/>
            </a:xfrm>
            <a:custGeom>
              <a:avLst/>
              <a:gdLst>
                <a:gd name="T0" fmla="*/ 82 w 8407"/>
                <a:gd name="T1" fmla="*/ 1027 h 5144"/>
                <a:gd name="T2" fmla="*/ 71 w 8407"/>
                <a:gd name="T3" fmla="*/ 991 h 5144"/>
                <a:gd name="T4" fmla="*/ 82 w 8407"/>
                <a:gd name="T5" fmla="*/ 955 h 5144"/>
                <a:gd name="T6" fmla="*/ 82 w 8407"/>
                <a:gd name="T7" fmla="*/ 935 h 5144"/>
                <a:gd name="T8" fmla="*/ 72 w 8407"/>
                <a:gd name="T9" fmla="*/ 913 h 5144"/>
                <a:gd name="T10" fmla="*/ 72 w 8407"/>
                <a:gd name="T11" fmla="*/ 888 h 5144"/>
                <a:gd name="T12" fmla="*/ 91 w 8407"/>
                <a:gd name="T13" fmla="*/ 855 h 5144"/>
                <a:gd name="T14" fmla="*/ 72 w 8407"/>
                <a:gd name="T15" fmla="*/ 822 h 5144"/>
                <a:gd name="T16" fmla="*/ 76 w 8407"/>
                <a:gd name="T17" fmla="*/ 785 h 5144"/>
                <a:gd name="T18" fmla="*/ 91 w 8407"/>
                <a:gd name="T19" fmla="*/ 764 h 5144"/>
                <a:gd name="T20" fmla="*/ 74 w 8407"/>
                <a:gd name="T21" fmla="*/ 738 h 5144"/>
                <a:gd name="T22" fmla="*/ 71 w 8407"/>
                <a:gd name="T23" fmla="*/ 719 h 5144"/>
                <a:gd name="T24" fmla="*/ 82 w 8407"/>
                <a:gd name="T25" fmla="*/ 684 h 5144"/>
                <a:gd name="T26" fmla="*/ 76 w 8407"/>
                <a:gd name="T27" fmla="*/ 653 h 5144"/>
                <a:gd name="T28" fmla="*/ 72 w 8407"/>
                <a:gd name="T29" fmla="*/ 616 h 5144"/>
                <a:gd name="T30" fmla="*/ 86 w 8407"/>
                <a:gd name="T31" fmla="*/ 588 h 5144"/>
                <a:gd name="T32" fmla="*/ 77 w 8407"/>
                <a:gd name="T33" fmla="*/ 565 h 5144"/>
                <a:gd name="T34" fmla="*/ 0 w 8407"/>
                <a:gd name="T35" fmla="*/ 545 h 5144"/>
                <a:gd name="T36" fmla="*/ 1463 w 8407"/>
                <a:gd name="T37" fmla="*/ 229 h 5144"/>
                <a:gd name="T38" fmla="*/ 1671 w 8407"/>
                <a:gd name="T39" fmla="*/ 1 h 5144"/>
                <a:gd name="T40" fmla="*/ 2102 w 8407"/>
                <a:gd name="T41" fmla="*/ 561 h 5144"/>
                <a:gd name="T42" fmla="*/ 2066 w 8407"/>
                <a:gd name="T43" fmla="*/ 1047 h 5144"/>
                <a:gd name="T44" fmla="*/ 2059 w 8407"/>
                <a:gd name="T45" fmla="*/ 1060 h 5144"/>
                <a:gd name="T46" fmla="*/ 2034 w 8407"/>
                <a:gd name="T47" fmla="*/ 1067 h 5144"/>
                <a:gd name="T48" fmla="*/ 2022 w 8407"/>
                <a:gd name="T49" fmla="*/ 1062 h 5144"/>
                <a:gd name="T50" fmla="*/ 2019 w 8407"/>
                <a:gd name="T51" fmla="*/ 585 h 5144"/>
                <a:gd name="T52" fmla="*/ 1778 w 8407"/>
                <a:gd name="T53" fmla="*/ 625 h 5144"/>
                <a:gd name="T54" fmla="*/ 1771 w 8407"/>
                <a:gd name="T55" fmla="*/ 657 h 5144"/>
                <a:gd name="T56" fmla="*/ 1781 w 8407"/>
                <a:gd name="T57" fmla="*/ 691 h 5144"/>
                <a:gd name="T58" fmla="*/ 1772 w 8407"/>
                <a:gd name="T59" fmla="*/ 725 h 5144"/>
                <a:gd name="T60" fmla="*/ 1777 w 8407"/>
                <a:gd name="T61" fmla="*/ 756 h 5144"/>
                <a:gd name="T62" fmla="*/ 1780 w 8407"/>
                <a:gd name="T63" fmla="*/ 791 h 5144"/>
                <a:gd name="T64" fmla="*/ 1764 w 8407"/>
                <a:gd name="T65" fmla="*/ 823 h 5144"/>
                <a:gd name="T66" fmla="*/ 1780 w 8407"/>
                <a:gd name="T67" fmla="*/ 856 h 5144"/>
                <a:gd name="T68" fmla="*/ 1777 w 8407"/>
                <a:gd name="T69" fmla="*/ 891 h 5144"/>
                <a:gd name="T70" fmla="*/ 1771 w 8407"/>
                <a:gd name="T71" fmla="*/ 921 h 5144"/>
                <a:gd name="T72" fmla="*/ 1781 w 8407"/>
                <a:gd name="T73" fmla="*/ 956 h 5144"/>
                <a:gd name="T74" fmla="*/ 1772 w 8407"/>
                <a:gd name="T75" fmla="*/ 989 h 5144"/>
                <a:gd name="T76" fmla="*/ 1021 w 8407"/>
                <a:gd name="T77" fmla="*/ 1268 h 5144"/>
                <a:gd name="T78" fmla="*/ 1013 w 8407"/>
                <a:gd name="T79" fmla="*/ 1280 h 5144"/>
                <a:gd name="T80" fmla="*/ 989 w 8407"/>
                <a:gd name="T81" fmla="*/ 1286 h 5144"/>
                <a:gd name="T82" fmla="*/ 976 w 8407"/>
                <a:gd name="T83" fmla="*/ 1281 h 5144"/>
                <a:gd name="T84" fmla="*/ 974 w 8407"/>
                <a:gd name="T85" fmla="*/ 1132 h 514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407"/>
                <a:gd name="T130" fmla="*/ 0 h 5144"/>
                <a:gd name="T131" fmla="*/ 8407 w 8407"/>
                <a:gd name="T132" fmla="*/ 5144 h 514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407" h="5144">
                  <a:moveTo>
                    <a:pt x="2649" y="4735"/>
                  </a:moveTo>
                  <a:lnTo>
                    <a:pt x="364" y="4145"/>
                  </a:lnTo>
                  <a:lnTo>
                    <a:pt x="329" y="4106"/>
                  </a:lnTo>
                  <a:lnTo>
                    <a:pt x="303" y="4061"/>
                  </a:lnTo>
                  <a:lnTo>
                    <a:pt x="288" y="4014"/>
                  </a:lnTo>
                  <a:lnTo>
                    <a:pt x="284" y="3964"/>
                  </a:lnTo>
                  <a:lnTo>
                    <a:pt x="288" y="3914"/>
                  </a:lnTo>
                  <a:lnTo>
                    <a:pt x="304" y="3866"/>
                  </a:lnTo>
                  <a:lnTo>
                    <a:pt x="329" y="3822"/>
                  </a:lnTo>
                  <a:lnTo>
                    <a:pt x="345" y="3801"/>
                  </a:lnTo>
                  <a:lnTo>
                    <a:pt x="364" y="3782"/>
                  </a:lnTo>
                  <a:lnTo>
                    <a:pt x="329" y="3742"/>
                  </a:lnTo>
                  <a:lnTo>
                    <a:pt x="304" y="3699"/>
                  </a:lnTo>
                  <a:lnTo>
                    <a:pt x="295" y="3675"/>
                  </a:lnTo>
                  <a:lnTo>
                    <a:pt x="289" y="3651"/>
                  </a:lnTo>
                  <a:lnTo>
                    <a:pt x="286" y="3627"/>
                  </a:lnTo>
                  <a:lnTo>
                    <a:pt x="284" y="3602"/>
                  </a:lnTo>
                  <a:lnTo>
                    <a:pt x="289" y="3552"/>
                  </a:lnTo>
                  <a:lnTo>
                    <a:pt x="304" y="3505"/>
                  </a:lnTo>
                  <a:lnTo>
                    <a:pt x="329" y="3461"/>
                  </a:lnTo>
                  <a:lnTo>
                    <a:pt x="364" y="3421"/>
                  </a:lnTo>
                  <a:lnTo>
                    <a:pt x="329" y="3382"/>
                  </a:lnTo>
                  <a:lnTo>
                    <a:pt x="303" y="3337"/>
                  </a:lnTo>
                  <a:lnTo>
                    <a:pt x="288" y="3289"/>
                  </a:lnTo>
                  <a:lnTo>
                    <a:pt x="284" y="3239"/>
                  </a:lnTo>
                  <a:lnTo>
                    <a:pt x="288" y="3190"/>
                  </a:lnTo>
                  <a:lnTo>
                    <a:pt x="304" y="3142"/>
                  </a:lnTo>
                  <a:lnTo>
                    <a:pt x="329" y="3097"/>
                  </a:lnTo>
                  <a:lnTo>
                    <a:pt x="345" y="3077"/>
                  </a:lnTo>
                  <a:lnTo>
                    <a:pt x="364" y="3058"/>
                  </a:lnTo>
                  <a:lnTo>
                    <a:pt x="329" y="3018"/>
                  </a:lnTo>
                  <a:lnTo>
                    <a:pt x="304" y="2975"/>
                  </a:lnTo>
                  <a:lnTo>
                    <a:pt x="295" y="2951"/>
                  </a:lnTo>
                  <a:lnTo>
                    <a:pt x="289" y="2927"/>
                  </a:lnTo>
                  <a:lnTo>
                    <a:pt x="286" y="2902"/>
                  </a:lnTo>
                  <a:lnTo>
                    <a:pt x="284" y="2877"/>
                  </a:lnTo>
                  <a:lnTo>
                    <a:pt x="289" y="2828"/>
                  </a:lnTo>
                  <a:lnTo>
                    <a:pt x="304" y="2780"/>
                  </a:lnTo>
                  <a:lnTo>
                    <a:pt x="329" y="2736"/>
                  </a:lnTo>
                  <a:lnTo>
                    <a:pt x="364" y="2697"/>
                  </a:lnTo>
                  <a:lnTo>
                    <a:pt x="329" y="2657"/>
                  </a:lnTo>
                  <a:lnTo>
                    <a:pt x="303" y="2613"/>
                  </a:lnTo>
                  <a:lnTo>
                    <a:pt x="287" y="2565"/>
                  </a:lnTo>
                  <a:lnTo>
                    <a:pt x="283" y="2514"/>
                  </a:lnTo>
                  <a:lnTo>
                    <a:pt x="287" y="2465"/>
                  </a:lnTo>
                  <a:lnTo>
                    <a:pt x="303" y="2417"/>
                  </a:lnTo>
                  <a:lnTo>
                    <a:pt x="327" y="2372"/>
                  </a:lnTo>
                  <a:lnTo>
                    <a:pt x="343" y="2352"/>
                  </a:lnTo>
                  <a:lnTo>
                    <a:pt x="363" y="2333"/>
                  </a:lnTo>
                  <a:lnTo>
                    <a:pt x="332" y="2299"/>
                  </a:lnTo>
                  <a:lnTo>
                    <a:pt x="307" y="2259"/>
                  </a:lnTo>
                  <a:lnTo>
                    <a:pt x="291" y="2215"/>
                  </a:lnTo>
                  <a:lnTo>
                    <a:pt x="284" y="2169"/>
                  </a:lnTo>
                  <a:lnTo>
                    <a:pt x="0" y="2181"/>
                  </a:lnTo>
                  <a:lnTo>
                    <a:pt x="0" y="2102"/>
                  </a:lnTo>
                  <a:lnTo>
                    <a:pt x="1290" y="854"/>
                  </a:lnTo>
                  <a:lnTo>
                    <a:pt x="5851" y="917"/>
                  </a:lnTo>
                  <a:lnTo>
                    <a:pt x="5851" y="5"/>
                  </a:lnTo>
                  <a:lnTo>
                    <a:pt x="6481" y="0"/>
                  </a:lnTo>
                  <a:lnTo>
                    <a:pt x="6683" y="5"/>
                  </a:lnTo>
                  <a:lnTo>
                    <a:pt x="6683" y="1388"/>
                  </a:lnTo>
                  <a:lnTo>
                    <a:pt x="7280" y="1942"/>
                  </a:lnTo>
                  <a:lnTo>
                    <a:pt x="8407" y="2244"/>
                  </a:lnTo>
                  <a:lnTo>
                    <a:pt x="8407" y="2323"/>
                  </a:lnTo>
                  <a:lnTo>
                    <a:pt x="8264" y="2331"/>
                  </a:lnTo>
                  <a:lnTo>
                    <a:pt x="8264" y="4188"/>
                  </a:lnTo>
                  <a:lnTo>
                    <a:pt x="8262" y="4203"/>
                  </a:lnTo>
                  <a:lnTo>
                    <a:pt x="8256" y="4216"/>
                  </a:lnTo>
                  <a:lnTo>
                    <a:pt x="8236" y="4239"/>
                  </a:lnTo>
                  <a:lnTo>
                    <a:pt x="8206" y="4256"/>
                  </a:lnTo>
                  <a:lnTo>
                    <a:pt x="8171" y="4266"/>
                  </a:lnTo>
                  <a:lnTo>
                    <a:pt x="8136" y="4268"/>
                  </a:lnTo>
                  <a:lnTo>
                    <a:pt x="8106" y="4262"/>
                  </a:lnTo>
                  <a:lnTo>
                    <a:pt x="8094" y="4255"/>
                  </a:lnTo>
                  <a:lnTo>
                    <a:pt x="8086" y="4247"/>
                  </a:lnTo>
                  <a:lnTo>
                    <a:pt x="8079" y="4235"/>
                  </a:lnTo>
                  <a:lnTo>
                    <a:pt x="8077" y="4220"/>
                  </a:lnTo>
                  <a:lnTo>
                    <a:pt x="8077" y="2340"/>
                  </a:lnTo>
                  <a:lnTo>
                    <a:pt x="7123" y="2393"/>
                  </a:lnTo>
                  <a:lnTo>
                    <a:pt x="7122" y="2447"/>
                  </a:lnTo>
                  <a:lnTo>
                    <a:pt x="7110" y="2498"/>
                  </a:lnTo>
                  <a:lnTo>
                    <a:pt x="7089" y="2547"/>
                  </a:lnTo>
                  <a:lnTo>
                    <a:pt x="7057" y="2590"/>
                  </a:lnTo>
                  <a:lnTo>
                    <a:pt x="7085" y="2630"/>
                  </a:lnTo>
                  <a:lnTo>
                    <a:pt x="7107" y="2673"/>
                  </a:lnTo>
                  <a:lnTo>
                    <a:pt x="7120" y="2719"/>
                  </a:lnTo>
                  <a:lnTo>
                    <a:pt x="7124" y="2766"/>
                  </a:lnTo>
                  <a:lnTo>
                    <a:pt x="7120" y="2813"/>
                  </a:lnTo>
                  <a:lnTo>
                    <a:pt x="7107" y="2859"/>
                  </a:lnTo>
                  <a:lnTo>
                    <a:pt x="7087" y="2902"/>
                  </a:lnTo>
                  <a:lnTo>
                    <a:pt x="7057" y="2943"/>
                  </a:lnTo>
                  <a:lnTo>
                    <a:pt x="7085" y="2982"/>
                  </a:lnTo>
                  <a:lnTo>
                    <a:pt x="7107" y="3025"/>
                  </a:lnTo>
                  <a:lnTo>
                    <a:pt x="7120" y="3071"/>
                  </a:lnTo>
                  <a:lnTo>
                    <a:pt x="7124" y="3118"/>
                  </a:lnTo>
                  <a:lnTo>
                    <a:pt x="7120" y="3165"/>
                  </a:lnTo>
                  <a:lnTo>
                    <a:pt x="7107" y="3211"/>
                  </a:lnTo>
                  <a:lnTo>
                    <a:pt x="7087" y="3254"/>
                  </a:lnTo>
                  <a:lnTo>
                    <a:pt x="7057" y="3294"/>
                  </a:lnTo>
                  <a:lnTo>
                    <a:pt x="7085" y="3333"/>
                  </a:lnTo>
                  <a:lnTo>
                    <a:pt x="7107" y="3377"/>
                  </a:lnTo>
                  <a:lnTo>
                    <a:pt x="7120" y="3423"/>
                  </a:lnTo>
                  <a:lnTo>
                    <a:pt x="7124" y="3470"/>
                  </a:lnTo>
                  <a:lnTo>
                    <a:pt x="7120" y="3517"/>
                  </a:lnTo>
                  <a:lnTo>
                    <a:pt x="7107" y="3563"/>
                  </a:lnTo>
                  <a:lnTo>
                    <a:pt x="7087" y="3607"/>
                  </a:lnTo>
                  <a:lnTo>
                    <a:pt x="7057" y="3646"/>
                  </a:lnTo>
                  <a:lnTo>
                    <a:pt x="7085" y="3686"/>
                  </a:lnTo>
                  <a:lnTo>
                    <a:pt x="7107" y="3730"/>
                  </a:lnTo>
                  <a:lnTo>
                    <a:pt x="7120" y="3776"/>
                  </a:lnTo>
                  <a:lnTo>
                    <a:pt x="7124" y="3823"/>
                  </a:lnTo>
                  <a:lnTo>
                    <a:pt x="7120" y="3870"/>
                  </a:lnTo>
                  <a:lnTo>
                    <a:pt x="7107" y="3915"/>
                  </a:lnTo>
                  <a:lnTo>
                    <a:pt x="7087" y="3958"/>
                  </a:lnTo>
                  <a:lnTo>
                    <a:pt x="7057" y="3999"/>
                  </a:lnTo>
                  <a:lnTo>
                    <a:pt x="4082" y="4495"/>
                  </a:lnTo>
                  <a:lnTo>
                    <a:pt x="4082" y="5071"/>
                  </a:lnTo>
                  <a:lnTo>
                    <a:pt x="4080" y="5086"/>
                  </a:lnTo>
                  <a:lnTo>
                    <a:pt x="4074" y="5099"/>
                  </a:lnTo>
                  <a:lnTo>
                    <a:pt x="4053" y="5120"/>
                  </a:lnTo>
                  <a:lnTo>
                    <a:pt x="4023" y="5135"/>
                  </a:lnTo>
                  <a:lnTo>
                    <a:pt x="3989" y="5143"/>
                  </a:lnTo>
                  <a:lnTo>
                    <a:pt x="3954" y="5144"/>
                  </a:lnTo>
                  <a:lnTo>
                    <a:pt x="3939" y="5142"/>
                  </a:lnTo>
                  <a:lnTo>
                    <a:pt x="3924" y="5137"/>
                  </a:lnTo>
                  <a:lnTo>
                    <a:pt x="3904" y="5123"/>
                  </a:lnTo>
                  <a:lnTo>
                    <a:pt x="3897" y="5114"/>
                  </a:lnTo>
                  <a:lnTo>
                    <a:pt x="3895" y="5102"/>
                  </a:lnTo>
                  <a:lnTo>
                    <a:pt x="3895" y="4526"/>
                  </a:lnTo>
                  <a:lnTo>
                    <a:pt x="2649" y="4735"/>
                  </a:lnTo>
                  <a:close/>
                </a:path>
              </a:pathLst>
            </a:custGeom>
            <a:noFill/>
            <a:ln w="0">
              <a:solidFill>
                <a:srgbClr val="000000"/>
              </a:solidFill>
              <a:round/>
              <a:headEnd/>
              <a:tailEnd/>
            </a:ln>
          </p:spPr>
          <p:txBody>
            <a:bodyPr/>
            <a:lstStyle/>
            <a:p>
              <a:endParaRPr lang="en-US"/>
            </a:p>
          </p:txBody>
        </p:sp>
        <p:sp>
          <p:nvSpPr>
            <p:cNvPr id="35188" name="Freeform 8"/>
            <p:cNvSpPr>
              <a:spLocks/>
            </p:cNvSpPr>
            <p:nvPr/>
          </p:nvSpPr>
          <p:spPr bwMode="auto">
            <a:xfrm>
              <a:off x="655" y="1048"/>
              <a:ext cx="336" cy="153"/>
            </a:xfrm>
            <a:custGeom>
              <a:avLst/>
              <a:gdLst>
                <a:gd name="T0" fmla="*/ 24 w 1343"/>
                <a:gd name="T1" fmla="*/ 153 h 611"/>
                <a:gd name="T2" fmla="*/ 19 w 1343"/>
                <a:gd name="T3" fmla="*/ 147 h 611"/>
                <a:gd name="T4" fmla="*/ 14 w 1343"/>
                <a:gd name="T5" fmla="*/ 141 h 611"/>
                <a:gd name="T6" fmla="*/ 10 w 1343"/>
                <a:gd name="T7" fmla="*/ 135 h 611"/>
                <a:gd name="T8" fmla="*/ 6 w 1343"/>
                <a:gd name="T9" fmla="*/ 128 h 611"/>
                <a:gd name="T10" fmla="*/ 2 w 1343"/>
                <a:gd name="T11" fmla="*/ 115 h 611"/>
                <a:gd name="T12" fmla="*/ 0 w 1343"/>
                <a:gd name="T13" fmla="*/ 100 h 611"/>
                <a:gd name="T14" fmla="*/ 1 w 1343"/>
                <a:gd name="T15" fmla="*/ 85 h 611"/>
                <a:gd name="T16" fmla="*/ 4 w 1343"/>
                <a:gd name="T17" fmla="*/ 79 h 611"/>
                <a:gd name="T18" fmla="*/ 6 w 1343"/>
                <a:gd name="T19" fmla="*/ 72 h 611"/>
                <a:gd name="T20" fmla="*/ 9 w 1343"/>
                <a:gd name="T21" fmla="*/ 65 h 611"/>
                <a:gd name="T22" fmla="*/ 14 w 1343"/>
                <a:gd name="T23" fmla="*/ 59 h 611"/>
                <a:gd name="T24" fmla="*/ 19 w 1343"/>
                <a:gd name="T25" fmla="*/ 53 h 611"/>
                <a:gd name="T26" fmla="*/ 24 w 1343"/>
                <a:gd name="T27" fmla="*/ 47 h 611"/>
                <a:gd name="T28" fmla="*/ 336 w 1343"/>
                <a:gd name="T29" fmla="*/ 0 h 6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43"/>
                <a:gd name="T46" fmla="*/ 0 h 611"/>
                <a:gd name="T47" fmla="*/ 1343 w 1343"/>
                <a:gd name="T48" fmla="*/ 611 h 6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43" h="611">
                  <a:moveTo>
                    <a:pt x="97" y="611"/>
                  </a:moveTo>
                  <a:lnTo>
                    <a:pt x="74" y="589"/>
                  </a:lnTo>
                  <a:lnTo>
                    <a:pt x="54" y="565"/>
                  </a:lnTo>
                  <a:lnTo>
                    <a:pt x="38" y="540"/>
                  </a:lnTo>
                  <a:lnTo>
                    <a:pt x="24" y="513"/>
                  </a:lnTo>
                  <a:lnTo>
                    <a:pt x="6" y="458"/>
                  </a:lnTo>
                  <a:lnTo>
                    <a:pt x="0" y="400"/>
                  </a:lnTo>
                  <a:lnTo>
                    <a:pt x="5" y="341"/>
                  </a:lnTo>
                  <a:lnTo>
                    <a:pt x="14" y="314"/>
                  </a:lnTo>
                  <a:lnTo>
                    <a:pt x="24" y="286"/>
                  </a:lnTo>
                  <a:lnTo>
                    <a:pt x="37" y="259"/>
                  </a:lnTo>
                  <a:lnTo>
                    <a:pt x="54" y="235"/>
                  </a:lnTo>
                  <a:lnTo>
                    <a:pt x="74" y="210"/>
                  </a:lnTo>
                  <a:lnTo>
                    <a:pt x="97" y="189"/>
                  </a:lnTo>
                  <a:lnTo>
                    <a:pt x="1343" y="0"/>
                  </a:lnTo>
                </a:path>
              </a:pathLst>
            </a:custGeom>
            <a:noFill/>
            <a:ln w="0">
              <a:solidFill>
                <a:srgbClr val="000000"/>
              </a:solidFill>
              <a:round/>
              <a:headEnd/>
              <a:tailEnd/>
            </a:ln>
          </p:spPr>
          <p:txBody>
            <a:bodyPr/>
            <a:lstStyle/>
            <a:p>
              <a:endParaRPr lang="en-US"/>
            </a:p>
          </p:txBody>
        </p:sp>
        <p:sp>
          <p:nvSpPr>
            <p:cNvPr id="35189" name="Line 9"/>
            <p:cNvSpPr>
              <a:spLocks noChangeShapeType="1"/>
            </p:cNvSpPr>
            <p:nvPr/>
          </p:nvSpPr>
          <p:spPr bwMode="auto">
            <a:xfrm flipV="1">
              <a:off x="1038" y="1018"/>
              <a:ext cx="155" cy="23"/>
            </a:xfrm>
            <a:prstGeom prst="line">
              <a:avLst/>
            </a:prstGeom>
            <a:noFill/>
            <a:ln w="0">
              <a:solidFill>
                <a:srgbClr val="000000"/>
              </a:solidFill>
              <a:round/>
              <a:headEnd/>
              <a:tailEnd/>
            </a:ln>
          </p:spPr>
          <p:txBody>
            <a:bodyPr/>
            <a:lstStyle/>
            <a:p>
              <a:endParaRPr lang="en-GB"/>
            </a:p>
          </p:txBody>
        </p:sp>
        <p:sp>
          <p:nvSpPr>
            <p:cNvPr id="35190" name="Line 10"/>
            <p:cNvSpPr>
              <a:spLocks noChangeShapeType="1"/>
            </p:cNvSpPr>
            <p:nvPr/>
          </p:nvSpPr>
          <p:spPr bwMode="auto">
            <a:xfrm flipH="1">
              <a:off x="1038" y="920"/>
              <a:ext cx="155" cy="21"/>
            </a:xfrm>
            <a:prstGeom prst="line">
              <a:avLst/>
            </a:prstGeom>
            <a:noFill/>
            <a:ln w="0">
              <a:solidFill>
                <a:srgbClr val="000000"/>
              </a:solidFill>
              <a:round/>
              <a:headEnd/>
              <a:tailEnd/>
            </a:ln>
          </p:spPr>
          <p:txBody>
            <a:bodyPr/>
            <a:lstStyle/>
            <a:p>
              <a:endParaRPr lang="en-GB"/>
            </a:p>
          </p:txBody>
        </p:sp>
        <p:sp>
          <p:nvSpPr>
            <p:cNvPr id="35191" name="Line 11"/>
            <p:cNvSpPr>
              <a:spLocks noChangeShapeType="1"/>
            </p:cNvSpPr>
            <p:nvPr/>
          </p:nvSpPr>
          <p:spPr bwMode="auto">
            <a:xfrm flipH="1">
              <a:off x="679" y="947"/>
              <a:ext cx="312" cy="42"/>
            </a:xfrm>
            <a:prstGeom prst="line">
              <a:avLst/>
            </a:prstGeom>
            <a:noFill/>
            <a:ln w="0">
              <a:solidFill>
                <a:srgbClr val="000000"/>
              </a:solidFill>
              <a:round/>
              <a:headEnd/>
              <a:tailEnd/>
            </a:ln>
          </p:spPr>
          <p:txBody>
            <a:bodyPr/>
            <a:lstStyle/>
            <a:p>
              <a:endParaRPr lang="en-GB"/>
            </a:p>
          </p:txBody>
        </p:sp>
        <p:sp>
          <p:nvSpPr>
            <p:cNvPr id="35192" name="Freeform 12"/>
            <p:cNvSpPr>
              <a:spLocks/>
            </p:cNvSpPr>
            <p:nvPr/>
          </p:nvSpPr>
          <p:spPr bwMode="auto">
            <a:xfrm>
              <a:off x="655" y="847"/>
              <a:ext cx="336" cy="248"/>
            </a:xfrm>
            <a:custGeom>
              <a:avLst/>
              <a:gdLst>
                <a:gd name="T0" fmla="*/ 24 w 1343"/>
                <a:gd name="T1" fmla="*/ 248 h 993"/>
                <a:gd name="T2" fmla="*/ 19 w 1343"/>
                <a:gd name="T3" fmla="*/ 243 h 993"/>
                <a:gd name="T4" fmla="*/ 14 w 1343"/>
                <a:gd name="T5" fmla="*/ 237 h 993"/>
                <a:gd name="T6" fmla="*/ 10 w 1343"/>
                <a:gd name="T7" fmla="*/ 230 h 993"/>
                <a:gd name="T8" fmla="*/ 6 w 1343"/>
                <a:gd name="T9" fmla="*/ 224 h 993"/>
                <a:gd name="T10" fmla="*/ 2 w 1343"/>
                <a:gd name="T11" fmla="*/ 210 h 993"/>
                <a:gd name="T12" fmla="*/ 0 w 1343"/>
                <a:gd name="T13" fmla="*/ 195 h 993"/>
                <a:gd name="T14" fmla="*/ 1 w 1343"/>
                <a:gd name="T15" fmla="*/ 181 h 993"/>
                <a:gd name="T16" fmla="*/ 4 w 1343"/>
                <a:gd name="T17" fmla="*/ 174 h 993"/>
                <a:gd name="T18" fmla="*/ 6 w 1343"/>
                <a:gd name="T19" fmla="*/ 167 h 993"/>
                <a:gd name="T20" fmla="*/ 9 w 1343"/>
                <a:gd name="T21" fmla="*/ 160 h 993"/>
                <a:gd name="T22" fmla="*/ 14 w 1343"/>
                <a:gd name="T23" fmla="*/ 154 h 993"/>
                <a:gd name="T24" fmla="*/ 19 w 1343"/>
                <a:gd name="T25" fmla="*/ 148 h 993"/>
                <a:gd name="T26" fmla="*/ 24 w 1343"/>
                <a:gd name="T27" fmla="*/ 143 h 993"/>
                <a:gd name="T28" fmla="*/ 19 w 1343"/>
                <a:gd name="T29" fmla="*/ 137 h 993"/>
                <a:gd name="T30" fmla="*/ 14 w 1343"/>
                <a:gd name="T31" fmla="*/ 131 h 993"/>
                <a:gd name="T32" fmla="*/ 6 w 1343"/>
                <a:gd name="T33" fmla="*/ 118 h 993"/>
                <a:gd name="T34" fmla="*/ 3 w 1343"/>
                <a:gd name="T35" fmla="*/ 111 h 993"/>
                <a:gd name="T36" fmla="*/ 1 w 1343"/>
                <a:gd name="T37" fmla="*/ 104 h 993"/>
                <a:gd name="T38" fmla="*/ 0 w 1343"/>
                <a:gd name="T39" fmla="*/ 90 h 993"/>
                <a:gd name="T40" fmla="*/ 1 w 1343"/>
                <a:gd name="T41" fmla="*/ 75 h 993"/>
                <a:gd name="T42" fmla="*/ 3 w 1343"/>
                <a:gd name="T43" fmla="*/ 68 h 993"/>
                <a:gd name="T44" fmla="*/ 6 w 1343"/>
                <a:gd name="T45" fmla="*/ 61 h 993"/>
                <a:gd name="T46" fmla="*/ 14 w 1343"/>
                <a:gd name="T47" fmla="*/ 48 h 993"/>
                <a:gd name="T48" fmla="*/ 19 w 1343"/>
                <a:gd name="T49" fmla="*/ 42 h 993"/>
                <a:gd name="T50" fmla="*/ 24 w 1343"/>
                <a:gd name="T51" fmla="*/ 37 h 993"/>
                <a:gd name="T52" fmla="*/ 336 w 1343"/>
                <a:gd name="T53" fmla="*/ 0 h 9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43"/>
                <a:gd name="T82" fmla="*/ 0 h 993"/>
                <a:gd name="T83" fmla="*/ 1343 w 1343"/>
                <a:gd name="T84" fmla="*/ 993 h 9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43" h="993">
                  <a:moveTo>
                    <a:pt x="97" y="993"/>
                  </a:moveTo>
                  <a:lnTo>
                    <a:pt x="74" y="971"/>
                  </a:lnTo>
                  <a:lnTo>
                    <a:pt x="54" y="947"/>
                  </a:lnTo>
                  <a:lnTo>
                    <a:pt x="38" y="922"/>
                  </a:lnTo>
                  <a:lnTo>
                    <a:pt x="24" y="896"/>
                  </a:lnTo>
                  <a:lnTo>
                    <a:pt x="6" y="840"/>
                  </a:lnTo>
                  <a:lnTo>
                    <a:pt x="0" y="782"/>
                  </a:lnTo>
                  <a:lnTo>
                    <a:pt x="5" y="724"/>
                  </a:lnTo>
                  <a:lnTo>
                    <a:pt x="14" y="696"/>
                  </a:lnTo>
                  <a:lnTo>
                    <a:pt x="24" y="668"/>
                  </a:lnTo>
                  <a:lnTo>
                    <a:pt x="37" y="641"/>
                  </a:lnTo>
                  <a:lnTo>
                    <a:pt x="54" y="617"/>
                  </a:lnTo>
                  <a:lnTo>
                    <a:pt x="74" y="592"/>
                  </a:lnTo>
                  <a:lnTo>
                    <a:pt x="97" y="571"/>
                  </a:lnTo>
                  <a:lnTo>
                    <a:pt x="74" y="550"/>
                  </a:lnTo>
                  <a:lnTo>
                    <a:pt x="54" y="525"/>
                  </a:lnTo>
                  <a:lnTo>
                    <a:pt x="23" y="474"/>
                  </a:lnTo>
                  <a:lnTo>
                    <a:pt x="12" y="446"/>
                  </a:lnTo>
                  <a:lnTo>
                    <a:pt x="5" y="417"/>
                  </a:lnTo>
                  <a:lnTo>
                    <a:pt x="0" y="359"/>
                  </a:lnTo>
                  <a:lnTo>
                    <a:pt x="5" y="301"/>
                  </a:lnTo>
                  <a:lnTo>
                    <a:pt x="12" y="273"/>
                  </a:lnTo>
                  <a:lnTo>
                    <a:pt x="23" y="245"/>
                  </a:lnTo>
                  <a:lnTo>
                    <a:pt x="54" y="193"/>
                  </a:lnTo>
                  <a:lnTo>
                    <a:pt x="74" y="169"/>
                  </a:lnTo>
                  <a:lnTo>
                    <a:pt x="97" y="148"/>
                  </a:lnTo>
                  <a:lnTo>
                    <a:pt x="1343" y="0"/>
                  </a:lnTo>
                </a:path>
              </a:pathLst>
            </a:custGeom>
            <a:noFill/>
            <a:ln w="0">
              <a:solidFill>
                <a:srgbClr val="000000"/>
              </a:solidFill>
              <a:round/>
              <a:headEnd/>
              <a:tailEnd/>
            </a:ln>
          </p:spPr>
          <p:txBody>
            <a:bodyPr/>
            <a:lstStyle/>
            <a:p>
              <a:endParaRPr lang="en-US"/>
            </a:p>
          </p:txBody>
        </p:sp>
        <p:sp>
          <p:nvSpPr>
            <p:cNvPr id="35193" name="Line 13"/>
            <p:cNvSpPr>
              <a:spLocks noChangeShapeType="1"/>
            </p:cNvSpPr>
            <p:nvPr/>
          </p:nvSpPr>
          <p:spPr bwMode="auto">
            <a:xfrm flipV="1">
              <a:off x="1038" y="823"/>
              <a:ext cx="155" cy="18"/>
            </a:xfrm>
            <a:prstGeom prst="line">
              <a:avLst/>
            </a:prstGeom>
            <a:noFill/>
            <a:ln w="0">
              <a:solidFill>
                <a:srgbClr val="000000"/>
              </a:solidFill>
              <a:round/>
              <a:headEnd/>
              <a:tailEnd/>
            </a:ln>
          </p:spPr>
          <p:txBody>
            <a:bodyPr/>
            <a:lstStyle/>
            <a:p>
              <a:endParaRPr lang="en-GB"/>
            </a:p>
          </p:txBody>
        </p:sp>
        <p:sp>
          <p:nvSpPr>
            <p:cNvPr id="35194" name="Line 14"/>
            <p:cNvSpPr>
              <a:spLocks noChangeShapeType="1"/>
            </p:cNvSpPr>
            <p:nvPr/>
          </p:nvSpPr>
          <p:spPr bwMode="auto">
            <a:xfrm flipH="1">
              <a:off x="1038" y="725"/>
              <a:ext cx="155" cy="16"/>
            </a:xfrm>
            <a:prstGeom prst="line">
              <a:avLst/>
            </a:prstGeom>
            <a:noFill/>
            <a:ln w="0">
              <a:solidFill>
                <a:srgbClr val="000000"/>
              </a:solidFill>
              <a:round/>
              <a:headEnd/>
              <a:tailEnd/>
            </a:ln>
          </p:spPr>
          <p:txBody>
            <a:bodyPr/>
            <a:lstStyle/>
            <a:p>
              <a:endParaRPr lang="en-GB"/>
            </a:p>
          </p:txBody>
        </p:sp>
        <p:sp>
          <p:nvSpPr>
            <p:cNvPr id="35195" name="Line 15"/>
            <p:cNvSpPr>
              <a:spLocks noChangeShapeType="1"/>
            </p:cNvSpPr>
            <p:nvPr/>
          </p:nvSpPr>
          <p:spPr bwMode="auto">
            <a:xfrm flipH="1">
              <a:off x="679" y="746"/>
              <a:ext cx="312" cy="32"/>
            </a:xfrm>
            <a:prstGeom prst="line">
              <a:avLst/>
            </a:prstGeom>
            <a:noFill/>
            <a:ln w="0">
              <a:solidFill>
                <a:srgbClr val="000000"/>
              </a:solidFill>
              <a:round/>
              <a:headEnd/>
              <a:tailEnd/>
            </a:ln>
          </p:spPr>
          <p:txBody>
            <a:bodyPr/>
            <a:lstStyle/>
            <a:p>
              <a:endParaRPr lang="en-GB"/>
            </a:p>
          </p:txBody>
        </p:sp>
        <p:sp>
          <p:nvSpPr>
            <p:cNvPr id="35196" name="Freeform 16"/>
            <p:cNvSpPr>
              <a:spLocks/>
            </p:cNvSpPr>
            <p:nvPr/>
          </p:nvSpPr>
          <p:spPr bwMode="auto">
            <a:xfrm>
              <a:off x="655" y="569"/>
              <a:ext cx="24" cy="315"/>
            </a:xfrm>
            <a:custGeom>
              <a:avLst/>
              <a:gdLst>
                <a:gd name="T0" fmla="*/ 24 w 97"/>
                <a:gd name="T1" fmla="*/ 315 h 1257"/>
                <a:gd name="T2" fmla="*/ 18 w 97"/>
                <a:gd name="T3" fmla="*/ 310 h 1257"/>
                <a:gd name="T4" fmla="*/ 13 w 97"/>
                <a:gd name="T5" fmla="*/ 303 h 1257"/>
                <a:gd name="T6" fmla="*/ 6 w 97"/>
                <a:gd name="T7" fmla="*/ 291 h 1257"/>
                <a:gd name="T8" fmla="*/ 3 w 97"/>
                <a:gd name="T9" fmla="*/ 284 h 1257"/>
                <a:gd name="T10" fmla="*/ 1 w 97"/>
                <a:gd name="T11" fmla="*/ 276 h 1257"/>
                <a:gd name="T12" fmla="*/ 0 w 97"/>
                <a:gd name="T13" fmla="*/ 262 h 1257"/>
                <a:gd name="T14" fmla="*/ 1 w 97"/>
                <a:gd name="T15" fmla="*/ 248 h 1257"/>
                <a:gd name="T16" fmla="*/ 3 w 97"/>
                <a:gd name="T17" fmla="*/ 240 h 1257"/>
                <a:gd name="T18" fmla="*/ 6 w 97"/>
                <a:gd name="T19" fmla="*/ 233 h 1257"/>
                <a:gd name="T20" fmla="*/ 13 w 97"/>
                <a:gd name="T21" fmla="*/ 221 h 1257"/>
                <a:gd name="T22" fmla="*/ 18 w 97"/>
                <a:gd name="T23" fmla="*/ 214 h 1257"/>
                <a:gd name="T24" fmla="*/ 24 w 97"/>
                <a:gd name="T25" fmla="*/ 209 h 1257"/>
                <a:gd name="T26" fmla="*/ 18 w 97"/>
                <a:gd name="T27" fmla="*/ 204 h 1257"/>
                <a:gd name="T28" fmla="*/ 13 w 97"/>
                <a:gd name="T29" fmla="*/ 197 h 1257"/>
                <a:gd name="T30" fmla="*/ 9 w 97"/>
                <a:gd name="T31" fmla="*/ 191 h 1257"/>
                <a:gd name="T32" fmla="*/ 6 w 97"/>
                <a:gd name="T33" fmla="*/ 185 h 1257"/>
                <a:gd name="T34" fmla="*/ 1 w 97"/>
                <a:gd name="T35" fmla="*/ 171 h 1257"/>
                <a:gd name="T36" fmla="*/ 0 w 97"/>
                <a:gd name="T37" fmla="*/ 156 h 1257"/>
                <a:gd name="T38" fmla="*/ 1 w 97"/>
                <a:gd name="T39" fmla="*/ 142 h 1257"/>
                <a:gd name="T40" fmla="*/ 3 w 97"/>
                <a:gd name="T41" fmla="*/ 135 h 1257"/>
                <a:gd name="T42" fmla="*/ 6 w 97"/>
                <a:gd name="T43" fmla="*/ 128 h 1257"/>
                <a:gd name="T44" fmla="*/ 9 w 97"/>
                <a:gd name="T45" fmla="*/ 121 h 1257"/>
                <a:gd name="T46" fmla="*/ 13 w 97"/>
                <a:gd name="T47" fmla="*/ 115 h 1257"/>
                <a:gd name="T48" fmla="*/ 18 w 97"/>
                <a:gd name="T49" fmla="*/ 109 h 1257"/>
                <a:gd name="T50" fmla="*/ 24 w 97"/>
                <a:gd name="T51" fmla="*/ 103 h 1257"/>
                <a:gd name="T52" fmla="*/ 14 w 97"/>
                <a:gd name="T53" fmla="*/ 92 h 1257"/>
                <a:gd name="T54" fmla="*/ 6 w 97"/>
                <a:gd name="T55" fmla="*/ 80 h 1257"/>
                <a:gd name="T56" fmla="*/ 2 w 97"/>
                <a:gd name="T57" fmla="*/ 66 h 1257"/>
                <a:gd name="T58" fmla="*/ 0 w 97"/>
                <a:gd name="T59" fmla="*/ 52 h 1257"/>
                <a:gd name="T60" fmla="*/ 1 w 97"/>
                <a:gd name="T61" fmla="*/ 38 h 1257"/>
                <a:gd name="T62" fmla="*/ 5 w 97"/>
                <a:gd name="T63" fmla="*/ 24 h 1257"/>
                <a:gd name="T64" fmla="*/ 12 w 97"/>
                <a:gd name="T65" fmla="*/ 12 h 1257"/>
                <a:gd name="T66" fmla="*/ 21 w 97"/>
                <a:gd name="T67" fmla="*/ 0 h 125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7"/>
                <a:gd name="T103" fmla="*/ 0 h 1257"/>
                <a:gd name="T104" fmla="*/ 97 w 97"/>
                <a:gd name="T105" fmla="*/ 1257 h 125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7" h="1257">
                  <a:moveTo>
                    <a:pt x="97" y="1257"/>
                  </a:moveTo>
                  <a:lnTo>
                    <a:pt x="74" y="1236"/>
                  </a:lnTo>
                  <a:lnTo>
                    <a:pt x="54" y="1211"/>
                  </a:lnTo>
                  <a:lnTo>
                    <a:pt x="23" y="1160"/>
                  </a:lnTo>
                  <a:lnTo>
                    <a:pt x="12" y="1132"/>
                  </a:lnTo>
                  <a:lnTo>
                    <a:pt x="5" y="1103"/>
                  </a:lnTo>
                  <a:lnTo>
                    <a:pt x="0" y="1045"/>
                  </a:lnTo>
                  <a:lnTo>
                    <a:pt x="5" y="988"/>
                  </a:lnTo>
                  <a:lnTo>
                    <a:pt x="12" y="959"/>
                  </a:lnTo>
                  <a:lnTo>
                    <a:pt x="23" y="931"/>
                  </a:lnTo>
                  <a:lnTo>
                    <a:pt x="54" y="880"/>
                  </a:lnTo>
                  <a:lnTo>
                    <a:pt x="74" y="855"/>
                  </a:lnTo>
                  <a:lnTo>
                    <a:pt x="97" y="834"/>
                  </a:lnTo>
                  <a:lnTo>
                    <a:pt x="74" y="813"/>
                  </a:lnTo>
                  <a:lnTo>
                    <a:pt x="54" y="788"/>
                  </a:lnTo>
                  <a:lnTo>
                    <a:pt x="38" y="764"/>
                  </a:lnTo>
                  <a:lnTo>
                    <a:pt x="24" y="737"/>
                  </a:lnTo>
                  <a:lnTo>
                    <a:pt x="6" y="681"/>
                  </a:lnTo>
                  <a:lnTo>
                    <a:pt x="0" y="624"/>
                  </a:lnTo>
                  <a:lnTo>
                    <a:pt x="5" y="565"/>
                  </a:lnTo>
                  <a:lnTo>
                    <a:pt x="14" y="537"/>
                  </a:lnTo>
                  <a:lnTo>
                    <a:pt x="24" y="509"/>
                  </a:lnTo>
                  <a:lnTo>
                    <a:pt x="37" y="483"/>
                  </a:lnTo>
                  <a:lnTo>
                    <a:pt x="54" y="458"/>
                  </a:lnTo>
                  <a:lnTo>
                    <a:pt x="74" y="434"/>
                  </a:lnTo>
                  <a:lnTo>
                    <a:pt x="97" y="412"/>
                  </a:lnTo>
                  <a:lnTo>
                    <a:pt x="55" y="368"/>
                  </a:lnTo>
                  <a:lnTo>
                    <a:pt x="25" y="319"/>
                  </a:lnTo>
                  <a:lnTo>
                    <a:pt x="7" y="265"/>
                  </a:lnTo>
                  <a:lnTo>
                    <a:pt x="0" y="209"/>
                  </a:lnTo>
                  <a:lnTo>
                    <a:pt x="4" y="153"/>
                  </a:lnTo>
                  <a:lnTo>
                    <a:pt x="19" y="97"/>
                  </a:lnTo>
                  <a:lnTo>
                    <a:pt x="47" y="46"/>
                  </a:lnTo>
                  <a:lnTo>
                    <a:pt x="85" y="0"/>
                  </a:lnTo>
                </a:path>
              </a:pathLst>
            </a:custGeom>
            <a:noFill/>
            <a:ln w="0">
              <a:solidFill>
                <a:srgbClr val="000000"/>
              </a:solidFill>
              <a:round/>
              <a:headEnd/>
              <a:tailEnd/>
            </a:ln>
          </p:spPr>
          <p:txBody>
            <a:bodyPr/>
            <a:lstStyle/>
            <a:p>
              <a:endParaRPr lang="en-US"/>
            </a:p>
          </p:txBody>
        </p:sp>
        <p:sp>
          <p:nvSpPr>
            <p:cNvPr id="35197" name="Line 17"/>
            <p:cNvSpPr>
              <a:spLocks noChangeShapeType="1"/>
            </p:cNvSpPr>
            <p:nvPr/>
          </p:nvSpPr>
          <p:spPr bwMode="auto">
            <a:xfrm flipV="1">
              <a:off x="679" y="647"/>
              <a:ext cx="296" cy="26"/>
            </a:xfrm>
            <a:prstGeom prst="line">
              <a:avLst/>
            </a:prstGeom>
            <a:noFill/>
            <a:ln w="0">
              <a:solidFill>
                <a:srgbClr val="000000"/>
              </a:solidFill>
              <a:round/>
              <a:headEnd/>
              <a:tailEnd/>
            </a:ln>
          </p:spPr>
          <p:txBody>
            <a:bodyPr/>
            <a:lstStyle/>
            <a:p>
              <a:endParaRPr lang="en-GB"/>
            </a:p>
          </p:txBody>
        </p:sp>
        <p:sp>
          <p:nvSpPr>
            <p:cNvPr id="35198" name="Line 18"/>
            <p:cNvSpPr>
              <a:spLocks noChangeShapeType="1"/>
            </p:cNvSpPr>
            <p:nvPr/>
          </p:nvSpPr>
          <p:spPr bwMode="auto">
            <a:xfrm>
              <a:off x="991" y="651"/>
              <a:ext cx="1" cy="498"/>
            </a:xfrm>
            <a:prstGeom prst="line">
              <a:avLst/>
            </a:prstGeom>
            <a:noFill/>
            <a:ln w="0">
              <a:solidFill>
                <a:srgbClr val="000000"/>
              </a:solidFill>
              <a:round/>
              <a:headEnd/>
              <a:tailEnd/>
            </a:ln>
          </p:spPr>
          <p:txBody>
            <a:bodyPr/>
            <a:lstStyle/>
            <a:p>
              <a:endParaRPr lang="en-GB"/>
            </a:p>
          </p:txBody>
        </p:sp>
        <p:sp>
          <p:nvSpPr>
            <p:cNvPr id="35199" name="Line 19"/>
            <p:cNvSpPr>
              <a:spLocks noChangeShapeType="1"/>
            </p:cNvSpPr>
            <p:nvPr/>
          </p:nvSpPr>
          <p:spPr bwMode="auto">
            <a:xfrm flipV="1">
              <a:off x="1038" y="657"/>
              <a:ext cx="1" cy="484"/>
            </a:xfrm>
            <a:prstGeom prst="line">
              <a:avLst/>
            </a:prstGeom>
            <a:noFill/>
            <a:ln w="0">
              <a:solidFill>
                <a:srgbClr val="000000"/>
              </a:solidFill>
              <a:round/>
              <a:headEnd/>
              <a:tailEnd/>
            </a:ln>
          </p:spPr>
          <p:txBody>
            <a:bodyPr/>
            <a:lstStyle/>
            <a:p>
              <a:endParaRPr lang="en-GB"/>
            </a:p>
          </p:txBody>
        </p:sp>
        <p:sp>
          <p:nvSpPr>
            <p:cNvPr id="35200" name="Line 20"/>
            <p:cNvSpPr>
              <a:spLocks noChangeShapeType="1"/>
            </p:cNvSpPr>
            <p:nvPr/>
          </p:nvSpPr>
          <p:spPr bwMode="auto">
            <a:xfrm flipH="1" flipV="1">
              <a:off x="108" y="963"/>
              <a:ext cx="571" cy="132"/>
            </a:xfrm>
            <a:prstGeom prst="line">
              <a:avLst/>
            </a:prstGeom>
            <a:noFill/>
            <a:ln w="0">
              <a:solidFill>
                <a:srgbClr val="000000"/>
              </a:solidFill>
              <a:round/>
              <a:headEnd/>
              <a:tailEnd/>
            </a:ln>
          </p:spPr>
          <p:txBody>
            <a:bodyPr/>
            <a:lstStyle/>
            <a:p>
              <a:endParaRPr lang="en-GB"/>
            </a:p>
          </p:txBody>
        </p:sp>
        <p:sp>
          <p:nvSpPr>
            <p:cNvPr id="35201" name="Line 21"/>
            <p:cNvSpPr>
              <a:spLocks noChangeShapeType="1"/>
            </p:cNvSpPr>
            <p:nvPr/>
          </p:nvSpPr>
          <p:spPr bwMode="auto">
            <a:xfrm>
              <a:off x="108" y="872"/>
              <a:ext cx="571" cy="117"/>
            </a:xfrm>
            <a:prstGeom prst="line">
              <a:avLst/>
            </a:prstGeom>
            <a:noFill/>
            <a:ln w="0">
              <a:solidFill>
                <a:srgbClr val="000000"/>
              </a:solidFill>
              <a:round/>
              <a:headEnd/>
              <a:tailEnd/>
            </a:ln>
          </p:spPr>
          <p:txBody>
            <a:bodyPr/>
            <a:lstStyle/>
            <a:p>
              <a:endParaRPr lang="en-GB"/>
            </a:p>
          </p:txBody>
        </p:sp>
        <p:sp>
          <p:nvSpPr>
            <p:cNvPr id="35202" name="Line 22"/>
            <p:cNvSpPr>
              <a:spLocks noChangeShapeType="1"/>
            </p:cNvSpPr>
            <p:nvPr/>
          </p:nvSpPr>
          <p:spPr bwMode="auto">
            <a:xfrm flipH="1" flipV="1">
              <a:off x="108" y="781"/>
              <a:ext cx="571" cy="103"/>
            </a:xfrm>
            <a:prstGeom prst="line">
              <a:avLst/>
            </a:prstGeom>
            <a:noFill/>
            <a:ln w="0">
              <a:solidFill>
                <a:srgbClr val="000000"/>
              </a:solidFill>
              <a:round/>
              <a:headEnd/>
              <a:tailEnd/>
            </a:ln>
          </p:spPr>
          <p:txBody>
            <a:bodyPr/>
            <a:lstStyle/>
            <a:p>
              <a:endParaRPr lang="en-GB"/>
            </a:p>
          </p:txBody>
        </p:sp>
        <p:sp>
          <p:nvSpPr>
            <p:cNvPr id="35203" name="Line 23"/>
            <p:cNvSpPr>
              <a:spLocks noChangeShapeType="1"/>
            </p:cNvSpPr>
            <p:nvPr/>
          </p:nvSpPr>
          <p:spPr bwMode="auto">
            <a:xfrm>
              <a:off x="108" y="691"/>
              <a:ext cx="571" cy="87"/>
            </a:xfrm>
            <a:prstGeom prst="line">
              <a:avLst/>
            </a:prstGeom>
            <a:noFill/>
            <a:ln w="0">
              <a:solidFill>
                <a:srgbClr val="000000"/>
              </a:solidFill>
              <a:round/>
              <a:headEnd/>
              <a:tailEnd/>
            </a:ln>
          </p:spPr>
          <p:txBody>
            <a:bodyPr/>
            <a:lstStyle/>
            <a:p>
              <a:endParaRPr lang="en-GB"/>
            </a:p>
          </p:txBody>
        </p:sp>
        <p:sp>
          <p:nvSpPr>
            <p:cNvPr id="35204" name="Line 24"/>
            <p:cNvSpPr>
              <a:spLocks noChangeShapeType="1"/>
            </p:cNvSpPr>
            <p:nvPr/>
          </p:nvSpPr>
          <p:spPr bwMode="auto">
            <a:xfrm flipH="1" flipV="1">
              <a:off x="108" y="600"/>
              <a:ext cx="571" cy="73"/>
            </a:xfrm>
            <a:prstGeom prst="line">
              <a:avLst/>
            </a:prstGeom>
            <a:noFill/>
            <a:ln w="0">
              <a:solidFill>
                <a:srgbClr val="000000"/>
              </a:solidFill>
              <a:round/>
              <a:headEnd/>
              <a:tailEnd/>
            </a:ln>
          </p:spPr>
          <p:txBody>
            <a:bodyPr/>
            <a:lstStyle/>
            <a:p>
              <a:endParaRPr lang="en-GB"/>
            </a:p>
          </p:txBody>
        </p:sp>
        <p:sp>
          <p:nvSpPr>
            <p:cNvPr id="35205" name="Freeform 25"/>
            <p:cNvSpPr>
              <a:spLocks/>
            </p:cNvSpPr>
            <p:nvPr/>
          </p:nvSpPr>
          <p:spPr bwMode="auto">
            <a:xfrm>
              <a:off x="88" y="274"/>
              <a:ext cx="276" cy="288"/>
            </a:xfrm>
            <a:custGeom>
              <a:avLst/>
              <a:gdLst>
                <a:gd name="T0" fmla="*/ 0 w 1107"/>
                <a:gd name="T1" fmla="*/ 288 h 1152"/>
                <a:gd name="T2" fmla="*/ 0 w 1107"/>
                <a:gd name="T3" fmla="*/ 281 h 1152"/>
                <a:gd name="T4" fmla="*/ 0 w 1107"/>
                <a:gd name="T5" fmla="*/ 273 h 1152"/>
                <a:gd name="T6" fmla="*/ 4 w 1107"/>
                <a:gd name="T7" fmla="*/ 260 h 1152"/>
                <a:gd name="T8" fmla="*/ 10 w 1107"/>
                <a:gd name="T9" fmla="*/ 246 h 1152"/>
                <a:gd name="T10" fmla="*/ 15 w 1107"/>
                <a:gd name="T11" fmla="*/ 241 h 1152"/>
                <a:gd name="T12" fmla="*/ 20 w 1107"/>
                <a:gd name="T13" fmla="*/ 235 h 1152"/>
                <a:gd name="T14" fmla="*/ 276 w 1107"/>
                <a:gd name="T15" fmla="*/ 0 h 1152"/>
                <a:gd name="T16" fmla="*/ 0 60000 65536"/>
                <a:gd name="T17" fmla="*/ 0 60000 65536"/>
                <a:gd name="T18" fmla="*/ 0 60000 65536"/>
                <a:gd name="T19" fmla="*/ 0 60000 65536"/>
                <a:gd name="T20" fmla="*/ 0 60000 65536"/>
                <a:gd name="T21" fmla="*/ 0 60000 65536"/>
                <a:gd name="T22" fmla="*/ 0 60000 65536"/>
                <a:gd name="T23" fmla="*/ 0 60000 65536"/>
                <a:gd name="T24" fmla="*/ 0 w 1107"/>
                <a:gd name="T25" fmla="*/ 0 h 1152"/>
                <a:gd name="T26" fmla="*/ 1107 w 1107"/>
                <a:gd name="T27" fmla="*/ 1152 h 1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07" h="1152">
                  <a:moveTo>
                    <a:pt x="2" y="1152"/>
                  </a:moveTo>
                  <a:lnTo>
                    <a:pt x="0" y="1122"/>
                  </a:lnTo>
                  <a:lnTo>
                    <a:pt x="2" y="1093"/>
                  </a:lnTo>
                  <a:lnTo>
                    <a:pt x="16" y="1038"/>
                  </a:lnTo>
                  <a:lnTo>
                    <a:pt x="42" y="986"/>
                  </a:lnTo>
                  <a:lnTo>
                    <a:pt x="59" y="963"/>
                  </a:lnTo>
                  <a:lnTo>
                    <a:pt x="80" y="942"/>
                  </a:lnTo>
                  <a:lnTo>
                    <a:pt x="1107" y="0"/>
                  </a:lnTo>
                </a:path>
              </a:pathLst>
            </a:custGeom>
            <a:noFill/>
            <a:ln w="0">
              <a:solidFill>
                <a:srgbClr val="000000"/>
              </a:solidFill>
              <a:round/>
              <a:headEnd/>
              <a:tailEnd/>
            </a:ln>
          </p:spPr>
          <p:txBody>
            <a:bodyPr/>
            <a:lstStyle/>
            <a:p>
              <a:endParaRPr lang="en-US"/>
            </a:p>
          </p:txBody>
        </p:sp>
        <p:sp>
          <p:nvSpPr>
            <p:cNvPr id="35206" name="Freeform 26"/>
            <p:cNvSpPr>
              <a:spLocks/>
            </p:cNvSpPr>
            <p:nvPr/>
          </p:nvSpPr>
          <p:spPr bwMode="auto">
            <a:xfrm>
              <a:off x="17" y="230"/>
              <a:ext cx="323" cy="332"/>
            </a:xfrm>
            <a:custGeom>
              <a:avLst/>
              <a:gdLst>
                <a:gd name="T0" fmla="*/ 323 w 1290"/>
                <a:gd name="T1" fmla="*/ 0 h 1327"/>
                <a:gd name="T2" fmla="*/ 323 w 1290"/>
                <a:gd name="T3" fmla="*/ 21 h 1327"/>
                <a:gd name="T4" fmla="*/ 0 w 1290"/>
                <a:gd name="T5" fmla="*/ 332 h 1327"/>
                <a:gd name="T6" fmla="*/ 0 60000 65536"/>
                <a:gd name="T7" fmla="*/ 0 60000 65536"/>
                <a:gd name="T8" fmla="*/ 0 60000 65536"/>
                <a:gd name="T9" fmla="*/ 0 w 1290"/>
                <a:gd name="T10" fmla="*/ 0 h 1327"/>
                <a:gd name="T11" fmla="*/ 1290 w 1290"/>
                <a:gd name="T12" fmla="*/ 1327 h 1327"/>
              </a:gdLst>
              <a:ahLst/>
              <a:cxnLst>
                <a:cxn ang="T6">
                  <a:pos x="T0" y="T1"/>
                </a:cxn>
                <a:cxn ang="T7">
                  <a:pos x="T2" y="T3"/>
                </a:cxn>
                <a:cxn ang="T8">
                  <a:pos x="T4" y="T5"/>
                </a:cxn>
              </a:cxnLst>
              <a:rect l="T9" t="T10" r="T11" b="T12"/>
              <a:pathLst>
                <a:path w="1290" h="1327">
                  <a:moveTo>
                    <a:pt x="1290" y="0"/>
                  </a:moveTo>
                  <a:lnTo>
                    <a:pt x="1290" y="82"/>
                  </a:lnTo>
                  <a:lnTo>
                    <a:pt x="0" y="1327"/>
                  </a:lnTo>
                </a:path>
              </a:pathLst>
            </a:custGeom>
            <a:noFill/>
            <a:ln w="0">
              <a:solidFill>
                <a:srgbClr val="000000"/>
              </a:solidFill>
              <a:round/>
              <a:headEnd/>
              <a:tailEnd/>
            </a:ln>
          </p:spPr>
          <p:txBody>
            <a:bodyPr/>
            <a:lstStyle/>
            <a:p>
              <a:endParaRPr lang="en-US"/>
            </a:p>
          </p:txBody>
        </p:sp>
        <p:sp>
          <p:nvSpPr>
            <p:cNvPr id="35207" name="Freeform 27"/>
            <p:cNvSpPr>
              <a:spLocks/>
            </p:cNvSpPr>
            <p:nvPr/>
          </p:nvSpPr>
          <p:spPr bwMode="auto">
            <a:xfrm>
              <a:off x="108" y="251"/>
              <a:ext cx="569" cy="318"/>
            </a:xfrm>
            <a:custGeom>
              <a:avLst/>
              <a:gdLst>
                <a:gd name="T0" fmla="*/ 0 w 2274"/>
                <a:gd name="T1" fmla="*/ 259 h 1274"/>
                <a:gd name="T2" fmla="*/ 569 w 2274"/>
                <a:gd name="T3" fmla="*/ 318 h 1274"/>
                <a:gd name="T4" fmla="*/ 232 w 2274"/>
                <a:gd name="T5" fmla="*/ 0 h 1274"/>
                <a:gd name="T6" fmla="*/ 0 60000 65536"/>
                <a:gd name="T7" fmla="*/ 0 60000 65536"/>
                <a:gd name="T8" fmla="*/ 0 60000 65536"/>
                <a:gd name="T9" fmla="*/ 0 w 2274"/>
                <a:gd name="T10" fmla="*/ 0 h 1274"/>
                <a:gd name="T11" fmla="*/ 2274 w 2274"/>
                <a:gd name="T12" fmla="*/ 1274 h 1274"/>
              </a:gdLst>
              <a:ahLst/>
              <a:cxnLst>
                <a:cxn ang="T6">
                  <a:pos x="T0" y="T1"/>
                </a:cxn>
                <a:cxn ang="T7">
                  <a:pos x="T2" y="T3"/>
                </a:cxn>
                <a:cxn ang="T8">
                  <a:pos x="T4" y="T5"/>
                </a:cxn>
              </a:cxnLst>
              <a:rect l="T9" t="T10" r="T11" b="T12"/>
              <a:pathLst>
                <a:path w="2274" h="1274">
                  <a:moveTo>
                    <a:pt x="0" y="1036"/>
                  </a:moveTo>
                  <a:lnTo>
                    <a:pt x="2274" y="1274"/>
                  </a:lnTo>
                  <a:lnTo>
                    <a:pt x="926" y="0"/>
                  </a:lnTo>
                </a:path>
              </a:pathLst>
            </a:custGeom>
            <a:noFill/>
            <a:ln w="0">
              <a:solidFill>
                <a:srgbClr val="000000"/>
              </a:solidFill>
              <a:round/>
              <a:headEnd/>
              <a:tailEnd/>
            </a:ln>
          </p:spPr>
          <p:txBody>
            <a:bodyPr/>
            <a:lstStyle/>
            <a:p>
              <a:endParaRPr lang="en-US"/>
            </a:p>
          </p:txBody>
        </p:sp>
        <p:sp>
          <p:nvSpPr>
            <p:cNvPr id="35208" name="Line 28"/>
            <p:cNvSpPr>
              <a:spLocks noChangeShapeType="1"/>
            </p:cNvSpPr>
            <p:nvPr/>
          </p:nvSpPr>
          <p:spPr bwMode="auto">
            <a:xfrm>
              <a:off x="305" y="328"/>
              <a:ext cx="128" cy="11"/>
            </a:xfrm>
            <a:prstGeom prst="line">
              <a:avLst/>
            </a:prstGeom>
            <a:noFill/>
            <a:ln w="0">
              <a:solidFill>
                <a:srgbClr val="000000"/>
              </a:solidFill>
              <a:round/>
              <a:headEnd/>
              <a:tailEnd/>
            </a:ln>
          </p:spPr>
          <p:txBody>
            <a:bodyPr/>
            <a:lstStyle/>
            <a:p>
              <a:endParaRPr lang="en-GB"/>
            </a:p>
          </p:txBody>
        </p:sp>
        <p:sp>
          <p:nvSpPr>
            <p:cNvPr id="35209" name="Line 29"/>
            <p:cNvSpPr>
              <a:spLocks noChangeShapeType="1"/>
            </p:cNvSpPr>
            <p:nvPr/>
          </p:nvSpPr>
          <p:spPr bwMode="auto">
            <a:xfrm>
              <a:off x="202" y="424"/>
              <a:ext cx="359" cy="36"/>
            </a:xfrm>
            <a:prstGeom prst="line">
              <a:avLst/>
            </a:prstGeom>
            <a:noFill/>
            <a:ln w="0">
              <a:solidFill>
                <a:srgbClr val="000000"/>
              </a:solidFill>
              <a:round/>
              <a:headEnd/>
              <a:tailEnd/>
            </a:ln>
          </p:spPr>
          <p:txBody>
            <a:bodyPr/>
            <a:lstStyle/>
            <a:p>
              <a:endParaRPr lang="en-GB"/>
            </a:p>
          </p:txBody>
        </p:sp>
        <p:sp>
          <p:nvSpPr>
            <p:cNvPr id="35210" name="Freeform 30"/>
            <p:cNvSpPr>
              <a:spLocks/>
            </p:cNvSpPr>
            <p:nvPr/>
          </p:nvSpPr>
          <p:spPr bwMode="auto">
            <a:xfrm>
              <a:off x="340" y="230"/>
              <a:ext cx="678" cy="428"/>
            </a:xfrm>
            <a:custGeom>
              <a:avLst/>
              <a:gdLst>
                <a:gd name="T0" fmla="*/ 0 w 2713"/>
                <a:gd name="T1" fmla="*/ 0 h 1709"/>
                <a:gd name="T2" fmla="*/ 338 w 2713"/>
                <a:gd name="T3" fmla="*/ 320 h 1709"/>
                <a:gd name="T4" fmla="*/ 678 w 2713"/>
                <a:gd name="T5" fmla="*/ 408 h 1709"/>
                <a:gd name="T6" fmla="*/ 678 w 2713"/>
                <a:gd name="T7" fmla="*/ 428 h 1709"/>
                <a:gd name="T8" fmla="*/ 337 w 2713"/>
                <a:gd name="T9" fmla="*/ 340 h 1709"/>
                <a:gd name="T10" fmla="*/ 0 60000 65536"/>
                <a:gd name="T11" fmla="*/ 0 60000 65536"/>
                <a:gd name="T12" fmla="*/ 0 60000 65536"/>
                <a:gd name="T13" fmla="*/ 0 60000 65536"/>
                <a:gd name="T14" fmla="*/ 0 60000 65536"/>
                <a:gd name="T15" fmla="*/ 0 w 2713"/>
                <a:gd name="T16" fmla="*/ 0 h 1709"/>
                <a:gd name="T17" fmla="*/ 2713 w 2713"/>
                <a:gd name="T18" fmla="*/ 1709 h 1709"/>
              </a:gdLst>
              <a:ahLst/>
              <a:cxnLst>
                <a:cxn ang="T10">
                  <a:pos x="T0" y="T1"/>
                </a:cxn>
                <a:cxn ang="T11">
                  <a:pos x="T2" y="T3"/>
                </a:cxn>
                <a:cxn ang="T12">
                  <a:pos x="T4" y="T5"/>
                </a:cxn>
                <a:cxn ang="T13">
                  <a:pos x="T6" y="T7"/>
                </a:cxn>
                <a:cxn ang="T14">
                  <a:pos x="T8" y="T9"/>
                </a:cxn>
              </a:cxnLst>
              <a:rect l="T15" t="T16" r="T17" b="T18"/>
              <a:pathLst>
                <a:path w="2713" h="1709">
                  <a:moveTo>
                    <a:pt x="0" y="0"/>
                  </a:moveTo>
                  <a:lnTo>
                    <a:pt x="1351" y="1278"/>
                  </a:lnTo>
                  <a:lnTo>
                    <a:pt x="2713" y="1629"/>
                  </a:lnTo>
                  <a:lnTo>
                    <a:pt x="2713" y="1709"/>
                  </a:lnTo>
                  <a:lnTo>
                    <a:pt x="1348" y="1356"/>
                  </a:lnTo>
                </a:path>
              </a:pathLst>
            </a:custGeom>
            <a:noFill/>
            <a:ln w="0">
              <a:solidFill>
                <a:srgbClr val="000000"/>
              </a:solidFill>
              <a:round/>
              <a:headEnd/>
              <a:tailEnd/>
            </a:ln>
          </p:spPr>
          <p:txBody>
            <a:bodyPr/>
            <a:lstStyle/>
            <a:p>
              <a:endParaRPr lang="en-US"/>
            </a:p>
          </p:txBody>
        </p:sp>
        <p:sp>
          <p:nvSpPr>
            <p:cNvPr id="35211" name="Line 31"/>
            <p:cNvSpPr>
              <a:spLocks noChangeShapeType="1"/>
            </p:cNvSpPr>
            <p:nvPr/>
          </p:nvSpPr>
          <p:spPr bwMode="auto">
            <a:xfrm flipV="1">
              <a:off x="673" y="502"/>
              <a:ext cx="1164" cy="44"/>
            </a:xfrm>
            <a:prstGeom prst="line">
              <a:avLst/>
            </a:prstGeom>
            <a:noFill/>
            <a:ln w="0">
              <a:solidFill>
                <a:srgbClr val="000000"/>
              </a:solidFill>
              <a:round/>
              <a:headEnd/>
              <a:tailEnd/>
            </a:ln>
          </p:spPr>
          <p:txBody>
            <a:bodyPr/>
            <a:lstStyle/>
            <a:p>
              <a:endParaRPr lang="en-GB"/>
            </a:p>
          </p:txBody>
        </p:sp>
        <p:sp>
          <p:nvSpPr>
            <p:cNvPr id="35212" name="Line 32"/>
            <p:cNvSpPr>
              <a:spLocks noChangeShapeType="1"/>
            </p:cNvSpPr>
            <p:nvPr/>
          </p:nvSpPr>
          <p:spPr bwMode="auto">
            <a:xfrm flipH="1">
              <a:off x="1018" y="578"/>
              <a:ext cx="1101" cy="60"/>
            </a:xfrm>
            <a:prstGeom prst="line">
              <a:avLst/>
            </a:prstGeom>
            <a:noFill/>
            <a:ln w="0">
              <a:solidFill>
                <a:srgbClr val="000000"/>
              </a:solidFill>
              <a:round/>
              <a:headEnd/>
              <a:tailEnd/>
            </a:ln>
          </p:spPr>
          <p:txBody>
            <a:bodyPr/>
            <a:lstStyle/>
            <a:p>
              <a:endParaRPr lang="en-GB"/>
            </a:p>
          </p:txBody>
        </p:sp>
        <p:sp>
          <p:nvSpPr>
            <p:cNvPr id="35213" name="Line 33"/>
            <p:cNvSpPr>
              <a:spLocks noChangeShapeType="1"/>
            </p:cNvSpPr>
            <p:nvPr/>
          </p:nvSpPr>
          <p:spPr bwMode="auto">
            <a:xfrm>
              <a:off x="1193" y="648"/>
              <a:ext cx="1" cy="467"/>
            </a:xfrm>
            <a:prstGeom prst="line">
              <a:avLst/>
            </a:prstGeom>
            <a:noFill/>
            <a:ln w="0">
              <a:solidFill>
                <a:srgbClr val="000000"/>
              </a:solidFill>
              <a:round/>
              <a:headEnd/>
              <a:tailEnd/>
            </a:ln>
          </p:spPr>
          <p:txBody>
            <a:bodyPr/>
            <a:lstStyle/>
            <a:p>
              <a:endParaRPr lang="en-GB"/>
            </a:p>
          </p:txBody>
        </p:sp>
        <p:sp>
          <p:nvSpPr>
            <p:cNvPr id="35214" name="Freeform 34"/>
            <p:cNvSpPr>
              <a:spLocks/>
            </p:cNvSpPr>
            <p:nvPr/>
          </p:nvSpPr>
          <p:spPr bwMode="auto">
            <a:xfrm>
              <a:off x="1193" y="638"/>
              <a:ext cx="188" cy="463"/>
            </a:xfrm>
            <a:custGeom>
              <a:avLst/>
              <a:gdLst>
                <a:gd name="T0" fmla="*/ 0 w 753"/>
                <a:gd name="T1" fmla="*/ 463 h 1854"/>
                <a:gd name="T2" fmla="*/ 159 w 753"/>
                <a:gd name="T3" fmla="*/ 437 h 1854"/>
                <a:gd name="T4" fmla="*/ 188 w 753"/>
                <a:gd name="T5" fmla="*/ 446 h 1854"/>
                <a:gd name="T6" fmla="*/ 187 w 753"/>
                <a:gd name="T7" fmla="*/ 445 h 1854"/>
                <a:gd name="T8" fmla="*/ 187 w 753"/>
                <a:gd name="T9" fmla="*/ 446 h 1854"/>
                <a:gd name="T10" fmla="*/ 188 w 753"/>
                <a:gd name="T11" fmla="*/ 446 h 1854"/>
                <a:gd name="T12" fmla="*/ 188 w 753"/>
                <a:gd name="T13" fmla="*/ 0 h 1854"/>
                <a:gd name="T14" fmla="*/ 0 60000 65536"/>
                <a:gd name="T15" fmla="*/ 0 60000 65536"/>
                <a:gd name="T16" fmla="*/ 0 60000 65536"/>
                <a:gd name="T17" fmla="*/ 0 60000 65536"/>
                <a:gd name="T18" fmla="*/ 0 60000 65536"/>
                <a:gd name="T19" fmla="*/ 0 60000 65536"/>
                <a:gd name="T20" fmla="*/ 0 60000 65536"/>
                <a:gd name="T21" fmla="*/ 0 w 753"/>
                <a:gd name="T22" fmla="*/ 0 h 1854"/>
                <a:gd name="T23" fmla="*/ 753 w 753"/>
                <a:gd name="T24" fmla="*/ 1854 h 1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3" h="1854">
                  <a:moveTo>
                    <a:pt x="0" y="1854"/>
                  </a:moveTo>
                  <a:lnTo>
                    <a:pt x="636" y="1749"/>
                  </a:lnTo>
                  <a:lnTo>
                    <a:pt x="753" y="1784"/>
                  </a:lnTo>
                  <a:lnTo>
                    <a:pt x="748" y="1783"/>
                  </a:lnTo>
                  <a:lnTo>
                    <a:pt x="749" y="1784"/>
                  </a:lnTo>
                  <a:lnTo>
                    <a:pt x="753" y="1784"/>
                  </a:lnTo>
                  <a:lnTo>
                    <a:pt x="753" y="0"/>
                  </a:lnTo>
                </a:path>
              </a:pathLst>
            </a:custGeom>
            <a:noFill/>
            <a:ln w="0">
              <a:solidFill>
                <a:srgbClr val="000000"/>
              </a:solidFill>
              <a:round/>
              <a:headEnd/>
              <a:tailEnd/>
            </a:ln>
          </p:spPr>
          <p:txBody>
            <a:bodyPr/>
            <a:lstStyle/>
            <a:p>
              <a:endParaRPr lang="en-US"/>
            </a:p>
          </p:txBody>
        </p:sp>
        <p:sp>
          <p:nvSpPr>
            <p:cNvPr id="35215" name="Line 35"/>
            <p:cNvSpPr>
              <a:spLocks noChangeShapeType="1"/>
            </p:cNvSpPr>
            <p:nvPr/>
          </p:nvSpPr>
          <p:spPr bwMode="auto">
            <a:xfrm>
              <a:off x="1352" y="639"/>
              <a:ext cx="1" cy="436"/>
            </a:xfrm>
            <a:prstGeom prst="line">
              <a:avLst/>
            </a:prstGeom>
            <a:noFill/>
            <a:ln w="0">
              <a:solidFill>
                <a:srgbClr val="000000"/>
              </a:solidFill>
              <a:round/>
              <a:headEnd/>
              <a:tailEnd/>
            </a:ln>
          </p:spPr>
          <p:txBody>
            <a:bodyPr/>
            <a:lstStyle/>
            <a:p>
              <a:endParaRPr lang="en-GB"/>
            </a:p>
          </p:txBody>
        </p:sp>
        <p:sp>
          <p:nvSpPr>
            <p:cNvPr id="35216" name="Line 36"/>
            <p:cNvSpPr>
              <a:spLocks noChangeShapeType="1"/>
            </p:cNvSpPr>
            <p:nvPr/>
          </p:nvSpPr>
          <p:spPr bwMode="auto">
            <a:xfrm flipV="1">
              <a:off x="1018" y="615"/>
              <a:ext cx="780" cy="43"/>
            </a:xfrm>
            <a:prstGeom prst="line">
              <a:avLst/>
            </a:prstGeom>
            <a:noFill/>
            <a:ln w="0">
              <a:solidFill>
                <a:srgbClr val="000000"/>
              </a:solidFill>
              <a:round/>
              <a:headEnd/>
              <a:tailEnd/>
            </a:ln>
          </p:spPr>
          <p:txBody>
            <a:bodyPr/>
            <a:lstStyle/>
            <a:p>
              <a:endParaRPr lang="en-GB"/>
            </a:p>
          </p:txBody>
        </p:sp>
        <p:sp>
          <p:nvSpPr>
            <p:cNvPr id="35217" name="Freeform 37"/>
            <p:cNvSpPr>
              <a:spLocks/>
            </p:cNvSpPr>
            <p:nvPr/>
          </p:nvSpPr>
          <p:spPr bwMode="auto">
            <a:xfrm>
              <a:off x="1480" y="246"/>
              <a:ext cx="208" cy="118"/>
            </a:xfrm>
            <a:custGeom>
              <a:avLst/>
              <a:gdLst>
                <a:gd name="T0" fmla="*/ 0 w 832"/>
                <a:gd name="T1" fmla="*/ 0 h 471"/>
                <a:gd name="T2" fmla="*/ 82 w 832"/>
                <a:gd name="T3" fmla="*/ 1 h 471"/>
                <a:gd name="T4" fmla="*/ 208 w 832"/>
                <a:gd name="T5" fmla="*/ 118 h 471"/>
                <a:gd name="T6" fmla="*/ 0 60000 65536"/>
                <a:gd name="T7" fmla="*/ 0 60000 65536"/>
                <a:gd name="T8" fmla="*/ 0 60000 65536"/>
                <a:gd name="T9" fmla="*/ 0 w 832"/>
                <a:gd name="T10" fmla="*/ 0 h 471"/>
                <a:gd name="T11" fmla="*/ 832 w 832"/>
                <a:gd name="T12" fmla="*/ 471 h 471"/>
              </a:gdLst>
              <a:ahLst/>
              <a:cxnLst>
                <a:cxn ang="T6">
                  <a:pos x="T0" y="T1"/>
                </a:cxn>
                <a:cxn ang="T7">
                  <a:pos x="T2" y="T3"/>
                </a:cxn>
                <a:cxn ang="T8">
                  <a:pos x="T4" y="T5"/>
                </a:cxn>
              </a:cxnLst>
              <a:rect l="T9" t="T10" r="T11" b="T12"/>
              <a:pathLst>
                <a:path w="832" h="471">
                  <a:moveTo>
                    <a:pt x="0" y="0"/>
                  </a:moveTo>
                  <a:lnTo>
                    <a:pt x="326" y="4"/>
                  </a:lnTo>
                  <a:lnTo>
                    <a:pt x="832" y="471"/>
                  </a:lnTo>
                </a:path>
              </a:pathLst>
            </a:custGeom>
            <a:noFill/>
            <a:ln w="0">
              <a:solidFill>
                <a:srgbClr val="000000"/>
              </a:solidFill>
              <a:round/>
              <a:headEnd/>
              <a:tailEnd/>
            </a:ln>
          </p:spPr>
          <p:txBody>
            <a:bodyPr/>
            <a:lstStyle/>
            <a:p>
              <a:endParaRPr lang="en-US"/>
            </a:p>
          </p:txBody>
        </p:sp>
        <p:sp>
          <p:nvSpPr>
            <p:cNvPr id="35218" name="Line 38"/>
            <p:cNvSpPr>
              <a:spLocks noChangeShapeType="1"/>
            </p:cNvSpPr>
            <p:nvPr/>
          </p:nvSpPr>
          <p:spPr bwMode="auto">
            <a:xfrm flipV="1">
              <a:off x="1637" y="17"/>
              <a:ext cx="1" cy="300"/>
            </a:xfrm>
            <a:prstGeom prst="line">
              <a:avLst/>
            </a:prstGeom>
            <a:noFill/>
            <a:ln w="0">
              <a:solidFill>
                <a:srgbClr val="000000"/>
              </a:solidFill>
              <a:round/>
              <a:headEnd/>
              <a:tailEnd/>
            </a:ln>
          </p:spPr>
          <p:txBody>
            <a:bodyPr/>
            <a:lstStyle/>
            <a:p>
              <a:endParaRPr lang="en-GB"/>
            </a:p>
          </p:txBody>
        </p:sp>
        <p:sp>
          <p:nvSpPr>
            <p:cNvPr id="35219" name="Line 39"/>
            <p:cNvSpPr>
              <a:spLocks noChangeShapeType="1"/>
            </p:cNvSpPr>
            <p:nvPr/>
          </p:nvSpPr>
          <p:spPr bwMode="auto">
            <a:xfrm flipV="1">
              <a:off x="2036" y="600"/>
              <a:ext cx="47" cy="2"/>
            </a:xfrm>
            <a:prstGeom prst="line">
              <a:avLst/>
            </a:prstGeom>
            <a:noFill/>
            <a:ln w="0">
              <a:solidFill>
                <a:srgbClr val="000000"/>
              </a:solidFill>
              <a:round/>
              <a:headEnd/>
              <a:tailEnd/>
            </a:ln>
          </p:spPr>
          <p:txBody>
            <a:bodyPr/>
            <a:lstStyle/>
            <a:p>
              <a:endParaRPr lang="en-GB"/>
            </a:p>
          </p:txBody>
        </p:sp>
        <p:sp>
          <p:nvSpPr>
            <p:cNvPr id="35220" name="Line 40"/>
            <p:cNvSpPr>
              <a:spLocks noChangeShapeType="1"/>
            </p:cNvSpPr>
            <p:nvPr/>
          </p:nvSpPr>
          <p:spPr bwMode="auto">
            <a:xfrm flipH="1">
              <a:off x="1381" y="665"/>
              <a:ext cx="400" cy="41"/>
            </a:xfrm>
            <a:prstGeom prst="line">
              <a:avLst/>
            </a:prstGeom>
            <a:noFill/>
            <a:ln w="0">
              <a:solidFill>
                <a:srgbClr val="000000"/>
              </a:solidFill>
              <a:round/>
              <a:headEnd/>
              <a:tailEnd/>
            </a:ln>
          </p:spPr>
          <p:txBody>
            <a:bodyPr/>
            <a:lstStyle/>
            <a:p>
              <a:endParaRPr lang="en-GB"/>
            </a:p>
          </p:txBody>
        </p:sp>
        <p:sp>
          <p:nvSpPr>
            <p:cNvPr id="35221" name="Line 41"/>
            <p:cNvSpPr>
              <a:spLocks noChangeShapeType="1"/>
            </p:cNvSpPr>
            <p:nvPr/>
          </p:nvSpPr>
          <p:spPr bwMode="auto">
            <a:xfrm flipV="1">
              <a:off x="1381" y="753"/>
              <a:ext cx="400" cy="47"/>
            </a:xfrm>
            <a:prstGeom prst="line">
              <a:avLst/>
            </a:prstGeom>
            <a:noFill/>
            <a:ln w="0">
              <a:solidFill>
                <a:srgbClr val="000000"/>
              </a:solidFill>
              <a:round/>
              <a:headEnd/>
              <a:tailEnd/>
            </a:ln>
          </p:spPr>
          <p:txBody>
            <a:bodyPr/>
            <a:lstStyle/>
            <a:p>
              <a:endParaRPr lang="en-GB"/>
            </a:p>
          </p:txBody>
        </p:sp>
        <p:sp>
          <p:nvSpPr>
            <p:cNvPr id="35222" name="Line 42"/>
            <p:cNvSpPr>
              <a:spLocks noChangeShapeType="1"/>
            </p:cNvSpPr>
            <p:nvPr/>
          </p:nvSpPr>
          <p:spPr bwMode="auto">
            <a:xfrm flipH="1">
              <a:off x="1381" y="840"/>
              <a:ext cx="400" cy="54"/>
            </a:xfrm>
            <a:prstGeom prst="line">
              <a:avLst/>
            </a:prstGeom>
            <a:noFill/>
            <a:ln w="0">
              <a:solidFill>
                <a:srgbClr val="000000"/>
              </a:solidFill>
              <a:round/>
              <a:headEnd/>
              <a:tailEnd/>
            </a:ln>
          </p:spPr>
          <p:txBody>
            <a:bodyPr/>
            <a:lstStyle/>
            <a:p>
              <a:endParaRPr lang="en-GB"/>
            </a:p>
          </p:txBody>
        </p:sp>
        <p:sp>
          <p:nvSpPr>
            <p:cNvPr id="35223" name="Line 43"/>
            <p:cNvSpPr>
              <a:spLocks noChangeShapeType="1"/>
            </p:cNvSpPr>
            <p:nvPr/>
          </p:nvSpPr>
          <p:spPr bwMode="auto">
            <a:xfrm flipV="1">
              <a:off x="1381" y="929"/>
              <a:ext cx="400" cy="60"/>
            </a:xfrm>
            <a:prstGeom prst="line">
              <a:avLst/>
            </a:prstGeom>
            <a:noFill/>
            <a:ln w="0">
              <a:solidFill>
                <a:srgbClr val="000000"/>
              </a:solidFill>
              <a:round/>
              <a:headEnd/>
              <a:tailEnd/>
            </a:ln>
          </p:spPr>
          <p:txBody>
            <a:bodyPr/>
            <a:lstStyle/>
            <a:p>
              <a:endParaRPr lang="en-GB"/>
            </a:p>
          </p:txBody>
        </p:sp>
        <p:sp>
          <p:nvSpPr>
            <p:cNvPr id="35224" name="Freeform 44"/>
            <p:cNvSpPr>
              <a:spLocks/>
            </p:cNvSpPr>
            <p:nvPr/>
          </p:nvSpPr>
          <p:spPr bwMode="auto">
            <a:xfrm>
              <a:off x="17" y="230"/>
              <a:ext cx="2102" cy="1073"/>
            </a:xfrm>
            <a:custGeom>
              <a:avLst/>
              <a:gdLst>
                <a:gd name="T0" fmla="*/ 0 w 8407"/>
                <a:gd name="T1" fmla="*/ 332 h 4290"/>
                <a:gd name="T2" fmla="*/ 0 w 8407"/>
                <a:gd name="T3" fmla="*/ 312 h 4290"/>
                <a:gd name="T4" fmla="*/ 323 w 8407"/>
                <a:gd name="T5" fmla="*/ 0 h 4290"/>
                <a:gd name="T6" fmla="*/ 1544 w 8407"/>
                <a:gd name="T7" fmla="*/ 17 h 4290"/>
                <a:gd name="T8" fmla="*/ 1820 w 8407"/>
                <a:gd name="T9" fmla="*/ 272 h 4290"/>
                <a:gd name="T10" fmla="*/ 2102 w 8407"/>
                <a:gd name="T11" fmla="*/ 348 h 4290"/>
                <a:gd name="T12" fmla="*/ 2102 w 8407"/>
                <a:gd name="T13" fmla="*/ 367 h 4290"/>
                <a:gd name="T14" fmla="*/ 2066 w 8407"/>
                <a:gd name="T15" fmla="*/ 369 h 4290"/>
                <a:gd name="T16" fmla="*/ 2066 w 8407"/>
                <a:gd name="T17" fmla="*/ 834 h 4290"/>
                <a:gd name="T18" fmla="*/ 2066 w 8407"/>
                <a:gd name="T19" fmla="*/ 838 h 4290"/>
                <a:gd name="T20" fmla="*/ 2064 w 8407"/>
                <a:gd name="T21" fmla="*/ 841 h 4290"/>
                <a:gd name="T22" fmla="*/ 2059 w 8407"/>
                <a:gd name="T23" fmla="*/ 847 h 4290"/>
                <a:gd name="T24" fmla="*/ 2052 w 8407"/>
                <a:gd name="T25" fmla="*/ 851 h 4290"/>
                <a:gd name="T26" fmla="*/ 2043 w 8407"/>
                <a:gd name="T27" fmla="*/ 853 h 4290"/>
                <a:gd name="T28" fmla="*/ 2034 w 8407"/>
                <a:gd name="T29" fmla="*/ 854 h 4290"/>
                <a:gd name="T30" fmla="*/ 2027 w 8407"/>
                <a:gd name="T31" fmla="*/ 852 h 4290"/>
                <a:gd name="T32" fmla="*/ 2024 w 8407"/>
                <a:gd name="T33" fmla="*/ 851 h 4290"/>
                <a:gd name="T34" fmla="*/ 2022 w 8407"/>
                <a:gd name="T35" fmla="*/ 849 h 4290"/>
                <a:gd name="T36" fmla="*/ 2020 w 8407"/>
                <a:gd name="T37" fmla="*/ 846 h 4290"/>
                <a:gd name="T38" fmla="*/ 2019 w 8407"/>
                <a:gd name="T39" fmla="*/ 842 h 4290"/>
                <a:gd name="T40" fmla="*/ 2019 w 8407"/>
                <a:gd name="T41" fmla="*/ 372 h 4290"/>
                <a:gd name="T42" fmla="*/ 1335 w 8407"/>
                <a:gd name="T43" fmla="*/ 409 h 4290"/>
                <a:gd name="T44" fmla="*/ 1335 w 8407"/>
                <a:gd name="T45" fmla="*/ 845 h 4290"/>
                <a:gd name="T46" fmla="*/ 1176 w 8407"/>
                <a:gd name="T47" fmla="*/ 871 h 4290"/>
                <a:gd name="T48" fmla="*/ 1176 w 8407"/>
                <a:gd name="T49" fmla="*/ 418 h 4290"/>
                <a:gd name="T50" fmla="*/ 1021 w 8407"/>
                <a:gd name="T51" fmla="*/ 426 h 4290"/>
                <a:gd name="T52" fmla="*/ 1021 w 8407"/>
                <a:gd name="T53" fmla="*/ 1055 h 4290"/>
                <a:gd name="T54" fmla="*/ 1020 w 8407"/>
                <a:gd name="T55" fmla="*/ 1058 h 4290"/>
                <a:gd name="T56" fmla="*/ 1019 w 8407"/>
                <a:gd name="T57" fmla="*/ 1062 h 4290"/>
                <a:gd name="T58" fmla="*/ 1013 w 8407"/>
                <a:gd name="T59" fmla="*/ 1067 h 4290"/>
                <a:gd name="T60" fmla="*/ 1006 w 8407"/>
                <a:gd name="T61" fmla="*/ 1071 h 4290"/>
                <a:gd name="T62" fmla="*/ 997 w 8407"/>
                <a:gd name="T63" fmla="*/ 1073 h 4290"/>
                <a:gd name="T64" fmla="*/ 989 w 8407"/>
                <a:gd name="T65" fmla="*/ 1073 h 4290"/>
                <a:gd name="T66" fmla="*/ 985 w 8407"/>
                <a:gd name="T67" fmla="*/ 1072 h 4290"/>
                <a:gd name="T68" fmla="*/ 981 w 8407"/>
                <a:gd name="T69" fmla="*/ 1071 h 4290"/>
                <a:gd name="T70" fmla="*/ 976 w 8407"/>
                <a:gd name="T71" fmla="*/ 1068 h 4290"/>
                <a:gd name="T72" fmla="*/ 974 w 8407"/>
                <a:gd name="T73" fmla="*/ 1065 h 4290"/>
                <a:gd name="T74" fmla="*/ 974 w 8407"/>
                <a:gd name="T75" fmla="*/ 1062 h 4290"/>
                <a:gd name="T76" fmla="*/ 974 w 8407"/>
                <a:gd name="T77" fmla="*/ 421 h 4290"/>
                <a:gd name="T78" fmla="*/ 660 w 8407"/>
                <a:gd name="T79" fmla="*/ 339 h 4290"/>
                <a:gd name="T80" fmla="*/ 348 w 8407"/>
                <a:gd name="T81" fmla="*/ 44 h 4290"/>
                <a:gd name="T82" fmla="*/ 91 w 8407"/>
                <a:gd name="T83" fmla="*/ 280 h 4290"/>
                <a:gd name="T84" fmla="*/ 86 w 8407"/>
                <a:gd name="T85" fmla="*/ 285 h 4290"/>
                <a:gd name="T86" fmla="*/ 82 w 8407"/>
                <a:gd name="T87" fmla="*/ 290 h 4290"/>
                <a:gd name="T88" fmla="*/ 76 w 8407"/>
                <a:gd name="T89" fmla="*/ 302 h 4290"/>
                <a:gd name="T90" fmla="*/ 73 w 8407"/>
                <a:gd name="T91" fmla="*/ 308 h 4290"/>
                <a:gd name="T92" fmla="*/ 72 w 8407"/>
                <a:gd name="T93" fmla="*/ 315 h 4290"/>
                <a:gd name="T94" fmla="*/ 71 w 8407"/>
                <a:gd name="T95" fmla="*/ 322 h 4290"/>
                <a:gd name="T96" fmla="*/ 71 w 8407"/>
                <a:gd name="T97" fmla="*/ 329 h 4290"/>
                <a:gd name="T98" fmla="*/ 0 w 8407"/>
                <a:gd name="T99" fmla="*/ 332 h 42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407"/>
                <a:gd name="T151" fmla="*/ 0 h 4290"/>
                <a:gd name="T152" fmla="*/ 8407 w 8407"/>
                <a:gd name="T153" fmla="*/ 4290 h 429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407" h="4290">
                  <a:moveTo>
                    <a:pt x="0" y="1327"/>
                  </a:moveTo>
                  <a:lnTo>
                    <a:pt x="0" y="1248"/>
                  </a:lnTo>
                  <a:lnTo>
                    <a:pt x="1290" y="0"/>
                  </a:lnTo>
                  <a:lnTo>
                    <a:pt x="6177" y="67"/>
                  </a:lnTo>
                  <a:lnTo>
                    <a:pt x="7280" y="1088"/>
                  </a:lnTo>
                  <a:lnTo>
                    <a:pt x="8407" y="1390"/>
                  </a:lnTo>
                  <a:lnTo>
                    <a:pt x="8407" y="1469"/>
                  </a:lnTo>
                  <a:lnTo>
                    <a:pt x="8264" y="1477"/>
                  </a:lnTo>
                  <a:lnTo>
                    <a:pt x="8264" y="3334"/>
                  </a:lnTo>
                  <a:lnTo>
                    <a:pt x="8262" y="3349"/>
                  </a:lnTo>
                  <a:lnTo>
                    <a:pt x="8256" y="3362"/>
                  </a:lnTo>
                  <a:lnTo>
                    <a:pt x="8236" y="3385"/>
                  </a:lnTo>
                  <a:lnTo>
                    <a:pt x="8206" y="3402"/>
                  </a:lnTo>
                  <a:lnTo>
                    <a:pt x="8171" y="3412"/>
                  </a:lnTo>
                  <a:lnTo>
                    <a:pt x="8136" y="3414"/>
                  </a:lnTo>
                  <a:lnTo>
                    <a:pt x="8106" y="3408"/>
                  </a:lnTo>
                  <a:lnTo>
                    <a:pt x="8094" y="3401"/>
                  </a:lnTo>
                  <a:lnTo>
                    <a:pt x="8086" y="3393"/>
                  </a:lnTo>
                  <a:lnTo>
                    <a:pt x="8079" y="3381"/>
                  </a:lnTo>
                  <a:lnTo>
                    <a:pt x="8077" y="3366"/>
                  </a:lnTo>
                  <a:lnTo>
                    <a:pt x="8077" y="1486"/>
                  </a:lnTo>
                  <a:lnTo>
                    <a:pt x="5339" y="1637"/>
                  </a:lnTo>
                  <a:lnTo>
                    <a:pt x="5339" y="3377"/>
                  </a:lnTo>
                  <a:lnTo>
                    <a:pt x="4703" y="3482"/>
                  </a:lnTo>
                  <a:lnTo>
                    <a:pt x="4703" y="1671"/>
                  </a:lnTo>
                  <a:lnTo>
                    <a:pt x="4082" y="1705"/>
                  </a:lnTo>
                  <a:lnTo>
                    <a:pt x="4082" y="4217"/>
                  </a:lnTo>
                  <a:lnTo>
                    <a:pt x="4080" y="4232"/>
                  </a:lnTo>
                  <a:lnTo>
                    <a:pt x="4074" y="4245"/>
                  </a:lnTo>
                  <a:lnTo>
                    <a:pt x="4053" y="4266"/>
                  </a:lnTo>
                  <a:lnTo>
                    <a:pt x="4023" y="4281"/>
                  </a:lnTo>
                  <a:lnTo>
                    <a:pt x="3989" y="4289"/>
                  </a:lnTo>
                  <a:lnTo>
                    <a:pt x="3954" y="4290"/>
                  </a:lnTo>
                  <a:lnTo>
                    <a:pt x="3939" y="4288"/>
                  </a:lnTo>
                  <a:lnTo>
                    <a:pt x="3924" y="4283"/>
                  </a:lnTo>
                  <a:lnTo>
                    <a:pt x="3904" y="4269"/>
                  </a:lnTo>
                  <a:lnTo>
                    <a:pt x="3897" y="4260"/>
                  </a:lnTo>
                  <a:lnTo>
                    <a:pt x="3895" y="4248"/>
                  </a:lnTo>
                  <a:lnTo>
                    <a:pt x="3895" y="1682"/>
                  </a:lnTo>
                  <a:lnTo>
                    <a:pt x="2638" y="1357"/>
                  </a:lnTo>
                  <a:lnTo>
                    <a:pt x="1390" y="175"/>
                  </a:lnTo>
                  <a:lnTo>
                    <a:pt x="364" y="1118"/>
                  </a:lnTo>
                  <a:lnTo>
                    <a:pt x="345" y="1138"/>
                  </a:lnTo>
                  <a:lnTo>
                    <a:pt x="327" y="1159"/>
                  </a:lnTo>
                  <a:lnTo>
                    <a:pt x="302" y="1208"/>
                  </a:lnTo>
                  <a:lnTo>
                    <a:pt x="293" y="1233"/>
                  </a:lnTo>
                  <a:lnTo>
                    <a:pt x="287" y="1260"/>
                  </a:lnTo>
                  <a:lnTo>
                    <a:pt x="285" y="1288"/>
                  </a:lnTo>
                  <a:lnTo>
                    <a:pt x="285" y="1315"/>
                  </a:lnTo>
                  <a:lnTo>
                    <a:pt x="0" y="1327"/>
                  </a:lnTo>
                  <a:close/>
                </a:path>
              </a:pathLst>
            </a:custGeom>
            <a:solidFill>
              <a:srgbClr val="804000"/>
            </a:solidFill>
            <a:ln w="9525">
              <a:noFill/>
              <a:round/>
              <a:headEnd/>
              <a:tailEnd/>
            </a:ln>
          </p:spPr>
          <p:txBody>
            <a:bodyPr/>
            <a:lstStyle/>
            <a:p>
              <a:endParaRPr lang="en-US"/>
            </a:p>
          </p:txBody>
        </p:sp>
        <p:sp>
          <p:nvSpPr>
            <p:cNvPr id="35225" name="Freeform 45"/>
            <p:cNvSpPr>
              <a:spLocks/>
            </p:cNvSpPr>
            <p:nvPr/>
          </p:nvSpPr>
          <p:spPr bwMode="auto">
            <a:xfrm>
              <a:off x="17" y="230"/>
              <a:ext cx="2102" cy="1073"/>
            </a:xfrm>
            <a:custGeom>
              <a:avLst/>
              <a:gdLst>
                <a:gd name="T0" fmla="*/ 0 w 8407"/>
                <a:gd name="T1" fmla="*/ 332 h 4290"/>
                <a:gd name="T2" fmla="*/ 0 w 8407"/>
                <a:gd name="T3" fmla="*/ 312 h 4290"/>
                <a:gd name="T4" fmla="*/ 323 w 8407"/>
                <a:gd name="T5" fmla="*/ 0 h 4290"/>
                <a:gd name="T6" fmla="*/ 1544 w 8407"/>
                <a:gd name="T7" fmla="*/ 17 h 4290"/>
                <a:gd name="T8" fmla="*/ 1820 w 8407"/>
                <a:gd name="T9" fmla="*/ 272 h 4290"/>
                <a:gd name="T10" fmla="*/ 2102 w 8407"/>
                <a:gd name="T11" fmla="*/ 348 h 4290"/>
                <a:gd name="T12" fmla="*/ 2102 w 8407"/>
                <a:gd name="T13" fmla="*/ 367 h 4290"/>
                <a:gd name="T14" fmla="*/ 2066 w 8407"/>
                <a:gd name="T15" fmla="*/ 369 h 4290"/>
                <a:gd name="T16" fmla="*/ 2066 w 8407"/>
                <a:gd name="T17" fmla="*/ 834 h 4290"/>
                <a:gd name="T18" fmla="*/ 2066 w 8407"/>
                <a:gd name="T19" fmla="*/ 838 h 4290"/>
                <a:gd name="T20" fmla="*/ 2064 w 8407"/>
                <a:gd name="T21" fmla="*/ 841 h 4290"/>
                <a:gd name="T22" fmla="*/ 2059 w 8407"/>
                <a:gd name="T23" fmla="*/ 847 h 4290"/>
                <a:gd name="T24" fmla="*/ 2052 w 8407"/>
                <a:gd name="T25" fmla="*/ 851 h 4290"/>
                <a:gd name="T26" fmla="*/ 2043 w 8407"/>
                <a:gd name="T27" fmla="*/ 853 h 4290"/>
                <a:gd name="T28" fmla="*/ 2034 w 8407"/>
                <a:gd name="T29" fmla="*/ 854 h 4290"/>
                <a:gd name="T30" fmla="*/ 2027 w 8407"/>
                <a:gd name="T31" fmla="*/ 852 h 4290"/>
                <a:gd name="T32" fmla="*/ 2024 w 8407"/>
                <a:gd name="T33" fmla="*/ 851 h 4290"/>
                <a:gd name="T34" fmla="*/ 2022 w 8407"/>
                <a:gd name="T35" fmla="*/ 849 h 4290"/>
                <a:gd name="T36" fmla="*/ 2020 w 8407"/>
                <a:gd name="T37" fmla="*/ 846 h 4290"/>
                <a:gd name="T38" fmla="*/ 2019 w 8407"/>
                <a:gd name="T39" fmla="*/ 842 h 4290"/>
                <a:gd name="T40" fmla="*/ 2019 w 8407"/>
                <a:gd name="T41" fmla="*/ 372 h 4290"/>
                <a:gd name="T42" fmla="*/ 1335 w 8407"/>
                <a:gd name="T43" fmla="*/ 409 h 4290"/>
                <a:gd name="T44" fmla="*/ 1335 w 8407"/>
                <a:gd name="T45" fmla="*/ 845 h 4290"/>
                <a:gd name="T46" fmla="*/ 1176 w 8407"/>
                <a:gd name="T47" fmla="*/ 871 h 4290"/>
                <a:gd name="T48" fmla="*/ 1176 w 8407"/>
                <a:gd name="T49" fmla="*/ 418 h 4290"/>
                <a:gd name="T50" fmla="*/ 1021 w 8407"/>
                <a:gd name="T51" fmla="*/ 426 h 4290"/>
                <a:gd name="T52" fmla="*/ 1021 w 8407"/>
                <a:gd name="T53" fmla="*/ 1055 h 4290"/>
                <a:gd name="T54" fmla="*/ 1020 w 8407"/>
                <a:gd name="T55" fmla="*/ 1058 h 4290"/>
                <a:gd name="T56" fmla="*/ 1019 w 8407"/>
                <a:gd name="T57" fmla="*/ 1062 h 4290"/>
                <a:gd name="T58" fmla="*/ 1013 w 8407"/>
                <a:gd name="T59" fmla="*/ 1067 h 4290"/>
                <a:gd name="T60" fmla="*/ 1006 w 8407"/>
                <a:gd name="T61" fmla="*/ 1071 h 4290"/>
                <a:gd name="T62" fmla="*/ 997 w 8407"/>
                <a:gd name="T63" fmla="*/ 1073 h 4290"/>
                <a:gd name="T64" fmla="*/ 989 w 8407"/>
                <a:gd name="T65" fmla="*/ 1073 h 4290"/>
                <a:gd name="T66" fmla="*/ 985 w 8407"/>
                <a:gd name="T67" fmla="*/ 1072 h 4290"/>
                <a:gd name="T68" fmla="*/ 981 w 8407"/>
                <a:gd name="T69" fmla="*/ 1071 h 4290"/>
                <a:gd name="T70" fmla="*/ 976 w 8407"/>
                <a:gd name="T71" fmla="*/ 1068 h 4290"/>
                <a:gd name="T72" fmla="*/ 974 w 8407"/>
                <a:gd name="T73" fmla="*/ 1065 h 4290"/>
                <a:gd name="T74" fmla="*/ 974 w 8407"/>
                <a:gd name="T75" fmla="*/ 1062 h 4290"/>
                <a:gd name="T76" fmla="*/ 974 w 8407"/>
                <a:gd name="T77" fmla="*/ 421 h 4290"/>
                <a:gd name="T78" fmla="*/ 660 w 8407"/>
                <a:gd name="T79" fmla="*/ 339 h 4290"/>
                <a:gd name="T80" fmla="*/ 348 w 8407"/>
                <a:gd name="T81" fmla="*/ 44 h 4290"/>
                <a:gd name="T82" fmla="*/ 91 w 8407"/>
                <a:gd name="T83" fmla="*/ 280 h 4290"/>
                <a:gd name="T84" fmla="*/ 86 w 8407"/>
                <a:gd name="T85" fmla="*/ 285 h 4290"/>
                <a:gd name="T86" fmla="*/ 82 w 8407"/>
                <a:gd name="T87" fmla="*/ 290 h 4290"/>
                <a:gd name="T88" fmla="*/ 76 w 8407"/>
                <a:gd name="T89" fmla="*/ 302 h 4290"/>
                <a:gd name="T90" fmla="*/ 73 w 8407"/>
                <a:gd name="T91" fmla="*/ 308 h 4290"/>
                <a:gd name="T92" fmla="*/ 72 w 8407"/>
                <a:gd name="T93" fmla="*/ 315 h 4290"/>
                <a:gd name="T94" fmla="*/ 71 w 8407"/>
                <a:gd name="T95" fmla="*/ 322 h 4290"/>
                <a:gd name="T96" fmla="*/ 71 w 8407"/>
                <a:gd name="T97" fmla="*/ 329 h 4290"/>
                <a:gd name="T98" fmla="*/ 0 w 8407"/>
                <a:gd name="T99" fmla="*/ 332 h 42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407"/>
                <a:gd name="T151" fmla="*/ 0 h 4290"/>
                <a:gd name="T152" fmla="*/ 8407 w 8407"/>
                <a:gd name="T153" fmla="*/ 4290 h 429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407" h="4290">
                  <a:moveTo>
                    <a:pt x="0" y="1327"/>
                  </a:moveTo>
                  <a:lnTo>
                    <a:pt x="0" y="1248"/>
                  </a:lnTo>
                  <a:lnTo>
                    <a:pt x="1290" y="0"/>
                  </a:lnTo>
                  <a:lnTo>
                    <a:pt x="6177" y="67"/>
                  </a:lnTo>
                  <a:lnTo>
                    <a:pt x="7280" y="1088"/>
                  </a:lnTo>
                  <a:lnTo>
                    <a:pt x="8407" y="1390"/>
                  </a:lnTo>
                  <a:lnTo>
                    <a:pt x="8407" y="1469"/>
                  </a:lnTo>
                  <a:lnTo>
                    <a:pt x="8264" y="1477"/>
                  </a:lnTo>
                  <a:lnTo>
                    <a:pt x="8264" y="3334"/>
                  </a:lnTo>
                  <a:lnTo>
                    <a:pt x="8262" y="3349"/>
                  </a:lnTo>
                  <a:lnTo>
                    <a:pt x="8256" y="3362"/>
                  </a:lnTo>
                  <a:lnTo>
                    <a:pt x="8236" y="3385"/>
                  </a:lnTo>
                  <a:lnTo>
                    <a:pt x="8206" y="3402"/>
                  </a:lnTo>
                  <a:lnTo>
                    <a:pt x="8171" y="3412"/>
                  </a:lnTo>
                  <a:lnTo>
                    <a:pt x="8136" y="3414"/>
                  </a:lnTo>
                  <a:lnTo>
                    <a:pt x="8106" y="3408"/>
                  </a:lnTo>
                  <a:lnTo>
                    <a:pt x="8094" y="3401"/>
                  </a:lnTo>
                  <a:lnTo>
                    <a:pt x="8086" y="3393"/>
                  </a:lnTo>
                  <a:lnTo>
                    <a:pt x="8079" y="3381"/>
                  </a:lnTo>
                  <a:lnTo>
                    <a:pt x="8077" y="3366"/>
                  </a:lnTo>
                  <a:lnTo>
                    <a:pt x="8077" y="1486"/>
                  </a:lnTo>
                  <a:lnTo>
                    <a:pt x="5339" y="1637"/>
                  </a:lnTo>
                  <a:lnTo>
                    <a:pt x="5339" y="3377"/>
                  </a:lnTo>
                  <a:lnTo>
                    <a:pt x="4703" y="3482"/>
                  </a:lnTo>
                  <a:lnTo>
                    <a:pt x="4703" y="1671"/>
                  </a:lnTo>
                  <a:lnTo>
                    <a:pt x="4082" y="1705"/>
                  </a:lnTo>
                  <a:lnTo>
                    <a:pt x="4082" y="4217"/>
                  </a:lnTo>
                  <a:lnTo>
                    <a:pt x="4080" y="4232"/>
                  </a:lnTo>
                  <a:lnTo>
                    <a:pt x="4074" y="4245"/>
                  </a:lnTo>
                  <a:lnTo>
                    <a:pt x="4053" y="4266"/>
                  </a:lnTo>
                  <a:lnTo>
                    <a:pt x="4023" y="4281"/>
                  </a:lnTo>
                  <a:lnTo>
                    <a:pt x="3989" y="4289"/>
                  </a:lnTo>
                  <a:lnTo>
                    <a:pt x="3954" y="4290"/>
                  </a:lnTo>
                  <a:lnTo>
                    <a:pt x="3939" y="4288"/>
                  </a:lnTo>
                  <a:lnTo>
                    <a:pt x="3924" y="4283"/>
                  </a:lnTo>
                  <a:lnTo>
                    <a:pt x="3904" y="4269"/>
                  </a:lnTo>
                  <a:lnTo>
                    <a:pt x="3897" y="4260"/>
                  </a:lnTo>
                  <a:lnTo>
                    <a:pt x="3895" y="4248"/>
                  </a:lnTo>
                  <a:lnTo>
                    <a:pt x="3895" y="1682"/>
                  </a:lnTo>
                  <a:lnTo>
                    <a:pt x="2638" y="1357"/>
                  </a:lnTo>
                  <a:lnTo>
                    <a:pt x="1390" y="175"/>
                  </a:lnTo>
                  <a:lnTo>
                    <a:pt x="364" y="1118"/>
                  </a:lnTo>
                  <a:lnTo>
                    <a:pt x="345" y="1138"/>
                  </a:lnTo>
                  <a:lnTo>
                    <a:pt x="327" y="1159"/>
                  </a:lnTo>
                  <a:lnTo>
                    <a:pt x="302" y="1208"/>
                  </a:lnTo>
                  <a:lnTo>
                    <a:pt x="293" y="1233"/>
                  </a:lnTo>
                  <a:lnTo>
                    <a:pt x="287" y="1260"/>
                  </a:lnTo>
                  <a:lnTo>
                    <a:pt x="285" y="1288"/>
                  </a:lnTo>
                  <a:lnTo>
                    <a:pt x="285" y="1315"/>
                  </a:lnTo>
                  <a:lnTo>
                    <a:pt x="0" y="1327"/>
                  </a:lnTo>
                  <a:close/>
                </a:path>
              </a:pathLst>
            </a:custGeom>
            <a:noFill/>
            <a:ln w="0">
              <a:solidFill>
                <a:srgbClr val="000000"/>
              </a:solidFill>
              <a:round/>
              <a:headEnd/>
              <a:tailEnd/>
            </a:ln>
          </p:spPr>
          <p:txBody>
            <a:bodyPr/>
            <a:lstStyle/>
            <a:p>
              <a:endParaRPr lang="en-US"/>
            </a:p>
          </p:txBody>
        </p:sp>
        <p:sp>
          <p:nvSpPr>
            <p:cNvPr id="35226" name="Freeform 46"/>
            <p:cNvSpPr>
              <a:spLocks/>
            </p:cNvSpPr>
            <p:nvPr/>
          </p:nvSpPr>
          <p:spPr bwMode="auto">
            <a:xfrm>
              <a:off x="17" y="251"/>
              <a:ext cx="347" cy="311"/>
            </a:xfrm>
            <a:custGeom>
              <a:avLst/>
              <a:gdLst>
                <a:gd name="T0" fmla="*/ 0 w 1390"/>
                <a:gd name="T1" fmla="*/ 311 h 1245"/>
                <a:gd name="T2" fmla="*/ 322 w 1390"/>
                <a:gd name="T3" fmla="*/ 0 h 1245"/>
                <a:gd name="T4" fmla="*/ 347 w 1390"/>
                <a:gd name="T5" fmla="*/ 23 h 1245"/>
                <a:gd name="T6" fmla="*/ 0 60000 65536"/>
                <a:gd name="T7" fmla="*/ 0 60000 65536"/>
                <a:gd name="T8" fmla="*/ 0 60000 65536"/>
                <a:gd name="T9" fmla="*/ 0 w 1390"/>
                <a:gd name="T10" fmla="*/ 0 h 1245"/>
                <a:gd name="T11" fmla="*/ 1390 w 1390"/>
                <a:gd name="T12" fmla="*/ 1245 h 1245"/>
              </a:gdLst>
              <a:ahLst/>
              <a:cxnLst>
                <a:cxn ang="T6">
                  <a:pos x="T0" y="T1"/>
                </a:cxn>
                <a:cxn ang="T7">
                  <a:pos x="T2" y="T3"/>
                </a:cxn>
                <a:cxn ang="T8">
                  <a:pos x="T4" y="T5"/>
                </a:cxn>
              </a:cxnLst>
              <a:rect l="T9" t="T10" r="T11" b="T12"/>
              <a:pathLst>
                <a:path w="1390" h="1245">
                  <a:moveTo>
                    <a:pt x="0" y="1245"/>
                  </a:moveTo>
                  <a:lnTo>
                    <a:pt x="1290" y="0"/>
                  </a:lnTo>
                  <a:lnTo>
                    <a:pt x="1390" y="93"/>
                  </a:lnTo>
                </a:path>
              </a:pathLst>
            </a:custGeom>
            <a:noFill/>
            <a:ln w="0">
              <a:solidFill>
                <a:srgbClr val="000000"/>
              </a:solidFill>
              <a:round/>
              <a:headEnd/>
              <a:tailEnd/>
            </a:ln>
          </p:spPr>
          <p:txBody>
            <a:bodyPr/>
            <a:lstStyle/>
            <a:p>
              <a:endParaRPr lang="en-US"/>
            </a:p>
          </p:txBody>
        </p:sp>
        <p:sp>
          <p:nvSpPr>
            <p:cNvPr id="35227" name="Freeform 47"/>
            <p:cNvSpPr>
              <a:spLocks/>
            </p:cNvSpPr>
            <p:nvPr/>
          </p:nvSpPr>
          <p:spPr bwMode="auto">
            <a:xfrm>
              <a:off x="340" y="230"/>
              <a:ext cx="678" cy="428"/>
            </a:xfrm>
            <a:custGeom>
              <a:avLst/>
              <a:gdLst>
                <a:gd name="T0" fmla="*/ 0 w 2713"/>
                <a:gd name="T1" fmla="*/ 21 h 1709"/>
                <a:gd name="T2" fmla="*/ 0 w 2713"/>
                <a:gd name="T3" fmla="*/ 0 h 1709"/>
                <a:gd name="T4" fmla="*/ 338 w 2713"/>
                <a:gd name="T5" fmla="*/ 320 h 1709"/>
                <a:gd name="T6" fmla="*/ 678 w 2713"/>
                <a:gd name="T7" fmla="*/ 408 h 1709"/>
                <a:gd name="T8" fmla="*/ 678 w 2713"/>
                <a:gd name="T9" fmla="*/ 428 h 1709"/>
                <a:gd name="T10" fmla="*/ 651 w 2713"/>
                <a:gd name="T11" fmla="*/ 421 h 1709"/>
                <a:gd name="T12" fmla="*/ 0 60000 65536"/>
                <a:gd name="T13" fmla="*/ 0 60000 65536"/>
                <a:gd name="T14" fmla="*/ 0 60000 65536"/>
                <a:gd name="T15" fmla="*/ 0 60000 65536"/>
                <a:gd name="T16" fmla="*/ 0 60000 65536"/>
                <a:gd name="T17" fmla="*/ 0 60000 65536"/>
                <a:gd name="T18" fmla="*/ 0 w 2713"/>
                <a:gd name="T19" fmla="*/ 0 h 1709"/>
                <a:gd name="T20" fmla="*/ 2713 w 2713"/>
                <a:gd name="T21" fmla="*/ 1709 h 1709"/>
              </a:gdLst>
              <a:ahLst/>
              <a:cxnLst>
                <a:cxn ang="T12">
                  <a:pos x="T0" y="T1"/>
                </a:cxn>
                <a:cxn ang="T13">
                  <a:pos x="T2" y="T3"/>
                </a:cxn>
                <a:cxn ang="T14">
                  <a:pos x="T4" y="T5"/>
                </a:cxn>
                <a:cxn ang="T15">
                  <a:pos x="T6" y="T7"/>
                </a:cxn>
                <a:cxn ang="T16">
                  <a:pos x="T8" y="T9"/>
                </a:cxn>
                <a:cxn ang="T17">
                  <a:pos x="T10" y="T11"/>
                </a:cxn>
              </a:cxnLst>
              <a:rect l="T18" t="T19" r="T20" b="T21"/>
              <a:pathLst>
                <a:path w="2713" h="1709">
                  <a:moveTo>
                    <a:pt x="0" y="82"/>
                  </a:moveTo>
                  <a:lnTo>
                    <a:pt x="0" y="0"/>
                  </a:lnTo>
                  <a:lnTo>
                    <a:pt x="1351" y="1278"/>
                  </a:lnTo>
                  <a:lnTo>
                    <a:pt x="2713" y="1629"/>
                  </a:lnTo>
                  <a:lnTo>
                    <a:pt x="2713" y="1709"/>
                  </a:lnTo>
                  <a:lnTo>
                    <a:pt x="2605" y="1682"/>
                  </a:lnTo>
                </a:path>
              </a:pathLst>
            </a:custGeom>
            <a:noFill/>
            <a:ln w="0">
              <a:solidFill>
                <a:srgbClr val="000000"/>
              </a:solidFill>
              <a:round/>
              <a:headEnd/>
              <a:tailEnd/>
            </a:ln>
          </p:spPr>
          <p:txBody>
            <a:bodyPr/>
            <a:lstStyle/>
            <a:p>
              <a:endParaRPr lang="en-US"/>
            </a:p>
          </p:txBody>
        </p:sp>
        <p:sp>
          <p:nvSpPr>
            <p:cNvPr id="35228" name="Line 48"/>
            <p:cNvSpPr>
              <a:spLocks noChangeShapeType="1"/>
            </p:cNvSpPr>
            <p:nvPr/>
          </p:nvSpPr>
          <p:spPr bwMode="auto">
            <a:xfrm flipV="1">
              <a:off x="1018" y="657"/>
              <a:ext cx="20" cy="1"/>
            </a:xfrm>
            <a:prstGeom prst="line">
              <a:avLst/>
            </a:prstGeom>
            <a:noFill/>
            <a:ln w="0">
              <a:solidFill>
                <a:srgbClr val="000000"/>
              </a:solidFill>
              <a:round/>
              <a:headEnd/>
              <a:tailEnd/>
            </a:ln>
          </p:spPr>
          <p:txBody>
            <a:bodyPr/>
            <a:lstStyle/>
            <a:p>
              <a:endParaRPr lang="en-GB"/>
            </a:p>
          </p:txBody>
        </p:sp>
        <p:sp>
          <p:nvSpPr>
            <p:cNvPr id="35229" name="Line 49"/>
            <p:cNvSpPr>
              <a:spLocks noChangeShapeType="1"/>
            </p:cNvSpPr>
            <p:nvPr/>
          </p:nvSpPr>
          <p:spPr bwMode="auto">
            <a:xfrm flipV="1">
              <a:off x="1018" y="578"/>
              <a:ext cx="1101" cy="60"/>
            </a:xfrm>
            <a:prstGeom prst="line">
              <a:avLst/>
            </a:prstGeom>
            <a:noFill/>
            <a:ln w="0">
              <a:solidFill>
                <a:srgbClr val="000000"/>
              </a:solidFill>
              <a:round/>
              <a:headEnd/>
              <a:tailEnd/>
            </a:ln>
          </p:spPr>
          <p:txBody>
            <a:bodyPr/>
            <a:lstStyle/>
            <a:p>
              <a:endParaRPr lang="en-GB"/>
            </a:p>
          </p:txBody>
        </p:sp>
        <p:sp>
          <p:nvSpPr>
            <p:cNvPr id="35230" name="Line 50"/>
            <p:cNvSpPr>
              <a:spLocks noChangeShapeType="1"/>
            </p:cNvSpPr>
            <p:nvPr/>
          </p:nvSpPr>
          <p:spPr bwMode="auto">
            <a:xfrm flipH="1">
              <a:off x="2036" y="600"/>
              <a:ext cx="47" cy="2"/>
            </a:xfrm>
            <a:prstGeom prst="line">
              <a:avLst/>
            </a:prstGeom>
            <a:noFill/>
            <a:ln w="0">
              <a:solidFill>
                <a:srgbClr val="000000"/>
              </a:solidFill>
              <a:round/>
              <a:headEnd/>
              <a:tailEnd/>
            </a:ln>
          </p:spPr>
          <p:txBody>
            <a:bodyPr/>
            <a:lstStyle/>
            <a:p>
              <a:endParaRPr lang="en-GB"/>
            </a:p>
          </p:txBody>
        </p:sp>
        <p:sp>
          <p:nvSpPr>
            <p:cNvPr id="35231" name="Line 51"/>
            <p:cNvSpPr>
              <a:spLocks noChangeShapeType="1"/>
            </p:cNvSpPr>
            <p:nvPr/>
          </p:nvSpPr>
          <p:spPr bwMode="auto">
            <a:xfrm flipH="1">
              <a:off x="673" y="502"/>
              <a:ext cx="1164" cy="44"/>
            </a:xfrm>
            <a:prstGeom prst="line">
              <a:avLst/>
            </a:prstGeom>
            <a:noFill/>
            <a:ln w="0">
              <a:solidFill>
                <a:srgbClr val="000000"/>
              </a:solidFill>
              <a:round/>
              <a:headEnd/>
              <a:tailEnd/>
            </a:ln>
          </p:spPr>
          <p:txBody>
            <a:bodyPr/>
            <a:lstStyle/>
            <a:p>
              <a:endParaRPr lang="en-GB"/>
            </a:p>
          </p:txBody>
        </p:sp>
        <p:sp>
          <p:nvSpPr>
            <p:cNvPr id="35232" name="Line 52"/>
            <p:cNvSpPr>
              <a:spLocks noChangeShapeType="1"/>
            </p:cNvSpPr>
            <p:nvPr/>
          </p:nvSpPr>
          <p:spPr bwMode="auto">
            <a:xfrm flipV="1">
              <a:off x="1193" y="640"/>
              <a:ext cx="159" cy="8"/>
            </a:xfrm>
            <a:prstGeom prst="line">
              <a:avLst/>
            </a:prstGeom>
            <a:noFill/>
            <a:ln w="0">
              <a:solidFill>
                <a:srgbClr val="000000"/>
              </a:solidFill>
              <a:round/>
              <a:headEnd/>
              <a:tailEnd/>
            </a:ln>
          </p:spPr>
          <p:txBody>
            <a:bodyPr/>
            <a:lstStyle/>
            <a:p>
              <a:endParaRPr lang="en-GB"/>
            </a:p>
          </p:txBody>
        </p:sp>
      </p:grpSp>
      <p:grpSp>
        <p:nvGrpSpPr>
          <p:cNvPr id="3" name="Group 53"/>
          <p:cNvGrpSpPr>
            <a:grpSpLocks noChangeAspect="1"/>
          </p:cNvGrpSpPr>
          <p:nvPr/>
        </p:nvGrpSpPr>
        <p:grpSpPr bwMode="auto">
          <a:xfrm>
            <a:off x="395288" y="3789363"/>
            <a:ext cx="3276600" cy="1771650"/>
            <a:chOff x="249" y="2387"/>
            <a:chExt cx="2064" cy="1116"/>
          </a:xfrm>
        </p:grpSpPr>
        <p:sp>
          <p:nvSpPr>
            <p:cNvPr id="34826" name="AutoShape 54"/>
            <p:cNvSpPr>
              <a:spLocks noChangeAspect="1" noChangeArrowheads="1" noTextEdit="1"/>
            </p:cNvSpPr>
            <p:nvPr/>
          </p:nvSpPr>
          <p:spPr bwMode="auto">
            <a:xfrm>
              <a:off x="249" y="2387"/>
              <a:ext cx="2064" cy="1116"/>
            </a:xfrm>
            <a:prstGeom prst="rect">
              <a:avLst/>
            </a:prstGeom>
            <a:noFill/>
            <a:ln w="9525">
              <a:noFill/>
              <a:miter lim="800000"/>
              <a:headEnd/>
              <a:tailEnd/>
            </a:ln>
          </p:spPr>
          <p:txBody>
            <a:bodyPr/>
            <a:lstStyle/>
            <a:p>
              <a:endParaRPr lang="en-GB"/>
            </a:p>
          </p:txBody>
        </p:sp>
        <p:grpSp>
          <p:nvGrpSpPr>
            <p:cNvPr id="34827" name="Group 55"/>
            <p:cNvGrpSpPr>
              <a:grpSpLocks/>
            </p:cNvGrpSpPr>
            <p:nvPr/>
          </p:nvGrpSpPr>
          <p:grpSpPr bwMode="auto">
            <a:xfrm>
              <a:off x="265" y="2403"/>
              <a:ext cx="2032" cy="1084"/>
              <a:chOff x="265" y="2403"/>
              <a:chExt cx="2032" cy="1084"/>
            </a:xfrm>
          </p:grpSpPr>
          <p:sp>
            <p:nvSpPr>
              <p:cNvPr id="34985" name="Freeform 56"/>
              <p:cNvSpPr>
                <a:spLocks/>
              </p:cNvSpPr>
              <p:nvPr/>
            </p:nvSpPr>
            <p:spPr bwMode="auto">
              <a:xfrm>
                <a:off x="265" y="2403"/>
                <a:ext cx="2032" cy="1084"/>
              </a:xfrm>
              <a:custGeom>
                <a:avLst/>
                <a:gdLst>
                  <a:gd name="T0" fmla="*/ 65 w 8127"/>
                  <a:gd name="T1" fmla="*/ 891 h 4335"/>
                  <a:gd name="T2" fmla="*/ 65 w 8127"/>
                  <a:gd name="T3" fmla="*/ 611 h 4335"/>
                  <a:gd name="T4" fmla="*/ 51 w 8127"/>
                  <a:gd name="T5" fmla="*/ 611 h 4335"/>
                  <a:gd name="T6" fmla="*/ 16 w 8127"/>
                  <a:gd name="T7" fmla="*/ 610 h 4335"/>
                  <a:gd name="T8" fmla="*/ 16 w 8127"/>
                  <a:gd name="T9" fmla="*/ 594 h 4335"/>
                  <a:gd name="T10" fmla="*/ 0 w 8127"/>
                  <a:gd name="T11" fmla="*/ 593 h 4335"/>
                  <a:gd name="T12" fmla="*/ 237 w 8127"/>
                  <a:gd name="T13" fmla="*/ 391 h 4335"/>
                  <a:gd name="T14" fmla="*/ 369 w 8127"/>
                  <a:gd name="T15" fmla="*/ 405 h 4335"/>
                  <a:gd name="T16" fmla="*/ 369 w 8127"/>
                  <a:gd name="T17" fmla="*/ 297 h 4335"/>
                  <a:gd name="T18" fmla="*/ 313 w 8127"/>
                  <a:gd name="T19" fmla="*/ 288 h 4335"/>
                  <a:gd name="T20" fmla="*/ 313 w 8127"/>
                  <a:gd name="T21" fmla="*/ 280 h 4335"/>
                  <a:gd name="T22" fmla="*/ 337 w 8127"/>
                  <a:gd name="T23" fmla="*/ 277 h 4335"/>
                  <a:gd name="T24" fmla="*/ 424 w 8127"/>
                  <a:gd name="T25" fmla="*/ 223 h 4335"/>
                  <a:gd name="T26" fmla="*/ 424 w 8127"/>
                  <a:gd name="T27" fmla="*/ 82 h 4335"/>
                  <a:gd name="T28" fmla="*/ 485 w 8127"/>
                  <a:gd name="T29" fmla="*/ 71 h 4335"/>
                  <a:gd name="T30" fmla="*/ 609 w 8127"/>
                  <a:gd name="T31" fmla="*/ 105 h 4335"/>
                  <a:gd name="T32" fmla="*/ 609 w 8127"/>
                  <a:gd name="T33" fmla="*/ 132 h 4335"/>
                  <a:gd name="T34" fmla="*/ 1459 w 8127"/>
                  <a:gd name="T35" fmla="*/ 0 h 4335"/>
                  <a:gd name="T36" fmla="*/ 1662 w 8127"/>
                  <a:gd name="T37" fmla="*/ 357 h 4335"/>
                  <a:gd name="T38" fmla="*/ 1668 w 8127"/>
                  <a:gd name="T39" fmla="*/ 359 h 4335"/>
                  <a:gd name="T40" fmla="*/ 1668 w 8127"/>
                  <a:gd name="T41" fmla="*/ 367 h 4335"/>
                  <a:gd name="T42" fmla="*/ 1635 w 8127"/>
                  <a:gd name="T43" fmla="*/ 369 h 4335"/>
                  <a:gd name="T44" fmla="*/ 1635 w 8127"/>
                  <a:gd name="T45" fmla="*/ 398 h 4335"/>
                  <a:gd name="T46" fmla="*/ 1898 w 8127"/>
                  <a:gd name="T47" fmla="*/ 388 h 4335"/>
                  <a:gd name="T48" fmla="*/ 2026 w 8127"/>
                  <a:gd name="T49" fmla="*/ 621 h 4335"/>
                  <a:gd name="T50" fmla="*/ 2032 w 8127"/>
                  <a:gd name="T51" fmla="*/ 621 h 4335"/>
                  <a:gd name="T52" fmla="*/ 2032 w 8127"/>
                  <a:gd name="T53" fmla="*/ 633 h 4335"/>
                  <a:gd name="T54" fmla="*/ 2026 w 8127"/>
                  <a:gd name="T55" fmla="*/ 633 h 4335"/>
                  <a:gd name="T56" fmla="*/ 2007 w 8127"/>
                  <a:gd name="T57" fmla="*/ 633 h 4335"/>
                  <a:gd name="T58" fmla="*/ 2003 w 8127"/>
                  <a:gd name="T59" fmla="*/ 633 h 4335"/>
                  <a:gd name="T60" fmla="*/ 2003 w 8127"/>
                  <a:gd name="T61" fmla="*/ 937 h 4335"/>
                  <a:gd name="T62" fmla="*/ 1737 w 8127"/>
                  <a:gd name="T63" fmla="*/ 1078 h 4335"/>
                  <a:gd name="T64" fmla="*/ 1717 w 8127"/>
                  <a:gd name="T65" fmla="*/ 1076 h 4335"/>
                  <a:gd name="T66" fmla="*/ 1713 w 8127"/>
                  <a:gd name="T67" fmla="*/ 1080 h 4335"/>
                  <a:gd name="T68" fmla="*/ 1707 w 8127"/>
                  <a:gd name="T69" fmla="*/ 1084 h 4335"/>
                  <a:gd name="T70" fmla="*/ 1698 w 8127"/>
                  <a:gd name="T71" fmla="*/ 1082 h 4335"/>
                  <a:gd name="T72" fmla="*/ 1698 w 8127"/>
                  <a:gd name="T73" fmla="*/ 1075 h 4335"/>
                  <a:gd name="T74" fmla="*/ 1700 w 8127"/>
                  <a:gd name="T75" fmla="*/ 1073 h 4335"/>
                  <a:gd name="T76" fmla="*/ 1634 w 8127"/>
                  <a:gd name="T77" fmla="*/ 1064 h 4335"/>
                  <a:gd name="T78" fmla="*/ 1634 w 8127"/>
                  <a:gd name="T79" fmla="*/ 1057 h 4335"/>
                  <a:gd name="T80" fmla="*/ 1291 w 8127"/>
                  <a:gd name="T81" fmla="*/ 1007 h 4335"/>
                  <a:gd name="T82" fmla="*/ 1268 w 8127"/>
                  <a:gd name="T83" fmla="*/ 1010 h 4335"/>
                  <a:gd name="T84" fmla="*/ 1204 w 8127"/>
                  <a:gd name="T85" fmla="*/ 1001 h 4335"/>
                  <a:gd name="T86" fmla="*/ 1164 w 8127"/>
                  <a:gd name="T87" fmla="*/ 1005 h 4335"/>
                  <a:gd name="T88" fmla="*/ 1141 w 8127"/>
                  <a:gd name="T89" fmla="*/ 1002 h 4335"/>
                  <a:gd name="T90" fmla="*/ 1137 w 8127"/>
                  <a:gd name="T91" fmla="*/ 1004 h 4335"/>
                  <a:gd name="T92" fmla="*/ 1132 w 8127"/>
                  <a:gd name="T93" fmla="*/ 1005 h 4335"/>
                  <a:gd name="T94" fmla="*/ 1122 w 8127"/>
                  <a:gd name="T95" fmla="*/ 1003 h 4335"/>
                  <a:gd name="T96" fmla="*/ 1122 w 8127"/>
                  <a:gd name="T97" fmla="*/ 999 h 4335"/>
                  <a:gd name="T98" fmla="*/ 840 w 8127"/>
                  <a:gd name="T99" fmla="*/ 957 h 4335"/>
                  <a:gd name="T100" fmla="*/ 719 w 8127"/>
                  <a:gd name="T101" fmla="*/ 980 h 4335"/>
                  <a:gd name="T102" fmla="*/ 618 w 8127"/>
                  <a:gd name="T103" fmla="*/ 963 h 4335"/>
                  <a:gd name="T104" fmla="*/ 508 w 8127"/>
                  <a:gd name="T105" fmla="*/ 981 h 4335"/>
                  <a:gd name="T106" fmla="*/ 382 w 8127"/>
                  <a:gd name="T107" fmla="*/ 959 h 4335"/>
                  <a:gd name="T108" fmla="*/ 382 w 8127"/>
                  <a:gd name="T109" fmla="*/ 946 h 4335"/>
                  <a:gd name="T110" fmla="*/ 65 w 8127"/>
                  <a:gd name="T111" fmla="*/ 891 h 433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127"/>
                  <a:gd name="T169" fmla="*/ 0 h 4335"/>
                  <a:gd name="T170" fmla="*/ 8127 w 8127"/>
                  <a:gd name="T171" fmla="*/ 4335 h 433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127" h="4335">
                    <a:moveTo>
                      <a:pt x="260" y="3565"/>
                    </a:moveTo>
                    <a:lnTo>
                      <a:pt x="260" y="2444"/>
                    </a:lnTo>
                    <a:lnTo>
                      <a:pt x="203" y="2443"/>
                    </a:lnTo>
                    <a:lnTo>
                      <a:pt x="63" y="2438"/>
                    </a:lnTo>
                    <a:lnTo>
                      <a:pt x="63" y="2374"/>
                    </a:lnTo>
                    <a:lnTo>
                      <a:pt x="0" y="2373"/>
                    </a:lnTo>
                    <a:lnTo>
                      <a:pt x="949" y="1562"/>
                    </a:lnTo>
                    <a:lnTo>
                      <a:pt x="1475" y="1618"/>
                    </a:lnTo>
                    <a:lnTo>
                      <a:pt x="1475" y="1186"/>
                    </a:lnTo>
                    <a:lnTo>
                      <a:pt x="1251" y="1150"/>
                    </a:lnTo>
                    <a:lnTo>
                      <a:pt x="1251" y="1118"/>
                    </a:lnTo>
                    <a:lnTo>
                      <a:pt x="1346" y="1107"/>
                    </a:lnTo>
                    <a:lnTo>
                      <a:pt x="1697" y="893"/>
                    </a:lnTo>
                    <a:lnTo>
                      <a:pt x="1697" y="328"/>
                    </a:lnTo>
                    <a:lnTo>
                      <a:pt x="1938" y="283"/>
                    </a:lnTo>
                    <a:lnTo>
                      <a:pt x="2436" y="419"/>
                    </a:lnTo>
                    <a:lnTo>
                      <a:pt x="2436" y="526"/>
                    </a:lnTo>
                    <a:lnTo>
                      <a:pt x="5836" y="0"/>
                    </a:lnTo>
                    <a:lnTo>
                      <a:pt x="6648" y="1428"/>
                    </a:lnTo>
                    <a:lnTo>
                      <a:pt x="6670" y="1436"/>
                    </a:lnTo>
                    <a:lnTo>
                      <a:pt x="6670" y="1467"/>
                    </a:lnTo>
                    <a:lnTo>
                      <a:pt x="6538" y="1475"/>
                    </a:lnTo>
                    <a:lnTo>
                      <a:pt x="6538" y="1592"/>
                    </a:lnTo>
                    <a:lnTo>
                      <a:pt x="7591" y="1552"/>
                    </a:lnTo>
                    <a:lnTo>
                      <a:pt x="8102" y="2484"/>
                    </a:lnTo>
                    <a:lnTo>
                      <a:pt x="8127" y="2485"/>
                    </a:lnTo>
                    <a:lnTo>
                      <a:pt x="8127" y="2532"/>
                    </a:lnTo>
                    <a:lnTo>
                      <a:pt x="8102" y="2531"/>
                    </a:lnTo>
                    <a:lnTo>
                      <a:pt x="8027" y="2531"/>
                    </a:lnTo>
                    <a:lnTo>
                      <a:pt x="8010" y="2531"/>
                    </a:lnTo>
                    <a:lnTo>
                      <a:pt x="8010" y="3746"/>
                    </a:lnTo>
                    <a:lnTo>
                      <a:pt x="6946" y="4313"/>
                    </a:lnTo>
                    <a:lnTo>
                      <a:pt x="6869" y="4302"/>
                    </a:lnTo>
                    <a:lnTo>
                      <a:pt x="6852" y="4319"/>
                    </a:lnTo>
                    <a:lnTo>
                      <a:pt x="6826" y="4335"/>
                    </a:lnTo>
                    <a:lnTo>
                      <a:pt x="6790" y="4329"/>
                    </a:lnTo>
                    <a:lnTo>
                      <a:pt x="6790" y="4298"/>
                    </a:lnTo>
                    <a:lnTo>
                      <a:pt x="6799" y="4292"/>
                    </a:lnTo>
                    <a:lnTo>
                      <a:pt x="6535" y="4254"/>
                    </a:lnTo>
                    <a:lnTo>
                      <a:pt x="6535" y="4226"/>
                    </a:lnTo>
                    <a:lnTo>
                      <a:pt x="5162" y="4029"/>
                    </a:lnTo>
                    <a:lnTo>
                      <a:pt x="5072" y="4040"/>
                    </a:lnTo>
                    <a:lnTo>
                      <a:pt x="4817" y="4004"/>
                    </a:lnTo>
                    <a:lnTo>
                      <a:pt x="4655" y="4021"/>
                    </a:lnTo>
                    <a:lnTo>
                      <a:pt x="4565" y="4007"/>
                    </a:lnTo>
                    <a:lnTo>
                      <a:pt x="4547" y="4015"/>
                    </a:lnTo>
                    <a:lnTo>
                      <a:pt x="4526" y="4019"/>
                    </a:lnTo>
                    <a:lnTo>
                      <a:pt x="4489" y="4013"/>
                    </a:lnTo>
                    <a:lnTo>
                      <a:pt x="4489" y="3996"/>
                    </a:lnTo>
                    <a:lnTo>
                      <a:pt x="3360" y="3828"/>
                    </a:lnTo>
                    <a:lnTo>
                      <a:pt x="2875" y="3918"/>
                    </a:lnTo>
                    <a:lnTo>
                      <a:pt x="2472" y="3852"/>
                    </a:lnTo>
                    <a:lnTo>
                      <a:pt x="2031" y="3925"/>
                    </a:lnTo>
                    <a:lnTo>
                      <a:pt x="1526" y="3835"/>
                    </a:lnTo>
                    <a:lnTo>
                      <a:pt x="1526" y="3783"/>
                    </a:lnTo>
                    <a:lnTo>
                      <a:pt x="260" y="3565"/>
                    </a:lnTo>
                    <a:close/>
                  </a:path>
                </a:pathLst>
              </a:custGeom>
              <a:solidFill>
                <a:srgbClr val="FFFFE0"/>
              </a:solidFill>
              <a:ln w="9525">
                <a:noFill/>
                <a:round/>
                <a:headEnd/>
                <a:tailEnd/>
              </a:ln>
            </p:spPr>
            <p:txBody>
              <a:bodyPr/>
              <a:lstStyle/>
              <a:p>
                <a:endParaRPr lang="en-US"/>
              </a:p>
            </p:txBody>
          </p:sp>
          <p:sp>
            <p:nvSpPr>
              <p:cNvPr id="34986" name="Freeform 57"/>
              <p:cNvSpPr>
                <a:spLocks/>
              </p:cNvSpPr>
              <p:nvPr/>
            </p:nvSpPr>
            <p:spPr bwMode="auto">
              <a:xfrm>
                <a:off x="265" y="2403"/>
                <a:ext cx="2032" cy="1084"/>
              </a:xfrm>
              <a:custGeom>
                <a:avLst/>
                <a:gdLst>
                  <a:gd name="T0" fmla="*/ 65 w 8127"/>
                  <a:gd name="T1" fmla="*/ 891 h 4335"/>
                  <a:gd name="T2" fmla="*/ 65 w 8127"/>
                  <a:gd name="T3" fmla="*/ 611 h 4335"/>
                  <a:gd name="T4" fmla="*/ 51 w 8127"/>
                  <a:gd name="T5" fmla="*/ 611 h 4335"/>
                  <a:gd name="T6" fmla="*/ 16 w 8127"/>
                  <a:gd name="T7" fmla="*/ 610 h 4335"/>
                  <a:gd name="T8" fmla="*/ 16 w 8127"/>
                  <a:gd name="T9" fmla="*/ 594 h 4335"/>
                  <a:gd name="T10" fmla="*/ 0 w 8127"/>
                  <a:gd name="T11" fmla="*/ 593 h 4335"/>
                  <a:gd name="T12" fmla="*/ 237 w 8127"/>
                  <a:gd name="T13" fmla="*/ 391 h 4335"/>
                  <a:gd name="T14" fmla="*/ 369 w 8127"/>
                  <a:gd name="T15" fmla="*/ 405 h 4335"/>
                  <a:gd name="T16" fmla="*/ 369 w 8127"/>
                  <a:gd name="T17" fmla="*/ 297 h 4335"/>
                  <a:gd name="T18" fmla="*/ 313 w 8127"/>
                  <a:gd name="T19" fmla="*/ 288 h 4335"/>
                  <a:gd name="T20" fmla="*/ 313 w 8127"/>
                  <a:gd name="T21" fmla="*/ 280 h 4335"/>
                  <a:gd name="T22" fmla="*/ 337 w 8127"/>
                  <a:gd name="T23" fmla="*/ 277 h 4335"/>
                  <a:gd name="T24" fmla="*/ 424 w 8127"/>
                  <a:gd name="T25" fmla="*/ 223 h 4335"/>
                  <a:gd name="T26" fmla="*/ 424 w 8127"/>
                  <a:gd name="T27" fmla="*/ 82 h 4335"/>
                  <a:gd name="T28" fmla="*/ 485 w 8127"/>
                  <a:gd name="T29" fmla="*/ 71 h 4335"/>
                  <a:gd name="T30" fmla="*/ 609 w 8127"/>
                  <a:gd name="T31" fmla="*/ 105 h 4335"/>
                  <a:gd name="T32" fmla="*/ 609 w 8127"/>
                  <a:gd name="T33" fmla="*/ 132 h 4335"/>
                  <a:gd name="T34" fmla="*/ 1459 w 8127"/>
                  <a:gd name="T35" fmla="*/ 0 h 4335"/>
                  <a:gd name="T36" fmla="*/ 1662 w 8127"/>
                  <a:gd name="T37" fmla="*/ 357 h 4335"/>
                  <a:gd name="T38" fmla="*/ 1668 w 8127"/>
                  <a:gd name="T39" fmla="*/ 359 h 4335"/>
                  <a:gd name="T40" fmla="*/ 1668 w 8127"/>
                  <a:gd name="T41" fmla="*/ 367 h 4335"/>
                  <a:gd name="T42" fmla="*/ 1635 w 8127"/>
                  <a:gd name="T43" fmla="*/ 369 h 4335"/>
                  <a:gd name="T44" fmla="*/ 1635 w 8127"/>
                  <a:gd name="T45" fmla="*/ 398 h 4335"/>
                  <a:gd name="T46" fmla="*/ 1898 w 8127"/>
                  <a:gd name="T47" fmla="*/ 388 h 4335"/>
                  <a:gd name="T48" fmla="*/ 2026 w 8127"/>
                  <a:gd name="T49" fmla="*/ 621 h 4335"/>
                  <a:gd name="T50" fmla="*/ 2032 w 8127"/>
                  <a:gd name="T51" fmla="*/ 621 h 4335"/>
                  <a:gd name="T52" fmla="*/ 2032 w 8127"/>
                  <a:gd name="T53" fmla="*/ 633 h 4335"/>
                  <a:gd name="T54" fmla="*/ 2026 w 8127"/>
                  <a:gd name="T55" fmla="*/ 633 h 4335"/>
                  <a:gd name="T56" fmla="*/ 2007 w 8127"/>
                  <a:gd name="T57" fmla="*/ 633 h 4335"/>
                  <a:gd name="T58" fmla="*/ 2003 w 8127"/>
                  <a:gd name="T59" fmla="*/ 633 h 4335"/>
                  <a:gd name="T60" fmla="*/ 2003 w 8127"/>
                  <a:gd name="T61" fmla="*/ 937 h 4335"/>
                  <a:gd name="T62" fmla="*/ 1737 w 8127"/>
                  <a:gd name="T63" fmla="*/ 1078 h 4335"/>
                  <a:gd name="T64" fmla="*/ 1717 w 8127"/>
                  <a:gd name="T65" fmla="*/ 1076 h 4335"/>
                  <a:gd name="T66" fmla="*/ 1713 w 8127"/>
                  <a:gd name="T67" fmla="*/ 1080 h 4335"/>
                  <a:gd name="T68" fmla="*/ 1707 w 8127"/>
                  <a:gd name="T69" fmla="*/ 1084 h 4335"/>
                  <a:gd name="T70" fmla="*/ 1698 w 8127"/>
                  <a:gd name="T71" fmla="*/ 1082 h 4335"/>
                  <a:gd name="T72" fmla="*/ 1698 w 8127"/>
                  <a:gd name="T73" fmla="*/ 1075 h 4335"/>
                  <a:gd name="T74" fmla="*/ 1700 w 8127"/>
                  <a:gd name="T75" fmla="*/ 1073 h 4335"/>
                  <a:gd name="T76" fmla="*/ 1634 w 8127"/>
                  <a:gd name="T77" fmla="*/ 1064 h 4335"/>
                  <a:gd name="T78" fmla="*/ 1634 w 8127"/>
                  <a:gd name="T79" fmla="*/ 1057 h 4335"/>
                  <a:gd name="T80" fmla="*/ 1291 w 8127"/>
                  <a:gd name="T81" fmla="*/ 1007 h 4335"/>
                  <a:gd name="T82" fmla="*/ 1268 w 8127"/>
                  <a:gd name="T83" fmla="*/ 1010 h 4335"/>
                  <a:gd name="T84" fmla="*/ 1204 w 8127"/>
                  <a:gd name="T85" fmla="*/ 1001 h 4335"/>
                  <a:gd name="T86" fmla="*/ 1164 w 8127"/>
                  <a:gd name="T87" fmla="*/ 1005 h 4335"/>
                  <a:gd name="T88" fmla="*/ 1141 w 8127"/>
                  <a:gd name="T89" fmla="*/ 1002 h 4335"/>
                  <a:gd name="T90" fmla="*/ 1137 w 8127"/>
                  <a:gd name="T91" fmla="*/ 1004 h 4335"/>
                  <a:gd name="T92" fmla="*/ 1132 w 8127"/>
                  <a:gd name="T93" fmla="*/ 1005 h 4335"/>
                  <a:gd name="T94" fmla="*/ 1122 w 8127"/>
                  <a:gd name="T95" fmla="*/ 1003 h 4335"/>
                  <a:gd name="T96" fmla="*/ 1122 w 8127"/>
                  <a:gd name="T97" fmla="*/ 999 h 4335"/>
                  <a:gd name="T98" fmla="*/ 840 w 8127"/>
                  <a:gd name="T99" fmla="*/ 957 h 4335"/>
                  <a:gd name="T100" fmla="*/ 719 w 8127"/>
                  <a:gd name="T101" fmla="*/ 980 h 4335"/>
                  <a:gd name="T102" fmla="*/ 618 w 8127"/>
                  <a:gd name="T103" fmla="*/ 963 h 4335"/>
                  <a:gd name="T104" fmla="*/ 508 w 8127"/>
                  <a:gd name="T105" fmla="*/ 981 h 4335"/>
                  <a:gd name="T106" fmla="*/ 382 w 8127"/>
                  <a:gd name="T107" fmla="*/ 959 h 4335"/>
                  <a:gd name="T108" fmla="*/ 382 w 8127"/>
                  <a:gd name="T109" fmla="*/ 946 h 4335"/>
                  <a:gd name="T110" fmla="*/ 65 w 8127"/>
                  <a:gd name="T111" fmla="*/ 891 h 433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127"/>
                  <a:gd name="T169" fmla="*/ 0 h 4335"/>
                  <a:gd name="T170" fmla="*/ 8127 w 8127"/>
                  <a:gd name="T171" fmla="*/ 4335 h 433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127" h="4335">
                    <a:moveTo>
                      <a:pt x="260" y="3565"/>
                    </a:moveTo>
                    <a:lnTo>
                      <a:pt x="260" y="2444"/>
                    </a:lnTo>
                    <a:lnTo>
                      <a:pt x="203" y="2443"/>
                    </a:lnTo>
                    <a:lnTo>
                      <a:pt x="63" y="2438"/>
                    </a:lnTo>
                    <a:lnTo>
                      <a:pt x="63" y="2374"/>
                    </a:lnTo>
                    <a:lnTo>
                      <a:pt x="0" y="2373"/>
                    </a:lnTo>
                    <a:lnTo>
                      <a:pt x="949" y="1562"/>
                    </a:lnTo>
                    <a:lnTo>
                      <a:pt x="1475" y="1618"/>
                    </a:lnTo>
                    <a:lnTo>
                      <a:pt x="1475" y="1186"/>
                    </a:lnTo>
                    <a:lnTo>
                      <a:pt x="1251" y="1150"/>
                    </a:lnTo>
                    <a:lnTo>
                      <a:pt x="1251" y="1118"/>
                    </a:lnTo>
                    <a:lnTo>
                      <a:pt x="1346" y="1107"/>
                    </a:lnTo>
                    <a:lnTo>
                      <a:pt x="1697" y="893"/>
                    </a:lnTo>
                    <a:lnTo>
                      <a:pt x="1697" y="328"/>
                    </a:lnTo>
                    <a:lnTo>
                      <a:pt x="1938" y="283"/>
                    </a:lnTo>
                    <a:lnTo>
                      <a:pt x="2436" y="419"/>
                    </a:lnTo>
                    <a:lnTo>
                      <a:pt x="2436" y="526"/>
                    </a:lnTo>
                    <a:lnTo>
                      <a:pt x="5836" y="0"/>
                    </a:lnTo>
                    <a:lnTo>
                      <a:pt x="6648" y="1428"/>
                    </a:lnTo>
                    <a:lnTo>
                      <a:pt x="6670" y="1436"/>
                    </a:lnTo>
                    <a:lnTo>
                      <a:pt x="6670" y="1467"/>
                    </a:lnTo>
                    <a:lnTo>
                      <a:pt x="6538" y="1475"/>
                    </a:lnTo>
                    <a:lnTo>
                      <a:pt x="6538" y="1592"/>
                    </a:lnTo>
                    <a:lnTo>
                      <a:pt x="7591" y="1552"/>
                    </a:lnTo>
                    <a:lnTo>
                      <a:pt x="8102" y="2484"/>
                    </a:lnTo>
                    <a:lnTo>
                      <a:pt x="8127" y="2485"/>
                    </a:lnTo>
                    <a:lnTo>
                      <a:pt x="8127" y="2532"/>
                    </a:lnTo>
                    <a:lnTo>
                      <a:pt x="8102" y="2531"/>
                    </a:lnTo>
                    <a:lnTo>
                      <a:pt x="8027" y="2531"/>
                    </a:lnTo>
                    <a:lnTo>
                      <a:pt x="8010" y="2531"/>
                    </a:lnTo>
                    <a:lnTo>
                      <a:pt x="8010" y="3746"/>
                    </a:lnTo>
                    <a:lnTo>
                      <a:pt x="6946" y="4313"/>
                    </a:lnTo>
                    <a:lnTo>
                      <a:pt x="6869" y="4302"/>
                    </a:lnTo>
                    <a:lnTo>
                      <a:pt x="6852" y="4319"/>
                    </a:lnTo>
                    <a:lnTo>
                      <a:pt x="6826" y="4335"/>
                    </a:lnTo>
                    <a:lnTo>
                      <a:pt x="6790" y="4329"/>
                    </a:lnTo>
                    <a:lnTo>
                      <a:pt x="6790" y="4298"/>
                    </a:lnTo>
                    <a:lnTo>
                      <a:pt x="6799" y="4292"/>
                    </a:lnTo>
                    <a:lnTo>
                      <a:pt x="6535" y="4254"/>
                    </a:lnTo>
                    <a:lnTo>
                      <a:pt x="6535" y="4226"/>
                    </a:lnTo>
                    <a:lnTo>
                      <a:pt x="5162" y="4029"/>
                    </a:lnTo>
                    <a:lnTo>
                      <a:pt x="5072" y="4040"/>
                    </a:lnTo>
                    <a:lnTo>
                      <a:pt x="4817" y="4004"/>
                    </a:lnTo>
                    <a:lnTo>
                      <a:pt x="4655" y="4021"/>
                    </a:lnTo>
                    <a:lnTo>
                      <a:pt x="4565" y="4007"/>
                    </a:lnTo>
                    <a:lnTo>
                      <a:pt x="4547" y="4015"/>
                    </a:lnTo>
                    <a:lnTo>
                      <a:pt x="4526" y="4019"/>
                    </a:lnTo>
                    <a:lnTo>
                      <a:pt x="4489" y="4013"/>
                    </a:lnTo>
                    <a:lnTo>
                      <a:pt x="4489" y="3996"/>
                    </a:lnTo>
                    <a:lnTo>
                      <a:pt x="3360" y="3828"/>
                    </a:lnTo>
                    <a:lnTo>
                      <a:pt x="2875" y="3918"/>
                    </a:lnTo>
                    <a:lnTo>
                      <a:pt x="2472" y="3852"/>
                    </a:lnTo>
                    <a:lnTo>
                      <a:pt x="2031" y="3925"/>
                    </a:lnTo>
                    <a:lnTo>
                      <a:pt x="1526" y="3835"/>
                    </a:lnTo>
                    <a:lnTo>
                      <a:pt x="1526" y="3783"/>
                    </a:lnTo>
                    <a:lnTo>
                      <a:pt x="260" y="3565"/>
                    </a:lnTo>
                    <a:close/>
                  </a:path>
                </a:pathLst>
              </a:custGeom>
              <a:noFill/>
              <a:ln w="0">
                <a:solidFill>
                  <a:srgbClr val="000000"/>
                </a:solidFill>
                <a:round/>
                <a:headEnd/>
                <a:tailEnd/>
              </a:ln>
            </p:spPr>
            <p:txBody>
              <a:bodyPr/>
              <a:lstStyle/>
              <a:p>
                <a:endParaRPr lang="en-US"/>
              </a:p>
            </p:txBody>
          </p:sp>
          <p:sp>
            <p:nvSpPr>
              <p:cNvPr id="34987" name="Freeform 58"/>
              <p:cNvSpPr>
                <a:spLocks/>
              </p:cNvSpPr>
              <p:nvPr/>
            </p:nvSpPr>
            <p:spPr bwMode="auto">
              <a:xfrm>
                <a:off x="400" y="3031"/>
                <a:ext cx="65" cy="230"/>
              </a:xfrm>
              <a:custGeom>
                <a:avLst/>
                <a:gdLst>
                  <a:gd name="T0" fmla="*/ 0 w 260"/>
                  <a:gd name="T1" fmla="*/ 221 h 921"/>
                  <a:gd name="T2" fmla="*/ 0 w 260"/>
                  <a:gd name="T3" fmla="*/ 0 h 921"/>
                  <a:gd name="T4" fmla="*/ 65 w 260"/>
                  <a:gd name="T5" fmla="*/ 3 h 921"/>
                  <a:gd name="T6" fmla="*/ 65 w 260"/>
                  <a:gd name="T7" fmla="*/ 230 h 921"/>
                  <a:gd name="T8" fmla="*/ 0 w 260"/>
                  <a:gd name="T9" fmla="*/ 221 h 921"/>
                  <a:gd name="T10" fmla="*/ 0 60000 65536"/>
                  <a:gd name="T11" fmla="*/ 0 60000 65536"/>
                  <a:gd name="T12" fmla="*/ 0 60000 65536"/>
                  <a:gd name="T13" fmla="*/ 0 60000 65536"/>
                  <a:gd name="T14" fmla="*/ 0 60000 65536"/>
                  <a:gd name="T15" fmla="*/ 0 w 260"/>
                  <a:gd name="T16" fmla="*/ 0 h 921"/>
                  <a:gd name="T17" fmla="*/ 260 w 260"/>
                  <a:gd name="T18" fmla="*/ 921 h 921"/>
                </a:gdLst>
                <a:ahLst/>
                <a:cxnLst>
                  <a:cxn ang="T10">
                    <a:pos x="T0" y="T1"/>
                  </a:cxn>
                  <a:cxn ang="T11">
                    <a:pos x="T2" y="T3"/>
                  </a:cxn>
                  <a:cxn ang="T12">
                    <a:pos x="T4" y="T5"/>
                  </a:cxn>
                  <a:cxn ang="T13">
                    <a:pos x="T6" y="T7"/>
                  </a:cxn>
                  <a:cxn ang="T14">
                    <a:pos x="T8" y="T9"/>
                  </a:cxn>
                </a:cxnLst>
                <a:rect l="T15" t="T16" r="T17" b="T18"/>
                <a:pathLst>
                  <a:path w="260" h="921">
                    <a:moveTo>
                      <a:pt x="0" y="883"/>
                    </a:moveTo>
                    <a:lnTo>
                      <a:pt x="0" y="0"/>
                    </a:lnTo>
                    <a:lnTo>
                      <a:pt x="260" y="12"/>
                    </a:lnTo>
                    <a:lnTo>
                      <a:pt x="260" y="921"/>
                    </a:lnTo>
                    <a:lnTo>
                      <a:pt x="0" y="883"/>
                    </a:lnTo>
                    <a:close/>
                  </a:path>
                </a:pathLst>
              </a:custGeom>
              <a:noFill/>
              <a:ln w="0">
                <a:solidFill>
                  <a:srgbClr val="000000"/>
                </a:solidFill>
                <a:round/>
                <a:headEnd/>
                <a:tailEnd/>
              </a:ln>
            </p:spPr>
            <p:txBody>
              <a:bodyPr/>
              <a:lstStyle/>
              <a:p>
                <a:endParaRPr lang="en-US"/>
              </a:p>
            </p:txBody>
          </p:sp>
          <p:sp>
            <p:nvSpPr>
              <p:cNvPr id="34988" name="Freeform 59"/>
              <p:cNvSpPr>
                <a:spLocks/>
              </p:cNvSpPr>
              <p:nvPr/>
            </p:nvSpPr>
            <p:spPr bwMode="auto">
              <a:xfrm>
                <a:off x="407" y="3038"/>
                <a:ext cx="51" cy="215"/>
              </a:xfrm>
              <a:custGeom>
                <a:avLst/>
                <a:gdLst>
                  <a:gd name="T0" fmla="*/ 0 w 204"/>
                  <a:gd name="T1" fmla="*/ 208 h 859"/>
                  <a:gd name="T2" fmla="*/ 0 w 204"/>
                  <a:gd name="T3" fmla="*/ 0 h 859"/>
                  <a:gd name="T4" fmla="*/ 51 w 204"/>
                  <a:gd name="T5" fmla="*/ 2 h 859"/>
                  <a:gd name="T6" fmla="*/ 51 w 204"/>
                  <a:gd name="T7" fmla="*/ 215 h 859"/>
                  <a:gd name="T8" fmla="*/ 0 w 204"/>
                  <a:gd name="T9" fmla="*/ 208 h 859"/>
                  <a:gd name="T10" fmla="*/ 4 w 204"/>
                  <a:gd name="T11" fmla="*/ 207 h 859"/>
                  <a:gd name="T12" fmla="*/ 51 w 204"/>
                  <a:gd name="T13" fmla="*/ 214 h 859"/>
                  <a:gd name="T14" fmla="*/ 0 60000 65536"/>
                  <a:gd name="T15" fmla="*/ 0 60000 65536"/>
                  <a:gd name="T16" fmla="*/ 0 60000 65536"/>
                  <a:gd name="T17" fmla="*/ 0 60000 65536"/>
                  <a:gd name="T18" fmla="*/ 0 60000 65536"/>
                  <a:gd name="T19" fmla="*/ 0 60000 65536"/>
                  <a:gd name="T20" fmla="*/ 0 60000 65536"/>
                  <a:gd name="T21" fmla="*/ 0 w 204"/>
                  <a:gd name="T22" fmla="*/ 0 h 859"/>
                  <a:gd name="T23" fmla="*/ 204 w 204"/>
                  <a:gd name="T24" fmla="*/ 859 h 8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 h="859">
                    <a:moveTo>
                      <a:pt x="0" y="830"/>
                    </a:moveTo>
                    <a:lnTo>
                      <a:pt x="0" y="0"/>
                    </a:lnTo>
                    <a:lnTo>
                      <a:pt x="204" y="9"/>
                    </a:lnTo>
                    <a:lnTo>
                      <a:pt x="204" y="859"/>
                    </a:lnTo>
                    <a:lnTo>
                      <a:pt x="0" y="830"/>
                    </a:lnTo>
                    <a:lnTo>
                      <a:pt x="16" y="828"/>
                    </a:lnTo>
                    <a:lnTo>
                      <a:pt x="204" y="856"/>
                    </a:lnTo>
                  </a:path>
                </a:pathLst>
              </a:custGeom>
              <a:noFill/>
              <a:ln w="0">
                <a:solidFill>
                  <a:srgbClr val="000000"/>
                </a:solidFill>
                <a:round/>
                <a:headEnd/>
                <a:tailEnd/>
              </a:ln>
            </p:spPr>
            <p:txBody>
              <a:bodyPr/>
              <a:lstStyle/>
              <a:p>
                <a:endParaRPr lang="en-US"/>
              </a:p>
            </p:txBody>
          </p:sp>
          <p:sp>
            <p:nvSpPr>
              <p:cNvPr id="34989" name="Line 60"/>
              <p:cNvSpPr>
                <a:spLocks noChangeShapeType="1"/>
              </p:cNvSpPr>
              <p:nvPr/>
            </p:nvSpPr>
            <p:spPr bwMode="auto">
              <a:xfrm flipV="1">
                <a:off x="411" y="3038"/>
                <a:ext cx="1" cy="207"/>
              </a:xfrm>
              <a:prstGeom prst="line">
                <a:avLst/>
              </a:prstGeom>
              <a:noFill/>
              <a:ln w="0">
                <a:solidFill>
                  <a:srgbClr val="000000"/>
                </a:solidFill>
                <a:round/>
                <a:headEnd/>
                <a:tailEnd/>
              </a:ln>
            </p:spPr>
            <p:txBody>
              <a:bodyPr/>
              <a:lstStyle/>
              <a:p>
                <a:endParaRPr lang="en-GB"/>
              </a:p>
            </p:txBody>
          </p:sp>
          <p:sp>
            <p:nvSpPr>
              <p:cNvPr id="34990" name="Line 61"/>
              <p:cNvSpPr>
                <a:spLocks noChangeShapeType="1"/>
              </p:cNvSpPr>
              <p:nvPr/>
            </p:nvSpPr>
            <p:spPr bwMode="auto">
              <a:xfrm>
                <a:off x="411" y="3089"/>
                <a:ext cx="47" cy="3"/>
              </a:xfrm>
              <a:prstGeom prst="line">
                <a:avLst/>
              </a:prstGeom>
              <a:noFill/>
              <a:ln w="0">
                <a:solidFill>
                  <a:srgbClr val="000000"/>
                </a:solidFill>
                <a:round/>
                <a:headEnd/>
                <a:tailEnd/>
              </a:ln>
            </p:spPr>
            <p:txBody>
              <a:bodyPr/>
              <a:lstStyle/>
              <a:p>
                <a:endParaRPr lang="en-GB"/>
              </a:p>
            </p:txBody>
          </p:sp>
          <p:sp>
            <p:nvSpPr>
              <p:cNvPr id="34991" name="Line 62"/>
              <p:cNvSpPr>
                <a:spLocks noChangeShapeType="1"/>
              </p:cNvSpPr>
              <p:nvPr/>
            </p:nvSpPr>
            <p:spPr bwMode="auto">
              <a:xfrm flipH="1" flipV="1">
                <a:off x="411" y="3139"/>
                <a:ext cx="47" cy="5"/>
              </a:xfrm>
              <a:prstGeom prst="line">
                <a:avLst/>
              </a:prstGeom>
              <a:noFill/>
              <a:ln w="0">
                <a:solidFill>
                  <a:srgbClr val="000000"/>
                </a:solidFill>
                <a:round/>
                <a:headEnd/>
                <a:tailEnd/>
              </a:ln>
            </p:spPr>
            <p:txBody>
              <a:bodyPr/>
              <a:lstStyle/>
              <a:p>
                <a:endParaRPr lang="en-GB"/>
              </a:p>
            </p:txBody>
          </p:sp>
          <p:sp>
            <p:nvSpPr>
              <p:cNvPr id="34992" name="Line 63"/>
              <p:cNvSpPr>
                <a:spLocks noChangeShapeType="1"/>
              </p:cNvSpPr>
              <p:nvPr/>
            </p:nvSpPr>
            <p:spPr bwMode="auto">
              <a:xfrm>
                <a:off x="411" y="3145"/>
                <a:ext cx="47" cy="4"/>
              </a:xfrm>
              <a:prstGeom prst="line">
                <a:avLst/>
              </a:prstGeom>
              <a:noFill/>
              <a:ln w="0">
                <a:solidFill>
                  <a:srgbClr val="000000"/>
                </a:solidFill>
                <a:round/>
                <a:headEnd/>
                <a:tailEnd/>
              </a:ln>
            </p:spPr>
            <p:txBody>
              <a:bodyPr/>
              <a:lstStyle/>
              <a:p>
                <a:endParaRPr lang="en-GB"/>
              </a:p>
            </p:txBody>
          </p:sp>
          <p:sp>
            <p:nvSpPr>
              <p:cNvPr id="34993" name="Line 64"/>
              <p:cNvSpPr>
                <a:spLocks noChangeShapeType="1"/>
              </p:cNvSpPr>
              <p:nvPr/>
            </p:nvSpPr>
            <p:spPr bwMode="auto">
              <a:xfrm flipH="1" flipV="1">
                <a:off x="411" y="3195"/>
                <a:ext cx="47" cy="6"/>
              </a:xfrm>
              <a:prstGeom prst="line">
                <a:avLst/>
              </a:prstGeom>
              <a:noFill/>
              <a:ln w="0">
                <a:solidFill>
                  <a:srgbClr val="000000"/>
                </a:solidFill>
                <a:round/>
                <a:headEnd/>
                <a:tailEnd/>
              </a:ln>
            </p:spPr>
            <p:txBody>
              <a:bodyPr/>
              <a:lstStyle/>
              <a:p>
                <a:endParaRPr lang="en-GB"/>
              </a:p>
            </p:txBody>
          </p:sp>
          <p:sp>
            <p:nvSpPr>
              <p:cNvPr id="34994" name="Line 65"/>
              <p:cNvSpPr>
                <a:spLocks noChangeShapeType="1"/>
              </p:cNvSpPr>
              <p:nvPr/>
            </p:nvSpPr>
            <p:spPr bwMode="auto">
              <a:xfrm flipV="1">
                <a:off x="427" y="3146"/>
                <a:ext cx="1" cy="101"/>
              </a:xfrm>
              <a:prstGeom prst="line">
                <a:avLst/>
              </a:prstGeom>
              <a:noFill/>
              <a:ln w="0">
                <a:solidFill>
                  <a:srgbClr val="000000"/>
                </a:solidFill>
                <a:round/>
                <a:headEnd/>
                <a:tailEnd/>
              </a:ln>
            </p:spPr>
            <p:txBody>
              <a:bodyPr/>
              <a:lstStyle/>
              <a:p>
                <a:endParaRPr lang="en-GB"/>
              </a:p>
            </p:txBody>
          </p:sp>
          <p:sp>
            <p:nvSpPr>
              <p:cNvPr id="34995" name="Line 66"/>
              <p:cNvSpPr>
                <a:spLocks noChangeShapeType="1"/>
              </p:cNvSpPr>
              <p:nvPr/>
            </p:nvSpPr>
            <p:spPr bwMode="auto">
              <a:xfrm flipV="1">
                <a:off x="427" y="3039"/>
                <a:ext cx="1" cy="102"/>
              </a:xfrm>
              <a:prstGeom prst="line">
                <a:avLst/>
              </a:prstGeom>
              <a:noFill/>
              <a:ln w="0">
                <a:solidFill>
                  <a:srgbClr val="000000"/>
                </a:solidFill>
                <a:round/>
                <a:headEnd/>
                <a:tailEnd/>
              </a:ln>
            </p:spPr>
            <p:txBody>
              <a:bodyPr/>
              <a:lstStyle/>
              <a:p>
                <a:endParaRPr lang="en-GB"/>
              </a:p>
            </p:txBody>
          </p:sp>
          <p:sp>
            <p:nvSpPr>
              <p:cNvPr id="34996" name="Line 67"/>
              <p:cNvSpPr>
                <a:spLocks noChangeShapeType="1"/>
              </p:cNvSpPr>
              <p:nvPr/>
            </p:nvSpPr>
            <p:spPr bwMode="auto">
              <a:xfrm>
                <a:off x="444" y="3040"/>
                <a:ext cx="1" cy="103"/>
              </a:xfrm>
              <a:prstGeom prst="line">
                <a:avLst/>
              </a:prstGeom>
              <a:noFill/>
              <a:ln w="0">
                <a:solidFill>
                  <a:srgbClr val="000000"/>
                </a:solidFill>
                <a:round/>
                <a:headEnd/>
                <a:tailEnd/>
              </a:ln>
            </p:spPr>
            <p:txBody>
              <a:bodyPr/>
              <a:lstStyle/>
              <a:p>
                <a:endParaRPr lang="en-GB"/>
              </a:p>
            </p:txBody>
          </p:sp>
          <p:sp>
            <p:nvSpPr>
              <p:cNvPr id="34997" name="Line 68"/>
              <p:cNvSpPr>
                <a:spLocks noChangeShapeType="1"/>
              </p:cNvSpPr>
              <p:nvPr/>
            </p:nvSpPr>
            <p:spPr bwMode="auto">
              <a:xfrm>
                <a:off x="444" y="3148"/>
                <a:ext cx="1" cy="102"/>
              </a:xfrm>
              <a:prstGeom prst="line">
                <a:avLst/>
              </a:prstGeom>
              <a:noFill/>
              <a:ln w="0">
                <a:solidFill>
                  <a:srgbClr val="000000"/>
                </a:solidFill>
                <a:round/>
                <a:headEnd/>
                <a:tailEnd/>
              </a:ln>
            </p:spPr>
            <p:txBody>
              <a:bodyPr/>
              <a:lstStyle/>
              <a:p>
                <a:endParaRPr lang="en-GB"/>
              </a:p>
            </p:txBody>
          </p:sp>
          <p:sp>
            <p:nvSpPr>
              <p:cNvPr id="34998" name="Freeform 69"/>
              <p:cNvSpPr>
                <a:spLocks/>
              </p:cNvSpPr>
              <p:nvPr/>
            </p:nvSpPr>
            <p:spPr bwMode="auto">
              <a:xfrm>
                <a:off x="370" y="3036"/>
                <a:ext cx="30" cy="208"/>
              </a:xfrm>
              <a:custGeom>
                <a:avLst/>
                <a:gdLst>
                  <a:gd name="T0" fmla="*/ 30 w 120"/>
                  <a:gd name="T1" fmla="*/ 208 h 833"/>
                  <a:gd name="T2" fmla="*/ 0 w 120"/>
                  <a:gd name="T3" fmla="*/ 204 h 833"/>
                  <a:gd name="T4" fmla="*/ 0 w 120"/>
                  <a:gd name="T5" fmla="*/ 0 h 833"/>
                  <a:gd name="T6" fmla="*/ 30 w 120"/>
                  <a:gd name="T7" fmla="*/ 1 h 833"/>
                  <a:gd name="T8" fmla="*/ 0 60000 65536"/>
                  <a:gd name="T9" fmla="*/ 0 60000 65536"/>
                  <a:gd name="T10" fmla="*/ 0 60000 65536"/>
                  <a:gd name="T11" fmla="*/ 0 60000 65536"/>
                  <a:gd name="T12" fmla="*/ 0 w 120"/>
                  <a:gd name="T13" fmla="*/ 0 h 833"/>
                  <a:gd name="T14" fmla="*/ 120 w 120"/>
                  <a:gd name="T15" fmla="*/ 833 h 833"/>
                </a:gdLst>
                <a:ahLst/>
                <a:cxnLst>
                  <a:cxn ang="T8">
                    <a:pos x="T0" y="T1"/>
                  </a:cxn>
                  <a:cxn ang="T9">
                    <a:pos x="T2" y="T3"/>
                  </a:cxn>
                  <a:cxn ang="T10">
                    <a:pos x="T4" y="T5"/>
                  </a:cxn>
                  <a:cxn ang="T11">
                    <a:pos x="T6" y="T7"/>
                  </a:cxn>
                </a:cxnLst>
                <a:rect l="T12" t="T13" r="T14" b="T15"/>
                <a:pathLst>
                  <a:path w="120" h="833">
                    <a:moveTo>
                      <a:pt x="120" y="833"/>
                    </a:moveTo>
                    <a:lnTo>
                      <a:pt x="0" y="815"/>
                    </a:lnTo>
                    <a:lnTo>
                      <a:pt x="0" y="0"/>
                    </a:lnTo>
                    <a:lnTo>
                      <a:pt x="120" y="5"/>
                    </a:lnTo>
                  </a:path>
                </a:pathLst>
              </a:custGeom>
              <a:noFill/>
              <a:ln w="0">
                <a:solidFill>
                  <a:srgbClr val="000000"/>
                </a:solidFill>
                <a:round/>
                <a:headEnd/>
                <a:tailEnd/>
              </a:ln>
            </p:spPr>
            <p:txBody>
              <a:bodyPr/>
              <a:lstStyle/>
              <a:p>
                <a:endParaRPr lang="en-US"/>
              </a:p>
            </p:txBody>
          </p:sp>
          <p:sp>
            <p:nvSpPr>
              <p:cNvPr id="34999" name="Freeform 70"/>
              <p:cNvSpPr>
                <a:spLocks/>
              </p:cNvSpPr>
              <p:nvPr/>
            </p:nvSpPr>
            <p:spPr bwMode="auto">
              <a:xfrm>
                <a:off x="465" y="3041"/>
                <a:ext cx="30" cy="217"/>
              </a:xfrm>
              <a:custGeom>
                <a:avLst/>
                <a:gdLst>
                  <a:gd name="T0" fmla="*/ 0 w 120"/>
                  <a:gd name="T1" fmla="*/ 0 h 870"/>
                  <a:gd name="T2" fmla="*/ 30 w 120"/>
                  <a:gd name="T3" fmla="*/ 1 h 870"/>
                  <a:gd name="T4" fmla="*/ 30 w 120"/>
                  <a:gd name="T5" fmla="*/ 217 h 870"/>
                  <a:gd name="T6" fmla="*/ 0 w 120"/>
                  <a:gd name="T7" fmla="*/ 213 h 870"/>
                  <a:gd name="T8" fmla="*/ 0 60000 65536"/>
                  <a:gd name="T9" fmla="*/ 0 60000 65536"/>
                  <a:gd name="T10" fmla="*/ 0 60000 65536"/>
                  <a:gd name="T11" fmla="*/ 0 60000 65536"/>
                  <a:gd name="T12" fmla="*/ 0 w 120"/>
                  <a:gd name="T13" fmla="*/ 0 h 870"/>
                  <a:gd name="T14" fmla="*/ 120 w 120"/>
                  <a:gd name="T15" fmla="*/ 870 h 870"/>
                </a:gdLst>
                <a:ahLst/>
                <a:cxnLst>
                  <a:cxn ang="T8">
                    <a:pos x="T0" y="T1"/>
                  </a:cxn>
                  <a:cxn ang="T9">
                    <a:pos x="T2" y="T3"/>
                  </a:cxn>
                  <a:cxn ang="T10">
                    <a:pos x="T4" y="T5"/>
                  </a:cxn>
                  <a:cxn ang="T11">
                    <a:pos x="T6" y="T7"/>
                  </a:cxn>
                </a:cxnLst>
                <a:rect l="T12" t="T13" r="T14" b="T15"/>
                <a:pathLst>
                  <a:path w="120" h="870">
                    <a:moveTo>
                      <a:pt x="0" y="0"/>
                    </a:moveTo>
                    <a:lnTo>
                      <a:pt x="120" y="6"/>
                    </a:lnTo>
                    <a:lnTo>
                      <a:pt x="120" y="870"/>
                    </a:lnTo>
                    <a:lnTo>
                      <a:pt x="0" y="853"/>
                    </a:lnTo>
                  </a:path>
                </a:pathLst>
              </a:custGeom>
              <a:noFill/>
              <a:ln w="0">
                <a:solidFill>
                  <a:srgbClr val="000000"/>
                </a:solidFill>
                <a:round/>
                <a:headEnd/>
                <a:tailEnd/>
              </a:ln>
            </p:spPr>
            <p:txBody>
              <a:bodyPr/>
              <a:lstStyle/>
              <a:p>
                <a:endParaRPr lang="en-US"/>
              </a:p>
            </p:txBody>
          </p:sp>
          <p:sp>
            <p:nvSpPr>
              <p:cNvPr id="35000" name="Freeform 71"/>
              <p:cNvSpPr>
                <a:spLocks/>
              </p:cNvSpPr>
              <p:nvPr/>
            </p:nvSpPr>
            <p:spPr bwMode="auto">
              <a:xfrm>
                <a:off x="537" y="3037"/>
                <a:ext cx="68" cy="245"/>
              </a:xfrm>
              <a:custGeom>
                <a:avLst/>
                <a:gdLst>
                  <a:gd name="T0" fmla="*/ 0 w 273"/>
                  <a:gd name="T1" fmla="*/ 235 h 979"/>
                  <a:gd name="T2" fmla="*/ 0 w 273"/>
                  <a:gd name="T3" fmla="*/ 0 h 979"/>
                  <a:gd name="T4" fmla="*/ 68 w 273"/>
                  <a:gd name="T5" fmla="*/ 3 h 979"/>
                  <a:gd name="T6" fmla="*/ 68 w 273"/>
                  <a:gd name="T7" fmla="*/ 245 h 979"/>
                  <a:gd name="T8" fmla="*/ 0 w 273"/>
                  <a:gd name="T9" fmla="*/ 235 h 979"/>
                  <a:gd name="T10" fmla="*/ 0 60000 65536"/>
                  <a:gd name="T11" fmla="*/ 0 60000 65536"/>
                  <a:gd name="T12" fmla="*/ 0 60000 65536"/>
                  <a:gd name="T13" fmla="*/ 0 60000 65536"/>
                  <a:gd name="T14" fmla="*/ 0 60000 65536"/>
                  <a:gd name="T15" fmla="*/ 0 w 273"/>
                  <a:gd name="T16" fmla="*/ 0 h 979"/>
                  <a:gd name="T17" fmla="*/ 273 w 273"/>
                  <a:gd name="T18" fmla="*/ 979 h 979"/>
                </a:gdLst>
                <a:ahLst/>
                <a:cxnLst>
                  <a:cxn ang="T10">
                    <a:pos x="T0" y="T1"/>
                  </a:cxn>
                  <a:cxn ang="T11">
                    <a:pos x="T2" y="T3"/>
                  </a:cxn>
                  <a:cxn ang="T12">
                    <a:pos x="T4" y="T5"/>
                  </a:cxn>
                  <a:cxn ang="T13">
                    <a:pos x="T6" y="T7"/>
                  </a:cxn>
                  <a:cxn ang="T14">
                    <a:pos x="T8" y="T9"/>
                  </a:cxn>
                </a:cxnLst>
                <a:rect l="T15" t="T16" r="T17" b="T18"/>
                <a:pathLst>
                  <a:path w="273" h="979">
                    <a:moveTo>
                      <a:pt x="0" y="939"/>
                    </a:moveTo>
                    <a:lnTo>
                      <a:pt x="0" y="0"/>
                    </a:lnTo>
                    <a:lnTo>
                      <a:pt x="273" y="12"/>
                    </a:lnTo>
                    <a:lnTo>
                      <a:pt x="273" y="979"/>
                    </a:lnTo>
                    <a:lnTo>
                      <a:pt x="0" y="939"/>
                    </a:lnTo>
                    <a:close/>
                  </a:path>
                </a:pathLst>
              </a:custGeom>
              <a:noFill/>
              <a:ln w="0">
                <a:solidFill>
                  <a:srgbClr val="000000"/>
                </a:solidFill>
                <a:round/>
                <a:headEnd/>
                <a:tailEnd/>
              </a:ln>
            </p:spPr>
            <p:txBody>
              <a:bodyPr/>
              <a:lstStyle/>
              <a:p>
                <a:endParaRPr lang="en-US"/>
              </a:p>
            </p:txBody>
          </p:sp>
          <p:sp>
            <p:nvSpPr>
              <p:cNvPr id="35001" name="Freeform 72"/>
              <p:cNvSpPr>
                <a:spLocks/>
              </p:cNvSpPr>
              <p:nvPr/>
            </p:nvSpPr>
            <p:spPr bwMode="auto">
              <a:xfrm>
                <a:off x="546" y="3045"/>
                <a:ext cx="50" cy="228"/>
              </a:xfrm>
              <a:custGeom>
                <a:avLst/>
                <a:gdLst>
                  <a:gd name="T0" fmla="*/ 0 w 199"/>
                  <a:gd name="T1" fmla="*/ 221 h 912"/>
                  <a:gd name="T2" fmla="*/ 0 w 199"/>
                  <a:gd name="T3" fmla="*/ 0 h 912"/>
                  <a:gd name="T4" fmla="*/ 50 w 199"/>
                  <a:gd name="T5" fmla="*/ 2 h 912"/>
                  <a:gd name="T6" fmla="*/ 50 w 199"/>
                  <a:gd name="T7" fmla="*/ 228 h 912"/>
                  <a:gd name="T8" fmla="*/ 0 w 199"/>
                  <a:gd name="T9" fmla="*/ 221 h 912"/>
                  <a:gd name="T10" fmla="*/ 4 w 199"/>
                  <a:gd name="T11" fmla="*/ 220 h 912"/>
                  <a:gd name="T12" fmla="*/ 50 w 199"/>
                  <a:gd name="T13" fmla="*/ 227 h 912"/>
                  <a:gd name="T14" fmla="*/ 0 60000 65536"/>
                  <a:gd name="T15" fmla="*/ 0 60000 65536"/>
                  <a:gd name="T16" fmla="*/ 0 60000 65536"/>
                  <a:gd name="T17" fmla="*/ 0 60000 65536"/>
                  <a:gd name="T18" fmla="*/ 0 60000 65536"/>
                  <a:gd name="T19" fmla="*/ 0 60000 65536"/>
                  <a:gd name="T20" fmla="*/ 0 60000 65536"/>
                  <a:gd name="T21" fmla="*/ 0 w 199"/>
                  <a:gd name="T22" fmla="*/ 0 h 912"/>
                  <a:gd name="T23" fmla="*/ 199 w 199"/>
                  <a:gd name="T24" fmla="*/ 912 h 9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9" h="912">
                    <a:moveTo>
                      <a:pt x="0" y="882"/>
                    </a:moveTo>
                    <a:lnTo>
                      <a:pt x="0" y="0"/>
                    </a:lnTo>
                    <a:lnTo>
                      <a:pt x="199" y="9"/>
                    </a:lnTo>
                    <a:lnTo>
                      <a:pt x="199" y="912"/>
                    </a:lnTo>
                    <a:lnTo>
                      <a:pt x="0" y="882"/>
                    </a:lnTo>
                    <a:lnTo>
                      <a:pt x="17" y="881"/>
                    </a:lnTo>
                    <a:lnTo>
                      <a:pt x="199" y="908"/>
                    </a:lnTo>
                  </a:path>
                </a:pathLst>
              </a:custGeom>
              <a:noFill/>
              <a:ln w="0">
                <a:solidFill>
                  <a:srgbClr val="000000"/>
                </a:solidFill>
                <a:round/>
                <a:headEnd/>
                <a:tailEnd/>
              </a:ln>
            </p:spPr>
            <p:txBody>
              <a:bodyPr/>
              <a:lstStyle/>
              <a:p>
                <a:endParaRPr lang="en-US"/>
              </a:p>
            </p:txBody>
          </p:sp>
          <p:sp>
            <p:nvSpPr>
              <p:cNvPr id="35002" name="Line 73"/>
              <p:cNvSpPr>
                <a:spLocks noChangeShapeType="1"/>
              </p:cNvSpPr>
              <p:nvPr/>
            </p:nvSpPr>
            <p:spPr bwMode="auto">
              <a:xfrm flipV="1">
                <a:off x="550" y="3045"/>
                <a:ext cx="1" cy="220"/>
              </a:xfrm>
              <a:prstGeom prst="line">
                <a:avLst/>
              </a:prstGeom>
              <a:noFill/>
              <a:ln w="0">
                <a:solidFill>
                  <a:srgbClr val="000000"/>
                </a:solidFill>
                <a:round/>
                <a:headEnd/>
                <a:tailEnd/>
              </a:ln>
            </p:spPr>
            <p:txBody>
              <a:bodyPr/>
              <a:lstStyle/>
              <a:p>
                <a:endParaRPr lang="en-GB"/>
              </a:p>
            </p:txBody>
          </p:sp>
          <p:sp>
            <p:nvSpPr>
              <p:cNvPr id="35003" name="Line 74"/>
              <p:cNvSpPr>
                <a:spLocks noChangeShapeType="1"/>
              </p:cNvSpPr>
              <p:nvPr/>
            </p:nvSpPr>
            <p:spPr bwMode="auto">
              <a:xfrm>
                <a:off x="550" y="3098"/>
                <a:ext cx="46" cy="4"/>
              </a:xfrm>
              <a:prstGeom prst="line">
                <a:avLst/>
              </a:prstGeom>
              <a:noFill/>
              <a:ln w="0">
                <a:solidFill>
                  <a:srgbClr val="000000"/>
                </a:solidFill>
                <a:round/>
                <a:headEnd/>
                <a:tailEnd/>
              </a:ln>
            </p:spPr>
            <p:txBody>
              <a:bodyPr/>
              <a:lstStyle/>
              <a:p>
                <a:endParaRPr lang="en-GB"/>
              </a:p>
            </p:txBody>
          </p:sp>
          <p:sp>
            <p:nvSpPr>
              <p:cNvPr id="35004" name="Line 75"/>
              <p:cNvSpPr>
                <a:spLocks noChangeShapeType="1"/>
              </p:cNvSpPr>
              <p:nvPr/>
            </p:nvSpPr>
            <p:spPr bwMode="auto">
              <a:xfrm flipH="1" flipV="1">
                <a:off x="550" y="3152"/>
                <a:ext cx="46" cy="5"/>
              </a:xfrm>
              <a:prstGeom prst="line">
                <a:avLst/>
              </a:prstGeom>
              <a:noFill/>
              <a:ln w="0">
                <a:solidFill>
                  <a:srgbClr val="000000"/>
                </a:solidFill>
                <a:round/>
                <a:headEnd/>
                <a:tailEnd/>
              </a:ln>
            </p:spPr>
            <p:txBody>
              <a:bodyPr/>
              <a:lstStyle/>
              <a:p>
                <a:endParaRPr lang="en-GB"/>
              </a:p>
            </p:txBody>
          </p:sp>
          <p:sp>
            <p:nvSpPr>
              <p:cNvPr id="35005" name="Line 76"/>
              <p:cNvSpPr>
                <a:spLocks noChangeShapeType="1"/>
              </p:cNvSpPr>
              <p:nvPr/>
            </p:nvSpPr>
            <p:spPr bwMode="auto">
              <a:xfrm>
                <a:off x="550" y="3158"/>
                <a:ext cx="46" cy="5"/>
              </a:xfrm>
              <a:prstGeom prst="line">
                <a:avLst/>
              </a:prstGeom>
              <a:noFill/>
              <a:ln w="0">
                <a:solidFill>
                  <a:srgbClr val="000000"/>
                </a:solidFill>
                <a:round/>
                <a:headEnd/>
                <a:tailEnd/>
              </a:ln>
            </p:spPr>
            <p:txBody>
              <a:bodyPr/>
              <a:lstStyle/>
              <a:p>
                <a:endParaRPr lang="en-GB"/>
              </a:p>
            </p:txBody>
          </p:sp>
          <p:sp>
            <p:nvSpPr>
              <p:cNvPr id="35006" name="Line 77"/>
              <p:cNvSpPr>
                <a:spLocks noChangeShapeType="1"/>
              </p:cNvSpPr>
              <p:nvPr/>
            </p:nvSpPr>
            <p:spPr bwMode="auto">
              <a:xfrm flipH="1" flipV="1">
                <a:off x="550" y="3212"/>
                <a:ext cx="46" cy="6"/>
              </a:xfrm>
              <a:prstGeom prst="line">
                <a:avLst/>
              </a:prstGeom>
              <a:noFill/>
              <a:ln w="0">
                <a:solidFill>
                  <a:srgbClr val="000000"/>
                </a:solidFill>
                <a:round/>
                <a:headEnd/>
                <a:tailEnd/>
              </a:ln>
            </p:spPr>
            <p:txBody>
              <a:bodyPr/>
              <a:lstStyle/>
              <a:p>
                <a:endParaRPr lang="en-GB"/>
              </a:p>
            </p:txBody>
          </p:sp>
          <p:sp>
            <p:nvSpPr>
              <p:cNvPr id="35007" name="Line 78"/>
              <p:cNvSpPr>
                <a:spLocks noChangeShapeType="1"/>
              </p:cNvSpPr>
              <p:nvPr/>
            </p:nvSpPr>
            <p:spPr bwMode="auto">
              <a:xfrm flipV="1">
                <a:off x="565" y="3160"/>
                <a:ext cx="1" cy="107"/>
              </a:xfrm>
              <a:prstGeom prst="line">
                <a:avLst/>
              </a:prstGeom>
              <a:noFill/>
              <a:ln w="0">
                <a:solidFill>
                  <a:srgbClr val="000000"/>
                </a:solidFill>
                <a:round/>
                <a:headEnd/>
                <a:tailEnd/>
              </a:ln>
            </p:spPr>
            <p:txBody>
              <a:bodyPr/>
              <a:lstStyle/>
              <a:p>
                <a:endParaRPr lang="en-GB"/>
              </a:p>
            </p:txBody>
          </p:sp>
          <p:sp>
            <p:nvSpPr>
              <p:cNvPr id="35008" name="Line 79"/>
              <p:cNvSpPr>
                <a:spLocks noChangeShapeType="1"/>
              </p:cNvSpPr>
              <p:nvPr/>
            </p:nvSpPr>
            <p:spPr bwMode="auto">
              <a:xfrm flipV="1">
                <a:off x="565" y="3045"/>
                <a:ext cx="1" cy="109"/>
              </a:xfrm>
              <a:prstGeom prst="line">
                <a:avLst/>
              </a:prstGeom>
              <a:noFill/>
              <a:ln w="0">
                <a:solidFill>
                  <a:srgbClr val="000000"/>
                </a:solidFill>
                <a:round/>
                <a:headEnd/>
                <a:tailEnd/>
              </a:ln>
            </p:spPr>
            <p:txBody>
              <a:bodyPr/>
              <a:lstStyle/>
              <a:p>
                <a:endParaRPr lang="en-GB"/>
              </a:p>
            </p:txBody>
          </p:sp>
          <p:sp>
            <p:nvSpPr>
              <p:cNvPr id="35009" name="Line 80"/>
              <p:cNvSpPr>
                <a:spLocks noChangeShapeType="1"/>
              </p:cNvSpPr>
              <p:nvPr/>
            </p:nvSpPr>
            <p:spPr bwMode="auto">
              <a:xfrm>
                <a:off x="581" y="3046"/>
                <a:ext cx="1" cy="109"/>
              </a:xfrm>
              <a:prstGeom prst="line">
                <a:avLst/>
              </a:prstGeom>
              <a:noFill/>
              <a:ln w="0">
                <a:solidFill>
                  <a:srgbClr val="000000"/>
                </a:solidFill>
                <a:round/>
                <a:headEnd/>
                <a:tailEnd/>
              </a:ln>
            </p:spPr>
            <p:txBody>
              <a:bodyPr/>
              <a:lstStyle/>
              <a:p>
                <a:endParaRPr lang="en-GB"/>
              </a:p>
            </p:txBody>
          </p:sp>
          <p:sp>
            <p:nvSpPr>
              <p:cNvPr id="35010" name="Line 81"/>
              <p:cNvSpPr>
                <a:spLocks noChangeShapeType="1"/>
              </p:cNvSpPr>
              <p:nvPr/>
            </p:nvSpPr>
            <p:spPr bwMode="auto">
              <a:xfrm>
                <a:off x="581" y="3161"/>
                <a:ext cx="1" cy="109"/>
              </a:xfrm>
              <a:prstGeom prst="line">
                <a:avLst/>
              </a:prstGeom>
              <a:noFill/>
              <a:ln w="0">
                <a:solidFill>
                  <a:srgbClr val="000000"/>
                </a:solidFill>
                <a:round/>
                <a:headEnd/>
                <a:tailEnd/>
              </a:ln>
            </p:spPr>
            <p:txBody>
              <a:bodyPr/>
              <a:lstStyle/>
              <a:p>
                <a:endParaRPr lang="en-GB"/>
              </a:p>
            </p:txBody>
          </p:sp>
          <p:sp>
            <p:nvSpPr>
              <p:cNvPr id="35011" name="Freeform 82"/>
              <p:cNvSpPr>
                <a:spLocks/>
              </p:cNvSpPr>
              <p:nvPr/>
            </p:nvSpPr>
            <p:spPr bwMode="auto">
              <a:xfrm>
                <a:off x="504" y="3043"/>
                <a:ext cx="33" cy="221"/>
              </a:xfrm>
              <a:custGeom>
                <a:avLst/>
                <a:gdLst>
                  <a:gd name="T0" fmla="*/ 33 w 132"/>
                  <a:gd name="T1" fmla="*/ 221 h 886"/>
                  <a:gd name="T2" fmla="*/ 0 w 132"/>
                  <a:gd name="T3" fmla="*/ 216 h 886"/>
                  <a:gd name="T4" fmla="*/ 0 w 132"/>
                  <a:gd name="T5" fmla="*/ 0 h 886"/>
                  <a:gd name="T6" fmla="*/ 33 w 132"/>
                  <a:gd name="T7" fmla="*/ 1 h 886"/>
                  <a:gd name="T8" fmla="*/ 0 60000 65536"/>
                  <a:gd name="T9" fmla="*/ 0 60000 65536"/>
                  <a:gd name="T10" fmla="*/ 0 60000 65536"/>
                  <a:gd name="T11" fmla="*/ 0 60000 65536"/>
                  <a:gd name="T12" fmla="*/ 0 w 132"/>
                  <a:gd name="T13" fmla="*/ 0 h 886"/>
                  <a:gd name="T14" fmla="*/ 132 w 132"/>
                  <a:gd name="T15" fmla="*/ 886 h 886"/>
                </a:gdLst>
                <a:ahLst/>
                <a:cxnLst>
                  <a:cxn ang="T8">
                    <a:pos x="T0" y="T1"/>
                  </a:cxn>
                  <a:cxn ang="T9">
                    <a:pos x="T2" y="T3"/>
                  </a:cxn>
                  <a:cxn ang="T10">
                    <a:pos x="T4" y="T5"/>
                  </a:cxn>
                  <a:cxn ang="T11">
                    <a:pos x="T6" y="T7"/>
                  </a:cxn>
                </a:cxnLst>
                <a:rect l="T12" t="T13" r="T14" b="T15"/>
                <a:pathLst>
                  <a:path w="132" h="886">
                    <a:moveTo>
                      <a:pt x="132" y="886"/>
                    </a:moveTo>
                    <a:lnTo>
                      <a:pt x="0" y="867"/>
                    </a:lnTo>
                    <a:lnTo>
                      <a:pt x="0" y="0"/>
                    </a:lnTo>
                    <a:lnTo>
                      <a:pt x="132" y="6"/>
                    </a:lnTo>
                  </a:path>
                </a:pathLst>
              </a:custGeom>
              <a:noFill/>
              <a:ln w="0">
                <a:solidFill>
                  <a:srgbClr val="000000"/>
                </a:solidFill>
                <a:round/>
                <a:headEnd/>
                <a:tailEnd/>
              </a:ln>
            </p:spPr>
            <p:txBody>
              <a:bodyPr/>
              <a:lstStyle/>
              <a:p>
                <a:endParaRPr lang="en-US"/>
              </a:p>
            </p:txBody>
          </p:sp>
          <p:sp>
            <p:nvSpPr>
              <p:cNvPr id="35012" name="Freeform 83"/>
              <p:cNvSpPr>
                <a:spLocks/>
              </p:cNvSpPr>
              <p:nvPr/>
            </p:nvSpPr>
            <p:spPr bwMode="auto">
              <a:xfrm>
                <a:off x="605" y="3047"/>
                <a:ext cx="33" cy="232"/>
              </a:xfrm>
              <a:custGeom>
                <a:avLst/>
                <a:gdLst>
                  <a:gd name="T0" fmla="*/ 0 w 131"/>
                  <a:gd name="T1" fmla="*/ 0 h 926"/>
                  <a:gd name="T2" fmla="*/ 33 w 131"/>
                  <a:gd name="T3" fmla="*/ 2 h 926"/>
                  <a:gd name="T4" fmla="*/ 33 w 131"/>
                  <a:gd name="T5" fmla="*/ 232 h 926"/>
                  <a:gd name="T6" fmla="*/ 0 w 131"/>
                  <a:gd name="T7" fmla="*/ 227 h 926"/>
                  <a:gd name="T8" fmla="*/ 0 60000 65536"/>
                  <a:gd name="T9" fmla="*/ 0 60000 65536"/>
                  <a:gd name="T10" fmla="*/ 0 60000 65536"/>
                  <a:gd name="T11" fmla="*/ 0 60000 65536"/>
                  <a:gd name="T12" fmla="*/ 0 w 131"/>
                  <a:gd name="T13" fmla="*/ 0 h 926"/>
                  <a:gd name="T14" fmla="*/ 131 w 131"/>
                  <a:gd name="T15" fmla="*/ 926 h 926"/>
                </a:gdLst>
                <a:ahLst/>
                <a:cxnLst>
                  <a:cxn ang="T8">
                    <a:pos x="T0" y="T1"/>
                  </a:cxn>
                  <a:cxn ang="T9">
                    <a:pos x="T2" y="T3"/>
                  </a:cxn>
                  <a:cxn ang="T10">
                    <a:pos x="T4" y="T5"/>
                  </a:cxn>
                  <a:cxn ang="T11">
                    <a:pos x="T6" y="T7"/>
                  </a:cxn>
                </a:cxnLst>
                <a:rect l="T12" t="T13" r="T14" b="T15"/>
                <a:pathLst>
                  <a:path w="131" h="926">
                    <a:moveTo>
                      <a:pt x="0" y="0"/>
                    </a:moveTo>
                    <a:lnTo>
                      <a:pt x="131" y="7"/>
                    </a:lnTo>
                    <a:lnTo>
                      <a:pt x="131" y="926"/>
                    </a:lnTo>
                    <a:lnTo>
                      <a:pt x="0" y="908"/>
                    </a:lnTo>
                  </a:path>
                </a:pathLst>
              </a:custGeom>
              <a:noFill/>
              <a:ln w="0">
                <a:solidFill>
                  <a:srgbClr val="000000"/>
                </a:solidFill>
                <a:round/>
                <a:headEnd/>
                <a:tailEnd/>
              </a:ln>
            </p:spPr>
            <p:txBody>
              <a:bodyPr/>
              <a:lstStyle/>
              <a:p>
                <a:endParaRPr lang="en-US"/>
              </a:p>
            </p:txBody>
          </p:sp>
          <p:sp>
            <p:nvSpPr>
              <p:cNvPr id="35013" name="Freeform 84"/>
              <p:cNvSpPr>
                <a:spLocks/>
              </p:cNvSpPr>
              <p:nvPr/>
            </p:nvSpPr>
            <p:spPr bwMode="auto">
              <a:xfrm>
                <a:off x="316" y="2794"/>
                <a:ext cx="789" cy="242"/>
              </a:xfrm>
              <a:custGeom>
                <a:avLst/>
                <a:gdLst>
                  <a:gd name="T0" fmla="*/ 0 w 3157"/>
                  <a:gd name="T1" fmla="*/ 220 h 967"/>
                  <a:gd name="T2" fmla="*/ 0 w 3157"/>
                  <a:gd name="T3" fmla="*/ 193 h 967"/>
                  <a:gd name="T4" fmla="*/ 194 w 3157"/>
                  <a:gd name="T5" fmla="*/ 27 h 967"/>
                  <a:gd name="T6" fmla="*/ 414 w 3157"/>
                  <a:gd name="T7" fmla="*/ 197 h 967"/>
                  <a:gd name="T8" fmla="*/ 414 w 3157"/>
                  <a:gd name="T9" fmla="*/ 236 h 967"/>
                  <a:gd name="T10" fmla="*/ 449 w 3157"/>
                  <a:gd name="T11" fmla="*/ 237 h 967"/>
                  <a:gd name="T12" fmla="*/ 567 w 3157"/>
                  <a:gd name="T13" fmla="*/ 238 h 967"/>
                  <a:gd name="T14" fmla="*/ 668 w 3157"/>
                  <a:gd name="T15" fmla="*/ 241 h 967"/>
                  <a:gd name="T16" fmla="*/ 789 w 3157"/>
                  <a:gd name="T17" fmla="*/ 242 h 967"/>
                  <a:gd name="T18" fmla="*/ 789 w 3157"/>
                  <a:gd name="T19" fmla="*/ 218 h 967"/>
                  <a:gd name="T20" fmla="*/ 668 w 3157"/>
                  <a:gd name="T21" fmla="*/ 216 h 967"/>
                  <a:gd name="T22" fmla="*/ 567 w 3157"/>
                  <a:gd name="T23" fmla="*/ 213 h 967"/>
                  <a:gd name="T24" fmla="*/ 460 w 3157"/>
                  <a:gd name="T25" fmla="*/ 211 h 967"/>
                  <a:gd name="T26" fmla="*/ 186 w 3157"/>
                  <a:gd name="T27" fmla="*/ 0 h 9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157"/>
                  <a:gd name="T43" fmla="*/ 0 h 967"/>
                  <a:gd name="T44" fmla="*/ 3157 w 3157"/>
                  <a:gd name="T45" fmla="*/ 967 h 96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157" h="967">
                    <a:moveTo>
                      <a:pt x="0" y="881"/>
                    </a:moveTo>
                    <a:lnTo>
                      <a:pt x="0" y="771"/>
                    </a:lnTo>
                    <a:lnTo>
                      <a:pt x="775" y="107"/>
                    </a:lnTo>
                    <a:lnTo>
                      <a:pt x="1655" y="786"/>
                    </a:lnTo>
                    <a:lnTo>
                      <a:pt x="1655" y="943"/>
                    </a:lnTo>
                    <a:lnTo>
                      <a:pt x="1795" y="948"/>
                    </a:lnTo>
                    <a:lnTo>
                      <a:pt x="2269" y="951"/>
                    </a:lnTo>
                    <a:lnTo>
                      <a:pt x="2672" y="965"/>
                    </a:lnTo>
                    <a:lnTo>
                      <a:pt x="3157" y="967"/>
                    </a:lnTo>
                    <a:lnTo>
                      <a:pt x="3157" y="871"/>
                    </a:lnTo>
                    <a:lnTo>
                      <a:pt x="2672" y="863"/>
                    </a:lnTo>
                    <a:lnTo>
                      <a:pt x="2269" y="853"/>
                    </a:lnTo>
                    <a:lnTo>
                      <a:pt x="1841" y="844"/>
                    </a:lnTo>
                    <a:lnTo>
                      <a:pt x="746" y="0"/>
                    </a:lnTo>
                  </a:path>
                </a:pathLst>
              </a:custGeom>
              <a:noFill/>
              <a:ln w="0">
                <a:solidFill>
                  <a:srgbClr val="000000"/>
                </a:solidFill>
                <a:round/>
                <a:headEnd/>
                <a:tailEnd/>
              </a:ln>
            </p:spPr>
            <p:txBody>
              <a:bodyPr/>
              <a:lstStyle/>
              <a:p>
                <a:endParaRPr lang="en-US"/>
              </a:p>
            </p:txBody>
          </p:sp>
          <p:sp>
            <p:nvSpPr>
              <p:cNvPr id="35014" name="Line 85"/>
              <p:cNvSpPr>
                <a:spLocks noChangeShapeType="1"/>
              </p:cNvSpPr>
              <p:nvPr/>
            </p:nvSpPr>
            <p:spPr bwMode="auto">
              <a:xfrm flipH="1">
                <a:off x="281" y="2800"/>
                <a:ext cx="230" cy="197"/>
              </a:xfrm>
              <a:prstGeom prst="line">
                <a:avLst/>
              </a:prstGeom>
              <a:noFill/>
              <a:ln w="0">
                <a:solidFill>
                  <a:srgbClr val="000000"/>
                </a:solidFill>
                <a:round/>
                <a:headEnd/>
                <a:tailEnd/>
              </a:ln>
            </p:spPr>
            <p:txBody>
              <a:bodyPr/>
              <a:lstStyle/>
              <a:p>
                <a:endParaRPr lang="en-GB"/>
              </a:p>
            </p:txBody>
          </p:sp>
          <p:sp>
            <p:nvSpPr>
              <p:cNvPr id="35015" name="Freeform 86"/>
              <p:cNvSpPr>
                <a:spLocks/>
              </p:cNvSpPr>
              <p:nvPr/>
            </p:nvSpPr>
            <p:spPr bwMode="auto">
              <a:xfrm>
                <a:off x="330" y="2827"/>
                <a:ext cx="187" cy="187"/>
              </a:xfrm>
              <a:custGeom>
                <a:avLst/>
                <a:gdLst>
                  <a:gd name="T0" fmla="*/ 0 w 747"/>
                  <a:gd name="T1" fmla="*/ 187 h 749"/>
                  <a:gd name="T2" fmla="*/ 0 w 747"/>
                  <a:gd name="T3" fmla="*/ 159 h 749"/>
                  <a:gd name="T4" fmla="*/ 187 w 747"/>
                  <a:gd name="T5" fmla="*/ 0 h 749"/>
                  <a:gd name="T6" fmla="*/ 0 60000 65536"/>
                  <a:gd name="T7" fmla="*/ 0 60000 65536"/>
                  <a:gd name="T8" fmla="*/ 0 60000 65536"/>
                  <a:gd name="T9" fmla="*/ 0 w 747"/>
                  <a:gd name="T10" fmla="*/ 0 h 749"/>
                  <a:gd name="T11" fmla="*/ 747 w 747"/>
                  <a:gd name="T12" fmla="*/ 749 h 749"/>
                </a:gdLst>
                <a:ahLst/>
                <a:cxnLst>
                  <a:cxn ang="T6">
                    <a:pos x="T0" y="T1"/>
                  </a:cxn>
                  <a:cxn ang="T7">
                    <a:pos x="T2" y="T3"/>
                  </a:cxn>
                  <a:cxn ang="T8">
                    <a:pos x="T4" y="T5"/>
                  </a:cxn>
                </a:cxnLst>
                <a:rect l="T9" t="T10" r="T11" b="T12"/>
                <a:pathLst>
                  <a:path w="747" h="749">
                    <a:moveTo>
                      <a:pt x="0" y="749"/>
                    </a:moveTo>
                    <a:lnTo>
                      <a:pt x="0" y="638"/>
                    </a:lnTo>
                    <a:lnTo>
                      <a:pt x="747" y="0"/>
                    </a:lnTo>
                  </a:path>
                </a:pathLst>
              </a:custGeom>
              <a:noFill/>
              <a:ln w="0">
                <a:solidFill>
                  <a:srgbClr val="000000"/>
                </a:solidFill>
                <a:round/>
                <a:headEnd/>
                <a:tailEnd/>
              </a:ln>
            </p:spPr>
            <p:txBody>
              <a:bodyPr/>
              <a:lstStyle/>
              <a:p>
                <a:endParaRPr lang="en-US"/>
              </a:p>
            </p:txBody>
          </p:sp>
          <p:sp>
            <p:nvSpPr>
              <p:cNvPr id="35016" name="Freeform 87"/>
              <p:cNvSpPr>
                <a:spLocks/>
              </p:cNvSpPr>
              <p:nvPr/>
            </p:nvSpPr>
            <p:spPr bwMode="auto">
              <a:xfrm>
                <a:off x="634" y="2808"/>
                <a:ext cx="345" cy="201"/>
              </a:xfrm>
              <a:custGeom>
                <a:avLst/>
                <a:gdLst>
                  <a:gd name="T0" fmla="*/ 0 w 1382"/>
                  <a:gd name="T1" fmla="*/ 0 h 806"/>
                  <a:gd name="T2" fmla="*/ 98 w 1382"/>
                  <a:gd name="T3" fmla="*/ 10 h 806"/>
                  <a:gd name="T4" fmla="*/ 345 w 1382"/>
                  <a:gd name="T5" fmla="*/ 201 h 806"/>
                  <a:gd name="T6" fmla="*/ 0 60000 65536"/>
                  <a:gd name="T7" fmla="*/ 0 60000 65536"/>
                  <a:gd name="T8" fmla="*/ 0 60000 65536"/>
                  <a:gd name="T9" fmla="*/ 0 w 1382"/>
                  <a:gd name="T10" fmla="*/ 0 h 806"/>
                  <a:gd name="T11" fmla="*/ 1382 w 1382"/>
                  <a:gd name="T12" fmla="*/ 806 h 806"/>
                </a:gdLst>
                <a:ahLst/>
                <a:cxnLst>
                  <a:cxn ang="T6">
                    <a:pos x="T0" y="T1"/>
                  </a:cxn>
                  <a:cxn ang="T7">
                    <a:pos x="T2" y="T3"/>
                  </a:cxn>
                  <a:cxn ang="T8">
                    <a:pos x="T4" y="T5"/>
                  </a:cxn>
                </a:cxnLst>
                <a:rect l="T9" t="T10" r="T11" b="T12"/>
                <a:pathLst>
                  <a:path w="1382" h="806">
                    <a:moveTo>
                      <a:pt x="0" y="0"/>
                    </a:moveTo>
                    <a:lnTo>
                      <a:pt x="391" y="42"/>
                    </a:lnTo>
                    <a:lnTo>
                      <a:pt x="1382" y="806"/>
                    </a:lnTo>
                  </a:path>
                </a:pathLst>
              </a:custGeom>
              <a:noFill/>
              <a:ln w="0">
                <a:solidFill>
                  <a:srgbClr val="000000"/>
                </a:solidFill>
                <a:round/>
                <a:headEnd/>
                <a:tailEnd/>
              </a:ln>
            </p:spPr>
            <p:txBody>
              <a:bodyPr/>
              <a:lstStyle/>
              <a:p>
                <a:endParaRPr lang="en-US"/>
              </a:p>
            </p:txBody>
          </p:sp>
          <p:sp>
            <p:nvSpPr>
              <p:cNvPr id="35017" name="Line 88"/>
              <p:cNvSpPr>
                <a:spLocks noChangeShapeType="1"/>
              </p:cNvSpPr>
              <p:nvPr/>
            </p:nvSpPr>
            <p:spPr bwMode="auto">
              <a:xfrm>
                <a:off x="765" y="2996"/>
                <a:ext cx="1" cy="35"/>
              </a:xfrm>
              <a:prstGeom prst="line">
                <a:avLst/>
              </a:prstGeom>
              <a:noFill/>
              <a:ln w="0">
                <a:solidFill>
                  <a:srgbClr val="000000"/>
                </a:solidFill>
                <a:round/>
                <a:headEnd/>
                <a:tailEnd/>
              </a:ln>
            </p:spPr>
            <p:txBody>
              <a:bodyPr/>
              <a:lstStyle/>
              <a:p>
                <a:endParaRPr lang="en-GB"/>
              </a:p>
            </p:txBody>
          </p:sp>
          <p:sp>
            <p:nvSpPr>
              <p:cNvPr id="35018" name="Line 89"/>
              <p:cNvSpPr>
                <a:spLocks noChangeShapeType="1"/>
              </p:cNvSpPr>
              <p:nvPr/>
            </p:nvSpPr>
            <p:spPr bwMode="auto">
              <a:xfrm>
                <a:off x="330" y="3009"/>
                <a:ext cx="399" cy="13"/>
              </a:xfrm>
              <a:prstGeom prst="line">
                <a:avLst/>
              </a:prstGeom>
              <a:noFill/>
              <a:ln w="0">
                <a:solidFill>
                  <a:srgbClr val="000000"/>
                </a:solidFill>
                <a:round/>
                <a:headEnd/>
                <a:tailEnd/>
              </a:ln>
            </p:spPr>
            <p:txBody>
              <a:bodyPr/>
              <a:lstStyle/>
              <a:p>
                <a:endParaRPr lang="en-GB"/>
              </a:p>
            </p:txBody>
          </p:sp>
          <p:sp>
            <p:nvSpPr>
              <p:cNvPr id="35019" name="Freeform 90"/>
              <p:cNvSpPr>
                <a:spLocks/>
              </p:cNvSpPr>
              <p:nvPr/>
            </p:nvSpPr>
            <p:spPr bwMode="auto">
              <a:xfrm>
                <a:off x="316" y="2987"/>
                <a:ext cx="413" cy="9"/>
              </a:xfrm>
              <a:custGeom>
                <a:avLst/>
                <a:gdLst>
                  <a:gd name="T0" fmla="*/ 413 w 1655"/>
                  <a:gd name="T1" fmla="*/ 9 h 39"/>
                  <a:gd name="T2" fmla="*/ 14 w 1655"/>
                  <a:gd name="T3" fmla="*/ 0 h 39"/>
                  <a:gd name="T4" fmla="*/ 0 w 1655"/>
                  <a:gd name="T5" fmla="*/ 0 h 39"/>
                  <a:gd name="T6" fmla="*/ 0 60000 65536"/>
                  <a:gd name="T7" fmla="*/ 0 60000 65536"/>
                  <a:gd name="T8" fmla="*/ 0 60000 65536"/>
                  <a:gd name="T9" fmla="*/ 0 w 1655"/>
                  <a:gd name="T10" fmla="*/ 0 h 39"/>
                  <a:gd name="T11" fmla="*/ 1655 w 1655"/>
                  <a:gd name="T12" fmla="*/ 39 h 39"/>
                </a:gdLst>
                <a:ahLst/>
                <a:cxnLst>
                  <a:cxn ang="T6">
                    <a:pos x="T0" y="T1"/>
                  </a:cxn>
                  <a:cxn ang="T7">
                    <a:pos x="T2" y="T3"/>
                  </a:cxn>
                  <a:cxn ang="T8">
                    <a:pos x="T4" y="T5"/>
                  </a:cxn>
                </a:cxnLst>
                <a:rect l="T9" t="T10" r="T11" b="T12"/>
                <a:pathLst>
                  <a:path w="1655" h="39">
                    <a:moveTo>
                      <a:pt x="1655" y="39"/>
                    </a:moveTo>
                    <a:lnTo>
                      <a:pt x="57" y="0"/>
                    </a:lnTo>
                    <a:lnTo>
                      <a:pt x="0" y="0"/>
                    </a:lnTo>
                  </a:path>
                </a:pathLst>
              </a:custGeom>
              <a:noFill/>
              <a:ln w="0">
                <a:solidFill>
                  <a:srgbClr val="000000"/>
                </a:solidFill>
                <a:round/>
                <a:headEnd/>
                <a:tailEnd/>
              </a:ln>
            </p:spPr>
            <p:txBody>
              <a:bodyPr/>
              <a:lstStyle/>
              <a:p>
                <a:endParaRPr lang="en-US"/>
              </a:p>
            </p:txBody>
          </p:sp>
          <p:sp>
            <p:nvSpPr>
              <p:cNvPr id="35020" name="Line 91"/>
              <p:cNvSpPr>
                <a:spLocks noChangeShapeType="1"/>
              </p:cNvSpPr>
              <p:nvPr/>
            </p:nvSpPr>
            <p:spPr bwMode="auto">
              <a:xfrm>
                <a:off x="355" y="2965"/>
                <a:ext cx="348" cy="4"/>
              </a:xfrm>
              <a:prstGeom prst="line">
                <a:avLst/>
              </a:prstGeom>
              <a:noFill/>
              <a:ln w="0">
                <a:solidFill>
                  <a:srgbClr val="000000"/>
                </a:solidFill>
                <a:round/>
                <a:headEnd/>
                <a:tailEnd/>
              </a:ln>
            </p:spPr>
            <p:txBody>
              <a:bodyPr/>
              <a:lstStyle/>
              <a:p>
                <a:endParaRPr lang="en-GB"/>
              </a:p>
            </p:txBody>
          </p:sp>
          <p:sp>
            <p:nvSpPr>
              <p:cNvPr id="35021" name="Line 92"/>
              <p:cNvSpPr>
                <a:spLocks noChangeShapeType="1"/>
              </p:cNvSpPr>
              <p:nvPr/>
            </p:nvSpPr>
            <p:spPr bwMode="auto">
              <a:xfrm flipH="1" flipV="1">
                <a:off x="382" y="2943"/>
                <a:ext cx="287" cy="1"/>
              </a:xfrm>
              <a:prstGeom prst="line">
                <a:avLst/>
              </a:prstGeom>
              <a:noFill/>
              <a:ln w="0">
                <a:solidFill>
                  <a:srgbClr val="000000"/>
                </a:solidFill>
                <a:round/>
                <a:headEnd/>
                <a:tailEnd/>
              </a:ln>
            </p:spPr>
            <p:txBody>
              <a:bodyPr/>
              <a:lstStyle/>
              <a:p>
                <a:endParaRPr lang="en-GB"/>
              </a:p>
            </p:txBody>
          </p:sp>
          <p:sp>
            <p:nvSpPr>
              <p:cNvPr id="35022" name="Line 93"/>
              <p:cNvSpPr>
                <a:spLocks noChangeShapeType="1"/>
              </p:cNvSpPr>
              <p:nvPr/>
            </p:nvSpPr>
            <p:spPr bwMode="auto">
              <a:xfrm flipV="1">
                <a:off x="408" y="2918"/>
                <a:ext cx="228" cy="2"/>
              </a:xfrm>
              <a:prstGeom prst="line">
                <a:avLst/>
              </a:prstGeom>
              <a:noFill/>
              <a:ln w="0">
                <a:solidFill>
                  <a:srgbClr val="000000"/>
                </a:solidFill>
                <a:round/>
                <a:headEnd/>
                <a:tailEnd/>
              </a:ln>
            </p:spPr>
            <p:txBody>
              <a:bodyPr/>
              <a:lstStyle/>
              <a:p>
                <a:endParaRPr lang="en-GB"/>
              </a:p>
            </p:txBody>
          </p:sp>
          <p:sp>
            <p:nvSpPr>
              <p:cNvPr id="35023" name="Line 94"/>
              <p:cNvSpPr>
                <a:spLocks noChangeShapeType="1"/>
              </p:cNvSpPr>
              <p:nvPr/>
            </p:nvSpPr>
            <p:spPr bwMode="auto">
              <a:xfrm flipH="1">
                <a:off x="436" y="2893"/>
                <a:ext cx="167" cy="3"/>
              </a:xfrm>
              <a:prstGeom prst="line">
                <a:avLst/>
              </a:prstGeom>
              <a:noFill/>
              <a:ln w="0">
                <a:solidFill>
                  <a:srgbClr val="000000"/>
                </a:solidFill>
                <a:round/>
                <a:headEnd/>
                <a:tailEnd/>
              </a:ln>
            </p:spPr>
            <p:txBody>
              <a:bodyPr/>
              <a:lstStyle/>
              <a:p>
                <a:endParaRPr lang="en-GB"/>
              </a:p>
            </p:txBody>
          </p:sp>
          <p:sp>
            <p:nvSpPr>
              <p:cNvPr id="35024" name="Line 95"/>
              <p:cNvSpPr>
                <a:spLocks noChangeShapeType="1"/>
              </p:cNvSpPr>
              <p:nvPr/>
            </p:nvSpPr>
            <p:spPr bwMode="auto">
              <a:xfrm flipV="1">
                <a:off x="464" y="2869"/>
                <a:ext cx="108" cy="3"/>
              </a:xfrm>
              <a:prstGeom prst="line">
                <a:avLst/>
              </a:prstGeom>
              <a:noFill/>
              <a:ln w="0">
                <a:solidFill>
                  <a:srgbClr val="000000"/>
                </a:solidFill>
                <a:round/>
                <a:headEnd/>
                <a:tailEnd/>
              </a:ln>
            </p:spPr>
            <p:txBody>
              <a:bodyPr/>
              <a:lstStyle/>
              <a:p>
                <a:endParaRPr lang="en-GB"/>
              </a:p>
            </p:txBody>
          </p:sp>
          <p:sp>
            <p:nvSpPr>
              <p:cNvPr id="35025" name="Line 96"/>
              <p:cNvSpPr>
                <a:spLocks noChangeShapeType="1"/>
              </p:cNvSpPr>
              <p:nvPr/>
            </p:nvSpPr>
            <p:spPr bwMode="auto">
              <a:xfrm flipH="1">
                <a:off x="493" y="2845"/>
                <a:ext cx="49" cy="2"/>
              </a:xfrm>
              <a:prstGeom prst="line">
                <a:avLst/>
              </a:prstGeom>
              <a:noFill/>
              <a:ln w="0">
                <a:solidFill>
                  <a:srgbClr val="000000"/>
                </a:solidFill>
                <a:round/>
                <a:headEnd/>
                <a:tailEnd/>
              </a:ln>
            </p:spPr>
            <p:txBody>
              <a:bodyPr/>
              <a:lstStyle/>
              <a:p>
                <a:endParaRPr lang="en-GB"/>
              </a:p>
            </p:txBody>
          </p:sp>
          <p:sp>
            <p:nvSpPr>
              <p:cNvPr id="35026" name="Freeform 97"/>
              <p:cNvSpPr>
                <a:spLocks/>
              </p:cNvSpPr>
              <p:nvPr/>
            </p:nvSpPr>
            <p:spPr bwMode="auto">
              <a:xfrm>
                <a:off x="647" y="3021"/>
                <a:ext cx="34" cy="328"/>
              </a:xfrm>
              <a:custGeom>
                <a:avLst/>
                <a:gdLst>
                  <a:gd name="T0" fmla="*/ 34 w 138"/>
                  <a:gd name="T1" fmla="*/ 0 h 1312"/>
                  <a:gd name="T2" fmla="*/ 34 w 138"/>
                  <a:gd name="T3" fmla="*/ 317 h 1312"/>
                  <a:gd name="T4" fmla="*/ 0 w 138"/>
                  <a:gd name="T5" fmla="*/ 321 h 1312"/>
                  <a:gd name="T6" fmla="*/ 0 w 138"/>
                  <a:gd name="T7" fmla="*/ 328 h 1312"/>
                  <a:gd name="T8" fmla="*/ 0 60000 65536"/>
                  <a:gd name="T9" fmla="*/ 0 60000 65536"/>
                  <a:gd name="T10" fmla="*/ 0 60000 65536"/>
                  <a:gd name="T11" fmla="*/ 0 60000 65536"/>
                  <a:gd name="T12" fmla="*/ 0 w 138"/>
                  <a:gd name="T13" fmla="*/ 0 h 1312"/>
                  <a:gd name="T14" fmla="*/ 138 w 138"/>
                  <a:gd name="T15" fmla="*/ 1312 h 1312"/>
                </a:gdLst>
                <a:ahLst/>
                <a:cxnLst>
                  <a:cxn ang="T8">
                    <a:pos x="T0" y="T1"/>
                  </a:cxn>
                  <a:cxn ang="T9">
                    <a:pos x="T2" y="T3"/>
                  </a:cxn>
                  <a:cxn ang="T10">
                    <a:pos x="T4" y="T5"/>
                  </a:cxn>
                  <a:cxn ang="T11">
                    <a:pos x="T6" y="T7"/>
                  </a:cxn>
                </a:cxnLst>
                <a:rect l="T12" t="T13" r="T14" b="T15"/>
                <a:pathLst>
                  <a:path w="138" h="1312">
                    <a:moveTo>
                      <a:pt x="138" y="0"/>
                    </a:moveTo>
                    <a:lnTo>
                      <a:pt x="138" y="1266"/>
                    </a:lnTo>
                    <a:lnTo>
                      <a:pt x="0" y="1285"/>
                    </a:lnTo>
                    <a:lnTo>
                      <a:pt x="0" y="1312"/>
                    </a:lnTo>
                  </a:path>
                </a:pathLst>
              </a:custGeom>
              <a:noFill/>
              <a:ln w="0">
                <a:solidFill>
                  <a:srgbClr val="000000"/>
                </a:solidFill>
                <a:round/>
                <a:headEnd/>
                <a:tailEnd/>
              </a:ln>
            </p:spPr>
            <p:txBody>
              <a:bodyPr/>
              <a:lstStyle/>
              <a:p>
                <a:endParaRPr lang="en-US"/>
              </a:p>
            </p:txBody>
          </p:sp>
          <p:sp>
            <p:nvSpPr>
              <p:cNvPr id="35027" name="Freeform 98"/>
              <p:cNvSpPr>
                <a:spLocks/>
              </p:cNvSpPr>
              <p:nvPr/>
            </p:nvSpPr>
            <p:spPr bwMode="auto">
              <a:xfrm>
                <a:off x="647" y="3319"/>
                <a:ext cx="458" cy="45"/>
              </a:xfrm>
              <a:custGeom>
                <a:avLst/>
                <a:gdLst>
                  <a:gd name="T0" fmla="*/ 0 w 1834"/>
                  <a:gd name="T1" fmla="*/ 24 h 178"/>
                  <a:gd name="T2" fmla="*/ 126 w 1834"/>
                  <a:gd name="T3" fmla="*/ 45 h 178"/>
                  <a:gd name="T4" fmla="*/ 160 w 1834"/>
                  <a:gd name="T5" fmla="*/ 40 h 178"/>
                  <a:gd name="T6" fmla="*/ 160 w 1834"/>
                  <a:gd name="T7" fmla="*/ 16 h 178"/>
                  <a:gd name="T8" fmla="*/ 236 w 1834"/>
                  <a:gd name="T9" fmla="*/ 5 h 178"/>
                  <a:gd name="T10" fmla="*/ 337 w 1834"/>
                  <a:gd name="T11" fmla="*/ 19 h 178"/>
                  <a:gd name="T12" fmla="*/ 458 w 1834"/>
                  <a:gd name="T13" fmla="*/ 0 h 178"/>
                  <a:gd name="T14" fmla="*/ 458 w 1834"/>
                  <a:gd name="T15" fmla="*/ 42 h 178"/>
                  <a:gd name="T16" fmla="*/ 0 60000 65536"/>
                  <a:gd name="T17" fmla="*/ 0 60000 65536"/>
                  <a:gd name="T18" fmla="*/ 0 60000 65536"/>
                  <a:gd name="T19" fmla="*/ 0 60000 65536"/>
                  <a:gd name="T20" fmla="*/ 0 60000 65536"/>
                  <a:gd name="T21" fmla="*/ 0 60000 65536"/>
                  <a:gd name="T22" fmla="*/ 0 60000 65536"/>
                  <a:gd name="T23" fmla="*/ 0 60000 65536"/>
                  <a:gd name="T24" fmla="*/ 0 w 1834"/>
                  <a:gd name="T25" fmla="*/ 0 h 178"/>
                  <a:gd name="T26" fmla="*/ 1834 w 1834"/>
                  <a:gd name="T27" fmla="*/ 178 h 1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34" h="178">
                    <a:moveTo>
                      <a:pt x="0" y="93"/>
                    </a:moveTo>
                    <a:lnTo>
                      <a:pt x="505" y="178"/>
                    </a:lnTo>
                    <a:lnTo>
                      <a:pt x="642" y="157"/>
                    </a:lnTo>
                    <a:lnTo>
                      <a:pt x="642" y="62"/>
                    </a:lnTo>
                    <a:lnTo>
                      <a:pt x="946" y="19"/>
                    </a:lnTo>
                    <a:lnTo>
                      <a:pt x="1349" y="77"/>
                    </a:lnTo>
                    <a:lnTo>
                      <a:pt x="1834" y="0"/>
                    </a:lnTo>
                    <a:lnTo>
                      <a:pt x="1834" y="165"/>
                    </a:lnTo>
                  </a:path>
                </a:pathLst>
              </a:custGeom>
              <a:noFill/>
              <a:ln w="0">
                <a:solidFill>
                  <a:srgbClr val="000000"/>
                </a:solidFill>
                <a:round/>
                <a:headEnd/>
                <a:tailEnd/>
              </a:ln>
            </p:spPr>
            <p:txBody>
              <a:bodyPr/>
              <a:lstStyle/>
              <a:p>
                <a:endParaRPr lang="en-US"/>
              </a:p>
            </p:txBody>
          </p:sp>
          <p:sp>
            <p:nvSpPr>
              <p:cNvPr id="35028" name="Line 99"/>
              <p:cNvSpPr>
                <a:spLocks noChangeShapeType="1"/>
              </p:cNvSpPr>
              <p:nvPr/>
            </p:nvSpPr>
            <p:spPr bwMode="auto">
              <a:xfrm>
                <a:off x="984" y="3338"/>
                <a:ext cx="1" cy="45"/>
              </a:xfrm>
              <a:prstGeom prst="line">
                <a:avLst/>
              </a:prstGeom>
              <a:noFill/>
              <a:ln w="0">
                <a:solidFill>
                  <a:srgbClr val="000000"/>
                </a:solidFill>
                <a:round/>
                <a:headEnd/>
                <a:tailEnd/>
              </a:ln>
            </p:spPr>
            <p:txBody>
              <a:bodyPr/>
              <a:lstStyle/>
              <a:p>
                <a:endParaRPr lang="en-GB"/>
              </a:p>
            </p:txBody>
          </p:sp>
          <p:sp>
            <p:nvSpPr>
              <p:cNvPr id="35029" name="Line 100"/>
              <p:cNvSpPr>
                <a:spLocks noChangeShapeType="1"/>
              </p:cNvSpPr>
              <p:nvPr/>
            </p:nvSpPr>
            <p:spPr bwMode="auto">
              <a:xfrm flipV="1">
                <a:off x="883" y="3324"/>
                <a:ext cx="1" cy="42"/>
              </a:xfrm>
              <a:prstGeom prst="line">
                <a:avLst/>
              </a:prstGeom>
              <a:noFill/>
              <a:ln w="0">
                <a:solidFill>
                  <a:srgbClr val="000000"/>
                </a:solidFill>
                <a:round/>
                <a:headEnd/>
                <a:tailEnd/>
              </a:ln>
            </p:spPr>
            <p:txBody>
              <a:bodyPr/>
              <a:lstStyle/>
              <a:p>
                <a:endParaRPr lang="en-GB"/>
              </a:p>
            </p:txBody>
          </p:sp>
          <p:sp>
            <p:nvSpPr>
              <p:cNvPr id="35030" name="Line 101"/>
              <p:cNvSpPr>
                <a:spLocks noChangeShapeType="1"/>
              </p:cNvSpPr>
              <p:nvPr/>
            </p:nvSpPr>
            <p:spPr bwMode="auto">
              <a:xfrm flipV="1">
                <a:off x="773" y="3364"/>
                <a:ext cx="1" cy="21"/>
              </a:xfrm>
              <a:prstGeom prst="line">
                <a:avLst/>
              </a:prstGeom>
              <a:noFill/>
              <a:ln w="0">
                <a:solidFill>
                  <a:srgbClr val="000000"/>
                </a:solidFill>
                <a:round/>
                <a:headEnd/>
                <a:tailEnd/>
              </a:ln>
            </p:spPr>
            <p:txBody>
              <a:bodyPr/>
              <a:lstStyle/>
              <a:p>
                <a:endParaRPr lang="en-GB"/>
              </a:p>
            </p:txBody>
          </p:sp>
          <p:sp>
            <p:nvSpPr>
              <p:cNvPr id="35031" name="Line 102"/>
              <p:cNvSpPr>
                <a:spLocks noChangeShapeType="1"/>
              </p:cNvSpPr>
              <p:nvPr/>
            </p:nvSpPr>
            <p:spPr bwMode="auto">
              <a:xfrm flipH="1" flipV="1">
                <a:off x="681" y="3338"/>
                <a:ext cx="126" cy="20"/>
              </a:xfrm>
              <a:prstGeom prst="line">
                <a:avLst/>
              </a:prstGeom>
              <a:noFill/>
              <a:ln w="0">
                <a:solidFill>
                  <a:srgbClr val="000000"/>
                </a:solidFill>
                <a:round/>
                <a:headEnd/>
                <a:tailEnd/>
              </a:ln>
            </p:spPr>
            <p:txBody>
              <a:bodyPr/>
              <a:lstStyle/>
              <a:p>
                <a:endParaRPr lang="en-GB"/>
              </a:p>
            </p:txBody>
          </p:sp>
          <p:sp>
            <p:nvSpPr>
              <p:cNvPr id="35032" name="Freeform 103"/>
              <p:cNvSpPr>
                <a:spLocks/>
              </p:cNvSpPr>
              <p:nvPr/>
            </p:nvSpPr>
            <p:spPr bwMode="auto">
              <a:xfrm>
                <a:off x="681" y="3301"/>
                <a:ext cx="126" cy="34"/>
              </a:xfrm>
              <a:custGeom>
                <a:avLst/>
                <a:gdLst>
                  <a:gd name="T0" fmla="*/ 126 w 504"/>
                  <a:gd name="T1" fmla="*/ 34 h 135"/>
                  <a:gd name="T2" fmla="*/ 0 w 504"/>
                  <a:gd name="T3" fmla="*/ 14 h 135"/>
                  <a:gd name="T4" fmla="*/ 111 w 504"/>
                  <a:gd name="T5" fmla="*/ 0 h 135"/>
                  <a:gd name="T6" fmla="*/ 0 60000 65536"/>
                  <a:gd name="T7" fmla="*/ 0 60000 65536"/>
                  <a:gd name="T8" fmla="*/ 0 60000 65536"/>
                  <a:gd name="T9" fmla="*/ 0 w 504"/>
                  <a:gd name="T10" fmla="*/ 0 h 135"/>
                  <a:gd name="T11" fmla="*/ 504 w 504"/>
                  <a:gd name="T12" fmla="*/ 135 h 135"/>
                </a:gdLst>
                <a:ahLst/>
                <a:cxnLst>
                  <a:cxn ang="T6">
                    <a:pos x="T0" y="T1"/>
                  </a:cxn>
                  <a:cxn ang="T7">
                    <a:pos x="T2" y="T3"/>
                  </a:cxn>
                  <a:cxn ang="T8">
                    <a:pos x="T4" y="T5"/>
                  </a:cxn>
                </a:cxnLst>
                <a:rect l="T9" t="T10" r="T11" b="T12"/>
                <a:pathLst>
                  <a:path w="504" h="135">
                    <a:moveTo>
                      <a:pt x="504" y="135"/>
                    </a:moveTo>
                    <a:lnTo>
                      <a:pt x="0" y="57"/>
                    </a:lnTo>
                    <a:lnTo>
                      <a:pt x="445" y="0"/>
                    </a:lnTo>
                  </a:path>
                </a:pathLst>
              </a:custGeom>
              <a:noFill/>
              <a:ln w="0">
                <a:solidFill>
                  <a:srgbClr val="000000"/>
                </a:solidFill>
                <a:round/>
                <a:headEnd/>
                <a:tailEnd/>
              </a:ln>
            </p:spPr>
            <p:txBody>
              <a:bodyPr/>
              <a:lstStyle/>
              <a:p>
                <a:endParaRPr lang="en-US"/>
              </a:p>
            </p:txBody>
          </p:sp>
          <p:sp>
            <p:nvSpPr>
              <p:cNvPr id="35033" name="Freeform 104"/>
              <p:cNvSpPr>
                <a:spLocks/>
              </p:cNvSpPr>
              <p:nvPr/>
            </p:nvSpPr>
            <p:spPr bwMode="auto">
              <a:xfrm>
                <a:off x="821" y="3289"/>
                <a:ext cx="148" cy="12"/>
              </a:xfrm>
              <a:custGeom>
                <a:avLst/>
                <a:gdLst>
                  <a:gd name="T0" fmla="*/ 0 w 594"/>
                  <a:gd name="T1" fmla="*/ 8 h 47"/>
                  <a:gd name="T2" fmla="*/ 62 w 594"/>
                  <a:gd name="T3" fmla="*/ 0 h 47"/>
                  <a:gd name="T4" fmla="*/ 148 w 594"/>
                  <a:gd name="T5" fmla="*/ 12 h 47"/>
                  <a:gd name="T6" fmla="*/ 0 60000 65536"/>
                  <a:gd name="T7" fmla="*/ 0 60000 65536"/>
                  <a:gd name="T8" fmla="*/ 0 60000 65536"/>
                  <a:gd name="T9" fmla="*/ 0 w 594"/>
                  <a:gd name="T10" fmla="*/ 0 h 47"/>
                  <a:gd name="T11" fmla="*/ 594 w 594"/>
                  <a:gd name="T12" fmla="*/ 47 h 47"/>
                </a:gdLst>
                <a:ahLst/>
                <a:cxnLst>
                  <a:cxn ang="T6">
                    <a:pos x="T0" y="T1"/>
                  </a:cxn>
                  <a:cxn ang="T7">
                    <a:pos x="T2" y="T3"/>
                  </a:cxn>
                  <a:cxn ang="T8">
                    <a:pos x="T4" y="T5"/>
                  </a:cxn>
                </a:cxnLst>
                <a:rect l="T9" t="T10" r="T11" b="T12"/>
                <a:pathLst>
                  <a:path w="594" h="47">
                    <a:moveTo>
                      <a:pt x="0" y="32"/>
                    </a:moveTo>
                    <a:lnTo>
                      <a:pt x="249" y="0"/>
                    </a:lnTo>
                    <a:lnTo>
                      <a:pt x="594" y="47"/>
                    </a:lnTo>
                  </a:path>
                </a:pathLst>
              </a:custGeom>
              <a:noFill/>
              <a:ln w="0">
                <a:solidFill>
                  <a:srgbClr val="000000"/>
                </a:solidFill>
                <a:round/>
                <a:headEnd/>
                <a:tailEnd/>
              </a:ln>
            </p:spPr>
            <p:txBody>
              <a:bodyPr/>
              <a:lstStyle/>
              <a:p>
                <a:endParaRPr lang="en-US"/>
              </a:p>
            </p:txBody>
          </p:sp>
          <p:sp>
            <p:nvSpPr>
              <p:cNvPr id="35034" name="Line 105"/>
              <p:cNvSpPr>
                <a:spLocks noChangeShapeType="1"/>
              </p:cNvSpPr>
              <p:nvPr/>
            </p:nvSpPr>
            <p:spPr bwMode="auto">
              <a:xfrm>
                <a:off x="997" y="3304"/>
                <a:ext cx="108" cy="15"/>
              </a:xfrm>
              <a:prstGeom prst="line">
                <a:avLst/>
              </a:prstGeom>
              <a:noFill/>
              <a:ln w="0">
                <a:solidFill>
                  <a:srgbClr val="000000"/>
                </a:solidFill>
                <a:round/>
                <a:headEnd/>
                <a:tailEnd/>
              </a:ln>
            </p:spPr>
            <p:txBody>
              <a:bodyPr/>
              <a:lstStyle/>
              <a:p>
                <a:endParaRPr lang="en-GB"/>
              </a:p>
            </p:txBody>
          </p:sp>
          <p:sp>
            <p:nvSpPr>
              <p:cNvPr id="35035" name="Freeform 106"/>
              <p:cNvSpPr>
                <a:spLocks/>
              </p:cNvSpPr>
              <p:nvPr/>
            </p:nvSpPr>
            <p:spPr bwMode="auto">
              <a:xfrm>
                <a:off x="969" y="3035"/>
                <a:ext cx="28" cy="295"/>
              </a:xfrm>
              <a:custGeom>
                <a:avLst/>
                <a:gdLst>
                  <a:gd name="T0" fmla="*/ 28 w 112"/>
                  <a:gd name="T1" fmla="*/ 0 h 1182"/>
                  <a:gd name="T2" fmla="*/ 28 w 112"/>
                  <a:gd name="T3" fmla="*/ 293 h 1182"/>
                  <a:gd name="T4" fmla="*/ 14 w 112"/>
                  <a:gd name="T5" fmla="*/ 295 h 1182"/>
                  <a:gd name="T6" fmla="*/ 0 w 112"/>
                  <a:gd name="T7" fmla="*/ 293 h 1182"/>
                  <a:gd name="T8" fmla="*/ 0 w 112"/>
                  <a:gd name="T9" fmla="*/ 0 h 1182"/>
                  <a:gd name="T10" fmla="*/ 0 60000 65536"/>
                  <a:gd name="T11" fmla="*/ 0 60000 65536"/>
                  <a:gd name="T12" fmla="*/ 0 60000 65536"/>
                  <a:gd name="T13" fmla="*/ 0 60000 65536"/>
                  <a:gd name="T14" fmla="*/ 0 60000 65536"/>
                  <a:gd name="T15" fmla="*/ 0 w 112"/>
                  <a:gd name="T16" fmla="*/ 0 h 1182"/>
                  <a:gd name="T17" fmla="*/ 112 w 112"/>
                  <a:gd name="T18" fmla="*/ 1182 h 1182"/>
                </a:gdLst>
                <a:ahLst/>
                <a:cxnLst>
                  <a:cxn ang="T10">
                    <a:pos x="T0" y="T1"/>
                  </a:cxn>
                  <a:cxn ang="T11">
                    <a:pos x="T2" y="T3"/>
                  </a:cxn>
                  <a:cxn ang="T12">
                    <a:pos x="T4" y="T5"/>
                  </a:cxn>
                  <a:cxn ang="T13">
                    <a:pos x="T6" y="T7"/>
                  </a:cxn>
                  <a:cxn ang="T14">
                    <a:pos x="T8" y="T9"/>
                  </a:cxn>
                </a:cxnLst>
                <a:rect l="T15" t="T16" r="T17" b="T18"/>
                <a:pathLst>
                  <a:path w="112" h="1182">
                    <a:moveTo>
                      <a:pt x="112" y="2"/>
                    </a:moveTo>
                    <a:lnTo>
                      <a:pt x="112" y="1173"/>
                    </a:lnTo>
                    <a:lnTo>
                      <a:pt x="58" y="1182"/>
                    </a:lnTo>
                    <a:lnTo>
                      <a:pt x="0" y="1173"/>
                    </a:lnTo>
                    <a:lnTo>
                      <a:pt x="0" y="0"/>
                    </a:lnTo>
                  </a:path>
                </a:pathLst>
              </a:custGeom>
              <a:noFill/>
              <a:ln w="0">
                <a:solidFill>
                  <a:srgbClr val="000000"/>
                </a:solidFill>
                <a:round/>
                <a:headEnd/>
                <a:tailEnd/>
              </a:ln>
            </p:spPr>
            <p:txBody>
              <a:bodyPr/>
              <a:lstStyle/>
              <a:p>
                <a:endParaRPr lang="en-US"/>
              </a:p>
            </p:txBody>
          </p:sp>
          <p:sp>
            <p:nvSpPr>
              <p:cNvPr id="35036" name="Line 107"/>
              <p:cNvSpPr>
                <a:spLocks noChangeShapeType="1"/>
              </p:cNvSpPr>
              <p:nvPr/>
            </p:nvSpPr>
            <p:spPr bwMode="auto">
              <a:xfrm>
                <a:off x="984" y="3010"/>
                <a:ext cx="1" cy="320"/>
              </a:xfrm>
              <a:prstGeom prst="line">
                <a:avLst/>
              </a:prstGeom>
              <a:noFill/>
              <a:ln w="0">
                <a:solidFill>
                  <a:srgbClr val="000000"/>
                </a:solidFill>
                <a:round/>
                <a:headEnd/>
                <a:tailEnd/>
              </a:ln>
            </p:spPr>
            <p:txBody>
              <a:bodyPr/>
              <a:lstStyle/>
              <a:p>
                <a:endParaRPr lang="en-GB"/>
              </a:p>
            </p:txBody>
          </p:sp>
          <p:sp>
            <p:nvSpPr>
              <p:cNvPr id="35037" name="Freeform 108"/>
              <p:cNvSpPr>
                <a:spLocks/>
              </p:cNvSpPr>
              <p:nvPr/>
            </p:nvSpPr>
            <p:spPr bwMode="auto">
              <a:xfrm>
                <a:off x="1018" y="3035"/>
                <a:ext cx="7" cy="272"/>
              </a:xfrm>
              <a:custGeom>
                <a:avLst/>
                <a:gdLst>
                  <a:gd name="T0" fmla="*/ 7 w 25"/>
                  <a:gd name="T1" fmla="*/ 0 h 1089"/>
                  <a:gd name="T2" fmla="*/ 7 w 25"/>
                  <a:gd name="T3" fmla="*/ 261 h 1089"/>
                  <a:gd name="T4" fmla="*/ 0 w 25"/>
                  <a:gd name="T5" fmla="*/ 272 h 1089"/>
                  <a:gd name="T6" fmla="*/ 0 60000 65536"/>
                  <a:gd name="T7" fmla="*/ 0 60000 65536"/>
                  <a:gd name="T8" fmla="*/ 0 60000 65536"/>
                  <a:gd name="T9" fmla="*/ 0 w 25"/>
                  <a:gd name="T10" fmla="*/ 0 h 1089"/>
                  <a:gd name="T11" fmla="*/ 25 w 25"/>
                  <a:gd name="T12" fmla="*/ 1089 h 1089"/>
                </a:gdLst>
                <a:ahLst/>
                <a:cxnLst>
                  <a:cxn ang="T6">
                    <a:pos x="T0" y="T1"/>
                  </a:cxn>
                  <a:cxn ang="T7">
                    <a:pos x="T2" y="T3"/>
                  </a:cxn>
                  <a:cxn ang="T8">
                    <a:pos x="T4" y="T5"/>
                  </a:cxn>
                </a:cxnLst>
                <a:rect l="T9" t="T10" r="T11" b="T12"/>
                <a:pathLst>
                  <a:path w="25" h="1089">
                    <a:moveTo>
                      <a:pt x="25" y="0"/>
                    </a:moveTo>
                    <a:lnTo>
                      <a:pt x="25" y="1045"/>
                    </a:lnTo>
                    <a:lnTo>
                      <a:pt x="0" y="1089"/>
                    </a:lnTo>
                  </a:path>
                </a:pathLst>
              </a:custGeom>
              <a:noFill/>
              <a:ln w="0">
                <a:solidFill>
                  <a:srgbClr val="000000"/>
                </a:solidFill>
                <a:round/>
                <a:headEnd/>
                <a:tailEnd/>
              </a:ln>
            </p:spPr>
            <p:txBody>
              <a:bodyPr/>
              <a:lstStyle/>
              <a:p>
                <a:endParaRPr lang="en-US"/>
              </a:p>
            </p:txBody>
          </p:sp>
          <p:sp>
            <p:nvSpPr>
              <p:cNvPr id="35038" name="Line 109"/>
              <p:cNvSpPr>
                <a:spLocks noChangeShapeType="1"/>
              </p:cNvSpPr>
              <p:nvPr/>
            </p:nvSpPr>
            <p:spPr bwMode="auto">
              <a:xfrm flipH="1" flipV="1">
                <a:off x="997" y="3293"/>
                <a:ext cx="28" cy="3"/>
              </a:xfrm>
              <a:prstGeom prst="line">
                <a:avLst/>
              </a:prstGeom>
              <a:noFill/>
              <a:ln w="0">
                <a:solidFill>
                  <a:srgbClr val="000000"/>
                </a:solidFill>
                <a:round/>
                <a:headEnd/>
                <a:tailEnd/>
              </a:ln>
            </p:spPr>
            <p:txBody>
              <a:bodyPr/>
              <a:lstStyle/>
              <a:p>
                <a:endParaRPr lang="en-GB"/>
              </a:p>
            </p:txBody>
          </p:sp>
          <p:sp>
            <p:nvSpPr>
              <p:cNvPr id="35039" name="Freeform 110"/>
              <p:cNvSpPr>
                <a:spLocks/>
              </p:cNvSpPr>
              <p:nvPr/>
            </p:nvSpPr>
            <p:spPr bwMode="auto">
              <a:xfrm>
                <a:off x="928" y="3285"/>
                <a:ext cx="41" cy="10"/>
              </a:xfrm>
              <a:custGeom>
                <a:avLst/>
                <a:gdLst>
                  <a:gd name="T0" fmla="*/ 41 w 166"/>
                  <a:gd name="T1" fmla="*/ 4 h 43"/>
                  <a:gd name="T2" fmla="*/ 6 w 166"/>
                  <a:gd name="T3" fmla="*/ 0 h 43"/>
                  <a:gd name="T4" fmla="*/ 0 w 166"/>
                  <a:gd name="T5" fmla="*/ 10 h 43"/>
                  <a:gd name="T6" fmla="*/ 0 60000 65536"/>
                  <a:gd name="T7" fmla="*/ 0 60000 65536"/>
                  <a:gd name="T8" fmla="*/ 0 60000 65536"/>
                  <a:gd name="T9" fmla="*/ 0 w 166"/>
                  <a:gd name="T10" fmla="*/ 0 h 43"/>
                  <a:gd name="T11" fmla="*/ 166 w 166"/>
                  <a:gd name="T12" fmla="*/ 43 h 43"/>
                </a:gdLst>
                <a:ahLst/>
                <a:cxnLst>
                  <a:cxn ang="T6">
                    <a:pos x="T0" y="T1"/>
                  </a:cxn>
                  <a:cxn ang="T7">
                    <a:pos x="T2" y="T3"/>
                  </a:cxn>
                  <a:cxn ang="T8">
                    <a:pos x="T4" y="T5"/>
                  </a:cxn>
                </a:cxnLst>
                <a:rect l="T9" t="T10" r="T11" b="T12"/>
                <a:pathLst>
                  <a:path w="166" h="43">
                    <a:moveTo>
                      <a:pt x="166" y="18"/>
                    </a:moveTo>
                    <a:lnTo>
                      <a:pt x="23" y="0"/>
                    </a:lnTo>
                    <a:lnTo>
                      <a:pt x="0" y="43"/>
                    </a:lnTo>
                  </a:path>
                </a:pathLst>
              </a:custGeom>
              <a:noFill/>
              <a:ln w="0">
                <a:solidFill>
                  <a:srgbClr val="000000"/>
                </a:solidFill>
                <a:round/>
                <a:headEnd/>
                <a:tailEnd/>
              </a:ln>
            </p:spPr>
            <p:txBody>
              <a:bodyPr/>
              <a:lstStyle/>
              <a:p>
                <a:endParaRPr lang="en-US"/>
              </a:p>
            </p:txBody>
          </p:sp>
          <p:sp>
            <p:nvSpPr>
              <p:cNvPr id="35040" name="Line 111"/>
              <p:cNvSpPr>
                <a:spLocks noChangeShapeType="1"/>
              </p:cNvSpPr>
              <p:nvPr/>
            </p:nvSpPr>
            <p:spPr bwMode="auto">
              <a:xfrm flipV="1">
                <a:off x="933" y="3033"/>
                <a:ext cx="1" cy="252"/>
              </a:xfrm>
              <a:prstGeom prst="line">
                <a:avLst/>
              </a:prstGeom>
              <a:noFill/>
              <a:ln w="0">
                <a:solidFill>
                  <a:srgbClr val="000000"/>
                </a:solidFill>
                <a:round/>
                <a:headEnd/>
                <a:tailEnd/>
              </a:ln>
            </p:spPr>
            <p:txBody>
              <a:bodyPr/>
              <a:lstStyle/>
              <a:p>
                <a:endParaRPr lang="en-GB"/>
              </a:p>
            </p:txBody>
          </p:sp>
          <p:sp>
            <p:nvSpPr>
              <p:cNvPr id="35041" name="Freeform 112"/>
              <p:cNvSpPr>
                <a:spLocks/>
              </p:cNvSpPr>
              <p:nvPr/>
            </p:nvSpPr>
            <p:spPr bwMode="auto">
              <a:xfrm>
                <a:off x="943" y="3049"/>
                <a:ext cx="26" cy="20"/>
              </a:xfrm>
              <a:custGeom>
                <a:avLst/>
                <a:gdLst>
                  <a:gd name="T0" fmla="*/ 26 w 105"/>
                  <a:gd name="T1" fmla="*/ 20 h 83"/>
                  <a:gd name="T2" fmla="*/ 0 w 105"/>
                  <a:gd name="T3" fmla="*/ 19 h 83"/>
                  <a:gd name="T4" fmla="*/ 0 w 105"/>
                  <a:gd name="T5" fmla="*/ 0 h 83"/>
                  <a:gd name="T6" fmla="*/ 26 w 105"/>
                  <a:gd name="T7" fmla="*/ 1 h 83"/>
                  <a:gd name="T8" fmla="*/ 0 60000 65536"/>
                  <a:gd name="T9" fmla="*/ 0 60000 65536"/>
                  <a:gd name="T10" fmla="*/ 0 60000 65536"/>
                  <a:gd name="T11" fmla="*/ 0 60000 65536"/>
                  <a:gd name="T12" fmla="*/ 0 w 105"/>
                  <a:gd name="T13" fmla="*/ 0 h 83"/>
                  <a:gd name="T14" fmla="*/ 105 w 105"/>
                  <a:gd name="T15" fmla="*/ 83 h 83"/>
                </a:gdLst>
                <a:ahLst/>
                <a:cxnLst>
                  <a:cxn ang="T8">
                    <a:pos x="T0" y="T1"/>
                  </a:cxn>
                  <a:cxn ang="T9">
                    <a:pos x="T2" y="T3"/>
                  </a:cxn>
                  <a:cxn ang="T10">
                    <a:pos x="T4" y="T5"/>
                  </a:cxn>
                  <a:cxn ang="T11">
                    <a:pos x="T6" y="T7"/>
                  </a:cxn>
                </a:cxnLst>
                <a:rect l="T12" t="T13" r="T14" b="T15"/>
                <a:pathLst>
                  <a:path w="105" h="83">
                    <a:moveTo>
                      <a:pt x="105" y="83"/>
                    </a:moveTo>
                    <a:lnTo>
                      <a:pt x="0" y="77"/>
                    </a:lnTo>
                    <a:lnTo>
                      <a:pt x="0" y="0"/>
                    </a:lnTo>
                    <a:lnTo>
                      <a:pt x="105" y="4"/>
                    </a:lnTo>
                  </a:path>
                </a:pathLst>
              </a:custGeom>
              <a:noFill/>
              <a:ln w="0">
                <a:solidFill>
                  <a:srgbClr val="000000"/>
                </a:solidFill>
                <a:round/>
                <a:headEnd/>
                <a:tailEnd/>
              </a:ln>
            </p:spPr>
            <p:txBody>
              <a:bodyPr/>
              <a:lstStyle/>
              <a:p>
                <a:endParaRPr lang="en-US"/>
              </a:p>
            </p:txBody>
          </p:sp>
          <p:sp>
            <p:nvSpPr>
              <p:cNvPr id="35042" name="Freeform 113"/>
              <p:cNvSpPr>
                <a:spLocks/>
              </p:cNvSpPr>
              <p:nvPr/>
            </p:nvSpPr>
            <p:spPr bwMode="auto">
              <a:xfrm>
                <a:off x="997" y="3051"/>
                <a:ext cx="18" cy="21"/>
              </a:xfrm>
              <a:custGeom>
                <a:avLst/>
                <a:gdLst>
                  <a:gd name="T0" fmla="*/ 0 w 71"/>
                  <a:gd name="T1" fmla="*/ 0 h 83"/>
                  <a:gd name="T2" fmla="*/ 18 w 71"/>
                  <a:gd name="T3" fmla="*/ 1 h 83"/>
                  <a:gd name="T4" fmla="*/ 18 w 71"/>
                  <a:gd name="T5" fmla="*/ 21 h 83"/>
                  <a:gd name="T6" fmla="*/ 0 w 71"/>
                  <a:gd name="T7" fmla="*/ 20 h 83"/>
                  <a:gd name="T8" fmla="*/ 0 60000 65536"/>
                  <a:gd name="T9" fmla="*/ 0 60000 65536"/>
                  <a:gd name="T10" fmla="*/ 0 60000 65536"/>
                  <a:gd name="T11" fmla="*/ 0 60000 65536"/>
                  <a:gd name="T12" fmla="*/ 0 w 71"/>
                  <a:gd name="T13" fmla="*/ 0 h 83"/>
                  <a:gd name="T14" fmla="*/ 71 w 71"/>
                  <a:gd name="T15" fmla="*/ 83 h 83"/>
                </a:gdLst>
                <a:ahLst/>
                <a:cxnLst>
                  <a:cxn ang="T8">
                    <a:pos x="T0" y="T1"/>
                  </a:cxn>
                  <a:cxn ang="T9">
                    <a:pos x="T2" y="T3"/>
                  </a:cxn>
                  <a:cxn ang="T10">
                    <a:pos x="T4" y="T5"/>
                  </a:cxn>
                  <a:cxn ang="T11">
                    <a:pos x="T6" y="T7"/>
                  </a:cxn>
                </a:cxnLst>
                <a:rect l="T12" t="T13" r="T14" b="T15"/>
                <a:pathLst>
                  <a:path w="71" h="83">
                    <a:moveTo>
                      <a:pt x="0" y="0"/>
                    </a:moveTo>
                    <a:lnTo>
                      <a:pt x="71" y="2"/>
                    </a:lnTo>
                    <a:lnTo>
                      <a:pt x="71" y="83"/>
                    </a:lnTo>
                    <a:lnTo>
                      <a:pt x="0" y="79"/>
                    </a:lnTo>
                  </a:path>
                </a:pathLst>
              </a:custGeom>
              <a:noFill/>
              <a:ln w="0">
                <a:solidFill>
                  <a:srgbClr val="000000"/>
                </a:solidFill>
                <a:round/>
                <a:headEnd/>
                <a:tailEnd/>
              </a:ln>
            </p:spPr>
            <p:txBody>
              <a:bodyPr/>
              <a:lstStyle/>
              <a:p>
                <a:endParaRPr lang="en-US"/>
              </a:p>
            </p:txBody>
          </p:sp>
          <p:sp>
            <p:nvSpPr>
              <p:cNvPr id="35043" name="Freeform 114"/>
              <p:cNvSpPr>
                <a:spLocks/>
              </p:cNvSpPr>
              <p:nvPr/>
            </p:nvSpPr>
            <p:spPr bwMode="auto">
              <a:xfrm>
                <a:off x="997" y="3076"/>
                <a:ext cx="18" cy="104"/>
              </a:xfrm>
              <a:custGeom>
                <a:avLst/>
                <a:gdLst>
                  <a:gd name="T0" fmla="*/ 0 w 71"/>
                  <a:gd name="T1" fmla="*/ 0 h 419"/>
                  <a:gd name="T2" fmla="*/ 18 w 71"/>
                  <a:gd name="T3" fmla="*/ 1 h 419"/>
                  <a:gd name="T4" fmla="*/ 18 w 71"/>
                  <a:gd name="T5" fmla="*/ 104 h 419"/>
                  <a:gd name="T6" fmla="*/ 0 w 71"/>
                  <a:gd name="T7" fmla="*/ 103 h 419"/>
                  <a:gd name="T8" fmla="*/ 0 60000 65536"/>
                  <a:gd name="T9" fmla="*/ 0 60000 65536"/>
                  <a:gd name="T10" fmla="*/ 0 60000 65536"/>
                  <a:gd name="T11" fmla="*/ 0 60000 65536"/>
                  <a:gd name="T12" fmla="*/ 0 w 71"/>
                  <a:gd name="T13" fmla="*/ 0 h 419"/>
                  <a:gd name="T14" fmla="*/ 71 w 71"/>
                  <a:gd name="T15" fmla="*/ 419 h 419"/>
                </a:gdLst>
                <a:ahLst/>
                <a:cxnLst>
                  <a:cxn ang="T8">
                    <a:pos x="T0" y="T1"/>
                  </a:cxn>
                  <a:cxn ang="T9">
                    <a:pos x="T2" y="T3"/>
                  </a:cxn>
                  <a:cxn ang="T10">
                    <a:pos x="T4" y="T5"/>
                  </a:cxn>
                  <a:cxn ang="T11">
                    <a:pos x="T6" y="T7"/>
                  </a:cxn>
                </a:cxnLst>
                <a:rect l="T12" t="T13" r="T14" b="T15"/>
                <a:pathLst>
                  <a:path w="71" h="419">
                    <a:moveTo>
                      <a:pt x="0" y="0"/>
                    </a:moveTo>
                    <a:lnTo>
                      <a:pt x="71" y="3"/>
                    </a:lnTo>
                    <a:lnTo>
                      <a:pt x="71" y="419"/>
                    </a:lnTo>
                    <a:lnTo>
                      <a:pt x="0" y="413"/>
                    </a:lnTo>
                  </a:path>
                </a:pathLst>
              </a:custGeom>
              <a:noFill/>
              <a:ln w="0">
                <a:solidFill>
                  <a:srgbClr val="000000"/>
                </a:solidFill>
                <a:round/>
                <a:headEnd/>
                <a:tailEnd/>
              </a:ln>
            </p:spPr>
            <p:txBody>
              <a:bodyPr/>
              <a:lstStyle/>
              <a:p>
                <a:endParaRPr lang="en-US"/>
              </a:p>
            </p:txBody>
          </p:sp>
          <p:sp>
            <p:nvSpPr>
              <p:cNvPr id="35044" name="Freeform 115"/>
              <p:cNvSpPr>
                <a:spLocks/>
              </p:cNvSpPr>
              <p:nvPr/>
            </p:nvSpPr>
            <p:spPr bwMode="auto">
              <a:xfrm>
                <a:off x="943" y="3073"/>
                <a:ext cx="26" cy="103"/>
              </a:xfrm>
              <a:custGeom>
                <a:avLst/>
                <a:gdLst>
                  <a:gd name="T0" fmla="*/ 26 w 105"/>
                  <a:gd name="T1" fmla="*/ 103 h 414"/>
                  <a:gd name="T2" fmla="*/ 0 w 105"/>
                  <a:gd name="T3" fmla="*/ 101 h 414"/>
                  <a:gd name="T4" fmla="*/ 0 w 105"/>
                  <a:gd name="T5" fmla="*/ 0 h 414"/>
                  <a:gd name="T6" fmla="*/ 26 w 105"/>
                  <a:gd name="T7" fmla="*/ 1 h 414"/>
                  <a:gd name="T8" fmla="*/ 0 60000 65536"/>
                  <a:gd name="T9" fmla="*/ 0 60000 65536"/>
                  <a:gd name="T10" fmla="*/ 0 60000 65536"/>
                  <a:gd name="T11" fmla="*/ 0 60000 65536"/>
                  <a:gd name="T12" fmla="*/ 0 w 105"/>
                  <a:gd name="T13" fmla="*/ 0 h 414"/>
                  <a:gd name="T14" fmla="*/ 105 w 105"/>
                  <a:gd name="T15" fmla="*/ 414 h 414"/>
                </a:gdLst>
                <a:ahLst/>
                <a:cxnLst>
                  <a:cxn ang="T8">
                    <a:pos x="T0" y="T1"/>
                  </a:cxn>
                  <a:cxn ang="T9">
                    <a:pos x="T2" y="T3"/>
                  </a:cxn>
                  <a:cxn ang="T10">
                    <a:pos x="T4" y="T5"/>
                  </a:cxn>
                  <a:cxn ang="T11">
                    <a:pos x="T6" y="T7"/>
                  </a:cxn>
                </a:cxnLst>
                <a:rect l="T12" t="T13" r="T14" b="T15"/>
                <a:pathLst>
                  <a:path w="105" h="414">
                    <a:moveTo>
                      <a:pt x="105" y="414"/>
                    </a:moveTo>
                    <a:lnTo>
                      <a:pt x="0" y="405"/>
                    </a:lnTo>
                    <a:lnTo>
                      <a:pt x="0" y="0"/>
                    </a:lnTo>
                    <a:lnTo>
                      <a:pt x="105" y="5"/>
                    </a:lnTo>
                  </a:path>
                </a:pathLst>
              </a:custGeom>
              <a:noFill/>
              <a:ln w="0">
                <a:solidFill>
                  <a:srgbClr val="000000"/>
                </a:solidFill>
                <a:round/>
                <a:headEnd/>
                <a:tailEnd/>
              </a:ln>
            </p:spPr>
            <p:txBody>
              <a:bodyPr/>
              <a:lstStyle/>
              <a:p>
                <a:endParaRPr lang="en-US"/>
              </a:p>
            </p:txBody>
          </p:sp>
          <p:sp>
            <p:nvSpPr>
              <p:cNvPr id="35045" name="Freeform 116"/>
              <p:cNvSpPr>
                <a:spLocks/>
              </p:cNvSpPr>
              <p:nvPr/>
            </p:nvSpPr>
            <p:spPr bwMode="auto">
              <a:xfrm>
                <a:off x="935" y="3172"/>
                <a:ext cx="6" cy="8"/>
              </a:xfrm>
              <a:custGeom>
                <a:avLst/>
                <a:gdLst>
                  <a:gd name="T0" fmla="*/ 3 w 22"/>
                  <a:gd name="T1" fmla="*/ 8 h 29"/>
                  <a:gd name="T2" fmla="*/ 1 w 22"/>
                  <a:gd name="T3" fmla="*/ 7 h 29"/>
                  <a:gd name="T4" fmla="*/ 0 w 22"/>
                  <a:gd name="T5" fmla="*/ 4 h 29"/>
                  <a:gd name="T6" fmla="*/ 1 w 22"/>
                  <a:gd name="T7" fmla="*/ 1 h 29"/>
                  <a:gd name="T8" fmla="*/ 3 w 22"/>
                  <a:gd name="T9" fmla="*/ 0 h 29"/>
                  <a:gd name="T10" fmla="*/ 5 w 22"/>
                  <a:gd name="T11" fmla="*/ 2 h 29"/>
                  <a:gd name="T12" fmla="*/ 6 w 22"/>
                  <a:gd name="T13" fmla="*/ 4 h 29"/>
                  <a:gd name="T14" fmla="*/ 5 w 22"/>
                  <a:gd name="T15" fmla="*/ 7 h 29"/>
                  <a:gd name="T16" fmla="*/ 3 w 22"/>
                  <a:gd name="T17" fmla="*/ 8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29"/>
                  <a:gd name="T29" fmla="*/ 22 w 2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29">
                    <a:moveTo>
                      <a:pt x="11" y="29"/>
                    </a:moveTo>
                    <a:lnTo>
                      <a:pt x="3" y="24"/>
                    </a:lnTo>
                    <a:lnTo>
                      <a:pt x="0" y="14"/>
                    </a:lnTo>
                    <a:lnTo>
                      <a:pt x="3" y="4"/>
                    </a:lnTo>
                    <a:lnTo>
                      <a:pt x="11" y="0"/>
                    </a:lnTo>
                    <a:lnTo>
                      <a:pt x="19" y="6"/>
                    </a:lnTo>
                    <a:lnTo>
                      <a:pt x="22" y="16"/>
                    </a:lnTo>
                    <a:lnTo>
                      <a:pt x="19" y="26"/>
                    </a:lnTo>
                    <a:lnTo>
                      <a:pt x="11" y="29"/>
                    </a:lnTo>
                    <a:close/>
                  </a:path>
                </a:pathLst>
              </a:custGeom>
              <a:noFill/>
              <a:ln w="0">
                <a:solidFill>
                  <a:srgbClr val="000000"/>
                </a:solidFill>
                <a:round/>
                <a:headEnd/>
                <a:tailEnd/>
              </a:ln>
            </p:spPr>
            <p:txBody>
              <a:bodyPr/>
              <a:lstStyle/>
              <a:p>
                <a:endParaRPr lang="en-US"/>
              </a:p>
            </p:txBody>
          </p:sp>
          <p:sp>
            <p:nvSpPr>
              <p:cNvPr id="35046" name="Freeform 117"/>
              <p:cNvSpPr>
                <a:spLocks/>
              </p:cNvSpPr>
              <p:nvPr/>
            </p:nvSpPr>
            <p:spPr bwMode="auto">
              <a:xfrm>
                <a:off x="997" y="3184"/>
                <a:ext cx="18" cy="99"/>
              </a:xfrm>
              <a:custGeom>
                <a:avLst/>
                <a:gdLst>
                  <a:gd name="T0" fmla="*/ 0 w 71"/>
                  <a:gd name="T1" fmla="*/ 0 h 397"/>
                  <a:gd name="T2" fmla="*/ 18 w 71"/>
                  <a:gd name="T3" fmla="*/ 2 h 397"/>
                  <a:gd name="T4" fmla="*/ 18 w 71"/>
                  <a:gd name="T5" fmla="*/ 99 h 397"/>
                  <a:gd name="T6" fmla="*/ 0 w 71"/>
                  <a:gd name="T7" fmla="*/ 97 h 397"/>
                  <a:gd name="T8" fmla="*/ 0 60000 65536"/>
                  <a:gd name="T9" fmla="*/ 0 60000 65536"/>
                  <a:gd name="T10" fmla="*/ 0 60000 65536"/>
                  <a:gd name="T11" fmla="*/ 0 60000 65536"/>
                  <a:gd name="T12" fmla="*/ 0 w 71"/>
                  <a:gd name="T13" fmla="*/ 0 h 397"/>
                  <a:gd name="T14" fmla="*/ 71 w 71"/>
                  <a:gd name="T15" fmla="*/ 397 h 397"/>
                </a:gdLst>
                <a:ahLst/>
                <a:cxnLst>
                  <a:cxn ang="T8">
                    <a:pos x="T0" y="T1"/>
                  </a:cxn>
                  <a:cxn ang="T9">
                    <a:pos x="T2" y="T3"/>
                  </a:cxn>
                  <a:cxn ang="T10">
                    <a:pos x="T4" y="T5"/>
                  </a:cxn>
                  <a:cxn ang="T11">
                    <a:pos x="T6" y="T7"/>
                  </a:cxn>
                </a:cxnLst>
                <a:rect l="T12" t="T13" r="T14" b="T15"/>
                <a:pathLst>
                  <a:path w="71" h="397">
                    <a:moveTo>
                      <a:pt x="0" y="0"/>
                    </a:moveTo>
                    <a:lnTo>
                      <a:pt x="71" y="7"/>
                    </a:lnTo>
                    <a:lnTo>
                      <a:pt x="71" y="397"/>
                    </a:lnTo>
                    <a:lnTo>
                      <a:pt x="0" y="388"/>
                    </a:lnTo>
                  </a:path>
                </a:pathLst>
              </a:custGeom>
              <a:noFill/>
              <a:ln w="0">
                <a:solidFill>
                  <a:srgbClr val="000000"/>
                </a:solidFill>
                <a:round/>
                <a:headEnd/>
                <a:tailEnd/>
              </a:ln>
            </p:spPr>
            <p:txBody>
              <a:bodyPr/>
              <a:lstStyle/>
              <a:p>
                <a:endParaRPr lang="en-US"/>
              </a:p>
            </p:txBody>
          </p:sp>
          <p:sp>
            <p:nvSpPr>
              <p:cNvPr id="35047" name="Freeform 118"/>
              <p:cNvSpPr>
                <a:spLocks/>
              </p:cNvSpPr>
              <p:nvPr/>
            </p:nvSpPr>
            <p:spPr bwMode="auto">
              <a:xfrm>
                <a:off x="943" y="3179"/>
                <a:ext cx="26" cy="98"/>
              </a:xfrm>
              <a:custGeom>
                <a:avLst/>
                <a:gdLst>
                  <a:gd name="T0" fmla="*/ 26 w 105"/>
                  <a:gd name="T1" fmla="*/ 98 h 393"/>
                  <a:gd name="T2" fmla="*/ 0 w 105"/>
                  <a:gd name="T3" fmla="*/ 95 h 393"/>
                  <a:gd name="T4" fmla="*/ 0 w 105"/>
                  <a:gd name="T5" fmla="*/ 0 h 393"/>
                  <a:gd name="T6" fmla="*/ 26 w 105"/>
                  <a:gd name="T7" fmla="*/ 2 h 393"/>
                  <a:gd name="T8" fmla="*/ 0 60000 65536"/>
                  <a:gd name="T9" fmla="*/ 0 60000 65536"/>
                  <a:gd name="T10" fmla="*/ 0 60000 65536"/>
                  <a:gd name="T11" fmla="*/ 0 60000 65536"/>
                  <a:gd name="T12" fmla="*/ 0 w 105"/>
                  <a:gd name="T13" fmla="*/ 0 h 393"/>
                  <a:gd name="T14" fmla="*/ 105 w 105"/>
                  <a:gd name="T15" fmla="*/ 393 h 393"/>
                </a:gdLst>
                <a:ahLst/>
                <a:cxnLst>
                  <a:cxn ang="T8">
                    <a:pos x="T0" y="T1"/>
                  </a:cxn>
                  <a:cxn ang="T9">
                    <a:pos x="T2" y="T3"/>
                  </a:cxn>
                  <a:cxn ang="T10">
                    <a:pos x="T4" y="T5"/>
                  </a:cxn>
                  <a:cxn ang="T11">
                    <a:pos x="T6" y="T7"/>
                  </a:cxn>
                </a:cxnLst>
                <a:rect l="T12" t="T13" r="T14" b="T15"/>
                <a:pathLst>
                  <a:path w="105" h="393">
                    <a:moveTo>
                      <a:pt x="105" y="393"/>
                    </a:moveTo>
                    <a:lnTo>
                      <a:pt x="0" y="381"/>
                    </a:lnTo>
                    <a:lnTo>
                      <a:pt x="0" y="0"/>
                    </a:lnTo>
                    <a:lnTo>
                      <a:pt x="105" y="10"/>
                    </a:lnTo>
                  </a:path>
                </a:pathLst>
              </a:custGeom>
              <a:noFill/>
              <a:ln w="0">
                <a:solidFill>
                  <a:srgbClr val="000000"/>
                </a:solidFill>
                <a:round/>
                <a:headEnd/>
                <a:tailEnd/>
              </a:ln>
            </p:spPr>
            <p:txBody>
              <a:bodyPr/>
              <a:lstStyle/>
              <a:p>
                <a:endParaRPr lang="en-US"/>
              </a:p>
            </p:txBody>
          </p:sp>
          <p:sp>
            <p:nvSpPr>
              <p:cNvPr id="35048" name="Line 119"/>
              <p:cNvSpPr>
                <a:spLocks noChangeShapeType="1"/>
              </p:cNvSpPr>
              <p:nvPr/>
            </p:nvSpPr>
            <p:spPr bwMode="auto">
              <a:xfrm flipV="1">
                <a:off x="883" y="3007"/>
                <a:ext cx="1" cy="282"/>
              </a:xfrm>
              <a:prstGeom prst="line">
                <a:avLst/>
              </a:prstGeom>
              <a:noFill/>
              <a:ln w="0">
                <a:solidFill>
                  <a:srgbClr val="000000"/>
                </a:solidFill>
                <a:round/>
                <a:headEnd/>
                <a:tailEnd/>
              </a:ln>
            </p:spPr>
            <p:txBody>
              <a:bodyPr/>
              <a:lstStyle/>
              <a:p>
                <a:endParaRPr lang="en-GB"/>
              </a:p>
            </p:txBody>
          </p:sp>
          <p:sp>
            <p:nvSpPr>
              <p:cNvPr id="35049" name="Freeform 120"/>
              <p:cNvSpPr>
                <a:spLocks/>
              </p:cNvSpPr>
              <p:nvPr/>
            </p:nvSpPr>
            <p:spPr bwMode="auto">
              <a:xfrm>
                <a:off x="792" y="3031"/>
                <a:ext cx="29" cy="295"/>
              </a:xfrm>
              <a:custGeom>
                <a:avLst/>
                <a:gdLst>
                  <a:gd name="T0" fmla="*/ 29 w 114"/>
                  <a:gd name="T1" fmla="*/ 0 h 1181"/>
                  <a:gd name="T2" fmla="*/ 29 w 114"/>
                  <a:gd name="T3" fmla="*/ 293 h 1181"/>
                  <a:gd name="T4" fmla="*/ 15 w 114"/>
                  <a:gd name="T5" fmla="*/ 295 h 1181"/>
                  <a:gd name="T6" fmla="*/ 0 w 114"/>
                  <a:gd name="T7" fmla="*/ 293 h 1181"/>
                  <a:gd name="T8" fmla="*/ 0 w 114"/>
                  <a:gd name="T9" fmla="*/ 0 h 1181"/>
                  <a:gd name="T10" fmla="*/ 0 60000 65536"/>
                  <a:gd name="T11" fmla="*/ 0 60000 65536"/>
                  <a:gd name="T12" fmla="*/ 0 60000 65536"/>
                  <a:gd name="T13" fmla="*/ 0 60000 65536"/>
                  <a:gd name="T14" fmla="*/ 0 60000 65536"/>
                  <a:gd name="T15" fmla="*/ 0 w 114"/>
                  <a:gd name="T16" fmla="*/ 0 h 1181"/>
                  <a:gd name="T17" fmla="*/ 114 w 114"/>
                  <a:gd name="T18" fmla="*/ 1181 h 1181"/>
                </a:gdLst>
                <a:ahLst/>
                <a:cxnLst>
                  <a:cxn ang="T10">
                    <a:pos x="T0" y="T1"/>
                  </a:cxn>
                  <a:cxn ang="T11">
                    <a:pos x="T2" y="T3"/>
                  </a:cxn>
                  <a:cxn ang="T12">
                    <a:pos x="T4" y="T5"/>
                  </a:cxn>
                  <a:cxn ang="T13">
                    <a:pos x="T6" y="T7"/>
                  </a:cxn>
                  <a:cxn ang="T14">
                    <a:pos x="T8" y="T9"/>
                  </a:cxn>
                </a:cxnLst>
                <a:rect l="T15" t="T16" r="T17" b="T18"/>
                <a:pathLst>
                  <a:path w="114" h="1181">
                    <a:moveTo>
                      <a:pt x="114" y="1"/>
                    </a:moveTo>
                    <a:lnTo>
                      <a:pt x="114" y="1174"/>
                    </a:lnTo>
                    <a:lnTo>
                      <a:pt x="59" y="1181"/>
                    </a:lnTo>
                    <a:lnTo>
                      <a:pt x="0" y="1172"/>
                    </a:lnTo>
                    <a:lnTo>
                      <a:pt x="0" y="0"/>
                    </a:lnTo>
                  </a:path>
                </a:pathLst>
              </a:custGeom>
              <a:noFill/>
              <a:ln w="0">
                <a:solidFill>
                  <a:srgbClr val="000000"/>
                </a:solidFill>
                <a:round/>
                <a:headEnd/>
                <a:tailEnd/>
              </a:ln>
            </p:spPr>
            <p:txBody>
              <a:bodyPr/>
              <a:lstStyle/>
              <a:p>
                <a:endParaRPr lang="en-US"/>
              </a:p>
            </p:txBody>
          </p:sp>
          <p:sp>
            <p:nvSpPr>
              <p:cNvPr id="35050" name="Line 121"/>
              <p:cNvSpPr>
                <a:spLocks noChangeShapeType="1"/>
              </p:cNvSpPr>
              <p:nvPr/>
            </p:nvSpPr>
            <p:spPr bwMode="auto">
              <a:xfrm>
                <a:off x="807" y="3031"/>
                <a:ext cx="1" cy="295"/>
              </a:xfrm>
              <a:prstGeom prst="line">
                <a:avLst/>
              </a:prstGeom>
              <a:noFill/>
              <a:ln w="0">
                <a:solidFill>
                  <a:srgbClr val="000000"/>
                </a:solidFill>
                <a:round/>
                <a:headEnd/>
                <a:tailEnd/>
              </a:ln>
            </p:spPr>
            <p:txBody>
              <a:bodyPr/>
              <a:lstStyle/>
              <a:p>
                <a:endParaRPr lang="en-GB"/>
              </a:p>
            </p:txBody>
          </p:sp>
          <p:sp>
            <p:nvSpPr>
              <p:cNvPr id="35051" name="Freeform 122"/>
              <p:cNvSpPr>
                <a:spLocks/>
              </p:cNvSpPr>
              <p:nvPr/>
            </p:nvSpPr>
            <p:spPr bwMode="auto">
              <a:xfrm>
                <a:off x="1182" y="3070"/>
                <a:ext cx="108" cy="244"/>
              </a:xfrm>
              <a:custGeom>
                <a:avLst/>
                <a:gdLst>
                  <a:gd name="T0" fmla="*/ 0 w 432"/>
                  <a:gd name="T1" fmla="*/ 231 h 974"/>
                  <a:gd name="T2" fmla="*/ 0 w 432"/>
                  <a:gd name="T3" fmla="*/ 0 h 974"/>
                  <a:gd name="T4" fmla="*/ 108 w 432"/>
                  <a:gd name="T5" fmla="*/ 5 h 974"/>
                  <a:gd name="T6" fmla="*/ 108 w 432"/>
                  <a:gd name="T7" fmla="*/ 244 h 974"/>
                  <a:gd name="T8" fmla="*/ 0 w 432"/>
                  <a:gd name="T9" fmla="*/ 231 h 974"/>
                  <a:gd name="T10" fmla="*/ 0 60000 65536"/>
                  <a:gd name="T11" fmla="*/ 0 60000 65536"/>
                  <a:gd name="T12" fmla="*/ 0 60000 65536"/>
                  <a:gd name="T13" fmla="*/ 0 60000 65536"/>
                  <a:gd name="T14" fmla="*/ 0 60000 65536"/>
                  <a:gd name="T15" fmla="*/ 0 w 432"/>
                  <a:gd name="T16" fmla="*/ 0 h 974"/>
                  <a:gd name="T17" fmla="*/ 432 w 432"/>
                  <a:gd name="T18" fmla="*/ 974 h 974"/>
                </a:gdLst>
                <a:ahLst/>
                <a:cxnLst>
                  <a:cxn ang="T10">
                    <a:pos x="T0" y="T1"/>
                  </a:cxn>
                  <a:cxn ang="T11">
                    <a:pos x="T2" y="T3"/>
                  </a:cxn>
                  <a:cxn ang="T12">
                    <a:pos x="T4" y="T5"/>
                  </a:cxn>
                  <a:cxn ang="T13">
                    <a:pos x="T6" y="T7"/>
                  </a:cxn>
                  <a:cxn ang="T14">
                    <a:pos x="T8" y="T9"/>
                  </a:cxn>
                </a:cxnLst>
                <a:rect l="T15" t="T16" r="T17" b="T18"/>
                <a:pathLst>
                  <a:path w="432" h="974">
                    <a:moveTo>
                      <a:pt x="0" y="922"/>
                    </a:moveTo>
                    <a:lnTo>
                      <a:pt x="0" y="0"/>
                    </a:lnTo>
                    <a:lnTo>
                      <a:pt x="432" y="19"/>
                    </a:lnTo>
                    <a:lnTo>
                      <a:pt x="432" y="974"/>
                    </a:lnTo>
                    <a:lnTo>
                      <a:pt x="0" y="922"/>
                    </a:lnTo>
                    <a:close/>
                  </a:path>
                </a:pathLst>
              </a:custGeom>
              <a:noFill/>
              <a:ln w="0">
                <a:solidFill>
                  <a:srgbClr val="000000"/>
                </a:solidFill>
                <a:round/>
                <a:headEnd/>
                <a:tailEnd/>
              </a:ln>
            </p:spPr>
            <p:txBody>
              <a:bodyPr/>
              <a:lstStyle/>
              <a:p>
                <a:endParaRPr lang="en-US"/>
              </a:p>
            </p:txBody>
          </p:sp>
          <p:sp>
            <p:nvSpPr>
              <p:cNvPr id="35052" name="Freeform 123"/>
              <p:cNvSpPr>
                <a:spLocks/>
              </p:cNvSpPr>
              <p:nvPr/>
            </p:nvSpPr>
            <p:spPr bwMode="auto">
              <a:xfrm>
                <a:off x="1192" y="3082"/>
                <a:ext cx="88" cy="219"/>
              </a:xfrm>
              <a:custGeom>
                <a:avLst/>
                <a:gdLst>
                  <a:gd name="T0" fmla="*/ 0 w 350"/>
                  <a:gd name="T1" fmla="*/ 209 h 877"/>
                  <a:gd name="T2" fmla="*/ 0 w 350"/>
                  <a:gd name="T3" fmla="*/ 0 h 877"/>
                  <a:gd name="T4" fmla="*/ 88 w 350"/>
                  <a:gd name="T5" fmla="*/ 4 h 877"/>
                  <a:gd name="T6" fmla="*/ 88 w 350"/>
                  <a:gd name="T7" fmla="*/ 219 h 877"/>
                  <a:gd name="T8" fmla="*/ 0 w 350"/>
                  <a:gd name="T9" fmla="*/ 209 h 877"/>
                  <a:gd name="T10" fmla="*/ 6 w 350"/>
                  <a:gd name="T11" fmla="*/ 208 h 877"/>
                  <a:gd name="T12" fmla="*/ 88 w 350"/>
                  <a:gd name="T13" fmla="*/ 218 h 877"/>
                  <a:gd name="T14" fmla="*/ 0 60000 65536"/>
                  <a:gd name="T15" fmla="*/ 0 60000 65536"/>
                  <a:gd name="T16" fmla="*/ 0 60000 65536"/>
                  <a:gd name="T17" fmla="*/ 0 60000 65536"/>
                  <a:gd name="T18" fmla="*/ 0 60000 65536"/>
                  <a:gd name="T19" fmla="*/ 0 60000 65536"/>
                  <a:gd name="T20" fmla="*/ 0 60000 65536"/>
                  <a:gd name="T21" fmla="*/ 0 w 350"/>
                  <a:gd name="T22" fmla="*/ 0 h 877"/>
                  <a:gd name="T23" fmla="*/ 350 w 350"/>
                  <a:gd name="T24" fmla="*/ 877 h 8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0" h="877">
                    <a:moveTo>
                      <a:pt x="0" y="835"/>
                    </a:moveTo>
                    <a:lnTo>
                      <a:pt x="0" y="0"/>
                    </a:lnTo>
                    <a:lnTo>
                      <a:pt x="350" y="17"/>
                    </a:lnTo>
                    <a:lnTo>
                      <a:pt x="350" y="877"/>
                    </a:lnTo>
                    <a:lnTo>
                      <a:pt x="0" y="835"/>
                    </a:lnTo>
                    <a:lnTo>
                      <a:pt x="22" y="831"/>
                    </a:lnTo>
                    <a:lnTo>
                      <a:pt x="350" y="872"/>
                    </a:lnTo>
                  </a:path>
                </a:pathLst>
              </a:custGeom>
              <a:noFill/>
              <a:ln w="0">
                <a:solidFill>
                  <a:srgbClr val="000000"/>
                </a:solidFill>
                <a:round/>
                <a:headEnd/>
                <a:tailEnd/>
              </a:ln>
            </p:spPr>
            <p:txBody>
              <a:bodyPr/>
              <a:lstStyle/>
              <a:p>
                <a:endParaRPr lang="en-US"/>
              </a:p>
            </p:txBody>
          </p:sp>
          <p:sp>
            <p:nvSpPr>
              <p:cNvPr id="35053" name="Line 124"/>
              <p:cNvSpPr>
                <a:spLocks noChangeShapeType="1"/>
              </p:cNvSpPr>
              <p:nvPr/>
            </p:nvSpPr>
            <p:spPr bwMode="auto">
              <a:xfrm flipV="1">
                <a:off x="1198" y="3082"/>
                <a:ext cx="1" cy="208"/>
              </a:xfrm>
              <a:prstGeom prst="line">
                <a:avLst/>
              </a:prstGeom>
              <a:noFill/>
              <a:ln w="0">
                <a:solidFill>
                  <a:srgbClr val="000000"/>
                </a:solidFill>
                <a:round/>
                <a:headEnd/>
                <a:tailEnd/>
              </a:ln>
            </p:spPr>
            <p:txBody>
              <a:bodyPr/>
              <a:lstStyle/>
              <a:p>
                <a:endParaRPr lang="en-GB"/>
              </a:p>
            </p:txBody>
          </p:sp>
          <p:sp>
            <p:nvSpPr>
              <p:cNvPr id="35054" name="Line 125"/>
              <p:cNvSpPr>
                <a:spLocks noChangeShapeType="1"/>
              </p:cNvSpPr>
              <p:nvPr/>
            </p:nvSpPr>
            <p:spPr bwMode="auto">
              <a:xfrm>
                <a:off x="1198" y="3133"/>
                <a:ext cx="82" cy="5"/>
              </a:xfrm>
              <a:prstGeom prst="line">
                <a:avLst/>
              </a:prstGeom>
              <a:noFill/>
              <a:ln w="0">
                <a:solidFill>
                  <a:srgbClr val="000000"/>
                </a:solidFill>
                <a:round/>
                <a:headEnd/>
                <a:tailEnd/>
              </a:ln>
            </p:spPr>
            <p:txBody>
              <a:bodyPr/>
              <a:lstStyle/>
              <a:p>
                <a:endParaRPr lang="en-GB"/>
              </a:p>
            </p:txBody>
          </p:sp>
          <p:sp>
            <p:nvSpPr>
              <p:cNvPr id="35055" name="Line 126"/>
              <p:cNvSpPr>
                <a:spLocks noChangeShapeType="1"/>
              </p:cNvSpPr>
              <p:nvPr/>
            </p:nvSpPr>
            <p:spPr bwMode="auto">
              <a:xfrm flipH="1" flipV="1">
                <a:off x="1198" y="3183"/>
                <a:ext cx="82" cy="7"/>
              </a:xfrm>
              <a:prstGeom prst="line">
                <a:avLst/>
              </a:prstGeom>
              <a:noFill/>
              <a:ln w="0">
                <a:solidFill>
                  <a:srgbClr val="000000"/>
                </a:solidFill>
                <a:round/>
                <a:headEnd/>
                <a:tailEnd/>
              </a:ln>
            </p:spPr>
            <p:txBody>
              <a:bodyPr/>
              <a:lstStyle/>
              <a:p>
                <a:endParaRPr lang="en-GB"/>
              </a:p>
            </p:txBody>
          </p:sp>
          <p:sp>
            <p:nvSpPr>
              <p:cNvPr id="35056" name="Line 127"/>
              <p:cNvSpPr>
                <a:spLocks noChangeShapeType="1"/>
              </p:cNvSpPr>
              <p:nvPr/>
            </p:nvSpPr>
            <p:spPr bwMode="auto">
              <a:xfrm>
                <a:off x="1198" y="3189"/>
                <a:ext cx="82" cy="7"/>
              </a:xfrm>
              <a:prstGeom prst="line">
                <a:avLst/>
              </a:prstGeom>
              <a:noFill/>
              <a:ln w="0">
                <a:solidFill>
                  <a:srgbClr val="000000"/>
                </a:solidFill>
                <a:round/>
                <a:headEnd/>
                <a:tailEnd/>
              </a:ln>
            </p:spPr>
            <p:txBody>
              <a:bodyPr/>
              <a:lstStyle/>
              <a:p>
                <a:endParaRPr lang="en-GB"/>
              </a:p>
            </p:txBody>
          </p:sp>
          <p:sp>
            <p:nvSpPr>
              <p:cNvPr id="35057" name="Line 128"/>
              <p:cNvSpPr>
                <a:spLocks noChangeShapeType="1"/>
              </p:cNvSpPr>
              <p:nvPr/>
            </p:nvSpPr>
            <p:spPr bwMode="auto">
              <a:xfrm flipH="1" flipV="1">
                <a:off x="1198" y="3239"/>
                <a:ext cx="82" cy="9"/>
              </a:xfrm>
              <a:prstGeom prst="line">
                <a:avLst/>
              </a:prstGeom>
              <a:noFill/>
              <a:ln w="0">
                <a:solidFill>
                  <a:srgbClr val="000000"/>
                </a:solidFill>
                <a:round/>
                <a:headEnd/>
                <a:tailEnd/>
              </a:ln>
            </p:spPr>
            <p:txBody>
              <a:bodyPr/>
              <a:lstStyle/>
              <a:p>
                <a:endParaRPr lang="en-GB"/>
              </a:p>
            </p:txBody>
          </p:sp>
          <p:sp>
            <p:nvSpPr>
              <p:cNvPr id="35058" name="Line 129"/>
              <p:cNvSpPr>
                <a:spLocks noChangeShapeType="1"/>
              </p:cNvSpPr>
              <p:nvPr/>
            </p:nvSpPr>
            <p:spPr bwMode="auto">
              <a:xfrm flipV="1">
                <a:off x="1223" y="3191"/>
                <a:ext cx="1" cy="102"/>
              </a:xfrm>
              <a:prstGeom prst="line">
                <a:avLst/>
              </a:prstGeom>
              <a:noFill/>
              <a:ln w="0">
                <a:solidFill>
                  <a:srgbClr val="000000"/>
                </a:solidFill>
                <a:round/>
                <a:headEnd/>
                <a:tailEnd/>
              </a:ln>
            </p:spPr>
            <p:txBody>
              <a:bodyPr/>
              <a:lstStyle/>
              <a:p>
                <a:endParaRPr lang="en-GB"/>
              </a:p>
            </p:txBody>
          </p:sp>
          <p:sp>
            <p:nvSpPr>
              <p:cNvPr id="35059" name="Line 130"/>
              <p:cNvSpPr>
                <a:spLocks noChangeShapeType="1"/>
              </p:cNvSpPr>
              <p:nvPr/>
            </p:nvSpPr>
            <p:spPr bwMode="auto">
              <a:xfrm flipV="1">
                <a:off x="1223" y="3084"/>
                <a:ext cx="1" cy="101"/>
              </a:xfrm>
              <a:prstGeom prst="line">
                <a:avLst/>
              </a:prstGeom>
              <a:noFill/>
              <a:ln w="0">
                <a:solidFill>
                  <a:srgbClr val="000000"/>
                </a:solidFill>
                <a:round/>
                <a:headEnd/>
                <a:tailEnd/>
              </a:ln>
            </p:spPr>
            <p:txBody>
              <a:bodyPr/>
              <a:lstStyle/>
              <a:p>
                <a:endParaRPr lang="en-GB"/>
              </a:p>
            </p:txBody>
          </p:sp>
          <p:sp>
            <p:nvSpPr>
              <p:cNvPr id="35060" name="Line 131"/>
              <p:cNvSpPr>
                <a:spLocks noChangeShapeType="1"/>
              </p:cNvSpPr>
              <p:nvPr/>
            </p:nvSpPr>
            <p:spPr bwMode="auto">
              <a:xfrm>
                <a:off x="1251" y="3085"/>
                <a:ext cx="1" cy="103"/>
              </a:xfrm>
              <a:prstGeom prst="line">
                <a:avLst/>
              </a:prstGeom>
              <a:noFill/>
              <a:ln w="0">
                <a:solidFill>
                  <a:srgbClr val="000000"/>
                </a:solidFill>
                <a:round/>
                <a:headEnd/>
                <a:tailEnd/>
              </a:ln>
            </p:spPr>
            <p:txBody>
              <a:bodyPr/>
              <a:lstStyle/>
              <a:p>
                <a:endParaRPr lang="en-GB"/>
              </a:p>
            </p:txBody>
          </p:sp>
          <p:sp>
            <p:nvSpPr>
              <p:cNvPr id="35061" name="Line 132"/>
              <p:cNvSpPr>
                <a:spLocks noChangeShapeType="1"/>
              </p:cNvSpPr>
              <p:nvPr/>
            </p:nvSpPr>
            <p:spPr bwMode="auto">
              <a:xfrm>
                <a:off x="1251" y="3193"/>
                <a:ext cx="1" cy="103"/>
              </a:xfrm>
              <a:prstGeom prst="line">
                <a:avLst/>
              </a:prstGeom>
              <a:noFill/>
              <a:ln w="0">
                <a:solidFill>
                  <a:srgbClr val="000000"/>
                </a:solidFill>
                <a:round/>
                <a:headEnd/>
                <a:tailEnd/>
              </a:ln>
            </p:spPr>
            <p:txBody>
              <a:bodyPr/>
              <a:lstStyle/>
              <a:p>
                <a:endParaRPr lang="en-GB"/>
              </a:p>
            </p:txBody>
          </p:sp>
          <p:sp>
            <p:nvSpPr>
              <p:cNvPr id="35062" name="Freeform 133"/>
              <p:cNvSpPr>
                <a:spLocks/>
              </p:cNvSpPr>
              <p:nvPr/>
            </p:nvSpPr>
            <p:spPr bwMode="auto">
              <a:xfrm>
                <a:off x="1144" y="3079"/>
                <a:ext cx="38" cy="210"/>
              </a:xfrm>
              <a:custGeom>
                <a:avLst/>
                <a:gdLst>
                  <a:gd name="T0" fmla="*/ 38 w 154"/>
                  <a:gd name="T1" fmla="*/ 210 h 839"/>
                  <a:gd name="T2" fmla="*/ 0 w 154"/>
                  <a:gd name="T3" fmla="*/ 205 h 839"/>
                  <a:gd name="T4" fmla="*/ 0 w 154"/>
                  <a:gd name="T5" fmla="*/ 0 h 839"/>
                  <a:gd name="T6" fmla="*/ 38 w 154"/>
                  <a:gd name="T7" fmla="*/ 2 h 839"/>
                  <a:gd name="T8" fmla="*/ 0 60000 65536"/>
                  <a:gd name="T9" fmla="*/ 0 60000 65536"/>
                  <a:gd name="T10" fmla="*/ 0 60000 65536"/>
                  <a:gd name="T11" fmla="*/ 0 60000 65536"/>
                  <a:gd name="T12" fmla="*/ 0 w 154"/>
                  <a:gd name="T13" fmla="*/ 0 h 839"/>
                  <a:gd name="T14" fmla="*/ 154 w 154"/>
                  <a:gd name="T15" fmla="*/ 839 h 839"/>
                </a:gdLst>
                <a:ahLst/>
                <a:cxnLst>
                  <a:cxn ang="T8">
                    <a:pos x="T0" y="T1"/>
                  </a:cxn>
                  <a:cxn ang="T9">
                    <a:pos x="T2" y="T3"/>
                  </a:cxn>
                  <a:cxn ang="T10">
                    <a:pos x="T4" y="T5"/>
                  </a:cxn>
                  <a:cxn ang="T11">
                    <a:pos x="T6" y="T7"/>
                  </a:cxn>
                </a:cxnLst>
                <a:rect l="T12" t="T13" r="T14" b="T15"/>
                <a:pathLst>
                  <a:path w="154" h="839">
                    <a:moveTo>
                      <a:pt x="154" y="839"/>
                    </a:moveTo>
                    <a:lnTo>
                      <a:pt x="0" y="821"/>
                    </a:lnTo>
                    <a:lnTo>
                      <a:pt x="0" y="0"/>
                    </a:lnTo>
                    <a:lnTo>
                      <a:pt x="154" y="7"/>
                    </a:lnTo>
                  </a:path>
                </a:pathLst>
              </a:custGeom>
              <a:noFill/>
              <a:ln w="0">
                <a:solidFill>
                  <a:srgbClr val="000000"/>
                </a:solidFill>
                <a:round/>
                <a:headEnd/>
                <a:tailEnd/>
              </a:ln>
            </p:spPr>
            <p:txBody>
              <a:bodyPr/>
              <a:lstStyle/>
              <a:p>
                <a:endParaRPr lang="en-US"/>
              </a:p>
            </p:txBody>
          </p:sp>
          <p:sp>
            <p:nvSpPr>
              <p:cNvPr id="35063" name="Freeform 134"/>
              <p:cNvSpPr>
                <a:spLocks/>
              </p:cNvSpPr>
              <p:nvPr/>
            </p:nvSpPr>
            <p:spPr bwMode="auto">
              <a:xfrm>
                <a:off x="1290" y="3087"/>
                <a:ext cx="38" cy="220"/>
              </a:xfrm>
              <a:custGeom>
                <a:avLst/>
                <a:gdLst>
                  <a:gd name="T0" fmla="*/ 0 w 153"/>
                  <a:gd name="T1" fmla="*/ 0 h 882"/>
                  <a:gd name="T2" fmla="*/ 38 w 153"/>
                  <a:gd name="T3" fmla="*/ 2 h 882"/>
                  <a:gd name="T4" fmla="*/ 38 w 153"/>
                  <a:gd name="T5" fmla="*/ 220 h 882"/>
                  <a:gd name="T6" fmla="*/ 0 w 153"/>
                  <a:gd name="T7" fmla="*/ 215 h 882"/>
                  <a:gd name="T8" fmla="*/ 0 60000 65536"/>
                  <a:gd name="T9" fmla="*/ 0 60000 65536"/>
                  <a:gd name="T10" fmla="*/ 0 60000 65536"/>
                  <a:gd name="T11" fmla="*/ 0 60000 65536"/>
                  <a:gd name="T12" fmla="*/ 0 w 153"/>
                  <a:gd name="T13" fmla="*/ 0 h 882"/>
                  <a:gd name="T14" fmla="*/ 153 w 153"/>
                  <a:gd name="T15" fmla="*/ 882 h 882"/>
                </a:gdLst>
                <a:ahLst/>
                <a:cxnLst>
                  <a:cxn ang="T8">
                    <a:pos x="T0" y="T1"/>
                  </a:cxn>
                  <a:cxn ang="T9">
                    <a:pos x="T2" y="T3"/>
                  </a:cxn>
                  <a:cxn ang="T10">
                    <a:pos x="T4" y="T5"/>
                  </a:cxn>
                  <a:cxn ang="T11">
                    <a:pos x="T6" y="T7"/>
                  </a:cxn>
                </a:cxnLst>
                <a:rect l="T12" t="T13" r="T14" b="T15"/>
                <a:pathLst>
                  <a:path w="153" h="882">
                    <a:moveTo>
                      <a:pt x="0" y="0"/>
                    </a:moveTo>
                    <a:lnTo>
                      <a:pt x="153" y="8"/>
                    </a:lnTo>
                    <a:lnTo>
                      <a:pt x="153" y="882"/>
                    </a:lnTo>
                    <a:lnTo>
                      <a:pt x="0" y="863"/>
                    </a:lnTo>
                  </a:path>
                </a:pathLst>
              </a:custGeom>
              <a:noFill/>
              <a:ln w="0">
                <a:solidFill>
                  <a:srgbClr val="000000"/>
                </a:solidFill>
                <a:round/>
                <a:headEnd/>
                <a:tailEnd/>
              </a:ln>
            </p:spPr>
            <p:txBody>
              <a:bodyPr/>
              <a:lstStyle/>
              <a:p>
                <a:endParaRPr lang="en-US"/>
              </a:p>
            </p:txBody>
          </p:sp>
          <p:sp>
            <p:nvSpPr>
              <p:cNvPr id="35064" name="Freeform 135"/>
              <p:cNvSpPr>
                <a:spLocks/>
              </p:cNvSpPr>
              <p:nvPr/>
            </p:nvSpPr>
            <p:spPr bwMode="auto">
              <a:xfrm>
                <a:off x="952" y="2730"/>
                <a:ext cx="95" cy="213"/>
              </a:xfrm>
              <a:custGeom>
                <a:avLst/>
                <a:gdLst>
                  <a:gd name="T0" fmla="*/ 0 w 381"/>
                  <a:gd name="T1" fmla="*/ 213 h 850"/>
                  <a:gd name="T2" fmla="*/ 0 w 381"/>
                  <a:gd name="T3" fmla="*/ 7 h 850"/>
                  <a:gd name="T4" fmla="*/ 95 w 381"/>
                  <a:gd name="T5" fmla="*/ 0 h 850"/>
                  <a:gd name="T6" fmla="*/ 95 w 381"/>
                  <a:gd name="T7" fmla="*/ 213 h 850"/>
                  <a:gd name="T8" fmla="*/ 0 w 381"/>
                  <a:gd name="T9" fmla="*/ 213 h 850"/>
                  <a:gd name="T10" fmla="*/ 0 60000 65536"/>
                  <a:gd name="T11" fmla="*/ 0 60000 65536"/>
                  <a:gd name="T12" fmla="*/ 0 60000 65536"/>
                  <a:gd name="T13" fmla="*/ 0 60000 65536"/>
                  <a:gd name="T14" fmla="*/ 0 60000 65536"/>
                  <a:gd name="T15" fmla="*/ 0 w 381"/>
                  <a:gd name="T16" fmla="*/ 0 h 850"/>
                  <a:gd name="T17" fmla="*/ 381 w 381"/>
                  <a:gd name="T18" fmla="*/ 850 h 850"/>
                </a:gdLst>
                <a:ahLst/>
                <a:cxnLst>
                  <a:cxn ang="T10">
                    <a:pos x="T0" y="T1"/>
                  </a:cxn>
                  <a:cxn ang="T11">
                    <a:pos x="T2" y="T3"/>
                  </a:cxn>
                  <a:cxn ang="T12">
                    <a:pos x="T4" y="T5"/>
                  </a:cxn>
                  <a:cxn ang="T13">
                    <a:pos x="T6" y="T7"/>
                  </a:cxn>
                  <a:cxn ang="T14">
                    <a:pos x="T8" y="T9"/>
                  </a:cxn>
                </a:cxnLst>
                <a:rect l="T15" t="T16" r="T17" b="T18"/>
                <a:pathLst>
                  <a:path w="381" h="850">
                    <a:moveTo>
                      <a:pt x="0" y="849"/>
                    </a:moveTo>
                    <a:lnTo>
                      <a:pt x="0" y="29"/>
                    </a:lnTo>
                    <a:lnTo>
                      <a:pt x="381" y="0"/>
                    </a:lnTo>
                    <a:lnTo>
                      <a:pt x="381" y="850"/>
                    </a:lnTo>
                    <a:lnTo>
                      <a:pt x="0" y="849"/>
                    </a:lnTo>
                    <a:close/>
                  </a:path>
                </a:pathLst>
              </a:custGeom>
              <a:noFill/>
              <a:ln w="0">
                <a:solidFill>
                  <a:srgbClr val="000000"/>
                </a:solidFill>
                <a:round/>
                <a:headEnd/>
                <a:tailEnd/>
              </a:ln>
            </p:spPr>
            <p:txBody>
              <a:bodyPr/>
              <a:lstStyle/>
              <a:p>
                <a:endParaRPr lang="en-US"/>
              </a:p>
            </p:txBody>
          </p:sp>
          <p:sp>
            <p:nvSpPr>
              <p:cNvPr id="35065" name="Freeform 136"/>
              <p:cNvSpPr>
                <a:spLocks/>
              </p:cNvSpPr>
              <p:nvPr/>
            </p:nvSpPr>
            <p:spPr bwMode="auto">
              <a:xfrm>
                <a:off x="961" y="2741"/>
                <a:ext cx="77" cy="193"/>
              </a:xfrm>
              <a:custGeom>
                <a:avLst/>
                <a:gdLst>
                  <a:gd name="T0" fmla="*/ 0 w 310"/>
                  <a:gd name="T1" fmla="*/ 193 h 772"/>
                  <a:gd name="T2" fmla="*/ 0 w 310"/>
                  <a:gd name="T3" fmla="*/ 6 h 772"/>
                  <a:gd name="T4" fmla="*/ 77 w 310"/>
                  <a:gd name="T5" fmla="*/ 0 h 772"/>
                  <a:gd name="T6" fmla="*/ 77 w 310"/>
                  <a:gd name="T7" fmla="*/ 193 h 772"/>
                  <a:gd name="T8" fmla="*/ 0 w 310"/>
                  <a:gd name="T9" fmla="*/ 193 h 772"/>
                  <a:gd name="T10" fmla="*/ 0 60000 65536"/>
                  <a:gd name="T11" fmla="*/ 0 60000 65536"/>
                  <a:gd name="T12" fmla="*/ 0 60000 65536"/>
                  <a:gd name="T13" fmla="*/ 0 60000 65536"/>
                  <a:gd name="T14" fmla="*/ 0 60000 65536"/>
                  <a:gd name="T15" fmla="*/ 0 w 310"/>
                  <a:gd name="T16" fmla="*/ 0 h 772"/>
                  <a:gd name="T17" fmla="*/ 310 w 310"/>
                  <a:gd name="T18" fmla="*/ 772 h 772"/>
                </a:gdLst>
                <a:ahLst/>
                <a:cxnLst>
                  <a:cxn ang="T10">
                    <a:pos x="T0" y="T1"/>
                  </a:cxn>
                  <a:cxn ang="T11">
                    <a:pos x="T2" y="T3"/>
                  </a:cxn>
                  <a:cxn ang="T12">
                    <a:pos x="T4" y="T5"/>
                  </a:cxn>
                  <a:cxn ang="T13">
                    <a:pos x="T6" y="T7"/>
                  </a:cxn>
                  <a:cxn ang="T14">
                    <a:pos x="T8" y="T9"/>
                  </a:cxn>
                </a:cxnLst>
                <a:rect l="T15" t="T16" r="T17" b="T18"/>
                <a:pathLst>
                  <a:path w="310" h="772">
                    <a:moveTo>
                      <a:pt x="0" y="772"/>
                    </a:moveTo>
                    <a:lnTo>
                      <a:pt x="0" y="22"/>
                    </a:lnTo>
                    <a:lnTo>
                      <a:pt x="310" y="0"/>
                    </a:lnTo>
                    <a:lnTo>
                      <a:pt x="310" y="771"/>
                    </a:lnTo>
                    <a:lnTo>
                      <a:pt x="0" y="772"/>
                    </a:lnTo>
                    <a:close/>
                  </a:path>
                </a:pathLst>
              </a:custGeom>
              <a:noFill/>
              <a:ln w="0">
                <a:solidFill>
                  <a:srgbClr val="000000"/>
                </a:solidFill>
                <a:round/>
                <a:headEnd/>
                <a:tailEnd/>
              </a:ln>
            </p:spPr>
            <p:txBody>
              <a:bodyPr/>
              <a:lstStyle/>
              <a:p>
                <a:endParaRPr lang="en-US"/>
              </a:p>
            </p:txBody>
          </p:sp>
          <p:sp>
            <p:nvSpPr>
              <p:cNvPr id="35066" name="Freeform 137"/>
              <p:cNvSpPr>
                <a:spLocks/>
              </p:cNvSpPr>
              <p:nvPr/>
            </p:nvSpPr>
            <p:spPr bwMode="auto">
              <a:xfrm>
                <a:off x="966" y="2742"/>
                <a:ext cx="72" cy="192"/>
              </a:xfrm>
              <a:custGeom>
                <a:avLst/>
                <a:gdLst>
                  <a:gd name="T0" fmla="*/ 0 w 288"/>
                  <a:gd name="T1" fmla="*/ 192 h 768"/>
                  <a:gd name="T2" fmla="*/ 0 w 288"/>
                  <a:gd name="T3" fmla="*/ 5 h 768"/>
                  <a:gd name="T4" fmla="*/ 72 w 288"/>
                  <a:gd name="T5" fmla="*/ 0 h 768"/>
                  <a:gd name="T6" fmla="*/ 0 60000 65536"/>
                  <a:gd name="T7" fmla="*/ 0 60000 65536"/>
                  <a:gd name="T8" fmla="*/ 0 60000 65536"/>
                  <a:gd name="T9" fmla="*/ 0 w 288"/>
                  <a:gd name="T10" fmla="*/ 0 h 768"/>
                  <a:gd name="T11" fmla="*/ 288 w 288"/>
                  <a:gd name="T12" fmla="*/ 768 h 768"/>
                </a:gdLst>
                <a:ahLst/>
                <a:cxnLst>
                  <a:cxn ang="T6">
                    <a:pos x="T0" y="T1"/>
                  </a:cxn>
                  <a:cxn ang="T7">
                    <a:pos x="T2" y="T3"/>
                  </a:cxn>
                  <a:cxn ang="T8">
                    <a:pos x="T4" y="T5"/>
                  </a:cxn>
                </a:cxnLst>
                <a:rect l="T9" t="T10" r="T11" b="T12"/>
                <a:pathLst>
                  <a:path w="288" h="768">
                    <a:moveTo>
                      <a:pt x="0" y="768"/>
                    </a:moveTo>
                    <a:lnTo>
                      <a:pt x="0" y="21"/>
                    </a:lnTo>
                    <a:lnTo>
                      <a:pt x="288" y="0"/>
                    </a:lnTo>
                  </a:path>
                </a:pathLst>
              </a:custGeom>
              <a:noFill/>
              <a:ln w="0">
                <a:solidFill>
                  <a:srgbClr val="000000"/>
                </a:solidFill>
                <a:round/>
                <a:headEnd/>
                <a:tailEnd/>
              </a:ln>
            </p:spPr>
            <p:txBody>
              <a:bodyPr/>
              <a:lstStyle/>
              <a:p>
                <a:endParaRPr lang="en-US"/>
              </a:p>
            </p:txBody>
          </p:sp>
          <p:sp>
            <p:nvSpPr>
              <p:cNvPr id="35067" name="Line 138"/>
              <p:cNvSpPr>
                <a:spLocks noChangeShapeType="1"/>
              </p:cNvSpPr>
              <p:nvPr/>
            </p:nvSpPr>
            <p:spPr bwMode="auto">
              <a:xfrm flipH="1" flipV="1">
                <a:off x="961" y="2746"/>
                <a:ext cx="5" cy="1"/>
              </a:xfrm>
              <a:prstGeom prst="line">
                <a:avLst/>
              </a:prstGeom>
              <a:noFill/>
              <a:ln w="0">
                <a:solidFill>
                  <a:srgbClr val="000000"/>
                </a:solidFill>
                <a:round/>
                <a:headEnd/>
                <a:tailEnd/>
              </a:ln>
            </p:spPr>
            <p:txBody>
              <a:bodyPr/>
              <a:lstStyle/>
              <a:p>
                <a:endParaRPr lang="en-GB"/>
              </a:p>
            </p:txBody>
          </p:sp>
          <p:sp>
            <p:nvSpPr>
              <p:cNvPr id="35068" name="Line 139"/>
              <p:cNvSpPr>
                <a:spLocks noChangeShapeType="1"/>
              </p:cNvSpPr>
              <p:nvPr/>
            </p:nvSpPr>
            <p:spPr bwMode="auto">
              <a:xfrm flipV="1">
                <a:off x="966" y="2789"/>
                <a:ext cx="72" cy="4"/>
              </a:xfrm>
              <a:prstGeom prst="line">
                <a:avLst/>
              </a:prstGeom>
              <a:noFill/>
              <a:ln w="0">
                <a:solidFill>
                  <a:srgbClr val="000000"/>
                </a:solidFill>
                <a:round/>
                <a:headEnd/>
                <a:tailEnd/>
              </a:ln>
            </p:spPr>
            <p:txBody>
              <a:bodyPr/>
              <a:lstStyle/>
              <a:p>
                <a:endParaRPr lang="en-GB"/>
              </a:p>
            </p:txBody>
          </p:sp>
          <p:sp>
            <p:nvSpPr>
              <p:cNvPr id="35069" name="Line 140"/>
              <p:cNvSpPr>
                <a:spLocks noChangeShapeType="1"/>
              </p:cNvSpPr>
              <p:nvPr/>
            </p:nvSpPr>
            <p:spPr bwMode="auto">
              <a:xfrm flipH="1">
                <a:off x="966" y="2836"/>
                <a:ext cx="72" cy="3"/>
              </a:xfrm>
              <a:prstGeom prst="line">
                <a:avLst/>
              </a:prstGeom>
              <a:noFill/>
              <a:ln w="0">
                <a:solidFill>
                  <a:srgbClr val="000000"/>
                </a:solidFill>
                <a:round/>
                <a:headEnd/>
                <a:tailEnd/>
              </a:ln>
            </p:spPr>
            <p:txBody>
              <a:bodyPr/>
              <a:lstStyle/>
              <a:p>
                <a:endParaRPr lang="en-GB"/>
              </a:p>
            </p:txBody>
          </p:sp>
          <p:sp>
            <p:nvSpPr>
              <p:cNvPr id="35070" name="Line 141"/>
              <p:cNvSpPr>
                <a:spLocks noChangeShapeType="1"/>
              </p:cNvSpPr>
              <p:nvPr/>
            </p:nvSpPr>
            <p:spPr bwMode="auto">
              <a:xfrm flipV="1">
                <a:off x="966" y="2839"/>
                <a:ext cx="72" cy="3"/>
              </a:xfrm>
              <a:prstGeom prst="line">
                <a:avLst/>
              </a:prstGeom>
              <a:noFill/>
              <a:ln w="0">
                <a:solidFill>
                  <a:srgbClr val="000000"/>
                </a:solidFill>
                <a:round/>
                <a:headEnd/>
                <a:tailEnd/>
              </a:ln>
            </p:spPr>
            <p:txBody>
              <a:bodyPr/>
              <a:lstStyle/>
              <a:p>
                <a:endParaRPr lang="en-GB"/>
              </a:p>
            </p:txBody>
          </p:sp>
          <p:sp>
            <p:nvSpPr>
              <p:cNvPr id="35071" name="Line 142"/>
              <p:cNvSpPr>
                <a:spLocks noChangeShapeType="1"/>
              </p:cNvSpPr>
              <p:nvPr/>
            </p:nvSpPr>
            <p:spPr bwMode="auto">
              <a:xfrm flipH="1">
                <a:off x="966" y="2886"/>
                <a:ext cx="72" cy="1"/>
              </a:xfrm>
              <a:prstGeom prst="line">
                <a:avLst/>
              </a:prstGeom>
              <a:noFill/>
              <a:ln w="0">
                <a:solidFill>
                  <a:srgbClr val="000000"/>
                </a:solidFill>
                <a:round/>
                <a:headEnd/>
                <a:tailEnd/>
              </a:ln>
            </p:spPr>
            <p:txBody>
              <a:bodyPr/>
              <a:lstStyle/>
              <a:p>
                <a:endParaRPr lang="en-GB"/>
              </a:p>
            </p:txBody>
          </p:sp>
          <p:sp>
            <p:nvSpPr>
              <p:cNvPr id="35072" name="Line 143"/>
              <p:cNvSpPr>
                <a:spLocks noChangeShapeType="1"/>
              </p:cNvSpPr>
              <p:nvPr/>
            </p:nvSpPr>
            <p:spPr bwMode="auto">
              <a:xfrm flipV="1">
                <a:off x="989" y="2841"/>
                <a:ext cx="1" cy="93"/>
              </a:xfrm>
              <a:prstGeom prst="line">
                <a:avLst/>
              </a:prstGeom>
              <a:noFill/>
              <a:ln w="0">
                <a:solidFill>
                  <a:srgbClr val="000000"/>
                </a:solidFill>
                <a:round/>
                <a:headEnd/>
                <a:tailEnd/>
              </a:ln>
            </p:spPr>
            <p:txBody>
              <a:bodyPr/>
              <a:lstStyle/>
              <a:p>
                <a:endParaRPr lang="en-GB"/>
              </a:p>
            </p:txBody>
          </p:sp>
          <p:sp>
            <p:nvSpPr>
              <p:cNvPr id="35073" name="Line 144"/>
              <p:cNvSpPr>
                <a:spLocks noChangeShapeType="1"/>
              </p:cNvSpPr>
              <p:nvPr/>
            </p:nvSpPr>
            <p:spPr bwMode="auto">
              <a:xfrm flipV="1">
                <a:off x="989" y="2745"/>
                <a:ext cx="1" cy="93"/>
              </a:xfrm>
              <a:prstGeom prst="line">
                <a:avLst/>
              </a:prstGeom>
              <a:noFill/>
              <a:ln w="0">
                <a:solidFill>
                  <a:srgbClr val="000000"/>
                </a:solidFill>
                <a:round/>
                <a:headEnd/>
                <a:tailEnd/>
              </a:ln>
            </p:spPr>
            <p:txBody>
              <a:bodyPr/>
              <a:lstStyle/>
              <a:p>
                <a:endParaRPr lang="en-GB"/>
              </a:p>
            </p:txBody>
          </p:sp>
          <p:sp>
            <p:nvSpPr>
              <p:cNvPr id="35074" name="Line 145"/>
              <p:cNvSpPr>
                <a:spLocks noChangeShapeType="1"/>
              </p:cNvSpPr>
              <p:nvPr/>
            </p:nvSpPr>
            <p:spPr bwMode="auto">
              <a:xfrm>
                <a:off x="1013" y="2743"/>
                <a:ext cx="1" cy="94"/>
              </a:xfrm>
              <a:prstGeom prst="line">
                <a:avLst/>
              </a:prstGeom>
              <a:noFill/>
              <a:ln w="0">
                <a:solidFill>
                  <a:srgbClr val="000000"/>
                </a:solidFill>
                <a:round/>
                <a:headEnd/>
                <a:tailEnd/>
              </a:ln>
            </p:spPr>
            <p:txBody>
              <a:bodyPr/>
              <a:lstStyle/>
              <a:p>
                <a:endParaRPr lang="en-GB"/>
              </a:p>
            </p:txBody>
          </p:sp>
          <p:sp>
            <p:nvSpPr>
              <p:cNvPr id="35075" name="Line 146"/>
              <p:cNvSpPr>
                <a:spLocks noChangeShapeType="1"/>
              </p:cNvSpPr>
              <p:nvPr/>
            </p:nvSpPr>
            <p:spPr bwMode="auto">
              <a:xfrm>
                <a:off x="1013" y="2840"/>
                <a:ext cx="1" cy="93"/>
              </a:xfrm>
              <a:prstGeom prst="line">
                <a:avLst/>
              </a:prstGeom>
              <a:noFill/>
              <a:ln w="0">
                <a:solidFill>
                  <a:srgbClr val="000000"/>
                </a:solidFill>
                <a:round/>
                <a:headEnd/>
                <a:tailEnd/>
              </a:ln>
            </p:spPr>
            <p:txBody>
              <a:bodyPr/>
              <a:lstStyle/>
              <a:p>
                <a:endParaRPr lang="en-GB"/>
              </a:p>
            </p:txBody>
          </p:sp>
          <p:sp>
            <p:nvSpPr>
              <p:cNvPr id="35076" name="Freeform 147"/>
              <p:cNvSpPr>
                <a:spLocks/>
              </p:cNvSpPr>
              <p:nvPr/>
            </p:nvSpPr>
            <p:spPr bwMode="auto">
              <a:xfrm>
                <a:off x="918" y="2747"/>
                <a:ext cx="34" cy="187"/>
              </a:xfrm>
              <a:custGeom>
                <a:avLst/>
                <a:gdLst>
                  <a:gd name="T0" fmla="*/ 34 w 134"/>
                  <a:gd name="T1" fmla="*/ 187 h 747"/>
                  <a:gd name="T2" fmla="*/ 0 w 134"/>
                  <a:gd name="T3" fmla="*/ 187 h 747"/>
                  <a:gd name="T4" fmla="*/ 0 w 134"/>
                  <a:gd name="T5" fmla="*/ 3 h 747"/>
                  <a:gd name="T6" fmla="*/ 34 w 134"/>
                  <a:gd name="T7" fmla="*/ 0 h 747"/>
                  <a:gd name="T8" fmla="*/ 0 60000 65536"/>
                  <a:gd name="T9" fmla="*/ 0 60000 65536"/>
                  <a:gd name="T10" fmla="*/ 0 60000 65536"/>
                  <a:gd name="T11" fmla="*/ 0 60000 65536"/>
                  <a:gd name="T12" fmla="*/ 0 w 134"/>
                  <a:gd name="T13" fmla="*/ 0 h 747"/>
                  <a:gd name="T14" fmla="*/ 134 w 134"/>
                  <a:gd name="T15" fmla="*/ 747 h 747"/>
                </a:gdLst>
                <a:ahLst/>
                <a:cxnLst>
                  <a:cxn ang="T8">
                    <a:pos x="T0" y="T1"/>
                  </a:cxn>
                  <a:cxn ang="T9">
                    <a:pos x="T2" y="T3"/>
                  </a:cxn>
                  <a:cxn ang="T10">
                    <a:pos x="T4" y="T5"/>
                  </a:cxn>
                  <a:cxn ang="T11">
                    <a:pos x="T6" y="T7"/>
                  </a:cxn>
                </a:cxnLst>
                <a:rect l="T12" t="T13" r="T14" b="T15"/>
                <a:pathLst>
                  <a:path w="134" h="747">
                    <a:moveTo>
                      <a:pt x="134" y="747"/>
                    </a:moveTo>
                    <a:lnTo>
                      <a:pt x="0" y="747"/>
                    </a:lnTo>
                    <a:lnTo>
                      <a:pt x="0" y="10"/>
                    </a:lnTo>
                    <a:lnTo>
                      <a:pt x="134" y="0"/>
                    </a:lnTo>
                  </a:path>
                </a:pathLst>
              </a:custGeom>
              <a:noFill/>
              <a:ln w="0">
                <a:solidFill>
                  <a:srgbClr val="000000"/>
                </a:solidFill>
                <a:round/>
                <a:headEnd/>
                <a:tailEnd/>
              </a:ln>
            </p:spPr>
            <p:txBody>
              <a:bodyPr/>
              <a:lstStyle/>
              <a:p>
                <a:endParaRPr lang="en-US"/>
              </a:p>
            </p:txBody>
          </p:sp>
          <p:sp>
            <p:nvSpPr>
              <p:cNvPr id="35077" name="Freeform 148"/>
              <p:cNvSpPr>
                <a:spLocks/>
              </p:cNvSpPr>
              <p:nvPr/>
            </p:nvSpPr>
            <p:spPr bwMode="auto">
              <a:xfrm>
                <a:off x="1047" y="2737"/>
                <a:ext cx="38" cy="196"/>
              </a:xfrm>
              <a:custGeom>
                <a:avLst/>
                <a:gdLst>
                  <a:gd name="T0" fmla="*/ 0 w 149"/>
                  <a:gd name="T1" fmla="*/ 3 h 784"/>
                  <a:gd name="T2" fmla="*/ 38 w 149"/>
                  <a:gd name="T3" fmla="*/ 0 h 784"/>
                  <a:gd name="T4" fmla="*/ 38 w 149"/>
                  <a:gd name="T5" fmla="*/ 196 h 784"/>
                  <a:gd name="T6" fmla="*/ 0 w 149"/>
                  <a:gd name="T7" fmla="*/ 196 h 784"/>
                  <a:gd name="T8" fmla="*/ 0 60000 65536"/>
                  <a:gd name="T9" fmla="*/ 0 60000 65536"/>
                  <a:gd name="T10" fmla="*/ 0 60000 65536"/>
                  <a:gd name="T11" fmla="*/ 0 60000 65536"/>
                  <a:gd name="T12" fmla="*/ 0 w 149"/>
                  <a:gd name="T13" fmla="*/ 0 h 784"/>
                  <a:gd name="T14" fmla="*/ 149 w 149"/>
                  <a:gd name="T15" fmla="*/ 784 h 784"/>
                </a:gdLst>
                <a:ahLst/>
                <a:cxnLst>
                  <a:cxn ang="T8">
                    <a:pos x="T0" y="T1"/>
                  </a:cxn>
                  <a:cxn ang="T9">
                    <a:pos x="T2" y="T3"/>
                  </a:cxn>
                  <a:cxn ang="T10">
                    <a:pos x="T4" y="T5"/>
                  </a:cxn>
                  <a:cxn ang="T11">
                    <a:pos x="T6" y="T7"/>
                  </a:cxn>
                </a:cxnLst>
                <a:rect l="T12" t="T13" r="T14" b="T15"/>
                <a:pathLst>
                  <a:path w="149" h="784">
                    <a:moveTo>
                      <a:pt x="0" y="10"/>
                    </a:moveTo>
                    <a:lnTo>
                      <a:pt x="149" y="0"/>
                    </a:lnTo>
                    <a:lnTo>
                      <a:pt x="149" y="784"/>
                    </a:lnTo>
                    <a:lnTo>
                      <a:pt x="0" y="784"/>
                    </a:lnTo>
                  </a:path>
                </a:pathLst>
              </a:custGeom>
              <a:noFill/>
              <a:ln w="0">
                <a:solidFill>
                  <a:srgbClr val="000000"/>
                </a:solidFill>
                <a:round/>
                <a:headEnd/>
                <a:tailEnd/>
              </a:ln>
            </p:spPr>
            <p:txBody>
              <a:bodyPr/>
              <a:lstStyle/>
              <a:p>
                <a:endParaRPr lang="en-US"/>
              </a:p>
            </p:txBody>
          </p:sp>
          <p:sp>
            <p:nvSpPr>
              <p:cNvPr id="35078" name="Freeform 149"/>
              <p:cNvSpPr>
                <a:spLocks/>
              </p:cNvSpPr>
              <p:nvPr/>
            </p:nvSpPr>
            <p:spPr bwMode="auto">
              <a:xfrm>
                <a:off x="1182" y="2712"/>
                <a:ext cx="108" cy="231"/>
              </a:xfrm>
              <a:custGeom>
                <a:avLst/>
                <a:gdLst>
                  <a:gd name="T0" fmla="*/ 0 w 432"/>
                  <a:gd name="T1" fmla="*/ 231 h 925"/>
                  <a:gd name="T2" fmla="*/ 0 w 432"/>
                  <a:gd name="T3" fmla="*/ 8 h 925"/>
                  <a:gd name="T4" fmla="*/ 108 w 432"/>
                  <a:gd name="T5" fmla="*/ 0 h 925"/>
                  <a:gd name="T6" fmla="*/ 108 w 432"/>
                  <a:gd name="T7" fmla="*/ 231 h 925"/>
                  <a:gd name="T8" fmla="*/ 0 w 432"/>
                  <a:gd name="T9" fmla="*/ 231 h 925"/>
                  <a:gd name="T10" fmla="*/ 0 60000 65536"/>
                  <a:gd name="T11" fmla="*/ 0 60000 65536"/>
                  <a:gd name="T12" fmla="*/ 0 60000 65536"/>
                  <a:gd name="T13" fmla="*/ 0 60000 65536"/>
                  <a:gd name="T14" fmla="*/ 0 60000 65536"/>
                  <a:gd name="T15" fmla="*/ 0 w 432"/>
                  <a:gd name="T16" fmla="*/ 0 h 925"/>
                  <a:gd name="T17" fmla="*/ 432 w 432"/>
                  <a:gd name="T18" fmla="*/ 925 h 925"/>
                </a:gdLst>
                <a:ahLst/>
                <a:cxnLst>
                  <a:cxn ang="T10">
                    <a:pos x="T0" y="T1"/>
                  </a:cxn>
                  <a:cxn ang="T11">
                    <a:pos x="T2" y="T3"/>
                  </a:cxn>
                  <a:cxn ang="T12">
                    <a:pos x="T4" y="T5"/>
                  </a:cxn>
                  <a:cxn ang="T13">
                    <a:pos x="T6" y="T7"/>
                  </a:cxn>
                  <a:cxn ang="T14">
                    <a:pos x="T8" y="T9"/>
                  </a:cxn>
                </a:cxnLst>
                <a:rect l="T15" t="T16" r="T17" b="T18"/>
                <a:pathLst>
                  <a:path w="432" h="925">
                    <a:moveTo>
                      <a:pt x="0" y="924"/>
                    </a:moveTo>
                    <a:lnTo>
                      <a:pt x="0" y="32"/>
                    </a:lnTo>
                    <a:lnTo>
                      <a:pt x="432" y="0"/>
                    </a:lnTo>
                    <a:lnTo>
                      <a:pt x="432" y="925"/>
                    </a:lnTo>
                    <a:lnTo>
                      <a:pt x="0" y="924"/>
                    </a:lnTo>
                    <a:close/>
                  </a:path>
                </a:pathLst>
              </a:custGeom>
              <a:noFill/>
              <a:ln w="0">
                <a:solidFill>
                  <a:srgbClr val="000000"/>
                </a:solidFill>
                <a:round/>
                <a:headEnd/>
                <a:tailEnd/>
              </a:ln>
            </p:spPr>
            <p:txBody>
              <a:bodyPr/>
              <a:lstStyle/>
              <a:p>
                <a:endParaRPr lang="en-US"/>
              </a:p>
            </p:txBody>
          </p:sp>
          <p:sp>
            <p:nvSpPr>
              <p:cNvPr id="35079" name="Freeform 150"/>
              <p:cNvSpPr>
                <a:spLocks/>
              </p:cNvSpPr>
              <p:nvPr/>
            </p:nvSpPr>
            <p:spPr bwMode="auto">
              <a:xfrm>
                <a:off x="1192" y="2723"/>
                <a:ext cx="88" cy="210"/>
              </a:xfrm>
              <a:custGeom>
                <a:avLst/>
                <a:gdLst>
                  <a:gd name="T0" fmla="*/ 0 w 350"/>
                  <a:gd name="T1" fmla="*/ 210 h 838"/>
                  <a:gd name="T2" fmla="*/ 0 w 350"/>
                  <a:gd name="T3" fmla="*/ 6 h 838"/>
                  <a:gd name="T4" fmla="*/ 88 w 350"/>
                  <a:gd name="T5" fmla="*/ 0 h 838"/>
                  <a:gd name="T6" fmla="*/ 88 w 350"/>
                  <a:gd name="T7" fmla="*/ 210 h 838"/>
                  <a:gd name="T8" fmla="*/ 0 w 350"/>
                  <a:gd name="T9" fmla="*/ 210 h 838"/>
                  <a:gd name="T10" fmla="*/ 0 60000 65536"/>
                  <a:gd name="T11" fmla="*/ 0 60000 65536"/>
                  <a:gd name="T12" fmla="*/ 0 60000 65536"/>
                  <a:gd name="T13" fmla="*/ 0 60000 65536"/>
                  <a:gd name="T14" fmla="*/ 0 60000 65536"/>
                  <a:gd name="T15" fmla="*/ 0 w 350"/>
                  <a:gd name="T16" fmla="*/ 0 h 838"/>
                  <a:gd name="T17" fmla="*/ 350 w 350"/>
                  <a:gd name="T18" fmla="*/ 838 h 838"/>
                </a:gdLst>
                <a:ahLst/>
                <a:cxnLst>
                  <a:cxn ang="T10">
                    <a:pos x="T0" y="T1"/>
                  </a:cxn>
                  <a:cxn ang="T11">
                    <a:pos x="T2" y="T3"/>
                  </a:cxn>
                  <a:cxn ang="T12">
                    <a:pos x="T4" y="T5"/>
                  </a:cxn>
                  <a:cxn ang="T13">
                    <a:pos x="T6" y="T7"/>
                  </a:cxn>
                  <a:cxn ang="T14">
                    <a:pos x="T8" y="T9"/>
                  </a:cxn>
                </a:cxnLst>
                <a:rect l="T15" t="T16" r="T17" b="T18"/>
                <a:pathLst>
                  <a:path w="350" h="838">
                    <a:moveTo>
                      <a:pt x="0" y="838"/>
                    </a:moveTo>
                    <a:lnTo>
                      <a:pt x="0" y="24"/>
                    </a:lnTo>
                    <a:lnTo>
                      <a:pt x="350" y="0"/>
                    </a:lnTo>
                    <a:lnTo>
                      <a:pt x="350" y="837"/>
                    </a:lnTo>
                    <a:lnTo>
                      <a:pt x="0" y="838"/>
                    </a:lnTo>
                    <a:close/>
                  </a:path>
                </a:pathLst>
              </a:custGeom>
              <a:noFill/>
              <a:ln w="0">
                <a:solidFill>
                  <a:srgbClr val="000000"/>
                </a:solidFill>
                <a:round/>
                <a:headEnd/>
                <a:tailEnd/>
              </a:ln>
            </p:spPr>
            <p:txBody>
              <a:bodyPr/>
              <a:lstStyle/>
              <a:p>
                <a:endParaRPr lang="en-US"/>
              </a:p>
            </p:txBody>
          </p:sp>
          <p:sp>
            <p:nvSpPr>
              <p:cNvPr id="35080" name="Freeform 151"/>
              <p:cNvSpPr>
                <a:spLocks/>
              </p:cNvSpPr>
              <p:nvPr/>
            </p:nvSpPr>
            <p:spPr bwMode="auto">
              <a:xfrm>
                <a:off x="1198" y="2725"/>
                <a:ext cx="82" cy="208"/>
              </a:xfrm>
              <a:custGeom>
                <a:avLst/>
                <a:gdLst>
                  <a:gd name="T0" fmla="*/ 0 w 328"/>
                  <a:gd name="T1" fmla="*/ 208 h 833"/>
                  <a:gd name="T2" fmla="*/ 0 w 328"/>
                  <a:gd name="T3" fmla="*/ 6 h 833"/>
                  <a:gd name="T4" fmla="*/ 82 w 328"/>
                  <a:gd name="T5" fmla="*/ 0 h 833"/>
                  <a:gd name="T6" fmla="*/ 0 60000 65536"/>
                  <a:gd name="T7" fmla="*/ 0 60000 65536"/>
                  <a:gd name="T8" fmla="*/ 0 60000 65536"/>
                  <a:gd name="T9" fmla="*/ 0 w 328"/>
                  <a:gd name="T10" fmla="*/ 0 h 833"/>
                  <a:gd name="T11" fmla="*/ 328 w 328"/>
                  <a:gd name="T12" fmla="*/ 833 h 833"/>
                </a:gdLst>
                <a:ahLst/>
                <a:cxnLst>
                  <a:cxn ang="T6">
                    <a:pos x="T0" y="T1"/>
                  </a:cxn>
                  <a:cxn ang="T7">
                    <a:pos x="T2" y="T3"/>
                  </a:cxn>
                  <a:cxn ang="T8">
                    <a:pos x="T4" y="T5"/>
                  </a:cxn>
                </a:cxnLst>
                <a:rect l="T9" t="T10" r="T11" b="T12"/>
                <a:pathLst>
                  <a:path w="328" h="833">
                    <a:moveTo>
                      <a:pt x="0" y="833"/>
                    </a:moveTo>
                    <a:lnTo>
                      <a:pt x="0" y="23"/>
                    </a:lnTo>
                    <a:lnTo>
                      <a:pt x="328" y="0"/>
                    </a:lnTo>
                  </a:path>
                </a:pathLst>
              </a:custGeom>
              <a:noFill/>
              <a:ln w="0">
                <a:solidFill>
                  <a:srgbClr val="000000"/>
                </a:solidFill>
                <a:round/>
                <a:headEnd/>
                <a:tailEnd/>
              </a:ln>
            </p:spPr>
            <p:txBody>
              <a:bodyPr/>
              <a:lstStyle/>
              <a:p>
                <a:endParaRPr lang="en-US"/>
              </a:p>
            </p:txBody>
          </p:sp>
          <p:sp>
            <p:nvSpPr>
              <p:cNvPr id="35081" name="Line 152"/>
              <p:cNvSpPr>
                <a:spLocks noChangeShapeType="1"/>
              </p:cNvSpPr>
              <p:nvPr/>
            </p:nvSpPr>
            <p:spPr bwMode="auto">
              <a:xfrm flipH="1" flipV="1">
                <a:off x="1192" y="2729"/>
                <a:ext cx="6" cy="1"/>
              </a:xfrm>
              <a:prstGeom prst="line">
                <a:avLst/>
              </a:prstGeom>
              <a:noFill/>
              <a:ln w="0">
                <a:solidFill>
                  <a:srgbClr val="000000"/>
                </a:solidFill>
                <a:round/>
                <a:headEnd/>
                <a:tailEnd/>
              </a:ln>
            </p:spPr>
            <p:txBody>
              <a:bodyPr/>
              <a:lstStyle/>
              <a:p>
                <a:endParaRPr lang="en-GB"/>
              </a:p>
            </p:txBody>
          </p:sp>
          <p:sp>
            <p:nvSpPr>
              <p:cNvPr id="35082" name="Line 153"/>
              <p:cNvSpPr>
                <a:spLocks noChangeShapeType="1"/>
              </p:cNvSpPr>
              <p:nvPr/>
            </p:nvSpPr>
            <p:spPr bwMode="auto">
              <a:xfrm flipV="1">
                <a:off x="1198" y="2776"/>
                <a:ext cx="82" cy="4"/>
              </a:xfrm>
              <a:prstGeom prst="line">
                <a:avLst/>
              </a:prstGeom>
              <a:noFill/>
              <a:ln w="0">
                <a:solidFill>
                  <a:srgbClr val="000000"/>
                </a:solidFill>
                <a:round/>
                <a:headEnd/>
                <a:tailEnd/>
              </a:ln>
            </p:spPr>
            <p:txBody>
              <a:bodyPr/>
              <a:lstStyle/>
              <a:p>
                <a:endParaRPr lang="en-GB"/>
              </a:p>
            </p:txBody>
          </p:sp>
          <p:sp>
            <p:nvSpPr>
              <p:cNvPr id="35083" name="Line 154"/>
              <p:cNvSpPr>
                <a:spLocks noChangeShapeType="1"/>
              </p:cNvSpPr>
              <p:nvPr/>
            </p:nvSpPr>
            <p:spPr bwMode="auto">
              <a:xfrm flipH="1">
                <a:off x="1198" y="2827"/>
                <a:ext cx="82" cy="3"/>
              </a:xfrm>
              <a:prstGeom prst="line">
                <a:avLst/>
              </a:prstGeom>
              <a:noFill/>
              <a:ln w="0">
                <a:solidFill>
                  <a:srgbClr val="000000"/>
                </a:solidFill>
                <a:round/>
                <a:headEnd/>
                <a:tailEnd/>
              </a:ln>
            </p:spPr>
            <p:txBody>
              <a:bodyPr/>
              <a:lstStyle/>
              <a:p>
                <a:endParaRPr lang="en-GB"/>
              </a:p>
            </p:txBody>
          </p:sp>
          <p:sp>
            <p:nvSpPr>
              <p:cNvPr id="35084" name="Line 155"/>
              <p:cNvSpPr>
                <a:spLocks noChangeShapeType="1"/>
              </p:cNvSpPr>
              <p:nvPr/>
            </p:nvSpPr>
            <p:spPr bwMode="auto">
              <a:xfrm flipV="1">
                <a:off x="1198" y="2830"/>
                <a:ext cx="82" cy="3"/>
              </a:xfrm>
              <a:prstGeom prst="line">
                <a:avLst/>
              </a:prstGeom>
              <a:noFill/>
              <a:ln w="0">
                <a:solidFill>
                  <a:srgbClr val="000000"/>
                </a:solidFill>
                <a:round/>
                <a:headEnd/>
                <a:tailEnd/>
              </a:ln>
            </p:spPr>
            <p:txBody>
              <a:bodyPr/>
              <a:lstStyle/>
              <a:p>
                <a:endParaRPr lang="en-GB"/>
              </a:p>
            </p:txBody>
          </p:sp>
          <p:sp>
            <p:nvSpPr>
              <p:cNvPr id="35085" name="Line 156"/>
              <p:cNvSpPr>
                <a:spLocks noChangeShapeType="1"/>
              </p:cNvSpPr>
              <p:nvPr/>
            </p:nvSpPr>
            <p:spPr bwMode="auto">
              <a:xfrm flipH="1">
                <a:off x="1198" y="2882"/>
                <a:ext cx="82" cy="1"/>
              </a:xfrm>
              <a:prstGeom prst="line">
                <a:avLst/>
              </a:prstGeom>
              <a:noFill/>
              <a:ln w="0">
                <a:solidFill>
                  <a:srgbClr val="000000"/>
                </a:solidFill>
                <a:round/>
                <a:headEnd/>
                <a:tailEnd/>
              </a:ln>
            </p:spPr>
            <p:txBody>
              <a:bodyPr/>
              <a:lstStyle/>
              <a:p>
                <a:endParaRPr lang="en-GB"/>
              </a:p>
            </p:txBody>
          </p:sp>
          <p:sp>
            <p:nvSpPr>
              <p:cNvPr id="35086" name="Line 157"/>
              <p:cNvSpPr>
                <a:spLocks noChangeShapeType="1"/>
              </p:cNvSpPr>
              <p:nvPr/>
            </p:nvSpPr>
            <p:spPr bwMode="auto">
              <a:xfrm flipV="1">
                <a:off x="1223" y="2832"/>
                <a:ext cx="1" cy="101"/>
              </a:xfrm>
              <a:prstGeom prst="line">
                <a:avLst/>
              </a:prstGeom>
              <a:noFill/>
              <a:ln w="0">
                <a:solidFill>
                  <a:srgbClr val="000000"/>
                </a:solidFill>
                <a:round/>
                <a:headEnd/>
                <a:tailEnd/>
              </a:ln>
            </p:spPr>
            <p:txBody>
              <a:bodyPr/>
              <a:lstStyle/>
              <a:p>
                <a:endParaRPr lang="en-GB"/>
              </a:p>
            </p:txBody>
          </p:sp>
          <p:sp>
            <p:nvSpPr>
              <p:cNvPr id="35087" name="Line 158"/>
              <p:cNvSpPr>
                <a:spLocks noChangeShapeType="1"/>
              </p:cNvSpPr>
              <p:nvPr/>
            </p:nvSpPr>
            <p:spPr bwMode="auto">
              <a:xfrm flipV="1">
                <a:off x="1223" y="2729"/>
                <a:ext cx="1" cy="100"/>
              </a:xfrm>
              <a:prstGeom prst="line">
                <a:avLst/>
              </a:prstGeom>
              <a:noFill/>
              <a:ln w="0">
                <a:solidFill>
                  <a:srgbClr val="000000"/>
                </a:solidFill>
                <a:round/>
                <a:headEnd/>
                <a:tailEnd/>
              </a:ln>
            </p:spPr>
            <p:txBody>
              <a:bodyPr/>
              <a:lstStyle/>
              <a:p>
                <a:endParaRPr lang="en-GB"/>
              </a:p>
            </p:txBody>
          </p:sp>
          <p:sp>
            <p:nvSpPr>
              <p:cNvPr id="35088" name="Line 159"/>
              <p:cNvSpPr>
                <a:spLocks noChangeShapeType="1"/>
              </p:cNvSpPr>
              <p:nvPr/>
            </p:nvSpPr>
            <p:spPr bwMode="auto">
              <a:xfrm>
                <a:off x="1251" y="2727"/>
                <a:ext cx="1" cy="101"/>
              </a:xfrm>
              <a:prstGeom prst="line">
                <a:avLst/>
              </a:prstGeom>
              <a:noFill/>
              <a:ln w="0">
                <a:solidFill>
                  <a:srgbClr val="000000"/>
                </a:solidFill>
                <a:round/>
                <a:headEnd/>
                <a:tailEnd/>
              </a:ln>
            </p:spPr>
            <p:txBody>
              <a:bodyPr/>
              <a:lstStyle/>
              <a:p>
                <a:endParaRPr lang="en-GB"/>
              </a:p>
            </p:txBody>
          </p:sp>
          <p:sp>
            <p:nvSpPr>
              <p:cNvPr id="35089" name="Line 160"/>
              <p:cNvSpPr>
                <a:spLocks noChangeShapeType="1"/>
              </p:cNvSpPr>
              <p:nvPr/>
            </p:nvSpPr>
            <p:spPr bwMode="auto">
              <a:xfrm>
                <a:off x="1251" y="2831"/>
                <a:ext cx="1" cy="102"/>
              </a:xfrm>
              <a:prstGeom prst="line">
                <a:avLst/>
              </a:prstGeom>
              <a:noFill/>
              <a:ln w="0">
                <a:solidFill>
                  <a:srgbClr val="000000"/>
                </a:solidFill>
                <a:round/>
                <a:headEnd/>
                <a:tailEnd/>
              </a:ln>
            </p:spPr>
            <p:txBody>
              <a:bodyPr/>
              <a:lstStyle/>
              <a:p>
                <a:endParaRPr lang="en-GB"/>
              </a:p>
            </p:txBody>
          </p:sp>
          <p:sp>
            <p:nvSpPr>
              <p:cNvPr id="35090" name="Freeform 161"/>
              <p:cNvSpPr>
                <a:spLocks/>
              </p:cNvSpPr>
              <p:nvPr/>
            </p:nvSpPr>
            <p:spPr bwMode="auto">
              <a:xfrm>
                <a:off x="1144" y="2730"/>
                <a:ext cx="38" cy="203"/>
              </a:xfrm>
              <a:custGeom>
                <a:avLst/>
                <a:gdLst>
                  <a:gd name="T0" fmla="*/ 38 w 154"/>
                  <a:gd name="T1" fmla="*/ 203 h 811"/>
                  <a:gd name="T2" fmla="*/ 0 w 154"/>
                  <a:gd name="T3" fmla="*/ 203 h 811"/>
                  <a:gd name="T4" fmla="*/ 0 w 154"/>
                  <a:gd name="T5" fmla="*/ 3 h 811"/>
                  <a:gd name="T6" fmla="*/ 38 w 154"/>
                  <a:gd name="T7" fmla="*/ 0 h 811"/>
                  <a:gd name="T8" fmla="*/ 0 60000 65536"/>
                  <a:gd name="T9" fmla="*/ 0 60000 65536"/>
                  <a:gd name="T10" fmla="*/ 0 60000 65536"/>
                  <a:gd name="T11" fmla="*/ 0 60000 65536"/>
                  <a:gd name="T12" fmla="*/ 0 w 154"/>
                  <a:gd name="T13" fmla="*/ 0 h 811"/>
                  <a:gd name="T14" fmla="*/ 154 w 154"/>
                  <a:gd name="T15" fmla="*/ 811 h 811"/>
                </a:gdLst>
                <a:ahLst/>
                <a:cxnLst>
                  <a:cxn ang="T8">
                    <a:pos x="T0" y="T1"/>
                  </a:cxn>
                  <a:cxn ang="T9">
                    <a:pos x="T2" y="T3"/>
                  </a:cxn>
                  <a:cxn ang="T10">
                    <a:pos x="T4" y="T5"/>
                  </a:cxn>
                  <a:cxn ang="T11">
                    <a:pos x="T6" y="T7"/>
                  </a:cxn>
                </a:cxnLst>
                <a:rect l="T12" t="T13" r="T14" b="T15"/>
                <a:pathLst>
                  <a:path w="154" h="811">
                    <a:moveTo>
                      <a:pt x="154" y="811"/>
                    </a:moveTo>
                    <a:lnTo>
                      <a:pt x="0" y="811"/>
                    </a:lnTo>
                    <a:lnTo>
                      <a:pt x="0" y="11"/>
                    </a:lnTo>
                    <a:lnTo>
                      <a:pt x="154" y="0"/>
                    </a:lnTo>
                  </a:path>
                </a:pathLst>
              </a:custGeom>
              <a:noFill/>
              <a:ln w="0">
                <a:solidFill>
                  <a:srgbClr val="000000"/>
                </a:solidFill>
                <a:round/>
                <a:headEnd/>
                <a:tailEnd/>
              </a:ln>
            </p:spPr>
            <p:txBody>
              <a:bodyPr/>
              <a:lstStyle/>
              <a:p>
                <a:endParaRPr lang="en-US"/>
              </a:p>
            </p:txBody>
          </p:sp>
          <p:sp>
            <p:nvSpPr>
              <p:cNvPr id="35091" name="Freeform 162"/>
              <p:cNvSpPr>
                <a:spLocks/>
              </p:cNvSpPr>
              <p:nvPr/>
            </p:nvSpPr>
            <p:spPr bwMode="auto">
              <a:xfrm>
                <a:off x="1290" y="2720"/>
                <a:ext cx="38" cy="213"/>
              </a:xfrm>
              <a:custGeom>
                <a:avLst/>
                <a:gdLst>
                  <a:gd name="T0" fmla="*/ 0 w 153"/>
                  <a:gd name="T1" fmla="*/ 3 h 852"/>
                  <a:gd name="T2" fmla="*/ 38 w 153"/>
                  <a:gd name="T3" fmla="*/ 0 h 852"/>
                  <a:gd name="T4" fmla="*/ 38 w 153"/>
                  <a:gd name="T5" fmla="*/ 213 h 852"/>
                  <a:gd name="T6" fmla="*/ 0 w 153"/>
                  <a:gd name="T7" fmla="*/ 213 h 852"/>
                  <a:gd name="T8" fmla="*/ 0 60000 65536"/>
                  <a:gd name="T9" fmla="*/ 0 60000 65536"/>
                  <a:gd name="T10" fmla="*/ 0 60000 65536"/>
                  <a:gd name="T11" fmla="*/ 0 60000 65536"/>
                  <a:gd name="T12" fmla="*/ 0 w 153"/>
                  <a:gd name="T13" fmla="*/ 0 h 852"/>
                  <a:gd name="T14" fmla="*/ 153 w 153"/>
                  <a:gd name="T15" fmla="*/ 852 h 852"/>
                </a:gdLst>
                <a:ahLst/>
                <a:cxnLst>
                  <a:cxn ang="T8">
                    <a:pos x="T0" y="T1"/>
                  </a:cxn>
                  <a:cxn ang="T9">
                    <a:pos x="T2" y="T3"/>
                  </a:cxn>
                  <a:cxn ang="T10">
                    <a:pos x="T4" y="T5"/>
                  </a:cxn>
                  <a:cxn ang="T11">
                    <a:pos x="T6" y="T7"/>
                  </a:cxn>
                </a:cxnLst>
                <a:rect l="T12" t="T13" r="T14" b="T15"/>
                <a:pathLst>
                  <a:path w="153" h="852">
                    <a:moveTo>
                      <a:pt x="0" y="12"/>
                    </a:moveTo>
                    <a:lnTo>
                      <a:pt x="153" y="0"/>
                    </a:lnTo>
                    <a:lnTo>
                      <a:pt x="153" y="852"/>
                    </a:lnTo>
                    <a:lnTo>
                      <a:pt x="0" y="852"/>
                    </a:lnTo>
                  </a:path>
                </a:pathLst>
              </a:custGeom>
              <a:noFill/>
              <a:ln w="0">
                <a:solidFill>
                  <a:srgbClr val="000000"/>
                </a:solidFill>
                <a:round/>
                <a:headEnd/>
                <a:tailEnd/>
              </a:ln>
            </p:spPr>
            <p:txBody>
              <a:bodyPr/>
              <a:lstStyle/>
              <a:p>
                <a:endParaRPr lang="en-US"/>
              </a:p>
            </p:txBody>
          </p:sp>
          <p:sp>
            <p:nvSpPr>
              <p:cNvPr id="35092" name="Freeform 163"/>
              <p:cNvSpPr>
                <a:spLocks/>
              </p:cNvSpPr>
              <p:nvPr/>
            </p:nvSpPr>
            <p:spPr bwMode="auto">
              <a:xfrm>
                <a:off x="1366" y="2607"/>
                <a:ext cx="27" cy="12"/>
              </a:xfrm>
              <a:custGeom>
                <a:avLst/>
                <a:gdLst>
                  <a:gd name="T0" fmla="*/ 5 w 105"/>
                  <a:gd name="T1" fmla="*/ 11 h 46"/>
                  <a:gd name="T2" fmla="*/ 0 w 105"/>
                  <a:gd name="T3" fmla="*/ 10 h 46"/>
                  <a:gd name="T4" fmla="*/ 0 w 105"/>
                  <a:gd name="T5" fmla="*/ 2 h 46"/>
                  <a:gd name="T6" fmla="*/ 16 w 105"/>
                  <a:gd name="T7" fmla="*/ 0 h 46"/>
                  <a:gd name="T8" fmla="*/ 27 w 105"/>
                  <a:gd name="T9" fmla="*/ 3 h 46"/>
                  <a:gd name="T10" fmla="*/ 27 w 105"/>
                  <a:gd name="T11" fmla="*/ 11 h 46"/>
                  <a:gd name="T12" fmla="*/ 22 w 105"/>
                  <a:gd name="T13" fmla="*/ 12 h 46"/>
                  <a:gd name="T14" fmla="*/ 0 60000 65536"/>
                  <a:gd name="T15" fmla="*/ 0 60000 65536"/>
                  <a:gd name="T16" fmla="*/ 0 60000 65536"/>
                  <a:gd name="T17" fmla="*/ 0 60000 65536"/>
                  <a:gd name="T18" fmla="*/ 0 60000 65536"/>
                  <a:gd name="T19" fmla="*/ 0 60000 65536"/>
                  <a:gd name="T20" fmla="*/ 0 60000 65536"/>
                  <a:gd name="T21" fmla="*/ 0 w 105"/>
                  <a:gd name="T22" fmla="*/ 0 h 46"/>
                  <a:gd name="T23" fmla="*/ 105 w 105"/>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 h="46">
                    <a:moveTo>
                      <a:pt x="18" y="43"/>
                    </a:moveTo>
                    <a:lnTo>
                      <a:pt x="0" y="38"/>
                    </a:lnTo>
                    <a:lnTo>
                      <a:pt x="0" y="6"/>
                    </a:lnTo>
                    <a:lnTo>
                      <a:pt x="63" y="0"/>
                    </a:lnTo>
                    <a:lnTo>
                      <a:pt x="105" y="13"/>
                    </a:lnTo>
                    <a:lnTo>
                      <a:pt x="105" y="43"/>
                    </a:lnTo>
                    <a:lnTo>
                      <a:pt x="84" y="46"/>
                    </a:lnTo>
                  </a:path>
                </a:pathLst>
              </a:custGeom>
              <a:noFill/>
              <a:ln w="0">
                <a:solidFill>
                  <a:srgbClr val="000000"/>
                </a:solidFill>
                <a:round/>
                <a:headEnd/>
                <a:tailEnd/>
              </a:ln>
            </p:spPr>
            <p:txBody>
              <a:bodyPr/>
              <a:lstStyle/>
              <a:p>
                <a:endParaRPr lang="en-US"/>
              </a:p>
            </p:txBody>
          </p:sp>
          <p:sp>
            <p:nvSpPr>
              <p:cNvPr id="35093" name="Freeform 164"/>
              <p:cNvSpPr>
                <a:spLocks/>
              </p:cNvSpPr>
              <p:nvPr/>
            </p:nvSpPr>
            <p:spPr bwMode="auto">
              <a:xfrm>
                <a:off x="1366" y="2615"/>
                <a:ext cx="27" cy="3"/>
              </a:xfrm>
              <a:custGeom>
                <a:avLst/>
                <a:gdLst>
                  <a:gd name="T0" fmla="*/ 27 w 105"/>
                  <a:gd name="T1" fmla="*/ 3 h 12"/>
                  <a:gd name="T2" fmla="*/ 16 w 105"/>
                  <a:gd name="T3" fmla="*/ 0 h 12"/>
                  <a:gd name="T4" fmla="*/ 0 w 105"/>
                  <a:gd name="T5" fmla="*/ 2 h 12"/>
                  <a:gd name="T6" fmla="*/ 0 60000 65536"/>
                  <a:gd name="T7" fmla="*/ 0 60000 65536"/>
                  <a:gd name="T8" fmla="*/ 0 60000 65536"/>
                  <a:gd name="T9" fmla="*/ 0 w 105"/>
                  <a:gd name="T10" fmla="*/ 0 h 12"/>
                  <a:gd name="T11" fmla="*/ 105 w 105"/>
                  <a:gd name="T12" fmla="*/ 12 h 12"/>
                </a:gdLst>
                <a:ahLst/>
                <a:cxnLst>
                  <a:cxn ang="T6">
                    <a:pos x="T0" y="T1"/>
                  </a:cxn>
                  <a:cxn ang="T7">
                    <a:pos x="T2" y="T3"/>
                  </a:cxn>
                  <a:cxn ang="T8">
                    <a:pos x="T4" y="T5"/>
                  </a:cxn>
                </a:cxnLst>
                <a:rect l="T9" t="T10" r="T11" b="T12"/>
                <a:pathLst>
                  <a:path w="105" h="12">
                    <a:moveTo>
                      <a:pt x="105" y="12"/>
                    </a:moveTo>
                    <a:lnTo>
                      <a:pt x="63" y="0"/>
                    </a:lnTo>
                    <a:lnTo>
                      <a:pt x="0" y="7"/>
                    </a:lnTo>
                  </a:path>
                </a:pathLst>
              </a:custGeom>
              <a:noFill/>
              <a:ln w="0">
                <a:solidFill>
                  <a:srgbClr val="000000"/>
                </a:solidFill>
                <a:round/>
                <a:headEnd/>
                <a:tailEnd/>
              </a:ln>
            </p:spPr>
            <p:txBody>
              <a:bodyPr/>
              <a:lstStyle/>
              <a:p>
                <a:endParaRPr lang="en-US"/>
              </a:p>
            </p:txBody>
          </p:sp>
          <p:sp>
            <p:nvSpPr>
              <p:cNvPr id="35094" name="Line 165"/>
              <p:cNvSpPr>
                <a:spLocks noChangeShapeType="1"/>
              </p:cNvSpPr>
              <p:nvPr/>
            </p:nvSpPr>
            <p:spPr bwMode="auto">
              <a:xfrm>
                <a:off x="1382" y="2607"/>
                <a:ext cx="1" cy="8"/>
              </a:xfrm>
              <a:prstGeom prst="line">
                <a:avLst/>
              </a:prstGeom>
              <a:noFill/>
              <a:ln w="0">
                <a:solidFill>
                  <a:srgbClr val="000000"/>
                </a:solidFill>
                <a:round/>
                <a:headEnd/>
                <a:tailEnd/>
              </a:ln>
            </p:spPr>
            <p:txBody>
              <a:bodyPr/>
              <a:lstStyle/>
              <a:p>
                <a:endParaRPr lang="en-GB"/>
              </a:p>
            </p:txBody>
          </p:sp>
          <p:sp>
            <p:nvSpPr>
              <p:cNvPr id="35095" name="Freeform 166"/>
              <p:cNvSpPr>
                <a:spLocks/>
              </p:cNvSpPr>
              <p:nvPr/>
            </p:nvSpPr>
            <p:spPr bwMode="auto">
              <a:xfrm>
                <a:off x="1371" y="2616"/>
                <a:ext cx="26" cy="786"/>
              </a:xfrm>
              <a:custGeom>
                <a:avLst/>
                <a:gdLst>
                  <a:gd name="T0" fmla="*/ 0 w 105"/>
                  <a:gd name="T1" fmla="*/ 0 h 3145"/>
                  <a:gd name="T2" fmla="*/ 0 w 105"/>
                  <a:gd name="T3" fmla="*/ 4 h 3145"/>
                  <a:gd name="T4" fmla="*/ 1 w 105"/>
                  <a:gd name="T5" fmla="*/ 8 h 3145"/>
                  <a:gd name="T6" fmla="*/ 3 w 105"/>
                  <a:gd name="T7" fmla="*/ 11 h 3145"/>
                  <a:gd name="T8" fmla="*/ 5 w 105"/>
                  <a:gd name="T9" fmla="*/ 14 h 3145"/>
                  <a:gd name="T10" fmla="*/ 11 w 105"/>
                  <a:gd name="T11" fmla="*/ 18 h 3145"/>
                  <a:gd name="T12" fmla="*/ 19 w 105"/>
                  <a:gd name="T13" fmla="*/ 22 h 3145"/>
                  <a:gd name="T14" fmla="*/ 23 w 105"/>
                  <a:gd name="T15" fmla="*/ 25 h 3145"/>
                  <a:gd name="T16" fmla="*/ 25 w 105"/>
                  <a:gd name="T17" fmla="*/ 28 h 3145"/>
                  <a:gd name="T18" fmla="*/ 26 w 105"/>
                  <a:gd name="T19" fmla="*/ 32 h 3145"/>
                  <a:gd name="T20" fmla="*/ 26 w 105"/>
                  <a:gd name="T21" fmla="*/ 36 h 3145"/>
                  <a:gd name="T22" fmla="*/ 26 w 105"/>
                  <a:gd name="T23" fmla="*/ 769 h 3145"/>
                  <a:gd name="T24" fmla="*/ 26 w 105"/>
                  <a:gd name="T25" fmla="*/ 775 h 3145"/>
                  <a:gd name="T26" fmla="*/ 24 w 105"/>
                  <a:gd name="T27" fmla="*/ 780 h 3145"/>
                  <a:gd name="T28" fmla="*/ 21 w 105"/>
                  <a:gd name="T29" fmla="*/ 782 h 3145"/>
                  <a:gd name="T30" fmla="*/ 16 w 105"/>
                  <a:gd name="T31" fmla="*/ 783 h 3145"/>
                  <a:gd name="T32" fmla="*/ 16 w 105"/>
                  <a:gd name="T33" fmla="*/ 786 h 3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5"/>
                  <a:gd name="T52" fmla="*/ 0 h 3145"/>
                  <a:gd name="T53" fmla="*/ 105 w 105"/>
                  <a:gd name="T54" fmla="*/ 3145 h 3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5" h="3145">
                    <a:moveTo>
                      <a:pt x="0" y="0"/>
                    </a:moveTo>
                    <a:lnTo>
                      <a:pt x="1" y="16"/>
                    </a:lnTo>
                    <a:lnTo>
                      <a:pt x="5" y="31"/>
                    </a:lnTo>
                    <a:lnTo>
                      <a:pt x="11" y="44"/>
                    </a:lnTo>
                    <a:lnTo>
                      <a:pt x="20" y="55"/>
                    </a:lnTo>
                    <a:lnTo>
                      <a:pt x="44" y="74"/>
                    </a:lnTo>
                    <a:lnTo>
                      <a:pt x="76" y="90"/>
                    </a:lnTo>
                    <a:lnTo>
                      <a:pt x="94" y="101"/>
                    </a:lnTo>
                    <a:lnTo>
                      <a:pt x="102" y="113"/>
                    </a:lnTo>
                    <a:lnTo>
                      <a:pt x="105" y="128"/>
                    </a:lnTo>
                    <a:lnTo>
                      <a:pt x="105" y="145"/>
                    </a:lnTo>
                    <a:lnTo>
                      <a:pt x="105" y="3076"/>
                    </a:lnTo>
                    <a:lnTo>
                      <a:pt x="103" y="3101"/>
                    </a:lnTo>
                    <a:lnTo>
                      <a:pt x="96" y="3119"/>
                    </a:lnTo>
                    <a:lnTo>
                      <a:pt x="83" y="3129"/>
                    </a:lnTo>
                    <a:lnTo>
                      <a:pt x="65" y="3134"/>
                    </a:lnTo>
                    <a:lnTo>
                      <a:pt x="65" y="3145"/>
                    </a:lnTo>
                  </a:path>
                </a:pathLst>
              </a:custGeom>
              <a:noFill/>
              <a:ln w="0">
                <a:solidFill>
                  <a:srgbClr val="000000"/>
                </a:solidFill>
                <a:round/>
                <a:headEnd/>
                <a:tailEnd/>
              </a:ln>
            </p:spPr>
            <p:txBody>
              <a:bodyPr/>
              <a:lstStyle/>
              <a:p>
                <a:endParaRPr lang="en-US"/>
              </a:p>
            </p:txBody>
          </p:sp>
          <p:sp>
            <p:nvSpPr>
              <p:cNvPr id="35096" name="Freeform 167"/>
              <p:cNvSpPr>
                <a:spLocks/>
              </p:cNvSpPr>
              <p:nvPr/>
            </p:nvSpPr>
            <p:spPr bwMode="auto">
              <a:xfrm>
                <a:off x="1387" y="3399"/>
                <a:ext cx="10" cy="9"/>
              </a:xfrm>
              <a:custGeom>
                <a:avLst/>
                <a:gdLst>
                  <a:gd name="T0" fmla="*/ 0 w 37"/>
                  <a:gd name="T1" fmla="*/ 0 h 34"/>
                  <a:gd name="T2" fmla="*/ 10 w 37"/>
                  <a:gd name="T3" fmla="*/ 2 h 34"/>
                  <a:gd name="T4" fmla="*/ 10 w 37"/>
                  <a:gd name="T5" fmla="*/ 9 h 34"/>
                  <a:gd name="T6" fmla="*/ 0 60000 65536"/>
                  <a:gd name="T7" fmla="*/ 0 60000 65536"/>
                  <a:gd name="T8" fmla="*/ 0 60000 65536"/>
                  <a:gd name="T9" fmla="*/ 0 w 37"/>
                  <a:gd name="T10" fmla="*/ 0 h 34"/>
                  <a:gd name="T11" fmla="*/ 37 w 37"/>
                  <a:gd name="T12" fmla="*/ 34 h 34"/>
                </a:gdLst>
                <a:ahLst/>
                <a:cxnLst>
                  <a:cxn ang="T6">
                    <a:pos x="T0" y="T1"/>
                  </a:cxn>
                  <a:cxn ang="T7">
                    <a:pos x="T2" y="T3"/>
                  </a:cxn>
                  <a:cxn ang="T8">
                    <a:pos x="T4" y="T5"/>
                  </a:cxn>
                </a:cxnLst>
                <a:rect l="T9" t="T10" r="T11" b="T12"/>
                <a:pathLst>
                  <a:path w="37" h="34">
                    <a:moveTo>
                      <a:pt x="0" y="0"/>
                    </a:moveTo>
                    <a:lnTo>
                      <a:pt x="37" y="6"/>
                    </a:lnTo>
                    <a:lnTo>
                      <a:pt x="37" y="34"/>
                    </a:lnTo>
                  </a:path>
                </a:pathLst>
              </a:custGeom>
              <a:noFill/>
              <a:ln w="0">
                <a:solidFill>
                  <a:srgbClr val="000000"/>
                </a:solidFill>
                <a:round/>
                <a:headEnd/>
                <a:tailEnd/>
              </a:ln>
            </p:spPr>
            <p:txBody>
              <a:bodyPr/>
              <a:lstStyle/>
              <a:p>
                <a:endParaRPr lang="en-US"/>
              </a:p>
            </p:txBody>
          </p:sp>
          <p:sp>
            <p:nvSpPr>
              <p:cNvPr id="35097" name="Freeform 168"/>
              <p:cNvSpPr>
                <a:spLocks/>
              </p:cNvSpPr>
              <p:nvPr/>
            </p:nvSpPr>
            <p:spPr bwMode="auto">
              <a:xfrm>
                <a:off x="1380" y="2615"/>
                <a:ext cx="27" cy="786"/>
              </a:xfrm>
              <a:custGeom>
                <a:avLst/>
                <a:gdLst>
                  <a:gd name="T0" fmla="*/ 17 w 106"/>
                  <a:gd name="T1" fmla="*/ 786 h 3143"/>
                  <a:gd name="T2" fmla="*/ 21 w 106"/>
                  <a:gd name="T3" fmla="*/ 785 h 3143"/>
                  <a:gd name="T4" fmla="*/ 24 w 106"/>
                  <a:gd name="T5" fmla="*/ 782 h 3143"/>
                  <a:gd name="T6" fmla="*/ 26 w 106"/>
                  <a:gd name="T7" fmla="*/ 778 h 3143"/>
                  <a:gd name="T8" fmla="*/ 27 w 106"/>
                  <a:gd name="T9" fmla="*/ 771 h 3143"/>
                  <a:gd name="T10" fmla="*/ 27 w 106"/>
                  <a:gd name="T11" fmla="*/ 36 h 3143"/>
                  <a:gd name="T12" fmla="*/ 26 w 106"/>
                  <a:gd name="T13" fmla="*/ 30 h 3143"/>
                  <a:gd name="T14" fmla="*/ 24 w 106"/>
                  <a:gd name="T15" fmla="*/ 24 h 3143"/>
                  <a:gd name="T16" fmla="*/ 19 w 106"/>
                  <a:gd name="T17" fmla="*/ 20 h 3143"/>
                  <a:gd name="T18" fmla="*/ 13 w 106"/>
                  <a:gd name="T19" fmla="*/ 17 h 3143"/>
                  <a:gd name="T20" fmla="*/ 7 w 106"/>
                  <a:gd name="T21" fmla="*/ 14 h 3143"/>
                  <a:gd name="T22" fmla="*/ 3 w 106"/>
                  <a:gd name="T23" fmla="*/ 10 h 3143"/>
                  <a:gd name="T24" fmla="*/ 1 w 106"/>
                  <a:gd name="T25" fmla="*/ 5 h 3143"/>
                  <a:gd name="T26" fmla="*/ 0 w 106"/>
                  <a:gd name="T27" fmla="*/ 0 h 31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6"/>
                  <a:gd name="T43" fmla="*/ 0 h 3143"/>
                  <a:gd name="T44" fmla="*/ 106 w 106"/>
                  <a:gd name="T45" fmla="*/ 3143 h 314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6" h="3143">
                    <a:moveTo>
                      <a:pt x="65" y="3143"/>
                    </a:moveTo>
                    <a:lnTo>
                      <a:pt x="83" y="3138"/>
                    </a:lnTo>
                    <a:lnTo>
                      <a:pt x="96" y="3128"/>
                    </a:lnTo>
                    <a:lnTo>
                      <a:pt x="104" y="3111"/>
                    </a:lnTo>
                    <a:lnTo>
                      <a:pt x="106" y="3084"/>
                    </a:lnTo>
                    <a:lnTo>
                      <a:pt x="106" y="145"/>
                    </a:lnTo>
                    <a:lnTo>
                      <a:pt x="102" y="118"/>
                    </a:lnTo>
                    <a:lnTo>
                      <a:pt x="93" y="97"/>
                    </a:lnTo>
                    <a:lnTo>
                      <a:pt x="76" y="81"/>
                    </a:lnTo>
                    <a:lnTo>
                      <a:pt x="50" y="67"/>
                    </a:lnTo>
                    <a:lnTo>
                      <a:pt x="26" y="54"/>
                    </a:lnTo>
                    <a:lnTo>
                      <a:pt x="11" y="40"/>
                    </a:lnTo>
                    <a:lnTo>
                      <a:pt x="2" y="21"/>
                    </a:lnTo>
                    <a:lnTo>
                      <a:pt x="0" y="0"/>
                    </a:lnTo>
                  </a:path>
                </a:pathLst>
              </a:custGeom>
              <a:noFill/>
              <a:ln w="0">
                <a:solidFill>
                  <a:srgbClr val="000000"/>
                </a:solidFill>
                <a:round/>
                <a:headEnd/>
                <a:tailEnd/>
              </a:ln>
            </p:spPr>
            <p:txBody>
              <a:bodyPr/>
              <a:lstStyle/>
              <a:p>
                <a:endParaRPr lang="en-US"/>
              </a:p>
            </p:txBody>
          </p:sp>
          <p:sp>
            <p:nvSpPr>
              <p:cNvPr id="35098" name="Freeform 169"/>
              <p:cNvSpPr>
                <a:spLocks/>
              </p:cNvSpPr>
              <p:nvPr/>
            </p:nvSpPr>
            <p:spPr bwMode="auto">
              <a:xfrm>
                <a:off x="1387" y="2617"/>
                <a:ext cx="27" cy="788"/>
              </a:xfrm>
              <a:custGeom>
                <a:avLst/>
                <a:gdLst>
                  <a:gd name="T0" fmla="*/ 0 w 106"/>
                  <a:gd name="T1" fmla="*/ 0 h 3154"/>
                  <a:gd name="T2" fmla="*/ 0 w 106"/>
                  <a:gd name="T3" fmla="*/ 2 h 3154"/>
                  <a:gd name="T4" fmla="*/ 2 w 106"/>
                  <a:gd name="T5" fmla="*/ 4 h 3154"/>
                  <a:gd name="T6" fmla="*/ 4 w 106"/>
                  <a:gd name="T7" fmla="*/ 7 h 3154"/>
                  <a:gd name="T8" fmla="*/ 8 w 106"/>
                  <a:gd name="T9" fmla="*/ 9 h 3154"/>
                  <a:gd name="T10" fmla="*/ 17 w 106"/>
                  <a:gd name="T11" fmla="*/ 13 h 3154"/>
                  <a:gd name="T12" fmla="*/ 20 w 106"/>
                  <a:gd name="T13" fmla="*/ 16 h 3154"/>
                  <a:gd name="T14" fmla="*/ 23 w 106"/>
                  <a:gd name="T15" fmla="*/ 19 h 3154"/>
                  <a:gd name="T16" fmla="*/ 26 w 106"/>
                  <a:gd name="T17" fmla="*/ 26 h 3154"/>
                  <a:gd name="T18" fmla="*/ 27 w 106"/>
                  <a:gd name="T19" fmla="*/ 35 h 3154"/>
                  <a:gd name="T20" fmla="*/ 27 w 106"/>
                  <a:gd name="T21" fmla="*/ 770 h 3154"/>
                  <a:gd name="T22" fmla="*/ 26 w 106"/>
                  <a:gd name="T23" fmla="*/ 776 h 3154"/>
                  <a:gd name="T24" fmla="*/ 25 w 106"/>
                  <a:gd name="T25" fmla="*/ 781 h 3154"/>
                  <a:gd name="T26" fmla="*/ 23 w 106"/>
                  <a:gd name="T27" fmla="*/ 785 h 3154"/>
                  <a:gd name="T28" fmla="*/ 19 w 106"/>
                  <a:gd name="T29" fmla="*/ 788 h 31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6"/>
                  <a:gd name="T46" fmla="*/ 0 h 3154"/>
                  <a:gd name="T47" fmla="*/ 106 w 106"/>
                  <a:gd name="T48" fmla="*/ 3154 h 315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6" h="3154">
                    <a:moveTo>
                      <a:pt x="0" y="0"/>
                    </a:moveTo>
                    <a:lnTo>
                      <a:pt x="1" y="10"/>
                    </a:lnTo>
                    <a:lnTo>
                      <a:pt x="6" y="18"/>
                    </a:lnTo>
                    <a:lnTo>
                      <a:pt x="16" y="28"/>
                    </a:lnTo>
                    <a:lnTo>
                      <a:pt x="33" y="37"/>
                    </a:lnTo>
                    <a:lnTo>
                      <a:pt x="66" y="54"/>
                    </a:lnTo>
                    <a:lnTo>
                      <a:pt x="79" y="65"/>
                    </a:lnTo>
                    <a:lnTo>
                      <a:pt x="89" y="76"/>
                    </a:lnTo>
                    <a:lnTo>
                      <a:pt x="102" y="104"/>
                    </a:lnTo>
                    <a:lnTo>
                      <a:pt x="106" y="140"/>
                    </a:lnTo>
                    <a:lnTo>
                      <a:pt x="106" y="3082"/>
                    </a:lnTo>
                    <a:lnTo>
                      <a:pt x="104" y="3107"/>
                    </a:lnTo>
                    <a:lnTo>
                      <a:pt x="99" y="3127"/>
                    </a:lnTo>
                    <a:lnTo>
                      <a:pt x="90" y="3142"/>
                    </a:lnTo>
                    <a:lnTo>
                      <a:pt x="76" y="3154"/>
                    </a:lnTo>
                  </a:path>
                </a:pathLst>
              </a:custGeom>
              <a:noFill/>
              <a:ln w="0">
                <a:solidFill>
                  <a:srgbClr val="000000"/>
                </a:solidFill>
                <a:round/>
                <a:headEnd/>
                <a:tailEnd/>
              </a:ln>
            </p:spPr>
            <p:txBody>
              <a:bodyPr/>
              <a:lstStyle/>
              <a:p>
                <a:endParaRPr lang="en-US"/>
              </a:p>
            </p:txBody>
          </p:sp>
          <p:sp>
            <p:nvSpPr>
              <p:cNvPr id="35099" name="Line 170"/>
              <p:cNvSpPr>
                <a:spLocks noChangeShapeType="1"/>
              </p:cNvSpPr>
              <p:nvPr/>
            </p:nvSpPr>
            <p:spPr bwMode="auto">
              <a:xfrm flipV="1">
                <a:off x="1429" y="2619"/>
                <a:ext cx="1" cy="790"/>
              </a:xfrm>
              <a:prstGeom prst="line">
                <a:avLst/>
              </a:prstGeom>
              <a:noFill/>
              <a:ln w="0">
                <a:solidFill>
                  <a:srgbClr val="000000"/>
                </a:solidFill>
                <a:round/>
                <a:headEnd/>
                <a:tailEnd/>
              </a:ln>
            </p:spPr>
            <p:txBody>
              <a:bodyPr/>
              <a:lstStyle/>
              <a:p>
                <a:endParaRPr lang="en-GB"/>
              </a:p>
            </p:txBody>
          </p:sp>
          <p:sp>
            <p:nvSpPr>
              <p:cNvPr id="35100" name="Freeform 171"/>
              <p:cNvSpPr>
                <a:spLocks/>
              </p:cNvSpPr>
              <p:nvPr/>
            </p:nvSpPr>
            <p:spPr bwMode="auto">
              <a:xfrm>
                <a:off x="601" y="2403"/>
                <a:ext cx="1123" cy="277"/>
              </a:xfrm>
              <a:custGeom>
                <a:avLst/>
                <a:gdLst>
                  <a:gd name="T0" fmla="*/ 1123 w 4490"/>
                  <a:gd name="T1" fmla="*/ 0 h 1107"/>
                  <a:gd name="T2" fmla="*/ 798 w 4490"/>
                  <a:gd name="T3" fmla="*/ 194 h 1107"/>
                  <a:gd name="T4" fmla="*/ 786 w 4490"/>
                  <a:gd name="T5" fmla="*/ 190 h 1107"/>
                  <a:gd name="T6" fmla="*/ 0 w 4490"/>
                  <a:gd name="T7" fmla="*/ 277 h 1107"/>
                  <a:gd name="T8" fmla="*/ 0 60000 65536"/>
                  <a:gd name="T9" fmla="*/ 0 60000 65536"/>
                  <a:gd name="T10" fmla="*/ 0 60000 65536"/>
                  <a:gd name="T11" fmla="*/ 0 60000 65536"/>
                  <a:gd name="T12" fmla="*/ 0 w 4490"/>
                  <a:gd name="T13" fmla="*/ 0 h 1107"/>
                  <a:gd name="T14" fmla="*/ 4490 w 4490"/>
                  <a:gd name="T15" fmla="*/ 1107 h 1107"/>
                </a:gdLst>
                <a:ahLst/>
                <a:cxnLst>
                  <a:cxn ang="T8">
                    <a:pos x="T0" y="T1"/>
                  </a:cxn>
                  <a:cxn ang="T9">
                    <a:pos x="T2" y="T3"/>
                  </a:cxn>
                  <a:cxn ang="T10">
                    <a:pos x="T4" y="T5"/>
                  </a:cxn>
                  <a:cxn ang="T11">
                    <a:pos x="T6" y="T7"/>
                  </a:cxn>
                </a:cxnLst>
                <a:rect l="T12" t="T13" r="T14" b="T15"/>
                <a:pathLst>
                  <a:path w="4490" h="1107">
                    <a:moveTo>
                      <a:pt x="4490" y="0"/>
                    </a:moveTo>
                    <a:lnTo>
                      <a:pt x="3192" y="774"/>
                    </a:lnTo>
                    <a:lnTo>
                      <a:pt x="3142" y="759"/>
                    </a:lnTo>
                    <a:lnTo>
                      <a:pt x="0" y="1107"/>
                    </a:lnTo>
                  </a:path>
                </a:pathLst>
              </a:custGeom>
              <a:noFill/>
              <a:ln w="0">
                <a:solidFill>
                  <a:srgbClr val="000000"/>
                </a:solidFill>
                <a:round/>
                <a:headEnd/>
                <a:tailEnd/>
              </a:ln>
            </p:spPr>
            <p:txBody>
              <a:bodyPr/>
              <a:lstStyle/>
              <a:p>
                <a:endParaRPr lang="en-US"/>
              </a:p>
            </p:txBody>
          </p:sp>
          <p:sp>
            <p:nvSpPr>
              <p:cNvPr id="35101" name="Freeform 172"/>
              <p:cNvSpPr>
                <a:spLocks/>
              </p:cNvSpPr>
              <p:nvPr/>
            </p:nvSpPr>
            <p:spPr bwMode="auto">
              <a:xfrm>
                <a:off x="689" y="2535"/>
                <a:ext cx="185" cy="91"/>
              </a:xfrm>
              <a:custGeom>
                <a:avLst/>
                <a:gdLst>
                  <a:gd name="T0" fmla="*/ 0 w 739"/>
                  <a:gd name="T1" fmla="*/ 91 h 367"/>
                  <a:gd name="T2" fmla="*/ 60 w 739"/>
                  <a:gd name="T3" fmla="*/ 83 h 367"/>
                  <a:gd name="T4" fmla="*/ 185 w 739"/>
                  <a:gd name="T5" fmla="*/ 8 h 367"/>
                  <a:gd name="T6" fmla="*/ 185 w 739"/>
                  <a:gd name="T7" fmla="*/ 0 h 367"/>
                  <a:gd name="T8" fmla="*/ 0 60000 65536"/>
                  <a:gd name="T9" fmla="*/ 0 60000 65536"/>
                  <a:gd name="T10" fmla="*/ 0 60000 65536"/>
                  <a:gd name="T11" fmla="*/ 0 60000 65536"/>
                  <a:gd name="T12" fmla="*/ 0 w 739"/>
                  <a:gd name="T13" fmla="*/ 0 h 367"/>
                  <a:gd name="T14" fmla="*/ 739 w 739"/>
                  <a:gd name="T15" fmla="*/ 367 h 367"/>
                </a:gdLst>
                <a:ahLst/>
                <a:cxnLst>
                  <a:cxn ang="T8">
                    <a:pos x="T0" y="T1"/>
                  </a:cxn>
                  <a:cxn ang="T9">
                    <a:pos x="T2" y="T3"/>
                  </a:cxn>
                  <a:cxn ang="T10">
                    <a:pos x="T4" y="T5"/>
                  </a:cxn>
                  <a:cxn ang="T11">
                    <a:pos x="T6" y="T7"/>
                  </a:cxn>
                </a:cxnLst>
                <a:rect l="T12" t="T13" r="T14" b="T15"/>
                <a:pathLst>
                  <a:path w="739" h="367">
                    <a:moveTo>
                      <a:pt x="0" y="367"/>
                    </a:moveTo>
                    <a:lnTo>
                      <a:pt x="241" y="335"/>
                    </a:lnTo>
                    <a:lnTo>
                      <a:pt x="739" y="31"/>
                    </a:lnTo>
                    <a:lnTo>
                      <a:pt x="739" y="0"/>
                    </a:lnTo>
                  </a:path>
                </a:pathLst>
              </a:custGeom>
              <a:noFill/>
              <a:ln w="0">
                <a:solidFill>
                  <a:srgbClr val="000000"/>
                </a:solidFill>
                <a:round/>
                <a:headEnd/>
                <a:tailEnd/>
              </a:ln>
            </p:spPr>
            <p:txBody>
              <a:bodyPr/>
              <a:lstStyle/>
              <a:p>
                <a:endParaRPr lang="en-US"/>
              </a:p>
            </p:txBody>
          </p:sp>
          <p:sp>
            <p:nvSpPr>
              <p:cNvPr id="35102" name="Line 173"/>
              <p:cNvSpPr>
                <a:spLocks noChangeShapeType="1"/>
              </p:cNvSpPr>
              <p:nvPr/>
            </p:nvSpPr>
            <p:spPr bwMode="auto">
              <a:xfrm>
                <a:off x="750" y="2474"/>
                <a:ext cx="1" cy="145"/>
              </a:xfrm>
              <a:prstGeom prst="line">
                <a:avLst/>
              </a:prstGeom>
              <a:noFill/>
              <a:ln w="0">
                <a:solidFill>
                  <a:srgbClr val="000000"/>
                </a:solidFill>
                <a:round/>
                <a:headEnd/>
                <a:tailEnd/>
              </a:ln>
            </p:spPr>
            <p:txBody>
              <a:bodyPr/>
              <a:lstStyle/>
              <a:p>
                <a:endParaRPr lang="en-GB"/>
              </a:p>
            </p:txBody>
          </p:sp>
          <p:sp>
            <p:nvSpPr>
              <p:cNvPr id="35103" name="Freeform 174"/>
              <p:cNvSpPr>
                <a:spLocks/>
              </p:cNvSpPr>
              <p:nvPr/>
            </p:nvSpPr>
            <p:spPr bwMode="auto">
              <a:xfrm>
                <a:off x="578" y="2604"/>
                <a:ext cx="857" cy="87"/>
              </a:xfrm>
              <a:custGeom>
                <a:avLst/>
                <a:gdLst>
                  <a:gd name="T0" fmla="*/ 0 w 3429"/>
                  <a:gd name="T1" fmla="*/ 87 h 346"/>
                  <a:gd name="T2" fmla="*/ 809 w 3429"/>
                  <a:gd name="T3" fmla="*/ 0 h 346"/>
                  <a:gd name="T4" fmla="*/ 857 w 3429"/>
                  <a:gd name="T5" fmla="*/ 15 h 346"/>
                  <a:gd name="T6" fmla="*/ 813 w 3429"/>
                  <a:gd name="T7" fmla="*/ 19 h 346"/>
                  <a:gd name="T8" fmla="*/ 0 60000 65536"/>
                  <a:gd name="T9" fmla="*/ 0 60000 65536"/>
                  <a:gd name="T10" fmla="*/ 0 60000 65536"/>
                  <a:gd name="T11" fmla="*/ 0 60000 65536"/>
                  <a:gd name="T12" fmla="*/ 0 w 3429"/>
                  <a:gd name="T13" fmla="*/ 0 h 346"/>
                  <a:gd name="T14" fmla="*/ 3429 w 3429"/>
                  <a:gd name="T15" fmla="*/ 346 h 346"/>
                </a:gdLst>
                <a:ahLst/>
                <a:cxnLst>
                  <a:cxn ang="T8">
                    <a:pos x="T0" y="T1"/>
                  </a:cxn>
                  <a:cxn ang="T9">
                    <a:pos x="T2" y="T3"/>
                  </a:cxn>
                  <a:cxn ang="T10">
                    <a:pos x="T4" y="T5"/>
                  </a:cxn>
                  <a:cxn ang="T11">
                    <a:pos x="T6" y="T7"/>
                  </a:cxn>
                </a:cxnLst>
                <a:rect l="T12" t="T13" r="T14" b="T15"/>
                <a:pathLst>
                  <a:path w="3429" h="346">
                    <a:moveTo>
                      <a:pt x="0" y="346"/>
                    </a:moveTo>
                    <a:lnTo>
                      <a:pt x="3237" y="0"/>
                    </a:lnTo>
                    <a:lnTo>
                      <a:pt x="3429" y="58"/>
                    </a:lnTo>
                    <a:lnTo>
                      <a:pt x="3254" y="77"/>
                    </a:lnTo>
                  </a:path>
                </a:pathLst>
              </a:custGeom>
              <a:noFill/>
              <a:ln w="0">
                <a:solidFill>
                  <a:srgbClr val="000000"/>
                </a:solidFill>
                <a:round/>
                <a:headEnd/>
                <a:tailEnd/>
              </a:ln>
            </p:spPr>
            <p:txBody>
              <a:bodyPr/>
              <a:lstStyle/>
              <a:p>
                <a:endParaRPr lang="en-US"/>
              </a:p>
            </p:txBody>
          </p:sp>
          <p:sp>
            <p:nvSpPr>
              <p:cNvPr id="35104" name="Line 175"/>
              <p:cNvSpPr>
                <a:spLocks noChangeShapeType="1"/>
              </p:cNvSpPr>
              <p:nvPr/>
            </p:nvSpPr>
            <p:spPr bwMode="auto">
              <a:xfrm flipH="1">
                <a:off x="634" y="2625"/>
                <a:ext cx="739" cy="75"/>
              </a:xfrm>
              <a:prstGeom prst="line">
                <a:avLst/>
              </a:prstGeom>
              <a:noFill/>
              <a:ln w="0">
                <a:solidFill>
                  <a:srgbClr val="000000"/>
                </a:solidFill>
                <a:round/>
                <a:headEnd/>
                <a:tailEnd/>
              </a:ln>
            </p:spPr>
            <p:txBody>
              <a:bodyPr/>
              <a:lstStyle/>
              <a:p>
                <a:endParaRPr lang="en-GB"/>
              </a:p>
            </p:txBody>
          </p:sp>
          <p:sp>
            <p:nvSpPr>
              <p:cNvPr id="35105" name="Line 176"/>
              <p:cNvSpPr>
                <a:spLocks noChangeShapeType="1"/>
              </p:cNvSpPr>
              <p:nvPr/>
            </p:nvSpPr>
            <p:spPr bwMode="auto">
              <a:xfrm flipV="1">
                <a:off x="592" y="2612"/>
                <a:ext cx="774" cy="81"/>
              </a:xfrm>
              <a:prstGeom prst="line">
                <a:avLst/>
              </a:prstGeom>
              <a:noFill/>
              <a:ln w="0">
                <a:solidFill>
                  <a:srgbClr val="000000"/>
                </a:solidFill>
                <a:round/>
                <a:headEnd/>
                <a:tailEnd/>
              </a:ln>
            </p:spPr>
            <p:txBody>
              <a:bodyPr/>
              <a:lstStyle/>
              <a:p>
                <a:endParaRPr lang="en-GB"/>
              </a:p>
            </p:txBody>
          </p:sp>
          <p:sp>
            <p:nvSpPr>
              <p:cNvPr id="35106" name="Freeform 177"/>
              <p:cNvSpPr>
                <a:spLocks/>
              </p:cNvSpPr>
              <p:nvPr/>
            </p:nvSpPr>
            <p:spPr bwMode="auto">
              <a:xfrm>
                <a:off x="1389" y="2597"/>
                <a:ext cx="11" cy="12"/>
              </a:xfrm>
              <a:custGeom>
                <a:avLst/>
                <a:gdLst>
                  <a:gd name="T0" fmla="*/ 0 w 42"/>
                  <a:gd name="T1" fmla="*/ 12 h 50"/>
                  <a:gd name="T2" fmla="*/ 11 w 42"/>
                  <a:gd name="T3" fmla="*/ 11 h 50"/>
                  <a:gd name="T4" fmla="*/ 11 w 42"/>
                  <a:gd name="T5" fmla="*/ 0 h 50"/>
                  <a:gd name="T6" fmla="*/ 0 60000 65536"/>
                  <a:gd name="T7" fmla="*/ 0 60000 65536"/>
                  <a:gd name="T8" fmla="*/ 0 60000 65536"/>
                  <a:gd name="T9" fmla="*/ 0 w 42"/>
                  <a:gd name="T10" fmla="*/ 0 h 50"/>
                  <a:gd name="T11" fmla="*/ 42 w 42"/>
                  <a:gd name="T12" fmla="*/ 50 h 50"/>
                </a:gdLst>
                <a:ahLst/>
                <a:cxnLst>
                  <a:cxn ang="T6">
                    <a:pos x="T0" y="T1"/>
                  </a:cxn>
                  <a:cxn ang="T7">
                    <a:pos x="T2" y="T3"/>
                  </a:cxn>
                  <a:cxn ang="T8">
                    <a:pos x="T4" y="T5"/>
                  </a:cxn>
                </a:cxnLst>
                <a:rect l="T9" t="T10" r="T11" b="T12"/>
                <a:pathLst>
                  <a:path w="42" h="50">
                    <a:moveTo>
                      <a:pt x="0" y="50"/>
                    </a:moveTo>
                    <a:lnTo>
                      <a:pt x="42" y="45"/>
                    </a:lnTo>
                    <a:lnTo>
                      <a:pt x="42" y="0"/>
                    </a:lnTo>
                  </a:path>
                </a:pathLst>
              </a:custGeom>
              <a:noFill/>
              <a:ln w="0">
                <a:solidFill>
                  <a:srgbClr val="000000"/>
                </a:solidFill>
                <a:round/>
                <a:headEnd/>
                <a:tailEnd/>
              </a:ln>
            </p:spPr>
            <p:txBody>
              <a:bodyPr/>
              <a:lstStyle/>
              <a:p>
                <a:endParaRPr lang="en-US"/>
              </a:p>
            </p:txBody>
          </p:sp>
          <p:sp>
            <p:nvSpPr>
              <p:cNvPr id="35107" name="Line 178"/>
              <p:cNvSpPr>
                <a:spLocks noChangeShapeType="1"/>
              </p:cNvSpPr>
              <p:nvPr/>
            </p:nvSpPr>
            <p:spPr bwMode="auto">
              <a:xfrm>
                <a:off x="1387" y="2593"/>
                <a:ext cx="1" cy="11"/>
              </a:xfrm>
              <a:prstGeom prst="line">
                <a:avLst/>
              </a:prstGeom>
              <a:noFill/>
              <a:ln w="0">
                <a:solidFill>
                  <a:srgbClr val="000000"/>
                </a:solidFill>
                <a:round/>
                <a:headEnd/>
                <a:tailEnd/>
              </a:ln>
            </p:spPr>
            <p:txBody>
              <a:bodyPr/>
              <a:lstStyle/>
              <a:p>
                <a:endParaRPr lang="en-GB"/>
              </a:p>
            </p:txBody>
          </p:sp>
          <p:sp>
            <p:nvSpPr>
              <p:cNvPr id="35108" name="Freeform 179"/>
              <p:cNvSpPr>
                <a:spLocks/>
              </p:cNvSpPr>
              <p:nvPr/>
            </p:nvSpPr>
            <p:spPr bwMode="auto">
              <a:xfrm>
                <a:off x="1435" y="2432"/>
                <a:ext cx="497" cy="338"/>
              </a:xfrm>
              <a:custGeom>
                <a:avLst/>
                <a:gdLst>
                  <a:gd name="T0" fmla="*/ 0 w 1990"/>
                  <a:gd name="T1" fmla="*/ 187 h 1352"/>
                  <a:gd name="T2" fmla="*/ 0 w 1990"/>
                  <a:gd name="T3" fmla="*/ 172 h 1352"/>
                  <a:gd name="T4" fmla="*/ 289 w 1990"/>
                  <a:gd name="T5" fmla="*/ 0 h 1352"/>
                  <a:gd name="T6" fmla="*/ 471 w 1990"/>
                  <a:gd name="T7" fmla="*/ 321 h 1352"/>
                  <a:gd name="T8" fmla="*/ 471 w 1990"/>
                  <a:gd name="T9" fmla="*/ 330 h 1352"/>
                  <a:gd name="T10" fmla="*/ 497 w 1990"/>
                  <a:gd name="T11" fmla="*/ 338 h 1352"/>
                  <a:gd name="T12" fmla="*/ 0 60000 65536"/>
                  <a:gd name="T13" fmla="*/ 0 60000 65536"/>
                  <a:gd name="T14" fmla="*/ 0 60000 65536"/>
                  <a:gd name="T15" fmla="*/ 0 60000 65536"/>
                  <a:gd name="T16" fmla="*/ 0 60000 65536"/>
                  <a:gd name="T17" fmla="*/ 0 60000 65536"/>
                  <a:gd name="T18" fmla="*/ 0 w 1990"/>
                  <a:gd name="T19" fmla="*/ 0 h 1352"/>
                  <a:gd name="T20" fmla="*/ 1990 w 1990"/>
                  <a:gd name="T21" fmla="*/ 1352 h 1352"/>
                </a:gdLst>
                <a:ahLst/>
                <a:cxnLst>
                  <a:cxn ang="T12">
                    <a:pos x="T0" y="T1"/>
                  </a:cxn>
                  <a:cxn ang="T13">
                    <a:pos x="T2" y="T3"/>
                  </a:cxn>
                  <a:cxn ang="T14">
                    <a:pos x="T4" y="T5"/>
                  </a:cxn>
                  <a:cxn ang="T15">
                    <a:pos x="T6" y="T7"/>
                  </a:cxn>
                  <a:cxn ang="T16">
                    <a:pos x="T8" y="T9"/>
                  </a:cxn>
                  <a:cxn ang="T17">
                    <a:pos x="T10" y="T11"/>
                  </a:cxn>
                </a:cxnLst>
                <a:rect l="T18" t="T19" r="T20" b="T21"/>
                <a:pathLst>
                  <a:path w="1990" h="1352">
                    <a:moveTo>
                      <a:pt x="0" y="747"/>
                    </a:moveTo>
                    <a:lnTo>
                      <a:pt x="0" y="689"/>
                    </a:lnTo>
                    <a:lnTo>
                      <a:pt x="1156" y="0"/>
                    </a:lnTo>
                    <a:lnTo>
                      <a:pt x="1884" y="1283"/>
                    </a:lnTo>
                    <a:lnTo>
                      <a:pt x="1884" y="1321"/>
                    </a:lnTo>
                    <a:lnTo>
                      <a:pt x="1990" y="1352"/>
                    </a:lnTo>
                  </a:path>
                </a:pathLst>
              </a:custGeom>
              <a:noFill/>
              <a:ln w="0">
                <a:solidFill>
                  <a:srgbClr val="000000"/>
                </a:solidFill>
                <a:round/>
                <a:headEnd/>
                <a:tailEnd/>
              </a:ln>
            </p:spPr>
            <p:txBody>
              <a:bodyPr/>
              <a:lstStyle/>
              <a:p>
                <a:endParaRPr lang="en-US"/>
              </a:p>
            </p:txBody>
          </p:sp>
          <p:sp>
            <p:nvSpPr>
              <p:cNvPr id="35109" name="Freeform 180"/>
              <p:cNvSpPr>
                <a:spLocks/>
              </p:cNvSpPr>
              <p:nvPr/>
            </p:nvSpPr>
            <p:spPr bwMode="auto">
              <a:xfrm>
                <a:off x="1900" y="2760"/>
                <a:ext cx="27" cy="10"/>
              </a:xfrm>
              <a:custGeom>
                <a:avLst/>
                <a:gdLst>
                  <a:gd name="T0" fmla="*/ 27 w 110"/>
                  <a:gd name="T1" fmla="*/ 0 h 38"/>
                  <a:gd name="T2" fmla="*/ 27 w 110"/>
                  <a:gd name="T3" fmla="*/ 9 h 38"/>
                  <a:gd name="T4" fmla="*/ 0 w 110"/>
                  <a:gd name="T5" fmla="*/ 10 h 38"/>
                  <a:gd name="T6" fmla="*/ 0 60000 65536"/>
                  <a:gd name="T7" fmla="*/ 0 60000 65536"/>
                  <a:gd name="T8" fmla="*/ 0 60000 65536"/>
                  <a:gd name="T9" fmla="*/ 0 w 110"/>
                  <a:gd name="T10" fmla="*/ 0 h 38"/>
                  <a:gd name="T11" fmla="*/ 110 w 110"/>
                  <a:gd name="T12" fmla="*/ 38 h 38"/>
                </a:gdLst>
                <a:ahLst/>
                <a:cxnLst>
                  <a:cxn ang="T6">
                    <a:pos x="T0" y="T1"/>
                  </a:cxn>
                  <a:cxn ang="T7">
                    <a:pos x="T2" y="T3"/>
                  </a:cxn>
                  <a:cxn ang="T8">
                    <a:pos x="T4" y="T5"/>
                  </a:cxn>
                </a:cxnLst>
                <a:rect l="T9" t="T10" r="T11" b="T12"/>
                <a:pathLst>
                  <a:path w="110" h="38">
                    <a:moveTo>
                      <a:pt x="110" y="0"/>
                    </a:moveTo>
                    <a:lnTo>
                      <a:pt x="110" y="33"/>
                    </a:lnTo>
                    <a:lnTo>
                      <a:pt x="0" y="38"/>
                    </a:lnTo>
                  </a:path>
                </a:pathLst>
              </a:custGeom>
              <a:noFill/>
              <a:ln w="0">
                <a:solidFill>
                  <a:srgbClr val="000000"/>
                </a:solidFill>
                <a:round/>
                <a:headEnd/>
                <a:tailEnd/>
              </a:ln>
            </p:spPr>
            <p:txBody>
              <a:bodyPr/>
              <a:lstStyle/>
              <a:p>
                <a:endParaRPr lang="en-US"/>
              </a:p>
            </p:txBody>
          </p:sp>
          <p:sp>
            <p:nvSpPr>
              <p:cNvPr id="35110" name="Line 181"/>
              <p:cNvSpPr>
                <a:spLocks noChangeShapeType="1"/>
              </p:cNvSpPr>
              <p:nvPr/>
            </p:nvSpPr>
            <p:spPr bwMode="auto">
              <a:xfrm flipH="1">
                <a:off x="1900" y="2762"/>
                <a:ext cx="6" cy="1"/>
              </a:xfrm>
              <a:prstGeom prst="line">
                <a:avLst/>
              </a:prstGeom>
              <a:noFill/>
              <a:ln w="0">
                <a:solidFill>
                  <a:srgbClr val="000000"/>
                </a:solidFill>
                <a:round/>
                <a:headEnd/>
                <a:tailEnd/>
              </a:ln>
            </p:spPr>
            <p:txBody>
              <a:bodyPr/>
              <a:lstStyle/>
              <a:p>
                <a:endParaRPr lang="en-GB"/>
              </a:p>
            </p:txBody>
          </p:sp>
          <p:sp>
            <p:nvSpPr>
              <p:cNvPr id="35111" name="Line 182"/>
              <p:cNvSpPr>
                <a:spLocks noChangeShapeType="1"/>
              </p:cNvSpPr>
              <p:nvPr/>
            </p:nvSpPr>
            <p:spPr bwMode="auto">
              <a:xfrm flipV="1">
                <a:off x="1900" y="2753"/>
                <a:ext cx="6" cy="1"/>
              </a:xfrm>
              <a:prstGeom prst="line">
                <a:avLst/>
              </a:prstGeom>
              <a:noFill/>
              <a:ln w="0">
                <a:solidFill>
                  <a:srgbClr val="000000"/>
                </a:solidFill>
                <a:round/>
                <a:headEnd/>
                <a:tailEnd/>
              </a:ln>
            </p:spPr>
            <p:txBody>
              <a:bodyPr/>
              <a:lstStyle/>
              <a:p>
                <a:endParaRPr lang="en-GB"/>
              </a:p>
            </p:txBody>
          </p:sp>
          <p:sp>
            <p:nvSpPr>
              <p:cNvPr id="35112" name="Freeform 183"/>
              <p:cNvSpPr>
                <a:spLocks/>
              </p:cNvSpPr>
              <p:nvPr/>
            </p:nvSpPr>
            <p:spPr bwMode="auto">
              <a:xfrm>
                <a:off x="1719" y="2435"/>
                <a:ext cx="181" cy="337"/>
              </a:xfrm>
              <a:custGeom>
                <a:avLst/>
                <a:gdLst>
                  <a:gd name="T0" fmla="*/ 181 w 724"/>
                  <a:gd name="T1" fmla="*/ 337 h 1348"/>
                  <a:gd name="T2" fmla="*/ 181 w 724"/>
                  <a:gd name="T3" fmla="*/ 318 h 1348"/>
                  <a:gd name="T4" fmla="*/ 0 w 724"/>
                  <a:gd name="T5" fmla="*/ 0 h 1348"/>
                  <a:gd name="T6" fmla="*/ 0 60000 65536"/>
                  <a:gd name="T7" fmla="*/ 0 60000 65536"/>
                  <a:gd name="T8" fmla="*/ 0 60000 65536"/>
                  <a:gd name="T9" fmla="*/ 0 w 724"/>
                  <a:gd name="T10" fmla="*/ 0 h 1348"/>
                  <a:gd name="T11" fmla="*/ 724 w 724"/>
                  <a:gd name="T12" fmla="*/ 1348 h 1348"/>
                </a:gdLst>
                <a:ahLst/>
                <a:cxnLst>
                  <a:cxn ang="T6">
                    <a:pos x="T0" y="T1"/>
                  </a:cxn>
                  <a:cxn ang="T7">
                    <a:pos x="T2" y="T3"/>
                  </a:cxn>
                  <a:cxn ang="T8">
                    <a:pos x="T4" y="T5"/>
                  </a:cxn>
                </a:cxnLst>
                <a:rect l="T9" t="T10" r="T11" b="T12"/>
                <a:pathLst>
                  <a:path w="724" h="1348">
                    <a:moveTo>
                      <a:pt x="724" y="1348"/>
                    </a:moveTo>
                    <a:lnTo>
                      <a:pt x="724" y="1272"/>
                    </a:lnTo>
                    <a:lnTo>
                      <a:pt x="0" y="0"/>
                    </a:lnTo>
                  </a:path>
                </a:pathLst>
              </a:custGeom>
              <a:noFill/>
              <a:ln w="0">
                <a:solidFill>
                  <a:srgbClr val="000000"/>
                </a:solidFill>
                <a:round/>
                <a:headEnd/>
                <a:tailEnd/>
              </a:ln>
            </p:spPr>
            <p:txBody>
              <a:bodyPr/>
              <a:lstStyle/>
              <a:p>
                <a:endParaRPr lang="en-US"/>
              </a:p>
            </p:txBody>
          </p:sp>
          <p:sp>
            <p:nvSpPr>
              <p:cNvPr id="35113" name="Line 184"/>
              <p:cNvSpPr>
                <a:spLocks noChangeShapeType="1"/>
              </p:cNvSpPr>
              <p:nvPr/>
            </p:nvSpPr>
            <p:spPr bwMode="auto">
              <a:xfrm>
                <a:off x="1713" y="2438"/>
                <a:ext cx="11" cy="6"/>
              </a:xfrm>
              <a:prstGeom prst="line">
                <a:avLst/>
              </a:prstGeom>
              <a:noFill/>
              <a:ln w="0">
                <a:solidFill>
                  <a:srgbClr val="000000"/>
                </a:solidFill>
                <a:round/>
                <a:headEnd/>
                <a:tailEnd/>
              </a:ln>
            </p:spPr>
            <p:txBody>
              <a:bodyPr/>
              <a:lstStyle/>
              <a:p>
                <a:endParaRPr lang="en-GB"/>
              </a:p>
            </p:txBody>
          </p:sp>
          <p:sp>
            <p:nvSpPr>
              <p:cNvPr id="35114" name="Line 185"/>
              <p:cNvSpPr>
                <a:spLocks noChangeShapeType="1"/>
              </p:cNvSpPr>
              <p:nvPr/>
            </p:nvSpPr>
            <p:spPr bwMode="auto">
              <a:xfrm flipH="1" flipV="1">
                <a:off x="1706" y="2442"/>
                <a:ext cx="24" cy="13"/>
              </a:xfrm>
              <a:prstGeom prst="line">
                <a:avLst/>
              </a:prstGeom>
              <a:noFill/>
              <a:ln w="0">
                <a:solidFill>
                  <a:srgbClr val="000000"/>
                </a:solidFill>
                <a:round/>
                <a:headEnd/>
                <a:tailEnd/>
              </a:ln>
            </p:spPr>
            <p:txBody>
              <a:bodyPr/>
              <a:lstStyle/>
              <a:p>
                <a:endParaRPr lang="en-GB"/>
              </a:p>
            </p:txBody>
          </p:sp>
          <p:sp>
            <p:nvSpPr>
              <p:cNvPr id="35115" name="Line 186"/>
              <p:cNvSpPr>
                <a:spLocks noChangeShapeType="1"/>
              </p:cNvSpPr>
              <p:nvPr/>
            </p:nvSpPr>
            <p:spPr bwMode="auto">
              <a:xfrm>
                <a:off x="1692" y="2451"/>
                <a:ext cx="51" cy="27"/>
              </a:xfrm>
              <a:prstGeom prst="line">
                <a:avLst/>
              </a:prstGeom>
              <a:noFill/>
              <a:ln w="0">
                <a:solidFill>
                  <a:srgbClr val="000000"/>
                </a:solidFill>
                <a:round/>
                <a:headEnd/>
                <a:tailEnd/>
              </a:ln>
            </p:spPr>
            <p:txBody>
              <a:bodyPr/>
              <a:lstStyle/>
              <a:p>
                <a:endParaRPr lang="en-GB"/>
              </a:p>
            </p:txBody>
          </p:sp>
          <p:sp>
            <p:nvSpPr>
              <p:cNvPr id="35116" name="Line 187"/>
              <p:cNvSpPr>
                <a:spLocks noChangeShapeType="1"/>
              </p:cNvSpPr>
              <p:nvPr/>
            </p:nvSpPr>
            <p:spPr bwMode="auto">
              <a:xfrm flipH="1" flipV="1">
                <a:off x="1685" y="2455"/>
                <a:ext cx="64" cy="33"/>
              </a:xfrm>
              <a:prstGeom prst="line">
                <a:avLst/>
              </a:prstGeom>
              <a:noFill/>
              <a:ln w="0">
                <a:solidFill>
                  <a:srgbClr val="000000"/>
                </a:solidFill>
                <a:round/>
                <a:headEnd/>
                <a:tailEnd/>
              </a:ln>
            </p:spPr>
            <p:txBody>
              <a:bodyPr/>
              <a:lstStyle/>
              <a:p>
                <a:endParaRPr lang="en-GB"/>
              </a:p>
            </p:txBody>
          </p:sp>
          <p:sp>
            <p:nvSpPr>
              <p:cNvPr id="35117" name="Line 188"/>
              <p:cNvSpPr>
                <a:spLocks noChangeShapeType="1"/>
              </p:cNvSpPr>
              <p:nvPr/>
            </p:nvSpPr>
            <p:spPr bwMode="auto">
              <a:xfrm>
                <a:off x="1670" y="2464"/>
                <a:ext cx="91" cy="46"/>
              </a:xfrm>
              <a:prstGeom prst="line">
                <a:avLst/>
              </a:prstGeom>
              <a:noFill/>
              <a:ln w="0">
                <a:solidFill>
                  <a:srgbClr val="000000"/>
                </a:solidFill>
                <a:round/>
                <a:headEnd/>
                <a:tailEnd/>
              </a:ln>
            </p:spPr>
            <p:txBody>
              <a:bodyPr/>
              <a:lstStyle/>
              <a:p>
                <a:endParaRPr lang="en-GB"/>
              </a:p>
            </p:txBody>
          </p:sp>
          <p:sp>
            <p:nvSpPr>
              <p:cNvPr id="35118" name="Line 189"/>
              <p:cNvSpPr>
                <a:spLocks noChangeShapeType="1"/>
              </p:cNvSpPr>
              <p:nvPr/>
            </p:nvSpPr>
            <p:spPr bwMode="auto">
              <a:xfrm flipH="1" flipV="1">
                <a:off x="1663" y="2468"/>
                <a:ext cx="104" cy="51"/>
              </a:xfrm>
              <a:prstGeom prst="line">
                <a:avLst/>
              </a:prstGeom>
              <a:noFill/>
              <a:ln w="0">
                <a:solidFill>
                  <a:srgbClr val="000000"/>
                </a:solidFill>
                <a:round/>
                <a:headEnd/>
                <a:tailEnd/>
              </a:ln>
            </p:spPr>
            <p:txBody>
              <a:bodyPr/>
              <a:lstStyle/>
              <a:p>
                <a:endParaRPr lang="en-GB"/>
              </a:p>
            </p:txBody>
          </p:sp>
          <p:sp>
            <p:nvSpPr>
              <p:cNvPr id="35119" name="Line 190"/>
              <p:cNvSpPr>
                <a:spLocks noChangeShapeType="1"/>
              </p:cNvSpPr>
              <p:nvPr/>
            </p:nvSpPr>
            <p:spPr bwMode="auto">
              <a:xfrm>
                <a:off x="1643" y="2480"/>
                <a:ext cx="139" cy="66"/>
              </a:xfrm>
              <a:prstGeom prst="line">
                <a:avLst/>
              </a:prstGeom>
              <a:noFill/>
              <a:ln w="0">
                <a:solidFill>
                  <a:srgbClr val="000000"/>
                </a:solidFill>
                <a:round/>
                <a:headEnd/>
                <a:tailEnd/>
              </a:ln>
            </p:spPr>
            <p:txBody>
              <a:bodyPr/>
              <a:lstStyle/>
              <a:p>
                <a:endParaRPr lang="en-GB"/>
              </a:p>
            </p:txBody>
          </p:sp>
          <p:sp>
            <p:nvSpPr>
              <p:cNvPr id="35120" name="Line 191"/>
              <p:cNvSpPr>
                <a:spLocks noChangeShapeType="1"/>
              </p:cNvSpPr>
              <p:nvPr/>
            </p:nvSpPr>
            <p:spPr bwMode="auto">
              <a:xfrm flipH="1" flipV="1">
                <a:off x="1623" y="2492"/>
                <a:ext cx="173" cy="80"/>
              </a:xfrm>
              <a:prstGeom prst="line">
                <a:avLst/>
              </a:prstGeom>
              <a:noFill/>
              <a:ln w="0">
                <a:solidFill>
                  <a:srgbClr val="000000"/>
                </a:solidFill>
                <a:round/>
                <a:headEnd/>
                <a:tailEnd/>
              </a:ln>
            </p:spPr>
            <p:txBody>
              <a:bodyPr/>
              <a:lstStyle/>
              <a:p>
                <a:endParaRPr lang="en-GB"/>
              </a:p>
            </p:txBody>
          </p:sp>
          <p:sp>
            <p:nvSpPr>
              <p:cNvPr id="35121" name="Line 192"/>
              <p:cNvSpPr>
                <a:spLocks noChangeShapeType="1"/>
              </p:cNvSpPr>
              <p:nvPr/>
            </p:nvSpPr>
            <p:spPr bwMode="auto">
              <a:xfrm>
                <a:off x="1601" y="2505"/>
                <a:ext cx="210" cy="92"/>
              </a:xfrm>
              <a:prstGeom prst="line">
                <a:avLst/>
              </a:prstGeom>
              <a:noFill/>
              <a:ln w="0">
                <a:solidFill>
                  <a:srgbClr val="000000"/>
                </a:solidFill>
                <a:round/>
                <a:headEnd/>
                <a:tailEnd/>
              </a:ln>
            </p:spPr>
            <p:txBody>
              <a:bodyPr/>
              <a:lstStyle/>
              <a:p>
                <a:endParaRPr lang="en-GB"/>
              </a:p>
            </p:txBody>
          </p:sp>
          <p:sp>
            <p:nvSpPr>
              <p:cNvPr id="35122" name="Line 193"/>
              <p:cNvSpPr>
                <a:spLocks noChangeShapeType="1"/>
              </p:cNvSpPr>
              <p:nvPr/>
            </p:nvSpPr>
            <p:spPr bwMode="auto">
              <a:xfrm flipH="1" flipV="1">
                <a:off x="1579" y="2518"/>
                <a:ext cx="246" cy="103"/>
              </a:xfrm>
              <a:prstGeom prst="line">
                <a:avLst/>
              </a:prstGeom>
              <a:noFill/>
              <a:ln w="0">
                <a:solidFill>
                  <a:srgbClr val="000000"/>
                </a:solidFill>
                <a:round/>
                <a:headEnd/>
                <a:tailEnd/>
              </a:ln>
            </p:spPr>
            <p:txBody>
              <a:bodyPr/>
              <a:lstStyle/>
              <a:p>
                <a:endParaRPr lang="en-GB"/>
              </a:p>
            </p:txBody>
          </p:sp>
          <p:sp>
            <p:nvSpPr>
              <p:cNvPr id="35123" name="Line 194"/>
              <p:cNvSpPr>
                <a:spLocks noChangeShapeType="1"/>
              </p:cNvSpPr>
              <p:nvPr/>
            </p:nvSpPr>
            <p:spPr bwMode="auto">
              <a:xfrm>
                <a:off x="1556" y="2532"/>
                <a:ext cx="282" cy="113"/>
              </a:xfrm>
              <a:prstGeom prst="line">
                <a:avLst/>
              </a:prstGeom>
              <a:noFill/>
              <a:ln w="0">
                <a:solidFill>
                  <a:srgbClr val="000000"/>
                </a:solidFill>
                <a:round/>
                <a:headEnd/>
                <a:tailEnd/>
              </a:ln>
            </p:spPr>
            <p:txBody>
              <a:bodyPr/>
              <a:lstStyle/>
              <a:p>
                <a:endParaRPr lang="en-GB"/>
              </a:p>
            </p:txBody>
          </p:sp>
          <p:sp>
            <p:nvSpPr>
              <p:cNvPr id="35124" name="Line 195"/>
              <p:cNvSpPr>
                <a:spLocks noChangeShapeType="1"/>
              </p:cNvSpPr>
              <p:nvPr/>
            </p:nvSpPr>
            <p:spPr bwMode="auto">
              <a:xfrm flipH="1" flipV="1">
                <a:off x="1533" y="2546"/>
                <a:ext cx="318" cy="122"/>
              </a:xfrm>
              <a:prstGeom prst="line">
                <a:avLst/>
              </a:prstGeom>
              <a:noFill/>
              <a:ln w="0">
                <a:solidFill>
                  <a:srgbClr val="000000"/>
                </a:solidFill>
                <a:round/>
                <a:headEnd/>
                <a:tailEnd/>
              </a:ln>
            </p:spPr>
            <p:txBody>
              <a:bodyPr/>
              <a:lstStyle/>
              <a:p>
                <a:endParaRPr lang="en-GB"/>
              </a:p>
            </p:txBody>
          </p:sp>
          <p:sp>
            <p:nvSpPr>
              <p:cNvPr id="35125" name="Line 196"/>
              <p:cNvSpPr>
                <a:spLocks noChangeShapeType="1"/>
              </p:cNvSpPr>
              <p:nvPr/>
            </p:nvSpPr>
            <p:spPr bwMode="auto">
              <a:xfrm>
                <a:off x="1508" y="2561"/>
                <a:ext cx="356" cy="130"/>
              </a:xfrm>
              <a:prstGeom prst="line">
                <a:avLst/>
              </a:prstGeom>
              <a:noFill/>
              <a:ln w="0">
                <a:solidFill>
                  <a:srgbClr val="000000"/>
                </a:solidFill>
                <a:round/>
                <a:headEnd/>
                <a:tailEnd/>
              </a:ln>
            </p:spPr>
            <p:txBody>
              <a:bodyPr/>
              <a:lstStyle/>
              <a:p>
                <a:endParaRPr lang="en-GB"/>
              </a:p>
            </p:txBody>
          </p:sp>
          <p:sp>
            <p:nvSpPr>
              <p:cNvPr id="35126" name="Line 197"/>
              <p:cNvSpPr>
                <a:spLocks noChangeShapeType="1"/>
              </p:cNvSpPr>
              <p:nvPr/>
            </p:nvSpPr>
            <p:spPr bwMode="auto">
              <a:xfrm flipH="1" flipV="1">
                <a:off x="1482" y="2576"/>
                <a:ext cx="395" cy="137"/>
              </a:xfrm>
              <a:prstGeom prst="line">
                <a:avLst/>
              </a:prstGeom>
              <a:noFill/>
              <a:ln w="0">
                <a:solidFill>
                  <a:srgbClr val="000000"/>
                </a:solidFill>
                <a:round/>
                <a:headEnd/>
                <a:tailEnd/>
              </a:ln>
            </p:spPr>
            <p:txBody>
              <a:bodyPr/>
              <a:lstStyle/>
              <a:p>
                <a:endParaRPr lang="en-GB"/>
              </a:p>
            </p:txBody>
          </p:sp>
          <p:sp>
            <p:nvSpPr>
              <p:cNvPr id="35127" name="Line 198"/>
              <p:cNvSpPr>
                <a:spLocks noChangeShapeType="1"/>
              </p:cNvSpPr>
              <p:nvPr/>
            </p:nvSpPr>
            <p:spPr bwMode="auto">
              <a:xfrm>
                <a:off x="1456" y="2592"/>
                <a:ext cx="433" cy="142"/>
              </a:xfrm>
              <a:prstGeom prst="line">
                <a:avLst/>
              </a:prstGeom>
              <a:noFill/>
              <a:ln w="0">
                <a:solidFill>
                  <a:srgbClr val="000000"/>
                </a:solidFill>
                <a:round/>
                <a:headEnd/>
                <a:tailEnd/>
              </a:ln>
            </p:spPr>
            <p:txBody>
              <a:bodyPr/>
              <a:lstStyle/>
              <a:p>
                <a:endParaRPr lang="en-GB"/>
              </a:p>
            </p:txBody>
          </p:sp>
          <p:sp>
            <p:nvSpPr>
              <p:cNvPr id="35128" name="Line 199"/>
              <p:cNvSpPr>
                <a:spLocks noChangeShapeType="1"/>
              </p:cNvSpPr>
              <p:nvPr/>
            </p:nvSpPr>
            <p:spPr bwMode="auto">
              <a:xfrm flipH="1" flipV="1">
                <a:off x="1435" y="2611"/>
                <a:ext cx="465" cy="144"/>
              </a:xfrm>
              <a:prstGeom prst="line">
                <a:avLst/>
              </a:prstGeom>
              <a:noFill/>
              <a:ln w="0">
                <a:solidFill>
                  <a:srgbClr val="000000"/>
                </a:solidFill>
                <a:round/>
                <a:headEnd/>
                <a:tailEnd/>
              </a:ln>
            </p:spPr>
            <p:txBody>
              <a:bodyPr/>
              <a:lstStyle/>
              <a:p>
                <a:endParaRPr lang="en-GB"/>
              </a:p>
            </p:txBody>
          </p:sp>
          <p:sp>
            <p:nvSpPr>
              <p:cNvPr id="35129" name="Freeform 200"/>
              <p:cNvSpPr>
                <a:spLocks/>
              </p:cNvSpPr>
              <p:nvPr/>
            </p:nvSpPr>
            <p:spPr bwMode="auto">
              <a:xfrm>
                <a:off x="1448" y="2801"/>
                <a:ext cx="452" cy="207"/>
              </a:xfrm>
              <a:custGeom>
                <a:avLst/>
                <a:gdLst>
                  <a:gd name="T0" fmla="*/ 452 w 1807"/>
                  <a:gd name="T1" fmla="*/ 0 h 825"/>
                  <a:gd name="T2" fmla="*/ 243 w 1807"/>
                  <a:gd name="T3" fmla="*/ 8 h 825"/>
                  <a:gd name="T4" fmla="*/ 0 w 1807"/>
                  <a:gd name="T5" fmla="*/ 202 h 825"/>
                  <a:gd name="T6" fmla="*/ 0 w 1807"/>
                  <a:gd name="T7" fmla="*/ 207 h 825"/>
                  <a:gd name="T8" fmla="*/ 0 60000 65536"/>
                  <a:gd name="T9" fmla="*/ 0 60000 65536"/>
                  <a:gd name="T10" fmla="*/ 0 60000 65536"/>
                  <a:gd name="T11" fmla="*/ 0 60000 65536"/>
                  <a:gd name="T12" fmla="*/ 0 w 1807"/>
                  <a:gd name="T13" fmla="*/ 0 h 825"/>
                  <a:gd name="T14" fmla="*/ 1807 w 1807"/>
                  <a:gd name="T15" fmla="*/ 825 h 825"/>
                </a:gdLst>
                <a:ahLst/>
                <a:cxnLst>
                  <a:cxn ang="T8">
                    <a:pos x="T0" y="T1"/>
                  </a:cxn>
                  <a:cxn ang="T9">
                    <a:pos x="T2" y="T3"/>
                  </a:cxn>
                  <a:cxn ang="T10">
                    <a:pos x="T4" y="T5"/>
                  </a:cxn>
                  <a:cxn ang="T11">
                    <a:pos x="T6" y="T7"/>
                  </a:cxn>
                </a:cxnLst>
                <a:rect l="T12" t="T13" r="T14" b="T15"/>
                <a:pathLst>
                  <a:path w="1807" h="825">
                    <a:moveTo>
                      <a:pt x="1807" y="0"/>
                    </a:moveTo>
                    <a:lnTo>
                      <a:pt x="970" y="31"/>
                    </a:lnTo>
                    <a:lnTo>
                      <a:pt x="0" y="806"/>
                    </a:lnTo>
                    <a:lnTo>
                      <a:pt x="0" y="825"/>
                    </a:lnTo>
                  </a:path>
                </a:pathLst>
              </a:custGeom>
              <a:noFill/>
              <a:ln w="0">
                <a:solidFill>
                  <a:srgbClr val="000000"/>
                </a:solidFill>
                <a:round/>
                <a:headEnd/>
                <a:tailEnd/>
              </a:ln>
            </p:spPr>
            <p:txBody>
              <a:bodyPr/>
              <a:lstStyle/>
              <a:p>
                <a:endParaRPr lang="en-US"/>
              </a:p>
            </p:txBody>
          </p:sp>
          <p:sp>
            <p:nvSpPr>
              <p:cNvPr id="35130" name="Freeform 201"/>
              <p:cNvSpPr>
                <a:spLocks/>
              </p:cNvSpPr>
              <p:nvPr/>
            </p:nvSpPr>
            <p:spPr bwMode="auto">
              <a:xfrm>
                <a:off x="1448" y="2791"/>
                <a:ext cx="715" cy="223"/>
              </a:xfrm>
              <a:custGeom>
                <a:avLst/>
                <a:gdLst>
                  <a:gd name="T0" fmla="*/ 0 w 2860"/>
                  <a:gd name="T1" fmla="*/ 212 h 889"/>
                  <a:gd name="T2" fmla="*/ 531 w 2860"/>
                  <a:gd name="T3" fmla="*/ 223 h 889"/>
                  <a:gd name="T4" fmla="*/ 715 w 2860"/>
                  <a:gd name="T5" fmla="*/ 0 h 889"/>
                  <a:gd name="T6" fmla="*/ 0 60000 65536"/>
                  <a:gd name="T7" fmla="*/ 0 60000 65536"/>
                  <a:gd name="T8" fmla="*/ 0 60000 65536"/>
                  <a:gd name="T9" fmla="*/ 0 w 2860"/>
                  <a:gd name="T10" fmla="*/ 0 h 889"/>
                  <a:gd name="T11" fmla="*/ 2860 w 2860"/>
                  <a:gd name="T12" fmla="*/ 889 h 889"/>
                </a:gdLst>
                <a:ahLst/>
                <a:cxnLst>
                  <a:cxn ang="T6">
                    <a:pos x="T0" y="T1"/>
                  </a:cxn>
                  <a:cxn ang="T7">
                    <a:pos x="T2" y="T3"/>
                  </a:cxn>
                  <a:cxn ang="T8">
                    <a:pos x="T4" y="T5"/>
                  </a:cxn>
                </a:cxnLst>
                <a:rect l="T9" t="T10" r="T11" b="T12"/>
                <a:pathLst>
                  <a:path w="2860" h="889">
                    <a:moveTo>
                      <a:pt x="0" y="846"/>
                    </a:moveTo>
                    <a:lnTo>
                      <a:pt x="2125" y="889"/>
                    </a:lnTo>
                    <a:lnTo>
                      <a:pt x="2860" y="0"/>
                    </a:lnTo>
                  </a:path>
                </a:pathLst>
              </a:custGeom>
              <a:noFill/>
              <a:ln w="0">
                <a:solidFill>
                  <a:srgbClr val="000000"/>
                </a:solidFill>
                <a:round/>
                <a:headEnd/>
                <a:tailEnd/>
              </a:ln>
            </p:spPr>
            <p:txBody>
              <a:bodyPr/>
              <a:lstStyle/>
              <a:p>
                <a:endParaRPr lang="en-US"/>
              </a:p>
            </p:txBody>
          </p:sp>
          <p:sp>
            <p:nvSpPr>
              <p:cNvPr id="35131" name="Line 202"/>
              <p:cNvSpPr>
                <a:spLocks noChangeShapeType="1"/>
              </p:cNvSpPr>
              <p:nvPr/>
            </p:nvSpPr>
            <p:spPr bwMode="auto">
              <a:xfrm>
                <a:off x="2290" y="3024"/>
                <a:ext cx="1" cy="12"/>
              </a:xfrm>
              <a:prstGeom prst="line">
                <a:avLst/>
              </a:prstGeom>
              <a:noFill/>
              <a:ln w="0">
                <a:solidFill>
                  <a:srgbClr val="000000"/>
                </a:solidFill>
                <a:round/>
                <a:headEnd/>
                <a:tailEnd/>
              </a:ln>
            </p:spPr>
            <p:txBody>
              <a:bodyPr/>
              <a:lstStyle/>
              <a:p>
                <a:endParaRPr lang="en-GB"/>
              </a:p>
            </p:txBody>
          </p:sp>
          <p:sp>
            <p:nvSpPr>
              <p:cNvPr id="35132" name="Line 203"/>
              <p:cNvSpPr>
                <a:spLocks noChangeShapeType="1"/>
              </p:cNvSpPr>
              <p:nvPr/>
            </p:nvSpPr>
            <p:spPr bwMode="auto">
              <a:xfrm flipH="1">
                <a:off x="2268" y="3024"/>
                <a:ext cx="4" cy="1"/>
              </a:xfrm>
              <a:prstGeom prst="line">
                <a:avLst/>
              </a:prstGeom>
              <a:noFill/>
              <a:ln w="0">
                <a:solidFill>
                  <a:srgbClr val="000000"/>
                </a:solidFill>
                <a:round/>
                <a:headEnd/>
                <a:tailEnd/>
              </a:ln>
            </p:spPr>
            <p:txBody>
              <a:bodyPr/>
              <a:lstStyle/>
              <a:p>
                <a:endParaRPr lang="en-GB"/>
              </a:p>
            </p:txBody>
          </p:sp>
          <p:sp>
            <p:nvSpPr>
              <p:cNvPr id="35133" name="Freeform 204"/>
              <p:cNvSpPr>
                <a:spLocks/>
              </p:cNvSpPr>
              <p:nvPr/>
            </p:nvSpPr>
            <p:spPr bwMode="auto">
              <a:xfrm>
                <a:off x="1438" y="2824"/>
                <a:ext cx="834" cy="212"/>
              </a:xfrm>
              <a:custGeom>
                <a:avLst/>
                <a:gdLst>
                  <a:gd name="T0" fmla="*/ 834 w 3336"/>
                  <a:gd name="T1" fmla="*/ 212 h 847"/>
                  <a:gd name="T2" fmla="*/ 834 w 3336"/>
                  <a:gd name="T3" fmla="*/ 200 h 847"/>
                  <a:gd name="T4" fmla="*/ 725 w 3336"/>
                  <a:gd name="T5" fmla="*/ 0 h 847"/>
                  <a:gd name="T6" fmla="*/ 568 w 3336"/>
                  <a:gd name="T7" fmla="*/ 190 h 847"/>
                  <a:gd name="T8" fmla="*/ 568 w 3336"/>
                  <a:gd name="T9" fmla="*/ 209 h 847"/>
                  <a:gd name="T10" fmla="*/ 529 w 3336"/>
                  <a:gd name="T11" fmla="*/ 208 h 847"/>
                  <a:gd name="T12" fmla="*/ 0 w 3336"/>
                  <a:gd name="T13" fmla="*/ 195 h 847"/>
                  <a:gd name="T14" fmla="*/ 0 w 3336"/>
                  <a:gd name="T15" fmla="*/ 183 h 847"/>
                  <a:gd name="T16" fmla="*/ 529 w 3336"/>
                  <a:gd name="T17" fmla="*/ 195 h 847"/>
                  <a:gd name="T18" fmla="*/ 541 w 3336"/>
                  <a:gd name="T19" fmla="*/ 195 h 8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36"/>
                  <a:gd name="T31" fmla="*/ 0 h 847"/>
                  <a:gd name="T32" fmla="*/ 3336 w 3336"/>
                  <a:gd name="T33" fmla="*/ 847 h 8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36" h="847">
                    <a:moveTo>
                      <a:pt x="3336" y="847"/>
                    </a:moveTo>
                    <a:lnTo>
                      <a:pt x="3336" y="798"/>
                    </a:lnTo>
                    <a:lnTo>
                      <a:pt x="2900" y="0"/>
                    </a:lnTo>
                    <a:lnTo>
                      <a:pt x="2270" y="761"/>
                    </a:lnTo>
                    <a:lnTo>
                      <a:pt x="2270" y="834"/>
                    </a:lnTo>
                    <a:lnTo>
                      <a:pt x="2117" y="833"/>
                    </a:lnTo>
                    <a:lnTo>
                      <a:pt x="0" y="778"/>
                    </a:lnTo>
                    <a:lnTo>
                      <a:pt x="0" y="732"/>
                    </a:lnTo>
                    <a:lnTo>
                      <a:pt x="2117" y="778"/>
                    </a:lnTo>
                    <a:lnTo>
                      <a:pt x="2165" y="779"/>
                    </a:lnTo>
                  </a:path>
                </a:pathLst>
              </a:custGeom>
              <a:noFill/>
              <a:ln w="0">
                <a:solidFill>
                  <a:srgbClr val="000000"/>
                </a:solidFill>
                <a:round/>
                <a:headEnd/>
                <a:tailEnd/>
              </a:ln>
            </p:spPr>
            <p:txBody>
              <a:bodyPr/>
              <a:lstStyle/>
              <a:p>
                <a:endParaRPr lang="en-US"/>
              </a:p>
            </p:txBody>
          </p:sp>
          <p:sp>
            <p:nvSpPr>
              <p:cNvPr id="35134" name="Line 205"/>
              <p:cNvSpPr>
                <a:spLocks noChangeShapeType="1"/>
              </p:cNvSpPr>
              <p:nvPr/>
            </p:nvSpPr>
            <p:spPr bwMode="auto">
              <a:xfrm>
                <a:off x="1979" y="3014"/>
                <a:ext cx="1" cy="19"/>
              </a:xfrm>
              <a:prstGeom prst="line">
                <a:avLst/>
              </a:prstGeom>
              <a:noFill/>
              <a:ln w="0">
                <a:solidFill>
                  <a:srgbClr val="000000"/>
                </a:solidFill>
                <a:round/>
                <a:headEnd/>
                <a:tailEnd/>
              </a:ln>
            </p:spPr>
            <p:txBody>
              <a:bodyPr/>
              <a:lstStyle/>
              <a:p>
                <a:endParaRPr lang="en-GB"/>
              </a:p>
            </p:txBody>
          </p:sp>
          <p:sp>
            <p:nvSpPr>
              <p:cNvPr id="35135" name="Line 206"/>
              <p:cNvSpPr>
                <a:spLocks noChangeShapeType="1"/>
              </p:cNvSpPr>
              <p:nvPr/>
            </p:nvSpPr>
            <p:spPr bwMode="auto">
              <a:xfrm>
                <a:off x="1967" y="3019"/>
                <a:ext cx="1" cy="14"/>
              </a:xfrm>
              <a:prstGeom prst="line">
                <a:avLst/>
              </a:prstGeom>
              <a:noFill/>
              <a:ln w="0">
                <a:solidFill>
                  <a:srgbClr val="000000"/>
                </a:solidFill>
                <a:round/>
                <a:headEnd/>
                <a:tailEnd/>
              </a:ln>
            </p:spPr>
            <p:txBody>
              <a:bodyPr/>
              <a:lstStyle/>
              <a:p>
                <a:endParaRPr lang="en-GB"/>
              </a:p>
            </p:txBody>
          </p:sp>
          <p:sp>
            <p:nvSpPr>
              <p:cNvPr id="35136" name="Freeform 207"/>
              <p:cNvSpPr>
                <a:spLocks/>
              </p:cNvSpPr>
              <p:nvPr/>
            </p:nvSpPr>
            <p:spPr bwMode="auto">
              <a:xfrm>
                <a:off x="1940" y="3032"/>
                <a:ext cx="24" cy="7"/>
              </a:xfrm>
              <a:custGeom>
                <a:avLst/>
                <a:gdLst>
                  <a:gd name="T0" fmla="*/ 24 w 95"/>
                  <a:gd name="T1" fmla="*/ 1 h 30"/>
                  <a:gd name="T2" fmla="*/ 24 w 95"/>
                  <a:gd name="T3" fmla="*/ 7 h 30"/>
                  <a:gd name="T4" fmla="*/ 14 w 95"/>
                  <a:gd name="T5" fmla="*/ 7 h 30"/>
                  <a:gd name="T6" fmla="*/ 0 w 95"/>
                  <a:gd name="T7" fmla="*/ 7 h 30"/>
                  <a:gd name="T8" fmla="*/ 0 w 95"/>
                  <a:gd name="T9" fmla="*/ 0 h 30"/>
                  <a:gd name="T10" fmla="*/ 0 60000 65536"/>
                  <a:gd name="T11" fmla="*/ 0 60000 65536"/>
                  <a:gd name="T12" fmla="*/ 0 60000 65536"/>
                  <a:gd name="T13" fmla="*/ 0 60000 65536"/>
                  <a:gd name="T14" fmla="*/ 0 60000 65536"/>
                  <a:gd name="T15" fmla="*/ 0 w 95"/>
                  <a:gd name="T16" fmla="*/ 0 h 30"/>
                  <a:gd name="T17" fmla="*/ 95 w 95"/>
                  <a:gd name="T18" fmla="*/ 30 h 30"/>
                </a:gdLst>
                <a:ahLst/>
                <a:cxnLst>
                  <a:cxn ang="T10">
                    <a:pos x="T0" y="T1"/>
                  </a:cxn>
                  <a:cxn ang="T11">
                    <a:pos x="T2" y="T3"/>
                  </a:cxn>
                  <a:cxn ang="T12">
                    <a:pos x="T4" y="T5"/>
                  </a:cxn>
                  <a:cxn ang="T13">
                    <a:pos x="T6" y="T7"/>
                  </a:cxn>
                  <a:cxn ang="T14">
                    <a:pos x="T8" y="T9"/>
                  </a:cxn>
                </a:cxnLst>
                <a:rect l="T15" t="T16" r="T17" b="T18"/>
                <a:pathLst>
                  <a:path w="95" h="30">
                    <a:moveTo>
                      <a:pt x="95" y="3"/>
                    </a:moveTo>
                    <a:lnTo>
                      <a:pt x="95" y="30"/>
                    </a:lnTo>
                    <a:lnTo>
                      <a:pt x="54" y="29"/>
                    </a:lnTo>
                    <a:lnTo>
                      <a:pt x="0" y="28"/>
                    </a:lnTo>
                    <a:lnTo>
                      <a:pt x="0" y="0"/>
                    </a:lnTo>
                  </a:path>
                </a:pathLst>
              </a:custGeom>
              <a:noFill/>
              <a:ln w="0">
                <a:solidFill>
                  <a:srgbClr val="000000"/>
                </a:solidFill>
                <a:round/>
                <a:headEnd/>
                <a:tailEnd/>
              </a:ln>
            </p:spPr>
            <p:txBody>
              <a:bodyPr/>
              <a:lstStyle/>
              <a:p>
                <a:endParaRPr lang="en-US"/>
              </a:p>
            </p:txBody>
          </p:sp>
          <p:sp>
            <p:nvSpPr>
              <p:cNvPr id="35137" name="Line 208"/>
              <p:cNvSpPr>
                <a:spLocks noChangeShapeType="1"/>
              </p:cNvSpPr>
              <p:nvPr/>
            </p:nvSpPr>
            <p:spPr bwMode="auto">
              <a:xfrm>
                <a:off x="1954" y="3032"/>
                <a:ext cx="1" cy="7"/>
              </a:xfrm>
              <a:prstGeom prst="line">
                <a:avLst/>
              </a:prstGeom>
              <a:noFill/>
              <a:ln w="0">
                <a:solidFill>
                  <a:srgbClr val="000000"/>
                </a:solidFill>
                <a:round/>
                <a:headEnd/>
                <a:tailEnd/>
              </a:ln>
            </p:spPr>
            <p:txBody>
              <a:bodyPr/>
              <a:lstStyle/>
              <a:p>
                <a:endParaRPr lang="en-GB"/>
              </a:p>
            </p:txBody>
          </p:sp>
          <p:sp>
            <p:nvSpPr>
              <p:cNvPr id="35138" name="Freeform 209"/>
              <p:cNvSpPr>
                <a:spLocks/>
              </p:cNvSpPr>
              <p:nvPr/>
            </p:nvSpPr>
            <p:spPr bwMode="auto">
              <a:xfrm>
                <a:off x="1944" y="3039"/>
                <a:ext cx="26" cy="437"/>
              </a:xfrm>
              <a:custGeom>
                <a:avLst/>
                <a:gdLst>
                  <a:gd name="T0" fmla="*/ 0 w 107"/>
                  <a:gd name="T1" fmla="*/ 0 h 1750"/>
                  <a:gd name="T2" fmla="*/ 0 w 107"/>
                  <a:gd name="T3" fmla="*/ 4 h 1750"/>
                  <a:gd name="T4" fmla="*/ 1 w 107"/>
                  <a:gd name="T5" fmla="*/ 8 h 1750"/>
                  <a:gd name="T6" fmla="*/ 3 w 107"/>
                  <a:gd name="T7" fmla="*/ 11 h 1750"/>
                  <a:gd name="T8" fmla="*/ 5 w 107"/>
                  <a:gd name="T9" fmla="*/ 14 h 1750"/>
                  <a:gd name="T10" fmla="*/ 11 w 107"/>
                  <a:gd name="T11" fmla="*/ 18 h 1750"/>
                  <a:gd name="T12" fmla="*/ 18 w 107"/>
                  <a:gd name="T13" fmla="*/ 22 h 1750"/>
                  <a:gd name="T14" fmla="*/ 22 w 107"/>
                  <a:gd name="T15" fmla="*/ 24 h 1750"/>
                  <a:gd name="T16" fmla="*/ 24 w 107"/>
                  <a:gd name="T17" fmla="*/ 27 h 1750"/>
                  <a:gd name="T18" fmla="*/ 26 w 107"/>
                  <a:gd name="T19" fmla="*/ 31 h 1750"/>
                  <a:gd name="T20" fmla="*/ 26 w 107"/>
                  <a:gd name="T21" fmla="*/ 36 h 1750"/>
                  <a:gd name="T22" fmla="*/ 26 w 107"/>
                  <a:gd name="T23" fmla="*/ 422 h 1750"/>
                  <a:gd name="T24" fmla="*/ 25 w 107"/>
                  <a:gd name="T25" fmla="*/ 432 h 1750"/>
                  <a:gd name="T26" fmla="*/ 23 w 107"/>
                  <a:gd name="T27" fmla="*/ 435 h 1750"/>
                  <a:gd name="T28" fmla="*/ 21 w 107"/>
                  <a:gd name="T29" fmla="*/ 437 h 17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7"/>
                  <a:gd name="T46" fmla="*/ 0 h 1750"/>
                  <a:gd name="T47" fmla="*/ 107 w 107"/>
                  <a:gd name="T48" fmla="*/ 1750 h 17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7" h="1750">
                    <a:moveTo>
                      <a:pt x="0" y="0"/>
                    </a:moveTo>
                    <a:lnTo>
                      <a:pt x="1" y="16"/>
                    </a:lnTo>
                    <a:lnTo>
                      <a:pt x="5" y="31"/>
                    </a:lnTo>
                    <a:lnTo>
                      <a:pt x="11" y="44"/>
                    </a:lnTo>
                    <a:lnTo>
                      <a:pt x="20" y="55"/>
                    </a:lnTo>
                    <a:lnTo>
                      <a:pt x="44" y="74"/>
                    </a:lnTo>
                    <a:lnTo>
                      <a:pt x="76" y="90"/>
                    </a:lnTo>
                    <a:lnTo>
                      <a:pt x="90" y="98"/>
                    </a:lnTo>
                    <a:lnTo>
                      <a:pt x="100" y="108"/>
                    </a:lnTo>
                    <a:lnTo>
                      <a:pt x="106" y="123"/>
                    </a:lnTo>
                    <a:lnTo>
                      <a:pt x="107" y="144"/>
                    </a:lnTo>
                    <a:lnTo>
                      <a:pt x="107" y="1691"/>
                    </a:lnTo>
                    <a:lnTo>
                      <a:pt x="103" y="1729"/>
                    </a:lnTo>
                    <a:lnTo>
                      <a:pt x="95" y="1741"/>
                    </a:lnTo>
                    <a:lnTo>
                      <a:pt x="85" y="1750"/>
                    </a:lnTo>
                  </a:path>
                </a:pathLst>
              </a:custGeom>
              <a:noFill/>
              <a:ln w="0">
                <a:solidFill>
                  <a:srgbClr val="000000"/>
                </a:solidFill>
                <a:round/>
                <a:headEnd/>
                <a:tailEnd/>
              </a:ln>
            </p:spPr>
            <p:txBody>
              <a:bodyPr/>
              <a:lstStyle/>
              <a:p>
                <a:endParaRPr lang="en-US"/>
              </a:p>
            </p:txBody>
          </p:sp>
          <p:sp>
            <p:nvSpPr>
              <p:cNvPr id="35139" name="Freeform 210"/>
              <p:cNvSpPr>
                <a:spLocks/>
              </p:cNvSpPr>
              <p:nvPr/>
            </p:nvSpPr>
            <p:spPr bwMode="auto">
              <a:xfrm>
                <a:off x="1963" y="3478"/>
                <a:ext cx="8" cy="9"/>
              </a:xfrm>
              <a:custGeom>
                <a:avLst/>
                <a:gdLst>
                  <a:gd name="T0" fmla="*/ 0 w 36"/>
                  <a:gd name="T1" fmla="*/ 0 h 37"/>
                  <a:gd name="T2" fmla="*/ 8 w 36"/>
                  <a:gd name="T3" fmla="*/ 1 h 37"/>
                  <a:gd name="T4" fmla="*/ 8 w 36"/>
                  <a:gd name="T5" fmla="*/ 9 h 37"/>
                  <a:gd name="T6" fmla="*/ 0 60000 65536"/>
                  <a:gd name="T7" fmla="*/ 0 60000 65536"/>
                  <a:gd name="T8" fmla="*/ 0 60000 65536"/>
                  <a:gd name="T9" fmla="*/ 0 w 36"/>
                  <a:gd name="T10" fmla="*/ 0 h 37"/>
                  <a:gd name="T11" fmla="*/ 36 w 36"/>
                  <a:gd name="T12" fmla="*/ 37 h 37"/>
                </a:gdLst>
                <a:ahLst/>
                <a:cxnLst>
                  <a:cxn ang="T6">
                    <a:pos x="T0" y="T1"/>
                  </a:cxn>
                  <a:cxn ang="T7">
                    <a:pos x="T2" y="T3"/>
                  </a:cxn>
                  <a:cxn ang="T8">
                    <a:pos x="T4" y="T5"/>
                  </a:cxn>
                </a:cxnLst>
                <a:rect l="T9" t="T10" r="T11" b="T12"/>
                <a:pathLst>
                  <a:path w="36" h="37">
                    <a:moveTo>
                      <a:pt x="0" y="0"/>
                    </a:moveTo>
                    <a:lnTo>
                      <a:pt x="36" y="4"/>
                    </a:lnTo>
                    <a:lnTo>
                      <a:pt x="36" y="37"/>
                    </a:lnTo>
                  </a:path>
                </a:pathLst>
              </a:custGeom>
              <a:noFill/>
              <a:ln w="0">
                <a:solidFill>
                  <a:srgbClr val="000000"/>
                </a:solidFill>
                <a:round/>
                <a:headEnd/>
                <a:tailEnd/>
              </a:ln>
            </p:spPr>
            <p:txBody>
              <a:bodyPr/>
              <a:lstStyle/>
              <a:p>
                <a:endParaRPr lang="en-US"/>
              </a:p>
            </p:txBody>
          </p:sp>
          <p:sp>
            <p:nvSpPr>
              <p:cNvPr id="35140" name="Freeform 211"/>
              <p:cNvSpPr>
                <a:spLocks/>
              </p:cNvSpPr>
              <p:nvPr/>
            </p:nvSpPr>
            <p:spPr bwMode="auto">
              <a:xfrm>
                <a:off x="1953" y="3039"/>
                <a:ext cx="26" cy="440"/>
              </a:xfrm>
              <a:custGeom>
                <a:avLst/>
                <a:gdLst>
                  <a:gd name="T0" fmla="*/ 19 w 105"/>
                  <a:gd name="T1" fmla="*/ 440 h 1758"/>
                  <a:gd name="T2" fmla="*/ 22 w 105"/>
                  <a:gd name="T3" fmla="*/ 438 h 1758"/>
                  <a:gd name="T4" fmla="*/ 25 w 105"/>
                  <a:gd name="T5" fmla="*/ 435 h 1758"/>
                  <a:gd name="T6" fmla="*/ 26 w 105"/>
                  <a:gd name="T7" fmla="*/ 430 h 1758"/>
                  <a:gd name="T8" fmla="*/ 26 w 105"/>
                  <a:gd name="T9" fmla="*/ 424 h 1758"/>
                  <a:gd name="T10" fmla="*/ 26 w 105"/>
                  <a:gd name="T11" fmla="*/ 36 h 1758"/>
                  <a:gd name="T12" fmla="*/ 25 w 105"/>
                  <a:gd name="T13" fmla="*/ 29 h 1758"/>
                  <a:gd name="T14" fmla="*/ 23 w 105"/>
                  <a:gd name="T15" fmla="*/ 24 h 1758"/>
                  <a:gd name="T16" fmla="*/ 19 w 105"/>
                  <a:gd name="T17" fmla="*/ 20 h 1758"/>
                  <a:gd name="T18" fmla="*/ 12 w 105"/>
                  <a:gd name="T19" fmla="*/ 17 h 1758"/>
                  <a:gd name="T20" fmla="*/ 6 w 105"/>
                  <a:gd name="T21" fmla="*/ 14 h 1758"/>
                  <a:gd name="T22" fmla="*/ 3 w 105"/>
                  <a:gd name="T23" fmla="*/ 10 h 1758"/>
                  <a:gd name="T24" fmla="*/ 0 w 105"/>
                  <a:gd name="T25" fmla="*/ 6 h 1758"/>
                  <a:gd name="T26" fmla="*/ 0 w 105"/>
                  <a:gd name="T27" fmla="*/ 0 h 175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5"/>
                  <a:gd name="T43" fmla="*/ 0 h 1758"/>
                  <a:gd name="T44" fmla="*/ 105 w 105"/>
                  <a:gd name="T45" fmla="*/ 1758 h 175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5" h="1758">
                    <a:moveTo>
                      <a:pt x="75" y="1758"/>
                    </a:moveTo>
                    <a:lnTo>
                      <a:pt x="90" y="1749"/>
                    </a:lnTo>
                    <a:lnTo>
                      <a:pt x="99" y="1737"/>
                    </a:lnTo>
                    <a:lnTo>
                      <a:pt x="104" y="1719"/>
                    </a:lnTo>
                    <a:lnTo>
                      <a:pt x="105" y="1693"/>
                    </a:lnTo>
                    <a:lnTo>
                      <a:pt x="105" y="144"/>
                    </a:lnTo>
                    <a:lnTo>
                      <a:pt x="102" y="117"/>
                    </a:lnTo>
                    <a:lnTo>
                      <a:pt x="93" y="97"/>
                    </a:lnTo>
                    <a:lnTo>
                      <a:pt x="77" y="81"/>
                    </a:lnTo>
                    <a:lnTo>
                      <a:pt x="50" y="67"/>
                    </a:lnTo>
                    <a:lnTo>
                      <a:pt x="26" y="54"/>
                    </a:lnTo>
                    <a:lnTo>
                      <a:pt x="11" y="40"/>
                    </a:lnTo>
                    <a:lnTo>
                      <a:pt x="2" y="22"/>
                    </a:lnTo>
                    <a:lnTo>
                      <a:pt x="0" y="0"/>
                    </a:lnTo>
                  </a:path>
                </a:pathLst>
              </a:custGeom>
              <a:noFill/>
              <a:ln w="0">
                <a:solidFill>
                  <a:srgbClr val="000000"/>
                </a:solidFill>
                <a:round/>
                <a:headEnd/>
                <a:tailEnd/>
              </a:ln>
            </p:spPr>
            <p:txBody>
              <a:bodyPr/>
              <a:lstStyle/>
              <a:p>
                <a:endParaRPr lang="en-US"/>
              </a:p>
            </p:txBody>
          </p:sp>
          <p:sp>
            <p:nvSpPr>
              <p:cNvPr id="35141" name="Freeform 212"/>
              <p:cNvSpPr>
                <a:spLocks/>
              </p:cNvSpPr>
              <p:nvPr/>
            </p:nvSpPr>
            <p:spPr bwMode="auto">
              <a:xfrm>
                <a:off x="1960" y="3039"/>
                <a:ext cx="26" cy="440"/>
              </a:xfrm>
              <a:custGeom>
                <a:avLst/>
                <a:gdLst>
                  <a:gd name="T0" fmla="*/ 0 w 107"/>
                  <a:gd name="T1" fmla="*/ 0 h 1758"/>
                  <a:gd name="T2" fmla="*/ 0 w 107"/>
                  <a:gd name="T3" fmla="*/ 3 h 1758"/>
                  <a:gd name="T4" fmla="*/ 1 w 107"/>
                  <a:gd name="T5" fmla="*/ 6 h 1758"/>
                  <a:gd name="T6" fmla="*/ 4 w 107"/>
                  <a:gd name="T7" fmla="*/ 8 h 1758"/>
                  <a:gd name="T8" fmla="*/ 8 w 107"/>
                  <a:gd name="T9" fmla="*/ 10 h 1758"/>
                  <a:gd name="T10" fmla="*/ 16 w 107"/>
                  <a:gd name="T11" fmla="*/ 14 h 1758"/>
                  <a:gd name="T12" fmla="*/ 22 w 107"/>
                  <a:gd name="T13" fmla="*/ 20 h 1758"/>
                  <a:gd name="T14" fmla="*/ 25 w 107"/>
                  <a:gd name="T15" fmla="*/ 27 h 1758"/>
                  <a:gd name="T16" fmla="*/ 26 w 107"/>
                  <a:gd name="T17" fmla="*/ 36 h 1758"/>
                  <a:gd name="T18" fmla="*/ 26 w 107"/>
                  <a:gd name="T19" fmla="*/ 420 h 1758"/>
                  <a:gd name="T20" fmla="*/ 25 w 107"/>
                  <a:gd name="T21" fmla="*/ 432 h 1758"/>
                  <a:gd name="T22" fmla="*/ 22 w 107"/>
                  <a:gd name="T23" fmla="*/ 440 h 17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7"/>
                  <a:gd name="T37" fmla="*/ 0 h 1758"/>
                  <a:gd name="T38" fmla="*/ 107 w 107"/>
                  <a:gd name="T39" fmla="*/ 1758 h 17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7" h="1758">
                    <a:moveTo>
                      <a:pt x="0" y="0"/>
                    </a:moveTo>
                    <a:lnTo>
                      <a:pt x="1" y="11"/>
                    </a:lnTo>
                    <a:lnTo>
                      <a:pt x="6" y="22"/>
                    </a:lnTo>
                    <a:lnTo>
                      <a:pt x="16" y="30"/>
                    </a:lnTo>
                    <a:lnTo>
                      <a:pt x="33" y="39"/>
                    </a:lnTo>
                    <a:lnTo>
                      <a:pt x="67" y="57"/>
                    </a:lnTo>
                    <a:lnTo>
                      <a:pt x="90" y="80"/>
                    </a:lnTo>
                    <a:lnTo>
                      <a:pt x="103" y="107"/>
                    </a:lnTo>
                    <a:lnTo>
                      <a:pt x="107" y="142"/>
                    </a:lnTo>
                    <a:lnTo>
                      <a:pt x="107" y="1680"/>
                    </a:lnTo>
                    <a:lnTo>
                      <a:pt x="103" y="1727"/>
                    </a:lnTo>
                    <a:lnTo>
                      <a:pt x="90" y="1758"/>
                    </a:lnTo>
                  </a:path>
                </a:pathLst>
              </a:custGeom>
              <a:noFill/>
              <a:ln w="0">
                <a:solidFill>
                  <a:srgbClr val="000000"/>
                </a:solidFill>
                <a:round/>
                <a:headEnd/>
                <a:tailEnd/>
              </a:ln>
            </p:spPr>
            <p:txBody>
              <a:bodyPr/>
              <a:lstStyle/>
              <a:p>
                <a:endParaRPr lang="en-US"/>
              </a:p>
            </p:txBody>
          </p:sp>
          <p:sp>
            <p:nvSpPr>
              <p:cNvPr id="35142" name="Freeform 213"/>
              <p:cNvSpPr>
                <a:spLocks/>
              </p:cNvSpPr>
              <p:nvPr/>
            </p:nvSpPr>
            <p:spPr bwMode="auto">
              <a:xfrm>
                <a:off x="1525" y="3060"/>
                <a:ext cx="381" cy="408"/>
              </a:xfrm>
              <a:custGeom>
                <a:avLst/>
                <a:gdLst>
                  <a:gd name="T0" fmla="*/ 381 w 1524"/>
                  <a:gd name="T1" fmla="*/ 408 h 1634"/>
                  <a:gd name="T2" fmla="*/ 381 w 1524"/>
                  <a:gd name="T3" fmla="*/ 14 h 1634"/>
                  <a:gd name="T4" fmla="*/ 0 w 1524"/>
                  <a:gd name="T5" fmla="*/ 0 h 1634"/>
                  <a:gd name="T6" fmla="*/ 0 w 1524"/>
                  <a:gd name="T7" fmla="*/ 352 h 1634"/>
                  <a:gd name="T8" fmla="*/ 0 60000 65536"/>
                  <a:gd name="T9" fmla="*/ 0 60000 65536"/>
                  <a:gd name="T10" fmla="*/ 0 60000 65536"/>
                  <a:gd name="T11" fmla="*/ 0 60000 65536"/>
                  <a:gd name="T12" fmla="*/ 0 w 1524"/>
                  <a:gd name="T13" fmla="*/ 0 h 1634"/>
                  <a:gd name="T14" fmla="*/ 1524 w 1524"/>
                  <a:gd name="T15" fmla="*/ 1634 h 1634"/>
                </a:gdLst>
                <a:ahLst/>
                <a:cxnLst>
                  <a:cxn ang="T8">
                    <a:pos x="T0" y="T1"/>
                  </a:cxn>
                  <a:cxn ang="T9">
                    <a:pos x="T2" y="T3"/>
                  </a:cxn>
                  <a:cxn ang="T10">
                    <a:pos x="T4" y="T5"/>
                  </a:cxn>
                  <a:cxn ang="T11">
                    <a:pos x="T6" y="T7"/>
                  </a:cxn>
                </a:cxnLst>
                <a:rect l="T12" t="T13" r="T14" b="T15"/>
                <a:pathLst>
                  <a:path w="1524" h="1634">
                    <a:moveTo>
                      <a:pt x="1524" y="1634"/>
                    </a:moveTo>
                    <a:lnTo>
                      <a:pt x="1524" y="57"/>
                    </a:lnTo>
                    <a:lnTo>
                      <a:pt x="0" y="0"/>
                    </a:lnTo>
                    <a:lnTo>
                      <a:pt x="0" y="1411"/>
                    </a:lnTo>
                  </a:path>
                </a:pathLst>
              </a:custGeom>
              <a:noFill/>
              <a:ln w="0">
                <a:solidFill>
                  <a:srgbClr val="000000"/>
                </a:solidFill>
                <a:round/>
                <a:headEnd/>
                <a:tailEnd/>
              </a:ln>
            </p:spPr>
            <p:txBody>
              <a:bodyPr/>
              <a:lstStyle/>
              <a:p>
                <a:endParaRPr lang="en-US"/>
              </a:p>
            </p:txBody>
          </p:sp>
          <p:sp>
            <p:nvSpPr>
              <p:cNvPr id="35143" name="Freeform 214"/>
              <p:cNvSpPr>
                <a:spLocks/>
              </p:cNvSpPr>
              <p:nvPr/>
            </p:nvSpPr>
            <p:spPr bwMode="auto">
              <a:xfrm>
                <a:off x="1533" y="3067"/>
                <a:ext cx="366" cy="393"/>
              </a:xfrm>
              <a:custGeom>
                <a:avLst/>
                <a:gdLst>
                  <a:gd name="T0" fmla="*/ 0 w 1463"/>
                  <a:gd name="T1" fmla="*/ 346 h 1570"/>
                  <a:gd name="T2" fmla="*/ 0 w 1463"/>
                  <a:gd name="T3" fmla="*/ 0 h 1570"/>
                  <a:gd name="T4" fmla="*/ 366 w 1463"/>
                  <a:gd name="T5" fmla="*/ 15 h 1570"/>
                  <a:gd name="T6" fmla="*/ 366 w 1463"/>
                  <a:gd name="T7" fmla="*/ 393 h 1570"/>
                  <a:gd name="T8" fmla="*/ 0 60000 65536"/>
                  <a:gd name="T9" fmla="*/ 0 60000 65536"/>
                  <a:gd name="T10" fmla="*/ 0 60000 65536"/>
                  <a:gd name="T11" fmla="*/ 0 60000 65536"/>
                  <a:gd name="T12" fmla="*/ 0 w 1463"/>
                  <a:gd name="T13" fmla="*/ 0 h 1570"/>
                  <a:gd name="T14" fmla="*/ 1463 w 1463"/>
                  <a:gd name="T15" fmla="*/ 1570 h 1570"/>
                </a:gdLst>
                <a:ahLst/>
                <a:cxnLst>
                  <a:cxn ang="T8">
                    <a:pos x="T0" y="T1"/>
                  </a:cxn>
                  <a:cxn ang="T9">
                    <a:pos x="T2" y="T3"/>
                  </a:cxn>
                  <a:cxn ang="T10">
                    <a:pos x="T4" y="T5"/>
                  </a:cxn>
                  <a:cxn ang="T11">
                    <a:pos x="T6" y="T7"/>
                  </a:cxn>
                </a:cxnLst>
                <a:rect l="T12" t="T13" r="T14" b="T15"/>
                <a:pathLst>
                  <a:path w="1463" h="1570">
                    <a:moveTo>
                      <a:pt x="0" y="1384"/>
                    </a:moveTo>
                    <a:lnTo>
                      <a:pt x="0" y="0"/>
                    </a:lnTo>
                    <a:lnTo>
                      <a:pt x="1463" y="58"/>
                    </a:lnTo>
                    <a:lnTo>
                      <a:pt x="1463" y="1570"/>
                    </a:lnTo>
                  </a:path>
                </a:pathLst>
              </a:custGeom>
              <a:noFill/>
              <a:ln w="0">
                <a:solidFill>
                  <a:srgbClr val="000000"/>
                </a:solidFill>
                <a:round/>
                <a:headEnd/>
                <a:tailEnd/>
              </a:ln>
            </p:spPr>
            <p:txBody>
              <a:bodyPr/>
              <a:lstStyle/>
              <a:p>
                <a:endParaRPr lang="en-US"/>
              </a:p>
            </p:txBody>
          </p:sp>
          <p:sp>
            <p:nvSpPr>
              <p:cNvPr id="35144" name="Line 215"/>
              <p:cNvSpPr>
                <a:spLocks noChangeShapeType="1"/>
              </p:cNvSpPr>
              <p:nvPr/>
            </p:nvSpPr>
            <p:spPr bwMode="auto">
              <a:xfrm>
                <a:off x="1555" y="3068"/>
                <a:ext cx="1" cy="343"/>
              </a:xfrm>
              <a:prstGeom prst="line">
                <a:avLst/>
              </a:prstGeom>
              <a:noFill/>
              <a:ln w="0">
                <a:solidFill>
                  <a:srgbClr val="000000"/>
                </a:solidFill>
                <a:round/>
                <a:headEnd/>
                <a:tailEnd/>
              </a:ln>
            </p:spPr>
            <p:txBody>
              <a:bodyPr/>
              <a:lstStyle/>
              <a:p>
                <a:endParaRPr lang="en-GB"/>
              </a:p>
            </p:txBody>
          </p:sp>
          <p:sp>
            <p:nvSpPr>
              <p:cNvPr id="35145" name="Freeform 216"/>
              <p:cNvSpPr>
                <a:spLocks/>
              </p:cNvSpPr>
              <p:nvPr/>
            </p:nvSpPr>
            <p:spPr bwMode="auto">
              <a:xfrm>
                <a:off x="1709" y="3387"/>
                <a:ext cx="50" cy="16"/>
              </a:xfrm>
              <a:custGeom>
                <a:avLst/>
                <a:gdLst>
                  <a:gd name="T0" fmla="*/ 0 w 199"/>
                  <a:gd name="T1" fmla="*/ 10 h 65"/>
                  <a:gd name="T2" fmla="*/ 0 w 199"/>
                  <a:gd name="T3" fmla="*/ 0 h 65"/>
                  <a:gd name="T4" fmla="*/ 50 w 199"/>
                  <a:gd name="T5" fmla="*/ 7 h 65"/>
                  <a:gd name="T6" fmla="*/ 50 w 199"/>
                  <a:gd name="T7" fmla="*/ 16 h 65"/>
                  <a:gd name="T8" fmla="*/ 0 w 199"/>
                  <a:gd name="T9" fmla="*/ 10 h 65"/>
                  <a:gd name="T10" fmla="*/ 0 60000 65536"/>
                  <a:gd name="T11" fmla="*/ 0 60000 65536"/>
                  <a:gd name="T12" fmla="*/ 0 60000 65536"/>
                  <a:gd name="T13" fmla="*/ 0 60000 65536"/>
                  <a:gd name="T14" fmla="*/ 0 60000 65536"/>
                  <a:gd name="T15" fmla="*/ 0 w 199"/>
                  <a:gd name="T16" fmla="*/ 0 h 65"/>
                  <a:gd name="T17" fmla="*/ 199 w 199"/>
                  <a:gd name="T18" fmla="*/ 65 h 65"/>
                </a:gdLst>
                <a:ahLst/>
                <a:cxnLst>
                  <a:cxn ang="T10">
                    <a:pos x="T0" y="T1"/>
                  </a:cxn>
                  <a:cxn ang="T11">
                    <a:pos x="T2" y="T3"/>
                  </a:cxn>
                  <a:cxn ang="T12">
                    <a:pos x="T4" y="T5"/>
                  </a:cxn>
                  <a:cxn ang="T13">
                    <a:pos x="T6" y="T7"/>
                  </a:cxn>
                  <a:cxn ang="T14">
                    <a:pos x="T8" y="T9"/>
                  </a:cxn>
                </a:cxnLst>
                <a:rect l="T15" t="T16" r="T17" b="T18"/>
                <a:pathLst>
                  <a:path w="199" h="65">
                    <a:moveTo>
                      <a:pt x="0" y="40"/>
                    </a:moveTo>
                    <a:lnTo>
                      <a:pt x="0" y="0"/>
                    </a:lnTo>
                    <a:lnTo>
                      <a:pt x="199" y="27"/>
                    </a:lnTo>
                    <a:lnTo>
                      <a:pt x="199" y="65"/>
                    </a:lnTo>
                    <a:lnTo>
                      <a:pt x="0" y="40"/>
                    </a:lnTo>
                    <a:close/>
                  </a:path>
                </a:pathLst>
              </a:custGeom>
              <a:noFill/>
              <a:ln w="0">
                <a:solidFill>
                  <a:srgbClr val="000000"/>
                </a:solidFill>
                <a:round/>
                <a:headEnd/>
                <a:tailEnd/>
              </a:ln>
            </p:spPr>
            <p:txBody>
              <a:bodyPr/>
              <a:lstStyle/>
              <a:p>
                <a:endParaRPr lang="en-US"/>
              </a:p>
            </p:txBody>
          </p:sp>
          <p:sp>
            <p:nvSpPr>
              <p:cNvPr id="35146" name="Line 217"/>
              <p:cNvSpPr>
                <a:spLocks noChangeShapeType="1"/>
              </p:cNvSpPr>
              <p:nvPr/>
            </p:nvSpPr>
            <p:spPr bwMode="auto">
              <a:xfrm>
                <a:off x="1555" y="3333"/>
                <a:ext cx="344" cy="41"/>
              </a:xfrm>
              <a:prstGeom prst="line">
                <a:avLst/>
              </a:prstGeom>
              <a:noFill/>
              <a:ln w="0">
                <a:solidFill>
                  <a:srgbClr val="000000"/>
                </a:solidFill>
                <a:round/>
                <a:headEnd/>
                <a:tailEnd/>
              </a:ln>
            </p:spPr>
            <p:txBody>
              <a:bodyPr/>
              <a:lstStyle/>
              <a:p>
                <a:endParaRPr lang="en-GB"/>
              </a:p>
            </p:txBody>
          </p:sp>
          <p:sp>
            <p:nvSpPr>
              <p:cNvPr id="35147" name="Line 218"/>
              <p:cNvSpPr>
                <a:spLocks noChangeShapeType="1"/>
              </p:cNvSpPr>
              <p:nvPr/>
            </p:nvSpPr>
            <p:spPr bwMode="auto">
              <a:xfrm flipH="1" flipV="1">
                <a:off x="1555" y="3322"/>
                <a:ext cx="344" cy="40"/>
              </a:xfrm>
              <a:prstGeom prst="line">
                <a:avLst/>
              </a:prstGeom>
              <a:noFill/>
              <a:ln w="0">
                <a:solidFill>
                  <a:srgbClr val="000000"/>
                </a:solidFill>
                <a:round/>
                <a:headEnd/>
                <a:tailEnd/>
              </a:ln>
            </p:spPr>
            <p:txBody>
              <a:bodyPr/>
              <a:lstStyle/>
              <a:p>
                <a:endParaRPr lang="en-GB"/>
              </a:p>
            </p:txBody>
          </p:sp>
          <p:sp>
            <p:nvSpPr>
              <p:cNvPr id="35148" name="Line 219"/>
              <p:cNvSpPr>
                <a:spLocks noChangeShapeType="1"/>
              </p:cNvSpPr>
              <p:nvPr/>
            </p:nvSpPr>
            <p:spPr bwMode="auto">
              <a:xfrm>
                <a:off x="1555" y="3245"/>
                <a:ext cx="344" cy="32"/>
              </a:xfrm>
              <a:prstGeom prst="line">
                <a:avLst/>
              </a:prstGeom>
              <a:noFill/>
              <a:ln w="0">
                <a:solidFill>
                  <a:srgbClr val="000000"/>
                </a:solidFill>
                <a:round/>
                <a:headEnd/>
                <a:tailEnd/>
              </a:ln>
            </p:spPr>
            <p:txBody>
              <a:bodyPr/>
              <a:lstStyle/>
              <a:p>
                <a:endParaRPr lang="en-GB"/>
              </a:p>
            </p:txBody>
          </p:sp>
          <p:sp>
            <p:nvSpPr>
              <p:cNvPr id="35149" name="Line 220"/>
              <p:cNvSpPr>
                <a:spLocks noChangeShapeType="1"/>
              </p:cNvSpPr>
              <p:nvPr/>
            </p:nvSpPr>
            <p:spPr bwMode="auto">
              <a:xfrm flipH="1" flipV="1">
                <a:off x="1555" y="3234"/>
                <a:ext cx="344" cy="31"/>
              </a:xfrm>
              <a:prstGeom prst="line">
                <a:avLst/>
              </a:prstGeom>
              <a:noFill/>
              <a:ln w="0">
                <a:solidFill>
                  <a:srgbClr val="000000"/>
                </a:solidFill>
                <a:round/>
                <a:headEnd/>
                <a:tailEnd/>
              </a:ln>
            </p:spPr>
            <p:txBody>
              <a:bodyPr/>
              <a:lstStyle/>
              <a:p>
                <a:endParaRPr lang="en-GB"/>
              </a:p>
            </p:txBody>
          </p:sp>
          <p:sp>
            <p:nvSpPr>
              <p:cNvPr id="35150" name="Line 221"/>
              <p:cNvSpPr>
                <a:spLocks noChangeShapeType="1"/>
              </p:cNvSpPr>
              <p:nvPr/>
            </p:nvSpPr>
            <p:spPr bwMode="auto">
              <a:xfrm>
                <a:off x="1555" y="3157"/>
                <a:ext cx="344" cy="22"/>
              </a:xfrm>
              <a:prstGeom prst="line">
                <a:avLst/>
              </a:prstGeom>
              <a:noFill/>
              <a:ln w="0">
                <a:solidFill>
                  <a:srgbClr val="000000"/>
                </a:solidFill>
                <a:round/>
                <a:headEnd/>
                <a:tailEnd/>
              </a:ln>
            </p:spPr>
            <p:txBody>
              <a:bodyPr/>
              <a:lstStyle/>
              <a:p>
                <a:endParaRPr lang="en-GB"/>
              </a:p>
            </p:txBody>
          </p:sp>
          <p:sp>
            <p:nvSpPr>
              <p:cNvPr id="35151" name="Line 222"/>
              <p:cNvSpPr>
                <a:spLocks noChangeShapeType="1"/>
              </p:cNvSpPr>
              <p:nvPr/>
            </p:nvSpPr>
            <p:spPr bwMode="auto">
              <a:xfrm flipH="1" flipV="1">
                <a:off x="1555" y="3146"/>
                <a:ext cx="344" cy="21"/>
              </a:xfrm>
              <a:prstGeom prst="line">
                <a:avLst/>
              </a:prstGeom>
              <a:noFill/>
              <a:ln w="0">
                <a:solidFill>
                  <a:srgbClr val="000000"/>
                </a:solidFill>
                <a:round/>
                <a:headEnd/>
                <a:tailEnd/>
              </a:ln>
            </p:spPr>
            <p:txBody>
              <a:bodyPr/>
              <a:lstStyle/>
              <a:p>
                <a:endParaRPr lang="en-GB"/>
              </a:p>
            </p:txBody>
          </p:sp>
          <p:sp>
            <p:nvSpPr>
              <p:cNvPr id="35152" name="Line 223"/>
              <p:cNvSpPr>
                <a:spLocks noChangeShapeType="1"/>
              </p:cNvSpPr>
              <p:nvPr/>
            </p:nvSpPr>
            <p:spPr bwMode="auto">
              <a:xfrm>
                <a:off x="1469" y="3020"/>
                <a:ext cx="1" cy="384"/>
              </a:xfrm>
              <a:prstGeom prst="line">
                <a:avLst/>
              </a:prstGeom>
              <a:noFill/>
              <a:ln w="0">
                <a:solidFill>
                  <a:srgbClr val="000000"/>
                </a:solidFill>
                <a:round/>
                <a:headEnd/>
                <a:tailEnd/>
              </a:ln>
            </p:spPr>
            <p:txBody>
              <a:bodyPr/>
              <a:lstStyle/>
              <a:p>
                <a:endParaRPr lang="en-GB"/>
              </a:p>
            </p:txBody>
          </p:sp>
          <p:sp>
            <p:nvSpPr>
              <p:cNvPr id="35153" name="Line 224"/>
              <p:cNvSpPr>
                <a:spLocks noChangeShapeType="1"/>
              </p:cNvSpPr>
              <p:nvPr/>
            </p:nvSpPr>
            <p:spPr bwMode="auto">
              <a:xfrm flipV="1">
                <a:off x="2002" y="3033"/>
                <a:ext cx="1" cy="449"/>
              </a:xfrm>
              <a:prstGeom prst="line">
                <a:avLst/>
              </a:prstGeom>
              <a:noFill/>
              <a:ln w="0">
                <a:solidFill>
                  <a:srgbClr val="000000"/>
                </a:solidFill>
                <a:round/>
                <a:headEnd/>
                <a:tailEnd/>
              </a:ln>
            </p:spPr>
            <p:txBody>
              <a:bodyPr/>
              <a:lstStyle/>
              <a:p>
                <a:endParaRPr lang="en-GB"/>
              </a:p>
            </p:txBody>
          </p:sp>
          <p:sp>
            <p:nvSpPr>
              <p:cNvPr id="35154" name="Freeform 225"/>
              <p:cNvSpPr>
                <a:spLocks/>
              </p:cNvSpPr>
              <p:nvPr/>
            </p:nvSpPr>
            <p:spPr bwMode="auto">
              <a:xfrm>
                <a:off x="2160" y="2827"/>
                <a:ext cx="108" cy="209"/>
              </a:xfrm>
              <a:custGeom>
                <a:avLst/>
                <a:gdLst>
                  <a:gd name="T0" fmla="*/ 0 w 429"/>
                  <a:gd name="T1" fmla="*/ 0 h 835"/>
                  <a:gd name="T2" fmla="*/ 108 w 429"/>
                  <a:gd name="T3" fmla="*/ 197 h 835"/>
                  <a:gd name="T4" fmla="*/ 108 w 429"/>
                  <a:gd name="T5" fmla="*/ 209 h 835"/>
                  <a:gd name="T6" fmla="*/ 0 60000 65536"/>
                  <a:gd name="T7" fmla="*/ 0 60000 65536"/>
                  <a:gd name="T8" fmla="*/ 0 60000 65536"/>
                  <a:gd name="T9" fmla="*/ 0 w 429"/>
                  <a:gd name="T10" fmla="*/ 0 h 835"/>
                  <a:gd name="T11" fmla="*/ 429 w 429"/>
                  <a:gd name="T12" fmla="*/ 835 h 835"/>
                </a:gdLst>
                <a:ahLst/>
                <a:cxnLst>
                  <a:cxn ang="T6">
                    <a:pos x="T0" y="T1"/>
                  </a:cxn>
                  <a:cxn ang="T7">
                    <a:pos x="T2" y="T3"/>
                  </a:cxn>
                  <a:cxn ang="T8">
                    <a:pos x="T4" y="T5"/>
                  </a:cxn>
                </a:cxnLst>
                <a:rect l="T9" t="T10" r="T11" b="T12"/>
                <a:pathLst>
                  <a:path w="429" h="835">
                    <a:moveTo>
                      <a:pt x="0" y="0"/>
                    </a:moveTo>
                    <a:lnTo>
                      <a:pt x="429" y="786"/>
                    </a:lnTo>
                    <a:lnTo>
                      <a:pt x="429" y="835"/>
                    </a:lnTo>
                  </a:path>
                </a:pathLst>
              </a:custGeom>
              <a:noFill/>
              <a:ln w="0">
                <a:solidFill>
                  <a:srgbClr val="000000"/>
                </a:solidFill>
                <a:round/>
                <a:headEnd/>
                <a:tailEnd/>
              </a:ln>
            </p:spPr>
            <p:txBody>
              <a:bodyPr/>
              <a:lstStyle/>
              <a:p>
                <a:endParaRPr lang="en-US"/>
              </a:p>
            </p:txBody>
          </p:sp>
          <p:sp>
            <p:nvSpPr>
              <p:cNvPr id="35155" name="Line 226"/>
              <p:cNvSpPr>
                <a:spLocks noChangeShapeType="1"/>
              </p:cNvSpPr>
              <p:nvPr/>
            </p:nvSpPr>
            <p:spPr bwMode="auto">
              <a:xfrm>
                <a:off x="2151" y="2839"/>
                <a:ext cx="18" cy="5"/>
              </a:xfrm>
              <a:prstGeom prst="line">
                <a:avLst/>
              </a:prstGeom>
              <a:noFill/>
              <a:ln w="0">
                <a:solidFill>
                  <a:srgbClr val="000000"/>
                </a:solidFill>
                <a:round/>
                <a:headEnd/>
                <a:tailEnd/>
              </a:ln>
            </p:spPr>
            <p:txBody>
              <a:bodyPr/>
              <a:lstStyle/>
              <a:p>
                <a:endParaRPr lang="en-GB"/>
              </a:p>
            </p:txBody>
          </p:sp>
          <p:sp>
            <p:nvSpPr>
              <p:cNvPr id="35156" name="Line 227"/>
              <p:cNvSpPr>
                <a:spLocks noChangeShapeType="1"/>
              </p:cNvSpPr>
              <p:nvPr/>
            </p:nvSpPr>
            <p:spPr bwMode="auto">
              <a:xfrm flipH="1" flipV="1">
                <a:off x="2147" y="2843"/>
                <a:ext cx="26" cy="7"/>
              </a:xfrm>
              <a:prstGeom prst="line">
                <a:avLst/>
              </a:prstGeom>
              <a:noFill/>
              <a:ln w="0">
                <a:solidFill>
                  <a:srgbClr val="000000"/>
                </a:solidFill>
                <a:round/>
                <a:headEnd/>
                <a:tailEnd/>
              </a:ln>
            </p:spPr>
            <p:txBody>
              <a:bodyPr/>
              <a:lstStyle/>
              <a:p>
                <a:endParaRPr lang="en-GB"/>
              </a:p>
            </p:txBody>
          </p:sp>
          <p:sp>
            <p:nvSpPr>
              <p:cNvPr id="35157" name="Line 228"/>
              <p:cNvSpPr>
                <a:spLocks noChangeShapeType="1"/>
              </p:cNvSpPr>
              <p:nvPr/>
            </p:nvSpPr>
            <p:spPr bwMode="auto">
              <a:xfrm>
                <a:off x="2138" y="2854"/>
                <a:ext cx="44" cy="13"/>
              </a:xfrm>
              <a:prstGeom prst="line">
                <a:avLst/>
              </a:prstGeom>
              <a:noFill/>
              <a:ln w="0">
                <a:solidFill>
                  <a:srgbClr val="000000"/>
                </a:solidFill>
                <a:round/>
                <a:headEnd/>
                <a:tailEnd/>
              </a:ln>
            </p:spPr>
            <p:txBody>
              <a:bodyPr/>
              <a:lstStyle/>
              <a:p>
                <a:endParaRPr lang="en-GB"/>
              </a:p>
            </p:txBody>
          </p:sp>
          <p:sp>
            <p:nvSpPr>
              <p:cNvPr id="35158" name="Line 229"/>
              <p:cNvSpPr>
                <a:spLocks noChangeShapeType="1"/>
              </p:cNvSpPr>
              <p:nvPr/>
            </p:nvSpPr>
            <p:spPr bwMode="auto">
              <a:xfrm flipH="1" flipV="1">
                <a:off x="2134" y="2859"/>
                <a:ext cx="51" cy="13"/>
              </a:xfrm>
              <a:prstGeom prst="line">
                <a:avLst/>
              </a:prstGeom>
              <a:noFill/>
              <a:ln w="0">
                <a:solidFill>
                  <a:srgbClr val="000000"/>
                </a:solidFill>
                <a:round/>
                <a:headEnd/>
                <a:tailEnd/>
              </a:ln>
            </p:spPr>
            <p:txBody>
              <a:bodyPr/>
              <a:lstStyle/>
              <a:p>
                <a:endParaRPr lang="en-GB"/>
              </a:p>
            </p:txBody>
          </p:sp>
          <p:sp>
            <p:nvSpPr>
              <p:cNvPr id="35159" name="Line 230"/>
              <p:cNvSpPr>
                <a:spLocks noChangeShapeType="1"/>
              </p:cNvSpPr>
              <p:nvPr/>
            </p:nvSpPr>
            <p:spPr bwMode="auto">
              <a:xfrm>
                <a:off x="2124" y="2871"/>
                <a:ext cx="70" cy="17"/>
              </a:xfrm>
              <a:prstGeom prst="line">
                <a:avLst/>
              </a:prstGeom>
              <a:noFill/>
              <a:ln w="0">
                <a:solidFill>
                  <a:srgbClr val="000000"/>
                </a:solidFill>
                <a:round/>
                <a:headEnd/>
                <a:tailEnd/>
              </a:ln>
            </p:spPr>
            <p:txBody>
              <a:bodyPr/>
              <a:lstStyle/>
              <a:p>
                <a:endParaRPr lang="en-GB"/>
              </a:p>
            </p:txBody>
          </p:sp>
          <p:sp>
            <p:nvSpPr>
              <p:cNvPr id="35160" name="Line 231"/>
              <p:cNvSpPr>
                <a:spLocks noChangeShapeType="1"/>
              </p:cNvSpPr>
              <p:nvPr/>
            </p:nvSpPr>
            <p:spPr bwMode="auto">
              <a:xfrm flipH="1" flipV="1">
                <a:off x="2120" y="2876"/>
                <a:ext cx="77" cy="18"/>
              </a:xfrm>
              <a:prstGeom prst="line">
                <a:avLst/>
              </a:prstGeom>
              <a:noFill/>
              <a:ln w="0">
                <a:solidFill>
                  <a:srgbClr val="000000"/>
                </a:solidFill>
                <a:round/>
                <a:headEnd/>
                <a:tailEnd/>
              </a:ln>
            </p:spPr>
            <p:txBody>
              <a:bodyPr/>
              <a:lstStyle/>
              <a:p>
                <a:endParaRPr lang="en-GB"/>
              </a:p>
            </p:txBody>
          </p:sp>
          <p:sp>
            <p:nvSpPr>
              <p:cNvPr id="35161" name="Line 232"/>
              <p:cNvSpPr>
                <a:spLocks noChangeShapeType="1"/>
              </p:cNvSpPr>
              <p:nvPr/>
            </p:nvSpPr>
            <p:spPr bwMode="auto">
              <a:xfrm>
                <a:off x="2110" y="2889"/>
                <a:ext cx="95" cy="20"/>
              </a:xfrm>
              <a:prstGeom prst="line">
                <a:avLst/>
              </a:prstGeom>
              <a:noFill/>
              <a:ln w="0">
                <a:solidFill>
                  <a:srgbClr val="000000"/>
                </a:solidFill>
                <a:round/>
                <a:headEnd/>
                <a:tailEnd/>
              </a:ln>
            </p:spPr>
            <p:txBody>
              <a:bodyPr/>
              <a:lstStyle/>
              <a:p>
                <a:endParaRPr lang="en-GB"/>
              </a:p>
            </p:txBody>
          </p:sp>
          <p:sp>
            <p:nvSpPr>
              <p:cNvPr id="35162" name="Line 233"/>
              <p:cNvSpPr>
                <a:spLocks noChangeShapeType="1"/>
              </p:cNvSpPr>
              <p:nvPr/>
            </p:nvSpPr>
            <p:spPr bwMode="auto">
              <a:xfrm flipH="1" flipV="1">
                <a:off x="2095" y="2906"/>
                <a:ext cx="121" cy="22"/>
              </a:xfrm>
              <a:prstGeom prst="line">
                <a:avLst/>
              </a:prstGeom>
              <a:noFill/>
              <a:ln w="0">
                <a:solidFill>
                  <a:srgbClr val="000000"/>
                </a:solidFill>
                <a:round/>
                <a:headEnd/>
                <a:tailEnd/>
              </a:ln>
            </p:spPr>
            <p:txBody>
              <a:bodyPr/>
              <a:lstStyle/>
              <a:p>
                <a:endParaRPr lang="en-GB"/>
              </a:p>
            </p:txBody>
          </p:sp>
          <p:sp>
            <p:nvSpPr>
              <p:cNvPr id="35163" name="Line 234"/>
              <p:cNvSpPr>
                <a:spLocks noChangeShapeType="1"/>
              </p:cNvSpPr>
              <p:nvPr/>
            </p:nvSpPr>
            <p:spPr bwMode="auto">
              <a:xfrm>
                <a:off x="2080" y="2924"/>
                <a:ext cx="146" cy="23"/>
              </a:xfrm>
              <a:prstGeom prst="line">
                <a:avLst/>
              </a:prstGeom>
              <a:noFill/>
              <a:ln w="0">
                <a:solidFill>
                  <a:srgbClr val="000000"/>
                </a:solidFill>
                <a:round/>
                <a:headEnd/>
                <a:tailEnd/>
              </a:ln>
            </p:spPr>
            <p:txBody>
              <a:bodyPr/>
              <a:lstStyle/>
              <a:p>
                <a:endParaRPr lang="en-GB"/>
              </a:p>
            </p:txBody>
          </p:sp>
          <p:sp>
            <p:nvSpPr>
              <p:cNvPr id="35164" name="Line 235"/>
              <p:cNvSpPr>
                <a:spLocks noChangeShapeType="1"/>
              </p:cNvSpPr>
              <p:nvPr/>
            </p:nvSpPr>
            <p:spPr bwMode="auto">
              <a:xfrm flipH="1" flipV="1">
                <a:off x="2065" y="2943"/>
                <a:ext cx="171" cy="22"/>
              </a:xfrm>
              <a:prstGeom prst="line">
                <a:avLst/>
              </a:prstGeom>
              <a:noFill/>
              <a:ln w="0">
                <a:solidFill>
                  <a:srgbClr val="000000"/>
                </a:solidFill>
                <a:round/>
                <a:headEnd/>
                <a:tailEnd/>
              </a:ln>
            </p:spPr>
            <p:txBody>
              <a:bodyPr/>
              <a:lstStyle/>
              <a:p>
                <a:endParaRPr lang="en-GB"/>
              </a:p>
            </p:txBody>
          </p:sp>
          <p:sp>
            <p:nvSpPr>
              <p:cNvPr id="35165" name="Line 236"/>
              <p:cNvSpPr>
                <a:spLocks noChangeShapeType="1"/>
              </p:cNvSpPr>
              <p:nvPr/>
            </p:nvSpPr>
            <p:spPr bwMode="auto">
              <a:xfrm>
                <a:off x="2048" y="2963"/>
                <a:ext cx="197" cy="20"/>
              </a:xfrm>
              <a:prstGeom prst="line">
                <a:avLst/>
              </a:prstGeom>
              <a:noFill/>
              <a:ln w="0">
                <a:solidFill>
                  <a:srgbClr val="000000"/>
                </a:solidFill>
                <a:round/>
                <a:headEnd/>
                <a:tailEnd/>
              </a:ln>
            </p:spPr>
            <p:txBody>
              <a:bodyPr/>
              <a:lstStyle/>
              <a:p>
                <a:endParaRPr lang="en-GB"/>
              </a:p>
            </p:txBody>
          </p:sp>
          <p:sp>
            <p:nvSpPr>
              <p:cNvPr id="35166" name="Line 237"/>
              <p:cNvSpPr>
                <a:spLocks noChangeShapeType="1"/>
              </p:cNvSpPr>
              <p:nvPr/>
            </p:nvSpPr>
            <p:spPr bwMode="auto">
              <a:xfrm flipH="1" flipV="1">
                <a:off x="2031" y="2983"/>
                <a:ext cx="224" cy="17"/>
              </a:xfrm>
              <a:prstGeom prst="line">
                <a:avLst/>
              </a:prstGeom>
              <a:noFill/>
              <a:ln w="0">
                <a:solidFill>
                  <a:srgbClr val="000000"/>
                </a:solidFill>
                <a:round/>
                <a:headEnd/>
                <a:tailEnd/>
              </a:ln>
            </p:spPr>
            <p:txBody>
              <a:bodyPr/>
              <a:lstStyle/>
              <a:p>
                <a:endParaRPr lang="en-GB"/>
              </a:p>
            </p:txBody>
          </p:sp>
          <p:sp>
            <p:nvSpPr>
              <p:cNvPr id="35167" name="Line 238"/>
              <p:cNvSpPr>
                <a:spLocks noChangeShapeType="1"/>
              </p:cNvSpPr>
              <p:nvPr/>
            </p:nvSpPr>
            <p:spPr bwMode="auto">
              <a:xfrm>
                <a:off x="2014" y="3005"/>
                <a:ext cx="250" cy="11"/>
              </a:xfrm>
              <a:prstGeom prst="line">
                <a:avLst/>
              </a:prstGeom>
              <a:noFill/>
              <a:ln w="0">
                <a:solidFill>
                  <a:srgbClr val="000000"/>
                </a:solidFill>
                <a:round/>
                <a:headEnd/>
                <a:tailEnd/>
              </a:ln>
            </p:spPr>
            <p:txBody>
              <a:bodyPr/>
              <a:lstStyle/>
              <a:p>
                <a:endParaRPr lang="en-GB"/>
              </a:p>
            </p:txBody>
          </p:sp>
          <p:sp>
            <p:nvSpPr>
              <p:cNvPr id="35168" name="Line 239"/>
              <p:cNvSpPr>
                <a:spLocks noChangeShapeType="1"/>
              </p:cNvSpPr>
              <p:nvPr/>
            </p:nvSpPr>
            <p:spPr bwMode="auto">
              <a:xfrm flipH="1" flipV="1">
                <a:off x="2005" y="3027"/>
                <a:ext cx="263" cy="5"/>
              </a:xfrm>
              <a:prstGeom prst="line">
                <a:avLst/>
              </a:prstGeom>
              <a:noFill/>
              <a:ln w="0">
                <a:solidFill>
                  <a:srgbClr val="000000"/>
                </a:solidFill>
                <a:round/>
                <a:headEnd/>
                <a:tailEnd/>
              </a:ln>
            </p:spPr>
            <p:txBody>
              <a:bodyPr/>
              <a:lstStyle/>
              <a:p>
                <a:endParaRPr lang="en-GB"/>
              </a:p>
            </p:txBody>
          </p:sp>
          <p:sp>
            <p:nvSpPr>
              <p:cNvPr id="35169" name="Freeform 240"/>
              <p:cNvSpPr>
                <a:spLocks noEditPoints="1"/>
              </p:cNvSpPr>
              <p:nvPr/>
            </p:nvSpPr>
            <p:spPr bwMode="auto">
              <a:xfrm>
                <a:off x="502" y="2403"/>
                <a:ext cx="1661" cy="611"/>
              </a:xfrm>
              <a:custGeom>
                <a:avLst/>
                <a:gdLst>
                  <a:gd name="T0" fmla="*/ 274 w 6642"/>
                  <a:gd name="T1" fmla="*/ 602 h 2441"/>
                  <a:gd name="T2" fmla="*/ 0 w 6642"/>
                  <a:gd name="T3" fmla="*/ 391 h 2441"/>
                  <a:gd name="T4" fmla="*/ 230 w 6642"/>
                  <a:gd name="T5" fmla="*/ 415 h 2441"/>
                  <a:gd name="T6" fmla="*/ 477 w 6642"/>
                  <a:gd name="T7" fmla="*/ 607 h 2441"/>
                  <a:gd name="T8" fmla="*/ 381 w 6642"/>
                  <a:gd name="T9" fmla="*/ 604 h 2441"/>
                  <a:gd name="T10" fmla="*/ 274 w 6642"/>
                  <a:gd name="T11" fmla="*/ 602 h 2441"/>
                  <a:gd name="T12" fmla="*/ 100 w 6642"/>
                  <a:gd name="T13" fmla="*/ 277 h 2441"/>
                  <a:gd name="T14" fmla="*/ 187 w 6642"/>
                  <a:gd name="T15" fmla="*/ 224 h 2441"/>
                  <a:gd name="T16" fmla="*/ 247 w 6642"/>
                  <a:gd name="T17" fmla="*/ 216 h 2441"/>
                  <a:gd name="T18" fmla="*/ 372 w 6642"/>
                  <a:gd name="T19" fmla="*/ 139 h 2441"/>
                  <a:gd name="T20" fmla="*/ 372 w 6642"/>
                  <a:gd name="T21" fmla="*/ 132 h 2441"/>
                  <a:gd name="T22" fmla="*/ 1222 w 6642"/>
                  <a:gd name="T23" fmla="*/ 0 h 2441"/>
                  <a:gd name="T24" fmla="*/ 898 w 6642"/>
                  <a:gd name="T25" fmla="*/ 194 h 2441"/>
                  <a:gd name="T26" fmla="*/ 885 w 6642"/>
                  <a:gd name="T27" fmla="*/ 190 h 2441"/>
                  <a:gd name="T28" fmla="*/ 100 w 6642"/>
                  <a:gd name="T29" fmla="*/ 277 h 2441"/>
                  <a:gd name="T30" fmla="*/ 946 w 6642"/>
                  <a:gd name="T31" fmla="*/ 600 h 2441"/>
                  <a:gd name="T32" fmla="*/ 1188 w 6642"/>
                  <a:gd name="T33" fmla="*/ 406 h 2441"/>
                  <a:gd name="T34" fmla="*/ 1661 w 6642"/>
                  <a:gd name="T35" fmla="*/ 388 h 2441"/>
                  <a:gd name="T36" fmla="*/ 1477 w 6642"/>
                  <a:gd name="T37" fmla="*/ 611 h 2441"/>
                  <a:gd name="T38" fmla="*/ 946 w 6642"/>
                  <a:gd name="T39" fmla="*/ 600 h 24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642"/>
                  <a:gd name="T61" fmla="*/ 0 h 2441"/>
                  <a:gd name="T62" fmla="*/ 6642 w 6642"/>
                  <a:gd name="T63" fmla="*/ 2441 h 24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642" h="2441">
                    <a:moveTo>
                      <a:pt x="1095" y="2406"/>
                    </a:moveTo>
                    <a:lnTo>
                      <a:pt x="0" y="1562"/>
                    </a:lnTo>
                    <a:lnTo>
                      <a:pt x="918" y="1659"/>
                    </a:lnTo>
                    <a:lnTo>
                      <a:pt x="1908" y="2424"/>
                    </a:lnTo>
                    <a:lnTo>
                      <a:pt x="1524" y="2414"/>
                    </a:lnTo>
                    <a:lnTo>
                      <a:pt x="1095" y="2406"/>
                    </a:lnTo>
                    <a:close/>
                    <a:moveTo>
                      <a:pt x="398" y="1107"/>
                    </a:moveTo>
                    <a:lnTo>
                      <a:pt x="748" y="893"/>
                    </a:lnTo>
                    <a:lnTo>
                      <a:pt x="989" y="861"/>
                    </a:lnTo>
                    <a:lnTo>
                      <a:pt x="1487" y="557"/>
                    </a:lnTo>
                    <a:lnTo>
                      <a:pt x="1487" y="526"/>
                    </a:lnTo>
                    <a:lnTo>
                      <a:pt x="4887" y="0"/>
                    </a:lnTo>
                    <a:lnTo>
                      <a:pt x="3589" y="774"/>
                    </a:lnTo>
                    <a:lnTo>
                      <a:pt x="3540" y="759"/>
                    </a:lnTo>
                    <a:lnTo>
                      <a:pt x="398" y="1107"/>
                    </a:lnTo>
                    <a:close/>
                    <a:moveTo>
                      <a:pt x="3782" y="2398"/>
                    </a:moveTo>
                    <a:lnTo>
                      <a:pt x="4752" y="1623"/>
                    </a:lnTo>
                    <a:lnTo>
                      <a:pt x="6642" y="1551"/>
                    </a:lnTo>
                    <a:lnTo>
                      <a:pt x="5907" y="2441"/>
                    </a:lnTo>
                    <a:lnTo>
                      <a:pt x="3782" y="2398"/>
                    </a:lnTo>
                    <a:close/>
                  </a:path>
                </a:pathLst>
              </a:custGeom>
              <a:solidFill>
                <a:srgbClr val="7F7F7F"/>
              </a:solidFill>
              <a:ln w="9525">
                <a:noFill/>
                <a:round/>
                <a:headEnd/>
                <a:tailEnd/>
              </a:ln>
            </p:spPr>
            <p:txBody>
              <a:bodyPr/>
              <a:lstStyle/>
              <a:p>
                <a:endParaRPr lang="en-US"/>
              </a:p>
            </p:txBody>
          </p:sp>
          <p:sp>
            <p:nvSpPr>
              <p:cNvPr id="35170" name="Freeform 241"/>
              <p:cNvSpPr>
                <a:spLocks/>
              </p:cNvSpPr>
              <p:nvPr/>
            </p:nvSpPr>
            <p:spPr bwMode="auto">
              <a:xfrm>
                <a:off x="502" y="2794"/>
                <a:ext cx="477" cy="215"/>
              </a:xfrm>
              <a:custGeom>
                <a:avLst/>
                <a:gdLst>
                  <a:gd name="T0" fmla="*/ 274 w 1908"/>
                  <a:gd name="T1" fmla="*/ 211 h 862"/>
                  <a:gd name="T2" fmla="*/ 0 w 1908"/>
                  <a:gd name="T3" fmla="*/ 0 h 862"/>
                  <a:gd name="T4" fmla="*/ 230 w 1908"/>
                  <a:gd name="T5" fmla="*/ 24 h 862"/>
                  <a:gd name="T6" fmla="*/ 477 w 1908"/>
                  <a:gd name="T7" fmla="*/ 215 h 862"/>
                  <a:gd name="T8" fmla="*/ 381 w 1908"/>
                  <a:gd name="T9" fmla="*/ 213 h 862"/>
                  <a:gd name="T10" fmla="*/ 274 w 1908"/>
                  <a:gd name="T11" fmla="*/ 211 h 862"/>
                  <a:gd name="T12" fmla="*/ 0 60000 65536"/>
                  <a:gd name="T13" fmla="*/ 0 60000 65536"/>
                  <a:gd name="T14" fmla="*/ 0 60000 65536"/>
                  <a:gd name="T15" fmla="*/ 0 60000 65536"/>
                  <a:gd name="T16" fmla="*/ 0 60000 65536"/>
                  <a:gd name="T17" fmla="*/ 0 60000 65536"/>
                  <a:gd name="T18" fmla="*/ 0 w 1908"/>
                  <a:gd name="T19" fmla="*/ 0 h 862"/>
                  <a:gd name="T20" fmla="*/ 1908 w 1908"/>
                  <a:gd name="T21" fmla="*/ 862 h 862"/>
                </a:gdLst>
                <a:ahLst/>
                <a:cxnLst>
                  <a:cxn ang="T12">
                    <a:pos x="T0" y="T1"/>
                  </a:cxn>
                  <a:cxn ang="T13">
                    <a:pos x="T2" y="T3"/>
                  </a:cxn>
                  <a:cxn ang="T14">
                    <a:pos x="T4" y="T5"/>
                  </a:cxn>
                  <a:cxn ang="T15">
                    <a:pos x="T6" y="T7"/>
                  </a:cxn>
                  <a:cxn ang="T16">
                    <a:pos x="T8" y="T9"/>
                  </a:cxn>
                  <a:cxn ang="T17">
                    <a:pos x="T10" y="T11"/>
                  </a:cxn>
                </a:cxnLst>
                <a:rect l="T18" t="T19" r="T20" b="T21"/>
                <a:pathLst>
                  <a:path w="1908" h="862">
                    <a:moveTo>
                      <a:pt x="1095" y="844"/>
                    </a:moveTo>
                    <a:lnTo>
                      <a:pt x="0" y="0"/>
                    </a:lnTo>
                    <a:lnTo>
                      <a:pt x="918" y="97"/>
                    </a:lnTo>
                    <a:lnTo>
                      <a:pt x="1908" y="862"/>
                    </a:lnTo>
                    <a:lnTo>
                      <a:pt x="1524" y="852"/>
                    </a:lnTo>
                    <a:lnTo>
                      <a:pt x="1095" y="844"/>
                    </a:lnTo>
                    <a:close/>
                  </a:path>
                </a:pathLst>
              </a:custGeom>
              <a:noFill/>
              <a:ln w="0">
                <a:solidFill>
                  <a:srgbClr val="000000"/>
                </a:solidFill>
                <a:round/>
                <a:headEnd/>
                <a:tailEnd/>
              </a:ln>
            </p:spPr>
            <p:txBody>
              <a:bodyPr/>
              <a:lstStyle/>
              <a:p>
                <a:endParaRPr lang="en-US"/>
              </a:p>
            </p:txBody>
          </p:sp>
          <p:sp>
            <p:nvSpPr>
              <p:cNvPr id="35171" name="Freeform 242"/>
              <p:cNvSpPr>
                <a:spLocks/>
              </p:cNvSpPr>
              <p:nvPr/>
            </p:nvSpPr>
            <p:spPr bwMode="auto">
              <a:xfrm>
                <a:off x="602" y="2403"/>
                <a:ext cx="1122" cy="277"/>
              </a:xfrm>
              <a:custGeom>
                <a:avLst/>
                <a:gdLst>
                  <a:gd name="T0" fmla="*/ 0 w 4489"/>
                  <a:gd name="T1" fmla="*/ 277 h 1107"/>
                  <a:gd name="T2" fmla="*/ 87 w 4489"/>
                  <a:gd name="T3" fmla="*/ 223 h 1107"/>
                  <a:gd name="T4" fmla="*/ 148 w 4489"/>
                  <a:gd name="T5" fmla="*/ 215 h 1107"/>
                  <a:gd name="T6" fmla="*/ 272 w 4489"/>
                  <a:gd name="T7" fmla="*/ 139 h 1107"/>
                  <a:gd name="T8" fmla="*/ 272 w 4489"/>
                  <a:gd name="T9" fmla="*/ 132 h 1107"/>
                  <a:gd name="T10" fmla="*/ 1122 w 4489"/>
                  <a:gd name="T11" fmla="*/ 0 h 1107"/>
                  <a:gd name="T12" fmla="*/ 798 w 4489"/>
                  <a:gd name="T13" fmla="*/ 194 h 1107"/>
                  <a:gd name="T14" fmla="*/ 785 w 4489"/>
                  <a:gd name="T15" fmla="*/ 190 h 1107"/>
                  <a:gd name="T16" fmla="*/ 0 w 4489"/>
                  <a:gd name="T17" fmla="*/ 277 h 1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89"/>
                  <a:gd name="T28" fmla="*/ 0 h 1107"/>
                  <a:gd name="T29" fmla="*/ 4489 w 4489"/>
                  <a:gd name="T30" fmla="*/ 1107 h 11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89" h="1107">
                    <a:moveTo>
                      <a:pt x="0" y="1107"/>
                    </a:moveTo>
                    <a:lnTo>
                      <a:pt x="350" y="893"/>
                    </a:lnTo>
                    <a:lnTo>
                      <a:pt x="591" y="861"/>
                    </a:lnTo>
                    <a:lnTo>
                      <a:pt x="1089" y="557"/>
                    </a:lnTo>
                    <a:lnTo>
                      <a:pt x="1089" y="526"/>
                    </a:lnTo>
                    <a:lnTo>
                      <a:pt x="4489" y="0"/>
                    </a:lnTo>
                    <a:lnTo>
                      <a:pt x="3191" y="774"/>
                    </a:lnTo>
                    <a:lnTo>
                      <a:pt x="3142" y="759"/>
                    </a:lnTo>
                    <a:lnTo>
                      <a:pt x="0" y="1107"/>
                    </a:lnTo>
                    <a:close/>
                  </a:path>
                </a:pathLst>
              </a:custGeom>
              <a:noFill/>
              <a:ln w="0">
                <a:solidFill>
                  <a:srgbClr val="000000"/>
                </a:solidFill>
                <a:round/>
                <a:headEnd/>
                <a:tailEnd/>
              </a:ln>
            </p:spPr>
            <p:txBody>
              <a:bodyPr/>
              <a:lstStyle/>
              <a:p>
                <a:endParaRPr lang="en-US"/>
              </a:p>
            </p:txBody>
          </p:sp>
          <p:sp>
            <p:nvSpPr>
              <p:cNvPr id="35172" name="Freeform 243"/>
              <p:cNvSpPr>
                <a:spLocks/>
              </p:cNvSpPr>
              <p:nvPr/>
            </p:nvSpPr>
            <p:spPr bwMode="auto">
              <a:xfrm>
                <a:off x="1448" y="2791"/>
                <a:ext cx="715" cy="223"/>
              </a:xfrm>
              <a:custGeom>
                <a:avLst/>
                <a:gdLst>
                  <a:gd name="T0" fmla="*/ 0 w 2860"/>
                  <a:gd name="T1" fmla="*/ 212 h 890"/>
                  <a:gd name="T2" fmla="*/ 242 w 2860"/>
                  <a:gd name="T3" fmla="*/ 18 h 890"/>
                  <a:gd name="T4" fmla="*/ 715 w 2860"/>
                  <a:gd name="T5" fmla="*/ 0 h 890"/>
                  <a:gd name="T6" fmla="*/ 531 w 2860"/>
                  <a:gd name="T7" fmla="*/ 223 h 890"/>
                  <a:gd name="T8" fmla="*/ 0 w 2860"/>
                  <a:gd name="T9" fmla="*/ 212 h 890"/>
                  <a:gd name="T10" fmla="*/ 0 60000 65536"/>
                  <a:gd name="T11" fmla="*/ 0 60000 65536"/>
                  <a:gd name="T12" fmla="*/ 0 60000 65536"/>
                  <a:gd name="T13" fmla="*/ 0 60000 65536"/>
                  <a:gd name="T14" fmla="*/ 0 60000 65536"/>
                  <a:gd name="T15" fmla="*/ 0 w 2860"/>
                  <a:gd name="T16" fmla="*/ 0 h 890"/>
                  <a:gd name="T17" fmla="*/ 2860 w 2860"/>
                  <a:gd name="T18" fmla="*/ 890 h 890"/>
                </a:gdLst>
                <a:ahLst/>
                <a:cxnLst>
                  <a:cxn ang="T10">
                    <a:pos x="T0" y="T1"/>
                  </a:cxn>
                  <a:cxn ang="T11">
                    <a:pos x="T2" y="T3"/>
                  </a:cxn>
                  <a:cxn ang="T12">
                    <a:pos x="T4" y="T5"/>
                  </a:cxn>
                  <a:cxn ang="T13">
                    <a:pos x="T6" y="T7"/>
                  </a:cxn>
                  <a:cxn ang="T14">
                    <a:pos x="T8" y="T9"/>
                  </a:cxn>
                </a:cxnLst>
                <a:rect l="T15" t="T16" r="T17" b="T18"/>
                <a:pathLst>
                  <a:path w="2860" h="890">
                    <a:moveTo>
                      <a:pt x="0" y="847"/>
                    </a:moveTo>
                    <a:lnTo>
                      <a:pt x="970" y="72"/>
                    </a:lnTo>
                    <a:lnTo>
                      <a:pt x="2860" y="0"/>
                    </a:lnTo>
                    <a:lnTo>
                      <a:pt x="2125" y="890"/>
                    </a:lnTo>
                    <a:lnTo>
                      <a:pt x="0" y="847"/>
                    </a:lnTo>
                    <a:close/>
                  </a:path>
                </a:pathLst>
              </a:custGeom>
              <a:noFill/>
              <a:ln w="0">
                <a:solidFill>
                  <a:srgbClr val="000000"/>
                </a:solidFill>
                <a:round/>
                <a:headEnd/>
                <a:tailEnd/>
              </a:ln>
            </p:spPr>
            <p:txBody>
              <a:bodyPr/>
              <a:lstStyle/>
              <a:p>
                <a:endParaRPr lang="en-US"/>
              </a:p>
            </p:txBody>
          </p:sp>
          <p:sp>
            <p:nvSpPr>
              <p:cNvPr id="35173" name="Freeform 244"/>
              <p:cNvSpPr>
                <a:spLocks noEditPoints="1"/>
              </p:cNvSpPr>
              <p:nvPr/>
            </p:nvSpPr>
            <p:spPr bwMode="auto">
              <a:xfrm>
                <a:off x="265" y="2403"/>
                <a:ext cx="2032" cy="1084"/>
              </a:xfrm>
              <a:custGeom>
                <a:avLst/>
                <a:gdLst>
                  <a:gd name="T0" fmla="*/ 135 w 8127"/>
                  <a:gd name="T1" fmla="*/ 634 h 4335"/>
                  <a:gd name="T2" fmla="*/ 230 w 8127"/>
                  <a:gd name="T3" fmla="*/ 639 h 4335"/>
                  <a:gd name="T4" fmla="*/ 239 w 8127"/>
                  <a:gd name="T5" fmla="*/ 856 h 4335"/>
                  <a:gd name="T6" fmla="*/ 340 w 8127"/>
                  <a:gd name="T7" fmla="*/ 871 h 4335"/>
                  <a:gd name="T8" fmla="*/ 340 w 8127"/>
                  <a:gd name="T9" fmla="*/ 871 h 4335"/>
                  <a:gd name="T10" fmla="*/ 465 w 8127"/>
                  <a:gd name="T11" fmla="*/ 626 h 4335"/>
                  <a:gd name="T12" fmla="*/ 51 w 8127"/>
                  <a:gd name="T13" fmla="*/ 611 h 4335"/>
                  <a:gd name="T14" fmla="*/ 237 w 8127"/>
                  <a:gd name="T15" fmla="*/ 391 h 4335"/>
                  <a:gd name="T16" fmla="*/ 840 w 8127"/>
                  <a:gd name="T17" fmla="*/ 608 h 4335"/>
                  <a:gd name="T18" fmla="*/ 750 w 8127"/>
                  <a:gd name="T19" fmla="*/ 648 h 4335"/>
                  <a:gd name="T20" fmla="*/ 750 w 8127"/>
                  <a:gd name="T21" fmla="*/ 673 h 4335"/>
                  <a:gd name="T22" fmla="*/ 750 w 8127"/>
                  <a:gd name="T23" fmla="*/ 782 h 4335"/>
                  <a:gd name="T24" fmla="*/ 719 w 8127"/>
                  <a:gd name="T25" fmla="*/ 927 h 4335"/>
                  <a:gd name="T26" fmla="*/ 678 w 8127"/>
                  <a:gd name="T27" fmla="*/ 776 h 4335"/>
                  <a:gd name="T28" fmla="*/ 678 w 8127"/>
                  <a:gd name="T29" fmla="*/ 670 h 4335"/>
                  <a:gd name="T30" fmla="*/ 678 w 8127"/>
                  <a:gd name="T31" fmla="*/ 646 h 4335"/>
                  <a:gd name="T32" fmla="*/ 556 w 8127"/>
                  <a:gd name="T33" fmla="*/ 628 h 4335"/>
                  <a:gd name="T34" fmla="*/ 879 w 8127"/>
                  <a:gd name="T35" fmla="*/ 882 h 4335"/>
                  <a:gd name="T36" fmla="*/ 879 w 8127"/>
                  <a:gd name="T37" fmla="*/ 882 h 4335"/>
                  <a:gd name="T38" fmla="*/ 1063 w 8127"/>
                  <a:gd name="T39" fmla="*/ 904 h 4335"/>
                  <a:gd name="T40" fmla="*/ 1063 w 8127"/>
                  <a:gd name="T41" fmla="*/ 317 h 4335"/>
                  <a:gd name="T42" fmla="*/ 879 w 8127"/>
                  <a:gd name="T43" fmla="*/ 330 h 4335"/>
                  <a:gd name="T44" fmla="*/ 782 w 8127"/>
                  <a:gd name="T45" fmla="*/ 530 h 4335"/>
                  <a:gd name="T46" fmla="*/ 782 w 8127"/>
                  <a:gd name="T47" fmla="*/ 530 h 4335"/>
                  <a:gd name="T48" fmla="*/ 687 w 8127"/>
                  <a:gd name="T49" fmla="*/ 344 h 4335"/>
                  <a:gd name="T50" fmla="*/ 1131 w 8127"/>
                  <a:gd name="T51" fmla="*/ 223 h 4335"/>
                  <a:gd name="T52" fmla="*/ 1148 w 8127"/>
                  <a:gd name="T53" fmla="*/ 239 h 4335"/>
                  <a:gd name="T54" fmla="*/ 1147 w 8127"/>
                  <a:gd name="T55" fmla="*/ 995 h 4335"/>
                  <a:gd name="T56" fmla="*/ 1132 w 8127"/>
                  <a:gd name="T57" fmla="*/ 1005 h 4335"/>
                  <a:gd name="T58" fmla="*/ 1130 w 8127"/>
                  <a:gd name="T59" fmla="*/ 993 h 4335"/>
                  <a:gd name="T60" fmla="*/ 1132 w 8127"/>
                  <a:gd name="T61" fmla="*/ 245 h 4335"/>
                  <a:gd name="T62" fmla="*/ 1114 w 8127"/>
                  <a:gd name="T63" fmla="*/ 230 h 4335"/>
                  <a:gd name="T64" fmla="*/ 313 w 8127"/>
                  <a:gd name="T65" fmla="*/ 288 h 4335"/>
                  <a:gd name="T66" fmla="*/ 1459 w 8127"/>
                  <a:gd name="T67" fmla="*/ 0 h 4335"/>
                  <a:gd name="T68" fmla="*/ 1635 w 8127"/>
                  <a:gd name="T69" fmla="*/ 369 h 4335"/>
                  <a:gd name="T70" fmla="*/ 1260 w 8127"/>
                  <a:gd name="T71" fmla="*/ 1009 h 4335"/>
                  <a:gd name="T72" fmla="*/ 1634 w 8127"/>
                  <a:gd name="T73" fmla="*/ 1064 h 4335"/>
                  <a:gd name="T74" fmla="*/ 1260 w 8127"/>
                  <a:gd name="T75" fmla="*/ 1009 h 4335"/>
                  <a:gd name="T76" fmla="*/ 1699 w 8127"/>
                  <a:gd name="T77" fmla="*/ 636 h 4335"/>
                  <a:gd name="T78" fmla="*/ 1699 w 8127"/>
                  <a:gd name="T79" fmla="*/ 644 h 4335"/>
                  <a:gd name="T80" fmla="*/ 1721 w 8127"/>
                  <a:gd name="T81" fmla="*/ 663 h 4335"/>
                  <a:gd name="T82" fmla="*/ 1717 w 8127"/>
                  <a:gd name="T83" fmla="*/ 1076 h 4335"/>
                  <a:gd name="T84" fmla="*/ 1698 w 8127"/>
                  <a:gd name="T85" fmla="*/ 1075 h 4335"/>
                  <a:gd name="T86" fmla="*/ 1705 w 8127"/>
                  <a:gd name="T87" fmla="*/ 1058 h 4335"/>
                  <a:gd name="T88" fmla="*/ 1701 w 8127"/>
                  <a:gd name="T89" fmla="*/ 660 h 4335"/>
                  <a:gd name="T90" fmla="*/ 1681 w 8127"/>
                  <a:gd name="T91" fmla="*/ 647 h 4335"/>
                  <a:gd name="T92" fmla="*/ 1675 w 8127"/>
                  <a:gd name="T93" fmla="*/ 636 h 4335"/>
                  <a:gd name="T94" fmla="*/ 1183 w 8127"/>
                  <a:gd name="T95" fmla="*/ 604 h 4335"/>
                  <a:gd name="T96" fmla="*/ 2026 w 8127"/>
                  <a:gd name="T97" fmla="*/ 621 h 4335"/>
                  <a:gd name="T98" fmla="*/ 2003 w 8127"/>
                  <a:gd name="T99" fmla="*/ 633 h 433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127"/>
                  <a:gd name="T151" fmla="*/ 0 h 4335"/>
                  <a:gd name="T152" fmla="*/ 8127 w 8127"/>
                  <a:gd name="T153" fmla="*/ 4335 h 433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127" h="4335">
                    <a:moveTo>
                      <a:pt x="539" y="3365"/>
                    </a:moveTo>
                    <a:lnTo>
                      <a:pt x="419" y="3347"/>
                    </a:lnTo>
                    <a:lnTo>
                      <a:pt x="419" y="2532"/>
                    </a:lnTo>
                    <a:lnTo>
                      <a:pt x="539" y="2537"/>
                    </a:lnTo>
                    <a:lnTo>
                      <a:pt x="539" y="3365"/>
                    </a:lnTo>
                    <a:close/>
                    <a:moveTo>
                      <a:pt x="799" y="3402"/>
                    </a:moveTo>
                    <a:lnTo>
                      <a:pt x="799" y="2549"/>
                    </a:lnTo>
                    <a:lnTo>
                      <a:pt x="919" y="2555"/>
                    </a:lnTo>
                    <a:lnTo>
                      <a:pt x="919" y="3419"/>
                    </a:lnTo>
                    <a:lnTo>
                      <a:pt x="799" y="3402"/>
                    </a:lnTo>
                    <a:close/>
                    <a:moveTo>
                      <a:pt x="1087" y="3443"/>
                    </a:moveTo>
                    <a:lnTo>
                      <a:pt x="955" y="3424"/>
                    </a:lnTo>
                    <a:lnTo>
                      <a:pt x="955" y="2557"/>
                    </a:lnTo>
                    <a:lnTo>
                      <a:pt x="1087" y="2563"/>
                    </a:lnTo>
                    <a:lnTo>
                      <a:pt x="1087" y="3443"/>
                    </a:lnTo>
                    <a:close/>
                    <a:moveTo>
                      <a:pt x="1360" y="3484"/>
                    </a:moveTo>
                    <a:lnTo>
                      <a:pt x="1360" y="2576"/>
                    </a:lnTo>
                    <a:lnTo>
                      <a:pt x="1491" y="2583"/>
                    </a:lnTo>
                    <a:lnTo>
                      <a:pt x="1491" y="3502"/>
                    </a:lnTo>
                    <a:lnTo>
                      <a:pt x="1360" y="3484"/>
                    </a:lnTo>
                    <a:close/>
                    <a:moveTo>
                      <a:pt x="2109" y="3682"/>
                    </a:moveTo>
                    <a:lnTo>
                      <a:pt x="2109" y="2510"/>
                    </a:lnTo>
                    <a:lnTo>
                      <a:pt x="1998" y="2510"/>
                    </a:lnTo>
                    <a:lnTo>
                      <a:pt x="1858" y="2505"/>
                    </a:lnTo>
                    <a:lnTo>
                      <a:pt x="1858" y="2477"/>
                    </a:lnTo>
                    <a:lnTo>
                      <a:pt x="260" y="2422"/>
                    </a:lnTo>
                    <a:lnTo>
                      <a:pt x="260" y="2444"/>
                    </a:lnTo>
                    <a:lnTo>
                      <a:pt x="203" y="2443"/>
                    </a:lnTo>
                    <a:lnTo>
                      <a:pt x="63" y="2438"/>
                    </a:lnTo>
                    <a:lnTo>
                      <a:pt x="63" y="2374"/>
                    </a:lnTo>
                    <a:lnTo>
                      <a:pt x="0" y="2373"/>
                    </a:lnTo>
                    <a:lnTo>
                      <a:pt x="949" y="1562"/>
                    </a:lnTo>
                    <a:lnTo>
                      <a:pt x="2044" y="2406"/>
                    </a:lnTo>
                    <a:lnTo>
                      <a:pt x="2472" y="2415"/>
                    </a:lnTo>
                    <a:lnTo>
                      <a:pt x="2875" y="2425"/>
                    </a:lnTo>
                    <a:lnTo>
                      <a:pt x="3360" y="2433"/>
                    </a:lnTo>
                    <a:lnTo>
                      <a:pt x="3360" y="2529"/>
                    </a:lnTo>
                    <a:lnTo>
                      <a:pt x="2929" y="2527"/>
                    </a:lnTo>
                    <a:lnTo>
                      <a:pt x="2929" y="2591"/>
                    </a:lnTo>
                    <a:lnTo>
                      <a:pt x="3000" y="2593"/>
                    </a:lnTo>
                    <a:lnTo>
                      <a:pt x="3000" y="2674"/>
                    </a:lnTo>
                    <a:lnTo>
                      <a:pt x="2929" y="2670"/>
                    </a:lnTo>
                    <a:lnTo>
                      <a:pt x="2929" y="2690"/>
                    </a:lnTo>
                    <a:lnTo>
                      <a:pt x="3000" y="2693"/>
                    </a:lnTo>
                    <a:lnTo>
                      <a:pt x="3000" y="3109"/>
                    </a:lnTo>
                    <a:lnTo>
                      <a:pt x="2929" y="3103"/>
                    </a:lnTo>
                    <a:lnTo>
                      <a:pt x="2929" y="3122"/>
                    </a:lnTo>
                    <a:lnTo>
                      <a:pt x="3000" y="3129"/>
                    </a:lnTo>
                    <a:lnTo>
                      <a:pt x="3000" y="3519"/>
                    </a:lnTo>
                    <a:lnTo>
                      <a:pt x="2929" y="3510"/>
                    </a:lnTo>
                    <a:lnTo>
                      <a:pt x="2929" y="3698"/>
                    </a:lnTo>
                    <a:lnTo>
                      <a:pt x="2875" y="3707"/>
                    </a:lnTo>
                    <a:lnTo>
                      <a:pt x="2817" y="3698"/>
                    </a:lnTo>
                    <a:lnTo>
                      <a:pt x="2817" y="3496"/>
                    </a:lnTo>
                    <a:lnTo>
                      <a:pt x="2712" y="3484"/>
                    </a:lnTo>
                    <a:lnTo>
                      <a:pt x="2712" y="3103"/>
                    </a:lnTo>
                    <a:lnTo>
                      <a:pt x="2817" y="3113"/>
                    </a:lnTo>
                    <a:lnTo>
                      <a:pt x="2817" y="3093"/>
                    </a:lnTo>
                    <a:lnTo>
                      <a:pt x="2712" y="3084"/>
                    </a:lnTo>
                    <a:lnTo>
                      <a:pt x="2712" y="2679"/>
                    </a:lnTo>
                    <a:lnTo>
                      <a:pt x="2817" y="2684"/>
                    </a:lnTo>
                    <a:lnTo>
                      <a:pt x="2817" y="2665"/>
                    </a:lnTo>
                    <a:lnTo>
                      <a:pt x="2712" y="2659"/>
                    </a:lnTo>
                    <a:lnTo>
                      <a:pt x="2712" y="2582"/>
                    </a:lnTo>
                    <a:lnTo>
                      <a:pt x="2817" y="2586"/>
                    </a:lnTo>
                    <a:lnTo>
                      <a:pt x="2817" y="2525"/>
                    </a:lnTo>
                    <a:lnTo>
                      <a:pt x="2472" y="2513"/>
                    </a:lnTo>
                    <a:lnTo>
                      <a:pt x="2223" y="2511"/>
                    </a:lnTo>
                    <a:lnTo>
                      <a:pt x="2223" y="3684"/>
                    </a:lnTo>
                    <a:lnTo>
                      <a:pt x="2168" y="3691"/>
                    </a:lnTo>
                    <a:lnTo>
                      <a:pt x="2109" y="3682"/>
                    </a:lnTo>
                    <a:close/>
                    <a:moveTo>
                      <a:pt x="3514" y="3526"/>
                    </a:moveTo>
                    <a:lnTo>
                      <a:pt x="3514" y="2705"/>
                    </a:lnTo>
                    <a:lnTo>
                      <a:pt x="3668" y="2712"/>
                    </a:lnTo>
                    <a:lnTo>
                      <a:pt x="3668" y="3544"/>
                    </a:lnTo>
                    <a:lnTo>
                      <a:pt x="3514" y="3526"/>
                    </a:lnTo>
                    <a:close/>
                    <a:moveTo>
                      <a:pt x="4100" y="3596"/>
                    </a:moveTo>
                    <a:lnTo>
                      <a:pt x="4100" y="2733"/>
                    </a:lnTo>
                    <a:lnTo>
                      <a:pt x="4253" y="2741"/>
                    </a:lnTo>
                    <a:lnTo>
                      <a:pt x="4253" y="3615"/>
                    </a:lnTo>
                    <a:lnTo>
                      <a:pt x="4100" y="3596"/>
                    </a:lnTo>
                    <a:close/>
                    <a:moveTo>
                      <a:pt x="4100" y="2118"/>
                    </a:moveTo>
                    <a:lnTo>
                      <a:pt x="4100" y="1278"/>
                    </a:lnTo>
                    <a:lnTo>
                      <a:pt x="4253" y="1266"/>
                    </a:lnTo>
                    <a:lnTo>
                      <a:pt x="4253" y="2118"/>
                    </a:lnTo>
                    <a:lnTo>
                      <a:pt x="4100" y="2118"/>
                    </a:lnTo>
                    <a:close/>
                    <a:moveTo>
                      <a:pt x="3514" y="2119"/>
                    </a:moveTo>
                    <a:lnTo>
                      <a:pt x="3514" y="1319"/>
                    </a:lnTo>
                    <a:lnTo>
                      <a:pt x="3668" y="1308"/>
                    </a:lnTo>
                    <a:lnTo>
                      <a:pt x="3668" y="2119"/>
                    </a:lnTo>
                    <a:lnTo>
                      <a:pt x="3514" y="2119"/>
                    </a:lnTo>
                    <a:close/>
                    <a:moveTo>
                      <a:pt x="3129" y="2120"/>
                    </a:moveTo>
                    <a:lnTo>
                      <a:pt x="3129" y="1346"/>
                    </a:lnTo>
                    <a:lnTo>
                      <a:pt x="3278" y="1336"/>
                    </a:lnTo>
                    <a:lnTo>
                      <a:pt x="3278" y="2120"/>
                    </a:lnTo>
                    <a:lnTo>
                      <a:pt x="3129" y="2120"/>
                    </a:lnTo>
                    <a:close/>
                    <a:moveTo>
                      <a:pt x="2748" y="2121"/>
                    </a:moveTo>
                    <a:lnTo>
                      <a:pt x="2614" y="2121"/>
                    </a:lnTo>
                    <a:lnTo>
                      <a:pt x="2614" y="1384"/>
                    </a:lnTo>
                    <a:lnTo>
                      <a:pt x="2748" y="1374"/>
                    </a:lnTo>
                    <a:lnTo>
                      <a:pt x="2748" y="2121"/>
                    </a:lnTo>
                    <a:close/>
                    <a:moveTo>
                      <a:pt x="4680" y="862"/>
                    </a:moveTo>
                    <a:lnTo>
                      <a:pt x="4505" y="881"/>
                    </a:lnTo>
                    <a:lnTo>
                      <a:pt x="4522" y="890"/>
                    </a:lnTo>
                    <a:lnTo>
                      <a:pt x="4555" y="907"/>
                    </a:lnTo>
                    <a:lnTo>
                      <a:pt x="4568" y="918"/>
                    </a:lnTo>
                    <a:lnTo>
                      <a:pt x="4578" y="929"/>
                    </a:lnTo>
                    <a:lnTo>
                      <a:pt x="4591" y="957"/>
                    </a:lnTo>
                    <a:lnTo>
                      <a:pt x="4595" y="993"/>
                    </a:lnTo>
                    <a:lnTo>
                      <a:pt x="4595" y="3935"/>
                    </a:lnTo>
                    <a:lnTo>
                      <a:pt x="4593" y="3960"/>
                    </a:lnTo>
                    <a:lnTo>
                      <a:pt x="4588" y="3980"/>
                    </a:lnTo>
                    <a:lnTo>
                      <a:pt x="4579" y="3995"/>
                    </a:lnTo>
                    <a:lnTo>
                      <a:pt x="4565" y="4007"/>
                    </a:lnTo>
                    <a:lnTo>
                      <a:pt x="4547" y="4015"/>
                    </a:lnTo>
                    <a:lnTo>
                      <a:pt x="4526" y="4019"/>
                    </a:lnTo>
                    <a:lnTo>
                      <a:pt x="4489" y="4013"/>
                    </a:lnTo>
                    <a:lnTo>
                      <a:pt x="4489" y="3985"/>
                    </a:lnTo>
                    <a:lnTo>
                      <a:pt x="4507" y="3980"/>
                    </a:lnTo>
                    <a:lnTo>
                      <a:pt x="4520" y="3970"/>
                    </a:lnTo>
                    <a:lnTo>
                      <a:pt x="4527" y="3952"/>
                    </a:lnTo>
                    <a:lnTo>
                      <a:pt x="4529" y="3927"/>
                    </a:lnTo>
                    <a:lnTo>
                      <a:pt x="4529" y="996"/>
                    </a:lnTo>
                    <a:lnTo>
                      <a:pt x="4529" y="979"/>
                    </a:lnTo>
                    <a:lnTo>
                      <a:pt x="4526" y="964"/>
                    </a:lnTo>
                    <a:lnTo>
                      <a:pt x="4518" y="952"/>
                    </a:lnTo>
                    <a:lnTo>
                      <a:pt x="4500" y="941"/>
                    </a:lnTo>
                    <a:lnTo>
                      <a:pt x="4457" y="918"/>
                    </a:lnTo>
                    <a:lnTo>
                      <a:pt x="4442" y="904"/>
                    </a:lnTo>
                    <a:lnTo>
                      <a:pt x="4431" y="888"/>
                    </a:lnTo>
                    <a:lnTo>
                      <a:pt x="1475" y="1186"/>
                    </a:lnTo>
                    <a:lnTo>
                      <a:pt x="1251" y="1150"/>
                    </a:lnTo>
                    <a:lnTo>
                      <a:pt x="1251" y="1118"/>
                    </a:lnTo>
                    <a:lnTo>
                      <a:pt x="4488" y="759"/>
                    </a:lnTo>
                    <a:lnTo>
                      <a:pt x="4538" y="774"/>
                    </a:lnTo>
                    <a:lnTo>
                      <a:pt x="5836" y="0"/>
                    </a:lnTo>
                    <a:lnTo>
                      <a:pt x="6648" y="1428"/>
                    </a:lnTo>
                    <a:lnTo>
                      <a:pt x="6670" y="1436"/>
                    </a:lnTo>
                    <a:lnTo>
                      <a:pt x="6670" y="1467"/>
                    </a:lnTo>
                    <a:lnTo>
                      <a:pt x="6538" y="1475"/>
                    </a:lnTo>
                    <a:lnTo>
                      <a:pt x="6538" y="1407"/>
                    </a:lnTo>
                    <a:lnTo>
                      <a:pt x="4680" y="829"/>
                    </a:lnTo>
                    <a:lnTo>
                      <a:pt x="4680" y="862"/>
                    </a:lnTo>
                    <a:close/>
                    <a:moveTo>
                      <a:pt x="5041" y="4036"/>
                    </a:moveTo>
                    <a:lnTo>
                      <a:pt x="5041" y="2625"/>
                    </a:lnTo>
                    <a:lnTo>
                      <a:pt x="6565" y="2682"/>
                    </a:lnTo>
                    <a:lnTo>
                      <a:pt x="6565" y="4259"/>
                    </a:lnTo>
                    <a:lnTo>
                      <a:pt x="6535" y="4254"/>
                    </a:lnTo>
                    <a:lnTo>
                      <a:pt x="6535" y="4226"/>
                    </a:lnTo>
                    <a:lnTo>
                      <a:pt x="5162" y="4029"/>
                    </a:lnTo>
                    <a:lnTo>
                      <a:pt x="5072" y="4040"/>
                    </a:lnTo>
                    <a:lnTo>
                      <a:pt x="5041" y="4036"/>
                    </a:lnTo>
                    <a:close/>
                    <a:moveTo>
                      <a:pt x="6961" y="2518"/>
                    </a:moveTo>
                    <a:lnTo>
                      <a:pt x="6808" y="2517"/>
                    </a:lnTo>
                    <a:lnTo>
                      <a:pt x="6795" y="2517"/>
                    </a:lnTo>
                    <a:lnTo>
                      <a:pt x="6795" y="2544"/>
                    </a:lnTo>
                    <a:lnTo>
                      <a:pt x="6779" y="2544"/>
                    </a:lnTo>
                    <a:lnTo>
                      <a:pt x="6780" y="2555"/>
                    </a:lnTo>
                    <a:lnTo>
                      <a:pt x="6785" y="2566"/>
                    </a:lnTo>
                    <a:lnTo>
                      <a:pt x="6795" y="2574"/>
                    </a:lnTo>
                    <a:lnTo>
                      <a:pt x="6812" y="2583"/>
                    </a:lnTo>
                    <a:lnTo>
                      <a:pt x="6846" y="2601"/>
                    </a:lnTo>
                    <a:lnTo>
                      <a:pt x="6869" y="2624"/>
                    </a:lnTo>
                    <a:lnTo>
                      <a:pt x="6882" y="2651"/>
                    </a:lnTo>
                    <a:lnTo>
                      <a:pt x="6886" y="2686"/>
                    </a:lnTo>
                    <a:lnTo>
                      <a:pt x="6886" y="4224"/>
                    </a:lnTo>
                    <a:lnTo>
                      <a:pt x="6882" y="4271"/>
                    </a:lnTo>
                    <a:lnTo>
                      <a:pt x="6869" y="4302"/>
                    </a:lnTo>
                    <a:lnTo>
                      <a:pt x="6852" y="4319"/>
                    </a:lnTo>
                    <a:lnTo>
                      <a:pt x="6826" y="4335"/>
                    </a:lnTo>
                    <a:lnTo>
                      <a:pt x="6790" y="4329"/>
                    </a:lnTo>
                    <a:lnTo>
                      <a:pt x="6790" y="4298"/>
                    </a:lnTo>
                    <a:lnTo>
                      <a:pt x="6799" y="4292"/>
                    </a:lnTo>
                    <a:lnTo>
                      <a:pt x="6809" y="4283"/>
                    </a:lnTo>
                    <a:lnTo>
                      <a:pt x="6817" y="4271"/>
                    </a:lnTo>
                    <a:lnTo>
                      <a:pt x="6821" y="4233"/>
                    </a:lnTo>
                    <a:lnTo>
                      <a:pt x="6821" y="2686"/>
                    </a:lnTo>
                    <a:lnTo>
                      <a:pt x="6820" y="2665"/>
                    </a:lnTo>
                    <a:lnTo>
                      <a:pt x="6814" y="2650"/>
                    </a:lnTo>
                    <a:lnTo>
                      <a:pt x="6804" y="2640"/>
                    </a:lnTo>
                    <a:lnTo>
                      <a:pt x="6790" y="2632"/>
                    </a:lnTo>
                    <a:lnTo>
                      <a:pt x="6758" y="2616"/>
                    </a:lnTo>
                    <a:lnTo>
                      <a:pt x="6734" y="2597"/>
                    </a:lnTo>
                    <a:lnTo>
                      <a:pt x="6725" y="2586"/>
                    </a:lnTo>
                    <a:lnTo>
                      <a:pt x="6719" y="2573"/>
                    </a:lnTo>
                    <a:lnTo>
                      <a:pt x="6715" y="2558"/>
                    </a:lnTo>
                    <a:lnTo>
                      <a:pt x="6714" y="2542"/>
                    </a:lnTo>
                    <a:lnTo>
                      <a:pt x="6700" y="2542"/>
                    </a:lnTo>
                    <a:lnTo>
                      <a:pt x="6700" y="2514"/>
                    </a:lnTo>
                    <a:lnTo>
                      <a:pt x="4691" y="2462"/>
                    </a:lnTo>
                    <a:lnTo>
                      <a:pt x="4691" y="2416"/>
                    </a:lnTo>
                    <a:lnTo>
                      <a:pt x="4731" y="2417"/>
                    </a:lnTo>
                    <a:lnTo>
                      <a:pt x="4731" y="2398"/>
                    </a:lnTo>
                    <a:lnTo>
                      <a:pt x="6856" y="2441"/>
                    </a:lnTo>
                    <a:lnTo>
                      <a:pt x="7591" y="1552"/>
                    </a:lnTo>
                    <a:lnTo>
                      <a:pt x="8102" y="2484"/>
                    </a:lnTo>
                    <a:lnTo>
                      <a:pt x="8127" y="2485"/>
                    </a:lnTo>
                    <a:lnTo>
                      <a:pt x="8127" y="2532"/>
                    </a:lnTo>
                    <a:lnTo>
                      <a:pt x="8027" y="2531"/>
                    </a:lnTo>
                    <a:lnTo>
                      <a:pt x="8010" y="2531"/>
                    </a:lnTo>
                    <a:lnTo>
                      <a:pt x="8010" y="2515"/>
                    </a:lnTo>
                    <a:lnTo>
                      <a:pt x="6961" y="2496"/>
                    </a:lnTo>
                    <a:lnTo>
                      <a:pt x="6961" y="2518"/>
                    </a:lnTo>
                    <a:close/>
                  </a:path>
                </a:pathLst>
              </a:custGeom>
              <a:solidFill>
                <a:srgbClr val="007F7F"/>
              </a:solidFill>
              <a:ln w="9525">
                <a:noFill/>
                <a:round/>
                <a:headEnd/>
                <a:tailEnd/>
              </a:ln>
            </p:spPr>
            <p:txBody>
              <a:bodyPr/>
              <a:lstStyle/>
              <a:p>
                <a:endParaRPr lang="en-US"/>
              </a:p>
            </p:txBody>
          </p:sp>
          <p:sp>
            <p:nvSpPr>
              <p:cNvPr id="35174" name="Freeform 245"/>
              <p:cNvSpPr>
                <a:spLocks/>
              </p:cNvSpPr>
              <p:nvPr/>
            </p:nvSpPr>
            <p:spPr bwMode="auto">
              <a:xfrm>
                <a:off x="370" y="3036"/>
                <a:ext cx="30" cy="208"/>
              </a:xfrm>
              <a:custGeom>
                <a:avLst/>
                <a:gdLst>
                  <a:gd name="T0" fmla="*/ 30 w 120"/>
                  <a:gd name="T1" fmla="*/ 208 h 833"/>
                  <a:gd name="T2" fmla="*/ 0 w 120"/>
                  <a:gd name="T3" fmla="*/ 204 h 833"/>
                  <a:gd name="T4" fmla="*/ 0 w 120"/>
                  <a:gd name="T5" fmla="*/ 0 h 833"/>
                  <a:gd name="T6" fmla="*/ 30 w 120"/>
                  <a:gd name="T7" fmla="*/ 1 h 833"/>
                  <a:gd name="T8" fmla="*/ 30 w 120"/>
                  <a:gd name="T9" fmla="*/ 208 h 833"/>
                  <a:gd name="T10" fmla="*/ 0 60000 65536"/>
                  <a:gd name="T11" fmla="*/ 0 60000 65536"/>
                  <a:gd name="T12" fmla="*/ 0 60000 65536"/>
                  <a:gd name="T13" fmla="*/ 0 60000 65536"/>
                  <a:gd name="T14" fmla="*/ 0 60000 65536"/>
                  <a:gd name="T15" fmla="*/ 0 w 120"/>
                  <a:gd name="T16" fmla="*/ 0 h 833"/>
                  <a:gd name="T17" fmla="*/ 120 w 120"/>
                  <a:gd name="T18" fmla="*/ 833 h 833"/>
                </a:gdLst>
                <a:ahLst/>
                <a:cxnLst>
                  <a:cxn ang="T10">
                    <a:pos x="T0" y="T1"/>
                  </a:cxn>
                  <a:cxn ang="T11">
                    <a:pos x="T2" y="T3"/>
                  </a:cxn>
                  <a:cxn ang="T12">
                    <a:pos x="T4" y="T5"/>
                  </a:cxn>
                  <a:cxn ang="T13">
                    <a:pos x="T6" y="T7"/>
                  </a:cxn>
                  <a:cxn ang="T14">
                    <a:pos x="T8" y="T9"/>
                  </a:cxn>
                </a:cxnLst>
                <a:rect l="T15" t="T16" r="T17" b="T18"/>
                <a:pathLst>
                  <a:path w="120" h="833">
                    <a:moveTo>
                      <a:pt x="120" y="833"/>
                    </a:moveTo>
                    <a:lnTo>
                      <a:pt x="0" y="815"/>
                    </a:lnTo>
                    <a:lnTo>
                      <a:pt x="0" y="0"/>
                    </a:lnTo>
                    <a:lnTo>
                      <a:pt x="120" y="5"/>
                    </a:lnTo>
                    <a:lnTo>
                      <a:pt x="120" y="833"/>
                    </a:lnTo>
                    <a:close/>
                  </a:path>
                </a:pathLst>
              </a:custGeom>
              <a:noFill/>
              <a:ln w="0">
                <a:solidFill>
                  <a:srgbClr val="000000"/>
                </a:solidFill>
                <a:round/>
                <a:headEnd/>
                <a:tailEnd/>
              </a:ln>
            </p:spPr>
            <p:txBody>
              <a:bodyPr/>
              <a:lstStyle/>
              <a:p>
                <a:endParaRPr lang="en-US"/>
              </a:p>
            </p:txBody>
          </p:sp>
          <p:sp>
            <p:nvSpPr>
              <p:cNvPr id="35175" name="Freeform 246"/>
              <p:cNvSpPr>
                <a:spLocks/>
              </p:cNvSpPr>
              <p:nvPr/>
            </p:nvSpPr>
            <p:spPr bwMode="auto">
              <a:xfrm>
                <a:off x="465" y="3041"/>
                <a:ext cx="30" cy="217"/>
              </a:xfrm>
              <a:custGeom>
                <a:avLst/>
                <a:gdLst>
                  <a:gd name="T0" fmla="*/ 0 w 120"/>
                  <a:gd name="T1" fmla="*/ 213 h 870"/>
                  <a:gd name="T2" fmla="*/ 0 w 120"/>
                  <a:gd name="T3" fmla="*/ 0 h 870"/>
                  <a:gd name="T4" fmla="*/ 30 w 120"/>
                  <a:gd name="T5" fmla="*/ 1 h 870"/>
                  <a:gd name="T6" fmla="*/ 30 w 120"/>
                  <a:gd name="T7" fmla="*/ 217 h 870"/>
                  <a:gd name="T8" fmla="*/ 0 w 120"/>
                  <a:gd name="T9" fmla="*/ 213 h 870"/>
                  <a:gd name="T10" fmla="*/ 0 60000 65536"/>
                  <a:gd name="T11" fmla="*/ 0 60000 65536"/>
                  <a:gd name="T12" fmla="*/ 0 60000 65536"/>
                  <a:gd name="T13" fmla="*/ 0 60000 65536"/>
                  <a:gd name="T14" fmla="*/ 0 60000 65536"/>
                  <a:gd name="T15" fmla="*/ 0 w 120"/>
                  <a:gd name="T16" fmla="*/ 0 h 870"/>
                  <a:gd name="T17" fmla="*/ 120 w 120"/>
                  <a:gd name="T18" fmla="*/ 870 h 870"/>
                </a:gdLst>
                <a:ahLst/>
                <a:cxnLst>
                  <a:cxn ang="T10">
                    <a:pos x="T0" y="T1"/>
                  </a:cxn>
                  <a:cxn ang="T11">
                    <a:pos x="T2" y="T3"/>
                  </a:cxn>
                  <a:cxn ang="T12">
                    <a:pos x="T4" y="T5"/>
                  </a:cxn>
                  <a:cxn ang="T13">
                    <a:pos x="T6" y="T7"/>
                  </a:cxn>
                  <a:cxn ang="T14">
                    <a:pos x="T8" y="T9"/>
                  </a:cxn>
                </a:cxnLst>
                <a:rect l="T15" t="T16" r="T17" b="T18"/>
                <a:pathLst>
                  <a:path w="120" h="870">
                    <a:moveTo>
                      <a:pt x="0" y="853"/>
                    </a:moveTo>
                    <a:lnTo>
                      <a:pt x="0" y="0"/>
                    </a:lnTo>
                    <a:lnTo>
                      <a:pt x="120" y="6"/>
                    </a:lnTo>
                    <a:lnTo>
                      <a:pt x="120" y="870"/>
                    </a:lnTo>
                    <a:lnTo>
                      <a:pt x="0" y="853"/>
                    </a:lnTo>
                    <a:close/>
                  </a:path>
                </a:pathLst>
              </a:custGeom>
              <a:noFill/>
              <a:ln w="0">
                <a:solidFill>
                  <a:srgbClr val="000000"/>
                </a:solidFill>
                <a:round/>
                <a:headEnd/>
                <a:tailEnd/>
              </a:ln>
            </p:spPr>
            <p:txBody>
              <a:bodyPr/>
              <a:lstStyle/>
              <a:p>
                <a:endParaRPr lang="en-US"/>
              </a:p>
            </p:txBody>
          </p:sp>
          <p:sp>
            <p:nvSpPr>
              <p:cNvPr id="35176" name="Freeform 247"/>
              <p:cNvSpPr>
                <a:spLocks/>
              </p:cNvSpPr>
              <p:nvPr/>
            </p:nvSpPr>
            <p:spPr bwMode="auto">
              <a:xfrm>
                <a:off x="504" y="3043"/>
                <a:ext cx="33" cy="221"/>
              </a:xfrm>
              <a:custGeom>
                <a:avLst/>
                <a:gdLst>
                  <a:gd name="T0" fmla="*/ 33 w 132"/>
                  <a:gd name="T1" fmla="*/ 221 h 886"/>
                  <a:gd name="T2" fmla="*/ 0 w 132"/>
                  <a:gd name="T3" fmla="*/ 216 h 886"/>
                  <a:gd name="T4" fmla="*/ 0 w 132"/>
                  <a:gd name="T5" fmla="*/ 0 h 886"/>
                  <a:gd name="T6" fmla="*/ 33 w 132"/>
                  <a:gd name="T7" fmla="*/ 1 h 886"/>
                  <a:gd name="T8" fmla="*/ 33 w 132"/>
                  <a:gd name="T9" fmla="*/ 221 h 886"/>
                  <a:gd name="T10" fmla="*/ 0 60000 65536"/>
                  <a:gd name="T11" fmla="*/ 0 60000 65536"/>
                  <a:gd name="T12" fmla="*/ 0 60000 65536"/>
                  <a:gd name="T13" fmla="*/ 0 60000 65536"/>
                  <a:gd name="T14" fmla="*/ 0 60000 65536"/>
                  <a:gd name="T15" fmla="*/ 0 w 132"/>
                  <a:gd name="T16" fmla="*/ 0 h 886"/>
                  <a:gd name="T17" fmla="*/ 132 w 132"/>
                  <a:gd name="T18" fmla="*/ 886 h 886"/>
                </a:gdLst>
                <a:ahLst/>
                <a:cxnLst>
                  <a:cxn ang="T10">
                    <a:pos x="T0" y="T1"/>
                  </a:cxn>
                  <a:cxn ang="T11">
                    <a:pos x="T2" y="T3"/>
                  </a:cxn>
                  <a:cxn ang="T12">
                    <a:pos x="T4" y="T5"/>
                  </a:cxn>
                  <a:cxn ang="T13">
                    <a:pos x="T6" y="T7"/>
                  </a:cxn>
                  <a:cxn ang="T14">
                    <a:pos x="T8" y="T9"/>
                  </a:cxn>
                </a:cxnLst>
                <a:rect l="T15" t="T16" r="T17" b="T18"/>
                <a:pathLst>
                  <a:path w="132" h="886">
                    <a:moveTo>
                      <a:pt x="132" y="886"/>
                    </a:moveTo>
                    <a:lnTo>
                      <a:pt x="0" y="867"/>
                    </a:lnTo>
                    <a:lnTo>
                      <a:pt x="0" y="0"/>
                    </a:lnTo>
                    <a:lnTo>
                      <a:pt x="132" y="6"/>
                    </a:lnTo>
                    <a:lnTo>
                      <a:pt x="132" y="886"/>
                    </a:lnTo>
                    <a:close/>
                  </a:path>
                </a:pathLst>
              </a:custGeom>
              <a:noFill/>
              <a:ln w="0">
                <a:solidFill>
                  <a:srgbClr val="000000"/>
                </a:solidFill>
                <a:round/>
                <a:headEnd/>
                <a:tailEnd/>
              </a:ln>
            </p:spPr>
            <p:txBody>
              <a:bodyPr/>
              <a:lstStyle/>
              <a:p>
                <a:endParaRPr lang="en-US"/>
              </a:p>
            </p:txBody>
          </p:sp>
          <p:sp>
            <p:nvSpPr>
              <p:cNvPr id="35177" name="Freeform 248"/>
              <p:cNvSpPr>
                <a:spLocks/>
              </p:cNvSpPr>
              <p:nvPr/>
            </p:nvSpPr>
            <p:spPr bwMode="auto">
              <a:xfrm>
                <a:off x="605" y="3047"/>
                <a:ext cx="33" cy="232"/>
              </a:xfrm>
              <a:custGeom>
                <a:avLst/>
                <a:gdLst>
                  <a:gd name="T0" fmla="*/ 0 w 131"/>
                  <a:gd name="T1" fmla="*/ 227 h 926"/>
                  <a:gd name="T2" fmla="*/ 0 w 131"/>
                  <a:gd name="T3" fmla="*/ 0 h 926"/>
                  <a:gd name="T4" fmla="*/ 33 w 131"/>
                  <a:gd name="T5" fmla="*/ 2 h 926"/>
                  <a:gd name="T6" fmla="*/ 33 w 131"/>
                  <a:gd name="T7" fmla="*/ 232 h 926"/>
                  <a:gd name="T8" fmla="*/ 0 w 131"/>
                  <a:gd name="T9" fmla="*/ 227 h 926"/>
                  <a:gd name="T10" fmla="*/ 0 60000 65536"/>
                  <a:gd name="T11" fmla="*/ 0 60000 65536"/>
                  <a:gd name="T12" fmla="*/ 0 60000 65536"/>
                  <a:gd name="T13" fmla="*/ 0 60000 65536"/>
                  <a:gd name="T14" fmla="*/ 0 60000 65536"/>
                  <a:gd name="T15" fmla="*/ 0 w 131"/>
                  <a:gd name="T16" fmla="*/ 0 h 926"/>
                  <a:gd name="T17" fmla="*/ 131 w 131"/>
                  <a:gd name="T18" fmla="*/ 926 h 926"/>
                </a:gdLst>
                <a:ahLst/>
                <a:cxnLst>
                  <a:cxn ang="T10">
                    <a:pos x="T0" y="T1"/>
                  </a:cxn>
                  <a:cxn ang="T11">
                    <a:pos x="T2" y="T3"/>
                  </a:cxn>
                  <a:cxn ang="T12">
                    <a:pos x="T4" y="T5"/>
                  </a:cxn>
                  <a:cxn ang="T13">
                    <a:pos x="T6" y="T7"/>
                  </a:cxn>
                  <a:cxn ang="T14">
                    <a:pos x="T8" y="T9"/>
                  </a:cxn>
                </a:cxnLst>
                <a:rect l="T15" t="T16" r="T17" b="T18"/>
                <a:pathLst>
                  <a:path w="131" h="926">
                    <a:moveTo>
                      <a:pt x="0" y="908"/>
                    </a:moveTo>
                    <a:lnTo>
                      <a:pt x="0" y="0"/>
                    </a:lnTo>
                    <a:lnTo>
                      <a:pt x="131" y="7"/>
                    </a:lnTo>
                    <a:lnTo>
                      <a:pt x="131" y="926"/>
                    </a:lnTo>
                    <a:lnTo>
                      <a:pt x="0" y="908"/>
                    </a:lnTo>
                    <a:close/>
                  </a:path>
                </a:pathLst>
              </a:custGeom>
              <a:noFill/>
              <a:ln w="0">
                <a:solidFill>
                  <a:srgbClr val="000000"/>
                </a:solidFill>
                <a:round/>
                <a:headEnd/>
                <a:tailEnd/>
              </a:ln>
            </p:spPr>
            <p:txBody>
              <a:bodyPr/>
              <a:lstStyle/>
              <a:p>
                <a:endParaRPr lang="en-US"/>
              </a:p>
            </p:txBody>
          </p:sp>
          <p:sp>
            <p:nvSpPr>
              <p:cNvPr id="35178" name="Freeform 249"/>
              <p:cNvSpPr>
                <a:spLocks/>
              </p:cNvSpPr>
              <p:nvPr/>
            </p:nvSpPr>
            <p:spPr bwMode="auto">
              <a:xfrm>
                <a:off x="265" y="2794"/>
                <a:ext cx="840" cy="536"/>
              </a:xfrm>
              <a:custGeom>
                <a:avLst/>
                <a:gdLst>
                  <a:gd name="T0" fmla="*/ 527 w 3360"/>
                  <a:gd name="T1" fmla="*/ 530 h 2145"/>
                  <a:gd name="T2" fmla="*/ 527 w 3360"/>
                  <a:gd name="T3" fmla="*/ 237 h 2145"/>
                  <a:gd name="T4" fmla="*/ 499 w 3360"/>
                  <a:gd name="T5" fmla="*/ 237 h 2145"/>
                  <a:gd name="T6" fmla="*/ 464 w 3360"/>
                  <a:gd name="T7" fmla="*/ 236 h 2145"/>
                  <a:gd name="T8" fmla="*/ 464 w 3360"/>
                  <a:gd name="T9" fmla="*/ 229 h 2145"/>
                  <a:gd name="T10" fmla="*/ 65 w 3360"/>
                  <a:gd name="T11" fmla="*/ 215 h 2145"/>
                  <a:gd name="T12" fmla="*/ 65 w 3360"/>
                  <a:gd name="T13" fmla="*/ 220 h 2145"/>
                  <a:gd name="T14" fmla="*/ 51 w 3360"/>
                  <a:gd name="T15" fmla="*/ 220 h 2145"/>
                  <a:gd name="T16" fmla="*/ 16 w 3360"/>
                  <a:gd name="T17" fmla="*/ 219 h 2145"/>
                  <a:gd name="T18" fmla="*/ 16 w 3360"/>
                  <a:gd name="T19" fmla="*/ 203 h 2145"/>
                  <a:gd name="T20" fmla="*/ 0 w 3360"/>
                  <a:gd name="T21" fmla="*/ 203 h 2145"/>
                  <a:gd name="T22" fmla="*/ 237 w 3360"/>
                  <a:gd name="T23" fmla="*/ 0 h 2145"/>
                  <a:gd name="T24" fmla="*/ 511 w 3360"/>
                  <a:gd name="T25" fmla="*/ 211 h 2145"/>
                  <a:gd name="T26" fmla="*/ 618 w 3360"/>
                  <a:gd name="T27" fmla="*/ 213 h 2145"/>
                  <a:gd name="T28" fmla="*/ 719 w 3360"/>
                  <a:gd name="T29" fmla="*/ 216 h 2145"/>
                  <a:gd name="T30" fmla="*/ 840 w 3360"/>
                  <a:gd name="T31" fmla="*/ 218 h 2145"/>
                  <a:gd name="T32" fmla="*/ 840 w 3360"/>
                  <a:gd name="T33" fmla="*/ 242 h 2145"/>
                  <a:gd name="T34" fmla="*/ 732 w 3360"/>
                  <a:gd name="T35" fmla="*/ 241 h 2145"/>
                  <a:gd name="T36" fmla="*/ 732 w 3360"/>
                  <a:gd name="T37" fmla="*/ 257 h 2145"/>
                  <a:gd name="T38" fmla="*/ 750 w 3360"/>
                  <a:gd name="T39" fmla="*/ 258 h 2145"/>
                  <a:gd name="T40" fmla="*/ 750 w 3360"/>
                  <a:gd name="T41" fmla="*/ 278 h 2145"/>
                  <a:gd name="T42" fmla="*/ 732 w 3360"/>
                  <a:gd name="T43" fmla="*/ 277 h 2145"/>
                  <a:gd name="T44" fmla="*/ 732 w 3360"/>
                  <a:gd name="T45" fmla="*/ 282 h 2145"/>
                  <a:gd name="T46" fmla="*/ 750 w 3360"/>
                  <a:gd name="T47" fmla="*/ 283 h 2145"/>
                  <a:gd name="T48" fmla="*/ 750 w 3360"/>
                  <a:gd name="T49" fmla="*/ 387 h 2145"/>
                  <a:gd name="T50" fmla="*/ 732 w 3360"/>
                  <a:gd name="T51" fmla="*/ 385 h 2145"/>
                  <a:gd name="T52" fmla="*/ 732 w 3360"/>
                  <a:gd name="T53" fmla="*/ 390 h 2145"/>
                  <a:gd name="T54" fmla="*/ 750 w 3360"/>
                  <a:gd name="T55" fmla="*/ 392 h 2145"/>
                  <a:gd name="T56" fmla="*/ 750 w 3360"/>
                  <a:gd name="T57" fmla="*/ 489 h 2145"/>
                  <a:gd name="T58" fmla="*/ 732 w 3360"/>
                  <a:gd name="T59" fmla="*/ 487 h 2145"/>
                  <a:gd name="T60" fmla="*/ 732 w 3360"/>
                  <a:gd name="T61" fmla="*/ 534 h 2145"/>
                  <a:gd name="T62" fmla="*/ 719 w 3360"/>
                  <a:gd name="T63" fmla="*/ 536 h 2145"/>
                  <a:gd name="T64" fmla="*/ 704 w 3360"/>
                  <a:gd name="T65" fmla="*/ 534 h 2145"/>
                  <a:gd name="T66" fmla="*/ 704 w 3360"/>
                  <a:gd name="T67" fmla="*/ 483 h 2145"/>
                  <a:gd name="T68" fmla="*/ 678 w 3360"/>
                  <a:gd name="T69" fmla="*/ 480 h 2145"/>
                  <a:gd name="T70" fmla="*/ 678 w 3360"/>
                  <a:gd name="T71" fmla="*/ 385 h 2145"/>
                  <a:gd name="T72" fmla="*/ 704 w 3360"/>
                  <a:gd name="T73" fmla="*/ 388 h 2145"/>
                  <a:gd name="T74" fmla="*/ 704 w 3360"/>
                  <a:gd name="T75" fmla="*/ 383 h 2145"/>
                  <a:gd name="T76" fmla="*/ 678 w 3360"/>
                  <a:gd name="T77" fmla="*/ 380 h 2145"/>
                  <a:gd name="T78" fmla="*/ 678 w 3360"/>
                  <a:gd name="T79" fmla="*/ 279 h 2145"/>
                  <a:gd name="T80" fmla="*/ 704 w 3360"/>
                  <a:gd name="T81" fmla="*/ 280 h 2145"/>
                  <a:gd name="T82" fmla="*/ 704 w 3360"/>
                  <a:gd name="T83" fmla="*/ 276 h 2145"/>
                  <a:gd name="T84" fmla="*/ 678 w 3360"/>
                  <a:gd name="T85" fmla="*/ 274 h 2145"/>
                  <a:gd name="T86" fmla="*/ 678 w 3360"/>
                  <a:gd name="T87" fmla="*/ 255 h 2145"/>
                  <a:gd name="T88" fmla="*/ 704 w 3360"/>
                  <a:gd name="T89" fmla="*/ 256 h 2145"/>
                  <a:gd name="T90" fmla="*/ 704 w 3360"/>
                  <a:gd name="T91" fmla="*/ 241 h 2145"/>
                  <a:gd name="T92" fmla="*/ 618 w 3360"/>
                  <a:gd name="T93" fmla="*/ 238 h 2145"/>
                  <a:gd name="T94" fmla="*/ 556 w 3360"/>
                  <a:gd name="T95" fmla="*/ 237 h 2145"/>
                  <a:gd name="T96" fmla="*/ 556 w 3360"/>
                  <a:gd name="T97" fmla="*/ 530 h 2145"/>
                  <a:gd name="T98" fmla="*/ 542 w 3360"/>
                  <a:gd name="T99" fmla="*/ 532 h 2145"/>
                  <a:gd name="T100" fmla="*/ 527 w 3360"/>
                  <a:gd name="T101" fmla="*/ 530 h 214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360"/>
                  <a:gd name="T154" fmla="*/ 0 h 2145"/>
                  <a:gd name="T155" fmla="*/ 3360 w 3360"/>
                  <a:gd name="T156" fmla="*/ 2145 h 214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360" h="2145">
                    <a:moveTo>
                      <a:pt x="2109" y="2120"/>
                    </a:moveTo>
                    <a:lnTo>
                      <a:pt x="2109" y="948"/>
                    </a:lnTo>
                    <a:lnTo>
                      <a:pt x="1998" y="948"/>
                    </a:lnTo>
                    <a:lnTo>
                      <a:pt x="1858" y="943"/>
                    </a:lnTo>
                    <a:lnTo>
                      <a:pt x="1858" y="915"/>
                    </a:lnTo>
                    <a:lnTo>
                      <a:pt x="260" y="860"/>
                    </a:lnTo>
                    <a:lnTo>
                      <a:pt x="260" y="882"/>
                    </a:lnTo>
                    <a:lnTo>
                      <a:pt x="203" y="881"/>
                    </a:lnTo>
                    <a:lnTo>
                      <a:pt x="63" y="876"/>
                    </a:lnTo>
                    <a:lnTo>
                      <a:pt x="63" y="812"/>
                    </a:lnTo>
                    <a:lnTo>
                      <a:pt x="0" y="811"/>
                    </a:lnTo>
                    <a:lnTo>
                      <a:pt x="949" y="0"/>
                    </a:lnTo>
                    <a:lnTo>
                      <a:pt x="2044" y="844"/>
                    </a:lnTo>
                    <a:lnTo>
                      <a:pt x="2472" y="853"/>
                    </a:lnTo>
                    <a:lnTo>
                      <a:pt x="2875" y="863"/>
                    </a:lnTo>
                    <a:lnTo>
                      <a:pt x="3360" y="871"/>
                    </a:lnTo>
                    <a:lnTo>
                      <a:pt x="3360" y="967"/>
                    </a:lnTo>
                    <a:lnTo>
                      <a:pt x="2929" y="965"/>
                    </a:lnTo>
                    <a:lnTo>
                      <a:pt x="2929" y="1029"/>
                    </a:lnTo>
                    <a:lnTo>
                      <a:pt x="3000" y="1031"/>
                    </a:lnTo>
                    <a:lnTo>
                      <a:pt x="3000" y="1112"/>
                    </a:lnTo>
                    <a:lnTo>
                      <a:pt x="2929" y="1108"/>
                    </a:lnTo>
                    <a:lnTo>
                      <a:pt x="2929" y="1128"/>
                    </a:lnTo>
                    <a:lnTo>
                      <a:pt x="3000" y="1131"/>
                    </a:lnTo>
                    <a:lnTo>
                      <a:pt x="3000" y="1547"/>
                    </a:lnTo>
                    <a:lnTo>
                      <a:pt x="2929" y="1541"/>
                    </a:lnTo>
                    <a:lnTo>
                      <a:pt x="2929" y="1560"/>
                    </a:lnTo>
                    <a:lnTo>
                      <a:pt x="3000" y="1567"/>
                    </a:lnTo>
                    <a:lnTo>
                      <a:pt x="3000" y="1957"/>
                    </a:lnTo>
                    <a:lnTo>
                      <a:pt x="2929" y="1948"/>
                    </a:lnTo>
                    <a:lnTo>
                      <a:pt x="2929" y="2136"/>
                    </a:lnTo>
                    <a:lnTo>
                      <a:pt x="2875" y="2145"/>
                    </a:lnTo>
                    <a:lnTo>
                      <a:pt x="2817" y="2136"/>
                    </a:lnTo>
                    <a:lnTo>
                      <a:pt x="2817" y="1934"/>
                    </a:lnTo>
                    <a:lnTo>
                      <a:pt x="2712" y="1922"/>
                    </a:lnTo>
                    <a:lnTo>
                      <a:pt x="2712" y="1541"/>
                    </a:lnTo>
                    <a:lnTo>
                      <a:pt x="2817" y="1551"/>
                    </a:lnTo>
                    <a:lnTo>
                      <a:pt x="2817" y="1531"/>
                    </a:lnTo>
                    <a:lnTo>
                      <a:pt x="2712" y="1522"/>
                    </a:lnTo>
                    <a:lnTo>
                      <a:pt x="2712" y="1117"/>
                    </a:lnTo>
                    <a:lnTo>
                      <a:pt x="2817" y="1122"/>
                    </a:lnTo>
                    <a:lnTo>
                      <a:pt x="2817" y="1103"/>
                    </a:lnTo>
                    <a:lnTo>
                      <a:pt x="2712" y="1097"/>
                    </a:lnTo>
                    <a:lnTo>
                      <a:pt x="2712" y="1020"/>
                    </a:lnTo>
                    <a:lnTo>
                      <a:pt x="2817" y="1024"/>
                    </a:lnTo>
                    <a:lnTo>
                      <a:pt x="2817" y="963"/>
                    </a:lnTo>
                    <a:lnTo>
                      <a:pt x="2472" y="951"/>
                    </a:lnTo>
                    <a:lnTo>
                      <a:pt x="2223" y="949"/>
                    </a:lnTo>
                    <a:lnTo>
                      <a:pt x="2223" y="2122"/>
                    </a:lnTo>
                    <a:lnTo>
                      <a:pt x="2168" y="2129"/>
                    </a:lnTo>
                    <a:lnTo>
                      <a:pt x="2109" y="2120"/>
                    </a:lnTo>
                    <a:close/>
                  </a:path>
                </a:pathLst>
              </a:custGeom>
              <a:noFill/>
              <a:ln w="0">
                <a:solidFill>
                  <a:srgbClr val="000000"/>
                </a:solidFill>
                <a:round/>
                <a:headEnd/>
                <a:tailEnd/>
              </a:ln>
            </p:spPr>
            <p:txBody>
              <a:bodyPr/>
              <a:lstStyle/>
              <a:p>
                <a:endParaRPr lang="en-US"/>
              </a:p>
            </p:txBody>
          </p:sp>
          <p:sp>
            <p:nvSpPr>
              <p:cNvPr id="35179" name="Freeform 250"/>
              <p:cNvSpPr>
                <a:spLocks/>
              </p:cNvSpPr>
              <p:nvPr/>
            </p:nvSpPr>
            <p:spPr bwMode="auto">
              <a:xfrm>
                <a:off x="1144" y="3079"/>
                <a:ext cx="38" cy="210"/>
              </a:xfrm>
              <a:custGeom>
                <a:avLst/>
                <a:gdLst>
                  <a:gd name="T0" fmla="*/ 0 w 154"/>
                  <a:gd name="T1" fmla="*/ 205 h 839"/>
                  <a:gd name="T2" fmla="*/ 0 w 154"/>
                  <a:gd name="T3" fmla="*/ 0 h 839"/>
                  <a:gd name="T4" fmla="*/ 38 w 154"/>
                  <a:gd name="T5" fmla="*/ 2 h 839"/>
                  <a:gd name="T6" fmla="*/ 38 w 154"/>
                  <a:gd name="T7" fmla="*/ 210 h 839"/>
                  <a:gd name="T8" fmla="*/ 0 w 154"/>
                  <a:gd name="T9" fmla="*/ 205 h 839"/>
                  <a:gd name="T10" fmla="*/ 0 60000 65536"/>
                  <a:gd name="T11" fmla="*/ 0 60000 65536"/>
                  <a:gd name="T12" fmla="*/ 0 60000 65536"/>
                  <a:gd name="T13" fmla="*/ 0 60000 65536"/>
                  <a:gd name="T14" fmla="*/ 0 60000 65536"/>
                  <a:gd name="T15" fmla="*/ 0 w 154"/>
                  <a:gd name="T16" fmla="*/ 0 h 839"/>
                  <a:gd name="T17" fmla="*/ 154 w 154"/>
                  <a:gd name="T18" fmla="*/ 839 h 839"/>
                </a:gdLst>
                <a:ahLst/>
                <a:cxnLst>
                  <a:cxn ang="T10">
                    <a:pos x="T0" y="T1"/>
                  </a:cxn>
                  <a:cxn ang="T11">
                    <a:pos x="T2" y="T3"/>
                  </a:cxn>
                  <a:cxn ang="T12">
                    <a:pos x="T4" y="T5"/>
                  </a:cxn>
                  <a:cxn ang="T13">
                    <a:pos x="T6" y="T7"/>
                  </a:cxn>
                  <a:cxn ang="T14">
                    <a:pos x="T8" y="T9"/>
                  </a:cxn>
                </a:cxnLst>
                <a:rect l="T15" t="T16" r="T17" b="T18"/>
                <a:pathLst>
                  <a:path w="154" h="839">
                    <a:moveTo>
                      <a:pt x="0" y="821"/>
                    </a:moveTo>
                    <a:lnTo>
                      <a:pt x="0" y="0"/>
                    </a:lnTo>
                    <a:lnTo>
                      <a:pt x="154" y="7"/>
                    </a:lnTo>
                    <a:lnTo>
                      <a:pt x="154" y="839"/>
                    </a:lnTo>
                    <a:lnTo>
                      <a:pt x="0" y="821"/>
                    </a:lnTo>
                    <a:close/>
                  </a:path>
                </a:pathLst>
              </a:custGeom>
              <a:noFill/>
              <a:ln w="0">
                <a:solidFill>
                  <a:srgbClr val="000000"/>
                </a:solidFill>
                <a:round/>
                <a:headEnd/>
                <a:tailEnd/>
              </a:ln>
            </p:spPr>
            <p:txBody>
              <a:bodyPr/>
              <a:lstStyle/>
              <a:p>
                <a:endParaRPr lang="en-US"/>
              </a:p>
            </p:txBody>
          </p:sp>
          <p:sp>
            <p:nvSpPr>
              <p:cNvPr id="35180" name="Freeform 251"/>
              <p:cNvSpPr>
                <a:spLocks/>
              </p:cNvSpPr>
              <p:nvPr/>
            </p:nvSpPr>
            <p:spPr bwMode="auto">
              <a:xfrm>
                <a:off x="1290" y="3087"/>
                <a:ext cx="38" cy="220"/>
              </a:xfrm>
              <a:custGeom>
                <a:avLst/>
                <a:gdLst>
                  <a:gd name="T0" fmla="*/ 0 w 153"/>
                  <a:gd name="T1" fmla="*/ 215 h 882"/>
                  <a:gd name="T2" fmla="*/ 0 w 153"/>
                  <a:gd name="T3" fmla="*/ 0 h 882"/>
                  <a:gd name="T4" fmla="*/ 38 w 153"/>
                  <a:gd name="T5" fmla="*/ 2 h 882"/>
                  <a:gd name="T6" fmla="*/ 38 w 153"/>
                  <a:gd name="T7" fmla="*/ 220 h 882"/>
                  <a:gd name="T8" fmla="*/ 0 w 153"/>
                  <a:gd name="T9" fmla="*/ 215 h 882"/>
                  <a:gd name="T10" fmla="*/ 0 60000 65536"/>
                  <a:gd name="T11" fmla="*/ 0 60000 65536"/>
                  <a:gd name="T12" fmla="*/ 0 60000 65536"/>
                  <a:gd name="T13" fmla="*/ 0 60000 65536"/>
                  <a:gd name="T14" fmla="*/ 0 60000 65536"/>
                  <a:gd name="T15" fmla="*/ 0 w 153"/>
                  <a:gd name="T16" fmla="*/ 0 h 882"/>
                  <a:gd name="T17" fmla="*/ 153 w 153"/>
                  <a:gd name="T18" fmla="*/ 882 h 882"/>
                </a:gdLst>
                <a:ahLst/>
                <a:cxnLst>
                  <a:cxn ang="T10">
                    <a:pos x="T0" y="T1"/>
                  </a:cxn>
                  <a:cxn ang="T11">
                    <a:pos x="T2" y="T3"/>
                  </a:cxn>
                  <a:cxn ang="T12">
                    <a:pos x="T4" y="T5"/>
                  </a:cxn>
                  <a:cxn ang="T13">
                    <a:pos x="T6" y="T7"/>
                  </a:cxn>
                  <a:cxn ang="T14">
                    <a:pos x="T8" y="T9"/>
                  </a:cxn>
                </a:cxnLst>
                <a:rect l="T15" t="T16" r="T17" b="T18"/>
                <a:pathLst>
                  <a:path w="153" h="882">
                    <a:moveTo>
                      <a:pt x="0" y="863"/>
                    </a:moveTo>
                    <a:lnTo>
                      <a:pt x="0" y="0"/>
                    </a:lnTo>
                    <a:lnTo>
                      <a:pt x="153" y="8"/>
                    </a:lnTo>
                    <a:lnTo>
                      <a:pt x="153" y="882"/>
                    </a:lnTo>
                    <a:lnTo>
                      <a:pt x="0" y="863"/>
                    </a:lnTo>
                    <a:close/>
                  </a:path>
                </a:pathLst>
              </a:custGeom>
              <a:noFill/>
              <a:ln w="0">
                <a:solidFill>
                  <a:srgbClr val="000000"/>
                </a:solidFill>
                <a:round/>
                <a:headEnd/>
                <a:tailEnd/>
              </a:ln>
            </p:spPr>
            <p:txBody>
              <a:bodyPr/>
              <a:lstStyle/>
              <a:p>
                <a:endParaRPr lang="en-US"/>
              </a:p>
            </p:txBody>
          </p:sp>
          <p:sp>
            <p:nvSpPr>
              <p:cNvPr id="35181" name="Freeform 252"/>
              <p:cNvSpPr>
                <a:spLocks/>
              </p:cNvSpPr>
              <p:nvPr/>
            </p:nvSpPr>
            <p:spPr bwMode="auto">
              <a:xfrm>
                <a:off x="1290" y="2720"/>
                <a:ext cx="38" cy="213"/>
              </a:xfrm>
              <a:custGeom>
                <a:avLst/>
                <a:gdLst>
                  <a:gd name="T0" fmla="*/ 0 w 153"/>
                  <a:gd name="T1" fmla="*/ 213 h 852"/>
                  <a:gd name="T2" fmla="*/ 0 w 153"/>
                  <a:gd name="T3" fmla="*/ 3 h 852"/>
                  <a:gd name="T4" fmla="*/ 38 w 153"/>
                  <a:gd name="T5" fmla="*/ 0 h 852"/>
                  <a:gd name="T6" fmla="*/ 38 w 153"/>
                  <a:gd name="T7" fmla="*/ 213 h 852"/>
                  <a:gd name="T8" fmla="*/ 0 w 153"/>
                  <a:gd name="T9" fmla="*/ 213 h 852"/>
                  <a:gd name="T10" fmla="*/ 0 60000 65536"/>
                  <a:gd name="T11" fmla="*/ 0 60000 65536"/>
                  <a:gd name="T12" fmla="*/ 0 60000 65536"/>
                  <a:gd name="T13" fmla="*/ 0 60000 65536"/>
                  <a:gd name="T14" fmla="*/ 0 60000 65536"/>
                  <a:gd name="T15" fmla="*/ 0 w 153"/>
                  <a:gd name="T16" fmla="*/ 0 h 852"/>
                  <a:gd name="T17" fmla="*/ 153 w 153"/>
                  <a:gd name="T18" fmla="*/ 852 h 852"/>
                </a:gdLst>
                <a:ahLst/>
                <a:cxnLst>
                  <a:cxn ang="T10">
                    <a:pos x="T0" y="T1"/>
                  </a:cxn>
                  <a:cxn ang="T11">
                    <a:pos x="T2" y="T3"/>
                  </a:cxn>
                  <a:cxn ang="T12">
                    <a:pos x="T4" y="T5"/>
                  </a:cxn>
                  <a:cxn ang="T13">
                    <a:pos x="T6" y="T7"/>
                  </a:cxn>
                  <a:cxn ang="T14">
                    <a:pos x="T8" y="T9"/>
                  </a:cxn>
                </a:cxnLst>
                <a:rect l="T15" t="T16" r="T17" b="T18"/>
                <a:pathLst>
                  <a:path w="153" h="852">
                    <a:moveTo>
                      <a:pt x="0" y="852"/>
                    </a:moveTo>
                    <a:lnTo>
                      <a:pt x="0" y="12"/>
                    </a:lnTo>
                    <a:lnTo>
                      <a:pt x="153" y="0"/>
                    </a:lnTo>
                    <a:lnTo>
                      <a:pt x="153" y="852"/>
                    </a:lnTo>
                    <a:lnTo>
                      <a:pt x="0" y="852"/>
                    </a:lnTo>
                    <a:close/>
                  </a:path>
                </a:pathLst>
              </a:custGeom>
              <a:noFill/>
              <a:ln w="0">
                <a:solidFill>
                  <a:srgbClr val="000000"/>
                </a:solidFill>
                <a:round/>
                <a:headEnd/>
                <a:tailEnd/>
              </a:ln>
            </p:spPr>
            <p:txBody>
              <a:bodyPr/>
              <a:lstStyle/>
              <a:p>
                <a:endParaRPr lang="en-US"/>
              </a:p>
            </p:txBody>
          </p:sp>
          <p:sp>
            <p:nvSpPr>
              <p:cNvPr id="35182" name="Freeform 253"/>
              <p:cNvSpPr>
                <a:spLocks/>
              </p:cNvSpPr>
              <p:nvPr/>
            </p:nvSpPr>
            <p:spPr bwMode="auto">
              <a:xfrm>
                <a:off x="1144" y="2730"/>
                <a:ext cx="38" cy="203"/>
              </a:xfrm>
              <a:custGeom>
                <a:avLst/>
                <a:gdLst>
                  <a:gd name="T0" fmla="*/ 0 w 154"/>
                  <a:gd name="T1" fmla="*/ 203 h 811"/>
                  <a:gd name="T2" fmla="*/ 0 w 154"/>
                  <a:gd name="T3" fmla="*/ 3 h 811"/>
                  <a:gd name="T4" fmla="*/ 38 w 154"/>
                  <a:gd name="T5" fmla="*/ 0 h 811"/>
                  <a:gd name="T6" fmla="*/ 38 w 154"/>
                  <a:gd name="T7" fmla="*/ 203 h 811"/>
                  <a:gd name="T8" fmla="*/ 0 w 154"/>
                  <a:gd name="T9" fmla="*/ 203 h 811"/>
                  <a:gd name="T10" fmla="*/ 0 60000 65536"/>
                  <a:gd name="T11" fmla="*/ 0 60000 65536"/>
                  <a:gd name="T12" fmla="*/ 0 60000 65536"/>
                  <a:gd name="T13" fmla="*/ 0 60000 65536"/>
                  <a:gd name="T14" fmla="*/ 0 60000 65536"/>
                  <a:gd name="T15" fmla="*/ 0 w 154"/>
                  <a:gd name="T16" fmla="*/ 0 h 811"/>
                  <a:gd name="T17" fmla="*/ 154 w 154"/>
                  <a:gd name="T18" fmla="*/ 811 h 811"/>
                </a:gdLst>
                <a:ahLst/>
                <a:cxnLst>
                  <a:cxn ang="T10">
                    <a:pos x="T0" y="T1"/>
                  </a:cxn>
                  <a:cxn ang="T11">
                    <a:pos x="T2" y="T3"/>
                  </a:cxn>
                  <a:cxn ang="T12">
                    <a:pos x="T4" y="T5"/>
                  </a:cxn>
                  <a:cxn ang="T13">
                    <a:pos x="T6" y="T7"/>
                  </a:cxn>
                  <a:cxn ang="T14">
                    <a:pos x="T8" y="T9"/>
                  </a:cxn>
                </a:cxnLst>
                <a:rect l="T15" t="T16" r="T17" b="T18"/>
                <a:pathLst>
                  <a:path w="154" h="811">
                    <a:moveTo>
                      <a:pt x="0" y="811"/>
                    </a:moveTo>
                    <a:lnTo>
                      <a:pt x="0" y="11"/>
                    </a:lnTo>
                    <a:lnTo>
                      <a:pt x="154" y="0"/>
                    </a:lnTo>
                    <a:lnTo>
                      <a:pt x="154" y="811"/>
                    </a:lnTo>
                    <a:lnTo>
                      <a:pt x="0" y="811"/>
                    </a:lnTo>
                    <a:close/>
                  </a:path>
                </a:pathLst>
              </a:custGeom>
              <a:noFill/>
              <a:ln w="0">
                <a:solidFill>
                  <a:srgbClr val="000000"/>
                </a:solidFill>
                <a:round/>
                <a:headEnd/>
                <a:tailEnd/>
              </a:ln>
            </p:spPr>
            <p:txBody>
              <a:bodyPr/>
              <a:lstStyle/>
              <a:p>
                <a:endParaRPr lang="en-US"/>
              </a:p>
            </p:txBody>
          </p:sp>
          <p:sp>
            <p:nvSpPr>
              <p:cNvPr id="35183" name="Freeform 254"/>
              <p:cNvSpPr>
                <a:spLocks/>
              </p:cNvSpPr>
              <p:nvPr/>
            </p:nvSpPr>
            <p:spPr bwMode="auto">
              <a:xfrm>
                <a:off x="1047" y="2737"/>
                <a:ext cx="38" cy="196"/>
              </a:xfrm>
              <a:custGeom>
                <a:avLst/>
                <a:gdLst>
                  <a:gd name="T0" fmla="*/ 0 w 149"/>
                  <a:gd name="T1" fmla="*/ 196 h 784"/>
                  <a:gd name="T2" fmla="*/ 0 w 149"/>
                  <a:gd name="T3" fmla="*/ 3 h 784"/>
                  <a:gd name="T4" fmla="*/ 38 w 149"/>
                  <a:gd name="T5" fmla="*/ 0 h 784"/>
                  <a:gd name="T6" fmla="*/ 38 w 149"/>
                  <a:gd name="T7" fmla="*/ 196 h 784"/>
                  <a:gd name="T8" fmla="*/ 0 w 149"/>
                  <a:gd name="T9" fmla="*/ 196 h 784"/>
                  <a:gd name="T10" fmla="*/ 0 60000 65536"/>
                  <a:gd name="T11" fmla="*/ 0 60000 65536"/>
                  <a:gd name="T12" fmla="*/ 0 60000 65536"/>
                  <a:gd name="T13" fmla="*/ 0 60000 65536"/>
                  <a:gd name="T14" fmla="*/ 0 60000 65536"/>
                  <a:gd name="T15" fmla="*/ 0 w 149"/>
                  <a:gd name="T16" fmla="*/ 0 h 784"/>
                  <a:gd name="T17" fmla="*/ 149 w 149"/>
                  <a:gd name="T18" fmla="*/ 784 h 784"/>
                </a:gdLst>
                <a:ahLst/>
                <a:cxnLst>
                  <a:cxn ang="T10">
                    <a:pos x="T0" y="T1"/>
                  </a:cxn>
                  <a:cxn ang="T11">
                    <a:pos x="T2" y="T3"/>
                  </a:cxn>
                  <a:cxn ang="T12">
                    <a:pos x="T4" y="T5"/>
                  </a:cxn>
                  <a:cxn ang="T13">
                    <a:pos x="T6" y="T7"/>
                  </a:cxn>
                  <a:cxn ang="T14">
                    <a:pos x="T8" y="T9"/>
                  </a:cxn>
                </a:cxnLst>
                <a:rect l="T15" t="T16" r="T17" b="T18"/>
                <a:pathLst>
                  <a:path w="149" h="784">
                    <a:moveTo>
                      <a:pt x="0" y="784"/>
                    </a:moveTo>
                    <a:lnTo>
                      <a:pt x="0" y="10"/>
                    </a:lnTo>
                    <a:lnTo>
                      <a:pt x="149" y="0"/>
                    </a:lnTo>
                    <a:lnTo>
                      <a:pt x="149" y="784"/>
                    </a:lnTo>
                    <a:lnTo>
                      <a:pt x="0" y="784"/>
                    </a:lnTo>
                    <a:close/>
                  </a:path>
                </a:pathLst>
              </a:custGeom>
              <a:noFill/>
              <a:ln w="0">
                <a:solidFill>
                  <a:srgbClr val="000000"/>
                </a:solidFill>
                <a:round/>
                <a:headEnd/>
                <a:tailEnd/>
              </a:ln>
            </p:spPr>
            <p:txBody>
              <a:bodyPr/>
              <a:lstStyle/>
              <a:p>
                <a:endParaRPr lang="en-US"/>
              </a:p>
            </p:txBody>
          </p:sp>
          <p:sp>
            <p:nvSpPr>
              <p:cNvPr id="35184" name="Freeform 255"/>
              <p:cNvSpPr>
                <a:spLocks/>
              </p:cNvSpPr>
              <p:nvPr/>
            </p:nvSpPr>
            <p:spPr bwMode="auto">
              <a:xfrm>
                <a:off x="918" y="2747"/>
                <a:ext cx="34" cy="187"/>
              </a:xfrm>
              <a:custGeom>
                <a:avLst/>
                <a:gdLst>
                  <a:gd name="T0" fmla="*/ 34 w 134"/>
                  <a:gd name="T1" fmla="*/ 187 h 747"/>
                  <a:gd name="T2" fmla="*/ 0 w 134"/>
                  <a:gd name="T3" fmla="*/ 187 h 747"/>
                  <a:gd name="T4" fmla="*/ 0 w 134"/>
                  <a:gd name="T5" fmla="*/ 3 h 747"/>
                  <a:gd name="T6" fmla="*/ 34 w 134"/>
                  <a:gd name="T7" fmla="*/ 0 h 747"/>
                  <a:gd name="T8" fmla="*/ 34 w 134"/>
                  <a:gd name="T9" fmla="*/ 187 h 747"/>
                  <a:gd name="T10" fmla="*/ 0 60000 65536"/>
                  <a:gd name="T11" fmla="*/ 0 60000 65536"/>
                  <a:gd name="T12" fmla="*/ 0 60000 65536"/>
                  <a:gd name="T13" fmla="*/ 0 60000 65536"/>
                  <a:gd name="T14" fmla="*/ 0 60000 65536"/>
                  <a:gd name="T15" fmla="*/ 0 w 134"/>
                  <a:gd name="T16" fmla="*/ 0 h 747"/>
                  <a:gd name="T17" fmla="*/ 134 w 134"/>
                  <a:gd name="T18" fmla="*/ 747 h 747"/>
                </a:gdLst>
                <a:ahLst/>
                <a:cxnLst>
                  <a:cxn ang="T10">
                    <a:pos x="T0" y="T1"/>
                  </a:cxn>
                  <a:cxn ang="T11">
                    <a:pos x="T2" y="T3"/>
                  </a:cxn>
                  <a:cxn ang="T12">
                    <a:pos x="T4" y="T5"/>
                  </a:cxn>
                  <a:cxn ang="T13">
                    <a:pos x="T6" y="T7"/>
                  </a:cxn>
                  <a:cxn ang="T14">
                    <a:pos x="T8" y="T9"/>
                  </a:cxn>
                </a:cxnLst>
                <a:rect l="T15" t="T16" r="T17" b="T18"/>
                <a:pathLst>
                  <a:path w="134" h="747">
                    <a:moveTo>
                      <a:pt x="134" y="747"/>
                    </a:moveTo>
                    <a:lnTo>
                      <a:pt x="0" y="747"/>
                    </a:lnTo>
                    <a:lnTo>
                      <a:pt x="0" y="10"/>
                    </a:lnTo>
                    <a:lnTo>
                      <a:pt x="134" y="0"/>
                    </a:lnTo>
                    <a:lnTo>
                      <a:pt x="134" y="747"/>
                    </a:lnTo>
                    <a:close/>
                  </a:path>
                </a:pathLst>
              </a:custGeom>
              <a:noFill/>
              <a:ln w="0">
                <a:solidFill>
                  <a:srgbClr val="000000"/>
                </a:solidFill>
                <a:round/>
                <a:headEnd/>
                <a:tailEnd/>
              </a:ln>
            </p:spPr>
            <p:txBody>
              <a:bodyPr/>
              <a:lstStyle/>
              <a:p>
                <a:endParaRPr lang="en-US"/>
              </a:p>
            </p:txBody>
          </p:sp>
        </p:grpSp>
        <p:sp>
          <p:nvSpPr>
            <p:cNvPr id="34828" name="Freeform 256"/>
            <p:cNvSpPr>
              <a:spLocks/>
            </p:cNvSpPr>
            <p:nvPr/>
          </p:nvSpPr>
          <p:spPr bwMode="auto">
            <a:xfrm>
              <a:off x="578" y="2403"/>
              <a:ext cx="1354" cy="1005"/>
            </a:xfrm>
            <a:custGeom>
              <a:avLst/>
              <a:gdLst>
                <a:gd name="T0" fmla="*/ 857 w 5419"/>
                <a:gd name="T1" fmla="*/ 216 h 4019"/>
                <a:gd name="T2" fmla="*/ 813 w 5419"/>
                <a:gd name="T3" fmla="*/ 220 h 4019"/>
                <a:gd name="T4" fmla="*/ 817 w 5419"/>
                <a:gd name="T5" fmla="*/ 223 h 4019"/>
                <a:gd name="T6" fmla="*/ 826 w 5419"/>
                <a:gd name="T7" fmla="*/ 227 h 4019"/>
                <a:gd name="T8" fmla="*/ 829 w 5419"/>
                <a:gd name="T9" fmla="*/ 230 h 4019"/>
                <a:gd name="T10" fmla="*/ 831 w 5419"/>
                <a:gd name="T11" fmla="*/ 232 h 4019"/>
                <a:gd name="T12" fmla="*/ 835 w 5419"/>
                <a:gd name="T13" fmla="*/ 239 h 4019"/>
                <a:gd name="T14" fmla="*/ 836 w 5419"/>
                <a:gd name="T15" fmla="*/ 248 h 4019"/>
                <a:gd name="T16" fmla="*/ 836 w 5419"/>
                <a:gd name="T17" fmla="*/ 984 h 4019"/>
                <a:gd name="T18" fmla="*/ 835 w 5419"/>
                <a:gd name="T19" fmla="*/ 990 h 4019"/>
                <a:gd name="T20" fmla="*/ 834 w 5419"/>
                <a:gd name="T21" fmla="*/ 995 h 4019"/>
                <a:gd name="T22" fmla="*/ 832 w 5419"/>
                <a:gd name="T23" fmla="*/ 999 h 4019"/>
                <a:gd name="T24" fmla="*/ 828 w 5419"/>
                <a:gd name="T25" fmla="*/ 1002 h 4019"/>
                <a:gd name="T26" fmla="*/ 824 w 5419"/>
                <a:gd name="T27" fmla="*/ 1004 h 4019"/>
                <a:gd name="T28" fmla="*/ 818 w 5419"/>
                <a:gd name="T29" fmla="*/ 1005 h 4019"/>
                <a:gd name="T30" fmla="*/ 809 w 5419"/>
                <a:gd name="T31" fmla="*/ 1003 h 4019"/>
                <a:gd name="T32" fmla="*/ 809 w 5419"/>
                <a:gd name="T33" fmla="*/ 996 h 4019"/>
                <a:gd name="T34" fmla="*/ 814 w 5419"/>
                <a:gd name="T35" fmla="*/ 995 h 4019"/>
                <a:gd name="T36" fmla="*/ 817 w 5419"/>
                <a:gd name="T37" fmla="*/ 993 h 4019"/>
                <a:gd name="T38" fmla="*/ 819 w 5419"/>
                <a:gd name="T39" fmla="*/ 988 h 4019"/>
                <a:gd name="T40" fmla="*/ 819 w 5419"/>
                <a:gd name="T41" fmla="*/ 982 h 4019"/>
                <a:gd name="T42" fmla="*/ 819 w 5419"/>
                <a:gd name="T43" fmla="*/ 249 h 4019"/>
                <a:gd name="T44" fmla="*/ 819 w 5419"/>
                <a:gd name="T45" fmla="*/ 245 h 4019"/>
                <a:gd name="T46" fmla="*/ 818 w 5419"/>
                <a:gd name="T47" fmla="*/ 241 h 4019"/>
                <a:gd name="T48" fmla="*/ 816 w 5419"/>
                <a:gd name="T49" fmla="*/ 238 h 4019"/>
                <a:gd name="T50" fmla="*/ 812 w 5419"/>
                <a:gd name="T51" fmla="*/ 235 h 4019"/>
                <a:gd name="T52" fmla="*/ 801 w 5419"/>
                <a:gd name="T53" fmla="*/ 230 h 4019"/>
                <a:gd name="T54" fmla="*/ 797 w 5419"/>
                <a:gd name="T55" fmla="*/ 226 h 4019"/>
                <a:gd name="T56" fmla="*/ 795 w 5419"/>
                <a:gd name="T57" fmla="*/ 222 h 4019"/>
                <a:gd name="T58" fmla="*/ 56 w 5419"/>
                <a:gd name="T59" fmla="*/ 297 h 4019"/>
                <a:gd name="T60" fmla="*/ 0 w 5419"/>
                <a:gd name="T61" fmla="*/ 288 h 4019"/>
                <a:gd name="T62" fmla="*/ 0 w 5419"/>
                <a:gd name="T63" fmla="*/ 280 h 4019"/>
                <a:gd name="T64" fmla="*/ 809 w 5419"/>
                <a:gd name="T65" fmla="*/ 190 h 4019"/>
                <a:gd name="T66" fmla="*/ 821 w 5419"/>
                <a:gd name="T67" fmla="*/ 194 h 4019"/>
                <a:gd name="T68" fmla="*/ 1146 w 5419"/>
                <a:gd name="T69" fmla="*/ 0 h 4019"/>
                <a:gd name="T70" fmla="*/ 1349 w 5419"/>
                <a:gd name="T71" fmla="*/ 357 h 4019"/>
                <a:gd name="T72" fmla="*/ 1354 w 5419"/>
                <a:gd name="T73" fmla="*/ 359 h 4019"/>
                <a:gd name="T74" fmla="*/ 1354 w 5419"/>
                <a:gd name="T75" fmla="*/ 367 h 4019"/>
                <a:gd name="T76" fmla="*/ 1321 w 5419"/>
                <a:gd name="T77" fmla="*/ 369 h 4019"/>
                <a:gd name="T78" fmla="*/ 1321 w 5419"/>
                <a:gd name="T79" fmla="*/ 352 h 4019"/>
                <a:gd name="T80" fmla="*/ 857 w 5419"/>
                <a:gd name="T81" fmla="*/ 207 h 4019"/>
                <a:gd name="T82" fmla="*/ 857 w 5419"/>
                <a:gd name="T83" fmla="*/ 216 h 40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419"/>
                <a:gd name="T127" fmla="*/ 0 h 4019"/>
                <a:gd name="T128" fmla="*/ 5419 w 5419"/>
                <a:gd name="T129" fmla="*/ 4019 h 40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419" h="4019">
                  <a:moveTo>
                    <a:pt x="3429" y="862"/>
                  </a:moveTo>
                  <a:lnTo>
                    <a:pt x="3254" y="881"/>
                  </a:lnTo>
                  <a:lnTo>
                    <a:pt x="3271" y="890"/>
                  </a:lnTo>
                  <a:lnTo>
                    <a:pt x="3304" y="907"/>
                  </a:lnTo>
                  <a:lnTo>
                    <a:pt x="3317" y="918"/>
                  </a:lnTo>
                  <a:lnTo>
                    <a:pt x="3327" y="929"/>
                  </a:lnTo>
                  <a:lnTo>
                    <a:pt x="3340" y="957"/>
                  </a:lnTo>
                  <a:lnTo>
                    <a:pt x="3344" y="993"/>
                  </a:lnTo>
                  <a:lnTo>
                    <a:pt x="3344" y="3935"/>
                  </a:lnTo>
                  <a:lnTo>
                    <a:pt x="3342" y="3960"/>
                  </a:lnTo>
                  <a:lnTo>
                    <a:pt x="3337" y="3980"/>
                  </a:lnTo>
                  <a:lnTo>
                    <a:pt x="3328" y="3995"/>
                  </a:lnTo>
                  <a:lnTo>
                    <a:pt x="3314" y="4007"/>
                  </a:lnTo>
                  <a:lnTo>
                    <a:pt x="3296" y="4015"/>
                  </a:lnTo>
                  <a:lnTo>
                    <a:pt x="3275" y="4019"/>
                  </a:lnTo>
                  <a:lnTo>
                    <a:pt x="3238" y="4013"/>
                  </a:lnTo>
                  <a:lnTo>
                    <a:pt x="3238" y="3985"/>
                  </a:lnTo>
                  <a:lnTo>
                    <a:pt x="3256" y="3980"/>
                  </a:lnTo>
                  <a:lnTo>
                    <a:pt x="3269" y="3970"/>
                  </a:lnTo>
                  <a:lnTo>
                    <a:pt x="3276" y="3952"/>
                  </a:lnTo>
                  <a:lnTo>
                    <a:pt x="3278" y="3927"/>
                  </a:lnTo>
                  <a:lnTo>
                    <a:pt x="3278" y="996"/>
                  </a:lnTo>
                  <a:lnTo>
                    <a:pt x="3278" y="979"/>
                  </a:lnTo>
                  <a:lnTo>
                    <a:pt x="3275" y="964"/>
                  </a:lnTo>
                  <a:lnTo>
                    <a:pt x="3267" y="952"/>
                  </a:lnTo>
                  <a:lnTo>
                    <a:pt x="3249" y="941"/>
                  </a:lnTo>
                  <a:lnTo>
                    <a:pt x="3206" y="918"/>
                  </a:lnTo>
                  <a:lnTo>
                    <a:pt x="3191" y="904"/>
                  </a:lnTo>
                  <a:lnTo>
                    <a:pt x="3180" y="888"/>
                  </a:lnTo>
                  <a:lnTo>
                    <a:pt x="224" y="1186"/>
                  </a:lnTo>
                  <a:lnTo>
                    <a:pt x="0" y="1150"/>
                  </a:lnTo>
                  <a:lnTo>
                    <a:pt x="0" y="1118"/>
                  </a:lnTo>
                  <a:lnTo>
                    <a:pt x="3237" y="759"/>
                  </a:lnTo>
                  <a:lnTo>
                    <a:pt x="3287" y="774"/>
                  </a:lnTo>
                  <a:lnTo>
                    <a:pt x="4585" y="0"/>
                  </a:lnTo>
                  <a:lnTo>
                    <a:pt x="5397" y="1428"/>
                  </a:lnTo>
                  <a:lnTo>
                    <a:pt x="5419" y="1436"/>
                  </a:lnTo>
                  <a:lnTo>
                    <a:pt x="5419" y="1467"/>
                  </a:lnTo>
                  <a:lnTo>
                    <a:pt x="5287" y="1475"/>
                  </a:lnTo>
                  <a:lnTo>
                    <a:pt x="5287" y="1407"/>
                  </a:lnTo>
                  <a:lnTo>
                    <a:pt x="3429" y="829"/>
                  </a:lnTo>
                  <a:lnTo>
                    <a:pt x="3429" y="862"/>
                  </a:lnTo>
                  <a:close/>
                </a:path>
              </a:pathLst>
            </a:custGeom>
            <a:noFill/>
            <a:ln w="0">
              <a:solidFill>
                <a:srgbClr val="000000"/>
              </a:solidFill>
              <a:round/>
              <a:headEnd/>
              <a:tailEnd/>
            </a:ln>
          </p:spPr>
          <p:txBody>
            <a:bodyPr/>
            <a:lstStyle/>
            <a:p>
              <a:endParaRPr lang="en-US"/>
            </a:p>
          </p:txBody>
        </p:sp>
        <p:sp>
          <p:nvSpPr>
            <p:cNvPr id="34829" name="Freeform 257"/>
            <p:cNvSpPr>
              <a:spLocks/>
            </p:cNvSpPr>
            <p:nvPr/>
          </p:nvSpPr>
          <p:spPr bwMode="auto">
            <a:xfrm>
              <a:off x="1525" y="3060"/>
              <a:ext cx="381" cy="408"/>
            </a:xfrm>
            <a:custGeom>
              <a:avLst/>
              <a:gdLst>
                <a:gd name="T0" fmla="*/ 0 w 1524"/>
                <a:gd name="T1" fmla="*/ 352 h 1634"/>
                <a:gd name="T2" fmla="*/ 0 w 1524"/>
                <a:gd name="T3" fmla="*/ 0 h 1634"/>
                <a:gd name="T4" fmla="*/ 381 w 1524"/>
                <a:gd name="T5" fmla="*/ 14 h 1634"/>
                <a:gd name="T6" fmla="*/ 381 w 1524"/>
                <a:gd name="T7" fmla="*/ 408 h 1634"/>
                <a:gd name="T8" fmla="*/ 374 w 1524"/>
                <a:gd name="T9" fmla="*/ 407 h 1634"/>
                <a:gd name="T10" fmla="*/ 374 w 1524"/>
                <a:gd name="T11" fmla="*/ 400 h 1634"/>
                <a:gd name="T12" fmla="*/ 30 w 1524"/>
                <a:gd name="T13" fmla="*/ 351 h 1634"/>
                <a:gd name="T14" fmla="*/ 8 w 1524"/>
                <a:gd name="T15" fmla="*/ 353 h 1634"/>
                <a:gd name="T16" fmla="*/ 0 w 1524"/>
                <a:gd name="T17" fmla="*/ 352 h 1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24"/>
                <a:gd name="T28" fmla="*/ 0 h 1634"/>
                <a:gd name="T29" fmla="*/ 1524 w 1524"/>
                <a:gd name="T30" fmla="*/ 1634 h 16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24" h="1634">
                  <a:moveTo>
                    <a:pt x="0" y="1411"/>
                  </a:moveTo>
                  <a:lnTo>
                    <a:pt x="0" y="0"/>
                  </a:lnTo>
                  <a:lnTo>
                    <a:pt x="1524" y="57"/>
                  </a:lnTo>
                  <a:lnTo>
                    <a:pt x="1524" y="1634"/>
                  </a:lnTo>
                  <a:lnTo>
                    <a:pt x="1494" y="1629"/>
                  </a:lnTo>
                  <a:lnTo>
                    <a:pt x="1494" y="1601"/>
                  </a:lnTo>
                  <a:lnTo>
                    <a:pt x="121" y="1404"/>
                  </a:lnTo>
                  <a:lnTo>
                    <a:pt x="31" y="1415"/>
                  </a:lnTo>
                  <a:lnTo>
                    <a:pt x="0" y="1411"/>
                  </a:lnTo>
                  <a:close/>
                </a:path>
              </a:pathLst>
            </a:custGeom>
            <a:noFill/>
            <a:ln w="0">
              <a:solidFill>
                <a:srgbClr val="000000"/>
              </a:solidFill>
              <a:round/>
              <a:headEnd/>
              <a:tailEnd/>
            </a:ln>
          </p:spPr>
          <p:txBody>
            <a:bodyPr/>
            <a:lstStyle/>
            <a:p>
              <a:endParaRPr lang="en-US"/>
            </a:p>
          </p:txBody>
        </p:sp>
        <p:sp>
          <p:nvSpPr>
            <p:cNvPr id="34830" name="Freeform 258"/>
            <p:cNvSpPr>
              <a:spLocks/>
            </p:cNvSpPr>
            <p:nvPr/>
          </p:nvSpPr>
          <p:spPr bwMode="auto">
            <a:xfrm>
              <a:off x="1438" y="2791"/>
              <a:ext cx="859" cy="696"/>
            </a:xfrm>
            <a:custGeom>
              <a:avLst/>
              <a:gdLst>
                <a:gd name="T0" fmla="*/ 568 w 3436"/>
                <a:gd name="T1" fmla="*/ 242 h 2783"/>
                <a:gd name="T2" fmla="*/ 529 w 3436"/>
                <a:gd name="T3" fmla="*/ 241 h 2783"/>
                <a:gd name="T4" fmla="*/ 526 w 3436"/>
                <a:gd name="T5" fmla="*/ 241 h 2783"/>
                <a:gd name="T6" fmla="*/ 526 w 3436"/>
                <a:gd name="T7" fmla="*/ 248 h 2783"/>
                <a:gd name="T8" fmla="*/ 522 w 3436"/>
                <a:gd name="T9" fmla="*/ 248 h 2783"/>
                <a:gd name="T10" fmla="*/ 522 w 3436"/>
                <a:gd name="T11" fmla="*/ 251 h 2783"/>
                <a:gd name="T12" fmla="*/ 524 w 3436"/>
                <a:gd name="T13" fmla="*/ 254 h 2783"/>
                <a:gd name="T14" fmla="*/ 526 w 3436"/>
                <a:gd name="T15" fmla="*/ 256 h 2783"/>
                <a:gd name="T16" fmla="*/ 530 w 3436"/>
                <a:gd name="T17" fmla="*/ 258 h 2783"/>
                <a:gd name="T18" fmla="*/ 539 w 3436"/>
                <a:gd name="T19" fmla="*/ 262 h 2783"/>
                <a:gd name="T20" fmla="*/ 545 w 3436"/>
                <a:gd name="T21" fmla="*/ 268 h 2783"/>
                <a:gd name="T22" fmla="*/ 548 w 3436"/>
                <a:gd name="T23" fmla="*/ 275 h 2783"/>
                <a:gd name="T24" fmla="*/ 549 w 3436"/>
                <a:gd name="T25" fmla="*/ 284 h 2783"/>
                <a:gd name="T26" fmla="*/ 549 w 3436"/>
                <a:gd name="T27" fmla="*/ 668 h 2783"/>
                <a:gd name="T28" fmla="*/ 548 w 3436"/>
                <a:gd name="T29" fmla="*/ 680 h 2783"/>
                <a:gd name="T30" fmla="*/ 545 w 3436"/>
                <a:gd name="T31" fmla="*/ 688 h 2783"/>
                <a:gd name="T32" fmla="*/ 540 w 3436"/>
                <a:gd name="T33" fmla="*/ 692 h 2783"/>
                <a:gd name="T34" fmla="*/ 534 w 3436"/>
                <a:gd name="T35" fmla="*/ 696 h 2783"/>
                <a:gd name="T36" fmla="*/ 525 w 3436"/>
                <a:gd name="T37" fmla="*/ 694 h 2783"/>
                <a:gd name="T38" fmla="*/ 525 w 3436"/>
                <a:gd name="T39" fmla="*/ 687 h 2783"/>
                <a:gd name="T40" fmla="*/ 527 w 3436"/>
                <a:gd name="T41" fmla="*/ 685 h 2783"/>
                <a:gd name="T42" fmla="*/ 530 w 3436"/>
                <a:gd name="T43" fmla="*/ 683 h 2783"/>
                <a:gd name="T44" fmla="*/ 532 w 3436"/>
                <a:gd name="T45" fmla="*/ 680 h 2783"/>
                <a:gd name="T46" fmla="*/ 533 w 3436"/>
                <a:gd name="T47" fmla="*/ 670 h 2783"/>
                <a:gd name="T48" fmla="*/ 533 w 3436"/>
                <a:gd name="T49" fmla="*/ 284 h 2783"/>
                <a:gd name="T50" fmla="*/ 532 w 3436"/>
                <a:gd name="T51" fmla="*/ 278 h 2783"/>
                <a:gd name="T52" fmla="*/ 531 w 3436"/>
                <a:gd name="T53" fmla="*/ 275 h 2783"/>
                <a:gd name="T54" fmla="*/ 528 w 3436"/>
                <a:gd name="T55" fmla="*/ 272 h 2783"/>
                <a:gd name="T56" fmla="*/ 525 w 3436"/>
                <a:gd name="T57" fmla="*/ 270 h 2783"/>
                <a:gd name="T58" fmla="*/ 517 w 3436"/>
                <a:gd name="T59" fmla="*/ 266 h 2783"/>
                <a:gd name="T60" fmla="*/ 511 w 3436"/>
                <a:gd name="T61" fmla="*/ 261 h 2783"/>
                <a:gd name="T62" fmla="*/ 508 w 3436"/>
                <a:gd name="T63" fmla="*/ 259 h 2783"/>
                <a:gd name="T64" fmla="*/ 507 w 3436"/>
                <a:gd name="T65" fmla="*/ 255 h 2783"/>
                <a:gd name="T66" fmla="*/ 506 w 3436"/>
                <a:gd name="T67" fmla="*/ 252 h 2783"/>
                <a:gd name="T68" fmla="*/ 506 w 3436"/>
                <a:gd name="T69" fmla="*/ 248 h 2783"/>
                <a:gd name="T70" fmla="*/ 502 w 3436"/>
                <a:gd name="T71" fmla="*/ 248 h 2783"/>
                <a:gd name="T72" fmla="*/ 502 w 3436"/>
                <a:gd name="T73" fmla="*/ 241 h 2783"/>
                <a:gd name="T74" fmla="*/ 0 w 3436"/>
                <a:gd name="T75" fmla="*/ 228 h 2783"/>
                <a:gd name="T76" fmla="*/ 0 w 3436"/>
                <a:gd name="T77" fmla="*/ 216 h 2783"/>
                <a:gd name="T78" fmla="*/ 10 w 3436"/>
                <a:gd name="T79" fmla="*/ 216 h 2783"/>
                <a:gd name="T80" fmla="*/ 10 w 3436"/>
                <a:gd name="T81" fmla="*/ 212 h 2783"/>
                <a:gd name="T82" fmla="*/ 541 w 3436"/>
                <a:gd name="T83" fmla="*/ 222 h 2783"/>
                <a:gd name="T84" fmla="*/ 725 w 3436"/>
                <a:gd name="T85" fmla="*/ 0 h 2783"/>
                <a:gd name="T86" fmla="*/ 853 w 3436"/>
                <a:gd name="T87" fmla="*/ 233 h 2783"/>
                <a:gd name="T88" fmla="*/ 859 w 3436"/>
                <a:gd name="T89" fmla="*/ 233 h 2783"/>
                <a:gd name="T90" fmla="*/ 859 w 3436"/>
                <a:gd name="T91" fmla="*/ 245 h 2783"/>
                <a:gd name="T92" fmla="*/ 834 w 3436"/>
                <a:gd name="T93" fmla="*/ 245 h 2783"/>
                <a:gd name="T94" fmla="*/ 830 w 3436"/>
                <a:gd name="T95" fmla="*/ 245 h 2783"/>
                <a:gd name="T96" fmla="*/ 830 w 3436"/>
                <a:gd name="T97" fmla="*/ 241 h 2783"/>
                <a:gd name="T98" fmla="*/ 568 w 3436"/>
                <a:gd name="T99" fmla="*/ 236 h 2783"/>
                <a:gd name="T100" fmla="*/ 568 w 3436"/>
                <a:gd name="T101" fmla="*/ 242 h 27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436"/>
                <a:gd name="T154" fmla="*/ 0 h 2783"/>
                <a:gd name="T155" fmla="*/ 3436 w 3436"/>
                <a:gd name="T156" fmla="*/ 2783 h 278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436" h="2783">
                  <a:moveTo>
                    <a:pt x="2270" y="966"/>
                  </a:moveTo>
                  <a:lnTo>
                    <a:pt x="2117" y="965"/>
                  </a:lnTo>
                  <a:lnTo>
                    <a:pt x="2104" y="965"/>
                  </a:lnTo>
                  <a:lnTo>
                    <a:pt x="2104" y="992"/>
                  </a:lnTo>
                  <a:lnTo>
                    <a:pt x="2088" y="992"/>
                  </a:lnTo>
                  <a:lnTo>
                    <a:pt x="2089" y="1003"/>
                  </a:lnTo>
                  <a:lnTo>
                    <a:pt x="2094" y="1014"/>
                  </a:lnTo>
                  <a:lnTo>
                    <a:pt x="2104" y="1022"/>
                  </a:lnTo>
                  <a:lnTo>
                    <a:pt x="2121" y="1031"/>
                  </a:lnTo>
                  <a:lnTo>
                    <a:pt x="2155" y="1049"/>
                  </a:lnTo>
                  <a:lnTo>
                    <a:pt x="2178" y="1072"/>
                  </a:lnTo>
                  <a:lnTo>
                    <a:pt x="2191" y="1099"/>
                  </a:lnTo>
                  <a:lnTo>
                    <a:pt x="2195" y="1134"/>
                  </a:lnTo>
                  <a:lnTo>
                    <a:pt x="2195" y="2672"/>
                  </a:lnTo>
                  <a:lnTo>
                    <a:pt x="2191" y="2719"/>
                  </a:lnTo>
                  <a:lnTo>
                    <a:pt x="2178" y="2750"/>
                  </a:lnTo>
                  <a:lnTo>
                    <a:pt x="2161" y="2767"/>
                  </a:lnTo>
                  <a:lnTo>
                    <a:pt x="2135" y="2783"/>
                  </a:lnTo>
                  <a:lnTo>
                    <a:pt x="2099" y="2777"/>
                  </a:lnTo>
                  <a:lnTo>
                    <a:pt x="2099" y="2746"/>
                  </a:lnTo>
                  <a:lnTo>
                    <a:pt x="2108" y="2740"/>
                  </a:lnTo>
                  <a:lnTo>
                    <a:pt x="2118" y="2731"/>
                  </a:lnTo>
                  <a:lnTo>
                    <a:pt x="2126" y="2719"/>
                  </a:lnTo>
                  <a:lnTo>
                    <a:pt x="2130" y="2681"/>
                  </a:lnTo>
                  <a:lnTo>
                    <a:pt x="2130" y="1134"/>
                  </a:lnTo>
                  <a:lnTo>
                    <a:pt x="2129" y="1113"/>
                  </a:lnTo>
                  <a:lnTo>
                    <a:pt x="2123" y="1098"/>
                  </a:lnTo>
                  <a:lnTo>
                    <a:pt x="2113" y="1088"/>
                  </a:lnTo>
                  <a:lnTo>
                    <a:pt x="2099" y="1080"/>
                  </a:lnTo>
                  <a:lnTo>
                    <a:pt x="2067" y="1064"/>
                  </a:lnTo>
                  <a:lnTo>
                    <a:pt x="2043" y="1045"/>
                  </a:lnTo>
                  <a:lnTo>
                    <a:pt x="2034" y="1034"/>
                  </a:lnTo>
                  <a:lnTo>
                    <a:pt x="2028" y="1021"/>
                  </a:lnTo>
                  <a:lnTo>
                    <a:pt x="2024" y="1006"/>
                  </a:lnTo>
                  <a:lnTo>
                    <a:pt x="2023" y="990"/>
                  </a:lnTo>
                  <a:lnTo>
                    <a:pt x="2009" y="990"/>
                  </a:lnTo>
                  <a:lnTo>
                    <a:pt x="2009" y="962"/>
                  </a:lnTo>
                  <a:lnTo>
                    <a:pt x="0" y="910"/>
                  </a:lnTo>
                  <a:lnTo>
                    <a:pt x="0" y="864"/>
                  </a:lnTo>
                  <a:lnTo>
                    <a:pt x="40" y="865"/>
                  </a:lnTo>
                  <a:lnTo>
                    <a:pt x="40" y="846"/>
                  </a:lnTo>
                  <a:lnTo>
                    <a:pt x="2165" y="889"/>
                  </a:lnTo>
                  <a:lnTo>
                    <a:pt x="2900" y="0"/>
                  </a:lnTo>
                  <a:lnTo>
                    <a:pt x="3411" y="932"/>
                  </a:lnTo>
                  <a:lnTo>
                    <a:pt x="3436" y="933"/>
                  </a:lnTo>
                  <a:lnTo>
                    <a:pt x="3436" y="980"/>
                  </a:lnTo>
                  <a:lnTo>
                    <a:pt x="3336" y="979"/>
                  </a:lnTo>
                  <a:lnTo>
                    <a:pt x="3319" y="979"/>
                  </a:lnTo>
                  <a:lnTo>
                    <a:pt x="3319" y="963"/>
                  </a:lnTo>
                  <a:lnTo>
                    <a:pt x="2270" y="944"/>
                  </a:lnTo>
                  <a:lnTo>
                    <a:pt x="2270" y="966"/>
                  </a:lnTo>
                  <a:close/>
                </a:path>
              </a:pathLst>
            </a:custGeom>
            <a:noFill/>
            <a:ln w="0">
              <a:solidFill>
                <a:srgbClr val="000000"/>
              </a:solidFill>
              <a:round/>
              <a:headEnd/>
              <a:tailEnd/>
            </a:ln>
          </p:spPr>
          <p:txBody>
            <a:bodyPr/>
            <a:lstStyle/>
            <a:p>
              <a:endParaRPr lang="en-US"/>
            </a:p>
          </p:txBody>
        </p:sp>
        <p:sp>
          <p:nvSpPr>
            <p:cNvPr id="34831" name="Line 259"/>
            <p:cNvSpPr>
              <a:spLocks noChangeShapeType="1"/>
            </p:cNvSpPr>
            <p:nvPr/>
          </p:nvSpPr>
          <p:spPr bwMode="auto">
            <a:xfrm flipV="1">
              <a:off x="281" y="2800"/>
              <a:ext cx="230" cy="197"/>
            </a:xfrm>
            <a:prstGeom prst="line">
              <a:avLst/>
            </a:prstGeom>
            <a:noFill/>
            <a:ln w="0">
              <a:solidFill>
                <a:srgbClr val="000000"/>
              </a:solidFill>
              <a:round/>
              <a:headEnd/>
              <a:tailEnd/>
            </a:ln>
          </p:spPr>
          <p:txBody>
            <a:bodyPr/>
            <a:lstStyle/>
            <a:p>
              <a:endParaRPr lang="en-GB"/>
            </a:p>
          </p:txBody>
        </p:sp>
        <p:sp>
          <p:nvSpPr>
            <p:cNvPr id="34832" name="Freeform 260"/>
            <p:cNvSpPr>
              <a:spLocks/>
            </p:cNvSpPr>
            <p:nvPr/>
          </p:nvSpPr>
          <p:spPr bwMode="auto">
            <a:xfrm>
              <a:off x="316" y="2821"/>
              <a:ext cx="413" cy="201"/>
            </a:xfrm>
            <a:custGeom>
              <a:avLst/>
              <a:gdLst>
                <a:gd name="T0" fmla="*/ 413 w 1655"/>
                <a:gd name="T1" fmla="*/ 201 h 808"/>
                <a:gd name="T2" fmla="*/ 413 w 1655"/>
                <a:gd name="T3" fmla="*/ 169 h 808"/>
                <a:gd name="T4" fmla="*/ 193 w 1655"/>
                <a:gd name="T5" fmla="*/ 0 h 808"/>
                <a:gd name="T6" fmla="*/ 0 w 1655"/>
                <a:gd name="T7" fmla="*/ 165 h 808"/>
                <a:gd name="T8" fmla="*/ 0 w 1655"/>
                <a:gd name="T9" fmla="*/ 193 h 808"/>
                <a:gd name="T10" fmla="*/ 0 60000 65536"/>
                <a:gd name="T11" fmla="*/ 0 60000 65536"/>
                <a:gd name="T12" fmla="*/ 0 60000 65536"/>
                <a:gd name="T13" fmla="*/ 0 60000 65536"/>
                <a:gd name="T14" fmla="*/ 0 60000 65536"/>
                <a:gd name="T15" fmla="*/ 0 w 1655"/>
                <a:gd name="T16" fmla="*/ 0 h 808"/>
                <a:gd name="T17" fmla="*/ 1655 w 1655"/>
                <a:gd name="T18" fmla="*/ 808 h 808"/>
              </a:gdLst>
              <a:ahLst/>
              <a:cxnLst>
                <a:cxn ang="T10">
                  <a:pos x="T0" y="T1"/>
                </a:cxn>
                <a:cxn ang="T11">
                  <a:pos x="T2" y="T3"/>
                </a:cxn>
                <a:cxn ang="T12">
                  <a:pos x="T4" y="T5"/>
                </a:cxn>
                <a:cxn ang="T13">
                  <a:pos x="T6" y="T7"/>
                </a:cxn>
                <a:cxn ang="T14">
                  <a:pos x="T8" y="T9"/>
                </a:cxn>
              </a:cxnLst>
              <a:rect l="T15" t="T16" r="T17" b="T18"/>
              <a:pathLst>
                <a:path w="1655" h="808">
                  <a:moveTo>
                    <a:pt x="1655" y="808"/>
                  </a:moveTo>
                  <a:lnTo>
                    <a:pt x="1655" y="679"/>
                  </a:lnTo>
                  <a:lnTo>
                    <a:pt x="775" y="0"/>
                  </a:lnTo>
                  <a:lnTo>
                    <a:pt x="0" y="664"/>
                  </a:lnTo>
                  <a:lnTo>
                    <a:pt x="0" y="774"/>
                  </a:lnTo>
                </a:path>
              </a:pathLst>
            </a:custGeom>
            <a:noFill/>
            <a:ln w="0">
              <a:solidFill>
                <a:srgbClr val="000000"/>
              </a:solidFill>
              <a:round/>
              <a:headEnd/>
              <a:tailEnd/>
            </a:ln>
          </p:spPr>
          <p:txBody>
            <a:bodyPr/>
            <a:lstStyle/>
            <a:p>
              <a:endParaRPr lang="en-US"/>
            </a:p>
          </p:txBody>
        </p:sp>
        <p:sp>
          <p:nvSpPr>
            <p:cNvPr id="34833" name="Freeform 261"/>
            <p:cNvSpPr>
              <a:spLocks/>
            </p:cNvSpPr>
            <p:nvPr/>
          </p:nvSpPr>
          <p:spPr bwMode="auto">
            <a:xfrm>
              <a:off x="330" y="2827"/>
              <a:ext cx="187" cy="187"/>
            </a:xfrm>
            <a:custGeom>
              <a:avLst/>
              <a:gdLst>
                <a:gd name="T0" fmla="*/ 0 w 747"/>
                <a:gd name="T1" fmla="*/ 187 h 749"/>
                <a:gd name="T2" fmla="*/ 0 w 747"/>
                <a:gd name="T3" fmla="*/ 159 h 749"/>
                <a:gd name="T4" fmla="*/ 187 w 747"/>
                <a:gd name="T5" fmla="*/ 0 h 749"/>
                <a:gd name="T6" fmla="*/ 0 60000 65536"/>
                <a:gd name="T7" fmla="*/ 0 60000 65536"/>
                <a:gd name="T8" fmla="*/ 0 60000 65536"/>
                <a:gd name="T9" fmla="*/ 0 w 747"/>
                <a:gd name="T10" fmla="*/ 0 h 749"/>
                <a:gd name="T11" fmla="*/ 747 w 747"/>
                <a:gd name="T12" fmla="*/ 749 h 749"/>
              </a:gdLst>
              <a:ahLst/>
              <a:cxnLst>
                <a:cxn ang="T6">
                  <a:pos x="T0" y="T1"/>
                </a:cxn>
                <a:cxn ang="T7">
                  <a:pos x="T2" y="T3"/>
                </a:cxn>
                <a:cxn ang="T8">
                  <a:pos x="T4" y="T5"/>
                </a:cxn>
              </a:cxnLst>
              <a:rect l="T9" t="T10" r="T11" b="T12"/>
              <a:pathLst>
                <a:path w="747" h="749">
                  <a:moveTo>
                    <a:pt x="0" y="749"/>
                  </a:moveTo>
                  <a:lnTo>
                    <a:pt x="0" y="638"/>
                  </a:lnTo>
                  <a:lnTo>
                    <a:pt x="747" y="0"/>
                  </a:lnTo>
                </a:path>
              </a:pathLst>
            </a:custGeom>
            <a:noFill/>
            <a:ln w="0">
              <a:solidFill>
                <a:srgbClr val="000000"/>
              </a:solidFill>
              <a:round/>
              <a:headEnd/>
              <a:tailEnd/>
            </a:ln>
          </p:spPr>
          <p:txBody>
            <a:bodyPr/>
            <a:lstStyle/>
            <a:p>
              <a:endParaRPr lang="en-US"/>
            </a:p>
          </p:txBody>
        </p:sp>
        <p:sp>
          <p:nvSpPr>
            <p:cNvPr id="34834" name="Line 262"/>
            <p:cNvSpPr>
              <a:spLocks noChangeShapeType="1"/>
            </p:cNvSpPr>
            <p:nvPr/>
          </p:nvSpPr>
          <p:spPr bwMode="auto">
            <a:xfrm flipV="1">
              <a:off x="493" y="2845"/>
              <a:ext cx="49" cy="2"/>
            </a:xfrm>
            <a:prstGeom prst="line">
              <a:avLst/>
            </a:prstGeom>
            <a:noFill/>
            <a:ln w="0">
              <a:solidFill>
                <a:srgbClr val="000000"/>
              </a:solidFill>
              <a:round/>
              <a:headEnd/>
              <a:tailEnd/>
            </a:ln>
          </p:spPr>
          <p:txBody>
            <a:bodyPr/>
            <a:lstStyle/>
            <a:p>
              <a:endParaRPr lang="en-GB"/>
            </a:p>
          </p:txBody>
        </p:sp>
        <p:sp>
          <p:nvSpPr>
            <p:cNvPr id="34835" name="Line 263"/>
            <p:cNvSpPr>
              <a:spLocks noChangeShapeType="1"/>
            </p:cNvSpPr>
            <p:nvPr/>
          </p:nvSpPr>
          <p:spPr bwMode="auto">
            <a:xfrm flipH="1">
              <a:off x="464" y="2869"/>
              <a:ext cx="108" cy="3"/>
            </a:xfrm>
            <a:prstGeom prst="line">
              <a:avLst/>
            </a:prstGeom>
            <a:noFill/>
            <a:ln w="0">
              <a:solidFill>
                <a:srgbClr val="000000"/>
              </a:solidFill>
              <a:round/>
              <a:headEnd/>
              <a:tailEnd/>
            </a:ln>
          </p:spPr>
          <p:txBody>
            <a:bodyPr/>
            <a:lstStyle/>
            <a:p>
              <a:endParaRPr lang="en-GB"/>
            </a:p>
          </p:txBody>
        </p:sp>
        <p:sp>
          <p:nvSpPr>
            <p:cNvPr id="34836" name="Line 264"/>
            <p:cNvSpPr>
              <a:spLocks noChangeShapeType="1"/>
            </p:cNvSpPr>
            <p:nvPr/>
          </p:nvSpPr>
          <p:spPr bwMode="auto">
            <a:xfrm flipV="1">
              <a:off x="436" y="2893"/>
              <a:ext cx="167" cy="3"/>
            </a:xfrm>
            <a:prstGeom prst="line">
              <a:avLst/>
            </a:prstGeom>
            <a:noFill/>
            <a:ln w="0">
              <a:solidFill>
                <a:srgbClr val="000000"/>
              </a:solidFill>
              <a:round/>
              <a:headEnd/>
              <a:tailEnd/>
            </a:ln>
          </p:spPr>
          <p:txBody>
            <a:bodyPr/>
            <a:lstStyle/>
            <a:p>
              <a:endParaRPr lang="en-GB"/>
            </a:p>
          </p:txBody>
        </p:sp>
        <p:sp>
          <p:nvSpPr>
            <p:cNvPr id="34837" name="Line 265"/>
            <p:cNvSpPr>
              <a:spLocks noChangeShapeType="1"/>
            </p:cNvSpPr>
            <p:nvPr/>
          </p:nvSpPr>
          <p:spPr bwMode="auto">
            <a:xfrm flipH="1">
              <a:off x="408" y="2918"/>
              <a:ext cx="228" cy="2"/>
            </a:xfrm>
            <a:prstGeom prst="line">
              <a:avLst/>
            </a:prstGeom>
            <a:noFill/>
            <a:ln w="0">
              <a:solidFill>
                <a:srgbClr val="000000"/>
              </a:solidFill>
              <a:round/>
              <a:headEnd/>
              <a:tailEnd/>
            </a:ln>
          </p:spPr>
          <p:txBody>
            <a:bodyPr/>
            <a:lstStyle/>
            <a:p>
              <a:endParaRPr lang="en-GB"/>
            </a:p>
          </p:txBody>
        </p:sp>
        <p:sp>
          <p:nvSpPr>
            <p:cNvPr id="34838" name="Line 266"/>
            <p:cNvSpPr>
              <a:spLocks noChangeShapeType="1"/>
            </p:cNvSpPr>
            <p:nvPr/>
          </p:nvSpPr>
          <p:spPr bwMode="auto">
            <a:xfrm>
              <a:off x="382" y="2943"/>
              <a:ext cx="287" cy="1"/>
            </a:xfrm>
            <a:prstGeom prst="line">
              <a:avLst/>
            </a:prstGeom>
            <a:noFill/>
            <a:ln w="0">
              <a:solidFill>
                <a:srgbClr val="000000"/>
              </a:solidFill>
              <a:round/>
              <a:headEnd/>
              <a:tailEnd/>
            </a:ln>
          </p:spPr>
          <p:txBody>
            <a:bodyPr/>
            <a:lstStyle/>
            <a:p>
              <a:endParaRPr lang="en-GB"/>
            </a:p>
          </p:txBody>
        </p:sp>
        <p:sp>
          <p:nvSpPr>
            <p:cNvPr id="34839" name="Line 267"/>
            <p:cNvSpPr>
              <a:spLocks noChangeShapeType="1"/>
            </p:cNvSpPr>
            <p:nvPr/>
          </p:nvSpPr>
          <p:spPr bwMode="auto">
            <a:xfrm flipH="1" flipV="1">
              <a:off x="355" y="2965"/>
              <a:ext cx="348" cy="4"/>
            </a:xfrm>
            <a:prstGeom prst="line">
              <a:avLst/>
            </a:prstGeom>
            <a:noFill/>
            <a:ln w="0">
              <a:solidFill>
                <a:srgbClr val="000000"/>
              </a:solidFill>
              <a:round/>
              <a:headEnd/>
              <a:tailEnd/>
            </a:ln>
          </p:spPr>
          <p:txBody>
            <a:bodyPr/>
            <a:lstStyle/>
            <a:p>
              <a:endParaRPr lang="en-GB"/>
            </a:p>
          </p:txBody>
        </p:sp>
        <p:sp>
          <p:nvSpPr>
            <p:cNvPr id="34840" name="Freeform 268"/>
            <p:cNvSpPr>
              <a:spLocks/>
            </p:cNvSpPr>
            <p:nvPr/>
          </p:nvSpPr>
          <p:spPr bwMode="auto">
            <a:xfrm>
              <a:off x="316" y="2987"/>
              <a:ext cx="413" cy="9"/>
            </a:xfrm>
            <a:custGeom>
              <a:avLst/>
              <a:gdLst>
                <a:gd name="T0" fmla="*/ 0 w 1655"/>
                <a:gd name="T1" fmla="*/ 0 h 39"/>
                <a:gd name="T2" fmla="*/ 14 w 1655"/>
                <a:gd name="T3" fmla="*/ 0 h 39"/>
                <a:gd name="T4" fmla="*/ 413 w 1655"/>
                <a:gd name="T5" fmla="*/ 9 h 39"/>
                <a:gd name="T6" fmla="*/ 0 60000 65536"/>
                <a:gd name="T7" fmla="*/ 0 60000 65536"/>
                <a:gd name="T8" fmla="*/ 0 60000 65536"/>
                <a:gd name="T9" fmla="*/ 0 w 1655"/>
                <a:gd name="T10" fmla="*/ 0 h 39"/>
                <a:gd name="T11" fmla="*/ 1655 w 1655"/>
                <a:gd name="T12" fmla="*/ 39 h 39"/>
              </a:gdLst>
              <a:ahLst/>
              <a:cxnLst>
                <a:cxn ang="T6">
                  <a:pos x="T0" y="T1"/>
                </a:cxn>
                <a:cxn ang="T7">
                  <a:pos x="T2" y="T3"/>
                </a:cxn>
                <a:cxn ang="T8">
                  <a:pos x="T4" y="T5"/>
                </a:cxn>
              </a:cxnLst>
              <a:rect l="T9" t="T10" r="T11" b="T12"/>
              <a:pathLst>
                <a:path w="1655" h="39">
                  <a:moveTo>
                    <a:pt x="0" y="0"/>
                  </a:moveTo>
                  <a:lnTo>
                    <a:pt x="57" y="0"/>
                  </a:lnTo>
                  <a:lnTo>
                    <a:pt x="1655" y="39"/>
                  </a:lnTo>
                </a:path>
              </a:pathLst>
            </a:custGeom>
            <a:noFill/>
            <a:ln w="0">
              <a:solidFill>
                <a:srgbClr val="000000"/>
              </a:solidFill>
              <a:round/>
              <a:headEnd/>
              <a:tailEnd/>
            </a:ln>
          </p:spPr>
          <p:txBody>
            <a:bodyPr/>
            <a:lstStyle/>
            <a:p>
              <a:endParaRPr lang="en-US"/>
            </a:p>
          </p:txBody>
        </p:sp>
        <p:sp>
          <p:nvSpPr>
            <p:cNvPr id="34841" name="Line 269"/>
            <p:cNvSpPr>
              <a:spLocks noChangeShapeType="1"/>
            </p:cNvSpPr>
            <p:nvPr/>
          </p:nvSpPr>
          <p:spPr bwMode="auto">
            <a:xfrm>
              <a:off x="765" y="2996"/>
              <a:ext cx="1" cy="35"/>
            </a:xfrm>
            <a:prstGeom prst="line">
              <a:avLst/>
            </a:prstGeom>
            <a:noFill/>
            <a:ln w="0">
              <a:solidFill>
                <a:srgbClr val="000000"/>
              </a:solidFill>
              <a:round/>
              <a:headEnd/>
              <a:tailEnd/>
            </a:ln>
          </p:spPr>
          <p:txBody>
            <a:bodyPr/>
            <a:lstStyle/>
            <a:p>
              <a:endParaRPr lang="en-GB"/>
            </a:p>
          </p:txBody>
        </p:sp>
        <p:sp>
          <p:nvSpPr>
            <p:cNvPr id="34842" name="Line 270"/>
            <p:cNvSpPr>
              <a:spLocks noChangeShapeType="1"/>
            </p:cNvSpPr>
            <p:nvPr/>
          </p:nvSpPr>
          <p:spPr bwMode="auto">
            <a:xfrm>
              <a:off x="792" y="3031"/>
              <a:ext cx="29" cy="1"/>
            </a:xfrm>
            <a:prstGeom prst="line">
              <a:avLst/>
            </a:prstGeom>
            <a:noFill/>
            <a:ln w="0">
              <a:solidFill>
                <a:srgbClr val="000000"/>
              </a:solidFill>
              <a:round/>
              <a:headEnd/>
              <a:tailEnd/>
            </a:ln>
          </p:spPr>
          <p:txBody>
            <a:bodyPr/>
            <a:lstStyle/>
            <a:p>
              <a:endParaRPr lang="en-GB"/>
            </a:p>
          </p:txBody>
        </p:sp>
        <p:sp>
          <p:nvSpPr>
            <p:cNvPr id="34843" name="Line 271"/>
            <p:cNvSpPr>
              <a:spLocks noChangeShapeType="1"/>
            </p:cNvSpPr>
            <p:nvPr/>
          </p:nvSpPr>
          <p:spPr bwMode="auto">
            <a:xfrm>
              <a:off x="807" y="3031"/>
              <a:ext cx="1" cy="295"/>
            </a:xfrm>
            <a:prstGeom prst="line">
              <a:avLst/>
            </a:prstGeom>
            <a:noFill/>
            <a:ln w="0">
              <a:solidFill>
                <a:srgbClr val="000000"/>
              </a:solidFill>
              <a:round/>
              <a:headEnd/>
              <a:tailEnd/>
            </a:ln>
          </p:spPr>
          <p:txBody>
            <a:bodyPr/>
            <a:lstStyle/>
            <a:p>
              <a:endParaRPr lang="en-GB"/>
            </a:p>
          </p:txBody>
        </p:sp>
        <p:sp>
          <p:nvSpPr>
            <p:cNvPr id="34844" name="Line 272"/>
            <p:cNvSpPr>
              <a:spLocks noChangeShapeType="1"/>
            </p:cNvSpPr>
            <p:nvPr/>
          </p:nvSpPr>
          <p:spPr bwMode="auto">
            <a:xfrm flipV="1">
              <a:off x="883" y="3007"/>
              <a:ext cx="1" cy="24"/>
            </a:xfrm>
            <a:prstGeom prst="line">
              <a:avLst/>
            </a:prstGeom>
            <a:noFill/>
            <a:ln w="0">
              <a:solidFill>
                <a:srgbClr val="000000"/>
              </a:solidFill>
              <a:round/>
              <a:headEnd/>
              <a:tailEnd/>
            </a:ln>
          </p:spPr>
          <p:txBody>
            <a:bodyPr/>
            <a:lstStyle/>
            <a:p>
              <a:endParaRPr lang="en-GB"/>
            </a:p>
          </p:txBody>
        </p:sp>
        <p:sp>
          <p:nvSpPr>
            <p:cNvPr id="34845" name="Line 273"/>
            <p:cNvSpPr>
              <a:spLocks noChangeShapeType="1"/>
            </p:cNvSpPr>
            <p:nvPr/>
          </p:nvSpPr>
          <p:spPr bwMode="auto">
            <a:xfrm>
              <a:off x="933" y="3033"/>
              <a:ext cx="92" cy="2"/>
            </a:xfrm>
            <a:prstGeom prst="line">
              <a:avLst/>
            </a:prstGeom>
            <a:noFill/>
            <a:ln w="0">
              <a:solidFill>
                <a:srgbClr val="000000"/>
              </a:solidFill>
              <a:round/>
              <a:headEnd/>
              <a:tailEnd/>
            </a:ln>
          </p:spPr>
          <p:txBody>
            <a:bodyPr/>
            <a:lstStyle/>
            <a:p>
              <a:endParaRPr lang="en-GB"/>
            </a:p>
          </p:txBody>
        </p:sp>
        <p:sp>
          <p:nvSpPr>
            <p:cNvPr id="34846" name="Line 274"/>
            <p:cNvSpPr>
              <a:spLocks noChangeShapeType="1"/>
            </p:cNvSpPr>
            <p:nvPr/>
          </p:nvSpPr>
          <p:spPr bwMode="auto">
            <a:xfrm>
              <a:off x="984" y="3010"/>
              <a:ext cx="1" cy="320"/>
            </a:xfrm>
            <a:prstGeom prst="line">
              <a:avLst/>
            </a:prstGeom>
            <a:noFill/>
            <a:ln w="0">
              <a:solidFill>
                <a:srgbClr val="000000"/>
              </a:solidFill>
              <a:round/>
              <a:headEnd/>
              <a:tailEnd/>
            </a:ln>
          </p:spPr>
          <p:txBody>
            <a:bodyPr/>
            <a:lstStyle/>
            <a:p>
              <a:endParaRPr lang="en-GB"/>
            </a:p>
          </p:txBody>
        </p:sp>
        <p:sp>
          <p:nvSpPr>
            <p:cNvPr id="34847" name="Line 275"/>
            <p:cNvSpPr>
              <a:spLocks noChangeShapeType="1"/>
            </p:cNvSpPr>
            <p:nvPr/>
          </p:nvSpPr>
          <p:spPr bwMode="auto">
            <a:xfrm flipV="1">
              <a:off x="969" y="3182"/>
              <a:ext cx="1" cy="95"/>
            </a:xfrm>
            <a:prstGeom prst="line">
              <a:avLst/>
            </a:prstGeom>
            <a:noFill/>
            <a:ln w="0">
              <a:solidFill>
                <a:srgbClr val="000000"/>
              </a:solidFill>
              <a:round/>
              <a:headEnd/>
              <a:tailEnd/>
            </a:ln>
          </p:spPr>
          <p:txBody>
            <a:bodyPr/>
            <a:lstStyle/>
            <a:p>
              <a:endParaRPr lang="en-GB"/>
            </a:p>
          </p:txBody>
        </p:sp>
        <p:sp>
          <p:nvSpPr>
            <p:cNvPr id="34848" name="Line 276"/>
            <p:cNvSpPr>
              <a:spLocks noChangeShapeType="1"/>
            </p:cNvSpPr>
            <p:nvPr/>
          </p:nvSpPr>
          <p:spPr bwMode="auto">
            <a:xfrm flipV="1">
              <a:off x="969" y="3074"/>
              <a:ext cx="1" cy="102"/>
            </a:xfrm>
            <a:prstGeom prst="line">
              <a:avLst/>
            </a:prstGeom>
            <a:noFill/>
            <a:ln w="0">
              <a:solidFill>
                <a:srgbClr val="000000"/>
              </a:solidFill>
              <a:round/>
              <a:headEnd/>
              <a:tailEnd/>
            </a:ln>
          </p:spPr>
          <p:txBody>
            <a:bodyPr/>
            <a:lstStyle/>
            <a:p>
              <a:endParaRPr lang="en-GB"/>
            </a:p>
          </p:txBody>
        </p:sp>
        <p:sp>
          <p:nvSpPr>
            <p:cNvPr id="34849" name="Line 277"/>
            <p:cNvSpPr>
              <a:spLocks noChangeShapeType="1"/>
            </p:cNvSpPr>
            <p:nvPr/>
          </p:nvSpPr>
          <p:spPr bwMode="auto">
            <a:xfrm flipV="1">
              <a:off x="969" y="3050"/>
              <a:ext cx="1" cy="19"/>
            </a:xfrm>
            <a:prstGeom prst="line">
              <a:avLst/>
            </a:prstGeom>
            <a:noFill/>
            <a:ln w="0">
              <a:solidFill>
                <a:srgbClr val="000000"/>
              </a:solidFill>
              <a:round/>
              <a:headEnd/>
              <a:tailEnd/>
            </a:ln>
          </p:spPr>
          <p:txBody>
            <a:bodyPr/>
            <a:lstStyle/>
            <a:p>
              <a:endParaRPr lang="en-GB"/>
            </a:p>
          </p:txBody>
        </p:sp>
        <p:sp>
          <p:nvSpPr>
            <p:cNvPr id="34850" name="Line 278"/>
            <p:cNvSpPr>
              <a:spLocks noChangeShapeType="1"/>
            </p:cNvSpPr>
            <p:nvPr/>
          </p:nvSpPr>
          <p:spPr bwMode="auto">
            <a:xfrm>
              <a:off x="997" y="3051"/>
              <a:ext cx="1" cy="20"/>
            </a:xfrm>
            <a:prstGeom prst="line">
              <a:avLst/>
            </a:prstGeom>
            <a:noFill/>
            <a:ln w="0">
              <a:solidFill>
                <a:srgbClr val="000000"/>
              </a:solidFill>
              <a:round/>
              <a:headEnd/>
              <a:tailEnd/>
            </a:ln>
          </p:spPr>
          <p:txBody>
            <a:bodyPr/>
            <a:lstStyle/>
            <a:p>
              <a:endParaRPr lang="en-GB"/>
            </a:p>
          </p:txBody>
        </p:sp>
        <p:sp>
          <p:nvSpPr>
            <p:cNvPr id="34851" name="Line 279"/>
            <p:cNvSpPr>
              <a:spLocks noChangeShapeType="1"/>
            </p:cNvSpPr>
            <p:nvPr/>
          </p:nvSpPr>
          <p:spPr bwMode="auto">
            <a:xfrm>
              <a:off x="997" y="3076"/>
              <a:ext cx="1" cy="103"/>
            </a:xfrm>
            <a:prstGeom prst="line">
              <a:avLst/>
            </a:prstGeom>
            <a:noFill/>
            <a:ln w="0">
              <a:solidFill>
                <a:srgbClr val="000000"/>
              </a:solidFill>
              <a:round/>
              <a:headEnd/>
              <a:tailEnd/>
            </a:ln>
          </p:spPr>
          <p:txBody>
            <a:bodyPr/>
            <a:lstStyle/>
            <a:p>
              <a:endParaRPr lang="en-GB"/>
            </a:p>
          </p:txBody>
        </p:sp>
        <p:sp>
          <p:nvSpPr>
            <p:cNvPr id="34852" name="Line 280"/>
            <p:cNvSpPr>
              <a:spLocks noChangeShapeType="1"/>
            </p:cNvSpPr>
            <p:nvPr/>
          </p:nvSpPr>
          <p:spPr bwMode="auto">
            <a:xfrm>
              <a:off x="997" y="3184"/>
              <a:ext cx="1" cy="97"/>
            </a:xfrm>
            <a:prstGeom prst="line">
              <a:avLst/>
            </a:prstGeom>
            <a:noFill/>
            <a:ln w="0">
              <a:solidFill>
                <a:srgbClr val="000000"/>
              </a:solidFill>
              <a:round/>
              <a:headEnd/>
              <a:tailEnd/>
            </a:ln>
          </p:spPr>
          <p:txBody>
            <a:bodyPr/>
            <a:lstStyle/>
            <a:p>
              <a:endParaRPr lang="en-GB"/>
            </a:p>
          </p:txBody>
        </p:sp>
        <p:sp>
          <p:nvSpPr>
            <p:cNvPr id="34853" name="Freeform 281"/>
            <p:cNvSpPr>
              <a:spLocks/>
            </p:cNvSpPr>
            <p:nvPr/>
          </p:nvSpPr>
          <p:spPr bwMode="auto">
            <a:xfrm>
              <a:off x="578" y="2604"/>
              <a:ext cx="857" cy="87"/>
            </a:xfrm>
            <a:custGeom>
              <a:avLst/>
              <a:gdLst>
                <a:gd name="T0" fmla="*/ 0 w 3429"/>
                <a:gd name="T1" fmla="*/ 87 h 346"/>
                <a:gd name="T2" fmla="*/ 809 w 3429"/>
                <a:gd name="T3" fmla="*/ 0 h 346"/>
                <a:gd name="T4" fmla="*/ 857 w 3429"/>
                <a:gd name="T5" fmla="*/ 15 h 346"/>
                <a:gd name="T6" fmla="*/ 0 60000 65536"/>
                <a:gd name="T7" fmla="*/ 0 60000 65536"/>
                <a:gd name="T8" fmla="*/ 0 60000 65536"/>
                <a:gd name="T9" fmla="*/ 0 w 3429"/>
                <a:gd name="T10" fmla="*/ 0 h 346"/>
                <a:gd name="T11" fmla="*/ 3429 w 3429"/>
                <a:gd name="T12" fmla="*/ 346 h 346"/>
              </a:gdLst>
              <a:ahLst/>
              <a:cxnLst>
                <a:cxn ang="T6">
                  <a:pos x="T0" y="T1"/>
                </a:cxn>
                <a:cxn ang="T7">
                  <a:pos x="T2" y="T3"/>
                </a:cxn>
                <a:cxn ang="T8">
                  <a:pos x="T4" y="T5"/>
                </a:cxn>
              </a:cxnLst>
              <a:rect l="T9" t="T10" r="T11" b="T12"/>
              <a:pathLst>
                <a:path w="3429" h="346">
                  <a:moveTo>
                    <a:pt x="0" y="346"/>
                  </a:moveTo>
                  <a:lnTo>
                    <a:pt x="3237" y="0"/>
                  </a:lnTo>
                  <a:lnTo>
                    <a:pt x="3429" y="58"/>
                  </a:lnTo>
                </a:path>
              </a:pathLst>
            </a:custGeom>
            <a:noFill/>
            <a:ln w="0">
              <a:solidFill>
                <a:srgbClr val="000000"/>
              </a:solidFill>
              <a:round/>
              <a:headEnd/>
              <a:tailEnd/>
            </a:ln>
          </p:spPr>
          <p:txBody>
            <a:bodyPr/>
            <a:lstStyle/>
            <a:p>
              <a:endParaRPr lang="en-US"/>
            </a:p>
          </p:txBody>
        </p:sp>
        <p:sp>
          <p:nvSpPr>
            <p:cNvPr id="34854" name="Line 282"/>
            <p:cNvSpPr>
              <a:spLocks noChangeShapeType="1"/>
            </p:cNvSpPr>
            <p:nvPr/>
          </p:nvSpPr>
          <p:spPr bwMode="auto">
            <a:xfrm>
              <a:off x="1387" y="2593"/>
              <a:ext cx="1" cy="11"/>
            </a:xfrm>
            <a:prstGeom prst="line">
              <a:avLst/>
            </a:prstGeom>
            <a:noFill/>
            <a:ln w="0">
              <a:solidFill>
                <a:srgbClr val="000000"/>
              </a:solidFill>
              <a:round/>
              <a:headEnd/>
              <a:tailEnd/>
            </a:ln>
          </p:spPr>
          <p:txBody>
            <a:bodyPr/>
            <a:lstStyle/>
            <a:p>
              <a:endParaRPr lang="en-GB"/>
            </a:p>
          </p:txBody>
        </p:sp>
        <p:sp>
          <p:nvSpPr>
            <p:cNvPr id="34855" name="Freeform 283"/>
            <p:cNvSpPr>
              <a:spLocks/>
            </p:cNvSpPr>
            <p:nvPr/>
          </p:nvSpPr>
          <p:spPr bwMode="auto">
            <a:xfrm>
              <a:off x="1389" y="2597"/>
              <a:ext cx="11" cy="12"/>
            </a:xfrm>
            <a:custGeom>
              <a:avLst/>
              <a:gdLst>
                <a:gd name="T0" fmla="*/ 11 w 42"/>
                <a:gd name="T1" fmla="*/ 0 h 50"/>
                <a:gd name="T2" fmla="*/ 11 w 42"/>
                <a:gd name="T3" fmla="*/ 11 h 50"/>
                <a:gd name="T4" fmla="*/ 0 w 42"/>
                <a:gd name="T5" fmla="*/ 12 h 50"/>
                <a:gd name="T6" fmla="*/ 0 60000 65536"/>
                <a:gd name="T7" fmla="*/ 0 60000 65536"/>
                <a:gd name="T8" fmla="*/ 0 60000 65536"/>
                <a:gd name="T9" fmla="*/ 0 w 42"/>
                <a:gd name="T10" fmla="*/ 0 h 50"/>
                <a:gd name="T11" fmla="*/ 42 w 42"/>
                <a:gd name="T12" fmla="*/ 50 h 50"/>
              </a:gdLst>
              <a:ahLst/>
              <a:cxnLst>
                <a:cxn ang="T6">
                  <a:pos x="T0" y="T1"/>
                </a:cxn>
                <a:cxn ang="T7">
                  <a:pos x="T2" y="T3"/>
                </a:cxn>
                <a:cxn ang="T8">
                  <a:pos x="T4" y="T5"/>
                </a:cxn>
              </a:cxnLst>
              <a:rect l="T9" t="T10" r="T11" b="T12"/>
              <a:pathLst>
                <a:path w="42" h="50">
                  <a:moveTo>
                    <a:pt x="42" y="0"/>
                  </a:moveTo>
                  <a:lnTo>
                    <a:pt x="42" y="45"/>
                  </a:lnTo>
                  <a:lnTo>
                    <a:pt x="0" y="50"/>
                  </a:lnTo>
                </a:path>
              </a:pathLst>
            </a:custGeom>
            <a:noFill/>
            <a:ln w="0">
              <a:solidFill>
                <a:srgbClr val="000000"/>
              </a:solidFill>
              <a:round/>
              <a:headEnd/>
              <a:tailEnd/>
            </a:ln>
          </p:spPr>
          <p:txBody>
            <a:bodyPr/>
            <a:lstStyle/>
            <a:p>
              <a:endParaRPr lang="en-US"/>
            </a:p>
          </p:txBody>
        </p:sp>
        <p:sp>
          <p:nvSpPr>
            <p:cNvPr id="34856" name="Line 284"/>
            <p:cNvSpPr>
              <a:spLocks noChangeShapeType="1"/>
            </p:cNvSpPr>
            <p:nvPr/>
          </p:nvSpPr>
          <p:spPr bwMode="auto">
            <a:xfrm flipH="1">
              <a:off x="592" y="2612"/>
              <a:ext cx="774" cy="81"/>
            </a:xfrm>
            <a:prstGeom prst="line">
              <a:avLst/>
            </a:prstGeom>
            <a:noFill/>
            <a:ln w="0">
              <a:solidFill>
                <a:srgbClr val="000000"/>
              </a:solidFill>
              <a:round/>
              <a:headEnd/>
              <a:tailEnd/>
            </a:ln>
          </p:spPr>
          <p:txBody>
            <a:bodyPr/>
            <a:lstStyle/>
            <a:p>
              <a:endParaRPr lang="en-GB"/>
            </a:p>
          </p:txBody>
        </p:sp>
        <p:sp>
          <p:nvSpPr>
            <p:cNvPr id="34857" name="Freeform 285"/>
            <p:cNvSpPr>
              <a:spLocks/>
            </p:cNvSpPr>
            <p:nvPr/>
          </p:nvSpPr>
          <p:spPr bwMode="auto">
            <a:xfrm>
              <a:off x="1366" y="2607"/>
              <a:ext cx="27" cy="12"/>
            </a:xfrm>
            <a:custGeom>
              <a:avLst/>
              <a:gdLst>
                <a:gd name="T0" fmla="*/ 5 w 105"/>
                <a:gd name="T1" fmla="*/ 11 h 46"/>
                <a:gd name="T2" fmla="*/ 0 w 105"/>
                <a:gd name="T3" fmla="*/ 10 h 46"/>
                <a:gd name="T4" fmla="*/ 0 w 105"/>
                <a:gd name="T5" fmla="*/ 2 h 46"/>
                <a:gd name="T6" fmla="*/ 16 w 105"/>
                <a:gd name="T7" fmla="*/ 0 h 46"/>
                <a:gd name="T8" fmla="*/ 27 w 105"/>
                <a:gd name="T9" fmla="*/ 3 h 46"/>
                <a:gd name="T10" fmla="*/ 27 w 105"/>
                <a:gd name="T11" fmla="*/ 11 h 46"/>
                <a:gd name="T12" fmla="*/ 22 w 105"/>
                <a:gd name="T13" fmla="*/ 12 h 46"/>
                <a:gd name="T14" fmla="*/ 0 60000 65536"/>
                <a:gd name="T15" fmla="*/ 0 60000 65536"/>
                <a:gd name="T16" fmla="*/ 0 60000 65536"/>
                <a:gd name="T17" fmla="*/ 0 60000 65536"/>
                <a:gd name="T18" fmla="*/ 0 60000 65536"/>
                <a:gd name="T19" fmla="*/ 0 60000 65536"/>
                <a:gd name="T20" fmla="*/ 0 60000 65536"/>
                <a:gd name="T21" fmla="*/ 0 w 105"/>
                <a:gd name="T22" fmla="*/ 0 h 46"/>
                <a:gd name="T23" fmla="*/ 105 w 105"/>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 h="46">
                  <a:moveTo>
                    <a:pt x="18" y="43"/>
                  </a:moveTo>
                  <a:lnTo>
                    <a:pt x="0" y="38"/>
                  </a:lnTo>
                  <a:lnTo>
                    <a:pt x="0" y="6"/>
                  </a:lnTo>
                  <a:lnTo>
                    <a:pt x="63" y="0"/>
                  </a:lnTo>
                  <a:lnTo>
                    <a:pt x="105" y="13"/>
                  </a:lnTo>
                  <a:lnTo>
                    <a:pt x="105" y="43"/>
                  </a:lnTo>
                  <a:lnTo>
                    <a:pt x="84" y="46"/>
                  </a:lnTo>
                </a:path>
              </a:pathLst>
            </a:custGeom>
            <a:noFill/>
            <a:ln w="0">
              <a:solidFill>
                <a:srgbClr val="000000"/>
              </a:solidFill>
              <a:round/>
              <a:headEnd/>
              <a:tailEnd/>
            </a:ln>
          </p:spPr>
          <p:txBody>
            <a:bodyPr/>
            <a:lstStyle/>
            <a:p>
              <a:endParaRPr lang="en-US"/>
            </a:p>
          </p:txBody>
        </p:sp>
        <p:sp>
          <p:nvSpPr>
            <p:cNvPr id="34858" name="Freeform 286"/>
            <p:cNvSpPr>
              <a:spLocks/>
            </p:cNvSpPr>
            <p:nvPr/>
          </p:nvSpPr>
          <p:spPr bwMode="auto">
            <a:xfrm>
              <a:off x="1366" y="2615"/>
              <a:ext cx="27" cy="3"/>
            </a:xfrm>
            <a:custGeom>
              <a:avLst/>
              <a:gdLst>
                <a:gd name="T0" fmla="*/ 27 w 105"/>
                <a:gd name="T1" fmla="*/ 3 h 12"/>
                <a:gd name="T2" fmla="*/ 16 w 105"/>
                <a:gd name="T3" fmla="*/ 0 h 12"/>
                <a:gd name="T4" fmla="*/ 0 w 105"/>
                <a:gd name="T5" fmla="*/ 2 h 12"/>
                <a:gd name="T6" fmla="*/ 0 60000 65536"/>
                <a:gd name="T7" fmla="*/ 0 60000 65536"/>
                <a:gd name="T8" fmla="*/ 0 60000 65536"/>
                <a:gd name="T9" fmla="*/ 0 w 105"/>
                <a:gd name="T10" fmla="*/ 0 h 12"/>
                <a:gd name="T11" fmla="*/ 105 w 105"/>
                <a:gd name="T12" fmla="*/ 12 h 12"/>
              </a:gdLst>
              <a:ahLst/>
              <a:cxnLst>
                <a:cxn ang="T6">
                  <a:pos x="T0" y="T1"/>
                </a:cxn>
                <a:cxn ang="T7">
                  <a:pos x="T2" y="T3"/>
                </a:cxn>
                <a:cxn ang="T8">
                  <a:pos x="T4" y="T5"/>
                </a:cxn>
              </a:cxnLst>
              <a:rect l="T9" t="T10" r="T11" b="T12"/>
              <a:pathLst>
                <a:path w="105" h="12">
                  <a:moveTo>
                    <a:pt x="105" y="12"/>
                  </a:moveTo>
                  <a:lnTo>
                    <a:pt x="63" y="0"/>
                  </a:lnTo>
                  <a:lnTo>
                    <a:pt x="0" y="7"/>
                  </a:lnTo>
                </a:path>
              </a:pathLst>
            </a:custGeom>
            <a:noFill/>
            <a:ln w="0">
              <a:solidFill>
                <a:srgbClr val="000000"/>
              </a:solidFill>
              <a:round/>
              <a:headEnd/>
              <a:tailEnd/>
            </a:ln>
          </p:spPr>
          <p:txBody>
            <a:bodyPr/>
            <a:lstStyle/>
            <a:p>
              <a:endParaRPr lang="en-US"/>
            </a:p>
          </p:txBody>
        </p:sp>
        <p:sp>
          <p:nvSpPr>
            <p:cNvPr id="34859" name="Line 287"/>
            <p:cNvSpPr>
              <a:spLocks noChangeShapeType="1"/>
            </p:cNvSpPr>
            <p:nvPr/>
          </p:nvSpPr>
          <p:spPr bwMode="auto">
            <a:xfrm>
              <a:off x="1382" y="2607"/>
              <a:ext cx="1" cy="8"/>
            </a:xfrm>
            <a:prstGeom prst="line">
              <a:avLst/>
            </a:prstGeom>
            <a:noFill/>
            <a:ln w="0">
              <a:solidFill>
                <a:srgbClr val="000000"/>
              </a:solidFill>
              <a:round/>
              <a:headEnd/>
              <a:tailEnd/>
            </a:ln>
          </p:spPr>
          <p:txBody>
            <a:bodyPr/>
            <a:lstStyle/>
            <a:p>
              <a:endParaRPr lang="en-GB"/>
            </a:p>
          </p:txBody>
        </p:sp>
        <p:sp>
          <p:nvSpPr>
            <p:cNvPr id="34860" name="Freeform 288"/>
            <p:cNvSpPr>
              <a:spLocks/>
            </p:cNvSpPr>
            <p:nvPr/>
          </p:nvSpPr>
          <p:spPr bwMode="auto">
            <a:xfrm>
              <a:off x="1371" y="2616"/>
              <a:ext cx="2" cy="9"/>
            </a:xfrm>
            <a:custGeom>
              <a:avLst/>
              <a:gdLst>
                <a:gd name="T0" fmla="*/ 0 w 7"/>
                <a:gd name="T1" fmla="*/ 0 h 37"/>
                <a:gd name="T2" fmla="*/ 1 w 7"/>
                <a:gd name="T3" fmla="*/ 5 h 37"/>
                <a:gd name="T4" fmla="*/ 2 w 7"/>
                <a:gd name="T5" fmla="*/ 9 h 37"/>
                <a:gd name="T6" fmla="*/ 0 60000 65536"/>
                <a:gd name="T7" fmla="*/ 0 60000 65536"/>
                <a:gd name="T8" fmla="*/ 0 60000 65536"/>
                <a:gd name="T9" fmla="*/ 0 w 7"/>
                <a:gd name="T10" fmla="*/ 0 h 37"/>
                <a:gd name="T11" fmla="*/ 7 w 7"/>
                <a:gd name="T12" fmla="*/ 37 h 37"/>
              </a:gdLst>
              <a:ahLst/>
              <a:cxnLst>
                <a:cxn ang="T6">
                  <a:pos x="T0" y="T1"/>
                </a:cxn>
                <a:cxn ang="T7">
                  <a:pos x="T2" y="T3"/>
                </a:cxn>
                <a:cxn ang="T8">
                  <a:pos x="T4" y="T5"/>
                </a:cxn>
              </a:cxnLst>
              <a:rect l="T9" t="T10" r="T11" b="T12"/>
              <a:pathLst>
                <a:path w="7" h="37">
                  <a:moveTo>
                    <a:pt x="0" y="0"/>
                  </a:moveTo>
                  <a:lnTo>
                    <a:pt x="2" y="19"/>
                  </a:lnTo>
                  <a:lnTo>
                    <a:pt x="7" y="37"/>
                  </a:lnTo>
                </a:path>
              </a:pathLst>
            </a:custGeom>
            <a:noFill/>
            <a:ln w="0">
              <a:solidFill>
                <a:srgbClr val="000000"/>
              </a:solidFill>
              <a:round/>
              <a:headEnd/>
              <a:tailEnd/>
            </a:ln>
          </p:spPr>
          <p:txBody>
            <a:bodyPr/>
            <a:lstStyle/>
            <a:p>
              <a:endParaRPr lang="en-US"/>
            </a:p>
          </p:txBody>
        </p:sp>
        <p:sp>
          <p:nvSpPr>
            <p:cNvPr id="34861" name="Freeform 289"/>
            <p:cNvSpPr>
              <a:spLocks/>
            </p:cNvSpPr>
            <p:nvPr/>
          </p:nvSpPr>
          <p:spPr bwMode="auto">
            <a:xfrm>
              <a:off x="1387" y="2617"/>
              <a:ext cx="4" cy="6"/>
            </a:xfrm>
            <a:custGeom>
              <a:avLst/>
              <a:gdLst>
                <a:gd name="T0" fmla="*/ 4 w 16"/>
                <a:gd name="T1" fmla="*/ 6 h 28"/>
                <a:gd name="T2" fmla="*/ 1 w 16"/>
                <a:gd name="T3" fmla="*/ 3 h 28"/>
                <a:gd name="T4" fmla="*/ 0 w 16"/>
                <a:gd name="T5" fmla="*/ 0 h 28"/>
                <a:gd name="T6" fmla="*/ 0 60000 65536"/>
                <a:gd name="T7" fmla="*/ 0 60000 65536"/>
                <a:gd name="T8" fmla="*/ 0 60000 65536"/>
                <a:gd name="T9" fmla="*/ 0 w 16"/>
                <a:gd name="T10" fmla="*/ 0 h 28"/>
                <a:gd name="T11" fmla="*/ 16 w 16"/>
                <a:gd name="T12" fmla="*/ 28 h 28"/>
              </a:gdLst>
              <a:ahLst/>
              <a:cxnLst>
                <a:cxn ang="T6">
                  <a:pos x="T0" y="T1"/>
                </a:cxn>
                <a:cxn ang="T7">
                  <a:pos x="T2" y="T3"/>
                </a:cxn>
                <a:cxn ang="T8">
                  <a:pos x="T4" y="T5"/>
                </a:cxn>
              </a:cxnLst>
              <a:rect l="T9" t="T10" r="T11" b="T12"/>
              <a:pathLst>
                <a:path w="16" h="28">
                  <a:moveTo>
                    <a:pt x="16" y="28"/>
                  </a:moveTo>
                  <a:lnTo>
                    <a:pt x="3" y="14"/>
                  </a:lnTo>
                  <a:lnTo>
                    <a:pt x="0" y="0"/>
                  </a:lnTo>
                </a:path>
              </a:pathLst>
            </a:custGeom>
            <a:noFill/>
            <a:ln w="0">
              <a:solidFill>
                <a:srgbClr val="000000"/>
              </a:solidFill>
              <a:round/>
              <a:headEnd/>
              <a:tailEnd/>
            </a:ln>
          </p:spPr>
          <p:txBody>
            <a:bodyPr/>
            <a:lstStyle/>
            <a:p>
              <a:endParaRPr lang="en-US"/>
            </a:p>
          </p:txBody>
        </p:sp>
        <p:sp>
          <p:nvSpPr>
            <p:cNvPr id="34862" name="Freeform 290"/>
            <p:cNvSpPr>
              <a:spLocks/>
            </p:cNvSpPr>
            <p:nvPr/>
          </p:nvSpPr>
          <p:spPr bwMode="auto">
            <a:xfrm>
              <a:off x="1380" y="2615"/>
              <a:ext cx="27" cy="786"/>
            </a:xfrm>
            <a:custGeom>
              <a:avLst/>
              <a:gdLst>
                <a:gd name="T0" fmla="*/ 0 w 106"/>
                <a:gd name="T1" fmla="*/ 0 h 3143"/>
                <a:gd name="T2" fmla="*/ 1 w 106"/>
                <a:gd name="T3" fmla="*/ 5 h 3143"/>
                <a:gd name="T4" fmla="*/ 3 w 106"/>
                <a:gd name="T5" fmla="*/ 10 h 3143"/>
                <a:gd name="T6" fmla="*/ 7 w 106"/>
                <a:gd name="T7" fmla="*/ 14 h 3143"/>
                <a:gd name="T8" fmla="*/ 13 w 106"/>
                <a:gd name="T9" fmla="*/ 17 h 3143"/>
                <a:gd name="T10" fmla="*/ 19 w 106"/>
                <a:gd name="T11" fmla="*/ 20 h 3143"/>
                <a:gd name="T12" fmla="*/ 24 w 106"/>
                <a:gd name="T13" fmla="*/ 24 h 3143"/>
                <a:gd name="T14" fmla="*/ 26 w 106"/>
                <a:gd name="T15" fmla="*/ 30 h 3143"/>
                <a:gd name="T16" fmla="*/ 27 w 106"/>
                <a:gd name="T17" fmla="*/ 36 h 3143"/>
                <a:gd name="T18" fmla="*/ 27 w 106"/>
                <a:gd name="T19" fmla="*/ 771 h 3143"/>
                <a:gd name="T20" fmla="*/ 26 w 106"/>
                <a:gd name="T21" fmla="*/ 778 h 3143"/>
                <a:gd name="T22" fmla="*/ 24 w 106"/>
                <a:gd name="T23" fmla="*/ 782 h 3143"/>
                <a:gd name="T24" fmla="*/ 21 w 106"/>
                <a:gd name="T25" fmla="*/ 785 h 3143"/>
                <a:gd name="T26" fmla="*/ 17 w 106"/>
                <a:gd name="T27" fmla="*/ 786 h 3143"/>
                <a:gd name="T28" fmla="*/ 7 w 106"/>
                <a:gd name="T29" fmla="*/ 784 h 31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6"/>
                <a:gd name="T46" fmla="*/ 0 h 3143"/>
                <a:gd name="T47" fmla="*/ 106 w 106"/>
                <a:gd name="T48" fmla="*/ 3143 h 31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6" h="3143">
                  <a:moveTo>
                    <a:pt x="0" y="0"/>
                  </a:moveTo>
                  <a:lnTo>
                    <a:pt x="2" y="21"/>
                  </a:lnTo>
                  <a:lnTo>
                    <a:pt x="11" y="40"/>
                  </a:lnTo>
                  <a:lnTo>
                    <a:pt x="26" y="54"/>
                  </a:lnTo>
                  <a:lnTo>
                    <a:pt x="50" y="67"/>
                  </a:lnTo>
                  <a:lnTo>
                    <a:pt x="76" y="81"/>
                  </a:lnTo>
                  <a:lnTo>
                    <a:pt x="93" y="97"/>
                  </a:lnTo>
                  <a:lnTo>
                    <a:pt x="102" y="118"/>
                  </a:lnTo>
                  <a:lnTo>
                    <a:pt x="106" y="145"/>
                  </a:lnTo>
                  <a:lnTo>
                    <a:pt x="106" y="3084"/>
                  </a:lnTo>
                  <a:lnTo>
                    <a:pt x="104" y="3111"/>
                  </a:lnTo>
                  <a:lnTo>
                    <a:pt x="96" y="3128"/>
                  </a:lnTo>
                  <a:lnTo>
                    <a:pt x="83" y="3138"/>
                  </a:lnTo>
                  <a:lnTo>
                    <a:pt x="65" y="3143"/>
                  </a:lnTo>
                  <a:lnTo>
                    <a:pt x="28" y="3137"/>
                  </a:lnTo>
                </a:path>
              </a:pathLst>
            </a:custGeom>
            <a:noFill/>
            <a:ln w="0">
              <a:solidFill>
                <a:srgbClr val="000000"/>
              </a:solidFill>
              <a:round/>
              <a:headEnd/>
              <a:tailEnd/>
            </a:ln>
          </p:spPr>
          <p:txBody>
            <a:bodyPr/>
            <a:lstStyle/>
            <a:p>
              <a:endParaRPr lang="en-US"/>
            </a:p>
          </p:txBody>
        </p:sp>
        <p:sp>
          <p:nvSpPr>
            <p:cNvPr id="34863" name="Line 291"/>
            <p:cNvSpPr>
              <a:spLocks noChangeShapeType="1"/>
            </p:cNvSpPr>
            <p:nvPr/>
          </p:nvSpPr>
          <p:spPr bwMode="auto">
            <a:xfrm>
              <a:off x="1397" y="3401"/>
              <a:ext cx="1" cy="7"/>
            </a:xfrm>
            <a:prstGeom prst="line">
              <a:avLst/>
            </a:prstGeom>
            <a:noFill/>
            <a:ln w="0">
              <a:solidFill>
                <a:srgbClr val="000000"/>
              </a:solidFill>
              <a:round/>
              <a:headEnd/>
              <a:tailEnd/>
            </a:ln>
          </p:spPr>
          <p:txBody>
            <a:bodyPr/>
            <a:lstStyle/>
            <a:p>
              <a:endParaRPr lang="en-GB"/>
            </a:p>
          </p:txBody>
        </p:sp>
        <p:sp>
          <p:nvSpPr>
            <p:cNvPr id="34864" name="Freeform 292"/>
            <p:cNvSpPr>
              <a:spLocks/>
            </p:cNvSpPr>
            <p:nvPr/>
          </p:nvSpPr>
          <p:spPr bwMode="auto">
            <a:xfrm>
              <a:off x="1435" y="2432"/>
              <a:ext cx="497" cy="338"/>
            </a:xfrm>
            <a:custGeom>
              <a:avLst/>
              <a:gdLst>
                <a:gd name="T0" fmla="*/ 0 w 1990"/>
                <a:gd name="T1" fmla="*/ 178 h 1352"/>
                <a:gd name="T2" fmla="*/ 0 w 1990"/>
                <a:gd name="T3" fmla="*/ 172 h 1352"/>
                <a:gd name="T4" fmla="*/ 289 w 1990"/>
                <a:gd name="T5" fmla="*/ 0 h 1352"/>
                <a:gd name="T6" fmla="*/ 471 w 1990"/>
                <a:gd name="T7" fmla="*/ 321 h 1352"/>
                <a:gd name="T8" fmla="*/ 471 w 1990"/>
                <a:gd name="T9" fmla="*/ 330 h 1352"/>
                <a:gd name="T10" fmla="*/ 497 w 1990"/>
                <a:gd name="T11" fmla="*/ 338 h 1352"/>
                <a:gd name="T12" fmla="*/ 0 60000 65536"/>
                <a:gd name="T13" fmla="*/ 0 60000 65536"/>
                <a:gd name="T14" fmla="*/ 0 60000 65536"/>
                <a:gd name="T15" fmla="*/ 0 60000 65536"/>
                <a:gd name="T16" fmla="*/ 0 60000 65536"/>
                <a:gd name="T17" fmla="*/ 0 60000 65536"/>
                <a:gd name="T18" fmla="*/ 0 w 1990"/>
                <a:gd name="T19" fmla="*/ 0 h 1352"/>
                <a:gd name="T20" fmla="*/ 1990 w 1990"/>
                <a:gd name="T21" fmla="*/ 1352 h 1352"/>
              </a:gdLst>
              <a:ahLst/>
              <a:cxnLst>
                <a:cxn ang="T12">
                  <a:pos x="T0" y="T1"/>
                </a:cxn>
                <a:cxn ang="T13">
                  <a:pos x="T2" y="T3"/>
                </a:cxn>
                <a:cxn ang="T14">
                  <a:pos x="T4" y="T5"/>
                </a:cxn>
                <a:cxn ang="T15">
                  <a:pos x="T6" y="T7"/>
                </a:cxn>
                <a:cxn ang="T16">
                  <a:pos x="T8" y="T9"/>
                </a:cxn>
                <a:cxn ang="T17">
                  <a:pos x="T10" y="T11"/>
                </a:cxn>
              </a:cxnLst>
              <a:rect l="T18" t="T19" r="T20" b="T21"/>
              <a:pathLst>
                <a:path w="1990" h="1352">
                  <a:moveTo>
                    <a:pt x="0" y="714"/>
                  </a:moveTo>
                  <a:lnTo>
                    <a:pt x="0" y="689"/>
                  </a:lnTo>
                  <a:lnTo>
                    <a:pt x="1156" y="0"/>
                  </a:lnTo>
                  <a:lnTo>
                    <a:pt x="1884" y="1283"/>
                  </a:lnTo>
                  <a:lnTo>
                    <a:pt x="1884" y="1321"/>
                  </a:lnTo>
                  <a:lnTo>
                    <a:pt x="1990" y="1352"/>
                  </a:lnTo>
                </a:path>
              </a:pathLst>
            </a:custGeom>
            <a:noFill/>
            <a:ln w="0">
              <a:solidFill>
                <a:srgbClr val="000000"/>
              </a:solidFill>
              <a:round/>
              <a:headEnd/>
              <a:tailEnd/>
            </a:ln>
          </p:spPr>
          <p:txBody>
            <a:bodyPr/>
            <a:lstStyle/>
            <a:p>
              <a:endParaRPr lang="en-US"/>
            </a:p>
          </p:txBody>
        </p:sp>
        <p:sp>
          <p:nvSpPr>
            <p:cNvPr id="34865" name="Freeform 293"/>
            <p:cNvSpPr>
              <a:spLocks/>
            </p:cNvSpPr>
            <p:nvPr/>
          </p:nvSpPr>
          <p:spPr bwMode="auto">
            <a:xfrm>
              <a:off x="1900" y="2760"/>
              <a:ext cx="27" cy="10"/>
            </a:xfrm>
            <a:custGeom>
              <a:avLst/>
              <a:gdLst>
                <a:gd name="T0" fmla="*/ 27 w 110"/>
                <a:gd name="T1" fmla="*/ 0 h 38"/>
                <a:gd name="T2" fmla="*/ 27 w 110"/>
                <a:gd name="T3" fmla="*/ 9 h 38"/>
                <a:gd name="T4" fmla="*/ 0 w 110"/>
                <a:gd name="T5" fmla="*/ 10 h 38"/>
                <a:gd name="T6" fmla="*/ 0 60000 65536"/>
                <a:gd name="T7" fmla="*/ 0 60000 65536"/>
                <a:gd name="T8" fmla="*/ 0 60000 65536"/>
                <a:gd name="T9" fmla="*/ 0 w 110"/>
                <a:gd name="T10" fmla="*/ 0 h 38"/>
                <a:gd name="T11" fmla="*/ 110 w 110"/>
                <a:gd name="T12" fmla="*/ 38 h 38"/>
              </a:gdLst>
              <a:ahLst/>
              <a:cxnLst>
                <a:cxn ang="T6">
                  <a:pos x="T0" y="T1"/>
                </a:cxn>
                <a:cxn ang="T7">
                  <a:pos x="T2" y="T3"/>
                </a:cxn>
                <a:cxn ang="T8">
                  <a:pos x="T4" y="T5"/>
                </a:cxn>
              </a:cxnLst>
              <a:rect l="T9" t="T10" r="T11" b="T12"/>
              <a:pathLst>
                <a:path w="110" h="38">
                  <a:moveTo>
                    <a:pt x="110" y="0"/>
                  </a:moveTo>
                  <a:lnTo>
                    <a:pt x="110" y="33"/>
                  </a:lnTo>
                  <a:lnTo>
                    <a:pt x="0" y="38"/>
                  </a:lnTo>
                </a:path>
              </a:pathLst>
            </a:custGeom>
            <a:noFill/>
            <a:ln w="0">
              <a:solidFill>
                <a:srgbClr val="000000"/>
              </a:solidFill>
              <a:round/>
              <a:headEnd/>
              <a:tailEnd/>
            </a:ln>
          </p:spPr>
          <p:txBody>
            <a:bodyPr/>
            <a:lstStyle/>
            <a:p>
              <a:endParaRPr lang="en-US"/>
            </a:p>
          </p:txBody>
        </p:sp>
        <p:sp>
          <p:nvSpPr>
            <p:cNvPr id="34866" name="Line 294"/>
            <p:cNvSpPr>
              <a:spLocks noChangeShapeType="1"/>
            </p:cNvSpPr>
            <p:nvPr/>
          </p:nvSpPr>
          <p:spPr bwMode="auto">
            <a:xfrm flipH="1">
              <a:off x="1900" y="2762"/>
              <a:ext cx="6" cy="1"/>
            </a:xfrm>
            <a:prstGeom prst="line">
              <a:avLst/>
            </a:prstGeom>
            <a:noFill/>
            <a:ln w="0">
              <a:solidFill>
                <a:srgbClr val="000000"/>
              </a:solidFill>
              <a:round/>
              <a:headEnd/>
              <a:tailEnd/>
            </a:ln>
          </p:spPr>
          <p:txBody>
            <a:bodyPr/>
            <a:lstStyle/>
            <a:p>
              <a:endParaRPr lang="en-GB"/>
            </a:p>
          </p:txBody>
        </p:sp>
        <p:sp>
          <p:nvSpPr>
            <p:cNvPr id="34867" name="Line 295"/>
            <p:cNvSpPr>
              <a:spLocks noChangeShapeType="1"/>
            </p:cNvSpPr>
            <p:nvPr/>
          </p:nvSpPr>
          <p:spPr bwMode="auto">
            <a:xfrm flipH="1">
              <a:off x="1900" y="2753"/>
              <a:ext cx="6" cy="1"/>
            </a:xfrm>
            <a:prstGeom prst="line">
              <a:avLst/>
            </a:prstGeom>
            <a:noFill/>
            <a:ln w="0">
              <a:solidFill>
                <a:srgbClr val="000000"/>
              </a:solidFill>
              <a:round/>
              <a:headEnd/>
              <a:tailEnd/>
            </a:ln>
          </p:spPr>
          <p:txBody>
            <a:bodyPr/>
            <a:lstStyle/>
            <a:p>
              <a:endParaRPr lang="en-GB"/>
            </a:p>
          </p:txBody>
        </p:sp>
        <p:sp>
          <p:nvSpPr>
            <p:cNvPr id="34868" name="Freeform 296"/>
            <p:cNvSpPr>
              <a:spLocks/>
            </p:cNvSpPr>
            <p:nvPr/>
          </p:nvSpPr>
          <p:spPr bwMode="auto">
            <a:xfrm>
              <a:off x="1719" y="2435"/>
              <a:ext cx="181" cy="320"/>
            </a:xfrm>
            <a:custGeom>
              <a:avLst/>
              <a:gdLst>
                <a:gd name="T0" fmla="*/ 181 w 724"/>
                <a:gd name="T1" fmla="*/ 320 h 1280"/>
                <a:gd name="T2" fmla="*/ 181 w 724"/>
                <a:gd name="T3" fmla="*/ 318 h 1280"/>
                <a:gd name="T4" fmla="*/ 0 w 724"/>
                <a:gd name="T5" fmla="*/ 0 h 1280"/>
                <a:gd name="T6" fmla="*/ 0 60000 65536"/>
                <a:gd name="T7" fmla="*/ 0 60000 65536"/>
                <a:gd name="T8" fmla="*/ 0 60000 65536"/>
                <a:gd name="T9" fmla="*/ 0 w 724"/>
                <a:gd name="T10" fmla="*/ 0 h 1280"/>
                <a:gd name="T11" fmla="*/ 724 w 724"/>
                <a:gd name="T12" fmla="*/ 1280 h 1280"/>
              </a:gdLst>
              <a:ahLst/>
              <a:cxnLst>
                <a:cxn ang="T6">
                  <a:pos x="T0" y="T1"/>
                </a:cxn>
                <a:cxn ang="T7">
                  <a:pos x="T2" y="T3"/>
                </a:cxn>
                <a:cxn ang="T8">
                  <a:pos x="T4" y="T5"/>
                </a:cxn>
              </a:cxnLst>
              <a:rect l="T9" t="T10" r="T11" b="T12"/>
              <a:pathLst>
                <a:path w="724" h="1280">
                  <a:moveTo>
                    <a:pt x="724" y="1280"/>
                  </a:moveTo>
                  <a:lnTo>
                    <a:pt x="724" y="1272"/>
                  </a:lnTo>
                  <a:lnTo>
                    <a:pt x="0" y="0"/>
                  </a:lnTo>
                </a:path>
              </a:pathLst>
            </a:custGeom>
            <a:noFill/>
            <a:ln w="0">
              <a:solidFill>
                <a:srgbClr val="000000"/>
              </a:solidFill>
              <a:round/>
              <a:headEnd/>
              <a:tailEnd/>
            </a:ln>
          </p:spPr>
          <p:txBody>
            <a:bodyPr/>
            <a:lstStyle/>
            <a:p>
              <a:endParaRPr lang="en-US"/>
            </a:p>
          </p:txBody>
        </p:sp>
        <p:sp>
          <p:nvSpPr>
            <p:cNvPr id="34869" name="Line 297"/>
            <p:cNvSpPr>
              <a:spLocks noChangeShapeType="1"/>
            </p:cNvSpPr>
            <p:nvPr/>
          </p:nvSpPr>
          <p:spPr bwMode="auto">
            <a:xfrm>
              <a:off x="1713" y="2438"/>
              <a:ext cx="11" cy="6"/>
            </a:xfrm>
            <a:prstGeom prst="line">
              <a:avLst/>
            </a:prstGeom>
            <a:noFill/>
            <a:ln w="0">
              <a:solidFill>
                <a:srgbClr val="000000"/>
              </a:solidFill>
              <a:round/>
              <a:headEnd/>
              <a:tailEnd/>
            </a:ln>
          </p:spPr>
          <p:txBody>
            <a:bodyPr/>
            <a:lstStyle/>
            <a:p>
              <a:endParaRPr lang="en-GB"/>
            </a:p>
          </p:txBody>
        </p:sp>
        <p:sp>
          <p:nvSpPr>
            <p:cNvPr id="34870" name="Line 298"/>
            <p:cNvSpPr>
              <a:spLocks noChangeShapeType="1"/>
            </p:cNvSpPr>
            <p:nvPr/>
          </p:nvSpPr>
          <p:spPr bwMode="auto">
            <a:xfrm flipH="1" flipV="1">
              <a:off x="1706" y="2442"/>
              <a:ext cx="24" cy="13"/>
            </a:xfrm>
            <a:prstGeom prst="line">
              <a:avLst/>
            </a:prstGeom>
            <a:noFill/>
            <a:ln w="0">
              <a:solidFill>
                <a:srgbClr val="000000"/>
              </a:solidFill>
              <a:round/>
              <a:headEnd/>
              <a:tailEnd/>
            </a:ln>
          </p:spPr>
          <p:txBody>
            <a:bodyPr/>
            <a:lstStyle/>
            <a:p>
              <a:endParaRPr lang="en-GB"/>
            </a:p>
          </p:txBody>
        </p:sp>
        <p:sp>
          <p:nvSpPr>
            <p:cNvPr id="34871" name="Line 299"/>
            <p:cNvSpPr>
              <a:spLocks noChangeShapeType="1"/>
            </p:cNvSpPr>
            <p:nvPr/>
          </p:nvSpPr>
          <p:spPr bwMode="auto">
            <a:xfrm>
              <a:off x="1692" y="2451"/>
              <a:ext cx="51" cy="27"/>
            </a:xfrm>
            <a:prstGeom prst="line">
              <a:avLst/>
            </a:prstGeom>
            <a:noFill/>
            <a:ln w="0">
              <a:solidFill>
                <a:srgbClr val="000000"/>
              </a:solidFill>
              <a:round/>
              <a:headEnd/>
              <a:tailEnd/>
            </a:ln>
          </p:spPr>
          <p:txBody>
            <a:bodyPr/>
            <a:lstStyle/>
            <a:p>
              <a:endParaRPr lang="en-GB"/>
            </a:p>
          </p:txBody>
        </p:sp>
        <p:sp>
          <p:nvSpPr>
            <p:cNvPr id="34872" name="Line 300"/>
            <p:cNvSpPr>
              <a:spLocks noChangeShapeType="1"/>
            </p:cNvSpPr>
            <p:nvPr/>
          </p:nvSpPr>
          <p:spPr bwMode="auto">
            <a:xfrm flipH="1" flipV="1">
              <a:off x="1685" y="2455"/>
              <a:ext cx="64" cy="33"/>
            </a:xfrm>
            <a:prstGeom prst="line">
              <a:avLst/>
            </a:prstGeom>
            <a:noFill/>
            <a:ln w="0">
              <a:solidFill>
                <a:srgbClr val="000000"/>
              </a:solidFill>
              <a:round/>
              <a:headEnd/>
              <a:tailEnd/>
            </a:ln>
          </p:spPr>
          <p:txBody>
            <a:bodyPr/>
            <a:lstStyle/>
            <a:p>
              <a:endParaRPr lang="en-GB"/>
            </a:p>
          </p:txBody>
        </p:sp>
        <p:sp>
          <p:nvSpPr>
            <p:cNvPr id="34873" name="Line 301"/>
            <p:cNvSpPr>
              <a:spLocks noChangeShapeType="1"/>
            </p:cNvSpPr>
            <p:nvPr/>
          </p:nvSpPr>
          <p:spPr bwMode="auto">
            <a:xfrm>
              <a:off x="1670" y="2464"/>
              <a:ext cx="91" cy="46"/>
            </a:xfrm>
            <a:prstGeom prst="line">
              <a:avLst/>
            </a:prstGeom>
            <a:noFill/>
            <a:ln w="0">
              <a:solidFill>
                <a:srgbClr val="000000"/>
              </a:solidFill>
              <a:round/>
              <a:headEnd/>
              <a:tailEnd/>
            </a:ln>
          </p:spPr>
          <p:txBody>
            <a:bodyPr/>
            <a:lstStyle/>
            <a:p>
              <a:endParaRPr lang="en-GB"/>
            </a:p>
          </p:txBody>
        </p:sp>
        <p:sp>
          <p:nvSpPr>
            <p:cNvPr id="34874" name="Line 302"/>
            <p:cNvSpPr>
              <a:spLocks noChangeShapeType="1"/>
            </p:cNvSpPr>
            <p:nvPr/>
          </p:nvSpPr>
          <p:spPr bwMode="auto">
            <a:xfrm flipH="1" flipV="1">
              <a:off x="1663" y="2468"/>
              <a:ext cx="104" cy="51"/>
            </a:xfrm>
            <a:prstGeom prst="line">
              <a:avLst/>
            </a:prstGeom>
            <a:noFill/>
            <a:ln w="0">
              <a:solidFill>
                <a:srgbClr val="000000"/>
              </a:solidFill>
              <a:round/>
              <a:headEnd/>
              <a:tailEnd/>
            </a:ln>
          </p:spPr>
          <p:txBody>
            <a:bodyPr/>
            <a:lstStyle/>
            <a:p>
              <a:endParaRPr lang="en-GB"/>
            </a:p>
          </p:txBody>
        </p:sp>
        <p:sp>
          <p:nvSpPr>
            <p:cNvPr id="34875" name="Line 303"/>
            <p:cNvSpPr>
              <a:spLocks noChangeShapeType="1"/>
            </p:cNvSpPr>
            <p:nvPr/>
          </p:nvSpPr>
          <p:spPr bwMode="auto">
            <a:xfrm>
              <a:off x="1643" y="2480"/>
              <a:ext cx="139" cy="66"/>
            </a:xfrm>
            <a:prstGeom prst="line">
              <a:avLst/>
            </a:prstGeom>
            <a:noFill/>
            <a:ln w="0">
              <a:solidFill>
                <a:srgbClr val="000000"/>
              </a:solidFill>
              <a:round/>
              <a:headEnd/>
              <a:tailEnd/>
            </a:ln>
          </p:spPr>
          <p:txBody>
            <a:bodyPr/>
            <a:lstStyle/>
            <a:p>
              <a:endParaRPr lang="en-GB"/>
            </a:p>
          </p:txBody>
        </p:sp>
        <p:sp>
          <p:nvSpPr>
            <p:cNvPr id="34876" name="Line 304"/>
            <p:cNvSpPr>
              <a:spLocks noChangeShapeType="1"/>
            </p:cNvSpPr>
            <p:nvPr/>
          </p:nvSpPr>
          <p:spPr bwMode="auto">
            <a:xfrm flipH="1" flipV="1">
              <a:off x="1623" y="2492"/>
              <a:ext cx="173" cy="80"/>
            </a:xfrm>
            <a:prstGeom prst="line">
              <a:avLst/>
            </a:prstGeom>
            <a:noFill/>
            <a:ln w="0">
              <a:solidFill>
                <a:srgbClr val="000000"/>
              </a:solidFill>
              <a:round/>
              <a:headEnd/>
              <a:tailEnd/>
            </a:ln>
          </p:spPr>
          <p:txBody>
            <a:bodyPr/>
            <a:lstStyle/>
            <a:p>
              <a:endParaRPr lang="en-GB"/>
            </a:p>
          </p:txBody>
        </p:sp>
        <p:sp>
          <p:nvSpPr>
            <p:cNvPr id="34877" name="Line 305"/>
            <p:cNvSpPr>
              <a:spLocks noChangeShapeType="1"/>
            </p:cNvSpPr>
            <p:nvPr/>
          </p:nvSpPr>
          <p:spPr bwMode="auto">
            <a:xfrm>
              <a:off x="1601" y="2505"/>
              <a:ext cx="210" cy="92"/>
            </a:xfrm>
            <a:prstGeom prst="line">
              <a:avLst/>
            </a:prstGeom>
            <a:noFill/>
            <a:ln w="0">
              <a:solidFill>
                <a:srgbClr val="000000"/>
              </a:solidFill>
              <a:round/>
              <a:headEnd/>
              <a:tailEnd/>
            </a:ln>
          </p:spPr>
          <p:txBody>
            <a:bodyPr/>
            <a:lstStyle/>
            <a:p>
              <a:endParaRPr lang="en-GB"/>
            </a:p>
          </p:txBody>
        </p:sp>
        <p:sp>
          <p:nvSpPr>
            <p:cNvPr id="34878" name="Line 306"/>
            <p:cNvSpPr>
              <a:spLocks noChangeShapeType="1"/>
            </p:cNvSpPr>
            <p:nvPr/>
          </p:nvSpPr>
          <p:spPr bwMode="auto">
            <a:xfrm flipH="1" flipV="1">
              <a:off x="1579" y="2518"/>
              <a:ext cx="246" cy="103"/>
            </a:xfrm>
            <a:prstGeom prst="line">
              <a:avLst/>
            </a:prstGeom>
            <a:noFill/>
            <a:ln w="0">
              <a:solidFill>
                <a:srgbClr val="000000"/>
              </a:solidFill>
              <a:round/>
              <a:headEnd/>
              <a:tailEnd/>
            </a:ln>
          </p:spPr>
          <p:txBody>
            <a:bodyPr/>
            <a:lstStyle/>
            <a:p>
              <a:endParaRPr lang="en-GB"/>
            </a:p>
          </p:txBody>
        </p:sp>
        <p:sp>
          <p:nvSpPr>
            <p:cNvPr id="34879" name="Line 307"/>
            <p:cNvSpPr>
              <a:spLocks noChangeShapeType="1"/>
            </p:cNvSpPr>
            <p:nvPr/>
          </p:nvSpPr>
          <p:spPr bwMode="auto">
            <a:xfrm>
              <a:off x="1556" y="2532"/>
              <a:ext cx="282" cy="113"/>
            </a:xfrm>
            <a:prstGeom prst="line">
              <a:avLst/>
            </a:prstGeom>
            <a:noFill/>
            <a:ln w="0">
              <a:solidFill>
                <a:srgbClr val="000000"/>
              </a:solidFill>
              <a:round/>
              <a:headEnd/>
              <a:tailEnd/>
            </a:ln>
          </p:spPr>
          <p:txBody>
            <a:bodyPr/>
            <a:lstStyle/>
            <a:p>
              <a:endParaRPr lang="en-GB"/>
            </a:p>
          </p:txBody>
        </p:sp>
        <p:sp>
          <p:nvSpPr>
            <p:cNvPr id="34880" name="Line 308"/>
            <p:cNvSpPr>
              <a:spLocks noChangeShapeType="1"/>
            </p:cNvSpPr>
            <p:nvPr/>
          </p:nvSpPr>
          <p:spPr bwMode="auto">
            <a:xfrm flipH="1" flipV="1">
              <a:off x="1533" y="2546"/>
              <a:ext cx="318" cy="122"/>
            </a:xfrm>
            <a:prstGeom prst="line">
              <a:avLst/>
            </a:prstGeom>
            <a:noFill/>
            <a:ln w="0">
              <a:solidFill>
                <a:srgbClr val="000000"/>
              </a:solidFill>
              <a:round/>
              <a:headEnd/>
              <a:tailEnd/>
            </a:ln>
          </p:spPr>
          <p:txBody>
            <a:bodyPr/>
            <a:lstStyle/>
            <a:p>
              <a:endParaRPr lang="en-GB"/>
            </a:p>
          </p:txBody>
        </p:sp>
        <p:sp>
          <p:nvSpPr>
            <p:cNvPr id="34881" name="Line 309"/>
            <p:cNvSpPr>
              <a:spLocks noChangeShapeType="1"/>
            </p:cNvSpPr>
            <p:nvPr/>
          </p:nvSpPr>
          <p:spPr bwMode="auto">
            <a:xfrm>
              <a:off x="1508" y="2561"/>
              <a:ext cx="356" cy="130"/>
            </a:xfrm>
            <a:prstGeom prst="line">
              <a:avLst/>
            </a:prstGeom>
            <a:noFill/>
            <a:ln w="0">
              <a:solidFill>
                <a:srgbClr val="000000"/>
              </a:solidFill>
              <a:round/>
              <a:headEnd/>
              <a:tailEnd/>
            </a:ln>
          </p:spPr>
          <p:txBody>
            <a:bodyPr/>
            <a:lstStyle/>
            <a:p>
              <a:endParaRPr lang="en-GB"/>
            </a:p>
          </p:txBody>
        </p:sp>
        <p:sp>
          <p:nvSpPr>
            <p:cNvPr id="34882" name="Line 310"/>
            <p:cNvSpPr>
              <a:spLocks noChangeShapeType="1"/>
            </p:cNvSpPr>
            <p:nvPr/>
          </p:nvSpPr>
          <p:spPr bwMode="auto">
            <a:xfrm flipH="1" flipV="1">
              <a:off x="1482" y="2576"/>
              <a:ext cx="395" cy="137"/>
            </a:xfrm>
            <a:prstGeom prst="line">
              <a:avLst/>
            </a:prstGeom>
            <a:noFill/>
            <a:ln w="0">
              <a:solidFill>
                <a:srgbClr val="000000"/>
              </a:solidFill>
              <a:round/>
              <a:headEnd/>
              <a:tailEnd/>
            </a:ln>
          </p:spPr>
          <p:txBody>
            <a:bodyPr/>
            <a:lstStyle/>
            <a:p>
              <a:endParaRPr lang="en-GB"/>
            </a:p>
          </p:txBody>
        </p:sp>
        <p:sp>
          <p:nvSpPr>
            <p:cNvPr id="34883" name="Line 311"/>
            <p:cNvSpPr>
              <a:spLocks noChangeShapeType="1"/>
            </p:cNvSpPr>
            <p:nvPr/>
          </p:nvSpPr>
          <p:spPr bwMode="auto">
            <a:xfrm>
              <a:off x="1456" y="2592"/>
              <a:ext cx="433" cy="142"/>
            </a:xfrm>
            <a:prstGeom prst="line">
              <a:avLst/>
            </a:prstGeom>
            <a:noFill/>
            <a:ln w="0">
              <a:solidFill>
                <a:srgbClr val="000000"/>
              </a:solidFill>
              <a:round/>
              <a:headEnd/>
              <a:tailEnd/>
            </a:ln>
          </p:spPr>
          <p:txBody>
            <a:bodyPr/>
            <a:lstStyle/>
            <a:p>
              <a:endParaRPr lang="en-GB"/>
            </a:p>
          </p:txBody>
        </p:sp>
        <p:sp>
          <p:nvSpPr>
            <p:cNvPr id="34884" name="Freeform 312"/>
            <p:cNvSpPr>
              <a:spLocks/>
            </p:cNvSpPr>
            <p:nvPr/>
          </p:nvSpPr>
          <p:spPr bwMode="auto">
            <a:xfrm>
              <a:off x="1533" y="3067"/>
              <a:ext cx="366" cy="393"/>
            </a:xfrm>
            <a:custGeom>
              <a:avLst/>
              <a:gdLst>
                <a:gd name="T0" fmla="*/ 0 w 1463"/>
                <a:gd name="T1" fmla="*/ 346 h 1570"/>
                <a:gd name="T2" fmla="*/ 0 w 1463"/>
                <a:gd name="T3" fmla="*/ 0 h 1570"/>
                <a:gd name="T4" fmla="*/ 366 w 1463"/>
                <a:gd name="T5" fmla="*/ 15 h 1570"/>
                <a:gd name="T6" fmla="*/ 366 w 1463"/>
                <a:gd name="T7" fmla="*/ 393 h 1570"/>
                <a:gd name="T8" fmla="*/ 0 60000 65536"/>
                <a:gd name="T9" fmla="*/ 0 60000 65536"/>
                <a:gd name="T10" fmla="*/ 0 60000 65536"/>
                <a:gd name="T11" fmla="*/ 0 60000 65536"/>
                <a:gd name="T12" fmla="*/ 0 w 1463"/>
                <a:gd name="T13" fmla="*/ 0 h 1570"/>
                <a:gd name="T14" fmla="*/ 1463 w 1463"/>
                <a:gd name="T15" fmla="*/ 1570 h 1570"/>
              </a:gdLst>
              <a:ahLst/>
              <a:cxnLst>
                <a:cxn ang="T8">
                  <a:pos x="T0" y="T1"/>
                </a:cxn>
                <a:cxn ang="T9">
                  <a:pos x="T2" y="T3"/>
                </a:cxn>
                <a:cxn ang="T10">
                  <a:pos x="T4" y="T5"/>
                </a:cxn>
                <a:cxn ang="T11">
                  <a:pos x="T6" y="T7"/>
                </a:cxn>
              </a:cxnLst>
              <a:rect l="T12" t="T13" r="T14" b="T15"/>
              <a:pathLst>
                <a:path w="1463" h="1570">
                  <a:moveTo>
                    <a:pt x="0" y="1384"/>
                  </a:moveTo>
                  <a:lnTo>
                    <a:pt x="0" y="0"/>
                  </a:lnTo>
                  <a:lnTo>
                    <a:pt x="1463" y="58"/>
                  </a:lnTo>
                  <a:lnTo>
                    <a:pt x="1463" y="1570"/>
                  </a:lnTo>
                </a:path>
              </a:pathLst>
            </a:custGeom>
            <a:noFill/>
            <a:ln w="0">
              <a:solidFill>
                <a:srgbClr val="000000"/>
              </a:solidFill>
              <a:round/>
              <a:headEnd/>
              <a:tailEnd/>
            </a:ln>
          </p:spPr>
          <p:txBody>
            <a:bodyPr/>
            <a:lstStyle/>
            <a:p>
              <a:endParaRPr lang="en-US"/>
            </a:p>
          </p:txBody>
        </p:sp>
        <p:sp>
          <p:nvSpPr>
            <p:cNvPr id="34885" name="Line 313"/>
            <p:cNvSpPr>
              <a:spLocks noChangeShapeType="1"/>
            </p:cNvSpPr>
            <p:nvPr/>
          </p:nvSpPr>
          <p:spPr bwMode="auto">
            <a:xfrm flipV="1">
              <a:off x="1555" y="3068"/>
              <a:ext cx="1" cy="343"/>
            </a:xfrm>
            <a:prstGeom prst="line">
              <a:avLst/>
            </a:prstGeom>
            <a:noFill/>
            <a:ln w="0">
              <a:solidFill>
                <a:srgbClr val="000000"/>
              </a:solidFill>
              <a:round/>
              <a:headEnd/>
              <a:tailEnd/>
            </a:ln>
          </p:spPr>
          <p:txBody>
            <a:bodyPr/>
            <a:lstStyle/>
            <a:p>
              <a:endParaRPr lang="en-GB"/>
            </a:p>
          </p:txBody>
        </p:sp>
        <p:sp>
          <p:nvSpPr>
            <p:cNvPr id="34886" name="Line 314"/>
            <p:cNvSpPr>
              <a:spLocks noChangeShapeType="1"/>
            </p:cNvSpPr>
            <p:nvPr/>
          </p:nvSpPr>
          <p:spPr bwMode="auto">
            <a:xfrm>
              <a:off x="1555" y="3146"/>
              <a:ext cx="344" cy="21"/>
            </a:xfrm>
            <a:prstGeom prst="line">
              <a:avLst/>
            </a:prstGeom>
            <a:noFill/>
            <a:ln w="0">
              <a:solidFill>
                <a:srgbClr val="000000"/>
              </a:solidFill>
              <a:round/>
              <a:headEnd/>
              <a:tailEnd/>
            </a:ln>
          </p:spPr>
          <p:txBody>
            <a:bodyPr/>
            <a:lstStyle/>
            <a:p>
              <a:endParaRPr lang="en-GB"/>
            </a:p>
          </p:txBody>
        </p:sp>
        <p:sp>
          <p:nvSpPr>
            <p:cNvPr id="34887" name="Line 315"/>
            <p:cNvSpPr>
              <a:spLocks noChangeShapeType="1"/>
            </p:cNvSpPr>
            <p:nvPr/>
          </p:nvSpPr>
          <p:spPr bwMode="auto">
            <a:xfrm flipH="1" flipV="1">
              <a:off x="1555" y="3157"/>
              <a:ext cx="344" cy="22"/>
            </a:xfrm>
            <a:prstGeom prst="line">
              <a:avLst/>
            </a:prstGeom>
            <a:noFill/>
            <a:ln w="0">
              <a:solidFill>
                <a:srgbClr val="000000"/>
              </a:solidFill>
              <a:round/>
              <a:headEnd/>
              <a:tailEnd/>
            </a:ln>
          </p:spPr>
          <p:txBody>
            <a:bodyPr/>
            <a:lstStyle/>
            <a:p>
              <a:endParaRPr lang="en-GB"/>
            </a:p>
          </p:txBody>
        </p:sp>
        <p:sp>
          <p:nvSpPr>
            <p:cNvPr id="34888" name="Line 316"/>
            <p:cNvSpPr>
              <a:spLocks noChangeShapeType="1"/>
            </p:cNvSpPr>
            <p:nvPr/>
          </p:nvSpPr>
          <p:spPr bwMode="auto">
            <a:xfrm>
              <a:off x="1555" y="3234"/>
              <a:ext cx="344" cy="31"/>
            </a:xfrm>
            <a:prstGeom prst="line">
              <a:avLst/>
            </a:prstGeom>
            <a:noFill/>
            <a:ln w="0">
              <a:solidFill>
                <a:srgbClr val="000000"/>
              </a:solidFill>
              <a:round/>
              <a:headEnd/>
              <a:tailEnd/>
            </a:ln>
          </p:spPr>
          <p:txBody>
            <a:bodyPr/>
            <a:lstStyle/>
            <a:p>
              <a:endParaRPr lang="en-GB"/>
            </a:p>
          </p:txBody>
        </p:sp>
        <p:sp>
          <p:nvSpPr>
            <p:cNvPr id="34889" name="Line 317"/>
            <p:cNvSpPr>
              <a:spLocks noChangeShapeType="1"/>
            </p:cNvSpPr>
            <p:nvPr/>
          </p:nvSpPr>
          <p:spPr bwMode="auto">
            <a:xfrm flipH="1" flipV="1">
              <a:off x="1555" y="3245"/>
              <a:ext cx="344" cy="32"/>
            </a:xfrm>
            <a:prstGeom prst="line">
              <a:avLst/>
            </a:prstGeom>
            <a:noFill/>
            <a:ln w="0">
              <a:solidFill>
                <a:srgbClr val="000000"/>
              </a:solidFill>
              <a:round/>
              <a:headEnd/>
              <a:tailEnd/>
            </a:ln>
          </p:spPr>
          <p:txBody>
            <a:bodyPr/>
            <a:lstStyle/>
            <a:p>
              <a:endParaRPr lang="en-GB"/>
            </a:p>
          </p:txBody>
        </p:sp>
        <p:sp>
          <p:nvSpPr>
            <p:cNvPr id="34890" name="Line 318"/>
            <p:cNvSpPr>
              <a:spLocks noChangeShapeType="1"/>
            </p:cNvSpPr>
            <p:nvPr/>
          </p:nvSpPr>
          <p:spPr bwMode="auto">
            <a:xfrm>
              <a:off x="1555" y="3322"/>
              <a:ext cx="344" cy="40"/>
            </a:xfrm>
            <a:prstGeom prst="line">
              <a:avLst/>
            </a:prstGeom>
            <a:noFill/>
            <a:ln w="0">
              <a:solidFill>
                <a:srgbClr val="000000"/>
              </a:solidFill>
              <a:round/>
              <a:headEnd/>
              <a:tailEnd/>
            </a:ln>
          </p:spPr>
          <p:txBody>
            <a:bodyPr/>
            <a:lstStyle/>
            <a:p>
              <a:endParaRPr lang="en-GB"/>
            </a:p>
          </p:txBody>
        </p:sp>
        <p:sp>
          <p:nvSpPr>
            <p:cNvPr id="34891" name="Line 319"/>
            <p:cNvSpPr>
              <a:spLocks noChangeShapeType="1"/>
            </p:cNvSpPr>
            <p:nvPr/>
          </p:nvSpPr>
          <p:spPr bwMode="auto">
            <a:xfrm flipH="1" flipV="1">
              <a:off x="1555" y="3333"/>
              <a:ext cx="344" cy="41"/>
            </a:xfrm>
            <a:prstGeom prst="line">
              <a:avLst/>
            </a:prstGeom>
            <a:noFill/>
            <a:ln w="0">
              <a:solidFill>
                <a:srgbClr val="000000"/>
              </a:solidFill>
              <a:round/>
              <a:headEnd/>
              <a:tailEnd/>
            </a:ln>
          </p:spPr>
          <p:txBody>
            <a:bodyPr/>
            <a:lstStyle/>
            <a:p>
              <a:endParaRPr lang="en-GB"/>
            </a:p>
          </p:txBody>
        </p:sp>
        <p:sp>
          <p:nvSpPr>
            <p:cNvPr id="34892" name="Freeform 320"/>
            <p:cNvSpPr>
              <a:spLocks/>
            </p:cNvSpPr>
            <p:nvPr/>
          </p:nvSpPr>
          <p:spPr bwMode="auto">
            <a:xfrm>
              <a:off x="1709" y="3387"/>
              <a:ext cx="50" cy="16"/>
            </a:xfrm>
            <a:custGeom>
              <a:avLst/>
              <a:gdLst>
                <a:gd name="T0" fmla="*/ 0 w 199"/>
                <a:gd name="T1" fmla="*/ 10 h 65"/>
                <a:gd name="T2" fmla="*/ 0 w 199"/>
                <a:gd name="T3" fmla="*/ 0 h 65"/>
                <a:gd name="T4" fmla="*/ 50 w 199"/>
                <a:gd name="T5" fmla="*/ 7 h 65"/>
                <a:gd name="T6" fmla="*/ 50 w 199"/>
                <a:gd name="T7" fmla="*/ 16 h 65"/>
                <a:gd name="T8" fmla="*/ 0 w 199"/>
                <a:gd name="T9" fmla="*/ 10 h 65"/>
                <a:gd name="T10" fmla="*/ 0 60000 65536"/>
                <a:gd name="T11" fmla="*/ 0 60000 65536"/>
                <a:gd name="T12" fmla="*/ 0 60000 65536"/>
                <a:gd name="T13" fmla="*/ 0 60000 65536"/>
                <a:gd name="T14" fmla="*/ 0 60000 65536"/>
                <a:gd name="T15" fmla="*/ 0 w 199"/>
                <a:gd name="T16" fmla="*/ 0 h 65"/>
                <a:gd name="T17" fmla="*/ 199 w 199"/>
                <a:gd name="T18" fmla="*/ 65 h 65"/>
              </a:gdLst>
              <a:ahLst/>
              <a:cxnLst>
                <a:cxn ang="T10">
                  <a:pos x="T0" y="T1"/>
                </a:cxn>
                <a:cxn ang="T11">
                  <a:pos x="T2" y="T3"/>
                </a:cxn>
                <a:cxn ang="T12">
                  <a:pos x="T4" y="T5"/>
                </a:cxn>
                <a:cxn ang="T13">
                  <a:pos x="T6" y="T7"/>
                </a:cxn>
                <a:cxn ang="T14">
                  <a:pos x="T8" y="T9"/>
                </a:cxn>
              </a:cxnLst>
              <a:rect l="T15" t="T16" r="T17" b="T18"/>
              <a:pathLst>
                <a:path w="199" h="65">
                  <a:moveTo>
                    <a:pt x="0" y="40"/>
                  </a:moveTo>
                  <a:lnTo>
                    <a:pt x="0" y="0"/>
                  </a:lnTo>
                  <a:lnTo>
                    <a:pt x="199" y="27"/>
                  </a:lnTo>
                  <a:lnTo>
                    <a:pt x="199" y="65"/>
                  </a:lnTo>
                  <a:lnTo>
                    <a:pt x="0" y="40"/>
                  </a:lnTo>
                  <a:close/>
                </a:path>
              </a:pathLst>
            </a:custGeom>
            <a:noFill/>
            <a:ln w="0">
              <a:solidFill>
                <a:srgbClr val="000000"/>
              </a:solidFill>
              <a:round/>
              <a:headEnd/>
              <a:tailEnd/>
            </a:ln>
          </p:spPr>
          <p:txBody>
            <a:bodyPr/>
            <a:lstStyle/>
            <a:p>
              <a:endParaRPr lang="en-US"/>
            </a:p>
          </p:txBody>
        </p:sp>
        <p:sp>
          <p:nvSpPr>
            <p:cNvPr id="34893" name="Freeform 321"/>
            <p:cNvSpPr>
              <a:spLocks/>
            </p:cNvSpPr>
            <p:nvPr/>
          </p:nvSpPr>
          <p:spPr bwMode="auto">
            <a:xfrm>
              <a:off x="1438" y="3007"/>
              <a:ext cx="541" cy="12"/>
            </a:xfrm>
            <a:custGeom>
              <a:avLst/>
              <a:gdLst>
                <a:gd name="T0" fmla="*/ 0 w 2165"/>
                <a:gd name="T1" fmla="*/ 0 h 47"/>
                <a:gd name="T2" fmla="*/ 529 w 2165"/>
                <a:gd name="T3" fmla="*/ 12 h 47"/>
                <a:gd name="T4" fmla="*/ 541 w 2165"/>
                <a:gd name="T5" fmla="*/ 12 h 47"/>
                <a:gd name="T6" fmla="*/ 0 60000 65536"/>
                <a:gd name="T7" fmla="*/ 0 60000 65536"/>
                <a:gd name="T8" fmla="*/ 0 60000 65536"/>
                <a:gd name="T9" fmla="*/ 0 w 2165"/>
                <a:gd name="T10" fmla="*/ 0 h 47"/>
                <a:gd name="T11" fmla="*/ 2165 w 2165"/>
                <a:gd name="T12" fmla="*/ 47 h 47"/>
              </a:gdLst>
              <a:ahLst/>
              <a:cxnLst>
                <a:cxn ang="T6">
                  <a:pos x="T0" y="T1"/>
                </a:cxn>
                <a:cxn ang="T7">
                  <a:pos x="T2" y="T3"/>
                </a:cxn>
                <a:cxn ang="T8">
                  <a:pos x="T4" y="T5"/>
                </a:cxn>
              </a:cxnLst>
              <a:rect l="T9" t="T10" r="T11" b="T12"/>
              <a:pathLst>
                <a:path w="2165" h="47">
                  <a:moveTo>
                    <a:pt x="0" y="0"/>
                  </a:moveTo>
                  <a:lnTo>
                    <a:pt x="2117" y="46"/>
                  </a:lnTo>
                  <a:lnTo>
                    <a:pt x="2165" y="47"/>
                  </a:lnTo>
                </a:path>
              </a:pathLst>
            </a:custGeom>
            <a:noFill/>
            <a:ln w="0">
              <a:solidFill>
                <a:srgbClr val="000000"/>
              </a:solidFill>
              <a:round/>
              <a:headEnd/>
              <a:tailEnd/>
            </a:ln>
          </p:spPr>
          <p:txBody>
            <a:bodyPr/>
            <a:lstStyle/>
            <a:p>
              <a:endParaRPr lang="en-US"/>
            </a:p>
          </p:txBody>
        </p:sp>
        <p:sp>
          <p:nvSpPr>
            <p:cNvPr id="34894" name="Line 322"/>
            <p:cNvSpPr>
              <a:spLocks noChangeShapeType="1"/>
            </p:cNvSpPr>
            <p:nvPr/>
          </p:nvSpPr>
          <p:spPr bwMode="auto">
            <a:xfrm>
              <a:off x="1979" y="3014"/>
              <a:ext cx="1" cy="19"/>
            </a:xfrm>
            <a:prstGeom prst="line">
              <a:avLst/>
            </a:prstGeom>
            <a:noFill/>
            <a:ln w="0">
              <a:solidFill>
                <a:srgbClr val="000000"/>
              </a:solidFill>
              <a:round/>
              <a:headEnd/>
              <a:tailEnd/>
            </a:ln>
          </p:spPr>
          <p:txBody>
            <a:bodyPr/>
            <a:lstStyle/>
            <a:p>
              <a:endParaRPr lang="en-GB"/>
            </a:p>
          </p:txBody>
        </p:sp>
        <p:sp>
          <p:nvSpPr>
            <p:cNvPr id="34895" name="Line 323"/>
            <p:cNvSpPr>
              <a:spLocks noChangeShapeType="1"/>
            </p:cNvSpPr>
            <p:nvPr/>
          </p:nvSpPr>
          <p:spPr bwMode="auto">
            <a:xfrm>
              <a:off x="1967" y="3019"/>
              <a:ext cx="1" cy="14"/>
            </a:xfrm>
            <a:prstGeom prst="line">
              <a:avLst/>
            </a:prstGeom>
            <a:noFill/>
            <a:ln w="0">
              <a:solidFill>
                <a:srgbClr val="000000"/>
              </a:solidFill>
              <a:round/>
              <a:headEnd/>
              <a:tailEnd/>
            </a:ln>
          </p:spPr>
          <p:txBody>
            <a:bodyPr/>
            <a:lstStyle/>
            <a:p>
              <a:endParaRPr lang="en-GB"/>
            </a:p>
          </p:txBody>
        </p:sp>
        <p:sp>
          <p:nvSpPr>
            <p:cNvPr id="34896" name="Line 324"/>
            <p:cNvSpPr>
              <a:spLocks noChangeShapeType="1"/>
            </p:cNvSpPr>
            <p:nvPr/>
          </p:nvSpPr>
          <p:spPr bwMode="auto">
            <a:xfrm flipH="1" flipV="1">
              <a:off x="1940" y="3032"/>
              <a:ext cx="24" cy="1"/>
            </a:xfrm>
            <a:prstGeom prst="line">
              <a:avLst/>
            </a:prstGeom>
            <a:noFill/>
            <a:ln w="0">
              <a:solidFill>
                <a:srgbClr val="000000"/>
              </a:solidFill>
              <a:round/>
              <a:headEnd/>
              <a:tailEnd/>
            </a:ln>
          </p:spPr>
          <p:txBody>
            <a:bodyPr/>
            <a:lstStyle/>
            <a:p>
              <a:endParaRPr lang="en-GB"/>
            </a:p>
          </p:txBody>
        </p:sp>
        <p:sp>
          <p:nvSpPr>
            <p:cNvPr id="34897" name="Freeform 325"/>
            <p:cNvSpPr>
              <a:spLocks/>
            </p:cNvSpPr>
            <p:nvPr/>
          </p:nvSpPr>
          <p:spPr bwMode="auto">
            <a:xfrm>
              <a:off x="1944" y="3039"/>
              <a:ext cx="16" cy="1"/>
            </a:xfrm>
            <a:custGeom>
              <a:avLst/>
              <a:gdLst>
                <a:gd name="T0" fmla="*/ 0 w 65"/>
                <a:gd name="T1" fmla="*/ 0 h 2"/>
                <a:gd name="T2" fmla="*/ 10 w 65"/>
                <a:gd name="T3" fmla="*/ 1 h 2"/>
                <a:gd name="T4" fmla="*/ 16 w 65"/>
                <a:gd name="T5" fmla="*/ 1 h 2"/>
                <a:gd name="T6" fmla="*/ 0 60000 65536"/>
                <a:gd name="T7" fmla="*/ 0 60000 65536"/>
                <a:gd name="T8" fmla="*/ 0 60000 65536"/>
                <a:gd name="T9" fmla="*/ 0 w 65"/>
                <a:gd name="T10" fmla="*/ 0 h 2"/>
                <a:gd name="T11" fmla="*/ 65 w 65"/>
                <a:gd name="T12" fmla="*/ 2 h 2"/>
              </a:gdLst>
              <a:ahLst/>
              <a:cxnLst>
                <a:cxn ang="T6">
                  <a:pos x="T0" y="T1"/>
                </a:cxn>
                <a:cxn ang="T7">
                  <a:pos x="T2" y="T3"/>
                </a:cxn>
                <a:cxn ang="T8">
                  <a:pos x="T4" y="T5"/>
                </a:cxn>
              </a:cxnLst>
              <a:rect l="T9" t="T10" r="T11" b="T12"/>
              <a:pathLst>
                <a:path w="65" h="2">
                  <a:moveTo>
                    <a:pt x="0" y="0"/>
                  </a:moveTo>
                  <a:lnTo>
                    <a:pt x="40" y="1"/>
                  </a:lnTo>
                  <a:lnTo>
                    <a:pt x="65" y="2"/>
                  </a:lnTo>
                </a:path>
              </a:pathLst>
            </a:custGeom>
            <a:noFill/>
            <a:ln w="0">
              <a:solidFill>
                <a:srgbClr val="000000"/>
              </a:solidFill>
              <a:round/>
              <a:headEnd/>
              <a:tailEnd/>
            </a:ln>
          </p:spPr>
          <p:txBody>
            <a:bodyPr/>
            <a:lstStyle/>
            <a:p>
              <a:endParaRPr lang="en-US"/>
            </a:p>
          </p:txBody>
        </p:sp>
        <p:sp>
          <p:nvSpPr>
            <p:cNvPr id="34898" name="Line 326"/>
            <p:cNvSpPr>
              <a:spLocks noChangeShapeType="1"/>
            </p:cNvSpPr>
            <p:nvPr/>
          </p:nvSpPr>
          <p:spPr bwMode="auto">
            <a:xfrm flipV="1">
              <a:off x="1954" y="3032"/>
              <a:ext cx="1" cy="7"/>
            </a:xfrm>
            <a:prstGeom prst="line">
              <a:avLst/>
            </a:prstGeom>
            <a:noFill/>
            <a:ln w="0">
              <a:solidFill>
                <a:srgbClr val="000000"/>
              </a:solidFill>
              <a:round/>
              <a:headEnd/>
              <a:tailEnd/>
            </a:ln>
          </p:spPr>
          <p:txBody>
            <a:bodyPr/>
            <a:lstStyle/>
            <a:p>
              <a:endParaRPr lang="en-GB"/>
            </a:p>
          </p:txBody>
        </p:sp>
        <p:sp>
          <p:nvSpPr>
            <p:cNvPr id="34899" name="Freeform 327"/>
            <p:cNvSpPr>
              <a:spLocks/>
            </p:cNvSpPr>
            <p:nvPr/>
          </p:nvSpPr>
          <p:spPr bwMode="auto">
            <a:xfrm>
              <a:off x="1953" y="3039"/>
              <a:ext cx="26" cy="440"/>
            </a:xfrm>
            <a:custGeom>
              <a:avLst/>
              <a:gdLst>
                <a:gd name="T0" fmla="*/ 0 w 105"/>
                <a:gd name="T1" fmla="*/ 0 h 1758"/>
                <a:gd name="T2" fmla="*/ 0 w 105"/>
                <a:gd name="T3" fmla="*/ 6 h 1758"/>
                <a:gd name="T4" fmla="*/ 3 w 105"/>
                <a:gd name="T5" fmla="*/ 10 h 1758"/>
                <a:gd name="T6" fmla="*/ 6 w 105"/>
                <a:gd name="T7" fmla="*/ 14 h 1758"/>
                <a:gd name="T8" fmla="*/ 12 w 105"/>
                <a:gd name="T9" fmla="*/ 17 h 1758"/>
                <a:gd name="T10" fmla="*/ 19 w 105"/>
                <a:gd name="T11" fmla="*/ 20 h 1758"/>
                <a:gd name="T12" fmla="*/ 23 w 105"/>
                <a:gd name="T13" fmla="*/ 24 h 1758"/>
                <a:gd name="T14" fmla="*/ 25 w 105"/>
                <a:gd name="T15" fmla="*/ 29 h 1758"/>
                <a:gd name="T16" fmla="*/ 26 w 105"/>
                <a:gd name="T17" fmla="*/ 36 h 1758"/>
                <a:gd name="T18" fmla="*/ 26 w 105"/>
                <a:gd name="T19" fmla="*/ 424 h 1758"/>
                <a:gd name="T20" fmla="*/ 26 w 105"/>
                <a:gd name="T21" fmla="*/ 430 h 1758"/>
                <a:gd name="T22" fmla="*/ 25 w 105"/>
                <a:gd name="T23" fmla="*/ 435 h 1758"/>
                <a:gd name="T24" fmla="*/ 22 w 105"/>
                <a:gd name="T25" fmla="*/ 438 h 1758"/>
                <a:gd name="T26" fmla="*/ 19 w 105"/>
                <a:gd name="T27" fmla="*/ 440 h 1758"/>
                <a:gd name="T28" fmla="*/ 10 w 105"/>
                <a:gd name="T29" fmla="*/ 439 h 17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758"/>
                <a:gd name="T47" fmla="*/ 105 w 105"/>
                <a:gd name="T48" fmla="*/ 1758 h 17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758">
                  <a:moveTo>
                    <a:pt x="0" y="0"/>
                  </a:moveTo>
                  <a:lnTo>
                    <a:pt x="2" y="22"/>
                  </a:lnTo>
                  <a:lnTo>
                    <a:pt x="11" y="40"/>
                  </a:lnTo>
                  <a:lnTo>
                    <a:pt x="26" y="54"/>
                  </a:lnTo>
                  <a:lnTo>
                    <a:pt x="50" y="67"/>
                  </a:lnTo>
                  <a:lnTo>
                    <a:pt x="77" y="81"/>
                  </a:lnTo>
                  <a:lnTo>
                    <a:pt x="93" y="97"/>
                  </a:lnTo>
                  <a:lnTo>
                    <a:pt x="102" y="117"/>
                  </a:lnTo>
                  <a:lnTo>
                    <a:pt x="105" y="144"/>
                  </a:lnTo>
                  <a:lnTo>
                    <a:pt x="105" y="1693"/>
                  </a:lnTo>
                  <a:lnTo>
                    <a:pt x="104" y="1719"/>
                  </a:lnTo>
                  <a:lnTo>
                    <a:pt x="99" y="1737"/>
                  </a:lnTo>
                  <a:lnTo>
                    <a:pt x="90" y="1749"/>
                  </a:lnTo>
                  <a:lnTo>
                    <a:pt x="75" y="1758"/>
                  </a:lnTo>
                  <a:lnTo>
                    <a:pt x="39" y="1754"/>
                  </a:lnTo>
                </a:path>
              </a:pathLst>
            </a:custGeom>
            <a:noFill/>
            <a:ln w="0">
              <a:solidFill>
                <a:srgbClr val="000000"/>
              </a:solidFill>
              <a:round/>
              <a:headEnd/>
              <a:tailEnd/>
            </a:ln>
          </p:spPr>
          <p:txBody>
            <a:bodyPr/>
            <a:lstStyle/>
            <a:p>
              <a:endParaRPr lang="en-US"/>
            </a:p>
          </p:txBody>
        </p:sp>
        <p:sp>
          <p:nvSpPr>
            <p:cNvPr id="34900" name="Line 328"/>
            <p:cNvSpPr>
              <a:spLocks noChangeShapeType="1"/>
            </p:cNvSpPr>
            <p:nvPr/>
          </p:nvSpPr>
          <p:spPr bwMode="auto">
            <a:xfrm>
              <a:off x="1971" y="3479"/>
              <a:ext cx="1" cy="8"/>
            </a:xfrm>
            <a:prstGeom prst="line">
              <a:avLst/>
            </a:prstGeom>
            <a:noFill/>
            <a:ln w="0">
              <a:solidFill>
                <a:srgbClr val="000000"/>
              </a:solidFill>
              <a:round/>
              <a:headEnd/>
              <a:tailEnd/>
            </a:ln>
          </p:spPr>
          <p:txBody>
            <a:bodyPr/>
            <a:lstStyle/>
            <a:p>
              <a:endParaRPr lang="en-GB"/>
            </a:p>
          </p:txBody>
        </p:sp>
        <p:sp>
          <p:nvSpPr>
            <p:cNvPr id="34901" name="Freeform 329"/>
            <p:cNvSpPr>
              <a:spLocks/>
            </p:cNvSpPr>
            <p:nvPr/>
          </p:nvSpPr>
          <p:spPr bwMode="auto">
            <a:xfrm>
              <a:off x="2005" y="2824"/>
              <a:ext cx="267" cy="212"/>
            </a:xfrm>
            <a:custGeom>
              <a:avLst/>
              <a:gdLst>
                <a:gd name="T0" fmla="*/ 0 w 1066"/>
                <a:gd name="T1" fmla="*/ 203 h 847"/>
                <a:gd name="T2" fmla="*/ 0 w 1066"/>
                <a:gd name="T3" fmla="*/ 190 h 847"/>
                <a:gd name="T4" fmla="*/ 158 w 1066"/>
                <a:gd name="T5" fmla="*/ 0 h 847"/>
                <a:gd name="T6" fmla="*/ 267 w 1066"/>
                <a:gd name="T7" fmla="*/ 200 h 847"/>
                <a:gd name="T8" fmla="*/ 267 w 1066"/>
                <a:gd name="T9" fmla="*/ 212 h 847"/>
                <a:gd name="T10" fmla="*/ 0 60000 65536"/>
                <a:gd name="T11" fmla="*/ 0 60000 65536"/>
                <a:gd name="T12" fmla="*/ 0 60000 65536"/>
                <a:gd name="T13" fmla="*/ 0 60000 65536"/>
                <a:gd name="T14" fmla="*/ 0 60000 65536"/>
                <a:gd name="T15" fmla="*/ 0 w 1066"/>
                <a:gd name="T16" fmla="*/ 0 h 847"/>
                <a:gd name="T17" fmla="*/ 1066 w 1066"/>
                <a:gd name="T18" fmla="*/ 847 h 847"/>
              </a:gdLst>
              <a:ahLst/>
              <a:cxnLst>
                <a:cxn ang="T10">
                  <a:pos x="T0" y="T1"/>
                </a:cxn>
                <a:cxn ang="T11">
                  <a:pos x="T2" y="T3"/>
                </a:cxn>
                <a:cxn ang="T12">
                  <a:pos x="T4" y="T5"/>
                </a:cxn>
                <a:cxn ang="T13">
                  <a:pos x="T6" y="T7"/>
                </a:cxn>
                <a:cxn ang="T14">
                  <a:pos x="T8" y="T9"/>
                </a:cxn>
              </a:cxnLst>
              <a:rect l="T15" t="T16" r="T17" b="T18"/>
              <a:pathLst>
                <a:path w="1066" h="847">
                  <a:moveTo>
                    <a:pt x="0" y="812"/>
                  </a:moveTo>
                  <a:lnTo>
                    <a:pt x="0" y="761"/>
                  </a:lnTo>
                  <a:lnTo>
                    <a:pt x="630" y="0"/>
                  </a:lnTo>
                  <a:lnTo>
                    <a:pt x="1066" y="798"/>
                  </a:lnTo>
                  <a:lnTo>
                    <a:pt x="1066" y="847"/>
                  </a:lnTo>
                </a:path>
              </a:pathLst>
            </a:custGeom>
            <a:noFill/>
            <a:ln w="0">
              <a:solidFill>
                <a:srgbClr val="000000"/>
              </a:solidFill>
              <a:round/>
              <a:headEnd/>
              <a:tailEnd/>
            </a:ln>
          </p:spPr>
          <p:txBody>
            <a:bodyPr/>
            <a:lstStyle/>
            <a:p>
              <a:endParaRPr lang="en-US"/>
            </a:p>
          </p:txBody>
        </p:sp>
        <p:sp>
          <p:nvSpPr>
            <p:cNvPr id="34902" name="Line 330"/>
            <p:cNvSpPr>
              <a:spLocks noChangeShapeType="1"/>
            </p:cNvSpPr>
            <p:nvPr/>
          </p:nvSpPr>
          <p:spPr bwMode="auto">
            <a:xfrm flipV="1">
              <a:off x="2290" y="3024"/>
              <a:ext cx="1" cy="12"/>
            </a:xfrm>
            <a:prstGeom prst="line">
              <a:avLst/>
            </a:prstGeom>
            <a:noFill/>
            <a:ln w="0">
              <a:solidFill>
                <a:srgbClr val="000000"/>
              </a:solidFill>
              <a:round/>
              <a:headEnd/>
              <a:tailEnd/>
            </a:ln>
          </p:spPr>
          <p:txBody>
            <a:bodyPr/>
            <a:lstStyle/>
            <a:p>
              <a:endParaRPr lang="en-GB"/>
            </a:p>
          </p:txBody>
        </p:sp>
        <p:sp>
          <p:nvSpPr>
            <p:cNvPr id="34903" name="Line 331"/>
            <p:cNvSpPr>
              <a:spLocks noChangeShapeType="1"/>
            </p:cNvSpPr>
            <p:nvPr/>
          </p:nvSpPr>
          <p:spPr bwMode="auto">
            <a:xfrm flipH="1">
              <a:off x="2268" y="3024"/>
              <a:ext cx="4" cy="1"/>
            </a:xfrm>
            <a:prstGeom prst="line">
              <a:avLst/>
            </a:prstGeom>
            <a:noFill/>
            <a:ln w="0">
              <a:solidFill>
                <a:srgbClr val="000000"/>
              </a:solidFill>
              <a:round/>
              <a:headEnd/>
              <a:tailEnd/>
            </a:ln>
          </p:spPr>
          <p:txBody>
            <a:bodyPr/>
            <a:lstStyle/>
            <a:p>
              <a:endParaRPr lang="en-GB"/>
            </a:p>
          </p:txBody>
        </p:sp>
        <p:sp>
          <p:nvSpPr>
            <p:cNvPr id="34904" name="Freeform 332"/>
            <p:cNvSpPr>
              <a:spLocks/>
            </p:cNvSpPr>
            <p:nvPr/>
          </p:nvSpPr>
          <p:spPr bwMode="auto">
            <a:xfrm>
              <a:off x="2160" y="2827"/>
              <a:ext cx="108" cy="205"/>
            </a:xfrm>
            <a:custGeom>
              <a:avLst/>
              <a:gdLst>
                <a:gd name="T0" fmla="*/ 108 w 429"/>
                <a:gd name="T1" fmla="*/ 205 h 819"/>
                <a:gd name="T2" fmla="*/ 108 w 429"/>
                <a:gd name="T3" fmla="*/ 197 h 819"/>
                <a:gd name="T4" fmla="*/ 0 w 429"/>
                <a:gd name="T5" fmla="*/ 0 h 819"/>
                <a:gd name="T6" fmla="*/ 0 60000 65536"/>
                <a:gd name="T7" fmla="*/ 0 60000 65536"/>
                <a:gd name="T8" fmla="*/ 0 60000 65536"/>
                <a:gd name="T9" fmla="*/ 0 w 429"/>
                <a:gd name="T10" fmla="*/ 0 h 819"/>
                <a:gd name="T11" fmla="*/ 429 w 429"/>
                <a:gd name="T12" fmla="*/ 819 h 819"/>
              </a:gdLst>
              <a:ahLst/>
              <a:cxnLst>
                <a:cxn ang="T6">
                  <a:pos x="T0" y="T1"/>
                </a:cxn>
                <a:cxn ang="T7">
                  <a:pos x="T2" y="T3"/>
                </a:cxn>
                <a:cxn ang="T8">
                  <a:pos x="T4" y="T5"/>
                </a:cxn>
              </a:cxnLst>
              <a:rect l="T9" t="T10" r="T11" b="T12"/>
              <a:pathLst>
                <a:path w="429" h="819">
                  <a:moveTo>
                    <a:pt x="429" y="819"/>
                  </a:moveTo>
                  <a:lnTo>
                    <a:pt x="429" y="786"/>
                  </a:lnTo>
                  <a:lnTo>
                    <a:pt x="0" y="0"/>
                  </a:lnTo>
                </a:path>
              </a:pathLst>
            </a:custGeom>
            <a:noFill/>
            <a:ln w="0">
              <a:solidFill>
                <a:srgbClr val="000000"/>
              </a:solidFill>
              <a:round/>
              <a:headEnd/>
              <a:tailEnd/>
            </a:ln>
          </p:spPr>
          <p:txBody>
            <a:bodyPr/>
            <a:lstStyle/>
            <a:p>
              <a:endParaRPr lang="en-US"/>
            </a:p>
          </p:txBody>
        </p:sp>
        <p:sp>
          <p:nvSpPr>
            <p:cNvPr id="34905" name="Line 333"/>
            <p:cNvSpPr>
              <a:spLocks noChangeShapeType="1"/>
            </p:cNvSpPr>
            <p:nvPr/>
          </p:nvSpPr>
          <p:spPr bwMode="auto">
            <a:xfrm>
              <a:off x="2151" y="2839"/>
              <a:ext cx="18" cy="5"/>
            </a:xfrm>
            <a:prstGeom prst="line">
              <a:avLst/>
            </a:prstGeom>
            <a:noFill/>
            <a:ln w="0">
              <a:solidFill>
                <a:srgbClr val="000000"/>
              </a:solidFill>
              <a:round/>
              <a:headEnd/>
              <a:tailEnd/>
            </a:ln>
          </p:spPr>
          <p:txBody>
            <a:bodyPr/>
            <a:lstStyle/>
            <a:p>
              <a:endParaRPr lang="en-GB"/>
            </a:p>
          </p:txBody>
        </p:sp>
        <p:sp>
          <p:nvSpPr>
            <p:cNvPr id="34906" name="Line 334"/>
            <p:cNvSpPr>
              <a:spLocks noChangeShapeType="1"/>
            </p:cNvSpPr>
            <p:nvPr/>
          </p:nvSpPr>
          <p:spPr bwMode="auto">
            <a:xfrm flipH="1" flipV="1">
              <a:off x="2147" y="2843"/>
              <a:ext cx="26" cy="7"/>
            </a:xfrm>
            <a:prstGeom prst="line">
              <a:avLst/>
            </a:prstGeom>
            <a:noFill/>
            <a:ln w="0">
              <a:solidFill>
                <a:srgbClr val="000000"/>
              </a:solidFill>
              <a:round/>
              <a:headEnd/>
              <a:tailEnd/>
            </a:ln>
          </p:spPr>
          <p:txBody>
            <a:bodyPr/>
            <a:lstStyle/>
            <a:p>
              <a:endParaRPr lang="en-GB"/>
            </a:p>
          </p:txBody>
        </p:sp>
        <p:sp>
          <p:nvSpPr>
            <p:cNvPr id="34907" name="Line 335"/>
            <p:cNvSpPr>
              <a:spLocks noChangeShapeType="1"/>
            </p:cNvSpPr>
            <p:nvPr/>
          </p:nvSpPr>
          <p:spPr bwMode="auto">
            <a:xfrm>
              <a:off x="2138" y="2854"/>
              <a:ext cx="44" cy="13"/>
            </a:xfrm>
            <a:prstGeom prst="line">
              <a:avLst/>
            </a:prstGeom>
            <a:noFill/>
            <a:ln w="0">
              <a:solidFill>
                <a:srgbClr val="000000"/>
              </a:solidFill>
              <a:round/>
              <a:headEnd/>
              <a:tailEnd/>
            </a:ln>
          </p:spPr>
          <p:txBody>
            <a:bodyPr/>
            <a:lstStyle/>
            <a:p>
              <a:endParaRPr lang="en-GB"/>
            </a:p>
          </p:txBody>
        </p:sp>
        <p:sp>
          <p:nvSpPr>
            <p:cNvPr id="34908" name="Line 336"/>
            <p:cNvSpPr>
              <a:spLocks noChangeShapeType="1"/>
            </p:cNvSpPr>
            <p:nvPr/>
          </p:nvSpPr>
          <p:spPr bwMode="auto">
            <a:xfrm flipH="1" flipV="1">
              <a:off x="2134" y="2859"/>
              <a:ext cx="51" cy="13"/>
            </a:xfrm>
            <a:prstGeom prst="line">
              <a:avLst/>
            </a:prstGeom>
            <a:noFill/>
            <a:ln w="0">
              <a:solidFill>
                <a:srgbClr val="000000"/>
              </a:solidFill>
              <a:round/>
              <a:headEnd/>
              <a:tailEnd/>
            </a:ln>
          </p:spPr>
          <p:txBody>
            <a:bodyPr/>
            <a:lstStyle/>
            <a:p>
              <a:endParaRPr lang="en-GB"/>
            </a:p>
          </p:txBody>
        </p:sp>
        <p:sp>
          <p:nvSpPr>
            <p:cNvPr id="34909" name="Line 337"/>
            <p:cNvSpPr>
              <a:spLocks noChangeShapeType="1"/>
            </p:cNvSpPr>
            <p:nvPr/>
          </p:nvSpPr>
          <p:spPr bwMode="auto">
            <a:xfrm>
              <a:off x="2124" y="2871"/>
              <a:ext cx="70" cy="17"/>
            </a:xfrm>
            <a:prstGeom prst="line">
              <a:avLst/>
            </a:prstGeom>
            <a:noFill/>
            <a:ln w="0">
              <a:solidFill>
                <a:srgbClr val="000000"/>
              </a:solidFill>
              <a:round/>
              <a:headEnd/>
              <a:tailEnd/>
            </a:ln>
          </p:spPr>
          <p:txBody>
            <a:bodyPr/>
            <a:lstStyle/>
            <a:p>
              <a:endParaRPr lang="en-GB"/>
            </a:p>
          </p:txBody>
        </p:sp>
        <p:sp>
          <p:nvSpPr>
            <p:cNvPr id="34910" name="Line 338"/>
            <p:cNvSpPr>
              <a:spLocks noChangeShapeType="1"/>
            </p:cNvSpPr>
            <p:nvPr/>
          </p:nvSpPr>
          <p:spPr bwMode="auto">
            <a:xfrm flipH="1" flipV="1">
              <a:off x="2120" y="2876"/>
              <a:ext cx="77" cy="18"/>
            </a:xfrm>
            <a:prstGeom prst="line">
              <a:avLst/>
            </a:prstGeom>
            <a:noFill/>
            <a:ln w="0">
              <a:solidFill>
                <a:srgbClr val="000000"/>
              </a:solidFill>
              <a:round/>
              <a:headEnd/>
              <a:tailEnd/>
            </a:ln>
          </p:spPr>
          <p:txBody>
            <a:bodyPr/>
            <a:lstStyle/>
            <a:p>
              <a:endParaRPr lang="en-GB"/>
            </a:p>
          </p:txBody>
        </p:sp>
        <p:sp>
          <p:nvSpPr>
            <p:cNvPr id="34911" name="Line 339"/>
            <p:cNvSpPr>
              <a:spLocks noChangeShapeType="1"/>
            </p:cNvSpPr>
            <p:nvPr/>
          </p:nvSpPr>
          <p:spPr bwMode="auto">
            <a:xfrm>
              <a:off x="2110" y="2889"/>
              <a:ext cx="95" cy="20"/>
            </a:xfrm>
            <a:prstGeom prst="line">
              <a:avLst/>
            </a:prstGeom>
            <a:noFill/>
            <a:ln w="0">
              <a:solidFill>
                <a:srgbClr val="000000"/>
              </a:solidFill>
              <a:round/>
              <a:headEnd/>
              <a:tailEnd/>
            </a:ln>
          </p:spPr>
          <p:txBody>
            <a:bodyPr/>
            <a:lstStyle/>
            <a:p>
              <a:endParaRPr lang="en-GB"/>
            </a:p>
          </p:txBody>
        </p:sp>
        <p:sp>
          <p:nvSpPr>
            <p:cNvPr id="34912" name="Line 340"/>
            <p:cNvSpPr>
              <a:spLocks noChangeShapeType="1"/>
            </p:cNvSpPr>
            <p:nvPr/>
          </p:nvSpPr>
          <p:spPr bwMode="auto">
            <a:xfrm flipH="1" flipV="1">
              <a:off x="2095" y="2906"/>
              <a:ext cx="121" cy="22"/>
            </a:xfrm>
            <a:prstGeom prst="line">
              <a:avLst/>
            </a:prstGeom>
            <a:noFill/>
            <a:ln w="0">
              <a:solidFill>
                <a:srgbClr val="000000"/>
              </a:solidFill>
              <a:round/>
              <a:headEnd/>
              <a:tailEnd/>
            </a:ln>
          </p:spPr>
          <p:txBody>
            <a:bodyPr/>
            <a:lstStyle/>
            <a:p>
              <a:endParaRPr lang="en-GB"/>
            </a:p>
          </p:txBody>
        </p:sp>
        <p:sp>
          <p:nvSpPr>
            <p:cNvPr id="34913" name="Line 341"/>
            <p:cNvSpPr>
              <a:spLocks noChangeShapeType="1"/>
            </p:cNvSpPr>
            <p:nvPr/>
          </p:nvSpPr>
          <p:spPr bwMode="auto">
            <a:xfrm>
              <a:off x="2080" y="2924"/>
              <a:ext cx="146" cy="23"/>
            </a:xfrm>
            <a:prstGeom prst="line">
              <a:avLst/>
            </a:prstGeom>
            <a:noFill/>
            <a:ln w="0">
              <a:solidFill>
                <a:srgbClr val="000000"/>
              </a:solidFill>
              <a:round/>
              <a:headEnd/>
              <a:tailEnd/>
            </a:ln>
          </p:spPr>
          <p:txBody>
            <a:bodyPr/>
            <a:lstStyle/>
            <a:p>
              <a:endParaRPr lang="en-GB"/>
            </a:p>
          </p:txBody>
        </p:sp>
        <p:sp>
          <p:nvSpPr>
            <p:cNvPr id="34914" name="Line 342"/>
            <p:cNvSpPr>
              <a:spLocks noChangeShapeType="1"/>
            </p:cNvSpPr>
            <p:nvPr/>
          </p:nvSpPr>
          <p:spPr bwMode="auto">
            <a:xfrm flipH="1" flipV="1">
              <a:off x="2065" y="2943"/>
              <a:ext cx="171" cy="22"/>
            </a:xfrm>
            <a:prstGeom prst="line">
              <a:avLst/>
            </a:prstGeom>
            <a:noFill/>
            <a:ln w="0">
              <a:solidFill>
                <a:srgbClr val="000000"/>
              </a:solidFill>
              <a:round/>
              <a:headEnd/>
              <a:tailEnd/>
            </a:ln>
          </p:spPr>
          <p:txBody>
            <a:bodyPr/>
            <a:lstStyle/>
            <a:p>
              <a:endParaRPr lang="en-GB"/>
            </a:p>
          </p:txBody>
        </p:sp>
        <p:sp>
          <p:nvSpPr>
            <p:cNvPr id="34915" name="Line 343"/>
            <p:cNvSpPr>
              <a:spLocks noChangeShapeType="1"/>
            </p:cNvSpPr>
            <p:nvPr/>
          </p:nvSpPr>
          <p:spPr bwMode="auto">
            <a:xfrm>
              <a:off x="2048" y="2963"/>
              <a:ext cx="197" cy="20"/>
            </a:xfrm>
            <a:prstGeom prst="line">
              <a:avLst/>
            </a:prstGeom>
            <a:noFill/>
            <a:ln w="0">
              <a:solidFill>
                <a:srgbClr val="000000"/>
              </a:solidFill>
              <a:round/>
              <a:headEnd/>
              <a:tailEnd/>
            </a:ln>
          </p:spPr>
          <p:txBody>
            <a:bodyPr/>
            <a:lstStyle/>
            <a:p>
              <a:endParaRPr lang="en-GB"/>
            </a:p>
          </p:txBody>
        </p:sp>
        <p:sp>
          <p:nvSpPr>
            <p:cNvPr id="34916" name="Line 344"/>
            <p:cNvSpPr>
              <a:spLocks noChangeShapeType="1"/>
            </p:cNvSpPr>
            <p:nvPr/>
          </p:nvSpPr>
          <p:spPr bwMode="auto">
            <a:xfrm flipH="1" flipV="1">
              <a:off x="2031" y="2983"/>
              <a:ext cx="224" cy="17"/>
            </a:xfrm>
            <a:prstGeom prst="line">
              <a:avLst/>
            </a:prstGeom>
            <a:noFill/>
            <a:ln w="0">
              <a:solidFill>
                <a:srgbClr val="000000"/>
              </a:solidFill>
              <a:round/>
              <a:headEnd/>
              <a:tailEnd/>
            </a:ln>
          </p:spPr>
          <p:txBody>
            <a:bodyPr/>
            <a:lstStyle/>
            <a:p>
              <a:endParaRPr lang="en-GB"/>
            </a:p>
          </p:txBody>
        </p:sp>
        <p:sp>
          <p:nvSpPr>
            <p:cNvPr id="34917" name="Line 345"/>
            <p:cNvSpPr>
              <a:spLocks noChangeShapeType="1"/>
            </p:cNvSpPr>
            <p:nvPr/>
          </p:nvSpPr>
          <p:spPr bwMode="auto">
            <a:xfrm>
              <a:off x="2014" y="3005"/>
              <a:ext cx="250" cy="11"/>
            </a:xfrm>
            <a:prstGeom prst="line">
              <a:avLst/>
            </a:prstGeom>
            <a:noFill/>
            <a:ln w="0">
              <a:solidFill>
                <a:srgbClr val="000000"/>
              </a:solidFill>
              <a:round/>
              <a:headEnd/>
              <a:tailEnd/>
            </a:ln>
          </p:spPr>
          <p:txBody>
            <a:bodyPr/>
            <a:lstStyle/>
            <a:p>
              <a:endParaRPr lang="en-GB"/>
            </a:p>
          </p:txBody>
        </p:sp>
        <p:sp>
          <p:nvSpPr>
            <p:cNvPr id="34918" name="Freeform 346"/>
            <p:cNvSpPr>
              <a:spLocks noEditPoints="1"/>
            </p:cNvSpPr>
            <p:nvPr/>
          </p:nvSpPr>
          <p:spPr bwMode="auto">
            <a:xfrm>
              <a:off x="399" y="2712"/>
              <a:ext cx="890" cy="602"/>
            </a:xfrm>
            <a:custGeom>
              <a:avLst/>
              <a:gdLst>
                <a:gd name="T0" fmla="*/ 0 w 3560"/>
                <a:gd name="T1" fmla="*/ 319 h 2407"/>
                <a:gd name="T2" fmla="*/ 65 w 3560"/>
                <a:gd name="T3" fmla="*/ 549 h 2407"/>
                <a:gd name="T4" fmla="*/ 137 w 3560"/>
                <a:gd name="T5" fmla="*/ 559 h 2407"/>
                <a:gd name="T6" fmla="*/ 205 w 3560"/>
                <a:gd name="T7" fmla="*/ 328 h 2407"/>
                <a:gd name="T8" fmla="*/ 137 w 3560"/>
                <a:gd name="T9" fmla="*/ 559 h 2407"/>
                <a:gd name="T10" fmla="*/ 534 w 3560"/>
                <a:gd name="T11" fmla="*/ 321 h 2407"/>
                <a:gd name="T12" fmla="*/ 569 w 3560"/>
                <a:gd name="T13" fmla="*/ 338 h 2407"/>
                <a:gd name="T14" fmla="*/ 543 w 3560"/>
                <a:gd name="T15" fmla="*/ 356 h 2407"/>
                <a:gd name="T16" fmla="*/ 569 w 3560"/>
                <a:gd name="T17" fmla="*/ 362 h 2407"/>
                <a:gd name="T18" fmla="*/ 543 w 3560"/>
                <a:gd name="T19" fmla="*/ 462 h 2407"/>
                <a:gd name="T20" fmla="*/ 569 w 3560"/>
                <a:gd name="T21" fmla="*/ 469 h 2407"/>
                <a:gd name="T22" fmla="*/ 543 w 3560"/>
                <a:gd name="T23" fmla="*/ 562 h 2407"/>
                <a:gd name="T24" fmla="*/ 569 w 3560"/>
                <a:gd name="T25" fmla="*/ 577 h 2407"/>
                <a:gd name="T26" fmla="*/ 539 w 3560"/>
                <a:gd name="T27" fmla="*/ 468 h 2407"/>
                <a:gd name="T28" fmla="*/ 536 w 3560"/>
                <a:gd name="T29" fmla="*/ 464 h 2407"/>
                <a:gd name="T30" fmla="*/ 539 w 3560"/>
                <a:gd name="T31" fmla="*/ 460 h 2407"/>
                <a:gd name="T32" fmla="*/ 541 w 3560"/>
                <a:gd name="T33" fmla="*/ 464 h 2407"/>
                <a:gd name="T34" fmla="*/ 539 w 3560"/>
                <a:gd name="T35" fmla="*/ 468 h 2407"/>
                <a:gd name="T36" fmla="*/ 625 w 3560"/>
                <a:gd name="T37" fmla="*/ 584 h 2407"/>
                <a:gd name="T38" fmla="*/ 598 w 3560"/>
                <a:gd name="T39" fmla="*/ 569 h 2407"/>
                <a:gd name="T40" fmla="*/ 615 w 3560"/>
                <a:gd name="T41" fmla="*/ 473 h 2407"/>
                <a:gd name="T42" fmla="*/ 598 w 3560"/>
                <a:gd name="T43" fmla="*/ 467 h 2407"/>
                <a:gd name="T44" fmla="*/ 615 w 3560"/>
                <a:gd name="T45" fmla="*/ 364 h 2407"/>
                <a:gd name="T46" fmla="*/ 598 w 3560"/>
                <a:gd name="T47" fmla="*/ 359 h 2407"/>
                <a:gd name="T48" fmla="*/ 615 w 3560"/>
                <a:gd name="T49" fmla="*/ 340 h 2407"/>
                <a:gd name="T50" fmla="*/ 598 w 3560"/>
                <a:gd name="T51" fmla="*/ 323 h 2407"/>
                <a:gd name="T52" fmla="*/ 625 w 3560"/>
                <a:gd name="T53" fmla="*/ 584 h 2407"/>
                <a:gd name="T54" fmla="*/ 782 w 3560"/>
                <a:gd name="T55" fmla="*/ 358 h 2407"/>
                <a:gd name="T56" fmla="*/ 890 w 3560"/>
                <a:gd name="T57" fmla="*/ 602 h 2407"/>
                <a:gd name="T58" fmla="*/ 552 w 3560"/>
                <a:gd name="T59" fmla="*/ 231 h 2407"/>
                <a:gd name="T60" fmla="*/ 648 w 3560"/>
                <a:gd name="T61" fmla="*/ 18 h 2407"/>
                <a:gd name="T62" fmla="*/ 552 w 3560"/>
                <a:gd name="T63" fmla="*/ 231 h 2407"/>
                <a:gd name="T64" fmla="*/ 782 w 3560"/>
                <a:gd name="T65" fmla="*/ 8 h 2407"/>
                <a:gd name="T66" fmla="*/ 890 w 3560"/>
                <a:gd name="T67" fmla="*/ 231 h 240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560"/>
                <a:gd name="T103" fmla="*/ 0 h 2407"/>
                <a:gd name="T104" fmla="*/ 3560 w 3560"/>
                <a:gd name="T105" fmla="*/ 2407 h 240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560" h="2407">
                  <a:moveTo>
                    <a:pt x="0" y="2157"/>
                  </a:moveTo>
                  <a:lnTo>
                    <a:pt x="0" y="1275"/>
                  </a:lnTo>
                  <a:lnTo>
                    <a:pt x="260" y="1286"/>
                  </a:lnTo>
                  <a:lnTo>
                    <a:pt x="260" y="2195"/>
                  </a:lnTo>
                  <a:lnTo>
                    <a:pt x="0" y="2157"/>
                  </a:lnTo>
                  <a:close/>
                  <a:moveTo>
                    <a:pt x="548" y="2237"/>
                  </a:moveTo>
                  <a:lnTo>
                    <a:pt x="548" y="1298"/>
                  </a:lnTo>
                  <a:lnTo>
                    <a:pt x="821" y="1311"/>
                  </a:lnTo>
                  <a:lnTo>
                    <a:pt x="821" y="2277"/>
                  </a:lnTo>
                  <a:lnTo>
                    <a:pt x="548" y="2237"/>
                  </a:lnTo>
                  <a:close/>
                  <a:moveTo>
                    <a:pt x="2135" y="2289"/>
                  </a:moveTo>
                  <a:lnTo>
                    <a:pt x="2135" y="1285"/>
                  </a:lnTo>
                  <a:lnTo>
                    <a:pt x="2277" y="1289"/>
                  </a:lnTo>
                  <a:lnTo>
                    <a:pt x="2277" y="1350"/>
                  </a:lnTo>
                  <a:lnTo>
                    <a:pt x="2173" y="1346"/>
                  </a:lnTo>
                  <a:lnTo>
                    <a:pt x="2173" y="1423"/>
                  </a:lnTo>
                  <a:lnTo>
                    <a:pt x="2277" y="1429"/>
                  </a:lnTo>
                  <a:lnTo>
                    <a:pt x="2277" y="1449"/>
                  </a:lnTo>
                  <a:lnTo>
                    <a:pt x="2173" y="1444"/>
                  </a:lnTo>
                  <a:lnTo>
                    <a:pt x="2173" y="1849"/>
                  </a:lnTo>
                  <a:lnTo>
                    <a:pt x="2277" y="1858"/>
                  </a:lnTo>
                  <a:lnTo>
                    <a:pt x="2277" y="1877"/>
                  </a:lnTo>
                  <a:lnTo>
                    <a:pt x="2173" y="1867"/>
                  </a:lnTo>
                  <a:lnTo>
                    <a:pt x="2173" y="2248"/>
                  </a:lnTo>
                  <a:lnTo>
                    <a:pt x="2277" y="2261"/>
                  </a:lnTo>
                  <a:lnTo>
                    <a:pt x="2277" y="2307"/>
                  </a:lnTo>
                  <a:lnTo>
                    <a:pt x="2135" y="2289"/>
                  </a:lnTo>
                  <a:lnTo>
                    <a:pt x="2154" y="1870"/>
                  </a:lnTo>
                  <a:lnTo>
                    <a:pt x="2146" y="1865"/>
                  </a:lnTo>
                  <a:lnTo>
                    <a:pt x="2143" y="1856"/>
                  </a:lnTo>
                  <a:lnTo>
                    <a:pt x="2146" y="1846"/>
                  </a:lnTo>
                  <a:lnTo>
                    <a:pt x="2154" y="1841"/>
                  </a:lnTo>
                  <a:lnTo>
                    <a:pt x="2162" y="1847"/>
                  </a:lnTo>
                  <a:lnTo>
                    <a:pt x="2165" y="1857"/>
                  </a:lnTo>
                  <a:lnTo>
                    <a:pt x="2162" y="1867"/>
                  </a:lnTo>
                  <a:lnTo>
                    <a:pt x="2154" y="1870"/>
                  </a:lnTo>
                  <a:lnTo>
                    <a:pt x="2135" y="2289"/>
                  </a:lnTo>
                  <a:close/>
                  <a:moveTo>
                    <a:pt x="2498" y="2336"/>
                  </a:moveTo>
                  <a:lnTo>
                    <a:pt x="2390" y="2323"/>
                  </a:lnTo>
                  <a:lnTo>
                    <a:pt x="2390" y="2275"/>
                  </a:lnTo>
                  <a:lnTo>
                    <a:pt x="2460" y="2284"/>
                  </a:lnTo>
                  <a:lnTo>
                    <a:pt x="2460" y="1893"/>
                  </a:lnTo>
                  <a:lnTo>
                    <a:pt x="2390" y="1887"/>
                  </a:lnTo>
                  <a:lnTo>
                    <a:pt x="2390" y="1867"/>
                  </a:lnTo>
                  <a:lnTo>
                    <a:pt x="2460" y="1874"/>
                  </a:lnTo>
                  <a:lnTo>
                    <a:pt x="2460" y="1457"/>
                  </a:lnTo>
                  <a:lnTo>
                    <a:pt x="2390" y="1454"/>
                  </a:lnTo>
                  <a:lnTo>
                    <a:pt x="2390" y="1435"/>
                  </a:lnTo>
                  <a:lnTo>
                    <a:pt x="2460" y="1438"/>
                  </a:lnTo>
                  <a:lnTo>
                    <a:pt x="2460" y="1358"/>
                  </a:lnTo>
                  <a:lnTo>
                    <a:pt x="2390" y="1355"/>
                  </a:lnTo>
                  <a:lnTo>
                    <a:pt x="2390" y="1292"/>
                  </a:lnTo>
                  <a:lnTo>
                    <a:pt x="2498" y="1292"/>
                  </a:lnTo>
                  <a:lnTo>
                    <a:pt x="2498" y="2336"/>
                  </a:lnTo>
                  <a:close/>
                  <a:moveTo>
                    <a:pt x="3128" y="2354"/>
                  </a:moveTo>
                  <a:lnTo>
                    <a:pt x="3128" y="1432"/>
                  </a:lnTo>
                  <a:lnTo>
                    <a:pt x="3560" y="1452"/>
                  </a:lnTo>
                  <a:lnTo>
                    <a:pt x="3560" y="2407"/>
                  </a:lnTo>
                  <a:lnTo>
                    <a:pt x="3128" y="2354"/>
                  </a:lnTo>
                  <a:close/>
                  <a:moveTo>
                    <a:pt x="2208" y="922"/>
                  </a:moveTo>
                  <a:lnTo>
                    <a:pt x="2208" y="101"/>
                  </a:lnTo>
                  <a:lnTo>
                    <a:pt x="2590" y="73"/>
                  </a:lnTo>
                  <a:lnTo>
                    <a:pt x="2590" y="923"/>
                  </a:lnTo>
                  <a:lnTo>
                    <a:pt x="2208" y="922"/>
                  </a:lnTo>
                  <a:close/>
                  <a:moveTo>
                    <a:pt x="3128" y="923"/>
                  </a:moveTo>
                  <a:lnTo>
                    <a:pt x="3128" y="32"/>
                  </a:lnTo>
                  <a:lnTo>
                    <a:pt x="3560" y="0"/>
                  </a:lnTo>
                  <a:lnTo>
                    <a:pt x="3560" y="924"/>
                  </a:lnTo>
                  <a:lnTo>
                    <a:pt x="3128" y="923"/>
                  </a:lnTo>
                  <a:close/>
                </a:path>
              </a:pathLst>
            </a:custGeom>
            <a:solidFill>
              <a:srgbClr val="BFFFFF"/>
            </a:solidFill>
            <a:ln w="9525">
              <a:noFill/>
              <a:round/>
              <a:headEnd/>
              <a:tailEnd/>
            </a:ln>
          </p:spPr>
          <p:txBody>
            <a:bodyPr/>
            <a:lstStyle/>
            <a:p>
              <a:endParaRPr lang="en-US"/>
            </a:p>
          </p:txBody>
        </p:sp>
        <p:sp>
          <p:nvSpPr>
            <p:cNvPr id="34919" name="Freeform 347"/>
            <p:cNvSpPr>
              <a:spLocks/>
            </p:cNvSpPr>
            <p:nvPr/>
          </p:nvSpPr>
          <p:spPr bwMode="auto">
            <a:xfrm>
              <a:off x="399" y="3031"/>
              <a:ext cx="65" cy="230"/>
            </a:xfrm>
            <a:custGeom>
              <a:avLst/>
              <a:gdLst>
                <a:gd name="T0" fmla="*/ 0 w 260"/>
                <a:gd name="T1" fmla="*/ 221 h 920"/>
                <a:gd name="T2" fmla="*/ 0 w 260"/>
                <a:gd name="T3" fmla="*/ 0 h 920"/>
                <a:gd name="T4" fmla="*/ 65 w 260"/>
                <a:gd name="T5" fmla="*/ 3 h 920"/>
                <a:gd name="T6" fmla="*/ 65 w 260"/>
                <a:gd name="T7" fmla="*/ 230 h 920"/>
                <a:gd name="T8" fmla="*/ 0 w 260"/>
                <a:gd name="T9" fmla="*/ 221 h 920"/>
                <a:gd name="T10" fmla="*/ 0 60000 65536"/>
                <a:gd name="T11" fmla="*/ 0 60000 65536"/>
                <a:gd name="T12" fmla="*/ 0 60000 65536"/>
                <a:gd name="T13" fmla="*/ 0 60000 65536"/>
                <a:gd name="T14" fmla="*/ 0 60000 65536"/>
                <a:gd name="T15" fmla="*/ 0 w 260"/>
                <a:gd name="T16" fmla="*/ 0 h 920"/>
                <a:gd name="T17" fmla="*/ 260 w 260"/>
                <a:gd name="T18" fmla="*/ 920 h 920"/>
              </a:gdLst>
              <a:ahLst/>
              <a:cxnLst>
                <a:cxn ang="T10">
                  <a:pos x="T0" y="T1"/>
                </a:cxn>
                <a:cxn ang="T11">
                  <a:pos x="T2" y="T3"/>
                </a:cxn>
                <a:cxn ang="T12">
                  <a:pos x="T4" y="T5"/>
                </a:cxn>
                <a:cxn ang="T13">
                  <a:pos x="T6" y="T7"/>
                </a:cxn>
                <a:cxn ang="T14">
                  <a:pos x="T8" y="T9"/>
                </a:cxn>
              </a:cxnLst>
              <a:rect l="T15" t="T16" r="T17" b="T18"/>
              <a:pathLst>
                <a:path w="260" h="920">
                  <a:moveTo>
                    <a:pt x="0" y="882"/>
                  </a:moveTo>
                  <a:lnTo>
                    <a:pt x="0" y="0"/>
                  </a:lnTo>
                  <a:lnTo>
                    <a:pt x="260" y="11"/>
                  </a:lnTo>
                  <a:lnTo>
                    <a:pt x="260" y="920"/>
                  </a:lnTo>
                  <a:lnTo>
                    <a:pt x="0" y="882"/>
                  </a:lnTo>
                  <a:close/>
                </a:path>
              </a:pathLst>
            </a:custGeom>
            <a:noFill/>
            <a:ln w="0">
              <a:solidFill>
                <a:srgbClr val="000000"/>
              </a:solidFill>
              <a:round/>
              <a:headEnd/>
              <a:tailEnd/>
            </a:ln>
          </p:spPr>
          <p:txBody>
            <a:bodyPr/>
            <a:lstStyle/>
            <a:p>
              <a:endParaRPr lang="en-US"/>
            </a:p>
          </p:txBody>
        </p:sp>
        <p:sp>
          <p:nvSpPr>
            <p:cNvPr id="34920" name="Freeform 348"/>
            <p:cNvSpPr>
              <a:spLocks/>
            </p:cNvSpPr>
            <p:nvPr/>
          </p:nvSpPr>
          <p:spPr bwMode="auto">
            <a:xfrm>
              <a:off x="536" y="3037"/>
              <a:ext cx="68" cy="244"/>
            </a:xfrm>
            <a:custGeom>
              <a:avLst/>
              <a:gdLst>
                <a:gd name="T0" fmla="*/ 0 w 273"/>
                <a:gd name="T1" fmla="*/ 234 h 979"/>
                <a:gd name="T2" fmla="*/ 0 w 273"/>
                <a:gd name="T3" fmla="*/ 0 h 979"/>
                <a:gd name="T4" fmla="*/ 68 w 273"/>
                <a:gd name="T5" fmla="*/ 3 h 979"/>
                <a:gd name="T6" fmla="*/ 68 w 273"/>
                <a:gd name="T7" fmla="*/ 244 h 979"/>
                <a:gd name="T8" fmla="*/ 0 w 273"/>
                <a:gd name="T9" fmla="*/ 234 h 979"/>
                <a:gd name="T10" fmla="*/ 0 60000 65536"/>
                <a:gd name="T11" fmla="*/ 0 60000 65536"/>
                <a:gd name="T12" fmla="*/ 0 60000 65536"/>
                <a:gd name="T13" fmla="*/ 0 60000 65536"/>
                <a:gd name="T14" fmla="*/ 0 60000 65536"/>
                <a:gd name="T15" fmla="*/ 0 w 273"/>
                <a:gd name="T16" fmla="*/ 0 h 979"/>
                <a:gd name="T17" fmla="*/ 273 w 273"/>
                <a:gd name="T18" fmla="*/ 979 h 979"/>
              </a:gdLst>
              <a:ahLst/>
              <a:cxnLst>
                <a:cxn ang="T10">
                  <a:pos x="T0" y="T1"/>
                </a:cxn>
                <a:cxn ang="T11">
                  <a:pos x="T2" y="T3"/>
                </a:cxn>
                <a:cxn ang="T12">
                  <a:pos x="T4" y="T5"/>
                </a:cxn>
                <a:cxn ang="T13">
                  <a:pos x="T6" y="T7"/>
                </a:cxn>
                <a:cxn ang="T14">
                  <a:pos x="T8" y="T9"/>
                </a:cxn>
              </a:cxnLst>
              <a:rect l="T15" t="T16" r="T17" b="T18"/>
              <a:pathLst>
                <a:path w="273" h="979">
                  <a:moveTo>
                    <a:pt x="0" y="939"/>
                  </a:moveTo>
                  <a:lnTo>
                    <a:pt x="0" y="0"/>
                  </a:lnTo>
                  <a:lnTo>
                    <a:pt x="273" y="13"/>
                  </a:lnTo>
                  <a:lnTo>
                    <a:pt x="273" y="979"/>
                  </a:lnTo>
                  <a:lnTo>
                    <a:pt x="0" y="939"/>
                  </a:lnTo>
                  <a:close/>
                </a:path>
              </a:pathLst>
            </a:custGeom>
            <a:noFill/>
            <a:ln w="0">
              <a:solidFill>
                <a:srgbClr val="000000"/>
              </a:solidFill>
              <a:round/>
              <a:headEnd/>
              <a:tailEnd/>
            </a:ln>
          </p:spPr>
          <p:txBody>
            <a:bodyPr/>
            <a:lstStyle/>
            <a:p>
              <a:endParaRPr lang="en-US"/>
            </a:p>
          </p:txBody>
        </p:sp>
        <p:sp>
          <p:nvSpPr>
            <p:cNvPr id="34921" name="Freeform 349"/>
            <p:cNvSpPr>
              <a:spLocks/>
            </p:cNvSpPr>
            <p:nvPr/>
          </p:nvSpPr>
          <p:spPr bwMode="auto">
            <a:xfrm>
              <a:off x="933" y="3033"/>
              <a:ext cx="35" cy="256"/>
            </a:xfrm>
            <a:custGeom>
              <a:avLst/>
              <a:gdLst>
                <a:gd name="T0" fmla="*/ 0 w 142"/>
                <a:gd name="T1" fmla="*/ 251 h 1022"/>
                <a:gd name="T2" fmla="*/ 0 w 142"/>
                <a:gd name="T3" fmla="*/ 0 h 1022"/>
                <a:gd name="T4" fmla="*/ 35 w 142"/>
                <a:gd name="T5" fmla="*/ 1 h 1022"/>
                <a:gd name="T6" fmla="*/ 35 w 142"/>
                <a:gd name="T7" fmla="*/ 16 h 1022"/>
                <a:gd name="T8" fmla="*/ 9 w 142"/>
                <a:gd name="T9" fmla="*/ 15 h 1022"/>
                <a:gd name="T10" fmla="*/ 9 w 142"/>
                <a:gd name="T11" fmla="*/ 35 h 1022"/>
                <a:gd name="T12" fmla="*/ 35 w 142"/>
                <a:gd name="T13" fmla="*/ 36 h 1022"/>
                <a:gd name="T14" fmla="*/ 35 w 142"/>
                <a:gd name="T15" fmla="*/ 41 h 1022"/>
                <a:gd name="T16" fmla="*/ 9 w 142"/>
                <a:gd name="T17" fmla="*/ 40 h 1022"/>
                <a:gd name="T18" fmla="*/ 9 w 142"/>
                <a:gd name="T19" fmla="*/ 141 h 1022"/>
                <a:gd name="T20" fmla="*/ 35 w 142"/>
                <a:gd name="T21" fmla="*/ 144 h 1022"/>
                <a:gd name="T22" fmla="*/ 35 w 142"/>
                <a:gd name="T23" fmla="*/ 148 h 1022"/>
                <a:gd name="T24" fmla="*/ 9 w 142"/>
                <a:gd name="T25" fmla="*/ 146 h 1022"/>
                <a:gd name="T26" fmla="*/ 9 w 142"/>
                <a:gd name="T27" fmla="*/ 241 h 1022"/>
                <a:gd name="T28" fmla="*/ 35 w 142"/>
                <a:gd name="T29" fmla="*/ 244 h 1022"/>
                <a:gd name="T30" fmla="*/ 35 w 142"/>
                <a:gd name="T31" fmla="*/ 256 h 1022"/>
                <a:gd name="T32" fmla="*/ 0 w 142"/>
                <a:gd name="T33" fmla="*/ 251 h 10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2"/>
                <a:gd name="T52" fmla="*/ 0 h 1022"/>
                <a:gd name="T53" fmla="*/ 142 w 142"/>
                <a:gd name="T54" fmla="*/ 1022 h 10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2" h="1022">
                  <a:moveTo>
                    <a:pt x="0" y="1004"/>
                  </a:moveTo>
                  <a:lnTo>
                    <a:pt x="0" y="0"/>
                  </a:lnTo>
                  <a:lnTo>
                    <a:pt x="142" y="4"/>
                  </a:lnTo>
                  <a:lnTo>
                    <a:pt x="142" y="65"/>
                  </a:lnTo>
                  <a:lnTo>
                    <a:pt x="38" y="61"/>
                  </a:lnTo>
                  <a:lnTo>
                    <a:pt x="38" y="138"/>
                  </a:lnTo>
                  <a:lnTo>
                    <a:pt x="142" y="144"/>
                  </a:lnTo>
                  <a:lnTo>
                    <a:pt x="142" y="164"/>
                  </a:lnTo>
                  <a:lnTo>
                    <a:pt x="38" y="159"/>
                  </a:lnTo>
                  <a:lnTo>
                    <a:pt x="38" y="564"/>
                  </a:lnTo>
                  <a:lnTo>
                    <a:pt x="142" y="573"/>
                  </a:lnTo>
                  <a:lnTo>
                    <a:pt x="142" y="592"/>
                  </a:lnTo>
                  <a:lnTo>
                    <a:pt x="38" y="582"/>
                  </a:lnTo>
                  <a:lnTo>
                    <a:pt x="38" y="963"/>
                  </a:lnTo>
                  <a:lnTo>
                    <a:pt x="142" y="976"/>
                  </a:lnTo>
                  <a:lnTo>
                    <a:pt x="142" y="1022"/>
                  </a:lnTo>
                  <a:lnTo>
                    <a:pt x="0" y="1004"/>
                  </a:lnTo>
                  <a:close/>
                </a:path>
              </a:pathLst>
            </a:custGeom>
            <a:noFill/>
            <a:ln w="0">
              <a:solidFill>
                <a:srgbClr val="000000"/>
              </a:solidFill>
              <a:round/>
              <a:headEnd/>
              <a:tailEnd/>
            </a:ln>
          </p:spPr>
          <p:txBody>
            <a:bodyPr/>
            <a:lstStyle/>
            <a:p>
              <a:endParaRPr lang="en-US"/>
            </a:p>
          </p:txBody>
        </p:sp>
        <p:sp>
          <p:nvSpPr>
            <p:cNvPr id="34922" name="Freeform 350"/>
            <p:cNvSpPr>
              <a:spLocks/>
            </p:cNvSpPr>
            <p:nvPr/>
          </p:nvSpPr>
          <p:spPr bwMode="auto">
            <a:xfrm>
              <a:off x="935" y="3172"/>
              <a:ext cx="6" cy="7"/>
            </a:xfrm>
            <a:custGeom>
              <a:avLst/>
              <a:gdLst>
                <a:gd name="T0" fmla="*/ 3 w 22"/>
                <a:gd name="T1" fmla="*/ 7 h 29"/>
                <a:gd name="T2" fmla="*/ 1 w 22"/>
                <a:gd name="T3" fmla="*/ 6 h 29"/>
                <a:gd name="T4" fmla="*/ 0 w 22"/>
                <a:gd name="T5" fmla="*/ 4 h 29"/>
                <a:gd name="T6" fmla="*/ 1 w 22"/>
                <a:gd name="T7" fmla="*/ 1 h 29"/>
                <a:gd name="T8" fmla="*/ 3 w 22"/>
                <a:gd name="T9" fmla="*/ 0 h 29"/>
                <a:gd name="T10" fmla="*/ 5 w 22"/>
                <a:gd name="T11" fmla="*/ 1 h 29"/>
                <a:gd name="T12" fmla="*/ 6 w 22"/>
                <a:gd name="T13" fmla="*/ 4 h 29"/>
                <a:gd name="T14" fmla="*/ 5 w 22"/>
                <a:gd name="T15" fmla="*/ 6 h 29"/>
                <a:gd name="T16" fmla="*/ 3 w 22"/>
                <a:gd name="T17" fmla="*/ 7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29"/>
                <a:gd name="T29" fmla="*/ 22 w 22"/>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29">
                  <a:moveTo>
                    <a:pt x="11" y="29"/>
                  </a:moveTo>
                  <a:lnTo>
                    <a:pt x="3" y="24"/>
                  </a:lnTo>
                  <a:lnTo>
                    <a:pt x="0" y="15"/>
                  </a:lnTo>
                  <a:lnTo>
                    <a:pt x="3" y="5"/>
                  </a:lnTo>
                  <a:lnTo>
                    <a:pt x="11" y="0"/>
                  </a:lnTo>
                  <a:lnTo>
                    <a:pt x="19" y="6"/>
                  </a:lnTo>
                  <a:lnTo>
                    <a:pt x="22" y="16"/>
                  </a:lnTo>
                  <a:lnTo>
                    <a:pt x="19" y="26"/>
                  </a:lnTo>
                  <a:lnTo>
                    <a:pt x="11" y="29"/>
                  </a:lnTo>
                  <a:close/>
                </a:path>
              </a:pathLst>
            </a:custGeom>
            <a:noFill/>
            <a:ln w="0">
              <a:solidFill>
                <a:srgbClr val="000000"/>
              </a:solidFill>
              <a:round/>
              <a:headEnd/>
              <a:tailEnd/>
            </a:ln>
          </p:spPr>
          <p:txBody>
            <a:bodyPr/>
            <a:lstStyle/>
            <a:p>
              <a:endParaRPr lang="en-US"/>
            </a:p>
          </p:txBody>
        </p:sp>
        <p:sp>
          <p:nvSpPr>
            <p:cNvPr id="34923" name="Freeform 351"/>
            <p:cNvSpPr>
              <a:spLocks/>
            </p:cNvSpPr>
            <p:nvPr/>
          </p:nvSpPr>
          <p:spPr bwMode="auto">
            <a:xfrm>
              <a:off x="997" y="3035"/>
              <a:ext cx="27" cy="261"/>
            </a:xfrm>
            <a:custGeom>
              <a:avLst/>
              <a:gdLst>
                <a:gd name="T0" fmla="*/ 27 w 108"/>
                <a:gd name="T1" fmla="*/ 261 h 1044"/>
                <a:gd name="T2" fmla="*/ 0 w 108"/>
                <a:gd name="T3" fmla="*/ 258 h 1044"/>
                <a:gd name="T4" fmla="*/ 0 w 108"/>
                <a:gd name="T5" fmla="*/ 246 h 1044"/>
                <a:gd name="T6" fmla="*/ 18 w 108"/>
                <a:gd name="T7" fmla="*/ 248 h 1044"/>
                <a:gd name="T8" fmla="*/ 18 w 108"/>
                <a:gd name="T9" fmla="*/ 150 h 1044"/>
                <a:gd name="T10" fmla="*/ 0 w 108"/>
                <a:gd name="T11" fmla="*/ 149 h 1044"/>
                <a:gd name="T12" fmla="*/ 0 w 108"/>
                <a:gd name="T13" fmla="*/ 144 h 1044"/>
                <a:gd name="T14" fmla="*/ 18 w 108"/>
                <a:gd name="T15" fmla="*/ 145 h 1044"/>
                <a:gd name="T16" fmla="*/ 18 w 108"/>
                <a:gd name="T17" fmla="*/ 41 h 1044"/>
                <a:gd name="T18" fmla="*/ 0 w 108"/>
                <a:gd name="T19" fmla="*/ 40 h 1044"/>
                <a:gd name="T20" fmla="*/ 0 w 108"/>
                <a:gd name="T21" fmla="*/ 36 h 1044"/>
                <a:gd name="T22" fmla="*/ 18 w 108"/>
                <a:gd name="T23" fmla="*/ 36 h 1044"/>
                <a:gd name="T24" fmla="*/ 18 w 108"/>
                <a:gd name="T25" fmla="*/ 16 h 1044"/>
                <a:gd name="T26" fmla="*/ 0 w 108"/>
                <a:gd name="T27" fmla="*/ 16 h 1044"/>
                <a:gd name="T28" fmla="*/ 0 w 108"/>
                <a:gd name="T29" fmla="*/ 0 h 1044"/>
                <a:gd name="T30" fmla="*/ 27 w 108"/>
                <a:gd name="T31" fmla="*/ 0 h 1044"/>
                <a:gd name="T32" fmla="*/ 27 w 108"/>
                <a:gd name="T33" fmla="*/ 261 h 10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044"/>
                <a:gd name="T53" fmla="*/ 108 w 108"/>
                <a:gd name="T54" fmla="*/ 1044 h 10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044">
                  <a:moveTo>
                    <a:pt x="108" y="1044"/>
                  </a:moveTo>
                  <a:lnTo>
                    <a:pt x="0" y="1031"/>
                  </a:lnTo>
                  <a:lnTo>
                    <a:pt x="0" y="983"/>
                  </a:lnTo>
                  <a:lnTo>
                    <a:pt x="70" y="992"/>
                  </a:lnTo>
                  <a:lnTo>
                    <a:pt x="70" y="601"/>
                  </a:lnTo>
                  <a:lnTo>
                    <a:pt x="0" y="595"/>
                  </a:lnTo>
                  <a:lnTo>
                    <a:pt x="0" y="575"/>
                  </a:lnTo>
                  <a:lnTo>
                    <a:pt x="70" y="582"/>
                  </a:lnTo>
                  <a:lnTo>
                    <a:pt x="70" y="165"/>
                  </a:lnTo>
                  <a:lnTo>
                    <a:pt x="0" y="162"/>
                  </a:lnTo>
                  <a:lnTo>
                    <a:pt x="0" y="143"/>
                  </a:lnTo>
                  <a:lnTo>
                    <a:pt x="70" y="146"/>
                  </a:lnTo>
                  <a:lnTo>
                    <a:pt x="70" y="66"/>
                  </a:lnTo>
                  <a:lnTo>
                    <a:pt x="0" y="63"/>
                  </a:lnTo>
                  <a:lnTo>
                    <a:pt x="0" y="0"/>
                  </a:lnTo>
                  <a:lnTo>
                    <a:pt x="108" y="0"/>
                  </a:lnTo>
                  <a:lnTo>
                    <a:pt x="108" y="1044"/>
                  </a:lnTo>
                  <a:close/>
                </a:path>
              </a:pathLst>
            </a:custGeom>
            <a:noFill/>
            <a:ln w="0">
              <a:solidFill>
                <a:srgbClr val="000000"/>
              </a:solidFill>
              <a:round/>
              <a:headEnd/>
              <a:tailEnd/>
            </a:ln>
          </p:spPr>
          <p:txBody>
            <a:bodyPr/>
            <a:lstStyle/>
            <a:p>
              <a:endParaRPr lang="en-US"/>
            </a:p>
          </p:txBody>
        </p:sp>
        <p:sp>
          <p:nvSpPr>
            <p:cNvPr id="34924" name="Freeform 352"/>
            <p:cNvSpPr>
              <a:spLocks/>
            </p:cNvSpPr>
            <p:nvPr/>
          </p:nvSpPr>
          <p:spPr bwMode="auto">
            <a:xfrm>
              <a:off x="1181" y="3070"/>
              <a:ext cx="108" cy="244"/>
            </a:xfrm>
            <a:custGeom>
              <a:avLst/>
              <a:gdLst>
                <a:gd name="T0" fmla="*/ 0 w 432"/>
                <a:gd name="T1" fmla="*/ 231 h 975"/>
                <a:gd name="T2" fmla="*/ 0 w 432"/>
                <a:gd name="T3" fmla="*/ 0 h 975"/>
                <a:gd name="T4" fmla="*/ 108 w 432"/>
                <a:gd name="T5" fmla="*/ 5 h 975"/>
                <a:gd name="T6" fmla="*/ 108 w 432"/>
                <a:gd name="T7" fmla="*/ 244 h 975"/>
                <a:gd name="T8" fmla="*/ 0 w 432"/>
                <a:gd name="T9" fmla="*/ 231 h 975"/>
                <a:gd name="T10" fmla="*/ 0 60000 65536"/>
                <a:gd name="T11" fmla="*/ 0 60000 65536"/>
                <a:gd name="T12" fmla="*/ 0 60000 65536"/>
                <a:gd name="T13" fmla="*/ 0 60000 65536"/>
                <a:gd name="T14" fmla="*/ 0 60000 65536"/>
                <a:gd name="T15" fmla="*/ 0 w 432"/>
                <a:gd name="T16" fmla="*/ 0 h 975"/>
                <a:gd name="T17" fmla="*/ 432 w 432"/>
                <a:gd name="T18" fmla="*/ 975 h 975"/>
              </a:gdLst>
              <a:ahLst/>
              <a:cxnLst>
                <a:cxn ang="T10">
                  <a:pos x="T0" y="T1"/>
                </a:cxn>
                <a:cxn ang="T11">
                  <a:pos x="T2" y="T3"/>
                </a:cxn>
                <a:cxn ang="T12">
                  <a:pos x="T4" y="T5"/>
                </a:cxn>
                <a:cxn ang="T13">
                  <a:pos x="T6" y="T7"/>
                </a:cxn>
                <a:cxn ang="T14">
                  <a:pos x="T8" y="T9"/>
                </a:cxn>
              </a:cxnLst>
              <a:rect l="T15" t="T16" r="T17" b="T18"/>
              <a:pathLst>
                <a:path w="432" h="975">
                  <a:moveTo>
                    <a:pt x="0" y="922"/>
                  </a:moveTo>
                  <a:lnTo>
                    <a:pt x="0" y="0"/>
                  </a:lnTo>
                  <a:lnTo>
                    <a:pt x="432" y="20"/>
                  </a:lnTo>
                  <a:lnTo>
                    <a:pt x="432" y="975"/>
                  </a:lnTo>
                  <a:lnTo>
                    <a:pt x="0" y="922"/>
                  </a:lnTo>
                  <a:close/>
                </a:path>
              </a:pathLst>
            </a:custGeom>
            <a:noFill/>
            <a:ln w="0">
              <a:solidFill>
                <a:srgbClr val="000000"/>
              </a:solidFill>
              <a:round/>
              <a:headEnd/>
              <a:tailEnd/>
            </a:ln>
          </p:spPr>
          <p:txBody>
            <a:bodyPr/>
            <a:lstStyle/>
            <a:p>
              <a:endParaRPr lang="en-US"/>
            </a:p>
          </p:txBody>
        </p:sp>
        <p:sp>
          <p:nvSpPr>
            <p:cNvPr id="34925" name="Freeform 353"/>
            <p:cNvSpPr>
              <a:spLocks/>
            </p:cNvSpPr>
            <p:nvPr/>
          </p:nvSpPr>
          <p:spPr bwMode="auto">
            <a:xfrm>
              <a:off x="951" y="2730"/>
              <a:ext cx="96" cy="213"/>
            </a:xfrm>
            <a:custGeom>
              <a:avLst/>
              <a:gdLst>
                <a:gd name="T0" fmla="*/ 0 w 382"/>
                <a:gd name="T1" fmla="*/ 213 h 850"/>
                <a:gd name="T2" fmla="*/ 0 w 382"/>
                <a:gd name="T3" fmla="*/ 7 h 850"/>
                <a:gd name="T4" fmla="*/ 96 w 382"/>
                <a:gd name="T5" fmla="*/ 0 h 850"/>
                <a:gd name="T6" fmla="*/ 96 w 382"/>
                <a:gd name="T7" fmla="*/ 213 h 850"/>
                <a:gd name="T8" fmla="*/ 0 w 382"/>
                <a:gd name="T9" fmla="*/ 213 h 850"/>
                <a:gd name="T10" fmla="*/ 0 60000 65536"/>
                <a:gd name="T11" fmla="*/ 0 60000 65536"/>
                <a:gd name="T12" fmla="*/ 0 60000 65536"/>
                <a:gd name="T13" fmla="*/ 0 60000 65536"/>
                <a:gd name="T14" fmla="*/ 0 60000 65536"/>
                <a:gd name="T15" fmla="*/ 0 w 382"/>
                <a:gd name="T16" fmla="*/ 0 h 850"/>
                <a:gd name="T17" fmla="*/ 382 w 382"/>
                <a:gd name="T18" fmla="*/ 850 h 850"/>
              </a:gdLst>
              <a:ahLst/>
              <a:cxnLst>
                <a:cxn ang="T10">
                  <a:pos x="T0" y="T1"/>
                </a:cxn>
                <a:cxn ang="T11">
                  <a:pos x="T2" y="T3"/>
                </a:cxn>
                <a:cxn ang="T12">
                  <a:pos x="T4" y="T5"/>
                </a:cxn>
                <a:cxn ang="T13">
                  <a:pos x="T6" y="T7"/>
                </a:cxn>
                <a:cxn ang="T14">
                  <a:pos x="T8" y="T9"/>
                </a:cxn>
              </a:cxnLst>
              <a:rect l="T15" t="T16" r="T17" b="T18"/>
              <a:pathLst>
                <a:path w="382" h="850">
                  <a:moveTo>
                    <a:pt x="0" y="849"/>
                  </a:moveTo>
                  <a:lnTo>
                    <a:pt x="0" y="28"/>
                  </a:lnTo>
                  <a:lnTo>
                    <a:pt x="382" y="0"/>
                  </a:lnTo>
                  <a:lnTo>
                    <a:pt x="382" y="850"/>
                  </a:lnTo>
                  <a:lnTo>
                    <a:pt x="0" y="849"/>
                  </a:lnTo>
                  <a:close/>
                </a:path>
              </a:pathLst>
            </a:custGeom>
            <a:noFill/>
            <a:ln w="0">
              <a:solidFill>
                <a:srgbClr val="000000"/>
              </a:solidFill>
              <a:round/>
              <a:headEnd/>
              <a:tailEnd/>
            </a:ln>
          </p:spPr>
          <p:txBody>
            <a:bodyPr/>
            <a:lstStyle/>
            <a:p>
              <a:endParaRPr lang="en-US"/>
            </a:p>
          </p:txBody>
        </p:sp>
        <p:sp>
          <p:nvSpPr>
            <p:cNvPr id="34926" name="Freeform 354"/>
            <p:cNvSpPr>
              <a:spLocks/>
            </p:cNvSpPr>
            <p:nvPr/>
          </p:nvSpPr>
          <p:spPr bwMode="auto">
            <a:xfrm>
              <a:off x="1181" y="2712"/>
              <a:ext cx="108" cy="231"/>
            </a:xfrm>
            <a:custGeom>
              <a:avLst/>
              <a:gdLst>
                <a:gd name="T0" fmla="*/ 0 w 432"/>
                <a:gd name="T1" fmla="*/ 231 h 924"/>
                <a:gd name="T2" fmla="*/ 0 w 432"/>
                <a:gd name="T3" fmla="*/ 8 h 924"/>
                <a:gd name="T4" fmla="*/ 108 w 432"/>
                <a:gd name="T5" fmla="*/ 0 h 924"/>
                <a:gd name="T6" fmla="*/ 108 w 432"/>
                <a:gd name="T7" fmla="*/ 231 h 924"/>
                <a:gd name="T8" fmla="*/ 0 w 432"/>
                <a:gd name="T9" fmla="*/ 231 h 924"/>
                <a:gd name="T10" fmla="*/ 0 60000 65536"/>
                <a:gd name="T11" fmla="*/ 0 60000 65536"/>
                <a:gd name="T12" fmla="*/ 0 60000 65536"/>
                <a:gd name="T13" fmla="*/ 0 60000 65536"/>
                <a:gd name="T14" fmla="*/ 0 60000 65536"/>
                <a:gd name="T15" fmla="*/ 0 w 432"/>
                <a:gd name="T16" fmla="*/ 0 h 924"/>
                <a:gd name="T17" fmla="*/ 432 w 432"/>
                <a:gd name="T18" fmla="*/ 924 h 924"/>
              </a:gdLst>
              <a:ahLst/>
              <a:cxnLst>
                <a:cxn ang="T10">
                  <a:pos x="T0" y="T1"/>
                </a:cxn>
                <a:cxn ang="T11">
                  <a:pos x="T2" y="T3"/>
                </a:cxn>
                <a:cxn ang="T12">
                  <a:pos x="T4" y="T5"/>
                </a:cxn>
                <a:cxn ang="T13">
                  <a:pos x="T6" y="T7"/>
                </a:cxn>
                <a:cxn ang="T14">
                  <a:pos x="T8" y="T9"/>
                </a:cxn>
              </a:cxnLst>
              <a:rect l="T15" t="T16" r="T17" b="T18"/>
              <a:pathLst>
                <a:path w="432" h="924">
                  <a:moveTo>
                    <a:pt x="0" y="923"/>
                  </a:moveTo>
                  <a:lnTo>
                    <a:pt x="0" y="32"/>
                  </a:lnTo>
                  <a:lnTo>
                    <a:pt x="432" y="0"/>
                  </a:lnTo>
                  <a:lnTo>
                    <a:pt x="432" y="924"/>
                  </a:lnTo>
                  <a:lnTo>
                    <a:pt x="0" y="923"/>
                  </a:lnTo>
                  <a:close/>
                </a:path>
              </a:pathLst>
            </a:custGeom>
            <a:noFill/>
            <a:ln w="0">
              <a:solidFill>
                <a:srgbClr val="000000"/>
              </a:solidFill>
              <a:round/>
              <a:headEnd/>
              <a:tailEnd/>
            </a:ln>
          </p:spPr>
          <p:txBody>
            <a:bodyPr/>
            <a:lstStyle/>
            <a:p>
              <a:endParaRPr lang="en-US"/>
            </a:p>
          </p:txBody>
        </p:sp>
        <p:sp>
          <p:nvSpPr>
            <p:cNvPr id="34927" name="Freeform 355"/>
            <p:cNvSpPr>
              <a:spLocks/>
            </p:cNvSpPr>
            <p:nvPr/>
          </p:nvSpPr>
          <p:spPr bwMode="auto">
            <a:xfrm>
              <a:off x="406" y="3038"/>
              <a:ext cx="51" cy="215"/>
            </a:xfrm>
            <a:custGeom>
              <a:avLst/>
              <a:gdLst>
                <a:gd name="T0" fmla="*/ 0 w 203"/>
                <a:gd name="T1" fmla="*/ 208 h 860"/>
                <a:gd name="T2" fmla="*/ 0 w 203"/>
                <a:gd name="T3" fmla="*/ 0 h 860"/>
                <a:gd name="T4" fmla="*/ 51 w 203"/>
                <a:gd name="T5" fmla="*/ 3 h 860"/>
                <a:gd name="T6" fmla="*/ 51 w 203"/>
                <a:gd name="T7" fmla="*/ 215 h 860"/>
                <a:gd name="T8" fmla="*/ 0 w 203"/>
                <a:gd name="T9" fmla="*/ 208 h 860"/>
                <a:gd name="T10" fmla="*/ 4 w 203"/>
                <a:gd name="T11" fmla="*/ 207 h 860"/>
                <a:gd name="T12" fmla="*/ 51 w 203"/>
                <a:gd name="T13" fmla="*/ 214 h 860"/>
                <a:gd name="T14" fmla="*/ 0 60000 65536"/>
                <a:gd name="T15" fmla="*/ 0 60000 65536"/>
                <a:gd name="T16" fmla="*/ 0 60000 65536"/>
                <a:gd name="T17" fmla="*/ 0 60000 65536"/>
                <a:gd name="T18" fmla="*/ 0 60000 65536"/>
                <a:gd name="T19" fmla="*/ 0 60000 65536"/>
                <a:gd name="T20" fmla="*/ 0 60000 65536"/>
                <a:gd name="T21" fmla="*/ 0 w 203"/>
                <a:gd name="T22" fmla="*/ 0 h 860"/>
                <a:gd name="T23" fmla="*/ 203 w 203"/>
                <a:gd name="T24" fmla="*/ 860 h 8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3" h="860">
                  <a:moveTo>
                    <a:pt x="0" y="830"/>
                  </a:moveTo>
                  <a:lnTo>
                    <a:pt x="0" y="0"/>
                  </a:lnTo>
                  <a:lnTo>
                    <a:pt x="203" y="10"/>
                  </a:lnTo>
                  <a:lnTo>
                    <a:pt x="203" y="860"/>
                  </a:lnTo>
                  <a:lnTo>
                    <a:pt x="0" y="830"/>
                  </a:lnTo>
                  <a:lnTo>
                    <a:pt x="16" y="829"/>
                  </a:lnTo>
                  <a:lnTo>
                    <a:pt x="203" y="856"/>
                  </a:lnTo>
                </a:path>
              </a:pathLst>
            </a:custGeom>
            <a:noFill/>
            <a:ln w="0">
              <a:solidFill>
                <a:srgbClr val="000000"/>
              </a:solidFill>
              <a:round/>
              <a:headEnd/>
              <a:tailEnd/>
            </a:ln>
          </p:spPr>
          <p:txBody>
            <a:bodyPr/>
            <a:lstStyle/>
            <a:p>
              <a:endParaRPr lang="en-US"/>
            </a:p>
          </p:txBody>
        </p:sp>
        <p:sp>
          <p:nvSpPr>
            <p:cNvPr id="34928" name="Line 356"/>
            <p:cNvSpPr>
              <a:spLocks noChangeShapeType="1"/>
            </p:cNvSpPr>
            <p:nvPr/>
          </p:nvSpPr>
          <p:spPr bwMode="auto">
            <a:xfrm flipV="1">
              <a:off x="410" y="3038"/>
              <a:ext cx="1" cy="207"/>
            </a:xfrm>
            <a:prstGeom prst="line">
              <a:avLst/>
            </a:prstGeom>
            <a:noFill/>
            <a:ln w="0">
              <a:solidFill>
                <a:srgbClr val="000000"/>
              </a:solidFill>
              <a:round/>
              <a:headEnd/>
              <a:tailEnd/>
            </a:ln>
          </p:spPr>
          <p:txBody>
            <a:bodyPr/>
            <a:lstStyle/>
            <a:p>
              <a:endParaRPr lang="en-GB"/>
            </a:p>
          </p:txBody>
        </p:sp>
        <p:sp>
          <p:nvSpPr>
            <p:cNvPr id="34929" name="Line 357"/>
            <p:cNvSpPr>
              <a:spLocks noChangeShapeType="1"/>
            </p:cNvSpPr>
            <p:nvPr/>
          </p:nvSpPr>
          <p:spPr bwMode="auto">
            <a:xfrm>
              <a:off x="410" y="3089"/>
              <a:ext cx="47" cy="3"/>
            </a:xfrm>
            <a:prstGeom prst="line">
              <a:avLst/>
            </a:prstGeom>
            <a:noFill/>
            <a:ln w="0">
              <a:solidFill>
                <a:srgbClr val="000000"/>
              </a:solidFill>
              <a:round/>
              <a:headEnd/>
              <a:tailEnd/>
            </a:ln>
          </p:spPr>
          <p:txBody>
            <a:bodyPr/>
            <a:lstStyle/>
            <a:p>
              <a:endParaRPr lang="en-GB"/>
            </a:p>
          </p:txBody>
        </p:sp>
        <p:sp>
          <p:nvSpPr>
            <p:cNvPr id="34930" name="Line 358"/>
            <p:cNvSpPr>
              <a:spLocks noChangeShapeType="1"/>
            </p:cNvSpPr>
            <p:nvPr/>
          </p:nvSpPr>
          <p:spPr bwMode="auto">
            <a:xfrm flipH="1" flipV="1">
              <a:off x="410" y="3139"/>
              <a:ext cx="47" cy="5"/>
            </a:xfrm>
            <a:prstGeom prst="line">
              <a:avLst/>
            </a:prstGeom>
            <a:noFill/>
            <a:ln w="0">
              <a:solidFill>
                <a:srgbClr val="000000"/>
              </a:solidFill>
              <a:round/>
              <a:headEnd/>
              <a:tailEnd/>
            </a:ln>
          </p:spPr>
          <p:txBody>
            <a:bodyPr/>
            <a:lstStyle/>
            <a:p>
              <a:endParaRPr lang="en-GB"/>
            </a:p>
          </p:txBody>
        </p:sp>
        <p:sp>
          <p:nvSpPr>
            <p:cNvPr id="34931" name="Line 359"/>
            <p:cNvSpPr>
              <a:spLocks noChangeShapeType="1"/>
            </p:cNvSpPr>
            <p:nvPr/>
          </p:nvSpPr>
          <p:spPr bwMode="auto">
            <a:xfrm>
              <a:off x="410" y="3145"/>
              <a:ext cx="47" cy="4"/>
            </a:xfrm>
            <a:prstGeom prst="line">
              <a:avLst/>
            </a:prstGeom>
            <a:noFill/>
            <a:ln w="0">
              <a:solidFill>
                <a:srgbClr val="000000"/>
              </a:solidFill>
              <a:round/>
              <a:headEnd/>
              <a:tailEnd/>
            </a:ln>
          </p:spPr>
          <p:txBody>
            <a:bodyPr/>
            <a:lstStyle/>
            <a:p>
              <a:endParaRPr lang="en-GB"/>
            </a:p>
          </p:txBody>
        </p:sp>
        <p:sp>
          <p:nvSpPr>
            <p:cNvPr id="34932" name="Line 360"/>
            <p:cNvSpPr>
              <a:spLocks noChangeShapeType="1"/>
            </p:cNvSpPr>
            <p:nvPr/>
          </p:nvSpPr>
          <p:spPr bwMode="auto">
            <a:xfrm flipH="1" flipV="1">
              <a:off x="410" y="3195"/>
              <a:ext cx="47" cy="6"/>
            </a:xfrm>
            <a:prstGeom prst="line">
              <a:avLst/>
            </a:prstGeom>
            <a:noFill/>
            <a:ln w="0">
              <a:solidFill>
                <a:srgbClr val="000000"/>
              </a:solidFill>
              <a:round/>
              <a:headEnd/>
              <a:tailEnd/>
            </a:ln>
          </p:spPr>
          <p:txBody>
            <a:bodyPr/>
            <a:lstStyle/>
            <a:p>
              <a:endParaRPr lang="en-GB"/>
            </a:p>
          </p:txBody>
        </p:sp>
        <p:sp>
          <p:nvSpPr>
            <p:cNvPr id="34933" name="Line 361"/>
            <p:cNvSpPr>
              <a:spLocks noChangeShapeType="1"/>
            </p:cNvSpPr>
            <p:nvPr/>
          </p:nvSpPr>
          <p:spPr bwMode="auto">
            <a:xfrm flipV="1">
              <a:off x="426" y="3146"/>
              <a:ext cx="1" cy="101"/>
            </a:xfrm>
            <a:prstGeom prst="line">
              <a:avLst/>
            </a:prstGeom>
            <a:noFill/>
            <a:ln w="0">
              <a:solidFill>
                <a:srgbClr val="000000"/>
              </a:solidFill>
              <a:round/>
              <a:headEnd/>
              <a:tailEnd/>
            </a:ln>
          </p:spPr>
          <p:txBody>
            <a:bodyPr/>
            <a:lstStyle/>
            <a:p>
              <a:endParaRPr lang="en-GB"/>
            </a:p>
          </p:txBody>
        </p:sp>
        <p:sp>
          <p:nvSpPr>
            <p:cNvPr id="34934" name="Line 362"/>
            <p:cNvSpPr>
              <a:spLocks noChangeShapeType="1"/>
            </p:cNvSpPr>
            <p:nvPr/>
          </p:nvSpPr>
          <p:spPr bwMode="auto">
            <a:xfrm flipV="1">
              <a:off x="426" y="3039"/>
              <a:ext cx="1" cy="102"/>
            </a:xfrm>
            <a:prstGeom prst="line">
              <a:avLst/>
            </a:prstGeom>
            <a:noFill/>
            <a:ln w="0">
              <a:solidFill>
                <a:srgbClr val="000000"/>
              </a:solidFill>
              <a:round/>
              <a:headEnd/>
              <a:tailEnd/>
            </a:ln>
          </p:spPr>
          <p:txBody>
            <a:bodyPr/>
            <a:lstStyle/>
            <a:p>
              <a:endParaRPr lang="en-GB"/>
            </a:p>
          </p:txBody>
        </p:sp>
        <p:sp>
          <p:nvSpPr>
            <p:cNvPr id="34935" name="Line 363"/>
            <p:cNvSpPr>
              <a:spLocks noChangeShapeType="1"/>
            </p:cNvSpPr>
            <p:nvPr/>
          </p:nvSpPr>
          <p:spPr bwMode="auto">
            <a:xfrm>
              <a:off x="443" y="3040"/>
              <a:ext cx="1" cy="102"/>
            </a:xfrm>
            <a:prstGeom prst="line">
              <a:avLst/>
            </a:prstGeom>
            <a:noFill/>
            <a:ln w="0">
              <a:solidFill>
                <a:srgbClr val="000000"/>
              </a:solidFill>
              <a:round/>
              <a:headEnd/>
              <a:tailEnd/>
            </a:ln>
          </p:spPr>
          <p:txBody>
            <a:bodyPr/>
            <a:lstStyle/>
            <a:p>
              <a:endParaRPr lang="en-GB"/>
            </a:p>
          </p:txBody>
        </p:sp>
        <p:sp>
          <p:nvSpPr>
            <p:cNvPr id="34936" name="Line 364"/>
            <p:cNvSpPr>
              <a:spLocks noChangeShapeType="1"/>
            </p:cNvSpPr>
            <p:nvPr/>
          </p:nvSpPr>
          <p:spPr bwMode="auto">
            <a:xfrm>
              <a:off x="443" y="3148"/>
              <a:ext cx="1" cy="101"/>
            </a:xfrm>
            <a:prstGeom prst="line">
              <a:avLst/>
            </a:prstGeom>
            <a:noFill/>
            <a:ln w="0">
              <a:solidFill>
                <a:srgbClr val="000000"/>
              </a:solidFill>
              <a:round/>
              <a:headEnd/>
              <a:tailEnd/>
            </a:ln>
          </p:spPr>
          <p:txBody>
            <a:bodyPr/>
            <a:lstStyle/>
            <a:p>
              <a:endParaRPr lang="en-GB"/>
            </a:p>
          </p:txBody>
        </p:sp>
        <p:sp>
          <p:nvSpPr>
            <p:cNvPr id="34937" name="Freeform 365"/>
            <p:cNvSpPr>
              <a:spLocks/>
            </p:cNvSpPr>
            <p:nvPr/>
          </p:nvSpPr>
          <p:spPr bwMode="auto">
            <a:xfrm>
              <a:off x="546" y="3044"/>
              <a:ext cx="49" cy="228"/>
            </a:xfrm>
            <a:custGeom>
              <a:avLst/>
              <a:gdLst>
                <a:gd name="T0" fmla="*/ 0 w 198"/>
                <a:gd name="T1" fmla="*/ 221 h 912"/>
                <a:gd name="T2" fmla="*/ 0 w 198"/>
                <a:gd name="T3" fmla="*/ 0 h 912"/>
                <a:gd name="T4" fmla="*/ 49 w 198"/>
                <a:gd name="T5" fmla="*/ 2 h 912"/>
                <a:gd name="T6" fmla="*/ 49 w 198"/>
                <a:gd name="T7" fmla="*/ 228 h 912"/>
                <a:gd name="T8" fmla="*/ 0 w 198"/>
                <a:gd name="T9" fmla="*/ 221 h 912"/>
                <a:gd name="T10" fmla="*/ 4 w 198"/>
                <a:gd name="T11" fmla="*/ 220 h 912"/>
                <a:gd name="T12" fmla="*/ 49 w 198"/>
                <a:gd name="T13" fmla="*/ 227 h 912"/>
                <a:gd name="T14" fmla="*/ 0 60000 65536"/>
                <a:gd name="T15" fmla="*/ 0 60000 65536"/>
                <a:gd name="T16" fmla="*/ 0 60000 65536"/>
                <a:gd name="T17" fmla="*/ 0 60000 65536"/>
                <a:gd name="T18" fmla="*/ 0 60000 65536"/>
                <a:gd name="T19" fmla="*/ 0 60000 65536"/>
                <a:gd name="T20" fmla="*/ 0 60000 65536"/>
                <a:gd name="T21" fmla="*/ 0 w 198"/>
                <a:gd name="T22" fmla="*/ 0 h 912"/>
                <a:gd name="T23" fmla="*/ 198 w 198"/>
                <a:gd name="T24" fmla="*/ 912 h 9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8" h="912">
                  <a:moveTo>
                    <a:pt x="0" y="883"/>
                  </a:moveTo>
                  <a:lnTo>
                    <a:pt x="0" y="0"/>
                  </a:lnTo>
                  <a:lnTo>
                    <a:pt x="198" y="9"/>
                  </a:lnTo>
                  <a:lnTo>
                    <a:pt x="198" y="912"/>
                  </a:lnTo>
                  <a:lnTo>
                    <a:pt x="0" y="883"/>
                  </a:lnTo>
                  <a:lnTo>
                    <a:pt x="17" y="881"/>
                  </a:lnTo>
                  <a:lnTo>
                    <a:pt x="198" y="908"/>
                  </a:lnTo>
                </a:path>
              </a:pathLst>
            </a:custGeom>
            <a:noFill/>
            <a:ln w="0">
              <a:solidFill>
                <a:srgbClr val="000000"/>
              </a:solidFill>
              <a:round/>
              <a:headEnd/>
              <a:tailEnd/>
            </a:ln>
          </p:spPr>
          <p:txBody>
            <a:bodyPr/>
            <a:lstStyle/>
            <a:p>
              <a:endParaRPr lang="en-US"/>
            </a:p>
          </p:txBody>
        </p:sp>
        <p:sp>
          <p:nvSpPr>
            <p:cNvPr id="34938" name="Line 366"/>
            <p:cNvSpPr>
              <a:spLocks noChangeShapeType="1"/>
            </p:cNvSpPr>
            <p:nvPr/>
          </p:nvSpPr>
          <p:spPr bwMode="auto">
            <a:xfrm flipV="1">
              <a:off x="550" y="3045"/>
              <a:ext cx="1" cy="220"/>
            </a:xfrm>
            <a:prstGeom prst="line">
              <a:avLst/>
            </a:prstGeom>
            <a:noFill/>
            <a:ln w="0">
              <a:solidFill>
                <a:srgbClr val="000000"/>
              </a:solidFill>
              <a:round/>
              <a:headEnd/>
              <a:tailEnd/>
            </a:ln>
          </p:spPr>
          <p:txBody>
            <a:bodyPr/>
            <a:lstStyle/>
            <a:p>
              <a:endParaRPr lang="en-GB"/>
            </a:p>
          </p:txBody>
        </p:sp>
        <p:sp>
          <p:nvSpPr>
            <p:cNvPr id="34939" name="Line 367"/>
            <p:cNvSpPr>
              <a:spLocks noChangeShapeType="1"/>
            </p:cNvSpPr>
            <p:nvPr/>
          </p:nvSpPr>
          <p:spPr bwMode="auto">
            <a:xfrm>
              <a:off x="550" y="3098"/>
              <a:ext cx="45" cy="4"/>
            </a:xfrm>
            <a:prstGeom prst="line">
              <a:avLst/>
            </a:prstGeom>
            <a:noFill/>
            <a:ln w="0">
              <a:solidFill>
                <a:srgbClr val="000000"/>
              </a:solidFill>
              <a:round/>
              <a:headEnd/>
              <a:tailEnd/>
            </a:ln>
          </p:spPr>
          <p:txBody>
            <a:bodyPr/>
            <a:lstStyle/>
            <a:p>
              <a:endParaRPr lang="en-GB"/>
            </a:p>
          </p:txBody>
        </p:sp>
        <p:sp>
          <p:nvSpPr>
            <p:cNvPr id="34940" name="Line 368"/>
            <p:cNvSpPr>
              <a:spLocks noChangeShapeType="1"/>
            </p:cNvSpPr>
            <p:nvPr/>
          </p:nvSpPr>
          <p:spPr bwMode="auto">
            <a:xfrm flipH="1" flipV="1">
              <a:off x="550" y="3152"/>
              <a:ext cx="45" cy="5"/>
            </a:xfrm>
            <a:prstGeom prst="line">
              <a:avLst/>
            </a:prstGeom>
            <a:noFill/>
            <a:ln w="0">
              <a:solidFill>
                <a:srgbClr val="000000"/>
              </a:solidFill>
              <a:round/>
              <a:headEnd/>
              <a:tailEnd/>
            </a:ln>
          </p:spPr>
          <p:txBody>
            <a:bodyPr/>
            <a:lstStyle/>
            <a:p>
              <a:endParaRPr lang="en-GB"/>
            </a:p>
          </p:txBody>
        </p:sp>
        <p:sp>
          <p:nvSpPr>
            <p:cNvPr id="34941" name="Line 369"/>
            <p:cNvSpPr>
              <a:spLocks noChangeShapeType="1"/>
            </p:cNvSpPr>
            <p:nvPr/>
          </p:nvSpPr>
          <p:spPr bwMode="auto">
            <a:xfrm>
              <a:off x="550" y="3158"/>
              <a:ext cx="45" cy="4"/>
            </a:xfrm>
            <a:prstGeom prst="line">
              <a:avLst/>
            </a:prstGeom>
            <a:noFill/>
            <a:ln w="0">
              <a:solidFill>
                <a:srgbClr val="000000"/>
              </a:solidFill>
              <a:round/>
              <a:headEnd/>
              <a:tailEnd/>
            </a:ln>
          </p:spPr>
          <p:txBody>
            <a:bodyPr/>
            <a:lstStyle/>
            <a:p>
              <a:endParaRPr lang="en-GB"/>
            </a:p>
          </p:txBody>
        </p:sp>
        <p:sp>
          <p:nvSpPr>
            <p:cNvPr id="34942" name="Line 370"/>
            <p:cNvSpPr>
              <a:spLocks noChangeShapeType="1"/>
            </p:cNvSpPr>
            <p:nvPr/>
          </p:nvSpPr>
          <p:spPr bwMode="auto">
            <a:xfrm flipH="1" flipV="1">
              <a:off x="550" y="3212"/>
              <a:ext cx="45" cy="5"/>
            </a:xfrm>
            <a:prstGeom prst="line">
              <a:avLst/>
            </a:prstGeom>
            <a:noFill/>
            <a:ln w="0">
              <a:solidFill>
                <a:srgbClr val="000000"/>
              </a:solidFill>
              <a:round/>
              <a:headEnd/>
              <a:tailEnd/>
            </a:ln>
          </p:spPr>
          <p:txBody>
            <a:bodyPr/>
            <a:lstStyle/>
            <a:p>
              <a:endParaRPr lang="en-GB"/>
            </a:p>
          </p:txBody>
        </p:sp>
        <p:sp>
          <p:nvSpPr>
            <p:cNvPr id="34943" name="Line 371"/>
            <p:cNvSpPr>
              <a:spLocks noChangeShapeType="1"/>
            </p:cNvSpPr>
            <p:nvPr/>
          </p:nvSpPr>
          <p:spPr bwMode="auto">
            <a:xfrm flipV="1">
              <a:off x="564" y="3160"/>
              <a:ext cx="1" cy="107"/>
            </a:xfrm>
            <a:prstGeom prst="line">
              <a:avLst/>
            </a:prstGeom>
            <a:noFill/>
            <a:ln w="0">
              <a:solidFill>
                <a:srgbClr val="000000"/>
              </a:solidFill>
              <a:round/>
              <a:headEnd/>
              <a:tailEnd/>
            </a:ln>
          </p:spPr>
          <p:txBody>
            <a:bodyPr/>
            <a:lstStyle/>
            <a:p>
              <a:endParaRPr lang="en-GB"/>
            </a:p>
          </p:txBody>
        </p:sp>
        <p:sp>
          <p:nvSpPr>
            <p:cNvPr id="34944" name="Line 372"/>
            <p:cNvSpPr>
              <a:spLocks noChangeShapeType="1"/>
            </p:cNvSpPr>
            <p:nvPr/>
          </p:nvSpPr>
          <p:spPr bwMode="auto">
            <a:xfrm flipV="1">
              <a:off x="564" y="3045"/>
              <a:ext cx="1" cy="109"/>
            </a:xfrm>
            <a:prstGeom prst="line">
              <a:avLst/>
            </a:prstGeom>
            <a:noFill/>
            <a:ln w="0">
              <a:solidFill>
                <a:srgbClr val="000000"/>
              </a:solidFill>
              <a:round/>
              <a:headEnd/>
              <a:tailEnd/>
            </a:ln>
          </p:spPr>
          <p:txBody>
            <a:bodyPr/>
            <a:lstStyle/>
            <a:p>
              <a:endParaRPr lang="en-GB"/>
            </a:p>
          </p:txBody>
        </p:sp>
        <p:sp>
          <p:nvSpPr>
            <p:cNvPr id="34945" name="Line 373"/>
            <p:cNvSpPr>
              <a:spLocks noChangeShapeType="1"/>
            </p:cNvSpPr>
            <p:nvPr/>
          </p:nvSpPr>
          <p:spPr bwMode="auto">
            <a:xfrm>
              <a:off x="581" y="3046"/>
              <a:ext cx="1" cy="109"/>
            </a:xfrm>
            <a:prstGeom prst="line">
              <a:avLst/>
            </a:prstGeom>
            <a:noFill/>
            <a:ln w="0">
              <a:solidFill>
                <a:srgbClr val="000000"/>
              </a:solidFill>
              <a:round/>
              <a:headEnd/>
              <a:tailEnd/>
            </a:ln>
          </p:spPr>
          <p:txBody>
            <a:bodyPr/>
            <a:lstStyle/>
            <a:p>
              <a:endParaRPr lang="en-GB"/>
            </a:p>
          </p:txBody>
        </p:sp>
        <p:sp>
          <p:nvSpPr>
            <p:cNvPr id="34946" name="Line 374"/>
            <p:cNvSpPr>
              <a:spLocks noChangeShapeType="1"/>
            </p:cNvSpPr>
            <p:nvPr/>
          </p:nvSpPr>
          <p:spPr bwMode="auto">
            <a:xfrm>
              <a:off x="581" y="3161"/>
              <a:ext cx="1" cy="108"/>
            </a:xfrm>
            <a:prstGeom prst="line">
              <a:avLst/>
            </a:prstGeom>
            <a:noFill/>
            <a:ln w="0">
              <a:solidFill>
                <a:srgbClr val="000000"/>
              </a:solidFill>
              <a:round/>
              <a:headEnd/>
              <a:tailEnd/>
            </a:ln>
          </p:spPr>
          <p:txBody>
            <a:bodyPr/>
            <a:lstStyle/>
            <a:p>
              <a:endParaRPr lang="en-GB"/>
            </a:p>
          </p:txBody>
        </p:sp>
        <p:sp>
          <p:nvSpPr>
            <p:cNvPr id="34947" name="Freeform 375"/>
            <p:cNvSpPr>
              <a:spLocks/>
            </p:cNvSpPr>
            <p:nvPr/>
          </p:nvSpPr>
          <p:spPr bwMode="auto">
            <a:xfrm>
              <a:off x="1191" y="3082"/>
              <a:ext cx="88" cy="219"/>
            </a:xfrm>
            <a:custGeom>
              <a:avLst/>
              <a:gdLst>
                <a:gd name="T0" fmla="*/ 0 w 351"/>
                <a:gd name="T1" fmla="*/ 208 h 877"/>
                <a:gd name="T2" fmla="*/ 0 w 351"/>
                <a:gd name="T3" fmla="*/ 0 h 877"/>
                <a:gd name="T4" fmla="*/ 88 w 351"/>
                <a:gd name="T5" fmla="*/ 4 h 877"/>
                <a:gd name="T6" fmla="*/ 88 w 351"/>
                <a:gd name="T7" fmla="*/ 219 h 877"/>
                <a:gd name="T8" fmla="*/ 0 w 351"/>
                <a:gd name="T9" fmla="*/ 208 h 877"/>
                <a:gd name="T10" fmla="*/ 6 w 351"/>
                <a:gd name="T11" fmla="*/ 207 h 877"/>
                <a:gd name="T12" fmla="*/ 88 w 351"/>
                <a:gd name="T13" fmla="*/ 218 h 877"/>
                <a:gd name="T14" fmla="*/ 0 60000 65536"/>
                <a:gd name="T15" fmla="*/ 0 60000 65536"/>
                <a:gd name="T16" fmla="*/ 0 60000 65536"/>
                <a:gd name="T17" fmla="*/ 0 60000 65536"/>
                <a:gd name="T18" fmla="*/ 0 60000 65536"/>
                <a:gd name="T19" fmla="*/ 0 60000 65536"/>
                <a:gd name="T20" fmla="*/ 0 60000 65536"/>
                <a:gd name="T21" fmla="*/ 0 w 351"/>
                <a:gd name="T22" fmla="*/ 0 h 877"/>
                <a:gd name="T23" fmla="*/ 351 w 351"/>
                <a:gd name="T24" fmla="*/ 877 h 87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1" h="877">
                  <a:moveTo>
                    <a:pt x="0" y="834"/>
                  </a:moveTo>
                  <a:lnTo>
                    <a:pt x="0" y="0"/>
                  </a:lnTo>
                  <a:lnTo>
                    <a:pt x="351" y="17"/>
                  </a:lnTo>
                  <a:lnTo>
                    <a:pt x="351" y="877"/>
                  </a:lnTo>
                  <a:lnTo>
                    <a:pt x="0" y="834"/>
                  </a:lnTo>
                  <a:lnTo>
                    <a:pt x="23" y="830"/>
                  </a:lnTo>
                  <a:lnTo>
                    <a:pt x="351" y="871"/>
                  </a:lnTo>
                </a:path>
              </a:pathLst>
            </a:custGeom>
            <a:noFill/>
            <a:ln w="0">
              <a:solidFill>
                <a:srgbClr val="000000"/>
              </a:solidFill>
              <a:round/>
              <a:headEnd/>
              <a:tailEnd/>
            </a:ln>
          </p:spPr>
          <p:txBody>
            <a:bodyPr/>
            <a:lstStyle/>
            <a:p>
              <a:endParaRPr lang="en-US"/>
            </a:p>
          </p:txBody>
        </p:sp>
        <p:sp>
          <p:nvSpPr>
            <p:cNvPr id="34948" name="Line 376"/>
            <p:cNvSpPr>
              <a:spLocks noChangeShapeType="1"/>
            </p:cNvSpPr>
            <p:nvPr/>
          </p:nvSpPr>
          <p:spPr bwMode="auto">
            <a:xfrm flipV="1">
              <a:off x="1197" y="3082"/>
              <a:ext cx="1" cy="207"/>
            </a:xfrm>
            <a:prstGeom prst="line">
              <a:avLst/>
            </a:prstGeom>
            <a:noFill/>
            <a:ln w="0">
              <a:solidFill>
                <a:srgbClr val="000000"/>
              </a:solidFill>
              <a:round/>
              <a:headEnd/>
              <a:tailEnd/>
            </a:ln>
          </p:spPr>
          <p:txBody>
            <a:bodyPr/>
            <a:lstStyle/>
            <a:p>
              <a:endParaRPr lang="en-GB"/>
            </a:p>
          </p:txBody>
        </p:sp>
        <p:sp>
          <p:nvSpPr>
            <p:cNvPr id="34949" name="Line 377"/>
            <p:cNvSpPr>
              <a:spLocks noChangeShapeType="1"/>
            </p:cNvSpPr>
            <p:nvPr/>
          </p:nvSpPr>
          <p:spPr bwMode="auto">
            <a:xfrm>
              <a:off x="1197" y="3133"/>
              <a:ext cx="82" cy="5"/>
            </a:xfrm>
            <a:prstGeom prst="line">
              <a:avLst/>
            </a:prstGeom>
            <a:noFill/>
            <a:ln w="0">
              <a:solidFill>
                <a:srgbClr val="000000"/>
              </a:solidFill>
              <a:round/>
              <a:headEnd/>
              <a:tailEnd/>
            </a:ln>
          </p:spPr>
          <p:txBody>
            <a:bodyPr/>
            <a:lstStyle/>
            <a:p>
              <a:endParaRPr lang="en-GB"/>
            </a:p>
          </p:txBody>
        </p:sp>
        <p:sp>
          <p:nvSpPr>
            <p:cNvPr id="34950" name="Line 378"/>
            <p:cNvSpPr>
              <a:spLocks noChangeShapeType="1"/>
            </p:cNvSpPr>
            <p:nvPr/>
          </p:nvSpPr>
          <p:spPr bwMode="auto">
            <a:xfrm flipH="1" flipV="1">
              <a:off x="1197" y="3183"/>
              <a:ext cx="82" cy="7"/>
            </a:xfrm>
            <a:prstGeom prst="line">
              <a:avLst/>
            </a:prstGeom>
            <a:noFill/>
            <a:ln w="0">
              <a:solidFill>
                <a:srgbClr val="000000"/>
              </a:solidFill>
              <a:round/>
              <a:headEnd/>
              <a:tailEnd/>
            </a:ln>
          </p:spPr>
          <p:txBody>
            <a:bodyPr/>
            <a:lstStyle/>
            <a:p>
              <a:endParaRPr lang="en-GB"/>
            </a:p>
          </p:txBody>
        </p:sp>
        <p:sp>
          <p:nvSpPr>
            <p:cNvPr id="34951" name="Line 379"/>
            <p:cNvSpPr>
              <a:spLocks noChangeShapeType="1"/>
            </p:cNvSpPr>
            <p:nvPr/>
          </p:nvSpPr>
          <p:spPr bwMode="auto">
            <a:xfrm>
              <a:off x="1197" y="3188"/>
              <a:ext cx="82" cy="8"/>
            </a:xfrm>
            <a:prstGeom prst="line">
              <a:avLst/>
            </a:prstGeom>
            <a:noFill/>
            <a:ln w="0">
              <a:solidFill>
                <a:srgbClr val="000000"/>
              </a:solidFill>
              <a:round/>
              <a:headEnd/>
              <a:tailEnd/>
            </a:ln>
          </p:spPr>
          <p:txBody>
            <a:bodyPr/>
            <a:lstStyle/>
            <a:p>
              <a:endParaRPr lang="en-GB"/>
            </a:p>
          </p:txBody>
        </p:sp>
        <p:sp>
          <p:nvSpPr>
            <p:cNvPr id="34952" name="Line 380"/>
            <p:cNvSpPr>
              <a:spLocks noChangeShapeType="1"/>
            </p:cNvSpPr>
            <p:nvPr/>
          </p:nvSpPr>
          <p:spPr bwMode="auto">
            <a:xfrm flipH="1" flipV="1">
              <a:off x="1197" y="3239"/>
              <a:ext cx="82" cy="8"/>
            </a:xfrm>
            <a:prstGeom prst="line">
              <a:avLst/>
            </a:prstGeom>
            <a:noFill/>
            <a:ln w="0">
              <a:solidFill>
                <a:srgbClr val="000000"/>
              </a:solidFill>
              <a:round/>
              <a:headEnd/>
              <a:tailEnd/>
            </a:ln>
          </p:spPr>
          <p:txBody>
            <a:bodyPr/>
            <a:lstStyle/>
            <a:p>
              <a:endParaRPr lang="en-GB"/>
            </a:p>
          </p:txBody>
        </p:sp>
        <p:sp>
          <p:nvSpPr>
            <p:cNvPr id="34953" name="Line 381"/>
            <p:cNvSpPr>
              <a:spLocks noChangeShapeType="1"/>
            </p:cNvSpPr>
            <p:nvPr/>
          </p:nvSpPr>
          <p:spPr bwMode="auto">
            <a:xfrm flipV="1">
              <a:off x="1223" y="3191"/>
              <a:ext cx="1" cy="102"/>
            </a:xfrm>
            <a:prstGeom prst="line">
              <a:avLst/>
            </a:prstGeom>
            <a:noFill/>
            <a:ln w="0">
              <a:solidFill>
                <a:srgbClr val="000000"/>
              </a:solidFill>
              <a:round/>
              <a:headEnd/>
              <a:tailEnd/>
            </a:ln>
          </p:spPr>
          <p:txBody>
            <a:bodyPr/>
            <a:lstStyle/>
            <a:p>
              <a:endParaRPr lang="en-GB"/>
            </a:p>
          </p:txBody>
        </p:sp>
        <p:sp>
          <p:nvSpPr>
            <p:cNvPr id="34954" name="Line 382"/>
            <p:cNvSpPr>
              <a:spLocks noChangeShapeType="1"/>
            </p:cNvSpPr>
            <p:nvPr/>
          </p:nvSpPr>
          <p:spPr bwMode="auto">
            <a:xfrm flipV="1">
              <a:off x="1223" y="3083"/>
              <a:ext cx="1" cy="102"/>
            </a:xfrm>
            <a:prstGeom prst="line">
              <a:avLst/>
            </a:prstGeom>
            <a:noFill/>
            <a:ln w="0">
              <a:solidFill>
                <a:srgbClr val="000000"/>
              </a:solidFill>
              <a:round/>
              <a:headEnd/>
              <a:tailEnd/>
            </a:ln>
          </p:spPr>
          <p:txBody>
            <a:bodyPr/>
            <a:lstStyle/>
            <a:p>
              <a:endParaRPr lang="en-GB"/>
            </a:p>
          </p:txBody>
        </p:sp>
        <p:sp>
          <p:nvSpPr>
            <p:cNvPr id="34955" name="Line 383"/>
            <p:cNvSpPr>
              <a:spLocks noChangeShapeType="1"/>
            </p:cNvSpPr>
            <p:nvPr/>
          </p:nvSpPr>
          <p:spPr bwMode="auto">
            <a:xfrm>
              <a:off x="1250" y="3085"/>
              <a:ext cx="1" cy="103"/>
            </a:xfrm>
            <a:prstGeom prst="line">
              <a:avLst/>
            </a:prstGeom>
            <a:noFill/>
            <a:ln w="0">
              <a:solidFill>
                <a:srgbClr val="000000"/>
              </a:solidFill>
              <a:round/>
              <a:headEnd/>
              <a:tailEnd/>
            </a:ln>
          </p:spPr>
          <p:txBody>
            <a:bodyPr/>
            <a:lstStyle/>
            <a:p>
              <a:endParaRPr lang="en-GB"/>
            </a:p>
          </p:txBody>
        </p:sp>
        <p:sp>
          <p:nvSpPr>
            <p:cNvPr id="34956" name="Line 384"/>
            <p:cNvSpPr>
              <a:spLocks noChangeShapeType="1"/>
            </p:cNvSpPr>
            <p:nvPr/>
          </p:nvSpPr>
          <p:spPr bwMode="auto">
            <a:xfrm>
              <a:off x="1250" y="3193"/>
              <a:ext cx="1" cy="103"/>
            </a:xfrm>
            <a:prstGeom prst="line">
              <a:avLst/>
            </a:prstGeom>
            <a:noFill/>
            <a:ln w="0">
              <a:solidFill>
                <a:srgbClr val="000000"/>
              </a:solidFill>
              <a:round/>
              <a:headEnd/>
              <a:tailEnd/>
            </a:ln>
          </p:spPr>
          <p:txBody>
            <a:bodyPr/>
            <a:lstStyle/>
            <a:p>
              <a:endParaRPr lang="en-GB"/>
            </a:p>
          </p:txBody>
        </p:sp>
        <p:sp>
          <p:nvSpPr>
            <p:cNvPr id="34957" name="Freeform 385"/>
            <p:cNvSpPr>
              <a:spLocks/>
            </p:cNvSpPr>
            <p:nvPr/>
          </p:nvSpPr>
          <p:spPr bwMode="auto">
            <a:xfrm>
              <a:off x="960" y="2741"/>
              <a:ext cx="78" cy="192"/>
            </a:xfrm>
            <a:custGeom>
              <a:avLst/>
              <a:gdLst>
                <a:gd name="T0" fmla="*/ 0 w 310"/>
                <a:gd name="T1" fmla="*/ 5 h 771"/>
                <a:gd name="T2" fmla="*/ 78 w 310"/>
                <a:gd name="T3" fmla="*/ 0 h 771"/>
                <a:gd name="T4" fmla="*/ 78 w 310"/>
                <a:gd name="T5" fmla="*/ 192 h 771"/>
                <a:gd name="T6" fmla="*/ 0 w 310"/>
                <a:gd name="T7" fmla="*/ 192 h 771"/>
                <a:gd name="T8" fmla="*/ 0 w 310"/>
                <a:gd name="T9" fmla="*/ 5 h 771"/>
                <a:gd name="T10" fmla="*/ 6 w 310"/>
                <a:gd name="T11" fmla="*/ 6 h 771"/>
                <a:gd name="T12" fmla="*/ 78 w 310"/>
                <a:gd name="T13" fmla="*/ 1 h 771"/>
                <a:gd name="T14" fmla="*/ 0 60000 65536"/>
                <a:gd name="T15" fmla="*/ 0 60000 65536"/>
                <a:gd name="T16" fmla="*/ 0 60000 65536"/>
                <a:gd name="T17" fmla="*/ 0 60000 65536"/>
                <a:gd name="T18" fmla="*/ 0 60000 65536"/>
                <a:gd name="T19" fmla="*/ 0 60000 65536"/>
                <a:gd name="T20" fmla="*/ 0 60000 65536"/>
                <a:gd name="T21" fmla="*/ 0 w 310"/>
                <a:gd name="T22" fmla="*/ 0 h 771"/>
                <a:gd name="T23" fmla="*/ 310 w 310"/>
                <a:gd name="T24" fmla="*/ 771 h 7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0" h="771">
                  <a:moveTo>
                    <a:pt x="0" y="21"/>
                  </a:moveTo>
                  <a:lnTo>
                    <a:pt x="310" y="0"/>
                  </a:lnTo>
                  <a:lnTo>
                    <a:pt x="310" y="771"/>
                  </a:lnTo>
                  <a:lnTo>
                    <a:pt x="0" y="771"/>
                  </a:lnTo>
                  <a:lnTo>
                    <a:pt x="0" y="21"/>
                  </a:lnTo>
                  <a:lnTo>
                    <a:pt x="22" y="25"/>
                  </a:lnTo>
                  <a:lnTo>
                    <a:pt x="310" y="4"/>
                  </a:lnTo>
                </a:path>
              </a:pathLst>
            </a:custGeom>
            <a:noFill/>
            <a:ln w="0">
              <a:solidFill>
                <a:srgbClr val="000000"/>
              </a:solidFill>
              <a:round/>
              <a:headEnd/>
              <a:tailEnd/>
            </a:ln>
          </p:spPr>
          <p:txBody>
            <a:bodyPr/>
            <a:lstStyle/>
            <a:p>
              <a:endParaRPr lang="en-US"/>
            </a:p>
          </p:txBody>
        </p:sp>
        <p:sp>
          <p:nvSpPr>
            <p:cNvPr id="34958" name="Line 386"/>
            <p:cNvSpPr>
              <a:spLocks noChangeShapeType="1"/>
            </p:cNvSpPr>
            <p:nvPr/>
          </p:nvSpPr>
          <p:spPr bwMode="auto">
            <a:xfrm>
              <a:off x="966" y="2747"/>
              <a:ext cx="1" cy="186"/>
            </a:xfrm>
            <a:prstGeom prst="line">
              <a:avLst/>
            </a:prstGeom>
            <a:noFill/>
            <a:ln w="0">
              <a:solidFill>
                <a:srgbClr val="000000"/>
              </a:solidFill>
              <a:round/>
              <a:headEnd/>
              <a:tailEnd/>
            </a:ln>
          </p:spPr>
          <p:txBody>
            <a:bodyPr/>
            <a:lstStyle/>
            <a:p>
              <a:endParaRPr lang="en-GB"/>
            </a:p>
          </p:txBody>
        </p:sp>
        <p:sp>
          <p:nvSpPr>
            <p:cNvPr id="34959" name="Line 387"/>
            <p:cNvSpPr>
              <a:spLocks noChangeShapeType="1"/>
            </p:cNvSpPr>
            <p:nvPr/>
          </p:nvSpPr>
          <p:spPr bwMode="auto">
            <a:xfrm flipV="1">
              <a:off x="966" y="2886"/>
              <a:ext cx="72" cy="1"/>
            </a:xfrm>
            <a:prstGeom prst="line">
              <a:avLst/>
            </a:prstGeom>
            <a:noFill/>
            <a:ln w="0">
              <a:solidFill>
                <a:srgbClr val="000000"/>
              </a:solidFill>
              <a:round/>
              <a:headEnd/>
              <a:tailEnd/>
            </a:ln>
          </p:spPr>
          <p:txBody>
            <a:bodyPr/>
            <a:lstStyle/>
            <a:p>
              <a:endParaRPr lang="en-GB"/>
            </a:p>
          </p:txBody>
        </p:sp>
        <p:sp>
          <p:nvSpPr>
            <p:cNvPr id="34960" name="Line 388"/>
            <p:cNvSpPr>
              <a:spLocks noChangeShapeType="1"/>
            </p:cNvSpPr>
            <p:nvPr/>
          </p:nvSpPr>
          <p:spPr bwMode="auto">
            <a:xfrm flipH="1">
              <a:off x="966" y="2839"/>
              <a:ext cx="72" cy="3"/>
            </a:xfrm>
            <a:prstGeom prst="line">
              <a:avLst/>
            </a:prstGeom>
            <a:noFill/>
            <a:ln w="0">
              <a:solidFill>
                <a:srgbClr val="000000"/>
              </a:solidFill>
              <a:round/>
              <a:headEnd/>
              <a:tailEnd/>
            </a:ln>
          </p:spPr>
          <p:txBody>
            <a:bodyPr/>
            <a:lstStyle/>
            <a:p>
              <a:endParaRPr lang="en-GB"/>
            </a:p>
          </p:txBody>
        </p:sp>
        <p:sp>
          <p:nvSpPr>
            <p:cNvPr id="34961" name="Line 389"/>
            <p:cNvSpPr>
              <a:spLocks noChangeShapeType="1"/>
            </p:cNvSpPr>
            <p:nvPr/>
          </p:nvSpPr>
          <p:spPr bwMode="auto">
            <a:xfrm flipV="1">
              <a:off x="966" y="2836"/>
              <a:ext cx="72" cy="3"/>
            </a:xfrm>
            <a:prstGeom prst="line">
              <a:avLst/>
            </a:prstGeom>
            <a:noFill/>
            <a:ln w="0">
              <a:solidFill>
                <a:srgbClr val="000000"/>
              </a:solidFill>
              <a:round/>
              <a:headEnd/>
              <a:tailEnd/>
            </a:ln>
          </p:spPr>
          <p:txBody>
            <a:bodyPr/>
            <a:lstStyle/>
            <a:p>
              <a:endParaRPr lang="en-GB"/>
            </a:p>
          </p:txBody>
        </p:sp>
        <p:sp>
          <p:nvSpPr>
            <p:cNvPr id="34962" name="Line 390"/>
            <p:cNvSpPr>
              <a:spLocks noChangeShapeType="1"/>
            </p:cNvSpPr>
            <p:nvPr/>
          </p:nvSpPr>
          <p:spPr bwMode="auto">
            <a:xfrm flipH="1">
              <a:off x="966" y="2789"/>
              <a:ext cx="72" cy="4"/>
            </a:xfrm>
            <a:prstGeom prst="line">
              <a:avLst/>
            </a:prstGeom>
            <a:noFill/>
            <a:ln w="0">
              <a:solidFill>
                <a:srgbClr val="000000"/>
              </a:solidFill>
              <a:round/>
              <a:headEnd/>
              <a:tailEnd/>
            </a:ln>
          </p:spPr>
          <p:txBody>
            <a:bodyPr/>
            <a:lstStyle/>
            <a:p>
              <a:endParaRPr lang="en-GB"/>
            </a:p>
          </p:txBody>
        </p:sp>
        <p:sp>
          <p:nvSpPr>
            <p:cNvPr id="34963" name="Line 391"/>
            <p:cNvSpPr>
              <a:spLocks noChangeShapeType="1"/>
            </p:cNvSpPr>
            <p:nvPr/>
          </p:nvSpPr>
          <p:spPr bwMode="auto">
            <a:xfrm>
              <a:off x="989" y="2745"/>
              <a:ext cx="1" cy="93"/>
            </a:xfrm>
            <a:prstGeom prst="line">
              <a:avLst/>
            </a:prstGeom>
            <a:noFill/>
            <a:ln w="0">
              <a:solidFill>
                <a:srgbClr val="000000"/>
              </a:solidFill>
              <a:round/>
              <a:headEnd/>
              <a:tailEnd/>
            </a:ln>
          </p:spPr>
          <p:txBody>
            <a:bodyPr/>
            <a:lstStyle/>
            <a:p>
              <a:endParaRPr lang="en-GB"/>
            </a:p>
          </p:txBody>
        </p:sp>
        <p:sp>
          <p:nvSpPr>
            <p:cNvPr id="34964" name="Line 392"/>
            <p:cNvSpPr>
              <a:spLocks noChangeShapeType="1"/>
            </p:cNvSpPr>
            <p:nvPr/>
          </p:nvSpPr>
          <p:spPr bwMode="auto">
            <a:xfrm>
              <a:off x="989" y="2841"/>
              <a:ext cx="1" cy="92"/>
            </a:xfrm>
            <a:prstGeom prst="line">
              <a:avLst/>
            </a:prstGeom>
            <a:noFill/>
            <a:ln w="0">
              <a:solidFill>
                <a:srgbClr val="000000"/>
              </a:solidFill>
              <a:round/>
              <a:headEnd/>
              <a:tailEnd/>
            </a:ln>
          </p:spPr>
          <p:txBody>
            <a:bodyPr/>
            <a:lstStyle/>
            <a:p>
              <a:endParaRPr lang="en-GB"/>
            </a:p>
          </p:txBody>
        </p:sp>
        <p:sp>
          <p:nvSpPr>
            <p:cNvPr id="34965" name="Line 393"/>
            <p:cNvSpPr>
              <a:spLocks noChangeShapeType="1"/>
            </p:cNvSpPr>
            <p:nvPr/>
          </p:nvSpPr>
          <p:spPr bwMode="auto">
            <a:xfrm flipV="1">
              <a:off x="1013" y="2840"/>
              <a:ext cx="1" cy="93"/>
            </a:xfrm>
            <a:prstGeom prst="line">
              <a:avLst/>
            </a:prstGeom>
            <a:noFill/>
            <a:ln w="0">
              <a:solidFill>
                <a:srgbClr val="000000"/>
              </a:solidFill>
              <a:round/>
              <a:headEnd/>
              <a:tailEnd/>
            </a:ln>
          </p:spPr>
          <p:txBody>
            <a:bodyPr/>
            <a:lstStyle/>
            <a:p>
              <a:endParaRPr lang="en-GB"/>
            </a:p>
          </p:txBody>
        </p:sp>
        <p:sp>
          <p:nvSpPr>
            <p:cNvPr id="34966" name="Line 394"/>
            <p:cNvSpPr>
              <a:spLocks noChangeShapeType="1"/>
            </p:cNvSpPr>
            <p:nvPr/>
          </p:nvSpPr>
          <p:spPr bwMode="auto">
            <a:xfrm flipV="1">
              <a:off x="1013" y="2743"/>
              <a:ext cx="1" cy="94"/>
            </a:xfrm>
            <a:prstGeom prst="line">
              <a:avLst/>
            </a:prstGeom>
            <a:noFill/>
            <a:ln w="0">
              <a:solidFill>
                <a:srgbClr val="000000"/>
              </a:solidFill>
              <a:round/>
              <a:headEnd/>
              <a:tailEnd/>
            </a:ln>
          </p:spPr>
          <p:txBody>
            <a:bodyPr/>
            <a:lstStyle/>
            <a:p>
              <a:endParaRPr lang="en-GB"/>
            </a:p>
          </p:txBody>
        </p:sp>
        <p:sp>
          <p:nvSpPr>
            <p:cNvPr id="34967" name="Freeform 395"/>
            <p:cNvSpPr>
              <a:spLocks/>
            </p:cNvSpPr>
            <p:nvPr/>
          </p:nvSpPr>
          <p:spPr bwMode="auto">
            <a:xfrm>
              <a:off x="1191" y="2723"/>
              <a:ext cx="88" cy="210"/>
            </a:xfrm>
            <a:custGeom>
              <a:avLst/>
              <a:gdLst>
                <a:gd name="T0" fmla="*/ 0 w 351"/>
                <a:gd name="T1" fmla="*/ 6 h 838"/>
                <a:gd name="T2" fmla="*/ 88 w 351"/>
                <a:gd name="T3" fmla="*/ 0 h 838"/>
                <a:gd name="T4" fmla="*/ 88 w 351"/>
                <a:gd name="T5" fmla="*/ 210 h 838"/>
                <a:gd name="T6" fmla="*/ 0 w 351"/>
                <a:gd name="T7" fmla="*/ 210 h 838"/>
                <a:gd name="T8" fmla="*/ 0 w 351"/>
                <a:gd name="T9" fmla="*/ 6 h 838"/>
                <a:gd name="T10" fmla="*/ 6 w 351"/>
                <a:gd name="T11" fmla="*/ 7 h 838"/>
                <a:gd name="T12" fmla="*/ 88 w 351"/>
                <a:gd name="T13" fmla="*/ 1 h 838"/>
                <a:gd name="T14" fmla="*/ 0 60000 65536"/>
                <a:gd name="T15" fmla="*/ 0 60000 65536"/>
                <a:gd name="T16" fmla="*/ 0 60000 65536"/>
                <a:gd name="T17" fmla="*/ 0 60000 65536"/>
                <a:gd name="T18" fmla="*/ 0 60000 65536"/>
                <a:gd name="T19" fmla="*/ 0 60000 65536"/>
                <a:gd name="T20" fmla="*/ 0 60000 65536"/>
                <a:gd name="T21" fmla="*/ 0 w 351"/>
                <a:gd name="T22" fmla="*/ 0 h 838"/>
                <a:gd name="T23" fmla="*/ 351 w 351"/>
                <a:gd name="T24" fmla="*/ 838 h 8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1" h="838">
                  <a:moveTo>
                    <a:pt x="0" y="24"/>
                  </a:moveTo>
                  <a:lnTo>
                    <a:pt x="351" y="0"/>
                  </a:lnTo>
                  <a:lnTo>
                    <a:pt x="351" y="837"/>
                  </a:lnTo>
                  <a:lnTo>
                    <a:pt x="0" y="838"/>
                  </a:lnTo>
                  <a:lnTo>
                    <a:pt x="0" y="24"/>
                  </a:lnTo>
                  <a:lnTo>
                    <a:pt x="23" y="28"/>
                  </a:lnTo>
                  <a:lnTo>
                    <a:pt x="351" y="4"/>
                  </a:lnTo>
                </a:path>
              </a:pathLst>
            </a:custGeom>
            <a:noFill/>
            <a:ln w="0">
              <a:solidFill>
                <a:srgbClr val="000000"/>
              </a:solidFill>
              <a:round/>
              <a:headEnd/>
              <a:tailEnd/>
            </a:ln>
          </p:spPr>
          <p:txBody>
            <a:bodyPr/>
            <a:lstStyle/>
            <a:p>
              <a:endParaRPr lang="en-US"/>
            </a:p>
          </p:txBody>
        </p:sp>
        <p:sp>
          <p:nvSpPr>
            <p:cNvPr id="34968" name="Line 396"/>
            <p:cNvSpPr>
              <a:spLocks noChangeShapeType="1"/>
            </p:cNvSpPr>
            <p:nvPr/>
          </p:nvSpPr>
          <p:spPr bwMode="auto">
            <a:xfrm>
              <a:off x="1197" y="2730"/>
              <a:ext cx="1" cy="203"/>
            </a:xfrm>
            <a:prstGeom prst="line">
              <a:avLst/>
            </a:prstGeom>
            <a:noFill/>
            <a:ln w="0">
              <a:solidFill>
                <a:srgbClr val="000000"/>
              </a:solidFill>
              <a:round/>
              <a:headEnd/>
              <a:tailEnd/>
            </a:ln>
          </p:spPr>
          <p:txBody>
            <a:bodyPr/>
            <a:lstStyle/>
            <a:p>
              <a:endParaRPr lang="en-GB"/>
            </a:p>
          </p:txBody>
        </p:sp>
        <p:sp>
          <p:nvSpPr>
            <p:cNvPr id="34969" name="Line 397"/>
            <p:cNvSpPr>
              <a:spLocks noChangeShapeType="1"/>
            </p:cNvSpPr>
            <p:nvPr/>
          </p:nvSpPr>
          <p:spPr bwMode="auto">
            <a:xfrm flipV="1">
              <a:off x="1197" y="2881"/>
              <a:ext cx="82" cy="2"/>
            </a:xfrm>
            <a:prstGeom prst="line">
              <a:avLst/>
            </a:prstGeom>
            <a:noFill/>
            <a:ln w="0">
              <a:solidFill>
                <a:srgbClr val="000000"/>
              </a:solidFill>
              <a:round/>
              <a:headEnd/>
              <a:tailEnd/>
            </a:ln>
          </p:spPr>
          <p:txBody>
            <a:bodyPr/>
            <a:lstStyle/>
            <a:p>
              <a:endParaRPr lang="en-GB"/>
            </a:p>
          </p:txBody>
        </p:sp>
        <p:sp>
          <p:nvSpPr>
            <p:cNvPr id="34970" name="Line 398"/>
            <p:cNvSpPr>
              <a:spLocks noChangeShapeType="1"/>
            </p:cNvSpPr>
            <p:nvPr/>
          </p:nvSpPr>
          <p:spPr bwMode="auto">
            <a:xfrm flipH="1">
              <a:off x="1197" y="2830"/>
              <a:ext cx="82" cy="3"/>
            </a:xfrm>
            <a:prstGeom prst="line">
              <a:avLst/>
            </a:prstGeom>
            <a:noFill/>
            <a:ln w="0">
              <a:solidFill>
                <a:srgbClr val="000000"/>
              </a:solidFill>
              <a:round/>
              <a:headEnd/>
              <a:tailEnd/>
            </a:ln>
          </p:spPr>
          <p:txBody>
            <a:bodyPr/>
            <a:lstStyle/>
            <a:p>
              <a:endParaRPr lang="en-GB"/>
            </a:p>
          </p:txBody>
        </p:sp>
        <p:sp>
          <p:nvSpPr>
            <p:cNvPr id="34971" name="Line 399"/>
            <p:cNvSpPr>
              <a:spLocks noChangeShapeType="1"/>
            </p:cNvSpPr>
            <p:nvPr/>
          </p:nvSpPr>
          <p:spPr bwMode="auto">
            <a:xfrm flipV="1">
              <a:off x="1197" y="2827"/>
              <a:ext cx="82" cy="3"/>
            </a:xfrm>
            <a:prstGeom prst="line">
              <a:avLst/>
            </a:prstGeom>
            <a:noFill/>
            <a:ln w="0">
              <a:solidFill>
                <a:srgbClr val="000000"/>
              </a:solidFill>
              <a:round/>
              <a:headEnd/>
              <a:tailEnd/>
            </a:ln>
          </p:spPr>
          <p:txBody>
            <a:bodyPr/>
            <a:lstStyle/>
            <a:p>
              <a:endParaRPr lang="en-GB"/>
            </a:p>
          </p:txBody>
        </p:sp>
        <p:sp>
          <p:nvSpPr>
            <p:cNvPr id="34972" name="Line 400"/>
            <p:cNvSpPr>
              <a:spLocks noChangeShapeType="1"/>
            </p:cNvSpPr>
            <p:nvPr/>
          </p:nvSpPr>
          <p:spPr bwMode="auto">
            <a:xfrm flipH="1">
              <a:off x="1197" y="2776"/>
              <a:ext cx="82" cy="4"/>
            </a:xfrm>
            <a:prstGeom prst="line">
              <a:avLst/>
            </a:prstGeom>
            <a:noFill/>
            <a:ln w="0">
              <a:solidFill>
                <a:srgbClr val="000000"/>
              </a:solidFill>
              <a:round/>
              <a:headEnd/>
              <a:tailEnd/>
            </a:ln>
          </p:spPr>
          <p:txBody>
            <a:bodyPr/>
            <a:lstStyle/>
            <a:p>
              <a:endParaRPr lang="en-GB"/>
            </a:p>
          </p:txBody>
        </p:sp>
        <p:sp>
          <p:nvSpPr>
            <p:cNvPr id="34973" name="Line 401"/>
            <p:cNvSpPr>
              <a:spLocks noChangeShapeType="1"/>
            </p:cNvSpPr>
            <p:nvPr/>
          </p:nvSpPr>
          <p:spPr bwMode="auto">
            <a:xfrm>
              <a:off x="1223" y="2729"/>
              <a:ext cx="1" cy="100"/>
            </a:xfrm>
            <a:prstGeom prst="line">
              <a:avLst/>
            </a:prstGeom>
            <a:noFill/>
            <a:ln w="0">
              <a:solidFill>
                <a:srgbClr val="000000"/>
              </a:solidFill>
              <a:round/>
              <a:headEnd/>
              <a:tailEnd/>
            </a:ln>
          </p:spPr>
          <p:txBody>
            <a:bodyPr/>
            <a:lstStyle/>
            <a:p>
              <a:endParaRPr lang="en-GB"/>
            </a:p>
          </p:txBody>
        </p:sp>
        <p:sp>
          <p:nvSpPr>
            <p:cNvPr id="34974" name="Line 402"/>
            <p:cNvSpPr>
              <a:spLocks noChangeShapeType="1"/>
            </p:cNvSpPr>
            <p:nvPr/>
          </p:nvSpPr>
          <p:spPr bwMode="auto">
            <a:xfrm>
              <a:off x="1223" y="2832"/>
              <a:ext cx="1" cy="101"/>
            </a:xfrm>
            <a:prstGeom prst="line">
              <a:avLst/>
            </a:prstGeom>
            <a:noFill/>
            <a:ln w="0">
              <a:solidFill>
                <a:srgbClr val="000000"/>
              </a:solidFill>
              <a:round/>
              <a:headEnd/>
              <a:tailEnd/>
            </a:ln>
          </p:spPr>
          <p:txBody>
            <a:bodyPr/>
            <a:lstStyle/>
            <a:p>
              <a:endParaRPr lang="en-GB"/>
            </a:p>
          </p:txBody>
        </p:sp>
        <p:sp>
          <p:nvSpPr>
            <p:cNvPr id="34975" name="Line 403"/>
            <p:cNvSpPr>
              <a:spLocks noChangeShapeType="1"/>
            </p:cNvSpPr>
            <p:nvPr/>
          </p:nvSpPr>
          <p:spPr bwMode="auto">
            <a:xfrm flipV="1">
              <a:off x="1250" y="2831"/>
              <a:ext cx="1" cy="102"/>
            </a:xfrm>
            <a:prstGeom prst="line">
              <a:avLst/>
            </a:prstGeom>
            <a:noFill/>
            <a:ln w="0">
              <a:solidFill>
                <a:srgbClr val="000000"/>
              </a:solidFill>
              <a:round/>
              <a:headEnd/>
              <a:tailEnd/>
            </a:ln>
          </p:spPr>
          <p:txBody>
            <a:bodyPr/>
            <a:lstStyle/>
            <a:p>
              <a:endParaRPr lang="en-GB"/>
            </a:p>
          </p:txBody>
        </p:sp>
        <p:sp>
          <p:nvSpPr>
            <p:cNvPr id="34976" name="Line 404"/>
            <p:cNvSpPr>
              <a:spLocks noChangeShapeType="1"/>
            </p:cNvSpPr>
            <p:nvPr/>
          </p:nvSpPr>
          <p:spPr bwMode="auto">
            <a:xfrm flipV="1">
              <a:off x="1250" y="2727"/>
              <a:ext cx="1" cy="101"/>
            </a:xfrm>
            <a:prstGeom prst="line">
              <a:avLst/>
            </a:prstGeom>
            <a:noFill/>
            <a:ln w="0">
              <a:solidFill>
                <a:srgbClr val="000000"/>
              </a:solidFill>
              <a:round/>
              <a:headEnd/>
              <a:tailEnd/>
            </a:ln>
          </p:spPr>
          <p:txBody>
            <a:bodyPr/>
            <a:lstStyle/>
            <a:p>
              <a:endParaRPr lang="en-GB"/>
            </a:p>
          </p:txBody>
        </p:sp>
        <p:sp>
          <p:nvSpPr>
            <p:cNvPr id="34977" name="Freeform 405"/>
            <p:cNvSpPr>
              <a:spLocks/>
            </p:cNvSpPr>
            <p:nvPr/>
          </p:nvSpPr>
          <p:spPr bwMode="auto">
            <a:xfrm>
              <a:off x="647" y="3289"/>
              <a:ext cx="457" cy="95"/>
            </a:xfrm>
            <a:custGeom>
              <a:avLst/>
              <a:gdLst>
                <a:gd name="T0" fmla="*/ 126 w 1830"/>
                <a:gd name="T1" fmla="*/ 95 h 381"/>
                <a:gd name="T2" fmla="*/ 0 w 1830"/>
                <a:gd name="T3" fmla="*/ 73 h 381"/>
                <a:gd name="T4" fmla="*/ 0 w 1830"/>
                <a:gd name="T5" fmla="*/ 53 h 381"/>
                <a:gd name="T6" fmla="*/ 34 w 1830"/>
                <a:gd name="T7" fmla="*/ 48 h 381"/>
                <a:gd name="T8" fmla="*/ 34 w 1830"/>
                <a:gd name="T9" fmla="*/ 26 h 381"/>
                <a:gd name="T10" fmla="*/ 145 w 1830"/>
                <a:gd name="T11" fmla="*/ 12 h 381"/>
                <a:gd name="T12" fmla="*/ 145 w 1830"/>
                <a:gd name="T13" fmla="*/ 35 h 381"/>
                <a:gd name="T14" fmla="*/ 160 w 1830"/>
                <a:gd name="T15" fmla="*/ 37 h 381"/>
                <a:gd name="T16" fmla="*/ 174 w 1830"/>
                <a:gd name="T17" fmla="*/ 35 h 381"/>
                <a:gd name="T18" fmla="*/ 174 w 1830"/>
                <a:gd name="T19" fmla="*/ 8 h 381"/>
                <a:gd name="T20" fmla="*/ 236 w 1830"/>
                <a:gd name="T21" fmla="*/ 0 h 381"/>
                <a:gd name="T22" fmla="*/ 322 w 1830"/>
                <a:gd name="T23" fmla="*/ 12 h 381"/>
                <a:gd name="T24" fmla="*/ 322 w 1830"/>
                <a:gd name="T25" fmla="*/ 38 h 381"/>
                <a:gd name="T26" fmla="*/ 336 w 1830"/>
                <a:gd name="T27" fmla="*/ 41 h 381"/>
                <a:gd name="T28" fmla="*/ 350 w 1830"/>
                <a:gd name="T29" fmla="*/ 38 h 381"/>
                <a:gd name="T30" fmla="*/ 350 w 1830"/>
                <a:gd name="T31" fmla="*/ 15 h 381"/>
                <a:gd name="T32" fmla="*/ 457 w 1830"/>
                <a:gd name="T33" fmla="*/ 30 h 381"/>
                <a:gd name="T34" fmla="*/ 457 w 1830"/>
                <a:gd name="T35" fmla="*/ 71 h 381"/>
                <a:gd name="T36" fmla="*/ 336 w 1830"/>
                <a:gd name="T37" fmla="*/ 93 h 381"/>
                <a:gd name="T38" fmla="*/ 236 w 1830"/>
                <a:gd name="T39" fmla="*/ 77 h 381"/>
                <a:gd name="T40" fmla="*/ 126 w 1830"/>
                <a:gd name="T41" fmla="*/ 95 h 3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30"/>
                <a:gd name="T64" fmla="*/ 0 h 381"/>
                <a:gd name="T65" fmla="*/ 1830 w 1830"/>
                <a:gd name="T66" fmla="*/ 381 h 38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30" h="381">
                  <a:moveTo>
                    <a:pt x="504" y="381"/>
                  </a:moveTo>
                  <a:lnTo>
                    <a:pt x="0" y="291"/>
                  </a:lnTo>
                  <a:lnTo>
                    <a:pt x="0" y="213"/>
                  </a:lnTo>
                  <a:lnTo>
                    <a:pt x="138" y="193"/>
                  </a:lnTo>
                  <a:lnTo>
                    <a:pt x="138" y="103"/>
                  </a:lnTo>
                  <a:lnTo>
                    <a:pt x="582" y="47"/>
                  </a:lnTo>
                  <a:lnTo>
                    <a:pt x="582" y="139"/>
                  </a:lnTo>
                  <a:lnTo>
                    <a:pt x="640" y="148"/>
                  </a:lnTo>
                  <a:lnTo>
                    <a:pt x="695" y="141"/>
                  </a:lnTo>
                  <a:lnTo>
                    <a:pt x="695" y="32"/>
                  </a:lnTo>
                  <a:lnTo>
                    <a:pt x="944" y="0"/>
                  </a:lnTo>
                  <a:lnTo>
                    <a:pt x="1288" y="47"/>
                  </a:lnTo>
                  <a:lnTo>
                    <a:pt x="1288" y="154"/>
                  </a:lnTo>
                  <a:lnTo>
                    <a:pt x="1346" y="163"/>
                  </a:lnTo>
                  <a:lnTo>
                    <a:pt x="1400" y="154"/>
                  </a:lnTo>
                  <a:lnTo>
                    <a:pt x="1400" y="62"/>
                  </a:lnTo>
                  <a:lnTo>
                    <a:pt x="1830" y="120"/>
                  </a:lnTo>
                  <a:lnTo>
                    <a:pt x="1830" y="284"/>
                  </a:lnTo>
                  <a:lnTo>
                    <a:pt x="1346" y="374"/>
                  </a:lnTo>
                  <a:lnTo>
                    <a:pt x="944" y="308"/>
                  </a:lnTo>
                  <a:lnTo>
                    <a:pt x="504" y="381"/>
                  </a:lnTo>
                  <a:close/>
                </a:path>
              </a:pathLst>
            </a:custGeom>
            <a:solidFill>
              <a:srgbClr val="E0E0E0"/>
            </a:solidFill>
            <a:ln w="9525">
              <a:noFill/>
              <a:round/>
              <a:headEnd/>
              <a:tailEnd/>
            </a:ln>
          </p:spPr>
          <p:txBody>
            <a:bodyPr/>
            <a:lstStyle/>
            <a:p>
              <a:endParaRPr lang="en-US"/>
            </a:p>
          </p:txBody>
        </p:sp>
        <p:sp>
          <p:nvSpPr>
            <p:cNvPr id="34978" name="Freeform 406"/>
            <p:cNvSpPr>
              <a:spLocks/>
            </p:cNvSpPr>
            <p:nvPr/>
          </p:nvSpPr>
          <p:spPr bwMode="auto">
            <a:xfrm>
              <a:off x="647" y="3289"/>
              <a:ext cx="457" cy="95"/>
            </a:xfrm>
            <a:custGeom>
              <a:avLst/>
              <a:gdLst>
                <a:gd name="T0" fmla="*/ 126 w 1830"/>
                <a:gd name="T1" fmla="*/ 95 h 381"/>
                <a:gd name="T2" fmla="*/ 0 w 1830"/>
                <a:gd name="T3" fmla="*/ 73 h 381"/>
                <a:gd name="T4" fmla="*/ 0 w 1830"/>
                <a:gd name="T5" fmla="*/ 53 h 381"/>
                <a:gd name="T6" fmla="*/ 34 w 1830"/>
                <a:gd name="T7" fmla="*/ 48 h 381"/>
                <a:gd name="T8" fmla="*/ 34 w 1830"/>
                <a:gd name="T9" fmla="*/ 26 h 381"/>
                <a:gd name="T10" fmla="*/ 145 w 1830"/>
                <a:gd name="T11" fmla="*/ 12 h 381"/>
                <a:gd name="T12" fmla="*/ 145 w 1830"/>
                <a:gd name="T13" fmla="*/ 35 h 381"/>
                <a:gd name="T14" fmla="*/ 160 w 1830"/>
                <a:gd name="T15" fmla="*/ 37 h 381"/>
                <a:gd name="T16" fmla="*/ 174 w 1830"/>
                <a:gd name="T17" fmla="*/ 35 h 381"/>
                <a:gd name="T18" fmla="*/ 174 w 1830"/>
                <a:gd name="T19" fmla="*/ 8 h 381"/>
                <a:gd name="T20" fmla="*/ 236 w 1830"/>
                <a:gd name="T21" fmla="*/ 0 h 381"/>
                <a:gd name="T22" fmla="*/ 322 w 1830"/>
                <a:gd name="T23" fmla="*/ 12 h 381"/>
                <a:gd name="T24" fmla="*/ 322 w 1830"/>
                <a:gd name="T25" fmla="*/ 38 h 381"/>
                <a:gd name="T26" fmla="*/ 336 w 1830"/>
                <a:gd name="T27" fmla="*/ 41 h 381"/>
                <a:gd name="T28" fmla="*/ 350 w 1830"/>
                <a:gd name="T29" fmla="*/ 38 h 381"/>
                <a:gd name="T30" fmla="*/ 350 w 1830"/>
                <a:gd name="T31" fmla="*/ 15 h 381"/>
                <a:gd name="T32" fmla="*/ 457 w 1830"/>
                <a:gd name="T33" fmla="*/ 30 h 381"/>
                <a:gd name="T34" fmla="*/ 457 w 1830"/>
                <a:gd name="T35" fmla="*/ 71 h 381"/>
                <a:gd name="T36" fmla="*/ 336 w 1830"/>
                <a:gd name="T37" fmla="*/ 93 h 381"/>
                <a:gd name="T38" fmla="*/ 236 w 1830"/>
                <a:gd name="T39" fmla="*/ 77 h 381"/>
                <a:gd name="T40" fmla="*/ 126 w 1830"/>
                <a:gd name="T41" fmla="*/ 95 h 3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30"/>
                <a:gd name="T64" fmla="*/ 0 h 381"/>
                <a:gd name="T65" fmla="*/ 1830 w 1830"/>
                <a:gd name="T66" fmla="*/ 381 h 38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30" h="381">
                  <a:moveTo>
                    <a:pt x="504" y="381"/>
                  </a:moveTo>
                  <a:lnTo>
                    <a:pt x="0" y="291"/>
                  </a:lnTo>
                  <a:lnTo>
                    <a:pt x="0" y="213"/>
                  </a:lnTo>
                  <a:lnTo>
                    <a:pt x="138" y="193"/>
                  </a:lnTo>
                  <a:lnTo>
                    <a:pt x="138" y="103"/>
                  </a:lnTo>
                  <a:lnTo>
                    <a:pt x="582" y="47"/>
                  </a:lnTo>
                  <a:lnTo>
                    <a:pt x="582" y="139"/>
                  </a:lnTo>
                  <a:lnTo>
                    <a:pt x="640" y="148"/>
                  </a:lnTo>
                  <a:lnTo>
                    <a:pt x="695" y="141"/>
                  </a:lnTo>
                  <a:lnTo>
                    <a:pt x="695" y="32"/>
                  </a:lnTo>
                  <a:lnTo>
                    <a:pt x="944" y="0"/>
                  </a:lnTo>
                  <a:lnTo>
                    <a:pt x="1288" y="47"/>
                  </a:lnTo>
                  <a:lnTo>
                    <a:pt x="1288" y="154"/>
                  </a:lnTo>
                  <a:lnTo>
                    <a:pt x="1346" y="163"/>
                  </a:lnTo>
                  <a:lnTo>
                    <a:pt x="1400" y="154"/>
                  </a:lnTo>
                  <a:lnTo>
                    <a:pt x="1400" y="62"/>
                  </a:lnTo>
                  <a:lnTo>
                    <a:pt x="1830" y="120"/>
                  </a:lnTo>
                  <a:lnTo>
                    <a:pt x="1830" y="284"/>
                  </a:lnTo>
                  <a:lnTo>
                    <a:pt x="1346" y="374"/>
                  </a:lnTo>
                  <a:lnTo>
                    <a:pt x="944" y="308"/>
                  </a:lnTo>
                  <a:lnTo>
                    <a:pt x="504" y="381"/>
                  </a:lnTo>
                  <a:close/>
                </a:path>
              </a:pathLst>
            </a:custGeom>
            <a:noFill/>
            <a:ln w="0">
              <a:solidFill>
                <a:srgbClr val="000000"/>
              </a:solidFill>
              <a:round/>
              <a:headEnd/>
              <a:tailEnd/>
            </a:ln>
          </p:spPr>
          <p:txBody>
            <a:bodyPr/>
            <a:lstStyle/>
            <a:p>
              <a:endParaRPr lang="en-US"/>
            </a:p>
          </p:txBody>
        </p:sp>
        <p:sp>
          <p:nvSpPr>
            <p:cNvPr id="34979" name="Freeform 407"/>
            <p:cNvSpPr>
              <a:spLocks/>
            </p:cNvSpPr>
            <p:nvPr/>
          </p:nvSpPr>
          <p:spPr bwMode="auto">
            <a:xfrm>
              <a:off x="647" y="3315"/>
              <a:ext cx="159" cy="49"/>
            </a:xfrm>
            <a:custGeom>
              <a:avLst/>
              <a:gdLst>
                <a:gd name="T0" fmla="*/ 0 w 640"/>
                <a:gd name="T1" fmla="*/ 28 h 195"/>
                <a:gd name="T2" fmla="*/ 125 w 640"/>
                <a:gd name="T3" fmla="*/ 49 h 195"/>
                <a:gd name="T4" fmla="*/ 159 w 640"/>
                <a:gd name="T5" fmla="*/ 44 h 195"/>
                <a:gd name="T6" fmla="*/ 159 w 640"/>
                <a:gd name="T7" fmla="*/ 20 h 195"/>
                <a:gd name="T8" fmla="*/ 34 w 640"/>
                <a:gd name="T9" fmla="*/ 0 h 195"/>
                <a:gd name="T10" fmla="*/ 0 60000 65536"/>
                <a:gd name="T11" fmla="*/ 0 60000 65536"/>
                <a:gd name="T12" fmla="*/ 0 60000 65536"/>
                <a:gd name="T13" fmla="*/ 0 60000 65536"/>
                <a:gd name="T14" fmla="*/ 0 60000 65536"/>
                <a:gd name="T15" fmla="*/ 0 w 640"/>
                <a:gd name="T16" fmla="*/ 0 h 195"/>
                <a:gd name="T17" fmla="*/ 640 w 640"/>
                <a:gd name="T18" fmla="*/ 195 h 195"/>
              </a:gdLst>
              <a:ahLst/>
              <a:cxnLst>
                <a:cxn ang="T10">
                  <a:pos x="T0" y="T1"/>
                </a:cxn>
                <a:cxn ang="T11">
                  <a:pos x="T2" y="T3"/>
                </a:cxn>
                <a:cxn ang="T12">
                  <a:pos x="T4" y="T5"/>
                </a:cxn>
                <a:cxn ang="T13">
                  <a:pos x="T6" y="T7"/>
                </a:cxn>
                <a:cxn ang="T14">
                  <a:pos x="T8" y="T9"/>
                </a:cxn>
              </a:cxnLst>
              <a:rect l="T15" t="T16" r="T17" b="T18"/>
              <a:pathLst>
                <a:path w="640" h="195">
                  <a:moveTo>
                    <a:pt x="0" y="110"/>
                  </a:moveTo>
                  <a:lnTo>
                    <a:pt x="504" y="195"/>
                  </a:lnTo>
                  <a:lnTo>
                    <a:pt x="640" y="174"/>
                  </a:lnTo>
                  <a:lnTo>
                    <a:pt x="640" y="79"/>
                  </a:lnTo>
                  <a:lnTo>
                    <a:pt x="138" y="0"/>
                  </a:lnTo>
                </a:path>
              </a:pathLst>
            </a:custGeom>
            <a:noFill/>
            <a:ln w="0">
              <a:solidFill>
                <a:srgbClr val="000000"/>
              </a:solidFill>
              <a:round/>
              <a:headEnd/>
              <a:tailEnd/>
            </a:ln>
          </p:spPr>
          <p:txBody>
            <a:bodyPr/>
            <a:lstStyle/>
            <a:p>
              <a:endParaRPr lang="en-US"/>
            </a:p>
          </p:txBody>
        </p:sp>
        <p:sp>
          <p:nvSpPr>
            <p:cNvPr id="34980" name="Line 408"/>
            <p:cNvSpPr>
              <a:spLocks noChangeShapeType="1"/>
            </p:cNvSpPr>
            <p:nvPr/>
          </p:nvSpPr>
          <p:spPr bwMode="auto">
            <a:xfrm>
              <a:off x="681" y="3337"/>
              <a:ext cx="125" cy="21"/>
            </a:xfrm>
            <a:prstGeom prst="line">
              <a:avLst/>
            </a:prstGeom>
            <a:noFill/>
            <a:ln w="0">
              <a:solidFill>
                <a:srgbClr val="000000"/>
              </a:solidFill>
              <a:round/>
              <a:headEnd/>
              <a:tailEnd/>
            </a:ln>
          </p:spPr>
          <p:txBody>
            <a:bodyPr/>
            <a:lstStyle/>
            <a:p>
              <a:endParaRPr lang="en-GB"/>
            </a:p>
          </p:txBody>
        </p:sp>
        <p:sp>
          <p:nvSpPr>
            <p:cNvPr id="34981" name="Line 409"/>
            <p:cNvSpPr>
              <a:spLocks noChangeShapeType="1"/>
            </p:cNvSpPr>
            <p:nvPr/>
          </p:nvSpPr>
          <p:spPr bwMode="auto">
            <a:xfrm>
              <a:off x="773" y="3364"/>
              <a:ext cx="1" cy="20"/>
            </a:xfrm>
            <a:prstGeom prst="line">
              <a:avLst/>
            </a:prstGeom>
            <a:noFill/>
            <a:ln w="0">
              <a:solidFill>
                <a:srgbClr val="000000"/>
              </a:solidFill>
              <a:round/>
              <a:headEnd/>
              <a:tailEnd/>
            </a:ln>
          </p:spPr>
          <p:txBody>
            <a:bodyPr/>
            <a:lstStyle/>
            <a:p>
              <a:endParaRPr lang="en-GB"/>
            </a:p>
          </p:txBody>
        </p:sp>
        <p:sp>
          <p:nvSpPr>
            <p:cNvPr id="34982" name="Freeform 410"/>
            <p:cNvSpPr>
              <a:spLocks/>
            </p:cNvSpPr>
            <p:nvPr/>
          </p:nvSpPr>
          <p:spPr bwMode="auto">
            <a:xfrm>
              <a:off x="806" y="3319"/>
              <a:ext cx="298" cy="19"/>
            </a:xfrm>
            <a:custGeom>
              <a:avLst/>
              <a:gdLst>
                <a:gd name="T0" fmla="*/ 0 w 1190"/>
                <a:gd name="T1" fmla="*/ 15 h 76"/>
                <a:gd name="T2" fmla="*/ 76 w 1190"/>
                <a:gd name="T3" fmla="*/ 5 h 76"/>
                <a:gd name="T4" fmla="*/ 177 w 1190"/>
                <a:gd name="T5" fmla="*/ 19 h 76"/>
                <a:gd name="T6" fmla="*/ 298 w 1190"/>
                <a:gd name="T7" fmla="*/ 0 h 76"/>
                <a:gd name="T8" fmla="*/ 0 60000 65536"/>
                <a:gd name="T9" fmla="*/ 0 60000 65536"/>
                <a:gd name="T10" fmla="*/ 0 60000 65536"/>
                <a:gd name="T11" fmla="*/ 0 60000 65536"/>
                <a:gd name="T12" fmla="*/ 0 w 1190"/>
                <a:gd name="T13" fmla="*/ 0 h 76"/>
                <a:gd name="T14" fmla="*/ 1190 w 1190"/>
                <a:gd name="T15" fmla="*/ 76 h 76"/>
              </a:gdLst>
              <a:ahLst/>
              <a:cxnLst>
                <a:cxn ang="T8">
                  <a:pos x="T0" y="T1"/>
                </a:cxn>
                <a:cxn ang="T9">
                  <a:pos x="T2" y="T3"/>
                </a:cxn>
                <a:cxn ang="T10">
                  <a:pos x="T4" y="T5"/>
                </a:cxn>
                <a:cxn ang="T11">
                  <a:pos x="T6" y="T7"/>
                </a:cxn>
              </a:cxnLst>
              <a:rect l="T12" t="T13" r="T14" b="T15"/>
              <a:pathLst>
                <a:path w="1190" h="76">
                  <a:moveTo>
                    <a:pt x="0" y="62"/>
                  </a:moveTo>
                  <a:lnTo>
                    <a:pt x="304" y="18"/>
                  </a:lnTo>
                  <a:lnTo>
                    <a:pt x="706" y="76"/>
                  </a:lnTo>
                  <a:lnTo>
                    <a:pt x="1190" y="0"/>
                  </a:lnTo>
                </a:path>
              </a:pathLst>
            </a:custGeom>
            <a:noFill/>
            <a:ln w="0">
              <a:solidFill>
                <a:srgbClr val="000000"/>
              </a:solidFill>
              <a:round/>
              <a:headEnd/>
              <a:tailEnd/>
            </a:ln>
          </p:spPr>
          <p:txBody>
            <a:bodyPr/>
            <a:lstStyle/>
            <a:p>
              <a:endParaRPr lang="en-US"/>
            </a:p>
          </p:txBody>
        </p:sp>
        <p:sp>
          <p:nvSpPr>
            <p:cNvPr id="34983" name="Line 411"/>
            <p:cNvSpPr>
              <a:spLocks noChangeShapeType="1"/>
            </p:cNvSpPr>
            <p:nvPr/>
          </p:nvSpPr>
          <p:spPr bwMode="auto">
            <a:xfrm>
              <a:off x="983" y="3338"/>
              <a:ext cx="1" cy="45"/>
            </a:xfrm>
            <a:prstGeom prst="line">
              <a:avLst/>
            </a:prstGeom>
            <a:noFill/>
            <a:ln w="0">
              <a:solidFill>
                <a:srgbClr val="000000"/>
              </a:solidFill>
              <a:round/>
              <a:headEnd/>
              <a:tailEnd/>
            </a:ln>
          </p:spPr>
          <p:txBody>
            <a:bodyPr/>
            <a:lstStyle/>
            <a:p>
              <a:endParaRPr lang="en-GB"/>
            </a:p>
          </p:txBody>
        </p:sp>
        <p:sp>
          <p:nvSpPr>
            <p:cNvPr id="34984" name="Line 412"/>
            <p:cNvSpPr>
              <a:spLocks noChangeShapeType="1"/>
            </p:cNvSpPr>
            <p:nvPr/>
          </p:nvSpPr>
          <p:spPr bwMode="auto">
            <a:xfrm>
              <a:off x="883" y="3323"/>
              <a:ext cx="1" cy="43"/>
            </a:xfrm>
            <a:prstGeom prst="line">
              <a:avLst/>
            </a:prstGeom>
            <a:noFill/>
            <a:ln w="0">
              <a:solidFill>
                <a:srgbClr val="000000"/>
              </a:solidFill>
              <a:round/>
              <a:headEnd/>
              <a:tailEnd/>
            </a:ln>
          </p:spPr>
          <p:txBody>
            <a:bodyPr/>
            <a:lstStyle/>
            <a:p>
              <a:endParaRPr lang="en-GB"/>
            </a:p>
          </p:txBody>
        </p:sp>
      </p:grpSp>
      <p:sp>
        <p:nvSpPr>
          <p:cNvPr id="128413" name="Text Box 413"/>
          <p:cNvSpPr txBox="1">
            <a:spLocks noChangeArrowheads="1"/>
          </p:cNvSpPr>
          <p:nvPr/>
        </p:nvSpPr>
        <p:spPr bwMode="auto">
          <a:xfrm>
            <a:off x="684213" y="2349500"/>
            <a:ext cx="4751387" cy="915988"/>
          </a:xfrm>
          <a:prstGeom prst="rect">
            <a:avLst/>
          </a:prstGeom>
          <a:noFill/>
          <a:ln w="9525">
            <a:noFill/>
            <a:miter lim="800000"/>
            <a:headEnd/>
            <a:tailEnd/>
          </a:ln>
        </p:spPr>
        <p:txBody>
          <a:bodyPr>
            <a:spAutoFit/>
          </a:bodyPr>
          <a:lstStyle/>
          <a:p>
            <a:pPr>
              <a:spcBef>
                <a:spcPct val="50000"/>
              </a:spcBef>
            </a:pPr>
            <a:r>
              <a:rPr lang="en-GB"/>
              <a:t>We could order these houses by size, price, location even but they would clearly be in 4 different classes</a:t>
            </a:r>
            <a:r>
              <a:rPr lang="en-GB" b="0"/>
              <a:t> </a:t>
            </a:r>
          </a:p>
        </p:txBody>
      </p:sp>
      <p:sp>
        <p:nvSpPr>
          <p:cNvPr id="128414" name="Rectangle 414"/>
          <p:cNvSpPr>
            <a:spLocks noChangeArrowheads="1"/>
          </p:cNvSpPr>
          <p:nvPr/>
        </p:nvSpPr>
        <p:spPr bwMode="auto">
          <a:xfrm>
            <a:off x="468313" y="5661025"/>
            <a:ext cx="2851150" cy="915988"/>
          </a:xfrm>
          <a:prstGeom prst="rect">
            <a:avLst/>
          </a:prstGeom>
          <a:noFill/>
          <a:ln w="9525">
            <a:noFill/>
            <a:miter lim="800000"/>
            <a:headEnd/>
            <a:tailEnd/>
          </a:ln>
        </p:spPr>
        <p:txBody>
          <a:bodyPr wrap="none" anchor="ctr">
            <a:spAutoFit/>
          </a:bodyPr>
          <a:lstStyle/>
          <a:p>
            <a:pPr algn="ctr"/>
            <a:r>
              <a:rPr lang="en-GB" b="0"/>
              <a:t>Within these discrete sets </a:t>
            </a:r>
          </a:p>
          <a:p>
            <a:pPr algn="ctr"/>
            <a:r>
              <a:rPr lang="en-GB" b="0"/>
              <a:t>of the same order there is </a:t>
            </a:r>
          </a:p>
          <a:p>
            <a:pPr algn="ctr"/>
            <a:r>
              <a:rPr lang="en-GB" b="0"/>
              <a:t>scope for much variation.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0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0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84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8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413" grpId="0"/>
      <p:bldP spid="1284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GB" smtClean="0"/>
              <a:t>Big O notation</a:t>
            </a:r>
          </a:p>
        </p:txBody>
      </p:sp>
      <p:sp>
        <p:nvSpPr>
          <p:cNvPr id="33796" name="Rectangle 3"/>
          <p:cNvSpPr>
            <a:spLocks noGrp="1" noChangeArrowheads="1"/>
          </p:cNvSpPr>
          <p:nvPr>
            <p:ph sz="quarter" idx="1"/>
          </p:nvPr>
        </p:nvSpPr>
        <p:spPr/>
        <p:txBody>
          <a:bodyPr/>
          <a:lstStyle/>
          <a:p>
            <a:pPr eaLnBrk="1" hangingPunct="1">
              <a:lnSpc>
                <a:spcPct val="90000"/>
              </a:lnSpc>
            </a:pPr>
            <a:r>
              <a:rPr lang="en-GB" sz="2800" smtClean="0"/>
              <a:t>We divide up the classes of algorithms by counting primitive operations</a:t>
            </a:r>
          </a:p>
          <a:p>
            <a:pPr eaLnBrk="1" hangingPunct="1">
              <a:lnSpc>
                <a:spcPct val="90000"/>
              </a:lnSpc>
            </a:pPr>
            <a:r>
              <a:rPr lang="en-GB" sz="2800" smtClean="0"/>
              <a:t>We look at the </a:t>
            </a:r>
            <a:r>
              <a:rPr lang="en-GB" sz="2800" b="1" smtClean="0"/>
              <a:t>dominant</a:t>
            </a:r>
            <a:r>
              <a:rPr lang="en-GB" sz="2800" smtClean="0"/>
              <a:t> term to give it its big O classification</a:t>
            </a:r>
          </a:p>
          <a:p>
            <a:pPr eaLnBrk="1" hangingPunct="1">
              <a:lnSpc>
                <a:spcPct val="90000"/>
              </a:lnSpc>
            </a:pPr>
            <a:r>
              <a:rPr lang="en-GB" sz="2800" smtClean="0"/>
              <a:t>E.g. if T </a:t>
            </a:r>
            <a:r>
              <a:rPr lang="en-GB" sz="2800" baseline="-25000" smtClean="0"/>
              <a:t>A </a:t>
            </a:r>
            <a:r>
              <a:rPr lang="en-GB" sz="2800" smtClean="0"/>
              <a:t>(n) = n</a:t>
            </a:r>
            <a:r>
              <a:rPr lang="en-GB" sz="2800" baseline="30000" smtClean="0"/>
              <a:t>2</a:t>
            </a:r>
            <a:r>
              <a:rPr lang="en-GB" sz="2800" smtClean="0"/>
              <a:t> + n then it has O(n</a:t>
            </a:r>
            <a:r>
              <a:rPr lang="en-GB" sz="2800" baseline="30000" smtClean="0"/>
              <a:t>2</a:t>
            </a:r>
            <a:r>
              <a:rPr lang="en-GB" sz="2800" smtClean="0"/>
              <a:t>) because as n increases  T will grow at the same rate as n</a:t>
            </a:r>
            <a:r>
              <a:rPr lang="en-GB" sz="2800" baseline="30000" smtClean="0"/>
              <a:t>2</a:t>
            </a:r>
            <a:r>
              <a:rPr lang="en-GB" sz="2800" baseline="-25000" smtClean="0"/>
              <a:t> </a:t>
            </a:r>
          </a:p>
          <a:p>
            <a:pPr eaLnBrk="1" hangingPunct="1">
              <a:lnSpc>
                <a:spcPct val="90000"/>
              </a:lnSpc>
            </a:pPr>
            <a:r>
              <a:rPr lang="en-GB" sz="2800" smtClean="0"/>
              <a:t>As we can see from the table the only algorithms that will execute in reasonable time for large n are O(n</a:t>
            </a:r>
            <a:r>
              <a:rPr lang="en-GB" sz="2800" baseline="30000" smtClean="0"/>
              <a:t>k</a:t>
            </a:r>
            <a:r>
              <a:rPr lang="en-GB" sz="2800" smtClean="0"/>
              <a:t>) i.e. they have polynomial complexity</a:t>
            </a:r>
            <a:endParaRPr lang="en-GB" sz="2800" baseline="-25000" smtClean="0"/>
          </a:p>
          <a:p>
            <a:pPr eaLnBrk="1" hangingPunct="1">
              <a:lnSpc>
                <a:spcPct val="90000"/>
              </a:lnSpc>
            </a:pPr>
            <a:endParaRPr lang="en-GB" sz="2800" baseline="30000" smtClean="0"/>
          </a:p>
          <a:p>
            <a:pPr eaLnBrk="1" hangingPunct="1">
              <a:lnSpc>
                <a:spcPct val="90000"/>
              </a:lnSpc>
            </a:pPr>
            <a:endParaRPr lang="en-GB" sz="2800" baseline="-25000" smtClean="0"/>
          </a:p>
        </p:txBody>
      </p:sp>
      <p:sp>
        <p:nvSpPr>
          <p:cNvPr id="6"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35845" name="Slide Number Placeholder 4"/>
          <p:cNvSpPr>
            <a:spLocks noGrp="1"/>
          </p:cNvSpPr>
          <p:nvPr>
            <p:ph type="sldNum" sz="quarter" idx="12"/>
          </p:nvPr>
        </p:nvSpPr>
        <p:spPr>
          <a:noFill/>
        </p:spPr>
        <p:txBody>
          <a:bodyPr>
            <a:normAutofit fontScale="85000" lnSpcReduction="20000"/>
          </a:bodyPr>
          <a:lstStyle/>
          <a:p>
            <a:fld id="{EFAE614A-8D30-462C-B03F-529F4ECAC93E}" type="slidenum">
              <a:rPr lang="en-GB" smtClean="0"/>
              <a:pPr/>
              <a:t>33</a:t>
            </a:fld>
            <a:endParaRPr lang="en-GB" smtClean="0"/>
          </a:p>
        </p:txBody>
      </p:sp>
      <p:sp>
        <p:nvSpPr>
          <p:cNvPr id="35842"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3995738" y="274638"/>
            <a:ext cx="4691062" cy="1143000"/>
          </a:xfrm>
        </p:spPr>
        <p:txBody>
          <a:bodyPr/>
          <a:lstStyle/>
          <a:p>
            <a:pPr eaLnBrk="1" hangingPunct="1"/>
            <a:r>
              <a:rPr lang="en-GB" sz="2800" smtClean="0"/>
              <a:t>Polynomial complexity</a:t>
            </a:r>
          </a:p>
        </p:txBody>
      </p:sp>
      <p:sp>
        <p:nvSpPr>
          <p:cNvPr id="12"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36873" name="Slide Number Placeholder 10"/>
          <p:cNvSpPr>
            <a:spLocks noGrp="1"/>
          </p:cNvSpPr>
          <p:nvPr>
            <p:ph type="sldNum" sz="quarter" idx="12"/>
          </p:nvPr>
        </p:nvSpPr>
        <p:spPr>
          <a:noFill/>
        </p:spPr>
        <p:txBody>
          <a:bodyPr>
            <a:normAutofit fontScale="85000" lnSpcReduction="20000"/>
          </a:bodyPr>
          <a:lstStyle/>
          <a:p>
            <a:fld id="{0F7EACAD-2895-43B1-B843-7CAF5C13D98A}" type="slidenum">
              <a:rPr lang="en-GB" smtClean="0"/>
              <a:pPr/>
              <a:t>34</a:t>
            </a:fld>
            <a:endParaRPr lang="en-GB" smtClean="0"/>
          </a:p>
        </p:txBody>
      </p:sp>
      <p:sp>
        <p:nvSpPr>
          <p:cNvPr id="36866"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sp>
        <p:nvSpPr>
          <p:cNvPr id="36868" name="AutoShape 3"/>
          <p:cNvSpPr>
            <a:spLocks noChangeArrowheads="1"/>
          </p:cNvSpPr>
          <p:nvPr/>
        </p:nvSpPr>
        <p:spPr bwMode="auto">
          <a:xfrm>
            <a:off x="1116013" y="4652963"/>
            <a:ext cx="4152900" cy="1816100"/>
          </a:xfrm>
          <a:prstGeom prst="wedgeEllipseCallout">
            <a:avLst>
              <a:gd name="adj1" fmla="val 16514"/>
              <a:gd name="adj2" fmla="val -70194"/>
            </a:avLst>
          </a:prstGeom>
          <a:solidFill>
            <a:srgbClr val="FFFFFF"/>
          </a:solidFill>
          <a:ln w="9525">
            <a:solidFill>
              <a:srgbClr val="000000"/>
            </a:solidFill>
            <a:miter lim="800000"/>
            <a:headEnd/>
            <a:tailEnd/>
          </a:ln>
        </p:spPr>
        <p:txBody>
          <a:bodyPr/>
          <a:lstStyle/>
          <a:p>
            <a:r>
              <a:rPr lang="en-GB" sz="2600" b="0"/>
              <a:t>T(n) = n</a:t>
            </a:r>
            <a:r>
              <a:rPr lang="en-GB" sz="2600" b="0" baseline="30000"/>
              <a:t>4</a:t>
            </a:r>
            <a:r>
              <a:rPr lang="en-GB" sz="2600" b="0"/>
              <a:t>+2n-1</a:t>
            </a:r>
          </a:p>
          <a:p>
            <a:r>
              <a:rPr lang="en-GB" sz="2600" b="0"/>
              <a:t>T(n) = (n</a:t>
            </a:r>
            <a:r>
              <a:rPr lang="en-GB" sz="2600" b="0" baseline="30000"/>
              <a:t>2</a:t>
            </a:r>
            <a:r>
              <a:rPr lang="en-GB" sz="2600" b="0"/>
              <a:t>+5)</a:t>
            </a:r>
            <a:r>
              <a:rPr lang="en-GB" sz="2600" b="0" baseline="30000"/>
              <a:t>2</a:t>
            </a:r>
          </a:p>
          <a:p>
            <a:r>
              <a:rPr lang="en-GB" sz="2600" b="0"/>
              <a:t>T(n) = n</a:t>
            </a:r>
            <a:r>
              <a:rPr lang="en-GB" sz="2600" b="0" baseline="30000"/>
              <a:t>4</a:t>
            </a:r>
            <a:r>
              <a:rPr lang="en-GB" sz="2600" b="0"/>
              <a:t> +3n</a:t>
            </a:r>
            <a:r>
              <a:rPr lang="en-GB" sz="2600" b="0" baseline="30000"/>
              <a:t>3</a:t>
            </a:r>
            <a:r>
              <a:rPr lang="en-GB" sz="2600" b="0"/>
              <a:t>+2n </a:t>
            </a:r>
            <a:endParaRPr lang="en-GB" sz="1200" b="0"/>
          </a:p>
          <a:p>
            <a:endParaRPr lang="en-GB" b="0"/>
          </a:p>
        </p:txBody>
      </p:sp>
      <p:grpSp>
        <p:nvGrpSpPr>
          <p:cNvPr id="36869" name="Group 4"/>
          <p:cNvGrpSpPr>
            <a:grpSpLocks/>
          </p:cNvGrpSpPr>
          <p:nvPr/>
        </p:nvGrpSpPr>
        <p:grpSpPr bwMode="auto">
          <a:xfrm>
            <a:off x="179388" y="490538"/>
            <a:ext cx="3024187" cy="3124200"/>
            <a:chOff x="680" y="2880"/>
            <a:chExt cx="4400" cy="4920"/>
          </a:xfrm>
        </p:grpSpPr>
        <p:sp>
          <p:nvSpPr>
            <p:cNvPr id="36874" name="AutoShape 5"/>
            <p:cNvSpPr>
              <a:spLocks noChangeArrowheads="1"/>
            </p:cNvSpPr>
            <p:nvPr/>
          </p:nvSpPr>
          <p:spPr bwMode="auto">
            <a:xfrm>
              <a:off x="680" y="2880"/>
              <a:ext cx="4400" cy="2820"/>
            </a:xfrm>
            <a:prstGeom prst="wedgeEllipseCallout">
              <a:avLst>
                <a:gd name="adj1" fmla="val -1454"/>
                <a:gd name="adj2" fmla="val 87731"/>
              </a:avLst>
            </a:prstGeom>
            <a:solidFill>
              <a:srgbClr val="FFFFFF"/>
            </a:solidFill>
            <a:ln w="9525">
              <a:solidFill>
                <a:srgbClr val="000000"/>
              </a:solidFill>
              <a:miter lim="800000"/>
              <a:headEnd/>
              <a:tailEnd/>
            </a:ln>
          </p:spPr>
          <p:txBody>
            <a:bodyPr/>
            <a:lstStyle/>
            <a:p>
              <a:r>
                <a:rPr lang="en-GB" sz="2600" b="0"/>
                <a:t>T(n) = 7n+1</a:t>
              </a:r>
            </a:p>
            <a:p>
              <a:endParaRPr lang="en-GB" sz="2600" b="0"/>
            </a:p>
            <a:p>
              <a:r>
                <a:rPr lang="en-GB" sz="2600" b="0"/>
                <a:t>T(n) = 2n + 6</a:t>
              </a:r>
              <a:endParaRPr lang="en-GB" b="0"/>
            </a:p>
          </p:txBody>
        </p:sp>
        <p:sp>
          <p:nvSpPr>
            <p:cNvPr id="36875" name="Text Box 6"/>
            <p:cNvSpPr txBox="1">
              <a:spLocks noChangeArrowheads="1"/>
            </p:cNvSpPr>
            <p:nvPr/>
          </p:nvSpPr>
          <p:spPr bwMode="auto">
            <a:xfrm>
              <a:off x="1820" y="6740"/>
              <a:ext cx="2140" cy="1060"/>
            </a:xfrm>
            <a:prstGeom prst="rect">
              <a:avLst/>
            </a:prstGeom>
            <a:solidFill>
              <a:srgbClr val="FFFFFF"/>
            </a:solidFill>
            <a:ln w="9525">
              <a:solidFill>
                <a:srgbClr val="000000"/>
              </a:solidFill>
              <a:miter lim="800000"/>
              <a:headEnd/>
              <a:tailEnd/>
            </a:ln>
          </p:spPr>
          <p:txBody>
            <a:bodyPr/>
            <a:lstStyle/>
            <a:p>
              <a:pPr algn="ctr"/>
              <a:r>
                <a:rPr lang="en-GB" sz="2600"/>
                <a:t>O(n)</a:t>
              </a:r>
              <a:endParaRPr lang="en-GB" b="0"/>
            </a:p>
          </p:txBody>
        </p:sp>
      </p:grpSp>
      <p:sp>
        <p:nvSpPr>
          <p:cNvPr id="36870" name="AutoShape 7"/>
          <p:cNvSpPr>
            <a:spLocks noChangeArrowheads="1"/>
          </p:cNvSpPr>
          <p:nvPr/>
        </p:nvSpPr>
        <p:spPr bwMode="auto">
          <a:xfrm>
            <a:off x="5035550" y="1817688"/>
            <a:ext cx="3784600" cy="1790700"/>
          </a:xfrm>
          <a:prstGeom prst="wedgeEllipseCallout">
            <a:avLst>
              <a:gd name="adj1" fmla="val -1454"/>
              <a:gd name="adj2" fmla="val 87731"/>
            </a:avLst>
          </a:prstGeom>
          <a:solidFill>
            <a:srgbClr val="FFFFFF"/>
          </a:solidFill>
          <a:ln w="9525">
            <a:solidFill>
              <a:srgbClr val="000000"/>
            </a:solidFill>
            <a:miter lim="800000"/>
            <a:headEnd/>
            <a:tailEnd/>
          </a:ln>
        </p:spPr>
        <p:txBody>
          <a:bodyPr/>
          <a:lstStyle/>
          <a:p>
            <a:r>
              <a:rPr lang="en-GB" sz="2600" b="0"/>
              <a:t>T(n) = n</a:t>
            </a:r>
            <a:r>
              <a:rPr lang="en-GB" sz="2600" b="0" baseline="30000"/>
              <a:t>2</a:t>
            </a:r>
            <a:r>
              <a:rPr lang="en-GB" sz="2600" b="0"/>
              <a:t>+1</a:t>
            </a:r>
          </a:p>
          <a:p>
            <a:r>
              <a:rPr lang="en-GB" sz="2600" b="0"/>
              <a:t>T(n) = 3n</a:t>
            </a:r>
            <a:r>
              <a:rPr lang="en-GB" sz="2600" b="0" baseline="30000"/>
              <a:t>2</a:t>
            </a:r>
            <a:r>
              <a:rPr lang="en-GB" sz="2600" b="0"/>
              <a:t>+5n+4</a:t>
            </a:r>
          </a:p>
          <a:p>
            <a:r>
              <a:rPr lang="en-GB" sz="2600" b="0"/>
              <a:t>T(n) = n(2n +1)</a:t>
            </a:r>
            <a:endParaRPr lang="en-GB" b="0"/>
          </a:p>
        </p:txBody>
      </p:sp>
      <p:sp>
        <p:nvSpPr>
          <p:cNvPr id="36871" name="Text Box 8"/>
          <p:cNvSpPr txBox="1">
            <a:spLocks noChangeArrowheads="1"/>
          </p:cNvSpPr>
          <p:nvPr/>
        </p:nvSpPr>
        <p:spPr bwMode="auto">
          <a:xfrm>
            <a:off x="6016625" y="4268788"/>
            <a:ext cx="1839913" cy="673100"/>
          </a:xfrm>
          <a:prstGeom prst="rect">
            <a:avLst/>
          </a:prstGeom>
          <a:solidFill>
            <a:srgbClr val="FFFFFF"/>
          </a:solidFill>
          <a:ln w="9525">
            <a:solidFill>
              <a:srgbClr val="000000"/>
            </a:solidFill>
            <a:miter lim="800000"/>
            <a:headEnd/>
            <a:tailEnd/>
          </a:ln>
        </p:spPr>
        <p:txBody>
          <a:bodyPr/>
          <a:lstStyle/>
          <a:p>
            <a:pPr algn="ctr"/>
            <a:r>
              <a:rPr lang="en-GB" sz="2600"/>
              <a:t>O(n</a:t>
            </a:r>
            <a:r>
              <a:rPr lang="en-GB" sz="2600" baseline="30000"/>
              <a:t>2</a:t>
            </a:r>
            <a:r>
              <a:rPr lang="en-GB" sz="2600"/>
              <a:t>)</a:t>
            </a:r>
            <a:endParaRPr lang="en-GB" b="0"/>
          </a:p>
        </p:txBody>
      </p:sp>
      <p:sp>
        <p:nvSpPr>
          <p:cNvPr id="36872" name="Text Box 9"/>
          <p:cNvSpPr txBox="1">
            <a:spLocks noChangeArrowheads="1"/>
          </p:cNvSpPr>
          <p:nvPr/>
        </p:nvSpPr>
        <p:spPr bwMode="auto">
          <a:xfrm>
            <a:off x="2876550" y="3619500"/>
            <a:ext cx="1839913" cy="673100"/>
          </a:xfrm>
          <a:prstGeom prst="rect">
            <a:avLst/>
          </a:prstGeom>
          <a:solidFill>
            <a:srgbClr val="FFFFFF"/>
          </a:solidFill>
          <a:ln w="9525">
            <a:solidFill>
              <a:srgbClr val="000000"/>
            </a:solidFill>
            <a:miter lim="800000"/>
            <a:headEnd/>
            <a:tailEnd/>
          </a:ln>
        </p:spPr>
        <p:txBody>
          <a:bodyPr/>
          <a:lstStyle/>
          <a:p>
            <a:pPr algn="ctr"/>
            <a:r>
              <a:rPr lang="en-GB" sz="2600"/>
              <a:t>O(n</a:t>
            </a:r>
            <a:r>
              <a:rPr lang="en-GB" sz="2600" baseline="30000"/>
              <a:t>4</a:t>
            </a:r>
            <a:r>
              <a:rPr lang="en-GB" sz="2600"/>
              <a:t>)</a:t>
            </a:r>
            <a:endParaRPr lang="en-GB" b="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1037" name="Slide Number Placeholder 39"/>
          <p:cNvSpPr>
            <a:spLocks noGrp="1"/>
          </p:cNvSpPr>
          <p:nvPr>
            <p:ph type="sldNum" sz="quarter" idx="12"/>
          </p:nvPr>
        </p:nvSpPr>
        <p:spPr>
          <a:noFill/>
        </p:spPr>
        <p:txBody>
          <a:bodyPr/>
          <a:lstStyle/>
          <a:p>
            <a:fld id="{3C2AA0AF-B6B9-4C11-87FE-99771C783410}" type="slidenum">
              <a:rPr lang="en-GB" smtClean="0"/>
              <a:pPr/>
              <a:t>35</a:t>
            </a:fld>
            <a:endParaRPr lang="en-GB" smtClean="0"/>
          </a:p>
        </p:txBody>
      </p:sp>
      <p:sp>
        <p:nvSpPr>
          <p:cNvPr id="1028" name="Footer Placeholder 2"/>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sp>
        <p:nvSpPr>
          <p:cNvPr id="1029" name="Text Box 2"/>
          <p:cNvSpPr txBox="1">
            <a:spLocks noChangeArrowheads="1"/>
          </p:cNvSpPr>
          <p:nvPr/>
        </p:nvSpPr>
        <p:spPr bwMode="auto">
          <a:xfrm>
            <a:off x="539750" y="692150"/>
            <a:ext cx="3311525" cy="3529013"/>
          </a:xfrm>
          <a:prstGeom prst="rect">
            <a:avLst/>
          </a:prstGeom>
          <a:solidFill>
            <a:srgbClr val="FFFFFF"/>
          </a:solidFill>
          <a:ln w="9525">
            <a:solidFill>
              <a:srgbClr val="000000"/>
            </a:solidFill>
            <a:miter lim="800000"/>
            <a:headEnd/>
            <a:tailEnd/>
          </a:ln>
        </p:spPr>
        <p:txBody>
          <a:bodyPr/>
          <a:lstStyle/>
          <a:p>
            <a:r>
              <a:rPr lang="en-GB" sz="2000" b="0"/>
              <a:t>BubbleSort</a:t>
            </a:r>
          </a:p>
          <a:p>
            <a:r>
              <a:rPr lang="en-GB" sz="2000" b="0"/>
              <a:t>READ a(array) </a:t>
            </a:r>
          </a:p>
          <a:p>
            <a:r>
              <a:rPr lang="en-GB" sz="2000" b="0"/>
              <a:t>FOR i = 1 TO n-1</a:t>
            </a:r>
          </a:p>
          <a:p>
            <a:r>
              <a:rPr lang="en-GB" sz="2000" b="0"/>
              <a:t>	FOR j = 1 TO n-i</a:t>
            </a:r>
          </a:p>
          <a:p>
            <a:r>
              <a:rPr lang="en-GB" sz="2000" b="0"/>
              <a:t>	IF a(j)&gt;a(j+1)THEN</a:t>
            </a:r>
          </a:p>
          <a:p>
            <a:r>
              <a:rPr lang="en-GB" sz="2000" b="0"/>
              <a:t>	SWAP (a(j),(j+1))</a:t>
            </a:r>
          </a:p>
          <a:p>
            <a:r>
              <a:rPr lang="en-GB" sz="2000" b="0"/>
              <a:t>	NEXT j</a:t>
            </a:r>
          </a:p>
          <a:p>
            <a:r>
              <a:rPr lang="en-GB" sz="2000" b="0"/>
              <a:t>NEXT i</a:t>
            </a:r>
          </a:p>
          <a:p>
            <a:r>
              <a:rPr lang="en-GB" sz="2000" b="0"/>
              <a:t>DISPLAY a</a:t>
            </a:r>
          </a:p>
          <a:p>
            <a:r>
              <a:rPr lang="en-GB" sz="2000" b="0"/>
              <a:t>End BubbleSort</a:t>
            </a:r>
            <a:endParaRPr lang="en-GB" b="0"/>
          </a:p>
        </p:txBody>
      </p:sp>
      <p:grpSp>
        <p:nvGrpSpPr>
          <p:cNvPr id="43" name="Group 42"/>
          <p:cNvGrpSpPr/>
          <p:nvPr/>
        </p:nvGrpSpPr>
        <p:grpSpPr>
          <a:xfrm>
            <a:off x="4356100" y="703262"/>
            <a:ext cx="3551238" cy="406400"/>
            <a:chOff x="4356100" y="703262"/>
            <a:chExt cx="3551238" cy="406400"/>
          </a:xfrm>
        </p:grpSpPr>
        <p:sp>
          <p:nvSpPr>
            <p:cNvPr id="1059" name="Text Box 4"/>
            <p:cNvSpPr txBox="1">
              <a:spLocks noChangeArrowheads="1"/>
            </p:cNvSpPr>
            <p:nvPr/>
          </p:nvSpPr>
          <p:spPr bwMode="auto">
            <a:xfrm>
              <a:off x="4356100" y="703262"/>
              <a:ext cx="584148" cy="406400"/>
            </a:xfrm>
            <a:prstGeom prst="rect">
              <a:avLst/>
            </a:prstGeom>
            <a:solidFill>
              <a:srgbClr val="FFFFFF"/>
            </a:solidFill>
            <a:ln w="9525">
              <a:solidFill>
                <a:srgbClr val="000000"/>
              </a:solidFill>
              <a:miter lim="800000"/>
              <a:headEnd/>
              <a:tailEnd/>
            </a:ln>
          </p:spPr>
          <p:txBody>
            <a:bodyPr/>
            <a:lstStyle/>
            <a:p>
              <a:r>
                <a:rPr lang="en-GB" b="0"/>
                <a:t>3</a:t>
              </a:r>
            </a:p>
          </p:txBody>
        </p:sp>
        <p:sp>
          <p:nvSpPr>
            <p:cNvPr id="1060" name="Text Box 5"/>
            <p:cNvSpPr txBox="1">
              <a:spLocks noChangeArrowheads="1"/>
            </p:cNvSpPr>
            <p:nvPr/>
          </p:nvSpPr>
          <p:spPr bwMode="auto">
            <a:xfrm>
              <a:off x="4952947" y="703262"/>
              <a:ext cx="584148" cy="406400"/>
            </a:xfrm>
            <a:prstGeom prst="rect">
              <a:avLst/>
            </a:prstGeom>
            <a:solidFill>
              <a:srgbClr val="FFFFFF"/>
            </a:solidFill>
            <a:ln w="9525">
              <a:solidFill>
                <a:srgbClr val="000000"/>
              </a:solidFill>
              <a:miter lim="800000"/>
              <a:headEnd/>
              <a:tailEnd/>
            </a:ln>
          </p:spPr>
          <p:txBody>
            <a:bodyPr/>
            <a:lstStyle/>
            <a:p>
              <a:r>
                <a:rPr lang="en-GB" b="0"/>
                <a:t>2</a:t>
              </a:r>
            </a:p>
          </p:txBody>
        </p:sp>
        <p:sp>
          <p:nvSpPr>
            <p:cNvPr id="1061" name="Text Box 6"/>
            <p:cNvSpPr txBox="1">
              <a:spLocks noChangeArrowheads="1"/>
            </p:cNvSpPr>
            <p:nvPr/>
          </p:nvSpPr>
          <p:spPr bwMode="auto">
            <a:xfrm>
              <a:off x="5549793" y="703262"/>
              <a:ext cx="584148" cy="406400"/>
            </a:xfrm>
            <a:prstGeom prst="rect">
              <a:avLst/>
            </a:prstGeom>
            <a:solidFill>
              <a:srgbClr val="FFFFFF"/>
            </a:solidFill>
            <a:ln w="9525">
              <a:solidFill>
                <a:srgbClr val="000000"/>
              </a:solidFill>
              <a:miter lim="800000"/>
              <a:headEnd/>
              <a:tailEnd/>
            </a:ln>
          </p:spPr>
          <p:txBody>
            <a:bodyPr/>
            <a:lstStyle/>
            <a:p>
              <a:r>
                <a:rPr lang="en-GB" b="0"/>
                <a:t>4</a:t>
              </a:r>
            </a:p>
          </p:txBody>
        </p:sp>
        <p:sp>
          <p:nvSpPr>
            <p:cNvPr id="1062" name="Text Box 7"/>
            <p:cNvSpPr txBox="1">
              <a:spLocks noChangeArrowheads="1"/>
            </p:cNvSpPr>
            <p:nvPr/>
          </p:nvSpPr>
          <p:spPr bwMode="auto">
            <a:xfrm>
              <a:off x="6146640" y="703262"/>
              <a:ext cx="584148" cy="406400"/>
            </a:xfrm>
            <a:prstGeom prst="rect">
              <a:avLst/>
            </a:prstGeom>
            <a:solidFill>
              <a:srgbClr val="FFFFFF"/>
            </a:solidFill>
            <a:ln w="9525">
              <a:solidFill>
                <a:srgbClr val="000000"/>
              </a:solidFill>
              <a:miter lim="800000"/>
              <a:headEnd/>
              <a:tailEnd/>
            </a:ln>
          </p:spPr>
          <p:txBody>
            <a:bodyPr/>
            <a:lstStyle/>
            <a:p>
              <a:r>
                <a:rPr lang="en-GB" b="0"/>
                <a:t>6</a:t>
              </a:r>
            </a:p>
          </p:txBody>
        </p:sp>
        <p:sp>
          <p:nvSpPr>
            <p:cNvPr id="1063" name="Text Box 8"/>
            <p:cNvSpPr txBox="1">
              <a:spLocks noChangeArrowheads="1"/>
            </p:cNvSpPr>
            <p:nvPr/>
          </p:nvSpPr>
          <p:spPr bwMode="auto">
            <a:xfrm>
              <a:off x="6743487" y="703262"/>
              <a:ext cx="584148" cy="406400"/>
            </a:xfrm>
            <a:prstGeom prst="rect">
              <a:avLst/>
            </a:prstGeom>
            <a:solidFill>
              <a:srgbClr val="FFFFFF"/>
            </a:solidFill>
            <a:ln w="9525">
              <a:solidFill>
                <a:srgbClr val="000000"/>
              </a:solidFill>
              <a:miter lim="800000"/>
              <a:headEnd/>
              <a:tailEnd/>
            </a:ln>
          </p:spPr>
          <p:txBody>
            <a:bodyPr/>
            <a:lstStyle/>
            <a:p>
              <a:r>
                <a:rPr lang="en-GB" b="0"/>
                <a:t>5</a:t>
              </a:r>
            </a:p>
          </p:txBody>
        </p:sp>
        <p:sp>
          <p:nvSpPr>
            <p:cNvPr id="1064" name="Text Box 9"/>
            <p:cNvSpPr txBox="1">
              <a:spLocks noChangeArrowheads="1"/>
            </p:cNvSpPr>
            <p:nvPr/>
          </p:nvSpPr>
          <p:spPr bwMode="auto">
            <a:xfrm>
              <a:off x="7323190" y="703262"/>
              <a:ext cx="584148" cy="406400"/>
            </a:xfrm>
            <a:prstGeom prst="rect">
              <a:avLst/>
            </a:prstGeom>
            <a:solidFill>
              <a:srgbClr val="FFFFFF"/>
            </a:solidFill>
            <a:ln w="9525">
              <a:solidFill>
                <a:srgbClr val="000000"/>
              </a:solidFill>
              <a:miter lim="800000"/>
              <a:headEnd/>
              <a:tailEnd/>
            </a:ln>
          </p:spPr>
          <p:txBody>
            <a:bodyPr/>
            <a:lstStyle/>
            <a:p>
              <a:r>
                <a:rPr lang="en-GB" b="0"/>
                <a:t>1</a:t>
              </a:r>
            </a:p>
          </p:txBody>
        </p:sp>
      </p:grpSp>
      <p:grpSp>
        <p:nvGrpSpPr>
          <p:cNvPr id="42" name="Group 41"/>
          <p:cNvGrpSpPr/>
          <p:nvPr/>
        </p:nvGrpSpPr>
        <p:grpSpPr>
          <a:xfrm>
            <a:off x="4356100" y="1347788"/>
            <a:ext cx="3568700" cy="406400"/>
            <a:chOff x="4356100" y="1347788"/>
            <a:chExt cx="3568700" cy="406400"/>
          </a:xfrm>
        </p:grpSpPr>
        <p:sp>
          <p:nvSpPr>
            <p:cNvPr id="1053" name="Text Box 11"/>
            <p:cNvSpPr txBox="1">
              <a:spLocks noChangeArrowheads="1"/>
            </p:cNvSpPr>
            <p:nvPr/>
          </p:nvSpPr>
          <p:spPr bwMode="auto">
            <a:xfrm>
              <a:off x="4356100" y="1347788"/>
              <a:ext cx="584200" cy="406400"/>
            </a:xfrm>
            <a:prstGeom prst="rect">
              <a:avLst/>
            </a:prstGeom>
            <a:solidFill>
              <a:srgbClr val="FFFFFF"/>
            </a:solidFill>
            <a:ln w="9525">
              <a:solidFill>
                <a:srgbClr val="000000"/>
              </a:solidFill>
              <a:miter lim="800000"/>
              <a:headEnd/>
              <a:tailEnd/>
            </a:ln>
          </p:spPr>
          <p:txBody>
            <a:bodyPr/>
            <a:lstStyle/>
            <a:p>
              <a:r>
                <a:rPr lang="en-GB" b="0"/>
                <a:t>1</a:t>
              </a:r>
            </a:p>
          </p:txBody>
        </p:sp>
        <p:sp>
          <p:nvSpPr>
            <p:cNvPr id="1054" name="Text Box 12"/>
            <p:cNvSpPr txBox="1">
              <a:spLocks noChangeArrowheads="1"/>
            </p:cNvSpPr>
            <p:nvPr/>
          </p:nvSpPr>
          <p:spPr bwMode="auto">
            <a:xfrm>
              <a:off x="4953000" y="1347788"/>
              <a:ext cx="584200" cy="406400"/>
            </a:xfrm>
            <a:prstGeom prst="rect">
              <a:avLst/>
            </a:prstGeom>
            <a:solidFill>
              <a:srgbClr val="FFFFFF"/>
            </a:solidFill>
            <a:ln w="9525">
              <a:solidFill>
                <a:srgbClr val="000000"/>
              </a:solidFill>
              <a:miter lim="800000"/>
              <a:headEnd/>
              <a:tailEnd/>
            </a:ln>
          </p:spPr>
          <p:txBody>
            <a:bodyPr/>
            <a:lstStyle/>
            <a:p>
              <a:r>
                <a:rPr lang="en-GB" b="0"/>
                <a:t>2</a:t>
              </a:r>
            </a:p>
          </p:txBody>
        </p:sp>
        <p:sp>
          <p:nvSpPr>
            <p:cNvPr id="1055" name="Text Box 13"/>
            <p:cNvSpPr txBox="1">
              <a:spLocks noChangeArrowheads="1"/>
            </p:cNvSpPr>
            <p:nvPr/>
          </p:nvSpPr>
          <p:spPr bwMode="auto">
            <a:xfrm>
              <a:off x="5549900" y="1347788"/>
              <a:ext cx="584200" cy="406400"/>
            </a:xfrm>
            <a:prstGeom prst="rect">
              <a:avLst/>
            </a:prstGeom>
            <a:solidFill>
              <a:srgbClr val="FFFFFF"/>
            </a:solidFill>
            <a:ln w="9525">
              <a:solidFill>
                <a:srgbClr val="000000"/>
              </a:solidFill>
              <a:miter lim="800000"/>
              <a:headEnd/>
              <a:tailEnd/>
            </a:ln>
          </p:spPr>
          <p:txBody>
            <a:bodyPr/>
            <a:lstStyle/>
            <a:p>
              <a:r>
                <a:rPr lang="en-GB" b="0"/>
                <a:t>3</a:t>
              </a:r>
            </a:p>
          </p:txBody>
        </p:sp>
        <p:sp>
          <p:nvSpPr>
            <p:cNvPr id="1056" name="Text Box 14"/>
            <p:cNvSpPr txBox="1">
              <a:spLocks noChangeArrowheads="1"/>
            </p:cNvSpPr>
            <p:nvPr/>
          </p:nvSpPr>
          <p:spPr bwMode="auto">
            <a:xfrm>
              <a:off x="6147435" y="1347788"/>
              <a:ext cx="584200" cy="406400"/>
            </a:xfrm>
            <a:prstGeom prst="rect">
              <a:avLst/>
            </a:prstGeom>
            <a:solidFill>
              <a:srgbClr val="FFFFFF"/>
            </a:solidFill>
            <a:ln w="9525">
              <a:solidFill>
                <a:srgbClr val="000000"/>
              </a:solidFill>
              <a:miter lim="800000"/>
              <a:headEnd/>
              <a:tailEnd/>
            </a:ln>
          </p:spPr>
          <p:txBody>
            <a:bodyPr/>
            <a:lstStyle/>
            <a:p>
              <a:r>
                <a:rPr lang="en-GB" b="0"/>
                <a:t>4</a:t>
              </a:r>
            </a:p>
          </p:txBody>
        </p:sp>
        <p:sp>
          <p:nvSpPr>
            <p:cNvPr id="1057" name="Text Box 15"/>
            <p:cNvSpPr txBox="1">
              <a:spLocks noChangeArrowheads="1"/>
            </p:cNvSpPr>
            <p:nvPr/>
          </p:nvSpPr>
          <p:spPr bwMode="auto">
            <a:xfrm>
              <a:off x="6743700" y="1347788"/>
              <a:ext cx="584200" cy="406400"/>
            </a:xfrm>
            <a:prstGeom prst="rect">
              <a:avLst/>
            </a:prstGeom>
            <a:solidFill>
              <a:srgbClr val="FFFFFF"/>
            </a:solidFill>
            <a:ln w="9525">
              <a:solidFill>
                <a:srgbClr val="000000"/>
              </a:solidFill>
              <a:miter lim="800000"/>
              <a:headEnd/>
              <a:tailEnd/>
            </a:ln>
          </p:spPr>
          <p:txBody>
            <a:bodyPr/>
            <a:lstStyle/>
            <a:p>
              <a:r>
                <a:rPr lang="en-GB" b="0"/>
                <a:t>5</a:t>
              </a:r>
            </a:p>
          </p:txBody>
        </p:sp>
        <p:sp>
          <p:nvSpPr>
            <p:cNvPr id="1058" name="Text Box 16"/>
            <p:cNvSpPr txBox="1">
              <a:spLocks noChangeArrowheads="1"/>
            </p:cNvSpPr>
            <p:nvPr/>
          </p:nvSpPr>
          <p:spPr bwMode="auto">
            <a:xfrm>
              <a:off x="7340600" y="1347788"/>
              <a:ext cx="584200" cy="406400"/>
            </a:xfrm>
            <a:prstGeom prst="rect">
              <a:avLst/>
            </a:prstGeom>
            <a:solidFill>
              <a:srgbClr val="FFFFFF"/>
            </a:solidFill>
            <a:ln w="9525">
              <a:solidFill>
                <a:srgbClr val="000000"/>
              </a:solidFill>
              <a:miter lim="800000"/>
              <a:headEnd/>
              <a:tailEnd/>
            </a:ln>
          </p:spPr>
          <p:txBody>
            <a:bodyPr/>
            <a:lstStyle/>
            <a:p>
              <a:r>
                <a:rPr lang="en-GB" b="0"/>
                <a:t>6</a:t>
              </a:r>
            </a:p>
          </p:txBody>
        </p:sp>
      </p:grpSp>
      <p:grpSp>
        <p:nvGrpSpPr>
          <p:cNvPr id="1032" name="Group 17"/>
          <p:cNvGrpSpPr>
            <a:grpSpLocks/>
          </p:cNvGrpSpPr>
          <p:nvPr/>
        </p:nvGrpSpPr>
        <p:grpSpPr bwMode="auto">
          <a:xfrm>
            <a:off x="755650" y="4864100"/>
            <a:ext cx="7124700" cy="1589088"/>
            <a:chOff x="1368" y="10032"/>
            <a:chExt cx="9861" cy="2501"/>
          </a:xfrm>
        </p:grpSpPr>
        <p:sp>
          <p:nvSpPr>
            <p:cNvPr id="1038" name="Text Box 18"/>
            <p:cNvSpPr txBox="1">
              <a:spLocks noChangeArrowheads="1"/>
            </p:cNvSpPr>
            <p:nvPr/>
          </p:nvSpPr>
          <p:spPr bwMode="auto">
            <a:xfrm>
              <a:off x="1411" y="10032"/>
              <a:ext cx="920" cy="640"/>
            </a:xfrm>
            <a:prstGeom prst="rect">
              <a:avLst/>
            </a:prstGeom>
            <a:solidFill>
              <a:srgbClr val="FFFFFF"/>
            </a:solidFill>
            <a:ln w="9525">
              <a:solidFill>
                <a:srgbClr val="000000"/>
              </a:solidFill>
              <a:miter lim="800000"/>
              <a:headEnd/>
              <a:tailEnd/>
            </a:ln>
          </p:spPr>
          <p:txBody>
            <a:bodyPr/>
            <a:lstStyle/>
            <a:p>
              <a:r>
                <a:rPr lang="en-GB" b="0"/>
                <a:t>a(1)</a:t>
              </a:r>
            </a:p>
          </p:txBody>
        </p:sp>
        <p:sp>
          <p:nvSpPr>
            <p:cNvPr id="1039" name="Text Box 19"/>
            <p:cNvSpPr txBox="1">
              <a:spLocks noChangeArrowheads="1"/>
            </p:cNvSpPr>
            <p:nvPr/>
          </p:nvSpPr>
          <p:spPr bwMode="auto">
            <a:xfrm>
              <a:off x="2351" y="10032"/>
              <a:ext cx="920" cy="640"/>
            </a:xfrm>
            <a:prstGeom prst="rect">
              <a:avLst/>
            </a:prstGeom>
            <a:solidFill>
              <a:srgbClr val="FFFFFF"/>
            </a:solidFill>
            <a:ln w="9525">
              <a:solidFill>
                <a:srgbClr val="000000"/>
              </a:solidFill>
              <a:miter lim="800000"/>
              <a:headEnd/>
              <a:tailEnd/>
            </a:ln>
          </p:spPr>
          <p:txBody>
            <a:bodyPr/>
            <a:lstStyle/>
            <a:p>
              <a:r>
                <a:rPr lang="en-GB" b="0"/>
                <a:t>a(2)</a:t>
              </a:r>
            </a:p>
          </p:txBody>
        </p:sp>
        <p:sp>
          <p:nvSpPr>
            <p:cNvPr id="1040" name="Text Box 20"/>
            <p:cNvSpPr txBox="1">
              <a:spLocks noChangeArrowheads="1"/>
            </p:cNvSpPr>
            <p:nvPr/>
          </p:nvSpPr>
          <p:spPr bwMode="auto">
            <a:xfrm>
              <a:off x="3291" y="10032"/>
              <a:ext cx="920" cy="640"/>
            </a:xfrm>
            <a:prstGeom prst="rect">
              <a:avLst/>
            </a:prstGeom>
            <a:solidFill>
              <a:srgbClr val="FFFFFF"/>
            </a:solidFill>
            <a:ln w="9525">
              <a:solidFill>
                <a:srgbClr val="000000"/>
              </a:solidFill>
              <a:miter lim="800000"/>
              <a:headEnd/>
              <a:tailEnd/>
            </a:ln>
          </p:spPr>
          <p:txBody>
            <a:bodyPr/>
            <a:lstStyle/>
            <a:p>
              <a:r>
                <a:rPr lang="en-GB" b="0"/>
                <a:t>a(3)</a:t>
              </a:r>
            </a:p>
          </p:txBody>
        </p:sp>
        <p:sp>
          <p:nvSpPr>
            <p:cNvPr id="1041" name="Text Box 21"/>
            <p:cNvSpPr txBox="1">
              <a:spLocks noChangeArrowheads="1"/>
            </p:cNvSpPr>
            <p:nvPr/>
          </p:nvSpPr>
          <p:spPr bwMode="auto">
            <a:xfrm>
              <a:off x="4231" y="10052"/>
              <a:ext cx="920" cy="640"/>
            </a:xfrm>
            <a:prstGeom prst="rect">
              <a:avLst/>
            </a:prstGeom>
            <a:solidFill>
              <a:srgbClr val="FFFFFF"/>
            </a:solidFill>
            <a:ln w="9525">
              <a:solidFill>
                <a:srgbClr val="000000"/>
              </a:solidFill>
              <a:miter lim="800000"/>
              <a:headEnd/>
              <a:tailEnd/>
            </a:ln>
          </p:spPr>
          <p:txBody>
            <a:bodyPr/>
            <a:lstStyle/>
            <a:p>
              <a:r>
                <a:rPr lang="en-GB" b="0"/>
                <a:t>a(4)</a:t>
              </a:r>
            </a:p>
          </p:txBody>
        </p:sp>
        <p:sp>
          <p:nvSpPr>
            <p:cNvPr id="1042" name="Text Box 22"/>
            <p:cNvSpPr txBox="1">
              <a:spLocks noChangeArrowheads="1"/>
            </p:cNvSpPr>
            <p:nvPr/>
          </p:nvSpPr>
          <p:spPr bwMode="auto">
            <a:xfrm>
              <a:off x="5171" y="10052"/>
              <a:ext cx="920" cy="640"/>
            </a:xfrm>
            <a:prstGeom prst="rect">
              <a:avLst/>
            </a:prstGeom>
            <a:solidFill>
              <a:srgbClr val="FFFFFF"/>
            </a:solidFill>
            <a:ln w="9525">
              <a:solidFill>
                <a:srgbClr val="000000"/>
              </a:solidFill>
              <a:miter lim="800000"/>
              <a:headEnd/>
              <a:tailEnd/>
            </a:ln>
          </p:spPr>
          <p:txBody>
            <a:bodyPr/>
            <a:lstStyle/>
            <a:p>
              <a:r>
                <a:rPr lang="en-GB" b="0"/>
                <a:t>a(5)</a:t>
              </a:r>
            </a:p>
          </p:txBody>
        </p:sp>
        <p:sp>
          <p:nvSpPr>
            <p:cNvPr id="1043" name="Text Box 23"/>
            <p:cNvSpPr txBox="1">
              <a:spLocks noChangeArrowheads="1"/>
            </p:cNvSpPr>
            <p:nvPr/>
          </p:nvSpPr>
          <p:spPr bwMode="auto">
            <a:xfrm>
              <a:off x="6111" y="10052"/>
              <a:ext cx="920" cy="640"/>
            </a:xfrm>
            <a:prstGeom prst="rect">
              <a:avLst/>
            </a:prstGeom>
            <a:solidFill>
              <a:srgbClr val="FFFFFF"/>
            </a:solidFill>
            <a:ln w="9525">
              <a:solidFill>
                <a:srgbClr val="000000"/>
              </a:solidFill>
              <a:miter lim="800000"/>
              <a:headEnd/>
              <a:tailEnd/>
            </a:ln>
          </p:spPr>
          <p:txBody>
            <a:bodyPr/>
            <a:lstStyle/>
            <a:p>
              <a:r>
                <a:rPr lang="en-GB" b="0" dirty="0"/>
                <a:t>a(6)</a:t>
              </a:r>
            </a:p>
          </p:txBody>
        </p:sp>
        <p:sp>
          <p:nvSpPr>
            <p:cNvPr id="1044" name="Text Box 24"/>
            <p:cNvSpPr txBox="1">
              <a:spLocks noChangeArrowheads="1"/>
            </p:cNvSpPr>
            <p:nvPr/>
          </p:nvSpPr>
          <p:spPr bwMode="auto">
            <a:xfrm>
              <a:off x="7031" y="10052"/>
              <a:ext cx="920" cy="640"/>
            </a:xfrm>
            <a:prstGeom prst="rect">
              <a:avLst/>
            </a:prstGeom>
            <a:solidFill>
              <a:srgbClr val="FFFFFF"/>
            </a:solidFill>
            <a:ln w="9525">
              <a:solidFill>
                <a:srgbClr val="000000"/>
              </a:solidFill>
              <a:miter lim="800000"/>
              <a:headEnd/>
              <a:tailEnd/>
            </a:ln>
          </p:spPr>
          <p:txBody>
            <a:bodyPr/>
            <a:lstStyle/>
            <a:p>
              <a:r>
                <a:rPr lang="en-GB" b="0" dirty="0"/>
                <a:t>a(7)</a:t>
              </a:r>
            </a:p>
          </p:txBody>
        </p:sp>
        <p:sp>
          <p:nvSpPr>
            <p:cNvPr id="1045" name="Text Box 25"/>
            <p:cNvSpPr txBox="1">
              <a:spLocks noChangeArrowheads="1"/>
            </p:cNvSpPr>
            <p:nvPr/>
          </p:nvSpPr>
          <p:spPr bwMode="auto">
            <a:xfrm>
              <a:off x="7971" y="10052"/>
              <a:ext cx="920" cy="640"/>
            </a:xfrm>
            <a:prstGeom prst="rect">
              <a:avLst/>
            </a:prstGeom>
            <a:solidFill>
              <a:srgbClr val="FFFFFF"/>
            </a:solidFill>
            <a:ln w="9525">
              <a:solidFill>
                <a:srgbClr val="000000"/>
              </a:solidFill>
              <a:miter lim="800000"/>
              <a:headEnd/>
              <a:tailEnd/>
            </a:ln>
          </p:spPr>
          <p:txBody>
            <a:bodyPr/>
            <a:lstStyle/>
            <a:p>
              <a:r>
                <a:rPr lang="en-GB" b="0"/>
                <a:t>a(8)</a:t>
              </a:r>
            </a:p>
          </p:txBody>
        </p:sp>
        <p:sp>
          <p:nvSpPr>
            <p:cNvPr id="1046" name="Text Box 26"/>
            <p:cNvSpPr txBox="1">
              <a:spLocks noChangeArrowheads="1"/>
            </p:cNvSpPr>
            <p:nvPr/>
          </p:nvSpPr>
          <p:spPr bwMode="auto">
            <a:xfrm>
              <a:off x="8911" y="10052"/>
              <a:ext cx="920" cy="640"/>
            </a:xfrm>
            <a:prstGeom prst="rect">
              <a:avLst/>
            </a:prstGeom>
            <a:solidFill>
              <a:srgbClr val="FFFFFF"/>
            </a:solidFill>
            <a:ln w="9525">
              <a:solidFill>
                <a:srgbClr val="000000"/>
              </a:solidFill>
              <a:miter lim="800000"/>
              <a:headEnd/>
              <a:tailEnd/>
            </a:ln>
          </p:spPr>
          <p:txBody>
            <a:bodyPr/>
            <a:lstStyle/>
            <a:p>
              <a:r>
                <a:rPr lang="en-GB" b="0"/>
                <a:t>a(9)</a:t>
              </a:r>
            </a:p>
          </p:txBody>
        </p:sp>
        <p:sp>
          <p:nvSpPr>
            <p:cNvPr id="1047" name="Line 27"/>
            <p:cNvSpPr>
              <a:spLocks noChangeShapeType="1"/>
            </p:cNvSpPr>
            <p:nvPr/>
          </p:nvSpPr>
          <p:spPr bwMode="auto">
            <a:xfrm>
              <a:off x="1411" y="11032"/>
              <a:ext cx="8520" cy="0"/>
            </a:xfrm>
            <a:prstGeom prst="line">
              <a:avLst/>
            </a:prstGeom>
            <a:noFill/>
            <a:ln w="9525">
              <a:solidFill>
                <a:srgbClr val="000000"/>
              </a:solidFill>
              <a:round/>
              <a:headEnd/>
              <a:tailEnd type="triangle" w="med" len="med"/>
            </a:ln>
          </p:spPr>
          <p:txBody>
            <a:bodyPr/>
            <a:lstStyle/>
            <a:p>
              <a:endParaRPr lang="en-GB"/>
            </a:p>
          </p:txBody>
        </p:sp>
        <p:sp>
          <p:nvSpPr>
            <p:cNvPr id="1048" name="Line 28"/>
            <p:cNvSpPr>
              <a:spLocks noChangeShapeType="1"/>
            </p:cNvSpPr>
            <p:nvPr/>
          </p:nvSpPr>
          <p:spPr bwMode="auto">
            <a:xfrm>
              <a:off x="1368" y="11621"/>
              <a:ext cx="7581" cy="0"/>
            </a:xfrm>
            <a:prstGeom prst="line">
              <a:avLst/>
            </a:prstGeom>
            <a:noFill/>
            <a:ln w="9525">
              <a:solidFill>
                <a:srgbClr val="000000"/>
              </a:solidFill>
              <a:round/>
              <a:headEnd/>
              <a:tailEnd type="triangle" w="med" len="med"/>
            </a:ln>
          </p:spPr>
          <p:txBody>
            <a:bodyPr/>
            <a:lstStyle/>
            <a:p>
              <a:endParaRPr lang="en-GB"/>
            </a:p>
          </p:txBody>
        </p:sp>
        <p:sp>
          <p:nvSpPr>
            <p:cNvPr id="1049" name="Line 29"/>
            <p:cNvSpPr>
              <a:spLocks noChangeShapeType="1"/>
            </p:cNvSpPr>
            <p:nvPr/>
          </p:nvSpPr>
          <p:spPr bwMode="auto">
            <a:xfrm>
              <a:off x="1368" y="12191"/>
              <a:ext cx="6498" cy="0"/>
            </a:xfrm>
            <a:prstGeom prst="line">
              <a:avLst/>
            </a:prstGeom>
            <a:noFill/>
            <a:ln w="9525">
              <a:solidFill>
                <a:srgbClr val="000000"/>
              </a:solidFill>
              <a:round/>
              <a:headEnd/>
              <a:tailEnd type="triangle" w="med" len="med"/>
            </a:ln>
          </p:spPr>
          <p:txBody>
            <a:bodyPr/>
            <a:lstStyle/>
            <a:p>
              <a:endParaRPr lang="en-GB"/>
            </a:p>
          </p:txBody>
        </p:sp>
        <p:sp>
          <p:nvSpPr>
            <p:cNvPr id="1050" name="Text Box 30"/>
            <p:cNvSpPr txBox="1">
              <a:spLocks noChangeArrowheads="1"/>
            </p:cNvSpPr>
            <p:nvPr/>
          </p:nvSpPr>
          <p:spPr bwMode="auto">
            <a:xfrm>
              <a:off x="10203" y="10766"/>
              <a:ext cx="1026" cy="513"/>
            </a:xfrm>
            <a:prstGeom prst="rect">
              <a:avLst/>
            </a:prstGeom>
            <a:solidFill>
              <a:srgbClr val="FFFFFF"/>
            </a:solidFill>
            <a:ln w="9525">
              <a:solidFill>
                <a:srgbClr val="000000"/>
              </a:solidFill>
              <a:miter lim="800000"/>
              <a:headEnd/>
              <a:tailEnd/>
            </a:ln>
          </p:spPr>
          <p:txBody>
            <a:bodyPr/>
            <a:lstStyle/>
            <a:p>
              <a:r>
                <a:rPr lang="en-GB" b="0"/>
                <a:t>i=1</a:t>
              </a:r>
            </a:p>
          </p:txBody>
        </p:sp>
        <p:sp>
          <p:nvSpPr>
            <p:cNvPr id="1051" name="Text Box 31"/>
            <p:cNvSpPr txBox="1">
              <a:spLocks noChangeArrowheads="1"/>
            </p:cNvSpPr>
            <p:nvPr/>
          </p:nvSpPr>
          <p:spPr bwMode="auto">
            <a:xfrm>
              <a:off x="10203" y="11393"/>
              <a:ext cx="1026" cy="513"/>
            </a:xfrm>
            <a:prstGeom prst="rect">
              <a:avLst/>
            </a:prstGeom>
            <a:solidFill>
              <a:srgbClr val="FFFFFF"/>
            </a:solidFill>
            <a:ln w="9525">
              <a:solidFill>
                <a:srgbClr val="000000"/>
              </a:solidFill>
              <a:miter lim="800000"/>
              <a:headEnd/>
              <a:tailEnd/>
            </a:ln>
          </p:spPr>
          <p:txBody>
            <a:bodyPr/>
            <a:lstStyle/>
            <a:p>
              <a:r>
                <a:rPr lang="en-GB" b="0"/>
                <a:t>i=2</a:t>
              </a:r>
            </a:p>
          </p:txBody>
        </p:sp>
        <p:sp>
          <p:nvSpPr>
            <p:cNvPr id="1052" name="Text Box 32"/>
            <p:cNvSpPr txBox="1">
              <a:spLocks noChangeArrowheads="1"/>
            </p:cNvSpPr>
            <p:nvPr/>
          </p:nvSpPr>
          <p:spPr bwMode="auto">
            <a:xfrm>
              <a:off x="10203" y="12020"/>
              <a:ext cx="1026" cy="513"/>
            </a:xfrm>
            <a:prstGeom prst="rect">
              <a:avLst/>
            </a:prstGeom>
            <a:solidFill>
              <a:srgbClr val="FFFFFF"/>
            </a:solidFill>
            <a:ln w="9525">
              <a:solidFill>
                <a:srgbClr val="000000"/>
              </a:solidFill>
              <a:miter lim="800000"/>
              <a:headEnd/>
              <a:tailEnd/>
            </a:ln>
          </p:spPr>
          <p:txBody>
            <a:bodyPr/>
            <a:lstStyle/>
            <a:p>
              <a:r>
                <a:rPr lang="en-GB" b="0"/>
                <a:t>i=3</a:t>
              </a:r>
            </a:p>
          </p:txBody>
        </p:sp>
      </p:grpSp>
      <p:sp>
        <p:nvSpPr>
          <p:cNvPr id="131105" name="Text Box 33"/>
          <p:cNvSpPr txBox="1">
            <a:spLocks noChangeArrowheads="1"/>
          </p:cNvSpPr>
          <p:nvPr/>
        </p:nvSpPr>
        <p:spPr bwMode="auto">
          <a:xfrm>
            <a:off x="4140200" y="1916113"/>
            <a:ext cx="4752975" cy="2563812"/>
          </a:xfrm>
          <a:prstGeom prst="rect">
            <a:avLst/>
          </a:prstGeom>
          <a:noFill/>
          <a:ln w="9525">
            <a:noFill/>
            <a:miter lim="800000"/>
            <a:headEnd/>
            <a:tailEnd/>
          </a:ln>
        </p:spPr>
        <p:txBody>
          <a:bodyPr>
            <a:spAutoFit/>
          </a:bodyPr>
          <a:lstStyle/>
          <a:p>
            <a:r>
              <a:rPr lang="en-GB" b="0" dirty="0"/>
              <a:t>Worst case when a list of 9 is exactly the wrong way round gives 8+7+6+5+4+3+2+1 ‘comparisons and swaps’ = 36</a:t>
            </a:r>
          </a:p>
          <a:p>
            <a:r>
              <a:rPr lang="en-GB" b="0" dirty="0"/>
              <a:t> In general the formula for an array of n numbers gives </a:t>
            </a:r>
          </a:p>
          <a:p>
            <a:r>
              <a:rPr lang="en-GB" b="0" dirty="0"/>
              <a:t>(n-1) +(n-2)  + (n-3) + …..+1 comparisons = </a:t>
            </a:r>
          </a:p>
          <a:p>
            <a:endParaRPr lang="en-GB" b="0" dirty="0"/>
          </a:p>
          <a:p>
            <a:endParaRPr lang="en-GB" b="0" dirty="0"/>
          </a:p>
          <a:p>
            <a:r>
              <a:rPr lang="en-GB" b="0" dirty="0"/>
              <a:t>So Bubble Sort has for worst case  O(n </a:t>
            </a:r>
            <a:r>
              <a:rPr lang="en-GB" b="0" baseline="30000" dirty="0"/>
              <a:t>2</a:t>
            </a:r>
            <a:r>
              <a:rPr lang="en-GB" b="0" dirty="0"/>
              <a:t>)</a:t>
            </a:r>
          </a:p>
        </p:txBody>
      </p:sp>
      <p:sp>
        <p:nvSpPr>
          <p:cNvPr id="1034" name="Rectangle 34"/>
          <p:cNvSpPr>
            <a:spLocks noChangeArrowheads="1"/>
          </p:cNvSpPr>
          <p:nvPr/>
        </p:nvSpPr>
        <p:spPr bwMode="auto">
          <a:xfrm>
            <a:off x="0" y="-182563"/>
            <a:ext cx="184150" cy="366713"/>
          </a:xfrm>
          <a:prstGeom prst="rect">
            <a:avLst/>
          </a:prstGeom>
          <a:noFill/>
          <a:ln w="9525">
            <a:noFill/>
            <a:miter lim="800000"/>
            <a:headEnd/>
            <a:tailEnd/>
          </a:ln>
        </p:spPr>
        <p:txBody>
          <a:bodyPr wrap="none" anchor="ctr">
            <a:spAutoFit/>
          </a:bodyPr>
          <a:lstStyle/>
          <a:p>
            <a:endParaRPr lang="en-US"/>
          </a:p>
        </p:txBody>
      </p:sp>
      <p:graphicFrame>
        <p:nvGraphicFramePr>
          <p:cNvPr id="1026" name="Object 35"/>
          <p:cNvGraphicFramePr>
            <a:graphicFrameLocks noChangeAspect="1"/>
          </p:cNvGraphicFramePr>
          <p:nvPr/>
        </p:nvGraphicFramePr>
        <p:xfrm>
          <a:off x="5076825" y="3563863"/>
          <a:ext cx="1047750" cy="657225"/>
        </p:xfrm>
        <a:graphic>
          <a:graphicData uri="http://schemas.openxmlformats.org/presentationml/2006/ole">
            <mc:AlternateContent xmlns:mc="http://schemas.openxmlformats.org/markup-compatibility/2006">
              <mc:Choice xmlns:v="urn:schemas-microsoft-com:vml" Requires="v">
                <p:oleObj spid="_x0000_s1048" name="Equation" r:id="rId3" imgW="634725" imgH="393529" progId="Equation.3">
                  <p:embed/>
                </p:oleObj>
              </mc:Choice>
              <mc:Fallback>
                <p:oleObj name="Equation" r:id="rId3" imgW="634725" imgH="393529" progId="Equation.3">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3563863"/>
                        <a:ext cx="1047750"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5" name="AutoShape 36"/>
          <p:cNvSpPr>
            <a:spLocks noChangeArrowheads="1"/>
          </p:cNvSpPr>
          <p:nvPr/>
        </p:nvSpPr>
        <p:spPr bwMode="auto">
          <a:xfrm>
            <a:off x="8172450" y="692150"/>
            <a:ext cx="287338" cy="936625"/>
          </a:xfrm>
          <a:prstGeom prst="curvedLeftArrow">
            <a:avLst>
              <a:gd name="adj1" fmla="val 65193"/>
              <a:gd name="adj2" fmla="val 130387"/>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31109" name="Rectangle 37"/>
          <p:cNvSpPr>
            <a:spLocks noChangeArrowheads="1"/>
          </p:cNvSpPr>
          <p:nvPr/>
        </p:nvSpPr>
        <p:spPr bwMode="auto">
          <a:xfrm>
            <a:off x="4932363" y="4437063"/>
            <a:ext cx="2914650" cy="366712"/>
          </a:xfrm>
          <a:prstGeom prst="rect">
            <a:avLst/>
          </a:prstGeom>
          <a:noFill/>
          <a:ln w="9525">
            <a:noFill/>
            <a:miter lim="800000"/>
            <a:headEnd/>
            <a:tailEnd/>
          </a:ln>
        </p:spPr>
        <p:txBody>
          <a:bodyPr wrap="none" anchor="ctr">
            <a:spAutoFit/>
          </a:bodyPr>
          <a:lstStyle/>
          <a:p>
            <a:pPr algn="just"/>
            <a:r>
              <a:rPr lang="en-GB" b="0"/>
              <a:t>(Merge Sort has O(n logn))</a:t>
            </a:r>
          </a:p>
        </p:txBody>
      </p:sp>
      <p:graphicFrame>
        <p:nvGraphicFramePr>
          <p:cNvPr id="1027" name="Object 38"/>
          <p:cNvGraphicFramePr>
            <a:graphicFrameLocks noChangeAspect="1"/>
          </p:cNvGraphicFramePr>
          <p:nvPr/>
        </p:nvGraphicFramePr>
        <p:xfrm>
          <a:off x="6516688" y="3563863"/>
          <a:ext cx="1257300" cy="657225"/>
        </p:xfrm>
        <a:graphic>
          <a:graphicData uri="http://schemas.openxmlformats.org/presentationml/2006/ole">
            <mc:AlternateContent xmlns:mc="http://schemas.openxmlformats.org/markup-compatibility/2006">
              <mc:Choice xmlns:v="urn:schemas-microsoft-com:vml" Requires="v">
                <p:oleObj spid="_x0000_s1049" name="Equation" r:id="rId5" imgW="761760" imgH="393480" progId="Equation.3">
                  <p:embed/>
                </p:oleObj>
              </mc:Choice>
              <mc:Fallback>
                <p:oleObj name="Equation" r:id="rId5" imgW="761760" imgH="393480" progId="Equation.3">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688" y="3563863"/>
                        <a:ext cx="1257300"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1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05" grpId="0"/>
      <p:bldP spid="13110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GB" sz="4000" smtClean="0"/>
              <a:t>Turing Machine and computability</a:t>
            </a:r>
          </a:p>
        </p:txBody>
      </p:sp>
      <p:sp>
        <p:nvSpPr>
          <p:cNvPr id="37892" name="Rectangle 3"/>
          <p:cNvSpPr>
            <a:spLocks noGrp="1" noChangeArrowheads="1"/>
          </p:cNvSpPr>
          <p:nvPr>
            <p:ph sz="quarter" idx="1"/>
          </p:nvPr>
        </p:nvSpPr>
        <p:spPr>
          <a:xfrm>
            <a:off x="539750" y="1556792"/>
            <a:ext cx="8229600" cy="1728192"/>
          </a:xfrm>
        </p:spPr>
        <p:txBody>
          <a:bodyPr>
            <a:noAutofit/>
          </a:bodyPr>
          <a:lstStyle/>
          <a:p>
            <a:pPr eaLnBrk="1" hangingPunct="1">
              <a:lnSpc>
                <a:spcPct val="80000"/>
              </a:lnSpc>
              <a:buFontTx/>
              <a:buNone/>
            </a:pPr>
            <a:r>
              <a:rPr lang="en-GB" sz="2400" b="1" dirty="0" smtClean="0"/>
              <a:t>Definition</a:t>
            </a:r>
            <a:endParaRPr lang="en-GB" sz="2400" dirty="0" smtClean="0"/>
          </a:p>
          <a:p>
            <a:pPr eaLnBrk="1" hangingPunct="1">
              <a:lnSpc>
                <a:spcPct val="80000"/>
              </a:lnSpc>
            </a:pPr>
            <a:r>
              <a:rPr lang="en-GB" sz="2400" dirty="0" smtClean="0"/>
              <a:t>A Turing Machine M = {S, I, f, s </a:t>
            </a:r>
            <a:r>
              <a:rPr lang="en-GB" sz="2400" baseline="-25000" dirty="0" smtClean="0"/>
              <a:t>0</a:t>
            </a:r>
            <a:r>
              <a:rPr lang="en-GB" sz="2400" dirty="0" smtClean="0"/>
              <a:t> }  consists of  S a finite set of states,  an alphabet I containing the blank symbol B and a partial function, f , from S</a:t>
            </a:r>
            <a:r>
              <a:rPr lang="en-GB" sz="2400" dirty="0" smtClean="0">
                <a:sym typeface="Symbol" pitchFamily="18" charset="2"/>
              </a:rPr>
              <a:t></a:t>
            </a:r>
            <a:r>
              <a:rPr lang="en-GB" sz="2400" dirty="0" smtClean="0"/>
              <a:t>I to S</a:t>
            </a:r>
            <a:r>
              <a:rPr lang="en-GB" sz="2400" dirty="0" smtClean="0">
                <a:sym typeface="Symbol" pitchFamily="18" charset="2"/>
              </a:rPr>
              <a:t></a:t>
            </a:r>
            <a:r>
              <a:rPr lang="en-GB" sz="2400" dirty="0" smtClean="0"/>
              <a:t>I</a:t>
            </a:r>
            <a:r>
              <a:rPr lang="en-GB" sz="2400" dirty="0" smtClean="0">
                <a:sym typeface="Symbol" pitchFamily="18" charset="2"/>
              </a:rPr>
              <a:t></a:t>
            </a:r>
            <a:r>
              <a:rPr lang="en-GB" sz="2400" dirty="0" smtClean="0"/>
              <a:t>{R,L}</a:t>
            </a:r>
          </a:p>
          <a:p>
            <a:pPr eaLnBrk="1" hangingPunct="1">
              <a:lnSpc>
                <a:spcPct val="80000"/>
              </a:lnSpc>
            </a:pPr>
            <a:r>
              <a:rPr lang="en-GB" sz="2400" dirty="0" smtClean="0"/>
              <a:t>So a typical function would be f(s</a:t>
            </a:r>
            <a:r>
              <a:rPr lang="en-GB" sz="2400" baseline="-25000" dirty="0" smtClean="0"/>
              <a:t>1</a:t>
            </a:r>
            <a:r>
              <a:rPr lang="en-GB" sz="2400" dirty="0" smtClean="0"/>
              <a:t>, A) = (s</a:t>
            </a:r>
            <a:r>
              <a:rPr lang="en-GB" sz="2400" baseline="-25000" dirty="0" smtClean="0"/>
              <a:t>2, </a:t>
            </a:r>
            <a:r>
              <a:rPr lang="en-GB" sz="2400" dirty="0" smtClean="0"/>
              <a:t>,C, R)</a:t>
            </a:r>
          </a:p>
        </p:txBody>
      </p:sp>
      <p:sp>
        <p:nvSpPr>
          <p:cNvPr id="19"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37906" name="Slide Number Placeholder 17"/>
          <p:cNvSpPr>
            <a:spLocks noGrp="1"/>
          </p:cNvSpPr>
          <p:nvPr>
            <p:ph type="sldNum" sz="quarter" idx="12"/>
          </p:nvPr>
        </p:nvSpPr>
        <p:spPr>
          <a:noFill/>
        </p:spPr>
        <p:txBody>
          <a:bodyPr>
            <a:normAutofit fontScale="85000" lnSpcReduction="20000"/>
          </a:bodyPr>
          <a:lstStyle/>
          <a:p>
            <a:fld id="{87E7214F-DAF6-4713-B73E-C05E9E689B73}" type="slidenum">
              <a:rPr lang="en-GB" smtClean="0"/>
              <a:pPr/>
              <a:t>36</a:t>
            </a:fld>
            <a:endParaRPr lang="en-GB" smtClean="0"/>
          </a:p>
        </p:txBody>
      </p:sp>
      <p:sp>
        <p:nvSpPr>
          <p:cNvPr id="37890"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sp>
        <p:nvSpPr>
          <p:cNvPr id="37893" name="AutoShape 4"/>
          <p:cNvSpPr>
            <a:spLocks noChangeArrowheads="1"/>
          </p:cNvSpPr>
          <p:nvPr/>
        </p:nvSpPr>
        <p:spPr bwMode="auto">
          <a:xfrm>
            <a:off x="1258888" y="3644900"/>
            <a:ext cx="1728787" cy="1152525"/>
          </a:xfrm>
          <a:prstGeom prst="wedgeEllipseCallout">
            <a:avLst>
              <a:gd name="adj1" fmla="val -22819"/>
              <a:gd name="adj2" fmla="val 42287"/>
            </a:avLst>
          </a:prstGeom>
          <a:solidFill>
            <a:schemeClr val="accent5">
              <a:lumMod val="20000"/>
              <a:lumOff val="80000"/>
            </a:schemeClr>
          </a:solidFill>
          <a:ln w="9525">
            <a:solidFill>
              <a:schemeClr val="tx1"/>
            </a:solidFill>
            <a:miter lim="800000"/>
            <a:headEnd/>
            <a:tailEnd/>
          </a:ln>
        </p:spPr>
        <p:txBody>
          <a:bodyPr/>
          <a:lstStyle/>
          <a:p>
            <a:pPr algn="ctr"/>
            <a:r>
              <a:rPr lang="en-GB" dirty="0">
                <a:solidFill>
                  <a:schemeClr val="accent2"/>
                </a:solidFill>
              </a:rPr>
              <a:t>s</a:t>
            </a:r>
            <a:r>
              <a:rPr lang="en-GB" baseline="-25000" dirty="0">
                <a:solidFill>
                  <a:schemeClr val="accent2"/>
                </a:solidFill>
              </a:rPr>
              <a:t>1</a:t>
            </a:r>
          </a:p>
          <a:p>
            <a:pPr algn="ctr"/>
            <a:r>
              <a:rPr lang="en-GB" dirty="0">
                <a:solidFill>
                  <a:schemeClr val="accent2"/>
                </a:solidFill>
              </a:rPr>
              <a:t>s</a:t>
            </a:r>
            <a:r>
              <a:rPr lang="en-GB" baseline="-25000" dirty="0">
                <a:solidFill>
                  <a:schemeClr val="accent2"/>
                </a:solidFill>
              </a:rPr>
              <a:t>2</a:t>
            </a:r>
          </a:p>
          <a:p>
            <a:pPr algn="ctr"/>
            <a:r>
              <a:rPr lang="en-GB" dirty="0">
                <a:solidFill>
                  <a:schemeClr val="accent2"/>
                </a:solidFill>
              </a:rPr>
              <a:t>s</a:t>
            </a:r>
            <a:r>
              <a:rPr lang="en-GB" baseline="-25000" dirty="0">
                <a:solidFill>
                  <a:schemeClr val="accent2"/>
                </a:solidFill>
              </a:rPr>
              <a:t>0</a:t>
            </a:r>
            <a:endParaRPr lang="en-GB" dirty="0">
              <a:solidFill>
                <a:schemeClr val="accent2"/>
              </a:solidFill>
            </a:endParaRPr>
          </a:p>
        </p:txBody>
      </p:sp>
      <p:sp>
        <p:nvSpPr>
          <p:cNvPr id="37894" name="Text Box 5"/>
          <p:cNvSpPr txBox="1">
            <a:spLocks noChangeArrowheads="1"/>
          </p:cNvSpPr>
          <p:nvPr/>
        </p:nvSpPr>
        <p:spPr bwMode="auto">
          <a:xfrm>
            <a:off x="755650" y="4005263"/>
            <a:ext cx="431800" cy="366712"/>
          </a:xfrm>
          <a:prstGeom prst="rect">
            <a:avLst/>
          </a:prstGeom>
          <a:noFill/>
          <a:ln w="9525">
            <a:noFill/>
            <a:miter lim="800000"/>
            <a:headEnd/>
            <a:tailEnd/>
          </a:ln>
        </p:spPr>
        <p:txBody>
          <a:bodyPr>
            <a:spAutoFit/>
          </a:bodyPr>
          <a:lstStyle/>
          <a:p>
            <a:pPr>
              <a:spcBef>
                <a:spcPct val="50000"/>
              </a:spcBef>
            </a:pPr>
            <a:r>
              <a:rPr lang="en-GB" b="0"/>
              <a:t>S</a:t>
            </a:r>
          </a:p>
        </p:txBody>
      </p:sp>
      <p:sp>
        <p:nvSpPr>
          <p:cNvPr id="37895" name="AutoShape 6"/>
          <p:cNvSpPr>
            <a:spLocks noChangeArrowheads="1"/>
          </p:cNvSpPr>
          <p:nvPr/>
        </p:nvSpPr>
        <p:spPr bwMode="auto">
          <a:xfrm>
            <a:off x="1331913" y="5084763"/>
            <a:ext cx="1728787" cy="1152525"/>
          </a:xfrm>
          <a:prstGeom prst="wedgeEllipseCallout">
            <a:avLst>
              <a:gd name="adj1" fmla="val -17954"/>
              <a:gd name="adj2" fmla="val -34435"/>
            </a:avLst>
          </a:prstGeom>
          <a:solidFill>
            <a:schemeClr val="accent5">
              <a:lumMod val="20000"/>
              <a:lumOff val="80000"/>
            </a:schemeClr>
          </a:solidFill>
          <a:ln w="9525">
            <a:solidFill>
              <a:schemeClr val="tx1"/>
            </a:solidFill>
            <a:miter lim="800000"/>
            <a:headEnd/>
            <a:tailEnd/>
          </a:ln>
        </p:spPr>
        <p:txBody>
          <a:bodyPr/>
          <a:lstStyle/>
          <a:p>
            <a:pPr algn="ctr"/>
            <a:r>
              <a:rPr lang="en-GB">
                <a:solidFill>
                  <a:schemeClr val="accent2"/>
                </a:solidFill>
              </a:rPr>
              <a:t>B</a:t>
            </a:r>
            <a:endParaRPr lang="en-GB" baseline="-25000">
              <a:solidFill>
                <a:schemeClr val="accent2"/>
              </a:solidFill>
            </a:endParaRPr>
          </a:p>
          <a:p>
            <a:pPr algn="ctr"/>
            <a:r>
              <a:rPr lang="en-GB">
                <a:solidFill>
                  <a:schemeClr val="accent2"/>
                </a:solidFill>
              </a:rPr>
              <a:t>A</a:t>
            </a:r>
            <a:endParaRPr lang="en-GB" baseline="-25000">
              <a:solidFill>
                <a:schemeClr val="accent2"/>
              </a:solidFill>
            </a:endParaRPr>
          </a:p>
          <a:p>
            <a:pPr algn="ctr"/>
            <a:r>
              <a:rPr lang="en-GB">
                <a:solidFill>
                  <a:schemeClr val="accent2"/>
                </a:solidFill>
              </a:rPr>
              <a:t>C</a:t>
            </a:r>
          </a:p>
        </p:txBody>
      </p:sp>
      <p:sp>
        <p:nvSpPr>
          <p:cNvPr id="37896" name="Text Box 7"/>
          <p:cNvSpPr txBox="1">
            <a:spLocks noChangeArrowheads="1"/>
          </p:cNvSpPr>
          <p:nvPr/>
        </p:nvSpPr>
        <p:spPr bwMode="auto">
          <a:xfrm>
            <a:off x="755650" y="5445125"/>
            <a:ext cx="431800" cy="366713"/>
          </a:xfrm>
          <a:prstGeom prst="rect">
            <a:avLst/>
          </a:prstGeom>
          <a:noFill/>
          <a:ln w="9525">
            <a:noFill/>
            <a:miter lim="800000"/>
            <a:headEnd/>
            <a:tailEnd/>
          </a:ln>
        </p:spPr>
        <p:txBody>
          <a:bodyPr>
            <a:spAutoFit/>
          </a:bodyPr>
          <a:lstStyle/>
          <a:p>
            <a:pPr>
              <a:spcBef>
                <a:spcPct val="50000"/>
              </a:spcBef>
            </a:pPr>
            <a:r>
              <a:rPr lang="en-GB" b="0"/>
              <a:t>I</a:t>
            </a:r>
          </a:p>
        </p:txBody>
      </p:sp>
      <p:sp>
        <p:nvSpPr>
          <p:cNvPr id="37897" name="Line 8"/>
          <p:cNvSpPr>
            <a:spLocks noChangeShapeType="1"/>
          </p:cNvSpPr>
          <p:nvPr/>
        </p:nvSpPr>
        <p:spPr bwMode="auto">
          <a:xfrm>
            <a:off x="2987675" y="4221163"/>
            <a:ext cx="936625" cy="360362"/>
          </a:xfrm>
          <a:prstGeom prst="line">
            <a:avLst/>
          </a:prstGeom>
          <a:noFill/>
          <a:ln w="9525">
            <a:solidFill>
              <a:schemeClr val="tx1"/>
            </a:solidFill>
            <a:round/>
            <a:headEnd/>
            <a:tailEnd type="triangle" w="med" len="med"/>
          </a:ln>
        </p:spPr>
        <p:txBody>
          <a:bodyPr/>
          <a:lstStyle/>
          <a:p>
            <a:endParaRPr lang="en-GB"/>
          </a:p>
        </p:txBody>
      </p:sp>
      <p:sp>
        <p:nvSpPr>
          <p:cNvPr id="37898" name="Line 9"/>
          <p:cNvSpPr>
            <a:spLocks noChangeShapeType="1"/>
          </p:cNvSpPr>
          <p:nvPr/>
        </p:nvSpPr>
        <p:spPr bwMode="auto">
          <a:xfrm flipV="1">
            <a:off x="2987675" y="4581525"/>
            <a:ext cx="936625" cy="863600"/>
          </a:xfrm>
          <a:prstGeom prst="line">
            <a:avLst/>
          </a:prstGeom>
          <a:noFill/>
          <a:ln w="9525">
            <a:solidFill>
              <a:schemeClr val="tx1"/>
            </a:solidFill>
            <a:round/>
            <a:headEnd/>
            <a:tailEnd type="triangle" w="med" len="med"/>
          </a:ln>
        </p:spPr>
        <p:txBody>
          <a:bodyPr/>
          <a:lstStyle/>
          <a:p>
            <a:endParaRPr lang="en-GB"/>
          </a:p>
        </p:txBody>
      </p:sp>
      <p:sp>
        <p:nvSpPr>
          <p:cNvPr id="37899" name="Line 10"/>
          <p:cNvSpPr>
            <a:spLocks noChangeShapeType="1"/>
          </p:cNvSpPr>
          <p:nvPr/>
        </p:nvSpPr>
        <p:spPr bwMode="auto">
          <a:xfrm>
            <a:off x="3924300" y="4581525"/>
            <a:ext cx="1511300" cy="287338"/>
          </a:xfrm>
          <a:prstGeom prst="line">
            <a:avLst/>
          </a:prstGeom>
          <a:noFill/>
          <a:ln w="9525">
            <a:solidFill>
              <a:schemeClr val="tx1"/>
            </a:solidFill>
            <a:round/>
            <a:headEnd/>
            <a:tailEnd type="triangle" w="med" len="med"/>
          </a:ln>
        </p:spPr>
        <p:txBody>
          <a:bodyPr/>
          <a:lstStyle/>
          <a:p>
            <a:endParaRPr lang="en-GB"/>
          </a:p>
        </p:txBody>
      </p:sp>
      <p:sp>
        <p:nvSpPr>
          <p:cNvPr id="37900" name="AutoShape 11"/>
          <p:cNvSpPr>
            <a:spLocks noChangeArrowheads="1"/>
          </p:cNvSpPr>
          <p:nvPr/>
        </p:nvSpPr>
        <p:spPr bwMode="auto">
          <a:xfrm>
            <a:off x="5649913" y="3716338"/>
            <a:ext cx="1728787" cy="1152525"/>
          </a:xfrm>
          <a:prstGeom prst="wedgeEllipseCallout">
            <a:avLst>
              <a:gd name="adj1" fmla="val -22819"/>
              <a:gd name="adj2" fmla="val 42287"/>
            </a:avLst>
          </a:prstGeom>
          <a:solidFill>
            <a:schemeClr val="accent5">
              <a:lumMod val="20000"/>
              <a:lumOff val="80000"/>
            </a:schemeClr>
          </a:solidFill>
          <a:ln w="9525">
            <a:solidFill>
              <a:schemeClr val="tx1"/>
            </a:solidFill>
            <a:miter lim="800000"/>
            <a:headEnd/>
            <a:tailEnd/>
          </a:ln>
        </p:spPr>
        <p:txBody>
          <a:bodyPr/>
          <a:lstStyle/>
          <a:p>
            <a:pPr algn="ctr"/>
            <a:r>
              <a:rPr lang="en-GB" b="0"/>
              <a:t>s</a:t>
            </a:r>
            <a:r>
              <a:rPr lang="en-GB" b="0" baseline="-25000"/>
              <a:t>1</a:t>
            </a:r>
          </a:p>
          <a:p>
            <a:pPr algn="ctr"/>
            <a:r>
              <a:rPr lang="en-GB" b="0"/>
              <a:t>s</a:t>
            </a:r>
            <a:r>
              <a:rPr lang="en-GB" b="0" baseline="-25000"/>
              <a:t>2</a:t>
            </a:r>
          </a:p>
          <a:p>
            <a:pPr algn="ctr"/>
            <a:r>
              <a:rPr lang="en-GB" b="0"/>
              <a:t>s</a:t>
            </a:r>
            <a:r>
              <a:rPr lang="en-GB" b="0" baseline="-25000"/>
              <a:t>0</a:t>
            </a:r>
            <a:endParaRPr lang="en-GB" b="0"/>
          </a:p>
        </p:txBody>
      </p:sp>
      <p:sp>
        <p:nvSpPr>
          <p:cNvPr id="37901" name="Text Box 12"/>
          <p:cNvSpPr txBox="1">
            <a:spLocks noChangeArrowheads="1"/>
          </p:cNvSpPr>
          <p:nvPr/>
        </p:nvSpPr>
        <p:spPr bwMode="auto">
          <a:xfrm>
            <a:off x="5146675" y="4076700"/>
            <a:ext cx="431800" cy="366713"/>
          </a:xfrm>
          <a:prstGeom prst="rect">
            <a:avLst/>
          </a:prstGeom>
          <a:noFill/>
          <a:ln w="9525">
            <a:noFill/>
            <a:miter lim="800000"/>
            <a:headEnd/>
            <a:tailEnd/>
          </a:ln>
        </p:spPr>
        <p:txBody>
          <a:bodyPr>
            <a:spAutoFit/>
          </a:bodyPr>
          <a:lstStyle/>
          <a:p>
            <a:pPr>
              <a:spcBef>
                <a:spcPct val="50000"/>
              </a:spcBef>
            </a:pPr>
            <a:r>
              <a:rPr lang="en-GB" b="0"/>
              <a:t>S</a:t>
            </a:r>
          </a:p>
        </p:txBody>
      </p:sp>
      <p:sp>
        <p:nvSpPr>
          <p:cNvPr id="37902" name="AutoShape 13"/>
          <p:cNvSpPr>
            <a:spLocks noChangeArrowheads="1"/>
          </p:cNvSpPr>
          <p:nvPr/>
        </p:nvSpPr>
        <p:spPr bwMode="auto">
          <a:xfrm>
            <a:off x="5722938" y="5156200"/>
            <a:ext cx="1728787" cy="1152525"/>
          </a:xfrm>
          <a:prstGeom prst="wedgeEllipseCallout">
            <a:avLst>
              <a:gd name="adj1" fmla="val -17954"/>
              <a:gd name="adj2" fmla="val -34435"/>
            </a:avLst>
          </a:prstGeom>
          <a:solidFill>
            <a:schemeClr val="accent5">
              <a:lumMod val="20000"/>
              <a:lumOff val="80000"/>
            </a:schemeClr>
          </a:solidFill>
          <a:ln w="9525">
            <a:solidFill>
              <a:schemeClr val="tx1"/>
            </a:solidFill>
            <a:miter lim="800000"/>
            <a:headEnd/>
            <a:tailEnd/>
          </a:ln>
        </p:spPr>
        <p:txBody>
          <a:bodyPr/>
          <a:lstStyle/>
          <a:p>
            <a:pPr algn="ctr"/>
            <a:r>
              <a:rPr lang="en-GB" b="0"/>
              <a:t>B</a:t>
            </a:r>
            <a:endParaRPr lang="en-GB" b="0" baseline="-25000"/>
          </a:p>
          <a:p>
            <a:pPr algn="ctr"/>
            <a:r>
              <a:rPr lang="en-GB" b="0"/>
              <a:t>A</a:t>
            </a:r>
            <a:endParaRPr lang="en-GB" b="0" baseline="-25000"/>
          </a:p>
          <a:p>
            <a:pPr algn="ctr"/>
            <a:r>
              <a:rPr lang="en-GB" b="0"/>
              <a:t>C</a:t>
            </a:r>
          </a:p>
        </p:txBody>
      </p:sp>
      <p:sp>
        <p:nvSpPr>
          <p:cNvPr id="37903" name="Text Box 14"/>
          <p:cNvSpPr txBox="1">
            <a:spLocks noChangeArrowheads="1"/>
          </p:cNvSpPr>
          <p:nvPr/>
        </p:nvSpPr>
        <p:spPr bwMode="auto">
          <a:xfrm>
            <a:off x="5146675" y="5516563"/>
            <a:ext cx="431800" cy="366712"/>
          </a:xfrm>
          <a:prstGeom prst="rect">
            <a:avLst/>
          </a:prstGeom>
          <a:noFill/>
          <a:ln w="9525">
            <a:noFill/>
            <a:miter lim="800000"/>
            <a:headEnd/>
            <a:tailEnd/>
          </a:ln>
        </p:spPr>
        <p:txBody>
          <a:bodyPr>
            <a:spAutoFit/>
          </a:bodyPr>
          <a:lstStyle/>
          <a:p>
            <a:pPr>
              <a:spcBef>
                <a:spcPct val="50000"/>
              </a:spcBef>
            </a:pPr>
            <a:r>
              <a:rPr lang="en-GB" b="0"/>
              <a:t>I</a:t>
            </a:r>
          </a:p>
        </p:txBody>
      </p:sp>
      <p:sp>
        <p:nvSpPr>
          <p:cNvPr id="37904" name="AutoShape 15"/>
          <p:cNvSpPr>
            <a:spLocks noChangeArrowheads="1"/>
          </p:cNvSpPr>
          <p:nvPr/>
        </p:nvSpPr>
        <p:spPr bwMode="auto">
          <a:xfrm>
            <a:off x="7740650" y="4581525"/>
            <a:ext cx="1152525" cy="863600"/>
          </a:xfrm>
          <a:prstGeom prst="wedgeEllipseCallout">
            <a:avLst>
              <a:gd name="adj1" fmla="val -26171"/>
              <a:gd name="adj2" fmla="val 38236"/>
            </a:avLst>
          </a:prstGeom>
          <a:solidFill>
            <a:schemeClr val="accent5">
              <a:lumMod val="20000"/>
              <a:lumOff val="80000"/>
            </a:schemeClr>
          </a:solidFill>
          <a:ln w="9525">
            <a:solidFill>
              <a:schemeClr val="tx1"/>
            </a:solidFill>
            <a:miter lim="800000"/>
            <a:headEnd/>
            <a:tailEnd/>
          </a:ln>
        </p:spPr>
        <p:txBody>
          <a:bodyPr/>
          <a:lstStyle/>
          <a:p>
            <a:pPr algn="ctr"/>
            <a:r>
              <a:rPr lang="en-GB" b="0"/>
              <a:t>R</a:t>
            </a:r>
          </a:p>
          <a:p>
            <a:pPr algn="ctr"/>
            <a:r>
              <a:rPr lang="en-GB" b="0"/>
              <a:t>L</a:t>
            </a:r>
          </a:p>
        </p:txBody>
      </p:sp>
      <p:sp>
        <p:nvSpPr>
          <p:cNvPr id="37905" name="Text Box 16"/>
          <p:cNvSpPr txBox="1">
            <a:spLocks noChangeArrowheads="1"/>
          </p:cNvSpPr>
          <p:nvPr/>
        </p:nvSpPr>
        <p:spPr bwMode="auto">
          <a:xfrm>
            <a:off x="4284663" y="4292600"/>
            <a:ext cx="431800" cy="366713"/>
          </a:xfrm>
          <a:prstGeom prst="rect">
            <a:avLst/>
          </a:prstGeom>
          <a:noFill/>
          <a:ln w="9525">
            <a:noFill/>
            <a:miter lim="800000"/>
            <a:headEnd/>
            <a:tailEnd/>
          </a:ln>
        </p:spPr>
        <p:txBody>
          <a:bodyPr>
            <a:spAutoFit/>
          </a:bodyPr>
          <a:lstStyle/>
          <a:p>
            <a:pPr>
              <a:spcBef>
                <a:spcPct val="50000"/>
              </a:spcBef>
            </a:pPr>
            <a:r>
              <a:rPr lang="en-GB"/>
              <a: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38948" name="Slide Number Placeholder 24"/>
          <p:cNvSpPr>
            <a:spLocks noGrp="1"/>
          </p:cNvSpPr>
          <p:nvPr>
            <p:ph type="sldNum" sz="quarter" idx="12"/>
          </p:nvPr>
        </p:nvSpPr>
        <p:spPr>
          <a:noFill/>
        </p:spPr>
        <p:txBody>
          <a:bodyPr>
            <a:normAutofit/>
          </a:bodyPr>
          <a:lstStyle/>
          <a:p>
            <a:fld id="{B84BA236-DE1C-4907-B6D5-38EB869E074D}" type="slidenum">
              <a:rPr lang="en-GB" smtClean="0"/>
              <a:pPr/>
              <a:t>37</a:t>
            </a:fld>
            <a:endParaRPr lang="en-GB" smtClean="0"/>
          </a:p>
        </p:txBody>
      </p:sp>
      <p:sp>
        <p:nvSpPr>
          <p:cNvPr id="133122" name="Rectangle 2"/>
          <p:cNvSpPr>
            <a:spLocks noGrp="1" noChangeArrowheads="1"/>
          </p:cNvSpPr>
          <p:nvPr>
            <p:ph sz="quarter" idx="4294967295"/>
          </p:nvPr>
        </p:nvSpPr>
        <p:spPr>
          <a:xfrm>
            <a:off x="719138" y="260350"/>
            <a:ext cx="8424862" cy="3168650"/>
          </a:xfrm>
          <a:prstGeom prst="rect">
            <a:avLst/>
          </a:prstGeom>
        </p:spPr>
        <p:txBody>
          <a:bodyPr/>
          <a:lstStyle/>
          <a:p>
            <a:pPr eaLnBrk="1" hangingPunct="1">
              <a:lnSpc>
                <a:spcPct val="90000"/>
              </a:lnSpc>
            </a:pPr>
            <a:r>
              <a:rPr lang="en-GB" sz="2400" dirty="0" smtClean="0"/>
              <a:t>This rather frightening definition can be interpreted in terms of a control head that can read and write symbols on an infinite tape and move left or right and halt if the partial function is not defined. </a:t>
            </a:r>
          </a:p>
          <a:p>
            <a:pPr eaLnBrk="1" hangingPunct="1">
              <a:lnSpc>
                <a:spcPct val="90000"/>
              </a:lnSpc>
            </a:pPr>
            <a:r>
              <a:rPr lang="en-GB" sz="2400" dirty="0" smtClean="0"/>
              <a:t>Each of the moves of f are considered as quintuples giving the domain and </a:t>
            </a:r>
            <a:r>
              <a:rPr lang="en-GB" sz="2400" dirty="0" err="1" smtClean="0"/>
              <a:t>codomain</a:t>
            </a:r>
            <a:r>
              <a:rPr lang="en-GB" sz="2400" dirty="0" smtClean="0"/>
              <a:t> values i.e.</a:t>
            </a:r>
          </a:p>
          <a:p>
            <a:pPr eaLnBrk="1" hangingPunct="1">
              <a:lnSpc>
                <a:spcPct val="90000"/>
              </a:lnSpc>
              <a:buFontTx/>
              <a:buNone/>
            </a:pPr>
            <a:r>
              <a:rPr lang="en-GB" sz="2400" dirty="0" smtClean="0"/>
              <a:t> 		f(</a:t>
            </a:r>
            <a:r>
              <a:rPr lang="en-GB" sz="2400" b="1" dirty="0" smtClean="0">
                <a:solidFill>
                  <a:schemeClr val="accent2"/>
                </a:solidFill>
              </a:rPr>
              <a:t>s</a:t>
            </a:r>
            <a:r>
              <a:rPr lang="en-GB" sz="2400" b="1" baseline="-25000" dirty="0" smtClean="0">
                <a:solidFill>
                  <a:schemeClr val="accent2"/>
                </a:solidFill>
              </a:rPr>
              <a:t>1</a:t>
            </a:r>
            <a:r>
              <a:rPr lang="en-GB" sz="2400" b="1" dirty="0" smtClean="0">
                <a:solidFill>
                  <a:schemeClr val="accent2"/>
                </a:solidFill>
              </a:rPr>
              <a:t>, 1</a:t>
            </a:r>
            <a:r>
              <a:rPr lang="en-GB" sz="2400" dirty="0" smtClean="0"/>
              <a:t>) = (</a:t>
            </a:r>
            <a:r>
              <a:rPr lang="en-GB" sz="2400" b="1" dirty="0" smtClean="0"/>
              <a:t>s</a:t>
            </a:r>
            <a:r>
              <a:rPr lang="en-GB" sz="2400" b="1" baseline="-25000" dirty="0" smtClean="0"/>
              <a:t>2, </a:t>
            </a:r>
            <a:r>
              <a:rPr lang="en-GB" sz="2400" b="1" dirty="0" smtClean="0"/>
              <a:t>,0, R</a:t>
            </a:r>
            <a:r>
              <a:rPr lang="en-GB" sz="2400" dirty="0" smtClean="0"/>
              <a:t>) is rewritten  (</a:t>
            </a:r>
            <a:r>
              <a:rPr lang="en-GB" sz="2400" b="1" dirty="0" smtClean="0">
                <a:solidFill>
                  <a:schemeClr val="accent2"/>
                </a:solidFill>
              </a:rPr>
              <a:t>s</a:t>
            </a:r>
            <a:r>
              <a:rPr lang="en-GB" sz="2400" b="1" baseline="-25000" dirty="0" smtClean="0">
                <a:solidFill>
                  <a:schemeClr val="accent2"/>
                </a:solidFill>
              </a:rPr>
              <a:t>1</a:t>
            </a:r>
            <a:r>
              <a:rPr lang="en-GB" sz="2400" b="1" dirty="0" smtClean="0">
                <a:solidFill>
                  <a:schemeClr val="accent2"/>
                </a:solidFill>
              </a:rPr>
              <a:t>, 1, </a:t>
            </a:r>
            <a:r>
              <a:rPr lang="en-GB" sz="2400" b="1" dirty="0" smtClean="0"/>
              <a:t>s</a:t>
            </a:r>
            <a:r>
              <a:rPr lang="en-GB" sz="2400" b="1" baseline="-25000" dirty="0" smtClean="0"/>
              <a:t>2, </a:t>
            </a:r>
            <a:r>
              <a:rPr lang="en-GB" sz="2400" b="1" dirty="0" smtClean="0"/>
              <a:t>,0, R</a:t>
            </a:r>
            <a:r>
              <a:rPr lang="en-GB" sz="2400" dirty="0" smtClean="0"/>
              <a:t>)</a:t>
            </a:r>
          </a:p>
          <a:p>
            <a:pPr eaLnBrk="1" hangingPunct="1">
              <a:lnSpc>
                <a:spcPct val="90000"/>
              </a:lnSpc>
              <a:buFontTx/>
              <a:buNone/>
            </a:pPr>
            <a:r>
              <a:rPr lang="en-GB" sz="2400" dirty="0" smtClean="0"/>
              <a:t>This can  be illustrated as read, write, change, move</a:t>
            </a:r>
          </a:p>
          <a:p>
            <a:pPr eaLnBrk="1" hangingPunct="1">
              <a:lnSpc>
                <a:spcPct val="90000"/>
              </a:lnSpc>
            </a:pPr>
            <a:endParaRPr lang="en-GB" sz="2400" dirty="0" smtClean="0"/>
          </a:p>
          <a:p>
            <a:pPr eaLnBrk="1" hangingPunct="1">
              <a:lnSpc>
                <a:spcPct val="90000"/>
              </a:lnSpc>
            </a:pPr>
            <a:endParaRPr lang="en-GB" sz="2400" dirty="0" smtClean="0"/>
          </a:p>
          <a:p>
            <a:pPr eaLnBrk="1" hangingPunct="1">
              <a:lnSpc>
                <a:spcPct val="90000"/>
              </a:lnSpc>
            </a:pPr>
            <a:endParaRPr lang="en-GB" sz="2400" dirty="0" smtClean="0"/>
          </a:p>
        </p:txBody>
      </p:sp>
      <p:sp>
        <p:nvSpPr>
          <p:cNvPr id="38914"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sp>
        <p:nvSpPr>
          <p:cNvPr id="38916" name="Rectangle 3"/>
          <p:cNvSpPr>
            <a:spLocks noChangeArrowheads="1"/>
          </p:cNvSpPr>
          <p:nvPr/>
        </p:nvSpPr>
        <p:spPr bwMode="auto">
          <a:xfrm>
            <a:off x="1506538" y="2360613"/>
            <a:ext cx="184150" cy="366712"/>
          </a:xfrm>
          <a:prstGeom prst="rect">
            <a:avLst/>
          </a:prstGeom>
          <a:noFill/>
          <a:ln w="9525">
            <a:noFill/>
            <a:miter lim="800000"/>
            <a:headEnd/>
            <a:tailEnd/>
          </a:ln>
        </p:spPr>
        <p:txBody>
          <a:bodyPr wrap="none">
            <a:spAutoFit/>
          </a:bodyPr>
          <a:lstStyle/>
          <a:p>
            <a:endParaRPr lang="en-US"/>
          </a:p>
        </p:txBody>
      </p:sp>
      <p:grpSp>
        <p:nvGrpSpPr>
          <p:cNvPr id="2" name="Group 4"/>
          <p:cNvGrpSpPr>
            <a:grpSpLocks/>
          </p:cNvGrpSpPr>
          <p:nvPr/>
        </p:nvGrpSpPr>
        <p:grpSpPr bwMode="auto">
          <a:xfrm>
            <a:off x="2916238" y="4610100"/>
            <a:ext cx="1381125" cy="1123950"/>
            <a:chOff x="1837" y="2659"/>
            <a:chExt cx="870" cy="708"/>
          </a:xfrm>
        </p:grpSpPr>
        <p:sp>
          <p:nvSpPr>
            <p:cNvPr id="38956" name="AutoShape 5"/>
            <p:cNvSpPr>
              <a:spLocks noChangeArrowheads="1"/>
            </p:cNvSpPr>
            <p:nvPr/>
          </p:nvSpPr>
          <p:spPr bwMode="auto">
            <a:xfrm>
              <a:off x="1837" y="2659"/>
              <a:ext cx="870" cy="708"/>
            </a:xfrm>
            <a:prstGeom prst="wedgeEllipseCallout">
              <a:avLst>
                <a:gd name="adj1" fmla="val -991"/>
                <a:gd name="adj2" fmla="val -94407"/>
              </a:avLst>
            </a:prstGeom>
            <a:solidFill>
              <a:srgbClr val="FFFFFF"/>
            </a:solidFill>
            <a:ln w="9525">
              <a:solidFill>
                <a:srgbClr val="000000"/>
              </a:solidFill>
              <a:miter lim="800000"/>
              <a:headEnd/>
              <a:tailEnd/>
            </a:ln>
          </p:spPr>
          <p:txBody>
            <a:bodyPr/>
            <a:lstStyle/>
            <a:p>
              <a:endParaRPr lang="en-US"/>
            </a:p>
          </p:txBody>
        </p:sp>
        <p:sp>
          <p:nvSpPr>
            <p:cNvPr id="38957" name="Text Box 6"/>
            <p:cNvSpPr txBox="1">
              <a:spLocks noChangeArrowheads="1"/>
            </p:cNvSpPr>
            <p:nvPr/>
          </p:nvSpPr>
          <p:spPr bwMode="auto">
            <a:xfrm>
              <a:off x="2211" y="2711"/>
              <a:ext cx="126" cy="132"/>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0</a:t>
              </a:r>
              <a:endParaRPr lang="en-GB" b="0"/>
            </a:p>
          </p:txBody>
        </p:sp>
        <p:sp>
          <p:nvSpPr>
            <p:cNvPr id="38958" name="Text Box 7"/>
            <p:cNvSpPr txBox="1">
              <a:spLocks noChangeArrowheads="1"/>
            </p:cNvSpPr>
            <p:nvPr/>
          </p:nvSpPr>
          <p:spPr bwMode="auto">
            <a:xfrm>
              <a:off x="2445" y="2849"/>
              <a:ext cx="120" cy="126"/>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1</a:t>
              </a:r>
              <a:endParaRPr lang="en-GB" b="0"/>
            </a:p>
          </p:txBody>
        </p:sp>
        <p:sp>
          <p:nvSpPr>
            <p:cNvPr id="38959" name="Text Box 8"/>
            <p:cNvSpPr txBox="1">
              <a:spLocks noChangeArrowheads="1"/>
            </p:cNvSpPr>
            <p:nvPr/>
          </p:nvSpPr>
          <p:spPr bwMode="auto">
            <a:xfrm>
              <a:off x="2385" y="3125"/>
              <a:ext cx="144" cy="126"/>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2</a:t>
              </a:r>
              <a:endParaRPr lang="en-GB" b="0"/>
            </a:p>
          </p:txBody>
        </p:sp>
        <p:sp>
          <p:nvSpPr>
            <p:cNvPr id="38960" name="Text Box 9"/>
            <p:cNvSpPr txBox="1">
              <a:spLocks noChangeArrowheads="1"/>
            </p:cNvSpPr>
            <p:nvPr/>
          </p:nvSpPr>
          <p:spPr bwMode="auto">
            <a:xfrm>
              <a:off x="2109" y="3161"/>
              <a:ext cx="126" cy="132"/>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3</a:t>
              </a:r>
              <a:endParaRPr lang="en-GB" b="0"/>
            </a:p>
          </p:txBody>
        </p:sp>
        <p:sp>
          <p:nvSpPr>
            <p:cNvPr id="38961" name="Text Box 10"/>
            <p:cNvSpPr txBox="1">
              <a:spLocks noChangeArrowheads="1"/>
            </p:cNvSpPr>
            <p:nvPr/>
          </p:nvSpPr>
          <p:spPr bwMode="auto">
            <a:xfrm>
              <a:off x="1947" y="2909"/>
              <a:ext cx="126" cy="132"/>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4</a:t>
              </a:r>
              <a:endParaRPr lang="en-GB" b="0"/>
            </a:p>
          </p:txBody>
        </p:sp>
        <p:sp>
          <p:nvSpPr>
            <p:cNvPr id="38962" name="AutoShape 11"/>
            <p:cNvSpPr>
              <a:spLocks noChangeArrowheads="1"/>
            </p:cNvSpPr>
            <p:nvPr/>
          </p:nvSpPr>
          <p:spPr bwMode="auto">
            <a:xfrm rot="-1853236">
              <a:off x="2245" y="2976"/>
              <a:ext cx="180" cy="66"/>
            </a:xfrm>
            <a:prstGeom prst="rightArrow">
              <a:avLst>
                <a:gd name="adj1" fmla="val 50000"/>
                <a:gd name="adj2" fmla="val 68182"/>
              </a:avLst>
            </a:prstGeom>
            <a:solidFill>
              <a:srgbClr val="000000"/>
            </a:solidFill>
            <a:ln w="9525">
              <a:solidFill>
                <a:srgbClr val="000000"/>
              </a:solidFill>
              <a:miter lim="800000"/>
              <a:headEnd/>
              <a:tailEnd/>
            </a:ln>
          </p:spPr>
          <p:txBody>
            <a:bodyPr/>
            <a:lstStyle/>
            <a:p>
              <a:endParaRPr lang="en-US"/>
            </a:p>
          </p:txBody>
        </p:sp>
      </p:grpSp>
      <p:graphicFrame>
        <p:nvGraphicFramePr>
          <p:cNvPr id="133132" name="Group 12"/>
          <p:cNvGraphicFramePr>
            <a:graphicFrameLocks noGrp="1"/>
          </p:cNvGraphicFramePr>
          <p:nvPr/>
        </p:nvGraphicFramePr>
        <p:xfrm>
          <a:off x="1116013" y="3687763"/>
          <a:ext cx="6251575" cy="396875"/>
        </p:xfrm>
        <a:graphic>
          <a:graphicData uri="http://schemas.openxmlformats.org/drawingml/2006/table">
            <a:tbl>
              <a:tblPr/>
              <a:tblGrid>
                <a:gridCol w="568325"/>
                <a:gridCol w="568325"/>
                <a:gridCol w="568325"/>
                <a:gridCol w="568325"/>
                <a:gridCol w="568325"/>
                <a:gridCol w="568325"/>
                <a:gridCol w="568325"/>
                <a:gridCol w="568325"/>
                <a:gridCol w="568325"/>
                <a:gridCol w="568325"/>
                <a:gridCol w="568325"/>
              </a:tblGrid>
              <a:tr h="3968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Roman" charset="0"/>
                          <a:cs typeface="Times New Roman" pitchFamily="18" charset="0"/>
                        </a:rPr>
                        <a:t>B</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Roman"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Roman"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Roman" charset="0"/>
                          <a:cs typeface="Times New Roman" pitchFamily="18" charset="0"/>
                        </a:rPr>
                        <a:t>B</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Roman"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Roman"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Roman"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Roman"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Roman"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Roman" charset="0"/>
                          <a:cs typeface="Times New Roman" pitchFamily="18" charset="0"/>
                        </a:rPr>
                        <a:t>B</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Roman" charset="0"/>
                          <a:cs typeface="Times New Roman" pitchFamily="18" charset="0"/>
                        </a:rPr>
                        <a:t>B</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8944" name="Rectangle 38"/>
          <p:cNvSpPr>
            <a:spLocks noChangeArrowheads="1"/>
          </p:cNvSpPr>
          <p:nvPr/>
        </p:nvSpPr>
        <p:spPr bwMode="auto">
          <a:xfrm>
            <a:off x="1506538" y="2803525"/>
            <a:ext cx="227012" cy="274638"/>
          </a:xfrm>
          <a:prstGeom prst="rect">
            <a:avLst/>
          </a:prstGeom>
          <a:noFill/>
          <a:ln w="9525">
            <a:noFill/>
            <a:miter lim="800000"/>
            <a:headEnd/>
            <a:tailEnd/>
          </a:ln>
        </p:spPr>
        <p:txBody>
          <a:bodyPr wrap="none" anchor="ctr">
            <a:spAutoFit/>
          </a:bodyPr>
          <a:lstStyle/>
          <a:p>
            <a:pPr algn="just"/>
            <a:r>
              <a:rPr lang="en-GB" sz="1200" b="0">
                <a:latin typeface="Times Roman" charset="0"/>
                <a:cs typeface="Times New Roman" pitchFamily="18" charset="0"/>
              </a:rPr>
              <a:t> </a:t>
            </a:r>
            <a:endParaRPr lang="en-GB" b="0"/>
          </a:p>
        </p:txBody>
      </p:sp>
      <p:grpSp>
        <p:nvGrpSpPr>
          <p:cNvPr id="3" name="Group 39"/>
          <p:cNvGrpSpPr>
            <a:grpSpLocks/>
          </p:cNvGrpSpPr>
          <p:nvPr/>
        </p:nvGrpSpPr>
        <p:grpSpPr bwMode="auto">
          <a:xfrm>
            <a:off x="2916238" y="4610100"/>
            <a:ext cx="1381125" cy="1123950"/>
            <a:chOff x="4215" y="4329"/>
            <a:chExt cx="2175" cy="1770"/>
          </a:xfrm>
        </p:grpSpPr>
        <p:sp>
          <p:nvSpPr>
            <p:cNvPr id="38949" name="AutoShape 40"/>
            <p:cNvSpPr>
              <a:spLocks noChangeArrowheads="1"/>
            </p:cNvSpPr>
            <p:nvPr/>
          </p:nvSpPr>
          <p:spPr bwMode="auto">
            <a:xfrm>
              <a:off x="4215" y="4329"/>
              <a:ext cx="2175" cy="1770"/>
            </a:xfrm>
            <a:prstGeom prst="wedgeEllipseCallout">
              <a:avLst>
                <a:gd name="adj1" fmla="val -991"/>
                <a:gd name="adj2" fmla="val -94407"/>
              </a:avLst>
            </a:prstGeom>
            <a:solidFill>
              <a:srgbClr val="FFFFFF"/>
            </a:solidFill>
            <a:ln w="9525">
              <a:solidFill>
                <a:srgbClr val="000000"/>
              </a:solidFill>
              <a:miter lim="800000"/>
              <a:headEnd/>
              <a:tailEnd/>
            </a:ln>
          </p:spPr>
          <p:txBody>
            <a:bodyPr/>
            <a:lstStyle/>
            <a:p>
              <a:endParaRPr lang="en-US"/>
            </a:p>
          </p:txBody>
        </p:sp>
        <p:sp>
          <p:nvSpPr>
            <p:cNvPr id="38950" name="Text Box 41"/>
            <p:cNvSpPr txBox="1">
              <a:spLocks noChangeArrowheads="1"/>
            </p:cNvSpPr>
            <p:nvPr/>
          </p:nvSpPr>
          <p:spPr bwMode="auto">
            <a:xfrm>
              <a:off x="5130" y="4449"/>
              <a:ext cx="315" cy="330"/>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0</a:t>
              </a:r>
              <a:endParaRPr lang="en-GB" b="0"/>
            </a:p>
          </p:txBody>
        </p:sp>
        <p:sp>
          <p:nvSpPr>
            <p:cNvPr id="38951" name="Text Box 42"/>
            <p:cNvSpPr txBox="1">
              <a:spLocks noChangeArrowheads="1"/>
            </p:cNvSpPr>
            <p:nvPr/>
          </p:nvSpPr>
          <p:spPr bwMode="auto">
            <a:xfrm>
              <a:off x="5715" y="4794"/>
              <a:ext cx="300" cy="315"/>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1</a:t>
              </a:r>
              <a:endParaRPr lang="en-GB" b="0"/>
            </a:p>
          </p:txBody>
        </p:sp>
        <p:sp>
          <p:nvSpPr>
            <p:cNvPr id="38952" name="Text Box 43"/>
            <p:cNvSpPr txBox="1">
              <a:spLocks noChangeArrowheads="1"/>
            </p:cNvSpPr>
            <p:nvPr/>
          </p:nvSpPr>
          <p:spPr bwMode="auto">
            <a:xfrm>
              <a:off x="5565" y="5484"/>
              <a:ext cx="360" cy="315"/>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2</a:t>
              </a:r>
              <a:endParaRPr lang="en-GB" b="0"/>
            </a:p>
          </p:txBody>
        </p:sp>
        <p:sp>
          <p:nvSpPr>
            <p:cNvPr id="38953" name="Text Box 44"/>
            <p:cNvSpPr txBox="1">
              <a:spLocks noChangeArrowheads="1"/>
            </p:cNvSpPr>
            <p:nvPr/>
          </p:nvSpPr>
          <p:spPr bwMode="auto">
            <a:xfrm>
              <a:off x="4875" y="5574"/>
              <a:ext cx="315" cy="330"/>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3</a:t>
              </a:r>
              <a:endParaRPr lang="en-GB" b="0"/>
            </a:p>
          </p:txBody>
        </p:sp>
        <p:sp>
          <p:nvSpPr>
            <p:cNvPr id="38954" name="Text Box 45"/>
            <p:cNvSpPr txBox="1">
              <a:spLocks noChangeArrowheads="1"/>
            </p:cNvSpPr>
            <p:nvPr/>
          </p:nvSpPr>
          <p:spPr bwMode="auto">
            <a:xfrm>
              <a:off x="4470" y="4944"/>
              <a:ext cx="315" cy="330"/>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4</a:t>
              </a:r>
              <a:endParaRPr lang="en-GB" b="0"/>
            </a:p>
          </p:txBody>
        </p:sp>
        <p:sp>
          <p:nvSpPr>
            <p:cNvPr id="38955" name="AutoShape 46"/>
            <p:cNvSpPr>
              <a:spLocks noChangeArrowheads="1"/>
            </p:cNvSpPr>
            <p:nvPr/>
          </p:nvSpPr>
          <p:spPr bwMode="auto">
            <a:xfrm rot="3128937">
              <a:off x="5205" y="5259"/>
              <a:ext cx="450" cy="165"/>
            </a:xfrm>
            <a:prstGeom prst="rightArrow">
              <a:avLst>
                <a:gd name="adj1" fmla="val 50000"/>
                <a:gd name="adj2" fmla="val 68182"/>
              </a:avLst>
            </a:prstGeom>
            <a:solidFill>
              <a:srgbClr val="000000"/>
            </a:solidFill>
            <a:ln w="9525">
              <a:solidFill>
                <a:srgbClr val="000000"/>
              </a:solidFill>
              <a:miter lim="800000"/>
              <a:headEnd/>
              <a:tailEnd/>
            </a:ln>
          </p:spPr>
          <p:txBody>
            <a:bodyPr/>
            <a:lstStyle/>
            <a:p>
              <a:endParaRPr lang="en-US"/>
            </a:p>
          </p:txBody>
        </p:sp>
      </p:grpSp>
      <p:sp>
        <p:nvSpPr>
          <p:cNvPr id="133167" name="Text Box 47"/>
          <p:cNvSpPr txBox="1">
            <a:spLocks noChangeArrowheads="1"/>
          </p:cNvSpPr>
          <p:nvPr/>
        </p:nvSpPr>
        <p:spPr bwMode="auto">
          <a:xfrm>
            <a:off x="3492500" y="3746500"/>
            <a:ext cx="215900" cy="304800"/>
          </a:xfrm>
          <a:prstGeom prst="rect">
            <a:avLst/>
          </a:prstGeom>
          <a:solidFill>
            <a:schemeClr val="bg1"/>
          </a:solidFill>
          <a:ln w="9525">
            <a:noFill/>
            <a:miter lim="800000"/>
            <a:headEnd/>
            <a:tailEnd/>
          </a:ln>
        </p:spPr>
        <p:txBody>
          <a:bodyPr lIns="0" tIns="0" rIns="0" bIns="0">
            <a:spAutoFit/>
          </a:bodyPr>
          <a:lstStyle/>
          <a:p>
            <a:pPr>
              <a:spcBef>
                <a:spcPct val="50000"/>
              </a:spcBef>
            </a:pPr>
            <a:r>
              <a:rPr lang="en-GB" sz="2000"/>
              <a:t>0 </a:t>
            </a:r>
            <a:endParaRPr lang="en-GB" sz="2000">
              <a:latin typeface="Times New Roman" pitchFamily="18" charset="0"/>
            </a:endParaRPr>
          </a:p>
        </p:txBody>
      </p:sp>
      <p:sp>
        <p:nvSpPr>
          <p:cNvPr id="38947" name="Text Box 48"/>
          <p:cNvSpPr txBox="1">
            <a:spLocks noChangeArrowheads="1"/>
          </p:cNvSpPr>
          <p:nvPr/>
        </p:nvSpPr>
        <p:spPr bwMode="auto">
          <a:xfrm>
            <a:off x="1042988" y="5876925"/>
            <a:ext cx="5905500" cy="366713"/>
          </a:xfrm>
          <a:prstGeom prst="rect">
            <a:avLst/>
          </a:prstGeom>
          <a:noFill/>
          <a:ln w="9525">
            <a:noFill/>
            <a:miter lim="800000"/>
            <a:headEnd/>
            <a:tailEnd/>
          </a:ln>
        </p:spPr>
        <p:txBody>
          <a:bodyPr>
            <a:spAutoFit/>
          </a:bodyPr>
          <a:lstStyle/>
          <a:p>
            <a:pPr>
              <a:spcBef>
                <a:spcPct val="50000"/>
              </a:spcBef>
            </a:pPr>
            <a:r>
              <a:rPr lang="en-GB" b="0"/>
              <a:t>If there is no quintuple starting (s</a:t>
            </a:r>
            <a:r>
              <a:rPr lang="en-GB" b="0" baseline="-25000"/>
              <a:t>2, </a:t>
            </a:r>
            <a:r>
              <a:rPr lang="en-GB" b="0"/>
              <a:t>1,… ) we must </a:t>
            </a:r>
            <a:r>
              <a:rPr lang="en-GB"/>
              <a:t>HALT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44444E-6 2.60116E-6 L 0.06615 0.00208 " pathEditMode="relative" rAng="0" ptsTypes="AA">
                                      <p:cBhvr>
                                        <p:cTn id="32" dur="2000" fill="hold"/>
                                        <p:tgtEl>
                                          <p:spTgt spid="3"/>
                                        </p:tgtEl>
                                        <p:attrNameLst>
                                          <p:attrName>ppt_x</p:attrName>
                                          <p:attrName>ppt_y</p:attrName>
                                        </p:attrNameLst>
                                      </p:cBhvr>
                                      <p:rCtr x="3300" y="100"/>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9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7" grpId="0" animBg="1"/>
      <p:bldP spid="389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GB" smtClean="0"/>
              <a:t>Church-Turing thesis</a:t>
            </a:r>
          </a:p>
        </p:txBody>
      </p:sp>
      <p:sp>
        <p:nvSpPr>
          <p:cNvPr id="37892" name="Rectangle 3"/>
          <p:cNvSpPr>
            <a:spLocks noGrp="1" noChangeArrowheads="1"/>
          </p:cNvSpPr>
          <p:nvPr>
            <p:ph sz="quarter" idx="1"/>
          </p:nvPr>
        </p:nvSpPr>
        <p:spPr/>
        <p:txBody>
          <a:bodyPr/>
          <a:lstStyle/>
          <a:p>
            <a:pPr eaLnBrk="1" hangingPunct="1"/>
            <a:r>
              <a:rPr lang="en-GB" smtClean="0"/>
              <a:t>For any problem that can be solved by an effective algorithm there is an equivalent Turing machine that can solve this problem</a:t>
            </a:r>
          </a:p>
          <a:p>
            <a:pPr eaLnBrk="1" hangingPunct="1"/>
            <a:r>
              <a:rPr lang="en-GB" smtClean="0"/>
              <a:t>So </a:t>
            </a:r>
            <a:r>
              <a:rPr lang="en-GB" b="1" smtClean="0"/>
              <a:t>IF</a:t>
            </a:r>
            <a:r>
              <a:rPr lang="en-GB" smtClean="0"/>
              <a:t> an algorithm is said to be </a:t>
            </a:r>
            <a:r>
              <a:rPr lang="en-GB" b="1" smtClean="0"/>
              <a:t>computable</a:t>
            </a:r>
            <a:r>
              <a:rPr lang="en-GB" smtClean="0"/>
              <a:t> it is equivalent to saying we can construct a Turing Machine to carry out the same procedures.</a:t>
            </a:r>
          </a:p>
        </p:txBody>
      </p:sp>
      <p:sp>
        <p:nvSpPr>
          <p:cNvPr id="6"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39941" name="Slide Number Placeholder 4"/>
          <p:cNvSpPr>
            <a:spLocks noGrp="1"/>
          </p:cNvSpPr>
          <p:nvPr>
            <p:ph type="sldNum" sz="quarter" idx="12"/>
          </p:nvPr>
        </p:nvSpPr>
        <p:spPr>
          <a:noFill/>
        </p:spPr>
        <p:txBody>
          <a:bodyPr>
            <a:normAutofit fontScale="85000" lnSpcReduction="20000"/>
          </a:bodyPr>
          <a:lstStyle/>
          <a:p>
            <a:fld id="{0CAD44A9-B08A-4C29-BB52-39F49B9CFA51}" type="slidenum">
              <a:rPr lang="en-GB" smtClean="0"/>
              <a:pPr/>
              <a:t>38</a:t>
            </a:fld>
            <a:endParaRPr lang="en-GB" smtClean="0"/>
          </a:p>
        </p:txBody>
      </p:sp>
      <p:sp>
        <p:nvSpPr>
          <p:cNvPr id="39938"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GB" smtClean="0"/>
              <a:t>A further example</a:t>
            </a:r>
          </a:p>
        </p:txBody>
      </p:sp>
      <p:sp>
        <p:nvSpPr>
          <p:cNvPr id="40964" name="Rectangle 3"/>
          <p:cNvSpPr>
            <a:spLocks noGrp="1" noChangeArrowheads="1"/>
          </p:cNvSpPr>
          <p:nvPr>
            <p:ph type="body" sz="half" idx="1"/>
          </p:nvPr>
        </p:nvSpPr>
        <p:spPr>
          <a:xfrm>
            <a:off x="457200" y="1600200"/>
            <a:ext cx="8362950" cy="1612900"/>
          </a:xfrm>
        </p:spPr>
        <p:txBody>
          <a:bodyPr/>
          <a:lstStyle/>
          <a:p>
            <a:pPr eaLnBrk="1" hangingPunct="1">
              <a:lnSpc>
                <a:spcPct val="90000"/>
              </a:lnSpc>
            </a:pPr>
            <a:r>
              <a:rPr lang="en-GB" sz="2400" smtClean="0"/>
              <a:t>Here S = {s</a:t>
            </a:r>
            <a:r>
              <a:rPr lang="en-GB" sz="2400" baseline="-25000" smtClean="0"/>
              <a:t>0,</a:t>
            </a:r>
            <a:r>
              <a:rPr lang="en-GB" sz="2400" smtClean="0"/>
              <a:t>s</a:t>
            </a:r>
            <a:r>
              <a:rPr lang="en-GB" sz="2400" baseline="-25000" smtClean="0"/>
              <a:t>1 </a:t>
            </a:r>
            <a:r>
              <a:rPr lang="en-GB" sz="2400" smtClean="0"/>
              <a:t>s</a:t>
            </a:r>
            <a:r>
              <a:rPr lang="en-GB" sz="2400" baseline="-25000" smtClean="0"/>
              <a:t>2 </a:t>
            </a:r>
            <a:r>
              <a:rPr lang="en-GB" sz="2400" smtClean="0"/>
              <a:t>s</a:t>
            </a:r>
            <a:r>
              <a:rPr lang="en-GB" sz="2400" baseline="-25000" smtClean="0"/>
              <a:t>3 </a:t>
            </a:r>
            <a:r>
              <a:rPr lang="en-GB" sz="2400" smtClean="0"/>
              <a:t>s</a:t>
            </a:r>
            <a:r>
              <a:rPr lang="en-GB" sz="2400" baseline="-25000" smtClean="0"/>
              <a:t>4</a:t>
            </a:r>
            <a:r>
              <a:rPr lang="en-GB" sz="2400" smtClean="0"/>
              <a:t>} and I = {B,0,1}</a:t>
            </a:r>
          </a:p>
          <a:p>
            <a:pPr eaLnBrk="1" hangingPunct="1">
              <a:lnSpc>
                <a:spcPct val="90000"/>
              </a:lnSpc>
            </a:pPr>
            <a:r>
              <a:rPr lang="en-GB" sz="2400" smtClean="0"/>
              <a:t>Find the final position, state and tape given the starting position below ( s </a:t>
            </a:r>
            <a:r>
              <a:rPr lang="en-GB" sz="2400" baseline="-25000" smtClean="0"/>
              <a:t>0</a:t>
            </a:r>
            <a:r>
              <a:rPr lang="en-GB" sz="2400" smtClean="0"/>
              <a:t> at the first non blank position on left)</a:t>
            </a:r>
            <a:r>
              <a:rPr lang="en-GB" sz="2400" baseline="-25000" smtClean="0"/>
              <a:t> </a:t>
            </a:r>
            <a:r>
              <a:rPr lang="en-GB" sz="2400" smtClean="0"/>
              <a:t>and the possible moves ( instruction set)</a:t>
            </a:r>
          </a:p>
        </p:txBody>
      </p:sp>
      <p:graphicFrame>
        <p:nvGraphicFramePr>
          <p:cNvPr id="135172" name="Group 4"/>
          <p:cNvGraphicFramePr>
            <a:graphicFrameLocks noGrp="1"/>
          </p:cNvGraphicFramePr>
          <p:nvPr>
            <p:ph sz="quarter" idx="2"/>
          </p:nvPr>
        </p:nvGraphicFramePr>
        <p:xfrm>
          <a:off x="611188" y="3933825"/>
          <a:ext cx="7499350" cy="428625"/>
        </p:xfrm>
        <a:graphic>
          <a:graphicData uri="http://schemas.openxmlformats.org/drawingml/2006/table">
            <a:tbl>
              <a:tblPr/>
              <a:tblGrid>
                <a:gridCol w="681037"/>
                <a:gridCol w="682625"/>
                <a:gridCol w="682625"/>
                <a:gridCol w="681038"/>
                <a:gridCol w="681037"/>
                <a:gridCol w="682625"/>
                <a:gridCol w="681038"/>
                <a:gridCol w="681037"/>
                <a:gridCol w="682625"/>
                <a:gridCol w="682625"/>
                <a:gridCol w="681038"/>
              </a:tblGrid>
              <a:tr h="4286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Roman" charset="0"/>
                          <a:cs typeface="Times New Roman" pitchFamily="18" charset="0"/>
                        </a:rPr>
                        <a:t>B</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Roman"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Roman"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Roman"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Roman"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Roman" charset="0"/>
                          <a:cs typeface="Times New Roman" pitchFamily="18" charset="0"/>
                        </a:rPr>
                        <a:t>B</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Roman"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Roman" charset="0"/>
                          <a:cs typeface="Times New Roman" pitchFamily="18" charset="0"/>
                        </a:rPr>
                        <a:t>0</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Roman" charset="0"/>
                          <a:cs typeface="Times New Roman" pitchFamily="18" charset="0"/>
                        </a:rPr>
                        <a:t>1</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Roman" charset="0"/>
                          <a:cs typeface="Times New Roman" pitchFamily="18" charset="0"/>
                        </a:rPr>
                        <a:t>B</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smtClean="0">
                          <a:ln>
                            <a:noFill/>
                          </a:ln>
                          <a:solidFill>
                            <a:schemeClr val="tx1"/>
                          </a:solidFill>
                          <a:effectLst/>
                          <a:latin typeface="Times Roman" charset="0"/>
                          <a:cs typeface="Times New Roman" pitchFamily="18" charset="0"/>
                        </a:rPr>
                        <a:t>B</a:t>
                      </a:r>
                      <a:endParaRPr kumimoji="0" lang="en-GB"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41000" name="Picture 74" descr="PENCIL5"/>
          <p:cNvPicPr>
            <a:picLocks noGrp="1" noChangeAspect="1" noChangeArrowheads="1"/>
          </p:cNvPicPr>
          <p:nvPr>
            <p:ph sz="quarter" idx="3"/>
          </p:nvPr>
        </p:nvPicPr>
        <p:blipFill>
          <a:blip r:embed="rId2" cstate="print"/>
          <a:stretch>
            <a:fillRect/>
          </a:stretch>
        </p:blipFill>
        <p:spPr>
          <a:xfrm>
            <a:off x="7576408" y="6497933"/>
            <a:ext cx="1567592" cy="360067"/>
          </a:xfrm>
          <a:noFill/>
        </p:spPr>
      </p:pic>
      <p:sp>
        <p:nvSpPr>
          <p:cNvPr id="52"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41001" name="Slide Number Placeholder 50"/>
          <p:cNvSpPr>
            <a:spLocks noGrp="1"/>
          </p:cNvSpPr>
          <p:nvPr>
            <p:ph type="sldNum" sz="quarter" idx="12"/>
          </p:nvPr>
        </p:nvSpPr>
        <p:spPr>
          <a:noFill/>
        </p:spPr>
        <p:txBody>
          <a:bodyPr>
            <a:normAutofit fontScale="85000" lnSpcReduction="20000"/>
          </a:bodyPr>
          <a:lstStyle/>
          <a:p>
            <a:fld id="{54BC8BE5-D793-4894-8350-BE05D22E0447}" type="slidenum">
              <a:rPr lang="en-GB" smtClean="0"/>
              <a:pPr/>
              <a:t>39</a:t>
            </a:fld>
            <a:endParaRPr lang="en-GB" smtClean="0"/>
          </a:p>
        </p:txBody>
      </p:sp>
      <p:sp>
        <p:nvSpPr>
          <p:cNvPr id="40962" name="Footer Placeholder 6"/>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grpSp>
        <p:nvGrpSpPr>
          <p:cNvPr id="2" name="Group 30"/>
          <p:cNvGrpSpPr>
            <a:grpSpLocks/>
          </p:cNvGrpSpPr>
          <p:nvPr/>
        </p:nvGrpSpPr>
        <p:grpSpPr bwMode="auto">
          <a:xfrm>
            <a:off x="755650" y="4868863"/>
            <a:ext cx="1381125" cy="1123950"/>
            <a:chOff x="476" y="3067"/>
            <a:chExt cx="870" cy="708"/>
          </a:xfrm>
        </p:grpSpPr>
        <p:sp>
          <p:nvSpPr>
            <p:cNvPr id="41030" name="AutoShape 31"/>
            <p:cNvSpPr>
              <a:spLocks noChangeArrowheads="1"/>
            </p:cNvSpPr>
            <p:nvPr/>
          </p:nvSpPr>
          <p:spPr bwMode="auto">
            <a:xfrm>
              <a:off x="476" y="3067"/>
              <a:ext cx="870" cy="708"/>
            </a:xfrm>
            <a:prstGeom prst="wedgeEllipseCallout">
              <a:avLst>
                <a:gd name="adj1" fmla="val -991"/>
                <a:gd name="adj2" fmla="val -94407"/>
              </a:avLst>
            </a:prstGeom>
            <a:solidFill>
              <a:srgbClr val="FFFFFF"/>
            </a:solidFill>
            <a:ln w="9525">
              <a:solidFill>
                <a:srgbClr val="000000"/>
              </a:solidFill>
              <a:miter lim="800000"/>
              <a:headEnd/>
              <a:tailEnd/>
            </a:ln>
          </p:spPr>
          <p:txBody>
            <a:bodyPr/>
            <a:lstStyle/>
            <a:p>
              <a:endParaRPr lang="en-US"/>
            </a:p>
          </p:txBody>
        </p:sp>
        <p:sp>
          <p:nvSpPr>
            <p:cNvPr id="41031" name="Text Box 32"/>
            <p:cNvSpPr txBox="1">
              <a:spLocks noChangeArrowheads="1"/>
            </p:cNvSpPr>
            <p:nvPr/>
          </p:nvSpPr>
          <p:spPr bwMode="auto">
            <a:xfrm>
              <a:off x="842" y="3115"/>
              <a:ext cx="126" cy="132"/>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0</a:t>
              </a:r>
              <a:endParaRPr lang="en-GB" b="0"/>
            </a:p>
          </p:txBody>
        </p:sp>
        <p:sp>
          <p:nvSpPr>
            <p:cNvPr id="41032" name="Text Box 33"/>
            <p:cNvSpPr txBox="1">
              <a:spLocks noChangeArrowheads="1"/>
            </p:cNvSpPr>
            <p:nvPr/>
          </p:nvSpPr>
          <p:spPr bwMode="auto">
            <a:xfrm>
              <a:off x="1076" y="3253"/>
              <a:ext cx="120" cy="126"/>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1</a:t>
              </a:r>
              <a:endParaRPr lang="en-GB" b="0"/>
            </a:p>
          </p:txBody>
        </p:sp>
        <p:sp>
          <p:nvSpPr>
            <p:cNvPr id="41033" name="Text Box 34"/>
            <p:cNvSpPr txBox="1">
              <a:spLocks noChangeArrowheads="1"/>
            </p:cNvSpPr>
            <p:nvPr/>
          </p:nvSpPr>
          <p:spPr bwMode="auto">
            <a:xfrm>
              <a:off x="1016" y="3529"/>
              <a:ext cx="144" cy="126"/>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2</a:t>
              </a:r>
              <a:endParaRPr lang="en-GB" b="0"/>
            </a:p>
          </p:txBody>
        </p:sp>
        <p:sp>
          <p:nvSpPr>
            <p:cNvPr id="41034" name="Text Box 35"/>
            <p:cNvSpPr txBox="1">
              <a:spLocks noChangeArrowheads="1"/>
            </p:cNvSpPr>
            <p:nvPr/>
          </p:nvSpPr>
          <p:spPr bwMode="auto">
            <a:xfrm>
              <a:off x="740" y="3565"/>
              <a:ext cx="126" cy="132"/>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3</a:t>
              </a:r>
              <a:endParaRPr lang="en-GB" b="0"/>
            </a:p>
          </p:txBody>
        </p:sp>
        <p:sp>
          <p:nvSpPr>
            <p:cNvPr id="41035" name="Text Box 36"/>
            <p:cNvSpPr txBox="1">
              <a:spLocks noChangeArrowheads="1"/>
            </p:cNvSpPr>
            <p:nvPr/>
          </p:nvSpPr>
          <p:spPr bwMode="auto">
            <a:xfrm>
              <a:off x="578" y="3313"/>
              <a:ext cx="126" cy="132"/>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4</a:t>
              </a:r>
              <a:endParaRPr lang="en-GB" b="0"/>
            </a:p>
          </p:txBody>
        </p:sp>
        <p:sp>
          <p:nvSpPr>
            <p:cNvPr id="41036" name="AutoShape 37"/>
            <p:cNvSpPr>
              <a:spLocks noChangeArrowheads="1"/>
            </p:cNvSpPr>
            <p:nvPr/>
          </p:nvSpPr>
          <p:spPr bwMode="auto">
            <a:xfrm rot="-5208406">
              <a:off x="782" y="3306"/>
              <a:ext cx="180" cy="66"/>
            </a:xfrm>
            <a:prstGeom prst="rightArrow">
              <a:avLst>
                <a:gd name="adj1" fmla="val 50000"/>
                <a:gd name="adj2" fmla="val 68182"/>
              </a:avLst>
            </a:prstGeom>
            <a:solidFill>
              <a:srgbClr val="000000"/>
            </a:solidFill>
            <a:ln w="9525">
              <a:solidFill>
                <a:srgbClr val="000000"/>
              </a:solidFill>
              <a:miter lim="800000"/>
              <a:headEnd/>
              <a:tailEnd/>
            </a:ln>
          </p:spPr>
          <p:txBody>
            <a:bodyPr/>
            <a:lstStyle/>
            <a:p>
              <a:endParaRPr lang="en-US"/>
            </a:p>
          </p:txBody>
        </p:sp>
      </p:grpSp>
      <p:sp>
        <p:nvSpPr>
          <p:cNvPr id="40992" name="Rectangle 38"/>
          <p:cNvSpPr>
            <a:spLocks noChangeArrowheads="1"/>
          </p:cNvSpPr>
          <p:nvPr/>
        </p:nvSpPr>
        <p:spPr bwMode="auto">
          <a:xfrm>
            <a:off x="827088" y="3284538"/>
            <a:ext cx="7416800" cy="339725"/>
          </a:xfrm>
          <a:prstGeom prst="rect">
            <a:avLst/>
          </a:prstGeom>
          <a:noFill/>
          <a:ln w="9525">
            <a:noFill/>
            <a:miter lim="800000"/>
            <a:headEnd/>
            <a:tailEnd/>
          </a:ln>
        </p:spPr>
        <p:txBody>
          <a:bodyPr>
            <a:spAutoFit/>
          </a:bodyPr>
          <a:lstStyle/>
          <a:p>
            <a:pPr>
              <a:lnSpc>
                <a:spcPct val="90000"/>
              </a:lnSpc>
              <a:spcBef>
                <a:spcPct val="20000"/>
              </a:spcBef>
            </a:pPr>
            <a:r>
              <a:rPr lang="en-GB" b="0"/>
              <a:t>(s </a:t>
            </a:r>
            <a:r>
              <a:rPr lang="en-GB" b="0" baseline="-25000"/>
              <a:t>1</a:t>
            </a:r>
            <a:r>
              <a:rPr lang="en-GB" b="0"/>
              <a:t>, 0,s</a:t>
            </a:r>
            <a:r>
              <a:rPr lang="en-GB" b="0" baseline="-25000"/>
              <a:t>2</a:t>
            </a:r>
            <a:r>
              <a:rPr lang="en-GB" b="0"/>
              <a:t>, 1, R), (s</a:t>
            </a:r>
            <a:r>
              <a:rPr lang="en-GB" b="0" baseline="-25000"/>
              <a:t>2</a:t>
            </a:r>
            <a:r>
              <a:rPr lang="en-GB" b="0"/>
              <a:t>, 1,s</a:t>
            </a:r>
            <a:r>
              <a:rPr lang="en-GB" b="0" baseline="-25000"/>
              <a:t>1</a:t>
            </a:r>
            <a:r>
              <a:rPr lang="en-GB" b="0"/>
              <a:t>, 0, L), (s</a:t>
            </a:r>
            <a:r>
              <a:rPr lang="en-GB" b="0" baseline="-25000"/>
              <a:t>0</a:t>
            </a:r>
            <a:r>
              <a:rPr lang="en-GB" b="0"/>
              <a:t>, 1,s</a:t>
            </a:r>
            <a:r>
              <a:rPr lang="en-GB" b="0" baseline="-25000"/>
              <a:t>2</a:t>
            </a:r>
            <a:r>
              <a:rPr lang="en-GB" b="0"/>
              <a:t>, 0, R), (s</a:t>
            </a:r>
            <a:r>
              <a:rPr lang="en-GB" b="0" baseline="-25000"/>
              <a:t>2</a:t>
            </a:r>
            <a:r>
              <a:rPr lang="en-GB" b="0"/>
              <a:t>, 0,s</a:t>
            </a:r>
            <a:r>
              <a:rPr lang="en-GB" b="0" baseline="-25000"/>
              <a:t>3</a:t>
            </a:r>
            <a:r>
              <a:rPr lang="en-GB" b="0"/>
              <a:t>, 0, R),</a:t>
            </a:r>
          </a:p>
        </p:txBody>
      </p:sp>
      <p:grpSp>
        <p:nvGrpSpPr>
          <p:cNvPr id="3" name="Group 39"/>
          <p:cNvGrpSpPr>
            <a:grpSpLocks/>
          </p:cNvGrpSpPr>
          <p:nvPr/>
        </p:nvGrpSpPr>
        <p:grpSpPr bwMode="auto">
          <a:xfrm>
            <a:off x="755650" y="4868863"/>
            <a:ext cx="1368425" cy="1123950"/>
            <a:chOff x="4215" y="4329"/>
            <a:chExt cx="2175" cy="1770"/>
          </a:xfrm>
        </p:grpSpPr>
        <p:sp>
          <p:nvSpPr>
            <p:cNvPr id="41023" name="AutoShape 40"/>
            <p:cNvSpPr>
              <a:spLocks noChangeArrowheads="1"/>
            </p:cNvSpPr>
            <p:nvPr/>
          </p:nvSpPr>
          <p:spPr bwMode="auto">
            <a:xfrm>
              <a:off x="4215" y="4329"/>
              <a:ext cx="2175" cy="1770"/>
            </a:xfrm>
            <a:prstGeom prst="wedgeEllipseCallout">
              <a:avLst>
                <a:gd name="adj1" fmla="val -991"/>
                <a:gd name="adj2" fmla="val -94407"/>
              </a:avLst>
            </a:prstGeom>
            <a:solidFill>
              <a:srgbClr val="FFFFFF"/>
            </a:solidFill>
            <a:ln w="9525">
              <a:solidFill>
                <a:srgbClr val="000000"/>
              </a:solidFill>
              <a:miter lim="800000"/>
              <a:headEnd/>
              <a:tailEnd/>
            </a:ln>
          </p:spPr>
          <p:txBody>
            <a:bodyPr/>
            <a:lstStyle/>
            <a:p>
              <a:endParaRPr lang="en-US"/>
            </a:p>
          </p:txBody>
        </p:sp>
        <p:sp>
          <p:nvSpPr>
            <p:cNvPr id="41024" name="Text Box 41"/>
            <p:cNvSpPr txBox="1">
              <a:spLocks noChangeArrowheads="1"/>
            </p:cNvSpPr>
            <p:nvPr/>
          </p:nvSpPr>
          <p:spPr bwMode="auto">
            <a:xfrm>
              <a:off x="5130" y="4449"/>
              <a:ext cx="315" cy="330"/>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0</a:t>
              </a:r>
              <a:endParaRPr lang="en-GB" b="0"/>
            </a:p>
          </p:txBody>
        </p:sp>
        <p:sp>
          <p:nvSpPr>
            <p:cNvPr id="41025" name="Text Box 42"/>
            <p:cNvSpPr txBox="1">
              <a:spLocks noChangeArrowheads="1"/>
            </p:cNvSpPr>
            <p:nvPr/>
          </p:nvSpPr>
          <p:spPr bwMode="auto">
            <a:xfrm>
              <a:off x="5715" y="4794"/>
              <a:ext cx="300" cy="315"/>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1</a:t>
              </a:r>
              <a:endParaRPr lang="en-GB" b="0"/>
            </a:p>
          </p:txBody>
        </p:sp>
        <p:sp>
          <p:nvSpPr>
            <p:cNvPr id="41026" name="Text Box 43"/>
            <p:cNvSpPr txBox="1">
              <a:spLocks noChangeArrowheads="1"/>
            </p:cNvSpPr>
            <p:nvPr/>
          </p:nvSpPr>
          <p:spPr bwMode="auto">
            <a:xfrm>
              <a:off x="5565" y="5484"/>
              <a:ext cx="360" cy="315"/>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2</a:t>
              </a:r>
              <a:endParaRPr lang="en-GB" b="0"/>
            </a:p>
          </p:txBody>
        </p:sp>
        <p:sp>
          <p:nvSpPr>
            <p:cNvPr id="41027" name="Text Box 44"/>
            <p:cNvSpPr txBox="1">
              <a:spLocks noChangeArrowheads="1"/>
            </p:cNvSpPr>
            <p:nvPr/>
          </p:nvSpPr>
          <p:spPr bwMode="auto">
            <a:xfrm>
              <a:off x="4875" y="5574"/>
              <a:ext cx="315" cy="330"/>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3</a:t>
              </a:r>
              <a:endParaRPr lang="en-GB" b="0"/>
            </a:p>
          </p:txBody>
        </p:sp>
        <p:sp>
          <p:nvSpPr>
            <p:cNvPr id="41028" name="Text Box 45"/>
            <p:cNvSpPr txBox="1">
              <a:spLocks noChangeArrowheads="1"/>
            </p:cNvSpPr>
            <p:nvPr/>
          </p:nvSpPr>
          <p:spPr bwMode="auto">
            <a:xfrm>
              <a:off x="4470" y="4944"/>
              <a:ext cx="315" cy="330"/>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4</a:t>
              </a:r>
              <a:endParaRPr lang="en-GB" b="0"/>
            </a:p>
          </p:txBody>
        </p:sp>
        <p:sp>
          <p:nvSpPr>
            <p:cNvPr id="41029" name="AutoShape 46"/>
            <p:cNvSpPr>
              <a:spLocks noChangeArrowheads="1"/>
            </p:cNvSpPr>
            <p:nvPr/>
          </p:nvSpPr>
          <p:spPr bwMode="auto">
            <a:xfrm rot="3128937">
              <a:off x="5205" y="5259"/>
              <a:ext cx="450" cy="165"/>
            </a:xfrm>
            <a:prstGeom prst="rightArrow">
              <a:avLst>
                <a:gd name="adj1" fmla="val 50000"/>
                <a:gd name="adj2" fmla="val 68182"/>
              </a:avLst>
            </a:prstGeom>
            <a:solidFill>
              <a:srgbClr val="000000"/>
            </a:solidFill>
            <a:ln w="9525">
              <a:solidFill>
                <a:srgbClr val="000000"/>
              </a:solidFill>
              <a:miter lim="800000"/>
              <a:headEnd/>
              <a:tailEnd/>
            </a:ln>
          </p:spPr>
          <p:txBody>
            <a:bodyPr/>
            <a:lstStyle/>
            <a:p>
              <a:endParaRPr lang="en-US"/>
            </a:p>
          </p:txBody>
        </p:sp>
      </p:grpSp>
      <p:grpSp>
        <p:nvGrpSpPr>
          <p:cNvPr id="4" name="Group 47"/>
          <p:cNvGrpSpPr>
            <a:grpSpLocks/>
          </p:cNvGrpSpPr>
          <p:nvPr/>
        </p:nvGrpSpPr>
        <p:grpSpPr bwMode="auto">
          <a:xfrm>
            <a:off x="1692275" y="4868863"/>
            <a:ext cx="1308100" cy="1123950"/>
            <a:chOff x="2653" y="3249"/>
            <a:chExt cx="870" cy="708"/>
          </a:xfrm>
        </p:grpSpPr>
        <p:sp>
          <p:nvSpPr>
            <p:cNvPr id="41016" name="AutoShape 48"/>
            <p:cNvSpPr>
              <a:spLocks noChangeArrowheads="1"/>
            </p:cNvSpPr>
            <p:nvPr/>
          </p:nvSpPr>
          <p:spPr bwMode="auto">
            <a:xfrm>
              <a:off x="2653" y="3249"/>
              <a:ext cx="870" cy="708"/>
            </a:xfrm>
            <a:prstGeom prst="wedgeEllipseCallout">
              <a:avLst>
                <a:gd name="adj1" fmla="val -991"/>
                <a:gd name="adj2" fmla="val -94407"/>
              </a:avLst>
            </a:prstGeom>
            <a:solidFill>
              <a:srgbClr val="FFFFFF"/>
            </a:solidFill>
            <a:ln w="9525">
              <a:solidFill>
                <a:srgbClr val="000000"/>
              </a:solidFill>
              <a:miter lim="800000"/>
              <a:headEnd/>
              <a:tailEnd/>
            </a:ln>
          </p:spPr>
          <p:txBody>
            <a:bodyPr/>
            <a:lstStyle/>
            <a:p>
              <a:endParaRPr lang="en-US"/>
            </a:p>
          </p:txBody>
        </p:sp>
        <p:sp>
          <p:nvSpPr>
            <p:cNvPr id="41017" name="Text Box 49"/>
            <p:cNvSpPr txBox="1">
              <a:spLocks noChangeArrowheads="1"/>
            </p:cNvSpPr>
            <p:nvPr/>
          </p:nvSpPr>
          <p:spPr bwMode="auto">
            <a:xfrm>
              <a:off x="3019" y="3297"/>
              <a:ext cx="126" cy="132"/>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0</a:t>
              </a:r>
              <a:endParaRPr lang="en-GB" b="0"/>
            </a:p>
          </p:txBody>
        </p:sp>
        <p:sp>
          <p:nvSpPr>
            <p:cNvPr id="41018" name="Text Box 50"/>
            <p:cNvSpPr txBox="1">
              <a:spLocks noChangeArrowheads="1"/>
            </p:cNvSpPr>
            <p:nvPr/>
          </p:nvSpPr>
          <p:spPr bwMode="auto">
            <a:xfrm>
              <a:off x="3253" y="3435"/>
              <a:ext cx="120" cy="126"/>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1</a:t>
              </a:r>
              <a:endParaRPr lang="en-GB" b="0"/>
            </a:p>
          </p:txBody>
        </p:sp>
        <p:sp>
          <p:nvSpPr>
            <p:cNvPr id="41019" name="Text Box 51"/>
            <p:cNvSpPr txBox="1">
              <a:spLocks noChangeArrowheads="1"/>
            </p:cNvSpPr>
            <p:nvPr/>
          </p:nvSpPr>
          <p:spPr bwMode="auto">
            <a:xfrm>
              <a:off x="3193" y="3711"/>
              <a:ext cx="144" cy="126"/>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2</a:t>
              </a:r>
              <a:endParaRPr lang="en-GB" b="0"/>
            </a:p>
          </p:txBody>
        </p:sp>
        <p:sp>
          <p:nvSpPr>
            <p:cNvPr id="41020" name="Text Box 52"/>
            <p:cNvSpPr txBox="1">
              <a:spLocks noChangeArrowheads="1"/>
            </p:cNvSpPr>
            <p:nvPr/>
          </p:nvSpPr>
          <p:spPr bwMode="auto">
            <a:xfrm>
              <a:off x="2917" y="3747"/>
              <a:ext cx="126" cy="132"/>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3</a:t>
              </a:r>
              <a:endParaRPr lang="en-GB" b="0"/>
            </a:p>
          </p:txBody>
        </p:sp>
        <p:sp>
          <p:nvSpPr>
            <p:cNvPr id="41021" name="Text Box 53"/>
            <p:cNvSpPr txBox="1">
              <a:spLocks noChangeArrowheads="1"/>
            </p:cNvSpPr>
            <p:nvPr/>
          </p:nvSpPr>
          <p:spPr bwMode="auto">
            <a:xfrm>
              <a:off x="2755" y="3495"/>
              <a:ext cx="126" cy="132"/>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4</a:t>
              </a:r>
              <a:endParaRPr lang="en-GB" b="0"/>
            </a:p>
          </p:txBody>
        </p:sp>
        <p:sp>
          <p:nvSpPr>
            <p:cNvPr id="41022" name="AutoShape 54"/>
            <p:cNvSpPr>
              <a:spLocks noChangeArrowheads="1"/>
            </p:cNvSpPr>
            <p:nvPr/>
          </p:nvSpPr>
          <p:spPr bwMode="auto">
            <a:xfrm rot="-2271063">
              <a:off x="3061" y="3566"/>
              <a:ext cx="180" cy="66"/>
            </a:xfrm>
            <a:prstGeom prst="rightArrow">
              <a:avLst>
                <a:gd name="adj1" fmla="val 50000"/>
                <a:gd name="adj2" fmla="val 68182"/>
              </a:avLst>
            </a:prstGeom>
            <a:solidFill>
              <a:srgbClr val="000000"/>
            </a:solidFill>
            <a:ln w="9525">
              <a:solidFill>
                <a:srgbClr val="000000"/>
              </a:solidFill>
              <a:miter lim="800000"/>
              <a:headEnd/>
              <a:tailEnd/>
            </a:ln>
          </p:spPr>
          <p:txBody>
            <a:bodyPr/>
            <a:lstStyle/>
            <a:p>
              <a:endParaRPr lang="en-US"/>
            </a:p>
          </p:txBody>
        </p:sp>
      </p:grpSp>
      <p:grpSp>
        <p:nvGrpSpPr>
          <p:cNvPr id="5" name="Group 55"/>
          <p:cNvGrpSpPr>
            <a:grpSpLocks/>
          </p:cNvGrpSpPr>
          <p:nvPr/>
        </p:nvGrpSpPr>
        <p:grpSpPr bwMode="auto">
          <a:xfrm>
            <a:off x="1619250" y="4868863"/>
            <a:ext cx="1381125" cy="1123950"/>
            <a:chOff x="3696" y="3339"/>
            <a:chExt cx="870" cy="708"/>
          </a:xfrm>
        </p:grpSpPr>
        <p:sp>
          <p:nvSpPr>
            <p:cNvPr id="41009" name="AutoShape 56"/>
            <p:cNvSpPr>
              <a:spLocks noChangeArrowheads="1"/>
            </p:cNvSpPr>
            <p:nvPr/>
          </p:nvSpPr>
          <p:spPr bwMode="auto">
            <a:xfrm>
              <a:off x="3696" y="3339"/>
              <a:ext cx="870" cy="708"/>
            </a:xfrm>
            <a:prstGeom prst="wedgeEllipseCallout">
              <a:avLst>
                <a:gd name="adj1" fmla="val -991"/>
                <a:gd name="adj2" fmla="val -94407"/>
              </a:avLst>
            </a:prstGeom>
            <a:solidFill>
              <a:srgbClr val="FFFFFF"/>
            </a:solidFill>
            <a:ln w="9525">
              <a:solidFill>
                <a:srgbClr val="000000"/>
              </a:solidFill>
              <a:miter lim="800000"/>
              <a:headEnd/>
              <a:tailEnd/>
            </a:ln>
          </p:spPr>
          <p:txBody>
            <a:bodyPr/>
            <a:lstStyle/>
            <a:p>
              <a:endParaRPr lang="en-US"/>
            </a:p>
          </p:txBody>
        </p:sp>
        <p:sp>
          <p:nvSpPr>
            <p:cNvPr id="41010" name="Text Box 57"/>
            <p:cNvSpPr txBox="1">
              <a:spLocks noChangeArrowheads="1"/>
            </p:cNvSpPr>
            <p:nvPr/>
          </p:nvSpPr>
          <p:spPr bwMode="auto">
            <a:xfrm>
              <a:off x="4062" y="3387"/>
              <a:ext cx="126" cy="132"/>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0</a:t>
              </a:r>
              <a:endParaRPr lang="en-GB" b="0"/>
            </a:p>
          </p:txBody>
        </p:sp>
        <p:sp>
          <p:nvSpPr>
            <p:cNvPr id="41011" name="Text Box 58"/>
            <p:cNvSpPr txBox="1">
              <a:spLocks noChangeArrowheads="1"/>
            </p:cNvSpPr>
            <p:nvPr/>
          </p:nvSpPr>
          <p:spPr bwMode="auto">
            <a:xfrm>
              <a:off x="4296" y="3525"/>
              <a:ext cx="120" cy="126"/>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1</a:t>
              </a:r>
              <a:endParaRPr lang="en-GB" b="0"/>
            </a:p>
          </p:txBody>
        </p:sp>
        <p:sp>
          <p:nvSpPr>
            <p:cNvPr id="41012" name="Text Box 59"/>
            <p:cNvSpPr txBox="1">
              <a:spLocks noChangeArrowheads="1"/>
            </p:cNvSpPr>
            <p:nvPr/>
          </p:nvSpPr>
          <p:spPr bwMode="auto">
            <a:xfrm>
              <a:off x="4236" y="3801"/>
              <a:ext cx="144" cy="126"/>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2</a:t>
              </a:r>
              <a:endParaRPr lang="en-GB" b="0"/>
            </a:p>
          </p:txBody>
        </p:sp>
        <p:sp>
          <p:nvSpPr>
            <p:cNvPr id="41013" name="Text Box 60"/>
            <p:cNvSpPr txBox="1">
              <a:spLocks noChangeArrowheads="1"/>
            </p:cNvSpPr>
            <p:nvPr/>
          </p:nvSpPr>
          <p:spPr bwMode="auto">
            <a:xfrm>
              <a:off x="3960" y="3837"/>
              <a:ext cx="126" cy="132"/>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3</a:t>
              </a:r>
              <a:endParaRPr lang="en-GB" b="0"/>
            </a:p>
          </p:txBody>
        </p:sp>
        <p:sp>
          <p:nvSpPr>
            <p:cNvPr id="41014" name="Text Box 61"/>
            <p:cNvSpPr txBox="1">
              <a:spLocks noChangeArrowheads="1"/>
            </p:cNvSpPr>
            <p:nvPr/>
          </p:nvSpPr>
          <p:spPr bwMode="auto">
            <a:xfrm>
              <a:off x="3798" y="3585"/>
              <a:ext cx="126" cy="132"/>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4</a:t>
              </a:r>
              <a:endParaRPr lang="en-GB" b="0"/>
            </a:p>
          </p:txBody>
        </p:sp>
        <p:sp>
          <p:nvSpPr>
            <p:cNvPr id="41015" name="AutoShape 62"/>
            <p:cNvSpPr>
              <a:spLocks noChangeArrowheads="1"/>
            </p:cNvSpPr>
            <p:nvPr/>
          </p:nvSpPr>
          <p:spPr bwMode="auto">
            <a:xfrm rot="6669296">
              <a:off x="4002" y="3759"/>
              <a:ext cx="180" cy="66"/>
            </a:xfrm>
            <a:prstGeom prst="rightArrow">
              <a:avLst>
                <a:gd name="adj1" fmla="val 50000"/>
                <a:gd name="adj2" fmla="val 68182"/>
              </a:avLst>
            </a:prstGeom>
            <a:solidFill>
              <a:srgbClr val="000000"/>
            </a:solidFill>
            <a:ln w="9525">
              <a:solidFill>
                <a:srgbClr val="000000"/>
              </a:solidFill>
              <a:miter lim="800000"/>
              <a:headEnd/>
              <a:tailEnd/>
            </a:ln>
          </p:spPr>
          <p:txBody>
            <a:bodyPr/>
            <a:lstStyle/>
            <a:p>
              <a:endParaRPr lang="en-US"/>
            </a:p>
          </p:txBody>
        </p:sp>
      </p:grpSp>
      <p:sp>
        <p:nvSpPr>
          <p:cNvPr id="135231" name="Text Box 63"/>
          <p:cNvSpPr txBox="1">
            <a:spLocks noChangeArrowheads="1"/>
          </p:cNvSpPr>
          <p:nvPr/>
        </p:nvSpPr>
        <p:spPr bwMode="auto">
          <a:xfrm>
            <a:off x="1331913" y="3987800"/>
            <a:ext cx="215900" cy="304800"/>
          </a:xfrm>
          <a:prstGeom prst="rect">
            <a:avLst/>
          </a:prstGeom>
          <a:solidFill>
            <a:schemeClr val="bg1"/>
          </a:solidFill>
          <a:ln w="9525">
            <a:noFill/>
            <a:miter lim="800000"/>
            <a:headEnd/>
            <a:tailEnd/>
          </a:ln>
        </p:spPr>
        <p:txBody>
          <a:bodyPr lIns="0" tIns="0" rIns="0" bIns="0">
            <a:spAutoFit/>
          </a:bodyPr>
          <a:lstStyle/>
          <a:p>
            <a:pPr>
              <a:spcBef>
                <a:spcPct val="50000"/>
              </a:spcBef>
            </a:pPr>
            <a:r>
              <a:rPr lang="en-GB" sz="2000"/>
              <a:t>0</a:t>
            </a:r>
          </a:p>
        </p:txBody>
      </p:sp>
      <p:sp>
        <p:nvSpPr>
          <p:cNvPr id="135232" name="Text Box 64"/>
          <p:cNvSpPr txBox="1">
            <a:spLocks noChangeArrowheads="1"/>
          </p:cNvSpPr>
          <p:nvPr/>
        </p:nvSpPr>
        <p:spPr bwMode="auto">
          <a:xfrm>
            <a:off x="2051050" y="4005263"/>
            <a:ext cx="215900" cy="304800"/>
          </a:xfrm>
          <a:prstGeom prst="rect">
            <a:avLst/>
          </a:prstGeom>
          <a:solidFill>
            <a:schemeClr val="bg1"/>
          </a:solidFill>
          <a:ln w="9525">
            <a:noFill/>
            <a:miter lim="800000"/>
            <a:headEnd/>
            <a:tailEnd/>
          </a:ln>
        </p:spPr>
        <p:txBody>
          <a:bodyPr lIns="0" tIns="0" rIns="0" bIns="0">
            <a:spAutoFit/>
          </a:bodyPr>
          <a:lstStyle/>
          <a:p>
            <a:pPr>
              <a:spcBef>
                <a:spcPct val="50000"/>
              </a:spcBef>
            </a:pPr>
            <a:r>
              <a:rPr lang="en-GB" sz="2000"/>
              <a:t>0</a:t>
            </a:r>
          </a:p>
        </p:txBody>
      </p:sp>
      <p:sp>
        <p:nvSpPr>
          <p:cNvPr id="135233" name="Text Box 65"/>
          <p:cNvSpPr txBox="1">
            <a:spLocks noChangeArrowheads="1"/>
          </p:cNvSpPr>
          <p:nvPr/>
        </p:nvSpPr>
        <p:spPr bwMode="auto">
          <a:xfrm>
            <a:off x="1331913" y="4005263"/>
            <a:ext cx="215900" cy="304800"/>
          </a:xfrm>
          <a:prstGeom prst="rect">
            <a:avLst/>
          </a:prstGeom>
          <a:solidFill>
            <a:schemeClr val="bg1"/>
          </a:solidFill>
          <a:ln w="9525">
            <a:noFill/>
            <a:miter lim="800000"/>
            <a:headEnd/>
            <a:tailEnd/>
          </a:ln>
        </p:spPr>
        <p:txBody>
          <a:bodyPr lIns="0" tIns="0" rIns="0" bIns="0">
            <a:spAutoFit/>
          </a:bodyPr>
          <a:lstStyle/>
          <a:p>
            <a:pPr>
              <a:spcBef>
                <a:spcPct val="50000"/>
              </a:spcBef>
            </a:pPr>
            <a:r>
              <a:rPr lang="en-GB" sz="2000"/>
              <a:t>1</a:t>
            </a:r>
          </a:p>
        </p:txBody>
      </p:sp>
      <p:grpSp>
        <p:nvGrpSpPr>
          <p:cNvPr id="6" name="Group 66"/>
          <p:cNvGrpSpPr>
            <a:grpSpLocks/>
          </p:cNvGrpSpPr>
          <p:nvPr/>
        </p:nvGrpSpPr>
        <p:grpSpPr bwMode="auto">
          <a:xfrm>
            <a:off x="755650" y="4868863"/>
            <a:ext cx="1381125" cy="1123950"/>
            <a:chOff x="4215" y="4329"/>
            <a:chExt cx="2175" cy="1770"/>
          </a:xfrm>
        </p:grpSpPr>
        <p:sp>
          <p:nvSpPr>
            <p:cNvPr id="41002" name="AutoShape 67"/>
            <p:cNvSpPr>
              <a:spLocks noChangeArrowheads="1"/>
            </p:cNvSpPr>
            <p:nvPr/>
          </p:nvSpPr>
          <p:spPr bwMode="auto">
            <a:xfrm>
              <a:off x="4215" y="4329"/>
              <a:ext cx="2175" cy="1770"/>
            </a:xfrm>
            <a:prstGeom prst="wedgeEllipseCallout">
              <a:avLst>
                <a:gd name="adj1" fmla="val -991"/>
                <a:gd name="adj2" fmla="val -94407"/>
              </a:avLst>
            </a:prstGeom>
            <a:solidFill>
              <a:srgbClr val="FFFFFF"/>
            </a:solidFill>
            <a:ln w="9525">
              <a:solidFill>
                <a:srgbClr val="000000"/>
              </a:solidFill>
              <a:miter lim="800000"/>
              <a:headEnd/>
              <a:tailEnd/>
            </a:ln>
          </p:spPr>
          <p:txBody>
            <a:bodyPr/>
            <a:lstStyle/>
            <a:p>
              <a:endParaRPr lang="en-US"/>
            </a:p>
          </p:txBody>
        </p:sp>
        <p:sp>
          <p:nvSpPr>
            <p:cNvPr id="41003" name="Text Box 68"/>
            <p:cNvSpPr txBox="1">
              <a:spLocks noChangeArrowheads="1"/>
            </p:cNvSpPr>
            <p:nvPr/>
          </p:nvSpPr>
          <p:spPr bwMode="auto">
            <a:xfrm>
              <a:off x="5130" y="4449"/>
              <a:ext cx="315" cy="330"/>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0</a:t>
              </a:r>
              <a:endParaRPr lang="en-GB" b="0"/>
            </a:p>
          </p:txBody>
        </p:sp>
        <p:sp>
          <p:nvSpPr>
            <p:cNvPr id="41004" name="Text Box 69"/>
            <p:cNvSpPr txBox="1">
              <a:spLocks noChangeArrowheads="1"/>
            </p:cNvSpPr>
            <p:nvPr/>
          </p:nvSpPr>
          <p:spPr bwMode="auto">
            <a:xfrm>
              <a:off x="5715" y="4794"/>
              <a:ext cx="300" cy="315"/>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1</a:t>
              </a:r>
              <a:endParaRPr lang="en-GB" b="0"/>
            </a:p>
          </p:txBody>
        </p:sp>
        <p:sp>
          <p:nvSpPr>
            <p:cNvPr id="41005" name="Text Box 70"/>
            <p:cNvSpPr txBox="1">
              <a:spLocks noChangeArrowheads="1"/>
            </p:cNvSpPr>
            <p:nvPr/>
          </p:nvSpPr>
          <p:spPr bwMode="auto">
            <a:xfrm>
              <a:off x="5565" y="5484"/>
              <a:ext cx="360" cy="315"/>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2</a:t>
              </a:r>
              <a:endParaRPr lang="en-GB" b="0"/>
            </a:p>
          </p:txBody>
        </p:sp>
        <p:sp>
          <p:nvSpPr>
            <p:cNvPr id="41006" name="Text Box 71"/>
            <p:cNvSpPr txBox="1">
              <a:spLocks noChangeArrowheads="1"/>
            </p:cNvSpPr>
            <p:nvPr/>
          </p:nvSpPr>
          <p:spPr bwMode="auto">
            <a:xfrm>
              <a:off x="4875" y="5574"/>
              <a:ext cx="315" cy="330"/>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3</a:t>
              </a:r>
              <a:endParaRPr lang="en-GB" b="0"/>
            </a:p>
          </p:txBody>
        </p:sp>
        <p:sp>
          <p:nvSpPr>
            <p:cNvPr id="41007" name="Text Box 72"/>
            <p:cNvSpPr txBox="1">
              <a:spLocks noChangeArrowheads="1"/>
            </p:cNvSpPr>
            <p:nvPr/>
          </p:nvSpPr>
          <p:spPr bwMode="auto">
            <a:xfrm>
              <a:off x="4470" y="4944"/>
              <a:ext cx="315" cy="330"/>
            </a:xfrm>
            <a:prstGeom prst="rect">
              <a:avLst/>
            </a:prstGeom>
            <a:solidFill>
              <a:srgbClr val="FFFFFF"/>
            </a:solidFill>
            <a:ln w="9525">
              <a:noFill/>
              <a:miter lim="800000"/>
              <a:headEnd/>
              <a:tailEnd/>
            </a:ln>
          </p:spPr>
          <p:txBody>
            <a:bodyPr lIns="0" tIns="0" rIns="0" bIns="0"/>
            <a:lstStyle/>
            <a:p>
              <a:pPr algn="just"/>
              <a:r>
                <a:rPr lang="en-GB" sz="1200" b="0">
                  <a:latin typeface="Times Roman" charset="0"/>
                  <a:cs typeface="Times New Roman" pitchFamily="18" charset="0"/>
                </a:rPr>
                <a:t>s</a:t>
              </a:r>
              <a:r>
                <a:rPr lang="en-GB" sz="1200" b="0" baseline="-30000">
                  <a:latin typeface="Times Roman" charset="0"/>
                  <a:cs typeface="Times New Roman" pitchFamily="18" charset="0"/>
                </a:rPr>
                <a:t>4</a:t>
              </a:r>
              <a:endParaRPr lang="en-GB" b="0"/>
            </a:p>
          </p:txBody>
        </p:sp>
        <p:sp>
          <p:nvSpPr>
            <p:cNvPr id="41008" name="AutoShape 73"/>
            <p:cNvSpPr>
              <a:spLocks noChangeArrowheads="1"/>
            </p:cNvSpPr>
            <p:nvPr/>
          </p:nvSpPr>
          <p:spPr bwMode="auto">
            <a:xfrm rot="3128937">
              <a:off x="5205" y="5259"/>
              <a:ext cx="450" cy="165"/>
            </a:xfrm>
            <a:prstGeom prst="rightArrow">
              <a:avLst>
                <a:gd name="adj1" fmla="val 50000"/>
                <a:gd name="adj2" fmla="val 68182"/>
              </a:avLst>
            </a:prstGeom>
            <a:solidFill>
              <a:srgbClr val="000000"/>
            </a:solidFill>
            <a:ln w="9525">
              <a:solidFill>
                <a:srgbClr val="000000"/>
              </a:solidFill>
              <a:miter lim="800000"/>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2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1.66667E-6 -3.58382E-6 L 0.08663 -3.58382E-6 " pathEditMode="relative" rAng="0" ptsTypes="AA">
                                      <p:cBhvr>
                                        <p:cTn id="18" dur="2000" fill="hold"/>
                                        <p:tgtEl>
                                          <p:spTgt spid="3"/>
                                        </p:tgtEl>
                                        <p:attrNameLst>
                                          <p:attrName>ppt_x</p:attrName>
                                          <p:attrName>ppt_y</p:attrName>
                                        </p:attrNameLst>
                                      </p:cBhvr>
                                      <p:rCtr x="43" y="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52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3.88889E-6 -1.38728E-6 L -0.08663 -1.38728E-6 " pathEditMode="relative" ptsTypes="AA">
                                      <p:cBhvr>
                                        <p:cTn id="34" dur="2000" fill="hold"/>
                                        <p:tgtEl>
                                          <p:spTgt spid="4"/>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52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1.73472E-18 3.69942E-6 L 0.09444 3.69942E-6 " pathEditMode="relative" ptsTypes="AA">
                                      <p:cBhvr>
                                        <p:cTn id="50" dur="2000" fill="hold"/>
                                        <p:tgtEl>
                                          <p:spTgt spid="6"/>
                                        </p:tgtEl>
                                        <p:attrNameLst>
                                          <p:attrName>ppt_x</p:attrName>
                                          <p:attrName>ppt_y</p:attrName>
                                        </p:attrNameLst>
                                      </p:cBhvr>
                                    </p:animMotion>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nodeType="clickEffect">
                                  <p:stCondLst>
                                    <p:cond delay="0"/>
                                  </p:stCondLst>
                                  <p:childTnLst>
                                    <p:animMotion origin="layout" path="M 2.77778E-6 -2.65896E-6 L 0.09045 0.00208 " pathEditMode="relative" rAng="0" ptsTypes="AA">
                                      <p:cBhvr>
                                        <p:cTn id="62" dur="2000" fill="hold"/>
                                        <p:tgtEl>
                                          <p:spTgt spid="5"/>
                                        </p:tgtEl>
                                        <p:attrNameLst>
                                          <p:attrName>ppt_x</p:attrName>
                                          <p:attrName>ppt_y</p:attrName>
                                        </p:attrNameLst>
                                      </p:cBhvr>
                                      <p:rCtr x="45" y="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31" grpId="0" animBg="1"/>
      <p:bldP spid="135232" grpId="0" animBg="1"/>
      <p:bldP spid="1352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fontScale="90000"/>
          </a:bodyPr>
          <a:lstStyle/>
          <a:p>
            <a:pPr eaLnBrk="1" hangingPunct="1"/>
            <a:r>
              <a:rPr lang="en-GB" sz="4000" smtClean="0"/>
              <a:t>How would we produce an instruction sheet?</a:t>
            </a:r>
          </a:p>
        </p:txBody>
      </p:sp>
      <p:sp>
        <p:nvSpPr>
          <p:cNvPr id="8195" name="Rectangle 3"/>
          <p:cNvSpPr>
            <a:spLocks noGrp="1" noChangeArrowheads="1"/>
          </p:cNvSpPr>
          <p:nvPr>
            <p:ph sz="quarter" idx="1"/>
          </p:nvPr>
        </p:nvSpPr>
        <p:spPr>
          <a:xfrm>
            <a:off x="500063" y="2071688"/>
            <a:ext cx="8229600" cy="4425950"/>
          </a:xfrm>
        </p:spPr>
        <p:txBody>
          <a:bodyPr/>
          <a:lstStyle/>
          <a:p>
            <a:pPr eaLnBrk="1" hangingPunct="1"/>
            <a:r>
              <a:rPr lang="en-GB" dirty="0" smtClean="0"/>
              <a:t>We need to identify each process</a:t>
            </a:r>
          </a:p>
          <a:p>
            <a:pPr eaLnBrk="1" hangingPunct="1"/>
            <a:r>
              <a:rPr lang="en-GB" dirty="0" smtClean="0"/>
              <a:t>We need to look at the order of the processes</a:t>
            </a:r>
          </a:p>
          <a:p>
            <a:pPr eaLnBrk="1" hangingPunct="1"/>
            <a:r>
              <a:rPr lang="en-GB" dirty="0" smtClean="0"/>
              <a:t>We need to identify any choices about which process to do next</a:t>
            </a:r>
          </a:p>
          <a:p>
            <a:pPr eaLnBrk="1" hangingPunct="1"/>
            <a:r>
              <a:rPr lang="en-GB" dirty="0" smtClean="0"/>
              <a:t>We need to see if we have to repeat some processes more than once</a:t>
            </a:r>
          </a:p>
          <a:p>
            <a:pPr eaLnBrk="1" hangingPunct="1"/>
            <a:endParaRPr lang="en-GB" dirty="0" smtClean="0"/>
          </a:p>
          <a:p>
            <a:pPr eaLnBrk="1" hangingPunct="1"/>
            <a:endParaRPr lang="en-GB" dirty="0" smtClean="0"/>
          </a:p>
        </p:txBody>
      </p:sp>
      <p:sp>
        <p:nvSpPr>
          <p:cNvPr id="7"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6150" name="Slide Number Placeholder 5"/>
          <p:cNvSpPr>
            <a:spLocks noGrp="1"/>
          </p:cNvSpPr>
          <p:nvPr>
            <p:ph type="sldNum" sz="quarter" idx="12"/>
          </p:nvPr>
        </p:nvSpPr>
        <p:spPr>
          <a:noFill/>
        </p:spPr>
        <p:txBody>
          <a:bodyPr>
            <a:normAutofit fontScale="85000" lnSpcReduction="20000"/>
          </a:bodyPr>
          <a:lstStyle/>
          <a:p>
            <a:fld id="{9711B62D-E6AF-4EE7-8B28-973C0C27D551}" type="slidenum">
              <a:rPr lang="en-GB" smtClean="0"/>
              <a:pPr/>
              <a:t>4</a:t>
            </a:fld>
            <a:endParaRPr lang="en-GB" smtClean="0"/>
          </a:p>
        </p:txBody>
      </p:sp>
      <p:sp>
        <p:nvSpPr>
          <p:cNvPr id="6146"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pic>
        <p:nvPicPr>
          <p:cNvPr id="6149" name="Picture 6" descr="BSBALCAP"/>
          <p:cNvPicPr>
            <a:picLocks noChangeAspect="1" noChangeArrowheads="1"/>
          </p:cNvPicPr>
          <p:nvPr/>
        </p:nvPicPr>
        <p:blipFill>
          <a:blip r:embed="rId2" cstate="print"/>
          <a:srcRect/>
          <a:stretch>
            <a:fillRect/>
          </a:stretch>
        </p:blipFill>
        <p:spPr bwMode="auto">
          <a:xfrm>
            <a:off x="7667625" y="6105525"/>
            <a:ext cx="1476375" cy="752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GB" smtClean="0"/>
              <a:t>The Halting Problem</a:t>
            </a:r>
          </a:p>
        </p:txBody>
      </p:sp>
      <p:sp>
        <p:nvSpPr>
          <p:cNvPr id="41988" name="Rectangle 3"/>
          <p:cNvSpPr>
            <a:spLocks noGrp="1" noChangeArrowheads="1"/>
          </p:cNvSpPr>
          <p:nvPr>
            <p:ph sz="quarter" idx="1"/>
          </p:nvPr>
        </p:nvSpPr>
        <p:spPr>
          <a:xfrm>
            <a:off x="539750" y="1654522"/>
            <a:ext cx="8229600" cy="3168650"/>
          </a:xfrm>
        </p:spPr>
        <p:txBody>
          <a:bodyPr/>
          <a:lstStyle/>
          <a:p>
            <a:pPr algn="just" eaLnBrk="1" hangingPunct="1"/>
            <a:r>
              <a:rPr lang="en-GB" dirty="0" smtClean="0"/>
              <a:t>The </a:t>
            </a:r>
            <a:r>
              <a:rPr lang="en-GB" b="1" dirty="0" smtClean="0"/>
              <a:t>Halting Problem </a:t>
            </a:r>
            <a:r>
              <a:rPr lang="en-GB" dirty="0" smtClean="0"/>
              <a:t> is a well known example of a </a:t>
            </a:r>
            <a:r>
              <a:rPr lang="en-GB" b="1" dirty="0" smtClean="0"/>
              <a:t>non-computable</a:t>
            </a:r>
            <a:r>
              <a:rPr lang="en-GB" dirty="0" smtClean="0"/>
              <a:t> problem. Suppose there was a standard program called Halt that takes as input any Program, P, and tells us whether P terminates. So Halt(P) is either Yes or No. </a:t>
            </a:r>
          </a:p>
        </p:txBody>
      </p:sp>
      <p:sp>
        <p:nvSpPr>
          <p:cNvPr id="12"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41990" name="Slide Number Placeholder 10"/>
          <p:cNvSpPr>
            <a:spLocks noGrp="1"/>
          </p:cNvSpPr>
          <p:nvPr>
            <p:ph type="sldNum" sz="quarter" idx="12"/>
          </p:nvPr>
        </p:nvSpPr>
        <p:spPr>
          <a:noFill/>
        </p:spPr>
        <p:txBody>
          <a:bodyPr>
            <a:normAutofit fontScale="85000" lnSpcReduction="20000"/>
          </a:bodyPr>
          <a:lstStyle/>
          <a:p>
            <a:fld id="{7FD7C9F0-A7DF-473E-AEAE-C00B3C089EB4}" type="slidenum">
              <a:rPr lang="en-GB" smtClean="0"/>
              <a:pPr/>
              <a:t>40</a:t>
            </a:fld>
            <a:endParaRPr lang="en-GB" smtClean="0"/>
          </a:p>
        </p:txBody>
      </p:sp>
      <p:sp>
        <p:nvSpPr>
          <p:cNvPr id="41986"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grpSp>
        <p:nvGrpSpPr>
          <p:cNvPr id="41989" name="Group 4"/>
          <p:cNvGrpSpPr>
            <a:grpSpLocks/>
          </p:cNvGrpSpPr>
          <p:nvPr/>
        </p:nvGrpSpPr>
        <p:grpSpPr bwMode="auto">
          <a:xfrm>
            <a:off x="1619250" y="5181947"/>
            <a:ext cx="5276850" cy="695325"/>
            <a:chOff x="1440" y="3104"/>
            <a:chExt cx="8310" cy="1095"/>
          </a:xfrm>
        </p:grpSpPr>
        <p:sp>
          <p:nvSpPr>
            <p:cNvPr id="41991" name="Text Box 5"/>
            <p:cNvSpPr txBox="1">
              <a:spLocks noChangeArrowheads="1"/>
            </p:cNvSpPr>
            <p:nvPr/>
          </p:nvSpPr>
          <p:spPr bwMode="auto">
            <a:xfrm>
              <a:off x="4170" y="3104"/>
              <a:ext cx="2820" cy="1095"/>
            </a:xfrm>
            <a:prstGeom prst="rect">
              <a:avLst/>
            </a:prstGeom>
            <a:solidFill>
              <a:srgbClr val="FFFFFF"/>
            </a:solidFill>
            <a:ln w="9525">
              <a:solidFill>
                <a:srgbClr val="000000"/>
              </a:solidFill>
              <a:miter lim="800000"/>
              <a:headEnd/>
              <a:tailEnd/>
            </a:ln>
          </p:spPr>
          <p:txBody>
            <a:bodyPr/>
            <a:lstStyle/>
            <a:p>
              <a:pPr algn="ctr"/>
              <a:r>
                <a:rPr lang="en-GB" sz="2600" b="0"/>
                <a:t>HALT</a:t>
              </a:r>
              <a:endParaRPr lang="en-GB" b="0"/>
            </a:p>
          </p:txBody>
        </p:sp>
        <p:sp>
          <p:nvSpPr>
            <p:cNvPr id="41992" name="AutoShape 6"/>
            <p:cNvSpPr>
              <a:spLocks noChangeArrowheads="1"/>
            </p:cNvSpPr>
            <p:nvPr/>
          </p:nvSpPr>
          <p:spPr bwMode="auto">
            <a:xfrm>
              <a:off x="1440" y="3194"/>
              <a:ext cx="2520" cy="1005"/>
            </a:xfrm>
            <a:prstGeom prst="rightArrow">
              <a:avLst>
                <a:gd name="adj1" fmla="val 50000"/>
                <a:gd name="adj2" fmla="val 62687"/>
              </a:avLst>
            </a:prstGeom>
            <a:solidFill>
              <a:srgbClr val="FFFFFF"/>
            </a:solidFill>
            <a:ln w="9525">
              <a:solidFill>
                <a:srgbClr val="000000"/>
              </a:solidFill>
              <a:miter lim="800000"/>
              <a:headEnd/>
              <a:tailEnd/>
            </a:ln>
          </p:spPr>
          <p:txBody>
            <a:bodyPr/>
            <a:lstStyle/>
            <a:p>
              <a:endParaRPr lang="en-US"/>
            </a:p>
          </p:txBody>
        </p:sp>
        <p:sp>
          <p:nvSpPr>
            <p:cNvPr id="41993" name="AutoShape 7"/>
            <p:cNvSpPr>
              <a:spLocks noChangeArrowheads="1"/>
            </p:cNvSpPr>
            <p:nvPr/>
          </p:nvSpPr>
          <p:spPr bwMode="auto">
            <a:xfrm>
              <a:off x="7230" y="3134"/>
              <a:ext cx="2520" cy="1005"/>
            </a:xfrm>
            <a:prstGeom prst="rightArrow">
              <a:avLst>
                <a:gd name="adj1" fmla="val 50000"/>
                <a:gd name="adj2" fmla="val 62687"/>
              </a:avLst>
            </a:prstGeom>
            <a:solidFill>
              <a:srgbClr val="FFFFFF"/>
            </a:solidFill>
            <a:ln w="9525">
              <a:solidFill>
                <a:srgbClr val="000000"/>
              </a:solidFill>
              <a:miter lim="800000"/>
              <a:headEnd/>
              <a:tailEnd/>
            </a:ln>
          </p:spPr>
          <p:txBody>
            <a:bodyPr/>
            <a:lstStyle/>
            <a:p>
              <a:endParaRPr lang="en-US"/>
            </a:p>
          </p:txBody>
        </p:sp>
        <p:sp>
          <p:nvSpPr>
            <p:cNvPr id="41994" name="Text Box 8"/>
            <p:cNvSpPr txBox="1">
              <a:spLocks noChangeArrowheads="1"/>
            </p:cNvSpPr>
            <p:nvPr/>
          </p:nvSpPr>
          <p:spPr bwMode="auto">
            <a:xfrm>
              <a:off x="1545" y="3509"/>
              <a:ext cx="1980" cy="375"/>
            </a:xfrm>
            <a:prstGeom prst="rect">
              <a:avLst/>
            </a:prstGeom>
            <a:solidFill>
              <a:srgbClr val="FFFFFF"/>
            </a:solidFill>
            <a:ln w="9525">
              <a:noFill/>
              <a:miter lim="800000"/>
              <a:headEnd/>
              <a:tailEnd/>
            </a:ln>
          </p:spPr>
          <p:txBody>
            <a:bodyPr/>
            <a:lstStyle/>
            <a:p>
              <a:r>
                <a:rPr lang="en-GB" sz="1200" b="0"/>
                <a:t>Program P</a:t>
              </a:r>
              <a:endParaRPr lang="en-GB" b="0"/>
            </a:p>
          </p:txBody>
        </p:sp>
        <p:sp>
          <p:nvSpPr>
            <p:cNvPr id="41995" name="Text Box 9"/>
            <p:cNvSpPr txBox="1">
              <a:spLocks noChangeArrowheads="1"/>
            </p:cNvSpPr>
            <p:nvPr/>
          </p:nvSpPr>
          <p:spPr bwMode="auto">
            <a:xfrm>
              <a:off x="7245" y="3479"/>
              <a:ext cx="1980" cy="375"/>
            </a:xfrm>
            <a:prstGeom prst="rect">
              <a:avLst/>
            </a:prstGeom>
            <a:solidFill>
              <a:srgbClr val="FFFFFF"/>
            </a:solidFill>
            <a:ln w="9525">
              <a:noFill/>
              <a:miter lim="800000"/>
              <a:headEnd/>
              <a:tailEnd/>
            </a:ln>
          </p:spPr>
          <p:txBody>
            <a:bodyPr/>
            <a:lstStyle/>
            <a:p>
              <a:r>
                <a:rPr lang="en-GB" sz="1200" b="0"/>
                <a:t>Yes/No</a:t>
              </a:r>
              <a:endParaRPr lang="en-GB" b="0"/>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43012" name="Slide Number Placeholder 3"/>
          <p:cNvSpPr>
            <a:spLocks noGrp="1"/>
          </p:cNvSpPr>
          <p:nvPr>
            <p:ph type="sldNum" sz="quarter" idx="12"/>
          </p:nvPr>
        </p:nvSpPr>
        <p:spPr>
          <a:noFill/>
        </p:spPr>
        <p:txBody>
          <a:bodyPr>
            <a:normAutofit fontScale="85000" lnSpcReduction="20000"/>
          </a:bodyPr>
          <a:lstStyle/>
          <a:p>
            <a:fld id="{04FE0C0D-8669-41E1-9F5C-8BCA7779B3F7}" type="slidenum">
              <a:rPr lang="en-GB" smtClean="0"/>
              <a:pPr/>
              <a:t>41</a:t>
            </a:fld>
            <a:endParaRPr lang="en-GB" smtClean="0"/>
          </a:p>
        </p:txBody>
      </p:sp>
      <p:sp>
        <p:nvSpPr>
          <p:cNvPr id="43010" name="Footer Placeholder 2"/>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pic>
        <p:nvPicPr>
          <p:cNvPr id="43011" name="Picture 2"/>
          <p:cNvPicPr>
            <a:picLocks noChangeAspect="1" noChangeArrowheads="1"/>
          </p:cNvPicPr>
          <p:nvPr/>
        </p:nvPicPr>
        <p:blipFill>
          <a:blip r:embed="rId2" cstate="print"/>
          <a:srcRect/>
          <a:stretch>
            <a:fillRect/>
          </a:stretch>
        </p:blipFill>
        <p:spPr bwMode="auto">
          <a:xfrm>
            <a:off x="71438" y="1556792"/>
            <a:ext cx="9072562" cy="496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179512" y="274638"/>
            <a:ext cx="8784976" cy="1066130"/>
          </a:xfrm>
        </p:spPr>
        <p:txBody>
          <a:bodyPr>
            <a:normAutofit fontScale="90000"/>
          </a:bodyPr>
          <a:lstStyle/>
          <a:p>
            <a:pPr eaLnBrk="1" hangingPunct="1"/>
            <a:r>
              <a:rPr lang="en-GB" sz="4000" dirty="0" smtClean="0"/>
              <a:t>Tutorial &amp; searching algorithms explained</a:t>
            </a:r>
          </a:p>
        </p:txBody>
      </p:sp>
      <p:sp>
        <p:nvSpPr>
          <p:cNvPr id="41988" name="Rectangle 3"/>
          <p:cNvSpPr>
            <a:spLocks noGrp="1" noChangeArrowheads="1"/>
          </p:cNvSpPr>
          <p:nvPr>
            <p:ph sz="quarter" idx="1"/>
          </p:nvPr>
        </p:nvSpPr>
        <p:spPr>
          <a:xfrm>
            <a:off x="467544" y="1556792"/>
            <a:ext cx="8229600" cy="4924425"/>
          </a:xfrm>
        </p:spPr>
        <p:txBody>
          <a:bodyPr/>
          <a:lstStyle/>
          <a:p>
            <a:pPr eaLnBrk="1" hangingPunct="1">
              <a:lnSpc>
                <a:spcPct val="90000"/>
              </a:lnSpc>
            </a:pPr>
            <a:r>
              <a:rPr lang="en-GB" sz="2400" dirty="0" smtClean="0"/>
              <a:t>Linear Search</a:t>
            </a:r>
          </a:p>
          <a:p>
            <a:pPr eaLnBrk="1" hangingPunct="1">
              <a:lnSpc>
                <a:spcPct val="90000"/>
              </a:lnSpc>
            </a:pPr>
            <a:r>
              <a:rPr lang="en-GB" sz="2400" dirty="0" smtClean="0"/>
              <a:t>Binary Search</a:t>
            </a:r>
          </a:p>
          <a:p>
            <a:pPr eaLnBrk="1" hangingPunct="1">
              <a:lnSpc>
                <a:spcPct val="90000"/>
              </a:lnSpc>
            </a:pPr>
            <a:r>
              <a:rPr lang="en-GB" sz="2400" dirty="0" smtClean="0"/>
              <a:t>Note all 3 comparison = 1 operation (each loop)</a:t>
            </a:r>
          </a:p>
          <a:p>
            <a:pPr eaLnBrk="1" hangingPunct="1">
              <a:lnSpc>
                <a:spcPct val="90000"/>
              </a:lnSpc>
              <a:buFontTx/>
              <a:buNone/>
            </a:pPr>
            <a:endParaRPr lang="en-GB" sz="2400" dirty="0" smtClean="0"/>
          </a:p>
          <a:p>
            <a:pPr eaLnBrk="1" hangingPunct="1">
              <a:lnSpc>
                <a:spcPct val="90000"/>
              </a:lnSpc>
              <a:buFontTx/>
              <a:buNone/>
            </a:pPr>
            <a:endParaRPr lang="en-GB" sz="2400" dirty="0" smtClean="0"/>
          </a:p>
          <a:p>
            <a:pPr eaLnBrk="1" hangingPunct="1">
              <a:lnSpc>
                <a:spcPct val="90000"/>
              </a:lnSpc>
              <a:buFontTx/>
              <a:buNone/>
            </a:pPr>
            <a:r>
              <a:rPr lang="en-GB" sz="2400" dirty="0" smtClean="0"/>
              <a:t>3 weeks </a:t>
            </a:r>
            <a:r>
              <a:rPr lang="en-GB" sz="2400" smtClean="0"/>
              <a:t>lectures </a:t>
            </a:r>
            <a:r>
              <a:rPr lang="en-GB" sz="2400"/>
              <a:t>+</a:t>
            </a:r>
            <a:r>
              <a:rPr lang="en-GB" sz="2400" smtClean="0"/>
              <a:t> </a:t>
            </a:r>
            <a:r>
              <a:rPr lang="en-GB" sz="2400" dirty="0" smtClean="0"/>
              <a:t>1 week revision left</a:t>
            </a:r>
          </a:p>
          <a:p>
            <a:pPr eaLnBrk="1" hangingPunct="1">
              <a:lnSpc>
                <a:spcPct val="90000"/>
              </a:lnSpc>
              <a:buFontTx/>
              <a:buNone/>
            </a:pPr>
            <a:r>
              <a:rPr lang="en-GB" sz="2400" dirty="0" smtClean="0"/>
              <a:t>Next week Calculus then Complex numbers &amp; Probability – DON’T MISS OUT}</a:t>
            </a:r>
          </a:p>
          <a:p>
            <a:pPr eaLnBrk="1" hangingPunct="1">
              <a:lnSpc>
                <a:spcPct val="90000"/>
              </a:lnSpc>
            </a:pPr>
            <a:endParaRPr lang="en-GB" sz="2400" dirty="0" smtClean="0"/>
          </a:p>
        </p:txBody>
      </p:sp>
      <p:sp>
        <p:nvSpPr>
          <p:cNvPr id="7"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44038" name="Slide Number Placeholder 5"/>
          <p:cNvSpPr>
            <a:spLocks noGrp="1"/>
          </p:cNvSpPr>
          <p:nvPr>
            <p:ph type="sldNum" sz="quarter" idx="12"/>
          </p:nvPr>
        </p:nvSpPr>
        <p:spPr>
          <a:noFill/>
        </p:spPr>
        <p:txBody>
          <a:bodyPr>
            <a:normAutofit fontScale="85000" lnSpcReduction="20000"/>
          </a:bodyPr>
          <a:lstStyle/>
          <a:p>
            <a:fld id="{F936AA71-6CAD-487A-ACB1-F7907905DEC8}" type="slidenum">
              <a:rPr lang="en-GB" smtClean="0"/>
              <a:pPr/>
              <a:t>42</a:t>
            </a:fld>
            <a:endParaRPr lang="en-GB" smtClean="0"/>
          </a:p>
        </p:txBody>
      </p:sp>
      <p:sp>
        <p:nvSpPr>
          <p:cNvPr id="44034" name="Footer Placeholder 4"/>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sp>
        <p:nvSpPr>
          <p:cNvPr id="5" name="Rectangle 4"/>
          <p:cNvSpPr>
            <a:spLocks noChangeArrowheads="1"/>
          </p:cNvSpPr>
          <p:nvPr/>
        </p:nvSpPr>
        <p:spPr bwMode="auto">
          <a:xfrm>
            <a:off x="7380288" y="2420938"/>
            <a:ext cx="1357312" cy="357187"/>
          </a:xfrm>
          <a:prstGeom prst="rect">
            <a:avLst/>
          </a:prstGeom>
          <a:solidFill>
            <a:srgbClr val="FF3300">
              <a:alpha val="32941"/>
            </a:srgbClr>
          </a:solidFill>
          <a:ln w="9525" algn="ctr">
            <a:solidFill>
              <a:schemeClr val="bg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98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9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45096" name="Slide Number Placeholder 21"/>
          <p:cNvSpPr>
            <a:spLocks noGrp="1"/>
          </p:cNvSpPr>
          <p:nvPr>
            <p:ph type="sldNum" sz="quarter" idx="12"/>
          </p:nvPr>
        </p:nvSpPr>
        <p:spPr>
          <a:noFill/>
        </p:spPr>
        <p:txBody>
          <a:bodyPr/>
          <a:lstStyle/>
          <a:p>
            <a:fld id="{046D9694-1CD5-41BA-B711-DCC933B85E22}" type="slidenum">
              <a:rPr lang="en-GB" smtClean="0"/>
              <a:pPr/>
              <a:t>43</a:t>
            </a:fld>
            <a:endParaRPr lang="en-GB" smtClean="0"/>
          </a:p>
        </p:txBody>
      </p:sp>
      <p:sp>
        <p:nvSpPr>
          <p:cNvPr id="45058" name="Footer Placeholder 2"/>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sp>
        <p:nvSpPr>
          <p:cNvPr id="45059" name="Rectangle 4"/>
          <p:cNvSpPr>
            <a:spLocks noChangeArrowheads="1"/>
          </p:cNvSpPr>
          <p:nvPr/>
        </p:nvSpPr>
        <p:spPr bwMode="auto">
          <a:xfrm>
            <a:off x="1916113" y="458788"/>
            <a:ext cx="184150" cy="717550"/>
          </a:xfrm>
          <a:prstGeom prst="rect">
            <a:avLst/>
          </a:prstGeom>
          <a:noFill/>
          <a:ln w="9525">
            <a:noFill/>
            <a:miter lim="800000"/>
            <a:headEnd/>
            <a:tailEnd/>
          </a:ln>
        </p:spPr>
        <p:txBody>
          <a:bodyPr wrap="none" anchor="ctr">
            <a:spAutoFit/>
          </a:bodyPr>
          <a:lstStyle/>
          <a:p>
            <a:r>
              <a:rPr lang="en-GB" sz="1200" b="0">
                <a:latin typeface="Times Roman" charset="0"/>
                <a:cs typeface="Times New Roman" pitchFamily="18" charset="0"/>
              </a:rPr>
              <a:t/>
            </a:r>
            <a:br>
              <a:rPr lang="en-GB" sz="1200" b="0">
                <a:latin typeface="Times Roman" charset="0"/>
                <a:cs typeface="Times New Roman" pitchFamily="18" charset="0"/>
              </a:rPr>
            </a:br>
            <a:endParaRPr lang="en-GB" sz="1100" b="0"/>
          </a:p>
          <a:p>
            <a:pPr eaLnBrk="0" hangingPunct="0"/>
            <a:endParaRPr lang="en-GB" b="0"/>
          </a:p>
        </p:txBody>
      </p:sp>
      <p:graphicFrame>
        <p:nvGraphicFramePr>
          <p:cNvPr id="143373" name="Group 13"/>
          <p:cNvGraphicFramePr>
            <a:graphicFrameLocks noGrp="1"/>
          </p:cNvGraphicFramePr>
          <p:nvPr/>
        </p:nvGraphicFramePr>
        <p:xfrm>
          <a:off x="1122363" y="188913"/>
          <a:ext cx="6618287" cy="6211888"/>
        </p:xfrm>
        <a:graphic>
          <a:graphicData uri="http://schemas.openxmlformats.org/drawingml/2006/table">
            <a:tbl>
              <a:tblPr/>
              <a:tblGrid>
                <a:gridCol w="6618287"/>
              </a:tblGrid>
              <a:tr h="6211888">
                <a:tc>
                  <a:txBody>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err="1" smtClean="0">
                          <a:ln>
                            <a:noFill/>
                          </a:ln>
                          <a:solidFill>
                            <a:schemeClr val="tx1"/>
                          </a:solidFill>
                          <a:effectLst/>
                          <a:latin typeface="Times Roman" charset="0"/>
                          <a:cs typeface="Times New Roman" pitchFamily="18" charset="0"/>
                        </a:rPr>
                        <a:t>LinearSearch</a:t>
                      </a:r>
                      <a:endParaRPr kumimoji="0" lang="en-GB" sz="2000" b="0" i="0" u="none" strike="noStrike" cap="none" normalizeH="0" baseline="0" dirty="0" smtClean="0">
                        <a:ln>
                          <a:noFill/>
                        </a:ln>
                        <a:solidFill>
                          <a:schemeClr val="tx1"/>
                        </a:solidFill>
                        <a:effectLst/>
                        <a:latin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rPr>
                        <a:t>READ Array(X), w</a:t>
                      </a:r>
                      <a:endParaRPr kumimoji="0" lang="en-GB" sz="2000" b="0" i="0" u="none" strike="noStrike" cap="none" normalizeH="0" baseline="0" dirty="0" smtClean="0">
                        <a:ln>
                          <a:noFill/>
                        </a:ln>
                        <a:solidFill>
                          <a:schemeClr val="tx1"/>
                        </a:solidFill>
                        <a:effectLst/>
                        <a:latin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rPr>
                        <a:t>i</a:t>
                      </a:r>
                      <a:r>
                        <a:rPr kumimoji="0" lang="en-GB" sz="20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a:t>
                      </a:r>
                      <a:r>
                        <a:rPr kumimoji="0" lang="en-GB" sz="2000" b="1" i="0" u="none" strike="noStrike" cap="none" normalizeH="0" baseline="0" dirty="0" smtClean="0">
                          <a:ln>
                            <a:noFill/>
                          </a:ln>
                          <a:solidFill>
                            <a:schemeClr val="tx1"/>
                          </a:solidFill>
                          <a:effectLst/>
                          <a:latin typeface="Times Roman" charset="0"/>
                          <a:cs typeface="Times New Roman" pitchFamily="18" charset="0"/>
                        </a:rPr>
                        <a:t>0</a:t>
                      </a:r>
                      <a:endParaRPr kumimoji="0" lang="en-GB"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Found =false</a:t>
                      </a:r>
                      <a:endParaRPr kumimoji="0" lang="en-GB"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Failure = false</a:t>
                      </a:r>
                      <a:endParaRPr kumimoji="0" lang="en-GB"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DO</a:t>
                      </a:r>
                      <a:endParaRPr kumimoji="0" lang="en-GB"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IF w = X(</a:t>
                      </a:r>
                      <a:r>
                        <a:rPr kumimoji="0" lang="en-GB" sz="2000" b="1" i="0" u="none" strike="noStrike" cap="none" normalizeH="0" baseline="0" dirty="0" err="1" smtClean="0">
                          <a:ln>
                            <a:noFill/>
                          </a:ln>
                          <a:solidFill>
                            <a:schemeClr val="tx1"/>
                          </a:solidFill>
                          <a:effectLst/>
                          <a:latin typeface="Times Roman" charset="0"/>
                          <a:cs typeface="Times New Roman" pitchFamily="18" charset="0"/>
                          <a:sym typeface="Symbol" pitchFamily="18" charset="2"/>
                        </a:rPr>
                        <a:t>i</a:t>
                      </a:r>
                      <a:r>
                        <a:rPr kumimoji="0" lang="en-GB" sz="20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 THEN</a:t>
                      </a:r>
                      <a:endParaRPr kumimoji="0" lang="en-GB"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DISPLAY </a:t>
                      </a:r>
                      <a:r>
                        <a:rPr kumimoji="0" lang="en-GB" sz="2000" b="1" i="0" u="none" strike="noStrike" cap="none" normalizeH="0" baseline="0" dirty="0" err="1" smtClean="0">
                          <a:ln>
                            <a:noFill/>
                          </a:ln>
                          <a:solidFill>
                            <a:schemeClr val="tx1"/>
                          </a:solidFill>
                          <a:effectLst/>
                          <a:latin typeface="Times Roman" charset="0"/>
                          <a:cs typeface="Times New Roman" pitchFamily="18" charset="0"/>
                          <a:sym typeface="Symbol" pitchFamily="18" charset="2"/>
                        </a:rPr>
                        <a:t>i</a:t>
                      </a:r>
                      <a:endParaRPr kumimoji="0" lang="en-GB"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Found = true</a:t>
                      </a:r>
                      <a:endParaRPr kumimoji="0" lang="en-GB"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ELSE</a:t>
                      </a:r>
                      <a:endParaRPr kumimoji="0" lang="en-GB"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IF w&lt;X(</a:t>
                      </a:r>
                      <a:r>
                        <a:rPr kumimoji="0" lang="en-GB" sz="2000" b="1" i="0" u="none" strike="noStrike" cap="none" normalizeH="0" baseline="0" dirty="0" err="1" smtClean="0">
                          <a:ln>
                            <a:noFill/>
                          </a:ln>
                          <a:solidFill>
                            <a:schemeClr val="tx1"/>
                          </a:solidFill>
                          <a:effectLst/>
                          <a:latin typeface="Times Roman" charset="0"/>
                          <a:cs typeface="Times New Roman" pitchFamily="18" charset="0"/>
                          <a:sym typeface="Symbol" pitchFamily="18" charset="2"/>
                        </a:rPr>
                        <a:t>i</a:t>
                      </a:r>
                      <a:r>
                        <a:rPr kumimoji="0" lang="en-GB" sz="20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 THEN</a:t>
                      </a:r>
                      <a:endParaRPr kumimoji="0" lang="en-GB"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Failure = true</a:t>
                      </a:r>
                      <a:endParaRPr kumimoji="0" lang="en-GB"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ELSE</a:t>
                      </a:r>
                      <a:endParaRPr kumimoji="0" lang="en-GB"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	i</a:t>
                      </a:r>
                      <a:r>
                        <a:rPr kumimoji="0" lang="en-GB" sz="2000" b="1" i="0" u="none" strike="noStrike" cap="none" normalizeH="0" baseline="0" dirty="0" smtClean="0">
                          <a:ln>
                            <a:noFill/>
                          </a:ln>
                          <a:solidFill>
                            <a:schemeClr val="tx1"/>
                          </a:solidFill>
                          <a:effectLst/>
                          <a:latin typeface="Times Roman" charset="0"/>
                          <a:cs typeface="Times New Roman" pitchFamily="18" charset="0"/>
                        </a:rPr>
                        <a:t>i+1</a:t>
                      </a:r>
                      <a:endParaRPr kumimoji="0" lang="en-GB"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ENDIF</a:t>
                      </a:r>
                      <a:endParaRPr kumimoji="0" lang="en-GB"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IF </a:t>
                      </a:r>
                      <a:r>
                        <a:rPr kumimoji="0" lang="en-GB" sz="2000" b="1" i="0" u="none" strike="noStrike" cap="none" normalizeH="0" baseline="0" dirty="0" err="1" smtClean="0">
                          <a:ln>
                            <a:noFill/>
                          </a:ln>
                          <a:solidFill>
                            <a:schemeClr val="tx1"/>
                          </a:solidFill>
                          <a:effectLst/>
                          <a:latin typeface="Times Roman" charset="0"/>
                          <a:cs typeface="Times New Roman" pitchFamily="18" charset="0"/>
                          <a:sym typeface="Symbol" pitchFamily="18" charset="2"/>
                        </a:rPr>
                        <a:t>i</a:t>
                      </a:r>
                      <a:r>
                        <a:rPr kumimoji="0" lang="en-GB" sz="20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&gt;n-1 THEN</a:t>
                      </a:r>
                      <a:endParaRPr kumimoji="0" lang="en-GB"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Failure = true</a:t>
                      </a:r>
                      <a:endParaRPr kumimoji="0" lang="en-GB"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ENDIF</a:t>
                      </a:r>
                      <a:endParaRPr kumimoji="0" lang="en-GB"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LOOP UNTIL Found = true OR Failure = true</a:t>
                      </a:r>
                      <a:endParaRPr kumimoji="0" lang="en-GB" sz="20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End </a:t>
                      </a:r>
                      <a:r>
                        <a:rPr kumimoji="0" lang="en-GB" sz="2000" b="1" i="0" u="none" strike="noStrike" cap="none" normalizeH="0" baseline="0" dirty="0" err="1" smtClean="0">
                          <a:ln>
                            <a:noFill/>
                          </a:ln>
                          <a:solidFill>
                            <a:schemeClr val="tx1"/>
                          </a:solidFill>
                          <a:effectLst/>
                          <a:latin typeface="Times Roman" charset="0"/>
                          <a:cs typeface="Times New Roman" pitchFamily="18" charset="0"/>
                          <a:sym typeface="Symbol" pitchFamily="18" charset="2"/>
                        </a:rPr>
                        <a:t>LinearSearch</a:t>
                      </a:r>
                      <a:endParaRPr kumimoji="0" lang="en-GB" sz="2000" b="1" i="0" u="none" strike="noStrike" cap="none" normalizeH="0" baseline="0" dirty="0" smtClean="0">
                        <a:ln>
                          <a:noFill/>
                        </a:ln>
                        <a:solidFill>
                          <a:schemeClr val="tx1"/>
                        </a:solidFill>
                        <a:effectLst/>
                        <a:latin typeface="Times Roman" charset="0"/>
                        <a:cs typeface="Times New Roman" pitchFamily="18" charset="0"/>
                        <a:sym typeface="Symbol" pitchFamily="18" charset="2"/>
                      </a:endParaRPr>
                    </a:p>
                  </a:txBody>
                  <a:tcPr horzOverflow="overflow">
                    <a:lnL cap="flat">
                      <a:noFill/>
                    </a:lnL>
                    <a:lnR cap="flat">
                      <a:noFill/>
                    </a:lnR>
                    <a:lnT cap="flat">
                      <a:noFill/>
                    </a:lnT>
                    <a:lnB cap="flat">
                      <a:noFill/>
                    </a:lnB>
                    <a:lnTlToBr>
                      <a:noFill/>
                    </a:lnTlToBr>
                    <a:lnBlToTr>
                      <a:noFill/>
                    </a:lnBlToTr>
                    <a:noFill/>
                  </a:tcPr>
                </a:tc>
              </a:tr>
            </a:tbl>
          </a:graphicData>
        </a:graphic>
      </p:graphicFrame>
      <p:graphicFrame>
        <p:nvGraphicFramePr>
          <p:cNvPr id="143441" name="Group 81"/>
          <p:cNvGraphicFramePr>
            <a:graphicFrameLocks noGrp="1"/>
          </p:cNvGraphicFramePr>
          <p:nvPr/>
        </p:nvGraphicFramePr>
        <p:xfrm>
          <a:off x="4572000" y="908050"/>
          <a:ext cx="4572000" cy="396240"/>
        </p:xfrm>
        <a:graphic>
          <a:graphicData uri="http://schemas.openxmlformats.org/drawingml/2006/table">
            <a:tbl>
              <a:tblPr/>
              <a:tblGrid>
                <a:gridCol w="654050"/>
                <a:gridCol w="652463"/>
                <a:gridCol w="654050"/>
                <a:gridCol w="650875"/>
                <a:gridCol w="654050"/>
                <a:gridCol w="652462"/>
                <a:gridCol w="654050"/>
              </a:tblGrid>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rPr>
                        <a: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rPr>
                        <a:t>cod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rPr>
                        <a:t>give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rPr>
                        <a:t>jam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rPr>
                        <a:t>kite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rPr>
                        <a:t>lock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rPr>
                        <a:t>pea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3434" name="Text Box 74"/>
          <p:cNvSpPr txBox="1">
            <a:spLocks noChangeArrowheads="1"/>
          </p:cNvSpPr>
          <p:nvPr/>
        </p:nvSpPr>
        <p:spPr bwMode="auto">
          <a:xfrm>
            <a:off x="3995738" y="981075"/>
            <a:ext cx="576262" cy="366713"/>
          </a:xfrm>
          <a:prstGeom prst="rect">
            <a:avLst/>
          </a:prstGeom>
          <a:noFill/>
          <a:ln w="9525">
            <a:noFill/>
            <a:miter lim="800000"/>
            <a:headEnd/>
            <a:tailEnd/>
          </a:ln>
        </p:spPr>
        <p:txBody>
          <a:bodyPr>
            <a:spAutoFit/>
          </a:bodyPr>
          <a:lstStyle/>
          <a:p>
            <a:pPr>
              <a:spcBef>
                <a:spcPct val="50000"/>
              </a:spcBef>
            </a:pPr>
            <a:r>
              <a:rPr lang="en-GB"/>
              <a:t>X = </a:t>
            </a:r>
          </a:p>
        </p:txBody>
      </p:sp>
      <p:sp>
        <p:nvSpPr>
          <p:cNvPr id="143436" name="Text Box 76"/>
          <p:cNvSpPr txBox="1">
            <a:spLocks noChangeArrowheads="1"/>
          </p:cNvSpPr>
          <p:nvPr/>
        </p:nvSpPr>
        <p:spPr bwMode="auto">
          <a:xfrm>
            <a:off x="5708650" y="1985963"/>
            <a:ext cx="2824163" cy="2882900"/>
          </a:xfrm>
          <a:prstGeom prst="rect">
            <a:avLst/>
          </a:prstGeom>
          <a:solidFill>
            <a:srgbClr val="FFFFFF"/>
          </a:solidFill>
          <a:ln w="9525">
            <a:solidFill>
              <a:srgbClr val="000000"/>
            </a:solidFill>
            <a:miter lim="800000"/>
            <a:headEnd/>
            <a:tailEnd/>
          </a:ln>
        </p:spPr>
        <p:txBody>
          <a:bodyPr/>
          <a:lstStyle/>
          <a:p>
            <a:r>
              <a:rPr lang="en-GB" sz="2000" b="0">
                <a:latin typeface="Times New Roman" pitchFamily="18" charset="0"/>
              </a:rPr>
              <a:t>pea=X(0)?</a:t>
            </a:r>
          </a:p>
          <a:p>
            <a:r>
              <a:rPr lang="en-GB" sz="2000" b="0">
                <a:latin typeface="Times New Roman" pitchFamily="18" charset="0"/>
              </a:rPr>
              <a:t>pea=X(1)?</a:t>
            </a:r>
          </a:p>
          <a:p>
            <a:r>
              <a:rPr lang="en-GB" sz="2000" b="0">
                <a:latin typeface="Times New Roman" pitchFamily="18" charset="0"/>
              </a:rPr>
              <a:t>pea=X(2)?</a:t>
            </a:r>
          </a:p>
          <a:p>
            <a:r>
              <a:rPr lang="en-GB" sz="2000" b="0">
                <a:latin typeface="Times New Roman" pitchFamily="18" charset="0"/>
              </a:rPr>
              <a:t>pea=X(3)?</a:t>
            </a:r>
          </a:p>
          <a:p>
            <a:r>
              <a:rPr lang="en-GB" sz="2000" b="0">
                <a:latin typeface="Times New Roman" pitchFamily="18" charset="0"/>
              </a:rPr>
              <a:t>pea=X(4)?</a:t>
            </a:r>
          </a:p>
          <a:p>
            <a:r>
              <a:rPr lang="en-GB" sz="2000" b="0">
                <a:latin typeface="Times New Roman" pitchFamily="18" charset="0"/>
              </a:rPr>
              <a:t>pea=X(5)?</a:t>
            </a:r>
          </a:p>
          <a:p>
            <a:r>
              <a:rPr lang="en-GB" sz="2000" b="0">
                <a:latin typeface="Times New Roman" pitchFamily="18" charset="0"/>
              </a:rPr>
              <a:t>pea=X(6)?</a:t>
            </a:r>
          </a:p>
          <a:p>
            <a:r>
              <a:rPr lang="en-GB" sz="2000">
                <a:latin typeface="Times New Roman" pitchFamily="18" charset="0"/>
              </a:rPr>
              <a:t>Length = 7</a:t>
            </a:r>
          </a:p>
          <a:p>
            <a:r>
              <a:rPr lang="en-GB" sz="2000">
                <a:latin typeface="Times New Roman" pitchFamily="18" charset="0"/>
              </a:rPr>
              <a:t>7 comparisons</a:t>
            </a:r>
            <a:endParaRPr lang="en-GB" sz="2000"/>
          </a:p>
        </p:txBody>
      </p:sp>
      <p:sp>
        <p:nvSpPr>
          <p:cNvPr id="143437" name="Text Box 77"/>
          <p:cNvSpPr txBox="1">
            <a:spLocks noChangeArrowheads="1"/>
          </p:cNvSpPr>
          <p:nvPr/>
        </p:nvSpPr>
        <p:spPr bwMode="auto">
          <a:xfrm>
            <a:off x="6227763" y="1557338"/>
            <a:ext cx="1223962" cy="366712"/>
          </a:xfrm>
          <a:prstGeom prst="rect">
            <a:avLst/>
          </a:prstGeom>
          <a:noFill/>
          <a:ln w="9525">
            <a:noFill/>
            <a:miter lim="800000"/>
            <a:headEnd/>
            <a:tailEnd/>
          </a:ln>
        </p:spPr>
        <p:txBody>
          <a:bodyPr>
            <a:spAutoFit/>
          </a:bodyPr>
          <a:lstStyle/>
          <a:p>
            <a:pPr>
              <a:spcBef>
                <a:spcPct val="50000"/>
              </a:spcBef>
            </a:pPr>
            <a:r>
              <a:rPr lang="en-GB"/>
              <a:t>w = pea</a:t>
            </a:r>
          </a:p>
        </p:txBody>
      </p:sp>
      <p:sp>
        <p:nvSpPr>
          <p:cNvPr id="143442" name="AutoShape 82"/>
          <p:cNvSpPr>
            <a:spLocks noChangeArrowheads="1"/>
          </p:cNvSpPr>
          <p:nvPr/>
        </p:nvSpPr>
        <p:spPr bwMode="auto">
          <a:xfrm>
            <a:off x="0" y="333375"/>
            <a:ext cx="1258888" cy="647700"/>
          </a:xfrm>
          <a:prstGeom prst="wedgeRectCallout">
            <a:avLst>
              <a:gd name="adj1" fmla="val 77111"/>
              <a:gd name="adj2" fmla="val 4167"/>
            </a:avLst>
          </a:prstGeom>
          <a:solidFill>
            <a:schemeClr val="accent5">
              <a:lumMod val="20000"/>
              <a:lumOff val="80000"/>
            </a:schemeClr>
          </a:solidFill>
          <a:ln w="9525">
            <a:solidFill>
              <a:schemeClr val="tx1"/>
            </a:solidFill>
            <a:miter lim="800000"/>
            <a:headEnd/>
            <a:tailEnd/>
          </a:ln>
        </p:spPr>
        <p:txBody>
          <a:bodyPr/>
          <a:lstStyle/>
          <a:p>
            <a:pPr algn="ctr"/>
            <a:r>
              <a:rPr lang="en-GB" dirty="0"/>
              <a:t>input list and item</a:t>
            </a:r>
          </a:p>
        </p:txBody>
      </p:sp>
      <p:sp>
        <p:nvSpPr>
          <p:cNvPr id="143443" name="AutoShape 83"/>
          <p:cNvSpPr>
            <a:spLocks noChangeArrowheads="1"/>
          </p:cNvSpPr>
          <p:nvPr/>
        </p:nvSpPr>
        <p:spPr bwMode="auto">
          <a:xfrm>
            <a:off x="0" y="1268413"/>
            <a:ext cx="1258888" cy="647700"/>
          </a:xfrm>
          <a:prstGeom prst="wedgeRectCallout">
            <a:avLst>
              <a:gd name="adj1" fmla="val 78625"/>
              <a:gd name="adj2" fmla="val -29167"/>
            </a:avLst>
          </a:prstGeom>
          <a:solidFill>
            <a:schemeClr val="accent5">
              <a:lumMod val="20000"/>
              <a:lumOff val="80000"/>
            </a:schemeClr>
          </a:solidFill>
          <a:ln w="9525">
            <a:solidFill>
              <a:schemeClr val="tx1"/>
            </a:solidFill>
            <a:miter lim="800000"/>
            <a:headEnd/>
            <a:tailEnd/>
          </a:ln>
        </p:spPr>
        <p:txBody>
          <a:bodyPr/>
          <a:lstStyle/>
          <a:p>
            <a:pPr algn="ctr"/>
            <a:r>
              <a:rPr lang="en-GB"/>
              <a:t>set initial values</a:t>
            </a:r>
          </a:p>
        </p:txBody>
      </p:sp>
      <p:sp>
        <p:nvSpPr>
          <p:cNvPr id="143444" name="AutoShape 84"/>
          <p:cNvSpPr>
            <a:spLocks noChangeArrowheads="1"/>
          </p:cNvSpPr>
          <p:nvPr/>
        </p:nvSpPr>
        <p:spPr bwMode="auto">
          <a:xfrm>
            <a:off x="0" y="2205038"/>
            <a:ext cx="1403350" cy="936625"/>
          </a:xfrm>
          <a:prstGeom prst="wedgeRectCallout">
            <a:avLst>
              <a:gd name="adj1" fmla="val 67532"/>
              <a:gd name="adj2" fmla="val -34745"/>
            </a:avLst>
          </a:prstGeom>
          <a:solidFill>
            <a:schemeClr val="accent5">
              <a:lumMod val="20000"/>
              <a:lumOff val="80000"/>
            </a:schemeClr>
          </a:solidFill>
          <a:ln w="9525">
            <a:solidFill>
              <a:schemeClr val="tx1"/>
            </a:solidFill>
            <a:miter lim="800000"/>
            <a:headEnd/>
            <a:tailEnd/>
          </a:ln>
        </p:spPr>
        <p:txBody>
          <a:bodyPr/>
          <a:lstStyle/>
          <a:p>
            <a:pPr algn="ctr"/>
            <a:r>
              <a:rPr lang="en-GB"/>
              <a:t>if you find it at given position</a:t>
            </a:r>
          </a:p>
        </p:txBody>
      </p:sp>
      <p:sp>
        <p:nvSpPr>
          <p:cNvPr id="143445" name="AutoShape 85"/>
          <p:cNvSpPr>
            <a:spLocks noChangeArrowheads="1"/>
          </p:cNvSpPr>
          <p:nvPr/>
        </p:nvSpPr>
        <p:spPr bwMode="auto">
          <a:xfrm>
            <a:off x="3635375" y="2565400"/>
            <a:ext cx="1258888" cy="647700"/>
          </a:xfrm>
          <a:prstGeom prst="wedgeRectCallout">
            <a:avLst>
              <a:gd name="adj1" fmla="val -79509"/>
              <a:gd name="adj2" fmla="val -8333"/>
            </a:avLst>
          </a:prstGeom>
          <a:solidFill>
            <a:schemeClr val="accent5">
              <a:lumMod val="20000"/>
              <a:lumOff val="80000"/>
            </a:schemeClr>
          </a:solidFill>
          <a:ln w="9525">
            <a:solidFill>
              <a:schemeClr val="tx1"/>
            </a:solidFill>
            <a:miter lim="800000"/>
            <a:headEnd/>
            <a:tailEnd/>
          </a:ln>
        </p:spPr>
        <p:txBody>
          <a:bodyPr/>
          <a:lstStyle/>
          <a:p>
            <a:pPr algn="ctr"/>
            <a:r>
              <a:rPr lang="en-GB"/>
              <a:t>set flag true</a:t>
            </a:r>
          </a:p>
        </p:txBody>
      </p:sp>
      <p:sp>
        <p:nvSpPr>
          <p:cNvPr id="143446" name="AutoShape 86"/>
          <p:cNvSpPr>
            <a:spLocks noChangeArrowheads="1"/>
          </p:cNvSpPr>
          <p:nvPr/>
        </p:nvSpPr>
        <p:spPr bwMode="auto">
          <a:xfrm>
            <a:off x="0" y="3429000"/>
            <a:ext cx="1403350" cy="1368425"/>
          </a:xfrm>
          <a:prstGeom prst="wedgeRectCallout">
            <a:avLst>
              <a:gd name="adj1" fmla="val 64255"/>
              <a:gd name="adj2" fmla="val -47681"/>
            </a:avLst>
          </a:prstGeom>
          <a:solidFill>
            <a:schemeClr val="accent5">
              <a:lumMod val="20000"/>
              <a:lumOff val="80000"/>
            </a:schemeClr>
          </a:solidFill>
          <a:ln w="9525">
            <a:solidFill>
              <a:schemeClr val="tx1"/>
            </a:solidFill>
            <a:miter lim="800000"/>
            <a:headEnd/>
            <a:tailEnd/>
          </a:ln>
        </p:spPr>
        <p:txBody>
          <a:bodyPr/>
          <a:lstStyle/>
          <a:p>
            <a:pPr algn="ctr"/>
            <a:r>
              <a:rPr lang="en-GB"/>
              <a:t>if its before next in list its not there</a:t>
            </a:r>
          </a:p>
        </p:txBody>
      </p:sp>
      <p:sp>
        <p:nvSpPr>
          <p:cNvPr id="143447" name="AutoShape 87"/>
          <p:cNvSpPr>
            <a:spLocks noChangeArrowheads="1"/>
          </p:cNvSpPr>
          <p:nvPr/>
        </p:nvSpPr>
        <p:spPr bwMode="auto">
          <a:xfrm>
            <a:off x="6084888" y="0"/>
            <a:ext cx="1871662" cy="647700"/>
          </a:xfrm>
          <a:prstGeom prst="wedgeRectCallout">
            <a:avLst>
              <a:gd name="adj1" fmla="val -7759"/>
              <a:gd name="adj2" fmla="val 81861"/>
            </a:avLst>
          </a:prstGeom>
          <a:solidFill>
            <a:schemeClr val="accent5">
              <a:lumMod val="20000"/>
              <a:lumOff val="80000"/>
            </a:schemeClr>
          </a:solidFill>
          <a:ln w="9525">
            <a:solidFill>
              <a:schemeClr val="tx1"/>
            </a:solidFill>
            <a:miter lim="800000"/>
            <a:headEnd/>
            <a:tailEnd/>
          </a:ln>
        </p:spPr>
        <p:txBody>
          <a:bodyPr/>
          <a:lstStyle/>
          <a:p>
            <a:pPr algn="ctr"/>
            <a:r>
              <a:rPr lang="en-GB" dirty="0"/>
              <a:t> list of items in order</a:t>
            </a:r>
          </a:p>
        </p:txBody>
      </p:sp>
      <p:sp>
        <p:nvSpPr>
          <p:cNvPr id="143448" name="AutoShape 88"/>
          <p:cNvSpPr>
            <a:spLocks noChangeArrowheads="1"/>
          </p:cNvSpPr>
          <p:nvPr/>
        </p:nvSpPr>
        <p:spPr bwMode="auto">
          <a:xfrm>
            <a:off x="7451725" y="1341438"/>
            <a:ext cx="1258888" cy="647700"/>
          </a:xfrm>
          <a:prstGeom prst="wedgeRectCallout">
            <a:avLst>
              <a:gd name="adj1" fmla="val -75093"/>
              <a:gd name="adj2" fmla="val -2940"/>
            </a:avLst>
          </a:prstGeom>
          <a:solidFill>
            <a:schemeClr val="accent5">
              <a:lumMod val="20000"/>
              <a:lumOff val="80000"/>
            </a:schemeClr>
          </a:solidFill>
          <a:ln w="9525">
            <a:solidFill>
              <a:schemeClr val="tx1"/>
            </a:solidFill>
            <a:miter lim="800000"/>
            <a:headEnd/>
            <a:tailEnd/>
          </a:ln>
        </p:spPr>
        <p:txBody>
          <a:bodyPr/>
          <a:lstStyle/>
          <a:p>
            <a:pPr algn="ctr"/>
            <a:r>
              <a:rPr lang="en-GB"/>
              <a:t>item to look for</a:t>
            </a:r>
          </a:p>
        </p:txBody>
      </p:sp>
      <p:sp>
        <p:nvSpPr>
          <p:cNvPr id="143449" name="AutoShape 89"/>
          <p:cNvSpPr>
            <a:spLocks noChangeArrowheads="1"/>
          </p:cNvSpPr>
          <p:nvPr/>
        </p:nvSpPr>
        <p:spPr bwMode="auto">
          <a:xfrm>
            <a:off x="3708400" y="3644900"/>
            <a:ext cx="1511300" cy="647700"/>
          </a:xfrm>
          <a:prstGeom prst="wedgeRectCallout">
            <a:avLst>
              <a:gd name="adj1" fmla="val -98426"/>
              <a:gd name="adj2" fmla="val 51227"/>
            </a:avLst>
          </a:prstGeom>
          <a:solidFill>
            <a:schemeClr val="accent5">
              <a:lumMod val="20000"/>
              <a:lumOff val="80000"/>
            </a:schemeClr>
          </a:solidFill>
          <a:ln w="9525">
            <a:solidFill>
              <a:schemeClr val="tx1"/>
            </a:solidFill>
            <a:miter lim="800000"/>
            <a:headEnd/>
            <a:tailEnd/>
          </a:ln>
        </p:spPr>
        <p:txBody>
          <a:bodyPr/>
          <a:lstStyle/>
          <a:p>
            <a:pPr algn="ctr"/>
            <a:r>
              <a:rPr lang="en-GB"/>
              <a:t>carry on to the next</a:t>
            </a:r>
          </a:p>
        </p:txBody>
      </p:sp>
      <p:sp>
        <p:nvSpPr>
          <p:cNvPr id="143450" name="AutoShape 90"/>
          <p:cNvSpPr>
            <a:spLocks noChangeArrowheads="1"/>
          </p:cNvSpPr>
          <p:nvPr/>
        </p:nvSpPr>
        <p:spPr bwMode="auto">
          <a:xfrm>
            <a:off x="0" y="5229225"/>
            <a:ext cx="1258888" cy="647700"/>
          </a:xfrm>
          <a:prstGeom prst="wedgeRectCallout">
            <a:avLst>
              <a:gd name="adj1" fmla="val 81148"/>
              <a:gd name="adj2" fmla="val -85296"/>
            </a:avLst>
          </a:prstGeom>
          <a:solidFill>
            <a:schemeClr val="accent5">
              <a:lumMod val="20000"/>
              <a:lumOff val="80000"/>
            </a:schemeClr>
          </a:solidFill>
          <a:ln w="9525">
            <a:solidFill>
              <a:schemeClr val="tx1"/>
            </a:solidFill>
            <a:miter lim="800000"/>
            <a:headEnd/>
            <a:tailEnd/>
          </a:ln>
        </p:spPr>
        <p:txBody>
          <a:bodyPr/>
          <a:lstStyle/>
          <a:p>
            <a:pPr algn="ctr"/>
            <a:r>
              <a:rPr lang="en-GB"/>
              <a:t>gone off the end</a:t>
            </a:r>
          </a:p>
        </p:txBody>
      </p:sp>
      <p:sp>
        <p:nvSpPr>
          <p:cNvPr id="143451" name="AutoShape 91"/>
          <p:cNvSpPr>
            <a:spLocks noChangeArrowheads="1"/>
          </p:cNvSpPr>
          <p:nvPr/>
        </p:nvSpPr>
        <p:spPr bwMode="auto">
          <a:xfrm>
            <a:off x="3995738" y="4652963"/>
            <a:ext cx="1439862" cy="647700"/>
          </a:xfrm>
          <a:prstGeom prst="wedgeRectCallout">
            <a:avLst>
              <a:gd name="adj1" fmla="val -41398"/>
              <a:gd name="adj2" fmla="val 105148"/>
            </a:avLst>
          </a:prstGeom>
          <a:solidFill>
            <a:schemeClr val="accent5">
              <a:lumMod val="20000"/>
              <a:lumOff val="80000"/>
            </a:schemeClr>
          </a:solidFill>
          <a:ln w="9525">
            <a:solidFill>
              <a:schemeClr val="tx1"/>
            </a:solidFill>
            <a:miter lim="800000"/>
            <a:headEnd/>
            <a:tailEnd/>
          </a:ln>
        </p:spPr>
        <p:txBody>
          <a:bodyPr/>
          <a:lstStyle/>
          <a:p>
            <a:pPr algn="ctr"/>
            <a:r>
              <a:rPr lang="en-GB"/>
              <a:t>conditions to stop</a:t>
            </a:r>
          </a:p>
        </p:txBody>
      </p:sp>
      <p:sp>
        <p:nvSpPr>
          <p:cNvPr id="45093" name="Rectangle 18"/>
          <p:cNvSpPr>
            <a:spLocks noChangeArrowheads="1"/>
          </p:cNvSpPr>
          <p:nvPr/>
        </p:nvSpPr>
        <p:spPr bwMode="auto">
          <a:xfrm>
            <a:off x="1571625" y="2071688"/>
            <a:ext cx="1357313" cy="357187"/>
          </a:xfrm>
          <a:prstGeom prst="rect">
            <a:avLst/>
          </a:prstGeom>
          <a:solidFill>
            <a:srgbClr val="FF3300">
              <a:alpha val="32941"/>
            </a:srgbClr>
          </a:solidFill>
          <a:ln w="9525" algn="ctr">
            <a:solidFill>
              <a:schemeClr val="bg1"/>
            </a:solidFill>
            <a:round/>
            <a:headEnd/>
            <a:tailEnd/>
          </a:ln>
        </p:spPr>
        <p:txBody>
          <a:bodyPr/>
          <a:lstStyle/>
          <a:p>
            <a:endParaRPr lang="en-US"/>
          </a:p>
        </p:txBody>
      </p:sp>
      <p:sp>
        <p:nvSpPr>
          <p:cNvPr id="45094" name="Rectangle 19"/>
          <p:cNvSpPr>
            <a:spLocks noChangeArrowheads="1"/>
          </p:cNvSpPr>
          <p:nvPr/>
        </p:nvSpPr>
        <p:spPr bwMode="auto">
          <a:xfrm>
            <a:off x="1571625" y="3286125"/>
            <a:ext cx="1357313" cy="357188"/>
          </a:xfrm>
          <a:prstGeom prst="rect">
            <a:avLst/>
          </a:prstGeom>
          <a:solidFill>
            <a:srgbClr val="FF3300">
              <a:alpha val="32941"/>
            </a:srgbClr>
          </a:solidFill>
          <a:ln w="9525" algn="ctr">
            <a:solidFill>
              <a:schemeClr val="bg1"/>
            </a:solidFill>
            <a:round/>
            <a:headEnd/>
            <a:tailEnd/>
          </a:ln>
        </p:spPr>
        <p:txBody>
          <a:bodyPr/>
          <a:lstStyle/>
          <a:p>
            <a:endParaRPr lang="en-US"/>
          </a:p>
        </p:txBody>
      </p:sp>
      <p:sp>
        <p:nvSpPr>
          <p:cNvPr id="45095" name="Rectangle 20"/>
          <p:cNvSpPr>
            <a:spLocks noChangeArrowheads="1"/>
          </p:cNvSpPr>
          <p:nvPr/>
        </p:nvSpPr>
        <p:spPr bwMode="auto">
          <a:xfrm>
            <a:off x="1428750" y="4786313"/>
            <a:ext cx="1357313" cy="357187"/>
          </a:xfrm>
          <a:prstGeom prst="rect">
            <a:avLst/>
          </a:prstGeom>
          <a:solidFill>
            <a:srgbClr val="FF3300">
              <a:alpha val="32941"/>
            </a:srgbClr>
          </a:solidFill>
          <a:ln w="9525" algn="ctr">
            <a:solidFill>
              <a:schemeClr val="bg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4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4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4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4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4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4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4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4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343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34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34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3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4" grpId="0"/>
      <p:bldP spid="143436" grpId="0" animBg="1"/>
      <p:bldP spid="143437" grpId="0"/>
      <p:bldP spid="143442" grpId="0" animBg="1"/>
      <p:bldP spid="143443" grpId="0" animBg="1"/>
      <p:bldP spid="143444" grpId="0" animBg="1"/>
      <p:bldP spid="143445" grpId="0" animBg="1"/>
      <p:bldP spid="143446" grpId="0" animBg="1"/>
      <p:bldP spid="143447" grpId="0" animBg="1"/>
      <p:bldP spid="143448" grpId="0" animBg="1"/>
      <p:bldP spid="143449" grpId="0" animBg="1"/>
      <p:bldP spid="143450" grpId="0" animBg="1"/>
      <p:bldP spid="14345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46121" name="Slide Number Placeholder 21"/>
          <p:cNvSpPr>
            <a:spLocks noGrp="1"/>
          </p:cNvSpPr>
          <p:nvPr>
            <p:ph type="sldNum" sz="quarter" idx="12"/>
          </p:nvPr>
        </p:nvSpPr>
        <p:spPr>
          <a:noFill/>
        </p:spPr>
        <p:txBody>
          <a:bodyPr/>
          <a:lstStyle/>
          <a:p>
            <a:fld id="{89E1D30C-B2DD-4D6D-893F-470A5F7496B0}" type="slidenum">
              <a:rPr lang="en-GB" smtClean="0"/>
              <a:pPr/>
              <a:t>44</a:t>
            </a:fld>
            <a:endParaRPr lang="en-GB" smtClean="0"/>
          </a:p>
        </p:txBody>
      </p:sp>
      <p:sp>
        <p:nvSpPr>
          <p:cNvPr id="46082" name="Footer Placeholder 2"/>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sp>
        <p:nvSpPr>
          <p:cNvPr id="46083" name="Rectangle 17"/>
          <p:cNvSpPr>
            <a:spLocks noChangeArrowheads="1"/>
          </p:cNvSpPr>
          <p:nvPr/>
        </p:nvSpPr>
        <p:spPr bwMode="auto">
          <a:xfrm>
            <a:off x="2843213" y="3213100"/>
            <a:ext cx="6813550" cy="304800"/>
          </a:xfrm>
          <a:prstGeom prst="rect">
            <a:avLst/>
          </a:prstGeom>
          <a:noFill/>
          <a:ln w="9525">
            <a:noFill/>
            <a:miter lim="800000"/>
            <a:headEnd/>
            <a:tailEnd/>
          </a:ln>
        </p:spPr>
        <p:txBody>
          <a:bodyPr>
            <a:spAutoFit/>
          </a:bodyPr>
          <a:lstStyle/>
          <a:p>
            <a:pPr eaLnBrk="0" hangingPunct="0"/>
            <a:endParaRPr lang="en-US" sz="1400">
              <a:latin typeface="Times Roman" charset="0"/>
              <a:cs typeface="Times New Roman" pitchFamily="18" charset="0"/>
              <a:sym typeface="Symbol" pitchFamily="18" charset="2"/>
            </a:endParaRPr>
          </a:p>
        </p:txBody>
      </p:sp>
      <p:sp>
        <p:nvSpPr>
          <p:cNvPr id="46084" name="AutoShape 16"/>
          <p:cNvSpPr>
            <a:spLocks noChangeArrowheads="1"/>
          </p:cNvSpPr>
          <p:nvPr/>
        </p:nvSpPr>
        <p:spPr bwMode="auto">
          <a:xfrm>
            <a:off x="3851275" y="3284538"/>
            <a:ext cx="2339975" cy="1943100"/>
          </a:xfrm>
          <a:prstGeom prst="wedgeRectCallout">
            <a:avLst>
              <a:gd name="adj1" fmla="val -72255"/>
              <a:gd name="adj2" fmla="val -102778"/>
            </a:avLst>
          </a:prstGeom>
          <a:solidFill>
            <a:srgbClr val="FFFFFF"/>
          </a:solidFill>
          <a:ln w="9525">
            <a:solidFill>
              <a:srgbClr val="000000"/>
            </a:solidFill>
            <a:miter lim="800000"/>
            <a:headEnd/>
            <a:tailEnd/>
          </a:ln>
        </p:spPr>
        <p:txBody>
          <a:bodyPr/>
          <a:lstStyle/>
          <a:p>
            <a:pPr algn="just">
              <a:tabLst>
                <a:tab pos="2636838" algn="ctr"/>
                <a:tab pos="5273675" algn="r"/>
              </a:tabLst>
            </a:pPr>
            <a:r>
              <a:rPr lang="en-GB">
                <a:latin typeface="Times Roman" charset="0"/>
                <a:cs typeface="Times New Roman" pitchFamily="18" charset="0"/>
              </a:rPr>
              <a:t>Note </a:t>
            </a:r>
            <a:r>
              <a:rPr lang="en-GB" b="0">
                <a:latin typeface="Times Roman" charset="0"/>
                <a:cs typeface="Times New Roman" pitchFamily="18" charset="0"/>
              </a:rPr>
              <a:t>  </a:t>
            </a:r>
            <a:r>
              <a:rPr lang="en-GB" b="0">
                <a:latin typeface="Times Roman" charset="0"/>
                <a:cs typeface="Times New Roman" pitchFamily="18" charset="0"/>
                <a:sym typeface="Symbol" pitchFamily="18" charset="2"/>
              </a:rPr>
              <a:t></a:t>
            </a:r>
            <a:r>
              <a:rPr lang="en-GB" b="0">
                <a:latin typeface="Times Roman" charset="0"/>
                <a:cs typeface="Times New Roman" pitchFamily="18" charset="0"/>
              </a:rPr>
              <a:t> x </a:t>
            </a:r>
            <a:r>
              <a:rPr lang="en-GB" b="0">
                <a:latin typeface="Times Roman" charset="0"/>
                <a:cs typeface="Times New Roman" pitchFamily="18" charset="0"/>
                <a:sym typeface="Symbol" pitchFamily="18" charset="2"/>
              </a:rPr>
              <a:t></a:t>
            </a:r>
            <a:r>
              <a:rPr lang="en-GB" b="0">
                <a:latin typeface="Times Roman" charset="0"/>
                <a:cs typeface="Times New Roman" pitchFamily="18" charset="0"/>
              </a:rPr>
              <a:t>  </a:t>
            </a:r>
            <a:r>
              <a:rPr lang="en-GB" b="0">
                <a:latin typeface="Times Roman" charset="0"/>
                <a:cs typeface="Times New Roman" pitchFamily="18" charset="0"/>
                <a:sym typeface="Symbol" pitchFamily="18" charset="2"/>
              </a:rPr>
              <a:t>is the so called floor function</a:t>
            </a:r>
            <a:endParaRPr lang="en-GB" b="0">
              <a:sym typeface="Symbol" pitchFamily="18" charset="2"/>
            </a:endParaRPr>
          </a:p>
          <a:p>
            <a:pPr algn="just" eaLnBrk="0" hangingPunct="0">
              <a:tabLst>
                <a:tab pos="2636838" algn="ctr"/>
                <a:tab pos="5273675" algn="r"/>
              </a:tabLst>
            </a:pPr>
            <a:r>
              <a:rPr lang="en-GB" b="0">
                <a:latin typeface="Times Roman" charset="0"/>
                <a:cs typeface="Times New Roman" pitchFamily="18" charset="0"/>
                <a:sym typeface="Symbol" pitchFamily="18" charset="2"/>
              </a:rPr>
              <a:t></a:t>
            </a:r>
            <a:r>
              <a:rPr lang="en-GB" b="0">
                <a:latin typeface="Times Roman" charset="0"/>
                <a:cs typeface="Times New Roman" pitchFamily="18" charset="0"/>
              </a:rPr>
              <a:t> x </a:t>
            </a:r>
            <a:r>
              <a:rPr lang="en-GB" b="0">
                <a:latin typeface="Times Roman" charset="0"/>
                <a:cs typeface="Times New Roman" pitchFamily="18" charset="0"/>
                <a:sym typeface="Symbol" pitchFamily="18" charset="2"/>
              </a:rPr>
              <a:t></a:t>
            </a:r>
            <a:r>
              <a:rPr lang="en-GB" b="0">
                <a:latin typeface="Times Roman" charset="0"/>
                <a:cs typeface="Times New Roman" pitchFamily="18" charset="0"/>
              </a:rPr>
              <a:t> is the largest integer not greater than x i.e. the next whole number down.</a:t>
            </a:r>
            <a:endParaRPr lang="en-GB" b="0">
              <a:sym typeface="Symbol" pitchFamily="18" charset="2"/>
            </a:endParaRPr>
          </a:p>
          <a:p>
            <a:pPr algn="just" eaLnBrk="0" hangingPunct="0">
              <a:tabLst>
                <a:tab pos="2636838" algn="ctr"/>
                <a:tab pos="5273675" algn="r"/>
              </a:tabLst>
            </a:pPr>
            <a:r>
              <a:rPr lang="en-GB" b="0">
                <a:latin typeface="Times Roman" charset="0"/>
                <a:cs typeface="Times New Roman" pitchFamily="18" charset="0"/>
                <a:sym typeface="Symbol" pitchFamily="18" charset="2"/>
              </a:rPr>
              <a:t></a:t>
            </a:r>
            <a:r>
              <a:rPr lang="en-GB" b="0">
                <a:latin typeface="Times Roman" charset="0"/>
                <a:cs typeface="Times New Roman" pitchFamily="18" charset="0"/>
              </a:rPr>
              <a:t> 2.5 </a:t>
            </a:r>
            <a:r>
              <a:rPr lang="en-GB" b="0">
                <a:latin typeface="Times Roman" charset="0"/>
                <a:cs typeface="Times New Roman" pitchFamily="18" charset="0"/>
                <a:sym typeface="Symbol" pitchFamily="18" charset="2"/>
              </a:rPr>
              <a:t></a:t>
            </a:r>
            <a:r>
              <a:rPr lang="en-GB" b="0">
                <a:latin typeface="Times Roman" charset="0"/>
                <a:cs typeface="Times New Roman" pitchFamily="18" charset="0"/>
              </a:rPr>
              <a:t> = 2</a:t>
            </a:r>
            <a:endParaRPr lang="en-GB" b="0">
              <a:sym typeface="Symbol" pitchFamily="18" charset="2"/>
            </a:endParaRPr>
          </a:p>
          <a:p>
            <a:pPr eaLnBrk="0" hangingPunct="0">
              <a:tabLst>
                <a:tab pos="2636838" algn="ctr"/>
                <a:tab pos="5273675" algn="r"/>
              </a:tabLst>
            </a:pPr>
            <a:endParaRPr lang="en-GB" b="0">
              <a:latin typeface="Times Roman" charset="0"/>
              <a:cs typeface="Times New Roman" pitchFamily="18" charset="0"/>
              <a:sym typeface="Symbol" pitchFamily="18" charset="2"/>
            </a:endParaRPr>
          </a:p>
        </p:txBody>
      </p:sp>
      <p:graphicFrame>
        <p:nvGraphicFramePr>
          <p:cNvPr id="144437" name="Group 53"/>
          <p:cNvGraphicFramePr>
            <a:graphicFrameLocks noGrp="1"/>
          </p:cNvGraphicFramePr>
          <p:nvPr/>
        </p:nvGraphicFramePr>
        <p:xfrm>
          <a:off x="1187450" y="188913"/>
          <a:ext cx="6335713" cy="6705600"/>
        </p:xfrm>
        <a:graphic>
          <a:graphicData uri="http://schemas.openxmlformats.org/drawingml/2006/table">
            <a:tbl>
              <a:tblPr/>
              <a:tblGrid>
                <a:gridCol w="6335713"/>
              </a:tblGrid>
              <a:tr h="4043363">
                <a:tc>
                  <a:txBody>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err="1" smtClean="0">
                          <a:ln>
                            <a:noFill/>
                          </a:ln>
                          <a:solidFill>
                            <a:schemeClr val="tx1"/>
                          </a:solidFill>
                          <a:effectLst/>
                          <a:latin typeface="Arial" pitchFamily="34" charset="0"/>
                        </a:rPr>
                        <a:t>BinSearch</a:t>
                      </a:r>
                      <a:endParaRPr kumimoji="0" lang="en-GB" sz="1800" b="0" i="0" u="none" strike="noStrike" cap="none" normalizeH="0" baseline="0" dirty="0" smtClean="0">
                        <a:ln>
                          <a:noFill/>
                        </a:ln>
                        <a:solidFill>
                          <a:schemeClr val="tx1"/>
                        </a:solidFill>
                        <a:effectLst/>
                        <a:latin typeface="Arial"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Arial" pitchFamily="34" charset="0"/>
                        </a:rPr>
                        <a:t>       READ Array(X), w		</a:t>
                      </a:r>
                      <a:endParaRPr kumimoji="0" lang="en-GB" sz="1800" b="0" i="0" u="none" strike="noStrike" cap="none" normalizeH="0" baseline="0" dirty="0" smtClean="0">
                        <a:ln>
                          <a:noFill/>
                        </a:ln>
                        <a:solidFill>
                          <a:schemeClr val="tx1"/>
                        </a:solidFill>
                        <a:effectLst/>
                        <a:latin typeface="Arial"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Arial" pitchFamily="34" charset="0"/>
                        </a:rPr>
                        <a:t>       F</a:t>
                      </a:r>
                      <a:r>
                        <a:rPr kumimoji="0" lang="en-GB" sz="1800" b="1" i="0" u="none" strike="noStrike" cap="none" normalizeH="0" baseline="0" dirty="0" smtClean="0">
                          <a:ln>
                            <a:noFill/>
                          </a:ln>
                          <a:solidFill>
                            <a:schemeClr val="tx1"/>
                          </a:solidFill>
                          <a:effectLst/>
                          <a:latin typeface="Arial" pitchFamily="34" charset="0"/>
                          <a:sym typeface="Symbol" pitchFamily="18" charset="2"/>
                        </a:rPr>
                        <a:t></a:t>
                      </a:r>
                      <a:r>
                        <a:rPr kumimoji="0" lang="en-GB" sz="1800" b="1" i="0" u="none" strike="noStrike" cap="none" normalizeH="0" baseline="0" dirty="0" smtClean="0">
                          <a:ln>
                            <a:noFill/>
                          </a:ln>
                          <a:solidFill>
                            <a:schemeClr val="tx1"/>
                          </a:solidFill>
                          <a:effectLst/>
                          <a:latin typeface="Arial" pitchFamily="34" charset="0"/>
                        </a:rPr>
                        <a:t>0</a:t>
                      </a:r>
                      <a:endParaRPr kumimoji="0" lang="en-GB" sz="18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Arial" pitchFamily="34" charset="0"/>
                          <a:sym typeface="Symbol" pitchFamily="18" charset="2"/>
                        </a:rPr>
                        <a:t>       L</a:t>
                      </a:r>
                      <a:r>
                        <a:rPr kumimoji="0" lang="en-GB" sz="1800" b="1" i="0" u="none" strike="noStrike" cap="none" normalizeH="0" baseline="0" dirty="0" smtClean="0">
                          <a:ln>
                            <a:noFill/>
                          </a:ln>
                          <a:solidFill>
                            <a:schemeClr val="tx1"/>
                          </a:solidFill>
                          <a:effectLst/>
                          <a:latin typeface="Arial" pitchFamily="34" charset="0"/>
                        </a:rPr>
                        <a:t>n-1</a:t>
                      </a:r>
                      <a:endParaRPr kumimoji="0" lang="en-GB" sz="18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Arial" pitchFamily="34" charset="0"/>
                          <a:sym typeface="Symbol" pitchFamily="18" charset="2"/>
                        </a:rPr>
                        <a:t>       Found =false</a:t>
                      </a:r>
                      <a:endParaRPr kumimoji="0" lang="en-GB" sz="18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l"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Arial" pitchFamily="34" charset="0"/>
                          <a:sym typeface="Symbol" pitchFamily="18" charset="2"/>
                        </a:rPr>
                        <a:t>       Failure = false</a:t>
                      </a:r>
                      <a:endParaRPr kumimoji="0" lang="en-GB" sz="18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1" fontAlgn="base" latinLnBrk="0" hangingPunct="1">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Times Roman" charset="0"/>
                          <a:cs typeface="Times New Roman" pitchFamily="18" charset="0"/>
                        </a:rPr>
                        <a:t>DO</a:t>
                      </a:r>
                      <a:endParaRPr kumimoji="0" lang="en-GB" sz="1800" b="0" i="0" u="none" strike="noStrike" cap="none" normalizeH="0" baseline="0" dirty="0" smtClean="0">
                        <a:ln>
                          <a:noFill/>
                        </a:ln>
                        <a:solidFill>
                          <a:schemeClr val="tx1"/>
                        </a:solidFill>
                        <a:effectLst/>
                        <a:latin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err="1" smtClean="0">
                          <a:ln>
                            <a:noFill/>
                          </a:ln>
                          <a:solidFill>
                            <a:schemeClr val="tx1"/>
                          </a:solidFill>
                          <a:effectLst/>
                          <a:latin typeface="Times Roman" charset="0"/>
                          <a:cs typeface="Times New Roman" pitchFamily="18" charset="0"/>
                        </a:rPr>
                        <a:t>i</a:t>
                      </a:r>
                      <a:r>
                        <a:rPr kumimoji="0" lang="en-GB" sz="18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a:t>
                      </a:r>
                      <a:r>
                        <a:rPr kumimoji="0" lang="en-GB" sz="1800" b="1" i="0" u="none" strike="noStrike" cap="none" normalizeH="0" baseline="0" dirty="0" smtClean="0">
                          <a:ln>
                            <a:noFill/>
                          </a:ln>
                          <a:solidFill>
                            <a:schemeClr val="tx1"/>
                          </a:solidFill>
                          <a:effectLst/>
                          <a:latin typeface="Times Roman" charset="0"/>
                          <a:cs typeface="Times New Roman" pitchFamily="18" charset="0"/>
                        </a:rPr>
                        <a:t>(F+L)/2</a:t>
                      </a:r>
                      <a:r>
                        <a:rPr kumimoji="0" lang="en-GB" sz="18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a:t>
                      </a:r>
                      <a:r>
                        <a:rPr kumimoji="0" lang="en-GB" sz="1800" b="1" i="0" u="none" strike="noStrike" cap="none" normalizeH="0" baseline="0" dirty="0" smtClean="0">
                          <a:ln>
                            <a:noFill/>
                          </a:ln>
                          <a:solidFill>
                            <a:schemeClr val="tx1"/>
                          </a:solidFill>
                          <a:effectLst/>
                          <a:latin typeface="Times Roman" charset="0"/>
                          <a:cs typeface="Times New Roman" pitchFamily="18" charset="0"/>
                        </a:rPr>
                        <a:t>			</a:t>
                      </a: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   IF w = X(</a:t>
                      </a:r>
                      <a:r>
                        <a:rPr kumimoji="0" lang="en-GB" sz="1800" b="1" i="0" u="none" strike="noStrike" cap="none" normalizeH="0" baseline="0" dirty="0" err="1" smtClean="0">
                          <a:ln>
                            <a:noFill/>
                          </a:ln>
                          <a:solidFill>
                            <a:schemeClr val="tx1"/>
                          </a:solidFill>
                          <a:effectLst/>
                          <a:latin typeface="Times Roman" charset="0"/>
                          <a:cs typeface="Times New Roman" pitchFamily="18" charset="0"/>
                          <a:sym typeface="Symbol" pitchFamily="18" charset="2"/>
                        </a:rPr>
                        <a:t>i</a:t>
                      </a:r>
                      <a:r>
                        <a:rPr kumimoji="0" lang="en-GB" sz="18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 THEN</a:t>
                      </a:r>
                      <a:endParaRPr kumimoji="0" lang="en-GB" sz="18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      DISPLAY </a:t>
                      </a:r>
                      <a:r>
                        <a:rPr kumimoji="0" lang="en-GB" sz="1800" b="1" i="0" u="none" strike="noStrike" cap="none" normalizeH="0" baseline="0" dirty="0" err="1" smtClean="0">
                          <a:ln>
                            <a:noFill/>
                          </a:ln>
                          <a:solidFill>
                            <a:schemeClr val="tx1"/>
                          </a:solidFill>
                          <a:effectLst/>
                          <a:latin typeface="Times Roman" charset="0"/>
                          <a:cs typeface="Times New Roman" pitchFamily="18" charset="0"/>
                          <a:sym typeface="Symbol" pitchFamily="18" charset="2"/>
                        </a:rPr>
                        <a:t>i</a:t>
                      </a:r>
                      <a:endParaRPr kumimoji="0" lang="en-GB" sz="18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      Found = true</a:t>
                      </a:r>
                      <a:endParaRPr kumimoji="0" lang="en-GB" sz="18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   ELSE</a:t>
                      </a:r>
                      <a:endParaRPr kumimoji="0" lang="en-GB" sz="18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   IF w&lt;X(</a:t>
                      </a:r>
                      <a:r>
                        <a:rPr kumimoji="0" lang="en-GB" sz="1800" b="1" i="0" u="none" strike="noStrike" cap="none" normalizeH="0" baseline="0" dirty="0" err="1" smtClean="0">
                          <a:ln>
                            <a:noFill/>
                          </a:ln>
                          <a:solidFill>
                            <a:schemeClr val="tx1"/>
                          </a:solidFill>
                          <a:effectLst/>
                          <a:latin typeface="Times Roman" charset="0"/>
                          <a:cs typeface="Times New Roman" pitchFamily="18" charset="0"/>
                          <a:sym typeface="Symbol" pitchFamily="18" charset="2"/>
                        </a:rPr>
                        <a:t>i</a:t>
                      </a:r>
                      <a:r>
                        <a:rPr kumimoji="0" lang="en-GB" sz="18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 THEN</a:t>
                      </a:r>
                      <a:endParaRPr kumimoji="0" lang="en-GB" sz="18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       L</a:t>
                      </a:r>
                      <a:r>
                        <a:rPr kumimoji="0" lang="en-GB" sz="1800" b="1" i="0" u="none" strike="noStrike" cap="none" normalizeH="0" baseline="0" dirty="0" smtClean="0">
                          <a:ln>
                            <a:noFill/>
                          </a:ln>
                          <a:solidFill>
                            <a:schemeClr val="tx1"/>
                          </a:solidFill>
                          <a:effectLst/>
                          <a:latin typeface="Times Roman" charset="0"/>
                          <a:cs typeface="Times New Roman" pitchFamily="18" charset="0"/>
                        </a:rPr>
                        <a:t>i-1</a:t>
                      </a:r>
                      <a:endParaRPr kumimoji="0" lang="en-GB" sz="18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   ELSE</a:t>
                      </a:r>
                      <a:endParaRPr kumimoji="0" lang="en-GB" sz="18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	F</a:t>
                      </a:r>
                      <a:r>
                        <a:rPr kumimoji="0" lang="en-GB" sz="1800" b="1" i="0" u="none" strike="noStrike" cap="none" normalizeH="0" baseline="0" dirty="0" smtClean="0">
                          <a:ln>
                            <a:noFill/>
                          </a:ln>
                          <a:solidFill>
                            <a:schemeClr val="tx1"/>
                          </a:solidFill>
                          <a:effectLst/>
                          <a:latin typeface="Times Roman" charset="0"/>
                          <a:cs typeface="Times New Roman" pitchFamily="18" charset="0"/>
                        </a:rPr>
                        <a:t>i+1</a:t>
                      </a:r>
                      <a:endParaRPr kumimoji="0" lang="en-GB" sz="18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    ENDIF</a:t>
                      </a:r>
                      <a:endParaRPr kumimoji="0" lang="en-GB" sz="18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smtClean="0">
                        <a:ln>
                          <a:noFill/>
                        </a:ln>
                        <a:solidFill>
                          <a:schemeClr val="tx1"/>
                        </a:solidFill>
                        <a:effectLst/>
                        <a:latin typeface="Times Roman" charset="0"/>
                        <a:cs typeface="Times New Roman" pitchFamily="18"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   IF F&gt;L THEN</a:t>
                      </a:r>
                      <a:endParaRPr kumimoji="0" lang="en-GB" sz="18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      Failure = true</a:t>
                      </a:r>
                      <a:endParaRPr kumimoji="0" lang="en-GB" sz="18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   ENDIF</a:t>
                      </a:r>
                      <a:endParaRPr kumimoji="0" lang="en-GB" sz="18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LOOP UNTIL Found = true OR  Failure = true</a:t>
                      </a:r>
                      <a:endParaRPr kumimoji="0" lang="en-GB" sz="1800" b="0" i="0" u="none" strike="noStrike" cap="none" normalizeH="0" baseline="0" dirty="0" smtClean="0">
                        <a:ln>
                          <a:noFill/>
                        </a:ln>
                        <a:solidFill>
                          <a:schemeClr val="tx1"/>
                        </a:solidFill>
                        <a:effectLst/>
                        <a:latin typeface="Arial" pitchFamily="34" charset="0"/>
                        <a:sym typeface="Symbol" pitchFamily="18" charset="2"/>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smtClean="0">
                          <a:ln>
                            <a:noFill/>
                          </a:ln>
                          <a:solidFill>
                            <a:schemeClr val="tx1"/>
                          </a:solidFill>
                          <a:effectLst/>
                          <a:latin typeface="Times Roman" charset="0"/>
                          <a:cs typeface="Times New Roman" pitchFamily="18" charset="0"/>
                          <a:sym typeface="Symbol" pitchFamily="18" charset="2"/>
                        </a:rPr>
                        <a:t>End </a:t>
                      </a:r>
                      <a:r>
                        <a:rPr kumimoji="0" lang="en-GB" sz="1800" b="1" i="0" u="none" strike="noStrike" cap="none" normalizeH="0" baseline="0" dirty="0" err="1" smtClean="0">
                          <a:ln>
                            <a:noFill/>
                          </a:ln>
                          <a:solidFill>
                            <a:schemeClr val="tx1"/>
                          </a:solidFill>
                          <a:effectLst/>
                          <a:latin typeface="Times Roman" charset="0"/>
                          <a:cs typeface="Times New Roman" pitchFamily="18" charset="0"/>
                          <a:sym typeface="Symbol" pitchFamily="18" charset="2"/>
                        </a:rPr>
                        <a:t>BinSearch</a:t>
                      </a:r>
                      <a:endParaRPr kumimoji="0" lang="en-GB" sz="1800" b="1" i="0" u="none" strike="noStrike" cap="none" normalizeH="0" baseline="0" dirty="0" smtClean="0">
                        <a:ln>
                          <a:noFill/>
                        </a:ln>
                        <a:solidFill>
                          <a:schemeClr val="tx1"/>
                        </a:solidFill>
                        <a:effectLst/>
                        <a:latin typeface="Times Roman" charset="0"/>
                        <a:cs typeface="Times New Roman" pitchFamily="18" charset="0"/>
                        <a:sym typeface="Symbol" pitchFamily="18" charset="2"/>
                      </a:endParaRPr>
                    </a:p>
                  </a:txBody>
                  <a:tcPr horzOverflow="overflow">
                    <a:lnL cap="flat">
                      <a:noFill/>
                    </a:lnL>
                    <a:lnR cap="flat">
                      <a:noFill/>
                    </a:lnR>
                    <a:lnT cap="flat">
                      <a:noFill/>
                    </a:lnT>
                    <a:lnB>
                      <a:noFill/>
                    </a:lnB>
                    <a:lnTlToBr>
                      <a:noFill/>
                    </a:lnTlToBr>
                    <a:lnBlToTr>
                      <a:noFill/>
                    </a:lnBlToTr>
                    <a:noFill/>
                  </a:tcPr>
                </a:tc>
              </a:tr>
              <a:tr h="180975">
                <a:tc>
                  <a:txBody>
                    <a:bodyPr/>
                    <a:lstStyle/>
                    <a:p>
                      <a:pPr marL="0" marR="0" lvl="0" indent="457200" algn="just"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Times Roman" charset="0"/>
                        <a:cs typeface="Times New Roman" pitchFamily="18" charset="0"/>
                        <a:sym typeface="Symbol" pitchFamily="18" charset="2"/>
                      </a:endParaRPr>
                    </a:p>
                  </a:txBody>
                  <a:tcPr horzOverflow="overflow">
                    <a:lnL cap="flat">
                      <a:noFill/>
                    </a:lnL>
                    <a:lnR cap="flat">
                      <a:noFill/>
                    </a:lnR>
                    <a:lnT>
                      <a:noFill/>
                    </a:lnT>
                    <a:lnB cap="flat">
                      <a:noFill/>
                    </a:lnB>
                    <a:lnTlToBr>
                      <a:noFill/>
                    </a:lnTlToBr>
                    <a:lnBlToTr>
                      <a:noFill/>
                    </a:lnBlToTr>
                    <a:noFill/>
                  </a:tcPr>
                </a:tc>
              </a:tr>
            </a:tbl>
          </a:graphicData>
        </a:graphic>
      </p:graphicFrame>
      <p:sp>
        <p:nvSpPr>
          <p:cNvPr id="144438" name="Text Box 54"/>
          <p:cNvSpPr txBox="1">
            <a:spLocks noChangeArrowheads="1"/>
          </p:cNvSpPr>
          <p:nvPr/>
        </p:nvSpPr>
        <p:spPr bwMode="auto">
          <a:xfrm>
            <a:off x="6732588" y="2852738"/>
            <a:ext cx="2087562" cy="2951162"/>
          </a:xfrm>
          <a:prstGeom prst="rect">
            <a:avLst/>
          </a:prstGeom>
          <a:solidFill>
            <a:srgbClr val="FFFFFF"/>
          </a:solidFill>
          <a:ln w="9525">
            <a:solidFill>
              <a:srgbClr val="000000"/>
            </a:solidFill>
            <a:miter lim="800000"/>
            <a:headEnd/>
            <a:tailEnd/>
          </a:ln>
        </p:spPr>
        <p:txBody>
          <a:bodyPr/>
          <a:lstStyle/>
          <a:p>
            <a:r>
              <a:rPr lang="en-GB" sz="2000" b="0">
                <a:latin typeface="Times New Roman" pitchFamily="18" charset="0"/>
              </a:rPr>
              <a:t>F = 0 L = 6</a:t>
            </a:r>
          </a:p>
          <a:p>
            <a:r>
              <a:rPr lang="en-GB" sz="2000" b="0">
                <a:latin typeface="Times New Roman" pitchFamily="18" charset="0"/>
              </a:rPr>
              <a:t>pea=X(3)?</a:t>
            </a:r>
          </a:p>
          <a:p>
            <a:r>
              <a:rPr lang="en-GB" sz="2000" b="0">
                <a:latin typeface="Times New Roman" pitchFamily="18" charset="0"/>
              </a:rPr>
              <a:t>F = 4 L = 6</a:t>
            </a:r>
          </a:p>
          <a:p>
            <a:r>
              <a:rPr lang="en-GB" sz="2000" b="0">
                <a:latin typeface="Times New Roman" pitchFamily="18" charset="0"/>
              </a:rPr>
              <a:t>pea=X(5)?</a:t>
            </a:r>
          </a:p>
          <a:p>
            <a:r>
              <a:rPr lang="en-GB" sz="2000" b="0">
                <a:latin typeface="Times New Roman" pitchFamily="18" charset="0"/>
              </a:rPr>
              <a:t>F= 6  l = 6</a:t>
            </a:r>
          </a:p>
          <a:p>
            <a:r>
              <a:rPr lang="en-GB" sz="2000" b="0">
                <a:latin typeface="Times New Roman" pitchFamily="18" charset="0"/>
              </a:rPr>
              <a:t>pea=X(6)?</a:t>
            </a:r>
          </a:p>
          <a:p>
            <a:endParaRPr lang="en-GB" sz="2000">
              <a:latin typeface="Times New Roman" pitchFamily="18" charset="0"/>
            </a:endParaRPr>
          </a:p>
          <a:p>
            <a:r>
              <a:rPr lang="en-GB" sz="2000">
                <a:latin typeface="Times New Roman" pitchFamily="18" charset="0"/>
              </a:rPr>
              <a:t>Length = 7</a:t>
            </a:r>
          </a:p>
          <a:p>
            <a:r>
              <a:rPr lang="en-GB" sz="2000">
                <a:latin typeface="Times New Roman" pitchFamily="18" charset="0"/>
              </a:rPr>
              <a:t>3 comparisons</a:t>
            </a:r>
            <a:endParaRPr lang="en-GB" sz="2000"/>
          </a:p>
        </p:txBody>
      </p:sp>
      <p:graphicFrame>
        <p:nvGraphicFramePr>
          <p:cNvPr id="144476" name="Group 92"/>
          <p:cNvGraphicFramePr>
            <a:graphicFrameLocks noGrp="1"/>
          </p:cNvGraphicFramePr>
          <p:nvPr/>
        </p:nvGraphicFramePr>
        <p:xfrm>
          <a:off x="4787900" y="1123950"/>
          <a:ext cx="4356100" cy="396240"/>
        </p:xfrm>
        <a:graphic>
          <a:graphicData uri="http://schemas.openxmlformats.org/drawingml/2006/table">
            <a:tbl>
              <a:tblPr/>
              <a:tblGrid>
                <a:gridCol w="481013"/>
                <a:gridCol w="598487"/>
                <a:gridCol w="720725"/>
                <a:gridCol w="687388"/>
                <a:gridCol w="609600"/>
                <a:gridCol w="647700"/>
                <a:gridCol w="611187"/>
              </a:tblGrid>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rPr>
                        <a:t>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rPr>
                        <a:t>cod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rPr>
                        <a:t>give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rPr>
                        <a:t>jam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rPr>
                        <a:t>kite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rPr>
                        <a:t>lock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smtClean="0">
                          <a:ln>
                            <a:noFill/>
                          </a:ln>
                          <a:solidFill>
                            <a:schemeClr val="tx1"/>
                          </a:solidFill>
                          <a:effectLst/>
                          <a:latin typeface="Arial" pitchFamily="34" charset="0"/>
                        </a:rPr>
                        <a:t>pea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4457" name="Text Box 73"/>
          <p:cNvSpPr txBox="1">
            <a:spLocks noChangeArrowheads="1"/>
          </p:cNvSpPr>
          <p:nvPr/>
        </p:nvSpPr>
        <p:spPr bwMode="auto">
          <a:xfrm>
            <a:off x="4211638" y="1196975"/>
            <a:ext cx="576262" cy="366713"/>
          </a:xfrm>
          <a:prstGeom prst="rect">
            <a:avLst/>
          </a:prstGeom>
          <a:noFill/>
          <a:ln w="9525">
            <a:noFill/>
            <a:miter lim="800000"/>
            <a:headEnd/>
            <a:tailEnd/>
          </a:ln>
        </p:spPr>
        <p:txBody>
          <a:bodyPr>
            <a:spAutoFit/>
          </a:bodyPr>
          <a:lstStyle/>
          <a:p>
            <a:pPr>
              <a:spcBef>
                <a:spcPct val="50000"/>
              </a:spcBef>
            </a:pPr>
            <a:r>
              <a:rPr lang="en-GB"/>
              <a:t>X = </a:t>
            </a:r>
          </a:p>
        </p:txBody>
      </p:sp>
      <p:sp>
        <p:nvSpPr>
          <p:cNvPr id="144458" name="Text Box 74"/>
          <p:cNvSpPr txBox="1">
            <a:spLocks noChangeArrowheads="1"/>
          </p:cNvSpPr>
          <p:nvPr/>
        </p:nvSpPr>
        <p:spPr bwMode="auto">
          <a:xfrm>
            <a:off x="6443663" y="1773238"/>
            <a:ext cx="1223962" cy="366712"/>
          </a:xfrm>
          <a:prstGeom prst="rect">
            <a:avLst/>
          </a:prstGeom>
          <a:noFill/>
          <a:ln w="9525">
            <a:noFill/>
            <a:miter lim="800000"/>
            <a:headEnd/>
            <a:tailEnd/>
          </a:ln>
        </p:spPr>
        <p:txBody>
          <a:bodyPr>
            <a:spAutoFit/>
          </a:bodyPr>
          <a:lstStyle/>
          <a:p>
            <a:pPr>
              <a:spcBef>
                <a:spcPct val="50000"/>
              </a:spcBef>
            </a:pPr>
            <a:r>
              <a:rPr lang="en-GB"/>
              <a:t>w = pea</a:t>
            </a:r>
          </a:p>
        </p:txBody>
      </p:sp>
      <p:sp>
        <p:nvSpPr>
          <p:cNvPr id="144459" name="AutoShape 75"/>
          <p:cNvSpPr>
            <a:spLocks noChangeArrowheads="1"/>
          </p:cNvSpPr>
          <p:nvPr/>
        </p:nvSpPr>
        <p:spPr bwMode="auto">
          <a:xfrm>
            <a:off x="6300788" y="215900"/>
            <a:ext cx="1871662" cy="647700"/>
          </a:xfrm>
          <a:prstGeom prst="wedgeRectCallout">
            <a:avLst>
              <a:gd name="adj1" fmla="val -7759"/>
              <a:gd name="adj2" fmla="val 81861"/>
            </a:avLst>
          </a:prstGeom>
          <a:solidFill>
            <a:schemeClr val="accent5">
              <a:lumMod val="20000"/>
              <a:lumOff val="80000"/>
            </a:schemeClr>
          </a:solidFill>
          <a:ln w="9525">
            <a:solidFill>
              <a:schemeClr val="tx1"/>
            </a:solidFill>
            <a:miter lim="800000"/>
            <a:headEnd/>
            <a:tailEnd/>
          </a:ln>
        </p:spPr>
        <p:txBody>
          <a:bodyPr/>
          <a:lstStyle/>
          <a:p>
            <a:pPr algn="ctr"/>
            <a:r>
              <a:rPr lang="en-GB"/>
              <a:t> list of items in order</a:t>
            </a:r>
          </a:p>
        </p:txBody>
      </p:sp>
      <p:sp>
        <p:nvSpPr>
          <p:cNvPr id="144460" name="AutoShape 76"/>
          <p:cNvSpPr>
            <a:spLocks noChangeArrowheads="1"/>
          </p:cNvSpPr>
          <p:nvPr/>
        </p:nvSpPr>
        <p:spPr bwMode="auto">
          <a:xfrm>
            <a:off x="7667625" y="1557338"/>
            <a:ext cx="1258888" cy="647700"/>
          </a:xfrm>
          <a:prstGeom prst="wedgeRectCallout">
            <a:avLst>
              <a:gd name="adj1" fmla="val -75093"/>
              <a:gd name="adj2" fmla="val -2940"/>
            </a:avLst>
          </a:prstGeom>
          <a:solidFill>
            <a:schemeClr val="accent5">
              <a:lumMod val="20000"/>
              <a:lumOff val="80000"/>
            </a:schemeClr>
          </a:solidFill>
          <a:ln w="9525">
            <a:solidFill>
              <a:schemeClr val="tx1"/>
            </a:solidFill>
            <a:miter lim="800000"/>
            <a:headEnd/>
            <a:tailEnd/>
          </a:ln>
        </p:spPr>
        <p:txBody>
          <a:bodyPr/>
          <a:lstStyle/>
          <a:p>
            <a:pPr algn="ctr"/>
            <a:r>
              <a:rPr lang="en-GB"/>
              <a:t>item to look for</a:t>
            </a:r>
          </a:p>
        </p:txBody>
      </p:sp>
      <p:sp>
        <p:nvSpPr>
          <p:cNvPr id="144461" name="AutoShape 77"/>
          <p:cNvSpPr>
            <a:spLocks noChangeArrowheads="1"/>
          </p:cNvSpPr>
          <p:nvPr/>
        </p:nvSpPr>
        <p:spPr bwMode="auto">
          <a:xfrm>
            <a:off x="0" y="333375"/>
            <a:ext cx="1258888" cy="647700"/>
          </a:xfrm>
          <a:prstGeom prst="wedgeRectCallout">
            <a:avLst>
              <a:gd name="adj1" fmla="val 77111"/>
              <a:gd name="adj2" fmla="val 4167"/>
            </a:avLst>
          </a:prstGeom>
          <a:solidFill>
            <a:schemeClr val="accent5">
              <a:lumMod val="20000"/>
              <a:lumOff val="80000"/>
            </a:schemeClr>
          </a:solidFill>
          <a:ln w="9525">
            <a:solidFill>
              <a:schemeClr val="tx1"/>
            </a:solidFill>
            <a:miter lim="800000"/>
            <a:headEnd/>
            <a:tailEnd/>
          </a:ln>
        </p:spPr>
        <p:txBody>
          <a:bodyPr/>
          <a:lstStyle/>
          <a:p>
            <a:pPr algn="ctr"/>
            <a:r>
              <a:rPr lang="en-GB" dirty="0"/>
              <a:t>input list and item</a:t>
            </a:r>
          </a:p>
        </p:txBody>
      </p:sp>
      <p:sp>
        <p:nvSpPr>
          <p:cNvPr id="144462" name="AutoShape 78"/>
          <p:cNvSpPr>
            <a:spLocks noChangeArrowheads="1"/>
          </p:cNvSpPr>
          <p:nvPr/>
        </p:nvSpPr>
        <p:spPr bwMode="auto">
          <a:xfrm>
            <a:off x="0" y="1268413"/>
            <a:ext cx="1258888" cy="647700"/>
          </a:xfrm>
          <a:prstGeom prst="wedgeRectCallout">
            <a:avLst>
              <a:gd name="adj1" fmla="val 78625"/>
              <a:gd name="adj2" fmla="val -29167"/>
            </a:avLst>
          </a:prstGeom>
          <a:solidFill>
            <a:schemeClr val="accent5">
              <a:lumMod val="20000"/>
              <a:lumOff val="80000"/>
            </a:schemeClr>
          </a:solidFill>
          <a:ln w="9525">
            <a:solidFill>
              <a:schemeClr val="tx1"/>
            </a:solidFill>
            <a:miter lim="800000"/>
            <a:headEnd/>
            <a:tailEnd/>
          </a:ln>
        </p:spPr>
        <p:txBody>
          <a:bodyPr/>
          <a:lstStyle/>
          <a:p>
            <a:pPr algn="ctr"/>
            <a:r>
              <a:rPr lang="en-GB"/>
              <a:t>set initial values</a:t>
            </a:r>
          </a:p>
        </p:txBody>
      </p:sp>
      <p:sp>
        <p:nvSpPr>
          <p:cNvPr id="144463" name="AutoShape 79"/>
          <p:cNvSpPr>
            <a:spLocks noChangeArrowheads="1"/>
          </p:cNvSpPr>
          <p:nvPr/>
        </p:nvSpPr>
        <p:spPr bwMode="auto">
          <a:xfrm>
            <a:off x="0" y="2349500"/>
            <a:ext cx="1258888" cy="647700"/>
          </a:xfrm>
          <a:prstGeom prst="wedgeRectCallout">
            <a:avLst>
              <a:gd name="adj1" fmla="val 81273"/>
              <a:gd name="adj2" fmla="val -51963"/>
            </a:avLst>
          </a:prstGeom>
          <a:solidFill>
            <a:schemeClr val="accent5">
              <a:lumMod val="20000"/>
              <a:lumOff val="80000"/>
            </a:schemeClr>
          </a:solidFill>
          <a:ln w="9525">
            <a:solidFill>
              <a:schemeClr val="tx1"/>
            </a:solidFill>
            <a:miter lim="800000"/>
            <a:headEnd/>
            <a:tailEnd/>
          </a:ln>
        </p:spPr>
        <p:txBody>
          <a:bodyPr/>
          <a:lstStyle/>
          <a:p>
            <a:pPr algn="ctr"/>
            <a:r>
              <a:rPr lang="en-GB"/>
              <a:t>find halfway</a:t>
            </a:r>
          </a:p>
        </p:txBody>
      </p:sp>
      <p:sp>
        <p:nvSpPr>
          <p:cNvPr id="144464" name="AutoShape 80"/>
          <p:cNvSpPr>
            <a:spLocks noChangeArrowheads="1"/>
          </p:cNvSpPr>
          <p:nvPr/>
        </p:nvSpPr>
        <p:spPr bwMode="auto">
          <a:xfrm>
            <a:off x="0" y="3213100"/>
            <a:ext cx="1403350" cy="936625"/>
          </a:xfrm>
          <a:prstGeom prst="wedgeRectCallout">
            <a:avLst>
              <a:gd name="adj1" fmla="val 86088"/>
              <a:gd name="adj2" fmla="val -109829"/>
            </a:avLst>
          </a:prstGeom>
          <a:solidFill>
            <a:schemeClr val="accent5">
              <a:lumMod val="20000"/>
              <a:lumOff val="80000"/>
            </a:schemeClr>
          </a:solidFill>
          <a:ln w="9525">
            <a:solidFill>
              <a:schemeClr val="tx1"/>
            </a:solidFill>
            <a:miter lim="800000"/>
            <a:headEnd/>
            <a:tailEnd/>
          </a:ln>
        </p:spPr>
        <p:txBody>
          <a:bodyPr/>
          <a:lstStyle/>
          <a:p>
            <a:pPr algn="ctr"/>
            <a:r>
              <a:rPr lang="en-GB"/>
              <a:t>if you find it give the position</a:t>
            </a:r>
          </a:p>
        </p:txBody>
      </p:sp>
      <p:sp>
        <p:nvSpPr>
          <p:cNvPr id="144465" name="AutoShape 81"/>
          <p:cNvSpPr>
            <a:spLocks noChangeArrowheads="1"/>
          </p:cNvSpPr>
          <p:nvPr/>
        </p:nvSpPr>
        <p:spPr bwMode="auto">
          <a:xfrm>
            <a:off x="4427538" y="2349500"/>
            <a:ext cx="1258887" cy="647700"/>
          </a:xfrm>
          <a:prstGeom prst="wedgeRectCallout">
            <a:avLst>
              <a:gd name="adj1" fmla="val -134741"/>
              <a:gd name="adj2" fmla="val 56130"/>
            </a:avLst>
          </a:prstGeom>
          <a:solidFill>
            <a:schemeClr val="accent5">
              <a:lumMod val="20000"/>
              <a:lumOff val="80000"/>
            </a:schemeClr>
          </a:solidFill>
          <a:ln w="9525">
            <a:solidFill>
              <a:schemeClr val="tx1"/>
            </a:solidFill>
            <a:miter lim="800000"/>
            <a:headEnd/>
            <a:tailEnd/>
          </a:ln>
        </p:spPr>
        <p:txBody>
          <a:bodyPr/>
          <a:lstStyle/>
          <a:p>
            <a:pPr algn="ctr"/>
            <a:r>
              <a:rPr lang="en-GB"/>
              <a:t>set flag true</a:t>
            </a:r>
          </a:p>
        </p:txBody>
      </p:sp>
      <p:sp>
        <p:nvSpPr>
          <p:cNvPr id="144466" name="AutoShape 82"/>
          <p:cNvSpPr>
            <a:spLocks noChangeArrowheads="1"/>
          </p:cNvSpPr>
          <p:nvPr/>
        </p:nvSpPr>
        <p:spPr bwMode="auto">
          <a:xfrm>
            <a:off x="0" y="4365625"/>
            <a:ext cx="1403350" cy="1943100"/>
          </a:xfrm>
          <a:prstGeom prst="wedgeRectCallout">
            <a:avLst>
              <a:gd name="adj1" fmla="val 89593"/>
              <a:gd name="adj2" fmla="val -50162"/>
            </a:avLst>
          </a:prstGeom>
          <a:solidFill>
            <a:schemeClr val="accent5">
              <a:lumMod val="20000"/>
              <a:lumOff val="80000"/>
            </a:schemeClr>
          </a:solidFill>
          <a:ln w="9525">
            <a:solidFill>
              <a:schemeClr val="tx1"/>
            </a:solidFill>
            <a:miter lim="800000"/>
            <a:headEnd/>
            <a:tailEnd/>
          </a:ln>
        </p:spPr>
        <p:txBody>
          <a:bodyPr/>
          <a:lstStyle/>
          <a:p>
            <a:pPr algn="ctr"/>
            <a:r>
              <a:rPr lang="en-GB"/>
              <a:t>move the ends depending which side of the middle you want</a:t>
            </a:r>
          </a:p>
        </p:txBody>
      </p:sp>
      <p:sp>
        <p:nvSpPr>
          <p:cNvPr id="144467" name="AutoShape 83"/>
          <p:cNvSpPr>
            <a:spLocks noChangeArrowheads="1"/>
          </p:cNvSpPr>
          <p:nvPr/>
        </p:nvSpPr>
        <p:spPr bwMode="auto">
          <a:xfrm>
            <a:off x="4067175" y="5300663"/>
            <a:ext cx="2665413" cy="649287"/>
          </a:xfrm>
          <a:prstGeom prst="wedgeRectCallout">
            <a:avLst>
              <a:gd name="adj1" fmla="val -76981"/>
              <a:gd name="adj2" fmla="val -39241"/>
            </a:avLst>
          </a:prstGeom>
          <a:solidFill>
            <a:schemeClr val="accent5">
              <a:lumMod val="20000"/>
              <a:lumOff val="80000"/>
            </a:schemeClr>
          </a:solidFill>
          <a:ln w="9525">
            <a:solidFill>
              <a:schemeClr val="tx1"/>
            </a:solidFill>
            <a:miter lim="800000"/>
            <a:headEnd/>
            <a:tailEnd/>
          </a:ln>
        </p:spPr>
        <p:txBody>
          <a:bodyPr/>
          <a:lstStyle/>
          <a:p>
            <a:pPr algn="ctr"/>
            <a:r>
              <a:rPr lang="en-GB"/>
              <a:t>if the top overlaps the bottom failed</a:t>
            </a:r>
          </a:p>
        </p:txBody>
      </p:sp>
      <p:sp>
        <p:nvSpPr>
          <p:cNvPr id="46118" name="Rectangle 18"/>
          <p:cNvSpPr>
            <a:spLocks noChangeArrowheads="1"/>
          </p:cNvSpPr>
          <p:nvPr/>
        </p:nvSpPr>
        <p:spPr bwMode="auto">
          <a:xfrm>
            <a:off x="1714500" y="2428875"/>
            <a:ext cx="1357313" cy="285750"/>
          </a:xfrm>
          <a:prstGeom prst="rect">
            <a:avLst/>
          </a:prstGeom>
          <a:solidFill>
            <a:srgbClr val="FF3300">
              <a:alpha val="32941"/>
            </a:srgbClr>
          </a:solidFill>
          <a:ln w="9525" algn="ctr">
            <a:solidFill>
              <a:schemeClr val="bg1"/>
            </a:solidFill>
            <a:round/>
            <a:headEnd/>
            <a:tailEnd/>
          </a:ln>
        </p:spPr>
        <p:txBody>
          <a:bodyPr/>
          <a:lstStyle/>
          <a:p>
            <a:endParaRPr lang="en-US"/>
          </a:p>
        </p:txBody>
      </p:sp>
      <p:sp>
        <p:nvSpPr>
          <p:cNvPr id="46119" name="Rectangle 19"/>
          <p:cNvSpPr>
            <a:spLocks noChangeArrowheads="1"/>
          </p:cNvSpPr>
          <p:nvPr/>
        </p:nvSpPr>
        <p:spPr bwMode="auto">
          <a:xfrm>
            <a:off x="1643063" y="3500438"/>
            <a:ext cx="1357312" cy="357187"/>
          </a:xfrm>
          <a:prstGeom prst="rect">
            <a:avLst/>
          </a:prstGeom>
          <a:solidFill>
            <a:srgbClr val="FF3300">
              <a:alpha val="32941"/>
            </a:srgbClr>
          </a:solidFill>
          <a:ln w="9525" algn="ctr">
            <a:solidFill>
              <a:schemeClr val="bg1"/>
            </a:solidFill>
            <a:round/>
            <a:headEnd/>
            <a:tailEnd/>
          </a:ln>
        </p:spPr>
        <p:txBody>
          <a:bodyPr/>
          <a:lstStyle/>
          <a:p>
            <a:endParaRPr lang="en-US"/>
          </a:p>
        </p:txBody>
      </p:sp>
      <p:sp>
        <p:nvSpPr>
          <p:cNvPr id="46120" name="Rectangle 20"/>
          <p:cNvSpPr>
            <a:spLocks noChangeArrowheads="1"/>
          </p:cNvSpPr>
          <p:nvPr/>
        </p:nvSpPr>
        <p:spPr bwMode="auto">
          <a:xfrm>
            <a:off x="1571625" y="5143500"/>
            <a:ext cx="1143000" cy="357188"/>
          </a:xfrm>
          <a:prstGeom prst="rect">
            <a:avLst/>
          </a:prstGeom>
          <a:solidFill>
            <a:srgbClr val="FF3300">
              <a:alpha val="32941"/>
            </a:srgbClr>
          </a:solidFill>
          <a:ln w="9525" algn="ctr">
            <a:solidFill>
              <a:schemeClr val="bg1"/>
            </a:solidFill>
            <a:round/>
            <a:headEnd/>
            <a:tailEn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4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4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44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44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44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44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44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44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445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44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44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44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4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38" grpId="0" animBg="1"/>
      <p:bldP spid="144457" grpId="0"/>
      <p:bldP spid="144458" grpId="0"/>
      <p:bldP spid="144459" grpId="0" animBg="1"/>
      <p:bldP spid="144460" grpId="0" animBg="1"/>
      <p:bldP spid="144461" grpId="0" animBg="1"/>
      <p:bldP spid="144462" grpId="0" animBg="1"/>
      <p:bldP spid="144463" grpId="0" animBg="1"/>
      <p:bldP spid="144464" grpId="0" animBg="1"/>
      <p:bldP spid="144465" grpId="0" animBg="1"/>
      <p:bldP spid="144466" grpId="0" animBg="1"/>
      <p:bldP spid="14446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a:xfrm>
            <a:off x="685800" y="1412875"/>
            <a:ext cx="7773988" cy="2187575"/>
          </a:xfrm>
        </p:spPr>
        <p:txBody>
          <a:bodyPr/>
          <a:lstStyle/>
          <a:p>
            <a:r>
              <a:rPr lang="en-GB" sz="4000" smtClean="0"/>
              <a:t>For interest-</a:t>
            </a:r>
            <a:br>
              <a:rPr lang="en-GB" sz="4000" smtClean="0"/>
            </a:br>
            <a:r>
              <a:rPr lang="en-GB" sz="4000" smtClean="0"/>
              <a:t> Kruskal’s</a:t>
            </a:r>
            <a:br>
              <a:rPr lang="en-GB" sz="4000" smtClean="0"/>
            </a:br>
            <a:r>
              <a:rPr lang="en-GB" sz="4000" smtClean="0"/>
              <a:t>Algorithm implemented in Java</a:t>
            </a:r>
          </a:p>
        </p:txBody>
      </p:sp>
      <p:sp>
        <p:nvSpPr>
          <p:cNvPr id="66563" name="Rectangle 3"/>
          <p:cNvSpPr>
            <a:spLocks noGrp="1" noChangeArrowheads="1"/>
          </p:cNvSpPr>
          <p:nvPr>
            <p:ph type="subTitle" idx="1"/>
          </p:nvPr>
        </p:nvSpPr>
        <p:spPr>
          <a:xfrm>
            <a:off x="1403350" y="4508500"/>
            <a:ext cx="6481763" cy="1057275"/>
          </a:xfrm>
        </p:spPr>
        <p:txBody>
          <a:bodyPr/>
          <a:lstStyle/>
          <a:p>
            <a:pPr>
              <a:lnSpc>
                <a:spcPct val="80000"/>
              </a:lnSpc>
            </a:pPr>
            <a:r>
              <a:rPr lang="en-GB" sz="2000" smtClean="0"/>
              <a:t>With acknowledgement to </a:t>
            </a:r>
          </a:p>
          <a:p>
            <a:pPr>
              <a:lnSpc>
                <a:spcPct val="80000"/>
              </a:lnSpc>
            </a:pPr>
            <a:r>
              <a:rPr lang="en-GB" sz="2000" smtClean="0"/>
              <a:t>Krishna Kumar</a:t>
            </a:r>
          </a:p>
          <a:p>
            <a:pPr>
              <a:lnSpc>
                <a:spcPct val="80000"/>
              </a:lnSpc>
            </a:pPr>
            <a:r>
              <a:rPr lang="en-GB" sz="2000" smtClean="0"/>
              <a:t>http://www.krishami.com/programs/java/kruskal.aspx</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5"/>
          <p:cNvSpPr>
            <a:spLocks noGrp="1" noChangeArrowheads="1"/>
          </p:cNvSpPr>
          <p:nvPr>
            <p:ph type="ftr" sz="quarter" idx="11"/>
          </p:nvPr>
        </p:nvSpPr>
        <p:spPr>
          <a:ln/>
        </p:spPr>
        <p:txBody>
          <a:bodyPr/>
          <a:lstStyle/>
          <a:p>
            <a:r>
              <a:rPr lang="en-GB" dirty="0" smtClean="0"/>
              <a:t>YDF 2015/16 AMC</a:t>
            </a:r>
            <a:endParaRPr lang="en-GB" dirty="0"/>
          </a:p>
        </p:txBody>
      </p:sp>
      <p:grpSp>
        <p:nvGrpSpPr>
          <p:cNvPr id="67586" name="Group 2"/>
          <p:cNvGrpSpPr>
            <a:grpSpLocks/>
          </p:cNvGrpSpPr>
          <p:nvPr/>
        </p:nvGrpSpPr>
        <p:grpSpPr bwMode="auto">
          <a:xfrm>
            <a:off x="1116013" y="836613"/>
            <a:ext cx="6985000" cy="5191125"/>
            <a:chOff x="703" y="527"/>
            <a:chExt cx="4400" cy="3270"/>
          </a:xfrm>
        </p:grpSpPr>
        <p:sp>
          <p:nvSpPr>
            <p:cNvPr id="67587" name="Line 3"/>
            <p:cNvSpPr>
              <a:spLocks noChangeShapeType="1"/>
            </p:cNvSpPr>
            <p:nvPr/>
          </p:nvSpPr>
          <p:spPr bwMode="auto">
            <a:xfrm flipV="1">
              <a:off x="1066" y="754"/>
              <a:ext cx="1406" cy="862"/>
            </a:xfrm>
            <a:prstGeom prst="line">
              <a:avLst/>
            </a:prstGeom>
            <a:noFill/>
            <a:ln w="9525">
              <a:solidFill>
                <a:schemeClr val="tx1"/>
              </a:solidFill>
              <a:round/>
              <a:headEnd/>
              <a:tailEnd/>
            </a:ln>
            <a:effectLst/>
          </p:spPr>
          <p:txBody>
            <a:bodyPr/>
            <a:lstStyle/>
            <a:p>
              <a:endParaRPr lang="en-GB"/>
            </a:p>
          </p:txBody>
        </p:sp>
        <p:sp>
          <p:nvSpPr>
            <p:cNvPr id="67588" name="Line 4"/>
            <p:cNvSpPr>
              <a:spLocks noChangeShapeType="1"/>
            </p:cNvSpPr>
            <p:nvPr/>
          </p:nvSpPr>
          <p:spPr bwMode="auto">
            <a:xfrm>
              <a:off x="2517" y="754"/>
              <a:ext cx="1633" cy="499"/>
            </a:xfrm>
            <a:prstGeom prst="line">
              <a:avLst/>
            </a:prstGeom>
            <a:noFill/>
            <a:ln w="9525">
              <a:solidFill>
                <a:schemeClr val="tx1"/>
              </a:solidFill>
              <a:round/>
              <a:headEnd/>
              <a:tailEnd/>
            </a:ln>
            <a:effectLst/>
          </p:spPr>
          <p:txBody>
            <a:bodyPr/>
            <a:lstStyle/>
            <a:p>
              <a:endParaRPr lang="en-GB"/>
            </a:p>
          </p:txBody>
        </p:sp>
        <p:sp>
          <p:nvSpPr>
            <p:cNvPr id="67589" name="Line 5"/>
            <p:cNvSpPr>
              <a:spLocks noChangeShapeType="1"/>
            </p:cNvSpPr>
            <p:nvPr/>
          </p:nvSpPr>
          <p:spPr bwMode="auto">
            <a:xfrm>
              <a:off x="4195" y="1298"/>
              <a:ext cx="726" cy="1905"/>
            </a:xfrm>
            <a:prstGeom prst="line">
              <a:avLst/>
            </a:prstGeom>
            <a:noFill/>
            <a:ln w="9525">
              <a:solidFill>
                <a:schemeClr val="tx1"/>
              </a:solidFill>
              <a:round/>
              <a:headEnd/>
              <a:tailEnd/>
            </a:ln>
            <a:effectLst/>
          </p:spPr>
          <p:txBody>
            <a:bodyPr/>
            <a:lstStyle/>
            <a:p>
              <a:endParaRPr lang="en-GB"/>
            </a:p>
          </p:txBody>
        </p:sp>
        <p:sp>
          <p:nvSpPr>
            <p:cNvPr id="67590" name="Line 6"/>
            <p:cNvSpPr>
              <a:spLocks noChangeShapeType="1"/>
            </p:cNvSpPr>
            <p:nvPr/>
          </p:nvSpPr>
          <p:spPr bwMode="auto">
            <a:xfrm>
              <a:off x="1066" y="1616"/>
              <a:ext cx="544" cy="1996"/>
            </a:xfrm>
            <a:prstGeom prst="line">
              <a:avLst/>
            </a:prstGeom>
            <a:noFill/>
            <a:ln w="9525">
              <a:solidFill>
                <a:schemeClr val="tx1"/>
              </a:solidFill>
              <a:round/>
              <a:headEnd/>
              <a:tailEnd/>
            </a:ln>
            <a:effectLst/>
          </p:spPr>
          <p:txBody>
            <a:bodyPr/>
            <a:lstStyle/>
            <a:p>
              <a:endParaRPr lang="en-GB"/>
            </a:p>
          </p:txBody>
        </p:sp>
        <p:sp>
          <p:nvSpPr>
            <p:cNvPr id="67591" name="Line 7"/>
            <p:cNvSpPr>
              <a:spLocks noChangeShapeType="1"/>
            </p:cNvSpPr>
            <p:nvPr/>
          </p:nvSpPr>
          <p:spPr bwMode="auto">
            <a:xfrm flipV="1">
              <a:off x="1610" y="3249"/>
              <a:ext cx="1860" cy="363"/>
            </a:xfrm>
            <a:prstGeom prst="line">
              <a:avLst/>
            </a:prstGeom>
            <a:noFill/>
            <a:ln w="9525">
              <a:solidFill>
                <a:schemeClr val="tx1"/>
              </a:solidFill>
              <a:round/>
              <a:headEnd/>
              <a:tailEnd/>
            </a:ln>
            <a:effectLst/>
          </p:spPr>
          <p:txBody>
            <a:bodyPr/>
            <a:lstStyle/>
            <a:p>
              <a:endParaRPr lang="en-GB"/>
            </a:p>
          </p:txBody>
        </p:sp>
        <p:sp>
          <p:nvSpPr>
            <p:cNvPr id="67592" name="Line 8"/>
            <p:cNvSpPr>
              <a:spLocks noChangeShapeType="1"/>
            </p:cNvSpPr>
            <p:nvPr/>
          </p:nvSpPr>
          <p:spPr bwMode="auto">
            <a:xfrm flipH="1" flipV="1">
              <a:off x="2517" y="754"/>
              <a:ext cx="953" cy="2495"/>
            </a:xfrm>
            <a:prstGeom prst="line">
              <a:avLst/>
            </a:prstGeom>
            <a:noFill/>
            <a:ln w="9525">
              <a:solidFill>
                <a:schemeClr val="tx1"/>
              </a:solidFill>
              <a:round/>
              <a:headEnd/>
              <a:tailEnd/>
            </a:ln>
            <a:effectLst/>
          </p:spPr>
          <p:txBody>
            <a:bodyPr/>
            <a:lstStyle/>
            <a:p>
              <a:endParaRPr lang="en-GB"/>
            </a:p>
          </p:txBody>
        </p:sp>
        <p:sp>
          <p:nvSpPr>
            <p:cNvPr id="67593" name="Line 9"/>
            <p:cNvSpPr>
              <a:spLocks noChangeShapeType="1"/>
            </p:cNvSpPr>
            <p:nvPr/>
          </p:nvSpPr>
          <p:spPr bwMode="auto">
            <a:xfrm flipV="1">
              <a:off x="3470" y="1253"/>
              <a:ext cx="680" cy="1950"/>
            </a:xfrm>
            <a:prstGeom prst="line">
              <a:avLst/>
            </a:prstGeom>
            <a:noFill/>
            <a:ln w="9525">
              <a:solidFill>
                <a:schemeClr val="tx1"/>
              </a:solidFill>
              <a:round/>
              <a:headEnd/>
              <a:tailEnd/>
            </a:ln>
            <a:effectLst/>
          </p:spPr>
          <p:txBody>
            <a:bodyPr/>
            <a:lstStyle/>
            <a:p>
              <a:endParaRPr lang="en-GB"/>
            </a:p>
          </p:txBody>
        </p:sp>
        <p:sp>
          <p:nvSpPr>
            <p:cNvPr id="67594" name="Text Box 10"/>
            <p:cNvSpPr txBox="1">
              <a:spLocks noChangeArrowheads="1"/>
            </p:cNvSpPr>
            <p:nvPr/>
          </p:nvSpPr>
          <p:spPr bwMode="auto">
            <a:xfrm>
              <a:off x="703" y="1389"/>
              <a:ext cx="363" cy="231"/>
            </a:xfrm>
            <a:prstGeom prst="rect">
              <a:avLst/>
            </a:prstGeom>
            <a:noFill/>
            <a:ln w="9525">
              <a:noFill/>
              <a:miter lim="800000"/>
              <a:headEnd/>
              <a:tailEnd/>
            </a:ln>
            <a:effectLst/>
          </p:spPr>
          <p:txBody>
            <a:bodyPr>
              <a:spAutoFit/>
            </a:bodyPr>
            <a:lstStyle/>
            <a:p>
              <a:pPr>
                <a:spcBef>
                  <a:spcPct val="50000"/>
                </a:spcBef>
              </a:pPr>
              <a:r>
                <a:rPr lang="en-GB" b="0"/>
                <a:t>A</a:t>
              </a:r>
            </a:p>
          </p:txBody>
        </p:sp>
        <p:sp>
          <p:nvSpPr>
            <p:cNvPr id="67595" name="Text Box 11"/>
            <p:cNvSpPr txBox="1">
              <a:spLocks noChangeArrowheads="1"/>
            </p:cNvSpPr>
            <p:nvPr/>
          </p:nvSpPr>
          <p:spPr bwMode="auto">
            <a:xfrm>
              <a:off x="2336" y="527"/>
              <a:ext cx="363" cy="231"/>
            </a:xfrm>
            <a:prstGeom prst="rect">
              <a:avLst/>
            </a:prstGeom>
            <a:noFill/>
            <a:ln w="9525">
              <a:noFill/>
              <a:miter lim="800000"/>
              <a:headEnd/>
              <a:tailEnd/>
            </a:ln>
            <a:effectLst/>
          </p:spPr>
          <p:txBody>
            <a:bodyPr>
              <a:spAutoFit/>
            </a:bodyPr>
            <a:lstStyle/>
            <a:p>
              <a:pPr>
                <a:spcBef>
                  <a:spcPct val="50000"/>
                </a:spcBef>
              </a:pPr>
              <a:r>
                <a:rPr lang="en-GB" b="0"/>
                <a:t>D</a:t>
              </a:r>
            </a:p>
          </p:txBody>
        </p:sp>
        <p:sp>
          <p:nvSpPr>
            <p:cNvPr id="67596" name="Text Box 12"/>
            <p:cNvSpPr txBox="1">
              <a:spLocks noChangeArrowheads="1"/>
            </p:cNvSpPr>
            <p:nvPr/>
          </p:nvSpPr>
          <p:spPr bwMode="auto">
            <a:xfrm>
              <a:off x="4105" y="1026"/>
              <a:ext cx="363" cy="231"/>
            </a:xfrm>
            <a:prstGeom prst="rect">
              <a:avLst/>
            </a:prstGeom>
            <a:noFill/>
            <a:ln w="9525">
              <a:noFill/>
              <a:miter lim="800000"/>
              <a:headEnd/>
              <a:tailEnd/>
            </a:ln>
            <a:effectLst/>
          </p:spPr>
          <p:txBody>
            <a:bodyPr>
              <a:spAutoFit/>
            </a:bodyPr>
            <a:lstStyle/>
            <a:p>
              <a:pPr>
                <a:spcBef>
                  <a:spcPct val="50000"/>
                </a:spcBef>
              </a:pPr>
              <a:r>
                <a:rPr lang="en-GB" b="0"/>
                <a:t>E</a:t>
              </a:r>
            </a:p>
          </p:txBody>
        </p:sp>
        <p:sp>
          <p:nvSpPr>
            <p:cNvPr id="67597" name="Text Box 13"/>
            <p:cNvSpPr txBox="1">
              <a:spLocks noChangeArrowheads="1"/>
            </p:cNvSpPr>
            <p:nvPr/>
          </p:nvSpPr>
          <p:spPr bwMode="auto">
            <a:xfrm>
              <a:off x="1247" y="3566"/>
              <a:ext cx="363" cy="231"/>
            </a:xfrm>
            <a:prstGeom prst="rect">
              <a:avLst/>
            </a:prstGeom>
            <a:noFill/>
            <a:ln w="9525">
              <a:noFill/>
              <a:miter lim="800000"/>
              <a:headEnd/>
              <a:tailEnd/>
            </a:ln>
            <a:effectLst/>
          </p:spPr>
          <p:txBody>
            <a:bodyPr>
              <a:spAutoFit/>
            </a:bodyPr>
            <a:lstStyle/>
            <a:p>
              <a:pPr>
                <a:spcBef>
                  <a:spcPct val="50000"/>
                </a:spcBef>
              </a:pPr>
              <a:r>
                <a:rPr lang="en-GB" b="0"/>
                <a:t>B</a:t>
              </a:r>
            </a:p>
          </p:txBody>
        </p:sp>
        <p:sp>
          <p:nvSpPr>
            <p:cNvPr id="67598" name="Text Box 14"/>
            <p:cNvSpPr txBox="1">
              <a:spLocks noChangeArrowheads="1"/>
            </p:cNvSpPr>
            <p:nvPr/>
          </p:nvSpPr>
          <p:spPr bwMode="auto">
            <a:xfrm>
              <a:off x="3424" y="3203"/>
              <a:ext cx="363" cy="231"/>
            </a:xfrm>
            <a:prstGeom prst="rect">
              <a:avLst/>
            </a:prstGeom>
            <a:noFill/>
            <a:ln w="9525">
              <a:noFill/>
              <a:miter lim="800000"/>
              <a:headEnd/>
              <a:tailEnd/>
            </a:ln>
            <a:effectLst/>
          </p:spPr>
          <p:txBody>
            <a:bodyPr>
              <a:spAutoFit/>
            </a:bodyPr>
            <a:lstStyle/>
            <a:p>
              <a:pPr>
                <a:spcBef>
                  <a:spcPct val="50000"/>
                </a:spcBef>
              </a:pPr>
              <a:r>
                <a:rPr lang="en-GB" b="0"/>
                <a:t>C</a:t>
              </a:r>
            </a:p>
          </p:txBody>
        </p:sp>
        <p:sp>
          <p:nvSpPr>
            <p:cNvPr id="67599" name="Text Box 15"/>
            <p:cNvSpPr txBox="1">
              <a:spLocks noChangeArrowheads="1"/>
            </p:cNvSpPr>
            <p:nvPr/>
          </p:nvSpPr>
          <p:spPr bwMode="auto">
            <a:xfrm>
              <a:off x="4740" y="3203"/>
              <a:ext cx="363" cy="231"/>
            </a:xfrm>
            <a:prstGeom prst="rect">
              <a:avLst/>
            </a:prstGeom>
            <a:noFill/>
            <a:ln w="9525">
              <a:noFill/>
              <a:miter lim="800000"/>
              <a:headEnd/>
              <a:tailEnd/>
            </a:ln>
            <a:effectLst/>
          </p:spPr>
          <p:txBody>
            <a:bodyPr>
              <a:spAutoFit/>
            </a:bodyPr>
            <a:lstStyle/>
            <a:p>
              <a:pPr>
                <a:spcBef>
                  <a:spcPct val="50000"/>
                </a:spcBef>
              </a:pPr>
              <a:r>
                <a:rPr lang="en-GB" b="0"/>
                <a:t>F</a:t>
              </a:r>
            </a:p>
          </p:txBody>
        </p:sp>
        <p:sp>
          <p:nvSpPr>
            <p:cNvPr id="67600" name="Text Box 16"/>
            <p:cNvSpPr txBox="1">
              <a:spLocks noChangeArrowheads="1"/>
            </p:cNvSpPr>
            <p:nvPr/>
          </p:nvSpPr>
          <p:spPr bwMode="auto">
            <a:xfrm>
              <a:off x="1474" y="981"/>
              <a:ext cx="363" cy="231"/>
            </a:xfrm>
            <a:prstGeom prst="rect">
              <a:avLst/>
            </a:prstGeom>
            <a:noFill/>
            <a:ln w="9525">
              <a:noFill/>
              <a:miter lim="800000"/>
              <a:headEnd/>
              <a:tailEnd/>
            </a:ln>
            <a:effectLst/>
          </p:spPr>
          <p:txBody>
            <a:bodyPr>
              <a:spAutoFit/>
            </a:bodyPr>
            <a:lstStyle/>
            <a:p>
              <a:pPr>
                <a:spcBef>
                  <a:spcPct val="50000"/>
                </a:spcBef>
              </a:pPr>
              <a:r>
                <a:rPr lang="en-GB" b="0"/>
                <a:t>1</a:t>
              </a:r>
            </a:p>
          </p:txBody>
        </p:sp>
        <p:sp>
          <p:nvSpPr>
            <p:cNvPr id="67601" name="Text Box 17"/>
            <p:cNvSpPr txBox="1">
              <a:spLocks noChangeArrowheads="1"/>
            </p:cNvSpPr>
            <p:nvPr/>
          </p:nvSpPr>
          <p:spPr bwMode="auto">
            <a:xfrm>
              <a:off x="975" y="2523"/>
              <a:ext cx="363" cy="231"/>
            </a:xfrm>
            <a:prstGeom prst="rect">
              <a:avLst/>
            </a:prstGeom>
            <a:noFill/>
            <a:ln w="9525">
              <a:noFill/>
              <a:miter lim="800000"/>
              <a:headEnd/>
              <a:tailEnd/>
            </a:ln>
            <a:effectLst/>
          </p:spPr>
          <p:txBody>
            <a:bodyPr>
              <a:spAutoFit/>
            </a:bodyPr>
            <a:lstStyle/>
            <a:p>
              <a:pPr>
                <a:spcBef>
                  <a:spcPct val="50000"/>
                </a:spcBef>
              </a:pPr>
              <a:r>
                <a:rPr lang="en-GB" b="0"/>
                <a:t>2</a:t>
              </a:r>
            </a:p>
          </p:txBody>
        </p:sp>
        <p:sp>
          <p:nvSpPr>
            <p:cNvPr id="67602" name="Text Box 18"/>
            <p:cNvSpPr txBox="1">
              <a:spLocks noChangeArrowheads="1"/>
            </p:cNvSpPr>
            <p:nvPr/>
          </p:nvSpPr>
          <p:spPr bwMode="auto">
            <a:xfrm>
              <a:off x="2517" y="1752"/>
              <a:ext cx="363" cy="231"/>
            </a:xfrm>
            <a:prstGeom prst="rect">
              <a:avLst/>
            </a:prstGeom>
            <a:noFill/>
            <a:ln w="9525">
              <a:noFill/>
              <a:miter lim="800000"/>
              <a:headEnd/>
              <a:tailEnd/>
            </a:ln>
            <a:effectLst/>
          </p:spPr>
          <p:txBody>
            <a:bodyPr>
              <a:spAutoFit/>
            </a:bodyPr>
            <a:lstStyle/>
            <a:p>
              <a:pPr>
                <a:spcBef>
                  <a:spcPct val="50000"/>
                </a:spcBef>
              </a:pPr>
              <a:r>
                <a:rPr lang="en-GB" b="0"/>
                <a:t>5</a:t>
              </a:r>
            </a:p>
          </p:txBody>
        </p:sp>
        <p:sp>
          <p:nvSpPr>
            <p:cNvPr id="67603" name="Text Box 19"/>
            <p:cNvSpPr txBox="1">
              <a:spLocks noChangeArrowheads="1"/>
            </p:cNvSpPr>
            <p:nvPr/>
          </p:nvSpPr>
          <p:spPr bwMode="auto">
            <a:xfrm>
              <a:off x="3288" y="754"/>
              <a:ext cx="363" cy="231"/>
            </a:xfrm>
            <a:prstGeom prst="rect">
              <a:avLst/>
            </a:prstGeom>
            <a:noFill/>
            <a:ln w="9525">
              <a:noFill/>
              <a:miter lim="800000"/>
              <a:headEnd/>
              <a:tailEnd/>
            </a:ln>
            <a:effectLst/>
          </p:spPr>
          <p:txBody>
            <a:bodyPr>
              <a:spAutoFit/>
            </a:bodyPr>
            <a:lstStyle/>
            <a:p>
              <a:pPr>
                <a:spcBef>
                  <a:spcPct val="50000"/>
                </a:spcBef>
              </a:pPr>
              <a:r>
                <a:rPr lang="en-GB" b="0"/>
                <a:t>6</a:t>
              </a:r>
            </a:p>
          </p:txBody>
        </p:sp>
        <p:sp>
          <p:nvSpPr>
            <p:cNvPr id="67604" name="Text Box 20"/>
            <p:cNvSpPr txBox="1">
              <a:spLocks noChangeArrowheads="1"/>
            </p:cNvSpPr>
            <p:nvPr/>
          </p:nvSpPr>
          <p:spPr bwMode="auto">
            <a:xfrm>
              <a:off x="4468" y="2024"/>
              <a:ext cx="363" cy="231"/>
            </a:xfrm>
            <a:prstGeom prst="rect">
              <a:avLst/>
            </a:prstGeom>
            <a:noFill/>
            <a:ln w="9525">
              <a:noFill/>
              <a:miter lim="800000"/>
              <a:headEnd/>
              <a:tailEnd/>
            </a:ln>
            <a:effectLst/>
          </p:spPr>
          <p:txBody>
            <a:bodyPr>
              <a:spAutoFit/>
            </a:bodyPr>
            <a:lstStyle/>
            <a:p>
              <a:pPr>
                <a:spcBef>
                  <a:spcPct val="50000"/>
                </a:spcBef>
              </a:pPr>
              <a:r>
                <a:rPr lang="en-GB" b="0"/>
                <a:t>4</a:t>
              </a:r>
            </a:p>
          </p:txBody>
        </p:sp>
        <p:sp>
          <p:nvSpPr>
            <p:cNvPr id="67605" name="Text Box 21"/>
            <p:cNvSpPr txBox="1">
              <a:spLocks noChangeArrowheads="1"/>
            </p:cNvSpPr>
            <p:nvPr/>
          </p:nvSpPr>
          <p:spPr bwMode="auto">
            <a:xfrm>
              <a:off x="3560" y="2069"/>
              <a:ext cx="363" cy="231"/>
            </a:xfrm>
            <a:prstGeom prst="rect">
              <a:avLst/>
            </a:prstGeom>
            <a:noFill/>
            <a:ln w="9525">
              <a:noFill/>
              <a:miter lim="800000"/>
              <a:headEnd/>
              <a:tailEnd/>
            </a:ln>
            <a:effectLst/>
          </p:spPr>
          <p:txBody>
            <a:bodyPr>
              <a:spAutoFit/>
            </a:bodyPr>
            <a:lstStyle/>
            <a:p>
              <a:pPr>
                <a:spcBef>
                  <a:spcPct val="50000"/>
                </a:spcBef>
              </a:pPr>
              <a:r>
                <a:rPr lang="en-GB" b="0"/>
                <a:t>7</a:t>
              </a:r>
            </a:p>
          </p:txBody>
        </p:sp>
        <p:sp>
          <p:nvSpPr>
            <p:cNvPr id="67606" name="Text Box 22"/>
            <p:cNvSpPr txBox="1">
              <a:spLocks noChangeArrowheads="1"/>
            </p:cNvSpPr>
            <p:nvPr/>
          </p:nvSpPr>
          <p:spPr bwMode="auto">
            <a:xfrm>
              <a:off x="2517" y="3430"/>
              <a:ext cx="363" cy="231"/>
            </a:xfrm>
            <a:prstGeom prst="rect">
              <a:avLst/>
            </a:prstGeom>
            <a:noFill/>
            <a:ln w="9525">
              <a:noFill/>
              <a:miter lim="800000"/>
              <a:headEnd/>
              <a:tailEnd/>
            </a:ln>
            <a:effectLst/>
          </p:spPr>
          <p:txBody>
            <a:bodyPr>
              <a:spAutoFit/>
            </a:bodyPr>
            <a:lstStyle/>
            <a:p>
              <a:pPr>
                <a:spcBef>
                  <a:spcPct val="50000"/>
                </a:spcBef>
              </a:pPr>
              <a:r>
                <a:rPr lang="en-GB" b="0"/>
                <a:t>3</a:t>
              </a: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5"/>
          <p:cNvSpPr>
            <a:spLocks noGrp="1" noChangeArrowheads="1"/>
          </p:cNvSpPr>
          <p:nvPr>
            <p:ph type="ftr" sz="quarter" idx="11"/>
          </p:nvPr>
        </p:nvSpPr>
        <p:spPr>
          <a:ln/>
        </p:spPr>
        <p:txBody>
          <a:bodyPr/>
          <a:lstStyle/>
          <a:p>
            <a:r>
              <a:rPr lang="en-GB" dirty="0" smtClean="0"/>
              <a:t>YDF 2015/16 AMC</a:t>
            </a:r>
            <a:endParaRPr lang="en-GB" dirty="0"/>
          </a:p>
        </p:txBody>
      </p:sp>
      <p:pic>
        <p:nvPicPr>
          <p:cNvPr id="68610" name="Picture 2" descr="KruskalCode"/>
          <p:cNvPicPr>
            <a:picLocks noChangeAspect="1" noChangeArrowheads="1"/>
          </p:cNvPicPr>
          <p:nvPr/>
        </p:nvPicPr>
        <p:blipFill>
          <a:blip r:embed="rId2" cstate="print"/>
          <a:srcRect/>
          <a:stretch>
            <a:fillRect/>
          </a:stretch>
        </p:blipFill>
        <p:spPr bwMode="auto">
          <a:xfrm>
            <a:off x="0" y="0"/>
            <a:ext cx="6446838" cy="6567488"/>
          </a:xfrm>
          <a:prstGeom prst="rect">
            <a:avLst/>
          </a:prstGeom>
          <a:noFill/>
        </p:spPr>
      </p:pic>
      <p:pic>
        <p:nvPicPr>
          <p:cNvPr id="68611" name="Picture 3" descr="KruskalOutput"/>
          <p:cNvPicPr>
            <a:picLocks noChangeAspect="1" noChangeArrowheads="1"/>
          </p:cNvPicPr>
          <p:nvPr/>
        </p:nvPicPr>
        <p:blipFill>
          <a:blip r:embed="rId3" cstate="print"/>
          <a:srcRect/>
          <a:stretch>
            <a:fillRect/>
          </a:stretch>
        </p:blipFill>
        <p:spPr bwMode="auto">
          <a:xfrm>
            <a:off x="6156325" y="0"/>
            <a:ext cx="2987675" cy="3673475"/>
          </a:xfrm>
          <a:prstGeom prst="rect">
            <a:avLst/>
          </a:prstGeom>
          <a:noFill/>
        </p:spPr>
      </p:pic>
      <p:sp>
        <p:nvSpPr>
          <p:cNvPr id="68612" name="Line 4"/>
          <p:cNvSpPr>
            <a:spLocks noChangeShapeType="1"/>
          </p:cNvSpPr>
          <p:nvPr/>
        </p:nvSpPr>
        <p:spPr bwMode="auto">
          <a:xfrm flipV="1">
            <a:off x="5702300" y="4030663"/>
            <a:ext cx="1036638" cy="647700"/>
          </a:xfrm>
          <a:prstGeom prst="line">
            <a:avLst/>
          </a:prstGeom>
          <a:noFill/>
          <a:ln w="57150">
            <a:solidFill>
              <a:schemeClr val="accent2"/>
            </a:solidFill>
            <a:round/>
            <a:headEnd/>
            <a:tailEnd/>
          </a:ln>
          <a:effectLst/>
        </p:spPr>
        <p:txBody>
          <a:bodyPr/>
          <a:lstStyle/>
          <a:p>
            <a:endParaRPr lang="en-GB"/>
          </a:p>
        </p:txBody>
      </p:sp>
      <p:sp>
        <p:nvSpPr>
          <p:cNvPr id="68613" name="Line 5"/>
          <p:cNvSpPr>
            <a:spLocks noChangeShapeType="1"/>
          </p:cNvSpPr>
          <p:nvPr/>
        </p:nvSpPr>
        <p:spPr bwMode="auto">
          <a:xfrm>
            <a:off x="6772275" y="4030663"/>
            <a:ext cx="1203325" cy="374650"/>
          </a:xfrm>
          <a:prstGeom prst="line">
            <a:avLst/>
          </a:prstGeom>
          <a:noFill/>
          <a:ln w="57150">
            <a:solidFill>
              <a:schemeClr val="accent2"/>
            </a:solidFill>
            <a:round/>
            <a:headEnd/>
            <a:tailEnd/>
          </a:ln>
          <a:effectLst/>
        </p:spPr>
        <p:txBody>
          <a:bodyPr/>
          <a:lstStyle/>
          <a:p>
            <a:endParaRPr lang="en-GB"/>
          </a:p>
        </p:txBody>
      </p:sp>
      <p:sp>
        <p:nvSpPr>
          <p:cNvPr id="68614" name="Line 6"/>
          <p:cNvSpPr>
            <a:spLocks noChangeShapeType="1"/>
          </p:cNvSpPr>
          <p:nvPr/>
        </p:nvSpPr>
        <p:spPr bwMode="auto">
          <a:xfrm>
            <a:off x="8008938" y="4438650"/>
            <a:ext cx="534987" cy="1430338"/>
          </a:xfrm>
          <a:prstGeom prst="line">
            <a:avLst/>
          </a:prstGeom>
          <a:noFill/>
          <a:ln w="57150">
            <a:solidFill>
              <a:schemeClr val="accent2"/>
            </a:solidFill>
            <a:round/>
            <a:headEnd/>
            <a:tailEnd/>
          </a:ln>
          <a:effectLst/>
        </p:spPr>
        <p:txBody>
          <a:bodyPr/>
          <a:lstStyle/>
          <a:p>
            <a:endParaRPr lang="en-GB"/>
          </a:p>
        </p:txBody>
      </p:sp>
      <p:sp>
        <p:nvSpPr>
          <p:cNvPr id="68615" name="Line 7"/>
          <p:cNvSpPr>
            <a:spLocks noChangeShapeType="1"/>
          </p:cNvSpPr>
          <p:nvPr/>
        </p:nvSpPr>
        <p:spPr bwMode="auto">
          <a:xfrm>
            <a:off x="5702300" y="4678363"/>
            <a:ext cx="401638" cy="1497012"/>
          </a:xfrm>
          <a:prstGeom prst="line">
            <a:avLst/>
          </a:prstGeom>
          <a:noFill/>
          <a:ln w="57150">
            <a:solidFill>
              <a:schemeClr val="accent2"/>
            </a:solidFill>
            <a:round/>
            <a:headEnd/>
            <a:tailEnd/>
          </a:ln>
          <a:effectLst/>
        </p:spPr>
        <p:txBody>
          <a:bodyPr/>
          <a:lstStyle/>
          <a:p>
            <a:endParaRPr lang="en-GB"/>
          </a:p>
        </p:txBody>
      </p:sp>
      <p:sp>
        <p:nvSpPr>
          <p:cNvPr id="68616" name="Line 8"/>
          <p:cNvSpPr>
            <a:spLocks noChangeShapeType="1"/>
          </p:cNvSpPr>
          <p:nvPr/>
        </p:nvSpPr>
        <p:spPr bwMode="auto">
          <a:xfrm flipV="1">
            <a:off x="6103938" y="5903913"/>
            <a:ext cx="1370012" cy="271462"/>
          </a:xfrm>
          <a:prstGeom prst="line">
            <a:avLst/>
          </a:prstGeom>
          <a:noFill/>
          <a:ln w="57150">
            <a:solidFill>
              <a:schemeClr val="accent2"/>
            </a:solidFill>
            <a:round/>
            <a:headEnd/>
            <a:tailEnd/>
          </a:ln>
          <a:effectLst/>
        </p:spPr>
        <p:txBody>
          <a:bodyPr/>
          <a:lstStyle/>
          <a:p>
            <a:endParaRPr lang="en-GB"/>
          </a:p>
        </p:txBody>
      </p:sp>
      <p:sp>
        <p:nvSpPr>
          <p:cNvPr id="68617" name="Line 9"/>
          <p:cNvSpPr>
            <a:spLocks noChangeShapeType="1"/>
          </p:cNvSpPr>
          <p:nvPr/>
        </p:nvSpPr>
        <p:spPr bwMode="auto">
          <a:xfrm flipH="1" flipV="1">
            <a:off x="6772275" y="4030663"/>
            <a:ext cx="701675" cy="1873250"/>
          </a:xfrm>
          <a:prstGeom prst="line">
            <a:avLst/>
          </a:prstGeom>
          <a:noFill/>
          <a:ln w="9525">
            <a:solidFill>
              <a:schemeClr val="tx1"/>
            </a:solidFill>
            <a:round/>
            <a:headEnd/>
            <a:tailEnd/>
          </a:ln>
          <a:effectLst/>
        </p:spPr>
        <p:txBody>
          <a:bodyPr/>
          <a:lstStyle/>
          <a:p>
            <a:endParaRPr lang="en-GB"/>
          </a:p>
        </p:txBody>
      </p:sp>
      <p:sp>
        <p:nvSpPr>
          <p:cNvPr id="68618" name="Line 10"/>
          <p:cNvSpPr>
            <a:spLocks noChangeShapeType="1"/>
          </p:cNvSpPr>
          <p:nvPr/>
        </p:nvSpPr>
        <p:spPr bwMode="auto">
          <a:xfrm flipV="1">
            <a:off x="7473950" y="4405313"/>
            <a:ext cx="501650" cy="1463675"/>
          </a:xfrm>
          <a:prstGeom prst="line">
            <a:avLst/>
          </a:prstGeom>
          <a:noFill/>
          <a:ln w="9525">
            <a:solidFill>
              <a:schemeClr val="tx1"/>
            </a:solidFill>
            <a:round/>
            <a:headEnd/>
            <a:tailEnd/>
          </a:ln>
          <a:effectLst/>
        </p:spPr>
        <p:txBody>
          <a:bodyPr/>
          <a:lstStyle/>
          <a:p>
            <a:endParaRPr lang="en-GB"/>
          </a:p>
        </p:txBody>
      </p:sp>
      <p:sp>
        <p:nvSpPr>
          <p:cNvPr id="68619" name="Text Box 11"/>
          <p:cNvSpPr txBox="1">
            <a:spLocks noChangeArrowheads="1"/>
          </p:cNvSpPr>
          <p:nvPr/>
        </p:nvSpPr>
        <p:spPr bwMode="auto">
          <a:xfrm>
            <a:off x="5435600" y="4506913"/>
            <a:ext cx="266700" cy="366712"/>
          </a:xfrm>
          <a:prstGeom prst="rect">
            <a:avLst/>
          </a:prstGeom>
          <a:noFill/>
          <a:ln w="9525">
            <a:noFill/>
            <a:miter lim="800000"/>
            <a:headEnd/>
            <a:tailEnd/>
          </a:ln>
          <a:effectLst/>
        </p:spPr>
        <p:txBody>
          <a:bodyPr>
            <a:spAutoFit/>
          </a:bodyPr>
          <a:lstStyle/>
          <a:p>
            <a:pPr>
              <a:spcBef>
                <a:spcPct val="50000"/>
              </a:spcBef>
            </a:pPr>
            <a:r>
              <a:rPr lang="en-GB" b="0"/>
              <a:t>A</a:t>
            </a:r>
          </a:p>
        </p:txBody>
      </p:sp>
      <p:sp>
        <p:nvSpPr>
          <p:cNvPr id="68620" name="Text Box 12"/>
          <p:cNvSpPr txBox="1">
            <a:spLocks noChangeArrowheads="1"/>
          </p:cNvSpPr>
          <p:nvPr/>
        </p:nvSpPr>
        <p:spPr bwMode="auto">
          <a:xfrm>
            <a:off x="6659563" y="3716338"/>
            <a:ext cx="266700" cy="366712"/>
          </a:xfrm>
          <a:prstGeom prst="rect">
            <a:avLst/>
          </a:prstGeom>
          <a:noFill/>
          <a:ln w="9525">
            <a:noFill/>
            <a:miter lim="800000"/>
            <a:headEnd/>
            <a:tailEnd/>
          </a:ln>
          <a:effectLst/>
        </p:spPr>
        <p:txBody>
          <a:bodyPr>
            <a:spAutoFit/>
          </a:bodyPr>
          <a:lstStyle/>
          <a:p>
            <a:pPr>
              <a:spcBef>
                <a:spcPct val="50000"/>
              </a:spcBef>
            </a:pPr>
            <a:r>
              <a:rPr lang="en-GB" b="0"/>
              <a:t>D</a:t>
            </a:r>
          </a:p>
        </p:txBody>
      </p:sp>
      <p:sp>
        <p:nvSpPr>
          <p:cNvPr id="68621" name="Text Box 13"/>
          <p:cNvSpPr txBox="1">
            <a:spLocks noChangeArrowheads="1"/>
          </p:cNvSpPr>
          <p:nvPr/>
        </p:nvSpPr>
        <p:spPr bwMode="auto">
          <a:xfrm>
            <a:off x="7956550" y="4221163"/>
            <a:ext cx="266700" cy="366712"/>
          </a:xfrm>
          <a:prstGeom prst="rect">
            <a:avLst/>
          </a:prstGeom>
          <a:noFill/>
          <a:ln w="9525">
            <a:noFill/>
            <a:miter lim="800000"/>
            <a:headEnd/>
            <a:tailEnd/>
          </a:ln>
          <a:effectLst/>
        </p:spPr>
        <p:txBody>
          <a:bodyPr>
            <a:spAutoFit/>
          </a:bodyPr>
          <a:lstStyle/>
          <a:p>
            <a:pPr>
              <a:spcBef>
                <a:spcPct val="50000"/>
              </a:spcBef>
            </a:pPr>
            <a:r>
              <a:rPr lang="en-GB" b="0"/>
              <a:t>E</a:t>
            </a:r>
          </a:p>
        </p:txBody>
      </p:sp>
      <p:sp>
        <p:nvSpPr>
          <p:cNvPr id="68622" name="Text Box 14"/>
          <p:cNvSpPr txBox="1">
            <a:spLocks noChangeArrowheads="1"/>
          </p:cNvSpPr>
          <p:nvPr/>
        </p:nvSpPr>
        <p:spPr bwMode="auto">
          <a:xfrm>
            <a:off x="5835650" y="6142038"/>
            <a:ext cx="268288" cy="366712"/>
          </a:xfrm>
          <a:prstGeom prst="rect">
            <a:avLst/>
          </a:prstGeom>
          <a:noFill/>
          <a:ln w="9525">
            <a:noFill/>
            <a:miter lim="800000"/>
            <a:headEnd/>
            <a:tailEnd/>
          </a:ln>
          <a:effectLst/>
        </p:spPr>
        <p:txBody>
          <a:bodyPr>
            <a:spAutoFit/>
          </a:bodyPr>
          <a:lstStyle/>
          <a:p>
            <a:pPr>
              <a:spcBef>
                <a:spcPct val="50000"/>
              </a:spcBef>
            </a:pPr>
            <a:r>
              <a:rPr lang="en-GB" b="0"/>
              <a:t>B</a:t>
            </a:r>
          </a:p>
        </p:txBody>
      </p:sp>
      <p:sp>
        <p:nvSpPr>
          <p:cNvPr id="68623" name="Text Box 15"/>
          <p:cNvSpPr txBox="1">
            <a:spLocks noChangeArrowheads="1"/>
          </p:cNvSpPr>
          <p:nvPr/>
        </p:nvSpPr>
        <p:spPr bwMode="auto">
          <a:xfrm>
            <a:off x="7440613" y="5868988"/>
            <a:ext cx="266700" cy="366712"/>
          </a:xfrm>
          <a:prstGeom prst="rect">
            <a:avLst/>
          </a:prstGeom>
          <a:noFill/>
          <a:ln w="9525">
            <a:noFill/>
            <a:miter lim="800000"/>
            <a:headEnd/>
            <a:tailEnd/>
          </a:ln>
          <a:effectLst/>
        </p:spPr>
        <p:txBody>
          <a:bodyPr>
            <a:spAutoFit/>
          </a:bodyPr>
          <a:lstStyle/>
          <a:p>
            <a:pPr>
              <a:spcBef>
                <a:spcPct val="50000"/>
              </a:spcBef>
            </a:pPr>
            <a:r>
              <a:rPr lang="en-GB" b="0"/>
              <a:t>C</a:t>
            </a:r>
          </a:p>
        </p:txBody>
      </p:sp>
      <p:sp>
        <p:nvSpPr>
          <p:cNvPr id="68624" name="Text Box 16"/>
          <p:cNvSpPr txBox="1">
            <a:spLocks noChangeArrowheads="1"/>
          </p:cNvSpPr>
          <p:nvPr/>
        </p:nvSpPr>
        <p:spPr bwMode="auto">
          <a:xfrm>
            <a:off x="8410575" y="5868988"/>
            <a:ext cx="266700" cy="366712"/>
          </a:xfrm>
          <a:prstGeom prst="rect">
            <a:avLst/>
          </a:prstGeom>
          <a:noFill/>
          <a:ln w="9525">
            <a:noFill/>
            <a:miter lim="800000"/>
            <a:headEnd/>
            <a:tailEnd/>
          </a:ln>
          <a:effectLst/>
        </p:spPr>
        <p:txBody>
          <a:bodyPr>
            <a:spAutoFit/>
          </a:bodyPr>
          <a:lstStyle/>
          <a:p>
            <a:pPr>
              <a:spcBef>
                <a:spcPct val="50000"/>
              </a:spcBef>
            </a:pPr>
            <a:r>
              <a:rPr lang="en-GB" b="0"/>
              <a:t>F</a:t>
            </a:r>
          </a:p>
        </p:txBody>
      </p:sp>
      <p:sp>
        <p:nvSpPr>
          <p:cNvPr id="68625" name="Text Box 17"/>
          <p:cNvSpPr txBox="1">
            <a:spLocks noChangeArrowheads="1"/>
          </p:cNvSpPr>
          <p:nvPr/>
        </p:nvSpPr>
        <p:spPr bwMode="auto">
          <a:xfrm>
            <a:off x="6011863" y="4076700"/>
            <a:ext cx="266700" cy="366713"/>
          </a:xfrm>
          <a:prstGeom prst="rect">
            <a:avLst/>
          </a:prstGeom>
          <a:noFill/>
          <a:ln w="9525">
            <a:noFill/>
            <a:miter lim="800000"/>
            <a:headEnd/>
            <a:tailEnd/>
          </a:ln>
          <a:effectLst/>
        </p:spPr>
        <p:txBody>
          <a:bodyPr>
            <a:spAutoFit/>
          </a:bodyPr>
          <a:lstStyle/>
          <a:p>
            <a:pPr>
              <a:spcBef>
                <a:spcPct val="50000"/>
              </a:spcBef>
            </a:pPr>
            <a:r>
              <a:rPr lang="en-GB" b="0"/>
              <a:t>1</a:t>
            </a:r>
          </a:p>
        </p:txBody>
      </p:sp>
      <p:sp>
        <p:nvSpPr>
          <p:cNvPr id="68626" name="Text Box 18"/>
          <p:cNvSpPr txBox="1">
            <a:spLocks noChangeArrowheads="1"/>
          </p:cNvSpPr>
          <p:nvPr/>
        </p:nvSpPr>
        <p:spPr bwMode="auto">
          <a:xfrm>
            <a:off x="5635625" y="5359400"/>
            <a:ext cx="268288" cy="366713"/>
          </a:xfrm>
          <a:prstGeom prst="rect">
            <a:avLst/>
          </a:prstGeom>
          <a:noFill/>
          <a:ln w="9525">
            <a:noFill/>
            <a:miter lim="800000"/>
            <a:headEnd/>
            <a:tailEnd/>
          </a:ln>
          <a:effectLst/>
        </p:spPr>
        <p:txBody>
          <a:bodyPr>
            <a:spAutoFit/>
          </a:bodyPr>
          <a:lstStyle/>
          <a:p>
            <a:pPr>
              <a:spcBef>
                <a:spcPct val="50000"/>
              </a:spcBef>
            </a:pPr>
            <a:r>
              <a:rPr lang="en-GB" b="0"/>
              <a:t>2</a:t>
            </a:r>
          </a:p>
        </p:txBody>
      </p:sp>
      <p:sp>
        <p:nvSpPr>
          <p:cNvPr id="68627" name="Text Box 19"/>
          <p:cNvSpPr txBox="1">
            <a:spLocks noChangeArrowheads="1"/>
          </p:cNvSpPr>
          <p:nvPr/>
        </p:nvSpPr>
        <p:spPr bwMode="auto">
          <a:xfrm>
            <a:off x="6772275" y="4779963"/>
            <a:ext cx="266700" cy="366712"/>
          </a:xfrm>
          <a:prstGeom prst="rect">
            <a:avLst/>
          </a:prstGeom>
          <a:noFill/>
          <a:ln w="9525">
            <a:noFill/>
            <a:miter lim="800000"/>
            <a:headEnd/>
            <a:tailEnd/>
          </a:ln>
          <a:effectLst/>
        </p:spPr>
        <p:txBody>
          <a:bodyPr>
            <a:spAutoFit/>
          </a:bodyPr>
          <a:lstStyle/>
          <a:p>
            <a:pPr>
              <a:spcBef>
                <a:spcPct val="50000"/>
              </a:spcBef>
            </a:pPr>
            <a:r>
              <a:rPr lang="en-GB" b="0"/>
              <a:t>5</a:t>
            </a:r>
          </a:p>
        </p:txBody>
      </p:sp>
      <p:sp>
        <p:nvSpPr>
          <p:cNvPr id="68628" name="Text Box 20"/>
          <p:cNvSpPr txBox="1">
            <a:spLocks noChangeArrowheads="1"/>
          </p:cNvSpPr>
          <p:nvPr/>
        </p:nvSpPr>
        <p:spPr bwMode="auto">
          <a:xfrm>
            <a:off x="7308850" y="3933825"/>
            <a:ext cx="266700" cy="366713"/>
          </a:xfrm>
          <a:prstGeom prst="rect">
            <a:avLst/>
          </a:prstGeom>
          <a:noFill/>
          <a:ln w="9525">
            <a:noFill/>
            <a:miter lim="800000"/>
            <a:headEnd/>
            <a:tailEnd/>
          </a:ln>
          <a:effectLst/>
        </p:spPr>
        <p:txBody>
          <a:bodyPr>
            <a:spAutoFit/>
          </a:bodyPr>
          <a:lstStyle/>
          <a:p>
            <a:pPr>
              <a:spcBef>
                <a:spcPct val="50000"/>
              </a:spcBef>
            </a:pPr>
            <a:r>
              <a:rPr lang="en-GB" b="0"/>
              <a:t>6</a:t>
            </a:r>
          </a:p>
        </p:txBody>
      </p:sp>
      <p:sp>
        <p:nvSpPr>
          <p:cNvPr id="68629" name="Text Box 21"/>
          <p:cNvSpPr txBox="1">
            <a:spLocks noChangeArrowheads="1"/>
          </p:cNvSpPr>
          <p:nvPr/>
        </p:nvSpPr>
        <p:spPr bwMode="auto">
          <a:xfrm>
            <a:off x="8208963" y="4984750"/>
            <a:ext cx="268287" cy="366713"/>
          </a:xfrm>
          <a:prstGeom prst="rect">
            <a:avLst/>
          </a:prstGeom>
          <a:noFill/>
          <a:ln w="9525">
            <a:noFill/>
            <a:miter lim="800000"/>
            <a:headEnd/>
            <a:tailEnd/>
          </a:ln>
          <a:effectLst/>
        </p:spPr>
        <p:txBody>
          <a:bodyPr>
            <a:spAutoFit/>
          </a:bodyPr>
          <a:lstStyle/>
          <a:p>
            <a:pPr>
              <a:spcBef>
                <a:spcPct val="50000"/>
              </a:spcBef>
            </a:pPr>
            <a:r>
              <a:rPr lang="en-GB" b="0"/>
              <a:t>4</a:t>
            </a:r>
          </a:p>
        </p:txBody>
      </p:sp>
      <p:sp>
        <p:nvSpPr>
          <p:cNvPr id="68630" name="Text Box 22"/>
          <p:cNvSpPr txBox="1">
            <a:spLocks noChangeArrowheads="1"/>
          </p:cNvSpPr>
          <p:nvPr/>
        </p:nvSpPr>
        <p:spPr bwMode="auto">
          <a:xfrm>
            <a:off x="7524750" y="4941888"/>
            <a:ext cx="266700" cy="366712"/>
          </a:xfrm>
          <a:prstGeom prst="rect">
            <a:avLst/>
          </a:prstGeom>
          <a:noFill/>
          <a:ln w="9525">
            <a:noFill/>
            <a:miter lim="800000"/>
            <a:headEnd/>
            <a:tailEnd/>
          </a:ln>
          <a:effectLst/>
        </p:spPr>
        <p:txBody>
          <a:bodyPr>
            <a:spAutoFit/>
          </a:bodyPr>
          <a:lstStyle/>
          <a:p>
            <a:pPr>
              <a:spcBef>
                <a:spcPct val="50000"/>
              </a:spcBef>
            </a:pPr>
            <a:r>
              <a:rPr lang="en-GB" b="0"/>
              <a:t>7</a:t>
            </a:r>
          </a:p>
        </p:txBody>
      </p:sp>
      <p:sp>
        <p:nvSpPr>
          <p:cNvPr id="68631" name="Text Box 23"/>
          <p:cNvSpPr txBox="1">
            <a:spLocks noChangeArrowheads="1"/>
          </p:cNvSpPr>
          <p:nvPr/>
        </p:nvSpPr>
        <p:spPr bwMode="auto">
          <a:xfrm>
            <a:off x="6772275" y="6038850"/>
            <a:ext cx="266700" cy="366713"/>
          </a:xfrm>
          <a:prstGeom prst="rect">
            <a:avLst/>
          </a:prstGeom>
          <a:noFill/>
          <a:ln w="9525">
            <a:noFill/>
            <a:miter lim="800000"/>
            <a:headEnd/>
            <a:tailEnd/>
          </a:ln>
          <a:effectLst/>
        </p:spPr>
        <p:txBody>
          <a:bodyPr>
            <a:spAutoFit/>
          </a:bodyPr>
          <a:lstStyle/>
          <a:p>
            <a:pPr>
              <a:spcBef>
                <a:spcPct val="50000"/>
              </a:spcBef>
            </a:pPr>
            <a:r>
              <a:rPr lang="en-GB" b="0"/>
              <a:t>3</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p>
            <a:r>
              <a:rPr lang="en-GB" dirty="0" smtClean="0"/>
              <a:t>YDF 2015/16 AMC</a:t>
            </a:r>
            <a:endParaRPr lang="en-GB" dirty="0"/>
          </a:p>
        </p:txBody>
      </p:sp>
      <p:pic>
        <p:nvPicPr>
          <p:cNvPr id="69634" name="Picture 2" descr="KruskalCode3"/>
          <p:cNvPicPr>
            <a:picLocks noChangeAspect="1" noChangeArrowheads="1"/>
          </p:cNvPicPr>
          <p:nvPr/>
        </p:nvPicPr>
        <p:blipFill>
          <a:blip r:embed="rId2" cstate="print"/>
          <a:srcRect/>
          <a:stretch>
            <a:fillRect/>
          </a:stretch>
        </p:blipFill>
        <p:spPr bwMode="auto">
          <a:xfrm>
            <a:off x="1023938" y="1457325"/>
            <a:ext cx="7096125" cy="394335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p>
            <a:r>
              <a:rPr lang="en-GB" dirty="0" smtClean="0"/>
              <a:t>YDF 2015/16 AMC</a:t>
            </a:r>
            <a:endParaRPr lang="en-GB" dirty="0"/>
          </a:p>
        </p:txBody>
      </p:sp>
      <p:pic>
        <p:nvPicPr>
          <p:cNvPr id="70658" name="Picture 2" descr="KruskalCode2"/>
          <p:cNvPicPr>
            <a:picLocks noChangeAspect="1" noChangeArrowheads="1"/>
          </p:cNvPicPr>
          <p:nvPr/>
        </p:nvPicPr>
        <p:blipFill>
          <a:blip r:embed="rId2" cstate="print"/>
          <a:srcRect/>
          <a:stretch>
            <a:fillRect/>
          </a:stretch>
        </p:blipFill>
        <p:spPr bwMode="auto">
          <a:xfrm>
            <a:off x="1331913" y="0"/>
            <a:ext cx="5683250" cy="68580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979712" y="0"/>
            <a:ext cx="4834880" cy="706437"/>
          </a:xfrm>
        </p:spPr>
        <p:txBody>
          <a:bodyPr/>
          <a:lstStyle/>
          <a:p>
            <a:pPr eaLnBrk="1" hangingPunct="1"/>
            <a:r>
              <a:rPr lang="en-GB" sz="4000" dirty="0" smtClean="0"/>
              <a:t>Having a breakdown</a:t>
            </a:r>
          </a:p>
        </p:txBody>
      </p:sp>
      <p:sp>
        <p:nvSpPr>
          <p:cNvPr id="7172" name="Rectangle 3"/>
          <p:cNvSpPr>
            <a:spLocks noGrp="1" noChangeArrowheads="1"/>
          </p:cNvSpPr>
          <p:nvPr>
            <p:ph sz="quarter" idx="1"/>
          </p:nvPr>
        </p:nvSpPr>
        <p:spPr>
          <a:xfrm>
            <a:off x="500063" y="5245100"/>
            <a:ext cx="8229600" cy="1612900"/>
          </a:xfrm>
        </p:spPr>
        <p:txBody>
          <a:bodyPr/>
          <a:lstStyle/>
          <a:p>
            <a:pPr eaLnBrk="1" hangingPunct="1">
              <a:lnSpc>
                <a:spcPct val="80000"/>
              </a:lnSpc>
              <a:buFontTx/>
              <a:buNone/>
            </a:pPr>
            <a:r>
              <a:rPr lang="en-GB" sz="2000" smtClean="0"/>
              <a:t>Usually we start with a simplified view of the processes and then realise </a:t>
            </a:r>
          </a:p>
          <a:p>
            <a:pPr eaLnBrk="1" hangingPunct="1">
              <a:lnSpc>
                <a:spcPct val="80000"/>
              </a:lnSpc>
              <a:buFontTx/>
              <a:buNone/>
            </a:pPr>
            <a:r>
              <a:rPr lang="en-GB" sz="2000" smtClean="0"/>
              <a:t>that each one can be broken down or decomposed into sub processes.</a:t>
            </a:r>
          </a:p>
          <a:p>
            <a:pPr eaLnBrk="1" hangingPunct="1">
              <a:lnSpc>
                <a:spcPct val="80000"/>
              </a:lnSpc>
              <a:buFontTx/>
              <a:buNone/>
            </a:pPr>
            <a:r>
              <a:rPr lang="en-GB" sz="2000" smtClean="0"/>
              <a:t>The top level processes can be describe in more detail which should</a:t>
            </a:r>
          </a:p>
          <a:p>
            <a:pPr eaLnBrk="1" hangingPunct="1">
              <a:lnSpc>
                <a:spcPct val="80000"/>
              </a:lnSpc>
              <a:buFontTx/>
              <a:buNone/>
            </a:pPr>
            <a:r>
              <a:rPr lang="en-GB" sz="2000" smtClean="0"/>
              <a:t>appear </a:t>
            </a:r>
            <a:r>
              <a:rPr lang="en-GB" sz="2000" b="1" smtClean="0"/>
              <a:t>underneath</a:t>
            </a:r>
            <a:r>
              <a:rPr lang="en-GB" sz="2000" smtClean="0"/>
              <a:t> in a structure diagram. </a:t>
            </a:r>
          </a:p>
        </p:txBody>
      </p:sp>
      <p:sp>
        <p:nvSpPr>
          <p:cNvPr id="54"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7175" name="Slide Number Placeholder 52"/>
          <p:cNvSpPr>
            <a:spLocks noGrp="1"/>
          </p:cNvSpPr>
          <p:nvPr>
            <p:ph type="sldNum" sz="quarter" idx="12"/>
          </p:nvPr>
        </p:nvSpPr>
        <p:spPr>
          <a:noFill/>
        </p:spPr>
        <p:txBody>
          <a:bodyPr>
            <a:normAutofit fontScale="85000" lnSpcReduction="20000"/>
          </a:bodyPr>
          <a:lstStyle/>
          <a:p>
            <a:fld id="{DF1B00C9-6A62-4DF8-AAE0-7CA0E57989D0}" type="slidenum">
              <a:rPr lang="en-GB" smtClean="0"/>
              <a:pPr/>
              <a:t>5</a:t>
            </a:fld>
            <a:endParaRPr lang="en-GB" smtClean="0"/>
          </a:p>
        </p:txBody>
      </p:sp>
      <p:sp>
        <p:nvSpPr>
          <p:cNvPr id="7170" name="Footer Placeholder 4"/>
          <p:cNvSpPr txBox="1">
            <a:spLocks noGrp="1"/>
          </p:cNvSpPr>
          <p:nvPr/>
        </p:nvSpPr>
        <p:spPr bwMode="auto">
          <a:xfrm>
            <a:off x="3643313" y="6381750"/>
            <a:ext cx="2895600" cy="476250"/>
          </a:xfrm>
          <a:prstGeom prst="rect">
            <a:avLst/>
          </a:prstGeom>
          <a:noFill/>
          <a:ln w="9525">
            <a:noFill/>
            <a:miter lim="800000"/>
            <a:headEnd/>
            <a:tailEnd/>
          </a:ln>
        </p:spPr>
        <p:txBody>
          <a:bodyPr/>
          <a:lstStyle/>
          <a:p>
            <a:pPr algn="ctr"/>
            <a:endParaRPr lang="en-US" sz="1400" b="0"/>
          </a:p>
        </p:txBody>
      </p:sp>
      <p:pic>
        <p:nvPicPr>
          <p:cNvPr id="7173" name="Picture 33" descr="BSBALCAP"/>
          <p:cNvPicPr>
            <a:picLocks noChangeAspect="1" noChangeArrowheads="1"/>
          </p:cNvPicPr>
          <p:nvPr/>
        </p:nvPicPr>
        <p:blipFill>
          <a:blip r:embed="rId2" cstate="print"/>
          <a:srcRect/>
          <a:stretch>
            <a:fillRect/>
          </a:stretch>
        </p:blipFill>
        <p:spPr bwMode="auto">
          <a:xfrm>
            <a:off x="0" y="285750"/>
            <a:ext cx="1476375" cy="752475"/>
          </a:xfrm>
          <a:prstGeom prst="rect">
            <a:avLst/>
          </a:prstGeom>
          <a:noFill/>
          <a:ln w="9525">
            <a:noFill/>
            <a:miter lim="800000"/>
            <a:headEnd/>
            <a:tailEnd/>
          </a:ln>
        </p:spPr>
      </p:pic>
      <p:grpSp>
        <p:nvGrpSpPr>
          <p:cNvPr id="7174" name="Group 53"/>
          <p:cNvGrpSpPr>
            <a:grpSpLocks/>
          </p:cNvGrpSpPr>
          <p:nvPr/>
        </p:nvGrpSpPr>
        <p:grpSpPr bwMode="auto">
          <a:xfrm>
            <a:off x="755650" y="1556792"/>
            <a:ext cx="7756525" cy="3443833"/>
            <a:chOff x="755650" y="1556802"/>
            <a:chExt cx="7756543" cy="3443834"/>
          </a:xfrm>
        </p:grpSpPr>
        <p:sp>
          <p:nvSpPr>
            <p:cNvPr id="7176" name="Text Box 4"/>
            <p:cNvSpPr txBox="1">
              <a:spLocks noChangeArrowheads="1"/>
            </p:cNvSpPr>
            <p:nvPr/>
          </p:nvSpPr>
          <p:spPr bwMode="auto">
            <a:xfrm>
              <a:off x="3563895" y="1556802"/>
              <a:ext cx="1944688" cy="376238"/>
            </a:xfrm>
            <a:prstGeom prst="rect">
              <a:avLst/>
            </a:prstGeom>
            <a:noFill/>
            <a:ln w="9525">
              <a:solidFill>
                <a:schemeClr val="tx1"/>
              </a:solidFill>
              <a:miter lim="800000"/>
              <a:headEnd/>
              <a:tailEnd/>
            </a:ln>
          </p:spPr>
          <p:txBody>
            <a:bodyPr>
              <a:spAutoFit/>
            </a:bodyPr>
            <a:lstStyle/>
            <a:p>
              <a:pPr>
                <a:spcBef>
                  <a:spcPct val="50000"/>
                </a:spcBef>
              </a:pPr>
              <a:r>
                <a:rPr lang="en-GB" b="0" dirty="0"/>
                <a:t>Title of Algorithm</a:t>
              </a:r>
            </a:p>
          </p:txBody>
        </p:sp>
        <p:sp>
          <p:nvSpPr>
            <p:cNvPr id="7177" name="Line 5"/>
            <p:cNvSpPr>
              <a:spLocks noChangeShapeType="1"/>
            </p:cNvSpPr>
            <p:nvPr/>
          </p:nvSpPr>
          <p:spPr bwMode="auto">
            <a:xfrm>
              <a:off x="4500001" y="1916842"/>
              <a:ext cx="562" cy="275506"/>
            </a:xfrm>
            <a:prstGeom prst="line">
              <a:avLst/>
            </a:prstGeom>
            <a:noFill/>
            <a:ln w="9525">
              <a:solidFill>
                <a:schemeClr val="tx1"/>
              </a:solidFill>
              <a:round/>
              <a:headEnd/>
              <a:tailEnd/>
            </a:ln>
          </p:spPr>
          <p:txBody>
            <a:bodyPr/>
            <a:lstStyle/>
            <a:p>
              <a:endParaRPr lang="en-GB"/>
            </a:p>
          </p:txBody>
        </p:sp>
        <p:sp>
          <p:nvSpPr>
            <p:cNvPr id="7178" name="Line 6"/>
            <p:cNvSpPr>
              <a:spLocks noChangeShapeType="1"/>
            </p:cNvSpPr>
            <p:nvPr/>
          </p:nvSpPr>
          <p:spPr bwMode="auto">
            <a:xfrm flipV="1">
              <a:off x="1620838" y="2192348"/>
              <a:ext cx="6048375" cy="0"/>
            </a:xfrm>
            <a:prstGeom prst="line">
              <a:avLst/>
            </a:prstGeom>
            <a:noFill/>
            <a:ln w="9525">
              <a:solidFill>
                <a:schemeClr val="tx1"/>
              </a:solidFill>
              <a:round/>
              <a:headEnd/>
              <a:tailEnd/>
            </a:ln>
          </p:spPr>
          <p:txBody>
            <a:bodyPr/>
            <a:lstStyle/>
            <a:p>
              <a:endParaRPr lang="en-GB"/>
            </a:p>
          </p:txBody>
        </p:sp>
        <p:sp>
          <p:nvSpPr>
            <p:cNvPr id="7179" name="Text Box 7"/>
            <p:cNvSpPr txBox="1">
              <a:spLocks noChangeArrowheads="1"/>
            </p:cNvSpPr>
            <p:nvPr/>
          </p:nvSpPr>
          <p:spPr bwMode="auto">
            <a:xfrm>
              <a:off x="1044575" y="2768611"/>
              <a:ext cx="1296988" cy="376237"/>
            </a:xfrm>
            <a:prstGeom prst="rect">
              <a:avLst/>
            </a:prstGeom>
            <a:noFill/>
            <a:ln w="9525">
              <a:solidFill>
                <a:schemeClr val="tx1"/>
              </a:solidFill>
              <a:miter lim="800000"/>
              <a:headEnd/>
              <a:tailEnd/>
            </a:ln>
          </p:spPr>
          <p:txBody>
            <a:bodyPr>
              <a:spAutoFit/>
            </a:bodyPr>
            <a:lstStyle/>
            <a:p>
              <a:pPr>
                <a:spcBef>
                  <a:spcPct val="50000"/>
                </a:spcBef>
              </a:pPr>
              <a:r>
                <a:rPr lang="en-GB" b="0"/>
                <a:t>Process 1</a:t>
              </a:r>
            </a:p>
          </p:txBody>
        </p:sp>
        <p:sp>
          <p:nvSpPr>
            <p:cNvPr id="7180" name="Line 8"/>
            <p:cNvSpPr>
              <a:spLocks noChangeShapeType="1"/>
            </p:cNvSpPr>
            <p:nvPr/>
          </p:nvSpPr>
          <p:spPr bwMode="auto">
            <a:xfrm>
              <a:off x="1620838" y="2192348"/>
              <a:ext cx="0" cy="504825"/>
            </a:xfrm>
            <a:prstGeom prst="line">
              <a:avLst/>
            </a:prstGeom>
            <a:noFill/>
            <a:ln w="9525">
              <a:solidFill>
                <a:schemeClr val="tx1"/>
              </a:solidFill>
              <a:round/>
              <a:headEnd/>
              <a:tailEnd/>
            </a:ln>
          </p:spPr>
          <p:txBody>
            <a:bodyPr/>
            <a:lstStyle/>
            <a:p>
              <a:endParaRPr lang="en-GB"/>
            </a:p>
          </p:txBody>
        </p:sp>
        <p:sp>
          <p:nvSpPr>
            <p:cNvPr id="7181" name="Text Box 9"/>
            <p:cNvSpPr txBox="1">
              <a:spLocks noChangeArrowheads="1"/>
            </p:cNvSpPr>
            <p:nvPr/>
          </p:nvSpPr>
          <p:spPr bwMode="auto">
            <a:xfrm>
              <a:off x="2643174" y="2719379"/>
              <a:ext cx="1296987" cy="376237"/>
            </a:xfrm>
            <a:prstGeom prst="rect">
              <a:avLst/>
            </a:prstGeom>
            <a:noFill/>
            <a:ln w="9525">
              <a:solidFill>
                <a:schemeClr val="tx1"/>
              </a:solidFill>
              <a:miter lim="800000"/>
              <a:headEnd/>
              <a:tailEnd/>
            </a:ln>
          </p:spPr>
          <p:txBody>
            <a:bodyPr>
              <a:spAutoFit/>
            </a:bodyPr>
            <a:lstStyle/>
            <a:p>
              <a:pPr>
                <a:spcBef>
                  <a:spcPct val="50000"/>
                </a:spcBef>
              </a:pPr>
              <a:r>
                <a:rPr lang="en-GB" b="0"/>
                <a:t>Process 2</a:t>
              </a:r>
            </a:p>
          </p:txBody>
        </p:sp>
        <p:sp>
          <p:nvSpPr>
            <p:cNvPr id="7182" name="Line 10"/>
            <p:cNvSpPr>
              <a:spLocks noChangeShapeType="1"/>
            </p:cNvSpPr>
            <p:nvPr/>
          </p:nvSpPr>
          <p:spPr bwMode="auto">
            <a:xfrm>
              <a:off x="6442077" y="2192348"/>
              <a:ext cx="0" cy="504825"/>
            </a:xfrm>
            <a:prstGeom prst="line">
              <a:avLst/>
            </a:prstGeom>
            <a:noFill/>
            <a:ln w="9525">
              <a:solidFill>
                <a:schemeClr val="tx1"/>
              </a:solidFill>
              <a:round/>
              <a:headEnd/>
              <a:tailEnd/>
            </a:ln>
          </p:spPr>
          <p:txBody>
            <a:bodyPr/>
            <a:lstStyle/>
            <a:p>
              <a:endParaRPr lang="en-GB"/>
            </a:p>
          </p:txBody>
        </p:sp>
        <p:sp>
          <p:nvSpPr>
            <p:cNvPr id="7183" name="Text Box 11"/>
            <p:cNvSpPr txBox="1">
              <a:spLocks noChangeArrowheads="1"/>
            </p:cNvSpPr>
            <p:nvPr/>
          </p:nvSpPr>
          <p:spPr bwMode="auto">
            <a:xfrm>
              <a:off x="5794377" y="2697173"/>
              <a:ext cx="1296987" cy="376238"/>
            </a:xfrm>
            <a:prstGeom prst="rect">
              <a:avLst/>
            </a:prstGeom>
            <a:noFill/>
            <a:ln w="9525">
              <a:solidFill>
                <a:schemeClr val="tx1"/>
              </a:solidFill>
              <a:miter lim="800000"/>
              <a:headEnd/>
              <a:tailEnd/>
            </a:ln>
          </p:spPr>
          <p:txBody>
            <a:bodyPr>
              <a:spAutoFit/>
            </a:bodyPr>
            <a:lstStyle/>
            <a:p>
              <a:pPr>
                <a:spcBef>
                  <a:spcPct val="50000"/>
                </a:spcBef>
              </a:pPr>
              <a:r>
                <a:rPr lang="en-GB" b="0"/>
                <a:t>Process 4</a:t>
              </a:r>
            </a:p>
          </p:txBody>
        </p:sp>
        <p:sp>
          <p:nvSpPr>
            <p:cNvPr id="7184" name="Line 12"/>
            <p:cNvSpPr>
              <a:spLocks noChangeShapeType="1"/>
            </p:cNvSpPr>
            <p:nvPr/>
          </p:nvSpPr>
          <p:spPr bwMode="auto">
            <a:xfrm>
              <a:off x="3074974" y="2214554"/>
              <a:ext cx="0" cy="504825"/>
            </a:xfrm>
            <a:prstGeom prst="line">
              <a:avLst/>
            </a:prstGeom>
            <a:noFill/>
            <a:ln w="9525">
              <a:solidFill>
                <a:schemeClr val="tx1"/>
              </a:solidFill>
              <a:round/>
              <a:headEnd/>
              <a:tailEnd/>
            </a:ln>
          </p:spPr>
          <p:txBody>
            <a:bodyPr/>
            <a:lstStyle/>
            <a:p>
              <a:endParaRPr lang="en-GB"/>
            </a:p>
          </p:txBody>
        </p:sp>
        <p:sp>
          <p:nvSpPr>
            <p:cNvPr id="7185" name="Text Box 13"/>
            <p:cNvSpPr txBox="1">
              <a:spLocks noChangeArrowheads="1"/>
            </p:cNvSpPr>
            <p:nvPr/>
          </p:nvSpPr>
          <p:spPr bwMode="auto">
            <a:xfrm>
              <a:off x="4065591" y="2768611"/>
              <a:ext cx="1296987" cy="376237"/>
            </a:xfrm>
            <a:prstGeom prst="rect">
              <a:avLst/>
            </a:prstGeom>
            <a:noFill/>
            <a:ln w="9525">
              <a:solidFill>
                <a:schemeClr val="tx1"/>
              </a:solidFill>
              <a:miter lim="800000"/>
              <a:headEnd/>
              <a:tailEnd/>
            </a:ln>
          </p:spPr>
          <p:txBody>
            <a:bodyPr>
              <a:spAutoFit/>
            </a:bodyPr>
            <a:lstStyle/>
            <a:p>
              <a:pPr>
                <a:spcBef>
                  <a:spcPct val="50000"/>
                </a:spcBef>
              </a:pPr>
              <a:r>
                <a:rPr lang="en-GB" b="0"/>
                <a:t>Process 3</a:t>
              </a:r>
            </a:p>
          </p:txBody>
        </p:sp>
        <p:sp>
          <p:nvSpPr>
            <p:cNvPr id="7186" name="Line 14"/>
            <p:cNvSpPr>
              <a:spLocks noChangeShapeType="1"/>
            </p:cNvSpPr>
            <p:nvPr/>
          </p:nvSpPr>
          <p:spPr bwMode="auto">
            <a:xfrm>
              <a:off x="4641853" y="2192348"/>
              <a:ext cx="0" cy="504825"/>
            </a:xfrm>
            <a:prstGeom prst="line">
              <a:avLst/>
            </a:prstGeom>
            <a:noFill/>
            <a:ln w="9525">
              <a:solidFill>
                <a:schemeClr val="tx1"/>
              </a:solidFill>
              <a:round/>
              <a:headEnd/>
              <a:tailEnd/>
            </a:ln>
          </p:spPr>
          <p:txBody>
            <a:bodyPr/>
            <a:lstStyle/>
            <a:p>
              <a:endParaRPr lang="en-GB"/>
            </a:p>
          </p:txBody>
        </p:sp>
        <p:sp>
          <p:nvSpPr>
            <p:cNvPr id="7187" name="Line 15"/>
            <p:cNvSpPr>
              <a:spLocks noChangeShapeType="1"/>
            </p:cNvSpPr>
            <p:nvPr/>
          </p:nvSpPr>
          <p:spPr bwMode="auto">
            <a:xfrm>
              <a:off x="1692275" y="3127386"/>
              <a:ext cx="0" cy="504825"/>
            </a:xfrm>
            <a:prstGeom prst="line">
              <a:avLst/>
            </a:prstGeom>
            <a:noFill/>
            <a:ln w="9525">
              <a:solidFill>
                <a:schemeClr val="tx1"/>
              </a:solidFill>
              <a:round/>
              <a:headEnd/>
              <a:tailEnd/>
            </a:ln>
          </p:spPr>
          <p:txBody>
            <a:bodyPr/>
            <a:lstStyle/>
            <a:p>
              <a:endParaRPr lang="en-GB"/>
            </a:p>
          </p:txBody>
        </p:sp>
        <p:sp>
          <p:nvSpPr>
            <p:cNvPr id="7188" name="Line 16"/>
            <p:cNvSpPr>
              <a:spLocks noChangeShapeType="1"/>
            </p:cNvSpPr>
            <p:nvPr/>
          </p:nvSpPr>
          <p:spPr bwMode="auto">
            <a:xfrm>
              <a:off x="1042988" y="3632211"/>
              <a:ext cx="1152525" cy="0"/>
            </a:xfrm>
            <a:prstGeom prst="line">
              <a:avLst/>
            </a:prstGeom>
            <a:noFill/>
            <a:ln w="9525">
              <a:solidFill>
                <a:schemeClr val="tx1"/>
              </a:solidFill>
              <a:round/>
              <a:headEnd/>
              <a:tailEnd/>
            </a:ln>
          </p:spPr>
          <p:txBody>
            <a:bodyPr/>
            <a:lstStyle/>
            <a:p>
              <a:endParaRPr lang="en-GB"/>
            </a:p>
          </p:txBody>
        </p:sp>
        <p:sp>
          <p:nvSpPr>
            <p:cNvPr id="7189" name="Line 17"/>
            <p:cNvSpPr>
              <a:spLocks noChangeShapeType="1"/>
            </p:cNvSpPr>
            <p:nvPr/>
          </p:nvSpPr>
          <p:spPr bwMode="auto">
            <a:xfrm>
              <a:off x="4641853" y="3198823"/>
              <a:ext cx="0" cy="504825"/>
            </a:xfrm>
            <a:prstGeom prst="line">
              <a:avLst/>
            </a:prstGeom>
            <a:noFill/>
            <a:ln w="9525">
              <a:solidFill>
                <a:schemeClr val="tx1"/>
              </a:solidFill>
              <a:round/>
              <a:headEnd/>
              <a:tailEnd/>
            </a:ln>
          </p:spPr>
          <p:txBody>
            <a:bodyPr/>
            <a:lstStyle/>
            <a:p>
              <a:endParaRPr lang="en-GB"/>
            </a:p>
          </p:txBody>
        </p:sp>
        <p:sp>
          <p:nvSpPr>
            <p:cNvPr id="7190" name="Line 18"/>
            <p:cNvSpPr>
              <a:spLocks noChangeShapeType="1"/>
            </p:cNvSpPr>
            <p:nvPr/>
          </p:nvSpPr>
          <p:spPr bwMode="auto">
            <a:xfrm>
              <a:off x="3992566" y="3703648"/>
              <a:ext cx="1152525" cy="0"/>
            </a:xfrm>
            <a:prstGeom prst="line">
              <a:avLst/>
            </a:prstGeom>
            <a:noFill/>
            <a:ln w="9525">
              <a:solidFill>
                <a:schemeClr val="tx1"/>
              </a:solidFill>
              <a:round/>
              <a:headEnd/>
              <a:tailEnd/>
            </a:ln>
          </p:spPr>
          <p:txBody>
            <a:bodyPr/>
            <a:lstStyle/>
            <a:p>
              <a:endParaRPr lang="en-GB"/>
            </a:p>
          </p:txBody>
        </p:sp>
        <p:sp>
          <p:nvSpPr>
            <p:cNvPr id="7191" name="Rectangle 19"/>
            <p:cNvSpPr>
              <a:spLocks noChangeArrowheads="1"/>
            </p:cNvSpPr>
            <p:nvPr/>
          </p:nvSpPr>
          <p:spPr bwMode="auto">
            <a:xfrm>
              <a:off x="755650" y="3919548"/>
              <a:ext cx="503238" cy="288925"/>
            </a:xfrm>
            <a:prstGeom prst="rect">
              <a:avLst/>
            </a:prstGeom>
            <a:noFill/>
            <a:ln w="9525">
              <a:solidFill>
                <a:schemeClr val="tx1"/>
              </a:solidFill>
              <a:miter lim="800000"/>
              <a:headEnd/>
              <a:tailEnd/>
            </a:ln>
          </p:spPr>
          <p:txBody>
            <a:bodyPr wrap="none" anchor="ctr"/>
            <a:lstStyle/>
            <a:p>
              <a:endParaRPr lang="en-US"/>
            </a:p>
          </p:txBody>
        </p:sp>
        <p:sp>
          <p:nvSpPr>
            <p:cNvPr id="7192" name="Line 20"/>
            <p:cNvSpPr>
              <a:spLocks noChangeShapeType="1"/>
            </p:cNvSpPr>
            <p:nvPr/>
          </p:nvSpPr>
          <p:spPr bwMode="auto">
            <a:xfrm>
              <a:off x="1042988" y="3632211"/>
              <a:ext cx="0" cy="287337"/>
            </a:xfrm>
            <a:prstGeom prst="line">
              <a:avLst/>
            </a:prstGeom>
            <a:noFill/>
            <a:ln w="9525">
              <a:solidFill>
                <a:schemeClr val="tx1"/>
              </a:solidFill>
              <a:round/>
              <a:headEnd/>
              <a:tailEnd/>
            </a:ln>
          </p:spPr>
          <p:txBody>
            <a:bodyPr/>
            <a:lstStyle/>
            <a:p>
              <a:endParaRPr lang="en-GB"/>
            </a:p>
          </p:txBody>
        </p:sp>
        <p:sp>
          <p:nvSpPr>
            <p:cNvPr id="7193" name="Rectangle 21"/>
            <p:cNvSpPr>
              <a:spLocks noChangeArrowheads="1"/>
            </p:cNvSpPr>
            <p:nvPr/>
          </p:nvSpPr>
          <p:spPr bwMode="auto">
            <a:xfrm>
              <a:off x="1908175" y="3919548"/>
              <a:ext cx="503238" cy="288925"/>
            </a:xfrm>
            <a:prstGeom prst="rect">
              <a:avLst/>
            </a:prstGeom>
            <a:noFill/>
            <a:ln w="9525">
              <a:solidFill>
                <a:schemeClr val="tx1"/>
              </a:solidFill>
              <a:miter lim="800000"/>
              <a:headEnd/>
              <a:tailEnd/>
            </a:ln>
          </p:spPr>
          <p:txBody>
            <a:bodyPr wrap="none" anchor="ctr"/>
            <a:lstStyle/>
            <a:p>
              <a:endParaRPr lang="en-US"/>
            </a:p>
          </p:txBody>
        </p:sp>
        <p:sp>
          <p:nvSpPr>
            <p:cNvPr id="7194" name="Line 22"/>
            <p:cNvSpPr>
              <a:spLocks noChangeShapeType="1"/>
            </p:cNvSpPr>
            <p:nvPr/>
          </p:nvSpPr>
          <p:spPr bwMode="auto">
            <a:xfrm>
              <a:off x="2195513" y="3632211"/>
              <a:ext cx="0" cy="287337"/>
            </a:xfrm>
            <a:prstGeom prst="line">
              <a:avLst/>
            </a:prstGeom>
            <a:noFill/>
            <a:ln w="9525">
              <a:solidFill>
                <a:schemeClr val="tx1"/>
              </a:solidFill>
              <a:round/>
              <a:headEnd/>
              <a:tailEnd/>
            </a:ln>
          </p:spPr>
          <p:txBody>
            <a:bodyPr/>
            <a:lstStyle/>
            <a:p>
              <a:endParaRPr lang="en-GB"/>
            </a:p>
          </p:txBody>
        </p:sp>
        <p:sp>
          <p:nvSpPr>
            <p:cNvPr id="7195" name="Rectangle 23"/>
            <p:cNvSpPr>
              <a:spLocks noChangeArrowheads="1"/>
            </p:cNvSpPr>
            <p:nvPr/>
          </p:nvSpPr>
          <p:spPr bwMode="auto">
            <a:xfrm>
              <a:off x="3703641" y="3990986"/>
              <a:ext cx="503237" cy="288925"/>
            </a:xfrm>
            <a:prstGeom prst="rect">
              <a:avLst/>
            </a:prstGeom>
            <a:noFill/>
            <a:ln w="9525">
              <a:solidFill>
                <a:schemeClr val="tx1"/>
              </a:solidFill>
              <a:miter lim="800000"/>
              <a:headEnd/>
              <a:tailEnd/>
            </a:ln>
          </p:spPr>
          <p:txBody>
            <a:bodyPr wrap="none" anchor="ctr"/>
            <a:lstStyle/>
            <a:p>
              <a:endParaRPr lang="en-US"/>
            </a:p>
          </p:txBody>
        </p:sp>
        <p:sp>
          <p:nvSpPr>
            <p:cNvPr id="7196" name="Line 24"/>
            <p:cNvSpPr>
              <a:spLocks noChangeShapeType="1"/>
            </p:cNvSpPr>
            <p:nvPr/>
          </p:nvSpPr>
          <p:spPr bwMode="auto">
            <a:xfrm>
              <a:off x="3992566" y="3703648"/>
              <a:ext cx="0" cy="287338"/>
            </a:xfrm>
            <a:prstGeom prst="line">
              <a:avLst/>
            </a:prstGeom>
            <a:noFill/>
            <a:ln w="9525">
              <a:solidFill>
                <a:schemeClr val="tx1"/>
              </a:solidFill>
              <a:round/>
              <a:headEnd/>
              <a:tailEnd/>
            </a:ln>
          </p:spPr>
          <p:txBody>
            <a:bodyPr/>
            <a:lstStyle/>
            <a:p>
              <a:endParaRPr lang="en-GB"/>
            </a:p>
          </p:txBody>
        </p:sp>
        <p:sp>
          <p:nvSpPr>
            <p:cNvPr id="7197" name="Rectangle 25"/>
            <p:cNvSpPr>
              <a:spLocks noChangeArrowheads="1"/>
            </p:cNvSpPr>
            <p:nvPr/>
          </p:nvSpPr>
          <p:spPr bwMode="auto">
            <a:xfrm>
              <a:off x="4352928" y="3990986"/>
              <a:ext cx="503238" cy="288925"/>
            </a:xfrm>
            <a:prstGeom prst="rect">
              <a:avLst/>
            </a:prstGeom>
            <a:noFill/>
            <a:ln w="9525">
              <a:solidFill>
                <a:schemeClr val="tx1"/>
              </a:solidFill>
              <a:miter lim="800000"/>
              <a:headEnd/>
              <a:tailEnd/>
            </a:ln>
          </p:spPr>
          <p:txBody>
            <a:bodyPr wrap="none" anchor="ctr"/>
            <a:lstStyle/>
            <a:p>
              <a:endParaRPr lang="en-US"/>
            </a:p>
          </p:txBody>
        </p:sp>
        <p:sp>
          <p:nvSpPr>
            <p:cNvPr id="7198" name="Line 26"/>
            <p:cNvSpPr>
              <a:spLocks noChangeShapeType="1"/>
            </p:cNvSpPr>
            <p:nvPr/>
          </p:nvSpPr>
          <p:spPr bwMode="auto">
            <a:xfrm>
              <a:off x="4641853" y="3703648"/>
              <a:ext cx="0" cy="287338"/>
            </a:xfrm>
            <a:prstGeom prst="line">
              <a:avLst/>
            </a:prstGeom>
            <a:noFill/>
            <a:ln w="9525">
              <a:solidFill>
                <a:schemeClr val="tx1"/>
              </a:solidFill>
              <a:round/>
              <a:headEnd/>
              <a:tailEnd/>
            </a:ln>
          </p:spPr>
          <p:txBody>
            <a:bodyPr/>
            <a:lstStyle/>
            <a:p>
              <a:endParaRPr lang="en-GB"/>
            </a:p>
          </p:txBody>
        </p:sp>
        <p:sp>
          <p:nvSpPr>
            <p:cNvPr id="7199" name="Rectangle 27"/>
            <p:cNvSpPr>
              <a:spLocks noChangeArrowheads="1"/>
            </p:cNvSpPr>
            <p:nvPr/>
          </p:nvSpPr>
          <p:spPr bwMode="auto">
            <a:xfrm>
              <a:off x="4927603" y="3990986"/>
              <a:ext cx="503238" cy="288925"/>
            </a:xfrm>
            <a:prstGeom prst="rect">
              <a:avLst/>
            </a:prstGeom>
            <a:noFill/>
            <a:ln w="9525">
              <a:solidFill>
                <a:schemeClr val="tx1"/>
              </a:solidFill>
              <a:miter lim="800000"/>
              <a:headEnd/>
              <a:tailEnd/>
            </a:ln>
          </p:spPr>
          <p:txBody>
            <a:bodyPr wrap="none" anchor="ctr"/>
            <a:lstStyle/>
            <a:p>
              <a:endParaRPr lang="en-US"/>
            </a:p>
          </p:txBody>
        </p:sp>
        <p:sp>
          <p:nvSpPr>
            <p:cNvPr id="7200" name="Line 28"/>
            <p:cNvSpPr>
              <a:spLocks noChangeShapeType="1"/>
            </p:cNvSpPr>
            <p:nvPr/>
          </p:nvSpPr>
          <p:spPr bwMode="auto">
            <a:xfrm>
              <a:off x="5143504" y="3714752"/>
              <a:ext cx="0" cy="287338"/>
            </a:xfrm>
            <a:prstGeom prst="line">
              <a:avLst/>
            </a:prstGeom>
            <a:noFill/>
            <a:ln w="9525">
              <a:solidFill>
                <a:schemeClr val="tx1"/>
              </a:solidFill>
              <a:round/>
              <a:headEnd/>
              <a:tailEnd/>
            </a:ln>
          </p:spPr>
          <p:txBody>
            <a:bodyPr/>
            <a:lstStyle/>
            <a:p>
              <a:endParaRPr lang="en-GB"/>
            </a:p>
          </p:txBody>
        </p:sp>
        <p:sp>
          <p:nvSpPr>
            <p:cNvPr id="7201" name="Rectangle 29"/>
            <p:cNvSpPr>
              <a:spLocks noChangeArrowheads="1"/>
            </p:cNvSpPr>
            <p:nvPr/>
          </p:nvSpPr>
          <p:spPr bwMode="auto">
            <a:xfrm>
              <a:off x="3419475" y="4711711"/>
              <a:ext cx="503238" cy="288925"/>
            </a:xfrm>
            <a:prstGeom prst="rect">
              <a:avLst/>
            </a:prstGeom>
            <a:noFill/>
            <a:ln w="9525">
              <a:solidFill>
                <a:schemeClr val="tx1"/>
              </a:solidFill>
              <a:miter lim="800000"/>
              <a:headEnd/>
              <a:tailEnd/>
            </a:ln>
          </p:spPr>
          <p:txBody>
            <a:bodyPr wrap="none" anchor="ctr"/>
            <a:lstStyle/>
            <a:p>
              <a:endParaRPr lang="en-US"/>
            </a:p>
          </p:txBody>
        </p:sp>
        <p:sp>
          <p:nvSpPr>
            <p:cNvPr id="7202" name="Rectangle 30"/>
            <p:cNvSpPr>
              <a:spLocks noChangeArrowheads="1"/>
            </p:cNvSpPr>
            <p:nvPr/>
          </p:nvSpPr>
          <p:spPr bwMode="auto">
            <a:xfrm>
              <a:off x="4068763" y="4711711"/>
              <a:ext cx="503237" cy="288925"/>
            </a:xfrm>
            <a:prstGeom prst="rect">
              <a:avLst/>
            </a:prstGeom>
            <a:noFill/>
            <a:ln w="9525">
              <a:solidFill>
                <a:schemeClr val="tx1"/>
              </a:solidFill>
              <a:miter lim="800000"/>
              <a:headEnd/>
              <a:tailEnd/>
            </a:ln>
          </p:spPr>
          <p:txBody>
            <a:bodyPr wrap="none" anchor="ctr"/>
            <a:lstStyle/>
            <a:p>
              <a:endParaRPr lang="en-US"/>
            </a:p>
          </p:txBody>
        </p:sp>
        <p:sp>
          <p:nvSpPr>
            <p:cNvPr id="7203" name="Line 31"/>
            <p:cNvSpPr>
              <a:spLocks noChangeShapeType="1"/>
            </p:cNvSpPr>
            <p:nvPr/>
          </p:nvSpPr>
          <p:spPr bwMode="auto">
            <a:xfrm flipH="1">
              <a:off x="3781425" y="4279911"/>
              <a:ext cx="215900" cy="431800"/>
            </a:xfrm>
            <a:prstGeom prst="line">
              <a:avLst/>
            </a:prstGeom>
            <a:noFill/>
            <a:ln w="9525">
              <a:solidFill>
                <a:schemeClr val="tx1"/>
              </a:solidFill>
              <a:round/>
              <a:headEnd/>
              <a:tailEnd/>
            </a:ln>
          </p:spPr>
          <p:txBody>
            <a:bodyPr/>
            <a:lstStyle/>
            <a:p>
              <a:endParaRPr lang="en-GB"/>
            </a:p>
          </p:txBody>
        </p:sp>
        <p:sp>
          <p:nvSpPr>
            <p:cNvPr id="7204" name="Line 32"/>
            <p:cNvSpPr>
              <a:spLocks noChangeShapeType="1"/>
            </p:cNvSpPr>
            <p:nvPr/>
          </p:nvSpPr>
          <p:spPr bwMode="auto">
            <a:xfrm>
              <a:off x="3997325" y="4279911"/>
              <a:ext cx="288925" cy="431800"/>
            </a:xfrm>
            <a:prstGeom prst="line">
              <a:avLst/>
            </a:prstGeom>
            <a:noFill/>
            <a:ln w="9525">
              <a:solidFill>
                <a:schemeClr val="tx1"/>
              </a:solidFill>
              <a:round/>
              <a:headEnd/>
              <a:tailEnd/>
            </a:ln>
          </p:spPr>
          <p:txBody>
            <a:bodyPr/>
            <a:lstStyle/>
            <a:p>
              <a:endParaRPr lang="en-GB"/>
            </a:p>
          </p:txBody>
        </p:sp>
        <p:sp>
          <p:nvSpPr>
            <p:cNvPr id="7205" name="Line 16"/>
            <p:cNvSpPr>
              <a:spLocks noChangeShapeType="1"/>
            </p:cNvSpPr>
            <p:nvPr/>
          </p:nvSpPr>
          <p:spPr bwMode="auto">
            <a:xfrm>
              <a:off x="5845194" y="4210060"/>
              <a:ext cx="1152525" cy="0"/>
            </a:xfrm>
            <a:prstGeom prst="line">
              <a:avLst/>
            </a:prstGeom>
            <a:noFill/>
            <a:ln w="9525">
              <a:solidFill>
                <a:schemeClr val="tx1"/>
              </a:solidFill>
              <a:round/>
              <a:headEnd/>
              <a:tailEnd/>
            </a:ln>
          </p:spPr>
          <p:txBody>
            <a:bodyPr/>
            <a:lstStyle/>
            <a:p>
              <a:endParaRPr lang="en-GB"/>
            </a:p>
          </p:txBody>
        </p:sp>
        <p:sp>
          <p:nvSpPr>
            <p:cNvPr id="7206" name="Rectangle 19"/>
            <p:cNvSpPr>
              <a:spLocks noChangeArrowheads="1"/>
            </p:cNvSpPr>
            <p:nvPr/>
          </p:nvSpPr>
          <p:spPr bwMode="auto">
            <a:xfrm>
              <a:off x="5557856" y="4497397"/>
              <a:ext cx="503238" cy="288925"/>
            </a:xfrm>
            <a:prstGeom prst="rect">
              <a:avLst/>
            </a:prstGeom>
            <a:noFill/>
            <a:ln w="9525">
              <a:solidFill>
                <a:schemeClr val="tx1"/>
              </a:solidFill>
              <a:miter lim="800000"/>
              <a:headEnd/>
              <a:tailEnd/>
            </a:ln>
          </p:spPr>
          <p:txBody>
            <a:bodyPr wrap="none" anchor="ctr"/>
            <a:lstStyle/>
            <a:p>
              <a:endParaRPr lang="en-US"/>
            </a:p>
          </p:txBody>
        </p:sp>
        <p:sp>
          <p:nvSpPr>
            <p:cNvPr id="7207" name="Rectangle 21"/>
            <p:cNvSpPr>
              <a:spLocks noChangeArrowheads="1"/>
            </p:cNvSpPr>
            <p:nvPr/>
          </p:nvSpPr>
          <p:spPr bwMode="auto">
            <a:xfrm>
              <a:off x="6710381" y="4497397"/>
              <a:ext cx="503238" cy="288925"/>
            </a:xfrm>
            <a:prstGeom prst="rect">
              <a:avLst/>
            </a:prstGeom>
            <a:noFill/>
            <a:ln w="9525">
              <a:solidFill>
                <a:schemeClr val="tx1"/>
              </a:solidFill>
              <a:miter lim="800000"/>
              <a:headEnd/>
              <a:tailEnd/>
            </a:ln>
          </p:spPr>
          <p:txBody>
            <a:bodyPr wrap="none" anchor="ctr"/>
            <a:lstStyle/>
            <a:p>
              <a:endParaRPr lang="en-US"/>
            </a:p>
          </p:txBody>
        </p:sp>
        <p:sp>
          <p:nvSpPr>
            <p:cNvPr id="7208" name="Line 20"/>
            <p:cNvSpPr>
              <a:spLocks noChangeShapeType="1"/>
            </p:cNvSpPr>
            <p:nvPr/>
          </p:nvSpPr>
          <p:spPr bwMode="auto">
            <a:xfrm>
              <a:off x="5845194" y="4214818"/>
              <a:ext cx="0" cy="287337"/>
            </a:xfrm>
            <a:prstGeom prst="line">
              <a:avLst/>
            </a:prstGeom>
            <a:noFill/>
            <a:ln w="9525">
              <a:solidFill>
                <a:schemeClr val="tx1"/>
              </a:solidFill>
              <a:round/>
              <a:headEnd/>
              <a:tailEnd/>
            </a:ln>
          </p:spPr>
          <p:txBody>
            <a:bodyPr/>
            <a:lstStyle/>
            <a:p>
              <a:endParaRPr lang="en-GB"/>
            </a:p>
          </p:txBody>
        </p:sp>
        <p:sp>
          <p:nvSpPr>
            <p:cNvPr id="7209" name="Line 22"/>
            <p:cNvSpPr>
              <a:spLocks noChangeShapeType="1"/>
            </p:cNvSpPr>
            <p:nvPr/>
          </p:nvSpPr>
          <p:spPr bwMode="auto">
            <a:xfrm>
              <a:off x="6997719" y="4214818"/>
              <a:ext cx="0" cy="287337"/>
            </a:xfrm>
            <a:prstGeom prst="line">
              <a:avLst/>
            </a:prstGeom>
            <a:noFill/>
            <a:ln w="9525">
              <a:solidFill>
                <a:schemeClr val="tx1"/>
              </a:solidFill>
              <a:round/>
              <a:headEnd/>
              <a:tailEnd/>
            </a:ln>
          </p:spPr>
          <p:txBody>
            <a:bodyPr/>
            <a:lstStyle/>
            <a:p>
              <a:endParaRPr lang="en-GB"/>
            </a:p>
          </p:txBody>
        </p:sp>
        <p:sp>
          <p:nvSpPr>
            <p:cNvPr id="7210" name="Rectangle 23"/>
            <p:cNvSpPr>
              <a:spLocks noChangeArrowheads="1"/>
            </p:cNvSpPr>
            <p:nvPr/>
          </p:nvSpPr>
          <p:spPr bwMode="auto">
            <a:xfrm>
              <a:off x="6199213" y="3425827"/>
              <a:ext cx="503237" cy="288925"/>
            </a:xfrm>
            <a:prstGeom prst="rect">
              <a:avLst/>
            </a:prstGeom>
            <a:noFill/>
            <a:ln w="9525">
              <a:solidFill>
                <a:schemeClr val="tx1"/>
              </a:solidFill>
              <a:miter lim="800000"/>
              <a:headEnd/>
              <a:tailEnd/>
            </a:ln>
          </p:spPr>
          <p:txBody>
            <a:bodyPr wrap="none" anchor="ctr"/>
            <a:lstStyle/>
            <a:p>
              <a:endParaRPr lang="en-US"/>
            </a:p>
          </p:txBody>
        </p:sp>
        <p:sp>
          <p:nvSpPr>
            <p:cNvPr id="7211" name="Line 24"/>
            <p:cNvSpPr>
              <a:spLocks noChangeShapeType="1"/>
            </p:cNvSpPr>
            <p:nvPr/>
          </p:nvSpPr>
          <p:spPr bwMode="auto">
            <a:xfrm>
              <a:off x="6488138" y="3138489"/>
              <a:ext cx="0" cy="287338"/>
            </a:xfrm>
            <a:prstGeom prst="line">
              <a:avLst/>
            </a:prstGeom>
            <a:noFill/>
            <a:ln w="9525">
              <a:solidFill>
                <a:schemeClr val="tx1"/>
              </a:solidFill>
              <a:round/>
              <a:headEnd/>
              <a:tailEnd/>
            </a:ln>
          </p:spPr>
          <p:txBody>
            <a:bodyPr/>
            <a:lstStyle/>
            <a:p>
              <a:endParaRPr lang="en-GB"/>
            </a:p>
          </p:txBody>
        </p:sp>
        <p:sp>
          <p:nvSpPr>
            <p:cNvPr id="7212" name="Line 15"/>
            <p:cNvSpPr>
              <a:spLocks noChangeShapeType="1"/>
            </p:cNvSpPr>
            <p:nvPr/>
          </p:nvSpPr>
          <p:spPr bwMode="auto">
            <a:xfrm>
              <a:off x="6488136" y="3709993"/>
              <a:ext cx="0" cy="504825"/>
            </a:xfrm>
            <a:prstGeom prst="line">
              <a:avLst/>
            </a:prstGeom>
            <a:noFill/>
            <a:ln w="9525">
              <a:solidFill>
                <a:schemeClr val="tx1"/>
              </a:solidFill>
              <a:round/>
              <a:headEnd/>
              <a:tailEnd/>
            </a:ln>
          </p:spPr>
          <p:txBody>
            <a:bodyPr/>
            <a:lstStyle/>
            <a:p>
              <a:endParaRPr lang="en-GB"/>
            </a:p>
          </p:txBody>
        </p:sp>
        <p:sp>
          <p:nvSpPr>
            <p:cNvPr id="7213" name="Oval 43"/>
            <p:cNvSpPr>
              <a:spLocks noChangeArrowheads="1"/>
            </p:cNvSpPr>
            <p:nvPr/>
          </p:nvSpPr>
          <p:spPr bwMode="auto">
            <a:xfrm>
              <a:off x="4495805" y="4714884"/>
              <a:ext cx="71438" cy="71438"/>
            </a:xfrm>
            <a:prstGeom prst="ellipse">
              <a:avLst/>
            </a:prstGeom>
            <a:solidFill>
              <a:schemeClr val="accent1"/>
            </a:solidFill>
            <a:ln w="9525" algn="ctr">
              <a:solidFill>
                <a:schemeClr val="tx1"/>
              </a:solidFill>
              <a:round/>
              <a:headEnd/>
              <a:tailEnd/>
            </a:ln>
          </p:spPr>
          <p:txBody>
            <a:bodyPr/>
            <a:lstStyle/>
            <a:p>
              <a:endParaRPr lang="en-US"/>
            </a:p>
          </p:txBody>
        </p:sp>
        <p:sp>
          <p:nvSpPr>
            <p:cNvPr id="7214" name="Oval 44"/>
            <p:cNvSpPr>
              <a:spLocks noChangeArrowheads="1"/>
            </p:cNvSpPr>
            <p:nvPr/>
          </p:nvSpPr>
          <p:spPr bwMode="auto">
            <a:xfrm>
              <a:off x="3852863" y="4714884"/>
              <a:ext cx="71438" cy="71438"/>
            </a:xfrm>
            <a:prstGeom prst="ellipse">
              <a:avLst/>
            </a:prstGeom>
            <a:solidFill>
              <a:schemeClr val="accent1"/>
            </a:solidFill>
            <a:ln w="9525" algn="ctr">
              <a:solidFill>
                <a:schemeClr val="tx1"/>
              </a:solidFill>
              <a:round/>
              <a:headEnd/>
              <a:tailEnd/>
            </a:ln>
          </p:spPr>
          <p:txBody>
            <a:bodyPr/>
            <a:lstStyle/>
            <a:p>
              <a:endParaRPr lang="en-US"/>
            </a:p>
          </p:txBody>
        </p:sp>
        <p:sp>
          <p:nvSpPr>
            <p:cNvPr id="46" name="5-Point Star 45"/>
            <p:cNvSpPr/>
            <p:nvPr/>
          </p:nvSpPr>
          <p:spPr bwMode="auto">
            <a:xfrm>
              <a:off x="6631002" y="3429011"/>
              <a:ext cx="71437" cy="71438"/>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GB"/>
            </a:p>
          </p:txBody>
        </p:sp>
        <p:sp>
          <p:nvSpPr>
            <p:cNvPr id="7216" name="TextBox 46"/>
            <p:cNvSpPr txBox="1">
              <a:spLocks noChangeArrowheads="1"/>
            </p:cNvSpPr>
            <p:nvPr/>
          </p:nvSpPr>
          <p:spPr bwMode="auto">
            <a:xfrm>
              <a:off x="3567111" y="4429132"/>
              <a:ext cx="214314" cy="369332"/>
            </a:xfrm>
            <a:prstGeom prst="rect">
              <a:avLst/>
            </a:prstGeom>
            <a:noFill/>
            <a:ln w="9525">
              <a:noFill/>
              <a:miter lim="800000"/>
              <a:headEnd/>
              <a:tailEnd/>
            </a:ln>
          </p:spPr>
          <p:txBody>
            <a:bodyPr>
              <a:spAutoFit/>
            </a:bodyPr>
            <a:lstStyle/>
            <a:p>
              <a:r>
                <a:rPr lang="en-GB"/>
                <a:t>T</a:t>
              </a:r>
            </a:p>
          </p:txBody>
        </p:sp>
        <p:sp>
          <p:nvSpPr>
            <p:cNvPr id="7217" name="TextBox 47"/>
            <p:cNvSpPr txBox="1">
              <a:spLocks noChangeArrowheads="1"/>
            </p:cNvSpPr>
            <p:nvPr/>
          </p:nvSpPr>
          <p:spPr bwMode="auto">
            <a:xfrm>
              <a:off x="4210053" y="4429132"/>
              <a:ext cx="214314" cy="369332"/>
            </a:xfrm>
            <a:prstGeom prst="rect">
              <a:avLst/>
            </a:prstGeom>
            <a:noFill/>
            <a:ln w="9525">
              <a:noFill/>
              <a:miter lim="800000"/>
              <a:headEnd/>
              <a:tailEnd/>
            </a:ln>
          </p:spPr>
          <p:txBody>
            <a:bodyPr>
              <a:spAutoFit/>
            </a:bodyPr>
            <a:lstStyle/>
            <a:p>
              <a:r>
                <a:rPr lang="en-GB"/>
                <a:t>F</a:t>
              </a:r>
            </a:p>
          </p:txBody>
        </p:sp>
        <p:sp>
          <p:nvSpPr>
            <p:cNvPr id="7218" name="TextBox 48"/>
            <p:cNvSpPr txBox="1">
              <a:spLocks noChangeArrowheads="1"/>
            </p:cNvSpPr>
            <p:nvPr/>
          </p:nvSpPr>
          <p:spPr bwMode="auto">
            <a:xfrm>
              <a:off x="3632203" y="4000504"/>
              <a:ext cx="785818" cy="338554"/>
            </a:xfrm>
            <a:prstGeom prst="rect">
              <a:avLst/>
            </a:prstGeom>
            <a:noFill/>
            <a:ln w="9525">
              <a:noFill/>
              <a:miter lim="800000"/>
              <a:headEnd/>
              <a:tailEnd/>
            </a:ln>
          </p:spPr>
          <p:txBody>
            <a:bodyPr>
              <a:spAutoFit/>
            </a:bodyPr>
            <a:lstStyle/>
            <a:p>
              <a:r>
                <a:rPr lang="en-GB" sz="1600"/>
                <a:t>cond</a:t>
              </a:r>
            </a:p>
          </p:txBody>
        </p:sp>
        <p:sp>
          <p:nvSpPr>
            <p:cNvPr id="7219" name="TextBox 49"/>
            <p:cNvSpPr txBox="1">
              <a:spLocks noChangeArrowheads="1"/>
            </p:cNvSpPr>
            <p:nvPr/>
          </p:nvSpPr>
          <p:spPr bwMode="auto">
            <a:xfrm>
              <a:off x="6130946" y="3447636"/>
              <a:ext cx="785818" cy="338554"/>
            </a:xfrm>
            <a:prstGeom prst="rect">
              <a:avLst/>
            </a:prstGeom>
            <a:noFill/>
            <a:ln w="9525">
              <a:noFill/>
              <a:miter lim="800000"/>
              <a:headEnd/>
              <a:tailEnd/>
            </a:ln>
          </p:spPr>
          <p:txBody>
            <a:bodyPr>
              <a:spAutoFit/>
            </a:bodyPr>
            <a:lstStyle/>
            <a:p>
              <a:r>
                <a:rPr lang="en-GB" sz="1600"/>
                <a:t>cond</a:t>
              </a:r>
            </a:p>
          </p:txBody>
        </p:sp>
        <p:sp>
          <p:nvSpPr>
            <p:cNvPr id="7220" name="Text Box 9"/>
            <p:cNvSpPr txBox="1">
              <a:spLocks noChangeArrowheads="1"/>
            </p:cNvSpPr>
            <p:nvPr/>
          </p:nvSpPr>
          <p:spPr bwMode="auto">
            <a:xfrm>
              <a:off x="7215206" y="2719379"/>
              <a:ext cx="1296987" cy="376237"/>
            </a:xfrm>
            <a:prstGeom prst="rect">
              <a:avLst/>
            </a:prstGeom>
            <a:noFill/>
            <a:ln w="9525">
              <a:solidFill>
                <a:schemeClr val="tx1"/>
              </a:solidFill>
              <a:miter lim="800000"/>
              <a:headEnd/>
              <a:tailEnd/>
            </a:ln>
          </p:spPr>
          <p:txBody>
            <a:bodyPr>
              <a:spAutoFit/>
            </a:bodyPr>
            <a:lstStyle/>
            <a:p>
              <a:pPr>
                <a:spcBef>
                  <a:spcPct val="50000"/>
                </a:spcBef>
              </a:pPr>
              <a:r>
                <a:rPr lang="en-GB" b="0"/>
                <a:t>Process 5</a:t>
              </a:r>
            </a:p>
          </p:txBody>
        </p:sp>
        <p:sp>
          <p:nvSpPr>
            <p:cNvPr id="7221" name="Line 12"/>
            <p:cNvSpPr>
              <a:spLocks noChangeShapeType="1"/>
            </p:cNvSpPr>
            <p:nvPr/>
          </p:nvSpPr>
          <p:spPr bwMode="auto">
            <a:xfrm>
              <a:off x="7647006" y="2214554"/>
              <a:ext cx="0" cy="504825"/>
            </a:xfrm>
            <a:prstGeom prst="line">
              <a:avLst/>
            </a:prstGeom>
            <a:noFill/>
            <a:ln w="9525">
              <a:solidFill>
                <a:schemeClr val="tx1"/>
              </a:solidFill>
              <a:round/>
              <a:headEnd/>
              <a:tailEnd/>
            </a:ln>
          </p:spPr>
          <p:txBody>
            <a:bodyPr/>
            <a:lstStyle/>
            <a:p>
              <a:endParaRPr lang="en-GB"/>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p>
            <a:r>
              <a:rPr lang="en-GB" dirty="0" smtClean="0"/>
              <a:t>YDF 2015/16 AMC</a:t>
            </a:r>
            <a:endParaRPr lang="en-GB" dirty="0"/>
          </a:p>
        </p:txBody>
      </p:sp>
      <p:pic>
        <p:nvPicPr>
          <p:cNvPr id="71682" name="Picture 2" descr="KruskalCode4"/>
          <p:cNvPicPr>
            <a:picLocks noChangeAspect="1" noChangeArrowheads="1"/>
          </p:cNvPicPr>
          <p:nvPr/>
        </p:nvPicPr>
        <p:blipFill>
          <a:blip r:embed="rId2" cstate="print"/>
          <a:srcRect/>
          <a:stretch>
            <a:fillRect/>
          </a:stretch>
        </p:blipFill>
        <p:spPr bwMode="auto">
          <a:xfrm>
            <a:off x="250825" y="0"/>
            <a:ext cx="6731715" cy="6858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67544" y="0"/>
            <a:ext cx="8229600" cy="1143000"/>
          </a:xfrm>
        </p:spPr>
        <p:txBody>
          <a:bodyPr/>
          <a:lstStyle/>
          <a:p>
            <a:pPr eaLnBrk="1" hangingPunct="1"/>
            <a:r>
              <a:rPr lang="en-GB" dirty="0" smtClean="0"/>
              <a:t>Algorithms – Instruction sets</a:t>
            </a:r>
          </a:p>
        </p:txBody>
      </p:sp>
      <p:sp>
        <p:nvSpPr>
          <p:cNvPr id="26627" name="Rectangle 3"/>
          <p:cNvSpPr>
            <a:spLocks noGrp="1" noChangeArrowheads="1"/>
          </p:cNvSpPr>
          <p:nvPr>
            <p:ph type="body" sz="half" idx="1"/>
          </p:nvPr>
        </p:nvSpPr>
        <p:spPr>
          <a:xfrm>
            <a:off x="457200" y="1600200"/>
            <a:ext cx="4619625" cy="4525963"/>
          </a:xfrm>
        </p:spPr>
        <p:txBody>
          <a:bodyPr/>
          <a:lstStyle/>
          <a:p>
            <a:pPr eaLnBrk="1" hangingPunct="1">
              <a:lnSpc>
                <a:spcPct val="90000"/>
              </a:lnSpc>
              <a:buFontTx/>
              <a:buNone/>
            </a:pPr>
            <a:r>
              <a:rPr lang="en-GB" sz="2000" b="1" smtClean="0"/>
              <a:t>Definition</a:t>
            </a:r>
            <a:endParaRPr lang="en-GB" sz="2000" smtClean="0"/>
          </a:p>
          <a:p>
            <a:pPr eaLnBrk="1" hangingPunct="1">
              <a:lnSpc>
                <a:spcPct val="90000"/>
              </a:lnSpc>
              <a:buFontTx/>
              <a:buNone/>
            </a:pPr>
            <a:r>
              <a:rPr lang="en-GB" sz="2000" smtClean="0"/>
              <a:t>An algorithm may be defined as a </a:t>
            </a:r>
          </a:p>
          <a:p>
            <a:pPr eaLnBrk="1" hangingPunct="1">
              <a:lnSpc>
                <a:spcPct val="90000"/>
              </a:lnSpc>
              <a:buFontTx/>
              <a:buNone/>
            </a:pPr>
            <a:r>
              <a:rPr lang="en-GB" sz="2000" smtClean="0"/>
              <a:t>sequence of instructions to solve a</a:t>
            </a:r>
          </a:p>
          <a:p>
            <a:pPr eaLnBrk="1" hangingPunct="1">
              <a:lnSpc>
                <a:spcPct val="90000"/>
              </a:lnSpc>
              <a:buFontTx/>
              <a:buNone/>
            </a:pPr>
            <a:r>
              <a:rPr lang="en-GB" sz="2000" smtClean="0"/>
              <a:t> problem which has the following</a:t>
            </a:r>
          </a:p>
          <a:p>
            <a:pPr eaLnBrk="1" hangingPunct="1">
              <a:lnSpc>
                <a:spcPct val="90000"/>
              </a:lnSpc>
              <a:buFontTx/>
              <a:buNone/>
            </a:pPr>
            <a:r>
              <a:rPr lang="en-GB" sz="2000" smtClean="0"/>
              <a:t> properties:</a:t>
            </a:r>
          </a:p>
          <a:p>
            <a:pPr eaLnBrk="1" hangingPunct="1">
              <a:lnSpc>
                <a:spcPct val="90000"/>
              </a:lnSpc>
            </a:pPr>
            <a:r>
              <a:rPr lang="en-GB" sz="2000" smtClean="0"/>
              <a:t>The algorithm receives INPUT</a:t>
            </a:r>
          </a:p>
          <a:p>
            <a:pPr eaLnBrk="1" hangingPunct="1">
              <a:lnSpc>
                <a:spcPct val="90000"/>
              </a:lnSpc>
            </a:pPr>
            <a:r>
              <a:rPr lang="en-GB" sz="2000" smtClean="0"/>
              <a:t>The algorithm produces OUTPUT</a:t>
            </a:r>
          </a:p>
          <a:p>
            <a:pPr eaLnBrk="1" hangingPunct="1">
              <a:lnSpc>
                <a:spcPct val="90000"/>
              </a:lnSpc>
            </a:pPr>
            <a:r>
              <a:rPr lang="en-GB" sz="2000" smtClean="0"/>
              <a:t>The algorithm stops after a FINITE set of instructions have been executed</a:t>
            </a:r>
          </a:p>
          <a:p>
            <a:pPr eaLnBrk="1" hangingPunct="1">
              <a:lnSpc>
                <a:spcPct val="90000"/>
              </a:lnSpc>
            </a:pPr>
            <a:r>
              <a:rPr lang="en-GB" sz="2000" smtClean="0"/>
              <a:t>Each instruction in the algorithm is followed by a UNIQUE SUCCESSOR instruction.</a:t>
            </a:r>
          </a:p>
          <a:p>
            <a:pPr eaLnBrk="1" hangingPunct="1">
              <a:lnSpc>
                <a:spcPct val="90000"/>
              </a:lnSpc>
            </a:pPr>
            <a:endParaRPr lang="en-GB" sz="2000" smtClean="0"/>
          </a:p>
        </p:txBody>
      </p:sp>
      <p:pic>
        <p:nvPicPr>
          <p:cNvPr id="8197" name="Picture 4"/>
          <p:cNvPicPr>
            <a:picLocks noGrp="1" noChangeAspect="1" noChangeArrowheads="1"/>
          </p:cNvPicPr>
          <p:nvPr>
            <p:ph sz="half" idx="2"/>
          </p:nvPr>
        </p:nvPicPr>
        <p:blipFill>
          <a:blip r:embed="rId2" cstate="print"/>
          <a:stretch>
            <a:fillRect/>
          </a:stretch>
        </p:blipFill>
        <p:spPr>
          <a:xfrm>
            <a:off x="5191267" y="1637080"/>
            <a:ext cx="2952466" cy="4452203"/>
          </a:xfrm>
          <a:noFill/>
        </p:spPr>
      </p:pic>
      <p:sp>
        <p:nvSpPr>
          <p:cNvPr id="8"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8199" name="Slide Number Placeholder 6"/>
          <p:cNvSpPr>
            <a:spLocks noGrp="1"/>
          </p:cNvSpPr>
          <p:nvPr>
            <p:ph type="sldNum" sz="quarter" idx="12"/>
          </p:nvPr>
        </p:nvSpPr>
        <p:spPr>
          <a:noFill/>
        </p:spPr>
        <p:txBody>
          <a:bodyPr>
            <a:normAutofit fontScale="85000" lnSpcReduction="20000"/>
          </a:bodyPr>
          <a:lstStyle/>
          <a:p>
            <a:fld id="{319FB52E-F9E2-4DD1-BE3D-1368B713A83C}" type="slidenum">
              <a:rPr lang="en-GB" smtClean="0"/>
              <a:pPr/>
              <a:t>6</a:t>
            </a:fld>
            <a:endParaRPr lang="en-GB" smtClean="0"/>
          </a:p>
        </p:txBody>
      </p:sp>
      <p:sp>
        <p:nvSpPr>
          <p:cNvPr id="8194" name="Footer Placeholder 5"/>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pic>
        <p:nvPicPr>
          <p:cNvPr id="8198" name="Picture 6" descr="BSBALCAP"/>
          <p:cNvPicPr>
            <a:picLocks noChangeAspect="1" noChangeArrowheads="1"/>
          </p:cNvPicPr>
          <p:nvPr/>
        </p:nvPicPr>
        <p:blipFill>
          <a:blip r:embed="rId3" cstate="print"/>
          <a:srcRect/>
          <a:stretch>
            <a:fillRect/>
          </a:stretch>
        </p:blipFill>
        <p:spPr bwMode="auto">
          <a:xfrm>
            <a:off x="0" y="6105525"/>
            <a:ext cx="1476375" cy="752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5"/>
          <p:cNvSpPr>
            <a:spLocks noGrp="1" noChangeArrowheads="1"/>
          </p:cNvSpPr>
          <p:nvPr>
            <p:ph type="body" sz="half" idx="1"/>
          </p:nvPr>
        </p:nvSpPr>
        <p:spPr>
          <a:xfrm>
            <a:off x="0" y="1"/>
            <a:ext cx="4427984" cy="4005064"/>
          </a:xfrm>
          <a:solidFill>
            <a:schemeClr val="accent5">
              <a:lumMod val="20000"/>
              <a:lumOff val="80000"/>
            </a:schemeClr>
          </a:solidFill>
        </p:spPr>
        <p:txBody>
          <a:bodyPr anchor="ctr"/>
          <a:lstStyle/>
          <a:p>
            <a:pPr marL="811213" indent="-635000" eaLnBrk="1" hangingPunct="1">
              <a:lnSpc>
                <a:spcPct val="80000"/>
              </a:lnSpc>
              <a:buFontTx/>
              <a:buAutoNum type="arabicPeriod"/>
            </a:pPr>
            <a:r>
              <a:rPr lang="en-GB" sz="2400" dirty="0" smtClean="0"/>
              <a:t>Multiply</a:t>
            </a:r>
          </a:p>
          <a:p>
            <a:pPr marL="811213" indent="-635000" eaLnBrk="1" hangingPunct="1">
              <a:lnSpc>
                <a:spcPct val="80000"/>
              </a:lnSpc>
              <a:buFontTx/>
              <a:buAutoNum type="arabicPeriod"/>
            </a:pPr>
            <a:r>
              <a:rPr lang="en-GB" sz="2400" dirty="0" smtClean="0"/>
              <a:t>READ </a:t>
            </a:r>
            <a:r>
              <a:rPr lang="en-GB" sz="2400" dirty="0" err="1" smtClean="0"/>
              <a:t>x,y</a:t>
            </a:r>
            <a:endParaRPr lang="en-GB" sz="2400" dirty="0" smtClean="0"/>
          </a:p>
          <a:p>
            <a:pPr marL="811213" indent="-635000" eaLnBrk="1" hangingPunct="1">
              <a:lnSpc>
                <a:spcPct val="80000"/>
              </a:lnSpc>
              <a:buFontTx/>
              <a:buAutoNum type="arabicPeriod"/>
            </a:pPr>
            <a:r>
              <a:rPr lang="en-GB" sz="2400" dirty="0" smtClean="0"/>
              <a:t>n   </a:t>
            </a:r>
            <a:r>
              <a:rPr lang="en-GB" sz="2400" dirty="0" smtClean="0">
                <a:sym typeface="Symbol" pitchFamily="18" charset="2"/>
              </a:rPr>
              <a:t></a:t>
            </a:r>
            <a:r>
              <a:rPr lang="en-GB" sz="2400" dirty="0" smtClean="0"/>
              <a:t> 0</a:t>
            </a:r>
          </a:p>
          <a:p>
            <a:pPr marL="811213" indent="-635000" eaLnBrk="1" hangingPunct="1">
              <a:lnSpc>
                <a:spcPct val="80000"/>
              </a:lnSpc>
              <a:buFontTx/>
              <a:buAutoNum type="arabicPeriod"/>
            </a:pPr>
            <a:r>
              <a:rPr lang="en-GB" sz="2400" dirty="0" smtClean="0"/>
              <a:t>Answer </a:t>
            </a:r>
            <a:r>
              <a:rPr lang="en-GB" sz="2400" dirty="0" smtClean="0">
                <a:sym typeface="Symbol" pitchFamily="18" charset="2"/>
              </a:rPr>
              <a:t></a:t>
            </a:r>
            <a:r>
              <a:rPr lang="en-GB" sz="2400" dirty="0" smtClean="0"/>
              <a:t> 0</a:t>
            </a:r>
          </a:p>
          <a:p>
            <a:pPr marL="811213" indent="-635000" eaLnBrk="1" hangingPunct="1">
              <a:lnSpc>
                <a:spcPct val="80000"/>
              </a:lnSpc>
              <a:buFontTx/>
              <a:buAutoNum type="arabicPeriod"/>
            </a:pPr>
            <a:r>
              <a:rPr lang="en-GB" sz="2400" dirty="0" smtClean="0"/>
              <a:t>DO</a:t>
            </a:r>
          </a:p>
          <a:p>
            <a:pPr marL="811213" indent="-635000" eaLnBrk="1" hangingPunct="1">
              <a:lnSpc>
                <a:spcPct val="80000"/>
              </a:lnSpc>
              <a:buFontTx/>
              <a:buAutoNum type="arabicPeriod"/>
            </a:pPr>
            <a:r>
              <a:rPr lang="en-GB" sz="2400" dirty="0" smtClean="0"/>
              <a:t>Answer  </a:t>
            </a:r>
            <a:r>
              <a:rPr lang="en-GB" sz="2400" dirty="0" smtClean="0">
                <a:sym typeface="Symbol" pitchFamily="18" charset="2"/>
              </a:rPr>
              <a:t></a:t>
            </a:r>
            <a:r>
              <a:rPr lang="en-GB" sz="2400" dirty="0" smtClean="0"/>
              <a:t>  Answer + y</a:t>
            </a:r>
          </a:p>
          <a:p>
            <a:pPr marL="811213" indent="-635000" eaLnBrk="1" hangingPunct="1">
              <a:lnSpc>
                <a:spcPct val="80000"/>
              </a:lnSpc>
              <a:buFontTx/>
              <a:buAutoNum type="arabicPeriod"/>
            </a:pPr>
            <a:r>
              <a:rPr lang="en-GB" sz="2400" dirty="0" smtClean="0"/>
              <a:t>n </a:t>
            </a:r>
            <a:r>
              <a:rPr lang="en-GB" sz="2400" dirty="0" smtClean="0">
                <a:sym typeface="Symbol" pitchFamily="18" charset="2"/>
              </a:rPr>
              <a:t></a:t>
            </a:r>
            <a:r>
              <a:rPr lang="en-GB" sz="2400" dirty="0" smtClean="0"/>
              <a:t>  n+1</a:t>
            </a:r>
          </a:p>
          <a:p>
            <a:pPr marL="811213" indent="-635000" eaLnBrk="1" hangingPunct="1">
              <a:lnSpc>
                <a:spcPct val="80000"/>
              </a:lnSpc>
              <a:buFontTx/>
              <a:buAutoNum type="arabicPeriod"/>
            </a:pPr>
            <a:r>
              <a:rPr lang="en-GB" sz="2400" dirty="0" smtClean="0"/>
              <a:t>LOOP UNTIL n =x</a:t>
            </a:r>
          </a:p>
          <a:p>
            <a:pPr marL="811213" indent="-635000" eaLnBrk="1" hangingPunct="1">
              <a:lnSpc>
                <a:spcPct val="80000"/>
              </a:lnSpc>
              <a:buFontTx/>
              <a:buAutoNum type="arabicPeriod"/>
            </a:pPr>
            <a:r>
              <a:rPr lang="en-GB" sz="2400" dirty="0" smtClean="0"/>
              <a:t>DISPLAY Answer</a:t>
            </a:r>
          </a:p>
          <a:p>
            <a:pPr marL="811213" indent="-635000" eaLnBrk="1" hangingPunct="1">
              <a:lnSpc>
                <a:spcPct val="80000"/>
              </a:lnSpc>
              <a:buFontTx/>
              <a:buAutoNum type="arabicPeriod"/>
            </a:pPr>
            <a:r>
              <a:rPr lang="en-GB" sz="2400" dirty="0" smtClean="0"/>
              <a:t>End Multiply</a:t>
            </a:r>
          </a:p>
        </p:txBody>
      </p:sp>
      <p:sp>
        <p:nvSpPr>
          <p:cNvPr id="30"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9223" name="Slide Number Placeholder 28"/>
          <p:cNvSpPr>
            <a:spLocks noGrp="1"/>
          </p:cNvSpPr>
          <p:nvPr>
            <p:ph type="sldNum" sz="quarter" idx="12"/>
          </p:nvPr>
        </p:nvSpPr>
        <p:spPr>
          <a:noFill/>
        </p:spPr>
        <p:txBody>
          <a:bodyPr>
            <a:normAutofit fontScale="85000" lnSpcReduction="20000"/>
          </a:bodyPr>
          <a:lstStyle/>
          <a:p>
            <a:fld id="{AC8B34A1-05F0-4EDA-B14F-5E8481E2F2E9}" type="slidenum">
              <a:rPr lang="en-GB" smtClean="0"/>
              <a:pPr/>
              <a:t>7</a:t>
            </a:fld>
            <a:endParaRPr lang="en-GB" dirty="0" smtClean="0"/>
          </a:p>
        </p:txBody>
      </p:sp>
      <p:sp>
        <p:nvSpPr>
          <p:cNvPr id="31" name="Rectangle 30"/>
          <p:cNvSpPr/>
          <p:nvPr/>
        </p:nvSpPr>
        <p:spPr>
          <a:xfrm>
            <a:off x="0" y="4005064"/>
            <a:ext cx="9144000" cy="2852936"/>
          </a:xfrm>
          <a:prstGeom prst="rect">
            <a:avLst/>
          </a:prstGeom>
          <a:solidFill>
            <a:srgbClr val="F9F0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18" name="Footer Placeholder 5"/>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sp>
        <p:nvSpPr>
          <p:cNvPr id="27694" name="Text Box 46"/>
          <p:cNvSpPr txBox="1">
            <a:spLocks noChangeArrowheads="1"/>
          </p:cNvSpPr>
          <p:nvPr/>
        </p:nvSpPr>
        <p:spPr bwMode="auto">
          <a:xfrm>
            <a:off x="4427985" y="-27384"/>
            <a:ext cx="4716016" cy="4032448"/>
          </a:xfrm>
          <a:prstGeom prst="rect">
            <a:avLst/>
          </a:prstGeom>
          <a:solidFill>
            <a:schemeClr val="accent2">
              <a:lumMod val="20000"/>
              <a:lumOff val="80000"/>
            </a:schemeClr>
          </a:solidFill>
          <a:ln w="9525">
            <a:noFill/>
            <a:miter lim="800000"/>
            <a:headEnd/>
            <a:tailEnd/>
          </a:ln>
        </p:spPr>
        <p:txBody>
          <a:bodyPr anchor="ctr"/>
          <a:lstStyle/>
          <a:p>
            <a:pPr marL="357188" lvl="1" indent="-342900" algn="just">
              <a:buFont typeface="Arial" pitchFamily="34" charset="0"/>
              <a:buChar char="•"/>
            </a:pPr>
            <a:r>
              <a:rPr lang="en-GB" sz="2400" b="0" dirty="0" smtClean="0"/>
              <a:t>Naming </a:t>
            </a:r>
            <a:r>
              <a:rPr lang="en-GB" sz="2400" b="0" dirty="0"/>
              <a:t>the algorithm</a:t>
            </a:r>
          </a:p>
          <a:p>
            <a:pPr marL="357188" lvl="1" indent="-342900" algn="just">
              <a:buFont typeface="Arial" pitchFamily="34" charset="0"/>
              <a:buChar char="•"/>
            </a:pPr>
            <a:r>
              <a:rPr lang="en-GB" sz="2400" b="0" dirty="0" smtClean="0"/>
              <a:t>Taking </a:t>
            </a:r>
            <a:r>
              <a:rPr lang="en-GB" sz="2400" b="0" dirty="0"/>
              <a:t>in inputs x and y</a:t>
            </a:r>
          </a:p>
          <a:p>
            <a:pPr marL="357188" lvl="1" indent="-342900" algn="just">
              <a:buFont typeface="Arial" pitchFamily="34" charset="0"/>
              <a:buChar char="•"/>
            </a:pPr>
            <a:r>
              <a:rPr lang="en-GB" sz="2400" b="0" dirty="0" smtClean="0"/>
              <a:t>Initialising </a:t>
            </a:r>
            <a:r>
              <a:rPr lang="en-GB" sz="2400" b="0" dirty="0"/>
              <a:t>the loop counter, n</a:t>
            </a:r>
          </a:p>
          <a:p>
            <a:pPr marL="357188" lvl="1" indent="-342900" algn="just">
              <a:buFont typeface="Arial" pitchFamily="34" charset="0"/>
              <a:buChar char="•"/>
            </a:pPr>
            <a:r>
              <a:rPr lang="en-GB" sz="2400" b="0" dirty="0" smtClean="0"/>
              <a:t>Initialising </a:t>
            </a:r>
            <a:r>
              <a:rPr lang="en-GB" sz="2400" b="0" dirty="0"/>
              <a:t>the value of Answer  </a:t>
            </a:r>
          </a:p>
          <a:p>
            <a:pPr marL="357188" lvl="1" indent="-342900" algn="just">
              <a:buFont typeface="Arial" pitchFamily="34" charset="0"/>
              <a:buChar char="•"/>
            </a:pPr>
            <a:r>
              <a:rPr lang="en-GB" sz="2400" b="0" dirty="0" smtClean="0"/>
              <a:t>Start </a:t>
            </a:r>
            <a:r>
              <a:rPr lang="en-GB" sz="2400" b="0" dirty="0"/>
              <a:t>of  loop</a:t>
            </a:r>
          </a:p>
          <a:p>
            <a:pPr marL="357188" lvl="1" indent="-342900" algn="just">
              <a:buFont typeface="Arial" pitchFamily="34" charset="0"/>
              <a:buChar char="•"/>
            </a:pPr>
            <a:r>
              <a:rPr lang="en-GB" sz="2400" b="0" dirty="0" smtClean="0"/>
              <a:t>Updating </a:t>
            </a:r>
            <a:r>
              <a:rPr lang="en-GB" sz="2400" b="0" dirty="0"/>
              <a:t>Answer  each time </a:t>
            </a:r>
          </a:p>
          <a:p>
            <a:pPr marL="357188" lvl="1" indent="-342900" algn="just">
              <a:buFont typeface="Arial" pitchFamily="34" charset="0"/>
              <a:buChar char="•"/>
            </a:pPr>
            <a:r>
              <a:rPr lang="en-GB" sz="2400" b="0" dirty="0" smtClean="0"/>
              <a:t>Updating </a:t>
            </a:r>
            <a:r>
              <a:rPr lang="en-GB" sz="2400" b="0" dirty="0"/>
              <a:t>the counter</a:t>
            </a:r>
          </a:p>
          <a:p>
            <a:pPr marL="357188" lvl="1" indent="-342900" algn="just">
              <a:buFont typeface="Arial" pitchFamily="34" charset="0"/>
              <a:buChar char="•"/>
            </a:pPr>
            <a:r>
              <a:rPr lang="en-GB" sz="2400" b="0" dirty="0" smtClean="0"/>
              <a:t>Finishing </a:t>
            </a:r>
            <a:r>
              <a:rPr lang="en-GB" sz="2400" b="0" dirty="0"/>
              <a:t>the loop</a:t>
            </a:r>
          </a:p>
          <a:p>
            <a:pPr marL="357188" lvl="1" indent="-342900" algn="just">
              <a:buFont typeface="Arial" pitchFamily="34" charset="0"/>
              <a:buChar char="•"/>
            </a:pPr>
            <a:r>
              <a:rPr lang="en-GB" sz="2400" b="0" dirty="0" smtClean="0"/>
              <a:t>Outputting </a:t>
            </a:r>
            <a:r>
              <a:rPr lang="en-GB" sz="2400" b="0" dirty="0"/>
              <a:t>the result</a:t>
            </a:r>
          </a:p>
          <a:p>
            <a:pPr marL="357188" lvl="1" indent="-342900" algn="just">
              <a:buFont typeface="Arial" pitchFamily="34" charset="0"/>
              <a:buChar char="•"/>
            </a:pPr>
            <a:r>
              <a:rPr lang="en-GB" sz="2400" b="0" dirty="0" smtClean="0"/>
              <a:t>Ending </a:t>
            </a:r>
            <a:r>
              <a:rPr lang="en-GB" sz="2400" b="0" dirty="0"/>
              <a:t>the algorithm</a:t>
            </a:r>
          </a:p>
        </p:txBody>
      </p:sp>
      <p:grpSp>
        <p:nvGrpSpPr>
          <p:cNvPr id="2" name="Group 74"/>
          <p:cNvGrpSpPr>
            <a:grpSpLocks/>
          </p:cNvGrpSpPr>
          <p:nvPr/>
        </p:nvGrpSpPr>
        <p:grpSpPr bwMode="auto">
          <a:xfrm>
            <a:off x="971600" y="4221088"/>
            <a:ext cx="7128792" cy="2511673"/>
            <a:chOff x="204" y="2341"/>
            <a:chExt cx="4109" cy="1310"/>
          </a:xfrm>
        </p:grpSpPr>
        <p:sp>
          <p:nvSpPr>
            <p:cNvPr id="9235" name="Text Box 59"/>
            <p:cNvSpPr txBox="1">
              <a:spLocks noChangeArrowheads="1"/>
            </p:cNvSpPr>
            <p:nvPr/>
          </p:nvSpPr>
          <p:spPr bwMode="auto">
            <a:xfrm>
              <a:off x="2789" y="3067"/>
              <a:ext cx="408" cy="144"/>
            </a:xfrm>
            <a:prstGeom prst="rect">
              <a:avLst/>
            </a:prstGeom>
            <a:solidFill>
              <a:schemeClr val="bg1"/>
            </a:solidFill>
            <a:ln w="9525">
              <a:solidFill>
                <a:schemeClr val="tx1"/>
              </a:solidFill>
              <a:miter lim="800000"/>
              <a:headEnd/>
              <a:tailEnd/>
            </a:ln>
          </p:spPr>
          <p:txBody>
            <a:bodyPr>
              <a:spAutoFit/>
            </a:bodyPr>
            <a:lstStyle/>
            <a:p>
              <a:pPr>
                <a:spcBef>
                  <a:spcPct val="50000"/>
                </a:spcBef>
              </a:pPr>
              <a:r>
                <a:rPr lang="en-GB" sz="1200"/>
                <a:t>Do</a:t>
              </a:r>
            </a:p>
          </p:txBody>
        </p:sp>
        <p:sp>
          <p:nvSpPr>
            <p:cNvPr id="9224" name="Text Box 48"/>
            <p:cNvSpPr txBox="1">
              <a:spLocks noChangeArrowheads="1"/>
            </p:cNvSpPr>
            <p:nvPr/>
          </p:nvSpPr>
          <p:spPr bwMode="auto">
            <a:xfrm>
              <a:off x="204" y="2931"/>
              <a:ext cx="559" cy="175"/>
            </a:xfrm>
            <a:prstGeom prst="rect">
              <a:avLst/>
            </a:prstGeom>
            <a:solidFill>
              <a:srgbClr val="FFFFFF"/>
            </a:solidFill>
            <a:ln w="9525">
              <a:solidFill>
                <a:srgbClr val="000000"/>
              </a:solidFill>
              <a:miter lim="800000"/>
              <a:headEnd/>
              <a:tailEnd/>
            </a:ln>
          </p:spPr>
          <p:txBody>
            <a:bodyPr/>
            <a:lstStyle/>
            <a:p>
              <a:r>
                <a:rPr lang="en-GB" sz="1200" dirty="0"/>
                <a:t>READ </a:t>
              </a:r>
              <a:r>
                <a:rPr lang="en-GB" sz="1200" dirty="0" err="1"/>
                <a:t>x,y</a:t>
              </a:r>
              <a:endParaRPr lang="en-GB" dirty="0"/>
            </a:p>
          </p:txBody>
        </p:sp>
        <p:sp>
          <p:nvSpPr>
            <p:cNvPr id="9225" name="Line 49"/>
            <p:cNvSpPr>
              <a:spLocks noChangeShapeType="1"/>
            </p:cNvSpPr>
            <p:nvPr/>
          </p:nvSpPr>
          <p:spPr bwMode="auto">
            <a:xfrm>
              <a:off x="2374" y="2511"/>
              <a:ext cx="0" cy="147"/>
            </a:xfrm>
            <a:prstGeom prst="line">
              <a:avLst/>
            </a:prstGeom>
            <a:noFill/>
            <a:ln w="9525">
              <a:solidFill>
                <a:srgbClr val="000000"/>
              </a:solidFill>
              <a:round/>
              <a:headEnd/>
              <a:tailEnd/>
            </a:ln>
          </p:spPr>
          <p:txBody>
            <a:bodyPr/>
            <a:lstStyle/>
            <a:p>
              <a:endParaRPr lang="en-GB"/>
            </a:p>
          </p:txBody>
        </p:sp>
        <p:sp>
          <p:nvSpPr>
            <p:cNvPr id="9226" name="Text Box 50"/>
            <p:cNvSpPr txBox="1">
              <a:spLocks noChangeArrowheads="1"/>
            </p:cNvSpPr>
            <p:nvPr/>
          </p:nvSpPr>
          <p:spPr bwMode="auto">
            <a:xfrm>
              <a:off x="1973" y="3430"/>
              <a:ext cx="1089" cy="221"/>
            </a:xfrm>
            <a:prstGeom prst="rect">
              <a:avLst/>
            </a:prstGeom>
            <a:solidFill>
              <a:srgbClr val="FFFFFF"/>
            </a:solidFill>
            <a:ln w="9525">
              <a:solidFill>
                <a:srgbClr val="000000"/>
              </a:solidFill>
              <a:miter lim="800000"/>
              <a:headEnd/>
              <a:tailEnd/>
            </a:ln>
          </p:spPr>
          <p:txBody>
            <a:bodyPr tIns="118800"/>
            <a:lstStyle/>
            <a:p>
              <a:r>
                <a:rPr lang="en-GB" sz="1200"/>
                <a:t>Answer </a:t>
              </a:r>
              <a:r>
                <a:rPr lang="en-GB" sz="1200">
                  <a:sym typeface="Symbol" pitchFamily="18" charset="2"/>
                </a:rPr>
                <a:t></a:t>
              </a:r>
              <a:r>
                <a:rPr lang="en-GB" sz="1200"/>
                <a:t> Answer + y </a:t>
              </a:r>
              <a:endParaRPr lang="en-GB" sz="1200" baseline="30000"/>
            </a:p>
            <a:p>
              <a:endParaRPr lang="en-GB"/>
            </a:p>
          </p:txBody>
        </p:sp>
        <p:sp>
          <p:nvSpPr>
            <p:cNvPr id="9227" name="Text Box 51"/>
            <p:cNvSpPr txBox="1">
              <a:spLocks noChangeArrowheads="1"/>
            </p:cNvSpPr>
            <p:nvPr/>
          </p:nvSpPr>
          <p:spPr bwMode="auto">
            <a:xfrm>
              <a:off x="3326" y="2908"/>
              <a:ext cx="987" cy="181"/>
            </a:xfrm>
            <a:prstGeom prst="rect">
              <a:avLst/>
            </a:prstGeom>
            <a:solidFill>
              <a:srgbClr val="FFFFFF"/>
            </a:solidFill>
            <a:ln w="9525">
              <a:solidFill>
                <a:srgbClr val="000000"/>
              </a:solidFill>
              <a:miter lim="800000"/>
              <a:headEnd/>
              <a:tailEnd/>
            </a:ln>
          </p:spPr>
          <p:txBody>
            <a:bodyPr/>
            <a:lstStyle/>
            <a:p>
              <a:r>
                <a:rPr lang="en-GB" sz="1200" dirty="0"/>
                <a:t>DISPLAY Answer</a:t>
              </a:r>
              <a:endParaRPr lang="en-GB" dirty="0"/>
            </a:p>
          </p:txBody>
        </p:sp>
        <p:sp>
          <p:nvSpPr>
            <p:cNvPr id="9228" name="Text Box 52"/>
            <p:cNvSpPr txBox="1">
              <a:spLocks noChangeArrowheads="1"/>
            </p:cNvSpPr>
            <p:nvPr/>
          </p:nvSpPr>
          <p:spPr bwMode="auto">
            <a:xfrm>
              <a:off x="2154" y="2341"/>
              <a:ext cx="464" cy="176"/>
            </a:xfrm>
            <a:prstGeom prst="rect">
              <a:avLst/>
            </a:prstGeom>
            <a:solidFill>
              <a:srgbClr val="FFFFFF"/>
            </a:solidFill>
            <a:ln w="9525">
              <a:solidFill>
                <a:srgbClr val="000000"/>
              </a:solidFill>
              <a:miter lim="800000"/>
              <a:headEnd/>
              <a:tailEnd/>
            </a:ln>
          </p:spPr>
          <p:txBody>
            <a:bodyPr/>
            <a:lstStyle/>
            <a:p>
              <a:r>
                <a:rPr lang="en-GB" sz="1200" dirty="0"/>
                <a:t>Multiply</a:t>
              </a:r>
              <a:endParaRPr lang="en-GB" dirty="0"/>
            </a:p>
          </p:txBody>
        </p:sp>
        <p:sp>
          <p:nvSpPr>
            <p:cNvPr id="9229" name="Line 53"/>
            <p:cNvSpPr>
              <a:spLocks noChangeShapeType="1"/>
            </p:cNvSpPr>
            <p:nvPr/>
          </p:nvSpPr>
          <p:spPr bwMode="auto">
            <a:xfrm>
              <a:off x="385" y="2659"/>
              <a:ext cx="3470" cy="5"/>
            </a:xfrm>
            <a:prstGeom prst="line">
              <a:avLst/>
            </a:prstGeom>
            <a:noFill/>
            <a:ln w="9525">
              <a:solidFill>
                <a:srgbClr val="000000"/>
              </a:solidFill>
              <a:round/>
              <a:headEnd/>
              <a:tailEnd/>
            </a:ln>
          </p:spPr>
          <p:txBody>
            <a:bodyPr/>
            <a:lstStyle/>
            <a:p>
              <a:endParaRPr lang="en-GB"/>
            </a:p>
          </p:txBody>
        </p:sp>
        <p:sp>
          <p:nvSpPr>
            <p:cNvPr id="9230" name="Line 54"/>
            <p:cNvSpPr>
              <a:spLocks noChangeShapeType="1"/>
            </p:cNvSpPr>
            <p:nvPr/>
          </p:nvSpPr>
          <p:spPr bwMode="auto">
            <a:xfrm>
              <a:off x="1156" y="2659"/>
              <a:ext cx="0" cy="233"/>
            </a:xfrm>
            <a:prstGeom prst="line">
              <a:avLst/>
            </a:prstGeom>
            <a:noFill/>
            <a:ln w="9525">
              <a:solidFill>
                <a:srgbClr val="000000"/>
              </a:solidFill>
              <a:round/>
              <a:headEnd/>
              <a:tailEnd/>
            </a:ln>
          </p:spPr>
          <p:txBody>
            <a:bodyPr/>
            <a:lstStyle/>
            <a:p>
              <a:endParaRPr lang="en-GB"/>
            </a:p>
          </p:txBody>
        </p:sp>
        <p:sp>
          <p:nvSpPr>
            <p:cNvPr id="9231" name="Line 55"/>
            <p:cNvSpPr>
              <a:spLocks noChangeShapeType="1"/>
            </p:cNvSpPr>
            <p:nvPr/>
          </p:nvSpPr>
          <p:spPr bwMode="auto">
            <a:xfrm>
              <a:off x="3867" y="2675"/>
              <a:ext cx="0" cy="233"/>
            </a:xfrm>
            <a:prstGeom prst="line">
              <a:avLst/>
            </a:prstGeom>
            <a:noFill/>
            <a:ln w="9525">
              <a:solidFill>
                <a:srgbClr val="000000"/>
              </a:solidFill>
              <a:round/>
              <a:headEnd/>
              <a:tailEnd/>
            </a:ln>
          </p:spPr>
          <p:txBody>
            <a:bodyPr/>
            <a:lstStyle/>
            <a:p>
              <a:endParaRPr lang="en-GB"/>
            </a:p>
          </p:txBody>
        </p:sp>
        <p:sp>
          <p:nvSpPr>
            <p:cNvPr id="9232" name="Line 56"/>
            <p:cNvSpPr>
              <a:spLocks noChangeShapeType="1"/>
            </p:cNvSpPr>
            <p:nvPr/>
          </p:nvSpPr>
          <p:spPr bwMode="auto">
            <a:xfrm>
              <a:off x="2918" y="2664"/>
              <a:ext cx="0" cy="233"/>
            </a:xfrm>
            <a:prstGeom prst="line">
              <a:avLst/>
            </a:prstGeom>
            <a:noFill/>
            <a:ln w="9525">
              <a:solidFill>
                <a:srgbClr val="000000"/>
              </a:solidFill>
              <a:round/>
              <a:headEnd/>
              <a:tailEnd/>
            </a:ln>
          </p:spPr>
          <p:txBody>
            <a:bodyPr/>
            <a:lstStyle/>
            <a:p>
              <a:endParaRPr lang="en-GB"/>
            </a:p>
          </p:txBody>
        </p:sp>
        <p:sp>
          <p:nvSpPr>
            <p:cNvPr id="9233" name="Text Box 57"/>
            <p:cNvSpPr txBox="1">
              <a:spLocks noChangeArrowheads="1"/>
            </p:cNvSpPr>
            <p:nvPr/>
          </p:nvSpPr>
          <p:spPr bwMode="auto">
            <a:xfrm>
              <a:off x="3061" y="3113"/>
              <a:ext cx="45" cy="139"/>
            </a:xfrm>
            <a:prstGeom prst="rect">
              <a:avLst/>
            </a:prstGeom>
            <a:noFill/>
            <a:ln w="9525">
              <a:noFill/>
              <a:miter lim="800000"/>
              <a:headEnd/>
              <a:tailEnd/>
            </a:ln>
          </p:spPr>
          <p:txBody>
            <a:bodyPr lIns="0" tIns="0" rIns="0" bIns="0"/>
            <a:lstStyle/>
            <a:p>
              <a:r>
                <a:rPr lang="en-GB" sz="1200" b="0" dirty="0"/>
                <a:t>*</a:t>
              </a:r>
              <a:endParaRPr lang="en-GB" b="0" dirty="0"/>
            </a:p>
          </p:txBody>
        </p:sp>
        <p:sp>
          <p:nvSpPr>
            <p:cNvPr id="9234" name="Text Box 58"/>
            <p:cNvSpPr txBox="1">
              <a:spLocks noChangeArrowheads="1"/>
            </p:cNvSpPr>
            <p:nvPr/>
          </p:nvSpPr>
          <p:spPr bwMode="auto">
            <a:xfrm>
              <a:off x="2669" y="2885"/>
              <a:ext cx="491" cy="173"/>
            </a:xfrm>
            <a:prstGeom prst="rect">
              <a:avLst/>
            </a:prstGeom>
            <a:noFill/>
            <a:ln w="9525">
              <a:noFill/>
              <a:miter lim="800000"/>
              <a:headEnd/>
              <a:tailEnd/>
            </a:ln>
          </p:spPr>
          <p:txBody>
            <a:bodyPr wrap="none">
              <a:spAutoFit/>
            </a:bodyPr>
            <a:lstStyle/>
            <a:p>
              <a:r>
                <a:rPr lang="en-GB" sz="1200" b="0"/>
                <a:t>Until n=x</a:t>
              </a:r>
            </a:p>
          </p:txBody>
        </p:sp>
        <p:sp>
          <p:nvSpPr>
            <p:cNvPr id="9236" name="Line 60"/>
            <p:cNvSpPr>
              <a:spLocks noChangeShapeType="1"/>
            </p:cNvSpPr>
            <p:nvPr/>
          </p:nvSpPr>
          <p:spPr bwMode="auto">
            <a:xfrm>
              <a:off x="2925" y="3249"/>
              <a:ext cx="0" cy="45"/>
            </a:xfrm>
            <a:prstGeom prst="line">
              <a:avLst/>
            </a:prstGeom>
            <a:noFill/>
            <a:ln w="9525">
              <a:solidFill>
                <a:schemeClr val="tx1"/>
              </a:solidFill>
              <a:round/>
              <a:headEnd/>
              <a:tailEnd/>
            </a:ln>
          </p:spPr>
          <p:txBody>
            <a:bodyPr/>
            <a:lstStyle/>
            <a:p>
              <a:endParaRPr lang="en-GB"/>
            </a:p>
          </p:txBody>
        </p:sp>
        <p:sp>
          <p:nvSpPr>
            <p:cNvPr id="9237" name="Line 61"/>
            <p:cNvSpPr>
              <a:spLocks noChangeShapeType="1"/>
            </p:cNvSpPr>
            <p:nvPr/>
          </p:nvSpPr>
          <p:spPr bwMode="auto">
            <a:xfrm>
              <a:off x="2426" y="3339"/>
              <a:ext cx="1134" cy="0"/>
            </a:xfrm>
            <a:prstGeom prst="line">
              <a:avLst/>
            </a:prstGeom>
            <a:noFill/>
            <a:ln w="9525">
              <a:solidFill>
                <a:schemeClr val="tx1"/>
              </a:solidFill>
              <a:round/>
              <a:headEnd/>
              <a:tailEnd/>
            </a:ln>
          </p:spPr>
          <p:txBody>
            <a:bodyPr/>
            <a:lstStyle/>
            <a:p>
              <a:endParaRPr lang="en-GB"/>
            </a:p>
          </p:txBody>
        </p:sp>
        <p:sp>
          <p:nvSpPr>
            <p:cNvPr id="9238" name="Line 62"/>
            <p:cNvSpPr>
              <a:spLocks noChangeShapeType="1"/>
            </p:cNvSpPr>
            <p:nvPr/>
          </p:nvSpPr>
          <p:spPr bwMode="auto">
            <a:xfrm>
              <a:off x="2426" y="3339"/>
              <a:ext cx="0" cy="91"/>
            </a:xfrm>
            <a:prstGeom prst="line">
              <a:avLst/>
            </a:prstGeom>
            <a:noFill/>
            <a:ln w="9525">
              <a:solidFill>
                <a:schemeClr val="tx1"/>
              </a:solidFill>
              <a:round/>
              <a:headEnd/>
              <a:tailEnd/>
            </a:ln>
          </p:spPr>
          <p:txBody>
            <a:bodyPr/>
            <a:lstStyle/>
            <a:p>
              <a:endParaRPr lang="en-GB"/>
            </a:p>
          </p:txBody>
        </p:sp>
        <p:sp>
          <p:nvSpPr>
            <p:cNvPr id="9239" name="Line 63"/>
            <p:cNvSpPr>
              <a:spLocks noChangeShapeType="1"/>
            </p:cNvSpPr>
            <p:nvPr/>
          </p:nvSpPr>
          <p:spPr bwMode="auto">
            <a:xfrm>
              <a:off x="3560" y="3339"/>
              <a:ext cx="0" cy="91"/>
            </a:xfrm>
            <a:prstGeom prst="line">
              <a:avLst/>
            </a:prstGeom>
            <a:noFill/>
            <a:ln w="9525">
              <a:solidFill>
                <a:schemeClr val="tx1"/>
              </a:solidFill>
              <a:round/>
              <a:headEnd/>
              <a:tailEnd/>
            </a:ln>
          </p:spPr>
          <p:txBody>
            <a:bodyPr/>
            <a:lstStyle/>
            <a:p>
              <a:endParaRPr lang="en-GB"/>
            </a:p>
          </p:txBody>
        </p:sp>
        <p:sp>
          <p:nvSpPr>
            <p:cNvPr id="9240" name="Text Box 64"/>
            <p:cNvSpPr txBox="1">
              <a:spLocks noChangeArrowheads="1"/>
            </p:cNvSpPr>
            <p:nvPr/>
          </p:nvSpPr>
          <p:spPr bwMode="auto">
            <a:xfrm>
              <a:off x="3288" y="3430"/>
              <a:ext cx="590" cy="221"/>
            </a:xfrm>
            <a:prstGeom prst="rect">
              <a:avLst/>
            </a:prstGeom>
            <a:solidFill>
              <a:srgbClr val="FFFFFF"/>
            </a:solidFill>
            <a:ln w="9525">
              <a:solidFill>
                <a:srgbClr val="000000"/>
              </a:solidFill>
              <a:miter lim="800000"/>
              <a:headEnd/>
              <a:tailEnd/>
            </a:ln>
          </p:spPr>
          <p:txBody>
            <a:bodyPr tIns="118800"/>
            <a:lstStyle/>
            <a:p>
              <a:r>
                <a:rPr lang="en-GB" sz="1200"/>
                <a:t>n </a:t>
              </a:r>
              <a:r>
                <a:rPr lang="en-GB" sz="1200">
                  <a:sym typeface="Symbol" pitchFamily="18" charset="2"/>
                </a:rPr>
                <a:t></a:t>
              </a:r>
              <a:r>
                <a:rPr lang="en-GB" sz="1200"/>
                <a:t>  n+1 </a:t>
              </a:r>
              <a:endParaRPr lang="en-GB" sz="1200" baseline="30000"/>
            </a:p>
            <a:p>
              <a:endParaRPr lang="en-GB"/>
            </a:p>
          </p:txBody>
        </p:sp>
        <p:sp>
          <p:nvSpPr>
            <p:cNvPr id="9241" name="Text Box 65"/>
            <p:cNvSpPr txBox="1">
              <a:spLocks noChangeArrowheads="1"/>
            </p:cNvSpPr>
            <p:nvPr/>
          </p:nvSpPr>
          <p:spPr bwMode="auto">
            <a:xfrm>
              <a:off x="884" y="2931"/>
              <a:ext cx="559" cy="175"/>
            </a:xfrm>
            <a:prstGeom prst="rect">
              <a:avLst/>
            </a:prstGeom>
            <a:solidFill>
              <a:srgbClr val="FFFFFF"/>
            </a:solidFill>
            <a:ln w="9525">
              <a:solidFill>
                <a:srgbClr val="000000"/>
              </a:solidFill>
              <a:miter lim="800000"/>
              <a:headEnd/>
              <a:tailEnd/>
            </a:ln>
          </p:spPr>
          <p:txBody>
            <a:bodyPr/>
            <a:lstStyle/>
            <a:p>
              <a:r>
                <a:rPr lang="en-GB" sz="1200"/>
                <a:t>n </a:t>
              </a:r>
              <a:r>
                <a:rPr lang="en-GB" sz="1200">
                  <a:sym typeface="Symbol" pitchFamily="18" charset="2"/>
                </a:rPr>
                <a:t>   0</a:t>
              </a:r>
              <a:endParaRPr lang="en-GB" sz="1200"/>
            </a:p>
          </p:txBody>
        </p:sp>
        <p:sp>
          <p:nvSpPr>
            <p:cNvPr id="9242" name="Line 66"/>
            <p:cNvSpPr>
              <a:spLocks noChangeShapeType="1"/>
            </p:cNvSpPr>
            <p:nvPr/>
          </p:nvSpPr>
          <p:spPr bwMode="auto">
            <a:xfrm>
              <a:off x="385" y="2659"/>
              <a:ext cx="0" cy="233"/>
            </a:xfrm>
            <a:prstGeom prst="line">
              <a:avLst/>
            </a:prstGeom>
            <a:noFill/>
            <a:ln w="9525">
              <a:solidFill>
                <a:srgbClr val="000000"/>
              </a:solidFill>
              <a:round/>
              <a:headEnd/>
              <a:tailEnd/>
            </a:ln>
          </p:spPr>
          <p:txBody>
            <a:bodyPr/>
            <a:lstStyle/>
            <a:p>
              <a:endParaRPr lang="en-GB"/>
            </a:p>
          </p:txBody>
        </p:sp>
        <p:sp>
          <p:nvSpPr>
            <p:cNvPr id="9243" name="Line 67"/>
            <p:cNvSpPr>
              <a:spLocks noChangeShapeType="1"/>
            </p:cNvSpPr>
            <p:nvPr/>
          </p:nvSpPr>
          <p:spPr bwMode="auto">
            <a:xfrm>
              <a:off x="1973" y="2704"/>
              <a:ext cx="0" cy="233"/>
            </a:xfrm>
            <a:prstGeom prst="line">
              <a:avLst/>
            </a:prstGeom>
            <a:noFill/>
            <a:ln w="9525">
              <a:solidFill>
                <a:srgbClr val="000000"/>
              </a:solidFill>
              <a:round/>
              <a:headEnd/>
              <a:tailEnd/>
            </a:ln>
          </p:spPr>
          <p:txBody>
            <a:bodyPr/>
            <a:lstStyle/>
            <a:p>
              <a:endParaRPr lang="en-GB"/>
            </a:p>
          </p:txBody>
        </p:sp>
        <p:sp>
          <p:nvSpPr>
            <p:cNvPr id="9244" name="Line 68"/>
            <p:cNvSpPr>
              <a:spLocks noChangeShapeType="1"/>
            </p:cNvSpPr>
            <p:nvPr/>
          </p:nvSpPr>
          <p:spPr bwMode="auto">
            <a:xfrm>
              <a:off x="1156" y="2704"/>
              <a:ext cx="0" cy="233"/>
            </a:xfrm>
            <a:prstGeom prst="line">
              <a:avLst/>
            </a:prstGeom>
            <a:noFill/>
            <a:ln w="9525">
              <a:solidFill>
                <a:srgbClr val="000000"/>
              </a:solidFill>
              <a:round/>
              <a:headEnd/>
              <a:tailEnd/>
            </a:ln>
          </p:spPr>
          <p:txBody>
            <a:bodyPr/>
            <a:lstStyle/>
            <a:p>
              <a:endParaRPr lang="en-GB"/>
            </a:p>
          </p:txBody>
        </p:sp>
        <p:sp>
          <p:nvSpPr>
            <p:cNvPr id="9245" name="Text Box 69"/>
            <p:cNvSpPr txBox="1">
              <a:spLocks noChangeArrowheads="1"/>
            </p:cNvSpPr>
            <p:nvPr/>
          </p:nvSpPr>
          <p:spPr bwMode="auto">
            <a:xfrm>
              <a:off x="1610" y="2931"/>
              <a:ext cx="726" cy="182"/>
            </a:xfrm>
            <a:prstGeom prst="rect">
              <a:avLst/>
            </a:prstGeom>
            <a:solidFill>
              <a:srgbClr val="FFFFFF"/>
            </a:solidFill>
            <a:ln w="9525">
              <a:solidFill>
                <a:srgbClr val="000000"/>
              </a:solidFill>
              <a:miter lim="800000"/>
              <a:headEnd/>
              <a:tailEnd/>
            </a:ln>
          </p:spPr>
          <p:txBody>
            <a:bodyPr/>
            <a:lstStyle/>
            <a:p>
              <a:r>
                <a:rPr lang="en-GB" sz="1200" dirty="0"/>
                <a:t>Answer </a:t>
              </a:r>
              <a:r>
                <a:rPr lang="en-GB" sz="1200" dirty="0">
                  <a:sym typeface="Symbol" pitchFamily="18" charset="2"/>
                </a:rPr>
                <a:t></a:t>
              </a:r>
              <a:r>
                <a:rPr lang="en-GB" dirty="0"/>
                <a:t> </a:t>
              </a:r>
              <a:r>
                <a:rPr lang="en-GB" sz="1200" dirty="0"/>
                <a:t>0</a:t>
              </a:r>
            </a:p>
          </p:txBody>
        </p:sp>
      </p:grpSp>
      <p:pic>
        <p:nvPicPr>
          <p:cNvPr id="9222" name="Picture 76" descr="BSBALCAP"/>
          <p:cNvPicPr>
            <a:picLocks noChangeAspect="1" noChangeArrowheads="1"/>
          </p:cNvPicPr>
          <p:nvPr/>
        </p:nvPicPr>
        <p:blipFill>
          <a:blip r:embed="rId2" cstate="print"/>
          <a:srcRect/>
          <a:stretch>
            <a:fillRect/>
          </a:stretch>
        </p:blipFill>
        <p:spPr bwMode="auto">
          <a:xfrm>
            <a:off x="0" y="6105525"/>
            <a:ext cx="1476375" cy="752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69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69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GB" smtClean="0"/>
              <a:t>3 main structures</a:t>
            </a:r>
          </a:p>
        </p:txBody>
      </p:sp>
      <p:sp>
        <p:nvSpPr>
          <p:cNvPr id="10244" name="Rectangle 16"/>
          <p:cNvSpPr>
            <a:spLocks noGrp="1" noChangeArrowheads="1"/>
          </p:cNvSpPr>
          <p:nvPr>
            <p:ph sz="quarter" idx="1"/>
          </p:nvPr>
        </p:nvSpPr>
        <p:spPr>
          <a:xfrm>
            <a:off x="457200" y="1600200"/>
            <a:ext cx="7643813" cy="4525963"/>
          </a:xfrm>
        </p:spPr>
        <p:txBody>
          <a:bodyPr/>
          <a:lstStyle/>
          <a:p>
            <a:pPr eaLnBrk="1" hangingPunct="1"/>
            <a:r>
              <a:rPr lang="en-GB" smtClean="0"/>
              <a:t>Sequence</a:t>
            </a:r>
          </a:p>
          <a:p>
            <a:pPr lvl="1" eaLnBrk="1" hangingPunct="1"/>
            <a:r>
              <a:rPr lang="en-GB" smtClean="0"/>
              <a:t>doing the operations in order one after the next</a:t>
            </a:r>
          </a:p>
          <a:p>
            <a:pPr eaLnBrk="1" hangingPunct="1"/>
            <a:r>
              <a:rPr lang="en-GB" smtClean="0"/>
              <a:t>Selection</a:t>
            </a:r>
          </a:p>
          <a:p>
            <a:pPr lvl="1" eaLnBrk="1" hangingPunct="1"/>
            <a:r>
              <a:rPr lang="en-GB" smtClean="0"/>
              <a:t>having a choice of the next operation dependant on some condition which will be true or false</a:t>
            </a:r>
          </a:p>
          <a:p>
            <a:pPr eaLnBrk="1" hangingPunct="1"/>
            <a:r>
              <a:rPr lang="en-GB" smtClean="0"/>
              <a:t>Iteration</a:t>
            </a:r>
          </a:p>
          <a:p>
            <a:pPr lvl="1" eaLnBrk="1" hangingPunct="1"/>
            <a:r>
              <a:rPr lang="en-GB" smtClean="0"/>
              <a:t>having an operation repeated until some condition is false or while a condition is true</a:t>
            </a:r>
          </a:p>
        </p:txBody>
      </p:sp>
      <p:sp>
        <p:nvSpPr>
          <p:cNvPr id="10245" name="Slide Number Placeholder 4"/>
          <p:cNvSpPr>
            <a:spLocks noGrp="1"/>
          </p:cNvSpPr>
          <p:nvPr>
            <p:ph type="sldNum" sz="quarter" idx="11"/>
          </p:nvPr>
        </p:nvSpPr>
        <p:spPr>
          <a:noFill/>
        </p:spPr>
        <p:txBody>
          <a:bodyPr>
            <a:normAutofit fontScale="85000" lnSpcReduction="20000"/>
          </a:bodyPr>
          <a:lstStyle/>
          <a:p>
            <a:fld id="{F4D1CD69-D500-4C3D-ABDB-FEE5DF47ADEF}" type="slidenum">
              <a:rPr lang="en-GB" smtClean="0"/>
              <a:pPr/>
              <a:t>8</a:t>
            </a:fld>
            <a:endParaRPr lang="en-GB" smtClean="0"/>
          </a:p>
        </p:txBody>
      </p:sp>
      <p:sp>
        <p:nvSpPr>
          <p:cNvPr id="6" name="Rectangle 5"/>
          <p:cNvSpPr>
            <a:spLocks noGrp="1" noChangeArrowheads="1"/>
          </p:cNvSpPr>
          <p:nvPr>
            <p:ph type="ftr" sz="quarter" idx="12"/>
          </p:nvPr>
        </p:nvSpPr>
        <p:spPr>
          <a:ln/>
        </p:spPr>
        <p:txBody>
          <a:bodyPr/>
          <a:lstStyle/>
          <a:p>
            <a:r>
              <a:rPr lang="en-GB" dirty="0" smtClean="0"/>
              <a:t>YDF 2015/16 AMC</a:t>
            </a:r>
            <a:endParaRPr lang="en-GB" dirty="0"/>
          </a:p>
        </p:txBody>
      </p:sp>
      <p:sp>
        <p:nvSpPr>
          <p:cNvPr id="10242" name="Footer Placeholder 5"/>
          <p:cNvSpPr txBox="1">
            <a:spLocks noGrp="1"/>
          </p:cNvSpPr>
          <p:nvPr/>
        </p:nvSpPr>
        <p:spPr bwMode="auto">
          <a:xfrm>
            <a:off x="3124200" y="6245225"/>
            <a:ext cx="2895600" cy="476250"/>
          </a:xfrm>
          <a:prstGeom prst="rect">
            <a:avLst/>
          </a:prstGeom>
          <a:noFill/>
          <a:ln w="9525">
            <a:noFill/>
            <a:miter lim="800000"/>
            <a:headEnd/>
            <a:tailEnd/>
          </a:ln>
        </p:spPr>
        <p:txBody>
          <a:bodyPr/>
          <a:lstStyle/>
          <a:p>
            <a:pPr algn="ctr"/>
            <a:endParaRPr lang="en-US" sz="1400" b="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GB" smtClean="0"/>
              <a:t>Sequence</a:t>
            </a:r>
          </a:p>
        </p:txBody>
      </p:sp>
      <p:sp>
        <p:nvSpPr>
          <p:cNvPr id="15" name="Rectangle 5"/>
          <p:cNvSpPr>
            <a:spLocks noGrp="1" noChangeArrowheads="1"/>
          </p:cNvSpPr>
          <p:nvPr>
            <p:ph type="ftr" sz="quarter" idx="11"/>
          </p:nvPr>
        </p:nvSpPr>
        <p:spPr>
          <a:ln/>
        </p:spPr>
        <p:txBody>
          <a:bodyPr/>
          <a:lstStyle/>
          <a:p>
            <a:r>
              <a:rPr lang="en-GB" dirty="0" smtClean="0"/>
              <a:t>YDF 2015/16 AMC</a:t>
            </a:r>
            <a:endParaRPr lang="en-GB" dirty="0"/>
          </a:p>
        </p:txBody>
      </p:sp>
      <p:sp>
        <p:nvSpPr>
          <p:cNvPr id="11269" name="Slide Number Placeholder 13"/>
          <p:cNvSpPr>
            <a:spLocks noGrp="1"/>
          </p:cNvSpPr>
          <p:nvPr>
            <p:ph type="sldNum" sz="quarter" idx="12"/>
          </p:nvPr>
        </p:nvSpPr>
        <p:spPr>
          <a:noFill/>
        </p:spPr>
        <p:txBody>
          <a:bodyPr>
            <a:normAutofit fontScale="85000" lnSpcReduction="20000"/>
          </a:bodyPr>
          <a:lstStyle/>
          <a:p>
            <a:fld id="{1475A080-4E3F-4439-A64D-34FBF014D51A}" type="slidenum">
              <a:rPr lang="en-GB" smtClean="0"/>
              <a:pPr/>
              <a:t>9</a:t>
            </a:fld>
            <a:endParaRPr lang="en-GB" smtClean="0"/>
          </a:p>
        </p:txBody>
      </p:sp>
      <p:grpSp>
        <p:nvGrpSpPr>
          <p:cNvPr id="11268" name="Group 18"/>
          <p:cNvGrpSpPr>
            <a:grpSpLocks/>
          </p:cNvGrpSpPr>
          <p:nvPr/>
        </p:nvGrpSpPr>
        <p:grpSpPr bwMode="auto">
          <a:xfrm>
            <a:off x="1258888" y="1916113"/>
            <a:ext cx="6913562" cy="2449512"/>
            <a:chOff x="521" y="2634"/>
            <a:chExt cx="3402" cy="897"/>
          </a:xfrm>
        </p:grpSpPr>
        <p:sp>
          <p:nvSpPr>
            <p:cNvPr id="11270" name="Text Box 4"/>
            <p:cNvSpPr txBox="1">
              <a:spLocks noChangeArrowheads="1"/>
            </p:cNvSpPr>
            <p:nvPr/>
          </p:nvSpPr>
          <p:spPr bwMode="auto">
            <a:xfrm>
              <a:off x="521" y="3240"/>
              <a:ext cx="746" cy="235"/>
            </a:xfrm>
            <a:prstGeom prst="rect">
              <a:avLst/>
            </a:prstGeom>
            <a:solidFill>
              <a:srgbClr val="FFFFFF"/>
            </a:solidFill>
            <a:ln w="9525">
              <a:solidFill>
                <a:srgbClr val="000000"/>
              </a:solidFill>
              <a:miter lim="800000"/>
              <a:headEnd/>
              <a:tailEnd/>
            </a:ln>
          </p:spPr>
          <p:txBody>
            <a:bodyPr/>
            <a:lstStyle/>
            <a:p>
              <a:r>
                <a:rPr lang="en-GB" b="0"/>
                <a:t>READ n</a:t>
              </a:r>
              <a:r>
                <a:rPr lang="en-GB" sz="1200" b="0">
                  <a:latin typeface="Times New Roman" pitchFamily="18" charset="0"/>
                </a:rPr>
                <a:t> </a:t>
              </a:r>
              <a:endParaRPr lang="en-GB" b="0"/>
            </a:p>
          </p:txBody>
        </p:sp>
        <p:sp>
          <p:nvSpPr>
            <p:cNvPr id="11271" name="Line 5"/>
            <p:cNvSpPr>
              <a:spLocks noChangeShapeType="1"/>
            </p:cNvSpPr>
            <p:nvPr/>
          </p:nvSpPr>
          <p:spPr bwMode="auto">
            <a:xfrm>
              <a:off x="2120" y="2814"/>
              <a:ext cx="0" cy="156"/>
            </a:xfrm>
            <a:prstGeom prst="line">
              <a:avLst/>
            </a:prstGeom>
            <a:noFill/>
            <a:ln w="9525">
              <a:solidFill>
                <a:srgbClr val="000000"/>
              </a:solidFill>
              <a:round/>
              <a:headEnd/>
              <a:tailEnd/>
            </a:ln>
          </p:spPr>
          <p:txBody>
            <a:bodyPr/>
            <a:lstStyle/>
            <a:p>
              <a:endParaRPr lang="en-GB"/>
            </a:p>
          </p:txBody>
        </p:sp>
        <p:sp>
          <p:nvSpPr>
            <p:cNvPr id="11272" name="Text Box 6"/>
            <p:cNvSpPr txBox="1">
              <a:spLocks noChangeArrowheads="1"/>
            </p:cNvSpPr>
            <p:nvPr/>
          </p:nvSpPr>
          <p:spPr bwMode="auto">
            <a:xfrm>
              <a:off x="1701" y="2634"/>
              <a:ext cx="676" cy="206"/>
            </a:xfrm>
            <a:prstGeom prst="rect">
              <a:avLst/>
            </a:prstGeom>
            <a:solidFill>
              <a:srgbClr val="FFFFFF"/>
            </a:solidFill>
            <a:ln w="9525">
              <a:solidFill>
                <a:srgbClr val="000000"/>
              </a:solidFill>
              <a:miter lim="800000"/>
              <a:headEnd/>
              <a:tailEnd/>
            </a:ln>
          </p:spPr>
          <p:txBody>
            <a:bodyPr/>
            <a:lstStyle/>
            <a:p>
              <a:r>
                <a:rPr lang="en-GB" b="0"/>
                <a:t>Double</a:t>
              </a:r>
            </a:p>
          </p:txBody>
        </p:sp>
        <p:sp>
          <p:nvSpPr>
            <p:cNvPr id="11273" name="Line 7"/>
            <p:cNvSpPr>
              <a:spLocks noChangeShapeType="1"/>
            </p:cNvSpPr>
            <p:nvPr/>
          </p:nvSpPr>
          <p:spPr bwMode="auto">
            <a:xfrm>
              <a:off x="974" y="2976"/>
              <a:ext cx="2198" cy="0"/>
            </a:xfrm>
            <a:prstGeom prst="line">
              <a:avLst/>
            </a:prstGeom>
            <a:noFill/>
            <a:ln w="9525">
              <a:solidFill>
                <a:srgbClr val="000000"/>
              </a:solidFill>
              <a:round/>
              <a:headEnd/>
              <a:tailEnd/>
            </a:ln>
          </p:spPr>
          <p:txBody>
            <a:bodyPr/>
            <a:lstStyle/>
            <a:p>
              <a:endParaRPr lang="en-GB"/>
            </a:p>
          </p:txBody>
        </p:sp>
        <p:sp>
          <p:nvSpPr>
            <p:cNvPr id="11274" name="Line 8"/>
            <p:cNvSpPr>
              <a:spLocks noChangeShapeType="1"/>
            </p:cNvSpPr>
            <p:nvPr/>
          </p:nvSpPr>
          <p:spPr bwMode="auto">
            <a:xfrm>
              <a:off x="974" y="2988"/>
              <a:ext cx="0" cy="246"/>
            </a:xfrm>
            <a:prstGeom prst="line">
              <a:avLst/>
            </a:prstGeom>
            <a:noFill/>
            <a:ln w="9525">
              <a:solidFill>
                <a:srgbClr val="000000"/>
              </a:solidFill>
              <a:round/>
              <a:headEnd/>
              <a:tailEnd/>
            </a:ln>
          </p:spPr>
          <p:txBody>
            <a:bodyPr/>
            <a:lstStyle/>
            <a:p>
              <a:endParaRPr lang="en-GB"/>
            </a:p>
          </p:txBody>
        </p:sp>
        <p:sp>
          <p:nvSpPr>
            <p:cNvPr id="11275" name="Line 9"/>
            <p:cNvSpPr>
              <a:spLocks noChangeShapeType="1"/>
            </p:cNvSpPr>
            <p:nvPr/>
          </p:nvSpPr>
          <p:spPr bwMode="auto">
            <a:xfrm>
              <a:off x="2109" y="2976"/>
              <a:ext cx="0" cy="246"/>
            </a:xfrm>
            <a:prstGeom prst="line">
              <a:avLst/>
            </a:prstGeom>
            <a:noFill/>
            <a:ln w="9525">
              <a:solidFill>
                <a:srgbClr val="000000"/>
              </a:solidFill>
              <a:round/>
              <a:headEnd/>
              <a:tailEnd/>
            </a:ln>
          </p:spPr>
          <p:txBody>
            <a:bodyPr/>
            <a:lstStyle/>
            <a:p>
              <a:endParaRPr lang="en-GB"/>
            </a:p>
          </p:txBody>
        </p:sp>
        <p:sp>
          <p:nvSpPr>
            <p:cNvPr id="11276" name="Text Box 13"/>
            <p:cNvSpPr txBox="1">
              <a:spLocks noChangeArrowheads="1"/>
            </p:cNvSpPr>
            <p:nvPr/>
          </p:nvSpPr>
          <p:spPr bwMode="auto">
            <a:xfrm>
              <a:off x="1655" y="3249"/>
              <a:ext cx="908" cy="282"/>
            </a:xfrm>
            <a:prstGeom prst="rect">
              <a:avLst/>
            </a:prstGeom>
            <a:solidFill>
              <a:srgbClr val="FFFFFF"/>
            </a:solidFill>
            <a:ln w="9525">
              <a:solidFill>
                <a:srgbClr val="000000"/>
              </a:solidFill>
              <a:miter lim="800000"/>
              <a:headEnd/>
              <a:tailEnd/>
            </a:ln>
          </p:spPr>
          <p:txBody>
            <a:bodyPr/>
            <a:lstStyle/>
            <a:p>
              <a:r>
                <a:rPr lang="en-GB" b="0"/>
                <a:t>n </a:t>
              </a:r>
              <a:r>
                <a:rPr lang="en-GB" b="0">
                  <a:sym typeface="Symbol" pitchFamily="18" charset="2"/>
                </a:rPr>
                <a:t></a:t>
              </a:r>
              <a:r>
                <a:rPr lang="en-GB"/>
                <a:t> 2*n</a:t>
              </a:r>
            </a:p>
          </p:txBody>
        </p:sp>
        <p:sp>
          <p:nvSpPr>
            <p:cNvPr id="11277" name="Text Box 14"/>
            <p:cNvSpPr txBox="1">
              <a:spLocks noChangeArrowheads="1"/>
            </p:cNvSpPr>
            <p:nvPr/>
          </p:nvSpPr>
          <p:spPr bwMode="auto">
            <a:xfrm>
              <a:off x="2835" y="3203"/>
              <a:ext cx="1088" cy="318"/>
            </a:xfrm>
            <a:prstGeom prst="rect">
              <a:avLst/>
            </a:prstGeom>
            <a:solidFill>
              <a:srgbClr val="FFFFFF"/>
            </a:solidFill>
            <a:ln w="9525">
              <a:solidFill>
                <a:srgbClr val="000000"/>
              </a:solidFill>
              <a:miter lim="800000"/>
              <a:headEnd/>
              <a:tailEnd/>
            </a:ln>
          </p:spPr>
          <p:txBody>
            <a:bodyPr/>
            <a:lstStyle/>
            <a:p>
              <a:r>
                <a:rPr lang="en-GB" b="0"/>
                <a:t>Display n</a:t>
              </a:r>
            </a:p>
          </p:txBody>
        </p:sp>
        <p:sp>
          <p:nvSpPr>
            <p:cNvPr id="11278" name="Line 17"/>
            <p:cNvSpPr>
              <a:spLocks noChangeShapeType="1"/>
            </p:cNvSpPr>
            <p:nvPr/>
          </p:nvSpPr>
          <p:spPr bwMode="auto">
            <a:xfrm>
              <a:off x="3198" y="2976"/>
              <a:ext cx="0" cy="246"/>
            </a:xfrm>
            <a:prstGeom prst="line">
              <a:avLst/>
            </a:prstGeom>
            <a:noFill/>
            <a:ln w="9525">
              <a:solidFill>
                <a:srgbClr val="000000"/>
              </a:solidFill>
              <a:round/>
              <a:headEnd/>
              <a:tailEnd/>
            </a:ln>
          </p:spPr>
          <p:txBody>
            <a:bodyPr/>
            <a:lstStyle/>
            <a:p>
              <a:endParaRPr lang="en-GB"/>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mfc">
  <a:themeElements>
    <a:clrScheme name="Custom 3">
      <a:dk1>
        <a:sysClr val="windowText" lastClr="000000"/>
      </a:dk1>
      <a:lt1>
        <a:sysClr val="window" lastClr="FFFFFF"/>
      </a:lt1>
      <a:dk2>
        <a:srgbClr val="002060"/>
      </a:dk2>
      <a:lt2>
        <a:srgbClr val="EEECE1"/>
      </a:lt2>
      <a:accent1>
        <a:srgbClr val="002060"/>
      </a:accent1>
      <a:accent2>
        <a:srgbClr val="5C0000"/>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amfc</Template>
  <TotalTime>2489</TotalTime>
  <Words>2993</Words>
  <Application>Microsoft Office PowerPoint</Application>
  <PresentationFormat>On-screen Show (4:3)</PresentationFormat>
  <Paragraphs>908</Paragraphs>
  <Slides>50</Slides>
  <Notes>2</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0" baseType="lpstr">
      <vt:lpstr>Arial</vt:lpstr>
      <vt:lpstr>Courier New</vt:lpstr>
      <vt:lpstr>Symbol</vt:lpstr>
      <vt:lpstr>Times New Roman</vt:lpstr>
      <vt:lpstr>Times Roman</vt:lpstr>
      <vt:lpstr>Tw Cen MT</vt:lpstr>
      <vt:lpstr>Wingdings</vt:lpstr>
      <vt:lpstr>Wingdings 2</vt:lpstr>
      <vt:lpstr>amfc</vt:lpstr>
      <vt:lpstr>Equation</vt:lpstr>
      <vt:lpstr>Algorithms 2</vt:lpstr>
      <vt:lpstr>Remember beans on toast          A step by step approach</vt:lpstr>
      <vt:lpstr>One possible solution </vt:lpstr>
      <vt:lpstr>How would we produce an instruction sheet?</vt:lpstr>
      <vt:lpstr>Having a breakdown</vt:lpstr>
      <vt:lpstr>Algorithms – Instruction sets</vt:lpstr>
      <vt:lpstr>PowerPoint Presentation</vt:lpstr>
      <vt:lpstr>3 main structures</vt:lpstr>
      <vt:lpstr>Sequence</vt:lpstr>
      <vt:lpstr>Selection</vt:lpstr>
      <vt:lpstr>Iteration</vt:lpstr>
      <vt:lpstr>Nesting  …  Indenting helps</vt:lpstr>
      <vt:lpstr>Complexity – several types</vt:lpstr>
      <vt:lpstr>PowerPoint Presentation</vt:lpstr>
      <vt:lpstr>PowerPoint Presentation</vt:lpstr>
      <vt:lpstr>PowerPoint Presentation</vt:lpstr>
      <vt:lpstr>Central Memory? None until 1951</vt:lpstr>
      <vt:lpstr>PowerPoint Presentation</vt:lpstr>
      <vt:lpstr>PowerPoint Presentation</vt:lpstr>
      <vt:lpstr>Which algorithm is faster?</vt:lpstr>
      <vt:lpstr>Does it matter?</vt:lpstr>
      <vt:lpstr>Another example (in handbook)</vt:lpstr>
      <vt:lpstr>PowerPoint Presentation</vt:lpstr>
      <vt:lpstr>Time complexity</vt:lpstr>
      <vt:lpstr>PowerPoint Presentation</vt:lpstr>
      <vt:lpstr>Travelling Salesman</vt:lpstr>
      <vt:lpstr>Find the shortest starting at A</vt:lpstr>
      <vt:lpstr>PowerPoint Presentation</vt:lpstr>
      <vt:lpstr>The dreaded factorial !</vt:lpstr>
      <vt:lpstr>Running out of time</vt:lpstr>
      <vt:lpstr>Orders of magnitude</vt:lpstr>
      <vt:lpstr>PowerPoint Presentation</vt:lpstr>
      <vt:lpstr>Big O notation</vt:lpstr>
      <vt:lpstr>Polynomial complexity</vt:lpstr>
      <vt:lpstr>PowerPoint Presentation</vt:lpstr>
      <vt:lpstr>Turing Machine and computability</vt:lpstr>
      <vt:lpstr>PowerPoint Presentation</vt:lpstr>
      <vt:lpstr>Church-Turing thesis</vt:lpstr>
      <vt:lpstr>A further example</vt:lpstr>
      <vt:lpstr>The Halting Problem</vt:lpstr>
      <vt:lpstr>PowerPoint Presentation</vt:lpstr>
      <vt:lpstr>Tutorial &amp; searching algorithms explained</vt:lpstr>
      <vt:lpstr>PowerPoint Presentation</vt:lpstr>
      <vt:lpstr>PowerPoint Presentation</vt:lpstr>
      <vt:lpstr>For interest-  Kruskal’s Algorithm implemented in Java</vt:lpstr>
      <vt:lpstr>PowerPoint Presentation</vt:lpstr>
      <vt:lpstr>PowerPoint Presentation</vt:lpstr>
      <vt:lpstr>PowerPoint Presentation</vt:lpstr>
      <vt:lpstr>PowerPoint Presentation</vt:lpstr>
      <vt:lpstr>PowerPoint Presentation</vt:lpstr>
    </vt:vector>
  </TitlesOfParts>
  <Company>CMS Department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Yvonne Fryer</dc:creator>
  <cp:lastModifiedBy>Usman Basharat</cp:lastModifiedBy>
  <cp:revision>119</cp:revision>
  <dcterms:created xsi:type="dcterms:W3CDTF">2004-01-21T09:53:11Z</dcterms:created>
  <dcterms:modified xsi:type="dcterms:W3CDTF">2016-04-21T13:01:05Z</dcterms:modified>
</cp:coreProperties>
</file>