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8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742113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361"/>
    <a:srgbClr val="EA50C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9495" autoAdjust="0"/>
  </p:normalViewPr>
  <p:slideViewPr>
    <p:cSldViewPr snapToGrid="0">
      <p:cViewPr varScale="1">
        <p:scale>
          <a:sx n="109" d="100"/>
          <a:sy n="109" d="100"/>
        </p:scale>
        <p:origin x="2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11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1.wmf"/><Relationship Id="rId6" Type="http://schemas.openxmlformats.org/officeDocument/2006/relationships/image" Target="../media/image1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9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26.wmf"/><Relationship Id="rId5" Type="http://schemas.openxmlformats.org/officeDocument/2006/relationships/image" Target="../media/image11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3CC5F-6744-4D54-A438-13FA060CB86E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F825-43DD-49BE-A03A-D73031990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814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1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5"/>
            <a:ext cx="539369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1" y="9377316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750F23-0668-4605-9EE8-97CA714811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7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0DF9FD-8B1E-4814-8B73-7DBA554C179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261830-58FF-464C-8B36-6637C2CC294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520259"/>
            <a:ext cx="22098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520064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300E80F-1431-4836-BDCF-98DFEBFAFE3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A25D4-4F01-41F1-9D59-86AB8420A41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CD4D3-94EC-4992-8794-67FA7027AF1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C3889-92AB-4232-BD74-4BA77A37B24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E3E03-08B3-4E2E-AC23-7CA286AD0C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AED3EC3-A522-4F2A-96B2-CF1D9353FFD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F7CBE5-97CD-496C-9205-0C9B23BB698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62867528-46E3-4A43-8187-0C5685DE646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1B0A141-2877-4C36-A843-271E92524D4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F9F8AFA-3BD2-46E2-AC0B-6CA28D793F4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2D7B802-FAD4-4AD8-8A14-59A292CD04C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CEA1CF-FB60-4E50-9DA1-CF46D821041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520259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CAD80F9-243D-43D7-984D-0CE1622063B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520065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520259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520065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BFFDFC6-9D79-471F-8AE7-BF766B41FBA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80" r:id="rId14"/>
    <p:sldLayoutId id="2147483681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7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9.wmf"/><Relationship Id="rId1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18.wmf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25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oleObject" Target="../embeddings/Microsoft_Excel_97-2003_Worksheet1.xls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4"/>
          <p:cNvSpPr>
            <a:spLocks noChangeShapeType="1"/>
          </p:cNvSpPr>
          <p:nvPr/>
        </p:nvSpPr>
        <p:spPr bwMode="auto">
          <a:xfrm>
            <a:off x="466725" y="1012825"/>
            <a:ext cx="8316913" cy="47609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CALCULUS </a:t>
            </a:r>
            <a:r>
              <a:rPr lang="en-GB" sz="2400" dirty="0" smtClean="0"/>
              <a:t>(intro)</a:t>
            </a:r>
            <a:endParaRPr lang="en-GB" dirty="0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 smtClean="0"/>
              <a:t>Differentiation and Integration</a:t>
            </a:r>
          </a:p>
        </p:txBody>
      </p:sp>
      <p:pic>
        <p:nvPicPr>
          <p:cNvPr id="2053" name="Picture 5" descr="SNOWSKI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21949" flipH="1">
            <a:off x="731838" y="536575"/>
            <a:ext cx="13366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64 -0.02959 L 0.77379 0.585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500" y="3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Theory (optional)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469795"/>
            <a:ext cx="8756650" cy="2449512"/>
          </a:xfrm>
        </p:spPr>
        <p:txBody>
          <a:bodyPr/>
          <a:lstStyle/>
          <a:p>
            <a:pPr eaLnBrk="1" hangingPunct="1"/>
            <a:r>
              <a:rPr lang="en-GB" sz="2400" dirty="0" smtClean="0"/>
              <a:t>We now move the second point nearer and nearer to (</a:t>
            </a:r>
            <a:r>
              <a:rPr lang="en-GB" sz="2400" dirty="0" err="1" smtClean="0"/>
              <a:t>x,y</a:t>
            </a:r>
            <a:r>
              <a:rPr lang="en-GB" sz="2400" dirty="0" smtClean="0"/>
              <a:t>) so that as the line is redrawn it becomes closer to the tangent at (</a:t>
            </a:r>
            <a:r>
              <a:rPr lang="en-GB" sz="2400" dirty="0" err="1" smtClean="0"/>
              <a:t>x,y</a:t>
            </a:r>
            <a:r>
              <a:rPr lang="en-GB" sz="2400" dirty="0" smtClean="0"/>
              <a:t>) and  the value of            gets closer to 0. 	</a:t>
            </a:r>
          </a:p>
          <a:p>
            <a:pPr eaLnBrk="1" hangingPunct="1"/>
            <a:r>
              <a:rPr lang="en-GB" sz="2400" dirty="0" smtClean="0"/>
              <a:t>The estimates of the gradient will be the change in y divided by the change in x  = 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52436" y="2240642"/>
          <a:ext cx="441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77480" imgH="177480" progId="Equation.3">
                  <p:embed/>
                </p:oleObj>
              </mc:Choice>
              <mc:Fallback>
                <p:oleObj name="Equation" r:id="rId3" imgW="177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436" y="2240642"/>
                        <a:ext cx="4413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410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DBF6D29-B507-4300-9992-A7FDC8DCE6EC}" type="slidenum">
              <a:rPr lang="en-GB" smtClean="0"/>
              <a:pPr/>
              <a:t>10</a:t>
            </a:fld>
            <a:endParaRPr lang="en-GB" smtClean="0"/>
          </a:p>
        </p:txBody>
      </p:sp>
      <p:sp>
        <p:nvSpPr>
          <p:cNvPr id="4109" name="Freeform 8"/>
          <p:cNvSpPr>
            <a:spLocks/>
          </p:cNvSpPr>
          <p:nvPr/>
        </p:nvSpPr>
        <p:spPr bwMode="auto">
          <a:xfrm>
            <a:off x="587375" y="3787775"/>
            <a:ext cx="4151313" cy="2349500"/>
          </a:xfrm>
          <a:custGeom>
            <a:avLst/>
            <a:gdLst>
              <a:gd name="T0" fmla="*/ 0 w 2615"/>
              <a:gd name="T1" fmla="*/ 2076450 h 1480"/>
              <a:gd name="T2" fmla="*/ 3019425 w 2615"/>
              <a:gd name="T3" fmla="*/ 2003425 h 1480"/>
              <a:gd name="T4" fmla="*/ 4151313 w 2615"/>
              <a:gd name="T5" fmla="*/ 0 h 1480"/>
              <a:gd name="T6" fmla="*/ 0 60000 65536"/>
              <a:gd name="T7" fmla="*/ 0 60000 65536"/>
              <a:gd name="T8" fmla="*/ 0 60000 65536"/>
              <a:gd name="T9" fmla="*/ 0 w 2615"/>
              <a:gd name="T10" fmla="*/ 0 h 1480"/>
              <a:gd name="T11" fmla="*/ 2615 w 2615"/>
              <a:gd name="T12" fmla="*/ 1480 h 1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5" h="1480">
                <a:moveTo>
                  <a:pt x="0" y="1308"/>
                </a:moveTo>
                <a:cubicBezTo>
                  <a:pt x="733" y="1394"/>
                  <a:pt x="1466" y="1480"/>
                  <a:pt x="1902" y="1262"/>
                </a:cubicBezTo>
                <a:cubicBezTo>
                  <a:pt x="2338" y="1044"/>
                  <a:pt x="2496" y="210"/>
                  <a:pt x="26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0" name="Text Box 9"/>
          <p:cNvSpPr txBox="1">
            <a:spLocks noChangeArrowheads="1"/>
          </p:cNvSpPr>
          <p:nvPr/>
        </p:nvSpPr>
        <p:spPr bwMode="auto">
          <a:xfrm>
            <a:off x="2398713" y="5448300"/>
            <a:ext cx="677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(x,y)</a:t>
            </a:r>
          </a:p>
        </p:txBody>
      </p:sp>
      <p:sp>
        <p:nvSpPr>
          <p:cNvPr id="4111" name="Line 10"/>
          <p:cNvSpPr>
            <a:spLocks noChangeShapeType="1"/>
          </p:cNvSpPr>
          <p:nvPr/>
        </p:nvSpPr>
        <p:spPr bwMode="auto">
          <a:xfrm flipV="1">
            <a:off x="3127375" y="3976688"/>
            <a:ext cx="150971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2" name="Text Box 11"/>
          <p:cNvSpPr txBox="1">
            <a:spLocks noChangeArrowheads="1"/>
          </p:cNvSpPr>
          <p:nvPr/>
        </p:nvSpPr>
        <p:spPr bwMode="auto">
          <a:xfrm>
            <a:off x="4873625" y="3863975"/>
            <a:ext cx="281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 +      , y+       )</a:t>
            </a: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5307013" y="389255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5" imgW="177480" imgH="177480" progId="Equation.3">
                  <p:embed/>
                </p:oleObj>
              </mc:Choice>
              <mc:Fallback>
                <p:oleObj name="Equation" r:id="rId5" imgW="17748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3892550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6081713" y="3859213"/>
          <a:ext cx="3286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7" imgW="190440" imgH="203040" progId="Equation.3">
                  <p:embed/>
                </p:oleObj>
              </mc:Choice>
              <mc:Fallback>
                <p:oleObj name="Equation" r:id="rId7" imgW="1904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3859213"/>
                        <a:ext cx="32861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Rectangle 14"/>
          <p:cNvSpPr>
            <a:spLocks noChangeArrowheads="1"/>
          </p:cNvSpPr>
          <p:nvPr/>
        </p:nvSpPr>
        <p:spPr bwMode="auto">
          <a:xfrm>
            <a:off x="6575425" y="4919663"/>
            <a:ext cx="2336800" cy="1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NB this is a VERY </a:t>
            </a:r>
          </a:p>
          <a:p>
            <a:pPr algn="ctr"/>
            <a:r>
              <a:rPr lang="en-GB"/>
              <a:t>magnified version</a:t>
            </a:r>
          </a:p>
          <a:p>
            <a:pPr algn="ctr"/>
            <a:r>
              <a:rPr lang="en-GB"/>
              <a:t>of a small</a:t>
            </a:r>
          </a:p>
          <a:p>
            <a:pPr algn="ctr"/>
            <a:r>
              <a:rPr lang="en-GB"/>
              <a:t>part of the curve</a:t>
            </a:r>
          </a:p>
        </p:txBody>
      </p:sp>
      <p:sp>
        <p:nvSpPr>
          <p:cNvPr id="4114" name="Oval 15"/>
          <p:cNvSpPr>
            <a:spLocks noChangeArrowheads="1"/>
          </p:cNvSpPr>
          <p:nvPr/>
        </p:nvSpPr>
        <p:spPr bwMode="auto">
          <a:xfrm>
            <a:off x="2997200" y="587851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6"/>
          <p:cNvSpPr>
            <a:spLocks noChangeArrowheads="1"/>
          </p:cNvSpPr>
          <p:nvPr/>
        </p:nvSpPr>
        <p:spPr bwMode="auto">
          <a:xfrm>
            <a:off x="4576763" y="38877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 flipV="1">
            <a:off x="3135313" y="4614863"/>
            <a:ext cx="1306512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135313" y="5094288"/>
            <a:ext cx="1089025" cy="842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V="1">
            <a:off x="3076575" y="5559425"/>
            <a:ext cx="827088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119" name="Line 21"/>
          <p:cNvSpPr>
            <a:spLocks noChangeShapeType="1"/>
          </p:cNvSpPr>
          <p:nvPr/>
        </p:nvSpPr>
        <p:spPr bwMode="auto">
          <a:xfrm flipV="1">
            <a:off x="2365375" y="5762625"/>
            <a:ext cx="1495425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4327525" y="46116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Oval 23"/>
          <p:cNvSpPr>
            <a:spLocks noChangeArrowheads="1"/>
          </p:cNvSpPr>
          <p:nvPr/>
        </p:nvSpPr>
        <p:spPr bwMode="auto">
          <a:xfrm>
            <a:off x="4124325" y="50180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3805238" y="549751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 flipH="1">
            <a:off x="3149600" y="3978275"/>
            <a:ext cx="1522413" cy="19431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472871" y="3005818"/>
            <a:ext cx="479425" cy="852488"/>
            <a:chOff x="2948" y="1710"/>
            <a:chExt cx="302" cy="537"/>
          </a:xfrm>
        </p:grpSpPr>
        <p:graphicFrame>
          <p:nvGraphicFramePr>
            <p:cNvPr id="4103" name="Object 26"/>
            <p:cNvGraphicFramePr>
              <a:graphicFrameLocks noChangeAspect="1"/>
            </p:cNvGraphicFramePr>
            <p:nvPr/>
          </p:nvGraphicFramePr>
          <p:xfrm>
            <a:off x="2948" y="1987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9" imgW="177480" imgH="177480" progId="Equation.3">
                    <p:embed/>
                  </p:oleObj>
                </mc:Choice>
                <mc:Fallback>
                  <p:oleObj name="Equation" r:id="rId9" imgW="177480" imgH="177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987"/>
                          <a:ext cx="26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27"/>
            <p:cNvGraphicFramePr>
              <a:graphicFrameLocks noChangeAspect="1"/>
            </p:cNvGraphicFramePr>
            <p:nvPr/>
          </p:nvGraphicFramePr>
          <p:xfrm>
            <a:off x="2969" y="1710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Equation" r:id="rId11" imgW="190440" imgH="203040" progId="Equation.3">
                    <p:embed/>
                  </p:oleObj>
                </mc:Choice>
                <mc:Fallback>
                  <p:oleObj name="Equation" r:id="rId11" imgW="190440" imgH="2030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710"/>
                          <a:ext cx="28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7" name="Line 28"/>
            <p:cNvSpPr>
              <a:spLocks noChangeShapeType="1"/>
            </p:cNvSpPr>
            <p:nvPr/>
          </p:nvSpPr>
          <p:spPr bwMode="auto">
            <a:xfrm>
              <a:off x="2999" y="1993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068763" y="4759325"/>
            <a:ext cx="479425" cy="852488"/>
            <a:chOff x="2948" y="1710"/>
            <a:chExt cx="302" cy="537"/>
          </a:xfrm>
        </p:grpSpPr>
        <p:graphicFrame>
          <p:nvGraphicFramePr>
            <p:cNvPr id="4101" name="Object 31"/>
            <p:cNvGraphicFramePr>
              <a:graphicFrameLocks noChangeAspect="1"/>
            </p:cNvGraphicFramePr>
            <p:nvPr/>
          </p:nvGraphicFramePr>
          <p:xfrm>
            <a:off x="2948" y="1987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Equation" r:id="rId13" imgW="177480" imgH="177480" progId="Equation.3">
                    <p:embed/>
                  </p:oleObj>
                </mc:Choice>
                <mc:Fallback>
                  <p:oleObj name="Equation" r:id="rId13" imgW="17748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987"/>
                          <a:ext cx="26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2"/>
            <p:cNvGraphicFramePr>
              <a:graphicFrameLocks noChangeAspect="1"/>
            </p:cNvGraphicFramePr>
            <p:nvPr/>
          </p:nvGraphicFramePr>
          <p:xfrm>
            <a:off x="2969" y="1710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Equation" r:id="rId14" imgW="190440" imgH="203040" progId="Equation.3">
                    <p:embed/>
                  </p:oleObj>
                </mc:Choice>
                <mc:Fallback>
                  <p:oleObj name="Equation" r:id="rId14" imgW="19044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710"/>
                          <a:ext cx="28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6" name="Line 33"/>
            <p:cNvSpPr>
              <a:spLocks noChangeShapeType="1"/>
            </p:cNvSpPr>
            <p:nvPr/>
          </p:nvSpPr>
          <p:spPr bwMode="auto">
            <a:xfrm>
              <a:off x="2999" y="1993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2" grpId="0" animBg="1"/>
      <p:bldP spid="11283" grpId="0" animBg="1"/>
      <p:bldP spid="11284" grpId="0" animBg="1"/>
      <p:bldP spid="11286" grpId="0" animBg="1"/>
      <p:bldP spid="11287" grpId="0" animBg="1"/>
      <p:bldP spid="11288" grpId="0" animBg="1"/>
      <p:bldP spid="11289" grpId="0" animBg="1"/>
      <p:bldP spid="1128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Theory (optional)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0975" y="1440767"/>
            <a:ext cx="8713788" cy="4611687"/>
          </a:xfrm>
        </p:spPr>
        <p:txBody>
          <a:bodyPr/>
          <a:lstStyle/>
          <a:p>
            <a:pPr eaLnBrk="1" hangingPunct="1"/>
            <a:r>
              <a:rPr lang="en-GB" sz="2800" dirty="0" smtClean="0"/>
              <a:t>The limiting value of the ratio 	     as 	      tends to 0   is known as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Here we can see the 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   calculations  for y = x</a:t>
            </a:r>
            <a:r>
              <a:rPr lang="en-GB" sz="2800" baseline="30000" dirty="0" smtClean="0"/>
              <a:t>2</a:t>
            </a:r>
            <a:endParaRPr lang="en-GB" sz="2800" dirty="0" smtClean="0"/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765121" y="1501548"/>
          <a:ext cx="441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77480" imgH="177480" progId="Equation.3">
                  <p:embed/>
                </p:oleObj>
              </mc:Choice>
              <mc:Fallback>
                <p:oleObj name="Equation" r:id="rId3" imgW="177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121" y="1501548"/>
                        <a:ext cx="4413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513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69EFCBE-10B9-4DF8-B468-B9E7E2A7A5CC}" type="slidenum">
              <a:rPr lang="en-GB" smtClean="0"/>
              <a:pPr/>
              <a:t>11</a:t>
            </a:fld>
            <a:endParaRPr lang="en-GB" smtClean="0"/>
          </a:p>
        </p:txBody>
      </p:sp>
      <p:grpSp>
        <p:nvGrpSpPr>
          <p:cNvPr id="5135" name="Group 35"/>
          <p:cNvGrpSpPr>
            <a:grpSpLocks/>
          </p:cNvGrpSpPr>
          <p:nvPr/>
        </p:nvGrpSpPr>
        <p:grpSpPr bwMode="auto">
          <a:xfrm>
            <a:off x="684213" y="2147888"/>
            <a:ext cx="6089651" cy="2395537"/>
            <a:chOff x="-17" y="2386"/>
            <a:chExt cx="3836" cy="1509"/>
          </a:xfrm>
        </p:grpSpPr>
        <p:sp>
          <p:nvSpPr>
            <p:cNvPr id="5148" name="Freeform 5"/>
            <p:cNvSpPr>
              <a:spLocks/>
            </p:cNvSpPr>
            <p:nvPr/>
          </p:nvSpPr>
          <p:spPr bwMode="auto">
            <a:xfrm>
              <a:off x="-17" y="2386"/>
              <a:ext cx="2615" cy="1480"/>
            </a:xfrm>
            <a:custGeom>
              <a:avLst/>
              <a:gdLst>
                <a:gd name="T0" fmla="*/ 0 w 2615"/>
                <a:gd name="T1" fmla="*/ 1308 h 1480"/>
                <a:gd name="T2" fmla="*/ 1902 w 2615"/>
                <a:gd name="T3" fmla="*/ 1262 h 1480"/>
                <a:gd name="T4" fmla="*/ 2615 w 2615"/>
                <a:gd name="T5" fmla="*/ 0 h 1480"/>
                <a:gd name="T6" fmla="*/ 0 60000 65536"/>
                <a:gd name="T7" fmla="*/ 0 60000 65536"/>
                <a:gd name="T8" fmla="*/ 0 60000 65536"/>
                <a:gd name="T9" fmla="*/ 0 w 2615"/>
                <a:gd name="T10" fmla="*/ 0 h 1480"/>
                <a:gd name="T11" fmla="*/ 2615 w 2615"/>
                <a:gd name="T12" fmla="*/ 1480 h 1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15" h="1480">
                  <a:moveTo>
                    <a:pt x="0" y="1308"/>
                  </a:moveTo>
                  <a:cubicBezTo>
                    <a:pt x="733" y="1394"/>
                    <a:pt x="1466" y="1480"/>
                    <a:pt x="1902" y="1262"/>
                  </a:cubicBezTo>
                  <a:cubicBezTo>
                    <a:pt x="2338" y="1044"/>
                    <a:pt x="2496" y="210"/>
                    <a:pt x="261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9" name="Text Box 6"/>
            <p:cNvSpPr txBox="1">
              <a:spLocks noChangeArrowheads="1"/>
            </p:cNvSpPr>
            <p:nvPr/>
          </p:nvSpPr>
          <p:spPr bwMode="auto">
            <a:xfrm>
              <a:off x="1124" y="3432"/>
              <a:ext cx="4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(x,y)</a:t>
              </a:r>
            </a:p>
          </p:txBody>
        </p:sp>
        <p:sp>
          <p:nvSpPr>
            <p:cNvPr id="5150" name="Line 7"/>
            <p:cNvSpPr>
              <a:spLocks noChangeShapeType="1"/>
            </p:cNvSpPr>
            <p:nvPr/>
          </p:nvSpPr>
          <p:spPr bwMode="auto">
            <a:xfrm flipV="1">
              <a:off x="1583" y="2505"/>
              <a:ext cx="951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1" name="Text Box 8"/>
            <p:cNvSpPr txBox="1">
              <a:spLocks noChangeArrowheads="1"/>
            </p:cNvSpPr>
            <p:nvPr/>
          </p:nvSpPr>
          <p:spPr bwMode="auto">
            <a:xfrm>
              <a:off x="2650" y="2434"/>
              <a:ext cx="11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dirty="0"/>
                <a:t>(x +      , y+       )</a:t>
              </a:r>
            </a:p>
          </p:txBody>
        </p:sp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2956" y="2452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8" name="Equation" r:id="rId5" imgW="177480" imgH="177480" progId="Equation.3">
                    <p:embed/>
                  </p:oleObj>
                </mc:Choice>
                <mc:Fallback>
                  <p:oleObj name="Equation" r:id="rId5" imgW="177480" imgH="177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6" y="2452"/>
                          <a:ext cx="196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3444" y="2431"/>
            <a:ext cx="20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7" imgW="190440" imgH="203040" progId="Equation.3">
                    <p:embed/>
                  </p:oleObj>
                </mc:Choice>
                <mc:Fallback>
                  <p:oleObj name="Equation" r:id="rId7" imgW="19044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4" y="2431"/>
                          <a:ext cx="207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2" name="Oval 12"/>
            <p:cNvSpPr>
              <a:spLocks noChangeArrowheads="1"/>
            </p:cNvSpPr>
            <p:nvPr/>
          </p:nvSpPr>
          <p:spPr bwMode="auto">
            <a:xfrm>
              <a:off x="1501" y="3703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Oval 13"/>
            <p:cNvSpPr>
              <a:spLocks noChangeArrowheads="1"/>
            </p:cNvSpPr>
            <p:nvPr/>
          </p:nvSpPr>
          <p:spPr bwMode="auto">
            <a:xfrm>
              <a:off x="2496" y="2449"/>
              <a:ext cx="91" cy="91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"/>
            <p:cNvSpPr>
              <a:spLocks noChangeShapeType="1"/>
            </p:cNvSpPr>
            <p:nvPr/>
          </p:nvSpPr>
          <p:spPr bwMode="auto">
            <a:xfrm flipV="1">
              <a:off x="1103" y="3630"/>
              <a:ext cx="942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136" name="Group 30"/>
          <p:cNvGrpSpPr>
            <a:grpSpLocks/>
          </p:cNvGrpSpPr>
          <p:nvPr/>
        </p:nvGrpSpPr>
        <p:grpSpPr bwMode="auto">
          <a:xfrm>
            <a:off x="4793117" y="1304924"/>
            <a:ext cx="479425" cy="852488"/>
            <a:chOff x="2948" y="1710"/>
            <a:chExt cx="302" cy="537"/>
          </a:xfrm>
        </p:grpSpPr>
        <p:graphicFrame>
          <p:nvGraphicFramePr>
            <p:cNvPr id="5127" name="Object 31"/>
            <p:cNvGraphicFramePr>
              <a:graphicFrameLocks noChangeAspect="1"/>
            </p:cNvGraphicFramePr>
            <p:nvPr/>
          </p:nvGraphicFramePr>
          <p:xfrm>
            <a:off x="2948" y="1987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0" name="Equation" r:id="rId9" imgW="177480" imgH="177480" progId="Equation.3">
                    <p:embed/>
                  </p:oleObj>
                </mc:Choice>
                <mc:Fallback>
                  <p:oleObj name="Equation" r:id="rId9" imgW="177480" imgH="177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987"/>
                          <a:ext cx="26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32"/>
            <p:cNvGraphicFramePr>
              <a:graphicFrameLocks noChangeAspect="1"/>
            </p:cNvGraphicFramePr>
            <p:nvPr/>
          </p:nvGraphicFramePr>
          <p:xfrm>
            <a:off x="2969" y="1710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1" name="Equation" r:id="rId11" imgW="190440" imgH="203040" progId="Equation.3">
                    <p:embed/>
                  </p:oleObj>
                </mc:Choice>
                <mc:Fallback>
                  <p:oleObj name="Equation" r:id="rId11" imgW="19044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710"/>
                          <a:ext cx="28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7" name="Line 33"/>
            <p:cNvSpPr>
              <a:spLocks noChangeShapeType="1"/>
            </p:cNvSpPr>
            <p:nvPr/>
          </p:nvSpPr>
          <p:spPr bwMode="auto">
            <a:xfrm>
              <a:off x="2999" y="1993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5123" name="Object 34"/>
          <p:cNvGraphicFramePr>
            <a:graphicFrameLocks noChangeAspect="1"/>
          </p:cNvGraphicFramePr>
          <p:nvPr/>
        </p:nvGraphicFramePr>
        <p:xfrm>
          <a:off x="2033361" y="1814059"/>
          <a:ext cx="5476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3" imgW="228600" imgH="393480" progId="Equation.3">
                  <p:embed/>
                </p:oleObj>
              </mc:Choice>
              <mc:Fallback>
                <p:oleObj name="Equation" r:id="rId13" imgW="228600" imgH="393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361" y="1814059"/>
                        <a:ext cx="54768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Freeform 37"/>
          <p:cNvSpPr>
            <a:spLocks/>
          </p:cNvSpPr>
          <p:nvPr/>
        </p:nvSpPr>
        <p:spPr bwMode="auto">
          <a:xfrm>
            <a:off x="2517775" y="4003675"/>
            <a:ext cx="4151313" cy="2349500"/>
          </a:xfrm>
          <a:custGeom>
            <a:avLst/>
            <a:gdLst>
              <a:gd name="T0" fmla="*/ 0 w 2615"/>
              <a:gd name="T1" fmla="*/ 2076450 h 1480"/>
              <a:gd name="T2" fmla="*/ 3019425 w 2615"/>
              <a:gd name="T3" fmla="*/ 2003425 h 1480"/>
              <a:gd name="T4" fmla="*/ 4151313 w 2615"/>
              <a:gd name="T5" fmla="*/ 0 h 1480"/>
              <a:gd name="T6" fmla="*/ 0 60000 65536"/>
              <a:gd name="T7" fmla="*/ 0 60000 65536"/>
              <a:gd name="T8" fmla="*/ 0 60000 65536"/>
              <a:gd name="T9" fmla="*/ 0 w 2615"/>
              <a:gd name="T10" fmla="*/ 0 h 1480"/>
              <a:gd name="T11" fmla="*/ 2615 w 2615"/>
              <a:gd name="T12" fmla="*/ 1480 h 1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5" h="1480">
                <a:moveTo>
                  <a:pt x="0" y="1308"/>
                </a:moveTo>
                <a:cubicBezTo>
                  <a:pt x="733" y="1394"/>
                  <a:pt x="1466" y="1480"/>
                  <a:pt x="1902" y="1262"/>
                </a:cubicBezTo>
                <a:cubicBezTo>
                  <a:pt x="2338" y="1044"/>
                  <a:pt x="2496" y="210"/>
                  <a:pt x="26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4329113" y="5664200"/>
            <a:ext cx="909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(x,x</a:t>
            </a:r>
            <a:r>
              <a:rPr lang="en-GB" baseline="30000"/>
              <a:t>2</a:t>
            </a:r>
            <a:r>
              <a:rPr lang="en-GB"/>
              <a:t>)</a:t>
            </a:r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 flipV="1">
            <a:off x="5057775" y="4192588"/>
            <a:ext cx="150971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6780213" y="4051300"/>
            <a:ext cx="214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 +      , (x+    )</a:t>
            </a:r>
            <a:r>
              <a:rPr lang="en-GB" baseline="30000"/>
              <a:t>2 </a:t>
            </a:r>
            <a:r>
              <a:rPr lang="en-GB"/>
              <a:t>)</a:t>
            </a: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7237413" y="410845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5" imgW="177480" imgH="177480" progId="Equation.3">
                  <p:embed/>
                </p:oleObj>
              </mc:Choice>
              <mc:Fallback>
                <p:oleObj name="Equation" r:id="rId15" imgW="177480" imgH="1774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108450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Oval 43"/>
          <p:cNvSpPr>
            <a:spLocks noChangeArrowheads="1"/>
          </p:cNvSpPr>
          <p:nvPr/>
        </p:nvSpPr>
        <p:spPr bwMode="auto">
          <a:xfrm>
            <a:off x="4927600" y="609441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6507163" y="41036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4295775" y="5978525"/>
            <a:ext cx="1495425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5406" name="Object 46"/>
          <p:cNvGraphicFramePr>
            <a:graphicFrameLocks noChangeAspect="1"/>
          </p:cNvGraphicFramePr>
          <p:nvPr/>
        </p:nvGraphicFramePr>
        <p:xfrm>
          <a:off x="8032750" y="4062413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6" imgW="177480" imgH="177480" progId="Equation.3">
                  <p:embed/>
                </p:oleObj>
              </mc:Choice>
              <mc:Fallback>
                <p:oleObj name="Equation" r:id="rId16" imgW="17748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4062413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7" name="AutoShape 47"/>
          <p:cNvSpPr>
            <a:spLocks noChangeArrowheads="1"/>
          </p:cNvSpPr>
          <p:nvPr/>
        </p:nvSpPr>
        <p:spPr bwMode="auto">
          <a:xfrm flipH="1">
            <a:off x="5064125" y="4197350"/>
            <a:ext cx="1536700" cy="20447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AutoShape 48"/>
          <p:cNvSpPr>
            <a:spLocks noChangeArrowheads="1"/>
          </p:cNvSpPr>
          <p:nvPr/>
        </p:nvSpPr>
        <p:spPr bwMode="auto">
          <a:xfrm>
            <a:off x="6138863" y="5427663"/>
            <a:ext cx="1974850" cy="958850"/>
          </a:xfrm>
          <a:prstGeom prst="wedgeRectCallout">
            <a:avLst>
              <a:gd name="adj1" fmla="val -50079"/>
              <a:gd name="adj2" fmla="val -88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graphicFrame>
        <p:nvGraphicFramePr>
          <p:cNvPr id="15409" name="Object 49"/>
          <p:cNvGraphicFramePr>
            <a:graphicFrameLocks noChangeAspect="1"/>
          </p:cNvGraphicFramePr>
          <p:nvPr/>
        </p:nvGraphicFramePr>
        <p:xfrm>
          <a:off x="6380163" y="5600700"/>
          <a:ext cx="1471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17" imgW="876240" imgH="444240" progId="Equation.3">
                  <p:embed/>
                </p:oleObj>
              </mc:Choice>
              <mc:Fallback>
                <p:oleObj name="Equation" r:id="rId17" imgW="876240" imgH="44424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5600700"/>
                        <a:ext cx="14716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7" name="AutoShape 35"/>
          <p:cNvSpPr>
            <a:spLocks noChangeArrowheads="1"/>
          </p:cNvSpPr>
          <p:nvPr/>
        </p:nvSpPr>
        <p:spPr bwMode="auto">
          <a:xfrm>
            <a:off x="4311650" y="4745038"/>
            <a:ext cx="1174750" cy="625475"/>
          </a:xfrm>
          <a:prstGeom prst="wedgeRectCallout">
            <a:avLst>
              <a:gd name="adj1" fmla="val -9593"/>
              <a:gd name="adj2" fmla="val 862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/>
              <a:t>Replace y by x</a:t>
            </a:r>
            <a:r>
              <a:rPr lang="en-GB" baseline="30000"/>
              <a:t>2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7" grpId="0" animBg="1"/>
      <p:bldP spid="15398" grpId="0"/>
      <p:bldP spid="15399" grpId="0" animBg="1"/>
      <p:bldP spid="15400" grpId="0"/>
      <p:bldP spid="15403" grpId="0" animBg="1"/>
      <p:bldP spid="15404" grpId="0" animBg="1"/>
      <p:bldP spid="15405" grpId="0" animBg="1"/>
      <p:bldP spid="15407" grpId="0" animBg="1"/>
      <p:bldP spid="15408" grpId="0" animBg="1"/>
      <p:bldP spid="31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Theory (optional)</a:t>
            </a:r>
          </a:p>
        </p:txBody>
      </p:sp>
      <p:graphicFrame>
        <p:nvGraphicFramePr>
          <p:cNvPr id="16416" name="Object 3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818661" y="2380343"/>
          <a:ext cx="4526385" cy="85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3" imgW="2349360" imgH="444240" progId="Equation.3">
                  <p:embed/>
                </p:oleObj>
              </mc:Choice>
              <mc:Fallback>
                <p:oleObj name="Equation" r:id="rId3" imgW="2349360" imgH="4442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661" y="2380343"/>
                        <a:ext cx="4526385" cy="856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24650" y="1572756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5" imgW="177480" imgH="177480" progId="Equation.3">
                  <p:embed/>
                </p:oleObj>
              </mc:Choice>
              <mc:Fallback>
                <p:oleObj name="Equation" r:id="rId5" imgW="177480" imgH="177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1572756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4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19150" y="3621088"/>
          <a:ext cx="29162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7" imgW="1409400" imgH="419040" progId="Equation.3">
                  <p:embed/>
                </p:oleObj>
              </mc:Choice>
              <mc:Fallback>
                <p:oleObj name="Equation" r:id="rId7" imgW="14094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621088"/>
                        <a:ext cx="29162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39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342721" y="1371147"/>
          <a:ext cx="1811337" cy="91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9" imgW="876240" imgH="444240" progId="Equation.3">
                  <p:embed/>
                </p:oleObj>
              </mc:Choice>
              <mc:Fallback>
                <p:oleObj name="Equation" r:id="rId9" imgW="87624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721" y="1371147"/>
                        <a:ext cx="1811337" cy="918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615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2151736-AEB6-4BA9-BF31-A31BFD8ED41B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6157" name="Freeform 20"/>
          <p:cNvSpPr>
            <a:spLocks/>
          </p:cNvSpPr>
          <p:nvPr/>
        </p:nvSpPr>
        <p:spPr bwMode="auto">
          <a:xfrm>
            <a:off x="2517775" y="4003675"/>
            <a:ext cx="4151313" cy="2349500"/>
          </a:xfrm>
          <a:custGeom>
            <a:avLst/>
            <a:gdLst>
              <a:gd name="T0" fmla="*/ 0 w 2615"/>
              <a:gd name="T1" fmla="*/ 2076450 h 1480"/>
              <a:gd name="T2" fmla="*/ 3019425 w 2615"/>
              <a:gd name="T3" fmla="*/ 2003425 h 1480"/>
              <a:gd name="T4" fmla="*/ 4151313 w 2615"/>
              <a:gd name="T5" fmla="*/ 0 h 1480"/>
              <a:gd name="T6" fmla="*/ 0 60000 65536"/>
              <a:gd name="T7" fmla="*/ 0 60000 65536"/>
              <a:gd name="T8" fmla="*/ 0 60000 65536"/>
              <a:gd name="T9" fmla="*/ 0 w 2615"/>
              <a:gd name="T10" fmla="*/ 0 h 1480"/>
              <a:gd name="T11" fmla="*/ 2615 w 2615"/>
              <a:gd name="T12" fmla="*/ 1480 h 1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5" h="1480">
                <a:moveTo>
                  <a:pt x="0" y="1308"/>
                </a:moveTo>
                <a:cubicBezTo>
                  <a:pt x="733" y="1394"/>
                  <a:pt x="1466" y="1480"/>
                  <a:pt x="1902" y="1262"/>
                </a:cubicBezTo>
                <a:cubicBezTo>
                  <a:pt x="2338" y="1044"/>
                  <a:pt x="2496" y="210"/>
                  <a:pt x="26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8" name="Text Box 21"/>
          <p:cNvSpPr txBox="1">
            <a:spLocks noChangeArrowheads="1"/>
          </p:cNvSpPr>
          <p:nvPr/>
        </p:nvSpPr>
        <p:spPr bwMode="auto">
          <a:xfrm>
            <a:off x="4329113" y="5664200"/>
            <a:ext cx="9096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(x,x</a:t>
            </a:r>
            <a:r>
              <a:rPr lang="en-GB" baseline="30000"/>
              <a:t>2</a:t>
            </a:r>
            <a:r>
              <a:rPr lang="en-GB"/>
              <a:t>)</a:t>
            </a:r>
          </a:p>
        </p:txBody>
      </p:sp>
      <p:sp>
        <p:nvSpPr>
          <p:cNvPr id="6159" name="Line 22"/>
          <p:cNvSpPr>
            <a:spLocks noChangeShapeType="1"/>
          </p:cNvSpPr>
          <p:nvPr/>
        </p:nvSpPr>
        <p:spPr bwMode="auto">
          <a:xfrm flipV="1">
            <a:off x="5057775" y="4192588"/>
            <a:ext cx="1509713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60" name="Text Box 23"/>
          <p:cNvSpPr txBox="1">
            <a:spLocks noChangeArrowheads="1"/>
          </p:cNvSpPr>
          <p:nvPr/>
        </p:nvSpPr>
        <p:spPr bwMode="auto">
          <a:xfrm>
            <a:off x="6780213" y="4051300"/>
            <a:ext cx="2146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 +      , (x+    )</a:t>
            </a:r>
            <a:r>
              <a:rPr lang="en-GB" baseline="30000"/>
              <a:t>2 </a:t>
            </a:r>
            <a:r>
              <a:rPr lang="en-GB"/>
              <a:t>)</a:t>
            </a:r>
          </a:p>
        </p:txBody>
      </p:sp>
      <p:graphicFrame>
        <p:nvGraphicFramePr>
          <p:cNvPr id="6149" name="Object 24"/>
          <p:cNvGraphicFramePr>
            <a:graphicFrameLocks noChangeAspect="1"/>
          </p:cNvGraphicFramePr>
          <p:nvPr/>
        </p:nvGraphicFramePr>
        <p:xfrm>
          <a:off x="7237413" y="410845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413" y="4108450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Oval 25"/>
          <p:cNvSpPr>
            <a:spLocks noChangeArrowheads="1"/>
          </p:cNvSpPr>
          <p:nvPr/>
        </p:nvSpPr>
        <p:spPr bwMode="auto">
          <a:xfrm>
            <a:off x="4927600" y="6094413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Oval 26"/>
          <p:cNvSpPr>
            <a:spLocks noChangeArrowheads="1"/>
          </p:cNvSpPr>
          <p:nvPr/>
        </p:nvSpPr>
        <p:spPr bwMode="auto">
          <a:xfrm>
            <a:off x="6507163" y="4103688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27"/>
          <p:cNvSpPr>
            <a:spLocks noChangeShapeType="1"/>
          </p:cNvSpPr>
          <p:nvPr/>
        </p:nvSpPr>
        <p:spPr bwMode="auto">
          <a:xfrm flipV="1">
            <a:off x="4295775" y="5978525"/>
            <a:ext cx="1495425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6150" name="Object 28"/>
          <p:cNvGraphicFramePr>
            <a:graphicFrameLocks noChangeAspect="1"/>
          </p:cNvGraphicFramePr>
          <p:nvPr/>
        </p:nvGraphicFramePr>
        <p:xfrm>
          <a:off x="8032750" y="4062413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0" y="4062413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AutoShape 29"/>
          <p:cNvSpPr>
            <a:spLocks noChangeArrowheads="1"/>
          </p:cNvSpPr>
          <p:nvPr/>
        </p:nvSpPr>
        <p:spPr bwMode="auto">
          <a:xfrm flipH="1">
            <a:off x="5064125" y="4197350"/>
            <a:ext cx="1536700" cy="204470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AutoShape 30"/>
          <p:cNvSpPr>
            <a:spLocks noChangeArrowheads="1"/>
          </p:cNvSpPr>
          <p:nvPr/>
        </p:nvSpPr>
        <p:spPr bwMode="auto">
          <a:xfrm>
            <a:off x="6138863" y="5427663"/>
            <a:ext cx="1974850" cy="958850"/>
          </a:xfrm>
          <a:prstGeom prst="wedgeRectCallout">
            <a:avLst>
              <a:gd name="adj1" fmla="val -50079"/>
              <a:gd name="adj2" fmla="val -88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graphicFrame>
        <p:nvGraphicFramePr>
          <p:cNvPr id="6151" name="Object 31"/>
          <p:cNvGraphicFramePr>
            <a:graphicFrameLocks noChangeAspect="1"/>
          </p:cNvGraphicFramePr>
          <p:nvPr/>
        </p:nvGraphicFramePr>
        <p:xfrm>
          <a:off x="6380163" y="5600700"/>
          <a:ext cx="1471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4" imgW="876240" imgH="444240" progId="Equation.3">
                  <p:embed/>
                </p:oleObj>
              </mc:Choice>
              <mc:Fallback>
                <p:oleObj name="Equation" r:id="rId14" imgW="87624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5600700"/>
                        <a:ext cx="1471612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35"/>
          <p:cNvSpPr txBox="1">
            <a:spLocks noChangeArrowheads="1"/>
          </p:cNvSpPr>
          <p:nvPr/>
        </p:nvSpPr>
        <p:spPr bwMode="auto">
          <a:xfrm>
            <a:off x="725488" y="1596568"/>
            <a:ext cx="7808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So we must calculate the limit of 			as 	 tend to 0	</a:t>
            </a:r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784225" y="4818063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So in the limit  </a:t>
            </a:r>
          </a:p>
        </p:txBody>
      </p:sp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3294063" y="3773488"/>
            <a:ext cx="523875" cy="652462"/>
          </a:xfrm>
          <a:prstGeom prst="ellipse">
            <a:avLst/>
          </a:prstGeom>
          <a:solidFill>
            <a:srgbClr val="FF00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2478088" y="4581525"/>
          <a:ext cx="1228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16" imgW="533160" imgH="393480" progId="Equation.3">
                  <p:embed/>
                </p:oleObj>
              </mc:Choice>
              <mc:Fallback>
                <p:oleObj name="Equation" r:id="rId16" imgW="53316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581525"/>
                        <a:ext cx="1228725" cy="9064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 animBg="1"/>
      <p:bldP spid="16413" grpId="1" animBg="1"/>
      <p:bldP spid="16427" grpId="0"/>
      <p:bldP spid="164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dy/dx? ( dee y by dee x)</a:t>
            </a:r>
          </a:p>
        </p:txBody>
      </p:sp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0A74411-AED9-49A6-831B-761196C26F94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 if you have skipped some of the theory you should understand that dy/dx is an </a:t>
            </a:r>
            <a:r>
              <a:rPr lang="en-GB" b="1" smtClean="0">
                <a:solidFill>
                  <a:schemeClr val="accent2"/>
                </a:solidFill>
              </a:rPr>
              <a:t>expression</a:t>
            </a:r>
            <a:r>
              <a:rPr lang="en-GB" smtClean="0"/>
              <a:t> for the gradient of a curve.</a:t>
            </a:r>
          </a:p>
          <a:p>
            <a:pPr eaLnBrk="1" hangingPunct="1"/>
            <a:r>
              <a:rPr lang="en-GB" smtClean="0"/>
              <a:t>As we have seen, in a curve the gradient changes at each point so it is no surprise that for the gradient, dy/dx you get a </a:t>
            </a:r>
            <a:r>
              <a:rPr lang="en-GB" smtClean="0">
                <a:solidFill>
                  <a:schemeClr val="accent2"/>
                </a:solidFill>
              </a:rPr>
              <a:t>function of x </a:t>
            </a:r>
            <a:r>
              <a:rPr lang="en-GB" smtClean="0"/>
              <a:t>and not a constant</a:t>
            </a:r>
          </a:p>
          <a:p>
            <a:pPr eaLnBrk="1" hangingPunct="1"/>
            <a:r>
              <a:rPr lang="en-GB" smtClean="0"/>
              <a:t>In our example where y = x</a:t>
            </a:r>
            <a:r>
              <a:rPr lang="en-GB" baseline="30000" smtClean="0"/>
              <a:t>2</a:t>
            </a:r>
            <a:r>
              <a:rPr lang="en-GB" smtClean="0"/>
              <a:t> , dy/dx = 2x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8"/>
          <p:cNvSpPr>
            <a:spLocks noGrp="1" noChangeArrowheads="1"/>
          </p:cNvSpPr>
          <p:nvPr>
            <p:ph type="title"/>
          </p:nvPr>
        </p:nvSpPr>
        <p:spPr>
          <a:xfrm>
            <a:off x="3113088" y="274638"/>
            <a:ext cx="5573712" cy="1143000"/>
          </a:xfrm>
        </p:spPr>
        <p:txBody>
          <a:bodyPr/>
          <a:lstStyle/>
          <a:p>
            <a:pPr eaLnBrk="1" hangingPunct="1"/>
            <a:r>
              <a:rPr lang="en-GB" sz="4000" smtClean="0"/>
              <a:t>Evaluating the gradient</a:t>
            </a:r>
          </a:p>
        </p:txBody>
      </p:sp>
      <p:graphicFrame>
        <p:nvGraphicFramePr>
          <p:cNvPr id="22539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62200" y="2497138"/>
          <a:ext cx="22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228600" imgH="393480" progId="Equation.3">
                  <p:embed/>
                </p:oleObj>
              </mc:Choice>
              <mc:Fallback>
                <p:oleObj name="Equation" r:id="rId3" imgW="22860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97138"/>
                        <a:ext cx="228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92300" y="4835525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1168200" imgH="393480" progId="Equation.3">
                  <p:embed/>
                </p:oleObj>
              </mc:Choice>
              <mc:Fallback>
                <p:oleObj name="Equation" r:id="rId5" imgW="11682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835525"/>
                        <a:ext cx="1168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Rectangle 10"/>
          <p:cNvSpPr>
            <a:spLocks noGrp="1" noChangeArrowheads="1"/>
          </p:cNvSpPr>
          <p:nvPr>
            <p:ph type="body" sz="half" idx="3"/>
          </p:nvPr>
        </p:nvSpPr>
        <p:spPr>
          <a:xfrm>
            <a:off x="3182938" y="1498600"/>
            <a:ext cx="5548312" cy="4684713"/>
          </a:xfrm>
        </p:spPr>
        <p:txBody>
          <a:bodyPr/>
          <a:lstStyle/>
          <a:p>
            <a:pPr eaLnBrk="1" hangingPunct="1"/>
            <a:r>
              <a:rPr lang="en-GB" sz="2800" smtClean="0"/>
              <a:t>We have seen that for a curve the value of the gradient depends on where you are</a:t>
            </a:r>
          </a:p>
          <a:p>
            <a:pPr eaLnBrk="1" hangingPunct="1"/>
            <a:r>
              <a:rPr lang="en-GB" sz="2800" smtClean="0"/>
              <a:t>To give a value for the gradient you need the expression for  and the x value of the point of interest.</a:t>
            </a:r>
          </a:p>
          <a:p>
            <a:pPr eaLnBrk="1" hangingPunct="1"/>
            <a:r>
              <a:rPr lang="en-GB" sz="2800" smtClean="0"/>
              <a:t>Before we were at x = 4 so</a:t>
            </a:r>
          </a:p>
        </p:txBody>
      </p:sp>
      <p:sp>
        <p:nvSpPr>
          <p:cNvPr id="717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5B6629F-7F81-4F35-8A59-0BE60E91D3BC}" type="slidenum">
              <a:rPr lang="en-GB" smtClean="0"/>
              <a:pPr/>
              <a:t>14</a:t>
            </a:fld>
            <a:endParaRPr lang="en-GB" smtClean="0"/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313" y="188913"/>
            <a:ext cx="2573337" cy="61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Line 4"/>
          <p:cNvSpPr>
            <a:spLocks noChangeShapeType="1"/>
          </p:cNvSpPr>
          <p:nvPr/>
        </p:nvSpPr>
        <p:spPr bwMode="auto">
          <a:xfrm flipH="1">
            <a:off x="2411413" y="2276475"/>
            <a:ext cx="142875" cy="146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176" name="AutoShape 5"/>
          <p:cNvSpPr>
            <a:spLocks noChangeArrowheads="1"/>
          </p:cNvSpPr>
          <p:nvPr/>
        </p:nvSpPr>
        <p:spPr bwMode="auto">
          <a:xfrm flipH="1">
            <a:off x="2413000" y="2273300"/>
            <a:ext cx="152400" cy="14668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3200400" y="347663"/>
            <a:ext cx="5943600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7178" name="Text Box 7"/>
          <p:cNvSpPr txBox="1">
            <a:spLocks noChangeArrowheads="1"/>
          </p:cNvSpPr>
          <p:nvPr/>
        </p:nvSpPr>
        <p:spPr bwMode="auto">
          <a:xfrm>
            <a:off x="1233488" y="1146175"/>
            <a:ext cx="9874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x</a:t>
            </a:r>
            <a:r>
              <a:rPr lang="en-GB" baseline="30000"/>
              <a:t>2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Grp="1" noChangeArrowheads="1"/>
          </p:cNvSpPr>
          <p:nvPr>
            <p:ph type="body" sz="half" idx="3"/>
          </p:nvPr>
        </p:nvSpPr>
        <p:spPr>
          <a:xfrm>
            <a:off x="2979738" y="1548722"/>
            <a:ext cx="6164262" cy="5164138"/>
          </a:xfrm>
        </p:spPr>
        <p:txBody>
          <a:bodyPr/>
          <a:lstStyle/>
          <a:p>
            <a:pPr eaLnBrk="1" hangingPunct="1"/>
            <a:r>
              <a:rPr lang="en-GB" sz="2800" dirty="0" smtClean="0"/>
              <a:t>Now we have a general expression for the gradient of this curve we can find the gradient at any number of points on y = x</a:t>
            </a:r>
            <a:r>
              <a:rPr lang="en-GB" sz="2800" baseline="30000" dirty="0" smtClean="0"/>
              <a:t>2</a:t>
            </a:r>
            <a:endParaRPr lang="en-GB" sz="2800" dirty="0" smtClean="0"/>
          </a:p>
          <a:p>
            <a:pPr eaLnBrk="1" hangingPunct="1"/>
            <a:r>
              <a:rPr lang="en-GB" sz="2800" dirty="0" smtClean="0"/>
              <a:t>at x = 1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at x = -2</a:t>
            </a:r>
          </a:p>
        </p:txBody>
      </p:sp>
      <p:sp>
        <p:nvSpPr>
          <p:cNvPr id="8203" name="Rectangle 7"/>
          <p:cNvSpPr>
            <a:spLocks noGrp="1" noChangeArrowheads="1"/>
          </p:cNvSpPr>
          <p:nvPr>
            <p:ph type="title"/>
          </p:nvPr>
        </p:nvSpPr>
        <p:spPr>
          <a:xfrm>
            <a:off x="3113088" y="274638"/>
            <a:ext cx="5573712" cy="808037"/>
          </a:xfrm>
        </p:spPr>
        <p:txBody>
          <a:bodyPr/>
          <a:lstStyle/>
          <a:p>
            <a:pPr eaLnBrk="1" hangingPunct="1"/>
            <a:r>
              <a:rPr lang="en-GB" smtClean="0"/>
              <a:t>Other points</a:t>
            </a:r>
          </a:p>
        </p:txBody>
      </p:sp>
      <p:graphicFrame>
        <p:nvGraphicFramePr>
          <p:cNvPr id="27662" name="Object 1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3798207" y="5414508"/>
          <a:ext cx="3154135" cy="931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3" imgW="1333440" imgH="393480" progId="Equation.3">
                  <p:embed/>
                </p:oleObj>
              </mc:Choice>
              <mc:Fallback>
                <p:oleObj name="Equation" r:id="rId3" imgW="133344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207" y="5414508"/>
                        <a:ext cx="3154135" cy="9312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31532" y="3826337"/>
          <a:ext cx="29400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1143000" imgH="393480" progId="Equation.3">
                  <p:embed/>
                </p:oleObj>
              </mc:Choice>
              <mc:Fallback>
                <p:oleObj name="Equation" r:id="rId5" imgW="11430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532" y="3826337"/>
                        <a:ext cx="2940050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819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263E7D1-C694-4549-84A3-E6413E1AB70F}" type="slidenum">
              <a:rPr lang="en-GB" smtClean="0"/>
              <a:pPr/>
              <a:t>15</a:t>
            </a:fld>
            <a:endParaRPr lang="en-GB" smtClean="0"/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313" y="188913"/>
            <a:ext cx="2573337" cy="61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Line 3"/>
          <p:cNvSpPr>
            <a:spLocks noChangeShapeType="1"/>
          </p:cNvSpPr>
          <p:nvPr/>
        </p:nvSpPr>
        <p:spPr bwMode="auto">
          <a:xfrm flipH="1">
            <a:off x="2411413" y="2276475"/>
            <a:ext cx="142875" cy="146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0" name="AutoShape 4"/>
          <p:cNvSpPr>
            <a:spLocks noChangeArrowheads="1"/>
          </p:cNvSpPr>
          <p:nvPr/>
        </p:nvSpPr>
        <p:spPr bwMode="auto">
          <a:xfrm flipH="1">
            <a:off x="2413000" y="2273300"/>
            <a:ext cx="152400" cy="14668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Rectangle 5"/>
          <p:cNvSpPr>
            <a:spLocks noChangeArrowheads="1"/>
          </p:cNvSpPr>
          <p:nvPr/>
        </p:nvSpPr>
        <p:spPr bwMode="auto">
          <a:xfrm>
            <a:off x="2678113" y="-422275"/>
            <a:ext cx="5943600" cy="651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/>
          </a:p>
        </p:txBody>
      </p:sp>
      <p:sp>
        <p:nvSpPr>
          <p:cNvPr id="8202" name="Text Box 6"/>
          <p:cNvSpPr txBox="1">
            <a:spLocks noChangeArrowheads="1"/>
          </p:cNvSpPr>
          <p:nvPr/>
        </p:nvSpPr>
        <p:spPr bwMode="auto">
          <a:xfrm>
            <a:off x="1233488" y="1146175"/>
            <a:ext cx="9874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x</a:t>
            </a:r>
            <a:r>
              <a:rPr lang="en-GB" baseline="30000"/>
              <a:t>2</a:t>
            </a:r>
            <a:endParaRPr lang="en-GB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1117600" y="3700463"/>
            <a:ext cx="231775" cy="1495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1741488" y="5341938"/>
            <a:ext cx="392112" cy="7826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2648" y="243114"/>
            <a:ext cx="8153400" cy="990600"/>
          </a:xfrm>
        </p:spPr>
        <p:txBody>
          <a:bodyPr/>
          <a:lstStyle/>
          <a:p>
            <a:pPr eaLnBrk="1" hangingPunct="1"/>
            <a:r>
              <a:rPr lang="en-GB" smtClean="0"/>
              <a:t>More Results</a:t>
            </a:r>
          </a:p>
        </p:txBody>
      </p:sp>
      <p:sp>
        <p:nvSpPr>
          <p:cNvPr id="92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92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60E8128-2CDA-443D-9AE2-DF063E8825C4}" type="slidenum">
              <a:rPr lang="en-GB" smtClean="0"/>
              <a:pPr/>
              <a:t>16</a:t>
            </a:fld>
            <a:endParaRPr lang="en-GB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14714"/>
            <a:ext cx="8229600" cy="5019675"/>
          </a:xfrm>
        </p:spPr>
        <p:txBody>
          <a:bodyPr/>
          <a:lstStyle/>
          <a:p>
            <a:pPr eaLnBrk="1" hangingPunct="1"/>
            <a:r>
              <a:rPr lang="en-GB" dirty="0" smtClean="0"/>
              <a:t>The algebra to derive the differentiation of other functions of x can be complicated</a:t>
            </a:r>
          </a:p>
          <a:p>
            <a:pPr eaLnBrk="1" hangingPunct="1"/>
            <a:r>
              <a:rPr lang="en-GB" dirty="0" smtClean="0"/>
              <a:t>E.g. y = x</a:t>
            </a:r>
            <a:r>
              <a:rPr lang="en-GB" baseline="30000" dirty="0" smtClean="0"/>
              <a:t>3</a:t>
            </a:r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baseline="30000" dirty="0" smtClean="0"/>
          </a:p>
          <a:p>
            <a:r>
              <a:rPr lang="en-GB" dirty="0" smtClean="0"/>
              <a:t>So in the limit as     tend to 0</a:t>
            </a:r>
          </a:p>
          <a:p>
            <a:endParaRPr lang="en-GB" dirty="0" smtClean="0"/>
          </a:p>
          <a:p>
            <a:pPr eaLnBrk="1" hangingPunct="1"/>
            <a:endParaRPr lang="en-GB" baseline="30000" dirty="0" smtClean="0"/>
          </a:p>
          <a:p>
            <a:pPr eaLnBrk="1" hangingPunct="1"/>
            <a:endParaRPr lang="en-GB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46138" y="3365500"/>
            <a:ext cx="479425" cy="852488"/>
            <a:chOff x="2948" y="1710"/>
            <a:chExt cx="302" cy="537"/>
          </a:xfrm>
        </p:grpSpPr>
        <p:graphicFrame>
          <p:nvGraphicFramePr>
            <p:cNvPr id="9222" name="Object 5"/>
            <p:cNvGraphicFramePr>
              <a:graphicFrameLocks noChangeAspect="1"/>
            </p:cNvGraphicFramePr>
            <p:nvPr/>
          </p:nvGraphicFramePr>
          <p:xfrm>
            <a:off x="2948" y="1987"/>
            <a:ext cx="2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Equation" r:id="rId3" imgW="177480" imgH="177480" progId="Equation.3">
                    <p:embed/>
                  </p:oleObj>
                </mc:Choice>
                <mc:Fallback>
                  <p:oleObj name="Equation" r:id="rId3" imgW="1774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987"/>
                          <a:ext cx="26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6"/>
            <p:cNvGraphicFramePr>
              <a:graphicFrameLocks noChangeAspect="1"/>
            </p:cNvGraphicFramePr>
            <p:nvPr/>
          </p:nvGraphicFramePr>
          <p:xfrm>
            <a:off x="2969" y="1710"/>
            <a:ext cx="28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5" imgW="190440" imgH="203040" progId="Equation.3">
                    <p:embed/>
                  </p:oleObj>
                </mc:Choice>
                <mc:Fallback>
                  <p:oleObj name="Equation" r:id="rId5" imgW="19044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9" y="1710"/>
                          <a:ext cx="28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Line 7"/>
            <p:cNvSpPr>
              <a:spLocks noChangeShapeType="1"/>
            </p:cNvSpPr>
            <p:nvPr/>
          </p:nvSpPr>
          <p:spPr bwMode="auto">
            <a:xfrm>
              <a:off x="2999" y="1993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423988" y="3278414"/>
          <a:ext cx="7277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7" imgW="2984400" imgH="444240" progId="Equation.3">
                  <p:embed/>
                </p:oleObj>
              </mc:Choice>
              <mc:Fallback>
                <p:oleObj name="Equation" r:id="rId7" imgW="29844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278414"/>
                        <a:ext cx="72771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795338" y="4438650"/>
          <a:ext cx="60372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9" imgW="2476440" imgH="419040" progId="Equation.3">
                  <p:embed/>
                </p:oleObj>
              </mc:Choice>
              <mc:Fallback>
                <p:oleObj name="Equation" r:id="rId9" imgW="24764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438650"/>
                        <a:ext cx="6037262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3269117" y="5892574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117" y="5892574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13"/>
          <p:cNvGraphicFramePr>
            <a:graphicFrameLocks noChangeAspect="1"/>
          </p:cNvGraphicFramePr>
          <p:nvPr/>
        </p:nvGraphicFramePr>
        <p:xfrm>
          <a:off x="5760131" y="5642655"/>
          <a:ext cx="13160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3" imgW="571320" imgH="393480" progId="Equation.3">
                  <p:embed/>
                </p:oleObj>
              </mc:Choice>
              <mc:Fallback>
                <p:oleObj name="Equation" r:id="rId13" imgW="57132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131" y="5642655"/>
                        <a:ext cx="1316037" cy="9064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Oval 44"/>
          <p:cNvSpPr>
            <a:spLocks noChangeArrowheads="1"/>
          </p:cNvSpPr>
          <p:nvPr/>
        </p:nvSpPr>
        <p:spPr bwMode="auto">
          <a:xfrm>
            <a:off x="5557838" y="4643438"/>
            <a:ext cx="523875" cy="652462"/>
          </a:xfrm>
          <a:prstGeom prst="ellipse">
            <a:avLst/>
          </a:prstGeom>
          <a:solidFill>
            <a:srgbClr val="FF00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Oval 44"/>
          <p:cNvSpPr>
            <a:spLocks noChangeArrowheads="1"/>
          </p:cNvSpPr>
          <p:nvPr/>
        </p:nvSpPr>
        <p:spPr bwMode="auto">
          <a:xfrm>
            <a:off x="6283325" y="4645025"/>
            <a:ext cx="523875" cy="652463"/>
          </a:xfrm>
          <a:prstGeom prst="ellipse">
            <a:avLst/>
          </a:prstGeom>
          <a:solidFill>
            <a:srgbClr val="FF00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35" name="Group 139"/>
          <p:cNvGraphicFramePr>
            <a:graphicFrameLocks noGrp="1"/>
          </p:cNvGraphicFramePr>
          <p:nvPr/>
        </p:nvGraphicFramePr>
        <p:xfrm>
          <a:off x="252413" y="1697491"/>
          <a:ext cx="2908300" cy="4984750"/>
        </p:xfrm>
        <a:graphic>
          <a:graphicData uri="http://schemas.openxmlformats.org/drawingml/2006/table">
            <a:tbl>
              <a:tblPr/>
              <a:tblGrid>
                <a:gridCol w="1430337"/>
                <a:gridCol w="1477963"/>
              </a:tblGrid>
              <a:tr h="75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y =f(x)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c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0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3x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nx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n-1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sinx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cosx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cosx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-sinx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GB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e</a:t>
                      </a:r>
                      <a:r>
                        <a:rPr kumimoji="0" lang="en-GB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lnx</a:t>
                      </a:r>
                    </a:p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 not 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Quick reference</a:t>
            </a: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171" y="1803400"/>
            <a:ext cx="5921829" cy="44243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sz="2800" dirty="0" smtClean="0"/>
              <a:t>   As this is </a:t>
            </a:r>
            <a:r>
              <a:rPr lang="en-GB" sz="2800" b="1" dirty="0" smtClean="0">
                <a:solidFill>
                  <a:schemeClr val="accent2"/>
                </a:solidFill>
              </a:rPr>
              <a:t>NOT</a:t>
            </a:r>
            <a:r>
              <a:rPr lang="en-GB" sz="2800" dirty="0" smtClean="0"/>
              <a:t> a mathematics course we use a table of the common results of 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	</a:t>
            </a:r>
            <a:r>
              <a:rPr lang="en-GB" sz="2800" b="1" dirty="0" smtClean="0"/>
              <a:t>differentiating y with respect to x</a:t>
            </a:r>
            <a:r>
              <a:rPr lang="en-GB" sz="2800" dirty="0" smtClean="0"/>
              <a:t> 							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	( the process of finding 	 </a:t>
            </a:r>
          </a:p>
          <a:p>
            <a:pPr eaLnBrk="1" hangingPunct="1">
              <a:buFontTx/>
              <a:buNone/>
            </a:pPr>
            <a:r>
              <a:rPr lang="en-GB" sz="2800" dirty="0" smtClean="0"/>
              <a:t>    when y is a function of x)</a:t>
            </a:r>
          </a:p>
        </p:txBody>
      </p:sp>
      <p:graphicFrame>
        <p:nvGraphicFramePr>
          <p:cNvPr id="8196" name="Object 135"/>
          <p:cNvGraphicFramePr>
            <a:graphicFrameLocks noGrp="1" noChangeAspect="1"/>
          </p:cNvGraphicFramePr>
          <p:nvPr>
            <p:ph sz="half" idx="2"/>
          </p:nvPr>
        </p:nvGraphicFramePr>
        <p:xfrm>
          <a:off x="2225448" y="1685018"/>
          <a:ext cx="4111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66584" imgH="507780" progId="Equation.3">
                  <p:embed/>
                </p:oleObj>
              </mc:Choice>
              <mc:Fallback>
                <p:oleObj name="Equation" r:id="rId3" imgW="266584" imgH="50778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48" y="1685018"/>
                        <a:ext cx="411162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09913" y="6381750"/>
            <a:ext cx="2895600" cy="476250"/>
          </a:xfrm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1024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00698C2-B667-4F42-93E2-492A17F48CB8}" type="slidenum">
              <a:rPr lang="en-GB" smtClean="0"/>
              <a:pPr/>
              <a:t>17</a:t>
            </a:fld>
            <a:endParaRPr lang="en-GB" smtClean="0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7072766" y="3789135"/>
          <a:ext cx="479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266584" imgH="507780" progId="Equation.3">
                  <p:embed/>
                </p:oleObj>
              </mc:Choice>
              <mc:Fallback>
                <p:oleObj name="Equation" r:id="rId5" imgW="266584" imgH="507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766" y="3789135"/>
                        <a:ext cx="479425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2280331" y="5884636"/>
          <a:ext cx="2778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6" imgW="177723" imgH="507780" progId="Equation.3">
                  <p:embed/>
                </p:oleObj>
              </mc:Choice>
              <mc:Fallback>
                <p:oleObj name="Equation" r:id="rId6" imgW="177723" imgH="5077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331" y="5884636"/>
                        <a:ext cx="277812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3952875" y="1812925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50" name="Rectangle 26"/>
          <p:cNvSpPr>
            <a:spLocks noChangeArrowheads="1"/>
          </p:cNvSpPr>
          <p:nvPr/>
        </p:nvSpPr>
        <p:spPr bwMode="auto">
          <a:xfrm>
            <a:off x="3952875" y="1812925"/>
            <a:ext cx="6302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6" name="Rectangle 13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Example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70258"/>
            <a:ext cx="8247063" cy="4787900"/>
          </a:xfrm>
        </p:spPr>
        <p:txBody>
          <a:bodyPr/>
          <a:lstStyle/>
          <a:p>
            <a:pPr eaLnBrk="1" hangingPunct="1"/>
            <a:r>
              <a:rPr lang="en-GB" sz="2800" dirty="0" smtClean="0"/>
              <a:t>Find </a:t>
            </a:r>
            <a:r>
              <a:rPr lang="en-GB" sz="2800" dirty="0" err="1" smtClean="0"/>
              <a:t>dy</a:t>
            </a:r>
            <a:r>
              <a:rPr lang="en-GB" sz="2800" dirty="0" smtClean="0"/>
              <a:t>/</a:t>
            </a:r>
            <a:r>
              <a:rPr lang="en-GB" sz="2800" dirty="0" err="1" smtClean="0"/>
              <a:t>dx</a:t>
            </a:r>
            <a:r>
              <a:rPr lang="en-GB" sz="2800" dirty="0" smtClean="0"/>
              <a:t> for y = x</a:t>
            </a:r>
            <a:r>
              <a:rPr lang="en-GB" sz="2800" baseline="30000" dirty="0" smtClean="0"/>
              <a:t>4</a:t>
            </a:r>
            <a:r>
              <a:rPr lang="en-GB" sz="2800" dirty="0" smtClean="0"/>
              <a:t> and evaluate it when x = 5</a:t>
            </a:r>
          </a:p>
          <a:p>
            <a:pPr eaLnBrk="1" hangingPunct="1"/>
            <a:r>
              <a:rPr lang="en-GB" sz="2800" dirty="0" smtClean="0"/>
              <a:t>From the table </a:t>
            </a:r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endParaRPr lang="en-GB" sz="2800" dirty="0" smtClean="0"/>
          </a:p>
          <a:p>
            <a:pPr eaLnBrk="1" hangingPunct="1"/>
            <a:r>
              <a:rPr lang="en-GB" sz="2800" dirty="0" smtClean="0"/>
              <a:t>Here n = 4</a:t>
            </a:r>
          </a:p>
          <a:p>
            <a:pPr eaLnBrk="1" hangingPunct="1"/>
            <a:r>
              <a:rPr lang="en-GB" sz="2800" dirty="0" smtClean="0"/>
              <a:t>So </a:t>
            </a:r>
            <a:r>
              <a:rPr lang="en-GB" sz="2800" dirty="0" err="1" smtClean="0"/>
              <a:t>dy</a:t>
            </a:r>
            <a:r>
              <a:rPr lang="en-GB" sz="2800" dirty="0" smtClean="0"/>
              <a:t>/</a:t>
            </a:r>
            <a:r>
              <a:rPr lang="en-GB" sz="2800" dirty="0" err="1" smtClean="0"/>
              <a:t>dx</a:t>
            </a:r>
            <a:r>
              <a:rPr lang="en-GB" sz="2800" dirty="0" smtClean="0"/>
              <a:t> = 4(x)</a:t>
            </a:r>
            <a:r>
              <a:rPr lang="en-GB" sz="2800" baseline="30000" dirty="0" smtClean="0"/>
              <a:t>3</a:t>
            </a:r>
          </a:p>
          <a:p>
            <a:pPr eaLnBrk="1" hangingPunct="1"/>
            <a:r>
              <a:rPr lang="en-GB" sz="2800" dirty="0" smtClean="0"/>
              <a:t>At x = 5</a:t>
            </a:r>
          </a:p>
          <a:p>
            <a:pPr eaLnBrk="1" hangingPunct="1"/>
            <a:r>
              <a:rPr lang="en-GB" sz="2800" dirty="0" err="1" smtClean="0"/>
              <a:t>dy</a:t>
            </a:r>
            <a:r>
              <a:rPr lang="en-GB" sz="2800" dirty="0" smtClean="0"/>
              <a:t>/</a:t>
            </a:r>
            <a:r>
              <a:rPr lang="en-GB" sz="2800" dirty="0" err="1" smtClean="0"/>
              <a:t>dx</a:t>
            </a:r>
            <a:r>
              <a:rPr lang="en-GB" sz="2800" dirty="0" smtClean="0"/>
              <a:t> = 4(5)</a:t>
            </a:r>
            <a:r>
              <a:rPr lang="en-GB" sz="2800" baseline="30000" dirty="0" smtClean="0"/>
              <a:t>3</a:t>
            </a:r>
            <a:r>
              <a:rPr lang="en-GB" sz="2800" dirty="0" smtClean="0"/>
              <a:t> = 4(125) = 500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19513" y="2432720"/>
          <a:ext cx="5243512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Chart" r:id="rId4" imgW="3143250" imgH="1714500" progId="Excel.Sheet.8">
                  <p:embed/>
                </p:oleObj>
              </mc:Choice>
              <mc:Fallback>
                <p:oleObj name="Chart" r:id="rId4" imgW="3143250" imgH="17145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432720"/>
                        <a:ext cx="5243512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0" name="Group 26"/>
          <p:cNvGraphicFramePr>
            <a:graphicFrameLocks noGrp="1"/>
          </p:cNvGraphicFramePr>
          <p:nvPr>
            <p:ph sz="quarter" idx="3"/>
          </p:nvPr>
        </p:nvGraphicFramePr>
        <p:xfrm>
          <a:off x="1061811" y="3021693"/>
          <a:ext cx="1701800" cy="792480"/>
        </p:xfrm>
        <a:graphic>
          <a:graphicData uri="http://schemas.openxmlformats.org/drawingml/2006/table">
            <a:tbl>
              <a:tblPr/>
              <a:tblGrid>
                <a:gridCol w="836613"/>
                <a:gridCol w="865187"/>
              </a:tblGrid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dy/dx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5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GB" sz="20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nx</a:t>
                      </a:r>
                      <a:r>
                        <a:rPr kumimoji="0" lang="en-GB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n-1</a:t>
                      </a:r>
                      <a:endParaRPr kumimoji="0" lang="en-GB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7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11268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3931B710-A20E-46EA-943F-822529A56B1C}" type="slidenum">
              <a:rPr lang="en-GB" smtClean="0"/>
              <a:pPr/>
              <a:t>18</a:t>
            </a:fld>
            <a:endParaRPr lang="en-GB" smtClean="0"/>
          </a:p>
        </p:txBody>
      </p:sp>
      <p:sp>
        <p:nvSpPr>
          <p:cNvPr id="11282" name="Line 27"/>
          <p:cNvSpPr>
            <a:spLocks noChangeShapeType="1"/>
          </p:cNvSpPr>
          <p:nvPr/>
        </p:nvSpPr>
        <p:spPr bwMode="auto">
          <a:xfrm flipH="1">
            <a:off x="7140575" y="3324215"/>
            <a:ext cx="725488" cy="812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CALCULUS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6929B4F-2EF1-4E76-92E2-3D0F2221735C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 smtClean="0"/>
              <a:t>This is a general word used for a method of reasoning or calculation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We have already used it in Propositional Calculus and Predicate Calculus as we have reasoned about situations using logic with laws, truth tables, trees, Boolean algebra and circuit diagrams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 smtClean="0"/>
              <a:t>Now we look at two different practical situations which give rise to differential and integral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36600"/>
          </a:xfrm>
        </p:spPr>
        <p:txBody>
          <a:bodyPr/>
          <a:lstStyle/>
          <a:p>
            <a:pPr eaLnBrk="1" hangingPunct="1"/>
            <a:r>
              <a:rPr lang="en-GB" sz="4000" smtClean="0"/>
              <a:t>Differentiation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6709F2B-F20B-4BCE-B344-E1B51AB33021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04031"/>
            <a:ext cx="8911771" cy="192134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In moving up &amp; down a </a:t>
            </a:r>
            <a:r>
              <a:rPr lang="en-GB" sz="2400" dirty="0" smtClean="0">
                <a:solidFill>
                  <a:schemeClr val="accent2"/>
                </a:solidFill>
              </a:rPr>
              <a:t>straight line</a:t>
            </a:r>
            <a:r>
              <a:rPr lang="en-GB" sz="2400" dirty="0" smtClean="0"/>
              <a:t>, the gradient (a measure of the ‘steepness’ of the line) is constant.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The gradient is measured by looking at the change in y over the change in x. ( How much y changes for every unit change in x)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It can be found in the equation of a straight line y = </a:t>
            </a:r>
            <a:r>
              <a:rPr lang="en-GB" sz="2400" dirty="0" err="1" smtClean="0"/>
              <a:t>mx+c</a:t>
            </a:r>
            <a:r>
              <a:rPr lang="en-GB" sz="2400" dirty="0" smtClean="0"/>
              <a:t>  from the value of m </a:t>
            </a:r>
          </a:p>
        </p:txBody>
      </p:sp>
      <p:sp>
        <p:nvSpPr>
          <p:cNvPr id="24582" name="Line 4"/>
          <p:cNvSpPr>
            <a:spLocks noChangeShapeType="1"/>
          </p:cNvSpPr>
          <p:nvPr/>
        </p:nvSpPr>
        <p:spPr bwMode="auto">
          <a:xfrm flipV="1">
            <a:off x="582615" y="3675061"/>
            <a:ext cx="3382962" cy="302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4101" name="Picture 5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051450" flipH="1">
            <a:off x="182565" y="5530848"/>
            <a:ext cx="12969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4" name="Line 6"/>
          <p:cNvSpPr>
            <a:spLocks noChangeShapeType="1"/>
          </p:cNvSpPr>
          <p:nvPr/>
        </p:nvSpPr>
        <p:spPr bwMode="auto">
          <a:xfrm>
            <a:off x="4211638" y="4613261"/>
            <a:ext cx="4572000" cy="1871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4103" name="Picture 7" descr="SNOWSKI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39966" flipH="1">
            <a:off x="4356100" y="4068749"/>
            <a:ext cx="13684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AutoShape 8"/>
          <p:cNvSpPr>
            <a:spLocks noChangeArrowheads="1"/>
          </p:cNvSpPr>
          <p:nvPr/>
        </p:nvSpPr>
        <p:spPr bwMode="auto">
          <a:xfrm flipH="1" flipV="1">
            <a:off x="4486275" y="4681524"/>
            <a:ext cx="2447925" cy="1008062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 flipH="1">
            <a:off x="833440" y="5467348"/>
            <a:ext cx="1152525" cy="10080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04046E-6 L 0.28351 -0.33549 " pathEditMode="relative" ptsTypes="AA">
                                      <p:cBhvr>
                                        <p:cTn id="6" dur="5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90751E-6 L 0.37395 0.2134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Differentiation</a:t>
            </a: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AE8F009-7B7D-4CCE-97CC-9DE347C21D91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14350" y="1567543"/>
            <a:ext cx="8229600" cy="5087257"/>
          </a:xfrm>
        </p:spPr>
        <p:txBody>
          <a:bodyPr/>
          <a:lstStyle/>
          <a:p>
            <a:pPr eaLnBrk="1" hangingPunct="1"/>
            <a:r>
              <a:rPr lang="en-GB" sz="2800" dirty="0" smtClean="0"/>
              <a:t>So we can find this gradient if we have an expression for the line in the form of		y = f(x) </a:t>
            </a:r>
          </a:p>
          <a:p>
            <a:pPr eaLnBrk="1" hangingPunct="1"/>
            <a:r>
              <a:rPr lang="en-GB" sz="2800" dirty="0" smtClean="0"/>
              <a:t>Here the two lines might be</a:t>
            </a:r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 flipV="1">
            <a:off x="684213" y="3573463"/>
            <a:ext cx="3382962" cy="30241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6149" name="Picture 5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9051450" flipH="1">
            <a:off x="284163" y="5429250"/>
            <a:ext cx="12969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4211638" y="3902075"/>
            <a:ext cx="4572000" cy="18716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6151" name="Picture 7" descr="SNOWSKI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339966" flipH="1">
            <a:off x="4356100" y="3357563"/>
            <a:ext cx="1368425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1000" y="2967034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y = x +3	      gradient, m, = 1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692275" y="4084638"/>
            <a:ext cx="0" cy="251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95288" y="6524625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968875" y="2936871"/>
            <a:ext cx="3792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-0.3x +7       gradient, m, = -0.3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5614988" y="3854450"/>
            <a:ext cx="14287" cy="247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4035425" y="3856038"/>
            <a:ext cx="367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 flipH="1" flipV="1">
            <a:off x="5719763" y="4464050"/>
            <a:ext cx="2447925" cy="10080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flipH="1">
            <a:off x="1979613" y="4508500"/>
            <a:ext cx="1152525" cy="10080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3294063" y="4818063"/>
            <a:ext cx="363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2260600" y="5586413"/>
            <a:ext cx="363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682625" y="3352800"/>
            <a:ext cx="2103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4/4 =1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6777038" y="4076700"/>
            <a:ext cx="62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8185150" y="4541838"/>
            <a:ext cx="623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-3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310188" y="5527675"/>
            <a:ext cx="262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-3/10 =-0.3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04046E-6 L 0.28351 -0.33549 " pathEditMode="relative" ptsTypes="AA">
                                      <p:cBhvr>
                                        <p:cTn id="6" dur="5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90751E-6 L 0.37395 0.2134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 animBg="1"/>
      <p:bldP spid="6154" grpId="0" animBg="1"/>
      <p:bldP spid="6155" grpId="0"/>
      <p:bldP spid="6156" grpId="0" animBg="1"/>
      <p:bldP spid="6157" grpId="0" animBg="1"/>
      <p:bldP spid="6158" grpId="0" animBg="1"/>
      <p:bldP spid="6159" grpId="0" animBg="1"/>
      <p:bldP spid="14355" grpId="0"/>
      <p:bldP spid="14356" grpId="0"/>
      <p:bldP spid="14357" grpId="0"/>
      <p:bldP spid="14358" grpId="0"/>
      <p:bldP spid="14359" grpId="0"/>
      <p:bldP spid="143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 txBox="1">
            <a:spLocks noGrp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400" dirty="0" smtClean="0"/>
              <a:t>YDF 2015/16 AMC</a:t>
            </a:r>
            <a:endParaRPr lang="en-GB" sz="1400" dirty="0"/>
          </a:p>
        </p:txBody>
      </p:sp>
      <p:sp>
        <p:nvSpPr>
          <p:cNvPr id="26627" name="Slide Number Placeholder 5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297992-2332-4869-AF59-7D3EFEBAD240}" type="slidenum">
              <a:rPr lang="en-GB" sz="1400"/>
              <a:pPr algn="r"/>
              <a:t>5</a:t>
            </a:fld>
            <a:endParaRPr lang="en-GB" sz="140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8336" y="274638"/>
            <a:ext cx="8229600" cy="6921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/>
              <a:t>Differentiation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90575"/>
            <a:ext cx="8229600" cy="5819775"/>
          </a:xfrm>
        </p:spPr>
        <p:txBody>
          <a:bodyPr/>
          <a:lstStyle/>
          <a:p>
            <a:pPr eaLnBrk="1" hangingPunct="1"/>
            <a:r>
              <a:rPr lang="en-GB" sz="2800" dirty="0" smtClean="0"/>
              <a:t>So we can find this gradient if we have an expression for the line in the form of   y = f(x) </a:t>
            </a:r>
          </a:p>
          <a:p>
            <a:pPr eaLnBrk="1" hangingPunct="1"/>
            <a:r>
              <a:rPr lang="en-GB" sz="2800" dirty="0" smtClean="0"/>
              <a:t>Here the two lines might be</a:t>
            </a:r>
          </a:p>
        </p:txBody>
      </p:sp>
      <p:sp>
        <p:nvSpPr>
          <p:cNvPr id="26630" name="Line 4"/>
          <p:cNvSpPr>
            <a:spLocks noChangeShapeType="1"/>
          </p:cNvSpPr>
          <p:nvPr/>
        </p:nvSpPr>
        <p:spPr bwMode="auto">
          <a:xfrm flipV="1">
            <a:off x="684213" y="3167063"/>
            <a:ext cx="1830387" cy="34305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6631" name="Line 6"/>
          <p:cNvSpPr>
            <a:spLocks noChangeShapeType="1"/>
          </p:cNvSpPr>
          <p:nvPr/>
        </p:nvSpPr>
        <p:spPr bwMode="auto">
          <a:xfrm>
            <a:off x="4211638" y="3902075"/>
            <a:ext cx="3990975" cy="22621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381000" y="2763838"/>
            <a:ext cx="316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2x -3	      gradient, m, = 2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1692275" y="4084638"/>
            <a:ext cx="0" cy="2513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>
            <a:off x="395288" y="6524625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968875" y="2733675"/>
            <a:ext cx="379253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x+2y = 5  2y = -x+5</a:t>
            </a:r>
          </a:p>
          <a:p>
            <a:pPr>
              <a:spcBef>
                <a:spcPct val="50000"/>
              </a:spcBef>
            </a:pPr>
            <a:r>
              <a:rPr lang="en-GB"/>
              <a:t>Y = (-x+5)/2       gradient, m, = -0.5</a:t>
            </a:r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7996238" y="4187825"/>
            <a:ext cx="14287" cy="247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>
            <a:off x="5122863" y="5148263"/>
            <a:ext cx="367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auto">
          <a:xfrm flipH="1" flipV="1">
            <a:off x="4341813" y="3940175"/>
            <a:ext cx="2084387" cy="1211263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US"/>
          </a:p>
        </p:txBody>
      </p:sp>
      <p:sp>
        <p:nvSpPr>
          <p:cNvPr id="6159" name="AutoShape 15"/>
          <p:cNvSpPr>
            <a:spLocks noChangeArrowheads="1"/>
          </p:cNvSpPr>
          <p:nvPr/>
        </p:nvSpPr>
        <p:spPr bwMode="auto">
          <a:xfrm flipH="1">
            <a:off x="1703388" y="3565525"/>
            <a:ext cx="600075" cy="119697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4" name="Text Box 18"/>
          <p:cNvSpPr txBox="1">
            <a:spLocks noChangeArrowheads="1"/>
          </p:cNvSpPr>
          <p:nvPr/>
        </p:nvSpPr>
        <p:spPr bwMode="auto">
          <a:xfrm>
            <a:off x="2278063" y="3889375"/>
            <a:ext cx="3635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6</a:t>
            </a:r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 bwMode="auto">
          <a:xfrm>
            <a:off x="1825625" y="4832350"/>
            <a:ext cx="3635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174625" y="3309938"/>
            <a:ext cx="2103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6/3 =2</a:t>
            </a:r>
          </a:p>
        </p:txBody>
      </p:sp>
      <p:sp>
        <p:nvSpPr>
          <p:cNvPr id="50197" name="Text Box 21"/>
          <p:cNvSpPr txBox="1">
            <a:spLocks noChangeArrowheads="1"/>
          </p:cNvSpPr>
          <p:nvPr/>
        </p:nvSpPr>
        <p:spPr bwMode="auto">
          <a:xfrm>
            <a:off x="5211763" y="3598863"/>
            <a:ext cx="623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8</a:t>
            </a: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529388" y="4206875"/>
            <a:ext cx="62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-4</a:t>
            </a: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338638" y="5556250"/>
            <a:ext cx="2627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Gradient = -4/8 =-0.5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/>
      <p:bldP spid="6153" grpId="0" animBg="1"/>
      <p:bldP spid="6154" grpId="0" animBg="1"/>
      <p:bldP spid="6155" grpId="0"/>
      <p:bldP spid="6156" grpId="0" animBg="1"/>
      <p:bldP spid="6157" grpId="0" animBg="1"/>
      <p:bldP spid="6158" grpId="0" animBg="1"/>
      <p:bldP spid="6159" grpId="0" animBg="1"/>
      <p:bldP spid="50194" grpId="0"/>
      <p:bldP spid="50195" grpId="0"/>
      <p:bldP spid="50196" grpId="0"/>
      <p:bldP spid="50197" grpId="0"/>
      <p:bldP spid="50198" grpId="0"/>
      <p:bldP spid="501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Curves</a:t>
            </a:r>
          </a:p>
        </p:txBody>
      </p:sp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D417DF4-864A-4A87-8D84-5D900E35BE49}" type="slidenum">
              <a:rPr lang="en-GB" smtClean="0"/>
              <a:pPr/>
              <a:t>6</a:t>
            </a:fld>
            <a:endParaRPr lang="en-GB" smtClean="0"/>
          </a:p>
        </p:txBody>
      </p:sp>
      <p:pic>
        <p:nvPicPr>
          <p:cNvPr id="8197" name="Picture 5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546723" flipH="1">
            <a:off x="1358106" y="1818482"/>
            <a:ext cx="12969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Freeform 15"/>
          <p:cNvSpPr>
            <a:spLocks/>
          </p:cNvSpPr>
          <p:nvPr/>
        </p:nvSpPr>
        <p:spPr bwMode="auto">
          <a:xfrm>
            <a:off x="1258888" y="1773238"/>
            <a:ext cx="6985000" cy="4043362"/>
          </a:xfrm>
          <a:custGeom>
            <a:avLst/>
            <a:gdLst>
              <a:gd name="T0" fmla="*/ 0 w 2903"/>
              <a:gd name="T1" fmla="*/ 71437 h 2547"/>
              <a:gd name="T2" fmla="*/ 3712661 w 2903"/>
              <a:gd name="T3" fmla="*/ 4032250 h 2547"/>
              <a:gd name="T4" fmla="*/ 6985000 w 2903"/>
              <a:gd name="T5" fmla="*/ 0 h 2547"/>
              <a:gd name="T6" fmla="*/ 0 60000 65536"/>
              <a:gd name="T7" fmla="*/ 0 60000 65536"/>
              <a:gd name="T8" fmla="*/ 0 60000 65536"/>
              <a:gd name="T9" fmla="*/ 0 w 2903"/>
              <a:gd name="T10" fmla="*/ 0 h 2547"/>
              <a:gd name="T11" fmla="*/ 2903 w 2903"/>
              <a:gd name="T12" fmla="*/ 2547 h 2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3" h="2547">
                <a:moveTo>
                  <a:pt x="0" y="45"/>
                </a:moveTo>
                <a:cubicBezTo>
                  <a:pt x="529" y="1296"/>
                  <a:pt x="1059" y="2547"/>
                  <a:pt x="1543" y="2540"/>
                </a:cubicBezTo>
                <a:cubicBezTo>
                  <a:pt x="2027" y="2533"/>
                  <a:pt x="2676" y="423"/>
                  <a:pt x="2903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8210" name="Picture 18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90543" flipH="1">
            <a:off x="3635375" y="4652963"/>
            <a:ext cx="12969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1" name="Picture 19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577965" flipH="1">
            <a:off x="5031581" y="4410869"/>
            <a:ext cx="12969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12" name="Picture 20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009479" flipH="1">
            <a:off x="4356100" y="4868863"/>
            <a:ext cx="12969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93064E-6 L 0.24115 0.409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00" y="20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38889E-6 6.01156E-6 C 0.00921 0.01296 0.01841 0.02614 0.03143 0.03145 C 0.04445 0.03677 0.07084 0.03145 0.07865 0.03145 " pathEditMode="relative" ptsTypes="aaA">
                                      <p:cBhvr>
                                        <p:cTn id="15" dur="2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73988E-6 C 0.0099 0.00347 0.01979 0.00694 0.0316 -4.73988E-6 C 0.04341 -0.00693 0.06441 -0.03514 0.07084 -0.04208 " pathEditMode="relative" ptsTypes="aaA">
                                      <p:cBhvr>
                                        <p:cTn id="24" dur="2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91329E-6 L 0.22848 -0.43005 " pathEditMode="relative" ptsTypes="AA">
                                      <p:cBhvr>
                                        <p:cTn id="33" dur="5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Changing gradient</a:t>
            </a:r>
          </a:p>
        </p:txBody>
      </p:sp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4D97EE4-BF3A-4FC8-94FD-2B461B23FACE}" type="slidenum">
              <a:rPr lang="en-GB" smtClean="0"/>
              <a:pPr/>
              <a:t>7</a:t>
            </a:fld>
            <a:endParaRPr lang="en-GB" smtClean="0"/>
          </a:p>
        </p:txBody>
      </p:sp>
      <p:sp>
        <p:nvSpPr>
          <p:cNvPr id="28677" name="Freeform 4"/>
          <p:cNvSpPr>
            <a:spLocks/>
          </p:cNvSpPr>
          <p:nvPr/>
        </p:nvSpPr>
        <p:spPr bwMode="auto">
          <a:xfrm>
            <a:off x="1258888" y="1773238"/>
            <a:ext cx="6985000" cy="4043362"/>
          </a:xfrm>
          <a:custGeom>
            <a:avLst/>
            <a:gdLst>
              <a:gd name="T0" fmla="*/ 0 w 2903"/>
              <a:gd name="T1" fmla="*/ 71437 h 2547"/>
              <a:gd name="T2" fmla="*/ 3712661 w 2903"/>
              <a:gd name="T3" fmla="*/ 4032250 h 2547"/>
              <a:gd name="T4" fmla="*/ 6985000 w 2903"/>
              <a:gd name="T5" fmla="*/ 0 h 2547"/>
              <a:gd name="T6" fmla="*/ 0 60000 65536"/>
              <a:gd name="T7" fmla="*/ 0 60000 65536"/>
              <a:gd name="T8" fmla="*/ 0 60000 65536"/>
              <a:gd name="T9" fmla="*/ 0 w 2903"/>
              <a:gd name="T10" fmla="*/ 0 h 2547"/>
              <a:gd name="T11" fmla="*/ 2903 w 2903"/>
              <a:gd name="T12" fmla="*/ 2547 h 25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3" h="2547">
                <a:moveTo>
                  <a:pt x="0" y="45"/>
                </a:moveTo>
                <a:cubicBezTo>
                  <a:pt x="529" y="1296"/>
                  <a:pt x="1059" y="2547"/>
                  <a:pt x="1543" y="2540"/>
                </a:cubicBezTo>
                <a:cubicBezTo>
                  <a:pt x="2027" y="2533"/>
                  <a:pt x="2676" y="423"/>
                  <a:pt x="2903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28678" name="Picture 6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8409003" flipH="1">
            <a:off x="5966619" y="3185319"/>
            <a:ext cx="1296988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7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502768" flipH="1">
            <a:off x="4284663" y="4868863"/>
            <a:ext cx="12969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AutoShape 8"/>
          <p:cNvSpPr>
            <a:spLocks noChangeArrowheads="1"/>
          </p:cNvSpPr>
          <p:nvPr/>
        </p:nvSpPr>
        <p:spPr bwMode="auto">
          <a:xfrm flipH="1">
            <a:off x="6516688" y="3213100"/>
            <a:ext cx="863600" cy="13684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2</a:t>
            </a: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 rot="-135840" flipH="1" flipV="1">
            <a:off x="1693863" y="2438400"/>
            <a:ext cx="863600" cy="1368425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3635375" y="5805488"/>
            <a:ext cx="2592388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What gradient  is this??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974850" y="2686050"/>
            <a:ext cx="53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-2</a:t>
            </a:r>
          </a:p>
        </p:txBody>
      </p:sp>
      <p:pic>
        <p:nvPicPr>
          <p:cNvPr id="28684" name="Picture 3" descr="CYCLIS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3546723" flipH="1">
            <a:off x="1127919" y="1529557"/>
            <a:ext cx="1296987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1D50BC-BD65-4CC1-8AA0-EA9AD7A02F21}" type="slidenum">
              <a:rPr lang="en-GB" smtClean="0"/>
              <a:pPr/>
              <a:t>8</a:t>
            </a:fld>
            <a:endParaRPr lang="en-GB" smtClean="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88913"/>
            <a:ext cx="2573337" cy="614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 descr="RULER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-5023290">
            <a:off x="3546475" y="2833688"/>
            <a:ext cx="33115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2411413" y="2276475"/>
            <a:ext cx="142875" cy="1465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0250" name="AutoShape 10"/>
          <p:cNvSpPr>
            <a:spLocks noChangeArrowheads="1"/>
          </p:cNvSpPr>
          <p:nvPr/>
        </p:nvSpPr>
        <p:spPr bwMode="auto">
          <a:xfrm flipH="1">
            <a:off x="2413000" y="2273300"/>
            <a:ext cx="152400" cy="1466850"/>
          </a:xfrm>
          <a:prstGeom prst="rtTriangl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200400" y="347663"/>
            <a:ext cx="5943600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/>
              <a:t>Because the gradient changes at each point of the curve we first try to estimate it at a particular point.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8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/>
              <a:t>At school this is done by using a ruler up against the curve at the point and using </a:t>
            </a:r>
            <a:r>
              <a:rPr lang="en-GB" sz="2400" b="1"/>
              <a:t>that line </a:t>
            </a:r>
            <a:r>
              <a:rPr lang="en-GB" sz="2400"/>
              <a:t>instead to calculate the gradient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400"/>
              <a:t>Here at x = 4 the gradient  is 8/1 = 8</a:t>
            </a:r>
          </a:p>
        </p:txBody>
      </p:sp>
      <p:sp>
        <p:nvSpPr>
          <p:cNvPr id="29705" name="Text Box 13"/>
          <p:cNvSpPr txBox="1">
            <a:spLocks noChangeArrowheads="1"/>
          </p:cNvSpPr>
          <p:nvPr/>
        </p:nvSpPr>
        <p:spPr bwMode="auto">
          <a:xfrm>
            <a:off x="1233488" y="1146175"/>
            <a:ext cx="9874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 = x</a:t>
            </a:r>
            <a:r>
              <a:rPr lang="en-GB" baseline="30000"/>
              <a:t>2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5.78035E-7 L -0.28159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16 0.00023 L -0.0316 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  <p:bldP spid="102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Theory (optional)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71398"/>
            <a:ext cx="8951913" cy="2449512"/>
          </a:xfrm>
        </p:spPr>
        <p:txBody>
          <a:bodyPr/>
          <a:lstStyle/>
          <a:p>
            <a:pPr eaLnBrk="1" hangingPunct="1"/>
            <a:r>
              <a:rPr lang="en-GB" sz="2800" dirty="0" smtClean="0"/>
              <a:t>At a general point (</a:t>
            </a:r>
            <a:r>
              <a:rPr lang="en-GB" sz="2800" dirty="0" err="1" smtClean="0"/>
              <a:t>x,y</a:t>
            </a:r>
            <a:r>
              <a:rPr lang="en-GB" sz="2800" dirty="0" smtClean="0"/>
              <a:t>) on a curve y = f(x), we start to estimate the gradient by drawing a line from that point to  a point a </a:t>
            </a:r>
            <a:r>
              <a:rPr lang="en-GB" sz="2800" b="1" dirty="0" smtClean="0">
                <a:solidFill>
                  <a:schemeClr val="accent2"/>
                </a:solidFill>
              </a:rPr>
              <a:t>small</a:t>
            </a:r>
            <a:r>
              <a:rPr lang="en-GB" sz="2800" dirty="0" smtClean="0"/>
              <a:t> distance away. </a:t>
            </a:r>
          </a:p>
          <a:p>
            <a:pPr eaLnBrk="1" hangingPunct="1"/>
            <a:r>
              <a:rPr lang="en-GB" sz="2800" dirty="0" smtClean="0"/>
              <a:t>A small increase in x is called 	      and the </a:t>
            </a:r>
            <a:r>
              <a:rPr lang="en-GB" sz="2800" b="1" dirty="0" smtClean="0"/>
              <a:t>corresponding</a:t>
            </a:r>
            <a:r>
              <a:rPr lang="en-GB" sz="2800" dirty="0" smtClean="0"/>
              <a:t> increase in y is called 	  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50241" y="2921000"/>
          <a:ext cx="55721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77480" imgH="177480" progId="Equation.3">
                  <p:embed/>
                </p:oleObj>
              </mc:Choice>
              <mc:Fallback>
                <p:oleObj name="Equation" r:id="rId3" imgW="17748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241" y="2921000"/>
                        <a:ext cx="557212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36270" y="3335792"/>
          <a:ext cx="60166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90440" imgH="203040" progId="Equation.3">
                  <p:embed/>
                </p:oleObj>
              </mc:Choice>
              <mc:Fallback>
                <p:oleObj name="Equation" r:id="rId5" imgW="1904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270" y="3335792"/>
                        <a:ext cx="601662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YDF 2015/16 AMC</a:t>
            </a:r>
            <a:endParaRPr lang="en-GB" dirty="0"/>
          </a:p>
        </p:txBody>
      </p:sp>
      <p:sp>
        <p:nvSpPr>
          <p:cNvPr id="307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33940C7-183A-4163-A5F8-7FDD14E650D0}" type="slidenum">
              <a:rPr lang="en-GB" smtClean="0"/>
              <a:pPr/>
              <a:t>9</a:t>
            </a:fld>
            <a:endParaRPr lang="en-GB" smtClean="0"/>
          </a:p>
        </p:txBody>
      </p:sp>
      <p:sp>
        <p:nvSpPr>
          <p:cNvPr id="3082" name="Freeform 6"/>
          <p:cNvSpPr>
            <a:spLocks/>
          </p:cNvSpPr>
          <p:nvPr/>
        </p:nvSpPr>
        <p:spPr bwMode="auto">
          <a:xfrm>
            <a:off x="1916113" y="3787775"/>
            <a:ext cx="4151312" cy="2349500"/>
          </a:xfrm>
          <a:custGeom>
            <a:avLst/>
            <a:gdLst>
              <a:gd name="T0" fmla="*/ 0 w 2615"/>
              <a:gd name="T1" fmla="*/ 2076450 h 1480"/>
              <a:gd name="T2" fmla="*/ 3019424 w 2615"/>
              <a:gd name="T3" fmla="*/ 2003425 h 1480"/>
              <a:gd name="T4" fmla="*/ 4151312 w 2615"/>
              <a:gd name="T5" fmla="*/ 0 h 1480"/>
              <a:gd name="T6" fmla="*/ 0 60000 65536"/>
              <a:gd name="T7" fmla="*/ 0 60000 65536"/>
              <a:gd name="T8" fmla="*/ 0 60000 65536"/>
              <a:gd name="T9" fmla="*/ 0 w 2615"/>
              <a:gd name="T10" fmla="*/ 0 h 1480"/>
              <a:gd name="T11" fmla="*/ 2615 w 2615"/>
              <a:gd name="T12" fmla="*/ 1480 h 1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15" h="1480">
                <a:moveTo>
                  <a:pt x="0" y="1308"/>
                </a:moveTo>
                <a:cubicBezTo>
                  <a:pt x="733" y="1394"/>
                  <a:pt x="1466" y="1480"/>
                  <a:pt x="1902" y="1262"/>
                </a:cubicBezTo>
                <a:cubicBezTo>
                  <a:pt x="2338" y="1044"/>
                  <a:pt x="2496" y="210"/>
                  <a:pt x="2615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3" name="Text Box 7"/>
          <p:cNvSpPr txBox="1">
            <a:spLocks noChangeArrowheads="1"/>
          </p:cNvSpPr>
          <p:nvPr/>
        </p:nvSpPr>
        <p:spPr bwMode="auto">
          <a:xfrm>
            <a:off x="3727450" y="5448300"/>
            <a:ext cx="677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(x,y)</a:t>
            </a:r>
          </a:p>
        </p:txBody>
      </p:sp>
      <p:sp>
        <p:nvSpPr>
          <p:cNvPr id="3084" name="Line 8"/>
          <p:cNvSpPr>
            <a:spLocks noChangeShapeType="1"/>
          </p:cNvSpPr>
          <p:nvPr/>
        </p:nvSpPr>
        <p:spPr bwMode="auto">
          <a:xfrm flipV="1">
            <a:off x="4456113" y="3976688"/>
            <a:ext cx="1509712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85" name="Text Box 9"/>
          <p:cNvSpPr txBox="1">
            <a:spLocks noChangeArrowheads="1"/>
          </p:cNvSpPr>
          <p:nvPr/>
        </p:nvSpPr>
        <p:spPr bwMode="auto">
          <a:xfrm>
            <a:off x="6135688" y="3863975"/>
            <a:ext cx="281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(x +      , y+       )</a:t>
            </a:r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6635750" y="3892550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177480" imgH="177480" progId="Equation.3">
                  <p:embed/>
                </p:oleObj>
              </mc:Choice>
              <mc:Fallback>
                <p:oleObj name="Equation" r:id="rId7" imgW="17748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3892550"/>
                        <a:ext cx="311150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7410450" y="3859213"/>
          <a:ext cx="3286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190440" imgH="203040" progId="Equation.3">
                  <p:embed/>
                </p:oleObj>
              </mc:Choice>
              <mc:Fallback>
                <p:oleObj name="Equation" r:id="rId9" imgW="19044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859213"/>
                        <a:ext cx="32861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Rectangle 12"/>
          <p:cNvSpPr>
            <a:spLocks noChangeArrowheads="1"/>
          </p:cNvSpPr>
          <p:nvPr/>
        </p:nvSpPr>
        <p:spPr bwMode="auto">
          <a:xfrm>
            <a:off x="6575425" y="4919663"/>
            <a:ext cx="2336800" cy="1270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NB this is a </a:t>
            </a:r>
            <a:r>
              <a:rPr lang="en-GB" b="1"/>
              <a:t>VERY</a:t>
            </a:r>
            <a:r>
              <a:rPr lang="en-GB"/>
              <a:t> </a:t>
            </a:r>
          </a:p>
          <a:p>
            <a:pPr algn="ctr"/>
            <a:r>
              <a:rPr lang="en-GB"/>
              <a:t>magnified version</a:t>
            </a:r>
          </a:p>
          <a:p>
            <a:pPr algn="ctr"/>
            <a:r>
              <a:rPr lang="en-GB"/>
              <a:t>of a </a:t>
            </a:r>
            <a:r>
              <a:rPr lang="en-GB" b="1"/>
              <a:t>small</a:t>
            </a:r>
          </a:p>
          <a:p>
            <a:pPr algn="ctr"/>
            <a:r>
              <a:rPr lang="en-GB"/>
              <a:t>part of the curve</a:t>
            </a:r>
          </a:p>
        </p:txBody>
      </p:sp>
      <p:sp>
        <p:nvSpPr>
          <p:cNvPr id="3087" name="Oval 13"/>
          <p:cNvSpPr>
            <a:spLocks noChangeArrowheads="1"/>
          </p:cNvSpPr>
          <p:nvPr/>
        </p:nvSpPr>
        <p:spPr bwMode="auto">
          <a:xfrm>
            <a:off x="4325938" y="5878513"/>
            <a:ext cx="144462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14"/>
          <p:cNvSpPr>
            <a:spLocks noChangeArrowheads="1"/>
          </p:cNvSpPr>
          <p:nvPr/>
        </p:nvSpPr>
        <p:spPr bwMode="auto">
          <a:xfrm>
            <a:off x="5905500" y="3887788"/>
            <a:ext cx="144463" cy="1444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mc2010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amc2010</Template>
  <TotalTime>2296</TotalTime>
  <Words>899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Times New Roman</vt:lpstr>
      <vt:lpstr>Times Roman</vt:lpstr>
      <vt:lpstr>Tw Cen MT</vt:lpstr>
      <vt:lpstr>Wingdings</vt:lpstr>
      <vt:lpstr>Wingdings 2</vt:lpstr>
      <vt:lpstr>amc2010</vt:lpstr>
      <vt:lpstr>Equation</vt:lpstr>
      <vt:lpstr>Chart</vt:lpstr>
      <vt:lpstr>CALCULUS (intro)</vt:lpstr>
      <vt:lpstr>CALCULUS</vt:lpstr>
      <vt:lpstr>Differentiation</vt:lpstr>
      <vt:lpstr>Differentiation</vt:lpstr>
      <vt:lpstr>Differentiation</vt:lpstr>
      <vt:lpstr>Curves</vt:lpstr>
      <vt:lpstr>Changing gradient</vt:lpstr>
      <vt:lpstr>PowerPoint Presentation</vt:lpstr>
      <vt:lpstr>Theory (optional)</vt:lpstr>
      <vt:lpstr>Theory (optional)</vt:lpstr>
      <vt:lpstr>Theory (optional)</vt:lpstr>
      <vt:lpstr>Theory (optional)</vt:lpstr>
      <vt:lpstr>What is dy/dx? ( dee y by dee x)</vt:lpstr>
      <vt:lpstr>Evaluating the gradient</vt:lpstr>
      <vt:lpstr>Other points</vt:lpstr>
      <vt:lpstr>More Results</vt:lpstr>
      <vt:lpstr>Quick reference</vt:lpstr>
      <vt:lpstr>Example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</dc:title>
  <dc:creator>Yvonne Fryer</dc:creator>
  <cp:lastModifiedBy>Usman Basharat</cp:lastModifiedBy>
  <cp:revision>41</cp:revision>
  <dcterms:created xsi:type="dcterms:W3CDTF">2009-03-13T10:14:50Z</dcterms:created>
  <dcterms:modified xsi:type="dcterms:W3CDTF">2016-04-21T13:01:26Z</dcterms:modified>
</cp:coreProperties>
</file>