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62" d="100"/>
          <a:sy n="62" d="100"/>
        </p:scale>
        <p:origin x="77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B64372-C9A5-4FE7-8CE1-A2344D13AB31}" type="datetimeFigureOut">
              <a:rPr lang="en-GB" smtClean="0"/>
              <a:t>08/04/2016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BCE99C6-4C94-46E6-8E2B-EC885C74C810}" type="slidenum">
              <a:rPr lang="en-GB" smtClean="0"/>
              <a:t>‹#›</a:t>
            </a:fld>
            <a:endParaRPr lang="en-GB"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271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B64372-C9A5-4FE7-8CE1-A2344D13AB31}" type="datetimeFigureOut">
              <a:rPr lang="en-GB" smtClean="0"/>
              <a:t>08/04/2016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BCE99C6-4C94-46E6-8E2B-EC885C74C810}" type="slidenum">
              <a:rPr lang="en-GB" smtClean="0"/>
              <a:t>‹#›</a:t>
            </a:fld>
            <a:endParaRPr lang="en-GB" dirty="0"/>
          </a:p>
        </p:txBody>
      </p:sp>
    </p:spTree>
    <p:extLst>
      <p:ext uri="{BB962C8B-B14F-4D97-AF65-F5344CB8AC3E}">
        <p14:creationId xmlns:p14="http://schemas.microsoft.com/office/powerpoint/2010/main" val="3895966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B64372-C9A5-4FE7-8CE1-A2344D13AB31}" type="datetimeFigureOut">
              <a:rPr lang="en-GB" smtClean="0"/>
              <a:t>08/04/2016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BCE99C6-4C94-46E6-8E2B-EC885C74C810}" type="slidenum">
              <a:rPr lang="en-GB" smtClean="0"/>
              <a:t>‹#›</a:t>
            </a:fld>
            <a:endParaRPr lang="en-GB" dirty="0"/>
          </a:p>
        </p:txBody>
      </p:sp>
    </p:spTree>
    <p:extLst>
      <p:ext uri="{BB962C8B-B14F-4D97-AF65-F5344CB8AC3E}">
        <p14:creationId xmlns:p14="http://schemas.microsoft.com/office/powerpoint/2010/main" val="2477590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B64372-C9A5-4FE7-8CE1-A2344D13AB31}" type="datetimeFigureOut">
              <a:rPr lang="en-GB" smtClean="0"/>
              <a:t>08/04/2016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BCE99C6-4C94-46E6-8E2B-EC885C74C810}" type="slidenum">
              <a:rPr lang="en-GB" smtClean="0"/>
              <a:t>‹#›</a:t>
            </a:fld>
            <a:endParaRPr lang="en-GB" dirty="0"/>
          </a:p>
        </p:txBody>
      </p:sp>
    </p:spTree>
    <p:extLst>
      <p:ext uri="{BB962C8B-B14F-4D97-AF65-F5344CB8AC3E}">
        <p14:creationId xmlns:p14="http://schemas.microsoft.com/office/powerpoint/2010/main" val="3376902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B64372-C9A5-4FE7-8CE1-A2344D13AB31}" type="datetimeFigureOut">
              <a:rPr lang="en-GB" smtClean="0"/>
              <a:t>08/04/2016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BCE99C6-4C94-46E6-8E2B-EC885C74C810}" type="slidenum">
              <a:rPr lang="en-GB" smtClean="0"/>
              <a:t>‹#›</a:t>
            </a:fld>
            <a:endParaRPr lang="en-GB"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53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B64372-C9A5-4FE7-8CE1-A2344D13AB31}" type="datetimeFigureOut">
              <a:rPr lang="en-GB" smtClean="0"/>
              <a:t>08/04/2016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BCE99C6-4C94-46E6-8E2B-EC885C74C810}" type="slidenum">
              <a:rPr lang="en-GB" smtClean="0"/>
              <a:t>‹#›</a:t>
            </a:fld>
            <a:endParaRPr lang="en-GB" dirty="0"/>
          </a:p>
        </p:txBody>
      </p:sp>
    </p:spTree>
    <p:extLst>
      <p:ext uri="{BB962C8B-B14F-4D97-AF65-F5344CB8AC3E}">
        <p14:creationId xmlns:p14="http://schemas.microsoft.com/office/powerpoint/2010/main" val="148849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B64372-C9A5-4FE7-8CE1-A2344D13AB31}" type="datetimeFigureOut">
              <a:rPr lang="en-GB" smtClean="0"/>
              <a:t>08/04/2016</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FBCE99C6-4C94-46E6-8E2B-EC885C74C810}" type="slidenum">
              <a:rPr lang="en-GB" smtClean="0"/>
              <a:t>‹#›</a:t>
            </a:fld>
            <a:endParaRPr lang="en-GB" dirty="0"/>
          </a:p>
        </p:txBody>
      </p:sp>
    </p:spTree>
    <p:extLst>
      <p:ext uri="{BB962C8B-B14F-4D97-AF65-F5344CB8AC3E}">
        <p14:creationId xmlns:p14="http://schemas.microsoft.com/office/powerpoint/2010/main" val="2540317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B64372-C9A5-4FE7-8CE1-A2344D13AB31}" type="datetimeFigureOut">
              <a:rPr lang="en-GB" smtClean="0"/>
              <a:t>08/04/2016</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FBCE99C6-4C94-46E6-8E2B-EC885C74C810}" type="slidenum">
              <a:rPr lang="en-GB" smtClean="0"/>
              <a:t>‹#›</a:t>
            </a:fld>
            <a:endParaRPr lang="en-GB" dirty="0"/>
          </a:p>
        </p:txBody>
      </p:sp>
    </p:spTree>
    <p:extLst>
      <p:ext uri="{BB962C8B-B14F-4D97-AF65-F5344CB8AC3E}">
        <p14:creationId xmlns:p14="http://schemas.microsoft.com/office/powerpoint/2010/main" val="51208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7B64372-C9A5-4FE7-8CE1-A2344D13AB31}" type="datetimeFigureOut">
              <a:rPr lang="en-GB" smtClean="0"/>
              <a:t>08/04/2016</a:t>
            </a:fld>
            <a:endParaRPr lang="en-GB"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dirty="0"/>
          </a:p>
        </p:txBody>
      </p:sp>
      <p:sp>
        <p:nvSpPr>
          <p:cNvPr id="9" name="Slide Number Placeholder 8"/>
          <p:cNvSpPr>
            <a:spLocks noGrp="1"/>
          </p:cNvSpPr>
          <p:nvPr>
            <p:ph type="sldNum" sz="quarter" idx="12"/>
          </p:nvPr>
        </p:nvSpPr>
        <p:spPr/>
        <p:txBody>
          <a:bodyPr/>
          <a:lstStyle/>
          <a:p>
            <a:fld id="{FBCE99C6-4C94-46E6-8E2B-EC885C74C810}" type="slidenum">
              <a:rPr lang="en-GB" smtClean="0"/>
              <a:t>‹#›</a:t>
            </a:fld>
            <a:endParaRPr lang="en-GB" dirty="0"/>
          </a:p>
        </p:txBody>
      </p:sp>
    </p:spTree>
    <p:extLst>
      <p:ext uri="{BB962C8B-B14F-4D97-AF65-F5344CB8AC3E}">
        <p14:creationId xmlns:p14="http://schemas.microsoft.com/office/powerpoint/2010/main" val="4212981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B64372-C9A5-4FE7-8CE1-A2344D13AB31}" type="datetimeFigureOut">
              <a:rPr lang="en-GB" smtClean="0"/>
              <a:t>08/04/2016</a:t>
            </a:fld>
            <a:endParaRPr lang="en-GB"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BCE99C6-4C94-46E6-8E2B-EC885C74C810}" type="slidenum">
              <a:rPr lang="en-GB" smtClean="0"/>
              <a:t>‹#›</a:t>
            </a:fld>
            <a:endParaRPr lang="en-GB" dirty="0"/>
          </a:p>
        </p:txBody>
      </p:sp>
    </p:spTree>
    <p:extLst>
      <p:ext uri="{BB962C8B-B14F-4D97-AF65-F5344CB8AC3E}">
        <p14:creationId xmlns:p14="http://schemas.microsoft.com/office/powerpoint/2010/main" val="3856269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B64372-C9A5-4FE7-8CE1-A2344D13AB31}" type="datetimeFigureOut">
              <a:rPr lang="en-GB" smtClean="0"/>
              <a:t>08/04/2016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BCE99C6-4C94-46E6-8E2B-EC885C74C810}" type="slidenum">
              <a:rPr lang="en-GB" smtClean="0"/>
              <a:t>‹#›</a:t>
            </a:fld>
            <a:endParaRPr lang="en-GB" dirty="0"/>
          </a:p>
        </p:txBody>
      </p:sp>
    </p:spTree>
    <p:extLst>
      <p:ext uri="{BB962C8B-B14F-4D97-AF65-F5344CB8AC3E}">
        <p14:creationId xmlns:p14="http://schemas.microsoft.com/office/powerpoint/2010/main" val="2469301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7B64372-C9A5-4FE7-8CE1-A2344D13AB31}" type="datetimeFigureOut">
              <a:rPr lang="en-GB" smtClean="0"/>
              <a:t>08/04/2016</a:t>
            </a:fld>
            <a:endParaRPr lang="en-GB"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BCE99C6-4C94-46E6-8E2B-EC885C74C810}" type="slidenum">
              <a:rPr lang="en-GB" smtClean="0"/>
              <a:t>‹#›</a:t>
            </a:fld>
            <a:endParaRPr lang="en-GB"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124583"/>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88" y="225404"/>
            <a:ext cx="9720072" cy="1499616"/>
          </a:xfrm>
        </p:spPr>
        <p:txBody>
          <a:bodyPr/>
          <a:lstStyle/>
          <a:p>
            <a:r>
              <a:rPr lang="en-GB" dirty="0" smtClean="0"/>
              <a:t>Matrices</a:t>
            </a:r>
            <a:endParaRPr lang="en-GB" dirty="0"/>
          </a:p>
        </p:txBody>
      </p:sp>
      <p:sp>
        <p:nvSpPr>
          <p:cNvPr id="3" name="Content Placeholder 2"/>
          <p:cNvSpPr>
            <a:spLocks noGrp="1"/>
          </p:cNvSpPr>
          <p:nvPr>
            <p:ph idx="1"/>
          </p:nvPr>
        </p:nvSpPr>
        <p:spPr>
          <a:xfrm>
            <a:off x="861290" y="2288512"/>
            <a:ext cx="10477270" cy="2874322"/>
          </a:xfrm>
        </p:spPr>
        <p:txBody>
          <a:bodyPr/>
          <a:lstStyle/>
          <a:p>
            <a:r>
              <a:rPr lang="en-GB" dirty="0" smtClean="0"/>
              <a:t>Matrices can be related to arrays in a programming language. In other Mathematic topics, it can be used in graph theory by describing adjacency, using geometric shapes, simultaneous equations can be solved by using Matrices. </a:t>
            </a:r>
            <a:endParaRPr lang="en-GB" dirty="0"/>
          </a:p>
          <a:p>
            <a:r>
              <a:rPr lang="en-GB" dirty="0" smtClean="0"/>
              <a:t>As shown below, </a:t>
            </a:r>
            <a:r>
              <a:rPr lang="en-GB" dirty="0"/>
              <a:t>t</a:t>
            </a:r>
            <a:r>
              <a:rPr lang="en-GB" dirty="0" smtClean="0"/>
              <a:t>his starts by using columns, rows and surrounded by brackets. Each column and row can be extended both ways as much. Therefore, below is shown 2x3 matrix.</a:t>
            </a:r>
          </a:p>
          <a:p>
            <a:endParaRPr lang="en-GB" dirty="0" smtClean="0"/>
          </a:p>
        </p:txBody>
      </p:sp>
      <p:sp>
        <p:nvSpPr>
          <p:cNvPr id="5" name="Rectangle 57"/>
          <p:cNvSpPr>
            <a:spLocks noChangeArrowheads="1"/>
          </p:cNvSpPr>
          <p:nvPr/>
        </p:nvSpPr>
        <p:spPr bwMode="auto">
          <a:xfrm>
            <a:off x="1975331" y="4196046"/>
            <a:ext cx="73025" cy="350838"/>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 </a:t>
            </a:r>
            <a:endParaRPr lang="en-GB" dirty="0">
              <a:latin typeface="Calibri" pitchFamily="34" charset="0"/>
            </a:endParaRPr>
          </a:p>
        </p:txBody>
      </p:sp>
      <p:sp>
        <p:nvSpPr>
          <p:cNvPr id="6" name="Rectangle 58"/>
          <p:cNvSpPr>
            <a:spLocks noChangeArrowheads="1"/>
          </p:cNvSpPr>
          <p:nvPr/>
        </p:nvSpPr>
        <p:spPr bwMode="auto">
          <a:xfrm>
            <a:off x="2203931" y="4273834"/>
            <a:ext cx="147476" cy="353943"/>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3</a:t>
            </a:r>
            <a:endParaRPr lang="en-GB" dirty="0">
              <a:latin typeface="Calibri" pitchFamily="34" charset="0"/>
            </a:endParaRPr>
          </a:p>
        </p:txBody>
      </p:sp>
      <p:sp>
        <p:nvSpPr>
          <p:cNvPr id="7" name="Rectangle 59"/>
          <p:cNvSpPr>
            <a:spLocks noChangeArrowheads="1"/>
          </p:cNvSpPr>
          <p:nvPr/>
        </p:nvSpPr>
        <p:spPr bwMode="auto">
          <a:xfrm>
            <a:off x="2767493" y="4273834"/>
            <a:ext cx="147476" cy="353943"/>
          </a:xfrm>
          <a:prstGeom prst="rect">
            <a:avLst/>
          </a:prstGeom>
          <a:noFill/>
          <a:ln w="9525">
            <a:noFill/>
            <a:miter lim="800000"/>
            <a:headEnd/>
            <a:tailEnd/>
          </a:ln>
        </p:spPr>
        <p:txBody>
          <a:bodyPr wrap="none" lIns="0" tIns="0" rIns="0" bIns="0">
            <a:spAutoFit/>
          </a:bodyPr>
          <a:lstStyle/>
          <a:p>
            <a:r>
              <a:rPr lang="en-GB" sz="2300" dirty="0" smtClean="0">
                <a:solidFill>
                  <a:srgbClr val="000000"/>
                </a:solidFill>
                <a:latin typeface="Times New Roman" pitchFamily="18" charset="0"/>
              </a:rPr>
              <a:t>1</a:t>
            </a:r>
            <a:endParaRPr lang="en-GB" dirty="0">
              <a:latin typeface="Calibri" pitchFamily="34" charset="0"/>
            </a:endParaRPr>
          </a:p>
        </p:txBody>
      </p:sp>
      <p:sp>
        <p:nvSpPr>
          <p:cNvPr id="8" name="Rectangle 60"/>
          <p:cNvSpPr>
            <a:spLocks noChangeArrowheads="1"/>
          </p:cNvSpPr>
          <p:nvPr/>
        </p:nvSpPr>
        <p:spPr bwMode="auto">
          <a:xfrm>
            <a:off x="3340581" y="4273834"/>
            <a:ext cx="242887"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-7</a:t>
            </a:r>
            <a:endParaRPr lang="en-GB">
              <a:latin typeface="Calibri" pitchFamily="34" charset="0"/>
            </a:endParaRPr>
          </a:p>
        </p:txBody>
      </p:sp>
      <p:sp>
        <p:nvSpPr>
          <p:cNvPr id="9" name="Rectangle 61"/>
          <p:cNvSpPr>
            <a:spLocks noChangeArrowheads="1"/>
          </p:cNvSpPr>
          <p:nvPr/>
        </p:nvSpPr>
        <p:spPr bwMode="auto">
          <a:xfrm>
            <a:off x="2203931" y="4764371"/>
            <a:ext cx="147476" cy="353943"/>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2</a:t>
            </a:r>
            <a:endParaRPr lang="en-GB" dirty="0">
              <a:latin typeface="Calibri" pitchFamily="34" charset="0"/>
            </a:endParaRPr>
          </a:p>
        </p:txBody>
      </p:sp>
      <p:sp>
        <p:nvSpPr>
          <p:cNvPr id="10" name="Rectangle 62"/>
          <p:cNvSpPr>
            <a:spLocks noChangeArrowheads="1"/>
          </p:cNvSpPr>
          <p:nvPr/>
        </p:nvSpPr>
        <p:spPr bwMode="auto">
          <a:xfrm>
            <a:off x="2777018" y="4764371"/>
            <a:ext cx="292100"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11</a:t>
            </a:r>
            <a:endParaRPr lang="en-GB">
              <a:latin typeface="Calibri" pitchFamily="34" charset="0"/>
            </a:endParaRPr>
          </a:p>
        </p:txBody>
      </p:sp>
      <p:sp>
        <p:nvSpPr>
          <p:cNvPr id="11" name="Rectangle 63"/>
          <p:cNvSpPr>
            <a:spLocks noChangeArrowheads="1"/>
          </p:cNvSpPr>
          <p:nvPr/>
        </p:nvSpPr>
        <p:spPr bwMode="auto">
          <a:xfrm>
            <a:off x="3331056" y="4764371"/>
            <a:ext cx="242887"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-2</a:t>
            </a:r>
            <a:endParaRPr lang="en-GB">
              <a:latin typeface="Calibri" pitchFamily="34" charset="0"/>
            </a:endParaRPr>
          </a:p>
        </p:txBody>
      </p:sp>
      <p:sp>
        <p:nvSpPr>
          <p:cNvPr id="12" name="Rectangle 64"/>
          <p:cNvSpPr>
            <a:spLocks noChangeArrowheads="1"/>
          </p:cNvSpPr>
          <p:nvPr/>
        </p:nvSpPr>
        <p:spPr bwMode="auto">
          <a:xfrm>
            <a:off x="2061056" y="4188109"/>
            <a:ext cx="112712"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æ</a:t>
            </a:r>
            <a:endParaRPr lang="en-GB">
              <a:latin typeface="Calibri" pitchFamily="34" charset="0"/>
            </a:endParaRPr>
          </a:p>
        </p:txBody>
      </p:sp>
      <p:sp>
        <p:nvSpPr>
          <p:cNvPr id="13" name="Rectangle 65"/>
          <p:cNvSpPr>
            <a:spLocks noChangeArrowheads="1"/>
          </p:cNvSpPr>
          <p:nvPr/>
        </p:nvSpPr>
        <p:spPr bwMode="auto">
          <a:xfrm>
            <a:off x="2061056" y="4811996"/>
            <a:ext cx="112712"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è</a:t>
            </a:r>
            <a:endParaRPr lang="en-GB">
              <a:latin typeface="Calibri" pitchFamily="34" charset="0"/>
            </a:endParaRPr>
          </a:p>
        </p:txBody>
      </p:sp>
      <p:sp>
        <p:nvSpPr>
          <p:cNvPr id="14" name="Rectangle 66"/>
          <p:cNvSpPr>
            <a:spLocks noChangeArrowheads="1"/>
          </p:cNvSpPr>
          <p:nvPr/>
        </p:nvSpPr>
        <p:spPr bwMode="auto">
          <a:xfrm>
            <a:off x="2061056" y="4418296"/>
            <a:ext cx="112712" cy="350838"/>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Symbol" pitchFamily="18" charset="2"/>
              </a:rPr>
              <a:t>ç</a:t>
            </a:r>
            <a:endParaRPr lang="en-GB" dirty="0">
              <a:latin typeface="Calibri" pitchFamily="34" charset="0"/>
            </a:endParaRPr>
          </a:p>
        </p:txBody>
      </p:sp>
      <p:sp>
        <p:nvSpPr>
          <p:cNvPr id="15" name="Rectangle 67"/>
          <p:cNvSpPr>
            <a:spLocks noChangeArrowheads="1"/>
          </p:cNvSpPr>
          <p:nvPr/>
        </p:nvSpPr>
        <p:spPr bwMode="auto">
          <a:xfrm>
            <a:off x="2061056" y="4642134"/>
            <a:ext cx="112712" cy="350837"/>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Symbol" pitchFamily="18" charset="2"/>
              </a:rPr>
              <a:t>ç</a:t>
            </a:r>
            <a:endParaRPr lang="en-GB" dirty="0">
              <a:latin typeface="Calibri" pitchFamily="34" charset="0"/>
            </a:endParaRPr>
          </a:p>
        </p:txBody>
      </p:sp>
      <p:sp>
        <p:nvSpPr>
          <p:cNvPr id="16" name="Rectangle 68"/>
          <p:cNvSpPr>
            <a:spLocks noChangeArrowheads="1"/>
          </p:cNvSpPr>
          <p:nvPr/>
        </p:nvSpPr>
        <p:spPr bwMode="auto">
          <a:xfrm>
            <a:off x="3616806" y="4188109"/>
            <a:ext cx="112712"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ö</a:t>
            </a:r>
            <a:endParaRPr lang="en-GB">
              <a:latin typeface="Calibri" pitchFamily="34" charset="0"/>
            </a:endParaRPr>
          </a:p>
        </p:txBody>
      </p:sp>
      <p:sp>
        <p:nvSpPr>
          <p:cNvPr id="17" name="Rectangle 69"/>
          <p:cNvSpPr>
            <a:spLocks noChangeArrowheads="1"/>
          </p:cNvSpPr>
          <p:nvPr/>
        </p:nvSpPr>
        <p:spPr bwMode="auto">
          <a:xfrm>
            <a:off x="3616806" y="4811996"/>
            <a:ext cx="112712"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ø</a:t>
            </a:r>
            <a:endParaRPr lang="en-GB">
              <a:latin typeface="Calibri" pitchFamily="34" charset="0"/>
            </a:endParaRPr>
          </a:p>
        </p:txBody>
      </p:sp>
      <p:sp>
        <p:nvSpPr>
          <p:cNvPr id="18" name="Rectangle 70"/>
          <p:cNvSpPr>
            <a:spLocks noChangeArrowheads="1"/>
          </p:cNvSpPr>
          <p:nvPr/>
        </p:nvSpPr>
        <p:spPr bwMode="auto">
          <a:xfrm>
            <a:off x="3616806" y="4418296"/>
            <a:ext cx="112712"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a:t>
            </a:r>
            <a:endParaRPr lang="en-GB">
              <a:latin typeface="Calibri" pitchFamily="34" charset="0"/>
            </a:endParaRPr>
          </a:p>
        </p:txBody>
      </p:sp>
      <p:sp>
        <p:nvSpPr>
          <p:cNvPr id="19" name="Rectangle 71"/>
          <p:cNvSpPr>
            <a:spLocks noChangeArrowheads="1"/>
          </p:cNvSpPr>
          <p:nvPr/>
        </p:nvSpPr>
        <p:spPr bwMode="auto">
          <a:xfrm>
            <a:off x="3616806" y="4642134"/>
            <a:ext cx="112712"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a:t>
            </a:r>
            <a:endParaRPr lang="en-GB">
              <a:latin typeface="Calibri" pitchFamily="34" charset="0"/>
            </a:endParaRPr>
          </a:p>
        </p:txBody>
      </p:sp>
    </p:spTree>
    <p:extLst>
      <p:ext uri="{BB962C8B-B14F-4D97-AF65-F5344CB8AC3E}">
        <p14:creationId xmlns:p14="http://schemas.microsoft.com/office/powerpoint/2010/main" val="9701227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ox(i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ox(in)">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ox(in)">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ox(in)">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ox(in)">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3"/>
          <p:cNvSpPr txBox="1">
            <a:spLocks noChangeArrowheads="1"/>
          </p:cNvSpPr>
          <p:nvPr/>
        </p:nvSpPr>
        <p:spPr>
          <a:xfrm>
            <a:off x="1017011" y="854803"/>
            <a:ext cx="9981983" cy="44195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b="1" dirty="0" smtClean="0"/>
              <a:t>Addition, Subtraction and Multiplication of Matrices:</a:t>
            </a:r>
            <a:endParaRPr lang="en-GB" dirty="0" smtClean="0"/>
          </a:p>
        </p:txBody>
      </p:sp>
      <p:sp>
        <p:nvSpPr>
          <p:cNvPr id="89" name="Rectangle 5"/>
          <p:cNvSpPr>
            <a:spLocks noChangeArrowheads="1"/>
          </p:cNvSpPr>
          <p:nvPr/>
        </p:nvSpPr>
        <p:spPr bwMode="auto">
          <a:xfrm>
            <a:off x="520701" y="2187858"/>
            <a:ext cx="284163" cy="350837"/>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A </a:t>
            </a:r>
            <a:endParaRPr lang="en-GB" dirty="0">
              <a:latin typeface="Calibri" pitchFamily="34" charset="0"/>
            </a:endParaRPr>
          </a:p>
        </p:txBody>
      </p:sp>
      <p:sp>
        <p:nvSpPr>
          <p:cNvPr id="90" name="Rectangle 6"/>
          <p:cNvSpPr>
            <a:spLocks noChangeArrowheads="1"/>
          </p:cNvSpPr>
          <p:nvPr/>
        </p:nvSpPr>
        <p:spPr bwMode="auto">
          <a:xfrm>
            <a:off x="758826" y="2149759"/>
            <a:ext cx="165100" cy="350837"/>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a:t>
            </a:r>
            <a:endParaRPr lang="en-GB" dirty="0">
              <a:latin typeface="Calibri" pitchFamily="34" charset="0"/>
            </a:endParaRPr>
          </a:p>
        </p:txBody>
      </p:sp>
      <p:sp>
        <p:nvSpPr>
          <p:cNvPr id="91" name="Rectangle 7"/>
          <p:cNvSpPr>
            <a:spLocks noChangeArrowheads="1"/>
          </p:cNvSpPr>
          <p:nvPr/>
        </p:nvSpPr>
        <p:spPr bwMode="auto">
          <a:xfrm>
            <a:off x="1000126" y="2149759"/>
            <a:ext cx="73025" cy="350837"/>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 </a:t>
            </a:r>
            <a:endParaRPr lang="en-GB" dirty="0">
              <a:latin typeface="Calibri" pitchFamily="34" charset="0"/>
            </a:endParaRPr>
          </a:p>
        </p:txBody>
      </p:sp>
      <p:sp>
        <p:nvSpPr>
          <p:cNvPr id="92" name="Rectangle 8"/>
          <p:cNvSpPr>
            <a:spLocks noChangeArrowheads="1"/>
          </p:cNvSpPr>
          <p:nvPr/>
        </p:nvSpPr>
        <p:spPr bwMode="auto">
          <a:xfrm>
            <a:off x="1225551" y="2259296"/>
            <a:ext cx="147476" cy="353943"/>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6</a:t>
            </a:r>
            <a:endParaRPr lang="en-GB" dirty="0">
              <a:latin typeface="Calibri" pitchFamily="34" charset="0"/>
            </a:endParaRPr>
          </a:p>
        </p:txBody>
      </p:sp>
      <p:sp>
        <p:nvSpPr>
          <p:cNvPr id="93" name="Rectangle 9"/>
          <p:cNvSpPr>
            <a:spLocks noChangeArrowheads="1"/>
          </p:cNvSpPr>
          <p:nvPr/>
        </p:nvSpPr>
        <p:spPr bwMode="auto">
          <a:xfrm>
            <a:off x="1850313" y="2232044"/>
            <a:ext cx="147476" cy="353943"/>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5</a:t>
            </a:r>
            <a:endParaRPr lang="en-GB" dirty="0">
              <a:latin typeface="Calibri" pitchFamily="34" charset="0"/>
            </a:endParaRPr>
          </a:p>
        </p:txBody>
      </p:sp>
      <p:sp>
        <p:nvSpPr>
          <p:cNvPr id="94" name="Rectangle 10"/>
          <p:cNvSpPr>
            <a:spLocks noChangeArrowheads="1"/>
          </p:cNvSpPr>
          <p:nvPr/>
        </p:nvSpPr>
        <p:spPr bwMode="auto">
          <a:xfrm>
            <a:off x="2352676" y="2259296"/>
            <a:ext cx="242887" cy="350838"/>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-2</a:t>
            </a:r>
            <a:endParaRPr lang="en-GB" dirty="0">
              <a:latin typeface="Calibri" pitchFamily="34" charset="0"/>
            </a:endParaRPr>
          </a:p>
        </p:txBody>
      </p:sp>
      <p:sp>
        <p:nvSpPr>
          <p:cNvPr id="95" name="Rectangle 11"/>
          <p:cNvSpPr>
            <a:spLocks noChangeArrowheads="1"/>
          </p:cNvSpPr>
          <p:nvPr/>
        </p:nvSpPr>
        <p:spPr bwMode="auto">
          <a:xfrm>
            <a:off x="1233488" y="2749834"/>
            <a:ext cx="147476" cy="353943"/>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4</a:t>
            </a:r>
            <a:endParaRPr lang="en-GB" dirty="0">
              <a:latin typeface="Calibri" pitchFamily="34" charset="0"/>
            </a:endParaRPr>
          </a:p>
        </p:txBody>
      </p:sp>
      <p:sp>
        <p:nvSpPr>
          <p:cNvPr id="96" name="Rectangle 12"/>
          <p:cNvSpPr>
            <a:spLocks noChangeArrowheads="1"/>
          </p:cNvSpPr>
          <p:nvPr/>
        </p:nvSpPr>
        <p:spPr bwMode="auto">
          <a:xfrm>
            <a:off x="1779588" y="2749834"/>
            <a:ext cx="146050" cy="350837"/>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7</a:t>
            </a:r>
            <a:endParaRPr lang="en-GB" dirty="0">
              <a:latin typeface="Calibri" pitchFamily="34" charset="0"/>
            </a:endParaRPr>
          </a:p>
        </p:txBody>
      </p:sp>
      <p:sp>
        <p:nvSpPr>
          <p:cNvPr id="97" name="Rectangle 13"/>
          <p:cNvSpPr>
            <a:spLocks noChangeArrowheads="1"/>
          </p:cNvSpPr>
          <p:nvPr/>
        </p:nvSpPr>
        <p:spPr bwMode="auto">
          <a:xfrm>
            <a:off x="2381251" y="2749834"/>
            <a:ext cx="146050" cy="350837"/>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0</a:t>
            </a:r>
            <a:endParaRPr lang="en-GB" dirty="0">
              <a:latin typeface="Calibri" pitchFamily="34" charset="0"/>
            </a:endParaRPr>
          </a:p>
        </p:txBody>
      </p:sp>
      <p:sp>
        <p:nvSpPr>
          <p:cNvPr id="99" name="Rectangle 15"/>
          <p:cNvSpPr>
            <a:spLocks noChangeArrowheads="1"/>
          </p:cNvSpPr>
          <p:nvPr/>
        </p:nvSpPr>
        <p:spPr bwMode="auto">
          <a:xfrm>
            <a:off x="2908301" y="2149759"/>
            <a:ext cx="706437"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      B </a:t>
            </a:r>
            <a:endParaRPr lang="en-GB">
              <a:latin typeface="Calibri" pitchFamily="34" charset="0"/>
            </a:endParaRPr>
          </a:p>
        </p:txBody>
      </p:sp>
      <p:sp>
        <p:nvSpPr>
          <p:cNvPr id="100" name="Rectangle 16"/>
          <p:cNvSpPr>
            <a:spLocks noChangeArrowheads="1"/>
          </p:cNvSpPr>
          <p:nvPr/>
        </p:nvSpPr>
        <p:spPr bwMode="auto">
          <a:xfrm>
            <a:off x="3694113" y="2149759"/>
            <a:ext cx="165100"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a:t>
            </a:r>
            <a:endParaRPr lang="en-GB">
              <a:latin typeface="Calibri" pitchFamily="34" charset="0"/>
            </a:endParaRPr>
          </a:p>
        </p:txBody>
      </p:sp>
      <p:sp>
        <p:nvSpPr>
          <p:cNvPr id="101" name="Rectangle 17"/>
          <p:cNvSpPr>
            <a:spLocks noChangeArrowheads="1"/>
          </p:cNvSpPr>
          <p:nvPr/>
        </p:nvSpPr>
        <p:spPr bwMode="auto">
          <a:xfrm>
            <a:off x="3935413" y="2149759"/>
            <a:ext cx="73025"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 </a:t>
            </a:r>
            <a:endParaRPr lang="en-GB">
              <a:latin typeface="Calibri" pitchFamily="34" charset="0"/>
            </a:endParaRPr>
          </a:p>
        </p:txBody>
      </p:sp>
      <p:sp>
        <p:nvSpPr>
          <p:cNvPr id="102" name="Rectangle 18"/>
          <p:cNvSpPr>
            <a:spLocks noChangeArrowheads="1"/>
          </p:cNvSpPr>
          <p:nvPr/>
        </p:nvSpPr>
        <p:spPr bwMode="auto">
          <a:xfrm>
            <a:off x="4187826" y="2187859"/>
            <a:ext cx="146050"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3</a:t>
            </a:r>
            <a:endParaRPr lang="en-GB">
              <a:latin typeface="Calibri" pitchFamily="34" charset="0"/>
            </a:endParaRPr>
          </a:p>
        </p:txBody>
      </p:sp>
      <p:sp>
        <p:nvSpPr>
          <p:cNvPr id="103" name="Rectangle 19"/>
          <p:cNvSpPr>
            <a:spLocks noChangeArrowheads="1"/>
          </p:cNvSpPr>
          <p:nvPr/>
        </p:nvSpPr>
        <p:spPr bwMode="auto">
          <a:xfrm>
            <a:off x="4751388" y="2187859"/>
            <a:ext cx="146050"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4</a:t>
            </a:r>
            <a:endParaRPr lang="en-GB">
              <a:latin typeface="Calibri" pitchFamily="34" charset="0"/>
            </a:endParaRPr>
          </a:p>
        </p:txBody>
      </p:sp>
      <p:sp>
        <p:nvSpPr>
          <p:cNvPr id="104" name="Rectangle 20"/>
          <p:cNvSpPr>
            <a:spLocks noChangeArrowheads="1"/>
          </p:cNvSpPr>
          <p:nvPr/>
        </p:nvSpPr>
        <p:spPr bwMode="auto">
          <a:xfrm>
            <a:off x="5324476" y="2187859"/>
            <a:ext cx="146050"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5</a:t>
            </a:r>
            <a:endParaRPr lang="en-GB">
              <a:latin typeface="Calibri" pitchFamily="34" charset="0"/>
            </a:endParaRPr>
          </a:p>
        </p:txBody>
      </p:sp>
      <p:sp>
        <p:nvSpPr>
          <p:cNvPr id="105" name="Rectangle 21"/>
          <p:cNvSpPr>
            <a:spLocks noChangeArrowheads="1"/>
          </p:cNvSpPr>
          <p:nvPr/>
        </p:nvSpPr>
        <p:spPr bwMode="auto">
          <a:xfrm>
            <a:off x="4187826" y="2678396"/>
            <a:ext cx="146050"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2</a:t>
            </a:r>
            <a:endParaRPr lang="en-GB">
              <a:latin typeface="Calibri" pitchFamily="34" charset="0"/>
            </a:endParaRPr>
          </a:p>
        </p:txBody>
      </p:sp>
      <p:sp>
        <p:nvSpPr>
          <p:cNvPr id="106" name="Rectangle 22"/>
          <p:cNvSpPr>
            <a:spLocks noChangeArrowheads="1"/>
          </p:cNvSpPr>
          <p:nvPr/>
        </p:nvSpPr>
        <p:spPr bwMode="auto">
          <a:xfrm>
            <a:off x="4760913" y="2678396"/>
            <a:ext cx="242888"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-4</a:t>
            </a:r>
            <a:endParaRPr lang="en-GB">
              <a:latin typeface="Calibri" pitchFamily="34" charset="0"/>
            </a:endParaRPr>
          </a:p>
        </p:txBody>
      </p:sp>
      <p:sp>
        <p:nvSpPr>
          <p:cNvPr id="107" name="Rectangle 23"/>
          <p:cNvSpPr>
            <a:spLocks noChangeArrowheads="1"/>
          </p:cNvSpPr>
          <p:nvPr/>
        </p:nvSpPr>
        <p:spPr bwMode="auto">
          <a:xfrm>
            <a:off x="5314951" y="2678396"/>
            <a:ext cx="146050"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2</a:t>
            </a:r>
            <a:endParaRPr lang="en-GB">
              <a:latin typeface="Calibri" pitchFamily="34" charset="0"/>
            </a:endParaRPr>
          </a:p>
        </p:txBody>
      </p:sp>
      <p:sp>
        <p:nvSpPr>
          <p:cNvPr id="108" name="Rectangle 24"/>
          <p:cNvSpPr>
            <a:spLocks noChangeArrowheads="1"/>
          </p:cNvSpPr>
          <p:nvPr/>
        </p:nvSpPr>
        <p:spPr bwMode="auto">
          <a:xfrm>
            <a:off x="1085851" y="2141821"/>
            <a:ext cx="112712"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æ</a:t>
            </a:r>
            <a:endParaRPr lang="en-GB">
              <a:latin typeface="Calibri" pitchFamily="34" charset="0"/>
            </a:endParaRPr>
          </a:p>
        </p:txBody>
      </p:sp>
      <p:sp>
        <p:nvSpPr>
          <p:cNvPr id="109" name="Rectangle 25"/>
          <p:cNvSpPr>
            <a:spLocks noChangeArrowheads="1"/>
          </p:cNvSpPr>
          <p:nvPr/>
        </p:nvSpPr>
        <p:spPr bwMode="auto">
          <a:xfrm>
            <a:off x="1085851" y="2765709"/>
            <a:ext cx="112712"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è</a:t>
            </a:r>
            <a:endParaRPr lang="en-GB">
              <a:latin typeface="Calibri" pitchFamily="34" charset="0"/>
            </a:endParaRPr>
          </a:p>
        </p:txBody>
      </p:sp>
      <p:sp>
        <p:nvSpPr>
          <p:cNvPr id="110" name="Rectangle 26"/>
          <p:cNvSpPr>
            <a:spLocks noChangeArrowheads="1"/>
          </p:cNvSpPr>
          <p:nvPr/>
        </p:nvSpPr>
        <p:spPr bwMode="auto">
          <a:xfrm>
            <a:off x="1085851" y="2372009"/>
            <a:ext cx="112712" cy="350837"/>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Symbol" pitchFamily="18" charset="2"/>
              </a:rPr>
              <a:t>ç</a:t>
            </a:r>
            <a:endParaRPr lang="en-GB" dirty="0">
              <a:latin typeface="Calibri" pitchFamily="34" charset="0"/>
            </a:endParaRPr>
          </a:p>
        </p:txBody>
      </p:sp>
      <p:sp>
        <p:nvSpPr>
          <p:cNvPr id="111" name="Rectangle 27"/>
          <p:cNvSpPr>
            <a:spLocks noChangeArrowheads="1"/>
          </p:cNvSpPr>
          <p:nvPr/>
        </p:nvSpPr>
        <p:spPr bwMode="auto">
          <a:xfrm>
            <a:off x="1085851" y="2595846"/>
            <a:ext cx="112712"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ç</a:t>
            </a:r>
            <a:endParaRPr lang="en-GB">
              <a:latin typeface="Calibri" pitchFamily="34" charset="0"/>
            </a:endParaRPr>
          </a:p>
        </p:txBody>
      </p:sp>
      <p:sp>
        <p:nvSpPr>
          <p:cNvPr id="112" name="Rectangle 28"/>
          <p:cNvSpPr>
            <a:spLocks noChangeArrowheads="1"/>
          </p:cNvSpPr>
          <p:nvPr/>
        </p:nvSpPr>
        <p:spPr bwMode="auto">
          <a:xfrm>
            <a:off x="2651126" y="2141821"/>
            <a:ext cx="112712"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ö</a:t>
            </a:r>
            <a:endParaRPr lang="en-GB">
              <a:latin typeface="Calibri" pitchFamily="34" charset="0"/>
            </a:endParaRPr>
          </a:p>
        </p:txBody>
      </p:sp>
      <p:sp>
        <p:nvSpPr>
          <p:cNvPr id="113" name="Rectangle 29"/>
          <p:cNvSpPr>
            <a:spLocks noChangeArrowheads="1"/>
          </p:cNvSpPr>
          <p:nvPr/>
        </p:nvSpPr>
        <p:spPr bwMode="auto">
          <a:xfrm>
            <a:off x="2651126" y="2765709"/>
            <a:ext cx="112712"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ø</a:t>
            </a:r>
            <a:endParaRPr lang="en-GB">
              <a:latin typeface="Calibri" pitchFamily="34" charset="0"/>
            </a:endParaRPr>
          </a:p>
        </p:txBody>
      </p:sp>
      <p:sp>
        <p:nvSpPr>
          <p:cNvPr id="114" name="Rectangle 30"/>
          <p:cNvSpPr>
            <a:spLocks noChangeArrowheads="1"/>
          </p:cNvSpPr>
          <p:nvPr/>
        </p:nvSpPr>
        <p:spPr bwMode="auto">
          <a:xfrm>
            <a:off x="2651126" y="2372009"/>
            <a:ext cx="112712"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a:t>
            </a:r>
            <a:endParaRPr lang="en-GB">
              <a:latin typeface="Calibri" pitchFamily="34" charset="0"/>
            </a:endParaRPr>
          </a:p>
        </p:txBody>
      </p:sp>
      <p:sp>
        <p:nvSpPr>
          <p:cNvPr id="115" name="Rectangle 31"/>
          <p:cNvSpPr>
            <a:spLocks noChangeArrowheads="1"/>
          </p:cNvSpPr>
          <p:nvPr/>
        </p:nvSpPr>
        <p:spPr bwMode="auto">
          <a:xfrm>
            <a:off x="2651126" y="2595846"/>
            <a:ext cx="112712"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a:t>
            </a:r>
            <a:endParaRPr lang="en-GB">
              <a:latin typeface="Calibri" pitchFamily="34" charset="0"/>
            </a:endParaRPr>
          </a:p>
        </p:txBody>
      </p:sp>
      <p:sp>
        <p:nvSpPr>
          <p:cNvPr id="116" name="Rectangle 32"/>
          <p:cNvSpPr>
            <a:spLocks noChangeArrowheads="1"/>
          </p:cNvSpPr>
          <p:nvPr/>
        </p:nvSpPr>
        <p:spPr bwMode="auto">
          <a:xfrm>
            <a:off x="4021138" y="2141821"/>
            <a:ext cx="112713"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æ</a:t>
            </a:r>
            <a:endParaRPr lang="en-GB">
              <a:latin typeface="Calibri" pitchFamily="34" charset="0"/>
            </a:endParaRPr>
          </a:p>
        </p:txBody>
      </p:sp>
      <p:sp>
        <p:nvSpPr>
          <p:cNvPr id="117" name="Rectangle 33"/>
          <p:cNvSpPr>
            <a:spLocks noChangeArrowheads="1"/>
          </p:cNvSpPr>
          <p:nvPr/>
        </p:nvSpPr>
        <p:spPr bwMode="auto">
          <a:xfrm>
            <a:off x="4021138" y="2765709"/>
            <a:ext cx="112713"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è</a:t>
            </a:r>
            <a:endParaRPr lang="en-GB">
              <a:latin typeface="Calibri" pitchFamily="34" charset="0"/>
            </a:endParaRPr>
          </a:p>
        </p:txBody>
      </p:sp>
      <p:sp>
        <p:nvSpPr>
          <p:cNvPr id="118" name="Rectangle 34"/>
          <p:cNvSpPr>
            <a:spLocks noChangeArrowheads="1"/>
          </p:cNvSpPr>
          <p:nvPr/>
        </p:nvSpPr>
        <p:spPr bwMode="auto">
          <a:xfrm>
            <a:off x="4021138" y="2372009"/>
            <a:ext cx="112713"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ç</a:t>
            </a:r>
            <a:endParaRPr lang="en-GB">
              <a:latin typeface="Calibri" pitchFamily="34" charset="0"/>
            </a:endParaRPr>
          </a:p>
        </p:txBody>
      </p:sp>
      <p:sp>
        <p:nvSpPr>
          <p:cNvPr id="119" name="Rectangle 35"/>
          <p:cNvSpPr>
            <a:spLocks noChangeArrowheads="1"/>
          </p:cNvSpPr>
          <p:nvPr/>
        </p:nvSpPr>
        <p:spPr bwMode="auto">
          <a:xfrm>
            <a:off x="4021138" y="2595846"/>
            <a:ext cx="112713"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ç</a:t>
            </a:r>
            <a:endParaRPr lang="en-GB">
              <a:latin typeface="Calibri" pitchFamily="34" charset="0"/>
            </a:endParaRPr>
          </a:p>
        </p:txBody>
      </p:sp>
      <p:sp>
        <p:nvSpPr>
          <p:cNvPr id="120" name="Rectangle 36"/>
          <p:cNvSpPr>
            <a:spLocks noChangeArrowheads="1"/>
          </p:cNvSpPr>
          <p:nvPr/>
        </p:nvSpPr>
        <p:spPr bwMode="auto">
          <a:xfrm>
            <a:off x="5576888" y="2141821"/>
            <a:ext cx="112713"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ö</a:t>
            </a:r>
            <a:endParaRPr lang="en-GB">
              <a:latin typeface="Calibri" pitchFamily="34" charset="0"/>
            </a:endParaRPr>
          </a:p>
        </p:txBody>
      </p:sp>
      <p:sp>
        <p:nvSpPr>
          <p:cNvPr id="121" name="Rectangle 37"/>
          <p:cNvSpPr>
            <a:spLocks noChangeArrowheads="1"/>
          </p:cNvSpPr>
          <p:nvPr/>
        </p:nvSpPr>
        <p:spPr bwMode="auto">
          <a:xfrm>
            <a:off x="5576888" y="2765709"/>
            <a:ext cx="112713"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ø</a:t>
            </a:r>
            <a:endParaRPr lang="en-GB">
              <a:latin typeface="Calibri" pitchFamily="34" charset="0"/>
            </a:endParaRPr>
          </a:p>
        </p:txBody>
      </p:sp>
      <p:sp>
        <p:nvSpPr>
          <p:cNvPr id="122" name="Rectangle 38"/>
          <p:cNvSpPr>
            <a:spLocks noChangeArrowheads="1"/>
          </p:cNvSpPr>
          <p:nvPr/>
        </p:nvSpPr>
        <p:spPr bwMode="auto">
          <a:xfrm>
            <a:off x="5576888" y="2372009"/>
            <a:ext cx="112713"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a:t>
            </a:r>
            <a:endParaRPr lang="en-GB">
              <a:latin typeface="Calibri" pitchFamily="34" charset="0"/>
            </a:endParaRPr>
          </a:p>
        </p:txBody>
      </p:sp>
      <p:sp>
        <p:nvSpPr>
          <p:cNvPr id="123" name="Rectangle 39"/>
          <p:cNvSpPr>
            <a:spLocks noChangeArrowheads="1"/>
          </p:cNvSpPr>
          <p:nvPr/>
        </p:nvSpPr>
        <p:spPr bwMode="auto">
          <a:xfrm>
            <a:off x="5576888" y="2595846"/>
            <a:ext cx="112713"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a:t>
            </a:r>
            <a:endParaRPr lang="en-GB">
              <a:latin typeface="Calibri" pitchFamily="34" charset="0"/>
            </a:endParaRPr>
          </a:p>
        </p:txBody>
      </p:sp>
      <p:sp>
        <p:nvSpPr>
          <p:cNvPr id="124" name="Rectangle 40"/>
          <p:cNvSpPr>
            <a:spLocks noChangeArrowheads="1"/>
          </p:cNvSpPr>
          <p:nvPr/>
        </p:nvSpPr>
        <p:spPr bwMode="auto">
          <a:xfrm>
            <a:off x="995323" y="3486434"/>
            <a:ext cx="955675" cy="350837"/>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 A+B = </a:t>
            </a:r>
            <a:endParaRPr lang="en-GB" dirty="0">
              <a:latin typeface="Calibri" pitchFamily="34" charset="0"/>
            </a:endParaRPr>
          </a:p>
        </p:txBody>
      </p:sp>
      <p:sp>
        <p:nvSpPr>
          <p:cNvPr id="125" name="Rectangle 41"/>
          <p:cNvSpPr>
            <a:spLocks noChangeArrowheads="1"/>
          </p:cNvSpPr>
          <p:nvPr/>
        </p:nvSpPr>
        <p:spPr bwMode="auto">
          <a:xfrm>
            <a:off x="1908176" y="3519771"/>
            <a:ext cx="73025"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 </a:t>
            </a:r>
            <a:endParaRPr lang="en-GB">
              <a:latin typeface="Calibri" pitchFamily="34" charset="0"/>
            </a:endParaRPr>
          </a:p>
        </p:txBody>
      </p:sp>
      <p:sp>
        <p:nvSpPr>
          <p:cNvPr id="126" name="Rectangle 42"/>
          <p:cNvSpPr>
            <a:spLocks noChangeArrowheads="1"/>
          </p:cNvSpPr>
          <p:nvPr/>
        </p:nvSpPr>
        <p:spPr bwMode="auto">
          <a:xfrm>
            <a:off x="2135188" y="3591209"/>
            <a:ext cx="147476" cy="353943"/>
          </a:xfrm>
          <a:prstGeom prst="rect">
            <a:avLst/>
          </a:prstGeom>
          <a:noFill/>
          <a:ln w="9525">
            <a:noFill/>
            <a:miter lim="800000"/>
            <a:headEnd/>
            <a:tailEnd/>
          </a:ln>
        </p:spPr>
        <p:txBody>
          <a:bodyPr wrap="none" lIns="0" tIns="0" rIns="0" bIns="0">
            <a:spAutoFit/>
          </a:bodyPr>
          <a:lstStyle/>
          <a:p>
            <a:r>
              <a:rPr lang="en-GB" sz="2300" dirty="0" smtClean="0">
                <a:solidFill>
                  <a:srgbClr val="000000"/>
                </a:solidFill>
                <a:latin typeface="Times New Roman" pitchFamily="18" charset="0"/>
              </a:rPr>
              <a:t>9</a:t>
            </a:r>
            <a:endParaRPr lang="en-GB" dirty="0">
              <a:latin typeface="Calibri" pitchFamily="34" charset="0"/>
            </a:endParaRPr>
          </a:p>
        </p:txBody>
      </p:sp>
      <p:sp>
        <p:nvSpPr>
          <p:cNvPr id="127" name="Rectangle 43"/>
          <p:cNvSpPr>
            <a:spLocks noChangeArrowheads="1"/>
          </p:cNvSpPr>
          <p:nvPr/>
        </p:nvSpPr>
        <p:spPr bwMode="auto">
          <a:xfrm>
            <a:off x="2698751" y="3591209"/>
            <a:ext cx="147476" cy="353943"/>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9</a:t>
            </a:r>
            <a:endParaRPr lang="en-GB" dirty="0">
              <a:latin typeface="Calibri" pitchFamily="34" charset="0"/>
            </a:endParaRPr>
          </a:p>
        </p:txBody>
      </p:sp>
      <p:sp>
        <p:nvSpPr>
          <p:cNvPr id="128" name="Rectangle 44"/>
          <p:cNvSpPr>
            <a:spLocks noChangeArrowheads="1"/>
          </p:cNvSpPr>
          <p:nvPr/>
        </p:nvSpPr>
        <p:spPr bwMode="auto">
          <a:xfrm>
            <a:off x="3271838" y="3591209"/>
            <a:ext cx="146050"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3</a:t>
            </a:r>
            <a:endParaRPr lang="en-GB">
              <a:latin typeface="Calibri" pitchFamily="34" charset="0"/>
            </a:endParaRPr>
          </a:p>
        </p:txBody>
      </p:sp>
      <p:sp>
        <p:nvSpPr>
          <p:cNvPr id="129" name="Rectangle 45"/>
          <p:cNvSpPr>
            <a:spLocks noChangeArrowheads="1"/>
          </p:cNvSpPr>
          <p:nvPr/>
        </p:nvSpPr>
        <p:spPr bwMode="auto">
          <a:xfrm>
            <a:off x="2135188" y="4081746"/>
            <a:ext cx="147476" cy="353943"/>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6</a:t>
            </a:r>
            <a:endParaRPr lang="en-GB" dirty="0">
              <a:latin typeface="Calibri" pitchFamily="34" charset="0"/>
            </a:endParaRPr>
          </a:p>
        </p:txBody>
      </p:sp>
      <p:sp>
        <p:nvSpPr>
          <p:cNvPr id="130" name="Rectangle 46"/>
          <p:cNvSpPr>
            <a:spLocks noChangeArrowheads="1"/>
          </p:cNvSpPr>
          <p:nvPr/>
        </p:nvSpPr>
        <p:spPr bwMode="auto">
          <a:xfrm>
            <a:off x="2708276" y="4081746"/>
            <a:ext cx="146050"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3</a:t>
            </a:r>
            <a:endParaRPr lang="en-GB">
              <a:latin typeface="Calibri" pitchFamily="34" charset="0"/>
            </a:endParaRPr>
          </a:p>
        </p:txBody>
      </p:sp>
      <p:sp>
        <p:nvSpPr>
          <p:cNvPr id="131" name="Rectangle 47"/>
          <p:cNvSpPr>
            <a:spLocks noChangeArrowheads="1"/>
          </p:cNvSpPr>
          <p:nvPr/>
        </p:nvSpPr>
        <p:spPr bwMode="auto">
          <a:xfrm>
            <a:off x="3262313" y="4081746"/>
            <a:ext cx="146050"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2</a:t>
            </a:r>
            <a:endParaRPr lang="en-GB">
              <a:latin typeface="Calibri" pitchFamily="34" charset="0"/>
            </a:endParaRPr>
          </a:p>
        </p:txBody>
      </p:sp>
      <p:sp>
        <p:nvSpPr>
          <p:cNvPr id="132" name="Rectangle 48"/>
          <p:cNvSpPr>
            <a:spLocks noChangeArrowheads="1"/>
          </p:cNvSpPr>
          <p:nvPr/>
        </p:nvSpPr>
        <p:spPr bwMode="auto">
          <a:xfrm>
            <a:off x="1993901" y="3511834"/>
            <a:ext cx="112712"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æ</a:t>
            </a:r>
            <a:endParaRPr lang="en-GB">
              <a:latin typeface="Calibri" pitchFamily="34" charset="0"/>
            </a:endParaRPr>
          </a:p>
        </p:txBody>
      </p:sp>
      <p:sp>
        <p:nvSpPr>
          <p:cNvPr id="133" name="Rectangle 49"/>
          <p:cNvSpPr>
            <a:spLocks noChangeArrowheads="1"/>
          </p:cNvSpPr>
          <p:nvPr/>
        </p:nvSpPr>
        <p:spPr bwMode="auto">
          <a:xfrm>
            <a:off x="1993901" y="4135721"/>
            <a:ext cx="112712"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è</a:t>
            </a:r>
            <a:endParaRPr lang="en-GB">
              <a:latin typeface="Calibri" pitchFamily="34" charset="0"/>
            </a:endParaRPr>
          </a:p>
        </p:txBody>
      </p:sp>
      <p:sp>
        <p:nvSpPr>
          <p:cNvPr id="134" name="Rectangle 50"/>
          <p:cNvSpPr>
            <a:spLocks noChangeArrowheads="1"/>
          </p:cNvSpPr>
          <p:nvPr/>
        </p:nvSpPr>
        <p:spPr bwMode="auto">
          <a:xfrm>
            <a:off x="1993901" y="3742021"/>
            <a:ext cx="112712"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ç</a:t>
            </a:r>
            <a:endParaRPr lang="en-GB">
              <a:latin typeface="Calibri" pitchFamily="34" charset="0"/>
            </a:endParaRPr>
          </a:p>
        </p:txBody>
      </p:sp>
      <p:sp>
        <p:nvSpPr>
          <p:cNvPr id="135" name="Rectangle 51"/>
          <p:cNvSpPr>
            <a:spLocks noChangeArrowheads="1"/>
          </p:cNvSpPr>
          <p:nvPr/>
        </p:nvSpPr>
        <p:spPr bwMode="auto">
          <a:xfrm>
            <a:off x="1993901" y="3965859"/>
            <a:ext cx="112712"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ç</a:t>
            </a:r>
            <a:endParaRPr lang="en-GB">
              <a:latin typeface="Calibri" pitchFamily="34" charset="0"/>
            </a:endParaRPr>
          </a:p>
        </p:txBody>
      </p:sp>
      <p:sp>
        <p:nvSpPr>
          <p:cNvPr id="136" name="Rectangle 52"/>
          <p:cNvSpPr>
            <a:spLocks noChangeArrowheads="1"/>
          </p:cNvSpPr>
          <p:nvPr/>
        </p:nvSpPr>
        <p:spPr bwMode="auto">
          <a:xfrm>
            <a:off x="3549651" y="3511834"/>
            <a:ext cx="112712"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ö</a:t>
            </a:r>
            <a:endParaRPr lang="en-GB">
              <a:latin typeface="Calibri" pitchFamily="34" charset="0"/>
            </a:endParaRPr>
          </a:p>
        </p:txBody>
      </p:sp>
      <p:sp>
        <p:nvSpPr>
          <p:cNvPr id="137" name="Rectangle 53"/>
          <p:cNvSpPr>
            <a:spLocks noChangeArrowheads="1"/>
          </p:cNvSpPr>
          <p:nvPr/>
        </p:nvSpPr>
        <p:spPr bwMode="auto">
          <a:xfrm>
            <a:off x="3549651" y="4135721"/>
            <a:ext cx="112712"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ø</a:t>
            </a:r>
            <a:endParaRPr lang="en-GB">
              <a:latin typeface="Calibri" pitchFamily="34" charset="0"/>
            </a:endParaRPr>
          </a:p>
        </p:txBody>
      </p:sp>
      <p:sp>
        <p:nvSpPr>
          <p:cNvPr id="138" name="Rectangle 54"/>
          <p:cNvSpPr>
            <a:spLocks noChangeArrowheads="1"/>
          </p:cNvSpPr>
          <p:nvPr/>
        </p:nvSpPr>
        <p:spPr bwMode="auto">
          <a:xfrm>
            <a:off x="3549651" y="3742021"/>
            <a:ext cx="112712"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a:t>
            </a:r>
            <a:endParaRPr lang="en-GB">
              <a:latin typeface="Calibri" pitchFamily="34" charset="0"/>
            </a:endParaRPr>
          </a:p>
        </p:txBody>
      </p:sp>
      <p:sp>
        <p:nvSpPr>
          <p:cNvPr id="139" name="Rectangle 55"/>
          <p:cNvSpPr>
            <a:spLocks noChangeArrowheads="1"/>
          </p:cNvSpPr>
          <p:nvPr/>
        </p:nvSpPr>
        <p:spPr bwMode="auto">
          <a:xfrm>
            <a:off x="3549651" y="3965859"/>
            <a:ext cx="112712"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a:t>
            </a:r>
            <a:endParaRPr lang="en-GB">
              <a:latin typeface="Calibri" pitchFamily="34" charset="0"/>
            </a:endParaRPr>
          </a:p>
        </p:txBody>
      </p:sp>
      <p:sp>
        <p:nvSpPr>
          <p:cNvPr id="140" name="Rectangle 56"/>
          <p:cNvSpPr>
            <a:spLocks noChangeArrowheads="1"/>
          </p:cNvSpPr>
          <p:nvPr/>
        </p:nvSpPr>
        <p:spPr bwMode="auto">
          <a:xfrm>
            <a:off x="3843499" y="3486434"/>
            <a:ext cx="887412" cy="350837"/>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 A-B = </a:t>
            </a:r>
            <a:endParaRPr lang="en-GB" dirty="0">
              <a:latin typeface="Calibri" pitchFamily="34" charset="0"/>
            </a:endParaRPr>
          </a:p>
        </p:txBody>
      </p:sp>
      <p:sp>
        <p:nvSpPr>
          <p:cNvPr id="141" name="Rectangle 57"/>
          <p:cNvSpPr>
            <a:spLocks noChangeArrowheads="1"/>
          </p:cNvSpPr>
          <p:nvPr/>
        </p:nvSpPr>
        <p:spPr bwMode="auto">
          <a:xfrm>
            <a:off x="4703291" y="3586446"/>
            <a:ext cx="73025" cy="350838"/>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 </a:t>
            </a:r>
            <a:endParaRPr lang="en-GB" dirty="0">
              <a:latin typeface="Calibri" pitchFamily="34" charset="0"/>
            </a:endParaRPr>
          </a:p>
        </p:txBody>
      </p:sp>
      <p:sp>
        <p:nvSpPr>
          <p:cNvPr id="142" name="Rectangle 58"/>
          <p:cNvSpPr>
            <a:spLocks noChangeArrowheads="1"/>
          </p:cNvSpPr>
          <p:nvPr/>
        </p:nvSpPr>
        <p:spPr bwMode="auto">
          <a:xfrm>
            <a:off x="4931891" y="3664234"/>
            <a:ext cx="147476" cy="353943"/>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3</a:t>
            </a:r>
            <a:endParaRPr lang="en-GB" dirty="0">
              <a:latin typeface="Calibri" pitchFamily="34" charset="0"/>
            </a:endParaRPr>
          </a:p>
        </p:txBody>
      </p:sp>
      <p:sp>
        <p:nvSpPr>
          <p:cNvPr id="143" name="Rectangle 59"/>
          <p:cNvSpPr>
            <a:spLocks noChangeArrowheads="1"/>
          </p:cNvSpPr>
          <p:nvPr/>
        </p:nvSpPr>
        <p:spPr bwMode="auto">
          <a:xfrm>
            <a:off x="5495453" y="3664234"/>
            <a:ext cx="147476" cy="353943"/>
          </a:xfrm>
          <a:prstGeom prst="rect">
            <a:avLst/>
          </a:prstGeom>
          <a:noFill/>
          <a:ln w="9525">
            <a:noFill/>
            <a:miter lim="800000"/>
            <a:headEnd/>
            <a:tailEnd/>
          </a:ln>
        </p:spPr>
        <p:txBody>
          <a:bodyPr wrap="none" lIns="0" tIns="0" rIns="0" bIns="0">
            <a:spAutoFit/>
          </a:bodyPr>
          <a:lstStyle/>
          <a:p>
            <a:r>
              <a:rPr lang="en-GB" sz="2300" dirty="0" smtClean="0">
                <a:solidFill>
                  <a:srgbClr val="000000"/>
                </a:solidFill>
                <a:latin typeface="Times New Roman" pitchFamily="18" charset="0"/>
              </a:rPr>
              <a:t>1</a:t>
            </a:r>
            <a:endParaRPr lang="en-GB" dirty="0">
              <a:latin typeface="Calibri" pitchFamily="34" charset="0"/>
            </a:endParaRPr>
          </a:p>
        </p:txBody>
      </p:sp>
      <p:sp>
        <p:nvSpPr>
          <p:cNvPr id="144" name="Rectangle 60"/>
          <p:cNvSpPr>
            <a:spLocks noChangeArrowheads="1"/>
          </p:cNvSpPr>
          <p:nvPr/>
        </p:nvSpPr>
        <p:spPr bwMode="auto">
          <a:xfrm>
            <a:off x="6068541" y="3664234"/>
            <a:ext cx="242887"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-7</a:t>
            </a:r>
            <a:endParaRPr lang="en-GB">
              <a:latin typeface="Calibri" pitchFamily="34" charset="0"/>
            </a:endParaRPr>
          </a:p>
        </p:txBody>
      </p:sp>
      <p:sp>
        <p:nvSpPr>
          <p:cNvPr id="145" name="Rectangle 61"/>
          <p:cNvSpPr>
            <a:spLocks noChangeArrowheads="1"/>
          </p:cNvSpPr>
          <p:nvPr/>
        </p:nvSpPr>
        <p:spPr bwMode="auto">
          <a:xfrm>
            <a:off x="4931891" y="4154771"/>
            <a:ext cx="147476" cy="353943"/>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2</a:t>
            </a:r>
            <a:endParaRPr lang="en-GB" dirty="0">
              <a:latin typeface="Calibri" pitchFamily="34" charset="0"/>
            </a:endParaRPr>
          </a:p>
        </p:txBody>
      </p:sp>
      <p:sp>
        <p:nvSpPr>
          <p:cNvPr id="146" name="Rectangle 62"/>
          <p:cNvSpPr>
            <a:spLocks noChangeArrowheads="1"/>
          </p:cNvSpPr>
          <p:nvPr/>
        </p:nvSpPr>
        <p:spPr bwMode="auto">
          <a:xfrm>
            <a:off x="5504978" y="4154771"/>
            <a:ext cx="292100"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11</a:t>
            </a:r>
            <a:endParaRPr lang="en-GB">
              <a:latin typeface="Calibri" pitchFamily="34" charset="0"/>
            </a:endParaRPr>
          </a:p>
        </p:txBody>
      </p:sp>
      <p:sp>
        <p:nvSpPr>
          <p:cNvPr id="147" name="Rectangle 63"/>
          <p:cNvSpPr>
            <a:spLocks noChangeArrowheads="1"/>
          </p:cNvSpPr>
          <p:nvPr/>
        </p:nvSpPr>
        <p:spPr bwMode="auto">
          <a:xfrm>
            <a:off x="6059016" y="4154771"/>
            <a:ext cx="242887"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-2</a:t>
            </a:r>
            <a:endParaRPr lang="en-GB">
              <a:latin typeface="Calibri" pitchFamily="34" charset="0"/>
            </a:endParaRPr>
          </a:p>
        </p:txBody>
      </p:sp>
      <p:sp>
        <p:nvSpPr>
          <p:cNvPr id="148" name="Rectangle 64"/>
          <p:cNvSpPr>
            <a:spLocks noChangeArrowheads="1"/>
          </p:cNvSpPr>
          <p:nvPr/>
        </p:nvSpPr>
        <p:spPr bwMode="auto">
          <a:xfrm>
            <a:off x="4789016" y="3578509"/>
            <a:ext cx="112712"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æ</a:t>
            </a:r>
            <a:endParaRPr lang="en-GB">
              <a:latin typeface="Calibri" pitchFamily="34" charset="0"/>
            </a:endParaRPr>
          </a:p>
        </p:txBody>
      </p:sp>
      <p:sp>
        <p:nvSpPr>
          <p:cNvPr id="149" name="Rectangle 65"/>
          <p:cNvSpPr>
            <a:spLocks noChangeArrowheads="1"/>
          </p:cNvSpPr>
          <p:nvPr/>
        </p:nvSpPr>
        <p:spPr bwMode="auto">
          <a:xfrm>
            <a:off x="4789016" y="4202396"/>
            <a:ext cx="112712"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è</a:t>
            </a:r>
            <a:endParaRPr lang="en-GB">
              <a:latin typeface="Calibri" pitchFamily="34" charset="0"/>
            </a:endParaRPr>
          </a:p>
        </p:txBody>
      </p:sp>
      <p:sp>
        <p:nvSpPr>
          <p:cNvPr id="150" name="Rectangle 66"/>
          <p:cNvSpPr>
            <a:spLocks noChangeArrowheads="1"/>
          </p:cNvSpPr>
          <p:nvPr/>
        </p:nvSpPr>
        <p:spPr bwMode="auto">
          <a:xfrm>
            <a:off x="4789016" y="3808696"/>
            <a:ext cx="112712" cy="350838"/>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Symbol" pitchFamily="18" charset="2"/>
              </a:rPr>
              <a:t>ç</a:t>
            </a:r>
            <a:endParaRPr lang="en-GB" dirty="0">
              <a:latin typeface="Calibri" pitchFamily="34" charset="0"/>
            </a:endParaRPr>
          </a:p>
        </p:txBody>
      </p:sp>
      <p:sp>
        <p:nvSpPr>
          <p:cNvPr id="151" name="Rectangle 67"/>
          <p:cNvSpPr>
            <a:spLocks noChangeArrowheads="1"/>
          </p:cNvSpPr>
          <p:nvPr/>
        </p:nvSpPr>
        <p:spPr bwMode="auto">
          <a:xfrm>
            <a:off x="4789016" y="4032534"/>
            <a:ext cx="112712" cy="350837"/>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Symbol" pitchFamily="18" charset="2"/>
              </a:rPr>
              <a:t>ç</a:t>
            </a:r>
            <a:endParaRPr lang="en-GB" dirty="0">
              <a:latin typeface="Calibri" pitchFamily="34" charset="0"/>
            </a:endParaRPr>
          </a:p>
        </p:txBody>
      </p:sp>
      <p:sp>
        <p:nvSpPr>
          <p:cNvPr id="152" name="Rectangle 68"/>
          <p:cNvSpPr>
            <a:spLocks noChangeArrowheads="1"/>
          </p:cNvSpPr>
          <p:nvPr/>
        </p:nvSpPr>
        <p:spPr bwMode="auto">
          <a:xfrm>
            <a:off x="6344766" y="3578509"/>
            <a:ext cx="112712"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ö</a:t>
            </a:r>
            <a:endParaRPr lang="en-GB">
              <a:latin typeface="Calibri" pitchFamily="34" charset="0"/>
            </a:endParaRPr>
          </a:p>
        </p:txBody>
      </p:sp>
      <p:sp>
        <p:nvSpPr>
          <p:cNvPr id="153" name="Rectangle 69"/>
          <p:cNvSpPr>
            <a:spLocks noChangeArrowheads="1"/>
          </p:cNvSpPr>
          <p:nvPr/>
        </p:nvSpPr>
        <p:spPr bwMode="auto">
          <a:xfrm>
            <a:off x="6344766" y="4202396"/>
            <a:ext cx="112712"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ø</a:t>
            </a:r>
            <a:endParaRPr lang="en-GB">
              <a:latin typeface="Calibri" pitchFamily="34" charset="0"/>
            </a:endParaRPr>
          </a:p>
        </p:txBody>
      </p:sp>
      <p:sp>
        <p:nvSpPr>
          <p:cNvPr id="154" name="Rectangle 70"/>
          <p:cNvSpPr>
            <a:spLocks noChangeArrowheads="1"/>
          </p:cNvSpPr>
          <p:nvPr/>
        </p:nvSpPr>
        <p:spPr bwMode="auto">
          <a:xfrm>
            <a:off x="6344766" y="3808696"/>
            <a:ext cx="112712"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a:t>
            </a:r>
            <a:endParaRPr lang="en-GB">
              <a:latin typeface="Calibri" pitchFamily="34" charset="0"/>
            </a:endParaRPr>
          </a:p>
        </p:txBody>
      </p:sp>
      <p:sp>
        <p:nvSpPr>
          <p:cNvPr id="155" name="Rectangle 71"/>
          <p:cNvSpPr>
            <a:spLocks noChangeArrowheads="1"/>
          </p:cNvSpPr>
          <p:nvPr/>
        </p:nvSpPr>
        <p:spPr bwMode="auto">
          <a:xfrm>
            <a:off x="6344766" y="4032534"/>
            <a:ext cx="112712"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a:t>
            </a:r>
            <a:endParaRPr lang="en-GB">
              <a:latin typeface="Calibri" pitchFamily="34" charset="0"/>
            </a:endParaRPr>
          </a:p>
        </p:txBody>
      </p:sp>
      <p:sp>
        <p:nvSpPr>
          <p:cNvPr id="160" name="Rectangle 77"/>
          <p:cNvSpPr>
            <a:spLocks noChangeArrowheads="1"/>
          </p:cNvSpPr>
          <p:nvPr/>
        </p:nvSpPr>
        <p:spPr bwMode="auto">
          <a:xfrm>
            <a:off x="5327651" y="2197384"/>
            <a:ext cx="146050"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5</a:t>
            </a:r>
            <a:endParaRPr lang="en-GB">
              <a:latin typeface="Calibri" pitchFamily="34" charset="0"/>
            </a:endParaRPr>
          </a:p>
        </p:txBody>
      </p:sp>
      <p:cxnSp>
        <p:nvCxnSpPr>
          <p:cNvPr id="168" name="Curved Connector 167"/>
          <p:cNvCxnSpPr>
            <a:stCxn id="92" idx="0"/>
            <a:endCxn id="102" idx="0"/>
          </p:cNvCxnSpPr>
          <p:nvPr/>
        </p:nvCxnSpPr>
        <p:spPr>
          <a:xfrm rot="5400000" flipH="1" flipV="1">
            <a:off x="2744352" y="742797"/>
            <a:ext cx="71437" cy="2961562"/>
          </a:xfrm>
          <a:prstGeom prst="curvedConnector3">
            <a:avLst>
              <a:gd name="adj1" fmla="val 332329"/>
            </a:avLst>
          </a:prstGeom>
          <a:ln>
            <a:tailEnd type="triangle"/>
          </a:ln>
        </p:spPr>
        <p:style>
          <a:lnRef idx="1">
            <a:schemeClr val="dk1"/>
          </a:lnRef>
          <a:fillRef idx="0">
            <a:schemeClr val="dk1"/>
          </a:fillRef>
          <a:effectRef idx="0">
            <a:schemeClr val="dk1"/>
          </a:effectRef>
          <a:fontRef idx="minor">
            <a:schemeClr val="tx1"/>
          </a:fontRef>
        </p:style>
      </p:cxnSp>
      <p:sp>
        <p:nvSpPr>
          <p:cNvPr id="171" name="Oval 170"/>
          <p:cNvSpPr/>
          <p:nvPr/>
        </p:nvSpPr>
        <p:spPr>
          <a:xfrm>
            <a:off x="2079706" y="3600387"/>
            <a:ext cx="234950" cy="321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Rectangle 57"/>
          <p:cNvSpPr>
            <a:spLocks noChangeArrowheads="1"/>
          </p:cNvSpPr>
          <p:nvPr/>
        </p:nvSpPr>
        <p:spPr bwMode="auto">
          <a:xfrm>
            <a:off x="1990485" y="4943342"/>
            <a:ext cx="73025"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 </a:t>
            </a:r>
            <a:endParaRPr lang="en-GB">
              <a:latin typeface="Calibri" pitchFamily="34" charset="0"/>
            </a:endParaRPr>
          </a:p>
        </p:txBody>
      </p:sp>
      <p:sp>
        <p:nvSpPr>
          <p:cNvPr id="161" name="Rectangle 58"/>
          <p:cNvSpPr>
            <a:spLocks noChangeArrowheads="1"/>
          </p:cNvSpPr>
          <p:nvPr/>
        </p:nvSpPr>
        <p:spPr bwMode="auto">
          <a:xfrm>
            <a:off x="2219085" y="5021130"/>
            <a:ext cx="294953" cy="353943"/>
          </a:xfrm>
          <a:prstGeom prst="rect">
            <a:avLst/>
          </a:prstGeom>
          <a:noFill/>
          <a:ln w="9525">
            <a:noFill/>
            <a:miter lim="800000"/>
            <a:headEnd/>
            <a:tailEnd/>
          </a:ln>
        </p:spPr>
        <p:txBody>
          <a:bodyPr wrap="none" lIns="0" tIns="0" rIns="0" bIns="0">
            <a:spAutoFit/>
          </a:bodyPr>
          <a:lstStyle/>
          <a:p>
            <a:r>
              <a:rPr lang="en-GB" sz="2300" dirty="0" smtClean="0">
                <a:solidFill>
                  <a:srgbClr val="000000"/>
                </a:solidFill>
                <a:latin typeface="Times New Roman" pitchFamily="18" charset="0"/>
              </a:rPr>
              <a:t>28</a:t>
            </a:r>
            <a:endParaRPr lang="en-GB" dirty="0">
              <a:latin typeface="Calibri" pitchFamily="34" charset="0"/>
            </a:endParaRPr>
          </a:p>
        </p:txBody>
      </p:sp>
      <p:sp>
        <p:nvSpPr>
          <p:cNvPr id="162" name="Rectangle 59"/>
          <p:cNvSpPr>
            <a:spLocks noChangeArrowheads="1"/>
          </p:cNvSpPr>
          <p:nvPr/>
        </p:nvSpPr>
        <p:spPr bwMode="auto">
          <a:xfrm>
            <a:off x="2782647" y="5021130"/>
            <a:ext cx="294953" cy="353943"/>
          </a:xfrm>
          <a:prstGeom prst="rect">
            <a:avLst/>
          </a:prstGeom>
          <a:noFill/>
          <a:ln w="9525">
            <a:noFill/>
            <a:miter lim="800000"/>
            <a:headEnd/>
            <a:tailEnd/>
          </a:ln>
        </p:spPr>
        <p:txBody>
          <a:bodyPr wrap="none" lIns="0" tIns="0" rIns="0" bIns="0">
            <a:spAutoFit/>
          </a:bodyPr>
          <a:lstStyle/>
          <a:p>
            <a:r>
              <a:rPr lang="en-GB" sz="2300" dirty="0" smtClean="0">
                <a:solidFill>
                  <a:srgbClr val="000000"/>
                </a:solidFill>
                <a:latin typeface="Times New Roman" pitchFamily="18" charset="0"/>
              </a:rPr>
              <a:t>44</a:t>
            </a:r>
            <a:endParaRPr lang="en-GB" dirty="0">
              <a:latin typeface="Calibri" pitchFamily="34" charset="0"/>
            </a:endParaRPr>
          </a:p>
        </p:txBody>
      </p:sp>
      <p:sp>
        <p:nvSpPr>
          <p:cNvPr id="164" name="Rectangle 61"/>
          <p:cNvSpPr>
            <a:spLocks noChangeArrowheads="1"/>
          </p:cNvSpPr>
          <p:nvPr/>
        </p:nvSpPr>
        <p:spPr bwMode="auto">
          <a:xfrm>
            <a:off x="2219085" y="5511667"/>
            <a:ext cx="294953" cy="353943"/>
          </a:xfrm>
          <a:prstGeom prst="rect">
            <a:avLst/>
          </a:prstGeom>
          <a:noFill/>
          <a:ln w="9525">
            <a:noFill/>
            <a:miter lim="800000"/>
            <a:headEnd/>
            <a:tailEnd/>
          </a:ln>
        </p:spPr>
        <p:txBody>
          <a:bodyPr wrap="none" lIns="0" tIns="0" rIns="0" bIns="0">
            <a:spAutoFit/>
          </a:bodyPr>
          <a:lstStyle/>
          <a:p>
            <a:r>
              <a:rPr lang="en-GB" sz="2300" dirty="0" smtClean="0">
                <a:solidFill>
                  <a:srgbClr val="000000"/>
                </a:solidFill>
                <a:latin typeface="Times New Roman" pitchFamily="18" charset="0"/>
              </a:rPr>
              <a:t>26</a:t>
            </a:r>
            <a:endParaRPr lang="en-GB" dirty="0">
              <a:latin typeface="Calibri" pitchFamily="34" charset="0"/>
            </a:endParaRPr>
          </a:p>
        </p:txBody>
      </p:sp>
      <p:sp>
        <p:nvSpPr>
          <p:cNvPr id="165" name="Rectangle 62"/>
          <p:cNvSpPr>
            <a:spLocks noChangeArrowheads="1"/>
          </p:cNvSpPr>
          <p:nvPr/>
        </p:nvSpPr>
        <p:spPr bwMode="auto">
          <a:xfrm>
            <a:off x="2792172" y="5511667"/>
            <a:ext cx="294953" cy="353943"/>
          </a:xfrm>
          <a:prstGeom prst="rect">
            <a:avLst/>
          </a:prstGeom>
          <a:noFill/>
          <a:ln w="9525">
            <a:noFill/>
            <a:miter lim="800000"/>
            <a:headEnd/>
            <a:tailEnd/>
          </a:ln>
        </p:spPr>
        <p:txBody>
          <a:bodyPr wrap="none" lIns="0" tIns="0" rIns="0" bIns="0">
            <a:spAutoFit/>
          </a:bodyPr>
          <a:lstStyle/>
          <a:p>
            <a:r>
              <a:rPr lang="en-GB" sz="2300" dirty="0" smtClean="0">
                <a:solidFill>
                  <a:srgbClr val="000000"/>
                </a:solidFill>
                <a:latin typeface="Times New Roman" pitchFamily="18" charset="0"/>
              </a:rPr>
              <a:t>44</a:t>
            </a:r>
            <a:endParaRPr lang="en-GB" dirty="0">
              <a:latin typeface="Calibri" pitchFamily="34" charset="0"/>
            </a:endParaRPr>
          </a:p>
        </p:txBody>
      </p:sp>
      <p:sp>
        <p:nvSpPr>
          <p:cNvPr id="167" name="Rectangle 64"/>
          <p:cNvSpPr>
            <a:spLocks noChangeArrowheads="1"/>
          </p:cNvSpPr>
          <p:nvPr/>
        </p:nvSpPr>
        <p:spPr bwMode="auto">
          <a:xfrm>
            <a:off x="2076210" y="4935405"/>
            <a:ext cx="112712"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æ</a:t>
            </a:r>
            <a:endParaRPr lang="en-GB">
              <a:latin typeface="Calibri" pitchFamily="34" charset="0"/>
            </a:endParaRPr>
          </a:p>
        </p:txBody>
      </p:sp>
      <p:sp>
        <p:nvSpPr>
          <p:cNvPr id="169" name="Rectangle 65"/>
          <p:cNvSpPr>
            <a:spLocks noChangeArrowheads="1"/>
          </p:cNvSpPr>
          <p:nvPr/>
        </p:nvSpPr>
        <p:spPr bwMode="auto">
          <a:xfrm>
            <a:off x="2076210" y="5559292"/>
            <a:ext cx="112712"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è</a:t>
            </a:r>
            <a:endParaRPr lang="en-GB">
              <a:latin typeface="Calibri" pitchFamily="34" charset="0"/>
            </a:endParaRPr>
          </a:p>
        </p:txBody>
      </p:sp>
      <p:sp>
        <p:nvSpPr>
          <p:cNvPr id="170" name="Rectangle 66"/>
          <p:cNvSpPr>
            <a:spLocks noChangeArrowheads="1"/>
          </p:cNvSpPr>
          <p:nvPr/>
        </p:nvSpPr>
        <p:spPr bwMode="auto">
          <a:xfrm>
            <a:off x="2076210" y="5165592"/>
            <a:ext cx="112712" cy="350838"/>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Symbol" pitchFamily="18" charset="2"/>
              </a:rPr>
              <a:t>ç</a:t>
            </a:r>
            <a:endParaRPr lang="en-GB" dirty="0">
              <a:latin typeface="Calibri" pitchFamily="34" charset="0"/>
            </a:endParaRPr>
          </a:p>
        </p:txBody>
      </p:sp>
      <p:sp>
        <p:nvSpPr>
          <p:cNvPr id="172" name="Rectangle 67"/>
          <p:cNvSpPr>
            <a:spLocks noChangeArrowheads="1"/>
          </p:cNvSpPr>
          <p:nvPr/>
        </p:nvSpPr>
        <p:spPr bwMode="auto">
          <a:xfrm>
            <a:off x="2076210" y="5389430"/>
            <a:ext cx="112712" cy="350837"/>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Symbol" pitchFamily="18" charset="2"/>
              </a:rPr>
              <a:t>ç</a:t>
            </a:r>
            <a:endParaRPr lang="en-GB" dirty="0">
              <a:latin typeface="Calibri" pitchFamily="34" charset="0"/>
            </a:endParaRPr>
          </a:p>
        </p:txBody>
      </p:sp>
      <p:sp>
        <p:nvSpPr>
          <p:cNvPr id="173" name="Rectangle 68"/>
          <p:cNvSpPr>
            <a:spLocks noChangeArrowheads="1"/>
          </p:cNvSpPr>
          <p:nvPr/>
        </p:nvSpPr>
        <p:spPr bwMode="auto">
          <a:xfrm>
            <a:off x="3114006" y="4967110"/>
            <a:ext cx="112712"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ö</a:t>
            </a:r>
            <a:endParaRPr lang="en-GB">
              <a:latin typeface="Calibri" pitchFamily="34" charset="0"/>
            </a:endParaRPr>
          </a:p>
        </p:txBody>
      </p:sp>
      <p:sp>
        <p:nvSpPr>
          <p:cNvPr id="174" name="Rectangle 69"/>
          <p:cNvSpPr>
            <a:spLocks noChangeArrowheads="1"/>
          </p:cNvSpPr>
          <p:nvPr/>
        </p:nvSpPr>
        <p:spPr bwMode="auto">
          <a:xfrm>
            <a:off x="3114006" y="5590997"/>
            <a:ext cx="112712"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ø</a:t>
            </a:r>
            <a:endParaRPr lang="en-GB">
              <a:latin typeface="Calibri" pitchFamily="34" charset="0"/>
            </a:endParaRPr>
          </a:p>
        </p:txBody>
      </p:sp>
      <p:sp>
        <p:nvSpPr>
          <p:cNvPr id="175" name="Rectangle 70"/>
          <p:cNvSpPr>
            <a:spLocks noChangeArrowheads="1"/>
          </p:cNvSpPr>
          <p:nvPr/>
        </p:nvSpPr>
        <p:spPr bwMode="auto">
          <a:xfrm>
            <a:off x="3114006" y="5197297"/>
            <a:ext cx="112712"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a:t>
            </a:r>
            <a:endParaRPr lang="en-GB">
              <a:latin typeface="Calibri" pitchFamily="34" charset="0"/>
            </a:endParaRPr>
          </a:p>
        </p:txBody>
      </p:sp>
      <p:sp>
        <p:nvSpPr>
          <p:cNvPr id="176" name="Rectangle 71"/>
          <p:cNvSpPr>
            <a:spLocks noChangeArrowheads="1"/>
          </p:cNvSpPr>
          <p:nvPr/>
        </p:nvSpPr>
        <p:spPr bwMode="auto">
          <a:xfrm>
            <a:off x="3114006" y="5421135"/>
            <a:ext cx="112712"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a:t>
            </a:r>
            <a:endParaRPr lang="en-GB">
              <a:latin typeface="Calibri" pitchFamily="34" charset="0"/>
            </a:endParaRPr>
          </a:p>
        </p:txBody>
      </p:sp>
      <p:sp>
        <p:nvSpPr>
          <p:cNvPr id="177" name="Rectangle 56"/>
          <p:cNvSpPr>
            <a:spLocks noChangeArrowheads="1"/>
          </p:cNvSpPr>
          <p:nvPr/>
        </p:nvSpPr>
        <p:spPr bwMode="auto">
          <a:xfrm>
            <a:off x="1162845" y="4943342"/>
            <a:ext cx="945772" cy="353943"/>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 </a:t>
            </a:r>
            <a:r>
              <a:rPr lang="en-GB" sz="2300" dirty="0" smtClean="0">
                <a:solidFill>
                  <a:srgbClr val="000000"/>
                </a:solidFill>
                <a:latin typeface="Times New Roman" pitchFamily="18" charset="0"/>
              </a:rPr>
              <a:t>C*D </a:t>
            </a:r>
            <a:r>
              <a:rPr lang="en-GB" sz="2300" dirty="0">
                <a:solidFill>
                  <a:srgbClr val="000000"/>
                </a:solidFill>
                <a:latin typeface="Times New Roman" pitchFamily="18" charset="0"/>
              </a:rPr>
              <a:t>= </a:t>
            </a:r>
            <a:endParaRPr lang="en-GB" dirty="0">
              <a:latin typeface="Calibri" pitchFamily="34" charset="0"/>
            </a:endParaRPr>
          </a:p>
        </p:txBody>
      </p:sp>
      <p:sp>
        <p:nvSpPr>
          <p:cNvPr id="178" name="Rectangle 5"/>
          <p:cNvSpPr>
            <a:spLocks noChangeArrowheads="1"/>
          </p:cNvSpPr>
          <p:nvPr/>
        </p:nvSpPr>
        <p:spPr bwMode="auto">
          <a:xfrm>
            <a:off x="6008003" y="2166750"/>
            <a:ext cx="270908" cy="353943"/>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C</a:t>
            </a:r>
            <a:r>
              <a:rPr lang="en-GB" sz="2300" dirty="0" smtClean="0">
                <a:solidFill>
                  <a:srgbClr val="000000"/>
                </a:solidFill>
                <a:latin typeface="Times New Roman" pitchFamily="18" charset="0"/>
              </a:rPr>
              <a:t> </a:t>
            </a:r>
            <a:endParaRPr lang="en-GB" dirty="0">
              <a:latin typeface="Calibri" pitchFamily="34" charset="0"/>
            </a:endParaRPr>
          </a:p>
        </p:txBody>
      </p:sp>
      <p:sp>
        <p:nvSpPr>
          <p:cNvPr id="179" name="Rectangle 6"/>
          <p:cNvSpPr>
            <a:spLocks noChangeArrowheads="1"/>
          </p:cNvSpPr>
          <p:nvPr/>
        </p:nvSpPr>
        <p:spPr bwMode="auto">
          <a:xfrm>
            <a:off x="6259014" y="2177793"/>
            <a:ext cx="165100" cy="350837"/>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a:t>
            </a:r>
            <a:endParaRPr lang="en-GB" dirty="0">
              <a:latin typeface="Calibri" pitchFamily="34" charset="0"/>
            </a:endParaRPr>
          </a:p>
        </p:txBody>
      </p:sp>
      <p:sp>
        <p:nvSpPr>
          <p:cNvPr id="180" name="Rectangle 7"/>
          <p:cNvSpPr>
            <a:spLocks noChangeArrowheads="1"/>
          </p:cNvSpPr>
          <p:nvPr/>
        </p:nvSpPr>
        <p:spPr bwMode="auto">
          <a:xfrm>
            <a:off x="6500314" y="2177793"/>
            <a:ext cx="73025" cy="350837"/>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 </a:t>
            </a:r>
            <a:endParaRPr lang="en-GB" dirty="0">
              <a:latin typeface="Calibri" pitchFamily="34" charset="0"/>
            </a:endParaRPr>
          </a:p>
        </p:txBody>
      </p:sp>
      <p:sp>
        <p:nvSpPr>
          <p:cNvPr id="181" name="Rectangle 8"/>
          <p:cNvSpPr>
            <a:spLocks noChangeArrowheads="1"/>
          </p:cNvSpPr>
          <p:nvPr/>
        </p:nvSpPr>
        <p:spPr bwMode="auto">
          <a:xfrm>
            <a:off x="6739957" y="2212786"/>
            <a:ext cx="147476" cy="353943"/>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6</a:t>
            </a:r>
            <a:endParaRPr lang="en-GB" dirty="0">
              <a:latin typeface="Calibri" pitchFamily="34" charset="0"/>
            </a:endParaRPr>
          </a:p>
        </p:txBody>
      </p:sp>
      <p:sp>
        <p:nvSpPr>
          <p:cNvPr id="182" name="Rectangle 9"/>
          <p:cNvSpPr>
            <a:spLocks noChangeArrowheads="1"/>
          </p:cNvSpPr>
          <p:nvPr/>
        </p:nvSpPr>
        <p:spPr bwMode="auto">
          <a:xfrm>
            <a:off x="7164304" y="2208814"/>
            <a:ext cx="147476" cy="353943"/>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5</a:t>
            </a:r>
            <a:endParaRPr lang="en-GB" dirty="0">
              <a:latin typeface="Calibri" pitchFamily="34" charset="0"/>
            </a:endParaRPr>
          </a:p>
        </p:txBody>
      </p:sp>
      <p:sp>
        <p:nvSpPr>
          <p:cNvPr id="184" name="Rectangle 11"/>
          <p:cNvSpPr>
            <a:spLocks noChangeArrowheads="1"/>
          </p:cNvSpPr>
          <p:nvPr/>
        </p:nvSpPr>
        <p:spPr bwMode="auto">
          <a:xfrm>
            <a:off x="6747216" y="2690440"/>
            <a:ext cx="147476" cy="353943"/>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4</a:t>
            </a:r>
            <a:endParaRPr lang="en-GB" dirty="0">
              <a:latin typeface="Calibri" pitchFamily="34" charset="0"/>
            </a:endParaRPr>
          </a:p>
        </p:txBody>
      </p:sp>
      <p:sp>
        <p:nvSpPr>
          <p:cNvPr id="185" name="Rectangle 12"/>
          <p:cNvSpPr>
            <a:spLocks noChangeArrowheads="1"/>
          </p:cNvSpPr>
          <p:nvPr/>
        </p:nvSpPr>
        <p:spPr bwMode="auto">
          <a:xfrm>
            <a:off x="7093579" y="2726604"/>
            <a:ext cx="146050" cy="350837"/>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7</a:t>
            </a:r>
            <a:endParaRPr lang="en-GB" dirty="0">
              <a:latin typeface="Calibri" pitchFamily="34" charset="0"/>
            </a:endParaRPr>
          </a:p>
        </p:txBody>
      </p:sp>
      <p:sp>
        <p:nvSpPr>
          <p:cNvPr id="187" name="Rectangle 15"/>
          <p:cNvSpPr>
            <a:spLocks noChangeArrowheads="1"/>
          </p:cNvSpPr>
          <p:nvPr/>
        </p:nvSpPr>
        <p:spPr bwMode="auto">
          <a:xfrm>
            <a:off x="8059681" y="1858843"/>
            <a:ext cx="346207" cy="707886"/>
          </a:xfrm>
          <a:prstGeom prst="rect">
            <a:avLst/>
          </a:prstGeom>
          <a:noFill/>
          <a:ln w="9525">
            <a:noFill/>
            <a:miter lim="800000"/>
            <a:headEnd/>
            <a:tailEnd/>
          </a:ln>
        </p:spPr>
        <p:txBody>
          <a:bodyPr wrap="square" lIns="0" tIns="0" rIns="0" bIns="0">
            <a:spAutoFit/>
          </a:bodyPr>
          <a:lstStyle/>
          <a:p>
            <a:r>
              <a:rPr lang="en-GB" sz="2300" dirty="0">
                <a:solidFill>
                  <a:srgbClr val="000000"/>
                </a:solidFill>
                <a:latin typeface="Times New Roman" pitchFamily="18" charset="0"/>
              </a:rPr>
              <a:t>      </a:t>
            </a:r>
            <a:r>
              <a:rPr lang="en-GB" sz="2300" dirty="0" smtClean="0">
                <a:solidFill>
                  <a:srgbClr val="000000"/>
                </a:solidFill>
                <a:latin typeface="Times New Roman" pitchFamily="18" charset="0"/>
              </a:rPr>
              <a:t>D </a:t>
            </a:r>
            <a:endParaRPr lang="en-GB" dirty="0">
              <a:latin typeface="Calibri" pitchFamily="34" charset="0"/>
            </a:endParaRPr>
          </a:p>
        </p:txBody>
      </p:sp>
      <p:sp>
        <p:nvSpPr>
          <p:cNvPr id="188" name="Rectangle 16"/>
          <p:cNvSpPr>
            <a:spLocks noChangeArrowheads="1"/>
          </p:cNvSpPr>
          <p:nvPr/>
        </p:nvSpPr>
        <p:spPr bwMode="auto">
          <a:xfrm>
            <a:off x="8369259" y="2215892"/>
            <a:ext cx="165100"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a:t>
            </a:r>
            <a:endParaRPr lang="en-GB">
              <a:latin typeface="Calibri" pitchFamily="34" charset="0"/>
            </a:endParaRPr>
          </a:p>
        </p:txBody>
      </p:sp>
      <p:sp>
        <p:nvSpPr>
          <p:cNvPr id="189" name="Rectangle 17"/>
          <p:cNvSpPr>
            <a:spLocks noChangeArrowheads="1"/>
          </p:cNvSpPr>
          <p:nvPr/>
        </p:nvSpPr>
        <p:spPr bwMode="auto">
          <a:xfrm>
            <a:off x="8610559" y="2215892"/>
            <a:ext cx="73025"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 </a:t>
            </a:r>
            <a:endParaRPr lang="en-GB">
              <a:latin typeface="Calibri" pitchFamily="34" charset="0"/>
            </a:endParaRPr>
          </a:p>
        </p:txBody>
      </p:sp>
      <p:sp>
        <p:nvSpPr>
          <p:cNvPr id="190" name="Rectangle 18"/>
          <p:cNvSpPr>
            <a:spLocks noChangeArrowheads="1"/>
          </p:cNvSpPr>
          <p:nvPr/>
        </p:nvSpPr>
        <p:spPr bwMode="auto">
          <a:xfrm>
            <a:off x="8862972" y="2253992"/>
            <a:ext cx="146050"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3</a:t>
            </a:r>
            <a:endParaRPr lang="en-GB">
              <a:latin typeface="Calibri" pitchFamily="34" charset="0"/>
            </a:endParaRPr>
          </a:p>
        </p:txBody>
      </p:sp>
      <p:sp>
        <p:nvSpPr>
          <p:cNvPr id="191" name="Rectangle 19"/>
          <p:cNvSpPr>
            <a:spLocks noChangeArrowheads="1"/>
          </p:cNvSpPr>
          <p:nvPr/>
        </p:nvSpPr>
        <p:spPr bwMode="auto">
          <a:xfrm>
            <a:off x="9426534" y="2253992"/>
            <a:ext cx="146050"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4</a:t>
            </a:r>
            <a:endParaRPr lang="en-GB">
              <a:latin typeface="Calibri" pitchFamily="34" charset="0"/>
            </a:endParaRPr>
          </a:p>
        </p:txBody>
      </p:sp>
      <p:sp>
        <p:nvSpPr>
          <p:cNvPr id="193" name="Rectangle 21"/>
          <p:cNvSpPr>
            <a:spLocks noChangeArrowheads="1"/>
          </p:cNvSpPr>
          <p:nvPr/>
        </p:nvSpPr>
        <p:spPr bwMode="auto">
          <a:xfrm>
            <a:off x="8862972" y="2744529"/>
            <a:ext cx="146050"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2</a:t>
            </a:r>
            <a:endParaRPr lang="en-GB">
              <a:latin typeface="Calibri" pitchFamily="34" charset="0"/>
            </a:endParaRPr>
          </a:p>
        </p:txBody>
      </p:sp>
      <p:sp>
        <p:nvSpPr>
          <p:cNvPr id="194" name="Rectangle 22"/>
          <p:cNvSpPr>
            <a:spLocks noChangeArrowheads="1"/>
          </p:cNvSpPr>
          <p:nvPr/>
        </p:nvSpPr>
        <p:spPr bwMode="auto">
          <a:xfrm>
            <a:off x="9436059" y="2744529"/>
            <a:ext cx="147476" cy="353943"/>
          </a:xfrm>
          <a:prstGeom prst="rect">
            <a:avLst/>
          </a:prstGeom>
          <a:noFill/>
          <a:ln w="9525">
            <a:noFill/>
            <a:miter lim="800000"/>
            <a:headEnd/>
            <a:tailEnd/>
          </a:ln>
        </p:spPr>
        <p:txBody>
          <a:bodyPr wrap="none" lIns="0" tIns="0" rIns="0" bIns="0">
            <a:spAutoFit/>
          </a:bodyPr>
          <a:lstStyle/>
          <a:p>
            <a:r>
              <a:rPr lang="en-GB" sz="2300" dirty="0" smtClean="0">
                <a:solidFill>
                  <a:srgbClr val="000000"/>
                </a:solidFill>
                <a:latin typeface="Times New Roman" pitchFamily="18" charset="0"/>
              </a:rPr>
              <a:t>4</a:t>
            </a:r>
            <a:endParaRPr lang="en-GB" dirty="0">
              <a:latin typeface="Calibri" pitchFamily="34" charset="0"/>
            </a:endParaRPr>
          </a:p>
        </p:txBody>
      </p:sp>
      <p:sp>
        <p:nvSpPr>
          <p:cNvPr id="196" name="Rectangle 24"/>
          <p:cNvSpPr>
            <a:spLocks noChangeArrowheads="1"/>
          </p:cNvSpPr>
          <p:nvPr/>
        </p:nvSpPr>
        <p:spPr bwMode="auto">
          <a:xfrm>
            <a:off x="6586039" y="2169855"/>
            <a:ext cx="112712"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æ</a:t>
            </a:r>
            <a:endParaRPr lang="en-GB">
              <a:latin typeface="Calibri" pitchFamily="34" charset="0"/>
            </a:endParaRPr>
          </a:p>
        </p:txBody>
      </p:sp>
      <p:sp>
        <p:nvSpPr>
          <p:cNvPr id="197" name="Rectangle 25"/>
          <p:cNvSpPr>
            <a:spLocks noChangeArrowheads="1"/>
          </p:cNvSpPr>
          <p:nvPr/>
        </p:nvSpPr>
        <p:spPr bwMode="auto">
          <a:xfrm>
            <a:off x="6586039" y="2793743"/>
            <a:ext cx="112712"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è</a:t>
            </a:r>
            <a:endParaRPr lang="en-GB">
              <a:latin typeface="Calibri" pitchFamily="34" charset="0"/>
            </a:endParaRPr>
          </a:p>
        </p:txBody>
      </p:sp>
      <p:sp>
        <p:nvSpPr>
          <p:cNvPr id="198" name="Rectangle 26"/>
          <p:cNvSpPr>
            <a:spLocks noChangeArrowheads="1"/>
          </p:cNvSpPr>
          <p:nvPr/>
        </p:nvSpPr>
        <p:spPr bwMode="auto">
          <a:xfrm>
            <a:off x="6586039" y="2400043"/>
            <a:ext cx="112712" cy="350837"/>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Symbol" pitchFamily="18" charset="2"/>
              </a:rPr>
              <a:t>ç</a:t>
            </a:r>
            <a:endParaRPr lang="en-GB" dirty="0">
              <a:latin typeface="Calibri" pitchFamily="34" charset="0"/>
            </a:endParaRPr>
          </a:p>
        </p:txBody>
      </p:sp>
      <p:sp>
        <p:nvSpPr>
          <p:cNvPr id="199" name="Rectangle 27"/>
          <p:cNvSpPr>
            <a:spLocks noChangeArrowheads="1"/>
          </p:cNvSpPr>
          <p:nvPr/>
        </p:nvSpPr>
        <p:spPr bwMode="auto">
          <a:xfrm>
            <a:off x="6586039" y="2623880"/>
            <a:ext cx="112712"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ç</a:t>
            </a:r>
            <a:endParaRPr lang="en-GB">
              <a:latin typeface="Calibri" pitchFamily="34" charset="0"/>
            </a:endParaRPr>
          </a:p>
        </p:txBody>
      </p:sp>
      <p:sp>
        <p:nvSpPr>
          <p:cNvPr id="200" name="Rectangle 28"/>
          <p:cNvSpPr>
            <a:spLocks noChangeArrowheads="1"/>
          </p:cNvSpPr>
          <p:nvPr/>
        </p:nvSpPr>
        <p:spPr bwMode="auto">
          <a:xfrm>
            <a:off x="7377017" y="2144110"/>
            <a:ext cx="112712" cy="350838"/>
          </a:xfrm>
          <a:prstGeom prst="rect">
            <a:avLst/>
          </a:prstGeom>
          <a:noFill/>
          <a:ln w="9525">
            <a:noFill/>
            <a:miter lim="800000"/>
            <a:headEnd/>
            <a:tailEnd/>
          </a:ln>
        </p:spPr>
        <p:txBody>
          <a:bodyPr wrap="square" lIns="0" tIns="0" rIns="0" bIns="0">
            <a:spAutoFit/>
          </a:bodyPr>
          <a:lstStyle/>
          <a:p>
            <a:r>
              <a:rPr lang="en-GB" sz="2300" dirty="0">
                <a:solidFill>
                  <a:srgbClr val="000000"/>
                </a:solidFill>
                <a:latin typeface="Symbol" pitchFamily="18" charset="2"/>
              </a:rPr>
              <a:t>ö</a:t>
            </a:r>
            <a:endParaRPr lang="en-GB" dirty="0">
              <a:latin typeface="Calibri" pitchFamily="34" charset="0"/>
            </a:endParaRPr>
          </a:p>
        </p:txBody>
      </p:sp>
      <p:sp>
        <p:nvSpPr>
          <p:cNvPr id="201" name="Rectangle 29"/>
          <p:cNvSpPr>
            <a:spLocks noChangeArrowheads="1"/>
          </p:cNvSpPr>
          <p:nvPr/>
        </p:nvSpPr>
        <p:spPr bwMode="auto">
          <a:xfrm>
            <a:off x="7375558" y="2858642"/>
            <a:ext cx="112712"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ø</a:t>
            </a:r>
            <a:endParaRPr lang="en-GB">
              <a:latin typeface="Calibri" pitchFamily="34" charset="0"/>
            </a:endParaRPr>
          </a:p>
        </p:txBody>
      </p:sp>
      <p:sp>
        <p:nvSpPr>
          <p:cNvPr id="202" name="Rectangle 30"/>
          <p:cNvSpPr>
            <a:spLocks noChangeArrowheads="1"/>
          </p:cNvSpPr>
          <p:nvPr/>
        </p:nvSpPr>
        <p:spPr bwMode="auto">
          <a:xfrm>
            <a:off x="7376152" y="2362781"/>
            <a:ext cx="112712" cy="350837"/>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Symbol" pitchFamily="18" charset="2"/>
              </a:rPr>
              <a:t>÷</a:t>
            </a:r>
            <a:endParaRPr lang="en-GB" dirty="0">
              <a:latin typeface="Calibri" pitchFamily="34" charset="0"/>
            </a:endParaRPr>
          </a:p>
        </p:txBody>
      </p:sp>
      <p:sp>
        <p:nvSpPr>
          <p:cNvPr id="203" name="Rectangle 31"/>
          <p:cNvSpPr>
            <a:spLocks noChangeArrowheads="1"/>
          </p:cNvSpPr>
          <p:nvPr/>
        </p:nvSpPr>
        <p:spPr bwMode="auto">
          <a:xfrm>
            <a:off x="7376152" y="2586618"/>
            <a:ext cx="96240" cy="350838"/>
          </a:xfrm>
          <a:prstGeom prst="rect">
            <a:avLst/>
          </a:prstGeom>
          <a:noFill/>
          <a:ln w="9525">
            <a:noFill/>
            <a:miter lim="800000"/>
            <a:headEnd/>
            <a:tailEnd/>
          </a:ln>
        </p:spPr>
        <p:txBody>
          <a:bodyPr wrap="square" lIns="0" tIns="0" rIns="0" bIns="0">
            <a:spAutoFit/>
          </a:bodyPr>
          <a:lstStyle/>
          <a:p>
            <a:r>
              <a:rPr lang="en-GB" sz="2300" dirty="0">
                <a:solidFill>
                  <a:srgbClr val="000000"/>
                </a:solidFill>
                <a:latin typeface="Symbol" pitchFamily="18" charset="2"/>
              </a:rPr>
              <a:t>÷</a:t>
            </a:r>
            <a:endParaRPr lang="en-GB" dirty="0">
              <a:latin typeface="Calibri" pitchFamily="34" charset="0"/>
            </a:endParaRPr>
          </a:p>
        </p:txBody>
      </p:sp>
      <p:sp>
        <p:nvSpPr>
          <p:cNvPr id="204" name="Rectangle 32"/>
          <p:cNvSpPr>
            <a:spLocks noChangeArrowheads="1"/>
          </p:cNvSpPr>
          <p:nvPr/>
        </p:nvSpPr>
        <p:spPr bwMode="auto">
          <a:xfrm>
            <a:off x="8696284" y="2207954"/>
            <a:ext cx="112713"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æ</a:t>
            </a:r>
            <a:endParaRPr lang="en-GB">
              <a:latin typeface="Calibri" pitchFamily="34" charset="0"/>
            </a:endParaRPr>
          </a:p>
        </p:txBody>
      </p:sp>
      <p:sp>
        <p:nvSpPr>
          <p:cNvPr id="205" name="Rectangle 33"/>
          <p:cNvSpPr>
            <a:spLocks noChangeArrowheads="1"/>
          </p:cNvSpPr>
          <p:nvPr/>
        </p:nvSpPr>
        <p:spPr bwMode="auto">
          <a:xfrm>
            <a:off x="8696284" y="2831842"/>
            <a:ext cx="112713"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è</a:t>
            </a:r>
            <a:endParaRPr lang="en-GB">
              <a:latin typeface="Calibri" pitchFamily="34" charset="0"/>
            </a:endParaRPr>
          </a:p>
        </p:txBody>
      </p:sp>
      <p:sp>
        <p:nvSpPr>
          <p:cNvPr id="206" name="Rectangle 34"/>
          <p:cNvSpPr>
            <a:spLocks noChangeArrowheads="1"/>
          </p:cNvSpPr>
          <p:nvPr/>
        </p:nvSpPr>
        <p:spPr bwMode="auto">
          <a:xfrm>
            <a:off x="8696284" y="2438142"/>
            <a:ext cx="112713"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ç</a:t>
            </a:r>
            <a:endParaRPr lang="en-GB">
              <a:latin typeface="Calibri" pitchFamily="34" charset="0"/>
            </a:endParaRPr>
          </a:p>
        </p:txBody>
      </p:sp>
      <p:sp>
        <p:nvSpPr>
          <p:cNvPr id="207" name="Rectangle 35"/>
          <p:cNvSpPr>
            <a:spLocks noChangeArrowheads="1"/>
          </p:cNvSpPr>
          <p:nvPr/>
        </p:nvSpPr>
        <p:spPr bwMode="auto">
          <a:xfrm>
            <a:off x="8696284" y="2661979"/>
            <a:ext cx="112713"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ç</a:t>
            </a:r>
            <a:endParaRPr lang="en-GB">
              <a:latin typeface="Calibri" pitchFamily="34" charset="0"/>
            </a:endParaRPr>
          </a:p>
        </p:txBody>
      </p:sp>
      <p:sp>
        <p:nvSpPr>
          <p:cNvPr id="208" name="Rectangle 36"/>
          <p:cNvSpPr>
            <a:spLocks noChangeArrowheads="1"/>
          </p:cNvSpPr>
          <p:nvPr/>
        </p:nvSpPr>
        <p:spPr bwMode="auto">
          <a:xfrm>
            <a:off x="9650269" y="2207954"/>
            <a:ext cx="112713"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ö</a:t>
            </a:r>
            <a:endParaRPr lang="en-GB">
              <a:latin typeface="Calibri" pitchFamily="34" charset="0"/>
            </a:endParaRPr>
          </a:p>
        </p:txBody>
      </p:sp>
      <p:sp>
        <p:nvSpPr>
          <p:cNvPr id="209" name="Rectangle 37"/>
          <p:cNvSpPr>
            <a:spLocks noChangeArrowheads="1"/>
          </p:cNvSpPr>
          <p:nvPr/>
        </p:nvSpPr>
        <p:spPr bwMode="auto">
          <a:xfrm>
            <a:off x="9650269" y="2919948"/>
            <a:ext cx="112713"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ø</a:t>
            </a:r>
            <a:endParaRPr lang="en-GB">
              <a:latin typeface="Calibri" pitchFamily="34" charset="0"/>
            </a:endParaRPr>
          </a:p>
        </p:txBody>
      </p:sp>
      <p:sp>
        <p:nvSpPr>
          <p:cNvPr id="210" name="Rectangle 38"/>
          <p:cNvSpPr>
            <a:spLocks noChangeArrowheads="1"/>
          </p:cNvSpPr>
          <p:nvPr/>
        </p:nvSpPr>
        <p:spPr bwMode="auto">
          <a:xfrm>
            <a:off x="9650269" y="2438142"/>
            <a:ext cx="112713" cy="350837"/>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a:t>
            </a:r>
            <a:endParaRPr lang="en-GB">
              <a:latin typeface="Calibri" pitchFamily="34" charset="0"/>
            </a:endParaRPr>
          </a:p>
        </p:txBody>
      </p:sp>
      <p:sp>
        <p:nvSpPr>
          <p:cNvPr id="211" name="Rectangle 39"/>
          <p:cNvSpPr>
            <a:spLocks noChangeArrowheads="1"/>
          </p:cNvSpPr>
          <p:nvPr/>
        </p:nvSpPr>
        <p:spPr bwMode="auto">
          <a:xfrm>
            <a:off x="9650269" y="2661979"/>
            <a:ext cx="112713" cy="350838"/>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a:t>
            </a:r>
            <a:endParaRPr lang="en-GB">
              <a:latin typeface="Calibri" pitchFamily="34" charset="0"/>
            </a:endParaRPr>
          </a:p>
        </p:txBody>
      </p:sp>
      <p:cxnSp>
        <p:nvCxnSpPr>
          <p:cNvPr id="4" name="Curved Connector 3"/>
          <p:cNvCxnSpPr>
            <a:stCxn id="181" idx="0"/>
            <a:endCxn id="190" idx="0"/>
          </p:cNvCxnSpPr>
          <p:nvPr/>
        </p:nvCxnSpPr>
        <p:spPr>
          <a:xfrm rot="16200000" flipH="1">
            <a:off x="7854243" y="1172238"/>
            <a:ext cx="41206" cy="2122302"/>
          </a:xfrm>
          <a:prstGeom prst="curvedConnector3">
            <a:avLst>
              <a:gd name="adj1" fmla="val -554774"/>
            </a:avLst>
          </a:prstGeom>
          <a:ln>
            <a:tailEnd type="triangle"/>
          </a:ln>
        </p:spPr>
        <p:style>
          <a:lnRef idx="1">
            <a:schemeClr val="dk1"/>
          </a:lnRef>
          <a:fillRef idx="0">
            <a:schemeClr val="dk1"/>
          </a:fillRef>
          <a:effectRef idx="0">
            <a:schemeClr val="dk1"/>
          </a:effectRef>
          <a:fontRef idx="minor">
            <a:schemeClr val="tx1"/>
          </a:fontRef>
        </p:style>
      </p:cxnSp>
      <p:cxnSp>
        <p:nvCxnSpPr>
          <p:cNvPr id="6" name="Curved Connector 5"/>
          <p:cNvCxnSpPr>
            <a:stCxn id="182" idx="0"/>
            <a:endCxn id="193" idx="0"/>
          </p:cNvCxnSpPr>
          <p:nvPr/>
        </p:nvCxnSpPr>
        <p:spPr>
          <a:xfrm rot="16200000" flipH="1">
            <a:off x="7819161" y="1627694"/>
            <a:ext cx="535715" cy="1697955"/>
          </a:xfrm>
          <a:prstGeom prst="curvedConnector3">
            <a:avLst>
              <a:gd name="adj1" fmla="val -42672"/>
            </a:avLst>
          </a:prstGeom>
          <a:ln>
            <a:tailEnd type="triangle"/>
          </a:ln>
        </p:spPr>
        <p:style>
          <a:lnRef idx="1">
            <a:schemeClr val="dk1"/>
          </a:lnRef>
          <a:fillRef idx="0">
            <a:schemeClr val="dk1"/>
          </a:fillRef>
          <a:effectRef idx="0">
            <a:schemeClr val="dk1"/>
          </a:effectRef>
          <a:fontRef idx="minor">
            <a:schemeClr val="tx1"/>
          </a:fontRef>
        </p:style>
      </p:cxnSp>
      <p:cxnSp>
        <p:nvCxnSpPr>
          <p:cNvPr id="9" name="Curved Connector 8"/>
          <p:cNvCxnSpPr>
            <a:stCxn id="181" idx="0"/>
            <a:endCxn id="191" idx="0"/>
          </p:cNvCxnSpPr>
          <p:nvPr/>
        </p:nvCxnSpPr>
        <p:spPr>
          <a:xfrm rot="16200000" flipH="1">
            <a:off x="8136024" y="890457"/>
            <a:ext cx="41206" cy="2685864"/>
          </a:xfrm>
          <a:prstGeom prst="curvedConnector3">
            <a:avLst>
              <a:gd name="adj1" fmla="val -554774"/>
            </a:avLst>
          </a:prstGeom>
          <a:ln>
            <a:tailEnd type="triangle"/>
          </a:ln>
        </p:spPr>
        <p:style>
          <a:lnRef idx="1">
            <a:schemeClr val="dk1"/>
          </a:lnRef>
          <a:fillRef idx="0">
            <a:schemeClr val="dk1"/>
          </a:fillRef>
          <a:effectRef idx="0">
            <a:schemeClr val="dk1"/>
          </a:effectRef>
          <a:fontRef idx="minor">
            <a:schemeClr val="tx1"/>
          </a:fontRef>
        </p:style>
      </p:cxnSp>
      <p:cxnSp>
        <p:nvCxnSpPr>
          <p:cNvPr id="11" name="Curved Connector 10"/>
          <p:cNvCxnSpPr>
            <a:stCxn id="182" idx="0"/>
            <a:endCxn id="194" idx="0"/>
          </p:cNvCxnSpPr>
          <p:nvPr/>
        </p:nvCxnSpPr>
        <p:spPr>
          <a:xfrm rot="16200000" flipH="1">
            <a:off x="8106061" y="1340794"/>
            <a:ext cx="535715" cy="2271755"/>
          </a:xfrm>
          <a:prstGeom prst="curvedConnector3">
            <a:avLst>
              <a:gd name="adj1" fmla="val -42672"/>
            </a:avLst>
          </a:prstGeom>
          <a:ln>
            <a:tailEnd type="triangle"/>
          </a:ln>
        </p:spPr>
        <p:style>
          <a:lnRef idx="1">
            <a:schemeClr val="dk1"/>
          </a:lnRef>
          <a:fillRef idx="0">
            <a:schemeClr val="dk1"/>
          </a:fillRef>
          <a:effectRef idx="0">
            <a:schemeClr val="dk1"/>
          </a:effectRef>
          <a:fontRef idx="minor">
            <a:schemeClr val="tx1"/>
          </a:fontRef>
        </p:style>
      </p:cxnSp>
      <p:sp>
        <p:nvSpPr>
          <p:cNvPr id="262" name="Rectangle 7"/>
          <p:cNvSpPr>
            <a:spLocks noChangeArrowheads="1"/>
          </p:cNvSpPr>
          <p:nvPr/>
        </p:nvSpPr>
        <p:spPr bwMode="auto">
          <a:xfrm>
            <a:off x="7379744" y="3992994"/>
            <a:ext cx="73025" cy="350837"/>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 </a:t>
            </a:r>
            <a:endParaRPr lang="en-GB" dirty="0">
              <a:latin typeface="Calibri" pitchFamily="34" charset="0"/>
            </a:endParaRPr>
          </a:p>
        </p:txBody>
      </p:sp>
      <p:sp>
        <p:nvSpPr>
          <p:cNvPr id="282" name="Oval 281"/>
          <p:cNvSpPr/>
          <p:nvPr/>
        </p:nvSpPr>
        <p:spPr>
          <a:xfrm>
            <a:off x="1192284" y="2274446"/>
            <a:ext cx="234950" cy="321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3" name="Oval 282"/>
          <p:cNvSpPr/>
          <p:nvPr/>
        </p:nvSpPr>
        <p:spPr>
          <a:xfrm>
            <a:off x="4123739" y="2214122"/>
            <a:ext cx="234950" cy="321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TextBox 155"/>
          <p:cNvSpPr txBox="1"/>
          <p:nvPr/>
        </p:nvSpPr>
        <p:spPr>
          <a:xfrm>
            <a:off x="3694113" y="5267997"/>
            <a:ext cx="3910647" cy="369332"/>
          </a:xfrm>
          <a:prstGeom prst="rect">
            <a:avLst/>
          </a:prstGeom>
          <a:noFill/>
        </p:spPr>
        <p:txBody>
          <a:bodyPr wrap="square" rtlCol="0">
            <a:spAutoFit/>
          </a:bodyPr>
          <a:lstStyle/>
          <a:p>
            <a:r>
              <a:rPr lang="en-GB" dirty="0" smtClean="0"/>
              <a:t>To divide, we only invert it and multiply. </a:t>
            </a:r>
            <a:endParaRPr lang="en-GB" dirty="0"/>
          </a:p>
        </p:txBody>
      </p:sp>
    </p:spTree>
    <p:extLst>
      <p:ext uri="{BB962C8B-B14F-4D97-AF65-F5344CB8AC3E}">
        <p14:creationId xmlns:p14="http://schemas.microsoft.com/office/powerpoint/2010/main" val="248839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1181 0.00278 C -0.03334 0.00602 -0.05035 0.01435 -0.06737 0.03241 C -0.07153 0.04167 -0.07726 0.05046 -0.08403 0.05648 C -0.08976 0.06782 -0.08421 0.05532 -0.0882 0.0713 C -0.09046 0.08009 -0.09514 0.08819 -0.09931 0.09537 C -0.10122 0.10278 -0.10504 0.10718 -0.10764 0.11389 C -0.10834 0.11574 -0.10799 0.11806 -0.10903 0.11944 C -0.11007 0.12083 -0.11181 0.1206 -0.1132 0.1213 C -0.11459 0.12384 -0.11667 0.12569 -0.11737 0.1287 C -0.11928 0.13773 -0.11181 0.13079 -0.11737 0.13982 C -0.11893 0.14213 -0.12118 0.14329 -0.12292 0.14537 C -0.13108 0.15463 -0.13907 0.16319 -0.14653 0.17315 C -0.14948 0.17708 -0.16181 0.18056 -0.16459 0.18426 C -0.16511 0.18495 -0.16372 0.18542 -0.1632 0.18611 " pathEditMode="relative" ptsTypes="fffffffffffffA">
                                      <p:cBhvr>
                                        <p:cTn id="12" dur="2000" fill="hold"/>
                                        <p:tgtEl>
                                          <p:spTgt spid="160"/>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8"/>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6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29"/>
                                        </p:tgtEl>
                                        <p:attrNameLst>
                                          <p:attrName>style.visibility</p:attrName>
                                        </p:attrNameLst>
                                      </p:cBhvr>
                                      <p:to>
                                        <p:strVal val="visible"/>
                                      </p:to>
                                    </p:set>
                                    <p:animEffect transition="in" filter="box(in)">
                                      <p:cBhvr>
                                        <p:cTn id="23" dur="500"/>
                                        <p:tgtEl>
                                          <p:spTgt spid="129"/>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30"/>
                                        </p:tgtEl>
                                        <p:attrNameLst>
                                          <p:attrName>style.visibility</p:attrName>
                                        </p:attrNameLst>
                                      </p:cBhvr>
                                      <p:to>
                                        <p:strVal val="visible"/>
                                      </p:to>
                                    </p:set>
                                    <p:animEffect transition="in" filter="box(in)">
                                      <p:cBhvr>
                                        <p:cTn id="28" dur="500"/>
                                        <p:tgtEl>
                                          <p:spTgt spid="130"/>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31"/>
                                        </p:tgtEl>
                                        <p:attrNameLst>
                                          <p:attrName>style.visibility</p:attrName>
                                        </p:attrNameLst>
                                      </p:cBhvr>
                                      <p:to>
                                        <p:strVal val="visible"/>
                                      </p:to>
                                    </p:set>
                                    <p:animEffect transition="in" filter="box(in)">
                                      <p:cBhvr>
                                        <p:cTn id="33" dur="500"/>
                                        <p:tgtEl>
                                          <p:spTgt spid="13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4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43"/>
                                        </p:tgtEl>
                                        <p:attrNameLst>
                                          <p:attrName>style.visibility</p:attrName>
                                        </p:attrNameLst>
                                      </p:cBhvr>
                                      <p:to>
                                        <p:strVal val="visible"/>
                                      </p:to>
                                    </p:set>
                                    <p:animEffect transition="in" filter="box(in)">
                                      <p:cBhvr>
                                        <p:cTn id="42" dur="500"/>
                                        <p:tgtEl>
                                          <p:spTgt spid="14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44"/>
                                        </p:tgtEl>
                                        <p:attrNameLst>
                                          <p:attrName>style.visibility</p:attrName>
                                        </p:attrNameLst>
                                      </p:cBhvr>
                                      <p:to>
                                        <p:strVal val="visible"/>
                                      </p:to>
                                    </p:set>
                                    <p:animEffect transition="in" filter="box(in)">
                                      <p:cBhvr>
                                        <p:cTn id="47" dur="500"/>
                                        <p:tgtEl>
                                          <p:spTgt spid="144"/>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45"/>
                                        </p:tgtEl>
                                        <p:attrNameLst>
                                          <p:attrName>style.visibility</p:attrName>
                                        </p:attrNameLst>
                                      </p:cBhvr>
                                      <p:to>
                                        <p:strVal val="visible"/>
                                      </p:to>
                                    </p:set>
                                    <p:animEffect transition="in" filter="box(in)">
                                      <p:cBhvr>
                                        <p:cTn id="52" dur="500"/>
                                        <p:tgtEl>
                                          <p:spTgt spid="145"/>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46"/>
                                        </p:tgtEl>
                                        <p:attrNameLst>
                                          <p:attrName>style.visibility</p:attrName>
                                        </p:attrNameLst>
                                      </p:cBhvr>
                                      <p:to>
                                        <p:strVal val="visible"/>
                                      </p:to>
                                    </p:set>
                                    <p:animEffect transition="in" filter="box(in)">
                                      <p:cBhvr>
                                        <p:cTn id="57" dur="500"/>
                                        <p:tgtEl>
                                          <p:spTgt spid="146"/>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47"/>
                                        </p:tgtEl>
                                        <p:attrNameLst>
                                          <p:attrName>style.visibility</p:attrName>
                                        </p:attrNameLst>
                                      </p:cBhvr>
                                      <p:to>
                                        <p:strVal val="visible"/>
                                      </p:to>
                                    </p:set>
                                    <p:animEffect transition="in" filter="box(in)">
                                      <p:cBhvr>
                                        <p:cTn id="62" dur="500"/>
                                        <p:tgtEl>
                                          <p:spTgt spid="147"/>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162"/>
                                        </p:tgtEl>
                                        <p:attrNameLst>
                                          <p:attrName>style.visibility</p:attrName>
                                        </p:attrNameLst>
                                      </p:cBhvr>
                                      <p:to>
                                        <p:strVal val="visible"/>
                                      </p:to>
                                    </p:set>
                                    <p:animEffect transition="in" filter="box(in)">
                                      <p:cBhvr>
                                        <p:cTn id="71" dur="500"/>
                                        <p:tgtEl>
                                          <p:spTgt spid="162"/>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164"/>
                                        </p:tgtEl>
                                        <p:attrNameLst>
                                          <p:attrName>style.visibility</p:attrName>
                                        </p:attrNameLst>
                                      </p:cBhvr>
                                      <p:to>
                                        <p:strVal val="visible"/>
                                      </p:to>
                                    </p:set>
                                    <p:animEffect transition="in" filter="box(in)">
                                      <p:cBhvr>
                                        <p:cTn id="76" dur="500"/>
                                        <p:tgtEl>
                                          <p:spTgt spid="164"/>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165"/>
                                        </p:tgtEl>
                                        <p:attrNameLst>
                                          <p:attrName>style.visibility</p:attrName>
                                        </p:attrNameLst>
                                      </p:cBhvr>
                                      <p:to>
                                        <p:strVal val="visible"/>
                                      </p:to>
                                    </p:set>
                                    <p:animEffect transition="in" filter="box(in)">
                                      <p:cBhvr>
                                        <p:cTn id="81"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27" grpId="0"/>
      <p:bldP spid="128" grpId="0"/>
      <p:bldP spid="129" grpId="0"/>
      <p:bldP spid="130" grpId="0"/>
      <p:bldP spid="131" grpId="0"/>
      <p:bldP spid="142" grpId="0"/>
      <p:bldP spid="143" grpId="0"/>
      <p:bldP spid="144" grpId="0"/>
      <p:bldP spid="145" grpId="0"/>
      <p:bldP spid="146" grpId="0"/>
      <p:bldP spid="147" grpId="0"/>
      <p:bldP spid="160" grpId="0"/>
      <p:bldP spid="160" grpId="1"/>
      <p:bldP spid="161" grpId="0"/>
      <p:bldP spid="162" grpId="0"/>
      <p:bldP spid="164" grpId="0"/>
      <p:bldP spid="16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62518" y="5344126"/>
            <a:ext cx="9561780" cy="923330"/>
          </a:xfrm>
          <a:prstGeom prst="rect">
            <a:avLst/>
          </a:prstGeom>
          <a:noFill/>
        </p:spPr>
        <p:txBody>
          <a:bodyPr wrap="square" rtlCol="0">
            <a:spAutoFit/>
          </a:bodyPr>
          <a:lstStyle/>
          <a:p>
            <a:r>
              <a:rPr lang="en-GB" dirty="0"/>
              <a:t>Y</a:t>
            </a:r>
            <a:r>
              <a:rPr lang="en-GB" dirty="0" smtClean="0"/>
              <a:t>ou can plot Matrics on the first row as x-axis and the second row as y-axis.  By plotting them, as shown above, it can come out with an shape or line.  To reflect it, we use different types of matrices depending on what angle you want it reflected.  </a:t>
            </a:r>
            <a:endParaRPr lang="en-GB" dirty="0"/>
          </a:p>
        </p:txBody>
      </p:sp>
      <p:sp>
        <p:nvSpPr>
          <p:cNvPr id="8" name="Rectangle 57"/>
          <p:cNvSpPr>
            <a:spLocks noChangeArrowheads="1"/>
          </p:cNvSpPr>
          <p:nvPr/>
        </p:nvSpPr>
        <p:spPr bwMode="auto">
          <a:xfrm>
            <a:off x="7899817" y="546653"/>
            <a:ext cx="80493" cy="353943"/>
          </a:xfrm>
          <a:prstGeom prst="rect">
            <a:avLst/>
          </a:prstGeom>
          <a:noFill/>
          <a:ln w="9525">
            <a:noFill/>
            <a:miter lim="800000"/>
            <a:headEnd/>
            <a:tailEnd/>
          </a:ln>
        </p:spPr>
        <p:txBody>
          <a:bodyPr wrap="square" lIns="0" tIns="0" rIns="0" bIns="0">
            <a:spAutoFit/>
          </a:bodyPr>
          <a:lstStyle/>
          <a:p>
            <a:r>
              <a:rPr lang="en-GB" sz="2300">
                <a:solidFill>
                  <a:srgbClr val="000000"/>
                </a:solidFill>
                <a:latin typeface="Times New Roman" pitchFamily="18" charset="0"/>
              </a:rPr>
              <a:t> </a:t>
            </a:r>
            <a:endParaRPr lang="en-GB">
              <a:latin typeface="Calibri" pitchFamily="34" charset="0"/>
            </a:endParaRPr>
          </a:p>
        </p:txBody>
      </p:sp>
      <p:sp>
        <p:nvSpPr>
          <p:cNvPr id="9" name="Rectangle 58"/>
          <p:cNvSpPr>
            <a:spLocks noChangeArrowheads="1"/>
          </p:cNvSpPr>
          <p:nvPr/>
        </p:nvSpPr>
        <p:spPr bwMode="auto">
          <a:xfrm>
            <a:off x="8105723" y="624513"/>
            <a:ext cx="325116" cy="353943"/>
          </a:xfrm>
          <a:prstGeom prst="rect">
            <a:avLst/>
          </a:prstGeom>
          <a:noFill/>
          <a:ln w="9525">
            <a:noFill/>
            <a:miter lim="800000"/>
            <a:headEnd/>
            <a:tailEnd/>
          </a:ln>
        </p:spPr>
        <p:txBody>
          <a:bodyPr wrap="square" lIns="0" tIns="0" rIns="0" bIns="0">
            <a:spAutoFit/>
          </a:bodyPr>
          <a:lstStyle/>
          <a:p>
            <a:r>
              <a:rPr lang="en-GB" sz="2300" dirty="0" smtClean="0">
                <a:solidFill>
                  <a:srgbClr val="000000"/>
                </a:solidFill>
                <a:latin typeface="Times New Roman" pitchFamily="18" charset="0"/>
              </a:rPr>
              <a:t>1</a:t>
            </a:r>
            <a:endParaRPr lang="en-GB" dirty="0">
              <a:latin typeface="Calibri" pitchFamily="34" charset="0"/>
            </a:endParaRPr>
          </a:p>
        </p:txBody>
      </p:sp>
      <p:sp>
        <p:nvSpPr>
          <p:cNvPr id="10" name="Rectangle 59"/>
          <p:cNvSpPr>
            <a:spLocks noChangeArrowheads="1"/>
          </p:cNvSpPr>
          <p:nvPr/>
        </p:nvSpPr>
        <p:spPr bwMode="auto">
          <a:xfrm>
            <a:off x="8353694" y="623636"/>
            <a:ext cx="325116" cy="353943"/>
          </a:xfrm>
          <a:prstGeom prst="rect">
            <a:avLst/>
          </a:prstGeom>
          <a:noFill/>
          <a:ln w="9525">
            <a:noFill/>
            <a:miter lim="800000"/>
            <a:headEnd/>
            <a:tailEnd/>
          </a:ln>
        </p:spPr>
        <p:txBody>
          <a:bodyPr wrap="square" lIns="0" tIns="0" rIns="0" bIns="0">
            <a:spAutoFit/>
          </a:bodyPr>
          <a:lstStyle/>
          <a:p>
            <a:r>
              <a:rPr lang="en-GB" sz="2300" dirty="0" smtClean="0">
                <a:solidFill>
                  <a:srgbClr val="000000"/>
                </a:solidFill>
                <a:latin typeface="Times New Roman" pitchFamily="18" charset="0"/>
              </a:rPr>
              <a:t>1</a:t>
            </a:r>
            <a:endParaRPr lang="en-GB" dirty="0">
              <a:latin typeface="Calibri" pitchFamily="34" charset="0"/>
            </a:endParaRPr>
          </a:p>
        </p:txBody>
      </p:sp>
      <p:sp>
        <p:nvSpPr>
          <p:cNvPr id="11" name="Rectangle 61"/>
          <p:cNvSpPr>
            <a:spLocks noChangeArrowheads="1"/>
          </p:cNvSpPr>
          <p:nvPr/>
        </p:nvSpPr>
        <p:spPr bwMode="auto">
          <a:xfrm>
            <a:off x="8105723" y="1115050"/>
            <a:ext cx="325116" cy="276999"/>
          </a:xfrm>
          <a:prstGeom prst="rect">
            <a:avLst/>
          </a:prstGeom>
          <a:noFill/>
          <a:ln w="9525">
            <a:noFill/>
            <a:miter lim="800000"/>
            <a:headEnd/>
            <a:tailEnd/>
          </a:ln>
        </p:spPr>
        <p:txBody>
          <a:bodyPr wrap="square" lIns="0" tIns="0" rIns="0" bIns="0">
            <a:spAutoFit/>
          </a:bodyPr>
          <a:lstStyle/>
          <a:p>
            <a:r>
              <a:rPr lang="en-GB" dirty="0" smtClean="0">
                <a:latin typeface="Calibri" pitchFamily="34" charset="0"/>
              </a:rPr>
              <a:t>1</a:t>
            </a:r>
            <a:endParaRPr lang="en-GB" dirty="0">
              <a:latin typeface="Calibri" pitchFamily="34" charset="0"/>
            </a:endParaRPr>
          </a:p>
        </p:txBody>
      </p:sp>
      <p:sp>
        <p:nvSpPr>
          <p:cNvPr id="12" name="Rectangle 62"/>
          <p:cNvSpPr>
            <a:spLocks noChangeArrowheads="1"/>
          </p:cNvSpPr>
          <p:nvPr/>
        </p:nvSpPr>
        <p:spPr bwMode="auto">
          <a:xfrm>
            <a:off x="8388937" y="1090841"/>
            <a:ext cx="325116" cy="353943"/>
          </a:xfrm>
          <a:prstGeom prst="rect">
            <a:avLst/>
          </a:prstGeom>
          <a:noFill/>
          <a:ln w="9525">
            <a:noFill/>
            <a:miter lim="800000"/>
            <a:headEnd/>
            <a:tailEnd/>
          </a:ln>
        </p:spPr>
        <p:txBody>
          <a:bodyPr wrap="square" lIns="0" tIns="0" rIns="0" bIns="0">
            <a:spAutoFit/>
          </a:bodyPr>
          <a:lstStyle/>
          <a:p>
            <a:r>
              <a:rPr lang="en-GB" sz="2300" dirty="0" smtClean="0">
                <a:solidFill>
                  <a:srgbClr val="000000"/>
                </a:solidFill>
                <a:latin typeface="Times New Roman" pitchFamily="18" charset="0"/>
              </a:rPr>
              <a:t>4</a:t>
            </a:r>
            <a:endParaRPr lang="en-GB" dirty="0">
              <a:latin typeface="Calibri" pitchFamily="34" charset="0"/>
            </a:endParaRPr>
          </a:p>
        </p:txBody>
      </p:sp>
      <p:sp>
        <p:nvSpPr>
          <p:cNvPr id="13" name="Rectangle 64"/>
          <p:cNvSpPr>
            <a:spLocks noChangeArrowheads="1"/>
          </p:cNvSpPr>
          <p:nvPr/>
        </p:nvSpPr>
        <p:spPr bwMode="auto">
          <a:xfrm>
            <a:off x="7981484" y="538717"/>
            <a:ext cx="124238" cy="353943"/>
          </a:xfrm>
          <a:prstGeom prst="rect">
            <a:avLst/>
          </a:prstGeom>
          <a:noFill/>
          <a:ln w="9525">
            <a:noFill/>
            <a:miter lim="800000"/>
            <a:headEnd/>
            <a:tailEnd/>
          </a:ln>
        </p:spPr>
        <p:txBody>
          <a:bodyPr wrap="square" lIns="0" tIns="0" rIns="0" bIns="0">
            <a:spAutoFit/>
          </a:bodyPr>
          <a:lstStyle/>
          <a:p>
            <a:r>
              <a:rPr lang="en-GB" sz="2300">
                <a:solidFill>
                  <a:srgbClr val="000000"/>
                </a:solidFill>
                <a:latin typeface="Symbol" pitchFamily="18" charset="2"/>
              </a:rPr>
              <a:t>æ</a:t>
            </a:r>
            <a:endParaRPr lang="en-GB">
              <a:latin typeface="Calibri" pitchFamily="34" charset="0"/>
            </a:endParaRPr>
          </a:p>
        </p:txBody>
      </p:sp>
      <p:sp>
        <p:nvSpPr>
          <p:cNvPr id="14" name="Rectangle 65"/>
          <p:cNvSpPr>
            <a:spLocks noChangeArrowheads="1"/>
          </p:cNvSpPr>
          <p:nvPr/>
        </p:nvSpPr>
        <p:spPr bwMode="auto">
          <a:xfrm>
            <a:off x="7977657" y="1263412"/>
            <a:ext cx="112712" cy="350838"/>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Symbol" pitchFamily="18" charset="2"/>
              </a:rPr>
              <a:t>è</a:t>
            </a:r>
            <a:endParaRPr lang="en-GB" dirty="0">
              <a:latin typeface="Calibri" pitchFamily="34" charset="0"/>
            </a:endParaRPr>
          </a:p>
        </p:txBody>
      </p:sp>
      <p:sp>
        <p:nvSpPr>
          <p:cNvPr id="15" name="Rectangle 66"/>
          <p:cNvSpPr>
            <a:spLocks noChangeArrowheads="1"/>
          </p:cNvSpPr>
          <p:nvPr/>
        </p:nvSpPr>
        <p:spPr bwMode="auto">
          <a:xfrm>
            <a:off x="7981484" y="768903"/>
            <a:ext cx="124238" cy="353943"/>
          </a:xfrm>
          <a:prstGeom prst="rect">
            <a:avLst/>
          </a:prstGeom>
          <a:noFill/>
          <a:ln w="9525">
            <a:noFill/>
            <a:miter lim="800000"/>
            <a:headEnd/>
            <a:tailEnd/>
          </a:ln>
        </p:spPr>
        <p:txBody>
          <a:bodyPr wrap="square" lIns="0" tIns="0" rIns="0" bIns="0">
            <a:spAutoFit/>
          </a:bodyPr>
          <a:lstStyle/>
          <a:p>
            <a:r>
              <a:rPr lang="en-GB" sz="2300" dirty="0">
                <a:solidFill>
                  <a:srgbClr val="000000"/>
                </a:solidFill>
                <a:latin typeface="Symbol" pitchFamily="18" charset="2"/>
              </a:rPr>
              <a:t>ç</a:t>
            </a:r>
            <a:endParaRPr lang="en-GB" dirty="0">
              <a:latin typeface="Calibri" pitchFamily="34" charset="0"/>
            </a:endParaRPr>
          </a:p>
        </p:txBody>
      </p:sp>
      <p:sp>
        <p:nvSpPr>
          <p:cNvPr id="16" name="Rectangle 67"/>
          <p:cNvSpPr>
            <a:spLocks noChangeArrowheads="1"/>
          </p:cNvSpPr>
          <p:nvPr/>
        </p:nvSpPr>
        <p:spPr bwMode="auto">
          <a:xfrm>
            <a:off x="7981484" y="992742"/>
            <a:ext cx="124238" cy="353943"/>
          </a:xfrm>
          <a:prstGeom prst="rect">
            <a:avLst/>
          </a:prstGeom>
          <a:noFill/>
          <a:ln w="9525">
            <a:noFill/>
            <a:miter lim="800000"/>
            <a:headEnd/>
            <a:tailEnd/>
          </a:ln>
        </p:spPr>
        <p:txBody>
          <a:bodyPr wrap="square" lIns="0" tIns="0" rIns="0" bIns="0">
            <a:spAutoFit/>
          </a:bodyPr>
          <a:lstStyle/>
          <a:p>
            <a:r>
              <a:rPr lang="en-GB" sz="2300" dirty="0">
                <a:solidFill>
                  <a:srgbClr val="000000"/>
                </a:solidFill>
                <a:latin typeface="Symbol" pitchFamily="18" charset="2"/>
              </a:rPr>
              <a:t>ç</a:t>
            </a:r>
            <a:endParaRPr lang="en-GB" dirty="0">
              <a:latin typeface="Calibri" pitchFamily="34" charset="0"/>
            </a:endParaRPr>
          </a:p>
        </p:txBody>
      </p:sp>
      <p:sp>
        <p:nvSpPr>
          <p:cNvPr id="17" name="Rectangle 68"/>
          <p:cNvSpPr>
            <a:spLocks noChangeArrowheads="1"/>
          </p:cNvSpPr>
          <p:nvPr/>
        </p:nvSpPr>
        <p:spPr bwMode="auto">
          <a:xfrm>
            <a:off x="9019280" y="570422"/>
            <a:ext cx="124238" cy="353943"/>
          </a:xfrm>
          <a:prstGeom prst="rect">
            <a:avLst/>
          </a:prstGeom>
          <a:noFill/>
          <a:ln w="9525">
            <a:noFill/>
            <a:miter lim="800000"/>
            <a:headEnd/>
            <a:tailEnd/>
          </a:ln>
        </p:spPr>
        <p:txBody>
          <a:bodyPr wrap="square" lIns="0" tIns="0" rIns="0" bIns="0">
            <a:spAutoFit/>
          </a:bodyPr>
          <a:lstStyle/>
          <a:p>
            <a:r>
              <a:rPr lang="en-GB" sz="2300">
                <a:solidFill>
                  <a:srgbClr val="000000"/>
                </a:solidFill>
                <a:latin typeface="Symbol" pitchFamily="18" charset="2"/>
              </a:rPr>
              <a:t>ö</a:t>
            </a:r>
            <a:endParaRPr lang="en-GB">
              <a:latin typeface="Calibri" pitchFamily="34" charset="0"/>
            </a:endParaRPr>
          </a:p>
        </p:txBody>
      </p:sp>
      <p:sp>
        <p:nvSpPr>
          <p:cNvPr id="18" name="Rectangle 69"/>
          <p:cNvSpPr>
            <a:spLocks noChangeArrowheads="1"/>
          </p:cNvSpPr>
          <p:nvPr/>
        </p:nvSpPr>
        <p:spPr bwMode="auto">
          <a:xfrm>
            <a:off x="9025043" y="1263412"/>
            <a:ext cx="112712" cy="350838"/>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Symbol" pitchFamily="18" charset="2"/>
              </a:rPr>
              <a:t>ø</a:t>
            </a:r>
            <a:endParaRPr lang="en-GB" dirty="0">
              <a:latin typeface="Calibri" pitchFamily="34" charset="0"/>
            </a:endParaRPr>
          </a:p>
        </p:txBody>
      </p:sp>
      <p:sp>
        <p:nvSpPr>
          <p:cNvPr id="19" name="Rectangle 70"/>
          <p:cNvSpPr>
            <a:spLocks noChangeArrowheads="1"/>
          </p:cNvSpPr>
          <p:nvPr/>
        </p:nvSpPr>
        <p:spPr bwMode="auto">
          <a:xfrm>
            <a:off x="9019280" y="800608"/>
            <a:ext cx="124238" cy="353943"/>
          </a:xfrm>
          <a:prstGeom prst="rect">
            <a:avLst/>
          </a:prstGeom>
          <a:noFill/>
          <a:ln w="9525">
            <a:noFill/>
            <a:miter lim="800000"/>
            <a:headEnd/>
            <a:tailEnd/>
          </a:ln>
        </p:spPr>
        <p:txBody>
          <a:bodyPr wrap="square" lIns="0" tIns="0" rIns="0" bIns="0">
            <a:spAutoFit/>
          </a:bodyPr>
          <a:lstStyle/>
          <a:p>
            <a:r>
              <a:rPr lang="en-GB" sz="2300">
                <a:solidFill>
                  <a:srgbClr val="000000"/>
                </a:solidFill>
                <a:latin typeface="Symbol" pitchFamily="18" charset="2"/>
              </a:rPr>
              <a:t>÷</a:t>
            </a:r>
            <a:endParaRPr lang="en-GB">
              <a:latin typeface="Calibri" pitchFamily="34" charset="0"/>
            </a:endParaRPr>
          </a:p>
        </p:txBody>
      </p:sp>
      <p:sp>
        <p:nvSpPr>
          <p:cNvPr id="20" name="Rectangle 71"/>
          <p:cNvSpPr>
            <a:spLocks noChangeArrowheads="1"/>
          </p:cNvSpPr>
          <p:nvPr/>
        </p:nvSpPr>
        <p:spPr bwMode="auto">
          <a:xfrm>
            <a:off x="9019280" y="1024447"/>
            <a:ext cx="124238" cy="353943"/>
          </a:xfrm>
          <a:prstGeom prst="rect">
            <a:avLst/>
          </a:prstGeom>
          <a:noFill/>
          <a:ln w="9525">
            <a:noFill/>
            <a:miter lim="800000"/>
            <a:headEnd/>
            <a:tailEnd/>
          </a:ln>
        </p:spPr>
        <p:txBody>
          <a:bodyPr wrap="square" lIns="0" tIns="0" rIns="0" bIns="0">
            <a:spAutoFit/>
          </a:bodyPr>
          <a:lstStyle/>
          <a:p>
            <a:r>
              <a:rPr lang="en-GB" sz="2300" dirty="0">
                <a:solidFill>
                  <a:srgbClr val="000000"/>
                </a:solidFill>
                <a:latin typeface="Symbol" pitchFamily="18" charset="2"/>
              </a:rPr>
              <a:t>÷</a:t>
            </a:r>
            <a:endParaRPr lang="en-GB" dirty="0">
              <a:latin typeface="Calibri" pitchFamily="34" charset="0"/>
            </a:endParaRPr>
          </a:p>
        </p:txBody>
      </p:sp>
      <p:sp>
        <p:nvSpPr>
          <p:cNvPr id="21" name="Rectangle 56"/>
          <p:cNvSpPr>
            <a:spLocks noChangeArrowheads="1"/>
          </p:cNvSpPr>
          <p:nvPr/>
        </p:nvSpPr>
        <p:spPr bwMode="auto">
          <a:xfrm>
            <a:off x="7320290" y="602225"/>
            <a:ext cx="556819" cy="353943"/>
          </a:xfrm>
          <a:prstGeom prst="rect">
            <a:avLst/>
          </a:prstGeom>
          <a:noFill/>
          <a:ln w="9525">
            <a:noFill/>
            <a:miter lim="800000"/>
            <a:headEnd/>
            <a:tailEnd/>
          </a:ln>
        </p:spPr>
        <p:txBody>
          <a:bodyPr wrap="none" lIns="0" tIns="0" rIns="0" bIns="0">
            <a:spAutoFit/>
          </a:bodyPr>
          <a:lstStyle/>
          <a:p>
            <a:r>
              <a:rPr lang="en-GB" sz="2300" dirty="0">
                <a:solidFill>
                  <a:srgbClr val="000000"/>
                </a:solidFill>
                <a:latin typeface="Times New Roman" pitchFamily="18" charset="0"/>
              </a:rPr>
              <a:t> T</a:t>
            </a:r>
            <a:r>
              <a:rPr lang="en-GB" sz="2300" dirty="0" smtClean="0">
                <a:solidFill>
                  <a:srgbClr val="000000"/>
                </a:solidFill>
                <a:latin typeface="Times New Roman" pitchFamily="18" charset="0"/>
              </a:rPr>
              <a:t> </a:t>
            </a:r>
            <a:r>
              <a:rPr lang="en-GB" sz="2300" dirty="0">
                <a:solidFill>
                  <a:srgbClr val="000000"/>
                </a:solidFill>
                <a:latin typeface="Times New Roman" pitchFamily="18" charset="0"/>
              </a:rPr>
              <a:t>= </a:t>
            </a:r>
            <a:endParaRPr lang="en-GB" dirty="0">
              <a:latin typeface="Calibri" pitchFamily="34" charset="0"/>
            </a:endParaRPr>
          </a:p>
        </p:txBody>
      </p:sp>
      <p:sp>
        <p:nvSpPr>
          <p:cNvPr id="22" name="Rectangle 62"/>
          <p:cNvSpPr>
            <a:spLocks noChangeArrowheads="1"/>
          </p:cNvSpPr>
          <p:nvPr/>
        </p:nvSpPr>
        <p:spPr bwMode="auto">
          <a:xfrm>
            <a:off x="8691283" y="1099862"/>
            <a:ext cx="325116" cy="353943"/>
          </a:xfrm>
          <a:prstGeom prst="rect">
            <a:avLst/>
          </a:prstGeom>
          <a:noFill/>
          <a:ln w="9525">
            <a:noFill/>
            <a:miter lim="800000"/>
            <a:headEnd/>
            <a:tailEnd/>
          </a:ln>
        </p:spPr>
        <p:txBody>
          <a:bodyPr wrap="square" lIns="0" tIns="0" rIns="0" bIns="0">
            <a:spAutoFit/>
          </a:bodyPr>
          <a:lstStyle/>
          <a:p>
            <a:r>
              <a:rPr lang="en-GB" sz="2300" dirty="0" smtClean="0">
                <a:solidFill>
                  <a:srgbClr val="000000"/>
                </a:solidFill>
                <a:latin typeface="Times New Roman" pitchFamily="18" charset="0"/>
              </a:rPr>
              <a:t>1</a:t>
            </a:r>
            <a:endParaRPr lang="en-GB" dirty="0">
              <a:latin typeface="Calibri" pitchFamily="34" charset="0"/>
            </a:endParaRPr>
          </a:p>
        </p:txBody>
      </p:sp>
      <p:sp>
        <p:nvSpPr>
          <p:cNvPr id="23" name="Rectangle 62"/>
          <p:cNvSpPr>
            <a:spLocks noChangeArrowheads="1"/>
          </p:cNvSpPr>
          <p:nvPr/>
        </p:nvSpPr>
        <p:spPr bwMode="auto">
          <a:xfrm>
            <a:off x="8655808" y="649149"/>
            <a:ext cx="325116" cy="353943"/>
          </a:xfrm>
          <a:prstGeom prst="rect">
            <a:avLst/>
          </a:prstGeom>
          <a:noFill/>
          <a:ln w="9525">
            <a:noFill/>
            <a:miter lim="800000"/>
            <a:headEnd/>
            <a:tailEnd/>
          </a:ln>
        </p:spPr>
        <p:txBody>
          <a:bodyPr wrap="square" lIns="0" tIns="0" rIns="0" bIns="0">
            <a:spAutoFit/>
          </a:bodyPr>
          <a:lstStyle/>
          <a:p>
            <a:r>
              <a:rPr lang="en-GB" sz="2300" dirty="0">
                <a:solidFill>
                  <a:srgbClr val="000000"/>
                </a:solidFill>
                <a:latin typeface="Times New Roman" pitchFamily="18" charset="0"/>
              </a:rPr>
              <a:t>2</a:t>
            </a:r>
            <a:endParaRPr lang="en-GB" dirty="0">
              <a:latin typeface="Calibri" pitchFamily="34" charset="0"/>
            </a:endParaRPr>
          </a:p>
        </p:txBody>
      </p:sp>
      <p:pic>
        <p:nvPicPr>
          <p:cNvPr id="2" name="Picture 1"/>
          <p:cNvPicPr>
            <a:picLocks noChangeAspect="1"/>
          </p:cNvPicPr>
          <p:nvPr/>
        </p:nvPicPr>
        <p:blipFill rotWithShape="1">
          <a:blip r:embed="rId2"/>
          <a:srcRect l="45730" t="23175" r="25093" b="26736"/>
          <a:stretch/>
        </p:blipFill>
        <p:spPr>
          <a:xfrm>
            <a:off x="1083967" y="299701"/>
            <a:ext cx="5881176" cy="5044425"/>
          </a:xfrm>
          <a:prstGeom prst="rect">
            <a:avLst/>
          </a:prstGeom>
        </p:spPr>
      </p:pic>
    </p:spTree>
    <p:extLst>
      <p:ext uri="{BB962C8B-B14F-4D97-AF65-F5344CB8AC3E}">
        <p14:creationId xmlns:p14="http://schemas.microsoft.com/office/powerpoint/2010/main" val="22297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ox(in)">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ox(in)">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ox(in)">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box(in)">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ox(in)">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22" grpId="0"/>
      <p:bldP spid="23"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288</TotalTime>
  <Words>308</Words>
  <Application>Microsoft Office PowerPoint</Application>
  <PresentationFormat>Widescreen</PresentationFormat>
  <Paragraphs>149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Calibri</vt:lpstr>
      <vt:lpstr>Calibri Light</vt:lpstr>
      <vt:lpstr>Symbol</vt:lpstr>
      <vt:lpstr>Times New Roman</vt:lpstr>
      <vt:lpstr>Retrospect</vt:lpstr>
      <vt:lpstr>Matrices</vt:lpstr>
      <vt:lpstr>PowerPoint Presentation</vt:lpstr>
      <vt:lpstr>PowerPoint Presentation</vt:lpstr>
    </vt:vector>
  </TitlesOfParts>
  <Company>University of Greenwich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Matrics</dc:title>
  <dc:creator>Usman Basharat</dc:creator>
  <cp:lastModifiedBy>Usman Basharat</cp:lastModifiedBy>
  <cp:revision>17</cp:revision>
  <dcterms:created xsi:type="dcterms:W3CDTF">2016-04-08T11:12:30Z</dcterms:created>
  <dcterms:modified xsi:type="dcterms:W3CDTF">2016-04-08T20:21:29Z</dcterms:modified>
</cp:coreProperties>
</file>