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303" r:id="rId4"/>
    <p:sldId id="304" r:id="rId5"/>
    <p:sldId id="305" r:id="rId6"/>
    <p:sldId id="306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9" r:id="rId29"/>
    <p:sldId id="316" r:id="rId30"/>
    <p:sldId id="310" r:id="rId31"/>
    <p:sldId id="283" r:id="rId32"/>
    <p:sldId id="284" r:id="rId33"/>
    <p:sldId id="285" r:id="rId34"/>
    <p:sldId id="286" r:id="rId35"/>
    <p:sldId id="311" r:id="rId36"/>
    <p:sldId id="312" r:id="rId37"/>
    <p:sldId id="287" r:id="rId38"/>
    <p:sldId id="292" r:id="rId39"/>
    <p:sldId id="293" r:id="rId40"/>
    <p:sldId id="294" r:id="rId41"/>
    <p:sldId id="295" r:id="rId42"/>
    <p:sldId id="313" r:id="rId43"/>
    <p:sldId id="296" r:id="rId44"/>
    <p:sldId id="297" r:id="rId45"/>
    <p:sldId id="314" r:id="rId46"/>
    <p:sldId id="315" r:id="rId47"/>
    <p:sldId id="298" r:id="rId48"/>
    <p:sldId id="299" r:id="rId49"/>
    <p:sldId id="300" r:id="rId50"/>
    <p:sldId id="301" r:id="rId51"/>
    <p:sldId id="3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707DF-5E28-48B7-BD34-4C1B06BEBC2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CBD35-2D20-4431-8362-7CD105CAB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1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11559-25A9-4C20-99AE-128A01A12BC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67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6077F-9B37-4333-BF69-6BF132997BF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3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23266-C9AD-4C61-9093-45D8C97C23E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54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BDB5-67CB-49B4-A8CE-3B26D3C2650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6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96C18-ABCB-4DCC-A156-85E142B0ACA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2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EF7EF-1186-471E-B5A4-A40A67C2CE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55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3AEC1-1C3E-4B28-B5A7-D0BCB0919B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097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2E2DD-2A5F-4AF6-A2DF-74B4CDB99DE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59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43F1B-A61B-49B7-9B03-A359F9D90FA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32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9C6B1-3AE8-4002-8D9C-B3BAEA5ABB2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27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424E0-DE2B-487A-BFDC-C9ED6C5982B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4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323EB-DB5C-44A7-8684-A85B085AD6D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450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6753A-C4EC-4669-96FF-03D09FA296D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96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3D62-CFCE-46B8-AC07-BFC6104FEC1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9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2A198-6B03-4794-9229-46F1029A15D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74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FFECD-4411-4A9E-872A-66B1B98E1FE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83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79501-2CD9-4CA9-AEEA-85A2FDF8044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070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56219-78BF-401F-88A5-F5E35F43F71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121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5204F-5569-4D8D-83CF-42C67630413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4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AD615-EA84-40B2-BCBF-2AB261EA79A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32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8001C-D5F2-4050-A602-6B86D312114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895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18FB6-640D-4642-97F3-D8711C0FDE9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48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0F96F-7D76-44B5-AF0B-3C616403C4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677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17B57-CC92-46D3-BFE8-BE86258A8AE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923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3AB2B-2B09-4658-A9CD-4E92089B457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175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B221A-F646-4E66-B925-84979A88F3B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662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BE46B-4D8B-44D0-9D1E-9D5D46987E3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632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69198-DF4C-476E-B0F2-B45EDA7910B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140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C550B-BA1C-4B8D-942D-369997BD6C4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95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1AC25-FB3C-423F-8DC9-13F3DBFE8A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1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07583-6CF5-42FA-813B-F434FD599C1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70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EEA41-4A05-470B-97B0-F93DCF9E363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53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144B5-6F4F-499F-9FE2-A403BF151AB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18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EE042-63BB-4B07-8C32-4ED9E6439FE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5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4F935-D071-4201-86CD-EC197564CF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66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3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8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9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7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20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6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8390B98-7EA1-4DF8-93CF-02F4F8567649}" type="datetimeFigureOut">
              <a:rPr lang="en-GB" smtClean="0"/>
              <a:t>21/09/2017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817B67C-EBCA-4779-9E48-AC9D7FB554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8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.d.zad@gre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i-depot.com/FiniteStateMachin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modal.com/asta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ihorizon.com/" TargetMode="External"/><Relationship Id="rId4" Type="http://schemas.openxmlformats.org/officeDocument/2006/relationships/hyperlink" Target="http://www.aihorizon.com/index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COMP1694 – Artificial Intelligence</a:t>
            </a:r>
            <a:br>
              <a:rPr lang="en-GB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Dr</a:t>
            </a:r>
            <a:r>
              <a:rPr lang="en-US" sz="2200" dirty="0"/>
              <a:t> Damon </a:t>
            </a:r>
            <a:r>
              <a:rPr lang="en-US" sz="2200" dirty="0" err="1"/>
              <a:t>Daylamani-Zad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hlinkClick r:id="rId2"/>
              </a:rPr>
              <a:t>d.d.zad@gre.ac.uk</a:t>
            </a:r>
            <a:endParaRPr lang="en-GB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AI in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</a:t>
            </a:r>
            <a:r>
              <a:rPr lang="en-US" altLang="en-US" dirty="0" smtClean="0"/>
              <a:t>– Example 1</a:t>
            </a:r>
            <a:endParaRPr lang="en-US" alt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7280" y="1828800"/>
            <a:ext cx="5403592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Max’s turn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Would like the “9” points (the maximum)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But if choose left branch, Min will choose move to get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 </a:t>
            </a:r>
            <a:r>
              <a:rPr lang="en-US" altLang="en-US" sz="2200" dirty="0"/>
              <a:t>left branch has a value of 3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choose right, Min can choose any one of 5, 6 or 7 (will choose 5, the minimum)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 </a:t>
            </a:r>
            <a:r>
              <a:rPr lang="en-US" altLang="en-US" sz="2200" dirty="0"/>
              <a:t>right branch has a value of 5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Right branch is largest (the maximum) so choose that </a:t>
            </a:r>
            <a:r>
              <a:rPr lang="en-US" altLang="en-US" sz="2000" dirty="0" smtClean="0"/>
              <a:t>move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(Remember Backward Induction)</a:t>
            </a:r>
            <a:endParaRPr lang="en-US" altLang="en-US" sz="2000" dirty="0"/>
          </a:p>
        </p:txBody>
      </p: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6930522" y="2514600"/>
            <a:ext cx="4116388" cy="1873250"/>
            <a:chOff x="2496" y="2430"/>
            <a:chExt cx="2593" cy="1180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3360" y="2448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2743" name="Rectangle 7"/>
            <p:cNvSpPr>
              <a:spLocks noChangeArrowheads="1"/>
            </p:cNvSpPr>
            <p:nvPr/>
          </p:nvSpPr>
          <p:spPr bwMode="auto">
            <a:xfrm>
              <a:off x="2592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72744" name="Rectangle 8"/>
            <p:cNvSpPr>
              <a:spLocks noChangeArrowheads="1"/>
            </p:cNvSpPr>
            <p:nvPr/>
          </p:nvSpPr>
          <p:spPr bwMode="auto">
            <a:xfrm>
              <a:off x="3264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372745" name="Rectangle 9"/>
            <p:cNvSpPr>
              <a:spLocks noChangeArrowheads="1"/>
            </p:cNvSpPr>
            <p:nvPr/>
          </p:nvSpPr>
          <p:spPr bwMode="auto">
            <a:xfrm>
              <a:off x="3936" y="288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249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72747" name="Rectangle 11"/>
            <p:cNvSpPr>
              <a:spLocks noChangeArrowheads="1"/>
            </p:cNvSpPr>
            <p:nvPr/>
          </p:nvSpPr>
          <p:spPr bwMode="auto">
            <a:xfrm>
              <a:off x="273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2748" name="Rectangle 12"/>
            <p:cNvSpPr>
              <a:spLocks noChangeArrowheads="1"/>
            </p:cNvSpPr>
            <p:nvPr/>
          </p:nvSpPr>
          <p:spPr bwMode="auto">
            <a:xfrm>
              <a:off x="3264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3974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2750" name="Rectangle 14"/>
            <p:cNvSpPr>
              <a:spLocks noChangeArrowheads="1"/>
            </p:cNvSpPr>
            <p:nvPr/>
          </p:nvSpPr>
          <p:spPr bwMode="auto">
            <a:xfrm>
              <a:off x="4272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72751" name="Rectangle 15"/>
            <p:cNvSpPr>
              <a:spLocks noChangeArrowheads="1"/>
            </p:cNvSpPr>
            <p:nvPr/>
          </p:nvSpPr>
          <p:spPr bwMode="auto">
            <a:xfrm>
              <a:off x="3696" y="3360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 flipV="1">
              <a:off x="2688" y="2688"/>
              <a:ext cx="67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55" name="Line 19"/>
            <p:cNvSpPr>
              <a:spLocks noChangeShapeType="1"/>
            </p:cNvSpPr>
            <p:nvPr/>
          </p:nvSpPr>
          <p:spPr bwMode="auto">
            <a:xfrm flipH="1" flipV="1">
              <a:off x="3552" y="2688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 flipV="1">
              <a:off x="3360" y="2688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57" name="Line 21"/>
            <p:cNvSpPr>
              <a:spLocks noChangeShapeType="1"/>
            </p:cNvSpPr>
            <p:nvPr/>
          </p:nvSpPr>
          <p:spPr bwMode="auto">
            <a:xfrm flipV="1">
              <a:off x="2592" y="312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60" name="Line 24"/>
            <p:cNvSpPr>
              <a:spLocks noChangeShapeType="1"/>
            </p:cNvSpPr>
            <p:nvPr/>
          </p:nvSpPr>
          <p:spPr bwMode="auto">
            <a:xfrm flipV="1">
              <a:off x="3792" y="312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61" name="Line 25"/>
            <p:cNvSpPr>
              <a:spLocks noChangeShapeType="1"/>
            </p:cNvSpPr>
            <p:nvPr/>
          </p:nvSpPr>
          <p:spPr bwMode="auto">
            <a:xfrm flipH="1" flipV="1">
              <a:off x="4032" y="3120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62" name="Line 26"/>
            <p:cNvSpPr>
              <a:spLocks noChangeShapeType="1"/>
            </p:cNvSpPr>
            <p:nvPr/>
          </p:nvSpPr>
          <p:spPr bwMode="auto">
            <a:xfrm flipH="1" flipV="1">
              <a:off x="4032" y="3120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763" name="Text Box 27"/>
            <p:cNvSpPr txBox="1">
              <a:spLocks noChangeArrowheads="1"/>
            </p:cNvSpPr>
            <p:nvPr/>
          </p:nvSpPr>
          <p:spPr bwMode="auto">
            <a:xfrm>
              <a:off x="3840" y="2430"/>
              <a:ext cx="4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Max</a:t>
              </a:r>
            </a:p>
          </p:txBody>
        </p:sp>
        <p:sp>
          <p:nvSpPr>
            <p:cNvPr id="372764" name="Text Box 28"/>
            <p:cNvSpPr txBox="1">
              <a:spLocks noChangeArrowheads="1"/>
            </p:cNvSpPr>
            <p:nvPr/>
          </p:nvSpPr>
          <p:spPr bwMode="auto">
            <a:xfrm>
              <a:off x="4368" y="2880"/>
              <a:ext cx="3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Min</a:t>
              </a:r>
            </a:p>
          </p:txBody>
        </p:sp>
        <p:sp>
          <p:nvSpPr>
            <p:cNvPr id="372765" name="Text Box 29"/>
            <p:cNvSpPr txBox="1">
              <a:spLocks noChangeArrowheads="1"/>
            </p:cNvSpPr>
            <p:nvPr/>
          </p:nvSpPr>
          <p:spPr bwMode="auto">
            <a:xfrm>
              <a:off x="4656" y="3360"/>
              <a:ext cx="4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3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687" y="638975"/>
            <a:ext cx="8990683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</a:t>
            </a:r>
            <a:r>
              <a:rPr lang="en-US" altLang="en-US" dirty="0" smtClean="0"/>
              <a:t>– Example 2</a:t>
            </a:r>
            <a:endParaRPr lang="en-US" altLang="en-US" dirty="0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01687" y="1752575"/>
            <a:ext cx="8740968" cy="2514600"/>
          </a:xfrm>
        </p:spPr>
        <p:txBody>
          <a:bodyPr/>
          <a:lstStyle/>
          <a:p>
            <a:r>
              <a:rPr lang="en-US" altLang="en-US" sz="2000" dirty="0"/>
              <a:t>Max’s turn</a:t>
            </a:r>
          </a:p>
          <a:p>
            <a:r>
              <a:rPr lang="en-US" altLang="en-US" sz="2000" dirty="0"/>
              <a:t>Circles represent Max, Squares represent Min</a:t>
            </a:r>
          </a:p>
          <a:p>
            <a:r>
              <a:rPr lang="en-US" altLang="en-US" sz="2000" dirty="0"/>
              <a:t>Values inside represent the value the </a:t>
            </a:r>
            <a:r>
              <a:rPr lang="en-US" altLang="en-US" sz="2000" dirty="0" err="1"/>
              <a:t>MinMax</a:t>
            </a:r>
            <a:r>
              <a:rPr lang="en-US" altLang="en-US" sz="2000" dirty="0"/>
              <a:t> algorithm</a:t>
            </a:r>
          </a:p>
          <a:p>
            <a:r>
              <a:rPr lang="en-US" altLang="en-US" sz="2000" dirty="0"/>
              <a:t>Red arrows represent the chosen move</a:t>
            </a:r>
          </a:p>
          <a:p>
            <a:r>
              <a:rPr lang="en-US" altLang="en-US" sz="2000" dirty="0"/>
              <a:t>Numbers on left represent tree depth</a:t>
            </a:r>
          </a:p>
          <a:p>
            <a:r>
              <a:rPr lang="en-US" altLang="en-US" sz="2000" dirty="0"/>
              <a:t>Blue arrow is the chosen move</a:t>
            </a:r>
          </a:p>
        </p:txBody>
      </p:sp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11" y="3128796"/>
            <a:ext cx="525780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928912" y="5109995"/>
            <a:ext cx="5725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Min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5928912" y="3836820"/>
            <a:ext cx="5725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Min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5852712" y="3128795"/>
            <a:ext cx="643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Max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840012" y="4473408"/>
            <a:ext cx="643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2496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118" y="561857"/>
            <a:ext cx="7772400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and Chess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964" y="1749843"/>
            <a:ext cx="10591795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With full tree, </a:t>
            </a:r>
            <a:r>
              <a:rPr lang="en-US" altLang="en-US" sz="2000" dirty="0" smtClean="0"/>
              <a:t>we can </a:t>
            </a:r>
            <a:r>
              <a:rPr lang="en-US" altLang="en-US" sz="2000" dirty="0"/>
              <a:t>determine best possible move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However, full tree </a:t>
            </a:r>
            <a:r>
              <a:rPr lang="en-US" altLang="en-US" sz="2000" dirty="0" smtClean="0"/>
              <a:t>is impossible </a:t>
            </a:r>
            <a:r>
              <a:rPr lang="en-US" altLang="en-US" sz="2000" dirty="0"/>
              <a:t>for some games!  Ex: Chess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At a given time, chess has ~ 35 legal moves. Exponential growth: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35 at one ply, 35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= 1225 at two plies … 35</a:t>
            </a:r>
            <a:r>
              <a:rPr lang="en-US" altLang="en-US" sz="1800" baseline="30000" dirty="0"/>
              <a:t>6</a:t>
            </a:r>
            <a:r>
              <a:rPr lang="en-US" altLang="en-US" sz="1800" dirty="0"/>
              <a:t> = 2 billion and 35</a:t>
            </a:r>
            <a:r>
              <a:rPr lang="en-US" altLang="en-US" sz="1800" baseline="30000" dirty="0"/>
              <a:t>10</a:t>
            </a:r>
            <a:r>
              <a:rPr lang="en-US" altLang="en-US" sz="1800" dirty="0"/>
              <a:t> = 2 quadrillion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Games can last 40 moves (or more), so 35</a:t>
            </a:r>
            <a:r>
              <a:rPr lang="en-US" altLang="en-US" sz="2000" baseline="30000" dirty="0"/>
              <a:t>40</a:t>
            </a:r>
            <a:r>
              <a:rPr lang="en-US" altLang="en-US" sz="2000" dirty="0"/>
              <a:t> … Stars in universe: ~ 2</a:t>
            </a:r>
            <a:r>
              <a:rPr lang="en-US" altLang="en-US" sz="2000" baseline="30000" dirty="0"/>
              <a:t>28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large games (Chess) </a:t>
            </a:r>
            <a:r>
              <a:rPr lang="en-US" altLang="en-US" sz="2000" dirty="0" smtClean="0"/>
              <a:t>where we can’t </a:t>
            </a:r>
            <a:r>
              <a:rPr lang="en-US" altLang="en-US" sz="2000" dirty="0"/>
              <a:t>see end of the game. </a:t>
            </a:r>
            <a:r>
              <a:rPr lang="en-US" altLang="en-US" sz="2000" dirty="0" smtClean="0"/>
              <a:t>We must </a:t>
            </a:r>
            <a:r>
              <a:rPr lang="en-US" altLang="en-US" sz="2000" i="1" dirty="0"/>
              <a:t>estimate</a:t>
            </a:r>
            <a:r>
              <a:rPr lang="en-US" altLang="en-US" sz="2000" dirty="0"/>
              <a:t> winning or losing from top portion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Evaluate()</a:t>
            </a:r>
            <a:r>
              <a:rPr lang="en-US" altLang="en-US" sz="2000" dirty="0"/>
              <a:t> function to guess </a:t>
            </a:r>
            <a:r>
              <a:rPr lang="en-US" altLang="en-US" sz="2000" dirty="0" smtClean="0"/>
              <a:t>the end, given the </a:t>
            </a:r>
            <a:r>
              <a:rPr lang="en-US" altLang="en-US" sz="2000" dirty="0"/>
              <a:t>board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numeric value, much smaller than victory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- Checkmate for Max will be one million, for Min minus one million)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So, computer’s strength at chess comes from: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How deep can search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How well can evaluate a board position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(In some sense, like a human – a chess grand master can evaluate board better and can look further ahead) </a:t>
            </a:r>
          </a:p>
        </p:txBody>
      </p:sp>
    </p:spTree>
    <p:extLst>
      <p:ext uri="{BB962C8B-B14F-4D97-AF65-F5344CB8AC3E}">
        <p14:creationId xmlns:p14="http://schemas.microsoft.com/office/powerpoint/2010/main" val="21509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265" y="603173"/>
            <a:ext cx="7772400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– Pseudo Code (1 of 3)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265" y="1877458"/>
            <a:ext cx="84582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MinMax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	// White is Max, Black is Min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>
                <a:latin typeface="Courier New" panose="02070309020205020404" pitchFamily="49" charset="0"/>
              </a:rPr>
              <a:t> (turn == WHITE)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Max(depth);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Min(depth);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Then, call with: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value = </a:t>
            </a:r>
            <a:r>
              <a:rPr lang="en-US" altLang="en-US" dirty="0" err="1">
                <a:latin typeface="Courier New" panose="02070309020205020404" pitchFamily="49" charset="0"/>
              </a:rPr>
              <a:t>MinMax</a:t>
            </a:r>
            <a:r>
              <a:rPr lang="en-US" altLang="en-US" dirty="0">
                <a:latin typeface="Courier New" panose="02070309020205020404" pitchFamily="49" charset="0"/>
              </a:rPr>
              <a:t>(5); </a:t>
            </a:r>
            <a:r>
              <a:rPr lang="en-US" altLang="en-US" i="1" dirty="0">
                <a:latin typeface="Courier New" panose="02070309020205020404" pitchFamily="49" charset="0"/>
              </a:rPr>
              <a:t>// search 5 plies</a:t>
            </a:r>
          </a:p>
        </p:txBody>
      </p:sp>
    </p:spTree>
    <p:extLst>
      <p:ext uri="{BB962C8B-B14F-4D97-AF65-F5344CB8AC3E}">
        <p14:creationId xmlns:p14="http://schemas.microsoft.com/office/powerpoint/2010/main" val="24039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265" y="582058"/>
            <a:ext cx="7772400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– Pseudo Code (2 of 3)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265" y="1853588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Max(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best = -INFINITY;  </a:t>
            </a:r>
            <a:r>
              <a:rPr lang="en-US" altLang="en-US" sz="2000" i="1" dirty="0">
                <a:latin typeface="Courier New" panose="02070309020205020404" pitchFamily="49" charset="0"/>
              </a:rPr>
              <a:t>// first move is best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(depth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GenerateLegalMoves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MovesLeft</a:t>
            </a:r>
            <a:r>
              <a:rPr lang="en-US" altLang="en-US" sz="2000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MakeNextMove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Min(depth – 1);  </a:t>
            </a:r>
            <a:r>
              <a:rPr lang="en-US" altLang="en-US" sz="2000" i="1" dirty="0">
                <a:latin typeface="Courier New" panose="02070309020205020404" pitchFamily="49" charset="0"/>
              </a:rPr>
              <a:t>// Min’s turn next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UnMakeMove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&gt; best)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best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best;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9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265" y="582058"/>
            <a:ext cx="7772400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– Pseudo Code (3 of 3)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265" y="1842571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Min(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depth)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best = INFINITY; </a:t>
            </a:r>
            <a:r>
              <a:rPr lang="en-US" altLang="en-US" sz="2000" i="1" dirty="0">
                <a:latin typeface="Courier New" panose="02070309020205020404" pitchFamily="49" charset="0"/>
              </a:rPr>
              <a:t>// </a:t>
            </a:r>
            <a:r>
              <a:rPr lang="en-US" altLang="en-US" sz="2000" i="1" dirty="0"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000" i="1" dirty="0">
                <a:latin typeface="Courier New" panose="02070309020205020404" pitchFamily="49" charset="0"/>
              </a:rPr>
              <a:t>different than MAX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(depth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Evaluate();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GenerateLegalMoves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MovesLeft</a:t>
            </a:r>
            <a:r>
              <a:rPr lang="en-US" altLang="en-US" sz="2000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MakeNextMove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Max(depth – 1); </a:t>
            </a:r>
            <a:r>
              <a:rPr lang="en-US" altLang="en-US" sz="2000" i="1" dirty="0">
                <a:latin typeface="Courier New" panose="02070309020205020404" pitchFamily="49" charset="0"/>
              </a:rPr>
              <a:t>// Max’s turn 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UnMakeMove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&lt; best) </a:t>
            </a:r>
            <a:r>
              <a:rPr lang="en-US" altLang="en-US" sz="2000" i="1" dirty="0">
                <a:latin typeface="Courier New" panose="02070309020205020404" pitchFamily="49" charset="0"/>
              </a:rPr>
              <a:t>// </a:t>
            </a:r>
            <a:r>
              <a:rPr lang="en-US" altLang="en-US" sz="2000" i="1" dirty="0"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2000" i="1" dirty="0">
                <a:latin typeface="Courier New" panose="02070309020205020404" pitchFamily="49" charset="0"/>
              </a:rPr>
              <a:t>different than MAX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best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best;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163" y="603174"/>
            <a:ext cx="7772400" cy="1143000"/>
          </a:xfrm>
        </p:spPr>
        <p:txBody>
          <a:bodyPr/>
          <a:lstStyle/>
          <a:p>
            <a:r>
              <a:rPr lang="en-US" altLang="en-US"/>
              <a:t>MinMax – AlphaBeta Pruning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163" y="1746174"/>
            <a:ext cx="9974856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/>
              <a:t>MinMax</a:t>
            </a:r>
            <a:r>
              <a:rPr lang="en-US" altLang="en-US" sz="2000" dirty="0"/>
              <a:t> searches entire tree, even if in some cases the rest can be ignored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 – Enemy </a:t>
            </a:r>
            <a:r>
              <a:rPr lang="en-US" altLang="en-US" sz="2000" dirty="0" smtClean="0"/>
              <a:t>has lost a </a:t>
            </a:r>
            <a:r>
              <a:rPr lang="en-US" altLang="en-US" sz="2000" dirty="0"/>
              <a:t>bet.  Owes you one thing from </a:t>
            </a:r>
            <a:r>
              <a:rPr lang="en-US" altLang="en-US" sz="2000" dirty="0" smtClean="0"/>
              <a:t>his bags.  </a:t>
            </a:r>
            <a:r>
              <a:rPr lang="en-US" altLang="en-US" sz="2000" dirty="0"/>
              <a:t>You choose </a:t>
            </a:r>
            <a:r>
              <a:rPr lang="en-US" altLang="en-US" sz="2000" dirty="0" smtClean="0"/>
              <a:t>the bag</a:t>
            </a:r>
            <a:r>
              <a:rPr lang="en-US" altLang="en-US" sz="2000" dirty="0"/>
              <a:t>, but he chooses thing.  Go through bags one item at a time.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First bag: </a:t>
            </a:r>
            <a:r>
              <a:rPr lang="en-US" altLang="en-US" sz="2000" dirty="0" smtClean="0"/>
              <a:t>Premier VIP tickets</a:t>
            </a:r>
            <a:r>
              <a:rPr lang="en-US" altLang="en-US" sz="2000" dirty="0"/>
              <a:t>, sandwich, </a:t>
            </a:r>
            <a:r>
              <a:rPr lang="en-US" altLang="en-US" sz="2000" dirty="0" smtClean="0"/>
              <a:t>£20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He’ll choose sandwich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Second bag: Dead fish, …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He’ll choose fish.  Doesn’t matter if rest is car, </a:t>
            </a:r>
            <a:r>
              <a:rPr lang="en-US" altLang="en-US" sz="1800" dirty="0" smtClean="0"/>
              <a:t>£500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Holiday package… </a:t>
            </a:r>
            <a:r>
              <a:rPr lang="en-US" altLang="en-US" sz="1800" dirty="0"/>
              <a:t>Don’t need to look further.  Can prune.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 general,  stop evaluating move when find worse </a:t>
            </a:r>
            <a:r>
              <a:rPr lang="en-US" altLang="en-US" sz="2000" dirty="0" smtClean="0"/>
              <a:t>than </a:t>
            </a:r>
            <a:r>
              <a:rPr lang="en-US" altLang="en-US" sz="2000" dirty="0"/>
              <a:t>previously examined move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 D</a:t>
            </a:r>
            <a:r>
              <a:rPr lang="en-US" altLang="en-US" sz="2000" dirty="0"/>
              <a:t>oes not benefit the player to play that move, it need not be evaluated any further.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Save processing time </a:t>
            </a:r>
            <a:r>
              <a:rPr lang="en-US" altLang="en-US" sz="2000" i="1" dirty="0"/>
              <a:t>without affecting final result</a:t>
            </a:r>
          </a:p>
        </p:txBody>
      </p:sp>
    </p:spTree>
    <p:extLst>
      <p:ext uri="{BB962C8B-B14F-4D97-AF65-F5344CB8AC3E}">
        <p14:creationId xmlns:p14="http://schemas.microsoft.com/office/powerpoint/2010/main" val="23985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214" y="590150"/>
            <a:ext cx="7772400" cy="1143000"/>
          </a:xfrm>
        </p:spPr>
        <p:txBody>
          <a:bodyPr/>
          <a:lstStyle/>
          <a:p>
            <a:r>
              <a:rPr lang="en-US" altLang="en-US" sz="3200" dirty="0" err="1"/>
              <a:t>MinMax</a:t>
            </a:r>
            <a:r>
              <a:rPr lang="en-US" altLang="en-US" sz="3200" dirty="0"/>
              <a:t> – </a:t>
            </a:r>
            <a:r>
              <a:rPr lang="en-US" altLang="en-US" sz="3200" dirty="0" err="1"/>
              <a:t>AlphaBeta</a:t>
            </a:r>
            <a:r>
              <a:rPr lang="en-US" altLang="en-US" sz="3200" dirty="0"/>
              <a:t> Pruning Example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243111"/>
            <a:ext cx="7772400" cy="1447800"/>
          </a:xfrm>
        </p:spPr>
        <p:txBody>
          <a:bodyPr/>
          <a:lstStyle/>
          <a:p>
            <a:r>
              <a:rPr lang="en-US" altLang="en-US" dirty="0"/>
              <a:t>From Max point of view, 1 is already lower than 4 or 5, so no need to evaluate 2 and 3 (bottom right) </a:t>
            </a:r>
            <a:r>
              <a:rPr lang="en-US" altLang="en-US" dirty="0">
                <a:sym typeface="Wingdings" panose="05000000000000000000" pitchFamily="2" charset="2"/>
              </a:rPr>
              <a:t> Prune</a:t>
            </a:r>
            <a:endParaRPr lang="en-US" altLang="en-US" dirty="0"/>
          </a:p>
        </p:txBody>
      </p:sp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4112"/>
            <a:ext cx="76200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6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MinMax – AlphaBeta Pruning Idea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839" y="1839816"/>
            <a:ext cx="9954841" cy="440858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Two scores passed around in search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dirty="0"/>
              <a:t>Alpha</a:t>
            </a:r>
            <a:r>
              <a:rPr lang="en-US" altLang="en-US" sz="2200" dirty="0"/>
              <a:t> – best score by some means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Anything less than this is no use (can be pruned) since we can already get alpha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Minimum score Max will get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Initially, negative infinity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dirty="0"/>
              <a:t>Beta</a:t>
            </a:r>
            <a:r>
              <a:rPr lang="en-US" altLang="en-US" sz="2200" dirty="0"/>
              <a:t> – worst-case scenario for opponent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Anything higher than this won’t be used by opponent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Maximum score Min will get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Initially, infinity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Recursion progresses, the "window" of Alpha-Beta becomes smaller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Beta &lt; Alpha </a:t>
            </a:r>
            <a:r>
              <a:rPr lang="en-US" altLang="en-US" sz="2200" dirty="0">
                <a:sym typeface="Wingdings" panose="05000000000000000000" pitchFamily="2" charset="2"/>
              </a:rPr>
              <a:t> </a:t>
            </a:r>
            <a:r>
              <a:rPr lang="en-US" altLang="en-US" sz="2200" dirty="0"/>
              <a:t>current position not result of best play and can be pruned </a:t>
            </a:r>
          </a:p>
        </p:txBody>
      </p:sp>
    </p:spTree>
    <p:extLst>
      <p:ext uri="{BB962C8B-B14F-4D97-AF65-F5344CB8AC3E}">
        <p14:creationId xmlns:p14="http://schemas.microsoft.com/office/powerpoint/2010/main" val="2299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Agents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0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MinMax</a:t>
            </a:r>
            <a:r>
              <a:rPr lang="en-GB" dirty="0" smtClean="0"/>
              <a:t> and Game Theory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201" y="582058"/>
            <a:ext cx="7772400" cy="1143000"/>
          </a:xfrm>
        </p:spPr>
        <p:txBody>
          <a:bodyPr/>
          <a:lstStyle/>
          <a:p>
            <a:r>
              <a:rPr lang="en-US" altLang="en-US" dirty="0"/>
              <a:t>Game Agents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890" y="1741488"/>
            <a:ext cx="10004230" cy="25146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Most AI focuses around game </a:t>
            </a:r>
            <a:r>
              <a:rPr lang="en-US" altLang="en-US" sz="1800" i="1" dirty="0"/>
              <a:t>agent</a:t>
            </a:r>
          </a:p>
          <a:p>
            <a:pPr lvl="1"/>
            <a:r>
              <a:rPr lang="en-US" altLang="en-US" sz="1800" dirty="0"/>
              <a:t>think of agent as </a:t>
            </a:r>
            <a:r>
              <a:rPr lang="en-US" altLang="en-US" sz="1800" dirty="0" smtClean="0"/>
              <a:t>NPC: </a:t>
            </a:r>
            <a:r>
              <a:rPr lang="en-US" altLang="en-US" sz="1800" dirty="0"/>
              <a:t>enemy, ally or neutral</a:t>
            </a:r>
          </a:p>
          <a:p>
            <a:r>
              <a:rPr lang="en-US" altLang="en-US" sz="1800" dirty="0"/>
              <a:t>Loops through: </a:t>
            </a:r>
            <a:r>
              <a:rPr lang="en-US" altLang="en-US" sz="1800" i="1" dirty="0"/>
              <a:t>sense-think-act</a:t>
            </a:r>
            <a:r>
              <a:rPr lang="en-US" altLang="en-US" sz="1800" dirty="0"/>
              <a:t> cycle</a:t>
            </a:r>
          </a:p>
          <a:p>
            <a:pPr lvl="1"/>
            <a:r>
              <a:rPr lang="en-US" altLang="en-US" sz="1800" dirty="0"/>
              <a:t>Acting is event specific, </a:t>
            </a:r>
            <a:r>
              <a:rPr lang="en-US" altLang="en-US" sz="1800" dirty="0" smtClean="0"/>
              <a:t>so we will talk about </a:t>
            </a:r>
            <a:r>
              <a:rPr lang="en-US" altLang="en-US" sz="1800" i="1" dirty="0"/>
              <a:t>sense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think</a:t>
            </a:r>
            <a:r>
              <a:rPr lang="en-US" altLang="en-US" sz="1800" dirty="0"/>
              <a:t> first, then a bit on </a:t>
            </a:r>
            <a:r>
              <a:rPr lang="en-US" altLang="en-US" sz="1800" i="1" dirty="0"/>
              <a:t>act</a:t>
            </a:r>
            <a:endParaRPr lang="en-US" altLang="en-US" sz="1800" dirty="0"/>
          </a:p>
        </p:txBody>
      </p:sp>
      <p:grpSp>
        <p:nvGrpSpPr>
          <p:cNvPr id="348178" name="Group 18"/>
          <p:cNvGrpSpPr>
            <a:grpSpLocks/>
          </p:cNvGrpSpPr>
          <p:nvPr/>
        </p:nvGrpSpPr>
        <p:grpSpPr bwMode="auto">
          <a:xfrm>
            <a:off x="3352800" y="3709931"/>
            <a:ext cx="4953000" cy="762000"/>
            <a:chOff x="1152" y="3120"/>
            <a:chExt cx="3120" cy="480"/>
          </a:xfrm>
        </p:grpSpPr>
        <p:grpSp>
          <p:nvGrpSpPr>
            <p:cNvPr id="348167" name="Group 7"/>
            <p:cNvGrpSpPr>
              <a:grpSpLocks/>
            </p:cNvGrpSpPr>
            <p:nvPr/>
          </p:nvGrpSpPr>
          <p:grpSpPr bwMode="auto">
            <a:xfrm>
              <a:off x="1152" y="3120"/>
              <a:ext cx="816" cy="480"/>
              <a:chOff x="1680" y="3216"/>
              <a:chExt cx="816" cy="480"/>
            </a:xfrm>
          </p:grpSpPr>
          <p:sp>
            <p:nvSpPr>
              <p:cNvPr id="348165" name="Oval 5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166" name="Text Box 6"/>
              <p:cNvSpPr txBox="1">
                <a:spLocks noChangeArrowheads="1"/>
              </p:cNvSpPr>
              <p:nvPr/>
            </p:nvSpPr>
            <p:spPr bwMode="auto">
              <a:xfrm>
                <a:off x="1766" y="3293"/>
                <a:ext cx="5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Sense</a:t>
                </a:r>
              </a:p>
            </p:txBody>
          </p:sp>
        </p:grp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2304" y="3120"/>
              <a:ext cx="816" cy="480"/>
              <a:chOff x="1680" y="3216"/>
              <a:chExt cx="816" cy="480"/>
            </a:xfrm>
          </p:grpSpPr>
          <p:sp>
            <p:nvSpPr>
              <p:cNvPr id="348169" name="Oval 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170" name="Text Box 10"/>
              <p:cNvSpPr txBox="1">
                <a:spLocks noChangeArrowheads="1"/>
              </p:cNvSpPr>
              <p:nvPr/>
            </p:nvSpPr>
            <p:spPr bwMode="auto">
              <a:xfrm>
                <a:off x="1766" y="3293"/>
                <a:ext cx="4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Think</a:t>
                </a:r>
              </a:p>
            </p:txBody>
          </p:sp>
        </p:grpSp>
        <p:grpSp>
          <p:nvGrpSpPr>
            <p:cNvPr id="348174" name="Group 14"/>
            <p:cNvGrpSpPr>
              <a:grpSpLocks/>
            </p:cNvGrpSpPr>
            <p:nvPr/>
          </p:nvGrpSpPr>
          <p:grpSpPr bwMode="auto">
            <a:xfrm>
              <a:off x="3456" y="3120"/>
              <a:ext cx="816" cy="480"/>
              <a:chOff x="3408" y="3168"/>
              <a:chExt cx="816" cy="480"/>
            </a:xfrm>
          </p:grpSpPr>
          <p:sp>
            <p:nvSpPr>
              <p:cNvPr id="348172" name="Oval 12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173" name="Text Box 13"/>
              <p:cNvSpPr txBox="1">
                <a:spLocks noChangeArrowheads="1"/>
              </p:cNvSpPr>
              <p:nvPr/>
            </p:nvSpPr>
            <p:spPr bwMode="auto">
              <a:xfrm>
                <a:off x="3640" y="3264"/>
                <a:ext cx="3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Comic Sans MS" panose="030F0702030302020204" pitchFamily="66" charset="0"/>
                  </a:rPr>
                  <a:t>Act</a:t>
                </a:r>
              </a:p>
            </p:txBody>
          </p:sp>
        </p:grp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1968" y="33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3120" y="336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348177" name="AutoShape 17"/>
            <p:cNvCxnSpPr>
              <a:cxnSpLocks noChangeShapeType="1"/>
              <a:stCxn id="348172" idx="0"/>
              <a:endCxn id="348165" idx="0"/>
            </p:cNvCxnSpPr>
            <p:nvPr/>
          </p:nvCxnSpPr>
          <p:spPr bwMode="auto">
            <a:xfrm rot="16200000" flipH="1" flipV="1">
              <a:off x="2711" y="1969"/>
              <a:ext cx="1" cy="2304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959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217" y="582063"/>
            <a:ext cx="7772400" cy="1143000"/>
          </a:xfrm>
        </p:spPr>
        <p:txBody>
          <a:bodyPr/>
          <a:lstStyle/>
          <a:p>
            <a:r>
              <a:rPr lang="en-US" altLang="en-US" dirty="0"/>
              <a:t>Game Agents – Sensing (1 of 2)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233" y="1736076"/>
            <a:ext cx="9952819" cy="43011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Gather current world state: barriers, opponents, objects, …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Needs limitations: avoid “cheating” by looking at game data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Typically, same constraints as player (vision, hearing range, etc.)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Vision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Can be quite complicated (CPU intensive) to test visibility (</a:t>
            </a:r>
            <a:r>
              <a:rPr lang="en-US" altLang="en-US" sz="2200" dirty="0" smtClean="0"/>
              <a:t>i.e. - </a:t>
            </a:r>
            <a:r>
              <a:rPr lang="en-US" altLang="en-US" sz="2200" dirty="0"/>
              <a:t>if only part of an object visible)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Compute vector to each object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Check magnitude (</a:t>
            </a:r>
            <a:r>
              <a:rPr lang="en-US" altLang="en-US" sz="2000" dirty="0" smtClean="0"/>
              <a:t>i.e. - </a:t>
            </a:r>
            <a:r>
              <a:rPr lang="en-US" altLang="en-US" sz="2000" dirty="0"/>
              <a:t>is it too far away?)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Check angle (dot product) (</a:t>
            </a:r>
            <a:r>
              <a:rPr lang="en-US" altLang="en-US" sz="2000" dirty="0" smtClean="0"/>
              <a:t>i.e. - </a:t>
            </a:r>
            <a:r>
              <a:rPr lang="en-US" altLang="en-US" sz="2000" dirty="0"/>
              <a:t>within 120° viewing angle?)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Check if obscured.  Most expensive, so do last.</a:t>
            </a:r>
          </a:p>
        </p:txBody>
      </p:sp>
    </p:spTree>
    <p:extLst>
      <p:ext uri="{BB962C8B-B14F-4D97-AF65-F5344CB8AC3E}">
        <p14:creationId xmlns:p14="http://schemas.microsoft.com/office/powerpoint/2010/main" val="2962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216" y="582062"/>
            <a:ext cx="7772400" cy="1143000"/>
          </a:xfrm>
        </p:spPr>
        <p:txBody>
          <a:bodyPr/>
          <a:lstStyle/>
          <a:p>
            <a:r>
              <a:rPr lang="en-US" altLang="en-US" dirty="0"/>
              <a:t>Game Agents – Sensing (2 of 2)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233" y="1780139"/>
            <a:ext cx="9952819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Hearing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Ex- tip-toe past, enemy doesn’t hear, but if run past, enemy hears (stealth games, like </a:t>
            </a:r>
            <a:r>
              <a:rPr lang="en-US" altLang="en-US" sz="2000" i="1" dirty="0"/>
              <a:t>Thief</a:t>
            </a:r>
            <a:r>
              <a:rPr lang="en-US" alt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Implement </a:t>
            </a:r>
            <a:r>
              <a:rPr lang="en-US" altLang="en-US" sz="2000" dirty="0"/>
              <a:t>as event-driven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When player performs action, notify agents within range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/>
              <a:t>Rather than sound reflection (complicated) usually distance within bounded area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Can enhance with listen attributes by agent (if agent is “keen eared” or paying attention)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Communication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Model sensing data from other agents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Can be instant (</a:t>
            </a:r>
            <a:r>
              <a:rPr lang="en-US" altLang="en-US" sz="2000" dirty="0" smtClean="0"/>
              <a:t>i.e. - </a:t>
            </a:r>
            <a:r>
              <a:rPr lang="en-US" altLang="en-US" sz="2000" dirty="0"/>
              <a:t>connected by radio)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Or via hearing (</a:t>
            </a:r>
            <a:r>
              <a:rPr lang="en-US" altLang="en-US" sz="2000" dirty="0" smtClean="0"/>
              <a:t>i.e. - </a:t>
            </a:r>
            <a:r>
              <a:rPr lang="en-US" altLang="en-US" sz="2000" dirty="0"/>
              <a:t>shout)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Reaction times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Sensing may take some time (</a:t>
            </a:r>
            <a:r>
              <a:rPr lang="en-US" altLang="en-US" sz="2000" dirty="0" smtClean="0"/>
              <a:t>i.e. - </a:t>
            </a:r>
            <a:r>
              <a:rPr lang="en-US" altLang="en-US" sz="2000" dirty="0"/>
              <a:t>don’t have agent react to alarm instantly, seems unrealistic)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Build in delay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Implement with simple timer.</a:t>
            </a:r>
          </a:p>
        </p:txBody>
      </p:sp>
    </p:spTree>
    <p:extLst>
      <p:ext uri="{BB962C8B-B14F-4D97-AF65-F5344CB8AC3E}">
        <p14:creationId xmlns:p14="http://schemas.microsoft.com/office/powerpoint/2010/main" val="32123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Agents – Thinking (1 of 3)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Evaluate information and make decision</a:t>
            </a:r>
          </a:p>
          <a:p>
            <a:pPr marL="0" indent="0">
              <a:buNone/>
            </a:pPr>
            <a:r>
              <a:rPr lang="en-US" altLang="en-US" sz="1800" dirty="0"/>
              <a:t>As simple or elaborate as required</a:t>
            </a:r>
          </a:p>
          <a:p>
            <a:pPr marL="0" indent="0">
              <a:buNone/>
            </a:pPr>
            <a:r>
              <a:rPr lang="en-US" altLang="en-US" sz="1800" dirty="0"/>
              <a:t>Generally, two ways: </a:t>
            </a:r>
          </a:p>
          <a:p>
            <a:pPr marL="952500" lvl="1" indent="-495300">
              <a:buFontTx/>
              <a:buAutoNum type="arabicPeriod"/>
            </a:pPr>
            <a:r>
              <a:rPr lang="en-US" altLang="en-US" sz="1800" dirty="0"/>
              <a:t>Pre-coded expert knowledge</a:t>
            </a:r>
          </a:p>
          <a:p>
            <a:pPr marL="1371600" lvl="2" indent="-457200"/>
            <a:r>
              <a:rPr lang="en-US" altLang="en-US" sz="1800" dirty="0"/>
              <a:t>Typically hand-crafted “if-then” rules + “randomness” to make unpredictable</a:t>
            </a:r>
          </a:p>
          <a:p>
            <a:pPr marL="952500" lvl="1" indent="-495300">
              <a:buFontTx/>
              <a:buAutoNum type="arabicPeriod"/>
            </a:pPr>
            <a:r>
              <a:rPr lang="en-US" altLang="en-US" sz="1800" dirty="0"/>
              <a:t>Search algorithm for best (optimal) solution</a:t>
            </a:r>
          </a:p>
          <a:p>
            <a:pPr marL="1371600" lvl="2" indent="-457200"/>
            <a:r>
              <a:rPr lang="en-US" altLang="en-US" sz="1800" dirty="0"/>
              <a:t>Ex- </a:t>
            </a:r>
            <a:r>
              <a:rPr lang="en-US" altLang="en-US" sz="1800" dirty="0" err="1"/>
              <a:t>MinMax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99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Agents – Thinking (2 of 3)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28800"/>
            <a:ext cx="10058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Expert Knowledge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Finite State Machines, decision trees, … (FSM most </a:t>
            </a:r>
            <a:r>
              <a:rPr lang="en-US" altLang="en-US" sz="2200" dirty="0" smtClean="0"/>
              <a:t>popular)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Appealing since simple, natural, embodies common sense and knowledge of domain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Ex: See enemy weaker than you? </a:t>
            </a:r>
            <a:r>
              <a:rPr lang="en-US" altLang="en-US" sz="2000" dirty="0">
                <a:sym typeface="Wingdings" panose="05000000000000000000" pitchFamily="2" charset="2"/>
              </a:rPr>
              <a:t> A</a:t>
            </a:r>
            <a:r>
              <a:rPr lang="en-US" altLang="en-US" sz="2000" dirty="0"/>
              <a:t>ttack. </a:t>
            </a:r>
            <a:endParaRPr lang="en-US" altLang="en-US" sz="2000" dirty="0" smtClean="0"/>
          </a:p>
          <a:p>
            <a:pPr marL="288036" lvl="2" indent="0"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See </a:t>
            </a:r>
            <a:r>
              <a:rPr lang="en-US" altLang="en-US" sz="2000" dirty="0"/>
              <a:t>enemy stronger?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Go get help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Trouble is, often does not scale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Complex situations have many factors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Add more </a:t>
            </a:r>
            <a:r>
              <a:rPr lang="en-US" altLang="en-US" sz="2000" dirty="0" smtClean="0"/>
              <a:t>rules =&gt; </a:t>
            </a:r>
            <a:r>
              <a:rPr lang="en-US" altLang="en-US" sz="2000" dirty="0"/>
              <a:t>becomes brittle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Still, often quite adequate for many AI tasks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Many agents have quite narrow domain, so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3327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Agents – Thinking (3 of 3)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28800"/>
            <a:ext cx="100584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Search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Look ahead and see what move to do next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Ex: piece on game board (</a:t>
            </a:r>
            <a:r>
              <a:rPr lang="en-US" altLang="en-US" sz="1800" dirty="0" err="1"/>
              <a:t>MinMax</a:t>
            </a:r>
            <a:r>
              <a:rPr lang="en-US" altLang="en-US" sz="1800" dirty="0"/>
              <a:t>), pathfinding (A*)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Works well with known information (</a:t>
            </a:r>
            <a:r>
              <a:rPr lang="en-US" altLang="en-US" sz="1800" dirty="0" err="1"/>
              <a:t>ie</a:t>
            </a:r>
            <a:r>
              <a:rPr lang="en-US" altLang="en-US" sz="1800" dirty="0"/>
              <a:t>- can see obstacles, pieces on board)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Machine learning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Evaluate past actions, use for future action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Techniques show promise, but typically too slow</a:t>
            </a:r>
          </a:p>
        </p:txBody>
      </p:sp>
    </p:spTree>
    <p:extLst>
      <p:ext uri="{BB962C8B-B14F-4D97-AF65-F5344CB8AC3E}">
        <p14:creationId xmlns:p14="http://schemas.microsoft.com/office/powerpoint/2010/main" val="33041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Agents – Acting (1 of 2)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/>
              <a:t>Learning and Remembering</a:t>
            </a:r>
          </a:p>
          <a:p>
            <a:pPr lvl="1"/>
            <a:r>
              <a:rPr lang="en-US" altLang="en-US" sz="1800" dirty="0"/>
              <a:t>May not be important in many games where </a:t>
            </a:r>
            <a:r>
              <a:rPr lang="en-US" altLang="en-US" sz="1800" dirty="0" smtClean="0"/>
              <a:t>agent is </a:t>
            </a:r>
            <a:r>
              <a:rPr lang="en-US" altLang="en-US" sz="1800" dirty="0"/>
              <a:t>short-lived (</a:t>
            </a:r>
            <a:r>
              <a:rPr lang="en-US" altLang="en-US" sz="1800" dirty="0" err="1"/>
              <a:t>ie</a:t>
            </a:r>
            <a:r>
              <a:rPr lang="en-US" altLang="en-US" sz="1800" dirty="0"/>
              <a:t>- enemy drone)</a:t>
            </a:r>
          </a:p>
          <a:p>
            <a:pPr lvl="1"/>
            <a:r>
              <a:rPr lang="en-US" altLang="en-US" sz="1800" dirty="0"/>
              <a:t>But if alive for 30+ seconds, can be helpful</a:t>
            </a:r>
          </a:p>
          <a:p>
            <a:pPr lvl="2"/>
            <a:r>
              <a:rPr lang="en-US" altLang="en-US" sz="1800" dirty="0" smtClean="0"/>
              <a:t>i.e. - </a:t>
            </a:r>
            <a:r>
              <a:rPr lang="en-US" altLang="en-US" sz="1800" dirty="0"/>
              <a:t>player attacks from right, so shield right</a:t>
            </a:r>
          </a:p>
          <a:p>
            <a:pPr lvl="1"/>
            <a:r>
              <a:rPr lang="en-US" altLang="en-US" sz="1800" dirty="0"/>
              <a:t>Implementation - </a:t>
            </a:r>
            <a:r>
              <a:rPr lang="en-US" altLang="en-US" sz="1800" dirty="0" smtClean="0"/>
              <a:t>to </a:t>
            </a:r>
            <a:r>
              <a:rPr lang="en-US" altLang="en-US" sz="1800" dirty="0"/>
              <a:t>avoid too much information, can have fade from memory (by time or by queue that becomes full)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70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200" y="572877"/>
            <a:ext cx="7772400" cy="1143000"/>
          </a:xfrm>
        </p:spPr>
        <p:txBody>
          <a:bodyPr/>
          <a:lstStyle/>
          <a:p>
            <a:r>
              <a:rPr lang="en-US" altLang="en-US" dirty="0"/>
              <a:t>Game Agents – Acting (2 of 2)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199" y="1773716"/>
            <a:ext cx="9897735" cy="4398484"/>
          </a:xfrm>
        </p:spPr>
        <p:txBody>
          <a:bodyPr/>
          <a:lstStyle/>
          <a:p>
            <a:r>
              <a:rPr lang="en-US" altLang="en-US" sz="2400" dirty="0"/>
              <a:t>Making agents stupid</a:t>
            </a:r>
          </a:p>
          <a:p>
            <a:pPr lvl="1"/>
            <a:r>
              <a:rPr lang="en-US" altLang="en-US" sz="2200" dirty="0"/>
              <a:t>Many cases, easy to make agents dominate</a:t>
            </a:r>
          </a:p>
          <a:p>
            <a:pPr lvl="2"/>
            <a:r>
              <a:rPr lang="en-US" altLang="en-US" sz="2000" dirty="0"/>
              <a:t>Ex: FPS bot always makes head-shot</a:t>
            </a:r>
          </a:p>
          <a:p>
            <a:pPr lvl="1"/>
            <a:r>
              <a:rPr lang="en-US" altLang="en-US" sz="2200" dirty="0"/>
              <a:t>Dumb down by giving “human” conditions, longer reaction times, make unnecessarily vulnerable, have make mistakes</a:t>
            </a:r>
          </a:p>
          <a:p>
            <a:r>
              <a:rPr lang="en-US" altLang="en-US" sz="2400" dirty="0"/>
              <a:t>Agent cheating</a:t>
            </a:r>
          </a:p>
          <a:p>
            <a:pPr lvl="1"/>
            <a:r>
              <a:rPr lang="en-US" altLang="en-US" sz="2200" dirty="0"/>
              <a:t>Ideally, don’t have unfair advantage (such as more attributes or more knowledge)</a:t>
            </a:r>
          </a:p>
          <a:p>
            <a:pPr lvl="1"/>
            <a:r>
              <a:rPr lang="en-US" altLang="en-US" sz="2200" dirty="0"/>
              <a:t>But sometimes might “cheat” to make a challenge</a:t>
            </a:r>
          </a:p>
          <a:p>
            <a:pPr lvl="2"/>
            <a:r>
              <a:rPr lang="en-US" altLang="en-US" sz="2000" dirty="0"/>
              <a:t>Remember, that’s the goal, AI lose in challenging way</a:t>
            </a:r>
          </a:p>
          <a:p>
            <a:pPr lvl="1"/>
            <a:r>
              <a:rPr lang="en-US" altLang="en-US" sz="2200" dirty="0"/>
              <a:t>Best to let player know</a:t>
            </a:r>
          </a:p>
        </p:txBody>
      </p:sp>
    </p:spTree>
    <p:extLst>
      <p:ext uri="{BB962C8B-B14F-4D97-AF65-F5344CB8AC3E}">
        <p14:creationId xmlns:p14="http://schemas.microsoft.com/office/powerpoint/2010/main" val="35006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Making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ability of </a:t>
            </a:r>
            <a:r>
              <a:rPr lang="en-GB" dirty="0" smtClean="0"/>
              <a:t>an agent to </a:t>
            </a:r>
            <a:r>
              <a:rPr lang="en-GB" dirty="0"/>
              <a:t>decide what to do. Carrying out that decision (</a:t>
            </a:r>
            <a:r>
              <a:rPr lang="en-GB" dirty="0" smtClean="0"/>
              <a:t>movement, animation</a:t>
            </a:r>
            <a:r>
              <a:rPr lang="en-GB" dirty="0"/>
              <a:t>, </a:t>
            </a:r>
            <a:r>
              <a:rPr lang="en-GB" dirty="0" smtClean="0"/>
              <a:t>attack, shoot, run away, etc.)</a:t>
            </a:r>
          </a:p>
          <a:p>
            <a:pPr lvl="1"/>
            <a:r>
              <a:rPr lang="en-GB" dirty="0"/>
              <a:t>Blackboard Architecture</a:t>
            </a:r>
          </a:p>
          <a:p>
            <a:pPr lvl="1"/>
            <a:r>
              <a:rPr lang="en-GB" dirty="0" smtClean="0"/>
              <a:t>Decision Trees</a:t>
            </a:r>
          </a:p>
          <a:p>
            <a:pPr lvl="1"/>
            <a:r>
              <a:rPr lang="en-GB" dirty="0" smtClean="0"/>
              <a:t>State Machines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6" y="2319751"/>
            <a:ext cx="5042535" cy="39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Blackboard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990" y="2545370"/>
            <a:ext cx="4285562" cy="3323724"/>
          </a:xfrm>
        </p:spPr>
        <p:txBody>
          <a:bodyPr/>
          <a:lstStyle/>
          <a:p>
            <a:r>
              <a:rPr lang="en-GB" dirty="0" smtClean="0"/>
              <a:t>Basic Procedure: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Experts </a:t>
            </a:r>
            <a:r>
              <a:rPr lang="en-GB" dirty="0"/>
              <a:t>look at the board and indicate their interest.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arbiter selects an expert to have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expert does some work, possibly modifying the blackboard.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expert voluntarily relinquishes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17" y="2545371"/>
            <a:ext cx="5181962" cy="371100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99990" y="1845734"/>
            <a:ext cx="85907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blackboard system isn’t a decision making tool </a:t>
            </a:r>
            <a:r>
              <a:rPr lang="en-GB" dirty="0" smtClean="0"/>
              <a:t>in </a:t>
            </a:r>
            <a:r>
              <a:rPr lang="en-GB" dirty="0"/>
              <a:t>its own right. </a:t>
            </a:r>
          </a:p>
          <a:p>
            <a:r>
              <a:rPr lang="en-GB" dirty="0"/>
              <a:t>It is a mechanism for coordinating the actions of several decision </a:t>
            </a:r>
            <a:r>
              <a:rPr lang="en-GB" dirty="0" smtClean="0"/>
              <a:t>makers/agents.</a:t>
            </a:r>
            <a:endParaRPr lang="en-GB" dirty="0"/>
          </a:p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2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Zero Sum/Non-Zero Sum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Zero Sum:</a:t>
            </a:r>
          </a:p>
          <a:p>
            <a:pPr lvl="1"/>
            <a:r>
              <a:rPr lang="en-GB" dirty="0"/>
              <a:t>the fortunes of the players are inversely </a:t>
            </a:r>
            <a:r>
              <a:rPr lang="en-GB" dirty="0" smtClean="0"/>
              <a:t>related</a:t>
            </a:r>
          </a:p>
          <a:p>
            <a:pPr lvl="1"/>
            <a:r>
              <a:rPr lang="en-GB" dirty="0" smtClean="0"/>
              <a:t>One player’s gain is the other’s loss.</a:t>
            </a:r>
          </a:p>
          <a:p>
            <a:pPr lvl="1"/>
            <a:r>
              <a:rPr lang="en-GB" dirty="0" smtClean="0"/>
              <a:t>Tennis, Chess, Football, Boxing, etc.</a:t>
            </a:r>
          </a:p>
          <a:p>
            <a:pPr lvl="1"/>
            <a:endParaRPr lang="en-GB" dirty="0"/>
          </a:p>
          <a:p>
            <a:r>
              <a:rPr lang="en-GB" dirty="0" smtClean="0"/>
              <a:t>Non-Zero Sum: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player's gain </a:t>
            </a:r>
            <a:r>
              <a:rPr lang="en-GB" dirty="0" smtClean="0"/>
              <a:t>need not </a:t>
            </a:r>
            <a:r>
              <a:rPr lang="en-GB" dirty="0"/>
              <a:t>be bad news for the </a:t>
            </a:r>
            <a:r>
              <a:rPr lang="en-GB" dirty="0" smtClean="0"/>
              <a:t>other(s)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outcome would be either equally good for all of them or equally bad. (It </a:t>
            </a:r>
            <a:r>
              <a:rPr lang="en-GB" dirty="0" smtClean="0"/>
              <a:t>is equally </a:t>
            </a:r>
            <a:r>
              <a:rPr lang="en-GB" dirty="0"/>
              <a:t>good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Cooperative games, team fortunes, Capture the flag.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In the real-world situations are generally not so clear cut. </a:t>
            </a:r>
          </a:p>
          <a:p>
            <a:r>
              <a:rPr lang="en-GB" dirty="0" smtClean="0"/>
              <a:t>Interests could/would overlap.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1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01" y="1846264"/>
            <a:ext cx="6018849" cy="402272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46960" y="1845734"/>
            <a:ext cx="7543801" cy="4463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TellTale</a:t>
            </a:r>
            <a:r>
              <a:rPr lang="en-GB" dirty="0"/>
              <a:t> Games: The Walking Dead, Game of Thrones, etc.</a:t>
            </a:r>
          </a:p>
        </p:txBody>
      </p:sp>
    </p:spTree>
    <p:extLst>
      <p:ext uri="{BB962C8B-B14F-4D97-AF65-F5344CB8AC3E}">
        <p14:creationId xmlns:p14="http://schemas.microsoft.com/office/powerpoint/2010/main" val="9282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State Machines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Many different rules for agents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Ex:</a:t>
            </a:r>
            <a:r>
              <a:rPr lang="en-US" altLang="en-US" sz="2000" i="1" dirty="0"/>
              <a:t> sensing,</a:t>
            </a:r>
            <a:r>
              <a:rPr lang="en-US" altLang="en-US" sz="2000" dirty="0"/>
              <a:t> </a:t>
            </a:r>
            <a:r>
              <a:rPr lang="en-US" altLang="en-US" sz="2000" i="1" dirty="0"/>
              <a:t>thinking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acting</a:t>
            </a:r>
            <a:r>
              <a:rPr lang="en-US" altLang="en-US" sz="2000" dirty="0"/>
              <a:t> when </a:t>
            </a:r>
            <a:r>
              <a:rPr lang="en-US" altLang="en-US" sz="2000" i="1" dirty="0"/>
              <a:t>fighting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running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exploring</a:t>
            </a:r>
            <a:r>
              <a:rPr lang="en-US" altLang="en-US" sz="20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be difficult to keep rules consistent!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Try Finite State Machine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Probably most common game AI software pattern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Natural correspondence between states and behaviors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Easy: to diagram, program, debug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General to any 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See </a:t>
            </a:r>
            <a:r>
              <a:rPr lang="en-US" altLang="en-US" sz="2000" dirty="0">
                <a:hlinkClick r:id="rId3"/>
              </a:rPr>
              <a:t>AI Depot - FSM</a:t>
            </a:r>
            <a:r>
              <a:rPr lang="en-US" alt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For each situation, choose appropriate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Number of rules for each state is small</a:t>
            </a:r>
          </a:p>
        </p:txBody>
      </p:sp>
    </p:spTree>
    <p:extLst>
      <p:ext uri="{BB962C8B-B14F-4D97-AF65-F5344CB8AC3E}">
        <p14:creationId xmlns:p14="http://schemas.microsoft.com/office/powerpoint/2010/main" val="2555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299" y="568325"/>
            <a:ext cx="7772400" cy="1143000"/>
          </a:xfrm>
        </p:spPr>
        <p:txBody>
          <a:bodyPr/>
          <a:lstStyle/>
          <a:p>
            <a:r>
              <a:rPr lang="en-US" altLang="en-US" dirty="0"/>
              <a:t>Finite State Machines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9299" y="1865161"/>
            <a:ext cx="9831636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Abstract model of computation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Formally: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Set of states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 starting state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An input vocabulary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 transition function that maps inputs and the current state to a next state</a:t>
            </a:r>
          </a:p>
        </p:txBody>
      </p:sp>
      <p:pic>
        <p:nvPicPr>
          <p:cNvPr id="354309" name="Picture 5" descr="Figur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08" y="4038601"/>
            <a:ext cx="59436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249" y="604092"/>
            <a:ext cx="8077200" cy="1143000"/>
          </a:xfrm>
        </p:spPr>
        <p:txBody>
          <a:bodyPr/>
          <a:lstStyle/>
          <a:p>
            <a:r>
              <a:rPr lang="en-US" altLang="en-US" sz="3200" dirty="0"/>
              <a:t>Finite State Machines – Example (1 of 2)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6247" y="1747092"/>
            <a:ext cx="5734777" cy="47299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Game </a:t>
            </a:r>
            <a:r>
              <a:rPr lang="en-US" altLang="en-US" sz="1800" smtClean="0"/>
              <a:t>raid </a:t>
            </a:r>
            <a:r>
              <a:rPr lang="en-US" altLang="en-US" sz="1800" dirty="0"/>
              <a:t>Egyptian Tomb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Mummies!  Behavior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Spend all of eternity w</a:t>
            </a:r>
            <a:r>
              <a:rPr lang="en-US" altLang="en-US" sz="1800" i="1" dirty="0"/>
              <a:t>andering </a:t>
            </a:r>
            <a:r>
              <a:rPr lang="en-US" altLang="en-US" sz="1800" dirty="0"/>
              <a:t>in tomb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When player is close, s</a:t>
            </a:r>
            <a:r>
              <a:rPr lang="en-US" altLang="en-US" sz="1800" i="1" dirty="0"/>
              <a:t>earch</a:t>
            </a:r>
            <a:r>
              <a:rPr lang="en-US" alt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When see player, c</a:t>
            </a:r>
            <a:r>
              <a:rPr lang="en-US" altLang="en-US" sz="1800" i="1" dirty="0"/>
              <a:t>hase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Make separate states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Define behavior in each state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Wander – move slowly, randomly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Search – move faster, in lines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Chasing – direct to player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Define transitions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Close is 100 meters (smell/sense)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Visible is line of sight</a:t>
            </a:r>
          </a:p>
        </p:txBody>
      </p:sp>
      <p:grpSp>
        <p:nvGrpSpPr>
          <p:cNvPr id="395272" name="Group 8"/>
          <p:cNvGrpSpPr>
            <a:grpSpLocks/>
          </p:cNvGrpSpPr>
          <p:nvPr/>
        </p:nvGrpSpPr>
        <p:grpSpPr bwMode="auto">
          <a:xfrm>
            <a:off x="8629878" y="2082190"/>
            <a:ext cx="1752600" cy="685800"/>
            <a:chOff x="3504" y="1344"/>
            <a:chExt cx="1104" cy="432"/>
          </a:xfrm>
        </p:grpSpPr>
        <p:sp>
          <p:nvSpPr>
            <p:cNvPr id="395269" name="Oval 5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3600" y="142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Wandering</a:t>
              </a:r>
            </a:p>
          </p:txBody>
        </p:sp>
      </p:grpSp>
      <p:grpSp>
        <p:nvGrpSpPr>
          <p:cNvPr id="395273" name="Group 9"/>
          <p:cNvGrpSpPr>
            <a:grpSpLocks/>
          </p:cNvGrpSpPr>
          <p:nvPr/>
        </p:nvGrpSpPr>
        <p:grpSpPr bwMode="auto">
          <a:xfrm>
            <a:off x="8706078" y="3606190"/>
            <a:ext cx="1752600" cy="685800"/>
            <a:chOff x="3504" y="1344"/>
            <a:chExt cx="1104" cy="432"/>
          </a:xfrm>
        </p:grpSpPr>
        <p:sp>
          <p:nvSpPr>
            <p:cNvPr id="395274" name="Oval 10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3600" y="142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Searching</a:t>
              </a:r>
            </a:p>
          </p:txBody>
        </p:sp>
      </p:grpSp>
      <p:grpSp>
        <p:nvGrpSpPr>
          <p:cNvPr id="395279" name="Group 15"/>
          <p:cNvGrpSpPr>
            <a:grpSpLocks/>
          </p:cNvGrpSpPr>
          <p:nvPr/>
        </p:nvGrpSpPr>
        <p:grpSpPr bwMode="auto">
          <a:xfrm>
            <a:off x="8782278" y="5130190"/>
            <a:ext cx="1752600" cy="685800"/>
            <a:chOff x="3552" y="2880"/>
            <a:chExt cx="1104" cy="432"/>
          </a:xfrm>
        </p:grpSpPr>
        <p:sp>
          <p:nvSpPr>
            <p:cNvPr id="395277" name="Oval 13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3744" y="297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Chasing</a:t>
              </a:r>
            </a:p>
          </p:txBody>
        </p:sp>
      </p:grp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9239478" y="276799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5281" name="Text Box 17"/>
          <p:cNvSpPr txBox="1">
            <a:spLocks noChangeArrowheads="1"/>
          </p:cNvSpPr>
          <p:nvPr/>
        </p:nvSpPr>
        <p:spPr bwMode="auto">
          <a:xfrm rot="-5400000">
            <a:off x="8577491" y="3048978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Close by</a:t>
            </a:r>
          </a:p>
        </p:txBody>
      </p:sp>
      <p:sp>
        <p:nvSpPr>
          <p:cNvPr id="395282" name="Line 18"/>
          <p:cNvSpPr>
            <a:spLocks noChangeShapeType="1"/>
          </p:cNvSpPr>
          <p:nvPr/>
        </p:nvSpPr>
        <p:spPr bwMode="auto">
          <a:xfrm>
            <a:off x="9315678" y="429199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 rot="-5400000">
            <a:off x="8718778" y="4636478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Visible</a:t>
            </a:r>
          </a:p>
        </p:txBody>
      </p:sp>
      <p:sp>
        <p:nvSpPr>
          <p:cNvPr id="395284" name="Line 20"/>
          <p:cNvSpPr>
            <a:spLocks noChangeShapeType="1"/>
          </p:cNvSpPr>
          <p:nvPr/>
        </p:nvSpPr>
        <p:spPr bwMode="auto">
          <a:xfrm>
            <a:off x="10001478" y="276799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5285" name="Text Box 21"/>
          <p:cNvSpPr txBox="1">
            <a:spLocks noChangeArrowheads="1"/>
          </p:cNvSpPr>
          <p:nvPr/>
        </p:nvSpPr>
        <p:spPr bwMode="auto">
          <a:xfrm rot="5400000">
            <a:off x="9772084" y="3073584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Far away</a:t>
            </a:r>
          </a:p>
        </p:txBody>
      </p:sp>
      <p:sp>
        <p:nvSpPr>
          <p:cNvPr id="395286" name="Line 22"/>
          <p:cNvSpPr>
            <a:spLocks noChangeShapeType="1"/>
          </p:cNvSpPr>
          <p:nvPr/>
        </p:nvSpPr>
        <p:spPr bwMode="auto">
          <a:xfrm>
            <a:off x="10077678" y="429199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5287" name="Text Box 23"/>
          <p:cNvSpPr txBox="1">
            <a:spLocks noChangeArrowheads="1"/>
          </p:cNvSpPr>
          <p:nvPr/>
        </p:nvSpPr>
        <p:spPr bwMode="auto">
          <a:xfrm rot="5400000">
            <a:off x="9921310" y="4526147"/>
            <a:ext cx="769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8604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73" y="583670"/>
            <a:ext cx="8077200" cy="1143000"/>
          </a:xfrm>
        </p:spPr>
        <p:txBody>
          <a:bodyPr/>
          <a:lstStyle/>
          <a:p>
            <a:r>
              <a:rPr lang="en-US" altLang="en-US" sz="3200" dirty="0"/>
              <a:t>Finite State Machines – Example (2 of 2)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372" y="1749298"/>
            <a:ext cx="5391159" cy="48039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Can be extended easily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Ex: Add magical scarab (amulet)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When player gets scarab, Mummy is afraid.  Runs.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Behavior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Move away from player fast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Transition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When player gets scarab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When timer expires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Can have sub-states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Same transitions, but different actions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i.e. - </a:t>
            </a:r>
            <a:r>
              <a:rPr lang="en-US" altLang="en-US" sz="2000" dirty="0"/>
              <a:t>range attack versus melee attack</a:t>
            </a: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6776289" y="1961004"/>
            <a:ext cx="1752600" cy="685800"/>
            <a:chOff x="3504" y="1344"/>
            <a:chExt cx="1104" cy="432"/>
          </a:xfrm>
        </p:grpSpPr>
        <p:sp>
          <p:nvSpPr>
            <p:cNvPr id="397317" name="Oval 5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3600" y="142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Wandering</a:t>
              </a:r>
            </a:p>
          </p:txBody>
        </p:sp>
      </p:grpSp>
      <p:grpSp>
        <p:nvGrpSpPr>
          <p:cNvPr id="397319" name="Group 7"/>
          <p:cNvGrpSpPr>
            <a:grpSpLocks/>
          </p:cNvGrpSpPr>
          <p:nvPr/>
        </p:nvGrpSpPr>
        <p:grpSpPr bwMode="auto">
          <a:xfrm>
            <a:off x="6852489" y="3485004"/>
            <a:ext cx="1752600" cy="685800"/>
            <a:chOff x="3504" y="1344"/>
            <a:chExt cx="1104" cy="432"/>
          </a:xfrm>
        </p:grpSpPr>
        <p:sp>
          <p:nvSpPr>
            <p:cNvPr id="397320" name="Oval 8"/>
            <p:cNvSpPr>
              <a:spLocks noChangeArrowheads="1"/>
            </p:cNvSpPr>
            <p:nvPr/>
          </p:nvSpPr>
          <p:spPr bwMode="auto">
            <a:xfrm>
              <a:off x="3504" y="1344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7321" name="Text Box 9"/>
            <p:cNvSpPr txBox="1">
              <a:spLocks noChangeArrowheads="1"/>
            </p:cNvSpPr>
            <p:nvPr/>
          </p:nvSpPr>
          <p:spPr bwMode="auto">
            <a:xfrm>
              <a:off x="3600" y="142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Searching</a:t>
              </a:r>
            </a:p>
          </p:txBody>
        </p:sp>
      </p:grpSp>
      <p:grpSp>
        <p:nvGrpSpPr>
          <p:cNvPr id="397322" name="Group 10"/>
          <p:cNvGrpSpPr>
            <a:grpSpLocks/>
          </p:cNvGrpSpPr>
          <p:nvPr/>
        </p:nvGrpSpPr>
        <p:grpSpPr bwMode="auto">
          <a:xfrm>
            <a:off x="6928689" y="5009004"/>
            <a:ext cx="1752600" cy="685800"/>
            <a:chOff x="3552" y="2880"/>
            <a:chExt cx="1104" cy="432"/>
          </a:xfrm>
        </p:grpSpPr>
        <p:sp>
          <p:nvSpPr>
            <p:cNvPr id="397323" name="Oval 11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3744" y="297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Chasing</a:t>
              </a:r>
            </a:p>
          </p:txBody>
        </p:sp>
      </p:grpSp>
      <p:sp>
        <p:nvSpPr>
          <p:cNvPr id="397325" name="Line 13"/>
          <p:cNvSpPr>
            <a:spLocks noChangeShapeType="1"/>
          </p:cNvSpPr>
          <p:nvPr/>
        </p:nvSpPr>
        <p:spPr bwMode="auto">
          <a:xfrm>
            <a:off x="7385889" y="264680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 rot="-5400000">
            <a:off x="6723902" y="2927792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Close by</a:t>
            </a:r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>
            <a:off x="7462089" y="417080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 rot="-5400000">
            <a:off x="6865189" y="4515292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Visible</a:t>
            </a:r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>
            <a:off x="8147889" y="264680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 rot="5400000">
            <a:off x="7918495" y="2952398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Far away</a:t>
            </a:r>
          </a:p>
        </p:txBody>
      </p:sp>
      <p:sp>
        <p:nvSpPr>
          <p:cNvPr id="397331" name="Line 19"/>
          <p:cNvSpPr>
            <a:spLocks noChangeShapeType="1"/>
          </p:cNvSpPr>
          <p:nvPr/>
        </p:nvSpPr>
        <p:spPr bwMode="auto">
          <a:xfrm>
            <a:off x="8224089" y="417080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 rot="5400000">
            <a:off x="8067721" y="4404961"/>
            <a:ext cx="769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Hidden</a:t>
            </a:r>
          </a:p>
        </p:txBody>
      </p:sp>
      <p:grpSp>
        <p:nvGrpSpPr>
          <p:cNvPr id="397333" name="Group 21"/>
          <p:cNvGrpSpPr>
            <a:grpSpLocks/>
          </p:cNvGrpSpPr>
          <p:nvPr/>
        </p:nvGrpSpPr>
        <p:grpSpPr bwMode="auto">
          <a:xfrm>
            <a:off x="9367089" y="3485004"/>
            <a:ext cx="1752600" cy="685800"/>
            <a:chOff x="3552" y="2880"/>
            <a:chExt cx="1104" cy="432"/>
          </a:xfrm>
        </p:grpSpPr>
        <p:sp>
          <p:nvSpPr>
            <p:cNvPr id="397334" name="Oval 22"/>
            <p:cNvSpPr>
              <a:spLocks noChangeArrowheads="1"/>
            </p:cNvSpPr>
            <p:nvPr/>
          </p:nvSpPr>
          <p:spPr bwMode="auto">
            <a:xfrm>
              <a:off x="3552" y="2880"/>
              <a:ext cx="1104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7335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mic Sans MS" panose="030F0702030302020204" pitchFamily="66" charset="0"/>
                </a:rPr>
                <a:t>Afraid</a:t>
              </a:r>
            </a:p>
          </p:txBody>
        </p:sp>
      </p:grpSp>
      <p:cxnSp>
        <p:nvCxnSpPr>
          <p:cNvPr id="397336" name="AutoShape 24"/>
          <p:cNvCxnSpPr>
            <a:cxnSpLocks noChangeShapeType="1"/>
            <a:stCxn id="397334" idx="0"/>
            <a:endCxn id="397317" idx="7"/>
          </p:cNvCxnSpPr>
          <p:nvPr/>
        </p:nvCxnSpPr>
        <p:spPr bwMode="auto">
          <a:xfrm rot="5400000" flipH="1">
            <a:off x="8545559" y="1787174"/>
            <a:ext cx="1423987" cy="1971675"/>
          </a:xfrm>
          <a:prstGeom prst="curvedConnector3">
            <a:avLst>
              <a:gd name="adj1" fmla="val 10702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37" name="AutoShape 25"/>
          <p:cNvCxnSpPr>
            <a:cxnSpLocks noChangeShapeType="1"/>
            <a:stCxn id="397334" idx="4"/>
            <a:endCxn id="397323" idx="6"/>
          </p:cNvCxnSpPr>
          <p:nvPr/>
        </p:nvCxnSpPr>
        <p:spPr bwMode="auto">
          <a:xfrm rot="5400000">
            <a:off x="8871789" y="3980304"/>
            <a:ext cx="1181100" cy="15621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38" name="AutoShape 26"/>
          <p:cNvCxnSpPr>
            <a:cxnSpLocks noChangeShapeType="1"/>
            <a:stCxn id="397320" idx="6"/>
            <a:endCxn id="397334" idx="2"/>
          </p:cNvCxnSpPr>
          <p:nvPr/>
        </p:nvCxnSpPr>
        <p:spPr bwMode="auto">
          <a:xfrm>
            <a:off x="8605089" y="3827904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7339" name="AutoShape 27"/>
          <p:cNvCxnSpPr>
            <a:cxnSpLocks noChangeShapeType="1"/>
            <a:stCxn id="397317" idx="6"/>
            <a:endCxn id="397334" idx="1"/>
          </p:cNvCxnSpPr>
          <p:nvPr/>
        </p:nvCxnSpPr>
        <p:spPr bwMode="auto">
          <a:xfrm>
            <a:off x="8528890" y="2303905"/>
            <a:ext cx="1095375" cy="1281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8605090" y="3866004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397342" name="Text Box 30"/>
          <p:cNvSpPr txBox="1">
            <a:spLocks noChangeArrowheads="1"/>
          </p:cNvSpPr>
          <p:nvPr/>
        </p:nvSpPr>
        <p:spPr bwMode="auto">
          <a:xfrm rot="-18976593">
            <a:off x="8681290" y="2723004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397343" name="Text Box 31"/>
          <p:cNvSpPr txBox="1">
            <a:spLocks noChangeArrowheads="1"/>
          </p:cNvSpPr>
          <p:nvPr/>
        </p:nvSpPr>
        <p:spPr bwMode="auto">
          <a:xfrm rot="-1891750">
            <a:off x="9367090" y="5085204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mic Sans MS" panose="030F0702030302020204" pitchFamily="66" charset="0"/>
              </a:rPr>
              <a:t>Scarab</a:t>
            </a:r>
          </a:p>
        </p:txBody>
      </p:sp>
      <p:sp>
        <p:nvSpPr>
          <p:cNvPr id="397344" name="Text Box 32"/>
          <p:cNvSpPr txBox="1">
            <a:spLocks noChangeArrowheads="1"/>
          </p:cNvSpPr>
          <p:nvPr/>
        </p:nvSpPr>
        <p:spPr bwMode="auto">
          <a:xfrm rot="3377940">
            <a:off x="9901124" y="2106588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Timer</a:t>
            </a:r>
          </a:p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Expires</a:t>
            </a:r>
          </a:p>
        </p:txBody>
      </p:sp>
    </p:spTree>
    <p:extLst>
      <p:ext uri="{BB962C8B-B14F-4D97-AF65-F5344CB8AC3E}">
        <p14:creationId xmlns:p14="http://schemas.microsoft.com/office/powerpoint/2010/main" val="28140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09" y="1827214"/>
            <a:ext cx="5794503" cy="4503849"/>
          </a:xfrm>
        </p:spPr>
      </p:pic>
    </p:spTree>
    <p:extLst>
      <p:ext uri="{BB962C8B-B14F-4D97-AF65-F5344CB8AC3E}">
        <p14:creationId xmlns:p14="http://schemas.microsoft.com/office/powerpoint/2010/main" val="21469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State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59" y="1962150"/>
            <a:ext cx="7558274" cy="41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Finite-State Machine: Approaches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/>
              <a:t>Three approaches</a:t>
            </a:r>
          </a:p>
          <a:p>
            <a:pPr lvl="1"/>
            <a:r>
              <a:rPr lang="en-US" altLang="en-US" sz="1800" dirty="0"/>
              <a:t>Hardcoded (</a:t>
            </a:r>
            <a:r>
              <a:rPr lang="en-US" altLang="en-US" sz="1800" dirty="0">
                <a:latin typeface="Courier New" panose="02070309020205020404" pitchFamily="49" charset="0"/>
              </a:rPr>
              <a:t>switch</a:t>
            </a:r>
            <a:r>
              <a:rPr lang="en-US" altLang="en-US" sz="1800" dirty="0"/>
              <a:t> statement)</a:t>
            </a:r>
          </a:p>
          <a:p>
            <a:pPr lvl="1"/>
            <a:r>
              <a:rPr lang="en-US" altLang="en-US" sz="1800" dirty="0"/>
              <a:t>Scripted</a:t>
            </a:r>
          </a:p>
          <a:p>
            <a:pPr lvl="1"/>
            <a:r>
              <a:rPr lang="en-US" altLang="en-US" sz="1800" dirty="0"/>
              <a:t>Hybrid Approach</a:t>
            </a:r>
          </a:p>
          <a:p>
            <a:pPr lvl="1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3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</a:t>
            </a:r>
            <a:r>
              <a:rPr lang="en-US" altLang="en-US" dirty="0" smtClean="0"/>
              <a:t>Machine: Scripting </a:t>
            </a:r>
            <a:r>
              <a:rPr lang="en-US" altLang="en-US" dirty="0"/>
              <a:t>Advantages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1800" dirty="0"/>
              <a:t>1. Structure enforced</a:t>
            </a:r>
          </a:p>
          <a:p>
            <a:pPr>
              <a:buFontTx/>
              <a:buNone/>
            </a:pPr>
            <a:r>
              <a:rPr lang="en-US" altLang="en-US" sz="1800" dirty="0"/>
              <a:t>2. Events can be handed as well as polling</a:t>
            </a:r>
          </a:p>
          <a:p>
            <a:pPr>
              <a:buFontTx/>
              <a:buNone/>
            </a:pPr>
            <a:r>
              <a:rPr lang="en-US" altLang="en-US" sz="1800" dirty="0"/>
              <a:t>3. </a:t>
            </a:r>
            <a:r>
              <a:rPr lang="en-US" altLang="en-US" sz="1800" dirty="0" err="1"/>
              <a:t>OnEnter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OnExit</a:t>
            </a:r>
            <a:r>
              <a:rPr lang="en-US" altLang="en-US" sz="1800" dirty="0"/>
              <a:t> concept exists</a:t>
            </a:r>
          </a:p>
          <a:p>
            <a:pPr>
              <a:buFontTx/>
              <a:buNone/>
            </a:pPr>
            <a:r>
              <a:rPr lang="en-US" altLang="en-US" sz="1800" dirty="0"/>
              <a:t>	(If objects, when created or destroyed)</a:t>
            </a:r>
          </a:p>
          <a:p>
            <a:pPr>
              <a:buFontTx/>
              <a:buNone/>
            </a:pPr>
            <a:r>
              <a:rPr lang="en-US" altLang="en-US" sz="1800" dirty="0"/>
              <a:t>4. Can be authored by game designers</a:t>
            </a:r>
          </a:p>
          <a:p>
            <a:pPr lvl="1"/>
            <a:r>
              <a:rPr lang="en-US" altLang="en-US" sz="1800" dirty="0"/>
              <a:t>Easier learning curve than straight C/C++</a:t>
            </a:r>
          </a:p>
        </p:txBody>
      </p:sp>
    </p:spTree>
    <p:extLst>
      <p:ext uri="{BB962C8B-B14F-4D97-AF65-F5344CB8AC3E}">
        <p14:creationId xmlns:p14="http://schemas.microsoft.com/office/powerpoint/2010/main" val="8478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</a:t>
            </a:r>
            <a:r>
              <a:rPr lang="en-US" altLang="en-US" dirty="0" smtClean="0"/>
              <a:t>Machine: Scripting </a:t>
            </a:r>
            <a:r>
              <a:rPr lang="en-US" altLang="en-US" dirty="0"/>
              <a:t>Disadvantages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Not trivial to implement</a:t>
            </a:r>
          </a:p>
          <a:p>
            <a:r>
              <a:rPr lang="en-US" altLang="en-US" sz="2400" dirty="0"/>
              <a:t>Several months of development of language</a:t>
            </a:r>
          </a:p>
          <a:p>
            <a:pPr lvl="1"/>
            <a:r>
              <a:rPr lang="en-US" altLang="en-US" sz="2200" dirty="0"/>
              <a:t>Custom compiler</a:t>
            </a:r>
          </a:p>
          <a:p>
            <a:pPr lvl="2"/>
            <a:r>
              <a:rPr lang="en-US" altLang="en-US" sz="2000" dirty="0"/>
              <a:t>With good compile-time error feedback</a:t>
            </a:r>
          </a:p>
          <a:p>
            <a:pPr lvl="1"/>
            <a:r>
              <a:rPr lang="en-US" altLang="en-US" sz="2200" dirty="0"/>
              <a:t>Bytecode interpreter</a:t>
            </a:r>
          </a:p>
          <a:p>
            <a:pPr lvl="2"/>
            <a:r>
              <a:rPr lang="en-US" altLang="en-US" sz="2000" dirty="0"/>
              <a:t>With good debugging hooks and support</a:t>
            </a:r>
          </a:p>
          <a:p>
            <a:r>
              <a:rPr lang="en-US" altLang="en-US" sz="2400" dirty="0"/>
              <a:t>Scripting languages often disliked by users</a:t>
            </a:r>
          </a:p>
          <a:p>
            <a:pPr lvl="1"/>
            <a:r>
              <a:rPr lang="en-US" altLang="en-US" sz="2200" dirty="0"/>
              <a:t>Can never approach polish and robustness of commercial compilers/debuggers</a:t>
            </a:r>
          </a:p>
        </p:txBody>
      </p:sp>
    </p:spTree>
    <p:extLst>
      <p:ext uri="{BB962C8B-B14F-4D97-AF65-F5344CB8AC3E}">
        <p14:creationId xmlns:p14="http://schemas.microsoft.com/office/powerpoint/2010/main" val="12014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Prisoner’s Dilemma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</a:t>
            </a:r>
            <a:r>
              <a:rPr lang="en-GB" dirty="0"/>
              <a:t>partners in crime are being interrogated separately.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state lacks the evidence to convict them of the crime they committed but does have enough evidence to convict both on a lesser charge bringing, say, a one-year prison term for each.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prosecutor wants conviction on the more serious charge, and pressures each man individually to confess and implicate the other. </a:t>
            </a:r>
            <a:endParaRPr lang="en-GB" dirty="0" smtClean="0"/>
          </a:p>
          <a:p>
            <a:r>
              <a:rPr lang="en-GB" dirty="0" smtClean="0"/>
              <a:t>She </a:t>
            </a:r>
            <a:r>
              <a:rPr lang="en-GB" dirty="0"/>
              <a:t>says: "If you confess but your partner doesn't, I'll let you off free and use your testimony to lock him up for ten years. And if </a:t>
            </a:r>
            <a:r>
              <a:rPr lang="en-GB" i="1" dirty="0"/>
              <a:t>you don't </a:t>
            </a:r>
            <a:r>
              <a:rPr lang="en-GB" dirty="0"/>
              <a:t>confess, yet your partner does, you go to prison for ten years. If you confess and your partner does too, I'll put you both away, but only for three years." </a:t>
            </a:r>
            <a:endParaRPr lang="en-GB" dirty="0" smtClean="0"/>
          </a:p>
          <a:p>
            <a:r>
              <a:rPr lang="en-GB" b="1" dirty="0" smtClean="0"/>
              <a:t>The </a:t>
            </a:r>
            <a:r>
              <a:rPr lang="en-GB" b="1" dirty="0"/>
              <a:t>question is</a:t>
            </a:r>
            <a:r>
              <a:rPr lang="en-GB" dirty="0"/>
              <a:t>: Will the two prisoners cooperate with each other, both refusing to confess? Or will one or both of them "defect" ("cheat")?</a:t>
            </a:r>
          </a:p>
        </p:txBody>
      </p:sp>
    </p:spTree>
    <p:extLst>
      <p:ext uri="{BB962C8B-B14F-4D97-AF65-F5344CB8AC3E}">
        <p14:creationId xmlns:p14="http://schemas.microsoft.com/office/powerpoint/2010/main" val="21917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</a:t>
            </a:r>
            <a:r>
              <a:rPr lang="en-US" altLang="en-US" dirty="0" smtClean="0"/>
              <a:t>Machine: Hybrid </a:t>
            </a:r>
            <a:r>
              <a:rPr lang="en-US" altLang="en-US" dirty="0"/>
              <a:t>Approach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28800"/>
            <a:ext cx="10058400" cy="4383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Use a class and C-style macros to approximate a scripting language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Allows FSM to be written completely in C++ leveraging existing compiler/debugger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Capture important features/extensions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 err="1"/>
              <a:t>OnEnter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OnExit</a:t>
            </a:r>
            <a:endParaRPr lang="en-US" altLang="en-US" sz="1700" dirty="0"/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Timers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Handle events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Consistent regulated structure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Ability to log history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Modular, flexible, stack-based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Multiple FSMs, Concurrent FSMs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Can’t be edited by designers or players</a:t>
            </a:r>
          </a:p>
        </p:txBody>
      </p:sp>
    </p:spTree>
    <p:extLst>
      <p:ext uri="{BB962C8B-B14F-4D97-AF65-F5344CB8AC3E}">
        <p14:creationId xmlns:p14="http://schemas.microsoft.com/office/powerpoint/2010/main" val="18305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</a:t>
            </a:r>
            <a:r>
              <a:rPr lang="en-US" altLang="en-US" dirty="0" smtClean="0"/>
              <a:t>Machine: Extensions</a:t>
            </a:r>
            <a:endParaRPr lang="en-US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Many possible extensions to basic FSM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Event driven: </a:t>
            </a:r>
            <a:r>
              <a:rPr lang="en-US" altLang="en-US" sz="2200" dirty="0" err="1"/>
              <a:t>OnEnter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OnExit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Timers: transition after certain time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Global state with sub-states (same transitions, different actions)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Stack-Based (states or entire FSMs)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Easy to revert to previous states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Good for </a:t>
            </a:r>
            <a:r>
              <a:rPr lang="en-US" altLang="en-US" sz="2000" i="1" dirty="0"/>
              <a:t>resuming</a:t>
            </a:r>
            <a:r>
              <a:rPr lang="en-US" altLang="en-US" sz="2000" dirty="0"/>
              <a:t> earlier action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Multiple concurrent FSMs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Lower layers for, say, obstacle avoidance – high priority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Higher layers for, say, strategy</a:t>
            </a:r>
          </a:p>
        </p:txBody>
      </p:sp>
    </p:spTree>
    <p:extLst>
      <p:ext uri="{BB962C8B-B14F-4D97-AF65-F5344CB8AC3E}">
        <p14:creationId xmlns:p14="http://schemas.microsoft.com/office/powerpoint/2010/main" val="22950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Finite-State-Machine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pPr algn="ctr"/>
            <a:r>
              <a:rPr lang="en-GB" sz="3200" dirty="0" smtClean="0"/>
              <a:t>Make sure you cover ALL states!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46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855" y="597664"/>
            <a:ext cx="7772400" cy="1143000"/>
          </a:xfrm>
        </p:spPr>
        <p:txBody>
          <a:bodyPr/>
          <a:lstStyle/>
          <a:p>
            <a:r>
              <a:rPr lang="en-US" altLang="en-US" sz="3200" dirty="0"/>
              <a:t>Common Game AI Techniques (1 of 4)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855" y="1762698"/>
            <a:ext cx="9915181" cy="4714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Whirlwind tour of common techniques</a:t>
            </a:r>
          </a:p>
          <a:p>
            <a:pPr>
              <a:lnSpc>
                <a:spcPct val="90000"/>
              </a:lnSpc>
            </a:pPr>
            <a:r>
              <a:rPr lang="en-US" altLang="en-US" sz="2000" u="sng" dirty="0" smtClean="0"/>
              <a:t>Movement</a:t>
            </a:r>
            <a:endParaRPr lang="en-US" altLang="en-US" sz="2000" u="sng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Flockin</a:t>
            </a:r>
            <a:r>
              <a:rPr lang="en-US" altLang="en-US" sz="2000" dirty="0"/>
              <a:t>g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Move groups of creatures in natural manner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Each creature follows three simple rules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Separation – steer to avoid crowding flock mates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Alignment – steer to average flock heading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Cohesion – steer to average position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Example – use for background creatures such as birds or fish.  Modification can use for swarming enemy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Formations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Like flocking, but units keep position relative to others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Example – military formation (archers in the back)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55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872" y="586648"/>
            <a:ext cx="7772400" cy="1143000"/>
          </a:xfrm>
        </p:spPr>
        <p:txBody>
          <a:bodyPr/>
          <a:lstStyle/>
          <a:p>
            <a:r>
              <a:rPr lang="en-US" altLang="en-US" sz="3200" dirty="0"/>
              <a:t>Common Game AI Techniques (2 of 4)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871" y="1729648"/>
            <a:ext cx="9782979" cy="42965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 dirty="0" smtClean="0"/>
              <a:t>Movement</a:t>
            </a:r>
            <a:endParaRPr lang="en-US" altLang="en-US" sz="2400" i="1" dirty="0"/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A* pathfinding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Cheapest path through environment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Directed search exploit knowledge about destination to intelligently guide search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Fastest, widely used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Can provide information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- virtual breadcrumbs) so can follow without </a:t>
            </a:r>
            <a:r>
              <a:rPr lang="en-US" altLang="en-US" sz="2000" dirty="0" err="1"/>
              <a:t>recompute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See: </a:t>
            </a:r>
            <a:r>
              <a:rPr lang="en-US" altLang="en-US" sz="2000" dirty="0">
                <a:hlinkClick r:id="rId3"/>
              </a:rPr>
              <a:t>http://www.antimodal.com/astar/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Obstacle avoidance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A* good for static terrain, but </a:t>
            </a:r>
            <a:r>
              <a:rPr lang="en-US" altLang="en-US" sz="2000" dirty="0" smtClean="0"/>
              <a:t>not with dynamics </a:t>
            </a:r>
            <a:r>
              <a:rPr lang="en-US" altLang="en-US" sz="2000" dirty="0"/>
              <a:t>such as other players, choke points, etc.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Example – same path for 4 units, but can predict collisions so furthest back slow down, avoid narrow </a:t>
            </a:r>
            <a:r>
              <a:rPr lang="en-US" altLang="en-US" sz="2000" dirty="0" smtClean="0"/>
              <a:t>bridges, </a:t>
            </a:r>
            <a:r>
              <a:rPr lang="en-US" altLang="en-US" sz="2000" dirty="0"/>
              <a:t>etc.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7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World Representation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17" y="1809656"/>
            <a:ext cx="4420217" cy="13717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40" y="1809655"/>
            <a:ext cx="3010320" cy="388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1" y="1809656"/>
            <a:ext cx="3420840" cy="44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Path to a “start/end node”</a:t>
            </a:r>
          </a:p>
          <a:p>
            <a:r>
              <a:rPr lang="en-GB" dirty="0" smtClean="0"/>
              <a:t>Find the Next path</a:t>
            </a:r>
          </a:p>
          <a:p>
            <a:r>
              <a:rPr lang="en-GB" dirty="0" smtClean="0"/>
              <a:t>Reach destination.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59" y="2985897"/>
            <a:ext cx="734480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395" y="583894"/>
            <a:ext cx="7772400" cy="1143000"/>
          </a:xfrm>
        </p:spPr>
        <p:txBody>
          <a:bodyPr/>
          <a:lstStyle/>
          <a:p>
            <a:r>
              <a:rPr lang="en-US" altLang="en-US" sz="3200" dirty="0"/>
              <a:t>Common Game AI Techniques (3 of 4)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395" y="1726894"/>
            <a:ext cx="10075844" cy="4826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u="sng" dirty="0"/>
              <a:t>Behavior organization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Emergent behavior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Create simple rules result in complex interactions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Example: game of life, flocking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Command hierarchy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Deal with AI decisions at different levels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Modeled after military hierarchy (</a:t>
            </a:r>
            <a:r>
              <a:rPr lang="en-US" altLang="en-US" sz="1800" dirty="0" smtClean="0"/>
              <a:t>i.e. - </a:t>
            </a:r>
            <a:r>
              <a:rPr lang="en-US" altLang="en-US" sz="1800" dirty="0"/>
              <a:t>General does strategy to Foot Soldier does fighting)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Example: Real-time or turn based strategy games -- overall strategy, squad tactics, individual fighters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Manager task assignment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When individual units act individually, can perform poorly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Instead, have manager make tasks, prioritize, assign to </a:t>
            </a:r>
            <a:r>
              <a:rPr lang="en-US" altLang="en-US" sz="1800" dirty="0" smtClean="0"/>
              <a:t>units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94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Common Game AI Techniques (4 of 4)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i="1" dirty="0"/>
              <a:t>Influence map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2D </a:t>
            </a:r>
            <a:r>
              <a:rPr lang="en-US" altLang="en-US" sz="2000" dirty="0"/>
              <a:t>representation of power in game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Break into cells, where units in each cell are summed up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Units have influence on neighbor cells (typically, decrease with range)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Insight into location and influence of forces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can be used to plan attacks to see where enemy is weak or to fortify defenses.  SimCity used to show fire coverage, etc.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Level of Detail AI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graphics, less polygonal detail if object far away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Same idea in AI – less computation if won’t be seen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vary update frequency of NPC based on position from player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2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Promising AI Techniques (1 of 3)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39816"/>
            <a:ext cx="10058400" cy="425618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i="1" dirty="0"/>
              <a:t>Bayesian network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probabilistic graphical model with variables and probable influences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- calculate probability of patient having a specific disease given symptoms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AI can infer if player has warplanes, etc. based on what it sees in production so far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Can be good to give “human-like” intelligence without cheating or being too dumb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Decision tree learning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Series of inputs (usually game state) mapped to output (usually </a:t>
            </a:r>
            <a:r>
              <a:rPr lang="en-US" altLang="en-US" sz="2000" dirty="0" smtClean="0"/>
              <a:t>things they </a:t>
            </a:r>
            <a:r>
              <a:rPr lang="en-US" altLang="en-US" sz="2000" dirty="0"/>
              <a:t>want to predict)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health and ammo </a:t>
            </a:r>
            <a:r>
              <a:rPr lang="en-US" altLang="en-US" sz="2000" dirty="0">
                <a:sym typeface="Wingdings" panose="05000000000000000000" pitchFamily="2" charset="2"/>
              </a:rPr>
              <a:t> predict bot survival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Modify probabilities based on past behavior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Black and White could stroke or slap creature.  Learned what was good and bad.</a:t>
            </a:r>
          </a:p>
        </p:txBody>
      </p:sp>
    </p:spTree>
    <p:extLst>
      <p:ext uri="{BB962C8B-B14F-4D97-AF65-F5344CB8AC3E}">
        <p14:creationId xmlns:p14="http://schemas.microsoft.com/office/powerpoint/2010/main" val="29179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Prisoners Dilemma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47917"/>
              </p:ext>
            </p:extLst>
          </p:nvPr>
        </p:nvGraphicFramePr>
        <p:xfrm>
          <a:off x="1470139" y="2374054"/>
          <a:ext cx="8367925" cy="327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903"/>
                <a:gridCol w="872078"/>
                <a:gridCol w="500312"/>
                <a:gridCol w="2835517"/>
                <a:gridCol w="2940115"/>
              </a:tblGrid>
              <a:tr h="336095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B050"/>
                          </a:solidFill>
                        </a:rPr>
                        <a:t>Prisoner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4574">
                <a:tc rowSpan="3"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Prisoner 2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Confess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Keep</a:t>
                      </a:r>
                      <a:r>
                        <a:rPr lang="en-GB" baseline="0" dirty="0" smtClean="0"/>
                        <a:t> quite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897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Confess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r>
                        <a:rPr lang="en-GB" sz="2800" dirty="0" smtClean="0"/>
                        <a:t>,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en-GB" sz="2800" baseline="0" dirty="0" smtClean="0">
                          <a:solidFill>
                            <a:srgbClr val="00B050"/>
                          </a:solidFill>
                        </a:rPr>
                        <a:t>-3</a:t>
                      </a:r>
                      <a:endParaRPr lang="en-GB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sz="2800" dirty="0" smtClean="0"/>
                        <a:t>, </a:t>
                      </a:r>
                      <a:r>
                        <a:rPr lang="en-GB" sz="2800" dirty="0" smtClean="0">
                          <a:solidFill>
                            <a:srgbClr val="00B050"/>
                          </a:solidFill>
                        </a:rPr>
                        <a:t>-10</a:t>
                      </a:r>
                      <a:endParaRPr lang="en-GB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320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Keep quite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r>
                        <a:rPr lang="en-GB" sz="2800" dirty="0" smtClean="0"/>
                        <a:t>, </a:t>
                      </a:r>
                      <a:r>
                        <a:rPr lang="en-GB" sz="28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GB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GB" sz="2800" dirty="0" smtClean="0"/>
                        <a:t>, </a:t>
                      </a:r>
                      <a:r>
                        <a:rPr lang="en-GB" sz="28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GB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198" y="605925"/>
            <a:ext cx="7772400" cy="1143000"/>
          </a:xfrm>
        </p:spPr>
        <p:txBody>
          <a:bodyPr/>
          <a:lstStyle/>
          <a:p>
            <a:r>
              <a:rPr lang="en-US" altLang="en-US" dirty="0"/>
              <a:t>Promising AI Techniques (2 of 3)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198" y="1748924"/>
            <a:ext cx="9930788" cy="4347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 dirty="0"/>
              <a:t>Filtered randomness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Randomness </a:t>
            </a:r>
            <a:r>
              <a:rPr lang="en-US" altLang="en-US" sz="2200" dirty="0"/>
              <a:t>to provide unpredictability to AI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But even random can look odd (</a:t>
            </a:r>
            <a:r>
              <a:rPr lang="en-US" altLang="en-US" sz="2200" dirty="0" err="1"/>
              <a:t>ie</a:t>
            </a:r>
            <a:r>
              <a:rPr lang="en-US" altLang="en-US" sz="2200" dirty="0"/>
              <a:t>- if 4 heads in a row, </a:t>
            </a:r>
            <a:r>
              <a:rPr lang="en-US" altLang="en-US" sz="2200" dirty="0" smtClean="0"/>
              <a:t>players </a:t>
            </a:r>
            <a:r>
              <a:rPr lang="en-US" altLang="en-US" sz="2200" dirty="0"/>
              <a:t>think something </a:t>
            </a:r>
            <a:r>
              <a:rPr lang="en-US" altLang="en-US" sz="2200" dirty="0" smtClean="0"/>
              <a:t>is wrong</a:t>
            </a:r>
            <a:r>
              <a:rPr lang="en-US" altLang="en-US" sz="2200" dirty="0"/>
              <a:t>.  And, if flip coin 100 times, </a:t>
            </a:r>
            <a:r>
              <a:rPr lang="en-US" altLang="en-US" sz="2200" dirty="0" smtClean="0"/>
              <a:t>there will </a:t>
            </a:r>
            <a:r>
              <a:rPr lang="en-US" altLang="en-US" sz="2200" dirty="0"/>
              <a:t>be </a:t>
            </a:r>
            <a:r>
              <a:rPr lang="en-US" altLang="en-US" sz="2200" dirty="0" smtClean="0"/>
              <a:t>a streak </a:t>
            </a:r>
            <a:r>
              <a:rPr lang="en-US" altLang="en-US" sz="2200" dirty="0"/>
              <a:t>of 8)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Example – spawn at same point 5 times in a row, </a:t>
            </a:r>
            <a:r>
              <a:rPr lang="en-US" altLang="en-US" sz="2000" dirty="0" smtClean="0"/>
              <a:t>that is bad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Compare random result to past history and </a:t>
            </a:r>
            <a:r>
              <a:rPr lang="en-US" altLang="en-US" sz="2200" dirty="0" smtClean="0"/>
              <a:t>avoid </a:t>
            </a:r>
            <a:r>
              <a:rPr lang="en-US" altLang="en-US" sz="2200" dirty="0" err="1" smtClean="0"/>
              <a:t>repitition</a:t>
            </a: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400" i="1" dirty="0"/>
              <a:t>Fuzzy logic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In traditional sets, </a:t>
            </a:r>
            <a:r>
              <a:rPr lang="en-US" altLang="en-US" sz="2200" dirty="0"/>
              <a:t>object belongs or not. 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 fuzzy, can have relative membership (</a:t>
            </a:r>
            <a:r>
              <a:rPr lang="en-US" altLang="en-US" sz="2200" dirty="0" err="1"/>
              <a:t>ie</a:t>
            </a:r>
            <a:r>
              <a:rPr lang="en-US" altLang="en-US" sz="2200" dirty="0"/>
              <a:t>- hungry, not hungry.  Or “in-kitchen” or “in-hall” but what if on edge?)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Cannot be resolved by coin-flip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Can be used in games – </a:t>
            </a:r>
            <a:r>
              <a:rPr lang="en-US" altLang="en-US" sz="2200" dirty="0" err="1"/>
              <a:t>ie</a:t>
            </a:r>
            <a:r>
              <a:rPr lang="en-US" altLang="en-US" sz="2200" dirty="0"/>
              <a:t>- assess relative </a:t>
            </a:r>
            <a:r>
              <a:rPr lang="en-US" altLang="en-US" sz="2200" dirty="0" smtClean="0"/>
              <a:t>threat, how exposed is enemy</a:t>
            </a:r>
            <a:endParaRPr lang="en-US" altLang="en-US" sz="22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690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184" y="572875"/>
            <a:ext cx="7772400" cy="1143000"/>
          </a:xfrm>
        </p:spPr>
        <p:txBody>
          <a:bodyPr/>
          <a:lstStyle/>
          <a:p>
            <a:r>
              <a:rPr lang="en-US" altLang="en-US" dirty="0"/>
              <a:t>Promising AI Techniques (3 of 3)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184" y="1715874"/>
            <a:ext cx="9952818" cy="438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i="1" dirty="0"/>
              <a:t>Genetic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Search and </a:t>
            </a:r>
            <a:r>
              <a:rPr lang="en-US" altLang="en-US" sz="2000" dirty="0" err="1" smtClean="0"/>
              <a:t>optimise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based on evolutionary principles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Good when “right” </a:t>
            </a:r>
            <a:r>
              <a:rPr lang="en-US" altLang="en-US" sz="2000" dirty="0" smtClean="0"/>
              <a:t>answer is </a:t>
            </a:r>
            <a:r>
              <a:rPr lang="en-US" altLang="en-US" sz="2000" dirty="0"/>
              <a:t>not well-understood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 – may not know best combination of AI settings.  Use GA to try out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Often expensive, so do offline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N-Gram statistical prediction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Predict next value in sequence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- 1818180181 … next will probably be 8)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Search backward </a:t>
            </a:r>
            <a:r>
              <a:rPr lang="en-US" altLang="en-US" sz="2000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values (usually 2 or 3)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Street fighting (punch, kick, low punch…)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Player does low kick and then low punch.  What is next?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Uppercut 10 times (50%), low punch (7 times, 35%), sideswipe (3 times, 15%)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Can predict uppercut or, proportionally pick next (</a:t>
            </a:r>
            <a:r>
              <a:rPr lang="en-US" altLang="en-US" sz="1800" dirty="0" err="1"/>
              <a:t>ie</a:t>
            </a:r>
            <a:r>
              <a:rPr lang="en-US" altLang="en-US" sz="1800" dirty="0"/>
              <a:t>- roll dice)</a:t>
            </a:r>
          </a:p>
        </p:txBody>
      </p:sp>
    </p:spTree>
    <p:extLst>
      <p:ext uri="{BB962C8B-B14F-4D97-AF65-F5344CB8AC3E}">
        <p14:creationId xmlns:p14="http://schemas.microsoft.com/office/powerpoint/2010/main" val="11802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</a:t>
            </a:r>
            <a:r>
              <a:rPr lang="en-GB" dirty="0"/>
              <a:t>s the process of reasoning backwards in time, from the end of a problem or situation, to determine a sequence of optimal actions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16" y="2897225"/>
            <a:ext cx="3133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-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MinMax</a:t>
            </a:r>
            <a:r>
              <a:rPr lang="en-US" altLang="en-US" sz="2400" dirty="0"/>
              <a:t> is at the heart of almost </a:t>
            </a:r>
            <a:r>
              <a:rPr lang="en-US" altLang="en-US" sz="2400" i="1" dirty="0"/>
              <a:t>every</a:t>
            </a:r>
            <a:r>
              <a:rPr lang="en-US" altLang="en-US" sz="2400" dirty="0"/>
              <a:t> computer board game </a:t>
            </a:r>
          </a:p>
          <a:p>
            <a:r>
              <a:rPr lang="en-US" altLang="en-US" sz="2400" dirty="0"/>
              <a:t>Applies to games where:</a:t>
            </a:r>
          </a:p>
          <a:p>
            <a:pPr lvl="1"/>
            <a:r>
              <a:rPr lang="en-US" altLang="en-US" sz="2200" dirty="0"/>
              <a:t>Players take turns</a:t>
            </a:r>
          </a:p>
          <a:p>
            <a:pPr lvl="1"/>
            <a:r>
              <a:rPr lang="en-US" altLang="en-US" sz="2200" dirty="0"/>
              <a:t>Have perfect information</a:t>
            </a:r>
          </a:p>
          <a:p>
            <a:pPr lvl="2"/>
            <a:r>
              <a:rPr lang="en-US" altLang="en-US" sz="2000" dirty="0"/>
              <a:t>Chess, Checkers, Tactics</a:t>
            </a:r>
          </a:p>
          <a:p>
            <a:r>
              <a:rPr lang="en-US" altLang="en-US" sz="2400" dirty="0"/>
              <a:t>But can work for games without perfect information or chance</a:t>
            </a:r>
          </a:p>
          <a:p>
            <a:pPr lvl="1"/>
            <a:r>
              <a:rPr lang="en-US" altLang="en-US" sz="2200" dirty="0"/>
              <a:t>Poker, Monopoly, Dice</a:t>
            </a:r>
          </a:p>
          <a:p>
            <a:r>
              <a:rPr lang="en-US" altLang="en-US" sz="2400" dirty="0"/>
              <a:t>Can work in real-time (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- not turn based) with timer (</a:t>
            </a:r>
            <a:r>
              <a:rPr lang="en-US" altLang="en-US" sz="2400" i="1" dirty="0"/>
              <a:t>iterative deepening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4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855" y="605924"/>
            <a:ext cx="8770345" cy="1143000"/>
          </a:xfrm>
        </p:spPr>
        <p:txBody>
          <a:bodyPr/>
          <a:lstStyle/>
          <a:p>
            <a:r>
              <a:rPr lang="en-US" altLang="en-US" dirty="0" err="1"/>
              <a:t>MinMax</a:t>
            </a:r>
            <a:r>
              <a:rPr lang="en-US" altLang="en-US" dirty="0"/>
              <a:t> - Overview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855" y="1784733"/>
            <a:ext cx="8770346" cy="44948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Search tree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Squares</a:t>
            </a:r>
            <a:r>
              <a:rPr lang="en-US" altLang="en-US" sz="2000" dirty="0"/>
              <a:t> represent decision states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- after a move)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Branches</a:t>
            </a:r>
            <a:r>
              <a:rPr lang="en-US" altLang="en-US" sz="2000" dirty="0"/>
              <a:t> are decisions (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- the move)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Start at root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Nodes at end are leaf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Ex: Tic-Tac-Toe (symmetrical positions removed)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Unlike </a:t>
            </a:r>
            <a:r>
              <a:rPr lang="en-US" altLang="en-US" sz="2000" dirty="0"/>
              <a:t>binary trees can have any number of children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Depends on the game situation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Levels usually called </a:t>
            </a:r>
            <a:r>
              <a:rPr lang="en-US" altLang="en-US" sz="2000" i="1" dirty="0"/>
              <a:t>plies</a:t>
            </a:r>
            <a:r>
              <a:rPr lang="en-US" altLang="en-US" sz="2000" dirty="0"/>
              <a:t> (a </a:t>
            </a:r>
            <a:r>
              <a:rPr lang="en-US" altLang="en-US" sz="2000" i="1" dirty="0"/>
              <a:t>ply</a:t>
            </a:r>
            <a:r>
              <a:rPr lang="en-US" altLang="en-US" sz="2000" dirty="0"/>
              <a:t> is one level)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Each ply is where </a:t>
            </a:r>
            <a:r>
              <a:rPr lang="en-US" altLang="en-US" sz="2000" i="1" dirty="0" smtClean="0"/>
              <a:t>turn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switches to other player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Players called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(next)</a:t>
            </a:r>
          </a:p>
        </p:txBody>
      </p:sp>
      <p:pic>
        <p:nvPicPr>
          <p:cNvPr id="368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42343"/>
            <a:ext cx="5715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6315423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, Helvetica, sans-serif"/>
              </a:rPr>
              <a:t>Image Created by the People at </a:t>
            </a:r>
            <a:r>
              <a:rPr lang="en-GB" sz="1200" dirty="0">
                <a:latin typeface="Arial, Helvetica, sans-serif"/>
                <a:hlinkClick r:id="rId4"/>
              </a:rPr>
              <a:t>AI Horizon </a:t>
            </a:r>
            <a:r>
              <a:rPr lang="en-GB" sz="1200" dirty="0">
                <a:latin typeface="Arial, Helvetica, sans-serif"/>
              </a:rPr>
              <a:t>&lt;</a:t>
            </a:r>
            <a:r>
              <a:rPr lang="en-GB" sz="1200" dirty="0">
                <a:latin typeface="Arial, Helvetica, sans-serif"/>
                <a:hlinkClick r:id="rId5"/>
              </a:rPr>
              <a:t>http://www.aihorizon.com/</a:t>
            </a:r>
            <a:r>
              <a:rPr lang="en-GB" sz="1200" dirty="0">
                <a:latin typeface="Arial, Helvetica, sans-serif"/>
              </a:rPr>
              <a:t>&gt;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94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MaxMin</a:t>
            </a:r>
            <a:r>
              <a:rPr lang="en-US" altLang="en-US" dirty="0"/>
              <a:t> - Algorithm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/>
              <a:t>Named </a:t>
            </a:r>
            <a:r>
              <a:rPr lang="en-GB" altLang="en-US" sz="2400" i="1" dirty="0" err="1" smtClean="0"/>
              <a:t>MinMax</a:t>
            </a:r>
            <a:r>
              <a:rPr lang="en-GB" altLang="en-US" sz="2400" dirty="0" smtClean="0"/>
              <a:t> because of algorithm behind data structure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Assign points to the outcome of a game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/>
              <a:t>Ex: Tic-Tac-Toe: </a:t>
            </a:r>
            <a:r>
              <a:rPr lang="en-GB" altLang="en-US" sz="2200" i="1" dirty="0" smtClean="0"/>
              <a:t>X</a:t>
            </a:r>
            <a:r>
              <a:rPr lang="en-GB" altLang="en-US" sz="2200" dirty="0" smtClean="0"/>
              <a:t> wins, value of 1. </a:t>
            </a:r>
            <a:r>
              <a:rPr lang="en-GB" altLang="en-US" sz="2200" i="1" dirty="0" smtClean="0"/>
              <a:t>O</a:t>
            </a:r>
            <a:r>
              <a:rPr lang="en-GB" altLang="en-US" sz="2200" dirty="0" smtClean="0"/>
              <a:t> wins, value -1. 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Max (X) tries to maximise point value, while Min (O) tries to minimise point value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Assume both players play to best of their ability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/>
              <a:t>Always make a move to minimise or maximise points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/>
              <a:t>So, in choosing, Max will choose best move to get highest points, assuming Min will choose best move to get lowest points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1415Lec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1415Lecs" id="{9FD1A82C-3085-4C32-BCA9-2AA7551FF772}" vid="{692720FD-F1EF-4E8B-9B54-5442C0E574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Gre1415Lecs</Template>
  <TotalTime>988</TotalTime>
  <Words>3313</Words>
  <Application>Microsoft Office PowerPoint</Application>
  <PresentationFormat>Widescreen</PresentationFormat>
  <Paragraphs>521</Paragraphs>
  <Slides>51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Arial, Helvetica, sans-serif</vt:lpstr>
      <vt:lpstr>Calibri</vt:lpstr>
      <vt:lpstr>Calibri Light</vt:lpstr>
      <vt:lpstr>Comic Sans MS</vt:lpstr>
      <vt:lpstr>Courier New</vt:lpstr>
      <vt:lpstr>Times New Roman</vt:lpstr>
      <vt:lpstr>Wingdings</vt:lpstr>
      <vt:lpstr>Gre1415Lecs</vt:lpstr>
      <vt:lpstr>COMP1694 – Artificial Intelligence  Dr Damon Daylamani-Zad d.d.zad@gre.ac.uk</vt:lpstr>
      <vt:lpstr>MinMax and Game Theory</vt:lpstr>
      <vt:lpstr>Zero Sum/Non-Zero Sum Games</vt:lpstr>
      <vt:lpstr>Prisoner’s Dilemma</vt:lpstr>
      <vt:lpstr>Prisoners Dilemma</vt:lpstr>
      <vt:lpstr>Backward Induction</vt:lpstr>
      <vt:lpstr>MinMax - Overview</vt:lpstr>
      <vt:lpstr>MinMax - Overview</vt:lpstr>
      <vt:lpstr>MaxMin - Algorithm</vt:lpstr>
      <vt:lpstr>MinMax – Example 1</vt:lpstr>
      <vt:lpstr>MinMax – Example 2</vt:lpstr>
      <vt:lpstr>MinMax and Chess</vt:lpstr>
      <vt:lpstr>MinMax – Pseudo Code (1 of 3)</vt:lpstr>
      <vt:lpstr>MinMax – Pseudo Code (2 of 3)</vt:lpstr>
      <vt:lpstr>MinMax – Pseudo Code (3 of 3)</vt:lpstr>
      <vt:lpstr>MinMax – AlphaBeta Pruning</vt:lpstr>
      <vt:lpstr>MinMax – AlphaBeta Pruning Example</vt:lpstr>
      <vt:lpstr>MinMax – AlphaBeta Pruning Idea</vt:lpstr>
      <vt:lpstr>AI Agents</vt:lpstr>
      <vt:lpstr>Game Agents</vt:lpstr>
      <vt:lpstr>Game Agents – Sensing (1 of 2)</vt:lpstr>
      <vt:lpstr>Game Agents – Sensing (2 of 2)</vt:lpstr>
      <vt:lpstr>Game Agents – Thinking (1 of 3)</vt:lpstr>
      <vt:lpstr>Game Agents – Thinking (2 of 3)</vt:lpstr>
      <vt:lpstr>Game Agents – Thinking (3 of 3)</vt:lpstr>
      <vt:lpstr>Game Agents – Acting (1 of 2)</vt:lpstr>
      <vt:lpstr>Game Agents – Acting (2 of 2)</vt:lpstr>
      <vt:lpstr>Decision Making</vt:lpstr>
      <vt:lpstr>Blackboard architectures</vt:lpstr>
      <vt:lpstr>Decision Trees</vt:lpstr>
      <vt:lpstr>Finite State Machines</vt:lpstr>
      <vt:lpstr>Finite State Machines</vt:lpstr>
      <vt:lpstr>Finite State Machines – Example (1 of 2)</vt:lpstr>
      <vt:lpstr>Finite State Machines – Example (2 of 2)</vt:lpstr>
      <vt:lpstr>State Machines</vt:lpstr>
      <vt:lpstr>Hierarchical State Machines</vt:lpstr>
      <vt:lpstr>Finite-State Machine: Approaches</vt:lpstr>
      <vt:lpstr>Finite-State Machine: Scripting Advantages</vt:lpstr>
      <vt:lpstr>Finite-State Machine: Scripting Disadvantages</vt:lpstr>
      <vt:lpstr>Finite-State Machine: Hybrid Approach</vt:lpstr>
      <vt:lpstr>Finite-State Machine: Extensions</vt:lpstr>
      <vt:lpstr>Finite-State-Machine</vt:lpstr>
      <vt:lpstr>Common Game AI Techniques (1 of 4)</vt:lpstr>
      <vt:lpstr>Common Game AI Techniques (2 of 4)</vt:lpstr>
      <vt:lpstr>World Representation</vt:lpstr>
      <vt:lpstr>Hierarchical pathfinding</vt:lpstr>
      <vt:lpstr>Common Game AI Techniques (3 of 4)</vt:lpstr>
      <vt:lpstr>Common Game AI Techniques (4 of 4)</vt:lpstr>
      <vt:lpstr>Promising AI Techniques (1 of 3)</vt:lpstr>
      <vt:lpstr>Promising AI Techniques (2 of 3)</vt:lpstr>
      <vt:lpstr>Promising AI Techniques (3 of 3)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COMP1597 – Digital Media Production</dc:title>
  <dc:creator>DAMON DAYLAMANI-ZAD</dc:creator>
  <cp:lastModifiedBy>Jixin Ma</cp:lastModifiedBy>
  <cp:revision>220</cp:revision>
  <dcterms:created xsi:type="dcterms:W3CDTF">2015-10-02T08:24:48Z</dcterms:created>
  <dcterms:modified xsi:type="dcterms:W3CDTF">2017-09-21T11:04:24Z</dcterms:modified>
</cp:coreProperties>
</file>