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6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63D895DA-9AE6-4FF0-B66B-396B7AB9EF61}"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601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CB175-3F01-4B61-AC93-C968BDBD6435}" type="datetimeFigureOut">
              <a:rPr lang="en-GB" smtClean="0"/>
              <a:t>10/10/2014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895DA-9AE6-4FF0-B66B-396B7AB9EF61}" type="slidenum">
              <a:rPr lang="en-GB" smtClean="0"/>
              <a:t>‹#›</a:t>
            </a:fld>
            <a:endParaRPr lang="en-GB"/>
          </a:p>
        </p:txBody>
      </p:sp>
    </p:spTree>
    <p:extLst>
      <p:ext uri="{BB962C8B-B14F-4D97-AF65-F5344CB8AC3E}">
        <p14:creationId xmlns:p14="http://schemas.microsoft.com/office/powerpoint/2010/main" val="289718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895DA-9AE6-4FF0-B66B-396B7AB9EF61}"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124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895DA-9AE6-4FF0-B66B-396B7AB9EF61}"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99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895DA-9AE6-4FF0-B66B-396B7AB9EF61}" type="slidenum">
              <a:rPr lang="en-GB" smtClean="0"/>
              <a:t>‹#›</a:t>
            </a:fld>
            <a:endParaRPr lang="en-GB"/>
          </a:p>
        </p:txBody>
      </p:sp>
    </p:spTree>
    <p:extLst>
      <p:ext uri="{BB962C8B-B14F-4D97-AF65-F5344CB8AC3E}">
        <p14:creationId xmlns:p14="http://schemas.microsoft.com/office/powerpoint/2010/main" val="170711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895DA-9AE6-4FF0-B66B-396B7AB9EF61}"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412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895DA-9AE6-4FF0-B66B-396B7AB9EF61}"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903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895DA-9AE6-4FF0-B66B-396B7AB9EF61}"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646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895DA-9AE6-4FF0-B66B-396B7AB9EF61}"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72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895DA-9AE6-4FF0-B66B-396B7AB9EF61}" type="slidenum">
              <a:rPr lang="en-GB" smtClean="0"/>
              <a:t>‹#›</a:t>
            </a:fld>
            <a:endParaRPr lang="en-GB"/>
          </a:p>
        </p:txBody>
      </p:sp>
    </p:spTree>
    <p:extLst>
      <p:ext uri="{BB962C8B-B14F-4D97-AF65-F5344CB8AC3E}">
        <p14:creationId xmlns:p14="http://schemas.microsoft.com/office/powerpoint/2010/main" val="161438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DCB175-3F01-4B61-AC93-C968BDBD6435}" type="datetimeFigureOut">
              <a:rPr lang="en-GB" smtClean="0"/>
              <a:t>10/10/2014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3D895DA-9AE6-4FF0-B66B-396B7AB9EF61}"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709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DCB175-3F01-4B61-AC93-C968BDBD6435}" type="datetimeFigureOut">
              <a:rPr lang="en-GB" smtClean="0"/>
              <a:t>10/10/2014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895DA-9AE6-4FF0-B66B-396B7AB9EF61}" type="slidenum">
              <a:rPr lang="en-GB" smtClean="0"/>
              <a:t>‹#›</a:t>
            </a:fld>
            <a:endParaRPr lang="en-GB"/>
          </a:p>
        </p:txBody>
      </p:sp>
    </p:spTree>
    <p:extLst>
      <p:ext uri="{BB962C8B-B14F-4D97-AF65-F5344CB8AC3E}">
        <p14:creationId xmlns:p14="http://schemas.microsoft.com/office/powerpoint/2010/main" val="327193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CB175-3F01-4B61-AC93-C968BDBD6435}" type="datetimeFigureOut">
              <a:rPr lang="en-GB" smtClean="0"/>
              <a:t>10/10/2014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3D895DA-9AE6-4FF0-B66B-396B7AB9EF61}"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225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DCB175-3F01-4B61-AC93-C968BDBD6435}" type="datetimeFigureOut">
              <a:rPr lang="en-GB" smtClean="0"/>
              <a:t>10/10/2014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3D895DA-9AE6-4FF0-B66B-396B7AB9EF61}"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11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CB175-3F01-4B61-AC93-C968BDBD6435}" type="datetimeFigureOut">
              <a:rPr lang="en-GB" smtClean="0"/>
              <a:t>10/10/2014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3D895DA-9AE6-4FF0-B66B-396B7AB9EF61}" type="slidenum">
              <a:rPr lang="en-GB" smtClean="0"/>
              <a:t>‹#›</a:t>
            </a:fld>
            <a:endParaRPr lang="en-GB"/>
          </a:p>
        </p:txBody>
      </p:sp>
    </p:spTree>
    <p:extLst>
      <p:ext uri="{BB962C8B-B14F-4D97-AF65-F5344CB8AC3E}">
        <p14:creationId xmlns:p14="http://schemas.microsoft.com/office/powerpoint/2010/main" val="73637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CB175-3F01-4B61-AC93-C968BDBD6435}" type="datetimeFigureOut">
              <a:rPr lang="en-GB" smtClean="0"/>
              <a:t>10/10/2014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895DA-9AE6-4FF0-B66B-396B7AB9EF61}"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406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CB175-3F01-4B61-AC93-C968BDBD6435}" type="datetimeFigureOut">
              <a:rPr lang="en-GB" smtClean="0"/>
              <a:t>10/10/2014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3D895DA-9AE6-4FF0-B66B-396B7AB9EF61}" type="slidenum">
              <a:rPr lang="en-GB" smtClean="0"/>
              <a:t>‹#›</a:t>
            </a:fld>
            <a:endParaRPr lang="en-GB"/>
          </a:p>
        </p:txBody>
      </p:sp>
    </p:spTree>
    <p:extLst>
      <p:ext uri="{BB962C8B-B14F-4D97-AF65-F5344CB8AC3E}">
        <p14:creationId xmlns:p14="http://schemas.microsoft.com/office/powerpoint/2010/main" val="256749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DCB175-3F01-4B61-AC93-C968BDBD6435}" type="datetimeFigureOut">
              <a:rPr lang="en-GB" smtClean="0"/>
              <a:t>10/10/2014</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D895DA-9AE6-4FF0-B66B-396B7AB9EF61}" type="slidenum">
              <a:rPr lang="en-GB" smtClean="0"/>
              <a:t>‹#›</a:t>
            </a:fld>
            <a:endParaRPr lang="en-GB"/>
          </a:p>
        </p:txBody>
      </p:sp>
    </p:spTree>
    <p:extLst>
      <p:ext uri="{BB962C8B-B14F-4D97-AF65-F5344CB8AC3E}">
        <p14:creationId xmlns:p14="http://schemas.microsoft.com/office/powerpoint/2010/main" val="3588813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each-ict.com/gcse_computing/ocr/213_software/custom_offshelf/miniweb/pg2.htm" TargetMode="External"/><Relationship Id="rId2" Type="http://schemas.openxmlformats.org/officeDocument/2006/relationships/hyperlink" Target="http://www.bcs.org/content/ConWebDoc/276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M2 - Alternative Solutions</a:t>
            </a:r>
            <a:endParaRPr lang="en-GB" dirty="0"/>
          </a:p>
        </p:txBody>
      </p:sp>
      <p:sp>
        <p:nvSpPr>
          <p:cNvPr id="3" name="Subtitle 2"/>
          <p:cNvSpPr>
            <a:spLocks noGrp="1"/>
          </p:cNvSpPr>
          <p:nvPr>
            <p:ph type="subTitle" idx="1"/>
          </p:nvPr>
        </p:nvSpPr>
        <p:spPr>
          <a:xfrm>
            <a:off x="1524000" y="3602038"/>
            <a:ext cx="9144000" cy="1356328"/>
          </a:xfrm>
        </p:spPr>
        <p:txBody>
          <a:bodyPr/>
          <a:lstStyle/>
          <a:p>
            <a:r>
              <a:rPr lang="en-GB" dirty="0" smtClean="0"/>
              <a:t>By Usman Basharat</a:t>
            </a:r>
          </a:p>
          <a:p>
            <a:r>
              <a:rPr lang="en-GB" dirty="0" smtClean="0"/>
              <a:t>Unit 11 – Software Analysis and Design</a:t>
            </a:r>
          </a:p>
          <a:p>
            <a:r>
              <a:rPr lang="en-GB" dirty="0" smtClean="0"/>
              <a:t>S1300173</a:t>
            </a:r>
            <a:endParaRPr lang="en-GB" dirty="0"/>
          </a:p>
        </p:txBody>
      </p:sp>
    </p:spTree>
    <p:extLst>
      <p:ext uri="{BB962C8B-B14F-4D97-AF65-F5344CB8AC3E}">
        <p14:creationId xmlns:p14="http://schemas.microsoft.com/office/powerpoint/2010/main" val="1675933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a:t>
            </a:r>
            <a:endParaRPr lang="en-GB" dirty="0"/>
          </a:p>
        </p:txBody>
      </p:sp>
      <p:sp>
        <p:nvSpPr>
          <p:cNvPr id="3" name="Content Placeholder 2"/>
          <p:cNvSpPr>
            <a:spLocks noGrp="1"/>
          </p:cNvSpPr>
          <p:nvPr>
            <p:ph idx="1"/>
          </p:nvPr>
        </p:nvSpPr>
        <p:spPr/>
        <p:txBody>
          <a:bodyPr/>
          <a:lstStyle/>
          <a:p>
            <a:pPr algn="ctr">
              <a:buFont typeface="Arial" panose="020B0604020202020204" pitchFamily="34" charset="0"/>
              <a:buChar char="•"/>
            </a:pPr>
            <a:r>
              <a:rPr lang="en-GB" dirty="0">
                <a:hlinkClick r:id="rId2"/>
              </a:rPr>
              <a:t>http://</a:t>
            </a:r>
            <a:r>
              <a:rPr lang="en-GB" dirty="0" smtClean="0">
                <a:hlinkClick r:id="rId2"/>
              </a:rPr>
              <a:t>www.bcs.org/content/ConWebDoc/2767</a:t>
            </a:r>
            <a:endParaRPr lang="en-GB" dirty="0" smtClean="0"/>
          </a:p>
          <a:p>
            <a:pPr algn="ctr">
              <a:buFont typeface="Arial" panose="020B0604020202020204" pitchFamily="34" charset="0"/>
              <a:buChar char="•"/>
            </a:pPr>
            <a:r>
              <a:rPr lang="en-GB" dirty="0">
                <a:hlinkClick r:id="rId3"/>
              </a:rPr>
              <a:t>http://</a:t>
            </a:r>
            <a:r>
              <a:rPr lang="en-GB" dirty="0" smtClean="0">
                <a:hlinkClick r:id="rId3"/>
              </a:rPr>
              <a:t>www.teach-ict.com/gcse_computing/ocr/213_software/custom_offshelf/miniweb/pg2.htm</a:t>
            </a:r>
            <a:r>
              <a:rPr lang="en-GB" dirty="0" smtClean="0"/>
              <a:t>  </a:t>
            </a:r>
            <a:endParaRPr lang="en-GB" dirty="0"/>
          </a:p>
        </p:txBody>
      </p:sp>
    </p:spTree>
    <p:extLst>
      <p:ext uri="{BB962C8B-B14F-4D97-AF65-F5344CB8AC3E}">
        <p14:creationId xmlns:p14="http://schemas.microsoft.com/office/powerpoint/2010/main" val="1959965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For this presentation, I will define ‘Off the shelf’ software and bespoke system. I will name the advantage and disadvantage for each of them. Lastly, I will compare both of them.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864" y="3791790"/>
            <a:ext cx="2952278" cy="2392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576" y="3531286"/>
            <a:ext cx="2615515" cy="2615515"/>
          </a:xfrm>
          <a:prstGeom prst="rect">
            <a:avLst/>
          </a:prstGeom>
        </p:spPr>
      </p:pic>
    </p:spTree>
    <p:extLst>
      <p:ext uri="{BB962C8B-B14F-4D97-AF65-F5344CB8AC3E}">
        <p14:creationId xmlns:p14="http://schemas.microsoft.com/office/powerpoint/2010/main" val="11451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‘Off the shelf’ Software</a:t>
            </a:r>
            <a:endParaRPr lang="en-GB" dirty="0"/>
          </a:p>
        </p:txBody>
      </p:sp>
      <p:sp>
        <p:nvSpPr>
          <p:cNvPr id="3" name="Content Placeholder 2"/>
          <p:cNvSpPr>
            <a:spLocks noGrp="1"/>
          </p:cNvSpPr>
          <p:nvPr>
            <p:ph idx="1"/>
          </p:nvPr>
        </p:nvSpPr>
        <p:spPr/>
        <p:txBody>
          <a:bodyPr/>
          <a:lstStyle/>
          <a:p>
            <a:r>
              <a:rPr lang="en-GB" dirty="0" smtClean="0"/>
              <a:t>‘Off the shelf’ software is a software that is ‘readymade’. This means that all the programming, logo, design is complete. All you need to do is go to the shop and purchase it and you can use it already. Some examples of ‘Off the shelf’ software is Microsoft Office, Norton, Visual Basics and many more. They are many programmes that are ‘readymade’. In addition, they are used in schools, offices, home, and any place that you can think of.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816" y="4464908"/>
            <a:ext cx="2156817" cy="1748156"/>
          </a:xfrm>
          <a:prstGeom prst="rect">
            <a:avLst/>
          </a:prstGeom>
        </p:spPr>
      </p:pic>
    </p:spTree>
    <p:extLst>
      <p:ext uri="{BB962C8B-B14F-4D97-AF65-F5344CB8AC3E}">
        <p14:creationId xmlns:p14="http://schemas.microsoft.com/office/powerpoint/2010/main" val="3421625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a:t>
            </a:r>
            <a:endParaRPr lang="en-GB" dirty="0"/>
          </a:p>
        </p:txBody>
      </p:sp>
      <p:sp>
        <p:nvSpPr>
          <p:cNvPr id="3" name="Content Placeholder 2"/>
          <p:cNvSpPr>
            <a:spLocks noGrp="1"/>
          </p:cNvSpPr>
          <p:nvPr>
            <p:ph idx="1"/>
          </p:nvPr>
        </p:nvSpPr>
        <p:spPr/>
        <p:txBody>
          <a:bodyPr/>
          <a:lstStyle/>
          <a:p>
            <a:r>
              <a:rPr lang="en-GB" b="1" dirty="0" smtClean="0"/>
              <a:t>Easy to use</a:t>
            </a:r>
          </a:p>
          <a:p>
            <a:r>
              <a:rPr lang="en-GB" b="1" dirty="0" smtClean="0"/>
              <a:t>No time needed</a:t>
            </a:r>
          </a:p>
          <a:p>
            <a:r>
              <a:rPr lang="en-GB" b="1" dirty="0" smtClean="0"/>
              <a:t>Cost</a:t>
            </a:r>
            <a:r>
              <a:rPr lang="en-GB" dirty="0" smtClean="0"/>
              <a:t> is cheap depending on which version and software you want</a:t>
            </a:r>
          </a:p>
          <a:p>
            <a:r>
              <a:rPr lang="en-GB" dirty="0" smtClean="0"/>
              <a:t>Any </a:t>
            </a:r>
            <a:r>
              <a:rPr lang="en-GB" b="1" dirty="0" smtClean="0"/>
              <a:t>errors</a:t>
            </a:r>
            <a:r>
              <a:rPr lang="en-GB" dirty="0" smtClean="0"/>
              <a:t> can be erased by contacting the company for issues on the program</a:t>
            </a:r>
          </a:p>
          <a:p>
            <a:r>
              <a:rPr lang="en-GB" b="1" dirty="0" smtClean="0"/>
              <a:t>Sharing files </a:t>
            </a:r>
            <a:r>
              <a:rPr lang="en-GB" dirty="0" smtClean="0"/>
              <a:t>is easy</a:t>
            </a:r>
            <a:endParaRPr lang="en-GB" dirty="0"/>
          </a:p>
        </p:txBody>
      </p:sp>
    </p:spTree>
    <p:extLst>
      <p:ext uri="{BB962C8B-B14F-4D97-AF65-F5344CB8AC3E}">
        <p14:creationId xmlns:p14="http://schemas.microsoft.com/office/powerpoint/2010/main" val="4255802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a:t>
            </a:r>
            <a:endParaRPr lang="en-GB" dirty="0"/>
          </a:p>
        </p:txBody>
      </p:sp>
      <p:sp>
        <p:nvSpPr>
          <p:cNvPr id="3" name="Content Placeholder 2"/>
          <p:cNvSpPr>
            <a:spLocks noGrp="1"/>
          </p:cNvSpPr>
          <p:nvPr>
            <p:ph idx="1"/>
          </p:nvPr>
        </p:nvSpPr>
        <p:spPr/>
        <p:txBody>
          <a:bodyPr/>
          <a:lstStyle/>
          <a:p>
            <a:r>
              <a:rPr lang="en-GB" dirty="0"/>
              <a:t>Some programmes are expensive e.g. Adobe Photoshop costs </a:t>
            </a:r>
            <a:r>
              <a:rPr lang="en-GB" dirty="0" smtClean="0"/>
              <a:t>above </a:t>
            </a:r>
            <a:r>
              <a:rPr lang="en-GB" dirty="0"/>
              <a:t>£200. </a:t>
            </a:r>
          </a:p>
          <a:p>
            <a:r>
              <a:rPr lang="en-GB" dirty="0"/>
              <a:t>If the user is not similar with the software, he/she needs to learn how to use it.</a:t>
            </a:r>
          </a:p>
          <a:p>
            <a:r>
              <a:rPr lang="en-GB" dirty="0"/>
              <a:t>Some facilities that an average user uses is 10%, the other they may not know. Some features are hard to use on some programmes. </a:t>
            </a:r>
          </a:p>
          <a:p>
            <a:r>
              <a:rPr lang="en-GB" dirty="0"/>
              <a:t>As it is readymade, you may need to make changes to the </a:t>
            </a:r>
            <a:r>
              <a:rPr lang="en-GB" dirty="0" smtClean="0"/>
              <a:t>programme </a:t>
            </a:r>
            <a:r>
              <a:rPr lang="en-GB" dirty="0"/>
              <a:t>to make it easy for the candidate to use</a:t>
            </a:r>
            <a:r>
              <a:rPr lang="en-GB" dirty="0" smtClean="0"/>
              <a:t>.</a:t>
            </a:r>
            <a:endParaRPr lang="en-GB" dirty="0"/>
          </a:p>
        </p:txBody>
      </p:sp>
    </p:spTree>
    <p:extLst>
      <p:ext uri="{BB962C8B-B14F-4D97-AF65-F5344CB8AC3E}">
        <p14:creationId xmlns:p14="http://schemas.microsoft.com/office/powerpoint/2010/main" val="3694222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Bespoke </a:t>
            </a:r>
            <a:r>
              <a:rPr lang="en-GB" dirty="0" smtClean="0"/>
              <a:t>System</a:t>
            </a:r>
            <a:endParaRPr lang="en-GB" dirty="0"/>
          </a:p>
        </p:txBody>
      </p:sp>
      <p:sp>
        <p:nvSpPr>
          <p:cNvPr id="3" name="Content Placeholder 2"/>
          <p:cNvSpPr>
            <a:spLocks noGrp="1"/>
          </p:cNvSpPr>
          <p:nvPr>
            <p:ph idx="1"/>
          </p:nvPr>
        </p:nvSpPr>
        <p:spPr/>
        <p:txBody>
          <a:bodyPr/>
          <a:lstStyle/>
          <a:p>
            <a:r>
              <a:rPr lang="en-GB" dirty="0" smtClean="0"/>
              <a:t>‘</a:t>
            </a:r>
            <a:r>
              <a:rPr lang="en-GB" b="1" dirty="0" smtClean="0"/>
              <a:t>Bespoke</a:t>
            </a:r>
            <a:r>
              <a:rPr lang="en-GB" dirty="0" smtClean="0"/>
              <a:t>’ means it is made by itself. Bespoke system is started from the bottom and it makes it’s way up. This means the user has to follow each step by planning, analysing, installing, and maintaining it. Whatever you want for the system, you can change it because it is designing by you. A person cannot create it himself. He needs a team for it to create a bespoke system. They all needs to participate, know what their aim is to do and follow the steps of it. </a:t>
            </a:r>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
        <p:nvSpPr>
          <p:cNvPr id="4" name="Rectangle 1"/>
          <p:cNvSpPr>
            <a:spLocks noChangeArrowheads="1"/>
          </p:cNvSpPr>
          <p:nvPr/>
        </p:nvSpPr>
        <p:spPr bwMode="auto">
          <a:xfrm>
            <a:off x="165100" y="554439"/>
            <a:ext cx="12012307" cy="451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76176" rIns="31740" bIns="12696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666666"/>
                </a:solidFill>
                <a:effectLst/>
                <a:latin typeface="inherit"/>
              </a:rPr>
              <a:t>  </a:t>
            </a:r>
            <a:r>
              <a:rPr kumimoji="0" lang="en-US" sz="900" b="0" i="1" u="none" strike="noStrike" cap="none" normalizeH="0" baseline="0" dirty="0" smtClean="0">
                <a:ln>
                  <a:noFill/>
                </a:ln>
                <a:solidFill>
                  <a:srgbClr val="666666"/>
                </a:solidFill>
                <a:effectLst/>
                <a:latin typeface="inherit"/>
              </a:rPr>
              <a:t> </a:t>
            </a:r>
            <a:r>
              <a:rPr kumimoji="0" lang="en-US" sz="1200" b="0" i="1" u="none" strike="noStrike" cap="none" normalizeH="0" baseline="0" dirty="0" smtClean="0">
                <a:ln>
                  <a:noFill/>
                </a:ln>
                <a:solidFill>
                  <a:srgbClr val="666666"/>
                </a:solidFill>
                <a:effectLst/>
                <a:latin typeface="inherit"/>
              </a:rPr>
              <a:t>             </a:t>
            </a:r>
            <a:r>
              <a:rPr kumimoji="0" lang="en-US" sz="1600" b="0" i="1" u="none" strike="noStrike" cap="none" normalizeH="0" baseline="0" dirty="0" smtClean="0">
                <a:ln>
                  <a:noFill/>
                </a:ln>
                <a:solidFill>
                  <a:srgbClr val="666666"/>
                </a:solidFill>
                <a:effectLst/>
                <a:latin typeface="inherit"/>
              </a:rPr>
              <a:t>  </a:t>
            </a:r>
            <a:r>
              <a:rPr kumimoji="0" lang="en-US" sz="1600" b="0" i="1" u="none" strike="noStrike" cap="none" normalizeH="0" baseline="0" dirty="0" smtClean="0">
                <a:ln>
                  <a:noFill/>
                </a:ln>
                <a:solidFill>
                  <a:srgbClr val="666666"/>
                </a:solidFill>
                <a:effectLst/>
              </a:rPr>
              <a:t> “Bespoke software can take you where off-the-shelf cannot. It will, by definition, be a perfect match to your needs, and it can change and grow with you.”</a:t>
            </a:r>
            <a:r>
              <a:rPr kumimoji="0" lang="en-US" sz="1600" b="0" i="1" u="none" strike="noStrike" cap="none" normalizeH="0" baseline="0" dirty="0" smtClean="0">
                <a:ln>
                  <a:noFill/>
                </a:ln>
                <a:solidFill>
                  <a:srgbClr val="666666"/>
                </a:solidFill>
                <a:effectLst/>
                <a:latin typeface="inherit"/>
              </a:rPr>
              <a:t>  </a:t>
            </a:r>
            <a:r>
              <a:rPr kumimoji="0" lang="en-US" sz="1050" b="0" i="1" u="none" strike="noStrike" cap="none" normalizeH="0" baseline="0" dirty="0" smtClean="0">
                <a:ln>
                  <a:noFill/>
                </a:ln>
                <a:solidFill>
                  <a:srgbClr val="666666"/>
                </a:solidFill>
                <a:effectLst/>
                <a:latin typeface="inherit"/>
              </a:rPr>
              <a:t> </a:t>
            </a:r>
            <a:r>
              <a:rPr kumimoji="0" lang="en-US" sz="1600" b="0" i="1" u="none" strike="noStrike" cap="none" normalizeH="0" baseline="0" dirty="0" smtClean="0">
                <a:ln>
                  <a:noFill/>
                </a:ln>
                <a:solidFill>
                  <a:srgbClr val="666666"/>
                </a:solidFill>
                <a:effectLst/>
                <a:latin typeface="inherit"/>
              </a:rPr>
              <a:t>  </a:t>
            </a:r>
            <a:r>
              <a:rPr kumimoji="0" lang="en-US" sz="1200" b="0" i="1" u="none" strike="noStrike" cap="none" normalizeH="0" baseline="0" dirty="0" smtClean="0">
                <a:ln>
                  <a:noFill/>
                </a:ln>
                <a:solidFill>
                  <a:srgbClr val="666666"/>
                </a:solidFill>
                <a:effectLst/>
                <a:latin typeface="inherit"/>
              </a:rPr>
              <a:t>             </a:t>
            </a:r>
            <a:r>
              <a:rPr kumimoji="0" lang="en-US" sz="1200" b="0" i="1" u="none" strike="noStrike" cap="none" normalizeH="0" baseline="0" dirty="0" smtClean="0">
                <a:ln>
                  <a:noFill/>
                </a:ln>
                <a:solidFill>
                  <a:srgbClr val="666666"/>
                </a:solidFill>
                <a:effectLst/>
              </a:rPr>
              <a:t> </a:t>
            </a:r>
            <a:endParaRPr kumimoji="0" lang="en-US" sz="1200" b="0" i="1" u="none" strike="noStrike" cap="none" normalizeH="0" baseline="0" dirty="0" smtClean="0">
              <a:ln>
                <a:noFill/>
              </a:ln>
              <a:solidFill>
                <a:srgbClr val="666666"/>
              </a:solidFill>
              <a:effectLst/>
              <a:latin typeface="inherit"/>
            </a:endParaRPr>
          </a:p>
        </p:txBody>
      </p:sp>
      <p:pic>
        <p:nvPicPr>
          <p:cNvPr id="1026" name="Picture 2" descr="Quote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3" y="-115888"/>
            <a:ext cx="180975" cy="1524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Quote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6938" y="-115888"/>
            <a:ext cx="180975" cy="15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84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a:t>
            </a:r>
            <a:endParaRPr lang="en-GB" dirty="0"/>
          </a:p>
        </p:txBody>
      </p:sp>
      <p:sp>
        <p:nvSpPr>
          <p:cNvPr id="3" name="Content Placeholder 2"/>
          <p:cNvSpPr>
            <a:spLocks noGrp="1"/>
          </p:cNvSpPr>
          <p:nvPr>
            <p:ph idx="1"/>
          </p:nvPr>
        </p:nvSpPr>
        <p:spPr/>
        <p:txBody>
          <a:bodyPr>
            <a:normAutofit fontScale="92500"/>
          </a:bodyPr>
          <a:lstStyle/>
          <a:p>
            <a:r>
              <a:rPr lang="en-GB" b="1" dirty="0" smtClean="0"/>
              <a:t>Flexible </a:t>
            </a:r>
            <a:r>
              <a:rPr lang="en-GB" dirty="0" smtClean="0"/>
              <a:t>– you can change the way want it to be. Even specific coding and the layout.</a:t>
            </a:r>
          </a:p>
          <a:p>
            <a:r>
              <a:rPr lang="en-GB" b="1" dirty="0" smtClean="0"/>
              <a:t>Unique </a:t>
            </a:r>
            <a:r>
              <a:rPr lang="en-GB" dirty="0" smtClean="0"/>
              <a:t>– it could be very different to the other software's that is out there. More programmes are the same of another and they can make it different to equal more profit for the organisation. </a:t>
            </a:r>
          </a:p>
          <a:p>
            <a:r>
              <a:rPr lang="en-GB" dirty="0" smtClean="0"/>
              <a:t>As you are the ‘owner’, you can erase </a:t>
            </a:r>
            <a:r>
              <a:rPr lang="en-GB" b="1" dirty="0" smtClean="0"/>
              <a:t>errors</a:t>
            </a:r>
            <a:r>
              <a:rPr lang="en-GB" dirty="0" smtClean="0"/>
              <a:t> for any to come.</a:t>
            </a:r>
          </a:p>
          <a:p>
            <a:r>
              <a:rPr lang="en-GB" b="1" dirty="0" smtClean="0"/>
              <a:t>Better information gathered </a:t>
            </a:r>
            <a:r>
              <a:rPr lang="en-GB" dirty="0" smtClean="0"/>
              <a:t>– they are many companies that have completed this stage. You can ask them and implement or gain ideas for your programme. </a:t>
            </a:r>
          </a:p>
          <a:p>
            <a:endParaRPr lang="en-GB" dirty="0"/>
          </a:p>
        </p:txBody>
      </p:sp>
    </p:spTree>
    <p:extLst>
      <p:ext uri="{BB962C8B-B14F-4D97-AF65-F5344CB8AC3E}">
        <p14:creationId xmlns:p14="http://schemas.microsoft.com/office/powerpoint/2010/main" val="1754800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a:t>
            </a:r>
            <a:endParaRPr lang="en-GB" dirty="0"/>
          </a:p>
        </p:txBody>
      </p:sp>
      <p:sp>
        <p:nvSpPr>
          <p:cNvPr id="3" name="Content Placeholder 2"/>
          <p:cNvSpPr>
            <a:spLocks noGrp="1"/>
          </p:cNvSpPr>
          <p:nvPr>
            <p:ph idx="1"/>
          </p:nvPr>
        </p:nvSpPr>
        <p:spPr/>
        <p:txBody>
          <a:bodyPr>
            <a:normAutofit lnSpcReduction="10000"/>
          </a:bodyPr>
          <a:lstStyle/>
          <a:p>
            <a:r>
              <a:rPr lang="en-GB" b="1" dirty="0" smtClean="0"/>
              <a:t>Time</a:t>
            </a:r>
            <a:r>
              <a:rPr lang="en-GB" dirty="0" smtClean="0"/>
              <a:t> – you have to take time out day in and out for the programme to be complete. They is a specific process the user/s follow for it to be done.</a:t>
            </a:r>
          </a:p>
          <a:p>
            <a:r>
              <a:rPr lang="en-GB" b="1" dirty="0" smtClean="0"/>
              <a:t>Complex</a:t>
            </a:r>
            <a:r>
              <a:rPr lang="en-GB" dirty="0" smtClean="0"/>
              <a:t> – it is hard to do if you want to make something big, you need more than one expert in each field to complete it.</a:t>
            </a:r>
          </a:p>
          <a:p>
            <a:r>
              <a:rPr lang="en-GB" b="1" dirty="0" smtClean="0"/>
              <a:t>Quality</a:t>
            </a:r>
            <a:r>
              <a:rPr lang="en-GB" dirty="0" smtClean="0"/>
              <a:t> – the package that is purchased needs to be quality for it to be better long term. They are benefits and drawbacks of each package. </a:t>
            </a:r>
          </a:p>
          <a:p>
            <a:r>
              <a:rPr lang="en-GB" dirty="0" smtClean="0"/>
              <a:t>Even once the programme’s complete, you need to </a:t>
            </a:r>
            <a:r>
              <a:rPr lang="en-GB" b="1" dirty="0" smtClean="0"/>
              <a:t>maintain</a:t>
            </a:r>
            <a:r>
              <a:rPr lang="en-GB" dirty="0" smtClean="0"/>
              <a:t> and </a:t>
            </a:r>
            <a:r>
              <a:rPr lang="en-GB" b="1" dirty="0" smtClean="0"/>
              <a:t>test</a:t>
            </a:r>
            <a:r>
              <a:rPr lang="en-GB" dirty="0" smtClean="0"/>
              <a:t> the programme for it to erase any forgotten errors. </a:t>
            </a:r>
            <a:endParaRPr lang="en-GB" dirty="0"/>
          </a:p>
        </p:txBody>
      </p:sp>
    </p:spTree>
    <p:extLst>
      <p:ext uri="{BB962C8B-B14F-4D97-AF65-F5344CB8AC3E}">
        <p14:creationId xmlns:p14="http://schemas.microsoft.com/office/powerpoint/2010/main" val="128463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a:t>
            </a:r>
            <a:endParaRPr lang="en-GB" dirty="0"/>
          </a:p>
        </p:txBody>
      </p:sp>
      <p:sp>
        <p:nvSpPr>
          <p:cNvPr id="3" name="Content Placeholder 2"/>
          <p:cNvSpPr>
            <a:spLocks noGrp="1"/>
          </p:cNvSpPr>
          <p:nvPr>
            <p:ph idx="1"/>
          </p:nvPr>
        </p:nvSpPr>
        <p:spPr/>
        <p:txBody>
          <a:bodyPr/>
          <a:lstStyle/>
          <a:p>
            <a:r>
              <a:rPr lang="en-GB" dirty="0" smtClean="0"/>
              <a:t>Having a bespoke system could put at a competitive advantage. More people would want a programme that is unique and you can ask customers of what they want for a new software and use them ideas. This could result in the company making more money than others. However, ‘Off the shelf’ software does not take time for you to create. </a:t>
            </a:r>
            <a:r>
              <a:rPr lang="en-GB" dirty="0"/>
              <a:t>Y</a:t>
            </a:r>
            <a:r>
              <a:rPr lang="en-GB" dirty="0" smtClean="0"/>
              <a:t>ou can purchase it whenever you want and you can use it when you want. In addition any errors or help you need, you can ask the companies employees for help. Unlike bespoke, you have to erase the errors yourself. </a:t>
            </a:r>
            <a:endParaRPr lang="en-GB" dirty="0"/>
          </a:p>
        </p:txBody>
      </p:sp>
    </p:spTree>
    <p:extLst>
      <p:ext uri="{BB962C8B-B14F-4D97-AF65-F5344CB8AC3E}">
        <p14:creationId xmlns:p14="http://schemas.microsoft.com/office/powerpoint/2010/main" val="15615422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TotalTime>
  <Words>715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inherit</vt:lpstr>
      <vt:lpstr>Organic</vt:lpstr>
      <vt:lpstr>M2 - Alternative Solutions</vt:lpstr>
      <vt:lpstr>Introduction</vt:lpstr>
      <vt:lpstr>‘Off the shelf’ Software</vt:lpstr>
      <vt:lpstr>Advantage</vt:lpstr>
      <vt:lpstr>Disadvantage</vt:lpstr>
      <vt:lpstr>Bespoke System</vt:lpstr>
      <vt:lpstr>Advantage</vt:lpstr>
      <vt:lpstr>Disadvantage</vt:lpstr>
      <vt:lpstr>Comparison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M2 - Alternative Solutions</dc:title>
  <dc:creator>Usman Basharat</dc:creator>
  <cp:lastModifiedBy>Usman Basharat</cp:lastModifiedBy>
  <cp:revision>10</cp:revision>
  <dcterms:created xsi:type="dcterms:W3CDTF">2014-10-08T16:55:40Z</dcterms:created>
  <dcterms:modified xsi:type="dcterms:W3CDTF">2014-10-10T09:07:42Z</dcterms:modified>
</cp:coreProperties>
</file>