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36" d="100"/>
          <a:sy n="136" d="100"/>
        </p:scale>
        <p:origin x="96" y="-168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343606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86718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134581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38628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74061-CC63-4171-AF2E-456105D5F7F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279081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74061-CC63-4171-AF2E-456105D5F7FA}"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216414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74061-CC63-4171-AF2E-456105D5F7FA}"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293861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74061-CC63-4171-AF2E-456105D5F7FA}"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104314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74061-CC63-4171-AF2E-456105D5F7FA}"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271792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A074061-CC63-4171-AF2E-456105D5F7FA}"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95654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A074061-CC63-4171-AF2E-456105D5F7FA}"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399F3-FB84-42F5-834F-0834AABFC2AD}" type="slidenum">
              <a:rPr lang="en-US" smtClean="0"/>
              <a:t>‹#›</a:t>
            </a:fld>
            <a:endParaRPr lang="en-US"/>
          </a:p>
        </p:txBody>
      </p:sp>
    </p:spTree>
    <p:extLst>
      <p:ext uri="{BB962C8B-B14F-4D97-AF65-F5344CB8AC3E}">
        <p14:creationId xmlns:p14="http://schemas.microsoft.com/office/powerpoint/2010/main" val="91998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9A074061-CC63-4171-AF2E-456105D5F7FA}" type="datetimeFigureOut">
              <a:rPr lang="en-US" smtClean="0"/>
              <a:t>5/11/2023</a:t>
            </a:fld>
            <a:endParaRPr lang="en-US"/>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880399F3-FB84-42F5-834F-0834AABFC2AD}" type="slidenum">
              <a:rPr lang="en-US" smtClean="0"/>
              <a:t>‹#›</a:t>
            </a:fld>
            <a:endParaRPr lang="en-US"/>
          </a:p>
        </p:txBody>
      </p:sp>
    </p:spTree>
    <p:extLst>
      <p:ext uri="{BB962C8B-B14F-4D97-AF65-F5344CB8AC3E}">
        <p14:creationId xmlns:p14="http://schemas.microsoft.com/office/powerpoint/2010/main" val="36596221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A3AC-63A0-5330-A83F-266EF9477D49}"/>
              </a:ext>
            </a:extLst>
          </p:cNvPr>
          <p:cNvSpPr>
            <a:spLocks noGrp="1"/>
          </p:cNvSpPr>
          <p:nvPr>
            <p:ph type="ctrTitle"/>
          </p:nvPr>
        </p:nvSpPr>
        <p:spPr>
          <a:xfrm>
            <a:off x="2270641" y="300670"/>
            <a:ext cx="24220172" cy="1147130"/>
          </a:xfrm>
        </p:spPr>
        <p:txBody>
          <a:bodyPr>
            <a:normAutofit fontScale="90000"/>
          </a:bodyPr>
          <a:lstStyle/>
          <a:p>
            <a:r>
              <a:rPr lang="en-US" sz="4000" b="1" kern="0" dirty="0">
                <a:solidFill>
                  <a:srgbClr val="0F172A"/>
                </a:solidFill>
                <a:effectLst/>
                <a:latin typeface="Perpetua Titling MT" panose="02020502060505020804" pitchFamily="18" charset="0"/>
                <a:ea typeface="Times New Roman" panose="02020603050405020304" pitchFamily="18" charset="0"/>
              </a:rPr>
              <a:t>Analysis of GDP per Capita Growth (Annual %) Across Different Clusters of Countries</a:t>
            </a:r>
            <a:endParaRPr lang="en-US" sz="4000" b="1" dirty="0">
              <a:latin typeface="Perpetua Titling MT" panose="02020502060505020804" pitchFamily="18" charset="0"/>
            </a:endParaRPr>
          </a:p>
        </p:txBody>
      </p:sp>
      <p:sp>
        <p:nvSpPr>
          <p:cNvPr id="5" name="TextBox 4">
            <a:extLst>
              <a:ext uri="{FF2B5EF4-FFF2-40B4-BE49-F238E27FC236}">
                <a16:creationId xmlns:a16="http://schemas.microsoft.com/office/drawing/2014/main" id="{A3F83439-4F83-01F9-3BE2-41C3F0EC9E49}"/>
              </a:ext>
            </a:extLst>
          </p:cNvPr>
          <p:cNvSpPr txBox="1"/>
          <p:nvPr/>
        </p:nvSpPr>
        <p:spPr>
          <a:xfrm>
            <a:off x="914400" y="2062933"/>
            <a:ext cx="14223206" cy="40224345"/>
          </a:xfrm>
          <a:prstGeom prst="rect">
            <a:avLst/>
          </a:prstGeom>
          <a:gradFill>
            <a:gsLst>
              <a:gs pos="19388">
                <a:srgbClr val="E2E9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600" b="1" kern="0" dirty="0">
                <a:solidFill>
                  <a:srgbClr val="0F172A"/>
                </a:solidFill>
                <a:effectLst/>
                <a:ea typeface="Nirmala UI" panose="020B0502040204020203" pitchFamily="34" charset="0"/>
                <a:cs typeface="Nirmala UI" panose="020B0502040204020203" pitchFamily="34" charset="0"/>
              </a:rPr>
              <a:t>This poster analyzes the GDP per capita growth (annual %) of different clusters of countries from 1960 to 2021. The dataset has been clustered into five clusters, and we have analyzed the summary statistics for each cluster. The selected countries from different clusters exhibit some similarities in terms of their GDP per capita growth patterns, but also significant differences in terms of their mean, maximum, and minimum values. The clustering information provides meaningful insights into the characteristics of GDP per capita growth (annual %) across different countries and regions. The data in cluster 5 suggests that developed countries tend to have more stable and consistent GDP per capita growth (annual %) compared to developing countries. However, there are exceptions to this trend, as seen in cluster 8, which includes some developing countries with relatively stable GDP per capita growth (annual %). The data in cluster 2 and cluster 1 highlights the volatility and instability of GDP per capita growth (annual %) in low-income and middle-income countries, respectively. The data in cluster 9 suggests that even some high-income countries can experience volatile GDP per capita growth (annual %).</a:t>
            </a: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kern="0" dirty="0">
              <a:solidFill>
                <a:srgbClr val="0F172A"/>
              </a:solidFill>
              <a:ea typeface="Times New Roman" panose="02020603050405020304" pitchFamily="18" charset="0"/>
              <a:cs typeface="Times New Roman" panose="02020603050405020304" pitchFamily="18" charset="0"/>
            </a:endParaRPr>
          </a:p>
          <a:p>
            <a:pPr algn="just"/>
            <a:endParaRPr lang="en-US" sz="3200" i="1" kern="0" dirty="0">
              <a:solidFill>
                <a:schemeClr val="accent1"/>
              </a:solidFill>
              <a:ea typeface="Times New Roman" panose="02020603050405020304" pitchFamily="18" charset="0"/>
              <a:cs typeface="Times New Roman" panose="02020603050405020304" pitchFamily="18" charset="0"/>
            </a:endParaRPr>
          </a:p>
          <a:p>
            <a:pPr algn="just"/>
            <a:r>
              <a:rPr lang="en-US" sz="3600" b="1" kern="0" dirty="0">
                <a:solidFill>
                  <a:schemeClr val="tx1"/>
                </a:solidFill>
                <a:effectLst/>
                <a:ea typeface="Times New Roman" panose="02020603050405020304" pitchFamily="18" charset="0"/>
                <a:cs typeface="Times New Roman" panose="02020603050405020304" pitchFamily="18" charset="0"/>
              </a:rPr>
              <a:t>Strengths:</a:t>
            </a:r>
          </a:p>
          <a:p>
            <a:pPr marL="457200" indent="-457200" algn="just">
              <a:buFont typeface="Arial" panose="020B0604020202020204" pitchFamily="34" charset="0"/>
              <a:buChar char="•"/>
            </a:pPr>
            <a:r>
              <a:rPr lang="en-US" sz="3600" kern="0" dirty="0">
                <a:solidFill>
                  <a:schemeClr val="tx1"/>
                </a:solidFill>
                <a:effectLst/>
                <a:ea typeface="Times New Roman" panose="02020603050405020304" pitchFamily="18" charset="0"/>
                <a:cs typeface="Times New Roman" panose="02020603050405020304" pitchFamily="18" charset="0"/>
              </a:rPr>
              <a:t>Provides a comprehensive analysis of GDP per capita growth (annual %) across different clusters of countries </a:t>
            </a:r>
            <a:endParaRPr lang="en-US" sz="3600" kern="0" dirty="0">
              <a:solidFill>
                <a:schemeClr val="tx1"/>
              </a:solidFill>
              <a:ea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kern="0" dirty="0">
                <a:solidFill>
                  <a:schemeClr val="tx1"/>
                </a:solidFill>
                <a:effectLst/>
                <a:ea typeface="Times New Roman" panose="02020603050405020304" pitchFamily="18" charset="0"/>
                <a:cs typeface="Times New Roman" panose="02020603050405020304" pitchFamily="18" charset="0"/>
              </a:rPr>
              <a:t>Highlights the similarities and differences in GDP per capita growth patterns among selected countries from different clusters </a:t>
            </a:r>
            <a:endParaRPr lang="en-US" sz="3600" kern="0" dirty="0">
              <a:solidFill>
                <a:schemeClr val="tx1"/>
              </a:solidFill>
              <a:ea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kern="0" dirty="0">
                <a:solidFill>
                  <a:schemeClr val="tx1"/>
                </a:solidFill>
                <a:effectLst/>
                <a:ea typeface="Times New Roman" panose="02020603050405020304" pitchFamily="18" charset="0"/>
                <a:cs typeface="Times New Roman" panose="02020603050405020304" pitchFamily="18" charset="0"/>
              </a:rPr>
              <a:t>Provides meaningful insights into the characteristics of GDP per capita growth (annual %) across different countries and regions</a:t>
            </a:r>
            <a:endParaRPr lang="en-US" sz="3600" kern="100" dirty="0">
              <a:solidFill>
                <a:schemeClr val="tx1"/>
              </a:solidFill>
              <a:effectLst/>
              <a:ea typeface="Calibri" panose="020F0502020204030204" pitchFamily="34" charset="0"/>
              <a:cs typeface="Times New Roman" panose="02020603050405020304" pitchFamily="18" charset="0"/>
            </a:endParaRPr>
          </a:p>
          <a:p>
            <a:pPr algn="just"/>
            <a:endParaRPr lang="en-US" sz="3600" i="1" kern="0" dirty="0">
              <a:solidFill>
                <a:srgbClr val="0F172A"/>
              </a:solidFill>
              <a:ea typeface="Times New Roman" panose="02020603050405020304" pitchFamily="18" charset="0"/>
              <a:cs typeface="Times New Roman" panose="02020603050405020304" pitchFamily="18" charset="0"/>
            </a:endParaRPr>
          </a:p>
          <a:p>
            <a:pPr algn="just"/>
            <a:endParaRPr lang="en-US" sz="3600" i="1" kern="0" dirty="0">
              <a:solidFill>
                <a:srgbClr val="0F172A"/>
              </a:solidFill>
              <a:effectLst/>
              <a:ea typeface="Times New Roman" panose="02020603050405020304" pitchFamily="18" charset="0"/>
              <a:cs typeface="Times New Roman" panose="02020603050405020304" pitchFamily="18" charset="0"/>
            </a:endParaRPr>
          </a:p>
          <a:p>
            <a:pPr algn="just"/>
            <a:endParaRPr lang="en-US" sz="3600" i="1" kern="0" dirty="0">
              <a:solidFill>
                <a:srgbClr val="0F172A"/>
              </a:solidFill>
              <a:ea typeface="Times New Roman" panose="02020603050405020304" pitchFamily="18" charset="0"/>
              <a:cs typeface="Times New Roman" panose="02020603050405020304" pitchFamily="18" charset="0"/>
            </a:endParaRPr>
          </a:p>
          <a:p>
            <a:pPr algn="just"/>
            <a:endParaRPr lang="en-US" sz="36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600" kern="0" dirty="0">
              <a:solidFill>
                <a:srgbClr val="0F172A"/>
              </a:solidFill>
              <a:ea typeface="Times New Roman" panose="02020603050405020304" pitchFamily="18" charset="0"/>
              <a:cs typeface="Times New Roman" panose="02020603050405020304" pitchFamily="18" charset="0"/>
            </a:endParaRPr>
          </a:p>
          <a:p>
            <a:pPr algn="just"/>
            <a:endParaRPr lang="en-US" sz="36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6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600" kern="0" dirty="0">
              <a:solidFill>
                <a:srgbClr val="0F172A"/>
              </a:solidFill>
              <a:effectLst/>
              <a:ea typeface="Times New Roman" panose="02020603050405020304" pitchFamily="18" charset="0"/>
              <a:cs typeface="Times New Roman" panose="02020603050405020304" pitchFamily="18" charset="0"/>
            </a:endParaRPr>
          </a:p>
          <a:p>
            <a:pPr algn="just"/>
            <a:endParaRPr lang="en-US" sz="3600" kern="0" dirty="0">
              <a:solidFill>
                <a:srgbClr val="0F172A"/>
              </a:solidFill>
              <a:effectLst/>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600" kern="0" dirty="0">
              <a:solidFill>
                <a:srgbClr val="0F172A"/>
              </a:solidFill>
              <a:effectLst/>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600" kern="0" dirty="0">
              <a:solidFill>
                <a:srgbClr val="0F172A"/>
              </a:solidFill>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600" kern="0" dirty="0">
              <a:solidFill>
                <a:srgbClr val="0F172A"/>
              </a:solidFill>
              <a:effectLst/>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600" kern="0" dirty="0">
              <a:solidFill>
                <a:srgbClr val="0F172A"/>
              </a:solidFill>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600" kern="0" dirty="0">
              <a:solidFill>
                <a:srgbClr val="0F172A"/>
              </a:solidFill>
              <a:effectLst/>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600" kern="0" dirty="0">
              <a:solidFill>
                <a:srgbClr val="0F172A"/>
              </a:solidFill>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600" kern="0" dirty="0">
              <a:solidFill>
                <a:srgbClr val="0070C0"/>
              </a:solidFill>
              <a:ea typeface="Times New Roman" panose="02020603050405020304" pitchFamily="18" charset="0"/>
              <a:cs typeface="Times New Roman" panose="02020603050405020304" pitchFamily="18" charset="0"/>
            </a:endParaRPr>
          </a:p>
          <a:p>
            <a:pPr algn="just"/>
            <a:endParaRPr lang="en-US" sz="3600" b="1" kern="0" dirty="0">
              <a:solidFill>
                <a:schemeClr val="tx1"/>
              </a:solidFill>
              <a:effectLst/>
              <a:ea typeface="Times New Roman" panose="02020603050405020304" pitchFamily="18" charset="0"/>
              <a:cs typeface="Times New Roman" panose="02020603050405020304" pitchFamily="18" charset="0"/>
            </a:endParaRPr>
          </a:p>
          <a:p>
            <a:pPr algn="just"/>
            <a:endParaRPr lang="en-US" sz="3600" b="1" kern="0" dirty="0">
              <a:solidFill>
                <a:schemeClr val="tx1"/>
              </a:solidFill>
              <a:ea typeface="Times New Roman" panose="02020603050405020304" pitchFamily="18" charset="0"/>
              <a:cs typeface="Times New Roman" panose="02020603050405020304" pitchFamily="18" charset="0"/>
            </a:endParaRPr>
          </a:p>
          <a:p>
            <a:pPr algn="just"/>
            <a:endParaRPr lang="en-US" sz="4400" b="1" kern="0" dirty="0">
              <a:solidFill>
                <a:schemeClr val="tx1"/>
              </a:solidFill>
              <a:ea typeface="Times New Roman" panose="02020603050405020304" pitchFamily="18" charset="0"/>
              <a:cs typeface="Times New Roman" panose="02020603050405020304" pitchFamily="18" charset="0"/>
            </a:endParaRPr>
          </a:p>
          <a:p>
            <a:pPr algn="just"/>
            <a:r>
              <a:rPr lang="en-US" sz="4400" b="1" kern="0" dirty="0">
                <a:solidFill>
                  <a:schemeClr val="tx1"/>
                </a:solidFill>
                <a:effectLst/>
                <a:ea typeface="Times New Roman" panose="02020603050405020304" pitchFamily="18" charset="0"/>
                <a:cs typeface="Times New Roman" panose="02020603050405020304" pitchFamily="18" charset="0"/>
              </a:rPr>
              <a:t>Weaknesses: </a:t>
            </a:r>
            <a:endParaRPr lang="en-US" sz="4400" b="1" kern="0" dirty="0">
              <a:solidFill>
                <a:schemeClr val="tx1"/>
              </a:solidFill>
              <a:ea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4400" kern="0" dirty="0">
                <a:solidFill>
                  <a:schemeClr val="tx1"/>
                </a:solidFill>
                <a:effectLst/>
                <a:ea typeface="Times New Roman" panose="02020603050405020304" pitchFamily="18" charset="0"/>
                <a:cs typeface="Times New Roman" panose="02020603050405020304" pitchFamily="18" charset="0"/>
              </a:rPr>
              <a:t>The dataset has some missing data, which could impact the accuracy of any conclusions drawn from the dataset </a:t>
            </a:r>
          </a:p>
          <a:p>
            <a:pPr marL="457200" indent="-457200" algn="just">
              <a:buFont typeface="Arial" panose="020B0604020202020204" pitchFamily="34" charset="0"/>
              <a:buChar char="•"/>
            </a:pPr>
            <a:r>
              <a:rPr lang="en-US" sz="4400" kern="0" dirty="0">
                <a:solidFill>
                  <a:schemeClr val="tx1"/>
                </a:solidFill>
                <a:effectLst/>
                <a:ea typeface="Times New Roman" panose="02020603050405020304" pitchFamily="18" charset="0"/>
                <a:cs typeface="Times New Roman" panose="02020603050405020304" pitchFamily="18" charset="0"/>
              </a:rPr>
              <a:t>No information is provided on the source or context of the data, making it difficult to interpret the meaning of the values</a:t>
            </a:r>
            <a:endParaRPr lang="en-US" sz="4400" kern="100" dirty="0">
              <a:solidFill>
                <a:schemeClr val="tx1"/>
              </a:solidFill>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2400" kern="0" dirty="0">
              <a:solidFill>
                <a:srgbClr val="0F172A"/>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E374FD8-5B45-D919-9E35-46609DAFC861}"/>
              </a:ext>
            </a:extLst>
          </p:cNvPr>
          <p:cNvSpPr txBox="1"/>
          <p:nvPr/>
        </p:nvSpPr>
        <p:spPr>
          <a:xfrm>
            <a:off x="16066169" y="30277771"/>
            <a:ext cx="13294644" cy="120032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600" b="1" kern="0" dirty="0">
                <a:solidFill>
                  <a:srgbClr val="0F172A"/>
                </a:solidFill>
                <a:effectLst/>
                <a:latin typeface="Segoe UI" panose="020B0502040204020203" pitchFamily="34" charset="0"/>
                <a:ea typeface="Times New Roman" panose="02020603050405020304" pitchFamily="18" charset="0"/>
                <a:cs typeface="Times New Roman" panose="02020603050405020304" pitchFamily="18" charset="0"/>
              </a:rPr>
              <a:t>Conclusion: The clustering information provides meaningful insights into the characteristics of GDP per capita growth (annual %) across different countries and regions. The data in cluster 5 suggests that developed countries tend to have more stable and consistent GDP per capita growth (annual %) compared to developing countries. However, there are exceptions to this trend, as seen in cluster 8, which includes some developing countries with relatively stable GDP per capita growth (annual %). The data in cluster 2 and cluster 1 highlights the volatility and instability of GDP per capita growth (annual %) in low-income and middle-income countries, respectively. The data in cluster 9 suggests that even some high-income countries can experience volatile GDP per capita growth (annual %). However, the limitations of the dataset, such as the missing data and lack of information on the source or context of the data, should be kept in mind when interpreting the results. Overall, this analysis provides valuable insights into the characteristics of GDP per capita growth (annual %) across different clusters of countries, which could be useful for economic analysis, forecasting, and modeling</a:t>
            </a:r>
            <a:r>
              <a:rPr lang="en-US" sz="3200" kern="0" dirty="0">
                <a:solidFill>
                  <a:srgbClr val="0F172A"/>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30" name="Picture 6">
            <a:extLst>
              <a:ext uri="{FF2B5EF4-FFF2-40B4-BE49-F238E27FC236}">
                <a16:creationId xmlns:a16="http://schemas.microsoft.com/office/drawing/2014/main" id="{B0C74675-8E3C-D1ED-D9B7-19921C5F4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0064" y="15444810"/>
            <a:ext cx="7379965" cy="56427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EF2C460-93E9-32FF-81EF-22E8F66A8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0848" y="22366975"/>
            <a:ext cx="7379966" cy="58499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F2E48010-499C-3664-EA62-11B2B8E8D2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640" y="12479441"/>
            <a:ext cx="10809445" cy="870495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0655BE-5791-C169-62C4-A273EDC9E2BD}"/>
              </a:ext>
            </a:extLst>
          </p:cNvPr>
          <p:cNvSpPr txBox="1"/>
          <p:nvPr/>
        </p:nvSpPr>
        <p:spPr>
          <a:xfrm>
            <a:off x="15769227" y="2062933"/>
            <a:ext cx="12959963" cy="13242471"/>
          </a:xfrm>
          <a:prstGeom prst="rect">
            <a:avLst/>
          </a:prstGeom>
          <a:noFill/>
        </p:spPr>
        <p:txBody>
          <a:bodyPr wrap="square" rtlCol="0">
            <a:spAutoFit/>
          </a:bodyPr>
          <a:lstStyle/>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The dataset has been clustered into five clusters, each with its own unique characteristics.</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Cluster 5 has the most consistent and stable GDP per capita growth (annual %) compared to the other clusters.</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Cluster 5 includes developed countries such as Austria, Canada, Germany, Japan, and the United States, as well as some developing countries such as Egypt and Mexico.</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The data in cluster 5 is relatively tightly clustered around the mean, with a moderate amount of variability.</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Cluster 2 includes mostly low-income and developing countries such as Afghanistan, Bangladesh, and Mozambique.</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The data in cluster 2 is relatively widely spread around the mean, with a high amount of variability.</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Cluster 1 includes mostly middle-income countries such as Argentina, Brazil, and Saudi Arabia.</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The data in cluster 1 is relatively widely spread around the mean, with a high amount of variability.</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Cluster 8 includes mostly Eastern European and Central Asian countries such as Armenia, Belarus, and Kazakhstan.</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The data in cluster 8 is relatively tightly clustered around the mean, with a low amount of variability.</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Cluster 9 includes a diverse group of countries such as China, India, Ireland, and Singapore.</a:t>
            </a:r>
          </a:p>
          <a:p>
            <a:pPr marL="457200" marR="0" indent="-457200" algn="just">
              <a:lnSpc>
                <a:spcPct val="107000"/>
              </a:lnSpc>
              <a:spcBef>
                <a:spcPts val="0"/>
              </a:spcBef>
              <a:spcAft>
                <a:spcPts val="0"/>
              </a:spcAft>
              <a:buFont typeface="Wingdings" panose="05000000000000000000" pitchFamily="2" charset="2"/>
              <a:buChar char="q"/>
            </a:pPr>
            <a:r>
              <a:rPr lang="en-GB" sz="3200" b="1" kern="0" dirty="0">
                <a:solidFill>
                  <a:srgbClr val="0F172A"/>
                </a:solidFill>
                <a:effectLst/>
                <a:ea typeface="Times New Roman" panose="02020603050405020304" pitchFamily="18" charset="0"/>
                <a:cs typeface="Times New Roman" panose="02020603050405020304" pitchFamily="18" charset="0"/>
              </a:rPr>
              <a:t>The data in cluster 9 is relatively widely spread around the mean, with a high amount of variability</a:t>
            </a:r>
            <a:endParaRPr lang="en-US" dirty="0"/>
          </a:p>
        </p:txBody>
      </p:sp>
      <p:pic>
        <p:nvPicPr>
          <p:cNvPr id="10" name="Picture 4">
            <a:extLst>
              <a:ext uri="{FF2B5EF4-FFF2-40B4-BE49-F238E27FC236}">
                <a16:creationId xmlns:a16="http://schemas.microsoft.com/office/drawing/2014/main" id="{E15259FC-7042-1F37-96C4-A9012C4CC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8516" y="27358816"/>
            <a:ext cx="9673691" cy="77903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B0DDFFE-0837-1251-A4D2-D750C593CC71}"/>
              </a:ext>
            </a:extLst>
          </p:cNvPr>
          <p:cNvSpPr txBox="1"/>
          <p:nvPr/>
        </p:nvSpPr>
        <p:spPr>
          <a:xfrm>
            <a:off x="15848120" y="22624027"/>
            <a:ext cx="5232317" cy="1477328"/>
          </a:xfrm>
          <a:prstGeom prst="rect">
            <a:avLst/>
          </a:prstGeom>
          <a:noFill/>
        </p:spPr>
        <p:txBody>
          <a:bodyPr wrap="square" rtlCol="0">
            <a:spAutoFit/>
          </a:bodyPr>
          <a:lstStyle/>
          <a:p>
            <a:r>
              <a:rPr lang="en-GB" sz="3600" b="1" dirty="0">
                <a:solidFill>
                  <a:srgbClr val="000000"/>
                </a:solidFill>
                <a:latin typeface="CMR12"/>
              </a:rPr>
              <a:t>S</a:t>
            </a:r>
            <a:r>
              <a:rPr lang="en-GB" sz="3600" b="1" i="0" dirty="0">
                <a:solidFill>
                  <a:srgbClr val="000000"/>
                </a:solidFill>
                <a:effectLst/>
                <a:latin typeface="CMR12"/>
              </a:rPr>
              <a:t>imple model(s) fitting data sets with </a:t>
            </a:r>
            <a:r>
              <a:rPr lang="en-GB" sz="3600" b="1" i="0" dirty="0" err="1">
                <a:solidFill>
                  <a:srgbClr val="000000"/>
                </a:solidFill>
                <a:effectLst/>
                <a:latin typeface="CMTT12"/>
              </a:rPr>
              <a:t>curve_fit</a:t>
            </a:r>
            <a:r>
              <a:rPr lang="en-GB" sz="3600" b="1" dirty="0"/>
              <a:t> </a:t>
            </a:r>
            <a:br>
              <a:rPr lang="en-GB" dirty="0"/>
            </a:br>
            <a:endParaRPr lang="en-US" dirty="0"/>
          </a:p>
        </p:txBody>
      </p:sp>
    </p:spTree>
    <p:extLst>
      <p:ext uri="{BB962C8B-B14F-4D97-AF65-F5344CB8AC3E}">
        <p14:creationId xmlns:p14="http://schemas.microsoft.com/office/powerpoint/2010/main" val="6943160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227</TotalTime>
  <Words>778</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CMR12</vt:lpstr>
      <vt:lpstr>CMTT12</vt:lpstr>
      <vt:lpstr>Perpetua Titling MT</vt:lpstr>
      <vt:lpstr>Segoe UI</vt:lpstr>
      <vt:lpstr>Wingdings</vt:lpstr>
      <vt:lpstr>Office Theme</vt:lpstr>
      <vt:lpstr>Analysis of GDP per Capita Growth (Annual %) Across Different Clusters of Countries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GDP per Capita Growth (Annual %) Across Different Clusters of Countries</dc:title>
  <dc:creator>16-NTU-7004</dc:creator>
  <cp:lastModifiedBy>16-NTU-7004</cp:lastModifiedBy>
  <cp:revision>2</cp:revision>
  <dcterms:created xsi:type="dcterms:W3CDTF">2023-05-11T12:31:18Z</dcterms:created>
  <dcterms:modified xsi:type="dcterms:W3CDTF">2023-05-11T18:35:40Z</dcterms:modified>
</cp:coreProperties>
</file>