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68" r:id="rId5"/>
    <p:sldId id="257" r:id="rId6"/>
    <p:sldId id="258" r:id="rId7"/>
    <p:sldId id="259" r:id="rId8"/>
    <p:sldId id="261" r:id="rId9"/>
    <p:sldId id="262" r:id="rId10"/>
    <p:sldId id="263" r:id="rId11"/>
    <p:sldId id="264" r:id="rId12"/>
    <p:sldId id="265" r:id="rId13"/>
    <p:sldId id="269" r:id="rId14"/>
    <p:sldId id="267" r:id="rId15"/>
    <p:sldId id="26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7/18/2023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7/18/2023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7/18/2023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7/18/2023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7/18/2023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7/18/2023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7/18/2023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7/18/2023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7/18/2023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7/18/2023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usmanbvp/Employees-Burnout-Analysis-and-Predi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usmanbvp/Employees-Burnout-Analysis-and-Predic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usman.bvp@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09AA-DC41-40AD-8F8F-E6550981BAF5}"/>
              </a:ext>
            </a:extLst>
          </p:cNvPr>
          <p:cNvSpPr>
            <a:spLocks noGrp="1"/>
          </p:cNvSpPr>
          <p:nvPr>
            <p:ph type="title"/>
          </p:nvPr>
        </p:nvSpPr>
        <p:spPr>
          <a:xfrm>
            <a:off x="571500" y="733424"/>
            <a:ext cx="11039308" cy="3056151"/>
          </a:xfrm>
        </p:spPr>
        <p:txBody>
          <a:bodyPr>
            <a:normAutofit/>
          </a:bodyPr>
          <a:lstStyle/>
          <a:p>
            <a:pPr algn="ctr"/>
            <a:r>
              <a:rPr lang="en-US" sz="4000" dirty="0">
                <a:solidFill>
                  <a:schemeClr val="accent1"/>
                </a:solidFill>
              </a:rPr>
              <a:t>EMPLOYEES BURNOUT ANALYSIS AND PREDICTION</a:t>
            </a:r>
            <a:endParaRPr lang="en-IN" sz="4000" dirty="0">
              <a:solidFill>
                <a:schemeClr val="accent1"/>
              </a:solidFill>
            </a:endParaRPr>
          </a:p>
        </p:txBody>
      </p:sp>
    </p:spTree>
    <p:extLst>
      <p:ext uri="{BB962C8B-B14F-4D97-AF65-F5344CB8AC3E}">
        <p14:creationId xmlns:p14="http://schemas.microsoft.com/office/powerpoint/2010/main" val="108247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A6E6-D3C1-40E0-8C6E-D16DD0B571DA}"/>
              </a:ext>
            </a:extLst>
          </p:cNvPr>
          <p:cNvSpPr>
            <a:spLocks noGrp="1"/>
          </p:cNvSpPr>
          <p:nvPr>
            <p:ph type="title"/>
          </p:nvPr>
        </p:nvSpPr>
        <p:spPr>
          <a:xfrm>
            <a:off x="581192" y="702156"/>
            <a:ext cx="11029616" cy="758999"/>
          </a:xfrm>
        </p:spPr>
        <p:txBody>
          <a:bodyPr>
            <a:normAutofit/>
          </a:bodyPr>
          <a:lstStyle/>
          <a:p>
            <a:r>
              <a:rPr lang="en-IN" sz="3600" i="0" dirty="0">
                <a:solidFill>
                  <a:schemeClr val="accent1"/>
                </a:solidFill>
                <a:effectLst/>
              </a:rPr>
              <a:t>Exploratory Data Analysis (EDA)</a:t>
            </a:r>
            <a:endParaRPr lang="en-IN" sz="3600" dirty="0">
              <a:solidFill>
                <a:schemeClr val="accent1"/>
              </a:solidFill>
            </a:endParaRPr>
          </a:p>
        </p:txBody>
      </p:sp>
      <p:pic>
        <p:nvPicPr>
          <p:cNvPr id="5" name="Content Placeholder 4">
            <a:extLst>
              <a:ext uri="{FF2B5EF4-FFF2-40B4-BE49-F238E27FC236}">
                <a16:creationId xmlns:a16="http://schemas.microsoft.com/office/drawing/2014/main" id="{577BA157-FA87-45DE-BD68-A785A44CF020}"/>
              </a:ext>
            </a:extLst>
          </p:cNvPr>
          <p:cNvPicPr>
            <a:picLocks noGrp="1" noChangeAspect="1"/>
          </p:cNvPicPr>
          <p:nvPr>
            <p:ph idx="1"/>
          </p:nvPr>
        </p:nvPicPr>
        <p:blipFill>
          <a:blip r:embed="rId2"/>
          <a:stretch>
            <a:fillRect/>
          </a:stretch>
        </p:blipFill>
        <p:spPr>
          <a:xfrm>
            <a:off x="581192" y="1639360"/>
            <a:ext cx="11312165" cy="4977014"/>
          </a:xfrm>
        </p:spPr>
      </p:pic>
    </p:spTree>
    <p:extLst>
      <p:ext uri="{BB962C8B-B14F-4D97-AF65-F5344CB8AC3E}">
        <p14:creationId xmlns:p14="http://schemas.microsoft.com/office/powerpoint/2010/main" val="257332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Results</a:t>
            </a:r>
            <a:endParaRPr lang="en-US" sz="3600" dirty="0">
              <a:solidFill>
                <a:schemeClr val="accent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80008"/>
            <a:ext cx="11029615" cy="4884180"/>
          </a:xfrm>
        </p:spPr>
        <p:txBody>
          <a:bodyPr/>
          <a:lstStyle/>
          <a:p>
            <a:pPr marL="0" indent="0" algn="ctr">
              <a:buNone/>
            </a:pPr>
            <a:r>
              <a:rPr lang="en-US" sz="3200" b="1" i="0" dirty="0">
                <a:solidFill>
                  <a:schemeClr val="tx1"/>
                </a:solidFill>
                <a:effectLst/>
              </a:rPr>
              <a:t>Prevalence of burnout</a:t>
            </a:r>
          </a:p>
          <a:p>
            <a:pPr marL="0" indent="0" algn="ctr">
              <a:buNone/>
            </a:pPr>
            <a:r>
              <a:rPr lang="en-US" sz="3200" b="1" i="0" dirty="0">
                <a:solidFill>
                  <a:schemeClr val="tx1"/>
                </a:solidFill>
                <a:effectLst/>
              </a:rPr>
              <a:t>Contributing factors</a:t>
            </a:r>
          </a:p>
          <a:p>
            <a:pPr marL="0" indent="0" algn="ctr">
              <a:buNone/>
            </a:pPr>
            <a:r>
              <a:rPr lang="en-US" sz="3200" b="1" i="0" dirty="0">
                <a:solidFill>
                  <a:schemeClr val="tx1"/>
                </a:solidFill>
                <a:effectLst/>
              </a:rPr>
              <a:t>Intervention strategies </a:t>
            </a:r>
          </a:p>
          <a:p>
            <a:pPr marL="0" indent="0" algn="ctr">
              <a:buNone/>
            </a:pPr>
            <a:r>
              <a:rPr lang="en-US" sz="3200" b="1" dirty="0">
                <a:solidFill>
                  <a:schemeClr val="tx1"/>
                </a:solidFill>
              </a:rPr>
              <a:t>To get more about the project visit this GitHub repository:</a:t>
            </a:r>
            <a:endParaRPr lang="en-US" sz="3200" b="1" i="0" dirty="0">
              <a:solidFill>
                <a:schemeClr val="tx1"/>
              </a:solidFill>
              <a:effectLst/>
            </a:endParaRPr>
          </a:p>
          <a:p>
            <a:pPr marL="0" indent="0" algn="ctr">
              <a:buNone/>
            </a:pPr>
            <a:r>
              <a:rPr lang="en-US" sz="3200" b="1" i="0" dirty="0">
                <a:solidFill>
                  <a:schemeClr val="tx1"/>
                </a:solidFill>
                <a:effectLst/>
                <a:hlinkClick r:id="rId2"/>
              </a:rPr>
              <a:t>https://github.com/usmanbvp/Employees-Burnout-Analysis-and-Prediction</a:t>
            </a:r>
            <a:endParaRPr lang="en-US" sz="3200" b="1" i="0" dirty="0">
              <a:solidFill>
                <a:schemeClr val="tx1"/>
              </a:solidFill>
              <a:effectLst/>
            </a:endParaRPr>
          </a:p>
          <a:p>
            <a:pPr marL="0" indent="0">
              <a:buNone/>
            </a:pPr>
            <a:endParaRPr lang="en-US" dirty="0"/>
          </a:p>
        </p:txBody>
      </p:sp>
    </p:spTree>
    <p:extLst>
      <p:ext uri="{BB962C8B-B14F-4D97-AF65-F5344CB8AC3E}">
        <p14:creationId xmlns:p14="http://schemas.microsoft.com/office/powerpoint/2010/main" val="33196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links</a:t>
            </a:r>
            <a:endParaRPr lang="en-US" sz="3600" dirty="0">
              <a:solidFill>
                <a:schemeClr val="accent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3200" b="1" dirty="0"/>
              <a:t>This is my GitHub project link:</a:t>
            </a:r>
          </a:p>
          <a:p>
            <a:pPr marL="0" indent="0">
              <a:buNone/>
            </a:pPr>
            <a:r>
              <a:rPr lang="en-US" sz="3200" b="1" dirty="0">
                <a:hlinkClick r:id="rId2"/>
              </a:rPr>
              <a:t>https://github.com/usmanbvp/Employees-Burnout-Analysis-and-Prediction</a:t>
            </a:r>
            <a:endParaRPr lang="en-US" sz="3200" b="1" dirty="0"/>
          </a:p>
        </p:txBody>
      </p:sp>
    </p:spTree>
    <p:extLst>
      <p:ext uri="{BB962C8B-B14F-4D97-AF65-F5344CB8AC3E}">
        <p14:creationId xmlns:p14="http://schemas.microsoft.com/office/powerpoint/2010/main" val="95858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E212-4409-408D-9C68-BF2976D96865}"/>
              </a:ext>
            </a:extLst>
          </p:cNvPr>
          <p:cNvSpPr>
            <a:spLocks noGrp="1"/>
          </p:cNvSpPr>
          <p:nvPr>
            <p:ph type="title"/>
          </p:nvPr>
        </p:nvSpPr>
        <p:spPr>
          <a:xfrm>
            <a:off x="575894" y="729658"/>
            <a:ext cx="11029616" cy="3408709"/>
          </a:xfrm>
        </p:spPr>
        <p:txBody>
          <a:bodyPr>
            <a:noAutofit/>
          </a:bodyPr>
          <a:lstStyle/>
          <a:p>
            <a:r>
              <a:rPr lang="en-US" sz="8800" dirty="0">
                <a:solidFill>
                  <a:schemeClr val="accent1"/>
                </a:solidFill>
              </a:rPr>
              <a:t>      Thank you..</a:t>
            </a:r>
            <a:endParaRPr lang="en-IN" sz="8800" dirty="0">
              <a:solidFill>
                <a:schemeClr val="accent1"/>
              </a:solidFill>
            </a:endParaRPr>
          </a:p>
        </p:txBody>
      </p:sp>
    </p:spTree>
    <p:extLst>
      <p:ext uri="{BB962C8B-B14F-4D97-AF65-F5344CB8AC3E}">
        <p14:creationId xmlns:p14="http://schemas.microsoft.com/office/powerpoint/2010/main" val="414299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4" y="914400"/>
            <a:ext cx="10993546" cy="638175"/>
          </a:xfrm>
        </p:spPr>
        <p:txBody>
          <a:bodyPr>
            <a:noAutofit/>
          </a:bodyPr>
          <a:lstStyle/>
          <a:p>
            <a:pPr algn="ctr"/>
            <a:r>
              <a:rPr lang="en-GB" dirty="0">
                <a:solidFill>
                  <a:schemeClr val="accent1"/>
                </a:solidFill>
              </a:rPr>
              <a:t>Student Details</a:t>
            </a:r>
            <a:endParaRPr lang="en-US" dirty="0">
              <a:solidFill>
                <a:schemeClr val="accent1"/>
              </a:solidFill>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666875"/>
            <a:ext cx="10993546" cy="4895850"/>
          </a:xfrm>
        </p:spPr>
        <p:txBody>
          <a:bodyPr>
            <a:normAutofit/>
          </a:bodyPr>
          <a:lstStyle/>
          <a:p>
            <a:r>
              <a:rPr lang="en-GB" sz="2400" b="1" dirty="0"/>
              <a:t>Name  :  </a:t>
            </a:r>
            <a:r>
              <a:rPr lang="en-GB" sz="2400" b="1" dirty="0" err="1">
                <a:solidFill>
                  <a:srgbClr val="7030A0"/>
                </a:solidFill>
              </a:rPr>
              <a:t>usman</a:t>
            </a:r>
            <a:r>
              <a:rPr lang="en-GB" sz="2400" b="1" dirty="0">
                <a:solidFill>
                  <a:srgbClr val="7030A0"/>
                </a:solidFill>
              </a:rPr>
              <a:t> Pathan</a:t>
            </a:r>
          </a:p>
          <a:p>
            <a:r>
              <a:rPr lang="en-GB" sz="2400" b="1" dirty="0" err="1"/>
              <a:t>Skillsbuild</a:t>
            </a:r>
            <a:r>
              <a:rPr lang="en-GB" sz="2400" b="1" dirty="0"/>
              <a:t> email id : </a:t>
            </a:r>
            <a:r>
              <a:rPr lang="en-GB" sz="2400" b="1" dirty="0">
                <a:solidFill>
                  <a:srgbClr val="7030A0"/>
                </a:solidFill>
                <a:hlinkClick r:id="rId2">
                  <a:extLst>
                    <a:ext uri="{A12FA001-AC4F-418D-AE19-62706E023703}">
                      <ahyp:hlinkClr xmlns:ahyp="http://schemas.microsoft.com/office/drawing/2018/hyperlinkcolor" val="tx"/>
                    </a:ext>
                  </a:extLst>
                </a:hlinkClick>
              </a:rPr>
              <a:t>usman.bvp@gmail.com</a:t>
            </a:r>
            <a:endParaRPr lang="en-GB" sz="2400" b="1" dirty="0">
              <a:solidFill>
                <a:srgbClr val="7030A0"/>
              </a:solidFill>
            </a:endParaRPr>
          </a:p>
          <a:p>
            <a:r>
              <a:rPr lang="en-GB" sz="2400" b="1" dirty="0"/>
              <a:t>College name : </a:t>
            </a:r>
            <a:r>
              <a:rPr lang="en-GB" sz="2400" b="1" dirty="0" err="1">
                <a:solidFill>
                  <a:srgbClr val="7030A0"/>
                </a:solidFill>
              </a:rPr>
              <a:t>jntua</a:t>
            </a:r>
            <a:r>
              <a:rPr lang="en-GB" sz="2400" b="1" dirty="0">
                <a:solidFill>
                  <a:srgbClr val="7030A0"/>
                </a:solidFill>
              </a:rPr>
              <a:t> college of </a:t>
            </a:r>
          </a:p>
          <a:p>
            <a:r>
              <a:rPr lang="en-GB" sz="2400" b="1" dirty="0">
                <a:solidFill>
                  <a:srgbClr val="7030A0"/>
                </a:solidFill>
              </a:rPr>
              <a:t>                                            engineering  </a:t>
            </a:r>
            <a:r>
              <a:rPr lang="en-GB" sz="2400" b="1" dirty="0" err="1">
                <a:solidFill>
                  <a:srgbClr val="7030A0"/>
                </a:solidFill>
              </a:rPr>
              <a:t>kalikiri</a:t>
            </a:r>
            <a:endParaRPr lang="en-GB" sz="2400" b="1" dirty="0">
              <a:solidFill>
                <a:srgbClr val="7030A0"/>
              </a:solidFill>
            </a:endParaRPr>
          </a:p>
          <a:p>
            <a:r>
              <a:rPr lang="en-GB" sz="2400" b="1" dirty="0"/>
              <a:t>College state :  </a:t>
            </a:r>
            <a:r>
              <a:rPr lang="en-GB" sz="2400" b="1" dirty="0">
                <a:solidFill>
                  <a:srgbClr val="7030A0"/>
                </a:solidFill>
              </a:rPr>
              <a:t>Andhra Pradesh</a:t>
            </a:r>
          </a:p>
          <a:p>
            <a:r>
              <a:rPr lang="en-GB" sz="2400" b="1" dirty="0"/>
              <a:t>Internship domain :  </a:t>
            </a:r>
            <a:r>
              <a:rPr lang="en-GB" sz="2400" b="1" dirty="0">
                <a:solidFill>
                  <a:srgbClr val="7030A0"/>
                </a:solidFill>
              </a:rPr>
              <a:t>artificial intelligence</a:t>
            </a:r>
          </a:p>
          <a:p>
            <a:r>
              <a:rPr lang="en-GB" sz="2400" b="1" dirty="0"/>
              <a:t>Internship start date  :  </a:t>
            </a:r>
            <a:r>
              <a:rPr lang="en-GB" sz="2400" b="1" dirty="0">
                <a:solidFill>
                  <a:srgbClr val="7030A0"/>
                </a:solidFill>
              </a:rPr>
              <a:t>05/06/2023 </a:t>
            </a:r>
          </a:p>
          <a:p>
            <a:r>
              <a:rPr lang="en-GB" sz="2400" b="1" dirty="0"/>
              <a:t>Internship end date  :  </a:t>
            </a:r>
            <a:r>
              <a:rPr lang="en-GB" sz="2400" b="1" dirty="0">
                <a:solidFill>
                  <a:srgbClr val="7030A0"/>
                </a:solidFill>
              </a:rPr>
              <a:t>23/07/2023</a:t>
            </a: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id="{EA08905B-2BD6-48B8-BB4E-6FAB7A73CAC4}"/>
              </a:ext>
            </a:extLst>
          </p:cNvPr>
          <p:cNvPicPr>
            <a:picLocks noChangeAspect="1"/>
          </p:cNvPicPr>
          <p:nvPr/>
        </p:nvPicPr>
        <p:blipFill>
          <a:blip r:embed="rId3"/>
          <a:stretch>
            <a:fillRect/>
          </a:stretch>
        </p:blipFill>
        <p:spPr>
          <a:xfrm>
            <a:off x="7800975" y="1552575"/>
            <a:ext cx="3944492" cy="5171947"/>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pPr algn="ctr"/>
            <a:r>
              <a:rPr lang="en-GB" sz="3600" dirty="0">
                <a:solidFill>
                  <a:schemeClr val="accent1"/>
                </a:solidFill>
              </a:rPr>
              <a:t>Project topic</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461155"/>
            <a:ext cx="11029615" cy="5231876"/>
          </a:xfrm>
        </p:spPr>
        <p:txBody>
          <a:bodyPr>
            <a:normAutofit/>
          </a:bodyPr>
          <a:lstStyle/>
          <a:p>
            <a:pPr algn="just">
              <a:buFont typeface="Arial" panose="020B0604020202020204" pitchFamily="34" charset="0"/>
              <a:buChar char="•"/>
            </a:pPr>
            <a:r>
              <a:rPr lang="en-US" sz="3200" b="1" i="0" dirty="0">
                <a:solidFill>
                  <a:schemeClr val="tx1"/>
                </a:solidFill>
                <a:effectLst/>
              </a:rPr>
              <a:t>The project analyzes employee burnout using data-driven insights and predictive modeling to identify its causes, indicators, and risk factors within the organization.</a:t>
            </a:r>
          </a:p>
          <a:p>
            <a:pPr algn="just">
              <a:buFont typeface="Arial" panose="020B0604020202020204" pitchFamily="34" charset="0"/>
              <a:buChar char="•"/>
            </a:pPr>
            <a:r>
              <a:rPr lang="en-US" sz="3200" b="1" i="0" dirty="0">
                <a:solidFill>
                  <a:schemeClr val="tx1"/>
                </a:solidFill>
                <a:effectLst/>
              </a:rPr>
              <a:t>Based on the analysis, the project implements targeted interventions to create a healthier work environment, enhance employee engagement, and mitigate burnout, fostering organizational success and growth</a:t>
            </a:r>
            <a:r>
              <a:rPr lang="en-US" sz="3200" b="0" i="0" dirty="0">
                <a:solidFill>
                  <a:srgbClr val="D1D5DB"/>
                </a:solidFill>
                <a:effectLst/>
                <a:latin typeface="Söhne"/>
              </a:rPr>
              <a:t>.</a:t>
            </a:r>
          </a:p>
        </p:txBody>
      </p:sp>
    </p:spTree>
    <p:extLst>
      <p:ext uri="{BB962C8B-B14F-4D97-AF65-F5344CB8AC3E}">
        <p14:creationId xmlns:p14="http://schemas.microsoft.com/office/powerpoint/2010/main" val="44283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87279"/>
          </a:xfrm>
        </p:spPr>
        <p:txBody>
          <a:bodyPr anchor="ctr">
            <a:normAutofit/>
          </a:bodyPr>
          <a:lstStyle/>
          <a:p>
            <a:pPr algn="ctr"/>
            <a:r>
              <a:rPr lang="en-US" sz="3600" b="1" dirty="0">
                <a:solidFill>
                  <a:schemeClr val="accent1"/>
                </a:solidFill>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376313"/>
            <a:ext cx="11029615" cy="5033914"/>
          </a:xfrm>
        </p:spPr>
        <p:txBody>
          <a:bodyPr>
            <a:normAutofit/>
          </a:bodyPr>
          <a:lstStyle/>
          <a:p>
            <a:pPr>
              <a:buFont typeface="+mj-lt"/>
              <a:buAutoNum type="arabicPeriod"/>
            </a:pPr>
            <a:r>
              <a:rPr lang="en-US" sz="3200" b="1" i="0" dirty="0">
                <a:solidFill>
                  <a:schemeClr val="tx1"/>
                </a:solidFill>
                <a:effectLst/>
              </a:rPr>
              <a:t>Project Overview</a:t>
            </a:r>
          </a:p>
          <a:p>
            <a:pPr>
              <a:buFont typeface="+mj-lt"/>
              <a:buAutoNum type="arabicPeriod"/>
            </a:pPr>
            <a:r>
              <a:rPr lang="en-US" sz="3200" b="1" i="0" dirty="0">
                <a:solidFill>
                  <a:schemeClr val="tx1"/>
                </a:solidFill>
                <a:effectLst/>
              </a:rPr>
              <a:t>End Users</a:t>
            </a:r>
          </a:p>
          <a:p>
            <a:pPr>
              <a:buFont typeface="+mj-lt"/>
              <a:buAutoNum type="arabicPeriod"/>
            </a:pPr>
            <a:r>
              <a:rPr lang="en-US" sz="3200" b="1" i="0" dirty="0">
                <a:solidFill>
                  <a:schemeClr val="tx1"/>
                </a:solidFill>
                <a:effectLst/>
              </a:rPr>
              <a:t>Solution and Value Proposition</a:t>
            </a:r>
          </a:p>
          <a:p>
            <a:pPr>
              <a:buFont typeface="+mj-lt"/>
              <a:buAutoNum type="arabicPeriod"/>
            </a:pPr>
            <a:r>
              <a:rPr lang="en-US" sz="3200" b="1" i="0" dirty="0">
                <a:solidFill>
                  <a:schemeClr val="tx1"/>
                </a:solidFill>
                <a:effectLst/>
              </a:rPr>
              <a:t>Customization for an Organization</a:t>
            </a:r>
          </a:p>
          <a:p>
            <a:pPr>
              <a:buFont typeface="+mj-lt"/>
              <a:buAutoNum type="arabicPeriod"/>
            </a:pPr>
            <a:r>
              <a:rPr lang="en-US" sz="3200" b="1" i="0" dirty="0">
                <a:solidFill>
                  <a:schemeClr val="tx1"/>
                </a:solidFill>
                <a:effectLst/>
              </a:rPr>
              <a:t>Modelling</a:t>
            </a:r>
          </a:p>
          <a:p>
            <a:pPr>
              <a:buFont typeface="+mj-lt"/>
              <a:buAutoNum type="arabicPeriod"/>
            </a:pPr>
            <a:r>
              <a:rPr lang="en-US" sz="3200" b="1" i="0" dirty="0">
                <a:solidFill>
                  <a:schemeClr val="tx1"/>
                </a:solidFill>
                <a:effectLst/>
              </a:rPr>
              <a:t>Results</a:t>
            </a:r>
          </a:p>
          <a:p>
            <a:pPr>
              <a:buFont typeface="+mj-lt"/>
              <a:buAutoNum type="arabicPeriod"/>
            </a:pPr>
            <a:r>
              <a:rPr lang="en-US" sz="3200" b="1" i="0" dirty="0">
                <a:solidFill>
                  <a:schemeClr val="tx1"/>
                </a:solidFill>
                <a:effectLst/>
              </a:rPr>
              <a:t>Links</a:t>
            </a:r>
          </a:p>
        </p:txBody>
      </p:sp>
    </p:spTree>
    <p:extLst>
      <p:ext uri="{BB962C8B-B14F-4D97-AF65-F5344CB8AC3E}">
        <p14:creationId xmlns:p14="http://schemas.microsoft.com/office/powerpoint/2010/main" val="21168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02438"/>
          </a:xfrm>
        </p:spPr>
        <p:txBody>
          <a:bodyPr anchor="ctr">
            <a:normAutofit/>
          </a:bodyPr>
          <a:lstStyle/>
          <a:p>
            <a:pPr algn="ctr"/>
            <a:r>
              <a:rPr lang="en-US" sz="3600" dirty="0">
                <a:solidFill>
                  <a:schemeClr val="accent1"/>
                </a:solidFill>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404594"/>
            <a:ext cx="11029615" cy="5024486"/>
          </a:xfrm>
        </p:spPr>
        <p:txBody>
          <a:bodyPr>
            <a:noAutofit/>
          </a:bodyPr>
          <a:lstStyle/>
          <a:p>
            <a:pPr marL="0" indent="0" algn="just">
              <a:buNone/>
            </a:pPr>
            <a:endParaRPr lang="en-US" sz="3200" b="1" i="0" dirty="0">
              <a:solidFill>
                <a:schemeClr val="tx1"/>
              </a:solidFill>
              <a:effectLst/>
            </a:endParaRPr>
          </a:p>
          <a:p>
            <a:pPr marL="0" indent="0" algn="just">
              <a:buNone/>
            </a:pPr>
            <a:r>
              <a:rPr lang="en-US" sz="3200" b="1" i="0" dirty="0">
                <a:solidFill>
                  <a:schemeClr val="tx1"/>
                </a:solidFill>
                <a:effectLst/>
              </a:rPr>
              <a:t>The Employees Burnout Analysis and Prediction project addresses employee burnout within the organization. By leveraging data-driven insights and predictive modeling, I analyze and predict burnout risks. </a:t>
            </a:r>
          </a:p>
          <a:p>
            <a:pPr marL="0" indent="0" algn="just">
              <a:buNone/>
            </a:pPr>
            <a:r>
              <a:rPr lang="en-US" sz="3200" b="1" i="0" dirty="0">
                <a:solidFill>
                  <a:schemeClr val="tx1"/>
                </a:solidFill>
                <a:effectLst/>
              </a:rPr>
              <a:t>The project focuses on identifying causes, developing targeted interventions, and fostering a culture of well-being. My goal is to create a healthier work environment, enhance employee engagement, and drive organizational success.</a:t>
            </a:r>
            <a:endParaRPr lang="en-US" sz="3200" b="1" dirty="0">
              <a:solidFill>
                <a:schemeClr val="tx1"/>
              </a:solidFill>
            </a:endParaRP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30718"/>
          </a:xfrm>
        </p:spPr>
        <p:txBody>
          <a:bodyPr anchor="ctr"/>
          <a:lstStyle/>
          <a:p>
            <a:pPr algn="ctr"/>
            <a:r>
              <a:rPr lang="en-US" sz="2800" dirty="0"/>
              <a:t> </a:t>
            </a:r>
            <a:r>
              <a:rPr lang="en-US" sz="3600" dirty="0">
                <a:solidFill>
                  <a:schemeClr val="accent1"/>
                </a:solidFill>
              </a:rPr>
              <a:t>END USERS </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545995"/>
            <a:ext cx="11029615" cy="4817097"/>
          </a:xfrm>
        </p:spPr>
        <p:txBody>
          <a:bodyPr>
            <a:normAutofit/>
          </a:bodyPr>
          <a:lstStyle/>
          <a:p>
            <a:pPr algn="l">
              <a:buFont typeface="+mj-lt"/>
              <a:buAutoNum type="arabicPeriod"/>
            </a:pPr>
            <a:r>
              <a:rPr lang="en-US" sz="3200" b="1" i="0" dirty="0">
                <a:solidFill>
                  <a:schemeClr val="tx1"/>
                </a:solidFill>
                <a:effectLst/>
              </a:rPr>
              <a:t>Organization Leadership</a:t>
            </a:r>
          </a:p>
          <a:p>
            <a:pPr algn="l">
              <a:buFont typeface="+mj-lt"/>
              <a:buAutoNum type="arabicPeriod"/>
            </a:pPr>
            <a:r>
              <a:rPr lang="en-US" sz="3200" b="1" i="0" dirty="0">
                <a:solidFill>
                  <a:schemeClr val="tx1"/>
                </a:solidFill>
                <a:effectLst/>
              </a:rPr>
              <a:t>Human Resources (HR) Department</a:t>
            </a:r>
          </a:p>
          <a:p>
            <a:pPr algn="l">
              <a:buFont typeface="+mj-lt"/>
              <a:buAutoNum type="arabicPeriod"/>
            </a:pPr>
            <a:r>
              <a:rPr lang="en-US" sz="3200" b="1" i="0" dirty="0">
                <a:solidFill>
                  <a:schemeClr val="tx1"/>
                </a:solidFill>
                <a:effectLst/>
              </a:rPr>
              <a:t>Managers and Supervisors</a:t>
            </a:r>
          </a:p>
          <a:p>
            <a:pPr algn="l">
              <a:buFont typeface="+mj-lt"/>
              <a:buAutoNum type="arabicPeriod"/>
            </a:pPr>
            <a:r>
              <a:rPr lang="en-US" sz="3200" b="1" i="0" dirty="0">
                <a:solidFill>
                  <a:schemeClr val="tx1"/>
                </a:solidFill>
                <a:effectLst/>
              </a:rPr>
              <a:t>Employees</a:t>
            </a:r>
          </a:p>
          <a:p>
            <a:endParaRPr lang="en-US" sz="3200" b="1" dirty="0">
              <a:solidFill>
                <a:schemeClr val="tx1"/>
              </a:solidFill>
            </a:endParaRP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816514"/>
          </a:xfrm>
        </p:spPr>
        <p:txBody>
          <a:bodyPr anchor="ctr">
            <a:normAutofit fontScale="90000"/>
          </a:bodyPr>
          <a:lstStyle/>
          <a:p>
            <a:pPr algn="ctr"/>
            <a:br>
              <a:rPr lang="en-US" sz="2800" dirty="0"/>
            </a:br>
            <a:r>
              <a:rPr lang="en-US" sz="2800" dirty="0"/>
              <a:t> </a:t>
            </a:r>
            <a:r>
              <a:rPr lang="en-US" sz="4000" b="1" dirty="0">
                <a:solidFill>
                  <a:schemeClr val="accent1"/>
                </a:solidFill>
              </a:rPr>
              <a:t>SOLUTION AND ITS VALUE PROPOSITION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10326"/>
            <a:ext cx="11029615" cy="5326144"/>
          </a:xfrm>
        </p:spPr>
        <p:txBody>
          <a:bodyPr>
            <a:noAutofit/>
          </a:bodyPr>
          <a:lstStyle/>
          <a:p>
            <a:pPr marL="0" indent="0" algn="just">
              <a:buNone/>
            </a:pPr>
            <a:r>
              <a:rPr lang="en-US" sz="3200" b="1" i="0" dirty="0">
                <a:solidFill>
                  <a:schemeClr val="tx1"/>
                </a:solidFill>
                <a:effectLst/>
              </a:rPr>
              <a:t>Our solution combines data analysis, predictive modeling, and targeted interventions to address employee burnout and promote a healthier work environment. By identifying burnout causes and risk factors, we can implement proactive strategies that enhance employee well-being and engagement. </a:t>
            </a:r>
          </a:p>
          <a:p>
            <a:pPr marL="0" indent="0" algn="just">
              <a:buNone/>
            </a:pPr>
            <a:r>
              <a:rPr lang="en-US" sz="3200" b="1" i="0" dirty="0">
                <a:solidFill>
                  <a:schemeClr val="tx1"/>
                </a:solidFill>
                <a:effectLst/>
              </a:rPr>
              <a:t>The value proposition of our solution lies in reducing burnout-related costs, improving employee satisfaction and retention, and driving overall organizational success.</a:t>
            </a:r>
            <a:endParaRPr lang="en-US" sz="3200" b="1" dirty="0">
              <a:solidFill>
                <a:schemeClr val="tx1"/>
              </a:solidFill>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901355"/>
          </a:xfrm>
        </p:spPr>
        <p:txBody>
          <a:bodyPr anchor="ctr">
            <a:normAutofit/>
          </a:bodyPr>
          <a:lstStyle/>
          <a:p>
            <a:pPr algn="ctr"/>
            <a:r>
              <a:rPr lang="en-US" sz="3600" b="1" i="0" dirty="0">
                <a:solidFill>
                  <a:srgbClr val="00B0F0"/>
                </a:solidFill>
                <a:effectLst/>
              </a:rPr>
              <a:t>Customization for an Organization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19753"/>
            <a:ext cx="11029615" cy="5250729"/>
          </a:xfrm>
        </p:spPr>
        <p:txBody>
          <a:bodyPr>
            <a:normAutofit/>
          </a:bodyPr>
          <a:lstStyle/>
          <a:p>
            <a:pPr marL="0" indent="0" algn="just">
              <a:buNone/>
            </a:pPr>
            <a:r>
              <a:rPr lang="en-US" sz="2800" b="1" i="0" dirty="0">
                <a:solidFill>
                  <a:schemeClr val="tx1"/>
                </a:solidFill>
                <a:effectLst/>
              </a:rPr>
              <a:t>The project was tailored to align with the unique needs and context of the organization. The data collection methods and analysis were customized to suit the specific employee population, ensuring the relevance and impact of the insights and interventions. </a:t>
            </a:r>
          </a:p>
          <a:p>
            <a:pPr marL="0" indent="0" algn="just">
              <a:buNone/>
            </a:pPr>
            <a:r>
              <a:rPr lang="en-US" sz="2800" b="1" i="0" dirty="0">
                <a:solidFill>
                  <a:schemeClr val="tx1"/>
                </a:solidFill>
                <a:effectLst/>
              </a:rPr>
              <a:t>The organization's values, culture, and goals were incorporated into the project, making it a bespoke solution that addresses the organization's specific challenges and promotes desired outcomes. Through this customization, a project was created that is uniquely designed for the organization's success in addressing employee burnout and fostering a positive work environment.</a:t>
            </a:r>
            <a:endParaRPr lang="en-US" sz="2800" b="1" dirty="0">
              <a:solidFill>
                <a:schemeClr val="tx1"/>
              </a:solidFill>
            </a:endParaRPr>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MODELLING : Linear regression</a:t>
            </a:r>
            <a:endParaRPr lang="en-US" sz="3600" dirty="0">
              <a:solidFill>
                <a:schemeClr val="accent1"/>
              </a:solidFill>
            </a:endParaRPr>
          </a:p>
        </p:txBody>
      </p:sp>
      <p:pic>
        <p:nvPicPr>
          <p:cNvPr id="2050" name="Picture 2">
            <a:extLst>
              <a:ext uri="{FF2B5EF4-FFF2-40B4-BE49-F238E27FC236}">
                <a16:creationId xmlns:a16="http://schemas.microsoft.com/office/drawing/2014/main" id="{2AD14E95-1F3D-49B4-B35F-01DD1C2F32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9" y="1682532"/>
            <a:ext cx="2279702" cy="4657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64AC4BB-457B-4600-BD69-E01F1E32B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48" y="1534458"/>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7D59DA9-BCD6-4C05-BA55-484BF45A3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72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0E73D23-BDEB-4B2F-82BC-30BDE28668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106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EA70BDAB-D4B4-4663-B00E-213BF9A903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3434" y="1503960"/>
            <a:ext cx="2452373" cy="454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129</TotalTime>
  <Words>445</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Söhne</vt:lpstr>
      <vt:lpstr>Wingdings 2</vt:lpstr>
      <vt:lpstr>DividendVTI</vt:lpstr>
      <vt:lpstr>EMPLOYEES BURNOUT ANALYSIS AND PREDICTION</vt:lpstr>
      <vt:lpstr>Student Details</vt:lpstr>
      <vt:lpstr>Project topic </vt:lpstr>
      <vt:lpstr>AGENDA</vt:lpstr>
      <vt:lpstr>PROJECT  OVERVIEW</vt:lpstr>
      <vt:lpstr> END USERS </vt:lpstr>
      <vt:lpstr>  SOLUTION AND ITS VALUE PROPOSITION</vt:lpstr>
      <vt:lpstr>Customization for an Organization</vt:lpstr>
      <vt:lpstr>MODELLING : Linear regression</vt:lpstr>
      <vt:lpstr>Exploratory Data Analysis (EDA)</vt:lpstr>
      <vt:lpstr>Results</vt:lpstr>
      <vt:lpstr>links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Usman Pathan</cp:lastModifiedBy>
  <cp:revision>4</cp:revision>
  <dcterms:created xsi:type="dcterms:W3CDTF">2021-05-26T16:50:10Z</dcterms:created>
  <dcterms:modified xsi:type="dcterms:W3CDTF">2023-07-18T12:53:17Z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