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68" r:id="rId5"/>
    <p:sldId id="257" r:id="rId6"/>
    <p:sldId id="258" r:id="rId7"/>
    <p:sldId id="259" r:id="rId8"/>
    <p:sldId id="261" r:id="rId9"/>
    <p:sldId id="262" r:id="rId10"/>
    <p:sldId id="263" r:id="rId11"/>
    <p:sldId id="264" r:id="rId12"/>
    <p:sldId id="265" r:id="rId13"/>
    <p:sldId id="269" r:id="rId14"/>
    <p:sldId id="267" r:id="rId15"/>
    <p:sldId id="26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7/18/2023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7/18/2023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7/18/2023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7/18/2023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7/18/2023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7/18/2023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7/18/2023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7/18/2023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usmanbvp/Employees-Burnout-Analysis-and-Predi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usmanbvp/Employees-Burnout-Analysis-and-Predi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usman.bvp@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09AA-DC41-40AD-8F8F-E6550981BAF5}"/>
              </a:ext>
            </a:extLst>
          </p:cNvPr>
          <p:cNvSpPr>
            <a:spLocks noGrp="1"/>
          </p:cNvSpPr>
          <p:nvPr>
            <p:ph type="title"/>
          </p:nvPr>
        </p:nvSpPr>
        <p:spPr>
          <a:xfrm>
            <a:off x="571500" y="733424"/>
            <a:ext cx="11039308" cy="3056151"/>
          </a:xfrm>
        </p:spPr>
        <p:txBody>
          <a:bodyPr>
            <a:normAutofit/>
          </a:bodyPr>
          <a:lstStyle/>
          <a:p>
            <a:pPr algn="ctr"/>
            <a:r>
              <a:rPr lang="en-US" sz="4000" dirty="0">
                <a:solidFill>
                  <a:schemeClr val="accent1"/>
                </a:solidFill>
              </a:rPr>
              <a:t>EMPLOYEES BURNOUT ANALYSIS AND PREDICTION</a:t>
            </a:r>
            <a:endParaRPr lang="en-IN" sz="4000" dirty="0">
              <a:solidFill>
                <a:schemeClr val="accent1"/>
              </a:solidFill>
            </a:endParaRPr>
          </a:p>
        </p:txBody>
      </p:sp>
    </p:spTree>
    <p:extLst>
      <p:ext uri="{BB962C8B-B14F-4D97-AF65-F5344CB8AC3E}">
        <p14:creationId xmlns:p14="http://schemas.microsoft.com/office/powerpoint/2010/main" val="108247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A6E6-D3C1-40E0-8C6E-D16DD0B571DA}"/>
              </a:ext>
            </a:extLst>
          </p:cNvPr>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3074" name="Picture 2">
            <a:extLst>
              <a:ext uri="{FF2B5EF4-FFF2-40B4-BE49-F238E27FC236}">
                <a16:creationId xmlns:a16="http://schemas.microsoft.com/office/drawing/2014/main" id="{5003A1A6-F55C-4A60-A802-226DB1E834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88" y="1536699"/>
            <a:ext cx="11802358" cy="510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32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80008"/>
            <a:ext cx="11029615" cy="4884180"/>
          </a:xfrm>
        </p:spPr>
        <p:txBody>
          <a:bodyPr/>
          <a:lstStyle/>
          <a:p>
            <a:pPr marL="0" indent="0" algn="ctr">
              <a:buNone/>
            </a:pPr>
            <a:r>
              <a:rPr lang="en-US" sz="3200" b="1" i="0" dirty="0">
                <a:solidFill>
                  <a:schemeClr val="tx1"/>
                </a:solidFill>
                <a:effectLst/>
              </a:rPr>
              <a:t>Prevalence of burnout</a:t>
            </a:r>
          </a:p>
          <a:p>
            <a:pPr marL="0" indent="0" algn="ctr">
              <a:buNone/>
            </a:pPr>
            <a:r>
              <a:rPr lang="en-US" sz="3200" b="1" i="0" dirty="0">
                <a:solidFill>
                  <a:schemeClr val="tx1"/>
                </a:solidFill>
                <a:effectLst/>
              </a:rPr>
              <a:t>Contributing factors</a:t>
            </a:r>
          </a:p>
          <a:p>
            <a:pPr marL="0" indent="0" algn="ctr">
              <a:buNone/>
            </a:pPr>
            <a:r>
              <a:rPr lang="en-US" sz="3200" b="1" i="0" dirty="0">
                <a:solidFill>
                  <a:schemeClr val="tx1"/>
                </a:solidFill>
                <a:effectLst/>
              </a:rPr>
              <a:t>Intervention strategies </a:t>
            </a:r>
          </a:p>
          <a:p>
            <a:pPr marL="0" indent="0" algn="ctr">
              <a:buNone/>
            </a:pPr>
            <a:r>
              <a:rPr lang="en-US" sz="3200" b="1" dirty="0">
                <a:solidFill>
                  <a:schemeClr val="tx1"/>
                </a:solidFill>
              </a:rPr>
              <a:t>To get more about the project visit this GitHub repository:</a:t>
            </a:r>
            <a:endParaRPr lang="en-US" sz="3200" b="1" i="0" dirty="0">
              <a:solidFill>
                <a:schemeClr val="tx1"/>
              </a:solidFill>
              <a:effectLst/>
            </a:endParaRPr>
          </a:p>
          <a:p>
            <a:pPr marL="0" indent="0" algn="ctr">
              <a:buNone/>
            </a:pPr>
            <a:r>
              <a:rPr lang="en-US" sz="3200" b="1" i="0" dirty="0">
                <a:solidFill>
                  <a:schemeClr val="tx1"/>
                </a:solidFill>
                <a:effectLst/>
                <a:hlinkClick r:id="rId2"/>
              </a:rPr>
              <a:t>https://github.com/usmanbvp/Employees-Burnout-Analysis-and-Prediction</a:t>
            </a:r>
            <a:endParaRPr lang="en-US" sz="3200" b="1" i="0" dirty="0">
              <a:solidFill>
                <a:schemeClr val="tx1"/>
              </a:solidFill>
              <a:effectLst/>
            </a:endParaRPr>
          </a:p>
          <a:p>
            <a:pPr marL="0" indent="0">
              <a:buNone/>
            </a:pPr>
            <a:endParaRPr lang="en-US" dirty="0"/>
          </a:p>
        </p:txBody>
      </p:sp>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3200" b="1" dirty="0"/>
              <a:t>This is my GitHub project link:</a:t>
            </a:r>
          </a:p>
          <a:p>
            <a:pPr marL="0" indent="0">
              <a:buNone/>
            </a:pPr>
            <a:r>
              <a:rPr lang="en-US" sz="3200" b="1" dirty="0">
                <a:hlinkClick r:id="rId2"/>
              </a:rPr>
              <a:t>https://github.com/usmanbvp/Employees-Burnout-Analysis-and-Prediction</a:t>
            </a:r>
            <a:endParaRPr lang="en-US" sz="3200" b="1" dirty="0"/>
          </a:p>
        </p:txBody>
      </p:sp>
    </p:spTree>
    <p:extLst>
      <p:ext uri="{BB962C8B-B14F-4D97-AF65-F5344CB8AC3E}">
        <p14:creationId xmlns:p14="http://schemas.microsoft.com/office/powerpoint/2010/main" val="95858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E212-4409-408D-9C68-BF2976D96865}"/>
              </a:ext>
            </a:extLst>
          </p:cNvPr>
          <p:cNvSpPr>
            <a:spLocks noGrp="1"/>
          </p:cNvSpPr>
          <p:nvPr>
            <p:ph type="title"/>
          </p:nvPr>
        </p:nvSpPr>
        <p:spPr>
          <a:xfrm>
            <a:off x="575894" y="729658"/>
            <a:ext cx="11029616" cy="3408709"/>
          </a:xfrm>
        </p:spPr>
        <p:txBody>
          <a:bodyPr>
            <a:noAutofit/>
          </a:bodyPr>
          <a:lstStyle/>
          <a:p>
            <a:r>
              <a:rPr lang="en-US" sz="8800" dirty="0">
                <a:solidFill>
                  <a:schemeClr val="accent1"/>
                </a:solidFill>
              </a:rPr>
              <a:t>      Thank you..</a:t>
            </a:r>
            <a:endParaRPr lang="en-IN" sz="8800" dirty="0">
              <a:solidFill>
                <a:schemeClr val="accent1"/>
              </a:solidFill>
            </a:endParaRPr>
          </a:p>
        </p:txBody>
      </p:sp>
    </p:spTree>
    <p:extLst>
      <p:ext uri="{BB962C8B-B14F-4D97-AF65-F5344CB8AC3E}">
        <p14:creationId xmlns:p14="http://schemas.microsoft.com/office/powerpoint/2010/main" val="414299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4" y="914400"/>
            <a:ext cx="10993546" cy="638175"/>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666875"/>
            <a:ext cx="10993546" cy="4895850"/>
          </a:xfrm>
        </p:spPr>
        <p:txBody>
          <a:bodyPr>
            <a:normAutofit/>
          </a:bodyPr>
          <a:lstStyle/>
          <a:p>
            <a:r>
              <a:rPr lang="en-GB" sz="2400" b="1" dirty="0"/>
              <a:t>Name  :  </a:t>
            </a:r>
            <a:r>
              <a:rPr lang="en-GB" sz="2400" b="1" dirty="0" err="1">
                <a:solidFill>
                  <a:srgbClr val="7030A0"/>
                </a:solidFill>
              </a:rPr>
              <a:t>usman</a:t>
            </a:r>
            <a:r>
              <a:rPr lang="en-GB" sz="2400" b="1" dirty="0">
                <a:solidFill>
                  <a:srgbClr val="7030A0"/>
                </a:solidFill>
              </a:rPr>
              <a:t> Pathan</a:t>
            </a:r>
          </a:p>
          <a:p>
            <a:r>
              <a:rPr lang="en-GB" sz="2400" b="1" dirty="0" err="1"/>
              <a:t>Skillsbuild</a:t>
            </a:r>
            <a:r>
              <a:rPr lang="en-GB" sz="2400" b="1" dirty="0"/>
              <a:t> email id : </a:t>
            </a:r>
            <a:r>
              <a:rPr lang="en-GB" sz="2400" b="1" dirty="0">
                <a:solidFill>
                  <a:srgbClr val="7030A0"/>
                </a:solidFill>
                <a:hlinkClick r:id="rId2">
                  <a:extLst>
                    <a:ext uri="{A12FA001-AC4F-418D-AE19-62706E023703}">
                      <ahyp:hlinkClr xmlns:ahyp="http://schemas.microsoft.com/office/drawing/2018/hyperlinkcolor" val="tx"/>
                    </a:ext>
                  </a:extLst>
                </a:hlinkClick>
              </a:rPr>
              <a:t>usman.bvp@gmail.com</a:t>
            </a:r>
            <a:endParaRPr lang="en-GB" sz="2400" b="1" dirty="0">
              <a:solidFill>
                <a:srgbClr val="7030A0"/>
              </a:solidFill>
            </a:endParaRPr>
          </a:p>
          <a:p>
            <a:r>
              <a:rPr lang="en-GB" sz="2400" b="1" dirty="0"/>
              <a:t>College name : </a:t>
            </a:r>
            <a:r>
              <a:rPr lang="en-GB" sz="2400" b="1" dirty="0" err="1">
                <a:solidFill>
                  <a:srgbClr val="7030A0"/>
                </a:solidFill>
              </a:rPr>
              <a:t>jntua</a:t>
            </a:r>
            <a:r>
              <a:rPr lang="en-GB" sz="2400" b="1" dirty="0">
                <a:solidFill>
                  <a:srgbClr val="7030A0"/>
                </a:solidFill>
              </a:rPr>
              <a:t> college of </a:t>
            </a:r>
          </a:p>
          <a:p>
            <a:r>
              <a:rPr lang="en-GB" sz="2400" b="1" dirty="0">
                <a:solidFill>
                  <a:srgbClr val="7030A0"/>
                </a:solidFill>
              </a:rPr>
              <a:t>                                            engineering  </a:t>
            </a:r>
            <a:r>
              <a:rPr lang="en-GB" sz="2400" b="1" dirty="0" err="1">
                <a:solidFill>
                  <a:srgbClr val="7030A0"/>
                </a:solidFill>
              </a:rPr>
              <a:t>kalikiri</a:t>
            </a:r>
            <a:endParaRPr lang="en-GB" sz="2400" b="1" dirty="0">
              <a:solidFill>
                <a:srgbClr val="7030A0"/>
              </a:solidFill>
            </a:endParaRP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artificial intelligence</a:t>
            </a:r>
          </a:p>
          <a:p>
            <a:r>
              <a:rPr lang="en-GB" sz="2400" b="1" dirty="0"/>
              <a:t>Internship start date  :  </a:t>
            </a:r>
            <a:r>
              <a:rPr lang="en-GB" sz="2400" b="1" dirty="0">
                <a:solidFill>
                  <a:srgbClr val="7030A0"/>
                </a:solidFill>
              </a:rPr>
              <a:t>05/06/2023 </a:t>
            </a:r>
          </a:p>
          <a:p>
            <a:r>
              <a:rPr lang="en-GB" sz="2400" b="1" dirty="0"/>
              <a:t>Internship end date  :  </a:t>
            </a:r>
            <a:r>
              <a:rPr lang="en-GB" sz="2400" b="1" dirty="0">
                <a:solidFill>
                  <a:srgbClr val="7030A0"/>
                </a:solidFill>
              </a:rPr>
              <a:t>23/07/2023</a:t>
            </a: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EA08905B-2BD6-48B8-BB4E-6FAB7A73CAC4}"/>
              </a:ext>
            </a:extLst>
          </p:cNvPr>
          <p:cNvPicPr>
            <a:picLocks noChangeAspect="1"/>
          </p:cNvPicPr>
          <p:nvPr/>
        </p:nvPicPr>
        <p:blipFill>
          <a:blip r:embed="rId3"/>
          <a:stretch>
            <a:fillRect/>
          </a:stretch>
        </p:blipFill>
        <p:spPr>
          <a:xfrm>
            <a:off x="7800975" y="1552575"/>
            <a:ext cx="3944492" cy="517194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pPr algn="ctr"/>
            <a:r>
              <a:rPr lang="en-GB" sz="3600" dirty="0">
                <a:solidFill>
                  <a:schemeClr val="accent1"/>
                </a:solidFill>
              </a:rPr>
              <a:t>Project topic</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61155"/>
            <a:ext cx="11029615" cy="5231876"/>
          </a:xfrm>
        </p:spPr>
        <p:txBody>
          <a:bodyPr>
            <a:normAutofit/>
          </a:bodyPr>
          <a:lstStyle/>
          <a:p>
            <a:pPr algn="just">
              <a:buFont typeface="Arial" panose="020B0604020202020204" pitchFamily="34" charset="0"/>
              <a:buChar char="•"/>
            </a:pPr>
            <a:r>
              <a:rPr lang="en-US" sz="3200" b="1" i="0" dirty="0">
                <a:solidFill>
                  <a:schemeClr val="tx1"/>
                </a:solidFill>
                <a:effectLst/>
              </a:rPr>
              <a:t>The project analyzes employee burnout using data-driven insights and predictive modeling to identify its causes, indicators, and risk factors within the organization.</a:t>
            </a:r>
          </a:p>
          <a:p>
            <a:pPr algn="just">
              <a:buFont typeface="Arial" panose="020B0604020202020204" pitchFamily="34" charset="0"/>
              <a:buChar char="•"/>
            </a:pPr>
            <a:r>
              <a:rPr lang="en-US" sz="3200" b="1" i="0" dirty="0">
                <a:solidFill>
                  <a:schemeClr val="tx1"/>
                </a:solidFill>
                <a:effectLst/>
              </a:rPr>
              <a:t>Based on the analysis, the project implements targeted interventions to create a healthier work environment, enhance employee engagement, and mitigate burnout, fostering organizational success and growth</a:t>
            </a:r>
            <a:r>
              <a:rPr lang="en-US" sz="3200" b="0" i="0" dirty="0">
                <a:solidFill>
                  <a:srgbClr val="D1D5DB"/>
                </a:solidFill>
                <a:effectLst/>
                <a:latin typeface="Söhne"/>
              </a:rPr>
              <a:t>.</a:t>
            </a:r>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376313"/>
            <a:ext cx="11029615" cy="5033914"/>
          </a:xfrm>
        </p:spPr>
        <p:txBody>
          <a:bodyPr>
            <a:normAutofit/>
          </a:bodyPr>
          <a:lstStyle/>
          <a:p>
            <a:pPr>
              <a:buFont typeface="+mj-lt"/>
              <a:buAutoNum type="arabicPeriod"/>
            </a:pPr>
            <a:r>
              <a:rPr lang="en-US" sz="3200" b="1" i="0" dirty="0">
                <a:solidFill>
                  <a:schemeClr val="tx1"/>
                </a:solidFill>
                <a:effectLst/>
              </a:rPr>
              <a:t>Project Overview</a:t>
            </a:r>
          </a:p>
          <a:p>
            <a:pPr>
              <a:buFont typeface="+mj-lt"/>
              <a:buAutoNum type="arabicPeriod"/>
            </a:pPr>
            <a:r>
              <a:rPr lang="en-US" sz="3200" b="1" i="0" dirty="0">
                <a:solidFill>
                  <a:schemeClr val="tx1"/>
                </a:solidFill>
                <a:effectLst/>
              </a:rPr>
              <a:t>End Users</a:t>
            </a:r>
          </a:p>
          <a:p>
            <a:pPr>
              <a:buFont typeface="+mj-lt"/>
              <a:buAutoNum type="arabicPeriod"/>
            </a:pPr>
            <a:r>
              <a:rPr lang="en-US" sz="3200" b="1" i="0" dirty="0">
                <a:solidFill>
                  <a:schemeClr val="tx1"/>
                </a:solidFill>
                <a:effectLst/>
              </a:rPr>
              <a:t>Solution and Value Proposition</a:t>
            </a:r>
          </a:p>
          <a:p>
            <a:pPr>
              <a:buFont typeface="+mj-lt"/>
              <a:buAutoNum type="arabicPeriod"/>
            </a:pPr>
            <a:r>
              <a:rPr lang="en-US" sz="3200" b="1" i="0" dirty="0">
                <a:solidFill>
                  <a:schemeClr val="tx1"/>
                </a:solidFill>
                <a:effectLst/>
              </a:rPr>
              <a:t>Customization for an Organization</a:t>
            </a:r>
          </a:p>
          <a:p>
            <a:pPr>
              <a:buFont typeface="+mj-lt"/>
              <a:buAutoNum type="arabicPeriod"/>
            </a:pPr>
            <a:r>
              <a:rPr lang="en-US" sz="3200" b="1" i="0" dirty="0">
                <a:solidFill>
                  <a:schemeClr val="tx1"/>
                </a:solidFill>
                <a:effectLst/>
              </a:rPr>
              <a:t>Modelling</a:t>
            </a:r>
          </a:p>
          <a:p>
            <a:pPr>
              <a:buFont typeface="+mj-lt"/>
              <a:buAutoNum type="arabicPeriod"/>
            </a:pPr>
            <a:r>
              <a:rPr lang="en-US" sz="3200" b="1" i="0" dirty="0">
                <a:solidFill>
                  <a:schemeClr val="tx1"/>
                </a:solidFill>
                <a:effectLst/>
              </a:rPr>
              <a:t>Results</a:t>
            </a:r>
          </a:p>
          <a:p>
            <a:pPr>
              <a:buFont typeface="+mj-lt"/>
              <a:buAutoNum type="arabicPeriod"/>
            </a:pPr>
            <a:r>
              <a:rPr lang="en-US" sz="3200" b="1" i="0" dirty="0">
                <a:solidFill>
                  <a:schemeClr val="tx1"/>
                </a:solidFill>
                <a:effectLst/>
              </a:rPr>
              <a:t>Links</a:t>
            </a: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45995"/>
            <a:ext cx="11029615" cy="4817097"/>
          </a:xfrm>
        </p:spPr>
        <p:txBody>
          <a:bodyPr>
            <a:normAutofit/>
          </a:bodyPr>
          <a:lstStyle/>
          <a:p>
            <a:pPr algn="l">
              <a:buFont typeface="+mj-lt"/>
              <a:buAutoNum type="arabicPeriod"/>
            </a:pPr>
            <a:r>
              <a:rPr lang="en-US" sz="3200" b="1" i="0" dirty="0">
                <a:solidFill>
                  <a:schemeClr val="tx1"/>
                </a:solidFill>
                <a:effectLst/>
              </a:rPr>
              <a:t>Organization Leadership</a:t>
            </a:r>
          </a:p>
          <a:p>
            <a:pPr algn="l">
              <a:buFont typeface="+mj-lt"/>
              <a:buAutoNum type="arabicPeriod"/>
            </a:pPr>
            <a:r>
              <a:rPr lang="en-US" sz="3200" b="1" i="0" dirty="0">
                <a:solidFill>
                  <a:schemeClr val="tx1"/>
                </a:solidFill>
                <a:effectLst/>
              </a:rPr>
              <a:t>Human Resources (HR) Department</a:t>
            </a:r>
          </a:p>
          <a:p>
            <a:pPr algn="l">
              <a:buFont typeface="+mj-lt"/>
              <a:buAutoNum type="arabicPeriod"/>
            </a:pPr>
            <a:r>
              <a:rPr lang="en-US" sz="3200" b="1" i="0" dirty="0">
                <a:solidFill>
                  <a:schemeClr val="tx1"/>
                </a:solidFill>
                <a:effectLst/>
              </a:rPr>
              <a:t>Managers and Supervisors</a:t>
            </a:r>
          </a:p>
          <a:p>
            <a:pPr algn="l">
              <a:buFont typeface="+mj-lt"/>
              <a:buAutoNum type="arabicPeriod"/>
            </a:pPr>
            <a:r>
              <a:rPr lang="en-US" sz="3200" b="1" i="0" dirty="0">
                <a:solidFill>
                  <a:schemeClr val="tx1"/>
                </a:solidFill>
                <a:effectLst/>
              </a:rPr>
              <a:t>Employees</a:t>
            </a:r>
          </a:p>
          <a:p>
            <a:endParaRPr lang="en-US" sz="3200" b="1" dirty="0">
              <a:solidFill>
                <a:schemeClr val="tx1"/>
              </a:solidFill>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816514"/>
          </a:xfrm>
        </p:spPr>
        <p:txBody>
          <a:bodyPr anchor="ctr">
            <a:normAutofit fontScale="90000"/>
          </a:bodyPr>
          <a:lstStyle/>
          <a:p>
            <a:pPr algn="ctr"/>
            <a:br>
              <a:rPr lang="en-US" sz="2800" dirty="0"/>
            </a:br>
            <a:r>
              <a:rPr lang="en-US" sz="2800" dirty="0"/>
              <a:t> </a:t>
            </a:r>
            <a:r>
              <a:rPr lang="en-US" sz="4000" b="1" dirty="0">
                <a:solidFill>
                  <a:schemeClr val="accent1"/>
                </a:solidFill>
              </a:rPr>
              <a:t>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10326"/>
            <a:ext cx="11029615" cy="5326144"/>
          </a:xfrm>
        </p:spPr>
        <p:txBody>
          <a:bodyPr>
            <a:noAutofit/>
          </a:bodyPr>
          <a:lstStyle/>
          <a:p>
            <a:pPr marL="0" indent="0" algn="just">
              <a:buNone/>
            </a:pPr>
            <a:r>
              <a:rPr lang="en-US" sz="32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3200" b="1" i="0" dirty="0">
                <a:solidFill>
                  <a:schemeClr val="tx1"/>
                </a:solidFill>
                <a:effectLst/>
              </a:rPr>
              <a:t>The value proposition of our solution lies in reducing burnout-related costs, improving employee satisfaction and retention, and driving overall organizational success.</a:t>
            </a:r>
            <a:endParaRPr lang="en-US" sz="3200" b="1"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19753"/>
            <a:ext cx="11029615" cy="5250729"/>
          </a:xfrm>
        </p:spPr>
        <p:txBody>
          <a:bodyPr>
            <a:normAutofit/>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a:extLst>
              <a:ext uri="{FF2B5EF4-FFF2-40B4-BE49-F238E27FC236}">
                <a16:creationId xmlns:a16="http://schemas.microsoft.com/office/drawing/2014/main" id="{2AD14E95-1F3D-49B4-B35F-01DD1C2F32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4AC4BB-457B-4600-BD69-E01F1E32B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7D59DA9-BCD6-4C05-BA55-484BF45A3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0E73D23-BDEB-4B2F-82BC-30BDE28668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A70BDAB-D4B4-4663-B00E-213BF9A903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128</TotalTime>
  <Words>445</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Söhne</vt:lpstr>
      <vt:lpstr>Wingdings 2</vt:lpstr>
      <vt:lpstr>DividendVTI</vt:lpstr>
      <vt:lpstr>EMPLOYEES BURNOUT ANALYSIS AND PREDICTION</vt:lpstr>
      <vt:lpstr>Student Details</vt:lpstr>
      <vt:lpstr>Project topic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Usman Pathan</cp:lastModifiedBy>
  <cp:revision>3</cp:revision>
  <dcterms:created xsi:type="dcterms:W3CDTF">2021-05-26T16:50:10Z</dcterms:created>
  <dcterms:modified xsi:type="dcterms:W3CDTF">2023-07-18T07:58:54Z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