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91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Welcome! This lecture covers the evolution and comparison of Data Centers, Warehouses, Lakes, and Lakehouses.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components like power, cooling, networking, and physical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schema-on-write and business intelligence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three zones and explain how raw data transitions into refined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advantages of a single source for BI and ML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Summarize future trends emphasizing AI integration, hybrid cloud, and real-time analytics.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interaction and link concepts with student projects or research opportunities.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Modern Data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Warehouse vs Data Center vs Data Lake vs Data Lakehouse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Center - The Physical Backbone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Physical/Cloud-based facilities hosting servers, storage, and networking</a:t>
            </a:r>
          </a:p>
          <a:p>
            <a:pPr lvl="1"/>
            <a:r>
              <a:rPr dirty="0"/>
              <a:t>Ensure uptime, disaster recovery, and high availability</a:t>
            </a:r>
          </a:p>
          <a:p>
            <a:pPr lvl="1"/>
            <a:r>
              <a:rPr dirty="0"/>
              <a:t>Example: Google, AWS, Azure Data Centers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83340-5E9A-1186-2CE8-CF059D7FB861}"/>
              </a:ext>
            </a:extLst>
          </p:cNvPr>
          <p:cNvGrpSpPr/>
          <p:nvPr/>
        </p:nvGrpSpPr>
        <p:grpSpPr>
          <a:xfrm>
            <a:off x="6077163" y="2148840"/>
            <a:ext cx="2743200" cy="3108960"/>
            <a:chOff x="5029200" y="914400"/>
            <a:chExt cx="2743200" cy="3108960"/>
          </a:xfrm>
        </p:grpSpPr>
        <p:sp>
          <p:nvSpPr>
            <p:cNvPr id="4" name="Rectangle 3"/>
            <p:cNvSpPr/>
            <p:nvPr/>
          </p:nvSpPr>
          <p:spPr>
            <a:xfrm>
              <a:off x="5029200" y="914400"/>
              <a:ext cx="2743200" cy="914400"/>
            </a:xfrm>
            <a:prstGeom prst="rect">
              <a:avLst/>
            </a:prstGeom>
            <a:solidFill>
              <a:srgbClr val="B4C8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t>Server Rack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9200" y="2011680"/>
              <a:ext cx="2743200" cy="914400"/>
            </a:xfrm>
            <a:prstGeom prst="rect">
              <a:avLst/>
            </a:prstGeom>
            <a:solidFill>
              <a:srgbClr val="B4C8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t>Server Rack 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9200" y="3108960"/>
              <a:ext cx="2743200" cy="914400"/>
            </a:xfrm>
            <a:prstGeom prst="rect">
              <a:avLst/>
            </a:prstGeom>
            <a:solidFill>
              <a:srgbClr val="B4C8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dirty="0"/>
                <a:t>Server Rack 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Warehouse - Structured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Central repository for structured business data</a:t>
            </a:r>
          </a:p>
          <a:p>
            <a:pPr lvl="1"/>
            <a:r>
              <a:rPr dirty="0"/>
              <a:t>Optimized for OLAP and BI queries</a:t>
            </a:r>
          </a:p>
          <a:p>
            <a:pPr lvl="1"/>
            <a:r>
              <a:rPr dirty="0"/>
              <a:t>Follows ETL process: Extract, Transform, Load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409" y="3708971"/>
            <a:ext cx="2743200" cy="914400"/>
          </a:xfrm>
          <a:prstGeom prst="rect">
            <a:avLst/>
          </a:prstGeom>
          <a:solidFill>
            <a:srgbClr val="C8FF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Extract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95609" y="3708971"/>
            <a:ext cx="2743200" cy="914400"/>
          </a:xfrm>
          <a:prstGeom prst="rect">
            <a:avLst/>
          </a:prstGeom>
          <a:solidFill>
            <a:srgbClr val="C8FF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Transform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1132" y="3708971"/>
            <a:ext cx="2743200" cy="914400"/>
          </a:xfrm>
          <a:prstGeom prst="rect">
            <a:avLst/>
          </a:prstGeom>
          <a:solidFill>
            <a:srgbClr val="C8FF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Lake - Raw Data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Stores all data types: structured, semi-structured, unstructured</a:t>
            </a:r>
          </a:p>
          <a:p>
            <a:pPr lvl="1"/>
            <a:r>
              <a:t>Schema-on-read allows flexibility for AI/ML workloads</a:t>
            </a:r>
          </a:p>
          <a:p>
            <a:pPr lvl="1"/>
            <a:r>
              <a:t>Cost-effective and scalable on cloud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263775"/>
            <a:ext cx="2743200" cy="914400"/>
          </a:xfrm>
          <a:prstGeom prst="rect">
            <a:avLst/>
          </a:prstGeom>
          <a:solidFill>
            <a:srgbClr val="FFEB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Raw Zone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1295" y="4263775"/>
            <a:ext cx="2743200" cy="914400"/>
          </a:xfrm>
          <a:prstGeom prst="rect">
            <a:avLst/>
          </a:prstGeom>
          <a:solidFill>
            <a:srgbClr val="FFEB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Cleansed Zone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9501" y="4263775"/>
            <a:ext cx="2743200" cy="914400"/>
          </a:xfrm>
          <a:prstGeom prst="rect">
            <a:avLst/>
          </a:prstGeom>
          <a:solidFill>
            <a:srgbClr val="FFEB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Analytics Zone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Lakehouse - The Unified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the governance of Data Warehouses with flexibility of Data Lakes</a:t>
            </a:r>
          </a:p>
          <a:p>
            <a:pPr lvl="1"/>
            <a:r>
              <a:t>Supports SQL + AI + Real-time analytics</a:t>
            </a:r>
          </a:p>
          <a:p>
            <a:pPr lvl="1"/>
            <a:r>
              <a:t>Enables ACID transactions and unified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481" y="4171307"/>
            <a:ext cx="2743200" cy="1828800"/>
          </a:xfrm>
          <a:prstGeom prst="rect">
            <a:avLst/>
          </a:prstGeom>
          <a:solidFill>
            <a:srgbClr val="E6C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Unified Storage &amp; ACID 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Data Systems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Lakehouse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Physical Infra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Structured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Raw 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Unified Modern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All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All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Schema-on-Write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Schema-on-Read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Hybrid + ACID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BI Analysts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Hybrid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Industry Trends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1. Serverless Data Warehouses and Cloud-native architectures</a:t>
            </a:r>
          </a:p>
          <a:p>
            <a:r>
              <a:t>2. Real-time analytics through AI &amp; streaming data pipelines</a:t>
            </a:r>
          </a:p>
          <a:p>
            <a:r>
              <a:t>3. Unified governance frameworks like Apache Atlas and Unity Catalog</a:t>
            </a:r>
          </a:p>
          <a:p>
            <a:r>
              <a:t>4. Data Lakehouses becoming standard for AI-driven enterprises</a:t>
            </a:r>
          </a:p>
          <a:p>
            <a:r>
              <a:t>5. Hybrid Cloud + Edge Computing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Q/A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 Let's discuss practical use-cases from industry and academia.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370</Words>
  <Application>Microsoft Macintosh PowerPoint</Application>
  <PresentationFormat>On-screen Show (4:3)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Understanding Modern Data Infrastructure</vt:lpstr>
      <vt:lpstr>Data Center - The Physical Backbone</vt:lpstr>
      <vt:lpstr>Data Warehouse - Structured Analytics</vt:lpstr>
      <vt:lpstr>Data Lake - Raw Data Repository</vt:lpstr>
      <vt:lpstr>Data Lakehouse - The Unified Platform</vt:lpstr>
      <vt:lpstr>Comparison of Data Systems</vt:lpstr>
      <vt:lpstr>Modern Industry Trends &amp; Future</vt:lpstr>
      <vt:lpstr>Q/A and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Modern Data Infrastructure</dc:title>
  <dc:subject/>
  <dc:creator/>
  <cp:keywords/>
  <dc:description>generated using python-pptx</dc:description>
  <cp:lastModifiedBy>Microsoft Office User</cp:lastModifiedBy>
  <cp:revision>2</cp:revision>
  <dcterms:created xsi:type="dcterms:W3CDTF">2013-01-27T09:14:16Z</dcterms:created>
  <dcterms:modified xsi:type="dcterms:W3CDTF">2025-10-18T11:02:41Z</dcterms:modified>
  <cp:category/>
</cp:coreProperties>
</file>