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Lato"/>
      <p:regular r:id="rId20"/>
      <p:bold r:id="rId21"/>
      <p:italic r:id="rId22"/>
      <p:boldItalic r:id="rId23"/>
    </p:embeddedFont>
    <p:embeddedFont>
      <p:font typeface="Montserrat"/>
      <p:regular r:id="rId24"/>
      <p:bold r:id="rId25"/>
      <p:italic r:id="rId26"/>
      <p:boldItalic r:id="rId27"/>
    </p:embeddedFont>
    <p:embeddedFont>
      <p:font typeface="Montserrat ExtraBold"/>
      <p:bold r:id="rId28"/>
      <p:boldItalic r:id="rId29"/>
    </p:embeddedFont>
    <p:embeddedFont>
      <p:font typeface="Helvetica Neue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4" roundtripDataSignature="AMtx7mjl/6VeAsvyrA8v+GwVBRziLSR2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ontserrat-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ontserratExtraBold-bold.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Extra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bold.fntdata"/><Relationship Id="rId30" Type="http://schemas.openxmlformats.org/officeDocument/2006/relationships/font" Target="fonts/HelveticaNeueLight-regular.fntdata"/><Relationship Id="rId11" Type="http://schemas.openxmlformats.org/officeDocument/2006/relationships/slide" Target="slides/slide6.xml"/><Relationship Id="rId33" Type="http://schemas.openxmlformats.org/officeDocument/2006/relationships/font" Target="fonts/HelveticaNeueLight-boldItalic.fntdata"/><Relationship Id="rId10" Type="http://schemas.openxmlformats.org/officeDocument/2006/relationships/slide" Target="slides/slide5.xml"/><Relationship Id="rId32" Type="http://schemas.openxmlformats.org/officeDocument/2006/relationships/font" Target="fonts/HelveticaNeueLight-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acdb6d217b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 name="Google Shape;29;gacdb6d217b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f9b9f488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af9b9f488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f9b9f488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af9b9f488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f9b9f488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af9b9f488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80894263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c80894263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808942636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c80894263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c80894263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 name="Google Shape;34;gc8089426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b3647f164c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gb3647f164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c80894263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gc80894263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78a9122a85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g78a9122a85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80894263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c80894263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f9b9f488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gaf9b9f488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8a9122a85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78a9122a85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f9b9f488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af9b9f488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4"/>
          <p:cNvSpPr txBox="1"/>
          <p:nvPr>
            <p:ph type="title"/>
          </p:nvPr>
        </p:nvSpPr>
        <p:spPr>
          <a:xfrm>
            <a:off x="585150" y="2889500"/>
            <a:ext cx="110217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100"/>
              <a:buFont typeface="Montserrat ExtraBold"/>
              <a:buNone/>
              <a:defRPr b="1" sz="4100">
                <a:latin typeface="Montserrat ExtraBold"/>
                <a:ea typeface="Montserrat ExtraBold"/>
                <a:cs typeface="Montserrat ExtraBold"/>
                <a:sym typeface="Montserrat ExtraBold"/>
              </a:defRPr>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Right Side Image">
  <p:cSld name="1_Custom Layout_1_1">
    <p:spTree>
      <p:nvGrpSpPr>
        <p:cNvPr id="15" name="Shape 15"/>
        <p:cNvGrpSpPr/>
        <p:nvPr/>
      </p:nvGrpSpPr>
      <p:grpSpPr>
        <a:xfrm>
          <a:off x="0" y="0"/>
          <a:ext cx="0" cy="0"/>
          <a:chOff x="0" y="0"/>
          <a:chExt cx="0" cy="0"/>
        </a:xfrm>
      </p:grpSpPr>
      <p:sp>
        <p:nvSpPr>
          <p:cNvPr id="16" name="Google Shape;16;p5"/>
          <p:cNvSpPr txBox="1"/>
          <p:nvPr>
            <p:ph type="title"/>
          </p:nvPr>
        </p:nvSpPr>
        <p:spPr>
          <a:xfrm>
            <a:off x="431600" y="414525"/>
            <a:ext cx="110217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Font typeface="Montserrat ExtraBold"/>
              <a:buNone/>
              <a:defRPr b="1" sz="3600">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 type="body"/>
          </p:nvPr>
        </p:nvSpPr>
        <p:spPr>
          <a:xfrm>
            <a:off x="699825" y="1353300"/>
            <a:ext cx="5281500" cy="4425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8" name="Shape 18"/>
        <p:cNvGrpSpPr/>
        <p:nvPr/>
      </p:nvGrpSpPr>
      <p:grpSpPr>
        <a:xfrm>
          <a:off x="0" y="0"/>
          <a:ext cx="0" cy="0"/>
          <a:chOff x="0" y="0"/>
          <a:chExt cx="0" cy="0"/>
        </a:xfrm>
      </p:grpSpPr>
      <p:sp>
        <p:nvSpPr>
          <p:cNvPr id="19" name="Google Shape;19;gacdb6d217b_0_65"/>
          <p:cNvSpPr txBox="1"/>
          <p:nvPr>
            <p:ph idx="12" type="sldNum"/>
          </p:nvPr>
        </p:nvSpPr>
        <p:spPr>
          <a:xfrm>
            <a:off x="5979516" y="6540500"/>
            <a:ext cx="226800" cy="234900"/>
          </a:xfrm>
          <a:prstGeom prst="rect">
            <a:avLst/>
          </a:prstGeom>
          <a:noFill/>
          <a:ln>
            <a:noFill/>
          </a:ln>
        </p:spPr>
        <p:txBody>
          <a:bodyPr anchorCtr="0" anchor="t" bIns="25400" lIns="25400" spcFirstLastPara="1" rIns="25400" wrap="square" tIns="25400">
            <a:noAutofit/>
          </a:bodyPr>
          <a:lstStyle>
            <a:lvl1pPr indent="0" lvl="0"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sz="700">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1_Custom Layout">
    <p:spTree>
      <p:nvGrpSpPr>
        <p:cNvPr id="20" name="Shape 20"/>
        <p:cNvGrpSpPr/>
        <p:nvPr/>
      </p:nvGrpSpPr>
      <p:grpSpPr>
        <a:xfrm>
          <a:off x="0" y="0"/>
          <a:ext cx="0" cy="0"/>
          <a:chOff x="0" y="0"/>
          <a:chExt cx="0" cy="0"/>
        </a:xfrm>
      </p:grpSpPr>
      <p:sp>
        <p:nvSpPr>
          <p:cNvPr id="21" name="Google Shape;21;p6"/>
          <p:cNvSpPr txBox="1"/>
          <p:nvPr>
            <p:ph type="title"/>
          </p:nvPr>
        </p:nvSpPr>
        <p:spPr>
          <a:xfrm>
            <a:off x="431600" y="414525"/>
            <a:ext cx="110217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Font typeface="Montserrat ExtraBold"/>
              <a:buNone/>
              <a:defRPr b="1" sz="3600">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 type="body"/>
          </p:nvPr>
        </p:nvSpPr>
        <p:spPr>
          <a:xfrm>
            <a:off x="699825" y="1353300"/>
            <a:ext cx="10972800" cy="4425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Column">
  <p:cSld name="1_Custom Layout_1">
    <p:spTree>
      <p:nvGrpSpPr>
        <p:cNvPr id="23" name="Shape 23"/>
        <p:cNvGrpSpPr/>
        <p:nvPr/>
      </p:nvGrpSpPr>
      <p:grpSpPr>
        <a:xfrm>
          <a:off x="0" y="0"/>
          <a:ext cx="0" cy="0"/>
          <a:chOff x="0" y="0"/>
          <a:chExt cx="0" cy="0"/>
        </a:xfrm>
      </p:grpSpPr>
      <p:sp>
        <p:nvSpPr>
          <p:cNvPr id="24" name="Google Shape;24;p7"/>
          <p:cNvSpPr txBox="1"/>
          <p:nvPr>
            <p:ph type="title"/>
          </p:nvPr>
        </p:nvSpPr>
        <p:spPr>
          <a:xfrm>
            <a:off x="431600" y="414525"/>
            <a:ext cx="110217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Font typeface="Montserrat ExtraBold"/>
              <a:buNone/>
              <a:defRPr b="1" sz="3600">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699825" y="1353300"/>
            <a:ext cx="5281500" cy="4425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26" name="Google Shape;26;p7"/>
          <p:cNvSpPr txBox="1"/>
          <p:nvPr>
            <p:ph idx="2" type="body"/>
          </p:nvPr>
        </p:nvSpPr>
        <p:spPr>
          <a:xfrm>
            <a:off x="6171800" y="1353300"/>
            <a:ext cx="5281500" cy="4425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p:nvPr/>
        </p:nvSpPr>
        <p:spPr>
          <a:xfrm>
            <a:off x="-15766" y="5778442"/>
            <a:ext cx="12207765" cy="1079557"/>
          </a:xfrm>
          <a:custGeom>
            <a:rect b="b" l="l" r="r" t="t"/>
            <a:pathLst>
              <a:path extrusionOk="0" h="516146" w="12207765">
                <a:moveTo>
                  <a:pt x="0" y="339063"/>
                </a:moveTo>
                <a:cubicBezTo>
                  <a:pt x="573578" y="232383"/>
                  <a:pt x="1157599" y="19530"/>
                  <a:pt x="2573029" y="1347"/>
                </a:cubicBezTo>
                <a:cubicBezTo>
                  <a:pt x="3988459" y="-16836"/>
                  <a:pt x="6519395" y="153759"/>
                  <a:pt x="8492578" y="229965"/>
                </a:cubicBezTo>
                <a:cubicBezTo>
                  <a:pt x="10098367" y="248207"/>
                  <a:pt x="11641576" y="56764"/>
                  <a:pt x="12207765" y="110797"/>
                </a:cubicBezTo>
                <a:lnTo>
                  <a:pt x="12207765" y="516146"/>
                </a:lnTo>
                <a:lnTo>
                  <a:pt x="15765" y="516146"/>
                </a:lnTo>
                <a:lnTo>
                  <a:pt x="0" y="339063"/>
                </a:lnTo>
                <a:close/>
              </a:path>
            </a:pathLst>
          </a:custGeom>
          <a:solidFill>
            <a:schemeClr val="accent1">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p:txBody>
      </p:sp>
      <p:sp>
        <p:nvSpPr>
          <p:cNvPr id="7" name="Google Shape;7;p3"/>
          <p:cNvSpPr/>
          <p:nvPr/>
        </p:nvSpPr>
        <p:spPr>
          <a:xfrm>
            <a:off x="0" y="6022903"/>
            <a:ext cx="12192000" cy="835096"/>
          </a:xfrm>
          <a:custGeom>
            <a:rect b="b" l="l" r="r" t="t"/>
            <a:pathLst>
              <a:path extrusionOk="0" h="562234" w="12192000">
                <a:moveTo>
                  <a:pt x="3881" y="404662"/>
                </a:moveTo>
                <a:cubicBezTo>
                  <a:pt x="577459" y="297982"/>
                  <a:pt x="1017322" y="99636"/>
                  <a:pt x="2492318" y="81214"/>
                </a:cubicBezTo>
                <a:cubicBezTo>
                  <a:pt x="3967314" y="62792"/>
                  <a:pt x="7239872" y="306669"/>
                  <a:pt x="8853858" y="294130"/>
                </a:cubicBezTo>
                <a:cubicBezTo>
                  <a:pt x="10467844" y="281591"/>
                  <a:pt x="11610046" y="-48054"/>
                  <a:pt x="12176235" y="5979"/>
                </a:cubicBezTo>
                <a:lnTo>
                  <a:pt x="12192000" y="562234"/>
                </a:lnTo>
                <a:lnTo>
                  <a:pt x="0" y="562234"/>
                </a:lnTo>
                <a:cubicBezTo>
                  <a:pt x="1294" y="509710"/>
                  <a:pt x="2587" y="457186"/>
                  <a:pt x="3881" y="404662"/>
                </a:cubicBezTo>
                <a:close/>
              </a:path>
            </a:pathLst>
          </a:custGeom>
          <a:solidFill>
            <a:schemeClr val="accent1">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p:txBody>
      </p:sp>
      <p:sp>
        <p:nvSpPr>
          <p:cNvPr id="8" name="Google Shape;8;p3"/>
          <p:cNvSpPr/>
          <p:nvPr/>
        </p:nvSpPr>
        <p:spPr>
          <a:xfrm>
            <a:off x="0" y="6324599"/>
            <a:ext cx="12192000" cy="533399"/>
          </a:xfrm>
          <a:custGeom>
            <a:rect b="b" l="l" r="r" t="t"/>
            <a:pathLst>
              <a:path extrusionOk="0" h="793832" w="12192000">
                <a:moveTo>
                  <a:pt x="0" y="438017"/>
                </a:moveTo>
                <a:cubicBezTo>
                  <a:pt x="573578" y="331337"/>
                  <a:pt x="1107753" y="101985"/>
                  <a:pt x="2573564" y="107255"/>
                </a:cubicBezTo>
                <a:cubicBezTo>
                  <a:pt x="4039375" y="112525"/>
                  <a:pt x="7191792" y="486833"/>
                  <a:pt x="8794865" y="469635"/>
                </a:cubicBezTo>
                <a:cubicBezTo>
                  <a:pt x="10397938" y="452437"/>
                  <a:pt x="11625811" y="-49969"/>
                  <a:pt x="12192000" y="4064"/>
                </a:cubicBezTo>
                <a:lnTo>
                  <a:pt x="12192000" y="793832"/>
                </a:lnTo>
                <a:lnTo>
                  <a:pt x="0" y="793832"/>
                </a:lnTo>
                <a:lnTo>
                  <a:pt x="0" y="43801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p:txBody>
      </p:sp>
      <p:sp>
        <p:nvSpPr>
          <p:cNvPr id="9" name="Google Shape;9;p3"/>
          <p:cNvSpPr/>
          <p:nvPr/>
        </p:nvSpPr>
        <p:spPr>
          <a:xfrm>
            <a:off x="346700" y="5462025"/>
            <a:ext cx="1548000" cy="10377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p:txBody>
      </p:sp>
      <p:pic>
        <p:nvPicPr>
          <p:cNvPr id="10" name="Google Shape;10;p3"/>
          <p:cNvPicPr preferRelativeResize="0"/>
          <p:nvPr/>
        </p:nvPicPr>
        <p:blipFill rotWithShape="1">
          <a:blip r:embed="rId1">
            <a:alphaModFix/>
          </a:blip>
          <a:srcRect b="0" l="0" r="0" t="0"/>
          <a:stretch/>
        </p:blipFill>
        <p:spPr>
          <a:xfrm>
            <a:off x="479666" y="5571753"/>
            <a:ext cx="1390650" cy="962025"/>
          </a:xfrm>
          <a:prstGeom prst="rect">
            <a:avLst/>
          </a:prstGeom>
          <a:noFill/>
          <a:ln>
            <a:noFill/>
          </a:ln>
        </p:spPr>
      </p:pic>
      <p:sp>
        <p:nvSpPr>
          <p:cNvPr id="11" name="Google Shape;11;p3"/>
          <p:cNvSpPr txBox="1"/>
          <p:nvPr>
            <p:ph type="title"/>
          </p:nvPr>
        </p:nvSpPr>
        <p:spPr>
          <a:xfrm>
            <a:off x="431600" y="414525"/>
            <a:ext cx="11021700" cy="670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600"/>
              <a:buFont typeface="Montserrat ExtraBold"/>
              <a:buNone/>
              <a:defRPr b="1" i="0" sz="3600" u="none" cap="none" strike="noStrike">
                <a:solidFill>
                  <a:srgbClr val="000000"/>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3"/>
          <p:cNvSpPr txBox="1"/>
          <p:nvPr>
            <p:ph idx="1" type="body"/>
          </p:nvPr>
        </p:nvSpPr>
        <p:spPr>
          <a:xfrm>
            <a:off x="699825" y="1353300"/>
            <a:ext cx="10972800" cy="44250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1pPr>
            <a:lvl2pPr indent="-381000" lvl="1" marL="9144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2pPr>
            <a:lvl3pPr indent="-381000" lvl="2" marL="13716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3pPr>
            <a:lvl4pPr indent="-381000" lvl="3" marL="18288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4pPr>
            <a:lvl5pPr indent="-381000" lvl="4" marL="22860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5pPr>
            <a:lvl6pPr indent="-381000" lvl="5" marL="27432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6pPr>
            <a:lvl7pPr indent="-381000" lvl="6" marL="32004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7pPr>
            <a:lvl8pPr indent="-381000" lvl="7" marL="36576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8pPr>
            <a:lvl9pPr indent="-381000" lvl="8" marL="4114800" marR="0" rtl="0" algn="l">
              <a:lnSpc>
                <a:spcPct val="100000"/>
              </a:lnSpc>
              <a:spcBef>
                <a:spcPts val="0"/>
              </a:spcBef>
              <a:spcAft>
                <a:spcPts val="0"/>
              </a:spcAft>
              <a:buClr>
                <a:srgbClr val="000000"/>
              </a:buClr>
              <a:buSzPts val="2400"/>
              <a:buFont typeface="Montserrat"/>
              <a:buChar char="■"/>
              <a:defRPr b="0" i="0" sz="2400" u="none" cap="none" strike="noStrike">
                <a:solidFill>
                  <a:srgbClr val="000000"/>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gacdb6d217b_0_200"/>
          <p:cNvSpPr txBox="1"/>
          <p:nvPr/>
        </p:nvSpPr>
        <p:spPr>
          <a:xfrm>
            <a:off x="822750" y="1163900"/>
            <a:ext cx="10546500" cy="21486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lang="en-US" sz="9500">
                <a:solidFill>
                  <a:schemeClr val="dk1"/>
                </a:solidFill>
                <a:latin typeface="Montserrat"/>
                <a:ea typeface="Montserrat"/>
                <a:cs typeface="Montserrat"/>
                <a:sym typeface="Montserrat"/>
              </a:rPr>
              <a:t>Summary</a:t>
            </a:r>
            <a:endParaRPr b="1" i="0" sz="95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af9b9f488d_0_0"/>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Facial Expression Recognition System</a:t>
            </a:r>
            <a:endParaRPr b="0" sz="4200">
              <a:solidFill>
                <a:schemeClr val="dk1"/>
              </a:solidFill>
            </a:endParaRPr>
          </a:p>
        </p:txBody>
      </p:sp>
      <p:sp>
        <p:nvSpPr>
          <p:cNvPr id="91" name="Google Shape;91;gaf9b9f488d_0_0"/>
          <p:cNvSpPr txBox="1"/>
          <p:nvPr>
            <p:ph idx="1" type="body"/>
          </p:nvPr>
        </p:nvSpPr>
        <p:spPr>
          <a:xfrm>
            <a:off x="322300" y="1342925"/>
            <a:ext cx="7466700" cy="39306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Char char="●"/>
            </a:pPr>
            <a:r>
              <a:rPr lang="en-US" sz="2500">
                <a:solidFill>
                  <a:schemeClr val="dk1"/>
                </a:solidFill>
              </a:rPr>
              <a:t>Facial expression recognition is a technology which uses biometric markers to detect emotions in human faces. </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The six basic universal expressions: - </a:t>
            </a:r>
            <a:endParaRPr sz="2500">
              <a:solidFill>
                <a:schemeClr val="dk1"/>
              </a:solidFill>
            </a:endParaRPr>
          </a:p>
          <a:p>
            <a:pPr indent="-387350" lvl="1" marL="914400" rtl="0" algn="l">
              <a:lnSpc>
                <a:spcPct val="150000"/>
              </a:lnSpc>
              <a:spcBef>
                <a:spcPts val="0"/>
              </a:spcBef>
              <a:spcAft>
                <a:spcPts val="0"/>
              </a:spcAft>
              <a:buClr>
                <a:schemeClr val="dk1"/>
              </a:buClr>
              <a:buSzPts val="2500"/>
              <a:buChar char="○"/>
            </a:pPr>
            <a:r>
              <a:rPr lang="en-US" sz="2500">
                <a:solidFill>
                  <a:schemeClr val="dk1"/>
                </a:solidFill>
              </a:rPr>
              <a:t>Happiness, Sadness, Anger, Surprise, Fear, and Disgust.</a:t>
            </a:r>
            <a:endParaRPr sz="2500">
              <a:solidFill>
                <a:schemeClr val="dk1"/>
              </a:solidFill>
            </a:endParaRPr>
          </a:p>
        </p:txBody>
      </p:sp>
      <p:cxnSp>
        <p:nvCxnSpPr>
          <p:cNvPr id="92" name="Google Shape;92;gaf9b9f488d_0_0"/>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pic>
        <p:nvPicPr>
          <p:cNvPr id="93" name="Google Shape;93;gaf9b9f488d_0_0"/>
          <p:cNvPicPr preferRelativeResize="0"/>
          <p:nvPr/>
        </p:nvPicPr>
        <p:blipFill rotWithShape="1">
          <a:blip r:embed="rId3">
            <a:alphaModFix/>
          </a:blip>
          <a:srcRect b="0" l="0" r="25528" t="0"/>
          <a:stretch/>
        </p:blipFill>
        <p:spPr>
          <a:xfrm>
            <a:off x="8021875" y="1380846"/>
            <a:ext cx="3939325" cy="3854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af9b9f488d_0_16"/>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Understanding Facial Expression</a:t>
            </a:r>
            <a:endParaRPr b="0" sz="4200"/>
          </a:p>
        </p:txBody>
      </p:sp>
      <p:sp>
        <p:nvSpPr>
          <p:cNvPr id="99" name="Google Shape;99;gaf9b9f488d_0_16"/>
          <p:cNvSpPr txBox="1"/>
          <p:nvPr>
            <p:ph idx="1" type="body"/>
          </p:nvPr>
        </p:nvSpPr>
        <p:spPr>
          <a:xfrm>
            <a:off x="232775" y="1468300"/>
            <a:ext cx="7538400" cy="37425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Char char="●"/>
            </a:pPr>
            <a:r>
              <a:rPr lang="en-US" sz="2500">
                <a:solidFill>
                  <a:schemeClr val="dk1"/>
                </a:solidFill>
              </a:rPr>
              <a:t>Because facial expressions convey nonverbal communication cues that play an important role in interpersonal relations.</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These cues complement speech by helping the listener to interpret the intended meaning of spoken words. </a:t>
            </a:r>
            <a:endParaRPr sz="2500">
              <a:solidFill>
                <a:schemeClr val="dk1"/>
              </a:solidFill>
            </a:endParaRPr>
          </a:p>
        </p:txBody>
      </p:sp>
      <p:cxnSp>
        <p:nvCxnSpPr>
          <p:cNvPr id="100" name="Google Shape;100;gaf9b9f488d_0_16"/>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pic>
        <p:nvPicPr>
          <p:cNvPr id="101" name="Google Shape;101;gaf9b9f488d_0_16"/>
          <p:cNvPicPr preferRelativeResize="0"/>
          <p:nvPr/>
        </p:nvPicPr>
        <p:blipFill>
          <a:blip r:embed="rId3">
            <a:alphaModFix/>
          </a:blip>
          <a:stretch>
            <a:fillRect/>
          </a:stretch>
        </p:blipFill>
        <p:spPr>
          <a:xfrm>
            <a:off x="7549100" y="2137438"/>
            <a:ext cx="4483698" cy="2511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af9b9f488d_1_0"/>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Use Cases - Market Research</a:t>
            </a:r>
            <a:endParaRPr b="0" sz="4200"/>
          </a:p>
        </p:txBody>
      </p:sp>
      <p:sp>
        <p:nvSpPr>
          <p:cNvPr id="107" name="Google Shape;107;gaf9b9f488d_1_0"/>
          <p:cNvSpPr txBox="1"/>
          <p:nvPr>
            <p:ph idx="1" type="body"/>
          </p:nvPr>
        </p:nvSpPr>
        <p:spPr>
          <a:xfrm>
            <a:off x="107850" y="1271325"/>
            <a:ext cx="11976300" cy="42438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Char char="●"/>
            </a:pPr>
            <a:r>
              <a:rPr lang="en-US" sz="2500">
                <a:solidFill>
                  <a:schemeClr val="dk1"/>
                </a:solidFill>
              </a:rPr>
              <a:t>Traditionally market research was done by conducting surveys to find out what consumers want and need, the methods involved employing people to observe reactions of customers while interacting with a brand or a product. </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Facial expression recognition can save the day by allowing companies to conduct market research and measure moment-by-moment facial expressions automatically, making it easy to aggregate the results.</a:t>
            </a:r>
            <a:endParaRPr sz="2500">
              <a:solidFill>
                <a:schemeClr val="dk1"/>
              </a:solidFill>
            </a:endParaRPr>
          </a:p>
        </p:txBody>
      </p:sp>
      <p:cxnSp>
        <p:nvCxnSpPr>
          <p:cNvPr id="108" name="Google Shape;108;gaf9b9f488d_1_0"/>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c808942636_0_19"/>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Use Cases - </a:t>
            </a:r>
            <a:r>
              <a:rPr b="0" lang="en-US" sz="4200">
                <a:solidFill>
                  <a:schemeClr val="dk1"/>
                </a:solidFill>
              </a:rPr>
              <a:t>Gaming Industry</a:t>
            </a:r>
            <a:endParaRPr b="0" sz="4200"/>
          </a:p>
        </p:txBody>
      </p:sp>
      <p:sp>
        <p:nvSpPr>
          <p:cNvPr id="114" name="Google Shape;114;gc808942636_0_19"/>
          <p:cNvSpPr txBox="1"/>
          <p:nvPr>
            <p:ph idx="1" type="body"/>
          </p:nvPr>
        </p:nvSpPr>
        <p:spPr>
          <a:xfrm>
            <a:off x="151650" y="1145975"/>
            <a:ext cx="12040500" cy="41292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Char char="●"/>
            </a:pPr>
            <a:r>
              <a:rPr lang="en-US" sz="2500">
                <a:solidFill>
                  <a:schemeClr val="dk1"/>
                </a:solidFill>
              </a:rPr>
              <a:t>Facial expression recognition can also be used in the video game testing phase. </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A focused group of users are asked to play a game for a given amount of time and their behavior and emotions are monitored. </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By using facial expression recognition, game developers can gain insights and draw conclusions about the emotions experienced during game play and incorporate that feedback in the making of the final product.</a:t>
            </a:r>
            <a:endParaRPr sz="2500">
              <a:solidFill>
                <a:schemeClr val="dk1"/>
              </a:solidFill>
            </a:endParaRPr>
          </a:p>
        </p:txBody>
      </p:sp>
      <p:cxnSp>
        <p:nvCxnSpPr>
          <p:cNvPr id="115" name="Google Shape;115;gc808942636_0_19"/>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c808942636_0_25"/>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Use Cases - Behavioural Testing</a:t>
            </a:r>
            <a:endParaRPr b="0" sz="4200"/>
          </a:p>
        </p:txBody>
      </p:sp>
      <p:sp>
        <p:nvSpPr>
          <p:cNvPr id="121" name="Google Shape;121;gc808942636_0_25"/>
          <p:cNvSpPr txBox="1"/>
          <p:nvPr>
            <p:ph idx="1" type="body"/>
          </p:nvPr>
        </p:nvSpPr>
        <p:spPr>
          <a:xfrm>
            <a:off x="108275" y="1396675"/>
            <a:ext cx="11781300" cy="38781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Char char="●"/>
            </a:pPr>
            <a:r>
              <a:rPr lang="en-US" sz="2500">
                <a:solidFill>
                  <a:schemeClr val="dk1"/>
                </a:solidFill>
              </a:rPr>
              <a:t>Suppose you have built some product and want to understand the genuine feedback of your customer on it, then you can  incorporate facial expression recognition on your product which keeps tracking customer’s emotions. </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It makes it easy to capture a few expressions like sadness , happiness or surprise while they walk through your product. </a:t>
            </a:r>
            <a:endParaRPr sz="2500">
              <a:solidFill>
                <a:schemeClr val="dk1"/>
              </a:solidFill>
            </a:endParaRPr>
          </a:p>
        </p:txBody>
      </p:sp>
      <p:cxnSp>
        <p:nvCxnSpPr>
          <p:cNvPr id="122" name="Google Shape;122;gc808942636_0_25"/>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gc808942636_0_0"/>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Learnings</a:t>
            </a:r>
            <a:endParaRPr b="0" sz="4200"/>
          </a:p>
        </p:txBody>
      </p:sp>
      <p:sp>
        <p:nvSpPr>
          <p:cNvPr id="37" name="Google Shape;37;gc808942636_0_0"/>
          <p:cNvSpPr txBox="1"/>
          <p:nvPr>
            <p:ph idx="1" type="body"/>
          </p:nvPr>
        </p:nvSpPr>
        <p:spPr>
          <a:xfrm>
            <a:off x="231750" y="1378750"/>
            <a:ext cx="11688900" cy="40647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Char char="●"/>
            </a:pPr>
            <a:r>
              <a:rPr lang="en-US" sz="2500">
                <a:solidFill>
                  <a:schemeClr val="dk1"/>
                </a:solidFill>
              </a:rPr>
              <a:t>Learned about Google Colab and GPUs and How we can utilize these Resources for solving High level Computational Problems where Datasets consist of Images, Text, and Videos.</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Learned how to build convolutional neural networks on Colab and re use the trained objects in our local machine to perform real time predictions.</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Got introduced to Open CV and Dlib.</a:t>
            </a:r>
            <a:endParaRPr sz="2500">
              <a:solidFill>
                <a:schemeClr val="dk1"/>
              </a:solidFill>
            </a:endParaRPr>
          </a:p>
        </p:txBody>
      </p:sp>
      <p:cxnSp>
        <p:nvCxnSpPr>
          <p:cNvPr id="38" name="Google Shape;38;gc808942636_0_0"/>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
                                            <p:txEl>
                                              <p:pRg end="0" st="0"/>
                                            </p:txEl>
                                          </p:spTgt>
                                        </p:tgtEl>
                                        <p:attrNameLst>
                                          <p:attrName>style.visibility</p:attrName>
                                        </p:attrNameLst>
                                      </p:cBhvr>
                                      <p:to>
                                        <p:strVal val="visible"/>
                                      </p:to>
                                    </p:set>
                                    <p:animEffect filter="fade" transition="in">
                                      <p:cBhvr>
                                        <p:cTn dur="1000"/>
                                        <p:tgtEl>
                                          <p:spTgt spid="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
                                            <p:txEl>
                                              <p:pRg end="1" st="1"/>
                                            </p:txEl>
                                          </p:spTgt>
                                        </p:tgtEl>
                                        <p:attrNameLst>
                                          <p:attrName>style.visibility</p:attrName>
                                        </p:attrNameLst>
                                      </p:cBhvr>
                                      <p:to>
                                        <p:strVal val="visible"/>
                                      </p:to>
                                    </p:set>
                                    <p:animEffect filter="fade" transition="in">
                                      <p:cBhvr>
                                        <p:cTn dur="1000"/>
                                        <p:tgtEl>
                                          <p:spTgt spid="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
                                            <p:txEl>
                                              <p:pRg end="2" st="2"/>
                                            </p:txEl>
                                          </p:spTgt>
                                        </p:tgtEl>
                                        <p:attrNameLst>
                                          <p:attrName>style.visibility</p:attrName>
                                        </p:attrNameLst>
                                      </p:cBhvr>
                                      <p:to>
                                        <p:strVal val="visible"/>
                                      </p:to>
                                    </p:set>
                                    <p:animEffect filter="fade" transition="in">
                                      <p:cBhvr>
                                        <p:cTn dur="1000"/>
                                        <p:tgtEl>
                                          <p:spTgt spid="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gb3647f164c_0_25"/>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Learnings</a:t>
            </a:r>
            <a:endParaRPr b="0" sz="4200"/>
          </a:p>
        </p:txBody>
      </p:sp>
      <p:sp>
        <p:nvSpPr>
          <p:cNvPr id="44" name="Google Shape;44;gb3647f164c_0_25"/>
          <p:cNvSpPr txBox="1"/>
          <p:nvPr>
            <p:ph idx="1" type="body"/>
          </p:nvPr>
        </p:nvSpPr>
        <p:spPr>
          <a:xfrm>
            <a:off x="231750" y="1307150"/>
            <a:ext cx="11854800" cy="39930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Char char="●"/>
            </a:pPr>
            <a:r>
              <a:rPr lang="en-US" sz="2500">
                <a:solidFill>
                  <a:schemeClr val="dk1"/>
                </a:solidFill>
              </a:rPr>
              <a:t>Created a Model that can detect different expressions in a face given their images.</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Performed data augmentation on our images to make our model more robust. </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Also performed two phase training on our models, where we have frozen a few layers before our model starts overfitting. </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A</a:t>
            </a:r>
            <a:r>
              <a:rPr lang="en-US" sz="2500">
                <a:solidFill>
                  <a:schemeClr val="dk1"/>
                </a:solidFill>
              </a:rPr>
              <a:t>lso evaluated our model on Test set and applied real time prediction.</a:t>
            </a:r>
            <a:endParaRPr sz="2500">
              <a:solidFill>
                <a:schemeClr val="dk1"/>
              </a:solidFill>
            </a:endParaRPr>
          </a:p>
        </p:txBody>
      </p:sp>
      <p:cxnSp>
        <p:nvCxnSpPr>
          <p:cNvPr id="45" name="Google Shape;45;gb3647f164c_0_25"/>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0" st="0"/>
                                            </p:txEl>
                                          </p:spTgt>
                                        </p:tgtEl>
                                        <p:attrNameLst>
                                          <p:attrName>style.visibility</p:attrName>
                                        </p:attrNameLst>
                                      </p:cBhvr>
                                      <p:to>
                                        <p:strVal val="visible"/>
                                      </p:to>
                                    </p:set>
                                    <p:animEffect filter="fade" transition="in">
                                      <p:cBhvr>
                                        <p:cTn dur="1000"/>
                                        <p:tgtEl>
                                          <p:spTgt spid="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1" st="1"/>
                                            </p:txEl>
                                          </p:spTgt>
                                        </p:tgtEl>
                                        <p:attrNameLst>
                                          <p:attrName>style.visibility</p:attrName>
                                        </p:attrNameLst>
                                      </p:cBhvr>
                                      <p:to>
                                        <p:strVal val="visible"/>
                                      </p:to>
                                    </p:set>
                                    <p:animEffect filter="fade" transition="in">
                                      <p:cBhvr>
                                        <p:cTn dur="1000"/>
                                        <p:tgtEl>
                                          <p:spTgt spid="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2" st="2"/>
                                            </p:txEl>
                                          </p:spTgt>
                                        </p:tgtEl>
                                        <p:attrNameLst>
                                          <p:attrName>style.visibility</p:attrName>
                                        </p:attrNameLst>
                                      </p:cBhvr>
                                      <p:to>
                                        <p:strVal val="visible"/>
                                      </p:to>
                                    </p:set>
                                    <p:animEffect filter="fade" transition="in">
                                      <p:cBhvr>
                                        <p:cTn dur="1000"/>
                                        <p:tgtEl>
                                          <p:spTgt spid="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xEl>
                                              <p:pRg end="3" st="3"/>
                                            </p:txEl>
                                          </p:spTgt>
                                        </p:tgtEl>
                                        <p:attrNameLst>
                                          <p:attrName>style.visibility</p:attrName>
                                        </p:attrNameLst>
                                      </p:cBhvr>
                                      <p:to>
                                        <p:strVal val="visible"/>
                                      </p:to>
                                    </p:set>
                                    <p:animEffect filter="fade" transition="in">
                                      <p:cBhvr>
                                        <p:cTn dur="1000"/>
                                        <p:tgtEl>
                                          <p:spTgt spid="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c808942636_0_12"/>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4200">
                <a:solidFill>
                  <a:schemeClr val="dk1"/>
                </a:solidFill>
                <a:latin typeface="Montserrat"/>
                <a:ea typeface="Montserrat"/>
                <a:cs typeface="Montserrat"/>
                <a:sym typeface="Montserrat"/>
              </a:rPr>
              <a:t>Various Approaches to Improve Training</a:t>
            </a:r>
            <a:endParaRPr b="0" sz="4200"/>
          </a:p>
        </p:txBody>
      </p:sp>
      <p:sp>
        <p:nvSpPr>
          <p:cNvPr id="51" name="Google Shape;51;gc808942636_0_12"/>
          <p:cNvSpPr txBox="1"/>
          <p:nvPr>
            <p:ph idx="1" type="body"/>
          </p:nvPr>
        </p:nvSpPr>
        <p:spPr>
          <a:xfrm>
            <a:off x="125350" y="1450375"/>
            <a:ext cx="11352300" cy="37887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AutoNum type="arabicPeriod"/>
            </a:pPr>
            <a:r>
              <a:rPr lang="en-US" sz="2500">
                <a:solidFill>
                  <a:schemeClr val="dk1"/>
                </a:solidFill>
              </a:rPr>
              <a:t>Performing face detection and cropping face images in our training dataset. </a:t>
            </a:r>
            <a:endParaRPr sz="2500">
              <a:solidFill>
                <a:schemeClr val="dk1"/>
              </a:solidFill>
            </a:endParaRPr>
          </a:p>
          <a:p>
            <a:pPr indent="-387350" lvl="1" marL="914400" rtl="0" algn="l">
              <a:lnSpc>
                <a:spcPct val="150000"/>
              </a:lnSpc>
              <a:spcBef>
                <a:spcPts val="0"/>
              </a:spcBef>
              <a:spcAft>
                <a:spcPts val="0"/>
              </a:spcAft>
              <a:buClr>
                <a:schemeClr val="dk1"/>
              </a:buClr>
              <a:buSzPts val="2500"/>
              <a:buChar char="○"/>
            </a:pPr>
            <a:r>
              <a:rPr lang="en-US" sz="2500">
                <a:solidFill>
                  <a:schemeClr val="dk1"/>
                </a:solidFill>
              </a:rPr>
              <a:t>Although we have closely cropped faces in our dataset, they are very noisy.  </a:t>
            </a:r>
            <a:endParaRPr sz="2500">
              <a:solidFill>
                <a:schemeClr val="dk1"/>
              </a:solidFill>
            </a:endParaRPr>
          </a:p>
          <a:p>
            <a:pPr indent="-387350" lvl="1" marL="914400" rtl="0" algn="l">
              <a:lnSpc>
                <a:spcPct val="150000"/>
              </a:lnSpc>
              <a:spcBef>
                <a:spcPts val="0"/>
              </a:spcBef>
              <a:spcAft>
                <a:spcPts val="0"/>
              </a:spcAft>
              <a:buClr>
                <a:schemeClr val="dk1"/>
              </a:buClr>
              <a:buSzPts val="2500"/>
              <a:buChar char="○"/>
            </a:pPr>
            <a:r>
              <a:rPr lang="en-US" sz="2500">
                <a:solidFill>
                  <a:schemeClr val="dk1"/>
                </a:solidFill>
              </a:rPr>
              <a:t>By filtering out all images which were not detected by face detection algorithm we can make our model more robust.</a:t>
            </a:r>
            <a:endParaRPr sz="2500">
              <a:solidFill>
                <a:schemeClr val="dk1"/>
              </a:solidFill>
            </a:endParaRPr>
          </a:p>
        </p:txBody>
      </p:sp>
      <p:cxnSp>
        <p:nvCxnSpPr>
          <p:cNvPr id="52" name="Google Shape;52;gc808942636_0_12"/>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0" st="0"/>
                                            </p:txEl>
                                          </p:spTgt>
                                        </p:tgtEl>
                                        <p:attrNameLst>
                                          <p:attrName>style.visibility</p:attrName>
                                        </p:attrNameLst>
                                      </p:cBhvr>
                                      <p:to>
                                        <p:strVal val="visible"/>
                                      </p:to>
                                    </p:set>
                                    <p:animEffect filter="fade" transition="in">
                                      <p:cBhvr>
                                        <p:cTn dur="1000"/>
                                        <p:tgtEl>
                                          <p:spTgt spid="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1" st="1"/>
                                            </p:txEl>
                                          </p:spTgt>
                                        </p:tgtEl>
                                        <p:attrNameLst>
                                          <p:attrName>style.visibility</p:attrName>
                                        </p:attrNameLst>
                                      </p:cBhvr>
                                      <p:to>
                                        <p:strVal val="visible"/>
                                      </p:to>
                                    </p:set>
                                    <p:animEffect filter="fade" transition="in">
                                      <p:cBhvr>
                                        <p:cTn dur="1000"/>
                                        <p:tgtEl>
                                          <p:spTgt spid="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2" st="2"/>
                                            </p:txEl>
                                          </p:spTgt>
                                        </p:tgtEl>
                                        <p:attrNameLst>
                                          <p:attrName>style.visibility</p:attrName>
                                        </p:attrNameLst>
                                      </p:cBhvr>
                                      <p:to>
                                        <p:strVal val="visible"/>
                                      </p:to>
                                    </p:set>
                                    <p:animEffect filter="fade" transition="in">
                                      <p:cBhvr>
                                        <p:cTn dur="1000"/>
                                        <p:tgtEl>
                                          <p:spTgt spid="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78a9122a85_1_12"/>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4200">
                <a:solidFill>
                  <a:schemeClr val="dk1"/>
                </a:solidFill>
                <a:latin typeface="Montserrat"/>
                <a:ea typeface="Montserrat"/>
                <a:cs typeface="Montserrat"/>
                <a:sym typeface="Montserrat"/>
              </a:rPr>
              <a:t>Various Approaches to</a:t>
            </a:r>
            <a:r>
              <a:rPr lang="en-US" sz="4200">
                <a:solidFill>
                  <a:schemeClr val="dk1"/>
                </a:solidFill>
                <a:latin typeface="Montserrat"/>
                <a:ea typeface="Montserrat"/>
                <a:cs typeface="Montserrat"/>
                <a:sym typeface="Montserrat"/>
              </a:rPr>
              <a:t> Improve Training</a:t>
            </a:r>
            <a:endParaRPr b="0" sz="4200"/>
          </a:p>
        </p:txBody>
      </p:sp>
      <p:sp>
        <p:nvSpPr>
          <p:cNvPr id="58" name="Google Shape;58;g78a9122a85_1_12"/>
          <p:cNvSpPr txBox="1"/>
          <p:nvPr>
            <p:ph idx="1" type="body"/>
          </p:nvPr>
        </p:nvSpPr>
        <p:spPr>
          <a:xfrm>
            <a:off x="322300" y="1701075"/>
            <a:ext cx="11491800" cy="353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500">
                <a:solidFill>
                  <a:schemeClr val="dk1"/>
                </a:solidFill>
              </a:rPr>
              <a:t>2. Increase Number of phases and Decrease number of epochs per phase while training.</a:t>
            </a:r>
            <a:endParaRPr sz="2500">
              <a:solidFill>
                <a:schemeClr val="dk1"/>
              </a:solidFill>
            </a:endParaRPr>
          </a:p>
          <a:p>
            <a:pPr indent="457200" lvl="0" marL="0" rtl="0" algn="l">
              <a:lnSpc>
                <a:spcPct val="150000"/>
              </a:lnSpc>
              <a:spcBef>
                <a:spcPts val="0"/>
              </a:spcBef>
              <a:spcAft>
                <a:spcPts val="0"/>
              </a:spcAft>
              <a:buNone/>
            </a:pPr>
            <a:r>
              <a:rPr b="1" i="1" lang="en-US" sz="2500">
                <a:solidFill>
                  <a:schemeClr val="dk1"/>
                </a:solidFill>
              </a:rPr>
              <a:t>For example:</a:t>
            </a:r>
            <a:r>
              <a:rPr lang="en-US" sz="2500">
                <a:solidFill>
                  <a:schemeClr val="dk1"/>
                </a:solidFill>
              </a:rPr>
              <a:t> </a:t>
            </a:r>
            <a:endParaRPr sz="2500">
              <a:solidFill>
                <a:schemeClr val="dk1"/>
              </a:solidFill>
            </a:endParaRPr>
          </a:p>
          <a:p>
            <a:pPr indent="457200" lvl="0" marL="457200" rtl="0" algn="l">
              <a:lnSpc>
                <a:spcPct val="150000"/>
              </a:lnSpc>
              <a:spcBef>
                <a:spcPts val="0"/>
              </a:spcBef>
              <a:spcAft>
                <a:spcPts val="0"/>
              </a:spcAft>
              <a:buNone/>
            </a:pPr>
            <a:r>
              <a:rPr lang="en-US" sz="2500">
                <a:solidFill>
                  <a:schemeClr val="dk1"/>
                </a:solidFill>
              </a:rPr>
              <a:t>You can train a model using a phase 1 with 6 epochs repeated by phase 2 with 4 epochs for 2 times.</a:t>
            </a:r>
            <a:endParaRPr sz="2500">
              <a:solidFill>
                <a:schemeClr val="dk1"/>
              </a:solidFill>
            </a:endParaRPr>
          </a:p>
        </p:txBody>
      </p:sp>
      <p:cxnSp>
        <p:nvCxnSpPr>
          <p:cNvPr id="59" name="Google Shape;59;g78a9122a85_1_12"/>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animEffect filter="fade" transition="in">
                                      <p:cBhvr>
                                        <p:cTn dur="1000"/>
                                        <p:tgtEl>
                                          <p:spTgt spid="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animEffect filter="fade" transition="in">
                                      <p:cBhvr>
                                        <p:cTn dur="1000"/>
                                        <p:tgtEl>
                                          <p:spTgt spid="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2" st="2"/>
                                            </p:txEl>
                                          </p:spTgt>
                                        </p:tgtEl>
                                        <p:attrNameLst>
                                          <p:attrName>style.visibility</p:attrName>
                                        </p:attrNameLst>
                                      </p:cBhvr>
                                      <p:to>
                                        <p:strVal val="visible"/>
                                      </p:to>
                                    </p:set>
                                    <p:animEffect filter="fade" transition="in">
                                      <p:cBhvr>
                                        <p:cTn dur="1000"/>
                                        <p:tgtEl>
                                          <p:spTgt spid="5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c808942636_0_6"/>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4200">
                <a:solidFill>
                  <a:schemeClr val="dk1"/>
                </a:solidFill>
                <a:latin typeface="Montserrat"/>
                <a:ea typeface="Montserrat"/>
                <a:cs typeface="Montserrat"/>
                <a:sym typeface="Montserrat"/>
              </a:rPr>
              <a:t>Various Approaches to Improve Training</a:t>
            </a:r>
            <a:endParaRPr b="0" sz="4200"/>
          </a:p>
        </p:txBody>
      </p:sp>
      <p:sp>
        <p:nvSpPr>
          <p:cNvPr id="65" name="Google Shape;65;gc808942636_0_6"/>
          <p:cNvSpPr txBox="1"/>
          <p:nvPr>
            <p:ph idx="1" type="body"/>
          </p:nvPr>
        </p:nvSpPr>
        <p:spPr>
          <a:xfrm>
            <a:off x="322300" y="1450375"/>
            <a:ext cx="11209200" cy="378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500">
                <a:solidFill>
                  <a:schemeClr val="dk1"/>
                </a:solidFill>
              </a:rPr>
              <a:t>3. </a:t>
            </a:r>
            <a:r>
              <a:rPr lang="en-US" sz="2500">
                <a:solidFill>
                  <a:schemeClr val="dk1"/>
                </a:solidFill>
              </a:rPr>
              <a:t>Try out a better version of EfficientNet.</a:t>
            </a:r>
            <a:endParaRPr sz="2500">
              <a:solidFill>
                <a:schemeClr val="dk1"/>
              </a:solidFill>
            </a:endParaRPr>
          </a:p>
          <a:p>
            <a:pPr indent="0" lvl="0" marL="0" rtl="0" algn="l">
              <a:lnSpc>
                <a:spcPct val="150000"/>
              </a:lnSpc>
              <a:spcBef>
                <a:spcPts val="0"/>
              </a:spcBef>
              <a:spcAft>
                <a:spcPts val="0"/>
              </a:spcAft>
              <a:buNone/>
            </a:pPr>
            <a:r>
              <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There are even better versions of EfficientNet such as B3 to B7.</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We have used EfficientNetB2 just to keep it less computationally intensive.</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So that it can be executed even on Low hardware specification. </a:t>
            </a:r>
            <a:endParaRPr sz="2500">
              <a:solidFill>
                <a:schemeClr val="dk1"/>
              </a:solidFill>
            </a:endParaRPr>
          </a:p>
        </p:txBody>
      </p:sp>
      <p:cxnSp>
        <p:nvCxnSpPr>
          <p:cNvPr id="66" name="Google Shape;66;gc808942636_0_6"/>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Effect filter="fade" transition="in">
                                      <p:cBhvr>
                                        <p:cTn dur="1000"/>
                                        <p:tgtEl>
                                          <p:spTgt spid="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animEffect filter="fade" transition="in">
                                      <p:cBhvr>
                                        <p:cTn dur="1000"/>
                                        <p:tgtEl>
                                          <p:spTgt spid="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2" st="2"/>
                                            </p:txEl>
                                          </p:spTgt>
                                        </p:tgtEl>
                                        <p:attrNameLst>
                                          <p:attrName>style.visibility</p:attrName>
                                        </p:attrNameLst>
                                      </p:cBhvr>
                                      <p:to>
                                        <p:strVal val="visible"/>
                                      </p:to>
                                    </p:set>
                                    <p:animEffect filter="fade" transition="in">
                                      <p:cBhvr>
                                        <p:cTn dur="1000"/>
                                        <p:tgtEl>
                                          <p:spTgt spid="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3" st="3"/>
                                            </p:txEl>
                                          </p:spTgt>
                                        </p:tgtEl>
                                        <p:attrNameLst>
                                          <p:attrName>style.visibility</p:attrName>
                                        </p:attrNameLst>
                                      </p:cBhvr>
                                      <p:to>
                                        <p:strVal val="visible"/>
                                      </p:to>
                                    </p:set>
                                    <p:animEffect filter="fade" transition="in">
                                      <p:cBhvr>
                                        <p:cTn dur="1000"/>
                                        <p:tgtEl>
                                          <p:spTgt spid="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4" st="4"/>
                                            </p:txEl>
                                          </p:spTgt>
                                        </p:tgtEl>
                                        <p:attrNameLst>
                                          <p:attrName>style.visibility</p:attrName>
                                        </p:attrNameLst>
                                      </p:cBhvr>
                                      <p:to>
                                        <p:strVal val="visible"/>
                                      </p:to>
                                    </p:set>
                                    <p:animEffect filter="fade" transition="in">
                                      <p:cBhvr>
                                        <p:cTn dur="1000"/>
                                        <p:tgtEl>
                                          <p:spTgt spid="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af9b9f488d_0_24"/>
          <p:cNvSpPr txBox="1"/>
          <p:nvPr/>
        </p:nvSpPr>
        <p:spPr>
          <a:xfrm>
            <a:off x="43650" y="680425"/>
            <a:ext cx="12104701" cy="38856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US" sz="8800" u="none" cap="none" strike="noStrike">
                <a:solidFill>
                  <a:schemeClr val="dk1"/>
                </a:solidFill>
                <a:latin typeface="Montserrat"/>
                <a:ea typeface="Montserrat"/>
                <a:cs typeface="Montserrat"/>
                <a:sym typeface="Montserrat"/>
              </a:rPr>
              <a:t>Understanding Problem Statement</a:t>
            </a:r>
            <a:endParaRPr b="1" i="0" sz="8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78a9122a85_1_18"/>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Building Process</a:t>
            </a:r>
            <a:endParaRPr b="0" sz="4200"/>
          </a:p>
        </p:txBody>
      </p:sp>
      <p:sp>
        <p:nvSpPr>
          <p:cNvPr id="77" name="Google Shape;77;g78a9122a85_1_18"/>
          <p:cNvSpPr txBox="1"/>
          <p:nvPr>
            <p:ph idx="1" type="body"/>
          </p:nvPr>
        </p:nvSpPr>
        <p:spPr>
          <a:xfrm>
            <a:off x="232775" y="1647350"/>
            <a:ext cx="11370300" cy="32589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AutoNum type="arabicPeriod"/>
            </a:pPr>
            <a:r>
              <a:rPr lang="en-US" sz="2500">
                <a:solidFill>
                  <a:schemeClr val="dk1"/>
                </a:solidFill>
              </a:rPr>
              <a:t>Dealing with Image data sets.</a:t>
            </a:r>
            <a:endParaRPr sz="2500">
              <a:solidFill>
                <a:schemeClr val="dk1"/>
              </a:solidFill>
            </a:endParaRPr>
          </a:p>
          <a:p>
            <a:pPr indent="-387350" lvl="0" marL="457200" rtl="0" algn="l">
              <a:lnSpc>
                <a:spcPct val="150000"/>
              </a:lnSpc>
              <a:spcBef>
                <a:spcPts val="0"/>
              </a:spcBef>
              <a:spcAft>
                <a:spcPts val="0"/>
              </a:spcAft>
              <a:buClr>
                <a:schemeClr val="dk1"/>
              </a:buClr>
              <a:buSzPts val="2500"/>
              <a:buAutoNum type="arabicPeriod"/>
            </a:pPr>
            <a:r>
              <a:rPr lang="en-US" sz="2500">
                <a:solidFill>
                  <a:schemeClr val="dk1"/>
                </a:solidFill>
              </a:rPr>
              <a:t>Performing Data Processing and Augmentation as and when required.</a:t>
            </a:r>
            <a:endParaRPr sz="2500">
              <a:solidFill>
                <a:schemeClr val="dk1"/>
              </a:solidFill>
            </a:endParaRPr>
          </a:p>
          <a:p>
            <a:pPr indent="-387350" lvl="0" marL="457200" rtl="0" algn="l">
              <a:lnSpc>
                <a:spcPct val="150000"/>
              </a:lnSpc>
              <a:spcBef>
                <a:spcPts val="0"/>
              </a:spcBef>
              <a:spcAft>
                <a:spcPts val="0"/>
              </a:spcAft>
              <a:buClr>
                <a:schemeClr val="dk1"/>
              </a:buClr>
              <a:buSzPts val="2500"/>
              <a:buAutoNum type="arabicPeriod"/>
            </a:pPr>
            <a:r>
              <a:rPr lang="en-US" sz="2500">
                <a:solidFill>
                  <a:schemeClr val="dk1"/>
                </a:solidFill>
              </a:rPr>
              <a:t>Creating and training a Convolutional Neural Network using Tensorflow 2.0 </a:t>
            </a:r>
            <a:endParaRPr i="1" sz="2500">
              <a:solidFill>
                <a:schemeClr val="dk1"/>
              </a:solidFill>
            </a:endParaRPr>
          </a:p>
        </p:txBody>
      </p:sp>
      <p:cxnSp>
        <p:nvCxnSpPr>
          <p:cNvPr id="78" name="Google Shape;78;g78a9122a85_1_18"/>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000"/>
                                        <p:tgtEl>
                                          <p:spTgt spid="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af9b9f488d_0_6"/>
          <p:cNvSpPr txBox="1"/>
          <p:nvPr>
            <p:ph type="title"/>
          </p:nvPr>
        </p:nvSpPr>
        <p:spPr>
          <a:xfrm>
            <a:off x="503250" y="300325"/>
            <a:ext cx="11688900" cy="6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en-US" sz="4200">
                <a:solidFill>
                  <a:schemeClr val="dk1"/>
                </a:solidFill>
              </a:rPr>
              <a:t>Prerequisites</a:t>
            </a:r>
            <a:endParaRPr b="0" sz="4200">
              <a:solidFill>
                <a:schemeClr val="dk1"/>
              </a:solidFill>
            </a:endParaRPr>
          </a:p>
        </p:txBody>
      </p:sp>
      <p:sp>
        <p:nvSpPr>
          <p:cNvPr id="84" name="Google Shape;84;gaf9b9f488d_0_6"/>
          <p:cNvSpPr txBox="1"/>
          <p:nvPr>
            <p:ph idx="1" type="body"/>
          </p:nvPr>
        </p:nvSpPr>
        <p:spPr>
          <a:xfrm>
            <a:off x="232775" y="1378750"/>
            <a:ext cx="11688900" cy="37527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Char char="●"/>
            </a:pPr>
            <a:r>
              <a:rPr lang="en-US" sz="2500">
                <a:solidFill>
                  <a:schemeClr val="dk1"/>
                </a:solidFill>
              </a:rPr>
              <a:t>Good Knowledge of Python programming language, as the whole code would be written in python.</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In depth knowledge over Linear and Logistic regression because these are the Bricks of Neural Networks.</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Understanding of Basic Image processing.</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en-US" sz="2500">
                <a:solidFill>
                  <a:schemeClr val="dk1"/>
                </a:solidFill>
              </a:rPr>
              <a:t>Basic Understanding on Artificial neural networks and Convolutional neural networks Working and Implementation.</a:t>
            </a:r>
            <a:endParaRPr i="1" sz="2500">
              <a:solidFill>
                <a:schemeClr val="dk1"/>
              </a:solidFill>
            </a:endParaRPr>
          </a:p>
        </p:txBody>
      </p:sp>
      <p:cxnSp>
        <p:nvCxnSpPr>
          <p:cNvPr id="85" name="Google Shape;85;gaf9b9f488d_0_6"/>
          <p:cNvCxnSpPr/>
          <p:nvPr/>
        </p:nvCxnSpPr>
        <p:spPr>
          <a:xfrm>
            <a:off x="322300" y="250675"/>
            <a:ext cx="0" cy="805800"/>
          </a:xfrm>
          <a:prstGeom prst="straightConnector1">
            <a:avLst/>
          </a:prstGeom>
          <a:noFill/>
          <a:ln cap="flat" cmpd="sng" w="114300">
            <a:solidFill>
              <a:srgbClr val="CFE2F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1000"/>
                                        <p:tgtEl>
                                          <p:spTgt spid="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1000"/>
                                        <p:tgtEl>
                                          <p:spTgt spid="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1000"/>
                                        <p:tgtEl>
                                          <p:spTgt spid="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1000"/>
                                        <p:tgtEl>
                                          <p:spTgt spid="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