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La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Montserrat ExtraBold"/>
      <p:bold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hRIHVJfamwisEUnNhsDORduKON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MontserratExtraBold-bold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MontserratExtra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61109256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61109256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61109256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61109256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61109256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61109256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61109256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61109256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61d9b615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61d9b615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61d9b615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61d9b615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61109256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61109256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6110925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6110925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61109256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61109256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61109256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61109256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b61109256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b61109256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61109256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61109256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61109256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61109256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61109256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61109256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61109256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61109256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6110925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6110925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61109256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61109256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61109256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61109256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61109256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61109256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6110925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6110925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61109256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61109256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b6110925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b6110925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b61109256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b61109256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61109256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6110925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6110925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6110925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e1159e0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e1159e0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64ca3e2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64ca3e2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64ca3e2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64ca3e2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b64ca3e2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b64ca3e2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64ca3e2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64ca3e2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6110925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6110925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61109256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61109256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61109256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6110925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611092566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61109256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611092566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611092566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6110925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6110925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6110925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6110925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6110925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6110925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61109256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61109256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61109256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61109256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69fc5ac0_0_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a669fc5ac0_0_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a669fc5ac0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669fc5ac0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a669fc5ac0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a669fc5ac0_0_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a669fc5ac0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69fc5ac0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a669fc5ac0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669fc5ac0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ga669fc5ac0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a669fc5ac0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ga669fc5ac0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ga669fc5ac0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69fc5ac0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669fc5ac0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669fc5ac0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669fc5ac0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669fc5ac0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669fc5ac0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a669fc5ac0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1541549" y="989500"/>
            <a:ext cx="6060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Path to Deep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611092566_0_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Activation Function</a:t>
            </a:r>
            <a:endParaRPr/>
          </a:p>
        </p:txBody>
      </p:sp>
      <p:sp>
        <p:nvSpPr>
          <p:cNvPr id="97" name="Google Shape;97;gb611092566_0_104"/>
          <p:cNvSpPr txBox="1"/>
          <p:nvPr>
            <p:ph idx="1" type="body"/>
          </p:nvPr>
        </p:nvSpPr>
        <p:spPr>
          <a:xfrm>
            <a:off x="311700" y="1152475"/>
            <a:ext cx="4260300" cy="28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FFFFFF"/>
                </a:highlight>
              </a:rPr>
              <a:t>A sigmoid function is a mathematical function having a characteristic "S"-shaped curve or sigmoid curve.</a:t>
            </a:r>
            <a:endParaRPr sz="1600"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Main reason behind using the Sigmoid function is that this function exists between 0 to 1.</a:t>
            </a:r>
            <a:endParaRPr sz="1600">
              <a:highlight>
                <a:srgbClr val="FFFFFF"/>
              </a:highlight>
            </a:endParaRPr>
          </a:p>
        </p:txBody>
      </p:sp>
      <p:pic>
        <p:nvPicPr>
          <p:cNvPr id="98" name="Google Shape;98;gb611092566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400" y="1017725"/>
            <a:ext cx="4210200" cy="28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611092566_0_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Activation Function</a:t>
            </a:r>
            <a:endParaRPr/>
          </a:p>
        </p:txBody>
      </p:sp>
      <p:sp>
        <p:nvSpPr>
          <p:cNvPr id="104" name="Google Shape;104;gb611092566_0_112"/>
          <p:cNvSpPr txBox="1"/>
          <p:nvPr>
            <p:ph idx="1" type="body"/>
          </p:nvPr>
        </p:nvSpPr>
        <p:spPr>
          <a:xfrm>
            <a:off x="311700" y="1071450"/>
            <a:ext cx="43755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Range of the tanh Function is -1 to +1 as you can see in the Graph.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Tanh activation has large area under better slope compared to sigmoid, this helps models using Tanh activation to learn better. </a:t>
            </a:r>
            <a:endParaRPr/>
          </a:p>
        </p:txBody>
      </p:sp>
      <p:pic>
        <p:nvPicPr>
          <p:cNvPr id="105" name="Google Shape;105;gb611092566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1925" y="1304499"/>
            <a:ext cx="3900376" cy="21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611092566_0_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Activation Function</a:t>
            </a:r>
            <a:endParaRPr/>
          </a:p>
        </p:txBody>
      </p:sp>
      <p:sp>
        <p:nvSpPr>
          <p:cNvPr id="111" name="Google Shape;111;gb611092566_0_120"/>
          <p:cNvSpPr txBox="1"/>
          <p:nvPr>
            <p:ph idx="1" type="body"/>
          </p:nvPr>
        </p:nvSpPr>
        <p:spPr>
          <a:xfrm>
            <a:off x="311700" y="1152475"/>
            <a:ext cx="4770000" cy="28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>
                <a:solidFill>
                  <a:schemeClr val="dk1"/>
                </a:solidFill>
              </a:rPr>
              <a:t>It is also known as Rectified Linear Unit Activation function.</a:t>
            </a:r>
            <a:endParaRPr b="1" sz="1600">
              <a:solidFill>
                <a:srgbClr val="292929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600">
                <a:solidFill>
                  <a:srgbClr val="292929"/>
                </a:solidFill>
              </a:rPr>
              <a:t>It is half rectified from bottom, which means If you feed any negative data to Relu, It will return you a Zero, and If you feed any positive data,  It will return you the exact number</a:t>
            </a:r>
            <a:endParaRPr sz="2000"/>
          </a:p>
        </p:txBody>
      </p:sp>
      <p:pic>
        <p:nvPicPr>
          <p:cNvPr id="112" name="Google Shape;112;gb611092566_0_120"/>
          <p:cNvPicPr preferRelativeResize="0"/>
          <p:nvPr/>
        </p:nvPicPr>
        <p:blipFill rotWithShape="1">
          <a:blip r:embed="rId3">
            <a:alphaModFix/>
          </a:blip>
          <a:srcRect b="0" l="0" r="0" t="7978"/>
          <a:stretch/>
        </p:blipFill>
        <p:spPr>
          <a:xfrm>
            <a:off x="5234100" y="1381475"/>
            <a:ext cx="3400425" cy="24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611092566_0_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Leaky Relu Activation Function</a:t>
            </a:r>
            <a:endParaRPr/>
          </a:p>
        </p:txBody>
      </p:sp>
      <p:sp>
        <p:nvSpPr>
          <p:cNvPr id="118" name="Google Shape;118;gb611092566_0_126"/>
          <p:cNvSpPr txBox="1"/>
          <p:nvPr>
            <p:ph idx="1" type="body"/>
          </p:nvPr>
        </p:nvSpPr>
        <p:spPr>
          <a:xfrm>
            <a:off x="311700" y="1152475"/>
            <a:ext cx="4375500" cy="29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Any negative input given to ReLU turns the value into zero which in turns affects the resulting graph by not mapping the negative values appropriately.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This is the reason Relu was reintroduced with a Leak to Increase the Range of Learning.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pic>
        <p:nvPicPr>
          <p:cNvPr id="119" name="Google Shape;119;gb611092566_0_126"/>
          <p:cNvPicPr preferRelativeResize="0"/>
          <p:nvPr/>
        </p:nvPicPr>
        <p:blipFill rotWithShape="1">
          <a:blip r:embed="rId3">
            <a:alphaModFix/>
          </a:blip>
          <a:srcRect b="0" l="0" r="0" t="7672"/>
          <a:stretch/>
        </p:blipFill>
        <p:spPr>
          <a:xfrm>
            <a:off x="4839600" y="1254551"/>
            <a:ext cx="4152000" cy="28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61d9b6158_2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Activation</a:t>
            </a:r>
            <a:endParaRPr/>
          </a:p>
        </p:txBody>
      </p:sp>
      <p:sp>
        <p:nvSpPr>
          <p:cNvPr id="125" name="Google Shape;125;gb61d9b6158_2_4"/>
          <p:cNvSpPr txBox="1"/>
          <p:nvPr>
            <p:ph idx="1" type="body"/>
          </p:nvPr>
        </p:nvSpPr>
        <p:spPr>
          <a:xfrm>
            <a:off x="231125" y="1309975"/>
            <a:ext cx="57048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Char char="●"/>
            </a:pPr>
            <a:r>
              <a:rPr lang="en" sz="2000">
                <a:solidFill>
                  <a:srgbClr val="292929"/>
                </a:solidFill>
                <a:highlight>
                  <a:srgbClr val="FFFFFF"/>
                </a:highlight>
              </a:rPr>
              <a:t>The formula for Softmax Activation is : -</a:t>
            </a:r>
            <a:endParaRPr sz="20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pic>
        <p:nvPicPr>
          <p:cNvPr id="126" name="Google Shape;126;gb61d9b6158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552" y="2034538"/>
            <a:ext cx="3948525" cy="14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b61d9b6158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575" y="312750"/>
            <a:ext cx="4707425" cy="39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b611092566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00" y="744450"/>
            <a:ext cx="4076700" cy="161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b611092566_0_134"/>
          <p:cNvCxnSpPr/>
          <p:nvPr/>
        </p:nvCxnSpPr>
        <p:spPr>
          <a:xfrm flipH="1" rot="10800000">
            <a:off x="4466100" y="629075"/>
            <a:ext cx="1665300" cy="43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gb611092566_0_134"/>
          <p:cNvCxnSpPr>
            <a:stCxn id="136" idx="3"/>
          </p:cNvCxnSpPr>
          <p:nvPr/>
        </p:nvCxnSpPr>
        <p:spPr>
          <a:xfrm flipH="1" rot="10800000">
            <a:off x="4536000" y="1529475"/>
            <a:ext cx="21627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gb611092566_0_134"/>
          <p:cNvCxnSpPr/>
          <p:nvPr/>
        </p:nvCxnSpPr>
        <p:spPr>
          <a:xfrm>
            <a:off x="4478450" y="2010525"/>
            <a:ext cx="19242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gb611092566_0_134"/>
          <p:cNvSpPr txBox="1"/>
          <p:nvPr/>
        </p:nvSpPr>
        <p:spPr>
          <a:xfrm>
            <a:off x="6131400" y="456375"/>
            <a:ext cx="194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Apple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b611092566_0_134"/>
          <p:cNvSpPr txBox="1"/>
          <p:nvPr/>
        </p:nvSpPr>
        <p:spPr>
          <a:xfrm>
            <a:off x="6698700" y="1332125"/>
            <a:ext cx="19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Banana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gb611092566_0_134"/>
          <p:cNvSpPr txBox="1"/>
          <p:nvPr/>
        </p:nvSpPr>
        <p:spPr>
          <a:xfrm>
            <a:off x="6402650" y="2306550"/>
            <a:ext cx="20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Orange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3" name="Google Shape;143;gb611092566_0_134"/>
          <p:cNvCxnSpPr/>
          <p:nvPr/>
        </p:nvCxnSpPr>
        <p:spPr>
          <a:xfrm>
            <a:off x="4059075" y="2244875"/>
            <a:ext cx="12300" cy="6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gb611092566_0_134"/>
          <p:cNvSpPr txBox="1"/>
          <p:nvPr/>
        </p:nvSpPr>
        <p:spPr>
          <a:xfrm>
            <a:off x="2208875" y="3021950"/>
            <a:ext cx="4872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Total Sum of Probabilities is 1, and as Apple has Highest Probability,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The answer will be Apple.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11092566_0_10"/>
          <p:cNvSpPr txBox="1"/>
          <p:nvPr>
            <p:ph type="ctrTitle"/>
          </p:nvPr>
        </p:nvSpPr>
        <p:spPr>
          <a:xfrm>
            <a:off x="311708" y="113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Gradient Descent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611092566_0_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Gradient Descent?</a:t>
            </a:r>
            <a:endParaRPr/>
          </a:p>
        </p:txBody>
      </p:sp>
      <p:sp>
        <p:nvSpPr>
          <p:cNvPr id="155" name="Google Shape;155;gb611092566_0_158"/>
          <p:cNvSpPr txBox="1"/>
          <p:nvPr>
            <p:ph idx="1" type="body"/>
          </p:nvPr>
        </p:nvSpPr>
        <p:spPr>
          <a:xfrm>
            <a:off x="311700" y="1217700"/>
            <a:ext cx="4350900" cy="27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Gradient Descent also known as “Back propagation” is an optimization technique that is used to improve deep learning and neural network-based models by minimizing the loss function.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b611092566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800" y="1157775"/>
            <a:ext cx="3330050" cy="261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11092566_0_1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62" name="Google Shape;162;gb611092566_0_164"/>
          <p:cNvSpPr txBox="1"/>
          <p:nvPr>
            <p:ph idx="1" type="body"/>
          </p:nvPr>
        </p:nvSpPr>
        <p:spPr>
          <a:xfrm>
            <a:off x="311700" y="1152475"/>
            <a:ext cx="8384100" cy="26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Loss function quantifies the amount of error in your predictions, It is a metric that is directly related to the performance of the model.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Predictions are Good, then the Loss function would output a Lower Number and Vice Versa.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Loss Function should always Justify two things that is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should always be low.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should be differentiable.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611092566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to be Covered….</a:t>
            </a:r>
            <a:endParaRPr/>
          </a:p>
        </p:txBody>
      </p:sp>
      <p:sp>
        <p:nvSpPr>
          <p:cNvPr id="43" name="Google Shape;43;gb611092566_0_70"/>
          <p:cNvSpPr txBox="1"/>
          <p:nvPr>
            <p:ph idx="1" type="body"/>
          </p:nvPr>
        </p:nvSpPr>
        <p:spPr>
          <a:xfrm>
            <a:off x="311700" y="1152475"/>
            <a:ext cx="5883600" cy="29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Neural Networks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Activation Functions used in Neural Networks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Optimizers used in Neural Networks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Dropout Layer for Neural Networks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 Parameter Tuning in Neural Networks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Normalization in Neural Networks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Neural Networks </a:t>
            </a:r>
            <a:endParaRPr/>
          </a:p>
        </p:txBody>
      </p:sp>
      <p:pic>
        <p:nvPicPr>
          <p:cNvPr id="44" name="Google Shape;44;gb611092566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975" y="1017725"/>
            <a:ext cx="2221325" cy="22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b611092566_0_169"/>
          <p:cNvPicPr preferRelativeResize="0"/>
          <p:nvPr/>
        </p:nvPicPr>
        <p:blipFill rotWithShape="1">
          <a:blip r:embed="rId3">
            <a:alphaModFix/>
          </a:blip>
          <a:srcRect b="0" l="0" r="0" t="9518"/>
          <a:stretch/>
        </p:blipFill>
        <p:spPr>
          <a:xfrm>
            <a:off x="386775" y="567376"/>
            <a:ext cx="3270700" cy="24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b611092566_0_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575" y="817250"/>
            <a:ext cx="3516850" cy="191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gb611092566_0_169"/>
          <p:cNvCxnSpPr>
            <a:stCxn id="167" idx="3"/>
            <a:endCxn id="168" idx="1"/>
          </p:cNvCxnSpPr>
          <p:nvPr/>
        </p:nvCxnSpPr>
        <p:spPr>
          <a:xfrm>
            <a:off x="3657475" y="1773489"/>
            <a:ext cx="13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gb611092566_0_169"/>
          <p:cNvSpPr txBox="1"/>
          <p:nvPr/>
        </p:nvSpPr>
        <p:spPr>
          <a:xfrm>
            <a:off x="937450" y="2979600"/>
            <a:ext cx="249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Artificial Neural Network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gb611092566_0_169"/>
          <p:cNvSpPr txBox="1"/>
          <p:nvPr/>
        </p:nvSpPr>
        <p:spPr>
          <a:xfrm>
            <a:off x="5018550" y="2979600"/>
            <a:ext cx="351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Initially, Our Neural Network has a High Loss,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Then slowly slowly Weights are Updated to Minimize the Loss.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611092566_0_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 Gradient Descent</a:t>
            </a:r>
            <a:endParaRPr/>
          </a:p>
        </p:txBody>
      </p:sp>
      <p:sp>
        <p:nvSpPr>
          <p:cNvPr id="177" name="Google Shape;177;gb611092566_0_181"/>
          <p:cNvSpPr txBox="1"/>
          <p:nvPr>
            <p:ph idx="1" type="body"/>
          </p:nvPr>
        </p:nvSpPr>
        <p:spPr>
          <a:xfrm>
            <a:off x="311700" y="1275825"/>
            <a:ext cx="7903200" cy="28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take the whole Training Data as a batch and pass it to the network. The network calculates the Gradient for whole Training Data and Updates the weights.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Advantage: </a:t>
            </a:r>
            <a:r>
              <a:rPr lang="en" sz="1600">
                <a:solidFill>
                  <a:schemeClr val="dk1"/>
                </a:solidFill>
              </a:rPr>
              <a:t>Speed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Disadvantage:</a:t>
            </a:r>
            <a:r>
              <a:rPr lang="en" sz="1600">
                <a:solidFill>
                  <a:schemeClr val="dk1"/>
                </a:solidFill>
              </a:rPr>
              <a:t> Poor Learning in Initial Phases, High Memory Consumption.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611092566_0_1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Descent</a:t>
            </a:r>
            <a:endParaRPr/>
          </a:p>
        </p:txBody>
      </p:sp>
      <p:sp>
        <p:nvSpPr>
          <p:cNvPr id="183" name="Google Shape;183;gb611092566_0_186"/>
          <p:cNvSpPr txBox="1"/>
          <p:nvPr>
            <p:ph idx="1" type="body"/>
          </p:nvPr>
        </p:nvSpPr>
        <p:spPr>
          <a:xfrm>
            <a:off x="311700" y="1152475"/>
            <a:ext cx="85206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Here we take each data point and calculate its gradient.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Next we update weights and repeat this process.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So if our dataset has 1000 data points, using stochastic gradient descent we will calculate gradients and update weight 1000 times in one epoch.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Advantage: </a:t>
            </a:r>
            <a:r>
              <a:rPr lang="en" sz="1600">
                <a:solidFill>
                  <a:schemeClr val="dk1"/>
                </a:solidFill>
              </a:rPr>
              <a:t>Low Memory Consumption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Disadvantage:</a:t>
            </a:r>
            <a:r>
              <a:rPr lang="en" sz="1600">
                <a:solidFill>
                  <a:schemeClr val="dk1"/>
                </a:solidFill>
              </a:rPr>
              <a:t> Low Speed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611092566_0_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Batch Gradient Descent</a:t>
            </a:r>
            <a:endParaRPr/>
          </a:p>
        </p:txBody>
      </p:sp>
      <p:sp>
        <p:nvSpPr>
          <p:cNvPr id="189" name="Google Shape;189;gb611092566_0_191"/>
          <p:cNvSpPr txBox="1"/>
          <p:nvPr>
            <p:ph idx="1" type="body"/>
          </p:nvPr>
        </p:nvSpPr>
        <p:spPr>
          <a:xfrm>
            <a:off x="311700" y="1152475"/>
            <a:ext cx="8520600" cy="27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Here we internally batch the training data, we then calculate gradient and update weights for each batch.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repeat this process until gradients over whole training data is calculated and weights are updated.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So if our dataset has 1000 examples and our batch size is suppose 100, then we update weights 10 times for each epoch.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Advantage: </a:t>
            </a:r>
            <a:r>
              <a:rPr lang="en" sz="1600">
                <a:solidFill>
                  <a:schemeClr val="dk1"/>
                </a:solidFill>
              </a:rPr>
              <a:t>Low Memory Consumption, </a:t>
            </a:r>
            <a:r>
              <a:rPr lang="en" sz="1600">
                <a:solidFill>
                  <a:schemeClr val="dk1"/>
                </a:solidFill>
              </a:rPr>
              <a:t>High Speed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611092566_0_15"/>
          <p:cNvSpPr txBox="1"/>
          <p:nvPr>
            <p:ph type="ctrTitle"/>
          </p:nvPr>
        </p:nvSpPr>
        <p:spPr>
          <a:xfrm>
            <a:off x="311708" y="1090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Optimizers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611092566_0_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Optimizers?</a:t>
            </a:r>
            <a:endParaRPr/>
          </a:p>
        </p:txBody>
      </p:sp>
      <p:pic>
        <p:nvPicPr>
          <p:cNvPr id="200" name="Google Shape;200;gb611092566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38" y="1082500"/>
            <a:ext cx="8000724" cy="3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611092566_0_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vs Weight Curves in 3 Dimensions</a:t>
            </a:r>
            <a:endParaRPr/>
          </a:p>
        </p:txBody>
      </p:sp>
      <p:pic>
        <p:nvPicPr>
          <p:cNvPr id="206" name="Google Shape;206;gb611092566_0_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900" y="1133125"/>
            <a:ext cx="3893325" cy="31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611092566_0_2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Optimizers in Tensorflow</a:t>
            </a:r>
            <a:endParaRPr/>
          </a:p>
        </p:txBody>
      </p:sp>
      <p:sp>
        <p:nvSpPr>
          <p:cNvPr id="212" name="Google Shape;212;gb611092566_0_205"/>
          <p:cNvSpPr txBox="1"/>
          <p:nvPr>
            <p:ph idx="1" type="body"/>
          </p:nvPr>
        </p:nvSpPr>
        <p:spPr>
          <a:xfrm>
            <a:off x="311700" y="1152475"/>
            <a:ext cx="2636100" cy="27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Momentum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RMS Prop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Adagrad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AdaDelta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>
                <a:solidFill>
                  <a:schemeClr val="dk1"/>
                </a:solidFill>
              </a:rPr>
              <a:t>Adam</a:t>
            </a:r>
            <a:endParaRPr sz="2200"/>
          </a:p>
        </p:txBody>
      </p:sp>
      <p:pic>
        <p:nvPicPr>
          <p:cNvPr id="213" name="Google Shape;213;gb611092566_0_205"/>
          <p:cNvPicPr preferRelativeResize="0"/>
          <p:nvPr/>
        </p:nvPicPr>
        <p:blipFill rotWithShape="1">
          <a:blip r:embed="rId3">
            <a:alphaModFix/>
          </a:blip>
          <a:srcRect b="4939" l="0" r="0" t="4267"/>
          <a:stretch/>
        </p:blipFill>
        <p:spPr>
          <a:xfrm>
            <a:off x="3014100" y="1295125"/>
            <a:ext cx="3257550" cy="29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b611092566_0_205"/>
          <p:cNvSpPr txBox="1"/>
          <p:nvPr/>
        </p:nvSpPr>
        <p:spPr>
          <a:xfrm>
            <a:off x="6501000" y="1628150"/>
            <a:ext cx="23313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chart that explains the loss to epochs comparison of different optimizers.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Adam Seems to be the Best One!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5" name="Google Shape;215;gb611092566_0_205"/>
          <p:cNvCxnSpPr>
            <a:stCxn id="213" idx="3"/>
            <a:endCxn id="214" idx="1"/>
          </p:cNvCxnSpPr>
          <p:nvPr/>
        </p:nvCxnSpPr>
        <p:spPr>
          <a:xfrm flipH="1" rot="10800000">
            <a:off x="6271650" y="2632575"/>
            <a:ext cx="229500" cy="1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611092566_0_20"/>
          <p:cNvSpPr txBox="1"/>
          <p:nvPr>
            <p:ph type="ctrTitle"/>
          </p:nvPr>
        </p:nvSpPr>
        <p:spPr>
          <a:xfrm>
            <a:off x="311708" y="1162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Dropout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611092566_0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Dropout?</a:t>
            </a:r>
            <a:endParaRPr/>
          </a:p>
        </p:txBody>
      </p:sp>
      <p:sp>
        <p:nvSpPr>
          <p:cNvPr id="226" name="Google Shape;226;gb611092566_0_45"/>
          <p:cNvSpPr txBox="1"/>
          <p:nvPr>
            <p:ph idx="1" type="body"/>
          </p:nvPr>
        </p:nvSpPr>
        <p:spPr>
          <a:xfrm>
            <a:off x="311700" y="1152475"/>
            <a:ext cx="3746100" cy="29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Dropout is an approach to Regularization in Neural Networks which helps in Independent Learning of the Neurons.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is Highly effective in avoiding Overfitting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gb611092566_0_45"/>
          <p:cNvPicPr preferRelativeResize="0"/>
          <p:nvPr/>
        </p:nvPicPr>
        <p:blipFill rotWithShape="1">
          <a:blip r:embed="rId3">
            <a:alphaModFix/>
          </a:blip>
          <a:srcRect b="0" l="7165" r="5238" t="6785"/>
          <a:stretch/>
        </p:blipFill>
        <p:spPr>
          <a:xfrm>
            <a:off x="4057750" y="1152475"/>
            <a:ext cx="4885550" cy="26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611092566_0_0"/>
          <p:cNvSpPr txBox="1"/>
          <p:nvPr>
            <p:ph type="ctrTitle"/>
          </p:nvPr>
        </p:nvSpPr>
        <p:spPr>
          <a:xfrm>
            <a:off x="643200" y="1119175"/>
            <a:ext cx="7857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Neural Networks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b611092566_0_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Observations While using Dropout for Avoiding Overfitting in Neural Networks</a:t>
            </a:r>
            <a:endParaRPr/>
          </a:p>
        </p:txBody>
      </p:sp>
      <p:sp>
        <p:nvSpPr>
          <p:cNvPr id="233" name="Google Shape;233;gb611092566_0_216"/>
          <p:cNvSpPr txBox="1"/>
          <p:nvPr>
            <p:ph idx="1" type="body"/>
          </p:nvPr>
        </p:nvSpPr>
        <p:spPr>
          <a:xfrm>
            <a:off x="311700" y="1615825"/>
            <a:ext cx="8520600" cy="24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Dropout Forces the Neural Network to learn more Robust Features that are Useful for Predictive analytics.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Dropout Helps us to Reduce the Training Time required for the Neural Network.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Choosing the Right value for Dropout is crucial to get Good Results.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611092566_0_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for Dropout</a:t>
            </a:r>
            <a:endParaRPr/>
          </a:p>
        </p:txBody>
      </p:sp>
      <p:sp>
        <p:nvSpPr>
          <p:cNvPr id="239" name="Google Shape;239;gb611092566_0_40"/>
          <p:cNvSpPr txBox="1"/>
          <p:nvPr>
            <p:ph idx="1" type="body"/>
          </p:nvPr>
        </p:nvSpPr>
        <p:spPr>
          <a:xfrm>
            <a:off x="311700" y="1152475"/>
            <a:ext cx="8438400" cy="28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Values for Dropout Vary from 0 to 1.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zero is specified, it means no dropout is required.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0.2 means 20% of all the Neurons from Hidden Layer is removed.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0.5 means 50% of all the Neurons are removed at random from the Specified Hidden Layer.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611092566_0_25"/>
          <p:cNvSpPr txBox="1"/>
          <p:nvPr>
            <p:ph type="ctrTitle"/>
          </p:nvPr>
        </p:nvSpPr>
        <p:spPr>
          <a:xfrm>
            <a:off x="242400" y="1220025"/>
            <a:ext cx="8373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e1159e027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Tuning our Neural Networks</a:t>
            </a:r>
            <a:endParaRPr/>
          </a:p>
        </p:txBody>
      </p:sp>
      <p:sp>
        <p:nvSpPr>
          <p:cNvPr id="250" name="Google Shape;250;gae1159e027_0_5"/>
          <p:cNvSpPr txBox="1"/>
          <p:nvPr>
            <p:ph idx="1" type="body"/>
          </p:nvPr>
        </p:nvSpPr>
        <p:spPr>
          <a:xfrm>
            <a:off x="311700" y="1152475"/>
            <a:ext cx="7878300" cy="28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Parameters to be considered while tuning a Neural Network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Layers in a Neural Network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Dropout Value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 of the Neural Network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Batch Size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b64ca3e2d6_0_0"/>
          <p:cNvSpPr txBox="1"/>
          <p:nvPr>
            <p:ph type="title"/>
          </p:nvPr>
        </p:nvSpPr>
        <p:spPr>
          <a:xfrm>
            <a:off x="311700" y="29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Right Number of Hidden  Layers in a Neural Network</a:t>
            </a:r>
            <a:endParaRPr/>
          </a:p>
        </p:txBody>
      </p:sp>
      <p:sp>
        <p:nvSpPr>
          <p:cNvPr id="256" name="Google Shape;256;gb64ca3e2d6_0_0"/>
          <p:cNvSpPr txBox="1"/>
          <p:nvPr>
            <p:ph idx="1" type="body"/>
          </p:nvPr>
        </p:nvSpPr>
        <p:spPr>
          <a:xfrm>
            <a:off x="311700" y="1512075"/>
            <a:ext cx="8351700" cy="25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Choose</a:t>
            </a:r>
            <a:r>
              <a:rPr b="1" lang="en" sz="1600"/>
              <a:t> 3 to 5</a:t>
            </a:r>
            <a:r>
              <a:rPr lang="en" sz="1600"/>
              <a:t> Hidden Layers for a Medium Sized Dataset.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Neural Networks Might Suffer from </a:t>
            </a:r>
            <a:r>
              <a:rPr b="1" lang="en" sz="1600"/>
              <a:t>Underfitting </a:t>
            </a:r>
            <a:r>
              <a:rPr lang="en" sz="1600"/>
              <a:t>if the hidden layers are less than 2.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Similarly, the Neural Networks can suffer from</a:t>
            </a:r>
            <a:r>
              <a:rPr b="1" lang="en" sz="1600"/>
              <a:t> Overfitting</a:t>
            </a:r>
            <a:r>
              <a:rPr lang="en" sz="1600"/>
              <a:t> if the Number of Hidden layers are too high.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Bigger Problems, Slowly Increase the Hidden Layers and Check see if Increasing Hidden Layers optimizes the Neural Network.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64ca3e2d6_0_5"/>
          <p:cNvSpPr txBox="1"/>
          <p:nvPr>
            <p:ph type="title"/>
          </p:nvPr>
        </p:nvSpPr>
        <p:spPr>
          <a:xfrm>
            <a:off x="311700" y="28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 the Right Value for Dropout in Neural Networks?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b64ca3e2d6_0_5"/>
          <p:cNvSpPr txBox="1"/>
          <p:nvPr>
            <p:ph idx="1" type="body"/>
          </p:nvPr>
        </p:nvSpPr>
        <p:spPr>
          <a:xfrm>
            <a:off x="311700" y="1487275"/>
            <a:ext cx="8252400" cy="22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of the Times, the Value of</a:t>
            </a:r>
            <a:r>
              <a:rPr b="1" lang="en" sz="1600"/>
              <a:t> 0.2 to 0.4 </a:t>
            </a:r>
            <a:r>
              <a:rPr lang="en" sz="1600"/>
              <a:t>is the Most </a:t>
            </a:r>
            <a:r>
              <a:rPr lang="en" sz="1600"/>
              <a:t>preferable</a:t>
            </a:r>
            <a:r>
              <a:rPr lang="en" sz="1600"/>
              <a:t> for </a:t>
            </a:r>
            <a:r>
              <a:rPr b="1" lang="en" sz="1600"/>
              <a:t>Dropout</a:t>
            </a:r>
            <a:r>
              <a:rPr lang="en" sz="1600"/>
              <a:t>, which means deactivating 20 to 40% of the Neurons from the Hidden Layers.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Always Try to Maintain a Dropout Value</a:t>
            </a:r>
            <a:r>
              <a:rPr b="1" lang="en" sz="1600"/>
              <a:t> lesser than 0.5</a:t>
            </a:r>
            <a:r>
              <a:rPr lang="en" sz="1600"/>
              <a:t>, As Higher than 0.5 Value for Dropout can lead to </a:t>
            </a:r>
            <a:r>
              <a:rPr b="1" lang="en" sz="1600"/>
              <a:t>Overfitting.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Dropout values Less than 0.2 </a:t>
            </a:r>
            <a:r>
              <a:rPr lang="en" sz="1600"/>
              <a:t>Value will have no or Little Significance.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64ca3e2d6_0_10"/>
          <p:cNvSpPr txBox="1"/>
          <p:nvPr>
            <p:ph type="title"/>
          </p:nvPr>
        </p:nvSpPr>
        <p:spPr>
          <a:xfrm>
            <a:off x="311700" y="29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choose the Learning rate for the Neural Networks?</a:t>
            </a:r>
            <a:endParaRPr/>
          </a:p>
        </p:txBody>
      </p:sp>
      <p:sp>
        <p:nvSpPr>
          <p:cNvPr id="268" name="Google Shape;268;gb64ca3e2d6_0_10"/>
          <p:cNvSpPr txBox="1"/>
          <p:nvPr>
            <p:ph idx="1" type="body"/>
          </p:nvPr>
        </p:nvSpPr>
        <p:spPr>
          <a:xfrm>
            <a:off x="311700" y="1425325"/>
            <a:ext cx="8227800" cy="25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Optimizing the value of a Learning Rate is considered to be the </a:t>
            </a:r>
            <a:r>
              <a:rPr b="1" lang="en" sz="1600">
                <a:solidFill>
                  <a:schemeClr val="dk1"/>
                </a:solidFill>
              </a:rPr>
              <a:t>Most Important step in Optimization of a Neural Network.</a:t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600">
                <a:solidFill>
                  <a:schemeClr val="dk1"/>
                </a:solidFill>
              </a:rPr>
              <a:t>If the learning rate is low</a:t>
            </a:r>
            <a:r>
              <a:rPr lang="en" sz="1600">
                <a:solidFill>
                  <a:schemeClr val="dk1"/>
                </a:solidFill>
              </a:rPr>
              <a:t>, then training is more reliable, but optimization will take a</a:t>
            </a:r>
            <a:r>
              <a:rPr b="1" lang="en" sz="1600">
                <a:solidFill>
                  <a:schemeClr val="dk1"/>
                </a:solidFill>
              </a:rPr>
              <a:t> lot of time</a:t>
            </a:r>
            <a:r>
              <a:rPr lang="en" sz="1600">
                <a:solidFill>
                  <a:schemeClr val="dk1"/>
                </a:solidFill>
              </a:rPr>
              <a:t>, and If the</a:t>
            </a:r>
            <a:r>
              <a:rPr b="1" lang="en" sz="1600">
                <a:solidFill>
                  <a:schemeClr val="dk1"/>
                </a:solidFill>
              </a:rPr>
              <a:t> learning rate is high, </a:t>
            </a:r>
            <a:r>
              <a:rPr lang="en" sz="1600">
                <a:solidFill>
                  <a:schemeClr val="dk1"/>
                </a:solidFill>
              </a:rPr>
              <a:t>then training may </a:t>
            </a:r>
            <a:r>
              <a:rPr b="1" lang="en" sz="1600">
                <a:solidFill>
                  <a:schemeClr val="dk1"/>
                </a:solidFill>
              </a:rPr>
              <a:t>not converge or even diverge.</a:t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The Most common learning rates in Neural networks are </a:t>
            </a:r>
            <a:r>
              <a:rPr b="1" lang="en" sz="1600">
                <a:solidFill>
                  <a:schemeClr val="dk1"/>
                </a:solidFill>
              </a:rPr>
              <a:t>0.01 or 0.001.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64ca3e2d6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select the Batch Size in Neural Networks?</a:t>
            </a:r>
            <a:endParaRPr/>
          </a:p>
        </p:txBody>
      </p:sp>
      <p:sp>
        <p:nvSpPr>
          <p:cNvPr id="274" name="Google Shape;274;gb64ca3e2d6_0_15"/>
          <p:cNvSpPr txBox="1"/>
          <p:nvPr>
            <p:ph idx="1" type="body"/>
          </p:nvPr>
        </p:nvSpPr>
        <p:spPr>
          <a:xfrm>
            <a:off x="311700" y="1487275"/>
            <a:ext cx="8302200" cy="26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Generally </a:t>
            </a:r>
            <a:r>
              <a:rPr b="1" lang="en" sz="1600"/>
              <a:t>The Batch Size of 32 is Good,</a:t>
            </a:r>
            <a:r>
              <a:rPr lang="en" sz="1600"/>
              <a:t> But we should also try the Batch Sizes of 64, 128, and 256.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</a:rPr>
              <a:t>I</a:t>
            </a:r>
            <a:r>
              <a:rPr lang="en" sz="1600">
                <a:solidFill>
                  <a:schemeClr val="dk1"/>
                </a:solidFill>
              </a:rPr>
              <a:t>f your </a:t>
            </a:r>
            <a:r>
              <a:rPr b="1" lang="en" sz="1600">
                <a:solidFill>
                  <a:schemeClr val="dk1"/>
                </a:solidFill>
              </a:rPr>
              <a:t>problem statement is complex,</a:t>
            </a:r>
            <a:r>
              <a:rPr lang="en" sz="1600">
                <a:solidFill>
                  <a:schemeClr val="dk1"/>
                </a:solidFill>
              </a:rPr>
              <a:t> having</a:t>
            </a:r>
            <a:r>
              <a:rPr b="1" lang="en" sz="1600">
                <a:solidFill>
                  <a:schemeClr val="dk1"/>
                </a:solidFill>
              </a:rPr>
              <a:t> low batch size works better </a:t>
            </a:r>
            <a:r>
              <a:rPr lang="en" sz="1600">
                <a:solidFill>
                  <a:schemeClr val="dk1"/>
                </a:solidFill>
              </a:rPr>
              <a:t>as low batch size and mini batch gradient descent we will have more weight updates which ensures our weights are better tuned.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If your</a:t>
            </a:r>
            <a:r>
              <a:rPr b="1" lang="en" sz="1600">
                <a:solidFill>
                  <a:schemeClr val="dk1"/>
                </a:solidFill>
              </a:rPr>
              <a:t> problem statement is simple,</a:t>
            </a:r>
            <a:r>
              <a:rPr lang="en" sz="1600">
                <a:solidFill>
                  <a:schemeClr val="dk1"/>
                </a:solidFill>
              </a:rPr>
              <a:t> then try to have the </a:t>
            </a:r>
            <a:r>
              <a:rPr b="1" lang="en" sz="1600">
                <a:solidFill>
                  <a:schemeClr val="dk1"/>
                </a:solidFill>
              </a:rPr>
              <a:t>maximum batch size</a:t>
            </a:r>
            <a:r>
              <a:rPr lang="en" sz="1600">
                <a:solidFill>
                  <a:schemeClr val="dk1"/>
                </a:solidFill>
              </a:rPr>
              <a:t> that can fit your memory.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b611092566_0_30"/>
          <p:cNvSpPr txBox="1"/>
          <p:nvPr>
            <p:ph type="ctrTitle"/>
          </p:nvPr>
        </p:nvSpPr>
        <p:spPr>
          <a:xfrm>
            <a:off x="311708" y="1090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Batch Normalization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611092566_0_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Batch Normalization?</a:t>
            </a:r>
            <a:endParaRPr/>
          </a:p>
        </p:txBody>
      </p:sp>
      <p:sp>
        <p:nvSpPr>
          <p:cNvPr id="285" name="Google Shape;285;gb611092566_0_60"/>
          <p:cNvSpPr txBox="1"/>
          <p:nvPr>
            <p:ph idx="1" type="body"/>
          </p:nvPr>
        </p:nvSpPr>
        <p:spPr>
          <a:xfrm>
            <a:off x="311700" y="1152475"/>
            <a:ext cx="8199000" cy="27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Batch normalization is a technique for training very deep neural networks that standardizes the inputs to a layer for each mini-batch.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has the effect of stabilizing the learning process and dramatically reducing the number of training epochs required to train deep networks.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611092566_0_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Neural Network?</a:t>
            </a:r>
            <a:endParaRPr/>
          </a:p>
        </p:txBody>
      </p:sp>
      <p:sp>
        <p:nvSpPr>
          <p:cNvPr id="55" name="Google Shape;55;gb611092566_0_50"/>
          <p:cNvSpPr txBox="1"/>
          <p:nvPr>
            <p:ph idx="1" type="body"/>
          </p:nvPr>
        </p:nvSpPr>
        <p:spPr>
          <a:xfrm>
            <a:off x="311700" y="1152475"/>
            <a:ext cx="5682000" cy="29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111111"/>
                </a:solidFill>
              </a:rPr>
              <a:t>A neural network is a series of algorithms that helps us to recognize relationships in a dataset through a process which mimics the way Human brain works.</a:t>
            </a:r>
            <a:endParaRPr>
              <a:solidFill>
                <a:srgbClr val="11111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en">
                <a:solidFill>
                  <a:srgbClr val="111111"/>
                </a:solidFill>
              </a:rPr>
              <a:t>It can adapt to Changing Input and generate the Best Results for us.</a:t>
            </a:r>
            <a:endParaRPr>
              <a:solidFill>
                <a:srgbClr val="111111"/>
              </a:solidFill>
            </a:endParaRPr>
          </a:p>
        </p:txBody>
      </p:sp>
      <p:pic>
        <p:nvPicPr>
          <p:cNvPr id="56" name="Google Shape;56;gb611092566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075" y="1152475"/>
            <a:ext cx="2147849" cy="214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611092566_0_221"/>
          <p:cNvSpPr txBox="1"/>
          <p:nvPr>
            <p:ph idx="1" type="body"/>
          </p:nvPr>
        </p:nvSpPr>
        <p:spPr>
          <a:xfrm>
            <a:off x="7141700" y="414800"/>
            <a:ext cx="1862400" cy="23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Here, the Features are</a:t>
            </a:r>
            <a:r>
              <a:rPr b="1" lang="en" sz="1400"/>
              <a:t> Normalized.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the Values of Both Age and Salary lie from 0 to 1.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91" name="Google Shape;291;gb611092566_0_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549" y="201750"/>
            <a:ext cx="5052899" cy="274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b611092566_0_221"/>
          <p:cNvSpPr txBox="1"/>
          <p:nvPr/>
        </p:nvSpPr>
        <p:spPr>
          <a:xfrm>
            <a:off x="1408350" y="2946850"/>
            <a:ext cx="59697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the left side we have a loss curve using Non normalized features,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On the right we have a loss curve with normalized features.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Let’s Suppose We have Two Features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 Age and Salary.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Their scales would be 1 to 100 and 10000 to a big number respectively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gb611092566_0_221"/>
          <p:cNvSpPr txBox="1"/>
          <p:nvPr/>
        </p:nvSpPr>
        <p:spPr>
          <a:xfrm>
            <a:off x="172700" y="370050"/>
            <a:ext cx="18624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Here, the Features are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Non-Normalized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the Values of Both Age and Salary are not Normalized.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611092566_0_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Batch Normalization</a:t>
            </a:r>
            <a:endParaRPr/>
          </a:p>
        </p:txBody>
      </p:sp>
      <p:sp>
        <p:nvSpPr>
          <p:cNvPr id="299" name="Google Shape;299;gb611092566_0_230"/>
          <p:cNvSpPr txBox="1"/>
          <p:nvPr>
            <p:ph idx="1" type="body"/>
          </p:nvPr>
        </p:nvSpPr>
        <p:spPr>
          <a:xfrm>
            <a:off x="373375" y="1454550"/>
            <a:ext cx="25746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Faster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Accuracy</a:t>
            </a:r>
            <a:endParaRPr/>
          </a:p>
        </p:txBody>
      </p:sp>
      <p:pic>
        <p:nvPicPr>
          <p:cNvPr id="300" name="Google Shape;300;gb611092566_0_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300" y="1017725"/>
            <a:ext cx="4671624" cy="33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611092566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Components of a Neural Network?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b611092566_0_77"/>
          <p:cNvSpPr txBox="1"/>
          <p:nvPr>
            <p:ph idx="1" type="body"/>
          </p:nvPr>
        </p:nvSpPr>
        <p:spPr>
          <a:xfrm>
            <a:off x="311700" y="1513725"/>
            <a:ext cx="47022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3 Major Components in a Neural Network: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900"/>
              <a:t>The Input Layer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900"/>
              <a:t>The Hidden Layer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900"/>
              <a:t>The Output Layer</a:t>
            </a:r>
            <a:endParaRPr sz="1900"/>
          </a:p>
        </p:txBody>
      </p:sp>
      <p:pic>
        <p:nvPicPr>
          <p:cNvPr id="63" name="Google Shape;63;gb611092566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725" y="1580926"/>
            <a:ext cx="3150000" cy="21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611092566_0_5"/>
          <p:cNvSpPr txBox="1"/>
          <p:nvPr>
            <p:ph type="ctrTitle"/>
          </p:nvPr>
        </p:nvSpPr>
        <p:spPr>
          <a:xfrm>
            <a:off x="311708" y="1032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Activation 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611092566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Activation Function?</a:t>
            </a:r>
            <a:endParaRPr/>
          </a:p>
        </p:txBody>
      </p:sp>
      <p:sp>
        <p:nvSpPr>
          <p:cNvPr id="74" name="Google Shape;74;gb611092566_0_55"/>
          <p:cNvSpPr txBox="1"/>
          <p:nvPr>
            <p:ph idx="1" type="body"/>
          </p:nvPr>
        </p:nvSpPr>
        <p:spPr>
          <a:xfrm>
            <a:off x="311700" y="1152475"/>
            <a:ext cx="5510100" cy="28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Activation functions are mathematical equations that determine the output of a neural network. 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It help us to determine the output of the program by normalizing the output values in a range of  0 to 1 or -1 to 1.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pic>
        <p:nvPicPr>
          <p:cNvPr id="75" name="Google Shape;75;gb611092566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124" y="1313075"/>
            <a:ext cx="3221225" cy="19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11092566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Activation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b611092566_0_85"/>
          <p:cNvSpPr txBox="1"/>
          <p:nvPr>
            <p:ph idx="1" type="body"/>
          </p:nvPr>
        </p:nvSpPr>
        <p:spPr>
          <a:xfrm>
            <a:off x="311700" y="1295125"/>
            <a:ext cx="3889800" cy="2750400"/>
          </a:xfrm>
          <a:prstGeom prst="rect">
            <a:avLst/>
          </a:prstGeom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Activation Function</a:t>
            </a:r>
            <a:endParaRPr/>
          </a:p>
          <a:p>
            <a:pPr indent="-349250" lvl="0" marL="457200" rtl="0" algn="l">
              <a:spcBef>
                <a:spcPts val="1400"/>
              </a:spcBef>
              <a:spcAft>
                <a:spcPts val="0"/>
              </a:spcAft>
              <a:buSzPts val="1900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The 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</a:rPr>
              <a:t>Equation for this line would be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f(x) = x, and the range would be from -infinity to +infinity.</a:t>
            </a:r>
            <a:endParaRPr sz="1900"/>
          </a:p>
        </p:txBody>
      </p:sp>
      <p:cxnSp>
        <p:nvCxnSpPr>
          <p:cNvPr id="82" name="Google Shape;82;gb611092566_0_85"/>
          <p:cNvCxnSpPr/>
          <p:nvPr/>
        </p:nvCxnSpPr>
        <p:spPr>
          <a:xfrm>
            <a:off x="320700" y="1751500"/>
            <a:ext cx="3897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gb611092566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075" y="1262225"/>
            <a:ext cx="4329150" cy="28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611092566_0_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Activation Function</a:t>
            </a:r>
            <a:endParaRPr/>
          </a:p>
        </p:txBody>
      </p:sp>
      <p:sp>
        <p:nvSpPr>
          <p:cNvPr id="89" name="Google Shape;89;gb611092566_0_94"/>
          <p:cNvSpPr txBox="1"/>
          <p:nvPr>
            <p:ph idx="1" type="body"/>
          </p:nvPr>
        </p:nvSpPr>
        <p:spPr>
          <a:xfrm>
            <a:off x="464600" y="1245775"/>
            <a:ext cx="3889800" cy="2812200"/>
          </a:xfrm>
          <a:prstGeom prst="rect">
            <a:avLst/>
          </a:prstGeom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 Linear Activation Function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These Nonlinear Functions makes it easy for the model to g</a:t>
            </a: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</a:rPr>
              <a:t>eneralize or adapt with a variety of data 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</a:rPr>
              <a:t>and to differentiate between the output.</a:t>
            </a:r>
            <a:endParaRPr sz="15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gb611092566_0_94"/>
          <p:cNvCxnSpPr/>
          <p:nvPr/>
        </p:nvCxnSpPr>
        <p:spPr>
          <a:xfrm>
            <a:off x="456375" y="1714500"/>
            <a:ext cx="38967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gb611092566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1175"/>
            <a:ext cx="4165150" cy="270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