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30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498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19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574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3670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9262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328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852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611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896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045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886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126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58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949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379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5E00-20E0-410E-9EF1-63B10D69F6EE}" type="datetimeFigureOut">
              <a:rPr lang="en-PK" smtClean="0"/>
              <a:t>10/02/2023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7C425C-D291-4D7F-9F31-03267D8FD06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199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89C5-1AA9-2909-DA1D-0F3BDBBDE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990" y="1887070"/>
            <a:ext cx="6124482" cy="22627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Consumer Goods Ad-hoc Insights</a:t>
            </a:r>
            <a:endParaRPr lang="en-PK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70ECC-7300-10EE-2406-48FE33669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72" y="1887070"/>
            <a:ext cx="3571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05FC-DE24-A62B-62C5-CBD24CBE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Ad-Hoc Request 5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Get the products that have the highest and lowest manufacturing costs. The final output should contain these fields, </a:t>
            </a:r>
            <a:r>
              <a:rPr lang="en-US" sz="2000" b="1" dirty="0" err="1"/>
              <a:t>product_code</a:t>
            </a:r>
            <a:r>
              <a:rPr lang="en-US" sz="2000" b="1" dirty="0"/>
              <a:t>, product, </a:t>
            </a:r>
            <a:r>
              <a:rPr lang="en-US" sz="2000" b="1" dirty="0" err="1"/>
              <a:t>manufacturing_cost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7C309-61AF-E622-B7B3-344C7B26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017229"/>
            <a:ext cx="8358668" cy="13615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F326E-055C-80EA-9088-C84DB21C5FAA}"/>
              </a:ext>
            </a:extLst>
          </p:cNvPr>
          <p:cNvSpPr txBox="1"/>
          <p:nvPr/>
        </p:nvSpPr>
        <p:spPr>
          <a:xfrm>
            <a:off x="2592925" y="2913529"/>
            <a:ext cx="8547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 Home Allin 1 Gen 2 has the highest manufacturing cost and AQ Master</a:t>
            </a:r>
          </a:p>
          <a:p>
            <a:r>
              <a:rPr lang="en-US" dirty="0"/>
              <a:t>Wiredx1 </a:t>
            </a:r>
            <a:r>
              <a:rPr lang="en-US" dirty="0" err="1"/>
              <a:t>Ms</a:t>
            </a:r>
            <a:r>
              <a:rPr lang="en-US" dirty="0"/>
              <a:t> has the lowest manufacturing cost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6008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05FC-DE24-A62B-62C5-CBD24CBE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20" y="534463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Ad-Hoc Request 5 - Visualization</a:t>
            </a:r>
            <a:br>
              <a:rPr lang="en-US" dirty="0"/>
            </a:br>
            <a:endParaRPr lang="en-PK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DC1C84-6230-D34A-424F-2EECE6D1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72094"/>
            <a:ext cx="9136887" cy="5124541"/>
          </a:xfrm>
        </p:spPr>
      </p:pic>
    </p:spTree>
    <p:extLst>
      <p:ext uri="{BB962C8B-B14F-4D97-AF65-F5344CB8AC3E}">
        <p14:creationId xmlns:p14="http://schemas.microsoft.com/office/powerpoint/2010/main" val="12346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046E-D453-5199-1D08-66D4A7AD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Ad-Hoc Request 6</a:t>
            </a:r>
            <a:br>
              <a:rPr lang="en-US" b="1" dirty="0"/>
            </a:br>
            <a:br>
              <a:rPr lang="en-US" b="1" dirty="0"/>
            </a:br>
            <a:r>
              <a:rPr lang="en-US" sz="2000" b="1" dirty="0"/>
              <a:t>Generate a report which contains the top 5 customers who received an average high </a:t>
            </a:r>
            <a:r>
              <a:rPr lang="en-US" sz="2000" b="1" dirty="0" err="1"/>
              <a:t>pre_invoice_discount_pct</a:t>
            </a:r>
            <a:r>
              <a:rPr lang="en-US" sz="2000" b="1" dirty="0"/>
              <a:t> for the fiscal year 2021 and in the Indian market. The final output contains these fields, </a:t>
            </a:r>
            <a:r>
              <a:rPr lang="en-US" sz="2000" b="1" dirty="0" err="1"/>
              <a:t>customer_code</a:t>
            </a:r>
            <a:r>
              <a:rPr lang="en-US" sz="2000" b="1" dirty="0"/>
              <a:t>, customer, </a:t>
            </a:r>
            <a:r>
              <a:rPr lang="en-US" sz="2000" b="1" dirty="0" err="1"/>
              <a:t>average_discount_percentage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1F037-4AAF-4931-5DF3-69C18F942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34" y="4366874"/>
            <a:ext cx="6960826" cy="2341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A7C36-C3EE-1D4B-5CDF-9634F47B6531}"/>
              </a:ext>
            </a:extLst>
          </p:cNvPr>
          <p:cNvSpPr txBox="1"/>
          <p:nvPr/>
        </p:nvSpPr>
        <p:spPr>
          <a:xfrm>
            <a:off x="2592925" y="3160059"/>
            <a:ext cx="934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5 customers who received the average high pre invoice discount percent</a:t>
            </a:r>
          </a:p>
          <a:p>
            <a:r>
              <a:rPr lang="en-US" dirty="0"/>
              <a:t>In Indian market and in fiscal year 2021 are </a:t>
            </a:r>
            <a:r>
              <a:rPr lang="en-US" dirty="0" err="1"/>
              <a:t>flipkart</a:t>
            </a:r>
            <a:r>
              <a:rPr lang="en-US" dirty="0"/>
              <a:t>, </a:t>
            </a:r>
            <a:r>
              <a:rPr lang="en-US" dirty="0" err="1"/>
              <a:t>viveks</a:t>
            </a:r>
            <a:r>
              <a:rPr lang="en-US" dirty="0"/>
              <a:t>, </a:t>
            </a:r>
            <a:r>
              <a:rPr lang="en-US" dirty="0" err="1"/>
              <a:t>croma</a:t>
            </a:r>
            <a:r>
              <a:rPr lang="en-US" dirty="0"/>
              <a:t>, </a:t>
            </a:r>
            <a:r>
              <a:rPr lang="en-US" dirty="0" err="1"/>
              <a:t>ezone</a:t>
            </a:r>
            <a:r>
              <a:rPr lang="en-US" dirty="0"/>
              <a:t> and </a:t>
            </a:r>
            <a:r>
              <a:rPr lang="en-US" dirty="0" err="1"/>
              <a:t>vijay</a:t>
            </a:r>
            <a:endParaRPr lang="en-US" dirty="0"/>
          </a:p>
          <a:p>
            <a:r>
              <a:rPr lang="en-US" dirty="0"/>
              <a:t>Sales.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685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685A-25A6-0F60-D639-33FB31DD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27276"/>
            <a:ext cx="8911687" cy="1280890"/>
          </a:xfrm>
        </p:spPr>
        <p:txBody>
          <a:bodyPr/>
          <a:lstStyle/>
          <a:p>
            <a:r>
              <a:rPr lang="en-US" dirty="0"/>
              <a:t>Ad-Hoc Request 6 - Visualization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158FB-F750-2BA5-897A-166DE9022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37521"/>
            <a:ext cx="9428746" cy="5293203"/>
          </a:xfrm>
        </p:spPr>
      </p:pic>
    </p:spTree>
    <p:extLst>
      <p:ext uri="{BB962C8B-B14F-4D97-AF65-F5344CB8AC3E}">
        <p14:creationId xmlns:p14="http://schemas.microsoft.com/office/powerpoint/2010/main" val="43813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6682-43F3-6DDA-AD08-42CFC178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Ad-Hoc Request 7</a:t>
            </a:r>
            <a:br>
              <a:rPr lang="en-US" b="1" dirty="0"/>
            </a:br>
            <a:br>
              <a:rPr lang="en-US" b="1" dirty="0"/>
            </a:br>
            <a:r>
              <a:rPr lang="en-US" sz="2200" b="1" dirty="0"/>
              <a:t>Get the complete report of the Gross sales amount for the customer “</a:t>
            </a:r>
            <a:r>
              <a:rPr lang="en-US" sz="2200" b="1" dirty="0" err="1"/>
              <a:t>Atliq</a:t>
            </a:r>
            <a:r>
              <a:rPr lang="en-US" sz="2200" b="1" dirty="0"/>
              <a:t> Exclusive” for each month. This analysis helps to get an idea of low and high-performing months and take strategic decisions. The final report contains these columns: Month, Year, Gross sales Amount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0C4659-6C36-7626-C6E0-08D7536CF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12" y="2901124"/>
            <a:ext cx="4042480" cy="37955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F6CA8-7406-323B-5674-C2432BFE1879}"/>
              </a:ext>
            </a:extLst>
          </p:cNvPr>
          <p:cNvSpPr txBox="1"/>
          <p:nvPr/>
        </p:nvSpPr>
        <p:spPr>
          <a:xfrm>
            <a:off x="2592925" y="3429000"/>
            <a:ext cx="5129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In 2019, low performing month is </a:t>
            </a:r>
          </a:p>
          <a:p>
            <a:pPr algn="just"/>
            <a:r>
              <a:rPr lang="en-US" dirty="0"/>
              <a:t>September and high performing month</a:t>
            </a:r>
          </a:p>
          <a:p>
            <a:pPr algn="just"/>
            <a:r>
              <a:rPr lang="en-US" dirty="0"/>
              <a:t>is November while in 2020 high performing</a:t>
            </a:r>
          </a:p>
          <a:p>
            <a:pPr algn="just"/>
            <a:r>
              <a:rPr lang="en-US" dirty="0"/>
              <a:t>month is January and low performing month</a:t>
            </a:r>
          </a:p>
          <a:p>
            <a:pPr algn="just"/>
            <a:r>
              <a:rPr lang="en-US" dirty="0"/>
              <a:t>Is </a:t>
            </a:r>
            <a:r>
              <a:rPr lang="en-US" dirty="0" err="1"/>
              <a:t>april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6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DDD2-A3CB-7418-A14D-C80F5898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44" y="387824"/>
            <a:ext cx="8911687" cy="1280890"/>
          </a:xfrm>
        </p:spPr>
        <p:txBody>
          <a:bodyPr/>
          <a:lstStyle/>
          <a:p>
            <a:r>
              <a:rPr lang="en-US" dirty="0"/>
              <a:t>Ad-hoc Request 7 - Visualization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4A73B-26D6-5BBA-F7FB-DD8627546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44" y="1543208"/>
            <a:ext cx="9297038" cy="5072745"/>
          </a:xfrm>
        </p:spPr>
      </p:pic>
    </p:spTree>
    <p:extLst>
      <p:ext uri="{BB962C8B-B14F-4D97-AF65-F5344CB8AC3E}">
        <p14:creationId xmlns:p14="http://schemas.microsoft.com/office/powerpoint/2010/main" val="300403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B075-B0C1-E1FF-774B-1FB34147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Ad-hoc Request 8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In which quarter of 2020, got the maximum </a:t>
            </a:r>
            <a:r>
              <a:rPr lang="en-US" sz="2000" b="1" dirty="0" err="1"/>
              <a:t>total_sold_quantity</a:t>
            </a:r>
            <a:r>
              <a:rPr lang="en-US" sz="2000" b="1" dirty="0"/>
              <a:t>? The final output contains these fields sorted by the </a:t>
            </a:r>
            <a:r>
              <a:rPr lang="en-US" sz="2000" b="1" dirty="0" err="1"/>
              <a:t>total_sold_quantity</a:t>
            </a:r>
            <a:r>
              <a:rPr lang="en-US" sz="2000" b="1" dirty="0"/>
              <a:t>, Quarter, </a:t>
            </a:r>
            <a:r>
              <a:rPr lang="en-US" sz="2000" b="1" dirty="0" err="1"/>
              <a:t>total_sold_quantity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716D25-53C1-73F3-58E0-76F962810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7" y="3962400"/>
            <a:ext cx="5020638" cy="26239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AAEA3-2E1A-47C7-39FA-23847C55A12D}"/>
              </a:ext>
            </a:extLst>
          </p:cNvPr>
          <p:cNvSpPr txBox="1"/>
          <p:nvPr/>
        </p:nvSpPr>
        <p:spPr>
          <a:xfrm>
            <a:off x="2592925" y="2805953"/>
            <a:ext cx="936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first quarter of 2020 </a:t>
            </a:r>
            <a:r>
              <a:rPr lang="en-US" dirty="0" err="1"/>
              <a:t>atliq</a:t>
            </a:r>
            <a:r>
              <a:rPr lang="en-US" dirty="0"/>
              <a:t> hardware got the maximum sales. </a:t>
            </a:r>
            <a:r>
              <a:rPr lang="en-US" dirty="0" err="1"/>
              <a:t>Atliq</a:t>
            </a:r>
            <a:r>
              <a:rPr lang="en-US" dirty="0"/>
              <a:t> hardware fiscal</a:t>
            </a:r>
          </a:p>
          <a:p>
            <a:r>
              <a:rPr lang="en-US" dirty="0"/>
              <a:t>Year start from the month of September, therefore for </a:t>
            </a:r>
            <a:r>
              <a:rPr lang="en-US" dirty="0" err="1"/>
              <a:t>atliq</a:t>
            </a:r>
            <a:r>
              <a:rPr lang="en-US" dirty="0"/>
              <a:t> hardware first quarter is</a:t>
            </a:r>
          </a:p>
          <a:p>
            <a:r>
              <a:rPr lang="en-US" dirty="0"/>
              <a:t>From September to November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0160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B075-B0C1-E1FF-774B-1FB34147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442" y="25435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Ad-hoc Request 8 - Visualization</a:t>
            </a:r>
            <a:br>
              <a:rPr lang="en-US" dirty="0"/>
            </a:br>
            <a:br>
              <a:rPr lang="en-US" dirty="0"/>
            </a:br>
            <a:endParaRPr lang="en-PK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692A6-E780-8D7D-1777-CC23083D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442" y="1123933"/>
            <a:ext cx="9830652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92C-DAB9-C06A-465B-FF244E77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Ad-hoc Request 9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Which channel helped to bring more gross sales in the fiscal year 2021 and the percentage of contribution? The final output contains these fields, channel gross_sales,_</a:t>
            </a:r>
            <a:r>
              <a:rPr lang="en-US" sz="2000" b="1" dirty="0" err="1"/>
              <a:t>mln</a:t>
            </a:r>
            <a:r>
              <a:rPr lang="en-US" sz="2000" b="1" dirty="0"/>
              <a:t> percentage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7D1BB-2D4F-D0DA-43D1-5E1D830A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42" y="4275102"/>
            <a:ext cx="4878478" cy="10914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B09EF-1629-5AB3-6613-869D28DB055F}"/>
              </a:ext>
            </a:extLst>
          </p:cNvPr>
          <p:cNvSpPr txBox="1"/>
          <p:nvPr/>
        </p:nvSpPr>
        <p:spPr>
          <a:xfrm>
            <a:off x="2592925" y="3059668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 channel brought more gross sales in fiscal year 2021 around 73%.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9813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92C-DAB9-C06A-465B-FF244E77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48" y="21512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Ad-hoc Request 9 - Visualization</a:t>
            </a:r>
            <a:br>
              <a:rPr lang="en-US" dirty="0"/>
            </a:br>
            <a:br>
              <a:rPr lang="en-US" dirty="0"/>
            </a:br>
            <a:endParaRPr lang="en-PK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8A651-656E-3C4C-7458-7F56BCA23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94" y="1134020"/>
            <a:ext cx="9815411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8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2E85-7B0D-5101-5DFD-E1FA22CF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052F-0CD9-AC88-FD50-731CA59A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B494E"/>
                </a:solidFill>
                <a:effectLst/>
                <a:latin typeface="Poppins" panose="020B0502040204020203" pitchFamily="2" charset="0"/>
              </a:rPr>
              <a:t>Atliq</a:t>
            </a:r>
            <a:r>
              <a:rPr lang="en-US" b="0" i="0" dirty="0">
                <a:solidFill>
                  <a:srgbClr val="4B494E"/>
                </a:solidFill>
                <a:effectLst/>
                <a:latin typeface="Poppins" panose="020B0502040204020203" pitchFamily="2" charset="0"/>
              </a:rPr>
              <a:t> Hardware is one of the leading computer hardware producers in India and well expanded in other countries too.</a:t>
            </a:r>
          </a:p>
          <a:p>
            <a:r>
              <a:rPr lang="en-US" b="0" i="0" dirty="0">
                <a:solidFill>
                  <a:srgbClr val="4B494E"/>
                </a:solidFill>
                <a:effectLst/>
                <a:latin typeface="Poppins" panose="00000500000000000000" pitchFamily="2" charset="0"/>
              </a:rPr>
              <a:t> The management noticed that they do not get enough insights to make quick and smart data-informed decisions. They want to expand their data analytics team by adding several junior data analysts. </a:t>
            </a:r>
          </a:p>
          <a:p>
            <a:r>
              <a:rPr lang="en-US" dirty="0">
                <a:solidFill>
                  <a:srgbClr val="4B494E"/>
                </a:solidFill>
                <a:latin typeface="Poppins" panose="00000500000000000000" pitchFamily="2" charset="0"/>
              </a:rPr>
              <a:t>They decided </a:t>
            </a:r>
            <a:r>
              <a:rPr lang="en-US" b="0" i="0" dirty="0">
                <a:solidFill>
                  <a:srgbClr val="4B494E"/>
                </a:solidFill>
                <a:effectLst/>
                <a:latin typeface="Poppins" panose="00000500000000000000" pitchFamily="2" charset="0"/>
              </a:rPr>
              <a:t>to conduct a SQL challenge which runs Ad-hoc requests to get the business insights</a:t>
            </a:r>
            <a:endParaRPr lang="en-US" dirty="0">
              <a:solidFill>
                <a:srgbClr val="4B494E"/>
              </a:solidFill>
              <a:latin typeface="Poppins" panose="020B0502040204020203" pitchFamily="2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9487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5177-591A-EC49-CCCA-D43AA358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807" y="60618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Ad-hoc Request 10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Get the Top 3 products in each division that have a high </a:t>
            </a:r>
            <a:r>
              <a:rPr lang="en-US" sz="2000" b="1" dirty="0" err="1"/>
              <a:t>total_sold_quantity</a:t>
            </a:r>
            <a:r>
              <a:rPr lang="en-US" sz="2000" b="1" dirty="0"/>
              <a:t> in the </a:t>
            </a:r>
            <a:r>
              <a:rPr lang="en-US" sz="2000" b="1" dirty="0" err="1"/>
              <a:t>fiscal_year</a:t>
            </a:r>
            <a:r>
              <a:rPr lang="en-US" sz="2000" b="1" dirty="0"/>
              <a:t> 2021? The final output contains these fields, division </a:t>
            </a:r>
            <a:r>
              <a:rPr lang="en-US" sz="2000" b="1" dirty="0" err="1"/>
              <a:t>product_code</a:t>
            </a:r>
            <a:r>
              <a:rPr lang="en-US" sz="2000" b="1" dirty="0"/>
              <a:t>, product </a:t>
            </a:r>
            <a:r>
              <a:rPr lang="en-US" sz="2000" b="1" dirty="0" err="1"/>
              <a:t>total_sold_quantity</a:t>
            </a:r>
            <a:r>
              <a:rPr lang="en-US" sz="2000" b="1" dirty="0"/>
              <a:t>, </a:t>
            </a:r>
            <a:r>
              <a:rPr lang="en-US" sz="2000" b="1" dirty="0" err="1"/>
              <a:t>rank_order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57F1D-655A-1C64-75BF-A6BB50BF7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48" y="3227294"/>
            <a:ext cx="9067407" cy="33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5177-591A-EC49-CCCA-D43AA358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874" y="2565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Ad-hoc Request 10 - Visualization</a:t>
            </a:r>
            <a:br>
              <a:rPr lang="en-US" dirty="0"/>
            </a:br>
            <a:br>
              <a:rPr lang="en-US" dirty="0"/>
            </a:b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E5131-60A4-7886-CEF6-43AF30C75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74" y="1165943"/>
            <a:ext cx="9838273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8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B9EA2D-F22A-0ECC-54FC-AE2C5400B72C}"/>
              </a:ext>
            </a:extLst>
          </p:cNvPr>
          <p:cNvSpPr txBox="1"/>
          <p:nvPr/>
        </p:nvSpPr>
        <p:spPr>
          <a:xfrm>
            <a:off x="3806890" y="2828835"/>
            <a:ext cx="5327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</a:t>
            </a:r>
            <a:endParaRPr lang="en-PK" sz="7200" dirty="0"/>
          </a:p>
        </p:txBody>
      </p:sp>
    </p:spTree>
    <p:extLst>
      <p:ext uri="{BB962C8B-B14F-4D97-AF65-F5344CB8AC3E}">
        <p14:creationId xmlns:p14="http://schemas.microsoft.com/office/powerpoint/2010/main" val="147560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E290-C33B-43B6-E825-AAA8DEE6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Ad-hoc Request 1</a:t>
            </a:r>
            <a:br>
              <a:rPr lang="en-US" b="1" dirty="0"/>
            </a:br>
            <a:br>
              <a:rPr lang="en-US" b="1" dirty="0"/>
            </a:br>
            <a:r>
              <a:rPr lang="en-US" sz="2000" b="1" dirty="0"/>
              <a:t>Provide the list of markets in which customer "</a:t>
            </a:r>
            <a:r>
              <a:rPr lang="en-US" sz="2000" b="1" dirty="0" err="1"/>
              <a:t>Atliq</a:t>
            </a:r>
            <a:r>
              <a:rPr lang="en-US" sz="2000" b="1" dirty="0"/>
              <a:t> Exclusive" operates its business in the APAC region.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4A1DD-51C9-A904-FFE8-020116D57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16" y="2788524"/>
            <a:ext cx="2096196" cy="3337789"/>
          </a:xfrm>
        </p:spPr>
      </p:pic>
    </p:spTree>
    <p:extLst>
      <p:ext uri="{BB962C8B-B14F-4D97-AF65-F5344CB8AC3E}">
        <p14:creationId xmlns:p14="http://schemas.microsoft.com/office/powerpoint/2010/main" val="22543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E290-C33B-43B6-E825-AAA8DEE6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Ad-hoc Request 2</a:t>
            </a:r>
            <a:br>
              <a:rPr lang="en-US" b="1" dirty="0"/>
            </a:br>
            <a:br>
              <a:rPr lang="en-US" b="1" dirty="0"/>
            </a:br>
            <a:r>
              <a:rPr lang="en-US" sz="2000" b="1" dirty="0"/>
              <a:t>What is the percentage of unique product increase in 2021 vs. 2020? The final output contains these fields, unique_products_2020 unique_products_2021 </a:t>
            </a:r>
            <a:r>
              <a:rPr lang="en-US" sz="2000" b="1" dirty="0" err="1"/>
              <a:t>percentage_chg</a:t>
            </a:r>
            <a:endParaRPr lang="en-PK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7F85FA-E961-E5DD-CA1D-0388C67DB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3146591"/>
            <a:ext cx="8634970" cy="10040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E47D3-5B59-9B98-0D2B-6E20E0166324}"/>
              </a:ext>
            </a:extLst>
          </p:cNvPr>
          <p:cNvSpPr txBox="1"/>
          <p:nvPr/>
        </p:nvSpPr>
        <p:spPr>
          <a:xfrm>
            <a:off x="2592925" y="4953001"/>
            <a:ext cx="982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67% increase in the products in the year 2021 as compared to the year 2020.</a:t>
            </a:r>
          </a:p>
          <a:p>
            <a:r>
              <a:rPr lang="en-US" dirty="0"/>
              <a:t>It means there is an increasing demand for products in 2021.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2484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C6DE-05D1-3FB4-ADC1-3E240181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Ad-hoc Request 2 - Visualization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C6CEB-5256-7AE5-4ADB-F847DA30F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70212"/>
            <a:ext cx="8911686" cy="5037190"/>
          </a:xfrm>
        </p:spPr>
      </p:pic>
    </p:spTree>
    <p:extLst>
      <p:ext uri="{BB962C8B-B14F-4D97-AF65-F5344CB8AC3E}">
        <p14:creationId xmlns:p14="http://schemas.microsoft.com/office/powerpoint/2010/main" val="255295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5978-7075-E4BB-4371-9C5B3612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Ad-Hoc Request 3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Provide a report with all the unique product counts for each segment and sort them in descending order of product counts. The final output contains 2 fields, segment and </a:t>
            </a:r>
            <a:r>
              <a:rPr lang="en-US" sz="2000" b="1" dirty="0" err="1"/>
              <a:t>product_count</a:t>
            </a:r>
            <a:r>
              <a:rPr lang="en-US" sz="2000" b="1" dirty="0"/>
              <a:t>.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55145-624E-2283-E0EB-65CE3326A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49" y="3130936"/>
            <a:ext cx="4138463" cy="28843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1E720-2282-2499-5EAA-F65F0BBF357C}"/>
              </a:ext>
            </a:extLst>
          </p:cNvPr>
          <p:cNvSpPr txBox="1"/>
          <p:nvPr/>
        </p:nvSpPr>
        <p:spPr>
          <a:xfrm>
            <a:off x="2689412" y="3130936"/>
            <a:ext cx="46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Notebook, Accessories, and Peripherals</a:t>
            </a:r>
          </a:p>
          <a:p>
            <a:r>
              <a:rPr lang="en-US" dirty="0"/>
              <a:t>Are in-demand products of </a:t>
            </a:r>
            <a:r>
              <a:rPr lang="en-US" dirty="0" err="1"/>
              <a:t>Atliq</a:t>
            </a:r>
            <a:r>
              <a:rPr lang="en-US" dirty="0"/>
              <a:t> </a:t>
            </a:r>
          </a:p>
          <a:p>
            <a:r>
              <a:rPr lang="en-US" dirty="0"/>
              <a:t>Hardware. </a:t>
            </a:r>
          </a:p>
        </p:txBody>
      </p:sp>
    </p:spTree>
    <p:extLst>
      <p:ext uri="{BB962C8B-B14F-4D97-AF65-F5344CB8AC3E}">
        <p14:creationId xmlns:p14="http://schemas.microsoft.com/office/powerpoint/2010/main" val="168641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5978-7075-E4BB-4371-9C5B3612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69" y="39102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Ad-Hoc Request 3 - Visualization</a:t>
            </a:r>
            <a:br>
              <a:rPr lang="en-US" dirty="0"/>
            </a:br>
            <a:br>
              <a:rPr lang="en-US" dirty="0"/>
            </a:b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BFDDD-C28D-4280-CA63-42FC1FCE2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69" y="1264555"/>
            <a:ext cx="9883997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2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8269-DB07-DE0A-BB70-5ECD92A7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Ad-Hoc Request 4</a:t>
            </a:r>
            <a:br>
              <a:rPr lang="en-US" dirty="0"/>
            </a:br>
            <a:br>
              <a:rPr lang="en-US" dirty="0"/>
            </a:br>
            <a:r>
              <a:rPr lang="en-US" sz="2000" b="1" dirty="0"/>
              <a:t>Follow-up: Which segment had the most increase in unique products in 2021 vs 2020? The final output contains these fields, segment, product_count_2020, product_count_2021, difference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7C8FD-02DA-47F7-C43C-334926C7F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6" y="3736539"/>
            <a:ext cx="6789607" cy="21901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7F9DD-71AA-61CC-184B-6512F4BC083A}"/>
              </a:ext>
            </a:extLst>
          </p:cNvPr>
          <p:cNvSpPr txBox="1"/>
          <p:nvPr/>
        </p:nvSpPr>
        <p:spPr>
          <a:xfrm>
            <a:off x="2592925" y="2855738"/>
            <a:ext cx="900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notebook, accessories, and peripherals segment had the most increase </a:t>
            </a:r>
          </a:p>
          <a:p>
            <a:r>
              <a:rPr lang="en-US" dirty="0"/>
              <a:t>in products in the year 2021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9470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B09A-6A89-BAF3-6E0B-E51CA673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83" y="408957"/>
            <a:ext cx="8911687" cy="1280890"/>
          </a:xfrm>
        </p:spPr>
        <p:txBody>
          <a:bodyPr/>
          <a:lstStyle/>
          <a:p>
            <a:r>
              <a:rPr lang="en-US" b="1"/>
              <a:t>Ad-hoc </a:t>
            </a:r>
            <a:r>
              <a:rPr lang="en-US" b="1" dirty="0"/>
              <a:t>Request 4 - Visualization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A1E80-D03B-B0AF-0F93-F6B9D417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83" y="1365713"/>
            <a:ext cx="9608823" cy="5402641"/>
          </a:xfrm>
        </p:spPr>
      </p:pic>
    </p:spTree>
    <p:extLst>
      <p:ext uri="{BB962C8B-B14F-4D97-AF65-F5344CB8AC3E}">
        <p14:creationId xmlns:p14="http://schemas.microsoft.com/office/powerpoint/2010/main" val="26782275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</TotalTime>
  <Words>747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Poppins</vt:lpstr>
      <vt:lpstr>Wingdings 3</vt:lpstr>
      <vt:lpstr>Wisp</vt:lpstr>
      <vt:lpstr>Consumer Goods Ad-hoc Insights</vt:lpstr>
      <vt:lpstr>INTRODUCTION </vt:lpstr>
      <vt:lpstr>Ad-hoc Request 1  Provide the list of markets in which customer "Atliq Exclusive" operates its business in the APAC region.</vt:lpstr>
      <vt:lpstr>Ad-hoc Request 2  What is the percentage of unique product increase in 2021 vs. 2020? The final output contains these fields, unique_products_2020 unique_products_2021 percentage_chg</vt:lpstr>
      <vt:lpstr>Ad-hoc Request 2 - Visualization</vt:lpstr>
      <vt:lpstr>Ad-Hoc Request 3  Provide a report with all the unique product counts for each segment and sort them in descending order of product counts. The final output contains 2 fields, segment and product_count.</vt:lpstr>
      <vt:lpstr>Ad-Hoc Request 3 - Visualization  </vt:lpstr>
      <vt:lpstr>Ad-Hoc Request 4  Follow-up: Which segment had the most increase in unique products in 2021 vs 2020? The final output contains these fields, segment, product_count_2020, product_count_2021, difference</vt:lpstr>
      <vt:lpstr>Ad-hoc Request 4 - Visualization</vt:lpstr>
      <vt:lpstr>Ad-Hoc Request 5  Get the products that have the highest and lowest manufacturing costs. The final output should contain these fields, product_code, product, manufacturing_cost</vt:lpstr>
      <vt:lpstr>Ad-Hoc Request 5 - Visualization </vt:lpstr>
      <vt:lpstr>Ad-Hoc Request 6  Generate a report which contains the top 5 customers who received an average high pre_invoice_discount_pct for the fiscal year 2021 and in the Indian market. The final output contains these fields, customer_code, customer, average_discount_percentage</vt:lpstr>
      <vt:lpstr>Ad-Hoc Request 6 - Visualization</vt:lpstr>
      <vt:lpstr>Ad-Hoc Request 7  Get the complete report of the Gross sales amount for the customer “Atliq Exclusive” for each month. This analysis helps to get an idea of low and high-performing months and take strategic decisions. The final report contains these columns: Month, Year, Gross sales Amount</vt:lpstr>
      <vt:lpstr>Ad-hoc Request 7 - Visualization</vt:lpstr>
      <vt:lpstr>Ad-hoc Request 8  In which quarter of 2020, got the maximum total_sold_quantity? The final output contains these fields sorted by the total_sold_quantity, Quarter, total_sold_quantity</vt:lpstr>
      <vt:lpstr>Ad-hoc Request 8 - Visualization  </vt:lpstr>
      <vt:lpstr>Ad-hoc Request 9  Which channel helped to bring more gross sales in the fiscal year 2021 and the percentage of contribution? The final output contains these fields, channel gross_sales,_mln percentage</vt:lpstr>
      <vt:lpstr>Ad-hoc Request 9 - Visualization  </vt:lpstr>
      <vt:lpstr>Ad-hoc Request 10  Get the Top 3 products in each division that have a high total_sold_quantity in the fiscal_year 2021? The final output contains these fields, division product_code, product total_sold_quantity, rank_order</vt:lpstr>
      <vt:lpstr>Ad-hoc Request 10 - Visualization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Ad-hoc Insights</dc:title>
  <dc:creator>usman ayaz</dc:creator>
  <cp:lastModifiedBy>usman ayaz</cp:lastModifiedBy>
  <cp:revision>67</cp:revision>
  <dcterms:created xsi:type="dcterms:W3CDTF">2023-02-03T05:21:23Z</dcterms:created>
  <dcterms:modified xsi:type="dcterms:W3CDTF">2023-02-10T04:08:52Z</dcterms:modified>
</cp:coreProperties>
</file>