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6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_rels/notesSlide6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1.xml.rels" ContentType="application/vnd.openxmlformats-package.relationships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12.xml.rels" ContentType="application/vnd.openxmlformats-package.relationships+xml"/>
  <Override PartName="/ppt/slides/_rels/slide44.xml.rels" ContentType="application/vnd.openxmlformats-package.relationships+xml"/>
  <Override PartName="/ppt/slides/_rels/slide11.xml.rels" ContentType="application/vnd.openxmlformats-package.relationships+xml"/>
  <Override PartName="/ppt/slides/_rels/slide43.xml.rels" ContentType="application/vnd.openxmlformats-package.relationships+xml"/>
  <Override PartName="/ppt/slides/_rels/slide10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7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34.xml.rels" ContentType="application/vnd.openxmlformats-package.relationships+xml"/>
  <Override PartName="/ppt/slides/_rels/slide65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49.xml.rels" ContentType="application/vnd.openxmlformats-package.relationships+xml"/>
  <Override PartName="/ppt/slides/_rels/slide56.xml.rels" ContentType="application/vnd.openxmlformats-package.relationships+xml"/>
  <Override PartName="/ppt/slides/_rels/slide24.xml.rels" ContentType="application/vnd.openxmlformats-package.relationships+xml"/>
  <Override PartName="/ppt/slides/_rels/slide48.xml.rels" ContentType="application/vnd.openxmlformats-package.relationships+xml"/>
  <Override PartName="/ppt/slides/_rels/slide38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23.xml.rels" ContentType="application/vnd.openxmlformats-package.relationships+xml"/>
  <Override PartName="/ppt/slides/_rels/slide47.xml.rels" ContentType="application/vnd.openxmlformats-package.relationships+xml"/>
  <Override PartName="/ppt/slides/_rels/slide37.xml.rels" ContentType="application/vnd.openxmlformats-package.relationships+xml"/>
  <Override PartName="/ppt/slides/_rels/slide5.xml.rels" ContentType="application/vnd.openxmlformats-package.relationships+xml"/>
  <Override PartName="/ppt/slides/_rels/slide54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45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36.xml.rels" ContentType="application/vnd.openxmlformats-package.relationships+xml"/>
  <Override PartName="/ppt/slides/_rels/slide8.xml.rels" ContentType="application/vnd.openxmlformats-package.relationships+xml"/>
  <Override PartName="/ppt/slides/_rels/slide57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2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5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52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26.xml" ContentType="application/vnd.openxmlformats-officedocument.presentationml.slide+xml"/>
  <Override PartName="/ppt/slides/slide2.xml" ContentType="application/vnd.openxmlformats-officedocument.presentationml.slide+xml"/>
  <Override PartName="/ppt/slides/slide5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87.jpeg" ContentType="image/jpeg"/>
  <Override PartName="/ppt/media/image86.jpeg" ContentType="image/jpeg"/>
  <Override PartName="/ppt/media/image85.jpeg" ContentType="image/jpeg"/>
  <Override PartName="/ppt/media/image84.jpeg" ContentType="image/jpeg"/>
  <Override PartName="/ppt/media/image81.png" ContentType="image/png"/>
  <Override PartName="/ppt/media/image76.jpeg" ContentType="image/jpeg"/>
  <Override PartName="/ppt/media/image75.jpeg" ContentType="image/jpeg"/>
  <Override PartName="/ppt/media/image74.jpeg" ContentType="image/jpeg"/>
  <Override PartName="/ppt/media/image73.png" ContentType="image/png"/>
  <Override PartName="/ppt/media/image72.png" ContentType="image/png"/>
  <Override PartName="/ppt/media/image70.jpeg" ContentType="image/jpeg"/>
  <Override PartName="/ppt/media/image67.jpeg" ContentType="image/jpeg"/>
  <Override PartName="/ppt/media/image66.jpeg" ContentType="image/jpeg"/>
  <Override PartName="/ppt/media/image65.png" ContentType="image/png"/>
  <Override PartName="/ppt/media/image64.png" ContentType="image/png"/>
  <Override PartName="/ppt/media/image63.jpeg" ContentType="image/jpeg"/>
  <Override PartName="/ppt/media/image62.png" ContentType="image/png"/>
  <Override PartName="/ppt/media/image59.png" ContentType="image/png"/>
  <Override PartName="/ppt/media/image71.jpeg" ContentType="image/jpeg"/>
  <Override PartName="/ppt/media/image58.jpeg" ContentType="image/jpeg"/>
  <Override PartName="/ppt/media/image2.png" ContentType="image/png"/>
  <Override PartName="/ppt/media/image52.png" ContentType="image/png"/>
  <Override PartName="/ppt/media/image51.jpeg" ContentType="image/jpeg"/>
  <Override PartName="/ppt/media/image61.jpeg" ContentType="image/jpeg"/>
  <Override PartName="/ppt/media/image48.jpeg" ContentType="image/jpeg"/>
  <Override PartName="/ppt/media/image42.png" ContentType="image/png"/>
  <Override PartName="/ppt/media/image39.png" ContentType="image/png"/>
  <Override PartName="/ppt/media/image38.png" ContentType="image/png"/>
  <Override PartName="/ppt/media/image68.jpeg" ContentType="image/jpeg"/>
  <Override PartName="/ppt/media/image37.png" ContentType="image/png"/>
  <Override PartName="/ppt/media/image17.gif" ContentType="image/gif"/>
  <Override PartName="/ppt/media/image36.png" ContentType="image/png"/>
  <Override PartName="/ppt/media/image18.png" ContentType="image/png"/>
  <Override PartName="/ppt/media/image34.jpeg" ContentType="image/jpeg"/>
  <Override PartName="/ppt/media/image44.jpeg" ContentType="image/jpeg"/>
  <Override PartName="/ppt/media/image33.jpeg" ContentType="image/jpeg"/>
  <Override PartName="/ppt/media/image80.png" ContentType="image/png"/>
  <Override PartName="/ppt/media/image50.jpeg" ContentType="image/jpeg"/>
  <Override PartName="/ppt/media/image32.png" ContentType="image/png"/>
  <Override PartName="/ppt/media/image79.jpeg" ContentType="image/jpeg"/>
  <Override PartName="/ppt/media/image31.png" ContentType="image/png"/>
  <Override PartName="/ppt/media/image30.png" ContentType="image/png"/>
  <Override PartName="/ppt/media/image43.png" ContentType="image/png"/>
  <Override PartName="/ppt/media/image16.jpeg" ContentType="image/jpeg"/>
  <Override PartName="/ppt/media/image27.jpeg" ContentType="image/jpeg"/>
  <Override PartName="/ppt/media/image20.jpeg" ContentType="image/jpeg"/>
  <Override PartName="/ppt/media/image78.jpeg" ContentType="image/jpeg"/>
  <Override PartName="/ppt/media/image21.png" ContentType="image/png"/>
  <Override PartName="/ppt/media/image19.png" ContentType="image/png"/>
  <Override PartName="/ppt/media/image45.png" ContentType="image/png"/>
  <Override PartName="/ppt/media/image1.png" ContentType="image/png"/>
  <Override PartName="/ppt/media/image26.jpeg" ContentType="image/jpeg"/>
  <Override PartName="/ppt/media/image15.jpeg" ContentType="image/jpeg"/>
  <Override PartName="/ppt/media/image40.png" ContentType="image/png"/>
  <Override PartName="/ppt/media/image12.jpeg" ContentType="image/jpeg"/>
  <Override PartName="/ppt/media/image77.jpeg" ContentType="image/jpeg"/>
  <Override PartName="/ppt/media/image11.png" ContentType="image/png"/>
  <Override PartName="/ppt/media/image3.png" ContentType="image/png"/>
  <Override PartName="/ppt/media/image53.png" ContentType="image/png"/>
  <Override PartName="/ppt/media/image28.png" ContentType="image/png"/>
  <Override PartName="/ppt/media/image49.png" ContentType="image/png"/>
  <Override PartName="/ppt/media/image55.png" ContentType="image/png"/>
  <Override PartName="/ppt/media/image5.png" ContentType="image/png"/>
  <Override PartName="/ppt/media/image8.jpeg" ContentType="image/jpeg"/>
  <Override PartName="/ppt/media/image10.jpeg" ContentType="image/jpeg"/>
  <Override PartName="/ppt/media/image88.png" ContentType="image/png"/>
  <Override PartName="/ppt/media/image9.jpeg" ContentType="image/jpeg"/>
  <Override PartName="/ppt/media/image83.jpeg" ContentType="image/jpeg"/>
  <Override PartName="/ppt/media/image57.png" ContentType="image/png"/>
  <Override PartName="/ppt/media/image7.png" ContentType="image/png"/>
  <Override PartName="/ppt/media/image22.png" ContentType="image/png"/>
  <Override PartName="/ppt/media/image29.png" ContentType="image/png"/>
  <Override PartName="/ppt/media/image56.png" ContentType="image/png"/>
  <Override PartName="/ppt/media/image6.png" ContentType="image/png"/>
  <Override PartName="/ppt/media/image35.png" ContentType="image/png"/>
  <Override PartName="/ppt/media/image23.png" ContentType="image/png"/>
  <Override PartName="/ppt/media/image14.jpeg" ContentType="image/jpeg"/>
  <Override PartName="/ppt/media/image54.png" ContentType="image/png"/>
  <Override PartName="/ppt/media/image4.png" ContentType="image/png"/>
  <Override PartName="/ppt/media/image82.jpeg" ContentType="image/jpeg"/>
  <Override PartName="/ppt/media/image69.jpeg" ContentType="image/jpeg"/>
  <Override PartName="/ppt/media/image47.png" ContentType="image/png"/>
  <Override PartName="/ppt/media/image60.png" ContentType="image/png"/>
  <Override PartName="/ppt/media/image41.gif" ContentType="image/gif"/>
  <Override PartName="/ppt/media/image25.png" ContentType="image/png"/>
  <Override PartName="/ppt/media/image13.jpeg" ContentType="image/jpeg"/>
  <Override PartName="/ppt/media/image46.png" ContentType="image/png"/>
  <Override PartName="/ppt/media/image24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28B689E-36DB-4FFE-AE09-3B9B3547416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2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7EFD9C0-4707-419B-B74B-D48DC1F761E2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2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1F45C2C-EC1D-4DEB-AE40-DA2AA9063F1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3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B365C84-A794-465F-A8D7-E001AF6F8AE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3EC3A067-E4FA-45C6-8DB0-01D944D822A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C0D2CA4-89A2-4486-B629-605BB0B5B93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2F2F2CA7-6B8B-4B7B-9EEE-7A1F44773CE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D92628C-4074-4E78-8851-2C3DA29B5CA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EB598060-2C5E-4217-945E-0200B462435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3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D2B2686-059A-4BF0-8479-A0267EBB72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5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F99927D-C327-47C2-96A8-CB24F246401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F16A2EB-E00B-4E93-9E9F-3FDB441B19D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C967310-4E1C-4D77-9D0D-E9D53D6814D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9360062-7FF5-4B68-AF36-9E0FAF084C1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75B3FA0-82C1-46BA-AFBE-A1E87978626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3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95F2394-8254-4536-A53B-623C251EA79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6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B9DFB7E-70F5-4B4D-8B80-A8A8C90B024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7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28C7F7B-6302-4E5E-839E-3DF3CB84D4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7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6BB0070-7270-494E-8C29-AC72E99C893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7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C733A05-FD61-4E2B-822F-A0364CFD49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7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8FA32F99-31CA-4244-BB11-D9D8BEBDCC0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23DA2FE7-6F98-46B3-9C93-EF5DC45CB26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28ED5AF-EF40-48AC-811E-8A021E56542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BA3D440-59D6-47EF-A0A5-94A967D2822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37A7800-D5F9-4AF1-9AAB-586937CE5728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2765F21-E472-4FC2-95D4-6F7CB91094C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3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F933440D-8AF1-442A-A932-E77246B2BC3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FC6D194E-8E9E-473A-8231-4042DEC9BB6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B1BCA22-B058-4353-B799-8945951D761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9AD45F9-C15C-4D8F-99E8-D206A3DABFB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72D15D5E-127D-454D-A136-E1CE1F7EE8A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Arial"/>
                <a:ea typeface="Roboto"/>
              </a:rPr>
              <a:t>The Coding Bootcamp |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ffffff"/>
                </a:solidFill>
                <a:latin typeface="Arial"/>
              </a:rPr>
              <a:t>Lesson Title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Seventh Outline LevelMonth, Day, Year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Seventh Outline LevelDay X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4" name="Line 4"/>
          <p:cNvSpPr/>
          <p:nvPr/>
        </p:nvSpPr>
        <p:spPr>
          <a:xfrm>
            <a:off x="0" y="653760"/>
            <a:ext cx="9144000" cy="0"/>
          </a:xfrm>
          <a:prstGeom prst="line">
            <a:avLst/>
          </a:prstGeom>
          <a:ln w="41400">
            <a:solidFill>
              <a:srgbClr val="c83232"/>
            </a:solidFill>
          </a:ln>
        </p:spPr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Section Title</a:t>
            </a:r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gif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jpeg"/><Relationship Id="rId9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jpeg"/><Relationship Id="rId10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1.gif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jpeg"/><Relationship Id="rId3" Type="http://schemas.openxmlformats.org/officeDocument/2006/relationships/image" Target="../media/image5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jpeg"/><Relationship Id="rId3" Type="http://schemas.openxmlformats.org/officeDocument/2006/relationships/image" Target="../media/image62.png"/><Relationship Id="rId4" Type="http://schemas.openxmlformats.org/officeDocument/2006/relationships/image" Target="../media/image63.jpe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jpeg"/><Relationship Id="rId4" Type="http://schemas.openxmlformats.org/officeDocument/2006/relationships/image" Target="../media/image67.jpeg"/><Relationship Id="rId5" Type="http://schemas.openxmlformats.org/officeDocument/2006/relationships/image" Target="../media/image68.jpeg"/><Relationship Id="rId6" Type="http://schemas.openxmlformats.org/officeDocument/2006/relationships/image" Target="../media/image69.jpeg"/><Relationship Id="rId7" Type="http://schemas.openxmlformats.org/officeDocument/2006/relationships/image" Target="../media/image70.jpeg"/><Relationship Id="rId8" Type="http://schemas.openxmlformats.org/officeDocument/2006/relationships/image" Target="../media/image71.jpe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image" Target="../media/image74.jpeg"/><Relationship Id="rId4" Type="http://schemas.openxmlformats.org/officeDocument/2006/relationships/image" Target="../media/image75.jpeg"/><Relationship Id="rId5" Type="http://schemas.openxmlformats.org/officeDocument/2006/relationships/image" Target="../media/image76.jpeg"/><Relationship Id="rId6" Type="http://schemas.openxmlformats.org/officeDocument/2006/relationships/image" Target="../media/image77.jpeg"/><Relationship Id="rId7" Type="http://schemas.openxmlformats.org/officeDocument/2006/relationships/image" Target="../media/image78.jpeg"/><Relationship Id="rId8" Type="http://schemas.openxmlformats.org/officeDocument/2006/relationships/image" Target="../media/image79.jpe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image" Target="../media/image82.jpeg"/><Relationship Id="rId4" Type="http://schemas.openxmlformats.org/officeDocument/2006/relationships/image" Target="../media/image83.jpeg"/><Relationship Id="rId5" Type="http://schemas.openxmlformats.org/officeDocument/2006/relationships/image" Target="../media/image84.jpeg"/><Relationship Id="rId6" Type="http://schemas.openxmlformats.org/officeDocument/2006/relationships/image" Target="../media/image85.jpeg"/><Relationship Id="rId7" Type="http://schemas.openxmlformats.org/officeDocument/2006/relationships/image" Target="../media/image86.jpeg"/><Relationship Id="rId8" Type="http://schemas.openxmlformats.org/officeDocument/2006/relationships/image" Target="../media/image87.jpe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Going Live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370320" y="4034880"/>
            <a:ext cx="226980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April 4, 2016</a:t>
            </a:r>
            <a:endParaRPr/>
          </a:p>
        </p:txBody>
      </p:sp>
      <p:sp>
        <p:nvSpPr>
          <p:cNvPr id="127" name="TextShape 3"/>
          <p:cNvSpPr txBox="1"/>
          <p:nvPr/>
        </p:nvSpPr>
        <p:spPr>
          <a:xfrm>
            <a:off x="397080" y="2504160"/>
            <a:ext cx="270000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Day 4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1600200" y="990720"/>
            <a:ext cx="6400440" cy="517716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Full-Stack Development?</a:t>
            </a:r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&gt; Intro to Console</a:t>
            </a:r>
            <a:endParaRPr/>
          </a:p>
        </p:txBody>
      </p:sp>
      <p:pic>
        <p:nvPicPr>
          <p:cNvPr id="150" name="Picture 4" descr=""/>
          <p:cNvPicPr/>
          <p:nvPr/>
        </p:nvPicPr>
        <p:blipFill>
          <a:blip r:embed="rId1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&lt;title&gt; Intro to HTML &lt;/title&gt;</a:t>
            </a:r>
            <a:endParaRPr/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ln>
            <a:noFill/>
          </a:ln>
        </p:spPr>
      </p:pic>
      <p:pic>
        <p:nvPicPr>
          <p:cNvPr id="153" name="Picture 4" descr=""/>
          <p:cNvPicPr/>
          <p:nvPr/>
        </p:nvPicPr>
        <p:blipFill>
          <a:blip r:embed="rId2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 strike="noStrike">
                <a:solidFill>
                  <a:srgbClr val="ffffff"/>
                </a:solidFill>
                <a:latin typeface="Arial"/>
                <a:ea typeface="Roboto"/>
              </a:rPr>
              <a:t>HTML 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is one of the three base languages behind </a:t>
            </a:r>
            <a:r>
              <a:rPr lang="en-US" sz="2000" strike="noStrike" u="sng">
                <a:solidFill>
                  <a:srgbClr val="ffffff"/>
                </a:solidFill>
                <a:latin typeface="Arial"/>
                <a:ea typeface="Roboto"/>
              </a:rPr>
              <a:t>every single website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It defines all of the basic content and a </a:t>
            </a:r>
            <a:r>
              <a:rPr i="1" lang="en-US" sz="2000" strike="noStrike">
                <a:solidFill>
                  <a:srgbClr val="ffffff"/>
                </a:solidFill>
                <a:latin typeface="Arial"/>
                <a:ea typeface="Roboto"/>
              </a:rPr>
              <a:t>bit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 of formatting.</a:t>
            </a: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Pushing and Pulling to GitHub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0" y="865080"/>
            <a:ext cx="9143640" cy="1520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Picture 10" descr=""/>
          <p:cNvPicPr/>
          <p:nvPr/>
        </p:nvPicPr>
        <p:blipFill>
          <a:blip r:embed="rId1"/>
          <a:stretch/>
        </p:blipFill>
        <p:spPr>
          <a:xfrm>
            <a:off x="2133720" y="12308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9" name="Picture 10" descr=""/>
          <p:cNvPicPr/>
          <p:nvPr/>
        </p:nvPicPr>
        <p:blipFill>
          <a:blip r:embed="rId2"/>
          <a:stretch/>
        </p:blipFill>
        <p:spPr>
          <a:xfrm>
            <a:off x="3269160" y="12232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0" name="Picture 35" descr=""/>
          <p:cNvPicPr/>
          <p:nvPr/>
        </p:nvPicPr>
        <p:blipFill>
          <a:blip r:embed="rId3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1" name="Picture 10" descr=""/>
          <p:cNvPicPr/>
          <p:nvPr/>
        </p:nvPicPr>
        <p:blipFill>
          <a:blip r:embed="rId4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2" name="Picture 2" descr=""/>
          <p:cNvPicPr/>
          <p:nvPr/>
        </p:nvPicPr>
        <p:blipFill>
          <a:blip r:embed="rId5"/>
          <a:stretch/>
        </p:blipFill>
        <p:spPr>
          <a:xfrm>
            <a:off x="235080" y="855360"/>
            <a:ext cx="1511280" cy="151128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 rot="5400000">
            <a:off x="1596600" y="2007360"/>
            <a:ext cx="87300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420640" y="8676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3540240" y="86508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66" name="CustomShape 6"/>
          <p:cNvSpPr/>
          <p:nvPr/>
        </p:nvSpPr>
        <p:spPr>
          <a:xfrm>
            <a:off x="462096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67" name="CustomShape 7"/>
          <p:cNvSpPr/>
          <p:nvPr/>
        </p:nvSpPr>
        <p:spPr>
          <a:xfrm>
            <a:off x="587628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168" name="CustomShape 8"/>
          <p:cNvSpPr/>
          <p:nvPr/>
        </p:nvSpPr>
        <p:spPr>
          <a:xfrm flipV="1">
            <a:off x="1492200" y="2104200"/>
            <a:ext cx="2217240" cy="1237680"/>
          </a:xfrm>
          <a:prstGeom prst="bentConnector2">
            <a:avLst/>
          </a:prstGeom>
          <a:noFill/>
          <a:ln w="6660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1567440" y="254628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0" name="CustomShape 10"/>
          <p:cNvSpPr/>
          <p:nvPr/>
        </p:nvSpPr>
        <p:spPr>
          <a:xfrm>
            <a:off x="2592720" y="296208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1" name="CustomShape 11"/>
          <p:cNvSpPr/>
          <p:nvPr/>
        </p:nvSpPr>
        <p:spPr>
          <a:xfrm rot="5400000">
            <a:off x="843480" y="27489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2"/>
          <p:cNvSpPr/>
          <p:nvPr/>
        </p:nvSpPr>
        <p:spPr>
          <a:xfrm flipV="1">
            <a:off x="1563840" y="2086560"/>
            <a:ext cx="3151800" cy="2602080"/>
          </a:xfrm>
          <a:prstGeom prst="bentConnector3">
            <a:avLst>
              <a:gd name="adj1" fmla="val 100361"/>
            </a:avLst>
          </a:prstGeom>
          <a:noFill/>
          <a:ln w="6660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3747240" y="481824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4" name="CustomShape 14"/>
          <p:cNvSpPr/>
          <p:nvPr/>
        </p:nvSpPr>
        <p:spPr>
          <a:xfrm>
            <a:off x="156744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5" name="CustomShape 15"/>
          <p:cNvSpPr/>
          <p:nvPr/>
        </p:nvSpPr>
        <p:spPr>
          <a:xfrm flipV="1" rot="10800000">
            <a:off x="5159880" y="5694480"/>
            <a:ext cx="3653640" cy="3479040"/>
          </a:xfrm>
          <a:prstGeom prst="bentConnector3">
            <a:avLst>
              <a:gd name="adj1" fmla="val -398"/>
            </a:avLst>
          </a:prstGeom>
          <a:noFill/>
          <a:ln w="666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6"/>
          <p:cNvSpPr/>
          <p:nvPr/>
        </p:nvSpPr>
        <p:spPr>
          <a:xfrm>
            <a:off x="4140720" y="532584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7" name="CustomShape 17"/>
          <p:cNvSpPr/>
          <p:nvPr/>
        </p:nvSpPr>
        <p:spPr>
          <a:xfrm flipV="1">
            <a:off x="1563840" y="2102040"/>
            <a:ext cx="4416840" cy="3934800"/>
          </a:xfrm>
          <a:prstGeom prst="bentConnector2">
            <a:avLst/>
          </a:prstGeom>
          <a:noFill/>
          <a:ln w="6660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8"/>
          <p:cNvSpPr/>
          <p:nvPr/>
        </p:nvSpPr>
        <p:spPr>
          <a:xfrm>
            <a:off x="4866480" y="574452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9" name="CustomShape 19"/>
          <p:cNvSpPr/>
          <p:nvPr/>
        </p:nvSpPr>
        <p:spPr>
          <a:xfrm>
            <a:off x="6576840" y="1442880"/>
            <a:ext cx="1436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trike="noStrike" u="sng">
                <a:solidFill>
                  <a:srgbClr val="000000"/>
                </a:solidFill>
                <a:latin typeface="Arial"/>
              </a:rPr>
              <a:t>GitHub Branch</a:t>
            </a:r>
            <a:endParaRPr/>
          </a:p>
        </p:txBody>
      </p:sp>
      <p:pic>
        <p:nvPicPr>
          <p:cNvPr id="180" name="Picture 2" descr=""/>
          <p:cNvPicPr/>
          <p:nvPr/>
        </p:nvPicPr>
        <p:blipFill>
          <a:blip r:embed="rId6"/>
          <a:stretch/>
        </p:blipFill>
        <p:spPr>
          <a:xfrm>
            <a:off x="218520" y="2605320"/>
            <a:ext cx="1271160" cy="1052640"/>
          </a:xfrm>
          <a:prstGeom prst="rect">
            <a:avLst/>
          </a:prstGeom>
          <a:ln>
            <a:noFill/>
          </a:ln>
        </p:spPr>
      </p:pic>
      <p:pic>
        <p:nvPicPr>
          <p:cNvPr id="181" name="Picture 2" descr=""/>
          <p:cNvPicPr/>
          <p:nvPr/>
        </p:nvPicPr>
        <p:blipFill>
          <a:blip r:embed="rId7"/>
          <a:stretch/>
        </p:blipFill>
        <p:spPr>
          <a:xfrm>
            <a:off x="453960" y="3793680"/>
            <a:ext cx="904320" cy="1109520"/>
          </a:xfrm>
          <a:prstGeom prst="rect">
            <a:avLst/>
          </a:prstGeom>
          <a:ln>
            <a:noFill/>
          </a:ln>
        </p:spPr>
      </p:pic>
      <p:pic>
        <p:nvPicPr>
          <p:cNvPr id="182" name="Picture 57" descr=""/>
          <p:cNvPicPr/>
          <p:nvPr/>
        </p:nvPicPr>
        <p:blipFill>
          <a:blip r:embed="rId8"/>
          <a:srcRect l="31594" t="0" r="27624" b="0"/>
          <a:stretch/>
        </p:blipFill>
        <p:spPr>
          <a:xfrm>
            <a:off x="441000" y="5134680"/>
            <a:ext cx="897480" cy="1119240"/>
          </a:xfrm>
          <a:prstGeom prst="rect">
            <a:avLst/>
          </a:prstGeom>
          <a:ln>
            <a:noFill/>
          </a:ln>
        </p:spPr>
      </p:pic>
      <p:sp>
        <p:nvSpPr>
          <p:cNvPr id="183" name="CustomShape 20"/>
          <p:cNvSpPr/>
          <p:nvPr/>
        </p:nvSpPr>
        <p:spPr>
          <a:xfrm rot="5400000">
            <a:off x="2201400" y="27723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1"/>
          <p:cNvSpPr/>
          <p:nvPr/>
        </p:nvSpPr>
        <p:spPr>
          <a:xfrm>
            <a:off x="292536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CSS works by hooking onto </a:t>
            </a:r>
            <a:r>
              <a:rPr b="1" lang="en-US" sz="2000" strike="noStrike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b="1" lang="en-US" sz="2000" strike="noStrike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US" sz="2000" strike="noStrike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”.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Once hooked, we apply </a:t>
            </a:r>
            <a:r>
              <a:rPr b="1" lang="en-US" sz="2000" strike="noStrike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to those HTML elements using CSS.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8" name="Picture 2" descr=""/>
          <p:cNvPicPr/>
          <p:nvPr/>
        </p:nvPicPr>
        <p:blipFill>
          <a:blip r:embed="rId1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191" name="Picture 2" descr=""/>
          <p:cNvPicPr/>
          <p:nvPr/>
        </p:nvPicPr>
        <p:blipFill>
          <a:blip r:embed="rId1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In HTML/CSS, (by default) every element displayed is governed by a concept called “</a:t>
            </a:r>
            <a:r>
              <a:rPr b="1" lang="en-US" sz="2200" strike="noStrike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This means that HTML elements force their adjacent elements to </a:t>
            </a:r>
            <a:r>
              <a:rPr b="1" lang="en-US" sz="2200" strike="noStrike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 them. </a:t>
            </a:r>
            <a:endParaRPr/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The Box Model wraps every CSS element in </a:t>
            </a:r>
            <a:r>
              <a:rPr b="1" lang="en-US" sz="2200" strike="noStrike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/>
          </a:p>
        </p:txBody>
      </p:sp>
      <p:pic>
        <p:nvPicPr>
          <p:cNvPr id="196" name="Picture 2" descr=""/>
          <p:cNvPicPr/>
          <p:nvPr/>
        </p:nvPicPr>
        <p:blipFill>
          <a:blip r:embed="rId1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We can orient our HTML elements in relation to space with CSS positioning </a:t>
            </a:r>
            <a:r>
              <a:rPr b="1" lang="en-US" sz="2200" strike="noStrike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.</a:t>
            </a:r>
            <a:endParaRPr/>
          </a:p>
        </p:txBody>
      </p:sp>
      <p:pic>
        <p:nvPicPr>
          <p:cNvPr id="200" name="Picture 9" descr=""/>
          <p:cNvPicPr/>
          <p:nvPr/>
        </p:nvPicPr>
        <p:blipFill>
          <a:blip r:embed="rId1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How to Learn…</a:t>
            </a:r>
            <a:endParaRPr/>
          </a:p>
        </p:txBody>
      </p:sp>
      <p:pic>
        <p:nvPicPr>
          <p:cNvPr id="202" name="Picture 8" descr=""/>
          <p:cNvPicPr/>
          <p:nvPr/>
        </p:nvPicPr>
        <p:blipFill>
          <a:blip r:embed="rId1"/>
          <a:stretch/>
        </p:blipFill>
        <p:spPr>
          <a:xfrm>
            <a:off x="304920" y="3270600"/>
            <a:ext cx="4562280" cy="1285560"/>
          </a:xfrm>
          <a:prstGeom prst="rect">
            <a:avLst/>
          </a:prstGeom>
          <a:ln>
            <a:noFill/>
          </a:ln>
        </p:spPr>
      </p:pic>
      <p:pic>
        <p:nvPicPr>
          <p:cNvPr id="203" name="Picture 4" descr=""/>
          <p:cNvPicPr/>
          <p:nvPr/>
        </p:nvPicPr>
        <p:blipFill>
          <a:blip r:embed="rId2"/>
          <a:srcRect l="15997" t="0" r="0" b="0"/>
          <a:stretch/>
        </p:blipFill>
        <p:spPr>
          <a:xfrm>
            <a:off x="0" y="701640"/>
            <a:ext cx="4400280" cy="1047240"/>
          </a:xfrm>
          <a:prstGeom prst="rect">
            <a:avLst/>
          </a:prstGeom>
          <a:ln>
            <a:noFill/>
          </a:ln>
        </p:spPr>
      </p:pic>
      <p:pic>
        <p:nvPicPr>
          <p:cNvPr id="204" name="Picture 6" descr=""/>
          <p:cNvPicPr/>
          <p:nvPr/>
        </p:nvPicPr>
        <p:blipFill>
          <a:blip r:embed="rId3"/>
          <a:stretch/>
        </p:blipFill>
        <p:spPr>
          <a:xfrm>
            <a:off x="3570480" y="4827240"/>
            <a:ext cx="5565240" cy="1391040"/>
          </a:xfrm>
          <a:prstGeom prst="rect">
            <a:avLst/>
          </a:prstGeom>
          <a:ln>
            <a:noFill/>
          </a:ln>
        </p:spPr>
      </p:pic>
      <p:pic>
        <p:nvPicPr>
          <p:cNvPr id="205" name="Picture 2" descr=""/>
          <p:cNvPicPr/>
          <p:nvPr/>
        </p:nvPicPr>
        <p:blipFill>
          <a:blip r:embed="rId4"/>
          <a:stretch/>
        </p:blipFill>
        <p:spPr>
          <a:xfrm>
            <a:off x="3421440" y="1425600"/>
            <a:ext cx="5714640" cy="1702800"/>
          </a:xfrm>
          <a:prstGeom prst="rect">
            <a:avLst/>
          </a:prstGeom>
          <a:ln>
            <a:noFill/>
          </a:ln>
        </p:spPr>
      </p:pic>
      <p:pic>
        <p:nvPicPr>
          <p:cNvPr id="206" name="Picture 12" descr=""/>
          <p:cNvPicPr/>
          <p:nvPr/>
        </p:nvPicPr>
        <p:blipFill>
          <a:blip r:embed="rId5"/>
          <a:stretch/>
        </p:blipFill>
        <p:spPr>
          <a:xfrm>
            <a:off x="5261760" y="3908160"/>
            <a:ext cx="1971360" cy="428400"/>
          </a:xfrm>
          <a:prstGeom prst="rect">
            <a:avLst/>
          </a:prstGeom>
          <a:ln>
            <a:noFill/>
          </a:ln>
        </p:spPr>
      </p:pic>
      <p:pic>
        <p:nvPicPr>
          <p:cNvPr id="207" name="Picture 13" descr=""/>
          <p:cNvPicPr/>
          <p:nvPr/>
        </p:nvPicPr>
        <p:blipFill>
          <a:blip r:embed="rId6"/>
          <a:stretch/>
        </p:blipFill>
        <p:spPr>
          <a:xfrm>
            <a:off x="1956240" y="2479320"/>
            <a:ext cx="1437840" cy="504360"/>
          </a:xfrm>
          <a:prstGeom prst="rect">
            <a:avLst/>
          </a:prstGeom>
          <a:ln>
            <a:noFill/>
          </a:ln>
        </p:spPr>
      </p:pic>
      <p:pic>
        <p:nvPicPr>
          <p:cNvPr id="208" name="Picture 14" descr=""/>
          <p:cNvPicPr/>
          <p:nvPr/>
        </p:nvPicPr>
        <p:blipFill>
          <a:blip r:embed="rId7"/>
          <a:srcRect l="0" t="5647" r="0" b="0"/>
          <a:stretch/>
        </p:blipFill>
        <p:spPr>
          <a:xfrm>
            <a:off x="7467480" y="914400"/>
            <a:ext cx="1342800" cy="799200"/>
          </a:xfrm>
          <a:prstGeom prst="rect">
            <a:avLst/>
          </a:prstGeom>
          <a:ln>
            <a:noFill/>
          </a:ln>
        </p:spPr>
      </p:pic>
      <p:pic>
        <p:nvPicPr>
          <p:cNvPr id="209" name="Picture 15" descr=""/>
          <p:cNvPicPr/>
          <p:nvPr/>
        </p:nvPicPr>
        <p:blipFill>
          <a:blip r:embed="rId8"/>
          <a:stretch/>
        </p:blipFill>
        <p:spPr>
          <a:xfrm>
            <a:off x="4172040" y="857880"/>
            <a:ext cx="2781000" cy="628200"/>
          </a:xfrm>
          <a:prstGeom prst="rect">
            <a:avLst/>
          </a:prstGeom>
          <a:ln>
            <a:noFill/>
          </a:ln>
        </p:spPr>
      </p:pic>
      <p:pic>
        <p:nvPicPr>
          <p:cNvPr id="210" name="Picture 8" descr=""/>
          <p:cNvPicPr/>
          <p:nvPr/>
        </p:nvPicPr>
        <p:blipFill>
          <a:blip r:embed="rId9"/>
          <a:stretch/>
        </p:blipFill>
        <p:spPr>
          <a:xfrm>
            <a:off x="1228680" y="4635360"/>
            <a:ext cx="1942920" cy="16642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General Questions / Issues?</a:t>
            </a:r>
            <a:endParaRPr/>
          </a:p>
        </p:txBody>
      </p:sp>
      <p:pic>
        <p:nvPicPr>
          <p:cNvPr id="212" name="Picture 4" descr=""/>
          <p:cNvPicPr/>
          <p:nvPr/>
        </p:nvPicPr>
        <p:blipFill>
          <a:blip r:embed="rId1"/>
          <a:stretch/>
        </p:blipFill>
        <p:spPr>
          <a:xfrm>
            <a:off x="325440" y="1017360"/>
            <a:ext cx="8465400" cy="48409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Check-Up Session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04920" y="16765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i="1" lang="en-US" sz="6000" strike="noStrike">
                <a:solidFill>
                  <a:srgbClr val="000000"/>
                </a:solidFill>
                <a:latin typeface="Arial"/>
                <a:ea typeface="Roboto"/>
              </a:rPr>
              <a:t>How’s it going?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287280" y="304812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Roboto"/>
              </a:rPr>
              <a:t>After 1 week of Bootcamp, how are you holding up?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258840" y="365760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Roboto"/>
              </a:rPr>
              <a:t>What feedback do you have so far? 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Double Take</a:t>
            </a:r>
            <a:endParaRPr/>
          </a:p>
        </p:txBody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16" name="Picture 6" descr=""/>
          <p:cNvPicPr/>
          <p:nvPr/>
        </p:nvPicPr>
        <p:blipFill>
          <a:blip r:embed="rId1"/>
          <a:srcRect l="0" t="17160" r="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217" name="Picture 10" descr=""/>
          <p:cNvPicPr/>
          <p:nvPr/>
        </p:nvPicPr>
        <p:blipFill>
          <a:blip r:embed="rId2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218" name="Picture 11" descr=""/>
          <p:cNvPicPr/>
          <p:nvPr/>
        </p:nvPicPr>
        <p:blipFill>
          <a:blip r:embed="rId3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219" name="Picture 12" descr=""/>
          <p:cNvPicPr/>
          <p:nvPr/>
        </p:nvPicPr>
        <p:blipFill>
          <a:blip r:embed="rId4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220" name="Picture 13" descr=""/>
          <p:cNvPicPr/>
          <p:nvPr/>
        </p:nvPicPr>
        <p:blipFill>
          <a:blip r:embed="rId5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221" name="Picture 14" descr=""/>
          <p:cNvPicPr/>
          <p:nvPr/>
        </p:nvPicPr>
        <p:blipFill>
          <a:blip r:embed="rId6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3" name="Picture 4" descr=""/>
          <p:cNvPicPr/>
          <p:nvPr/>
        </p:nvPicPr>
        <p:blipFill>
          <a:blip r:embed="rId1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All web layouts are inherently composed of containers, traditionally called “</a:t>
            </a:r>
            <a:r>
              <a:rPr b="1" lang="en-US" sz="2200" strike="noStrike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”</a:t>
            </a:r>
            <a:endParaRPr/>
          </a:p>
        </p:txBody>
      </p:sp>
    </p:spTree>
  </p:cSld>
  <p:transition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6" name="Picture 5" descr=""/>
          <p:cNvPicPr/>
          <p:nvPr/>
        </p:nvPicPr>
        <p:blipFill>
          <a:blip r:embed="rId1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HTML5 introduced the concept of </a:t>
            </a:r>
            <a:r>
              <a:rPr b="1" lang="en-US" sz="2000" strike="noStrike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meaning “divs” could be given more meaningful names.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In theory, this helps with organization and search engine optimization. </a:t>
            </a:r>
            <a:endParaRPr/>
          </a:p>
        </p:txBody>
      </p:sp>
    </p:spTree>
  </p:cSld>
  <p:transition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That said… many (if not most) websites, seem to still be using basic </a:t>
            </a:r>
            <a:r>
              <a:rPr b="1" lang="en-US" sz="2000" strike="noStrike">
                <a:solidFill>
                  <a:srgbClr val="000000"/>
                </a:solidFill>
                <a:latin typeface="Arial"/>
              </a:rPr>
              <a:t>divs.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There are reasons for this that we’ll showcase in later sections.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Additionally, it’s possible to include “semantics” by using id names and classes. </a:t>
            </a:r>
            <a:endParaRPr/>
          </a:p>
        </p:txBody>
      </p:sp>
      <p:pic>
        <p:nvPicPr>
          <p:cNvPr id="230" name="Picture 9" descr=""/>
          <p:cNvPicPr/>
          <p:nvPr/>
        </p:nvPicPr>
        <p:blipFill>
          <a:blip r:embed="rId1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 strike="noStrike">
                <a:solidFill>
                  <a:srgbClr val="000000"/>
                </a:solidFill>
                <a:latin typeface="Arial"/>
              </a:rPr>
              <a:t>Bottom line: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Follow your homework’s instructions. But when you get out in the “real world,” follow the convention of where you work!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236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</p:cSld>
  <p:transition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238" name="Picture 2" descr=""/>
          <p:cNvPicPr/>
          <p:nvPr/>
        </p:nvPicPr>
        <p:blipFill>
          <a:blip r:embed="rId1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When choosing between a CSS ID and a CSS Class follow the convention: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 strike="noStrike">
                <a:solidFill>
                  <a:srgbClr val="000000"/>
                </a:solidFill>
                <a:latin typeface="Arial"/>
              </a:rPr>
              <a:t>Classes (.classname)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 strike="noStrike">
                <a:solidFill>
                  <a:srgbClr val="000000"/>
                </a:solidFill>
                <a:latin typeface="Arial"/>
              </a:rPr>
              <a:t>IDs (#idname)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to that HTML element.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0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241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</p:cSld>
  <p:transition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Google Developer Tools (Inspector)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GDT 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is one of the most frequent tools you will use in web dev.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It allows you to truly, debug your web designs.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 strike="noStrike" u="sng">
                <a:solidFill>
                  <a:srgbClr val="000000"/>
                </a:solidFill>
                <a:latin typeface="Arial"/>
              </a:rPr>
              <a:t>Start using it!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4" name="Picture 13" descr=""/>
          <p:cNvPicPr/>
          <p:nvPr/>
        </p:nvPicPr>
        <p:blipFill>
          <a:blip r:embed="rId1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transition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 strike="noStrike">
                <a:solidFill>
                  <a:srgbClr val="000000"/>
                </a:solidFill>
                <a:latin typeface="Arial"/>
              </a:rPr>
              <a:t>You can edit any web page’s HTML and CSS with Chrome Inspector.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Plus, you’ll see your results instantly. 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</p:cSld>
  <p:transition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i="1" lang="en-US" sz="3600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800" strike="noStrike">
                <a:solidFill>
                  <a:srgbClr val="000000"/>
                </a:solidFill>
                <a:latin typeface="Arial"/>
                <a:ea typeface="Roboto"/>
              </a:rPr>
              <a:t>(Google Developer Tools) </a:t>
            </a:r>
            <a:endParaRPr/>
          </a:p>
        </p:txBody>
      </p:sp>
    </p:spTree>
  </p:cSld>
  <p:transition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897480" y="783720"/>
            <a:ext cx="7425000" cy="49428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304920" y="5821200"/>
            <a:ext cx="8610120" cy="4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2200" strike="noStrike">
                <a:solidFill>
                  <a:srgbClr val="000000"/>
                </a:solidFill>
                <a:latin typeface="Arial"/>
              </a:rPr>
              <a:t>Seriously, mind-blown.</a:t>
            </a: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Google Developer Tools.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Content (Change words)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Colors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Spacing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Send a screenshot to the class’s slack profile when you’re done.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2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3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</p:cSld>
  <p:transition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Google’s dev tools.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Content (Change words)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Colors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Spacing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transition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CSS Resets</a:t>
            </a:r>
            <a:endParaRPr/>
          </a:p>
        </p:txBody>
      </p:sp>
    </p:spTree>
  </p:cSld>
  <p:transition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Loading Multiple CSS Files ***(Very Important!!!)***</a:t>
            </a:r>
            <a:endParaRPr/>
          </a:p>
        </p:txBody>
      </p:sp>
      <p:pic>
        <p:nvPicPr>
          <p:cNvPr id="260" name="Picture 3" descr=""/>
          <p:cNvPicPr/>
          <p:nvPr/>
        </p:nvPicPr>
        <p:blipFill>
          <a:blip r:embed="rId1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An incredibly powerful technique: deploying multiple CSS files simultaneously.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This lets developers to create complex designs made up of abounding design elements.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Just remember: the loading </a:t>
            </a:r>
            <a:r>
              <a:rPr b="1" i="1" lang="en-US" strike="noStrike" u="sng">
                <a:solidFill>
                  <a:srgbClr val="000000"/>
                </a:solidFill>
                <a:latin typeface="Arial"/>
              </a:rPr>
              <a:t>order matters!!!</a:t>
            </a:r>
            <a:endParaRPr/>
          </a:p>
        </p:txBody>
      </p:sp>
    </p:spTree>
  </p:cSld>
  <p:transition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i="1" lang="en-US" sz="3600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3600" strike="noStrike">
                <a:solidFill>
                  <a:srgbClr val="000000"/>
                </a:solidFill>
                <a:latin typeface="Arial"/>
                <a:ea typeface="Roboto"/>
              </a:rPr>
              <a:t>(1-3_CSSFiles.html | 1-MultipleCSS) </a:t>
            </a:r>
            <a:endParaRPr/>
          </a:p>
        </p:txBody>
      </p:sp>
    </p:spTree>
  </p:cSld>
  <p:transition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i="1" lang="en-US" sz="3000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4200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</p:cSld>
  <p:transition>
    <p:fad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267" name="Picture 2" descr=""/>
          <p:cNvPicPr/>
          <p:nvPr/>
        </p:nvPicPr>
        <p:blipFill>
          <a:blip r:embed="rId1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Under the hood, web browsers often </a:t>
            </a:r>
            <a:r>
              <a:rPr b="1" lang="en-US" sz="2200" strike="noStrike" u="sng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 than their competition.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These disparities could mean HTML/CSS displaying differently  in each web client.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Because of these potential divergences, web developers need to make their websites </a:t>
            </a:r>
            <a:r>
              <a:rPr b="1" lang="en-US" sz="2200" strike="noStrike" u="sng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.</a:t>
            </a:r>
            <a:endParaRPr/>
          </a:p>
        </p:txBody>
      </p:sp>
    </p:spTree>
  </p:cSld>
  <p:transition>
    <p:fade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270" name="Picture 4" descr=""/>
          <p:cNvPicPr/>
          <p:nvPr/>
        </p:nvPicPr>
        <p:blipFill>
          <a:blip r:embed="rId1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1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Reset.css will “reset” all browser-specific CSS. This means your site will appear the same in all browsers.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However, you will have to re-style everything yourself.</a:t>
            </a:r>
            <a:endParaRPr/>
          </a:p>
        </p:txBody>
      </p:sp>
    </p:spTree>
  </p:cSld>
  <p:transition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i="1" lang="en-US" sz="3600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3600" strike="noStrike">
                <a:solidFill>
                  <a:srgbClr val="000000"/>
                </a:solidFill>
                <a:latin typeface="Arial"/>
                <a:ea typeface="Roboto"/>
              </a:rPr>
              <a:t>(Example.html | 2-ResetCSS) </a:t>
            </a:r>
            <a:endParaRPr/>
          </a:p>
        </p:txBody>
      </p:sp>
    </p:spTree>
  </p:cSld>
  <p:transition>
    <p:fad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4495680" y="1307880"/>
            <a:ext cx="4549320" cy="38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important for creating browser-compatible websites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an example of using someone else’s CSS in </a:t>
            </a:r>
            <a:r>
              <a:rPr i="1" lang="en-US" sz="2200" strike="noStrike" u="sng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website!!!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a common Front-End Developer Interview question.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76" name="Picture 2" descr=""/>
          <p:cNvPicPr/>
          <p:nvPr/>
        </p:nvPicPr>
        <p:blipFill>
          <a:blip r:embed="rId1"/>
          <a:stretch/>
        </p:blipFill>
        <p:spPr>
          <a:xfrm>
            <a:off x="304920" y="1261080"/>
            <a:ext cx="3856320" cy="38563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200" strike="noStrike">
                <a:solidFill>
                  <a:srgbClr val="000000"/>
                </a:solidFill>
                <a:latin typeface="Arial"/>
              </a:rPr>
              <a:t>Things I’ve noticed people doing </a:t>
            </a:r>
            <a:r>
              <a:rPr b="1" i="1" lang="en-US" sz="2200" strike="noStrike" u="sng">
                <a:solidFill>
                  <a:srgbClr val="000000"/>
                </a:solidFill>
                <a:latin typeface="Arial"/>
              </a:rPr>
              <a:t>incredibly</a:t>
            </a:r>
            <a:r>
              <a:rPr b="1" lang="en-US" sz="2200" strike="noStrike">
                <a:solidFill>
                  <a:srgbClr val="000000"/>
                </a:solidFill>
                <a:latin typeface="Arial"/>
              </a:rPr>
              <a:t> well: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All of you are handling an enormous volume of information.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All of you are asking the right questions.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You notice the right details.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You all help each other out.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And, most importantly, you are </a:t>
            </a:r>
            <a:r>
              <a:rPr b="1" lang="en-US" sz="2200" strike="noStrike" u="sng">
                <a:solidFill>
                  <a:srgbClr val="000000"/>
                </a:solidFill>
                <a:latin typeface="Arial"/>
              </a:rPr>
              <a:t>figuring out things on your own. </a:t>
            </a: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4495680" y="1307880"/>
            <a:ext cx="4549320" cy="38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important for creating browser-compatible websites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an example of using someone else’s CSS in </a:t>
            </a:r>
            <a:r>
              <a:rPr i="1" lang="en-US" sz="2200" strike="noStrike" u="sng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website!!!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a common Front-End Developer Interview question.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79" name="Picture 2" descr=""/>
          <p:cNvPicPr/>
          <p:nvPr/>
        </p:nvPicPr>
        <p:blipFill>
          <a:blip r:embed="rId1"/>
          <a:stretch/>
        </p:blipFill>
        <p:spPr>
          <a:xfrm>
            <a:off x="304920" y="1261080"/>
            <a:ext cx="3856320" cy="3856320"/>
          </a:xfrm>
          <a:prstGeom prst="rect">
            <a:avLst/>
          </a:prstGeom>
          <a:ln>
            <a:noFill/>
          </a:ln>
        </p:spPr>
      </p:pic>
      <p:sp>
        <p:nvSpPr>
          <p:cNvPr id="280" name="CustomShape 3"/>
          <p:cNvSpPr/>
          <p:nvPr/>
        </p:nvSpPr>
        <p:spPr>
          <a:xfrm>
            <a:off x="4495680" y="2438280"/>
            <a:ext cx="4419360" cy="12189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Follow the instructions given via slack to incorporate a reset.css file into a basic HTML file.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4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transition>
    <p:fade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To the Web with Heroku!</a:t>
            </a:r>
            <a:endParaRPr/>
          </a:p>
        </p:txBody>
      </p:sp>
    </p:spTree>
  </p:cSld>
  <p:transition>
    <p:fade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2200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288" name="Picture 2" descr=""/>
          <p:cNvPicPr/>
          <p:nvPr/>
        </p:nvPicPr>
        <p:blipFill>
          <a:blip r:embed="rId1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409320" y="52336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 strike="noStrike">
                <a:solidFill>
                  <a:srgbClr val="000000"/>
                </a:solidFill>
                <a:latin typeface="Arial"/>
              </a:rPr>
              <a:t>Heroku provides a cloud application hosting platform –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strike="noStrike" u="sng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/>
          </a:p>
        </p:txBody>
      </p:sp>
      <p:pic>
        <p:nvPicPr>
          <p:cNvPr id="291" name="Picture 4" descr=""/>
          <p:cNvPicPr/>
          <p:nvPr/>
        </p:nvPicPr>
        <p:blipFill>
          <a:blip r:embed="rId1"/>
          <a:stretch/>
        </p:blipFill>
        <p:spPr>
          <a:xfrm>
            <a:off x="432720" y="857160"/>
            <a:ext cx="8088480" cy="42462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i="1" lang="en-US" sz="6000" strike="noStrike">
                <a:solidFill>
                  <a:srgbClr val="000000"/>
                </a:solidFill>
                <a:latin typeface="Arial"/>
                <a:ea typeface="Roboto"/>
              </a:rPr>
              <a:t>Let’s all login to Heroku</a:t>
            </a:r>
            <a:endParaRPr/>
          </a:p>
        </p:txBody>
      </p:sp>
    </p:spTree>
  </p:cSld>
  <p:transition>
    <p:fade/>
  </p:transition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i="1" lang="en-US" sz="3600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3600" strike="noStrike">
                <a:solidFill>
                  <a:srgbClr val="000000"/>
                </a:solidFill>
                <a:latin typeface="Arial"/>
                <a:ea typeface="Roboto"/>
              </a:rPr>
              <a:t>(Heroku Deployment) </a:t>
            </a:r>
            <a:endParaRPr/>
          </a:p>
        </p:txBody>
      </p:sp>
    </p:spTree>
  </p:cSld>
  <p:transition>
    <p:fade/>
  </p:transition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Deploying Static Websites to Heroku</a:t>
            </a:r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Arial"/>
              </a:rPr>
              <a:t>Basic Steps: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Go to folder you want to host (must be .git enabled).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 a file called composer.json and include an empty bracket {}.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 a file called index.php with the following inside: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Run Heroku login (for windows users, remember the workaround!).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Run git remote –v. 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Run heroku create.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Run git remote –v.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Run git push heroku master.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98" name="Picture 7" descr=""/>
          <p:cNvPicPr/>
          <p:nvPr/>
        </p:nvPicPr>
        <p:blipFill>
          <a:blip r:embed="rId1"/>
          <a:stretch/>
        </p:blipFill>
        <p:spPr>
          <a:xfrm>
            <a:off x="428760" y="3200400"/>
            <a:ext cx="8286480" cy="7329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Follow our Guide!</a:t>
            </a:r>
            <a:endParaRPr/>
          </a:p>
        </p:txBody>
      </p:sp>
      <p:sp>
        <p:nvSpPr>
          <p:cNvPr id="300" name="CustomShape 2"/>
          <p:cNvSpPr/>
          <p:nvPr/>
        </p:nvSpPr>
        <p:spPr>
          <a:xfrm>
            <a:off x="4876920" y="2819520"/>
            <a:ext cx="424260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Arial"/>
              </a:rPr>
              <a:t>Step-by-Step Guide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Arial"/>
              </a:rPr>
              <a:t>on Creating Heroku Deployments</a:t>
            </a:r>
            <a:endParaRPr/>
          </a:p>
        </p:txBody>
      </p:sp>
      <p:pic>
        <p:nvPicPr>
          <p:cNvPr id="301" name="Picture 4" descr=""/>
          <p:cNvPicPr/>
          <p:nvPr/>
        </p:nvPicPr>
        <p:blipFill>
          <a:blip r:embed="rId1"/>
          <a:stretch/>
        </p:blipFill>
        <p:spPr>
          <a:xfrm>
            <a:off x="304920" y="990720"/>
            <a:ext cx="4595760" cy="51051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Time to take your newfangled website and deploy it to the cloud. Setup your own instance of Heroku and deploy one of your HTML creations to Heroku.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30 min</a:t>
            </a:r>
            <a:endParaRPr/>
          </a:p>
        </p:txBody>
      </p:sp>
    </p:spTree>
  </p:cSld>
  <p:transition>
    <p:fade/>
  </p:transition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A Few Admin Things…</a:t>
            </a: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i="1" lang="en-US" sz="6000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3500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</p:cSld>
  <p:transition>
    <p:fade/>
  </p:transition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Questions?</a:t>
            </a:r>
            <a:endParaRPr/>
          </a:p>
        </p:txBody>
      </p:sp>
    </p:spTree>
  </p:cSld>
  <p:transition>
    <p:fade/>
  </p:transition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Homework 1 - Help?</a:t>
            </a:r>
            <a:endParaRPr/>
          </a:p>
        </p:txBody>
      </p:sp>
    </p:spTree>
  </p:cSld>
  <p:transition>
    <p:fade/>
  </p:transition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EXTRA MATERIAL</a:t>
            </a:r>
            <a:endParaRPr/>
          </a:p>
        </p:txBody>
      </p:sp>
    </p:spTree>
  </p:cSld>
  <p:transition>
    <p:fade/>
  </p:transition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And Back to Git…</a:t>
            </a:r>
            <a:endParaRPr/>
          </a:p>
        </p:txBody>
      </p:sp>
    </p:spTree>
  </p:cSld>
  <p:transition>
    <p:fade/>
  </p:transition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2553840" y="1152720"/>
            <a:ext cx="491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</a:rPr>
              <a:t>OMG. I HAZ THE GREATEST HTML IDEA!!!!!</a:t>
            </a:r>
            <a:endParaRPr/>
          </a:p>
        </p:txBody>
      </p:sp>
      <p:sp>
        <p:nvSpPr>
          <p:cNvPr id="314" name="Line 3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15" name="Picture 2" descr=""/>
          <p:cNvPicPr/>
          <p:nvPr/>
        </p:nvPicPr>
        <p:blipFill>
          <a:blip r:embed="rId1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6" name="CustomShape 4"/>
          <p:cNvSpPr/>
          <p:nvPr/>
        </p:nvSpPr>
        <p:spPr>
          <a:xfrm>
            <a:off x="2534400" y="1642320"/>
            <a:ext cx="3760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3600" strike="noStrike">
                <a:solidFill>
                  <a:srgbClr val="000000"/>
                </a:solidFill>
                <a:latin typeface="Arial"/>
              </a:rPr>
              <a:t>SpongeSite.com</a:t>
            </a:r>
            <a:endParaRPr/>
          </a:p>
        </p:txBody>
      </p:sp>
    </p:spTree>
  </p:cSld>
  <p:transition>
    <p:fade/>
  </p:transition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18" name="Picture 2" descr=""/>
          <p:cNvPicPr/>
          <p:nvPr/>
        </p:nvPicPr>
        <p:blipFill>
          <a:blip r:embed="rId1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9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0" name="Picture 10" descr=""/>
          <p:cNvPicPr/>
          <p:nvPr/>
        </p:nvPicPr>
        <p:blipFill>
          <a:blip r:embed="rId2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22" name="Picture 2" descr=""/>
          <p:cNvPicPr/>
          <p:nvPr/>
        </p:nvPicPr>
        <p:blipFill>
          <a:blip r:embed="rId3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23" name="CustomShape 4"/>
          <p:cNvSpPr/>
          <p:nvPr/>
        </p:nvSpPr>
        <p:spPr>
          <a:xfrm>
            <a:off x="2564640" y="4516920"/>
            <a:ext cx="524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</a:rPr>
              <a:t>Spongebob’s idea is dumb. We should call it…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2563560" y="5074920"/>
            <a:ext cx="4169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3600" strike="noStrike">
                <a:solidFill>
                  <a:srgbClr val="000000"/>
                </a:solidFill>
                <a:latin typeface="Arial"/>
              </a:rPr>
              <a:t>PrincezzzSite.com</a:t>
            </a:r>
            <a:endParaRPr/>
          </a:p>
        </p:txBody>
      </p:sp>
      <p:sp>
        <p:nvSpPr>
          <p:cNvPr id="325" name="Line 6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</p:spTree>
  </p:cSld>
  <p:transition>
    <p:fade/>
  </p:transition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27" name="Picture 2" descr=""/>
          <p:cNvPicPr/>
          <p:nvPr/>
        </p:nvPicPr>
        <p:blipFill>
          <a:blip r:embed="rId1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28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9" name="Picture 10" descr=""/>
          <p:cNvPicPr/>
          <p:nvPr/>
        </p:nvPicPr>
        <p:blipFill>
          <a:blip r:embed="rId2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1" name="Picture 2" descr=""/>
          <p:cNvPicPr/>
          <p:nvPr/>
        </p:nvPicPr>
        <p:blipFill>
          <a:blip r:embed="rId3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32" name="Line 4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333" name="CustomShape 5"/>
          <p:cNvSpPr/>
          <p:nvPr/>
        </p:nvSpPr>
        <p:spPr>
          <a:xfrm>
            <a:off x="2674440" y="444168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4" name="Picture 10" descr=""/>
          <p:cNvPicPr/>
          <p:nvPr/>
        </p:nvPicPr>
        <p:blipFill>
          <a:blip r:embed="rId4"/>
          <a:stretch/>
        </p:blipFill>
        <p:spPr>
          <a:xfrm>
            <a:off x="6334200" y="370008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5" name="CustomShape 6"/>
          <p:cNvSpPr/>
          <p:nvPr/>
        </p:nvSpPr>
        <p:spPr>
          <a:xfrm flipV="1">
            <a:off x="4209120" y="2154240"/>
            <a:ext cx="2124720" cy="1115280"/>
          </a:xfrm>
          <a:prstGeom prst="straightConnector1">
            <a:avLst/>
          </a:prstGeom>
          <a:noFill/>
          <a:ln w="6660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4209120" y="3315600"/>
            <a:ext cx="2124720" cy="1641600"/>
          </a:xfrm>
          <a:prstGeom prst="straightConnector1">
            <a:avLst/>
          </a:prstGeom>
          <a:noFill/>
          <a:ln w="6660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2057400" y="2925720"/>
            <a:ext cx="3962160" cy="77436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9"/>
          <p:cNvSpPr/>
          <p:nvPr/>
        </p:nvSpPr>
        <p:spPr>
          <a:xfrm>
            <a:off x="2286000" y="2925720"/>
            <a:ext cx="3733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trike="noStrike">
                <a:solidFill>
                  <a:srgbClr val="ffffff"/>
                </a:solidFill>
                <a:latin typeface="Arial"/>
              </a:rPr>
              <a:t>Now they have two completely </a:t>
            </a:r>
            <a:r>
              <a:rPr b="1" i="1" lang="en-US" strike="noStrike" u="sng">
                <a:solidFill>
                  <a:srgbClr val="ffffff"/>
                </a:solidFill>
                <a:latin typeface="Arial"/>
              </a:rPr>
              <a:t>different</a:t>
            </a:r>
            <a:r>
              <a:rPr b="1" lang="en-US" strike="noStrike">
                <a:solidFill>
                  <a:srgbClr val="ffffff"/>
                </a:solidFill>
                <a:latin typeface="Arial"/>
              </a:rPr>
              <a:t> versions.</a:t>
            </a:r>
            <a:endParaRPr/>
          </a:p>
        </p:txBody>
      </p:sp>
      <p:sp>
        <p:nvSpPr>
          <p:cNvPr id="339" name="CustomShape 10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The Group Project – Tragedy #1</a:t>
            </a:r>
            <a:endParaRPr/>
          </a:p>
        </p:txBody>
      </p:sp>
    </p:spTree>
  </p:cSld>
  <p:transition>
    <p:fade/>
  </p:transition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 descr=""/>
          <p:cNvPicPr/>
          <p:nvPr/>
        </p:nvPicPr>
        <p:blipFill>
          <a:blip r:embed="rId1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41" name="Picture 2" descr=""/>
          <p:cNvPicPr/>
          <p:nvPr/>
        </p:nvPicPr>
        <p:blipFill>
          <a:blip r:embed="rId2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42" name="CustomShape 1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trike="noStrike" u="sng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trike="noStrike" u="sng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44" name="Picture 10" descr=""/>
          <p:cNvPicPr/>
          <p:nvPr/>
        </p:nvPicPr>
        <p:blipFill>
          <a:blip r:embed="rId3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5" name="Picture 10" descr=""/>
          <p:cNvPicPr/>
          <p:nvPr/>
        </p:nvPicPr>
        <p:blipFill>
          <a:blip r:embed="rId4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6" name="Picture 10" descr="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7" name="Picture 10" descr=""/>
          <p:cNvPicPr/>
          <p:nvPr/>
        </p:nvPicPr>
        <p:blipFill>
          <a:blip r:embed="rId6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8" name="Picture 10" descr=""/>
          <p:cNvPicPr/>
          <p:nvPr/>
        </p:nvPicPr>
        <p:blipFill>
          <a:blip r:embed="rId7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pic>
        <p:nvPicPr>
          <p:cNvPr id="354" name="Picture 10" descr=""/>
          <p:cNvPicPr/>
          <p:nvPr/>
        </p:nvPicPr>
        <p:blipFill>
          <a:blip r:embed="rId8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55" name="CustomShape 8"/>
          <p:cNvSpPr/>
          <p:nvPr/>
        </p:nvSpPr>
        <p:spPr>
          <a:xfrm flipH="1" flipV="1" rot="5400000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9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0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1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2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3"/>
          <p:cNvSpPr/>
          <p:nvPr/>
        </p:nvSpPr>
        <p:spPr>
          <a:xfrm>
            <a:off x="5311080" y="3231360"/>
            <a:ext cx="383256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Prince </a:t>
            </a:r>
            <a:r>
              <a:rPr b="1" lang="en-US" sz="1400" strike="noStrike" u="sng">
                <a:solidFill>
                  <a:srgbClr val="000000"/>
                </a:solidFill>
                <a:latin typeface="Arial"/>
              </a:rPr>
              <a:t>pushes 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his code changes into the main branch.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If Prince is allowed to push his code, it could seriously ruin Spongebob’s vision and working code.</a:t>
            </a:r>
            <a:endParaRPr/>
          </a:p>
        </p:txBody>
      </p:sp>
      <p:sp>
        <p:nvSpPr>
          <p:cNvPr id="361" name="CustomShape 14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62" name="CustomShape 15"/>
          <p:cNvSpPr/>
          <p:nvPr/>
        </p:nvSpPr>
        <p:spPr>
          <a:xfrm>
            <a:off x="5411880" y="2895480"/>
            <a:ext cx="362304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Arial"/>
              </a:rPr>
              <a:t>This is NON-IDEAL</a:t>
            </a:r>
            <a:endParaRPr/>
          </a:p>
        </p:txBody>
      </p:sp>
      <p:sp>
        <p:nvSpPr>
          <p:cNvPr id="363" name="TextShape 16"/>
          <p:cNvSpPr txBox="1"/>
          <p:nvPr/>
        </p:nvSpPr>
        <p:spPr>
          <a:xfrm>
            <a:off x="304920" y="0"/>
            <a:ext cx="64580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</p:spTree>
  </p:cSld>
  <p:transition>
    <p:fade/>
  </p:transition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65" name="Picture 2" descr=""/>
          <p:cNvPicPr/>
          <p:nvPr/>
        </p:nvPicPr>
        <p:blipFill>
          <a:blip r:embed="rId1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66" name="Picture 2" descr=""/>
          <p:cNvPicPr/>
          <p:nvPr/>
        </p:nvPicPr>
        <p:blipFill>
          <a:blip r:embed="rId2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67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trike="noStrike" u="sng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68" name="Picture 10" descr=""/>
          <p:cNvPicPr/>
          <p:nvPr/>
        </p:nvPicPr>
        <p:blipFill>
          <a:blip r:embed="rId3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69" name="Picture 10" descr=""/>
          <p:cNvPicPr/>
          <p:nvPr/>
        </p:nvPicPr>
        <p:blipFill>
          <a:blip r:embed="rId4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0" name="Picture 10" descr="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1" name="Picture 10" descr=""/>
          <p:cNvPicPr/>
          <p:nvPr/>
        </p:nvPicPr>
        <p:blipFill>
          <a:blip r:embed="rId6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2" name="Picture 10" descr=""/>
          <p:cNvPicPr/>
          <p:nvPr/>
        </p:nvPicPr>
        <p:blipFill>
          <a:blip r:embed="rId7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77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78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83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trike="noStrike" u="sng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84" name="Picture 10" descr=""/>
          <p:cNvPicPr/>
          <p:nvPr/>
        </p:nvPicPr>
        <p:blipFill>
          <a:blip r:embed="rId8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 strike="noStrike">
                <a:solidFill>
                  <a:srgbClr val="000000"/>
                </a:solidFill>
                <a:latin typeface="Arial"/>
              </a:rPr>
              <a:t>Remember, Homework #1 is due on </a:t>
            </a:r>
            <a:r>
              <a:rPr b="1" lang="en-US" sz="2200" strike="noStrike" u="sng">
                <a:solidFill>
                  <a:srgbClr val="000000"/>
                </a:solidFill>
                <a:latin typeface="Arial"/>
              </a:rPr>
              <a:t>Wednesday / Thursday.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 strike="noStrike" u="sng">
                <a:solidFill>
                  <a:srgbClr val="000000"/>
                </a:solidFill>
                <a:latin typeface="Arial"/>
              </a:rPr>
              <a:t>Homework Link: </a:t>
            </a:r>
            <a:r>
              <a:rPr b="1" lang="en-US" sz="2200" strike="noStrike" u="sng">
                <a:solidFill>
                  <a:srgbClr val="000000"/>
                </a:solidFill>
                <a:latin typeface="Arial"/>
              </a:rPr>
              <a:t>
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&lt;&lt;&lt;&lt;&lt;INSERT LINK HERE&gt;&gt;&gt;&gt;&gt;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 strike="noStrike">
                <a:solidFill>
                  <a:srgbClr val="000000"/>
                </a:solidFill>
                <a:latin typeface="Arial"/>
              </a:rPr>
              <a:t>Remember to submit Homework via GitHub (and Heroku):</a:t>
            </a:r>
            <a:r>
              <a:rPr b="1" lang="en-US" sz="2200" strike="noStrike">
                <a:solidFill>
                  <a:srgbClr val="000000"/>
                </a:solidFill>
                <a:latin typeface="Arial"/>
              </a:rPr>
              <a:t>
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&lt;&lt;&lt;&lt;&lt;INSERT LINK HERE&gt;&gt;&gt;&gt;&gt;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622080" y="4191120"/>
            <a:ext cx="8105760" cy="143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1" lang="en-US" sz="3200" strike="noStrike" u="sng">
                <a:solidFill>
                  <a:srgbClr val="000000"/>
                </a:solidFill>
                <a:latin typeface="Arial"/>
              </a:rPr>
              <a:t>seriously</a:t>
            </a:r>
            <a:r>
              <a:rPr b="1" lang="en-US" sz="3200" strike="noStrike">
                <a:solidFill>
                  <a:srgbClr val="000000"/>
                </a:solidFill>
                <a:latin typeface="Arial"/>
              </a:rPr>
              <a:t>!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Arial"/>
              </a:rPr>
              <a:t>Submit whatever you have! Don’t get a 0.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(Even if you don’t like what you’ve made.)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86" name="Picture 2" descr=""/>
          <p:cNvPicPr/>
          <p:nvPr/>
        </p:nvPicPr>
        <p:blipFill>
          <a:blip r:embed="rId1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87" name="Picture 2" descr=""/>
          <p:cNvPicPr/>
          <p:nvPr/>
        </p:nvPicPr>
        <p:blipFill>
          <a:blip r:embed="rId2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trike="noStrike" u="sng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89" name="Picture 10" descr=""/>
          <p:cNvPicPr/>
          <p:nvPr/>
        </p:nvPicPr>
        <p:blipFill>
          <a:blip r:embed="rId3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0" name="Picture 10" descr=""/>
          <p:cNvPicPr/>
          <p:nvPr/>
        </p:nvPicPr>
        <p:blipFill>
          <a:blip r:embed="rId4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1" name="Picture 10" descr="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2" name="Picture 10" descr=""/>
          <p:cNvPicPr/>
          <p:nvPr/>
        </p:nvPicPr>
        <p:blipFill>
          <a:blip r:embed="rId6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3" name="Picture 10" descr=""/>
          <p:cNvPicPr/>
          <p:nvPr/>
        </p:nvPicPr>
        <p:blipFill>
          <a:blip r:embed="rId7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94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95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96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97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98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99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404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trike="noStrike" u="sng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405" name="Picture 10" descr=""/>
          <p:cNvPicPr/>
          <p:nvPr/>
        </p:nvPicPr>
        <p:blipFill>
          <a:blip r:embed="rId8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406" name="CustomShape 14"/>
          <p:cNvSpPr/>
          <p:nvPr/>
        </p:nvSpPr>
        <p:spPr>
          <a:xfrm>
            <a:off x="5340960" y="3380400"/>
            <a:ext cx="5529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>
            <a:off x="152280" y="3444840"/>
            <a:ext cx="503964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Because Spongebob controls the “master branch” he must elect to </a:t>
            </a:r>
            <a:r>
              <a:rPr b="1" lang="en-US" sz="1400" strike="noStrike" u="sng">
                <a:solidFill>
                  <a:srgbClr val="000000"/>
                </a:solidFill>
                <a:latin typeface="Arial"/>
              </a:rPr>
              <a:t>pull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 Prince’s Code. All Prince can do is submit a </a:t>
            </a:r>
            <a:r>
              <a:rPr b="1" lang="en-US" sz="1400" strike="noStrike">
                <a:solidFill>
                  <a:srgbClr val="000000"/>
                </a:solidFill>
                <a:latin typeface="Arial"/>
              </a:rPr>
              <a:t>“pull request”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Arial"/>
              </a:rPr>
              <a:t>This is the ideal way to maintain code in version control.</a:t>
            </a:r>
            <a:endParaRPr/>
          </a:p>
        </p:txBody>
      </p:sp>
      <p:sp>
        <p:nvSpPr>
          <p:cNvPr id="408" name="CustomShape 16"/>
          <p:cNvSpPr/>
          <p:nvPr/>
        </p:nvSpPr>
        <p:spPr>
          <a:xfrm>
            <a:off x="221040" y="3107880"/>
            <a:ext cx="480780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Arial"/>
              </a:rPr>
              <a:t>Ideal Approach – Using Pull Requests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 flipH="1" flipV="1" rot="5400000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General Steps for Git Pull Requests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09320" y="783720"/>
            <a:ext cx="8610120" cy="56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Create a new branch of on your local computer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i="1" lang="en-US" sz="1700" strike="noStrike">
                <a:solidFill>
                  <a:srgbClr val="000000"/>
                </a:solidFill>
                <a:latin typeface="Arial"/>
              </a:rPr>
              <a:t>git branch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Checkout that branch (locally) on your machine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i="1" lang="en-US" sz="1700" strike="noStrike">
                <a:solidFill>
                  <a:srgbClr val="000000"/>
                </a:solidFill>
                <a:latin typeface="Arial"/>
              </a:rPr>
              <a:t>git checkout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 / Commit your changes (will automatically save to this branch)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i="1" lang="en-US" sz="1700" strike="noStrike">
                <a:solidFill>
                  <a:srgbClr val="000000"/>
                </a:solidFill>
                <a:latin typeface="Arial"/>
              </a:rPr>
              <a:t>git add –A</a:t>
            </a:r>
            <a:r>
              <a:rPr i="1" lang="en-US" sz="1700" strike="noStrike">
                <a:solidFill>
                  <a:srgbClr val="000000"/>
                </a:solidFill>
                <a:latin typeface="Arial"/>
              </a:rPr>
              <a:t>
</a:t>
            </a:r>
            <a:r>
              <a:rPr i="1" lang="en-US" sz="17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i="1" lang="en-US" sz="1700" strike="noStrike">
                <a:solidFill>
                  <a:srgbClr val="000000"/>
                </a:solidFill>
                <a:latin typeface="Arial"/>
              </a:rPr>
              <a:t>git commit –m “Comment”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Push your branch to GitHub</a:t>
            </a: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i="1" lang="en-US" sz="1700" strike="noStrike">
                <a:solidFill>
                  <a:srgbClr val="000000"/>
                </a:solidFill>
                <a:latin typeface="Arial"/>
              </a:rPr>
              <a:t>git push origin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Submit a Pull Request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Other user must accept these changes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1700" strike="noStrike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
</a:t>
            </a:r>
            <a:r>
              <a:rPr lang="en-US" sz="1700" strike="noStrike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i="1" lang="en-US" sz="6000" strike="noStrike">
                <a:solidFill>
                  <a:srgbClr val="000000"/>
                </a:solidFill>
                <a:latin typeface="Arial"/>
                <a:ea typeface="Roboto"/>
              </a:rPr>
              <a:t>Git Pull Request</a:t>
            </a:r>
            <a:endParaRPr/>
          </a:p>
        </p:txBody>
      </p:sp>
    </p:spTree>
  </p:cSld>
  <p:transition>
    <p:fade/>
  </p:transition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304920" y="914400"/>
            <a:ext cx="868644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Time to take your newfound collaborative git skills to the real-world. Find a partner and follow the steps sent via slack to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Share each other’s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Make modifications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Submit a Pull 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Accept the Pull Changes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</p:spTree>
  </p:cSld>
  <p:transition>
    <p:fade/>
  </p:transition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Follow our Guide!</a:t>
            </a:r>
            <a:endParaRPr/>
          </a:p>
        </p:txBody>
      </p:sp>
      <p:pic>
        <p:nvPicPr>
          <p:cNvPr id="418" name="Picture 2" descr=""/>
          <p:cNvPicPr/>
          <p:nvPr/>
        </p:nvPicPr>
        <p:blipFill>
          <a:blip r:embed="rId1"/>
          <a:stretch/>
        </p:blipFill>
        <p:spPr>
          <a:xfrm>
            <a:off x="304920" y="838080"/>
            <a:ext cx="3805920" cy="506088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4343400" y="2819520"/>
            <a:ext cx="46760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Arial"/>
              </a:rPr>
              <a:t>Step-by-step guide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Arial"/>
              </a:rPr>
              <a:t>on creating Git Pull Requests</a:t>
            </a:r>
            <a:endParaRPr/>
          </a:p>
        </p:txBody>
      </p:sp>
    </p:spTree>
  </p:cSld>
  <p:transition>
    <p:fade/>
  </p:transition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Don’t Worry!</a:t>
            </a:r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i="1" lang="en-US" sz="4000" strike="noStrike">
                <a:solidFill>
                  <a:srgbClr val="000000"/>
                </a:solidFill>
                <a:latin typeface="Arial"/>
                <a:ea typeface="Roboto"/>
              </a:rPr>
              <a:t>We’ll be coming back to this.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Roboto"/>
              </a:rPr>
              <a:t>You won’t need this fully until Week 8.</a:t>
            </a:r>
            <a:endParaRPr/>
          </a:p>
        </p:txBody>
      </p:sp>
    </p:spTree>
  </p:cSld>
  <p:transition>
    <p:fade/>
  </p:transition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Practice At Home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i="1" lang="en-US" sz="4000" strike="noStrike">
                <a:solidFill>
                  <a:srgbClr val="000000"/>
                </a:solidFill>
                <a:latin typeface="Arial"/>
                <a:ea typeface="Roboto"/>
              </a:rPr>
              <a:t>But practice when you can!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Roboto"/>
              </a:rPr>
              <a:t>You don’t need a partner to submit pull requests!</a:t>
            </a:r>
            <a:endParaRPr/>
          </a:p>
        </p:txBody>
      </p:sp>
    </p:spTree>
  </p:cSld>
  <p:transition>
    <p:fade/>
  </p:transition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04920" y="762120"/>
            <a:ext cx="8740440" cy="55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200" strike="noStrike" u="sng">
                <a:solidFill>
                  <a:srgbClr val="000000"/>
                </a:solidFill>
                <a:latin typeface="Arial"/>
              </a:rPr>
              <a:t>Also, remember….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 strike="noStrike">
                <a:solidFill>
                  <a:srgbClr val="000000"/>
                </a:solidFill>
                <a:latin typeface="Arial"/>
              </a:rPr>
              <a:t>In Class Office Hours: 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45 minutes before class, 30 minutes after.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 strike="noStrike">
                <a:solidFill>
                  <a:srgbClr val="000000"/>
                </a:solidFill>
                <a:latin typeface="Arial"/>
              </a:rPr>
              <a:t>Review In Class Material (Exercises and Slides):</a:t>
            </a:r>
            <a:r>
              <a:rPr b="1" lang="en-US" sz="2200" strike="noStrike">
                <a:solidFill>
                  <a:srgbClr val="000000"/>
                </a:solidFill>
                <a:latin typeface="Arial"/>
              </a:rPr>
              <a:t>
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&lt;&lt;&lt;&lt;INSERT LINK&gt;&gt;&gt;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 strike="noStrike">
                <a:solidFill>
                  <a:srgbClr val="000000"/>
                </a:solidFill>
                <a:latin typeface="Arial"/>
              </a:rPr>
              <a:t>Re-Watch Class Videos: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&lt;&lt;&lt;INSERT LINK&gt;&gt;&gt;&gt;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304920" y="97920"/>
            <a:ext cx="5562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Office Hours + Additional Help 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Recapping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Recap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200" strike="noStrike">
                <a:solidFill>
                  <a:srgbClr val="000000"/>
                </a:solidFill>
                <a:latin typeface="Arial"/>
              </a:rPr>
              <a:t>In just one whirlwind week we’ve covered: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Full-Stack Development Conceptually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Terminal / Git Bash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HTML Syntax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Git Concepts and Commands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CSS Purpose, Syntax, and Styles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Floating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Positioning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Box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Google Dev Tools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 strike="noStrike" u="sng">
                <a:solidFill>
                  <a:srgbClr val="000000"/>
                </a:solidFill>
                <a:latin typeface="Arial"/>
              </a:rPr>
              <a:t>How to learn on Your own!!</a:t>
            </a:r>
            <a:endParaRPr/>
          </a:p>
        </p:txBody>
      </p:sp>
      <p:pic>
        <p:nvPicPr>
          <p:cNvPr id="146" name="Picture 2" descr=""/>
          <p:cNvPicPr/>
          <p:nvPr/>
        </p:nvPicPr>
        <p:blipFill>
          <a:blip r:embed="rId1"/>
          <a:srcRect l="0" t="0" r="0" b="4166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Application>LibreOffice/4.4.4.3$Windows_x86 LibreOffice_project/2c39ebcf046445232b798108aa8a7e7d89552ea8</Application>
  <Paragraphs>365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2015-01-20T17:19:00Z</dcterms:created>
  <dc:creator>ahaque89</dc:creator>
  <dc:language>en-US</dc:language>
  <cp:lastPrinted>2016-01-30T16:23:56Z</cp:lastPrinted>
  <dcterms:modified xsi:type="dcterms:W3CDTF">2016-12-12T02:38:27Z</dcterms:modified>
  <cp:revision>1464</cp:revision>
  <dc:title>DevChat #1 Introduction to Twitter Bootstrap:  Web Development for Noobs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66</vt:i4>
  </property>
</Properties>
</file>