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e8e3e8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e8e3e8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e8e3e8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e8e3e8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13784b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13784b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e8e3e8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e8e3e8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e8e3e8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e8e3e8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e8e3e8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e8e3e8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Auto Intensity Control of Street Lights</a:t>
            </a:r>
            <a:endParaRPr sz="4400"/>
          </a:p>
        </p:txBody>
      </p:sp>
      <p:sp>
        <p:nvSpPr>
          <p:cNvPr id="73" name="Google Shape;73;p13"/>
          <p:cNvSpPr txBox="1"/>
          <p:nvPr>
            <p:ph idx="1" type="subTitle"/>
          </p:nvPr>
        </p:nvSpPr>
        <p:spPr>
          <a:xfrm>
            <a:off x="2390275" y="4041325"/>
            <a:ext cx="6331500" cy="4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 Tushar Pharale  259</a:t>
            </a:r>
            <a:endParaRPr/>
          </a:p>
          <a:p>
            <a:pPr indent="0" lvl="0" marL="0" rtl="0" algn="l">
              <a:spcBef>
                <a:spcPts val="0"/>
              </a:spcBef>
              <a:spcAft>
                <a:spcPts val="0"/>
              </a:spcAft>
              <a:buNone/>
            </a:pPr>
            <a:r>
              <a:rPr lang="en"/>
              <a:t>								Ujwal Kumar     260</a:t>
            </a:r>
            <a:endParaRPr/>
          </a:p>
          <a:p>
            <a:pPr indent="0" lvl="0" marL="0" rtl="0" algn="l">
              <a:spcBef>
                <a:spcPts val="0"/>
              </a:spcBef>
              <a:spcAft>
                <a:spcPts val="0"/>
              </a:spcAft>
              <a:buNone/>
            </a:pPr>
            <a:r>
              <a:rPr lang="en"/>
              <a:t>								Usman Khan      261</a:t>
            </a:r>
            <a:endParaRPr/>
          </a:p>
          <a:p>
            <a:pPr indent="0" lvl="0" marL="0" rtl="0" algn="l">
              <a:spcBef>
                <a:spcPts val="0"/>
              </a:spcBef>
              <a:spcAft>
                <a:spcPts val="0"/>
              </a:spcAft>
              <a:buNone/>
            </a:pPr>
            <a:r>
              <a:rPr lang="en"/>
              <a:t>								V.K Saketh           263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Methodology</a:t>
            </a:r>
            <a:endParaRPr>
              <a:solidFill>
                <a:schemeClr val="dk1"/>
              </a:solidFill>
            </a:endParaRPr>
          </a:p>
        </p:txBody>
      </p:sp>
      <p:sp>
        <p:nvSpPr>
          <p:cNvPr id="125" name="Google Shape;125;p22"/>
          <p:cNvSpPr txBox="1"/>
          <p:nvPr>
            <p:ph idx="1" type="body"/>
          </p:nvPr>
        </p:nvSpPr>
        <p:spPr>
          <a:xfrm>
            <a:off x="2400262" y="1317751"/>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		There are two street lights with IR sensors for each one of them to sense the object(car). When the object comes under the range of IR sensor the sensor sends a signal to </a:t>
            </a:r>
            <a:r>
              <a:rPr lang="en"/>
              <a:t>microcontroller which in turn makes the </a:t>
            </a:r>
            <a:r>
              <a:rPr lang="en"/>
              <a:t>street light(LED)  turned on and when there is no object the LED turns off, thus saving a lot of power. This happens only in the night time or when the intensity of light is low. This is ensured by LDR(Light Detecting Resistor) module. So in the </a:t>
            </a:r>
            <a:r>
              <a:rPr lang="en"/>
              <a:t>daylight</a:t>
            </a:r>
            <a:r>
              <a:rPr lang="en"/>
              <a:t> the street lights will never be turned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Applications</a:t>
            </a:r>
            <a:endParaRPr>
              <a:solidFill>
                <a:schemeClr val="dk1"/>
              </a:solidFill>
            </a:endParaRPr>
          </a:p>
        </p:txBody>
      </p:sp>
      <p:sp>
        <p:nvSpPr>
          <p:cNvPr id="131" name="Google Shape;131;p23"/>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n">
                <a:solidFill>
                  <a:srgbClr val="333333"/>
                </a:solidFill>
                <a:highlight>
                  <a:srgbClr val="FFFFFF"/>
                </a:highlight>
              </a:rPr>
              <a:t>         Generally, streetlights on the highways are designed with high intensity lamps that consumes more energy and also cannot be changed as per the requirement. Thus, the proposed system overcomes these problems by using LEDs instead of HID lamps in the street light systems. So the light can be turned on only when there is an obstacle else turn it off. It also turns on the light in the night time only and not in the daytime.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Future Scope</a:t>
            </a:r>
            <a:endParaRPr>
              <a:solidFill>
                <a:schemeClr val="dk1"/>
              </a:solidFill>
            </a:endParaRPr>
          </a:p>
        </p:txBody>
      </p:sp>
      <p:sp>
        <p:nvSpPr>
          <p:cNvPr id="137" name="Google Shape;137;p24"/>
          <p:cNvSpPr txBox="1"/>
          <p:nvPr>
            <p:ph idx="4294967295" type="body"/>
          </p:nvPr>
        </p:nvSpPr>
        <p:spPr>
          <a:xfrm>
            <a:off x="1411200" y="1727550"/>
            <a:ext cx="6321600" cy="84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a:t>Functionalities</a:t>
            </a:r>
            <a:endParaRPr b="1"/>
          </a:p>
          <a:p>
            <a:pPr indent="-342900" lvl="0" marL="457200" rtl="0" algn="l">
              <a:spcBef>
                <a:spcPts val="0"/>
              </a:spcBef>
              <a:spcAft>
                <a:spcPts val="0"/>
              </a:spcAft>
              <a:buSzPts val="1800"/>
              <a:buChar char="●"/>
            </a:pPr>
            <a:r>
              <a:rPr b="1" lang="en"/>
              <a:t>Multiple design solutions</a:t>
            </a:r>
            <a:endParaRPr b="1"/>
          </a:p>
          <a:p>
            <a:pPr indent="-342900" lvl="0" marL="457200" rtl="0" algn="l">
              <a:spcBef>
                <a:spcPts val="0"/>
              </a:spcBef>
              <a:spcAft>
                <a:spcPts val="0"/>
              </a:spcAft>
              <a:buSzPts val="1800"/>
              <a:buChar char="●"/>
            </a:pPr>
            <a:r>
              <a:rPr b="1" lang="en"/>
              <a:t>Block Diagram</a:t>
            </a:r>
            <a:endParaRPr b="1"/>
          </a:p>
          <a:p>
            <a:pPr indent="-342900" lvl="0" marL="457200" rtl="0" algn="l">
              <a:spcBef>
                <a:spcPts val="0"/>
              </a:spcBef>
              <a:spcAft>
                <a:spcPts val="0"/>
              </a:spcAft>
              <a:buSzPts val="1800"/>
              <a:buChar char="●"/>
            </a:pPr>
            <a:r>
              <a:rPr b="1" lang="en"/>
              <a:t>Circuit Diagram</a:t>
            </a:r>
            <a:endParaRPr b="1"/>
          </a:p>
          <a:p>
            <a:pPr indent="-342900" lvl="0" marL="457200" rtl="0" algn="l">
              <a:spcBef>
                <a:spcPts val="0"/>
              </a:spcBef>
              <a:spcAft>
                <a:spcPts val="0"/>
              </a:spcAft>
              <a:buSzPts val="1800"/>
              <a:buChar char="●"/>
            </a:pPr>
            <a:r>
              <a:rPr b="1" lang="en"/>
              <a:t>Component Specification</a:t>
            </a:r>
            <a:endParaRPr b="1"/>
          </a:p>
          <a:p>
            <a:pPr indent="-342900" lvl="0" marL="457200" rtl="0" algn="l">
              <a:spcBef>
                <a:spcPts val="0"/>
              </a:spcBef>
              <a:spcAft>
                <a:spcPts val="0"/>
              </a:spcAft>
              <a:buSzPts val="1800"/>
              <a:buChar char="●"/>
            </a:pPr>
            <a:r>
              <a:rPr b="1" lang="en"/>
              <a:t>Methodology</a:t>
            </a:r>
            <a:endParaRPr b="1"/>
          </a:p>
          <a:p>
            <a:pPr indent="-342900" lvl="0" marL="457200" rtl="0" algn="l">
              <a:spcBef>
                <a:spcPts val="0"/>
              </a:spcBef>
              <a:spcAft>
                <a:spcPts val="0"/>
              </a:spcAft>
              <a:buSzPts val="1800"/>
              <a:buChar char="●"/>
            </a:pPr>
            <a:r>
              <a:rPr b="1" lang="en"/>
              <a:t>Applications</a:t>
            </a:r>
            <a:endParaRPr b="1"/>
          </a:p>
          <a:p>
            <a:pPr indent="-342900" lvl="0" marL="457200" rtl="0" algn="l">
              <a:spcBef>
                <a:spcPts val="0"/>
              </a:spcBef>
              <a:spcAft>
                <a:spcPts val="0"/>
              </a:spcAft>
              <a:buSzPts val="1800"/>
              <a:buChar char="●"/>
            </a:pPr>
            <a:r>
              <a:rPr b="1" lang="en"/>
              <a:t>Future Scope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1638375" y="5958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Functionalities</a:t>
            </a:r>
            <a:endParaRPr>
              <a:solidFill>
                <a:schemeClr val="dk1"/>
              </a:solidFill>
            </a:endParaRPr>
          </a:p>
        </p:txBody>
      </p:sp>
      <p:sp>
        <p:nvSpPr>
          <p:cNvPr id="85" name="Google Shape;85;p15"/>
          <p:cNvSpPr txBox="1"/>
          <p:nvPr/>
        </p:nvSpPr>
        <p:spPr>
          <a:xfrm>
            <a:off x="1638375" y="1270975"/>
            <a:ext cx="7165500" cy="33762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Turn on the </a:t>
            </a:r>
            <a:r>
              <a:rPr lang="en" sz="2400">
                <a:latin typeface="Roboto Slab"/>
                <a:ea typeface="Roboto Slab"/>
                <a:cs typeface="Roboto Slab"/>
                <a:sym typeface="Roboto Slab"/>
              </a:rPr>
              <a:t>street light only if a vehicle is detected.</a:t>
            </a:r>
            <a:endParaRPr sz="2400">
              <a:latin typeface="Roboto Slab"/>
              <a:ea typeface="Roboto Slab"/>
              <a:cs typeface="Roboto Slab"/>
              <a:sym typeface="Roboto Slab"/>
            </a:endParaRPr>
          </a:p>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Turn it off once there is no vehicle.</a:t>
            </a:r>
            <a:endParaRPr sz="2400">
              <a:latin typeface="Roboto Slab"/>
              <a:ea typeface="Roboto Slab"/>
              <a:cs typeface="Roboto Slab"/>
              <a:sym typeface="Roboto Slab"/>
            </a:endParaRPr>
          </a:p>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Don’t turn on the street lights in the day time.</a:t>
            </a:r>
            <a:endParaRPr sz="24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Multiple Design Solutions</a:t>
            </a:r>
            <a:endParaRPr>
              <a:solidFill>
                <a:schemeClr val="dk1"/>
              </a:solidFill>
            </a:endParaRPr>
          </a:p>
        </p:txBody>
      </p:sp>
      <p:sp>
        <p:nvSpPr>
          <p:cNvPr id="91" name="Google Shape;91;p16"/>
          <p:cNvSpPr txBox="1"/>
          <p:nvPr/>
        </p:nvSpPr>
        <p:spPr>
          <a:xfrm>
            <a:off x="1926325" y="1310700"/>
            <a:ext cx="6732300" cy="30879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Infrared sensors can be replaced with Ultrasonic sensors</a:t>
            </a:r>
            <a:endParaRPr sz="2400">
              <a:latin typeface="Roboto Slab"/>
              <a:ea typeface="Roboto Slab"/>
              <a:cs typeface="Roboto Slab"/>
              <a:sym typeface="Roboto Slab"/>
            </a:endParaRPr>
          </a:p>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LDR sensor can be replaced with a clock</a:t>
            </a:r>
            <a:endParaRPr sz="2400">
              <a:latin typeface="Roboto Slab"/>
              <a:ea typeface="Roboto Slab"/>
              <a:cs typeface="Roboto Slab"/>
              <a:sym typeface="Roboto Slab"/>
            </a:endParaRPr>
          </a:p>
          <a:p>
            <a:pPr indent="-381000" lvl="0" marL="457200" rtl="0" algn="just">
              <a:spcBef>
                <a:spcPts val="0"/>
              </a:spcBef>
              <a:spcAft>
                <a:spcPts val="0"/>
              </a:spcAft>
              <a:buSzPts val="2400"/>
              <a:buFont typeface="Roboto Slab"/>
              <a:buAutoNum type="arabicPeriod"/>
            </a:pPr>
            <a:r>
              <a:rPr lang="en" sz="2400">
                <a:latin typeface="Roboto Slab"/>
                <a:ea typeface="Roboto Slab"/>
                <a:cs typeface="Roboto Slab"/>
                <a:sym typeface="Roboto Slab"/>
              </a:rPr>
              <a:t>If a PIC </a:t>
            </a:r>
            <a:r>
              <a:rPr lang="en" sz="2400">
                <a:latin typeface="Roboto Slab"/>
                <a:ea typeface="Roboto Slab"/>
                <a:cs typeface="Roboto Slab"/>
                <a:sym typeface="Roboto Slab"/>
              </a:rPr>
              <a:t>microcontroller</a:t>
            </a:r>
            <a:r>
              <a:rPr lang="en" sz="2400">
                <a:latin typeface="Roboto Slab"/>
                <a:ea typeface="Roboto Slab"/>
                <a:cs typeface="Roboto Slab"/>
                <a:sym typeface="Roboto Slab"/>
              </a:rPr>
              <a:t> is used then it has an analog pin which gives more accurate results from the sensors.</a:t>
            </a:r>
            <a:endParaRPr sz="24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380200" y="3353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Block Diagram</a:t>
            </a:r>
            <a:endParaRPr>
              <a:solidFill>
                <a:schemeClr val="dk1"/>
              </a:solidFill>
            </a:endParaRPr>
          </a:p>
        </p:txBody>
      </p:sp>
      <p:pic>
        <p:nvPicPr>
          <p:cNvPr id="97" name="Google Shape;97;p17"/>
          <p:cNvPicPr preferRelativeResize="0"/>
          <p:nvPr/>
        </p:nvPicPr>
        <p:blipFill>
          <a:blip r:embed="rId3">
            <a:alphaModFix/>
          </a:blip>
          <a:stretch>
            <a:fillRect/>
          </a:stretch>
        </p:blipFill>
        <p:spPr>
          <a:xfrm>
            <a:off x="2548675" y="924600"/>
            <a:ext cx="6153124" cy="362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2707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Circuit Diagram</a:t>
            </a:r>
            <a:endParaRPr>
              <a:solidFill>
                <a:schemeClr val="dk1"/>
              </a:solidFill>
            </a:endParaRPr>
          </a:p>
        </p:txBody>
      </p:sp>
      <p:pic>
        <p:nvPicPr>
          <p:cNvPr id="103" name="Google Shape;103;p18"/>
          <p:cNvPicPr preferRelativeResize="0"/>
          <p:nvPr/>
        </p:nvPicPr>
        <p:blipFill>
          <a:blip r:embed="rId3">
            <a:alphaModFix/>
          </a:blip>
          <a:stretch>
            <a:fillRect/>
          </a:stretch>
        </p:blipFill>
        <p:spPr>
          <a:xfrm>
            <a:off x="1601750" y="826550"/>
            <a:ext cx="7179701" cy="423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Component Specification</a:t>
            </a:r>
            <a:endParaRPr>
              <a:solidFill>
                <a:schemeClr val="dk1"/>
              </a:solidFill>
            </a:endParaRPr>
          </a:p>
        </p:txBody>
      </p:sp>
      <p:sp>
        <p:nvSpPr>
          <p:cNvPr id="109" name="Google Shape;109;p19"/>
          <p:cNvSpPr txBox="1"/>
          <p:nvPr>
            <p:ph idx="1" type="body"/>
          </p:nvPr>
        </p:nvSpPr>
        <p:spPr>
          <a:xfrm>
            <a:off x="2400250" y="1258175"/>
            <a:ext cx="6321600" cy="32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IR sensors :  </a:t>
            </a:r>
            <a:endParaRPr b="1"/>
          </a:p>
          <a:p>
            <a:pPr indent="0" lvl="0" marL="0" rtl="0" algn="l">
              <a:spcBef>
                <a:spcPts val="1600"/>
              </a:spcBef>
              <a:spcAft>
                <a:spcPts val="0"/>
              </a:spcAft>
              <a:buNone/>
            </a:pPr>
            <a:r>
              <a:rPr lang="en"/>
              <a:t>5V DC input,  upto 20 cm range, </a:t>
            </a:r>
            <a:r>
              <a:rPr lang="en"/>
              <a:t>Adjustable</a:t>
            </a:r>
            <a:r>
              <a:rPr lang="en"/>
              <a:t> sensing range.                                                                                                               </a:t>
            </a:r>
            <a:endParaRPr/>
          </a:p>
          <a:p>
            <a:pPr indent="0" lvl="0" marL="0" rtl="0" algn="l">
              <a:spcBef>
                <a:spcPts val="1600"/>
              </a:spcBef>
              <a:spcAft>
                <a:spcPts val="0"/>
              </a:spcAft>
              <a:buNone/>
            </a:pPr>
            <a:r>
              <a:rPr lang="en"/>
              <a:t>Pins</a:t>
            </a:r>
            <a:endParaRPr/>
          </a:p>
          <a:p>
            <a:pPr indent="-342900" lvl="0" marL="457200" rtl="0" algn="l">
              <a:spcBef>
                <a:spcPts val="1600"/>
              </a:spcBef>
              <a:spcAft>
                <a:spcPts val="0"/>
              </a:spcAft>
              <a:buSzPts val="1800"/>
              <a:buAutoNum type="arabicPeriod"/>
            </a:pPr>
            <a:r>
              <a:rPr lang="en"/>
              <a:t>Vcc - 5V</a:t>
            </a:r>
            <a:endParaRPr/>
          </a:p>
          <a:p>
            <a:pPr indent="-342900" lvl="0" marL="457200" rtl="0" algn="l">
              <a:spcBef>
                <a:spcPts val="0"/>
              </a:spcBef>
              <a:spcAft>
                <a:spcPts val="0"/>
              </a:spcAft>
              <a:buSzPts val="1800"/>
              <a:buAutoNum type="arabicPeriod"/>
            </a:pPr>
            <a:r>
              <a:rPr lang="en"/>
              <a:t>GND</a:t>
            </a:r>
            <a:endParaRPr/>
          </a:p>
          <a:p>
            <a:pPr indent="-342900" lvl="0" marL="457200" rtl="0" algn="l">
              <a:spcBef>
                <a:spcPts val="0"/>
              </a:spcBef>
              <a:spcAft>
                <a:spcPts val="0"/>
              </a:spcAft>
              <a:buSzPts val="1800"/>
              <a:buAutoNum type="arabicPeriod"/>
            </a:pPr>
            <a:r>
              <a:rPr lang="en"/>
              <a:t>D0- Digital output pin    1.  D0=0 when object is detected</a:t>
            </a:r>
            <a:endParaRPr/>
          </a:p>
          <a:p>
            <a:pPr indent="0" lvl="0" marL="0" rtl="0" algn="l">
              <a:spcBef>
                <a:spcPts val="1600"/>
              </a:spcBef>
              <a:spcAft>
                <a:spcPts val="1600"/>
              </a:spcAft>
              <a:buNone/>
            </a:pPr>
            <a:r>
              <a:rPr lang="en"/>
              <a:t>                                                                2. D0=1 when there is no object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2079275" y="761675"/>
            <a:ext cx="66525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LDR sensor</a:t>
            </a:r>
            <a:endParaRPr b="1">
              <a:solidFill>
                <a:schemeClr val="dk1"/>
              </a:solidFill>
            </a:endParaRPr>
          </a:p>
          <a:p>
            <a:pPr indent="0" lvl="0" marL="0" rtl="0" algn="l">
              <a:spcBef>
                <a:spcPts val="1600"/>
              </a:spcBef>
              <a:spcAft>
                <a:spcPts val="0"/>
              </a:spcAft>
              <a:buNone/>
            </a:pPr>
            <a:r>
              <a:rPr lang="en"/>
              <a:t>5V DC input, Adjustable sensing range</a:t>
            </a:r>
            <a:endParaRPr/>
          </a:p>
          <a:p>
            <a:pPr indent="0" lvl="0" marL="0" rtl="0" algn="l">
              <a:spcBef>
                <a:spcPts val="1600"/>
              </a:spcBef>
              <a:spcAft>
                <a:spcPts val="0"/>
              </a:spcAft>
              <a:buNone/>
            </a:pPr>
            <a:r>
              <a:rPr lang="en"/>
              <a:t>Pins</a:t>
            </a:r>
            <a:endParaRPr/>
          </a:p>
          <a:p>
            <a:pPr indent="-342900" lvl="0" marL="457200" rtl="0" algn="l">
              <a:spcBef>
                <a:spcPts val="1600"/>
              </a:spcBef>
              <a:spcAft>
                <a:spcPts val="0"/>
              </a:spcAft>
              <a:buSzPts val="1800"/>
              <a:buAutoNum type="arabicPeriod"/>
            </a:pPr>
            <a:r>
              <a:rPr lang="en"/>
              <a:t>Vcc- 5V</a:t>
            </a:r>
            <a:endParaRPr/>
          </a:p>
          <a:p>
            <a:pPr indent="-342900" lvl="0" marL="457200" rtl="0" algn="l">
              <a:spcBef>
                <a:spcPts val="0"/>
              </a:spcBef>
              <a:spcAft>
                <a:spcPts val="0"/>
              </a:spcAft>
              <a:buSzPts val="1800"/>
              <a:buAutoNum type="arabicPeriod"/>
            </a:pPr>
            <a:r>
              <a:rPr lang="en"/>
              <a:t>GND</a:t>
            </a:r>
            <a:endParaRPr/>
          </a:p>
          <a:p>
            <a:pPr indent="-342900" lvl="0" marL="457200" rtl="0" algn="l">
              <a:spcBef>
                <a:spcPts val="0"/>
              </a:spcBef>
              <a:spcAft>
                <a:spcPts val="0"/>
              </a:spcAft>
              <a:buSzPts val="1800"/>
              <a:buAutoNum type="arabicPeriod"/>
            </a:pPr>
            <a:r>
              <a:rPr lang="en"/>
              <a:t>D0- Digital output        D0=1 when light reaches a preset level </a:t>
            </a:r>
            <a:endParaRPr/>
          </a:p>
          <a:p>
            <a:pPr indent="0" lvl="0" marL="457200" rtl="0" algn="l">
              <a:spcBef>
                <a:spcPts val="1600"/>
              </a:spcBef>
              <a:spcAft>
                <a:spcPts val="1600"/>
              </a:spcAft>
              <a:buNone/>
            </a:pPr>
            <a:r>
              <a:rPr lang="en"/>
              <a:t>                                                 D0=0 when there is no light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2469800" y="581000"/>
            <a:ext cx="6321600" cy="21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AT89S52</a:t>
            </a:r>
            <a:endParaRPr b="1">
              <a:solidFill>
                <a:schemeClr val="dk1"/>
              </a:solidFill>
            </a:endParaRPr>
          </a:p>
          <a:p>
            <a:pPr indent="0" lvl="0" marL="0" rtl="0" algn="l">
              <a:spcBef>
                <a:spcPts val="1600"/>
              </a:spcBef>
              <a:spcAft>
                <a:spcPts val="0"/>
              </a:spcAft>
              <a:buNone/>
            </a:pPr>
            <a:r>
              <a:rPr b="1" lang="en"/>
              <a:t>Specifications:</a:t>
            </a:r>
            <a:endParaRPr b="1"/>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Has 4 ports (32  I/0 lines)</a:t>
            </a:r>
            <a:endParaRPr/>
          </a:p>
          <a:p>
            <a:pPr indent="-342900" lvl="0" marL="457200" rtl="0" algn="l">
              <a:spcBef>
                <a:spcPts val="0"/>
              </a:spcBef>
              <a:spcAft>
                <a:spcPts val="0"/>
              </a:spcAft>
              <a:buSzPts val="1800"/>
              <a:buChar char="●"/>
            </a:pPr>
            <a:r>
              <a:rPr lang="en"/>
              <a:t>3 timers/counters</a:t>
            </a:r>
            <a:endParaRPr/>
          </a:p>
          <a:p>
            <a:pPr indent="-342900" lvl="0" marL="457200" rtl="0" algn="l">
              <a:spcBef>
                <a:spcPts val="0"/>
              </a:spcBef>
              <a:spcAft>
                <a:spcPts val="0"/>
              </a:spcAft>
              <a:buSzPts val="1800"/>
              <a:buChar char="●"/>
            </a:pPr>
            <a:r>
              <a:rPr lang="en"/>
              <a:t>8 interrupt sources</a:t>
            </a:r>
            <a:endParaRPr/>
          </a:p>
          <a:p>
            <a:pPr indent="-342900" lvl="0" marL="457200" rtl="0" algn="l">
              <a:spcBef>
                <a:spcPts val="0"/>
              </a:spcBef>
              <a:spcAft>
                <a:spcPts val="0"/>
              </a:spcAft>
              <a:buSzPts val="1800"/>
              <a:buChar char="●"/>
            </a:pPr>
            <a:r>
              <a:rPr lang="en"/>
              <a:t>2 DPTR registers</a:t>
            </a:r>
            <a:endParaRPr/>
          </a:p>
          <a:p>
            <a:pPr indent="-342900" lvl="0" marL="457200" rtl="0" algn="l">
              <a:spcBef>
                <a:spcPts val="0"/>
              </a:spcBef>
              <a:spcAft>
                <a:spcPts val="0"/>
              </a:spcAft>
              <a:buSzPts val="1800"/>
              <a:buChar char="●"/>
            </a:pPr>
            <a:r>
              <a:rPr lang="en"/>
              <a:t>8K flash memory and 256 bytes of on chip RAM</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