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2" r:id="rId6"/>
    <p:sldId id="276" r:id="rId7"/>
    <p:sldId id="277" r:id="rId8"/>
    <p:sldId id="280" r:id="rId9"/>
    <p:sldId id="282" r:id="rId10"/>
    <p:sldId id="281" r:id="rId11"/>
    <p:sldId id="278" r:id="rId12"/>
    <p:sldId id="279" r:id="rId13"/>
    <p:sldId id="273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mya jahagirdar" initials="sj" lastIdx="1" clrIdx="0">
    <p:extLst>
      <p:ext uri="{19B8F6BF-5375-455C-9EA6-DF929625EA0E}">
        <p15:presenceInfo xmlns:p15="http://schemas.microsoft.com/office/powerpoint/2012/main" userId="759313516ff4e7a1" providerId="Windows Live"/>
      </p:ext>
    </p:extLst>
  </p:cmAuthor>
  <p:cmAuthor id="2" name="usmankhan099@outlook.com" initials="u" lastIdx="1" clrIdx="1">
    <p:extLst>
      <p:ext uri="{19B8F6BF-5375-455C-9EA6-DF929625EA0E}">
        <p15:presenceInfo xmlns:p15="http://schemas.microsoft.com/office/powerpoint/2012/main" userId="0e1a668b17017c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EB19-A4F4-4DBB-B42A-B64547D66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3DB43-7763-4EBF-97B3-B35498006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90D1-7C25-4E37-B861-11850848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C849-AC52-48D6-97FE-176EA194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FF9B-F3CA-40A6-BA5F-9E4D4EF8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5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FA8C-1624-4E51-BC91-AC442E07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E1A38-B5AC-44C2-B95D-13190579A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35699-3273-4A82-9EF6-148C2D98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9DC6-BD3C-4548-9B4F-07BC7FDB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2167-DE11-453B-9040-7B16385D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6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6C0A-9B4F-4354-AA31-5E2C02137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236F3-326F-443A-B19C-B0ADAF6AB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2310-D1B3-47AF-A7AD-53C893B8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DFB3-4EB2-4DE0-ABA6-BE539B18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84F9-0666-4ACB-9644-5398F80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4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D8A-2F21-422B-83D3-AD2EB1A3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EDD8-5F71-4F61-94A3-460159C1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ADDC-5EDE-4312-BFD0-82B1666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A6CC-5B27-404A-8003-544E30B9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8014-9AD7-4C3C-8E32-A63447B9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5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A71-AF90-4718-BE00-5EA6F7EA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0CB5-8736-4C09-A55D-C4428A36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6900-1515-4248-98E4-CA987823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D640-7328-4CA2-B5D4-365AFAC1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7624-44FA-405C-8F08-2F54C7D0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8C5E-390D-4334-821A-1590FE2F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04B0-C9F6-43F1-9A29-56B62A1F0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EED5A-A158-48F0-93D4-9C64B7253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87602-BE95-428C-BD39-CDB3897A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69034-8C1D-47B8-A296-EE3B8FB7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90BB-836E-4784-ACEB-CBB1DE26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B9E4-8CDD-43C6-850D-4EA91037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000C-CDE4-450C-828B-6F74D661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9331-9463-4292-A8AB-62E4445A6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9800D-E7A6-48FC-8BB8-36265C929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B90F1-4BE5-4247-877B-3D771C909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C51B9-FFF8-438F-9E18-92ABD871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93F9B-D221-43F7-98A0-C98F0BEC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D83F7-6144-4078-ADBD-B32537C9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4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E97E-4C7D-44B5-BBCD-804CC0CA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37A75-7A52-4715-930A-679E62F6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242BE-83FC-415B-8FBD-96867776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B1DAE-0ECA-4911-98B6-480C9FC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9E060-B6B9-4987-86A6-A7E9B19A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1C6EF-0392-4B68-A4D3-2E7D19BE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285A2-AEA1-4754-B7C8-3065812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5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BAA9-FF77-4563-B132-9394DA01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F717-A5B1-4A41-ACEE-6E3E38F4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6917C-D0FF-4C59-993A-30866F288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9CA6-483F-4C14-B3BF-EFE9DC77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66F35-B110-4154-847B-75C0560E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A20E-B6C4-4BA2-B33E-DEBF8118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5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CAED-E1D1-490A-B206-72824F94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2768E-641D-4D5B-B450-9CA11D738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AE94A-E199-4E88-8CD9-445662C8A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AF6A-FE23-48D4-89A0-3423E237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80DD3-DE0A-41D1-9631-79D858CF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9864-EBED-4796-A1DF-D7E402F3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256D8-852D-48E2-B1F6-0C12A3D9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E2C0-0790-4AA7-BFEA-521D750A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4245-FE80-43DC-AAA9-D183C964A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6283-513F-461B-88B9-79D47422322C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8119-E359-4F2D-A09E-9B4BBEF0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790D-A393-47B0-9988-88DDBA769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5EF-CE73-4E9A-AB56-536240698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EEC-A483-416F-A299-DC74F78AC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Computer Organization and Architecture Activity</a:t>
            </a:r>
          </a:p>
        </p:txBody>
      </p:sp>
    </p:spTree>
    <p:extLst>
      <p:ext uri="{BB962C8B-B14F-4D97-AF65-F5344CB8AC3E}">
        <p14:creationId xmlns:p14="http://schemas.microsoft.com/office/powerpoint/2010/main" val="253447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9306-5DB3-4325-B6E3-34E2A604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369C-24C7-40CE-BEF7-403E2631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18 bit address has to given as input.</a:t>
            </a:r>
          </a:p>
          <a:p>
            <a:r>
              <a:rPr lang="en-IN" dirty="0"/>
              <a:t>Appropriate row has to be selected to read/write the data</a:t>
            </a:r>
          </a:p>
          <a:p>
            <a:r>
              <a:rPr lang="en-IN" dirty="0"/>
              <a:t>For store: Make the store bit high. Enter the data bits. The data gets stored in the ram and cache memory.</a:t>
            </a:r>
          </a:p>
          <a:p>
            <a:r>
              <a:rPr lang="en-IN" dirty="0"/>
              <a:t>For load: Make the store bit low. And desired address has to be given. The data present in that address appears at the output.</a:t>
            </a:r>
          </a:p>
          <a:p>
            <a:r>
              <a:rPr lang="en-IN" dirty="0"/>
              <a:t>When the contents are changed in main memory they get reflected in cache also. </a:t>
            </a:r>
          </a:p>
        </p:txBody>
      </p:sp>
    </p:spTree>
    <p:extLst>
      <p:ext uri="{BB962C8B-B14F-4D97-AF65-F5344CB8AC3E}">
        <p14:creationId xmlns:p14="http://schemas.microsoft.com/office/powerpoint/2010/main" val="15883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CC7C-691D-4B49-B25E-29DA6FCE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43"/>
            <a:ext cx="10515600" cy="410940"/>
          </a:xfrm>
        </p:spPr>
        <p:txBody>
          <a:bodyPr>
            <a:normAutofit fontScale="90000"/>
          </a:bodyPr>
          <a:lstStyle/>
          <a:p>
            <a:r>
              <a:rPr lang="en-IN" dirty="0"/>
              <a:t>Main memory Design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837C7AC-E6B7-41F5-A2F9-80F9728A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16"/>
          <a:stretch/>
        </p:blipFill>
        <p:spPr>
          <a:xfrm>
            <a:off x="2849732" y="674703"/>
            <a:ext cx="5370990" cy="5495967"/>
          </a:xfrm>
        </p:spPr>
      </p:pic>
    </p:spTree>
    <p:extLst>
      <p:ext uri="{BB962C8B-B14F-4D97-AF65-F5344CB8AC3E}">
        <p14:creationId xmlns:p14="http://schemas.microsoft.com/office/powerpoint/2010/main" val="312862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9F41-5C0F-40BC-A3DF-EB1C036C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27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en-IN" dirty="0"/>
              <a:t>Cache memory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F6B031-9BA8-45D6-B1AE-BC9F2F28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9"/>
          <a:stretch/>
        </p:blipFill>
        <p:spPr>
          <a:xfrm>
            <a:off x="3045041" y="772357"/>
            <a:ext cx="5545609" cy="5591037"/>
          </a:xfrm>
        </p:spPr>
      </p:pic>
    </p:spTree>
    <p:extLst>
      <p:ext uri="{BB962C8B-B14F-4D97-AF65-F5344CB8AC3E}">
        <p14:creationId xmlns:p14="http://schemas.microsoft.com/office/powerpoint/2010/main" val="203135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647" y="239697"/>
            <a:ext cx="387066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			  </a:t>
            </a:r>
            <a:r>
              <a:rPr lang="en-IN" b="1" dirty="0"/>
              <a:t>Entire</a:t>
            </a:r>
            <a:r>
              <a:rPr lang="en-IN" dirty="0"/>
              <a:t> </a:t>
            </a:r>
            <a:r>
              <a:rPr lang="en-IN" b="1" dirty="0"/>
              <a:t>circuit diagram.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81FBE1-4DAB-4332-AB99-04C8E25D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8" y="1012055"/>
            <a:ext cx="11070225" cy="5422361"/>
          </a:xfrm>
        </p:spPr>
      </p:pic>
    </p:spTree>
    <p:extLst>
      <p:ext uri="{BB962C8B-B14F-4D97-AF65-F5344CB8AC3E}">
        <p14:creationId xmlns:p14="http://schemas.microsoft.com/office/powerpoint/2010/main" val="377948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7B3A-0D6B-4A8C-A4D5-C054D1DB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64" y="1571349"/>
            <a:ext cx="10515600" cy="284973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br>
              <a:rPr lang="en-IN" sz="11500" dirty="0"/>
            </a:br>
            <a:br>
              <a:rPr lang="en-IN" sz="11500" dirty="0"/>
            </a:br>
            <a:r>
              <a:rPr lang="en-IN" sz="11500" dirty="0"/>
              <a:t>Thank You</a:t>
            </a:r>
            <a:br>
              <a:rPr lang="en-IN" sz="11500" dirty="0"/>
            </a:br>
            <a:r>
              <a:rPr lang="en-IN" sz="2000" dirty="0"/>
              <a:t>                                                   </a:t>
            </a:r>
            <a:br>
              <a:rPr lang="en-IN" sz="2000" dirty="0"/>
            </a:br>
            <a:r>
              <a:rPr lang="en-IN" sz="2000" dirty="0"/>
              <a:t>                                               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                                          Tushar </a:t>
            </a:r>
            <a:r>
              <a:rPr lang="en-IN" sz="2000" dirty="0" err="1"/>
              <a:t>Pharale</a:t>
            </a:r>
            <a:r>
              <a:rPr lang="en-IN" sz="2000" dirty="0"/>
              <a:t>   R.NO. 259</a:t>
            </a:r>
            <a:br>
              <a:rPr lang="en-IN" sz="2000" dirty="0"/>
            </a:br>
            <a:r>
              <a:rPr lang="en-IN" sz="2000" dirty="0"/>
              <a:t>                                            </a:t>
            </a:r>
            <a:r>
              <a:rPr lang="en-IN" sz="2000" dirty="0" err="1"/>
              <a:t>Ujwal</a:t>
            </a:r>
            <a:r>
              <a:rPr lang="en-IN" sz="2000" dirty="0"/>
              <a:t> Kumar       R.NO. 260</a:t>
            </a:r>
            <a:br>
              <a:rPr lang="en-IN" sz="2000" dirty="0"/>
            </a:br>
            <a:r>
              <a:rPr lang="en-IN" sz="2000" dirty="0"/>
              <a:t>                                             Usman Khan        R.NO. 261</a:t>
            </a:r>
            <a:br>
              <a:rPr lang="en-IN" sz="2000" dirty="0"/>
            </a:br>
            <a:r>
              <a:rPr lang="en-IN" sz="2000" dirty="0"/>
              <a:t>                                             </a:t>
            </a:r>
            <a:r>
              <a:rPr lang="en-IN" sz="2000" dirty="0" err="1"/>
              <a:t>V.K.Saketh</a:t>
            </a:r>
            <a:r>
              <a:rPr lang="en-IN" sz="2000" dirty="0"/>
              <a:t>            R.NO. 263</a:t>
            </a:r>
            <a:br>
              <a:rPr lang="en-IN" sz="2000" dirty="0"/>
            </a:b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4323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315B-B50D-4794-97D3-7B09033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2F2-B2FE-44BB-8C5F-0780FE15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Design and simulate a 4M *16 memory module using 256K*8 SRAM.</a:t>
            </a:r>
          </a:p>
          <a:p>
            <a:pPr marL="0" indent="0">
              <a:buNone/>
            </a:pPr>
            <a:r>
              <a:rPr lang="en-IN" dirty="0"/>
              <a:t>Perform read and write operation for above memory.</a:t>
            </a:r>
          </a:p>
        </p:txBody>
      </p:sp>
    </p:spTree>
    <p:extLst>
      <p:ext uri="{BB962C8B-B14F-4D97-AF65-F5344CB8AC3E}">
        <p14:creationId xmlns:p14="http://schemas.microsoft.com/office/powerpoint/2010/main" val="123992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066A-2FED-4779-A9ED-2629446A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 on Simulation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8456-1C77-4D9D-A943-0D6BA28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42"/>
            <a:ext cx="10515600" cy="4351338"/>
          </a:xfrm>
        </p:spPr>
        <p:txBody>
          <a:bodyPr/>
          <a:lstStyle/>
          <a:p>
            <a:pPr algn="just"/>
            <a:r>
              <a:rPr lang="en-IN" dirty="0" err="1"/>
              <a:t>Modelsim</a:t>
            </a:r>
            <a:r>
              <a:rPr lang="en-IN" dirty="0"/>
              <a:t>:  It is a high end simulation software. It provides HDL simulations like VHDL, Verilog and system C. We tried with simulation of a single RAM cell in </a:t>
            </a:r>
            <a:r>
              <a:rPr lang="en-IN" dirty="0" err="1"/>
              <a:t>modelsim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It is widely used by students for their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Academic work and course projects.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Below is a sample simulation of a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RAM module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53EC1-27E7-4438-8543-6BD775D5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83" y="2367485"/>
            <a:ext cx="4706232" cy="36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5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B189-F605-47B6-B885-490E0CDF3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3341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Proteus:</a:t>
            </a:r>
          </a:p>
          <a:p>
            <a:r>
              <a:rPr lang="en-IN" dirty="0"/>
              <a:t>The most commonly used simulation software by students. It has a got very rich libraries which make possible to simulate any kind of circuit. </a:t>
            </a:r>
          </a:p>
          <a:p>
            <a:r>
              <a:rPr lang="en-IN" dirty="0"/>
              <a:t>Its also used in electronic prints for manufacturing of printed circuit board.</a:t>
            </a:r>
          </a:p>
          <a:p>
            <a:r>
              <a:rPr lang="en-IN" dirty="0"/>
              <a:t>Below is a sample simulation of RAM in</a:t>
            </a:r>
          </a:p>
          <a:p>
            <a:pPr marL="0" indent="0">
              <a:buNone/>
            </a:pPr>
            <a:r>
              <a:rPr lang="en-IN" dirty="0"/>
              <a:t>    proteus using RAM IC CY62138FV30LL </a:t>
            </a:r>
          </a:p>
          <a:p>
            <a:pPr marL="0" indent="0">
              <a:buNone/>
            </a:pPr>
            <a:r>
              <a:rPr lang="en-IN" dirty="0"/>
              <a:t>    which is 256K*8 IC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935A3-020D-49A9-BAB1-D366761A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491" y="2858610"/>
            <a:ext cx="3453287" cy="3665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1B189-462E-4A3A-BD5A-EC7BCC282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9" b="6691"/>
          <a:stretch/>
        </p:blipFill>
        <p:spPr>
          <a:xfrm>
            <a:off x="4998128" y="3968317"/>
            <a:ext cx="1911532" cy="25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BBE7-4DE1-4D5D-B4E6-9A2DF44C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27" y="442118"/>
            <a:ext cx="10744200" cy="5973763"/>
          </a:xfrm>
        </p:spPr>
        <p:txBody>
          <a:bodyPr/>
          <a:lstStyle/>
          <a:p>
            <a:r>
              <a:rPr lang="en-IN" dirty="0"/>
              <a:t>Logisim –It’s a simulator which permits circuits to be designed and simulated using graphical user interface. It’s a java application that can run on both windows and Linux.</a:t>
            </a:r>
          </a:p>
          <a:p>
            <a:r>
              <a:rPr lang="en-IN" dirty="0"/>
              <a:t>We have chosen Logisim as our simulation tool because :</a:t>
            </a:r>
          </a:p>
          <a:p>
            <a:pPr lvl="1"/>
            <a:r>
              <a:rPr lang="en-IN" dirty="0"/>
              <a:t>Provides easy to use interface  environment.</a:t>
            </a:r>
          </a:p>
          <a:p>
            <a:pPr lvl="1"/>
            <a:r>
              <a:rPr lang="en-IN" dirty="0"/>
              <a:t>Easy to draw and simulate circuits.</a:t>
            </a:r>
          </a:p>
          <a:p>
            <a:pPr lvl="1"/>
            <a:r>
              <a:rPr lang="en-IN" dirty="0"/>
              <a:t>Flexible</a:t>
            </a:r>
          </a:p>
          <a:p>
            <a:pPr lvl="1"/>
            <a:r>
              <a:rPr lang="en-IN" dirty="0"/>
              <a:t>Large number of memory modules can be designed easily.</a:t>
            </a:r>
          </a:p>
          <a:p>
            <a:pPr lvl="1"/>
            <a:r>
              <a:rPr lang="en-IN" dirty="0"/>
              <a:t>Components can be modified easily according to our need.</a:t>
            </a:r>
          </a:p>
          <a:p>
            <a:pPr lvl="1"/>
            <a:r>
              <a:rPr lang="en-IN" dirty="0"/>
              <a:t>Good tool for beginners for learning circuit simulations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51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6A99-BAC6-4237-AF06-EFC4B926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Analysis of the 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6953C-DF51-46B1-B739-A10E0A958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522"/>
                <a:ext cx="10515600" cy="5587352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IN" dirty="0"/>
                  <a:t>Given: To design 4M * 16 using 256K * 8 RAM modules</a:t>
                </a:r>
              </a:p>
              <a:p>
                <a:pPr algn="just"/>
                <a:r>
                  <a:rPr lang="en-IN" dirty="0"/>
                  <a:t>Calculations: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200" dirty="0"/>
                          <m:t>4</m:t>
                        </m:r>
                        <m:r>
                          <m:rPr>
                            <m:nor/>
                          </m:rPr>
                          <a:rPr lang="en-IN" sz="3200" dirty="0"/>
                          <m:t>M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IN" sz="3200" dirty="0"/>
                          <m:t>16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200" dirty="0"/>
                          <m:t>256</m:t>
                        </m:r>
                        <m:r>
                          <m:rPr>
                            <m:nor/>
                          </m:rPr>
                          <a:rPr lang="en-IN" sz="3200" dirty="0"/>
                          <m:t>K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IN" sz="3200" dirty="0"/>
                          <m:t>8</m:t>
                        </m:r>
                      </m:den>
                    </m:f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200" dirty="0" smtClean="0"/>
                          <m:t>4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200" dirty="0"/>
                  <a:t>16</a:t>
                </a:r>
                <a:r>
                  <a:rPr lang="en-I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IN" sz="3200" dirty="0"/>
                  <a:t> which means there  should </a:t>
                </a:r>
              </a:p>
              <a:p>
                <a:pPr marL="0" indent="0" algn="just">
                  <a:buNone/>
                </a:pPr>
                <a:r>
                  <a:rPr lang="en-IN" sz="3200" dirty="0"/>
                  <a:t>   be 16 rows and 2 columns</a:t>
                </a:r>
              </a:p>
              <a:p>
                <a:pPr algn="just"/>
                <a:r>
                  <a:rPr lang="en-IN" sz="3200" dirty="0"/>
                  <a:t>256K</a:t>
                </a:r>
                <a:r>
                  <a:rPr lang="en-I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3200" dirty="0"/>
                  <a:t>8</a:t>
                </a:r>
                <a14:m>
                  <m:oMath xmlns:m="http://schemas.openxmlformats.org/officeDocument/2006/math"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200" dirty="0"/>
                  <a:t>which means address lines required for</a:t>
                </a:r>
              </a:p>
              <a:p>
                <a:pPr marL="0" indent="0" algn="just">
                  <a:buNone/>
                </a:pPr>
                <a:r>
                  <a:rPr lang="en-IN" sz="3200" dirty="0"/>
                  <a:t>   is 18 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3200" dirty="0"/>
                      <m:t>4</m:t>
                    </m:r>
                    <m:r>
                      <m:rPr>
                        <m:nor/>
                      </m:rPr>
                      <a:rPr lang="en-IN" sz="3200" dirty="0"/>
                      <m:t>M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IN" sz="3200" dirty="0"/>
                      <m:t>16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3200" dirty="0"/>
                      <m:t>4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IN" sz="3200" dirty="0"/>
                  <a:t> which means address lines required is 22</a:t>
                </a:r>
              </a:p>
              <a:p>
                <a:pPr algn="just"/>
                <a:r>
                  <a:rPr lang="en-IN" sz="3200" dirty="0"/>
                  <a:t>The extra 22-18=4 address lines are given to the decoder for selecting a particular row</a:t>
                </a:r>
              </a:p>
              <a:p>
                <a:pPr marL="0" indent="0">
                  <a:buNone/>
                </a:pPr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6953C-DF51-46B1-B739-A10E0A958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522"/>
                <a:ext cx="10515600" cy="5587352"/>
              </a:xfrm>
              <a:blipFill>
                <a:blip r:embed="rId2"/>
                <a:stretch>
                  <a:fillRect l="-1217" t="-1747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34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FCB4-259B-4A73-8BBE-BE0F4959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Cache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2E4F3-A10C-4D08-98BD-E66738840D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/>
                  <a:t>We assumed a cache of 1M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16 and Direct mapping is used.</a:t>
                </a:r>
              </a:p>
              <a:p>
                <a:r>
                  <a:rPr lang="en-IN" dirty="0"/>
                  <a:t>Lets consider main memory consisting of 16 blocks and cache consisting of 4 blocks.</a:t>
                </a:r>
              </a:p>
              <a:p>
                <a:r>
                  <a:rPr lang="en-IN" dirty="0"/>
                  <a:t>No. of words/block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Therefore No. of word bits is 18</a:t>
                </a:r>
              </a:p>
              <a:p>
                <a:r>
                  <a:rPr lang="en-IN" dirty="0"/>
                  <a:t>No. of blocks in cache is 4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Therefore No. of block bits is 2               Tag                Block              Word        </a:t>
                </a:r>
              </a:p>
              <a:p>
                <a:r>
                  <a:rPr lang="en-IN" dirty="0"/>
                  <a:t>No. of Tag bits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4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Therefor No. of tag bits is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2E4F3-A10C-4D08-98BD-E66738840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>
                <a:blip r:embed="rId2"/>
                <a:stretch>
                  <a:fillRect l="-928" t="-1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398F62-A3FC-4A12-8E79-9A2D33E6C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52899"/>
              </p:ext>
            </p:extLst>
          </p:nvPr>
        </p:nvGraphicFramePr>
        <p:xfrm>
          <a:off x="5518952" y="3429000"/>
          <a:ext cx="5599839" cy="452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613">
                  <a:extLst>
                    <a:ext uri="{9D8B030D-6E8A-4147-A177-3AD203B41FA5}">
                      <a16:colId xmlns:a16="http://schemas.microsoft.com/office/drawing/2014/main" val="2278058887"/>
                    </a:ext>
                  </a:extLst>
                </a:gridCol>
                <a:gridCol w="1866613">
                  <a:extLst>
                    <a:ext uri="{9D8B030D-6E8A-4147-A177-3AD203B41FA5}">
                      <a16:colId xmlns:a16="http://schemas.microsoft.com/office/drawing/2014/main" val="2804451457"/>
                    </a:ext>
                  </a:extLst>
                </a:gridCol>
                <a:gridCol w="1866613">
                  <a:extLst>
                    <a:ext uri="{9D8B030D-6E8A-4147-A177-3AD203B41FA5}">
                      <a16:colId xmlns:a16="http://schemas.microsoft.com/office/drawing/2014/main" val="324296502"/>
                    </a:ext>
                  </a:extLst>
                </a:gridCol>
              </a:tblGrid>
              <a:tr h="4527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8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29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E7E6-A77D-4C1A-892F-D73D86E6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Functionalities of Components: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F25A-C549-41DE-8C8F-41D6C577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469"/>
            <a:ext cx="10515600" cy="5599405"/>
          </a:xfrm>
        </p:spPr>
        <p:txBody>
          <a:bodyPr>
            <a:normAutofit/>
          </a:bodyPr>
          <a:lstStyle/>
          <a:p>
            <a:r>
              <a:rPr lang="en-US" dirty="0"/>
              <a:t>RAM cell: A memory storage unit used for reading and storing data at a given address location.</a:t>
            </a:r>
          </a:p>
          <a:p>
            <a:r>
              <a:rPr lang="en-US" dirty="0"/>
              <a:t>Decoder: A device which selects a given output line based on the input line.</a:t>
            </a:r>
            <a:endParaRPr lang="en-IN" dirty="0"/>
          </a:p>
          <a:p>
            <a:r>
              <a:rPr lang="en-IN" dirty="0"/>
              <a:t>Bit selector: Splits the bits as required into equal groups.</a:t>
            </a:r>
          </a:p>
          <a:p>
            <a:r>
              <a:rPr lang="en-US" dirty="0"/>
              <a:t> Buffer register: For temporary storage of input bits and to control its            flow</a:t>
            </a:r>
          </a:p>
          <a:p>
            <a:r>
              <a:rPr lang="en-IN" dirty="0"/>
              <a:t>Bit display: Converts binary number into a Decimal and displays it.</a:t>
            </a:r>
          </a:p>
          <a:p>
            <a:r>
              <a:rPr lang="en-IN" dirty="0"/>
              <a:t>Bit splitter: Splits the bits individually and also can combines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17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4DF1-1EF1-49E5-BB4F-0F361BB9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04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IN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F8186-DB8C-4EBF-8F82-C5A07C34E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49" y="878889"/>
            <a:ext cx="6525086" cy="5298074"/>
          </a:xfrm>
        </p:spPr>
      </p:pic>
    </p:spTree>
    <p:extLst>
      <p:ext uri="{BB962C8B-B14F-4D97-AF65-F5344CB8AC3E}">
        <p14:creationId xmlns:p14="http://schemas.microsoft.com/office/powerpoint/2010/main" val="297264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613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Computer Organization and Architecture Activity</vt:lpstr>
      <vt:lpstr>Problem statement</vt:lpstr>
      <vt:lpstr>Survey on Simulation Tools</vt:lpstr>
      <vt:lpstr>PowerPoint Presentation</vt:lpstr>
      <vt:lpstr>PowerPoint Presentation</vt:lpstr>
      <vt:lpstr>Analysis of the problem statement</vt:lpstr>
      <vt:lpstr>Cache design</vt:lpstr>
      <vt:lpstr>Functionalities of Components:</vt:lpstr>
      <vt:lpstr>Block Diagram</vt:lpstr>
      <vt:lpstr>Description:</vt:lpstr>
      <vt:lpstr>Main memory Design</vt:lpstr>
      <vt:lpstr>Cache memory</vt:lpstr>
      <vt:lpstr>     Entire circuit diagram.</vt:lpstr>
      <vt:lpstr>  Thank You                                                                                                                                                 Tushar Pharale   R.NO. 259                                             Ujwal Kumar       R.NO. 260                                              Usman Khan        R.NO. 261                                              V.K.Saketh            R.NO. 263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SRUSHTI KODLI</dc:creator>
  <cp:lastModifiedBy>Usman Khan</cp:lastModifiedBy>
  <cp:revision>64</cp:revision>
  <dcterms:created xsi:type="dcterms:W3CDTF">2018-11-10T07:50:12Z</dcterms:created>
  <dcterms:modified xsi:type="dcterms:W3CDTF">2019-05-12T16:07:20Z</dcterms:modified>
</cp:coreProperties>
</file>