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468" r:id="rId3"/>
    <p:sldId id="532" r:id="rId4"/>
    <p:sldId id="537" r:id="rId5"/>
    <p:sldId id="538" r:id="rId6"/>
    <p:sldId id="539"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98"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brar Ahmed" initials="AA" lastIdx="1" clrIdx="0">
    <p:extLst>
      <p:ext uri="{19B8F6BF-5375-455C-9EA6-DF929625EA0E}">
        <p15:presenceInfo xmlns:p15="http://schemas.microsoft.com/office/powerpoint/2012/main" userId="4749914c7ba16fe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A4CBAF"/>
    <a:srgbClr val="CC7354"/>
    <a:srgbClr val="CA7152"/>
    <a:srgbClr val="19181E"/>
    <a:srgbClr val="3C373D"/>
    <a:srgbClr val="61360F"/>
    <a:srgbClr val="B69C8F"/>
    <a:srgbClr val="92371E"/>
    <a:srgbClr val="8C2C2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A070757-6E6C-4BCB-89E5-D0201D1F2ED8}" v="14" dt="2020-06-04T20:30:57.963"/>
    <p1510:client id="{C0B45F0B-CE53-474E-B22B-DF2F0C3C8D10}" v="4" dt="2020-06-04T19:07:02.74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735" autoAdjust="0"/>
    <p:restoredTop sz="94291" autoAdjust="0"/>
  </p:normalViewPr>
  <p:slideViewPr>
    <p:cSldViewPr>
      <p:cViewPr varScale="1">
        <p:scale>
          <a:sx n="88" d="100"/>
          <a:sy n="88" d="100"/>
        </p:scale>
        <p:origin x="461" y="58"/>
      </p:cViewPr>
      <p:guideLst>
        <p:guide orient="horz" pos="1298"/>
        <p:guide pos="3840"/>
      </p:guideLst>
    </p:cSldViewPr>
  </p:slideViewPr>
  <p:notesTextViewPr>
    <p:cViewPr>
      <p:scale>
        <a:sx n="200" d="100"/>
        <a:sy n="2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50"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9627F4-3AF2-49DD-A042-4B460905E211}" type="datetimeFigureOut">
              <a:rPr lang="en-GB" smtClean="0"/>
              <a:t>12/08/2021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635E68-C8A0-4687-BBB9-9D0E9AE2241A}" type="slidenum">
              <a:rPr lang="en-GB" smtClean="0"/>
              <a:t>‹#›</a:t>
            </a:fld>
            <a:endParaRPr lang="en-GB"/>
          </a:p>
        </p:txBody>
      </p:sp>
    </p:spTree>
    <p:extLst>
      <p:ext uri="{BB962C8B-B14F-4D97-AF65-F5344CB8AC3E}">
        <p14:creationId xmlns:p14="http://schemas.microsoft.com/office/powerpoint/2010/main" val="85557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1635E68-C8A0-4687-BBB9-9D0E9AE2241A}" type="slidenum">
              <a:rPr lang="en-GB" smtClean="0"/>
              <a:t>2</a:t>
            </a:fld>
            <a:endParaRPr lang="en-GB"/>
          </a:p>
        </p:txBody>
      </p:sp>
    </p:spTree>
    <p:extLst>
      <p:ext uri="{BB962C8B-B14F-4D97-AF65-F5344CB8AC3E}">
        <p14:creationId xmlns:p14="http://schemas.microsoft.com/office/powerpoint/2010/main" val="11294901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1635E68-C8A0-4687-BBB9-9D0E9AE2241A}" type="slidenum">
              <a:rPr lang="en-GB" smtClean="0"/>
              <a:t>3</a:t>
            </a:fld>
            <a:endParaRPr lang="en-GB"/>
          </a:p>
        </p:txBody>
      </p:sp>
    </p:spTree>
    <p:extLst>
      <p:ext uri="{BB962C8B-B14F-4D97-AF65-F5344CB8AC3E}">
        <p14:creationId xmlns:p14="http://schemas.microsoft.com/office/powerpoint/2010/main" val="30707182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1635E68-C8A0-4687-BBB9-9D0E9AE2241A}" type="slidenum">
              <a:rPr lang="en-GB" smtClean="0"/>
              <a:t>4</a:t>
            </a:fld>
            <a:endParaRPr lang="en-GB"/>
          </a:p>
        </p:txBody>
      </p:sp>
    </p:spTree>
    <p:extLst>
      <p:ext uri="{BB962C8B-B14F-4D97-AF65-F5344CB8AC3E}">
        <p14:creationId xmlns:p14="http://schemas.microsoft.com/office/powerpoint/2010/main" val="15386076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1635E68-C8A0-4687-BBB9-9D0E9AE2241A}" type="slidenum">
              <a:rPr lang="en-GB" smtClean="0"/>
              <a:t>5</a:t>
            </a:fld>
            <a:endParaRPr lang="en-GB"/>
          </a:p>
        </p:txBody>
      </p:sp>
    </p:spTree>
    <p:extLst>
      <p:ext uri="{BB962C8B-B14F-4D97-AF65-F5344CB8AC3E}">
        <p14:creationId xmlns:p14="http://schemas.microsoft.com/office/powerpoint/2010/main" val="24016276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1635E68-C8A0-4687-BBB9-9D0E9AE2241A}" type="slidenum">
              <a:rPr lang="en-GB" smtClean="0"/>
              <a:t>6</a:t>
            </a:fld>
            <a:endParaRPr lang="en-GB"/>
          </a:p>
        </p:txBody>
      </p:sp>
    </p:spTree>
    <p:extLst>
      <p:ext uri="{BB962C8B-B14F-4D97-AF65-F5344CB8AC3E}">
        <p14:creationId xmlns:p14="http://schemas.microsoft.com/office/powerpoint/2010/main" val="34209199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96905288-366D-4CA2-B995-9766786DB683}" type="datetimeFigureOut">
              <a:rPr lang="en-GB" smtClean="0"/>
              <a:t>12/08/2021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F1070AC-D561-4812-B66E-0E6C1587AF07}" type="slidenum">
              <a:rPr lang="en-GB" smtClean="0"/>
              <a:t>‹#›</a:t>
            </a:fld>
            <a:endParaRPr lang="en-GB"/>
          </a:p>
        </p:txBody>
      </p:sp>
    </p:spTree>
    <p:extLst>
      <p:ext uri="{BB962C8B-B14F-4D97-AF65-F5344CB8AC3E}">
        <p14:creationId xmlns:p14="http://schemas.microsoft.com/office/powerpoint/2010/main" val="20902350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96905288-366D-4CA2-B995-9766786DB683}" type="datetimeFigureOut">
              <a:rPr lang="en-GB" smtClean="0"/>
              <a:t>12/08/2021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F1070AC-D561-4812-B66E-0E6C1587AF07}" type="slidenum">
              <a:rPr lang="en-GB" smtClean="0"/>
              <a:t>‹#›</a:t>
            </a:fld>
            <a:endParaRPr lang="en-GB"/>
          </a:p>
        </p:txBody>
      </p:sp>
    </p:spTree>
    <p:extLst>
      <p:ext uri="{BB962C8B-B14F-4D97-AF65-F5344CB8AC3E}">
        <p14:creationId xmlns:p14="http://schemas.microsoft.com/office/powerpoint/2010/main" val="41908555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96905288-366D-4CA2-B995-9766786DB683}" type="datetimeFigureOut">
              <a:rPr lang="en-GB" smtClean="0"/>
              <a:t>12/08/2021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F1070AC-D561-4812-B66E-0E6C1587AF07}" type="slidenum">
              <a:rPr lang="en-GB" smtClean="0"/>
              <a:t>‹#›</a:t>
            </a:fld>
            <a:endParaRPr lang="en-GB"/>
          </a:p>
        </p:txBody>
      </p:sp>
    </p:spTree>
    <p:extLst>
      <p:ext uri="{BB962C8B-B14F-4D97-AF65-F5344CB8AC3E}">
        <p14:creationId xmlns:p14="http://schemas.microsoft.com/office/powerpoint/2010/main" val="32697628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96905288-366D-4CA2-B995-9766786DB683}" type="datetimeFigureOut">
              <a:rPr lang="en-GB" smtClean="0"/>
              <a:t>12/08/2021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F1070AC-D561-4812-B66E-0E6C1587AF07}" type="slidenum">
              <a:rPr lang="en-GB" smtClean="0"/>
              <a:t>‹#›</a:t>
            </a:fld>
            <a:endParaRPr lang="en-GB"/>
          </a:p>
        </p:txBody>
      </p:sp>
    </p:spTree>
    <p:extLst>
      <p:ext uri="{BB962C8B-B14F-4D97-AF65-F5344CB8AC3E}">
        <p14:creationId xmlns:p14="http://schemas.microsoft.com/office/powerpoint/2010/main" val="1316087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6905288-366D-4CA2-B995-9766786DB683}" type="datetimeFigureOut">
              <a:rPr lang="en-GB" smtClean="0"/>
              <a:t>12/08/2021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F1070AC-D561-4812-B66E-0E6C1587AF07}" type="slidenum">
              <a:rPr lang="en-GB" smtClean="0"/>
              <a:t>‹#›</a:t>
            </a:fld>
            <a:endParaRPr lang="en-GB"/>
          </a:p>
        </p:txBody>
      </p:sp>
    </p:spTree>
    <p:extLst>
      <p:ext uri="{BB962C8B-B14F-4D97-AF65-F5344CB8AC3E}">
        <p14:creationId xmlns:p14="http://schemas.microsoft.com/office/powerpoint/2010/main" val="36528183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96905288-366D-4CA2-B995-9766786DB683}" type="datetimeFigureOut">
              <a:rPr lang="en-GB" smtClean="0"/>
              <a:t>12/08/2021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F1070AC-D561-4812-B66E-0E6C1587AF07}" type="slidenum">
              <a:rPr lang="en-GB" smtClean="0"/>
              <a:t>‹#›</a:t>
            </a:fld>
            <a:endParaRPr lang="en-GB"/>
          </a:p>
        </p:txBody>
      </p:sp>
    </p:spTree>
    <p:extLst>
      <p:ext uri="{BB962C8B-B14F-4D97-AF65-F5344CB8AC3E}">
        <p14:creationId xmlns:p14="http://schemas.microsoft.com/office/powerpoint/2010/main" val="13568094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96905288-366D-4CA2-B995-9766786DB683}" type="datetimeFigureOut">
              <a:rPr lang="en-GB" smtClean="0"/>
              <a:t>12/08/2021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F1070AC-D561-4812-B66E-0E6C1587AF07}" type="slidenum">
              <a:rPr lang="en-GB" smtClean="0"/>
              <a:t>‹#›</a:t>
            </a:fld>
            <a:endParaRPr lang="en-GB"/>
          </a:p>
        </p:txBody>
      </p:sp>
    </p:spTree>
    <p:extLst>
      <p:ext uri="{BB962C8B-B14F-4D97-AF65-F5344CB8AC3E}">
        <p14:creationId xmlns:p14="http://schemas.microsoft.com/office/powerpoint/2010/main" val="40770516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96905288-366D-4CA2-B995-9766786DB683}" type="datetimeFigureOut">
              <a:rPr lang="en-GB" smtClean="0"/>
              <a:t>12/08/2021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F1070AC-D561-4812-B66E-0E6C1587AF07}" type="slidenum">
              <a:rPr lang="en-GB" smtClean="0"/>
              <a:t>‹#›</a:t>
            </a:fld>
            <a:endParaRPr lang="en-GB"/>
          </a:p>
        </p:txBody>
      </p:sp>
    </p:spTree>
    <p:extLst>
      <p:ext uri="{BB962C8B-B14F-4D97-AF65-F5344CB8AC3E}">
        <p14:creationId xmlns:p14="http://schemas.microsoft.com/office/powerpoint/2010/main" val="400358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905288-366D-4CA2-B995-9766786DB683}" type="datetimeFigureOut">
              <a:rPr lang="en-GB" smtClean="0"/>
              <a:t>12/08/2021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F1070AC-D561-4812-B66E-0E6C1587AF07}" type="slidenum">
              <a:rPr lang="en-GB" smtClean="0"/>
              <a:t>‹#›</a:t>
            </a:fld>
            <a:endParaRPr lang="en-GB"/>
          </a:p>
        </p:txBody>
      </p:sp>
    </p:spTree>
    <p:extLst>
      <p:ext uri="{BB962C8B-B14F-4D97-AF65-F5344CB8AC3E}">
        <p14:creationId xmlns:p14="http://schemas.microsoft.com/office/powerpoint/2010/main" val="2796286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6905288-366D-4CA2-B995-9766786DB683}" type="datetimeFigureOut">
              <a:rPr lang="en-GB" smtClean="0"/>
              <a:t>12/08/2021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F1070AC-D561-4812-B66E-0E6C1587AF07}" type="slidenum">
              <a:rPr lang="en-GB" smtClean="0"/>
              <a:t>‹#›</a:t>
            </a:fld>
            <a:endParaRPr lang="en-GB"/>
          </a:p>
        </p:txBody>
      </p:sp>
    </p:spTree>
    <p:extLst>
      <p:ext uri="{BB962C8B-B14F-4D97-AF65-F5344CB8AC3E}">
        <p14:creationId xmlns:p14="http://schemas.microsoft.com/office/powerpoint/2010/main" val="4554335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6905288-366D-4CA2-B995-9766786DB683}" type="datetimeFigureOut">
              <a:rPr lang="en-GB" smtClean="0"/>
              <a:t>12/08/2021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F1070AC-D561-4812-B66E-0E6C1587AF07}" type="slidenum">
              <a:rPr lang="en-GB" smtClean="0"/>
              <a:t>‹#›</a:t>
            </a:fld>
            <a:endParaRPr lang="en-GB"/>
          </a:p>
        </p:txBody>
      </p:sp>
    </p:spTree>
    <p:extLst>
      <p:ext uri="{BB962C8B-B14F-4D97-AF65-F5344CB8AC3E}">
        <p14:creationId xmlns:p14="http://schemas.microsoft.com/office/powerpoint/2010/main" val="41832338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905288-366D-4CA2-B995-9766786DB683}" type="datetimeFigureOut">
              <a:rPr lang="en-GB" smtClean="0"/>
              <a:t>12/08/2021</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1070AC-D561-4812-B66E-0E6C1587AF07}" type="slidenum">
              <a:rPr lang="en-GB" smtClean="0"/>
              <a:t>‹#›</a:t>
            </a:fld>
            <a:endParaRPr lang="en-GB"/>
          </a:p>
        </p:txBody>
      </p:sp>
    </p:spTree>
    <p:extLst>
      <p:ext uri="{BB962C8B-B14F-4D97-AF65-F5344CB8AC3E}">
        <p14:creationId xmlns:p14="http://schemas.microsoft.com/office/powerpoint/2010/main" val="34769429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Rectangle 9"/>
          <p:cNvSpPr/>
          <p:nvPr/>
        </p:nvSpPr>
        <p:spPr>
          <a:xfrm>
            <a:off x="3438525" y="5305425"/>
            <a:ext cx="2606214" cy="571284"/>
          </a:xfrm>
          <a:prstGeom prst="rect">
            <a:avLst/>
          </a:prstGeom>
          <a:solidFill>
            <a:schemeClr val="bg1"/>
          </a:solidFill>
          <a:ln>
            <a:no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dirty="0">
                <a:solidFill>
                  <a:schemeClr val="tx1"/>
                </a:solidFill>
              </a:rPr>
              <a:t>24/7 Accessible Lectures</a:t>
            </a:r>
          </a:p>
        </p:txBody>
      </p:sp>
      <p:sp>
        <p:nvSpPr>
          <p:cNvPr id="11" name="Rectangle 10"/>
          <p:cNvSpPr/>
          <p:nvPr/>
        </p:nvSpPr>
        <p:spPr>
          <a:xfrm>
            <a:off x="6290136" y="5305425"/>
            <a:ext cx="2606214" cy="571284"/>
          </a:xfrm>
          <a:prstGeom prst="rect">
            <a:avLst/>
          </a:prstGeom>
          <a:solidFill>
            <a:schemeClr val="bg1"/>
          </a:solidFill>
          <a:ln>
            <a:no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dirty="0">
                <a:solidFill>
                  <a:schemeClr val="tx1"/>
                </a:solidFill>
              </a:rPr>
              <a:t>Q/A from instructors</a:t>
            </a:r>
          </a:p>
        </p:txBody>
      </p:sp>
      <p:sp>
        <p:nvSpPr>
          <p:cNvPr id="12" name="Rectangle 11"/>
          <p:cNvSpPr/>
          <p:nvPr/>
        </p:nvSpPr>
        <p:spPr>
          <a:xfrm>
            <a:off x="9150710" y="5305425"/>
            <a:ext cx="2606214" cy="571284"/>
          </a:xfrm>
          <a:prstGeom prst="rect">
            <a:avLst/>
          </a:prstGeom>
          <a:solidFill>
            <a:schemeClr val="bg1"/>
          </a:solidFill>
          <a:ln>
            <a:no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dirty="0">
                <a:solidFill>
                  <a:schemeClr val="tx1"/>
                </a:solidFill>
              </a:rPr>
              <a:t>Live Sessions</a:t>
            </a:r>
          </a:p>
        </p:txBody>
      </p:sp>
      <p:sp>
        <p:nvSpPr>
          <p:cNvPr id="13" name="TextBox 12"/>
          <p:cNvSpPr txBox="1"/>
          <p:nvPr/>
        </p:nvSpPr>
        <p:spPr>
          <a:xfrm>
            <a:off x="3076574" y="6219825"/>
            <a:ext cx="4928135" cy="461665"/>
          </a:xfrm>
          <a:prstGeom prst="rect">
            <a:avLst/>
          </a:prstGeom>
          <a:noFill/>
        </p:spPr>
        <p:txBody>
          <a:bodyPr wrap="square" rtlCol="0">
            <a:spAutoFit/>
          </a:bodyPr>
          <a:lstStyle/>
          <a:p>
            <a:r>
              <a:rPr lang="en-GB" sz="2400" dirty="0">
                <a:solidFill>
                  <a:schemeClr val="bg1"/>
                </a:solidFill>
              </a:rPr>
              <a:t>Instructor: </a:t>
            </a:r>
            <a:r>
              <a:rPr lang="en-GB" sz="2400" b="1" dirty="0" smtClean="0">
                <a:solidFill>
                  <a:schemeClr val="bg1"/>
                </a:solidFill>
              </a:rPr>
              <a:t>Muhammad Daud Saleemi</a:t>
            </a:r>
            <a:endParaRPr lang="en-GB" sz="2400" dirty="0">
              <a:solidFill>
                <a:schemeClr val="bg1"/>
              </a:solidFill>
            </a:endParaRPr>
          </a:p>
        </p:txBody>
      </p:sp>
      <p:sp>
        <p:nvSpPr>
          <p:cNvPr id="14" name="Title 1"/>
          <p:cNvSpPr txBox="1">
            <a:spLocks/>
          </p:cNvSpPr>
          <p:nvPr/>
        </p:nvSpPr>
        <p:spPr>
          <a:xfrm>
            <a:off x="3152774" y="2428767"/>
            <a:ext cx="8118375" cy="59065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b="1" dirty="0">
                <a:solidFill>
                  <a:schemeClr val="bg1"/>
                </a:solidFill>
                <a:latin typeface="Circular Book" charset="0"/>
                <a:ea typeface="Circular Book" charset="0"/>
                <a:cs typeface="Circular Book" charset="0"/>
              </a:rPr>
              <a:t>CSS –</a:t>
            </a:r>
            <a:r>
              <a:rPr lang="en-US" sz="3600" dirty="0">
                <a:solidFill>
                  <a:schemeClr val="bg1"/>
                </a:solidFill>
                <a:latin typeface="Circular Book" charset="0"/>
                <a:ea typeface="Circular Book" charset="0"/>
                <a:cs typeface="Circular Book" charset="0"/>
              </a:rPr>
              <a:t> </a:t>
            </a:r>
            <a:r>
              <a:rPr lang="en-US" sz="3600" b="1" dirty="0">
                <a:solidFill>
                  <a:schemeClr val="bg1"/>
                </a:solidFill>
                <a:latin typeface="Circular Book" charset="0"/>
                <a:ea typeface="Circular Book" charset="0"/>
                <a:cs typeface="Circular Book" charset="0"/>
              </a:rPr>
              <a:t>English Essay </a:t>
            </a:r>
          </a:p>
        </p:txBody>
      </p:sp>
      <p:sp>
        <p:nvSpPr>
          <p:cNvPr id="15" name="Title 1"/>
          <p:cNvSpPr txBox="1">
            <a:spLocks/>
          </p:cNvSpPr>
          <p:nvPr/>
        </p:nvSpPr>
        <p:spPr>
          <a:xfrm>
            <a:off x="3076574" y="4133419"/>
            <a:ext cx="10329938" cy="106680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800" b="1" dirty="0" smtClean="0">
                <a:solidFill>
                  <a:schemeClr val="bg1"/>
                </a:solidFill>
                <a:latin typeface="Circular Book" charset="0"/>
                <a:ea typeface="Circular Book" charset="0"/>
                <a:cs typeface="Circular Book" charset="0"/>
              </a:rPr>
              <a:t>Case Studies</a:t>
            </a:r>
            <a:endParaRPr lang="en-US" sz="4800" b="1" dirty="0">
              <a:solidFill>
                <a:schemeClr val="bg1"/>
              </a:solidFill>
              <a:latin typeface="Circular Book" charset="0"/>
              <a:ea typeface="Circular Book" charset="0"/>
              <a:cs typeface="Circular Book" charset="0"/>
            </a:endParaRPr>
          </a:p>
        </p:txBody>
      </p:sp>
    </p:spTree>
    <p:extLst>
      <p:ext uri="{BB962C8B-B14F-4D97-AF65-F5344CB8AC3E}">
        <p14:creationId xmlns:p14="http://schemas.microsoft.com/office/powerpoint/2010/main" val="15071491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E5589C8-5F57-42FE-AE9A-21CED9565BB1}"/>
              </a:ext>
            </a:extLst>
          </p:cNvPr>
          <p:cNvPicPr>
            <a:picLocks noChangeAspect="1"/>
          </p:cNvPicPr>
          <p:nvPr/>
        </p:nvPicPr>
        <p:blipFill rotWithShape="1">
          <a:blip r:embed="rId4">
            <a:extLst>
              <a:ext uri="{28A0092B-C50C-407E-A947-70E740481C1C}">
                <a14:useLocalDpi xmlns:a14="http://schemas.microsoft.com/office/drawing/2010/main" val="0"/>
              </a:ext>
            </a:extLst>
          </a:blip>
          <a:srcRect r="12758"/>
          <a:stretch/>
        </p:blipFill>
        <p:spPr>
          <a:xfrm>
            <a:off x="3217398" y="0"/>
            <a:ext cx="8974602" cy="6858000"/>
          </a:xfrm>
          <a:prstGeom prst="rect">
            <a:avLst/>
          </a:prstGeom>
        </p:spPr>
      </p:pic>
      <p:sp>
        <p:nvSpPr>
          <p:cNvPr id="4" name="TextBox 3">
            <a:extLst>
              <a:ext uri="{FF2B5EF4-FFF2-40B4-BE49-F238E27FC236}">
                <a16:creationId xmlns:a16="http://schemas.microsoft.com/office/drawing/2014/main" id="{282B27C5-73B1-4BC2-9D45-7AE1F053A35D}"/>
              </a:ext>
            </a:extLst>
          </p:cNvPr>
          <p:cNvSpPr txBox="1"/>
          <p:nvPr/>
        </p:nvSpPr>
        <p:spPr>
          <a:xfrm>
            <a:off x="2927648" y="1384016"/>
            <a:ext cx="8974602" cy="5078313"/>
          </a:xfrm>
          <a:prstGeom prst="rect">
            <a:avLst/>
          </a:prstGeom>
          <a:noFill/>
        </p:spPr>
        <p:txBody>
          <a:bodyPr wrap="square" rtlCol="0">
            <a:spAutoFit/>
          </a:bodyPr>
          <a:lstStyle/>
          <a:p>
            <a:pPr algn="just"/>
            <a:r>
              <a:rPr lang="en-US" sz="2000" dirty="0"/>
              <a:t>John of Arc was a young peasant girl who helped lead the French to victory against the English. Since her childhood, she had big dreams and goals to save France by expelling its enemies, and to install Charles as its rightful king. Drive by her desire to defend his country, she convinced the prince to allow her to join the army. She asked the prince to give her an army to lead of Orleans, then under siege from the English. Seeing his valor and zeal, the prince granted his request. Under his courageous leadership, the French army successfully defeated the English and forced them to retreat.  Her reputation spread far and wide after such miraculous victory. After many victories in battles, she was captured during an assault by the English and was sentenced to death. However, her fame only increased after her death and she was declared a National Symbol of France by Napoleon in 1803. Joan's strength of will resonated with feminist suffragettes, who used her image in magazines and on posters to promote their cause. </a:t>
            </a:r>
            <a:r>
              <a:rPr lang="en-US" sz="2000" b="1" dirty="0"/>
              <a:t>Her enduring faith and unshakeable courage made her a powerful feminist icon and she continues to inspire the gender equality movements throughout the world</a:t>
            </a:r>
            <a:r>
              <a:rPr lang="en-US" sz="2000" dirty="0"/>
              <a:t>. </a:t>
            </a:r>
          </a:p>
          <a:p>
            <a:pPr algn="just"/>
            <a:endParaRPr lang="en-US" sz="2400" dirty="0">
              <a:solidFill>
                <a:srgbClr val="002060"/>
              </a:solidFill>
              <a:latin typeface="Tw Cen MT" panose="020B0602020104020603" pitchFamily="34" charset="0"/>
            </a:endParaRPr>
          </a:p>
        </p:txBody>
      </p:sp>
      <p:sp>
        <p:nvSpPr>
          <p:cNvPr id="11" name="TextBox 10">
            <a:extLst>
              <a:ext uri="{FF2B5EF4-FFF2-40B4-BE49-F238E27FC236}">
                <a16:creationId xmlns:a16="http://schemas.microsoft.com/office/drawing/2014/main" id="{B1D46399-274B-4EF5-8F6A-CFB62670B3BF}"/>
              </a:ext>
            </a:extLst>
          </p:cNvPr>
          <p:cNvSpPr txBox="1"/>
          <p:nvPr/>
        </p:nvSpPr>
        <p:spPr>
          <a:xfrm>
            <a:off x="9120336" y="63536"/>
            <a:ext cx="3071664" cy="646331"/>
          </a:xfrm>
          <a:prstGeom prst="rect">
            <a:avLst/>
          </a:prstGeom>
          <a:solidFill>
            <a:srgbClr val="002060"/>
          </a:solidFill>
        </p:spPr>
        <p:txBody>
          <a:bodyPr wrap="square" rtlCol="0">
            <a:spAutoFit/>
          </a:bodyPr>
          <a:lstStyle/>
          <a:p>
            <a:pPr algn="ctr"/>
            <a:r>
              <a:rPr lang="en-US" sz="3600" b="1" dirty="0" smtClean="0">
                <a:solidFill>
                  <a:schemeClr val="bg1"/>
                </a:solidFill>
                <a:latin typeface="Tw Cen MT" panose="020B0602020104020603" pitchFamily="34" charset="0"/>
              </a:rPr>
              <a:t>Joan of Arc</a:t>
            </a:r>
            <a:endParaRPr lang="en-US" sz="3600" b="1" dirty="0">
              <a:solidFill>
                <a:schemeClr val="bg1"/>
              </a:solidFill>
              <a:latin typeface="Tw Cen MT" panose="020B0602020104020603" pitchFamily="34" charset="0"/>
            </a:endParaRPr>
          </a:p>
        </p:txBody>
      </p:sp>
    </p:spTree>
    <p:extLst>
      <p:ext uri="{BB962C8B-B14F-4D97-AF65-F5344CB8AC3E}">
        <p14:creationId xmlns:p14="http://schemas.microsoft.com/office/powerpoint/2010/main" val="26745349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E5589C8-5F57-42FE-AE9A-21CED9565BB1}"/>
              </a:ext>
            </a:extLst>
          </p:cNvPr>
          <p:cNvPicPr>
            <a:picLocks noChangeAspect="1"/>
          </p:cNvPicPr>
          <p:nvPr/>
        </p:nvPicPr>
        <p:blipFill rotWithShape="1">
          <a:blip r:embed="rId4">
            <a:extLst>
              <a:ext uri="{28A0092B-C50C-407E-A947-70E740481C1C}">
                <a14:useLocalDpi xmlns:a14="http://schemas.microsoft.com/office/drawing/2010/main" val="0"/>
              </a:ext>
            </a:extLst>
          </a:blip>
          <a:srcRect r="12758"/>
          <a:stretch/>
        </p:blipFill>
        <p:spPr>
          <a:xfrm>
            <a:off x="3217398" y="-14431"/>
            <a:ext cx="8974602" cy="6858000"/>
          </a:xfrm>
          <a:prstGeom prst="rect">
            <a:avLst/>
          </a:prstGeom>
        </p:spPr>
      </p:pic>
      <p:sp>
        <p:nvSpPr>
          <p:cNvPr id="4" name="TextBox 3">
            <a:extLst>
              <a:ext uri="{FF2B5EF4-FFF2-40B4-BE49-F238E27FC236}">
                <a16:creationId xmlns:a16="http://schemas.microsoft.com/office/drawing/2014/main" id="{282B27C5-73B1-4BC2-9D45-7AE1F053A35D}"/>
              </a:ext>
            </a:extLst>
          </p:cNvPr>
          <p:cNvSpPr txBox="1"/>
          <p:nvPr/>
        </p:nvSpPr>
        <p:spPr>
          <a:xfrm>
            <a:off x="2954046" y="1268760"/>
            <a:ext cx="8974602" cy="4708981"/>
          </a:xfrm>
          <a:prstGeom prst="rect">
            <a:avLst/>
          </a:prstGeom>
          <a:noFill/>
        </p:spPr>
        <p:txBody>
          <a:bodyPr wrap="square" rtlCol="0">
            <a:spAutoFit/>
          </a:bodyPr>
          <a:lstStyle/>
          <a:p>
            <a:pPr algn="just"/>
            <a:r>
              <a:rPr lang="en-US" sz="2000" dirty="0"/>
              <a:t>Serena was born in Michigan and started playing tennis at the age of 3. Her game and dreams were nurtured by her father who always supported her in her purist to become a professional tennis player. She had to face gender discrimination in the court compounded by the black color of her skin as white parents talk used to talk about her in a derogatory manner during tournaments. </a:t>
            </a:r>
            <a:r>
              <a:rPr lang="en-US" sz="2000" b="1" dirty="0"/>
              <a:t>However, her desire to achieve big was too strong to be overshadowed by such hurdles</a:t>
            </a:r>
            <a:r>
              <a:rPr lang="en-US" sz="2000" dirty="0"/>
              <a:t>. As a result of her consistent hard work, she rose to become one of the most successful female tennis players of all time. </a:t>
            </a:r>
            <a:r>
              <a:rPr lang="en-US" sz="2000" b="1" dirty="0"/>
              <a:t>Today her name is considered synonymous with speed, power and success</a:t>
            </a:r>
            <a:r>
              <a:rPr lang="en-US" sz="2000" dirty="0"/>
              <a:t>. With 22 Grand Slam titles on her name, </a:t>
            </a:r>
            <a:r>
              <a:rPr lang="en-US" sz="2000" b="1" dirty="0"/>
              <a:t>she holds the record of winning more Grand Slam titles than any man</a:t>
            </a:r>
            <a:r>
              <a:rPr lang="en-US" sz="2000" dirty="0"/>
              <a:t>. During a press conference in 2016, when a reporter asked her that how did she feel that people were calling her one of the greatest “female athletes” of all time, her response took the gender out of the question “I prefer the words: one of the greatest athletes of all time”. Serena has used her profile and fame to advocate for women rights, particular for equal pay for men and women in sports.</a:t>
            </a:r>
          </a:p>
        </p:txBody>
      </p:sp>
      <p:sp>
        <p:nvSpPr>
          <p:cNvPr id="11" name="TextBox 10">
            <a:extLst>
              <a:ext uri="{FF2B5EF4-FFF2-40B4-BE49-F238E27FC236}">
                <a16:creationId xmlns:a16="http://schemas.microsoft.com/office/drawing/2014/main" id="{B1D46399-274B-4EF5-8F6A-CFB62670B3BF}"/>
              </a:ext>
            </a:extLst>
          </p:cNvPr>
          <p:cNvSpPr txBox="1"/>
          <p:nvPr/>
        </p:nvSpPr>
        <p:spPr>
          <a:xfrm>
            <a:off x="8976320" y="63536"/>
            <a:ext cx="3215680" cy="584775"/>
          </a:xfrm>
          <a:prstGeom prst="rect">
            <a:avLst/>
          </a:prstGeom>
          <a:solidFill>
            <a:srgbClr val="002060"/>
          </a:solidFill>
        </p:spPr>
        <p:txBody>
          <a:bodyPr wrap="square" rtlCol="0">
            <a:spAutoFit/>
          </a:bodyPr>
          <a:lstStyle/>
          <a:p>
            <a:pPr algn="ctr"/>
            <a:r>
              <a:rPr lang="en-US" sz="3200" b="1" dirty="0" smtClean="0">
                <a:solidFill>
                  <a:schemeClr val="bg1"/>
                </a:solidFill>
                <a:latin typeface="Tw Cen MT" panose="020B0602020104020603" pitchFamily="34" charset="0"/>
              </a:rPr>
              <a:t>Serena Williams</a:t>
            </a:r>
            <a:endParaRPr lang="en-US" sz="3200" b="1" dirty="0">
              <a:solidFill>
                <a:schemeClr val="bg1"/>
              </a:solidFill>
              <a:latin typeface="Tw Cen MT" panose="020B0602020104020603" pitchFamily="34" charset="0"/>
            </a:endParaRPr>
          </a:p>
        </p:txBody>
      </p:sp>
    </p:spTree>
    <p:extLst>
      <p:ext uri="{BB962C8B-B14F-4D97-AF65-F5344CB8AC3E}">
        <p14:creationId xmlns:p14="http://schemas.microsoft.com/office/powerpoint/2010/main" val="23429772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E5589C8-5F57-42FE-AE9A-21CED9565BB1}"/>
              </a:ext>
            </a:extLst>
          </p:cNvPr>
          <p:cNvPicPr>
            <a:picLocks noChangeAspect="1"/>
          </p:cNvPicPr>
          <p:nvPr/>
        </p:nvPicPr>
        <p:blipFill rotWithShape="1">
          <a:blip r:embed="rId4">
            <a:extLst>
              <a:ext uri="{28A0092B-C50C-407E-A947-70E740481C1C}">
                <a14:useLocalDpi xmlns:a14="http://schemas.microsoft.com/office/drawing/2010/main" val="0"/>
              </a:ext>
            </a:extLst>
          </a:blip>
          <a:srcRect r="12758"/>
          <a:stretch/>
        </p:blipFill>
        <p:spPr>
          <a:xfrm>
            <a:off x="3217398" y="-14431"/>
            <a:ext cx="8974602" cy="6858000"/>
          </a:xfrm>
          <a:prstGeom prst="rect">
            <a:avLst/>
          </a:prstGeom>
        </p:spPr>
      </p:pic>
      <p:sp>
        <p:nvSpPr>
          <p:cNvPr id="4" name="TextBox 3">
            <a:extLst>
              <a:ext uri="{FF2B5EF4-FFF2-40B4-BE49-F238E27FC236}">
                <a16:creationId xmlns:a16="http://schemas.microsoft.com/office/drawing/2014/main" id="{282B27C5-73B1-4BC2-9D45-7AE1F053A35D}"/>
              </a:ext>
            </a:extLst>
          </p:cNvPr>
          <p:cNvSpPr txBox="1"/>
          <p:nvPr/>
        </p:nvSpPr>
        <p:spPr>
          <a:xfrm>
            <a:off x="2954046" y="923230"/>
            <a:ext cx="8974602" cy="4493538"/>
          </a:xfrm>
          <a:prstGeom prst="rect">
            <a:avLst/>
          </a:prstGeom>
          <a:noFill/>
        </p:spPr>
        <p:txBody>
          <a:bodyPr wrap="square" rtlCol="0">
            <a:spAutoFit/>
          </a:bodyPr>
          <a:lstStyle/>
          <a:p>
            <a:pPr algn="just"/>
            <a:r>
              <a:rPr lang="en-US" sz="2200" dirty="0"/>
              <a:t>Angela Markel has been serving as the </a:t>
            </a:r>
            <a:r>
              <a:rPr lang="en-US" sz="2200" b="1" dirty="0"/>
              <a:t>Chancellor of Germany since 2005</a:t>
            </a:r>
            <a:r>
              <a:rPr lang="en-US" sz="2200" dirty="0"/>
              <a:t>. She is the first woman to serve as the Head of Government in Germany. She has been widely described as the de facto Leader of the EU and one of the most powerful persons in the world.  She has played a monumental role in keeping the EU together despite the Euro Zone crisis. It was her strong leadership that steered German Economy out of instability during 2008 Global Economic Crisis. Her very presence as an East German woman at the helm of a male-dominated with its roots in West Germany has changed not only the party but arguably also German society. She is Germany’s first female political leader and famously left many men behind her on the way up. This has in turn resulted in new policy direction on Gender Equality such as family and women’s rights – including the recent decision to introduce female quotas into the federal parliament.</a:t>
            </a:r>
          </a:p>
        </p:txBody>
      </p:sp>
      <p:sp>
        <p:nvSpPr>
          <p:cNvPr id="11" name="TextBox 10">
            <a:extLst>
              <a:ext uri="{FF2B5EF4-FFF2-40B4-BE49-F238E27FC236}">
                <a16:creationId xmlns:a16="http://schemas.microsoft.com/office/drawing/2014/main" id="{B1D46399-274B-4EF5-8F6A-CFB62670B3BF}"/>
              </a:ext>
            </a:extLst>
          </p:cNvPr>
          <p:cNvSpPr txBox="1"/>
          <p:nvPr/>
        </p:nvSpPr>
        <p:spPr>
          <a:xfrm>
            <a:off x="8976320" y="63536"/>
            <a:ext cx="3215680" cy="646331"/>
          </a:xfrm>
          <a:prstGeom prst="rect">
            <a:avLst/>
          </a:prstGeom>
          <a:solidFill>
            <a:srgbClr val="002060"/>
          </a:solidFill>
        </p:spPr>
        <p:txBody>
          <a:bodyPr wrap="square" rtlCol="0">
            <a:spAutoFit/>
          </a:bodyPr>
          <a:lstStyle/>
          <a:p>
            <a:pPr algn="ctr"/>
            <a:r>
              <a:rPr lang="en-US" sz="3600" b="1" dirty="0" smtClean="0">
                <a:solidFill>
                  <a:schemeClr val="bg1"/>
                </a:solidFill>
                <a:latin typeface="Tw Cen MT" panose="020B0602020104020603" pitchFamily="34" charset="0"/>
              </a:rPr>
              <a:t>Angela Markel</a:t>
            </a:r>
            <a:endParaRPr lang="en-US" sz="3600" b="1" dirty="0">
              <a:solidFill>
                <a:schemeClr val="bg1"/>
              </a:solidFill>
              <a:latin typeface="Tw Cen MT" panose="020B0602020104020603" pitchFamily="34" charset="0"/>
            </a:endParaRPr>
          </a:p>
        </p:txBody>
      </p:sp>
    </p:spTree>
    <p:extLst>
      <p:ext uri="{BB962C8B-B14F-4D97-AF65-F5344CB8AC3E}">
        <p14:creationId xmlns:p14="http://schemas.microsoft.com/office/powerpoint/2010/main" val="27763882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E5589C8-5F57-42FE-AE9A-21CED9565BB1}"/>
              </a:ext>
            </a:extLst>
          </p:cNvPr>
          <p:cNvPicPr>
            <a:picLocks noChangeAspect="1"/>
          </p:cNvPicPr>
          <p:nvPr/>
        </p:nvPicPr>
        <p:blipFill rotWithShape="1">
          <a:blip r:embed="rId4">
            <a:extLst>
              <a:ext uri="{28A0092B-C50C-407E-A947-70E740481C1C}">
                <a14:useLocalDpi xmlns:a14="http://schemas.microsoft.com/office/drawing/2010/main" val="0"/>
              </a:ext>
            </a:extLst>
          </a:blip>
          <a:srcRect r="12758"/>
          <a:stretch/>
        </p:blipFill>
        <p:spPr>
          <a:xfrm>
            <a:off x="3217398" y="-23139"/>
            <a:ext cx="8974602" cy="6858000"/>
          </a:xfrm>
          <a:prstGeom prst="rect">
            <a:avLst/>
          </a:prstGeom>
        </p:spPr>
      </p:pic>
      <p:sp>
        <p:nvSpPr>
          <p:cNvPr id="4" name="TextBox 3">
            <a:extLst>
              <a:ext uri="{FF2B5EF4-FFF2-40B4-BE49-F238E27FC236}">
                <a16:creationId xmlns:a16="http://schemas.microsoft.com/office/drawing/2014/main" id="{282B27C5-73B1-4BC2-9D45-7AE1F053A35D}"/>
              </a:ext>
            </a:extLst>
          </p:cNvPr>
          <p:cNvSpPr txBox="1"/>
          <p:nvPr/>
        </p:nvSpPr>
        <p:spPr>
          <a:xfrm>
            <a:off x="2954046" y="1368052"/>
            <a:ext cx="8974602" cy="6001643"/>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smtClean="0"/>
              <a:t>Iceland, Norway, Finland, Sweden – 1,2,3,4 in Gender Equality Index</a:t>
            </a:r>
          </a:p>
          <a:p>
            <a:pPr algn="just"/>
            <a:endParaRPr lang="en-US" sz="2000" dirty="0" smtClean="0">
              <a:latin typeface="Tw Cen MT" panose="020B0602020104020603" pitchFamily="34" charset="0"/>
            </a:endParaRPr>
          </a:p>
          <a:p>
            <a:pPr marL="342900" indent="-342900" algn="just">
              <a:buFont typeface="Arial" panose="020B0604020202020204" pitchFamily="34" charset="0"/>
              <a:buChar char="•"/>
            </a:pPr>
            <a:r>
              <a:rPr lang="en-US" sz="2000" dirty="0"/>
              <a:t>The Nordic countries consistently stand out in the </a:t>
            </a:r>
            <a:r>
              <a:rPr lang="en-US" sz="2000" b="1" dirty="0"/>
              <a:t>World Economic Forum’s annual Global Gender Gap Report</a:t>
            </a:r>
            <a:r>
              <a:rPr lang="en-US" sz="2000" dirty="0"/>
              <a:t>, which measures how well countries are doing at removing the obstacles that hold women back. All Nordic countries have reached 99-100% literacy rate for both </a:t>
            </a:r>
            <a:r>
              <a:rPr lang="en-US" sz="2000" dirty="0" smtClean="0"/>
              <a:t>genders</a:t>
            </a:r>
          </a:p>
          <a:p>
            <a:pPr marL="342900" indent="-342900" algn="just">
              <a:buFont typeface="Arial" panose="020B0604020202020204" pitchFamily="34" charset="0"/>
              <a:buChar char="•"/>
            </a:pPr>
            <a:endParaRPr lang="en-US" sz="2000" dirty="0" smtClean="0"/>
          </a:p>
          <a:p>
            <a:pPr marL="285750" lvl="0" indent="-285750">
              <a:buFont typeface="Arial" panose="020B0604020202020204" pitchFamily="34" charset="0"/>
              <a:buChar char="•"/>
            </a:pPr>
            <a:r>
              <a:rPr lang="en-US" sz="2000" dirty="0"/>
              <a:t>High Female Labor Force Participation (3/4</a:t>
            </a:r>
            <a:r>
              <a:rPr lang="en-US" sz="2000" baseline="30000" dirty="0"/>
              <a:t>th</a:t>
            </a:r>
            <a:r>
              <a:rPr lang="en-US" sz="2000" dirty="0"/>
              <a:t> women are in the labor force) </a:t>
            </a:r>
            <a:endParaRPr lang="en-US" sz="2000" dirty="0" smtClean="0"/>
          </a:p>
          <a:p>
            <a:pPr marL="285750" lvl="0" indent="-285750">
              <a:buFont typeface="Arial" panose="020B0604020202020204" pitchFamily="34" charset="0"/>
              <a:buChar char="•"/>
            </a:pPr>
            <a:endParaRPr lang="en-US" sz="2000" dirty="0"/>
          </a:p>
          <a:p>
            <a:pPr marL="285750" lvl="0" indent="-285750">
              <a:buFont typeface="Arial" panose="020B0604020202020204" pitchFamily="34" charset="0"/>
              <a:buChar char="•"/>
            </a:pPr>
            <a:r>
              <a:rPr lang="en-US" sz="2000" dirty="0"/>
              <a:t>Salary Gaps b/w Men and Women are among the lowest in the World </a:t>
            </a:r>
            <a:endParaRPr lang="en-US" sz="2000" dirty="0" smtClean="0"/>
          </a:p>
          <a:p>
            <a:pPr marL="285750" lvl="0" indent="-285750">
              <a:buFont typeface="Arial" panose="020B0604020202020204" pitchFamily="34" charset="0"/>
              <a:buChar char="•"/>
            </a:pPr>
            <a:endParaRPr lang="en-US" sz="2000" dirty="0"/>
          </a:p>
          <a:p>
            <a:pPr marL="285750" lvl="0" indent="-285750">
              <a:buFont typeface="Arial" panose="020B0604020202020204" pitchFamily="34" charset="0"/>
              <a:buChar char="•"/>
            </a:pPr>
            <a:r>
              <a:rPr lang="en-US" sz="2000" dirty="0"/>
              <a:t>Policies like Mandatory Paternal Leave and Public Day Care System made it possible for parents to combine work and family </a:t>
            </a:r>
            <a:endParaRPr lang="en-US" sz="2000" dirty="0" smtClean="0"/>
          </a:p>
          <a:p>
            <a:pPr marL="285750" lvl="0" indent="-285750">
              <a:buFont typeface="Arial" panose="020B0604020202020204" pitchFamily="34" charset="0"/>
              <a:buChar char="•"/>
            </a:pPr>
            <a:endParaRPr lang="en-US" sz="2000" dirty="0"/>
          </a:p>
          <a:p>
            <a:pPr marL="285750" lvl="0" indent="-285750">
              <a:buFont typeface="Arial" panose="020B0604020202020204" pitchFamily="34" charset="0"/>
              <a:buChar char="•"/>
            </a:pPr>
            <a:r>
              <a:rPr lang="en-US" sz="2000" dirty="0"/>
              <a:t>More women in the workplace </a:t>
            </a:r>
            <a:r>
              <a:rPr lang="en-US" sz="2000" dirty="0">
                <a:sym typeface="Wingdings" panose="05000000000000000000" pitchFamily="2" charset="2"/>
              </a:rPr>
              <a:t></a:t>
            </a:r>
            <a:r>
              <a:rPr lang="en-US" sz="2000" dirty="0"/>
              <a:t> </a:t>
            </a:r>
            <a:r>
              <a:rPr lang="en-US" sz="2000" b="1" dirty="0"/>
              <a:t>Finland</a:t>
            </a:r>
            <a:r>
              <a:rPr lang="en-US" sz="2000" dirty="0"/>
              <a:t> has the largest female </a:t>
            </a:r>
            <a:r>
              <a:rPr lang="en-US" sz="2000" dirty="0" err="1"/>
              <a:t>labour</a:t>
            </a:r>
            <a:r>
              <a:rPr lang="en-US" sz="2000" dirty="0"/>
              <a:t>-force participation, </a:t>
            </a:r>
            <a:r>
              <a:rPr lang="en-US" sz="2000" b="1" dirty="0"/>
              <a:t>as 83% of women, including mothers, work full </a:t>
            </a:r>
            <a:r>
              <a:rPr lang="en-US" sz="2000" b="1" dirty="0" smtClean="0"/>
              <a:t>time</a:t>
            </a:r>
          </a:p>
          <a:p>
            <a:pPr marL="285750" lvl="0" indent="-285750">
              <a:buFont typeface="Arial" panose="020B0604020202020204" pitchFamily="34" charset="0"/>
              <a:buChar char="•"/>
            </a:pPr>
            <a:endParaRPr lang="en-US" sz="2000" dirty="0"/>
          </a:p>
          <a:p>
            <a:pPr marL="342900" indent="-342900" algn="just">
              <a:buFont typeface="Arial" panose="020B0604020202020204" pitchFamily="34" charset="0"/>
              <a:buChar char="•"/>
            </a:pPr>
            <a:endParaRPr lang="en-US" sz="2000" dirty="0"/>
          </a:p>
          <a:p>
            <a:pPr marL="342900" indent="-342900" algn="just">
              <a:buFont typeface="Arial" panose="020B0604020202020204" pitchFamily="34" charset="0"/>
              <a:buChar char="•"/>
            </a:pPr>
            <a:endParaRPr lang="en-US" sz="2400" dirty="0">
              <a:solidFill>
                <a:srgbClr val="002060"/>
              </a:solidFill>
              <a:latin typeface="Tw Cen MT" panose="020B0602020104020603" pitchFamily="34" charset="0"/>
            </a:endParaRPr>
          </a:p>
        </p:txBody>
      </p:sp>
      <p:sp>
        <p:nvSpPr>
          <p:cNvPr id="11" name="TextBox 10">
            <a:extLst>
              <a:ext uri="{FF2B5EF4-FFF2-40B4-BE49-F238E27FC236}">
                <a16:creationId xmlns:a16="http://schemas.microsoft.com/office/drawing/2014/main" id="{B1D46399-274B-4EF5-8F6A-CFB62670B3BF}"/>
              </a:ext>
            </a:extLst>
          </p:cNvPr>
          <p:cNvSpPr txBox="1"/>
          <p:nvPr/>
        </p:nvSpPr>
        <p:spPr>
          <a:xfrm>
            <a:off x="8976320" y="63536"/>
            <a:ext cx="3215680" cy="646331"/>
          </a:xfrm>
          <a:prstGeom prst="rect">
            <a:avLst/>
          </a:prstGeom>
          <a:solidFill>
            <a:srgbClr val="002060"/>
          </a:solidFill>
        </p:spPr>
        <p:txBody>
          <a:bodyPr wrap="square" rtlCol="0">
            <a:spAutoFit/>
          </a:bodyPr>
          <a:lstStyle/>
          <a:p>
            <a:pPr algn="ctr"/>
            <a:r>
              <a:rPr lang="en-US" sz="3600" b="1" dirty="0" smtClean="0">
                <a:solidFill>
                  <a:schemeClr val="bg1"/>
                </a:solidFill>
                <a:latin typeface="Tw Cen MT" panose="020B0602020104020603" pitchFamily="34" charset="0"/>
              </a:rPr>
              <a:t>Nordic Region</a:t>
            </a:r>
            <a:endParaRPr lang="en-US" sz="3600" b="1" dirty="0">
              <a:solidFill>
                <a:schemeClr val="bg1"/>
              </a:solidFill>
              <a:latin typeface="Tw Cen MT" panose="020B0602020104020603" pitchFamily="34" charset="0"/>
            </a:endParaRPr>
          </a:p>
        </p:txBody>
      </p:sp>
    </p:spTree>
    <p:extLst>
      <p:ext uri="{BB962C8B-B14F-4D97-AF65-F5344CB8AC3E}">
        <p14:creationId xmlns:p14="http://schemas.microsoft.com/office/powerpoint/2010/main" val="39976889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E5589C8-5F57-42FE-AE9A-21CED9565BB1}"/>
              </a:ext>
            </a:extLst>
          </p:cNvPr>
          <p:cNvPicPr>
            <a:picLocks noChangeAspect="1"/>
          </p:cNvPicPr>
          <p:nvPr/>
        </p:nvPicPr>
        <p:blipFill rotWithShape="1">
          <a:blip r:embed="rId4">
            <a:extLst>
              <a:ext uri="{28A0092B-C50C-407E-A947-70E740481C1C}">
                <a14:useLocalDpi xmlns:a14="http://schemas.microsoft.com/office/drawing/2010/main" val="0"/>
              </a:ext>
            </a:extLst>
          </a:blip>
          <a:srcRect r="12758"/>
          <a:stretch/>
        </p:blipFill>
        <p:spPr>
          <a:xfrm>
            <a:off x="3217398" y="27384"/>
            <a:ext cx="8974602" cy="6858000"/>
          </a:xfrm>
          <a:prstGeom prst="rect">
            <a:avLst/>
          </a:prstGeom>
        </p:spPr>
      </p:pic>
      <p:sp>
        <p:nvSpPr>
          <p:cNvPr id="4" name="TextBox 3">
            <a:extLst>
              <a:ext uri="{FF2B5EF4-FFF2-40B4-BE49-F238E27FC236}">
                <a16:creationId xmlns:a16="http://schemas.microsoft.com/office/drawing/2014/main" id="{282B27C5-73B1-4BC2-9D45-7AE1F053A35D}"/>
              </a:ext>
            </a:extLst>
          </p:cNvPr>
          <p:cNvSpPr txBox="1"/>
          <p:nvPr/>
        </p:nvSpPr>
        <p:spPr>
          <a:xfrm>
            <a:off x="2954046" y="1309985"/>
            <a:ext cx="8974602" cy="6093976"/>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t>There have been successful policies aimed at promoting women leadership. </a:t>
            </a:r>
            <a:r>
              <a:rPr lang="en-US" sz="2000" b="1" dirty="0"/>
              <a:t>In Norway, publicly listed companies are required to have 40 percent of each sex on their </a:t>
            </a:r>
            <a:r>
              <a:rPr lang="en-US" sz="2000" b="1" dirty="0" smtClean="0"/>
              <a:t>boards</a:t>
            </a:r>
          </a:p>
          <a:p>
            <a:pPr marL="342900" indent="-342900" algn="just">
              <a:buFont typeface="Arial" panose="020B0604020202020204" pitchFamily="34" charset="0"/>
              <a:buChar char="•"/>
            </a:pPr>
            <a:endParaRPr lang="en-US" sz="2000" b="1" dirty="0"/>
          </a:p>
          <a:p>
            <a:pPr marL="342900" indent="-342900" algn="just">
              <a:buFont typeface="Arial" panose="020B0604020202020204" pitchFamily="34" charset="0"/>
              <a:buChar char="•"/>
            </a:pPr>
            <a:r>
              <a:rPr lang="en-US" sz="2000" dirty="0"/>
              <a:t>Commitment to Gender Equality in Politics </a:t>
            </a:r>
            <a:r>
              <a:rPr lang="en-US" sz="2000" dirty="0">
                <a:sym typeface="Wingdings" panose="05000000000000000000" pitchFamily="2" charset="2"/>
              </a:rPr>
              <a:t></a:t>
            </a:r>
            <a:r>
              <a:rPr lang="en-US" sz="2000" dirty="0"/>
              <a:t> Sweden has among the highest percentages of women in parliament in the world (</a:t>
            </a:r>
            <a:r>
              <a:rPr lang="en-US" sz="2000" b="1" dirty="0"/>
              <a:t>44.7</a:t>
            </a:r>
            <a:r>
              <a:rPr lang="en-US" sz="2000" b="1" dirty="0" smtClean="0"/>
              <a:t>%)</a:t>
            </a:r>
          </a:p>
          <a:p>
            <a:pPr algn="just"/>
            <a:endParaRPr lang="en-US" sz="2000" b="1" dirty="0" smtClean="0"/>
          </a:p>
          <a:p>
            <a:pPr marL="342900" indent="-342900" algn="just">
              <a:buFont typeface="Arial" panose="020B0604020202020204" pitchFamily="34" charset="0"/>
              <a:buChar char="•"/>
            </a:pPr>
            <a:r>
              <a:rPr lang="en-US" sz="2000" dirty="0" smtClean="0"/>
              <a:t>CEO of YouTube - Susan Wojcicki</a:t>
            </a:r>
          </a:p>
          <a:p>
            <a:pPr marL="342900" indent="-342900" algn="just">
              <a:buFont typeface="Arial" panose="020B0604020202020204" pitchFamily="34" charset="0"/>
              <a:buChar char="•"/>
            </a:pPr>
            <a:r>
              <a:rPr lang="en-US" sz="2000" dirty="0" smtClean="0"/>
              <a:t>CEO of AMD – Lisa Su</a:t>
            </a:r>
          </a:p>
          <a:p>
            <a:pPr marL="342900" indent="-342900" algn="just">
              <a:buFont typeface="Arial" panose="020B0604020202020204" pitchFamily="34" charset="0"/>
              <a:buChar char="•"/>
            </a:pPr>
            <a:r>
              <a:rPr lang="en-US" sz="2000" dirty="0" smtClean="0"/>
              <a:t>CEO </a:t>
            </a:r>
            <a:r>
              <a:rPr lang="en-US" sz="2000" dirty="0"/>
              <a:t>of Lockheed - </a:t>
            </a:r>
            <a:r>
              <a:rPr lang="en-US" sz="2000" dirty="0" smtClean="0"/>
              <a:t>Marilyn Hewson</a:t>
            </a:r>
          </a:p>
          <a:p>
            <a:pPr marL="342900" indent="-342900" algn="just">
              <a:buFont typeface="Arial" panose="020B0604020202020204" pitchFamily="34" charset="0"/>
              <a:buChar char="•"/>
            </a:pPr>
            <a:r>
              <a:rPr lang="en-US" sz="2000" dirty="0"/>
              <a:t>CEO of GM - Mary </a:t>
            </a:r>
            <a:r>
              <a:rPr lang="en-US" sz="2000" dirty="0" smtClean="0"/>
              <a:t>Barra</a:t>
            </a:r>
          </a:p>
          <a:p>
            <a:pPr marL="342900" indent="-342900" algn="just">
              <a:buFont typeface="Arial" panose="020B0604020202020204" pitchFamily="34" charset="0"/>
              <a:buChar char="•"/>
            </a:pPr>
            <a:r>
              <a:rPr lang="en-US" sz="2000" dirty="0" smtClean="0"/>
              <a:t>CEO of IBM - </a:t>
            </a:r>
            <a:r>
              <a:rPr lang="en-US" sz="2000" dirty="0"/>
              <a:t>Ginni </a:t>
            </a:r>
            <a:r>
              <a:rPr lang="en-US" sz="2000" dirty="0" smtClean="0"/>
              <a:t>Rometty</a:t>
            </a:r>
          </a:p>
          <a:p>
            <a:pPr marL="342900" indent="-342900" algn="just">
              <a:buFont typeface="Arial" panose="020B0604020202020204" pitchFamily="34" charset="0"/>
              <a:buChar char="•"/>
            </a:pPr>
            <a:r>
              <a:rPr lang="en-US" sz="2000" dirty="0" smtClean="0"/>
              <a:t>CEO </a:t>
            </a:r>
            <a:r>
              <a:rPr lang="en-US" sz="2000" dirty="0"/>
              <a:t>of Oracle - Safra Catz</a:t>
            </a:r>
            <a:endParaRPr lang="en-US" sz="2000" dirty="0"/>
          </a:p>
          <a:p>
            <a:r>
              <a:rPr lang="en-US" sz="2000" dirty="0"/>
              <a:t/>
            </a:r>
            <a:br>
              <a:rPr lang="en-US" sz="2000" dirty="0"/>
            </a:br>
            <a:endParaRPr lang="en-US" sz="2000" dirty="0"/>
          </a:p>
          <a:p>
            <a:pPr marL="342900" indent="-342900" algn="just">
              <a:buFont typeface="Arial" panose="020B0604020202020204" pitchFamily="34" charset="0"/>
              <a:buChar char="•"/>
            </a:pPr>
            <a:endParaRPr lang="en-US" sz="2000" dirty="0"/>
          </a:p>
          <a:p>
            <a:pPr lvl="2" algn="just"/>
            <a:endParaRPr lang="en-US" sz="2400" dirty="0" smtClean="0">
              <a:solidFill>
                <a:srgbClr val="002060"/>
              </a:solidFill>
              <a:latin typeface="Tw Cen MT" panose="020B0602020104020603" pitchFamily="34" charset="0"/>
            </a:endParaRPr>
          </a:p>
          <a:p>
            <a:pPr marL="914400" lvl="1" indent="-457200" algn="just">
              <a:buFont typeface="+mj-lt"/>
              <a:buAutoNum type="arabicPeriod"/>
            </a:pPr>
            <a:endParaRPr lang="en-US" sz="2400" dirty="0">
              <a:solidFill>
                <a:srgbClr val="002060"/>
              </a:solidFill>
              <a:latin typeface="Tw Cen MT" panose="020B0602020104020603" pitchFamily="34" charset="0"/>
            </a:endParaRPr>
          </a:p>
          <a:p>
            <a:pPr marL="342900" indent="-342900" algn="just">
              <a:buFont typeface="Arial" panose="020B0604020202020204" pitchFamily="34" charset="0"/>
              <a:buChar char="•"/>
            </a:pPr>
            <a:endParaRPr lang="en-US" sz="2400" dirty="0">
              <a:solidFill>
                <a:srgbClr val="002060"/>
              </a:solidFill>
              <a:latin typeface="Tw Cen MT" panose="020B0602020104020603" pitchFamily="34" charset="0"/>
            </a:endParaRPr>
          </a:p>
        </p:txBody>
      </p:sp>
      <p:sp>
        <p:nvSpPr>
          <p:cNvPr id="11" name="TextBox 10">
            <a:extLst>
              <a:ext uri="{FF2B5EF4-FFF2-40B4-BE49-F238E27FC236}">
                <a16:creationId xmlns:a16="http://schemas.microsoft.com/office/drawing/2014/main" id="{B1D46399-274B-4EF5-8F6A-CFB62670B3BF}"/>
              </a:ext>
            </a:extLst>
          </p:cNvPr>
          <p:cNvSpPr txBox="1"/>
          <p:nvPr/>
        </p:nvSpPr>
        <p:spPr>
          <a:xfrm>
            <a:off x="8976320" y="63536"/>
            <a:ext cx="3215680" cy="646331"/>
          </a:xfrm>
          <a:prstGeom prst="rect">
            <a:avLst/>
          </a:prstGeom>
          <a:solidFill>
            <a:srgbClr val="002060"/>
          </a:solidFill>
        </p:spPr>
        <p:txBody>
          <a:bodyPr wrap="square" rtlCol="0">
            <a:spAutoFit/>
          </a:bodyPr>
          <a:lstStyle/>
          <a:p>
            <a:pPr algn="ctr"/>
            <a:r>
              <a:rPr lang="en-US" sz="3600" b="1" dirty="0">
                <a:solidFill>
                  <a:schemeClr val="bg1"/>
                </a:solidFill>
                <a:latin typeface="Tw Cen MT" panose="020B0602020104020603" pitchFamily="34" charset="0"/>
              </a:rPr>
              <a:t>Nordic </a:t>
            </a:r>
            <a:r>
              <a:rPr lang="en-US" sz="3600" b="1" dirty="0" smtClean="0">
                <a:solidFill>
                  <a:schemeClr val="bg1"/>
                </a:solidFill>
                <a:latin typeface="Tw Cen MT" panose="020B0602020104020603" pitchFamily="34" charset="0"/>
              </a:rPr>
              <a:t>Region</a:t>
            </a:r>
            <a:endParaRPr lang="en-US" sz="3600" b="1" dirty="0">
              <a:solidFill>
                <a:schemeClr val="bg1"/>
              </a:solidFill>
              <a:latin typeface="Tw Cen MT" panose="020B0602020104020603" pitchFamily="34" charset="0"/>
            </a:endParaRPr>
          </a:p>
        </p:txBody>
      </p:sp>
    </p:spTree>
    <p:extLst>
      <p:ext uri="{BB962C8B-B14F-4D97-AF65-F5344CB8AC3E}">
        <p14:creationId xmlns:p14="http://schemas.microsoft.com/office/powerpoint/2010/main" val="366191334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51508</TotalTime>
  <Words>876</Words>
  <Application>Microsoft Office PowerPoint</Application>
  <PresentationFormat>Widescreen</PresentationFormat>
  <Paragraphs>44</Paragraphs>
  <Slides>6</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Calibri</vt:lpstr>
      <vt:lpstr>Calibri Light</vt:lpstr>
      <vt:lpstr>Circular Book</vt:lpstr>
      <vt:lpstr>Tw Cen MT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IT</cp:lastModifiedBy>
  <cp:revision>1339</cp:revision>
  <dcterms:created xsi:type="dcterms:W3CDTF">2018-07-13T15:42:09Z</dcterms:created>
  <dcterms:modified xsi:type="dcterms:W3CDTF">2021-08-12T09:28:09Z</dcterms:modified>
</cp:coreProperties>
</file>