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88D5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27/02/2023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1074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27/02/2023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1705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27/02/2023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24427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27/02/2023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69830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27/02/2023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22887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27/02/2023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90402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27/02/2023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81306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27/02/2023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0690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27/02/2023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1465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27/02/2023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0915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27/02/2023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8334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27/02/2023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8927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27/02/2023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5053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27/02/2023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7268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27/02/2023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41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27/02/2023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505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E240-3C45-46DC-AB26-1483C6204ECE}" type="datetimeFigureOut">
              <a:rPr lang="en-PK" smtClean="0"/>
              <a:t>27/02/2023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1855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9AE240-3C45-46DC-AB26-1483C6204ECE}" type="datetimeFigureOut">
              <a:rPr lang="en-PK" smtClean="0"/>
              <a:t>27/02/2023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2541EE-6035-4FC0-86B5-9E4A48DAD7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4674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E853-BCBC-430E-9E0E-0F6CF6FA1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584617"/>
            <a:ext cx="8574622" cy="2844384"/>
          </a:xfrm>
        </p:spPr>
        <p:txBody>
          <a:bodyPr>
            <a:normAutofit/>
          </a:bodyPr>
          <a:lstStyle/>
          <a:p>
            <a:r>
              <a:rPr lang="en-GB" sz="6200" dirty="0"/>
              <a:t>MOBILE APPLICATION DEVELOPMENT</a:t>
            </a:r>
            <a:endParaRPr lang="en-PK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CBD22-20B1-4482-90C0-02CE5CDAB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2509464"/>
          </a:xfrm>
        </p:spPr>
        <p:txBody>
          <a:bodyPr>
            <a:normAutofit/>
          </a:bodyPr>
          <a:lstStyle/>
          <a:p>
            <a:r>
              <a:rPr lang="en-GB" sz="3600" dirty="0"/>
              <a:t>Introduction to JavaScript</a:t>
            </a:r>
          </a:p>
          <a:p>
            <a:endParaRPr lang="en-GB" sz="2800" dirty="0"/>
          </a:p>
        </p:txBody>
      </p:sp>
      <p:pic>
        <p:nvPicPr>
          <p:cNvPr id="5" name="Graphic 4" descr="Smart Phone">
            <a:extLst>
              <a:ext uri="{FF2B5EF4-FFF2-40B4-BE49-F238E27FC236}">
                <a16:creationId xmlns:a16="http://schemas.microsoft.com/office/drawing/2014/main" id="{1D8A8B42-345E-42E9-86D6-F405CFEE7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7090" y="1126379"/>
            <a:ext cx="2302621" cy="230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4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8990D-D505-4A3F-A94F-D4D99DF4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 Data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B779D-6EE8-474B-A6DE-75F3E7F11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2459637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/>
              <a:t> operator can return one of two complex types: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function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object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/>
              <a:t> operator returns "object" for objects, arrays, and null.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/>
              <a:t> operator does not return "object" for functions.</a:t>
            </a:r>
            <a:endParaRPr lang="en-PK" dirty="0"/>
          </a:p>
        </p:txBody>
      </p:sp>
      <p:pic>
        <p:nvPicPr>
          <p:cNvPr id="4" name="Picture 8" descr="Image result for JavaScript png icon">
            <a:extLst>
              <a:ext uri="{FF2B5EF4-FFF2-40B4-BE49-F238E27FC236}">
                <a16:creationId xmlns:a16="http://schemas.microsoft.com/office/drawing/2014/main" id="{BA7CE1FF-B5EB-4871-9482-3E7E7E3D2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0424" y="685799"/>
            <a:ext cx="1752599" cy="17525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328911-767E-4158-A589-3E6ECCB7B64B}"/>
              </a:ext>
            </a:extLst>
          </p:cNvPr>
          <p:cNvSpPr/>
          <p:nvPr/>
        </p:nvSpPr>
        <p:spPr>
          <a:xfrm>
            <a:off x="2491149" y="5355236"/>
            <a:ext cx="90118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name:</a:t>
            </a:r>
            <a:r>
              <a:rPr lang="en-US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'John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age: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34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"object"</a:t>
            </a:r>
            <a:b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           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"object" (arrays are objects)</a:t>
            </a:r>
            <a:b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"object"</a:t>
            </a:r>
            <a:b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(){}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"function"</a:t>
            </a:r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2906359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A88B0-CC2F-4896-94A0-7C7F8558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ES6 Variables</a:t>
            </a:r>
            <a:endParaRPr lang="en-P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DE6777-5180-4691-802C-2C66B6F2C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609610"/>
              </p:ext>
            </p:extLst>
          </p:nvPr>
        </p:nvGraphicFramePr>
        <p:xfrm>
          <a:off x="2518348" y="2921832"/>
          <a:ext cx="7685241" cy="2594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39">
                  <a:extLst>
                    <a:ext uri="{9D8B030D-6E8A-4147-A177-3AD203B41FA5}">
                      <a16:colId xmlns:a16="http://schemas.microsoft.com/office/drawing/2014/main" val="642197603"/>
                    </a:ext>
                  </a:extLst>
                </a:gridCol>
                <a:gridCol w="1645792">
                  <a:extLst>
                    <a:ext uri="{9D8B030D-6E8A-4147-A177-3AD203B41FA5}">
                      <a16:colId xmlns:a16="http://schemas.microsoft.com/office/drawing/2014/main" val="3093823075"/>
                    </a:ext>
                  </a:extLst>
                </a:gridCol>
                <a:gridCol w="1385800">
                  <a:extLst>
                    <a:ext uri="{9D8B030D-6E8A-4147-A177-3AD203B41FA5}">
                      <a16:colId xmlns:a16="http://schemas.microsoft.com/office/drawing/2014/main" val="4278664829"/>
                    </a:ext>
                  </a:extLst>
                </a:gridCol>
                <a:gridCol w="1921310">
                  <a:extLst>
                    <a:ext uri="{9D8B030D-6E8A-4147-A177-3AD203B41FA5}">
                      <a16:colId xmlns:a16="http://schemas.microsoft.com/office/drawing/2014/main" val="2953791944"/>
                    </a:ext>
                  </a:extLst>
                </a:gridCol>
              </a:tblGrid>
              <a:tr h="682776">
                <a:tc>
                  <a:txBody>
                    <a:bodyPr/>
                    <a:lstStyle/>
                    <a:p>
                      <a:endParaRPr lang="en-PK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Consolas" panose="020B0609020204030204" pitchFamily="49" charset="0"/>
                        </a:rPr>
                        <a:t>var</a:t>
                      </a:r>
                      <a:endParaRPr lang="en-PK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Consolas" panose="020B0609020204030204" pitchFamily="49" charset="0"/>
                        </a:rPr>
                        <a:t>let</a:t>
                      </a:r>
                      <a:endParaRPr lang="en-PK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err="1">
                          <a:latin typeface="Consolas" panose="020B0609020204030204" pitchFamily="49" charset="0"/>
                        </a:rPr>
                        <a:t>const</a:t>
                      </a:r>
                      <a:endParaRPr lang="en-PK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146629"/>
                  </a:ext>
                </a:extLst>
              </a:tr>
              <a:tr h="682776">
                <a:tc>
                  <a:txBody>
                    <a:bodyPr/>
                    <a:lstStyle/>
                    <a:p>
                      <a:r>
                        <a:rPr lang="en-GB" sz="2400" dirty="0"/>
                        <a:t>Scope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Function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Block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Block</a:t>
                      </a:r>
                      <a:endParaRPr lang="en-P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720543"/>
                  </a:ext>
                </a:extLst>
              </a:tr>
              <a:tr h="1228996">
                <a:tc>
                  <a:txBody>
                    <a:bodyPr/>
                    <a:lstStyle/>
                    <a:p>
                      <a:r>
                        <a:rPr lang="en-GB" sz="2400" dirty="0"/>
                        <a:t>Can change value after creation?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Yes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Yes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No</a:t>
                      </a:r>
                      <a:endParaRPr lang="en-P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784087"/>
                  </a:ext>
                </a:extLst>
              </a:tr>
            </a:tbl>
          </a:graphicData>
        </a:graphic>
      </p:graphicFrame>
      <p:pic>
        <p:nvPicPr>
          <p:cNvPr id="6" name="Picture 8" descr="Image result for JavaScript png icon">
            <a:extLst>
              <a:ext uri="{FF2B5EF4-FFF2-40B4-BE49-F238E27FC236}">
                <a16:creationId xmlns:a16="http://schemas.microsoft.com/office/drawing/2014/main" id="{0F7B6379-9225-4536-AAD3-869EC7CA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0424" y="685799"/>
            <a:ext cx="1752599" cy="17525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06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D29B-E41B-454C-B6C9-49FA6E92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3F82-94C4-4ED0-9771-0581F7A09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Client Side Language (Vanilla JS, jQuery, </a:t>
            </a:r>
            <a:r>
              <a:rPr lang="en-GB"/>
              <a:t>React, </a:t>
            </a:r>
            <a:r>
              <a:rPr lang="en-GB" dirty="0"/>
              <a:t>Vue.js etc)</a:t>
            </a:r>
          </a:p>
          <a:p>
            <a:r>
              <a:rPr lang="en-GB" dirty="0"/>
              <a:t>Server Side Language (Node.js, Express, MongoDB etc)</a:t>
            </a:r>
          </a:p>
          <a:p>
            <a:r>
              <a:rPr lang="en-GB" dirty="0"/>
              <a:t>Easy to Learn</a:t>
            </a:r>
          </a:p>
          <a:p>
            <a:r>
              <a:rPr lang="en-GB" dirty="0"/>
              <a:t>ES6 introduced and standardized in 2015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8" descr="Image result for JavaScript png icon">
            <a:extLst>
              <a:ext uri="{FF2B5EF4-FFF2-40B4-BE49-F238E27FC236}">
                <a16:creationId xmlns:a16="http://schemas.microsoft.com/office/drawing/2014/main" id="{75E37E1B-7368-4B51-8C35-0EE7E69D5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0424" y="685799"/>
            <a:ext cx="1752599" cy="17525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72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D83B-4A1C-4030-9D89-DF0BE5C4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Syntax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DE1B1-86EE-43F0-9E49-0D069AD5E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003624"/>
          </a:xfrm>
        </p:spPr>
        <p:txBody>
          <a:bodyPr/>
          <a:lstStyle/>
          <a:p>
            <a:r>
              <a:rPr lang="en-GB" dirty="0"/>
              <a:t>Very similar to other programming languages</a:t>
            </a:r>
          </a:p>
          <a:p>
            <a:r>
              <a:rPr lang="en-US" dirty="0"/>
              <a:t>JavaScript uses the </a:t>
            </a:r>
            <a:r>
              <a:rPr lang="en-US" b="1" dirty="0">
                <a:latin typeface="Consolas" panose="020B0609020204030204" pitchFamily="49" charset="0"/>
              </a:rPr>
              <a:t>var</a:t>
            </a:r>
            <a:r>
              <a:rPr lang="en-US" dirty="0"/>
              <a:t> keyword to declare variables.</a:t>
            </a:r>
          </a:p>
          <a:p>
            <a:r>
              <a:rPr lang="en-US" dirty="0"/>
              <a:t>Universal principle for identifiers </a:t>
            </a:r>
          </a:p>
          <a:p>
            <a:r>
              <a:rPr lang="en-US" b="1" dirty="0"/>
              <a:t>Strings</a:t>
            </a:r>
            <a:r>
              <a:rPr lang="en-US" dirty="0"/>
              <a:t> are text, written within double or single quotes</a:t>
            </a:r>
          </a:p>
          <a:p>
            <a:r>
              <a:rPr lang="en-US" dirty="0"/>
              <a:t>Output on console using </a:t>
            </a:r>
            <a:r>
              <a:rPr lang="en-US" b="1" dirty="0">
                <a:latin typeface="Consolas" panose="020B0609020204030204" pitchFamily="49" charset="0"/>
              </a:rPr>
              <a:t>console.log</a:t>
            </a:r>
          </a:p>
          <a:p>
            <a:endParaRPr lang="en-US" dirty="0"/>
          </a:p>
          <a:p>
            <a:endParaRPr lang="en-GB" dirty="0"/>
          </a:p>
          <a:p>
            <a:endParaRPr lang="en-PK" dirty="0"/>
          </a:p>
        </p:txBody>
      </p:sp>
      <p:pic>
        <p:nvPicPr>
          <p:cNvPr id="4" name="Picture 8" descr="Image result for JavaScript png icon">
            <a:extLst>
              <a:ext uri="{FF2B5EF4-FFF2-40B4-BE49-F238E27FC236}">
                <a16:creationId xmlns:a16="http://schemas.microsoft.com/office/drawing/2014/main" id="{B4107226-84B7-4D80-8885-A54DF6AC4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0424" y="685799"/>
            <a:ext cx="1752599" cy="17525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2E4189-D350-4EC5-808A-80A91E689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278" y="5338472"/>
            <a:ext cx="5704471" cy="10173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1B1F29-9DDD-4B05-83C0-EC5EA3A0C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5285" y="5338472"/>
            <a:ext cx="1437866" cy="10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5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5CDB-1180-4345-80FC-EC28274B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Variables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BB5D8-89F0-4E5E-9789-F68683D50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create uninitialized variables or variable declaration (undefined)</a:t>
            </a:r>
          </a:p>
          <a:p>
            <a:r>
              <a:rPr lang="en-GB" dirty="0"/>
              <a:t>Change type of same variable anytime</a:t>
            </a:r>
          </a:p>
          <a:p>
            <a:r>
              <a:rPr lang="en-GB" dirty="0"/>
              <a:t>Recreate same variable again</a:t>
            </a:r>
          </a:p>
          <a:p>
            <a:endParaRPr lang="en-PK" dirty="0"/>
          </a:p>
        </p:txBody>
      </p:sp>
      <p:pic>
        <p:nvPicPr>
          <p:cNvPr id="5" name="Picture 8" descr="Image result for JavaScript png icon">
            <a:extLst>
              <a:ext uri="{FF2B5EF4-FFF2-40B4-BE49-F238E27FC236}">
                <a16:creationId xmlns:a16="http://schemas.microsoft.com/office/drawing/2014/main" id="{2CCA4E37-2B72-4B26-94BD-D417EAB7B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0424" y="685799"/>
            <a:ext cx="1752599" cy="17525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FE55B6-363C-460F-84A2-1637855E6987}"/>
              </a:ext>
            </a:extLst>
          </p:cNvPr>
          <p:cNvSpPr/>
          <p:nvPr/>
        </p:nvSpPr>
        <p:spPr>
          <a:xfrm>
            <a:off x="7514391" y="4571922"/>
            <a:ext cx="4472066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//undefined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GB" dirty="0" err="1">
                <a:solidFill>
                  <a:srgbClr val="6A9955"/>
                </a:solidFill>
                <a:latin typeface="Consolas" panose="020B0609020204030204" pitchFamily="49" charset="0"/>
              </a:rPr>
              <a:t>NaN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 100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"I am one hundred"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 I am one hundred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42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8A58-4F12-43D1-A940-767434C7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Operators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E7EAA-3C88-4967-A90A-558DE52FA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8399"/>
            <a:ext cx="5995782" cy="859437"/>
          </a:xfrm>
        </p:spPr>
        <p:txBody>
          <a:bodyPr/>
          <a:lstStyle/>
          <a:p>
            <a:r>
              <a:rPr lang="en-GB" dirty="0"/>
              <a:t>Similar to other programming languages except === and !==</a:t>
            </a:r>
            <a:endParaRPr lang="en-PK" dirty="0"/>
          </a:p>
        </p:txBody>
      </p:sp>
      <p:pic>
        <p:nvPicPr>
          <p:cNvPr id="4" name="Picture 8" descr="Image result for JavaScript png icon">
            <a:extLst>
              <a:ext uri="{FF2B5EF4-FFF2-40B4-BE49-F238E27FC236}">
                <a16:creationId xmlns:a16="http://schemas.microsoft.com/office/drawing/2014/main" id="{E0063383-4FB8-4604-8B4A-596C64CC5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0424" y="685799"/>
            <a:ext cx="1752599" cy="17525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43608CF-93FD-4CD9-9FFE-6555A076F442}"/>
              </a:ext>
            </a:extLst>
          </p:cNvPr>
          <p:cNvGrpSpPr/>
          <p:nvPr/>
        </p:nvGrpSpPr>
        <p:grpSpPr>
          <a:xfrm>
            <a:off x="7703354" y="2438398"/>
            <a:ext cx="4094140" cy="4179657"/>
            <a:chOff x="7703354" y="2438398"/>
            <a:chExt cx="4094140" cy="41796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7196B26-9F32-4065-96EF-51203266C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3354" y="2438398"/>
              <a:ext cx="4094140" cy="417965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32CA46-C816-43F3-986D-BC89E53BCD19}"/>
                </a:ext>
              </a:extLst>
            </p:cNvPr>
            <p:cNvSpPr/>
            <p:nvPr/>
          </p:nvSpPr>
          <p:spPr>
            <a:xfrm>
              <a:off x="7704944" y="3297836"/>
              <a:ext cx="4092315" cy="359764"/>
            </a:xfrm>
            <a:prstGeom prst="rect">
              <a:avLst/>
            </a:prstGeom>
            <a:noFill/>
            <a:ln w="38100">
              <a:solidFill>
                <a:srgbClr val="88D52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9AE531-8983-443B-B0AF-368EAB237B45}"/>
                </a:ext>
              </a:extLst>
            </p:cNvPr>
            <p:cNvSpPr/>
            <p:nvPr/>
          </p:nvSpPr>
          <p:spPr>
            <a:xfrm>
              <a:off x="7704944" y="4157273"/>
              <a:ext cx="4092315" cy="359764"/>
            </a:xfrm>
            <a:prstGeom prst="rect">
              <a:avLst/>
            </a:prstGeom>
            <a:noFill/>
            <a:ln w="38100">
              <a:solidFill>
                <a:srgbClr val="88D52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5131751-74BD-4D13-B8D6-D82EB3DECBBB}"/>
              </a:ext>
            </a:extLst>
          </p:cNvPr>
          <p:cNvSpPr/>
          <p:nvPr/>
        </p:nvSpPr>
        <p:spPr>
          <a:xfrm>
            <a:off x="1873770" y="3499602"/>
            <a:ext cx="4222230" cy="1477328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'10'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"a == b:"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"a === b:"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185ED8-974A-49A0-8EB2-0B8FCF712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770" y="5178697"/>
            <a:ext cx="1974393" cy="60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6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4306-103B-4E9A-A993-559B893F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</a:t>
            </a:r>
            <a:r>
              <a:rPr lang="en-GB" dirty="0" err="1"/>
              <a:t>DataTypes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C0B82-AF31-4D3D-8620-F85CBD0D7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342929" cy="317916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Number, String, Object etc</a:t>
            </a:r>
          </a:p>
          <a:p>
            <a:r>
              <a:rPr lang="en-GB" dirty="0"/>
              <a:t>Decimal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var x = 15.56</a:t>
            </a:r>
          </a:p>
          <a:p>
            <a:r>
              <a:rPr lang="en-GB" dirty="0"/>
              <a:t>Exponential 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var x = 10e5</a:t>
            </a:r>
          </a:p>
          <a:p>
            <a:r>
              <a:rPr lang="en-GB" dirty="0"/>
              <a:t>Object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var person = { </a:t>
            </a:r>
            <a:r>
              <a:rPr lang="en-US" dirty="0" err="1">
                <a:latin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</a:rPr>
              <a:t>:"John", </a:t>
            </a:r>
            <a:r>
              <a:rPr lang="en-US" dirty="0" err="1">
                <a:latin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</a:rPr>
              <a:t>:"Doe", age:50 };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4" name="Picture 8" descr="Image result for JavaScript png icon">
            <a:extLst>
              <a:ext uri="{FF2B5EF4-FFF2-40B4-BE49-F238E27FC236}">
                <a16:creationId xmlns:a16="http://schemas.microsoft.com/office/drawing/2014/main" id="{F87062DA-F663-4467-993C-1F761FD7E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0424" y="685799"/>
            <a:ext cx="1752599" cy="17525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17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918B-A033-4270-A83D-5872EB60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</a:t>
            </a:r>
            <a:r>
              <a:rPr lang="en-GB" dirty="0" err="1">
                <a:latin typeface="Consolas" panose="020B0609020204030204" pitchFamily="49" charset="0"/>
              </a:rPr>
              <a:t>typeof</a:t>
            </a:r>
            <a:r>
              <a:rPr lang="en-GB" dirty="0"/>
              <a:t> Operator</a:t>
            </a:r>
            <a:endParaRPr lang="en-PK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1A538-7FA2-4A01-B4D3-74193A860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33268"/>
            <a:ext cx="10018713" cy="1863780"/>
          </a:xfrm>
        </p:spPr>
        <p:txBody>
          <a:bodyPr/>
          <a:lstStyle/>
          <a:p>
            <a:r>
              <a:rPr lang="en-US" dirty="0"/>
              <a:t>You can use the JavaScript 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/>
              <a:t> operator to find the type of a JavaScript variable.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/>
              <a:t> operator returns the type of a variable or an expression:</a:t>
            </a:r>
          </a:p>
          <a:p>
            <a:endParaRPr lang="en-PK" dirty="0"/>
          </a:p>
        </p:txBody>
      </p:sp>
      <p:pic>
        <p:nvPicPr>
          <p:cNvPr id="6" name="Picture 8" descr="Image result for JavaScript png icon">
            <a:extLst>
              <a:ext uri="{FF2B5EF4-FFF2-40B4-BE49-F238E27FC236}">
                <a16:creationId xmlns:a16="http://schemas.microsoft.com/office/drawing/2014/main" id="{1CB36C98-CABB-4342-83AA-A9E94D51F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0424" y="685799"/>
            <a:ext cx="1752599" cy="17525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7F5C4D-6CFA-499E-B9C8-CC3EBF973B5C}"/>
              </a:ext>
            </a:extLst>
          </p:cNvPr>
          <p:cNvSpPr/>
          <p:nvPr/>
        </p:nvSpPr>
        <p:spPr>
          <a:xfrm>
            <a:off x="1803817" y="4694950"/>
            <a:ext cx="4806845" cy="83099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     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"string"</a:t>
            </a:r>
            <a:b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"string"</a:t>
            </a:r>
            <a:b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"John Doe"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"string"</a:t>
            </a:r>
            <a:endParaRPr lang="en-PK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53EE4E-DCAA-4243-8CEC-D41B1FB1941E}"/>
              </a:ext>
            </a:extLst>
          </p:cNvPr>
          <p:cNvSpPr/>
          <p:nvPr/>
        </p:nvSpPr>
        <p:spPr>
          <a:xfrm>
            <a:off x="6930169" y="4675814"/>
            <a:ext cx="4800599" cy="13234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      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"number"</a:t>
            </a:r>
            <a:b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314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"number"</a:t>
            </a:r>
            <a:b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3.14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"number"</a:t>
            </a:r>
            <a:b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      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"number"</a:t>
            </a:r>
            <a:b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  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"number"</a:t>
            </a:r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298763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C43E-7B79-4617-AAC0-D7F18D22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</a:t>
            </a:r>
            <a:r>
              <a:rPr lang="en-GB" dirty="0">
                <a:latin typeface="Consolas" panose="020B0609020204030204" pitchFamily="49" charset="0"/>
              </a:rPr>
              <a:t>undefined</a:t>
            </a:r>
            <a:r>
              <a:rPr lang="en-GB" dirty="0"/>
              <a:t> vs </a:t>
            </a:r>
            <a:r>
              <a:rPr lang="en-GB" dirty="0">
                <a:latin typeface="Consolas" panose="020B0609020204030204" pitchFamily="49" charset="0"/>
              </a:rPr>
              <a:t>null</a:t>
            </a:r>
            <a:endParaRPr lang="en-PK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AAAF-CCFC-4693-921C-A891D3F75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2384686"/>
          </a:xfrm>
        </p:spPr>
        <p:txBody>
          <a:bodyPr>
            <a:normAutofit/>
          </a:bodyPr>
          <a:lstStyle/>
          <a:p>
            <a:r>
              <a:rPr lang="en-US" dirty="0"/>
              <a:t>In JavaScript null is "nothing". It is supposed to be something that doesn't exist.</a:t>
            </a:r>
          </a:p>
          <a:p>
            <a:pPr lvl="1"/>
            <a:r>
              <a:rPr lang="en-US" dirty="0"/>
              <a:t>Unfortunately, in JavaScript, the data type of null is an object.</a:t>
            </a:r>
          </a:p>
          <a:p>
            <a:pPr lvl="1"/>
            <a:r>
              <a:rPr lang="en-US" dirty="0"/>
              <a:t>You can empty an object by setting it to null</a:t>
            </a:r>
          </a:p>
          <a:p>
            <a:r>
              <a:rPr lang="en-US" dirty="0"/>
              <a:t>undefined and null are equal in value but different in type:</a:t>
            </a:r>
          </a:p>
        </p:txBody>
      </p:sp>
      <p:pic>
        <p:nvPicPr>
          <p:cNvPr id="4" name="Picture 8" descr="Image result for JavaScript png icon">
            <a:extLst>
              <a:ext uri="{FF2B5EF4-FFF2-40B4-BE49-F238E27FC236}">
                <a16:creationId xmlns:a16="http://schemas.microsoft.com/office/drawing/2014/main" id="{EFD2FCFE-CCB4-43C6-B1AB-C80AC20B1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0424" y="685799"/>
            <a:ext cx="1752599" cy="17525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6EDE40-B16D-47BF-8976-0DAFB0702F48}"/>
              </a:ext>
            </a:extLst>
          </p:cNvPr>
          <p:cNvSpPr/>
          <p:nvPr/>
        </p:nvSpPr>
        <p:spPr>
          <a:xfrm>
            <a:off x="3550170" y="5175354"/>
            <a:ext cx="50916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undefined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undefined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object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=== undefined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false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 undefined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true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3434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1072C-DCDC-463F-8D7D-F994A588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 Data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CBF71-0143-4008-B826-B00FB5340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primitive data value is a single simple data value with no additional properties and methods.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/>
              <a:t> operator can return one of these primitive types: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string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number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boolean</a:t>
            </a:r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latin typeface="Consolas" panose="020B0609020204030204" pitchFamily="49" charset="0"/>
              </a:rPr>
              <a:t>Undefined</a:t>
            </a:r>
          </a:p>
          <a:p>
            <a:endParaRPr lang="en-PK" dirty="0"/>
          </a:p>
        </p:txBody>
      </p:sp>
      <p:pic>
        <p:nvPicPr>
          <p:cNvPr id="4" name="Picture 8" descr="Image result for JavaScript png icon">
            <a:extLst>
              <a:ext uri="{FF2B5EF4-FFF2-40B4-BE49-F238E27FC236}">
                <a16:creationId xmlns:a16="http://schemas.microsoft.com/office/drawing/2014/main" id="{C5734C97-2F4E-424D-B23C-1149A7067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0424" y="685799"/>
            <a:ext cx="1752599" cy="17525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704118-92C8-4D92-BCAF-F226BDDB77F6}"/>
              </a:ext>
            </a:extLst>
          </p:cNvPr>
          <p:cNvSpPr/>
          <p:nvPr/>
        </p:nvSpPr>
        <p:spPr>
          <a:xfrm>
            <a:off x="4846822" y="5002649"/>
            <a:ext cx="69783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"string"</a:t>
            </a:r>
            <a:b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3.14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"number"</a:t>
            </a:r>
            <a:b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boolean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boolean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CD"/>
                </a:solidFill>
                <a:latin typeface="Consolas" panose="020B06090202040302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               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Returns "undefined" (if x has no value)</a:t>
            </a:r>
            <a:endParaRPr lang="en-PK" sz="1400" dirty="0"/>
          </a:p>
        </p:txBody>
      </p:sp>
    </p:spTree>
    <p:extLst>
      <p:ext uri="{BB962C8B-B14F-4D97-AF65-F5344CB8AC3E}">
        <p14:creationId xmlns:p14="http://schemas.microsoft.com/office/powerpoint/2010/main" val="1921942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87C7CE6E067244A59DA8F64D817370" ma:contentTypeVersion="4" ma:contentTypeDescription="Create a new document." ma:contentTypeScope="" ma:versionID="d7a041c15327aa6b1ec053607a1e878d">
  <xsd:schema xmlns:xsd="http://www.w3.org/2001/XMLSchema" xmlns:xs="http://www.w3.org/2001/XMLSchema" xmlns:p="http://schemas.microsoft.com/office/2006/metadata/properties" xmlns:ns2="9f5857bd-5164-4e37-a4d0-5fd8e2da11bd" targetNamespace="http://schemas.microsoft.com/office/2006/metadata/properties" ma:root="true" ma:fieldsID="7ddcc74f19d0728d0662108ddbcd2518" ns2:_="">
    <xsd:import namespace="9f5857bd-5164-4e37-a4d0-5fd8e2da11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5857bd-5164-4e37-a4d0-5fd8e2da11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0346D1-EFB8-457A-BB87-A36AD6D4ADE2}"/>
</file>

<file path=customXml/itemProps2.xml><?xml version="1.0" encoding="utf-8"?>
<ds:datastoreItem xmlns:ds="http://schemas.openxmlformats.org/officeDocument/2006/customXml" ds:itemID="{DEC88214-88C9-4494-849D-9904186FA2B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1114</TotalTime>
  <Words>609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Corbel</vt:lpstr>
      <vt:lpstr>Parallax</vt:lpstr>
      <vt:lpstr>MOBILE APPLICATION DEVELOPMENT</vt:lpstr>
      <vt:lpstr>JavaScript</vt:lpstr>
      <vt:lpstr>JS Syntax</vt:lpstr>
      <vt:lpstr>JS Variables</vt:lpstr>
      <vt:lpstr>JS Operators</vt:lpstr>
      <vt:lpstr>JS DataTypes</vt:lpstr>
      <vt:lpstr>JS typeof Operator</vt:lpstr>
      <vt:lpstr>JS undefined vs null</vt:lpstr>
      <vt:lpstr>Primitive Data</vt:lpstr>
      <vt:lpstr>Complex Data</vt:lpstr>
      <vt:lpstr>ES6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Zaheer ul Hussain Sani</dc:creator>
  <cp:lastModifiedBy>Junaid Khan</cp:lastModifiedBy>
  <cp:revision>39</cp:revision>
  <dcterms:created xsi:type="dcterms:W3CDTF">2019-09-18T08:02:07Z</dcterms:created>
  <dcterms:modified xsi:type="dcterms:W3CDTF">2023-02-27T06:03:52Z</dcterms:modified>
</cp:coreProperties>
</file>