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handoutMasterIdLst>
    <p:handoutMasterId r:id="rId16"/>
  </p:handoutMasterIdLst>
  <p:sldIdLst>
    <p:sldId id="262" r:id="rId3"/>
    <p:sldId id="256" r:id="rId4"/>
    <p:sldId id="257" r:id="rId5"/>
    <p:sldId id="273" r:id="rId6"/>
    <p:sldId id="259" r:id="rId7"/>
    <p:sldId id="260" r:id="rId8"/>
    <p:sldId id="261" r:id="rId9"/>
    <p:sldId id="272" r:id="rId10"/>
    <p:sldId id="263" r:id="rId11"/>
    <p:sldId id="266" r:id="rId12"/>
    <p:sldId id="265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5EB0CB0-2E41-4136-9E6F-30305521A0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27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17781-C678-4B09-837C-9447247A235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7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73753-DFC3-4625-B646-C5DAC82BF3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8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BCFD6-FFB3-4CC9-BA3E-E9378794C5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1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A5E3D1B-3A6C-4D67-863A-C9C2E19020B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05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4B3416-688B-4704-8246-5EC347B7EF0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97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0C2C1-F04F-4C25-B0C3-26E92B031B2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3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3215B-2566-40B4-8C03-8D8303B6300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4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AA40F-E69E-4F35-B11B-B540AE81483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31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C4D2A-70C0-4D1C-A305-D06B672E203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77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0DD30-A5C6-4BCC-9697-05C07417FA0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3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73BCD-CDAA-47BC-8301-E135DE35CE4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04A51-A11F-41D2-A812-784FF4EAD98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46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E3DD-1130-4AC7-99DE-7A7FE774645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73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98F44-6F30-482C-BB11-CA585B22CA9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65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2385F-814A-43A0-B9A9-43BBEBE7123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96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20A7D-FD67-43F3-8BC2-F7C374E95DD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8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03749-65D3-4AD5-B0E1-BA15F06B258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A147B-33F5-4B57-9122-BD40B6566C2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9F98D-93B8-442A-AFEE-AFD588304C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0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6653D-699C-498B-ACE1-D924F76DBF3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9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5ABEB-7178-4B9F-BC2E-0C18DB77628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9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0E240-435B-4A5A-B628-E35049A6542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1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F3CF4-03C3-4B41-8210-87655B7E2D9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2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C6D0F56-66EC-4883-8AF6-797C37D41D8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dirty="0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dirty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4EEBFA8-D381-47D3-8C94-ECD61130130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upload.wikimedia.org/wikipedia/commons/0/03/MKGandhi.jp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dirty="0"/>
              <a:t>SOUTH ASIA: INDIA &amp; PAKISTAN</a:t>
            </a:r>
          </a:p>
        </p:txBody>
      </p:sp>
      <p:pic>
        <p:nvPicPr>
          <p:cNvPr id="17413" name="Picture 5" descr="17692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5257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 descr="india-pakistan-flag_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7800"/>
            <a:ext cx="38862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z="3600" b="1" dirty="0"/>
              <a:t>WARS BETWEEN INDIA &amp; PAKISTAN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2000"/>
            <a:ext cx="5181600" cy="609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b="1" dirty="0" smtClean="0"/>
              <a:t>Fear &amp; mistrust have defined relations between </a:t>
            </a:r>
            <a:r>
              <a:rPr lang="en-US" sz="2600" b="1" dirty="0" smtClean="0"/>
              <a:t>India </a:t>
            </a:r>
            <a:r>
              <a:rPr lang="en-US" sz="2600" b="1" dirty="0" smtClean="0"/>
              <a:t>&amp; </a:t>
            </a:r>
            <a:r>
              <a:rPr lang="en-US" sz="2600" b="1" dirty="0" smtClean="0"/>
              <a:t>Pakistan.</a:t>
            </a:r>
            <a:endParaRPr lang="en-US" sz="2600" b="1" dirty="0" smtClean="0"/>
          </a:p>
          <a:p>
            <a:pPr>
              <a:lnSpc>
                <a:spcPct val="80000"/>
              </a:lnSpc>
            </a:pPr>
            <a:r>
              <a:rPr lang="en-US" sz="2600" b="1" dirty="0" smtClean="0"/>
              <a:t>At independence, border conflicts ignited a war over </a:t>
            </a:r>
            <a:r>
              <a:rPr lang="en-US" sz="2600" b="1" dirty="0" smtClean="0">
                <a:solidFill>
                  <a:srgbClr val="0033CC"/>
                </a:solidFill>
              </a:rPr>
              <a:t>Kashmir</a:t>
            </a:r>
            <a:r>
              <a:rPr lang="en-US" sz="2600" b="1" dirty="0" smtClean="0"/>
              <a:t>, </a:t>
            </a:r>
            <a:r>
              <a:rPr lang="en-US" sz="2600" b="1" dirty="0" smtClean="0"/>
              <a:t>a state in the </a:t>
            </a:r>
            <a:r>
              <a:rPr lang="en-US" sz="2600" b="1" dirty="0" smtClean="0"/>
              <a:t>Himalayas.</a:t>
            </a:r>
            <a:endParaRPr lang="en-US" sz="2600" b="1" dirty="0" smtClean="0"/>
          </a:p>
          <a:p>
            <a:pPr>
              <a:lnSpc>
                <a:spcPct val="80000"/>
              </a:lnSpc>
            </a:pPr>
            <a:r>
              <a:rPr lang="en-US" sz="2600" b="1" dirty="0" smtClean="0"/>
              <a:t>Its </a:t>
            </a:r>
            <a:r>
              <a:rPr lang="en-US" sz="2600" b="1" dirty="0" smtClean="0">
                <a:solidFill>
                  <a:srgbClr val="0033CC"/>
                </a:solidFill>
              </a:rPr>
              <a:t>Hindu </a:t>
            </a:r>
            <a:r>
              <a:rPr lang="en-US" sz="2600" b="1" dirty="0" smtClean="0">
                <a:solidFill>
                  <a:srgbClr val="0033CC"/>
                </a:solidFill>
              </a:rPr>
              <a:t>prince</a:t>
            </a:r>
            <a:r>
              <a:rPr lang="en-US" sz="2600" b="1" dirty="0" smtClean="0"/>
              <a:t> signed </a:t>
            </a:r>
            <a:r>
              <a:rPr lang="en-US" sz="2600" b="1" dirty="0" smtClean="0"/>
              <a:t>Kashmir </a:t>
            </a:r>
            <a:r>
              <a:rPr lang="en-US" sz="2600" b="1" dirty="0" smtClean="0"/>
              <a:t>over to </a:t>
            </a:r>
            <a:r>
              <a:rPr lang="en-US" sz="2600" b="1" dirty="0" smtClean="0"/>
              <a:t>India, </a:t>
            </a:r>
            <a:r>
              <a:rPr lang="en-US" sz="2600" b="1" dirty="0" smtClean="0"/>
              <a:t>but its </a:t>
            </a:r>
            <a:r>
              <a:rPr lang="en-US" sz="2600" b="1" dirty="0" smtClean="0">
                <a:solidFill>
                  <a:srgbClr val="0033CC"/>
                </a:solidFill>
              </a:rPr>
              <a:t>majority </a:t>
            </a:r>
            <a:r>
              <a:rPr lang="en-US" sz="2600" b="1" dirty="0" smtClean="0">
                <a:solidFill>
                  <a:srgbClr val="0033CC"/>
                </a:solidFill>
              </a:rPr>
              <a:t>Muslim </a:t>
            </a:r>
            <a:r>
              <a:rPr lang="en-US" sz="2600" b="1" dirty="0" smtClean="0">
                <a:solidFill>
                  <a:srgbClr val="0033CC"/>
                </a:solidFill>
              </a:rPr>
              <a:t>population</a:t>
            </a:r>
            <a:r>
              <a:rPr lang="en-US" sz="2600" b="1" dirty="0" smtClean="0"/>
              <a:t> wanted to be a part of </a:t>
            </a:r>
            <a:r>
              <a:rPr lang="en-US" sz="2600" b="1" dirty="0" smtClean="0"/>
              <a:t>Pakistan.</a:t>
            </a:r>
            <a:endParaRPr lang="en-US" sz="2600" b="1" dirty="0" smtClean="0"/>
          </a:p>
          <a:p>
            <a:pPr>
              <a:lnSpc>
                <a:spcPct val="80000"/>
              </a:lnSpc>
            </a:pPr>
            <a:r>
              <a:rPr lang="en-US" sz="2600" b="1" dirty="0" smtClean="0"/>
              <a:t>Since then, the 2 nations have fought several wars over </a:t>
            </a:r>
            <a:r>
              <a:rPr lang="en-US" sz="2600" b="1" dirty="0" smtClean="0"/>
              <a:t>Kashmir.</a:t>
            </a:r>
            <a:endParaRPr lang="en-US" sz="2600" b="1" dirty="0"/>
          </a:p>
        </p:txBody>
      </p:sp>
      <p:pic>
        <p:nvPicPr>
          <p:cNvPr id="25609" name="Picture 9" descr="india-pakistanw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87738"/>
            <a:ext cx="3581400" cy="337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3" name="Picture 13" descr="kashmir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0"/>
            <a:ext cx="4114800" cy="275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r>
              <a:rPr lang="en-US" sz="4000" b="1" dirty="0"/>
              <a:t>SOUTH ASIA &amp; THE COLD WAR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4953000" cy="5791200"/>
          </a:xfrm>
        </p:spPr>
        <p:txBody>
          <a:bodyPr/>
          <a:lstStyle/>
          <a:p>
            <a:r>
              <a:rPr lang="en-US" sz="2800" b="1" dirty="0" smtClean="0"/>
              <a:t>During the cold war, </a:t>
            </a:r>
            <a:r>
              <a:rPr lang="en-US" sz="2800" b="1" dirty="0" smtClean="0"/>
              <a:t>India </a:t>
            </a:r>
            <a:r>
              <a:rPr lang="en-US" sz="2800" b="1" dirty="0" smtClean="0"/>
              <a:t>&amp; </a:t>
            </a:r>
            <a:r>
              <a:rPr lang="en-US" sz="2800" b="1" dirty="0" smtClean="0"/>
              <a:t>Pakistan </a:t>
            </a:r>
            <a:r>
              <a:rPr lang="en-US" sz="2800" b="1" dirty="0" smtClean="0"/>
              <a:t>took different paths:</a:t>
            </a:r>
          </a:p>
          <a:p>
            <a:pPr lvl="1"/>
            <a:r>
              <a:rPr lang="en-US" sz="2400" b="1" dirty="0" smtClean="0"/>
              <a:t>India welcomed economic aid from both superpowers but otherwise embraced neutrality (</a:t>
            </a:r>
            <a:r>
              <a:rPr lang="en-US" sz="2400" b="1" dirty="0" smtClean="0">
                <a:solidFill>
                  <a:srgbClr val="0033CC"/>
                </a:solidFill>
              </a:rPr>
              <a:t>non-alignment</a:t>
            </a:r>
            <a:r>
              <a:rPr lang="en-US" sz="2400" b="1" dirty="0" smtClean="0"/>
              <a:t>)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Pakistan, feeling threatened both by </a:t>
            </a:r>
            <a:r>
              <a:rPr lang="en-US" sz="2400" b="1" dirty="0" smtClean="0"/>
              <a:t>India </a:t>
            </a:r>
            <a:r>
              <a:rPr lang="en-US" sz="2400" b="1" dirty="0" smtClean="0"/>
              <a:t>&amp; the </a:t>
            </a:r>
            <a:r>
              <a:rPr lang="en-US" sz="2400" b="1" dirty="0" smtClean="0"/>
              <a:t>USSR </a:t>
            </a:r>
            <a:r>
              <a:rPr lang="en-US" sz="2400" b="1" dirty="0" smtClean="0"/>
              <a:t>to the north, accepted </a:t>
            </a:r>
            <a:r>
              <a:rPr lang="en-US" sz="2400" b="1" dirty="0" smtClean="0"/>
              <a:t>U.S. </a:t>
            </a:r>
            <a:r>
              <a:rPr lang="en-US" sz="2400" b="1" dirty="0" smtClean="0"/>
              <a:t>Military aid</a:t>
            </a:r>
            <a:endParaRPr lang="en-US" sz="2400" b="1" dirty="0"/>
          </a:p>
        </p:txBody>
      </p:sp>
      <p:pic>
        <p:nvPicPr>
          <p:cNvPr id="23560" name="Picture 8" descr="Pakistan_American_Flag%5B200x112%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3400"/>
            <a:ext cx="4191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thu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25550"/>
            <a:ext cx="41910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200" b="1" dirty="0"/>
              <a:t>TENSIONS FUEL A NUCLEAR ARMS RACE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 smtClean="0"/>
              <a:t>The danger from conflict rose after </a:t>
            </a:r>
            <a:r>
              <a:rPr lang="en-US" sz="2800" b="1" dirty="0" smtClean="0"/>
              <a:t>India </a:t>
            </a:r>
            <a:r>
              <a:rPr lang="en-US" sz="2800" b="1" dirty="0" smtClean="0"/>
              <a:t>became a nuclear power in 1974</a:t>
            </a:r>
          </a:p>
          <a:p>
            <a:pPr>
              <a:lnSpc>
                <a:spcPct val="80000"/>
              </a:lnSpc>
            </a:pPr>
            <a:r>
              <a:rPr lang="en-US" sz="2800" b="1" dirty="0" smtClean="0"/>
              <a:t>Pakistan, feeling threatened, developed its own nuclear capabilities in 1998</a:t>
            </a:r>
          </a:p>
          <a:p>
            <a:pPr>
              <a:lnSpc>
                <a:spcPct val="80000"/>
              </a:lnSpc>
            </a:pPr>
            <a:r>
              <a:rPr lang="en-US" sz="2800" b="1" dirty="0" smtClean="0"/>
              <a:t>Both nations refused to sign the </a:t>
            </a:r>
            <a:r>
              <a:rPr lang="en-US" sz="2800" b="1" dirty="0" smtClean="0">
                <a:solidFill>
                  <a:srgbClr val="0033CC"/>
                </a:solidFill>
              </a:rPr>
              <a:t>non-proliferation treaty</a:t>
            </a:r>
            <a:r>
              <a:rPr lang="en-US" sz="2800" b="1" dirty="0" smtClean="0"/>
              <a:t> (1995)</a:t>
            </a:r>
            <a:endParaRPr lang="en-US" sz="2800" dirty="0"/>
          </a:p>
        </p:txBody>
      </p:sp>
      <p:pic>
        <p:nvPicPr>
          <p:cNvPr id="27659" name="Picture 11" descr="nucl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3429000"/>
            <a:ext cx="251301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4" name="Picture 16" descr="india-pakistan-bomb-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6625"/>
            <a:ext cx="44958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200" b="1" dirty="0"/>
              <a:t>NUCLEAR PROLIFERATION IN</a:t>
            </a:r>
            <a:br>
              <a:rPr lang="en-US" sz="3200" b="1" dirty="0"/>
            </a:br>
            <a:r>
              <a:rPr lang="en-US" sz="3200" b="1" dirty="0"/>
              <a:t>THE POST COLD WAR ERA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46482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In 1968, a number of nations signed the </a:t>
            </a:r>
            <a:r>
              <a:rPr lang="en-US" sz="2400" b="1" dirty="0" smtClean="0">
                <a:solidFill>
                  <a:srgbClr val="0033CC"/>
                </a:solidFill>
              </a:rPr>
              <a:t>nuclear non-proliferation treaty</a:t>
            </a:r>
            <a:r>
              <a:rPr lang="en-US" sz="2400" b="1" dirty="0" smtClean="0"/>
              <a:t> (</a:t>
            </a:r>
            <a:r>
              <a:rPr lang="en-US" sz="2400" b="1" dirty="0" smtClean="0"/>
              <a:t>npt</a:t>
            </a:r>
            <a:r>
              <a:rPr lang="en-US" sz="2400" b="1" dirty="0" smtClean="0"/>
              <a:t>), agreeing to halt the spread of nuclear weapons.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During the 1995 treaty renewal debate, some nations refused to sign, questioning why some could have them </a:t>
            </a:r>
            <a:r>
              <a:rPr lang="en-US" sz="2400" b="1" dirty="0" smtClean="0"/>
              <a:t>(U.S., </a:t>
            </a:r>
            <a:r>
              <a:rPr lang="en-US" sz="2400" b="1" dirty="0" smtClean="0"/>
              <a:t>Russia) &amp; others could not </a:t>
            </a:r>
            <a:r>
              <a:rPr lang="en-US" sz="2400" b="1" dirty="0" smtClean="0"/>
              <a:t>(India, Pakistan, Iran </a:t>
            </a:r>
            <a:r>
              <a:rPr lang="en-US" sz="2400" b="1" dirty="0" smtClean="0"/>
              <a:t>&amp; n. Korea).</a:t>
            </a:r>
            <a:endParaRPr lang="en-US" sz="2400" b="1" dirty="0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784725" y="6132513"/>
            <a:ext cx="374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   </a:t>
            </a:r>
          </a:p>
          <a:p>
            <a:endParaRPr lang="en-US" sz="1400" dirty="0"/>
          </a:p>
        </p:txBody>
      </p:sp>
      <p:pic>
        <p:nvPicPr>
          <p:cNvPr id="29707" name="Picture 11" descr="map_with_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981075"/>
            <a:ext cx="464185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4000" dirty="0"/>
              <a:t> </a:t>
            </a:r>
            <a:r>
              <a:rPr lang="en-US" sz="4000" b="1" dirty="0"/>
              <a:t>COLONIALISM IN ASIA</a:t>
            </a:r>
            <a:r>
              <a:rPr lang="en-US" sz="4000" dirty="0"/>
              <a:t> 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43434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Between 1870-1914 </a:t>
            </a:r>
            <a:r>
              <a:rPr lang="en-US" sz="2400" b="1" dirty="0" smtClean="0"/>
              <a:t>European </a:t>
            </a:r>
            <a:r>
              <a:rPr lang="en-US" sz="2400" b="1" dirty="0" smtClean="0"/>
              <a:t>nations engaged in imperialism, bringing much of the world under their control.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33CC"/>
                </a:solidFill>
              </a:rPr>
              <a:t>Imperialism</a:t>
            </a:r>
            <a:r>
              <a:rPr lang="en-US" sz="2400" b="1" dirty="0" smtClean="0"/>
              <a:t> is the domination by one country of the political, economic &amp; cultural life of another country or region.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/>
          </a:p>
        </p:txBody>
      </p:sp>
      <p:pic>
        <p:nvPicPr>
          <p:cNvPr id="4106" name="Picture 10" descr="a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38200"/>
            <a:ext cx="50292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4000" b="1" dirty="0"/>
              <a:t>BRITISH COLONIAL RULE IN INDIA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8200"/>
            <a:ext cx="5105400" cy="6019800"/>
          </a:xfrm>
        </p:spPr>
        <p:txBody>
          <a:bodyPr/>
          <a:lstStyle/>
          <a:p>
            <a:r>
              <a:rPr lang="en-US" sz="2400" b="1" dirty="0" smtClean="0"/>
              <a:t>BY THE mid-1800s, BRITAIN CONTROLLED 3/5 OF INDIA</a:t>
            </a:r>
          </a:p>
          <a:p>
            <a:r>
              <a:rPr lang="en-US" sz="2400" b="1" dirty="0" smtClean="0"/>
              <a:t>During </a:t>
            </a:r>
            <a:r>
              <a:rPr lang="en-US" sz="2400" b="1" dirty="0" smtClean="0"/>
              <a:t>WWI</a:t>
            </a:r>
            <a:r>
              <a:rPr lang="en-US" sz="2400" b="1" dirty="0" smtClean="0"/>
              <a:t> </a:t>
            </a:r>
            <a:r>
              <a:rPr lang="en-US" sz="2400" b="1" dirty="0" smtClean="0"/>
              <a:t>over 1 million </a:t>
            </a:r>
            <a:r>
              <a:rPr lang="en-US" sz="2400" b="1" dirty="0" smtClean="0"/>
              <a:t>Indians </a:t>
            </a:r>
            <a:r>
              <a:rPr lang="en-US" sz="2400" b="1" dirty="0" smtClean="0"/>
              <a:t>served in the </a:t>
            </a:r>
            <a:r>
              <a:rPr lang="en-US" sz="2400" b="1" dirty="0" smtClean="0"/>
              <a:t>British </a:t>
            </a:r>
            <a:r>
              <a:rPr lang="en-US" sz="2400" b="1" dirty="0" smtClean="0"/>
              <a:t>war effort</a:t>
            </a:r>
          </a:p>
          <a:p>
            <a:r>
              <a:rPr lang="en-US" sz="2400" b="1" dirty="0" smtClean="0"/>
              <a:t>Indian nationalists grew increasingly angry that they had little freedom at home</a:t>
            </a:r>
          </a:p>
          <a:p>
            <a:r>
              <a:rPr lang="en-US" sz="2400" b="1" dirty="0" smtClean="0"/>
              <a:t>The </a:t>
            </a:r>
            <a:r>
              <a:rPr lang="en-US" sz="2400" b="1" dirty="0" smtClean="0"/>
              <a:t>British </a:t>
            </a:r>
            <a:r>
              <a:rPr lang="en-US" sz="2400" b="1" dirty="0" smtClean="0"/>
              <a:t>promised more </a:t>
            </a:r>
            <a:r>
              <a:rPr lang="en-US" sz="2400" b="1" dirty="0" smtClean="0"/>
              <a:t>Indian </a:t>
            </a:r>
            <a:r>
              <a:rPr lang="en-US" sz="2400" b="1" dirty="0" smtClean="0"/>
              <a:t>self-gov’t  after the war</a:t>
            </a:r>
          </a:p>
          <a:p>
            <a:r>
              <a:rPr lang="en-US" sz="2400" b="1" dirty="0" smtClean="0"/>
              <a:t>However, </a:t>
            </a:r>
            <a:r>
              <a:rPr lang="en-US" sz="2400" b="1" dirty="0" smtClean="0"/>
              <a:t>when WWI </a:t>
            </a:r>
            <a:r>
              <a:rPr lang="en-US" sz="2400" b="1" dirty="0" smtClean="0"/>
              <a:t>ended, </a:t>
            </a:r>
            <a:r>
              <a:rPr lang="en-US" sz="2400" b="1" dirty="0" smtClean="0"/>
              <a:t>Britain </a:t>
            </a:r>
            <a:r>
              <a:rPr lang="en-US" sz="2400" b="1" dirty="0" smtClean="0"/>
              <a:t>proposed only minor changes</a:t>
            </a:r>
            <a:endParaRPr lang="en-US" sz="2400" b="1" dirty="0"/>
          </a:p>
        </p:txBody>
      </p:sp>
      <p:pic>
        <p:nvPicPr>
          <p:cNvPr id="6152" name="Picture 8" descr="1945-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886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 dirty="0"/>
              <a:t>INDIAN PROTESTS BEGIN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5181600" cy="5943600"/>
          </a:xfrm>
        </p:spPr>
        <p:txBody>
          <a:bodyPr/>
          <a:lstStyle/>
          <a:p>
            <a:r>
              <a:rPr lang="en-US" sz="2400" b="1" dirty="0" smtClean="0"/>
              <a:t>1919 </a:t>
            </a:r>
            <a:r>
              <a:rPr lang="en-US" sz="2400" b="1" dirty="0" smtClean="0">
                <a:solidFill>
                  <a:srgbClr val="0033CC"/>
                </a:solidFill>
              </a:rPr>
              <a:t>Amritsar </a:t>
            </a:r>
            <a:r>
              <a:rPr lang="en-US" sz="2400" b="1" dirty="0" smtClean="0">
                <a:solidFill>
                  <a:srgbClr val="0033CC"/>
                </a:solidFill>
              </a:rPr>
              <a:t>massacre</a:t>
            </a:r>
            <a:r>
              <a:rPr lang="en-US" sz="2400" b="1" dirty="0" smtClean="0"/>
              <a:t>:</a:t>
            </a:r>
          </a:p>
          <a:p>
            <a:pPr lvl="1"/>
            <a:r>
              <a:rPr lang="en-US" sz="2000" b="1" dirty="0" smtClean="0"/>
              <a:t>Peaceful protestors shot by </a:t>
            </a:r>
            <a:r>
              <a:rPr lang="en-US" sz="2000" b="1" dirty="0" smtClean="0"/>
              <a:t>British </a:t>
            </a:r>
            <a:r>
              <a:rPr lang="en-US" sz="2000" b="1" dirty="0" smtClean="0"/>
              <a:t>soldiers</a:t>
            </a:r>
          </a:p>
          <a:p>
            <a:pPr lvl="1"/>
            <a:r>
              <a:rPr lang="en-US" sz="2000" b="1" dirty="0" smtClean="0"/>
              <a:t>A turning point:</a:t>
            </a:r>
          </a:p>
          <a:p>
            <a:pPr lvl="2"/>
            <a:r>
              <a:rPr lang="en-US" sz="1800" b="1" dirty="0" smtClean="0"/>
              <a:t>Convinced many </a:t>
            </a:r>
            <a:r>
              <a:rPr lang="en-US" sz="1800" b="1" dirty="0" smtClean="0"/>
              <a:t>Indians </a:t>
            </a:r>
            <a:r>
              <a:rPr lang="en-US" sz="1800" b="1" dirty="0" smtClean="0"/>
              <a:t>of the need for complete independence</a:t>
            </a:r>
          </a:p>
          <a:p>
            <a:pPr lvl="2">
              <a:buFontTx/>
              <a:buNone/>
            </a:pPr>
            <a:endParaRPr lang="en-US" sz="1800" b="1" dirty="0" smtClean="0"/>
          </a:p>
          <a:p>
            <a:r>
              <a:rPr lang="en-US" sz="2400" b="1" dirty="0" smtClean="0"/>
              <a:t>1920s:</a:t>
            </a:r>
          </a:p>
          <a:p>
            <a:pPr lvl="1"/>
            <a:r>
              <a:rPr lang="en-US" sz="2000" b="1" dirty="0" smtClean="0">
                <a:solidFill>
                  <a:srgbClr val="0033CC"/>
                </a:solidFill>
              </a:rPr>
              <a:t>Mohandas </a:t>
            </a:r>
            <a:r>
              <a:rPr lang="en-US" sz="2000" b="1" dirty="0" smtClean="0">
                <a:solidFill>
                  <a:srgbClr val="0033CC"/>
                </a:solidFill>
              </a:rPr>
              <a:t>Gandhi</a:t>
            </a:r>
            <a:r>
              <a:rPr lang="en-US" sz="2000" b="1" dirty="0" smtClean="0"/>
              <a:t> </a:t>
            </a:r>
            <a:r>
              <a:rPr lang="en-US" sz="2000" b="1" dirty="0" smtClean="0"/>
              <a:t>emerged as a new leader:</a:t>
            </a:r>
          </a:p>
          <a:p>
            <a:pPr lvl="2"/>
            <a:r>
              <a:rPr lang="en-US" sz="1800" b="1" dirty="0" smtClean="0"/>
              <a:t>United all </a:t>
            </a:r>
            <a:r>
              <a:rPr lang="en-US" sz="1800" b="1" dirty="0" smtClean="0"/>
              <a:t>Indians </a:t>
            </a:r>
            <a:r>
              <a:rPr lang="en-US" sz="1800" b="1" dirty="0" smtClean="0"/>
              <a:t>behind the drive for</a:t>
            </a:r>
            <a:r>
              <a:rPr lang="en-US" sz="2000" b="1" dirty="0" smtClean="0"/>
              <a:t> </a:t>
            </a:r>
            <a:r>
              <a:rPr lang="en-US" sz="1800" b="1" dirty="0" smtClean="0"/>
              <a:t>independence</a:t>
            </a:r>
            <a:endParaRPr lang="en-US" sz="1800" b="1" dirty="0"/>
          </a:p>
        </p:txBody>
      </p:sp>
      <p:pic>
        <p:nvPicPr>
          <p:cNvPr id="45060" name="Picture 4" descr="jallianwala-bagh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85800"/>
            <a:ext cx="3581400" cy="304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1" name="Picture 5" descr="gandhi-and-crow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86200"/>
            <a:ext cx="3962400" cy="278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z="4000" b="1" dirty="0"/>
              <a:t>MOHANDAS GANDHI (1869-1948)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5257800" cy="5410200"/>
          </a:xfrm>
        </p:spPr>
        <p:txBody>
          <a:bodyPr/>
          <a:lstStyle/>
          <a:p>
            <a:r>
              <a:rPr lang="en-US" sz="2400" b="1" dirty="0" smtClean="0"/>
              <a:t>For his role in achieving </a:t>
            </a:r>
            <a:r>
              <a:rPr lang="en-US" sz="2400" b="1" dirty="0" smtClean="0"/>
              <a:t>Indian </a:t>
            </a:r>
            <a:r>
              <a:rPr lang="en-US" sz="2400" b="1" dirty="0" smtClean="0"/>
              <a:t>independence, </a:t>
            </a:r>
            <a:r>
              <a:rPr lang="en-US" sz="2400" b="1" dirty="0" smtClean="0"/>
              <a:t>Gandhi:</a:t>
            </a:r>
            <a:endParaRPr lang="en-US" sz="2400" b="1" dirty="0" smtClean="0"/>
          </a:p>
          <a:p>
            <a:pPr lvl="1"/>
            <a:r>
              <a:rPr lang="en-US" sz="2000" b="1" dirty="0" smtClean="0"/>
              <a:t>Has been compared to </a:t>
            </a:r>
            <a:r>
              <a:rPr lang="en-US" sz="2000" b="1" dirty="0" smtClean="0"/>
              <a:t>George Washington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Inspired people the world over</a:t>
            </a:r>
          </a:p>
          <a:p>
            <a:pPr lvl="1"/>
            <a:r>
              <a:rPr lang="en-US" sz="2000" b="1" dirty="0" smtClean="0"/>
              <a:t>Influenced </a:t>
            </a:r>
            <a:r>
              <a:rPr lang="en-US" sz="2000" b="1" dirty="0" smtClean="0"/>
              <a:t>MLK </a:t>
            </a:r>
            <a:r>
              <a:rPr lang="en-US" sz="2000" b="1" dirty="0" smtClean="0"/>
              <a:t>jr.</a:t>
            </a:r>
            <a:r>
              <a:rPr lang="en-US" sz="2000" b="1" dirty="0" smtClean="0"/>
              <a:t> With his use of </a:t>
            </a:r>
            <a:r>
              <a:rPr lang="en-US" sz="2000" b="1" dirty="0" smtClean="0">
                <a:solidFill>
                  <a:srgbClr val="0033CC"/>
                </a:solidFill>
              </a:rPr>
              <a:t>non-violent civil disobedience</a:t>
            </a:r>
          </a:p>
          <a:p>
            <a:r>
              <a:rPr lang="en-US" sz="2400" b="1" dirty="0" smtClean="0"/>
              <a:t>Gandhi’s campaign of nonviolence slowly forced </a:t>
            </a:r>
            <a:r>
              <a:rPr lang="en-US" sz="2400" b="1" dirty="0" smtClean="0"/>
              <a:t>Britain </a:t>
            </a:r>
            <a:r>
              <a:rPr lang="en-US" sz="2400" b="1" dirty="0" smtClean="0"/>
              <a:t>to agree to hand over some power to </a:t>
            </a:r>
            <a:r>
              <a:rPr lang="en-US" sz="2400" b="1" dirty="0" smtClean="0"/>
              <a:t>Indians</a:t>
            </a:r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11272" name="Picture 8" descr="File:MKGandhi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0600"/>
            <a:ext cx="3962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b="1" dirty="0"/>
              <a:t>THE END OF BRITISH RULE IN INDIA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5410200" cy="5943600"/>
          </a:xfrm>
        </p:spPr>
        <p:txBody>
          <a:bodyPr/>
          <a:lstStyle/>
          <a:p>
            <a:r>
              <a:rPr lang="en-US" sz="2400" b="1" dirty="0" smtClean="0"/>
              <a:t>Britain outraged </a:t>
            </a:r>
            <a:r>
              <a:rPr lang="en-US" sz="2400" b="1" dirty="0" smtClean="0"/>
              <a:t>Indian </a:t>
            </a:r>
            <a:r>
              <a:rPr lang="en-US" sz="2400" b="1" dirty="0" smtClean="0"/>
              <a:t>leaders by:</a:t>
            </a:r>
          </a:p>
          <a:p>
            <a:pPr lvl="1"/>
            <a:r>
              <a:rPr lang="en-US" sz="2000" b="1" dirty="0" smtClean="0"/>
              <a:t>Postponing further action on independence</a:t>
            </a:r>
          </a:p>
          <a:p>
            <a:pPr lvl="1"/>
            <a:r>
              <a:rPr lang="en-US" sz="2000" b="1" dirty="0" smtClean="0"/>
              <a:t>Bringing </a:t>
            </a:r>
            <a:r>
              <a:rPr lang="en-US" sz="2000" b="1" dirty="0" smtClean="0"/>
              <a:t>India </a:t>
            </a:r>
            <a:r>
              <a:rPr lang="en-US" sz="2000" b="1" dirty="0" smtClean="0"/>
              <a:t>into </a:t>
            </a:r>
            <a:r>
              <a:rPr lang="en-US" sz="2000" b="1" dirty="0" smtClean="0"/>
              <a:t>WWII </a:t>
            </a:r>
            <a:r>
              <a:rPr lang="en-US" sz="2000" b="1" dirty="0" smtClean="0"/>
              <a:t>without consulting them</a:t>
            </a:r>
          </a:p>
          <a:p>
            <a:r>
              <a:rPr lang="en-US" sz="2400" b="1" dirty="0" smtClean="0"/>
              <a:t>WW II:</a:t>
            </a:r>
          </a:p>
          <a:p>
            <a:pPr lvl="1"/>
            <a:r>
              <a:rPr lang="en-US" sz="2000" b="1" dirty="0" smtClean="0"/>
              <a:t>Millions of Indians served in the British war effort</a:t>
            </a:r>
          </a:p>
          <a:p>
            <a:pPr lvl="1"/>
            <a:r>
              <a:rPr lang="en-US" sz="2000" b="1" dirty="0" smtClean="0"/>
              <a:t>Angry nationalists launched a campaign of noncooperation</a:t>
            </a:r>
          </a:p>
          <a:p>
            <a:r>
              <a:rPr lang="en-US" sz="2400" b="1" dirty="0" smtClean="0"/>
              <a:t>When WWII ended, independence could no longer be delayed</a:t>
            </a:r>
          </a:p>
          <a:p>
            <a:endParaRPr lang="en-US" sz="2400" b="1" dirty="0"/>
          </a:p>
        </p:txBody>
      </p:sp>
      <p:pic>
        <p:nvPicPr>
          <p:cNvPr id="13320" name="Picture 8" descr="012918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838200"/>
            <a:ext cx="3810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 descr="uk-india-fl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53000"/>
            <a:ext cx="381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4000" b="1" dirty="0"/>
              <a:t>INDEPENDENCE &amp; PARTITION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3581400" cy="5638800"/>
          </a:xfrm>
        </p:spPr>
        <p:txBody>
          <a:bodyPr/>
          <a:lstStyle/>
          <a:p>
            <a:r>
              <a:rPr lang="en-US" sz="2400" b="1" dirty="0"/>
              <a:t>AS INDEPENDENCE NEARED, TENSIONS BETWEEN INDIA’S 2 LARGEST RELIGIOUS GROUPS BEGAN TO HEAT UP: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</a:rPr>
              <a:t>HINDUS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</a:rPr>
              <a:t>MUSLIMS</a:t>
            </a:r>
          </a:p>
          <a:p>
            <a:r>
              <a:rPr lang="en-US" sz="2400" b="1" dirty="0"/>
              <a:t>INDIA’S MUSLIM MINORITIES WANTED A STATE OF THEIR OWN</a:t>
            </a:r>
          </a:p>
          <a:p>
            <a:pPr>
              <a:buFontTx/>
              <a:buNone/>
            </a:pPr>
            <a:endParaRPr lang="en-US" sz="2400" b="1" dirty="0"/>
          </a:p>
        </p:txBody>
      </p:sp>
      <p:pic>
        <p:nvPicPr>
          <p:cNvPr id="15375" name="Picture 15" descr="briti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0"/>
            <a:ext cx="5367338" cy="54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/>
          <a:lstStyle/>
          <a:p>
            <a:r>
              <a:rPr lang="en-US" sz="3600" b="1" dirty="0"/>
              <a:t>INDEPENDENCE &amp; PARTITION (CONT’D)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4191000" cy="5715000"/>
          </a:xfrm>
        </p:spPr>
        <p:txBody>
          <a:bodyPr/>
          <a:lstStyle/>
          <a:p>
            <a:r>
              <a:rPr lang="en-US" sz="2800" b="1" dirty="0"/>
              <a:t>IN 1947, BRITAIN PARTITIONED INDIA:</a:t>
            </a:r>
          </a:p>
          <a:p>
            <a:pPr lvl="1"/>
            <a:r>
              <a:rPr lang="en-US" sz="2400" b="1" dirty="0"/>
              <a:t>CREATED A </a:t>
            </a:r>
            <a:r>
              <a:rPr lang="en-US" sz="2400" b="1" dirty="0">
                <a:solidFill>
                  <a:srgbClr val="0033CC"/>
                </a:solidFill>
              </a:rPr>
              <a:t>HINDU INDIA</a:t>
            </a:r>
          </a:p>
          <a:p>
            <a:pPr lvl="1"/>
            <a:r>
              <a:rPr lang="en-US" sz="2400" b="1" dirty="0"/>
              <a:t>CREATED A </a:t>
            </a:r>
            <a:r>
              <a:rPr lang="en-US" sz="2400" b="1" dirty="0">
                <a:solidFill>
                  <a:srgbClr val="0033CC"/>
                </a:solidFill>
              </a:rPr>
              <a:t>MUSLIM PAKISTAN</a:t>
            </a:r>
          </a:p>
          <a:p>
            <a:pPr lvl="1"/>
            <a:r>
              <a:rPr lang="en-US" sz="2400" b="1" dirty="0"/>
              <a:t>PAKISTAN CONSISTED OF 2 SEPARATED SECTIONS:</a:t>
            </a:r>
          </a:p>
          <a:p>
            <a:pPr lvl="3"/>
            <a:r>
              <a:rPr lang="en-US" b="1" dirty="0">
                <a:solidFill>
                  <a:srgbClr val="0033CC"/>
                </a:solidFill>
              </a:rPr>
              <a:t>WEST PAKISTAN</a:t>
            </a:r>
          </a:p>
          <a:p>
            <a:pPr lvl="3"/>
            <a:r>
              <a:rPr lang="en-US" b="1" dirty="0">
                <a:solidFill>
                  <a:srgbClr val="0033CC"/>
                </a:solidFill>
              </a:rPr>
              <a:t>EAST PAKISTAN</a:t>
            </a:r>
          </a:p>
          <a:p>
            <a:endParaRPr lang="en-US" sz="2800" dirty="0"/>
          </a:p>
        </p:txBody>
      </p:sp>
      <p:pic>
        <p:nvPicPr>
          <p:cNvPr id="36876" name="Picture 12" descr="part_india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4625"/>
            <a:ext cx="4724400" cy="45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4800600" cy="609600"/>
          </a:xfrm>
        </p:spPr>
        <p:txBody>
          <a:bodyPr/>
          <a:lstStyle/>
          <a:p>
            <a:r>
              <a:rPr lang="en-US" sz="3600" b="1" dirty="0"/>
              <a:t>TRAGEDY UNFOLDS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8200"/>
            <a:ext cx="5029200" cy="6019800"/>
          </a:xfrm>
        </p:spPr>
        <p:txBody>
          <a:bodyPr/>
          <a:lstStyle/>
          <a:p>
            <a:r>
              <a:rPr lang="en-US" sz="2400" b="1" dirty="0" smtClean="0"/>
              <a:t>The partition of </a:t>
            </a:r>
            <a:r>
              <a:rPr lang="en-US" sz="2400" b="1" dirty="0" smtClean="0"/>
              <a:t>India:</a:t>
            </a:r>
            <a:endParaRPr lang="en-US" sz="2400" b="1" dirty="0" smtClean="0"/>
          </a:p>
          <a:p>
            <a:pPr lvl="1"/>
            <a:r>
              <a:rPr lang="en-US" sz="2000" b="1" dirty="0" smtClean="0"/>
              <a:t>Uprooted millions of people who sought safety on the other side of the new borders</a:t>
            </a:r>
          </a:p>
          <a:p>
            <a:pPr lvl="1"/>
            <a:r>
              <a:rPr lang="en-US" sz="2000" b="1" dirty="0" smtClean="0"/>
              <a:t>Unleashed violence between </a:t>
            </a:r>
            <a:r>
              <a:rPr lang="en-US" sz="2000" b="1" dirty="0" smtClean="0"/>
              <a:t>Hindus </a:t>
            </a:r>
            <a:r>
              <a:rPr lang="en-US" sz="2000" b="1" dirty="0" smtClean="0"/>
              <a:t>&amp; </a:t>
            </a:r>
            <a:r>
              <a:rPr lang="en-US" sz="2000" b="1" dirty="0" smtClean="0"/>
              <a:t>Muslims:</a:t>
            </a:r>
            <a:endParaRPr lang="en-US" sz="2000" b="1" dirty="0" smtClean="0"/>
          </a:p>
          <a:p>
            <a:pPr lvl="2"/>
            <a:r>
              <a:rPr lang="en-US" sz="1800" b="1" dirty="0" smtClean="0"/>
              <a:t>Stemming from years of mistrust exploited by the </a:t>
            </a:r>
            <a:r>
              <a:rPr lang="en-US" sz="1800" b="1" dirty="0" smtClean="0"/>
              <a:t>British </a:t>
            </a:r>
            <a:endParaRPr lang="en-US" sz="1800" b="1" dirty="0" smtClean="0"/>
          </a:p>
          <a:p>
            <a:pPr lvl="2"/>
            <a:r>
              <a:rPr lang="en-US" sz="1800" b="1" dirty="0" smtClean="0"/>
              <a:t>Horrified, </a:t>
            </a:r>
            <a:r>
              <a:rPr lang="en-US" sz="1800" b="1" dirty="0" smtClean="0"/>
              <a:t>Gandhi, </a:t>
            </a:r>
            <a:r>
              <a:rPr lang="en-US" sz="1800" b="1" dirty="0" smtClean="0"/>
              <a:t>who had withdrawn from active politics, intervened &amp; was killed by a </a:t>
            </a:r>
            <a:r>
              <a:rPr lang="en-US" sz="1800" b="1" dirty="0" smtClean="0"/>
              <a:t>Hindu </a:t>
            </a:r>
            <a:r>
              <a:rPr lang="en-US" sz="1800" b="1" dirty="0" smtClean="0"/>
              <a:t>extremist in 1948</a:t>
            </a:r>
            <a:endParaRPr lang="en-US" sz="1800" b="1" dirty="0"/>
          </a:p>
        </p:txBody>
      </p:sp>
      <p:pic>
        <p:nvPicPr>
          <p:cNvPr id="19464" name="Picture 8" descr="partition-genocide-india-pakista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42672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 descr="Mahatma-Gandhi-Funeral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35388"/>
            <a:ext cx="4191000" cy="312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606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Custom Design</vt:lpstr>
      <vt:lpstr>SOUTH ASIA: INDIA &amp; PAKISTAN</vt:lpstr>
      <vt:lpstr> COLONIALISM IN ASIA </vt:lpstr>
      <vt:lpstr>BRITISH COLONIAL RULE IN INDIA</vt:lpstr>
      <vt:lpstr>INDIAN PROTESTS BEGIN</vt:lpstr>
      <vt:lpstr>MOHANDAS GANDHI (1869-1948)</vt:lpstr>
      <vt:lpstr>THE END OF BRITISH RULE IN INDIA</vt:lpstr>
      <vt:lpstr>INDEPENDENCE &amp; PARTITION</vt:lpstr>
      <vt:lpstr>INDEPENDENCE &amp; PARTITION (CONT’D) </vt:lpstr>
      <vt:lpstr>TRAGEDY UNFOLDS</vt:lpstr>
      <vt:lpstr>WARS BETWEEN INDIA &amp; PAKISTAN</vt:lpstr>
      <vt:lpstr>SOUTH ASIA &amp; THE COLD WAR</vt:lpstr>
      <vt:lpstr>TENSIONS FUEL A NUCLEAR ARMS RACE</vt:lpstr>
      <vt:lpstr>NUCLEAR PROLIFERATION IN THE POST COLD WAR ERA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J-Funk</dc:creator>
  <cp:lastModifiedBy>J-Funk</cp:lastModifiedBy>
  <cp:revision>69</cp:revision>
  <cp:lastPrinted>1601-01-01T00:00:00Z</cp:lastPrinted>
  <dcterms:created xsi:type="dcterms:W3CDTF">1601-01-01T00:00:00Z</dcterms:created>
  <dcterms:modified xsi:type="dcterms:W3CDTF">2012-04-12T00:57:36Z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