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8229600" cx="14630400"/>
  <p:notesSz cx="8229600" cy="14630400"/>
  <p:embeddedFontLst>
    <p:embeddedFont>
      <p:font typeface="Alexandria"/>
      <p:regular r:id="rId26"/>
      <p:bold r:id="rId27"/>
    </p:embeddedFont>
    <p:embeddedFont>
      <p:font typeface="Sora"/>
      <p:regular r:id="rId28"/>
      <p:bold r:id="rId29"/>
    </p:embeddedFon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458DEC-5DB8-451A-B8BA-02F038E84539}">
  <a:tblStyle styleId="{9D458DEC-5DB8-451A-B8BA-02F038E845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exandria-regular.fntdata"/><Relationship Id="rId25" Type="http://schemas.openxmlformats.org/officeDocument/2006/relationships/slide" Target="slides/slide20.xml"/><Relationship Id="rId28" Type="http://schemas.openxmlformats.org/officeDocument/2006/relationships/font" Target="fonts/Sora-regular.fntdata"/><Relationship Id="rId27" Type="http://schemas.openxmlformats.org/officeDocument/2006/relationships/font" Target="fonts/Alexandri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r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7a7de61f9_0_8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2e7a7de61f9_0_8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e7a7de61f9_0_8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7a7de61f9_0_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g2e7a7de61f9_0_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e7a7de61f9_0_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7a7de61f9_0_3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g2e7a7de61f9_0_3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e7a7de61f9_0_3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7a7de61f9_0_7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g2e7a7de61f9_0_7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e7a7de61f9_0_7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7a7de61f9_0_5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g2e7a7de61f9_0_5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e7a7de61f9_0_5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7e9db3ed6_0_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g2e7e9db3ed6_0_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e7e9db3ed6_0_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7a7de61f9_0_12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g2e7a7de61f9_0_12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e7a7de61f9_0_12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e879863fad_0_0:notes"/>
          <p:cNvSpPr/>
          <p:nvPr>
            <p:ph idx="2" type="sldImg"/>
          </p:nvPr>
        </p:nvSpPr>
        <p:spPr>
          <a:xfrm>
            <a:off x="1371850" y="1097275"/>
            <a:ext cx="54867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" name="Google Shape;20;g2e879863fad_0_0:notes"/>
          <p:cNvSpPr txBox="1"/>
          <p:nvPr>
            <p:ph idx="1" type="body"/>
          </p:nvPr>
        </p:nvSpPr>
        <p:spPr>
          <a:xfrm>
            <a:off x="822950" y="6949425"/>
            <a:ext cx="6583800" cy="6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7a7de61f9_0_161:notes"/>
          <p:cNvSpPr/>
          <p:nvPr>
            <p:ph idx="2" type="sldImg"/>
          </p:nvPr>
        </p:nvSpPr>
        <p:spPr>
          <a:xfrm>
            <a:off x="1371850" y="1097275"/>
            <a:ext cx="54867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e7a7de61f9_0_161:notes"/>
          <p:cNvSpPr txBox="1"/>
          <p:nvPr>
            <p:ph idx="1" type="body"/>
          </p:nvPr>
        </p:nvSpPr>
        <p:spPr>
          <a:xfrm>
            <a:off x="822950" y="6949425"/>
            <a:ext cx="6583800" cy="6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e7e9db3ed6_0_0:notes"/>
          <p:cNvSpPr/>
          <p:nvPr>
            <p:ph idx="2" type="sldImg"/>
          </p:nvPr>
        </p:nvSpPr>
        <p:spPr>
          <a:xfrm>
            <a:off x="1371850" y="1097275"/>
            <a:ext cx="54867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e7e9db3ed6_0_0:notes"/>
          <p:cNvSpPr txBox="1"/>
          <p:nvPr>
            <p:ph idx="1" type="body"/>
          </p:nvPr>
        </p:nvSpPr>
        <p:spPr>
          <a:xfrm>
            <a:off x="822950" y="6949425"/>
            <a:ext cx="6583800" cy="6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7a7de61f9_0_10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g2e7a7de61f9_0_10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e7a7de61f9_0_10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7a7de61f9_0_155:notes"/>
          <p:cNvSpPr/>
          <p:nvPr>
            <p:ph idx="2" type="sldImg"/>
          </p:nvPr>
        </p:nvSpPr>
        <p:spPr>
          <a:xfrm>
            <a:off x="1371850" y="1097275"/>
            <a:ext cx="54867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7a7de61f9_0_155:notes"/>
          <p:cNvSpPr txBox="1"/>
          <p:nvPr>
            <p:ph idx="1" type="body"/>
          </p:nvPr>
        </p:nvSpPr>
        <p:spPr>
          <a:xfrm>
            <a:off x="822950" y="6949425"/>
            <a:ext cx="6583800" cy="6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" name="Google Shape;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310125" y="767275"/>
            <a:ext cx="91821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9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4942"/>
              <a:buFont typeface="Alexandria"/>
              <a:buNone/>
            </a:pPr>
            <a:r>
              <a:rPr b="1" lang="en-US" sz="4742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Deep Learning and </a:t>
            </a:r>
            <a:r>
              <a:rPr b="1" lang="en-US" sz="4742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Machine Learning Techniques for Cyber Attacks Detection on IoMT Devices </a:t>
            </a:r>
            <a:endParaRPr sz="47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310137" y="5517930"/>
            <a:ext cx="7934400" cy="22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361"/>
              <a:buFont typeface="Sora"/>
              <a:buNone/>
            </a:pPr>
            <a:r>
              <a:rPr b="1" lang="en-US" sz="23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Group Members:</a:t>
            </a:r>
            <a:endParaRPr b="1" sz="23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361"/>
              <a:buFont typeface="Sora"/>
              <a:buNone/>
            </a:pPr>
            <a:r>
              <a:rPr lang="en-US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Syed Sarib Naveed (BSCS2021-41)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361"/>
              <a:buFont typeface="Sora"/>
              <a:buNone/>
            </a:pPr>
            <a:r>
              <a:rPr lang="en-US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Muhammad Usman Safder (BSCS2021-17)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75084" y="6575584"/>
            <a:ext cx="135850" cy="97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8"/>
              <a:buFont typeface="Sora"/>
              <a:buNone/>
            </a:pPr>
            <a:r>
              <a:rPr lang="en-US" sz="768">
                <a:solidFill>
                  <a:srgbClr val="FFFFFF"/>
                </a:solidFill>
                <a:latin typeface="Sora"/>
                <a:ea typeface="Sora"/>
                <a:cs typeface="Sora"/>
                <a:sym typeface="Sora"/>
              </a:rPr>
              <a:t>SR</a:t>
            </a:r>
            <a:endParaRPr sz="76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-6645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784221" y="790550"/>
            <a:ext cx="86394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5116"/>
              <a:buFont typeface="Alexandria"/>
              <a:buNone/>
            </a:pPr>
            <a:r>
              <a:rPr b="1" lang="en-US" sz="5116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DBSCAN Clustering</a:t>
            </a:r>
            <a:endParaRPr sz="51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864037" y="5640348"/>
            <a:ext cx="3898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5372695" y="4987528"/>
            <a:ext cx="3248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2558"/>
              <a:buFont typeface="Alexandria"/>
              <a:buNone/>
            </a:pPr>
            <a:r>
              <a:t/>
            </a:r>
            <a:endParaRPr sz="25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5372695" y="5640348"/>
            <a:ext cx="3898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9881354" y="4987528"/>
            <a:ext cx="3248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2558"/>
              <a:buFont typeface="Alexandria"/>
              <a:buNone/>
            </a:pPr>
            <a:r>
              <a:t/>
            </a:r>
            <a:endParaRPr sz="25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2"/>
          <p:cNvSpPr/>
          <p:nvPr/>
        </p:nvSpPr>
        <p:spPr>
          <a:xfrm>
            <a:off x="9881354" y="5640348"/>
            <a:ext cx="3898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2"/>
          <p:cNvPicPr preferRelativeResize="0"/>
          <p:nvPr/>
        </p:nvPicPr>
        <p:blipFill rotWithShape="1">
          <a:blip r:embed="rId3">
            <a:alphaModFix/>
          </a:blip>
          <a:srcRect b="0" l="0" r="-1245" t="0"/>
          <a:stretch/>
        </p:blipFill>
        <p:spPr>
          <a:xfrm>
            <a:off x="2946275" y="1924600"/>
            <a:ext cx="8096675" cy="60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864023" y="1225750"/>
            <a:ext cx="97026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5116"/>
              <a:buFont typeface="Alexandria"/>
              <a:buNone/>
            </a:pPr>
            <a:r>
              <a:rPr b="1" lang="en-US" sz="5116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Machine Learning Models</a:t>
            </a:r>
            <a:endParaRPr sz="51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864037" y="2531626"/>
            <a:ext cx="12902327" cy="79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rPr lang="en-US" sz="1944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Multiple machine learning algorithms were applied to the preprocessed dataset to classify and predict cyber attacks. The following models were used:</a:t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4" name="Google Shape;1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37" y="3599378"/>
            <a:ext cx="617220" cy="6172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3"/>
          <p:cNvSpPr/>
          <p:nvPr/>
        </p:nvSpPr>
        <p:spPr>
          <a:xfrm>
            <a:off x="864037" y="4463415"/>
            <a:ext cx="2947868" cy="812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558"/>
              <a:buFont typeface="Alexandria"/>
              <a:buNone/>
            </a:pPr>
            <a:r>
              <a:rPr b="1" lang="en-US" sz="2558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Logistic Regression</a:t>
            </a:r>
            <a:endParaRPr sz="25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864037" y="5423535"/>
            <a:ext cx="2947868" cy="118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rPr lang="en-US" sz="1944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A linear model used for binary classification tasks</a:t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7" name="Google Shape;14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2189" y="3599378"/>
            <a:ext cx="617220" cy="61722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3"/>
          <p:cNvSpPr/>
          <p:nvPr/>
        </p:nvSpPr>
        <p:spPr>
          <a:xfrm>
            <a:off x="4182189" y="4463415"/>
            <a:ext cx="2947868" cy="406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558"/>
              <a:buFont typeface="Alexandria"/>
              <a:buNone/>
            </a:pPr>
            <a:r>
              <a:rPr b="1" lang="en-US" sz="2558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Decision Trees</a:t>
            </a:r>
            <a:endParaRPr sz="25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4182189" y="5017532"/>
            <a:ext cx="2947868" cy="118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rPr lang="en-US" sz="1944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A non-linear model that splits data into subsets based on input features</a:t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50" name="Google Shape;15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0342" y="3599378"/>
            <a:ext cx="617220" cy="61722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3"/>
          <p:cNvSpPr/>
          <p:nvPr/>
        </p:nvSpPr>
        <p:spPr>
          <a:xfrm>
            <a:off x="7500342" y="4463415"/>
            <a:ext cx="2947868" cy="406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558"/>
              <a:buFont typeface="Alexandria"/>
              <a:buNone/>
            </a:pPr>
            <a:r>
              <a:rPr b="1" lang="en-US" sz="2558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Random Forests</a:t>
            </a:r>
            <a:endParaRPr sz="25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7500342" y="5017532"/>
            <a:ext cx="2947868" cy="118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rPr lang="en-US" sz="1944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An ensemble method combining multiple decision trees</a:t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53" name="Google Shape;15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18495" y="3599378"/>
            <a:ext cx="617220" cy="61722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3"/>
          <p:cNvSpPr/>
          <p:nvPr/>
        </p:nvSpPr>
        <p:spPr>
          <a:xfrm>
            <a:off x="10818495" y="4463415"/>
            <a:ext cx="2947868" cy="812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558"/>
              <a:buFont typeface="Alexandria"/>
              <a:buNone/>
            </a:pPr>
            <a:r>
              <a:rPr b="1" lang="en-US" sz="2558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Artificial Neural Networks</a:t>
            </a:r>
            <a:endParaRPr sz="25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10818495" y="5423535"/>
            <a:ext cx="2947868" cy="158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rPr lang="en-US" sz="1944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A complex model capable of capturing non-linear relationships</a:t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864023" y="1225750"/>
            <a:ext cx="97026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5116"/>
              <a:buFont typeface="Alexandria"/>
              <a:buNone/>
            </a:pPr>
            <a:r>
              <a:rPr b="1" lang="en-US" sz="5116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Deep </a:t>
            </a:r>
            <a:r>
              <a:rPr b="1" lang="en-US" sz="5116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Learning Models</a:t>
            </a:r>
            <a:endParaRPr sz="51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864037" y="2531626"/>
            <a:ext cx="129024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rPr lang="en-US" sz="1944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RNN and LSTM </a:t>
            </a:r>
            <a:r>
              <a:rPr lang="en-US" sz="1944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were applied to the preprocessed dataset to classify and predict cyber attacks.</a:t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864021" y="3097225"/>
            <a:ext cx="40032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558"/>
              <a:buFont typeface="Alexandria"/>
              <a:buNone/>
            </a:pPr>
            <a:r>
              <a:rPr b="1" lang="en-US" sz="2558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Recurrent Neural Network (RNN)</a:t>
            </a:r>
            <a:endParaRPr sz="25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742175" y="4164650"/>
            <a:ext cx="40032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rPr b="1" lang="en-US" sz="1500">
                <a:solidFill>
                  <a:schemeClr val="dk1"/>
                </a:solidFill>
              </a:rPr>
              <a:t>The repeating module in a standard RNN contains a single layer.</a:t>
            </a:r>
            <a:endParaRPr sz="23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9709204" y="3097225"/>
            <a:ext cx="4003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558"/>
              <a:buFont typeface="Alexandria"/>
              <a:buNone/>
            </a:pPr>
            <a:r>
              <a:rPr b="1" lang="en-US" sz="2558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Long Short Term Memory (LSTM)</a:t>
            </a:r>
            <a:endParaRPr sz="25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182189" y="5017532"/>
            <a:ext cx="29478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9492275" y="4057225"/>
            <a:ext cx="43641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558"/>
              <a:buFont typeface="Alexandria"/>
              <a:buNone/>
            </a:pPr>
            <a:r>
              <a:rPr b="1" lang="en-US" sz="1500">
                <a:solidFill>
                  <a:schemeClr val="dk1"/>
                </a:solidFill>
              </a:rPr>
              <a:t>The repeating module in an LSTM contains four interacting layers.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7500342" y="5017532"/>
            <a:ext cx="29478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10818495" y="5423535"/>
            <a:ext cx="29478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882" y="3097213"/>
            <a:ext cx="3778305" cy="19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0275" y="5044587"/>
            <a:ext cx="5516027" cy="253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450" y="5198000"/>
            <a:ext cx="5237724" cy="24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-66450" y="7620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808662" y="1211458"/>
            <a:ext cx="64971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5116"/>
              <a:buFont typeface="Alexandria"/>
              <a:buNone/>
            </a:pPr>
            <a:r>
              <a:rPr b="1" lang="en-US" sz="5116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Model Evaluation</a:t>
            </a:r>
            <a:endParaRPr sz="51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864037" y="2882860"/>
            <a:ext cx="12902327" cy="158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864037" y="5640348"/>
            <a:ext cx="3898821" cy="79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5372695" y="4987528"/>
            <a:ext cx="3248501" cy="406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2558"/>
              <a:buFont typeface="Alexandria"/>
              <a:buNone/>
            </a:pPr>
            <a:r>
              <a:t/>
            </a:r>
            <a:endParaRPr sz="25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5372695" y="5640348"/>
            <a:ext cx="3898821" cy="79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9881354" y="4987528"/>
            <a:ext cx="3248501" cy="406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2558"/>
              <a:buFont typeface="Alexandria"/>
              <a:buNone/>
            </a:pPr>
            <a:r>
              <a:t/>
            </a:r>
            <a:endParaRPr sz="25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9881354" y="5640348"/>
            <a:ext cx="3898821" cy="79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9" name="Google Shape;189;p15"/>
          <p:cNvGraphicFramePr/>
          <p:nvPr/>
        </p:nvGraphicFramePr>
        <p:xfrm>
          <a:off x="808650" y="228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{9D458DEC-5DB8-451A-B8BA-02F038E84539}</a:tableStyleId>
              </a:tblPr>
              <a:tblGrid>
                <a:gridCol w="2791275"/>
                <a:gridCol w="2026775"/>
                <a:gridCol w="2382350"/>
                <a:gridCol w="2400125"/>
                <a:gridCol w="2400125"/>
              </a:tblGrid>
              <a:tr h="72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F1-Score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10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72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72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72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ANN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72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RNN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0.9349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0.9374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0.9349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0.932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72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LSTM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0.9652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0.9706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0.9652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0.965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90" name="Google Shape;190;p15"/>
          <p:cNvSpPr txBox="1"/>
          <p:nvPr/>
        </p:nvSpPr>
        <p:spPr>
          <a:xfrm>
            <a:off x="3603925" y="2172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-6645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784225" y="790550"/>
            <a:ext cx="129960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5116"/>
              <a:buFont typeface="Alexandria"/>
              <a:buNone/>
            </a:pPr>
            <a:r>
              <a:rPr b="1" lang="en-US" sz="5116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Machine Learning Models Comparison</a:t>
            </a:r>
            <a:endParaRPr sz="51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864037" y="5640348"/>
            <a:ext cx="3898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5372695" y="4987528"/>
            <a:ext cx="3248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2558"/>
              <a:buFont typeface="Alexandria"/>
              <a:buNone/>
            </a:pPr>
            <a:r>
              <a:t/>
            </a:r>
            <a:endParaRPr sz="25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5372695" y="5640348"/>
            <a:ext cx="3898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9881354" y="4987528"/>
            <a:ext cx="3248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2558"/>
              <a:buFont typeface="Alexandria"/>
              <a:buNone/>
            </a:pPr>
            <a:r>
              <a:t/>
            </a:r>
            <a:endParaRPr sz="25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9881354" y="5640348"/>
            <a:ext cx="3898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950" y="1727874"/>
            <a:ext cx="9108426" cy="64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-6645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784225" y="790550"/>
            <a:ext cx="129960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5116"/>
              <a:buFont typeface="Alexandria"/>
              <a:buNone/>
            </a:pPr>
            <a:r>
              <a:rPr b="1" lang="en-US" sz="5116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Deep</a:t>
            </a:r>
            <a:r>
              <a:rPr b="1" lang="en-US" sz="5116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 Learning </a:t>
            </a:r>
            <a:r>
              <a:rPr b="1" lang="en-US" sz="5116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Models Comparison</a:t>
            </a:r>
            <a:endParaRPr sz="51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864037" y="5640348"/>
            <a:ext cx="3898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5372695" y="4987528"/>
            <a:ext cx="3248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2558"/>
              <a:buFont typeface="Alexandria"/>
              <a:buNone/>
            </a:pPr>
            <a:r>
              <a:t/>
            </a:r>
            <a:endParaRPr sz="25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5372695" y="5640348"/>
            <a:ext cx="3898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9881354" y="4987528"/>
            <a:ext cx="3248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2558"/>
              <a:buFont typeface="Alexandria"/>
              <a:buNone/>
            </a:pPr>
            <a:r>
              <a:t/>
            </a:r>
            <a:endParaRPr sz="25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9881354" y="5640348"/>
            <a:ext cx="3898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226" y="1750049"/>
            <a:ext cx="9700000" cy="6396725"/>
          </a:xfrm>
          <a:prstGeom prst="rect">
            <a:avLst/>
          </a:prstGeom>
          <a:solidFill>
            <a:srgbClr val="FFFAFA"/>
          </a:solidFill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0" y="0"/>
            <a:ext cx="14630400" cy="8233172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860097" y="675800"/>
            <a:ext cx="85878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5092"/>
              <a:buFont typeface="Alexandria"/>
              <a:buNone/>
            </a:pPr>
            <a:r>
              <a:rPr b="1" lang="en-US" sz="5092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Feature Importance</a:t>
            </a:r>
            <a:endParaRPr sz="5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860108" y="1975723"/>
            <a:ext cx="12910185" cy="1572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35"/>
              <a:buFont typeface="Sora"/>
              <a:buNone/>
            </a:pPr>
            <a:r>
              <a:rPr lang="en-US" sz="1935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The Random Forest model was used to determine feature importance. The analysis revealed that certain features, such as packet size and source IP address, play a significant role in the detection of cyber attacks.</a:t>
            </a:r>
            <a:endParaRPr sz="193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28" name="Google Shape;2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108" y="3824764"/>
            <a:ext cx="3227546" cy="98298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8"/>
          <p:cNvSpPr/>
          <p:nvPr/>
        </p:nvSpPr>
        <p:spPr>
          <a:xfrm>
            <a:off x="1105853" y="5176361"/>
            <a:ext cx="2736056" cy="8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546"/>
              <a:buFont typeface="Alexandria"/>
              <a:buNone/>
            </a:pPr>
            <a:r>
              <a:rPr b="1" lang="en-US" sz="2546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Identify Key Features</a:t>
            </a:r>
            <a:endParaRPr sz="25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1105853" y="6132195"/>
            <a:ext cx="2736056" cy="117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35"/>
              <a:buFont typeface="Sora"/>
              <a:buNone/>
            </a:pPr>
            <a:r>
              <a:rPr lang="en-US" sz="1935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Use Random Forest to rank features by importance</a:t>
            </a:r>
            <a:endParaRPr sz="193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31" name="Google Shape;2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7654" y="3824764"/>
            <a:ext cx="3227546" cy="98298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8"/>
          <p:cNvSpPr/>
          <p:nvPr/>
        </p:nvSpPr>
        <p:spPr>
          <a:xfrm>
            <a:off x="4333399" y="5176361"/>
            <a:ext cx="2736056" cy="8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546"/>
              <a:buFont typeface="Alexandria"/>
              <a:buNone/>
            </a:pPr>
            <a:r>
              <a:rPr b="1" lang="en-US" sz="2546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Analyze Top Features</a:t>
            </a:r>
            <a:endParaRPr sz="25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4333399" y="6132195"/>
            <a:ext cx="2736056" cy="117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35"/>
              <a:buFont typeface="Sora"/>
              <a:buNone/>
            </a:pPr>
            <a:r>
              <a:rPr lang="en-US" sz="1935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Examine the most significant features for attack detection</a:t>
            </a:r>
            <a:endParaRPr sz="193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34" name="Google Shape;23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5200" y="3824764"/>
            <a:ext cx="3227546" cy="98298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8"/>
          <p:cNvSpPr/>
          <p:nvPr/>
        </p:nvSpPr>
        <p:spPr>
          <a:xfrm>
            <a:off x="7560945" y="5176361"/>
            <a:ext cx="2736056" cy="8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546"/>
              <a:buFont typeface="Alexandria"/>
              <a:buNone/>
            </a:pPr>
            <a:r>
              <a:rPr b="1" lang="en-US" sz="2546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Optimize Feature Set</a:t>
            </a:r>
            <a:endParaRPr sz="25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7560945" y="6132195"/>
            <a:ext cx="2736056" cy="117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35"/>
              <a:buFont typeface="Sora"/>
              <a:buNone/>
            </a:pPr>
            <a:r>
              <a:rPr lang="en-US" sz="1935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Refine the feature set based on importance analysis</a:t>
            </a:r>
            <a:endParaRPr sz="193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37" name="Google Shape;23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42746" y="3824764"/>
            <a:ext cx="3227546" cy="98298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8"/>
          <p:cNvSpPr/>
          <p:nvPr/>
        </p:nvSpPr>
        <p:spPr>
          <a:xfrm>
            <a:off x="10788491" y="5176361"/>
            <a:ext cx="2736056" cy="8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546"/>
              <a:buFont typeface="Alexandria"/>
              <a:buNone/>
            </a:pPr>
            <a:r>
              <a:rPr b="1" lang="en-US" sz="2546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Improve Model Performance</a:t>
            </a:r>
            <a:endParaRPr sz="25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10788491" y="6132195"/>
            <a:ext cx="2736056" cy="117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35"/>
              <a:buFont typeface="Sora"/>
              <a:buNone/>
            </a:pPr>
            <a:r>
              <a:rPr lang="en-US" sz="1935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Enhance detection accuracy with optimized features</a:t>
            </a:r>
            <a:endParaRPr sz="193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-6645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210450" y="624425"/>
            <a:ext cx="129960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5116"/>
              <a:buFont typeface="Alexandria"/>
              <a:buNone/>
            </a:pPr>
            <a:r>
              <a:rPr b="1" lang="en-US" sz="5116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Important Features in Random Forest </a:t>
            </a:r>
            <a:endParaRPr sz="51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864037" y="5640348"/>
            <a:ext cx="3898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5372695" y="4987528"/>
            <a:ext cx="3248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2558"/>
              <a:buFont typeface="Alexandria"/>
              <a:buNone/>
            </a:pPr>
            <a:r>
              <a:t/>
            </a:r>
            <a:endParaRPr sz="25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5372695" y="5640348"/>
            <a:ext cx="3898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9881354" y="4987528"/>
            <a:ext cx="3248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2558"/>
              <a:buFont typeface="Alexandria"/>
              <a:buNone/>
            </a:pPr>
            <a:r>
              <a:t/>
            </a:r>
            <a:endParaRPr sz="25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9881354" y="5640348"/>
            <a:ext cx="3898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451" y="1666975"/>
            <a:ext cx="10582676" cy="6078100"/>
          </a:xfrm>
          <a:prstGeom prst="rect">
            <a:avLst/>
          </a:prstGeom>
          <a:solidFill>
            <a:srgbClr val="FFFAFA"/>
          </a:solidFill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-6645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210450" y="624425"/>
            <a:ext cx="129960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5116"/>
              <a:buFont typeface="Alexandria"/>
              <a:buNone/>
            </a:pPr>
            <a:r>
              <a:rPr b="1" lang="en-US" sz="5116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Previous Research Comparison:</a:t>
            </a:r>
            <a:r>
              <a:rPr b="1" lang="en-US" sz="5116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 </a:t>
            </a:r>
            <a:endParaRPr sz="51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864037" y="5640348"/>
            <a:ext cx="3898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5372695" y="4987528"/>
            <a:ext cx="3248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2558"/>
              <a:buFont typeface="Alexandria"/>
              <a:buNone/>
            </a:pPr>
            <a:r>
              <a:t/>
            </a:r>
            <a:endParaRPr sz="25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5372695" y="5640348"/>
            <a:ext cx="3898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9881354" y="4987528"/>
            <a:ext cx="3248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2558"/>
              <a:buFont typeface="Alexandria"/>
              <a:buNone/>
            </a:pPr>
            <a:r>
              <a:t/>
            </a:r>
            <a:endParaRPr sz="25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9881354" y="5640348"/>
            <a:ext cx="3898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808550" y="1738950"/>
            <a:ext cx="637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ora"/>
                <a:ea typeface="Sora"/>
                <a:cs typeface="Sora"/>
                <a:sym typeface="Sora"/>
              </a:rPr>
              <a:t>Relatively</a:t>
            </a:r>
            <a:r>
              <a:rPr lang="en-US" sz="1800">
                <a:latin typeface="Sora"/>
                <a:ea typeface="Sora"/>
                <a:cs typeface="Sora"/>
                <a:sym typeface="Sora"/>
              </a:rPr>
              <a:t> very New Dataset based on 2024</a:t>
            </a:r>
            <a:endParaRPr sz="18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8" name="Google Shape;268;p20"/>
          <p:cNvSpPr txBox="1"/>
          <p:nvPr/>
        </p:nvSpPr>
        <p:spPr>
          <a:xfrm>
            <a:off x="930400" y="3361775"/>
            <a:ext cx="4109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Sora"/>
                <a:ea typeface="Sora"/>
                <a:cs typeface="Sora"/>
                <a:sym typeface="Sora"/>
              </a:rPr>
              <a:t>Accuracy : </a:t>
            </a:r>
            <a:r>
              <a:rPr lang="en-US" sz="2200">
                <a:latin typeface="Sora"/>
                <a:ea typeface="Sora"/>
                <a:cs typeface="Sora"/>
                <a:sym typeface="Sora"/>
              </a:rPr>
              <a:t>0.99553086</a:t>
            </a:r>
            <a:endParaRPr sz="22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Sora"/>
                <a:ea typeface="Sora"/>
                <a:cs typeface="Sora"/>
                <a:sym typeface="Sora"/>
              </a:rPr>
              <a:t>Recall: 0.89345693</a:t>
            </a:r>
            <a:endParaRPr sz="22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Sora"/>
                <a:ea typeface="Sora"/>
                <a:cs typeface="Sora"/>
                <a:sym typeface="Sora"/>
              </a:rPr>
              <a:t>Precision : 0.94831885</a:t>
            </a:r>
            <a:endParaRPr sz="22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Sora"/>
                <a:ea typeface="Sora"/>
                <a:cs typeface="Sora"/>
                <a:sym typeface="Sora"/>
              </a:rPr>
              <a:t>F1 Score: 0.90736136</a:t>
            </a:r>
            <a:endParaRPr sz="2200"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269" name="Google Shape;269;p20"/>
          <p:cNvGraphicFramePr/>
          <p:nvPr/>
        </p:nvGraphicFramePr>
        <p:xfrm>
          <a:off x="509600" y="60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{9D458DEC-5DB8-451A-B8BA-02F038E84539}</a:tableStyleId>
              </a:tblPr>
              <a:tblGrid>
                <a:gridCol w="2791275"/>
                <a:gridCol w="2026775"/>
                <a:gridCol w="2382350"/>
                <a:gridCol w="2400125"/>
                <a:gridCol w="2400125"/>
              </a:tblGrid>
              <a:tr h="72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270" name="Google Shape;270;p20"/>
          <p:cNvSpPr txBox="1"/>
          <p:nvPr/>
        </p:nvSpPr>
        <p:spPr>
          <a:xfrm>
            <a:off x="686725" y="5305500"/>
            <a:ext cx="637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ra"/>
                <a:ea typeface="Sora"/>
                <a:cs typeface="Sora"/>
                <a:sym typeface="Sora"/>
              </a:rPr>
              <a:t>Our </a:t>
            </a:r>
            <a:r>
              <a:rPr b="1" lang="en-US" sz="2000">
                <a:latin typeface="Sora"/>
                <a:ea typeface="Sora"/>
                <a:cs typeface="Sora"/>
                <a:sym typeface="Sora"/>
              </a:rPr>
              <a:t>Research</a:t>
            </a:r>
            <a:r>
              <a:rPr b="1" lang="en-US" sz="2000">
                <a:latin typeface="Sora"/>
                <a:ea typeface="Sora"/>
                <a:cs typeface="Sora"/>
                <a:sym typeface="Sora"/>
              </a:rPr>
              <a:t>: (Random Forest)</a:t>
            </a:r>
            <a:endParaRPr b="1" sz="20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1097950" y="2218450"/>
            <a:ext cx="878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Sora"/>
                <a:ea typeface="Sora"/>
                <a:cs typeface="Sora"/>
                <a:sym typeface="Sora"/>
              </a:rPr>
              <a:t>Previous </a:t>
            </a:r>
            <a:r>
              <a:rPr lang="en-US" sz="1700">
                <a:latin typeface="Sora"/>
                <a:ea typeface="Sora"/>
                <a:cs typeface="Sora"/>
                <a:sym typeface="Sora"/>
              </a:rPr>
              <a:t>Research</a:t>
            </a:r>
            <a:r>
              <a:rPr lang="en-US" sz="1700">
                <a:latin typeface="Sora"/>
                <a:ea typeface="Sora"/>
                <a:cs typeface="Sora"/>
                <a:sym typeface="Sora"/>
              </a:rPr>
              <a:t>: (Attack Vectors in</a:t>
            </a:r>
            <a:endParaRPr sz="17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Sora"/>
                <a:ea typeface="Sora"/>
                <a:cs typeface="Sora"/>
                <a:sym typeface="Sora"/>
              </a:rPr>
              <a:t>Healthcare devices)  —</a:t>
            </a:r>
            <a:r>
              <a:rPr b="1" lang="en-US" sz="1900">
                <a:latin typeface="Sora"/>
                <a:ea typeface="Sora"/>
                <a:cs typeface="Sora"/>
                <a:sym typeface="Sora"/>
              </a:rPr>
              <a:t>Random Forest</a:t>
            </a:r>
            <a:endParaRPr b="1" sz="19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-88600" y="8860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1"/>
          <p:cNvSpPr/>
          <p:nvPr/>
        </p:nvSpPr>
        <p:spPr>
          <a:xfrm>
            <a:off x="784221" y="790550"/>
            <a:ext cx="86394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009"/>
              <a:buFont typeface="Alexandria"/>
              <a:buNone/>
            </a:pPr>
            <a:r>
              <a:rPr b="1" lang="en-US" sz="51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Future Directions</a:t>
            </a:r>
            <a:endParaRPr sz="5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5116"/>
              <a:buFont typeface="Alexandria"/>
              <a:buNone/>
            </a:pPr>
            <a:r>
              <a:t/>
            </a:r>
            <a:endParaRPr b="1" sz="5100">
              <a:solidFill>
                <a:srgbClr val="1F1E1E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864037" y="5640348"/>
            <a:ext cx="3898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5372695" y="4987528"/>
            <a:ext cx="3248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2558"/>
              <a:buFont typeface="Alexandria"/>
              <a:buNone/>
            </a:pPr>
            <a:r>
              <a:t/>
            </a:r>
            <a:endParaRPr sz="25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5372695" y="5640348"/>
            <a:ext cx="3898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9881354" y="4987528"/>
            <a:ext cx="3248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2558"/>
              <a:buFont typeface="Alexandria"/>
              <a:buNone/>
            </a:pPr>
            <a:r>
              <a:t/>
            </a:r>
            <a:endParaRPr sz="25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1"/>
          <p:cNvSpPr/>
          <p:nvPr/>
        </p:nvSpPr>
        <p:spPr>
          <a:xfrm>
            <a:off x="9881354" y="5640348"/>
            <a:ext cx="3898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3034950" y="2254888"/>
            <a:ext cx="500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Feature engineering and selection</a:t>
            </a:r>
            <a:endParaRPr sz="21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3034950" y="3215450"/>
            <a:ext cx="42642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Hyperparameter tuning</a:t>
            </a:r>
            <a:endParaRPr/>
          </a:p>
        </p:txBody>
      </p:sp>
      <p:sp>
        <p:nvSpPr>
          <p:cNvPr id="287" name="Google Shape;287;p21"/>
          <p:cNvSpPr txBox="1"/>
          <p:nvPr/>
        </p:nvSpPr>
        <p:spPr>
          <a:xfrm>
            <a:off x="3034950" y="4048988"/>
            <a:ext cx="637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Ensemble methods</a:t>
            </a:r>
            <a:endParaRPr sz="22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3034950" y="4928875"/>
            <a:ext cx="637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Sora"/>
                <a:ea typeface="Sora"/>
                <a:cs typeface="Sora"/>
                <a:sym typeface="Sora"/>
              </a:rPr>
              <a:t>Deep learning architectures</a:t>
            </a:r>
            <a:endParaRPr sz="22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3034950" y="5858400"/>
            <a:ext cx="684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Sora"/>
                <a:ea typeface="Sora"/>
                <a:cs typeface="Sora"/>
                <a:sym typeface="Sora"/>
              </a:rPr>
              <a:t>Synthetic</a:t>
            </a:r>
            <a:r>
              <a:rPr lang="en-US" sz="2100">
                <a:latin typeface="Sora"/>
                <a:ea typeface="Sora"/>
                <a:cs typeface="Sora"/>
                <a:sym typeface="Sora"/>
              </a:rPr>
              <a:t> Data Generation for Class Imbalance</a:t>
            </a:r>
            <a:endParaRPr sz="21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3045950" y="6712175"/>
            <a:ext cx="6379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Sora"/>
                <a:ea typeface="Sora"/>
                <a:cs typeface="Sora"/>
                <a:sym typeface="Sora"/>
              </a:rPr>
              <a:t>Transfer learning</a:t>
            </a:r>
            <a:endParaRPr sz="21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3090275" y="7443200"/>
            <a:ext cx="6379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Sora"/>
                <a:ea typeface="Sora"/>
                <a:cs typeface="Sora"/>
                <a:sym typeface="Sora"/>
              </a:rPr>
              <a:t>Interpretability analysis and Explainable AI</a:t>
            </a:r>
            <a:endParaRPr sz="21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/>
        </p:nvSpPr>
        <p:spPr>
          <a:xfrm>
            <a:off x="897175" y="731025"/>
            <a:ext cx="637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Sora"/>
                <a:ea typeface="Sora"/>
                <a:cs typeface="Sora"/>
                <a:sym typeface="Sora"/>
              </a:rPr>
              <a:t>Research Objectives: </a:t>
            </a:r>
            <a:endParaRPr b="1" sz="30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" name="Google Shape;23;p4"/>
          <p:cNvSpPr txBox="1"/>
          <p:nvPr/>
        </p:nvSpPr>
        <p:spPr>
          <a:xfrm>
            <a:off x="1003625" y="1694975"/>
            <a:ext cx="7738800" cy="6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ora"/>
              <a:buChar char="●"/>
            </a:pPr>
            <a:r>
              <a:rPr lang="en-US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Utilize Comprehensive Datasets</a:t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ora"/>
              <a:buChar char="●"/>
            </a:pPr>
            <a:r>
              <a:rPr lang="en-US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Analyze Cyber Attack Patterns</a:t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ora"/>
              <a:buChar char="●"/>
            </a:pPr>
            <a:r>
              <a:rPr lang="en-US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Enhance Detection Accuracy</a:t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ora"/>
              <a:buChar char="●"/>
            </a:pPr>
            <a:r>
              <a:rPr lang="en-US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Profile Device Behaviors</a:t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ora"/>
              <a:buChar char="●"/>
            </a:pPr>
            <a:r>
              <a:rPr lang="en-US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Develop Robust Security Frameworks</a:t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ora"/>
              <a:buChar char="●"/>
            </a:pPr>
            <a:r>
              <a:rPr lang="en-US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Evaluate Model Performance</a:t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ora"/>
              <a:buChar char="●"/>
            </a:pPr>
            <a:r>
              <a:rPr lang="en-US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Explore Future Directions</a:t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1739974" y="851425"/>
            <a:ext cx="89154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4018"/>
              <a:buFont typeface="Alexandria"/>
              <a:buNone/>
            </a:pPr>
            <a:r>
              <a:rPr b="1" lang="en-US" sz="4018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Conclusion</a:t>
            </a:r>
            <a:endParaRPr sz="401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1739975" y="1712163"/>
            <a:ext cx="11717700" cy="20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86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527"/>
              <a:buFont typeface="Sora"/>
              <a:buNone/>
            </a:pPr>
            <a:r>
              <a:t/>
            </a:r>
            <a:endParaRPr sz="15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1584925" y="2439374"/>
            <a:ext cx="5559300" cy="2021700"/>
          </a:xfrm>
          <a:prstGeom prst="roundRect">
            <a:avLst>
              <a:gd fmla="val 4933" name="adj"/>
            </a:avLst>
          </a:prstGeom>
          <a:solidFill>
            <a:srgbClr val="D5DCF6"/>
          </a:solidFill>
          <a:ln cap="flat" cmpd="sng" w="9525">
            <a:solidFill>
              <a:srgbClr val="BBC2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1739983" y="2563608"/>
            <a:ext cx="25515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009"/>
              <a:buFont typeface="Alexandria"/>
              <a:buNone/>
            </a:pPr>
            <a:r>
              <a:rPr b="1" lang="en-US" sz="2009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Key Findings</a:t>
            </a:r>
            <a:endParaRPr sz="200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2"/>
          <p:cNvSpPr/>
          <p:nvPr/>
        </p:nvSpPr>
        <p:spPr>
          <a:xfrm>
            <a:off x="1786383" y="3025906"/>
            <a:ext cx="50754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86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527"/>
              <a:buFont typeface="Sora"/>
              <a:buNone/>
            </a:pPr>
            <a:r>
              <a:rPr lang="en-US" sz="1527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Machine learning models, particularly Random Forests and LSTM, significantly improve cyber attack detection accuracy</a:t>
            </a:r>
            <a:endParaRPr sz="15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7686875" y="2439326"/>
            <a:ext cx="5668800" cy="2021700"/>
          </a:xfrm>
          <a:prstGeom prst="roundRect">
            <a:avLst>
              <a:gd fmla="val 4933" name="adj"/>
            </a:avLst>
          </a:prstGeom>
          <a:solidFill>
            <a:srgbClr val="D5DCF6"/>
          </a:solidFill>
          <a:ln cap="flat" cmpd="sng" w="9525">
            <a:solidFill>
              <a:srgbClr val="BBC2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8222771" y="2640808"/>
            <a:ext cx="25515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009"/>
              <a:buFont typeface="Alexandria"/>
              <a:buNone/>
            </a:pPr>
            <a:r>
              <a:rPr b="1" lang="en-US" sz="2009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Challenges</a:t>
            </a:r>
            <a:endParaRPr sz="200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2"/>
          <p:cNvSpPr/>
          <p:nvPr/>
        </p:nvSpPr>
        <p:spPr>
          <a:xfrm>
            <a:off x="8078771" y="3231081"/>
            <a:ext cx="5075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86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527"/>
              <a:buFont typeface="Sora"/>
              <a:buNone/>
            </a:pPr>
            <a:r>
              <a:rPr lang="en-US" sz="1527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Dataset imbalance and the dynamic nature of cyber threats remain significant hurdles</a:t>
            </a:r>
            <a:endParaRPr sz="15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1941433" y="6556177"/>
            <a:ext cx="5075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86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527"/>
              <a:buFont typeface="Sora"/>
              <a:buNone/>
            </a:pPr>
            <a:r>
              <a:t/>
            </a:r>
            <a:endParaRPr sz="15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3948125" y="5008975"/>
            <a:ext cx="5621700" cy="1913700"/>
          </a:xfrm>
          <a:prstGeom prst="roundRect">
            <a:avLst>
              <a:gd fmla="val 5983" name="adj"/>
            </a:avLst>
          </a:prstGeom>
          <a:solidFill>
            <a:srgbClr val="D5DCF6"/>
          </a:solidFill>
          <a:ln cap="flat" cmpd="sng" w="9525">
            <a:solidFill>
              <a:srgbClr val="BBC2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5754871" y="5278116"/>
            <a:ext cx="25515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009"/>
              <a:buFont typeface="Alexandria"/>
              <a:buNone/>
            </a:pPr>
            <a:r>
              <a:rPr b="1" lang="en-US" sz="2009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Impact</a:t>
            </a:r>
            <a:endParaRPr sz="200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4567046" y="5766252"/>
            <a:ext cx="5075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86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527"/>
              <a:buFont typeface="Sora"/>
              <a:buNone/>
            </a:pPr>
            <a:r>
              <a:rPr lang="en-US" sz="1527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Enhanced cybersecurity measures to protect critical infrastructure and information assets</a:t>
            </a:r>
            <a:endParaRPr sz="15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795575" y="1184800"/>
            <a:ext cx="135150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4710"/>
              <a:buFont typeface="Alexandria"/>
              <a:buNone/>
            </a:pPr>
            <a:r>
              <a:rPr b="1" lang="en-US" sz="4710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Dataset Overview of CIC IoMT Dataset 2024 </a:t>
            </a:r>
            <a:endParaRPr sz="47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795576" y="2387084"/>
            <a:ext cx="13039249" cy="218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Dataset Summary:</a:t>
            </a:r>
            <a:endParaRPr b="1" sz="17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Name:</a:t>
            </a:r>
            <a:r>
              <a:rPr lang="en-US" sz="17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CIC IoMT Dataset 2024</a:t>
            </a:r>
            <a:endParaRPr sz="17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Focus:</a:t>
            </a:r>
            <a:r>
              <a:rPr lang="en-US" sz="17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Assessing IoMT device security in healthcare</a:t>
            </a:r>
            <a:endParaRPr sz="17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Protocols:</a:t>
            </a:r>
            <a:r>
              <a:rPr lang="en-US" sz="17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Wi-Fi, MQTT, Bluetooth</a:t>
            </a:r>
            <a:endParaRPr sz="17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Devices:</a:t>
            </a:r>
            <a:r>
              <a:rPr lang="en-US" sz="17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40 IoMT devices (25 real, 15 simulated)</a:t>
            </a:r>
            <a:endParaRPr sz="17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Attack Classes:</a:t>
            </a:r>
            <a:r>
              <a:rPr lang="en-US" sz="17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DDoS, DoS, Recon, MQTT, Spoofing</a:t>
            </a:r>
            <a:endParaRPr sz="17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Number of Attacks:</a:t>
            </a:r>
            <a:r>
              <a:rPr lang="en-US" sz="17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18</a:t>
            </a:r>
            <a:endParaRPr sz="17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3B3535"/>
              </a:buClr>
              <a:buSzPts val="1790"/>
              <a:buFont typeface="Sora"/>
              <a:buNone/>
            </a:pPr>
            <a:r>
              <a:t/>
            </a:r>
            <a:endParaRPr sz="1790">
              <a:solidFill>
                <a:srgbClr val="3B353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884176" y="5212965"/>
            <a:ext cx="511500" cy="511500"/>
          </a:xfrm>
          <a:prstGeom prst="roundRect">
            <a:avLst>
              <a:gd fmla="val 20003" name="adj"/>
            </a:avLst>
          </a:prstGeom>
          <a:solidFill>
            <a:srgbClr val="D5DCF6"/>
          </a:solidFill>
          <a:ln cap="flat" cmpd="sng" w="9525">
            <a:solidFill>
              <a:srgbClr val="BBC2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980718" y="5156240"/>
            <a:ext cx="141089" cy="358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826"/>
              <a:buFont typeface="Alexandria"/>
              <a:buNone/>
            </a:pPr>
            <a:r>
              <a:rPr b="1" lang="en-US" sz="2826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1</a:t>
            </a:r>
            <a:endParaRPr sz="282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1534239" y="5080040"/>
            <a:ext cx="2990969" cy="373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355"/>
              <a:buFont typeface="Alexandria"/>
              <a:buNone/>
            </a:pPr>
            <a:r>
              <a:rPr b="1" lang="en-US" sz="2355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Dataset Features</a:t>
            </a:r>
            <a:endParaRPr sz="235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1534239" y="5590223"/>
            <a:ext cx="3456265" cy="1090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90"/>
              <a:buFont typeface="Sora"/>
              <a:buNone/>
            </a:pPr>
            <a:r>
              <a:rPr lang="en-US" sz="179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Includes header length, protocol type, duration, rate, flags, and statistical measures</a:t>
            </a:r>
            <a:endParaRPr sz="17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5262158" y="5156240"/>
            <a:ext cx="511500" cy="511500"/>
          </a:xfrm>
          <a:prstGeom prst="roundRect">
            <a:avLst>
              <a:gd fmla="val 20003" name="adj"/>
            </a:avLst>
          </a:prstGeom>
          <a:solidFill>
            <a:srgbClr val="D5DCF6"/>
          </a:solidFill>
          <a:ln cap="flat" cmpd="sng" w="9525">
            <a:solidFill>
              <a:srgbClr val="BBC2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5341487" y="5156250"/>
            <a:ext cx="239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826"/>
              <a:buFont typeface="Alexandria"/>
              <a:buNone/>
            </a:pPr>
            <a:r>
              <a:rPr b="1" lang="en-US" sz="2826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2</a:t>
            </a:r>
            <a:endParaRPr sz="282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5956449" y="5080050"/>
            <a:ext cx="34242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355"/>
              <a:buFont typeface="Alexandria"/>
              <a:buNone/>
            </a:pPr>
            <a:r>
              <a:rPr b="1" lang="en-US" sz="2355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Potential Challenges</a:t>
            </a:r>
            <a:endParaRPr sz="235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5956459" y="5590223"/>
            <a:ext cx="3456265" cy="1090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90"/>
              <a:buFont typeface="Sora"/>
              <a:buNone/>
            </a:pPr>
            <a:r>
              <a:rPr lang="en-US" sz="179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Dataset imbalance, feature selection, model complexity, and evolving threats</a:t>
            </a:r>
            <a:endParaRPr sz="17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9756514" y="5156303"/>
            <a:ext cx="511500" cy="511500"/>
          </a:xfrm>
          <a:prstGeom prst="roundRect">
            <a:avLst>
              <a:gd fmla="val 20003" name="adj"/>
            </a:avLst>
          </a:prstGeom>
          <a:solidFill>
            <a:srgbClr val="D5DCF6"/>
          </a:solidFill>
          <a:ln cap="flat" cmpd="sng" w="9525">
            <a:solidFill>
              <a:srgbClr val="BBC2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788366" y="5156240"/>
            <a:ext cx="214670" cy="358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826"/>
              <a:buFont typeface="Alexandria"/>
              <a:buNone/>
            </a:pPr>
            <a:r>
              <a:rPr b="1" lang="en-US" sz="2826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3</a:t>
            </a:r>
            <a:endParaRPr sz="282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10378678" y="5080040"/>
            <a:ext cx="2990969" cy="373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355"/>
              <a:buFont typeface="Alexandria"/>
              <a:buNone/>
            </a:pPr>
            <a:r>
              <a:rPr b="1" lang="en-US" sz="2355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Research Focus</a:t>
            </a:r>
            <a:endParaRPr sz="235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10378678" y="5590223"/>
            <a:ext cx="3456265" cy="1454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90"/>
              <a:buFont typeface="Sora"/>
              <a:buNone/>
            </a:pPr>
            <a:r>
              <a:rPr lang="en-US" sz="179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Accuracy of classification, significant features, model comparison, and feature selection impact</a:t>
            </a:r>
            <a:endParaRPr sz="17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/>
        </p:nvSpPr>
        <p:spPr>
          <a:xfrm>
            <a:off x="1284825" y="553800"/>
            <a:ext cx="82296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10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Dataset Distribution:</a:t>
            </a:r>
            <a:endParaRPr/>
          </a:p>
        </p:txBody>
      </p:sp>
      <p:pic>
        <p:nvPicPr>
          <p:cNvPr id="50" name="Google Shape;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775" y="1463400"/>
            <a:ext cx="10259225" cy="68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625" y="639725"/>
            <a:ext cx="4574475" cy="74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/>
          <p:nvPr/>
        </p:nvSpPr>
        <p:spPr>
          <a:xfrm>
            <a:off x="897175" y="731025"/>
            <a:ext cx="637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Sora"/>
                <a:ea typeface="Sora"/>
                <a:cs typeface="Sora"/>
                <a:sym typeface="Sora"/>
              </a:rPr>
              <a:t>Research Flow Diagram:</a:t>
            </a:r>
            <a:endParaRPr b="1" sz="30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0" y="15240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795575" y="1184800"/>
            <a:ext cx="135150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4710"/>
              <a:buFont typeface="Alexandria"/>
              <a:buNone/>
            </a:pPr>
            <a:r>
              <a:rPr b="1" lang="en-US" sz="4710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Research Questions</a:t>
            </a:r>
            <a:endParaRPr sz="47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980725" y="2159853"/>
            <a:ext cx="13039200" cy="5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-US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Accuracy:</a:t>
            </a:r>
            <a:r>
              <a:rPr lang="en-US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How accurately can ML and DL models classify different types of cyber attacks targeting IoMT devices?</a:t>
            </a:r>
            <a:endParaRPr sz="21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-US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Feature Significance:</a:t>
            </a:r>
            <a:r>
              <a:rPr lang="en-US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What are the most significant features contributing to the detection of IoMT-specific cyber attacks?</a:t>
            </a:r>
            <a:endParaRPr sz="21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-US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Model Comparison:</a:t>
            </a:r>
            <a:r>
              <a:rPr lang="en-US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How do different models (Logistic Regression, Decision Trees, Random Forests, ANNs, RNNs, and LSTM) compare in terms of performance metrics for IoMT attack detection?</a:t>
            </a:r>
            <a:endParaRPr sz="21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-US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Feature Selection:</a:t>
            </a:r>
            <a:r>
              <a:rPr lang="en-US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Can feature selection techniques enhance the performance of models in detecting IoMT-specific attacks?</a:t>
            </a:r>
            <a:endParaRPr sz="21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-US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Clustering Effectiveness:</a:t>
            </a:r>
            <a:r>
              <a:rPr lang="en-US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How effective are clustering techniques like DBSCAN in visualizing and understanding attack patterns in IoMT network traffic?</a:t>
            </a:r>
            <a:endParaRPr sz="21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-US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Lifecycle Profiling:</a:t>
            </a:r>
            <a:r>
              <a:rPr lang="en-US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What insights can be gained from profiling IoMT device lifecycles across different operational states (power, idle, active, interaction)?</a:t>
            </a:r>
            <a:endParaRPr sz="2100">
              <a:solidFill>
                <a:srgbClr val="3B3535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3B3535"/>
              </a:buClr>
              <a:buSzPts val="1790"/>
              <a:buFont typeface="Sora"/>
              <a:buNone/>
            </a:pPr>
            <a:r>
              <a:t/>
            </a:r>
            <a:endParaRPr sz="2100">
              <a:solidFill>
                <a:srgbClr val="3B353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980718" y="5156240"/>
            <a:ext cx="1410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826"/>
              <a:buFont typeface="Alexandria"/>
              <a:buNone/>
            </a:pPr>
            <a:r>
              <a:t/>
            </a:r>
            <a:endParaRPr sz="282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1534239" y="5590223"/>
            <a:ext cx="34563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90"/>
              <a:buFont typeface="Sora"/>
              <a:buNone/>
            </a:pPr>
            <a:r>
              <a:t/>
            </a:r>
            <a:endParaRPr sz="17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5956449" y="5080050"/>
            <a:ext cx="34242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355"/>
              <a:buFont typeface="Alexandria"/>
              <a:buNone/>
            </a:pPr>
            <a:r>
              <a:t/>
            </a:r>
            <a:endParaRPr sz="235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5956459" y="5590223"/>
            <a:ext cx="34563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90"/>
              <a:buFont typeface="Sora"/>
              <a:buNone/>
            </a:pPr>
            <a:r>
              <a:t/>
            </a:r>
            <a:endParaRPr sz="17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10378678" y="5080040"/>
            <a:ext cx="29910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355"/>
              <a:buFont typeface="Alexandria"/>
              <a:buNone/>
            </a:pPr>
            <a:r>
              <a:t/>
            </a:r>
            <a:endParaRPr sz="235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10378678" y="5590223"/>
            <a:ext cx="3456300" cy="1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90"/>
              <a:buFont typeface="Sora"/>
              <a:buNone/>
            </a:pPr>
            <a:r>
              <a:t/>
            </a:r>
            <a:endParaRPr sz="17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1864950" y="1110775"/>
            <a:ext cx="109005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3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3581"/>
              <a:buFont typeface="Alexandria"/>
              <a:buNone/>
            </a:pPr>
            <a:r>
              <a:rPr b="1" lang="en-US" sz="3581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Data Preprocessing and Feature Selection</a:t>
            </a:r>
            <a:endParaRPr sz="35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2246928" y="2002780"/>
            <a:ext cx="9937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361"/>
              <a:buFont typeface="Sora"/>
              <a:buNone/>
            </a:pPr>
            <a:r>
              <a:t/>
            </a:r>
            <a:endParaRPr sz="156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2588538" y="3081576"/>
            <a:ext cx="34500" cy="4557900"/>
          </a:xfrm>
          <a:prstGeom prst="roundRect">
            <a:avLst>
              <a:gd fmla="val 225237" name="adj"/>
            </a:avLst>
          </a:prstGeom>
          <a:solidFill>
            <a:srgbClr val="BBC2D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2800171" y="3452932"/>
            <a:ext cx="604800" cy="34500"/>
          </a:xfrm>
          <a:prstGeom prst="roundRect">
            <a:avLst>
              <a:gd fmla="val 225237" name="adj"/>
            </a:avLst>
          </a:prstGeom>
          <a:solidFill>
            <a:srgbClr val="BBC2D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/>
          <p:nvPr/>
        </p:nvSpPr>
        <p:spPr>
          <a:xfrm>
            <a:off x="2411432" y="3275886"/>
            <a:ext cx="388739" cy="388739"/>
          </a:xfrm>
          <a:prstGeom prst="roundRect">
            <a:avLst>
              <a:gd fmla="val 20006" name="adj"/>
            </a:avLst>
          </a:prstGeom>
          <a:solidFill>
            <a:srgbClr val="D5DCF6"/>
          </a:solidFill>
          <a:ln cap="flat" cmpd="sng" w="9525">
            <a:solidFill>
              <a:srgbClr val="BBC2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2487052" y="3252388"/>
            <a:ext cx="1074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149"/>
              <a:buFont typeface="Alexandria"/>
              <a:buNone/>
            </a:pPr>
            <a:r>
              <a:rPr b="1" lang="en-US" sz="2149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1</a:t>
            </a:r>
            <a:endParaRPr sz="214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3556274" y="3254325"/>
            <a:ext cx="3388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58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91"/>
              <a:buFont typeface="Alexandria"/>
              <a:buNone/>
            </a:pPr>
            <a:r>
              <a:rPr b="1" lang="en-US" sz="1791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Handle Missing Values</a:t>
            </a:r>
            <a:endParaRPr sz="17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9"/>
          <p:cNvSpPr/>
          <p:nvPr/>
        </p:nvSpPr>
        <p:spPr>
          <a:xfrm>
            <a:off x="3556278" y="3642122"/>
            <a:ext cx="87276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361"/>
              <a:buFont typeface="Sora"/>
              <a:buNone/>
            </a:pPr>
            <a:r>
              <a:rPr lang="en-US" sz="1361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Identified and addressed missing values using pandas library functions</a:t>
            </a:r>
            <a:endParaRPr sz="136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9"/>
          <p:cNvSpPr/>
          <p:nvPr/>
        </p:nvSpPr>
        <p:spPr>
          <a:xfrm>
            <a:off x="2800171" y="4635579"/>
            <a:ext cx="604837" cy="34528"/>
          </a:xfrm>
          <a:prstGeom prst="roundRect">
            <a:avLst>
              <a:gd fmla="val 225237" name="adj"/>
            </a:avLst>
          </a:prstGeom>
          <a:solidFill>
            <a:srgbClr val="BBC2D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2411432" y="4458533"/>
            <a:ext cx="388739" cy="388739"/>
          </a:xfrm>
          <a:prstGeom prst="roundRect">
            <a:avLst>
              <a:gd fmla="val 20006" name="adj"/>
            </a:avLst>
          </a:prstGeom>
          <a:solidFill>
            <a:srgbClr val="D5DCF6"/>
          </a:solidFill>
          <a:ln cap="flat" cmpd="sng" w="9525">
            <a:solidFill>
              <a:srgbClr val="BBC2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2484505" y="4442513"/>
            <a:ext cx="1644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149"/>
              <a:buFont typeface="Alexandria"/>
              <a:buNone/>
            </a:pPr>
            <a:r>
              <a:rPr b="1" lang="en-US" sz="2149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2</a:t>
            </a:r>
            <a:endParaRPr sz="214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3556273" y="4436975"/>
            <a:ext cx="3499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58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91"/>
              <a:buFont typeface="Alexandria"/>
              <a:buNone/>
            </a:pPr>
            <a:r>
              <a:rPr b="1" lang="en-US" sz="1791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Remove Duplicates</a:t>
            </a:r>
            <a:endParaRPr sz="17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3556278" y="4824770"/>
            <a:ext cx="8727519" cy="276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361"/>
              <a:buFont typeface="Sora"/>
              <a:buNone/>
            </a:pPr>
            <a:r>
              <a:rPr lang="en-US" sz="1361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Identified and removed duplicate records to ensure dataset integrity</a:t>
            </a:r>
            <a:endParaRPr sz="136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2800171" y="5818227"/>
            <a:ext cx="604837" cy="34528"/>
          </a:xfrm>
          <a:prstGeom prst="roundRect">
            <a:avLst>
              <a:gd fmla="val 225237" name="adj"/>
            </a:avLst>
          </a:prstGeom>
          <a:solidFill>
            <a:srgbClr val="BBC2D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411432" y="5641181"/>
            <a:ext cx="388739" cy="388739"/>
          </a:xfrm>
          <a:prstGeom prst="roundRect">
            <a:avLst>
              <a:gd fmla="val 20006" name="adj"/>
            </a:avLst>
          </a:prstGeom>
          <a:solidFill>
            <a:srgbClr val="D5DCF6"/>
          </a:solidFill>
          <a:ln cap="flat" cmpd="sng" w="9525">
            <a:solidFill>
              <a:srgbClr val="BBC2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9"/>
          <p:cNvSpPr/>
          <p:nvPr/>
        </p:nvSpPr>
        <p:spPr>
          <a:xfrm flipH="1">
            <a:off x="2411425" y="5618950"/>
            <a:ext cx="107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149"/>
              <a:buFont typeface="Alexandria"/>
              <a:buNone/>
            </a:pPr>
            <a:r>
              <a:rPr b="1" lang="en-US" sz="2149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3</a:t>
            </a:r>
            <a:endParaRPr sz="214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9"/>
          <p:cNvSpPr/>
          <p:nvPr/>
        </p:nvSpPr>
        <p:spPr>
          <a:xfrm>
            <a:off x="3556278" y="5619631"/>
            <a:ext cx="2273856" cy="284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58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91"/>
              <a:buFont typeface="Alexandria"/>
              <a:buNone/>
            </a:pPr>
            <a:r>
              <a:rPr b="1" lang="en-US" sz="1791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Handle Outliers</a:t>
            </a:r>
            <a:endParaRPr sz="17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9"/>
          <p:cNvSpPr/>
          <p:nvPr/>
        </p:nvSpPr>
        <p:spPr>
          <a:xfrm>
            <a:off x="3556278" y="6007418"/>
            <a:ext cx="8727519" cy="276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361"/>
              <a:buFont typeface="Sora"/>
              <a:buNone/>
            </a:pPr>
            <a:r>
              <a:rPr lang="en-US" sz="1361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Detected outliers using statistical methods and handled them appropriately</a:t>
            </a:r>
            <a:endParaRPr sz="136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2800171" y="7000875"/>
            <a:ext cx="604837" cy="34528"/>
          </a:xfrm>
          <a:prstGeom prst="roundRect">
            <a:avLst>
              <a:gd fmla="val 225237" name="adj"/>
            </a:avLst>
          </a:prstGeom>
          <a:solidFill>
            <a:srgbClr val="BBC2D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411432" y="6823829"/>
            <a:ext cx="388800" cy="388800"/>
          </a:xfrm>
          <a:prstGeom prst="roundRect">
            <a:avLst>
              <a:gd fmla="val 20006" name="adj"/>
            </a:avLst>
          </a:prstGeom>
          <a:solidFill>
            <a:srgbClr val="D5DCF6"/>
          </a:solidFill>
          <a:ln cap="flat" cmpd="sng" w="9525">
            <a:solidFill>
              <a:srgbClr val="BBC2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2393550" y="6870500"/>
            <a:ext cx="1644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149"/>
              <a:buFont typeface="Alexandria"/>
              <a:buNone/>
            </a:pPr>
            <a:r>
              <a:rPr b="1" lang="en-US" sz="2149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4</a:t>
            </a:r>
            <a:endParaRPr sz="214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3556274" y="6802275"/>
            <a:ext cx="3499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58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91"/>
              <a:buFont typeface="Alexandria"/>
              <a:buNone/>
            </a:pPr>
            <a:r>
              <a:rPr b="1" lang="en-US" sz="1791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Data Transformation</a:t>
            </a:r>
            <a:endParaRPr sz="17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9"/>
          <p:cNvSpPr/>
          <p:nvPr/>
        </p:nvSpPr>
        <p:spPr>
          <a:xfrm>
            <a:off x="3556278" y="7190065"/>
            <a:ext cx="8727519" cy="276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361"/>
              <a:buFont typeface="Sora"/>
              <a:buNone/>
            </a:pPr>
            <a:r>
              <a:rPr lang="en-US" sz="1361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Applied scaling and encoding techniques to prepare data for machine learning models</a:t>
            </a:r>
            <a:endParaRPr sz="136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0"/>
          <p:cNvGraphicFramePr/>
          <p:nvPr/>
        </p:nvGraphicFramePr>
        <p:xfrm>
          <a:off x="1625450" y="16590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{9D458DEC-5DB8-451A-B8BA-02F038E84539}</a:tableStyleId>
              </a:tblPr>
              <a:tblGrid>
                <a:gridCol w="1498675"/>
                <a:gridCol w="1216725"/>
                <a:gridCol w="1357700"/>
                <a:gridCol w="1357700"/>
                <a:gridCol w="1357700"/>
                <a:gridCol w="1357700"/>
                <a:gridCol w="1357700"/>
                <a:gridCol w="1357700"/>
              </a:tblGrid>
              <a:tr h="2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Feature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Mean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Std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Min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25%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50%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75%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Max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</a:tr>
              <a:tr h="56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Header-Length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29962.47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282363.4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2.17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108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19421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9896704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</a:tr>
              <a:tr h="56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Protocol Type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8.047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6.305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1.05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6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17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17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</a:tr>
              <a:tr h="2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Duration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64.637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7.855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64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64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64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255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</a:tr>
              <a:tr h="2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Rate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15744.49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40008.55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6.42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133.14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19759.20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2097152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</a:tr>
              <a:tr h="2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Srate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15744.49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40008.55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6.42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133.14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19759.20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2097152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</a:tr>
              <a:tr h="2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Tot sum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636.011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991.609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42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411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525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567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23467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</a:tr>
              <a:tr h="2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Min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55.120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69.099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42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42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50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54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1514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</a:tr>
              <a:tr h="2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Max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72.332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133.609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42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43.77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50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54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1514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</a:tr>
              <a:tr h="2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AVG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60.587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88.072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42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42.09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50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54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1514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</a:tr>
              <a:tr h="2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Std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6.061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38.058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721.151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</a:tr>
              <a:tr h="2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Tot size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60.589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87.877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42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42.24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50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54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1514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</a:tr>
              <a:tr h="43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IAT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84683678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17819170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-1.28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84679174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84696417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84696902.6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169470846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</a:tr>
              <a:tr h="2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Number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9.499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0.842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9.5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9.5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9.5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15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</a:tr>
              <a:tr h="2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Magnitue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10.438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3.158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9.17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9.17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10.39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55.027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</a:tr>
              <a:tr h="2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Radius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8.560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53.805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1020.232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</a:tr>
              <a:tr h="56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Covariance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2370.54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19758.82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520437.887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</a:tr>
              <a:tr h="2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Variance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0.0907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0.2330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</a:tr>
              <a:tr h="2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Weight</a:t>
                      </a:r>
                      <a:endParaRPr b="1"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141.53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21.662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141.55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141.55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141.55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Sora"/>
                          <a:ea typeface="Sora"/>
                          <a:cs typeface="Sora"/>
                          <a:sym typeface="Sora"/>
                        </a:rPr>
                        <a:t>244.6</a:t>
                      </a:r>
                      <a:endParaRPr sz="1500"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07" name="Google Shape;107;p10"/>
          <p:cNvSpPr txBox="1"/>
          <p:nvPr/>
        </p:nvSpPr>
        <p:spPr>
          <a:xfrm>
            <a:off x="1625450" y="853275"/>
            <a:ext cx="91932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4993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3581"/>
              <a:buFont typeface="Alexandria"/>
              <a:buNone/>
            </a:pPr>
            <a:r>
              <a:rPr b="1" lang="en-US" sz="3581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Summary Statistics:</a:t>
            </a:r>
            <a:endParaRPr sz="35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864021" y="948925"/>
            <a:ext cx="8827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5116"/>
              <a:buFont typeface="Alexandria"/>
              <a:buNone/>
            </a:pPr>
            <a:r>
              <a:rPr b="1" lang="en-US" sz="5116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Correlation Analysis</a:t>
            </a:r>
            <a:endParaRPr sz="51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864037" y="2254806"/>
            <a:ext cx="12902327" cy="118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rPr lang="en-US" sz="1944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Correlation analysis was performed to understand the relationships between different features in the dataset. </a:t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879277" y="6558915"/>
            <a:ext cx="12871847" cy="706517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1126093" y="6714649"/>
            <a:ext cx="5938480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1"/>
          <p:cNvSpPr/>
          <p:nvPr/>
        </p:nvSpPr>
        <p:spPr>
          <a:xfrm>
            <a:off x="7565827" y="6714649"/>
            <a:ext cx="5938480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944"/>
              <a:buFont typeface="Sora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125" y="2735800"/>
            <a:ext cx="7825075" cy="52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