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72" r:id="rId2"/>
    <p:sldId id="256" r:id="rId3"/>
    <p:sldId id="258" r:id="rId4"/>
    <p:sldId id="259" r:id="rId5"/>
    <p:sldId id="257" r:id="rId6"/>
    <p:sldId id="260" r:id="rId7"/>
    <p:sldId id="261" r:id="rId8"/>
    <p:sldId id="262" r:id="rId9"/>
    <p:sldId id="263" r:id="rId10"/>
    <p:sldId id="265" r:id="rId11"/>
    <p:sldId id="266" r:id="rId12"/>
    <p:sldId id="264"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42030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86191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81563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1137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075800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81FCAD3-A0FA-4B3C-88BC-389176825C2F}"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52823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81FCAD3-A0FA-4B3C-88BC-389176825C2F}"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66130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278185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11094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15834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1FCAD3-A0FA-4B3C-88BC-389176825C2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123951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88364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1FCAD3-A0FA-4B3C-88BC-389176825C2F}"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94004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1FCAD3-A0FA-4B3C-88BC-389176825C2F}"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19847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CAD3-A0FA-4B3C-88BC-389176825C2F}"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05688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24115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90453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1FCAD3-A0FA-4B3C-88BC-389176825C2F}" type="datetimeFigureOut">
              <a:rPr lang="en-US" smtClean="0"/>
              <a:t>2/9/2023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0CCB83D-74FE-4E28-8BE8-9213288A07D3}" type="slidenum">
              <a:rPr lang="en-US" smtClean="0"/>
              <a:t>‹#›</a:t>
            </a:fld>
            <a:endParaRPr lang="en-US"/>
          </a:p>
        </p:txBody>
      </p:sp>
    </p:spTree>
    <p:extLst>
      <p:ext uri="{BB962C8B-B14F-4D97-AF65-F5344CB8AC3E}">
        <p14:creationId xmlns:p14="http://schemas.microsoft.com/office/powerpoint/2010/main" val="357858105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and algorithm</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b="1" dirty="0" smtClean="0"/>
              <a:t>Group members:</a:t>
            </a:r>
          </a:p>
          <a:p>
            <a:pPr marL="0" indent="0" algn="ctr">
              <a:buNone/>
            </a:pPr>
            <a:endParaRPr lang="en-US" sz="2800" b="1" dirty="0"/>
          </a:p>
          <a:p>
            <a:pPr marL="0" indent="0" algn="ctr">
              <a:buNone/>
            </a:pPr>
            <a:r>
              <a:rPr lang="en-US" sz="2800" dirty="0" smtClean="0"/>
              <a:t>Sahar Fatima 002</a:t>
            </a:r>
          </a:p>
          <a:p>
            <a:pPr marL="0" indent="0" algn="ctr">
              <a:buNone/>
            </a:pPr>
            <a:r>
              <a:rPr lang="en-US" sz="2800" dirty="0" smtClean="0"/>
              <a:t>Usman </a:t>
            </a:r>
            <a:r>
              <a:rPr lang="en-US" sz="2800" dirty="0"/>
              <a:t>S</a:t>
            </a:r>
            <a:r>
              <a:rPr lang="en-US" sz="2800" dirty="0" smtClean="0"/>
              <a:t>habbir 016</a:t>
            </a:r>
            <a:endParaRPr lang="en-US" sz="2800" dirty="0"/>
          </a:p>
        </p:txBody>
      </p:sp>
    </p:spTree>
    <p:extLst>
      <p:ext uri="{BB962C8B-B14F-4D97-AF65-F5344CB8AC3E}">
        <p14:creationId xmlns:p14="http://schemas.microsoft.com/office/powerpoint/2010/main" val="163187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34869" y="516631"/>
            <a:ext cx="2369942" cy="1777455"/>
          </a:xfrm>
          <a:prstGeom prst="rect">
            <a:avLst/>
          </a:prstGeom>
        </p:spPr>
      </p:pic>
      <p:sp>
        <p:nvSpPr>
          <p:cNvPr id="5" name="Rectangle 4"/>
          <p:cNvSpPr/>
          <p:nvPr/>
        </p:nvSpPr>
        <p:spPr>
          <a:xfrm>
            <a:off x="300510" y="798315"/>
            <a:ext cx="5268558"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Shortest path from A to C and E goes through D and 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00510" y="2338930"/>
            <a:ext cx="5866286"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Shortest path to last node F goes through nodes B,D,C and E.</a:t>
            </a:r>
            <a:endParaRPr lang="en-US" dirty="0"/>
          </a:p>
        </p:txBody>
      </p:sp>
      <p:pic>
        <p:nvPicPr>
          <p:cNvPr id="7" name="Picture 6"/>
          <p:cNvPicPr>
            <a:picLocks noChangeAspect="1"/>
          </p:cNvPicPr>
          <p:nvPr/>
        </p:nvPicPr>
        <p:blipFill>
          <a:blip r:embed="rId3"/>
          <a:stretch>
            <a:fillRect/>
          </a:stretch>
        </p:blipFill>
        <p:spPr>
          <a:xfrm>
            <a:off x="7435722" y="2850825"/>
            <a:ext cx="3197444" cy="3864093"/>
          </a:xfrm>
          <a:prstGeom prst="rect">
            <a:avLst/>
          </a:prstGeom>
        </p:spPr>
      </p:pic>
      <p:sp>
        <p:nvSpPr>
          <p:cNvPr id="8" name="Rectangle 7"/>
          <p:cNvSpPr/>
          <p:nvPr/>
        </p:nvSpPr>
        <p:spPr>
          <a:xfrm>
            <a:off x="300510" y="5490037"/>
            <a:ext cx="6096000" cy="685059"/>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Edges are arranged according to the shortest path now we will add scores to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159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8126" y="815871"/>
            <a:ext cx="5821680" cy="5637634"/>
          </a:xfrm>
          <a:prstGeom prst="rect">
            <a:avLst/>
          </a:prstGeom>
        </p:spPr>
        <p:txBody>
          <a:bodyPr wrap="square">
            <a:spAutoFit/>
          </a:bodyPr>
          <a:lstStyle/>
          <a:p>
            <a:pPr>
              <a:lnSpc>
                <a:spcPct val="107000"/>
              </a:lnSpc>
              <a:spcAft>
                <a:spcPts val="800"/>
              </a:spcAft>
            </a:pPr>
            <a:r>
              <a:rPr lang="en-US" sz="24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Adding Scores:</a:t>
            </a:r>
            <a:endParaRPr lang="en-US" sz="2400" dirty="0" smtClean="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B=1,D=1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Because there is one shortest path to 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C=1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Because there is only one shortest path from C to 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E=2</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There are 2 shortest paths from E to A, ABE, ADE.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F=3</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There are 3 shortest path from F to A , ABCF, ABEF, ADEF.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506882" y="1378817"/>
            <a:ext cx="3645663" cy="4303526"/>
          </a:xfrm>
          <a:prstGeom prst="rect">
            <a:avLst/>
          </a:prstGeom>
        </p:spPr>
      </p:pic>
    </p:spTree>
    <p:extLst>
      <p:ext uri="{BB962C8B-B14F-4D97-AF65-F5344CB8AC3E}">
        <p14:creationId xmlns:p14="http://schemas.microsoft.com/office/powerpoint/2010/main" val="59217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966"/>
            <a:ext cx="10353761" cy="1326321"/>
          </a:xfrm>
        </p:spPr>
        <p:txBody>
          <a:bodyPr>
            <a:normAutofit fontScale="90000"/>
          </a:bodyPr>
          <a:lstStyle/>
          <a:p>
            <a:r>
              <a:rPr lang="en-US" b="1" dirty="0">
                <a:solidFill>
                  <a:srgbClr val="FFC000"/>
                </a:solidFill>
              </a:rPr>
              <a:t> </a:t>
            </a:r>
            <a:r>
              <a:rPr lang="en-US" dirty="0">
                <a:solidFill>
                  <a:srgbClr val="FFC000"/>
                </a:solidFill>
              </a:rPr>
              <a:t/>
            </a:r>
            <a:br>
              <a:rPr lang="en-US" dirty="0">
                <a:solidFill>
                  <a:srgbClr val="FFC000"/>
                </a:solidFill>
              </a:rPr>
            </a:br>
            <a:r>
              <a:rPr lang="en-US" b="1" dirty="0">
                <a:solidFill>
                  <a:srgbClr val="FFC000"/>
                </a:solidFill>
              </a:rPr>
              <a:t>Computing scores foe edges:</a:t>
            </a:r>
            <a:r>
              <a:rPr lang="en-US" dirty="0">
                <a:solidFill>
                  <a:srgbClr val="FFC000"/>
                </a:solidFill>
              </a:rPr>
              <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838200" y="1825625"/>
            <a:ext cx="5353594" cy="4351338"/>
          </a:xfrm>
        </p:spPr>
        <p:txBody>
          <a:bodyPr/>
          <a:lstStyle/>
          <a:p>
            <a:r>
              <a:rPr lang="en-US" dirty="0"/>
              <a:t>FC=1/3=0.33</a:t>
            </a:r>
          </a:p>
          <a:p>
            <a:r>
              <a:rPr lang="en-US" dirty="0"/>
              <a:t>FE=2/3=0.667</a:t>
            </a:r>
          </a:p>
          <a:p>
            <a:r>
              <a:rPr lang="en-US" dirty="0"/>
              <a:t>CB=1+0.33(FC) =1.33</a:t>
            </a:r>
          </a:p>
          <a:p>
            <a:r>
              <a:rPr lang="en-US" dirty="0"/>
              <a:t>EB= (1+0.667(FE))/2=0.835</a:t>
            </a:r>
          </a:p>
          <a:p>
            <a:r>
              <a:rPr lang="en-US" dirty="0"/>
              <a:t>ED= (1+0.667 (FE))/2=0.835</a:t>
            </a:r>
          </a:p>
          <a:p>
            <a:r>
              <a:rPr lang="en-US" dirty="0"/>
              <a:t>BA= (1+1.33+0.835 (EB))/1=3.165</a:t>
            </a:r>
          </a:p>
          <a:p>
            <a:r>
              <a:rPr lang="en-US" dirty="0"/>
              <a:t>DA= (1+0.835 (ED))/1=1.835</a:t>
            </a:r>
          </a:p>
        </p:txBody>
      </p:sp>
      <p:pic>
        <p:nvPicPr>
          <p:cNvPr id="4" name="Picture 3"/>
          <p:cNvPicPr>
            <a:picLocks noChangeAspect="1"/>
          </p:cNvPicPr>
          <p:nvPr/>
        </p:nvPicPr>
        <p:blipFill>
          <a:blip r:embed="rId2"/>
          <a:stretch>
            <a:fillRect/>
          </a:stretch>
        </p:blipFill>
        <p:spPr>
          <a:xfrm>
            <a:off x="7575876" y="1616619"/>
            <a:ext cx="4113165" cy="4769350"/>
          </a:xfrm>
          <a:prstGeom prst="rect">
            <a:avLst/>
          </a:prstGeom>
        </p:spPr>
      </p:pic>
    </p:spTree>
    <p:extLst>
      <p:ext uri="{BB962C8B-B14F-4D97-AF65-F5344CB8AC3E}">
        <p14:creationId xmlns:p14="http://schemas.microsoft.com/office/powerpoint/2010/main" val="300261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Repeat these steps for each node:</a:t>
            </a:r>
            <a:r>
              <a:rPr lang="en-US" dirty="0">
                <a:solidFill>
                  <a:srgbClr val="FFC000"/>
                </a:solidFill>
              </a:rPr>
              <a:t/>
            </a:r>
            <a:br>
              <a:rPr lang="en-US" dirty="0">
                <a:solidFill>
                  <a:srgbClr val="FFC000"/>
                </a:solidFill>
              </a:rPr>
            </a:br>
            <a:endParaRPr lang="en-US" dirty="0">
              <a:solidFill>
                <a:srgbClr val="FFC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8091571"/>
              </p:ext>
            </p:extLst>
          </p:nvPr>
        </p:nvGraphicFramePr>
        <p:xfrm>
          <a:off x="710746" y="1690688"/>
          <a:ext cx="4227014" cy="4279040"/>
        </p:xfrm>
        <a:graphic>
          <a:graphicData uri="http://schemas.openxmlformats.org/drawingml/2006/table">
            <a:tbl>
              <a:tblPr firstRow="1" firstCol="1" bandRow="1">
                <a:tableStyleId>{5C22544A-7EE6-4342-B048-85BDC9FD1C3A}</a:tableStyleId>
              </a:tblPr>
              <a:tblGrid>
                <a:gridCol w="404618">
                  <a:extLst>
                    <a:ext uri="{9D8B030D-6E8A-4147-A177-3AD203B41FA5}">
                      <a16:colId xmlns:a16="http://schemas.microsoft.com/office/drawing/2014/main" val="1013997130"/>
                    </a:ext>
                  </a:extLst>
                </a:gridCol>
                <a:gridCol w="3822396">
                  <a:extLst>
                    <a:ext uri="{9D8B030D-6E8A-4147-A177-3AD203B41FA5}">
                      <a16:colId xmlns:a16="http://schemas.microsoft.com/office/drawing/2014/main" val="1655543274"/>
                    </a:ext>
                  </a:extLst>
                </a:gridCol>
              </a:tblGrid>
              <a:tr h="534880">
                <a:tc>
                  <a:txBody>
                    <a:bodyPr/>
                    <a:lstStyle/>
                    <a:p>
                      <a:pPr>
                        <a:lnSpc>
                          <a:spcPct val="107000"/>
                        </a:lnSpc>
                        <a:spcAft>
                          <a:spcPts val="0"/>
                        </a:spcAft>
                      </a:pPr>
                      <a:r>
                        <a:rPr lang="en-US" sz="1200">
                          <a:effectLst/>
                        </a:rPr>
                        <a:t>Edges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Edge betweenness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31661"/>
                  </a:ext>
                </a:extLst>
              </a:tr>
              <a:tr h="534880">
                <a:tc>
                  <a:txBody>
                    <a:bodyPr/>
                    <a:lstStyle/>
                    <a:p>
                      <a:pPr>
                        <a:lnSpc>
                          <a:spcPct val="107000"/>
                        </a:lnSpc>
                        <a:spcAft>
                          <a:spcPts val="0"/>
                        </a:spcAft>
                      </a:pPr>
                      <a:r>
                        <a:rPr lang="en-US" sz="1200">
                          <a:effectLst/>
                        </a:rPr>
                        <a: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3.165+1.5+1.33+0.835+0.5+0.667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1370318"/>
                  </a:ext>
                </a:extLst>
              </a:tr>
              <a:tr h="534880">
                <a:tc>
                  <a:txBody>
                    <a:bodyPr/>
                    <a:lstStyle/>
                    <a:p>
                      <a:pPr>
                        <a:lnSpc>
                          <a:spcPct val="107000"/>
                        </a:lnSpc>
                        <a:spcAft>
                          <a:spcPts val="0"/>
                        </a:spcAft>
                      </a:pPr>
                      <a:r>
                        <a:rPr lang="en-US" sz="1200">
                          <a:effectLst/>
                        </a:rPr>
                        <a:t>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1.835+0.5+0.33+1.835+0.5+0.33         =5.33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207368"/>
                  </a:ext>
                </a:extLst>
              </a:tr>
              <a:tr h="534880">
                <a:tc>
                  <a:txBody>
                    <a:bodyPr/>
                    <a:lstStyle/>
                    <a:p>
                      <a:pPr>
                        <a:lnSpc>
                          <a:spcPct val="107000"/>
                        </a:lnSpc>
                        <a:spcAft>
                          <a:spcPts val="0"/>
                        </a:spcAft>
                      </a:pPr>
                      <a:r>
                        <a:rPr lang="en-US" sz="1200">
                          <a:effectLst/>
                        </a:rPr>
                        <a:t>BC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3.165+1.5+1.33+0.835+0.5+0.667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120925"/>
                  </a:ext>
                </a:extLst>
              </a:tr>
              <a:tr h="534880">
                <a:tc>
                  <a:txBody>
                    <a:bodyPr/>
                    <a:lstStyle/>
                    <a:p>
                      <a:pPr>
                        <a:lnSpc>
                          <a:spcPct val="107000"/>
                        </a:lnSpc>
                        <a:spcAft>
                          <a:spcPts val="0"/>
                        </a:spcAft>
                      </a:pPr>
                      <a:r>
                        <a:rPr lang="en-US" sz="1200">
                          <a:effectLst/>
                        </a:rPr>
                        <a:t>BE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0.835+2+0.835+0.835+2+0.835           =7.34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08735"/>
                  </a:ext>
                </a:extLst>
              </a:tr>
              <a:tr h="534880">
                <a:tc>
                  <a:txBody>
                    <a:bodyPr/>
                    <a:lstStyle/>
                    <a:p>
                      <a:pPr>
                        <a:lnSpc>
                          <a:spcPct val="107000"/>
                        </a:lnSpc>
                        <a:spcAft>
                          <a:spcPts val="0"/>
                        </a:spcAft>
                      </a:pPr>
                      <a:r>
                        <a:rPr lang="en-US" sz="1200">
                          <a:effectLst/>
                        </a:rPr>
                        <a:t>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1.835+0.5+0.33+1.835+0.5+0.33         =5.35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7816784"/>
                  </a:ext>
                </a:extLst>
              </a:tr>
              <a:tr h="534880">
                <a:tc>
                  <a:txBody>
                    <a:bodyPr/>
                    <a:lstStyle/>
                    <a:p>
                      <a:pPr>
                        <a:lnSpc>
                          <a:spcPct val="107000"/>
                        </a:lnSpc>
                        <a:spcAft>
                          <a:spcPts val="0"/>
                        </a:spcAft>
                      </a:pPr>
                      <a:r>
                        <a:rPr lang="en-US" sz="1200">
                          <a:effectLst/>
                        </a:rPr>
                        <a:t>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3.165+1.5+1.33+0.835+0.5+0.667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0709260"/>
                  </a:ext>
                </a:extLst>
              </a:tr>
              <a:tr h="534880">
                <a:tc>
                  <a:txBody>
                    <a:bodyPr/>
                    <a:lstStyle/>
                    <a:p>
                      <a:pPr>
                        <a:lnSpc>
                          <a:spcPct val="107000"/>
                        </a:lnSpc>
                        <a:spcAft>
                          <a:spcPts val="0"/>
                        </a:spcAft>
                      </a:pPr>
                      <a:r>
                        <a:rPr lang="en-US" sz="1200">
                          <a:effectLst/>
                        </a:rPr>
                        <a:t>EF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3.165+1.5+1.33+0.835+0.5+0.667       =8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691143"/>
                  </a:ext>
                </a:extLst>
              </a:tr>
            </a:tbl>
          </a:graphicData>
        </a:graphic>
      </p:graphicFrame>
      <p:sp>
        <p:nvSpPr>
          <p:cNvPr id="5" name="Rectangle 1"/>
          <p:cNvSpPr>
            <a:spLocks noChangeArrowheads="1"/>
          </p:cNvSpPr>
          <p:nvPr/>
        </p:nvSpPr>
        <p:spPr bwMode="auto">
          <a:xfrm>
            <a:off x="-2416629" y="-1527778"/>
            <a:ext cx="86800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5342709" y="2631214"/>
            <a:ext cx="6238356" cy="2156759"/>
          </a:xfrm>
          <a:prstGeom prst="rect">
            <a:avLst/>
          </a:prstGeom>
        </p:spPr>
      </p:pic>
    </p:spTree>
    <p:extLst>
      <p:ext uri="{BB962C8B-B14F-4D97-AF65-F5344CB8AC3E}">
        <p14:creationId xmlns:p14="http://schemas.microsoft.com/office/powerpoint/2010/main" val="202725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Divide scores by 2 and get the EBC</a:t>
            </a:r>
            <a:r>
              <a:rPr lang="en-US" dirty="0">
                <a:solidFill>
                  <a:srgbClr val="FFC000"/>
                </a:solidFill>
              </a:rPr>
              <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838200" y="1825625"/>
            <a:ext cx="3498669" cy="4351338"/>
          </a:xfrm>
        </p:spPr>
        <p:txBody>
          <a:bodyPr/>
          <a:lstStyle/>
          <a:p>
            <a:r>
              <a:rPr lang="en-US" dirty="0"/>
              <a:t>AB=8/2=4</a:t>
            </a:r>
          </a:p>
          <a:p>
            <a:r>
              <a:rPr lang="en-US" dirty="0"/>
              <a:t>AD=5.33/2=2.67</a:t>
            </a:r>
          </a:p>
          <a:p>
            <a:r>
              <a:rPr lang="en-US" dirty="0"/>
              <a:t>BC=8/2=4</a:t>
            </a:r>
          </a:p>
          <a:p>
            <a:r>
              <a:rPr lang="en-US" dirty="0"/>
              <a:t>BE=7.34/2=3.67</a:t>
            </a:r>
          </a:p>
          <a:p>
            <a:r>
              <a:rPr lang="en-US" dirty="0"/>
              <a:t>CF=5.35/2=2.67</a:t>
            </a:r>
          </a:p>
          <a:p>
            <a:r>
              <a:rPr lang="en-US" dirty="0"/>
              <a:t>DE=8/2=4</a:t>
            </a:r>
          </a:p>
          <a:p>
            <a:r>
              <a:rPr lang="en-US" dirty="0"/>
              <a:t>EF=8/2=4</a:t>
            </a:r>
          </a:p>
        </p:txBody>
      </p:sp>
      <p:sp>
        <p:nvSpPr>
          <p:cNvPr id="4" name="Rectangle 3"/>
          <p:cNvSpPr/>
          <p:nvPr/>
        </p:nvSpPr>
        <p:spPr>
          <a:xfrm>
            <a:off x="4706983" y="1690688"/>
            <a:ext cx="6866708"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According to algorithm after computing EBC remove the highest score edges. As we can see AB,DE,BC and EF have highest score.so we will strike them out and it will give us three sub graphs.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949016" y="2760995"/>
            <a:ext cx="3191320" cy="1571844"/>
          </a:xfrm>
          <a:prstGeom prst="rect">
            <a:avLst/>
          </a:prstGeom>
        </p:spPr>
      </p:pic>
      <p:pic>
        <p:nvPicPr>
          <p:cNvPr id="6" name="Picture 5"/>
          <p:cNvPicPr>
            <a:picLocks noChangeAspect="1"/>
          </p:cNvPicPr>
          <p:nvPr/>
        </p:nvPicPr>
        <p:blipFill>
          <a:blip r:embed="rId3"/>
          <a:stretch>
            <a:fillRect/>
          </a:stretch>
        </p:blipFill>
        <p:spPr>
          <a:xfrm>
            <a:off x="6444650" y="4946123"/>
            <a:ext cx="3391373" cy="1505160"/>
          </a:xfrm>
          <a:prstGeom prst="rect">
            <a:avLst/>
          </a:prstGeom>
        </p:spPr>
      </p:pic>
      <p:sp>
        <p:nvSpPr>
          <p:cNvPr id="7" name="Rectangle 6"/>
          <p:cNvSpPr/>
          <p:nvPr/>
        </p:nvSpPr>
        <p:spPr>
          <a:xfrm>
            <a:off x="2101128" y="5982615"/>
            <a:ext cx="4211025"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These 3 are subgraphs called communities.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294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Pseudo code:</a:t>
            </a:r>
            <a:r>
              <a:rPr lang="en-US" dirty="0">
                <a:solidFill>
                  <a:srgbClr val="FFC000"/>
                </a:solidFill>
              </a:rPr>
              <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913794" y="1678053"/>
            <a:ext cx="10353762" cy="3695136"/>
          </a:xfrm>
        </p:spPr>
        <p:txBody>
          <a:bodyPr>
            <a:noAutofit/>
          </a:bodyPr>
          <a:lstStyle/>
          <a:p>
            <a:r>
              <a:rPr lang="en-US" sz="1800" dirty="0"/>
              <a:t>Repeat </a:t>
            </a:r>
          </a:p>
          <a:p>
            <a:r>
              <a:rPr lang="en-US" sz="1800" dirty="0"/>
              <a:t>Let n be number of edges in graph</a:t>
            </a:r>
          </a:p>
          <a:p>
            <a:r>
              <a:rPr lang="en-US" sz="1800" dirty="0"/>
              <a:t>For </a:t>
            </a:r>
            <a:r>
              <a:rPr lang="en-US" sz="1800" dirty="0" err="1"/>
              <a:t>i</a:t>
            </a:r>
            <a:r>
              <a:rPr lang="en-US" sz="1800" dirty="0"/>
              <a:t>=0 to n-1</a:t>
            </a:r>
          </a:p>
          <a:p>
            <a:r>
              <a:rPr lang="en-US" sz="1800" dirty="0"/>
              <a:t>Let b[</a:t>
            </a:r>
            <a:r>
              <a:rPr lang="en-US" sz="1800" dirty="0" err="1"/>
              <a:t>i</a:t>
            </a:r>
            <a:r>
              <a:rPr lang="en-US" sz="1800" dirty="0"/>
              <a:t>] be </a:t>
            </a:r>
            <a:r>
              <a:rPr lang="en-US" sz="1800" dirty="0" err="1"/>
              <a:t>betweenness</a:t>
            </a:r>
            <a:r>
              <a:rPr lang="en-US" sz="1800" dirty="0"/>
              <a:t> centrality of edge </a:t>
            </a:r>
            <a:r>
              <a:rPr lang="en-US" sz="1800" dirty="0" err="1"/>
              <a:t>i</a:t>
            </a:r>
            <a:endParaRPr lang="en-US" sz="1800" dirty="0"/>
          </a:p>
          <a:p>
            <a:r>
              <a:rPr lang="en-US" sz="1800" dirty="0"/>
              <a:t>If b[</a:t>
            </a:r>
            <a:r>
              <a:rPr lang="en-US" sz="1800" dirty="0" err="1"/>
              <a:t>i</a:t>
            </a:r>
            <a:r>
              <a:rPr lang="en-US" sz="1800" dirty="0"/>
              <a:t>] &gt; max-b then</a:t>
            </a:r>
          </a:p>
          <a:p>
            <a:r>
              <a:rPr lang="en-US" sz="1800" dirty="0"/>
              <a:t>Max-b=b[</a:t>
            </a:r>
            <a:r>
              <a:rPr lang="en-US" sz="1800" dirty="0" err="1"/>
              <a:t>i</a:t>
            </a:r>
            <a:r>
              <a:rPr lang="en-US" sz="1800" dirty="0"/>
              <a:t>]</a:t>
            </a:r>
          </a:p>
          <a:p>
            <a:r>
              <a:rPr lang="en-US" sz="1800" dirty="0"/>
              <a:t>Max-b-edge =</a:t>
            </a:r>
            <a:r>
              <a:rPr lang="en-US" sz="1800" dirty="0" err="1"/>
              <a:t>i</a:t>
            </a:r>
            <a:endParaRPr lang="en-US" sz="1800" dirty="0"/>
          </a:p>
          <a:p>
            <a:r>
              <a:rPr lang="en-US" sz="1800" dirty="0"/>
              <a:t>}}</a:t>
            </a:r>
          </a:p>
          <a:p>
            <a:r>
              <a:rPr lang="en-US" sz="1800" dirty="0"/>
              <a:t>Remove edge I from graph</a:t>
            </a:r>
          </a:p>
          <a:p>
            <a:r>
              <a:rPr lang="en-US" sz="1800" dirty="0"/>
              <a:t>Until number of edges in graph is 0</a:t>
            </a:r>
          </a:p>
        </p:txBody>
      </p:sp>
    </p:spTree>
    <p:extLst>
      <p:ext uri="{BB962C8B-B14F-4D97-AF65-F5344CB8AC3E}">
        <p14:creationId xmlns:p14="http://schemas.microsoft.com/office/powerpoint/2010/main" val="44423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Advantages</a:t>
            </a:r>
            <a:r>
              <a:rPr lang="en-US" b="1" dirty="0" smtClean="0">
                <a:solidFill>
                  <a:srgbClr val="FFC000"/>
                </a:solidFill>
              </a:rPr>
              <a:t>:</a:t>
            </a:r>
            <a:endParaRPr lang="en-US" dirty="0">
              <a:solidFill>
                <a:srgbClr val="FFC000"/>
              </a:solidFill>
            </a:endParaRPr>
          </a:p>
        </p:txBody>
      </p:sp>
      <p:sp>
        <p:nvSpPr>
          <p:cNvPr id="3" name="Content Placeholder 2"/>
          <p:cNvSpPr>
            <a:spLocks noGrp="1"/>
          </p:cNvSpPr>
          <p:nvPr>
            <p:ph idx="1"/>
          </p:nvPr>
        </p:nvSpPr>
        <p:spPr>
          <a:xfrm>
            <a:off x="838200" y="1825625"/>
            <a:ext cx="7548154" cy="1178832"/>
          </a:xfrm>
        </p:spPr>
        <p:txBody>
          <a:bodyPr/>
          <a:lstStyle/>
          <a:p>
            <a:pPr lvl="0"/>
            <a:r>
              <a:rPr lang="en-US" dirty="0"/>
              <a:t>It helps in finding the community from graph.</a:t>
            </a:r>
          </a:p>
          <a:p>
            <a:pPr lvl="0"/>
            <a:r>
              <a:rPr lang="en-US" dirty="0"/>
              <a:t>It is suitable in small input of data.</a:t>
            </a:r>
          </a:p>
          <a:p>
            <a:endParaRPr lang="en-US" dirty="0"/>
          </a:p>
        </p:txBody>
      </p:sp>
      <p:sp>
        <p:nvSpPr>
          <p:cNvPr id="4" name="Title 1"/>
          <p:cNvSpPr txBox="1">
            <a:spLocks/>
          </p:cNvSpPr>
          <p:nvPr/>
        </p:nvSpPr>
        <p:spPr>
          <a:xfrm>
            <a:off x="838200" y="30044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FC000"/>
                </a:solidFill>
              </a:rPr>
              <a:t>Disadvantages:</a:t>
            </a:r>
            <a:endParaRPr lang="en-US" sz="2400" dirty="0">
              <a:solidFill>
                <a:srgbClr val="FFC000"/>
              </a:solidFill>
            </a:endParaRPr>
          </a:p>
          <a:p>
            <a:endParaRPr lang="en-US" sz="2400" dirty="0">
              <a:solidFill>
                <a:srgbClr val="FFC000"/>
              </a:solidFill>
            </a:endParaRPr>
          </a:p>
        </p:txBody>
      </p:sp>
      <p:sp>
        <p:nvSpPr>
          <p:cNvPr id="5" name="Content Placeholder 2"/>
          <p:cNvSpPr txBox="1">
            <a:spLocks/>
          </p:cNvSpPr>
          <p:nvPr/>
        </p:nvSpPr>
        <p:spPr>
          <a:xfrm>
            <a:off x="729343" y="4318226"/>
            <a:ext cx="7548154" cy="1178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algorithm is not efficient in time with networks containing large number of nodes and data.</a:t>
            </a:r>
          </a:p>
        </p:txBody>
      </p:sp>
    </p:spTree>
    <p:extLst>
      <p:ext uri="{BB962C8B-B14F-4D97-AF65-F5344CB8AC3E}">
        <p14:creationId xmlns:p14="http://schemas.microsoft.com/office/powerpoint/2010/main" val="290150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Complexity Analysis:</a:t>
            </a:r>
            <a:r>
              <a:rPr lang="en-US" dirty="0">
                <a:solidFill>
                  <a:srgbClr val="FFC000"/>
                </a:solidFill>
              </a:rPr>
              <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r>
              <a:rPr lang="en-US" dirty="0"/>
              <a:t>It has the time complexity, increasing up to </a:t>
            </a:r>
            <a:r>
              <a:rPr lang="en-US" dirty="0">
                <a:solidFill>
                  <a:srgbClr val="FFC000"/>
                </a:solidFill>
              </a:rPr>
              <a:t>O (n^3) </a:t>
            </a:r>
            <a:r>
              <a:rPr lang="en-US" dirty="0"/>
              <a:t>or </a:t>
            </a:r>
            <a:r>
              <a:rPr lang="en-US" dirty="0">
                <a:solidFill>
                  <a:srgbClr val="FFC000"/>
                </a:solidFill>
              </a:rPr>
              <a:t>O (m^2n) </a:t>
            </a:r>
            <a:r>
              <a:rPr lang="en-US" dirty="0"/>
              <a:t>on a scattered graph having </a:t>
            </a:r>
            <a:r>
              <a:rPr lang="en-US" dirty="0">
                <a:solidFill>
                  <a:srgbClr val="FFC000"/>
                </a:solidFill>
              </a:rPr>
              <a:t>m edges and n nodes</a:t>
            </a:r>
            <a:r>
              <a:rPr lang="en-US" dirty="0" smtClean="0"/>
              <a:t>.</a:t>
            </a:r>
          </a:p>
          <a:p>
            <a:r>
              <a:rPr lang="en-US" dirty="0" smtClean="0"/>
              <a:t> </a:t>
            </a:r>
            <a:r>
              <a:rPr lang="en-US" dirty="0"/>
              <a:t>As a result, Girvan-Newman is generally not used on large-scale networks. Its maximum node count is a few thousands nodes or less.</a:t>
            </a:r>
          </a:p>
          <a:p>
            <a:endParaRPr lang="en-US" dirty="0"/>
          </a:p>
        </p:txBody>
      </p:sp>
    </p:spTree>
    <p:extLst>
      <p:ext uri="{BB962C8B-B14F-4D97-AF65-F5344CB8AC3E}">
        <p14:creationId xmlns:p14="http://schemas.microsoft.com/office/powerpoint/2010/main" val="26305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Girvan-Newman Community Detection Algorithms </a:t>
            </a:r>
            <a:r>
              <a:rPr lang="en-US" dirty="0"/>
              <a:t/>
            </a:r>
            <a:br>
              <a:rPr lang="en-US" dirty="0"/>
            </a:br>
            <a:endParaRPr lang="en-US" dirty="0"/>
          </a:p>
        </p:txBody>
      </p:sp>
    </p:spTree>
    <p:extLst>
      <p:ext uri="{BB962C8B-B14F-4D97-AF65-F5344CB8AC3E}">
        <p14:creationId xmlns:p14="http://schemas.microsoft.com/office/powerpoint/2010/main" val="50363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What is community?</a:t>
            </a:r>
            <a:endParaRPr lang="en-US" dirty="0">
              <a:solidFill>
                <a:srgbClr val="FFC000"/>
              </a:solidFill>
            </a:endParaRPr>
          </a:p>
        </p:txBody>
      </p:sp>
      <p:sp>
        <p:nvSpPr>
          <p:cNvPr id="3" name="Content Placeholder 2"/>
          <p:cNvSpPr>
            <a:spLocks noGrp="1"/>
          </p:cNvSpPr>
          <p:nvPr>
            <p:ph idx="1"/>
          </p:nvPr>
        </p:nvSpPr>
        <p:spPr>
          <a:xfrm>
            <a:off x="838200" y="1825625"/>
            <a:ext cx="6228806" cy="4248604"/>
          </a:xfrm>
        </p:spPr>
        <p:txBody>
          <a:bodyPr>
            <a:normAutofit/>
          </a:bodyPr>
          <a:lstStyle/>
          <a:p>
            <a:r>
              <a:rPr lang="en-US" sz="2800" dirty="0"/>
              <a:t>“A community, with respect to graphs, can be defined as a subset of nodes that are directly connected to each other and loosely connected to the nodes in the other communities in the same graphs</a:t>
            </a:r>
            <a:r>
              <a:rPr lang="en-US" sz="2800" dirty="0" smtClean="0"/>
              <a:t>.”</a:t>
            </a:r>
          </a:p>
          <a:p>
            <a:endParaRPr lang="en-US" sz="2800"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445829" y="2123917"/>
            <a:ext cx="3921034" cy="3652020"/>
          </a:xfrm>
          <a:prstGeom prst="rect">
            <a:avLst/>
          </a:prstGeom>
        </p:spPr>
      </p:pic>
    </p:spTree>
    <p:extLst>
      <p:ext uri="{BB962C8B-B14F-4D97-AF65-F5344CB8AC3E}">
        <p14:creationId xmlns:p14="http://schemas.microsoft.com/office/powerpoint/2010/main" val="52380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Need of community detection:</a:t>
            </a:r>
            <a:endParaRPr lang="en-US" dirty="0">
              <a:solidFill>
                <a:srgbClr val="FFC000"/>
              </a:solidFill>
            </a:endParaRPr>
          </a:p>
        </p:txBody>
      </p:sp>
      <p:sp>
        <p:nvSpPr>
          <p:cNvPr id="3" name="Content Placeholder 2"/>
          <p:cNvSpPr>
            <a:spLocks noGrp="1"/>
          </p:cNvSpPr>
          <p:nvPr>
            <p:ph idx="1"/>
          </p:nvPr>
        </p:nvSpPr>
        <p:spPr/>
        <p:txBody>
          <a:bodyPr>
            <a:normAutofit/>
          </a:bodyPr>
          <a:lstStyle/>
          <a:p>
            <a:pPr lvl="0"/>
            <a:r>
              <a:rPr lang="en-US" dirty="0"/>
              <a:t>We need community detection to discover people with common interest and keep them connected.</a:t>
            </a:r>
          </a:p>
          <a:p>
            <a:pPr lvl="0"/>
            <a:r>
              <a:rPr lang="en-US" dirty="0"/>
              <a:t>We need community detection in machine learning to detect groups with similar properties and extract groups for various purpose.</a:t>
            </a:r>
          </a:p>
          <a:p>
            <a:pPr lvl="0"/>
            <a:r>
              <a:rPr lang="en-US" dirty="0"/>
              <a:t>We need community detection in stock market.</a:t>
            </a:r>
          </a:p>
          <a:p>
            <a:pPr marL="0" indent="0">
              <a:buNone/>
            </a:pPr>
            <a:r>
              <a:rPr lang="en-US" sz="2400" b="1" dirty="0" smtClean="0">
                <a:solidFill>
                  <a:srgbClr val="FFC000"/>
                </a:solidFill>
              </a:rPr>
              <a:t>Problem statement:</a:t>
            </a:r>
          </a:p>
          <a:p>
            <a:pPr marL="0" indent="0">
              <a:buNone/>
            </a:pPr>
            <a:r>
              <a:rPr lang="en-US" dirty="0" smtClean="0"/>
              <a:t>Over </a:t>
            </a:r>
            <a:r>
              <a:rPr lang="en-US" dirty="0"/>
              <a:t>large scale, it is very difficult to configure the different communities, so we need the algorithms to partition the network in different communities.</a:t>
            </a:r>
          </a:p>
        </p:txBody>
      </p:sp>
    </p:spTree>
    <p:extLst>
      <p:ext uri="{BB962C8B-B14F-4D97-AF65-F5344CB8AC3E}">
        <p14:creationId xmlns:p14="http://schemas.microsoft.com/office/powerpoint/2010/main" val="40782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C000"/>
                </a:solidFill>
              </a:rPr>
              <a:t>Girvan-Newman Community Detection Algorithms </a:t>
            </a:r>
            <a:r>
              <a:rPr lang="en-US" dirty="0">
                <a:solidFill>
                  <a:srgbClr val="FFC000"/>
                </a:solidFill>
              </a:rPr>
              <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r>
              <a:rPr lang="en-US" dirty="0"/>
              <a:t>It is the technique for the detection and analysis of community structure depends upon the iterative elimination of edges with the highest number of the shortest paths that pass through them. </a:t>
            </a:r>
          </a:p>
          <a:p>
            <a:r>
              <a:rPr lang="en-US" dirty="0"/>
              <a:t>It follows the </a:t>
            </a:r>
            <a:r>
              <a:rPr lang="en-US" u="sng" dirty="0"/>
              <a:t>divisive</a:t>
            </a:r>
            <a:r>
              <a:rPr lang="en-US" dirty="0"/>
              <a:t> hierarchical clustering based on edge </a:t>
            </a:r>
            <a:r>
              <a:rPr lang="en-US" dirty="0" err="1"/>
              <a:t>betweenness</a:t>
            </a:r>
            <a:r>
              <a:rPr lang="en-US" dirty="0"/>
              <a:t>.</a:t>
            </a:r>
          </a:p>
          <a:p>
            <a:pPr marL="0" indent="0">
              <a:buNone/>
            </a:pPr>
            <a:r>
              <a:rPr lang="en-US" b="1" dirty="0" smtClean="0">
                <a:solidFill>
                  <a:srgbClr val="FFC000"/>
                </a:solidFill>
              </a:rPr>
              <a:t>Divisive hierarchical clustering</a:t>
            </a:r>
            <a:r>
              <a:rPr lang="en-US" b="1" dirty="0" smtClean="0"/>
              <a:t>:</a:t>
            </a:r>
            <a:endParaRPr lang="en-US" dirty="0" smtClean="0"/>
          </a:p>
          <a:p>
            <a:pPr marL="0" indent="0">
              <a:buNone/>
            </a:pPr>
            <a:r>
              <a:rPr lang="en-US" dirty="0"/>
              <a:t>Start with the complete graph and take off the edges iteratively. Edge with the highest weight is removed first and repeated.</a:t>
            </a:r>
          </a:p>
          <a:p>
            <a:pPr marL="0" indent="0">
              <a:buNone/>
            </a:pPr>
            <a:endParaRPr lang="en-US" dirty="0"/>
          </a:p>
        </p:txBody>
      </p:sp>
    </p:spTree>
    <p:extLst>
      <p:ext uri="{BB962C8B-B14F-4D97-AF65-F5344CB8AC3E}">
        <p14:creationId xmlns:p14="http://schemas.microsoft.com/office/powerpoint/2010/main" val="183843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Explanation:</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a:t>This algorithm removes the edges of graph based on </a:t>
            </a:r>
            <a:r>
              <a:rPr lang="en-US" u="sng" dirty="0"/>
              <a:t>edge between centrality values</a:t>
            </a:r>
            <a:r>
              <a:rPr lang="en-US" dirty="0"/>
              <a:t>.</a:t>
            </a:r>
            <a:endParaRPr lang="en-US" sz="2400" dirty="0"/>
          </a:p>
          <a:p>
            <a:r>
              <a:rPr lang="en-US" sz="2400" b="1" dirty="0">
                <a:solidFill>
                  <a:srgbClr val="FFC000"/>
                </a:solidFill>
              </a:rPr>
              <a:t>Edge between centrality values:</a:t>
            </a:r>
          </a:p>
          <a:p>
            <a:r>
              <a:rPr lang="en-US" dirty="0"/>
              <a:t>It is the number of shortest paths that passes through the edge in a network. Each edge is given an EBC score based on the shortest paths among all the nodes in graph.</a:t>
            </a:r>
            <a:endParaRPr lang="en-US" sz="2400" dirty="0"/>
          </a:p>
          <a:p>
            <a:r>
              <a:rPr lang="en-US" sz="2400" b="1" dirty="0">
                <a:solidFill>
                  <a:srgbClr val="FFC000"/>
                </a:solidFill>
              </a:rPr>
              <a:t>Shortest path:</a:t>
            </a:r>
            <a:endParaRPr lang="en-US" sz="2400" dirty="0">
              <a:solidFill>
                <a:srgbClr val="FFC000"/>
              </a:solidFill>
            </a:endParaRPr>
          </a:p>
          <a:p>
            <a:r>
              <a:rPr lang="en-US" dirty="0"/>
              <a:t>Shortest path means the least distance amount between two nodes</a:t>
            </a:r>
            <a:r>
              <a:rPr lang="en-US" dirty="0" smtClean="0"/>
              <a:t>.</a:t>
            </a:r>
            <a:endParaRPr lang="en-US" sz="2400" dirty="0"/>
          </a:p>
        </p:txBody>
      </p:sp>
    </p:spTree>
    <p:extLst>
      <p:ext uri="{BB962C8B-B14F-4D97-AF65-F5344CB8AC3E}">
        <p14:creationId xmlns:p14="http://schemas.microsoft.com/office/powerpoint/2010/main" val="328809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Steps:</a:t>
            </a:r>
            <a:endParaRPr lang="en-US" dirty="0">
              <a:solidFill>
                <a:srgbClr val="FFC000"/>
              </a:solidFill>
            </a:endParaRPr>
          </a:p>
        </p:txBody>
      </p:sp>
      <p:sp>
        <p:nvSpPr>
          <p:cNvPr id="3" name="Content Placeholder 2"/>
          <p:cNvSpPr>
            <a:spLocks noGrp="1"/>
          </p:cNvSpPr>
          <p:nvPr>
            <p:ph idx="1"/>
          </p:nvPr>
        </p:nvSpPr>
        <p:spPr/>
        <p:txBody>
          <a:bodyPr/>
          <a:lstStyle/>
          <a:p>
            <a:pPr lvl="0"/>
            <a:r>
              <a:rPr lang="en-US" sz="2400" dirty="0" smtClean="0"/>
              <a:t>Repeat until no edges are left.</a:t>
            </a:r>
          </a:p>
          <a:p>
            <a:pPr lvl="1"/>
            <a:r>
              <a:rPr lang="en-US" sz="2400" dirty="0" smtClean="0"/>
              <a:t>Calculate EBC for every edge in graph.</a:t>
            </a:r>
          </a:p>
          <a:p>
            <a:pPr lvl="1"/>
            <a:r>
              <a:rPr lang="en-US" sz="2400" dirty="0" smtClean="0"/>
              <a:t>Remove the edge with highest EBC.</a:t>
            </a:r>
          </a:p>
          <a:p>
            <a:pPr lvl="1"/>
            <a:r>
              <a:rPr lang="en-US" sz="2400" dirty="0" smtClean="0"/>
              <a:t>Calculate EBC for remaining edges.</a:t>
            </a:r>
          </a:p>
          <a:p>
            <a:r>
              <a:rPr lang="en-US" sz="2400" dirty="0" smtClean="0"/>
              <a:t>Connected components are communities.</a:t>
            </a:r>
            <a:br>
              <a:rPr lang="en-US" sz="2400" dirty="0" smtClean="0"/>
            </a:br>
            <a:endParaRPr lang="en-US" sz="2400" dirty="0" smtClean="0"/>
          </a:p>
          <a:p>
            <a:endParaRPr lang="en-US" dirty="0"/>
          </a:p>
        </p:txBody>
      </p:sp>
    </p:spTree>
    <p:extLst>
      <p:ext uri="{BB962C8B-B14F-4D97-AF65-F5344CB8AC3E}">
        <p14:creationId xmlns:p14="http://schemas.microsoft.com/office/powerpoint/2010/main" val="186028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C000"/>
                </a:solidFill>
              </a:rPr>
              <a:t>Applications:</a:t>
            </a:r>
            <a:r>
              <a:rPr lang="en-US" dirty="0" smtClean="0">
                <a:solidFill>
                  <a:srgbClr val="FFC000"/>
                </a:solidFill>
              </a:rPr>
              <a:t/>
            </a:r>
            <a:br>
              <a:rPr lang="en-US" dirty="0" smtClean="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pPr lvl="0"/>
            <a:r>
              <a:rPr lang="en-US" dirty="0"/>
              <a:t>We need community detection to discover people with common interest and keep them connected.</a:t>
            </a:r>
          </a:p>
          <a:p>
            <a:pPr lvl="0"/>
            <a:r>
              <a:rPr lang="en-US" dirty="0"/>
              <a:t>We need community detection in machine learning to detect groups with similar properties and extract groups for various purpose.</a:t>
            </a:r>
          </a:p>
          <a:p>
            <a:pPr lvl="0"/>
            <a:r>
              <a:rPr lang="en-US" dirty="0"/>
              <a:t>We need community detection in stock market.</a:t>
            </a:r>
          </a:p>
          <a:p>
            <a:pPr marL="0" indent="0">
              <a:buNone/>
            </a:pPr>
            <a:endParaRPr lang="en-US" dirty="0"/>
          </a:p>
        </p:txBody>
      </p:sp>
    </p:spTree>
    <p:extLst>
      <p:ext uri="{BB962C8B-B14F-4D97-AF65-F5344CB8AC3E}">
        <p14:creationId xmlns:p14="http://schemas.microsoft.com/office/powerpoint/2010/main" val="186792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Example:</a:t>
            </a:r>
            <a:endParaRPr lang="en-US" dirty="0">
              <a:solidFill>
                <a:srgbClr val="FFC000"/>
              </a:solidFill>
            </a:endParaRPr>
          </a:p>
        </p:txBody>
      </p:sp>
      <p:pic>
        <p:nvPicPr>
          <p:cNvPr id="18" name="Content Placeholder 17"/>
          <p:cNvPicPr>
            <a:picLocks noGrp="1" noChangeAspect="1"/>
          </p:cNvPicPr>
          <p:nvPr>
            <p:ph idx="1"/>
          </p:nvPr>
        </p:nvPicPr>
        <p:blipFill>
          <a:blip r:embed="rId2"/>
          <a:stretch>
            <a:fillRect/>
          </a:stretch>
        </p:blipFill>
        <p:spPr>
          <a:xfrm>
            <a:off x="3457824" y="2795451"/>
            <a:ext cx="4119521" cy="1795689"/>
          </a:xfrm>
          <a:prstGeom prst="rect">
            <a:avLst/>
          </a:prstGeom>
        </p:spPr>
      </p:pic>
      <p:sp>
        <p:nvSpPr>
          <p:cNvPr id="22" name="Rectangle 21"/>
          <p:cNvSpPr/>
          <p:nvPr/>
        </p:nvSpPr>
        <p:spPr>
          <a:xfrm>
            <a:off x="838200" y="1656375"/>
            <a:ext cx="6118663" cy="369332"/>
          </a:xfrm>
          <a:prstGeom prst="rect">
            <a:avLst/>
          </a:prstGeom>
        </p:spPr>
        <p:txBody>
          <a:bodyPr wrap="none">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Take one node let say </a:t>
            </a:r>
            <a:r>
              <a:rPr lang="en-US" altLang="en-US" dirty="0" smtClean="0">
                <a:latin typeface="Calibri" panose="020F0502020204030204" pitchFamily="34" charset="0"/>
                <a:ea typeface="Calibri" panose="020F0502020204030204" pitchFamily="34" charset="0"/>
                <a:cs typeface="Times New Roman" panose="02020603050405020304" pitchFamily="18" charset="0"/>
              </a:rPr>
              <a:t>A . Directly </a:t>
            </a:r>
            <a:r>
              <a:rPr lang="en-US" altLang="en-US" dirty="0">
                <a:latin typeface="Calibri" panose="020F0502020204030204" pitchFamily="34" charset="0"/>
                <a:ea typeface="Calibri" panose="020F0502020204030204" pitchFamily="34" charset="0"/>
                <a:cs typeface="Times New Roman" panose="02020603050405020304" pitchFamily="18" charset="0"/>
              </a:rPr>
              <a:t>connected nodes are B and D.</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p:nvPr/>
        </p:nvSpPr>
        <p:spPr>
          <a:xfrm>
            <a:off x="838200" y="2061324"/>
            <a:ext cx="3115084" cy="369332"/>
          </a:xfrm>
          <a:prstGeom prst="rect">
            <a:avLst/>
          </a:prstGeom>
        </p:spPr>
        <p:txBody>
          <a:bodyPr wrap="none">
            <a:spAutoFit/>
          </a:bodyPr>
          <a:lstStyle/>
          <a:p>
            <a:pPr lvl="0" eaLnBrk="0" fontAlgn="base" hangingPunct="0">
              <a:spcBef>
                <a:spcPct val="0"/>
              </a:spcBef>
              <a:spcAft>
                <a:spcPct val="0"/>
              </a:spcAft>
            </a:pPr>
            <a:r>
              <a:rPr lang="en-US" altLang="en-US" dirty="0">
                <a:latin typeface="Arial" panose="020B0604020202020204" pitchFamily="34" charset="0"/>
                <a:ea typeface="Calibri" panose="020F0502020204030204" pitchFamily="34" charset="0"/>
                <a:cs typeface="Times New Roman" panose="02020603050405020304" pitchFamily="18" charset="0"/>
              </a:rPr>
              <a:t>Shortest path of AB and AD.</a:t>
            </a:r>
            <a:r>
              <a:rPr kumimoji="0" lang="en-US" altLang="en-US" sz="1600" b="0" i="0" u="none" strike="noStrike" cap="none" normalizeH="0" baseline="0" dirty="0" smtClean="0">
                <a:ln>
                  <a:noFill/>
                </a:ln>
                <a:solidFill>
                  <a:schemeClr val="tx1"/>
                </a:solidFill>
                <a:effectLst/>
                <a:latin typeface="Arial" panose="020B0604020202020204" pitchFamily="34"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1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TotalTime>
  <Words>766</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Times New Roman</vt:lpstr>
      <vt:lpstr>Damask</vt:lpstr>
      <vt:lpstr>Data structure and algorithm</vt:lpstr>
      <vt:lpstr>Girvan-Newman Community Detection Algorithms  </vt:lpstr>
      <vt:lpstr>What is community?</vt:lpstr>
      <vt:lpstr>Need of community detection:</vt:lpstr>
      <vt:lpstr>Girvan-Newman Community Detection Algorithms  </vt:lpstr>
      <vt:lpstr>Explanation:</vt:lpstr>
      <vt:lpstr>Steps:</vt:lpstr>
      <vt:lpstr>Applications: </vt:lpstr>
      <vt:lpstr>Example:</vt:lpstr>
      <vt:lpstr>PowerPoint Presentation</vt:lpstr>
      <vt:lpstr>PowerPoint Presentation</vt:lpstr>
      <vt:lpstr>  Computing scores foe edges: </vt:lpstr>
      <vt:lpstr>Repeat these steps for each node: </vt:lpstr>
      <vt:lpstr>Divide scores by 2 and get the EBC </vt:lpstr>
      <vt:lpstr>Pseudo code: </vt:lpstr>
      <vt:lpstr>Advantages:</vt:lpstr>
      <vt:lpstr>Complexity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Girvan-Newman Community Detection Algorithms</dc:title>
  <dc:creator>Usman Shabbir</dc:creator>
  <cp:lastModifiedBy>Usman Shabbir</cp:lastModifiedBy>
  <cp:revision>10</cp:revision>
  <dcterms:created xsi:type="dcterms:W3CDTF">2023-02-08T06:44:11Z</dcterms:created>
  <dcterms:modified xsi:type="dcterms:W3CDTF">2023-02-09T04:49:24Z</dcterms:modified>
</cp:coreProperties>
</file>