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61" r:id="rId4"/>
    <p:sldId id="287" r:id="rId5"/>
    <p:sldId id="260" r:id="rId6"/>
    <p:sldId id="262" r:id="rId7"/>
    <p:sldId id="263" r:id="rId8"/>
    <p:sldId id="264" r:id="rId9"/>
    <p:sldId id="280" r:id="rId10"/>
    <p:sldId id="270" r:id="rId11"/>
    <p:sldId id="265" r:id="rId12"/>
    <p:sldId id="266" r:id="rId13"/>
    <p:sldId id="267" r:id="rId14"/>
    <p:sldId id="268" r:id="rId15"/>
    <p:sldId id="271" r:id="rId16"/>
    <p:sldId id="272" r:id="rId17"/>
    <p:sldId id="273" r:id="rId18"/>
    <p:sldId id="278" r:id="rId19"/>
    <p:sldId id="279" r:id="rId20"/>
    <p:sldId id="276" r:id="rId21"/>
    <p:sldId id="274" r:id="rId22"/>
    <p:sldId id="275" r:id="rId23"/>
    <p:sldId id="277" r:id="rId24"/>
    <p:sldId id="282" r:id="rId25"/>
    <p:sldId id="281" r:id="rId26"/>
    <p:sldId id="283" r:id="rId27"/>
    <p:sldId id="284" r:id="rId28"/>
    <p:sldId id="286" r:id="rId29"/>
    <p:sldId id="285"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BA2B5-8148-4A3A-9E3F-86EB5363B155}" type="datetimeFigureOut">
              <a:rPr lang="en-IN" smtClean="0"/>
              <a:t>25-04-2020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EB5F3-0DF3-478E-A6F5-6522BC619168}" type="slidenum">
              <a:rPr lang="en-IN" smtClean="0"/>
              <a:t>‹#›</a:t>
            </a:fld>
            <a:endParaRPr lang="en-IN"/>
          </a:p>
        </p:txBody>
      </p:sp>
    </p:spTree>
    <p:extLst>
      <p:ext uri="{BB962C8B-B14F-4D97-AF65-F5344CB8AC3E}">
        <p14:creationId xmlns:p14="http://schemas.microsoft.com/office/powerpoint/2010/main" val="67575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ssignmenthelp4me.com/assignment-answer-comparison-between-adaptive-sdlc-model-and-predictive-sdlc-model-301.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B2A512-A935-4E77-8B28-1DCFDD492E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087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EFEB5F3-0DF3-478E-A6F5-6522BC619168}" type="slidenum">
              <a:rPr lang="en-IN" smtClean="0"/>
              <a:t>5</a:t>
            </a:fld>
            <a:endParaRPr lang="en-IN"/>
          </a:p>
        </p:txBody>
      </p:sp>
    </p:spTree>
    <p:extLst>
      <p:ext uri="{BB962C8B-B14F-4D97-AF65-F5344CB8AC3E}">
        <p14:creationId xmlns:p14="http://schemas.microsoft.com/office/powerpoint/2010/main" val="174451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adaptive is known as agile, and the predictive approach also referred to as the traditional or waterfall model</a:t>
            </a:r>
            <a:endParaRPr lang="" sz="1200" b="0" i="0" kern="1200" dirty="0" smtClean="0">
              <a:solidFill>
                <a:schemeClr val="tx1"/>
              </a:solidFill>
              <a:effectLst/>
              <a:latin typeface="+mn-lt"/>
              <a:ea typeface="+mn-ea"/>
              <a:cs typeface="+mn-cs"/>
            </a:endParaRPr>
          </a:p>
          <a:p>
            <a:endParaRPr lang="" sz="1200" b="0" i="0" kern="1200" dirty="0" smtClean="0">
              <a:solidFill>
                <a:schemeClr val="tx1"/>
              </a:solidFill>
              <a:effectLst/>
              <a:latin typeface="+mn-lt"/>
              <a:ea typeface="+mn-ea"/>
              <a:cs typeface="+mn-cs"/>
            </a:endParaRPr>
          </a:p>
          <a:p>
            <a:r>
              <a:rPr lang="en-IN" dirty="0" smtClean="0">
                <a:hlinkClick r:id="rId3"/>
              </a:rPr>
              <a:t>https://assignmenthelp4me.com/assignment-answer-comparison-between-adaptive-sdlc-model-and-predictive-sdlc-model-301.html</a:t>
            </a:r>
            <a:endParaRPr lang="en-IN" dirty="0"/>
          </a:p>
        </p:txBody>
      </p:sp>
      <p:sp>
        <p:nvSpPr>
          <p:cNvPr id="4" name="Slide Number Placeholder 3"/>
          <p:cNvSpPr>
            <a:spLocks noGrp="1"/>
          </p:cNvSpPr>
          <p:nvPr>
            <p:ph type="sldNum" sz="quarter" idx="10"/>
          </p:nvPr>
        </p:nvSpPr>
        <p:spPr/>
        <p:txBody>
          <a:bodyPr/>
          <a:lstStyle/>
          <a:p>
            <a:fld id="{2EFEB5F3-0DF3-478E-A6F5-6522BC619168}" type="slidenum">
              <a:rPr lang="en-IN" smtClean="0"/>
              <a:t>7</a:t>
            </a:fld>
            <a:endParaRPr lang="en-IN"/>
          </a:p>
        </p:txBody>
      </p:sp>
    </p:spTree>
    <p:extLst>
      <p:ext uri="{BB962C8B-B14F-4D97-AF65-F5344CB8AC3E}">
        <p14:creationId xmlns:p14="http://schemas.microsoft.com/office/powerpoint/2010/main" val="3744261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0F139BB-EED1-4E0B-828A-D51F56820606}" type="datetimeFigureOut">
              <a:rPr lang="en-IN" smtClean="0"/>
              <a:t>25-04-2020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126708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139BB-EED1-4E0B-828A-D51F56820606}"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86098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139BB-EED1-4E0B-828A-D51F56820606}"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63449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139BB-EED1-4E0B-828A-D51F56820606}"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118064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139BB-EED1-4E0B-828A-D51F56820606}"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340261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139BB-EED1-4E0B-828A-D51F56820606}" type="datetimeFigureOut">
              <a:rPr lang="en-IN" smtClean="0"/>
              <a:t>25-04-2020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42900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139BB-EED1-4E0B-828A-D51F56820606}" type="datetimeFigureOut">
              <a:rPr lang="en-IN" smtClean="0"/>
              <a:t>25-04-2020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3350464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0F139BB-EED1-4E0B-828A-D51F56820606}"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2056136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0F139BB-EED1-4E0B-828A-D51F56820606}"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400776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F139BB-EED1-4E0B-828A-D51F56820606}"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398297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139BB-EED1-4E0B-828A-D51F56820606}" type="datetimeFigureOut">
              <a:rPr lang="en-IN" smtClean="0"/>
              <a:t>25-04-2020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238924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F139BB-EED1-4E0B-828A-D51F56820606}"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339357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F139BB-EED1-4E0B-828A-D51F56820606}" type="datetimeFigureOut">
              <a:rPr lang="en-IN" smtClean="0"/>
              <a:t>25-04-2020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42130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F139BB-EED1-4E0B-828A-D51F56820606}" type="datetimeFigureOut">
              <a:rPr lang="en-IN" smtClean="0"/>
              <a:t>25-04-2020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154265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139BB-EED1-4E0B-828A-D51F56820606}" type="datetimeFigureOut">
              <a:rPr lang="en-IN" smtClean="0"/>
              <a:t>25-04-2020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404325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139BB-EED1-4E0B-828A-D51F56820606}"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35799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139BB-EED1-4E0B-828A-D51F56820606}" type="datetimeFigureOut">
              <a:rPr lang="en-IN" smtClean="0"/>
              <a:t>25-04-2020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C668FA-08C2-4F03-A198-E99DB01EC8A7}" type="slidenum">
              <a:rPr lang="en-IN" smtClean="0"/>
              <a:t>‹#›</a:t>
            </a:fld>
            <a:endParaRPr lang="en-IN"/>
          </a:p>
        </p:txBody>
      </p:sp>
    </p:spTree>
    <p:extLst>
      <p:ext uri="{BB962C8B-B14F-4D97-AF65-F5344CB8AC3E}">
        <p14:creationId xmlns:p14="http://schemas.microsoft.com/office/powerpoint/2010/main" val="381855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0F139BB-EED1-4E0B-828A-D51F56820606}" type="datetimeFigureOut">
              <a:rPr lang="en-IN" smtClean="0"/>
              <a:t>25-04-2020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BC668FA-08C2-4F03-A198-E99DB01EC8A7}" type="slidenum">
              <a:rPr lang="en-IN" smtClean="0"/>
              <a:t>‹#›</a:t>
            </a:fld>
            <a:endParaRPr lang="en-IN"/>
          </a:p>
        </p:txBody>
      </p:sp>
    </p:spTree>
    <p:extLst>
      <p:ext uri="{BB962C8B-B14F-4D97-AF65-F5344CB8AC3E}">
        <p14:creationId xmlns:p14="http://schemas.microsoft.com/office/powerpoint/2010/main" val="837988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8903" y="3778134"/>
            <a:ext cx="8954193" cy="609600"/>
          </a:xfrm>
        </p:spPr>
        <p:txBody>
          <a:bodyPr>
            <a:normAutofit fontScale="90000"/>
          </a:bodyPr>
          <a:lstStyle/>
          <a:p>
            <a:r>
              <a:rPr lang="en-US" dirty="0"/>
              <a:t/>
            </a:r>
            <a:br>
              <a:rPr lang="en-US" dirty="0"/>
            </a:br>
            <a:r>
              <a:rPr lang="en-US" dirty="0"/>
              <a:t/>
            </a:r>
            <a:br>
              <a:rPr lang="en-US" dirty="0"/>
            </a:br>
            <a:r>
              <a:rPr lang="en-US" sz="5300" dirty="0"/>
              <a:t/>
            </a:r>
            <a:br>
              <a:rPr lang="en-US" sz="5300" dirty="0"/>
            </a:br>
            <a:endParaRPr lang="en-US" sz="3100" b="1" dirty="0"/>
          </a:p>
        </p:txBody>
      </p:sp>
      <p:sp>
        <p:nvSpPr>
          <p:cNvPr id="5" name="TextBox 4">
            <a:extLst>
              <a:ext uri="{FF2B5EF4-FFF2-40B4-BE49-F238E27FC236}">
                <a16:creationId xmlns="" xmlns:a16="http://schemas.microsoft.com/office/drawing/2014/main" id="{583D871F-ACEA-4ED9-BFF7-B92564D18C77}"/>
              </a:ext>
            </a:extLst>
          </p:cNvPr>
          <p:cNvSpPr txBox="1"/>
          <p:nvPr/>
        </p:nvSpPr>
        <p:spPr>
          <a:xfrm>
            <a:off x="2361125" y="2344187"/>
            <a:ext cx="7709695" cy="2308324"/>
          </a:xfrm>
          <a:prstGeom prst="rect">
            <a:avLst/>
          </a:prstGeom>
          <a:noFill/>
        </p:spPr>
        <p:txBody>
          <a:bodyPr wrap="square" rtlCol="0">
            <a:spAutoFit/>
          </a:bodyPr>
          <a:lstStyle/>
          <a:p>
            <a:pPr lvl="0" algn="ctr" defTabSz="457200">
              <a:defRPr/>
            </a:pPr>
            <a:r>
              <a:rPr lang="en-IN" sz="3600" dirty="0" smtClean="0">
                <a:solidFill>
                  <a:schemeClr val="bg1"/>
                </a:solidFill>
              </a:rPr>
              <a:t>SE351-Software Construction and development</a:t>
            </a:r>
            <a:endParaRPr lang="en-US" sz="3600" dirty="0">
              <a:solidFill>
                <a:schemeClr val="bg1">
                  <a:lumMod val="95000"/>
                </a:schemeClr>
              </a:solidFill>
            </a:endParaRPr>
          </a:p>
          <a:p>
            <a:pPr lvl="0" algn="ctr" defTabSz="457200">
              <a:defRPr/>
            </a:pPr>
            <a:endParaRPr lang="en-US" sz="3600" dirty="0" smtClean="0">
              <a:solidFill>
                <a:schemeClr val="bg1">
                  <a:lumMod val="95000"/>
                </a:schemeClr>
              </a:solidFill>
            </a:endParaRPr>
          </a:p>
          <a:p>
            <a:pPr lvl="0" algn="ctr" defTabSz="457200">
              <a:defRPr/>
            </a:pPr>
            <a:r>
              <a:rPr lang="en-US" sz="3600" dirty="0" smtClean="0">
                <a:solidFill>
                  <a:schemeClr val="bg1">
                    <a:lumMod val="95000"/>
                  </a:schemeClr>
                </a:solidFill>
              </a:rPr>
              <a:t>Semester </a:t>
            </a:r>
            <a:r>
              <a:rPr lang="" sz="3600" dirty="0" smtClean="0">
                <a:solidFill>
                  <a:schemeClr val="bg1">
                    <a:lumMod val="95000"/>
                  </a:schemeClr>
                </a:solidFill>
              </a:rPr>
              <a:t>5</a:t>
            </a:r>
            <a:endParaRPr kumimoji="0" lang="en-US" sz="3600" b="0" i="0" u="none" strike="noStrike" kern="1200" cap="none" spc="0" normalizeH="0" baseline="0" noProof="0" dirty="0">
              <a:ln>
                <a:noFill/>
              </a:ln>
              <a:solidFill>
                <a:schemeClr val="bg1">
                  <a:lumMod val="95000"/>
                </a:schemeClr>
              </a:solidFill>
              <a:effectLst/>
              <a:uLnTx/>
              <a:uFillTx/>
              <a:latin typeface="Tw Cen MT" panose="020B0602020104020603"/>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39" y="132827"/>
            <a:ext cx="1905000" cy="1905000"/>
          </a:xfrm>
          <a:prstGeom prst="rect">
            <a:avLst/>
          </a:prstGeom>
        </p:spPr>
      </p:pic>
      <p:sp>
        <p:nvSpPr>
          <p:cNvPr id="8"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E9ED8F5-F0EE-4F30-BF79-1CB5FF8C36DA}" type="slidenum">
              <a:rPr lang="en-US" smtClean="0"/>
              <a:pPr/>
              <a:t>1</a:t>
            </a:fld>
            <a:endParaRPr lang="en-US" dirty="0"/>
          </a:p>
        </p:txBody>
      </p:sp>
    </p:spTree>
    <p:extLst>
      <p:ext uri="{BB962C8B-B14F-4D97-AF65-F5344CB8AC3E}">
        <p14:creationId xmlns:p14="http://schemas.microsoft.com/office/powerpoint/2010/main" val="39731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Waterfall Model</a:t>
            </a:r>
            <a:endParaRPr lang="en-IN" dirty="0"/>
          </a:p>
        </p:txBody>
      </p:sp>
      <p:sp>
        <p:nvSpPr>
          <p:cNvPr id="3" name="Content Placeholder 2"/>
          <p:cNvSpPr>
            <a:spLocks noGrp="1"/>
          </p:cNvSpPr>
          <p:nvPr>
            <p:ph idx="1"/>
          </p:nvPr>
        </p:nvSpPr>
        <p:spPr/>
        <p:txBody>
          <a:bodyPr>
            <a:normAutofit lnSpcReduction="10000"/>
          </a:bodyPr>
          <a:lstStyle/>
          <a:p>
            <a:r>
              <a:rPr lang="" dirty="0" smtClean="0"/>
              <a:t>T</a:t>
            </a:r>
            <a:r>
              <a:rPr lang="en-US" dirty="0" smtClean="0"/>
              <a:t>his </a:t>
            </a:r>
            <a:r>
              <a:rPr lang="en-US" dirty="0"/>
              <a:t>model is known as the ‘waterfall model’ or software life cycle. The waterfall model is an example of a plan-driven process—in principle, you must plan and schedule all of the process activities before starting work on them.</a:t>
            </a:r>
          </a:p>
          <a:p>
            <a:r>
              <a:rPr lang="en-US" dirty="0" smtClean="0"/>
              <a:t>The </a:t>
            </a:r>
            <a:r>
              <a:rPr lang="en-US" dirty="0"/>
              <a:t>following phase should not start until the previous phase has finished</a:t>
            </a:r>
            <a:r>
              <a:rPr lang="en-US" dirty="0" smtClean="0"/>
              <a:t>.</a:t>
            </a:r>
            <a:endParaRPr lang="" dirty="0" smtClean="0"/>
          </a:p>
          <a:p>
            <a:r>
              <a:rPr lang="en-US" dirty="0"/>
              <a:t>In practice, these stages overlap and feed information to each other. During design, problems with requirements are identified. During coding, design problems are found and so </a:t>
            </a:r>
            <a:r>
              <a:rPr lang="en-US" dirty="0" smtClean="0"/>
              <a:t>on</a:t>
            </a:r>
            <a:endParaRPr lang="" dirty="0" smtClean="0"/>
          </a:p>
          <a:p>
            <a:r>
              <a:rPr lang="en-US" dirty="0"/>
              <a:t>The software process is not a simple linear model but involves feedback from one phase to another. Documents produced in each phase may then have to be modified to reflect the changes made.  </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10</a:t>
            </a:r>
            <a:endParaRPr lang="en-US" dirty="0"/>
          </a:p>
        </p:txBody>
      </p:sp>
    </p:spTree>
    <p:extLst>
      <p:ext uri="{BB962C8B-B14F-4D97-AF65-F5344CB8AC3E}">
        <p14:creationId xmlns:p14="http://schemas.microsoft.com/office/powerpoint/2010/main" val="43464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Waterfall model</a:t>
            </a:r>
            <a:endParaRPr lang="en-IN"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508" y="2749346"/>
            <a:ext cx="6881820" cy="3808732"/>
          </a:xfrm>
        </p:spPr>
      </p:pic>
      <p:sp>
        <p:nvSpPr>
          <p:cNvPr id="5"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11</a:t>
            </a:r>
            <a:endParaRPr lang="en-US" dirty="0"/>
          </a:p>
        </p:txBody>
      </p:sp>
    </p:spTree>
    <p:extLst>
      <p:ext uri="{BB962C8B-B14F-4D97-AF65-F5344CB8AC3E}">
        <p14:creationId xmlns:p14="http://schemas.microsoft.com/office/powerpoint/2010/main" val="307505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Cont’d</a:t>
            </a:r>
            <a:endParaRPr lang="en-IN" dirty="0"/>
          </a:p>
        </p:txBody>
      </p:sp>
      <p:sp>
        <p:nvSpPr>
          <p:cNvPr id="3" name="Content Placeholder 2"/>
          <p:cNvSpPr>
            <a:spLocks noGrp="1"/>
          </p:cNvSpPr>
          <p:nvPr>
            <p:ph idx="1"/>
          </p:nvPr>
        </p:nvSpPr>
        <p:spPr/>
        <p:txBody>
          <a:bodyPr>
            <a:normAutofit/>
          </a:bodyPr>
          <a:lstStyle/>
          <a:p>
            <a:r>
              <a:rPr lang="en-US" b="1" dirty="0"/>
              <a:t>Requirements analysis and definition </a:t>
            </a:r>
            <a:r>
              <a:rPr lang="en-US" dirty="0"/>
              <a:t>The system’s services, constraints, and goals are established by consultation with system users. They are then defined in detail and serve as a system specification.</a:t>
            </a:r>
          </a:p>
          <a:p>
            <a:r>
              <a:rPr lang="en-US" b="1" dirty="0" smtClean="0"/>
              <a:t>System </a:t>
            </a:r>
            <a:r>
              <a:rPr lang="en-US" b="1" dirty="0"/>
              <a:t>and software design </a:t>
            </a:r>
            <a:r>
              <a:rPr lang="en-US" dirty="0"/>
              <a:t>The systems design process allocates the requirements to either hardware or software systems by establishing an overall system architecture. Software design involves identifying and describing the fundamental software system abstractions and their relationships</a:t>
            </a:r>
            <a:r>
              <a:rPr lang="en-US" dirty="0" smtClean="0"/>
              <a:t>.</a:t>
            </a:r>
            <a:endParaRPr lang="en-US"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12</a:t>
            </a:r>
            <a:endParaRPr lang="en-US" dirty="0"/>
          </a:p>
        </p:txBody>
      </p:sp>
    </p:spTree>
    <p:extLst>
      <p:ext uri="{BB962C8B-B14F-4D97-AF65-F5344CB8AC3E}">
        <p14:creationId xmlns:p14="http://schemas.microsoft.com/office/powerpoint/2010/main" val="204246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Cont’d</a:t>
            </a:r>
            <a:endParaRPr lang="en-IN" dirty="0"/>
          </a:p>
        </p:txBody>
      </p:sp>
      <p:sp>
        <p:nvSpPr>
          <p:cNvPr id="3" name="Content Placeholder 2"/>
          <p:cNvSpPr>
            <a:spLocks noGrp="1"/>
          </p:cNvSpPr>
          <p:nvPr>
            <p:ph idx="1"/>
          </p:nvPr>
        </p:nvSpPr>
        <p:spPr/>
        <p:txBody>
          <a:bodyPr>
            <a:normAutofit/>
          </a:bodyPr>
          <a:lstStyle/>
          <a:p>
            <a:r>
              <a:rPr lang="en-US" b="1" dirty="0" smtClean="0"/>
              <a:t>Implementation </a:t>
            </a:r>
            <a:r>
              <a:rPr lang="en-US" b="1" dirty="0"/>
              <a:t>and unit testing </a:t>
            </a:r>
            <a:r>
              <a:rPr lang="en-US" dirty="0"/>
              <a:t>During this stage, the software design is realized as a set of programs or program units. Unit testing involves verifying that each unit meets its specification.</a:t>
            </a:r>
          </a:p>
          <a:p>
            <a:r>
              <a:rPr lang="en-US" b="1" dirty="0" smtClean="0"/>
              <a:t>Integration </a:t>
            </a:r>
            <a:r>
              <a:rPr lang="en-US" b="1" dirty="0"/>
              <a:t>and system testing </a:t>
            </a:r>
            <a:r>
              <a:rPr lang="en-US" dirty="0"/>
              <a:t>The individual program units or programs are integrated and tested as a complete system to ensure that the software requirements have been met. After testing, the software system is delivered to the customer.</a:t>
            </a:r>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13</a:t>
            </a:r>
            <a:endParaRPr lang="en-US" dirty="0"/>
          </a:p>
        </p:txBody>
      </p:sp>
    </p:spTree>
    <p:extLst>
      <p:ext uri="{BB962C8B-B14F-4D97-AF65-F5344CB8AC3E}">
        <p14:creationId xmlns:p14="http://schemas.microsoft.com/office/powerpoint/2010/main" val="339533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Cont’d</a:t>
            </a:r>
            <a:endParaRPr lang="en-IN" dirty="0"/>
          </a:p>
        </p:txBody>
      </p:sp>
      <p:sp>
        <p:nvSpPr>
          <p:cNvPr id="3" name="Content Placeholder 2"/>
          <p:cNvSpPr>
            <a:spLocks noGrp="1"/>
          </p:cNvSpPr>
          <p:nvPr>
            <p:ph idx="1"/>
          </p:nvPr>
        </p:nvSpPr>
        <p:spPr/>
        <p:txBody>
          <a:bodyPr/>
          <a:lstStyle/>
          <a:p>
            <a:r>
              <a:rPr lang="en-US" b="1" dirty="0" smtClean="0"/>
              <a:t>Operation </a:t>
            </a:r>
            <a:r>
              <a:rPr lang="en-US" b="1" dirty="0"/>
              <a:t>and maintenance</a:t>
            </a:r>
            <a:r>
              <a:rPr lang="en-US" dirty="0"/>
              <a:t> Normally (although not necessarily), this is the longest life cycle phase. The system is installed and put into practical use. Maintenance involves correcting errors which were not discovered in earlier stages of the life cycle, improving the implementation of system units and enhancing the system’s services as new requirements are discovered.</a:t>
            </a:r>
          </a:p>
          <a:p>
            <a:endParaRPr lang="en-US" dirty="0"/>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14</a:t>
            </a:r>
            <a:endParaRPr lang="en-US" dirty="0"/>
          </a:p>
        </p:txBody>
      </p:sp>
    </p:spTree>
    <p:extLst>
      <p:ext uri="{BB962C8B-B14F-4D97-AF65-F5344CB8AC3E}">
        <p14:creationId xmlns:p14="http://schemas.microsoft.com/office/powerpoint/2010/main" val="230115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When to use Waterfall Model</a:t>
            </a:r>
            <a:endParaRPr lang="en-IN" dirty="0"/>
          </a:p>
        </p:txBody>
      </p:sp>
      <p:sp>
        <p:nvSpPr>
          <p:cNvPr id="3" name="Content Placeholder 2"/>
          <p:cNvSpPr>
            <a:spLocks noGrp="1"/>
          </p:cNvSpPr>
          <p:nvPr>
            <p:ph idx="1"/>
          </p:nvPr>
        </p:nvSpPr>
        <p:spPr/>
        <p:txBody>
          <a:bodyPr/>
          <a:lstStyle/>
          <a:p>
            <a:r>
              <a:rPr lang="en-US" dirty="0"/>
              <a:t>In principle, the waterfall model should only be used when the requirements are well understood and unlikely to change radically during system development. </a:t>
            </a:r>
            <a:endParaRPr lang="" dirty="0" smtClean="0"/>
          </a:p>
          <a:p>
            <a:r>
              <a:rPr lang="en-US" dirty="0" smtClean="0"/>
              <a:t>However</a:t>
            </a:r>
            <a:r>
              <a:rPr lang="en-US" dirty="0"/>
              <a:t>, the waterfall model reflects the type of process used in other engineering projects. As is easier to use a common management model for the whole project, software processes based on the waterfall model are still commonly used. </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15</a:t>
            </a:r>
            <a:endParaRPr lang="en-US" dirty="0"/>
          </a:p>
        </p:txBody>
      </p:sp>
    </p:spTree>
    <p:extLst>
      <p:ext uri="{BB962C8B-B14F-4D97-AF65-F5344CB8AC3E}">
        <p14:creationId xmlns:p14="http://schemas.microsoft.com/office/powerpoint/2010/main" val="391039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Drawbacks of Waterfall Model</a:t>
            </a:r>
            <a:endParaRPr lang="en-IN" dirty="0"/>
          </a:p>
        </p:txBody>
      </p:sp>
      <p:sp>
        <p:nvSpPr>
          <p:cNvPr id="3" name="Content Placeholder 2"/>
          <p:cNvSpPr>
            <a:spLocks noGrp="1"/>
          </p:cNvSpPr>
          <p:nvPr>
            <p:ph idx="1"/>
          </p:nvPr>
        </p:nvSpPr>
        <p:spPr/>
        <p:txBody>
          <a:bodyPr/>
          <a:lstStyle/>
          <a:p>
            <a:r>
              <a:rPr lang="en-US" dirty="0"/>
              <a:t>Because of the costs of producing and approving documents, iterations can be costly and involve significant rework. Therefore, after a small number of iterations, it is normal to freeze parts of the development, such as the specification, and to continue with the later development stages. Problems are left for later resolution, ignored, or programmed around. </a:t>
            </a:r>
            <a:endParaRPr lang="" dirty="0" smtClean="0"/>
          </a:p>
          <a:p>
            <a:r>
              <a:rPr lang="en-US" dirty="0" smtClean="0"/>
              <a:t>This </a:t>
            </a:r>
            <a:r>
              <a:rPr lang="en-US" dirty="0"/>
              <a:t>premature freezing of requirements may mean that the system won’t do what the user wants. It may also lead to badly structured systems as design problems are circumvented by implementation tricks. </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16</a:t>
            </a:r>
            <a:endParaRPr lang="en-US" dirty="0"/>
          </a:p>
        </p:txBody>
      </p:sp>
    </p:spTree>
    <p:extLst>
      <p:ext uri="{BB962C8B-B14F-4D97-AF65-F5344CB8AC3E}">
        <p14:creationId xmlns:p14="http://schemas.microsoft.com/office/powerpoint/2010/main" val="46237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Drawbacks of Waterfall Model</a:t>
            </a:r>
            <a:endParaRPr lang="en-IN" dirty="0"/>
          </a:p>
        </p:txBody>
      </p:sp>
      <p:sp>
        <p:nvSpPr>
          <p:cNvPr id="3" name="Content Placeholder 2"/>
          <p:cNvSpPr>
            <a:spLocks noGrp="1"/>
          </p:cNvSpPr>
          <p:nvPr>
            <p:ph idx="1"/>
          </p:nvPr>
        </p:nvSpPr>
        <p:spPr/>
        <p:txBody>
          <a:bodyPr/>
          <a:lstStyle/>
          <a:p>
            <a:r>
              <a:rPr lang="en-US" dirty="0"/>
              <a:t>Designers may not be aware of  future Implementation</a:t>
            </a:r>
          </a:p>
          <a:p>
            <a:r>
              <a:rPr lang="en-US" dirty="0"/>
              <a:t>Client may not know exactly  what requirements he need  and he will need to change his  requirements at any time</a:t>
            </a:r>
          </a:p>
          <a:p>
            <a:r>
              <a:rPr lang="en-US" dirty="0" smtClean="0"/>
              <a:t>St</a:t>
            </a:r>
            <a:r>
              <a:rPr lang="" dirty="0" smtClean="0"/>
              <a:t>a</a:t>
            </a:r>
            <a:r>
              <a:rPr lang="en-US" dirty="0" smtClean="0"/>
              <a:t>k</a:t>
            </a:r>
            <a:r>
              <a:rPr lang="" dirty="0" smtClean="0"/>
              <a:t>e</a:t>
            </a:r>
            <a:r>
              <a:rPr lang="en-US" dirty="0" smtClean="0"/>
              <a:t>holders </a:t>
            </a:r>
            <a:r>
              <a:rPr lang="en-US" dirty="0"/>
              <a:t>may not be fully  aware of the capabilities of the  technology being implemented</a:t>
            </a:r>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17</a:t>
            </a:r>
            <a:endParaRPr lang="en-US" dirty="0"/>
          </a:p>
        </p:txBody>
      </p:sp>
    </p:spTree>
    <p:extLst>
      <p:ext uri="{BB962C8B-B14F-4D97-AF65-F5344CB8AC3E}">
        <p14:creationId xmlns:p14="http://schemas.microsoft.com/office/powerpoint/2010/main" val="187879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Incremental Development</a:t>
            </a:r>
            <a:endParaRPr lang="en-IN" dirty="0"/>
          </a:p>
        </p:txBody>
      </p:sp>
      <p:sp>
        <p:nvSpPr>
          <p:cNvPr id="3" name="Content Placeholder 2"/>
          <p:cNvSpPr>
            <a:spLocks noGrp="1"/>
          </p:cNvSpPr>
          <p:nvPr>
            <p:ph idx="1"/>
          </p:nvPr>
        </p:nvSpPr>
        <p:spPr/>
        <p:txBody>
          <a:bodyPr>
            <a:normAutofit/>
          </a:bodyPr>
          <a:lstStyle/>
          <a:p>
            <a:r>
              <a:rPr lang="en-US" dirty="0"/>
              <a:t>Incremental development is based on the idea of developing an initial implementation, exposing this to user comment and evolving it through </a:t>
            </a:r>
            <a:r>
              <a:rPr lang="en-US" dirty="0" err="1" smtClean="0"/>
              <a:t>sev</a:t>
            </a:r>
            <a:r>
              <a:rPr lang="" dirty="0" smtClean="0"/>
              <a:t>e</a:t>
            </a:r>
            <a:r>
              <a:rPr lang="en-US" dirty="0" err="1" smtClean="0"/>
              <a:t>ral</a:t>
            </a:r>
            <a:r>
              <a:rPr lang="en-US" dirty="0" smtClean="0"/>
              <a:t> </a:t>
            </a:r>
            <a:r>
              <a:rPr lang="en-US" dirty="0"/>
              <a:t>versions until an adequate system has been </a:t>
            </a:r>
            <a:r>
              <a:rPr lang="en-US" dirty="0" smtClean="0"/>
              <a:t>developed</a:t>
            </a:r>
            <a:r>
              <a:rPr lang="" dirty="0" smtClean="0"/>
              <a:t>.</a:t>
            </a:r>
          </a:p>
          <a:p>
            <a:r>
              <a:rPr lang="en-US" dirty="0"/>
              <a:t> </a:t>
            </a:r>
            <a:r>
              <a:rPr lang="" dirty="0" smtClean="0"/>
              <a:t>It </a:t>
            </a:r>
            <a:r>
              <a:rPr lang="en-US" dirty="0" smtClean="0"/>
              <a:t>is </a:t>
            </a:r>
            <a:r>
              <a:rPr lang="en-US" dirty="0"/>
              <a:t>better than a waterfall approach for most business, e-commerce, and personal systems. </a:t>
            </a:r>
            <a:endParaRPr lang="" dirty="0" smtClean="0"/>
          </a:p>
          <a:p>
            <a:r>
              <a:rPr lang="en-US" dirty="0"/>
              <a:t>Incremental development reflects the way that we solve problems. We rarely work out a complete problem solution in advance but move toward a solution in a series of steps, backtracking when we realize that we have made a mistake. By developing the software incrementally, it is cheaper and easier to make changes in the software as it is being developed. </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18</a:t>
            </a:r>
            <a:endParaRPr lang="en-US" dirty="0"/>
          </a:p>
        </p:txBody>
      </p:sp>
    </p:spTree>
    <p:extLst>
      <p:ext uri="{BB962C8B-B14F-4D97-AF65-F5344CB8AC3E}">
        <p14:creationId xmlns:p14="http://schemas.microsoft.com/office/powerpoint/2010/main" val="64909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Incremental </a:t>
            </a:r>
            <a:r>
              <a:rPr lang="" dirty="0" smtClean="0"/>
              <a:t>Development</a:t>
            </a:r>
            <a:endParaRPr lang="en-IN" dirty="0"/>
          </a:p>
        </p:txBody>
      </p:sp>
      <p:sp>
        <p:nvSpPr>
          <p:cNvPr id="3" name="Content Placeholder 2"/>
          <p:cNvSpPr>
            <a:spLocks noGrp="1"/>
          </p:cNvSpPr>
          <p:nvPr>
            <p:ph idx="1"/>
          </p:nvPr>
        </p:nvSpPr>
        <p:spPr/>
        <p:txBody>
          <a:bodyPr/>
          <a:lstStyle/>
          <a:p>
            <a:r>
              <a:rPr lang="en-US" dirty="0"/>
              <a:t>Each increment or version of the system incorporates some of the functionality that is needed by the customer</a:t>
            </a:r>
            <a:r>
              <a:rPr lang="en-US" dirty="0" smtClean="0"/>
              <a:t>.</a:t>
            </a:r>
            <a:endParaRPr lang="" dirty="0" smtClean="0"/>
          </a:p>
          <a:p>
            <a:r>
              <a:rPr lang="en-US" dirty="0" smtClean="0"/>
              <a:t> </a:t>
            </a:r>
            <a:r>
              <a:rPr lang="en-US" dirty="0"/>
              <a:t>Generally, the early increments of the system include the most important or most urgently required functionality. This means that the customer can evaluate the system at a relatively early stage in the development to see if it delivers what is required. If not, then only the current increment has to be changed and, possibly, new functionality defined for later increments. </a:t>
            </a:r>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19</a:t>
            </a:r>
            <a:endParaRPr lang="en-US" dirty="0"/>
          </a:p>
        </p:txBody>
      </p:sp>
    </p:spTree>
    <p:extLst>
      <p:ext uri="{BB962C8B-B14F-4D97-AF65-F5344CB8AC3E}">
        <p14:creationId xmlns:p14="http://schemas.microsoft.com/office/powerpoint/2010/main" val="352228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Agenda</a:t>
            </a:r>
            <a:endParaRPr lang="en-IN" dirty="0"/>
          </a:p>
        </p:txBody>
      </p:sp>
      <p:sp>
        <p:nvSpPr>
          <p:cNvPr id="3" name="Content Placeholder 2"/>
          <p:cNvSpPr>
            <a:spLocks noGrp="1"/>
          </p:cNvSpPr>
          <p:nvPr>
            <p:ph idx="1"/>
          </p:nvPr>
        </p:nvSpPr>
        <p:spPr/>
        <p:txBody>
          <a:bodyPr>
            <a:normAutofit/>
          </a:bodyPr>
          <a:lstStyle/>
          <a:p>
            <a:r>
              <a:rPr lang="en-IN" dirty="0" smtClean="0"/>
              <a:t>Introduction to software development process</a:t>
            </a:r>
            <a:endParaRPr lang="" dirty="0" smtClean="0"/>
          </a:p>
          <a:p>
            <a:r>
              <a:rPr lang="en-IN" dirty="0" smtClean="0"/>
              <a:t>Adaptive </a:t>
            </a:r>
            <a:r>
              <a:rPr lang="en-IN" dirty="0"/>
              <a:t>vs. Predictive software </a:t>
            </a:r>
            <a:r>
              <a:rPr lang="en-IN" dirty="0" smtClean="0"/>
              <a:t>development</a:t>
            </a:r>
            <a:endParaRPr lang="" dirty="0"/>
          </a:p>
          <a:p>
            <a:r>
              <a:rPr lang="en-IN" dirty="0" smtClean="0">
                <a:cs typeface="Arial"/>
              </a:rPr>
              <a:t>Traditional </a:t>
            </a:r>
            <a:r>
              <a:rPr lang="en-IN" dirty="0">
                <a:cs typeface="Arial"/>
              </a:rPr>
              <a:t>Software development </a:t>
            </a:r>
            <a:r>
              <a:rPr lang="en-IN" dirty="0" smtClean="0">
                <a:cs typeface="Arial"/>
              </a:rPr>
              <a:t>process</a:t>
            </a:r>
            <a:endParaRPr lang="" dirty="0" smtClean="0">
              <a:cs typeface="Arial"/>
            </a:endParaRPr>
          </a:p>
          <a:p>
            <a:pPr lvl="1"/>
            <a:r>
              <a:rPr lang="en-IN" dirty="0" smtClean="0">
                <a:cs typeface="Arial"/>
              </a:rPr>
              <a:t>Waterfall model</a:t>
            </a:r>
            <a:endParaRPr lang="" dirty="0" smtClean="0">
              <a:cs typeface="Arial"/>
            </a:endParaRPr>
          </a:p>
          <a:p>
            <a:pPr lvl="1"/>
            <a:r>
              <a:rPr lang="en-IN" dirty="0" smtClean="0">
                <a:cs typeface="Arial"/>
              </a:rPr>
              <a:t>Iterative </a:t>
            </a:r>
            <a:r>
              <a:rPr lang="" dirty="0" smtClean="0">
                <a:cs typeface="Arial"/>
              </a:rPr>
              <a:t>developemet</a:t>
            </a:r>
            <a:endParaRPr lang="" dirty="0"/>
          </a:p>
          <a:p>
            <a:pPr lvl="1"/>
            <a:r>
              <a:rPr lang="" dirty="0" smtClean="0">
                <a:cs typeface="Arial"/>
              </a:rPr>
              <a:t>Reuse oriented software engeineering</a:t>
            </a:r>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a:t>2</a:t>
            </a:r>
            <a:endParaRPr lang="en-US" dirty="0"/>
          </a:p>
        </p:txBody>
      </p:sp>
    </p:spTree>
    <p:extLst>
      <p:ext uri="{BB962C8B-B14F-4D97-AF65-F5344CB8AC3E}">
        <p14:creationId xmlns:p14="http://schemas.microsoft.com/office/powerpoint/2010/main" val="3351126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Incremental Development</a:t>
            </a:r>
            <a:endParaRPr lang="en-IN"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0" y="2574387"/>
            <a:ext cx="9509759" cy="3910818"/>
          </a:xfrm>
          <a:prstGeom prst="rect">
            <a:avLst/>
          </a:prstGeom>
        </p:spPr>
      </p:pic>
      <p:sp>
        <p:nvSpPr>
          <p:cNvPr id="5"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20</a:t>
            </a:r>
            <a:endParaRPr lang="en-US" dirty="0"/>
          </a:p>
        </p:txBody>
      </p:sp>
    </p:spTree>
    <p:extLst>
      <p:ext uri="{BB962C8B-B14F-4D97-AF65-F5344CB8AC3E}">
        <p14:creationId xmlns:p14="http://schemas.microsoft.com/office/powerpoint/2010/main" val="418787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B</a:t>
            </a:r>
            <a:r>
              <a:rPr lang="" dirty="0" smtClean="0"/>
              <a:t>enefits</a:t>
            </a:r>
            <a:endParaRPr lang="en-IN" dirty="0"/>
          </a:p>
        </p:txBody>
      </p:sp>
      <p:sp>
        <p:nvSpPr>
          <p:cNvPr id="3" name="Content Placeholder 2"/>
          <p:cNvSpPr>
            <a:spLocks noGrp="1"/>
          </p:cNvSpPr>
          <p:nvPr>
            <p:ph idx="1"/>
          </p:nvPr>
        </p:nvSpPr>
        <p:spPr/>
        <p:txBody>
          <a:bodyPr>
            <a:normAutofit/>
          </a:bodyPr>
          <a:lstStyle/>
          <a:p>
            <a:pPr marL="0" indent="0">
              <a:buNone/>
            </a:pPr>
            <a:r>
              <a:rPr lang="en-US" dirty="0"/>
              <a:t>Incremental development has three important benefits, compared to the waterfall model:</a:t>
            </a:r>
          </a:p>
          <a:p>
            <a:r>
              <a:rPr lang="en-US" dirty="0" smtClean="0"/>
              <a:t>The </a:t>
            </a:r>
            <a:r>
              <a:rPr lang="en-US" b="1" dirty="0"/>
              <a:t>cost</a:t>
            </a:r>
            <a:r>
              <a:rPr lang="en-US" dirty="0"/>
              <a:t> of accommodating </a:t>
            </a:r>
            <a:r>
              <a:rPr lang="en-US" b="1" dirty="0"/>
              <a:t>changing customer requirements </a:t>
            </a:r>
            <a:r>
              <a:rPr lang="en-US" dirty="0"/>
              <a:t>is </a:t>
            </a:r>
            <a:r>
              <a:rPr lang="en-US" b="1" dirty="0"/>
              <a:t>reduced</a:t>
            </a:r>
            <a:r>
              <a:rPr lang="en-US" dirty="0"/>
              <a:t>. The amount of analysis and documentation that has to be redone is much less than is required with the waterfall model.</a:t>
            </a:r>
          </a:p>
          <a:p>
            <a:r>
              <a:rPr lang="en-US" dirty="0" smtClean="0"/>
              <a:t>It </a:t>
            </a:r>
            <a:r>
              <a:rPr lang="en-US" dirty="0"/>
              <a:t>is </a:t>
            </a:r>
            <a:r>
              <a:rPr lang="en-US" b="1" dirty="0"/>
              <a:t>easier to get customer feedback </a:t>
            </a:r>
            <a:r>
              <a:rPr lang="en-US" dirty="0"/>
              <a:t>on the development work that has been done. Customers can comment on demonstrations of the software and see how much has been implemented. Customers find it difficult to judge progress from software design documents.</a:t>
            </a:r>
          </a:p>
          <a:p>
            <a:endParaRPr lang="en-IN" dirty="0"/>
          </a:p>
        </p:txBody>
      </p:sp>
      <p:sp>
        <p:nvSpPr>
          <p:cNvPr id="5"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21</a:t>
            </a:r>
            <a:endParaRPr lang="en-US" dirty="0"/>
          </a:p>
        </p:txBody>
      </p:sp>
    </p:spTree>
    <p:extLst>
      <p:ext uri="{BB962C8B-B14F-4D97-AF65-F5344CB8AC3E}">
        <p14:creationId xmlns:p14="http://schemas.microsoft.com/office/powerpoint/2010/main" val="3829684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B</a:t>
            </a:r>
            <a:r>
              <a:rPr lang="" dirty="0" smtClean="0"/>
              <a:t>enefits</a:t>
            </a:r>
            <a:endParaRPr lang="en-IN" dirty="0"/>
          </a:p>
        </p:txBody>
      </p:sp>
      <p:sp>
        <p:nvSpPr>
          <p:cNvPr id="3" name="Content Placeholder 2"/>
          <p:cNvSpPr>
            <a:spLocks noGrp="1"/>
          </p:cNvSpPr>
          <p:nvPr>
            <p:ph idx="1"/>
          </p:nvPr>
        </p:nvSpPr>
        <p:spPr/>
        <p:txBody>
          <a:bodyPr/>
          <a:lstStyle/>
          <a:p>
            <a:r>
              <a:rPr lang="en-US" dirty="0" smtClean="0"/>
              <a:t>More </a:t>
            </a:r>
            <a:r>
              <a:rPr lang="en-US" b="1" dirty="0"/>
              <a:t>rapid delivery </a:t>
            </a:r>
            <a:r>
              <a:rPr lang="en-US" dirty="0"/>
              <a:t>and deployment of useful software to the customer is possible, even if all of the functionality has not been included. Customers are able to use and gain value from the software earlier than is possible with a waterfall process.</a:t>
            </a:r>
          </a:p>
          <a:p>
            <a:endParaRPr lang="en-IN" dirty="0"/>
          </a:p>
        </p:txBody>
      </p:sp>
      <p:sp>
        <p:nvSpPr>
          <p:cNvPr id="6"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22</a:t>
            </a:r>
            <a:endParaRPr lang="en-US" dirty="0"/>
          </a:p>
        </p:txBody>
      </p:sp>
    </p:spTree>
    <p:extLst>
      <p:ext uri="{BB962C8B-B14F-4D97-AF65-F5344CB8AC3E}">
        <p14:creationId xmlns:p14="http://schemas.microsoft.com/office/powerpoint/2010/main" val="17081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Drawbacks</a:t>
            </a:r>
            <a:endParaRPr lang="en-IN" dirty="0"/>
          </a:p>
        </p:txBody>
      </p:sp>
      <p:sp>
        <p:nvSpPr>
          <p:cNvPr id="3" name="Content Placeholder 2"/>
          <p:cNvSpPr>
            <a:spLocks noGrp="1"/>
          </p:cNvSpPr>
          <p:nvPr>
            <p:ph idx="1"/>
          </p:nvPr>
        </p:nvSpPr>
        <p:spPr/>
        <p:txBody>
          <a:bodyPr/>
          <a:lstStyle/>
          <a:p>
            <a:r>
              <a:rPr lang="en-US" dirty="0"/>
              <a:t>From a management perspective, the incremental approach has two problems:</a:t>
            </a:r>
          </a:p>
          <a:p>
            <a:r>
              <a:rPr lang="en-US" dirty="0" smtClean="0"/>
              <a:t>The </a:t>
            </a:r>
            <a:r>
              <a:rPr lang="en-US" dirty="0"/>
              <a:t>process is </a:t>
            </a:r>
            <a:r>
              <a:rPr lang="en-US" b="1" dirty="0"/>
              <a:t>not visible</a:t>
            </a:r>
            <a:r>
              <a:rPr lang="en-US" dirty="0"/>
              <a:t>. Managers need regular deliverables to </a:t>
            </a:r>
            <a:r>
              <a:rPr lang="en-US" b="1" dirty="0"/>
              <a:t>measure progress</a:t>
            </a:r>
            <a:r>
              <a:rPr lang="en-US" dirty="0"/>
              <a:t>. If systems are developed quickly, it is not cost-effective to produce documents that reflect every version of the system.</a:t>
            </a:r>
          </a:p>
          <a:p>
            <a:r>
              <a:rPr lang="en-US" dirty="0" smtClean="0"/>
              <a:t>System </a:t>
            </a:r>
            <a:r>
              <a:rPr lang="en-US" dirty="0"/>
              <a:t>structure tends to degrade as new increments are added. Unless time and money is spent on refactoring to improve the software, regular change tends to corrupt its structure. Incorporating further software changes becomes increasingly difficult and costly.</a:t>
            </a:r>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23</a:t>
            </a:r>
            <a:endParaRPr lang="en-US" dirty="0"/>
          </a:p>
        </p:txBody>
      </p:sp>
    </p:spTree>
    <p:extLst>
      <p:ext uri="{BB962C8B-B14F-4D97-AF65-F5344CB8AC3E}">
        <p14:creationId xmlns:p14="http://schemas.microsoft.com/office/powerpoint/2010/main" val="3179305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Reuse-oriented software engineering</a:t>
            </a:r>
          </a:p>
        </p:txBody>
      </p:sp>
      <p:sp>
        <p:nvSpPr>
          <p:cNvPr id="3" name="Content Placeholder 2"/>
          <p:cNvSpPr>
            <a:spLocks noGrp="1"/>
          </p:cNvSpPr>
          <p:nvPr>
            <p:ph idx="1"/>
          </p:nvPr>
        </p:nvSpPr>
        <p:spPr/>
        <p:txBody>
          <a:bodyPr/>
          <a:lstStyle/>
          <a:p>
            <a:r>
              <a:rPr lang="en-US" dirty="0"/>
              <a:t>In the majority of software projects, there is some software reuse. This often happens informally when people working on the project know of designs or code that are similar to what is required. They look for these, modify them as needed, and incorporate them into their system. </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24</a:t>
            </a:r>
            <a:endParaRPr lang="en-US" dirty="0"/>
          </a:p>
        </p:txBody>
      </p:sp>
    </p:spTree>
    <p:extLst>
      <p:ext uri="{BB962C8B-B14F-4D97-AF65-F5344CB8AC3E}">
        <p14:creationId xmlns:p14="http://schemas.microsoft.com/office/powerpoint/2010/main" val="164939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Reuse-oriented software engineering</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722" y="3250055"/>
            <a:ext cx="9844478" cy="2495653"/>
          </a:xfrm>
          <a:prstGeom prst="rect">
            <a:avLst/>
          </a:prstGeom>
        </p:spPr>
      </p:pic>
      <p:sp>
        <p:nvSpPr>
          <p:cNvPr id="9"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25</a:t>
            </a:r>
            <a:endParaRPr lang="en-US" dirty="0"/>
          </a:p>
        </p:txBody>
      </p:sp>
    </p:spTree>
    <p:extLst>
      <p:ext uri="{BB962C8B-B14F-4D97-AF65-F5344CB8AC3E}">
        <p14:creationId xmlns:p14="http://schemas.microsoft.com/office/powerpoint/2010/main" val="127579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Reuse-oriented software engineering</a:t>
            </a:r>
          </a:p>
        </p:txBody>
      </p:sp>
      <p:sp>
        <p:nvSpPr>
          <p:cNvPr id="3" name="Content Placeholder 2"/>
          <p:cNvSpPr>
            <a:spLocks noGrp="1"/>
          </p:cNvSpPr>
          <p:nvPr>
            <p:ph idx="1"/>
          </p:nvPr>
        </p:nvSpPr>
        <p:spPr/>
        <p:txBody>
          <a:bodyPr>
            <a:normAutofit/>
          </a:bodyPr>
          <a:lstStyle/>
          <a:p>
            <a:r>
              <a:rPr lang="en-US" b="1" dirty="0"/>
              <a:t>Component analysis </a:t>
            </a:r>
            <a:r>
              <a:rPr lang="en-US" dirty="0"/>
              <a:t>Given the requirements specification, a search is made for components to implement that specification. Usually, there is no exact match and the components that may be used only provide some of the functionality required.</a:t>
            </a:r>
          </a:p>
          <a:p>
            <a:r>
              <a:rPr lang="en-US" b="1" dirty="0" smtClean="0"/>
              <a:t>Requirements </a:t>
            </a:r>
            <a:r>
              <a:rPr lang="en-US" b="1" dirty="0"/>
              <a:t>modification</a:t>
            </a:r>
            <a:r>
              <a:rPr lang="en-US" dirty="0"/>
              <a:t> During this stage, the requirements are analyzed using information about the components that have been discovered. They are then modified to reflect the available components. Where modifications are impossible, the component analysis activity may be re-entered to search for alternative solutions</a:t>
            </a:r>
            <a:r>
              <a:rPr lang="en-US" dirty="0" smtClean="0"/>
              <a:t>.</a:t>
            </a:r>
            <a:endParaRPr lang="en-US"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26</a:t>
            </a:r>
            <a:endParaRPr lang="en-US" dirty="0"/>
          </a:p>
        </p:txBody>
      </p:sp>
    </p:spTree>
    <p:extLst>
      <p:ext uri="{BB962C8B-B14F-4D97-AF65-F5344CB8AC3E}">
        <p14:creationId xmlns:p14="http://schemas.microsoft.com/office/powerpoint/2010/main" val="201768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Reuse-oriented software engineering</a:t>
            </a:r>
          </a:p>
        </p:txBody>
      </p:sp>
      <p:sp>
        <p:nvSpPr>
          <p:cNvPr id="3" name="Content Placeholder 2"/>
          <p:cNvSpPr>
            <a:spLocks noGrp="1"/>
          </p:cNvSpPr>
          <p:nvPr>
            <p:ph idx="1"/>
          </p:nvPr>
        </p:nvSpPr>
        <p:spPr/>
        <p:txBody>
          <a:bodyPr/>
          <a:lstStyle/>
          <a:p>
            <a:r>
              <a:rPr lang="en-US" b="1" dirty="0" smtClean="0"/>
              <a:t>System </a:t>
            </a:r>
            <a:r>
              <a:rPr lang="en-US" b="1" dirty="0"/>
              <a:t>design with reuse</a:t>
            </a:r>
            <a:r>
              <a:rPr lang="en-US" dirty="0"/>
              <a:t> During this phase, the framework of the system is designed or an existing framework is reused. The designers take into account the components that are reused and organize the framework to cater for this. Some new software may have to be designed if reusable components are not available.</a:t>
            </a:r>
          </a:p>
          <a:p>
            <a:r>
              <a:rPr lang="en-US" b="1" dirty="0" smtClean="0"/>
              <a:t>Development </a:t>
            </a:r>
            <a:r>
              <a:rPr lang="en-US" b="1" dirty="0"/>
              <a:t>and integration</a:t>
            </a:r>
            <a:r>
              <a:rPr lang="en-US" dirty="0"/>
              <a:t> Software that cannot be externally procured is developed, and the components and </a:t>
            </a:r>
            <a:r>
              <a:rPr lang="en-US" dirty="0" smtClean="0"/>
              <a:t>COTS</a:t>
            </a:r>
            <a:r>
              <a:rPr lang="" dirty="0" smtClean="0"/>
              <a:t> (</a:t>
            </a:r>
            <a:r>
              <a:rPr lang="en-US" dirty="0" smtClean="0"/>
              <a:t>commercial </a:t>
            </a:r>
            <a:r>
              <a:rPr lang="en-US" dirty="0"/>
              <a:t>off-the-shelf systems</a:t>
            </a:r>
            <a:r>
              <a:rPr lang="" dirty="0" smtClean="0"/>
              <a:t>)</a:t>
            </a:r>
            <a:r>
              <a:rPr lang="en-US" dirty="0" smtClean="0"/>
              <a:t> </a:t>
            </a:r>
            <a:r>
              <a:rPr lang="en-US" dirty="0"/>
              <a:t>systems are integrated to create the new system. System integration, in this model, may be part of the development process rather than a separate </a:t>
            </a:r>
            <a:r>
              <a:rPr lang="en-US" dirty="0" err="1" smtClean="0"/>
              <a:t>activit</a:t>
            </a:r>
            <a:r>
              <a:rPr lang="" dirty="0" smtClean="0"/>
              <a:t>y.</a:t>
            </a:r>
            <a:endParaRPr lang="en-IN" dirty="0"/>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27</a:t>
            </a:r>
            <a:endParaRPr lang="en-US" dirty="0"/>
          </a:p>
        </p:txBody>
      </p:sp>
    </p:spTree>
    <p:extLst>
      <p:ext uri="{BB962C8B-B14F-4D97-AF65-F5344CB8AC3E}">
        <p14:creationId xmlns:p14="http://schemas.microsoft.com/office/powerpoint/2010/main" val="74679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Reuse-oriented software engineering</a:t>
            </a:r>
          </a:p>
        </p:txBody>
      </p:sp>
      <p:sp>
        <p:nvSpPr>
          <p:cNvPr id="3" name="Content Placeholder 2"/>
          <p:cNvSpPr>
            <a:spLocks noGrp="1"/>
          </p:cNvSpPr>
          <p:nvPr>
            <p:ph idx="1"/>
          </p:nvPr>
        </p:nvSpPr>
        <p:spPr/>
        <p:txBody>
          <a:bodyPr/>
          <a:lstStyle/>
          <a:p>
            <a:r>
              <a:rPr lang="en-US" dirty="0"/>
              <a:t>There are three types of software component that may be used in a reuse-oriented process:</a:t>
            </a:r>
          </a:p>
          <a:p>
            <a:r>
              <a:rPr lang="en-US" dirty="0" smtClean="0"/>
              <a:t>Web </a:t>
            </a:r>
            <a:r>
              <a:rPr lang="en-US" dirty="0"/>
              <a:t>services that are developed according to service standards and which are available for remote invocation.</a:t>
            </a:r>
          </a:p>
          <a:p>
            <a:r>
              <a:rPr lang="en-US" dirty="0" smtClean="0"/>
              <a:t>Collections </a:t>
            </a:r>
            <a:r>
              <a:rPr lang="en-US" dirty="0"/>
              <a:t>of objects that are developed as a package to be integrated with a component framework such as .NET or J2EE.</a:t>
            </a:r>
          </a:p>
          <a:p>
            <a:r>
              <a:rPr lang="en-US" dirty="0" smtClean="0"/>
              <a:t>Stand-alone </a:t>
            </a:r>
            <a:r>
              <a:rPr lang="en-US" dirty="0"/>
              <a:t>software systems that are configured for use in a particular environment.</a:t>
            </a:r>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28</a:t>
            </a:r>
            <a:endParaRPr lang="en-US" dirty="0"/>
          </a:p>
        </p:txBody>
      </p:sp>
    </p:spTree>
    <p:extLst>
      <p:ext uri="{BB962C8B-B14F-4D97-AF65-F5344CB8AC3E}">
        <p14:creationId xmlns:p14="http://schemas.microsoft.com/office/powerpoint/2010/main" val="758580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Pros and cons</a:t>
            </a:r>
            <a:endParaRPr lang="en-IN" dirty="0"/>
          </a:p>
        </p:txBody>
      </p:sp>
      <p:sp>
        <p:nvSpPr>
          <p:cNvPr id="3" name="Content Placeholder 2"/>
          <p:cNvSpPr>
            <a:spLocks noGrp="1"/>
          </p:cNvSpPr>
          <p:nvPr>
            <p:ph idx="1"/>
          </p:nvPr>
        </p:nvSpPr>
        <p:spPr/>
        <p:txBody>
          <a:bodyPr/>
          <a:lstStyle/>
          <a:p>
            <a:r>
              <a:rPr lang="en-US" dirty="0"/>
              <a:t>Reuse-oriented software engineering has the obvious advantage of reducing the amount of software to be developed and so reducing cost and risks. It usually also leads to faster delivery of the software. </a:t>
            </a:r>
            <a:endParaRPr lang="en-US" dirty="0" smtClean="0"/>
          </a:p>
          <a:p>
            <a:r>
              <a:rPr lang="en-US" dirty="0" smtClean="0"/>
              <a:t>However</a:t>
            </a:r>
            <a:r>
              <a:rPr lang="en-US" dirty="0"/>
              <a:t>, requirements compromises are inevitable and this may lead to a system that does not meet the real needs of users. Furthermore, some control over the system evolution is lost as new versions of the reusable components are not under the control of the organization using them. </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29</a:t>
            </a:r>
            <a:endParaRPr lang="en-US" dirty="0"/>
          </a:p>
        </p:txBody>
      </p:sp>
    </p:spTree>
    <p:extLst>
      <p:ext uri="{BB962C8B-B14F-4D97-AF65-F5344CB8AC3E}">
        <p14:creationId xmlns:p14="http://schemas.microsoft.com/office/powerpoint/2010/main" val="385087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Introduction: Software Process</a:t>
            </a:r>
            <a:endParaRPr lang="en-IN" dirty="0"/>
          </a:p>
        </p:txBody>
      </p:sp>
      <p:sp>
        <p:nvSpPr>
          <p:cNvPr id="3" name="Content Placeholder 2"/>
          <p:cNvSpPr>
            <a:spLocks noGrp="1"/>
          </p:cNvSpPr>
          <p:nvPr>
            <p:ph idx="1"/>
          </p:nvPr>
        </p:nvSpPr>
        <p:spPr/>
        <p:txBody>
          <a:bodyPr/>
          <a:lstStyle/>
          <a:p>
            <a:r>
              <a:rPr lang="en-US" dirty="0" smtClean="0"/>
              <a:t>There are many different software processes but all must include four activities that are fundamental to software engineering:</a:t>
            </a:r>
          </a:p>
          <a:p>
            <a:pPr marL="800100" lvl="1" indent="-342900">
              <a:buFont typeface="+mj-lt"/>
              <a:buAutoNum type="arabicPeriod"/>
            </a:pPr>
            <a:r>
              <a:rPr lang="en-US" b="1" dirty="0" smtClean="0"/>
              <a:t>Software specification</a:t>
            </a:r>
            <a:r>
              <a:rPr lang="en-US" dirty="0" smtClean="0"/>
              <a:t> The functionality of the software and constraints on its operation must be defined.</a:t>
            </a:r>
          </a:p>
          <a:p>
            <a:pPr marL="800100" lvl="1" indent="-342900">
              <a:buFont typeface="+mj-lt"/>
              <a:buAutoNum type="arabicPeriod"/>
            </a:pPr>
            <a:r>
              <a:rPr lang="en-US" b="1" dirty="0" smtClean="0"/>
              <a:t>Software </a:t>
            </a:r>
            <a:r>
              <a:rPr lang="en-US" b="1" dirty="0"/>
              <a:t>design and implementation </a:t>
            </a:r>
            <a:r>
              <a:rPr lang="en-US" dirty="0"/>
              <a:t>The software to meet the specification must be produced.</a:t>
            </a:r>
          </a:p>
          <a:p>
            <a:pPr marL="800100" lvl="1" indent="-342900">
              <a:buFont typeface="+mj-lt"/>
              <a:buAutoNum type="arabicPeriod"/>
            </a:pPr>
            <a:r>
              <a:rPr lang="en-US" b="1" dirty="0" smtClean="0"/>
              <a:t>Software </a:t>
            </a:r>
            <a:r>
              <a:rPr lang="en-US" b="1" dirty="0"/>
              <a:t>validation </a:t>
            </a:r>
            <a:r>
              <a:rPr lang="en-US" dirty="0"/>
              <a:t>The software must be validated to ensure that it does what the customer wants.</a:t>
            </a:r>
          </a:p>
          <a:p>
            <a:pPr marL="800100" lvl="1" indent="-342900">
              <a:buFont typeface="+mj-lt"/>
              <a:buAutoNum type="arabicPeriod"/>
            </a:pPr>
            <a:r>
              <a:rPr lang="en-US" b="1" dirty="0" smtClean="0"/>
              <a:t>Software </a:t>
            </a:r>
            <a:r>
              <a:rPr lang="en-US" b="1" dirty="0"/>
              <a:t>evolution </a:t>
            </a:r>
            <a:r>
              <a:rPr lang="en-US" dirty="0"/>
              <a:t>The software must evolve to meet changing customer needs.</a:t>
            </a:r>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a:t>4</a:t>
            </a:r>
            <a:endParaRPr lang="en-US" dirty="0"/>
          </a:p>
        </p:txBody>
      </p:sp>
    </p:spTree>
    <p:extLst>
      <p:ext uri="{BB962C8B-B14F-4D97-AF65-F5344CB8AC3E}">
        <p14:creationId xmlns:p14="http://schemas.microsoft.com/office/powerpoint/2010/main" val="373212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References</a:t>
            </a:r>
            <a:endParaRPr lang="en-IN" dirty="0"/>
          </a:p>
        </p:txBody>
      </p:sp>
      <p:sp>
        <p:nvSpPr>
          <p:cNvPr id="3" name="Content Placeholder 2"/>
          <p:cNvSpPr>
            <a:spLocks noGrp="1"/>
          </p:cNvSpPr>
          <p:nvPr>
            <p:ph idx="1"/>
          </p:nvPr>
        </p:nvSpPr>
        <p:spPr/>
        <p:txBody>
          <a:bodyPr/>
          <a:lstStyle/>
          <a:p>
            <a:r>
              <a:rPr lang="" dirty="0" smtClean="0"/>
              <a:t>Software Engineering Ian Sommerville edition 9th (2011) chapter 2</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30</a:t>
            </a:r>
            <a:endParaRPr lang="en-US" dirty="0"/>
          </a:p>
        </p:txBody>
      </p:sp>
    </p:spTree>
    <p:extLst>
      <p:ext uri="{BB962C8B-B14F-4D97-AF65-F5344CB8AC3E}">
        <p14:creationId xmlns:p14="http://schemas.microsoft.com/office/powerpoint/2010/main" val="56782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Software Process</a:t>
            </a:r>
            <a:endParaRPr lang="en-IN" dirty="0"/>
          </a:p>
        </p:txBody>
      </p:sp>
      <p:sp>
        <p:nvSpPr>
          <p:cNvPr id="3" name="Content Placeholder 2"/>
          <p:cNvSpPr>
            <a:spLocks noGrp="1"/>
          </p:cNvSpPr>
          <p:nvPr>
            <p:ph idx="1"/>
          </p:nvPr>
        </p:nvSpPr>
        <p:spPr/>
        <p:txBody>
          <a:bodyPr/>
          <a:lstStyle/>
          <a:p>
            <a:r>
              <a:rPr lang="en-US" dirty="0"/>
              <a:t>When we describe and discuss processes, we usually talk about the activities in these processes such as specifying a data model, designing a user interface, etc., and the ordering of these activities. However, as well as activities, process descriptions may also include:</a:t>
            </a:r>
          </a:p>
          <a:p>
            <a:pPr lvl="1"/>
            <a:r>
              <a:rPr lang="en-IN" dirty="0" smtClean="0"/>
              <a:t>Products</a:t>
            </a:r>
            <a:endParaRPr lang="" dirty="0" smtClean="0"/>
          </a:p>
          <a:p>
            <a:pPr lvl="1"/>
            <a:r>
              <a:rPr lang="en-IN" dirty="0" smtClean="0"/>
              <a:t>Roles</a:t>
            </a:r>
            <a:endParaRPr lang="" dirty="0" smtClean="0"/>
          </a:p>
          <a:p>
            <a:pPr lvl="1"/>
            <a:r>
              <a:rPr lang="en-IN" dirty="0"/>
              <a:t>Pre- and post-conditions</a:t>
            </a:r>
          </a:p>
        </p:txBody>
      </p:sp>
    </p:spTree>
    <p:extLst>
      <p:ext uri="{BB962C8B-B14F-4D97-AF65-F5344CB8AC3E}">
        <p14:creationId xmlns:p14="http://schemas.microsoft.com/office/powerpoint/2010/main" val="82033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Introduction</a:t>
            </a:r>
            <a:endParaRPr lang="en-IN" dirty="0"/>
          </a:p>
        </p:txBody>
      </p:sp>
      <p:grpSp>
        <p:nvGrpSpPr>
          <p:cNvPr id="47" name="Group 46"/>
          <p:cNvGrpSpPr/>
          <p:nvPr/>
        </p:nvGrpSpPr>
        <p:grpSpPr>
          <a:xfrm>
            <a:off x="2052436" y="2151881"/>
            <a:ext cx="8210680" cy="4706119"/>
            <a:chOff x="652272" y="1260743"/>
            <a:chExt cx="7755890" cy="5315824"/>
          </a:xfrm>
        </p:grpSpPr>
        <p:grpSp>
          <p:nvGrpSpPr>
            <p:cNvPr id="4" name="object 2"/>
            <p:cNvGrpSpPr/>
            <p:nvPr/>
          </p:nvGrpSpPr>
          <p:grpSpPr>
            <a:xfrm>
              <a:off x="652272" y="1260743"/>
              <a:ext cx="7755890" cy="1784350"/>
              <a:chOff x="652272" y="1260743"/>
              <a:chExt cx="7755890" cy="1784350"/>
            </a:xfrm>
          </p:grpSpPr>
          <p:sp>
            <p:nvSpPr>
              <p:cNvPr id="5" name="object 3"/>
              <p:cNvSpPr/>
              <p:nvPr/>
            </p:nvSpPr>
            <p:spPr>
              <a:xfrm>
                <a:off x="763900" y="1260743"/>
                <a:ext cx="7387599" cy="1783813"/>
              </a:xfrm>
              <a:prstGeom prst="rect">
                <a:avLst/>
              </a:prstGeom>
              <a:blipFill>
                <a:blip r:embed="rId3" cstate="print"/>
                <a:stretch>
                  <a:fillRect/>
                </a:stretch>
              </a:blipFill>
            </p:spPr>
            <p:txBody>
              <a:bodyPr wrap="square" lIns="0" tIns="0" rIns="0" bIns="0" rtlCol="0"/>
              <a:lstStyle/>
              <a:p>
                <a:endParaRPr/>
              </a:p>
            </p:txBody>
          </p:sp>
          <p:sp>
            <p:nvSpPr>
              <p:cNvPr id="6" name="object 4"/>
              <p:cNvSpPr/>
              <p:nvPr/>
            </p:nvSpPr>
            <p:spPr>
              <a:xfrm>
                <a:off x="652272" y="1554479"/>
                <a:ext cx="7755635" cy="967739"/>
              </a:xfrm>
              <a:prstGeom prst="rect">
                <a:avLst/>
              </a:prstGeom>
              <a:blipFill>
                <a:blip r:embed="rId4" cstate="print"/>
                <a:stretch>
                  <a:fillRect/>
                </a:stretch>
              </a:blipFill>
            </p:spPr>
            <p:txBody>
              <a:bodyPr wrap="square" lIns="0" tIns="0" rIns="0" bIns="0" rtlCol="0"/>
              <a:lstStyle/>
              <a:p>
                <a:endParaRPr/>
              </a:p>
            </p:txBody>
          </p:sp>
          <p:sp>
            <p:nvSpPr>
              <p:cNvPr id="7" name="object 5"/>
              <p:cNvSpPr/>
              <p:nvPr/>
            </p:nvSpPr>
            <p:spPr>
              <a:xfrm>
                <a:off x="839025" y="1298193"/>
                <a:ext cx="7237730" cy="1633220"/>
              </a:xfrm>
              <a:custGeom>
                <a:avLst/>
                <a:gdLst/>
                <a:ahLst/>
                <a:cxnLst/>
                <a:rect l="l" t="t" r="r" b="b"/>
                <a:pathLst>
                  <a:path w="7237730" h="1633220">
                    <a:moveTo>
                      <a:pt x="7074090" y="0"/>
                    </a:moveTo>
                    <a:lnTo>
                      <a:pt x="163296" y="0"/>
                    </a:lnTo>
                    <a:lnTo>
                      <a:pt x="119887" y="5836"/>
                    </a:lnTo>
                    <a:lnTo>
                      <a:pt x="80879" y="22304"/>
                    </a:lnTo>
                    <a:lnTo>
                      <a:pt x="47829" y="47847"/>
                    </a:lnTo>
                    <a:lnTo>
                      <a:pt x="22295" y="80903"/>
                    </a:lnTo>
                    <a:lnTo>
                      <a:pt x="5833" y="119915"/>
                    </a:lnTo>
                    <a:lnTo>
                      <a:pt x="0" y="163321"/>
                    </a:lnTo>
                    <a:lnTo>
                      <a:pt x="0" y="1469643"/>
                    </a:lnTo>
                    <a:lnTo>
                      <a:pt x="5833" y="1513050"/>
                    </a:lnTo>
                    <a:lnTo>
                      <a:pt x="22295" y="1552062"/>
                    </a:lnTo>
                    <a:lnTo>
                      <a:pt x="47829" y="1585118"/>
                    </a:lnTo>
                    <a:lnTo>
                      <a:pt x="80879" y="1610661"/>
                    </a:lnTo>
                    <a:lnTo>
                      <a:pt x="119887" y="1627129"/>
                    </a:lnTo>
                    <a:lnTo>
                      <a:pt x="163296" y="1632965"/>
                    </a:lnTo>
                    <a:lnTo>
                      <a:pt x="7074090" y="1632965"/>
                    </a:lnTo>
                    <a:lnTo>
                      <a:pt x="7117488" y="1627129"/>
                    </a:lnTo>
                    <a:lnTo>
                      <a:pt x="7156475" y="1610661"/>
                    </a:lnTo>
                    <a:lnTo>
                      <a:pt x="7189501" y="1585118"/>
                    </a:lnTo>
                    <a:lnTo>
                      <a:pt x="7215013" y="1552062"/>
                    </a:lnTo>
                    <a:lnTo>
                      <a:pt x="7231458" y="1513050"/>
                    </a:lnTo>
                    <a:lnTo>
                      <a:pt x="7237285" y="1469643"/>
                    </a:lnTo>
                    <a:lnTo>
                      <a:pt x="7237285" y="163321"/>
                    </a:lnTo>
                    <a:lnTo>
                      <a:pt x="7231458" y="119915"/>
                    </a:lnTo>
                    <a:lnTo>
                      <a:pt x="7215013" y="80903"/>
                    </a:lnTo>
                    <a:lnTo>
                      <a:pt x="7189501" y="47847"/>
                    </a:lnTo>
                    <a:lnTo>
                      <a:pt x="7156475" y="22304"/>
                    </a:lnTo>
                    <a:lnTo>
                      <a:pt x="7117488" y="5836"/>
                    </a:lnTo>
                    <a:lnTo>
                      <a:pt x="7074090" y="0"/>
                    </a:lnTo>
                    <a:close/>
                  </a:path>
                </a:pathLst>
              </a:custGeom>
              <a:solidFill>
                <a:srgbClr val="2892AC"/>
              </a:solidFill>
            </p:spPr>
            <p:txBody>
              <a:bodyPr wrap="square" lIns="0" tIns="0" rIns="0" bIns="0" rtlCol="0"/>
              <a:lstStyle/>
              <a:p>
                <a:endParaRPr/>
              </a:p>
            </p:txBody>
          </p:sp>
          <p:sp>
            <p:nvSpPr>
              <p:cNvPr id="8" name="object 6"/>
              <p:cNvSpPr/>
              <p:nvPr/>
            </p:nvSpPr>
            <p:spPr>
              <a:xfrm>
                <a:off x="807300" y="1273809"/>
                <a:ext cx="7301230" cy="1689100"/>
              </a:xfrm>
              <a:custGeom>
                <a:avLst/>
                <a:gdLst/>
                <a:ahLst/>
                <a:cxnLst/>
                <a:rect l="l" t="t" r="r" b="b"/>
                <a:pathLst>
                  <a:path w="7301230" h="1689100">
                    <a:moveTo>
                      <a:pt x="7183031" y="1676400"/>
                    </a:moveTo>
                    <a:lnTo>
                      <a:pt x="120573" y="1676400"/>
                    </a:lnTo>
                    <a:lnTo>
                      <a:pt x="138658" y="1689100"/>
                    </a:lnTo>
                    <a:lnTo>
                      <a:pt x="7165378" y="1689100"/>
                    </a:lnTo>
                    <a:lnTo>
                      <a:pt x="7183031" y="1676400"/>
                    </a:lnTo>
                    <a:close/>
                  </a:path>
                  <a:path w="7301230" h="1689100">
                    <a:moveTo>
                      <a:pt x="7180364" y="12700"/>
                    </a:moveTo>
                    <a:lnTo>
                      <a:pt x="117843" y="12700"/>
                    </a:lnTo>
                    <a:lnTo>
                      <a:pt x="100838" y="25400"/>
                    </a:lnTo>
                    <a:lnTo>
                      <a:pt x="69824" y="50800"/>
                    </a:lnTo>
                    <a:lnTo>
                      <a:pt x="32562" y="88900"/>
                    </a:lnTo>
                    <a:lnTo>
                      <a:pt x="8331" y="139700"/>
                    </a:lnTo>
                    <a:lnTo>
                      <a:pt x="3695" y="152400"/>
                    </a:lnTo>
                    <a:lnTo>
                      <a:pt x="901" y="177800"/>
                    </a:lnTo>
                    <a:lnTo>
                      <a:pt x="0" y="190500"/>
                    </a:lnTo>
                    <a:lnTo>
                      <a:pt x="50" y="1498600"/>
                    </a:lnTo>
                    <a:lnTo>
                      <a:pt x="1219" y="1524000"/>
                    </a:lnTo>
                    <a:lnTo>
                      <a:pt x="4330" y="1536700"/>
                    </a:lnTo>
                    <a:lnTo>
                      <a:pt x="9309" y="1562100"/>
                    </a:lnTo>
                    <a:lnTo>
                      <a:pt x="15989" y="1574800"/>
                    </a:lnTo>
                    <a:lnTo>
                      <a:pt x="24320" y="1600200"/>
                    </a:lnTo>
                    <a:lnTo>
                      <a:pt x="34264" y="1612900"/>
                    </a:lnTo>
                    <a:lnTo>
                      <a:pt x="72136" y="1651000"/>
                    </a:lnTo>
                    <a:lnTo>
                      <a:pt x="103555" y="1676400"/>
                    </a:lnTo>
                    <a:lnTo>
                      <a:pt x="7200049" y="1676400"/>
                    </a:lnTo>
                    <a:lnTo>
                      <a:pt x="7216178" y="1663700"/>
                    </a:lnTo>
                    <a:lnTo>
                      <a:pt x="7105434" y="1663700"/>
                    </a:lnTo>
                    <a:lnTo>
                      <a:pt x="133781" y="1651000"/>
                    </a:lnTo>
                    <a:lnTo>
                      <a:pt x="120040" y="1638300"/>
                    </a:lnTo>
                    <a:lnTo>
                      <a:pt x="107048" y="1625600"/>
                    </a:lnTo>
                    <a:lnTo>
                      <a:pt x="94995" y="1625600"/>
                    </a:lnTo>
                    <a:lnTo>
                      <a:pt x="64744" y="1587500"/>
                    </a:lnTo>
                    <a:lnTo>
                      <a:pt x="45046" y="1549400"/>
                    </a:lnTo>
                    <a:lnTo>
                      <a:pt x="38887" y="1511300"/>
                    </a:lnTo>
                    <a:lnTo>
                      <a:pt x="38099" y="1498600"/>
                    </a:lnTo>
                    <a:lnTo>
                      <a:pt x="38099" y="190500"/>
                    </a:lnTo>
                    <a:lnTo>
                      <a:pt x="38950" y="177800"/>
                    </a:lnTo>
                    <a:lnTo>
                      <a:pt x="41363" y="165100"/>
                    </a:lnTo>
                    <a:lnTo>
                      <a:pt x="45237" y="152400"/>
                    </a:lnTo>
                    <a:lnTo>
                      <a:pt x="50571" y="127000"/>
                    </a:lnTo>
                    <a:lnTo>
                      <a:pt x="57200" y="114300"/>
                    </a:lnTo>
                    <a:lnTo>
                      <a:pt x="65087" y="101600"/>
                    </a:lnTo>
                    <a:lnTo>
                      <a:pt x="74167" y="88900"/>
                    </a:lnTo>
                    <a:lnTo>
                      <a:pt x="84289" y="88900"/>
                    </a:lnTo>
                    <a:lnTo>
                      <a:pt x="95465" y="76200"/>
                    </a:lnTo>
                    <a:lnTo>
                      <a:pt x="107556" y="63500"/>
                    </a:lnTo>
                    <a:lnTo>
                      <a:pt x="120573" y="50800"/>
                    </a:lnTo>
                    <a:lnTo>
                      <a:pt x="134327" y="50800"/>
                    </a:lnTo>
                    <a:lnTo>
                      <a:pt x="148729" y="38100"/>
                    </a:lnTo>
                    <a:lnTo>
                      <a:pt x="7228624" y="38100"/>
                    </a:lnTo>
                    <a:lnTo>
                      <a:pt x="7213511" y="25400"/>
                    </a:lnTo>
                    <a:lnTo>
                      <a:pt x="7197382" y="25400"/>
                    </a:lnTo>
                    <a:lnTo>
                      <a:pt x="7180364" y="12700"/>
                    </a:lnTo>
                    <a:close/>
                  </a:path>
                  <a:path w="7301230" h="1689100">
                    <a:moveTo>
                      <a:pt x="7228624" y="38100"/>
                    </a:moveTo>
                    <a:lnTo>
                      <a:pt x="7152805" y="38100"/>
                    </a:lnTo>
                    <a:lnTo>
                      <a:pt x="7167156" y="50800"/>
                    </a:lnTo>
                    <a:lnTo>
                      <a:pt x="7180872" y="50800"/>
                    </a:lnTo>
                    <a:lnTo>
                      <a:pt x="7193826" y="63500"/>
                    </a:lnTo>
                    <a:lnTo>
                      <a:pt x="7205891" y="76200"/>
                    </a:lnTo>
                    <a:lnTo>
                      <a:pt x="7217067" y="88900"/>
                    </a:lnTo>
                    <a:lnTo>
                      <a:pt x="7227100" y="88900"/>
                    </a:lnTo>
                    <a:lnTo>
                      <a:pt x="7236117" y="101600"/>
                    </a:lnTo>
                    <a:lnTo>
                      <a:pt x="7243991" y="114300"/>
                    </a:lnTo>
                    <a:lnTo>
                      <a:pt x="7250595" y="127000"/>
                    </a:lnTo>
                    <a:lnTo>
                      <a:pt x="7255802" y="152400"/>
                    </a:lnTo>
                    <a:lnTo>
                      <a:pt x="7259612" y="165100"/>
                    </a:lnTo>
                    <a:lnTo>
                      <a:pt x="7262025" y="177800"/>
                    </a:lnTo>
                    <a:lnTo>
                      <a:pt x="7262787" y="190500"/>
                    </a:lnTo>
                    <a:lnTo>
                      <a:pt x="7262787" y="1498600"/>
                    </a:lnTo>
                    <a:lnTo>
                      <a:pt x="7259485" y="1536700"/>
                    </a:lnTo>
                    <a:lnTo>
                      <a:pt x="7243737" y="1574800"/>
                    </a:lnTo>
                    <a:lnTo>
                      <a:pt x="7216559" y="1612900"/>
                    </a:lnTo>
                    <a:lnTo>
                      <a:pt x="7205383" y="1625600"/>
                    </a:lnTo>
                    <a:lnTo>
                      <a:pt x="7193318" y="1625600"/>
                    </a:lnTo>
                    <a:lnTo>
                      <a:pt x="7180364" y="1638300"/>
                    </a:lnTo>
                    <a:lnTo>
                      <a:pt x="7166521" y="1651000"/>
                    </a:lnTo>
                    <a:lnTo>
                      <a:pt x="7121436" y="1651000"/>
                    </a:lnTo>
                    <a:lnTo>
                      <a:pt x="7105434" y="1663700"/>
                    </a:lnTo>
                    <a:lnTo>
                      <a:pt x="7216178" y="1663700"/>
                    </a:lnTo>
                    <a:lnTo>
                      <a:pt x="7230910" y="1651000"/>
                    </a:lnTo>
                    <a:lnTo>
                      <a:pt x="7244880" y="1638300"/>
                    </a:lnTo>
                    <a:lnTo>
                      <a:pt x="7257199" y="1625600"/>
                    </a:lnTo>
                    <a:lnTo>
                      <a:pt x="7268375" y="1612900"/>
                    </a:lnTo>
                    <a:lnTo>
                      <a:pt x="7278027" y="1587500"/>
                    </a:lnTo>
                    <a:lnTo>
                      <a:pt x="7286028" y="1574800"/>
                    </a:lnTo>
                    <a:lnTo>
                      <a:pt x="7292505" y="1562100"/>
                    </a:lnTo>
                    <a:lnTo>
                      <a:pt x="7297204" y="1536700"/>
                    </a:lnTo>
                    <a:lnTo>
                      <a:pt x="7299998" y="1524000"/>
                    </a:lnTo>
                    <a:lnTo>
                      <a:pt x="7300887" y="1498600"/>
                    </a:lnTo>
                    <a:lnTo>
                      <a:pt x="7300887" y="190500"/>
                    </a:lnTo>
                    <a:lnTo>
                      <a:pt x="7299617" y="177800"/>
                    </a:lnTo>
                    <a:lnTo>
                      <a:pt x="7296569" y="152400"/>
                    </a:lnTo>
                    <a:lnTo>
                      <a:pt x="7291616" y="139700"/>
                    </a:lnTo>
                    <a:lnTo>
                      <a:pt x="7284885" y="114300"/>
                    </a:lnTo>
                    <a:lnTo>
                      <a:pt x="7276503" y="101600"/>
                    </a:lnTo>
                    <a:lnTo>
                      <a:pt x="7266597" y="88900"/>
                    </a:lnTo>
                    <a:lnTo>
                      <a:pt x="7255421" y="63500"/>
                    </a:lnTo>
                    <a:lnTo>
                      <a:pt x="7242721" y="50800"/>
                    </a:lnTo>
                    <a:lnTo>
                      <a:pt x="7228624" y="38100"/>
                    </a:lnTo>
                    <a:close/>
                  </a:path>
                  <a:path w="7301230" h="1689100">
                    <a:moveTo>
                      <a:pt x="7119531" y="1638300"/>
                    </a:moveTo>
                    <a:lnTo>
                      <a:pt x="195110" y="1638300"/>
                    </a:lnTo>
                    <a:lnTo>
                      <a:pt x="7104799" y="1651000"/>
                    </a:lnTo>
                    <a:lnTo>
                      <a:pt x="7119531" y="1638300"/>
                    </a:lnTo>
                    <a:close/>
                  </a:path>
                  <a:path w="7301230" h="1689100">
                    <a:moveTo>
                      <a:pt x="195110" y="1625600"/>
                    </a:moveTo>
                    <a:lnTo>
                      <a:pt x="125539" y="1625600"/>
                    </a:lnTo>
                    <a:lnTo>
                      <a:pt x="138176" y="1638300"/>
                    </a:lnTo>
                    <a:lnTo>
                      <a:pt x="7104164" y="1638300"/>
                    </a:lnTo>
                    <a:lnTo>
                      <a:pt x="195110" y="1625600"/>
                    </a:lnTo>
                    <a:close/>
                  </a:path>
                  <a:path w="7301230" h="1689100">
                    <a:moveTo>
                      <a:pt x="7173760" y="1625600"/>
                    </a:moveTo>
                    <a:lnTo>
                      <a:pt x="7117626" y="1625600"/>
                    </a:lnTo>
                    <a:lnTo>
                      <a:pt x="7104164" y="1638300"/>
                    </a:lnTo>
                    <a:lnTo>
                      <a:pt x="7161060" y="1638300"/>
                    </a:lnTo>
                    <a:lnTo>
                      <a:pt x="7173760" y="1625600"/>
                    </a:lnTo>
                    <a:close/>
                  </a:path>
                  <a:path w="7301230" h="1689100">
                    <a:moveTo>
                      <a:pt x="133743" y="76200"/>
                    </a:moveTo>
                    <a:lnTo>
                      <a:pt x="104013" y="76200"/>
                    </a:lnTo>
                    <a:lnTo>
                      <a:pt x="93726" y="88900"/>
                    </a:lnTo>
                    <a:lnTo>
                      <a:pt x="68643" y="127000"/>
                    </a:lnTo>
                    <a:lnTo>
                      <a:pt x="53924" y="165100"/>
                    </a:lnTo>
                    <a:lnTo>
                      <a:pt x="50787" y="1498600"/>
                    </a:lnTo>
                    <a:lnTo>
                      <a:pt x="51447" y="1511300"/>
                    </a:lnTo>
                    <a:lnTo>
                      <a:pt x="61785" y="1549400"/>
                    </a:lnTo>
                    <a:lnTo>
                      <a:pt x="83248" y="1587500"/>
                    </a:lnTo>
                    <a:lnTo>
                      <a:pt x="113639" y="1625600"/>
                    </a:lnTo>
                    <a:lnTo>
                      <a:pt x="142582" y="1625600"/>
                    </a:lnTo>
                    <a:lnTo>
                      <a:pt x="131025" y="1612900"/>
                    </a:lnTo>
                    <a:lnTo>
                      <a:pt x="120218" y="1612900"/>
                    </a:lnTo>
                    <a:lnTo>
                      <a:pt x="110236" y="1600200"/>
                    </a:lnTo>
                    <a:lnTo>
                      <a:pt x="100838" y="1587500"/>
                    </a:lnTo>
                    <a:lnTo>
                      <a:pt x="92671" y="1587500"/>
                    </a:lnTo>
                    <a:lnTo>
                      <a:pt x="85064" y="1574800"/>
                    </a:lnTo>
                    <a:lnTo>
                      <a:pt x="68872" y="1536700"/>
                    </a:lnTo>
                    <a:lnTo>
                      <a:pt x="63461" y="1498600"/>
                    </a:lnTo>
                    <a:lnTo>
                      <a:pt x="63499" y="190500"/>
                    </a:lnTo>
                    <a:lnTo>
                      <a:pt x="69849" y="152400"/>
                    </a:lnTo>
                    <a:lnTo>
                      <a:pt x="86766" y="114300"/>
                    </a:lnTo>
                    <a:lnTo>
                      <a:pt x="94488" y="114300"/>
                    </a:lnTo>
                    <a:lnTo>
                      <a:pt x="103149" y="101600"/>
                    </a:lnTo>
                    <a:lnTo>
                      <a:pt x="112560" y="88900"/>
                    </a:lnTo>
                    <a:lnTo>
                      <a:pt x="122694" y="88900"/>
                    </a:lnTo>
                    <a:lnTo>
                      <a:pt x="133743" y="76200"/>
                    </a:lnTo>
                    <a:close/>
                  </a:path>
                  <a:path w="7301230" h="1689100">
                    <a:moveTo>
                      <a:pt x="7208558" y="88900"/>
                    </a:moveTo>
                    <a:lnTo>
                      <a:pt x="7190778" y="88900"/>
                    </a:lnTo>
                    <a:lnTo>
                      <a:pt x="7199922" y="101600"/>
                    </a:lnTo>
                    <a:lnTo>
                      <a:pt x="7208177" y="114300"/>
                    </a:lnTo>
                    <a:lnTo>
                      <a:pt x="7215797" y="127000"/>
                    </a:lnTo>
                    <a:lnTo>
                      <a:pt x="7222274" y="127000"/>
                    </a:lnTo>
                    <a:lnTo>
                      <a:pt x="7227608" y="139700"/>
                    </a:lnTo>
                    <a:lnTo>
                      <a:pt x="7232053" y="152400"/>
                    </a:lnTo>
                    <a:lnTo>
                      <a:pt x="7235101" y="165100"/>
                    </a:lnTo>
                    <a:lnTo>
                      <a:pt x="7236879" y="177800"/>
                    </a:lnTo>
                    <a:lnTo>
                      <a:pt x="7237387" y="190500"/>
                    </a:lnTo>
                    <a:lnTo>
                      <a:pt x="7237387" y="1498600"/>
                    </a:lnTo>
                    <a:lnTo>
                      <a:pt x="7231037" y="1536700"/>
                    </a:lnTo>
                    <a:lnTo>
                      <a:pt x="7214019" y="1574800"/>
                    </a:lnTo>
                    <a:lnTo>
                      <a:pt x="7197763" y="1600200"/>
                    </a:lnTo>
                    <a:lnTo>
                      <a:pt x="7188492" y="1600200"/>
                    </a:lnTo>
                    <a:lnTo>
                      <a:pt x="7178078" y="1612900"/>
                    </a:lnTo>
                    <a:lnTo>
                      <a:pt x="7167156" y="1612900"/>
                    </a:lnTo>
                    <a:lnTo>
                      <a:pt x="7155599" y="1625600"/>
                    </a:lnTo>
                    <a:lnTo>
                      <a:pt x="7185698" y="1625600"/>
                    </a:lnTo>
                    <a:lnTo>
                      <a:pt x="7197001" y="1612900"/>
                    </a:lnTo>
                    <a:lnTo>
                      <a:pt x="7207161" y="1600200"/>
                    </a:lnTo>
                    <a:lnTo>
                      <a:pt x="7216559" y="1587500"/>
                    </a:lnTo>
                    <a:lnTo>
                      <a:pt x="7224941" y="1587500"/>
                    </a:lnTo>
                    <a:lnTo>
                      <a:pt x="7243356" y="1549400"/>
                    </a:lnTo>
                    <a:lnTo>
                      <a:pt x="7249198" y="1511300"/>
                    </a:lnTo>
                    <a:lnTo>
                      <a:pt x="7250087" y="1498600"/>
                    </a:lnTo>
                    <a:lnTo>
                      <a:pt x="7250087" y="190500"/>
                    </a:lnTo>
                    <a:lnTo>
                      <a:pt x="7243991" y="152400"/>
                    </a:lnTo>
                    <a:lnTo>
                      <a:pt x="7225957" y="114300"/>
                    </a:lnTo>
                    <a:lnTo>
                      <a:pt x="7217702" y="101600"/>
                    </a:lnTo>
                    <a:lnTo>
                      <a:pt x="7208558" y="88900"/>
                    </a:lnTo>
                    <a:close/>
                  </a:path>
                  <a:path w="7301230" h="1689100">
                    <a:moveTo>
                      <a:pt x="7175411" y="63500"/>
                    </a:moveTo>
                    <a:lnTo>
                      <a:pt x="7146455" y="63500"/>
                    </a:lnTo>
                    <a:lnTo>
                      <a:pt x="7158266" y="76200"/>
                    </a:lnTo>
                    <a:lnTo>
                      <a:pt x="7169823" y="76200"/>
                    </a:lnTo>
                    <a:lnTo>
                      <a:pt x="7180618" y="88900"/>
                    </a:lnTo>
                    <a:lnTo>
                      <a:pt x="7198398" y="88900"/>
                    </a:lnTo>
                    <a:lnTo>
                      <a:pt x="7187222" y="76200"/>
                    </a:lnTo>
                    <a:lnTo>
                      <a:pt x="7175411" y="63500"/>
                    </a:lnTo>
                    <a:close/>
                  </a:path>
                  <a:path w="7301230" h="1689100">
                    <a:moveTo>
                      <a:pt x="157530" y="63500"/>
                    </a:moveTo>
                    <a:lnTo>
                      <a:pt x="127165" y="63500"/>
                    </a:lnTo>
                    <a:lnTo>
                      <a:pt x="115125" y="76200"/>
                    </a:lnTo>
                    <a:lnTo>
                      <a:pt x="145313" y="76200"/>
                    </a:lnTo>
                    <a:lnTo>
                      <a:pt x="157530" y="63500"/>
                    </a:lnTo>
                    <a:close/>
                  </a:path>
                  <a:path w="7301230" h="1689100">
                    <a:moveTo>
                      <a:pt x="7149630" y="50800"/>
                    </a:moveTo>
                    <a:lnTo>
                      <a:pt x="153136" y="50800"/>
                    </a:lnTo>
                    <a:lnTo>
                      <a:pt x="139826" y="63500"/>
                    </a:lnTo>
                    <a:lnTo>
                      <a:pt x="7162711" y="63500"/>
                    </a:lnTo>
                    <a:lnTo>
                      <a:pt x="7149630" y="50800"/>
                    </a:lnTo>
                    <a:close/>
                  </a:path>
                  <a:path w="7301230" h="1689100">
                    <a:moveTo>
                      <a:pt x="7143534" y="0"/>
                    </a:moveTo>
                    <a:lnTo>
                      <a:pt x="154279" y="0"/>
                    </a:lnTo>
                    <a:lnTo>
                      <a:pt x="135534" y="12700"/>
                    </a:lnTo>
                    <a:lnTo>
                      <a:pt x="7162203" y="12700"/>
                    </a:lnTo>
                    <a:lnTo>
                      <a:pt x="7143534" y="0"/>
                    </a:lnTo>
                    <a:close/>
                  </a:path>
                </a:pathLst>
              </a:custGeom>
              <a:solidFill>
                <a:srgbClr val="FFFFFF"/>
              </a:solidFill>
            </p:spPr>
            <p:txBody>
              <a:bodyPr wrap="square" lIns="0" tIns="0" rIns="0" bIns="0" rtlCol="0"/>
              <a:lstStyle/>
              <a:p>
                <a:endParaRPr/>
              </a:p>
            </p:txBody>
          </p:sp>
        </p:grpSp>
        <p:sp>
          <p:nvSpPr>
            <p:cNvPr id="9" name="object 7"/>
            <p:cNvSpPr txBox="1">
              <a:spLocks/>
            </p:cNvSpPr>
            <p:nvPr/>
          </p:nvSpPr>
          <p:spPr bwMode="gray">
            <a:xfrm>
              <a:off x="1017648" y="1744002"/>
              <a:ext cx="6943850" cy="640257"/>
            </a:xfrm>
            <a:prstGeom prst="rect">
              <a:avLst/>
            </a:prstGeom>
          </p:spPr>
          <p:txBody>
            <a:bodyPr vert="horz" wrap="square" lIns="0" tIns="12700" rIns="0" bIns="0" rtlCol="0" anchor="ctr">
              <a:sp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IN" spc="105" dirty="0" smtClean="0">
                  <a:solidFill>
                    <a:srgbClr val="FFFFFF"/>
                  </a:solidFill>
                </a:rPr>
                <a:t>Software </a:t>
              </a:r>
              <a:r>
                <a:rPr lang="en-IN" spc="160" dirty="0" smtClean="0">
                  <a:solidFill>
                    <a:srgbClr val="FFFFFF"/>
                  </a:solidFill>
                </a:rPr>
                <a:t>Development</a:t>
              </a:r>
              <a:r>
                <a:rPr lang="en-IN" spc="114" dirty="0" smtClean="0">
                  <a:solidFill>
                    <a:srgbClr val="FFFFFF"/>
                  </a:solidFill>
                </a:rPr>
                <a:t> </a:t>
              </a:r>
              <a:r>
                <a:rPr lang="en-IN" spc="20" dirty="0" smtClean="0">
                  <a:solidFill>
                    <a:srgbClr val="FFFFFF"/>
                  </a:solidFill>
                </a:rPr>
                <a:t>Process</a:t>
              </a:r>
              <a:endParaRPr lang="en-IN" dirty="0"/>
            </a:p>
          </p:txBody>
        </p:sp>
        <p:grpSp>
          <p:nvGrpSpPr>
            <p:cNvPr id="10" name="object 8"/>
            <p:cNvGrpSpPr/>
            <p:nvPr/>
          </p:nvGrpSpPr>
          <p:grpSpPr>
            <a:xfrm>
              <a:off x="754380" y="3012948"/>
              <a:ext cx="4453255" cy="1803400"/>
              <a:chOff x="754380" y="3012948"/>
              <a:chExt cx="4453255" cy="1803400"/>
            </a:xfrm>
          </p:grpSpPr>
          <p:sp>
            <p:nvSpPr>
              <p:cNvPr id="11" name="object 9"/>
              <p:cNvSpPr/>
              <p:nvPr/>
            </p:nvSpPr>
            <p:spPr>
              <a:xfrm>
                <a:off x="754380" y="3012948"/>
                <a:ext cx="4453128" cy="1802891"/>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839025" y="3059430"/>
                <a:ext cx="4284345" cy="1633220"/>
              </a:xfrm>
              <a:custGeom>
                <a:avLst/>
                <a:gdLst/>
                <a:ahLst/>
                <a:cxnLst/>
                <a:rect l="l" t="t" r="r" b="b"/>
                <a:pathLst>
                  <a:path w="4284345" h="1633220">
                    <a:moveTo>
                      <a:pt x="4120705" y="0"/>
                    </a:moveTo>
                    <a:lnTo>
                      <a:pt x="163296" y="0"/>
                    </a:lnTo>
                    <a:lnTo>
                      <a:pt x="119887" y="5827"/>
                    </a:lnTo>
                    <a:lnTo>
                      <a:pt x="80879" y="22276"/>
                    </a:lnTo>
                    <a:lnTo>
                      <a:pt x="47829" y="47799"/>
                    </a:lnTo>
                    <a:lnTo>
                      <a:pt x="22295" y="80847"/>
                    </a:lnTo>
                    <a:lnTo>
                      <a:pt x="5833" y="119870"/>
                    </a:lnTo>
                    <a:lnTo>
                      <a:pt x="0" y="163322"/>
                    </a:lnTo>
                    <a:lnTo>
                      <a:pt x="0" y="1469644"/>
                    </a:lnTo>
                    <a:lnTo>
                      <a:pt x="5833" y="1513050"/>
                    </a:lnTo>
                    <a:lnTo>
                      <a:pt x="22295" y="1552062"/>
                    </a:lnTo>
                    <a:lnTo>
                      <a:pt x="47829" y="1585118"/>
                    </a:lnTo>
                    <a:lnTo>
                      <a:pt x="80879" y="1610661"/>
                    </a:lnTo>
                    <a:lnTo>
                      <a:pt x="119887" y="1627129"/>
                    </a:lnTo>
                    <a:lnTo>
                      <a:pt x="163296" y="1632966"/>
                    </a:lnTo>
                    <a:lnTo>
                      <a:pt x="4120705" y="1632966"/>
                    </a:lnTo>
                    <a:lnTo>
                      <a:pt x="4164156" y="1627129"/>
                    </a:lnTo>
                    <a:lnTo>
                      <a:pt x="4203180" y="1610661"/>
                    </a:lnTo>
                    <a:lnTo>
                      <a:pt x="4236227" y="1585118"/>
                    </a:lnTo>
                    <a:lnTo>
                      <a:pt x="4261750" y="1552062"/>
                    </a:lnTo>
                    <a:lnTo>
                      <a:pt x="4278200" y="1513050"/>
                    </a:lnTo>
                    <a:lnTo>
                      <a:pt x="4284027" y="1469644"/>
                    </a:lnTo>
                    <a:lnTo>
                      <a:pt x="4284027" y="163322"/>
                    </a:lnTo>
                    <a:lnTo>
                      <a:pt x="4278200" y="119870"/>
                    </a:lnTo>
                    <a:lnTo>
                      <a:pt x="4261750" y="80847"/>
                    </a:lnTo>
                    <a:lnTo>
                      <a:pt x="4236227" y="47799"/>
                    </a:lnTo>
                    <a:lnTo>
                      <a:pt x="4203180" y="22276"/>
                    </a:lnTo>
                    <a:lnTo>
                      <a:pt x="4164156" y="5827"/>
                    </a:lnTo>
                    <a:lnTo>
                      <a:pt x="4120705" y="0"/>
                    </a:lnTo>
                    <a:close/>
                  </a:path>
                </a:pathLst>
              </a:custGeom>
              <a:solidFill>
                <a:srgbClr val="35A2C0"/>
              </a:solidFill>
            </p:spPr>
            <p:txBody>
              <a:bodyPr wrap="square" lIns="0" tIns="0" rIns="0" bIns="0" rtlCol="0"/>
              <a:lstStyle/>
              <a:p>
                <a:endParaRPr/>
              </a:p>
            </p:txBody>
          </p:sp>
          <p:sp>
            <p:nvSpPr>
              <p:cNvPr id="13" name="object 11"/>
              <p:cNvSpPr/>
              <p:nvPr/>
            </p:nvSpPr>
            <p:spPr>
              <a:xfrm>
                <a:off x="807300" y="3035046"/>
                <a:ext cx="4347845" cy="1689100"/>
              </a:xfrm>
              <a:custGeom>
                <a:avLst/>
                <a:gdLst/>
                <a:ahLst/>
                <a:cxnLst/>
                <a:rect l="l" t="t" r="r" b="b"/>
                <a:pathLst>
                  <a:path w="4347845" h="1689100">
                    <a:moveTo>
                      <a:pt x="4229773" y="1676399"/>
                    </a:moveTo>
                    <a:lnTo>
                      <a:pt x="120573" y="1676399"/>
                    </a:lnTo>
                    <a:lnTo>
                      <a:pt x="138658" y="1689099"/>
                    </a:lnTo>
                    <a:lnTo>
                      <a:pt x="4212120" y="1689099"/>
                    </a:lnTo>
                    <a:lnTo>
                      <a:pt x="4229773" y="1676399"/>
                    </a:lnTo>
                    <a:close/>
                  </a:path>
                  <a:path w="4347845" h="1689100">
                    <a:moveTo>
                      <a:pt x="4227106" y="12700"/>
                    </a:moveTo>
                    <a:lnTo>
                      <a:pt x="117843" y="12700"/>
                    </a:lnTo>
                    <a:lnTo>
                      <a:pt x="100838" y="25400"/>
                    </a:lnTo>
                    <a:lnTo>
                      <a:pt x="69926" y="50800"/>
                    </a:lnTo>
                    <a:lnTo>
                      <a:pt x="32511" y="88900"/>
                    </a:lnTo>
                    <a:lnTo>
                      <a:pt x="8331" y="139700"/>
                    </a:lnTo>
                    <a:lnTo>
                      <a:pt x="3695" y="152400"/>
                    </a:lnTo>
                    <a:lnTo>
                      <a:pt x="901" y="177800"/>
                    </a:lnTo>
                    <a:lnTo>
                      <a:pt x="0" y="190500"/>
                    </a:lnTo>
                    <a:lnTo>
                      <a:pt x="50" y="1498599"/>
                    </a:lnTo>
                    <a:lnTo>
                      <a:pt x="1219" y="1523999"/>
                    </a:lnTo>
                    <a:lnTo>
                      <a:pt x="4330" y="1536699"/>
                    </a:lnTo>
                    <a:lnTo>
                      <a:pt x="9309" y="1562099"/>
                    </a:lnTo>
                    <a:lnTo>
                      <a:pt x="15989" y="1574799"/>
                    </a:lnTo>
                    <a:lnTo>
                      <a:pt x="24371" y="1600199"/>
                    </a:lnTo>
                    <a:lnTo>
                      <a:pt x="34264" y="1612899"/>
                    </a:lnTo>
                    <a:lnTo>
                      <a:pt x="72263" y="1650999"/>
                    </a:lnTo>
                    <a:lnTo>
                      <a:pt x="103555" y="1676399"/>
                    </a:lnTo>
                    <a:lnTo>
                      <a:pt x="4246918" y="1676399"/>
                    </a:lnTo>
                    <a:lnTo>
                      <a:pt x="4262793" y="1663699"/>
                    </a:lnTo>
                    <a:lnTo>
                      <a:pt x="4277779" y="1650999"/>
                    </a:lnTo>
                    <a:lnTo>
                      <a:pt x="133781" y="1650999"/>
                    </a:lnTo>
                    <a:lnTo>
                      <a:pt x="120040" y="1638299"/>
                    </a:lnTo>
                    <a:lnTo>
                      <a:pt x="107048" y="1625599"/>
                    </a:lnTo>
                    <a:lnTo>
                      <a:pt x="94983" y="1625599"/>
                    </a:lnTo>
                    <a:lnTo>
                      <a:pt x="83845" y="1612899"/>
                    </a:lnTo>
                    <a:lnTo>
                      <a:pt x="56895" y="1574799"/>
                    </a:lnTo>
                    <a:lnTo>
                      <a:pt x="41236" y="1536699"/>
                    </a:lnTo>
                    <a:lnTo>
                      <a:pt x="38099" y="1498599"/>
                    </a:lnTo>
                    <a:lnTo>
                      <a:pt x="38099" y="190500"/>
                    </a:lnTo>
                    <a:lnTo>
                      <a:pt x="38950" y="177800"/>
                    </a:lnTo>
                    <a:lnTo>
                      <a:pt x="41363" y="165100"/>
                    </a:lnTo>
                    <a:lnTo>
                      <a:pt x="45237" y="152400"/>
                    </a:lnTo>
                    <a:lnTo>
                      <a:pt x="50571" y="127000"/>
                    </a:lnTo>
                    <a:lnTo>
                      <a:pt x="57200" y="114300"/>
                    </a:lnTo>
                    <a:lnTo>
                      <a:pt x="65100" y="101600"/>
                    </a:lnTo>
                    <a:lnTo>
                      <a:pt x="74167" y="88900"/>
                    </a:lnTo>
                    <a:lnTo>
                      <a:pt x="84289" y="88900"/>
                    </a:lnTo>
                    <a:lnTo>
                      <a:pt x="95440" y="76200"/>
                    </a:lnTo>
                    <a:lnTo>
                      <a:pt x="107569" y="63500"/>
                    </a:lnTo>
                    <a:lnTo>
                      <a:pt x="120573" y="50800"/>
                    </a:lnTo>
                    <a:lnTo>
                      <a:pt x="134327" y="50800"/>
                    </a:lnTo>
                    <a:lnTo>
                      <a:pt x="148729" y="38100"/>
                    </a:lnTo>
                    <a:lnTo>
                      <a:pt x="4275366" y="38100"/>
                    </a:lnTo>
                    <a:lnTo>
                      <a:pt x="4260380" y="25400"/>
                    </a:lnTo>
                    <a:lnTo>
                      <a:pt x="4244124" y="25400"/>
                    </a:lnTo>
                    <a:lnTo>
                      <a:pt x="4227106" y="12700"/>
                    </a:lnTo>
                    <a:close/>
                  </a:path>
                  <a:path w="4347845" h="1689100">
                    <a:moveTo>
                      <a:pt x="4275366" y="38100"/>
                    </a:moveTo>
                    <a:lnTo>
                      <a:pt x="4199547" y="38100"/>
                    </a:lnTo>
                    <a:lnTo>
                      <a:pt x="4213898" y="50800"/>
                    </a:lnTo>
                    <a:lnTo>
                      <a:pt x="4227614" y="50800"/>
                    </a:lnTo>
                    <a:lnTo>
                      <a:pt x="4240441" y="63500"/>
                    </a:lnTo>
                    <a:lnTo>
                      <a:pt x="4252506" y="76200"/>
                    </a:lnTo>
                    <a:lnTo>
                      <a:pt x="4263809" y="88900"/>
                    </a:lnTo>
                    <a:lnTo>
                      <a:pt x="4273842" y="88900"/>
                    </a:lnTo>
                    <a:lnTo>
                      <a:pt x="4282859" y="101600"/>
                    </a:lnTo>
                    <a:lnTo>
                      <a:pt x="4290606" y="114300"/>
                    </a:lnTo>
                    <a:lnTo>
                      <a:pt x="4297210" y="139700"/>
                    </a:lnTo>
                    <a:lnTo>
                      <a:pt x="4302544" y="152400"/>
                    </a:lnTo>
                    <a:lnTo>
                      <a:pt x="4306354" y="165100"/>
                    </a:lnTo>
                    <a:lnTo>
                      <a:pt x="4308640" y="177800"/>
                    </a:lnTo>
                    <a:lnTo>
                      <a:pt x="4309529" y="190500"/>
                    </a:lnTo>
                    <a:lnTo>
                      <a:pt x="4309402" y="1498599"/>
                    </a:lnTo>
                    <a:lnTo>
                      <a:pt x="4306227" y="1536699"/>
                    </a:lnTo>
                    <a:lnTo>
                      <a:pt x="4290352" y="1574799"/>
                    </a:lnTo>
                    <a:lnTo>
                      <a:pt x="4263301" y="1612899"/>
                    </a:lnTo>
                    <a:lnTo>
                      <a:pt x="4252125" y="1625599"/>
                    </a:lnTo>
                    <a:lnTo>
                      <a:pt x="4240060" y="1625599"/>
                    </a:lnTo>
                    <a:lnTo>
                      <a:pt x="4227106" y="1638299"/>
                    </a:lnTo>
                    <a:lnTo>
                      <a:pt x="4213390" y="1650999"/>
                    </a:lnTo>
                    <a:lnTo>
                      <a:pt x="4277779" y="1650999"/>
                    </a:lnTo>
                    <a:lnTo>
                      <a:pt x="4291495" y="1638299"/>
                    </a:lnTo>
                    <a:lnTo>
                      <a:pt x="4304068" y="1625599"/>
                    </a:lnTo>
                    <a:lnTo>
                      <a:pt x="4314990" y="1612899"/>
                    </a:lnTo>
                    <a:lnTo>
                      <a:pt x="4324769" y="1587499"/>
                    </a:lnTo>
                    <a:lnTo>
                      <a:pt x="4332770" y="1574799"/>
                    </a:lnTo>
                    <a:lnTo>
                      <a:pt x="4339247" y="1562099"/>
                    </a:lnTo>
                    <a:lnTo>
                      <a:pt x="4343819" y="1536699"/>
                    </a:lnTo>
                    <a:lnTo>
                      <a:pt x="4346613" y="1523999"/>
                    </a:lnTo>
                    <a:lnTo>
                      <a:pt x="4347502" y="1498599"/>
                    </a:lnTo>
                    <a:lnTo>
                      <a:pt x="4347502" y="190500"/>
                    </a:lnTo>
                    <a:lnTo>
                      <a:pt x="4346359" y="177800"/>
                    </a:lnTo>
                    <a:lnTo>
                      <a:pt x="4343184" y="152400"/>
                    </a:lnTo>
                    <a:lnTo>
                      <a:pt x="4338231" y="139700"/>
                    </a:lnTo>
                    <a:lnTo>
                      <a:pt x="4331627" y="114300"/>
                    </a:lnTo>
                    <a:lnTo>
                      <a:pt x="4323245" y="101600"/>
                    </a:lnTo>
                    <a:lnTo>
                      <a:pt x="4313339" y="88900"/>
                    </a:lnTo>
                    <a:lnTo>
                      <a:pt x="4302036" y="63500"/>
                    </a:lnTo>
                    <a:lnTo>
                      <a:pt x="4289209" y="50800"/>
                    </a:lnTo>
                    <a:lnTo>
                      <a:pt x="4275366" y="38100"/>
                    </a:lnTo>
                    <a:close/>
                  </a:path>
                  <a:path w="4347845" h="1689100">
                    <a:moveTo>
                      <a:pt x="4220502" y="1625599"/>
                    </a:moveTo>
                    <a:lnTo>
                      <a:pt x="125539" y="1625599"/>
                    </a:lnTo>
                    <a:lnTo>
                      <a:pt x="138176" y="1638299"/>
                    </a:lnTo>
                    <a:lnTo>
                      <a:pt x="4207802" y="1638299"/>
                    </a:lnTo>
                    <a:lnTo>
                      <a:pt x="4220502" y="1625599"/>
                    </a:lnTo>
                    <a:close/>
                  </a:path>
                  <a:path w="4347845" h="1689100">
                    <a:moveTo>
                      <a:pt x="133743" y="76200"/>
                    </a:moveTo>
                    <a:lnTo>
                      <a:pt x="103949" y="76200"/>
                    </a:lnTo>
                    <a:lnTo>
                      <a:pt x="93726" y="88900"/>
                    </a:lnTo>
                    <a:lnTo>
                      <a:pt x="68643" y="127000"/>
                    </a:lnTo>
                    <a:lnTo>
                      <a:pt x="53924" y="165100"/>
                    </a:lnTo>
                    <a:lnTo>
                      <a:pt x="50787" y="1498599"/>
                    </a:lnTo>
                    <a:lnTo>
                      <a:pt x="51447" y="1511299"/>
                    </a:lnTo>
                    <a:lnTo>
                      <a:pt x="61785" y="1549399"/>
                    </a:lnTo>
                    <a:lnTo>
                      <a:pt x="83248" y="1587499"/>
                    </a:lnTo>
                    <a:lnTo>
                      <a:pt x="113639" y="1625599"/>
                    </a:lnTo>
                    <a:lnTo>
                      <a:pt x="142582" y="1625599"/>
                    </a:lnTo>
                    <a:lnTo>
                      <a:pt x="131025" y="1612899"/>
                    </a:lnTo>
                    <a:lnTo>
                      <a:pt x="120218" y="1612899"/>
                    </a:lnTo>
                    <a:lnTo>
                      <a:pt x="110121" y="1600199"/>
                    </a:lnTo>
                    <a:lnTo>
                      <a:pt x="100939" y="1587499"/>
                    </a:lnTo>
                    <a:lnTo>
                      <a:pt x="92671" y="1587499"/>
                    </a:lnTo>
                    <a:lnTo>
                      <a:pt x="85064" y="1574799"/>
                    </a:lnTo>
                    <a:lnTo>
                      <a:pt x="68872" y="1536699"/>
                    </a:lnTo>
                    <a:lnTo>
                      <a:pt x="63461" y="1498599"/>
                    </a:lnTo>
                    <a:lnTo>
                      <a:pt x="63499" y="190500"/>
                    </a:lnTo>
                    <a:lnTo>
                      <a:pt x="69849" y="152400"/>
                    </a:lnTo>
                    <a:lnTo>
                      <a:pt x="86817" y="114300"/>
                    </a:lnTo>
                    <a:lnTo>
                      <a:pt x="94488" y="114300"/>
                    </a:lnTo>
                    <a:lnTo>
                      <a:pt x="103149" y="101600"/>
                    </a:lnTo>
                    <a:lnTo>
                      <a:pt x="112458" y="88900"/>
                    </a:lnTo>
                    <a:lnTo>
                      <a:pt x="122808" y="88900"/>
                    </a:lnTo>
                    <a:lnTo>
                      <a:pt x="133743" y="76200"/>
                    </a:lnTo>
                    <a:close/>
                  </a:path>
                  <a:path w="4347845" h="1689100">
                    <a:moveTo>
                      <a:pt x="4255300" y="88900"/>
                    </a:moveTo>
                    <a:lnTo>
                      <a:pt x="4237266" y="88900"/>
                    </a:lnTo>
                    <a:lnTo>
                      <a:pt x="4246791" y="101600"/>
                    </a:lnTo>
                    <a:lnTo>
                      <a:pt x="4255046" y="114300"/>
                    </a:lnTo>
                    <a:lnTo>
                      <a:pt x="4262412" y="127000"/>
                    </a:lnTo>
                    <a:lnTo>
                      <a:pt x="4268889" y="127000"/>
                    </a:lnTo>
                    <a:lnTo>
                      <a:pt x="4274350" y="139700"/>
                    </a:lnTo>
                    <a:lnTo>
                      <a:pt x="4278668" y="152400"/>
                    </a:lnTo>
                    <a:lnTo>
                      <a:pt x="4281716" y="165100"/>
                    </a:lnTo>
                    <a:lnTo>
                      <a:pt x="4283621" y="177800"/>
                    </a:lnTo>
                    <a:lnTo>
                      <a:pt x="4284129" y="190500"/>
                    </a:lnTo>
                    <a:lnTo>
                      <a:pt x="4284002" y="1498599"/>
                    </a:lnTo>
                    <a:lnTo>
                      <a:pt x="4277779" y="1536699"/>
                    </a:lnTo>
                    <a:lnTo>
                      <a:pt x="4260761" y="1574799"/>
                    </a:lnTo>
                    <a:lnTo>
                      <a:pt x="4244505" y="1600199"/>
                    </a:lnTo>
                    <a:lnTo>
                      <a:pt x="4234980" y="1600199"/>
                    </a:lnTo>
                    <a:lnTo>
                      <a:pt x="4224820" y="1612899"/>
                    </a:lnTo>
                    <a:lnTo>
                      <a:pt x="4213898" y="1612899"/>
                    </a:lnTo>
                    <a:lnTo>
                      <a:pt x="4202341" y="1625599"/>
                    </a:lnTo>
                    <a:lnTo>
                      <a:pt x="4232440" y="1625599"/>
                    </a:lnTo>
                    <a:lnTo>
                      <a:pt x="4243616" y="1612899"/>
                    </a:lnTo>
                    <a:lnTo>
                      <a:pt x="4253903" y="1600199"/>
                    </a:lnTo>
                    <a:lnTo>
                      <a:pt x="4263301" y="1587499"/>
                    </a:lnTo>
                    <a:lnTo>
                      <a:pt x="4271683" y="1587499"/>
                    </a:lnTo>
                    <a:lnTo>
                      <a:pt x="4289971" y="1549399"/>
                    </a:lnTo>
                    <a:lnTo>
                      <a:pt x="4295940" y="1511299"/>
                    </a:lnTo>
                    <a:lnTo>
                      <a:pt x="4296829" y="190500"/>
                    </a:lnTo>
                    <a:lnTo>
                      <a:pt x="4296067" y="177800"/>
                    </a:lnTo>
                    <a:lnTo>
                      <a:pt x="4285780" y="139700"/>
                    </a:lnTo>
                    <a:lnTo>
                      <a:pt x="4264444" y="101600"/>
                    </a:lnTo>
                    <a:lnTo>
                      <a:pt x="4255300" y="88900"/>
                    </a:lnTo>
                    <a:close/>
                  </a:path>
                  <a:path w="4347845" h="1689100">
                    <a:moveTo>
                      <a:pt x="4222153" y="63500"/>
                    </a:moveTo>
                    <a:lnTo>
                      <a:pt x="4193197" y="63500"/>
                    </a:lnTo>
                    <a:lnTo>
                      <a:pt x="4205135" y="76200"/>
                    </a:lnTo>
                    <a:lnTo>
                      <a:pt x="4216692" y="76200"/>
                    </a:lnTo>
                    <a:lnTo>
                      <a:pt x="4227233" y="88900"/>
                    </a:lnTo>
                    <a:lnTo>
                      <a:pt x="4244886" y="88900"/>
                    </a:lnTo>
                    <a:lnTo>
                      <a:pt x="4233837" y="76200"/>
                    </a:lnTo>
                    <a:lnTo>
                      <a:pt x="4222153" y="63500"/>
                    </a:lnTo>
                    <a:close/>
                  </a:path>
                  <a:path w="4347845" h="1689100">
                    <a:moveTo>
                      <a:pt x="157530" y="63500"/>
                    </a:moveTo>
                    <a:lnTo>
                      <a:pt x="127165" y="63500"/>
                    </a:lnTo>
                    <a:lnTo>
                      <a:pt x="115189" y="76200"/>
                    </a:lnTo>
                    <a:lnTo>
                      <a:pt x="145313" y="76200"/>
                    </a:lnTo>
                    <a:lnTo>
                      <a:pt x="157530" y="63500"/>
                    </a:lnTo>
                    <a:close/>
                  </a:path>
                  <a:path w="4347845" h="1689100">
                    <a:moveTo>
                      <a:pt x="4196372" y="50800"/>
                    </a:moveTo>
                    <a:lnTo>
                      <a:pt x="153136" y="50800"/>
                    </a:lnTo>
                    <a:lnTo>
                      <a:pt x="139826" y="63500"/>
                    </a:lnTo>
                    <a:lnTo>
                      <a:pt x="4209453" y="63500"/>
                    </a:lnTo>
                    <a:lnTo>
                      <a:pt x="4196372" y="50800"/>
                    </a:lnTo>
                    <a:close/>
                  </a:path>
                  <a:path w="4347845" h="1689100">
                    <a:moveTo>
                      <a:pt x="4190276" y="0"/>
                    </a:moveTo>
                    <a:lnTo>
                      <a:pt x="154279" y="0"/>
                    </a:lnTo>
                    <a:lnTo>
                      <a:pt x="135534" y="12700"/>
                    </a:lnTo>
                    <a:lnTo>
                      <a:pt x="4209072" y="12700"/>
                    </a:lnTo>
                    <a:lnTo>
                      <a:pt x="4190276" y="0"/>
                    </a:lnTo>
                    <a:close/>
                  </a:path>
                </a:pathLst>
              </a:custGeom>
              <a:solidFill>
                <a:srgbClr val="FFFFFF"/>
              </a:solidFill>
            </p:spPr>
            <p:txBody>
              <a:bodyPr wrap="square" lIns="0" tIns="0" rIns="0" bIns="0" rtlCol="0"/>
              <a:lstStyle/>
              <a:p>
                <a:endParaRPr/>
              </a:p>
            </p:txBody>
          </p:sp>
        </p:grpSp>
        <p:sp>
          <p:nvSpPr>
            <p:cNvPr id="14" name="object 12"/>
            <p:cNvSpPr txBox="1"/>
            <p:nvPr/>
          </p:nvSpPr>
          <p:spPr>
            <a:xfrm>
              <a:off x="1765807" y="3538473"/>
              <a:ext cx="2426335" cy="574040"/>
            </a:xfrm>
            <a:prstGeom prst="rect">
              <a:avLst/>
            </a:prstGeom>
          </p:spPr>
          <p:txBody>
            <a:bodyPr vert="horz" wrap="square" lIns="0" tIns="12700" rIns="0" bIns="0" rtlCol="0">
              <a:spAutoFit/>
            </a:bodyPr>
            <a:lstStyle/>
            <a:p>
              <a:pPr marL="12700">
                <a:lnSpc>
                  <a:spcPct val="100000"/>
                </a:lnSpc>
                <a:spcBef>
                  <a:spcPts val="100"/>
                </a:spcBef>
              </a:pPr>
              <a:r>
                <a:rPr sz="3600" spc="185" dirty="0">
                  <a:solidFill>
                    <a:srgbClr val="FFFFFF"/>
                  </a:solidFill>
                  <a:latin typeface="Arial"/>
                  <a:cs typeface="Arial"/>
                </a:rPr>
                <a:t>Traditional</a:t>
              </a:r>
              <a:endParaRPr sz="3600" dirty="0">
                <a:latin typeface="Arial"/>
                <a:cs typeface="Arial"/>
              </a:endParaRPr>
            </a:p>
          </p:txBody>
        </p:sp>
        <p:grpSp>
          <p:nvGrpSpPr>
            <p:cNvPr id="15" name="object 13"/>
            <p:cNvGrpSpPr/>
            <p:nvPr/>
          </p:nvGrpSpPr>
          <p:grpSpPr>
            <a:xfrm>
              <a:off x="754380" y="4773167"/>
              <a:ext cx="1559560" cy="1803400"/>
              <a:chOff x="754380" y="4773167"/>
              <a:chExt cx="1559560" cy="1803400"/>
            </a:xfrm>
          </p:grpSpPr>
          <p:sp>
            <p:nvSpPr>
              <p:cNvPr id="16" name="object 14"/>
              <p:cNvSpPr/>
              <p:nvPr/>
            </p:nvSpPr>
            <p:spPr>
              <a:xfrm>
                <a:off x="754380" y="4773167"/>
                <a:ext cx="1559052" cy="1802892"/>
              </a:xfrm>
              <a:prstGeom prst="rect">
                <a:avLst/>
              </a:prstGeom>
              <a:blipFill>
                <a:blip r:embed="rId6" cstate="print"/>
                <a:stretch>
                  <a:fillRect/>
                </a:stretch>
              </a:blipFill>
            </p:spPr>
            <p:txBody>
              <a:bodyPr wrap="square" lIns="0" tIns="0" rIns="0" bIns="0" rtlCol="0"/>
              <a:lstStyle/>
              <a:p>
                <a:endParaRPr/>
              </a:p>
            </p:txBody>
          </p:sp>
          <p:sp>
            <p:nvSpPr>
              <p:cNvPr id="17" name="object 15"/>
              <p:cNvSpPr/>
              <p:nvPr/>
            </p:nvSpPr>
            <p:spPr>
              <a:xfrm>
                <a:off x="839025" y="4820665"/>
                <a:ext cx="1389380" cy="1633220"/>
              </a:xfrm>
              <a:custGeom>
                <a:avLst/>
                <a:gdLst/>
                <a:ahLst/>
                <a:cxnLst/>
                <a:rect l="l" t="t" r="r" b="b"/>
                <a:pathLst>
                  <a:path w="1389380" h="1633220">
                    <a:moveTo>
                      <a:pt x="1250251" y="0"/>
                    </a:moveTo>
                    <a:lnTo>
                      <a:pt x="138912" y="0"/>
                    </a:lnTo>
                    <a:lnTo>
                      <a:pt x="95004" y="7072"/>
                    </a:lnTo>
                    <a:lnTo>
                      <a:pt x="56872" y="26769"/>
                    </a:lnTo>
                    <a:lnTo>
                      <a:pt x="26801" y="56811"/>
                    </a:lnTo>
                    <a:lnTo>
                      <a:pt x="7081" y="94918"/>
                    </a:lnTo>
                    <a:lnTo>
                      <a:pt x="0" y="138810"/>
                    </a:lnTo>
                    <a:lnTo>
                      <a:pt x="0" y="1494015"/>
                    </a:lnTo>
                    <a:lnTo>
                      <a:pt x="7081" y="1537916"/>
                    </a:lnTo>
                    <a:lnTo>
                      <a:pt x="26801" y="1576045"/>
                    </a:lnTo>
                    <a:lnTo>
                      <a:pt x="56872" y="1606114"/>
                    </a:lnTo>
                    <a:lnTo>
                      <a:pt x="95004" y="1625833"/>
                    </a:lnTo>
                    <a:lnTo>
                      <a:pt x="138912" y="1632915"/>
                    </a:lnTo>
                    <a:lnTo>
                      <a:pt x="1250251" y="1632915"/>
                    </a:lnTo>
                    <a:lnTo>
                      <a:pt x="1294156" y="1625833"/>
                    </a:lnTo>
                    <a:lnTo>
                      <a:pt x="1332295" y="1606114"/>
                    </a:lnTo>
                    <a:lnTo>
                      <a:pt x="1362375" y="1576045"/>
                    </a:lnTo>
                    <a:lnTo>
                      <a:pt x="1382103" y="1537916"/>
                    </a:lnTo>
                    <a:lnTo>
                      <a:pt x="1389189" y="1494015"/>
                    </a:lnTo>
                    <a:lnTo>
                      <a:pt x="1389189" y="138810"/>
                    </a:lnTo>
                    <a:lnTo>
                      <a:pt x="1382103" y="94918"/>
                    </a:lnTo>
                    <a:lnTo>
                      <a:pt x="1362375" y="56811"/>
                    </a:lnTo>
                    <a:lnTo>
                      <a:pt x="1332295" y="26769"/>
                    </a:lnTo>
                    <a:lnTo>
                      <a:pt x="1294156" y="7072"/>
                    </a:lnTo>
                    <a:lnTo>
                      <a:pt x="1250251" y="0"/>
                    </a:lnTo>
                    <a:close/>
                  </a:path>
                </a:pathLst>
              </a:custGeom>
              <a:solidFill>
                <a:srgbClr val="81B9CE"/>
              </a:solidFill>
            </p:spPr>
            <p:txBody>
              <a:bodyPr wrap="square" lIns="0" tIns="0" rIns="0" bIns="0" rtlCol="0"/>
              <a:lstStyle/>
              <a:p>
                <a:endParaRPr/>
              </a:p>
            </p:txBody>
          </p:sp>
          <p:sp>
            <p:nvSpPr>
              <p:cNvPr id="18" name="object 16"/>
              <p:cNvSpPr/>
              <p:nvPr/>
            </p:nvSpPr>
            <p:spPr>
              <a:xfrm>
                <a:off x="807300" y="4796307"/>
                <a:ext cx="1452880" cy="1689100"/>
              </a:xfrm>
              <a:custGeom>
                <a:avLst/>
                <a:gdLst/>
                <a:ahLst/>
                <a:cxnLst/>
                <a:rect l="l" t="t" r="r" b="b"/>
                <a:pathLst>
                  <a:path w="1452880" h="1689100">
                    <a:moveTo>
                      <a:pt x="1349667" y="1676399"/>
                    </a:moveTo>
                    <a:lnTo>
                      <a:pt x="105714" y="1676399"/>
                    </a:lnTo>
                    <a:lnTo>
                      <a:pt x="121475" y="1689099"/>
                    </a:lnTo>
                    <a:lnTo>
                      <a:pt x="1334173" y="1689099"/>
                    </a:lnTo>
                    <a:lnTo>
                      <a:pt x="1349667" y="1676399"/>
                    </a:lnTo>
                    <a:close/>
                  </a:path>
                  <a:path w="1452880" h="1689100">
                    <a:moveTo>
                      <a:pt x="1403769" y="1638299"/>
                    </a:moveTo>
                    <a:lnTo>
                      <a:pt x="1344968" y="1638299"/>
                    </a:lnTo>
                    <a:lnTo>
                      <a:pt x="1333284" y="1650999"/>
                    </a:lnTo>
                    <a:lnTo>
                      <a:pt x="1295184" y="1650999"/>
                    </a:lnTo>
                    <a:lnTo>
                      <a:pt x="1281722" y="1663699"/>
                    </a:lnTo>
                    <a:lnTo>
                      <a:pt x="76504" y="1663699"/>
                    </a:lnTo>
                    <a:lnTo>
                      <a:pt x="90779" y="1676399"/>
                    </a:lnTo>
                    <a:lnTo>
                      <a:pt x="1364653" y="1676399"/>
                    </a:lnTo>
                    <a:lnTo>
                      <a:pt x="1378623" y="1663699"/>
                    </a:lnTo>
                    <a:lnTo>
                      <a:pt x="1391577" y="1650999"/>
                    </a:lnTo>
                    <a:lnTo>
                      <a:pt x="1403769" y="1638299"/>
                    </a:lnTo>
                    <a:close/>
                  </a:path>
                  <a:path w="1452880" h="1689100">
                    <a:moveTo>
                      <a:pt x="1361859" y="12699"/>
                    </a:moveTo>
                    <a:lnTo>
                      <a:pt x="102971" y="12699"/>
                    </a:lnTo>
                    <a:lnTo>
                      <a:pt x="87934" y="25399"/>
                    </a:lnTo>
                    <a:lnTo>
                      <a:pt x="73952" y="25399"/>
                    </a:lnTo>
                    <a:lnTo>
                      <a:pt x="38074" y="63499"/>
                    </a:lnTo>
                    <a:lnTo>
                      <a:pt x="12890" y="101599"/>
                    </a:lnTo>
                    <a:lnTo>
                      <a:pt x="3225" y="139699"/>
                    </a:lnTo>
                    <a:lnTo>
                      <a:pt x="812" y="152399"/>
                    </a:lnTo>
                    <a:lnTo>
                      <a:pt x="0" y="165099"/>
                    </a:lnTo>
                    <a:lnTo>
                      <a:pt x="50" y="1523999"/>
                    </a:lnTo>
                    <a:lnTo>
                      <a:pt x="1130" y="1549399"/>
                    </a:lnTo>
                    <a:lnTo>
                      <a:pt x="3860" y="1562099"/>
                    </a:lnTo>
                    <a:lnTo>
                      <a:pt x="8229" y="1574799"/>
                    </a:lnTo>
                    <a:lnTo>
                      <a:pt x="14046" y="1587499"/>
                    </a:lnTo>
                    <a:lnTo>
                      <a:pt x="21399" y="1612899"/>
                    </a:lnTo>
                    <a:lnTo>
                      <a:pt x="30073" y="1625599"/>
                    </a:lnTo>
                    <a:lnTo>
                      <a:pt x="39916" y="1638299"/>
                    </a:lnTo>
                    <a:lnTo>
                      <a:pt x="51142" y="1650999"/>
                    </a:lnTo>
                    <a:lnTo>
                      <a:pt x="63284" y="1663699"/>
                    </a:lnTo>
                    <a:lnTo>
                      <a:pt x="1281722" y="1663699"/>
                    </a:lnTo>
                    <a:lnTo>
                      <a:pt x="170726" y="1650999"/>
                    </a:lnTo>
                    <a:lnTo>
                      <a:pt x="118808" y="1650999"/>
                    </a:lnTo>
                    <a:lnTo>
                      <a:pt x="107162" y="1638299"/>
                    </a:lnTo>
                    <a:lnTo>
                      <a:pt x="96304" y="1638299"/>
                    </a:lnTo>
                    <a:lnTo>
                      <a:pt x="86144" y="1625599"/>
                    </a:lnTo>
                    <a:lnTo>
                      <a:pt x="76682" y="1612899"/>
                    </a:lnTo>
                    <a:lnTo>
                      <a:pt x="68186" y="1612899"/>
                    </a:lnTo>
                    <a:lnTo>
                      <a:pt x="48437" y="1574799"/>
                    </a:lnTo>
                    <a:lnTo>
                      <a:pt x="38798" y="1536699"/>
                    </a:lnTo>
                    <a:lnTo>
                      <a:pt x="38099" y="1523999"/>
                    </a:lnTo>
                    <a:lnTo>
                      <a:pt x="38099" y="165099"/>
                    </a:lnTo>
                    <a:lnTo>
                      <a:pt x="44195" y="126999"/>
                    </a:lnTo>
                    <a:lnTo>
                      <a:pt x="60896" y="88899"/>
                    </a:lnTo>
                    <a:lnTo>
                      <a:pt x="68554" y="88899"/>
                    </a:lnTo>
                    <a:lnTo>
                      <a:pt x="77139" y="76199"/>
                    </a:lnTo>
                    <a:lnTo>
                      <a:pt x="86588" y="63499"/>
                    </a:lnTo>
                    <a:lnTo>
                      <a:pt x="96812" y="63499"/>
                    </a:lnTo>
                    <a:lnTo>
                      <a:pt x="107734" y="50799"/>
                    </a:lnTo>
                    <a:lnTo>
                      <a:pt x="119354" y="50799"/>
                    </a:lnTo>
                    <a:lnTo>
                      <a:pt x="131572" y="38099"/>
                    </a:lnTo>
                    <a:lnTo>
                      <a:pt x="1389291" y="38099"/>
                    </a:lnTo>
                    <a:lnTo>
                      <a:pt x="1376083" y="25399"/>
                    </a:lnTo>
                    <a:lnTo>
                      <a:pt x="1361859" y="12699"/>
                    </a:lnTo>
                    <a:close/>
                  </a:path>
                  <a:path w="1452880" h="1689100">
                    <a:moveTo>
                      <a:pt x="1293279" y="1638299"/>
                    </a:moveTo>
                    <a:lnTo>
                      <a:pt x="170726" y="1638299"/>
                    </a:lnTo>
                    <a:lnTo>
                      <a:pt x="1280960" y="1650999"/>
                    </a:lnTo>
                    <a:lnTo>
                      <a:pt x="1293279" y="1638299"/>
                    </a:lnTo>
                    <a:close/>
                  </a:path>
                  <a:path w="1452880" h="1689100">
                    <a:moveTo>
                      <a:pt x="170726" y="1625599"/>
                    </a:moveTo>
                    <a:lnTo>
                      <a:pt x="112623" y="1625599"/>
                    </a:lnTo>
                    <a:lnTo>
                      <a:pt x="123164" y="1638299"/>
                    </a:lnTo>
                    <a:lnTo>
                      <a:pt x="1280325" y="1638299"/>
                    </a:lnTo>
                    <a:lnTo>
                      <a:pt x="170726" y="1625599"/>
                    </a:lnTo>
                    <a:close/>
                  </a:path>
                  <a:path w="1452880" h="1689100">
                    <a:moveTo>
                      <a:pt x="1338364" y="1625599"/>
                    </a:moveTo>
                    <a:lnTo>
                      <a:pt x="1291374" y="1625599"/>
                    </a:lnTo>
                    <a:lnTo>
                      <a:pt x="1280325" y="1638299"/>
                    </a:lnTo>
                    <a:lnTo>
                      <a:pt x="1327823" y="1638299"/>
                    </a:lnTo>
                    <a:lnTo>
                      <a:pt x="1338364" y="1625599"/>
                    </a:lnTo>
                    <a:close/>
                  </a:path>
                  <a:path w="1452880" h="1689100">
                    <a:moveTo>
                      <a:pt x="1389291" y="38099"/>
                    </a:moveTo>
                    <a:lnTo>
                      <a:pt x="1321600" y="38099"/>
                    </a:lnTo>
                    <a:lnTo>
                      <a:pt x="1333792" y="50799"/>
                    </a:lnTo>
                    <a:lnTo>
                      <a:pt x="1345476" y="50799"/>
                    </a:lnTo>
                    <a:lnTo>
                      <a:pt x="1356398" y="63499"/>
                    </a:lnTo>
                    <a:lnTo>
                      <a:pt x="1366431" y="63499"/>
                    </a:lnTo>
                    <a:lnTo>
                      <a:pt x="1375956" y="76199"/>
                    </a:lnTo>
                    <a:lnTo>
                      <a:pt x="1384465" y="88899"/>
                    </a:lnTo>
                    <a:lnTo>
                      <a:pt x="1392085" y="101599"/>
                    </a:lnTo>
                    <a:lnTo>
                      <a:pt x="1398689" y="101599"/>
                    </a:lnTo>
                    <a:lnTo>
                      <a:pt x="1411897" y="139699"/>
                    </a:lnTo>
                    <a:lnTo>
                      <a:pt x="1414564" y="165099"/>
                    </a:lnTo>
                    <a:lnTo>
                      <a:pt x="1414564" y="1523999"/>
                    </a:lnTo>
                    <a:lnTo>
                      <a:pt x="1408468" y="1562099"/>
                    </a:lnTo>
                    <a:lnTo>
                      <a:pt x="1391704" y="1600199"/>
                    </a:lnTo>
                    <a:lnTo>
                      <a:pt x="1384084" y="1612899"/>
                    </a:lnTo>
                    <a:lnTo>
                      <a:pt x="1375448" y="1612899"/>
                    </a:lnTo>
                    <a:lnTo>
                      <a:pt x="1366050" y="1625599"/>
                    </a:lnTo>
                    <a:lnTo>
                      <a:pt x="1355763" y="1638299"/>
                    </a:lnTo>
                    <a:lnTo>
                      <a:pt x="1414564" y="1638299"/>
                    </a:lnTo>
                    <a:lnTo>
                      <a:pt x="1424343" y="1612899"/>
                    </a:lnTo>
                    <a:lnTo>
                      <a:pt x="1432725" y="1600199"/>
                    </a:lnTo>
                    <a:lnTo>
                      <a:pt x="1449362" y="1562099"/>
                    </a:lnTo>
                    <a:lnTo>
                      <a:pt x="1452664" y="1523999"/>
                    </a:lnTo>
                    <a:lnTo>
                      <a:pt x="1452537" y="165099"/>
                    </a:lnTo>
                    <a:lnTo>
                      <a:pt x="1451521" y="152399"/>
                    </a:lnTo>
                    <a:lnTo>
                      <a:pt x="1448727" y="139699"/>
                    </a:lnTo>
                    <a:lnTo>
                      <a:pt x="1444409" y="114299"/>
                    </a:lnTo>
                    <a:lnTo>
                      <a:pt x="1422565" y="76199"/>
                    </a:lnTo>
                    <a:lnTo>
                      <a:pt x="1401483" y="50799"/>
                    </a:lnTo>
                    <a:lnTo>
                      <a:pt x="1389291" y="38099"/>
                    </a:lnTo>
                    <a:close/>
                  </a:path>
                  <a:path w="1452880" h="1689100">
                    <a:moveTo>
                      <a:pt x="118084" y="1612899"/>
                    </a:moveTo>
                    <a:lnTo>
                      <a:pt x="93764" y="1612899"/>
                    </a:lnTo>
                    <a:lnTo>
                      <a:pt x="102908" y="1625599"/>
                    </a:lnTo>
                    <a:lnTo>
                      <a:pt x="127533" y="1625599"/>
                    </a:lnTo>
                    <a:lnTo>
                      <a:pt x="118084" y="1612899"/>
                    </a:lnTo>
                    <a:close/>
                  </a:path>
                  <a:path w="1452880" h="1689100">
                    <a:moveTo>
                      <a:pt x="1357541" y="1612899"/>
                    </a:moveTo>
                    <a:lnTo>
                      <a:pt x="1340523" y="1612899"/>
                    </a:lnTo>
                    <a:lnTo>
                      <a:pt x="1331760" y="1625599"/>
                    </a:lnTo>
                    <a:lnTo>
                      <a:pt x="1348143" y="1625599"/>
                    </a:lnTo>
                    <a:lnTo>
                      <a:pt x="1357541" y="1612899"/>
                    </a:lnTo>
                    <a:close/>
                  </a:path>
                  <a:path w="1452880" h="1689100">
                    <a:moveTo>
                      <a:pt x="95986" y="88899"/>
                    </a:moveTo>
                    <a:lnTo>
                      <a:pt x="78714" y="88899"/>
                    </a:lnTo>
                    <a:lnTo>
                      <a:pt x="71742" y="101599"/>
                    </a:lnTo>
                    <a:lnTo>
                      <a:pt x="65722" y="114299"/>
                    </a:lnTo>
                    <a:lnTo>
                      <a:pt x="60604" y="126999"/>
                    </a:lnTo>
                    <a:lnTo>
                      <a:pt x="56489" y="126999"/>
                    </a:lnTo>
                    <a:lnTo>
                      <a:pt x="53454" y="139699"/>
                    </a:lnTo>
                    <a:lnTo>
                      <a:pt x="51536" y="152399"/>
                    </a:lnTo>
                    <a:lnTo>
                      <a:pt x="50799" y="165099"/>
                    </a:lnTo>
                    <a:lnTo>
                      <a:pt x="50774" y="1523999"/>
                    </a:lnTo>
                    <a:lnTo>
                      <a:pt x="51358" y="1536699"/>
                    </a:lnTo>
                    <a:lnTo>
                      <a:pt x="53060" y="1549399"/>
                    </a:lnTo>
                    <a:lnTo>
                      <a:pt x="55930" y="1562099"/>
                    </a:lnTo>
                    <a:lnTo>
                      <a:pt x="59905" y="1574799"/>
                    </a:lnTo>
                    <a:lnTo>
                      <a:pt x="64795" y="1574799"/>
                    </a:lnTo>
                    <a:lnTo>
                      <a:pt x="70713" y="1587499"/>
                    </a:lnTo>
                    <a:lnTo>
                      <a:pt x="77609" y="1600199"/>
                    </a:lnTo>
                    <a:lnTo>
                      <a:pt x="85204" y="1612899"/>
                    </a:lnTo>
                    <a:lnTo>
                      <a:pt x="101384" y="1612899"/>
                    </a:lnTo>
                    <a:lnTo>
                      <a:pt x="93713" y="1600199"/>
                    </a:lnTo>
                    <a:lnTo>
                      <a:pt x="87033" y="1587499"/>
                    </a:lnTo>
                    <a:lnTo>
                      <a:pt x="80873" y="1587499"/>
                    </a:lnTo>
                    <a:lnTo>
                      <a:pt x="75641" y="1574799"/>
                    </a:lnTo>
                    <a:lnTo>
                      <a:pt x="71373" y="1562099"/>
                    </a:lnTo>
                    <a:lnTo>
                      <a:pt x="67856" y="1549399"/>
                    </a:lnTo>
                    <a:lnTo>
                      <a:pt x="65366" y="1549399"/>
                    </a:lnTo>
                    <a:lnTo>
                      <a:pt x="63906" y="1536699"/>
                    </a:lnTo>
                    <a:lnTo>
                      <a:pt x="63461" y="1523999"/>
                    </a:lnTo>
                    <a:lnTo>
                      <a:pt x="63499" y="165099"/>
                    </a:lnTo>
                    <a:lnTo>
                      <a:pt x="64223" y="152399"/>
                    </a:lnTo>
                    <a:lnTo>
                      <a:pt x="66001" y="152399"/>
                    </a:lnTo>
                    <a:lnTo>
                      <a:pt x="68783" y="139699"/>
                    </a:lnTo>
                    <a:lnTo>
                      <a:pt x="72529" y="126999"/>
                    </a:lnTo>
                    <a:lnTo>
                      <a:pt x="77177" y="114299"/>
                    </a:lnTo>
                    <a:lnTo>
                      <a:pt x="82600" y="114299"/>
                    </a:lnTo>
                    <a:lnTo>
                      <a:pt x="88874" y="101599"/>
                    </a:lnTo>
                    <a:lnTo>
                      <a:pt x="95986" y="88899"/>
                    </a:lnTo>
                    <a:close/>
                  </a:path>
                  <a:path w="1452880" h="1689100">
                    <a:moveTo>
                      <a:pt x="1375067" y="88899"/>
                    </a:moveTo>
                    <a:lnTo>
                      <a:pt x="1358938" y="88899"/>
                    </a:lnTo>
                    <a:lnTo>
                      <a:pt x="1365669" y="101599"/>
                    </a:lnTo>
                    <a:lnTo>
                      <a:pt x="1371765" y="114299"/>
                    </a:lnTo>
                    <a:lnTo>
                      <a:pt x="1376972" y="114299"/>
                    </a:lnTo>
                    <a:lnTo>
                      <a:pt x="1381290" y="126999"/>
                    </a:lnTo>
                    <a:lnTo>
                      <a:pt x="1384719" y="139699"/>
                    </a:lnTo>
                    <a:lnTo>
                      <a:pt x="1387259" y="152399"/>
                    </a:lnTo>
                    <a:lnTo>
                      <a:pt x="1388783" y="165099"/>
                    </a:lnTo>
                    <a:lnTo>
                      <a:pt x="1389164" y="165099"/>
                    </a:lnTo>
                    <a:lnTo>
                      <a:pt x="1389164" y="1523999"/>
                    </a:lnTo>
                    <a:lnTo>
                      <a:pt x="1388402" y="1536699"/>
                    </a:lnTo>
                    <a:lnTo>
                      <a:pt x="1386624" y="1549399"/>
                    </a:lnTo>
                    <a:lnTo>
                      <a:pt x="1383830" y="1562099"/>
                    </a:lnTo>
                    <a:lnTo>
                      <a:pt x="1380147" y="1562099"/>
                    </a:lnTo>
                    <a:lnTo>
                      <a:pt x="1375448" y="1574799"/>
                    </a:lnTo>
                    <a:lnTo>
                      <a:pt x="1369987" y="1587499"/>
                    </a:lnTo>
                    <a:lnTo>
                      <a:pt x="1363764" y="1600199"/>
                    </a:lnTo>
                    <a:lnTo>
                      <a:pt x="1356652" y="1600199"/>
                    </a:lnTo>
                    <a:lnTo>
                      <a:pt x="1349032" y="1612899"/>
                    </a:lnTo>
                    <a:lnTo>
                      <a:pt x="1366050" y="1612899"/>
                    </a:lnTo>
                    <a:lnTo>
                      <a:pt x="1373924" y="1600199"/>
                    </a:lnTo>
                    <a:lnTo>
                      <a:pt x="1380909" y="1587499"/>
                    </a:lnTo>
                    <a:lnTo>
                      <a:pt x="1386878" y="1587499"/>
                    </a:lnTo>
                    <a:lnTo>
                      <a:pt x="1399197" y="1549399"/>
                    </a:lnTo>
                    <a:lnTo>
                      <a:pt x="1401864" y="1523999"/>
                    </a:lnTo>
                    <a:lnTo>
                      <a:pt x="1401864" y="165099"/>
                    </a:lnTo>
                    <a:lnTo>
                      <a:pt x="1401229" y="152399"/>
                    </a:lnTo>
                    <a:lnTo>
                      <a:pt x="1399578" y="152399"/>
                    </a:lnTo>
                    <a:lnTo>
                      <a:pt x="1396657" y="139699"/>
                    </a:lnTo>
                    <a:lnTo>
                      <a:pt x="1392720" y="126999"/>
                    </a:lnTo>
                    <a:lnTo>
                      <a:pt x="1387894" y="114299"/>
                    </a:lnTo>
                    <a:lnTo>
                      <a:pt x="1381925" y="101599"/>
                    </a:lnTo>
                    <a:lnTo>
                      <a:pt x="1375067" y="88899"/>
                    </a:lnTo>
                    <a:close/>
                  </a:path>
                  <a:path w="1452880" h="1689100">
                    <a:moveTo>
                      <a:pt x="140296" y="63499"/>
                    </a:moveTo>
                    <a:lnTo>
                      <a:pt x="104432" y="63499"/>
                    </a:lnTo>
                    <a:lnTo>
                      <a:pt x="95110" y="76199"/>
                    </a:lnTo>
                    <a:lnTo>
                      <a:pt x="86563" y="88899"/>
                    </a:lnTo>
                    <a:lnTo>
                      <a:pt x="103619" y="88899"/>
                    </a:lnTo>
                    <a:lnTo>
                      <a:pt x="112052" y="76199"/>
                    </a:lnTo>
                    <a:lnTo>
                      <a:pt x="130276" y="76199"/>
                    </a:lnTo>
                    <a:lnTo>
                      <a:pt x="140296" y="63499"/>
                    </a:lnTo>
                    <a:close/>
                  </a:path>
                  <a:path w="1452880" h="1689100">
                    <a:moveTo>
                      <a:pt x="1358811" y="76199"/>
                    </a:moveTo>
                    <a:lnTo>
                      <a:pt x="1343190" y="76199"/>
                    </a:lnTo>
                    <a:lnTo>
                      <a:pt x="1351191" y="88899"/>
                    </a:lnTo>
                    <a:lnTo>
                      <a:pt x="1367447" y="88899"/>
                    </a:lnTo>
                    <a:lnTo>
                      <a:pt x="1358811" y="76199"/>
                    </a:lnTo>
                    <a:close/>
                  </a:path>
                  <a:path w="1452880" h="1689100">
                    <a:moveTo>
                      <a:pt x="1340015" y="63499"/>
                    </a:moveTo>
                    <a:lnTo>
                      <a:pt x="1315250" y="63499"/>
                    </a:lnTo>
                    <a:lnTo>
                      <a:pt x="1325156" y="76199"/>
                    </a:lnTo>
                    <a:lnTo>
                      <a:pt x="1349794" y="76199"/>
                    </a:lnTo>
                    <a:lnTo>
                      <a:pt x="1340015" y="63499"/>
                    </a:lnTo>
                    <a:close/>
                  </a:path>
                  <a:path w="1452880" h="1689100">
                    <a:moveTo>
                      <a:pt x="1318425" y="50799"/>
                    </a:moveTo>
                    <a:lnTo>
                      <a:pt x="135928" y="50799"/>
                    </a:lnTo>
                    <a:lnTo>
                      <a:pt x="124815" y="63499"/>
                    </a:lnTo>
                    <a:lnTo>
                      <a:pt x="1329474" y="63499"/>
                    </a:lnTo>
                    <a:lnTo>
                      <a:pt x="1318425" y="50799"/>
                    </a:lnTo>
                    <a:close/>
                  </a:path>
                  <a:path w="1452880" h="1689100">
                    <a:moveTo>
                      <a:pt x="1331252" y="0"/>
                    </a:moveTo>
                    <a:lnTo>
                      <a:pt x="134810" y="0"/>
                    </a:lnTo>
                    <a:lnTo>
                      <a:pt x="118478" y="12699"/>
                    </a:lnTo>
                    <a:lnTo>
                      <a:pt x="1346873" y="12699"/>
                    </a:lnTo>
                    <a:lnTo>
                      <a:pt x="1331252" y="0"/>
                    </a:lnTo>
                    <a:close/>
                  </a:path>
                </a:pathLst>
              </a:custGeom>
              <a:solidFill>
                <a:srgbClr val="FFFFFF"/>
              </a:solidFill>
            </p:spPr>
            <p:txBody>
              <a:bodyPr wrap="square" lIns="0" tIns="0" rIns="0" bIns="0" rtlCol="0"/>
              <a:lstStyle/>
              <a:p>
                <a:endParaRPr/>
              </a:p>
            </p:txBody>
          </p:sp>
        </p:grpSp>
        <p:sp>
          <p:nvSpPr>
            <p:cNvPr id="19" name="object 17"/>
            <p:cNvSpPr txBox="1"/>
            <p:nvPr/>
          </p:nvSpPr>
          <p:spPr>
            <a:xfrm>
              <a:off x="1141272" y="5499608"/>
              <a:ext cx="783590" cy="239395"/>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FFFFFF"/>
                  </a:solidFill>
                  <a:latin typeface="Arial"/>
                  <a:cs typeface="Arial"/>
                </a:rPr>
                <a:t>Waterfall</a:t>
              </a:r>
              <a:endParaRPr sz="1400">
                <a:latin typeface="Arial"/>
                <a:cs typeface="Arial"/>
              </a:endParaRPr>
            </a:p>
          </p:txBody>
        </p:sp>
        <p:grpSp>
          <p:nvGrpSpPr>
            <p:cNvPr id="20" name="object 18"/>
            <p:cNvGrpSpPr/>
            <p:nvPr/>
          </p:nvGrpSpPr>
          <p:grpSpPr>
            <a:xfrm>
              <a:off x="2200655" y="4773167"/>
              <a:ext cx="1560830" cy="1803400"/>
              <a:chOff x="2200655" y="4773167"/>
              <a:chExt cx="1560830" cy="1803400"/>
            </a:xfrm>
          </p:grpSpPr>
          <p:sp>
            <p:nvSpPr>
              <p:cNvPr id="21" name="object 19"/>
              <p:cNvSpPr/>
              <p:nvPr/>
            </p:nvSpPr>
            <p:spPr>
              <a:xfrm>
                <a:off x="2200655" y="4773167"/>
                <a:ext cx="1560575" cy="1802892"/>
              </a:xfrm>
              <a:prstGeom prst="rect">
                <a:avLst/>
              </a:prstGeom>
              <a:blipFill>
                <a:blip r:embed="rId7" cstate="print"/>
                <a:stretch>
                  <a:fillRect/>
                </a:stretch>
              </a:blipFill>
            </p:spPr>
            <p:txBody>
              <a:bodyPr wrap="square" lIns="0" tIns="0" rIns="0" bIns="0" rtlCol="0"/>
              <a:lstStyle/>
              <a:p>
                <a:endParaRPr/>
              </a:p>
            </p:txBody>
          </p:sp>
          <p:sp>
            <p:nvSpPr>
              <p:cNvPr id="22" name="object 20"/>
              <p:cNvSpPr/>
              <p:nvPr/>
            </p:nvSpPr>
            <p:spPr>
              <a:xfrm>
                <a:off x="2281427" y="5289803"/>
                <a:ext cx="1450848" cy="685800"/>
              </a:xfrm>
              <a:prstGeom prst="rect">
                <a:avLst/>
              </a:prstGeom>
              <a:blipFill>
                <a:blip r:embed="rId8" cstate="print"/>
                <a:stretch>
                  <a:fillRect/>
                </a:stretch>
              </a:blipFill>
            </p:spPr>
            <p:txBody>
              <a:bodyPr wrap="square" lIns="0" tIns="0" rIns="0" bIns="0" rtlCol="0"/>
              <a:lstStyle/>
              <a:p>
                <a:endParaRPr/>
              </a:p>
            </p:txBody>
          </p:sp>
          <p:sp>
            <p:nvSpPr>
              <p:cNvPr id="23" name="object 21"/>
              <p:cNvSpPr/>
              <p:nvPr/>
            </p:nvSpPr>
            <p:spPr>
              <a:xfrm>
                <a:off x="2286507" y="4820665"/>
                <a:ext cx="1389380" cy="1633220"/>
              </a:xfrm>
              <a:custGeom>
                <a:avLst/>
                <a:gdLst/>
                <a:ahLst/>
                <a:cxnLst/>
                <a:rect l="l" t="t" r="r" b="b"/>
                <a:pathLst>
                  <a:path w="1389379" h="1633220">
                    <a:moveTo>
                      <a:pt x="1250188" y="0"/>
                    </a:moveTo>
                    <a:lnTo>
                      <a:pt x="138937" y="0"/>
                    </a:lnTo>
                    <a:lnTo>
                      <a:pt x="95032" y="7072"/>
                    </a:lnTo>
                    <a:lnTo>
                      <a:pt x="56893" y="26769"/>
                    </a:lnTo>
                    <a:lnTo>
                      <a:pt x="26814" y="56811"/>
                    </a:lnTo>
                    <a:lnTo>
                      <a:pt x="7085" y="94918"/>
                    </a:lnTo>
                    <a:lnTo>
                      <a:pt x="0" y="138810"/>
                    </a:lnTo>
                    <a:lnTo>
                      <a:pt x="0" y="1494015"/>
                    </a:lnTo>
                    <a:lnTo>
                      <a:pt x="7085" y="1537916"/>
                    </a:lnTo>
                    <a:lnTo>
                      <a:pt x="26814" y="1576045"/>
                    </a:lnTo>
                    <a:lnTo>
                      <a:pt x="56893" y="1606114"/>
                    </a:lnTo>
                    <a:lnTo>
                      <a:pt x="95032" y="1625833"/>
                    </a:lnTo>
                    <a:lnTo>
                      <a:pt x="138937" y="1632915"/>
                    </a:lnTo>
                    <a:lnTo>
                      <a:pt x="1250188" y="1632915"/>
                    </a:lnTo>
                    <a:lnTo>
                      <a:pt x="1294093" y="1625833"/>
                    </a:lnTo>
                    <a:lnTo>
                      <a:pt x="1332232" y="1606114"/>
                    </a:lnTo>
                    <a:lnTo>
                      <a:pt x="1362311" y="1576045"/>
                    </a:lnTo>
                    <a:lnTo>
                      <a:pt x="1382040" y="1537916"/>
                    </a:lnTo>
                    <a:lnTo>
                      <a:pt x="1389126" y="1494015"/>
                    </a:lnTo>
                    <a:lnTo>
                      <a:pt x="1389126" y="138810"/>
                    </a:lnTo>
                    <a:lnTo>
                      <a:pt x="1382040" y="94918"/>
                    </a:lnTo>
                    <a:lnTo>
                      <a:pt x="1362311" y="56811"/>
                    </a:lnTo>
                    <a:lnTo>
                      <a:pt x="1332232" y="26769"/>
                    </a:lnTo>
                    <a:lnTo>
                      <a:pt x="1294093" y="7072"/>
                    </a:lnTo>
                    <a:lnTo>
                      <a:pt x="1250188" y="0"/>
                    </a:lnTo>
                    <a:close/>
                  </a:path>
                </a:pathLst>
              </a:custGeom>
              <a:solidFill>
                <a:srgbClr val="81B9CE"/>
              </a:solidFill>
            </p:spPr>
            <p:txBody>
              <a:bodyPr wrap="square" lIns="0" tIns="0" rIns="0" bIns="0" rtlCol="0"/>
              <a:lstStyle/>
              <a:p>
                <a:endParaRPr/>
              </a:p>
            </p:txBody>
          </p:sp>
          <p:sp>
            <p:nvSpPr>
              <p:cNvPr id="24" name="object 22"/>
              <p:cNvSpPr/>
              <p:nvPr/>
            </p:nvSpPr>
            <p:spPr>
              <a:xfrm>
                <a:off x="2254757" y="4796307"/>
                <a:ext cx="1452880" cy="1689100"/>
              </a:xfrm>
              <a:custGeom>
                <a:avLst/>
                <a:gdLst/>
                <a:ahLst/>
                <a:cxnLst/>
                <a:rect l="l" t="t" r="r" b="b"/>
                <a:pathLst>
                  <a:path w="1452879" h="1689100">
                    <a:moveTo>
                      <a:pt x="1349756" y="1676399"/>
                    </a:moveTo>
                    <a:lnTo>
                      <a:pt x="105791" y="1676399"/>
                    </a:lnTo>
                    <a:lnTo>
                      <a:pt x="121539" y="1689099"/>
                    </a:lnTo>
                    <a:lnTo>
                      <a:pt x="1334262" y="1689099"/>
                    </a:lnTo>
                    <a:lnTo>
                      <a:pt x="1349756" y="1676399"/>
                    </a:lnTo>
                    <a:close/>
                  </a:path>
                  <a:path w="1452879" h="1689100">
                    <a:moveTo>
                      <a:pt x="1403858" y="1638299"/>
                    </a:moveTo>
                    <a:lnTo>
                      <a:pt x="1344930" y="1638299"/>
                    </a:lnTo>
                    <a:lnTo>
                      <a:pt x="1333372" y="1650999"/>
                    </a:lnTo>
                    <a:lnTo>
                      <a:pt x="1295145" y="1650999"/>
                    </a:lnTo>
                    <a:lnTo>
                      <a:pt x="1281683" y="1663699"/>
                    </a:lnTo>
                    <a:lnTo>
                      <a:pt x="76581" y="1663699"/>
                    </a:lnTo>
                    <a:lnTo>
                      <a:pt x="90805" y="1676399"/>
                    </a:lnTo>
                    <a:lnTo>
                      <a:pt x="1364742" y="1676399"/>
                    </a:lnTo>
                    <a:lnTo>
                      <a:pt x="1378712" y="1663699"/>
                    </a:lnTo>
                    <a:lnTo>
                      <a:pt x="1391666" y="1650999"/>
                    </a:lnTo>
                    <a:lnTo>
                      <a:pt x="1403858" y="1638299"/>
                    </a:lnTo>
                    <a:close/>
                  </a:path>
                  <a:path w="1452879" h="1689100">
                    <a:moveTo>
                      <a:pt x="1361947" y="12699"/>
                    </a:moveTo>
                    <a:lnTo>
                      <a:pt x="102997" y="12699"/>
                    </a:lnTo>
                    <a:lnTo>
                      <a:pt x="88011" y="25399"/>
                    </a:lnTo>
                    <a:lnTo>
                      <a:pt x="74041" y="25399"/>
                    </a:lnTo>
                    <a:lnTo>
                      <a:pt x="38100" y="63499"/>
                    </a:lnTo>
                    <a:lnTo>
                      <a:pt x="12954" y="101599"/>
                    </a:lnTo>
                    <a:lnTo>
                      <a:pt x="3302" y="139699"/>
                    </a:lnTo>
                    <a:lnTo>
                      <a:pt x="889" y="152399"/>
                    </a:lnTo>
                    <a:lnTo>
                      <a:pt x="0" y="165099"/>
                    </a:lnTo>
                    <a:lnTo>
                      <a:pt x="127" y="1523999"/>
                    </a:lnTo>
                    <a:lnTo>
                      <a:pt x="1143" y="1549399"/>
                    </a:lnTo>
                    <a:lnTo>
                      <a:pt x="3937" y="1562099"/>
                    </a:lnTo>
                    <a:lnTo>
                      <a:pt x="8255" y="1574799"/>
                    </a:lnTo>
                    <a:lnTo>
                      <a:pt x="14097" y="1587499"/>
                    </a:lnTo>
                    <a:lnTo>
                      <a:pt x="21462" y="1612899"/>
                    </a:lnTo>
                    <a:lnTo>
                      <a:pt x="30099" y="1625599"/>
                    </a:lnTo>
                    <a:lnTo>
                      <a:pt x="40005" y="1638299"/>
                    </a:lnTo>
                    <a:lnTo>
                      <a:pt x="51181" y="1650999"/>
                    </a:lnTo>
                    <a:lnTo>
                      <a:pt x="63373" y="1663699"/>
                    </a:lnTo>
                    <a:lnTo>
                      <a:pt x="1281683" y="1663699"/>
                    </a:lnTo>
                    <a:lnTo>
                      <a:pt x="170687" y="1650999"/>
                    </a:lnTo>
                    <a:lnTo>
                      <a:pt x="118872" y="1650999"/>
                    </a:lnTo>
                    <a:lnTo>
                      <a:pt x="107187" y="1638299"/>
                    </a:lnTo>
                    <a:lnTo>
                      <a:pt x="96393" y="1638299"/>
                    </a:lnTo>
                    <a:lnTo>
                      <a:pt x="86233" y="1625599"/>
                    </a:lnTo>
                    <a:lnTo>
                      <a:pt x="76708" y="1612899"/>
                    </a:lnTo>
                    <a:lnTo>
                      <a:pt x="68199" y="1612899"/>
                    </a:lnTo>
                    <a:lnTo>
                      <a:pt x="48514" y="1574799"/>
                    </a:lnTo>
                    <a:lnTo>
                      <a:pt x="38862" y="1536699"/>
                    </a:lnTo>
                    <a:lnTo>
                      <a:pt x="38100" y="1523999"/>
                    </a:lnTo>
                    <a:lnTo>
                      <a:pt x="38100" y="165099"/>
                    </a:lnTo>
                    <a:lnTo>
                      <a:pt x="44196" y="126999"/>
                    </a:lnTo>
                    <a:lnTo>
                      <a:pt x="60960" y="88899"/>
                    </a:lnTo>
                    <a:lnTo>
                      <a:pt x="68580" y="88899"/>
                    </a:lnTo>
                    <a:lnTo>
                      <a:pt x="77216" y="76199"/>
                    </a:lnTo>
                    <a:lnTo>
                      <a:pt x="86614" y="63499"/>
                    </a:lnTo>
                    <a:lnTo>
                      <a:pt x="96900" y="63499"/>
                    </a:lnTo>
                    <a:lnTo>
                      <a:pt x="107823" y="50799"/>
                    </a:lnTo>
                    <a:lnTo>
                      <a:pt x="119380" y="50799"/>
                    </a:lnTo>
                    <a:lnTo>
                      <a:pt x="131572" y="38099"/>
                    </a:lnTo>
                    <a:lnTo>
                      <a:pt x="1389380" y="38099"/>
                    </a:lnTo>
                    <a:lnTo>
                      <a:pt x="1376171" y="25399"/>
                    </a:lnTo>
                    <a:lnTo>
                      <a:pt x="1361947" y="12699"/>
                    </a:lnTo>
                    <a:close/>
                  </a:path>
                  <a:path w="1452879" h="1689100">
                    <a:moveTo>
                      <a:pt x="1293241" y="1638299"/>
                    </a:moveTo>
                    <a:lnTo>
                      <a:pt x="170687" y="1638299"/>
                    </a:lnTo>
                    <a:lnTo>
                      <a:pt x="1280921" y="1650999"/>
                    </a:lnTo>
                    <a:lnTo>
                      <a:pt x="1293241" y="1638299"/>
                    </a:lnTo>
                    <a:close/>
                  </a:path>
                  <a:path w="1452879" h="1689100">
                    <a:moveTo>
                      <a:pt x="170687" y="1625599"/>
                    </a:moveTo>
                    <a:lnTo>
                      <a:pt x="112649" y="1625599"/>
                    </a:lnTo>
                    <a:lnTo>
                      <a:pt x="123190" y="1638299"/>
                    </a:lnTo>
                    <a:lnTo>
                      <a:pt x="1280287" y="1638299"/>
                    </a:lnTo>
                    <a:lnTo>
                      <a:pt x="170687" y="1625599"/>
                    </a:lnTo>
                    <a:close/>
                  </a:path>
                  <a:path w="1452879" h="1689100">
                    <a:moveTo>
                      <a:pt x="1338326" y="1625599"/>
                    </a:moveTo>
                    <a:lnTo>
                      <a:pt x="1291336" y="1625599"/>
                    </a:lnTo>
                    <a:lnTo>
                      <a:pt x="1280287" y="1638299"/>
                    </a:lnTo>
                    <a:lnTo>
                      <a:pt x="1327912" y="1638299"/>
                    </a:lnTo>
                    <a:lnTo>
                      <a:pt x="1338326" y="1625599"/>
                    </a:lnTo>
                    <a:close/>
                  </a:path>
                  <a:path w="1452879" h="1689100">
                    <a:moveTo>
                      <a:pt x="1389380" y="38099"/>
                    </a:moveTo>
                    <a:lnTo>
                      <a:pt x="1321689" y="38099"/>
                    </a:lnTo>
                    <a:lnTo>
                      <a:pt x="1333881" y="50799"/>
                    </a:lnTo>
                    <a:lnTo>
                      <a:pt x="1345565" y="50799"/>
                    </a:lnTo>
                    <a:lnTo>
                      <a:pt x="1356359" y="63499"/>
                    </a:lnTo>
                    <a:lnTo>
                      <a:pt x="1366520" y="63499"/>
                    </a:lnTo>
                    <a:lnTo>
                      <a:pt x="1376045" y="76199"/>
                    </a:lnTo>
                    <a:lnTo>
                      <a:pt x="1384554" y="88899"/>
                    </a:lnTo>
                    <a:lnTo>
                      <a:pt x="1392174" y="101599"/>
                    </a:lnTo>
                    <a:lnTo>
                      <a:pt x="1398778" y="101599"/>
                    </a:lnTo>
                    <a:lnTo>
                      <a:pt x="1411986" y="139699"/>
                    </a:lnTo>
                    <a:lnTo>
                      <a:pt x="1414653" y="165099"/>
                    </a:lnTo>
                    <a:lnTo>
                      <a:pt x="1414526" y="1523999"/>
                    </a:lnTo>
                    <a:lnTo>
                      <a:pt x="1408557" y="1562099"/>
                    </a:lnTo>
                    <a:lnTo>
                      <a:pt x="1391793" y="1600199"/>
                    </a:lnTo>
                    <a:lnTo>
                      <a:pt x="1384172" y="1612899"/>
                    </a:lnTo>
                    <a:lnTo>
                      <a:pt x="1375537" y="1612899"/>
                    </a:lnTo>
                    <a:lnTo>
                      <a:pt x="1366139" y="1625599"/>
                    </a:lnTo>
                    <a:lnTo>
                      <a:pt x="1355852" y="1638299"/>
                    </a:lnTo>
                    <a:lnTo>
                      <a:pt x="1414653" y="1638299"/>
                    </a:lnTo>
                    <a:lnTo>
                      <a:pt x="1424305" y="1612899"/>
                    </a:lnTo>
                    <a:lnTo>
                      <a:pt x="1432814" y="1600199"/>
                    </a:lnTo>
                    <a:lnTo>
                      <a:pt x="1449451" y="1562099"/>
                    </a:lnTo>
                    <a:lnTo>
                      <a:pt x="1452626" y="1523999"/>
                    </a:lnTo>
                    <a:lnTo>
                      <a:pt x="1452626" y="165099"/>
                    </a:lnTo>
                    <a:lnTo>
                      <a:pt x="1451609" y="152399"/>
                    </a:lnTo>
                    <a:lnTo>
                      <a:pt x="1448816" y="139699"/>
                    </a:lnTo>
                    <a:lnTo>
                      <a:pt x="1444497" y="114299"/>
                    </a:lnTo>
                    <a:lnTo>
                      <a:pt x="1422654" y="76199"/>
                    </a:lnTo>
                    <a:lnTo>
                      <a:pt x="1401571" y="50799"/>
                    </a:lnTo>
                    <a:lnTo>
                      <a:pt x="1389380" y="38099"/>
                    </a:lnTo>
                    <a:close/>
                  </a:path>
                  <a:path w="1452879" h="1689100">
                    <a:moveTo>
                      <a:pt x="118110" y="1612899"/>
                    </a:moveTo>
                    <a:lnTo>
                      <a:pt x="93853" y="1612899"/>
                    </a:lnTo>
                    <a:lnTo>
                      <a:pt x="102997" y="1625599"/>
                    </a:lnTo>
                    <a:lnTo>
                      <a:pt x="127635" y="1625599"/>
                    </a:lnTo>
                    <a:lnTo>
                      <a:pt x="118110" y="1612899"/>
                    </a:lnTo>
                    <a:close/>
                  </a:path>
                  <a:path w="1452879" h="1689100">
                    <a:moveTo>
                      <a:pt x="1357630" y="1612899"/>
                    </a:moveTo>
                    <a:lnTo>
                      <a:pt x="1340612" y="1612899"/>
                    </a:lnTo>
                    <a:lnTo>
                      <a:pt x="1331721" y="1625599"/>
                    </a:lnTo>
                    <a:lnTo>
                      <a:pt x="1348232" y="1625599"/>
                    </a:lnTo>
                    <a:lnTo>
                      <a:pt x="1357630" y="1612899"/>
                    </a:lnTo>
                    <a:close/>
                  </a:path>
                  <a:path w="1452879" h="1689100">
                    <a:moveTo>
                      <a:pt x="96012" y="88899"/>
                    </a:moveTo>
                    <a:lnTo>
                      <a:pt x="78740" y="88899"/>
                    </a:lnTo>
                    <a:lnTo>
                      <a:pt x="71755" y="101599"/>
                    </a:lnTo>
                    <a:lnTo>
                      <a:pt x="65786" y="114299"/>
                    </a:lnTo>
                    <a:lnTo>
                      <a:pt x="60706" y="126999"/>
                    </a:lnTo>
                    <a:lnTo>
                      <a:pt x="56515" y="126999"/>
                    </a:lnTo>
                    <a:lnTo>
                      <a:pt x="53467" y="139699"/>
                    </a:lnTo>
                    <a:lnTo>
                      <a:pt x="51562" y="152399"/>
                    </a:lnTo>
                    <a:lnTo>
                      <a:pt x="50800" y="165099"/>
                    </a:lnTo>
                    <a:lnTo>
                      <a:pt x="50800" y="1523999"/>
                    </a:lnTo>
                    <a:lnTo>
                      <a:pt x="51435" y="1536699"/>
                    </a:lnTo>
                    <a:lnTo>
                      <a:pt x="53086" y="1549399"/>
                    </a:lnTo>
                    <a:lnTo>
                      <a:pt x="56006" y="1562099"/>
                    </a:lnTo>
                    <a:lnTo>
                      <a:pt x="59943" y="1574799"/>
                    </a:lnTo>
                    <a:lnTo>
                      <a:pt x="64897" y="1574799"/>
                    </a:lnTo>
                    <a:lnTo>
                      <a:pt x="70739" y="1587499"/>
                    </a:lnTo>
                    <a:lnTo>
                      <a:pt x="77724" y="1600199"/>
                    </a:lnTo>
                    <a:lnTo>
                      <a:pt x="85217" y="1612899"/>
                    </a:lnTo>
                    <a:lnTo>
                      <a:pt x="101473" y="1612899"/>
                    </a:lnTo>
                    <a:lnTo>
                      <a:pt x="93725" y="1600199"/>
                    </a:lnTo>
                    <a:lnTo>
                      <a:pt x="87122" y="1587499"/>
                    </a:lnTo>
                    <a:lnTo>
                      <a:pt x="80899" y="1587499"/>
                    </a:lnTo>
                    <a:lnTo>
                      <a:pt x="75692" y="1574799"/>
                    </a:lnTo>
                    <a:lnTo>
                      <a:pt x="71374" y="1562099"/>
                    </a:lnTo>
                    <a:lnTo>
                      <a:pt x="67944" y="1549399"/>
                    </a:lnTo>
                    <a:lnTo>
                      <a:pt x="65405" y="1549399"/>
                    </a:lnTo>
                    <a:lnTo>
                      <a:pt x="64008" y="1536699"/>
                    </a:lnTo>
                    <a:lnTo>
                      <a:pt x="63500" y="1523999"/>
                    </a:lnTo>
                    <a:lnTo>
                      <a:pt x="63500" y="165099"/>
                    </a:lnTo>
                    <a:lnTo>
                      <a:pt x="64262" y="152399"/>
                    </a:lnTo>
                    <a:lnTo>
                      <a:pt x="66040" y="152399"/>
                    </a:lnTo>
                    <a:lnTo>
                      <a:pt x="68834" y="139699"/>
                    </a:lnTo>
                    <a:lnTo>
                      <a:pt x="72643" y="126999"/>
                    </a:lnTo>
                    <a:lnTo>
                      <a:pt x="77216" y="114299"/>
                    </a:lnTo>
                    <a:lnTo>
                      <a:pt x="82677" y="114299"/>
                    </a:lnTo>
                    <a:lnTo>
                      <a:pt x="88900" y="101599"/>
                    </a:lnTo>
                    <a:lnTo>
                      <a:pt x="96012" y="88899"/>
                    </a:lnTo>
                    <a:close/>
                  </a:path>
                  <a:path w="1452879" h="1689100">
                    <a:moveTo>
                      <a:pt x="1375029" y="88899"/>
                    </a:moveTo>
                    <a:lnTo>
                      <a:pt x="1359027" y="88899"/>
                    </a:lnTo>
                    <a:lnTo>
                      <a:pt x="1365631" y="101599"/>
                    </a:lnTo>
                    <a:lnTo>
                      <a:pt x="1371854" y="114299"/>
                    </a:lnTo>
                    <a:lnTo>
                      <a:pt x="1377061" y="114299"/>
                    </a:lnTo>
                    <a:lnTo>
                      <a:pt x="1381379" y="126999"/>
                    </a:lnTo>
                    <a:lnTo>
                      <a:pt x="1384808" y="139699"/>
                    </a:lnTo>
                    <a:lnTo>
                      <a:pt x="1387347" y="152399"/>
                    </a:lnTo>
                    <a:lnTo>
                      <a:pt x="1388745" y="165099"/>
                    </a:lnTo>
                    <a:lnTo>
                      <a:pt x="1389253" y="165099"/>
                    </a:lnTo>
                    <a:lnTo>
                      <a:pt x="1389126" y="1523999"/>
                    </a:lnTo>
                    <a:lnTo>
                      <a:pt x="1388491" y="1536699"/>
                    </a:lnTo>
                    <a:lnTo>
                      <a:pt x="1386713" y="1549399"/>
                    </a:lnTo>
                    <a:lnTo>
                      <a:pt x="1383919" y="1562099"/>
                    </a:lnTo>
                    <a:lnTo>
                      <a:pt x="1380108" y="1562099"/>
                    </a:lnTo>
                    <a:lnTo>
                      <a:pt x="1375537" y="1574799"/>
                    </a:lnTo>
                    <a:lnTo>
                      <a:pt x="1370076" y="1587499"/>
                    </a:lnTo>
                    <a:lnTo>
                      <a:pt x="1363853" y="1600199"/>
                    </a:lnTo>
                    <a:lnTo>
                      <a:pt x="1356741" y="1600199"/>
                    </a:lnTo>
                    <a:lnTo>
                      <a:pt x="1349120" y="1612899"/>
                    </a:lnTo>
                    <a:lnTo>
                      <a:pt x="1366139" y="1612899"/>
                    </a:lnTo>
                    <a:lnTo>
                      <a:pt x="1374013" y="1600199"/>
                    </a:lnTo>
                    <a:lnTo>
                      <a:pt x="1380997" y="1587499"/>
                    </a:lnTo>
                    <a:lnTo>
                      <a:pt x="1386967" y="1587499"/>
                    </a:lnTo>
                    <a:lnTo>
                      <a:pt x="1399286" y="1549399"/>
                    </a:lnTo>
                    <a:lnTo>
                      <a:pt x="1401953" y="165099"/>
                    </a:lnTo>
                    <a:lnTo>
                      <a:pt x="1401318" y="152399"/>
                    </a:lnTo>
                    <a:lnTo>
                      <a:pt x="1399667" y="152399"/>
                    </a:lnTo>
                    <a:lnTo>
                      <a:pt x="1396745" y="139699"/>
                    </a:lnTo>
                    <a:lnTo>
                      <a:pt x="1392808" y="126999"/>
                    </a:lnTo>
                    <a:lnTo>
                      <a:pt x="1387856" y="114299"/>
                    </a:lnTo>
                    <a:lnTo>
                      <a:pt x="1382014" y="101599"/>
                    </a:lnTo>
                    <a:lnTo>
                      <a:pt x="1375029" y="88899"/>
                    </a:lnTo>
                    <a:close/>
                  </a:path>
                  <a:path w="1452879" h="1689100">
                    <a:moveTo>
                      <a:pt x="140335" y="63499"/>
                    </a:moveTo>
                    <a:lnTo>
                      <a:pt x="104521" y="63499"/>
                    </a:lnTo>
                    <a:lnTo>
                      <a:pt x="95123" y="76199"/>
                    </a:lnTo>
                    <a:lnTo>
                      <a:pt x="86614" y="88899"/>
                    </a:lnTo>
                    <a:lnTo>
                      <a:pt x="103631" y="88899"/>
                    </a:lnTo>
                    <a:lnTo>
                      <a:pt x="112141" y="76199"/>
                    </a:lnTo>
                    <a:lnTo>
                      <a:pt x="130302" y="76199"/>
                    </a:lnTo>
                    <a:lnTo>
                      <a:pt x="140335" y="63499"/>
                    </a:lnTo>
                    <a:close/>
                  </a:path>
                  <a:path w="1452879" h="1689100">
                    <a:moveTo>
                      <a:pt x="1358900" y="76199"/>
                    </a:moveTo>
                    <a:lnTo>
                      <a:pt x="1343152" y="76199"/>
                    </a:lnTo>
                    <a:lnTo>
                      <a:pt x="1351280" y="88899"/>
                    </a:lnTo>
                    <a:lnTo>
                      <a:pt x="1367536" y="88899"/>
                    </a:lnTo>
                    <a:lnTo>
                      <a:pt x="1358900" y="76199"/>
                    </a:lnTo>
                    <a:close/>
                  </a:path>
                  <a:path w="1452879" h="1689100">
                    <a:moveTo>
                      <a:pt x="1340104" y="63499"/>
                    </a:moveTo>
                    <a:lnTo>
                      <a:pt x="1315339" y="63499"/>
                    </a:lnTo>
                    <a:lnTo>
                      <a:pt x="1325118" y="76199"/>
                    </a:lnTo>
                    <a:lnTo>
                      <a:pt x="1349756" y="76199"/>
                    </a:lnTo>
                    <a:lnTo>
                      <a:pt x="1340104" y="63499"/>
                    </a:lnTo>
                    <a:close/>
                  </a:path>
                  <a:path w="1452879" h="1689100">
                    <a:moveTo>
                      <a:pt x="1318514" y="50799"/>
                    </a:moveTo>
                    <a:lnTo>
                      <a:pt x="136017" y="50799"/>
                    </a:lnTo>
                    <a:lnTo>
                      <a:pt x="124841" y="63499"/>
                    </a:lnTo>
                    <a:lnTo>
                      <a:pt x="1329563" y="63499"/>
                    </a:lnTo>
                    <a:lnTo>
                      <a:pt x="1318514" y="50799"/>
                    </a:lnTo>
                    <a:close/>
                  </a:path>
                  <a:path w="1452879" h="1689100">
                    <a:moveTo>
                      <a:pt x="1331214" y="0"/>
                    </a:moveTo>
                    <a:lnTo>
                      <a:pt x="134747" y="0"/>
                    </a:lnTo>
                    <a:lnTo>
                      <a:pt x="118491" y="12699"/>
                    </a:lnTo>
                    <a:lnTo>
                      <a:pt x="1346962" y="12699"/>
                    </a:lnTo>
                    <a:lnTo>
                      <a:pt x="1331214" y="0"/>
                    </a:lnTo>
                    <a:close/>
                  </a:path>
                </a:pathLst>
              </a:custGeom>
              <a:solidFill>
                <a:srgbClr val="FFFFFF"/>
              </a:solidFill>
            </p:spPr>
            <p:txBody>
              <a:bodyPr wrap="square" lIns="0" tIns="0" rIns="0" bIns="0" rtlCol="0"/>
              <a:lstStyle/>
              <a:p>
                <a:endParaRPr/>
              </a:p>
            </p:txBody>
          </p:sp>
        </p:grpSp>
        <p:sp>
          <p:nvSpPr>
            <p:cNvPr id="25" name="object 23"/>
            <p:cNvSpPr txBox="1"/>
            <p:nvPr/>
          </p:nvSpPr>
          <p:spPr>
            <a:xfrm>
              <a:off x="2457957" y="5344972"/>
              <a:ext cx="1045844" cy="516255"/>
            </a:xfrm>
            <a:prstGeom prst="rect">
              <a:avLst/>
            </a:prstGeom>
          </p:spPr>
          <p:txBody>
            <a:bodyPr vert="horz" wrap="square" lIns="0" tIns="12700" rIns="0" bIns="0" rtlCol="0">
              <a:spAutoFit/>
            </a:bodyPr>
            <a:lstStyle/>
            <a:p>
              <a:pPr marL="172085" marR="5080" indent="-160020">
                <a:lnSpc>
                  <a:spcPct val="114999"/>
                </a:lnSpc>
                <a:spcBef>
                  <a:spcPts val="100"/>
                </a:spcBef>
              </a:pPr>
              <a:r>
                <a:rPr sz="1400" spc="30" dirty="0">
                  <a:solidFill>
                    <a:srgbClr val="FFFFFF"/>
                  </a:solidFill>
                  <a:latin typeface="Arial"/>
                  <a:cs typeface="Arial"/>
                </a:rPr>
                <a:t>I</a:t>
              </a:r>
              <a:r>
                <a:rPr sz="1400" spc="75" dirty="0">
                  <a:solidFill>
                    <a:srgbClr val="FFFFFF"/>
                  </a:solidFill>
                  <a:latin typeface="Arial"/>
                  <a:cs typeface="Arial"/>
                </a:rPr>
                <a:t>n</a:t>
              </a:r>
              <a:r>
                <a:rPr sz="1400" spc="50" dirty="0">
                  <a:solidFill>
                    <a:srgbClr val="FFFFFF"/>
                  </a:solidFill>
                  <a:latin typeface="Arial"/>
                  <a:cs typeface="Arial"/>
                </a:rPr>
                <a:t>creme</a:t>
              </a:r>
              <a:r>
                <a:rPr sz="1400" spc="150" dirty="0">
                  <a:solidFill>
                    <a:srgbClr val="FFFFFF"/>
                  </a:solidFill>
                  <a:latin typeface="Arial"/>
                  <a:cs typeface="Arial"/>
                </a:rPr>
                <a:t>n</a:t>
              </a:r>
              <a:r>
                <a:rPr sz="1400" spc="80" dirty="0">
                  <a:solidFill>
                    <a:srgbClr val="FFFFFF"/>
                  </a:solidFill>
                  <a:latin typeface="Arial"/>
                  <a:cs typeface="Arial"/>
                </a:rPr>
                <a:t>t</a:t>
              </a:r>
              <a:r>
                <a:rPr sz="1400" spc="-5" dirty="0">
                  <a:solidFill>
                    <a:srgbClr val="FFFFFF"/>
                  </a:solidFill>
                  <a:latin typeface="Arial"/>
                  <a:cs typeface="Arial"/>
                </a:rPr>
                <a:t>a</a:t>
              </a:r>
              <a:r>
                <a:rPr sz="1400" spc="110" dirty="0">
                  <a:solidFill>
                    <a:srgbClr val="FFFFFF"/>
                  </a:solidFill>
                  <a:latin typeface="Arial"/>
                  <a:cs typeface="Arial"/>
                </a:rPr>
                <a:t>l  </a:t>
              </a:r>
              <a:r>
                <a:rPr sz="1400" spc="65" dirty="0">
                  <a:solidFill>
                    <a:srgbClr val="FFFFFF"/>
                  </a:solidFill>
                  <a:latin typeface="Arial"/>
                  <a:cs typeface="Arial"/>
                </a:rPr>
                <a:t>iterative</a:t>
              </a:r>
              <a:endParaRPr sz="1400">
                <a:latin typeface="Arial"/>
                <a:cs typeface="Arial"/>
              </a:endParaRPr>
            </a:p>
          </p:txBody>
        </p:sp>
        <p:grpSp>
          <p:nvGrpSpPr>
            <p:cNvPr id="26" name="object 24"/>
            <p:cNvGrpSpPr/>
            <p:nvPr/>
          </p:nvGrpSpPr>
          <p:grpSpPr>
            <a:xfrm>
              <a:off x="3648455" y="4773167"/>
              <a:ext cx="1559560" cy="1803400"/>
              <a:chOff x="3648455" y="4773167"/>
              <a:chExt cx="1559560" cy="1803400"/>
            </a:xfrm>
          </p:grpSpPr>
          <p:sp>
            <p:nvSpPr>
              <p:cNvPr id="27" name="object 25"/>
              <p:cNvSpPr/>
              <p:nvPr/>
            </p:nvSpPr>
            <p:spPr>
              <a:xfrm>
                <a:off x="3648455" y="4773167"/>
                <a:ext cx="1559052" cy="1802892"/>
              </a:xfrm>
              <a:prstGeom prst="rect">
                <a:avLst/>
              </a:prstGeom>
              <a:blipFill>
                <a:blip r:embed="rId9" cstate="print"/>
                <a:stretch>
                  <a:fillRect/>
                </a:stretch>
              </a:blipFill>
            </p:spPr>
            <p:txBody>
              <a:bodyPr wrap="square" lIns="0" tIns="0" rIns="0" bIns="0" rtlCol="0"/>
              <a:lstStyle/>
              <a:p>
                <a:endParaRPr/>
              </a:p>
            </p:txBody>
          </p:sp>
          <p:sp>
            <p:nvSpPr>
              <p:cNvPr id="28" name="object 26"/>
              <p:cNvSpPr/>
              <p:nvPr/>
            </p:nvSpPr>
            <p:spPr>
              <a:xfrm>
                <a:off x="3733926" y="4820665"/>
                <a:ext cx="1389380" cy="1633220"/>
              </a:xfrm>
              <a:custGeom>
                <a:avLst/>
                <a:gdLst/>
                <a:ahLst/>
                <a:cxnLst/>
                <a:rect l="l" t="t" r="r" b="b"/>
                <a:pathLst>
                  <a:path w="1389379" h="1633220">
                    <a:moveTo>
                      <a:pt x="1250188" y="0"/>
                    </a:moveTo>
                    <a:lnTo>
                      <a:pt x="138937" y="0"/>
                    </a:lnTo>
                    <a:lnTo>
                      <a:pt x="95032" y="7072"/>
                    </a:lnTo>
                    <a:lnTo>
                      <a:pt x="56893" y="26769"/>
                    </a:lnTo>
                    <a:lnTo>
                      <a:pt x="26814" y="56811"/>
                    </a:lnTo>
                    <a:lnTo>
                      <a:pt x="7085" y="94918"/>
                    </a:lnTo>
                    <a:lnTo>
                      <a:pt x="0" y="138810"/>
                    </a:lnTo>
                    <a:lnTo>
                      <a:pt x="0" y="1494015"/>
                    </a:lnTo>
                    <a:lnTo>
                      <a:pt x="7085" y="1537916"/>
                    </a:lnTo>
                    <a:lnTo>
                      <a:pt x="26814" y="1576045"/>
                    </a:lnTo>
                    <a:lnTo>
                      <a:pt x="56893" y="1606114"/>
                    </a:lnTo>
                    <a:lnTo>
                      <a:pt x="95032" y="1625833"/>
                    </a:lnTo>
                    <a:lnTo>
                      <a:pt x="138937" y="1632915"/>
                    </a:lnTo>
                    <a:lnTo>
                      <a:pt x="1250188" y="1632915"/>
                    </a:lnTo>
                    <a:lnTo>
                      <a:pt x="1294142" y="1625833"/>
                    </a:lnTo>
                    <a:lnTo>
                      <a:pt x="1332286" y="1606114"/>
                    </a:lnTo>
                    <a:lnTo>
                      <a:pt x="1362348" y="1576045"/>
                    </a:lnTo>
                    <a:lnTo>
                      <a:pt x="1382052" y="1537916"/>
                    </a:lnTo>
                    <a:lnTo>
                      <a:pt x="1389126" y="1494015"/>
                    </a:lnTo>
                    <a:lnTo>
                      <a:pt x="1389126" y="138810"/>
                    </a:lnTo>
                    <a:lnTo>
                      <a:pt x="1382052" y="94918"/>
                    </a:lnTo>
                    <a:lnTo>
                      <a:pt x="1362348" y="56811"/>
                    </a:lnTo>
                    <a:lnTo>
                      <a:pt x="1332286" y="26769"/>
                    </a:lnTo>
                    <a:lnTo>
                      <a:pt x="1294142" y="7072"/>
                    </a:lnTo>
                    <a:lnTo>
                      <a:pt x="1250188" y="0"/>
                    </a:lnTo>
                    <a:close/>
                  </a:path>
                </a:pathLst>
              </a:custGeom>
              <a:solidFill>
                <a:srgbClr val="81B9CE"/>
              </a:solidFill>
            </p:spPr>
            <p:txBody>
              <a:bodyPr wrap="square" lIns="0" tIns="0" rIns="0" bIns="0" rtlCol="0"/>
              <a:lstStyle/>
              <a:p>
                <a:endParaRPr/>
              </a:p>
            </p:txBody>
          </p:sp>
          <p:sp>
            <p:nvSpPr>
              <p:cNvPr id="29" name="object 27"/>
              <p:cNvSpPr/>
              <p:nvPr/>
            </p:nvSpPr>
            <p:spPr>
              <a:xfrm>
                <a:off x="3702176" y="4796307"/>
                <a:ext cx="1452880" cy="1689100"/>
              </a:xfrm>
              <a:custGeom>
                <a:avLst/>
                <a:gdLst/>
                <a:ahLst/>
                <a:cxnLst/>
                <a:rect l="l" t="t" r="r" b="b"/>
                <a:pathLst>
                  <a:path w="1452879" h="1689100">
                    <a:moveTo>
                      <a:pt x="1349756" y="1676399"/>
                    </a:moveTo>
                    <a:lnTo>
                      <a:pt x="105790" y="1676399"/>
                    </a:lnTo>
                    <a:lnTo>
                      <a:pt x="121538" y="1689099"/>
                    </a:lnTo>
                    <a:lnTo>
                      <a:pt x="1334262" y="1689099"/>
                    </a:lnTo>
                    <a:lnTo>
                      <a:pt x="1349756" y="1676399"/>
                    </a:lnTo>
                    <a:close/>
                  </a:path>
                  <a:path w="1452879" h="1689100">
                    <a:moveTo>
                      <a:pt x="1403858" y="1638299"/>
                    </a:moveTo>
                    <a:lnTo>
                      <a:pt x="1344930" y="1638299"/>
                    </a:lnTo>
                    <a:lnTo>
                      <a:pt x="1333373" y="1650999"/>
                    </a:lnTo>
                    <a:lnTo>
                      <a:pt x="1295273" y="1650999"/>
                    </a:lnTo>
                    <a:lnTo>
                      <a:pt x="1281684" y="1663699"/>
                    </a:lnTo>
                    <a:lnTo>
                      <a:pt x="76581" y="1663699"/>
                    </a:lnTo>
                    <a:lnTo>
                      <a:pt x="90805" y="1676399"/>
                    </a:lnTo>
                    <a:lnTo>
                      <a:pt x="1364742" y="1676399"/>
                    </a:lnTo>
                    <a:lnTo>
                      <a:pt x="1378712" y="1663699"/>
                    </a:lnTo>
                    <a:lnTo>
                      <a:pt x="1391665" y="1650999"/>
                    </a:lnTo>
                    <a:lnTo>
                      <a:pt x="1403858" y="1638299"/>
                    </a:lnTo>
                    <a:close/>
                  </a:path>
                  <a:path w="1452879" h="1689100">
                    <a:moveTo>
                      <a:pt x="1361948" y="12699"/>
                    </a:moveTo>
                    <a:lnTo>
                      <a:pt x="102997" y="12699"/>
                    </a:lnTo>
                    <a:lnTo>
                      <a:pt x="88011" y="25399"/>
                    </a:lnTo>
                    <a:lnTo>
                      <a:pt x="74040" y="25399"/>
                    </a:lnTo>
                    <a:lnTo>
                      <a:pt x="38100" y="63499"/>
                    </a:lnTo>
                    <a:lnTo>
                      <a:pt x="12953" y="101599"/>
                    </a:lnTo>
                    <a:lnTo>
                      <a:pt x="3301" y="139699"/>
                    </a:lnTo>
                    <a:lnTo>
                      <a:pt x="888" y="152399"/>
                    </a:lnTo>
                    <a:lnTo>
                      <a:pt x="0" y="165099"/>
                    </a:lnTo>
                    <a:lnTo>
                      <a:pt x="126" y="1523999"/>
                    </a:lnTo>
                    <a:lnTo>
                      <a:pt x="1143" y="1549399"/>
                    </a:lnTo>
                    <a:lnTo>
                      <a:pt x="3937" y="1562099"/>
                    </a:lnTo>
                    <a:lnTo>
                      <a:pt x="8255" y="1574799"/>
                    </a:lnTo>
                    <a:lnTo>
                      <a:pt x="14097" y="1587499"/>
                    </a:lnTo>
                    <a:lnTo>
                      <a:pt x="21462" y="1612899"/>
                    </a:lnTo>
                    <a:lnTo>
                      <a:pt x="30099" y="1625599"/>
                    </a:lnTo>
                    <a:lnTo>
                      <a:pt x="40005" y="1638299"/>
                    </a:lnTo>
                    <a:lnTo>
                      <a:pt x="51181" y="1650999"/>
                    </a:lnTo>
                    <a:lnTo>
                      <a:pt x="63373" y="1663699"/>
                    </a:lnTo>
                    <a:lnTo>
                      <a:pt x="1281684" y="1663699"/>
                    </a:lnTo>
                    <a:lnTo>
                      <a:pt x="170814" y="1650999"/>
                    </a:lnTo>
                    <a:lnTo>
                      <a:pt x="118872" y="1650999"/>
                    </a:lnTo>
                    <a:lnTo>
                      <a:pt x="107187" y="1638299"/>
                    </a:lnTo>
                    <a:lnTo>
                      <a:pt x="96393" y="1638299"/>
                    </a:lnTo>
                    <a:lnTo>
                      <a:pt x="86233" y="1625599"/>
                    </a:lnTo>
                    <a:lnTo>
                      <a:pt x="76708" y="1612899"/>
                    </a:lnTo>
                    <a:lnTo>
                      <a:pt x="68199" y="1612899"/>
                    </a:lnTo>
                    <a:lnTo>
                      <a:pt x="48513" y="1574799"/>
                    </a:lnTo>
                    <a:lnTo>
                      <a:pt x="38862" y="1536699"/>
                    </a:lnTo>
                    <a:lnTo>
                      <a:pt x="38100" y="1523999"/>
                    </a:lnTo>
                    <a:lnTo>
                      <a:pt x="38100" y="165099"/>
                    </a:lnTo>
                    <a:lnTo>
                      <a:pt x="44196" y="126999"/>
                    </a:lnTo>
                    <a:lnTo>
                      <a:pt x="60960" y="88899"/>
                    </a:lnTo>
                    <a:lnTo>
                      <a:pt x="68580" y="88899"/>
                    </a:lnTo>
                    <a:lnTo>
                      <a:pt x="77215" y="76199"/>
                    </a:lnTo>
                    <a:lnTo>
                      <a:pt x="86613" y="63499"/>
                    </a:lnTo>
                    <a:lnTo>
                      <a:pt x="96900" y="63499"/>
                    </a:lnTo>
                    <a:lnTo>
                      <a:pt x="107823" y="50799"/>
                    </a:lnTo>
                    <a:lnTo>
                      <a:pt x="119380" y="50799"/>
                    </a:lnTo>
                    <a:lnTo>
                      <a:pt x="131572" y="38099"/>
                    </a:lnTo>
                    <a:lnTo>
                      <a:pt x="1389380" y="38099"/>
                    </a:lnTo>
                    <a:lnTo>
                      <a:pt x="1376172" y="25399"/>
                    </a:lnTo>
                    <a:lnTo>
                      <a:pt x="1361948" y="12699"/>
                    </a:lnTo>
                    <a:close/>
                  </a:path>
                  <a:path w="1452879" h="1689100">
                    <a:moveTo>
                      <a:pt x="1293368" y="1638299"/>
                    </a:moveTo>
                    <a:lnTo>
                      <a:pt x="170814" y="1638299"/>
                    </a:lnTo>
                    <a:lnTo>
                      <a:pt x="1281049" y="1650999"/>
                    </a:lnTo>
                    <a:lnTo>
                      <a:pt x="1293368" y="1638299"/>
                    </a:lnTo>
                    <a:close/>
                  </a:path>
                  <a:path w="1452879" h="1689100">
                    <a:moveTo>
                      <a:pt x="170814" y="1625599"/>
                    </a:moveTo>
                    <a:lnTo>
                      <a:pt x="112649" y="1625599"/>
                    </a:lnTo>
                    <a:lnTo>
                      <a:pt x="123189" y="1638299"/>
                    </a:lnTo>
                    <a:lnTo>
                      <a:pt x="1280414" y="1638299"/>
                    </a:lnTo>
                    <a:lnTo>
                      <a:pt x="170814" y="1625599"/>
                    </a:lnTo>
                    <a:close/>
                  </a:path>
                  <a:path w="1452879" h="1689100">
                    <a:moveTo>
                      <a:pt x="1338326" y="1625599"/>
                    </a:moveTo>
                    <a:lnTo>
                      <a:pt x="1291463" y="1625599"/>
                    </a:lnTo>
                    <a:lnTo>
                      <a:pt x="1280414" y="1638299"/>
                    </a:lnTo>
                    <a:lnTo>
                      <a:pt x="1327912" y="1638299"/>
                    </a:lnTo>
                    <a:lnTo>
                      <a:pt x="1338326" y="1625599"/>
                    </a:lnTo>
                    <a:close/>
                  </a:path>
                  <a:path w="1452879" h="1689100">
                    <a:moveTo>
                      <a:pt x="1389380" y="38099"/>
                    </a:moveTo>
                    <a:lnTo>
                      <a:pt x="1321689" y="38099"/>
                    </a:lnTo>
                    <a:lnTo>
                      <a:pt x="1333881" y="50799"/>
                    </a:lnTo>
                    <a:lnTo>
                      <a:pt x="1345564" y="50799"/>
                    </a:lnTo>
                    <a:lnTo>
                      <a:pt x="1356360" y="63499"/>
                    </a:lnTo>
                    <a:lnTo>
                      <a:pt x="1366520" y="63499"/>
                    </a:lnTo>
                    <a:lnTo>
                      <a:pt x="1376045" y="76199"/>
                    </a:lnTo>
                    <a:lnTo>
                      <a:pt x="1384553" y="88899"/>
                    </a:lnTo>
                    <a:lnTo>
                      <a:pt x="1392174" y="101599"/>
                    </a:lnTo>
                    <a:lnTo>
                      <a:pt x="1398777" y="101599"/>
                    </a:lnTo>
                    <a:lnTo>
                      <a:pt x="1411986" y="139699"/>
                    </a:lnTo>
                    <a:lnTo>
                      <a:pt x="1414652" y="165099"/>
                    </a:lnTo>
                    <a:lnTo>
                      <a:pt x="1414526" y="1523999"/>
                    </a:lnTo>
                    <a:lnTo>
                      <a:pt x="1408557" y="1562099"/>
                    </a:lnTo>
                    <a:lnTo>
                      <a:pt x="1391793" y="1600199"/>
                    </a:lnTo>
                    <a:lnTo>
                      <a:pt x="1384173" y="1612899"/>
                    </a:lnTo>
                    <a:lnTo>
                      <a:pt x="1375537" y="1612899"/>
                    </a:lnTo>
                    <a:lnTo>
                      <a:pt x="1366139" y="1625599"/>
                    </a:lnTo>
                    <a:lnTo>
                      <a:pt x="1355852" y="1638299"/>
                    </a:lnTo>
                    <a:lnTo>
                      <a:pt x="1414652" y="1638299"/>
                    </a:lnTo>
                    <a:lnTo>
                      <a:pt x="1424305" y="1612899"/>
                    </a:lnTo>
                    <a:lnTo>
                      <a:pt x="1432814" y="1600199"/>
                    </a:lnTo>
                    <a:lnTo>
                      <a:pt x="1449451" y="1562099"/>
                    </a:lnTo>
                    <a:lnTo>
                      <a:pt x="1452626" y="1523999"/>
                    </a:lnTo>
                    <a:lnTo>
                      <a:pt x="1452626" y="165099"/>
                    </a:lnTo>
                    <a:lnTo>
                      <a:pt x="1451610" y="152399"/>
                    </a:lnTo>
                    <a:lnTo>
                      <a:pt x="1448815" y="139699"/>
                    </a:lnTo>
                    <a:lnTo>
                      <a:pt x="1444498" y="114299"/>
                    </a:lnTo>
                    <a:lnTo>
                      <a:pt x="1422653" y="76199"/>
                    </a:lnTo>
                    <a:lnTo>
                      <a:pt x="1401572" y="50799"/>
                    </a:lnTo>
                    <a:lnTo>
                      <a:pt x="1389380" y="38099"/>
                    </a:lnTo>
                    <a:close/>
                  </a:path>
                  <a:path w="1452879" h="1689100">
                    <a:moveTo>
                      <a:pt x="118110" y="1612899"/>
                    </a:moveTo>
                    <a:lnTo>
                      <a:pt x="93852" y="1612899"/>
                    </a:lnTo>
                    <a:lnTo>
                      <a:pt x="102997" y="1625599"/>
                    </a:lnTo>
                    <a:lnTo>
                      <a:pt x="127635" y="1625599"/>
                    </a:lnTo>
                    <a:lnTo>
                      <a:pt x="118110" y="1612899"/>
                    </a:lnTo>
                    <a:close/>
                  </a:path>
                  <a:path w="1452879" h="1689100">
                    <a:moveTo>
                      <a:pt x="1357630" y="1612899"/>
                    </a:moveTo>
                    <a:lnTo>
                      <a:pt x="1340612" y="1612899"/>
                    </a:lnTo>
                    <a:lnTo>
                      <a:pt x="1331722" y="1625599"/>
                    </a:lnTo>
                    <a:lnTo>
                      <a:pt x="1348232" y="1625599"/>
                    </a:lnTo>
                    <a:lnTo>
                      <a:pt x="1357630" y="1612899"/>
                    </a:lnTo>
                    <a:close/>
                  </a:path>
                  <a:path w="1452879" h="1689100">
                    <a:moveTo>
                      <a:pt x="96012" y="88899"/>
                    </a:moveTo>
                    <a:lnTo>
                      <a:pt x="78739" y="88899"/>
                    </a:lnTo>
                    <a:lnTo>
                      <a:pt x="71755" y="101599"/>
                    </a:lnTo>
                    <a:lnTo>
                      <a:pt x="65786" y="114299"/>
                    </a:lnTo>
                    <a:lnTo>
                      <a:pt x="60706" y="126999"/>
                    </a:lnTo>
                    <a:lnTo>
                      <a:pt x="56514" y="126999"/>
                    </a:lnTo>
                    <a:lnTo>
                      <a:pt x="53467" y="139699"/>
                    </a:lnTo>
                    <a:lnTo>
                      <a:pt x="51562" y="152399"/>
                    </a:lnTo>
                    <a:lnTo>
                      <a:pt x="50800" y="165099"/>
                    </a:lnTo>
                    <a:lnTo>
                      <a:pt x="50800" y="1523999"/>
                    </a:lnTo>
                    <a:lnTo>
                      <a:pt x="51435" y="1536699"/>
                    </a:lnTo>
                    <a:lnTo>
                      <a:pt x="53086" y="1549399"/>
                    </a:lnTo>
                    <a:lnTo>
                      <a:pt x="56007" y="1562099"/>
                    </a:lnTo>
                    <a:lnTo>
                      <a:pt x="59944" y="1574799"/>
                    </a:lnTo>
                    <a:lnTo>
                      <a:pt x="64897" y="1574799"/>
                    </a:lnTo>
                    <a:lnTo>
                      <a:pt x="70738" y="1587499"/>
                    </a:lnTo>
                    <a:lnTo>
                      <a:pt x="77724" y="1600199"/>
                    </a:lnTo>
                    <a:lnTo>
                      <a:pt x="85217" y="1612899"/>
                    </a:lnTo>
                    <a:lnTo>
                      <a:pt x="101473" y="1612899"/>
                    </a:lnTo>
                    <a:lnTo>
                      <a:pt x="93725" y="1600199"/>
                    </a:lnTo>
                    <a:lnTo>
                      <a:pt x="87122" y="1587499"/>
                    </a:lnTo>
                    <a:lnTo>
                      <a:pt x="80899" y="1587499"/>
                    </a:lnTo>
                    <a:lnTo>
                      <a:pt x="75692" y="1574799"/>
                    </a:lnTo>
                    <a:lnTo>
                      <a:pt x="71374" y="1562099"/>
                    </a:lnTo>
                    <a:lnTo>
                      <a:pt x="67945" y="1549399"/>
                    </a:lnTo>
                    <a:lnTo>
                      <a:pt x="65405" y="1549399"/>
                    </a:lnTo>
                    <a:lnTo>
                      <a:pt x="64008" y="1536699"/>
                    </a:lnTo>
                    <a:lnTo>
                      <a:pt x="63500" y="1523999"/>
                    </a:lnTo>
                    <a:lnTo>
                      <a:pt x="63500" y="165099"/>
                    </a:lnTo>
                    <a:lnTo>
                      <a:pt x="64262" y="152399"/>
                    </a:lnTo>
                    <a:lnTo>
                      <a:pt x="66039" y="152399"/>
                    </a:lnTo>
                    <a:lnTo>
                      <a:pt x="68834" y="139699"/>
                    </a:lnTo>
                    <a:lnTo>
                      <a:pt x="72644" y="126999"/>
                    </a:lnTo>
                    <a:lnTo>
                      <a:pt x="77215" y="114299"/>
                    </a:lnTo>
                    <a:lnTo>
                      <a:pt x="82676" y="114299"/>
                    </a:lnTo>
                    <a:lnTo>
                      <a:pt x="88900" y="101599"/>
                    </a:lnTo>
                    <a:lnTo>
                      <a:pt x="96012" y="88899"/>
                    </a:lnTo>
                    <a:close/>
                  </a:path>
                  <a:path w="1452879" h="1689100">
                    <a:moveTo>
                      <a:pt x="1375028" y="88899"/>
                    </a:moveTo>
                    <a:lnTo>
                      <a:pt x="1359027" y="88899"/>
                    </a:lnTo>
                    <a:lnTo>
                      <a:pt x="1365631" y="101599"/>
                    </a:lnTo>
                    <a:lnTo>
                      <a:pt x="1371853" y="114299"/>
                    </a:lnTo>
                    <a:lnTo>
                      <a:pt x="1377061" y="114299"/>
                    </a:lnTo>
                    <a:lnTo>
                      <a:pt x="1381378" y="126999"/>
                    </a:lnTo>
                    <a:lnTo>
                      <a:pt x="1384808" y="139699"/>
                    </a:lnTo>
                    <a:lnTo>
                      <a:pt x="1387348" y="152399"/>
                    </a:lnTo>
                    <a:lnTo>
                      <a:pt x="1388745" y="165099"/>
                    </a:lnTo>
                    <a:lnTo>
                      <a:pt x="1389252" y="165099"/>
                    </a:lnTo>
                    <a:lnTo>
                      <a:pt x="1389126" y="1523999"/>
                    </a:lnTo>
                    <a:lnTo>
                      <a:pt x="1388490" y="1536699"/>
                    </a:lnTo>
                    <a:lnTo>
                      <a:pt x="1386713" y="1549399"/>
                    </a:lnTo>
                    <a:lnTo>
                      <a:pt x="1383919" y="1562099"/>
                    </a:lnTo>
                    <a:lnTo>
                      <a:pt x="1380109" y="1562099"/>
                    </a:lnTo>
                    <a:lnTo>
                      <a:pt x="1375537" y="1574799"/>
                    </a:lnTo>
                    <a:lnTo>
                      <a:pt x="1370076" y="1587499"/>
                    </a:lnTo>
                    <a:lnTo>
                      <a:pt x="1363852" y="1600199"/>
                    </a:lnTo>
                    <a:lnTo>
                      <a:pt x="1356740" y="1600199"/>
                    </a:lnTo>
                    <a:lnTo>
                      <a:pt x="1349121" y="1612899"/>
                    </a:lnTo>
                    <a:lnTo>
                      <a:pt x="1366139" y="1612899"/>
                    </a:lnTo>
                    <a:lnTo>
                      <a:pt x="1374013" y="1600199"/>
                    </a:lnTo>
                    <a:lnTo>
                      <a:pt x="1380998" y="1587499"/>
                    </a:lnTo>
                    <a:lnTo>
                      <a:pt x="1386967" y="1587499"/>
                    </a:lnTo>
                    <a:lnTo>
                      <a:pt x="1399286" y="1549399"/>
                    </a:lnTo>
                    <a:lnTo>
                      <a:pt x="1401952" y="165099"/>
                    </a:lnTo>
                    <a:lnTo>
                      <a:pt x="1401318" y="152399"/>
                    </a:lnTo>
                    <a:lnTo>
                      <a:pt x="1399667" y="152399"/>
                    </a:lnTo>
                    <a:lnTo>
                      <a:pt x="1396746" y="139699"/>
                    </a:lnTo>
                    <a:lnTo>
                      <a:pt x="1392809" y="126999"/>
                    </a:lnTo>
                    <a:lnTo>
                      <a:pt x="1387856" y="114299"/>
                    </a:lnTo>
                    <a:lnTo>
                      <a:pt x="1382014" y="101599"/>
                    </a:lnTo>
                    <a:lnTo>
                      <a:pt x="1375028" y="88899"/>
                    </a:lnTo>
                    <a:close/>
                  </a:path>
                  <a:path w="1452879" h="1689100">
                    <a:moveTo>
                      <a:pt x="140335" y="63499"/>
                    </a:moveTo>
                    <a:lnTo>
                      <a:pt x="104521" y="63499"/>
                    </a:lnTo>
                    <a:lnTo>
                      <a:pt x="95123" y="76199"/>
                    </a:lnTo>
                    <a:lnTo>
                      <a:pt x="86613" y="88899"/>
                    </a:lnTo>
                    <a:lnTo>
                      <a:pt x="103632" y="88899"/>
                    </a:lnTo>
                    <a:lnTo>
                      <a:pt x="112140" y="76199"/>
                    </a:lnTo>
                    <a:lnTo>
                      <a:pt x="130301" y="76199"/>
                    </a:lnTo>
                    <a:lnTo>
                      <a:pt x="140335" y="63499"/>
                    </a:lnTo>
                    <a:close/>
                  </a:path>
                  <a:path w="1452879" h="1689100">
                    <a:moveTo>
                      <a:pt x="1358900" y="76199"/>
                    </a:moveTo>
                    <a:lnTo>
                      <a:pt x="1343152" y="76199"/>
                    </a:lnTo>
                    <a:lnTo>
                      <a:pt x="1351280" y="88899"/>
                    </a:lnTo>
                    <a:lnTo>
                      <a:pt x="1367536" y="88899"/>
                    </a:lnTo>
                    <a:lnTo>
                      <a:pt x="1358900" y="76199"/>
                    </a:lnTo>
                    <a:close/>
                  </a:path>
                  <a:path w="1452879" h="1689100">
                    <a:moveTo>
                      <a:pt x="1340103" y="63499"/>
                    </a:moveTo>
                    <a:lnTo>
                      <a:pt x="1315339" y="63499"/>
                    </a:lnTo>
                    <a:lnTo>
                      <a:pt x="1325118" y="76199"/>
                    </a:lnTo>
                    <a:lnTo>
                      <a:pt x="1349756" y="76199"/>
                    </a:lnTo>
                    <a:lnTo>
                      <a:pt x="1340103" y="63499"/>
                    </a:lnTo>
                    <a:close/>
                  </a:path>
                  <a:path w="1452879" h="1689100">
                    <a:moveTo>
                      <a:pt x="1318514" y="50799"/>
                    </a:moveTo>
                    <a:lnTo>
                      <a:pt x="136017" y="50799"/>
                    </a:lnTo>
                    <a:lnTo>
                      <a:pt x="124840" y="63499"/>
                    </a:lnTo>
                    <a:lnTo>
                      <a:pt x="1329563" y="63499"/>
                    </a:lnTo>
                    <a:lnTo>
                      <a:pt x="1318514" y="50799"/>
                    </a:lnTo>
                    <a:close/>
                  </a:path>
                  <a:path w="1452879" h="1689100">
                    <a:moveTo>
                      <a:pt x="1331214" y="0"/>
                    </a:moveTo>
                    <a:lnTo>
                      <a:pt x="134874" y="0"/>
                    </a:lnTo>
                    <a:lnTo>
                      <a:pt x="118490" y="12699"/>
                    </a:lnTo>
                    <a:lnTo>
                      <a:pt x="1346962" y="12699"/>
                    </a:lnTo>
                    <a:lnTo>
                      <a:pt x="1331214" y="0"/>
                    </a:lnTo>
                    <a:close/>
                  </a:path>
                </a:pathLst>
              </a:custGeom>
              <a:solidFill>
                <a:srgbClr val="FFFFFF"/>
              </a:solidFill>
            </p:spPr>
            <p:txBody>
              <a:bodyPr wrap="square" lIns="0" tIns="0" rIns="0" bIns="0" rtlCol="0"/>
              <a:lstStyle/>
              <a:p>
                <a:endParaRPr/>
              </a:p>
            </p:txBody>
          </p:sp>
        </p:grpSp>
        <p:sp>
          <p:nvSpPr>
            <p:cNvPr id="30" name="object 28"/>
            <p:cNvSpPr txBox="1"/>
            <p:nvPr/>
          </p:nvSpPr>
          <p:spPr>
            <a:xfrm>
              <a:off x="4173728" y="5499608"/>
              <a:ext cx="50990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Spi</a:t>
              </a:r>
              <a:r>
                <a:rPr sz="1400" spc="30" dirty="0">
                  <a:solidFill>
                    <a:srgbClr val="FFFFFF"/>
                  </a:solidFill>
                  <a:latin typeface="Arial"/>
                  <a:cs typeface="Arial"/>
                </a:rPr>
                <a:t>r</a:t>
              </a:r>
              <a:r>
                <a:rPr sz="1400" spc="70" dirty="0">
                  <a:solidFill>
                    <a:srgbClr val="FFFFFF"/>
                  </a:solidFill>
                  <a:latin typeface="Arial"/>
                  <a:cs typeface="Arial"/>
                </a:rPr>
                <a:t>a</a:t>
              </a:r>
              <a:r>
                <a:rPr sz="1400" spc="90" dirty="0">
                  <a:solidFill>
                    <a:srgbClr val="FFFFFF"/>
                  </a:solidFill>
                  <a:latin typeface="Arial"/>
                  <a:cs typeface="Arial"/>
                </a:rPr>
                <a:t>l</a:t>
              </a:r>
              <a:endParaRPr sz="1400">
                <a:latin typeface="Arial"/>
                <a:cs typeface="Arial"/>
              </a:endParaRPr>
            </a:p>
          </p:txBody>
        </p:sp>
        <p:grpSp>
          <p:nvGrpSpPr>
            <p:cNvPr id="31" name="object 29"/>
            <p:cNvGrpSpPr/>
            <p:nvPr/>
          </p:nvGrpSpPr>
          <p:grpSpPr>
            <a:xfrm>
              <a:off x="5154167" y="3012948"/>
              <a:ext cx="3007360" cy="1803400"/>
              <a:chOff x="5154167" y="3012948"/>
              <a:chExt cx="3007360" cy="1803400"/>
            </a:xfrm>
          </p:grpSpPr>
          <p:sp>
            <p:nvSpPr>
              <p:cNvPr id="32" name="object 30"/>
              <p:cNvSpPr/>
              <p:nvPr/>
            </p:nvSpPr>
            <p:spPr>
              <a:xfrm>
                <a:off x="5154167" y="3012948"/>
                <a:ext cx="3006851" cy="1802891"/>
              </a:xfrm>
              <a:prstGeom prst="rect">
                <a:avLst/>
              </a:prstGeom>
              <a:blipFill>
                <a:blip r:embed="rId10" cstate="print"/>
                <a:stretch>
                  <a:fillRect/>
                </a:stretch>
              </a:blipFill>
            </p:spPr>
            <p:txBody>
              <a:bodyPr wrap="square" lIns="0" tIns="0" rIns="0" bIns="0" rtlCol="0"/>
              <a:lstStyle/>
              <a:p>
                <a:endParaRPr/>
              </a:p>
            </p:txBody>
          </p:sp>
          <p:sp>
            <p:nvSpPr>
              <p:cNvPr id="33" name="object 31"/>
              <p:cNvSpPr/>
              <p:nvPr/>
            </p:nvSpPr>
            <p:spPr>
              <a:xfrm>
                <a:off x="5239765" y="3059430"/>
                <a:ext cx="2836545" cy="1633220"/>
              </a:xfrm>
              <a:custGeom>
                <a:avLst/>
                <a:gdLst/>
                <a:ahLst/>
                <a:cxnLst/>
                <a:rect l="l" t="t" r="r" b="b"/>
                <a:pathLst>
                  <a:path w="2836545" h="1633220">
                    <a:moveTo>
                      <a:pt x="2673350" y="0"/>
                    </a:moveTo>
                    <a:lnTo>
                      <a:pt x="163322" y="0"/>
                    </a:lnTo>
                    <a:lnTo>
                      <a:pt x="119915" y="5827"/>
                    </a:lnTo>
                    <a:lnTo>
                      <a:pt x="80903" y="22276"/>
                    </a:lnTo>
                    <a:lnTo>
                      <a:pt x="47847" y="47799"/>
                    </a:lnTo>
                    <a:lnTo>
                      <a:pt x="22304" y="80847"/>
                    </a:lnTo>
                    <a:lnTo>
                      <a:pt x="5836" y="119870"/>
                    </a:lnTo>
                    <a:lnTo>
                      <a:pt x="0" y="163322"/>
                    </a:lnTo>
                    <a:lnTo>
                      <a:pt x="0" y="1469644"/>
                    </a:lnTo>
                    <a:lnTo>
                      <a:pt x="5836" y="1513050"/>
                    </a:lnTo>
                    <a:lnTo>
                      <a:pt x="22304" y="1552062"/>
                    </a:lnTo>
                    <a:lnTo>
                      <a:pt x="47847" y="1585118"/>
                    </a:lnTo>
                    <a:lnTo>
                      <a:pt x="80903" y="1610661"/>
                    </a:lnTo>
                    <a:lnTo>
                      <a:pt x="119915" y="1627129"/>
                    </a:lnTo>
                    <a:lnTo>
                      <a:pt x="163322" y="1632966"/>
                    </a:lnTo>
                    <a:lnTo>
                      <a:pt x="2673350" y="1632966"/>
                    </a:lnTo>
                    <a:lnTo>
                      <a:pt x="2716747" y="1627129"/>
                    </a:lnTo>
                    <a:lnTo>
                      <a:pt x="2755735" y="1610661"/>
                    </a:lnTo>
                    <a:lnTo>
                      <a:pt x="2788761" y="1585118"/>
                    </a:lnTo>
                    <a:lnTo>
                      <a:pt x="2814272" y="1552062"/>
                    </a:lnTo>
                    <a:lnTo>
                      <a:pt x="2830718" y="1513050"/>
                    </a:lnTo>
                    <a:lnTo>
                      <a:pt x="2836544" y="1469644"/>
                    </a:lnTo>
                    <a:lnTo>
                      <a:pt x="2836544" y="163322"/>
                    </a:lnTo>
                    <a:lnTo>
                      <a:pt x="2830718" y="119870"/>
                    </a:lnTo>
                    <a:lnTo>
                      <a:pt x="2814272" y="80847"/>
                    </a:lnTo>
                    <a:lnTo>
                      <a:pt x="2788761" y="47799"/>
                    </a:lnTo>
                    <a:lnTo>
                      <a:pt x="2755735" y="22276"/>
                    </a:lnTo>
                    <a:lnTo>
                      <a:pt x="2716747" y="5827"/>
                    </a:lnTo>
                    <a:lnTo>
                      <a:pt x="2673350" y="0"/>
                    </a:lnTo>
                    <a:close/>
                  </a:path>
                </a:pathLst>
              </a:custGeom>
              <a:solidFill>
                <a:srgbClr val="35A2C0"/>
              </a:solidFill>
            </p:spPr>
            <p:txBody>
              <a:bodyPr wrap="square" lIns="0" tIns="0" rIns="0" bIns="0" rtlCol="0"/>
              <a:lstStyle/>
              <a:p>
                <a:endParaRPr/>
              </a:p>
            </p:txBody>
          </p:sp>
          <p:sp>
            <p:nvSpPr>
              <p:cNvPr id="34" name="object 32"/>
              <p:cNvSpPr/>
              <p:nvPr/>
            </p:nvSpPr>
            <p:spPr>
              <a:xfrm>
                <a:off x="5208015" y="3035046"/>
                <a:ext cx="2900680" cy="1689100"/>
              </a:xfrm>
              <a:custGeom>
                <a:avLst/>
                <a:gdLst/>
                <a:ahLst/>
                <a:cxnLst/>
                <a:rect l="l" t="t" r="r" b="b"/>
                <a:pathLst>
                  <a:path w="2900679" h="1689100">
                    <a:moveTo>
                      <a:pt x="2782316" y="1676399"/>
                    </a:moveTo>
                    <a:lnTo>
                      <a:pt x="120650" y="1676399"/>
                    </a:lnTo>
                    <a:lnTo>
                      <a:pt x="138684" y="1689099"/>
                    </a:lnTo>
                    <a:lnTo>
                      <a:pt x="2764663" y="1689099"/>
                    </a:lnTo>
                    <a:lnTo>
                      <a:pt x="2782316" y="1676399"/>
                    </a:lnTo>
                    <a:close/>
                  </a:path>
                  <a:path w="2900679" h="1689100">
                    <a:moveTo>
                      <a:pt x="2779649" y="12700"/>
                    </a:moveTo>
                    <a:lnTo>
                      <a:pt x="117856" y="12700"/>
                    </a:lnTo>
                    <a:lnTo>
                      <a:pt x="100837" y="25400"/>
                    </a:lnTo>
                    <a:lnTo>
                      <a:pt x="69976" y="50800"/>
                    </a:lnTo>
                    <a:lnTo>
                      <a:pt x="32512" y="88900"/>
                    </a:lnTo>
                    <a:lnTo>
                      <a:pt x="8382" y="139700"/>
                    </a:lnTo>
                    <a:lnTo>
                      <a:pt x="3683" y="152400"/>
                    </a:lnTo>
                    <a:lnTo>
                      <a:pt x="888" y="177800"/>
                    </a:lnTo>
                    <a:lnTo>
                      <a:pt x="0" y="190500"/>
                    </a:lnTo>
                    <a:lnTo>
                      <a:pt x="126" y="1498599"/>
                    </a:lnTo>
                    <a:lnTo>
                      <a:pt x="1270" y="1523999"/>
                    </a:lnTo>
                    <a:lnTo>
                      <a:pt x="4318" y="1536699"/>
                    </a:lnTo>
                    <a:lnTo>
                      <a:pt x="9271" y="1562099"/>
                    </a:lnTo>
                    <a:lnTo>
                      <a:pt x="16001" y="1574799"/>
                    </a:lnTo>
                    <a:lnTo>
                      <a:pt x="24384" y="1600199"/>
                    </a:lnTo>
                    <a:lnTo>
                      <a:pt x="34289" y="1612899"/>
                    </a:lnTo>
                    <a:lnTo>
                      <a:pt x="72262" y="1650999"/>
                    </a:lnTo>
                    <a:lnTo>
                      <a:pt x="103632" y="1676399"/>
                    </a:lnTo>
                    <a:lnTo>
                      <a:pt x="2799334" y="1676399"/>
                    </a:lnTo>
                    <a:lnTo>
                      <a:pt x="2815336" y="1663699"/>
                    </a:lnTo>
                    <a:lnTo>
                      <a:pt x="2830322" y="1650999"/>
                    </a:lnTo>
                    <a:lnTo>
                      <a:pt x="133858" y="1650999"/>
                    </a:lnTo>
                    <a:lnTo>
                      <a:pt x="120014" y="1638299"/>
                    </a:lnTo>
                    <a:lnTo>
                      <a:pt x="107061" y="1625599"/>
                    </a:lnTo>
                    <a:lnTo>
                      <a:pt x="94996" y="1625599"/>
                    </a:lnTo>
                    <a:lnTo>
                      <a:pt x="83820" y="1612899"/>
                    </a:lnTo>
                    <a:lnTo>
                      <a:pt x="56896" y="1574799"/>
                    </a:lnTo>
                    <a:lnTo>
                      <a:pt x="41275" y="1536699"/>
                    </a:lnTo>
                    <a:lnTo>
                      <a:pt x="38100" y="1498599"/>
                    </a:lnTo>
                    <a:lnTo>
                      <a:pt x="38100" y="190500"/>
                    </a:lnTo>
                    <a:lnTo>
                      <a:pt x="38988" y="177800"/>
                    </a:lnTo>
                    <a:lnTo>
                      <a:pt x="41401" y="165100"/>
                    </a:lnTo>
                    <a:lnTo>
                      <a:pt x="45212" y="152400"/>
                    </a:lnTo>
                    <a:lnTo>
                      <a:pt x="50546" y="127000"/>
                    </a:lnTo>
                    <a:lnTo>
                      <a:pt x="57276" y="114300"/>
                    </a:lnTo>
                    <a:lnTo>
                      <a:pt x="65150" y="101600"/>
                    </a:lnTo>
                    <a:lnTo>
                      <a:pt x="74168" y="88900"/>
                    </a:lnTo>
                    <a:lnTo>
                      <a:pt x="84328" y="88900"/>
                    </a:lnTo>
                    <a:lnTo>
                      <a:pt x="95504" y="76200"/>
                    </a:lnTo>
                    <a:lnTo>
                      <a:pt x="107569" y="63500"/>
                    </a:lnTo>
                    <a:lnTo>
                      <a:pt x="120650" y="50800"/>
                    </a:lnTo>
                    <a:lnTo>
                      <a:pt x="134366" y="50800"/>
                    </a:lnTo>
                    <a:lnTo>
                      <a:pt x="148717" y="38100"/>
                    </a:lnTo>
                    <a:lnTo>
                      <a:pt x="2828036" y="38100"/>
                    </a:lnTo>
                    <a:lnTo>
                      <a:pt x="2812795" y="25400"/>
                    </a:lnTo>
                    <a:lnTo>
                      <a:pt x="2796666" y="25400"/>
                    </a:lnTo>
                    <a:lnTo>
                      <a:pt x="2779649" y="12700"/>
                    </a:lnTo>
                    <a:close/>
                  </a:path>
                  <a:path w="2900679" h="1689100">
                    <a:moveTo>
                      <a:pt x="2828036" y="38100"/>
                    </a:moveTo>
                    <a:lnTo>
                      <a:pt x="2752090" y="38100"/>
                    </a:lnTo>
                    <a:lnTo>
                      <a:pt x="2766441" y="50800"/>
                    </a:lnTo>
                    <a:lnTo>
                      <a:pt x="2780157" y="50800"/>
                    </a:lnTo>
                    <a:lnTo>
                      <a:pt x="2793111" y="63500"/>
                    </a:lnTo>
                    <a:lnTo>
                      <a:pt x="2805176" y="76200"/>
                    </a:lnTo>
                    <a:lnTo>
                      <a:pt x="2816352" y="88900"/>
                    </a:lnTo>
                    <a:lnTo>
                      <a:pt x="2826385" y="88900"/>
                    </a:lnTo>
                    <a:lnTo>
                      <a:pt x="2835402" y="101600"/>
                    </a:lnTo>
                    <a:lnTo>
                      <a:pt x="2843276" y="114300"/>
                    </a:lnTo>
                    <a:lnTo>
                      <a:pt x="2849880" y="139700"/>
                    </a:lnTo>
                    <a:lnTo>
                      <a:pt x="2855087" y="152400"/>
                    </a:lnTo>
                    <a:lnTo>
                      <a:pt x="2858897" y="165100"/>
                    </a:lnTo>
                    <a:lnTo>
                      <a:pt x="2861310" y="177800"/>
                    </a:lnTo>
                    <a:lnTo>
                      <a:pt x="2862072" y="190500"/>
                    </a:lnTo>
                    <a:lnTo>
                      <a:pt x="2862072" y="1498599"/>
                    </a:lnTo>
                    <a:lnTo>
                      <a:pt x="2858769" y="1536699"/>
                    </a:lnTo>
                    <a:lnTo>
                      <a:pt x="2843022" y="1574799"/>
                    </a:lnTo>
                    <a:lnTo>
                      <a:pt x="2815843" y="1612899"/>
                    </a:lnTo>
                    <a:lnTo>
                      <a:pt x="2804667" y="1625599"/>
                    </a:lnTo>
                    <a:lnTo>
                      <a:pt x="2792603" y="1625599"/>
                    </a:lnTo>
                    <a:lnTo>
                      <a:pt x="2779649" y="1638299"/>
                    </a:lnTo>
                    <a:lnTo>
                      <a:pt x="2765806" y="1650999"/>
                    </a:lnTo>
                    <a:lnTo>
                      <a:pt x="2830322" y="1650999"/>
                    </a:lnTo>
                    <a:lnTo>
                      <a:pt x="2844165" y="1638299"/>
                    </a:lnTo>
                    <a:lnTo>
                      <a:pt x="2856484" y="1625599"/>
                    </a:lnTo>
                    <a:lnTo>
                      <a:pt x="2867660" y="1612899"/>
                    </a:lnTo>
                    <a:lnTo>
                      <a:pt x="2877312" y="1587499"/>
                    </a:lnTo>
                    <a:lnTo>
                      <a:pt x="2885313" y="1574799"/>
                    </a:lnTo>
                    <a:lnTo>
                      <a:pt x="2891790" y="1562099"/>
                    </a:lnTo>
                    <a:lnTo>
                      <a:pt x="2896489" y="1536699"/>
                    </a:lnTo>
                    <a:lnTo>
                      <a:pt x="2899283" y="1523999"/>
                    </a:lnTo>
                    <a:lnTo>
                      <a:pt x="2900172" y="1498599"/>
                    </a:lnTo>
                    <a:lnTo>
                      <a:pt x="2900172" y="190500"/>
                    </a:lnTo>
                    <a:lnTo>
                      <a:pt x="2898902" y="177800"/>
                    </a:lnTo>
                    <a:lnTo>
                      <a:pt x="2895854" y="152400"/>
                    </a:lnTo>
                    <a:lnTo>
                      <a:pt x="2890901" y="139700"/>
                    </a:lnTo>
                    <a:lnTo>
                      <a:pt x="2884169" y="114300"/>
                    </a:lnTo>
                    <a:lnTo>
                      <a:pt x="2875915" y="101600"/>
                    </a:lnTo>
                    <a:lnTo>
                      <a:pt x="2865882" y="88900"/>
                    </a:lnTo>
                    <a:lnTo>
                      <a:pt x="2854706" y="63500"/>
                    </a:lnTo>
                    <a:lnTo>
                      <a:pt x="2841879" y="50800"/>
                    </a:lnTo>
                    <a:lnTo>
                      <a:pt x="2828036" y="38100"/>
                    </a:lnTo>
                    <a:close/>
                  </a:path>
                  <a:path w="2900679" h="1689100">
                    <a:moveTo>
                      <a:pt x="2773044" y="1625599"/>
                    </a:moveTo>
                    <a:lnTo>
                      <a:pt x="125603" y="1625599"/>
                    </a:lnTo>
                    <a:lnTo>
                      <a:pt x="138175" y="1638299"/>
                    </a:lnTo>
                    <a:lnTo>
                      <a:pt x="2760344" y="1638299"/>
                    </a:lnTo>
                    <a:lnTo>
                      <a:pt x="2773044" y="1625599"/>
                    </a:lnTo>
                    <a:close/>
                  </a:path>
                  <a:path w="2900679" h="1689100">
                    <a:moveTo>
                      <a:pt x="133731" y="76200"/>
                    </a:moveTo>
                    <a:lnTo>
                      <a:pt x="104012" y="76200"/>
                    </a:lnTo>
                    <a:lnTo>
                      <a:pt x="93725" y="88900"/>
                    </a:lnTo>
                    <a:lnTo>
                      <a:pt x="68707" y="127000"/>
                    </a:lnTo>
                    <a:lnTo>
                      <a:pt x="53975" y="165100"/>
                    </a:lnTo>
                    <a:lnTo>
                      <a:pt x="50800" y="190500"/>
                    </a:lnTo>
                    <a:lnTo>
                      <a:pt x="50800" y="1498599"/>
                    </a:lnTo>
                    <a:lnTo>
                      <a:pt x="57023" y="1536699"/>
                    </a:lnTo>
                    <a:lnTo>
                      <a:pt x="74930" y="1574799"/>
                    </a:lnTo>
                    <a:lnTo>
                      <a:pt x="102616" y="1612899"/>
                    </a:lnTo>
                    <a:lnTo>
                      <a:pt x="113664" y="1625599"/>
                    </a:lnTo>
                    <a:lnTo>
                      <a:pt x="142621" y="1625599"/>
                    </a:lnTo>
                    <a:lnTo>
                      <a:pt x="131063" y="1612899"/>
                    </a:lnTo>
                    <a:lnTo>
                      <a:pt x="120269" y="1612899"/>
                    </a:lnTo>
                    <a:lnTo>
                      <a:pt x="110109" y="1600199"/>
                    </a:lnTo>
                    <a:lnTo>
                      <a:pt x="100964" y="1587499"/>
                    </a:lnTo>
                    <a:lnTo>
                      <a:pt x="92710" y="1587499"/>
                    </a:lnTo>
                    <a:lnTo>
                      <a:pt x="85089" y="1574799"/>
                    </a:lnTo>
                    <a:lnTo>
                      <a:pt x="68834" y="1536699"/>
                    </a:lnTo>
                    <a:lnTo>
                      <a:pt x="63500" y="1498599"/>
                    </a:lnTo>
                    <a:lnTo>
                      <a:pt x="63500" y="190500"/>
                    </a:lnTo>
                    <a:lnTo>
                      <a:pt x="69850" y="152400"/>
                    </a:lnTo>
                    <a:lnTo>
                      <a:pt x="86868" y="114300"/>
                    </a:lnTo>
                    <a:lnTo>
                      <a:pt x="94487" y="114300"/>
                    </a:lnTo>
                    <a:lnTo>
                      <a:pt x="103124" y="101600"/>
                    </a:lnTo>
                    <a:lnTo>
                      <a:pt x="112522" y="88900"/>
                    </a:lnTo>
                    <a:lnTo>
                      <a:pt x="122809" y="88900"/>
                    </a:lnTo>
                    <a:lnTo>
                      <a:pt x="133731" y="76200"/>
                    </a:lnTo>
                    <a:close/>
                  </a:path>
                  <a:path w="2900679" h="1689100">
                    <a:moveTo>
                      <a:pt x="2807842" y="88900"/>
                    </a:moveTo>
                    <a:lnTo>
                      <a:pt x="2789936" y="88900"/>
                    </a:lnTo>
                    <a:lnTo>
                      <a:pt x="2799334" y="101600"/>
                    </a:lnTo>
                    <a:lnTo>
                      <a:pt x="2807462" y="114300"/>
                    </a:lnTo>
                    <a:lnTo>
                      <a:pt x="2815082" y="127000"/>
                    </a:lnTo>
                    <a:lnTo>
                      <a:pt x="2821559" y="127000"/>
                    </a:lnTo>
                    <a:lnTo>
                      <a:pt x="2826892" y="139700"/>
                    </a:lnTo>
                    <a:lnTo>
                      <a:pt x="2831338" y="152400"/>
                    </a:lnTo>
                    <a:lnTo>
                      <a:pt x="2834386" y="165100"/>
                    </a:lnTo>
                    <a:lnTo>
                      <a:pt x="2836164" y="177800"/>
                    </a:lnTo>
                    <a:lnTo>
                      <a:pt x="2836672" y="190500"/>
                    </a:lnTo>
                    <a:lnTo>
                      <a:pt x="2836672" y="1498599"/>
                    </a:lnTo>
                    <a:lnTo>
                      <a:pt x="2830322" y="1536699"/>
                    </a:lnTo>
                    <a:lnTo>
                      <a:pt x="2813431" y="1574799"/>
                    </a:lnTo>
                    <a:lnTo>
                      <a:pt x="2797048" y="1600199"/>
                    </a:lnTo>
                    <a:lnTo>
                      <a:pt x="2787650" y="1600199"/>
                    </a:lnTo>
                    <a:lnTo>
                      <a:pt x="2777490" y="1612899"/>
                    </a:lnTo>
                    <a:lnTo>
                      <a:pt x="2766441" y="1612899"/>
                    </a:lnTo>
                    <a:lnTo>
                      <a:pt x="2754884" y="1625599"/>
                    </a:lnTo>
                    <a:lnTo>
                      <a:pt x="2785110" y="1625599"/>
                    </a:lnTo>
                    <a:lnTo>
                      <a:pt x="2796159" y="1612899"/>
                    </a:lnTo>
                    <a:lnTo>
                      <a:pt x="2806445" y="1600199"/>
                    </a:lnTo>
                    <a:lnTo>
                      <a:pt x="2815843" y="1587499"/>
                    </a:lnTo>
                    <a:lnTo>
                      <a:pt x="2824226" y="1587499"/>
                    </a:lnTo>
                    <a:lnTo>
                      <a:pt x="2842641" y="1549399"/>
                    </a:lnTo>
                    <a:lnTo>
                      <a:pt x="2848483" y="1511299"/>
                    </a:lnTo>
                    <a:lnTo>
                      <a:pt x="2849372" y="1498599"/>
                    </a:lnTo>
                    <a:lnTo>
                      <a:pt x="2849372" y="190500"/>
                    </a:lnTo>
                    <a:lnTo>
                      <a:pt x="2843276" y="152400"/>
                    </a:lnTo>
                    <a:lnTo>
                      <a:pt x="2825241" y="114300"/>
                    </a:lnTo>
                    <a:lnTo>
                      <a:pt x="2816987" y="101600"/>
                    </a:lnTo>
                    <a:lnTo>
                      <a:pt x="2807842" y="88900"/>
                    </a:lnTo>
                    <a:close/>
                  </a:path>
                  <a:path w="2900679" h="1689100">
                    <a:moveTo>
                      <a:pt x="2774695" y="63500"/>
                    </a:moveTo>
                    <a:lnTo>
                      <a:pt x="2745740" y="63500"/>
                    </a:lnTo>
                    <a:lnTo>
                      <a:pt x="2757551" y="76200"/>
                    </a:lnTo>
                    <a:lnTo>
                      <a:pt x="2769108" y="76200"/>
                    </a:lnTo>
                    <a:lnTo>
                      <a:pt x="2779903" y="88900"/>
                    </a:lnTo>
                    <a:lnTo>
                      <a:pt x="2797556" y="88900"/>
                    </a:lnTo>
                    <a:lnTo>
                      <a:pt x="2786507" y="76200"/>
                    </a:lnTo>
                    <a:lnTo>
                      <a:pt x="2774695" y="63500"/>
                    </a:lnTo>
                    <a:close/>
                  </a:path>
                  <a:path w="2900679" h="1689100">
                    <a:moveTo>
                      <a:pt x="157607" y="63500"/>
                    </a:moveTo>
                    <a:lnTo>
                      <a:pt x="127126" y="63500"/>
                    </a:lnTo>
                    <a:lnTo>
                      <a:pt x="115188" y="76200"/>
                    </a:lnTo>
                    <a:lnTo>
                      <a:pt x="145287" y="76200"/>
                    </a:lnTo>
                    <a:lnTo>
                      <a:pt x="157607" y="63500"/>
                    </a:lnTo>
                    <a:close/>
                  </a:path>
                  <a:path w="2900679" h="1689100">
                    <a:moveTo>
                      <a:pt x="2748915" y="50800"/>
                    </a:moveTo>
                    <a:lnTo>
                      <a:pt x="153162" y="50800"/>
                    </a:lnTo>
                    <a:lnTo>
                      <a:pt x="139826" y="63500"/>
                    </a:lnTo>
                    <a:lnTo>
                      <a:pt x="2761995" y="63500"/>
                    </a:lnTo>
                    <a:lnTo>
                      <a:pt x="2748915" y="50800"/>
                    </a:lnTo>
                    <a:close/>
                  </a:path>
                  <a:path w="2900679" h="1689100">
                    <a:moveTo>
                      <a:pt x="2742818" y="0"/>
                    </a:moveTo>
                    <a:lnTo>
                      <a:pt x="154305" y="0"/>
                    </a:lnTo>
                    <a:lnTo>
                      <a:pt x="135509" y="12700"/>
                    </a:lnTo>
                    <a:lnTo>
                      <a:pt x="2761488" y="12700"/>
                    </a:lnTo>
                    <a:lnTo>
                      <a:pt x="2742818" y="0"/>
                    </a:lnTo>
                    <a:close/>
                  </a:path>
                </a:pathLst>
              </a:custGeom>
              <a:solidFill>
                <a:srgbClr val="FFFFFF"/>
              </a:solidFill>
            </p:spPr>
            <p:txBody>
              <a:bodyPr wrap="square" lIns="0" tIns="0" rIns="0" bIns="0" rtlCol="0"/>
              <a:lstStyle/>
              <a:p>
                <a:endParaRPr/>
              </a:p>
            </p:txBody>
          </p:sp>
        </p:grpSp>
        <p:sp>
          <p:nvSpPr>
            <p:cNvPr id="35" name="object 33"/>
            <p:cNvSpPr txBox="1"/>
            <p:nvPr/>
          </p:nvSpPr>
          <p:spPr>
            <a:xfrm>
              <a:off x="6085078" y="3538473"/>
              <a:ext cx="1145540" cy="574040"/>
            </a:xfrm>
            <a:prstGeom prst="rect">
              <a:avLst/>
            </a:prstGeom>
          </p:spPr>
          <p:txBody>
            <a:bodyPr vert="horz" wrap="square" lIns="0" tIns="12700" rIns="0" bIns="0" rtlCol="0">
              <a:spAutoFit/>
            </a:bodyPr>
            <a:lstStyle/>
            <a:p>
              <a:pPr marL="12700">
                <a:lnSpc>
                  <a:spcPct val="100000"/>
                </a:lnSpc>
                <a:spcBef>
                  <a:spcPts val="100"/>
                </a:spcBef>
              </a:pPr>
              <a:r>
                <a:rPr sz="3600" spc="160" dirty="0">
                  <a:solidFill>
                    <a:srgbClr val="FFFFFF"/>
                  </a:solidFill>
                  <a:latin typeface="Arial"/>
                  <a:cs typeface="Arial"/>
                </a:rPr>
                <a:t>Agile</a:t>
              </a:r>
              <a:endParaRPr sz="3600">
                <a:latin typeface="Arial"/>
                <a:cs typeface="Arial"/>
              </a:endParaRPr>
            </a:p>
          </p:txBody>
        </p:sp>
        <p:grpSp>
          <p:nvGrpSpPr>
            <p:cNvPr id="36" name="object 34"/>
            <p:cNvGrpSpPr/>
            <p:nvPr/>
          </p:nvGrpSpPr>
          <p:grpSpPr>
            <a:xfrm>
              <a:off x="5154167" y="4773167"/>
              <a:ext cx="1560830" cy="1803400"/>
              <a:chOff x="5154167" y="4773167"/>
              <a:chExt cx="1560830" cy="1803400"/>
            </a:xfrm>
          </p:grpSpPr>
          <p:sp>
            <p:nvSpPr>
              <p:cNvPr id="37" name="object 35"/>
              <p:cNvSpPr/>
              <p:nvPr/>
            </p:nvSpPr>
            <p:spPr>
              <a:xfrm>
                <a:off x="5154167" y="4773167"/>
                <a:ext cx="1560576" cy="1802892"/>
              </a:xfrm>
              <a:prstGeom prst="rect">
                <a:avLst/>
              </a:prstGeom>
              <a:blipFill>
                <a:blip r:embed="rId11" cstate="print"/>
                <a:stretch>
                  <a:fillRect/>
                </a:stretch>
              </a:blipFill>
            </p:spPr>
            <p:txBody>
              <a:bodyPr wrap="square" lIns="0" tIns="0" rIns="0" bIns="0" rtlCol="0"/>
              <a:lstStyle/>
              <a:p>
                <a:endParaRPr/>
              </a:p>
            </p:txBody>
          </p:sp>
          <p:sp>
            <p:nvSpPr>
              <p:cNvPr id="38" name="object 36"/>
              <p:cNvSpPr/>
              <p:nvPr/>
            </p:nvSpPr>
            <p:spPr>
              <a:xfrm>
                <a:off x="5239765" y="4820665"/>
                <a:ext cx="1389380" cy="1633220"/>
              </a:xfrm>
              <a:custGeom>
                <a:avLst/>
                <a:gdLst/>
                <a:ahLst/>
                <a:cxnLst/>
                <a:rect l="l" t="t" r="r" b="b"/>
                <a:pathLst>
                  <a:path w="1389379" h="1633220">
                    <a:moveTo>
                      <a:pt x="1250188" y="0"/>
                    </a:moveTo>
                    <a:lnTo>
                      <a:pt x="138937" y="0"/>
                    </a:lnTo>
                    <a:lnTo>
                      <a:pt x="95032" y="7072"/>
                    </a:lnTo>
                    <a:lnTo>
                      <a:pt x="56893" y="26769"/>
                    </a:lnTo>
                    <a:lnTo>
                      <a:pt x="26814" y="56811"/>
                    </a:lnTo>
                    <a:lnTo>
                      <a:pt x="7085" y="94918"/>
                    </a:lnTo>
                    <a:lnTo>
                      <a:pt x="0" y="138810"/>
                    </a:lnTo>
                    <a:lnTo>
                      <a:pt x="0" y="1494015"/>
                    </a:lnTo>
                    <a:lnTo>
                      <a:pt x="7085" y="1537916"/>
                    </a:lnTo>
                    <a:lnTo>
                      <a:pt x="26814" y="1576045"/>
                    </a:lnTo>
                    <a:lnTo>
                      <a:pt x="56893" y="1606114"/>
                    </a:lnTo>
                    <a:lnTo>
                      <a:pt x="95032" y="1625833"/>
                    </a:lnTo>
                    <a:lnTo>
                      <a:pt x="138937" y="1632915"/>
                    </a:lnTo>
                    <a:lnTo>
                      <a:pt x="1250188" y="1632915"/>
                    </a:lnTo>
                    <a:lnTo>
                      <a:pt x="1294093" y="1625833"/>
                    </a:lnTo>
                    <a:lnTo>
                      <a:pt x="1332232" y="1606114"/>
                    </a:lnTo>
                    <a:lnTo>
                      <a:pt x="1362311" y="1576045"/>
                    </a:lnTo>
                    <a:lnTo>
                      <a:pt x="1382040" y="1537916"/>
                    </a:lnTo>
                    <a:lnTo>
                      <a:pt x="1389126" y="1494015"/>
                    </a:lnTo>
                    <a:lnTo>
                      <a:pt x="1389126" y="138810"/>
                    </a:lnTo>
                    <a:lnTo>
                      <a:pt x="1382040" y="94918"/>
                    </a:lnTo>
                    <a:lnTo>
                      <a:pt x="1362311" y="56811"/>
                    </a:lnTo>
                    <a:lnTo>
                      <a:pt x="1332232" y="26769"/>
                    </a:lnTo>
                    <a:lnTo>
                      <a:pt x="1294093" y="7072"/>
                    </a:lnTo>
                    <a:lnTo>
                      <a:pt x="1250188" y="0"/>
                    </a:lnTo>
                    <a:close/>
                  </a:path>
                </a:pathLst>
              </a:custGeom>
              <a:solidFill>
                <a:srgbClr val="81B9CE"/>
              </a:solidFill>
            </p:spPr>
            <p:txBody>
              <a:bodyPr wrap="square" lIns="0" tIns="0" rIns="0" bIns="0" rtlCol="0"/>
              <a:lstStyle/>
              <a:p>
                <a:endParaRPr/>
              </a:p>
            </p:txBody>
          </p:sp>
          <p:sp>
            <p:nvSpPr>
              <p:cNvPr id="39" name="object 37"/>
              <p:cNvSpPr/>
              <p:nvPr/>
            </p:nvSpPr>
            <p:spPr>
              <a:xfrm>
                <a:off x="5208015" y="4796307"/>
                <a:ext cx="1452880" cy="1689100"/>
              </a:xfrm>
              <a:custGeom>
                <a:avLst/>
                <a:gdLst/>
                <a:ahLst/>
                <a:cxnLst/>
                <a:rect l="l" t="t" r="r" b="b"/>
                <a:pathLst>
                  <a:path w="1452879" h="1689100">
                    <a:moveTo>
                      <a:pt x="1349756" y="1676399"/>
                    </a:moveTo>
                    <a:lnTo>
                      <a:pt x="105791" y="1676399"/>
                    </a:lnTo>
                    <a:lnTo>
                      <a:pt x="121538" y="1689099"/>
                    </a:lnTo>
                    <a:lnTo>
                      <a:pt x="1334135" y="1689099"/>
                    </a:lnTo>
                    <a:lnTo>
                      <a:pt x="1349756" y="1676399"/>
                    </a:lnTo>
                    <a:close/>
                  </a:path>
                  <a:path w="1452879" h="1689100">
                    <a:moveTo>
                      <a:pt x="1403731" y="1638299"/>
                    </a:moveTo>
                    <a:lnTo>
                      <a:pt x="1344930" y="1638299"/>
                    </a:lnTo>
                    <a:lnTo>
                      <a:pt x="1333245" y="1650999"/>
                    </a:lnTo>
                    <a:lnTo>
                      <a:pt x="1295273" y="1650999"/>
                    </a:lnTo>
                    <a:lnTo>
                      <a:pt x="1281684" y="1663699"/>
                    </a:lnTo>
                    <a:lnTo>
                      <a:pt x="76581" y="1663699"/>
                    </a:lnTo>
                    <a:lnTo>
                      <a:pt x="90805" y="1676399"/>
                    </a:lnTo>
                    <a:lnTo>
                      <a:pt x="1364741" y="1676399"/>
                    </a:lnTo>
                    <a:lnTo>
                      <a:pt x="1378712" y="1663699"/>
                    </a:lnTo>
                    <a:lnTo>
                      <a:pt x="1391665" y="1650999"/>
                    </a:lnTo>
                    <a:lnTo>
                      <a:pt x="1403731" y="1638299"/>
                    </a:lnTo>
                    <a:close/>
                  </a:path>
                  <a:path w="1452879" h="1689100">
                    <a:moveTo>
                      <a:pt x="1361948" y="12699"/>
                    </a:moveTo>
                    <a:lnTo>
                      <a:pt x="102997" y="12699"/>
                    </a:lnTo>
                    <a:lnTo>
                      <a:pt x="88011" y="25399"/>
                    </a:lnTo>
                    <a:lnTo>
                      <a:pt x="73913" y="25399"/>
                    </a:lnTo>
                    <a:lnTo>
                      <a:pt x="38100" y="63499"/>
                    </a:lnTo>
                    <a:lnTo>
                      <a:pt x="12954" y="101599"/>
                    </a:lnTo>
                    <a:lnTo>
                      <a:pt x="3301" y="139699"/>
                    </a:lnTo>
                    <a:lnTo>
                      <a:pt x="888" y="152399"/>
                    </a:lnTo>
                    <a:lnTo>
                      <a:pt x="0" y="165099"/>
                    </a:lnTo>
                    <a:lnTo>
                      <a:pt x="126" y="1523999"/>
                    </a:lnTo>
                    <a:lnTo>
                      <a:pt x="1143" y="1549399"/>
                    </a:lnTo>
                    <a:lnTo>
                      <a:pt x="3937" y="1562099"/>
                    </a:lnTo>
                    <a:lnTo>
                      <a:pt x="8255" y="1574799"/>
                    </a:lnTo>
                    <a:lnTo>
                      <a:pt x="14097" y="1587499"/>
                    </a:lnTo>
                    <a:lnTo>
                      <a:pt x="21462" y="1612899"/>
                    </a:lnTo>
                    <a:lnTo>
                      <a:pt x="30099" y="1625599"/>
                    </a:lnTo>
                    <a:lnTo>
                      <a:pt x="40005" y="1638299"/>
                    </a:lnTo>
                    <a:lnTo>
                      <a:pt x="51181" y="1650999"/>
                    </a:lnTo>
                    <a:lnTo>
                      <a:pt x="63246" y="1663699"/>
                    </a:lnTo>
                    <a:lnTo>
                      <a:pt x="1281684" y="1663699"/>
                    </a:lnTo>
                    <a:lnTo>
                      <a:pt x="170687" y="1650999"/>
                    </a:lnTo>
                    <a:lnTo>
                      <a:pt x="118872" y="1650999"/>
                    </a:lnTo>
                    <a:lnTo>
                      <a:pt x="107187" y="1638299"/>
                    </a:lnTo>
                    <a:lnTo>
                      <a:pt x="96266" y="1638299"/>
                    </a:lnTo>
                    <a:lnTo>
                      <a:pt x="86106" y="1625599"/>
                    </a:lnTo>
                    <a:lnTo>
                      <a:pt x="76708" y="1612899"/>
                    </a:lnTo>
                    <a:lnTo>
                      <a:pt x="68199" y="1612899"/>
                    </a:lnTo>
                    <a:lnTo>
                      <a:pt x="48513" y="1574799"/>
                    </a:lnTo>
                    <a:lnTo>
                      <a:pt x="38862" y="1536699"/>
                    </a:lnTo>
                    <a:lnTo>
                      <a:pt x="38100" y="1523999"/>
                    </a:lnTo>
                    <a:lnTo>
                      <a:pt x="38100" y="165099"/>
                    </a:lnTo>
                    <a:lnTo>
                      <a:pt x="44196" y="126999"/>
                    </a:lnTo>
                    <a:lnTo>
                      <a:pt x="60960" y="88899"/>
                    </a:lnTo>
                    <a:lnTo>
                      <a:pt x="68580" y="88899"/>
                    </a:lnTo>
                    <a:lnTo>
                      <a:pt x="77216" y="76199"/>
                    </a:lnTo>
                    <a:lnTo>
                      <a:pt x="86613" y="63499"/>
                    </a:lnTo>
                    <a:lnTo>
                      <a:pt x="96774" y="63499"/>
                    </a:lnTo>
                    <a:lnTo>
                      <a:pt x="107696" y="50799"/>
                    </a:lnTo>
                    <a:lnTo>
                      <a:pt x="119380" y="50799"/>
                    </a:lnTo>
                    <a:lnTo>
                      <a:pt x="131572" y="38099"/>
                    </a:lnTo>
                    <a:lnTo>
                      <a:pt x="1389380" y="38099"/>
                    </a:lnTo>
                    <a:lnTo>
                      <a:pt x="1376172" y="25399"/>
                    </a:lnTo>
                    <a:lnTo>
                      <a:pt x="1361948" y="12699"/>
                    </a:lnTo>
                    <a:close/>
                  </a:path>
                  <a:path w="1452879" h="1689100">
                    <a:moveTo>
                      <a:pt x="1293368" y="1638299"/>
                    </a:moveTo>
                    <a:lnTo>
                      <a:pt x="170687" y="1638299"/>
                    </a:lnTo>
                    <a:lnTo>
                      <a:pt x="1281049" y="1650999"/>
                    </a:lnTo>
                    <a:lnTo>
                      <a:pt x="1293368" y="1638299"/>
                    </a:lnTo>
                    <a:close/>
                  </a:path>
                  <a:path w="1452879" h="1689100">
                    <a:moveTo>
                      <a:pt x="170687" y="1625599"/>
                    </a:moveTo>
                    <a:lnTo>
                      <a:pt x="112649" y="1625599"/>
                    </a:lnTo>
                    <a:lnTo>
                      <a:pt x="123189" y="1638299"/>
                    </a:lnTo>
                    <a:lnTo>
                      <a:pt x="1280287" y="1638299"/>
                    </a:lnTo>
                    <a:lnTo>
                      <a:pt x="170687" y="1625599"/>
                    </a:lnTo>
                    <a:close/>
                  </a:path>
                  <a:path w="1452879" h="1689100">
                    <a:moveTo>
                      <a:pt x="1338326" y="1625599"/>
                    </a:moveTo>
                    <a:lnTo>
                      <a:pt x="1291463" y="1625599"/>
                    </a:lnTo>
                    <a:lnTo>
                      <a:pt x="1280287" y="1638299"/>
                    </a:lnTo>
                    <a:lnTo>
                      <a:pt x="1327785" y="1638299"/>
                    </a:lnTo>
                    <a:lnTo>
                      <a:pt x="1338326" y="1625599"/>
                    </a:lnTo>
                    <a:close/>
                  </a:path>
                  <a:path w="1452879" h="1689100">
                    <a:moveTo>
                      <a:pt x="1389380" y="38099"/>
                    </a:moveTo>
                    <a:lnTo>
                      <a:pt x="1321689" y="38099"/>
                    </a:lnTo>
                    <a:lnTo>
                      <a:pt x="1333881" y="50799"/>
                    </a:lnTo>
                    <a:lnTo>
                      <a:pt x="1345438" y="50799"/>
                    </a:lnTo>
                    <a:lnTo>
                      <a:pt x="1356360" y="63499"/>
                    </a:lnTo>
                    <a:lnTo>
                      <a:pt x="1366519" y="63499"/>
                    </a:lnTo>
                    <a:lnTo>
                      <a:pt x="1375917" y="76199"/>
                    </a:lnTo>
                    <a:lnTo>
                      <a:pt x="1384427" y="88899"/>
                    </a:lnTo>
                    <a:lnTo>
                      <a:pt x="1392047" y="101599"/>
                    </a:lnTo>
                    <a:lnTo>
                      <a:pt x="1398778" y="101599"/>
                    </a:lnTo>
                    <a:lnTo>
                      <a:pt x="1411859" y="139699"/>
                    </a:lnTo>
                    <a:lnTo>
                      <a:pt x="1414526" y="165099"/>
                    </a:lnTo>
                    <a:lnTo>
                      <a:pt x="1414526" y="1523999"/>
                    </a:lnTo>
                    <a:lnTo>
                      <a:pt x="1408430" y="1562099"/>
                    </a:lnTo>
                    <a:lnTo>
                      <a:pt x="1391792" y="1600199"/>
                    </a:lnTo>
                    <a:lnTo>
                      <a:pt x="1384045" y="1612899"/>
                    </a:lnTo>
                    <a:lnTo>
                      <a:pt x="1375537" y="1612899"/>
                    </a:lnTo>
                    <a:lnTo>
                      <a:pt x="1366012" y="1625599"/>
                    </a:lnTo>
                    <a:lnTo>
                      <a:pt x="1355852" y="1638299"/>
                    </a:lnTo>
                    <a:lnTo>
                      <a:pt x="1414526" y="1638299"/>
                    </a:lnTo>
                    <a:lnTo>
                      <a:pt x="1424305" y="1612899"/>
                    </a:lnTo>
                    <a:lnTo>
                      <a:pt x="1432814" y="1600199"/>
                    </a:lnTo>
                    <a:lnTo>
                      <a:pt x="1449451" y="1562099"/>
                    </a:lnTo>
                    <a:lnTo>
                      <a:pt x="1452626" y="1523999"/>
                    </a:lnTo>
                    <a:lnTo>
                      <a:pt x="1452626" y="165099"/>
                    </a:lnTo>
                    <a:lnTo>
                      <a:pt x="1451483" y="152399"/>
                    </a:lnTo>
                    <a:lnTo>
                      <a:pt x="1448815" y="139699"/>
                    </a:lnTo>
                    <a:lnTo>
                      <a:pt x="1444498" y="114299"/>
                    </a:lnTo>
                    <a:lnTo>
                      <a:pt x="1422527" y="76199"/>
                    </a:lnTo>
                    <a:lnTo>
                      <a:pt x="1401572" y="50799"/>
                    </a:lnTo>
                    <a:lnTo>
                      <a:pt x="1389380" y="38099"/>
                    </a:lnTo>
                    <a:close/>
                  </a:path>
                  <a:path w="1452879" h="1689100">
                    <a:moveTo>
                      <a:pt x="118110" y="1612899"/>
                    </a:moveTo>
                    <a:lnTo>
                      <a:pt x="93725" y="1612899"/>
                    </a:lnTo>
                    <a:lnTo>
                      <a:pt x="102870" y="1625599"/>
                    </a:lnTo>
                    <a:lnTo>
                      <a:pt x="127508" y="1625599"/>
                    </a:lnTo>
                    <a:lnTo>
                      <a:pt x="118110" y="1612899"/>
                    </a:lnTo>
                    <a:close/>
                  </a:path>
                  <a:path w="1452879" h="1689100">
                    <a:moveTo>
                      <a:pt x="1357503" y="1612899"/>
                    </a:moveTo>
                    <a:lnTo>
                      <a:pt x="1340612" y="1612899"/>
                    </a:lnTo>
                    <a:lnTo>
                      <a:pt x="1331722" y="1625599"/>
                    </a:lnTo>
                    <a:lnTo>
                      <a:pt x="1348232" y="1625599"/>
                    </a:lnTo>
                    <a:lnTo>
                      <a:pt x="1357503" y="1612899"/>
                    </a:lnTo>
                    <a:close/>
                  </a:path>
                  <a:path w="1452879" h="1689100">
                    <a:moveTo>
                      <a:pt x="96012" y="88899"/>
                    </a:moveTo>
                    <a:lnTo>
                      <a:pt x="78739" y="88899"/>
                    </a:lnTo>
                    <a:lnTo>
                      <a:pt x="71755" y="101599"/>
                    </a:lnTo>
                    <a:lnTo>
                      <a:pt x="65786" y="114299"/>
                    </a:lnTo>
                    <a:lnTo>
                      <a:pt x="60579" y="126999"/>
                    </a:lnTo>
                    <a:lnTo>
                      <a:pt x="56514" y="126999"/>
                    </a:lnTo>
                    <a:lnTo>
                      <a:pt x="53467" y="139699"/>
                    </a:lnTo>
                    <a:lnTo>
                      <a:pt x="51562" y="152399"/>
                    </a:lnTo>
                    <a:lnTo>
                      <a:pt x="50800" y="165099"/>
                    </a:lnTo>
                    <a:lnTo>
                      <a:pt x="50800" y="1523999"/>
                    </a:lnTo>
                    <a:lnTo>
                      <a:pt x="51435" y="1536699"/>
                    </a:lnTo>
                    <a:lnTo>
                      <a:pt x="53086" y="1549399"/>
                    </a:lnTo>
                    <a:lnTo>
                      <a:pt x="56007" y="1562099"/>
                    </a:lnTo>
                    <a:lnTo>
                      <a:pt x="59944" y="1574799"/>
                    </a:lnTo>
                    <a:lnTo>
                      <a:pt x="64770" y="1574799"/>
                    </a:lnTo>
                    <a:lnTo>
                      <a:pt x="70738" y="1587499"/>
                    </a:lnTo>
                    <a:lnTo>
                      <a:pt x="77597" y="1600199"/>
                    </a:lnTo>
                    <a:lnTo>
                      <a:pt x="85217" y="1612899"/>
                    </a:lnTo>
                    <a:lnTo>
                      <a:pt x="101346" y="1612899"/>
                    </a:lnTo>
                    <a:lnTo>
                      <a:pt x="93725" y="1600199"/>
                    </a:lnTo>
                    <a:lnTo>
                      <a:pt x="86995" y="1587499"/>
                    </a:lnTo>
                    <a:lnTo>
                      <a:pt x="80899" y="1587499"/>
                    </a:lnTo>
                    <a:lnTo>
                      <a:pt x="75692" y="1574799"/>
                    </a:lnTo>
                    <a:lnTo>
                      <a:pt x="71374" y="1562099"/>
                    </a:lnTo>
                    <a:lnTo>
                      <a:pt x="67945" y="1549399"/>
                    </a:lnTo>
                    <a:lnTo>
                      <a:pt x="65405" y="1549399"/>
                    </a:lnTo>
                    <a:lnTo>
                      <a:pt x="63881" y="1536699"/>
                    </a:lnTo>
                    <a:lnTo>
                      <a:pt x="63500" y="1523999"/>
                    </a:lnTo>
                    <a:lnTo>
                      <a:pt x="63500" y="165099"/>
                    </a:lnTo>
                    <a:lnTo>
                      <a:pt x="64262" y="152399"/>
                    </a:lnTo>
                    <a:lnTo>
                      <a:pt x="66039" y="152399"/>
                    </a:lnTo>
                    <a:lnTo>
                      <a:pt x="68834" y="139699"/>
                    </a:lnTo>
                    <a:lnTo>
                      <a:pt x="72517" y="126999"/>
                    </a:lnTo>
                    <a:lnTo>
                      <a:pt x="77216" y="114299"/>
                    </a:lnTo>
                    <a:lnTo>
                      <a:pt x="82676" y="114299"/>
                    </a:lnTo>
                    <a:lnTo>
                      <a:pt x="88900" y="101599"/>
                    </a:lnTo>
                    <a:lnTo>
                      <a:pt x="96012" y="88899"/>
                    </a:lnTo>
                    <a:close/>
                  </a:path>
                  <a:path w="1452879" h="1689100">
                    <a:moveTo>
                      <a:pt x="1375029" y="88899"/>
                    </a:moveTo>
                    <a:lnTo>
                      <a:pt x="1358900" y="88899"/>
                    </a:lnTo>
                    <a:lnTo>
                      <a:pt x="1365631" y="101599"/>
                    </a:lnTo>
                    <a:lnTo>
                      <a:pt x="1371727" y="114299"/>
                    </a:lnTo>
                    <a:lnTo>
                      <a:pt x="1377061" y="114299"/>
                    </a:lnTo>
                    <a:lnTo>
                      <a:pt x="1381252" y="126999"/>
                    </a:lnTo>
                    <a:lnTo>
                      <a:pt x="1384808" y="139699"/>
                    </a:lnTo>
                    <a:lnTo>
                      <a:pt x="1387348" y="152399"/>
                    </a:lnTo>
                    <a:lnTo>
                      <a:pt x="1388744" y="165099"/>
                    </a:lnTo>
                    <a:lnTo>
                      <a:pt x="1389253" y="165099"/>
                    </a:lnTo>
                    <a:lnTo>
                      <a:pt x="1389126" y="1523999"/>
                    </a:lnTo>
                    <a:lnTo>
                      <a:pt x="1388490" y="1536699"/>
                    </a:lnTo>
                    <a:lnTo>
                      <a:pt x="1386713" y="1549399"/>
                    </a:lnTo>
                    <a:lnTo>
                      <a:pt x="1383918" y="1562099"/>
                    </a:lnTo>
                    <a:lnTo>
                      <a:pt x="1380109" y="1562099"/>
                    </a:lnTo>
                    <a:lnTo>
                      <a:pt x="1375537" y="1574799"/>
                    </a:lnTo>
                    <a:lnTo>
                      <a:pt x="1370076" y="1587499"/>
                    </a:lnTo>
                    <a:lnTo>
                      <a:pt x="1363726" y="1600199"/>
                    </a:lnTo>
                    <a:lnTo>
                      <a:pt x="1356740" y="1600199"/>
                    </a:lnTo>
                    <a:lnTo>
                      <a:pt x="1348993" y="1612899"/>
                    </a:lnTo>
                    <a:lnTo>
                      <a:pt x="1366139" y="1612899"/>
                    </a:lnTo>
                    <a:lnTo>
                      <a:pt x="1373886" y="1600199"/>
                    </a:lnTo>
                    <a:lnTo>
                      <a:pt x="1380870" y="1587499"/>
                    </a:lnTo>
                    <a:lnTo>
                      <a:pt x="1386966" y="1587499"/>
                    </a:lnTo>
                    <a:lnTo>
                      <a:pt x="1399159" y="1549399"/>
                    </a:lnTo>
                    <a:lnTo>
                      <a:pt x="1401826" y="1523999"/>
                    </a:lnTo>
                    <a:lnTo>
                      <a:pt x="1401826" y="165099"/>
                    </a:lnTo>
                    <a:lnTo>
                      <a:pt x="1401317" y="152399"/>
                    </a:lnTo>
                    <a:lnTo>
                      <a:pt x="1399666" y="152399"/>
                    </a:lnTo>
                    <a:lnTo>
                      <a:pt x="1396745" y="139699"/>
                    </a:lnTo>
                    <a:lnTo>
                      <a:pt x="1392809" y="126999"/>
                    </a:lnTo>
                    <a:lnTo>
                      <a:pt x="1387856" y="114299"/>
                    </a:lnTo>
                    <a:lnTo>
                      <a:pt x="1381887" y="101599"/>
                    </a:lnTo>
                    <a:lnTo>
                      <a:pt x="1375029" y="88899"/>
                    </a:lnTo>
                    <a:close/>
                  </a:path>
                  <a:path w="1452879" h="1689100">
                    <a:moveTo>
                      <a:pt x="140335" y="63499"/>
                    </a:moveTo>
                    <a:lnTo>
                      <a:pt x="104394" y="63499"/>
                    </a:lnTo>
                    <a:lnTo>
                      <a:pt x="95123" y="76199"/>
                    </a:lnTo>
                    <a:lnTo>
                      <a:pt x="86613" y="88899"/>
                    </a:lnTo>
                    <a:lnTo>
                      <a:pt x="103632" y="88899"/>
                    </a:lnTo>
                    <a:lnTo>
                      <a:pt x="112013" y="76199"/>
                    </a:lnTo>
                    <a:lnTo>
                      <a:pt x="130301" y="76199"/>
                    </a:lnTo>
                    <a:lnTo>
                      <a:pt x="140335" y="63499"/>
                    </a:lnTo>
                    <a:close/>
                  </a:path>
                  <a:path w="1452879" h="1689100">
                    <a:moveTo>
                      <a:pt x="1358900" y="76199"/>
                    </a:moveTo>
                    <a:lnTo>
                      <a:pt x="1343152" y="76199"/>
                    </a:lnTo>
                    <a:lnTo>
                      <a:pt x="1351280" y="88899"/>
                    </a:lnTo>
                    <a:lnTo>
                      <a:pt x="1367409" y="88899"/>
                    </a:lnTo>
                    <a:lnTo>
                      <a:pt x="1358900" y="76199"/>
                    </a:lnTo>
                    <a:close/>
                  </a:path>
                  <a:path w="1452879" h="1689100">
                    <a:moveTo>
                      <a:pt x="1339977" y="63499"/>
                    </a:moveTo>
                    <a:lnTo>
                      <a:pt x="1315339" y="63499"/>
                    </a:lnTo>
                    <a:lnTo>
                      <a:pt x="1325117" y="76199"/>
                    </a:lnTo>
                    <a:lnTo>
                      <a:pt x="1349756" y="76199"/>
                    </a:lnTo>
                    <a:lnTo>
                      <a:pt x="1339977" y="63499"/>
                    </a:lnTo>
                    <a:close/>
                  </a:path>
                  <a:path w="1452879" h="1689100">
                    <a:moveTo>
                      <a:pt x="1318514" y="50799"/>
                    </a:moveTo>
                    <a:lnTo>
                      <a:pt x="136017" y="50799"/>
                    </a:lnTo>
                    <a:lnTo>
                      <a:pt x="124841" y="63499"/>
                    </a:lnTo>
                    <a:lnTo>
                      <a:pt x="1329436" y="63499"/>
                    </a:lnTo>
                    <a:lnTo>
                      <a:pt x="1318514" y="50799"/>
                    </a:lnTo>
                    <a:close/>
                  </a:path>
                  <a:path w="1452879" h="1689100">
                    <a:moveTo>
                      <a:pt x="1331214" y="0"/>
                    </a:moveTo>
                    <a:lnTo>
                      <a:pt x="134874" y="0"/>
                    </a:lnTo>
                    <a:lnTo>
                      <a:pt x="118491" y="12699"/>
                    </a:lnTo>
                    <a:lnTo>
                      <a:pt x="1346962" y="12699"/>
                    </a:lnTo>
                    <a:lnTo>
                      <a:pt x="1331214" y="0"/>
                    </a:lnTo>
                    <a:close/>
                  </a:path>
                </a:pathLst>
              </a:custGeom>
              <a:solidFill>
                <a:srgbClr val="FFFFFF"/>
              </a:solidFill>
            </p:spPr>
            <p:txBody>
              <a:bodyPr wrap="square" lIns="0" tIns="0" rIns="0" bIns="0" rtlCol="0"/>
              <a:lstStyle/>
              <a:p>
                <a:endParaRPr/>
              </a:p>
            </p:txBody>
          </p:sp>
        </p:grpSp>
        <p:sp>
          <p:nvSpPr>
            <p:cNvPr id="40" name="object 38"/>
            <p:cNvSpPr txBox="1"/>
            <p:nvPr/>
          </p:nvSpPr>
          <p:spPr>
            <a:xfrm>
              <a:off x="5617590" y="5499608"/>
              <a:ext cx="635635" cy="239395"/>
            </a:xfrm>
            <a:prstGeom prst="rect">
              <a:avLst/>
            </a:prstGeom>
          </p:spPr>
          <p:txBody>
            <a:bodyPr vert="horz" wrap="square" lIns="0" tIns="12700" rIns="0" bIns="0" rtlCol="0">
              <a:spAutoFit/>
            </a:bodyPr>
            <a:lstStyle/>
            <a:p>
              <a:pPr marL="12700">
                <a:lnSpc>
                  <a:spcPct val="100000"/>
                </a:lnSpc>
                <a:spcBef>
                  <a:spcPts val="100"/>
                </a:spcBef>
              </a:pPr>
              <a:r>
                <a:rPr sz="1400" spc="-70" dirty="0">
                  <a:solidFill>
                    <a:srgbClr val="FFFFFF"/>
                  </a:solidFill>
                  <a:latin typeface="Arial"/>
                  <a:cs typeface="Arial"/>
                </a:rPr>
                <a:t>SCRUM</a:t>
              </a:r>
              <a:endParaRPr sz="1400">
                <a:latin typeface="Arial"/>
                <a:cs typeface="Arial"/>
              </a:endParaRPr>
            </a:p>
          </p:txBody>
        </p:sp>
        <p:grpSp>
          <p:nvGrpSpPr>
            <p:cNvPr id="41" name="object 39"/>
            <p:cNvGrpSpPr/>
            <p:nvPr/>
          </p:nvGrpSpPr>
          <p:grpSpPr>
            <a:xfrm>
              <a:off x="6600443" y="4773167"/>
              <a:ext cx="1564005" cy="1803400"/>
              <a:chOff x="6600443" y="4773167"/>
              <a:chExt cx="1564005" cy="1803400"/>
            </a:xfrm>
          </p:grpSpPr>
          <p:sp>
            <p:nvSpPr>
              <p:cNvPr id="42" name="object 40"/>
              <p:cNvSpPr/>
              <p:nvPr/>
            </p:nvSpPr>
            <p:spPr>
              <a:xfrm>
                <a:off x="6601967" y="4773167"/>
                <a:ext cx="1559052" cy="1802892"/>
              </a:xfrm>
              <a:prstGeom prst="rect">
                <a:avLst/>
              </a:prstGeom>
              <a:blipFill>
                <a:blip r:embed="rId12" cstate="print"/>
                <a:stretch>
                  <a:fillRect/>
                </a:stretch>
              </a:blipFill>
            </p:spPr>
            <p:txBody>
              <a:bodyPr wrap="square" lIns="0" tIns="0" rIns="0" bIns="0" rtlCol="0"/>
              <a:lstStyle/>
              <a:p>
                <a:endParaRPr/>
              </a:p>
            </p:txBody>
          </p:sp>
          <p:sp>
            <p:nvSpPr>
              <p:cNvPr id="43" name="object 41"/>
              <p:cNvSpPr/>
              <p:nvPr/>
            </p:nvSpPr>
            <p:spPr>
              <a:xfrm>
                <a:off x="6600443" y="5289803"/>
                <a:ext cx="1563624" cy="685800"/>
              </a:xfrm>
              <a:prstGeom prst="rect">
                <a:avLst/>
              </a:prstGeom>
              <a:blipFill>
                <a:blip r:embed="rId13" cstate="print"/>
                <a:stretch>
                  <a:fillRect/>
                </a:stretch>
              </a:blipFill>
            </p:spPr>
            <p:txBody>
              <a:bodyPr wrap="square" lIns="0" tIns="0" rIns="0" bIns="0" rtlCol="0"/>
              <a:lstStyle/>
              <a:p>
                <a:endParaRPr/>
              </a:p>
            </p:txBody>
          </p:sp>
          <p:sp>
            <p:nvSpPr>
              <p:cNvPr id="44" name="object 42"/>
              <p:cNvSpPr/>
              <p:nvPr/>
            </p:nvSpPr>
            <p:spPr>
              <a:xfrm>
                <a:off x="6687184" y="4820665"/>
                <a:ext cx="1389380" cy="1633220"/>
              </a:xfrm>
              <a:custGeom>
                <a:avLst/>
                <a:gdLst/>
                <a:ahLst/>
                <a:cxnLst/>
                <a:rect l="l" t="t" r="r" b="b"/>
                <a:pathLst>
                  <a:path w="1389379" h="1633220">
                    <a:moveTo>
                      <a:pt x="1250315" y="0"/>
                    </a:moveTo>
                    <a:lnTo>
                      <a:pt x="138938" y="0"/>
                    </a:lnTo>
                    <a:lnTo>
                      <a:pt x="95032" y="7072"/>
                    </a:lnTo>
                    <a:lnTo>
                      <a:pt x="56893" y="26769"/>
                    </a:lnTo>
                    <a:lnTo>
                      <a:pt x="26814" y="56811"/>
                    </a:lnTo>
                    <a:lnTo>
                      <a:pt x="7085" y="94918"/>
                    </a:lnTo>
                    <a:lnTo>
                      <a:pt x="0" y="138810"/>
                    </a:lnTo>
                    <a:lnTo>
                      <a:pt x="0" y="1494015"/>
                    </a:lnTo>
                    <a:lnTo>
                      <a:pt x="7085" y="1537916"/>
                    </a:lnTo>
                    <a:lnTo>
                      <a:pt x="26814" y="1576045"/>
                    </a:lnTo>
                    <a:lnTo>
                      <a:pt x="56893" y="1606114"/>
                    </a:lnTo>
                    <a:lnTo>
                      <a:pt x="95032" y="1625833"/>
                    </a:lnTo>
                    <a:lnTo>
                      <a:pt x="138938" y="1632915"/>
                    </a:lnTo>
                    <a:lnTo>
                      <a:pt x="1250315" y="1632915"/>
                    </a:lnTo>
                    <a:lnTo>
                      <a:pt x="1294207" y="1625833"/>
                    </a:lnTo>
                    <a:lnTo>
                      <a:pt x="1332314" y="1606114"/>
                    </a:lnTo>
                    <a:lnTo>
                      <a:pt x="1362356" y="1576045"/>
                    </a:lnTo>
                    <a:lnTo>
                      <a:pt x="1382053" y="1537916"/>
                    </a:lnTo>
                    <a:lnTo>
                      <a:pt x="1389126" y="1494015"/>
                    </a:lnTo>
                    <a:lnTo>
                      <a:pt x="1389126" y="138810"/>
                    </a:lnTo>
                    <a:lnTo>
                      <a:pt x="1382053" y="94918"/>
                    </a:lnTo>
                    <a:lnTo>
                      <a:pt x="1362356" y="56811"/>
                    </a:lnTo>
                    <a:lnTo>
                      <a:pt x="1332314" y="26769"/>
                    </a:lnTo>
                    <a:lnTo>
                      <a:pt x="1294207" y="7072"/>
                    </a:lnTo>
                    <a:lnTo>
                      <a:pt x="1250315" y="0"/>
                    </a:lnTo>
                    <a:close/>
                  </a:path>
                </a:pathLst>
              </a:custGeom>
              <a:solidFill>
                <a:srgbClr val="81B9CE"/>
              </a:solidFill>
            </p:spPr>
            <p:txBody>
              <a:bodyPr wrap="square" lIns="0" tIns="0" rIns="0" bIns="0" rtlCol="0"/>
              <a:lstStyle/>
              <a:p>
                <a:endParaRPr/>
              </a:p>
            </p:txBody>
          </p:sp>
          <p:sp>
            <p:nvSpPr>
              <p:cNvPr id="45" name="object 43"/>
              <p:cNvSpPr/>
              <p:nvPr/>
            </p:nvSpPr>
            <p:spPr>
              <a:xfrm>
                <a:off x="6655561" y="4796307"/>
                <a:ext cx="1452880" cy="1689100"/>
              </a:xfrm>
              <a:custGeom>
                <a:avLst/>
                <a:gdLst/>
                <a:ahLst/>
                <a:cxnLst/>
                <a:rect l="l" t="t" r="r" b="b"/>
                <a:pathLst>
                  <a:path w="1452879" h="1689100">
                    <a:moveTo>
                      <a:pt x="1349629" y="1676399"/>
                    </a:moveTo>
                    <a:lnTo>
                      <a:pt x="105664" y="1676399"/>
                    </a:lnTo>
                    <a:lnTo>
                      <a:pt x="121412" y="1689099"/>
                    </a:lnTo>
                    <a:lnTo>
                      <a:pt x="1334135" y="1689099"/>
                    </a:lnTo>
                    <a:lnTo>
                      <a:pt x="1349629" y="1676399"/>
                    </a:lnTo>
                    <a:close/>
                  </a:path>
                  <a:path w="1452879" h="1689100">
                    <a:moveTo>
                      <a:pt x="1403731" y="1638299"/>
                    </a:moveTo>
                    <a:lnTo>
                      <a:pt x="1344930" y="1638299"/>
                    </a:lnTo>
                    <a:lnTo>
                      <a:pt x="1333246" y="1650999"/>
                    </a:lnTo>
                    <a:lnTo>
                      <a:pt x="1295146" y="1650999"/>
                    </a:lnTo>
                    <a:lnTo>
                      <a:pt x="1281557" y="1663699"/>
                    </a:lnTo>
                    <a:lnTo>
                      <a:pt x="76454" y="1663699"/>
                    </a:lnTo>
                    <a:lnTo>
                      <a:pt x="90805" y="1676399"/>
                    </a:lnTo>
                    <a:lnTo>
                      <a:pt x="1364742" y="1676399"/>
                    </a:lnTo>
                    <a:lnTo>
                      <a:pt x="1378712" y="1663699"/>
                    </a:lnTo>
                    <a:lnTo>
                      <a:pt x="1391539" y="1650999"/>
                    </a:lnTo>
                    <a:lnTo>
                      <a:pt x="1403731" y="1638299"/>
                    </a:lnTo>
                    <a:close/>
                  </a:path>
                  <a:path w="1452879" h="1689100">
                    <a:moveTo>
                      <a:pt x="1361821" y="12699"/>
                    </a:moveTo>
                    <a:lnTo>
                      <a:pt x="102997" y="12699"/>
                    </a:lnTo>
                    <a:lnTo>
                      <a:pt x="87884" y="25399"/>
                    </a:lnTo>
                    <a:lnTo>
                      <a:pt x="73914" y="25399"/>
                    </a:lnTo>
                    <a:lnTo>
                      <a:pt x="38100" y="63499"/>
                    </a:lnTo>
                    <a:lnTo>
                      <a:pt x="12827" y="101599"/>
                    </a:lnTo>
                    <a:lnTo>
                      <a:pt x="3175" y="139699"/>
                    </a:lnTo>
                    <a:lnTo>
                      <a:pt x="762" y="152399"/>
                    </a:lnTo>
                    <a:lnTo>
                      <a:pt x="0" y="165099"/>
                    </a:lnTo>
                    <a:lnTo>
                      <a:pt x="0" y="1523999"/>
                    </a:lnTo>
                    <a:lnTo>
                      <a:pt x="1143" y="1549399"/>
                    </a:lnTo>
                    <a:lnTo>
                      <a:pt x="3810" y="1562099"/>
                    </a:lnTo>
                    <a:lnTo>
                      <a:pt x="8255" y="1574799"/>
                    </a:lnTo>
                    <a:lnTo>
                      <a:pt x="14097" y="1587499"/>
                    </a:lnTo>
                    <a:lnTo>
                      <a:pt x="21336" y="1612899"/>
                    </a:lnTo>
                    <a:lnTo>
                      <a:pt x="30099" y="1625599"/>
                    </a:lnTo>
                    <a:lnTo>
                      <a:pt x="39878" y="1638299"/>
                    </a:lnTo>
                    <a:lnTo>
                      <a:pt x="51181" y="1650999"/>
                    </a:lnTo>
                    <a:lnTo>
                      <a:pt x="63246" y="1663699"/>
                    </a:lnTo>
                    <a:lnTo>
                      <a:pt x="1281557" y="1663699"/>
                    </a:lnTo>
                    <a:lnTo>
                      <a:pt x="170561" y="1650999"/>
                    </a:lnTo>
                    <a:lnTo>
                      <a:pt x="118745" y="1650999"/>
                    </a:lnTo>
                    <a:lnTo>
                      <a:pt x="107188" y="1638299"/>
                    </a:lnTo>
                    <a:lnTo>
                      <a:pt x="96266" y="1638299"/>
                    </a:lnTo>
                    <a:lnTo>
                      <a:pt x="86106" y="1625599"/>
                    </a:lnTo>
                    <a:lnTo>
                      <a:pt x="76708" y="1612899"/>
                    </a:lnTo>
                    <a:lnTo>
                      <a:pt x="68199" y="1612899"/>
                    </a:lnTo>
                    <a:lnTo>
                      <a:pt x="48387" y="1574799"/>
                    </a:lnTo>
                    <a:lnTo>
                      <a:pt x="38735" y="1536699"/>
                    </a:lnTo>
                    <a:lnTo>
                      <a:pt x="38100" y="1523999"/>
                    </a:lnTo>
                    <a:lnTo>
                      <a:pt x="38100" y="165099"/>
                    </a:lnTo>
                    <a:lnTo>
                      <a:pt x="44196" y="126999"/>
                    </a:lnTo>
                    <a:lnTo>
                      <a:pt x="60833" y="88899"/>
                    </a:lnTo>
                    <a:lnTo>
                      <a:pt x="68580" y="88899"/>
                    </a:lnTo>
                    <a:lnTo>
                      <a:pt x="77089" y="76199"/>
                    </a:lnTo>
                    <a:lnTo>
                      <a:pt x="86614" y="63499"/>
                    </a:lnTo>
                    <a:lnTo>
                      <a:pt x="96774" y="63499"/>
                    </a:lnTo>
                    <a:lnTo>
                      <a:pt x="107696" y="50799"/>
                    </a:lnTo>
                    <a:lnTo>
                      <a:pt x="119380" y="50799"/>
                    </a:lnTo>
                    <a:lnTo>
                      <a:pt x="131572" y="38099"/>
                    </a:lnTo>
                    <a:lnTo>
                      <a:pt x="1389380" y="38099"/>
                    </a:lnTo>
                    <a:lnTo>
                      <a:pt x="1376172" y="25399"/>
                    </a:lnTo>
                    <a:lnTo>
                      <a:pt x="1361821" y="12699"/>
                    </a:lnTo>
                    <a:close/>
                  </a:path>
                  <a:path w="1452879" h="1689100">
                    <a:moveTo>
                      <a:pt x="1293241" y="1638299"/>
                    </a:moveTo>
                    <a:lnTo>
                      <a:pt x="170561" y="1638299"/>
                    </a:lnTo>
                    <a:lnTo>
                      <a:pt x="1280922" y="1650999"/>
                    </a:lnTo>
                    <a:lnTo>
                      <a:pt x="1293241" y="1638299"/>
                    </a:lnTo>
                    <a:close/>
                  </a:path>
                  <a:path w="1452879" h="1689100">
                    <a:moveTo>
                      <a:pt x="170561" y="1625599"/>
                    </a:moveTo>
                    <a:lnTo>
                      <a:pt x="112649" y="1625599"/>
                    </a:lnTo>
                    <a:lnTo>
                      <a:pt x="123190" y="1638299"/>
                    </a:lnTo>
                    <a:lnTo>
                      <a:pt x="1280160" y="1638299"/>
                    </a:lnTo>
                    <a:lnTo>
                      <a:pt x="170561" y="1625599"/>
                    </a:lnTo>
                    <a:close/>
                  </a:path>
                  <a:path w="1452879" h="1689100">
                    <a:moveTo>
                      <a:pt x="1338326" y="1625599"/>
                    </a:moveTo>
                    <a:lnTo>
                      <a:pt x="1291336" y="1625599"/>
                    </a:lnTo>
                    <a:lnTo>
                      <a:pt x="1280160" y="1638299"/>
                    </a:lnTo>
                    <a:lnTo>
                      <a:pt x="1327785" y="1638299"/>
                    </a:lnTo>
                    <a:lnTo>
                      <a:pt x="1338326" y="1625599"/>
                    </a:lnTo>
                    <a:close/>
                  </a:path>
                  <a:path w="1452879" h="1689100">
                    <a:moveTo>
                      <a:pt x="1389380" y="38099"/>
                    </a:moveTo>
                    <a:lnTo>
                      <a:pt x="1321689" y="38099"/>
                    </a:lnTo>
                    <a:lnTo>
                      <a:pt x="1333881" y="50799"/>
                    </a:lnTo>
                    <a:lnTo>
                      <a:pt x="1345438" y="50799"/>
                    </a:lnTo>
                    <a:lnTo>
                      <a:pt x="1356360" y="63499"/>
                    </a:lnTo>
                    <a:lnTo>
                      <a:pt x="1366520" y="63499"/>
                    </a:lnTo>
                    <a:lnTo>
                      <a:pt x="1375918" y="76199"/>
                    </a:lnTo>
                    <a:lnTo>
                      <a:pt x="1384427" y="88899"/>
                    </a:lnTo>
                    <a:lnTo>
                      <a:pt x="1392047" y="101599"/>
                    </a:lnTo>
                    <a:lnTo>
                      <a:pt x="1398651" y="101599"/>
                    </a:lnTo>
                    <a:lnTo>
                      <a:pt x="1411859" y="139699"/>
                    </a:lnTo>
                    <a:lnTo>
                      <a:pt x="1414526" y="165099"/>
                    </a:lnTo>
                    <a:lnTo>
                      <a:pt x="1414526" y="1523999"/>
                    </a:lnTo>
                    <a:lnTo>
                      <a:pt x="1408430" y="1562099"/>
                    </a:lnTo>
                    <a:lnTo>
                      <a:pt x="1391793" y="1600199"/>
                    </a:lnTo>
                    <a:lnTo>
                      <a:pt x="1384046" y="1612899"/>
                    </a:lnTo>
                    <a:lnTo>
                      <a:pt x="1375537" y="1612899"/>
                    </a:lnTo>
                    <a:lnTo>
                      <a:pt x="1366012" y="1625599"/>
                    </a:lnTo>
                    <a:lnTo>
                      <a:pt x="1355852" y="1638299"/>
                    </a:lnTo>
                    <a:lnTo>
                      <a:pt x="1414526" y="1638299"/>
                    </a:lnTo>
                    <a:lnTo>
                      <a:pt x="1424305" y="1612899"/>
                    </a:lnTo>
                    <a:lnTo>
                      <a:pt x="1432814" y="1600199"/>
                    </a:lnTo>
                    <a:lnTo>
                      <a:pt x="1449451" y="1562099"/>
                    </a:lnTo>
                    <a:lnTo>
                      <a:pt x="1452626" y="1523999"/>
                    </a:lnTo>
                    <a:lnTo>
                      <a:pt x="1452626" y="165099"/>
                    </a:lnTo>
                    <a:lnTo>
                      <a:pt x="1451483" y="152399"/>
                    </a:lnTo>
                    <a:lnTo>
                      <a:pt x="1448689" y="139699"/>
                    </a:lnTo>
                    <a:lnTo>
                      <a:pt x="1444371" y="114299"/>
                    </a:lnTo>
                    <a:lnTo>
                      <a:pt x="1422527" y="76199"/>
                    </a:lnTo>
                    <a:lnTo>
                      <a:pt x="1401445" y="50799"/>
                    </a:lnTo>
                    <a:lnTo>
                      <a:pt x="1389380" y="38099"/>
                    </a:lnTo>
                    <a:close/>
                  </a:path>
                  <a:path w="1452879" h="1689100">
                    <a:moveTo>
                      <a:pt x="118110" y="1612899"/>
                    </a:moveTo>
                    <a:lnTo>
                      <a:pt x="93726" y="1612899"/>
                    </a:lnTo>
                    <a:lnTo>
                      <a:pt x="102870" y="1625599"/>
                    </a:lnTo>
                    <a:lnTo>
                      <a:pt x="127508" y="1625599"/>
                    </a:lnTo>
                    <a:lnTo>
                      <a:pt x="118110" y="1612899"/>
                    </a:lnTo>
                    <a:close/>
                  </a:path>
                  <a:path w="1452879" h="1689100">
                    <a:moveTo>
                      <a:pt x="1357503" y="1612899"/>
                    </a:moveTo>
                    <a:lnTo>
                      <a:pt x="1340612" y="1612899"/>
                    </a:lnTo>
                    <a:lnTo>
                      <a:pt x="1331722" y="1625599"/>
                    </a:lnTo>
                    <a:lnTo>
                      <a:pt x="1348232" y="1625599"/>
                    </a:lnTo>
                    <a:lnTo>
                      <a:pt x="1357503" y="1612899"/>
                    </a:lnTo>
                    <a:close/>
                  </a:path>
                  <a:path w="1452879" h="1689100">
                    <a:moveTo>
                      <a:pt x="96012" y="88899"/>
                    </a:moveTo>
                    <a:lnTo>
                      <a:pt x="78740" y="88899"/>
                    </a:lnTo>
                    <a:lnTo>
                      <a:pt x="71755" y="101599"/>
                    </a:lnTo>
                    <a:lnTo>
                      <a:pt x="65659" y="114299"/>
                    </a:lnTo>
                    <a:lnTo>
                      <a:pt x="60579" y="126999"/>
                    </a:lnTo>
                    <a:lnTo>
                      <a:pt x="56515" y="126999"/>
                    </a:lnTo>
                    <a:lnTo>
                      <a:pt x="53467" y="139699"/>
                    </a:lnTo>
                    <a:lnTo>
                      <a:pt x="51562" y="152399"/>
                    </a:lnTo>
                    <a:lnTo>
                      <a:pt x="50800" y="165099"/>
                    </a:lnTo>
                    <a:lnTo>
                      <a:pt x="50800" y="1523999"/>
                    </a:lnTo>
                    <a:lnTo>
                      <a:pt x="51308" y="1536699"/>
                    </a:lnTo>
                    <a:lnTo>
                      <a:pt x="53086" y="1549399"/>
                    </a:lnTo>
                    <a:lnTo>
                      <a:pt x="55880" y="1562099"/>
                    </a:lnTo>
                    <a:lnTo>
                      <a:pt x="59944" y="1574799"/>
                    </a:lnTo>
                    <a:lnTo>
                      <a:pt x="64770" y="1574799"/>
                    </a:lnTo>
                    <a:lnTo>
                      <a:pt x="70739" y="1587499"/>
                    </a:lnTo>
                    <a:lnTo>
                      <a:pt x="77597" y="1600199"/>
                    </a:lnTo>
                    <a:lnTo>
                      <a:pt x="85217" y="1612899"/>
                    </a:lnTo>
                    <a:lnTo>
                      <a:pt x="101346" y="1612899"/>
                    </a:lnTo>
                    <a:lnTo>
                      <a:pt x="93726" y="1600199"/>
                    </a:lnTo>
                    <a:lnTo>
                      <a:pt x="86995" y="1587499"/>
                    </a:lnTo>
                    <a:lnTo>
                      <a:pt x="80899" y="1587499"/>
                    </a:lnTo>
                    <a:lnTo>
                      <a:pt x="75692" y="1574799"/>
                    </a:lnTo>
                    <a:lnTo>
                      <a:pt x="71374" y="1562099"/>
                    </a:lnTo>
                    <a:lnTo>
                      <a:pt x="67818" y="1549399"/>
                    </a:lnTo>
                    <a:lnTo>
                      <a:pt x="65405" y="1549399"/>
                    </a:lnTo>
                    <a:lnTo>
                      <a:pt x="63881" y="1536699"/>
                    </a:lnTo>
                    <a:lnTo>
                      <a:pt x="63500" y="1523999"/>
                    </a:lnTo>
                    <a:lnTo>
                      <a:pt x="63500" y="165099"/>
                    </a:lnTo>
                    <a:lnTo>
                      <a:pt x="64262" y="152399"/>
                    </a:lnTo>
                    <a:lnTo>
                      <a:pt x="66040" y="152399"/>
                    </a:lnTo>
                    <a:lnTo>
                      <a:pt x="68707" y="139699"/>
                    </a:lnTo>
                    <a:lnTo>
                      <a:pt x="72517" y="126999"/>
                    </a:lnTo>
                    <a:lnTo>
                      <a:pt x="77216" y="114299"/>
                    </a:lnTo>
                    <a:lnTo>
                      <a:pt x="82550" y="114299"/>
                    </a:lnTo>
                    <a:lnTo>
                      <a:pt x="88900" y="101599"/>
                    </a:lnTo>
                    <a:lnTo>
                      <a:pt x="96012" y="88899"/>
                    </a:lnTo>
                    <a:close/>
                  </a:path>
                  <a:path w="1452879" h="1689100">
                    <a:moveTo>
                      <a:pt x="1375029" y="88899"/>
                    </a:moveTo>
                    <a:lnTo>
                      <a:pt x="1358900" y="88899"/>
                    </a:lnTo>
                    <a:lnTo>
                      <a:pt x="1365631" y="101599"/>
                    </a:lnTo>
                    <a:lnTo>
                      <a:pt x="1371727" y="114299"/>
                    </a:lnTo>
                    <a:lnTo>
                      <a:pt x="1376934" y="114299"/>
                    </a:lnTo>
                    <a:lnTo>
                      <a:pt x="1381252" y="126999"/>
                    </a:lnTo>
                    <a:lnTo>
                      <a:pt x="1384808" y="139699"/>
                    </a:lnTo>
                    <a:lnTo>
                      <a:pt x="1387221" y="152399"/>
                    </a:lnTo>
                    <a:lnTo>
                      <a:pt x="1388745" y="165099"/>
                    </a:lnTo>
                    <a:lnTo>
                      <a:pt x="1389126" y="165099"/>
                    </a:lnTo>
                    <a:lnTo>
                      <a:pt x="1389126" y="1523999"/>
                    </a:lnTo>
                    <a:lnTo>
                      <a:pt x="1388364" y="1536699"/>
                    </a:lnTo>
                    <a:lnTo>
                      <a:pt x="1386586" y="1549399"/>
                    </a:lnTo>
                    <a:lnTo>
                      <a:pt x="1383792" y="1562099"/>
                    </a:lnTo>
                    <a:lnTo>
                      <a:pt x="1380109" y="1562099"/>
                    </a:lnTo>
                    <a:lnTo>
                      <a:pt x="1375410" y="1574799"/>
                    </a:lnTo>
                    <a:lnTo>
                      <a:pt x="1370076" y="1587499"/>
                    </a:lnTo>
                    <a:lnTo>
                      <a:pt x="1363726" y="1600199"/>
                    </a:lnTo>
                    <a:lnTo>
                      <a:pt x="1356614" y="1600199"/>
                    </a:lnTo>
                    <a:lnTo>
                      <a:pt x="1348994" y="1612899"/>
                    </a:lnTo>
                    <a:lnTo>
                      <a:pt x="1366012" y="1612899"/>
                    </a:lnTo>
                    <a:lnTo>
                      <a:pt x="1373886" y="1600199"/>
                    </a:lnTo>
                    <a:lnTo>
                      <a:pt x="1380871" y="1587499"/>
                    </a:lnTo>
                    <a:lnTo>
                      <a:pt x="1386967" y="1587499"/>
                    </a:lnTo>
                    <a:lnTo>
                      <a:pt x="1399159" y="1549399"/>
                    </a:lnTo>
                    <a:lnTo>
                      <a:pt x="1401826" y="1523999"/>
                    </a:lnTo>
                    <a:lnTo>
                      <a:pt x="1401826" y="165099"/>
                    </a:lnTo>
                    <a:lnTo>
                      <a:pt x="1401318" y="152399"/>
                    </a:lnTo>
                    <a:lnTo>
                      <a:pt x="1399540" y="152399"/>
                    </a:lnTo>
                    <a:lnTo>
                      <a:pt x="1396746" y="139699"/>
                    </a:lnTo>
                    <a:lnTo>
                      <a:pt x="1392682" y="126999"/>
                    </a:lnTo>
                    <a:lnTo>
                      <a:pt x="1387856" y="114299"/>
                    </a:lnTo>
                    <a:lnTo>
                      <a:pt x="1381887" y="101599"/>
                    </a:lnTo>
                    <a:lnTo>
                      <a:pt x="1375029" y="88899"/>
                    </a:lnTo>
                    <a:close/>
                  </a:path>
                  <a:path w="1452879" h="1689100">
                    <a:moveTo>
                      <a:pt x="140335" y="63499"/>
                    </a:moveTo>
                    <a:lnTo>
                      <a:pt x="104394" y="63499"/>
                    </a:lnTo>
                    <a:lnTo>
                      <a:pt x="95123" y="76199"/>
                    </a:lnTo>
                    <a:lnTo>
                      <a:pt x="86614" y="88899"/>
                    </a:lnTo>
                    <a:lnTo>
                      <a:pt x="103632" y="88899"/>
                    </a:lnTo>
                    <a:lnTo>
                      <a:pt x="112014" y="76199"/>
                    </a:lnTo>
                    <a:lnTo>
                      <a:pt x="130302" y="76199"/>
                    </a:lnTo>
                    <a:lnTo>
                      <a:pt x="140335" y="63499"/>
                    </a:lnTo>
                    <a:close/>
                  </a:path>
                  <a:path w="1452879" h="1689100">
                    <a:moveTo>
                      <a:pt x="1358900" y="76199"/>
                    </a:moveTo>
                    <a:lnTo>
                      <a:pt x="1343152" y="76199"/>
                    </a:lnTo>
                    <a:lnTo>
                      <a:pt x="1351280" y="88899"/>
                    </a:lnTo>
                    <a:lnTo>
                      <a:pt x="1367409" y="88899"/>
                    </a:lnTo>
                    <a:lnTo>
                      <a:pt x="1358900" y="76199"/>
                    </a:lnTo>
                    <a:close/>
                  </a:path>
                  <a:path w="1452879" h="1689100">
                    <a:moveTo>
                      <a:pt x="1339977" y="63499"/>
                    </a:moveTo>
                    <a:lnTo>
                      <a:pt x="1315339" y="63499"/>
                    </a:lnTo>
                    <a:lnTo>
                      <a:pt x="1325118" y="76199"/>
                    </a:lnTo>
                    <a:lnTo>
                      <a:pt x="1349756" y="76199"/>
                    </a:lnTo>
                    <a:lnTo>
                      <a:pt x="1339977" y="63499"/>
                    </a:lnTo>
                    <a:close/>
                  </a:path>
                  <a:path w="1452879" h="1689100">
                    <a:moveTo>
                      <a:pt x="1318514" y="50799"/>
                    </a:moveTo>
                    <a:lnTo>
                      <a:pt x="135890" y="50799"/>
                    </a:lnTo>
                    <a:lnTo>
                      <a:pt x="124841" y="63499"/>
                    </a:lnTo>
                    <a:lnTo>
                      <a:pt x="1329436" y="63499"/>
                    </a:lnTo>
                    <a:lnTo>
                      <a:pt x="1318514" y="50799"/>
                    </a:lnTo>
                    <a:close/>
                  </a:path>
                  <a:path w="1452879" h="1689100">
                    <a:moveTo>
                      <a:pt x="1331087" y="0"/>
                    </a:moveTo>
                    <a:lnTo>
                      <a:pt x="134620" y="0"/>
                    </a:lnTo>
                    <a:lnTo>
                      <a:pt x="118491" y="12699"/>
                    </a:lnTo>
                    <a:lnTo>
                      <a:pt x="1346962" y="12699"/>
                    </a:lnTo>
                    <a:lnTo>
                      <a:pt x="1331087" y="0"/>
                    </a:lnTo>
                    <a:close/>
                  </a:path>
                </a:pathLst>
              </a:custGeom>
              <a:solidFill>
                <a:srgbClr val="FFFFFF"/>
              </a:solidFill>
            </p:spPr>
            <p:txBody>
              <a:bodyPr wrap="square" lIns="0" tIns="0" rIns="0" bIns="0" rtlCol="0"/>
              <a:lstStyle/>
              <a:p>
                <a:endParaRPr/>
              </a:p>
            </p:txBody>
          </p:sp>
        </p:grpSp>
        <p:sp>
          <p:nvSpPr>
            <p:cNvPr id="46" name="object 44"/>
            <p:cNvSpPr txBox="1"/>
            <p:nvPr/>
          </p:nvSpPr>
          <p:spPr>
            <a:xfrm>
              <a:off x="6776973" y="5344972"/>
              <a:ext cx="1210310" cy="516255"/>
            </a:xfrm>
            <a:prstGeom prst="rect">
              <a:avLst/>
            </a:prstGeom>
          </p:spPr>
          <p:txBody>
            <a:bodyPr vert="horz" wrap="square" lIns="0" tIns="12700" rIns="0" bIns="0" rtlCol="0">
              <a:spAutoFit/>
            </a:bodyPr>
            <a:lstStyle/>
            <a:p>
              <a:pPr marL="12700" marR="5080" indent="237490">
                <a:lnSpc>
                  <a:spcPct val="114999"/>
                </a:lnSpc>
                <a:spcBef>
                  <a:spcPts val="100"/>
                </a:spcBef>
              </a:pPr>
              <a:r>
                <a:rPr sz="1400" spc="45" dirty="0">
                  <a:solidFill>
                    <a:srgbClr val="FFFFFF"/>
                  </a:solidFill>
                  <a:latin typeface="Arial"/>
                  <a:cs typeface="Arial"/>
                </a:rPr>
                <a:t>Extreme  </a:t>
              </a:r>
              <a:r>
                <a:rPr sz="1400" spc="105" dirty="0">
                  <a:solidFill>
                    <a:srgbClr val="FFFFFF"/>
                  </a:solidFill>
                  <a:latin typeface="Arial"/>
                  <a:cs typeface="Arial"/>
                </a:rPr>
                <a:t>p</a:t>
              </a:r>
              <a:r>
                <a:rPr sz="1400" spc="100" dirty="0">
                  <a:solidFill>
                    <a:srgbClr val="FFFFFF"/>
                  </a:solidFill>
                  <a:latin typeface="Arial"/>
                  <a:cs typeface="Arial"/>
                </a:rPr>
                <a:t>rog</a:t>
              </a:r>
              <a:r>
                <a:rPr sz="1400" spc="70" dirty="0">
                  <a:solidFill>
                    <a:srgbClr val="FFFFFF"/>
                  </a:solidFill>
                  <a:latin typeface="Arial"/>
                  <a:cs typeface="Arial"/>
                </a:rPr>
                <a:t>r</a:t>
              </a:r>
              <a:r>
                <a:rPr sz="1400" spc="-5" dirty="0">
                  <a:solidFill>
                    <a:srgbClr val="FFFFFF"/>
                  </a:solidFill>
                  <a:latin typeface="Arial"/>
                  <a:cs typeface="Arial"/>
                </a:rPr>
                <a:t>a</a:t>
              </a:r>
              <a:r>
                <a:rPr sz="1400" spc="140" dirty="0">
                  <a:solidFill>
                    <a:srgbClr val="FFFFFF"/>
                  </a:solidFill>
                  <a:latin typeface="Arial"/>
                  <a:cs typeface="Arial"/>
                </a:rPr>
                <a:t>m</a:t>
              </a:r>
              <a:r>
                <a:rPr sz="1400" spc="130" dirty="0">
                  <a:solidFill>
                    <a:srgbClr val="FFFFFF"/>
                  </a:solidFill>
                  <a:latin typeface="Arial"/>
                  <a:cs typeface="Arial"/>
                </a:rPr>
                <a:t>m</a:t>
              </a:r>
              <a:r>
                <a:rPr sz="1400" spc="45" dirty="0">
                  <a:solidFill>
                    <a:srgbClr val="FFFFFF"/>
                  </a:solidFill>
                  <a:latin typeface="Arial"/>
                  <a:cs typeface="Arial"/>
                </a:rPr>
                <a:t>i</a:t>
              </a:r>
              <a:r>
                <a:rPr sz="1400" spc="135" dirty="0">
                  <a:solidFill>
                    <a:srgbClr val="FFFFFF"/>
                  </a:solidFill>
                  <a:latin typeface="Arial"/>
                  <a:cs typeface="Arial"/>
                </a:rPr>
                <a:t>n</a:t>
              </a:r>
              <a:r>
                <a:rPr sz="1400" spc="95" dirty="0">
                  <a:solidFill>
                    <a:srgbClr val="FFFFFF"/>
                  </a:solidFill>
                  <a:latin typeface="Arial"/>
                  <a:cs typeface="Arial"/>
                </a:rPr>
                <a:t>g</a:t>
              </a:r>
              <a:endParaRPr sz="1400">
                <a:latin typeface="Arial"/>
                <a:cs typeface="Arial"/>
              </a:endParaRPr>
            </a:p>
          </p:txBody>
        </p:sp>
      </p:grpSp>
      <p:sp>
        <p:nvSpPr>
          <p:cNvPr id="48"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a:t>5</a:t>
            </a:r>
            <a:endParaRPr lang="en-US" dirty="0"/>
          </a:p>
        </p:txBody>
      </p:sp>
    </p:spTree>
    <p:extLst>
      <p:ext uri="{BB962C8B-B14F-4D97-AF65-F5344CB8AC3E}">
        <p14:creationId xmlns:p14="http://schemas.microsoft.com/office/powerpoint/2010/main" val="21122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Adaptive vs. Predictive approach</a:t>
            </a:r>
            <a:endParaRPr lang="en-IN" dirty="0"/>
          </a:p>
        </p:txBody>
      </p:sp>
      <p:sp>
        <p:nvSpPr>
          <p:cNvPr id="3" name="Content Placeholder 2"/>
          <p:cNvSpPr>
            <a:spLocks noGrp="1"/>
          </p:cNvSpPr>
          <p:nvPr>
            <p:ph idx="1"/>
          </p:nvPr>
        </p:nvSpPr>
        <p:spPr/>
        <p:txBody>
          <a:bodyPr/>
          <a:lstStyle/>
          <a:p>
            <a:r>
              <a:rPr lang="en-US" dirty="0"/>
              <a:t>Adaptive methods </a:t>
            </a:r>
            <a:r>
              <a:rPr lang="en-US" dirty="0" smtClean="0"/>
              <a:t>focus</a:t>
            </a:r>
            <a:r>
              <a:rPr lang="" dirty="0" smtClean="0"/>
              <a:t>es</a:t>
            </a:r>
            <a:r>
              <a:rPr lang="en-US" dirty="0" smtClean="0"/>
              <a:t> </a:t>
            </a:r>
            <a:r>
              <a:rPr lang="en-US" dirty="0"/>
              <a:t>on adapting quickly  to </a:t>
            </a:r>
            <a:r>
              <a:rPr lang="en-US" dirty="0" smtClean="0"/>
              <a:t>change</a:t>
            </a:r>
            <a:endParaRPr lang="" dirty="0" smtClean="0"/>
          </a:p>
          <a:p>
            <a:r>
              <a:rPr lang="en-US" dirty="0" smtClean="0"/>
              <a:t>When the project requirement change the adapt</a:t>
            </a:r>
            <a:r>
              <a:rPr lang="" dirty="0" smtClean="0"/>
              <a:t>ed</a:t>
            </a:r>
            <a:r>
              <a:rPr lang="en-US" dirty="0" smtClean="0"/>
              <a:t> team also change</a:t>
            </a:r>
          </a:p>
          <a:p>
            <a:r>
              <a:rPr lang="en-US" dirty="0" smtClean="0"/>
              <a:t>An </a:t>
            </a:r>
            <a:r>
              <a:rPr lang="en-US" dirty="0"/>
              <a:t>adaptive team </a:t>
            </a:r>
            <a:r>
              <a:rPr lang="en-US" dirty="0" smtClean="0"/>
              <a:t>cannot </a:t>
            </a:r>
            <a:r>
              <a:rPr lang="en-US" dirty="0"/>
              <a:t>report exactly what  tasks </a:t>
            </a:r>
            <a:r>
              <a:rPr lang="" dirty="0" smtClean="0"/>
              <a:t>will be</a:t>
            </a:r>
            <a:r>
              <a:rPr lang="en-US" dirty="0" smtClean="0"/>
              <a:t> </a:t>
            </a:r>
            <a:r>
              <a:rPr lang="" dirty="0" smtClean="0"/>
              <a:t>d</a:t>
            </a:r>
            <a:r>
              <a:rPr lang="en-US" dirty="0" smtClean="0"/>
              <a:t>one</a:t>
            </a:r>
            <a:r>
              <a:rPr lang="" dirty="0" smtClean="0"/>
              <a:t> in</a:t>
            </a:r>
            <a:r>
              <a:rPr lang="en-US" dirty="0" smtClean="0"/>
              <a:t> </a:t>
            </a:r>
            <a:r>
              <a:rPr lang="en-US" dirty="0"/>
              <a:t>next </a:t>
            </a:r>
            <a:r>
              <a:rPr lang="en-US" dirty="0" smtClean="0"/>
              <a:t>week</a:t>
            </a:r>
            <a:endParaRPr lang="en-US" dirty="0"/>
          </a:p>
          <a:p>
            <a:r>
              <a:rPr lang="en-US" dirty="0"/>
              <a:t>An Example of adaptive methods is Agile</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a:t>6</a:t>
            </a:r>
            <a:endParaRPr lang="en-US" dirty="0"/>
          </a:p>
        </p:txBody>
      </p:sp>
    </p:spTree>
    <p:extLst>
      <p:ext uri="{BB962C8B-B14F-4D97-AF65-F5344CB8AC3E}">
        <p14:creationId xmlns:p14="http://schemas.microsoft.com/office/powerpoint/2010/main" val="385593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Adaptive vs. </a:t>
            </a:r>
            <a:r>
              <a:rPr lang="" dirty="0" smtClean="0"/>
              <a:t>Predictive </a:t>
            </a:r>
            <a:r>
              <a:rPr lang="" dirty="0"/>
              <a:t>approach</a:t>
            </a:r>
            <a:endParaRPr lang="en-IN" dirty="0"/>
          </a:p>
        </p:txBody>
      </p:sp>
      <p:sp>
        <p:nvSpPr>
          <p:cNvPr id="3" name="Content Placeholder 2"/>
          <p:cNvSpPr>
            <a:spLocks noGrp="1"/>
          </p:cNvSpPr>
          <p:nvPr>
            <p:ph idx="1"/>
          </p:nvPr>
        </p:nvSpPr>
        <p:spPr/>
        <p:txBody>
          <a:bodyPr/>
          <a:lstStyle/>
          <a:p>
            <a:r>
              <a:rPr lang="en-US" dirty="0"/>
              <a:t>Predictive method focus on planning </a:t>
            </a:r>
            <a:r>
              <a:rPr lang="en-US" dirty="0" smtClean="0"/>
              <a:t>the </a:t>
            </a:r>
            <a:r>
              <a:rPr lang="" dirty="0"/>
              <a:t>f</a:t>
            </a:r>
            <a:r>
              <a:rPr lang="en-US" dirty="0" err="1" smtClean="0"/>
              <a:t>uture</a:t>
            </a:r>
            <a:r>
              <a:rPr lang="en-US" dirty="0" smtClean="0"/>
              <a:t> </a:t>
            </a:r>
            <a:r>
              <a:rPr lang="en-US" dirty="0"/>
              <a:t>in </a:t>
            </a:r>
            <a:r>
              <a:rPr lang="en-US" dirty="0" smtClean="0"/>
              <a:t>details</a:t>
            </a:r>
            <a:endParaRPr lang="en-US" dirty="0"/>
          </a:p>
          <a:p>
            <a:r>
              <a:rPr lang="en-US" dirty="0"/>
              <a:t>Predictive team can report exactly what  features and tasks are planned for the entire  length of the development </a:t>
            </a:r>
            <a:r>
              <a:rPr lang="en-US" dirty="0" smtClean="0"/>
              <a:t>process</a:t>
            </a:r>
            <a:r>
              <a:rPr lang="" smtClean="0"/>
              <a:t>.</a:t>
            </a:r>
            <a:endParaRPr lang="en-US" dirty="0"/>
          </a:p>
          <a:p>
            <a:r>
              <a:rPr lang="en-US" dirty="0"/>
              <a:t>Predictive team have difficulty changing  direction, the plan is typically optimized for  the original destination and changing  direction can require completed work to be  started over</a:t>
            </a:r>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a:t>7</a:t>
            </a:r>
            <a:endParaRPr lang="en-US" dirty="0"/>
          </a:p>
        </p:txBody>
      </p:sp>
    </p:spTree>
    <p:extLst>
      <p:ext uri="{BB962C8B-B14F-4D97-AF65-F5344CB8AC3E}">
        <p14:creationId xmlns:p14="http://schemas.microsoft.com/office/powerpoint/2010/main" val="148802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Traditional software development Methods</a:t>
            </a:r>
            <a:endParaRPr lang="en-IN" dirty="0"/>
          </a:p>
        </p:txBody>
      </p:sp>
      <p:sp>
        <p:nvSpPr>
          <p:cNvPr id="3" name="Content Placeholder 2"/>
          <p:cNvSpPr>
            <a:spLocks noGrp="1"/>
          </p:cNvSpPr>
          <p:nvPr>
            <p:ph idx="1"/>
          </p:nvPr>
        </p:nvSpPr>
        <p:spPr>
          <a:xfrm>
            <a:off x="1154954" y="2603500"/>
            <a:ext cx="8825659" cy="3881706"/>
          </a:xfrm>
        </p:spPr>
        <p:txBody>
          <a:bodyPr>
            <a:normAutofit lnSpcReduction="10000"/>
          </a:bodyPr>
          <a:lstStyle/>
          <a:p>
            <a:r>
              <a:rPr lang="en-US" b="1" dirty="0"/>
              <a:t>Waterfall</a:t>
            </a:r>
          </a:p>
          <a:p>
            <a:r>
              <a:rPr lang="en-US" dirty="0"/>
              <a:t>Clean Room</a:t>
            </a:r>
          </a:p>
          <a:p>
            <a:r>
              <a:rPr lang="en-US" dirty="0"/>
              <a:t>DSDM (Dynamic System Development Method)</a:t>
            </a:r>
          </a:p>
          <a:p>
            <a:r>
              <a:rPr lang="en-US" b="1" dirty="0"/>
              <a:t>Iterative Incremental</a:t>
            </a:r>
          </a:p>
          <a:p>
            <a:r>
              <a:rPr lang="en-US" dirty="0"/>
              <a:t>RAD (Rapid Application Development)</a:t>
            </a:r>
          </a:p>
          <a:p>
            <a:r>
              <a:rPr lang="en-US" dirty="0"/>
              <a:t>RUP (Rational Unified Process)</a:t>
            </a:r>
          </a:p>
          <a:p>
            <a:r>
              <a:rPr lang="en-US" dirty="0"/>
              <a:t>Spiral</a:t>
            </a:r>
          </a:p>
          <a:p>
            <a:r>
              <a:rPr lang="en-US" dirty="0"/>
              <a:t>V-Model</a:t>
            </a:r>
          </a:p>
          <a:p>
            <a:r>
              <a:rPr lang="en-US" dirty="0"/>
              <a:t>FDD (Feature Driven Development</a:t>
            </a:r>
            <a:r>
              <a:rPr lang="en-US" dirty="0" smtClean="0"/>
              <a:t>)</a:t>
            </a:r>
            <a:endParaRPr lang="" dirty="0" smtClean="0"/>
          </a:p>
          <a:p>
            <a:r>
              <a:rPr lang="en-US" b="1" dirty="0"/>
              <a:t>Reuse-oriented software </a:t>
            </a:r>
            <a:r>
              <a:rPr lang="en-US" b="1" dirty="0" smtClean="0"/>
              <a:t>engineering</a:t>
            </a:r>
            <a:endParaRPr lang="en-US" b="1" dirty="0"/>
          </a:p>
          <a:p>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a:t>8</a:t>
            </a:r>
            <a:endParaRPr lang="en-US" dirty="0"/>
          </a:p>
        </p:txBody>
      </p:sp>
    </p:spTree>
    <p:extLst>
      <p:ext uri="{BB962C8B-B14F-4D97-AF65-F5344CB8AC3E}">
        <p14:creationId xmlns:p14="http://schemas.microsoft.com/office/powerpoint/2010/main" val="231928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Cont’d</a:t>
            </a:r>
            <a:endParaRPr lang="en-IN" dirty="0"/>
          </a:p>
        </p:txBody>
      </p:sp>
      <p:sp>
        <p:nvSpPr>
          <p:cNvPr id="3" name="Content Placeholder 2"/>
          <p:cNvSpPr>
            <a:spLocks noGrp="1"/>
          </p:cNvSpPr>
          <p:nvPr>
            <p:ph idx="1"/>
          </p:nvPr>
        </p:nvSpPr>
        <p:spPr/>
        <p:txBody>
          <a:bodyPr/>
          <a:lstStyle/>
          <a:p>
            <a:r>
              <a:rPr lang="en-US" dirty="0"/>
              <a:t>These models are not mutually exclusive and are often used together, especially for large systems development. For large systems, it makes sense to combine some of the best features of the waterfall and the incremental development models.</a:t>
            </a:r>
            <a:endParaRPr lang="en-IN" dirty="0"/>
          </a:p>
        </p:txBody>
      </p:sp>
      <p:sp>
        <p:nvSpPr>
          <p:cNvPr id="4" name="Slide Number Placeholder 5"/>
          <p:cNvSpPr>
            <a:spLocks noGrp="1"/>
          </p:cNvSpPr>
          <p:nvPr/>
        </p:nvSpPr>
        <p:spPr bwMode="gray">
          <a:xfrm>
            <a:off x="10339060" y="340587"/>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 dirty="0" smtClean="0"/>
              <a:t>9</a:t>
            </a:r>
            <a:endParaRPr lang="en-US" dirty="0"/>
          </a:p>
        </p:txBody>
      </p:sp>
    </p:spTree>
    <p:extLst>
      <p:ext uri="{BB962C8B-B14F-4D97-AF65-F5344CB8AC3E}">
        <p14:creationId xmlns:p14="http://schemas.microsoft.com/office/powerpoint/2010/main" val="422876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581</TotalTime>
  <Words>1857</Words>
  <Application>Microsoft Office PowerPoint</Application>
  <PresentationFormat>Widescreen</PresentationFormat>
  <Paragraphs>149</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Tw Cen MT</vt:lpstr>
      <vt:lpstr>Wingdings 3</vt:lpstr>
      <vt:lpstr>Ion Boardroom</vt:lpstr>
      <vt:lpstr>   </vt:lpstr>
      <vt:lpstr>Agenda</vt:lpstr>
      <vt:lpstr>Introduction: Software Process</vt:lpstr>
      <vt:lpstr>Software Process</vt:lpstr>
      <vt:lpstr>Introduction</vt:lpstr>
      <vt:lpstr>Adaptive vs. Predictive approach</vt:lpstr>
      <vt:lpstr>Adaptive vs. Predictive approach</vt:lpstr>
      <vt:lpstr>Traditional software development Methods</vt:lpstr>
      <vt:lpstr>Cont’d</vt:lpstr>
      <vt:lpstr>Waterfall Model</vt:lpstr>
      <vt:lpstr>Waterfall model</vt:lpstr>
      <vt:lpstr>Cont’d</vt:lpstr>
      <vt:lpstr>Cont’d</vt:lpstr>
      <vt:lpstr>Cont’d</vt:lpstr>
      <vt:lpstr>When to use Waterfall Model</vt:lpstr>
      <vt:lpstr>Drawbacks of Waterfall Model</vt:lpstr>
      <vt:lpstr>Drawbacks of Waterfall Model</vt:lpstr>
      <vt:lpstr>Incremental Development</vt:lpstr>
      <vt:lpstr>Incremental Development</vt:lpstr>
      <vt:lpstr>Incremental Development</vt:lpstr>
      <vt:lpstr>Benefits</vt:lpstr>
      <vt:lpstr>Benefits</vt:lpstr>
      <vt:lpstr>Drawbacks</vt:lpstr>
      <vt:lpstr>Reuse-oriented software engineering</vt:lpstr>
      <vt:lpstr>Reuse-oriented software engineering</vt:lpstr>
      <vt:lpstr>Reuse-oriented software engineering</vt:lpstr>
      <vt:lpstr>Reuse-oriented software engineering</vt:lpstr>
      <vt:lpstr>Reuse-oriented software engineering</vt:lpstr>
      <vt:lpstr>Pros and cons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qurat_ul_ain annie</dc:creator>
  <cp:lastModifiedBy>qurat_ul_ain annie</cp:lastModifiedBy>
  <cp:revision>75</cp:revision>
  <dcterms:created xsi:type="dcterms:W3CDTF">2020-02-23T05:41:42Z</dcterms:created>
  <dcterms:modified xsi:type="dcterms:W3CDTF">2020-04-25T10:59:19Z</dcterms:modified>
</cp:coreProperties>
</file>