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256" r:id="rId2"/>
    <p:sldId id="270" r:id="rId3"/>
    <p:sldId id="271" r:id="rId4"/>
    <p:sldId id="272" r:id="rId5"/>
    <p:sldId id="257" r:id="rId6"/>
    <p:sldId id="273" r:id="rId7"/>
    <p:sldId id="258" r:id="rId8"/>
    <p:sldId id="274" r:id="rId9"/>
    <p:sldId id="260" r:id="rId10"/>
    <p:sldId id="275" r:id="rId11"/>
    <p:sldId id="259" r:id="rId12"/>
    <p:sldId id="277" r:id="rId13"/>
    <p:sldId id="278" r:id="rId14"/>
    <p:sldId id="261" r:id="rId15"/>
    <p:sldId id="276" r:id="rId16"/>
    <p:sldId id="283" r:id="rId17"/>
    <p:sldId id="262" r:id="rId18"/>
    <p:sldId id="284" r:id="rId19"/>
    <p:sldId id="281" r:id="rId20"/>
    <p:sldId id="282" r:id="rId21"/>
    <p:sldId id="263" r:id="rId22"/>
    <p:sldId id="264" r:id="rId23"/>
    <p:sldId id="285" r:id="rId24"/>
    <p:sldId id="265" r:id="rId25"/>
    <p:sldId id="301" r:id="rId26"/>
    <p:sldId id="302" r:id="rId27"/>
    <p:sldId id="279" r:id="rId28"/>
    <p:sldId id="286" r:id="rId29"/>
    <p:sldId id="266" r:id="rId30"/>
    <p:sldId id="267" r:id="rId31"/>
    <p:sldId id="287" r:id="rId32"/>
    <p:sldId id="293" r:id="rId33"/>
    <p:sldId id="294" r:id="rId34"/>
    <p:sldId id="295" r:id="rId35"/>
    <p:sldId id="296" r:id="rId36"/>
    <p:sldId id="297" r:id="rId37"/>
    <p:sldId id="268" r:id="rId38"/>
    <p:sldId id="288" r:id="rId39"/>
    <p:sldId id="280" r:id="rId40"/>
    <p:sldId id="298" r:id="rId41"/>
    <p:sldId id="299" r:id="rId42"/>
    <p:sldId id="300" r:id="rId43"/>
    <p:sldId id="290" r:id="rId44"/>
    <p:sldId id="289" r:id="rId45"/>
    <p:sldId id="269" r:id="rId46"/>
    <p:sldId id="29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12/17/2018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12/17/2018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A63C51AD-086F-C94E-94B3-D341EC2D0F1B}" type="datetime1">
              <a:rPr lang="en-US" smtClean="0"/>
              <a:t>12/17/2018</a:t>
            </a:fld>
            <a:endParaRPr lang="en-US"/>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r>
              <a:rPr lang="en-US"/>
              <a:t>Chapter 25 Configuration management</a:t>
            </a:r>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3386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25AF4D9-6DBE-6C4F-8D91-152F2FF8D19F}" type="datetime1">
              <a:rPr lang="en-US" smtClean="0"/>
              <a:t>12/17/2018</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22172346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25AF4D9-6DBE-6C4F-8D91-152F2FF8D19F}"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297318574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25AF4D9-6DBE-6C4F-8D91-152F2FF8D19F}"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250217075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5AF4D9-6DBE-6C4F-8D91-152F2FF8D19F}"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375263319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5AF4D9-6DBE-6C4F-8D91-152F2FF8D19F}" type="datetime1">
              <a:rPr lang="en-US" smtClean="0"/>
              <a:t>12/17/2018</a:t>
            </a:fld>
            <a:endParaRPr lang="en-US"/>
          </a:p>
        </p:txBody>
      </p:sp>
      <p:sp>
        <p:nvSpPr>
          <p:cNvPr id="8" name="Footer Placeholder 7"/>
          <p:cNvSpPr>
            <a:spLocks noGrp="1"/>
          </p:cNvSpPr>
          <p:nvPr>
            <p:ph type="ftr" sz="quarter" idx="11"/>
          </p:nvPr>
        </p:nvSpPr>
        <p:spPr/>
        <p:txBody>
          <a:bodyPr/>
          <a:lstStyle/>
          <a:p>
            <a:r>
              <a:rPr lang="en-US"/>
              <a:t>Chapter 25 Configuration management</a:t>
            </a:r>
          </a:p>
        </p:txBody>
      </p:sp>
      <p:sp>
        <p:nvSpPr>
          <p:cNvPr id="9" name="Slide Number Placeholder 8"/>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8740278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5AF4D9-6DBE-6C4F-8D91-152F2FF8D19F}" type="datetime1">
              <a:rPr lang="en-US" smtClean="0"/>
              <a:t>12/17/2018</a:t>
            </a:fld>
            <a:endParaRPr lang="en-US"/>
          </a:p>
        </p:txBody>
      </p:sp>
      <p:sp>
        <p:nvSpPr>
          <p:cNvPr id="8" name="Footer Placeholder 7"/>
          <p:cNvSpPr>
            <a:spLocks noGrp="1"/>
          </p:cNvSpPr>
          <p:nvPr>
            <p:ph type="ftr" sz="quarter" idx="11"/>
          </p:nvPr>
        </p:nvSpPr>
        <p:spPr>
          <a:xfrm>
            <a:off x="420833" y="6391839"/>
            <a:ext cx="2733212" cy="304801"/>
          </a:xfrm>
        </p:spPr>
        <p:txBody>
          <a:bodyPr/>
          <a:lstStyle/>
          <a:p>
            <a:r>
              <a:rPr lang="en-US"/>
              <a:t>Chapter 25 Configuration management</a:t>
            </a:r>
          </a:p>
        </p:txBody>
      </p:sp>
      <p:sp>
        <p:nvSpPr>
          <p:cNvPr id="9" name="Slide Number Placeholder 8"/>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91059885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DBB0FBF7-F2C3-4A44-926D-3C7A25769F22}"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3100245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9B34DAB4-2282-0040-8069-8A27E37D4FC2}"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343600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6655C-7075-FB4C-B706-85ECE551A63D}"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45953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02CD4-1AF0-7D4C-98F3-2274E426F37C}" type="datetime1">
              <a:rPr lang="en-US" smtClean="0"/>
              <a:t>12/17/2018</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411686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C07BD-49F4-2D40-8CAC-58D396B31A14}" type="datetime1">
              <a:rPr lang="en-US" smtClean="0"/>
              <a:t>12/17/2018</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34863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57507-882D-2D45-BF33-E4094EAACC38}" type="datetime1">
              <a:rPr lang="en-US" smtClean="0"/>
              <a:t>12/17/2018</a:t>
            </a:fld>
            <a:endParaRPr lang="en-US"/>
          </a:p>
        </p:txBody>
      </p:sp>
      <p:sp>
        <p:nvSpPr>
          <p:cNvPr id="8" name="Footer Placeholder 7"/>
          <p:cNvSpPr>
            <a:spLocks noGrp="1"/>
          </p:cNvSpPr>
          <p:nvPr>
            <p:ph type="ftr" sz="quarter" idx="11"/>
          </p:nvPr>
        </p:nvSpPr>
        <p:spPr/>
        <p:txBody>
          <a:bodyPr/>
          <a:lstStyle/>
          <a:p>
            <a:r>
              <a:rPr lang="en-US"/>
              <a:t>Chapter 25 Configuration management</a:t>
            </a:r>
          </a:p>
        </p:txBody>
      </p:sp>
      <p:sp>
        <p:nvSpPr>
          <p:cNvPr id="9" name="Slide Number Placeholder 8"/>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36069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9168A-78B9-6848-B633-88DAC6054ED0}" type="datetime1">
              <a:rPr lang="en-US" smtClean="0"/>
              <a:t>12/17/2018</a:t>
            </a:fld>
            <a:endParaRPr lang="en-US"/>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311875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52B3A-80EB-6847-B596-18A5988DC78B}" type="datetime1">
              <a:rPr lang="en-US" smtClean="0"/>
              <a:t>12/17/2018</a:t>
            </a:fld>
            <a:endParaRPr lang="en-US"/>
          </a:p>
        </p:txBody>
      </p:sp>
      <p:sp>
        <p:nvSpPr>
          <p:cNvPr id="3" name="Footer Placeholder 2"/>
          <p:cNvSpPr>
            <a:spLocks noGrp="1"/>
          </p:cNvSpPr>
          <p:nvPr>
            <p:ph type="ftr" sz="quarter" idx="11"/>
          </p:nvPr>
        </p:nvSpPr>
        <p:spPr/>
        <p:txBody>
          <a:bodyPr/>
          <a:lstStyle/>
          <a:p>
            <a:r>
              <a:rPr lang="en-US"/>
              <a:t>Chapter 25 Configuration management</a:t>
            </a:r>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267191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5F2C3A87-72EE-8648-842D-65C6F2F7214C}" type="datetime1">
              <a:rPr lang="en-US" smtClean="0"/>
              <a:t>12/17/2018</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46457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AE59C41-92E2-C748-B829-E76065CE1C72}" type="datetime1">
              <a:rPr lang="en-US" smtClean="0"/>
              <a:t>12/17/2018</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97358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825AF4D9-6DBE-6C4F-8D91-152F2FF8D19F}" type="datetime1">
              <a:rPr lang="en-US" smtClean="0"/>
              <a:t>12/17/2018</a:t>
            </a:fld>
            <a:endParaRPr lang="en-US"/>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r>
              <a:rPr lang="en-US"/>
              <a:t>Chapter 25 Configuration management</a:t>
            </a:r>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7B134961-4B2C-A547-9A54-CB85DA02077E}" type="slidenum">
              <a:rPr lang="en-US" smtClean="0"/>
              <a:pPr/>
              <a:t>‹#›</a:t>
            </a:fld>
            <a:endParaRPr lang="en-US"/>
          </a:p>
        </p:txBody>
      </p:sp>
    </p:spTree>
    <p:extLst>
      <p:ext uri="{BB962C8B-B14F-4D97-AF65-F5344CB8AC3E}">
        <p14:creationId xmlns:p14="http://schemas.microsoft.com/office/powerpoint/2010/main" val="829187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Configuration Management</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partially completed change request form (a)</a:t>
            </a:r>
            <a:r>
              <a:rPr lang="en-GB" dirty="0"/>
              <a:t> </a:t>
            </a:r>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a:ln>
                  <a:noFill/>
                </a:ln>
                <a:solidFill>
                  <a:schemeClr val="tx1"/>
                </a:solidFill>
                <a:effectLst/>
                <a:latin typeface="Arial"/>
                <a:ea typeface="ＭＳ Ｐゴシック" charset="-128"/>
                <a:cs typeface="Arial"/>
              </a:rPr>
              <a:t>AppProcessing</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Number: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a:ln>
                  <a:noFill/>
                </a:ln>
                <a:solidFill>
                  <a:schemeClr val="tx1"/>
                </a:solidFill>
                <a:effectLst/>
                <a:latin typeface="Arial"/>
                <a:ea typeface="ＭＳ Ｐゴシック" charset="-128"/>
                <a:cs typeface="Arial"/>
              </a:rPr>
              <a:t>Sommerville</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a:ln>
                  <a:noFill/>
                </a:ln>
                <a:solidFill>
                  <a:schemeClr val="tx1"/>
                </a:solidFill>
                <a:effectLst/>
                <a:latin typeface="Arial"/>
                <a:ea typeface="ＭＳ Ｐゴシック" charset="-128"/>
                <a:cs typeface="Arial"/>
              </a:rPr>
              <a:t>Looek</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Analysis 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partially completed change request form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28/01/09	</a:t>
            </a:r>
            <a:r>
              <a:rPr kumimoji="0" lang="en-GB" sz="1600" b="1" i="0" u="none" strike="noStrike" cap="none" normalizeH="0" baseline="0" dirty="0">
                <a:ln>
                  <a:noFill/>
                </a:ln>
                <a:solidFill>
                  <a:schemeClr val="tx1"/>
                </a:solidFill>
                <a:effectLst/>
                <a:latin typeface="Arial"/>
                <a:ea typeface="ＭＳ Ｐゴシック" charset="-128"/>
                <a:cs typeface="Arial"/>
              </a:rPr>
              <a:t>CCB 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a:ln>
                  <a:noFill/>
                </a:ln>
                <a:solidFill>
                  <a:schemeClr val="tx1"/>
                </a:solidFill>
                <a:effectLst/>
                <a:latin typeface="Arial"/>
                <a:ea typeface="ＭＳ Ｐゴシック" charset="-128"/>
                <a:cs typeface="Arial"/>
              </a:rPr>
              <a:t>:	Date 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	QA 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change analysis</a:t>
            </a:r>
          </a:p>
        </p:txBody>
      </p:sp>
      <p:sp>
        <p:nvSpPr>
          <p:cNvPr id="3" name="Content Placeholder 2"/>
          <p:cNvSpPr>
            <a:spLocks noGrp="1"/>
          </p:cNvSpPr>
          <p:nvPr>
            <p:ph idx="1"/>
          </p:nvPr>
        </p:nvSpPr>
        <p:spPr/>
        <p:txBody>
          <a:bodyPr/>
          <a:lstStyle/>
          <a:p>
            <a:r>
              <a:rPr lang="en-US" dirty="0"/>
              <a:t>The consequences of not making the change </a:t>
            </a:r>
            <a:endParaRPr lang="en-GB" dirty="0"/>
          </a:p>
          <a:p>
            <a:r>
              <a:rPr lang="en-US" dirty="0"/>
              <a:t>The benefits of the change </a:t>
            </a:r>
            <a:endParaRPr lang="en-GB" dirty="0"/>
          </a:p>
          <a:p>
            <a:r>
              <a:rPr lang="en-US" dirty="0"/>
              <a:t>The number of users affected by the change</a:t>
            </a:r>
            <a:endParaRPr lang="en-GB" dirty="0"/>
          </a:p>
          <a:p>
            <a:r>
              <a:rPr lang="en-US" dirty="0"/>
              <a:t>The costs of making the change</a:t>
            </a:r>
            <a:endParaRPr lang="en-GB" dirty="0"/>
          </a:p>
          <a:p>
            <a:r>
              <a:rPr lang="en-US" dirty="0"/>
              <a:t>The product release cycle</a:t>
            </a:r>
            <a:endParaRPr lang="en-GB" dirty="0"/>
          </a:p>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management and agile methods</a:t>
            </a:r>
            <a:endParaRPr lang="en-US" dirty="0"/>
          </a:p>
        </p:txBody>
      </p:sp>
      <p:sp>
        <p:nvSpPr>
          <p:cNvPr id="3" name="Content Placeholder 2"/>
          <p:cNvSpPr>
            <a:spLocks noGrp="1"/>
          </p:cNvSpPr>
          <p:nvPr>
            <p:ph idx="1"/>
          </p:nvPr>
        </p:nvSpPr>
        <p:spPr/>
        <p:txBody>
          <a:bodyPr/>
          <a:lstStyle/>
          <a:p>
            <a:r>
              <a:rPr lang="en-US" dirty="0"/>
              <a:t>In some agile methods, customers are directly involved in change management. </a:t>
            </a:r>
          </a:p>
          <a:p>
            <a:r>
              <a:rPr lang="en-US" dirty="0"/>
              <a:t>The propose a change to the requirements and work with the team to assess its impact and decide whether the change should take priority over the features planned for the next increment of the system. </a:t>
            </a:r>
          </a:p>
          <a:p>
            <a:r>
              <a:rPr lang="en-US" dirty="0"/>
              <a:t>Changes to improve the software improvement are decided by the programmers working on the system. </a:t>
            </a:r>
          </a:p>
          <a:p>
            <a:r>
              <a:rPr lang="en-US" dirty="0"/>
              <a:t>Refactoring, where the software is continually improved, is not seen as an overhead but as a necessary part of the development process.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history</a:t>
            </a:r>
            <a:r>
              <a:rPr lang="en-GB" dirty="0"/>
              <a:t> </a:t>
            </a:r>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Version	Modifier	Date	</a:t>
            </a:r>
            <a:r>
              <a:rPr kumimoji="0" lang="en-US" sz="1600" b="0" i="0" u="none" strike="noStrike" cap="none" normalizeH="0" dirty="0">
                <a:ln>
                  <a:noFill/>
                </a:ln>
                <a:solidFill>
                  <a:schemeClr val="tx1"/>
                </a:solidFill>
                <a:effectLst/>
                <a:latin typeface="Arial"/>
                <a:ea typeface="Times New Roman" charset="0"/>
                <a:cs typeface="Arial"/>
              </a:rPr>
              <a:t>  	</a:t>
            </a:r>
            <a:r>
              <a:rPr kumimoji="0" lang="en-US" sz="1600" b="0" i="0" u="none" strike="noStrike" cap="none" normalizeH="0" baseline="0" dirty="0">
                <a:ln>
                  <a:noFill/>
                </a:ln>
                <a:solidFill>
                  <a:schemeClr val="tx1"/>
                </a:solidFill>
                <a:effectLst/>
                <a:latin typeface="Arial"/>
                <a:ea typeface="Times New Roman" charset="0"/>
                <a:cs typeface="Arial"/>
              </a:rPr>
              <a:t>Change		Reason</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1.0	J. Jones	11/11/2009	Add header	Submitted 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1.1	R.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a:ln>
                  <a:noFill/>
                </a:ln>
                <a:solidFill>
                  <a:schemeClr val="tx1"/>
                </a:solidFill>
                <a:effectLst/>
                <a:latin typeface="Arial"/>
                <a:ea typeface="Times New Roman" charset="0"/>
                <a:cs typeface="Arial"/>
              </a:rPr>
              <a:t> 	13/11/2009	New field		Change 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3" name="Content Placeholder 2"/>
          <p:cNvSpPr>
            <a:spLocks noGrp="1"/>
          </p:cNvSpPr>
          <p:nvPr>
            <p:ph idx="1"/>
          </p:nvPr>
        </p:nvSpPr>
        <p:spPr/>
        <p:txBody>
          <a:bodyPr/>
          <a:lstStyle/>
          <a:p>
            <a:r>
              <a:rPr lang="en-US" dirty="0"/>
              <a:t>Version management (VM) is the process of keeping track of different versions of software components or configuration items and the systems in which these components are used. </a:t>
            </a:r>
          </a:p>
          <a:p>
            <a:r>
              <a:rPr lang="en-US" dirty="0"/>
              <a:t>It also involves ensuring that changes made by different developers to these versions do not interfere with each other. </a:t>
            </a:r>
          </a:p>
          <a:p>
            <a:r>
              <a:rPr lang="en-US" dirty="0"/>
              <a:t>Therefore version management can be thought of as the process of managing </a:t>
            </a:r>
            <a:r>
              <a:rPr lang="en-US" dirty="0" err="1"/>
              <a:t>codelines</a:t>
            </a:r>
            <a:r>
              <a:rPr lang="en-US" dirty="0"/>
              <a:t> and baselines. </a:t>
            </a:r>
            <a:endParaRPr lang="en-GB" dirty="0"/>
          </a:p>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sp>
        <p:nvSpPr>
          <p:cNvPr id="3" name="Content Placeholder 2"/>
          <p:cNvSpPr>
            <a:spLocks noGrp="1"/>
          </p:cNvSpPr>
          <p:nvPr>
            <p:ph idx="1"/>
          </p:nvPr>
        </p:nvSpPr>
        <p:spPr/>
        <p:txBody>
          <a:bodyPr/>
          <a:lstStyle/>
          <a:p>
            <a:r>
              <a:rPr lang="en-US" dirty="0"/>
              <a:t>A </a:t>
            </a:r>
            <a:r>
              <a:rPr lang="en-US" dirty="0" err="1"/>
              <a:t>codeline</a:t>
            </a:r>
            <a:r>
              <a:rPr lang="en-US" dirty="0"/>
              <a:t> is a sequence of versions of  source code with later versions in the sequence derived from earlier versions. </a:t>
            </a:r>
          </a:p>
          <a:p>
            <a:r>
              <a:rPr lang="en-US" dirty="0" err="1"/>
              <a:t>Codelines</a:t>
            </a:r>
            <a:r>
              <a:rPr lang="en-US" dirty="0"/>
              <a:t> normally apply to components of systems so that there are different versions of each component.</a:t>
            </a:r>
          </a:p>
          <a:p>
            <a:r>
              <a:rPr lang="en-US" dirty="0"/>
              <a:t> A baseline is a definition of a specific system. </a:t>
            </a:r>
          </a:p>
          <a:p>
            <a:r>
              <a:rPr lang="en-US" dirty="0"/>
              <a:t>The baseline therefore specifies the component versions that are included in the system plus a specification of the libraries used, configuration files, etc.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r>
              <a:rPr lang="en-GB" dirty="0"/>
              <a:t> </a:t>
            </a:r>
            <a:endParaRPr lang="en-US" dirty="0"/>
          </a:p>
        </p:txBody>
      </p:sp>
      <p:pic>
        <p:nvPicPr>
          <p:cNvPr id="4" name="Content Placeholder 3" descr="25.6 CodeandBaselines.eps"/>
          <p:cNvPicPr>
            <a:picLocks noGrp="1" noChangeAspect="1"/>
          </p:cNvPicPr>
          <p:nvPr>
            <p:ph idx="1"/>
          </p:nvPr>
        </p:nvPicPr>
        <p:blipFill>
          <a:blip r:embed="rId2"/>
          <a:stretch>
            <a:fillRect/>
          </a:stretch>
        </p:blipFill>
        <p:spPr>
          <a:xfrm>
            <a:off x="2385443" y="3359269"/>
            <a:ext cx="3580952" cy="1904762"/>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p>
        </p:txBody>
      </p:sp>
      <p:sp>
        <p:nvSpPr>
          <p:cNvPr id="3" name="Content Placeholder 2"/>
          <p:cNvSpPr>
            <a:spLocks noGrp="1"/>
          </p:cNvSpPr>
          <p:nvPr>
            <p:ph idx="1"/>
          </p:nvPr>
        </p:nvSpPr>
        <p:spPr/>
        <p:txBody>
          <a:bodyPr/>
          <a:lstStyle/>
          <a:p>
            <a:r>
              <a:rPr lang="en-US" dirty="0"/>
              <a:t>Baselines may be specified using a configuration language, which allows you to define what components are included in a version of a particular system. </a:t>
            </a:r>
            <a:endParaRPr lang="en-GB" dirty="0"/>
          </a:p>
          <a:p>
            <a:r>
              <a:rPr lang="en-US" dirty="0"/>
              <a:t>Baselines are important because you often have to recreate a specific version of a complete system. </a:t>
            </a:r>
          </a:p>
          <a:p>
            <a:pPr lvl="1"/>
            <a:r>
              <a:rPr lang="en-US" dirty="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lstStyle/>
          <a:p>
            <a:r>
              <a:rPr lang="en-US" dirty="0"/>
              <a:t>Version and release identification </a:t>
            </a:r>
          </a:p>
          <a:p>
            <a:pPr lvl="1"/>
            <a:r>
              <a:rPr lang="en-US" dirty="0"/>
              <a:t>Managed versions are assigned identifiers when they are submitted to the system. </a:t>
            </a:r>
          </a:p>
          <a:p>
            <a:r>
              <a:rPr lang="en-US" dirty="0"/>
              <a:t>Storage management </a:t>
            </a:r>
          </a:p>
          <a:p>
            <a:pPr lvl="1"/>
            <a:r>
              <a:rPr lang="en-US" dirty="0"/>
              <a:t>To reduce the storage space required by multiple versions of components that differ only slightly, version management systems usually provide storage management facilities. </a:t>
            </a:r>
          </a:p>
          <a:p>
            <a:r>
              <a:rPr lang="en-US" dirty="0"/>
              <a:t>Change history recording </a:t>
            </a:r>
          </a:p>
          <a:p>
            <a:pPr lvl="1"/>
            <a:r>
              <a:rPr lang="en-US" dirty="0"/>
              <a:t>All of the changes made to the code of a system or component are recorded and listed. </a:t>
            </a:r>
            <a:endParaRPr lang="en-GB"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Change management</a:t>
            </a:r>
            <a:endParaRPr lang="en-GB" dirty="0"/>
          </a:p>
          <a:p>
            <a:r>
              <a:rPr lang="en-US" dirty="0"/>
              <a:t>Version management </a:t>
            </a:r>
            <a:endParaRPr lang="en-GB" dirty="0"/>
          </a:p>
          <a:p>
            <a:r>
              <a:rPr lang="en-US" dirty="0"/>
              <a:t>System building</a:t>
            </a:r>
            <a:endParaRPr lang="en-GB" dirty="0"/>
          </a:p>
          <a:p>
            <a:r>
              <a:rPr lang="en-US" dirty="0"/>
              <a:t>Release management</a:t>
            </a:r>
            <a:r>
              <a:rPr lang="en-GB" dirty="0"/>
              <a:t> </a:t>
            </a:r>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lstStyle/>
          <a:p>
            <a:r>
              <a:rPr lang="en-US" dirty="0"/>
              <a:t>Independent development </a:t>
            </a:r>
          </a:p>
          <a:p>
            <a:pPr lvl="1"/>
            <a:r>
              <a:rPr lang="en-US" dirty="0"/>
              <a:t>The version management system keeps track of components that have been checked out for editing and ensures that changes made to a component by different developers do not interfere. </a:t>
            </a:r>
          </a:p>
          <a:p>
            <a:r>
              <a:rPr lang="en-US" dirty="0"/>
              <a:t>Project support </a:t>
            </a:r>
          </a:p>
          <a:p>
            <a:pPr lvl="1"/>
            <a:r>
              <a:rPr lang="en-US" dirty="0"/>
              <a:t>A version management system may support the development of several projects, which share components.</a:t>
            </a:r>
          </a:p>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using deltas</a:t>
            </a:r>
            <a:r>
              <a:rPr lang="en-GB" dirty="0"/>
              <a:t> </a:t>
            </a:r>
            <a:endParaRPr lang="en-US" dirty="0"/>
          </a:p>
        </p:txBody>
      </p:sp>
      <p:pic>
        <p:nvPicPr>
          <p:cNvPr id="4" name="Content Placeholder 3" descr="25.7 CodelineDelta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6411" b="-26411"/>
              <a:stretch>
                <a:fillRect/>
              </a:stretch>
            </p:blipFill>
          </mc:Choice>
          <mc:Fallback>
            <p:blipFill>
              <a:blip r:embed="rId3"/>
              <a:srcRect t="-26411" b="-26411"/>
              <a:stretch>
                <a:fillRect/>
              </a:stretch>
            </p:blipFill>
          </mc:Fallback>
        </mc:AlternateContent>
        <p:spPr>
          <a:xfrm>
            <a:off x="1186828" y="1600201"/>
            <a:ext cx="6555339" cy="3605184"/>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 and check-out from a version repository</a:t>
            </a:r>
            <a:r>
              <a:rPr lang="en-GB" dirty="0"/>
              <a:t> </a:t>
            </a:r>
            <a:endParaRPr lang="en-US" dirty="0"/>
          </a:p>
        </p:txBody>
      </p:sp>
      <p:pic>
        <p:nvPicPr>
          <p:cNvPr id="4" name="Content Placeholder 3" descr="25.8 CheckInOu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Codeline branches</a:t>
            </a:r>
            <a:endParaRPr lang="en-US" dirty="0"/>
          </a:p>
        </p:txBody>
      </p:sp>
      <p:sp>
        <p:nvSpPr>
          <p:cNvPr id="3" name="Content Placeholder 2"/>
          <p:cNvSpPr>
            <a:spLocks noGrp="1"/>
          </p:cNvSpPr>
          <p:nvPr>
            <p:ph idx="1"/>
          </p:nvPr>
        </p:nvSpPr>
        <p:spPr/>
        <p:txBody>
          <a:bodyPr/>
          <a:lstStyle/>
          <a:p>
            <a:r>
              <a:rPr lang="en-US" dirty="0"/>
              <a:t>Rather than a linear sequence of versions that reflect changes to the component over time, there may be several independent sequences. </a:t>
            </a:r>
          </a:p>
          <a:p>
            <a:pPr lvl="1"/>
            <a:r>
              <a:rPr lang="en-US" dirty="0"/>
              <a:t>This is normal in system development, where different developers work independently on different versions of the source code and so change it in different ways. </a:t>
            </a:r>
          </a:p>
          <a:p>
            <a:r>
              <a:rPr lang="en-US" dirty="0"/>
              <a:t>At some stage, it may be necessary to merge </a:t>
            </a:r>
            <a:r>
              <a:rPr lang="en-US" dirty="0" err="1"/>
              <a:t>codeline</a:t>
            </a:r>
            <a:r>
              <a:rPr lang="en-US" dirty="0"/>
              <a:t> branches to create a new version of a component that includes all changes that have been made. </a:t>
            </a:r>
          </a:p>
          <a:p>
            <a:pPr lvl="1"/>
            <a:r>
              <a:rPr lang="en-US" dirty="0"/>
              <a:t>If the changes made involve different parts of the code, the component versions may be merged automatically by combining the deltas that apply to the code. </a:t>
            </a:r>
          </a:p>
        </p:txBody>
      </p:sp>
      <p:sp>
        <p:nvSpPr>
          <p:cNvPr id="7" name="Footer Placeholder 6"/>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r>
              <a:rPr lang="en-GB" dirty="0"/>
              <a:t> </a:t>
            </a:r>
            <a:endParaRPr lang="en-US" dirty="0"/>
          </a:p>
        </p:txBody>
      </p:sp>
      <p:pic>
        <p:nvPicPr>
          <p:cNvPr id="4" name="Content Placeholder 3" descr="25.9 BranchingMerg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611" b="-9611"/>
              <a:stretch>
                <a:fillRect/>
              </a:stretch>
            </p:blipFill>
          </mc:Choice>
          <mc:Fallback>
            <p:blipFill>
              <a:blip r:embed="rId3"/>
              <a:srcRect t="-9611" b="-9611"/>
              <a:stretch>
                <a:fillRect/>
              </a:stretch>
            </p:blipFill>
          </mc:Fallback>
        </mc:AlternateContent>
        <p:spPr>
          <a:xfrm>
            <a:off x="822014" y="1600201"/>
            <a:ext cx="7136340" cy="3924712"/>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0000" lnSpcReduction="20000"/>
          </a:bodyPr>
          <a:lstStyle/>
          <a:p>
            <a:r>
              <a:rPr lang="en-US" sz="2000" dirty="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a:p>
          <a:p>
            <a:r>
              <a:rPr lang="en-US" sz="2000" dirty="0"/>
              <a:t>The main configuration management processes are change management, version management, system building and release management. </a:t>
            </a:r>
            <a:endParaRPr lang="en-GB" sz="2000" dirty="0"/>
          </a:p>
          <a:p>
            <a:r>
              <a:rPr lang="en-US" sz="2000" dirty="0"/>
              <a:t>Change management involves assessing proposals for changes from system customers and other stakeholders and deciding if it is cost-effective to implement these in a new version of a system.</a:t>
            </a:r>
          </a:p>
          <a:p>
            <a:r>
              <a:rPr lang="en-US" sz="2000" dirty="0"/>
              <a:t>Version management involves keeping track of the different versions of software components as changes are made to them. </a:t>
            </a:r>
            <a:endParaRPr lang="en-GB" sz="2000" dirty="0"/>
          </a:p>
          <a:p>
            <a:endParaRPr lang="en-GB" sz="2000"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25 – Configuration Management</a:t>
            </a:r>
          </a:p>
        </p:txBody>
      </p:sp>
      <p:sp>
        <p:nvSpPr>
          <p:cNvPr id="3" name="Subtitle 2"/>
          <p:cNvSpPr>
            <a:spLocks noGrp="1"/>
          </p:cNvSpPr>
          <p:nvPr>
            <p:ph type="subTitle" idx="1"/>
          </p:nvPr>
        </p:nvSpPr>
        <p:spPr/>
        <p:txBody>
          <a:bodyPr/>
          <a:lstStyle/>
          <a:p>
            <a:r>
              <a:rPr lang="en-US" dirty="0"/>
              <a:t>Lecture 2</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p>
        </p:txBody>
      </p:sp>
      <p:sp>
        <p:nvSpPr>
          <p:cNvPr id="3" name="Content Placeholder 2"/>
          <p:cNvSpPr>
            <a:spLocks noGrp="1"/>
          </p:cNvSpPr>
          <p:nvPr>
            <p:ph idx="1"/>
          </p:nvPr>
        </p:nvSpPr>
        <p:spPr/>
        <p:txBody>
          <a:bodyPr/>
          <a:lstStyle/>
          <a:p>
            <a:r>
              <a:rPr lang="en-US" dirty="0"/>
              <a:t>System building is the process of creating a complete, executable system by compiling and linking the system components, external libraries, configuration files, etc.</a:t>
            </a:r>
          </a:p>
          <a:p>
            <a:r>
              <a:rPr lang="en-US" dirty="0"/>
              <a:t>System building tools and version management tools must communicate as the build process involves checking out component versions from the repository managed by the version management system. </a:t>
            </a:r>
          </a:p>
          <a:p>
            <a:r>
              <a:rPr lang="en-US" dirty="0"/>
              <a:t>The configuration description used to identify a baseline is also used by the system building tool.</a:t>
            </a:r>
            <a:r>
              <a:rPr lang="en-GB" dirty="0"/>
              <a:t> </a:t>
            </a:r>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platforms</a:t>
            </a:r>
          </a:p>
        </p:txBody>
      </p:sp>
      <p:sp>
        <p:nvSpPr>
          <p:cNvPr id="3" name="Content Placeholder 2"/>
          <p:cNvSpPr>
            <a:spLocks noGrp="1"/>
          </p:cNvSpPr>
          <p:nvPr>
            <p:ph idx="1"/>
          </p:nvPr>
        </p:nvSpPr>
        <p:spPr/>
        <p:txBody>
          <a:bodyPr/>
          <a:lstStyle/>
          <a:p>
            <a:r>
              <a:rPr lang="en-US" dirty="0"/>
              <a:t>The development system, which includes development tools such as compilers, source code editors, etc.</a:t>
            </a:r>
          </a:p>
          <a:p>
            <a:pPr lvl="1"/>
            <a:r>
              <a:rPr lang="en-US" dirty="0"/>
              <a:t>Developers check out code from the version management system into a private workspace before making changes to the system. </a:t>
            </a:r>
            <a:endParaRPr lang="en-GB" dirty="0"/>
          </a:p>
          <a:p>
            <a:r>
              <a:rPr lang="en-US" dirty="0"/>
              <a:t>The build server, which is used to build definitive, executable versions of the system. </a:t>
            </a:r>
          </a:p>
          <a:p>
            <a:pPr lvl="1"/>
            <a:r>
              <a:rPr lang="en-US" dirty="0"/>
              <a:t>Developers check-in code to the version management system before it is built. The system build may rely on external libraries that are not included in the version management system.</a:t>
            </a:r>
            <a:r>
              <a:rPr lang="en-GB" dirty="0"/>
              <a:t> </a:t>
            </a:r>
          </a:p>
          <a:p>
            <a:r>
              <a:rPr lang="en-US" dirty="0"/>
              <a:t>The target environment, which is the platform on which the system executes.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build, and target platforms</a:t>
            </a:r>
            <a:r>
              <a:rPr lang="en-GB" dirty="0"/>
              <a:t> </a:t>
            </a:r>
            <a:endParaRPr lang="en-US" dirty="0"/>
          </a:p>
        </p:txBody>
      </p:sp>
      <p:pic>
        <p:nvPicPr>
          <p:cNvPr id="4" name="Content Placeholder 3" descr="25.10 Build Environ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771" b="-5771"/>
              <a:stretch>
                <a:fillRect/>
              </a:stretch>
            </p:blipFill>
          </mc:Choice>
          <mc:Fallback>
            <p:blipFill>
              <a:blip r:embed="rId3"/>
              <a:srcRect t="-5771" b="-5771"/>
              <a:stretch>
                <a:fillRect/>
              </a:stretch>
            </p:blipFill>
          </mc:Fallback>
        </mc:AlternateContent>
        <p:spPr>
          <a:xfrm>
            <a:off x="1200340" y="1600200"/>
            <a:ext cx="6690456" cy="3679493"/>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Because software changes frequently, systems, can be thought of as a set of versions, each of which has to be maintained and managed.</a:t>
            </a:r>
            <a:r>
              <a:rPr lang="en-GB" dirty="0"/>
              <a:t> </a:t>
            </a:r>
          </a:p>
          <a:p>
            <a:r>
              <a:rPr lang="en-US" dirty="0"/>
              <a:t>Versions implement proposals for change, corrections of faults, and adaptations for different hardware and operating systems. </a:t>
            </a:r>
          </a:p>
          <a:p>
            <a:r>
              <a:rPr lang="en-US" dirty="0"/>
              <a:t>Configuration management (CM) is concerned with the policies, processes and tools for managing changing software systems. You need CM because it is easy to lose track of what changes and component versions have been incorporated into each system version.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r>
              <a:rPr lang="en-GB" dirty="0"/>
              <a:t> </a:t>
            </a:r>
            <a:endParaRPr lang="en-US" dirty="0"/>
          </a:p>
        </p:txBody>
      </p:sp>
      <p:pic>
        <p:nvPicPr>
          <p:cNvPr id="4" name="Content Placeholder 3" descr="25.11 SystemBuild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7679" b="-7679"/>
              <a:stretch>
                <a:fillRect/>
              </a:stretch>
            </p:blipFill>
          </mc:Choice>
          <mc:Fallback>
            <p:blipFill>
              <a:blip r:embed="rId3"/>
              <a:srcRect t="-7679" b="-7679"/>
              <a:stretch>
                <a:fillRect/>
              </a:stretch>
            </p:blipFill>
          </mc:Fallback>
        </mc:AlternateContent>
        <p:spPr>
          <a:xfrm>
            <a:off x="1213852" y="1600200"/>
            <a:ext cx="6447246" cy="3545737"/>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system functionality</a:t>
            </a:r>
          </a:p>
        </p:txBody>
      </p:sp>
      <p:sp>
        <p:nvSpPr>
          <p:cNvPr id="3" name="Content Placeholder 2"/>
          <p:cNvSpPr>
            <a:spLocks noGrp="1"/>
          </p:cNvSpPr>
          <p:nvPr>
            <p:ph idx="1"/>
          </p:nvPr>
        </p:nvSpPr>
        <p:spPr/>
        <p:txBody>
          <a:bodyPr/>
          <a:lstStyle/>
          <a:p>
            <a:r>
              <a:rPr lang="en-US" dirty="0"/>
              <a:t>Build script generation</a:t>
            </a:r>
            <a:endParaRPr lang="en-GB" dirty="0"/>
          </a:p>
          <a:p>
            <a:r>
              <a:rPr lang="en-US" dirty="0"/>
              <a:t>Version management system integration</a:t>
            </a:r>
            <a:endParaRPr lang="en-GB" dirty="0"/>
          </a:p>
          <a:p>
            <a:r>
              <a:rPr lang="en-US" dirty="0"/>
              <a:t>Minimal re-compilation</a:t>
            </a:r>
            <a:endParaRPr lang="en-GB" dirty="0"/>
          </a:p>
          <a:p>
            <a:r>
              <a:rPr lang="en-US" dirty="0"/>
              <a:t>Executable system creation</a:t>
            </a:r>
            <a:endParaRPr lang="en-GB" dirty="0"/>
          </a:p>
          <a:p>
            <a:r>
              <a:rPr lang="en-US" dirty="0"/>
              <a:t>Test automation</a:t>
            </a:r>
            <a:endParaRPr lang="en-GB" dirty="0"/>
          </a:p>
          <a:p>
            <a:r>
              <a:rPr lang="en-US" dirty="0"/>
              <a:t>Reporting</a:t>
            </a:r>
            <a:endParaRPr lang="en-GB" dirty="0"/>
          </a:p>
          <a:p>
            <a:r>
              <a:rPr lang="en-US" dirty="0"/>
              <a:t>Documentation generation</a:t>
            </a:r>
            <a:endParaRPr lang="en-GB" dirty="0"/>
          </a:p>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recompilation</a:t>
            </a:r>
          </a:p>
        </p:txBody>
      </p:sp>
      <p:sp>
        <p:nvSpPr>
          <p:cNvPr id="3" name="Content Placeholder 2"/>
          <p:cNvSpPr>
            <a:spLocks noGrp="1"/>
          </p:cNvSpPr>
          <p:nvPr>
            <p:ph idx="1"/>
          </p:nvPr>
        </p:nvSpPr>
        <p:spPr/>
        <p:txBody>
          <a:bodyPr/>
          <a:lstStyle/>
          <a:p>
            <a:r>
              <a:rPr lang="en-US" dirty="0"/>
              <a:t>Tools to support system building are usually designed to minimize the amount of compilation that is required.</a:t>
            </a:r>
          </a:p>
          <a:p>
            <a:r>
              <a:rPr lang="en-US" dirty="0"/>
              <a:t>They do this by checking if a compiled version of a component is available. If so, there is no need to recompile that component. </a:t>
            </a:r>
            <a:endParaRPr lang="en-GB" dirty="0"/>
          </a:p>
          <a:p>
            <a:r>
              <a:rPr lang="en-US" dirty="0"/>
              <a:t>A unique signature identifies each source and object code version and is changed when the source code is edited. </a:t>
            </a:r>
          </a:p>
          <a:p>
            <a:r>
              <a:rPr lang="en-US" dirty="0"/>
              <a:t>By comparing the signatures on the source and object code files, it is possible to decide if the source code was used to generate the object code component.</a:t>
            </a:r>
            <a:endParaRPr lang="en-GB" dirty="0"/>
          </a:p>
          <a:p>
            <a:endParaRPr lang="en-US" dirty="0"/>
          </a:p>
        </p:txBody>
      </p:sp>
      <p:sp>
        <p:nvSpPr>
          <p:cNvPr id="4" name="Footer Placeholder 3"/>
          <p:cNvSpPr>
            <a:spLocks noGrp="1"/>
          </p:cNvSpPr>
          <p:nvPr>
            <p:ph type="ftr" sz="quarter" idx="11"/>
          </p:nvPr>
        </p:nvSpPr>
        <p:spPr/>
        <p:txBody>
          <a:bodyPr/>
          <a:lstStyle/>
          <a:p>
            <a:r>
              <a:rPr lang="en-US" dirty="0"/>
              <a:t>Chapter 25 Configuration management</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identification</a:t>
            </a:r>
          </a:p>
        </p:txBody>
      </p:sp>
      <p:sp>
        <p:nvSpPr>
          <p:cNvPr id="3" name="Content Placeholder 2"/>
          <p:cNvSpPr>
            <a:spLocks noGrp="1"/>
          </p:cNvSpPr>
          <p:nvPr>
            <p:ph idx="1"/>
          </p:nvPr>
        </p:nvSpPr>
        <p:spPr/>
        <p:txBody>
          <a:bodyPr/>
          <a:lstStyle/>
          <a:p>
            <a:r>
              <a:rPr lang="en-US" dirty="0"/>
              <a:t>Modification timestamps </a:t>
            </a:r>
          </a:p>
          <a:p>
            <a:pPr lvl="1"/>
            <a:r>
              <a:rPr lang="en-US" dirty="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a:t>Source code checksums </a:t>
            </a:r>
          </a:p>
          <a:p>
            <a:pPr lvl="1"/>
            <a:r>
              <a:rPr lang="en-US" dirty="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a:t> </a:t>
            </a:r>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Timestamps </a:t>
            </a:r>
            <a:r>
              <a:rPr lang="en-US" dirty="0" err="1"/>
              <a:t>vs</a:t>
            </a:r>
            <a:r>
              <a:rPr lang="en-US" dirty="0"/>
              <a:t> checksums</a:t>
            </a:r>
          </a:p>
        </p:txBody>
      </p:sp>
      <p:sp>
        <p:nvSpPr>
          <p:cNvPr id="3" name="Content Placeholder 2"/>
          <p:cNvSpPr>
            <a:spLocks noGrp="1"/>
          </p:cNvSpPr>
          <p:nvPr>
            <p:ph idx="1"/>
          </p:nvPr>
        </p:nvSpPr>
        <p:spPr/>
        <p:txBody>
          <a:bodyPr/>
          <a:lstStyle/>
          <a:p>
            <a:r>
              <a:rPr lang="en-US" dirty="0"/>
              <a:t>Timestamps</a:t>
            </a:r>
          </a:p>
          <a:p>
            <a:pPr lvl="1"/>
            <a:r>
              <a:rPr lang="en-US" dirty="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a:t>Checksums</a:t>
            </a:r>
          </a:p>
          <a:p>
            <a:pPr lvl="1"/>
            <a:r>
              <a:rPr lang="en-US" dirty="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p:txBody>
          <a:bodyPr/>
          <a:lstStyle/>
          <a:p>
            <a:r>
              <a:rPr lang="en-US" dirty="0"/>
              <a:t>Check out the mainline system from the version management system into the developer’s private workspace.</a:t>
            </a:r>
            <a:endParaRPr lang="en-GB" dirty="0"/>
          </a:p>
          <a:p>
            <a:r>
              <a:rPr lang="en-US" dirty="0"/>
              <a:t>Build the system and run automated tests to ensure that the built system passes all tests. If not, the build is broken and you should inform whoever checked in the last baseline system. They are responsible for repairing the problem.</a:t>
            </a:r>
            <a:endParaRPr lang="en-GB" dirty="0"/>
          </a:p>
          <a:p>
            <a:r>
              <a:rPr lang="en-US" dirty="0"/>
              <a:t>Make the changes to the system components.</a:t>
            </a:r>
            <a:endParaRPr lang="en-GB" dirty="0"/>
          </a:p>
          <a:p>
            <a:r>
              <a:rPr lang="en-US" dirty="0"/>
              <a:t>Build the system in the private workspace and rerun system tests. If the tests fail, continue editing.</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p:txBody>
          <a:bodyPr/>
          <a:lstStyle/>
          <a:p>
            <a:r>
              <a:rPr lang="en-US" dirty="0"/>
              <a:t>Once the system has passed its tests, check it into the build system but do not commit it as a new system baseline.</a:t>
            </a:r>
            <a:endParaRPr lang="en-GB" dirty="0"/>
          </a:p>
          <a:p>
            <a:r>
              <a:rPr lang="en-US" dirty="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a:p>
          <a:p>
            <a:r>
              <a:rPr lang="en-US" dirty="0"/>
              <a:t>If the system passes its tests on the build system, then commit the changes you have made as a new baseline in the system mainline.</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r>
              <a:rPr lang="en-GB" dirty="0"/>
              <a:t> </a:t>
            </a:r>
            <a:endParaRPr lang="en-US" dirty="0"/>
          </a:p>
        </p:txBody>
      </p:sp>
      <p:pic>
        <p:nvPicPr>
          <p:cNvPr id="4" name="Content Placeholder 3" descr="25.12 ContinIntegra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3630" b="-3630"/>
              <a:stretch>
                <a:fillRect/>
              </a:stretch>
            </p:blipFill>
          </mc:Choice>
          <mc:Fallback>
            <p:blipFill>
              <a:blip r:embed="rId3"/>
              <a:srcRect t="-3630" b="-3630"/>
              <a:stretch>
                <a:fillRect/>
              </a:stretch>
            </p:blipFill>
          </mc:Fallback>
        </mc:AlternateContent>
        <p:spPr>
          <a:xfrm>
            <a:off x="767967" y="1600201"/>
            <a:ext cx="7203898" cy="3961866"/>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building</a:t>
            </a:r>
          </a:p>
        </p:txBody>
      </p:sp>
      <p:sp>
        <p:nvSpPr>
          <p:cNvPr id="3" name="Content Placeholder 2"/>
          <p:cNvSpPr>
            <a:spLocks noGrp="1"/>
          </p:cNvSpPr>
          <p:nvPr>
            <p:ph idx="1"/>
          </p:nvPr>
        </p:nvSpPr>
        <p:spPr/>
        <p:txBody>
          <a:bodyPr/>
          <a:lstStyle/>
          <a:p>
            <a:r>
              <a:rPr lang="en-US" dirty="0"/>
              <a:t>The development organization sets a delivery time (say 2 p.m.) for system components. </a:t>
            </a:r>
          </a:p>
          <a:p>
            <a:pPr lvl="1"/>
            <a:r>
              <a:rPr lang="en-US" dirty="0"/>
              <a:t>If developers have new versions of the components that they are writing, they must deliver them by that time. </a:t>
            </a:r>
            <a:endParaRPr lang="en-GB" dirty="0"/>
          </a:p>
          <a:p>
            <a:pPr lvl="1"/>
            <a:r>
              <a:rPr lang="en-US" dirty="0"/>
              <a:t>A new version of the system is built from these components by compiling and linking them to form a complete system.</a:t>
            </a:r>
            <a:endParaRPr lang="en-GB" dirty="0"/>
          </a:p>
          <a:p>
            <a:pPr lvl="1"/>
            <a:r>
              <a:rPr lang="en-US" dirty="0"/>
              <a:t>This system is then delivered to the testing team, which carries out a set of predefined system tests</a:t>
            </a:r>
            <a:endParaRPr lang="en-GB" dirty="0"/>
          </a:p>
          <a:p>
            <a:pPr lvl="1"/>
            <a:r>
              <a:rPr lang="en-US" dirty="0"/>
              <a:t>Faults that are discovered during system testing are documented and returned to the system developers. They repair these faults in a subsequent version of the component.</a:t>
            </a:r>
            <a:endParaRPr lang="en-GB"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idx="1"/>
          </p:nvPr>
        </p:nvSpPr>
        <p:spPr/>
        <p:txBody>
          <a:bodyPr/>
          <a:lstStyle/>
          <a:p>
            <a:r>
              <a:rPr lang="en-US" dirty="0"/>
              <a:t>A system release is a version of a software system that is distributed to customers.</a:t>
            </a:r>
          </a:p>
          <a:p>
            <a:r>
              <a:rPr lang="en-US" dirty="0"/>
              <a:t>For mass market software, it is usually possible to identify two types of release: major releases which deliver significant new functionality, and minor releases, which repair bugs and fix customer problems that have been reported. </a:t>
            </a:r>
          </a:p>
          <a:p>
            <a:r>
              <a:rPr lang="en-US" dirty="0"/>
              <a:t>For custom software or software product lines, releases of the system may have to be produced for each customer and individual customers may be running several different releases of the system at the same time. </a:t>
            </a:r>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activities</a:t>
            </a:r>
          </a:p>
        </p:txBody>
      </p:sp>
      <p:sp>
        <p:nvSpPr>
          <p:cNvPr id="3" name="Content Placeholder 2"/>
          <p:cNvSpPr>
            <a:spLocks noGrp="1"/>
          </p:cNvSpPr>
          <p:nvPr>
            <p:ph idx="1"/>
          </p:nvPr>
        </p:nvSpPr>
        <p:spPr/>
        <p:txBody>
          <a:bodyPr>
            <a:normAutofit fontScale="77500" lnSpcReduction="20000"/>
          </a:bodyPr>
          <a:lstStyle/>
          <a:p>
            <a:r>
              <a:rPr lang="en-US" sz="2000" dirty="0"/>
              <a:t>Change management </a:t>
            </a:r>
          </a:p>
          <a:p>
            <a:pPr lvl="1"/>
            <a:r>
              <a:rPr lang="en-US" sz="1800" dirty="0"/>
              <a:t>Keeping track of requests for changes to the software from customers and developers, working out the costs and impact of changes, and deciding the changes should be implemented.</a:t>
            </a:r>
            <a:endParaRPr lang="en-GB" sz="1800" dirty="0"/>
          </a:p>
          <a:p>
            <a:r>
              <a:rPr lang="en-US" sz="2000" dirty="0"/>
              <a:t>Version management </a:t>
            </a:r>
          </a:p>
          <a:p>
            <a:pPr lvl="1"/>
            <a:r>
              <a:rPr lang="en-US" sz="1800" dirty="0"/>
              <a:t>Keeping track of the multiple versions of system components and ensuring that changes made to components by different developers do not interfere with each other. </a:t>
            </a:r>
            <a:endParaRPr lang="en-GB" sz="1800" dirty="0"/>
          </a:p>
          <a:p>
            <a:r>
              <a:rPr lang="en-US" sz="2000" dirty="0"/>
              <a:t>System building </a:t>
            </a:r>
          </a:p>
          <a:p>
            <a:pPr lvl="1"/>
            <a:r>
              <a:rPr lang="en-US" sz="1800" dirty="0"/>
              <a:t>The process of assembling program components, data and libraries, then compiling these to create an executable system.</a:t>
            </a:r>
            <a:endParaRPr lang="en-GB" sz="1800" dirty="0"/>
          </a:p>
          <a:p>
            <a:r>
              <a:rPr lang="en-US" sz="2000" dirty="0"/>
              <a:t>Release management </a:t>
            </a:r>
          </a:p>
          <a:p>
            <a:pPr lvl="1"/>
            <a:r>
              <a:rPr lang="en-US" sz="1800" dirty="0"/>
              <a:t>Preparing software for external release and keeping track of the system versions that have been released for customer use.</a:t>
            </a:r>
            <a:endParaRPr lang="en-GB" sz="1800" dirty="0"/>
          </a:p>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tracking</a:t>
            </a:r>
          </a:p>
        </p:txBody>
      </p:sp>
      <p:sp>
        <p:nvSpPr>
          <p:cNvPr id="3" name="Content Placeholder 2"/>
          <p:cNvSpPr>
            <a:spLocks noGrp="1"/>
          </p:cNvSpPr>
          <p:nvPr>
            <p:ph idx="1"/>
          </p:nvPr>
        </p:nvSpPr>
        <p:spPr/>
        <p:txBody>
          <a:bodyPr/>
          <a:lstStyle/>
          <a:p>
            <a:r>
              <a:rPr lang="en-US" dirty="0"/>
              <a:t>In the event of a problem, it may be necessary to reproduce exactly the software that has been delivered to a particular customer. </a:t>
            </a:r>
            <a:endParaRPr lang="en-GB" dirty="0"/>
          </a:p>
          <a:p>
            <a:r>
              <a:rPr lang="en-US" dirty="0"/>
              <a:t>When a system release is produced, it must be documented to ensure that it can be re-created exactly in the future. </a:t>
            </a:r>
          </a:p>
          <a:p>
            <a:r>
              <a:rPr lang="en-US" dirty="0"/>
              <a:t>This is particularly important for customized, long-lifetime embedded systems, such as those that control complex machines.</a:t>
            </a:r>
          </a:p>
          <a:p>
            <a:pPr lvl="1"/>
            <a:r>
              <a:rPr lang="en-US" dirty="0"/>
              <a:t> Customers may use a single release of these systems for many years and may require specific changes to a particular software system long after its original release date.</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reproduction</a:t>
            </a:r>
          </a:p>
        </p:txBody>
      </p:sp>
      <p:sp>
        <p:nvSpPr>
          <p:cNvPr id="3" name="Content Placeholder 2"/>
          <p:cNvSpPr>
            <a:spLocks noGrp="1"/>
          </p:cNvSpPr>
          <p:nvPr>
            <p:ph idx="1"/>
          </p:nvPr>
        </p:nvSpPr>
        <p:spPr/>
        <p:txBody>
          <a:bodyPr/>
          <a:lstStyle/>
          <a:p>
            <a:r>
              <a:rPr lang="en-US" dirty="0"/>
              <a:t>To document a release, you have to record the specific versions of the source code components that were used to create the executable code. </a:t>
            </a:r>
          </a:p>
          <a:p>
            <a:r>
              <a:rPr lang="en-US" dirty="0"/>
              <a:t>You must keep copies of the source code files, corresponding executables and all data and configuration files. </a:t>
            </a:r>
          </a:p>
          <a:p>
            <a:r>
              <a:rPr lang="en-US" dirty="0"/>
              <a:t>You should also record the versions of the operating system, libraries, compilers and other tools used to build the software. </a:t>
            </a:r>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planning</a:t>
            </a:r>
          </a:p>
        </p:txBody>
      </p:sp>
      <p:sp>
        <p:nvSpPr>
          <p:cNvPr id="3" name="Content Placeholder 2"/>
          <p:cNvSpPr>
            <a:spLocks noGrp="1"/>
          </p:cNvSpPr>
          <p:nvPr>
            <p:ph idx="1"/>
          </p:nvPr>
        </p:nvSpPr>
        <p:spPr/>
        <p:txBody>
          <a:bodyPr/>
          <a:lstStyle/>
          <a:p>
            <a:r>
              <a:rPr lang="en-US" dirty="0"/>
              <a:t>As well as the technical work involved in creating a release distribution, advertising and publicity material have to be prepared and marketing strategies put in place to convince customers to buy the new release of the system. </a:t>
            </a:r>
          </a:p>
          <a:p>
            <a:r>
              <a:rPr lang="en-US" dirty="0"/>
              <a:t>Release timing</a:t>
            </a:r>
          </a:p>
          <a:p>
            <a:pPr lvl="1"/>
            <a:r>
              <a:rPr lang="en-US" dirty="0"/>
              <a:t>If releases are too frequent or require hardware upgrades, customers may not move to the new release, especially if they have to pay for it. </a:t>
            </a:r>
          </a:p>
          <a:p>
            <a:pPr lvl="1"/>
            <a:r>
              <a:rPr lang="en-US" dirty="0"/>
              <a:t>If system releases are  too infrequent, market share may be lost as customers move to alternative systems. </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components</a:t>
            </a:r>
          </a:p>
        </p:txBody>
      </p:sp>
      <p:sp>
        <p:nvSpPr>
          <p:cNvPr id="3" name="Content Placeholder 2"/>
          <p:cNvSpPr>
            <a:spLocks noGrp="1"/>
          </p:cNvSpPr>
          <p:nvPr>
            <p:ph idx="1"/>
          </p:nvPr>
        </p:nvSpPr>
        <p:spPr/>
        <p:txBody>
          <a:bodyPr/>
          <a:lstStyle/>
          <a:p>
            <a:r>
              <a:rPr lang="en-US" dirty="0"/>
              <a:t>As well as the the executable code of the system, a release may also include:</a:t>
            </a:r>
            <a:endParaRPr lang="en-GB" dirty="0"/>
          </a:p>
          <a:p>
            <a:pPr lvl="1"/>
            <a:r>
              <a:rPr lang="en-US" dirty="0"/>
              <a:t>configuration files defining how the release should be configured for particular installations;</a:t>
            </a:r>
            <a:endParaRPr lang="en-GB" dirty="0"/>
          </a:p>
          <a:p>
            <a:pPr lvl="1"/>
            <a:r>
              <a:rPr lang="en-US" dirty="0"/>
              <a:t>data files, such as files of error messages, that are needed for successful system operation;</a:t>
            </a:r>
            <a:endParaRPr lang="en-GB" dirty="0"/>
          </a:p>
          <a:p>
            <a:pPr lvl="1"/>
            <a:r>
              <a:rPr lang="en-US" dirty="0"/>
              <a:t>an installation program that is used to help install the system on target hardware;</a:t>
            </a:r>
            <a:endParaRPr lang="en-GB" dirty="0"/>
          </a:p>
          <a:p>
            <a:pPr lvl="1"/>
            <a:r>
              <a:rPr lang="en-US" dirty="0"/>
              <a:t>electronic and paper documentation describing the system;</a:t>
            </a:r>
            <a:endParaRPr lang="en-GB" dirty="0"/>
          </a:p>
          <a:p>
            <a:pPr lvl="1"/>
            <a:r>
              <a:rPr lang="en-US" dirty="0"/>
              <a:t>packaging and associated publicity</a:t>
            </a:r>
            <a:r>
              <a:rPr lang="en-US" i="1" dirty="0"/>
              <a:t> </a:t>
            </a:r>
            <a:r>
              <a:rPr lang="en-US" dirty="0"/>
              <a:t>that have been designed for that release.</a:t>
            </a:r>
            <a:endParaRPr lang="en-GB" dirty="0"/>
          </a:p>
          <a:p>
            <a:endParaRPr lang="en-US"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system release planning</a:t>
            </a:r>
            <a:r>
              <a:rPr lang="en-GB" dirty="0"/>
              <a:t> </a:t>
            </a:r>
            <a:endParaRPr lang="en-US" dirty="0"/>
          </a:p>
        </p:txBody>
      </p:sp>
      <p:graphicFrame>
        <p:nvGraphicFramePr>
          <p:cNvPr id="4" name="Content Placeholder 3"/>
          <p:cNvGraphicFramePr>
            <a:graphicFrameLocks noGrp="1"/>
          </p:cNvGraphicFramePr>
          <p:nvPr>
            <p:ph idx="1"/>
          </p:nvPr>
        </p:nvGraphicFramePr>
        <p:xfrm>
          <a:off x="729628" y="1702257"/>
          <a:ext cx="7553005" cy="4328160"/>
        </p:xfrm>
        <a:graphic>
          <a:graphicData uri="http://schemas.openxmlformats.org/drawingml/2006/table">
            <a:tbl>
              <a:tblPr firstRow="1" bandRow="1">
                <a:tableStyleId>{5C22544A-7EE6-4342-B048-85BDC9FD1C3A}</a:tableStyleId>
              </a:tblPr>
              <a:tblGrid>
                <a:gridCol w="2048144">
                  <a:extLst>
                    <a:ext uri="{9D8B030D-6E8A-4147-A177-3AD203B41FA5}">
                      <a16:colId xmlns:a16="http://schemas.microsoft.com/office/drawing/2014/main" val="20000"/>
                    </a:ext>
                  </a:extLst>
                </a:gridCol>
                <a:gridCol w="5504861">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Factor</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Technical quality of the system</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Lehman’s fifth law (see Chapter 9) </a:t>
                      </a:r>
                      <a:r>
                        <a:rPr lang="en-GB" sz="1600" b="1">
                          <a:solidFill>
                            <a:srgbClr val="000000"/>
                          </a:solidFill>
                          <a:latin typeface="Arial"/>
                          <a:ea typeface="Times New Roman"/>
                          <a:cs typeface="Arial"/>
                        </a:rPr>
                        <a:t> </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system release planning</a:t>
            </a:r>
            <a:r>
              <a:rPr lang="en-GB" dirty="0"/>
              <a:t> </a:t>
            </a:r>
            <a:endParaRPr lang="en-US" dirty="0"/>
          </a:p>
        </p:txBody>
      </p:sp>
      <p:graphicFrame>
        <p:nvGraphicFramePr>
          <p:cNvPr id="4" name="Content Placeholder 3"/>
          <p:cNvGraphicFramePr>
            <a:graphicFrameLocks noGrp="1"/>
          </p:cNvGraphicFramePr>
          <p:nvPr>
            <p:ph idx="1"/>
          </p:nvPr>
        </p:nvGraphicFramePr>
        <p:xfrm>
          <a:off x="702604" y="2121066"/>
          <a:ext cx="7593541" cy="3352800"/>
        </p:xfrm>
        <a:graphic>
          <a:graphicData uri="http://schemas.openxmlformats.org/drawingml/2006/table">
            <a:tbl>
              <a:tblPr firstRow="1" bandRow="1">
                <a:tableStyleId>{5C22544A-7EE6-4342-B048-85BDC9FD1C3A}</a:tableStyleId>
              </a:tblPr>
              <a:tblGrid>
                <a:gridCol w="2059136">
                  <a:extLst>
                    <a:ext uri="{9D8B030D-6E8A-4147-A177-3AD203B41FA5}">
                      <a16:colId xmlns:a16="http://schemas.microsoft.com/office/drawing/2014/main" val="20000"/>
                    </a:ext>
                  </a:extLst>
                </a:gridCol>
                <a:gridCol w="553440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Factor</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US" sz="2000" dirty="0"/>
              <a:t>System building is the process of assembling system components into an executable program to run on a target computer system.  </a:t>
            </a:r>
            <a:endParaRPr lang="en-GB" sz="2000" dirty="0"/>
          </a:p>
          <a:p>
            <a:r>
              <a:rPr lang="en-US" sz="2000" dirty="0"/>
              <a:t>Software should be frequently rebuilt and tested immediately after a new version has been built. This makes it easier to detect bugs and problems that have been introduced since the last build.</a:t>
            </a:r>
            <a:endParaRPr lang="en-GB" sz="2000" dirty="0"/>
          </a:p>
          <a:p>
            <a:r>
              <a:rPr lang="en-US" sz="2000" dirty="0"/>
              <a:t>System releases include executable code, data files, configuration files and documentation. Release management involves making decisions on system release dates, preparing all information for distribution and documenting each system release.</a:t>
            </a:r>
            <a:endParaRPr lang="en-GB" sz="2000" dirty="0"/>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r>
              <a:rPr lang="en-GB" dirty="0"/>
              <a:t> </a:t>
            </a:r>
            <a:endParaRPr lang="en-US" dirty="0"/>
          </a:p>
        </p:txBody>
      </p:sp>
      <p:pic>
        <p:nvPicPr>
          <p:cNvPr id="4" name="Content Placeholder 3" descr="25.1 CM_activiti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nvPr>
        </p:nvGraphicFramePr>
        <p:xfrm>
          <a:off x="457200" y="1674328"/>
          <a:ext cx="8041619" cy="3784599"/>
        </p:xfrm>
        <a:graphic>
          <a:graphicData uri="http://schemas.openxmlformats.org/drawingml/2006/table">
            <a:tbl>
              <a:tblPr firstRow="1" bandRow="1">
                <a:tableStyleId>{5C22544A-7EE6-4342-B048-85BDC9FD1C3A}</a:tableStyleId>
              </a:tblPr>
              <a:tblGrid>
                <a:gridCol w="1974895">
                  <a:extLst>
                    <a:ext uri="{9D8B030D-6E8A-4147-A177-3AD203B41FA5}">
                      <a16:colId xmlns:a16="http://schemas.microsoft.com/office/drawing/2014/main" val="20000"/>
                    </a:ext>
                  </a:extLst>
                </a:gridCol>
                <a:gridCol w="6066724">
                  <a:extLst>
                    <a:ext uri="{9D8B030D-6E8A-4147-A177-3AD203B41FA5}">
                      <a16:colId xmlns:a16="http://schemas.microsoft.com/office/drawing/2014/main" val="20001"/>
                    </a:ext>
                  </a:extLst>
                </a:gridCol>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nvPr>
        </p:nvGraphicFramePr>
        <p:xfrm>
          <a:off x="457200" y="1769806"/>
          <a:ext cx="8001084" cy="451612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186120">
                  <a:extLst>
                    <a:ext uri="{9D8B030D-6E8A-4147-A177-3AD203B41FA5}">
                      <a16:colId xmlns:a16="http://schemas.microsoft.com/office/drawing/2014/main" val="20001"/>
                    </a:ext>
                  </a:extLst>
                </a:gridCol>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idx="1"/>
          </p:nvPr>
        </p:nvSpPr>
        <p:spPr/>
        <p:txBody>
          <a:bodyPr/>
          <a:lstStyle/>
          <a:p>
            <a:r>
              <a:rPr lang="en-US" dirty="0"/>
              <a:t>Organizational needs and requirements change during the lifetime of a system, bugs have to be repaired and systems have to adapt to changes in their environment.</a:t>
            </a:r>
          </a:p>
          <a:p>
            <a:r>
              <a:rPr lang="en-US" dirty="0"/>
              <a:t>Change management is intended to ensure that system evolution is a managed process and that priority is given to the most urgent and cost-effective changes.</a:t>
            </a:r>
            <a:r>
              <a:rPr lang="en-GB" dirty="0"/>
              <a:t> </a:t>
            </a:r>
          </a:p>
          <a:p>
            <a:r>
              <a:rPr lang="en-US" dirty="0"/>
              <a:t>The change management process is concerned with analyzing the costs and benefits of proposed changes, approving those changes that are worthwhile and tracking which components in the system have been changed. </a:t>
            </a:r>
          </a:p>
          <a:p>
            <a:endParaRPr lang="en-US" dirty="0"/>
          </a:p>
        </p:txBody>
      </p:sp>
      <p:sp>
        <p:nvSpPr>
          <p:cNvPr id="5" name="Footer Placeholder 4"/>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change management process</a:t>
            </a:r>
            <a:r>
              <a:rPr lang="en-GB" dirty="0"/>
              <a:t> </a:t>
            </a:r>
            <a:r>
              <a:rPr lang="en-US" dirty="0"/>
              <a:t>  </a:t>
            </a:r>
          </a:p>
        </p:txBody>
      </p:sp>
      <p:pic>
        <p:nvPicPr>
          <p:cNvPr id="4" name="Content Placeholder 3" descr="25.3 ChangReq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834" r="-11067"/>
              <a:stretch>
                <a:fillRect/>
              </a:stretch>
            </p:blipFill>
          </mc:Choice>
          <mc:Fallback>
            <p:blipFill>
              <a:blip r:embed="rId3"/>
              <a:srcRect l="-3834" r="-11067"/>
              <a:stretch>
                <a:fillRect/>
              </a:stretch>
            </p:blipFill>
          </mc:Fallback>
        </mc:AlternateContent>
        <p:spPr>
          <a:xfrm>
            <a:off x="1351152" y="1600200"/>
            <a:ext cx="6336958" cy="4795799"/>
          </a:xfrm>
        </p:spPr>
      </p:pic>
      <p:sp>
        <p:nvSpPr>
          <p:cNvPr id="6" name="Footer Placeholder 5"/>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1514</TotalTime>
  <Words>3430</Words>
  <Application>Microsoft Office PowerPoint</Application>
  <PresentationFormat>On-screen Show (4:3)</PresentationFormat>
  <Paragraphs>341</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ＭＳ Ｐゴシック</vt:lpstr>
      <vt:lpstr>Arial</vt:lpstr>
      <vt:lpstr>Calibri</vt:lpstr>
      <vt:lpstr>Century Gothic</vt:lpstr>
      <vt:lpstr>Times New Roman</vt:lpstr>
      <vt:lpstr>Wingdings 3</vt:lpstr>
      <vt:lpstr>Theme1</vt:lpstr>
      <vt:lpstr>Configuration Management</vt:lpstr>
      <vt:lpstr>Topics covered</vt:lpstr>
      <vt:lpstr>Configuration management</vt:lpstr>
      <vt:lpstr>CM activities</vt:lpstr>
      <vt:lpstr>Configuration management activities </vt:lpstr>
      <vt:lpstr>CM terminology </vt:lpstr>
      <vt:lpstr>CM terminology </vt:lpstr>
      <vt:lpstr>Change management</vt:lpstr>
      <vt:lpstr>The change management process   </vt:lpstr>
      <vt:lpstr>A partially completed change request form (a) </vt:lpstr>
      <vt:lpstr>A partially completed change request form (b) </vt:lpstr>
      <vt:lpstr>Factors in change analysis</vt:lpstr>
      <vt:lpstr>Change management and agile methods</vt:lpstr>
      <vt:lpstr>Derivation history </vt:lpstr>
      <vt:lpstr>Version management</vt:lpstr>
      <vt:lpstr>Codelines and baselines</vt:lpstr>
      <vt:lpstr>Codelines and baselines </vt:lpstr>
      <vt:lpstr>Baselines</vt:lpstr>
      <vt:lpstr>Version management systems</vt:lpstr>
      <vt:lpstr>Version management systems</vt:lpstr>
      <vt:lpstr>Storage management using deltas </vt:lpstr>
      <vt:lpstr>Check-in and check-out from a version repository </vt:lpstr>
      <vt:lpstr>Codeline branches</vt:lpstr>
      <vt:lpstr>Branching and merging </vt:lpstr>
      <vt:lpstr>Key points</vt:lpstr>
      <vt:lpstr>Chapter 25 – Configuration Management</vt:lpstr>
      <vt:lpstr>System building</vt:lpstr>
      <vt:lpstr>Build platforms</vt:lpstr>
      <vt:lpstr>Development, build, and target platforms </vt:lpstr>
      <vt:lpstr>System building </vt:lpstr>
      <vt:lpstr>Build system functionality</vt:lpstr>
      <vt:lpstr>Minimizing recompilation</vt:lpstr>
      <vt:lpstr>File identification</vt:lpstr>
      <vt:lpstr>Timestamps vs checksums</vt:lpstr>
      <vt:lpstr>Agile building</vt:lpstr>
      <vt:lpstr>Agile building</vt:lpstr>
      <vt:lpstr>Continuous integration </vt:lpstr>
      <vt:lpstr>Daily building</vt:lpstr>
      <vt:lpstr>Release management</vt:lpstr>
      <vt:lpstr>Release tracking</vt:lpstr>
      <vt:lpstr>Release reproduction</vt:lpstr>
      <vt:lpstr>Release planning</vt:lpstr>
      <vt:lpstr>Release components</vt:lpstr>
      <vt:lpstr>Factors influencing system release planning </vt:lpstr>
      <vt:lpstr>Factors influencing system release planning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Muhammad Sajid Farooq</cp:lastModifiedBy>
  <cp:revision>14</cp:revision>
  <dcterms:created xsi:type="dcterms:W3CDTF">2010-02-15T20:58:39Z</dcterms:created>
  <dcterms:modified xsi:type="dcterms:W3CDTF">2018-12-17T06:11:22Z</dcterms:modified>
</cp:coreProperties>
</file>