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4" r:id="rId3"/>
    <p:sldId id="257" r:id="rId4"/>
    <p:sldId id="258" r:id="rId5"/>
    <p:sldId id="259" r:id="rId6"/>
    <p:sldId id="260" r:id="rId7"/>
    <p:sldId id="265" r:id="rId8"/>
    <p:sldId id="261" r:id="rId9"/>
    <p:sldId id="262"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37CD2D5-BAD3-4FEA-B5A9-C160F0458241}" type="datetimeFigureOut">
              <a:rPr lang="en-US" smtClean="0"/>
              <a:t>6/16/2020</a:t>
            </a:fld>
            <a:endParaRPr lang="en-US"/>
          </a:p>
        </p:txBody>
      </p:sp>
      <p:sp>
        <p:nvSpPr>
          <p:cNvPr id="17" name="Slide Number Placeholder 16"/>
          <p:cNvSpPr>
            <a:spLocks noGrp="1"/>
          </p:cNvSpPr>
          <p:nvPr>
            <p:ph type="sldNum" sz="quarter" idx="11"/>
          </p:nvPr>
        </p:nvSpPr>
        <p:spPr/>
        <p:txBody>
          <a:bodyPr/>
          <a:lstStyle/>
          <a:p>
            <a:fld id="{59CBD41B-735B-4053-835B-AB58076AC9E0}"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CD2D5-BAD3-4FEA-B5A9-C160F0458241}"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D41B-735B-4053-835B-AB58076AC9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CD2D5-BAD3-4FEA-B5A9-C160F0458241}"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D41B-735B-4053-835B-AB58076AC9E0}"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37CD2D5-BAD3-4FEA-B5A9-C160F0458241}" type="datetimeFigureOut">
              <a:rPr lang="en-US" smtClean="0"/>
              <a:t>6/16/2020</a:t>
            </a:fld>
            <a:endParaRPr lang="en-US"/>
          </a:p>
        </p:txBody>
      </p:sp>
      <p:sp>
        <p:nvSpPr>
          <p:cNvPr id="12" name="Slide Number Placeholder 11"/>
          <p:cNvSpPr>
            <a:spLocks noGrp="1"/>
          </p:cNvSpPr>
          <p:nvPr>
            <p:ph type="sldNum" sz="quarter" idx="15"/>
          </p:nvPr>
        </p:nvSpPr>
        <p:spPr/>
        <p:txBody>
          <a:bodyPr/>
          <a:lstStyle/>
          <a:p>
            <a:fld id="{59CBD41B-735B-4053-835B-AB58076AC9E0}"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37CD2D5-BAD3-4FEA-B5A9-C160F0458241}" type="datetimeFigureOut">
              <a:rPr lang="en-US" smtClean="0"/>
              <a:t>6/16/2020</a:t>
            </a:fld>
            <a:endParaRPr lang="en-US"/>
          </a:p>
        </p:txBody>
      </p:sp>
      <p:sp>
        <p:nvSpPr>
          <p:cNvPr id="14" name="Slide Number Placeholder 13"/>
          <p:cNvSpPr>
            <a:spLocks noGrp="1"/>
          </p:cNvSpPr>
          <p:nvPr>
            <p:ph type="sldNum" sz="quarter" idx="11"/>
          </p:nvPr>
        </p:nvSpPr>
        <p:spPr/>
        <p:txBody>
          <a:bodyPr/>
          <a:lstStyle/>
          <a:p>
            <a:fld id="{59CBD41B-735B-4053-835B-AB58076AC9E0}"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37CD2D5-BAD3-4FEA-B5A9-C160F0458241}" type="datetimeFigureOut">
              <a:rPr lang="en-US" smtClean="0"/>
              <a:t>6/16/2020</a:t>
            </a:fld>
            <a:endParaRPr lang="en-US"/>
          </a:p>
        </p:txBody>
      </p:sp>
      <p:sp>
        <p:nvSpPr>
          <p:cNvPr id="12" name="Slide Number Placeholder 11"/>
          <p:cNvSpPr>
            <a:spLocks noGrp="1"/>
          </p:cNvSpPr>
          <p:nvPr>
            <p:ph type="sldNum" sz="quarter" idx="16"/>
          </p:nvPr>
        </p:nvSpPr>
        <p:spPr/>
        <p:txBody>
          <a:bodyPr/>
          <a:lstStyle/>
          <a:p>
            <a:fld id="{59CBD41B-735B-4053-835B-AB58076AC9E0}"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37CD2D5-BAD3-4FEA-B5A9-C160F0458241}" type="datetimeFigureOut">
              <a:rPr lang="en-US" smtClean="0"/>
              <a:t>6/16/2020</a:t>
            </a:fld>
            <a:endParaRPr lang="en-US"/>
          </a:p>
        </p:txBody>
      </p:sp>
      <p:sp>
        <p:nvSpPr>
          <p:cNvPr id="12" name="Slide Number Placeholder 11"/>
          <p:cNvSpPr>
            <a:spLocks noGrp="1"/>
          </p:cNvSpPr>
          <p:nvPr>
            <p:ph type="sldNum" sz="quarter" idx="17"/>
          </p:nvPr>
        </p:nvSpPr>
        <p:spPr/>
        <p:txBody>
          <a:bodyPr/>
          <a:lstStyle/>
          <a:p>
            <a:fld id="{59CBD41B-735B-4053-835B-AB58076AC9E0}"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37CD2D5-BAD3-4FEA-B5A9-C160F0458241}" type="datetimeFigureOut">
              <a:rPr lang="en-US" smtClean="0"/>
              <a:t>6/16/2020</a:t>
            </a:fld>
            <a:endParaRPr lang="en-US"/>
          </a:p>
        </p:txBody>
      </p:sp>
      <p:sp>
        <p:nvSpPr>
          <p:cNvPr id="16" name="Slide Number Placeholder 15"/>
          <p:cNvSpPr>
            <a:spLocks noGrp="1"/>
          </p:cNvSpPr>
          <p:nvPr>
            <p:ph type="sldNum" sz="quarter" idx="11"/>
          </p:nvPr>
        </p:nvSpPr>
        <p:spPr/>
        <p:txBody>
          <a:bodyPr/>
          <a:lstStyle/>
          <a:p>
            <a:fld id="{59CBD41B-735B-4053-835B-AB58076AC9E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37CD2D5-BAD3-4FEA-B5A9-C160F0458241}" type="datetimeFigureOut">
              <a:rPr lang="en-US" smtClean="0"/>
              <a:t>6/16/2020</a:t>
            </a:fld>
            <a:endParaRPr lang="en-US"/>
          </a:p>
        </p:txBody>
      </p:sp>
      <p:sp>
        <p:nvSpPr>
          <p:cNvPr id="8" name="Slide Number Placeholder 7"/>
          <p:cNvSpPr>
            <a:spLocks noGrp="1"/>
          </p:cNvSpPr>
          <p:nvPr>
            <p:ph type="sldNum" sz="quarter" idx="11"/>
          </p:nvPr>
        </p:nvSpPr>
        <p:spPr/>
        <p:txBody>
          <a:bodyPr/>
          <a:lstStyle/>
          <a:p>
            <a:fld id="{59CBD41B-735B-4053-835B-AB58076AC9E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37CD2D5-BAD3-4FEA-B5A9-C160F0458241}" type="datetimeFigureOut">
              <a:rPr lang="en-US" smtClean="0"/>
              <a:t>6/16/2020</a:t>
            </a:fld>
            <a:endParaRPr lang="en-US"/>
          </a:p>
        </p:txBody>
      </p:sp>
      <p:sp>
        <p:nvSpPr>
          <p:cNvPr id="19" name="Slide Number Placeholder 18"/>
          <p:cNvSpPr>
            <a:spLocks noGrp="1"/>
          </p:cNvSpPr>
          <p:nvPr>
            <p:ph type="sldNum" sz="quarter" idx="16"/>
          </p:nvPr>
        </p:nvSpPr>
        <p:spPr/>
        <p:txBody>
          <a:bodyPr/>
          <a:lstStyle/>
          <a:p>
            <a:fld id="{59CBD41B-735B-4053-835B-AB58076AC9E0}"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37CD2D5-BAD3-4FEA-B5A9-C160F0458241}" type="datetimeFigureOut">
              <a:rPr lang="en-US" smtClean="0"/>
              <a:t>6/16/2020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59CBD41B-735B-4053-835B-AB58076AC9E0}"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37CD2D5-BAD3-4FEA-B5A9-C160F0458241}" type="datetimeFigureOut">
              <a:rPr lang="en-US" smtClean="0"/>
              <a:t>6/16/2020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9CBD41B-735B-4053-835B-AB58076AC9E0}"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Usman</a:t>
            </a:r>
            <a:r>
              <a:rPr lang="en-US" dirty="0" smtClean="0"/>
              <a:t> </a:t>
            </a:r>
            <a:r>
              <a:rPr lang="en-US" dirty="0" err="1" smtClean="0"/>
              <a:t>Tahir</a:t>
            </a:r>
            <a:r>
              <a:rPr lang="en-US" dirty="0" smtClean="0"/>
              <a:t>(012) And </a:t>
            </a:r>
            <a:r>
              <a:rPr lang="en-US" dirty="0" err="1" smtClean="0"/>
              <a:t>Usama</a:t>
            </a:r>
            <a:r>
              <a:rPr lang="en-US" dirty="0" smtClean="0"/>
              <a:t> </a:t>
            </a:r>
            <a:r>
              <a:rPr lang="en-US" dirty="0" err="1" smtClean="0"/>
              <a:t>Tahir</a:t>
            </a:r>
            <a:r>
              <a:rPr lang="en-US" dirty="0" smtClean="0"/>
              <a:t>(144) </a:t>
            </a:r>
            <a:endParaRPr lang="en-US" dirty="0"/>
          </a:p>
        </p:txBody>
      </p:sp>
      <p:sp>
        <p:nvSpPr>
          <p:cNvPr id="2" name="Title 1"/>
          <p:cNvSpPr>
            <a:spLocks noGrp="1"/>
          </p:cNvSpPr>
          <p:nvPr>
            <p:ph type="title"/>
          </p:nvPr>
        </p:nvSpPr>
        <p:spPr/>
        <p:txBody>
          <a:bodyPr/>
          <a:lstStyle/>
          <a:p>
            <a:r>
              <a:rPr lang="en-US" dirty="0" smtClean="0"/>
              <a:t>Effect of Code Clone On Software Quality</a:t>
            </a:r>
            <a:endParaRPr lang="en-US" dirty="0"/>
          </a:p>
        </p:txBody>
      </p:sp>
    </p:spTree>
    <p:extLst>
      <p:ext uri="{BB962C8B-B14F-4D97-AF65-F5344CB8AC3E}">
        <p14:creationId xmlns:p14="http://schemas.microsoft.com/office/powerpoint/2010/main" val="222450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Future work on this subject will evolve in several ways.</a:t>
            </a:r>
          </a:p>
          <a:p>
            <a:r>
              <a:rPr lang="en-US" dirty="0"/>
              <a:t>One evident improvement is the modification of the algorithms,</a:t>
            </a:r>
          </a:p>
          <a:p>
            <a:r>
              <a:rPr lang="en-US" dirty="0"/>
              <a:t>techniques and tools used. This includes distinguished</a:t>
            </a:r>
          </a:p>
          <a:p>
            <a:r>
              <a:rPr lang="en-US" dirty="0"/>
              <a:t>heuristics to speed up, the clone search and execute </a:t>
            </a:r>
            <a:r>
              <a:rPr lang="en-US" dirty="0" smtClean="0"/>
              <a:t>automatic </a:t>
            </a:r>
            <a:r>
              <a:rPr lang="en-US" dirty="0"/>
              <a:t>assessment to remove irrelevant clones.</a:t>
            </a:r>
          </a:p>
        </p:txBody>
      </p:sp>
      <p:sp>
        <p:nvSpPr>
          <p:cNvPr id="3" name="Title 2"/>
          <p:cNvSpPr>
            <a:spLocks noGrp="1"/>
          </p:cNvSpPr>
          <p:nvPr>
            <p:ph type="title"/>
          </p:nvPr>
        </p:nvSpPr>
        <p:spPr/>
        <p:txBody>
          <a:bodyPr/>
          <a:lstStyle/>
          <a:p>
            <a:r>
              <a:rPr lang="en-US" smtClean="0"/>
              <a:t>Future Work</a:t>
            </a:r>
            <a:endParaRPr lang="en-US" dirty="0"/>
          </a:p>
        </p:txBody>
      </p:sp>
    </p:spTree>
    <p:extLst>
      <p:ext uri="{BB962C8B-B14F-4D97-AF65-F5344CB8AC3E}">
        <p14:creationId xmlns:p14="http://schemas.microsoft.com/office/powerpoint/2010/main" val="6930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a:t>
            </a:r>
            <a:endParaRPr lang="en-US" dirty="0"/>
          </a:p>
        </p:txBody>
      </p:sp>
      <p:sp>
        <p:nvSpPr>
          <p:cNvPr id="5" name="Subtitle 4"/>
          <p:cNvSpPr>
            <a:spLocks noGrp="1"/>
          </p:cNvSpPr>
          <p:nvPr>
            <p:ph type="subTitle" idx="1"/>
          </p:nvPr>
        </p:nvSpPr>
        <p:spPr/>
        <p:txBody>
          <a:bodyPr/>
          <a:lstStyle/>
          <a:p>
            <a:r>
              <a:rPr lang="en-US" dirty="0" smtClean="0"/>
              <a:t>YOU</a:t>
            </a:r>
            <a:endParaRPr lang="en-US" dirty="0"/>
          </a:p>
        </p:txBody>
      </p:sp>
    </p:spTree>
    <p:extLst>
      <p:ext uri="{BB962C8B-B14F-4D97-AF65-F5344CB8AC3E}">
        <p14:creationId xmlns:p14="http://schemas.microsoft.com/office/powerpoint/2010/main" val="161116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62000" y="2133600"/>
            <a:ext cx="7467600" cy="3962400"/>
          </a:xfrm>
        </p:spPr>
        <p:txBody>
          <a:bodyPr/>
          <a:lstStyle/>
          <a:p>
            <a:pPr algn="l"/>
            <a:r>
              <a:rPr lang="en-US" dirty="0" smtClean="0"/>
              <a:t>Introduction</a:t>
            </a:r>
          </a:p>
          <a:p>
            <a:pPr algn="l"/>
            <a:r>
              <a:rPr lang="en-US" dirty="0" smtClean="0"/>
              <a:t>Is Code Clone Dangerous or Not</a:t>
            </a:r>
            <a:r>
              <a:rPr lang="en-US" dirty="0" smtClean="0"/>
              <a:t>?</a:t>
            </a:r>
            <a:endParaRPr lang="en-US" dirty="0" smtClean="0"/>
          </a:p>
          <a:p>
            <a:pPr algn="l"/>
            <a:r>
              <a:rPr lang="en-US" dirty="0" smtClean="0"/>
              <a:t>Literature Review</a:t>
            </a:r>
          </a:p>
          <a:p>
            <a:pPr algn="l"/>
            <a:r>
              <a:rPr lang="en-US" dirty="0" smtClean="0"/>
              <a:t>Methodology</a:t>
            </a:r>
          </a:p>
          <a:p>
            <a:pPr algn="l"/>
            <a:r>
              <a:rPr lang="en-US" dirty="0" smtClean="0"/>
              <a:t>Disadvantage of Code Clone</a:t>
            </a:r>
            <a:endParaRPr lang="en-US" dirty="0" smtClean="0"/>
          </a:p>
          <a:p>
            <a:pPr algn="l"/>
            <a:r>
              <a:rPr lang="en-US" dirty="0" smtClean="0"/>
              <a:t>Result</a:t>
            </a:r>
          </a:p>
          <a:p>
            <a:pPr algn="l"/>
            <a:r>
              <a:rPr lang="en-US" dirty="0" smtClean="0"/>
              <a:t>Conclusion</a:t>
            </a:r>
          </a:p>
          <a:p>
            <a:pPr algn="l"/>
            <a:r>
              <a:rPr lang="en-US" dirty="0" smtClean="0"/>
              <a:t>Future Work</a:t>
            </a:r>
          </a:p>
          <a:p>
            <a:pPr algn="l"/>
            <a:endParaRPr lang="en-US" dirty="0" smtClean="0"/>
          </a:p>
          <a:p>
            <a:pPr algn="l"/>
            <a:endParaRPr lang="en-US" dirty="0"/>
          </a:p>
        </p:txBody>
      </p:sp>
      <p:sp>
        <p:nvSpPr>
          <p:cNvPr id="3" name="Title 2"/>
          <p:cNvSpPr>
            <a:spLocks noGrp="1"/>
          </p:cNvSpPr>
          <p:nvPr>
            <p:ph type="title"/>
          </p:nvPr>
        </p:nvSpPr>
        <p:spPr/>
        <p:txBody>
          <a:bodyPr/>
          <a:lstStyle/>
          <a:p>
            <a:r>
              <a:rPr lang="en-US" dirty="0" smtClean="0"/>
              <a:t>Index</a:t>
            </a:r>
            <a:endParaRPr lang="en-US" dirty="0"/>
          </a:p>
        </p:txBody>
      </p:sp>
    </p:spTree>
    <p:extLst>
      <p:ext uri="{BB962C8B-B14F-4D97-AF65-F5344CB8AC3E}">
        <p14:creationId xmlns:p14="http://schemas.microsoft.com/office/powerpoint/2010/main" val="336221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Code Clone</a:t>
            </a:r>
          </a:p>
          <a:p>
            <a:r>
              <a:rPr lang="en-US" b="1" dirty="0"/>
              <a:t>Code clones are the repeated code which reduces the software quality. </a:t>
            </a:r>
            <a:endParaRPr lang="en-US" b="1" dirty="0" smtClean="0"/>
          </a:p>
          <a:p>
            <a:r>
              <a:rPr lang="en-US" b="1" dirty="0" smtClean="0"/>
              <a:t>OR</a:t>
            </a:r>
          </a:p>
          <a:p>
            <a:r>
              <a:rPr lang="en-US" dirty="0"/>
              <a:t>In a software system, similar or identical fragments of </a:t>
            </a:r>
            <a:r>
              <a:rPr lang="en-US" b="1" dirty="0"/>
              <a:t>code</a:t>
            </a:r>
            <a:r>
              <a:rPr lang="en-US" dirty="0"/>
              <a:t> are known as </a:t>
            </a:r>
            <a:r>
              <a:rPr lang="en-US" b="1" dirty="0"/>
              <a:t>code clones</a:t>
            </a:r>
            <a:r>
              <a:rPr lang="en-US" dirty="0"/>
              <a:t>.</a:t>
            </a:r>
            <a:endParaRPr lang="en-US" dirty="0" smtClean="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92160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The </a:t>
            </a:r>
            <a:r>
              <a:rPr lang="en-US" dirty="0"/>
              <a:t>main reason behind difficulty in software maintenance </a:t>
            </a:r>
            <a:r>
              <a:rPr lang="en-US" b="1" dirty="0"/>
              <a:t>is code clones</a:t>
            </a:r>
            <a:r>
              <a:rPr lang="en-US" dirty="0"/>
              <a:t> which do </a:t>
            </a:r>
            <a:r>
              <a:rPr lang="en-US" b="1" dirty="0"/>
              <a:t>not</a:t>
            </a:r>
            <a:r>
              <a:rPr lang="en-US" dirty="0"/>
              <a:t> lead to conclusion that </a:t>
            </a:r>
            <a:r>
              <a:rPr lang="en-US" b="1" dirty="0"/>
              <a:t>code clones</a:t>
            </a:r>
            <a:r>
              <a:rPr lang="en-US" dirty="0"/>
              <a:t> are only </a:t>
            </a:r>
            <a:r>
              <a:rPr lang="en-US" b="1" dirty="0"/>
              <a:t>harmful</a:t>
            </a:r>
            <a:r>
              <a:rPr lang="en-US" dirty="0"/>
              <a:t> for software development. </a:t>
            </a:r>
            <a:r>
              <a:rPr lang="en-US" b="1" dirty="0"/>
              <a:t>Code clones</a:t>
            </a:r>
            <a:r>
              <a:rPr lang="en-US" dirty="0"/>
              <a:t> can be both advantageous and disastrous for software development. Therefore, </a:t>
            </a:r>
            <a:r>
              <a:rPr lang="en-US" b="1" dirty="0"/>
              <a:t>clones</a:t>
            </a:r>
            <a:r>
              <a:rPr lang="en-US" dirty="0"/>
              <a:t> should be </a:t>
            </a:r>
            <a:r>
              <a:rPr lang="en-US" dirty="0" smtClean="0"/>
              <a:t>analyzed </a:t>
            </a:r>
            <a:r>
              <a:rPr lang="en-US" dirty="0"/>
              <a:t>before refactoring or removing them.</a:t>
            </a:r>
          </a:p>
        </p:txBody>
      </p:sp>
      <p:sp>
        <p:nvSpPr>
          <p:cNvPr id="3" name="Title 2"/>
          <p:cNvSpPr>
            <a:spLocks noGrp="1"/>
          </p:cNvSpPr>
          <p:nvPr>
            <p:ph type="title"/>
          </p:nvPr>
        </p:nvSpPr>
        <p:spPr/>
        <p:txBody>
          <a:bodyPr/>
          <a:lstStyle/>
          <a:p>
            <a:r>
              <a:rPr lang="en-US" dirty="0" smtClean="0"/>
              <a:t>IS Code Clone Dangerous or Not?</a:t>
            </a:r>
            <a:endParaRPr lang="en-US" dirty="0"/>
          </a:p>
        </p:txBody>
      </p:sp>
    </p:spTree>
    <p:extLst>
      <p:ext uri="{BB962C8B-B14F-4D97-AF65-F5344CB8AC3E}">
        <p14:creationId xmlns:p14="http://schemas.microsoft.com/office/powerpoint/2010/main" val="170375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type="pic" idx="1"/>
          </p:nvPr>
        </p:nvPicPr>
        <p:blipFill>
          <a:blip r:embed="rId2">
            <a:extLst>
              <a:ext uri="{28A0092B-C50C-407E-A947-70E740481C1C}">
                <a14:useLocalDpi xmlns:a14="http://schemas.microsoft.com/office/drawing/2010/main" val="0"/>
              </a:ext>
            </a:extLst>
          </a:blip>
          <a:srcRect l="2211" r="2211"/>
          <a:stretch>
            <a:fillRect/>
          </a:stretch>
        </p:blipFill>
        <p:spPr bwMode="auto">
          <a:prstGeom prst="rect">
            <a:avLst/>
          </a:prstGeom>
          <a:noFill/>
        </p:spPr>
      </p:pic>
      <p:sp>
        <p:nvSpPr>
          <p:cNvPr id="5" name="Text Placeholder 4"/>
          <p:cNvSpPr>
            <a:spLocks noGrp="1"/>
          </p:cNvSpPr>
          <p:nvPr>
            <p:ph type="body" sz="quarter" idx="13"/>
          </p:nvPr>
        </p:nvSpPr>
        <p:spPr/>
        <p:txBody>
          <a:bodyPr/>
          <a:lstStyle/>
          <a:p>
            <a:r>
              <a:rPr lang="en-US" dirty="0" smtClean="0"/>
              <a:t>These Techniques are used in the past for the detection and removing of code clone.</a:t>
            </a:r>
          </a:p>
          <a:p>
            <a:endParaRPr lang="en-US" dirty="0"/>
          </a:p>
        </p:txBody>
      </p:sp>
      <p:sp>
        <p:nvSpPr>
          <p:cNvPr id="3" name="Title 2"/>
          <p:cNvSpPr>
            <a:spLocks noGrp="1"/>
          </p:cNvSpPr>
          <p:nvPr>
            <p:ph type="title"/>
          </p:nvPr>
        </p:nvSpPr>
        <p:spPr/>
        <p:txBody>
          <a:bodyPr/>
          <a:lstStyle/>
          <a:p>
            <a:r>
              <a:rPr lang="en-US" dirty="0" smtClean="0"/>
              <a:t>Literature Review</a:t>
            </a:r>
            <a:endParaRPr lang="en-US" dirty="0"/>
          </a:p>
        </p:txBody>
      </p:sp>
    </p:spTree>
    <p:extLst>
      <p:ext uri="{BB962C8B-B14F-4D97-AF65-F5344CB8AC3E}">
        <p14:creationId xmlns:p14="http://schemas.microsoft.com/office/powerpoint/2010/main" val="240993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b="1" dirty="0"/>
              <a:t>Tool:</a:t>
            </a:r>
            <a:r>
              <a:rPr lang="en-US" dirty="0"/>
              <a:t> DR is one of the tools of the abstract syntax tree based clone method. Compiler is used to produce AST and the compiler relates the sub trees based on selected hash function, the sub trees which are identical and returned as clones.</a:t>
            </a:r>
          </a:p>
          <a:p>
            <a:endParaRPr lang="en-US" dirty="0"/>
          </a:p>
        </p:txBody>
      </p:sp>
      <p:sp>
        <p:nvSpPr>
          <p:cNvPr id="8" name="Content Placeholder 7"/>
          <p:cNvSpPr>
            <a:spLocks noGrp="1"/>
          </p:cNvSpPr>
          <p:nvPr>
            <p:ph sz="quarter" idx="14"/>
          </p:nvPr>
        </p:nvSpPr>
        <p:spPr/>
        <p:txBody>
          <a:bodyPr/>
          <a:lstStyle/>
          <a:p>
            <a:r>
              <a:rPr lang="en-US" b="1" dirty="0"/>
              <a:t>Approach:</a:t>
            </a:r>
            <a:r>
              <a:rPr lang="en-US" dirty="0"/>
              <a:t> Syntactic Method. As Syntactic methodologies use a parser front-end like that of a compiler to transform source programs into parse trees or ASTs which can then be administered using either tree-matching to find clones</a:t>
            </a:r>
          </a:p>
        </p:txBody>
      </p:sp>
      <p:sp>
        <p:nvSpPr>
          <p:cNvPr id="5" name="Title 4"/>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92193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t>Increased probability of bug </a:t>
            </a:r>
            <a:r>
              <a:rPr lang="en-US" dirty="0" smtClean="0"/>
              <a:t>propagation</a:t>
            </a:r>
          </a:p>
          <a:p>
            <a:r>
              <a:rPr lang="en-US" dirty="0"/>
              <a:t>Increased probability of introducing a new </a:t>
            </a:r>
            <a:r>
              <a:rPr lang="en-US" dirty="0" smtClean="0"/>
              <a:t>bug</a:t>
            </a:r>
          </a:p>
          <a:p>
            <a:r>
              <a:rPr lang="en-US" dirty="0"/>
              <a:t>Increased probability of bad </a:t>
            </a:r>
            <a:r>
              <a:rPr lang="en-US" dirty="0" smtClean="0"/>
              <a:t>design</a:t>
            </a:r>
          </a:p>
          <a:p>
            <a:r>
              <a:rPr lang="en-US" dirty="0"/>
              <a:t>Increased difficulty in system improvement/</a:t>
            </a:r>
          </a:p>
          <a:p>
            <a:r>
              <a:rPr lang="en-US" dirty="0" smtClean="0"/>
              <a:t>Modification</a:t>
            </a:r>
          </a:p>
          <a:p>
            <a:r>
              <a:rPr lang="en-US" dirty="0"/>
              <a:t>Increased maintenance </a:t>
            </a:r>
            <a:r>
              <a:rPr lang="en-US" dirty="0" smtClean="0"/>
              <a:t>cost</a:t>
            </a:r>
          </a:p>
          <a:p>
            <a:r>
              <a:rPr lang="en-US" dirty="0"/>
              <a:t>Increased resource requirements</a:t>
            </a:r>
            <a:endParaRPr lang="en-US" dirty="0"/>
          </a:p>
        </p:txBody>
      </p:sp>
      <p:sp>
        <p:nvSpPr>
          <p:cNvPr id="5" name="Title 4"/>
          <p:cNvSpPr>
            <a:spLocks noGrp="1"/>
          </p:cNvSpPr>
          <p:nvPr>
            <p:ph type="title"/>
          </p:nvPr>
        </p:nvSpPr>
        <p:spPr/>
        <p:txBody>
          <a:bodyPr/>
          <a:lstStyle/>
          <a:p>
            <a:r>
              <a:rPr lang="en-US" dirty="0" smtClean="0"/>
              <a:t>Disadvantage of Code Clone</a:t>
            </a:r>
            <a:endParaRPr lang="en-US" dirty="0"/>
          </a:p>
        </p:txBody>
      </p:sp>
    </p:spTree>
    <p:extLst>
      <p:ext uri="{BB962C8B-B14F-4D97-AF65-F5344CB8AC3E}">
        <p14:creationId xmlns:p14="http://schemas.microsoft.com/office/powerpoint/2010/main" val="386584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b="1" dirty="0">
                <a:effectLst>
                  <a:outerShdw blurRad="38100" dist="38100" dir="2700000" algn="tl">
                    <a:srgbClr val="000000">
                      <a:alpha val="43137"/>
                    </a:srgbClr>
                  </a:outerShdw>
                </a:effectLst>
              </a:rPr>
              <a:t>Helps in understanding the </a:t>
            </a:r>
            <a:r>
              <a:rPr lang="en-US" b="1" dirty="0" smtClean="0">
                <a:effectLst>
                  <a:outerShdw blurRad="38100" dist="38100" dir="2700000" algn="tl">
                    <a:srgbClr val="000000">
                      <a:alpha val="43137"/>
                    </a:srgbClr>
                  </a:outerShdw>
                </a:effectLst>
              </a:rPr>
              <a:t>program</a:t>
            </a:r>
          </a:p>
          <a:p>
            <a:r>
              <a:rPr lang="en-US" dirty="0"/>
              <a:t>Helps to research aspect </a:t>
            </a:r>
            <a:r>
              <a:rPr lang="en-US" dirty="0" smtClean="0"/>
              <a:t>mining</a:t>
            </a:r>
          </a:p>
          <a:p>
            <a:r>
              <a:rPr lang="en-US" dirty="0"/>
              <a:t>Finds patterns of </a:t>
            </a:r>
            <a:r>
              <a:rPr lang="en-US" dirty="0" smtClean="0"/>
              <a:t>usage</a:t>
            </a:r>
          </a:p>
          <a:p>
            <a:r>
              <a:rPr lang="en-US" dirty="0"/>
              <a:t>Malicious software is Detects</a:t>
            </a:r>
            <a:endParaRPr lang="en-US" b="1" dirty="0" smtClean="0">
              <a:effectLst>
                <a:outerShdw blurRad="38100" dist="38100" dir="2700000" algn="tl">
                  <a:srgbClr val="000000">
                    <a:alpha val="43137"/>
                  </a:srgbClr>
                </a:outerShdw>
              </a:effectLst>
            </a:endParaRPr>
          </a:p>
          <a:p>
            <a:r>
              <a:rPr lang="en-US" dirty="0"/>
              <a:t>Detection of plagiarism and copyright </a:t>
            </a:r>
            <a:r>
              <a:rPr lang="en-US" dirty="0" smtClean="0"/>
              <a:t>infringement</a:t>
            </a:r>
          </a:p>
          <a:p>
            <a:r>
              <a:rPr lang="en-US" dirty="0"/>
              <a:t>Helpful in code compacting</a:t>
            </a:r>
          </a:p>
        </p:txBody>
      </p:sp>
      <p:sp>
        <p:nvSpPr>
          <p:cNvPr id="5" name="Title 4"/>
          <p:cNvSpPr>
            <a:spLocks noGrp="1"/>
          </p:cNvSpPr>
          <p:nvPr>
            <p:ph type="title"/>
          </p:nvPr>
        </p:nvSpPr>
        <p:spPr/>
        <p:txBody>
          <a:bodyPr/>
          <a:lstStyle/>
          <a:p>
            <a:r>
              <a:rPr lang="en-US" dirty="0" smtClean="0"/>
              <a:t>Result</a:t>
            </a:r>
            <a:endParaRPr lang="en-US" dirty="0"/>
          </a:p>
        </p:txBody>
      </p:sp>
    </p:spTree>
    <p:extLst>
      <p:ext uri="{BB962C8B-B14F-4D97-AF65-F5344CB8AC3E}">
        <p14:creationId xmlns:p14="http://schemas.microsoft.com/office/powerpoint/2010/main" val="186720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In this paper we explain that inconsistent clones compose a very big source of </a:t>
            </a:r>
            <a:r>
              <a:rPr lang="en-US" dirty="0" smtClean="0"/>
              <a:t>problem, </a:t>
            </a:r>
            <a:r>
              <a:rPr lang="en-US" dirty="0"/>
              <a:t>which means that cloning may be a considerable issue during development and maintenance, unless particular care is taken to detect and trace existing clones. </a:t>
            </a:r>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4132227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25</TotalTime>
  <Words>335</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BlackTie</vt:lpstr>
      <vt:lpstr>Effect of Code Clone On Software Quality</vt:lpstr>
      <vt:lpstr>Index</vt:lpstr>
      <vt:lpstr>Introduction</vt:lpstr>
      <vt:lpstr>IS Code Clone Dangerous or Not?</vt:lpstr>
      <vt:lpstr>Literature Review</vt:lpstr>
      <vt:lpstr>Methodology</vt:lpstr>
      <vt:lpstr>Disadvantage of Code Clone</vt:lpstr>
      <vt:lpstr>Result</vt:lpstr>
      <vt:lpstr>Conclusion</vt:lpstr>
      <vt:lpstr>Future Work</vt:lpstr>
      <vt:lpstr>Thank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Code Clone On Software Quality</dc:title>
  <dc:creator>Usman</dc:creator>
  <cp:lastModifiedBy>Usman</cp:lastModifiedBy>
  <cp:revision>5</cp:revision>
  <dcterms:created xsi:type="dcterms:W3CDTF">2020-06-14T05:29:50Z</dcterms:created>
  <dcterms:modified xsi:type="dcterms:W3CDTF">2020-06-16T13:33:38Z</dcterms:modified>
</cp:coreProperties>
</file>