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7"/>
  </p:notesMasterIdLst>
  <p:sldIdLst>
    <p:sldId id="256" r:id="rId2"/>
    <p:sldId id="388" r:id="rId3"/>
    <p:sldId id="389" r:id="rId4"/>
    <p:sldId id="360" r:id="rId5"/>
    <p:sldId id="394" r:id="rId6"/>
    <p:sldId id="297" r:id="rId7"/>
    <p:sldId id="311" r:id="rId8"/>
    <p:sldId id="312" r:id="rId9"/>
    <p:sldId id="363" r:id="rId10"/>
    <p:sldId id="364" r:id="rId11"/>
    <p:sldId id="288" r:id="rId12"/>
    <p:sldId id="289" r:id="rId13"/>
    <p:sldId id="299" r:id="rId14"/>
    <p:sldId id="298" r:id="rId15"/>
    <p:sldId id="301" r:id="rId16"/>
    <p:sldId id="302" r:id="rId17"/>
    <p:sldId id="303" r:id="rId18"/>
    <p:sldId id="304" r:id="rId19"/>
    <p:sldId id="305" r:id="rId20"/>
    <p:sldId id="391" r:id="rId21"/>
    <p:sldId id="392" r:id="rId22"/>
    <p:sldId id="393" r:id="rId23"/>
    <p:sldId id="290" r:id="rId24"/>
    <p:sldId id="308" r:id="rId25"/>
    <p:sldId id="309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5565" autoAdjust="0"/>
  </p:normalViewPr>
  <p:slideViewPr>
    <p:cSldViewPr>
      <p:cViewPr varScale="1">
        <p:scale>
          <a:sx n="91" d="100"/>
          <a:sy n="91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63246F-2BB3-4A82-BBCC-7E131D4BCC25}" type="datetimeFigureOut">
              <a:rPr lang="en-US"/>
              <a:pPr>
                <a:defRPr/>
              </a:pPr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3D1A28-AEAA-4604-A884-3AA9CF70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3D1A28-AEAA-4604-A884-3AA9CF7072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6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6504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1" y="1828801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16C932A0-A7AB-4418-8FB6-EE0C29164F5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9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950D89FD-4C6E-4B89-A994-41011349BA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22C43-736B-4048-8461-A6612D5367C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B98506F-23DF-4709-B767-B94317EA20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488025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1CF0E3-BE80-4BEE-800A-D3CC544FF940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D849591-EBEA-4DA7-BDF4-52F9FFAEDC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1" y="651692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9" y="2900293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1" y="927101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80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5000818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85C3-5047-4EDB-8CAA-08008032B11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A8509AF-A947-4B0B-AC0D-6395A3C13E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10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313DD2-434C-4565-8A05-901D73296D7F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3551F47-E750-4E19-AE02-98FA2EE91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5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3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6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3ADAE-C1F8-493B-8FAE-203ED9679FA6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1D205B7-8247-4B73-B54A-B13E2B16B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6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60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6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6" y="4848210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3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2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3" y="4837560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3C827-ED04-4981-A345-189E856E9464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1D205B7-8247-4B73-B54A-B13E2B16B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2" y="6387912"/>
            <a:ext cx="990599" cy="228659"/>
          </a:xfrm>
        </p:spPr>
        <p:txBody>
          <a:bodyPr/>
          <a:lstStyle/>
          <a:p>
            <a:pPr>
              <a:defRPr/>
            </a:pPr>
            <a:fld id="{32720B52-660F-4397-AD64-ADF18E188C78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4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CD5BFB3-4618-451D-A841-D0E4680EC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8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10" y="1765598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E7DA2D-A6E2-4C3F-B1FB-852283636B14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7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2A91978-EB18-4EB9-AAA7-9978E1AE64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1" y="927100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76C77C-548D-4C67-9620-9A9A569B1714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2E3F87F-5BD1-421E-9055-7E208BD70D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2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C5E4F6-3236-41B3-86BD-F56B9DEA3AF3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367B3F9E-D6D8-49AB-8825-E95F072195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2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962D46-330C-4102-AA43-32B943E2E51D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2E16B435-B976-4D1D-95C5-964DE1F8F6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9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2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2" y="2489202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7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13A95-1DE1-45ED-B00A-6C49B7BA3A79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CEDFCFDA-CB15-4F72-8D4E-64D9F278E7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3419A-FFDB-4CC2-97DF-3685409EE647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E9261A1-6F67-4A5A-B4B0-2D80210B8A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84C316-37F8-42E1-83B8-E72B75F6456E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4840C47-8ACF-4733-8653-CB0F4C3327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2" y="3086847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EB75C-8D62-474A-8402-4B0D14C31B0C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074FD57-E29C-4B4B-8A79-1D1529473D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FDEEF-B8D6-41A8-8C12-954E5EA7BAA6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7" y="295732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A30CF96-F6E2-4B49-94C0-D1D538FB86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101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4" y="6365500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6D8947B-D945-453D-BB77-C8E957B83551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4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System Integration &amp; Architecture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7" y="295732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1D205B7-8247-4B73-B54A-B13E2B16B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1" y="2286000"/>
            <a:ext cx="6606381" cy="2057400"/>
          </a:xfrm>
          <a:ln>
            <a:miter lim="800000"/>
            <a:headEnd/>
            <a:tailEnd/>
          </a:ln>
          <a:extLst/>
        </p:spPr>
        <p:txBody>
          <a:bodyPr rtlCol="0">
            <a:normAutofit fontScale="90000"/>
          </a:bodyPr>
          <a:lstStyle/>
          <a:p>
            <a:pPr algn="r">
              <a:defRPr/>
            </a:pPr>
            <a:r>
              <a:rPr lang="en-US" sz="4900" dirty="0"/>
              <a:t>Lecture # 2</a:t>
            </a:r>
            <a:br>
              <a:rPr lang="en-US" sz="4900" dirty="0"/>
            </a:br>
            <a:r>
              <a:rPr lang="en-US" sz="4900" dirty="0"/>
              <a:t>   Introduction to Software  Requirements</a:t>
            </a:r>
            <a:r>
              <a:rPr lang="en-US" sz="4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B478B80-466B-42BF-B9B6-3E9D7982A4CF}" type="slidenum">
              <a:rPr lang="en-US" sz="1200">
                <a:solidFill>
                  <a:srgbClr val="D1EAEE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sz="1200">
              <a:solidFill>
                <a:srgbClr val="D1EAE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609600" y="914401"/>
            <a:ext cx="8077200" cy="933451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Characteristics of Good Requirement’s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382000" cy="4495800"/>
          </a:xfrm>
        </p:spPr>
        <p:txBody>
          <a:bodyPr/>
          <a:lstStyle/>
          <a:p>
            <a:pPr algn="just" eaLnBrk="1" hangingPunct="1">
              <a:buClr>
                <a:schemeClr val="accent3"/>
              </a:buClr>
              <a:buFont typeface="+mj-lt"/>
              <a:buAutoNum type="arabicPeriod" startAt="9"/>
            </a:pPr>
            <a:r>
              <a:rPr lang="en-US" dirty="0"/>
              <a:t>Complete. 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 startAt="9"/>
            </a:pPr>
            <a:r>
              <a:rPr lang="en-US" dirty="0"/>
              <a:t>Unambiguous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 startAt="9"/>
            </a:pPr>
            <a:r>
              <a:rPr lang="en-US" dirty="0" smtClean="0"/>
              <a:t>Testable </a:t>
            </a:r>
            <a:endParaRPr lang="en-US" dirty="0"/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 startAt="9"/>
            </a:pPr>
            <a:r>
              <a:rPr lang="en-US" dirty="0"/>
              <a:t>Avoids Certain Words. The words optimize, maximize, and minimize should not be used in stating requirements, because we could never prove that we had achieved them.</a:t>
            </a:r>
          </a:p>
        </p:txBody>
      </p:sp>
      <p:sp>
        <p:nvSpPr>
          <p:cNvPr id="225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61E06E-E788-4A31-8CC8-8E957151A963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60436" y="2870236"/>
            <a:ext cx="7620000" cy="2438400"/>
          </a:xfrm>
        </p:spPr>
        <p:txBody>
          <a:bodyPr/>
          <a:lstStyle/>
          <a:p>
            <a:pPr algn="r" eaLnBrk="1" hangingPunct="1"/>
            <a:r>
              <a:rPr lang="en-US" sz="4000" dirty="0"/>
              <a:t>Requirements Elicitation, Documentation, and Maintenance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AD1CD9-299A-44D7-8F1D-56B8473A45D1}" type="slidenum">
              <a:rPr lang="en-US" sz="1200">
                <a:solidFill>
                  <a:srgbClr val="D1EAEE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rgbClr val="D1EAE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n>
                  <a:noFill/>
                </a:ln>
              </a:rPr>
              <a:t>Requirements elicitation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001000" cy="4114800"/>
          </a:xfrm>
        </p:spPr>
        <p:txBody>
          <a:bodyPr>
            <a:normAutofit/>
          </a:bodyPr>
          <a:lstStyle/>
          <a:p>
            <a:pPr algn="just">
              <a:buClr>
                <a:schemeClr val="accent3"/>
              </a:buClr>
            </a:pPr>
            <a:r>
              <a:rPr lang="en-GB" dirty="0"/>
              <a:t>Requirements </a:t>
            </a:r>
            <a:r>
              <a:rPr lang="en-US" dirty="0"/>
              <a:t>elicitation</a:t>
            </a:r>
            <a:r>
              <a:rPr lang="en-GB" dirty="0"/>
              <a:t> addresses the </a:t>
            </a:r>
            <a:r>
              <a:rPr lang="en-GB" dirty="0">
                <a:solidFill>
                  <a:srgbClr val="FF0000"/>
                </a:solidFill>
              </a:rPr>
              <a:t>gathering and documenting </a:t>
            </a:r>
            <a:r>
              <a:rPr lang="en-GB" dirty="0"/>
              <a:t>of the true and real requirements for the Information System being developed.</a:t>
            </a:r>
          </a:p>
          <a:p>
            <a:pPr algn="just" eaLnBrk="1" hangingPunct="1">
              <a:buClr>
                <a:schemeClr val="accent3"/>
              </a:buClr>
            </a:pPr>
            <a:endParaRPr lang="en-GB" dirty="0"/>
          </a:p>
          <a:p>
            <a:pPr algn="just" eaLnBrk="1" hangingPunct="1">
              <a:buClr>
                <a:schemeClr val="accent3"/>
              </a:buClr>
            </a:pPr>
            <a:r>
              <a:rPr lang="en-GB" dirty="0"/>
              <a:t>Requirements is the </a:t>
            </a:r>
            <a:r>
              <a:rPr lang="en-GB" dirty="0">
                <a:solidFill>
                  <a:srgbClr val="FF0000"/>
                </a:solidFill>
              </a:rPr>
              <a:t>wants and /or needs </a:t>
            </a:r>
            <a:r>
              <a:rPr lang="en-GB" dirty="0"/>
              <a:t>of the user within a problem domain.</a:t>
            </a:r>
          </a:p>
        </p:txBody>
      </p:sp>
      <p:sp>
        <p:nvSpPr>
          <p:cNvPr id="276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C3F44D-BFBF-4A7D-8791-CC8D53B747DE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892222"/>
            <a:ext cx="7135031" cy="70986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Requirements elicitation questions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90845" y="2489200"/>
            <a:ext cx="8324557" cy="3530600"/>
          </a:xfrm>
        </p:spPr>
        <p:txBody>
          <a:bodyPr rtlCol="0">
            <a:normAutofit/>
          </a:bodyPr>
          <a:lstStyle/>
          <a:p>
            <a:pPr algn="just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 </a:t>
            </a:r>
            <a:r>
              <a:rPr lang="en-US" dirty="0"/>
              <a:t>elicitation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questions: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Who will do it?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will be done?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it will be done?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it will be done?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it will be done? 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929A7AD-D448-4B0C-B6B2-D16AD8EA899B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>
                <a:ln>
                  <a:noFill/>
                </a:ln>
              </a:rPr>
              <a:t>Fact – Finding Methods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8001002" cy="3962400"/>
          </a:xfrm>
        </p:spPr>
        <p:txBody>
          <a:bodyPr rtlCol="0">
            <a:normAutofit/>
          </a:bodyPr>
          <a:lstStyle/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Sampling (of existing documentation, forms, and databases). </a:t>
            </a:r>
          </a:p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Observation of the work environment. </a:t>
            </a:r>
          </a:p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Questionnaires. </a:t>
            </a:r>
          </a:p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Interviews. </a:t>
            </a:r>
          </a:p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Prototyping. </a:t>
            </a:r>
          </a:p>
          <a:p>
            <a:pPr marL="457189" indent="-457189" algn="just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rgbClr val="262626"/>
                </a:solidFill>
              </a:rPr>
              <a:t>Problem reports and enhancement requests for a current system</a:t>
            </a:r>
          </a:p>
          <a:p>
            <a:pPr algn="just" eaLnBrk="1" fontAlgn="auto" hangingPunct="1">
              <a:buClr>
                <a:schemeClr val="accent3"/>
              </a:buClr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fontAlgn="auto" hangingPunct="1">
              <a:buClr>
                <a:schemeClr val="accent3"/>
              </a:buClr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Clr>
                <a:schemeClr val="accent3"/>
              </a:buClr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98300E6-DF71-4B22-B752-6C5A207216BC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4439" y="874608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dirty="0">
                <a:ln>
                  <a:noFill/>
                </a:ln>
              </a:rPr>
              <a:t>Types of Requirements</a:t>
            </a:r>
            <a:r>
              <a:rPr lang="en-US" altLang="en-US" dirty="0">
                <a:ln>
                  <a:noFill/>
                </a:ln>
              </a:rPr>
              <a:t>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564441" y="2133600"/>
            <a:ext cx="8119187" cy="4343400"/>
          </a:xfrm>
        </p:spPr>
        <p:txBody>
          <a:bodyPr rtlCol="0">
            <a:noAutofit/>
          </a:bodyPr>
          <a:lstStyle/>
          <a:p>
            <a:pPr algn="just">
              <a:lnSpc>
                <a:spcPct val="90000"/>
              </a:lnSpc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GB" sz="2000" b="1" dirty="0">
                <a:solidFill>
                  <a:srgbClr val="00B050"/>
                </a:solidFill>
              </a:rPr>
              <a:t>User Requirements: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</a:p>
          <a:p>
            <a:pPr lvl="1" algn="just">
              <a:lnSpc>
                <a:spcPct val="9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are statements in Natural language, together with its operational constraints. </a:t>
            </a:r>
          </a:p>
          <a:p>
            <a:pPr lvl="1" algn="just">
              <a:lnSpc>
                <a:spcPct val="9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can be categorised into two;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FRs and NFRs</a:t>
            </a:r>
          </a:p>
          <a:p>
            <a:pPr marL="402336" lvl="1" indent="0" algn="just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90000"/>
              </a:lnSpc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endParaRPr lang="en-GB" sz="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90000"/>
              </a:lnSpc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GB" altLang="en-US" sz="2000" b="1" dirty="0">
                <a:solidFill>
                  <a:srgbClr val="00B050"/>
                </a:solidFill>
              </a:rPr>
              <a:t>Functional requirements</a:t>
            </a:r>
            <a:r>
              <a:rPr lang="en-US" altLang="en-US" sz="2000" b="1" dirty="0">
                <a:solidFill>
                  <a:srgbClr val="00B050"/>
                </a:solidFill>
              </a:rPr>
              <a:t> </a:t>
            </a:r>
          </a:p>
          <a:p>
            <a:pPr lvl="1" algn="just">
              <a:lnSpc>
                <a:spcPct val="9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solidFill>
                  <a:schemeClr val="tx1"/>
                </a:solidFill>
              </a:rPr>
              <a:t>Describe </a:t>
            </a:r>
            <a:r>
              <a:rPr lang="en-GB" altLang="en-US" b="1" i="1" dirty="0">
                <a:solidFill>
                  <a:schemeClr val="tx1"/>
                </a:solidFill>
              </a:rPr>
              <a:t>what</a:t>
            </a:r>
            <a:r>
              <a:rPr lang="en-GB" altLang="en-US" dirty="0">
                <a:solidFill>
                  <a:schemeClr val="tx1"/>
                </a:solidFill>
              </a:rPr>
              <a:t> the system should do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402336" lvl="1" indent="0" algn="just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GB" altLang="en-US" sz="7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GB" altLang="en-US" sz="2000" b="1" dirty="0">
                <a:solidFill>
                  <a:srgbClr val="00B050"/>
                </a:solidFill>
              </a:rPr>
              <a:t>Non-functional requirements </a:t>
            </a:r>
          </a:p>
          <a:p>
            <a:pPr lvl="1" algn="just">
              <a:lnSpc>
                <a:spcPct val="9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Users expectations about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“how well” </a:t>
            </a:r>
            <a:r>
              <a:rPr lang="en-US" dirty="0">
                <a:solidFill>
                  <a:schemeClr val="tx1"/>
                </a:solidFill>
              </a:rPr>
              <a:t>the product will work, Collectively known as software quality attributes or quality factors, </a:t>
            </a:r>
          </a:p>
          <a:p>
            <a:pPr lvl="1" algn="just">
              <a:lnSpc>
                <a:spcPct val="9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solidFill>
                  <a:schemeClr val="tx1"/>
                </a:solidFill>
              </a:rPr>
              <a:t>Consists of “</a:t>
            </a:r>
            <a:r>
              <a:rPr lang="en-GB" altLang="en-US" b="1" dirty="0">
                <a:solidFill>
                  <a:schemeClr val="tx1"/>
                </a:solidFill>
              </a:rPr>
              <a:t>C</a:t>
            </a:r>
            <a:r>
              <a:rPr lang="en-GB" altLang="en-US" b="1" i="1" dirty="0">
                <a:solidFill>
                  <a:schemeClr val="tx1"/>
                </a:solidFill>
              </a:rPr>
              <a:t>onstraints”</a:t>
            </a:r>
            <a:r>
              <a:rPr lang="en-GB" altLang="en-US" dirty="0">
                <a:solidFill>
                  <a:schemeClr val="tx1"/>
                </a:solidFill>
              </a:rPr>
              <a:t> that must be obeyed to during development</a:t>
            </a:r>
            <a:r>
              <a:rPr lang="en-US" altLang="en-US" dirty="0">
                <a:solidFill>
                  <a:schemeClr val="tx1"/>
                </a:solidFill>
              </a:rPr>
              <a:t> (design and implementation),</a:t>
            </a:r>
            <a:r>
              <a:rPr lang="en-US" dirty="0">
                <a:solidFill>
                  <a:schemeClr val="tx1"/>
                </a:solidFill>
              </a:rPr>
              <a:t> relate to the system as a whole.</a:t>
            </a:r>
            <a:endParaRPr lang="en-US" altLang="en-US" dirty="0">
              <a:solidFill>
                <a:schemeClr val="tx1"/>
              </a:solidFill>
            </a:endParaRPr>
          </a:p>
          <a:p>
            <a:pPr marL="688076" lvl="1" indent="-285750" algn="just">
              <a:lnSpc>
                <a:spcPct val="90000"/>
              </a:lnSpc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endParaRPr lang="en-US" altLang="en-US" dirty="0">
              <a:solidFill>
                <a:srgbClr val="000042"/>
              </a:solidFill>
            </a:endParaRPr>
          </a:p>
          <a:p>
            <a:pPr algn="just">
              <a:lnSpc>
                <a:spcPct val="90000"/>
              </a:lnSpc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endParaRPr lang="en-GB" altLang="en-US" sz="2000" dirty="0">
              <a:solidFill>
                <a:srgbClr val="000042"/>
              </a:solidFill>
            </a:endParaRPr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D4B071A-4A32-4B36-A8DC-E44BDE5DF96D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n>
                  <a:noFill/>
                </a:ln>
              </a:rPr>
              <a:t>Functional requirements</a:t>
            </a:r>
            <a:r>
              <a:rPr lang="en-US" altLang="en-US">
                <a:ln>
                  <a:noFill/>
                </a:ln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90845" y="2286000"/>
            <a:ext cx="8324557" cy="3886200"/>
          </a:xfrm>
        </p:spPr>
        <p:txBody>
          <a:bodyPr>
            <a:normAutofit/>
          </a:bodyPr>
          <a:lstStyle/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altLang="en-US" sz="2200" dirty="0">
                <a:solidFill>
                  <a:schemeClr val="tx1"/>
                </a:solidFill>
              </a:rPr>
              <a:t>What </a:t>
            </a:r>
            <a:r>
              <a:rPr lang="en-GB" altLang="en-US" sz="2200" b="1" dirty="0">
                <a:solidFill>
                  <a:schemeClr val="tx1"/>
                </a:solidFill>
              </a:rPr>
              <a:t>inputs</a:t>
            </a:r>
            <a:r>
              <a:rPr lang="en-GB" altLang="en-US" sz="2200" dirty="0">
                <a:solidFill>
                  <a:schemeClr val="tx1"/>
                </a:solidFill>
              </a:rPr>
              <a:t> the system should accept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altLang="en-US" sz="2200" dirty="0">
                <a:solidFill>
                  <a:schemeClr val="tx1"/>
                </a:solidFill>
              </a:rPr>
              <a:t>What </a:t>
            </a:r>
            <a:r>
              <a:rPr lang="en-GB" altLang="en-US" sz="2200" b="1" dirty="0">
                <a:solidFill>
                  <a:schemeClr val="tx1"/>
                </a:solidFill>
              </a:rPr>
              <a:t>outputs</a:t>
            </a:r>
            <a:r>
              <a:rPr lang="en-GB" altLang="en-US" sz="2200" dirty="0">
                <a:solidFill>
                  <a:schemeClr val="tx1"/>
                </a:solidFill>
              </a:rPr>
              <a:t> the system should produce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altLang="en-US" sz="2200" dirty="0">
                <a:solidFill>
                  <a:schemeClr val="tx1"/>
                </a:solidFill>
              </a:rPr>
              <a:t>What </a:t>
            </a:r>
            <a:r>
              <a:rPr lang="en-GB" altLang="en-US" sz="2200" b="1" dirty="0">
                <a:solidFill>
                  <a:schemeClr val="tx1"/>
                </a:solidFill>
              </a:rPr>
              <a:t>data</a:t>
            </a:r>
            <a:r>
              <a:rPr lang="en-GB" altLang="en-US" sz="2200" dirty="0">
                <a:solidFill>
                  <a:schemeClr val="tx1"/>
                </a:solidFill>
              </a:rPr>
              <a:t> the system should store that other systems might use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altLang="en-US" sz="2200" dirty="0">
                <a:solidFill>
                  <a:schemeClr val="tx1"/>
                </a:solidFill>
              </a:rPr>
              <a:t>What </a:t>
            </a:r>
            <a:r>
              <a:rPr lang="en-GB" altLang="en-US" sz="2200" b="1" dirty="0">
                <a:solidFill>
                  <a:schemeClr val="tx1"/>
                </a:solidFill>
              </a:rPr>
              <a:t>computations</a:t>
            </a:r>
            <a:r>
              <a:rPr lang="en-GB" altLang="en-US" sz="2200" dirty="0">
                <a:solidFill>
                  <a:schemeClr val="tx1"/>
                </a:solidFill>
              </a:rPr>
              <a:t> the system should perform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altLang="en-US" sz="2200" dirty="0">
                <a:solidFill>
                  <a:schemeClr val="tx1"/>
                </a:solidFill>
              </a:rPr>
              <a:t>The </a:t>
            </a:r>
            <a:r>
              <a:rPr lang="en-GB" altLang="en-US" sz="2200" b="1" dirty="0">
                <a:solidFill>
                  <a:schemeClr val="tx1"/>
                </a:solidFill>
              </a:rPr>
              <a:t>timing and synchronization </a:t>
            </a:r>
            <a:r>
              <a:rPr lang="en-GB" altLang="en-US" sz="2200" dirty="0">
                <a:solidFill>
                  <a:schemeClr val="tx1"/>
                </a:solidFill>
              </a:rPr>
              <a:t>of the above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</a:p>
          <a:p>
            <a:pPr marL="190495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348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0C7D655-355A-4FEE-9900-D1FBF823D599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n>
                  <a:noFill/>
                </a:ln>
              </a:rPr>
              <a:t>Non-functional requirements</a:t>
            </a:r>
            <a:endParaRPr lang="en-GB">
              <a:ln>
                <a:noFill/>
              </a:ln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590847" y="2489200"/>
            <a:ext cx="7974199" cy="3683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Non-functional requirements are </a:t>
            </a:r>
            <a:r>
              <a:rPr lang="en-GB" dirty="0">
                <a:solidFill>
                  <a:srgbClr val="00B0F0"/>
                </a:solidFill>
              </a:rPr>
              <a:t>global constraints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system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e.g. development costs, operational costs, performance, reliability,</a:t>
            </a:r>
          </a:p>
          <a:p>
            <a:pPr marL="688076" lvl="1" indent="-285750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  <a:defRPr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challenge of Non-functional requirements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 to implement and measure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Usually stated informally, and so are: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often contradictory,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fontAlgn="auto" hangingPunct="1">
              <a:lnSpc>
                <a:spcPct val="90000"/>
              </a:lnSpc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 to evaluate for the customer prior to delivery</a:t>
            </a:r>
          </a:p>
        </p:txBody>
      </p:sp>
      <p:sp>
        <p:nvSpPr>
          <p:cNvPr id="368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B6E55B3-7885-4412-B453-8203FB0E112E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07" y="874609"/>
            <a:ext cx="7772400" cy="838200"/>
          </a:xfrm>
        </p:spPr>
        <p:txBody>
          <a:bodyPr vert="horz" lIns="90488" tIns="44451" rIns="90488" bIns="44451" rtlCol="0" anchor="ctr">
            <a:noAutofit/>
          </a:bodyPr>
          <a:lstStyle/>
          <a:p>
            <a:pPr eaLnBrk="1" hangingPunct="1"/>
            <a:r>
              <a:rPr lang="en-US" dirty="0">
                <a:ln>
                  <a:noFill/>
                </a:ln>
              </a:rPr>
              <a:t>Non-functional requirements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90847" y="2362200"/>
            <a:ext cx="7974199" cy="3810000"/>
          </a:xfrm>
        </p:spPr>
        <p:txBody>
          <a:bodyPr vert="horz" lIns="90488" tIns="44450" rIns="90488" bIns="44450" rtlCol="0">
            <a:normAutofit/>
          </a:bodyPr>
          <a:lstStyle/>
          <a:p>
            <a:pPr>
              <a:buClr>
                <a:schemeClr val="accent3"/>
              </a:buClr>
              <a:buSzPct val="70000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 system properties and constraints e.g. </a:t>
            </a:r>
            <a:r>
              <a:rPr lang="en-US" sz="2000" dirty="0">
                <a:solidFill>
                  <a:srgbClr val="00B050"/>
                </a:solidFill>
              </a:rPr>
              <a:t>reliability, response time.</a:t>
            </a:r>
          </a:p>
          <a:p>
            <a:pPr>
              <a:buClr>
                <a:schemeClr val="accent3"/>
              </a:buClr>
              <a:buSzPct val="70000"/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>
              <a:buClr>
                <a:schemeClr val="accent3"/>
              </a:buClr>
              <a:buSzPct val="70000"/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>
              <a:buClr>
                <a:schemeClr val="accent3"/>
              </a:buClr>
              <a:buSzPct val="70000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Non-functional requirements may be more critical than functional requirements. </a:t>
            </a:r>
          </a:p>
          <a:p>
            <a:pPr lvl="1"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these are not met, the system is useless.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94488A3-E72D-4D8F-911F-DFA009790D89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n>
                  <a:noFill/>
                </a:ln>
              </a:rPr>
              <a:t>Examples of NFR</a:t>
            </a:r>
            <a:endParaRPr lang="en-GB">
              <a:ln>
                <a:noFill/>
              </a:ln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47882" y="2514600"/>
            <a:ext cx="7962718" cy="3530600"/>
          </a:xfrm>
        </p:spPr>
        <p:txBody>
          <a:bodyPr/>
          <a:lstStyle/>
          <a:p>
            <a:pPr eaLnBrk="1" hangingPunct="1"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sz="2800" dirty="0"/>
              <a:t>Interface requirements</a:t>
            </a:r>
            <a:endParaRPr lang="en-US" sz="2800" dirty="0"/>
          </a:p>
          <a:p>
            <a:pPr lvl="1" eaLnBrk="1" hangingPunct="1"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</a:pPr>
            <a:r>
              <a:rPr lang="en-GB" dirty="0"/>
              <a:t>how will the new system interface</a:t>
            </a:r>
            <a:r>
              <a:rPr lang="en-US" dirty="0"/>
              <a:t> </a:t>
            </a:r>
            <a:r>
              <a:rPr lang="en-GB" dirty="0"/>
              <a:t>with its environment?</a:t>
            </a:r>
            <a:endParaRPr lang="en-US" dirty="0"/>
          </a:p>
          <a:p>
            <a:pPr lvl="2"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</a:pPr>
            <a:r>
              <a:rPr lang="en-GB" sz="1600" dirty="0"/>
              <a:t>User interfaces and “user-friendliness”</a:t>
            </a:r>
            <a:endParaRPr lang="en-US" sz="1600" dirty="0"/>
          </a:p>
          <a:p>
            <a:pPr lvl="2">
              <a:buClr>
                <a:schemeClr val="accent3"/>
              </a:buClr>
              <a:buSzPct val="70000"/>
              <a:buFont typeface="Arial" panose="020B0604020202020204" pitchFamily="34" charset="0"/>
              <a:buChar char="•"/>
            </a:pPr>
            <a:r>
              <a:rPr lang="en-GB" sz="1600" dirty="0"/>
              <a:t>Interfaces with other systems</a:t>
            </a:r>
          </a:p>
          <a:p>
            <a:pPr lvl="1" eaLnBrk="1" hangingPunct="1"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endParaRPr lang="en-GB" dirty="0"/>
          </a:p>
          <a:p>
            <a:pPr eaLnBrk="1" hangingPunct="1"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</a:pPr>
            <a:r>
              <a:rPr lang="en-GB" sz="2800" dirty="0"/>
              <a:t>Performance requirements</a:t>
            </a:r>
            <a:endParaRPr lang="en-US" sz="2800" dirty="0"/>
          </a:p>
          <a:p>
            <a:pPr lvl="1" eaLnBrk="1" hangingPunct="1"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</a:pPr>
            <a:r>
              <a:rPr lang="en-GB" dirty="0"/>
              <a:t>Time</a:t>
            </a:r>
            <a:r>
              <a:rPr lang="en-US" dirty="0"/>
              <a:t> - </a:t>
            </a:r>
            <a:r>
              <a:rPr lang="en-GB" dirty="0"/>
              <a:t> response time</a:t>
            </a:r>
            <a:endParaRPr lang="en-US" dirty="0"/>
          </a:p>
          <a:p>
            <a:pPr lvl="1" eaLnBrk="1" hangingPunct="1"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</a:pPr>
            <a:r>
              <a:rPr lang="en-GB" dirty="0"/>
              <a:t>Throughput</a:t>
            </a:r>
            <a:r>
              <a:rPr lang="en-US" dirty="0"/>
              <a:t> - </a:t>
            </a:r>
            <a:r>
              <a:rPr lang="en-GB" dirty="0"/>
              <a:t>transactions per second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E31778D-A56C-4392-904E-794B4A403164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5" y="2489200"/>
            <a:ext cx="8019757" cy="3530600"/>
          </a:xfrm>
        </p:spPr>
        <p:txBody>
          <a:bodyPr rtlCol="0">
            <a:normAutofit lnSpcReduction="10000"/>
          </a:bodyPr>
          <a:lstStyle/>
          <a:p>
            <a:pPr marL="274313" indent="-274313" algn="just">
              <a:buClr>
                <a:schemeClr val="accent3"/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system cannot be:</a:t>
            </a:r>
          </a:p>
          <a:p>
            <a:pPr lvl="1" algn="just">
              <a:buClr>
                <a:schemeClr val="accent3"/>
              </a:buClr>
              <a:buFont typeface="Garamond" panose="02020404030301010803" pitchFamily="18" charset="0"/>
              <a:buChar char="▪"/>
              <a:defRPr/>
            </a:pPr>
            <a:r>
              <a:rPr lang="en-US" sz="1800" dirty="0"/>
              <a:t>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nalyzed, </a:t>
            </a:r>
          </a:p>
          <a:p>
            <a:pPr lvl="1" algn="just">
              <a:buClr>
                <a:schemeClr val="accent3"/>
              </a:buClr>
              <a:buFont typeface="Garamond" panose="02020404030301010803" pitchFamily="18" charset="0"/>
              <a:buChar char="▪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designed, </a:t>
            </a:r>
          </a:p>
          <a:p>
            <a:pPr lvl="1" algn="just">
              <a:buClr>
                <a:schemeClr val="accent3"/>
              </a:buClr>
              <a:buFont typeface="Garamond" panose="02020404030301010803" pitchFamily="18" charset="0"/>
              <a:buChar char="▪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implemented and </a:t>
            </a:r>
          </a:p>
          <a:p>
            <a:pPr lvl="1" algn="just">
              <a:buClr>
                <a:schemeClr val="accent3"/>
              </a:buClr>
              <a:buFont typeface="Garamond" panose="02020404030301010803" pitchFamily="18" charset="0"/>
              <a:buChar char="▪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evaluated </a:t>
            </a:r>
          </a:p>
          <a:p>
            <a:pPr marL="274313" indent="-274313" algn="just">
              <a:buClr>
                <a:schemeClr val="accent3"/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unless the </a:t>
            </a:r>
            <a:r>
              <a:rPr lang="en-US" sz="2000" dirty="0">
                <a:solidFill>
                  <a:srgbClr val="00B050"/>
                </a:solidFill>
              </a:rPr>
              <a:t>problem is understood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000" dirty="0">
                <a:solidFill>
                  <a:srgbClr val="00B050"/>
                </a:solidFill>
              </a:rPr>
              <a:t>requirements are elicited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74313" indent="-274313" algn="just">
              <a:buClr>
                <a:schemeClr val="accent3"/>
              </a:buClr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13" indent="-274313" algn="just">
              <a:buClr>
                <a:schemeClr val="accent3"/>
              </a:buClr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 are fundamental basis of all the system development processes. 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311E30C-F068-4C67-B68D-DD21CCF14F99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Another View of Requirements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  <a:defRPr/>
            </a:pPr>
            <a:r>
              <a:rPr lang="en-US" sz="2400" dirty="0"/>
              <a:t>In general requirements can be viewed as:</a:t>
            </a:r>
          </a:p>
          <a:p>
            <a:pPr eaLnBrk="1" hangingPunct="1">
              <a:buClr>
                <a:schemeClr val="accent3"/>
              </a:buClr>
              <a:buSzPct val="70000"/>
              <a:buFont typeface="Century Gothic" panose="020B0502020202020204" pitchFamily="34" charset="0"/>
              <a:buChar char="►"/>
              <a:defRPr/>
            </a:pPr>
            <a:endParaRPr lang="en-US" sz="2400" dirty="0"/>
          </a:p>
          <a:p>
            <a:pPr lvl="1" eaLnBrk="1" hangingPunct="1"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User/customer requirements</a:t>
            </a:r>
          </a:p>
          <a:p>
            <a:pPr marL="731520" lvl="2" indent="0" eaLnBrk="1" hangingPunct="1">
              <a:buClr>
                <a:schemeClr val="accent3"/>
              </a:buClr>
              <a:buSzPct val="70000"/>
              <a:buNone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lvl="1" eaLnBrk="1" hangingPunct="1">
              <a:buClr>
                <a:schemeClr val="accent3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System/contract requirements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089C2-F885-45D7-8779-014094AC05D5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0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User/Customer Requirements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7772400" cy="33528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800" i="1" dirty="0"/>
              <a:t>FRs &amp; NFRs should be stated in: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2800" b="1" dirty="0">
                <a:latin typeface="Book Antiqua" pitchFamily="18" charset="0"/>
              </a:rPr>
              <a:t>“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natural language </a:t>
            </a:r>
            <a:r>
              <a:rPr lang="en-US" sz="2800" i="1" dirty="0">
                <a:latin typeface="Book Antiqua" pitchFamily="18" charset="0"/>
              </a:rPr>
              <a:t>with the help of 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forms or simple diagrams </a:t>
            </a:r>
            <a:r>
              <a:rPr lang="en-US" sz="2800" i="1" dirty="0">
                <a:latin typeface="Book Antiqua" pitchFamily="18" charset="0"/>
              </a:rPr>
              <a:t>describing </a:t>
            </a:r>
          </a:p>
          <a:p>
            <a:pPr lvl="3" eaLnBrk="1" hangingPunct="1">
              <a:buFont typeface="Arial" charset="0"/>
              <a:buNone/>
              <a:defRPr/>
            </a:pPr>
            <a:r>
              <a:rPr lang="en-US" sz="2800" i="1" dirty="0">
                <a:latin typeface="Book Antiqua" pitchFamily="18" charset="0"/>
              </a:rPr>
              <a:t>the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expected services </a:t>
            </a:r>
            <a:r>
              <a:rPr lang="en-US" sz="2800" i="1" dirty="0">
                <a:latin typeface="Book Antiqua" pitchFamily="18" charset="0"/>
              </a:rPr>
              <a:t>of a system </a:t>
            </a:r>
          </a:p>
          <a:p>
            <a:pPr lvl="4" eaLnBrk="1" hangingPunct="1">
              <a:buFont typeface="Arial" charset="0"/>
              <a:buNone/>
              <a:defRPr/>
            </a:pPr>
            <a:r>
              <a:rPr lang="en-US" sz="2800" i="1" dirty="0">
                <a:latin typeface="Book Antiqua" pitchFamily="18" charset="0"/>
              </a:rPr>
              <a:t>under certain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constraints</a:t>
            </a:r>
            <a:r>
              <a:rPr lang="en-US" sz="2400" b="1" i="1" dirty="0"/>
              <a:t>”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AB39C-3237-4D48-B46A-32F13C780DAB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4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70" y="927100"/>
            <a:ext cx="7135029" cy="709865"/>
          </a:xfrm>
        </p:spPr>
        <p:txBody>
          <a:bodyPr/>
          <a:lstStyle/>
          <a:p>
            <a:pPr eaLnBrk="1" hangingPunct="1"/>
            <a:r>
              <a:rPr lang="en-US" sz="3600" dirty="0"/>
              <a:t>System Contract Requirements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/>
          <a:lstStyle/>
          <a:p>
            <a:pPr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US" dirty="0"/>
              <a:t>Sets out the System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and constraints </a:t>
            </a:r>
            <a:r>
              <a:rPr lang="en-US" dirty="0"/>
              <a:t>in detail.</a:t>
            </a:r>
          </a:p>
          <a:p>
            <a:pPr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endParaRPr lang="en-US" dirty="0"/>
          </a:p>
          <a:p>
            <a:pPr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US" dirty="0"/>
              <a:t>May serve as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 of contract </a:t>
            </a:r>
            <a:r>
              <a:rPr lang="en-US" dirty="0"/>
              <a:t>for implementation of the system</a:t>
            </a:r>
          </a:p>
          <a:p>
            <a:pPr lvl="1" eaLnBrk="1" hangingPunct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Should be complete and consistent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32" indent="-285744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971" indent="-228594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160" indent="-228594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349" indent="-228594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5DA92-7D88-4A3D-B33B-7A222116BDE8}" type="slidenum">
              <a:rPr 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n>
                  <a:noFill/>
                </a:ln>
              </a:rPr>
              <a:t>Requirements Documentation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2362198"/>
            <a:ext cx="8001000" cy="3962402"/>
          </a:xfrm>
        </p:spPr>
        <p:txBody>
          <a:bodyPr>
            <a:normAutofit/>
          </a:bodyPr>
          <a:lstStyle/>
          <a:p>
            <a:pPr algn="just" eaLnBrk="1" hangingPunct="1">
              <a:buClr>
                <a:schemeClr val="accent3"/>
              </a:buClr>
            </a:pP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There are basically two types of documents realized from the requirements elicitation phase. These include;</a:t>
            </a:r>
          </a:p>
          <a:p>
            <a:pPr eaLnBrk="1" hangingPunct="1">
              <a:buClr>
                <a:schemeClr val="accent3"/>
              </a:buClr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ea typeface="Verdana" panose="020B0604030504040204" pitchFamily="34" charset="0"/>
                <a:cs typeface="Verdana" panose="020B0604030504040204" pitchFamily="34" charset="0"/>
              </a:rPr>
              <a:t>User Requirements Specification Document</a:t>
            </a:r>
          </a:p>
          <a:p>
            <a:pPr lvl="1" eaLnBrk="1" hangingPunct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System requirements specification Document</a:t>
            </a:r>
          </a:p>
        </p:txBody>
      </p:sp>
      <p:sp>
        <p:nvSpPr>
          <p:cNvPr id="471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B7236A-62C2-46DB-A0BE-455D3B9BE945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9575"/>
            <a:ext cx="8382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800" dirty="0">
                <a:latin typeface="+mn-lt"/>
              </a:rPr>
              <a:t>User Requirements Specification </a:t>
            </a:r>
            <a:r>
              <a:rPr lang="en-US" sz="2800" dirty="0">
                <a:latin typeface="+mn-lt"/>
              </a:rPr>
              <a:t>–URS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153400" cy="4191000"/>
          </a:xfrm>
        </p:spPr>
        <p:txBody>
          <a:bodyPr rtlCol="0">
            <a:normAutofit/>
          </a:bodyPr>
          <a:lstStyle/>
          <a:p>
            <a:pPr marL="274313" indent="-274313"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URS  document outlines precisely what the </a:t>
            </a:r>
            <a:r>
              <a:rPr lang="en-GB" dirty="0">
                <a:solidFill>
                  <a:srgbClr val="00B050"/>
                </a:solidFill>
              </a:rPr>
              <a:t>User (or customer) is expecting from this system.</a:t>
            </a:r>
          </a:p>
          <a:p>
            <a:pPr marL="274313" indent="-274313">
              <a:buClr>
                <a:schemeClr val="accent3"/>
              </a:buClr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13" indent="-274313"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Requirement Specification may  incorporate the </a:t>
            </a:r>
            <a:r>
              <a:rPr lang="en-GB" dirty="0">
                <a:solidFill>
                  <a:srgbClr val="00B0F0"/>
                </a:solidFill>
              </a:rPr>
              <a:t>functional requirements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system or may be in a separate document labelled the </a:t>
            </a:r>
            <a:r>
              <a:rPr lang="en-GB" dirty="0">
                <a:solidFill>
                  <a:srgbClr val="7030A0"/>
                </a:solidFill>
              </a:rPr>
              <a:t>Functional Requirements Specification - the FRS.</a:t>
            </a:r>
            <a:endParaRPr lang="en-GB" dirty="0">
              <a:solidFill>
                <a:srgbClr val="FF0000"/>
              </a:solidFill>
            </a:endParaRPr>
          </a:p>
          <a:p>
            <a:pPr marL="274313" indent="-274313">
              <a:buClr>
                <a:schemeClr val="accent3"/>
              </a:buClr>
              <a:buFont typeface="Wingdings 2"/>
              <a:buChar char=""/>
              <a:defRPr/>
            </a:pPr>
            <a:endParaRPr lang="en-GB" sz="1800" dirty="0">
              <a:solidFill>
                <a:srgbClr val="FF0000"/>
              </a:solidFill>
            </a:endParaRPr>
          </a:p>
          <a:p>
            <a:pPr marL="274313" indent="-274313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URS has the following  information:</a:t>
            </a:r>
          </a:p>
          <a:p>
            <a:pPr marL="990575" lvl="1" indent="-533387">
              <a:buClr>
                <a:schemeClr val="tx1"/>
              </a:buClr>
              <a:buFontTx/>
              <a:buAutoNum type="arabicPeriod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Functional Requirements</a:t>
            </a:r>
          </a:p>
          <a:p>
            <a:pPr marL="990575" lvl="1" indent="-533387">
              <a:buClr>
                <a:schemeClr val="tx1"/>
              </a:buClr>
              <a:buFontTx/>
              <a:buAutoNum type="arabicPeriod"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Non-Functional Requirements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81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D9723D-F304-4AA4-9CAF-1218C9A6938F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 Requirements Specification Document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pPr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r>
              <a:rPr lang="en-GB" dirty="0"/>
              <a:t>A detailed description of the system services.</a:t>
            </a:r>
          </a:p>
          <a:p>
            <a:pPr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endParaRPr lang="en-US" sz="1400" dirty="0"/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What do we agree to provide?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A structured document setting out detailed descriptions of the system services.</a:t>
            </a:r>
            <a:r>
              <a:rPr lang="en-US" sz="1800" dirty="0"/>
              <a:t>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Written as a contract between client and contractor.</a:t>
            </a:r>
            <a:endParaRPr lang="en-US" sz="1800" dirty="0"/>
          </a:p>
        </p:txBody>
      </p:sp>
      <p:sp>
        <p:nvSpPr>
          <p:cNvPr id="501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A9BAE2-4916-4DD3-B8E2-A213D6BEF842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>
                  <a:noFill/>
                </a:ln>
              </a:rPr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5" y="2286000"/>
            <a:ext cx="8095957" cy="4191000"/>
          </a:xfrm>
        </p:spPr>
        <p:txBody>
          <a:bodyPr>
            <a:normAutofit/>
          </a:bodyPr>
          <a:lstStyle/>
          <a:p>
            <a:pPr algn="just">
              <a:buClr>
                <a:schemeClr val="accent3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architects will always depends on the </a:t>
            </a:r>
            <a:r>
              <a:rPr lang="en-US" dirty="0">
                <a:solidFill>
                  <a:srgbClr val="FF0000"/>
                </a:solidFill>
              </a:rPr>
              <a:t>requirements elicited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the system analyst to </a:t>
            </a:r>
            <a:r>
              <a:rPr lang="en-US" dirty="0">
                <a:solidFill>
                  <a:srgbClr val="00B050"/>
                </a:solidFill>
              </a:rPr>
              <a:t>design an </a:t>
            </a:r>
            <a:r>
              <a:rPr lang="en-US" dirty="0" smtClean="0">
                <a:solidFill>
                  <a:srgbClr val="00B050"/>
                </a:solidFill>
              </a:rPr>
              <a:t>architecture </a:t>
            </a:r>
            <a:r>
              <a:rPr lang="en-US" dirty="0">
                <a:solidFill>
                  <a:srgbClr val="00B050"/>
                </a:solidFill>
              </a:rPr>
              <a:t>of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system. </a:t>
            </a:r>
          </a:p>
          <a:p>
            <a:pPr algn="just">
              <a:buClr>
                <a:schemeClr val="accent3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Clr>
                <a:schemeClr val="accent3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Besides much as the system is designed and there is need for integration say: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B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usiness unit integration, 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Legacy integration, 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systems integration,  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 of commercial-off-the-shelf (COTS) products, </a:t>
            </a:r>
          </a:p>
          <a:p>
            <a:pPr algn="just">
              <a:buClr>
                <a:schemeClr val="accent3"/>
              </a:buCl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requirement is the basis.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3F87F-5BD1-421E-9055-7E208BD70D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927100"/>
            <a:ext cx="6447643" cy="709865"/>
          </a:xfrm>
        </p:spPr>
        <p:txBody>
          <a:bodyPr/>
          <a:lstStyle/>
          <a:p>
            <a:pPr eaLnBrk="1" hangingPunct="1"/>
            <a:r>
              <a:rPr lang="en-US" sz="3600" dirty="0">
                <a:ln>
                  <a:noFill/>
                </a:ln>
              </a:rPr>
              <a:t>What are requirements?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1" cy="3530600"/>
          </a:xfrm>
        </p:spPr>
        <p:txBody>
          <a:bodyPr>
            <a:normAutofit/>
          </a:bodyPr>
          <a:lstStyle/>
          <a:p>
            <a:pPr algn="just" eaLnBrk="1" hangingPunct="1">
              <a:buClr>
                <a:schemeClr val="accent3"/>
              </a:buClr>
            </a:pPr>
            <a:r>
              <a:rPr lang="en-US" sz="2000" dirty="0"/>
              <a:t>Requirements are statements that identify the essential needs of a system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 in order for it to have value and utility.</a:t>
            </a:r>
          </a:p>
        </p:txBody>
      </p:sp>
      <p:sp>
        <p:nvSpPr>
          <p:cNvPr id="204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1AAC414-26BF-46AF-9A6C-1D824B98D791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IEEE Definition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362200"/>
            <a:ext cx="7996236" cy="4495800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defRPr/>
            </a:pPr>
            <a:r>
              <a:rPr lang="en-US" dirty="0"/>
              <a:t>A condition or capability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met or possessed</a:t>
            </a:r>
            <a:r>
              <a:rPr lang="en-US" dirty="0"/>
              <a:t> by a system...to satisfy a contract, standard, specification, or other formally imposed document.</a:t>
            </a:r>
          </a:p>
          <a:p>
            <a:pPr lvl="1" algn="r" eaLnBrk="1" hangingPunct="1">
              <a:buFont typeface="Wingdings 2" panose="05020102010507070707" pitchFamily="18" charset="2"/>
              <a:buNone/>
              <a:defRPr/>
            </a:pPr>
            <a:r>
              <a:rPr lang="en-US" sz="1800" dirty="0"/>
              <a:t>IEEE Std 729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/>
              </a:defRPr>
            </a:lvl2pPr>
            <a:lvl3pPr marL="1143000" indent="-228600">
              <a:spcBef>
                <a:spcPts val="375"/>
              </a:spcBef>
              <a:buClr>
                <a:srgbClr val="F6C0AA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/>
              </a:defRPr>
            </a:lvl3pPr>
            <a:lvl4pPr marL="1600200" indent="-228600">
              <a:spcBef>
                <a:spcPts val="375"/>
              </a:spcBef>
              <a:buClr>
                <a:srgbClr val="1B587C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/>
              </a:defRPr>
            </a:lvl4pPr>
            <a:lvl5pPr marL="2057400" indent="-228600">
              <a:spcBef>
                <a:spcPts val="375"/>
              </a:spcBef>
              <a:buClr>
                <a:srgbClr val="1B587C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1B587C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1B587C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1B587C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1B587C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D8BEEC-DE3E-45B0-8AB5-1A11A12B95E2}" type="slidenum">
              <a:rPr lang="en-US" sz="1400">
                <a:solidFill>
                  <a:srgbClr val="FFFFFF"/>
                </a:solidFill>
                <a:latin typeface="Franklin Gothic Book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400">
              <a:solidFill>
                <a:srgbClr val="FFFFFF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925629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4"/>
          <a:stretch>
            <a:fillRect/>
          </a:stretch>
        </p:blipFill>
        <p:spPr bwMode="auto">
          <a:xfrm>
            <a:off x="1360731" y="3602362"/>
            <a:ext cx="7620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623223" y="705883"/>
            <a:ext cx="8001000" cy="1199521"/>
          </a:xfrm>
        </p:spPr>
        <p:txBody>
          <a:bodyPr/>
          <a:lstStyle/>
          <a:p>
            <a:pPr eaLnBrk="1" hangingPunct="1"/>
            <a:r>
              <a:rPr lang="en-US" sz="3600" dirty="0">
                <a:ln>
                  <a:noFill/>
                </a:ln>
              </a:rPr>
              <a:t>Requirements Life cycle</a:t>
            </a:r>
          </a:p>
        </p:txBody>
      </p:sp>
      <p:pic>
        <p:nvPicPr>
          <p:cNvPr id="23556" name="Picture 2" descr="C:\Program Files\Microsoft Office\MEDIA\CAGCAT10\j0195384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228" y="3772413"/>
            <a:ext cx="1143000" cy="1528763"/>
          </a:xfrm>
        </p:spPr>
      </p:pic>
      <p:sp>
        <p:nvSpPr>
          <p:cNvPr id="235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9844305-0448-4D6C-8279-E8FD1A7AAA43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23560" name="Group 74"/>
          <p:cNvGrpSpPr>
            <a:grpSpLocks/>
          </p:cNvGrpSpPr>
          <p:nvPr/>
        </p:nvGrpSpPr>
        <p:grpSpPr bwMode="auto">
          <a:xfrm>
            <a:off x="457202" y="2361755"/>
            <a:ext cx="8621487" cy="4003745"/>
            <a:chOff x="-775913" y="1554770"/>
            <a:chExt cx="9856158" cy="5035029"/>
          </a:xfrm>
        </p:grpSpPr>
        <p:sp>
          <p:nvSpPr>
            <p:cNvPr id="16" name="Rectangle 15"/>
            <p:cNvSpPr/>
            <p:nvPr/>
          </p:nvSpPr>
          <p:spPr>
            <a:xfrm>
              <a:off x="-103741" y="2102993"/>
              <a:ext cx="838168" cy="83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The User</a:t>
              </a:r>
            </a:p>
          </p:txBody>
        </p:sp>
        <p:grpSp>
          <p:nvGrpSpPr>
            <p:cNvPr id="23562" name="Group 73"/>
            <p:cNvGrpSpPr>
              <a:grpSpLocks/>
            </p:cNvGrpSpPr>
            <p:nvPr/>
          </p:nvGrpSpPr>
          <p:grpSpPr bwMode="auto">
            <a:xfrm>
              <a:off x="-775913" y="1554770"/>
              <a:ext cx="9856158" cy="5035029"/>
              <a:chOff x="-775913" y="1554770"/>
              <a:chExt cx="9856158" cy="5035029"/>
            </a:xfrm>
          </p:grpSpPr>
          <p:sp>
            <p:nvSpPr>
              <p:cNvPr id="68" name="Arc 67"/>
              <p:cNvSpPr/>
              <p:nvPr/>
            </p:nvSpPr>
            <p:spPr>
              <a:xfrm rot="11354190">
                <a:off x="497214" y="3913231"/>
                <a:ext cx="3332035" cy="1717703"/>
              </a:xfrm>
              <a:prstGeom prst="arc">
                <a:avLst>
                  <a:gd name="adj1" fmla="val 10642288"/>
                  <a:gd name="adj2" fmla="val 19611821"/>
                </a:avLst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3564" name="Group 72"/>
              <p:cNvGrpSpPr>
                <a:grpSpLocks/>
              </p:cNvGrpSpPr>
              <p:nvPr/>
            </p:nvGrpSpPr>
            <p:grpSpPr bwMode="auto">
              <a:xfrm>
                <a:off x="1036944" y="1554770"/>
                <a:ext cx="8043301" cy="3811046"/>
                <a:chOff x="1036944" y="1554770"/>
                <a:chExt cx="8043301" cy="3811046"/>
              </a:xfrm>
            </p:grpSpPr>
            <p:grpSp>
              <p:nvGrpSpPr>
                <p:cNvPr id="23568" name="Group 16"/>
                <p:cNvGrpSpPr>
                  <a:grpSpLocks/>
                </p:cNvGrpSpPr>
                <p:nvPr/>
              </p:nvGrpSpPr>
              <p:grpSpPr bwMode="auto">
                <a:xfrm>
                  <a:off x="1295400" y="3886200"/>
                  <a:ext cx="4495800" cy="1066800"/>
                  <a:chOff x="1676400" y="4191000"/>
                  <a:chExt cx="4267200" cy="1066800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651067" y="4191042"/>
                    <a:ext cx="4292652" cy="106681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1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1727909" y="4267243"/>
                    <a:ext cx="1295781" cy="9144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00" b="1" dirty="0"/>
                      <a:t>Elicitation Phase</a:t>
                    </a:r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099027" y="4267243"/>
                    <a:ext cx="1396732" cy="9144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00" b="1" dirty="0" err="1"/>
                      <a:t>Organisation</a:t>
                    </a:r>
                    <a:r>
                      <a:rPr lang="en-US" sz="1400" b="1" dirty="0"/>
                      <a:t> Phase</a:t>
                    </a:r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571095" y="4267243"/>
                    <a:ext cx="1295781" cy="9144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00" b="1" dirty="0"/>
                      <a:t>Analysis Phase</a:t>
                    </a:r>
                  </a:p>
                </p:txBody>
              </p:sp>
            </p:grpSp>
            <p:sp>
              <p:nvSpPr>
                <p:cNvPr id="8" name="Oval 7"/>
                <p:cNvSpPr/>
                <p:nvPr/>
              </p:nvSpPr>
              <p:spPr>
                <a:xfrm>
                  <a:off x="5867522" y="3962444"/>
                  <a:ext cx="1523942" cy="9144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/>
                    <a:t>Prototype Phase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543858" y="4038645"/>
                  <a:ext cx="1536387" cy="914415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/>
                    <a:t>Transform to spec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14091" y="1878143"/>
                  <a:ext cx="990562" cy="10668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Raw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Req’ts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26025" y="1868868"/>
                  <a:ext cx="988974" cy="10668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dirty="0" err="1">
                      <a:solidFill>
                        <a:schemeClr val="tx1"/>
                      </a:solidFill>
                    </a:rPr>
                    <a:t>Organised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Req’ts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803820" y="1843613"/>
                  <a:ext cx="838167" cy="10668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 err="1">
                      <a:solidFill>
                        <a:schemeClr val="tx1"/>
                      </a:solidFill>
                    </a:rPr>
                    <a:t>Analysed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Req’ts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1298389" y="2958102"/>
                  <a:ext cx="234710" cy="92814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490895" y="2941207"/>
                  <a:ext cx="559252" cy="9306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3005109" y="2920327"/>
                  <a:ext cx="219782" cy="9144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189328" y="2952033"/>
                  <a:ext cx="385900" cy="93420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rot="5400000" flipH="1" flipV="1">
                  <a:off x="4194216" y="3225138"/>
                  <a:ext cx="990616" cy="2285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5609721" y="2910430"/>
                  <a:ext cx="181603" cy="9758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8" idx="1"/>
                </p:cNvCxnSpPr>
                <p:nvPr/>
              </p:nvCxnSpPr>
              <p:spPr>
                <a:xfrm flipV="1">
                  <a:off x="6090698" y="2895627"/>
                  <a:ext cx="234007" cy="12007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7315267" y="2895627"/>
                  <a:ext cx="524400" cy="11430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6248507" y="1828810"/>
                  <a:ext cx="1066759" cy="10668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Complete user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Req’ts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24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7620055" y="1554770"/>
                  <a:ext cx="1352498" cy="103605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 dirty="0">
                    <a:latin typeface="+mn-lt"/>
                    <a:cs typeface="+mn-cs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800" b="1" dirty="0">
                      <a:latin typeface="+mn-lt"/>
                      <a:cs typeface="+mn-cs"/>
                    </a:rPr>
                    <a:t>SPEC</a:t>
                  </a: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8361496" y="2596219"/>
                  <a:ext cx="199200" cy="140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Arc 68"/>
                <p:cNvSpPr/>
                <p:nvPr/>
              </p:nvSpPr>
              <p:spPr>
                <a:xfrm rot="11354190">
                  <a:off x="1036944" y="4125959"/>
                  <a:ext cx="1177880" cy="1239857"/>
                </a:xfrm>
                <a:prstGeom prst="arc">
                  <a:avLst>
                    <a:gd name="adj1" fmla="val 10770318"/>
                    <a:gd name="adj2" fmla="val 18814865"/>
                  </a:avLst>
                </a:prstGeom>
                <a:ln w="38100"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70" name="Arc 69"/>
              <p:cNvSpPr/>
              <p:nvPr/>
            </p:nvSpPr>
            <p:spPr>
              <a:xfrm rot="11354190">
                <a:off x="114641" y="3122643"/>
                <a:ext cx="4952811" cy="2768644"/>
              </a:xfrm>
              <a:prstGeom prst="arc">
                <a:avLst>
                  <a:gd name="adj1" fmla="val 10837703"/>
                  <a:gd name="adj2" fmla="val 19611821"/>
                </a:avLst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11354190">
                <a:off x="-775913" y="2778150"/>
                <a:ext cx="7343496" cy="3268715"/>
              </a:xfrm>
              <a:prstGeom prst="arc">
                <a:avLst>
                  <a:gd name="adj1" fmla="val 10651410"/>
                  <a:gd name="adj2" fmla="val 19830527"/>
                </a:avLst>
              </a:prstGeom>
              <a:ln w="38100"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 rot="10800000">
                <a:off x="274973" y="3933868"/>
                <a:ext cx="8235636" cy="2655931"/>
              </a:xfrm>
              <a:prstGeom prst="arc">
                <a:avLst>
                  <a:gd name="adj1" fmla="val 10488404"/>
                  <a:gd name="adj2" fmla="val 21557318"/>
                </a:avLst>
              </a:prstGeom>
              <a:ln w="38100"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599" y="838200"/>
            <a:ext cx="8369495" cy="838200"/>
          </a:xfrm>
        </p:spPr>
        <p:txBody>
          <a:bodyPr/>
          <a:lstStyle/>
          <a:p>
            <a:pPr eaLnBrk="1" hangingPunct="1"/>
            <a:r>
              <a:rPr lang="en-US" sz="3600" dirty="0">
                <a:ln>
                  <a:noFill/>
                </a:ln>
              </a:rPr>
              <a:t>Requirement Life Cycle …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599" y="2209800"/>
            <a:ext cx="8382000" cy="4419600"/>
          </a:xfrm>
        </p:spPr>
        <p:txBody>
          <a:bodyPr>
            <a:normAutofit/>
          </a:bodyPr>
          <a:lstStyle/>
          <a:p>
            <a:pPr algn="just"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r>
              <a:rPr lang="en-US" b="1" dirty="0"/>
              <a:t>Elicitation Phase:</a:t>
            </a:r>
          </a:p>
          <a:p>
            <a:pPr marL="342891" lvl="1" indent="0" algn="just">
              <a:buClr>
                <a:schemeClr val="accent3"/>
              </a:buClr>
              <a:buNone/>
            </a:pPr>
            <a:r>
              <a:rPr lang="en-US" sz="1800" dirty="0"/>
              <a:t>The starting point of the requirements engineering process is an elicitation process that involves a number of people to ensure consideration of a broad scope of potential ideas and candidate problems</a:t>
            </a:r>
          </a:p>
          <a:p>
            <a:pPr marL="628641" lvl="1" indent="-285750" algn="just"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endParaRPr lang="en-US" sz="1800" b="1" dirty="0"/>
          </a:p>
          <a:p>
            <a:pPr algn="just"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r>
              <a:rPr lang="en-US" b="1" dirty="0"/>
              <a:t>Organization Phase:</a:t>
            </a:r>
          </a:p>
          <a:p>
            <a:pPr marL="342891" lvl="1" indent="0" algn="just">
              <a:buClr>
                <a:schemeClr val="accent3"/>
              </a:buClr>
              <a:buNone/>
            </a:pPr>
            <a:r>
              <a:rPr lang="en-US" sz="1800" dirty="0"/>
              <a:t>In this step there is no transformation of the requirements, but simple classification and categorization. For example, requirements may be grouped into functional vs. nonfunctional requirements.</a:t>
            </a:r>
          </a:p>
          <a:p>
            <a:pPr marL="628641" lvl="1" indent="-285750" algn="just"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endParaRPr lang="en-US" sz="1800" b="1" dirty="0"/>
          </a:p>
          <a:p>
            <a:pPr algn="just" eaLnBrk="1" hangingPunct="1">
              <a:buClr>
                <a:schemeClr val="accent3"/>
              </a:buClr>
              <a:buFont typeface="Century Gothic" panose="020B0502020202020204" pitchFamily="34" charset="0"/>
              <a:buChar char="►"/>
            </a:pPr>
            <a:r>
              <a:rPr lang="en-US" b="1" dirty="0"/>
              <a:t>Analysis Phase:</a:t>
            </a:r>
          </a:p>
          <a:p>
            <a:pPr marL="342891" lvl="1" indent="0" algn="just">
              <a:buClr>
                <a:schemeClr val="accent3"/>
              </a:buClr>
              <a:buNone/>
            </a:pPr>
            <a:r>
              <a:rPr lang="en-US" sz="1800" dirty="0"/>
              <a:t>This represents a transformation. </a:t>
            </a:r>
          </a:p>
          <a:p>
            <a:pPr marL="0" indent="0" algn="just" eaLnBrk="1" hangingPunct="1">
              <a:buClr>
                <a:schemeClr val="accent3"/>
              </a:buClr>
              <a:buNone/>
            </a:pPr>
            <a:endParaRPr lang="en-US" dirty="0"/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B9F4BA5-C289-4E63-9554-179987BDB0B4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762000" y="927100"/>
            <a:ext cx="6447643" cy="70986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Requirement Life Cycle …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590845" y="2286002"/>
            <a:ext cx="8095957" cy="4079497"/>
          </a:xfrm>
        </p:spPr>
        <p:txBody>
          <a:bodyPr rtlCol="0">
            <a:normAutofit/>
          </a:bodyPr>
          <a:lstStyle/>
          <a:p>
            <a:pPr algn="just" eaLnBrk="1" fontAlgn="auto" hangingPunct="1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Prototype Phase </a:t>
            </a:r>
          </a:p>
          <a:p>
            <a:pPr marL="342891" lvl="1" indent="0" algn="just">
              <a:buClr>
                <a:schemeClr val="accent3"/>
              </a:buClr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way poorly understood requirements may be tested and perhaps strengthened, corrected, or refined. This activity is often done as a proof of concept and serves to induce feedback from both the stakeholders and engineers.</a:t>
            </a:r>
          </a:p>
          <a:p>
            <a:pPr marL="628641" lvl="1" indent="-285750" algn="just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fontAlgn="auto" hangingPunct="1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 documentation and specification</a:t>
            </a:r>
          </a:p>
          <a:p>
            <a:pPr marL="342891" lvl="1" indent="0" algn="just">
              <a:buClr>
                <a:schemeClr val="accent3"/>
              </a:buClr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represents the requirements as the finished product of the stakeholder requirements team. The requirements are compiled into a requirements list or into some equivalent document format. These collected requirements are then transformed into a specification.</a:t>
            </a:r>
          </a:p>
          <a:p>
            <a:pPr algn="just" eaLnBrk="1" fontAlgn="auto" hangingPunct="1">
              <a:buClr>
                <a:schemeClr val="accent3"/>
              </a:buClr>
              <a:buFont typeface="Century Gothic" panose="020B0502020202020204" pitchFamily="34" charset="0"/>
              <a:buChar char="►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22BB9F2-F8E1-4725-80A0-2A1B9ED8721B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599" y="679573"/>
            <a:ext cx="8178187" cy="1143000"/>
          </a:xfrm>
        </p:spPr>
        <p:txBody>
          <a:bodyPr/>
          <a:lstStyle/>
          <a:p>
            <a:pPr eaLnBrk="1" hangingPunct="1"/>
            <a:r>
              <a:rPr lang="en-US" sz="3600" dirty="0">
                <a:ln>
                  <a:noFill/>
                </a:ln>
              </a:rPr>
              <a:t>Characteristics of Good Requirement’s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58187" y="2286000"/>
            <a:ext cx="8128615" cy="4495800"/>
          </a:xfrm>
        </p:spPr>
        <p:txBody>
          <a:bodyPr/>
          <a:lstStyle/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Describes What, Not How.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Atomic. i.e., it should have a single purpose 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Unique, so that it should be identified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Documented 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Identifies Its Owner. 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Approved, After a requirement has been revised, reviewed, and rewritten, it must be approved by its owner. 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Traceable. A good requirement is traceable; it should be possible to trace each requirement back to its source. </a:t>
            </a:r>
          </a:p>
          <a:p>
            <a:pPr algn="just" eaLnBrk="1" hangingPunct="1">
              <a:buClr>
                <a:schemeClr val="accent3"/>
              </a:buClr>
              <a:buFont typeface="+mj-lt"/>
              <a:buAutoNum type="arabicPeriod"/>
            </a:pPr>
            <a:r>
              <a:rPr lang="en-US" dirty="0"/>
              <a:t>Necessary…. Not a Gold-plating</a:t>
            </a:r>
          </a:p>
        </p:txBody>
      </p:sp>
      <p:sp>
        <p:nvSpPr>
          <p:cNvPr id="215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32" indent="-28574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2971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160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349" indent="-228594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5D03F13-48FE-4F46-ACE6-B8F465313723}" type="slidenum">
              <a:rPr lang="en-US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2">
      <a:majorFont>
        <a:latin typeface="Centaur"/>
        <a:ea typeface=""/>
        <a:cs typeface=""/>
      </a:majorFont>
      <a:minorFont>
        <a:latin typeface="Constantia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43254</TotalTime>
  <Words>1071</Words>
  <Application>Microsoft Office PowerPoint</Application>
  <PresentationFormat>On-screen Show (4:3)</PresentationFormat>
  <Paragraphs>196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Andalus</vt:lpstr>
      <vt:lpstr>Arial</vt:lpstr>
      <vt:lpstr>Book Antiqua</vt:lpstr>
      <vt:lpstr>Calibri</vt:lpstr>
      <vt:lpstr>Centaur</vt:lpstr>
      <vt:lpstr>Century Gothic</vt:lpstr>
      <vt:lpstr>Constantia</vt:lpstr>
      <vt:lpstr>Franklin Gothic Book</vt:lpstr>
      <vt:lpstr>Garamond</vt:lpstr>
      <vt:lpstr>Times New Roman</vt:lpstr>
      <vt:lpstr>Verdana</vt:lpstr>
      <vt:lpstr>Wingdings</vt:lpstr>
      <vt:lpstr>Wingdings 2</vt:lpstr>
      <vt:lpstr>Wingdings 3</vt:lpstr>
      <vt:lpstr>Ion Boardroom</vt:lpstr>
      <vt:lpstr>Lecture # 2    Introduction to Software  Requirements </vt:lpstr>
      <vt:lpstr>Requirements</vt:lpstr>
      <vt:lpstr>Requirements</vt:lpstr>
      <vt:lpstr>What are requirements?</vt:lpstr>
      <vt:lpstr>IEEE Definition</vt:lpstr>
      <vt:lpstr>Requirements Life cycle</vt:lpstr>
      <vt:lpstr>Requirement Life Cycle …</vt:lpstr>
      <vt:lpstr>Requirement Life Cycle …</vt:lpstr>
      <vt:lpstr>Characteristics of Good Requirement’s</vt:lpstr>
      <vt:lpstr>Characteristics of Good Requirement’s</vt:lpstr>
      <vt:lpstr>Requirements Elicitation, Documentation, and Maintenance  </vt:lpstr>
      <vt:lpstr>Requirements elicitation</vt:lpstr>
      <vt:lpstr>Requirements elicitation questions</vt:lpstr>
      <vt:lpstr>Fact – Finding Methods</vt:lpstr>
      <vt:lpstr>Types of Requirements </vt:lpstr>
      <vt:lpstr>Functional requirements </vt:lpstr>
      <vt:lpstr>Non-functional requirements</vt:lpstr>
      <vt:lpstr>Non-functional requirements</vt:lpstr>
      <vt:lpstr>Examples of NFR</vt:lpstr>
      <vt:lpstr>Another View of Requirements</vt:lpstr>
      <vt:lpstr>User/Customer Requirements </vt:lpstr>
      <vt:lpstr>System Contract Requirements</vt:lpstr>
      <vt:lpstr>Requirements Documentation</vt:lpstr>
      <vt:lpstr>User Requirements Specification –URS</vt:lpstr>
      <vt:lpstr>System Requirements Specification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 1. Requirements</dc:title>
  <dc:creator>Maggie</dc:creator>
  <cp:lastModifiedBy>Maham Mehr</cp:lastModifiedBy>
  <cp:revision>246</cp:revision>
  <dcterms:created xsi:type="dcterms:W3CDTF">2012-02-01T12:05:20Z</dcterms:created>
  <dcterms:modified xsi:type="dcterms:W3CDTF">2019-09-25T07:47:28Z</dcterms:modified>
</cp:coreProperties>
</file>