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21"/>
  </p:notesMasterIdLst>
  <p:handoutMasterIdLst>
    <p:handoutMasterId r:id="rId22"/>
  </p:handoutMasterIdLst>
  <p:sldIdLst>
    <p:sldId id="256" r:id="rId2"/>
    <p:sldId id="267" r:id="rId3"/>
    <p:sldId id="257" r:id="rId4"/>
    <p:sldId id="290" r:id="rId5"/>
    <p:sldId id="258" r:id="rId6"/>
    <p:sldId id="269" r:id="rId7"/>
    <p:sldId id="260" r:id="rId8"/>
    <p:sldId id="261" r:id="rId9"/>
    <p:sldId id="289" r:id="rId10"/>
    <p:sldId id="262" r:id="rId11"/>
    <p:sldId id="286" r:id="rId12"/>
    <p:sldId id="263" r:id="rId13"/>
    <p:sldId id="287" r:id="rId14"/>
    <p:sldId id="278" r:id="rId15"/>
    <p:sldId id="264" r:id="rId16"/>
    <p:sldId id="288" r:id="rId17"/>
    <p:sldId id="265" r:id="rId18"/>
    <p:sldId id="284" r:id="rId19"/>
    <p:sldId id="291" r:id="rId2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6699FF"/>
    <a:srgbClr val="0066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27" autoAdjust="0"/>
    <p:restoredTop sz="90588" autoAdjust="0"/>
  </p:normalViewPr>
  <p:slideViewPr>
    <p:cSldViewPr>
      <p:cViewPr varScale="1">
        <p:scale>
          <a:sx n="82" d="100"/>
          <a:sy n="82" d="100"/>
        </p:scale>
        <p:origin x="14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04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Arial" charset="0"/>
              </a:defRPr>
            </a:lvl1pPr>
          </a:lstStyle>
          <a:p>
            <a:endParaRPr lang="en-US"/>
          </a:p>
        </p:txBody>
      </p:sp>
      <p:sp>
        <p:nvSpPr>
          <p:cNvPr id="15769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Arial" charset="0"/>
              </a:defRPr>
            </a:lvl1pPr>
          </a:lstStyle>
          <a:p>
            <a:endParaRPr lang="en-US"/>
          </a:p>
        </p:txBody>
      </p:sp>
      <p:sp>
        <p:nvSpPr>
          <p:cNvPr id="15770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Arial" charset="0"/>
              </a:defRPr>
            </a:lvl1pPr>
          </a:lstStyle>
          <a:p>
            <a:endParaRPr lang="en-US"/>
          </a:p>
        </p:txBody>
      </p:sp>
      <p:sp>
        <p:nvSpPr>
          <p:cNvPr id="15770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Arial" charset="0"/>
              </a:defRPr>
            </a:lvl1pPr>
          </a:lstStyle>
          <a:p>
            <a:fld id="{2D0E6A14-C9D9-4971-AC4A-32B4C5F4AFC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Arial" charset="0"/>
              </a:defRPr>
            </a:lvl1pPr>
          </a:lstStyle>
          <a:p>
            <a:endParaRPr lang="en-US"/>
          </a:p>
        </p:txBody>
      </p:sp>
      <p:sp>
        <p:nvSpPr>
          <p:cNvPr id="348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Arial" charset="0"/>
              </a:defRPr>
            </a:lvl1pPr>
          </a:lstStyle>
          <a:p>
            <a:endParaRPr lang="en-US"/>
          </a:p>
        </p:txBody>
      </p:sp>
      <p:sp>
        <p:nvSpPr>
          <p:cNvPr id="34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8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Arial" charset="0"/>
              </a:defRPr>
            </a:lvl1pPr>
          </a:lstStyle>
          <a:p>
            <a:endParaRPr lang="en-US"/>
          </a:p>
        </p:txBody>
      </p:sp>
      <p:sp>
        <p:nvSpPr>
          <p:cNvPr id="348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Arial" charset="0"/>
              </a:defRPr>
            </a:lvl1pPr>
          </a:lstStyle>
          <a:p>
            <a:fld id="{45BFDBB6-CFF5-4A07-8E2B-3B5E24BC1AC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F38D2-466D-4520-8445-884FCC0D7AC7}" type="slidenum">
              <a:rPr lang="en-US"/>
              <a:pPr/>
              <a:t>1</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For example, the depiction of a nested package and</a:t>
            </a:r>
          </a:p>
          <a:p>
            <a:r>
              <a:rPr lang="en-US" sz="1200" b="0" i="0" u="none" strike="noStrike" kern="1200" baseline="0" dirty="0" smtClean="0">
                <a:solidFill>
                  <a:schemeClr val="tx1"/>
                </a:solidFill>
                <a:latin typeface="Arial" charset="0"/>
                <a:ea typeface="+mn-ea"/>
                <a:cs typeface="+mn-cs"/>
              </a:rPr>
              <a:t>class hierarchy for a Java application would represent the development view of</a:t>
            </a:r>
          </a:p>
          <a:p>
            <a:r>
              <a:rPr lang="en-US" sz="1200" b="0" i="0" u="none" strike="noStrike" kern="1200" baseline="0" dirty="0" smtClean="0">
                <a:solidFill>
                  <a:schemeClr val="tx1"/>
                </a:solidFill>
                <a:latin typeface="Arial" charset="0"/>
                <a:ea typeface="+mn-ea"/>
                <a:cs typeface="+mn-cs"/>
              </a:rPr>
              <a:t>an architecture.</a:t>
            </a:r>
            <a:endParaRPr lang="en-US" dirty="0"/>
          </a:p>
        </p:txBody>
      </p:sp>
      <p:sp>
        <p:nvSpPr>
          <p:cNvPr id="4" name="Slide Number Placeholder 3"/>
          <p:cNvSpPr>
            <a:spLocks noGrp="1"/>
          </p:cNvSpPr>
          <p:nvPr>
            <p:ph type="sldNum" sz="quarter" idx="10"/>
          </p:nvPr>
        </p:nvSpPr>
        <p:spPr/>
        <p:txBody>
          <a:bodyPr/>
          <a:lstStyle/>
          <a:p>
            <a:fld id="{45BFDBB6-CFF5-4A07-8E2B-3B5E24BC1AC8}" type="slidenum">
              <a:rPr lang="en-US" smtClean="0"/>
              <a:pPr/>
              <a:t>11</a:t>
            </a:fld>
            <a:endParaRPr lang="en-US"/>
          </a:p>
        </p:txBody>
      </p:sp>
    </p:spTree>
    <p:extLst>
      <p:ext uri="{BB962C8B-B14F-4D97-AF65-F5344CB8AC3E}">
        <p14:creationId xmlns:p14="http://schemas.microsoft.com/office/powerpoint/2010/main" val="435705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25526-EEE9-41AC-BDD4-254A74F84A5C}" type="slidenum">
              <a:rPr lang="en-US"/>
              <a:pPr/>
              <a:t>12</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for example, how the database and web servers for an application are distributed across a number of</a:t>
            </a:r>
          </a:p>
          <a:p>
            <a:r>
              <a:rPr lang="en-US" sz="1200" b="0" i="0" u="none" strike="noStrike" kern="1200" baseline="0" dirty="0" smtClean="0">
                <a:solidFill>
                  <a:schemeClr val="tx1"/>
                </a:solidFill>
                <a:latin typeface="Arial" charset="0"/>
                <a:ea typeface="+mn-ea"/>
                <a:cs typeface="+mn-cs"/>
              </a:rPr>
              <a:t>server machines.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5C560-D133-4834-981B-673C3D60BE2D}" type="slidenum">
              <a:rPr lang="en-US"/>
              <a:pPr/>
              <a:t>14</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a:buFontTx/>
              <a:buChar char="•"/>
            </a:pPr>
            <a:r>
              <a:rPr lang="en-CA"/>
              <a:t>The architecture in fact partially evolved from these scenarios as well as </a:t>
            </a:r>
            <a:endParaRPr lang="en-US"/>
          </a:p>
          <a:p>
            <a:pPr>
              <a:buFontTx/>
              <a:buChar char="•"/>
            </a:pPr>
            <a:r>
              <a:rPr lang="en-CA"/>
              <a:t>The model is rather generic, and other notations and tools can be used, other design methods can be used especially for the logical and process decompositions </a:t>
            </a:r>
          </a:p>
          <a:p>
            <a:pPr>
              <a:buFontTx/>
              <a:buChar char="•"/>
            </a:pPr>
            <a:r>
              <a:rPr lang="en-CA"/>
              <a:t>For each view, the architects can pick a certain architectural style</a:t>
            </a:r>
          </a:p>
          <a:p>
            <a:pPr>
              <a:buFontTx/>
              <a:buChar char="•"/>
            </a:pPr>
            <a:r>
              <a:rPr lang="en-CA"/>
              <a:t>Similar views in UML</a:t>
            </a:r>
          </a:p>
          <a:p>
            <a:r>
              <a:rPr lang="en-US" b="1"/>
              <a:t>Use case view</a:t>
            </a:r>
            <a:r>
              <a:rPr lang="en-US"/>
              <a:t>&gt; - Encompass the use cases that describe the behavior of the system as seen by its end users, analysts, and testers</a:t>
            </a:r>
            <a:endParaRPr lang="en-US" b="1"/>
          </a:p>
          <a:p>
            <a:r>
              <a:rPr lang="en-US" b="1"/>
              <a:t>Design view</a:t>
            </a:r>
            <a:r>
              <a:rPr lang="en-US"/>
              <a:t> - Encompass the classes, interfaces, and collaborations that form the vocabulary of the problem and its solution</a:t>
            </a:r>
            <a:endParaRPr lang="en-US" b="1"/>
          </a:p>
          <a:p>
            <a:r>
              <a:rPr lang="en-US" b="1"/>
              <a:t>Process view</a:t>
            </a:r>
            <a:r>
              <a:rPr lang="en-US"/>
              <a:t> - Encompass the threads and processes that form the system's concurrency and synchronization mechanisms</a:t>
            </a:r>
            <a:endParaRPr lang="en-US" b="1"/>
          </a:p>
          <a:p>
            <a:r>
              <a:rPr lang="en-US" b="1"/>
              <a:t>Implementation view</a:t>
            </a:r>
            <a:r>
              <a:rPr lang="en-US"/>
              <a:t> - Encompass the components and files that are used to assemble and release the physical system</a:t>
            </a:r>
            <a:endParaRPr lang="en-US" b="1"/>
          </a:p>
          <a:p>
            <a:r>
              <a:rPr lang="en-US" b="1"/>
              <a:t>Deployment view</a:t>
            </a:r>
            <a:r>
              <a:rPr lang="en-US"/>
              <a:t> - Encompass the nodes that form the system's hardware topology on which the system executes</a:t>
            </a:r>
          </a:p>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 Harmony process consists of a set of best practices that achieve most of the goals of this (and other standards) and the process content contains explicit mappings from the standard to the process elements to show how compliance can be achieved.</a:t>
            </a:r>
            <a:endParaRPr lang="en-US" dirty="0"/>
          </a:p>
        </p:txBody>
      </p:sp>
      <p:sp>
        <p:nvSpPr>
          <p:cNvPr id="4" name="Slide Number Placeholder 3"/>
          <p:cNvSpPr>
            <a:spLocks noGrp="1"/>
          </p:cNvSpPr>
          <p:nvPr>
            <p:ph type="sldNum" sz="quarter" idx="10"/>
          </p:nvPr>
        </p:nvSpPr>
        <p:spPr/>
        <p:txBody>
          <a:bodyPr/>
          <a:lstStyle/>
          <a:p>
            <a:fld id="{45BFDBB6-CFF5-4A07-8E2B-3B5E24BC1AC8}" type="slidenum">
              <a:rPr lang="en-US" smtClean="0"/>
              <a:pPr/>
              <a:t>17</a:t>
            </a:fld>
            <a:endParaRPr lang="en-US"/>
          </a:p>
        </p:txBody>
      </p:sp>
    </p:spTree>
    <p:extLst>
      <p:ext uri="{BB962C8B-B14F-4D97-AF65-F5344CB8AC3E}">
        <p14:creationId xmlns:p14="http://schemas.microsoft.com/office/powerpoint/2010/main" val="130984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16FC92-4FB7-46E3-B2A1-D5C123EBE23E}" type="slidenum">
              <a:rPr lang="en-US"/>
              <a:pPr/>
              <a:t>2</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48FD2-7EB1-4355-B545-2C96ACF4C179}" type="slidenum">
              <a:rPr lang="en-US"/>
              <a:pPr/>
              <a:t>3</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886CB-691D-40F3-BCD7-470DE2D349DE}" type="slidenum">
              <a:rPr lang="en-US"/>
              <a:pPr/>
              <a:t>5</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86102-E7C0-4F91-8968-8BE3E378C12F}" type="slidenum">
              <a:rPr lang="en-US"/>
              <a:pPr/>
              <a:t>6</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buFontTx/>
              <a:buChar char="•"/>
            </a:pPr>
            <a:r>
              <a:rPr lang="en-CA"/>
              <a:t>The architecture in fact partially evolved from these scenarios as well as </a:t>
            </a:r>
            <a:endParaRPr lang="en-US"/>
          </a:p>
          <a:p>
            <a:pPr>
              <a:buFontTx/>
              <a:buChar char="•"/>
            </a:pPr>
            <a:r>
              <a:rPr lang="en-CA"/>
              <a:t>The model is rather generic, and other notations and tools can be used, other design methods can be used especially for the logical and process decompositions </a:t>
            </a:r>
          </a:p>
          <a:p>
            <a:pPr>
              <a:buFontTx/>
              <a:buChar char="•"/>
            </a:pPr>
            <a:r>
              <a:rPr lang="en-CA"/>
              <a:t>For each view, the architects can pick a certain architectural style</a:t>
            </a:r>
          </a:p>
          <a:p>
            <a:pPr>
              <a:buFontTx/>
              <a:buChar char="•"/>
            </a:pPr>
            <a:r>
              <a:rPr lang="en-CA"/>
              <a:t>Similar views in UML</a:t>
            </a:r>
          </a:p>
          <a:p>
            <a:r>
              <a:rPr lang="en-US" b="1"/>
              <a:t>Use case view</a:t>
            </a:r>
            <a:r>
              <a:rPr lang="en-US"/>
              <a:t>&gt; - Encompass the use cases that describe the behavior of the system as seen by its end users, analysts, and testers</a:t>
            </a:r>
            <a:endParaRPr lang="en-US" b="1"/>
          </a:p>
          <a:p>
            <a:r>
              <a:rPr lang="en-US" b="1"/>
              <a:t>Design view</a:t>
            </a:r>
            <a:r>
              <a:rPr lang="en-US"/>
              <a:t> - Encompass the classes, interfaces, and collaborations that form the vocabulary of the problem and its solution</a:t>
            </a:r>
            <a:endParaRPr lang="en-US" b="1"/>
          </a:p>
          <a:p>
            <a:r>
              <a:rPr lang="en-US" b="1"/>
              <a:t>Process view</a:t>
            </a:r>
            <a:r>
              <a:rPr lang="en-US"/>
              <a:t> - Encompass the threads and processes that form the system's concurrency and synchronization mechanisms</a:t>
            </a:r>
            <a:endParaRPr lang="en-US" b="1"/>
          </a:p>
          <a:p>
            <a:r>
              <a:rPr lang="en-US" b="1"/>
              <a:t>Implementation view</a:t>
            </a:r>
            <a:r>
              <a:rPr lang="en-US"/>
              <a:t> - Encompass the components and files that are used to assemble and release the physical system</a:t>
            </a:r>
            <a:endParaRPr lang="en-US" b="1"/>
          </a:p>
          <a:p>
            <a:r>
              <a:rPr lang="en-US" b="1"/>
              <a:t>Deployment view</a:t>
            </a:r>
            <a:r>
              <a:rPr lang="en-US"/>
              <a:t> - Encompass the nodes that form the system's hardware topology on which the system executes</a:t>
            </a:r>
          </a:p>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A1665-89F0-48E6-8990-ED23BE756948}" type="slidenum">
              <a:rPr lang="en-US"/>
              <a:pPr/>
              <a:t>7</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A662C-B0E8-4F3E-A4D7-3731F62D6EA4}" type="slidenum">
              <a:rPr lang="en-US"/>
              <a:pPr/>
              <a:t>8</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Arial" charset="0"/>
                <a:ea typeface="+mn-ea"/>
                <a:cs typeface="+mn-cs"/>
              </a:rPr>
              <a:t>Concurrency</a:t>
            </a:r>
            <a:r>
              <a:rPr lang="en-US" sz="1200" b="0" i="0" kern="1200" dirty="0" smtClean="0">
                <a:solidFill>
                  <a:schemeClr val="tx1"/>
                </a:solidFill>
                <a:effectLst/>
                <a:latin typeface="Arial" charset="0"/>
                <a:ea typeface="+mn-ea"/>
                <a:cs typeface="+mn-cs"/>
              </a:rPr>
              <a:t> means multiple computations are happening at the same time</a:t>
            </a:r>
          </a:p>
          <a:p>
            <a:r>
              <a:rPr lang="en-US" sz="1200" b="1" i="0" kern="1200" dirty="0" smtClean="0">
                <a:solidFill>
                  <a:schemeClr val="tx1"/>
                </a:solidFill>
                <a:effectLst/>
                <a:latin typeface="Arial" charset="0"/>
                <a:ea typeface="+mn-ea"/>
                <a:cs typeface="+mn-cs"/>
              </a:rPr>
              <a:t>Scalability</a:t>
            </a:r>
            <a:r>
              <a:rPr lang="en-US" sz="1200" b="0" i="0" kern="1200" dirty="0" smtClean="0">
                <a:solidFill>
                  <a:schemeClr val="tx1"/>
                </a:solidFill>
                <a:effectLst/>
                <a:latin typeface="Arial" charset="0"/>
                <a:ea typeface="+mn-ea"/>
                <a:cs typeface="+mn-cs"/>
              </a:rPr>
              <a:t> is an attribute that describes the ability of a process, network, </a:t>
            </a:r>
            <a:r>
              <a:rPr lang="en-US" sz="1200" b="1" i="0" kern="1200" dirty="0" smtClean="0">
                <a:solidFill>
                  <a:schemeClr val="tx1"/>
                </a:solidFill>
                <a:effectLst/>
                <a:latin typeface="Arial" charset="0"/>
                <a:ea typeface="+mn-ea"/>
                <a:cs typeface="+mn-cs"/>
              </a:rPr>
              <a:t>software</a:t>
            </a:r>
            <a:r>
              <a:rPr lang="en-US" sz="1200" b="0" i="0" kern="1200" dirty="0" smtClean="0">
                <a:solidFill>
                  <a:schemeClr val="tx1"/>
                </a:solidFill>
                <a:effectLst/>
                <a:latin typeface="Arial" charset="0"/>
                <a:ea typeface="+mn-ea"/>
                <a:cs typeface="+mn-cs"/>
              </a:rPr>
              <a:t> or organization to grow and manage increased demand. </a:t>
            </a:r>
          </a:p>
          <a:p>
            <a:endParaRPr lang="en-US" dirty="0"/>
          </a:p>
        </p:txBody>
      </p:sp>
      <p:sp>
        <p:nvSpPr>
          <p:cNvPr id="4" name="Slide Number Placeholder 3"/>
          <p:cNvSpPr>
            <a:spLocks noGrp="1"/>
          </p:cNvSpPr>
          <p:nvPr>
            <p:ph type="sldNum" sz="quarter" idx="10"/>
          </p:nvPr>
        </p:nvSpPr>
        <p:spPr/>
        <p:txBody>
          <a:bodyPr/>
          <a:lstStyle/>
          <a:p>
            <a:fld id="{45BFDBB6-CFF5-4A07-8E2B-3B5E24BC1AC8}" type="slidenum">
              <a:rPr lang="en-US" smtClean="0"/>
              <a:pPr/>
              <a:t>9</a:t>
            </a:fld>
            <a:endParaRPr lang="en-US"/>
          </a:p>
        </p:txBody>
      </p:sp>
    </p:spTree>
    <p:extLst>
      <p:ext uri="{BB962C8B-B14F-4D97-AF65-F5344CB8AC3E}">
        <p14:creationId xmlns:p14="http://schemas.microsoft.com/office/powerpoint/2010/main" val="204105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C41E8E-4F00-4A4A-8DEF-7A5317D895B3}" type="slidenum">
              <a:rPr lang="en-US"/>
              <a:pPr/>
              <a:t>10</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1428B8C-8A75-47F1-B70B-BD86438B52C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A0589-6003-42E8-B9CC-41A227A6A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6AC9F-ED2E-4603-831B-AA9954AEC352}"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6A39-A8EC-417D-A047-11DF9CB5238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AD01A4-85FE-40C9-AA84-9E82A70A027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1BDDB5-359A-4F96-BF14-B199490ED16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CB27EB-AAC7-4B5A-B475-76BC937EFD8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99C3A-5E30-45AB-AD10-DC26E3F77A31}"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7207C8-11E7-475D-B676-0B62F6864C8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59DA9-DDE1-4B32-9877-E9C850D19605}"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E3931-BDCB-4717-A046-B51CA933F2B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9241668-1F5F-4F19-A3AD-62BB3DFEF926}"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2.wmf"/><Relationship Id="rId7"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slide" Target="slide12.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image" Target="../media/image5.wmf"/><Relationship Id="rId4" Type="http://schemas.openxmlformats.org/officeDocument/2006/relationships/image" Target="../media/image3.wmf"/><Relationship Id="rId9"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2.wmf"/><Relationship Id="rId7"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12.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image" Target="../media/image5.wmf"/><Relationship Id="rId4" Type="http://schemas.openxmlformats.org/officeDocument/2006/relationships/image" Target="../media/image3.wmf"/><Relationship Id="rId9"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17588"/>
            <a:ext cx="7772400" cy="1620837"/>
          </a:xfrm>
        </p:spPr>
        <p:txBody>
          <a:bodyPr>
            <a:normAutofit/>
          </a:bodyPr>
          <a:lstStyle/>
          <a:p>
            <a:r>
              <a:rPr lang="en-US" sz="5900" dirty="0"/>
              <a:t> </a:t>
            </a:r>
          </a:p>
        </p:txBody>
      </p:sp>
      <p:sp>
        <p:nvSpPr>
          <p:cNvPr id="2051" name="Rectangle 3"/>
          <p:cNvSpPr>
            <a:spLocks noGrp="1" noChangeArrowheads="1"/>
          </p:cNvSpPr>
          <p:nvPr>
            <p:ph type="subTitle" idx="1"/>
          </p:nvPr>
        </p:nvSpPr>
        <p:spPr>
          <a:xfrm>
            <a:off x="1371600" y="3657600"/>
            <a:ext cx="6858000" cy="1905000"/>
          </a:xfrm>
        </p:spPr>
        <p:txBody>
          <a:bodyPr/>
          <a:lstStyle/>
          <a:p>
            <a:r>
              <a:rPr lang="en-US" sz="2800" dirty="0">
                <a:solidFill>
                  <a:schemeClr val="accent2">
                    <a:lumMod val="50000"/>
                  </a:schemeClr>
                </a:solidFill>
                <a:effectLst>
                  <a:outerShdw blurRad="38100" dist="38100" dir="2700000" algn="tl">
                    <a:srgbClr val="000000">
                      <a:alpha val="43137"/>
                    </a:srgbClr>
                  </a:outerShdw>
                </a:effectLst>
              </a:rPr>
              <a:t>4+1 View Model of Software Architecture</a:t>
            </a:r>
            <a:endParaRPr lang="en-CA" sz="2600" dirty="0">
              <a:effectLst>
                <a:outerShdw blurRad="38100" dist="38100" dir="2700000" algn="tl">
                  <a:srgbClr val="000000">
                    <a:alpha val="43137"/>
                  </a:srgbClr>
                </a:outerShdw>
              </a:effectLst>
            </a:endParaRPr>
          </a:p>
          <a:p>
            <a:endParaRPr lang="en-CA" sz="2600" dirty="0">
              <a:effectLst>
                <a:outerShdw blurRad="38100" dist="38100" dir="2700000" algn="tl">
                  <a:srgbClr val="000000">
                    <a:alpha val="43137"/>
                  </a:srgbClr>
                </a:outerShdw>
              </a:effectLst>
            </a:endParaRPr>
          </a:p>
          <a:p>
            <a:r>
              <a:rPr lang="en-CA" sz="2600" dirty="0">
                <a:effectLst>
                  <a:outerShdw blurRad="38100" dist="38100" dir="2700000" algn="tl">
                    <a:srgbClr val="000000">
                      <a:alpha val="43137"/>
                    </a:srgbClr>
                  </a:outerShdw>
                </a:effectLst>
              </a:rPr>
              <a:t>Lecture 4</a:t>
            </a:r>
            <a:endParaRPr lang="en-US" sz="2600" dirty="0">
              <a:effectLst>
                <a:outerShdw blurRad="38100" dist="38100" dir="2700000" algn="tl">
                  <a:srgbClr val="000000">
                    <a:alpha val="43137"/>
                  </a:srgbClr>
                </a:outerShdw>
              </a:effectLst>
            </a:endParaRPr>
          </a:p>
          <a:p>
            <a:endParaRPr lang="en-US" sz="2600" dirty="0">
              <a:effectLst>
                <a:outerShdw blurRad="38100" dist="38100" dir="2700000" algn="tl">
                  <a:srgbClr val="000000">
                    <a:alpha val="43137"/>
                  </a:srgbClr>
                </a:outerShdw>
              </a:effectLst>
            </a:endParaRPr>
          </a:p>
          <a:p>
            <a:endParaRPr lang="en-US" sz="26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dirty="0"/>
              <a:t>Development View </a:t>
            </a:r>
            <a:endParaRPr lang="en-US" dirty="0"/>
          </a:p>
        </p:txBody>
      </p:sp>
      <p:sp>
        <p:nvSpPr>
          <p:cNvPr id="4" name="Slide Number Placeholder 5"/>
          <p:cNvSpPr>
            <a:spLocks noGrp="1"/>
          </p:cNvSpPr>
          <p:nvPr>
            <p:ph type="sldNum" sz="quarter" idx="12"/>
          </p:nvPr>
        </p:nvSpPr>
        <p:spPr/>
        <p:txBody>
          <a:bodyPr/>
          <a:lstStyle/>
          <a:p>
            <a:fld id="{AA19B8F6-FF31-4E80-B39A-FB21F2DD67B4}" type="slidenum">
              <a:rPr lang="en-US"/>
              <a:pPr/>
              <a:t>10</a:t>
            </a:fld>
            <a:endParaRPr lang="en-US"/>
          </a:p>
        </p:txBody>
      </p:sp>
      <p:sp>
        <p:nvSpPr>
          <p:cNvPr id="8195" name="Rectangle 3"/>
          <p:cNvSpPr>
            <a:spLocks noGrp="1" noChangeArrowheads="1"/>
          </p:cNvSpPr>
          <p:nvPr>
            <p:ph sz="quarter" idx="1"/>
          </p:nvPr>
        </p:nvSpPr>
        <p:spPr>
          <a:xfrm>
            <a:off x="457200" y="1219200"/>
            <a:ext cx="8229600" cy="4911725"/>
          </a:xfrm>
        </p:spPr>
        <p:txBody>
          <a:bodyPr>
            <a:normAutofit/>
          </a:bodyPr>
          <a:lstStyle/>
          <a:p>
            <a:pPr>
              <a:buFont typeface="Wingdings" pitchFamily="2" charset="2"/>
              <a:buNone/>
            </a:pPr>
            <a:r>
              <a:rPr lang="en-CA" sz="2400" b="1" dirty="0">
                <a:solidFill>
                  <a:srgbClr val="00B050"/>
                </a:solidFill>
              </a:rPr>
              <a:t>(Developer’s view/ component design view)</a:t>
            </a:r>
          </a:p>
          <a:p>
            <a:pPr>
              <a:buFont typeface="Wingdings" pitchFamily="2" charset="2"/>
              <a:buNone/>
            </a:pPr>
            <a:endParaRPr lang="en-US" sz="2400" b="1" dirty="0"/>
          </a:p>
          <a:p>
            <a:pPr>
              <a:buFont typeface="Wingdings" pitchFamily="2" charset="2"/>
              <a:buNone/>
            </a:pPr>
            <a:r>
              <a:rPr lang="en-US" sz="2800" b="1" dirty="0"/>
              <a:t>Viewer: </a:t>
            </a:r>
            <a:r>
              <a:rPr lang="en-US" sz="2800" dirty="0"/>
              <a:t>Programmers and Software Managers</a:t>
            </a:r>
          </a:p>
          <a:p>
            <a:pPr>
              <a:buFont typeface="Wingdings" pitchFamily="2" charset="2"/>
              <a:buNone/>
            </a:pPr>
            <a:endParaRPr lang="en-US" sz="2800" dirty="0"/>
          </a:p>
          <a:p>
            <a:pPr>
              <a:buFont typeface="Wingdings" panose="05000000000000000000" pitchFamily="2" charset="2"/>
              <a:buChar char="§"/>
            </a:pPr>
            <a:r>
              <a:rPr lang="en-US" sz="2800" b="1" dirty="0"/>
              <a:t>considers: </a:t>
            </a:r>
            <a:r>
              <a:rPr lang="en-US" sz="2800" dirty="0"/>
              <a:t>software module organization </a:t>
            </a:r>
            <a:br>
              <a:rPr lang="en-US" sz="2800" dirty="0"/>
            </a:br>
            <a:endParaRPr lang="en-US" sz="2800" dirty="0"/>
          </a:p>
          <a:p>
            <a:pPr lvl="1">
              <a:buFont typeface="Wingdings" panose="05000000000000000000" pitchFamily="2" charset="2"/>
              <a:buChar char="§"/>
            </a:pPr>
            <a:r>
              <a:rPr lang="en-US" sz="2200" dirty="0"/>
              <a:t>Hierarchy of Components, </a:t>
            </a:r>
          </a:p>
          <a:p>
            <a:pPr lvl="1">
              <a:buFont typeface="Wingdings" panose="05000000000000000000" pitchFamily="2" charset="2"/>
              <a:buChar char="§"/>
            </a:pPr>
            <a:r>
              <a:rPr lang="en-US" sz="2500" dirty="0"/>
              <a:t>software management, </a:t>
            </a:r>
          </a:p>
          <a:p>
            <a:pPr lvl="1">
              <a:buFont typeface="Wingdings" panose="05000000000000000000" pitchFamily="2" charset="2"/>
              <a:buChar char="§"/>
            </a:pPr>
            <a:r>
              <a:rPr lang="en-US" sz="2500" dirty="0"/>
              <a:t>reuse, </a:t>
            </a:r>
          </a:p>
          <a:p>
            <a:pPr lvl="1">
              <a:buFont typeface="Wingdings" panose="05000000000000000000" pitchFamily="2" charset="2"/>
              <a:buChar char="§"/>
            </a:pPr>
            <a:r>
              <a:rPr lang="en-US" sz="2500" dirty="0"/>
              <a:t>constraints of tools,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600" dirty="0">
                <a:effectLst>
                  <a:outerShdw blurRad="38100" dist="38100" dir="2700000" algn="tl">
                    <a:srgbClr val="000000">
                      <a:alpha val="43137"/>
                    </a:srgbClr>
                  </a:outerShdw>
                </a:effectLst>
              </a:rPr>
              <a:t>Development View Cont’d</a:t>
            </a:r>
          </a:p>
        </p:txBody>
      </p:sp>
      <p:sp>
        <p:nvSpPr>
          <p:cNvPr id="3" name="Slide Number Placeholder 2"/>
          <p:cNvSpPr>
            <a:spLocks noGrp="1"/>
          </p:cNvSpPr>
          <p:nvPr>
            <p:ph type="sldNum" sz="quarter" idx="12"/>
          </p:nvPr>
        </p:nvSpPr>
        <p:spPr/>
        <p:txBody>
          <a:bodyPr/>
          <a:lstStyle/>
          <a:p>
            <a:fld id="{719D6A39-A8EC-417D-A047-11DF9CB5238D}" type="slidenum">
              <a:rPr lang="en-US" smtClean="0"/>
              <a:pPr/>
              <a:t>11</a:t>
            </a:fld>
            <a:endParaRPr lang="en-US"/>
          </a:p>
        </p:txBody>
      </p:sp>
      <p:sp>
        <p:nvSpPr>
          <p:cNvPr id="4" name="Content Placeholder 3"/>
          <p:cNvSpPr>
            <a:spLocks noGrp="1"/>
          </p:cNvSpPr>
          <p:nvPr>
            <p:ph sz="quarter" idx="1"/>
          </p:nvPr>
        </p:nvSpPr>
        <p:spPr/>
        <p:txBody>
          <a:bodyPr>
            <a:normAutofit fontScale="92500" lnSpcReduction="10000"/>
          </a:bodyPr>
          <a:lstStyle/>
          <a:p>
            <a:pPr algn="just"/>
            <a:r>
              <a:rPr lang="en-US" dirty="0"/>
              <a:t>The development view demonstrate a system from a </a:t>
            </a:r>
            <a:r>
              <a:rPr lang="en-US" dirty="0">
                <a:solidFill>
                  <a:srgbClr val="336699"/>
                </a:solidFill>
              </a:rPr>
              <a:t>programmer's perspective </a:t>
            </a:r>
            <a:r>
              <a:rPr lang="en-US" dirty="0"/>
              <a:t>and is concerned with software management. </a:t>
            </a:r>
            <a:endParaRPr lang="en-US" dirty="0" smtClean="0"/>
          </a:p>
          <a:p>
            <a:pPr algn="just"/>
            <a:r>
              <a:rPr lang="en-US" dirty="0"/>
              <a:t>This captures the internal organization of the </a:t>
            </a:r>
            <a:r>
              <a:rPr lang="en-US" dirty="0" smtClean="0"/>
              <a:t>software  components</a:t>
            </a:r>
            <a:r>
              <a:rPr lang="en-US" dirty="0"/>
              <a:t>, typically as they are held in a development </a:t>
            </a:r>
            <a:r>
              <a:rPr lang="en-US" dirty="0" smtClean="0"/>
              <a:t>environment </a:t>
            </a:r>
            <a:r>
              <a:rPr lang="en-US" dirty="0"/>
              <a:t>or </a:t>
            </a:r>
            <a:r>
              <a:rPr lang="en-US" dirty="0" smtClean="0"/>
              <a:t>configuration management </a:t>
            </a:r>
            <a:r>
              <a:rPr lang="en-US" dirty="0"/>
              <a:t>tool.</a:t>
            </a:r>
          </a:p>
          <a:p>
            <a:pPr algn="just"/>
            <a:endParaRPr lang="en-US" dirty="0"/>
          </a:p>
          <a:p>
            <a:pPr algn="just"/>
            <a:r>
              <a:rPr lang="en-US" dirty="0"/>
              <a:t>This view is also known as the implementation view. </a:t>
            </a:r>
          </a:p>
          <a:p>
            <a:pPr algn="just"/>
            <a:endParaRPr lang="en-US" dirty="0"/>
          </a:p>
          <a:p>
            <a:pPr algn="just"/>
            <a:r>
              <a:rPr lang="en-US" dirty="0"/>
              <a:t>UML Diagrams used to represent the development view include </a:t>
            </a:r>
          </a:p>
          <a:p>
            <a:pPr marL="788670" lvl="1" indent="-514350" algn="just">
              <a:buFont typeface="+mj-lt"/>
              <a:buAutoNum type="arabicPeriod"/>
            </a:pPr>
            <a:r>
              <a:rPr lang="en-US" b="1" dirty="0">
                <a:solidFill>
                  <a:srgbClr val="336699"/>
                </a:solidFill>
              </a:rPr>
              <a:t>Component diagram</a:t>
            </a:r>
          </a:p>
          <a:p>
            <a:pPr marL="788670" lvl="1" indent="-514350" algn="just">
              <a:buFont typeface="+mj-lt"/>
              <a:buAutoNum type="arabicPeriod"/>
            </a:pPr>
            <a:r>
              <a:rPr lang="en-US" b="1" dirty="0">
                <a:solidFill>
                  <a:srgbClr val="336699"/>
                </a:solidFill>
              </a:rPr>
              <a:t>The Package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b="1" dirty="0"/>
              <a:t>Physical View</a:t>
            </a:r>
            <a:r>
              <a:rPr lang="en-US" dirty="0"/>
              <a:t> </a:t>
            </a:r>
          </a:p>
        </p:txBody>
      </p:sp>
      <p:sp>
        <p:nvSpPr>
          <p:cNvPr id="4" name="Slide Number Placeholder 5"/>
          <p:cNvSpPr>
            <a:spLocks noGrp="1"/>
          </p:cNvSpPr>
          <p:nvPr>
            <p:ph type="sldNum" sz="quarter" idx="12"/>
          </p:nvPr>
        </p:nvSpPr>
        <p:spPr/>
        <p:txBody>
          <a:bodyPr/>
          <a:lstStyle/>
          <a:p>
            <a:fld id="{15028524-480C-4D12-9E15-36A26AB5D461}" type="slidenum">
              <a:rPr lang="en-US"/>
              <a:pPr/>
              <a:t>12</a:t>
            </a:fld>
            <a:endParaRPr lang="en-US"/>
          </a:p>
        </p:txBody>
      </p:sp>
      <p:sp>
        <p:nvSpPr>
          <p:cNvPr id="9219" name="Rectangle 3"/>
          <p:cNvSpPr>
            <a:spLocks noGrp="1" noChangeArrowheads="1"/>
          </p:cNvSpPr>
          <p:nvPr>
            <p:ph sz="quarter" idx="1"/>
          </p:nvPr>
        </p:nvSpPr>
        <p:spPr/>
        <p:txBody>
          <a:bodyPr/>
          <a:lstStyle/>
          <a:p>
            <a:pPr>
              <a:buFont typeface="Wingdings" pitchFamily="2" charset="2"/>
              <a:buNone/>
            </a:pPr>
            <a:r>
              <a:rPr lang="en-CA" sz="2400" b="1" dirty="0">
                <a:solidFill>
                  <a:srgbClr val="00B050"/>
                </a:solidFill>
              </a:rPr>
              <a:t>(Mapping the software to the Hardware)</a:t>
            </a:r>
          </a:p>
          <a:p>
            <a:pPr>
              <a:buFont typeface="Wingdings" pitchFamily="2" charset="2"/>
              <a:buNone/>
            </a:pPr>
            <a:endParaRPr lang="en-US" sz="2400" b="1" dirty="0"/>
          </a:p>
          <a:p>
            <a:pPr>
              <a:buFont typeface="Wingdings" pitchFamily="2" charset="2"/>
              <a:buNone/>
            </a:pPr>
            <a:r>
              <a:rPr lang="en-US" sz="2400" b="1" dirty="0"/>
              <a:t>Viewer:</a:t>
            </a:r>
            <a:r>
              <a:rPr lang="en-US" b="1" dirty="0"/>
              <a:t> </a:t>
            </a:r>
            <a:r>
              <a:rPr lang="en-US" sz="2400" dirty="0"/>
              <a:t>System Engineers</a:t>
            </a:r>
          </a:p>
          <a:p>
            <a:pPr>
              <a:buFont typeface="Wingdings" pitchFamily="2" charset="2"/>
              <a:buNone/>
            </a:pPr>
            <a:endParaRPr lang="en-US" sz="2400" dirty="0"/>
          </a:p>
          <a:p>
            <a:pPr>
              <a:buFont typeface="Wingdings" pitchFamily="2" charset="2"/>
              <a:buNone/>
            </a:pPr>
            <a:r>
              <a:rPr lang="en-US" sz="2400" b="1" dirty="0"/>
              <a:t>Considers:</a:t>
            </a:r>
            <a:r>
              <a:rPr lang="en-US" b="1" dirty="0"/>
              <a:t> </a:t>
            </a:r>
            <a:r>
              <a:rPr lang="en-US" sz="2400" dirty="0"/>
              <a:t>Non-functional req. regarding to underlying hardware (Topology, Communication)</a:t>
            </a:r>
          </a:p>
          <a:p>
            <a:pPr>
              <a:buFont typeface="Wingdings" pitchFamily="2" charset="2"/>
              <a:buNone/>
            </a:pPr>
            <a:r>
              <a:rPr lang="en-US" sz="2400" dirty="0"/>
              <a:t>		     </a:t>
            </a:r>
          </a:p>
          <a:p>
            <a:pPr>
              <a:buNone/>
            </a:pPr>
            <a:r>
              <a:rPr lang="en-US" sz="2400" dirty="0"/>
              <a:t>   It is concerned with the topology of software components, as well as the </a:t>
            </a:r>
            <a:r>
              <a:rPr lang="en-US" sz="2400" dirty="0">
                <a:solidFill>
                  <a:srgbClr val="7030A0"/>
                </a:solidFill>
              </a:rPr>
              <a:t>physical connections </a:t>
            </a:r>
            <a:r>
              <a:rPr lang="en-US" sz="2400" dirty="0"/>
              <a:t>between these components. </a:t>
            </a:r>
          </a:p>
          <a:p>
            <a:pPr>
              <a:buFont typeface="Wingdings" pitchFamily="2" charset="2"/>
              <a:buNone/>
            </a:pPr>
            <a:endParaRPr lang="en-US" sz="2400" dirty="0"/>
          </a:p>
          <a:p>
            <a:pPr>
              <a:buFont typeface="Wingdings" pitchFamily="2" charset="2"/>
              <a:buNone/>
            </a:pPr>
            <a:endParaRPr lang="en-US" sz="2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Physical View Con’t</a:t>
            </a:r>
          </a:p>
        </p:txBody>
      </p:sp>
      <p:sp>
        <p:nvSpPr>
          <p:cNvPr id="3" name="Slide Number Placeholder 2"/>
          <p:cNvSpPr>
            <a:spLocks noGrp="1"/>
          </p:cNvSpPr>
          <p:nvPr>
            <p:ph type="sldNum" sz="quarter" idx="12"/>
          </p:nvPr>
        </p:nvSpPr>
        <p:spPr/>
        <p:txBody>
          <a:bodyPr/>
          <a:lstStyle/>
          <a:p>
            <a:fld id="{719D6A39-A8EC-417D-A047-11DF9CB5238D}" type="slidenum">
              <a:rPr lang="en-US" smtClean="0"/>
              <a:pPr/>
              <a:t>13</a:t>
            </a:fld>
            <a:endParaRPr lang="en-US"/>
          </a:p>
        </p:txBody>
      </p:sp>
      <p:sp>
        <p:nvSpPr>
          <p:cNvPr id="4" name="Content Placeholder 3"/>
          <p:cNvSpPr>
            <a:spLocks noGrp="1"/>
          </p:cNvSpPr>
          <p:nvPr>
            <p:ph sz="quarter" idx="1"/>
          </p:nvPr>
        </p:nvSpPr>
        <p:spPr/>
        <p:txBody>
          <a:bodyPr/>
          <a:lstStyle/>
          <a:p>
            <a:endParaRPr lang="en-US" dirty="0"/>
          </a:p>
          <a:p>
            <a:r>
              <a:rPr lang="en-US" dirty="0"/>
              <a:t>This view is also known as the deployment view. </a:t>
            </a:r>
          </a:p>
          <a:p>
            <a:endParaRPr lang="en-US" dirty="0"/>
          </a:p>
          <a:p>
            <a:r>
              <a:rPr lang="en-US" dirty="0"/>
              <a:t>UML Diagrams used to represent physical view include the </a:t>
            </a:r>
            <a:r>
              <a:rPr lang="en-US" b="1" dirty="0">
                <a:solidFill>
                  <a:srgbClr val="7030A0"/>
                </a:solidFill>
              </a:rPr>
              <a:t>Deployment diagram</a:t>
            </a:r>
            <a:r>
              <a:rPr lang="en-US" dirty="0">
                <a:solidFill>
                  <a:srgbClr val="7030A0"/>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8" name="Rectangle 6"/>
          <p:cNvSpPr>
            <a:spLocks noGrp="1" noChangeArrowheads="1"/>
          </p:cNvSpPr>
          <p:nvPr>
            <p:ph type="title"/>
          </p:nvPr>
        </p:nvSpPr>
        <p:spPr/>
        <p:txBody>
          <a:bodyPr/>
          <a:lstStyle/>
          <a:p>
            <a:r>
              <a:rPr lang="en-US" b="1"/>
              <a:t>4+1 View Model of Architecture</a:t>
            </a:r>
          </a:p>
        </p:txBody>
      </p:sp>
      <p:sp>
        <p:nvSpPr>
          <p:cNvPr id="20" name="Slide Number Placeholder 6"/>
          <p:cNvSpPr>
            <a:spLocks noGrp="1"/>
          </p:cNvSpPr>
          <p:nvPr>
            <p:ph type="sldNum" sz="quarter" idx="12"/>
          </p:nvPr>
        </p:nvSpPr>
        <p:spPr/>
        <p:txBody>
          <a:bodyPr/>
          <a:lstStyle/>
          <a:p>
            <a:fld id="{E8B8968A-C557-4B95-BB95-1C61B0F95A2F}" type="slidenum">
              <a:rPr lang="en-US"/>
              <a:pPr/>
              <a:t>14</a:t>
            </a:fld>
            <a:endParaRPr lang="en-US"/>
          </a:p>
        </p:txBody>
      </p:sp>
      <p:pic>
        <p:nvPicPr>
          <p:cNvPr id="146439" name="Picture 7" descr="j0195384"/>
          <p:cNvPicPr>
            <a:picLocks noGrp="1" noChangeAspect="1" noChangeArrowheads="1"/>
          </p:cNvPicPr>
          <p:nvPr>
            <p:ph sz="quarter" idx="1"/>
          </p:nvPr>
        </p:nvPicPr>
        <p:blipFill>
          <a:blip r:embed="rId3" cstate="print"/>
          <a:srcRect/>
          <a:stretch>
            <a:fillRect/>
          </a:stretch>
        </p:blipFill>
        <p:spPr>
          <a:xfrm>
            <a:off x="1143000" y="1752600"/>
            <a:ext cx="820738" cy="760413"/>
          </a:xfrm>
          <a:noFill/>
          <a:ln/>
        </p:spPr>
      </p:pic>
      <p:pic>
        <p:nvPicPr>
          <p:cNvPr id="146440" name="Picture 8" descr="MCj01298860000[1]"/>
          <p:cNvPicPr>
            <a:picLocks noGrp="1" noChangeAspect="1" noChangeArrowheads="1"/>
          </p:cNvPicPr>
          <p:nvPr>
            <p:ph sz="quarter" idx="2"/>
          </p:nvPr>
        </p:nvPicPr>
        <p:blipFill>
          <a:blip r:embed="rId4" cstate="print"/>
          <a:srcRect/>
          <a:stretch>
            <a:fillRect/>
          </a:stretch>
        </p:blipFill>
        <p:spPr>
          <a:xfrm>
            <a:off x="6705600" y="1524000"/>
            <a:ext cx="1066800" cy="1066800"/>
          </a:xfrm>
          <a:noFill/>
          <a:ln/>
        </p:spPr>
      </p:pic>
      <p:sp>
        <p:nvSpPr>
          <p:cNvPr id="146434" name="Rectangle 2">
            <a:hlinkClick r:id="rId5" action="ppaction://hlinksldjump"/>
          </p:cNvPr>
          <p:cNvSpPr>
            <a:spLocks noChangeArrowheads="1"/>
          </p:cNvSpPr>
          <p:nvPr/>
        </p:nvSpPr>
        <p:spPr bwMode="auto">
          <a:xfrm>
            <a:off x="2133600" y="2286000"/>
            <a:ext cx="1828800" cy="1143000"/>
          </a:xfrm>
          <a:prstGeom prst="rect">
            <a:avLst/>
          </a:prstGeom>
          <a:solidFill>
            <a:srgbClr val="336699"/>
          </a:solidFill>
          <a:ln w="9525">
            <a:solidFill>
              <a:schemeClr val="tx1"/>
            </a:solidFill>
            <a:miter lim="800000"/>
            <a:headEnd/>
            <a:tailEnd/>
          </a:ln>
          <a:effectLst/>
        </p:spPr>
        <p:txBody>
          <a:bodyPr wrap="none" anchor="ctr"/>
          <a:lstStyle/>
          <a:p>
            <a:pPr algn="ctr" eaLnBrk="1" hangingPunct="1"/>
            <a:r>
              <a:rPr lang="en-CA">
                <a:latin typeface="Arial" charset="0"/>
              </a:rPr>
              <a:t>Logical view</a:t>
            </a:r>
            <a:endParaRPr lang="en-US">
              <a:latin typeface="Arial" charset="0"/>
            </a:endParaRPr>
          </a:p>
        </p:txBody>
      </p:sp>
      <p:sp>
        <p:nvSpPr>
          <p:cNvPr id="146435" name="Rectangle 3">
            <a:hlinkClick r:id="rId6" action="ppaction://hlinksldjump"/>
          </p:cNvPr>
          <p:cNvSpPr>
            <a:spLocks noChangeArrowheads="1"/>
          </p:cNvSpPr>
          <p:nvPr/>
        </p:nvSpPr>
        <p:spPr bwMode="auto">
          <a:xfrm>
            <a:off x="4876800" y="3810000"/>
            <a:ext cx="1828800" cy="1143000"/>
          </a:xfrm>
          <a:prstGeom prst="rect">
            <a:avLst/>
          </a:prstGeom>
          <a:solidFill>
            <a:srgbClr val="336699"/>
          </a:solidFill>
          <a:ln w="9525" algn="ctr">
            <a:solidFill>
              <a:schemeClr val="tx1"/>
            </a:solidFill>
            <a:miter lim="800000"/>
            <a:headEnd/>
            <a:tailEnd/>
          </a:ln>
          <a:effectLst/>
        </p:spPr>
        <p:txBody>
          <a:bodyPr wrap="none" anchor="ctr"/>
          <a:lstStyle/>
          <a:p>
            <a:pPr algn="ctr" eaLnBrk="1" hangingPunct="1"/>
            <a:r>
              <a:rPr lang="en-CA">
                <a:latin typeface="Arial" charset="0"/>
              </a:rPr>
              <a:t>Physical View</a:t>
            </a:r>
            <a:endParaRPr lang="en-US">
              <a:latin typeface="Arial" charset="0"/>
            </a:endParaRPr>
          </a:p>
        </p:txBody>
      </p:sp>
      <p:sp>
        <p:nvSpPr>
          <p:cNvPr id="146436" name="Rectangle 4">
            <a:hlinkClick r:id="rId7" action="ppaction://hlinksldjump"/>
          </p:cNvPr>
          <p:cNvSpPr>
            <a:spLocks noChangeArrowheads="1"/>
          </p:cNvSpPr>
          <p:nvPr/>
        </p:nvSpPr>
        <p:spPr bwMode="auto">
          <a:xfrm>
            <a:off x="2133600" y="3810000"/>
            <a:ext cx="1828800" cy="1143000"/>
          </a:xfrm>
          <a:prstGeom prst="rect">
            <a:avLst/>
          </a:prstGeom>
          <a:solidFill>
            <a:srgbClr val="336699"/>
          </a:solidFill>
          <a:ln w="9525" algn="ctr">
            <a:solidFill>
              <a:schemeClr val="tx1"/>
            </a:solidFill>
            <a:miter lim="800000"/>
            <a:headEnd/>
            <a:tailEnd/>
          </a:ln>
          <a:effectLst/>
        </p:spPr>
        <p:txBody>
          <a:bodyPr wrap="none" anchor="ctr"/>
          <a:lstStyle/>
          <a:p>
            <a:pPr algn="ctr" eaLnBrk="1" hangingPunct="1"/>
            <a:r>
              <a:rPr lang="en-CA">
                <a:latin typeface="Arial" charset="0"/>
              </a:rPr>
              <a:t>Process View</a:t>
            </a:r>
            <a:endParaRPr lang="en-US">
              <a:latin typeface="Arial" charset="0"/>
            </a:endParaRPr>
          </a:p>
        </p:txBody>
      </p:sp>
      <p:sp>
        <p:nvSpPr>
          <p:cNvPr id="146437" name="Rectangle 5">
            <a:hlinkClick r:id="rId8" action="ppaction://hlinksldjump"/>
          </p:cNvPr>
          <p:cNvSpPr>
            <a:spLocks noChangeArrowheads="1"/>
          </p:cNvSpPr>
          <p:nvPr/>
        </p:nvSpPr>
        <p:spPr bwMode="auto">
          <a:xfrm>
            <a:off x="4800600" y="2286000"/>
            <a:ext cx="1905000" cy="1143000"/>
          </a:xfrm>
          <a:prstGeom prst="rect">
            <a:avLst/>
          </a:prstGeom>
          <a:solidFill>
            <a:srgbClr val="336699"/>
          </a:solidFill>
          <a:ln w="9525" algn="ctr">
            <a:solidFill>
              <a:schemeClr val="tx1"/>
            </a:solidFill>
            <a:miter lim="800000"/>
            <a:headEnd/>
            <a:tailEnd/>
          </a:ln>
          <a:effectLst/>
        </p:spPr>
        <p:txBody>
          <a:bodyPr wrap="none" anchor="ctr"/>
          <a:lstStyle/>
          <a:p>
            <a:pPr algn="ctr" eaLnBrk="1" hangingPunct="1"/>
            <a:r>
              <a:rPr lang="en-CA">
                <a:latin typeface="Arial" charset="0"/>
              </a:rPr>
              <a:t>Development</a:t>
            </a:r>
            <a:br>
              <a:rPr lang="en-CA">
                <a:latin typeface="Arial" charset="0"/>
              </a:rPr>
            </a:br>
            <a:r>
              <a:rPr lang="en-CA">
                <a:latin typeface="Arial" charset="0"/>
              </a:rPr>
              <a:t> view</a:t>
            </a:r>
            <a:endParaRPr lang="en-US">
              <a:latin typeface="Arial" charset="0"/>
            </a:endParaRPr>
          </a:p>
        </p:txBody>
      </p:sp>
      <p:pic>
        <p:nvPicPr>
          <p:cNvPr id="146441" name="Picture 9" descr="MCPE02387_0000[1]"/>
          <p:cNvPicPr>
            <a:picLocks noChangeAspect="1" noChangeArrowheads="1"/>
          </p:cNvPicPr>
          <p:nvPr/>
        </p:nvPicPr>
        <p:blipFill>
          <a:blip r:embed="rId9" cstate="print"/>
          <a:srcRect/>
          <a:stretch>
            <a:fillRect/>
          </a:stretch>
        </p:blipFill>
        <p:spPr bwMode="auto">
          <a:xfrm>
            <a:off x="1143000" y="4494213"/>
            <a:ext cx="849313" cy="836612"/>
          </a:xfrm>
          <a:prstGeom prst="rect">
            <a:avLst/>
          </a:prstGeom>
          <a:noFill/>
          <a:ln w="9525">
            <a:noFill/>
            <a:miter lim="800000"/>
            <a:headEnd/>
            <a:tailEnd/>
          </a:ln>
          <a:effectLst/>
        </p:spPr>
      </p:pic>
      <p:pic>
        <p:nvPicPr>
          <p:cNvPr id="146442" name="Picture 10" descr="MCj02311330000[1]"/>
          <p:cNvPicPr>
            <a:picLocks noChangeAspect="1" noChangeArrowheads="1"/>
          </p:cNvPicPr>
          <p:nvPr/>
        </p:nvPicPr>
        <p:blipFill>
          <a:blip r:embed="rId10" cstate="print"/>
          <a:srcRect/>
          <a:stretch>
            <a:fillRect/>
          </a:stretch>
        </p:blipFill>
        <p:spPr bwMode="auto">
          <a:xfrm>
            <a:off x="6781800" y="4343400"/>
            <a:ext cx="914400" cy="914400"/>
          </a:xfrm>
          <a:prstGeom prst="rect">
            <a:avLst/>
          </a:prstGeom>
          <a:noFill/>
          <a:ln w="9525">
            <a:noFill/>
            <a:miter lim="800000"/>
            <a:headEnd/>
            <a:tailEnd/>
          </a:ln>
          <a:effectLst/>
        </p:spPr>
      </p:pic>
      <p:sp>
        <p:nvSpPr>
          <p:cNvPr id="146443" name="Rectangle 11"/>
          <p:cNvSpPr>
            <a:spLocks noChangeArrowheads="1"/>
          </p:cNvSpPr>
          <p:nvPr/>
        </p:nvSpPr>
        <p:spPr bwMode="auto">
          <a:xfrm>
            <a:off x="762000" y="2209800"/>
            <a:ext cx="1371600" cy="990600"/>
          </a:xfrm>
          <a:prstGeom prst="rect">
            <a:avLst/>
          </a:prstGeom>
          <a:noFill/>
          <a:ln w="9525">
            <a:noFill/>
            <a:miter lim="800000"/>
            <a:headEnd/>
            <a:tailEnd/>
          </a:ln>
          <a:effectLst/>
        </p:spPr>
        <p:txBody>
          <a:bodyPr wrap="none" anchor="ctr"/>
          <a:lstStyle/>
          <a:p>
            <a:pPr algn="ctr" eaLnBrk="1" hangingPunct="1"/>
            <a:r>
              <a:rPr lang="en-CA" sz="1600">
                <a:latin typeface="Arial" charset="0"/>
              </a:rPr>
              <a:t>End user</a:t>
            </a:r>
            <a:endParaRPr lang="en-US" sz="1600">
              <a:latin typeface="Arial" charset="0"/>
            </a:endParaRPr>
          </a:p>
        </p:txBody>
      </p:sp>
      <p:sp>
        <p:nvSpPr>
          <p:cNvPr id="146444" name="Rectangle 12"/>
          <p:cNvSpPr>
            <a:spLocks noChangeArrowheads="1"/>
          </p:cNvSpPr>
          <p:nvPr/>
        </p:nvSpPr>
        <p:spPr bwMode="auto">
          <a:xfrm>
            <a:off x="6629400" y="4876800"/>
            <a:ext cx="1371600" cy="990600"/>
          </a:xfrm>
          <a:prstGeom prst="rect">
            <a:avLst/>
          </a:prstGeom>
          <a:noFill/>
          <a:ln w="9525">
            <a:noFill/>
            <a:miter lim="800000"/>
            <a:headEnd/>
            <a:tailEnd/>
          </a:ln>
          <a:effectLst/>
        </p:spPr>
        <p:txBody>
          <a:bodyPr wrap="none" anchor="ctr"/>
          <a:lstStyle/>
          <a:p>
            <a:pPr algn="ctr" eaLnBrk="1" hangingPunct="1"/>
            <a:r>
              <a:rPr lang="en-CA" sz="1600">
                <a:latin typeface="Arial" charset="0"/>
              </a:rPr>
              <a:t>System Engineer</a:t>
            </a:r>
            <a:endParaRPr lang="en-US" sz="1600">
              <a:latin typeface="Arial" charset="0"/>
            </a:endParaRPr>
          </a:p>
        </p:txBody>
      </p:sp>
      <p:sp>
        <p:nvSpPr>
          <p:cNvPr id="146445" name="Rectangle 13"/>
          <p:cNvSpPr>
            <a:spLocks noChangeArrowheads="1"/>
          </p:cNvSpPr>
          <p:nvPr/>
        </p:nvSpPr>
        <p:spPr bwMode="auto">
          <a:xfrm>
            <a:off x="762000" y="4953000"/>
            <a:ext cx="1371600" cy="990600"/>
          </a:xfrm>
          <a:prstGeom prst="rect">
            <a:avLst/>
          </a:prstGeom>
          <a:noFill/>
          <a:ln w="9525">
            <a:noFill/>
            <a:miter lim="800000"/>
            <a:headEnd/>
            <a:tailEnd/>
          </a:ln>
          <a:effectLst/>
        </p:spPr>
        <p:txBody>
          <a:bodyPr wrap="none" anchor="ctr"/>
          <a:lstStyle/>
          <a:p>
            <a:pPr algn="ctr" eaLnBrk="1" hangingPunct="1"/>
            <a:r>
              <a:rPr lang="en-CA" sz="1600">
                <a:latin typeface="Arial" charset="0"/>
              </a:rPr>
              <a:t>Integrator</a:t>
            </a:r>
            <a:endParaRPr lang="en-US" sz="1600">
              <a:latin typeface="Arial" charset="0"/>
            </a:endParaRPr>
          </a:p>
        </p:txBody>
      </p:sp>
      <p:sp>
        <p:nvSpPr>
          <p:cNvPr id="146446" name="Rectangle 14"/>
          <p:cNvSpPr>
            <a:spLocks noChangeArrowheads="1"/>
          </p:cNvSpPr>
          <p:nvPr/>
        </p:nvSpPr>
        <p:spPr bwMode="auto">
          <a:xfrm>
            <a:off x="6705600" y="2438400"/>
            <a:ext cx="1371600" cy="990600"/>
          </a:xfrm>
          <a:prstGeom prst="rect">
            <a:avLst/>
          </a:prstGeom>
          <a:noFill/>
          <a:ln w="9525">
            <a:noFill/>
            <a:miter lim="800000"/>
            <a:headEnd/>
            <a:tailEnd/>
          </a:ln>
          <a:effectLst/>
        </p:spPr>
        <p:txBody>
          <a:bodyPr wrap="none" anchor="ctr"/>
          <a:lstStyle/>
          <a:p>
            <a:pPr algn="ctr" eaLnBrk="1" hangingPunct="1"/>
            <a:r>
              <a:rPr lang="en-CA" sz="1600">
                <a:latin typeface="Arial" charset="0"/>
              </a:rPr>
              <a:t>Programmers</a:t>
            </a:r>
          </a:p>
          <a:p>
            <a:pPr algn="ctr" eaLnBrk="1" hangingPunct="1"/>
            <a:r>
              <a:rPr lang="en-CA" sz="1600">
                <a:latin typeface="Arial" charset="0"/>
              </a:rPr>
              <a:t>&amp; software</a:t>
            </a:r>
            <a:br>
              <a:rPr lang="en-CA" sz="1600">
                <a:latin typeface="Arial" charset="0"/>
              </a:rPr>
            </a:br>
            <a:r>
              <a:rPr lang="en-CA" sz="1600">
                <a:latin typeface="Arial" charset="0"/>
              </a:rPr>
              <a:t> managers</a:t>
            </a:r>
            <a:endParaRPr lang="en-US" sz="1600">
              <a:latin typeface="Arial" charset="0"/>
            </a:endParaRPr>
          </a:p>
        </p:txBody>
      </p:sp>
      <p:sp>
        <p:nvSpPr>
          <p:cNvPr id="146447" name="Oval 15">
            <a:hlinkClick r:id="rId11" action="ppaction://hlinksldjump"/>
          </p:cNvPr>
          <p:cNvSpPr>
            <a:spLocks noChangeArrowheads="1"/>
          </p:cNvSpPr>
          <p:nvPr/>
        </p:nvSpPr>
        <p:spPr bwMode="auto">
          <a:xfrm>
            <a:off x="3352800" y="3124200"/>
            <a:ext cx="1981200" cy="990600"/>
          </a:xfrm>
          <a:prstGeom prst="ellipse">
            <a:avLst/>
          </a:prstGeom>
          <a:solidFill>
            <a:srgbClr val="006699">
              <a:alpha val="50000"/>
            </a:srgbClr>
          </a:solidFill>
          <a:ln w="28575">
            <a:solidFill>
              <a:schemeClr val="tx1"/>
            </a:solidFill>
            <a:round/>
            <a:headEnd/>
            <a:tailEnd/>
          </a:ln>
          <a:effectLst/>
        </p:spPr>
        <p:txBody>
          <a:bodyPr wrap="none" anchor="ctr"/>
          <a:lstStyle/>
          <a:p>
            <a:pPr algn="ctr" eaLnBrk="1" hangingPunct="1"/>
            <a:r>
              <a:rPr lang="en-CA">
                <a:latin typeface="Arial" charset="0"/>
              </a:rPr>
              <a:t>Scenarios</a:t>
            </a:r>
            <a:endParaRPr lang="en-US">
              <a:latin typeface="Arial" charset="0"/>
            </a:endParaRPr>
          </a:p>
        </p:txBody>
      </p:sp>
      <p:sp>
        <p:nvSpPr>
          <p:cNvPr id="146448" name="Line 16"/>
          <p:cNvSpPr>
            <a:spLocks noChangeShapeType="1"/>
          </p:cNvSpPr>
          <p:nvPr/>
        </p:nvSpPr>
        <p:spPr bwMode="auto">
          <a:xfrm>
            <a:off x="2971800" y="3429000"/>
            <a:ext cx="0" cy="381000"/>
          </a:xfrm>
          <a:prstGeom prst="line">
            <a:avLst/>
          </a:prstGeom>
          <a:noFill/>
          <a:ln w="38100">
            <a:solidFill>
              <a:schemeClr val="tx1"/>
            </a:solidFill>
            <a:round/>
            <a:headEnd/>
            <a:tailEnd type="triangle" w="med" len="med"/>
          </a:ln>
          <a:effectLst/>
        </p:spPr>
        <p:txBody>
          <a:bodyPr/>
          <a:lstStyle/>
          <a:p>
            <a:endParaRPr lang="en-US"/>
          </a:p>
        </p:txBody>
      </p:sp>
      <p:sp>
        <p:nvSpPr>
          <p:cNvPr id="146449" name="Line 17"/>
          <p:cNvSpPr>
            <a:spLocks noChangeShapeType="1"/>
          </p:cNvSpPr>
          <p:nvPr/>
        </p:nvSpPr>
        <p:spPr bwMode="auto">
          <a:xfrm>
            <a:off x="3962400" y="2819400"/>
            <a:ext cx="838200" cy="0"/>
          </a:xfrm>
          <a:prstGeom prst="line">
            <a:avLst/>
          </a:prstGeom>
          <a:noFill/>
          <a:ln w="38100">
            <a:solidFill>
              <a:schemeClr val="tx1"/>
            </a:solidFill>
            <a:round/>
            <a:headEnd/>
            <a:tailEnd type="triangle" w="med" len="med"/>
          </a:ln>
          <a:effectLst/>
        </p:spPr>
        <p:txBody>
          <a:bodyPr/>
          <a:lstStyle/>
          <a:p>
            <a:endParaRPr lang="en-US"/>
          </a:p>
        </p:txBody>
      </p:sp>
      <p:sp>
        <p:nvSpPr>
          <p:cNvPr id="146450" name="Line 18"/>
          <p:cNvSpPr>
            <a:spLocks noChangeShapeType="1"/>
          </p:cNvSpPr>
          <p:nvPr/>
        </p:nvSpPr>
        <p:spPr bwMode="auto">
          <a:xfrm>
            <a:off x="5791200" y="3429000"/>
            <a:ext cx="0" cy="381000"/>
          </a:xfrm>
          <a:prstGeom prst="line">
            <a:avLst/>
          </a:prstGeom>
          <a:noFill/>
          <a:ln w="38100">
            <a:solidFill>
              <a:schemeClr val="tx1"/>
            </a:solidFill>
            <a:round/>
            <a:headEnd/>
            <a:tailEnd type="triangle" w="med" len="med"/>
          </a:ln>
          <a:effectLst/>
        </p:spPr>
        <p:txBody>
          <a:bodyPr/>
          <a:lstStyle/>
          <a:p>
            <a:endParaRPr lang="en-US"/>
          </a:p>
        </p:txBody>
      </p:sp>
      <p:sp>
        <p:nvSpPr>
          <p:cNvPr id="146451" name="Line 19"/>
          <p:cNvSpPr>
            <a:spLocks noChangeShapeType="1"/>
          </p:cNvSpPr>
          <p:nvPr/>
        </p:nvSpPr>
        <p:spPr bwMode="auto">
          <a:xfrm>
            <a:off x="3962400" y="4419600"/>
            <a:ext cx="914400" cy="0"/>
          </a:xfrm>
          <a:prstGeom prst="line">
            <a:avLst/>
          </a:prstGeom>
          <a:noFill/>
          <a:ln w="38100">
            <a:solidFill>
              <a:schemeClr val="tx1"/>
            </a:solidFill>
            <a:round/>
            <a:headEnd/>
            <a:tailEnd type="triangle" w="med" len="med"/>
          </a:ln>
          <a:effectLst/>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b="1" dirty="0"/>
              <a:t>Scenarios</a:t>
            </a:r>
            <a:r>
              <a:rPr lang="en-US" dirty="0"/>
              <a:t> </a:t>
            </a:r>
          </a:p>
        </p:txBody>
      </p:sp>
      <p:sp>
        <p:nvSpPr>
          <p:cNvPr id="4" name="Slide Number Placeholder 5"/>
          <p:cNvSpPr>
            <a:spLocks noGrp="1"/>
          </p:cNvSpPr>
          <p:nvPr>
            <p:ph type="sldNum" sz="quarter" idx="12"/>
          </p:nvPr>
        </p:nvSpPr>
        <p:spPr/>
        <p:txBody>
          <a:bodyPr/>
          <a:lstStyle/>
          <a:p>
            <a:fld id="{3E7820F5-BC0F-4449-B64D-A0BC11C3F727}" type="slidenum">
              <a:rPr lang="en-US"/>
              <a:pPr/>
              <a:t>15</a:t>
            </a:fld>
            <a:endParaRPr lang="en-US"/>
          </a:p>
        </p:txBody>
      </p:sp>
      <p:sp>
        <p:nvSpPr>
          <p:cNvPr id="10243" name="Rectangle 3"/>
          <p:cNvSpPr>
            <a:spLocks noGrp="1" noChangeArrowheads="1"/>
          </p:cNvSpPr>
          <p:nvPr>
            <p:ph sz="quarter" idx="1"/>
          </p:nvPr>
        </p:nvSpPr>
        <p:spPr/>
        <p:txBody>
          <a:bodyPr>
            <a:normAutofit/>
          </a:bodyPr>
          <a:lstStyle/>
          <a:p>
            <a:pPr>
              <a:buFont typeface="Wingdings" pitchFamily="2" charset="2"/>
              <a:buNone/>
            </a:pPr>
            <a:r>
              <a:rPr lang="en-CA" sz="2400" b="1" dirty="0"/>
              <a:t>(Putting it all together)</a:t>
            </a:r>
            <a:endParaRPr lang="en-US" sz="2400" b="1" dirty="0"/>
          </a:p>
          <a:p>
            <a:pPr>
              <a:buFont typeface="Wingdings" pitchFamily="2" charset="2"/>
              <a:buNone/>
            </a:pPr>
            <a:r>
              <a:rPr lang="en-US" sz="2400" b="1" dirty="0"/>
              <a:t>Viewer:</a:t>
            </a:r>
            <a:r>
              <a:rPr lang="en-US" b="1" dirty="0"/>
              <a:t> </a:t>
            </a:r>
            <a:r>
              <a:rPr lang="en-US" sz="2400" dirty="0"/>
              <a:t>All users of other views and Evaluators.</a:t>
            </a:r>
          </a:p>
          <a:p>
            <a:pPr>
              <a:buFont typeface="Wingdings" pitchFamily="2" charset="2"/>
              <a:buNone/>
            </a:pPr>
            <a:r>
              <a:rPr lang="en-US" sz="2400" b="1" dirty="0"/>
              <a:t>Considers:</a:t>
            </a:r>
            <a:r>
              <a:rPr lang="en-US" b="1" dirty="0"/>
              <a:t> </a:t>
            </a:r>
            <a:r>
              <a:rPr lang="en-US" sz="2400" dirty="0"/>
              <a:t>System consistency, validity</a:t>
            </a:r>
          </a:p>
          <a:p>
            <a:pPr>
              <a:buFont typeface="Wingdings" pitchFamily="2" charset="2"/>
              <a:buNone/>
            </a:pPr>
            <a:endParaRPr lang="en-US" sz="2400" dirty="0"/>
          </a:p>
          <a:p>
            <a:r>
              <a:rPr lang="en-US" dirty="0"/>
              <a:t>Help </a:t>
            </a:r>
            <a:r>
              <a:rPr lang="en-US" dirty="0">
                <a:solidFill>
                  <a:srgbClr val="00B050"/>
                </a:solidFill>
              </a:rPr>
              <a:t>demonstrate and validate </a:t>
            </a:r>
            <a:r>
              <a:rPr lang="en-US" dirty="0"/>
              <a:t>the document</a:t>
            </a:r>
          </a:p>
          <a:p>
            <a:endParaRPr lang="en-US" dirty="0"/>
          </a:p>
          <a:p>
            <a:r>
              <a:rPr lang="en-US" dirty="0"/>
              <a:t>Help Architect during the architecture design</a:t>
            </a:r>
          </a:p>
          <a:p>
            <a:pPr lvl="1"/>
            <a:r>
              <a:rPr lang="en-US" dirty="0"/>
              <a:t>The description of </a:t>
            </a:r>
            <a:r>
              <a:rPr lang="en-US" dirty="0">
                <a:solidFill>
                  <a:srgbClr val="7030A0"/>
                </a:solidFill>
              </a:rPr>
              <a:t>an architecture is demonstrated using a small set of use cases</a:t>
            </a:r>
            <a:r>
              <a:rPr lang="en-US" dirty="0"/>
              <a:t>, or scenarios which become a fifth view.  </a:t>
            </a:r>
          </a:p>
          <a:p>
            <a:pPr>
              <a:buFont typeface="Wingdings" pitchFamily="2" charset="2"/>
              <a:buNone/>
            </a:pPr>
            <a:endParaRPr lang="en-US"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Scenarios</a:t>
            </a:r>
            <a:r>
              <a:rPr lang="en-US" dirty="0"/>
              <a:t> Con’t</a:t>
            </a:r>
          </a:p>
        </p:txBody>
      </p:sp>
      <p:sp>
        <p:nvSpPr>
          <p:cNvPr id="3" name="Slide Number Placeholder 2"/>
          <p:cNvSpPr>
            <a:spLocks noGrp="1"/>
          </p:cNvSpPr>
          <p:nvPr>
            <p:ph type="sldNum" sz="quarter" idx="12"/>
          </p:nvPr>
        </p:nvSpPr>
        <p:spPr/>
        <p:txBody>
          <a:bodyPr/>
          <a:lstStyle/>
          <a:p>
            <a:fld id="{719D6A39-A8EC-417D-A047-11DF9CB5238D}" type="slidenum">
              <a:rPr lang="en-US" smtClean="0"/>
              <a:pPr/>
              <a:t>16</a:t>
            </a:fld>
            <a:endParaRPr lang="en-US"/>
          </a:p>
        </p:txBody>
      </p:sp>
      <p:sp>
        <p:nvSpPr>
          <p:cNvPr id="4" name="Content Placeholder 3"/>
          <p:cNvSpPr>
            <a:spLocks noGrp="1"/>
          </p:cNvSpPr>
          <p:nvPr>
            <p:ph sz="quarter" idx="1"/>
          </p:nvPr>
        </p:nvSpPr>
        <p:spPr>
          <a:xfrm>
            <a:off x="457200" y="1371600"/>
            <a:ext cx="8229600" cy="4785360"/>
          </a:xfrm>
        </p:spPr>
        <p:txBody>
          <a:bodyPr/>
          <a:lstStyle/>
          <a:p>
            <a:r>
              <a:rPr lang="en-US" dirty="0"/>
              <a:t>The scenarios describe </a:t>
            </a:r>
            <a:r>
              <a:rPr lang="en-US" dirty="0">
                <a:solidFill>
                  <a:srgbClr val="00B050"/>
                </a:solidFill>
              </a:rPr>
              <a:t>sequences of interactions between processes. </a:t>
            </a:r>
          </a:p>
          <a:p>
            <a:endParaRPr lang="en-US" dirty="0">
              <a:solidFill>
                <a:srgbClr val="00B050"/>
              </a:solidFill>
            </a:endParaRPr>
          </a:p>
          <a:p>
            <a:r>
              <a:rPr lang="en-US" dirty="0"/>
              <a:t>They are used to identify architectural elements </a:t>
            </a:r>
          </a:p>
          <a:p>
            <a:endParaRPr lang="en-US" dirty="0"/>
          </a:p>
          <a:p>
            <a:r>
              <a:rPr lang="en-US" dirty="0"/>
              <a:t>And to illustrate and validate the architecture design. </a:t>
            </a:r>
          </a:p>
          <a:p>
            <a:pPr lvl="1"/>
            <a:r>
              <a:rPr lang="en-US" dirty="0"/>
              <a:t>They also serve as a starting point for tests of an architecture model.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a:t>Correspondence between views</a:t>
            </a:r>
            <a:r>
              <a:rPr lang="en-US" sz="4800"/>
              <a:t> </a:t>
            </a:r>
          </a:p>
        </p:txBody>
      </p:sp>
      <p:sp>
        <p:nvSpPr>
          <p:cNvPr id="4" name="Slide Number Placeholder 5"/>
          <p:cNvSpPr>
            <a:spLocks noGrp="1"/>
          </p:cNvSpPr>
          <p:nvPr>
            <p:ph type="sldNum" sz="quarter" idx="12"/>
          </p:nvPr>
        </p:nvSpPr>
        <p:spPr/>
        <p:txBody>
          <a:bodyPr/>
          <a:lstStyle/>
          <a:p>
            <a:fld id="{05FF4F86-EFDE-4AD5-AEAD-B217FD077C26}" type="slidenum">
              <a:rPr lang="en-US"/>
              <a:pPr/>
              <a:t>17</a:t>
            </a:fld>
            <a:endParaRPr lang="en-US"/>
          </a:p>
        </p:txBody>
      </p:sp>
      <p:sp>
        <p:nvSpPr>
          <p:cNvPr id="11267" name="Rectangle 3"/>
          <p:cNvSpPr>
            <a:spLocks noGrp="1" noChangeArrowheads="1"/>
          </p:cNvSpPr>
          <p:nvPr>
            <p:ph sz="quarter" idx="1"/>
          </p:nvPr>
        </p:nvSpPr>
        <p:spPr>
          <a:xfrm>
            <a:off x="457200" y="1143000"/>
            <a:ext cx="8229600" cy="5013960"/>
          </a:xfrm>
        </p:spPr>
        <p:txBody>
          <a:bodyPr/>
          <a:lstStyle/>
          <a:p>
            <a:r>
              <a:rPr lang="en-US" dirty="0"/>
              <a:t>Views are interconnected. </a:t>
            </a:r>
          </a:p>
          <a:p>
            <a:pPr>
              <a:buNone/>
            </a:pPr>
            <a:endParaRPr lang="en-US" dirty="0"/>
          </a:p>
          <a:p>
            <a:r>
              <a:rPr lang="en-US" dirty="0"/>
              <a:t>Start with Logical view (Req. Doc) and Move to Development or Process view and then finally go to Physical view. </a:t>
            </a:r>
          </a:p>
          <a:p>
            <a:endParaRPr lang="en-CA" dirty="0"/>
          </a:p>
          <a:p>
            <a:r>
              <a:rPr lang="en-CA" dirty="0"/>
              <a:t>Two strategy to analyse level of </a:t>
            </a:r>
            <a:r>
              <a:rPr lang="en-CA" b="1" i="1" dirty="0"/>
              <a:t>harmony</a:t>
            </a:r>
            <a:r>
              <a:rPr lang="en-CA" dirty="0"/>
              <a:t>: </a:t>
            </a:r>
          </a:p>
          <a:p>
            <a:pPr lvl="1"/>
            <a:r>
              <a:rPr lang="en-CA" dirty="0"/>
              <a:t>Inside-out: starting from Logical structure</a:t>
            </a:r>
          </a:p>
          <a:p>
            <a:pPr lvl="1"/>
            <a:r>
              <a:rPr lang="en-CA" dirty="0"/>
              <a:t>Outside-in: starting from physical structure</a:t>
            </a:r>
            <a:endParaRPr lang="en-US" dirty="0"/>
          </a:p>
          <a:p>
            <a:endParaRPr lang="en-US" sz="2400" dirty="0"/>
          </a:p>
          <a:p>
            <a:endParaRPr lang="en-US" sz="2400" dirty="0"/>
          </a:p>
          <a:p>
            <a:pPr>
              <a:buFont typeface="Wingdings" pitchFamily="2" charset="2"/>
              <a:buNone/>
            </a:pPr>
            <a:endParaRPr lang="en-US" sz="24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CA" b="1"/>
              <a:t>The Iterative process</a:t>
            </a:r>
            <a:endParaRPr lang="en-US" b="1"/>
          </a:p>
        </p:txBody>
      </p:sp>
      <p:sp>
        <p:nvSpPr>
          <p:cNvPr id="4" name="Slide Number Placeholder 5"/>
          <p:cNvSpPr>
            <a:spLocks noGrp="1"/>
          </p:cNvSpPr>
          <p:nvPr>
            <p:ph type="sldNum" sz="quarter" idx="12"/>
          </p:nvPr>
        </p:nvSpPr>
        <p:spPr/>
        <p:txBody>
          <a:bodyPr/>
          <a:lstStyle/>
          <a:p>
            <a:fld id="{D24018A1-2A46-40B2-A33D-A7FA6E2B4E5D}" type="slidenum">
              <a:rPr lang="en-US"/>
              <a:pPr/>
              <a:t>18</a:t>
            </a:fld>
            <a:endParaRPr lang="en-US"/>
          </a:p>
        </p:txBody>
      </p:sp>
      <p:sp>
        <p:nvSpPr>
          <p:cNvPr id="156675" name="Rectangle 3"/>
          <p:cNvSpPr>
            <a:spLocks noGrp="1" noChangeArrowheads="1"/>
          </p:cNvSpPr>
          <p:nvPr>
            <p:ph sz="quarter" idx="1"/>
          </p:nvPr>
        </p:nvSpPr>
        <p:spPr/>
        <p:txBody>
          <a:bodyPr/>
          <a:lstStyle/>
          <a:p>
            <a:r>
              <a:rPr lang="en-CA" dirty="0"/>
              <a:t>Not all software arch.  Need all views.</a:t>
            </a:r>
          </a:p>
          <a:p>
            <a:endParaRPr lang="en-CA" dirty="0"/>
          </a:p>
          <a:p>
            <a:r>
              <a:rPr lang="en-CA" dirty="0"/>
              <a:t>A scenario-driven approach to develop the system</a:t>
            </a:r>
          </a:p>
          <a:p>
            <a:endParaRPr lang="en-CA" dirty="0"/>
          </a:p>
          <a:p>
            <a:r>
              <a:rPr lang="en-CA" dirty="0"/>
              <a:t>Documentation:</a:t>
            </a:r>
          </a:p>
          <a:p>
            <a:pPr lvl="1"/>
            <a:r>
              <a:rPr lang="en-CA" dirty="0"/>
              <a:t>Software architecture document</a:t>
            </a:r>
          </a:p>
          <a:p>
            <a:pPr lvl="1"/>
            <a:r>
              <a:rPr lang="en-CA" dirty="0"/>
              <a:t>Software design guidelines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DE1BDDB5-359A-4F96-BF14-B199490ED168}" type="slidenum">
              <a:rPr lang="en-US" smtClean="0"/>
              <a:pPr/>
              <a:t>19</a:t>
            </a:fld>
            <a:endParaRPr lang="en-US"/>
          </a:p>
        </p:txBody>
      </p:sp>
      <p:pic>
        <p:nvPicPr>
          <p:cNvPr id="8" name="Content Placeholder 7"/>
          <p:cNvPicPr>
            <a:picLocks noGrp="1" noChangeAspect="1"/>
          </p:cNvPicPr>
          <p:nvPr>
            <p:ph sz="quarter" idx="1"/>
          </p:nvPr>
        </p:nvPicPr>
        <p:blipFill>
          <a:blip r:embed="rId2"/>
          <a:stretch>
            <a:fillRect/>
          </a:stretch>
        </p:blipFill>
        <p:spPr>
          <a:xfrm>
            <a:off x="152400" y="1066800"/>
            <a:ext cx="8915400" cy="5746749"/>
          </a:xfrm>
          <a:prstGeom prst="rect">
            <a:avLst/>
          </a:prstGeom>
        </p:spPr>
      </p:pic>
    </p:spTree>
    <p:extLst>
      <p:ext uri="{BB962C8B-B14F-4D97-AF65-F5344CB8AC3E}">
        <p14:creationId xmlns:p14="http://schemas.microsoft.com/office/powerpoint/2010/main" val="1010764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CA" sz="4000" dirty="0">
                <a:effectLst>
                  <a:outerShdw blurRad="38100" dist="38100" dir="2700000" algn="tl">
                    <a:srgbClr val="000000">
                      <a:alpha val="43137"/>
                    </a:srgbClr>
                  </a:outerShdw>
                </a:effectLst>
              </a:rPr>
              <a:t>Outline</a:t>
            </a:r>
            <a:endParaRPr lang="en-US" sz="4000" dirty="0">
              <a:effectLst>
                <a:outerShdw blurRad="38100" dist="38100" dir="2700000" algn="tl">
                  <a:srgbClr val="000000">
                    <a:alpha val="43137"/>
                  </a:srgbClr>
                </a:outerShdw>
              </a:effectLst>
            </a:endParaRPr>
          </a:p>
        </p:txBody>
      </p:sp>
      <p:sp>
        <p:nvSpPr>
          <p:cNvPr id="4" name="Slide Number Placeholder 5"/>
          <p:cNvSpPr>
            <a:spLocks noGrp="1"/>
          </p:cNvSpPr>
          <p:nvPr>
            <p:ph type="sldNum" sz="quarter" idx="12"/>
          </p:nvPr>
        </p:nvSpPr>
        <p:spPr/>
        <p:txBody>
          <a:bodyPr/>
          <a:lstStyle/>
          <a:p>
            <a:fld id="{77C27836-9151-428B-A1F7-6F79192A85B8}" type="slidenum">
              <a:rPr lang="en-US"/>
              <a:pPr/>
              <a:t>2</a:t>
            </a:fld>
            <a:endParaRPr lang="en-US"/>
          </a:p>
        </p:txBody>
      </p:sp>
      <p:sp>
        <p:nvSpPr>
          <p:cNvPr id="16387" name="Rectangle 3"/>
          <p:cNvSpPr>
            <a:spLocks noGrp="1" noChangeArrowheads="1"/>
          </p:cNvSpPr>
          <p:nvPr>
            <p:ph sz="quarter" idx="1"/>
          </p:nvPr>
        </p:nvSpPr>
        <p:spPr/>
        <p:txBody>
          <a:bodyPr>
            <a:normAutofit/>
          </a:bodyPr>
          <a:lstStyle/>
          <a:p>
            <a:r>
              <a:rPr lang="en-CA" sz="2800" dirty="0"/>
              <a:t>Problem</a:t>
            </a:r>
          </a:p>
          <a:p>
            <a:r>
              <a:rPr lang="en-CA" sz="2800" dirty="0"/>
              <a:t>Solution</a:t>
            </a:r>
          </a:p>
          <a:p>
            <a:r>
              <a:rPr lang="en-CA" sz="2800" dirty="0"/>
              <a:t>4+1 view model</a:t>
            </a:r>
          </a:p>
          <a:p>
            <a:pPr lvl="1"/>
            <a:r>
              <a:rPr lang="en-CA" sz="2400" dirty="0"/>
              <a:t>Logical view</a:t>
            </a:r>
          </a:p>
          <a:p>
            <a:pPr lvl="1"/>
            <a:r>
              <a:rPr lang="en-CA" sz="2400" dirty="0"/>
              <a:t>Process view</a:t>
            </a:r>
          </a:p>
          <a:p>
            <a:pPr lvl="1"/>
            <a:r>
              <a:rPr lang="en-CA" sz="2400" dirty="0"/>
              <a:t>Development view</a:t>
            </a:r>
          </a:p>
          <a:p>
            <a:pPr lvl="1"/>
            <a:r>
              <a:rPr lang="en-CA" sz="2400" dirty="0"/>
              <a:t>Physical view</a:t>
            </a:r>
          </a:p>
          <a:p>
            <a:pPr lvl="1"/>
            <a:r>
              <a:rPr lang="en-CA" sz="2400" dirty="0"/>
              <a:t>Scenarios</a:t>
            </a:r>
          </a:p>
          <a:p>
            <a:r>
              <a:rPr lang="en-CA" sz="2800" dirty="0"/>
              <a:t>The Iterative process</a:t>
            </a:r>
          </a:p>
          <a:p>
            <a:r>
              <a:rPr lang="en-CA" sz="2800" dirty="0"/>
              <a:t>Remarks</a:t>
            </a:r>
            <a:endParaRPr lang="en-US" sz="28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457200"/>
            <a:ext cx="8229600" cy="655638"/>
          </a:xfrm>
        </p:spPr>
        <p:txBody>
          <a:bodyPr>
            <a:normAutofit/>
          </a:bodyPr>
          <a:lstStyle/>
          <a:p>
            <a:r>
              <a:rPr lang="en-US" sz="3600" dirty="0">
                <a:effectLst>
                  <a:outerShdw blurRad="38100" dist="38100" dir="2700000" algn="tl">
                    <a:srgbClr val="000000">
                      <a:alpha val="43137"/>
                    </a:srgbClr>
                  </a:outerShdw>
                </a:effectLst>
              </a:rPr>
              <a:t>Problem</a:t>
            </a:r>
            <a:endParaRPr lang="en-US" sz="4000" dirty="0">
              <a:effectLst>
                <a:outerShdw blurRad="38100" dist="38100" dir="2700000" algn="tl">
                  <a:srgbClr val="000000">
                    <a:alpha val="43137"/>
                  </a:srgbClr>
                </a:outerShdw>
              </a:effectLst>
            </a:endParaRPr>
          </a:p>
        </p:txBody>
      </p:sp>
      <p:sp>
        <p:nvSpPr>
          <p:cNvPr id="4" name="Slide Number Placeholder 5"/>
          <p:cNvSpPr>
            <a:spLocks noGrp="1"/>
          </p:cNvSpPr>
          <p:nvPr>
            <p:ph type="sldNum" sz="quarter" idx="12"/>
          </p:nvPr>
        </p:nvSpPr>
        <p:spPr/>
        <p:txBody>
          <a:bodyPr/>
          <a:lstStyle/>
          <a:p>
            <a:fld id="{75372376-F077-4C72-B953-EF9D2479E808}" type="slidenum">
              <a:rPr lang="en-US"/>
              <a:pPr/>
              <a:t>3</a:t>
            </a:fld>
            <a:endParaRPr lang="en-US"/>
          </a:p>
        </p:txBody>
      </p:sp>
      <p:sp>
        <p:nvSpPr>
          <p:cNvPr id="3075" name="Rectangle 3"/>
          <p:cNvSpPr>
            <a:spLocks noGrp="1" noChangeArrowheads="1"/>
          </p:cNvSpPr>
          <p:nvPr>
            <p:ph sz="quarter" idx="1"/>
          </p:nvPr>
        </p:nvSpPr>
        <p:spPr>
          <a:xfrm>
            <a:off x="457200" y="1600200"/>
            <a:ext cx="8229600" cy="4556760"/>
          </a:xfrm>
        </p:spPr>
        <p:txBody>
          <a:bodyPr>
            <a:normAutofit/>
          </a:bodyPr>
          <a:lstStyle/>
          <a:p>
            <a:pPr algn="just">
              <a:lnSpc>
                <a:spcPct val="90000"/>
              </a:lnSpc>
            </a:pPr>
            <a:r>
              <a:rPr lang="en-US" sz="2800" dirty="0"/>
              <a:t>Arch. documents over-emphasize an aspect of development and </a:t>
            </a:r>
            <a:r>
              <a:rPr lang="en-US" sz="2800" dirty="0">
                <a:solidFill>
                  <a:srgbClr val="FF0000"/>
                </a:solidFill>
              </a:rPr>
              <a:t>do not address the concerns of all stakeholders </a:t>
            </a:r>
          </a:p>
          <a:p>
            <a:pPr algn="just">
              <a:lnSpc>
                <a:spcPct val="90000"/>
              </a:lnSpc>
              <a:buNone/>
            </a:pPr>
            <a:endParaRPr lang="en-US" sz="2800" dirty="0"/>
          </a:p>
          <a:p>
            <a:pPr algn="just">
              <a:lnSpc>
                <a:spcPct val="90000"/>
              </a:lnSpc>
            </a:pPr>
            <a:r>
              <a:rPr lang="en-CA" sz="2800" dirty="0"/>
              <a:t>Various stakeholders of software system: end-user, developers, system engineers, project managers</a:t>
            </a:r>
          </a:p>
          <a:p>
            <a:pPr algn="just">
              <a:lnSpc>
                <a:spcPct val="90000"/>
              </a:lnSpc>
              <a:buNone/>
            </a:pPr>
            <a:endParaRPr lang="en-US" sz="2800" dirty="0"/>
          </a:p>
          <a:p>
            <a:pPr algn="just">
              <a:lnSpc>
                <a:spcPct val="90000"/>
              </a:lnSpc>
            </a:pPr>
            <a:r>
              <a:rPr lang="en-US" sz="2800" dirty="0"/>
              <a:t>Software engineers struggled to </a:t>
            </a:r>
            <a:r>
              <a:rPr lang="en-US" sz="2800" dirty="0">
                <a:solidFill>
                  <a:srgbClr val="00B050"/>
                </a:solidFill>
              </a:rPr>
              <a:t>represent more on one blueprint,</a:t>
            </a:r>
            <a:r>
              <a:rPr lang="en-US" sz="2800" dirty="0"/>
              <a:t> and so arch. documents contain complex diagrams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Architecture Views: </a:t>
            </a:r>
            <a:r>
              <a:rPr lang="en-US" sz="3600" dirty="0">
                <a:effectLst>
                  <a:outerShdw blurRad="38100" dist="38100" dir="2700000" algn="tl">
                    <a:srgbClr val="000000">
                      <a:alpha val="43137"/>
                    </a:srgbClr>
                  </a:outerShdw>
                </a:effectLst>
              </a:rPr>
              <a:t>Solution</a:t>
            </a:r>
            <a:endParaRPr lang="en-US" sz="3600" b="1" dirty="0"/>
          </a:p>
        </p:txBody>
      </p:sp>
      <p:sp>
        <p:nvSpPr>
          <p:cNvPr id="3" name="Slide Number Placeholder 2"/>
          <p:cNvSpPr>
            <a:spLocks noGrp="1"/>
          </p:cNvSpPr>
          <p:nvPr>
            <p:ph type="sldNum" sz="quarter" idx="12"/>
          </p:nvPr>
        </p:nvSpPr>
        <p:spPr/>
        <p:txBody>
          <a:bodyPr/>
          <a:lstStyle/>
          <a:p>
            <a:fld id="{719D6A39-A8EC-417D-A047-11DF9CB5238D}" type="slidenum">
              <a:rPr lang="en-US" smtClean="0"/>
              <a:pPr/>
              <a:t>4</a:t>
            </a:fld>
            <a:endParaRPr lang="en-US"/>
          </a:p>
        </p:txBody>
      </p:sp>
      <p:sp>
        <p:nvSpPr>
          <p:cNvPr id="4" name="Content Placeholder 3"/>
          <p:cNvSpPr>
            <a:spLocks noGrp="1"/>
          </p:cNvSpPr>
          <p:nvPr>
            <p:ph sz="quarter" idx="1"/>
          </p:nvPr>
        </p:nvSpPr>
        <p:spPr>
          <a:xfrm>
            <a:off x="457200" y="1600200"/>
            <a:ext cx="8229600" cy="4556760"/>
          </a:xfrm>
        </p:spPr>
        <p:txBody>
          <a:bodyPr/>
          <a:lstStyle/>
          <a:p>
            <a:pPr algn="just"/>
            <a:r>
              <a:rPr lang="en-US" dirty="0"/>
              <a:t>A software architecture represents a complex design artifact. Not surprisingly </a:t>
            </a:r>
            <a:r>
              <a:rPr lang="en-US" dirty="0" smtClean="0"/>
              <a:t>then, like </a:t>
            </a:r>
            <a:r>
              <a:rPr lang="en-US" dirty="0"/>
              <a:t>most complex artifacts, there are a number of ways of looking at and </a:t>
            </a:r>
            <a:r>
              <a:rPr lang="en-US" dirty="0" smtClean="0"/>
              <a:t>understanding an </a:t>
            </a:r>
            <a:r>
              <a:rPr lang="en-US" dirty="0"/>
              <a:t>architecture. </a:t>
            </a:r>
            <a:endParaRPr lang="en-US" dirty="0" smtClean="0"/>
          </a:p>
          <a:p>
            <a:pPr marL="0" indent="0" algn="just">
              <a:buNone/>
            </a:pPr>
            <a:endParaRPr lang="en-US" dirty="0" smtClean="0"/>
          </a:p>
          <a:p>
            <a:pPr algn="just"/>
            <a:r>
              <a:rPr lang="en-US" dirty="0" smtClean="0"/>
              <a:t>The </a:t>
            </a:r>
            <a:r>
              <a:rPr lang="en-US" dirty="0"/>
              <a:t>term “architecture views” rose to prominence </a:t>
            </a:r>
            <a:r>
              <a:rPr lang="en-US" dirty="0" smtClean="0"/>
              <a:t>in Philippe </a:t>
            </a:r>
            <a:r>
              <a:rPr lang="en-US" dirty="0" err="1"/>
              <a:t>Krutchen’s</a:t>
            </a:r>
            <a:r>
              <a:rPr lang="en-US" dirty="0"/>
              <a:t> </a:t>
            </a:r>
            <a:r>
              <a:rPr lang="en-US" dirty="0" smtClean="0"/>
              <a:t>1995 </a:t>
            </a:r>
            <a:r>
              <a:rPr lang="en-US" dirty="0"/>
              <a:t>paper on the </a:t>
            </a:r>
            <a:r>
              <a:rPr lang="en-US" dirty="0" smtClean="0"/>
              <a:t>4+1 </a:t>
            </a:r>
            <a:r>
              <a:rPr lang="en-US" dirty="0"/>
              <a:t>View Model. This presented a </a:t>
            </a:r>
            <a:r>
              <a:rPr lang="en-US" dirty="0" smtClean="0"/>
              <a:t>way of </a:t>
            </a:r>
            <a:r>
              <a:rPr lang="en-US" dirty="0"/>
              <a:t>describing and understanding an </a:t>
            </a:r>
            <a:r>
              <a:rPr lang="en-US" dirty="0" smtClean="0"/>
              <a:t>architecture.</a:t>
            </a:r>
            <a:endParaRPr lang="en-US" dirty="0"/>
          </a:p>
        </p:txBody>
      </p:sp>
    </p:spTree>
    <p:extLst>
      <p:ext uri="{BB962C8B-B14F-4D97-AF65-F5344CB8AC3E}">
        <p14:creationId xmlns:p14="http://schemas.microsoft.com/office/powerpoint/2010/main" val="293104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sz="3600" dirty="0">
                <a:effectLst>
                  <a:outerShdw blurRad="38100" dist="38100" dir="2700000" algn="tl">
                    <a:srgbClr val="000000">
                      <a:alpha val="43137"/>
                    </a:srgbClr>
                  </a:outerShdw>
                </a:effectLst>
              </a:rPr>
              <a:t>Solution</a:t>
            </a:r>
          </a:p>
        </p:txBody>
      </p:sp>
      <p:sp>
        <p:nvSpPr>
          <p:cNvPr id="4" name="Slide Number Placeholder 5"/>
          <p:cNvSpPr>
            <a:spLocks noGrp="1"/>
          </p:cNvSpPr>
          <p:nvPr>
            <p:ph type="sldNum" sz="quarter" idx="12"/>
          </p:nvPr>
        </p:nvSpPr>
        <p:spPr/>
        <p:txBody>
          <a:bodyPr/>
          <a:lstStyle/>
          <a:p>
            <a:fld id="{8624FE43-BFE9-4CFA-A560-67B77598CEF7}" type="slidenum">
              <a:rPr lang="en-US"/>
              <a:pPr/>
              <a:t>5</a:t>
            </a:fld>
            <a:endParaRPr lang="en-US"/>
          </a:p>
        </p:txBody>
      </p:sp>
      <p:sp>
        <p:nvSpPr>
          <p:cNvPr id="4099" name="Rectangle 3"/>
          <p:cNvSpPr>
            <a:spLocks noGrp="1" noChangeArrowheads="1"/>
          </p:cNvSpPr>
          <p:nvPr>
            <p:ph sz="quarter" idx="1"/>
          </p:nvPr>
        </p:nvSpPr>
        <p:spPr>
          <a:xfrm>
            <a:off x="457200" y="1524000"/>
            <a:ext cx="8229600" cy="4632960"/>
          </a:xfrm>
        </p:spPr>
        <p:txBody>
          <a:bodyPr>
            <a:normAutofit/>
          </a:bodyPr>
          <a:lstStyle/>
          <a:p>
            <a:pPr algn="just"/>
            <a:r>
              <a:rPr lang="en-CA" sz="3000" dirty="0"/>
              <a:t>Using </a:t>
            </a:r>
            <a:r>
              <a:rPr lang="en-CA" sz="3000" dirty="0">
                <a:solidFill>
                  <a:srgbClr val="00B050"/>
                </a:solidFill>
              </a:rPr>
              <a:t>several concurrent </a:t>
            </a:r>
            <a:r>
              <a:rPr lang="en-CA" sz="3000" i="1" dirty="0">
                <a:solidFill>
                  <a:srgbClr val="00B050"/>
                </a:solidFill>
              </a:rPr>
              <a:t>views </a:t>
            </a:r>
            <a:r>
              <a:rPr lang="en-CA" sz="3000" dirty="0">
                <a:solidFill>
                  <a:srgbClr val="00B050"/>
                </a:solidFill>
              </a:rPr>
              <a:t>or</a:t>
            </a:r>
            <a:r>
              <a:rPr lang="en-CA" sz="3000" i="1" dirty="0">
                <a:solidFill>
                  <a:srgbClr val="00B050"/>
                </a:solidFill>
              </a:rPr>
              <a:t> perspectives</a:t>
            </a:r>
            <a:r>
              <a:rPr lang="en-CA" sz="3000" dirty="0"/>
              <a:t>, with different notations(Data/details/information) each one addressing one specific set for concerns</a:t>
            </a:r>
          </a:p>
          <a:p>
            <a:pPr algn="just">
              <a:buNone/>
            </a:pPr>
            <a:endParaRPr lang="en-US" sz="3000" dirty="0"/>
          </a:p>
          <a:p>
            <a:pPr algn="just"/>
            <a:r>
              <a:rPr lang="en-CA" sz="3000" dirty="0"/>
              <a:t>“4+1” view model presented to </a:t>
            </a:r>
            <a:r>
              <a:rPr lang="en-CA" sz="3000" dirty="0">
                <a:solidFill>
                  <a:srgbClr val="006699"/>
                </a:solidFill>
              </a:rPr>
              <a:t>address large and challenging architectures</a:t>
            </a:r>
            <a:r>
              <a:rPr lang="en-US" sz="3000" dirty="0">
                <a:solidFill>
                  <a:srgbClr val="006699"/>
                </a:solidFill>
              </a:rPr>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3" name="Rectangle 31"/>
          <p:cNvSpPr>
            <a:spLocks noGrp="1" noChangeArrowheads="1"/>
          </p:cNvSpPr>
          <p:nvPr>
            <p:ph type="title"/>
          </p:nvPr>
        </p:nvSpPr>
        <p:spPr/>
        <p:txBody>
          <a:bodyPr>
            <a:normAutofit/>
          </a:bodyPr>
          <a:lstStyle/>
          <a:p>
            <a:r>
              <a:rPr lang="en-US" sz="3600" dirty="0">
                <a:effectLst>
                  <a:outerShdw blurRad="38100" dist="38100" dir="2700000" algn="tl">
                    <a:srgbClr val="000000">
                      <a:alpha val="43137"/>
                    </a:srgbClr>
                  </a:outerShdw>
                </a:effectLst>
              </a:rPr>
              <a:t>4+1 View Model of Architecture</a:t>
            </a:r>
          </a:p>
        </p:txBody>
      </p:sp>
      <p:sp>
        <p:nvSpPr>
          <p:cNvPr id="20" name="Slide Number Placeholder 6"/>
          <p:cNvSpPr>
            <a:spLocks noGrp="1"/>
          </p:cNvSpPr>
          <p:nvPr>
            <p:ph type="sldNum" sz="quarter" idx="12"/>
          </p:nvPr>
        </p:nvSpPr>
        <p:spPr/>
        <p:txBody>
          <a:bodyPr/>
          <a:lstStyle/>
          <a:p>
            <a:fld id="{AD5AF85D-F82E-4F9E-BC40-69BE9A291715}" type="slidenum">
              <a:rPr lang="en-US"/>
              <a:pPr/>
              <a:t>6</a:t>
            </a:fld>
            <a:endParaRPr lang="en-US"/>
          </a:p>
        </p:txBody>
      </p:sp>
      <p:pic>
        <p:nvPicPr>
          <p:cNvPr id="18465" name="Picture 33" descr="j0195384"/>
          <p:cNvPicPr>
            <a:picLocks noGrp="1" noChangeAspect="1" noChangeArrowheads="1"/>
          </p:cNvPicPr>
          <p:nvPr>
            <p:ph sz="quarter" idx="1"/>
          </p:nvPr>
        </p:nvPicPr>
        <p:blipFill>
          <a:blip r:embed="rId3" cstate="print"/>
          <a:srcRect/>
          <a:stretch>
            <a:fillRect/>
          </a:stretch>
        </p:blipFill>
        <p:spPr>
          <a:xfrm>
            <a:off x="1143000" y="1752600"/>
            <a:ext cx="820738" cy="760413"/>
          </a:xfrm>
          <a:noFill/>
          <a:ln/>
        </p:spPr>
      </p:pic>
      <p:pic>
        <p:nvPicPr>
          <p:cNvPr id="18450" name="Picture 18" descr="MCj01298860000[1]"/>
          <p:cNvPicPr>
            <a:picLocks noGrp="1" noChangeAspect="1" noChangeArrowheads="1"/>
          </p:cNvPicPr>
          <p:nvPr>
            <p:ph sz="quarter" idx="2"/>
          </p:nvPr>
        </p:nvPicPr>
        <p:blipFill>
          <a:blip r:embed="rId4" cstate="print"/>
          <a:srcRect/>
          <a:stretch>
            <a:fillRect/>
          </a:stretch>
        </p:blipFill>
        <p:spPr>
          <a:xfrm>
            <a:off x="6705600" y="1524000"/>
            <a:ext cx="1066800" cy="1066800"/>
          </a:xfrm>
          <a:noFill/>
          <a:ln/>
        </p:spPr>
      </p:pic>
      <p:sp>
        <p:nvSpPr>
          <p:cNvPr id="18440" name="Rectangle 8">
            <a:hlinkClick r:id="rId5" action="ppaction://hlinksldjump"/>
          </p:cNvPr>
          <p:cNvSpPr>
            <a:spLocks noChangeArrowheads="1"/>
          </p:cNvSpPr>
          <p:nvPr/>
        </p:nvSpPr>
        <p:spPr bwMode="auto">
          <a:xfrm>
            <a:off x="2133600" y="2286000"/>
            <a:ext cx="1828800" cy="1143000"/>
          </a:xfrm>
          <a:prstGeom prst="rect">
            <a:avLst/>
          </a:prstGeom>
          <a:solidFill>
            <a:srgbClr val="336699"/>
          </a:solidFill>
          <a:ln w="9525">
            <a:solidFill>
              <a:schemeClr val="tx1"/>
            </a:solidFill>
            <a:miter lim="800000"/>
            <a:headEnd/>
            <a:tailEnd/>
          </a:ln>
          <a:effectLst/>
        </p:spPr>
        <p:txBody>
          <a:bodyPr wrap="none" anchor="ctr"/>
          <a:lstStyle/>
          <a:p>
            <a:pPr algn="ctr" eaLnBrk="1" hangingPunct="1"/>
            <a:r>
              <a:rPr lang="en-CA">
                <a:latin typeface="Arial" charset="0"/>
              </a:rPr>
              <a:t>Logical view</a:t>
            </a:r>
            <a:endParaRPr lang="en-US">
              <a:latin typeface="Arial" charset="0"/>
            </a:endParaRPr>
          </a:p>
        </p:txBody>
      </p:sp>
      <p:sp>
        <p:nvSpPr>
          <p:cNvPr id="18441" name="Rectangle 9">
            <a:hlinkClick r:id="rId6" action="ppaction://hlinksldjump"/>
          </p:cNvPr>
          <p:cNvSpPr>
            <a:spLocks noChangeArrowheads="1"/>
          </p:cNvSpPr>
          <p:nvPr/>
        </p:nvSpPr>
        <p:spPr bwMode="auto">
          <a:xfrm>
            <a:off x="4876800" y="3810000"/>
            <a:ext cx="1828800" cy="1143000"/>
          </a:xfrm>
          <a:prstGeom prst="rect">
            <a:avLst/>
          </a:prstGeom>
          <a:solidFill>
            <a:srgbClr val="336699"/>
          </a:solidFill>
          <a:ln w="9525" algn="ctr">
            <a:solidFill>
              <a:schemeClr val="tx1"/>
            </a:solidFill>
            <a:miter lim="800000"/>
            <a:headEnd/>
            <a:tailEnd/>
          </a:ln>
          <a:effectLst/>
        </p:spPr>
        <p:txBody>
          <a:bodyPr wrap="none" anchor="ctr"/>
          <a:lstStyle/>
          <a:p>
            <a:pPr algn="ctr" eaLnBrk="1" hangingPunct="1"/>
            <a:r>
              <a:rPr lang="en-CA">
                <a:latin typeface="Arial" charset="0"/>
              </a:rPr>
              <a:t>Physical View</a:t>
            </a:r>
            <a:endParaRPr lang="en-US">
              <a:latin typeface="Arial" charset="0"/>
            </a:endParaRPr>
          </a:p>
        </p:txBody>
      </p:sp>
      <p:sp>
        <p:nvSpPr>
          <p:cNvPr id="18442" name="Rectangle 10">
            <a:hlinkClick r:id="rId7" action="ppaction://hlinksldjump"/>
          </p:cNvPr>
          <p:cNvSpPr>
            <a:spLocks noChangeArrowheads="1"/>
          </p:cNvSpPr>
          <p:nvPr/>
        </p:nvSpPr>
        <p:spPr bwMode="auto">
          <a:xfrm>
            <a:off x="2133600" y="3810000"/>
            <a:ext cx="1828800" cy="1143000"/>
          </a:xfrm>
          <a:prstGeom prst="rect">
            <a:avLst/>
          </a:prstGeom>
          <a:solidFill>
            <a:srgbClr val="336699"/>
          </a:solidFill>
          <a:ln w="9525" algn="ctr">
            <a:solidFill>
              <a:schemeClr val="tx1"/>
            </a:solidFill>
            <a:miter lim="800000"/>
            <a:headEnd/>
            <a:tailEnd/>
          </a:ln>
          <a:effectLst/>
        </p:spPr>
        <p:txBody>
          <a:bodyPr wrap="none" anchor="ctr"/>
          <a:lstStyle/>
          <a:p>
            <a:pPr algn="ctr" eaLnBrk="1" hangingPunct="1"/>
            <a:r>
              <a:rPr lang="en-CA">
                <a:latin typeface="Arial" charset="0"/>
              </a:rPr>
              <a:t>Process View</a:t>
            </a:r>
            <a:endParaRPr lang="en-US">
              <a:latin typeface="Arial" charset="0"/>
            </a:endParaRPr>
          </a:p>
        </p:txBody>
      </p:sp>
      <p:sp>
        <p:nvSpPr>
          <p:cNvPr id="18443" name="Rectangle 11">
            <a:hlinkClick r:id="rId8" action="ppaction://hlinksldjump"/>
          </p:cNvPr>
          <p:cNvSpPr>
            <a:spLocks noChangeArrowheads="1"/>
          </p:cNvSpPr>
          <p:nvPr/>
        </p:nvSpPr>
        <p:spPr bwMode="auto">
          <a:xfrm>
            <a:off x="4800600" y="2286000"/>
            <a:ext cx="1905000" cy="1143000"/>
          </a:xfrm>
          <a:prstGeom prst="rect">
            <a:avLst/>
          </a:prstGeom>
          <a:solidFill>
            <a:srgbClr val="336699"/>
          </a:solidFill>
          <a:ln w="9525" algn="ctr">
            <a:solidFill>
              <a:schemeClr val="tx1"/>
            </a:solidFill>
            <a:miter lim="800000"/>
            <a:headEnd/>
            <a:tailEnd/>
          </a:ln>
          <a:effectLst/>
        </p:spPr>
        <p:txBody>
          <a:bodyPr wrap="none" anchor="ctr"/>
          <a:lstStyle/>
          <a:p>
            <a:pPr algn="ctr" eaLnBrk="1" hangingPunct="1"/>
            <a:r>
              <a:rPr lang="en-CA">
                <a:latin typeface="Arial" charset="0"/>
              </a:rPr>
              <a:t>Development</a:t>
            </a:r>
            <a:br>
              <a:rPr lang="en-CA">
                <a:latin typeface="Arial" charset="0"/>
              </a:rPr>
            </a:br>
            <a:r>
              <a:rPr lang="en-CA">
                <a:latin typeface="Arial" charset="0"/>
              </a:rPr>
              <a:t> view</a:t>
            </a:r>
            <a:endParaRPr lang="en-US">
              <a:latin typeface="Arial" charset="0"/>
            </a:endParaRPr>
          </a:p>
        </p:txBody>
      </p:sp>
      <p:pic>
        <p:nvPicPr>
          <p:cNvPr id="18457" name="Picture 25" descr="MCPE02387_0000[1]"/>
          <p:cNvPicPr>
            <a:picLocks noChangeAspect="1" noChangeArrowheads="1"/>
          </p:cNvPicPr>
          <p:nvPr/>
        </p:nvPicPr>
        <p:blipFill>
          <a:blip r:embed="rId9" cstate="print"/>
          <a:srcRect/>
          <a:stretch>
            <a:fillRect/>
          </a:stretch>
        </p:blipFill>
        <p:spPr bwMode="auto">
          <a:xfrm>
            <a:off x="1143000" y="4494213"/>
            <a:ext cx="849313" cy="836612"/>
          </a:xfrm>
          <a:prstGeom prst="rect">
            <a:avLst/>
          </a:prstGeom>
          <a:noFill/>
          <a:ln w="9525">
            <a:noFill/>
            <a:miter lim="800000"/>
            <a:headEnd/>
            <a:tailEnd/>
          </a:ln>
          <a:effectLst/>
        </p:spPr>
      </p:pic>
      <p:pic>
        <p:nvPicPr>
          <p:cNvPr id="18458" name="Picture 26" descr="MCj02311330000[1]"/>
          <p:cNvPicPr>
            <a:picLocks noChangeAspect="1" noChangeArrowheads="1"/>
          </p:cNvPicPr>
          <p:nvPr/>
        </p:nvPicPr>
        <p:blipFill>
          <a:blip r:embed="rId10" cstate="print"/>
          <a:srcRect/>
          <a:stretch>
            <a:fillRect/>
          </a:stretch>
        </p:blipFill>
        <p:spPr bwMode="auto">
          <a:xfrm>
            <a:off x="6781800" y="4343400"/>
            <a:ext cx="914400" cy="914400"/>
          </a:xfrm>
          <a:prstGeom prst="rect">
            <a:avLst/>
          </a:prstGeom>
          <a:noFill/>
          <a:ln w="9525">
            <a:noFill/>
            <a:miter lim="800000"/>
            <a:headEnd/>
            <a:tailEnd/>
          </a:ln>
          <a:effectLst/>
        </p:spPr>
      </p:pic>
      <p:sp>
        <p:nvSpPr>
          <p:cNvPr id="18459" name="Rectangle 27"/>
          <p:cNvSpPr>
            <a:spLocks noChangeArrowheads="1"/>
          </p:cNvSpPr>
          <p:nvPr/>
        </p:nvSpPr>
        <p:spPr bwMode="auto">
          <a:xfrm>
            <a:off x="762000" y="2209800"/>
            <a:ext cx="1371600" cy="990600"/>
          </a:xfrm>
          <a:prstGeom prst="rect">
            <a:avLst/>
          </a:prstGeom>
          <a:noFill/>
          <a:ln w="9525">
            <a:noFill/>
            <a:miter lim="800000"/>
            <a:headEnd/>
            <a:tailEnd/>
          </a:ln>
          <a:effectLst/>
        </p:spPr>
        <p:txBody>
          <a:bodyPr wrap="none" anchor="ctr"/>
          <a:lstStyle/>
          <a:p>
            <a:pPr algn="ctr" eaLnBrk="1" hangingPunct="1"/>
            <a:r>
              <a:rPr lang="en-CA" sz="1600">
                <a:latin typeface="Arial" charset="0"/>
              </a:rPr>
              <a:t>End user</a:t>
            </a:r>
            <a:endParaRPr lang="en-US" sz="1600">
              <a:latin typeface="Arial" charset="0"/>
            </a:endParaRPr>
          </a:p>
        </p:txBody>
      </p:sp>
      <p:sp>
        <p:nvSpPr>
          <p:cNvPr id="18460" name="Rectangle 28"/>
          <p:cNvSpPr>
            <a:spLocks noChangeArrowheads="1"/>
          </p:cNvSpPr>
          <p:nvPr/>
        </p:nvSpPr>
        <p:spPr bwMode="auto">
          <a:xfrm>
            <a:off x="6629400" y="4876800"/>
            <a:ext cx="1371600" cy="990600"/>
          </a:xfrm>
          <a:prstGeom prst="rect">
            <a:avLst/>
          </a:prstGeom>
          <a:noFill/>
          <a:ln w="9525">
            <a:noFill/>
            <a:miter lim="800000"/>
            <a:headEnd/>
            <a:tailEnd/>
          </a:ln>
          <a:effectLst/>
        </p:spPr>
        <p:txBody>
          <a:bodyPr wrap="none" anchor="ctr"/>
          <a:lstStyle/>
          <a:p>
            <a:pPr algn="ctr" eaLnBrk="1" hangingPunct="1"/>
            <a:r>
              <a:rPr lang="en-CA" sz="1600">
                <a:latin typeface="Arial" charset="0"/>
              </a:rPr>
              <a:t>System Engineer</a:t>
            </a:r>
            <a:endParaRPr lang="en-US" sz="1600">
              <a:latin typeface="Arial" charset="0"/>
            </a:endParaRPr>
          </a:p>
        </p:txBody>
      </p:sp>
      <p:sp>
        <p:nvSpPr>
          <p:cNvPr id="18461" name="Rectangle 29"/>
          <p:cNvSpPr>
            <a:spLocks noChangeArrowheads="1"/>
          </p:cNvSpPr>
          <p:nvPr/>
        </p:nvSpPr>
        <p:spPr bwMode="auto">
          <a:xfrm>
            <a:off x="762000" y="4953000"/>
            <a:ext cx="1371600" cy="990600"/>
          </a:xfrm>
          <a:prstGeom prst="rect">
            <a:avLst/>
          </a:prstGeom>
          <a:noFill/>
          <a:ln w="9525">
            <a:noFill/>
            <a:miter lim="800000"/>
            <a:headEnd/>
            <a:tailEnd/>
          </a:ln>
          <a:effectLst/>
        </p:spPr>
        <p:txBody>
          <a:bodyPr wrap="none" anchor="ctr"/>
          <a:lstStyle/>
          <a:p>
            <a:pPr algn="ctr" eaLnBrk="1" hangingPunct="1"/>
            <a:r>
              <a:rPr lang="en-CA" sz="1600">
                <a:latin typeface="Arial" charset="0"/>
              </a:rPr>
              <a:t>Integrator</a:t>
            </a:r>
            <a:endParaRPr lang="en-US" sz="1600">
              <a:latin typeface="Arial" charset="0"/>
            </a:endParaRPr>
          </a:p>
        </p:txBody>
      </p:sp>
      <p:sp>
        <p:nvSpPr>
          <p:cNvPr id="18462" name="Rectangle 30"/>
          <p:cNvSpPr>
            <a:spLocks noChangeArrowheads="1"/>
          </p:cNvSpPr>
          <p:nvPr/>
        </p:nvSpPr>
        <p:spPr bwMode="auto">
          <a:xfrm>
            <a:off x="6705600" y="2438400"/>
            <a:ext cx="1371600" cy="990600"/>
          </a:xfrm>
          <a:prstGeom prst="rect">
            <a:avLst/>
          </a:prstGeom>
          <a:noFill/>
          <a:ln w="9525">
            <a:noFill/>
            <a:miter lim="800000"/>
            <a:headEnd/>
            <a:tailEnd/>
          </a:ln>
          <a:effectLst/>
        </p:spPr>
        <p:txBody>
          <a:bodyPr wrap="none" anchor="ctr"/>
          <a:lstStyle/>
          <a:p>
            <a:pPr algn="ctr" eaLnBrk="1" hangingPunct="1"/>
            <a:r>
              <a:rPr lang="en-CA" sz="1600">
                <a:latin typeface="Arial" charset="0"/>
              </a:rPr>
              <a:t>Programmers</a:t>
            </a:r>
          </a:p>
          <a:p>
            <a:pPr algn="ctr" eaLnBrk="1" hangingPunct="1"/>
            <a:r>
              <a:rPr lang="en-CA" sz="1600">
                <a:latin typeface="Arial" charset="0"/>
              </a:rPr>
              <a:t>&amp; software</a:t>
            </a:r>
            <a:br>
              <a:rPr lang="en-CA" sz="1600">
                <a:latin typeface="Arial" charset="0"/>
              </a:rPr>
            </a:br>
            <a:r>
              <a:rPr lang="en-CA" sz="1600">
                <a:latin typeface="Arial" charset="0"/>
              </a:rPr>
              <a:t> managers</a:t>
            </a:r>
            <a:endParaRPr lang="en-US" sz="1600">
              <a:latin typeface="Arial" charset="0"/>
            </a:endParaRPr>
          </a:p>
        </p:txBody>
      </p:sp>
      <p:sp>
        <p:nvSpPr>
          <p:cNvPr id="18467" name="Oval 35">
            <a:hlinkClick r:id="rId11" action="ppaction://hlinksldjump"/>
          </p:cNvPr>
          <p:cNvSpPr>
            <a:spLocks noChangeArrowheads="1"/>
          </p:cNvSpPr>
          <p:nvPr/>
        </p:nvSpPr>
        <p:spPr bwMode="auto">
          <a:xfrm>
            <a:off x="3352800" y="3124200"/>
            <a:ext cx="1981200" cy="990600"/>
          </a:xfrm>
          <a:prstGeom prst="ellipse">
            <a:avLst/>
          </a:prstGeom>
          <a:solidFill>
            <a:srgbClr val="006699">
              <a:alpha val="50000"/>
            </a:srgbClr>
          </a:solidFill>
          <a:ln w="28575">
            <a:solidFill>
              <a:schemeClr val="tx1"/>
            </a:solidFill>
            <a:round/>
            <a:headEnd/>
            <a:tailEnd/>
          </a:ln>
          <a:effectLst/>
        </p:spPr>
        <p:txBody>
          <a:bodyPr wrap="none" anchor="ctr"/>
          <a:lstStyle/>
          <a:p>
            <a:pPr algn="ctr" eaLnBrk="1" hangingPunct="1"/>
            <a:r>
              <a:rPr lang="en-CA">
                <a:latin typeface="Arial" charset="0"/>
              </a:rPr>
              <a:t>Scenarios</a:t>
            </a:r>
            <a:endParaRPr lang="en-US">
              <a:latin typeface="Arial" charset="0"/>
            </a:endParaRPr>
          </a:p>
        </p:txBody>
      </p:sp>
      <p:sp>
        <p:nvSpPr>
          <p:cNvPr id="18474" name="Line 42"/>
          <p:cNvSpPr>
            <a:spLocks noChangeShapeType="1"/>
          </p:cNvSpPr>
          <p:nvPr/>
        </p:nvSpPr>
        <p:spPr bwMode="auto">
          <a:xfrm>
            <a:off x="2971800" y="3429000"/>
            <a:ext cx="0" cy="381000"/>
          </a:xfrm>
          <a:prstGeom prst="line">
            <a:avLst/>
          </a:prstGeom>
          <a:noFill/>
          <a:ln w="38100">
            <a:solidFill>
              <a:schemeClr val="tx1"/>
            </a:solidFill>
            <a:round/>
            <a:headEnd/>
            <a:tailEnd type="triangle" w="med" len="med"/>
          </a:ln>
          <a:effectLst/>
        </p:spPr>
        <p:txBody>
          <a:bodyPr/>
          <a:lstStyle/>
          <a:p>
            <a:endParaRPr lang="en-US"/>
          </a:p>
        </p:txBody>
      </p:sp>
      <p:sp>
        <p:nvSpPr>
          <p:cNvPr id="18475" name="Line 43"/>
          <p:cNvSpPr>
            <a:spLocks noChangeShapeType="1"/>
          </p:cNvSpPr>
          <p:nvPr/>
        </p:nvSpPr>
        <p:spPr bwMode="auto">
          <a:xfrm>
            <a:off x="3962400" y="2819400"/>
            <a:ext cx="838200" cy="0"/>
          </a:xfrm>
          <a:prstGeom prst="line">
            <a:avLst/>
          </a:prstGeom>
          <a:noFill/>
          <a:ln w="38100">
            <a:solidFill>
              <a:schemeClr val="tx1"/>
            </a:solidFill>
            <a:round/>
            <a:headEnd/>
            <a:tailEnd type="triangle" w="med" len="med"/>
          </a:ln>
          <a:effectLst/>
        </p:spPr>
        <p:txBody>
          <a:bodyPr/>
          <a:lstStyle/>
          <a:p>
            <a:endParaRPr lang="en-US"/>
          </a:p>
        </p:txBody>
      </p:sp>
      <p:sp>
        <p:nvSpPr>
          <p:cNvPr id="18476" name="Line 44"/>
          <p:cNvSpPr>
            <a:spLocks noChangeShapeType="1"/>
          </p:cNvSpPr>
          <p:nvPr/>
        </p:nvSpPr>
        <p:spPr bwMode="auto">
          <a:xfrm>
            <a:off x="5791200" y="3429000"/>
            <a:ext cx="0" cy="381000"/>
          </a:xfrm>
          <a:prstGeom prst="line">
            <a:avLst/>
          </a:prstGeom>
          <a:noFill/>
          <a:ln w="38100">
            <a:solidFill>
              <a:schemeClr val="tx1"/>
            </a:solidFill>
            <a:round/>
            <a:headEnd/>
            <a:tailEnd type="triangle" w="med" len="med"/>
          </a:ln>
          <a:effectLst/>
        </p:spPr>
        <p:txBody>
          <a:bodyPr/>
          <a:lstStyle/>
          <a:p>
            <a:endParaRPr lang="en-US"/>
          </a:p>
        </p:txBody>
      </p:sp>
      <p:sp>
        <p:nvSpPr>
          <p:cNvPr id="18477" name="Line 45"/>
          <p:cNvSpPr>
            <a:spLocks noChangeShapeType="1"/>
          </p:cNvSpPr>
          <p:nvPr/>
        </p:nvSpPr>
        <p:spPr bwMode="auto">
          <a:xfrm>
            <a:off x="3962400" y="4419600"/>
            <a:ext cx="914400" cy="0"/>
          </a:xfrm>
          <a:prstGeom prst="line">
            <a:avLst/>
          </a:prstGeom>
          <a:noFill/>
          <a:ln w="38100">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3600" dirty="0"/>
              <a:t>Logical View </a:t>
            </a:r>
          </a:p>
        </p:txBody>
      </p:sp>
      <p:sp>
        <p:nvSpPr>
          <p:cNvPr id="4" name="Slide Number Placeholder 5"/>
          <p:cNvSpPr>
            <a:spLocks noGrp="1"/>
          </p:cNvSpPr>
          <p:nvPr>
            <p:ph type="sldNum" sz="quarter" idx="12"/>
          </p:nvPr>
        </p:nvSpPr>
        <p:spPr>
          <a:xfrm>
            <a:off x="685800" y="6282138"/>
            <a:ext cx="1981200" cy="365760"/>
          </a:xfrm>
        </p:spPr>
        <p:txBody>
          <a:bodyPr/>
          <a:lstStyle/>
          <a:p>
            <a:fld id="{ACA8AD0D-89F0-4AB3-ADEC-F84638F54546}" type="slidenum">
              <a:rPr lang="en-US"/>
              <a:pPr/>
              <a:t>7</a:t>
            </a:fld>
            <a:endParaRPr lang="en-US"/>
          </a:p>
        </p:txBody>
      </p:sp>
      <p:sp>
        <p:nvSpPr>
          <p:cNvPr id="6147" name="Rectangle 3"/>
          <p:cNvSpPr>
            <a:spLocks noGrp="1" noChangeArrowheads="1"/>
          </p:cNvSpPr>
          <p:nvPr>
            <p:ph sz="quarter" idx="1"/>
          </p:nvPr>
        </p:nvSpPr>
        <p:spPr>
          <a:xfrm>
            <a:off x="457200" y="1143000"/>
            <a:ext cx="8229600" cy="5105400"/>
          </a:xfrm>
        </p:spPr>
        <p:txBody>
          <a:bodyPr>
            <a:normAutofit/>
          </a:bodyPr>
          <a:lstStyle/>
          <a:p>
            <a:pPr>
              <a:buFont typeface="Wingdings" pitchFamily="2" charset="2"/>
              <a:buNone/>
            </a:pPr>
            <a:r>
              <a:rPr lang="en-US" sz="2800" b="1" dirty="0">
                <a:solidFill>
                  <a:srgbClr val="00B050"/>
                </a:solidFill>
              </a:rPr>
              <a:t>(Static view) </a:t>
            </a:r>
          </a:p>
          <a:p>
            <a:pPr>
              <a:buFont typeface="Wingdings" pitchFamily="2" charset="2"/>
              <a:buNone/>
            </a:pPr>
            <a:r>
              <a:rPr lang="en-US" sz="2800" b="1" dirty="0"/>
              <a:t>Viewer</a:t>
            </a:r>
            <a:r>
              <a:rPr lang="en-US" sz="2400" b="1" dirty="0"/>
              <a:t>:</a:t>
            </a:r>
            <a:r>
              <a:rPr lang="en-US" sz="2400" dirty="0"/>
              <a:t> </a:t>
            </a:r>
            <a:r>
              <a:rPr lang="en-US" sz="2400" dirty="0">
                <a:effectLst>
                  <a:outerShdw blurRad="38100" dist="38100" dir="2700000" algn="tl">
                    <a:srgbClr val="000000">
                      <a:alpha val="43137"/>
                    </a:srgbClr>
                  </a:outerShdw>
                </a:effectLst>
              </a:rPr>
              <a:t>End-user</a:t>
            </a:r>
          </a:p>
          <a:p>
            <a:pPr>
              <a:buFont typeface="Wingdings" pitchFamily="2" charset="2"/>
              <a:buNone/>
            </a:pPr>
            <a:endParaRPr lang="en-US" sz="2400" b="1" dirty="0">
              <a:effectLst>
                <a:outerShdw blurRad="38100" dist="38100" dir="2700000" algn="tl">
                  <a:srgbClr val="000000">
                    <a:alpha val="43137"/>
                  </a:srgbClr>
                </a:outerShdw>
              </a:effectLst>
            </a:endParaRPr>
          </a:p>
          <a:p>
            <a:pPr>
              <a:buFont typeface="Wingdings" pitchFamily="2" charset="2"/>
              <a:buNone/>
            </a:pPr>
            <a:r>
              <a:rPr lang="en-US" sz="2800" b="1" dirty="0"/>
              <a:t>considers</a:t>
            </a:r>
            <a:r>
              <a:rPr lang="en-US" sz="2400" b="1" dirty="0"/>
              <a:t>:</a:t>
            </a:r>
            <a:r>
              <a:rPr lang="en-US" sz="2400" dirty="0"/>
              <a:t> </a:t>
            </a:r>
            <a:r>
              <a:rPr lang="en-US" sz="2400" dirty="0">
                <a:effectLst>
                  <a:outerShdw blurRad="38100" dist="38100" dir="2700000" algn="tl">
                    <a:srgbClr val="000000">
                      <a:alpha val="43137"/>
                    </a:srgbClr>
                  </a:outerShdw>
                </a:effectLst>
              </a:rPr>
              <a:t>Functional requirements- What the system should provide in terms of services to its users. </a:t>
            </a:r>
          </a:p>
          <a:p>
            <a:pPr>
              <a:buFont typeface="Wingdings" pitchFamily="2" charset="2"/>
              <a:buNone/>
            </a:pPr>
            <a:endParaRPr lang="en-US" sz="2400" dirty="0">
              <a:effectLst>
                <a:outerShdw blurRad="38100" dist="38100" dir="2700000" algn="tl">
                  <a:srgbClr val="000000">
                    <a:alpha val="43137"/>
                  </a:srgbClr>
                </a:outerShdw>
              </a:effectLst>
            </a:endParaRPr>
          </a:p>
          <a:p>
            <a:pPr algn="just">
              <a:buFont typeface="Wingdings" pitchFamily="2" charset="2"/>
              <a:buNone/>
            </a:pPr>
            <a:r>
              <a:rPr lang="en-US" sz="2400" dirty="0"/>
              <a:t>The logical view is concerned with the functionality that the system provides to end-users. UML Diagrams used to represent the logical view include </a:t>
            </a:r>
          </a:p>
          <a:p>
            <a:pPr marL="731520" lvl="1" indent="-457200" algn="just">
              <a:buFont typeface="+mj-lt"/>
              <a:buAutoNum type="arabicPeriod"/>
            </a:pPr>
            <a:r>
              <a:rPr lang="en-US" sz="2100" b="1" dirty="0">
                <a:solidFill>
                  <a:srgbClr val="6699FF"/>
                </a:solidFill>
              </a:rPr>
              <a:t>Class diagram, </a:t>
            </a:r>
          </a:p>
          <a:p>
            <a:pPr marL="731520" lvl="1" indent="-457200" algn="just">
              <a:buFont typeface="+mj-lt"/>
              <a:buAutoNum type="arabicPeriod"/>
            </a:pPr>
            <a:r>
              <a:rPr lang="en-US" sz="2100" b="1" dirty="0">
                <a:solidFill>
                  <a:srgbClr val="6699FF"/>
                </a:solidFill>
              </a:rPr>
              <a:t>Communication diagram, </a:t>
            </a:r>
          </a:p>
          <a:p>
            <a:pPr marL="731520" lvl="1" indent="-457200" algn="just">
              <a:buFont typeface="+mj-lt"/>
              <a:buAutoNum type="arabicPeriod"/>
            </a:pPr>
            <a:r>
              <a:rPr lang="en-US" sz="2100" b="1" dirty="0">
                <a:solidFill>
                  <a:srgbClr val="6699FF"/>
                </a:solidFill>
              </a:rPr>
              <a:t>Sequence diagram.</a:t>
            </a:r>
            <a:endParaRPr lang="en-US" sz="2100" b="1" dirty="0">
              <a:solidFill>
                <a:srgbClr val="6699FF"/>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990600"/>
          </a:xfrm>
        </p:spPr>
        <p:txBody>
          <a:bodyPr>
            <a:normAutofit fontScale="90000"/>
          </a:bodyPr>
          <a:lstStyle/>
          <a:p>
            <a:r>
              <a:rPr lang="en-US" b="1" dirty="0"/>
              <a:t/>
            </a:r>
            <a:br>
              <a:rPr lang="en-US" b="1" dirty="0"/>
            </a:br>
            <a:r>
              <a:rPr lang="en-US" b="1" dirty="0"/>
              <a:t>Process View</a:t>
            </a:r>
            <a:r>
              <a:rPr lang="en-US" dirty="0"/>
              <a:t> </a:t>
            </a:r>
          </a:p>
        </p:txBody>
      </p:sp>
      <p:sp>
        <p:nvSpPr>
          <p:cNvPr id="4" name="Slide Number Placeholder 5"/>
          <p:cNvSpPr>
            <a:spLocks noGrp="1"/>
          </p:cNvSpPr>
          <p:nvPr>
            <p:ph type="sldNum" sz="quarter" idx="12"/>
          </p:nvPr>
        </p:nvSpPr>
        <p:spPr/>
        <p:txBody>
          <a:bodyPr/>
          <a:lstStyle/>
          <a:p>
            <a:fld id="{13CD1EA8-67E7-4196-A707-0AE671440ACB}" type="slidenum">
              <a:rPr lang="en-US"/>
              <a:pPr/>
              <a:t>8</a:t>
            </a:fld>
            <a:endParaRPr lang="en-US"/>
          </a:p>
        </p:txBody>
      </p:sp>
      <p:sp>
        <p:nvSpPr>
          <p:cNvPr id="7171" name="Rectangle 3"/>
          <p:cNvSpPr>
            <a:spLocks noGrp="1" noChangeArrowheads="1"/>
          </p:cNvSpPr>
          <p:nvPr>
            <p:ph sz="quarter" idx="1"/>
          </p:nvPr>
        </p:nvSpPr>
        <p:spPr>
          <a:xfrm>
            <a:off x="457200" y="1219200"/>
            <a:ext cx="8229600" cy="5029200"/>
          </a:xfrm>
        </p:spPr>
        <p:txBody>
          <a:bodyPr/>
          <a:lstStyle/>
          <a:p>
            <a:pPr>
              <a:buFont typeface="Wingdings" pitchFamily="2" charset="2"/>
              <a:buNone/>
            </a:pPr>
            <a:r>
              <a:rPr lang="en-CA" b="1" dirty="0">
                <a:solidFill>
                  <a:srgbClr val="00B050"/>
                </a:solidFill>
              </a:rPr>
              <a:t>(The process decomposition/ runtime view)</a:t>
            </a:r>
          </a:p>
          <a:p>
            <a:pPr>
              <a:buFont typeface="Wingdings" pitchFamily="2" charset="2"/>
              <a:buNone/>
            </a:pPr>
            <a:endParaRPr lang="en-US" b="1" dirty="0">
              <a:solidFill>
                <a:srgbClr val="00B050"/>
              </a:solidFill>
            </a:endParaRPr>
          </a:p>
          <a:p>
            <a:pPr>
              <a:buFont typeface="Wingdings" pitchFamily="2" charset="2"/>
              <a:buNone/>
            </a:pPr>
            <a:r>
              <a:rPr lang="en-US" b="1" dirty="0"/>
              <a:t>viewer:</a:t>
            </a:r>
            <a:r>
              <a:rPr lang="en-US" dirty="0"/>
              <a:t> Integrators</a:t>
            </a:r>
          </a:p>
          <a:p>
            <a:pPr>
              <a:buFont typeface="Wingdings" pitchFamily="2" charset="2"/>
              <a:buNone/>
            </a:pPr>
            <a:endParaRPr lang="en-US" b="1" dirty="0"/>
          </a:p>
          <a:p>
            <a:pPr>
              <a:buFont typeface="Wingdings" pitchFamily="2" charset="2"/>
              <a:buNone/>
            </a:pPr>
            <a:r>
              <a:rPr lang="en-US" b="1" dirty="0"/>
              <a:t>considers:  </a:t>
            </a:r>
            <a:r>
              <a:rPr lang="en-US" sz="2800" dirty="0"/>
              <a:t>The Process view is concerned with the</a:t>
            </a:r>
            <a:r>
              <a:rPr lang="en-US" dirty="0"/>
              <a:t> runtime aspects and descriptions of subsystems.</a:t>
            </a:r>
          </a:p>
          <a:p>
            <a:pPr>
              <a:buFont typeface="Wingdings" pitchFamily="2" charset="2"/>
              <a:buNone/>
            </a:pPr>
            <a:endParaRPr lang="en-US" dirty="0"/>
          </a:p>
          <a:p>
            <a:pPr>
              <a:buNone/>
            </a:pPr>
            <a:r>
              <a:rPr lang="en-US" dirty="0"/>
              <a:t>The process view deals with the active aspects of the system, explains the </a:t>
            </a:r>
            <a:r>
              <a:rPr lang="en-US" dirty="0">
                <a:solidFill>
                  <a:srgbClr val="7030A0"/>
                </a:solidFill>
              </a:rPr>
              <a:t>system processes and how they communicate,</a:t>
            </a:r>
            <a:r>
              <a:rPr lang="en-US" dirty="0"/>
              <a:t> and focuses on the </a:t>
            </a:r>
            <a:r>
              <a:rPr lang="en-US" dirty="0">
                <a:solidFill>
                  <a:srgbClr val="FF0000"/>
                </a:solidFill>
              </a:rPr>
              <a:t>runtime behavior </a:t>
            </a:r>
            <a:r>
              <a:rPr lang="en-US" dirty="0"/>
              <a:t>of the system. </a:t>
            </a:r>
          </a:p>
          <a:p>
            <a:pPr>
              <a:buFont typeface="Wingdings" pitchFamily="2" charset="2"/>
              <a:buNone/>
            </a:pPr>
            <a:endParaRPr lang="en-US" dirty="0"/>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View cont’d</a:t>
            </a:r>
            <a:endParaRPr lang="en-US" dirty="0"/>
          </a:p>
        </p:txBody>
      </p:sp>
      <p:sp>
        <p:nvSpPr>
          <p:cNvPr id="3" name="Slide Number Placeholder 2"/>
          <p:cNvSpPr>
            <a:spLocks noGrp="1"/>
          </p:cNvSpPr>
          <p:nvPr>
            <p:ph type="sldNum" sz="quarter" idx="12"/>
          </p:nvPr>
        </p:nvSpPr>
        <p:spPr/>
        <p:txBody>
          <a:bodyPr/>
          <a:lstStyle/>
          <a:p>
            <a:fld id="{719D6A39-A8EC-417D-A047-11DF9CB5238D}" type="slidenum">
              <a:rPr lang="en-US" smtClean="0"/>
              <a:pPr/>
              <a:t>9</a:t>
            </a:fld>
            <a:endParaRPr lang="en-US"/>
          </a:p>
        </p:txBody>
      </p:sp>
      <p:sp>
        <p:nvSpPr>
          <p:cNvPr id="4" name="Content Placeholder 3"/>
          <p:cNvSpPr>
            <a:spLocks noGrp="1"/>
          </p:cNvSpPr>
          <p:nvPr>
            <p:ph sz="quarter" idx="1"/>
          </p:nvPr>
        </p:nvSpPr>
        <p:spPr>
          <a:xfrm>
            <a:off x="457200" y="1371600"/>
            <a:ext cx="8229600" cy="4785360"/>
          </a:xfrm>
        </p:spPr>
        <p:txBody>
          <a:bodyPr/>
          <a:lstStyle/>
          <a:p>
            <a:endParaRPr lang="en-US" dirty="0"/>
          </a:p>
          <a:p>
            <a:r>
              <a:rPr lang="en-US" dirty="0"/>
              <a:t> The process view addresses concurrency, distribution, integrators, performance, and scalability, etc. </a:t>
            </a:r>
          </a:p>
          <a:p>
            <a:endParaRPr lang="en-US" dirty="0"/>
          </a:p>
          <a:p>
            <a:r>
              <a:rPr lang="en-US" dirty="0"/>
              <a:t>UML Diagrams to represent process view include the </a:t>
            </a:r>
          </a:p>
          <a:p>
            <a:pPr marL="788670" lvl="1" indent="-514350">
              <a:buFont typeface="+mj-lt"/>
              <a:buAutoNum type="arabicPeriod"/>
            </a:pPr>
            <a:r>
              <a:rPr lang="en-US" b="1" dirty="0">
                <a:solidFill>
                  <a:srgbClr val="6699FF"/>
                </a:solidFill>
              </a:rPr>
              <a:t>Activity diagram</a:t>
            </a:r>
            <a:endParaRPr lang="en-US" dirty="0">
              <a:solidFill>
                <a:srgbClr val="6699F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942</TotalTime>
  <Words>1122</Words>
  <Application>Microsoft Office PowerPoint</Application>
  <PresentationFormat>On-screen Show (4:3)</PresentationFormat>
  <Paragraphs>198</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Gill Sans MT</vt:lpstr>
      <vt:lpstr>Verdana</vt:lpstr>
      <vt:lpstr>Wingdings</vt:lpstr>
      <vt:lpstr>Wingdings 3</vt:lpstr>
      <vt:lpstr>Origin</vt:lpstr>
      <vt:lpstr> </vt:lpstr>
      <vt:lpstr>Outline</vt:lpstr>
      <vt:lpstr>Problem</vt:lpstr>
      <vt:lpstr>Architecture Views: Solution</vt:lpstr>
      <vt:lpstr>Solution</vt:lpstr>
      <vt:lpstr>4+1 View Model of Architecture</vt:lpstr>
      <vt:lpstr>Logical View </vt:lpstr>
      <vt:lpstr> Process View </vt:lpstr>
      <vt:lpstr>Process View cont’d</vt:lpstr>
      <vt:lpstr>Development View </vt:lpstr>
      <vt:lpstr>Development View Cont’d</vt:lpstr>
      <vt:lpstr>Physical View </vt:lpstr>
      <vt:lpstr>Physical View Con’t</vt:lpstr>
      <vt:lpstr>4+1 View Model of Architecture</vt:lpstr>
      <vt:lpstr>Scenarios </vt:lpstr>
      <vt:lpstr>Scenarios Con’t</vt:lpstr>
      <vt:lpstr>Correspondence between views </vt:lpstr>
      <vt:lpstr>The Iterative process</vt:lpstr>
      <vt:lpstr>Summary</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4+1 View Model of Architecture</dc:title>
  <dc:creator>kinza</dc:creator>
  <cp:lastModifiedBy>Maham Mehr</cp:lastModifiedBy>
  <cp:revision>146</cp:revision>
  <dcterms:created xsi:type="dcterms:W3CDTF">2004-10-03T22:59:05Z</dcterms:created>
  <dcterms:modified xsi:type="dcterms:W3CDTF">2019-10-16T05:58:20Z</dcterms:modified>
</cp:coreProperties>
</file>