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6" r:id="rId2"/>
    <p:sldId id="282" r:id="rId3"/>
    <p:sldId id="284" r:id="rId4"/>
    <p:sldId id="257" r:id="rId5"/>
    <p:sldId id="258" r:id="rId6"/>
    <p:sldId id="259" r:id="rId7"/>
    <p:sldId id="281" r:id="rId8"/>
    <p:sldId id="260" r:id="rId9"/>
    <p:sldId id="262" r:id="rId10"/>
    <p:sldId id="261" r:id="rId11"/>
    <p:sldId id="263" r:id="rId12"/>
    <p:sldId id="264" r:id="rId13"/>
    <p:sldId id="265" r:id="rId14"/>
    <p:sldId id="266" r:id="rId15"/>
    <p:sldId id="267" r:id="rId16"/>
    <p:sldId id="285" r:id="rId17"/>
    <p:sldId id="269" r:id="rId18"/>
    <p:sldId id="286" r:id="rId19"/>
    <p:sldId id="270" r:id="rId20"/>
    <p:sldId id="271"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87794" autoAdjust="0"/>
  </p:normalViewPr>
  <p:slideViewPr>
    <p:cSldViewPr snapToGrid="0">
      <p:cViewPr varScale="1">
        <p:scale>
          <a:sx n="80" d="100"/>
          <a:sy n="80" d="100"/>
        </p:scale>
        <p:origin x="8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Code_reuse" TargetMode="External"/><Relationship Id="rId3" Type="http://schemas.openxmlformats.org/officeDocument/2006/relationships/hyperlink" Target="https://en.wikipedia.org/wiki/Software_design" TargetMode="External"/><Relationship Id="rId7" Type="http://schemas.openxmlformats.org/officeDocument/2006/relationships/hyperlink" Target="https://en.wikipedia.org/wiki/Model%E2%80%93view%E2%80%93controller#cite_note-3"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Model%E2%80%93view%E2%80%93controller#cite_note-Reenskaug_and_Coplien,_Artima,_2009-2" TargetMode="External"/><Relationship Id="rId5" Type="http://schemas.openxmlformats.org/officeDocument/2006/relationships/hyperlink" Target="https://en.wikipedia.org/wiki/User_interface" TargetMode="External"/><Relationship Id="rId4" Type="http://schemas.openxmlformats.org/officeDocument/2006/relationships/hyperlink" Target="https://en.wikipedia.org/wiki/Model%E2%80%93view%E2%80%93controller#cite_note-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Model–view–controller</a:t>
            </a:r>
            <a:r>
              <a:rPr lang="en-US" sz="1200" b="0" i="0" kern="1200" dirty="0" smtClean="0">
                <a:solidFill>
                  <a:schemeClr val="tx1"/>
                </a:solidFill>
                <a:effectLst/>
                <a:latin typeface="+mn-lt"/>
                <a:ea typeface="+mn-ea"/>
                <a:cs typeface="+mn-cs"/>
              </a:rPr>
              <a:t> (usually known as MVC) is a </a:t>
            </a:r>
            <a:r>
              <a:rPr lang="en-US" sz="1200" b="0" i="0" u="none" strike="noStrike" kern="1200" dirty="0" smtClean="0">
                <a:solidFill>
                  <a:schemeClr val="tx1"/>
                </a:solidFill>
                <a:effectLst/>
                <a:latin typeface="+mn-lt"/>
                <a:ea typeface="+mn-ea"/>
                <a:cs typeface="+mn-cs"/>
                <a:hlinkClick r:id="rId3" tooltip="Software design"/>
              </a:rPr>
              <a:t>software design pattern</a:t>
            </a:r>
            <a:r>
              <a:rPr lang="en-US" sz="1200" b="0" i="0" u="none" strike="noStrike" kern="1200" baseline="30000" dirty="0" smtClean="0">
                <a:solidFill>
                  <a:schemeClr val="tx1"/>
                </a:solidFill>
                <a:effectLst/>
                <a:latin typeface="+mn-lt"/>
                <a:ea typeface="+mn-ea"/>
                <a:cs typeface="+mn-cs"/>
                <a:hlinkClick r:id="rId4"/>
              </a:rPr>
              <a:t>[1]</a:t>
            </a:r>
            <a:r>
              <a:rPr lang="en-US" sz="1200" b="0" i="0" kern="1200" dirty="0" smtClean="0">
                <a:solidFill>
                  <a:schemeClr val="tx1"/>
                </a:solidFill>
                <a:effectLst/>
                <a:latin typeface="+mn-lt"/>
                <a:ea typeface="+mn-ea"/>
                <a:cs typeface="+mn-cs"/>
              </a:rPr>
              <a:t> commonly used for developing </a:t>
            </a:r>
            <a:r>
              <a:rPr lang="en-US" sz="1200" b="0" i="0" u="none" strike="noStrike" kern="1200" dirty="0" smtClean="0">
                <a:solidFill>
                  <a:schemeClr val="tx1"/>
                </a:solidFill>
                <a:effectLst/>
                <a:latin typeface="+mn-lt"/>
                <a:ea typeface="+mn-ea"/>
                <a:cs typeface="+mn-cs"/>
                <a:hlinkClick r:id="rId5" tooltip="User interface"/>
              </a:rPr>
              <a:t>user interfaces</a:t>
            </a:r>
            <a:r>
              <a:rPr lang="en-US" sz="1200" b="0" i="0" kern="1200" dirty="0" smtClean="0">
                <a:solidFill>
                  <a:schemeClr val="tx1"/>
                </a:solidFill>
                <a:effectLst/>
                <a:latin typeface="+mn-lt"/>
                <a:ea typeface="+mn-ea"/>
                <a:cs typeface="+mn-cs"/>
              </a:rPr>
              <a:t> which divides the related program logic into three interconnected elements. This is done to separate internal representations of information from the ways information is presented to and accepted from the user.</a:t>
            </a:r>
            <a:r>
              <a:rPr lang="en-US" sz="1200" b="0" i="0" u="none" strike="noStrike" kern="1200" baseline="30000" dirty="0" smtClean="0">
                <a:solidFill>
                  <a:schemeClr val="tx1"/>
                </a:solidFill>
                <a:effectLst/>
                <a:latin typeface="+mn-lt"/>
                <a:ea typeface="+mn-ea"/>
                <a:cs typeface="+mn-cs"/>
                <a:hlinkClick r:id="rId6"/>
              </a:rPr>
              <a:t>[2]</a:t>
            </a:r>
            <a:r>
              <a:rPr lang="en-US" sz="1200" b="0" i="0" u="none" strike="noStrike" kern="1200" baseline="30000" dirty="0" smtClean="0">
                <a:solidFill>
                  <a:schemeClr val="tx1"/>
                </a:solidFill>
                <a:effectLst/>
                <a:latin typeface="+mn-lt"/>
                <a:ea typeface="+mn-ea"/>
                <a:cs typeface="+mn-cs"/>
                <a:hlinkClick r:id="rId7"/>
              </a:rPr>
              <a:t>[3]</a:t>
            </a:r>
            <a:r>
              <a:rPr lang="en-US" sz="1200" b="0" i="0" kern="1200" dirty="0" smtClean="0">
                <a:solidFill>
                  <a:schemeClr val="tx1"/>
                </a:solidFill>
                <a:effectLst/>
                <a:latin typeface="+mn-lt"/>
                <a:ea typeface="+mn-ea"/>
                <a:cs typeface="+mn-cs"/>
              </a:rPr>
              <a:t> Following the MVC architectural pattern decouples these major components allowing for </a:t>
            </a:r>
            <a:r>
              <a:rPr lang="en-US" sz="1200" b="0" i="0" u="none" strike="noStrike" kern="1200" dirty="0" smtClean="0">
                <a:solidFill>
                  <a:schemeClr val="tx1"/>
                </a:solidFill>
                <a:effectLst/>
                <a:latin typeface="+mn-lt"/>
                <a:ea typeface="+mn-ea"/>
                <a:cs typeface="+mn-cs"/>
                <a:hlinkClick r:id="rId8" tooltip="Code reuse"/>
              </a:rPr>
              <a:t>code reuse</a:t>
            </a:r>
            <a:r>
              <a:rPr lang="en-US" sz="1200" b="0" i="0" kern="1200" dirty="0" smtClean="0">
                <a:solidFill>
                  <a:schemeClr val="tx1"/>
                </a:solidFill>
                <a:effectLst/>
                <a:latin typeface="+mn-lt"/>
                <a:ea typeface="+mn-ea"/>
                <a:cs typeface="+mn-cs"/>
              </a:rPr>
              <a:t> and parallel development.</a:t>
            </a: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465666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1/6/2020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1/6/2020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1/6/2020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1/6/2020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1/6/2020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1/6/2020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1/6/2020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1/6/2020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1/6/2020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1/6/2020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1/6/2020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1/6/2020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6376513" y="5395892"/>
            <a:ext cx="5609222" cy="1363215"/>
          </a:xfrm>
        </p:spPr>
        <p:txBody>
          <a:bodyPr anchor="t">
            <a:normAutofit/>
          </a:bodyPr>
          <a:lstStyle/>
          <a:p>
            <a:pPr algn="r"/>
            <a:r>
              <a:rPr lang="en-US" sz="2800" dirty="0">
                <a:latin typeface="Franklin Gothic Book" panose="020B0503020102020204" pitchFamily="34" charset="0"/>
                <a:cs typeface="Segoe UI" panose="020B0502040204020203" pitchFamily="34" charset="0"/>
              </a:rPr>
              <a:t>Lecture 9</a:t>
            </a:r>
            <a:br>
              <a:rPr lang="en-US" sz="2800" dirty="0">
                <a:latin typeface="Franklin Gothic Book" panose="020B0503020102020204" pitchFamily="34" charset="0"/>
                <a:cs typeface="Segoe UI" panose="020B0502040204020203" pitchFamily="34" charset="0"/>
              </a:rPr>
            </a:br>
            <a:r>
              <a:rPr lang="en-US" sz="2800" dirty="0">
                <a:latin typeface="Franklin Gothic Book" panose="020B0503020102020204" pitchFamily="34" charset="0"/>
                <a:cs typeface="Segoe UI" panose="020B0502040204020203" pitchFamily="34" charset="0"/>
              </a:rPr>
              <a:t>Ms. </a:t>
            </a:r>
            <a:r>
              <a:rPr lang="en-US" sz="2800" dirty="0" smtClean="0">
                <a:latin typeface="Franklin Gothic Book" panose="020B0503020102020204" pitchFamily="34" charset="0"/>
                <a:cs typeface="Segoe UI" panose="020B0502040204020203" pitchFamily="34" charset="0"/>
              </a:rPr>
              <a:t>Maham </a:t>
            </a:r>
            <a:r>
              <a:rPr lang="en-US" sz="2800" dirty="0">
                <a:latin typeface="Franklin Gothic Book" panose="020B0503020102020204" pitchFamily="34" charset="0"/>
                <a:cs typeface="Segoe UI" panose="020B0502040204020203" pitchFamily="34" charset="0"/>
              </a:rPr>
              <a:t>Mehr Awan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3861676" y="3875962"/>
            <a:ext cx="7334073" cy="1092407"/>
          </a:xfrm>
        </p:spPr>
        <p:txBody>
          <a:bodyPr anchor="b">
            <a:noAutofit/>
          </a:bodyPr>
          <a:lstStyle/>
          <a:p>
            <a:pPr algn="l"/>
            <a:r>
              <a:rPr lang="en-US" sz="5400" dirty="0"/>
              <a:t>Achieving Qualities</a:t>
            </a:r>
            <a:endParaRPr lang="en-US" sz="54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0F9E-A85F-4B8E-9039-C8B8CFCFD4F7}"/>
              </a:ext>
            </a:extLst>
          </p:cNvPr>
          <p:cNvSpPr>
            <a:spLocks noGrp="1"/>
          </p:cNvSpPr>
          <p:nvPr>
            <p:ph type="title"/>
          </p:nvPr>
        </p:nvSpPr>
        <p:spPr/>
        <p:txBody>
          <a:bodyPr/>
          <a:lstStyle/>
          <a:p>
            <a:r>
              <a:rPr lang="en-US" dirty="0"/>
              <a:t>A model of the task</a:t>
            </a:r>
            <a:endParaRPr lang="en-PK" dirty="0"/>
          </a:p>
        </p:txBody>
      </p:sp>
      <p:sp>
        <p:nvSpPr>
          <p:cNvPr id="3" name="Content Placeholder 2">
            <a:extLst>
              <a:ext uri="{FF2B5EF4-FFF2-40B4-BE49-F238E27FC236}">
                <a16:creationId xmlns:a16="http://schemas.microsoft.com/office/drawing/2014/main" id="{1DCC1862-B799-4C51-B517-DF9246C2EAC7}"/>
              </a:ext>
            </a:extLst>
          </p:cNvPr>
          <p:cNvSpPr>
            <a:spLocks noGrp="1"/>
          </p:cNvSpPr>
          <p:nvPr>
            <p:ph idx="1"/>
          </p:nvPr>
        </p:nvSpPr>
        <p:spPr/>
        <p:txBody>
          <a:bodyPr/>
          <a:lstStyle/>
          <a:p>
            <a:pPr algn="just"/>
            <a:r>
              <a:rPr lang="en-US" dirty="0"/>
              <a:t>In this case, the model maintained is that of the task. </a:t>
            </a:r>
          </a:p>
          <a:p>
            <a:pPr algn="just"/>
            <a:endParaRPr lang="en-US" dirty="0"/>
          </a:p>
          <a:p>
            <a:pPr algn="just"/>
            <a:r>
              <a:rPr lang="en-US" dirty="0"/>
              <a:t>The task model is used to </a:t>
            </a:r>
            <a:r>
              <a:rPr lang="en-US" dirty="0">
                <a:solidFill>
                  <a:srgbClr val="00B050"/>
                </a:solidFill>
              </a:rPr>
              <a:t>determine context </a:t>
            </a:r>
            <a:r>
              <a:rPr lang="en-US" dirty="0"/>
              <a:t>so the system can have some idea of what the </a:t>
            </a:r>
            <a:r>
              <a:rPr lang="en-US" dirty="0">
                <a:solidFill>
                  <a:srgbClr val="00B0F0"/>
                </a:solidFill>
              </a:rPr>
              <a:t>user is attempting </a:t>
            </a:r>
            <a:r>
              <a:rPr lang="en-US" dirty="0"/>
              <a:t>and provide various kinds of assistance. </a:t>
            </a:r>
          </a:p>
          <a:p>
            <a:pPr algn="just"/>
            <a:endParaRPr lang="en-US" dirty="0"/>
          </a:p>
          <a:p>
            <a:pPr algn="just"/>
            <a:r>
              <a:rPr lang="en-US" dirty="0"/>
              <a:t>For example, knowing that </a:t>
            </a:r>
            <a:r>
              <a:rPr lang="en-US" i="1" dirty="0">
                <a:solidFill>
                  <a:srgbClr val="FF0000"/>
                </a:solidFill>
              </a:rPr>
              <a:t>sentences usually start with capital letters</a:t>
            </a:r>
            <a:r>
              <a:rPr lang="en-US" dirty="0"/>
              <a:t> would allow an application to correct a lower-case letter in that position.</a:t>
            </a:r>
          </a:p>
          <a:p>
            <a:endParaRPr lang="en-PK" dirty="0"/>
          </a:p>
        </p:txBody>
      </p:sp>
    </p:spTree>
    <p:extLst>
      <p:ext uri="{BB962C8B-B14F-4D97-AF65-F5344CB8AC3E}">
        <p14:creationId xmlns:p14="http://schemas.microsoft.com/office/powerpoint/2010/main" val="294576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5313-C103-4330-A2DE-A91BD90D0D41}"/>
              </a:ext>
            </a:extLst>
          </p:cNvPr>
          <p:cNvSpPr>
            <a:spLocks noGrp="1"/>
          </p:cNvSpPr>
          <p:nvPr>
            <p:ph type="title"/>
          </p:nvPr>
        </p:nvSpPr>
        <p:spPr/>
        <p:txBody>
          <a:bodyPr/>
          <a:lstStyle/>
          <a:p>
            <a:r>
              <a:rPr lang="en-US" dirty="0"/>
              <a:t>A model of the system</a:t>
            </a:r>
            <a:endParaRPr lang="en-PK" dirty="0"/>
          </a:p>
        </p:txBody>
      </p:sp>
      <p:sp>
        <p:nvSpPr>
          <p:cNvPr id="3" name="Content Placeholder 2">
            <a:extLst>
              <a:ext uri="{FF2B5EF4-FFF2-40B4-BE49-F238E27FC236}">
                <a16:creationId xmlns:a16="http://schemas.microsoft.com/office/drawing/2014/main" id="{BF0C9100-BAC4-4EC5-9006-37D33990AA03}"/>
              </a:ext>
            </a:extLst>
          </p:cNvPr>
          <p:cNvSpPr>
            <a:spLocks noGrp="1"/>
          </p:cNvSpPr>
          <p:nvPr>
            <p:ph idx="1"/>
          </p:nvPr>
        </p:nvSpPr>
        <p:spPr/>
        <p:txBody>
          <a:bodyPr/>
          <a:lstStyle/>
          <a:p>
            <a:pPr algn="just"/>
            <a:r>
              <a:rPr lang="en-US" dirty="0"/>
              <a:t>In this case, the model maintained is that of the system. </a:t>
            </a:r>
          </a:p>
          <a:p>
            <a:pPr algn="just"/>
            <a:endParaRPr lang="en-US" dirty="0"/>
          </a:p>
          <a:p>
            <a:pPr algn="just"/>
            <a:r>
              <a:rPr lang="en-US" dirty="0"/>
              <a:t>It determines the </a:t>
            </a:r>
            <a:r>
              <a:rPr lang="en-US" i="1" dirty="0">
                <a:solidFill>
                  <a:srgbClr val="00B0F0"/>
                </a:solidFill>
              </a:rPr>
              <a:t>expected system behavior </a:t>
            </a:r>
            <a:r>
              <a:rPr lang="en-US" dirty="0"/>
              <a:t>so that appropriate feedback can be given to the user. </a:t>
            </a:r>
          </a:p>
          <a:p>
            <a:pPr algn="just"/>
            <a:endParaRPr lang="en-US" dirty="0"/>
          </a:p>
          <a:p>
            <a:pPr algn="just"/>
            <a:r>
              <a:rPr lang="en-US" dirty="0"/>
              <a:t>The system model predicts items such as the </a:t>
            </a:r>
            <a:r>
              <a:rPr lang="en-US" dirty="0">
                <a:solidFill>
                  <a:srgbClr val="00B050"/>
                </a:solidFill>
              </a:rPr>
              <a:t>time needed to complete current activity</a:t>
            </a:r>
            <a:r>
              <a:rPr lang="en-US" dirty="0"/>
              <a:t>.</a:t>
            </a:r>
          </a:p>
          <a:p>
            <a:endParaRPr lang="en-PK" dirty="0"/>
          </a:p>
        </p:txBody>
      </p:sp>
    </p:spTree>
    <p:extLst>
      <p:ext uri="{BB962C8B-B14F-4D97-AF65-F5344CB8AC3E}">
        <p14:creationId xmlns:p14="http://schemas.microsoft.com/office/powerpoint/2010/main" val="40648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B933-1049-43AD-9EFF-901529E40263}"/>
              </a:ext>
            </a:extLst>
          </p:cNvPr>
          <p:cNvSpPr>
            <a:spLocks noGrp="1"/>
          </p:cNvSpPr>
          <p:nvPr>
            <p:ph type="title"/>
          </p:nvPr>
        </p:nvSpPr>
        <p:spPr>
          <a:xfrm>
            <a:off x="334617" y="500062"/>
            <a:ext cx="10515600" cy="1325563"/>
          </a:xfrm>
        </p:spPr>
        <p:txBody>
          <a:bodyPr/>
          <a:lstStyle/>
          <a:p>
            <a:r>
              <a:rPr lang="en-US" b="1" dirty="0"/>
              <a:t>DESIGN-TIME TACTICS</a:t>
            </a:r>
            <a:br>
              <a:rPr lang="en-US" b="1" dirty="0"/>
            </a:br>
            <a:endParaRPr lang="en-PK" dirty="0"/>
          </a:p>
        </p:txBody>
      </p:sp>
      <p:sp>
        <p:nvSpPr>
          <p:cNvPr id="3" name="Content Placeholder 2">
            <a:extLst>
              <a:ext uri="{FF2B5EF4-FFF2-40B4-BE49-F238E27FC236}">
                <a16:creationId xmlns:a16="http://schemas.microsoft.com/office/drawing/2014/main" id="{449D5AEC-2AF3-4EFB-AD81-3A4A00B173BB}"/>
              </a:ext>
            </a:extLst>
          </p:cNvPr>
          <p:cNvSpPr>
            <a:spLocks noGrp="1"/>
          </p:cNvSpPr>
          <p:nvPr>
            <p:ph idx="1"/>
          </p:nvPr>
        </p:nvSpPr>
        <p:spPr/>
        <p:txBody>
          <a:bodyPr/>
          <a:lstStyle/>
          <a:p>
            <a:r>
              <a:rPr lang="en-US" dirty="0"/>
              <a:t>User interfaces are typically revised frequently during the testing process. </a:t>
            </a:r>
          </a:p>
          <a:p>
            <a:endParaRPr lang="en-US" dirty="0"/>
          </a:p>
          <a:p>
            <a:r>
              <a:rPr lang="en-US" dirty="0"/>
              <a:t>That is, the </a:t>
            </a:r>
            <a:r>
              <a:rPr lang="en-US" i="1" dirty="0">
                <a:solidFill>
                  <a:srgbClr val="FF0000"/>
                </a:solidFill>
              </a:rPr>
              <a:t>usability engineer will give the developers revisions to the current user interface design </a:t>
            </a:r>
            <a:r>
              <a:rPr lang="en-US" dirty="0"/>
              <a:t>and the developers will implement them. </a:t>
            </a:r>
          </a:p>
          <a:p>
            <a:endParaRPr lang="en-US" dirty="0"/>
          </a:p>
          <a:p>
            <a:endParaRPr lang="en-PK" dirty="0"/>
          </a:p>
        </p:txBody>
      </p:sp>
    </p:spTree>
    <p:extLst>
      <p:ext uri="{BB962C8B-B14F-4D97-AF65-F5344CB8AC3E}">
        <p14:creationId xmlns:p14="http://schemas.microsoft.com/office/powerpoint/2010/main" val="83136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C1AA-BA69-4AF1-8620-7BC8A12D8533}"/>
              </a:ext>
            </a:extLst>
          </p:cNvPr>
          <p:cNvSpPr>
            <a:spLocks noGrp="1"/>
          </p:cNvSpPr>
          <p:nvPr>
            <p:ph type="title"/>
          </p:nvPr>
        </p:nvSpPr>
        <p:spPr>
          <a:xfrm>
            <a:off x="281609" y="86483"/>
            <a:ext cx="10515600" cy="1325563"/>
          </a:xfrm>
        </p:spPr>
        <p:txBody>
          <a:bodyPr/>
          <a:lstStyle/>
          <a:p>
            <a:r>
              <a:rPr lang="en-US" b="1" dirty="0"/>
              <a:t>Separate the user interface</a:t>
            </a:r>
            <a:endParaRPr lang="en-PK" b="1" dirty="0"/>
          </a:p>
        </p:txBody>
      </p:sp>
      <p:sp>
        <p:nvSpPr>
          <p:cNvPr id="3" name="Content Placeholder 2">
            <a:extLst>
              <a:ext uri="{FF2B5EF4-FFF2-40B4-BE49-F238E27FC236}">
                <a16:creationId xmlns:a16="http://schemas.microsoft.com/office/drawing/2014/main" id="{FCCA2620-99C3-49CB-AD80-8B2DE13F4AF3}"/>
              </a:ext>
            </a:extLst>
          </p:cNvPr>
          <p:cNvSpPr>
            <a:spLocks noGrp="1"/>
          </p:cNvSpPr>
          <p:nvPr>
            <p:ph idx="1"/>
          </p:nvPr>
        </p:nvSpPr>
        <p:spPr>
          <a:xfrm>
            <a:off x="838200" y="1272209"/>
            <a:ext cx="10624930" cy="5313432"/>
          </a:xfrm>
        </p:spPr>
        <p:txBody>
          <a:bodyPr>
            <a:normAutofit/>
          </a:bodyPr>
          <a:lstStyle/>
          <a:p>
            <a:pPr algn="just"/>
            <a:r>
              <a:rPr lang="en-US" dirty="0"/>
              <a:t>Separate the user interface from the rest of the application. </a:t>
            </a:r>
          </a:p>
          <a:p>
            <a:pPr lvl="1" algn="just"/>
            <a:r>
              <a:rPr lang="en-US" dirty="0"/>
              <a:t>This leads to a tactic that is a refinement of the modifiability tactic of semantic </a:t>
            </a:r>
            <a:r>
              <a:rPr lang="en-US" dirty="0" smtClean="0"/>
              <a:t>coherence.</a:t>
            </a:r>
            <a:r>
              <a:rPr lang="en-US" dirty="0" smtClean="0"/>
              <a:t> </a:t>
            </a:r>
            <a:endParaRPr lang="en-US" dirty="0"/>
          </a:p>
          <a:p>
            <a:pPr lvl="1" algn="just"/>
            <a:endParaRPr lang="en-US" dirty="0"/>
          </a:p>
          <a:p>
            <a:pPr algn="just"/>
            <a:r>
              <a:rPr lang="en-US" dirty="0"/>
              <a:t>Since the user interface is expected to </a:t>
            </a:r>
            <a:r>
              <a:rPr lang="en-US" i="1" dirty="0">
                <a:solidFill>
                  <a:srgbClr val="00B0F0"/>
                </a:solidFill>
              </a:rPr>
              <a:t>change frequently </a:t>
            </a:r>
            <a:r>
              <a:rPr lang="en-US" dirty="0"/>
              <a:t>both during the development and after deployment, </a:t>
            </a:r>
          </a:p>
          <a:p>
            <a:pPr lvl="1" algn="just"/>
            <a:r>
              <a:rPr lang="en-US" dirty="0"/>
              <a:t>maintaining the user interface code separately will localize changes to it. </a:t>
            </a:r>
          </a:p>
          <a:p>
            <a:pPr algn="just"/>
            <a:endParaRPr lang="en-US" dirty="0"/>
          </a:p>
          <a:p>
            <a:pPr algn="just"/>
            <a:r>
              <a:rPr lang="en-US" dirty="0"/>
              <a:t>The software architecture patterns developed to implement this tactic and to support the modification of the user interface such as:</a:t>
            </a:r>
          </a:p>
          <a:p>
            <a:pPr lvl="1" algn="just"/>
            <a:r>
              <a:rPr lang="en-US" dirty="0">
                <a:solidFill>
                  <a:srgbClr val="00B050"/>
                </a:solidFill>
              </a:rPr>
              <a:t>Model-View-Controller</a:t>
            </a:r>
          </a:p>
          <a:p>
            <a:endParaRPr lang="en-US" dirty="0"/>
          </a:p>
          <a:p>
            <a:endParaRPr lang="en-PK" dirty="0"/>
          </a:p>
        </p:txBody>
      </p:sp>
    </p:spTree>
    <p:extLst>
      <p:ext uri="{BB962C8B-B14F-4D97-AF65-F5344CB8AC3E}">
        <p14:creationId xmlns:p14="http://schemas.microsoft.com/office/powerpoint/2010/main" val="238171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5ADB9-211B-4DF8-B4E7-5C3BEB6FB81B}"/>
              </a:ext>
            </a:extLst>
          </p:cNvPr>
          <p:cNvSpPr>
            <a:spLocks noGrp="1"/>
          </p:cNvSpPr>
          <p:nvPr>
            <p:ph type="title"/>
          </p:nvPr>
        </p:nvSpPr>
        <p:spPr/>
        <p:txBody>
          <a:bodyPr/>
          <a:lstStyle/>
          <a:p>
            <a:r>
              <a:rPr lang="en-US" b="1" dirty="0"/>
              <a:t>Summary of runtime usability tactics</a:t>
            </a:r>
            <a:endParaRPr lang="en-PK" dirty="0"/>
          </a:p>
        </p:txBody>
      </p:sp>
      <p:pic>
        <p:nvPicPr>
          <p:cNvPr id="5" name="Content Placeholder 4">
            <a:extLst>
              <a:ext uri="{FF2B5EF4-FFF2-40B4-BE49-F238E27FC236}">
                <a16:creationId xmlns:a16="http://schemas.microsoft.com/office/drawing/2014/main" id="{3B038603-29FE-48F6-AD82-B6EAB1DCDB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0105" y="1690687"/>
            <a:ext cx="8388626" cy="4802187"/>
          </a:xfrm>
        </p:spPr>
      </p:pic>
    </p:spTree>
    <p:extLst>
      <p:ext uri="{BB962C8B-B14F-4D97-AF65-F5344CB8AC3E}">
        <p14:creationId xmlns:p14="http://schemas.microsoft.com/office/powerpoint/2010/main" val="2087655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AC9B-7D0D-4C8E-9613-B2BC4AA9AA6D}"/>
              </a:ext>
            </a:extLst>
          </p:cNvPr>
          <p:cNvSpPr>
            <a:spLocks noGrp="1"/>
          </p:cNvSpPr>
          <p:nvPr>
            <p:ph type="title"/>
          </p:nvPr>
        </p:nvSpPr>
        <p:spPr/>
        <p:txBody>
          <a:bodyPr/>
          <a:lstStyle/>
          <a:p>
            <a:r>
              <a:rPr lang="en-US" b="1" dirty="0"/>
              <a:t>TESTABILITY</a:t>
            </a:r>
            <a:br>
              <a:rPr lang="en-US" b="1" dirty="0"/>
            </a:br>
            <a:endParaRPr lang="en-PK" dirty="0"/>
          </a:p>
        </p:txBody>
      </p:sp>
      <p:sp>
        <p:nvSpPr>
          <p:cNvPr id="3" name="Content Placeholder 2">
            <a:extLst>
              <a:ext uri="{FF2B5EF4-FFF2-40B4-BE49-F238E27FC236}">
                <a16:creationId xmlns:a16="http://schemas.microsoft.com/office/drawing/2014/main" id="{EA8C6916-67DD-4345-A8C5-A7AC57A36EF1}"/>
              </a:ext>
            </a:extLst>
          </p:cNvPr>
          <p:cNvSpPr>
            <a:spLocks noGrp="1"/>
          </p:cNvSpPr>
          <p:nvPr>
            <p:ph idx="1"/>
          </p:nvPr>
        </p:nvSpPr>
        <p:spPr>
          <a:xfrm>
            <a:off x="838200" y="1258957"/>
            <a:ext cx="10515600" cy="5233918"/>
          </a:xfrm>
        </p:spPr>
        <p:txBody>
          <a:bodyPr>
            <a:normAutofit/>
          </a:bodyPr>
          <a:lstStyle/>
          <a:p>
            <a:pPr algn="just"/>
            <a:r>
              <a:rPr lang="en-US" dirty="0"/>
              <a:t>Software testability refers to </a:t>
            </a:r>
          </a:p>
          <a:p>
            <a:pPr lvl="1" algn="just"/>
            <a:r>
              <a:rPr lang="en-US" dirty="0"/>
              <a:t>the ease with which software can be made to </a:t>
            </a:r>
            <a:r>
              <a:rPr lang="en-US" i="1" dirty="0">
                <a:solidFill>
                  <a:srgbClr val="FF0000"/>
                </a:solidFill>
              </a:rPr>
              <a:t>demonstrate its faults</a:t>
            </a:r>
            <a:r>
              <a:rPr lang="en-US" dirty="0"/>
              <a:t>…….when an increment of software development is completed.</a:t>
            </a:r>
          </a:p>
          <a:p>
            <a:pPr algn="just"/>
            <a:endParaRPr lang="en-US" dirty="0"/>
          </a:p>
          <a:p>
            <a:pPr algn="just"/>
            <a:r>
              <a:rPr lang="en-US" dirty="0"/>
              <a:t>In particular, testability refers to the </a:t>
            </a:r>
            <a:r>
              <a:rPr lang="en-US" i="1" dirty="0">
                <a:solidFill>
                  <a:srgbClr val="FF0000"/>
                </a:solidFill>
              </a:rPr>
              <a:t>probability</a:t>
            </a:r>
            <a:r>
              <a:rPr lang="en-US" dirty="0"/>
              <a:t>, assuming that the software </a:t>
            </a:r>
            <a:r>
              <a:rPr lang="en-US" i="1" dirty="0">
                <a:solidFill>
                  <a:srgbClr val="00B050"/>
                </a:solidFill>
              </a:rPr>
              <a:t>has at least one fault</a:t>
            </a:r>
            <a:r>
              <a:rPr lang="en-US" dirty="0"/>
              <a:t>, that it will fail on its test execution. </a:t>
            </a:r>
          </a:p>
          <a:p>
            <a:pPr algn="just"/>
            <a:endParaRPr lang="en-US" dirty="0"/>
          </a:p>
          <a:p>
            <a:pPr algn="just"/>
            <a:r>
              <a:rPr lang="en-US" dirty="0"/>
              <a:t>At least </a:t>
            </a:r>
            <a:r>
              <a:rPr lang="en-US" dirty="0">
                <a:solidFill>
                  <a:srgbClr val="FF0000"/>
                </a:solidFill>
              </a:rPr>
              <a:t>40% of the cost </a:t>
            </a:r>
            <a:r>
              <a:rPr lang="en-US" dirty="0"/>
              <a:t>of developing well-engineered systems is taken up by testing. </a:t>
            </a:r>
          </a:p>
          <a:p>
            <a:pPr lvl="1" algn="just"/>
            <a:r>
              <a:rPr lang="en-US" dirty="0"/>
              <a:t>If the software </a:t>
            </a:r>
            <a:r>
              <a:rPr lang="en-US" dirty="0">
                <a:solidFill>
                  <a:srgbClr val="00B0F0"/>
                </a:solidFill>
              </a:rPr>
              <a:t>architect can reduce this cost</a:t>
            </a:r>
            <a:r>
              <a:rPr lang="en-US" dirty="0"/>
              <a:t>, the payoff is large.</a:t>
            </a:r>
          </a:p>
          <a:p>
            <a:pPr lvl="1" algn="just"/>
            <a:endParaRPr lang="en-US" dirty="0"/>
          </a:p>
          <a:p>
            <a:pPr algn="just"/>
            <a:endParaRPr lang="en-US" dirty="0"/>
          </a:p>
        </p:txBody>
      </p:sp>
    </p:spTree>
    <p:extLst>
      <p:ext uri="{BB962C8B-B14F-4D97-AF65-F5344CB8AC3E}">
        <p14:creationId xmlns:p14="http://schemas.microsoft.com/office/powerpoint/2010/main" val="46712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AC9B-7D0D-4C8E-9613-B2BC4AA9AA6D}"/>
              </a:ext>
            </a:extLst>
          </p:cNvPr>
          <p:cNvSpPr>
            <a:spLocks noGrp="1"/>
          </p:cNvSpPr>
          <p:nvPr>
            <p:ph type="title"/>
          </p:nvPr>
        </p:nvSpPr>
        <p:spPr/>
        <p:txBody>
          <a:bodyPr/>
          <a:lstStyle/>
          <a:p>
            <a:r>
              <a:rPr lang="en-US" b="1" dirty="0"/>
              <a:t>TESTABILITY</a:t>
            </a:r>
            <a:br>
              <a:rPr lang="en-US" b="1" dirty="0"/>
            </a:br>
            <a:endParaRPr lang="en-PK" dirty="0"/>
          </a:p>
        </p:txBody>
      </p:sp>
      <p:sp>
        <p:nvSpPr>
          <p:cNvPr id="3" name="Content Placeholder 2">
            <a:extLst>
              <a:ext uri="{FF2B5EF4-FFF2-40B4-BE49-F238E27FC236}">
                <a16:creationId xmlns:a16="http://schemas.microsoft.com/office/drawing/2014/main" id="{EA8C6916-67DD-4345-A8C5-A7AC57A36EF1}"/>
              </a:ext>
            </a:extLst>
          </p:cNvPr>
          <p:cNvSpPr>
            <a:spLocks noGrp="1"/>
          </p:cNvSpPr>
          <p:nvPr>
            <p:ph idx="1"/>
          </p:nvPr>
        </p:nvSpPr>
        <p:spPr>
          <a:xfrm>
            <a:off x="838200" y="1524000"/>
            <a:ext cx="10515600" cy="4968875"/>
          </a:xfrm>
        </p:spPr>
        <p:txBody>
          <a:bodyPr>
            <a:normAutofit/>
          </a:bodyPr>
          <a:lstStyle/>
          <a:p>
            <a:pPr algn="just"/>
            <a:r>
              <a:rPr lang="en-US" dirty="0"/>
              <a:t>For a system to be properly testable, </a:t>
            </a:r>
          </a:p>
          <a:p>
            <a:pPr marL="914400" lvl="1" indent="-457200" algn="just">
              <a:buFont typeface="+mj-lt"/>
              <a:buAutoNum type="arabicPeriod"/>
            </a:pPr>
            <a:r>
              <a:rPr lang="en-US" dirty="0"/>
              <a:t>it must be possible to control each </a:t>
            </a:r>
            <a:r>
              <a:rPr lang="en-US" i="1" dirty="0">
                <a:solidFill>
                  <a:srgbClr val="00B050"/>
                </a:solidFill>
              </a:rPr>
              <a:t>component's internal state </a:t>
            </a:r>
            <a:r>
              <a:rPr lang="en-US" dirty="0" smtClean="0"/>
              <a:t>and </a:t>
            </a:r>
            <a:r>
              <a:rPr lang="en-US" i="1" dirty="0">
                <a:solidFill>
                  <a:srgbClr val="00B050"/>
                </a:solidFill>
              </a:rPr>
              <a:t>inputs </a:t>
            </a:r>
            <a:endParaRPr lang="en-US" i="1" dirty="0" smtClean="0">
              <a:solidFill>
                <a:srgbClr val="00B050"/>
              </a:solidFill>
            </a:endParaRPr>
          </a:p>
          <a:p>
            <a:pPr marL="914400" lvl="1" indent="-457200" algn="just">
              <a:buFont typeface="+mj-lt"/>
              <a:buAutoNum type="arabicPeriod"/>
            </a:pPr>
            <a:r>
              <a:rPr lang="en-US" dirty="0" smtClean="0"/>
              <a:t>and then </a:t>
            </a:r>
            <a:r>
              <a:rPr lang="en-US" dirty="0"/>
              <a:t>to </a:t>
            </a:r>
            <a:r>
              <a:rPr lang="en-US" i="1" dirty="0">
                <a:solidFill>
                  <a:srgbClr val="00B050"/>
                </a:solidFill>
              </a:rPr>
              <a:t>observe its outputs</a:t>
            </a:r>
            <a:r>
              <a:rPr lang="en-US" dirty="0"/>
              <a:t>. </a:t>
            </a:r>
          </a:p>
          <a:p>
            <a:pPr lvl="1" algn="just"/>
            <a:endParaRPr lang="en-US" dirty="0"/>
          </a:p>
          <a:p>
            <a:pPr algn="just"/>
            <a:r>
              <a:rPr lang="en-US" dirty="0"/>
              <a:t>Frequently this is done through use of a </a:t>
            </a:r>
            <a:r>
              <a:rPr lang="en-US" i="1" dirty="0">
                <a:solidFill>
                  <a:srgbClr val="FF0000"/>
                </a:solidFill>
              </a:rPr>
              <a:t>test harness</a:t>
            </a:r>
            <a:r>
              <a:rPr lang="en-US" dirty="0"/>
              <a:t>, </a:t>
            </a:r>
          </a:p>
          <a:p>
            <a:pPr algn="just"/>
            <a:endParaRPr lang="en-US" dirty="0"/>
          </a:p>
          <a:p>
            <a:pPr algn="just"/>
            <a:r>
              <a:rPr lang="en-US" dirty="0"/>
              <a:t>The response </a:t>
            </a:r>
            <a:r>
              <a:rPr lang="en-US" dirty="0">
                <a:solidFill>
                  <a:srgbClr val="FF0000"/>
                </a:solidFill>
              </a:rPr>
              <a:t>measures for testability </a:t>
            </a:r>
            <a:r>
              <a:rPr lang="en-US" dirty="0"/>
              <a:t>deal with;</a:t>
            </a:r>
          </a:p>
          <a:p>
            <a:pPr lvl="1" algn="just"/>
            <a:r>
              <a:rPr lang="en-US" dirty="0"/>
              <a:t>how effective the tests are in </a:t>
            </a:r>
            <a:r>
              <a:rPr lang="en-US" i="1" dirty="0">
                <a:solidFill>
                  <a:srgbClr val="00B0F0"/>
                </a:solidFill>
              </a:rPr>
              <a:t>discovering faults </a:t>
            </a:r>
          </a:p>
          <a:p>
            <a:pPr lvl="1" algn="just"/>
            <a:r>
              <a:rPr lang="en-US" dirty="0"/>
              <a:t>and how long it takes to perform the tests to some desired </a:t>
            </a:r>
            <a:r>
              <a:rPr lang="en-US" i="1" dirty="0">
                <a:solidFill>
                  <a:srgbClr val="00B0F0"/>
                </a:solidFill>
              </a:rPr>
              <a:t>level of coverage.</a:t>
            </a:r>
          </a:p>
          <a:p>
            <a:endParaRPr lang="en-PK" dirty="0"/>
          </a:p>
        </p:txBody>
      </p:sp>
    </p:spTree>
    <p:extLst>
      <p:ext uri="{BB962C8B-B14F-4D97-AF65-F5344CB8AC3E}">
        <p14:creationId xmlns:p14="http://schemas.microsoft.com/office/powerpoint/2010/main" val="3171652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161C-69E8-4AA5-AE02-50B8D949F567}"/>
              </a:ext>
            </a:extLst>
          </p:cNvPr>
          <p:cNvSpPr>
            <a:spLocks noGrp="1"/>
          </p:cNvSpPr>
          <p:nvPr>
            <p:ph type="title"/>
          </p:nvPr>
        </p:nvSpPr>
        <p:spPr>
          <a:xfrm>
            <a:off x="384312" y="113334"/>
            <a:ext cx="10306879" cy="1325563"/>
          </a:xfrm>
        </p:spPr>
        <p:txBody>
          <a:bodyPr/>
          <a:lstStyle/>
          <a:p>
            <a:r>
              <a:rPr lang="en-US" b="1" dirty="0"/>
              <a:t>TESTABILITY TACTICS</a:t>
            </a:r>
            <a:endParaRPr lang="en-PK" dirty="0"/>
          </a:p>
        </p:txBody>
      </p:sp>
      <p:sp>
        <p:nvSpPr>
          <p:cNvPr id="3" name="Content Placeholder 2">
            <a:extLst>
              <a:ext uri="{FF2B5EF4-FFF2-40B4-BE49-F238E27FC236}">
                <a16:creationId xmlns:a16="http://schemas.microsoft.com/office/drawing/2014/main" id="{A0CB45F9-8C44-44FB-86A4-D55D0E88E067}"/>
              </a:ext>
            </a:extLst>
          </p:cNvPr>
          <p:cNvSpPr>
            <a:spLocks noGrp="1"/>
          </p:cNvSpPr>
          <p:nvPr>
            <p:ph idx="1"/>
          </p:nvPr>
        </p:nvSpPr>
        <p:spPr>
          <a:xfrm>
            <a:off x="838200" y="1822520"/>
            <a:ext cx="10515600" cy="4837043"/>
          </a:xfrm>
        </p:spPr>
        <p:txBody>
          <a:bodyPr>
            <a:normAutofit/>
          </a:bodyPr>
          <a:lstStyle/>
          <a:p>
            <a:r>
              <a:rPr lang="en-US" dirty="0"/>
              <a:t>The goal of a testing is to discover faults. </a:t>
            </a:r>
          </a:p>
          <a:p>
            <a:pPr lvl="1"/>
            <a:r>
              <a:rPr lang="en-US" dirty="0"/>
              <a:t>This requires that </a:t>
            </a:r>
            <a:r>
              <a:rPr lang="en-US" dirty="0">
                <a:solidFill>
                  <a:srgbClr val="00B050"/>
                </a:solidFill>
              </a:rPr>
              <a:t>input be provided</a:t>
            </a:r>
            <a:r>
              <a:rPr lang="en-US" dirty="0"/>
              <a:t> to the software being tested and that the </a:t>
            </a:r>
            <a:r>
              <a:rPr lang="en-US" dirty="0">
                <a:solidFill>
                  <a:srgbClr val="FF0000"/>
                </a:solidFill>
              </a:rPr>
              <a:t>output be captured.</a:t>
            </a:r>
          </a:p>
          <a:p>
            <a:endParaRPr lang="en-US" sz="1600" dirty="0">
              <a:solidFill>
                <a:srgbClr val="FF0000"/>
              </a:solidFill>
            </a:endParaRPr>
          </a:p>
          <a:p>
            <a:endParaRPr lang="en-US" dirty="0"/>
          </a:p>
          <a:p>
            <a:r>
              <a:rPr lang="en-US" dirty="0"/>
              <a:t>We discuss two categories of tactics for testing: </a:t>
            </a:r>
          </a:p>
          <a:p>
            <a:pPr marL="914400" lvl="1" indent="-457200">
              <a:buFont typeface="+mj-lt"/>
              <a:buAutoNum type="arabicPeriod"/>
            </a:pPr>
            <a:r>
              <a:rPr lang="en-US" dirty="0"/>
              <a:t>providing input and capturing output, </a:t>
            </a:r>
          </a:p>
          <a:p>
            <a:pPr marL="914400" lvl="1" indent="-457200">
              <a:buFont typeface="+mj-lt"/>
              <a:buAutoNum type="arabicPeriod"/>
            </a:pPr>
            <a:r>
              <a:rPr lang="en-US" dirty="0"/>
              <a:t>and internal monitoring.</a:t>
            </a:r>
          </a:p>
          <a:p>
            <a:endParaRPr lang="en-PK" dirty="0"/>
          </a:p>
        </p:txBody>
      </p:sp>
    </p:spTree>
    <p:extLst>
      <p:ext uri="{BB962C8B-B14F-4D97-AF65-F5344CB8AC3E}">
        <p14:creationId xmlns:p14="http://schemas.microsoft.com/office/powerpoint/2010/main" val="100649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DA49-2BDE-4F97-A4C6-9A42D03027A4}"/>
              </a:ext>
            </a:extLst>
          </p:cNvPr>
          <p:cNvSpPr>
            <a:spLocks noGrp="1"/>
          </p:cNvSpPr>
          <p:nvPr>
            <p:ph type="title"/>
          </p:nvPr>
        </p:nvSpPr>
        <p:spPr/>
        <p:txBody>
          <a:bodyPr/>
          <a:lstStyle/>
          <a:p>
            <a:r>
              <a:rPr lang="en-US" b="1" dirty="0"/>
              <a:t>INPUT/OUTPUT</a:t>
            </a:r>
            <a:endParaRPr lang="en-PK" dirty="0"/>
          </a:p>
        </p:txBody>
      </p:sp>
      <p:sp>
        <p:nvSpPr>
          <p:cNvPr id="3" name="Content Placeholder 2">
            <a:extLst>
              <a:ext uri="{FF2B5EF4-FFF2-40B4-BE49-F238E27FC236}">
                <a16:creationId xmlns:a16="http://schemas.microsoft.com/office/drawing/2014/main" id="{A0A3FC41-0850-4699-BAD6-7D4A2D3D499F}"/>
              </a:ext>
            </a:extLst>
          </p:cNvPr>
          <p:cNvSpPr>
            <a:spLocks noGrp="1"/>
          </p:cNvSpPr>
          <p:nvPr>
            <p:ph idx="1"/>
          </p:nvPr>
        </p:nvSpPr>
        <p:spPr>
          <a:xfrm>
            <a:off x="838200" y="1690688"/>
            <a:ext cx="10515600" cy="4486275"/>
          </a:xfrm>
        </p:spPr>
        <p:txBody>
          <a:bodyPr/>
          <a:lstStyle/>
          <a:p>
            <a:r>
              <a:rPr lang="en-US" dirty="0"/>
              <a:t>There are three tactics for managing input and output for testing.</a:t>
            </a:r>
          </a:p>
          <a:p>
            <a:endParaRPr lang="en-US" dirty="0"/>
          </a:p>
          <a:p>
            <a:pPr marL="914400" lvl="1" indent="-457200">
              <a:buFont typeface="+mj-lt"/>
              <a:buAutoNum type="arabicPeriod"/>
            </a:pPr>
            <a:r>
              <a:rPr lang="en-US" dirty="0"/>
              <a:t>Record/playback. </a:t>
            </a:r>
          </a:p>
          <a:p>
            <a:pPr marL="914400" lvl="1" indent="-457200">
              <a:buFont typeface="+mj-lt"/>
              <a:buAutoNum type="arabicPeriod"/>
            </a:pPr>
            <a:r>
              <a:rPr lang="en-US" dirty="0"/>
              <a:t>Separate interface from implementation.</a:t>
            </a:r>
          </a:p>
          <a:p>
            <a:pPr marL="914400" lvl="1" indent="-457200">
              <a:buFont typeface="+mj-lt"/>
              <a:buAutoNum type="arabicPeriod"/>
            </a:pPr>
            <a:r>
              <a:rPr lang="en-US" dirty="0"/>
              <a:t>Specialize access routes/interfaces.</a:t>
            </a:r>
          </a:p>
          <a:p>
            <a:endParaRPr lang="en-PK" dirty="0"/>
          </a:p>
        </p:txBody>
      </p:sp>
    </p:spTree>
    <p:extLst>
      <p:ext uri="{BB962C8B-B14F-4D97-AF65-F5344CB8AC3E}">
        <p14:creationId xmlns:p14="http://schemas.microsoft.com/office/powerpoint/2010/main" val="2414655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DA49-2BDE-4F97-A4C6-9A42D03027A4}"/>
              </a:ext>
            </a:extLst>
          </p:cNvPr>
          <p:cNvSpPr>
            <a:spLocks noGrp="1"/>
          </p:cNvSpPr>
          <p:nvPr>
            <p:ph type="title"/>
          </p:nvPr>
        </p:nvSpPr>
        <p:spPr/>
        <p:txBody>
          <a:bodyPr/>
          <a:lstStyle/>
          <a:p>
            <a:r>
              <a:rPr lang="en-US" dirty="0"/>
              <a:t>Record/playback. </a:t>
            </a:r>
          </a:p>
        </p:txBody>
      </p:sp>
      <p:sp>
        <p:nvSpPr>
          <p:cNvPr id="3" name="Content Placeholder 2">
            <a:extLst>
              <a:ext uri="{FF2B5EF4-FFF2-40B4-BE49-F238E27FC236}">
                <a16:creationId xmlns:a16="http://schemas.microsoft.com/office/drawing/2014/main" id="{A0A3FC41-0850-4699-BAD6-7D4A2D3D499F}"/>
              </a:ext>
            </a:extLst>
          </p:cNvPr>
          <p:cNvSpPr>
            <a:spLocks noGrp="1"/>
          </p:cNvSpPr>
          <p:nvPr>
            <p:ph idx="1"/>
          </p:nvPr>
        </p:nvSpPr>
        <p:spPr>
          <a:xfrm>
            <a:off x="838200" y="1690688"/>
            <a:ext cx="10515600" cy="4486275"/>
          </a:xfrm>
        </p:spPr>
        <p:txBody>
          <a:bodyPr>
            <a:normAutofit/>
          </a:bodyPr>
          <a:lstStyle/>
          <a:p>
            <a:pPr algn="just"/>
            <a:r>
              <a:rPr lang="en-US" dirty="0"/>
              <a:t>Record/playback refers to both </a:t>
            </a:r>
            <a:r>
              <a:rPr lang="en-US" i="1" dirty="0">
                <a:solidFill>
                  <a:srgbClr val="00B0F0"/>
                </a:solidFill>
              </a:rPr>
              <a:t>capturing information crossing </a:t>
            </a:r>
            <a:r>
              <a:rPr lang="en-US" dirty="0"/>
              <a:t>an interface and </a:t>
            </a:r>
            <a:r>
              <a:rPr lang="en-US" i="1" dirty="0">
                <a:solidFill>
                  <a:srgbClr val="00B0F0"/>
                </a:solidFill>
              </a:rPr>
              <a:t>using it as input </a:t>
            </a:r>
            <a:r>
              <a:rPr lang="en-US" dirty="0"/>
              <a:t>into the test harness. </a:t>
            </a:r>
          </a:p>
          <a:p>
            <a:pPr algn="just"/>
            <a:endParaRPr lang="en-US" dirty="0"/>
          </a:p>
          <a:p>
            <a:pPr algn="just"/>
            <a:r>
              <a:rPr lang="en-US" dirty="0"/>
              <a:t>The information crossing an interface during normal operation is;</a:t>
            </a:r>
          </a:p>
          <a:p>
            <a:pPr lvl="1" algn="just"/>
            <a:r>
              <a:rPr lang="en-US" dirty="0"/>
              <a:t>saved in some repository and represents output from one component </a:t>
            </a:r>
          </a:p>
          <a:p>
            <a:pPr lvl="1" algn="just"/>
            <a:r>
              <a:rPr lang="en-US" dirty="0"/>
              <a:t>and input to another. </a:t>
            </a:r>
          </a:p>
          <a:p>
            <a:pPr lvl="1" algn="just"/>
            <a:endParaRPr lang="en-US" dirty="0"/>
          </a:p>
          <a:p>
            <a:pPr algn="just"/>
            <a:r>
              <a:rPr lang="en-US" dirty="0"/>
              <a:t>Recording this information allows test input for one of the components to be generated and test output for later comparison to be saved.</a:t>
            </a:r>
          </a:p>
          <a:p>
            <a:endParaRPr lang="en-PK" dirty="0"/>
          </a:p>
        </p:txBody>
      </p:sp>
    </p:spTree>
    <p:extLst>
      <p:ext uri="{BB962C8B-B14F-4D97-AF65-F5344CB8AC3E}">
        <p14:creationId xmlns:p14="http://schemas.microsoft.com/office/powerpoint/2010/main" val="283259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DE83-78E7-47BC-9197-7F1840D2EBBE}"/>
              </a:ext>
            </a:extLst>
          </p:cNvPr>
          <p:cNvSpPr>
            <a:spLocks noGrp="1"/>
          </p:cNvSpPr>
          <p:nvPr>
            <p:ph type="title"/>
          </p:nvPr>
        </p:nvSpPr>
        <p:spPr>
          <a:xfrm>
            <a:off x="440636" y="338620"/>
            <a:ext cx="10515600" cy="1325563"/>
          </a:xfrm>
        </p:spPr>
        <p:txBody>
          <a:bodyPr/>
          <a:lstStyle/>
          <a:p>
            <a:r>
              <a:rPr lang="en-US" b="1" dirty="0"/>
              <a:t>USABILITY</a:t>
            </a:r>
            <a:br>
              <a:rPr lang="en-US" b="1" dirty="0"/>
            </a:br>
            <a:endParaRPr lang="en-PK" dirty="0"/>
          </a:p>
        </p:txBody>
      </p:sp>
      <p:sp>
        <p:nvSpPr>
          <p:cNvPr id="3" name="Content Placeholder 2">
            <a:extLst>
              <a:ext uri="{FF2B5EF4-FFF2-40B4-BE49-F238E27FC236}">
                <a16:creationId xmlns:a16="http://schemas.microsoft.com/office/drawing/2014/main" id="{2AEBF632-630A-4579-A1E7-3EBC1AF0744A}"/>
              </a:ext>
            </a:extLst>
          </p:cNvPr>
          <p:cNvSpPr>
            <a:spLocks noGrp="1"/>
          </p:cNvSpPr>
          <p:nvPr>
            <p:ph idx="1"/>
          </p:nvPr>
        </p:nvSpPr>
        <p:spPr>
          <a:xfrm>
            <a:off x="838200" y="1351722"/>
            <a:ext cx="10515600" cy="5326684"/>
          </a:xfrm>
        </p:spPr>
        <p:txBody>
          <a:bodyPr>
            <a:normAutofit/>
          </a:bodyPr>
          <a:lstStyle/>
          <a:p>
            <a:pPr algn="just"/>
            <a:r>
              <a:rPr lang="en-US" dirty="0"/>
              <a:t>Usability is concerned with;</a:t>
            </a:r>
          </a:p>
          <a:p>
            <a:pPr lvl="1" algn="just"/>
            <a:r>
              <a:rPr lang="en-US" i="1" dirty="0"/>
              <a:t>how easy it is for the </a:t>
            </a:r>
            <a:r>
              <a:rPr lang="en-US" i="1" dirty="0">
                <a:solidFill>
                  <a:srgbClr val="FF0000"/>
                </a:solidFill>
              </a:rPr>
              <a:t>user to accomplish </a:t>
            </a:r>
            <a:r>
              <a:rPr lang="en-US" i="1" dirty="0"/>
              <a:t>a desired task </a:t>
            </a:r>
          </a:p>
          <a:p>
            <a:pPr lvl="1" algn="just"/>
            <a:r>
              <a:rPr lang="en-US" i="1" dirty="0"/>
              <a:t>and the kind of user </a:t>
            </a:r>
            <a:r>
              <a:rPr lang="en-US" i="1" dirty="0">
                <a:solidFill>
                  <a:srgbClr val="00B050"/>
                </a:solidFill>
              </a:rPr>
              <a:t>support the system provides</a:t>
            </a:r>
            <a:r>
              <a:rPr lang="en-US" i="1" dirty="0"/>
              <a:t>. </a:t>
            </a:r>
          </a:p>
          <a:p>
            <a:pPr lvl="1" algn="just"/>
            <a:endParaRPr lang="en-US" dirty="0"/>
          </a:p>
          <a:p>
            <a:pPr lvl="1" algn="just"/>
            <a:endParaRPr lang="en-US" dirty="0"/>
          </a:p>
          <a:p>
            <a:pPr algn="just"/>
            <a:r>
              <a:rPr lang="en-US" dirty="0"/>
              <a:t>It can be broken down into the following areas:</a:t>
            </a:r>
          </a:p>
          <a:p>
            <a:pPr marL="971550" lvl="1" indent="-514350" algn="just">
              <a:buFont typeface="+mj-lt"/>
              <a:buAutoNum type="arabicPeriod"/>
            </a:pPr>
            <a:r>
              <a:rPr lang="en-US" b="1" dirty="0"/>
              <a:t>Learning system features. </a:t>
            </a:r>
            <a:r>
              <a:rPr lang="en-US" dirty="0"/>
              <a:t>If the user is unfamiliar with a particular system or a particular aspect of it, what can the system do to make the task of learning easier?</a:t>
            </a:r>
          </a:p>
          <a:p>
            <a:pPr marL="971550" lvl="1" indent="-514350" algn="just">
              <a:buFont typeface="+mj-lt"/>
              <a:buAutoNum type="arabicPeriod"/>
            </a:pPr>
            <a:endParaRPr lang="en-US" dirty="0"/>
          </a:p>
          <a:p>
            <a:pPr marL="971550" lvl="1" indent="-514350" algn="just">
              <a:buFont typeface="+mj-lt"/>
              <a:buAutoNum type="arabicPeriod"/>
            </a:pPr>
            <a:r>
              <a:rPr lang="en-US" b="1" dirty="0"/>
              <a:t>Using a system efficiently.</a:t>
            </a:r>
            <a:r>
              <a:rPr lang="en-US" dirty="0"/>
              <a:t> What can the system do to make the user more efficient in its operation?</a:t>
            </a:r>
          </a:p>
          <a:p>
            <a:endParaRPr lang="en-PK" dirty="0"/>
          </a:p>
        </p:txBody>
      </p:sp>
    </p:spTree>
    <p:extLst>
      <p:ext uri="{BB962C8B-B14F-4D97-AF65-F5344CB8AC3E}">
        <p14:creationId xmlns:p14="http://schemas.microsoft.com/office/powerpoint/2010/main" val="161584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1B26-1EB4-4D3D-94CC-5F98613CA3E4}"/>
              </a:ext>
            </a:extLst>
          </p:cNvPr>
          <p:cNvSpPr>
            <a:spLocks noGrp="1"/>
          </p:cNvSpPr>
          <p:nvPr>
            <p:ph type="title"/>
          </p:nvPr>
        </p:nvSpPr>
        <p:spPr/>
        <p:txBody>
          <a:bodyPr/>
          <a:lstStyle/>
          <a:p>
            <a:r>
              <a:rPr lang="en-US" dirty="0"/>
              <a:t>Separate interface from implementation.</a:t>
            </a:r>
            <a:endParaRPr lang="en-PK" dirty="0"/>
          </a:p>
        </p:txBody>
      </p:sp>
      <p:sp>
        <p:nvSpPr>
          <p:cNvPr id="3" name="Content Placeholder 2">
            <a:extLst>
              <a:ext uri="{FF2B5EF4-FFF2-40B4-BE49-F238E27FC236}">
                <a16:creationId xmlns:a16="http://schemas.microsoft.com/office/drawing/2014/main" id="{64EB0D78-EFE9-4C30-A89E-C00B598D03D6}"/>
              </a:ext>
            </a:extLst>
          </p:cNvPr>
          <p:cNvSpPr>
            <a:spLocks noGrp="1"/>
          </p:cNvSpPr>
          <p:nvPr>
            <p:ph idx="1"/>
          </p:nvPr>
        </p:nvSpPr>
        <p:spPr/>
        <p:txBody>
          <a:bodyPr/>
          <a:lstStyle/>
          <a:p>
            <a:pPr algn="just"/>
            <a:r>
              <a:rPr lang="en-US" dirty="0"/>
              <a:t>Separating the interface from the implementation allows </a:t>
            </a:r>
            <a:r>
              <a:rPr lang="en-US" i="1" dirty="0">
                <a:solidFill>
                  <a:srgbClr val="00B050"/>
                </a:solidFill>
              </a:rPr>
              <a:t>substitution</a:t>
            </a:r>
            <a:r>
              <a:rPr lang="en-US" dirty="0"/>
              <a:t> for various testing purposes. </a:t>
            </a:r>
          </a:p>
          <a:p>
            <a:pPr algn="just"/>
            <a:endParaRPr lang="en-US" dirty="0"/>
          </a:p>
          <a:p>
            <a:pPr algn="just"/>
            <a:r>
              <a:rPr lang="en-US" i="1" dirty="0">
                <a:solidFill>
                  <a:srgbClr val="FF0000"/>
                </a:solidFill>
              </a:rPr>
              <a:t>Stubbing implementations </a:t>
            </a:r>
            <a:r>
              <a:rPr lang="en-US" dirty="0"/>
              <a:t>allows the remainder of the system to be tested in the absence of the component being stubbed.</a:t>
            </a:r>
          </a:p>
          <a:p>
            <a:pPr algn="just"/>
            <a:endParaRPr lang="en-US" dirty="0"/>
          </a:p>
          <a:p>
            <a:pPr algn="just"/>
            <a:r>
              <a:rPr lang="en-US" dirty="0"/>
              <a:t> Substituting a specialized component allows the </a:t>
            </a:r>
            <a:r>
              <a:rPr lang="en-US" dirty="0">
                <a:solidFill>
                  <a:srgbClr val="00B0F0"/>
                </a:solidFill>
              </a:rPr>
              <a:t>component being replaced </a:t>
            </a:r>
            <a:r>
              <a:rPr lang="en-US" dirty="0"/>
              <a:t>to act as a test harness for the remainder of the system.</a:t>
            </a:r>
          </a:p>
          <a:p>
            <a:endParaRPr lang="en-PK" dirty="0"/>
          </a:p>
        </p:txBody>
      </p:sp>
    </p:spTree>
    <p:extLst>
      <p:ext uri="{BB962C8B-B14F-4D97-AF65-F5344CB8AC3E}">
        <p14:creationId xmlns:p14="http://schemas.microsoft.com/office/powerpoint/2010/main" val="2405720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3F16-86F2-4252-9B99-F2EA9B9943E6}"/>
              </a:ext>
            </a:extLst>
          </p:cNvPr>
          <p:cNvSpPr>
            <a:spLocks noGrp="1"/>
          </p:cNvSpPr>
          <p:nvPr>
            <p:ph type="title"/>
          </p:nvPr>
        </p:nvSpPr>
        <p:spPr>
          <a:xfrm>
            <a:off x="414130" y="232603"/>
            <a:ext cx="10515600" cy="1325563"/>
          </a:xfrm>
        </p:spPr>
        <p:txBody>
          <a:bodyPr/>
          <a:lstStyle/>
          <a:p>
            <a:r>
              <a:rPr lang="en-US" dirty="0"/>
              <a:t>Specialize access routes/interfaces.</a:t>
            </a:r>
            <a:endParaRPr lang="en-PK" dirty="0"/>
          </a:p>
        </p:txBody>
      </p:sp>
      <p:sp>
        <p:nvSpPr>
          <p:cNvPr id="3" name="Content Placeholder 2">
            <a:extLst>
              <a:ext uri="{FF2B5EF4-FFF2-40B4-BE49-F238E27FC236}">
                <a16:creationId xmlns:a16="http://schemas.microsoft.com/office/drawing/2014/main" id="{8550000B-E6F0-45A6-95D1-B7B9B281FD83}"/>
              </a:ext>
            </a:extLst>
          </p:cNvPr>
          <p:cNvSpPr>
            <a:spLocks noGrp="1"/>
          </p:cNvSpPr>
          <p:nvPr>
            <p:ph idx="1"/>
          </p:nvPr>
        </p:nvSpPr>
        <p:spPr>
          <a:xfrm>
            <a:off x="757030" y="1558166"/>
            <a:ext cx="10677939" cy="4667250"/>
          </a:xfrm>
        </p:spPr>
        <p:txBody>
          <a:bodyPr>
            <a:normAutofit/>
          </a:bodyPr>
          <a:lstStyle/>
          <a:p>
            <a:pPr algn="just"/>
            <a:r>
              <a:rPr lang="en-US" dirty="0"/>
              <a:t>Having specialized testing interfaces allows the </a:t>
            </a:r>
            <a:r>
              <a:rPr lang="en-US" i="1" dirty="0">
                <a:solidFill>
                  <a:srgbClr val="00B0F0"/>
                </a:solidFill>
              </a:rPr>
              <a:t>capturing of variable values for a component </a:t>
            </a:r>
            <a:r>
              <a:rPr lang="en-US" dirty="0"/>
              <a:t>through a test harness as well as independently from its normal execution. </a:t>
            </a:r>
          </a:p>
          <a:p>
            <a:pPr algn="just"/>
            <a:endParaRPr lang="en-US" dirty="0"/>
          </a:p>
          <a:p>
            <a:pPr algn="just"/>
            <a:r>
              <a:rPr lang="en-US" dirty="0"/>
              <a:t>For example, </a:t>
            </a:r>
            <a:r>
              <a:rPr lang="en-US" dirty="0">
                <a:solidFill>
                  <a:srgbClr val="FF0000"/>
                </a:solidFill>
              </a:rPr>
              <a:t>metadata </a:t>
            </a:r>
            <a:r>
              <a:rPr lang="en-US" dirty="0"/>
              <a:t>might be made available through a specialized interface that a test harness would use to drive its activities. </a:t>
            </a:r>
          </a:p>
          <a:p>
            <a:pPr algn="just"/>
            <a:endParaRPr lang="en-US" dirty="0"/>
          </a:p>
          <a:p>
            <a:pPr algn="just"/>
            <a:r>
              <a:rPr lang="en-US" dirty="0"/>
              <a:t>Specialized access routes and interfaces should be kept separate from the access routes and interfaces for required functionality.</a:t>
            </a:r>
          </a:p>
          <a:p>
            <a:endParaRPr lang="en-PK" dirty="0"/>
          </a:p>
        </p:txBody>
      </p:sp>
    </p:spTree>
    <p:extLst>
      <p:ext uri="{BB962C8B-B14F-4D97-AF65-F5344CB8AC3E}">
        <p14:creationId xmlns:p14="http://schemas.microsoft.com/office/powerpoint/2010/main" val="183356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D72B-CB97-4B74-80D2-27B85ACFD557}"/>
              </a:ext>
            </a:extLst>
          </p:cNvPr>
          <p:cNvSpPr>
            <a:spLocks noGrp="1"/>
          </p:cNvSpPr>
          <p:nvPr>
            <p:ph type="title"/>
          </p:nvPr>
        </p:nvSpPr>
        <p:spPr>
          <a:xfrm>
            <a:off x="241852" y="0"/>
            <a:ext cx="10515600" cy="1325563"/>
          </a:xfrm>
        </p:spPr>
        <p:txBody>
          <a:bodyPr/>
          <a:lstStyle/>
          <a:p>
            <a:r>
              <a:rPr lang="en-US" b="1" dirty="0"/>
              <a:t>INTERNAL MONITORING</a:t>
            </a:r>
            <a:endParaRPr lang="en-PK" dirty="0"/>
          </a:p>
        </p:txBody>
      </p:sp>
      <p:sp>
        <p:nvSpPr>
          <p:cNvPr id="3" name="Content Placeholder 2">
            <a:extLst>
              <a:ext uri="{FF2B5EF4-FFF2-40B4-BE49-F238E27FC236}">
                <a16:creationId xmlns:a16="http://schemas.microsoft.com/office/drawing/2014/main" id="{B8567702-CC4D-4A07-8A48-97C026584F68}"/>
              </a:ext>
            </a:extLst>
          </p:cNvPr>
          <p:cNvSpPr>
            <a:spLocks noGrp="1"/>
          </p:cNvSpPr>
          <p:nvPr>
            <p:ph idx="1"/>
          </p:nvPr>
        </p:nvSpPr>
        <p:spPr>
          <a:xfrm>
            <a:off x="689113" y="1113184"/>
            <a:ext cx="10664687" cy="5406886"/>
          </a:xfrm>
        </p:spPr>
        <p:txBody>
          <a:bodyPr>
            <a:normAutofit fontScale="92500" lnSpcReduction="10000"/>
          </a:bodyPr>
          <a:lstStyle/>
          <a:p>
            <a:pPr algn="just"/>
            <a:r>
              <a:rPr lang="en-US" dirty="0"/>
              <a:t>A component can implement tactics based on </a:t>
            </a:r>
            <a:r>
              <a:rPr lang="en-US" dirty="0">
                <a:solidFill>
                  <a:srgbClr val="FF0000"/>
                </a:solidFill>
              </a:rPr>
              <a:t>internal state </a:t>
            </a:r>
            <a:r>
              <a:rPr lang="en-US" dirty="0"/>
              <a:t>to support the testing process…..Built-in monitors. </a:t>
            </a:r>
          </a:p>
          <a:p>
            <a:pPr algn="just"/>
            <a:endParaRPr lang="en-US" dirty="0"/>
          </a:p>
          <a:p>
            <a:pPr algn="just"/>
            <a:r>
              <a:rPr lang="en-US" dirty="0"/>
              <a:t>The component can maintain </a:t>
            </a:r>
            <a:r>
              <a:rPr lang="en-US" i="1" dirty="0"/>
              <a:t>state, performance load, capacity, security,</a:t>
            </a:r>
            <a:r>
              <a:rPr lang="en-US" dirty="0"/>
              <a:t> or other information………… accessible through an interface. </a:t>
            </a:r>
          </a:p>
          <a:p>
            <a:pPr lvl="1" algn="just"/>
            <a:r>
              <a:rPr lang="en-US" dirty="0"/>
              <a:t>This interface can be a </a:t>
            </a:r>
            <a:r>
              <a:rPr lang="en-US" i="1" dirty="0"/>
              <a:t>permanent interface </a:t>
            </a:r>
            <a:r>
              <a:rPr lang="en-US" dirty="0"/>
              <a:t>of the component </a:t>
            </a:r>
          </a:p>
          <a:p>
            <a:pPr lvl="1" algn="just"/>
            <a:r>
              <a:rPr lang="en-US" dirty="0"/>
              <a:t>or it can be introduced </a:t>
            </a:r>
            <a:r>
              <a:rPr lang="en-US" i="1" dirty="0"/>
              <a:t>temporarily</a:t>
            </a:r>
            <a:r>
              <a:rPr lang="en-US" dirty="0"/>
              <a:t>. </a:t>
            </a:r>
          </a:p>
          <a:p>
            <a:pPr lvl="1" algn="just"/>
            <a:endParaRPr lang="en-US" dirty="0"/>
          </a:p>
          <a:p>
            <a:pPr algn="just"/>
            <a:r>
              <a:rPr lang="en-US" dirty="0"/>
              <a:t>A common technique is to </a:t>
            </a:r>
            <a:r>
              <a:rPr lang="en-US" i="1" dirty="0">
                <a:solidFill>
                  <a:srgbClr val="00B0F0"/>
                </a:solidFill>
              </a:rPr>
              <a:t>record events when monitoring states have been activated</a:t>
            </a:r>
            <a:r>
              <a:rPr lang="en-US" dirty="0"/>
              <a:t>. </a:t>
            </a:r>
          </a:p>
          <a:p>
            <a:pPr algn="just"/>
            <a:endParaRPr lang="en-US" dirty="0"/>
          </a:p>
          <a:p>
            <a:pPr algn="just"/>
            <a:r>
              <a:rPr lang="en-US" dirty="0"/>
              <a:t>Monitoring states can actually </a:t>
            </a:r>
            <a:r>
              <a:rPr lang="en-US" i="1" dirty="0">
                <a:solidFill>
                  <a:srgbClr val="00B050"/>
                </a:solidFill>
              </a:rPr>
              <a:t>increase the testing effort </a:t>
            </a:r>
            <a:r>
              <a:rPr lang="en-US" dirty="0"/>
              <a:t>and increased visibility of the component usually more than outweigh the cost of the additional testing.</a:t>
            </a:r>
          </a:p>
          <a:p>
            <a:endParaRPr lang="en-PK" dirty="0"/>
          </a:p>
        </p:txBody>
      </p:sp>
    </p:spTree>
    <p:extLst>
      <p:ext uri="{BB962C8B-B14F-4D97-AF65-F5344CB8AC3E}">
        <p14:creationId xmlns:p14="http://schemas.microsoft.com/office/powerpoint/2010/main" val="2812404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C2F2-2D82-43F3-8784-9EF00E51E689}"/>
              </a:ext>
            </a:extLst>
          </p:cNvPr>
          <p:cNvSpPr>
            <a:spLocks noGrp="1"/>
          </p:cNvSpPr>
          <p:nvPr>
            <p:ph type="title"/>
          </p:nvPr>
        </p:nvSpPr>
        <p:spPr/>
        <p:txBody>
          <a:bodyPr/>
          <a:lstStyle/>
          <a:p>
            <a:r>
              <a:rPr lang="en-US" b="1" dirty="0"/>
              <a:t>Summary of testability tactics</a:t>
            </a:r>
            <a:endParaRPr lang="en-PK" dirty="0"/>
          </a:p>
        </p:txBody>
      </p:sp>
      <p:pic>
        <p:nvPicPr>
          <p:cNvPr id="5" name="Content Placeholder 4">
            <a:extLst>
              <a:ext uri="{FF2B5EF4-FFF2-40B4-BE49-F238E27FC236}">
                <a16:creationId xmlns:a16="http://schemas.microsoft.com/office/drawing/2014/main" id="{AE734D43-3ACB-43D1-8AF2-FD3A403A5D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186" t="51847" r="21576" b="10084"/>
          <a:stretch/>
        </p:blipFill>
        <p:spPr>
          <a:xfrm>
            <a:off x="2213113" y="1961322"/>
            <a:ext cx="8070573" cy="4253948"/>
          </a:xfrm>
        </p:spPr>
      </p:pic>
    </p:spTree>
    <p:extLst>
      <p:ext uri="{BB962C8B-B14F-4D97-AF65-F5344CB8AC3E}">
        <p14:creationId xmlns:p14="http://schemas.microsoft.com/office/powerpoint/2010/main" val="1039790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DE83-78E7-47BC-9197-7F1840D2EBBE}"/>
              </a:ext>
            </a:extLst>
          </p:cNvPr>
          <p:cNvSpPr>
            <a:spLocks noGrp="1"/>
          </p:cNvSpPr>
          <p:nvPr>
            <p:ph type="title"/>
          </p:nvPr>
        </p:nvSpPr>
        <p:spPr>
          <a:xfrm>
            <a:off x="546653" y="643421"/>
            <a:ext cx="10515600" cy="1325563"/>
          </a:xfrm>
        </p:spPr>
        <p:txBody>
          <a:bodyPr/>
          <a:lstStyle/>
          <a:p>
            <a:r>
              <a:rPr lang="en-US" b="1" dirty="0"/>
              <a:t>USABILITY</a:t>
            </a:r>
            <a:endParaRPr lang="en-PK" dirty="0"/>
          </a:p>
        </p:txBody>
      </p:sp>
      <p:sp>
        <p:nvSpPr>
          <p:cNvPr id="3" name="Content Placeholder 2">
            <a:extLst>
              <a:ext uri="{FF2B5EF4-FFF2-40B4-BE49-F238E27FC236}">
                <a16:creationId xmlns:a16="http://schemas.microsoft.com/office/drawing/2014/main" id="{2AEBF632-630A-4579-A1E7-3EBC1AF0744A}"/>
              </a:ext>
            </a:extLst>
          </p:cNvPr>
          <p:cNvSpPr>
            <a:spLocks noGrp="1"/>
          </p:cNvSpPr>
          <p:nvPr>
            <p:ph idx="1"/>
          </p:nvPr>
        </p:nvSpPr>
        <p:spPr>
          <a:xfrm>
            <a:off x="838200" y="2252870"/>
            <a:ext cx="10515600" cy="4425536"/>
          </a:xfrm>
        </p:spPr>
        <p:txBody>
          <a:bodyPr>
            <a:normAutofit/>
          </a:bodyPr>
          <a:lstStyle/>
          <a:p>
            <a:pPr marL="971550" lvl="1" indent="-514350" algn="just">
              <a:buFont typeface="+mj-lt"/>
              <a:buAutoNum type="arabicPeriod" startAt="3"/>
            </a:pPr>
            <a:r>
              <a:rPr lang="en-US" b="1" dirty="0"/>
              <a:t>Minimizing the impact of errors. </a:t>
            </a:r>
            <a:r>
              <a:rPr lang="en-US" dirty="0"/>
              <a:t>What can the system do so that a user error has minimal impact?</a:t>
            </a:r>
          </a:p>
          <a:p>
            <a:pPr marL="971550" lvl="1" indent="-514350" algn="just">
              <a:buFont typeface="+mj-lt"/>
              <a:buAutoNum type="arabicPeriod" startAt="3"/>
            </a:pPr>
            <a:endParaRPr lang="en-US" dirty="0"/>
          </a:p>
          <a:p>
            <a:pPr marL="971550" lvl="1" indent="-514350" algn="just">
              <a:buFont typeface="+mj-lt"/>
              <a:buAutoNum type="arabicPeriod" startAt="3"/>
            </a:pPr>
            <a:endParaRPr lang="en-US" dirty="0"/>
          </a:p>
          <a:p>
            <a:pPr marL="971550" lvl="1" indent="-514350" algn="just">
              <a:buFont typeface="+mj-lt"/>
              <a:buAutoNum type="arabicPeriod" startAt="3"/>
            </a:pPr>
            <a:r>
              <a:rPr lang="en-US" b="1" dirty="0"/>
              <a:t>Adapting the system to user needs. </a:t>
            </a:r>
            <a:r>
              <a:rPr lang="en-US" dirty="0"/>
              <a:t>How can the user (or the system itself) adapt to make the user's task easier?</a:t>
            </a:r>
          </a:p>
          <a:p>
            <a:pPr marL="971550" lvl="1" indent="-514350" algn="just">
              <a:buFont typeface="+mj-lt"/>
              <a:buAutoNum type="arabicPeriod" startAt="3"/>
            </a:pPr>
            <a:endParaRPr lang="en-US" dirty="0"/>
          </a:p>
          <a:p>
            <a:endParaRPr lang="en-PK" dirty="0"/>
          </a:p>
        </p:txBody>
      </p:sp>
    </p:spTree>
    <p:extLst>
      <p:ext uri="{BB962C8B-B14F-4D97-AF65-F5344CB8AC3E}">
        <p14:creationId xmlns:p14="http://schemas.microsoft.com/office/powerpoint/2010/main" val="190996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ED58-F2D9-4450-97A0-DAAF7C5C25E1}"/>
              </a:ext>
            </a:extLst>
          </p:cNvPr>
          <p:cNvSpPr>
            <a:spLocks noGrp="1"/>
          </p:cNvSpPr>
          <p:nvPr>
            <p:ph type="title"/>
          </p:nvPr>
        </p:nvSpPr>
        <p:spPr/>
        <p:txBody>
          <a:bodyPr/>
          <a:lstStyle/>
          <a:p>
            <a:r>
              <a:rPr lang="en-US" b="1" dirty="0"/>
              <a:t>Usability Tactics</a:t>
            </a:r>
            <a:endParaRPr lang="en-PK" dirty="0"/>
          </a:p>
        </p:txBody>
      </p:sp>
      <p:sp>
        <p:nvSpPr>
          <p:cNvPr id="3" name="Content Placeholder 2">
            <a:extLst>
              <a:ext uri="{FF2B5EF4-FFF2-40B4-BE49-F238E27FC236}">
                <a16:creationId xmlns:a16="http://schemas.microsoft.com/office/drawing/2014/main" id="{EC1EBCB1-8FFC-4A84-90B4-43427B0A118C}"/>
              </a:ext>
            </a:extLst>
          </p:cNvPr>
          <p:cNvSpPr>
            <a:spLocks noGrp="1"/>
          </p:cNvSpPr>
          <p:nvPr>
            <p:ph idx="1"/>
          </p:nvPr>
        </p:nvSpPr>
        <p:spPr/>
        <p:txBody>
          <a:bodyPr/>
          <a:lstStyle/>
          <a:p>
            <a:r>
              <a:rPr lang="en-US" dirty="0"/>
              <a:t>Two types of tactics support usability, each intended for two categories of "users." </a:t>
            </a:r>
          </a:p>
          <a:p>
            <a:endParaRPr lang="en-US" dirty="0"/>
          </a:p>
          <a:p>
            <a:pPr marL="914400" lvl="1" indent="-457200" algn="just">
              <a:buFont typeface="+mj-lt"/>
              <a:buAutoNum type="arabicPeriod"/>
            </a:pPr>
            <a:r>
              <a:rPr lang="en-US" dirty="0"/>
              <a:t>The first category, </a:t>
            </a:r>
            <a:r>
              <a:rPr lang="en-US" b="1" i="1" dirty="0">
                <a:solidFill>
                  <a:srgbClr val="00B050"/>
                </a:solidFill>
              </a:rPr>
              <a:t>runtime</a:t>
            </a:r>
            <a:r>
              <a:rPr lang="en-US" dirty="0"/>
              <a:t>, includes those that support the user during system execution. </a:t>
            </a:r>
          </a:p>
          <a:p>
            <a:pPr marL="914400" lvl="1" indent="-457200" algn="just">
              <a:buFont typeface="+mj-lt"/>
              <a:buAutoNum type="arabicPeriod"/>
            </a:pPr>
            <a:endParaRPr lang="en-US" dirty="0"/>
          </a:p>
          <a:p>
            <a:pPr marL="914400" lvl="1" indent="-457200" algn="just">
              <a:buFont typeface="+mj-lt"/>
              <a:buAutoNum type="arabicPeriod"/>
            </a:pPr>
            <a:r>
              <a:rPr lang="en-US" dirty="0"/>
              <a:t>The second category is based on the </a:t>
            </a:r>
            <a:r>
              <a:rPr lang="en-US" b="1" i="1" dirty="0">
                <a:solidFill>
                  <a:srgbClr val="00B050"/>
                </a:solidFill>
              </a:rPr>
              <a:t>iterative nature of user interface </a:t>
            </a:r>
            <a:r>
              <a:rPr lang="en-US" dirty="0"/>
              <a:t>design and supports the interface developer at design time. </a:t>
            </a:r>
          </a:p>
        </p:txBody>
      </p:sp>
    </p:spTree>
    <p:extLst>
      <p:ext uri="{BB962C8B-B14F-4D97-AF65-F5344CB8AC3E}">
        <p14:creationId xmlns:p14="http://schemas.microsoft.com/office/powerpoint/2010/main" val="139983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3D290-1CDF-4DA0-96B2-BC73A69AE2CC}"/>
              </a:ext>
            </a:extLst>
          </p:cNvPr>
          <p:cNvSpPr>
            <a:spLocks noGrp="1"/>
          </p:cNvSpPr>
          <p:nvPr>
            <p:ph type="title"/>
          </p:nvPr>
        </p:nvSpPr>
        <p:spPr>
          <a:xfrm>
            <a:off x="573156" y="500062"/>
            <a:ext cx="10515600" cy="1325563"/>
          </a:xfrm>
        </p:spPr>
        <p:txBody>
          <a:bodyPr/>
          <a:lstStyle/>
          <a:p>
            <a:r>
              <a:rPr lang="en-US" b="1" dirty="0"/>
              <a:t>RUNTIME TACTICS</a:t>
            </a:r>
            <a:br>
              <a:rPr lang="en-US" b="1" dirty="0"/>
            </a:br>
            <a:endParaRPr lang="en-PK" dirty="0"/>
          </a:p>
        </p:txBody>
      </p:sp>
      <p:sp>
        <p:nvSpPr>
          <p:cNvPr id="3" name="Content Placeholder 2">
            <a:extLst>
              <a:ext uri="{FF2B5EF4-FFF2-40B4-BE49-F238E27FC236}">
                <a16:creationId xmlns:a16="http://schemas.microsoft.com/office/drawing/2014/main" id="{C1AB15BA-9CAC-4C8D-A645-7F1D287CF980}"/>
              </a:ext>
            </a:extLst>
          </p:cNvPr>
          <p:cNvSpPr>
            <a:spLocks noGrp="1"/>
          </p:cNvSpPr>
          <p:nvPr>
            <p:ph idx="1"/>
          </p:nvPr>
        </p:nvSpPr>
        <p:spPr/>
        <p:txBody>
          <a:bodyPr/>
          <a:lstStyle/>
          <a:p>
            <a:r>
              <a:rPr lang="en-US" dirty="0"/>
              <a:t>Once a system is executing, usability is enhanced;</a:t>
            </a:r>
          </a:p>
          <a:p>
            <a:endParaRPr lang="en-US" dirty="0"/>
          </a:p>
          <a:p>
            <a:pPr lvl="1"/>
            <a:r>
              <a:rPr lang="en-US" sz="2800" dirty="0"/>
              <a:t>by giving the </a:t>
            </a:r>
            <a:r>
              <a:rPr lang="en-US" sz="2800" dirty="0">
                <a:solidFill>
                  <a:srgbClr val="FF0000"/>
                </a:solidFill>
              </a:rPr>
              <a:t>user feedback </a:t>
            </a:r>
            <a:r>
              <a:rPr lang="en-US" sz="2800" dirty="0"/>
              <a:t>as to what the system is doing </a:t>
            </a:r>
          </a:p>
          <a:p>
            <a:pPr lvl="1"/>
            <a:endParaRPr lang="en-US" sz="2800" dirty="0"/>
          </a:p>
          <a:p>
            <a:pPr lvl="1"/>
            <a:r>
              <a:rPr lang="en-US" sz="2800" dirty="0"/>
              <a:t>and by providing the user with the ability to issue </a:t>
            </a:r>
            <a:r>
              <a:rPr lang="en-US" sz="2800" dirty="0">
                <a:solidFill>
                  <a:srgbClr val="00B050"/>
                </a:solidFill>
              </a:rPr>
              <a:t>usability-based commands</a:t>
            </a:r>
            <a:r>
              <a:rPr lang="en-US" sz="2800" dirty="0"/>
              <a:t>.</a:t>
            </a:r>
          </a:p>
          <a:p>
            <a:pPr lvl="2"/>
            <a:r>
              <a:rPr lang="en-US" sz="2400" dirty="0"/>
              <a:t>For example, </a:t>
            </a:r>
            <a:r>
              <a:rPr lang="en-US" sz="2400" dirty="0">
                <a:solidFill>
                  <a:srgbClr val="00B0F0"/>
                </a:solidFill>
              </a:rPr>
              <a:t>cancel, undo, aggregate</a:t>
            </a:r>
            <a:r>
              <a:rPr lang="en-US" sz="2400" dirty="0"/>
              <a:t>, to support the user in either error correction or more efficient operations.</a:t>
            </a:r>
          </a:p>
          <a:p>
            <a:endParaRPr lang="en-PK" dirty="0"/>
          </a:p>
        </p:txBody>
      </p:sp>
    </p:spTree>
    <p:extLst>
      <p:ext uri="{BB962C8B-B14F-4D97-AF65-F5344CB8AC3E}">
        <p14:creationId xmlns:p14="http://schemas.microsoft.com/office/powerpoint/2010/main" val="261598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ABFC3-2392-4E10-BFDF-8295632B7728}"/>
              </a:ext>
            </a:extLst>
          </p:cNvPr>
          <p:cNvSpPr>
            <a:spLocks noGrp="1"/>
          </p:cNvSpPr>
          <p:nvPr>
            <p:ph type="title"/>
          </p:nvPr>
        </p:nvSpPr>
        <p:spPr>
          <a:xfrm>
            <a:off x="347869" y="192847"/>
            <a:ext cx="10515600" cy="1325563"/>
          </a:xfrm>
        </p:spPr>
        <p:txBody>
          <a:bodyPr/>
          <a:lstStyle/>
          <a:p>
            <a:r>
              <a:rPr lang="en-US" b="1" dirty="0"/>
              <a:t>RUNTIME TACTICS</a:t>
            </a:r>
            <a:endParaRPr lang="en-PK" dirty="0"/>
          </a:p>
        </p:txBody>
      </p:sp>
      <p:sp>
        <p:nvSpPr>
          <p:cNvPr id="3" name="Content Placeholder 2">
            <a:extLst>
              <a:ext uri="{FF2B5EF4-FFF2-40B4-BE49-F238E27FC236}">
                <a16:creationId xmlns:a16="http://schemas.microsoft.com/office/drawing/2014/main" id="{6FE3BCCC-CA33-4359-968B-216E82047246}"/>
              </a:ext>
            </a:extLst>
          </p:cNvPr>
          <p:cNvSpPr>
            <a:spLocks noGrp="1"/>
          </p:cNvSpPr>
          <p:nvPr>
            <p:ph idx="1"/>
          </p:nvPr>
        </p:nvSpPr>
        <p:spPr>
          <a:xfrm>
            <a:off x="838199" y="1690688"/>
            <a:ext cx="10691191" cy="4802187"/>
          </a:xfrm>
        </p:spPr>
        <p:txBody>
          <a:bodyPr>
            <a:normAutofit fontScale="92500" lnSpcReduction="10000"/>
          </a:bodyPr>
          <a:lstStyle/>
          <a:p>
            <a:pPr algn="just"/>
            <a:r>
              <a:rPr lang="en-US" dirty="0"/>
              <a:t>Researchers in human–computer interaction have used the terms;</a:t>
            </a:r>
          </a:p>
          <a:p>
            <a:pPr lvl="1" algn="just"/>
            <a:r>
              <a:rPr lang="en-US" dirty="0"/>
              <a:t> </a:t>
            </a:r>
            <a:r>
              <a:rPr lang="en-US" i="1" dirty="0">
                <a:solidFill>
                  <a:srgbClr val="00B0F0"/>
                </a:solidFill>
              </a:rPr>
              <a:t>"user initiative," "system initiative," and "mixed initiative" </a:t>
            </a:r>
          </a:p>
          <a:p>
            <a:pPr algn="just"/>
            <a:r>
              <a:rPr lang="en-US" dirty="0"/>
              <a:t>to describe which of the </a:t>
            </a:r>
            <a:r>
              <a:rPr lang="en-US" i="1" dirty="0">
                <a:solidFill>
                  <a:srgbClr val="FF0000"/>
                </a:solidFill>
              </a:rPr>
              <a:t>human–computer pair </a:t>
            </a:r>
            <a:r>
              <a:rPr lang="en-US" dirty="0"/>
              <a:t>takes the initiative in performing certain actions and how the interaction proceeds. </a:t>
            </a:r>
          </a:p>
          <a:p>
            <a:pPr algn="just"/>
            <a:endParaRPr lang="en-US" dirty="0"/>
          </a:p>
          <a:p>
            <a:pPr algn="just"/>
            <a:r>
              <a:rPr lang="en-US" dirty="0"/>
              <a:t>For example, </a:t>
            </a:r>
          </a:p>
          <a:p>
            <a:pPr lvl="1" algn="just"/>
            <a:r>
              <a:rPr lang="en-US" dirty="0"/>
              <a:t>when canceling a command the user issues a cancel—"user initiative"—and the system responds. </a:t>
            </a:r>
          </a:p>
          <a:p>
            <a:pPr lvl="1" algn="just"/>
            <a:r>
              <a:rPr lang="en-US" dirty="0"/>
              <a:t>During the cancel, however, the system may put up a progress indicator—"system initiative." </a:t>
            </a:r>
          </a:p>
          <a:p>
            <a:pPr lvl="1" algn="just"/>
            <a:r>
              <a:rPr lang="en-US" dirty="0"/>
              <a:t>Thus, cancel demonstrates "mixed initiative." We use this distinction between user and system initiative to discuss the tactics that the architect uses to achieve </a:t>
            </a:r>
            <a:r>
              <a:rPr lang="en-US" dirty="0" smtClean="0"/>
              <a:t>various </a:t>
            </a:r>
            <a:r>
              <a:rPr lang="en-US" dirty="0"/>
              <a:t>scenarios.</a:t>
            </a:r>
          </a:p>
        </p:txBody>
      </p:sp>
    </p:spTree>
    <p:extLst>
      <p:ext uri="{BB962C8B-B14F-4D97-AF65-F5344CB8AC3E}">
        <p14:creationId xmlns:p14="http://schemas.microsoft.com/office/powerpoint/2010/main" val="3419037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960F-348B-4CBE-B111-CF5D44196A4A}"/>
              </a:ext>
            </a:extLst>
          </p:cNvPr>
          <p:cNvSpPr>
            <a:spLocks noGrp="1"/>
          </p:cNvSpPr>
          <p:nvPr>
            <p:ph type="title"/>
          </p:nvPr>
        </p:nvSpPr>
        <p:spPr/>
        <p:txBody>
          <a:bodyPr/>
          <a:lstStyle/>
          <a:p>
            <a:r>
              <a:rPr lang="en-US" b="1" dirty="0"/>
              <a:t>User Initiative</a:t>
            </a:r>
            <a:endParaRPr lang="en-PK" b="1" dirty="0"/>
          </a:p>
        </p:txBody>
      </p:sp>
      <p:sp>
        <p:nvSpPr>
          <p:cNvPr id="3" name="Content Placeholder 2">
            <a:extLst>
              <a:ext uri="{FF2B5EF4-FFF2-40B4-BE49-F238E27FC236}">
                <a16:creationId xmlns:a16="http://schemas.microsoft.com/office/drawing/2014/main" id="{29AB3DD4-43F5-47CF-89DE-C3156CD809DD}"/>
              </a:ext>
            </a:extLst>
          </p:cNvPr>
          <p:cNvSpPr>
            <a:spLocks noGrp="1"/>
          </p:cNvSpPr>
          <p:nvPr>
            <p:ph idx="1"/>
          </p:nvPr>
        </p:nvSpPr>
        <p:spPr>
          <a:xfrm>
            <a:off x="838200" y="1690688"/>
            <a:ext cx="10515600" cy="4486275"/>
          </a:xfrm>
        </p:spPr>
        <p:txBody>
          <a:bodyPr>
            <a:normAutofit/>
          </a:bodyPr>
          <a:lstStyle/>
          <a:p>
            <a:pPr algn="just"/>
            <a:r>
              <a:rPr lang="en-US" dirty="0"/>
              <a:t>When the user takes the initiative, the </a:t>
            </a:r>
            <a:r>
              <a:rPr lang="en-US" i="1" dirty="0">
                <a:solidFill>
                  <a:srgbClr val="FF0000"/>
                </a:solidFill>
              </a:rPr>
              <a:t>architect designs a response</a:t>
            </a:r>
            <a:r>
              <a:rPr lang="en-US" dirty="0"/>
              <a:t>. The architect must enumerate </a:t>
            </a:r>
            <a:r>
              <a:rPr lang="en-US" i="1" dirty="0">
                <a:solidFill>
                  <a:srgbClr val="00B050"/>
                </a:solidFill>
              </a:rPr>
              <a:t>the responsibilities of the system </a:t>
            </a:r>
            <a:r>
              <a:rPr lang="en-US" dirty="0"/>
              <a:t>to respond to the user command. </a:t>
            </a:r>
          </a:p>
          <a:p>
            <a:pPr algn="just"/>
            <a:endParaRPr lang="en-US" dirty="0"/>
          </a:p>
          <a:p>
            <a:pPr algn="just"/>
            <a:r>
              <a:rPr lang="en-US" dirty="0"/>
              <a:t>To use the cancel example again: </a:t>
            </a:r>
          </a:p>
          <a:p>
            <a:pPr lvl="1" algn="just"/>
            <a:r>
              <a:rPr lang="en-US" dirty="0"/>
              <a:t>When the user issues a </a:t>
            </a:r>
            <a:r>
              <a:rPr lang="en-US" i="1" dirty="0">
                <a:solidFill>
                  <a:srgbClr val="7030A0"/>
                </a:solidFill>
              </a:rPr>
              <a:t>cancel command</a:t>
            </a:r>
            <a:r>
              <a:rPr lang="en-US" dirty="0"/>
              <a:t>, the system must be </a:t>
            </a:r>
            <a:r>
              <a:rPr lang="en-US" i="1" dirty="0">
                <a:solidFill>
                  <a:srgbClr val="FF0000"/>
                </a:solidFill>
              </a:rPr>
              <a:t>listening for it </a:t>
            </a:r>
            <a:r>
              <a:rPr lang="en-US" dirty="0"/>
              <a:t>(thus, there is the responsibility to have a constant listener that is not blocked by the actions of whatever is being canceled); </a:t>
            </a:r>
          </a:p>
          <a:p>
            <a:pPr lvl="1" algn="just"/>
            <a:r>
              <a:rPr lang="en-US" dirty="0"/>
              <a:t>any </a:t>
            </a:r>
            <a:r>
              <a:rPr lang="en-US" i="1" dirty="0">
                <a:solidFill>
                  <a:srgbClr val="00B050"/>
                </a:solidFill>
              </a:rPr>
              <a:t>resources must be freed being used </a:t>
            </a:r>
            <a:r>
              <a:rPr lang="en-US" dirty="0"/>
              <a:t>by the canceled command; and </a:t>
            </a:r>
            <a:r>
              <a:rPr lang="en-US" i="1" dirty="0">
                <a:solidFill>
                  <a:srgbClr val="00B050"/>
                </a:solidFill>
              </a:rPr>
              <a:t>components that are collaborating </a:t>
            </a:r>
            <a:r>
              <a:rPr lang="en-US" dirty="0"/>
              <a:t>with the canceled command must be informed so that they can also take appropriate action.</a:t>
            </a:r>
          </a:p>
          <a:p>
            <a:endParaRPr lang="en-PK" dirty="0"/>
          </a:p>
        </p:txBody>
      </p:sp>
    </p:spTree>
    <p:extLst>
      <p:ext uri="{BB962C8B-B14F-4D97-AF65-F5344CB8AC3E}">
        <p14:creationId xmlns:p14="http://schemas.microsoft.com/office/powerpoint/2010/main" val="234826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346A-0120-4DF8-821E-3789D317E86D}"/>
              </a:ext>
            </a:extLst>
          </p:cNvPr>
          <p:cNvSpPr>
            <a:spLocks noGrp="1"/>
          </p:cNvSpPr>
          <p:nvPr>
            <p:ph type="title"/>
          </p:nvPr>
        </p:nvSpPr>
        <p:spPr>
          <a:xfrm>
            <a:off x="569842" y="206099"/>
            <a:ext cx="10214113" cy="1325563"/>
          </a:xfrm>
        </p:spPr>
        <p:txBody>
          <a:bodyPr/>
          <a:lstStyle/>
          <a:p>
            <a:r>
              <a:rPr lang="en-US" dirty="0"/>
              <a:t>System Initiative</a:t>
            </a:r>
            <a:endParaRPr lang="en-PK" dirty="0"/>
          </a:p>
        </p:txBody>
      </p:sp>
      <p:sp>
        <p:nvSpPr>
          <p:cNvPr id="3" name="Content Placeholder 2">
            <a:extLst>
              <a:ext uri="{FF2B5EF4-FFF2-40B4-BE49-F238E27FC236}">
                <a16:creationId xmlns:a16="http://schemas.microsoft.com/office/drawing/2014/main" id="{3991DB50-D07C-4EA0-952D-1876AC0A6153}"/>
              </a:ext>
            </a:extLst>
          </p:cNvPr>
          <p:cNvSpPr>
            <a:spLocks noGrp="1"/>
          </p:cNvSpPr>
          <p:nvPr>
            <p:ph idx="1"/>
          </p:nvPr>
        </p:nvSpPr>
        <p:spPr/>
        <p:txBody>
          <a:bodyPr>
            <a:normAutofit/>
          </a:bodyPr>
          <a:lstStyle/>
          <a:p>
            <a:pPr algn="just"/>
            <a:r>
              <a:rPr lang="en-US" dirty="0"/>
              <a:t>When the system takes the initiative, it must rely on some information;</a:t>
            </a:r>
          </a:p>
          <a:p>
            <a:pPr algn="just"/>
            <a:endParaRPr lang="en-US" dirty="0"/>
          </a:p>
          <a:p>
            <a:pPr marL="914400" lvl="1" indent="-457200" algn="just">
              <a:buFont typeface="+mj-lt"/>
              <a:buAutoNum type="arabicPeriod"/>
            </a:pPr>
            <a:r>
              <a:rPr lang="en-US" dirty="0" smtClean="0"/>
              <a:t>Maintain a </a:t>
            </a:r>
            <a:r>
              <a:rPr lang="en-US" dirty="0"/>
              <a:t>model—about the user,</a:t>
            </a:r>
          </a:p>
          <a:p>
            <a:pPr marL="914400" lvl="1" indent="-457200" algn="just">
              <a:buFont typeface="+mj-lt"/>
              <a:buAutoNum type="arabicPeriod"/>
            </a:pPr>
            <a:endParaRPr lang="en-US" dirty="0"/>
          </a:p>
          <a:p>
            <a:pPr marL="914400" lvl="1" indent="-457200" algn="just">
              <a:buFont typeface="+mj-lt"/>
              <a:buAutoNum type="arabicPeriod"/>
            </a:pPr>
            <a:r>
              <a:rPr lang="en-US" dirty="0"/>
              <a:t>Maintain a model—about </a:t>
            </a:r>
            <a:r>
              <a:rPr lang="en-US" dirty="0"/>
              <a:t>the task being undertaken by the user, </a:t>
            </a:r>
          </a:p>
          <a:p>
            <a:pPr marL="914400" lvl="1" indent="-457200" algn="just">
              <a:buFont typeface="+mj-lt"/>
              <a:buAutoNum type="arabicPeriod"/>
            </a:pPr>
            <a:endParaRPr lang="en-US" dirty="0"/>
          </a:p>
          <a:p>
            <a:pPr marL="914400" lvl="1" indent="-457200" algn="just">
              <a:buFont typeface="+mj-lt"/>
              <a:buAutoNum type="arabicPeriod"/>
            </a:pPr>
            <a:r>
              <a:rPr lang="en-US" dirty="0"/>
              <a:t>Maintain </a:t>
            </a:r>
            <a:r>
              <a:rPr lang="en-US" dirty="0" smtClean="0"/>
              <a:t>a </a:t>
            </a:r>
            <a:r>
              <a:rPr lang="en-US" dirty="0"/>
              <a:t>model—about </a:t>
            </a:r>
            <a:r>
              <a:rPr lang="en-US" dirty="0" smtClean="0"/>
              <a:t>the </a:t>
            </a:r>
            <a:r>
              <a:rPr lang="en-US" dirty="0"/>
              <a:t>system state itself. </a:t>
            </a:r>
          </a:p>
          <a:p>
            <a:pPr algn="just"/>
            <a:endParaRPr lang="en-US" dirty="0"/>
          </a:p>
          <a:p>
            <a:endParaRPr lang="en-PK" dirty="0"/>
          </a:p>
        </p:txBody>
      </p:sp>
    </p:spTree>
    <p:extLst>
      <p:ext uri="{BB962C8B-B14F-4D97-AF65-F5344CB8AC3E}">
        <p14:creationId xmlns:p14="http://schemas.microsoft.com/office/powerpoint/2010/main" val="212490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173C-F72E-4FE0-9363-95798F972736}"/>
              </a:ext>
            </a:extLst>
          </p:cNvPr>
          <p:cNvSpPr>
            <a:spLocks noGrp="1"/>
          </p:cNvSpPr>
          <p:nvPr>
            <p:ph type="title"/>
          </p:nvPr>
        </p:nvSpPr>
        <p:spPr/>
        <p:txBody>
          <a:bodyPr/>
          <a:lstStyle/>
          <a:p>
            <a:r>
              <a:rPr lang="en-US" dirty="0"/>
              <a:t>A model of the user</a:t>
            </a:r>
            <a:endParaRPr lang="en-PK" dirty="0"/>
          </a:p>
        </p:txBody>
      </p:sp>
      <p:sp>
        <p:nvSpPr>
          <p:cNvPr id="3" name="Content Placeholder 2">
            <a:extLst>
              <a:ext uri="{FF2B5EF4-FFF2-40B4-BE49-F238E27FC236}">
                <a16:creationId xmlns:a16="http://schemas.microsoft.com/office/drawing/2014/main" id="{59A3799E-B40D-4B4D-A5DF-A4FDDFCE6ABF}"/>
              </a:ext>
            </a:extLst>
          </p:cNvPr>
          <p:cNvSpPr>
            <a:spLocks noGrp="1"/>
          </p:cNvSpPr>
          <p:nvPr>
            <p:ph idx="1"/>
          </p:nvPr>
        </p:nvSpPr>
        <p:spPr/>
        <p:txBody>
          <a:bodyPr/>
          <a:lstStyle/>
          <a:p>
            <a:pPr algn="just"/>
            <a:r>
              <a:rPr lang="en-US" dirty="0"/>
              <a:t>In this case, the model maintained is of the user. </a:t>
            </a:r>
          </a:p>
          <a:p>
            <a:pPr algn="just"/>
            <a:endParaRPr lang="en-US" dirty="0"/>
          </a:p>
          <a:p>
            <a:pPr algn="just"/>
            <a:r>
              <a:rPr lang="en-US" dirty="0"/>
              <a:t>It determines the </a:t>
            </a:r>
            <a:r>
              <a:rPr lang="en-US" i="1" dirty="0">
                <a:solidFill>
                  <a:srgbClr val="FF0000"/>
                </a:solidFill>
              </a:rPr>
              <a:t>user's knowledge </a:t>
            </a:r>
            <a:r>
              <a:rPr lang="en-US" dirty="0"/>
              <a:t>of the system, the </a:t>
            </a:r>
            <a:r>
              <a:rPr lang="en-US" i="1" dirty="0">
                <a:solidFill>
                  <a:srgbClr val="FF0000"/>
                </a:solidFill>
              </a:rPr>
              <a:t>user's behavior</a:t>
            </a:r>
            <a:r>
              <a:rPr lang="en-US" dirty="0"/>
              <a:t> in terms of expected response time, and other aspects specific to a </a:t>
            </a:r>
            <a:r>
              <a:rPr lang="en-US" dirty="0">
                <a:solidFill>
                  <a:srgbClr val="00B0F0"/>
                </a:solidFill>
              </a:rPr>
              <a:t>user or a class of users</a:t>
            </a:r>
            <a:r>
              <a:rPr lang="en-US" dirty="0"/>
              <a:t>. </a:t>
            </a:r>
          </a:p>
          <a:p>
            <a:pPr algn="just"/>
            <a:endParaRPr lang="en-US" dirty="0"/>
          </a:p>
          <a:p>
            <a:pPr algn="just"/>
            <a:r>
              <a:rPr lang="en-US" dirty="0"/>
              <a:t>For example, maintaining a user model allows the </a:t>
            </a:r>
            <a:r>
              <a:rPr lang="en-US" i="1" dirty="0">
                <a:solidFill>
                  <a:srgbClr val="00B050"/>
                </a:solidFill>
              </a:rPr>
              <a:t>system to pace scrolling so that pages </a:t>
            </a:r>
            <a:r>
              <a:rPr lang="en-US" dirty="0"/>
              <a:t>do not fly past faster than they can be read.</a:t>
            </a:r>
          </a:p>
          <a:p>
            <a:endParaRPr lang="en-PK" dirty="0"/>
          </a:p>
        </p:txBody>
      </p:sp>
    </p:spTree>
    <p:extLst>
      <p:ext uri="{BB962C8B-B14F-4D97-AF65-F5344CB8AC3E}">
        <p14:creationId xmlns:p14="http://schemas.microsoft.com/office/powerpoint/2010/main" val="1943508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 Presentation.potx" id="{56FA722C-F846-4CAB-B731-AD623A5E3E2F}" vid="{D64B6417-52F1-44C8-A69F-2D9066A04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0</TotalTime>
  <Words>1380</Words>
  <Application>Microsoft Office PowerPoint</Application>
  <PresentationFormat>Widescreen</PresentationFormat>
  <Paragraphs>150</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vt:lpstr>
      <vt:lpstr>Franklin Gothic Book</vt:lpstr>
      <vt:lpstr>Segoe UI</vt:lpstr>
      <vt:lpstr>Office Theme</vt:lpstr>
      <vt:lpstr>Lecture 9 Ms. Maham Mehr Awan</vt:lpstr>
      <vt:lpstr>USABILITY </vt:lpstr>
      <vt:lpstr>USABILITY</vt:lpstr>
      <vt:lpstr>Usability Tactics</vt:lpstr>
      <vt:lpstr>RUNTIME TACTICS </vt:lpstr>
      <vt:lpstr>RUNTIME TACTICS</vt:lpstr>
      <vt:lpstr>User Initiative</vt:lpstr>
      <vt:lpstr>System Initiative</vt:lpstr>
      <vt:lpstr>A model of the user</vt:lpstr>
      <vt:lpstr>A model of the task</vt:lpstr>
      <vt:lpstr>A model of the system</vt:lpstr>
      <vt:lpstr>DESIGN-TIME TACTICS </vt:lpstr>
      <vt:lpstr>Separate the user interface</vt:lpstr>
      <vt:lpstr>Summary of runtime usability tactics</vt:lpstr>
      <vt:lpstr>TESTABILITY </vt:lpstr>
      <vt:lpstr>TESTABILITY </vt:lpstr>
      <vt:lpstr>TESTABILITY TACTICS</vt:lpstr>
      <vt:lpstr>INPUT/OUTPUT</vt:lpstr>
      <vt:lpstr>Record/playback. </vt:lpstr>
      <vt:lpstr>Separate interface from implementation.</vt:lpstr>
      <vt:lpstr>Specialize access routes/interfaces.</vt:lpstr>
      <vt:lpstr>INTERNAL MONITORING</vt:lpstr>
      <vt:lpstr>Summary of testability tactics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2019-03-27T04:18:52Z</dcterms:created>
  <dcterms:modified xsi:type="dcterms:W3CDTF">2020-01-06T10:40:31Z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2018-08-20T21:31:52.5878850Z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