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304" r:id="rId4"/>
    <p:sldId id="287" r:id="rId5"/>
    <p:sldId id="300" r:id="rId6"/>
    <p:sldId id="301" r:id="rId7"/>
    <p:sldId id="305" r:id="rId8"/>
    <p:sldId id="308" r:id="rId9"/>
    <p:sldId id="303" r:id="rId10"/>
    <p:sldId id="288" r:id="rId11"/>
    <p:sldId id="289" r:id="rId12"/>
    <p:sldId id="306" r:id="rId13"/>
    <p:sldId id="290" r:id="rId14"/>
    <p:sldId id="307" r:id="rId15"/>
    <p:sldId id="291" r:id="rId16"/>
    <p:sldId id="309" r:id="rId17"/>
    <p:sldId id="310" r:id="rId18"/>
    <p:sldId id="311" r:id="rId19"/>
    <p:sldId id="312" r:id="rId20"/>
    <p:sldId id="313" r:id="rId21"/>
    <p:sldId id="314" r:id="rId22"/>
    <p:sldId id="325" r:id="rId23"/>
    <p:sldId id="316" r:id="rId24"/>
    <p:sldId id="317" r:id="rId25"/>
    <p:sldId id="332" r:id="rId26"/>
    <p:sldId id="326" r:id="rId27"/>
    <p:sldId id="334" r:id="rId28"/>
    <p:sldId id="335" r:id="rId29"/>
    <p:sldId id="327" r:id="rId30"/>
    <p:sldId id="328" r:id="rId31"/>
    <p:sldId id="329" r:id="rId32"/>
    <p:sldId id="330" r:id="rId33"/>
    <p:sldId id="33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67463" autoAdjust="0"/>
  </p:normalViewPr>
  <p:slideViewPr>
    <p:cSldViewPr snapToGrid="0">
      <p:cViewPr varScale="1">
        <p:scale>
          <a:sx n="91" d="100"/>
          <a:sy n="91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513" y="5395892"/>
            <a:ext cx="5609222" cy="1363215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Lecture 9</a:t>
            </a:r>
            <a:b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Ms. </a:t>
            </a:r>
            <a:r>
              <a:rPr lang="en-US" sz="280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Maham </a:t>
            </a: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Mehr Awan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676" y="3875962"/>
            <a:ext cx="7334073" cy="1092407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Achieving Qualities</a:t>
            </a:r>
            <a:endParaRPr lang="en-US" sz="54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22DD-4DB9-4FBE-8C4F-9F9A62E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Resource consumption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4DB4-F101-4DA3-B6D6-12998867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77132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Resources include;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CPU,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data stores,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network communication bandwidth,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and memory,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100" dirty="0"/>
              <a:t>but it can also include entities defined by the particular system under design. </a:t>
            </a:r>
          </a:p>
          <a:p>
            <a:pPr marL="914400" lvl="2" indent="0">
              <a:buNone/>
            </a:pPr>
            <a:r>
              <a:rPr lang="en-US" sz="2100" i="1" dirty="0"/>
              <a:t>For example, buffers must be managed and access to critical sections must be made sequential. </a:t>
            </a:r>
          </a:p>
          <a:p>
            <a:pPr lvl="1"/>
            <a:endParaRPr lang="en-US" sz="1800" dirty="0"/>
          </a:p>
          <a:p>
            <a:pPr lvl="1"/>
            <a:endParaRPr lang="en-US" sz="700" dirty="0"/>
          </a:p>
          <a:p>
            <a:r>
              <a:rPr lang="en-US" sz="2400" dirty="0"/>
              <a:t>Events can be of varying types and each type goes through a </a:t>
            </a:r>
            <a:r>
              <a:rPr lang="en-US" sz="2400" dirty="0">
                <a:solidFill>
                  <a:srgbClr val="00B050"/>
                </a:solidFill>
              </a:rPr>
              <a:t>processing sequence</a:t>
            </a:r>
            <a:r>
              <a:rPr lang="en-US" sz="2400" dirty="0"/>
              <a:t>. </a:t>
            </a:r>
          </a:p>
          <a:p>
            <a:pPr lvl="1"/>
            <a:r>
              <a:rPr lang="en-US" sz="1800" dirty="0"/>
              <a:t>For example,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a message is generated by one component,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is placed on the network, and arrives at another component.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It is then placed in a buffer;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transformed in some fashion;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processed according to some algorithm;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transformed for output;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placed in an output buffer;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/>
              <a:t>and sent onward to another component, another system, or the user. </a:t>
            </a:r>
          </a:p>
          <a:p>
            <a:r>
              <a:rPr lang="en-US" sz="2400" dirty="0"/>
              <a:t>Each of these phases contributes to the </a:t>
            </a:r>
            <a:r>
              <a:rPr lang="en-US" sz="2400" dirty="0">
                <a:solidFill>
                  <a:srgbClr val="00B050"/>
                </a:solidFill>
              </a:rPr>
              <a:t>overall latency </a:t>
            </a:r>
            <a:r>
              <a:rPr lang="en-US" sz="2400" dirty="0"/>
              <a:t>of the processing of that event.</a:t>
            </a:r>
          </a:p>
        </p:txBody>
      </p:sp>
    </p:spTree>
    <p:extLst>
      <p:ext uri="{BB962C8B-B14F-4D97-AF65-F5344CB8AC3E}">
        <p14:creationId xmlns:p14="http://schemas.microsoft.com/office/powerpoint/2010/main" val="284075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CC06-65E8-4FB0-B2F8-6920D38D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time.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C746-E302-4019-B88E-F2FF5524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computation can be blocked from using a resource;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because of </a:t>
            </a:r>
            <a:r>
              <a:rPr lang="en-US" dirty="0">
                <a:solidFill>
                  <a:srgbClr val="FF0000"/>
                </a:solidFill>
              </a:rPr>
              <a:t>contention</a:t>
            </a:r>
            <a:r>
              <a:rPr lang="en-US" dirty="0"/>
              <a:t> for it,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because the resource is </a:t>
            </a:r>
            <a:r>
              <a:rPr lang="en-US" dirty="0">
                <a:solidFill>
                  <a:srgbClr val="FF0000"/>
                </a:solidFill>
              </a:rPr>
              <a:t>unavailable</a:t>
            </a:r>
            <a:r>
              <a:rPr lang="en-US" dirty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 because the computation depends on the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of other computations that are not yet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322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CC06-65E8-4FB0-B2F8-6920D38D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time… Contention for resources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C746-E302-4019-B88E-F2FF5524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Events arriving at the system. </a:t>
            </a:r>
          </a:p>
          <a:p>
            <a:endParaRPr lang="en-US" dirty="0"/>
          </a:p>
          <a:p>
            <a:r>
              <a:rPr lang="en-US" dirty="0"/>
              <a:t>These events may be in a single stream or in multiple streams. </a:t>
            </a:r>
          </a:p>
          <a:p>
            <a:pPr lvl="1"/>
            <a:r>
              <a:rPr lang="en-US" dirty="0"/>
              <a:t>Multiple streams vying for the same resource </a:t>
            </a:r>
          </a:p>
          <a:p>
            <a:pPr lvl="1"/>
            <a:r>
              <a:rPr lang="en-US" dirty="0"/>
              <a:t>or different events in the same stream vying for the same resource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contribute to latency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more contention for a resource, more likelihood of latency.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668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154E-9E0A-4279-BEE3-22AE0CC6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time…. Unavailability of resources.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9A67-F575-4B24-8495-3061997E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Even in the absence of contention, computation cannot proceed if a </a:t>
            </a:r>
            <a:r>
              <a:rPr lang="en-US" dirty="0">
                <a:solidFill>
                  <a:srgbClr val="FF0000"/>
                </a:solidFill>
              </a:rPr>
              <a:t>resource is unavailable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Unavailability may be caused by the resource being </a:t>
            </a:r>
            <a:r>
              <a:rPr lang="en-US" dirty="0">
                <a:solidFill>
                  <a:srgbClr val="00B050"/>
                </a:solidFill>
              </a:rPr>
              <a:t>offline</a:t>
            </a:r>
            <a:r>
              <a:rPr lang="en-US" dirty="0"/>
              <a:t> or by </a:t>
            </a:r>
            <a:r>
              <a:rPr lang="en-US" dirty="0">
                <a:solidFill>
                  <a:srgbClr val="00B050"/>
                </a:solidFill>
              </a:rPr>
              <a:t>failure of the component </a:t>
            </a:r>
            <a:r>
              <a:rPr lang="en-US" dirty="0"/>
              <a:t>or for some other reason.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Resource unavailability might cause a significant contribution to overall latency.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794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154E-9E0A-4279-BEE3-22AE0CC6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Blocked time…. Dependency on other computation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9A67-F575-4B24-8495-3061997E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computation may have to wait because;</a:t>
            </a:r>
          </a:p>
          <a:p>
            <a:pPr lvl="1"/>
            <a:r>
              <a:rPr lang="en-US" dirty="0"/>
              <a:t> it must </a:t>
            </a:r>
            <a:r>
              <a:rPr lang="en-US" dirty="0">
                <a:solidFill>
                  <a:srgbClr val="00B050"/>
                </a:solidFill>
              </a:rPr>
              <a:t>synchronize with the results </a:t>
            </a:r>
            <a:r>
              <a:rPr lang="en-US" dirty="0"/>
              <a:t>of another computation </a:t>
            </a:r>
          </a:p>
          <a:p>
            <a:pPr lvl="1"/>
            <a:r>
              <a:rPr lang="en-US" dirty="0"/>
              <a:t>or because it is waiting for the </a:t>
            </a:r>
            <a:r>
              <a:rPr lang="en-US" dirty="0">
                <a:solidFill>
                  <a:srgbClr val="00B050"/>
                </a:solidFill>
              </a:rPr>
              <a:t>results of a computation that it initiated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it may be reading information from two different sources;</a:t>
            </a:r>
          </a:p>
          <a:p>
            <a:pPr lvl="2"/>
            <a:r>
              <a:rPr lang="en-US" dirty="0"/>
              <a:t>if these two sources are read sequentially,  the latency will be higher than if they are read in parallel.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7302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BD5E-A6AC-447D-8E65-5687A966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 Categories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940E-73C3-4F42-B855-BCE8F00D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background, we turn to our three tactic categories: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 Demand,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 Management,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Resource Arbitration.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2059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2653-ED01-46D4-B1DA-30DB9F8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Demand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DB62-2441-45A2-846E-84C7E459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streams are the source of resource demand. </a:t>
            </a:r>
          </a:p>
          <a:p>
            <a:endParaRPr lang="en-US" dirty="0"/>
          </a:p>
          <a:p>
            <a:r>
              <a:rPr lang="en-US" dirty="0"/>
              <a:t>Two characteristics of demand are;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the </a:t>
            </a:r>
            <a:r>
              <a:rPr lang="en-US" i="1" dirty="0">
                <a:solidFill>
                  <a:srgbClr val="FF0000"/>
                </a:solidFill>
              </a:rPr>
              <a:t>time between events </a:t>
            </a:r>
            <a:r>
              <a:rPr lang="en-US" dirty="0"/>
              <a:t>in a resource stream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how much of a resource is consumed </a:t>
            </a:r>
            <a:r>
              <a:rPr lang="en-US" dirty="0"/>
              <a:t>by each request.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6030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81F-75CC-451E-A4DD-DC4D60E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231913"/>
            <a:ext cx="10515600" cy="1325563"/>
          </a:xfrm>
        </p:spPr>
        <p:txBody>
          <a:bodyPr/>
          <a:lstStyle/>
          <a:p>
            <a:r>
              <a:rPr lang="en-US" dirty="0"/>
              <a:t>Reduce the resources required for 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B717-0770-48D2-9527-A08458B6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194852"/>
          </a:xfrm>
        </p:spPr>
        <p:txBody>
          <a:bodyPr>
            <a:normAutofit/>
          </a:bodyPr>
          <a:lstStyle/>
          <a:p>
            <a:r>
              <a:rPr lang="en-US" dirty="0"/>
              <a:t>One tactic for reducing latency is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i="1" dirty="0">
                <a:solidFill>
                  <a:srgbClr val="00B050"/>
                </a:solidFill>
              </a:rPr>
              <a:t>reduce the resources required for processing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 event stream. </a:t>
            </a:r>
          </a:p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b="1" u="sng" dirty="0"/>
              <a:t>Increase computational efficiency:</a:t>
            </a:r>
          </a:p>
          <a:p>
            <a:pPr lvl="2" algn="just"/>
            <a:r>
              <a:rPr lang="en-US" sz="2200" dirty="0"/>
              <a:t>One step in the processing of an event or a message is applying some algorithm. </a:t>
            </a:r>
          </a:p>
          <a:p>
            <a:pPr lvl="2" algn="just"/>
            <a:r>
              <a:rPr lang="en-US" sz="2200" dirty="0">
                <a:solidFill>
                  <a:srgbClr val="FF0000"/>
                </a:solidFill>
              </a:rPr>
              <a:t>Improving the algorithms </a:t>
            </a:r>
            <a:r>
              <a:rPr lang="en-US" sz="2200" dirty="0"/>
              <a:t>used in critical areas will decrease latency. </a:t>
            </a:r>
          </a:p>
          <a:p>
            <a:pPr lvl="2" algn="just"/>
            <a:r>
              <a:rPr lang="en-US" sz="2200" dirty="0"/>
              <a:t>Sometimes </a:t>
            </a:r>
            <a:r>
              <a:rPr lang="en-US" sz="2200" dirty="0">
                <a:solidFill>
                  <a:srgbClr val="FF0000"/>
                </a:solidFill>
              </a:rPr>
              <a:t>one resource can be traded for another</a:t>
            </a:r>
            <a:r>
              <a:rPr lang="en-US" sz="2200" dirty="0"/>
              <a:t>. </a:t>
            </a:r>
          </a:p>
          <a:p>
            <a:pPr lvl="3" algn="just"/>
            <a:r>
              <a:rPr lang="en-US" sz="2000" dirty="0"/>
              <a:t>For example, intermediate data may be kept in a repository or it may be regenerated depending on time and space resource availability. </a:t>
            </a:r>
          </a:p>
          <a:p>
            <a:pPr lvl="3" algn="just"/>
            <a:r>
              <a:rPr lang="en-US" sz="2000" dirty="0"/>
              <a:t>This tactic is usually applied to the processor but is also effective when applied to other resources such as a disk</a:t>
            </a:r>
            <a:r>
              <a:rPr lang="en-US" dirty="0"/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1040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81F-75CC-451E-A4DD-DC4D60EA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resources required for 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B717-0770-48D2-9527-A08458B6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u="sng" dirty="0"/>
              <a:t>Reduce computational overhead: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b="1" u="sng" dirty="0"/>
          </a:p>
          <a:p>
            <a:pPr lvl="1" algn="just"/>
            <a:r>
              <a:rPr lang="en-US" sz="2200" dirty="0"/>
              <a:t>The use of intermediaries (so important for modifiability) increases the resources consumed in processing an event stream, and so removing them improves latency. 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This is a classic modifiability/performance tradeoff.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28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D738-91C2-4EFF-B1D2-76E2CB92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206099"/>
            <a:ext cx="10515600" cy="1325563"/>
          </a:xfrm>
        </p:spPr>
        <p:txBody>
          <a:bodyPr/>
          <a:lstStyle/>
          <a:p>
            <a:r>
              <a:rPr lang="en-US" dirty="0"/>
              <a:t>Reduce the number of events processed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6DA-3BF0-4DC9-B548-101CD106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531661"/>
            <a:ext cx="10515600" cy="49353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Another tactic for reducing latency is to reduce the number of events processed. This can be done in one of two fashions.</a:t>
            </a:r>
          </a:p>
          <a:p>
            <a:pPr algn="just"/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b="1" u="sng" dirty="0"/>
              <a:t>Manage event rate:</a:t>
            </a:r>
          </a:p>
          <a:p>
            <a:pPr lvl="2" algn="just"/>
            <a:r>
              <a:rPr lang="en-US" dirty="0"/>
              <a:t>Sometimes this is possible if the system was overengineered, it is possible to </a:t>
            </a:r>
            <a:r>
              <a:rPr lang="en-US" i="1" dirty="0">
                <a:solidFill>
                  <a:srgbClr val="FF0000"/>
                </a:solidFill>
              </a:rPr>
              <a:t>reduce the event frequency  thus demand can be reduced</a:t>
            </a:r>
            <a:r>
              <a:rPr lang="en-US" dirty="0"/>
              <a:t>.  </a:t>
            </a:r>
          </a:p>
          <a:p>
            <a:pPr lvl="2" algn="just"/>
            <a:r>
              <a:rPr lang="en-US" dirty="0"/>
              <a:t>Other times an unnecessarily </a:t>
            </a:r>
            <a:r>
              <a:rPr lang="en-US" dirty="0">
                <a:solidFill>
                  <a:srgbClr val="00B050"/>
                </a:solidFill>
              </a:rPr>
              <a:t>high frequency </a:t>
            </a:r>
            <a:r>
              <a:rPr lang="en-US" dirty="0"/>
              <a:t>rate is used to establish harmonic periods between multiple streams. That is, some stream or streams of events are oversampled so that they can be </a:t>
            </a:r>
            <a:r>
              <a:rPr lang="en-US" dirty="0">
                <a:solidFill>
                  <a:srgbClr val="00B050"/>
                </a:solidFill>
              </a:rPr>
              <a:t>synchronized</a:t>
            </a:r>
            <a:r>
              <a:rPr lang="en-US" dirty="0"/>
              <a:t>.</a:t>
            </a:r>
          </a:p>
          <a:p>
            <a:pPr marL="914400" lvl="2" indent="0" algn="just">
              <a:buNone/>
            </a:pPr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b="1" u="sng" dirty="0"/>
              <a:t>Control frequency of sampling</a:t>
            </a:r>
            <a:r>
              <a:rPr lang="en-US" dirty="0"/>
              <a:t>:</a:t>
            </a:r>
          </a:p>
          <a:p>
            <a:pPr lvl="2" algn="just"/>
            <a:r>
              <a:rPr lang="en-US" dirty="0"/>
              <a:t>If there is no control over the arrival of externally generated events, </a:t>
            </a:r>
          </a:p>
          <a:p>
            <a:pPr lvl="2" algn="just"/>
            <a:r>
              <a:rPr lang="en-US" dirty="0"/>
              <a:t>Requests are </a:t>
            </a:r>
            <a:r>
              <a:rPr lang="en-US" i="1" dirty="0">
                <a:solidFill>
                  <a:srgbClr val="FF0000"/>
                </a:solidFill>
              </a:rPr>
              <a:t>queued at a lower frequency</a:t>
            </a:r>
            <a:r>
              <a:rPr lang="en-US" dirty="0"/>
              <a:t>, possibly resulting in the </a:t>
            </a:r>
            <a:r>
              <a:rPr lang="en-US" i="1" dirty="0">
                <a:solidFill>
                  <a:srgbClr val="7030A0"/>
                </a:solidFill>
              </a:rPr>
              <a:t>loss of requests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err="1" smtClean="0"/>
              <a:t>Eg</a:t>
            </a:r>
            <a:r>
              <a:rPr lang="en-US" dirty="0" smtClean="0"/>
              <a:t>. Low quality video in YouTube 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464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DE83-78E7-47BC-9197-7F1840D2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6" y="33862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PERFORMANCE</a:t>
            </a:r>
            <a:br>
              <a:rPr lang="en-US" b="1" dirty="0"/>
            </a:b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616A7-18E9-4B07-BC4A-5FDBCA20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about </a:t>
            </a:r>
            <a:r>
              <a:rPr lang="en-US" dirty="0">
                <a:solidFill>
                  <a:srgbClr val="7030A0"/>
                </a:solidFill>
              </a:rPr>
              <a:t>timing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(</a:t>
            </a:r>
            <a:r>
              <a:rPr lang="en-US" i="1" dirty="0"/>
              <a:t>interrupts, messages, requests from users,</a:t>
            </a:r>
            <a:r>
              <a:rPr lang="en-US" dirty="0"/>
              <a:t>) occur, </a:t>
            </a:r>
          </a:p>
          <a:p>
            <a:pPr lvl="1"/>
            <a:r>
              <a:rPr lang="en-US" dirty="0"/>
              <a:t>and the system must </a:t>
            </a:r>
            <a:r>
              <a:rPr lang="en-US" dirty="0">
                <a:solidFill>
                  <a:srgbClr val="00B050"/>
                </a:solidFill>
              </a:rPr>
              <a:t>respond</a:t>
            </a:r>
            <a:r>
              <a:rPr lang="en-US" dirty="0"/>
              <a:t> to them. </a:t>
            </a:r>
          </a:p>
          <a:p>
            <a:pPr lvl="1"/>
            <a:endParaRPr lang="en-US" dirty="0"/>
          </a:p>
          <a:p>
            <a:r>
              <a:rPr lang="en-US" dirty="0"/>
              <a:t>There are a </a:t>
            </a:r>
            <a:r>
              <a:rPr lang="en-US" i="1" u="sng" dirty="0"/>
              <a:t>variety of categorizations</a:t>
            </a:r>
            <a:r>
              <a:rPr lang="en-US" i="1" dirty="0"/>
              <a:t> </a:t>
            </a:r>
            <a:r>
              <a:rPr lang="en-US" dirty="0"/>
              <a:t>of event arrival and the response </a:t>
            </a:r>
          </a:p>
          <a:p>
            <a:pPr lvl="1"/>
            <a:r>
              <a:rPr lang="en-US" dirty="0"/>
              <a:t>but basically performance is concerned with </a:t>
            </a:r>
            <a:r>
              <a:rPr lang="en-US" dirty="0">
                <a:solidFill>
                  <a:srgbClr val="7030A0"/>
                </a:solidFill>
              </a:rPr>
              <a:t>how long it takes</a:t>
            </a:r>
            <a:r>
              <a:rPr lang="en-US" dirty="0"/>
              <a:t> the system to respond when an event occurs.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158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92B0-648F-487B-95C4-61FCFE42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use of resources.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B05D-800E-4DE0-A766-A4105AFB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tactics for reducing or managing demand involve controlling the use of resources.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u="sng" dirty="0"/>
              <a:t>Bound execution times:</a:t>
            </a:r>
          </a:p>
          <a:p>
            <a:pPr lvl="2" algn="just"/>
            <a:r>
              <a:rPr lang="en-US" dirty="0"/>
              <a:t>Place a </a:t>
            </a:r>
            <a:r>
              <a:rPr lang="en-US" i="1" dirty="0">
                <a:solidFill>
                  <a:srgbClr val="FF0000"/>
                </a:solidFill>
              </a:rPr>
              <a:t>limit on how much execution time is used </a:t>
            </a:r>
            <a:r>
              <a:rPr lang="en-US" dirty="0"/>
              <a:t>to respond to an event. </a:t>
            </a:r>
          </a:p>
          <a:p>
            <a:pPr lvl="2" algn="just"/>
            <a:r>
              <a:rPr lang="en-US" dirty="0"/>
              <a:t>For iterative, data-dependent algorithms, limiting the number of iterations is a method for bounding execution times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err="1" smtClean="0"/>
              <a:t>Eg</a:t>
            </a:r>
            <a:r>
              <a:rPr lang="en-US" dirty="0" smtClean="0"/>
              <a:t> chess game. You can vary number of future moves game suggests</a:t>
            </a:r>
            <a:endParaRPr lang="en-US" dirty="0"/>
          </a:p>
          <a:p>
            <a:pPr lvl="2" algn="just"/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b="1" u="sng" dirty="0"/>
              <a:t>Bound queue sizes:</a:t>
            </a:r>
          </a:p>
          <a:p>
            <a:pPr marL="914400" lvl="2" indent="0" algn="just">
              <a:buNone/>
            </a:pPr>
            <a:r>
              <a:rPr lang="en-US" dirty="0"/>
              <a:t>This controls the maximum number of queued arrivals and consequently the resources used to process the arrivals.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2275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4601-F677-4F28-9A00-4FCC15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7F25-3835-4B72-989E-8BD7C107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 demand for resources may not be controllable, the management of these resources affects response times. </a:t>
            </a:r>
          </a:p>
          <a:p>
            <a:endParaRPr lang="en-US" dirty="0"/>
          </a:p>
          <a:p>
            <a:r>
              <a:rPr lang="en-US" dirty="0"/>
              <a:t>Some resource management tactics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Introduce concurrency.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Maintain multiple copies of either data or computations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available resources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2851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4601-F677-4F28-9A00-4FCC15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concurrency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7F25-3835-4B72-989E-8BD7C107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requests can be processed in parallel, the blocked time can be reduced.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Concurrency can be introduced by processing streams of events on </a:t>
            </a:r>
            <a:r>
              <a:rPr lang="en-US" dirty="0">
                <a:solidFill>
                  <a:srgbClr val="FF0000"/>
                </a:solidFill>
              </a:rPr>
              <a:t>different threads </a:t>
            </a:r>
            <a:r>
              <a:rPr lang="en-US" dirty="0"/>
              <a:t>or by creating additional threads to process different sets of activities.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Once concurrency has been introduced, </a:t>
            </a:r>
            <a:r>
              <a:rPr lang="en-US" dirty="0">
                <a:solidFill>
                  <a:srgbClr val="00B050"/>
                </a:solidFill>
              </a:rPr>
              <a:t>appropriately allocating the threads to resources: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load balancing </a:t>
            </a:r>
            <a:r>
              <a:rPr lang="en-US" dirty="0"/>
              <a:t>is important in order to maximally exploit the concurrency.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5395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018F-FF88-401D-B223-5C05EC60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multiple copies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BF49-2A9B-4AB4-A889-5EDC3597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Clients in a client-server pattern are replicas of the computation. </a:t>
            </a:r>
          </a:p>
          <a:p>
            <a:pPr lvl="1" algn="just"/>
            <a:r>
              <a:rPr lang="en-US" dirty="0"/>
              <a:t>to reduce the contention that would occur if all computations took place on a central server.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Caching</a:t>
            </a:r>
            <a:r>
              <a:rPr lang="en-US" dirty="0"/>
              <a:t> is a tactic in which data is replicated, either on different speed repositories to reduce contention.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the data being cached is usually a copy of existing data, </a:t>
            </a:r>
            <a:r>
              <a:rPr lang="en-US" dirty="0">
                <a:solidFill>
                  <a:srgbClr val="00B050"/>
                </a:solidFill>
              </a:rPr>
              <a:t>keeping the copies consistent and synchronized</a:t>
            </a:r>
            <a:r>
              <a:rPr lang="en-US" dirty="0"/>
              <a:t> becomes a responsibility that the system must assume.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8301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59E9-359D-48DB-A350-22EAF51A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available resources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C507-F69A-44CA-A77C-0B1E4FF8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processors, additional processors, additional memory, and faster networks all have the potential for reducing latency.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is usually a consideration in the choice of resources, but increasing the resources is definitely a tactic to reduce latency. </a:t>
            </a:r>
          </a:p>
          <a:p>
            <a:endParaRPr lang="en-US" dirty="0"/>
          </a:p>
          <a:p>
            <a:r>
              <a:rPr lang="en-US" dirty="0"/>
              <a:t>This kind of cost/performance tradeoff.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442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90E6-2711-400C-B21A-8E6CEF42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ARBITRATION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E6CB-6110-4CBB-AB58-BF164AD8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there is </a:t>
            </a:r>
            <a:r>
              <a:rPr lang="en-US" dirty="0">
                <a:solidFill>
                  <a:srgbClr val="FF0000"/>
                </a:solidFill>
              </a:rPr>
              <a:t>contention for a resource</a:t>
            </a:r>
            <a:r>
              <a:rPr lang="en-US" dirty="0"/>
              <a:t>, the resource must be scheduled:</a:t>
            </a:r>
          </a:p>
          <a:p>
            <a:pPr lvl="1"/>
            <a:r>
              <a:rPr lang="en-US" dirty="0"/>
              <a:t>Processors are scheduled, </a:t>
            </a:r>
          </a:p>
          <a:p>
            <a:pPr lvl="1"/>
            <a:r>
              <a:rPr lang="en-US" dirty="0"/>
              <a:t>buffers are scheduled, </a:t>
            </a:r>
          </a:p>
          <a:p>
            <a:pPr lvl="1"/>
            <a:r>
              <a:rPr lang="en-US" dirty="0"/>
              <a:t>and networks are scheduled. </a:t>
            </a:r>
          </a:p>
          <a:p>
            <a:pPr lvl="1"/>
            <a:endParaRPr lang="en-US" dirty="0"/>
          </a:p>
          <a:p>
            <a:r>
              <a:rPr lang="en-US" dirty="0"/>
              <a:t>The architect's goal is to:</a:t>
            </a:r>
          </a:p>
          <a:p>
            <a:pPr lvl="1"/>
            <a:r>
              <a:rPr lang="en-US" dirty="0"/>
              <a:t>understand the characteristics of each resource's use 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choose the scheduling strategy </a:t>
            </a:r>
            <a:r>
              <a:rPr lang="en-US" dirty="0"/>
              <a:t>that is compatible with it.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5089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024-3611-4823-B4E5-AF861460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ARBITRATION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E779-D859-4EFE-B262-BA030527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scheduling policy conceptually has two parts: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priority assignment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dispatching. </a:t>
            </a:r>
          </a:p>
          <a:p>
            <a:pPr lvl="1"/>
            <a:endParaRPr lang="en-US" dirty="0"/>
          </a:p>
          <a:p>
            <a:r>
              <a:rPr lang="en-US" dirty="0"/>
              <a:t>Scheduling include:</a:t>
            </a:r>
          </a:p>
          <a:p>
            <a:pPr lvl="1"/>
            <a:r>
              <a:rPr lang="en-US" dirty="0"/>
              <a:t>optimal resource usage, </a:t>
            </a:r>
          </a:p>
          <a:p>
            <a:pPr lvl="1"/>
            <a:r>
              <a:rPr lang="en-US" dirty="0"/>
              <a:t>minimizing the number of resources used, </a:t>
            </a:r>
          </a:p>
          <a:p>
            <a:pPr lvl="1"/>
            <a:r>
              <a:rPr lang="en-US" dirty="0"/>
              <a:t>minimizing latency, </a:t>
            </a:r>
          </a:p>
          <a:p>
            <a:pPr lvl="1"/>
            <a:r>
              <a:rPr lang="en-US" dirty="0"/>
              <a:t>maximizing throughput, </a:t>
            </a:r>
          </a:p>
          <a:p>
            <a:pPr lvl="1"/>
            <a:r>
              <a:rPr lang="en-US" dirty="0"/>
              <a:t>preventing starvation to ensure fairness, and so forth.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7767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024-3611-4823-B4E5-AF861460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ARBITRATION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E779-D859-4EFE-B262-BA030527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scheduling policies are: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First-in/First-out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Fixed-priority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Dynamic priority scheduling: </a:t>
            </a:r>
          </a:p>
        </p:txBody>
      </p:sp>
    </p:spTree>
    <p:extLst>
      <p:ext uri="{BB962C8B-B14F-4D97-AF65-F5344CB8AC3E}">
        <p14:creationId xmlns:p14="http://schemas.microsoft.com/office/powerpoint/2010/main" val="130094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024-3611-4823-B4E5-AF861460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First-in/First-out.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E779-D859-4EFE-B262-BA030527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 queues treat </a:t>
            </a:r>
            <a:r>
              <a:rPr lang="en-US" dirty="0">
                <a:solidFill>
                  <a:srgbClr val="FF0000"/>
                </a:solidFill>
              </a:rPr>
              <a:t>all requests for resources as equals </a:t>
            </a:r>
            <a:r>
              <a:rPr lang="en-US" dirty="0"/>
              <a:t>and satisfy them in turn. </a:t>
            </a:r>
          </a:p>
          <a:p>
            <a:endParaRPr lang="en-US" dirty="0"/>
          </a:p>
          <a:p>
            <a:r>
              <a:rPr lang="en-US" dirty="0"/>
              <a:t>One possibility with a FIFO queue is that;</a:t>
            </a:r>
          </a:p>
          <a:p>
            <a:pPr lvl="1"/>
            <a:r>
              <a:rPr lang="en-US" dirty="0"/>
              <a:t>one request will be </a:t>
            </a:r>
            <a:r>
              <a:rPr lang="en-US" dirty="0">
                <a:solidFill>
                  <a:srgbClr val="FF0000"/>
                </a:solidFill>
              </a:rPr>
              <a:t>stuck behind another one </a:t>
            </a:r>
            <a:r>
              <a:rPr lang="en-US" dirty="0"/>
              <a:t>that takes a long time to generate a response. </a:t>
            </a:r>
          </a:p>
          <a:p>
            <a:endParaRPr lang="en-US" dirty="0"/>
          </a:p>
          <a:p>
            <a:r>
              <a:rPr lang="en-US" dirty="0"/>
              <a:t>As long as all of the requests are truly equal, this is not a problem, </a:t>
            </a:r>
          </a:p>
          <a:p>
            <a:pPr lvl="1"/>
            <a:r>
              <a:rPr lang="en-US" dirty="0"/>
              <a:t>but if some requests are of higher priority than others, it is problematic.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7209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273D-1799-423C-82DF-19671DED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60325"/>
            <a:ext cx="10515600" cy="1325563"/>
          </a:xfrm>
        </p:spPr>
        <p:txBody>
          <a:bodyPr/>
          <a:lstStyle/>
          <a:p>
            <a:r>
              <a:rPr lang="en-US" dirty="0"/>
              <a:t>Fixed-priority scheduling.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BDC7-E57B-4B16-976A-0AA23C1D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955623"/>
          </a:xfrm>
        </p:spPr>
        <p:txBody>
          <a:bodyPr>
            <a:normAutofit/>
          </a:bodyPr>
          <a:lstStyle/>
          <a:p>
            <a:r>
              <a:rPr lang="en-US" sz="2600" dirty="0"/>
              <a:t>Fixed-priority scheduling assigns;</a:t>
            </a:r>
          </a:p>
          <a:p>
            <a:pPr lvl="1"/>
            <a:r>
              <a:rPr lang="en-US" dirty="0"/>
              <a:t>each requests a </a:t>
            </a:r>
            <a:r>
              <a:rPr lang="en-US" dirty="0">
                <a:solidFill>
                  <a:srgbClr val="FF0000"/>
                </a:solidFill>
              </a:rPr>
              <a:t>particular priority </a:t>
            </a:r>
          </a:p>
          <a:p>
            <a:pPr lvl="1"/>
            <a:r>
              <a:rPr lang="en-US" dirty="0"/>
              <a:t>and assigns the </a:t>
            </a:r>
            <a:r>
              <a:rPr lang="en-US" dirty="0">
                <a:solidFill>
                  <a:srgbClr val="00B050"/>
                </a:solidFill>
              </a:rPr>
              <a:t>resources in that priority order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sz="2600" dirty="0"/>
              <a:t>This strategy insures better service for higher-priority requests</a:t>
            </a:r>
          </a:p>
          <a:p>
            <a:pPr lvl="1"/>
            <a:r>
              <a:rPr lang="en-US" dirty="0"/>
              <a:t>but a </a:t>
            </a:r>
            <a:r>
              <a:rPr lang="en-US" i="1" dirty="0">
                <a:solidFill>
                  <a:srgbClr val="00B050"/>
                </a:solidFill>
              </a:rPr>
              <a:t>low-priority request taking an arbitrarily long time </a:t>
            </a:r>
            <a:r>
              <a:rPr lang="en-US" dirty="0"/>
              <a:t>to be serviced</a:t>
            </a:r>
          </a:p>
          <a:p>
            <a:pPr lvl="1"/>
            <a:endParaRPr lang="en-US" dirty="0"/>
          </a:p>
          <a:p>
            <a:r>
              <a:rPr lang="en-US" sz="2600" dirty="0"/>
              <a:t>Three common prioritization strategies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semantic importance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deadline monotonic.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rate monotonic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61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258417"/>
            <a:ext cx="10515600" cy="1325563"/>
          </a:xfrm>
        </p:spPr>
        <p:txBody>
          <a:bodyPr/>
          <a:lstStyle/>
          <a:p>
            <a:r>
              <a:rPr lang="en-US" b="1" dirty="0"/>
              <a:t>PERFORMANCE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3" y="1732722"/>
            <a:ext cx="10515600" cy="4654826"/>
          </a:xfrm>
        </p:spPr>
        <p:txBody>
          <a:bodyPr>
            <a:normAutofit/>
          </a:bodyPr>
          <a:lstStyle/>
          <a:p>
            <a:r>
              <a:rPr lang="en-US" dirty="0"/>
              <a:t>A performance scenario begins with;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request for some service </a:t>
            </a:r>
            <a:r>
              <a:rPr lang="en-US" dirty="0">
                <a:solidFill>
                  <a:srgbClr val="FF0000"/>
                </a:solidFill>
              </a:rPr>
              <a:t>arriving</a:t>
            </a:r>
            <a:r>
              <a:rPr lang="en-US" dirty="0"/>
              <a:t> at the system.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Satisfying the request </a:t>
            </a:r>
            <a:r>
              <a:rPr lang="en-US" dirty="0">
                <a:solidFill>
                  <a:srgbClr val="00B050"/>
                </a:solidFill>
              </a:rPr>
              <a:t>requires resources </a:t>
            </a:r>
            <a:r>
              <a:rPr lang="en-US" dirty="0"/>
              <a:t>to be consumed. </a:t>
            </a:r>
          </a:p>
          <a:p>
            <a:pPr lvl="2"/>
            <a:r>
              <a:rPr lang="en-US" dirty="0"/>
              <a:t>While this is happening the system may be </a:t>
            </a:r>
            <a:r>
              <a:rPr lang="en-US" dirty="0">
                <a:solidFill>
                  <a:srgbClr val="00B050"/>
                </a:solidFill>
              </a:rPr>
              <a:t>simultaneously servicing</a:t>
            </a:r>
            <a:r>
              <a:rPr lang="en-US" dirty="0"/>
              <a:t> other requests.</a:t>
            </a:r>
          </a:p>
          <a:p>
            <a:endParaRPr lang="en-US" dirty="0"/>
          </a:p>
          <a:p>
            <a:r>
              <a:rPr lang="en-US" dirty="0"/>
              <a:t>One of the things that make performance complicated is;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</a:t>
            </a:r>
            <a:r>
              <a:rPr lang="en-US" dirty="0">
                <a:solidFill>
                  <a:srgbClr val="FF0000"/>
                </a:solidFill>
              </a:rPr>
              <a:t>event sources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arrival patterns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1484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4356-5795-4CD6-8E47-5597D33F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Fixed-priority scheduling….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A66C-8811-4752-9610-58BF60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Semantic importance:</a:t>
            </a:r>
          </a:p>
          <a:p>
            <a:pPr lvl="1" algn="just"/>
            <a:r>
              <a:rPr lang="en-US" sz="2600" dirty="0"/>
              <a:t>Each stream is assigned a priority statically according to some </a:t>
            </a:r>
            <a:r>
              <a:rPr lang="en-US" sz="2600" i="1" dirty="0">
                <a:solidFill>
                  <a:srgbClr val="FF0000"/>
                </a:solidFill>
              </a:rPr>
              <a:t>domain characteristic of the task</a:t>
            </a:r>
            <a:r>
              <a:rPr lang="en-US" sz="2600" dirty="0"/>
              <a:t> that generates it. </a:t>
            </a:r>
          </a:p>
          <a:p>
            <a:pPr lvl="1" algn="just"/>
            <a:r>
              <a:rPr lang="en-US" sz="2600" dirty="0"/>
              <a:t>This type of scheduling is used in mainframe systems where the domain characteristic is the time of task initiation.</a:t>
            </a:r>
          </a:p>
          <a:p>
            <a:pPr lvl="1" algn="just"/>
            <a:endParaRPr lang="en-US" dirty="0"/>
          </a:p>
          <a:p>
            <a:r>
              <a:rPr lang="en-US" dirty="0"/>
              <a:t>Deadline monotonic:</a:t>
            </a:r>
          </a:p>
          <a:p>
            <a:pPr lvl="1" algn="just"/>
            <a:r>
              <a:rPr lang="en-US" sz="2600" dirty="0"/>
              <a:t>Deadline monotonic is a static priority assignment that assigns higher priority to streams with </a:t>
            </a:r>
            <a:r>
              <a:rPr lang="en-US" sz="2600" dirty="0">
                <a:solidFill>
                  <a:srgbClr val="FF0000"/>
                </a:solidFill>
              </a:rPr>
              <a:t>shorter deadlines</a:t>
            </a:r>
            <a:r>
              <a:rPr lang="en-US" sz="2600" dirty="0"/>
              <a:t>. </a:t>
            </a:r>
          </a:p>
          <a:p>
            <a:pPr lvl="1" algn="just"/>
            <a:r>
              <a:rPr lang="en-US" sz="2600" dirty="0"/>
              <a:t>This scheduling policy is used when streams of different priorities with real-time deadlines are to be scheduled.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4505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8CD9-FCDC-44E7-9E2D-E53A6EEA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Fixed-priority scheduling….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8A11-FA55-4940-B091-92315D6C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monotonic:</a:t>
            </a:r>
          </a:p>
          <a:p>
            <a:pPr lvl="1" algn="just"/>
            <a:r>
              <a:rPr lang="en-US" dirty="0"/>
              <a:t>A static priority assignment for periodic streams that assigns higher priority to streams with </a:t>
            </a:r>
            <a:r>
              <a:rPr lang="en-US" dirty="0">
                <a:solidFill>
                  <a:srgbClr val="FF0000"/>
                </a:solidFill>
              </a:rPr>
              <a:t>shorter periods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This scheduling policy is a special case of deadline monotonic but is better known and more likely to be supported by the operating system.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091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054C-C6B2-433F-A9FF-B83AE4E7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priority scheduling: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6B4F-4C03-49C1-9577-4968803A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 robin. </a:t>
            </a:r>
          </a:p>
          <a:p>
            <a:pPr lvl="1" algn="just"/>
            <a:r>
              <a:rPr lang="en-US" dirty="0"/>
              <a:t>A scheduling strategy that orders the requests and then, at every assignment possibility, assigns the resource to the next request in that order. </a:t>
            </a:r>
          </a:p>
          <a:p>
            <a:pPr lvl="1" algn="just"/>
            <a:r>
              <a:rPr lang="en-US" dirty="0"/>
              <a:t>A special form of round robin is a cyclic executive where assignment possibilities are at fixed time intervals.</a:t>
            </a:r>
          </a:p>
          <a:p>
            <a:endParaRPr lang="en-US" dirty="0"/>
          </a:p>
          <a:p>
            <a:r>
              <a:rPr lang="en-US" dirty="0"/>
              <a:t>Shortest Remaining Time</a:t>
            </a:r>
          </a:p>
          <a:p>
            <a:pPr lvl="1"/>
            <a:r>
              <a:rPr lang="en-US" dirty="0"/>
              <a:t>It assigns priorities based on the pending requests with the Shortest time to completion..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3300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AE92-186D-4A34-B128-3E4DDB38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performance tactics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B021F-F4F2-40E2-AD4A-4EB01F26B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2" y="1549618"/>
            <a:ext cx="7500729" cy="4995660"/>
          </a:xfrm>
        </p:spPr>
      </p:pic>
    </p:spTree>
    <p:extLst>
      <p:ext uri="{BB962C8B-B14F-4D97-AF65-F5344CB8AC3E}">
        <p14:creationId xmlns:p14="http://schemas.microsoft.com/office/powerpoint/2010/main" val="41814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2" y="113334"/>
            <a:ext cx="10240617" cy="1325563"/>
          </a:xfrm>
        </p:spPr>
        <p:txBody>
          <a:bodyPr/>
          <a:lstStyle/>
          <a:p>
            <a:r>
              <a:rPr lang="en-US" dirty="0"/>
              <a:t>Event Sources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97"/>
            <a:ext cx="10515600" cy="5160686"/>
          </a:xfrm>
        </p:spPr>
        <p:txBody>
          <a:bodyPr>
            <a:normAutofit/>
          </a:bodyPr>
          <a:lstStyle/>
          <a:p>
            <a:r>
              <a:rPr lang="en-US" dirty="0"/>
              <a:t>Events can arrive from </a:t>
            </a:r>
          </a:p>
          <a:p>
            <a:pPr lvl="1"/>
            <a:r>
              <a:rPr lang="en-US" dirty="0"/>
              <a:t>User requests, </a:t>
            </a:r>
          </a:p>
          <a:p>
            <a:pPr lvl="1"/>
            <a:r>
              <a:rPr lang="en-US" dirty="0"/>
              <a:t>from other systems, </a:t>
            </a:r>
          </a:p>
          <a:p>
            <a:pPr lvl="1"/>
            <a:r>
              <a:rPr lang="en-US" dirty="0"/>
              <a:t>or from within the system.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Web-based Banking system gets </a:t>
            </a:r>
            <a:r>
              <a:rPr lang="en-US" dirty="0">
                <a:solidFill>
                  <a:srgbClr val="FF0000"/>
                </a:solidFill>
              </a:rPr>
              <a:t>events from its users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response might be the number of transactions</a:t>
            </a:r>
            <a:r>
              <a:rPr lang="en-US" dirty="0"/>
              <a:t> that can be processed in a minute. 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engine control system gets its requests from the </a:t>
            </a:r>
            <a:r>
              <a:rPr lang="en-US" dirty="0">
                <a:solidFill>
                  <a:srgbClr val="FF0000"/>
                </a:solidFill>
              </a:rPr>
              <a:t>passage of time for ignition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response might be the variation in the firing time </a:t>
            </a:r>
            <a:r>
              <a:rPr lang="en-US" dirty="0"/>
              <a:t>and must control both the firing of the ignition and the mixture of the fuel ,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112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Pattern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3851"/>
          </a:xfrm>
        </p:spPr>
        <p:txBody>
          <a:bodyPr>
            <a:normAutofit/>
          </a:bodyPr>
          <a:lstStyle/>
          <a:p>
            <a:r>
              <a:rPr lang="en-US" dirty="0"/>
              <a:t>An arrival pattern for events may be characterized as either periodic or stochastic. </a:t>
            </a:r>
          </a:p>
          <a:p>
            <a:endParaRPr lang="en-US" dirty="0"/>
          </a:p>
          <a:p>
            <a:pPr lvl="1"/>
            <a:r>
              <a:rPr lang="en-US" dirty="0"/>
              <a:t>For example,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periodic</a:t>
            </a:r>
            <a:r>
              <a:rPr lang="en-US" dirty="0"/>
              <a:t> event may arrive every 10 milliseconds. Periodic event arrival is most often seen in real-time systems.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Stochastic</a:t>
            </a:r>
            <a:r>
              <a:rPr lang="en-US" dirty="0"/>
              <a:t> arrival means that events arrive according to some probabilistic distribution.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002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Multiple users</a:t>
            </a:r>
            <a:r>
              <a:rPr lang="en-US" dirty="0"/>
              <a:t> can be modeled by varying the arrival pattern for events.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other words, from the point of view of system performance, it does not matter whether one user submits 20 requests in a period of time or whether two users each submit 10.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matters</a:t>
            </a:r>
            <a:r>
              <a:rPr lang="en-US" dirty="0"/>
              <a:t> is the </a:t>
            </a:r>
            <a:r>
              <a:rPr lang="en-US" dirty="0">
                <a:solidFill>
                  <a:srgbClr val="00B050"/>
                </a:solidFill>
              </a:rPr>
              <a:t>arrival pattern </a:t>
            </a:r>
            <a:r>
              <a:rPr lang="en-US" dirty="0"/>
              <a:t>at the server and </a:t>
            </a:r>
            <a:r>
              <a:rPr lang="en-US" dirty="0">
                <a:solidFill>
                  <a:srgbClr val="00B050"/>
                </a:solidFill>
              </a:rPr>
              <a:t>dependencies</a:t>
            </a:r>
            <a:r>
              <a:rPr lang="en-US" dirty="0"/>
              <a:t> within the requests.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863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641"/>
          </a:xfrm>
        </p:spPr>
        <p:txBody>
          <a:bodyPr>
            <a:normAutofit/>
          </a:bodyPr>
          <a:lstStyle/>
          <a:p>
            <a:r>
              <a:rPr lang="en-US" dirty="0"/>
              <a:t>The response of the system to a request can be characterized by;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Latency</a:t>
            </a:r>
            <a:r>
              <a:rPr lang="en-US" dirty="0"/>
              <a:t> :</a:t>
            </a:r>
          </a:p>
          <a:p>
            <a:pPr marL="1371600" lvl="3" indent="0">
              <a:buNone/>
            </a:pPr>
            <a:r>
              <a:rPr lang="en-US" sz="2000" dirty="0"/>
              <a:t>the time between the arrival of the request and the system's response to it, </a:t>
            </a:r>
          </a:p>
          <a:p>
            <a:pPr marL="1371600" lvl="3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Deadlines in processing</a:t>
            </a:r>
            <a:r>
              <a:rPr lang="en-US" dirty="0"/>
              <a:t>:</a:t>
            </a:r>
          </a:p>
          <a:p>
            <a:pPr marL="1371600" lvl="3" indent="0">
              <a:buNone/>
            </a:pPr>
            <a:r>
              <a:rPr lang="en-US" sz="2000" b="1" dirty="0"/>
              <a:t>Real</a:t>
            </a:r>
            <a:r>
              <a:rPr lang="en-US" sz="2000" dirty="0"/>
              <a:t>-</a:t>
            </a:r>
            <a:r>
              <a:rPr lang="en-US" sz="2000" b="1" dirty="0"/>
              <a:t>time programs</a:t>
            </a:r>
            <a:r>
              <a:rPr lang="en-US" sz="2000" dirty="0"/>
              <a:t> must guarantee response within specified </a:t>
            </a:r>
            <a:r>
              <a:rPr lang="en-US" sz="2000" b="1" dirty="0"/>
              <a:t>time</a:t>
            </a:r>
            <a:r>
              <a:rPr lang="en-US" sz="2000" dirty="0"/>
              <a:t> constraints, often referred to as "</a:t>
            </a:r>
            <a:r>
              <a:rPr lang="en-US" sz="2000" b="1" dirty="0"/>
              <a:t>deadlines</a:t>
            </a:r>
            <a:r>
              <a:rPr lang="en-US" sz="2000" dirty="0"/>
              <a:t>"</a:t>
            </a:r>
          </a:p>
          <a:p>
            <a:pPr marL="1371600" lvl="3" indent="0">
              <a:buNone/>
            </a:pPr>
            <a:r>
              <a:rPr lang="en-US" sz="2000" dirty="0"/>
              <a:t>in the engine controller, for example, the fuel should ignite when the cylinder is in a particular position, thus introducing a processing deadline, </a:t>
            </a:r>
          </a:p>
          <a:p>
            <a:pPr marL="1371600" lvl="3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Throughput of the system</a:t>
            </a:r>
            <a:r>
              <a:rPr lang="en-US" dirty="0"/>
              <a:t>: </a:t>
            </a:r>
          </a:p>
          <a:p>
            <a:pPr marL="1371600" lvl="3" indent="0">
              <a:buNone/>
            </a:pPr>
            <a:r>
              <a:rPr lang="en-US" sz="2000" dirty="0"/>
              <a:t>e.g., the number of transactions the system can process in a second/unit time,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8793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641"/>
          </a:xfrm>
        </p:spPr>
        <p:txBody>
          <a:bodyPr>
            <a:normAutofit/>
          </a:bodyPr>
          <a:lstStyle/>
          <a:p>
            <a:r>
              <a:rPr lang="en-US" dirty="0"/>
              <a:t>The response of the system to a request can be characterized by;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 startAt="4"/>
            </a:pPr>
            <a:r>
              <a:rPr lang="en-US" b="1" dirty="0"/>
              <a:t>Jitter</a:t>
            </a:r>
            <a:r>
              <a:rPr lang="en-US" dirty="0"/>
              <a:t>;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sz="2000" dirty="0"/>
              <a:t>the jitter of the response (the variation in latency), </a:t>
            </a:r>
          </a:p>
          <a:p>
            <a:pPr marL="1371600" lvl="3" indent="0">
              <a:buNone/>
            </a:pPr>
            <a:endParaRPr lang="en-US" sz="2000" dirty="0"/>
          </a:p>
          <a:p>
            <a:pPr marL="971550" lvl="1" indent="-514350">
              <a:buFont typeface="+mj-lt"/>
              <a:buAutoNum type="arabicPeriod" startAt="4"/>
            </a:pPr>
            <a:r>
              <a:rPr lang="en-US" b="1" dirty="0"/>
              <a:t>Events not processed</a:t>
            </a:r>
            <a:r>
              <a:rPr lang="en-US" dirty="0"/>
              <a:t>:</a:t>
            </a:r>
          </a:p>
          <a:p>
            <a:pPr marL="1371600" lvl="3" indent="0">
              <a:buNone/>
            </a:pPr>
            <a:r>
              <a:rPr lang="en-US" sz="2000" dirty="0"/>
              <a:t>the number of events not processed because the system was too busy to respond, and the data that was lost because the system was too busy.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3018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851-3A6C-48A5-A833-585F2F00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3700-633B-42A8-B593-211C4BD5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tactics </a:t>
            </a:r>
            <a:r>
              <a:rPr lang="en-US" dirty="0">
                <a:solidFill>
                  <a:srgbClr val="7030A0"/>
                </a:solidFill>
              </a:rPr>
              <a:t>control the time </a:t>
            </a:r>
            <a:r>
              <a:rPr lang="en-US" dirty="0"/>
              <a:t>within which a response is generated. </a:t>
            </a:r>
            <a:endParaRPr lang="en-PK" dirty="0"/>
          </a:p>
          <a:p>
            <a:endParaRPr lang="en-US" dirty="0"/>
          </a:p>
          <a:p>
            <a:r>
              <a:rPr lang="en-US" dirty="0"/>
              <a:t>After an event arrives;</a:t>
            </a:r>
          </a:p>
          <a:p>
            <a:pPr lvl="1"/>
            <a:r>
              <a:rPr lang="en-US" i="1" dirty="0"/>
              <a:t>either the system is </a:t>
            </a:r>
            <a:r>
              <a:rPr lang="en-US" i="1" dirty="0">
                <a:solidFill>
                  <a:srgbClr val="FF0000"/>
                </a:solidFill>
              </a:rPr>
              <a:t>processing</a:t>
            </a:r>
            <a:r>
              <a:rPr lang="en-US" i="1" dirty="0"/>
              <a:t> on that event </a:t>
            </a:r>
          </a:p>
          <a:p>
            <a:pPr lvl="1"/>
            <a:r>
              <a:rPr lang="en-US" i="1" dirty="0"/>
              <a:t>or the processing is </a:t>
            </a:r>
            <a:r>
              <a:rPr lang="en-US" i="1" dirty="0">
                <a:solidFill>
                  <a:srgbClr val="FF0000"/>
                </a:solidFill>
              </a:rPr>
              <a:t>blocked</a:t>
            </a:r>
            <a:r>
              <a:rPr lang="en-US" i="1" dirty="0"/>
              <a:t> for some reason. </a:t>
            </a:r>
          </a:p>
          <a:p>
            <a:pPr lvl="1"/>
            <a:endParaRPr lang="en-US" i="1" dirty="0"/>
          </a:p>
          <a:p>
            <a:r>
              <a:rPr lang="en-US" dirty="0"/>
              <a:t>This leads to the two basic contributors to the response time: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 consumption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blocked time.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04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2039</Words>
  <Application>Microsoft Office PowerPoint</Application>
  <PresentationFormat>Widescreen</PresentationFormat>
  <Paragraphs>262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Franklin Gothic Book</vt:lpstr>
      <vt:lpstr>Segoe UI</vt:lpstr>
      <vt:lpstr>Office Theme</vt:lpstr>
      <vt:lpstr>Lecture 9 Ms. Maham Mehr Awan</vt:lpstr>
      <vt:lpstr>PERFORMANCE </vt:lpstr>
      <vt:lpstr>PERFORMANCE</vt:lpstr>
      <vt:lpstr>Event Sources</vt:lpstr>
      <vt:lpstr>Arrival Pattern</vt:lpstr>
      <vt:lpstr>PERFORMANCE</vt:lpstr>
      <vt:lpstr>PERFORMANCE</vt:lpstr>
      <vt:lpstr>PERFORMANCE</vt:lpstr>
      <vt:lpstr>PERFORMANCE</vt:lpstr>
      <vt:lpstr>Resource consumption</vt:lpstr>
      <vt:lpstr>Blocked time.</vt:lpstr>
      <vt:lpstr>Blocked time… Contention for resources</vt:lpstr>
      <vt:lpstr>Blocked time…. Unavailability of resources. </vt:lpstr>
      <vt:lpstr>Blocked time…. Dependency on other computation</vt:lpstr>
      <vt:lpstr>Tactic Categories</vt:lpstr>
      <vt:lpstr>Resource Demand</vt:lpstr>
      <vt:lpstr>Reduce the resources required for processing</vt:lpstr>
      <vt:lpstr>Reduce the resources required for processing</vt:lpstr>
      <vt:lpstr>Reduce the number of events processed</vt:lpstr>
      <vt:lpstr>Controlling the use of resources.</vt:lpstr>
      <vt:lpstr>RESOURCE MANAGEMENT</vt:lpstr>
      <vt:lpstr>Introduce concurrency</vt:lpstr>
      <vt:lpstr>Maintain multiple copies</vt:lpstr>
      <vt:lpstr>Increase available resources</vt:lpstr>
      <vt:lpstr>RESOURCE ARBITRATION</vt:lpstr>
      <vt:lpstr>RESOURCE ARBITRATION</vt:lpstr>
      <vt:lpstr>RESOURCE ARBITRATION</vt:lpstr>
      <vt:lpstr>First-in/First-out. </vt:lpstr>
      <vt:lpstr>Fixed-priority scheduling.</vt:lpstr>
      <vt:lpstr>Fixed-priority scheduling….</vt:lpstr>
      <vt:lpstr>Fixed-priority scheduling….</vt:lpstr>
      <vt:lpstr>Dynamic priority scheduling: </vt:lpstr>
      <vt:lpstr>Summary of performance tactics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2019-03-27T04:18:52Z</dcterms:created>
  <dcterms:modified xsi:type="dcterms:W3CDTF">2020-01-08T07:54:23Z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2018-08-20T21:31:52.5878850Z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