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337" r:id="rId3"/>
    <p:sldId id="338" r:id="rId4"/>
    <p:sldId id="339" r:id="rId5"/>
    <p:sldId id="340" r:id="rId6"/>
    <p:sldId id="366" r:id="rId7"/>
    <p:sldId id="391" r:id="rId8"/>
    <p:sldId id="367" r:id="rId9"/>
    <p:sldId id="3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67463" autoAdjust="0"/>
  </p:normalViewPr>
  <p:slideViewPr>
    <p:cSldViewPr snapToGrid="0">
      <p:cViewPr varScale="1">
        <p:scale>
          <a:sx n="91" d="100"/>
          <a:sy n="91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513" y="5395892"/>
            <a:ext cx="5609222" cy="1363215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Lecture 12</a:t>
            </a:r>
            <a:b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Ms. </a:t>
            </a:r>
            <a:r>
              <a:rPr lang="en-US" sz="280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Maham </a:t>
            </a:r>
            <a:r>
              <a:rPr lang="en-US" sz="2800" dirty="0">
                <a:latin typeface="Franklin Gothic Book" panose="020B0503020102020204" pitchFamily="34" charset="0"/>
                <a:cs typeface="Segoe UI" panose="020B0502040204020203" pitchFamily="34" charset="0"/>
              </a:rPr>
              <a:t>Mehr Awan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676" y="3875962"/>
            <a:ext cx="7334073" cy="1092407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Achieving Qualities</a:t>
            </a:r>
            <a:endParaRPr lang="en-US" sz="54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3AC0-50E3-4B1E-A58F-B760462A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210800" cy="1325563"/>
          </a:xfrm>
        </p:spPr>
        <p:txBody>
          <a:bodyPr/>
          <a:lstStyle/>
          <a:p>
            <a:r>
              <a:rPr lang="en-US" b="1" dirty="0"/>
              <a:t>MODIFIABILITY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38A1-85A4-41B3-973D-EC810A8C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167312"/>
          </a:xfrm>
        </p:spPr>
        <p:txBody>
          <a:bodyPr>
            <a:normAutofit/>
          </a:bodyPr>
          <a:lstStyle/>
          <a:p>
            <a:r>
              <a:rPr lang="en-US" dirty="0"/>
              <a:t>Modifiability is about </a:t>
            </a:r>
            <a:r>
              <a:rPr lang="en-US" i="1" dirty="0">
                <a:solidFill>
                  <a:srgbClr val="FF0000"/>
                </a:solidFill>
              </a:rPr>
              <a:t>the cost of change. 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It brings up two concerns.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What can change </a:t>
            </a:r>
            <a:r>
              <a:rPr lang="en-US" dirty="0"/>
              <a:t>(the artifact)?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 change can occur to any aspect of a system;</a:t>
            </a:r>
          </a:p>
          <a:p>
            <a:pPr lvl="2" algn="just"/>
            <a:r>
              <a:rPr lang="en-US" dirty="0"/>
              <a:t>the functions that the system computes, </a:t>
            </a:r>
          </a:p>
          <a:p>
            <a:pPr lvl="2" algn="just"/>
            <a:r>
              <a:rPr lang="en-US" dirty="0"/>
              <a:t>the platform the system exists on</a:t>
            </a:r>
          </a:p>
          <a:p>
            <a:pPr lvl="2" algn="just"/>
            <a:r>
              <a:rPr lang="en-US" dirty="0"/>
              <a:t>the environment within which the system operates,</a:t>
            </a:r>
          </a:p>
          <a:p>
            <a:pPr lvl="2" algn="just"/>
            <a:r>
              <a:rPr lang="en-US" dirty="0"/>
              <a:t>And the qualities the system exhibits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1" algn="just"/>
            <a:r>
              <a:rPr lang="en-US" sz="2000" dirty="0"/>
              <a:t>The category of platform changes is also called portability.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303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BC7E-5551-4732-B8D4-01CAD9CE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8255"/>
            <a:ext cx="10515600" cy="1325563"/>
          </a:xfrm>
        </p:spPr>
        <p:txBody>
          <a:bodyPr/>
          <a:lstStyle/>
          <a:p>
            <a:r>
              <a:rPr lang="en-US" b="1" dirty="0"/>
              <a:t>MODIFIABILITY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40F5-967A-4528-B80B-95BFA132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499652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>
                <a:solidFill>
                  <a:srgbClr val="00B0F0"/>
                </a:solidFill>
              </a:rPr>
              <a:t>When is the change made and who makes it </a:t>
            </a:r>
            <a:r>
              <a:rPr lang="en-US" dirty="0"/>
              <a:t>(the environment)? </a:t>
            </a:r>
          </a:p>
          <a:p>
            <a:pPr marL="0" indent="0" algn="just">
              <a:buNone/>
            </a:pPr>
            <a:endParaRPr lang="en-US" sz="1200" dirty="0"/>
          </a:p>
          <a:p>
            <a:pPr lvl="1" algn="just"/>
            <a:r>
              <a:rPr lang="en-US" dirty="0"/>
              <a:t>Most commonly in the past, a change was made to source code. That is, a developer had to make the change, which was tested and then deployed in a new release. </a:t>
            </a:r>
          </a:p>
          <a:p>
            <a:pPr lvl="1" algn="just"/>
            <a:r>
              <a:rPr lang="en-US" dirty="0"/>
              <a:t>Now, however, the question of when a change is made is intertwined with the question of who makes it. </a:t>
            </a:r>
            <a:endParaRPr lang="en-US" sz="1500" dirty="0"/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end user </a:t>
            </a:r>
            <a:r>
              <a:rPr lang="en-US" dirty="0"/>
              <a:t>changing the screen saver is clearly making a change to one of the aspects.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A change can also be made by a </a:t>
            </a:r>
            <a:r>
              <a:rPr lang="en-US" dirty="0">
                <a:solidFill>
                  <a:srgbClr val="00B050"/>
                </a:solidFill>
              </a:rPr>
              <a:t>developer, or a system administrator </a:t>
            </a:r>
            <a:r>
              <a:rPr lang="en-US" dirty="0" err="1"/>
              <a:t>e.t.c</a:t>
            </a:r>
            <a:r>
              <a:rPr lang="en-US" dirty="0"/>
              <a:t>.</a:t>
            </a:r>
          </a:p>
          <a:p>
            <a:pPr marL="1371600" lvl="2" indent="-457200" algn="just">
              <a:buFont typeface="+mj-lt"/>
              <a:buAutoNum type="arabicPeriod"/>
            </a:pPr>
            <a:endParaRPr lang="en-US" dirty="0"/>
          </a:p>
          <a:p>
            <a:pPr lvl="1" algn="just"/>
            <a:r>
              <a:rPr lang="en-US" dirty="0"/>
              <a:t> Changes can be made;</a:t>
            </a:r>
          </a:p>
          <a:p>
            <a:pPr lvl="2" algn="just"/>
            <a:r>
              <a:rPr lang="en-US" dirty="0"/>
              <a:t>to the implementation (by modifying the source code), </a:t>
            </a:r>
          </a:p>
          <a:p>
            <a:pPr lvl="2" algn="just"/>
            <a:r>
              <a:rPr lang="en-US" dirty="0"/>
              <a:t>during compile (using compile-time switches), </a:t>
            </a:r>
          </a:p>
          <a:p>
            <a:pPr lvl="2" algn="just"/>
            <a:r>
              <a:rPr lang="en-US" dirty="0"/>
              <a:t>during build (by choice of libraries), </a:t>
            </a:r>
          </a:p>
          <a:p>
            <a:pPr lvl="2" algn="just"/>
            <a:r>
              <a:rPr lang="en-US" dirty="0"/>
              <a:t>during configuration setup (by a range of techniques, including parameter setting) </a:t>
            </a:r>
          </a:p>
          <a:p>
            <a:pPr lvl="2" algn="just"/>
            <a:r>
              <a:rPr lang="en-US" dirty="0"/>
              <a:t>or during execution (by parameter setting). </a:t>
            </a:r>
          </a:p>
          <a:p>
            <a:pPr lvl="2" algn="just"/>
            <a:endParaRPr lang="en-US" dirty="0"/>
          </a:p>
          <a:p>
            <a:pPr algn="just"/>
            <a:r>
              <a:rPr lang="en-US" dirty="0"/>
              <a:t>Once a change has been specified, the new implementation must be designed, implemented, tested, and deployed. All of these </a:t>
            </a:r>
            <a:r>
              <a:rPr lang="en-US" b="1" dirty="0">
                <a:solidFill>
                  <a:srgbClr val="FF0000"/>
                </a:solidFill>
              </a:rPr>
              <a:t>actions take time and money</a:t>
            </a:r>
            <a:r>
              <a:rPr lang="en-US" dirty="0"/>
              <a:t>, both of which can be measured.</a:t>
            </a:r>
          </a:p>
        </p:txBody>
      </p:sp>
    </p:spTree>
    <p:extLst>
      <p:ext uri="{BB962C8B-B14F-4D97-AF65-F5344CB8AC3E}">
        <p14:creationId xmlns:p14="http://schemas.microsoft.com/office/powerpoint/2010/main" val="19012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3AF1-8AAC-4F01-97EA-1E02962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Modifiability Tactics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64A6-1F7B-4FA7-8AEC-B21FC4A1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5194162"/>
          </a:xfrm>
        </p:spPr>
        <p:txBody>
          <a:bodyPr>
            <a:normAutofit/>
          </a:bodyPr>
          <a:lstStyle/>
          <a:p>
            <a:r>
              <a:rPr lang="en-US" dirty="0"/>
              <a:t>Tactics to control modifiability have as their goal;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controlling the time and cost </a:t>
            </a:r>
            <a:r>
              <a:rPr lang="en-US" i="1" dirty="0"/>
              <a:t>to implement, test, and deploy changes.</a:t>
            </a:r>
          </a:p>
          <a:p>
            <a:pPr lvl="1"/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We organize the tactics for modifiability in sets according to their goals.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“Localize modifications" </a:t>
            </a:r>
            <a:r>
              <a:rPr lang="en-US" dirty="0"/>
              <a:t>Reducing the number of modules that are directly affected by a change.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“Prevent the ripple effect" </a:t>
            </a:r>
            <a:r>
              <a:rPr lang="en-US" dirty="0"/>
              <a:t>Limiting modifications to the localized modules. There are modules directly or indirectly affected by a change.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“Defer binding time“</a:t>
            </a:r>
            <a:r>
              <a:rPr lang="en-US" dirty="0"/>
              <a:t> A third set of tactics has as its goal controlling deployment time and cost. </a:t>
            </a:r>
          </a:p>
        </p:txBody>
      </p:sp>
    </p:spTree>
    <p:extLst>
      <p:ext uri="{BB962C8B-B14F-4D97-AF65-F5344CB8AC3E}">
        <p14:creationId xmlns:p14="http://schemas.microsoft.com/office/powerpoint/2010/main" val="34958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150-A518-495C-9269-A76BA83A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LOCALIZE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F9FF-88AA-408D-9F4D-6BD38CF3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Restricting </a:t>
            </a:r>
            <a:r>
              <a:rPr lang="en-US" dirty="0">
                <a:solidFill>
                  <a:srgbClr val="FF0000"/>
                </a:solidFill>
              </a:rPr>
              <a:t>modifications to a small set </a:t>
            </a:r>
            <a:r>
              <a:rPr lang="en-US" dirty="0"/>
              <a:t>of modules will generally </a:t>
            </a:r>
            <a:r>
              <a:rPr lang="en-US" dirty="0">
                <a:solidFill>
                  <a:srgbClr val="00B050"/>
                </a:solidFill>
              </a:rPr>
              <a:t>reduce the cost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goal of tactics in this set is to </a:t>
            </a:r>
            <a:r>
              <a:rPr lang="en-US" dirty="0">
                <a:solidFill>
                  <a:srgbClr val="7030A0"/>
                </a:solidFill>
              </a:rPr>
              <a:t>assign responsibilities </a:t>
            </a:r>
            <a:r>
              <a:rPr lang="en-US" dirty="0"/>
              <a:t>to modules during design such that </a:t>
            </a:r>
            <a:r>
              <a:rPr lang="en-US" dirty="0">
                <a:solidFill>
                  <a:srgbClr val="00B050"/>
                </a:solidFill>
              </a:rPr>
              <a:t>anticipated changes</a:t>
            </a:r>
            <a:r>
              <a:rPr lang="en-US" dirty="0"/>
              <a:t> will be limited in scope.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identify three such tactics.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6083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150-A518-495C-9269-A76BA83A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1921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LOCALIZE MODIFICATIONS</a:t>
            </a:r>
            <a:r>
              <a:rPr lang="en-US" sz="3600" dirty="0"/>
              <a:t>……. </a:t>
            </a:r>
            <a:r>
              <a:rPr lang="en-US" sz="2800" dirty="0"/>
              <a:t>Maintain semantic coherence</a:t>
            </a:r>
            <a:r>
              <a:rPr lang="en-US" sz="3600" dirty="0"/>
              <a:t>. 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F9FF-88AA-408D-9F4D-6BD38CF3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418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Its about </a:t>
            </a:r>
            <a:r>
              <a:rPr lang="en-US" i="1" dirty="0">
                <a:solidFill>
                  <a:srgbClr val="FF0000"/>
                </a:solidFill>
              </a:rPr>
              <a:t>relationships among responsibilities in a module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The goal is to ensure that all of these </a:t>
            </a:r>
            <a:r>
              <a:rPr lang="en-US" dirty="0">
                <a:solidFill>
                  <a:srgbClr val="00B050"/>
                </a:solidFill>
              </a:rPr>
              <a:t>responsibilities work together without excessive reliance on other modules</a:t>
            </a:r>
            <a:r>
              <a:rPr lang="en-US" dirty="0"/>
              <a:t>. </a:t>
            </a:r>
          </a:p>
          <a:p>
            <a:pPr lvl="2" algn="just"/>
            <a:r>
              <a:rPr lang="en-US" dirty="0"/>
              <a:t>Achievement of this goal comes from choosing responsibilities that have </a:t>
            </a:r>
            <a:r>
              <a:rPr lang="en-US" dirty="0">
                <a:solidFill>
                  <a:srgbClr val="7030A0"/>
                </a:solidFill>
              </a:rPr>
              <a:t>semantic coherence</a:t>
            </a:r>
            <a:r>
              <a:rPr lang="en-US" dirty="0"/>
              <a:t>. </a:t>
            </a:r>
          </a:p>
          <a:p>
            <a:pPr lvl="2" algn="just"/>
            <a:r>
              <a:rPr lang="en-US" dirty="0"/>
              <a:t>Coupling and cohesion metrics are an attempt to measure semantic coherence, 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/>
              <a:t>Instead, semantic coherence should be measured against a set of anticipated changes.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6603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150-A518-495C-9269-A76BA83A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8" y="1921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LOCALIZE MODIFICATIONS</a:t>
            </a:r>
            <a:r>
              <a:rPr lang="en-US" sz="3600" dirty="0"/>
              <a:t>……. </a:t>
            </a:r>
            <a:r>
              <a:rPr lang="en-US" sz="2800" dirty="0"/>
              <a:t>Maintain semantic coherence</a:t>
            </a:r>
            <a:r>
              <a:rPr lang="en-US" sz="3600" dirty="0"/>
              <a:t>. 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F9FF-88AA-408D-9F4D-6BD38CF3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418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sub-tactic is to </a:t>
            </a:r>
            <a:r>
              <a:rPr lang="en-US" dirty="0">
                <a:solidFill>
                  <a:srgbClr val="00B050"/>
                </a:solidFill>
              </a:rPr>
              <a:t>abstract common services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Providing common services </a:t>
            </a:r>
            <a:r>
              <a:rPr lang="en-US" dirty="0">
                <a:solidFill>
                  <a:srgbClr val="7030A0"/>
                </a:solidFill>
              </a:rPr>
              <a:t>through specialized modules</a:t>
            </a:r>
            <a:r>
              <a:rPr lang="en-US" dirty="0"/>
              <a:t> is usually viewed as supporting re-use. </a:t>
            </a:r>
          </a:p>
          <a:p>
            <a:pPr lvl="2" algn="just"/>
            <a:r>
              <a:rPr lang="en-US" sz="2400" dirty="0"/>
              <a:t>but abstracting common services also supports modifiability. </a:t>
            </a:r>
          </a:p>
          <a:p>
            <a:pPr lvl="2" algn="just"/>
            <a:endParaRPr lang="en-US" sz="800" dirty="0"/>
          </a:p>
          <a:p>
            <a:pPr lvl="1" algn="just"/>
            <a:r>
              <a:rPr lang="en-US" dirty="0"/>
              <a:t>they will need </a:t>
            </a:r>
            <a:r>
              <a:rPr lang="en-US" dirty="0">
                <a:solidFill>
                  <a:srgbClr val="7030A0"/>
                </a:solidFill>
              </a:rPr>
              <a:t>modifications only once </a:t>
            </a:r>
            <a:r>
              <a:rPr lang="en-US" dirty="0"/>
              <a:t>rather than in each module where the services are used.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Furthermore, modification to the modules using those services will not impact others. </a:t>
            </a:r>
          </a:p>
          <a:p>
            <a:pPr lvl="1" algn="just"/>
            <a:r>
              <a:rPr lang="en-US" dirty="0"/>
              <a:t>Also supports the </a:t>
            </a:r>
            <a:r>
              <a:rPr lang="en-US" dirty="0">
                <a:solidFill>
                  <a:srgbClr val="FF0000"/>
                </a:solidFill>
              </a:rPr>
              <a:t>prevention of ripple effects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8572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150-A518-495C-9269-A76BA83A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139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LOCALIZE MODIFICATIONS </a:t>
            </a:r>
            <a:r>
              <a:rPr lang="en-US" sz="3600" dirty="0"/>
              <a:t>…. </a:t>
            </a:r>
            <a:r>
              <a:rPr lang="en-US" sz="3200" dirty="0"/>
              <a:t>Anticipate expected changes</a:t>
            </a:r>
            <a:r>
              <a:rPr lang="en-US" sz="3600" dirty="0"/>
              <a:t>. 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F9FF-88AA-408D-9F4D-6BD38CF3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39"/>
            <a:ext cx="10515600" cy="549896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Considering the set of </a:t>
            </a:r>
            <a:r>
              <a:rPr lang="en-US" dirty="0">
                <a:solidFill>
                  <a:srgbClr val="FF0000"/>
                </a:solidFill>
              </a:rPr>
              <a:t>envisioned changes </a:t>
            </a:r>
            <a:r>
              <a:rPr lang="en-US" dirty="0"/>
              <a:t>provides a way to evaluate a particular assignment of responsibilities. </a:t>
            </a:r>
          </a:p>
          <a:p>
            <a:pPr lvl="1" algn="just"/>
            <a:r>
              <a:rPr lang="en-US" dirty="0"/>
              <a:t>The basic question are;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"For each change, does the proposed </a:t>
            </a:r>
            <a:r>
              <a:rPr lang="en-US" dirty="0">
                <a:solidFill>
                  <a:srgbClr val="7030A0"/>
                </a:solidFill>
              </a:rPr>
              <a:t>decomposition limit the set of modules </a:t>
            </a:r>
            <a:r>
              <a:rPr lang="en-US" dirty="0"/>
              <a:t>that need to be modified to accomplish it?"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"Do fundamentally </a:t>
            </a:r>
            <a:r>
              <a:rPr lang="en-US" dirty="0">
                <a:solidFill>
                  <a:srgbClr val="7030A0"/>
                </a:solidFill>
              </a:rPr>
              <a:t>different changes affect the same modules?" </a:t>
            </a:r>
          </a:p>
          <a:p>
            <a:pPr marL="1371600" lvl="2" indent="-457200" algn="just">
              <a:buFont typeface="+mj-lt"/>
              <a:buAutoNum type="arabicPeriod"/>
            </a:pPr>
            <a:endParaRPr lang="en-US" sz="1000" dirty="0">
              <a:solidFill>
                <a:srgbClr val="7030A0"/>
              </a:solidFill>
            </a:endParaRPr>
          </a:p>
          <a:p>
            <a:pPr algn="just"/>
            <a:r>
              <a:rPr lang="en-US" dirty="0"/>
              <a:t>The tactic of anticipating expected changes does not concern itself with the coherence of a module's responsibilities </a:t>
            </a:r>
          </a:p>
          <a:p>
            <a:pPr lvl="1" algn="just"/>
            <a:r>
              <a:rPr lang="en-US" dirty="0"/>
              <a:t>but rather with </a:t>
            </a:r>
            <a:r>
              <a:rPr lang="en-US" dirty="0">
                <a:solidFill>
                  <a:srgbClr val="00B050"/>
                </a:solidFill>
              </a:rPr>
              <a:t>minimizing the effects of the changes</a:t>
            </a:r>
            <a:r>
              <a:rPr lang="en-US" dirty="0"/>
              <a:t>. </a:t>
            </a:r>
          </a:p>
          <a:p>
            <a:pPr lvl="1" algn="just"/>
            <a:endParaRPr lang="en-US" sz="1400" dirty="0"/>
          </a:p>
          <a:p>
            <a:pPr algn="just"/>
            <a:r>
              <a:rPr lang="en-US" dirty="0"/>
              <a:t>In reality this tactic is </a:t>
            </a:r>
            <a:r>
              <a:rPr lang="en-US" b="1" dirty="0">
                <a:solidFill>
                  <a:srgbClr val="FF0000"/>
                </a:solidFill>
              </a:rPr>
              <a:t>difficult to use </a:t>
            </a:r>
            <a:r>
              <a:rPr lang="en-US" dirty="0"/>
              <a:t>by itself since it is not possible to anticipate all changes. </a:t>
            </a:r>
          </a:p>
        </p:txBody>
      </p:sp>
    </p:spTree>
    <p:extLst>
      <p:ext uri="{BB962C8B-B14F-4D97-AF65-F5344CB8AC3E}">
        <p14:creationId xmlns:p14="http://schemas.microsoft.com/office/powerpoint/2010/main" val="9283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150-A518-495C-9269-A76BA83A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LOCALIZE MODIFICATIONS…. Limit possible options. 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F9FF-88AA-408D-9F4D-6BD38CF3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Modifications, especially within a </a:t>
            </a:r>
            <a:r>
              <a:rPr lang="en-US" dirty="0">
                <a:solidFill>
                  <a:srgbClr val="FF0000"/>
                </a:solidFill>
              </a:rPr>
              <a:t>product line may be far ranging </a:t>
            </a:r>
            <a:r>
              <a:rPr lang="en-US" dirty="0"/>
              <a:t>and hence </a:t>
            </a:r>
            <a:r>
              <a:rPr lang="en-US" dirty="0">
                <a:solidFill>
                  <a:srgbClr val="FF0000"/>
                </a:solidFill>
              </a:rPr>
              <a:t>affect many modules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Restricting the possible options </a:t>
            </a:r>
            <a:r>
              <a:rPr lang="en-US" dirty="0"/>
              <a:t>will reduce the effect of these modifications.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For example, a variation point in a product line may be allowing for a change of processor. </a:t>
            </a:r>
          </a:p>
          <a:p>
            <a:endParaRPr lang="en-US" dirty="0"/>
          </a:p>
          <a:p>
            <a:r>
              <a:rPr lang="en-US" dirty="0"/>
              <a:t>Restricting processor changes to members of the same family limits the possible options.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639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744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Franklin Gothic Book</vt:lpstr>
      <vt:lpstr>Segoe UI</vt:lpstr>
      <vt:lpstr>Office Theme</vt:lpstr>
      <vt:lpstr>Lecture 12 Ms. Maham Mehr Awan</vt:lpstr>
      <vt:lpstr>MODIFIABILITY</vt:lpstr>
      <vt:lpstr>MODIFIABILITY</vt:lpstr>
      <vt:lpstr>Modifiability Tactics </vt:lpstr>
      <vt:lpstr>LOCALIZE MODIFICATIONS</vt:lpstr>
      <vt:lpstr>LOCALIZE MODIFICATIONS……. Maintain semantic coherence. </vt:lpstr>
      <vt:lpstr>LOCALIZE MODIFICATIONS……. Maintain semantic coherence. </vt:lpstr>
      <vt:lpstr>LOCALIZE MODIFICATIONS …. Anticipate expected changes. </vt:lpstr>
      <vt:lpstr>LOCALIZE MODIFICATIONS…. Limit possible options.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2019-03-27T04:18:52Z</dcterms:created>
  <dcterms:modified xsi:type="dcterms:W3CDTF">2019-12-13T04:39:41Z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2018-08-20T21:31:52.5878850Z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