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72" r:id="rId4"/>
    <p:sldId id="273" r:id="rId5"/>
    <p:sldId id="274" r:id="rId6"/>
    <p:sldId id="279" r:id="rId7"/>
    <p:sldId id="264" r:id="rId8"/>
    <p:sldId id="275" r:id="rId9"/>
    <p:sldId id="276" r:id="rId10"/>
    <p:sldId id="299" r:id="rId11"/>
    <p:sldId id="280" r:id="rId12"/>
    <p:sldId id="281" r:id="rId13"/>
    <p:sldId id="300" r:id="rId14"/>
    <p:sldId id="282" r:id="rId15"/>
    <p:sldId id="283" r:id="rId16"/>
    <p:sldId id="284" r:id="rId17"/>
    <p:sldId id="285" r:id="rId18"/>
    <p:sldId id="286" r:id="rId19"/>
    <p:sldId id="277" r:id="rId20"/>
    <p:sldId id="278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41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omission. A component fails to respond to an input.</a:t>
            </a:r>
            <a:br>
              <a:rPr lang="en-US" dirty="0" smtClean="0"/>
            </a:br>
            <a:r>
              <a:rPr lang="en-US" dirty="0" smtClean="0"/>
              <a:t>- crash. The component repeatedly suffers omission faults.</a:t>
            </a:r>
            <a:br>
              <a:rPr lang="en-US" dirty="0" smtClean="0"/>
            </a:br>
            <a:r>
              <a:rPr lang="en-US" dirty="0" smtClean="0"/>
              <a:t>- timing. A component responds but the response is early or late.</a:t>
            </a:r>
            <a:br>
              <a:rPr lang="en-US" dirty="0" smtClean="0"/>
            </a:br>
            <a:r>
              <a:rPr lang="en-US" dirty="0" smtClean="0"/>
              <a:t>- response. A component responds with an incorrect value.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513" y="5395892"/>
            <a:ext cx="5609222" cy="1363215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Lecture 8</a:t>
            </a:r>
            <a:b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Ms. </a:t>
            </a:r>
            <a:r>
              <a:rPr lang="en-US" sz="28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Maham </a:t>
            </a: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Mehr Awan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676" y="3875962"/>
            <a:ext cx="7334073" cy="1092407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Achieving Qualities</a:t>
            </a:r>
            <a:endParaRPr lang="en-US" sz="54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512-7E67-4C27-BF72-22A7A388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264697"/>
            <a:ext cx="10515600" cy="1325563"/>
          </a:xfrm>
        </p:spPr>
        <p:txBody>
          <a:bodyPr/>
          <a:lstStyle/>
          <a:p>
            <a:r>
              <a:rPr lang="en-US" b="1" dirty="0"/>
              <a:t>Availability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1E83-EE79-45D9-8D84-144A5160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4" y="1590260"/>
            <a:ext cx="10651436" cy="5062329"/>
          </a:xfrm>
        </p:spPr>
        <p:txBody>
          <a:bodyPr>
            <a:normAutofit/>
          </a:bodyPr>
          <a:lstStyle/>
          <a:p>
            <a:r>
              <a:rPr lang="en-US" dirty="0"/>
              <a:t>Discussion on availability tactics begin with;</a:t>
            </a:r>
          </a:p>
          <a:p>
            <a:endParaRPr lang="en-US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fault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then consider </a:t>
            </a:r>
            <a:r>
              <a:rPr lang="en-US" sz="2800" dirty="0" smtClean="0">
                <a:solidFill>
                  <a:schemeClr val="accent2"/>
                </a:solidFill>
              </a:rPr>
              <a:t>fault </a:t>
            </a:r>
            <a:r>
              <a:rPr lang="en-US" sz="2800" dirty="0">
                <a:solidFill>
                  <a:schemeClr val="accent2"/>
                </a:solidFill>
              </a:rPr>
              <a:t>recovery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and finally, briefly, </a:t>
            </a:r>
            <a:r>
              <a:rPr lang="en-US" sz="2800" dirty="0">
                <a:solidFill>
                  <a:schemeClr val="accent4"/>
                </a:solidFill>
              </a:rPr>
              <a:t>fault prevention</a:t>
            </a:r>
            <a:r>
              <a:rPr lang="en-US" sz="2800" dirty="0"/>
              <a:t>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1172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7D84-ED5E-4106-9018-6417115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DETECTION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01A2-DAB2-44BC-BE61-0BBDEFC1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Three widely used tactics for recognizing faults are;</a:t>
            </a:r>
          </a:p>
          <a:p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5"/>
                </a:solidFill>
              </a:rPr>
              <a:t>ping/echo,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/>
                </a:solidFill>
              </a:rPr>
              <a:t>heartbeat,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4"/>
                </a:solidFill>
              </a:rPr>
              <a:t>exceptions</a:t>
            </a:r>
            <a:r>
              <a:rPr lang="en-US" sz="2800" dirty="0"/>
              <a:t>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2804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9F54-2967-474D-A679-7CAB1DE0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1" y="18255"/>
            <a:ext cx="10515600" cy="1325563"/>
          </a:xfrm>
        </p:spPr>
        <p:txBody>
          <a:bodyPr/>
          <a:lstStyle/>
          <a:p>
            <a:r>
              <a:rPr lang="en-US" dirty="0"/>
              <a:t>Ping/echo.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893A-27E7-4D67-9141-71FC35A6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227365" cy="536713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component </a:t>
            </a:r>
            <a:r>
              <a:rPr lang="en-US" dirty="0">
                <a:solidFill>
                  <a:srgbClr val="00B0F0"/>
                </a:solidFill>
              </a:rPr>
              <a:t>issues a ping and expects to receive back an echo</a:t>
            </a:r>
            <a:r>
              <a:rPr lang="en-US" dirty="0"/>
              <a:t>, within a predefined time, from the component under scrutiny.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can be used within </a:t>
            </a:r>
            <a:r>
              <a:rPr lang="en-US" dirty="0">
                <a:solidFill>
                  <a:srgbClr val="FF0000"/>
                </a:solidFill>
              </a:rPr>
              <a:t>a group of components </a:t>
            </a:r>
            <a:r>
              <a:rPr lang="en-US" dirty="0"/>
              <a:t>mutually responsible for one task.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example; It can also </a:t>
            </a:r>
            <a:r>
              <a:rPr lang="en-US" dirty="0" smtClean="0"/>
              <a:t>be </a:t>
            </a:r>
            <a:r>
              <a:rPr lang="en-US" dirty="0"/>
              <a:t>used by </a:t>
            </a:r>
            <a:r>
              <a:rPr lang="en-US" dirty="0">
                <a:solidFill>
                  <a:srgbClr val="00B050"/>
                </a:solidFill>
              </a:rPr>
              <a:t>clients to ensure that a server object </a:t>
            </a:r>
            <a:r>
              <a:rPr lang="en-US" dirty="0"/>
              <a:t>and the </a:t>
            </a:r>
            <a:r>
              <a:rPr lang="en-US" dirty="0">
                <a:solidFill>
                  <a:srgbClr val="00B050"/>
                </a:solidFill>
              </a:rPr>
              <a:t>communication path </a:t>
            </a:r>
            <a:r>
              <a:rPr lang="en-US" dirty="0"/>
              <a:t>are operating within the expected performance bounds. </a:t>
            </a:r>
          </a:p>
        </p:txBody>
      </p:sp>
    </p:spTree>
    <p:extLst>
      <p:ext uri="{BB962C8B-B14F-4D97-AF65-F5344CB8AC3E}">
        <p14:creationId xmlns:p14="http://schemas.microsoft.com/office/powerpoint/2010/main" val="167042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9F54-2967-474D-A679-7CAB1DE0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1" y="18255"/>
            <a:ext cx="10515600" cy="1325563"/>
          </a:xfrm>
        </p:spPr>
        <p:txBody>
          <a:bodyPr/>
          <a:lstStyle/>
          <a:p>
            <a:r>
              <a:rPr lang="en-US" dirty="0"/>
              <a:t>Ping/echo.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893A-27E7-4D67-9141-71FC35A6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12"/>
            <a:ext cx="10611678" cy="495631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"Ping/echo" fault detectors can be </a:t>
            </a:r>
            <a:r>
              <a:rPr lang="en-US" dirty="0">
                <a:solidFill>
                  <a:srgbClr val="0070C0"/>
                </a:solidFill>
              </a:rPr>
              <a:t>organized in a hierarchy</a:t>
            </a:r>
            <a:r>
              <a:rPr lang="en-US" dirty="0"/>
              <a:t>, in </a:t>
            </a:r>
            <a:r>
              <a:rPr lang="en-US" dirty="0" smtClean="0"/>
              <a:t>which </a:t>
            </a:r>
            <a:r>
              <a:rPr lang="en-US" dirty="0"/>
              <a:t>the higher-level fault detectors ping lower-level ones.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This uses </a:t>
            </a:r>
            <a:r>
              <a:rPr lang="en-US" dirty="0">
                <a:solidFill>
                  <a:srgbClr val="00B050"/>
                </a:solidFill>
              </a:rPr>
              <a:t>less communications bandwidth </a:t>
            </a:r>
            <a:r>
              <a:rPr lang="en-US" dirty="0"/>
              <a:t>than a remote fault detector that pings all processes.</a:t>
            </a:r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55" y="4291998"/>
            <a:ext cx="4791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6506-0B7A-48EA-BEFE-D1D694D9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 (dead man timer).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2A29-7AD6-4033-BC2E-7791CC31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3226" cy="48021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case one component </a:t>
            </a:r>
            <a:r>
              <a:rPr lang="en-US" dirty="0">
                <a:solidFill>
                  <a:srgbClr val="0070C0"/>
                </a:solidFill>
              </a:rPr>
              <a:t>emits a heartbeat message periodically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another component listens </a:t>
            </a:r>
            <a:r>
              <a:rPr lang="en-US" dirty="0"/>
              <a:t>for it.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heartbeat fails, the originating component is assumed to have failed and a fault correction component is notified.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heartbeat can </a:t>
            </a:r>
            <a:r>
              <a:rPr lang="en-US" dirty="0">
                <a:solidFill>
                  <a:srgbClr val="00B050"/>
                </a:solidFill>
              </a:rPr>
              <a:t>also carry data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For example, an automated teller machine can periodically send the log of the last transaction to a server. </a:t>
            </a:r>
          </a:p>
          <a:p>
            <a:pPr lvl="1" algn="just"/>
            <a:r>
              <a:rPr lang="en-US" dirty="0"/>
              <a:t>This message not only acts as a heartbeat but also carries data to be processed.</a:t>
            </a:r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851" y="557213"/>
            <a:ext cx="3838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4202-7759-4139-8FA3-6562F759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D301-8255-4C82-B19D-023505E9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7252"/>
            <a:ext cx="10942983" cy="4955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method for recognizing faults is to </a:t>
            </a:r>
            <a:r>
              <a:rPr lang="en-US" dirty="0">
                <a:solidFill>
                  <a:srgbClr val="00B050"/>
                </a:solidFill>
              </a:rPr>
              <a:t>encounter an exception</a:t>
            </a:r>
            <a:r>
              <a:rPr lang="en-US" dirty="0"/>
              <a:t>, which is raised when one of the fault classes is recognized.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Fault can be of one of the following types: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Omission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Crash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Timing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Response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exception handler </a:t>
            </a:r>
            <a:r>
              <a:rPr lang="en-US" dirty="0"/>
              <a:t>typically executes in the same process that introduced the exception.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561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800B-D485-41FC-A172-A5144C8B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RECOVERY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8F42-1604-4F28-81F6-863EB733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0217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Fault recovery consists of </a:t>
            </a:r>
            <a:r>
              <a:rPr lang="en-US" dirty="0">
                <a:solidFill>
                  <a:srgbClr val="FF0000"/>
                </a:solidFill>
              </a:rPr>
              <a:t>preparing</a:t>
            </a:r>
            <a:r>
              <a:rPr lang="en-US" dirty="0"/>
              <a:t> for recovery and </a:t>
            </a:r>
            <a:r>
              <a:rPr lang="en-US" dirty="0">
                <a:solidFill>
                  <a:srgbClr val="FF0000"/>
                </a:solidFill>
              </a:rPr>
              <a:t>making</a:t>
            </a:r>
            <a:r>
              <a:rPr lang="en-US" dirty="0"/>
              <a:t> the system repair.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 preparation and repair tactics follow.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Voting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Active redundancy (hot restart).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Passive redundancy (warm restart/dual redundancy/triple redundancy).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Spare.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5101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15BE-77DD-446B-8B74-8A643B70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Voting.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B6E-EA67-4EC3-B041-391F580E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96"/>
            <a:ext cx="10823713" cy="52213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Processes running on </a:t>
            </a:r>
            <a:r>
              <a:rPr lang="en-US" dirty="0">
                <a:solidFill>
                  <a:srgbClr val="FF0000"/>
                </a:solidFill>
              </a:rPr>
              <a:t>redundant processors each take equivalent input </a:t>
            </a:r>
            <a:r>
              <a:rPr lang="en-US" dirty="0"/>
              <a:t>and compute a simple output value that is sent to a voter. </a:t>
            </a:r>
          </a:p>
          <a:p>
            <a:pPr lvl="1" algn="just"/>
            <a:r>
              <a:rPr lang="en-US" dirty="0"/>
              <a:t>If the </a:t>
            </a:r>
            <a:r>
              <a:rPr lang="en-US" dirty="0">
                <a:solidFill>
                  <a:srgbClr val="00B050"/>
                </a:solidFill>
              </a:rPr>
              <a:t>voter detects deviant behavior </a:t>
            </a:r>
            <a:r>
              <a:rPr lang="en-US" dirty="0"/>
              <a:t>from a single processor, it fails it. </a:t>
            </a:r>
          </a:p>
          <a:p>
            <a:pPr lvl="1" algn="just"/>
            <a:r>
              <a:rPr lang="en-US" dirty="0"/>
              <a:t>The voting algorithm can be "</a:t>
            </a:r>
            <a:r>
              <a:rPr lang="en-US" i="1" dirty="0"/>
              <a:t>majority rules</a:t>
            </a:r>
            <a:r>
              <a:rPr lang="en-US" dirty="0"/>
              <a:t>" or "</a:t>
            </a:r>
            <a:r>
              <a:rPr lang="en-US" i="1" dirty="0"/>
              <a:t>preferred component</a:t>
            </a:r>
            <a:r>
              <a:rPr lang="en-US" dirty="0"/>
              <a:t>" or some other algorithm.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This method is used to correct </a:t>
            </a:r>
            <a:r>
              <a:rPr lang="en-US" dirty="0">
                <a:solidFill>
                  <a:srgbClr val="FF0000"/>
                </a:solidFill>
              </a:rPr>
              <a:t>faulty operation </a:t>
            </a:r>
            <a:r>
              <a:rPr lang="en-US" dirty="0"/>
              <a:t>of;</a:t>
            </a:r>
          </a:p>
          <a:p>
            <a:pPr lvl="1" algn="just"/>
            <a:r>
              <a:rPr lang="en-US" dirty="0"/>
              <a:t> algorithms </a:t>
            </a:r>
          </a:p>
          <a:p>
            <a:pPr lvl="1" algn="just"/>
            <a:r>
              <a:rPr lang="en-US" dirty="0"/>
              <a:t>or failure of a processor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If all of the processors utilize the </a:t>
            </a:r>
            <a:r>
              <a:rPr lang="en-US" dirty="0">
                <a:solidFill>
                  <a:srgbClr val="00B0F0"/>
                </a:solidFill>
              </a:rPr>
              <a:t>same algorithms</a:t>
            </a:r>
            <a:r>
              <a:rPr lang="en-US" dirty="0"/>
              <a:t>, the redundancy detects only a processor fault.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72" y="1"/>
            <a:ext cx="449842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3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DFDA-D0D8-4933-A52D-620B215F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85185"/>
            <a:ext cx="10515600" cy="1325563"/>
          </a:xfrm>
        </p:spPr>
        <p:txBody>
          <a:bodyPr/>
          <a:lstStyle/>
          <a:p>
            <a:r>
              <a:rPr lang="en-US" dirty="0"/>
              <a:t>Voting.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A522-514A-49CD-88C2-7F0A85DC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98212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Thus, if the consequence of a failure is extreme, such as potential loss of life, the </a:t>
            </a:r>
            <a:r>
              <a:rPr lang="en-US" dirty="0">
                <a:solidFill>
                  <a:srgbClr val="FF0000"/>
                </a:solidFill>
              </a:rPr>
              <a:t>redundant components can be diverse</a:t>
            </a:r>
            <a:r>
              <a:rPr lang="en-US" dirty="0"/>
              <a:t>.</a:t>
            </a:r>
            <a:endParaRPr lang="en-PK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software for each redundant component is developed by different teams and executes on dissimilar platforms.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Less extreme is to develop a single software component on dissimilar platforms.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Diversity is expensive </a:t>
            </a:r>
            <a:r>
              <a:rPr lang="en-US" dirty="0"/>
              <a:t>to develop and maintain and is used only in exceptional circumstances, such as the control on aircraft.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Diversity has </a:t>
            </a:r>
            <a:r>
              <a:rPr lang="en-US" dirty="0">
                <a:solidFill>
                  <a:srgbClr val="FF0000"/>
                </a:solidFill>
              </a:rPr>
              <a:t>no downtime </a:t>
            </a:r>
            <a:r>
              <a:rPr lang="en-US" dirty="0"/>
              <a:t>when a failure occurs since the voter continues to operate.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B0F0"/>
                </a:solidFill>
              </a:rPr>
              <a:t>Synchronization</a:t>
            </a:r>
            <a:r>
              <a:rPr lang="en-US" dirty="0"/>
              <a:t> among the redundant components is </a:t>
            </a:r>
            <a:r>
              <a:rPr lang="en-US" dirty="0">
                <a:solidFill>
                  <a:srgbClr val="00B050"/>
                </a:solidFill>
              </a:rPr>
              <a:t>automatic </a:t>
            </a:r>
            <a:r>
              <a:rPr lang="en-US" dirty="0"/>
              <a:t>since they are all assumed to be computing on the same set of inputs in parallel.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341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9E98-EE58-4494-96F7-372B9E46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259108"/>
            <a:ext cx="10515600" cy="1325563"/>
          </a:xfrm>
        </p:spPr>
        <p:txBody>
          <a:bodyPr/>
          <a:lstStyle/>
          <a:p>
            <a:r>
              <a:rPr lang="en-US" dirty="0"/>
              <a:t>Active redundancy (hot restart).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3509-8DA5-4441-86F5-ED71A5B1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" y="2055813"/>
            <a:ext cx="10880035" cy="48021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All redundant components </a:t>
            </a:r>
            <a:r>
              <a:rPr lang="en-US" dirty="0">
                <a:solidFill>
                  <a:srgbClr val="FF0000"/>
                </a:solidFill>
              </a:rPr>
              <a:t>respond to events in parallel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response from only one component </a:t>
            </a:r>
            <a:r>
              <a:rPr lang="en-US" dirty="0"/>
              <a:t>is used (usually the first to respond), and the rest are discarded.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For example: in a client/server configuration, such as database management systems, where quick responses are necessary even when a fault occurs.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a fault occurs, the </a:t>
            </a:r>
            <a:r>
              <a:rPr lang="en-US" dirty="0">
                <a:solidFill>
                  <a:srgbClr val="FF0000"/>
                </a:solidFill>
              </a:rPr>
              <a:t>downtime is usually milliseconds</a:t>
            </a:r>
            <a:r>
              <a:rPr lang="en-US" dirty="0"/>
              <a:t>……the only time to recover is the switching time. </a:t>
            </a:r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717" y="0"/>
            <a:ext cx="3271284" cy="25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5C29-6EB5-4665-9856-0AE239C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Achieving Qualities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37A8-65CF-4341-B1E8-D39DD115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0191"/>
            <a:ext cx="10515600" cy="348677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“The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 requirements specify the </a:t>
            </a:r>
            <a:r>
              <a:rPr lang="en-US" sz="3200" i="1" dirty="0">
                <a:solidFill>
                  <a:srgbClr val="FF0000"/>
                </a:solidFill>
              </a:rPr>
              <a:t>responses of the software </a:t>
            </a:r>
            <a:r>
              <a:rPr lang="en-US" sz="3200" i="1" dirty="0"/>
              <a:t>to </a:t>
            </a:r>
            <a:r>
              <a:rPr lang="en-US" sz="3200" i="1" dirty="0">
                <a:solidFill>
                  <a:srgbClr val="00B050"/>
                </a:solidFill>
              </a:rPr>
              <a:t>get business goals</a:t>
            </a:r>
            <a:r>
              <a:rPr lang="en-US" sz="3200" i="1" dirty="0"/>
              <a:t>”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335F-811D-4876-BCD8-F9821CD5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40" y="365125"/>
            <a:ext cx="10515600" cy="1325563"/>
          </a:xfrm>
        </p:spPr>
        <p:txBody>
          <a:bodyPr/>
          <a:lstStyle/>
          <a:p>
            <a:r>
              <a:rPr lang="en-US" dirty="0"/>
              <a:t>Active redundancy (hot restart).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9BF7-3148-4163-9EB0-819A207E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690688"/>
            <a:ext cx="10972799" cy="4802187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00B0F0"/>
                </a:solidFill>
              </a:rPr>
              <a:t>Synchronization</a:t>
            </a:r>
            <a:r>
              <a:rPr lang="en-US" sz="2600" dirty="0"/>
              <a:t> is performed by ensuring that </a:t>
            </a:r>
            <a:r>
              <a:rPr lang="en-US" sz="2600" dirty="0">
                <a:solidFill>
                  <a:srgbClr val="FF0000"/>
                </a:solidFill>
              </a:rPr>
              <a:t>all messages</a:t>
            </a:r>
            <a:r>
              <a:rPr lang="en-US" sz="2600" dirty="0"/>
              <a:t> to any redundant component are sent </a:t>
            </a:r>
            <a:r>
              <a:rPr lang="en-US" sz="2600" dirty="0">
                <a:solidFill>
                  <a:srgbClr val="FF0000"/>
                </a:solidFill>
              </a:rPr>
              <a:t>to all redundant components</a:t>
            </a:r>
            <a:r>
              <a:rPr lang="en-US" sz="2600" dirty="0"/>
              <a:t>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If communication has a </a:t>
            </a:r>
            <a:r>
              <a:rPr lang="en-US" sz="2600" dirty="0">
                <a:solidFill>
                  <a:srgbClr val="7030A0"/>
                </a:solidFill>
              </a:rPr>
              <a:t>possibility of being lost </a:t>
            </a:r>
            <a:r>
              <a:rPr lang="en-US" sz="2600" dirty="0"/>
              <a:t>(because of noisy or overloaded communication lines), a </a:t>
            </a:r>
            <a:r>
              <a:rPr lang="en-US" sz="2600" dirty="0">
                <a:solidFill>
                  <a:srgbClr val="00B050"/>
                </a:solidFill>
              </a:rPr>
              <a:t>reliable transmission protocol </a:t>
            </a:r>
            <a:r>
              <a:rPr lang="en-US" sz="2600" dirty="0"/>
              <a:t>can be used to recover. </a:t>
            </a:r>
          </a:p>
          <a:p>
            <a:pPr lvl="1" algn="just"/>
            <a:r>
              <a:rPr lang="en-US" dirty="0"/>
              <a:t>A reliable transmission protocol requires all recipients to acknowledge receipt together.</a:t>
            </a:r>
          </a:p>
          <a:p>
            <a:pPr lvl="1" algn="just"/>
            <a:r>
              <a:rPr lang="en-US" dirty="0"/>
              <a:t>If the sender cannot verify that all recipients have received the message, </a:t>
            </a:r>
          </a:p>
          <a:p>
            <a:pPr lvl="2" algn="just"/>
            <a:r>
              <a:rPr lang="en-US" dirty="0"/>
              <a:t>it will resend the message to those components not acknowledging receipt…….until the sender marks the recipient as out of service.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8874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389A-663F-4AE6-9096-A99A37C2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65125"/>
            <a:ext cx="114498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Passive redundancy (warm restart/dual redundancy).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C839-1D23-4DB1-AC29-6B69BDA9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25625"/>
            <a:ext cx="11290852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One component </a:t>
            </a:r>
            <a:r>
              <a:rPr lang="en-US" dirty="0">
                <a:solidFill>
                  <a:srgbClr val="00B050"/>
                </a:solidFill>
              </a:rPr>
              <a:t>(the primary) </a:t>
            </a:r>
            <a:r>
              <a:rPr lang="en-US" dirty="0"/>
              <a:t>responds to events and informs the other components </a:t>
            </a:r>
            <a:r>
              <a:rPr lang="en-US" dirty="0">
                <a:solidFill>
                  <a:srgbClr val="FF0000"/>
                </a:solidFill>
              </a:rPr>
              <a:t>(the standbys) </a:t>
            </a:r>
            <a:r>
              <a:rPr lang="en-US" dirty="0"/>
              <a:t>of state updates they must make. </a:t>
            </a:r>
          </a:p>
          <a:p>
            <a:pPr algn="just"/>
            <a:r>
              <a:rPr lang="en-US" dirty="0"/>
              <a:t>When a fault occurs, the system must first ensure that the </a:t>
            </a:r>
            <a:r>
              <a:rPr lang="en-US" dirty="0">
                <a:solidFill>
                  <a:srgbClr val="7030A0"/>
                </a:solidFill>
              </a:rPr>
              <a:t>backup state is sufficiently fresh </a:t>
            </a:r>
            <a:r>
              <a:rPr lang="en-US" dirty="0"/>
              <a:t>before resuming services.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tactic depends on the standby </a:t>
            </a:r>
            <a:r>
              <a:rPr lang="en-US" dirty="0">
                <a:solidFill>
                  <a:srgbClr val="00B0F0"/>
                </a:solidFill>
              </a:rPr>
              <a:t>components taking over reliably</a:t>
            </a:r>
            <a:r>
              <a:rPr lang="en-US" dirty="0"/>
              <a:t>.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Forcing switchovers </a:t>
            </a:r>
            <a:r>
              <a:rPr lang="en-US" dirty="0"/>
              <a:t>periodically—for example, once a day or once a week—increases the availability of the system. </a:t>
            </a:r>
          </a:p>
          <a:p>
            <a:pPr lvl="1" algn="just"/>
            <a:r>
              <a:rPr lang="en-US" dirty="0"/>
              <a:t>Some database systems force a switch with storage of every new data item.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In this case, the </a:t>
            </a:r>
            <a:r>
              <a:rPr lang="en-US" dirty="0">
                <a:solidFill>
                  <a:srgbClr val="FF0000"/>
                </a:solidFill>
              </a:rPr>
              <a:t>downtime</a:t>
            </a:r>
            <a:r>
              <a:rPr lang="en-US" dirty="0"/>
              <a:t> can usually be limited to seconds.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34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8A37-8933-48F5-909D-5A874BD4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65125"/>
            <a:ext cx="1151613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Passive redundancy (warm restart/dual redundancy/).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BD6A-E094-40A1-A881-8C38F943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961321"/>
            <a:ext cx="10956235" cy="421564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Synchronization</a:t>
            </a:r>
            <a:r>
              <a:rPr lang="en-US" dirty="0"/>
              <a:t> is the </a:t>
            </a:r>
            <a:r>
              <a:rPr lang="en-US" dirty="0">
                <a:solidFill>
                  <a:srgbClr val="00B050"/>
                </a:solidFill>
              </a:rPr>
              <a:t>responsibility of the primary component</a:t>
            </a:r>
            <a:r>
              <a:rPr lang="en-US" dirty="0"/>
              <a:t>, which may use atomic broadcasts to the secondaries to guarantee synchronization.</a:t>
            </a:r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07" y="2982730"/>
            <a:ext cx="4596033" cy="3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0C46-F8B1-4425-BA2B-74BC04A3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82AC-02F5-4782-87FE-10E9A03B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52459"/>
            <a:ext cx="11759609" cy="4351338"/>
          </a:xfrm>
        </p:spPr>
        <p:txBody>
          <a:bodyPr/>
          <a:lstStyle/>
          <a:p>
            <a:r>
              <a:rPr lang="en-US" dirty="0"/>
              <a:t>A standby </a:t>
            </a:r>
            <a:r>
              <a:rPr lang="en-US" dirty="0">
                <a:solidFill>
                  <a:srgbClr val="FF0000"/>
                </a:solidFill>
              </a:rPr>
              <a:t>spare computing platform </a:t>
            </a:r>
            <a:r>
              <a:rPr lang="en-US" dirty="0"/>
              <a:t>is configured to replace many </a:t>
            </a:r>
            <a:r>
              <a:rPr lang="en-US" dirty="0">
                <a:solidFill>
                  <a:srgbClr val="00B050"/>
                </a:solidFill>
              </a:rPr>
              <a:t>different failed components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must be </a:t>
            </a:r>
            <a:r>
              <a:rPr lang="en-US" dirty="0">
                <a:solidFill>
                  <a:srgbClr val="00B0F0"/>
                </a:solidFill>
              </a:rPr>
              <a:t>rebooted </a:t>
            </a:r>
            <a:r>
              <a:rPr lang="en-US" dirty="0"/>
              <a:t>to the appropriate software configuration and have its </a:t>
            </a:r>
            <a:r>
              <a:rPr lang="en-US" dirty="0">
                <a:solidFill>
                  <a:srgbClr val="00B0F0"/>
                </a:solidFill>
              </a:rPr>
              <a:t>state initialized </a:t>
            </a:r>
            <a:r>
              <a:rPr lang="en-US" dirty="0"/>
              <a:t>when a failure occurs. </a:t>
            </a:r>
          </a:p>
          <a:p>
            <a:pPr lvl="1"/>
            <a:r>
              <a:rPr lang="en-US" dirty="0"/>
              <a:t>Making a </a:t>
            </a:r>
            <a:r>
              <a:rPr lang="en-US" dirty="0">
                <a:solidFill>
                  <a:srgbClr val="FF0000"/>
                </a:solidFill>
              </a:rPr>
              <a:t>checkpoint of the system state periodically </a:t>
            </a:r>
            <a:r>
              <a:rPr lang="en-US" dirty="0"/>
              <a:t>allows for the spare to be set to the appropriate state. 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downtime</a:t>
            </a:r>
            <a:r>
              <a:rPr lang="en-US" dirty="0"/>
              <a:t> for this tactic is usually minutes.</a:t>
            </a:r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688" y="3469888"/>
            <a:ext cx="4717312" cy="33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87C-64E2-4C04-A9C3-E3E0CE0A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8A55-72E5-448A-BECC-072813E3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tactics for repair that rely on </a:t>
            </a:r>
            <a:r>
              <a:rPr lang="en-US" dirty="0">
                <a:solidFill>
                  <a:srgbClr val="FF0000"/>
                </a:solidFill>
              </a:rPr>
              <a:t>component reintroduction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When a redundant component fails, it may be reintroduced after it has been corrected. </a:t>
            </a:r>
          </a:p>
          <a:p>
            <a:endParaRPr lang="en-US" dirty="0"/>
          </a:p>
          <a:p>
            <a:r>
              <a:rPr lang="en-US" dirty="0"/>
              <a:t>Such tactics are </a:t>
            </a:r>
          </a:p>
          <a:p>
            <a:pPr lvl="1"/>
            <a:r>
              <a:rPr lang="en-US" dirty="0"/>
              <a:t>shadow operation, </a:t>
            </a:r>
          </a:p>
          <a:p>
            <a:pPr lvl="1"/>
            <a:r>
              <a:rPr lang="en-US" dirty="0"/>
              <a:t>state resynchronization, </a:t>
            </a:r>
          </a:p>
          <a:p>
            <a:pPr lvl="1"/>
            <a:r>
              <a:rPr lang="en-US" dirty="0"/>
              <a:t>and rollback.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822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2493-40C4-4AE1-9906-7FBA8836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operation.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2D3E-476E-4FF4-982C-6C858B8C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previously failed component may be </a:t>
            </a:r>
            <a:r>
              <a:rPr lang="en-US" dirty="0">
                <a:solidFill>
                  <a:srgbClr val="FF0000"/>
                </a:solidFill>
              </a:rPr>
              <a:t>run in "shadow mode" </a:t>
            </a:r>
            <a:r>
              <a:rPr lang="en-US" dirty="0"/>
              <a:t>for a short time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make sure that it </a:t>
            </a:r>
            <a:r>
              <a:rPr lang="en-US" dirty="0">
                <a:solidFill>
                  <a:srgbClr val="00B050"/>
                </a:solidFill>
              </a:rPr>
              <a:t>mimics the behavior </a:t>
            </a:r>
            <a:r>
              <a:rPr lang="en-US" dirty="0"/>
              <a:t>of the working components before restoring it to service.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867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161-AB16-4AA0-8434-B46EAFE6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resynchronization.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A0E3-989A-44FC-8AD2-B158B683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passive and active redundancy tactics require the </a:t>
            </a:r>
            <a:r>
              <a:rPr lang="en-US" dirty="0">
                <a:solidFill>
                  <a:srgbClr val="00B050"/>
                </a:solidFill>
              </a:rPr>
              <a:t>component being restored</a:t>
            </a:r>
            <a:r>
              <a:rPr lang="en-US" dirty="0"/>
              <a:t> to have its </a:t>
            </a:r>
            <a:r>
              <a:rPr lang="en-US" dirty="0">
                <a:solidFill>
                  <a:srgbClr val="00B050"/>
                </a:solidFill>
              </a:rPr>
              <a:t>state upgraded </a:t>
            </a:r>
            <a:r>
              <a:rPr lang="en-US" dirty="0"/>
              <a:t>before its return to service.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updating approach will depend on the </a:t>
            </a:r>
            <a:r>
              <a:rPr lang="en-US" dirty="0">
                <a:solidFill>
                  <a:srgbClr val="FF0000"/>
                </a:solidFill>
              </a:rPr>
              <a:t>downtime that can be sustained</a:t>
            </a:r>
            <a:r>
              <a:rPr lang="en-US" dirty="0"/>
              <a:t>, </a:t>
            </a:r>
          </a:p>
          <a:p>
            <a:pPr lvl="1" algn="just"/>
            <a:r>
              <a:rPr lang="en-US" dirty="0"/>
              <a:t>A single message containing the state is preferable, if possible.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667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15B0-F9A2-4151-91A7-DA3F3C94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Checkpoint/rollback.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DEC9-9676-430A-BFF5-9DC20FA0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checkpoint is a recording of a </a:t>
            </a:r>
            <a:r>
              <a:rPr lang="en-US" dirty="0">
                <a:solidFill>
                  <a:srgbClr val="FF0000"/>
                </a:solidFill>
              </a:rPr>
              <a:t>consistent state </a:t>
            </a:r>
            <a:r>
              <a:rPr lang="en-US" dirty="0"/>
              <a:t>created either periodically or in response to specific events.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Sometimes a system fails in an </a:t>
            </a:r>
            <a:r>
              <a:rPr lang="en-US" dirty="0">
                <a:solidFill>
                  <a:srgbClr val="00B050"/>
                </a:solidFill>
              </a:rPr>
              <a:t>unusual manner</a:t>
            </a:r>
            <a:r>
              <a:rPr lang="en-US" dirty="0"/>
              <a:t>, with a detectably </a:t>
            </a:r>
            <a:r>
              <a:rPr lang="en-US" dirty="0">
                <a:solidFill>
                  <a:srgbClr val="00B050"/>
                </a:solidFill>
              </a:rPr>
              <a:t>inconsistent state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this case, the system should be </a:t>
            </a:r>
            <a:r>
              <a:rPr lang="en-US" dirty="0">
                <a:solidFill>
                  <a:srgbClr val="00B0F0"/>
                </a:solidFill>
              </a:rPr>
              <a:t>restored using a previous checkpoint</a:t>
            </a:r>
            <a:r>
              <a:rPr lang="en-US" dirty="0"/>
              <a:t> of a consistent state </a:t>
            </a:r>
          </a:p>
          <a:p>
            <a:pPr lvl="1" algn="just"/>
            <a:r>
              <a:rPr lang="en-US" dirty="0"/>
              <a:t>and a </a:t>
            </a:r>
            <a:r>
              <a:rPr lang="en-US" dirty="0">
                <a:solidFill>
                  <a:srgbClr val="FF0000"/>
                </a:solidFill>
              </a:rPr>
              <a:t>log of the transactions </a:t>
            </a:r>
            <a:r>
              <a:rPr lang="en-US" dirty="0"/>
              <a:t>that occurred was taken.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282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F2FD-CB6A-4568-8B02-2AE487C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PREVENTION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23C3-4466-477C-8D3C-D4EA0F07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some fault prevention tactics.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Removal from service.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Transactions.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Process monitor.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5179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4B15-42B3-4703-BDE8-6BB60612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from service.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2774-0F11-4606-88F7-DE779E95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tactic </a:t>
            </a:r>
            <a:r>
              <a:rPr lang="en-US" dirty="0">
                <a:solidFill>
                  <a:srgbClr val="FF0000"/>
                </a:solidFill>
              </a:rPr>
              <a:t>removes a component </a:t>
            </a:r>
            <a:r>
              <a:rPr lang="en-US" dirty="0"/>
              <a:t>of the system from operation to undergo some activities </a:t>
            </a:r>
            <a:r>
              <a:rPr lang="en-US" dirty="0">
                <a:solidFill>
                  <a:srgbClr val="00B050"/>
                </a:solidFill>
              </a:rPr>
              <a:t>to prevent anticipated failures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One example is </a:t>
            </a:r>
            <a:r>
              <a:rPr lang="en-US" dirty="0">
                <a:solidFill>
                  <a:srgbClr val="00B0F0"/>
                </a:solidFill>
              </a:rPr>
              <a:t>rebooting a component </a:t>
            </a:r>
            <a:r>
              <a:rPr lang="en-US" dirty="0"/>
              <a:t>to prevent memory leaks from causing a failure.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Removal from service can be </a:t>
            </a:r>
            <a:r>
              <a:rPr lang="en-US" dirty="0">
                <a:solidFill>
                  <a:srgbClr val="7030A0"/>
                </a:solidFill>
              </a:rPr>
              <a:t>automatic or manual</a:t>
            </a:r>
            <a:r>
              <a:rPr lang="en-US" dirty="0"/>
              <a:t>, an architectural strategy can be designed to support it.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654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7CE7-BC39-412E-8317-466CAD85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F423-AEF4-497A-A060-1059E2A6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achievement of these qualities </a:t>
            </a:r>
            <a:r>
              <a:rPr lang="en-US" dirty="0"/>
              <a:t>relies on fundamental design decisions………...called </a:t>
            </a:r>
            <a:r>
              <a:rPr lang="en-US" i="1" dirty="0">
                <a:solidFill>
                  <a:srgbClr val="00B050"/>
                </a:solidFill>
              </a:rPr>
              <a:t>tactics</a:t>
            </a:r>
            <a:r>
              <a:rPr lang="en-US" i="1" dirty="0"/>
              <a:t>. </a:t>
            </a:r>
          </a:p>
          <a:p>
            <a:pPr marL="0" indent="0" algn="ctr">
              <a:buNone/>
            </a:pPr>
            <a:r>
              <a:rPr lang="en-US" i="1" dirty="0"/>
              <a:t>OR</a:t>
            </a:r>
          </a:p>
          <a:p>
            <a:pPr algn="just"/>
            <a:r>
              <a:rPr lang="en-US" dirty="0"/>
              <a:t>The quality attribute decisions known as tactics…..</a:t>
            </a:r>
            <a:r>
              <a:rPr lang="en-US" dirty="0" smtClean="0"/>
              <a:t>Collectively </a:t>
            </a:r>
            <a:r>
              <a:rPr lang="en-US" dirty="0"/>
              <a:t>known as an </a:t>
            </a:r>
            <a:r>
              <a:rPr lang="en-US" dirty="0">
                <a:solidFill>
                  <a:srgbClr val="00B050"/>
                </a:solidFill>
              </a:rPr>
              <a:t>architectural strategy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control </a:t>
            </a:r>
            <a:r>
              <a:rPr lang="en-US" dirty="0"/>
              <a:t>of a quality attribute response.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0BB3-D911-413E-ABE7-11A0529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EAAA-E6DE-417A-9CDA-44DD53AE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the </a:t>
            </a:r>
            <a:r>
              <a:rPr lang="en-US" dirty="0">
                <a:solidFill>
                  <a:srgbClr val="FF0000"/>
                </a:solidFill>
              </a:rPr>
              <a:t>bundling of several sequential steps </a:t>
            </a:r>
            <a:r>
              <a:rPr lang="en-US" dirty="0"/>
              <a:t>such that the entire bundle can be undone at once. </a:t>
            </a:r>
          </a:p>
          <a:p>
            <a:endParaRPr lang="en-US" dirty="0"/>
          </a:p>
          <a:p>
            <a:r>
              <a:rPr lang="en-US" dirty="0"/>
              <a:t>Transactions are used to </a:t>
            </a:r>
            <a:r>
              <a:rPr lang="en-US" dirty="0">
                <a:solidFill>
                  <a:srgbClr val="00B050"/>
                </a:solidFill>
              </a:rPr>
              <a:t>prevent any data from being affected </a:t>
            </a:r>
            <a:r>
              <a:rPr lang="en-US" dirty="0"/>
              <a:t>if one step in a process fails </a:t>
            </a:r>
          </a:p>
          <a:p>
            <a:r>
              <a:rPr lang="en-US" dirty="0" smtClean="0"/>
              <a:t>All or non</a:t>
            </a:r>
            <a:endParaRPr lang="en-US" dirty="0"/>
          </a:p>
          <a:p>
            <a:r>
              <a:rPr lang="en-US" dirty="0"/>
              <a:t>and also to </a:t>
            </a:r>
            <a:r>
              <a:rPr lang="en-US" dirty="0">
                <a:solidFill>
                  <a:srgbClr val="7030A0"/>
                </a:solidFill>
              </a:rPr>
              <a:t>prevent collisions </a:t>
            </a:r>
            <a:r>
              <a:rPr lang="en-US" dirty="0"/>
              <a:t>among several simultaneous threads accessing the same data.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41454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81B9-DAF2-465B-8E29-0404396E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monitor.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7CA0-8C6E-4781-9A9B-603CE599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a fault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a process has been </a:t>
            </a:r>
            <a:r>
              <a:rPr lang="en-US" dirty="0">
                <a:solidFill>
                  <a:srgbClr val="FF0000"/>
                </a:solidFill>
              </a:rPr>
              <a:t>detected</a:t>
            </a:r>
            <a:r>
              <a:rPr lang="en-US" dirty="0"/>
              <a:t>,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a monitoring process can </a:t>
            </a:r>
            <a:r>
              <a:rPr lang="en-US" dirty="0">
                <a:solidFill>
                  <a:srgbClr val="7030A0"/>
                </a:solidFill>
              </a:rPr>
              <a:t>delete the nonperforming process </a:t>
            </a:r>
          </a:p>
          <a:p>
            <a:pPr lvl="1" algn="just"/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create a new instance </a:t>
            </a:r>
            <a:r>
              <a:rPr lang="en-US" dirty="0"/>
              <a:t>of it, initialized to some appropriate state as in the spare tactic.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05221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28AB-F3D8-4FBC-9036-D912644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availability tactics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E3E4C5-C306-4DE3-85EA-17711181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65" y="1690688"/>
            <a:ext cx="1025386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2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9DCC-4AB0-4244-87C4-37D164B7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1026-3116-45B5-9401-146749EA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3340" cy="49284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 represent this relationship in Figure;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system design consists of a collection of decisions. </a:t>
            </a:r>
          </a:p>
          <a:p>
            <a:pPr lvl="1" algn="just"/>
            <a:r>
              <a:rPr lang="en-US" dirty="0"/>
              <a:t>Some of these decisions help control the </a:t>
            </a:r>
            <a:r>
              <a:rPr lang="en-US" dirty="0">
                <a:solidFill>
                  <a:srgbClr val="00B050"/>
                </a:solidFill>
              </a:rPr>
              <a:t>quality attribute responses</a:t>
            </a:r>
            <a:r>
              <a:rPr lang="en-US" dirty="0"/>
              <a:t>; </a:t>
            </a:r>
          </a:p>
          <a:p>
            <a:pPr lvl="1" algn="just"/>
            <a:r>
              <a:rPr lang="en-US" dirty="0"/>
              <a:t>others ensure achievement of </a:t>
            </a:r>
            <a:r>
              <a:rPr lang="en-US" dirty="0">
                <a:solidFill>
                  <a:srgbClr val="00B050"/>
                </a:solidFill>
              </a:rPr>
              <a:t>system functionality</a:t>
            </a:r>
            <a:r>
              <a:rPr lang="en-US" dirty="0"/>
              <a:t>.</a:t>
            </a:r>
          </a:p>
          <a:p>
            <a:pPr algn="just"/>
            <a:endParaRPr lang="en-PK" dirty="0"/>
          </a:p>
        </p:txBody>
      </p:sp>
      <p:sp>
        <p:nvSpPr>
          <p:cNvPr id="4" name="AutoShape 2" descr="graphics/05fig01.gif">
            <a:extLst>
              <a:ext uri="{FF2B5EF4-FFF2-40B4-BE49-F238E27FC236}">
                <a16:creationId xmlns:a16="http://schemas.microsoft.com/office/drawing/2014/main" id="{8DD22B70-EB74-4856-9843-324008CA5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4750" y="2847975"/>
            <a:ext cx="4762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DD779-E632-4AE3-B526-316997E3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77" y="2330076"/>
            <a:ext cx="7298045" cy="1780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834A4B-021A-4DA0-BD66-57246912BB08}"/>
              </a:ext>
            </a:extLst>
          </p:cNvPr>
          <p:cNvSpPr/>
          <p:nvPr/>
        </p:nvSpPr>
        <p:spPr>
          <a:xfrm>
            <a:off x="3085451" y="4211573"/>
            <a:ext cx="10008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Tactics are intended to control responses to stimuli.</a:t>
            </a:r>
          </a:p>
        </p:txBody>
      </p:sp>
    </p:spTree>
    <p:extLst>
      <p:ext uri="{BB962C8B-B14F-4D97-AF65-F5344CB8AC3E}">
        <p14:creationId xmlns:p14="http://schemas.microsoft.com/office/powerpoint/2010/main" val="159966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FD14-54E7-48E8-9676-1E61D335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B16C-FD9F-4DF4-8171-C6900147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48"/>
            <a:ext cx="10515600" cy="491319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tactic is </a:t>
            </a:r>
            <a:r>
              <a:rPr lang="en-US" dirty="0">
                <a:solidFill>
                  <a:srgbClr val="FF0000"/>
                </a:solidFill>
              </a:rPr>
              <a:t>a design option </a:t>
            </a:r>
            <a:r>
              <a:rPr lang="en-US" dirty="0"/>
              <a:t>for the architect.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</a:t>
            </a:r>
          </a:p>
          <a:p>
            <a:pPr lvl="1" algn="just"/>
            <a:r>
              <a:rPr lang="en-US" dirty="0"/>
              <a:t>One of the tactics introduces redundancy to increase the availability of a system.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Tactics can </a:t>
            </a:r>
            <a:r>
              <a:rPr lang="en-US" dirty="0" smtClean="0">
                <a:solidFill>
                  <a:srgbClr val="00B050"/>
                </a:solidFill>
              </a:rPr>
              <a:t>refine </a:t>
            </a:r>
            <a:r>
              <a:rPr lang="en-US" dirty="0">
                <a:solidFill>
                  <a:srgbClr val="00B050"/>
                </a:solidFill>
              </a:rPr>
              <a:t>other tactics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We identified redundancy as a tactic. As such, it can be refined into redundancy of data (in a database system) or redundancy of computation (in an embedded control system). Both types are also tactics. </a:t>
            </a:r>
          </a:p>
        </p:txBody>
      </p:sp>
    </p:spTree>
    <p:extLst>
      <p:ext uri="{BB962C8B-B14F-4D97-AF65-F5344CB8AC3E}">
        <p14:creationId xmlns:p14="http://schemas.microsoft.com/office/powerpoint/2010/main" val="292489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B231-A86A-40C6-889A-0B262800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1927-5950-4EE9-B9E1-8F32C040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4828"/>
          </a:xfrm>
        </p:spPr>
        <p:txBody>
          <a:bodyPr>
            <a:normAutofit/>
          </a:bodyPr>
          <a:lstStyle/>
          <a:p>
            <a:r>
              <a:rPr lang="en-US" dirty="0"/>
              <a:t>We organize the tactics for six quality attribute as a hierarchy,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availability,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modifiability,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performance,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security,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testability,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usability,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but it is important to understand that each list is intended </a:t>
            </a:r>
            <a:r>
              <a:rPr lang="en-US" dirty="0">
                <a:solidFill>
                  <a:srgbClr val="00B050"/>
                </a:solidFill>
              </a:rPr>
              <a:t>only to demonstrate some of the tactics</a:t>
            </a:r>
            <a:r>
              <a:rPr lang="en-US" dirty="0"/>
              <a:t>, and that any list of tactics is necessarily incomplete.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229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Quality Attributes and their Tactics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E7E6E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B232-9D07-41EF-9060-46274E64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Availability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8389-4F22-48E8-869F-E00B0616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Recall the vocabulary for availability.</a:t>
            </a:r>
          </a:p>
          <a:p>
            <a:pPr lvl="1" algn="just"/>
            <a:r>
              <a:rPr lang="en-US" dirty="0"/>
              <a:t>A failure occurs when the system </a:t>
            </a:r>
            <a:r>
              <a:rPr lang="en-US" dirty="0">
                <a:solidFill>
                  <a:srgbClr val="FF0000"/>
                </a:solidFill>
              </a:rPr>
              <a:t>no longer delivers a service </a:t>
            </a:r>
            <a:r>
              <a:rPr lang="en-US" dirty="0"/>
              <a:t>that is consistent with its specification; this failure is </a:t>
            </a:r>
            <a:r>
              <a:rPr lang="en-US" dirty="0">
                <a:solidFill>
                  <a:srgbClr val="00B050"/>
                </a:solidFill>
              </a:rPr>
              <a:t>observable by the system's </a:t>
            </a:r>
            <a:r>
              <a:rPr lang="en-US" dirty="0"/>
              <a:t>users. </a:t>
            </a:r>
          </a:p>
          <a:p>
            <a:pPr lvl="1" algn="just"/>
            <a:r>
              <a:rPr lang="en-US" dirty="0"/>
              <a:t>A fault (or combination of faults) has the potential to cause a failure.</a:t>
            </a:r>
          </a:p>
          <a:p>
            <a:pPr algn="just"/>
            <a:endParaRPr lang="en-US" sz="1600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Recovery or repair </a:t>
            </a:r>
            <a:r>
              <a:rPr lang="en-US" dirty="0"/>
              <a:t>is an important aspect of availability. </a:t>
            </a:r>
          </a:p>
          <a:p>
            <a:pPr algn="just"/>
            <a:endParaRPr lang="en-US" sz="1800" dirty="0"/>
          </a:p>
          <a:p>
            <a:pPr algn="just"/>
            <a:r>
              <a:rPr lang="en-US" dirty="0"/>
              <a:t>The tactics will keep </a:t>
            </a:r>
            <a:r>
              <a:rPr lang="en-US" dirty="0">
                <a:solidFill>
                  <a:srgbClr val="7030A0"/>
                </a:solidFill>
              </a:rPr>
              <a:t>faults from becoming failures </a:t>
            </a:r>
          </a:p>
          <a:p>
            <a:pPr algn="just"/>
            <a:r>
              <a:rPr lang="en-US" dirty="0"/>
              <a:t>or at least </a:t>
            </a:r>
            <a:r>
              <a:rPr lang="en-US" dirty="0">
                <a:solidFill>
                  <a:srgbClr val="00B050"/>
                </a:solidFill>
              </a:rPr>
              <a:t>bound the effects of the fault </a:t>
            </a:r>
            <a:r>
              <a:rPr lang="en-US" dirty="0"/>
              <a:t>and make </a:t>
            </a:r>
            <a:r>
              <a:rPr lang="en-US" dirty="0">
                <a:solidFill>
                  <a:srgbClr val="00B0F0"/>
                </a:solidFill>
              </a:rPr>
              <a:t>repair possible</a:t>
            </a:r>
            <a:r>
              <a:rPr lang="en-US" dirty="0"/>
              <a:t>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25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512-7E67-4C27-BF72-22A7A388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6" y="165654"/>
            <a:ext cx="10515600" cy="1159909"/>
          </a:xfrm>
        </p:spPr>
        <p:txBody>
          <a:bodyPr/>
          <a:lstStyle/>
          <a:p>
            <a:r>
              <a:rPr lang="en-US" b="1" dirty="0"/>
              <a:t>Availability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1E83-EE79-45D9-8D84-144A5160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4" y="1232451"/>
            <a:ext cx="10323443" cy="5459895"/>
          </a:xfrm>
        </p:spPr>
        <p:txBody>
          <a:bodyPr>
            <a:normAutofit/>
          </a:bodyPr>
          <a:lstStyle/>
          <a:p>
            <a:r>
              <a:rPr lang="en-US" dirty="0"/>
              <a:t>Many of the tactics are </a:t>
            </a:r>
            <a:r>
              <a:rPr lang="en-US" dirty="0">
                <a:solidFill>
                  <a:srgbClr val="FF0000"/>
                </a:solidFill>
              </a:rPr>
              <a:t>available within standard execution environments </a:t>
            </a:r>
            <a:r>
              <a:rPr lang="en-US" dirty="0"/>
              <a:t>such as </a:t>
            </a:r>
          </a:p>
          <a:p>
            <a:pPr lvl="1"/>
            <a:r>
              <a:rPr lang="en-US" dirty="0"/>
              <a:t>operating systems, </a:t>
            </a:r>
          </a:p>
          <a:p>
            <a:pPr lvl="1"/>
            <a:r>
              <a:rPr lang="en-US" dirty="0"/>
              <a:t>application servers, </a:t>
            </a:r>
          </a:p>
          <a:p>
            <a:pPr lvl="1"/>
            <a:r>
              <a:rPr lang="en-US" dirty="0"/>
              <a:t>and database management systems. </a:t>
            </a:r>
          </a:p>
          <a:p>
            <a:endParaRPr lang="en-US" dirty="0"/>
          </a:p>
          <a:p>
            <a:r>
              <a:rPr lang="en-US" dirty="0"/>
              <a:t>All approaches to maintaining availability involve;</a:t>
            </a:r>
          </a:p>
          <a:p>
            <a:pPr lvl="1"/>
            <a:r>
              <a:rPr lang="en-US" dirty="0"/>
              <a:t>some type of </a:t>
            </a:r>
            <a:r>
              <a:rPr lang="en-US" dirty="0">
                <a:solidFill>
                  <a:srgbClr val="00B050"/>
                </a:solidFill>
              </a:rPr>
              <a:t>health monitoring </a:t>
            </a:r>
            <a:r>
              <a:rPr lang="en-US" dirty="0"/>
              <a:t>to detect a failure, </a:t>
            </a:r>
          </a:p>
          <a:p>
            <a:pPr lvl="1"/>
            <a:r>
              <a:rPr lang="en-US" dirty="0"/>
              <a:t>some type of </a:t>
            </a:r>
            <a:r>
              <a:rPr lang="en-US" dirty="0">
                <a:solidFill>
                  <a:srgbClr val="00B050"/>
                </a:solidFill>
              </a:rPr>
              <a:t>recovery</a:t>
            </a:r>
            <a:r>
              <a:rPr lang="en-US" dirty="0"/>
              <a:t> when a failure is detected. </a:t>
            </a:r>
          </a:p>
          <a:p>
            <a:pPr lvl="1"/>
            <a:r>
              <a:rPr lang="en-US" dirty="0"/>
              <a:t>And some type of </a:t>
            </a:r>
            <a:r>
              <a:rPr lang="en-US" dirty="0">
                <a:solidFill>
                  <a:srgbClr val="00B050"/>
                </a:solidFill>
              </a:rPr>
              <a:t>redundancy</a:t>
            </a:r>
            <a:r>
              <a:rPr lang="en-US" dirty="0"/>
              <a:t>, </a:t>
            </a:r>
          </a:p>
          <a:p>
            <a:pPr lvl="1"/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5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1690</Words>
  <Application>Microsoft Office PowerPoint</Application>
  <PresentationFormat>Widescreen</PresentationFormat>
  <Paragraphs>215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Franklin Gothic Book</vt:lpstr>
      <vt:lpstr>Segoe UI</vt:lpstr>
      <vt:lpstr>Office Theme</vt:lpstr>
      <vt:lpstr>Lecture 8 Ms. Maham Mehr Awan</vt:lpstr>
      <vt:lpstr>Achieving Qualities</vt:lpstr>
      <vt:lpstr>Introducing Tactics</vt:lpstr>
      <vt:lpstr>Introducing Tactics</vt:lpstr>
      <vt:lpstr>Introducing Tactics</vt:lpstr>
      <vt:lpstr>Introducing Tactics</vt:lpstr>
      <vt:lpstr>Quality Attributes and their Tactics</vt:lpstr>
      <vt:lpstr>Availability Tactics</vt:lpstr>
      <vt:lpstr>Availability Tactics</vt:lpstr>
      <vt:lpstr>Availability Tactics</vt:lpstr>
      <vt:lpstr>FAULT DETECTION</vt:lpstr>
      <vt:lpstr>Ping/echo.</vt:lpstr>
      <vt:lpstr>Ping/echo.</vt:lpstr>
      <vt:lpstr>Heartbeat (dead man timer). </vt:lpstr>
      <vt:lpstr>Exceptions.</vt:lpstr>
      <vt:lpstr>FAULT RECOVERY </vt:lpstr>
      <vt:lpstr>Voting. </vt:lpstr>
      <vt:lpstr>Voting. </vt:lpstr>
      <vt:lpstr>Active redundancy (hot restart).</vt:lpstr>
      <vt:lpstr>Active redundancy (hot restart).</vt:lpstr>
      <vt:lpstr>Passive redundancy (warm restart/dual redundancy).</vt:lpstr>
      <vt:lpstr>Passive redundancy (warm restart/dual redundancy/).</vt:lpstr>
      <vt:lpstr>Spare.</vt:lpstr>
      <vt:lpstr>Component reintroduction</vt:lpstr>
      <vt:lpstr>Shadow operation.</vt:lpstr>
      <vt:lpstr>State resynchronization.</vt:lpstr>
      <vt:lpstr>Checkpoint/rollback.</vt:lpstr>
      <vt:lpstr>FAULT PREVENTION </vt:lpstr>
      <vt:lpstr>Removal from service.</vt:lpstr>
      <vt:lpstr>Transactions.</vt:lpstr>
      <vt:lpstr>Process monitor.</vt:lpstr>
      <vt:lpstr>Summary of availability tactics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2019-03-27T04:18:52Z</dcterms:created>
  <dcterms:modified xsi:type="dcterms:W3CDTF">2019-12-18T05:23:56Z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2018-08-20T21:31:52.5878850Z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