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301" r:id="rId4"/>
    <p:sldId id="323" r:id="rId5"/>
    <p:sldId id="302" r:id="rId6"/>
    <p:sldId id="303" r:id="rId7"/>
    <p:sldId id="304" r:id="rId8"/>
    <p:sldId id="324" r:id="rId9"/>
    <p:sldId id="325" r:id="rId10"/>
    <p:sldId id="326" r:id="rId11"/>
    <p:sldId id="327" r:id="rId12"/>
    <p:sldId id="305" r:id="rId13"/>
    <p:sldId id="306" r:id="rId14"/>
    <p:sldId id="307" r:id="rId15"/>
    <p:sldId id="30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95441" autoAdjust="0"/>
  </p:normalViewPr>
  <p:slideViewPr>
    <p:cSldViewPr snapToGrid="0">
      <p:cViewPr varScale="1">
        <p:scale>
          <a:sx n="87" d="100"/>
          <a:sy n="87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if you take a pen and sign a (legal) contract your signature is a nonrepudiation device. You cannot later disagree to the terms of the contract or refute ever taking party to the agreement.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29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Purports </a:t>
            </a:r>
            <a:r>
              <a:rPr lang="en-US" dirty="0" smtClean="0">
                <a:sym typeface="Wingdings" panose="05000000000000000000" pitchFamily="2" charset="2"/>
              </a:rPr>
              <a:t> Claims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1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638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6513" y="5395892"/>
            <a:ext cx="5609222" cy="1363215"/>
          </a:xfrm>
        </p:spPr>
        <p:txBody>
          <a:bodyPr anchor="t">
            <a:normAutofit/>
          </a:bodyPr>
          <a:lstStyle/>
          <a:p>
            <a:pPr algn="r"/>
            <a:r>
              <a:rPr lang="en-US" sz="2800" dirty="0">
                <a:latin typeface="Franklin Gothic Book" panose="020B0503020102020204" pitchFamily="34" charset="0"/>
                <a:cs typeface="Segoe UI" panose="020B0502040204020203" pitchFamily="34" charset="0"/>
              </a:rPr>
              <a:t>Lecture 9</a:t>
            </a:r>
            <a:br>
              <a:rPr lang="en-US" sz="2800" dirty="0">
                <a:latin typeface="Franklin Gothic Book" panose="020B0503020102020204" pitchFamily="34" charset="0"/>
                <a:cs typeface="Segoe UI" panose="020B0502040204020203" pitchFamily="34" charset="0"/>
              </a:rPr>
            </a:br>
            <a:r>
              <a:rPr lang="en-US" sz="2800" dirty="0">
                <a:latin typeface="Franklin Gothic Book" panose="020B0503020102020204" pitchFamily="34" charset="0"/>
                <a:cs typeface="Segoe UI" panose="020B0502040204020203" pitchFamily="34" charset="0"/>
              </a:rPr>
              <a:t>Ms. </a:t>
            </a:r>
            <a:r>
              <a:rPr lang="en-US" sz="2800" smtClean="0">
                <a:latin typeface="Franklin Gothic Book" panose="020B0503020102020204" pitchFamily="34" charset="0"/>
                <a:cs typeface="Segoe UI" panose="020B0502040204020203" pitchFamily="34" charset="0"/>
              </a:rPr>
              <a:t>Maham </a:t>
            </a:r>
            <a:r>
              <a:rPr lang="en-US" sz="2800" dirty="0">
                <a:latin typeface="Franklin Gothic Book" panose="020B0503020102020204" pitchFamily="34" charset="0"/>
                <a:cs typeface="Segoe UI" panose="020B0502040204020203" pitchFamily="34" charset="0"/>
              </a:rPr>
              <a:t>Mehr Awan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1676" y="3875962"/>
            <a:ext cx="7334073" cy="1092407"/>
          </a:xfrm>
        </p:spPr>
        <p:txBody>
          <a:bodyPr anchor="b">
            <a:noAutofit/>
          </a:bodyPr>
          <a:lstStyle/>
          <a:p>
            <a:pPr algn="l"/>
            <a:r>
              <a:rPr lang="en-US" sz="5400" dirty="0"/>
              <a:t>Achieving Qualities</a:t>
            </a:r>
            <a:endParaRPr lang="en-US" sz="5400" dirty="0">
              <a:latin typeface="Franklin Gothic Book" panose="020B05030201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4904-A6EC-4526-990E-6658849C3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31" y="219351"/>
            <a:ext cx="10515600" cy="1325563"/>
          </a:xfrm>
        </p:spPr>
        <p:txBody>
          <a:bodyPr/>
          <a:lstStyle/>
          <a:p>
            <a:r>
              <a:rPr lang="en-US" b="1" dirty="0"/>
              <a:t>RESISTING ATTACKS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F19FF-6195-49BB-BE76-88C4E2151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370" y="1504701"/>
            <a:ext cx="11414234" cy="494796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b="1" dirty="0"/>
              <a:t>Limit access. </a:t>
            </a:r>
          </a:p>
          <a:p>
            <a:pPr lvl="1" algn="just"/>
            <a:r>
              <a:rPr lang="en-US" dirty="0"/>
              <a:t>It is not always possible to limit access to known sources. </a:t>
            </a:r>
          </a:p>
          <a:p>
            <a:pPr lvl="1" algn="just"/>
            <a:r>
              <a:rPr lang="en-US" dirty="0">
                <a:solidFill>
                  <a:srgbClr val="00B050"/>
                </a:solidFill>
              </a:rPr>
              <a:t>Firewalls restrict access </a:t>
            </a:r>
            <a:r>
              <a:rPr lang="en-US" dirty="0"/>
              <a:t>based on message source </a:t>
            </a:r>
            <a:r>
              <a:rPr lang="en-US" dirty="0" smtClean="0"/>
              <a:t>or</a:t>
            </a:r>
          </a:p>
          <a:p>
            <a:pPr marL="457200" lvl="1" indent="0" algn="just">
              <a:buNone/>
            </a:pPr>
            <a:r>
              <a:rPr lang="en-US" dirty="0" smtClean="0"/>
              <a:t>destination </a:t>
            </a:r>
            <a:r>
              <a:rPr lang="en-US" dirty="0"/>
              <a:t>port. </a:t>
            </a:r>
          </a:p>
          <a:p>
            <a:pPr lvl="2" algn="just"/>
            <a:r>
              <a:rPr lang="en-US" dirty="0"/>
              <a:t>Messages from unknown sources may be a form of an attack. </a:t>
            </a:r>
          </a:p>
          <a:p>
            <a:pPr lvl="2" algn="just"/>
            <a:r>
              <a:rPr lang="en-US" dirty="0"/>
              <a:t>A public Web site, for example, can expect to get requests from unknown sources. </a:t>
            </a:r>
          </a:p>
          <a:p>
            <a:pPr lvl="2" algn="just"/>
            <a:endParaRPr lang="en-US" dirty="0"/>
          </a:p>
          <a:p>
            <a:pPr lvl="1" algn="just"/>
            <a:r>
              <a:rPr lang="en-US" dirty="0"/>
              <a:t>One configuration used in this case is the so-called </a:t>
            </a:r>
            <a:r>
              <a:rPr lang="en-US" dirty="0">
                <a:solidFill>
                  <a:srgbClr val="FF0000"/>
                </a:solidFill>
              </a:rPr>
              <a:t>demilitarized zone</a:t>
            </a:r>
            <a:r>
              <a:rPr lang="en-US" dirty="0"/>
              <a:t> (DMZ). </a:t>
            </a:r>
          </a:p>
          <a:p>
            <a:pPr lvl="2" algn="just"/>
            <a:r>
              <a:rPr lang="en-US" dirty="0"/>
              <a:t>It sits </a:t>
            </a:r>
            <a:r>
              <a:rPr lang="en-US" i="1" dirty="0">
                <a:solidFill>
                  <a:srgbClr val="FF0000"/>
                </a:solidFill>
              </a:rPr>
              <a:t>between the Internet and a firewall </a:t>
            </a:r>
            <a:r>
              <a:rPr lang="en-US" dirty="0"/>
              <a:t>in front of the internal network. </a:t>
            </a:r>
          </a:p>
          <a:p>
            <a:pPr lvl="2" algn="just"/>
            <a:r>
              <a:rPr lang="en-US" dirty="0"/>
              <a:t>A DMZ is used when access must be provided to Internet services but not to a private network. </a:t>
            </a:r>
          </a:p>
          <a:p>
            <a:pPr lvl="2" algn="just"/>
            <a:r>
              <a:rPr lang="en-US" dirty="0"/>
              <a:t>The DMZ contains devices expected to receive messages from arbitrary sources such as Web services, e-mail, and domain name services.</a:t>
            </a:r>
          </a:p>
          <a:p>
            <a:endParaRPr lang="en-P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281" y="1"/>
            <a:ext cx="3572993" cy="298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8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Demilitarized Zone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/>
              <a:t>DMZ)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38988"/>
            <a:ext cx="5181600" cy="3524611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38988"/>
            <a:ext cx="5181600" cy="352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11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F600A-A93F-4365-8F9B-E5D9F4F70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48" y="206099"/>
            <a:ext cx="10515600" cy="1325563"/>
          </a:xfrm>
        </p:spPr>
        <p:txBody>
          <a:bodyPr/>
          <a:lstStyle/>
          <a:p>
            <a:r>
              <a:rPr lang="en-US" b="1" dirty="0"/>
              <a:t>DETECTING ATTACKS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B7FEE-60B7-4727-943A-9398887D9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49" y="1429408"/>
            <a:ext cx="10930759" cy="512023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detection of an attack is usually through </a:t>
            </a:r>
            <a:r>
              <a:rPr lang="en-US" i="1" dirty="0" smtClean="0">
                <a:solidFill>
                  <a:srgbClr val="FF0000"/>
                </a:solidFill>
              </a:rPr>
              <a:t>an </a:t>
            </a:r>
          </a:p>
          <a:p>
            <a:pPr marL="0" indent="0"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intrusion </a:t>
            </a:r>
            <a:r>
              <a:rPr lang="en-US" i="1" dirty="0">
                <a:solidFill>
                  <a:srgbClr val="FF0000"/>
                </a:solidFill>
              </a:rPr>
              <a:t>detection system </a:t>
            </a:r>
            <a:r>
              <a:rPr lang="en-US" dirty="0"/>
              <a:t>must have some </a:t>
            </a:r>
            <a:r>
              <a:rPr lang="en-US" i="1" dirty="0" smtClean="0">
                <a:solidFill>
                  <a:srgbClr val="00B050"/>
                </a:solidFill>
              </a:rPr>
              <a:t>sort </a:t>
            </a:r>
            <a:r>
              <a:rPr lang="en-US" i="1" dirty="0">
                <a:solidFill>
                  <a:srgbClr val="00B050"/>
                </a:solidFill>
              </a:rPr>
              <a:t>of 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en-US" i="1" dirty="0" smtClean="0">
                <a:solidFill>
                  <a:srgbClr val="00B050"/>
                </a:solidFill>
              </a:rPr>
              <a:t>sensor </a:t>
            </a:r>
            <a:r>
              <a:rPr lang="en-US" dirty="0"/>
              <a:t>to detect attacks. </a:t>
            </a:r>
          </a:p>
          <a:p>
            <a:pPr algn="just"/>
            <a:endParaRPr lang="en-US" sz="1200" dirty="0"/>
          </a:p>
          <a:p>
            <a:pPr algn="just"/>
            <a:r>
              <a:rPr lang="en-US" dirty="0"/>
              <a:t>Such systems work by;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C</a:t>
            </a:r>
            <a:r>
              <a:rPr lang="en-US" i="1" dirty="0">
                <a:solidFill>
                  <a:srgbClr val="7030A0"/>
                </a:solidFill>
              </a:rPr>
              <a:t>omparing network traffic patterns </a:t>
            </a:r>
            <a:r>
              <a:rPr lang="en-US" dirty="0"/>
              <a:t>to a database.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In the case of </a:t>
            </a:r>
            <a:r>
              <a:rPr lang="en-US" i="1" dirty="0">
                <a:solidFill>
                  <a:srgbClr val="00B0F0"/>
                </a:solidFill>
              </a:rPr>
              <a:t>misuse detection</a:t>
            </a:r>
            <a:r>
              <a:rPr lang="en-US" dirty="0"/>
              <a:t>, the traffic pattern is compared to historic patterns of known attacks.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In the case of </a:t>
            </a:r>
            <a:r>
              <a:rPr lang="en-US" i="1" dirty="0">
                <a:solidFill>
                  <a:srgbClr val="00B0F0"/>
                </a:solidFill>
              </a:rPr>
              <a:t>anomaly detection</a:t>
            </a:r>
            <a:r>
              <a:rPr lang="en-US" dirty="0"/>
              <a:t>, the traffic pattern is compared to a historical baseline of itself. </a:t>
            </a:r>
          </a:p>
          <a:p>
            <a:pPr marL="914400" lvl="1" indent="-457200" algn="just">
              <a:buFont typeface="+mj-lt"/>
              <a:buAutoNum type="arabicPeriod"/>
            </a:pPr>
            <a:endParaRPr lang="en-US" sz="1400" dirty="0"/>
          </a:p>
          <a:p>
            <a:pPr algn="just"/>
            <a:r>
              <a:rPr lang="en-US" dirty="0"/>
              <a:t>Frequently, the </a:t>
            </a:r>
            <a:r>
              <a:rPr lang="en-US" i="1" dirty="0">
                <a:solidFill>
                  <a:srgbClr val="00B050"/>
                </a:solidFill>
              </a:rPr>
              <a:t>packets must be filtered </a:t>
            </a:r>
            <a:r>
              <a:rPr lang="en-US" dirty="0"/>
              <a:t>in order to make comparisons.</a:t>
            </a:r>
          </a:p>
          <a:p>
            <a:pPr algn="just"/>
            <a:endParaRPr lang="en-US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234" y="0"/>
            <a:ext cx="3825766" cy="273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92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BE54-F551-4606-9329-2E59A9461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4" y="179594"/>
            <a:ext cx="10065026" cy="1325563"/>
          </a:xfrm>
        </p:spPr>
        <p:txBody>
          <a:bodyPr/>
          <a:lstStyle/>
          <a:p>
            <a:r>
              <a:rPr lang="en-US" b="1" dirty="0"/>
              <a:t>RECOVERING FROM ATTACKS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2146A-59FF-4826-A699-FC1D22D97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37" y="1650123"/>
            <a:ext cx="10916478" cy="497515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Tactics involved in recovering from an attack can </a:t>
            </a:r>
            <a:r>
              <a:rPr lang="en-US" dirty="0" smtClean="0"/>
              <a:t>be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  <a:r>
              <a:rPr lang="en-US" dirty="0"/>
              <a:t>divided into;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those concerned with </a:t>
            </a:r>
            <a:r>
              <a:rPr lang="en-US" dirty="0">
                <a:solidFill>
                  <a:srgbClr val="00B0F0"/>
                </a:solidFill>
              </a:rPr>
              <a:t>restoring state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and those concerned with </a:t>
            </a:r>
            <a:r>
              <a:rPr lang="en-US" dirty="0">
                <a:solidFill>
                  <a:srgbClr val="7030A0"/>
                </a:solidFill>
              </a:rPr>
              <a:t>attacker identification </a:t>
            </a:r>
            <a:r>
              <a:rPr lang="en-US" dirty="0"/>
              <a:t>(for either preventive or punitive purposes).</a:t>
            </a:r>
          </a:p>
          <a:p>
            <a:pPr marL="914400" lvl="1" indent="-457200" algn="just">
              <a:buFont typeface="+mj-lt"/>
              <a:buAutoNum type="arabicPeriod"/>
            </a:pPr>
            <a:endParaRPr lang="en-US" sz="700" dirty="0"/>
          </a:p>
          <a:p>
            <a:pPr algn="just"/>
            <a:r>
              <a:rPr lang="en-US" dirty="0"/>
              <a:t>The tactics used in </a:t>
            </a:r>
            <a:r>
              <a:rPr lang="en-US" i="1" dirty="0">
                <a:solidFill>
                  <a:srgbClr val="00B0F0"/>
                </a:solidFill>
              </a:rPr>
              <a:t>restoring the system or data </a:t>
            </a:r>
            <a:r>
              <a:rPr lang="en-US" dirty="0"/>
              <a:t>to a correct state </a:t>
            </a:r>
          </a:p>
          <a:p>
            <a:pPr lvl="1" algn="just"/>
            <a:r>
              <a:rPr lang="en-US" dirty="0"/>
              <a:t>overlap with those used for availability since they are both concerned with recovering a </a:t>
            </a:r>
            <a:r>
              <a:rPr lang="en-US" i="1" dirty="0">
                <a:solidFill>
                  <a:srgbClr val="00B050"/>
                </a:solidFill>
              </a:rPr>
              <a:t>consistent state from an inconsistent state</a:t>
            </a:r>
            <a:r>
              <a:rPr lang="en-US" dirty="0"/>
              <a:t>. 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One difference is to </a:t>
            </a:r>
            <a:r>
              <a:rPr lang="en-US" dirty="0">
                <a:solidFill>
                  <a:srgbClr val="FF0000"/>
                </a:solidFill>
              </a:rPr>
              <a:t>maintain redundant copies of data </a:t>
            </a:r>
            <a:r>
              <a:rPr lang="en-US" dirty="0"/>
              <a:t>such as </a:t>
            </a:r>
          </a:p>
          <a:p>
            <a:pPr lvl="1" algn="just"/>
            <a:r>
              <a:rPr lang="en-US" dirty="0"/>
              <a:t>passwords, access control lists, domain name services, and user profile data.</a:t>
            </a:r>
          </a:p>
          <a:p>
            <a:endParaRPr lang="en-P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341" y="0"/>
            <a:ext cx="3413659" cy="281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44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EA0EA-DF93-467D-958B-EB433D02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RECOVERING FROM ATTACKS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CBECA-A454-4E55-9BE6-0E71EC85F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66725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tactic for </a:t>
            </a:r>
            <a:r>
              <a:rPr lang="en-US" i="1" dirty="0">
                <a:solidFill>
                  <a:srgbClr val="7030A0"/>
                </a:solidFill>
              </a:rPr>
              <a:t>identifying an attacker </a:t>
            </a:r>
            <a:r>
              <a:rPr lang="en-US" dirty="0"/>
              <a:t>is to maintain an </a:t>
            </a:r>
            <a:r>
              <a:rPr lang="en-US" dirty="0">
                <a:solidFill>
                  <a:srgbClr val="FF0000"/>
                </a:solidFill>
              </a:rPr>
              <a:t>audit trail. </a:t>
            </a:r>
          </a:p>
          <a:p>
            <a:pPr lvl="1" algn="just"/>
            <a:r>
              <a:rPr lang="en-US" dirty="0"/>
              <a:t>An audit trail is a </a:t>
            </a:r>
            <a:r>
              <a:rPr lang="en-US" i="1" dirty="0"/>
              <a:t>copy of each transaction </a:t>
            </a:r>
            <a:r>
              <a:rPr lang="en-US" dirty="0"/>
              <a:t>applied to the data in the system. </a:t>
            </a:r>
          </a:p>
          <a:p>
            <a:pPr lvl="1" algn="just"/>
            <a:endParaRPr lang="en-US" sz="1200" dirty="0"/>
          </a:p>
          <a:p>
            <a:pPr algn="just"/>
            <a:r>
              <a:rPr lang="en-US" dirty="0"/>
              <a:t>Audit information can be used;</a:t>
            </a:r>
          </a:p>
          <a:p>
            <a:pPr lvl="1" algn="just"/>
            <a:r>
              <a:rPr lang="en-US" dirty="0"/>
              <a:t>to trace the </a:t>
            </a:r>
            <a:r>
              <a:rPr lang="en-US" dirty="0">
                <a:solidFill>
                  <a:srgbClr val="00B050"/>
                </a:solidFill>
              </a:rPr>
              <a:t>actions of an attacker</a:t>
            </a:r>
            <a:r>
              <a:rPr lang="en-US" dirty="0"/>
              <a:t>, </a:t>
            </a:r>
          </a:p>
          <a:p>
            <a:pPr lvl="1" algn="just"/>
            <a:r>
              <a:rPr lang="en-US" dirty="0"/>
              <a:t>support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nonrepudiation</a:t>
            </a:r>
            <a:r>
              <a:rPr lang="en-US" dirty="0"/>
              <a:t> (it provides evidence that a particular request was made), </a:t>
            </a:r>
          </a:p>
          <a:p>
            <a:pPr lvl="1" algn="just"/>
            <a:r>
              <a:rPr lang="en-US" dirty="0"/>
              <a:t>and support </a:t>
            </a:r>
            <a:r>
              <a:rPr lang="en-US" dirty="0">
                <a:solidFill>
                  <a:srgbClr val="0070C0"/>
                </a:solidFill>
              </a:rPr>
              <a:t>system recovery</a:t>
            </a:r>
            <a:r>
              <a:rPr lang="en-US" dirty="0"/>
              <a:t>. 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Audit trails are often </a:t>
            </a:r>
            <a:r>
              <a:rPr lang="en-US" i="1" dirty="0">
                <a:solidFill>
                  <a:srgbClr val="00B050"/>
                </a:solidFill>
              </a:rPr>
              <a:t>attack targets themselves </a:t>
            </a:r>
            <a:r>
              <a:rPr lang="en-US" dirty="0"/>
              <a:t>and therefore should be maintained in a trusted fashion.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41727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14B9-07B8-4EE3-8CAB-0A0786DE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tactics for security</a:t>
            </a:r>
            <a:endParaRPr lang="en-P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7E62D-4D1D-42AA-B22A-F098FAA74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P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932D58-E522-4ABE-8AB1-4B74D0126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68" y="1825624"/>
            <a:ext cx="8253664" cy="466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5C29-6EB5-4665-9856-0AE239CDD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637A8-65CF-4341-B1E8-D39DD1156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751288" cy="4486274"/>
          </a:xfrm>
        </p:spPr>
        <p:txBody>
          <a:bodyPr/>
          <a:lstStyle/>
          <a:p>
            <a:pPr algn="just"/>
            <a:r>
              <a:rPr lang="en-US" dirty="0"/>
              <a:t>Security is a measure of the system's </a:t>
            </a:r>
            <a:r>
              <a:rPr lang="en-US" dirty="0">
                <a:solidFill>
                  <a:srgbClr val="FF0000"/>
                </a:solidFill>
              </a:rPr>
              <a:t>ability to resist unauthorized usage</a:t>
            </a:r>
            <a:r>
              <a:rPr lang="en-US" dirty="0"/>
              <a:t> while still providing its services to legitimate users.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An attempt to </a:t>
            </a:r>
            <a:r>
              <a:rPr lang="en-US" dirty="0">
                <a:solidFill>
                  <a:srgbClr val="00B050"/>
                </a:solidFill>
              </a:rPr>
              <a:t>breach security is called an attack </a:t>
            </a:r>
            <a:r>
              <a:rPr lang="en-US" dirty="0"/>
              <a:t>and can take a number of forms. </a:t>
            </a:r>
          </a:p>
          <a:p>
            <a:pPr lvl="1" algn="just"/>
            <a:r>
              <a:rPr lang="en-US" dirty="0"/>
              <a:t>It may be an </a:t>
            </a:r>
            <a:r>
              <a:rPr lang="en-US" dirty="0">
                <a:solidFill>
                  <a:srgbClr val="00B0F0"/>
                </a:solidFill>
              </a:rPr>
              <a:t>unauthorized attempt </a:t>
            </a:r>
            <a:r>
              <a:rPr lang="en-US" dirty="0"/>
              <a:t>to access data or services </a:t>
            </a:r>
          </a:p>
          <a:p>
            <a:pPr lvl="1" algn="just"/>
            <a:r>
              <a:rPr lang="en-US" dirty="0"/>
              <a:t>or to </a:t>
            </a:r>
            <a:r>
              <a:rPr lang="en-US" dirty="0">
                <a:solidFill>
                  <a:srgbClr val="7030A0"/>
                </a:solidFill>
              </a:rPr>
              <a:t>modify data</a:t>
            </a:r>
            <a:r>
              <a:rPr lang="en-US" dirty="0"/>
              <a:t>, </a:t>
            </a:r>
          </a:p>
          <a:p>
            <a:pPr lvl="1" algn="just"/>
            <a:r>
              <a:rPr lang="en-US" dirty="0"/>
              <a:t>or it may be intended 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deny services </a:t>
            </a:r>
            <a:r>
              <a:rPr lang="en-US" dirty="0"/>
              <a:t>to legitimate users.</a:t>
            </a:r>
          </a:p>
          <a:p>
            <a:pPr lvl="1"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4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F238-8C08-4F2A-B178-B1159253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8B9A3-9204-47D1-AAD3-2E9CF0A27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34700" cy="4486275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Security can be characterized as a system providing;</a:t>
            </a:r>
          </a:p>
          <a:p>
            <a:endParaRPr lang="en-US" sz="32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/>
              <a:t>Nonrepudiation: </a:t>
            </a:r>
          </a:p>
          <a:p>
            <a:pPr marL="1371600" lvl="3" indent="0">
              <a:buNone/>
            </a:pPr>
            <a:r>
              <a:rPr lang="en-US" sz="2200" dirty="0"/>
              <a:t>is the property that a </a:t>
            </a:r>
            <a:r>
              <a:rPr lang="en-US" sz="2200" dirty="0">
                <a:solidFill>
                  <a:srgbClr val="00B050"/>
                </a:solidFill>
              </a:rPr>
              <a:t>transaction</a:t>
            </a:r>
            <a:r>
              <a:rPr lang="en-US" sz="2200" dirty="0"/>
              <a:t> (access to or modification of data or services) </a:t>
            </a:r>
            <a:r>
              <a:rPr lang="en-US" sz="2200" dirty="0">
                <a:solidFill>
                  <a:srgbClr val="00B050"/>
                </a:solidFill>
              </a:rPr>
              <a:t>cannot be denied </a:t>
            </a:r>
            <a:r>
              <a:rPr lang="en-US" sz="2200" dirty="0"/>
              <a:t>by any of the parties to it.</a:t>
            </a:r>
          </a:p>
          <a:p>
            <a:pPr marL="1371600" lvl="3" indent="0">
              <a:buNone/>
            </a:pPr>
            <a:endParaRPr lang="en-US" sz="22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/>
              <a:t>Confidentiality: </a:t>
            </a:r>
          </a:p>
          <a:p>
            <a:pPr marL="1371600" lvl="3" indent="0">
              <a:buNone/>
            </a:pPr>
            <a:r>
              <a:rPr lang="en-US" sz="2200" dirty="0"/>
              <a:t>is the property that data or services are protected from </a:t>
            </a:r>
            <a:r>
              <a:rPr lang="en-US" sz="2200" dirty="0">
                <a:solidFill>
                  <a:srgbClr val="FF0000"/>
                </a:solidFill>
              </a:rPr>
              <a:t>unauthorized access</a:t>
            </a:r>
            <a:r>
              <a:rPr lang="en-US" sz="2200" dirty="0"/>
              <a:t>.</a:t>
            </a:r>
          </a:p>
          <a:p>
            <a:pPr marL="1371600" lvl="3" indent="0">
              <a:buNone/>
            </a:pPr>
            <a:endParaRPr lang="en-US" sz="2200" b="1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/>
              <a:t>Integrity:</a:t>
            </a:r>
          </a:p>
          <a:p>
            <a:pPr marL="1371600" lvl="3" indent="0">
              <a:buNone/>
            </a:pPr>
            <a:r>
              <a:rPr lang="en-US" sz="2200" dirty="0"/>
              <a:t>is the property that data or services are being </a:t>
            </a:r>
            <a:r>
              <a:rPr lang="en-US" sz="2200" dirty="0">
                <a:solidFill>
                  <a:srgbClr val="00B050"/>
                </a:solidFill>
              </a:rPr>
              <a:t>delivered as intended</a:t>
            </a:r>
            <a:r>
              <a:rPr lang="en-US" sz="2200" dirty="0"/>
              <a:t>.</a:t>
            </a:r>
          </a:p>
          <a:p>
            <a:pPr marL="457200" lvl="1" indent="0">
              <a:buNone/>
            </a:pP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124060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F238-8C08-4F2A-B178-B1159253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8B9A3-9204-47D1-AAD3-2E9CF0A27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915650" cy="4802187"/>
          </a:xfrm>
        </p:spPr>
        <p:txBody>
          <a:bodyPr>
            <a:normAutofit/>
          </a:bodyPr>
          <a:lstStyle/>
          <a:p>
            <a:r>
              <a:rPr lang="en-US" sz="3200" dirty="0"/>
              <a:t>Security can be characterized as a system providing;</a:t>
            </a:r>
          </a:p>
          <a:p>
            <a:pPr marL="0" indent="0">
              <a:buNone/>
            </a:pPr>
            <a:endParaRPr lang="en-US" sz="2800" dirty="0"/>
          </a:p>
          <a:p>
            <a:pPr marL="971550" lvl="1" indent="-514350">
              <a:buFont typeface="+mj-lt"/>
              <a:buAutoNum type="arabicPeriod" startAt="4"/>
            </a:pPr>
            <a:r>
              <a:rPr lang="en-US" sz="2800" b="1" dirty="0"/>
              <a:t>Assurance:</a:t>
            </a:r>
          </a:p>
          <a:p>
            <a:pPr marL="1371600" lvl="3" indent="0">
              <a:buNone/>
            </a:pPr>
            <a:r>
              <a:rPr lang="en-US" sz="2200" dirty="0"/>
              <a:t>is the property that the parties to a transaction are who they </a:t>
            </a:r>
            <a:r>
              <a:rPr lang="en-US" sz="2200" dirty="0">
                <a:solidFill>
                  <a:srgbClr val="00B050"/>
                </a:solidFill>
              </a:rPr>
              <a:t>purport to be </a:t>
            </a:r>
            <a:r>
              <a:rPr lang="en-US" sz="2200" dirty="0"/>
              <a:t>for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legitimate use</a:t>
            </a:r>
            <a:r>
              <a:rPr lang="en-US" sz="2200" dirty="0"/>
              <a:t>.</a:t>
            </a:r>
          </a:p>
          <a:p>
            <a:pPr marL="1371600" lvl="3" indent="0">
              <a:buNone/>
            </a:pPr>
            <a:endParaRPr lang="en-US" sz="2200" dirty="0"/>
          </a:p>
          <a:p>
            <a:pPr marL="971550" lvl="1" indent="-514350">
              <a:buFont typeface="+mj-lt"/>
              <a:buAutoNum type="arabicPeriod" startAt="5"/>
            </a:pPr>
            <a:r>
              <a:rPr lang="en-US" sz="2800" b="1" dirty="0" smtClean="0"/>
              <a:t>auditing</a:t>
            </a:r>
            <a:r>
              <a:rPr lang="en-US" sz="2800" b="1" dirty="0"/>
              <a:t>:</a:t>
            </a:r>
          </a:p>
          <a:p>
            <a:pPr marL="1371600" lvl="3" indent="0">
              <a:buNone/>
            </a:pPr>
            <a:r>
              <a:rPr lang="en-US" sz="2200" dirty="0"/>
              <a:t>is the property that the system </a:t>
            </a:r>
            <a:r>
              <a:rPr lang="en-US" sz="2200" dirty="0">
                <a:solidFill>
                  <a:srgbClr val="00B050"/>
                </a:solidFill>
              </a:rPr>
              <a:t>tracks activities </a:t>
            </a:r>
            <a:r>
              <a:rPr lang="en-US" sz="2200" dirty="0"/>
              <a:t>within it at levels sufficient to reconstruct them.</a:t>
            </a:r>
            <a:endParaRPr lang="en-PK" sz="2200" dirty="0"/>
          </a:p>
        </p:txBody>
      </p:sp>
    </p:spTree>
    <p:extLst>
      <p:ext uri="{BB962C8B-B14F-4D97-AF65-F5344CB8AC3E}">
        <p14:creationId xmlns:p14="http://schemas.microsoft.com/office/powerpoint/2010/main" val="381012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61DFF-B94F-4B27-BCC8-6D060ECAB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197643"/>
            <a:ext cx="10515600" cy="1325563"/>
          </a:xfrm>
        </p:spPr>
        <p:txBody>
          <a:bodyPr/>
          <a:lstStyle/>
          <a:p>
            <a:r>
              <a:rPr lang="en-US" b="1" dirty="0"/>
              <a:t>Security Tactics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FD5E5-9FF5-4309-8230-4C716744D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325"/>
            <a:ext cx="10991850" cy="466725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Tactics for achieving security can be divided into those concerned with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resisting attacks,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/>
              <a:t>those concerned with </a:t>
            </a:r>
            <a:r>
              <a:rPr lang="en-US" dirty="0">
                <a:solidFill>
                  <a:srgbClr val="7030A0"/>
                </a:solidFill>
              </a:rPr>
              <a:t>detecting attacks</a:t>
            </a:r>
            <a:r>
              <a:rPr lang="en-US" dirty="0"/>
              <a:t>,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/>
              <a:t>and those concerned with </a:t>
            </a:r>
            <a:r>
              <a:rPr lang="en-US" dirty="0">
                <a:solidFill>
                  <a:srgbClr val="00B0F0"/>
                </a:solidFill>
              </a:rPr>
              <a:t>recovering from attacks</a:t>
            </a:r>
            <a:r>
              <a:rPr lang="en-US" dirty="0"/>
              <a:t>. All three categories are important. </a:t>
            </a:r>
          </a:p>
          <a:p>
            <a:pPr marL="971550" lvl="1" indent="-51435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dirty="0"/>
              <a:t>Using a familiar analogy, </a:t>
            </a:r>
          </a:p>
          <a:p>
            <a:pPr lvl="1" algn="just"/>
            <a:r>
              <a:rPr lang="en-US" dirty="0"/>
              <a:t>putting a lock on your door is a form of resisting an attack, </a:t>
            </a:r>
          </a:p>
          <a:p>
            <a:pPr lvl="1" algn="just"/>
            <a:r>
              <a:rPr lang="en-US" dirty="0"/>
              <a:t>having a motion sensor inside of your house is a form of detecting an attack, </a:t>
            </a:r>
          </a:p>
          <a:p>
            <a:pPr lvl="1" algn="just"/>
            <a:r>
              <a:rPr lang="en-US" dirty="0"/>
              <a:t>and having insurance is a form of recovering from an attack.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9947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B723-C294-4762-9FA6-AF4DF2CC6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RESISTING ATTACKS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6051A-0BED-483D-92C3-6E18DC6DA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tactics can be used in combination to achieve security goals.</a:t>
            </a:r>
          </a:p>
          <a:p>
            <a:endParaRPr lang="en-US" sz="14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Authenticate users.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Authorize users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Maintain data confidentiality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Maintain integrity.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Limit exposure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Limit access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01083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4904-A6EC-4526-990E-6658849C3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04" y="171933"/>
            <a:ext cx="10515600" cy="1325563"/>
          </a:xfrm>
        </p:spPr>
        <p:txBody>
          <a:bodyPr/>
          <a:lstStyle/>
          <a:p>
            <a:r>
              <a:rPr lang="en-US" b="1" dirty="0"/>
              <a:t>RESISTING ATTACKS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F19FF-6195-49BB-BE76-88C4E2151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7496"/>
            <a:ext cx="10491953" cy="508883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Authenticate users. </a:t>
            </a:r>
          </a:p>
          <a:p>
            <a:pPr lvl="1" algn="just"/>
            <a:r>
              <a:rPr lang="en-US" dirty="0"/>
              <a:t>Authentication is </a:t>
            </a:r>
            <a:r>
              <a:rPr lang="en-US" dirty="0">
                <a:solidFill>
                  <a:srgbClr val="00B0F0"/>
                </a:solidFill>
              </a:rPr>
              <a:t>ensuring that a user or remote </a:t>
            </a:r>
            <a:endParaRPr lang="en-US" dirty="0" smtClean="0">
              <a:solidFill>
                <a:srgbClr val="00B0F0"/>
              </a:solidFill>
            </a:endParaRPr>
          </a:p>
          <a:p>
            <a:pPr marL="457200" lvl="1" indent="0" algn="just">
              <a:buNone/>
            </a:pPr>
            <a:r>
              <a:rPr lang="en-US" dirty="0" smtClean="0">
                <a:solidFill>
                  <a:srgbClr val="00B0F0"/>
                </a:solidFill>
              </a:rPr>
              <a:t>computer </a:t>
            </a:r>
            <a:r>
              <a:rPr lang="en-US" dirty="0"/>
              <a:t>is actually who it </a:t>
            </a:r>
            <a:r>
              <a:rPr lang="en-US" dirty="0" smtClean="0"/>
              <a:t>purports </a:t>
            </a:r>
            <a:r>
              <a:rPr lang="en-US" dirty="0"/>
              <a:t>to be. </a:t>
            </a:r>
          </a:p>
          <a:p>
            <a:pPr lvl="2" algn="just"/>
            <a:r>
              <a:rPr lang="en-US" dirty="0"/>
              <a:t>Passwords, one-time passwords, digital certificates, and biometric identifications provide authentication.</a:t>
            </a:r>
          </a:p>
          <a:p>
            <a:pPr lvl="1" algn="just"/>
            <a:endParaRPr lang="en-US" sz="700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Authorize users. </a:t>
            </a:r>
          </a:p>
          <a:p>
            <a:pPr lvl="1" algn="just"/>
            <a:r>
              <a:rPr lang="en-US" dirty="0"/>
              <a:t>Authorization is ensuring that an authenticated </a:t>
            </a:r>
            <a:r>
              <a:rPr lang="en-US" dirty="0">
                <a:solidFill>
                  <a:srgbClr val="00B050"/>
                </a:solidFill>
              </a:rPr>
              <a:t>user has the rights to access and modify</a:t>
            </a:r>
            <a:r>
              <a:rPr lang="en-US" dirty="0"/>
              <a:t> either data or services. </a:t>
            </a:r>
          </a:p>
          <a:p>
            <a:pPr lvl="1" algn="just"/>
            <a:r>
              <a:rPr lang="en-US" dirty="0"/>
              <a:t>This is usually managed by providing some </a:t>
            </a:r>
            <a:r>
              <a:rPr lang="en-US" dirty="0">
                <a:solidFill>
                  <a:srgbClr val="FF0000"/>
                </a:solidFill>
              </a:rPr>
              <a:t>access control patterns </a:t>
            </a:r>
            <a:r>
              <a:rPr lang="en-US" dirty="0"/>
              <a:t>within a system. </a:t>
            </a:r>
          </a:p>
          <a:p>
            <a:pPr lvl="1" algn="just"/>
            <a:r>
              <a:rPr lang="en-US" dirty="0"/>
              <a:t>Access control can be by user or by user class. </a:t>
            </a:r>
          </a:p>
          <a:p>
            <a:pPr lvl="2" algn="just"/>
            <a:r>
              <a:rPr lang="en-US" dirty="0"/>
              <a:t>Classes of users can be defined by user groups, by user roles, or by lists of individuals.</a:t>
            </a:r>
          </a:p>
          <a:p>
            <a:endParaRPr lang="en-P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776" y="98563"/>
            <a:ext cx="3198224" cy="270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81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4904-A6EC-4526-990E-6658849C3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87" y="139838"/>
            <a:ext cx="10515600" cy="1325563"/>
          </a:xfrm>
        </p:spPr>
        <p:txBody>
          <a:bodyPr/>
          <a:lstStyle/>
          <a:p>
            <a:r>
              <a:rPr lang="en-US" b="1" dirty="0"/>
              <a:t>RESISTING ATTACKS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F19FF-6195-49BB-BE76-88C4E2151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911" y="1426447"/>
            <a:ext cx="10515600" cy="544595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Maintain data confidentiality</a:t>
            </a:r>
            <a:r>
              <a:rPr lang="en-US" dirty="0"/>
              <a:t>. </a:t>
            </a:r>
          </a:p>
          <a:p>
            <a:pPr lvl="1" algn="just"/>
            <a:r>
              <a:rPr lang="en-US" dirty="0"/>
              <a:t>Data should be protected from </a:t>
            </a:r>
            <a:r>
              <a:rPr lang="en-US" dirty="0">
                <a:solidFill>
                  <a:srgbClr val="FF0000"/>
                </a:solidFill>
              </a:rPr>
              <a:t>unauthorized access</a:t>
            </a:r>
            <a:r>
              <a:rPr lang="en-US" dirty="0"/>
              <a:t>. </a:t>
            </a:r>
          </a:p>
          <a:p>
            <a:pPr lvl="1" algn="just"/>
            <a:r>
              <a:rPr lang="en-US" dirty="0"/>
              <a:t>Confidentiality is usually achieved by applying some form of </a:t>
            </a:r>
            <a:r>
              <a:rPr lang="en-US" dirty="0">
                <a:solidFill>
                  <a:srgbClr val="7030A0"/>
                </a:solidFill>
              </a:rPr>
              <a:t>encryption</a:t>
            </a:r>
            <a:r>
              <a:rPr lang="en-US" dirty="0"/>
              <a:t> to </a:t>
            </a:r>
          </a:p>
          <a:p>
            <a:pPr lvl="2" algn="just"/>
            <a:r>
              <a:rPr lang="en-US" i="1" dirty="0"/>
              <a:t>data</a:t>
            </a:r>
            <a:r>
              <a:rPr lang="en-US" dirty="0"/>
              <a:t> </a:t>
            </a:r>
          </a:p>
          <a:p>
            <a:pPr lvl="2" algn="just"/>
            <a:r>
              <a:rPr lang="en-US" dirty="0"/>
              <a:t>and to </a:t>
            </a:r>
            <a:r>
              <a:rPr lang="en-US" i="1" dirty="0"/>
              <a:t>communication links</a:t>
            </a:r>
            <a:r>
              <a:rPr lang="en-US" dirty="0"/>
              <a:t>. </a:t>
            </a:r>
          </a:p>
          <a:p>
            <a:pPr lvl="2" algn="just"/>
            <a:endParaRPr lang="en-US" sz="1050" dirty="0"/>
          </a:p>
          <a:p>
            <a:pPr lvl="1" algn="just"/>
            <a:r>
              <a:rPr lang="en-US" dirty="0"/>
              <a:t>Encryption provides extra protection to </a:t>
            </a:r>
            <a:r>
              <a:rPr lang="en-US" dirty="0">
                <a:solidFill>
                  <a:srgbClr val="00B050"/>
                </a:solidFill>
              </a:rPr>
              <a:t>persistently maintained data </a:t>
            </a:r>
            <a:r>
              <a:rPr lang="en-US" dirty="0"/>
              <a:t>beyond that available from authorization. </a:t>
            </a:r>
          </a:p>
          <a:p>
            <a:pPr lvl="1" algn="just"/>
            <a:endParaRPr lang="en-US" sz="1050" dirty="0"/>
          </a:p>
          <a:p>
            <a:pPr lvl="1" algn="just"/>
            <a:r>
              <a:rPr lang="en-US" dirty="0"/>
              <a:t>Encryption is the </a:t>
            </a:r>
            <a:r>
              <a:rPr lang="en-US" dirty="0">
                <a:solidFill>
                  <a:srgbClr val="00B0F0"/>
                </a:solidFill>
              </a:rPr>
              <a:t>only protection for passing </a:t>
            </a:r>
            <a:r>
              <a:rPr lang="en-US" dirty="0"/>
              <a:t>data over publicly accessible communication links. </a:t>
            </a:r>
          </a:p>
          <a:p>
            <a:pPr lvl="2" algn="just"/>
            <a:r>
              <a:rPr lang="en-US" dirty="0" smtClean="0"/>
              <a:t>Encryption </a:t>
            </a:r>
            <a:r>
              <a:rPr lang="en-US" dirty="0"/>
              <a:t>can be;</a:t>
            </a:r>
          </a:p>
          <a:p>
            <a:pPr marL="1771650" lvl="3" indent="-400050" algn="just">
              <a:buFont typeface="+mj-lt"/>
              <a:buAutoNum type="romanLcPeriod"/>
            </a:pPr>
            <a:r>
              <a:rPr lang="en-US" dirty="0"/>
              <a:t>Symmetric (both parties use the same key) </a:t>
            </a:r>
          </a:p>
          <a:p>
            <a:pPr marL="1771650" lvl="3" indent="-400050" algn="just">
              <a:buFont typeface="+mj-lt"/>
              <a:buAutoNum type="romanLcPeriod"/>
            </a:pPr>
            <a:r>
              <a:rPr lang="en-US" dirty="0"/>
              <a:t>Asymmetric (public and private keys)</a:t>
            </a:r>
          </a:p>
          <a:p>
            <a:endParaRPr lang="en-P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149" y="0"/>
            <a:ext cx="4909850" cy="170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6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4904-A6EC-4526-990E-6658849C3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34" y="179595"/>
            <a:ext cx="10515600" cy="1325563"/>
          </a:xfrm>
        </p:spPr>
        <p:txBody>
          <a:bodyPr/>
          <a:lstStyle/>
          <a:p>
            <a:r>
              <a:rPr lang="en-US" b="1" dirty="0"/>
              <a:t>RESISTING ATTACKS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F19FF-6195-49BB-BE76-88C4E2151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932" y="1505158"/>
            <a:ext cx="10712669" cy="467180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/>
              <a:t>Maintain integrity. </a:t>
            </a:r>
          </a:p>
          <a:p>
            <a:pPr lvl="1" algn="just"/>
            <a:r>
              <a:rPr lang="en-US" dirty="0"/>
              <a:t>Data should be </a:t>
            </a:r>
            <a:r>
              <a:rPr lang="en-US" dirty="0">
                <a:solidFill>
                  <a:srgbClr val="FF0000"/>
                </a:solidFill>
              </a:rPr>
              <a:t>delivered as intended</a:t>
            </a:r>
            <a:r>
              <a:rPr lang="en-US" dirty="0"/>
              <a:t>. </a:t>
            </a:r>
          </a:p>
          <a:p>
            <a:pPr lvl="1" algn="just"/>
            <a:r>
              <a:rPr lang="en-US" dirty="0"/>
              <a:t>It can have </a:t>
            </a:r>
            <a:r>
              <a:rPr lang="en-US" i="1" dirty="0">
                <a:solidFill>
                  <a:srgbClr val="00B050"/>
                </a:solidFill>
              </a:rPr>
              <a:t>surplus information </a:t>
            </a:r>
            <a:r>
              <a:rPr lang="en-US" dirty="0"/>
              <a:t>encoded in it, such as checksums or hash results, which can be encrypted either along with or independently from the original data.</a:t>
            </a:r>
          </a:p>
          <a:p>
            <a:pPr lvl="1" algn="just"/>
            <a:endParaRPr lang="en-US" sz="1800" dirty="0"/>
          </a:p>
          <a:p>
            <a:pPr marL="514350" indent="-514350">
              <a:buFont typeface="+mj-lt"/>
              <a:buAutoNum type="arabicPeriod" startAt="4"/>
            </a:pPr>
            <a:r>
              <a:rPr lang="en-US" b="1" dirty="0"/>
              <a:t>Limit exposure. </a:t>
            </a:r>
          </a:p>
          <a:p>
            <a:pPr lvl="1" algn="just"/>
            <a:r>
              <a:rPr lang="en-US" dirty="0"/>
              <a:t>Attacks typically depend on exploiting a single weakness</a:t>
            </a:r>
            <a:r>
              <a:rPr lang="en-US" dirty="0" smtClean="0"/>
              <a:t>,</a:t>
            </a:r>
          </a:p>
          <a:p>
            <a:pPr marL="457200" lvl="1" indent="0" algn="just">
              <a:buNone/>
            </a:pPr>
            <a:r>
              <a:rPr lang="en-US" dirty="0" smtClean="0"/>
              <a:t> </a:t>
            </a:r>
            <a:r>
              <a:rPr lang="en-US" dirty="0"/>
              <a:t>to attack all data and services on a host. </a:t>
            </a:r>
          </a:p>
          <a:p>
            <a:pPr lvl="1" algn="just"/>
            <a:r>
              <a:rPr lang="en-US" dirty="0"/>
              <a:t>The architect can design the allocation of services to </a:t>
            </a:r>
            <a:endParaRPr lang="en-US" dirty="0" smtClean="0"/>
          </a:p>
          <a:p>
            <a:pPr marL="457200" lvl="1" indent="0" algn="just">
              <a:buNone/>
            </a:pPr>
            <a:r>
              <a:rPr lang="en-US" dirty="0" smtClean="0"/>
              <a:t>hosts </a:t>
            </a:r>
            <a:r>
              <a:rPr lang="en-US" dirty="0"/>
              <a:t>so that </a:t>
            </a:r>
            <a:r>
              <a:rPr lang="en-US" dirty="0">
                <a:solidFill>
                  <a:srgbClr val="00B050"/>
                </a:solidFill>
              </a:rPr>
              <a:t>limited services are available </a:t>
            </a:r>
            <a:r>
              <a:rPr lang="en-US" dirty="0"/>
              <a:t>on each host.</a:t>
            </a:r>
          </a:p>
          <a:p>
            <a:endParaRPr lang="en-P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947" y="3899331"/>
            <a:ext cx="3346053" cy="293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74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 Presentation.potx" id="{56FA722C-F846-4CAB-B731-AD623A5E3E2F}" vid="{D64B6417-52F1-44C8-A69F-2D9066A046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0</TotalTime>
  <Words>1021</Words>
  <Application>Microsoft Office PowerPoint</Application>
  <PresentationFormat>Widescreen</PresentationFormat>
  <Paragraphs>133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</vt:lpstr>
      <vt:lpstr>Franklin Gothic Book</vt:lpstr>
      <vt:lpstr>Segoe UI</vt:lpstr>
      <vt:lpstr>Wingdings</vt:lpstr>
      <vt:lpstr>Office Theme</vt:lpstr>
      <vt:lpstr>Lecture 9 Ms. Maham Mehr Awan</vt:lpstr>
      <vt:lpstr>SECURITY</vt:lpstr>
      <vt:lpstr>SECURITY</vt:lpstr>
      <vt:lpstr>SECURITY</vt:lpstr>
      <vt:lpstr>Security Tactics</vt:lpstr>
      <vt:lpstr>RESISTING ATTACKS</vt:lpstr>
      <vt:lpstr>RESISTING ATTACKS</vt:lpstr>
      <vt:lpstr>RESISTING ATTACKS</vt:lpstr>
      <vt:lpstr>RESISTING ATTACKS</vt:lpstr>
      <vt:lpstr>RESISTING ATTACKS</vt:lpstr>
      <vt:lpstr>Demilitarized Zone (DMZ)</vt:lpstr>
      <vt:lpstr>DETECTING ATTACKS</vt:lpstr>
      <vt:lpstr>RECOVERING FROM ATTACKS</vt:lpstr>
      <vt:lpstr>RECOVERING FROM ATTACKS</vt:lpstr>
      <vt:lpstr>Summary of tactics for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2019-03-27T04:18:52Z</dcterms:created>
  <dcterms:modified xsi:type="dcterms:W3CDTF">2019-12-30T07:03:17Z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2018-08-20T21:31:52.5878850Z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