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328" r:id="rId3"/>
    <p:sldId id="329" r:id="rId4"/>
    <p:sldId id="330" r:id="rId5"/>
    <p:sldId id="268" r:id="rId6"/>
    <p:sldId id="257" r:id="rId7"/>
    <p:sldId id="270" r:id="rId8"/>
    <p:sldId id="290" r:id="rId9"/>
    <p:sldId id="331" r:id="rId10"/>
    <p:sldId id="296" r:id="rId11"/>
    <p:sldId id="295" r:id="rId12"/>
    <p:sldId id="297" r:id="rId13"/>
    <p:sldId id="288" r:id="rId14"/>
    <p:sldId id="271" r:id="rId15"/>
    <p:sldId id="272" r:id="rId16"/>
    <p:sldId id="273" r:id="rId17"/>
    <p:sldId id="299" r:id="rId18"/>
    <p:sldId id="298" r:id="rId19"/>
    <p:sldId id="274" r:id="rId20"/>
    <p:sldId id="275" r:id="rId21"/>
    <p:sldId id="276" r:id="rId22"/>
    <p:sldId id="300" r:id="rId23"/>
    <p:sldId id="301" r:id="rId24"/>
    <p:sldId id="332" r:id="rId25"/>
    <p:sldId id="281" r:id="rId26"/>
    <p:sldId id="302" r:id="rId27"/>
    <p:sldId id="303" r:id="rId28"/>
    <p:sldId id="284" r:id="rId29"/>
    <p:sldId id="262" r:id="rId30"/>
    <p:sldId id="286" r:id="rId31"/>
    <p:sldId id="333" r:id="rId32"/>
    <p:sldId id="324" r:id="rId33"/>
    <p:sldId id="325" r:id="rId34"/>
    <p:sldId id="326" r:id="rId35"/>
    <p:sldId id="305" r:id="rId36"/>
    <p:sldId id="307" r:id="rId37"/>
    <p:sldId id="306" r:id="rId38"/>
    <p:sldId id="309" r:id="rId39"/>
    <p:sldId id="310" r:id="rId40"/>
    <p:sldId id="321" r:id="rId41"/>
    <p:sldId id="327" r:id="rId42"/>
    <p:sldId id="323" r:id="rId43"/>
    <p:sldId id="322" r:id="rId44"/>
    <p:sldId id="315" r:id="rId45"/>
    <p:sldId id="316" r:id="rId46"/>
    <p:sldId id="265" r:id="rId47"/>
    <p:sldId id="318" r:id="rId48"/>
    <p:sldId id="319" r:id="rId49"/>
    <p:sldId id="266" r:id="rId50"/>
    <p:sldId id="30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24B851-3588-2341-B91F-72CF3CF391DC}" type="datetimeFigureOut">
              <a:rPr lang="en-US" smtClean="0"/>
              <a:t>12/26/2018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98528F-AA64-FD45-87EF-17517C1E0BD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F4DDE-A6A1-B640-B4DD-67CEF870EC18}" type="datetimeFigureOut">
              <a:rPr lang="en-US" smtClean="0"/>
              <a:t>12/26/2018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84BD-03D1-5C4C-80E7-661383EA751F}"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C0EDDDC9-3DAA-4C49-945E-8F073E98F190}" type="datetime1">
              <a:rPr lang="en-US" smtClean="0"/>
              <a:t>12/26/2018</a:t>
            </a:fld>
            <a:endParaRPr lang="en-US"/>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r>
              <a:rPr lang="en-US"/>
              <a:t>Chapter 26 Process improvement</a:t>
            </a:r>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219548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FAF1ADCE-2380-8544-B612-47C5E914C7CF}" type="datetime1">
              <a:rPr lang="en-US" smtClean="0"/>
              <a:t>12/26/2018</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29404846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FAF1ADCE-2380-8544-B612-47C5E914C7CF}" type="datetime1">
              <a:rPr lang="en-US" smtClean="0"/>
              <a:t>12/26/2018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228990202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7"/>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8"/>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FAF1ADCE-2380-8544-B612-47C5E914C7CF}" type="datetime1">
              <a:rPr lang="en-US" smtClean="0"/>
              <a:t>12/26/2018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256136744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F1ADCE-2380-8544-B612-47C5E914C7CF}" type="datetime1">
              <a:rPr lang="en-US" smtClean="0"/>
              <a:t>12/26/2018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15599984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F1ADCE-2380-8544-B612-47C5E914C7CF}" type="datetime1">
              <a:rPr lang="en-US" smtClean="0"/>
              <a:t>12/26/2018</a:t>
            </a:fld>
            <a:endParaRPr lang="en-US"/>
          </a:p>
        </p:txBody>
      </p:sp>
      <p:sp>
        <p:nvSpPr>
          <p:cNvPr id="8" name="Footer Placeholder 7"/>
          <p:cNvSpPr>
            <a:spLocks noGrp="1"/>
          </p:cNvSpPr>
          <p:nvPr>
            <p:ph type="ftr" sz="quarter" idx="11"/>
          </p:nvPr>
        </p:nvSpPr>
        <p:spPr/>
        <p:txBody>
          <a:bodyPr/>
          <a:lstStyle/>
          <a:p>
            <a:r>
              <a:rPr lang="en-US"/>
              <a:t>Chapter 26 Process improvement</a:t>
            </a:r>
          </a:p>
        </p:txBody>
      </p:sp>
      <p:sp>
        <p:nvSpPr>
          <p:cNvPr id="9" name="Slide Number Placeholder 8"/>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162941513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F1ADCE-2380-8544-B612-47C5E914C7CF}" type="datetime1">
              <a:rPr lang="en-US" smtClean="0"/>
              <a:t>12/26/2018</a:t>
            </a:fld>
            <a:endParaRPr lang="en-US"/>
          </a:p>
        </p:txBody>
      </p:sp>
      <p:sp>
        <p:nvSpPr>
          <p:cNvPr id="8" name="Footer Placeholder 7"/>
          <p:cNvSpPr>
            <a:spLocks noGrp="1"/>
          </p:cNvSpPr>
          <p:nvPr>
            <p:ph type="ftr" sz="quarter" idx="11"/>
          </p:nvPr>
        </p:nvSpPr>
        <p:spPr>
          <a:xfrm>
            <a:off x="420833" y="6391839"/>
            <a:ext cx="2733212" cy="304801"/>
          </a:xfrm>
        </p:spPr>
        <p:txBody>
          <a:bodyPr/>
          <a:lstStyle/>
          <a:p>
            <a:r>
              <a:rPr lang="en-US"/>
              <a:t>Chapter 26 Process improvement</a:t>
            </a:r>
          </a:p>
        </p:txBody>
      </p:sp>
      <p:sp>
        <p:nvSpPr>
          <p:cNvPr id="9" name="Slide Number Placeholder 8"/>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295122606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7E929207-C16F-4645-9099-0D285244929E}" type="datetime1">
              <a:rPr lang="en-US" smtClean="0"/>
              <a:t>12/26/2018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
        <p:nvSpPr>
          <p:cNvPr id="6" name="Slide Number Placeholder 5"/>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518934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CEDC2D0D-0459-F543-A123-23831A1B3F8B}" type="datetime1">
              <a:rPr lang="en-US" smtClean="0"/>
              <a:t>12/26/2018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15146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4C36-60E9-C54A-B34C-F34540FD6FB9}" type="datetime1">
              <a:rPr lang="en-US" smtClean="0"/>
              <a:t>12/26/2018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
        <p:nvSpPr>
          <p:cNvPr id="6" name="Slide Number Placeholder 5"/>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418567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995DC7-3B9E-1742-8B51-E187D5D67080}" type="datetime1">
              <a:rPr lang="en-US" smtClean="0"/>
              <a:t>12/26/2018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376341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B4E61-59DE-A842-A605-F7C7A146D2E3}" type="datetime1">
              <a:rPr lang="en-US" smtClean="0"/>
              <a:t>12/26/2018</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
        <p:nvSpPr>
          <p:cNvPr id="7" name="Slide Number Placeholder 6"/>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51338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25D83-713C-EF4D-A37A-173DBB7EC68C}" type="datetime1">
              <a:rPr lang="en-US" smtClean="0"/>
              <a:t>12/26/2018</a:t>
            </a:fld>
            <a:endParaRPr lang="en-US"/>
          </a:p>
        </p:txBody>
      </p:sp>
      <p:sp>
        <p:nvSpPr>
          <p:cNvPr id="8" name="Footer Placeholder 7"/>
          <p:cNvSpPr>
            <a:spLocks noGrp="1"/>
          </p:cNvSpPr>
          <p:nvPr>
            <p:ph type="ftr" sz="quarter" idx="11"/>
          </p:nvPr>
        </p:nvSpPr>
        <p:spPr/>
        <p:txBody>
          <a:bodyPr/>
          <a:lstStyle/>
          <a:p>
            <a:r>
              <a:rPr lang="en-US"/>
              <a:t>Chapter 26 Process improvement</a:t>
            </a:r>
          </a:p>
        </p:txBody>
      </p:sp>
      <p:sp>
        <p:nvSpPr>
          <p:cNvPr id="9" name="Slide Number Placeholder 8"/>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153729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441F02-34E1-374D-91D7-497ADD3CD3F3}" type="datetime1">
              <a:rPr lang="en-US" smtClean="0"/>
              <a:t>12/26/2018</a:t>
            </a:fld>
            <a:endParaRPr lang="en-US"/>
          </a:p>
        </p:txBody>
      </p:sp>
      <p:sp>
        <p:nvSpPr>
          <p:cNvPr id="4" name="Footer Placeholder 3"/>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337754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ACBEE-F964-2544-ADF6-62C51B84FF91}" type="datetime1">
              <a:rPr lang="en-US" smtClean="0"/>
              <a:t>12/26/2018</a:t>
            </a:fld>
            <a:endParaRPr lang="en-US"/>
          </a:p>
        </p:txBody>
      </p:sp>
      <p:sp>
        <p:nvSpPr>
          <p:cNvPr id="3" name="Footer Placeholder 2"/>
          <p:cNvSpPr>
            <a:spLocks noGrp="1"/>
          </p:cNvSpPr>
          <p:nvPr>
            <p:ph type="ftr" sz="quarter" idx="11"/>
          </p:nvPr>
        </p:nvSpPr>
        <p:spPr/>
        <p:txBody>
          <a:bodyPr/>
          <a:lstStyle/>
          <a:p>
            <a:r>
              <a:rPr lang="en-US"/>
              <a:t>Chapter 26 Process improvement</a:t>
            </a:r>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200784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945B47B1-7453-A847-90E9-D0C77B22CB24}" type="datetime1">
              <a:rPr lang="en-US" smtClean="0"/>
              <a:t>12/26/2018</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253681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769FCA3-CC71-444F-85D2-136405BFC479}" type="datetime1">
              <a:rPr lang="en-US" smtClean="0"/>
              <a:t>12/26/2018</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FEBCE9-A86B-9C48-9EF4-AA1E30B0DC27}" type="slidenum">
              <a:rPr lang="en-US" smtClean="0"/>
              <a:pPr/>
              <a:t>‹#›</a:t>
            </a:fld>
            <a:endParaRPr lang="en-US"/>
          </a:p>
        </p:txBody>
      </p:sp>
    </p:spTree>
    <p:extLst>
      <p:ext uri="{BB962C8B-B14F-4D97-AF65-F5344CB8AC3E}">
        <p14:creationId xmlns:p14="http://schemas.microsoft.com/office/powerpoint/2010/main" val="411511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FAF1ADCE-2380-8544-B612-47C5E914C7CF}" type="datetime1">
              <a:rPr lang="en-US" smtClean="0"/>
              <a:t>12/26/2018</a:t>
            </a:fld>
            <a:endParaRPr lang="en-US"/>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r>
              <a:rPr lang="en-US"/>
              <a:t>Chapter 26 Process improvement</a:t>
            </a:r>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68FEBCE9-A86B-9C48-9EF4-AA1E30B0DC27}" type="slidenum">
              <a:rPr lang="en-US" smtClean="0"/>
              <a:pPr/>
              <a:t>‹#›</a:t>
            </a:fld>
            <a:endParaRPr lang="en-US"/>
          </a:p>
        </p:txBody>
      </p:sp>
    </p:spTree>
    <p:extLst>
      <p:ext uri="{BB962C8B-B14F-4D97-AF65-F5344CB8AC3E}">
        <p14:creationId xmlns:p14="http://schemas.microsoft.com/office/powerpoint/2010/main" val="1832506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improvement</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attributes</a:t>
            </a:r>
            <a:r>
              <a:rPr lang="en-US" b="1" dirty="0"/>
              <a:t> </a:t>
            </a:r>
            <a:endParaRPr lang="en-US" dirty="0"/>
          </a:p>
        </p:txBody>
      </p:sp>
      <p:graphicFrame>
        <p:nvGraphicFramePr>
          <p:cNvPr id="4" name="Content Placeholder 3"/>
          <p:cNvGraphicFramePr>
            <a:graphicFrameLocks noGrp="1"/>
          </p:cNvGraphicFramePr>
          <p:nvPr>
            <p:ph idx="1"/>
          </p:nvPr>
        </p:nvGraphicFramePr>
        <p:xfrm>
          <a:off x="457199" y="1837356"/>
          <a:ext cx="8055131" cy="4053840"/>
        </p:xfrm>
        <a:graphic>
          <a:graphicData uri="http://schemas.openxmlformats.org/drawingml/2006/table">
            <a:tbl>
              <a:tblPr firstRow="1" bandRow="1">
                <a:tableStyleId>{5C22544A-7EE6-4342-B048-85BDC9FD1C3A}</a:tableStyleId>
              </a:tblPr>
              <a:tblGrid>
                <a:gridCol w="1761099">
                  <a:extLst>
                    <a:ext uri="{9D8B030D-6E8A-4147-A177-3AD203B41FA5}">
                      <a16:colId xmlns:a16="http://schemas.microsoft.com/office/drawing/2014/main" val="20000"/>
                    </a:ext>
                  </a:extLst>
                </a:gridCol>
                <a:gridCol w="6294032">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Process characteristic</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a:solidFill>
                            <a:srgbClr val="000000"/>
                          </a:solidFill>
                          <a:latin typeface="Arial"/>
                          <a:ea typeface="Times New Roman"/>
                          <a:cs typeface="Arial"/>
                        </a:rPr>
                        <a:t>Key issues</a:t>
                      </a:r>
                      <a:endParaRPr lang="en-GB" sz="1600" b="1">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a:solidFill>
                            <a:srgbClr val="000000"/>
                          </a:solidFill>
                          <a:latin typeface="Arial"/>
                          <a:ea typeface="Times New Roman"/>
                          <a:cs typeface="Arial"/>
                        </a:rPr>
                        <a:t>Understandability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To what extent is the process explicitly defined and how easy is it to understand the process definition?</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Standardization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To what extent is the process based on a standard generic process? This may be important for some customers who require conformance with a set of defined process standards. To what extent is the same process used in all parts of a company?</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Visibility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Do the process activities culminate in clear results, so that the progress of the process is externally visible?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just">
                        <a:spcAft>
                          <a:spcPts val="0"/>
                        </a:spcAft>
                      </a:pPr>
                      <a:r>
                        <a:rPr lang="en-US" sz="1600">
                          <a:solidFill>
                            <a:srgbClr val="000000"/>
                          </a:solidFill>
                          <a:latin typeface="Arial"/>
                          <a:ea typeface="Times New Roman"/>
                          <a:cs typeface="Arial"/>
                        </a:rPr>
                        <a:t>Measurability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Does the process include data collection or other activities that allow process or product characteristics to be measured?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just">
                        <a:spcAft>
                          <a:spcPts val="0"/>
                        </a:spcAft>
                      </a:pPr>
                      <a:r>
                        <a:rPr lang="en-US" sz="1600">
                          <a:solidFill>
                            <a:srgbClr val="000000"/>
                          </a:solidFill>
                          <a:latin typeface="Arial"/>
                          <a:ea typeface="Times New Roman"/>
                          <a:cs typeface="Arial"/>
                        </a:rPr>
                        <a:t>Supportability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To what extent can software tools be used to support the process activities?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attributes</a:t>
            </a:r>
            <a:r>
              <a:rPr lang="en-US" b="1" dirty="0"/>
              <a:t> </a:t>
            </a:r>
            <a:endParaRPr lang="en-US" dirty="0"/>
          </a:p>
        </p:txBody>
      </p:sp>
      <p:graphicFrame>
        <p:nvGraphicFramePr>
          <p:cNvPr id="4" name="Content Placeholder 3"/>
          <p:cNvGraphicFramePr>
            <a:graphicFrameLocks noGrp="1"/>
          </p:cNvGraphicFramePr>
          <p:nvPr>
            <p:ph idx="1"/>
          </p:nvPr>
        </p:nvGraphicFramePr>
        <p:xfrm>
          <a:off x="457200" y="1891396"/>
          <a:ext cx="8229600" cy="3357880"/>
        </p:xfrm>
        <a:graphic>
          <a:graphicData uri="http://schemas.openxmlformats.org/drawingml/2006/table">
            <a:tbl>
              <a:tblPr firstRow="1" bandRow="1">
                <a:tableStyleId>{5C22544A-7EE6-4342-B048-85BDC9FD1C3A}</a:tableStyleId>
              </a:tblPr>
              <a:tblGrid>
                <a:gridCol w="1650615">
                  <a:extLst>
                    <a:ext uri="{9D8B030D-6E8A-4147-A177-3AD203B41FA5}">
                      <a16:colId xmlns:a16="http://schemas.microsoft.com/office/drawing/2014/main" val="20000"/>
                    </a:ext>
                  </a:extLst>
                </a:gridCol>
                <a:gridCol w="6578985">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Process characteristic</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a:solidFill>
                            <a:srgbClr val="000000"/>
                          </a:solidFill>
                          <a:latin typeface="Arial"/>
                          <a:ea typeface="Times New Roman"/>
                          <a:cs typeface="Arial"/>
                        </a:rPr>
                        <a:t>Key issues</a:t>
                      </a:r>
                      <a:endParaRPr lang="en-GB" sz="1600" b="1">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Acceptability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Is the defined process acceptable to and usable by the engineers responsible for producing the software product?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Reliability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Is the process designed in such a way that process errors are avoided or trapped before they result in product errors?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Robustness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Can the process continue in spite of unexpected problems?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just">
                        <a:spcAft>
                          <a:spcPts val="0"/>
                        </a:spcAft>
                      </a:pPr>
                      <a:r>
                        <a:rPr lang="en-US" sz="1600">
                          <a:solidFill>
                            <a:srgbClr val="000000"/>
                          </a:solidFill>
                          <a:latin typeface="Arial"/>
                          <a:ea typeface="Times New Roman"/>
                          <a:cs typeface="Arial"/>
                        </a:rPr>
                        <a:t>Maintainability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Can the process evolve to reflect changing organizational requirements or identified process improvements?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just">
                        <a:spcAft>
                          <a:spcPts val="0"/>
                        </a:spcAft>
                      </a:pPr>
                      <a:r>
                        <a:rPr lang="en-US" sz="1600">
                          <a:solidFill>
                            <a:srgbClr val="000000"/>
                          </a:solidFill>
                          <a:latin typeface="Arial"/>
                          <a:ea typeface="Times New Roman"/>
                          <a:cs typeface="Arial"/>
                        </a:rPr>
                        <a:t>Rapidity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How fast can the process of delivering a system from a given specification be completed?</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GB"/>
              <a:t>Process improvement stages</a:t>
            </a:r>
          </a:p>
        </p:txBody>
      </p:sp>
      <p:sp>
        <p:nvSpPr>
          <p:cNvPr id="12290" name="Rectangle 2"/>
          <p:cNvSpPr>
            <a:spLocks noGrp="1" noChangeArrowheads="1"/>
          </p:cNvSpPr>
          <p:nvPr>
            <p:ph idx="1"/>
          </p:nvPr>
        </p:nvSpPr>
        <p:spPr/>
        <p:txBody>
          <a:bodyPr/>
          <a:lstStyle/>
          <a:p>
            <a:r>
              <a:rPr lang="en-GB"/>
              <a:t>Process measurement</a:t>
            </a:r>
          </a:p>
          <a:p>
            <a:pPr lvl="1"/>
            <a:r>
              <a:rPr lang="en-GB"/>
              <a:t>Attributes of the current process are measured. These are a baseline for assessing improvements.</a:t>
            </a:r>
          </a:p>
          <a:p>
            <a:r>
              <a:rPr lang="en-GB"/>
              <a:t>Process analysis</a:t>
            </a:r>
          </a:p>
          <a:p>
            <a:pPr lvl="1"/>
            <a:r>
              <a:rPr lang="en-GB"/>
              <a:t>The current process is assessed and bottlenecks and weaknesses are identified.</a:t>
            </a:r>
          </a:p>
          <a:p>
            <a:r>
              <a:rPr lang="en-GB"/>
              <a:t>Process change</a:t>
            </a:r>
          </a:p>
          <a:p>
            <a:pPr lvl="1"/>
            <a:r>
              <a:rPr lang="en-GB"/>
              <a:t>Changes to the process that have been identified during the analysis are introduced.</a:t>
            </a:r>
          </a:p>
        </p:txBody>
      </p:sp>
      <p:sp>
        <p:nvSpPr>
          <p:cNvPr id="7" name="Footer Placeholder 6"/>
          <p:cNvSpPr>
            <a:spLocks noGrp="1"/>
          </p:cNvSpPr>
          <p:nvPr>
            <p:ph type="ftr" sz="quarter" idx="11"/>
          </p:nvPr>
        </p:nvSpPr>
        <p:spPr/>
        <p:txBody>
          <a:bodyPr/>
          <a:lstStyle/>
          <a:p>
            <a:r>
              <a:rPr lang="en-US"/>
              <a:t>Chapter 26 Process improvement</a:t>
            </a:r>
          </a:p>
        </p:txBody>
      </p:sp>
      <p:sp>
        <p:nvSpPr>
          <p:cNvPr id="6" name="Slide Number Placeholder 5"/>
          <p:cNvSpPr>
            <a:spLocks noGrp="1"/>
          </p:cNvSpPr>
          <p:nvPr>
            <p:ph type="sldNum" sz="quarter" idx="12"/>
          </p:nvPr>
        </p:nvSpPr>
        <p:spPr/>
        <p:txBody>
          <a:bodyPr/>
          <a:lstStyle/>
          <a:p>
            <a:fld id="{68FEBCE9-A86B-9C48-9EF4-AA1E30B0DC27}"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improvement cycle</a:t>
            </a:r>
            <a:r>
              <a:rPr lang="en-GB" dirty="0"/>
              <a:t> </a:t>
            </a:r>
            <a:endParaRPr lang="en-US" dirty="0"/>
          </a:p>
        </p:txBody>
      </p:sp>
      <p:pic>
        <p:nvPicPr>
          <p:cNvPr id="4" name="Content Placeholder 3" descr="26.3 Process improvement.eps"/>
          <p:cNvPicPr>
            <a:picLocks noGrp="1" noChangeAspect="1"/>
          </p:cNvPicPr>
          <p:nvPr>
            <p:ph idx="1"/>
          </p:nvPr>
        </p:nvPicPr>
        <p:blipFill>
          <a:blip r:embed="rId2"/>
          <a:stretch>
            <a:fillRect/>
          </a:stretch>
        </p:blipFill>
        <p:spPr>
          <a:xfrm>
            <a:off x="2803162" y="2908092"/>
            <a:ext cx="3357796" cy="2593298"/>
          </a:xfrm>
        </p:spPr>
      </p:pic>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lIns="90487" tIns="44450" rIns="90487" bIns="44450"/>
          <a:lstStyle/>
          <a:p>
            <a:r>
              <a:rPr lang="en-GB"/>
              <a:t>Process measurement</a:t>
            </a:r>
          </a:p>
        </p:txBody>
      </p:sp>
      <p:sp>
        <p:nvSpPr>
          <p:cNvPr id="32770" name="Rectangle 2"/>
          <p:cNvSpPr>
            <a:spLocks noGrp="1" noChangeArrowheads="1"/>
          </p:cNvSpPr>
          <p:nvPr>
            <p:ph idx="1"/>
          </p:nvPr>
        </p:nvSpPr>
        <p:spPr>
          <a:noFill/>
          <a:ln/>
        </p:spPr>
        <p:txBody>
          <a:bodyPr lIns="90487" tIns="44450" rIns="90487" bIns="44450">
            <a:normAutofit fontScale="92500" lnSpcReduction="20000"/>
          </a:bodyPr>
          <a:lstStyle/>
          <a:p>
            <a:r>
              <a:rPr lang="en-GB" sz="2400"/>
              <a:t>Wherever possible, quantitative process data </a:t>
            </a:r>
            <a:br>
              <a:rPr lang="en-GB" sz="2400"/>
            </a:br>
            <a:r>
              <a:rPr lang="en-GB" sz="2400"/>
              <a:t>should be collected</a:t>
            </a:r>
          </a:p>
          <a:p>
            <a:pPr lvl="1"/>
            <a:r>
              <a:rPr lang="en-GB" sz="2000"/>
              <a:t>However, where organisations do not have clearly defined process standards this is very difficult as you don’t know what to measure. A process may have to be defined before any measurement is possible.</a:t>
            </a:r>
          </a:p>
          <a:p>
            <a:r>
              <a:rPr lang="en-GB" sz="2400"/>
              <a:t>Process measurements should be used to </a:t>
            </a:r>
            <a:br>
              <a:rPr lang="en-GB" sz="2400"/>
            </a:br>
            <a:r>
              <a:rPr lang="en-GB" sz="2400"/>
              <a:t>assess process improvements</a:t>
            </a:r>
          </a:p>
          <a:p>
            <a:pPr lvl="1"/>
            <a:r>
              <a:rPr lang="en-GB" sz="2000"/>
              <a:t>But this does not mean that measurements should drive the improvements. The improvement driver should be the organizational objectives.</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90487" tIns="44450" rIns="90487" bIns="44450"/>
          <a:lstStyle/>
          <a:p>
            <a:r>
              <a:rPr lang="en-GB" dirty="0"/>
              <a:t>Process metrics</a:t>
            </a:r>
          </a:p>
        </p:txBody>
      </p:sp>
      <p:sp>
        <p:nvSpPr>
          <p:cNvPr id="34818" name="Rectangle 2"/>
          <p:cNvSpPr>
            <a:spLocks noGrp="1" noChangeArrowheads="1"/>
          </p:cNvSpPr>
          <p:nvPr>
            <p:ph idx="1"/>
          </p:nvPr>
        </p:nvSpPr>
        <p:spPr>
          <a:noFill/>
          <a:ln/>
        </p:spPr>
        <p:txBody>
          <a:bodyPr lIns="90487" tIns="44450" rIns="90487" bIns="44450"/>
          <a:lstStyle/>
          <a:p>
            <a:r>
              <a:rPr lang="en-GB"/>
              <a:t>Time taken for process activities to be </a:t>
            </a:r>
            <a:br>
              <a:rPr lang="en-GB"/>
            </a:br>
            <a:r>
              <a:rPr lang="en-GB"/>
              <a:t>completed</a:t>
            </a:r>
          </a:p>
          <a:p>
            <a:pPr lvl="1"/>
            <a:r>
              <a:rPr lang="en-GB"/>
              <a:t>E.g. Calendar time or effort to complete an activity or process.</a:t>
            </a:r>
          </a:p>
          <a:p>
            <a:r>
              <a:rPr lang="en-GB"/>
              <a:t>Resources required for processes or activities</a:t>
            </a:r>
          </a:p>
          <a:p>
            <a:pPr lvl="1"/>
            <a:r>
              <a:rPr lang="en-GB"/>
              <a:t>E.g. Total effort in person-days.</a:t>
            </a:r>
          </a:p>
          <a:p>
            <a:r>
              <a:rPr lang="en-GB"/>
              <a:t>Number of occurrences of a particular event</a:t>
            </a:r>
          </a:p>
          <a:p>
            <a:pPr lvl="1"/>
            <a:r>
              <a:rPr lang="en-GB"/>
              <a:t>E.g. Number of defects discovered.</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lIns="90487" tIns="44450" rIns="90487" bIns="44450"/>
          <a:lstStyle/>
          <a:p>
            <a:r>
              <a:rPr lang="en-GB"/>
              <a:t>Goal-Question-Metric Paradigm</a:t>
            </a:r>
          </a:p>
        </p:txBody>
      </p:sp>
      <p:sp>
        <p:nvSpPr>
          <p:cNvPr id="36866" name="Rectangle 2"/>
          <p:cNvSpPr>
            <a:spLocks noGrp="1" noChangeArrowheads="1"/>
          </p:cNvSpPr>
          <p:nvPr>
            <p:ph idx="1"/>
          </p:nvPr>
        </p:nvSpPr>
        <p:spPr>
          <a:noFill/>
          <a:ln/>
        </p:spPr>
        <p:txBody>
          <a:bodyPr lIns="90487" tIns="44450" rIns="90487" bIns="44450"/>
          <a:lstStyle/>
          <a:p>
            <a:pPr>
              <a:lnSpc>
                <a:spcPct val="90000"/>
              </a:lnSpc>
            </a:pPr>
            <a:r>
              <a:rPr lang="en-GB"/>
              <a:t>Goals</a:t>
            </a:r>
          </a:p>
          <a:p>
            <a:pPr lvl="1">
              <a:lnSpc>
                <a:spcPct val="90000"/>
              </a:lnSpc>
            </a:pPr>
            <a:r>
              <a:rPr lang="en-GB"/>
              <a:t>What is the organisation trying to achieve? The objective of process improvement is to satisfy these goals.</a:t>
            </a:r>
          </a:p>
          <a:p>
            <a:pPr>
              <a:lnSpc>
                <a:spcPct val="90000"/>
              </a:lnSpc>
            </a:pPr>
            <a:r>
              <a:rPr lang="en-GB"/>
              <a:t>Questions</a:t>
            </a:r>
          </a:p>
          <a:p>
            <a:pPr lvl="1">
              <a:lnSpc>
                <a:spcPct val="90000"/>
              </a:lnSpc>
            </a:pPr>
            <a:r>
              <a:rPr lang="en-GB"/>
              <a:t>Questions about areas of uncertainty related to the goals. You need process knowledge to derive these.</a:t>
            </a:r>
          </a:p>
          <a:p>
            <a:pPr>
              <a:lnSpc>
                <a:spcPct val="90000"/>
              </a:lnSpc>
            </a:pPr>
            <a:r>
              <a:rPr lang="en-GB"/>
              <a:t>Metrics</a:t>
            </a:r>
          </a:p>
          <a:p>
            <a:pPr lvl="1">
              <a:lnSpc>
                <a:spcPct val="90000"/>
              </a:lnSpc>
            </a:pPr>
            <a:r>
              <a:rPr lang="en-GB"/>
              <a:t>Measurements to be collected to answer the questions.</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GQM questions</a:t>
            </a:r>
          </a:p>
        </p:txBody>
      </p:sp>
      <p:sp>
        <p:nvSpPr>
          <p:cNvPr id="3" name="Content Placeholder 2"/>
          <p:cNvSpPr>
            <a:spLocks noGrp="1"/>
          </p:cNvSpPr>
          <p:nvPr>
            <p:ph idx="1"/>
          </p:nvPr>
        </p:nvSpPr>
        <p:spPr/>
        <p:txBody>
          <a:bodyPr/>
          <a:lstStyle/>
          <a:p>
            <a:r>
              <a:rPr lang="en-US" dirty="0"/>
              <a:t>The GQM paradigm is used in process improvement to help answer three critical questions:</a:t>
            </a:r>
            <a:endParaRPr lang="en-GB" dirty="0"/>
          </a:p>
          <a:p>
            <a:pPr lvl="1"/>
            <a:r>
              <a:rPr lang="en-US" dirty="0"/>
              <a:t>Why are we introducing process improvement?</a:t>
            </a:r>
            <a:endParaRPr lang="en-GB" dirty="0"/>
          </a:p>
          <a:p>
            <a:pPr lvl="1"/>
            <a:r>
              <a:rPr lang="en-US" dirty="0"/>
              <a:t>What information do we need to help identify and assess improvements?</a:t>
            </a:r>
            <a:endParaRPr lang="en-GB" dirty="0"/>
          </a:p>
          <a:p>
            <a:pPr lvl="1"/>
            <a:r>
              <a:rPr lang="en-US" dirty="0"/>
              <a:t>What process and product measurements are required to provide this information?</a:t>
            </a:r>
            <a:endParaRPr lang="en-GB" dirty="0"/>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GQM paradigm</a:t>
            </a:r>
            <a:r>
              <a:rPr lang="en-GB" dirty="0"/>
              <a:t> </a:t>
            </a:r>
            <a:endParaRPr lang="en-US" dirty="0"/>
          </a:p>
        </p:txBody>
      </p:sp>
      <p:pic>
        <p:nvPicPr>
          <p:cNvPr id="4" name="Content Placeholder 3" descr="26.4 GQM-diagram.eps"/>
          <p:cNvPicPr>
            <a:picLocks noGrp="1" noChangeAspect="1"/>
          </p:cNvPicPr>
          <p:nvPr>
            <p:ph idx="1"/>
          </p:nvPr>
        </p:nvPicPr>
        <p:blipFill>
          <a:blip r:embed="rId2"/>
          <a:stretch>
            <a:fillRect/>
          </a:stretch>
        </p:blipFill>
        <p:spPr>
          <a:xfrm>
            <a:off x="2226712" y="3556094"/>
            <a:ext cx="3898413" cy="1511111"/>
          </a:xfrm>
        </p:spPr>
      </p:pic>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dirty="0"/>
              <a:t>Process analysis</a:t>
            </a:r>
          </a:p>
        </p:txBody>
      </p:sp>
      <p:sp>
        <p:nvSpPr>
          <p:cNvPr id="65539" name="Rectangle 3"/>
          <p:cNvSpPr>
            <a:spLocks noGrp="1" noChangeArrowheads="1"/>
          </p:cNvSpPr>
          <p:nvPr>
            <p:ph idx="1"/>
          </p:nvPr>
        </p:nvSpPr>
        <p:spPr/>
        <p:txBody>
          <a:bodyPr/>
          <a:lstStyle/>
          <a:p>
            <a:r>
              <a:rPr lang="en-GB" dirty="0"/>
              <a:t>The study of existing processes to understand the relationships between parts of the process and to compare them with other processes.</a:t>
            </a:r>
          </a:p>
          <a:p>
            <a:r>
              <a:rPr lang="en-US" dirty="0"/>
              <a:t>Process analysis and process measurement are intertwined. </a:t>
            </a:r>
          </a:p>
          <a:p>
            <a:r>
              <a:rPr lang="en-US" dirty="0"/>
              <a:t>You need to carry out some analysis to know what to measure, and, when making measurements, you inevitably develop a deeper understanding of the process being measured.</a:t>
            </a:r>
            <a:endParaRPr lang="en-GB" dirty="0"/>
          </a:p>
          <a:p>
            <a:endParaRPr lang="en-GB"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The process improvement process</a:t>
            </a:r>
          </a:p>
          <a:p>
            <a:r>
              <a:rPr lang="en-US" dirty="0"/>
              <a:t>Process measurement</a:t>
            </a:r>
          </a:p>
          <a:p>
            <a:r>
              <a:rPr lang="en-US" dirty="0"/>
              <a:t>Process analysis </a:t>
            </a:r>
          </a:p>
          <a:p>
            <a:r>
              <a:rPr lang="en-US" dirty="0"/>
              <a:t>Process change</a:t>
            </a:r>
          </a:p>
          <a:p>
            <a:r>
              <a:rPr lang="en-US" dirty="0"/>
              <a:t>The CMMI process improvement framework</a:t>
            </a:r>
            <a:r>
              <a:rPr lang="en-GB" dirty="0"/>
              <a:t> </a:t>
            </a:r>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lIns="90487" tIns="44450" rIns="90487" bIns="44450"/>
          <a:lstStyle/>
          <a:p>
            <a:r>
              <a:rPr lang="en-GB" dirty="0"/>
              <a:t>Process analysis objectives</a:t>
            </a:r>
          </a:p>
        </p:txBody>
      </p:sp>
      <p:sp>
        <p:nvSpPr>
          <p:cNvPr id="20482" name="Rectangle 2"/>
          <p:cNvSpPr>
            <a:spLocks noGrp="1" noChangeArrowheads="1"/>
          </p:cNvSpPr>
          <p:nvPr>
            <p:ph idx="1"/>
          </p:nvPr>
        </p:nvSpPr>
        <p:spPr>
          <a:xfrm>
            <a:off x="457200" y="1789340"/>
            <a:ext cx="8229600" cy="4525963"/>
          </a:xfrm>
          <a:noFill/>
          <a:ln/>
        </p:spPr>
        <p:txBody>
          <a:bodyPr lIns="90487" tIns="44450" rIns="90487" bIns="44450"/>
          <a:lstStyle/>
          <a:p>
            <a:r>
              <a:rPr lang="en-US" dirty="0"/>
              <a:t>To understand the activities involved in the process and the relationships between these activities.</a:t>
            </a:r>
            <a:endParaRPr lang="en-GB" dirty="0"/>
          </a:p>
          <a:p>
            <a:r>
              <a:rPr lang="en-US" dirty="0"/>
              <a:t>To understand the relationships between the process activities and the measurements that have been made.</a:t>
            </a:r>
            <a:endParaRPr lang="en-GB" dirty="0"/>
          </a:p>
          <a:p>
            <a:r>
              <a:rPr lang="en-US" dirty="0"/>
              <a:t>To relate the specific process or processes that you are analyzing to comparable processes elsewhere in the organization, or to idealized processes of the same type.</a:t>
            </a:r>
            <a:endParaRPr lang="en-GB"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Process analysis techniques</a:t>
            </a:r>
          </a:p>
        </p:txBody>
      </p:sp>
      <p:sp>
        <p:nvSpPr>
          <p:cNvPr id="22530" name="Rectangle 2"/>
          <p:cNvSpPr>
            <a:spLocks noGrp="1" noChangeArrowheads="1"/>
          </p:cNvSpPr>
          <p:nvPr>
            <p:ph idx="1"/>
          </p:nvPr>
        </p:nvSpPr>
        <p:spPr>
          <a:noFill/>
          <a:ln/>
        </p:spPr>
        <p:txBody>
          <a:bodyPr lIns="90487" tIns="44450" rIns="90487" bIns="44450">
            <a:normAutofit fontScale="85000" lnSpcReduction="10000"/>
          </a:bodyPr>
          <a:lstStyle/>
          <a:p>
            <a:r>
              <a:rPr lang="en-GB" sz="2400"/>
              <a:t>Published process models and process </a:t>
            </a:r>
            <a:br>
              <a:rPr lang="en-GB" sz="2400"/>
            </a:br>
            <a:r>
              <a:rPr lang="en-GB" sz="2400"/>
              <a:t>standards</a:t>
            </a:r>
          </a:p>
          <a:p>
            <a:pPr lvl="1"/>
            <a:r>
              <a:rPr lang="en-GB" sz="2000"/>
              <a:t>It is always best to start process analysis with an existing model. People then may extend and change this.</a:t>
            </a:r>
          </a:p>
          <a:p>
            <a:r>
              <a:rPr lang="en-GB" sz="2400"/>
              <a:t>Questionnaires and interviews</a:t>
            </a:r>
          </a:p>
          <a:p>
            <a:pPr lvl="1"/>
            <a:r>
              <a:rPr lang="en-GB" sz="2000"/>
              <a:t>Must be carefully designed. Participants may tell you what they think you want to hear.</a:t>
            </a:r>
          </a:p>
          <a:p>
            <a:r>
              <a:rPr lang="en-GB" sz="2400"/>
              <a:t>Ethnographic analysis</a:t>
            </a:r>
          </a:p>
          <a:p>
            <a:pPr lvl="1"/>
            <a:r>
              <a:rPr lang="en-GB" sz="2000"/>
              <a:t>Involves assimilating process knowledge by observation. Best for in-depth analysis of process fragments rather than for whole-process understanding.</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process analysis</a:t>
            </a:r>
            <a:r>
              <a:rPr lang="en-GB" dirty="0"/>
              <a:t> </a:t>
            </a:r>
            <a:endParaRPr lang="en-US" dirty="0"/>
          </a:p>
        </p:txBody>
      </p:sp>
      <p:graphicFrame>
        <p:nvGraphicFramePr>
          <p:cNvPr id="4" name="Content Placeholder 3"/>
          <p:cNvGraphicFramePr>
            <a:graphicFrameLocks noGrp="1"/>
          </p:cNvGraphicFramePr>
          <p:nvPr>
            <p:ph idx="1"/>
          </p:nvPr>
        </p:nvGraphicFramePr>
        <p:xfrm>
          <a:off x="702606" y="1688747"/>
          <a:ext cx="7674610" cy="4723460"/>
        </p:xfrm>
        <a:graphic>
          <a:graphicData uri="http://schemas.openxmlformats.org/drawingml/2006/table">
            <a:tbl>
              <a:tblPr firstRow="1" bandRow="1">
                <a:tableStyleId>{5C22544A-7EE6-4342-B048-85BDC9FD1C3A}</a:tableStyleId>
              </a:tblPr>
              <a:tblGrid>
                <a:gridCol w="1607884">
                  <a:extLst>
                    <a:ext uri="{9D8B030D-6E8A-4147-A177-3AD203B41FA5}">
                      <a16:colId xmlns:a16="http://schemas.microsoft.com/office/drawing/2014/main" val="20000"/>
                    </a:ext>
                  </a:extLst>
                </a:gridCol>
                <a:gridCol w="6066726">
                  <a:extLst>
                    <a:ext uri="{9D8B030D-6E8A-4147-A177-3AD203B41FA5}">
                      <a16:colId xmlns:a16="http://schemas.microsoft.com/office/drawing/2014/main" val="20001"/>
                    </a:ext>
                  </a:extLst>
                </a:gridCol>
              </a:tblGrid>
              <a:tr h="399049">
                <a:tc>
                  <a:txBody>
                    <a:bodyPr/>
                    <a:lstStyle/>
                    <a:p>
                      <a:pPr indent="0" algn="just">
                        <a:spcAft>
                          <a:spcPts val="300"/>
                        </a:spcAft>
                        <a:tabLst>
                          <a:tab pos="342900" algn="l"/>
                          <a:tab pos="685800" algn="l"/>
                          <a:tab pos="1028700" algn="l"/>
                        </a:tabLst>
                      </a:pPr>
                      <a:r>
                        <a:rPr lang="en-GB" sz="1600" b="1" dirty="0">
                          <a:solidFill>
                            <a:srgbClr val="000000"/>
                          </a:solidFill>
                          <a:latin typeface="Arial"/>
                          <a:ea typeface="Times New Roman"/>
                          <a:cs typeface="Arial"/>
                        </a:rPr>
                        <a:t>Process aspect</a:t>
                      </a:r>
                      <a:endParaRPr lang="en-GB" sz="1600" dirty="0">
                        <a:solidFill>
                          <a:srgbClr val="000000"/>
                        </a:solidFill>
                        <a:latin typeface="Arial"/>
                        <a:ea typeface="Times New Roman"/>
                        <a:cs typeface="Arial"/>
                      </a:endParaRPr>
                    </a:p>
                  </a:txBody>
                  <a:tcPr marL="68580" marR="68580" marT="0" marB="0"/>
                </a:tc>
                <a:tc>
                  <a:txBody>
                    <a:bodyPr/>
                    <a:lstStyle/>
                    <a:p>
                      <a:pPr indent="347345" algn="just">
                        <a:spcAft>
                          <a:spcPts val="300"/>
                        </a:spcAft>
                        <a:tabLst>
                          <a:tab pos="342900" algn="l"/>
                          <a:tab pos="685800" algn="l"/>
                          <a:tab pos="1028700" algn="l"/>
                        </a:tabLst>
                      </a:pPr>
                      <a:r>
                        <a:rPr lang="en-GB" sz="1600" b="1" dirty="0">
                          <a:solidFill>
                            <a:srgbClr val="000000"/>
                          </a:solidFill>
                          <a:latin typeface="Arial"/>
                          <a:ea typeface="Times New Roman"/>
                          <a:cs typeface="Arial"/>
                        </a:rPr>
                        <a:t>Questions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1270734">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Adoption and standardization</a:t>
                      </a:r>
                    </a:p>
                  </a:txBody>
                  <a:tcPr marL="68580" marR="68580" marT="0" marB="0"/>
                </a:tc>
                <a:tc>
                  <a:txBody>
                    <a:bodyPr/>
                    <a:lstStyle/>
                    <a:p>
                      <a:pPr indent="0" algn="just">
                        <a:spcAft>
                          <a:spcPts val="300"/>
                        </a:spcAft>
                        <a:tabLst>
                          <a:tab pos="342900" algn="l"/>
                          <a:tab pos="685800" algn="l"/>
                          <a:tab pos="1028700" algn="l"/>
                        </a:tabLst>
                      </a:pPr>
                      <a:r>
                        <a:rPr lang="en-GB" sz="1600">
                          <a:solidFill>
                            <a:srgbClr val="000000"/>
                          </a:solidFill>
                          <a:latin typeface="Arial"/>
                          <a:ea typeface="Times New Roman"/>
                          <a:cs typeface="Arial"/>
                        </a:rPr>
                        <a:t>Is the process documented and standardized across the organization? If not, does this mean that any measurements made are specific only to a single process instance? If processes are not standardized, then changes to one process may not be transferable to comparable processes elsewhere in the company.</a:t>
                      </a:r>
                    </a:p>
                  </a:txBody>
                  <a:tcPr marL="68580" marR="68580" marT="0" marB="0"/>
                </a:tc>
                <a:extLst>
                  <a:ext uri="{0D108BD9-81ED-4DB2-BD59-A6C34878D82A}">
                    <a16:rowId xmlns:a16="http://schemas.microsoft.com/office/drawing/2014/main" val="10001"/>
                  </a:ext>
                </a:extLst>
              </a:tr>
              <a:tr h="1058945">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Software engineering practice</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Are there known, good software engineering practices that are not included in the process? Why are they not included? Does the lack of these practices affect product characteristics, such as the number of defects in a delivered software system?</a:t>
                      </a:r>
                    </a:p>
                  </a:txBody>
                  <a:tcPr marL="68580" marR="68580" marT="0" marB="0"/>
                </a:tc>
                <a:extLst>
                  <a:ext uri="{0D108BD9-81ED-4DB2-BD59-A6C34878D82A}">
                    <a16:rowId xmlns:a16="http://schemas.microsoft.com/office/drawing/2014/main" val="10002"/>
                  </a:ext>
                </a:extLst>
              </a:tr>
              <a:tr h="1906101">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Organizational constraints</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What are the organizational constraints that affect the process design and the ways that the process is performed? For example, if the process involves dealing with classified material, there may be activities in the process to check that classified information is not included in any material due to be released to external organizations. Organizational constraints may mean that possible process changes cannot be made.</a:t>
                      </a:r>
                    </a:p>
                  </a:txBody>
                  <a:tcPr marL="68580" marR="68580" marT="0" marB="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process analysis</a:t>
            </a:r>
            <a:r>
              <a:rPr lang="en-GB" dirty="0"/>
              <a:t> </a:t>
            </a:r>
            <a:endParaRPr lang="en-US" dirty="0"/>
          </a:p>
        </p:txBody>
      </p:sp>
      <p:graphicFrame>
        <p:nvGraphicFramePr>
          <p:cNvPr id="4" name="Content Placeholder 3"/>
          <p:cNvGraphicFramePr>
            <a:graphicFrameLocks noGrp="1"/>
          </p:cNvGraphicFramePr>
          <p:nvPr>
            <p:ph idx="1"/>
          </p:nvPr>
        </p:nvGraphicFramePr>
        <p:xfrm>
          <a:off x="457200" y="1768898"/>
          <a:ext cx="8229600" cy="4272280"/>
        </p:xfrm>
        <a:graphic>
          <a:graphicData uri="http://schemas.openxmlformats.org/drawingml/2006/table">
            <a:tbl>
              <a:tblPr firstRow="1" bandRow="1">
                <a:tableStyleId>{5C22544A-7EE6-4342-B048-85BDC9FD1C3A}</a:tableStyleId>
              </a:tblPr>
              <a:tblGrid>
                <a:gridCol w="1799243">
                  <a:extLst>
                    <a:ext uri="{9D8B030D-6E8A-4147-A177-3AD203B41FA5}">
                      <a16:colId xmlns:a16="http://schemas.microsoft.com/office/drawing/2014/main" val="20000"/>
                    </a:ext>
                  </a:extLst>
                </a:gridCol>
                <a:gridCol w="6430357">
                  <a:extLst>
                    <a:ext uri="{9D8B030D-6E8A-4147-A177-3AD203B41FA5}">
                      <a16:colId xmlns:a16="http://schemas.microsoft.com/office/drawing/2014/main" val="20001"/>
                    </a:ext>
                  </a:extLst>
                </a:gridCol>
              </a:tblGrid>
              <a:tr h="370840">
                <a:tc>
                  <a:txBody>
                    <a:bodyPr/>
                    <a:lstStyle/>
                    <a:p>
                      <a:pPr indent="0" algn="just">
                        <a:spcAft>
                          <a:spcPts val="300"/>
                        </a:spcAft>
                        <a:tabLst>
                          <a:tab pos="342900" algn="l"/>
                          <a:tab pos="685800" algn="l"/>
                          <a:tab pos="1028700" algn="l"/>
                        </a:tabLst>
                      </a:pPr>
                      <a:r>
                        <a:rPr lang="en-GB" sz="1600" b="1" dirty="0">
                          <a:solidFill>
                            <a:srgbClr val="000000"/>
                          </a:solidFill>
                          <a:latin typeface="Arial"/>
                          <a:ea typeface="Times New Roman"/>
                          <a:cs typeface="Arial"/>
                        </a:rPr>
                        <a:t>Process aspect</a:t>
                      </a:r>
                      <a:endParaRPr lang="en-GB" sz="1600" dirty="0">
                        <a:solidFill>
                          <a:srgbClr val="000000"/>
                        </a:solidFill>
                        <a:latin typeface="Arial"/>
                        <a:ea typeface="Times New Roman"/>
                        <a:cs typeface="Arial"/>
                      </a:endParaRPr>
                    </a:p>
                  </a:txBody>
                  <a:tcPr marL="68580" marR="68580" marT="0" marB="0"/>
                </a:tc>
                <a:tc>
                  <a:txBody>
                    <a:bodyPr/>
                    <a:lstStyle/>
                    <a:p>
                      <a:pPr indent="0" algn="just">
                        <a:spcAft>
                          <a:spcPts val="300"/>
                        </a:spcAft>
                        <a:tabLst>
                          <a:tab pos="342900" algn="l"/>
                          <a:tab pos="685800" algn="l"/>
                          <a:tab pos="1028700" algn="l"/>
                        </a:tabLst>
                      </a:pPr>
                      <a:r>
                        <a:rPr lang="en-GB" sz="1600" b="1" dirty="0">
                          <a:solidFill>
                            <a:srgbClr val="000000"/>
                          </a:solidFill>
                          <a:latin typeface="Arial"/>
                          <a:ea typeface="Times New Roman"/>
                          <a:cs typeface="Arial"/>
                        </a:rPr>
                        <a:t>Questions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Communications</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How are communications managed in the process? How do communication issues relate to the process measurements that have been made? Communication problems are a major issue in many processes and communication bottlenecks are often the reasons for project delays. </a:t>
                      </a:r>
                    </a:p>
                  </a:txBody>
                  <a:tcPr marL="68580" marR="68580" marT="0" marB="0"/>
                </a:tc>
                <a:extLst>
                  <a:ext uri="{0D108BD9-81ED-4DB2-BD59-A6C34878D82A}">
                    <a16:rowId xmlns:a16="http://schemas.microsoft.com/office/drawing/2014/main" val="10001"/>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Introspection</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Is the process reflective (i.e., do the actors involved in the process explicitly think about and discuss the process and how it might be improved)? Are there mechanisms through which process actors can propose process improvements?</a:t>
                      </a:r>
                    </a:p>
                  </a:txBody>
                  <a:tcPr marL="68580" marR="68580" marT="0" marB="0"/>
                </a:tc>
                <a:extLst>
                  <a:ext uri="{0D108BD9-81ED-4DB2-BD59-A6C34878D82A}">
                    <a16:rowId xmlns:a16="http://schemas.microsoft.com/office/drawing/2014/main" val="10002"/>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Learning</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How do people joining a development team learn about the software processes used? Does the company have process manuals and process training programs?</a:t>
                      </a:r>
                    </a:p>
                  </a:txBody>
                  <a:tcPr marL="68580" marR="68580" marT="0" marB="0"/>
                </a:tc>
                <a:extLst>
                  <a:ext uri="{0D108BD9-81ED-4DB2-BD59-A6C34878D82A}">
                    <a16:rowId xmlns:a16="http://schemas.microsoft.com/office/drawing/2014/main" val="10003"/>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Tool support</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What aspects of the process are and aren’t supported by software tools? For unsupported areas, are there tools that could be deployed cost-effectively to provide support? For supported areas, are the tools effective and efficient? Are better tools available?</a:t>
                      </a:r>
                    </a:p>
                  </a:txBody>
                  <a:tcPr marL="68580" marR="68580" marT="0" marB="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models</a:t>
            </a:r>
            <a:endParaRPr lang="en-US" dirty="0"/>
          </a:p>
        </p:txBody>
      </p:sp>
      <p:sp>
        <p:nvSpPr>
          <p:cNvPr id="5" name="Content Placeholder 4"/>
          <p:cNvSpPr>
            <a:spLocks noGrp="1"/>
          </p:cNvSpPr>
          <p:nvPr>
            <p:ph idx="1"/>
          </p:nvPr>
        </p:nvSpPr>
        <p:spPr/>
        <p:txBody>
          <a:bodyPr/>
          <a:lstStyle/>
          <a:p>
            <a:r>
              <a:rPr lang="en-GB" dirty="0"/>
              <a:t>Process models are a good way of focusing attention on the activities in a process and the information transfer between these activities. </a:t>
            </a:r>
          </a:p>
          <a:p>
            <a:r>
              <a:rPr lang="en-GB" dirty="0"/>
              <a:t>Process models do not have to be formal or complete – their purpose is to provoke discussion rather than document the process in detail. </a:t>
            </a:r>
          </a:p>
          <a:p>
            <a:r>
              <a:rPr lang="en-GB" dirty="0"/>
              <a:t>Model-oriented questions can be used to help understand the process e.g.</a:t>
            </a:r>
          </a:p>
          <a:p>
            <a:pPr lvl="1"/>
            <a:r>
              <a:rPr lang="en-GB" dirty="0"/>
              <a:t>What activities take place in practice but are not shown in the model? </a:t>
            </a:r>
          </a:p>
          <a:p>
            <a:pPr lvl="1"/>
            <a:r>
              <a:rPr lang="en-GB" dirty="0"/>
              <a:t>Are there process activities, shown in the model, that you (the process actor) think are inefficient? </a:t>
            </a:r>
            <a:endParaRPr lang="en-US" dirty="0"/>
          </a:p>
        </p:txBody>
      </p:sp>
      <p:sp>
        <p:nvSpPr>
          <p:cNvPr id="7" name="Footer Placeholder 6"/>
          <p:cNvSpPr>
            <a:spLocks noGrp="1"/>
          </p:cNvSpPr>
          <p:nvPr>
            <p:ph type="ftr" sz="quarter" idx="11"/>
          </p:nvPr>
        </p:nvSpPr>
        <p:spPr/>
        <p:txBody>
          <a:bodyPr/>
          <a:lstStyle/>
          <a:p>
            <a:r>
              <a:rPr lang="en-US"/>
              <a:t>Chapter 26 Process improvement</a:t>
            </a:r>
          </a:p>
        </p:txBody>
      </p:sp>
      <p:sp>
        <p:nvSpPr>
          <p:cNvPr id="6" name="Slide Number Placeholder 5"/>
          <p:cNvSpPr>
            <a:spLocks noGrp="1"/>
          </p:cNvSpPr>
          <p:nvPr>
            <p:ph type="sldNum" sz="quarter" idx="12"/>
          </p:nvPr>
        </p:nvSpPr>
        <p:spPr/>
        <p:txBody>
          <a:bodyPr/>
          <a:lstStyle/>
          <a:p>
            <a:fld id="{68FEBCE9-A86B-9C48-9EF4-AA1E30B0DC27}"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t>Process exceptions</a:t>
            </a:r>
          </a:p>
        </p:txBody>
      </p:sp>
      <p:sp>
        <p:nvSpPr>
          <p:cNvPr id="67587" name="Rectangle 3"/>
          <p:cNvSpPr>
            <a:spLocks noGrp="1" noChangeArrowheads="1"/>
          </p:cNvSpPr>
          <p:nvPr>
            <p:ph idx="1"/>
          </p:nvPr>
        </p:nvSpPr>
        <p:spPr/>
        <p:txBody>
          <a:bodyPr>
            <a:normAutofit fontScale="85000" lnSpcReduction="20000"/>
          </a:bodyPr>
          <a:lstStyle/>
          <a:p>
            <a:pPr>
              <a:lnSpc>
                <a:spcPct val="90000"/>
              </a:lnSpc>
            </a:pPr>
            <a:r>
              <a:rPr lang="en-GB" sz="2400"/>
              <a:t>Software processes are complex and process models cannot effectively represent how to handle exceptions:</a:t>
            </a:r>
          </a:p>
          <a:p>
            <a:pPr lvl="1">
              <a:lnSpc>
                <a:spcPct val="90000"/>
              </a:lnSpc>
            </a:pPr>
            <a:r>
              <a:rPr lang="en-GB" sz="2000"/>
              <a:t>Several key people becoming ill just before a critical review;</a:t>
            </a:r>
          </a:p>
          <a:p>
            <a:pPr lvl="1">
              <a:lnSpc>
                <a:spcPct val="90000"/>
              </a:lnSpc>
            </a:pPr>
            <a:r>
              <a:rPr lang="en-GB" sz="2000"/>
              <a:t>A breach of security that means all external communications are out of action for several days;</a:t>
            </a:r>
          </a:p>
          <a:p>
            <a:pPr lvl="1">
              <a:lnSpc>
                <a:spcPct val="90000"/>
              </a:lnSpc>
            </a:pPr>
            <a:r>
              <a:rPr lang="en-GB" sz="2000"/>
              <a:t>Organisational reorganisation;</a:t>
            </a:r>
          </a:p>
          <a:p>
            <a:pPr lvl="1">
              <a:lnSpc>
                <a:spcPct val="90000"/>
              </a:lnSpc>
            </a:pPr>
            <a:r>
              <a:rPr lang="en-GB" sz="2000"/>
              <a:t>A need to respond to an unanticipated request for new proposals.</a:t>
            </a:r>
          </a:p>
          <a:p>
            <a:pPr>
              <a:lnSpc>
                <a:spcPct val="90000"/>
              </a:lnSpc>
            </a:pPr>
            <a:r>
              <a:rPr lang="en-GB" sz="2400"/>
              <a:t>Under these circumstances, the model is suspended and managers use their initiative to deal with the exception.</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85000" lnSpcReduction="20000"/>
          </a:bodyPr>
          <a:lstStyle/>
          <a:p>
            <a:r>
              <a:rPr lang="en-GB" sz="2000" dirty="0"/>
              <a:t>The goals of process improvement are higher product quality, reduced process costs and faster delivery of software.</a:t>
            </a:r>
          </a:p>
          <a:p>
            <a:r>
              <a:rPr lang="en-GB" sz="2000" dirty="0"/>
              <a:t>The principal approaches to process improvement are agile approaches, geared to reducing process overheads, and maturity-based approaches based on better process management and the use of good software engineering practice.</a:t>
            </a:r>
          </a:p>
          <a:p>
            <a:r>
              <a:rPr lang="en-GB" sz="2000" dirty="0"/>
              <a:t>The process improvement cycle involves process measurement, process analysis and </a:t>
            </a:r>
            <a:r>
              <a:rPr lang="en-GB" sz="2000" dirty="0" err="1"/>
              <a:t>modeling</a:t>
            </a:r>
            <a:r>
              <a:rPr lang="en-GB" sz="2000" dirty="0"/>
              <a:t>, and process change.</a:t>
            </a:r>
          </a:p>
          <a:p>
            <a:r>
              <a:rPr lang="en-GB" sz="2000" dirty="0"/>
              <a:t>Measurement should be used to answer specific questions about the software process used. These questions should be based on organizational improvement goals.</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26 – Process improvement</a:t>
            </a:r>
          </a:p>
        </p:txBody>
      </p:sp>
      <p:sp>
        <p:nvSpPr>
          <p:cNvPr id="3" name="Subtitle 2"/>
          <p:cNvSpPr>
            <a:spLocks noGrp="1"/>
          </p:cNvSpPr>
          <p:nvPr>
            <p:ph type="subTitle" idx="1"/>
          </p:nvPr>
        </p:nvSpPr>
        <p:spPr/>
        <p:txBody>
          <a:bodyPr/>
          <a:lstStyle/>
          <a:p>
            <a:r>
              <a:rPr lang="en-US" dirty="0"/>
              <a:t>Lecture 2</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Process change</a:t>
            </a:r>
          </a:p>
        </p:txBody>
      </p:sp>
      <p:sp>
        <p:nvSpPr>
          <p:cNvPr id="74755" name="Rectangle 3"/>
          <p:cNvSpPr>
            <a:spLocks noGrp="1" noChangeArrowheads="1"/>
          </p:cNvSpPr>
          <p:nvPr>
            <p:ph idx="1"/>
          </p:nvPr>
        </p:nvSpPr>
        <p:spPr/>
        <p:txBody>
          <a:bodyPr/>
          <a:lstStyle/>
          <a:p>
            <a:pPr>
              <a:lnSpc>
                <a:spcPct val="90000"/>
              </a:lnSpc>
            </a:pPr>
            <a:r>
              <a:rPr lang="en-US"/>
              <a:t>Involves making modifications to existing processes.</a:t>
            </a:r>
          </a:p>
          <a:p>
            <a:pPr>
              <a:lnSpc>
                <a:spcPct val="90000"/>
              </a:lnSpc>
            </a:pPr>
            <a:r>
              <a:rPr lang="en-US"/>
              <a:t>This may involve:</a:t>
            </a:r>
          </a:p>
          <a:p>
            <a:pPr lvl="1">
              <a:lnSpc>
                <a:spcPct val="90000"/>
              </a:lnSpc>
            </a:pPr>
            <a:r>
              <a:rPr lang="en-US"/>
              <a:t>Introducing new practices, methods or processes;</a:t>
            </a:r>
          </a:p>
          <a:p>
            <a:pPr lvl="1">
              <a:lnSpc>
                <a:spcPct val="90000"/>
              </a:lnSpc>
            </a:pPr>
            <a:r>
              <a:rPr lang="en-US"/>
              <a:t>Changing the ordering of process activities;</a:t>
            </a:r>
          </a:p>
          <a:p>
            <a:pPr lvl="1">
              <a:lnSpc>
                <a:spcPct val="90000"/>
              </a:lnSpc>
            </a:pPr>
            <a:r>
              <a:rPr lang="en-US"/>
              <a:t>Introducing or removing deliverables;</a:t>
            </a:r>
          </a:p>
          <a:p>
            <a:pPr lvl="1">
              <a:lnSpc>
                <a:spcPct val="90000"/>
              </a:lnSpc>
            </a:pPr>
            <a:r>
              <a:rPr lang="en-US"/>
              <a:t>Introducing new roles or responsibilities.</a:t>
            </a:r>
          </a:p>
          <a:p>
            <a:pPr>
              <a:lnSpc>
                <a:spcPct val="90000"/>
              </a:lnSpc>
            </a:pPr>
            <a:r>
              <a:rPr lang="en-US"/>
              <a:t>Change should be driven by measurable goals.</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change process</a:t>
            </a:r>
            <a:r>
              <a:rPr lang="en-GB" dirty="0"/>
              <a:t> </a:t>
            </a:r>
            <a:endParaRPr lang="en-US" dirty="0"/>
          </a:p>
        </p:txBody>
      </p:sp>
      <p:pic>
        <p:nvPicPr>
          <p:cNvPr id="4" name="Content Placeholder 3" descr="26.6 ProcessChangeProcess.eps"/>
          <p:cNvPicPr>
            <a:picLocks noGrp="1" noChangeAspect="1"/>
          </p:cNvPicPr>
          <p:nvPr>
            <p:ph idx="1"/>
          </p:nvPr>
        </p:nvPicPr>
        <p:blipFill>
          <a:blip r:embed="rId2"/>
          <a:stretch>
            <a:fillRect/>
          </a:stretch>
        </p:blipFill>
        <p:spPr>
          <a:xfrm>
            <a:off x="1706078" y="3473555"/>
            <a:ext cx="4939682" cy="1676190"/>
          </a:xfrm>
        </p:spPr>
      </p:pic>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a:t>
            </a:r>
          </a:p>
        </p:txBody>
      </p:sp>
      <p:sp>
        <p:nvSpPr>
          <p:cNvPr id="3" name="Content Placeholder 2"/>
          <p:cNvSpPr>
            <a:spLocks noGrp="1"/>
          </p:cNvSpPr>
          <p:nvPr>
            <p:ph idx="1"/>
          </p:nvPr>
        </p:nvSpPr>
        <p:spPr/>
        <p:txBody>
          <a:bodyPr/>
          <a:lstStyle/>
          <a:p>
            <a:r>
              <a:rPr lang="en-US" dirty="0"/>
              <a:t>Many software companies have turned to software process improvement as a way of enhancing the quality of their software, reducing costs or accelerating their development processes. </a:t>
            </a:r>
          </a:p>
          <a:p>
            <a:r>
              <a:rPr lang="en-US" dirty="0"/>
              <a:t>Process improvement means understanding existing processes and changing these processes to increase product quality and/or reduce costs and development time. </a:t>
            </a:r>
            <a:endParaRPr lang="en-GB" dirty="0"/>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Process change stages</a:t>
            </a:r>
          </a:p>
        </p:txBody>
      </p:sp>
      <p:sp>
        <p:nvSpPr>
          <p:cNvPr id="76803" name="Rectangle 3"/>
          <p:cNvSpPr>
            <a:spLocks noGrp="1" noChangeArrowheads="1"/>
          </p:cNvSpPr>
          <p:nvPr>
            <p:ph idx="1"/>
          </p:nvPr>
        </p:nvSpPr>
        <p:spPr/>
        <p:txBody>
          <a:bodyPr/>
          <a:lstStyle/>
          <a:p>
            <a:r>
              <a:rPr lang="en-US" dirty="0"/>
              <a:t>Improvement identification</a:t>
            </a:r>
          </a:p>
          <a:p>
            <a:pPr lvl="1"/>
            <a:r>
              <a:rPr lang="en-GB" dirty="0"/>
              <a:t>This stage is concerned with using the results of the process analysis to identify ways to tackle quality problems, schedule bottlenecks or cost inefficiencies that have been identified during process analysis. </a:t>
            </a:r>
            <a:endParaRPr lang="en-US" dirty="0"/>
          </a:p>
          <a:p>
            <a:r>
              <a:rPr lang="en-US" dirty="0"/>
              <a:t>Improvement prioritization</a:t>
            </a:r>
          </a:p>
          <a:p>
            <a:pPr lvl="1"/>
            <a:r>
              <a:rPr lang="en-GB" dirty="0"/>
              <a:t>When many possible changes have been identified, it is usually impossible to introduce them all at once, and you must decide which are the most important. </a:t>
            </a:r>
            <a:endParaRPr lang="en-US" dirty="0"/>
          </a:p>
          <a:p>
            <a:r>
              <a:rPr lang="en-US" dirty="0"/>
              <a:t>Process change introduction</a:t>
            </a:r>
          </a:p>
          <a:p>
            <a:pPr lvl="1"/>
            <a:r>
              <a:rPr lang="en-GB" dirty="0"/>
              <a:t>Process change introduction means putting new procedures, methods and tools into place and integrating them with other process activities. </a:t>
            </a:r>
            <a:endParaRPr lang="en-US" dirty="0"/>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change stages</a:t>
            </a:r>
          </a:p>
        </p:txBody>
      </p:sp>
      <p:sp>
        <p:nvSpPr>
          <p:cNvPr id="3" name="Content Placeholder 2"/>
          <p:cNvSpPr>
            <a:spLocks noGrp="1"/>
          </p:cNvSpPr>
          <p:nvPr>
            <p:ph idx="1"/>
          </p:nvPr>
        </p:nvSpPr>
        <p:spPr/>
        <p:txBody>
          <a:bodyPr/>
          <a:lstStyle/>
          <a:p>
            <a:r>
              <a:rPr lang="en-US" dirty="0"/>
              <a:t>Process change training</a:t>
            </a:r>
          </a:p>
          <a:p>
            <a:pPr lvl="1"/>
            <a:r>
              <a:rPr lang="en-GB" dirty="0"/>
              <a:t>Without training, it is not possible to gain the full benefits of process changes. The engineers involved need to understand the changes that have been proposed and how to perform the new and changed processes. </a:t>
            </a:r>
            <a:endParaRPr lang="en-US" dirty="0"/>
          </a:p>
          <a:p>
            <a:r>
              <a:rPr lang="en-US" dirty="0"/>
              <a:t>Change tuning</a:t>
            </a:r>
          </a:p>
          <a:p>
            <a:pPr lvl="1"/>
            <a:r>
              <a:rPr lang="en-GB" dirty="0"/>
              <a:t>Proposed process changes will never be completely effective as soon as they are introduced. You need a tuning phase where minor problems can be discovered, and modifications to the process can be proposed and introduced. </a:t>
            </a:r>
            <a:endParaRPr lang="en-US" dirty="0"/>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change problems</a:t>
            </a:r>
          </a:p>
        </p:txBody>
      </p:sp>
      <p:sp>
        <p:nvSpPr>
          <p:cNvPr id="3" name="Content Placeholder 2"/>
          <p:cNvSpPr>
            <a:spLocks noGrp="1"/>
          </p:cNvSpPr>
          <p:nvPr>
            <p:ph idx="1"/>
          </p:nvPr>
        </p:nvSpPr>
        <p:spPr/>
        <p:txBody>
          <a:bodyPr/>
          <a:lstStyle/>
          <a:p>
            <a:r>
              <a:rPr lang="en-GB" dirty="0"/>
              <a:t>Resistance to change </a:t>
            </a:r>
          </a:p>
          <a:p>
            <a:pPr lvl="1"/>
            <a:r>
              <a:rPr lang="en-GB" dirty="0"/>
              <a:t>Team members or project managers may resist the introduction of process changes and propose reasons why changes will not work, or delay the introduction of changes. They may, in some cases, deliberately obstruct process changes and interpret data to show the ineffectiveness of proposed process change.</a:t>
            </a:r>
          </a:p>
          <a:p>
            <a:r>
              <a:rPr lang="en-GB" dirty="0"/>
              <a:t>Change persistence 	</a:t>
            </a:r>
          </a:p>
          <a:p>
            <a:pPr lvl="1"/>
            <a:r>
              <a:rPr lang="en-GB" dirty="0"/>
              <a:t>While it may be possible to introduce process changes initially, it is common for process innovations to be discarded after a short time and for the processes to revert to their previous state.  </a:t>
            </a:r>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to change</a:t>
            </a:r>
          </a:p>
        </p:txBody>
      </p:sp>
      <p:sp>
        <p:nvSpPr>
          <p:cNvPr id="3" name="Content Placeholder 2"/>
          <p:cNvSpPr>
            <a:spLocks noGrp="1"/>
          </p:cNvSpPr>
          <p:nvPr>
            <p:ph idx="1"/>
          </p:nvPr>
        </p:nvSpPr>
        <p:spPr/>
        <p:txBody>
          <a:bodyPr/>
          <a:lstStyle/>
          <a:p>
            <a:r>
              <a:rPr lang="en-GB" dirty="0"/>
              <a:t>Project managers often resist process change because any innovation has unknown risks associated with it. </a:t>
            </a:r>
          </a:p>
          <a:p>
            <a:pPr lvl="1"/>
            <a:r>
              <a:rPr lang="en-GB" dirty="0"/>
              <a:t>Project managers are judged according to whether or not their project produces software on time and to budget. They may prefer an inefficient but predictable process to an improved process that has organizational benefits, but which has short-term risks associated with it. </a:t>
            </a:r>
          </a:p>
          <a:p>
            <a:r>
              <a:rPr lang="en-GB" dirty="0"/>
              <a:t>Engineers may resist the introduction of new processes for similar reasons, or because they see these processes as threatening their professionalism. </a:t>
            </a:r>
          </a:p>
          <a:p>
            <a:pPr lvl="1"/>
            <a:r>
              <a:rPr lang="en-GB" dirty="0"/>
              <a:t>That is, they may feel that the new pre-defined process gives them less discretion and does not recognize the value of their skills and experience. </a:t>
            </a:r>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persistence</a:t>
            </a:r>
          </a:p>
        </p:txBody>
      </p:sp>
      <p:sp>
        <p:nvSpPr>
          <p:cNvPr id="3" name="Content Placeholder 2"/>
          <p:cNvSpPr>
            <a:spLocks noGrp="1"/>
          </p:cNvSpPr>
          <p:nvPr>
            <p:ph idx="1"/>
          </p:nvPr>
        </p:nvSpPr>
        <p:spPr/>
        <p:txBody>
          <a:bodyPr/>
          <a:lstStyle/>
          <a:p>
            <a:r>
              <a:rPr lang="en-GB" dirty="0"/>
              <a:t>The problem of changes being introduced then subsequently discarded is a common one.</a:t>
            </a:r>
          </a:p>
          <a:p>
            <a:pPr lvl="1"/>
            <a:r>
              <a:rPr lang="en-GB" dirty="0"/>
              <a:t> Changes may be proposed by an ‘evangelist’ who believes strongly that the changes will lead to improvement. He or she may work hard to ensure the changes are effective and the new process is accepted. </a:t>
            </a:r>
          </a:p>
          <a:p>
            <a:pPr lvl="1"/>
            <a:r>
              <a:rPr lang="en-GB" dirty="0"/>
              <a:t>If the ‘evangelist’ leaves, then the people involved may therefore simply revert to the previous ways of doing things. </a:t>
            </a:r>
          </a:p>
          <a:p>
            <a:r>
              <a:rPr lang="en-GB" dirty="0"/>
              <a:t>Change institutionalization is important</a:t>
            </a:r>
          </a:p>
          <a:p>
            <a:pPr lvl="1"/>
            <a:r>
              <a:rPr lang="en-GB" dirty="0"/>
              <a:t>This means that process change is not dependent on individuals but that the changes become part of standard practice in the company, with company-wide support and training.</a:t>
            </a:r>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The CMMI process improvement framework</a:t>
            </a:r>
          </a:p>
        </p:txBody>
      </p:sp>
      <p:sp>
        <p:nvSpPr>
          <p:cNvPr id="77827" name="Rectangle 3"/>
          <p:cNvSpPr>
            <a:spLocks noGrp="1" noChangeArrowheads="1"/>
          </p:cNvSpPr>
          <p:nvPr>
            <p:ph idx="1"/>
          </p:nvPr>
        </p:nvSpPr>
        <p:spPr/>
        <p:txBody>
          <a:bodyPr>
            <a:normAutofit fontScale="85000" lnSpcReduction="20000"/>
          </a:bodyPr>
          <a:lstStyle/>
          <a:p>
            <a:r>
              <a:rPr lang="en-US" sz="2400"/>
              <a:t>The CMMI framework is the current stage of work on process assessment and improvement that started at the Software Engineering Institute in the 1980s.</a:t>
            </a:r>
          </a:p>
          <a:p>
            <a:r>
              <a:rPr lang="en-GB" sz="2400"/>
              <a:t>The SEI’s mission is to promote software technology transfer particularly to US defence contractors.</a:t>
            </a:r>
          </a:p>
          <a:p>
            <a:r>
              <a:rPr lang="en-GB" sz="2400"/>
              <a:t>It has had a profound influence on process improvement</a:t>
            </a:r>
          </a:p>
          <a:p>
            <a:pPr lvl="1"/>
            <a:r>
              <a:rPr lang="en-GB" sz="2000"/>
              <a:t>Capability Maturity Model introduced in the early 1990s.</a:t>
            </a:r>
          </a:p>
          <a:p>
            <a:pPr lvl="1"/>
            <a:r>
              <a:rPr lang="en-GB" sz="2000"/>
              <a:t>Revised maturity framework (CMMI) introduced in 2001.</a:t>
            </a:r>
            <a:endParaRPr lang="en-GB" sz="1800"/>
          </a:p>
          <a:p>
            <a:endParaRPr lang="en-US" sz="240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GB" dirty="0"/>
              <a:t>The SEI capability maturity model</a:t>
            </a:r>
          </a:p>
        </p:txBody>
      </p:sp>
      <p:sp>
        <p:nvSpPr>
          <p:cNvPr id="43010" name="Rectangle 2"/>
          <p:cNvSpPr>
            <a:spLocks noGrp="1" noChangeArrowheads="1"/>
          </p:cNvSpPr>
          <p:nvPr>
            <p:ph idx="1"/>
          </p:nvPr>
        </p:nvSpPr>
        <p:spPr/>
        <p:txBody>
          <a:bodyPr/>
          <a:lstStyle/>
          <a:p>
            <a:r>
              <a:rPr lang="en-GB"/>
              <a:t>Initial</a:t>
            </a:r>
          </a:p>
          <a:p>
            <a:pPr lvl="1"/>
            <a:r>
              <a:rPr lang="en-GB"/>
              <a:t>Essentially uncontrolled</a:t>
            </a:r>
          </a:p>
          <a:p>
            <a:r>
              <a:rPr lang="en-GB"/>
              <a:t>Repeatable</a:t>
            </a:r>
          </a:p>
          <a:p>
            <a:pPr lvl="1"/>
            <a:r>
              <a:rPr lang="en-GB"/>
              <a:t>Product management procedures defined and used</a:t>
            </a:r>
          </a:p>
          <a:p>
            <a:r>
              <a:rPr lang="en-GB"/>
              <a:t>Defined</a:t>
            </a:r>
          </a:p>
          <a:p>
            <a:pPr lvl="1"/>
            <a:r>
              <a:rPr lang="en-GB"/>
              <a:t>Process management procedures and strategies defined </a:t>
            </a:r>
            <a:br>
              <a:rPr lang="en-GB"/>
            </a:br>
            <a:r>
              <a:rPr lang="en-GB"/>
              <a:t>and used</a:t>
            </a:r>
          </a:p>
          <a:p>
            <a:r>
              <a:rPr lang="en-GB"/>
              <a:t>Managed</a:t>
            </a:r>
          </a:p>
          <a:p>
            <a:pPr lvl="1"/>
            <a:r>
              <a:rPr lang="en-GB"/>
              <a:t>Quality management strategies defined and used</a:t>
            </a:r>
          </a:p>
          <a:p>
            <a:r>
              <a:rPr lang="en-GB"/>
              <a:t>Optimising</a:t>
            </a:r>
          </a:p>
          <a:p>
            <a:pPr lvl="1"/>
            <a:r>
              <a:rPr lang="en-GB"/>
              <a:t>Process improvement strategies defined and used</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Process capability assessment</a:t>
            </a:r>
          </a:p>
        </p:txBody>
      </p:sp>
      <p:sp>
        <p:nvSpPr>
          <p:cNvPr id="78851" name="Rectangle 3"/>
          <p:cNvSpPr>
            <a:spLocks noGrp="1" noChangeArrowheads="1"/>
          </p:cNvSpPr>
          <p:nvPr>
            <p:ph idx="1"/>
          </p:nvPr>
        </p:nvSpPr>
        <p:spPr/>
        <p:txBody>
          <a:bodyPr/>
          <a:lstStyle/>
          <a:p>
            <a:r>
              <a:rPr lang="en-US" dirty="0"/>
              <a:t>Intended as a means to assess the extent to which an </a:t>
            </a:r>
            <a:r>
              <a:rPr lang="en-US" dirty="0" err="1"/>
              <a:t>organisation’s</a:t>
            </a:r>
            <a:r>
              <a:rPr lang="en-US" dirty="0"/>
              <a:t> processes follow best practice.</a:t>
            </a:r>
          </a:p>
          <a:p>
            <a:r>
              <a:rPr lang="en-US" dirty="0"/>
              <a:t>By providing a means for assessment, it is possible to identify areas of weakness for process improvement.</a:t>
            </a:r>
          </a:p>
          <a:p>
            <a:r>
              <a:rPr lang="en-US" dirty="0"/>
              <a:t>There have been various process assessment and improvement models but the SEI work has been most influential.</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The CMMI model</a:t>
            </a:r>
          </a:p>
        </p:txBody>
      </p:sp>
      <p:sp>
        <p:nvSpPr>
          <p:cNvPr id="80899" name="Rectangle 3"/>
          <p:cNvSpPr>
            <a:spLocks noGrp="1" noChangeArrowheads="1"/>
          </p:cNvSpPr>
          <p:nvPr>
            <p:ph idx="1"/>
          </p:nvPr>
        </p:nvSpPr>
        <p:spPr/>
        <p:txBody>
          <a:bodyPr/>
          <a:lstStyle/>
          <a:p>
            <a:r>
              <a:rPr lang="en-US"/>
              <a:t>An integrated capability model that includes software and systems engineering capability assessment.</a:t>
            </a:r>
          </a:p>
          <a:p>
            <a:r>
              <a:rPr lang="en-US"/>
              <a:t>The model has two instantiations</a:t>
            </a:r>
          </a:p>
          <a:p>
            <a:pPr lvl="1"/>
            <a:r>
              <a:rPr lang="en-US"/>
              <a:t>Staged where the model is expressed in terms of capability levels;</a:t>
            </a:r>
          </a:p>
          <a:p>
            <a:pPr lvl="1"/>
            <a:r>
              <a:rPr lang="en-US"/>
              <a:t>Continuous where a capability rating is computed.</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CMMI model components</a:t>
            </a:r>
          </a:p>
        </p:txBody>
      </p:sp>
      <p:sp>
        <p:nvSpPr>
          <p:cNvPr id="81923" name="Rectangle 3"/>
          <p:cNvSpPr>
            <a:spLocks noGrp="1" noChangeArrowheads="1"/>
          </p:cNvSpPr>
          <p:nvPr>
            <p:ph idx="1"/>
          </p:nvPr>
        </p:nvSpPr>
        <p:spPr>
          <a:xfrm>
            <a:off x="457200" y="1762320"/>
            <a:ext cx="8229600" cy="4525963"/>
          </a:xfrm>
        </p:spPr>
        <p:txBody>
          <a:bodyPr/>
          <a:lstStyle/>
          <a:p>
            <a:r>
              <a:rPr lang="en-US" dirty="0"/>
              <a:t>Process areas</a:t>
            </a:r>
          </a:p>
          <a:p>
            <a:pPr lvl="1"/>
            <a:r>
              <a:rPr lang="en-US" dirty="0"/>
              <a:t>24 process areas that are relevant to process capability and improvement are identified. These are </a:t>
            </a:r>
            <a:r>
              <a:rPr lang="en-US" dirty="0" err="1"/>
              <a:t>organised</a:t>
            </a:r>
            <a:r>
              <a:rPr lang="en-US" dirty="0"/>
              <a:t> into 4 groups.</a:t>
            </a:r>
          </a:p>
          <a:p>
            <a:r>
              <a:rPr lang="en-US" dirty="0"/>
              <a:t>Goals</a:t>
            </a:r>
          </a:p>
          <a:p>
            <a:pPr lvl="1"/>
            <a:r>
              <a:rPr lang="en-US" dirty="0"/>
              <a:t>Goals are descriptions of desirable </a:t>
            </a:r>
            <a:r>
              <a:rPr lang="en-US" dirty="0" err="1"/>
              <a:t>organisational</a:t>
            </a:r>
            <a:r>
              <a:rPr lang="en-US" dirty="0"/>
              <a:t> states. Each process area has associated goals.</a:t>
            </a:r>
          </a:p>
          <a:p>
            <a:r>
              <a:rPr lang="en-US" dirty="0"/>
              <a:t>Practices</a:t>
            </a:r>
          </a:p>
          <a:p>
            <a:pPr lvl="1"/>
            <a:r>
              <a:rPr lang="en-US" dirty="0"/>
              <a:t>Practices are ways of achieving a goal - however, they are advisory and other approaches to achieve the goal may be used.</a:t>
            </a:r>
          </a:p>
        </p:txBody>
      </p:sp>
      <p:sp>
        <p:nvSpPr>
          <p:cNvPr id="7" name="Footer Placeholder 6"/>
          <p:cNvSpPr>
            <a:spLocks noGrp="1"/>
          </p:cNvSpPr>
          <p:nvPr>
            <p:ph type="ftr" sz="quarter" idx="11"/>
          </p:nvPr>
        </p:nvSpPr>
        <p:spPr/>
        <p:txBody>
          <a:bodyPr/>
          <a:lstStyle/>
          <a:p>
            <a:r>
              <a:rPr lang="en-US"/>
              <a:t>Chapter 26 Process improvement</a:t>
            </a:r>
          </a:p>
        </p:txBody>
      </p:sp>
      <p:sp>
        <p:nvSpPr>
          <p:cNvPr id="6" name="Slide Number Placeholder 5"/>
          <p:cNvSpPr>
            <a:spLocks noGrp="1"/>
          </p:cNvSpPr>
          <p:nvPr>
            <p:ph type="sldNum" sz="quarter" idx="12"/>
          </p:nvPr>
        </p:nvSpPr>
        <p:spPr/>
        <p:txBody>
          <a:bodyPr/>
          <a:lstStyle/>
          <a:p>
            <a:fld id="{68FEBCE9-A86B-9C48-9EF4-AA1E30B0DC2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improvement</a:t>
            </a:r>
          </a:p>
        </p:txBody>
      </p:sp>
      <p:sp>
        <p:nvSpPr>
          <p:cNvPr id="3" name="Content Placeholder 2"/>
          <p:cNvSpPr>
            <a:spLocks noGrp="1"/>
          </p:cNvSpPr>
          <p:nvPr>
            <p:ph idx="1"/>
          </p:nvPr>
        </p:nvSpPr>
        <p:spPr/>
        <p:txBody>
          <a:bodyPr/>
          <a:lstStyle/>
          <a:p>
            <a:r>
              <a:rPr lang="en-US" dirty="0"/>
              <a:t>The process maturity approach, which focuses on improving process  and project management and introducing good software engineering practice. </a:t>
            </a:r>
          </a:p>
          <a:p>
            <a:pPr lvl="1"/>
            <a:r>
              <a:rPr lang="en-US" dirty="0"/>
              <a:t>The level of process maturity reflects the extent to which good technical and management practice has been adopted in organizational software development processes. </a:t>
            </a:r>
            <a:endParaRPr lang="en-GB" dirty="0"/>
          </a:p>
          <a:p>
            <a:r>
              <a:rPr lang="en-US" dirty="0"/>
              <a:t>The agile approach, which focuses on iterative development and the reduction of overheads in the software process. </a:t>
            </a:r>
          </a:p>
          <a:p>
            <a:pPr lvl="1"/>
            <a:r>
              <a:rPr lang="en-US" dirty="0"/>
              <a:t>The primary characteristics of agile methods are rapid delivery of functionality and responsiveness to changing customer requirements.</a:t>
            </a:r>
            <a:endParaRPr lang="en-GB" dirty="0"/>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areas in the CMMI </a:t>
            </a:r>
            <a:r>
              <a:rPr lang="en-US" dirty="0"/>
              <a:t>  </a:t>
            </a:r>
          </a:p>
        </p:txBody>
      </p:sp>
      <p:graphicFrame>
        <p:nvGraphicFramePr>
          <p:cNvPr id="4" name="Content Placeholder 3"/>
          <p:cNvGraphicFramePr>
            <a:graphicFrameLocks noGrp="1"/>
          </p:cNvGraphicFramePr>
          <p:nvPr>
            <p:ph idx="1"/>
          </p:nvPr>
        </p:nvGraphicFramePr>
        <p:xfrm>
          <a:off x="1062172" y="1729277"/>
          <a:ext cx="6688260" cy="4566920"/>
        </p:xfrm>
        <a:graphic>
          <a:graphicData uri="http://schemas.openxmlformats.org/drawingml/2006/table">
            <a:tbl>
              <a:tblPr firstRow="1" bandRow="1">
                <a:tableStyleId>{5C22544A-7EE6-4342-B048-85BDC9FD1C3A}</a:tableStyleId>
              </a:tblPr>
              <a:tblGrid>
                <a:gridCol w="2551163">
                  <a:extLst>
                    <a:ext uri="{9D8B030D-6E8A-4147-A177-3AD203B41FA5}">
                      <a16:colId xmlns:a16="http://schemas.microsoft.com/office/drawing/2014/main" val="20000"/>
                    </a:ext>
                  </a:extLst>
                </a:gridCol>
                <a:gridCol w="4137097">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Process management</a:t>
                      </a: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definition (OPD)</a:t>
                      </a:r>
                    </a:p>
                  </a:txBody>
                  <a:tcPr marL="73025" marR="73025" marT="0" marB="0" anchor="ctr"/>
                </a:tc>
                <a:extLst>
                  <a:ext uri="{0D108BD9-81ED-4DB2-BD59-A6C34878D82A}">
                    <a16:rowId xmlns:a16="http://schemas.microsoft.com/office/drawing/2014/main" val="10001"/>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focus (OPF)</a:t>
                      </a:r>
                    </a:p>
                  </a:txBody>
                  <a:tcPr marL="73025" marR="73025" marT="0" marB="0" anchor="ctr"/>
                </a:tc>
                <a:extLst>
                  <a:ext uri="{0D108BD9-81ED-4DB2-BD59-A6C34878D82A}">
                    <a16:rowId xmlns:a16="http://schemas.microsoft.com/office/drawing/2014/main" val="10002"/>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training (OT)</a:t>
                      </a:r>
                    </a:p>
                  </a:txBody>
                  <a:tcPr marL="73025" marR="73025" marT="0" marB="0" anchor="ctr"/>
                </a:tc>
                <a:extLst>
                  <a:ext uri="{0D108BD9-81ED-4DB2-BD59-A6C34878D82A}">
                    <a16:rowId xmlns:a16="http://schemas.microsoft.com/office/drawing/2014/main" val="10003"/>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performance (OPP)</a:t>
                      </a:r>
                    </a:p>
                  </a:txBody>
                  <a:tcPr marL="73025" marR="73025" marT="0" marB="0" anchor="ctr"/>
                </a:tc>
                <a:extLst>
                  <a:ext uri="{0D108BD9-81ED-4DB2-BD59-A6C34878D82A}">
                    <a16:rowId xmlns:a16="http://schemas.microsoft.com/office/drawing/2014/main" val="10004"/>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innovation and deployment (OID)</a:t>
                      </a:r>
                    </a:p>
                  </a:txBody>
                  <a:tcPr marL="73025" marR="73025" marT="0" marB="0" anchor="ctr"/>
                </a:tc>
                <a:extLst>
                  <a:ext uri="{0D108BD9-81ED-4DB2-BD59-A6C34878D82A}">
                    <a16:rowId xmlns:a16="http://schemas.microsoft.com/office/drawing/2014/main" val="10005"/>
                  </a:ext>
                </a:extLst>
              </a:tr>
              <a:tr h="370840">
                <a:tc>
                  <a:txBody>
                    <a:bodyPr/>
                    <a:lstStyle/>
                    <a:p>
                      <a:pPr algn="just">
                        <a:spcAft>
                          <a:spcPts val="0"/>
                        </a:spcAft>
                      </a:pPr>
                      <a:r>
                        <a:rPr lang="en-GB" sz="1600">
                          <a:solidFill>
                            <a:srgbClr val="000000"/>
                          </a:solidFill>
                          <a:latin typeface="Arial"/>
                          <a:ea typeface="Times New Roman"/>
                          <a:cs typeface="Arial"/>
                        </a:rPr>
                        <a:t>Project management</a:t>
                      </a:r>
                    </a:p>
                  </a:txBody>
                  <a:tcPr marL="73025" marR="73025" marT="91440" marB="0" anchor="ctr"/>
                </a:tc>
                <a:tc>
                  <a:txBody>
                    <a:bodyPr/>
                    <a:lstStyle/>
                    <a:p>
                      <a:pPr algn="just">
                        <a:spcAft>
                          <a:spcPts val="0"/>
                        </a:spcAft>
                      </a:pPr>
                      <a:r>
                        <a:rPr lang="en-GB" sz="1600">
                          <a:solidFill>
                            <a:srgbClr val="000000"/>
                          </a:solidFill>
                          <a:latin typeface="Arial"/>
                          <a:ea typeface="Times New Roman"/>
                          <a:cs typeface="Arial"/>
                        </a:rPr>
                        <a:t>Project planning (PP)</a:t>
                      </a:r>
                    </a:p>
                  </a:txBody>
                  <a:tcPr marL="73025" marR="73025" marT="91440" marB="0" anchor="ctr"/>
                </a:tc>
                <a:extLst>
                  <a:ext uri="{0D108BD9-81ED-4DB2-BD59-A6C34878D82A}">
                    <a16:rowId xmlns:a16="http://schemas.microsoft.com/office/drawing/2014/main" val="10006"/>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Project monitoring and control (PMC)</a:t>
                      </a:r>
                    </a:p>
                  </a:txBody>
                  <a:tcPr marL="73025" marR="73025" marT="0" marB="0" anchor="ctr"/>
                </a:tc>
                <a:extLst>
                  <a:ext uri="{0D108BD9-81ED-4DB2-BD59-A6C34878D82A}">
                    <a16:rowId xmlns:a16="http://schemas.microsoft.com/office/drawing/2014/main" val="10007"/>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Supplier agreement management (SAM)</a:t>
                      </a:r>
                    </a:p>
                  </a:txBody>
                  <a:tcPr marL="73025" marR="73025" marT="0" marB="0" anchor="ctr"/>
                </a:tc>
                <a:extLst>
                  <a:ext uri="{0D108BD9-81ED-4DB2-BD59-A6C34878D82A}">
                    <a16:rowId xmlns:a16="http://schemas.microsoft.com/office/drawing/2014/main" val="10008"/>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Integrated project management (IPM)</a:t>
                      </a:r>
                    </a:p>
                  </a:txBody>
                  <a:tcPr marL="73025" marR="73025" marT="0" marB="0" anchor="ctr"/>
                </a:tc>
                <a:extLst>
                  <a:ext uri="{0D108BD9-81ED-4DB2-BD59-A6C34878D82A}">
                    <a16:rowId xmlns:a16="http://schemas.microsoft.com/office/drawing/2014/main" val="10009"/>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Risk management (RSKM)</a:t>
                      </a:r>
                    </a:p>
                  </a:txBody>
                  <a:tcPr marL="73025" marR="73025" marT="0" marB="0" anchor="ctr"/>
                </a:tc>
                <a:extLst>
                  <a:ext uri="{0D108BD9-81ED-4DB2-BD59-A6C34878D82A}">
                    <a16:rowId xmlns:a16="http://schemas.microsoft.com/office/drawing/2014/main" val="10010"/>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dirty="0">
                          <a:solidFill>
                            <a:srgbClr val="000000"/>
                          </a:solidFill>
                          <a:latin typeface="Arial"/>
                          <a:ea typeface="Times New Roman"/>
                          <a:cs typeface="Arial"/>
                        </a:rPr>
                        <a:t>Quantitative project management (QPM)</a:t>
                      </a:r>
                    </a:p>
                  </a:txBody>
                  <a:tcPr marL="73025" marR="73025" marT="0" marB="0" anchor="ctr"/>
                </a:tc>
                <a:extLst>
                  <a:ext uri="{0D108BD9-81ED-4DB2-BD59-A6C34878D82A}">
                    <a16:rowId xmlns:a16="http://schemas.microsoft.com/office/drawing/2014/main" val="10011"/>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areas in the CMMI </a:t>
            </a:r>
            <a:r>
              <a:rPr lang="en-US" dirty="0"/>
              <a:t>  </a:t>
            </a:r>
          </a:p>
        </p:txBody>
      </p:sp>
      <p:graphicFrame>
        <p:nvGraphicFramePr>
          <p:cNvPr id="4" name="Content Placeholder 3"/>
          <p:cNvGraphicFramePr>
            <a:graphicFrameLocks noGrp="1"/>
          </p:cNvGraphicFramePr>
          <p:nvPr>
            <p:ph idx="1"/>
          </p:nvPr>
        </p:nvGraphicFramePr>
        <p:xfrm>
          <a:off x="700419" y="1714858"/>
          <a:ext cx="7595731" cy="4450080"/>
        </p:xfrm>
        <a:graphic>
          <a:graphicData uri="http://schemas.openxmlformats.org/drawingml/2006/table">
            <a:tbl>
              <a:tblPr firstRow="1" bandRow="1">
                <a:tableStyleId>{5C22544A-7EE6-4342-B048-85BDC9FD1C3A}</a:tableStyleId>
              </a:tblPr>
              <a:tblGrid>
                <a:gridCol w="2231606">
                  <a:extLst>
                    <a:ext uri="{9D8B030D-6E8A-4147-A177-3AD203B41FA5}">
                      <a16:colId xmlns:a16="http://schemas.microsoft.com/office/drawing/2014/main" val="20000"/>
                    </a:ext>
                  </a:extLst>
                </a:gridCol>
                <a:gridCol w="536412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Engineering</a:t>
                      </a:r>
                    </a:p>
                  </a:txBody>
                  <a:tcPr marL="73025" marR="73025" marT="91440" marB="0"/>
                </a:tc>
                <a:tc>
                  <a:txBody>
                    <a:bodyPr/>
                    <a:lstStyle/>
                    <a:p>
                      <a:pPr algn="just">
                        <a:spcAft>
                          <a:spcPts val="0"/>
                        </a:spcAft>
                      </a:pPr>
                      <a:r>
                        <a:rPr lang="en-GB" sz="1600">
                          <a:solidFill>
                            <a:srgbClr val="000000"/>
                          </a:solidFill>
                          <a:latin typeface="Arial"/>
                          <a:ea typeface="Times New Roman"/>
                          <a:cs typeface="Arial"/>
                        </a:rPr>
                        <a:t>Requirements management (REQM)</a:t>
                      </a:r>
                    </a:p>
                  </a:txBody>
                  <a:tcPr marL="73025" marR="73025" marT="91440" marB="0"/>
                </a:tc>
                <a:extLst>
                  <a:ext uri="{0D108BD9-81ED-4DB2-BD59-A6C34878D82A}">
                    <a16:rowId xmlns:a16="http://schemas.microsoft.com/office/drawing/2014/main" val="10001"/>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Requirements development (RD)</a:t>
                      </a:r>
                    </a:p>
                  </a:txBody>
                  <a:tcPr marL="73025" marR="73025" marT="0" marB="0" anchor="ctr"/>
                </a:tc>
                <a:extLst>
                  <a:ext uri="{0D108BD9-81ED-4DB2-BD59-A6C34878D82A}">
                    <a16:rowId xmlns:a16="http://schemas.microsoft.com/office/drawing/2014/main" val="10002"/>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Technical solution (TS)</a:t>
                      </a:r>
                    </a:p>
                  </a:txBody>
                  <a:tcPr marL="73025" marR="73025" marT="0" marB="0" anchor="ctr"/>
                </a:tc>
                <a:extLst>
                  <a:ext uri="{0D108BD9-81ED-4DB2-BD59-A6C34878D82A}">
                    <a16:rowId xmlns:a16="http://schemas.microsoft.com/office/drawing/2014/main" val="10003"/>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Product integration (PI)</a:t>
                      </a:r>
                    </a:p>
                  </a:txBody>
                  <a:tcPr marL="73025" marR="73025" marT="0" marB="0" anchor="ctr"/>
                </a:tc>
                <a:extLst>
                  <a:ext uri="{0D108BD9-81ED-4DB2-BD59-A6C34878D82A}">
                    <a16:rowId xmlns:a16="http://schemas.microsoft.com/office/drawing/2014/main" val="10004"/>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Verification (VER)</a:t>
                      </a:r>
                    </a:p>
                  </a:txBody>
                  <a:tcPr marL="73025" marR="73025" marT="0" marB="0" anchor="ctr"/>
                </a:tc>
                <a:extLst>
                  <a:ext uri="{0D108BD9-81ED-4DB2-BD59-A6C34878D82A}">
                    <a16:rowId xmlns:a16="http://schemas.microsoft.com/office/drawing/2014/main" val="10005"/>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Validation (VAL)</a:t>
                      </a:r>
                    </a:p>
                  </a:txBody>
                  <a:tcPr marL="73025" marR="73025" marT="0" marB="0" anchor="ctr"/>
                </a:tc>
                <a:extLst>
                  <a:ext uri="{0D108BD9-81ED-4DB2-BD59-A6C34878D82A}">
                    <a16:rowId xmlns:a16="http://schemas.microsoft.com/office/drawing/2014/main" val="10006"/>
                  </a:ext>
                </a:extLst>
              </a:tr>
              <a:tr h="370840">
                <a:tc>
                  <a:txBody>
                    <a:bodyPr/>
                    <a:lstStyle/>
                    <a:p>
                      <a:pPr algn="just">
                        <a:spcAft>
                          <a:spcPts val="0"/>
                        </a:spcAft>
                      </a:pPr>
                      <a:r>
                        <a:rPr lang="en-GB" sz="1600">
                          <a:solidFill>
                            <a:srgbClr val="000000"/>
                          </a:solidFill>
                          <a:latin typeface="Arial"/>
                          <a:ea typeface="Times New Roman"/>
                          <a:cs typeface="Arial"/>
                        </a:rPr>
                        <a:t>Support</a:t>
                      </a:r>
                    </a:p>
                  </a:txBody>
                  <a:tcPr marL="73025" marR="73025" marT="91440" marB="0" anchor="ctr"/>
                </a:tc>
                <a:tc>
                  <a:txBody>
                    <a:bodyPr/>
                    <a:lstStyle/>
                    <a:p>
                      <a:pPr algn="just">
                        <a:spcAft>
                          <a:spcPts val="0"/>
                        </a:spcAft>
                      </a:pPr>
                      <a:r>
                        <a:rPr lang="en-GB" sz="1600">
                          <a:solidFill>
                            <a:srgbClr val="000000"/>
                          </a:solidFill>
                          <a:latin typeface="Arial"/>
                          <a:ea typeface="Times New Roman"/>
                          <a:cs typeface="Arial"/>
                        </a:rPr>
                        <a:t>Configuration management (CM)</a:t>
                      </a:r>
                    </a:p>
                  </a:txBody>
                  <a:tcPr marL="73025" marR="73025" marT="91440" marB="0" anchor="ctr"/>
                </a:tc>
                <a:extLst>
                  <a:ext uri="{0D108BD9-81ED-4DB2-BD59-A6C34878D82A}">
                    <a16:rowId xmlns:a16="http://schemas.microsoft.com/office/drawing/2014/main" val="10007"/>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Process and product quality management (PPQA)</a:t>
                      </a:r>
                    </a:p>
                  </a:txBody>
                  <a:tcPr marL="73025" marR="73025" marT="0" marB="0" anchor="ctr"/>
                </a:tc>
                <a:extLst>
                  <a:ext uri="{0D108BD9-81ED-4DB2-BD59-A6C34878D82A}">
                    <a16:rowId xmlns:a16="http://schemas.microsoft.com/office/drawing/2014/main" val="10008"/>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Measurement and analysis (MA)</a:t>
                      </a:r>
                    </a:p>
                  </a:txBody>
                  <a:tcPr marL="73025" marR="73025" marT="0" marB="0" anchor="ctr"/>
                </a:tc>
                <a:extLst>
                  <a:ext uri="{0D108BD9-81ED-4DB2-BD59-A6C34878D82A}">
                    <a16:rowId xmlns:a16="http://schemas.microsoft.com/office/drawing/2014/main" val="10009"/>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Decision analysis and resolution (DAR)</a:t>
                      </a:r>
                    </a:p>
                  </a:txBody>
                  <a:tcPr marL="73025" marR="73025" marT="0" marB="0" anchor="ctr"/>
                </a:tc>
                <a:extLst>
                  <a:ext uri="{0D108BD9-81ED-4DB2-BD59-A6C34878D82A}">
                    <a16:rowId xmlns:a16="http://schemas.microsoft.com/office/drawing/2014/main" val="10010"/>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91440" anchor="ctr"/>
                </a:tc>
                <a:tc>
                  <a:txBody>
                    <a:bodyPr/>
                    <a:lstStyle/>
                    <a:p>
                      <a:pPr algn="just">
                        <a:spcAft>
                          <a:spcPts val="0"/>
                        </a:spcAft>
                      </a:pPr>
                      <a:r>
                        <a:rPr lang="en-GB" sz="1600" dirty="0">
                          <a:solidFill>
                            <a:srgbClr val="000000"/>
                          </a:solidFill>
                          <a:latin typeface="Arial"/>
                          <a:ea typeface="Times New Roman"/>
                          <a:cs typeface="Arial"/>
                        </a:rPr>
                        <a:t>Causal analysis and resolution (CAR)</a:t>
                      </a:r>
                    </a:p>
                  </a:txBody>
                  <a:tcPr marL="73025" marR="73025" marT="0" marB="91440" anchor="ctr"/>
                </a:tc>
                <a:extLst>
                  <a:ext uri="{0D108BD9-81ED-4DB2-BD59-A6C34878D82A}">
                    <a16:rowId xmlns:a16="http://schemas.microsoft.com/office/drawing/2014/main" val="10011"/>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associated practices in the CMMI</a:t>
            </a:r>
            <a:r>
              <a:rPr lang="en-GB" dirty="0"/>
              <a:t> </a:t>
            </a:r>
            <a:endParaRPr lang="en-US" dirty="0"/>
          </a:p>
        </p:txBody>
      </p:sp>
      <p:graphicFrame>
        <p:nvGraphicFramePr>
          <p:cNvPr id="4" name="Content Placeholder 3"/>
          <p:cNvGraphicFramePr>
            <a:graphicFrameLocks noGrp="1"/>
          </p:cNvGraphicFramePr>
          <p:nvPr>
            <p:ph idx="1"/>
          </p:nvPr>
        </p:nvGraphicFramePr>
        <p:xfrm>
          <a:off x="866775" y="2603500"/>
          <a:ext cx="6618288" cy="3416300"/>
        </p:xfrm>
        <a:graphic>
          <a:graphicData uri="http://schemas.openxmlformats.org/drawingml/2006/table">
            <a:tbl>
              <a:tblPr firstRow="1" bandRow="1">
                <a:tableStyleId>{5C22544A-7EE6-4342-B048-85BDC9FD1C3A}</a:tableStyleId>
              </a:tblPr>
              <a:tblGrid>
                <a:gridCol w="2642235">
                  <a:extLst>
                    <a:ext uri="{9D8B030D-6E8A-4147-A177-3AD203B41FA5}">
                      <a16:colId xmlns:a16="http://schemas.microsoft.com/office/drawing/2014/main" val="20000"/>
                    </a:ext>
                  </a:extLst>
                </a:gridCol>
                <a:gridCol w="3976053">
                  <a:extLst>
                    <a:ext uri="{9D8B030D-6E8A-4147-A177-3AD203B41FA5}">
                      <a16:colId xmlns:a16="http://schemas.microsoft.com/office/drawing/2014/main" val="20001"/>
                    </a:ext>
                  </a:extLst>
                </a:gridCol>
              </a:tblGrid>
              <a:tr h="370840">
                <a:tc>
                  <a:txBody>
                    <a:bodyPr/>
                    <a:lstStyle/>
                    <a:p>
                      <a:pPr algn="l">
                        <a:spcAft>
                          <a:spcPts val="0"/>
                        </a:spcAft>
                      </a:pPr>
                      <a:r>
                        <a:rPr lang="en-GB" sz="1400" b="1" dirty="0">
                          <a:solidFill>
                            <a:srgbClr val="000000"/>
                          </a:solidFill>
                          <a:latin typeface="Arial"/>
                          <a:ea typeface="Times New Roman"/>
                          <a:cs typeface="Arial"/>
                        </a:rPr>
                        <a:t>Goal</a:t>
                      </a:r>
                    </a:p>
                  </a:txBody>
                  <a:tcPr marL="58727" marR="58727" marT="0" marB="91440"/>
                </a:tc>
                <a:tc>
                  <a:txBody>
                    <a:bodyPr/>
                    <a:lstStyle/>
                    <a:p>
                      <a:pPr algn="just">
                        <a:spcAft>
                          <a:spcPts val="0"/>
                        </a:spcAft>
                      </a:pPr>
                      <a:r>
                        <a:rPr lang="en-GB" sz="1400" b="1" dirty="0">
                          <a:solidFill>
                            <a:srgbClr val="000000"/>
                          </a:solidFill>
                          <a:latin typeface="Arial"/>
                          <a:ea typeface="Times New Roman"/>
                          <a:cs typeface="Arial"/>
                        </a:rPr>
                        <a:t>Associated practices</a:t>
                      </a:r>
                    </a:p>
                  </a:txBody>
                  <a:tcPr marL="58727" marR="58727"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The requirements are analyzed and validated, and a definition of the required functionality is developed.</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Analyze derived requirements systematically to ensure that they are necessary and sufficient.</a:t>
                      </a:r>
                    </a:p>
                  </a:txBody>
                  <a:tcPr marL="58727" marR="58727" marT="0" marB="0"/>
                </a:tc>
                <a:extLst>
                  <a:ext uri="{0D108BD9-81ED-4DB2-BD59-A6C34878D82A}">
                    <a16:rowId xmlns:a16="http://schemas.microsoft.com/office/drawing/2014/main" val="10001"/>
                  </a:ext>
                </a:extLst>
              </a:tr>
              <a:tr h="370840">
                <a:tc>
                  <a:txBody>
                    <a:bodyPr/>
                    <a:lstStyle/>
                    <a:p>
                      <a:pPr algn="l">
                        <a:spcAft>
                          <a:spcPts val="0"/>
                        </a:spcAft>
                      </a:pPr>
                      <a:endParaRPr lang="en-GB" sz="1400">
                        <a:solidFill>
                          <a:srgbClr val="000000"/>
                        </a:solidFill>
                        <a:latin typeface="Arial"/>
                        <a:ea typeface="Times New Roman"/>
                        <a:cs typeface="Arial"/>
                      </a:endParaRPr>
                    </a:p>
                  </a:txBody>
                  <a:tcPr marL="58727" marR="58727" marT="0" marB="91440"/>
                </a:tc>
                <a:tc>
                  <a:txBody>
                    <a:bodyPr/>
                    <a:lstStyle/>
                    <a:p>
                      <a:pPr algn="just">
                        <a:spcAft>
                          <a:spcPts val="0"/>
                        </a:spcAft>
                      </a:pPr>
                      <a:r>
                        <a:rPr lang="en-GB" sz="1400">
                          <a:solidFill>
                            <a:srgbClr val="000000"/>
                          </a:solidFill>
                          <a:latin typeface="Arial"/>
                          <a:ea typeface="Times New Roman"/>
                          <a:cs typeface="Arial"/>
                        </a:rPr>
                        <a:t>Validate requirements to ensure that the resulting product will perform as intended in the user’s environment, using multiple techniques as appropriate.</a:t>
                      </a:r>
                    </a:p>
                  </a:txBody>
                  <a:tcPr marL="58727" marR="58727"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Root causes of defects and other problems are systematically determined.</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Select the critical defects and other problems for analysis.</a:t>
                      </a:r>
                    </a:p>
                  </a:txBody>
                  <a:tcPr marL="58727" marR="58727" marT="0" marB="91440"/>
                </a:tc>
                <a:extLst>
                  <a:ext uri="{0D108BD9-81ED-4DB2-BD59-A6C34878D82A}">
                    <a16:rowId xmlns:a16="http://schemas.microsoft.com/office/drawing/2014/main" val="10003"/>
                  </a:ext>
                </a:extLst>
              </a:tr>
              <a:tr h="370840">
                <a:tc>
                  <a:txBody>
                    <a:bodyPr/>
                    <a:lstStyle/>
                    <a:p>
                      <a:pPr algn="l">
                        <a:spcAft>
                          <a:spcPts val="0"/>
                        </a:spcAft>
                      </a:pPr>
                      <a:endParaRPr lang="en-GB" sz="1400">
                        <a:solidFill>
                          <a:srgbClr val="000000"/>
                        </a:solidFill>
                        <a:latin typeface="Arial"/>
                        <a:ea typeface="Times New Roman"/>
                        <a:cs typeface="Arial"/>
                      </a:endParaRPr>
                    </a:p>
                  </a:txBody>
                  <a:tcPr marL="58727" marR="58727" marT="0" marB="91440"/>
                </a:tc>
                <a:tc>
                  <a:txBody>
                    <a:bodyPr/>
                    <a:lstStyle/>
                    <a:p>
                      <a:pPr algn="just">
                        <a:spcAft>
                          <a:spcPts val="0"/>
                        </a:spcAft>
                      </a:pPr>
                      <a:r>
                        <a:rPr lang="en-GB" sz="1400">
                          <a:solidFill>
                            <a:srgbClr val="000000"/>
                          </a:solidFill>
                          <a:latin typeface="Arial"/>
                          <a:ea typeface="Times New Roman"/>
                          <a:cs typeface="Arial"/>
                        </a:rPr>
                        <a:t>Perform causal analysis of selected defects and other problems and propose actions to address them.</a:t>
                      </a:r>
                    </a:p>
                  </a:txBody>
                  <a:tcPr marL="58727" marR="58727"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The process is institutionalized as a defined process.</a:t>
                      </a:r>
                    </a:p>
                  </a:txBody>
                  <a:tcPr marL="58727" marR="58727" marT="0" marB="91440"/>
                </a:tc>
                <a:tc>
                  <a:txBody>
                    <a:bodyPr/>
                    <a:lstStyle/>
                    <a:p>
                      <a:pPr algn="just">
                        <a:spcAft>
                          <a:spcPts val="0"/>
                        </a:spcAft>
                      </a:pPr>
                      <a:r>
                        <a:rPr lang="en-GB" sz="1400" dirty="0">
                          <a:solidFill>
                            <a:srgbClr val="000000"/>
                          </a:solidFill>
                          <a:latin typeface="Arial"/>
                          <a:ea typeface="Times New Roman"/>
                          <a:cs typeface="Arial"/>
                        </a:rPr>
                        <a:t>Establish and maintain an organizational policy for planning and performing the requirements development process.</a:t>
                      </a:r>
                    </a:p>
                  </a:txBody>
                  <a:tcPr marL="58727" marR="58727" marT="0" marB="91440"/>
                </a:tc>
                <a:extLst>
                  <a:ext uri="{0D108BD9-81ED-4DB2-BD59-A6C34878D82A}">
                    <a16:rowId xmlns:a16="http://schemas.microsoft.com/office/drawing/2014/main" val="10005"/>
                  </a:ext>
                </a:extLst>
              </a:tr>
              <a:tr h="370840">
                <a:tc>
                  <a:txBody>
                    <a:bodyPr/>
                    <a:lstStyle/>
                    <a:p>
                      <a:endParaRPr lang="en-US"/>
                    </a:p>
                  </a:txBody>
                  <a:tcPr marL="73537" marR="73537"/>
                </a:tc>
                <a:tc>
                  <a:txBody>
                    <a:bodyPr/>
                    <a:lstStyle/>
                    <a:p>
                      <a:endParaRPr lang="en-US" dirty="0"/>
                    </a:p>
                  </a:txBody>
                  <a:tcPr marL="73537" marR="73537"/>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goals in the CMMI </a:t>
            </a:r>
            <a:endParaRPr lang="en-US" dirty="0"/>
          </a:p>
        </p:txBody>
      </p:sp>
      <p:graphicFrame>
        <p:nvGraphicFramePr>
          <p:cNvPr id="4" name="Content Placeholder 3"/>
          <p:cNvGraphicFramePr>
            <a:graphicFrameLocks noGrp="1"/>
          </p:cNvGraphicFramePr>
          <p:nvPr>
            <p:ph idx="1"/>
          </p:nvPr>
        </p:nvGraphicFramePr>
        <p:xfrm>
          <a:off x="484224" y="1910930"/>
          <a:ext cx="8229600" cy="40538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Goal</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Corrective actions are managed to closure when the project’s performance or results deviate significantly from the plan.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monitoring and control (specific goal)</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a:solidFill>
                            <a:srgbClr val="000000"/>
                          </a:solidFill>
                          <a:latin typeface="Arial"/>
                          <a:ea typeface="Times New Roman"/>
                          <a:cs typeface="Arial"/>
                        </a:rPr>
                        <a:t>Actual performance and progress of the project are monitored against the project plan.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monitoring and control (specific goal)</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solidFill>
                            <a:srgbClr val="000000"/>
                          </a:solidFill>
                          <a:latin typeface="Arial"/>
                          <a:ea typeface="Times New Roman"/>
                          <a:cs typeface="Arial"/>
                        </a:rPr>
                        <a:t>The requirements are analyzed and validated, and a definition of the required functionality is developed.</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Requirements development (specific goal)</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solidFill>
                            <a:srgbClr val="000000"/>
                          </a:solidFill>
                          <a:latin typeface="Arial"/>
                          <a:ea typeface="Times New Roman"/>
                          <a:cs typeface="Arial"/>
                        </a:rPr>
                        <a:t>Root causes of defects and other problems are systematically determined.</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Causal analysis and resolution (specific goal)</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solidFill>
                            <a:srgbClr val="000000"/>
                          </a:solidFill>
                          <a:latin typeface="Arial"/>
                          <a:ea typeface="Times New Roman"/>
                          <a:cs typeface="Arial"/>
                        </a:rPr>
                        <a:t>The process is institutionalized as a defined process.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Generic goal</a:t>
                      </a:r>
                    </a:p>
                  </a:txBody>
                  <a:tcPr marL="73025" marR="73025" marT="0" marB="9144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CMMI assessment</a:t>
            </a:r>
          </a:p>
        </p:txBody>
      </p:sp>
      <p:sp>
        <p:nvSpPr>
          <p:cNvPr id="89091" name="Rectangle 3"/>
          <p:cNvSpPr>
            <a:spLocks noGrp="1" noChangeArrowheads="1"/>
          </p:cNvSpPr>
          <p:nvPr>
            <p:ph idx="1"/>
          </p:nvPr>
        </p:nvSpPr>
        <p:spPr/>
        <p:txBody>
          <a:bodyPr>
            <a:normAutofit fontScale="92500" lnSpcReduction="20000"/>
          </a:bodyPr>
          <a:lstStyle/>
          <a:p>
            <a:r>
              <a:rPr lang="en-US" sz="2400"/>
              <a:t>Examines the processes used in an organisation and assesses their maturity in each process area.</a:t>
            </a:r>
          </a:p>
          <a:p>
            <a:r>
              <a:rPr lang="en-US" sz="2400"/>
              <a:t>Based on a 6-point scale:</a:t>
            </a:r>
          </a:p>
          <a:p>
            <a:pPr lvl="1"/>
            <a:r>
              <a:rPr lang="en-US" sz="2000"/>
              <a:t>Not performed;</a:t>
            </a:r>
          </a:p>
          <a:p>
            <a:pPr lvl="1"/>
            <a:r>
              <a:rPr lang="en-US" sz="2000"/>
              <a:t>Performed;</a:t>
            </a:r>
          </a:p>
          <a:p>
            <a:pPr lvl="1"/>
            <a:r>
              <a:rPr lang="en-US" sz="2000"/>
              <a:t>Managed;</a:t>
            </a:r>
          </a:p>
          <a:p>
            <a:pPr lvl="1"/>
            <a:r>
              <a:rPr lang="en-US" sz="2000"/>
              <a:t>Defined;</a:t>
            </a:r>
          </a:p>
          <a:p>
            <a:pPr lvl="1"/>
            <a:r>
              <a:rPr lang="en-US" sz="2000"/>
              <a:t>Quantitatively managed;</a:t>
            </a:r>
          </a:p>
          <a:p>
            <a:pPr lvl="1"/>
            <a:r>
              <a:rPr lang="en-US" sz="2000"/>
              <a:t>Optimizing.</a:t>
            </a:r>
          </a:p>
          <a:p>
            <a:pPr lvl="1"/>
            <a:endParaRPr lang="en-US" sz="200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The staged CMMI model</a:t>
            </a:r>
          </a:p>
        </p:txBody>
      </p:sp>
      <p:sp>
        <p:nvSpPr>
          <p:cNvPr id="90115" name="Rectangle 3"/>
          <p:cNvSpPr>
            <a:spLocks noGrp="1" noChangeArrowheads="1"/>
          </p:cNvSpPr>
          <p:nvPr>
            <p:ph idx="1"/>
          </p:nvPr>
        </p:nvSpPr>
        <p:spPr/>
        <p:txBody>
          <a:bodyPr/>
          <a:lstStyle/>
          <a:p>
            <a:pPr>
              <a:lnSpc>
                <a:spcPct val="90000"/>
              </a:lnSpc>
            </a:pPr>
            <a:r>
              <a:rPr lang="en-US"/>
              <a:t>Comparable with the software CMM.</a:t>
            </a:r>
          </a:p>
          <a:p>
            <a:pPr>
              <a:lnSpc>
                <a:spcPct val="90000"/>
              </a:lnSpc>
            </a:pPr>
            <a:r>
              <a:rPr lang="en-US"/>
              <a:t>Each maturity level has process areas and goals. For example, the process area associated with the managed level include:</a:t>
            </a:r>
          </a:p>
          <a:p>
            <a:pPr lvl="1">
              <a:lnSpc>
                <a:spcPct val="90000"/>
              </a:lnSpc>
            </a:pPr>
            <a:r>
              <a:rPr lang="en-US"/>
              <a:t>Requirements management;</a:t>
            </a:r>
          </a:p>
          <a:p>
            <a:pPr lvl="1">
              <a:lnSpc>
                <a:spcPct val="90000"/>
              </a:lnSpc>
            </a:pPr>
            <a:r>
              <a:rPr lang="en-US"/>
              <a:t>Project planning;</a:t>
            </a:r>
          </a:p>
          <a:p>
            <a:pPr lvl="1">
              <a:lnSpc>
                <a:spcPct val="90000"/>
              </a:lnSpc>
            </a:pPr>
            <a:r>
              <a:rPr lang="en-US"/>
              <a:t>Project monitoring and control;</a:t>
            </a:r>
          </a:p>
          <a:p>
            <a:pPr lvl="1">
              <a:lnSpc>
                <a:spcPct val="90000"/>
              </a:lnSpc>
            </a:pPr>
            <a:r>
              <a:rPr lang="en-US"/>
              <a:t>Supplier agreement management;</a:t>
            </a:r>
          </a:p>
          <a:p>
            <a:pPr lvl="1">
              <a:lnSpc>
                <a:spcPct val="90000"/>
              </a:lnSpc>
            </a:pPr>
            <a:r>
              <a:rPr lang="en-US"/>
              <a:t>Measurement and analysis;</a:t>
            </a:r>
          </a:p>
          <a:p>
            <a:pPr lvl="1">
              <a:lnSpc>
                <a:spcPct val="90000"/>
              </a:lnSpc>
            </a:pPr>
            <a:r>
              <a:rPr lang="en-US"/>
              <a:t>Process and product quality assurance.</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CMMI staged maturity model </a:t>
            </a:r>
            <a:endParaRPr lang="en-US" dirty="0"/>
          </a:p>
        </p:txBody>
      </p:sp>
      <p:pic>
        <p:nvPicPr>
          <p:cNvPr id="4" name="Content Placeholder 3" descr="26.10 StagesCMMI.eps"/>
          <p:cNvPicPr>
            <a:picLocks noGrp="1" noChangeAspect="1"/>
          </p:cNvPicPr>
          <p:nvPr>
            <p:ph idx="1"/>
          </p:nvPr>
        </p:nvPicPr>
        <p:blipFill>
          <a:blip r:embed="rId2"/>
          <a:stretch>
            <a:fillRect/>
          </a:stretch>
        </p:blipFill>
        <p:spPr>
          <a:xfrm>
            <a:off x="2309252" y="3111650"/>
            <a:ext cx="3733333" cy="2400000"/>
          </a:xfrm>
        </p:spPr>
      </p:pic>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Institutional practices</a:t>
            </a:r>
          </a:p>
        </p:txBody>
      </p:sp>
      <p:sp>
        <p:nvSpPr>
          <p:cNvPr id="91139" name="Rectangle 3"/>
          <p:cNvSpPr>
            <a:spLocks noGrp="1" noChangeArrowheads="1"/>
          </p:cNvSpPr>
          <p:nvPr>
            <p:ph idx="1"/>
          </p:nvPr>
        </p:nvSpPr>
        <p:spPr/>
        <p:txBody>
          <a:bodyPr/>
          <a:lstStyle/>
          <a:p>
            <a:pPr>
              <a:lnSpc>
                <a:spcPct val="90000"/>
              </a:lnSpc>
            </a:pPr>
            <a:r>
              <a:rPr lang="en-US"/>
              <a:t>Institutions operating at the managed level should have institutionalised practices that are geared to standardisation.</a:t>
            </a:r>
          </a:p>
          <a:p>
            <a:pPr lvl="1">
              <a:lnSpc>
                <a:spcPct val="90000"/>
              </a:lnSpc>
            </a:pPr>
            <a:r>
              <a:rPr lang="en-US"/>
              <a:t>Establish and maintain  policy for performing the project management process;</a:t>
            </a:r>
          </a:p>
          <a:p>
            <a:pPr lvl="1">
              <a:lnSpc>
                <a:spcPct val="90000"/>
              </a:lnSpc>
            </a:pPr>
            <a:r>
              <a:rPr lang="en-US"/>
              <a:t>Provide adequate resources for performing the project management process;</a:t>
            </a:r>
          </a:p>
          <a:p>
            <a:pPr lvl="1">
              <a:lnSpc>
                <a:spcPct val="90000"/>
              </a:lnSpc>
            </a:pPr>
            <a:r>
              <a:rPr lang="en-US"/>
              <a:t>Monitor and control the project planning process;</a:t>
            </a:r>
          </a:p>
          <a:p>
            <a:pPr lvl="1">
              <a:lnSpc>
                <a:spcPct val="90000"/>
              </a:lnSpc>
            </a:pPr>
            <a:r>
              <a:rPr lang="en-US"/>
              <a:t>Review the activities, status and results of the project planning process.</a:t>
            </a:r>
            <a:endParaRPr lang="en-US" sz="200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The continuous CMMI model</a:t>
            </a:r>
          </a:p>
        </p:txBody>
      </p:sp>
      <p:sp>
        <p:nvSpPr>
          <p:cNvPr id="92163" name="Rectangle 3"/>
          <p:cNvSpPr>
            <a:spLocks noGrp="1" noChangeArrowheads="1"/>
          </p:cNvSpPr>
          <p:nvPr>
            <p:ph idx="1"/>
          </p:nvPr>
        </p:nvSpPr>
        <p:spPr/>
        <p:txBody>
          <a:bodyPr>
            <a:normAutofit fontScale="85000" lnSpcReduction="10000"/>
          </a:bodyPr>
          <a:lstStyle/>
          <a:p>
            <a:r>
              <a:rPr lang="en-US" sz="2400"/>
              <a:t>This is a finer-grain model that considers individual or groups of practices and assesses their use.</a:t>
            </a:r>
          </a:p>
          <a:p>
            <a:r>
              <a:rPr lang="en-US" sz="2400"/>
              <a:t>The maturity assessment is not a single value but is a set of values showing the organisations maturity in each area.</a:t>
            </a:r>
          </a:p>
          <a:p>
            <a:r>
              <a:rPr lang="en-US" sz="2400"/>
              <a:t>The CMMI rates each process area from levels 1 to 5.</a:t>
            </a:r>
          </a:p>
          <a:p>
            <a:r>
              <a:rPr lang="en-US" sz="2400"/>
              <a:t>The advantage of a continuous approach is that organisations can pick and choose process areas to improve according to their local needs.</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process capability profile </a:t>
            </a:r>
            <a:endParaRPr lang="en-US" dirty="0"/>
          </a:p>
        </p:txBody>
      </p:sp>
      <p:pic>
        <p:nvPicPr>
          <p:cNvPr id="4" name="Content Placeholder 3" descr="26.11 CMMIProcessProfil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2237" r="-32237"/>
              <a:stretch>
                <a:fillRect/>
              </a:stretch>
            </p:blipFill>
          </mc:Choice>
          <mc:Fallback>
            <p:blipFill>
              <a:blip r:embed="rId3"/>
              <a:srcRect l="-32237" r="-32237"/>
              <a:stretch>
                <a:fillRect/>
              </a:stretch>
            </p:blipFill>
          </mc:Fallback>
        </mc:AlternateContent>
        <p:spPr>
          <a:xfrm>
            <a:off x="0" y="1600200"/>
            <a:ext cx="8229600" cy="4525963"/>
          </a:xfrm>
        </p:spPr>
      </p:pic>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Process and product quality</a:t>
            </a:r>
          </a:p>
        </p:txBody>
      </p:sp>
      <p:sp>
        <p:nvSpPr>
          <p:cNvPr id="16386" name="Rectangle 2"/>
          <p:cNvSpPr>
            <a:spLocks noGrp="1" noChangeArrowheads="1"/>
          </p:cNvSpPr>
          <p:nvPr>
            <p:ph idx="1"/>
          </p:nvPr>
        </p:nvSpPr>
        <p:spPr>
          <a:noFill/>
          <a:ln/>
        </p:spPr>
        <p:txBody>
          <a:bodyPr lIns="90487" tIns="44450" rIns="90487" bIns="44450">
            <a:normAutofit fontScale="85000" lnSpcReduction="10000"/>
          </a:bodyPr>
          <a:lstStyle/>
          <a:p>
            <a:r>
              <a:rPr lang="en-GB" sz="2400" dirty="0"/>
              <a:t>Process quality and product quality are closely </a:t>
            </a:r>
            <a:br>
              <a:rPr lang="en-GB" sz="2400" dirty="0"/>
            </a:br>
            <a:r>
              <a:rPr lang="en-GB" sz="2400" dirty="0"/>
              <a:t>related and process improvement benefits arise because the quality of the product depends on its development process.</a:t>
            </a:r>
          </a:p>
          <a:p>
            <a:r>
              <a:rPr lang="en-GB" sz="2400" dirty="0"/>
              <a:t>A good process is usually required to produce a good product.</a:t>
            </a:r>
          </a:p>
          <a:p>
            <a:r>
              <a:rPr lang="en-GB" sz="2400" dirty="0"/>
              <a:t>For manufactured goods, process is the principal quality determinant.</a:t>
            </a:r>
          </a:p>
          <a:p>
            <a:r>
              <a:rPr lang="en-GB" sz="2400" dirty="0"/>
              <a:t>For design-based activities, other factors are also involved, especially the capabilities of the designers.</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 CMMI process maturity model is an integrated process improvement model that supports both staged and continuous process improvement.</a:t>
            </a:r>
          </a:p>
          <a:p>
            <a:r>
              <a:rPr lang="en-GB" dirty="0"/>
              <a:t>Process improvement in the CMMI model is based on reaching a set of goals related to good software engineering practice and describing, standardizing and controlling the practices used to achieve these goals.</a:t>
            </a:r>
          </a:p>
          <a:p>
            <a:r>
              <a:rPr lang="en-GB" dirty="0"/>
              <a:t>The CMMI model includes recommended practices that may be used, but these are not obligatory.</a:t>
            </a:r>
          </a:p>
          <a:p>
            <a:endParaRPr lang="en-US" dirty="0"/>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50</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product</a:t>
            </a:r>
            <a:r>
              <a:rPr lang="en-GB" dirty="0"/>
              <a:t> quality</a:t>
            </a:r>
            <a:endParaRPr lang="en-US" dirty="0"/>
          </a:p>
        </p:txBody>
      </p:sp>
      <p:pic>
        <p:nvPicPr>
          <p:cNvPr id="4" name="Content Placeholder 3" descr="26.1 ProductQualityFactor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49" r="-4549"/>
              <a:stretch>
                <a:fillRect/>
              </a:stretch>
            </p:blipFill>
          </mc:Choice>
          <mc:Fallback>
            <p:blipFill>
              <a:blip r:embed="rId3"/>
              <a:srcRect l="-4549" r="-4549"/>
              <a:stretch>
                <a:fillRect/>
              </a:stretch>
            </p:blipFill>
          </mc:Fallback>
        </mc:AlternateContent>
        <p:spPr>
          <a:xfrm>
            <a:off x="1313378" y="2167621"/>
            <a:ext cx="6498851" cy="3574117"/>
          </a:xfrm>
        </p:spPr>
      </p:pic>
      <p:sp>
        <p:nvSpPr>
          <p:cNvPr id="6" name="Footer Placeholder 5"/>
          <p:cNvSpPr>
            <a:spLocks noGrp="1"/>
          </p:cNvSpPr>
          <p:nvPr>
            <p:ph type="ftr" sz="quarter" idx="11"/>
          </p:nvPr>
        </p:nvSpPr>
        <p:spPr/>
        <p:txBody>
          <a:bodyPr/>
          <a:lstStyle/>
          <a:p>
            <a:r>
              <a:rPr lang="en-US"/>
              <a:t>Chapter 26 Process improvement</a:t>
            </a:r>
          </a:p>
        </p:txBody>
      </p:sp>
      <p:sp>
        <p:nvSpPr>
          <p:cNvPr id="5" name="Slide Number Placeholder 4"/>
          <p:cNvSpPr>
            <a:spLocks noGrp="1"/>
          </p:cNvSpPr>
          <p:nvPr>
            <p:ph type="sldNum" sz="quarter" idx="12"/>
          </p:nvPr>
        </p:nvSpPr>
        <p:spPr/>
        <p:txBody>
          <a:bodyPr/>
          <a:lstStyle/>
          <a:p>
            <a:fld id="{68FEBCE9-A86B-9C48-9EF4-AA1E30B0DC2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t>Quality factors</a:t>
            </a:r>
          </a:p>
        </p:txBody>
      </p:sp>
      <p:sp>
        <p:nvSpPr>
          <p:cNvPr id="64515" name="Rectangle 3"/>
          <p:cNvSpPr>
            <a:spLocks noGrp="1" noChangeArrowheads="1"/>
          </p:cNvSpPr>
          <p:nvPr>
            <p:ph idx="1"/>
          </p:nvPr>
        </p:nvSpPr>
        <p:spPr>
          <a:xfrm>
            <a:off x="457200" y="2668249"/>
            <a:ext cx="8229600" cy="3755134"/>
          </a:xfrm>
        </p:spPr>
        <p:txBody>
          <a:bodyPr/>
          <a:lstStyle/>
          <a:p>
            <a:pPr>
              <a:lnSpc>
                <a:spcPct val="90000"/>
              </a:lnSpc>
            </a:pPr>
            <a:r>
              <a:rPr lang="en-GB" dirty="0"/>
              <a:t>For large projects with ‘average’ capabilities, the development process determines product quality.</a:t>
            </a:r>
          </a:p>
          <a:p>
            <a:pPr>
              <a:lnSpc>
                <a:spcPct val="90000"/>
              </a:lnSpc>
            </a:pPr>
            <a:r>
              <a:rPr lang="en-GB" dirty="0"/>
              <a:t>For small projects, the capabilities of the developers is the main determinant.</a:t>
            </a:r>
          </a:p>
          <a:p>
            <a:pPr>
              <a:lnSpc>
                <a:spcPct val="90000"/>
              </a:lnSpc>
            </a:pPr>
            <a:r>
              <a:rPr lang="en-GB" dirty="0"/>
              <a:t>The development technology is particularly significant for small projects.</a:t>
            </a:r>
          </a:p>
          <a:p>
            <a:pPr>
              <a:lnSpc>
                <a:spcPct val="90000"/>
              </a:lnSpc>
            </a:pPr>
            <a:r>
              <a:rPr lang="en-GB" dirty="0"/>
              <a:t>In all cases, if an unrealistic schedule is imposed then product quality will suffer.</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 process</a:t>
            </a:r>
          </a:p>
        </p:txBody>
      </p:sp>
      <p:sp>
        <p:nvSpPr>
          <p:cNvPr id="3" name="Content Placeholder 2"/>
          <p:cNvSpPr>
            <a:spLocks noGrp="1"/>
          </p:cNvSpPr>
          <p:nvPr>
            <p:ph idx="1"/>
          </p:nvPr>
        </p:nvSpPr>
        <p:spPr/>
        <p:txBody>
          <a:bodyPr/>
          <a:lstStyle/>
          <a:p>
            <a:r>
              <a:rPr lang="en-US" dirty="0"/>
              <a:t>There is no such thing as an ‘ideal’ or ‘standard’ software process that is applicable in all organizations or for all software products of a particular type.</a:t>
            </a:r>
          </a:p>
          <a:p>
            <a:pPr lvl="1"/>
            <a:r>
              <a:rPr lang="en-US" dirty="0"/>
              <a:t>You will rarely be successful in introducing process improvements if you simply attempt to change the process to one that is used elsewhere. </a:t>
            </a:r>
          </a:p>
          <a:p>
            <a:pPr lvl="1"/>
            <a:r>
              <a:rPr lang="en-US" dirty="0"/>
              <a:t>You must always consider the local environment and culture and how this may be affected by process change proposals.</a:t>
            </a:r>
            <a:r>
              <a:rPr lang="en-GB" dirty="0"/>
              <a:t> </a:t>
            </a:r>
            <a:r>
              <a:rPr lang="en-US" dirty="0"/>
              <a:t> </a:t>
            </a:r>
          </a:p>
          <a:p>
            <a:r>
              <a:rPr lang="en-US" dirty="0"/>
              <a:t> Each company has to develop its own process depending on its size, the background and skills of its staff, the type of software being developed, customer and market requirements, and the company culture.</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 attributes</a:t>
            </a:r>
          </a:p>
        </p:txBody>
      </p:sp>
      <p:sp>
        <p:nvSpPr>
          <p:cNvPr id="3" name="Content Placeholder 2"/>
          <p:cNvSpPr>
            <a:spLocks noGrp="1"/>
          </p:cNvSpPr>
          <p:nvPr>
            <p:ph idx="1"/>
          </p:nvPr>
        </p:nvSpPr>
        <p:spPr/>
        <p:txBody>
          <a:bodyPr/>
          <a:lstStyle/>
          <a:p>
            <a:r>
              <a:rPr lang="en-US" dirty="0"/>
              <a:t>You also have to consider what aspects of the process that you want to improve. </a:t>
            </a:r>
          </a:p>
          <a:p>
            <a:r>
              <a:rPr lang="en-US" dirty="0"/>
              <a:t>Your goal might be to improve software quality and so you may wish to introduce new process activities that change the way software is developed and tested. </a:t>
            </a:r>
          </a:p>
          <a:p>
            <a:r>
              <a:rPr lang="en-US" dirty="0"/>
              <a:t>You may be interested in improving some attribute of the process itself (such as development time) and you have to decide which process attributes are the most important to your company. </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1279</TotalTime>
  <Words>3301</Words>
  <Application>Microsoft Office PowerPoint</Application>
  <PresentationFormat>On-screen Show (4:3)</PresentationFormat>
  <Paragraphs>410</Paragraphs>
  <Slides>50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Century Gothic</vt:lpstr>
      <vt:lpstr>Times New Roman</vt:lpstr>
      <vt:lpstr>Wingdings 3</vt:lpstr>
      <vt:lpstr>Theme1</vt:lpstr>
      <vt:lpstr>Process improvement</vt:lpstr>
      <vt:lpstr>Topics covered</vt:lpstr>
      <vt:lpstr>Process improvement</vt:lpstr>
      <vt:lpstr>Approaches to improvement</vt:lpstr>
      <vt:lpstr>Process and product quality</vt:lpstr>
      <vt:lpstr>Factors affecting software product quality</vt:lpstr>
      <vt:lpstr>Quality factors</vt:lpstr>
      <vt:lpstr>Process improvement process</vt:lpstr>
      <vt:lpstr>Improvement attributes</vt:lpstr>
      <vt:lpstr>Process attributes </vt:lpstr>
      <vt:lpstr>Process attributes </vt:lpstr>
      <vt:lpstr>Process improvement stages</vt:lpstr>
      <vt:lpstr>The process improvement cycle </vt:lpstr>
      <vt:lpstr>Process measurement</vt:lpstr>
      <vt:lpstr>Process metrics</vt:lpstr>
      <vt:lpstr>Goal-Question-Metric Paradigm</vt:lpstr>
      <vt:lpstr>GQM questions</vt:lpstr>
      <vt:lpstr>The GQM paradigm </vt:lpstr>
      <vt:lpstr>Process analysis</vt:lpstr>
      <vt:lpstr>Process analysis objectives</vt:lpstr>
      <vt:lpstr>Process analysis techniques</vt:lpstr>
      <vt:lpstr>Aspects of process analysis </vt:lpstr>
      <vt:lpstr>Aspects of process analysis </vt:lpstr>
      <vt:lpstr>Process models</vt:lpstr>
      <vt:lpstr>Process exceptions</vt:lpstr>
      <vt:lpstr>Key points</vt:lpstr>
      <vt:lpstr>Chapter 26 – Process improvement</vt:lpstr>
      <vt:lpstr>Process change</vt:lpstr>
      <vt:lpstr>The process change process </vt:lpstr>
      <vt:lpstr>Process change stages</vt:lpstr>
      <vt:lpstr>Process change stages</vt:lpstr>
      <vt:lpstr>Process change problems</vt:lpstr>
      <vt:lpstr>Resistance to change</vt:lpstr>
      <vt:lpstr>Change persistence</vt:lpstr>
      <vt:lpstr>The CMMI process improvement framework</vt:lpstr>
      <vt:lpstr>The SEI capability maturity model</vt:lpstr>
      <vt:lpstr>Process capability assessment</vt:lpstr>
      <vt:lpstr>The CMMI model</vt:lpstr>
      <vt:lpstr>CMMI model components</vt:lpstr>
      <vt:lpstr>Process areas in the CMMI   </vt:lpstr>
      <vt:lpstr>Process areas in the CMMI   </vt:lpstr>
      <vt:lpstr>Goals and associated practices in the CMMI </vt:lpstr>
      <vt:lpstr>Examples of goals in the CMMI </vt:lpstr>
      <vt:lpstr>CMMI assessment</vt:lpstr>
      <vt:lpstr>The staged CMMI model</vt:lpstr>
      <vt:lpstr>The CMMI staged maturity model </vt:lpstr>
      <vt:lpstr>Institutional practices</vt:lpstr>
      <vt:lpstr>The continuous CMMI model</vt:lpstr>
      <vt:lpstr>A process capability profile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26</dc:title>
  <dc:creator>Ian Sommerville</dc:creator>
  <cp:lastModifiedBy>Muhammad Sajid Farooq</cp:lastModifiedBy>
  <cp:revision>11</cp:revision>
  <dcterms:created xsi:type="dcterms:W3CDTF">2010-02-16T21:36:05Z</dcterms:created>
  <dcterms:modified xsi:type="dcterms:W3CDTF">2018-12-26T04:40:47Z</dcterms:modified>
</cp:coreProperties>
</file>