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handoutMasterIdLst>
    <p:handoutMasterId r:id="rId50"/>
  </p:handoutMasterIdLst>
  <p:sldIdLst>
    <p:sldId id="256" r:id="rId2"/>
    <p:sldId id="313" r:id="rId3"/>
    <p:sldId id="287" r:id="rId4"/>
    <p:sldId id="314" r:id="rId5"/>
    <p:sldId id="288" r:id="rId6"/>
    <p:sldId id="289" r:id="rId7"/>
    <p:sldId id="315" r:id="rId8"/>
    <p:sldId id="267" r:id="rId9"/>
    <p:sldId id="257" r:id="rId10"/>
    <p:sldId id="269" r:id="rId11"/>
    <p:sldId id="281" r:id="rId12"/>
    <p:sldId id="271" r:id="rId13"/>
    <p:sldId id="282" r:id="rId14"/>
    <p:sldId id="273" r:id="rId15"/>
    <p:sldId id="283" r:id="rId16"/>
    <p:sldId id="284" r:id="rId17"/>
    <p:sldId id="276" r:id="rId18"/>
    <p:sldId id="285" r:id="rId19"/>
    <p:sldId id="286" r:id="rId20"/>
    <p:sldId id="279" r:id="rId21"/>
    <p:sldId id="262" r:id="rId22"/>
    <p:sldId id="316" r:id="rId23"/>
    <p:sldId id="326" r:id="rId24"/>
    <p:sldId id="318" r:id="rId25"/>
    <p:sldId id="319" r:id="rId26"/>
    <p:sldId id="292" r:id="rId27"/>
    <p:sldId id="263" r:id="rId28"/>
    <p:sldId id="294" r:id="rId29"/>
    <p:sldId id="299" r:id="rId30"/>
    <p:sldId id="264" r:id="rId31"/>
    <p:sldId id="296" r:id="rId32"/>
    <p:sldId id="297" r:id="rId33"/>
    <p:sldId id="298" r:id="rId34"/>
    <p:sldId id="300" r:id="rId35"/>
    <p:sldId id="320" r:id="rId36"/>
    <p:sldId id="265" r:id="rId37"/>
    <p:sldId id="321" r:id="rId38"/>
    <p:sldId id="322" r:id="rId39"/>
    <p:sldId id="291" r:id="rId40"/>
    <p:sldId id="302" r:id="rId41"/>
    <p:sldId id="266" r:id="rId42"/>
    <p:sldId id="323" r:id="rId43"/>
    <p:sldId id="311" r:id="rId44"/>
    <p:sldId id="312" r:id="rId45"/>
    <p:sldId id="309" r:id="rId46"/>
    <p:sldId id="310" r:id="rId47"/>
    <p:sldId id="325"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12/26/2018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12/26/2018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best not to read this out. Talk around the issues after</a:t>
            </a:r>
            <a:r>
              <a:rPr lang="en-US" baseline="0" dirty="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discuss</a:t>
            </a:r>
            <a:r>
              <a:rPr lang="en-US" baseline="0" dirty="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let student’s read this. Don’t try to read it out in class.  Talk around the issues discussed in the book.</a:t>
            </a:r>
          </a:p>
        </p:txBody>
      </p:sp>
      <p:sp>
        <p:nvSpPr>
          <p:cNvPr id="4" name="Slide Number Placeholder 3"/>
          <p:cNvSpPr>
            <a:spLocks noGrp="1"/>
          </p:cNvSpPr>
          <p:nvPr>
            <p:ph type="sldNum" sz="quarter" idx="10"/>
          </p:nvPr>
        </p:nvSpPr>
        <p:spPr/>
        <p:txBody>
          <a:bodyPr/>
          <a:lstStyle/>
          <a:p>
            <a:fld id="{ABFC5C8D-D3DB-A946-B900-2FF2453738A5}"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fld id="{7C75513F-92A4-7C4B-8701-36E11DD184AB}" type="datetime1">
              <a:rPr lang="en-US" smtClean="0"/>
              <a:pPr/>
              <a:t>12/26/2018</a:t>
            </a:fld>
            <a:endParaRPr lang="en-US"/>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r>
              <a:rPr lang="en-US"/>
              <a:t>Chapter 22 Project management</a:t>
            </a:r>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135692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90FD69DE-57F5-CD4E-8504-9FD58D3DE09F}" type="datetime1">
              <a:rPr lang="en-US" smtClean="0"/>
              <a:pPr/>
              <a:t>12/26/2018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266421227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90FD69DE-57F5-CD4E-8504-9FD58D3DE09F}" type="datetime1">
              <a:rPr lang="en-US" smtClean="0"/>
              <a:pPr/>
              <a:t>12/26/2018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35747982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7"/>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8"/>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90FD69DE-57F5-CD4E-8504-9FD58D3DE09F}" type="datetime1">
              <a:rPr lang="en-US" smtClean="0"/>
              <a:pPr/>
              <a:t>12/26/2018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22162332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FD69DE-57F5-CD4E-8504-9FD58D3DE09F}" type="datetime1">
              <a:rPr lang="en-US" smtClean="0"/>
              <a:pPr/>
              <a:t>12/26/2018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80128559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916247" y="3179763"/>
            <a:ext cx="2359152"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FD69DE-57F5-CD4E-8504-9FD58D3DE09F}" type="datetime1">
              <a:rPr lang="en-US" smtClean="0"/>
              <a:pPr/>
              <a:t>12/26/2018</a:t>
            </a:fld>
            <a:endParaRPr lang="en-US"/>
          </a:p>
        </p:txBody>
      </p:sp>
      <p:sp>
        <p:nvSpPr>
          <p:cNvPr id="8" name="Footer Placeholder 7"/>
          <p:cNvSpPr>
            <a:spLocks noGrp="1"/>
          </p:cNvSpPr>
          <p:nvPr>
            <p:ph type="ftr" sz="quarter" idx="11"/>
          </p:nvPr>
        </p:nvSpPr>
        <p:spPr/>
        <p:txBody>
          <a:bodyPr/>
          <a:lstStyle/>
          <a:p>
            <a:r>
              <a:rPr lang="en-US"/>
              <a:t>Chapter 22 Project management</a:t>
            </a:r>
          </a:p>
        </p:txBody>
      </p:sp>
      <p:sp>
        <p:nvSpPr>
          <p:cNvPr id="9" name="Slide Number Placeholder 8"/>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339339159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FD69DE-57F5-CD4E-8504-9FD58D3DE09F}" type="datetime1">
              <a:rPr lang="en-US" smtClean="0"/>
              <a:pPr/>
              <a:t>12/26/2018</a:t>
            </a:fld>
            <a:endParaRPr lang="en-US"/>
          </a:p>
        </p:txBody>
      </p:sp>
      <p:sp>
        <p:nvSpPr>
          <p:cNvPr id="8" name="Footer Placeholder 7"/>
          <p:cNvSpPr>
            <a:spLocks noGrp="1"/>
          </p:cNvSpPr>
          <p:nvPr>
            <p:ph type="ftr" sz="quarter" idx="11"/>
          </p:nvPr>
        </p:nvSpPr>
        <p:spPr>
          <a:xfrm>
            <a:off x="420833" y="6391839"/>
            <a:ext cx="2733212" cy="304801"/>
          </a:xfrm>
        </p:spPr>
        <p:txBody>
          <a:bodyPr/>
          <a:lstStyle/>
          <a:p>
            <a:r>
              <a:rPr lang="en-US"/>
              <a:t>Chapter 22 Project management</a:t>
            </a:r>
          </a:p>
        </p:txBody>
      </p:sp>
      <p:sp>
        <p:nvSpPr>
          <p:cNvPr id="9" name="Slide Number Placeholder 8"/>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315140756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fld id="{E29AC1A6-81D9-9A41-8956-2495F6CE6001}" type="datetime1">
              <a:rPr lang="en-US" smtClean="0"/>
              <a:pPr/>
              <a:t>12/26/2018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2204553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fld id="{6D93ACDA-74B5-C045-A71F-4CA1324B2E1A}" type="datetime1">
              <a:rPr lang="en-US" smtClean="0"/>
              <a:pPr/>
              <a:t>12/26/2018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333930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8D4A3-74BC-084A-B204-38B75331AAFE}" type="datetime1">
              <a:rPr lang="en-US" smtClean="0"/>
              <a:pPr/>
              <a:t>12/26/2018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99022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FAF531-4AF6-794E-B055-103D100BF6D1}" type="datetime1">
              <a:rPr lang="en-US" smtClean="0"/>
              <a:pPr/>
              <a:t>12/26/2018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146428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75E18-F4C2-BB49-BC91-19117A7BA09C}" type="datetime1">
              <a:rPr lang="en-US" smtClean="0"/>
              <a:pPr/>
              <a:t>12/26/2018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7" name="Slide Number Placeholder 6"/>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145027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5C86EA-F401-7042-AD99-D361DF2F16D1}" type="datetime1">
              <a:rPr lang="en-US" smtClean="0"/>
              <a:pPr/>
              <a:t>12/26/2018</a:t>
            </a:fld>
            <a:endParaRPr lang="en-US"/>
          </a:p>
        </p:txBody>
      </p:sp>
      <p:sp>
        <p:nvSpPr>
          <p:cNvPr id="8" name="Footer Placeholder 7"/>
          <p:cNvSpPr>
            <a:spLocks noGrp="1"/>
          </p:cNvSpPr>
          <p:nvPr>
            <p:ph type="ftr" sz="quarter" idx="11"/>
          </p:nvPr>
        </p:nvSpPr>
        <p:spPr/>
        <p:txBody>
          <a:bodyPr/>
          <a:lstStyle/>
          <a:p>
            <a:r>
              <a:rPr lang="en-US"/>
              <a:t>Chapter 22 Project management</a:t>
            </a:r>
          </a:p>
        </p:txBody>
      </p:sp>
      <p:sp>
        <p:nvSpPr>
          <p:cNvPr id="9" name="Slide Number Placeholder 8"/>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40495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8D80FD-42F3-5146-89CD-525246CCA2E7}" type="datetime1">
              <a:rPr lang="en-US" smtClean="0"/>
              <a:pPr/>
              <a:t>12/26/2018</a:t>
            </a:fld>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3888244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8D6F0-743D-234B-8843-26EBD92013C8}" type="datetime1">
              <a:rPr lang="en-US" smtClean="0"/>
              <a:pPr/>
              <a:t>12/26/2018</a:t>
            </a:fld>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70830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FDD6FEC-C29B-B043-B5D8-4DC6DED65DCC}" type="datetime1">
              <a:rPr lang="en-US" smtClean="0"/>
              <a:pPr/>
              <a:t>12/26/2018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44872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3657600"/>
            <a:ext cx="2894409" cy="13716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1BA7A64-6008-8F42-9D87-9A8F333D813A}" type="datetime1">
              <a:rPr lang="en-US" smtClean="0"/>
              <a:pPr/>
              <a:t>12/26/2018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41DB566-6001-1B4F-A74B-7213F33DBA30}" type="slidenum">
              <a:rPr lang="en-US" smtClean="0"/>
              <a:pPr/>
              <a:t>‹#›</a:t>
            </a:fld>
            <a:endParaRPr lang="en-US"/>
          </a:p>
        </p:txBody>
      </p:sp>
    </p:spTree>
    <p:extLst>
      <p:ext uri="{BB962C8B-B14F-4D97-AF65-F5344CB8AC3E}">
        <p14:creationId xmlns:p14="http://schemas.microsoft.com/office/powerpoint/2010/main" val="363453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750" b="1" i="0">
                <a:solidFill>
                  <a:schemeClr val="accent1"/>
                </a:solidFill>
              </a:defRPr>
            </a:lvl1pPr>
          </a:lstStyle>
          <a:p>
            <a:fld id="{90FD69DE-57F5-CD4E-8504-9FD58D3DE09F}" type="datetime1">
              <a:rPr lang="en-US" smtClean="0"/>
              <a:pPr/>
              <a:t>12/26/2018</a:t>
            </a:fld>
            <a:endParaRPr lang="en-US"/>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750" b="1" i="0">
                <a:solidFill>
                  <a:schemeClr val="accent1"/>
                </a:solidFill>
              </a:defRPr>
            </a:lvl1pPr>
          </a:lstStyle>
          <a:p>
            <a:r>
              <a:rPr lang="en-US"/>
              <a:t>Chapter 22 Project management</a:t>
            </a:r>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bg1"/>
                </a:solidFill>
              </a:defRPr>
            </a:lvl1pPr>
          </a:lstStyle>
          <a:p>
            <a:fld id="{A41DB566-6001-1B4F-A74B-7213F33DBA30}" type="slidenum">
              <a:rPr lang="en-US" smtClean="0"/>
              <a:pPr/>
              <a:t>‹#›</a:t>
            </a:fld>
            <a:endParaRPr lang="en-US"/>
          </a:p>
        </p:txBody>
      </p:sp>
    </p:spTree>
    <p:extLst>
      <p:ext uri="{BB962C8B-B14F-4D97-AF65-F5344CB8AC3E}">
        <p14:creationId xmlns:p14="http://schemas.microsoft.com/office/powerpoint/2010/main" val="3918428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a:t>Project </a:t>
            </a:r>
            <a:r>
              <a:rPr lang="en-US" sz="2400" dirty="0"/>
              <a:t>Management</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pic>
        <p:nvPicPr>
          <p:cNvPr id="4" name="Content Placeholder 3" descr="22.2 Risk-man-process.eps"/>
          <p:cNvPicPr>
            <a:picLocks noGrp="1" noChangeAspect="1"/>
          </p:cNvPicPr>
          <p:nvPr>
            <p:ph idx="1"/>
          </p:nvPr>
        </p:nvPicPr>
        <p:blipFill>
          <a:blip r:embed="rId2"/>
          <a:stretch>
            <a:fillRect/>
          </a:stretch>
        </p:blipFill>
        <p:spPr>
          <a:xfrm>
            <a:off x="1871157" y="3619586"/>
            <a:ext cx="4609524" cy="1384127"/>
          </a:xfrm>
        </p:spPr>
      </p:pic>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a:t>May be a team activities or based on the individual project manager’s experience.</a:t>
            </a:r>
          </a:p>
          <a:p>
            <a:r>
              <a:rPr lang="en-GB" dirty="0"/>
              <a:t>A checklist of common risks may be used to identify risks in a project</a:t>
            </a:r>
          </a:p>
          <a:p>
            <a:pPr lvl="1"/>
            <a:r>
              <a:rPr lang="en-GB" dirty="0"/>
              <a:t>Technology 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nvPr>
        </p:nvGraphicFramePr>
        <p:xfrm>
          <a:off x="866775" y="2603500"/>
          <a:ext cx="6618288" cy="3416300"/>
        </p:xfrm>
        <a:graphic>
          <a:graphicData uri="http://schemas.openxmlformats.org/drawingml/2006/table">
            <a:tbl>
              <a:tblPr firstRow="1" bandRow="1">
                <a:tableStyleId>{5C22544A-7EE6-4342-B048-85BDC9FD1C3A}</a:tableStyleId>
              </a:tblPr>
              <a:tblGrid>
                <a:gridCol w="1381764">
                  <a:extLst>
                    <a:ext uri="{9D8B030D-6E8A-4147-A177-3AD203B41FA5}">
                      <a16:colId xmlns:a16="http://schemas.microsoft.com/office/drawing/2014/main" val="20000"/>
                    </a:ext>
                  </a:extLst>
                </a:gridCol>
                <a:gridCol w="5236524">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58727" marR="58727"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58727" marR="58727"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58727" marR="58727"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58727" marR="58727" marT="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58727" marR="58727"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58727" marR="58727"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58727" marR="58727"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58727" marR="58727"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58727" marR="58727"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p>
                  </a:txBody>
                  <a:tcPr marL="58727" marR="58727" marT="0" marB="9144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 consequences might be catastrophic, serious, tolerable or insignificant.</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7" name="Footer Placeholder 6"/>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a:t>Consider each risk and develop a strategy to manage that risk.</a:t>
            </a:r>
          </a:p>
          <a:p>
            <a:pPr>
              <a:lnSpc>
                <a:spcPct val="90000"/>
              </a:lnSpc>
            </a:pPr>
            <a:r>
              <a:rPr lang="en-GB"/>
              <a:t>Avoidance strategies</a:t>
            </a:r>
          </a:p>
          <a:p>
            <a:pPr lvl="1">
              <a:lnSpc>
                <a:spcPct val="90000"/>
              </a:lnSpc>
            </a:pPr>
            <a:r>
              <a:rPr lang="en-GB"/>
              <a:t>The probability that the risk will arise is reduced;</a:t>
            </a:r>
          </a:p>
          <a:p>
            <a:pPr>
              <a:lnSpc>
                <a:spcPct val="90000"/>
              </a:lnSpc>
            </a:pPr>
            <a:r>
              <a:rPr lang="en-GB"/>
              <a:t>Minimisation strategies</a:t>
            </a:r>
          </a:p>
          <a:p>
            <a:pPr lvl="1">
              <a:lnSpc>
                <a:spcPct val="90000"/>
              </a:lnSpc>
            </a:pPr>
            <a:r>
              <a:rPr lang="en-GB"/>
              <a:t>The impact of the risk on the project or product will be reduced;</a:t>
            </a:r>
          </a:p>
          <a:p>
            <a:pPr>
              <a:lnSpc>
                <a:spcPct val="90000"/>
              </a:lnSpc>
            </a:pPr>
            <a:r>
              <a:rPr lang="en-GB"/>
              <a:t>Contingency plans</a:t>
            </a:r>
          </a:p>
          <a:p>
            <a:pPr lvl="1">
              <a:lnSpc>
                <a:spcPct val="90000"/>
              </a:lnSpc>
            </a:pPr>
            <a:r>
              <a:rPr lang="en-GB"/>
              <a:t>If the risk arises, contingency plans are plans to deal with that risk;</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Risk management</a:t>
            </a:r>
          </a:p>
          <a:p>
            <a:r>
              <a:rPr lang="en-GB" dirty="0"/>
              <a:t>Managing people</a:t>
            </a:r>
          </a:p>
          <a:p>
            <a:r>
              <a:rPr lang="en-GB" dirty="0"/>
              <a:t>Teamwork </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nvPr>
        </p:nvGraphicFramePr>
        <p:xfrm>
          <a:off x="457200" y="2059545"/>
          <a:ext cx="8229600" cy="3063239"/>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77500" lnSpcReduction="20000"/>
          </a:bodyPr>
          <a:lstStyle/>
          <a:p>
            <a:r>
              <a:rPr lang="en-GB" sz="2000" dirty="0"/>
              <a:t>Good project management is essential if software engineering projects are to be developed on schedule and within budget.</a:t>
            </a:r>
          </a:p>
          <a:p>
            <a:r>
              <a:rPr lang="en-GB" sz="2000" dirty="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a:t>Risk management is now recognized as one of the most important project management tasks.</a:t>
            </a:r>
          </a:p>
          <a:p>
            <a:r>
              <a:rPr lang="en-GB" sz="2000" dirty="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22 – Project Management</a:t>
            </a:r>
          </a:p>
        </p:txBody>
      </p:sp>
      <p:sp>
        <p:nvSpPr>
          <p:cNvPr id="3" name="Subtitle 2"/>
          <p:cNvSpPr>
            <a:spLocks noGrp="1"/>
          </p:cNvSpPr>
          <p:nvPr>
            <p:ph type="subTitle" idx="1"/>
          </p:nvPr>
        </p:nvSpPr>
        <p:spPr/>
        <p:txBody>
          <a:bodyPr/>
          <a:lstStyle/>
          <a:p>
            <a:r>
              <a:rPr lang="en-US" dirty="0"/>
              <a:t>Lecture 2</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Tree>
  </p:cSld>
  <p:clrMapOvr>
    <a:masterClrMapping/>
  </p:clrMapOvr>
  <p:transition advTm="2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normAutofit fontScale="85000" lnSpcReduction="20000"/>
          </a:bodyPr>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Tree>
  </p:cSld>
  <p:clrMapOvr>
    <a:masterClrMapping/>
  </p:clrMapOvr>
  <p:transition advTm="2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p>
          <a:p>
            <a:pPr>
              <a:lnSpc>
                <a:spcPct val="90000"/>
              </a:lnSpc>
            </a:pPr>
            <a:r>
              <a:rPr lang="en-GB" dirty="0"/>
              <a:t>Motivation means organizing the work and the working environment to encourage people to work effectively. </a:t>
            </a:r>
          </a:p>
          <a:p>
            <a:pPr lvl="1">
              <a:lnSpc>
                <a:spcPct val="90000"/>
              </a:lnSpc>
            </a:pPr>
            <a:r>
              <a:rPr lang="en-GB"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45" r="-9445"/>
              <a:stretch>
                <a:fillRect/>
              </a:stretch>
            </p:blipFill>
          </mc:Choice>
          <mc:Fallback>
            <p:blipFill>
              <a:blip r:embed="rId3"/>
              <a:srcRect l="-9445" r="-9445"/>
              <a:stretch>
                <a:fillRect/>
              </a:stretch>
            </p:blipFill>
          </mc:Fallback>
        </mc:AlternateContent>
        <p:spPr>
          <a:xfrm>
            <a:off x="1511107" y="1883909"/>
            <a:ext cx="6285107" cy="3456567"/>
          </a:xfrm>
        </p:spPr>
      </p:pic>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a:t>In software development groups, basic physiological and safety needs are not an issue.</a:t>
            </a:r>
          </a:p>
          <a:p>
            <a:pPr>
              <a:lnSpc>
                <a:spcPct val="90000"/>
              </a:lnSpc>
            </a:pPr>
            <a:r>
              <a:rPr lang="en-GB" dirty="0"/>
              <a:t>Social</a:t>
            </a:r>
          </a:p>
          <a:p>
            <a:pPr lvl="1">
              <a:lnSpc>
                <a:spcPct val="90000"/>
              </a:lnSpc>
            </a:pPr>
            <a:r>
              <a:rPr lang="en-GB" dirty="0"/>
              <a:t>Provide communal facilities;</a:t>
            </a:r>
          </a:p>
          <a:p>
            <a:pPr lvl="1">
              <a:lnSpc>
                <a:spcPct val="90000"/>
              </a:lnSpc>
            </a:pPr>
            <a:r>
              <a:rPr lang="en-GB" dirty="0"/>
              <a:t>Allow informal 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motivation </a:t>
            </a:r>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29</a:t>
            </a:fld>
            <a:endParaRPr lang="en-US"/>
          </a:p>
        </p:txBody>
      </p:sp>
      <p:sp>
        <p:nvSpPr>
          <p:cNvPr id="4" name="TextBox 3"/>
          <p:cNvSpPr txBox="1"/>
          <p:nvPr/>
        </p:nvSpPr>
        <p:spPr>
          <a:xfrm>
            <a:off x="297259" y="2025588"/>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p>
          <a:p>
            <a:endParaRPr lang="en-GB" sz="1600" dirty="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endParaRPr lang="en-GB" sz="1400" dirty="0"/>
          </a:p>
          <a:p>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motivation </a:t>
            </a:r>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 </a:t>
            </a:r>
          </a:p>
          <a:p>
            <a:endParaRPr lang="en-GB" sz="1600" dirty="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a:t>The needs hierarchy is almost certainly an over-simplification of motivation in practice.</a:t>
            </a:r>
          </a:p>
          <a:p>
            <a:r>
              <a:rPr lang="en-GB"/>
              <a:t>Motivation should also take into account different personality types:</a:t>
            </a:r>
          </a:p>
          <a:p>
            <a:pPr lvl="1"/>
            <a:r>
              <a:rPr lang="en-GB"/>
              <a:t>Task-oriented;</a:t>
            </a:r>
          </a:p>
          <a:p>
            <a:pPr lvl="1"/>
            <a:r>
              <a:rPr lang="en-GB"/>
              <a:t>Self-oriented;</a:t>
            </a:r>
          </a:p>
          <a:p>
            <a:pPr lvl="1"/>
            <a:r>
              <a:rPr lang="en-GB"/>
              <a:t>Interaction-oriented.</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normAutofit fontScale="85000" lnSpcReduction="10000"/>
          </a:bodyPr>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Tree>
  </p:cSld>
  <p:clrMapOvr>
    <a:masterClrMapping/>
  </p:clrMapOvr>
  <p:transition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idx="1"/>
          </p:nvPr>
        </p:nvSpPr>
        <p:spPr>
          <a:noFill/>
          <a:ln/>
        </p:spPr>
        <p:txBody>
          <a:bodyPr lIns="90840" tIns="44623" rIns="90840" bIns="44623">
            <a:normAutofit fontScale="92500" lnSpcReduction="20000"/>
          </a:bodyPr>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33</a:t>
            </a:fld>
            <a:endParaRPr lang="en-US"/>
          </a:p>
        </p:txBody>
      </p:sp>
    </p:spTree>
  </p:cSld>
  <p:clrMapOvr>
    <a:masterClrMapping/>
  </p:clrMapOvr>
  <p:transition advTm="2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Teamwork</a:t>
            </a:r>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p>
          <a:p>
            <a:pPr>
              <a:lnSpc>
                <a:spcPct val="90000"/>
              </a:lnSpc>
            </a:pPr>
            <a:r>
              <a:rPr lang="en-GB" dirty="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developed by the group members.</a:t>
            </a:r>
          </a:p>
          <a:p>
            <a:pPr lvl="1">
              <a:lnSpc>
                <a:spcPct val="90000"/>
              </a:lnSpc>
            </a:pPr>
            <a:r>
              <a:rPr lang="en-GB" dirty="0"/>
              <a:t>Team members  learn from each other and get to know each other’s work; Inhibitions caused by ignorance are reduced.</a:t>
            </a:r>
          </a:p>
          <a:p>
            <a:pPr lvl="1">
              <a:lnSpc>
                <a:spcPct val="90000"/>
              </a:lnSpc>
            </a:pPr>
            <a:r>
              <a:rPr lang="en-GB" dirty="0"/>
              <a:t>Knowledge is shared. Continuity can be maintained if a group member leaves.</a:t>
            </a:r>
          </a:p>
          <a:p>
            <a:pPr lvl="1">
              <a:lnSpc>
                <a:spcPct val="90000"/>
              </a:lnSpc>
            </a:pPr>
            <a:r>
              <a:rPr lang="en-GB" sz="2000" dirty="0"/>
              <a:t>Refactoring and continual improvement is encouraged. </a:t>
            </a:r>
            <a:r>
              <a:rPr lang="en-GB" dirty="0"/>
              <a:t>Group members work collectively to deliver high quality results and fix problems, irrespective of the individuals who originally created the design or program. </a:t>
            </a:r>
            <a:endParaRPr lang="en-GB" sz="20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spirit</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p>
          <a:p>
            <a:endParaRPr lang="en-GB" sz="1600" dirty="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p>
          <a:p>
            <a:endParaRPr lang="en-GB" sz="1600" dirty="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effectiveness of a team</a:t>
            </a:r>
          </a:p>
        </p:txBody>
      </p:sp>
      <p:sp>
        <p:nvSpPr>
          <p:cNvPr id="3" name="Content Placeholder 2"/>
          <p:cNvSpPr>
            <a:spLocks noGrp="1"/>
          </p:cNvSpPr>
          <p:nvPr>
            <p:ph idx="1"/>
          </p:nvPr>
        </p:nvSpPr>
        <p:spPr/>
        <p:txBody>
          <a:bodyPr/>
          <a:lstStyle/>
          <a:p>
            <a:r>
              <a:rPr lang="en-GB" dirty="0"/>
              <a:t>The people in the group </a:t>
            </a:r>
          </a:p>
          <a:p>
            <a:pPr lvl="1"/>
            <a:r>
              <a:rPr lang="en-GB" dirty="0"/>
              <a:t>You need a mix of people in a project group as software development involves diverse activities such as negotiating with clients, programming, testing and documentation.  </a:t>
            </a:r>
          </a:p>
          <a:p>
            <a:r>
              <a:rPr lang="en-GB" dirty="0"/>
              <a:t>The group organization </a:t>
            </a:r>
          </a:p>
          <a:p>
            <a:pPr lvl="1"/>
            <a:r>
              <a:rPr lang="en-GB" dirty="0"/>
              <a:t>A group should be organized so that individuals can contribute to the best of their abilities and tasks can be completed as expected.</a:t>
            </a:r>
          </a:p>
          <a:p>
            <a:r>
              <a:rPr lang="en-GB" dirty="0"/>
              <a:t>Technical and managerial communications </a:t>
            </a:r>
          </a:p>
          <a:p>
            <a:pPr lvl="1"/>
            <a:r>
              <a:rPr lang="en-GB" dirty="0"/>
              <a:t>Good communications between group members, and between the software engineering team and other project stakeholders, is essential.</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group members</a:t>
            </a:r>
          </a:p>
        </p:txBody>
      </p:sp>
      <p:sp>
        <p:nvSpPr>
          <p:cNvPr id="3" name="Content Placeholder 2"/>
          <p:cNvSpPr>
            <a:spLocks noGrp="1"/>
          </p:cNvSpPr>
          <p:nvPr>
            <p:ph idx="1"/>
          </p:nvPr>
        </p:nvSpPr>
        <p:spPr/>
        <p:txBody>
          <a:bodyPr/>
          <a:lstStyle/>
          <a:p>
            <a:r>
              <a:rPr lang="en-GB" dirty="0"/>
              <a:t>A manager or team leader’s job is to create a cohesive group and organize their group so that they can work together effectively. </a:t>
            </a:r>
          </a:p>
          <a:p>
            <a:r>
              <a:rPr lang="en-GB" dirty="0"/>
              <a:t>This involves creating a group with the right balance of technical skills and personalities, and organizing that group so that the members work together effectively. </a:t>
            </a:r>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chemeClr val="tx1"/>
                </a:solidFill>
              </a:rPr>
              <a:t>Assembling a team</a:t>
            </a:r>
          </a:p>
        </p:txBody>
      </p:sp>
      <p:sp>
        <p:nvSpPr>
          <p:cNvPr id="18435" name="Rectangle 3"/>
          <p:cNvSpPr>
            <a:spLocks noGrp="1" noChangeArrowheads="1"/>
          </p:cNvSpPr>
          <p:nvPr>
            <p:ph idx="1"/>
          </p:nvPr>
        </p:nvSpPr>
        <p:spPr>
          <a:noFill/>
          <a:ln/>
        </p:spPr>
        <p:txBody>
          <a:bodyPr lIns="90840" tIns="44623" rIns="90840" bIns="44623">
            <a:normAutofit fontScale="92500" lnSpcReduction="20000"/>
          </a:bodyPr>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the agreed time.</a:t>
            </a:r>
          </a:p>
          <a:p>
            <a:r>
              <a:rPr lang="en-GB" dirty="0"/>
              <a:t>Keep overall costs within budget.</a:t>
            </a:r>
          </a:p>
          <a:p>
            <a:r>
              <a:rPr lang="en-GB" dirty="0"/>
              <a:t>Deliver software that meets the customer’s expectations.</a:t>
            </a:r>
          </a:p>
          <a:p>
            <a:r>
              <a:rPr lang="en-GB" dirty="0"/>
              <a:t>Maintain a happy and well-functioning development team.</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advTm="2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a:t>
            </a:r>
            <a:r>
              <a:rPr lang="en-US" b="1" dirty="0"/>
              <a:t> </a:t>
            </a:r>
            <a:r>
              <a:rPr lang="en-US" dirty="0"/>
              <a:t>composition</a:t>
            </a:r>
            <a:r>
              <a:rPr lang="en-GB" dirty="0"/>
              <a:t> </a:t>
            </a:r>
            <a:endParaRPr lang="en-US" dirty="0"/>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41</a:t>
            </a:fld>
            <a:endParaRPr lang="en-US"/>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p>
          <a:p>
            <a:endParaRPr lang="en-GB" sz="1600" dirty="0">
              <a:latin typeface="Arial"/>
              <a:cs typeface="Arial"/>
            </a:endParaRPr>
          </a:p>
          <a:p>
            <a:r>
              <a:rPr lang="en-GB" sz="1600" dirty="0">
                <a:latin typeface="Arial"/>
                <a:cs typeface="Arial"/>
              </a:rPr>
              <a:t>	Alice—self-oriented</a:t>
            </a:r>
          </a:p>
          <a:p>
            <a:r>
              <a:rPr lang="en-GB" sz="1600" dirty="0">
                <a:latin typeface="Arial"/>
                <a:cs typeface="Arial"/>
              </a:rPr>
              <a:t>	Brian—task-oriented</a:t>
            </a:r>
          </a:p>
          <a:p>
            <a:r>
              <a:rPr lang="en-GB" sz="1600" dirty="0">
                <a:latin typeface="Arial"/>
                <a:cs typeface="Arial"/>
              </a:rPr>
              <a:t>	Bob—task-oriented</a:t>
            </a:r>
          </a:p>
          <a:p>
            <a:r>
              <a:rPr lang="en-GB" sz="1600" dirty="0">
                <a:latin typeface="Arial"/>
                <a:cs typeface="Arial"/>
              </a:rPr>
              <a:t>	Carol—interaction-oriented</a:t>
            </a:r>
          </a:p>
          <a:p>
            <a:r>
              <a:rPr lang="en-GB" sz="1600" dirty="0">
                <a:latin typeface="Arial"/>
                <a:cs typeface="Arial"/>
              </a:rPr>
              <a:t>	Dorothy—self-oriented</a:t>
            </a:r>
          </a:p>
          <a:p>
            <a:r>
              <a:rPr lang="en-GB" sz="1600" dirty="0">
                <a:latin typeface="Arial"/>
                <a:cs typeface="Arial"/>
              </a:rPr>
              <a:t>	Ed—interaction-oriented</a:t>
            </a:r>
          </a:p>
          <a:p>
            <a:r>
              <a:rPr lang="en-GB" sz="1600" dirty="0">
                <a:latin typeface="Arial"/>
                <a:cs typeface="Arial"/>
              </a:rPr>
              <a:t>	Fred—task-oriented</a:t>
            </a:r>
          </a:p>
          <a:p>
            <a:endParaRPr lang="en-US"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organization</a:t>
            </a:r>
          </a:p>
        </p:txBody>
      </p:sp>
      <p:sp>
        <p:nvSpPr>
          <p:cNvPr id="3" name="Content Placeholder 2"/>
          <p:cNvSpPr>
            <a:spLocks noGrp="1"/>
          </p:cNvSpPr>
          <p:nvPr>
            <p:ph idx="1"/>
          </p:nvPr>
        </p:nvSpPr>
        <p:spPr/>
        <p:txBody>
          <a:bodyPr/>
          <a:lstStyle/>
          <a:p>
            <a:r>
              <a:rPr lang="en-GB" dirty="0"/>
              <a:t>The way that a group is organized affects the decisions that are made by that group, the ways that information is exchanged and the interactions between the development group and external project stakeholders. </a:t>
            </a:r>
          </a:p>
          <a:p>
            <a:pPr lvl="1"/>
            <a:r>
              <a:rPr lang="en-GB" dirty="0"/>
              <a:t>Key questions include:</a:t>
            </a:r>
          </a:p>
          <a:p>
            <a:pPr lvl="2"/>
            <a:r>
              <a:rPr lang="en-GB" dirty="0"/>
              <a:t>Should the project manager be the technical leader of the group? </a:t>
            </a:r>
          </a:p>
          <a:p>
            <a:pPr lvl="2"/>
            <a:r>
              <a:rPr lang="en-GB" dirty="0"/>
              <a:t>Who will be involved in making critical technical decisions, and how will these be made? </a:t>
            </a:r>
          </a:p>
          <a:p>
            <a:pPr lvl="2"/>
            <a:r>
              <a:rPr lang="en-GB" dirty="0"/>
              <a:t>How will interactions with external stakeholders and senior company management be handled? </a:t>
            </a:r>
          </a:p>
          <a:p>
            <a:pPr lvl="2"/>
            <a:r>
              <a:rPr lang="en-GB" dirty="0"/>
              <a:t>How can groups integrate people who are not co-located? </a:t>
            </a:r>
          </a:p>
          <a:p>
            <a:pPr lvl="2"/>
            <a:r>
              <a:rPr lang="en-GB" dirty="0"/>
              <a:t>How can knowledge be shared across the group? </a:t>
            </a:r>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p>
          <a:p>
            <a:r>
              <a:rPr lang="en-GB" dirty="0"/>
              <a:t>Agile development is always based around an informal group on the principle that formal structure inhibits information exchange</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normAutofit fontScale="92500" lnSpcReduction="20000"/>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normAutofit fontScale="85000" lnSpcReduction="20000"/>
          </a:bodyPr>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46</a:t>
            </a:fld>
            <a:endParaRPr lang="en-US"/>
          </a:p>
        </p:txBody>
      </p:sp>
    </p:spTree>
  </p:cSld>
  <p:clrMapOvr>
    <a:masterClrMapping/>
  </p:clrMapOvr>
  <p:transition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85000" lnSpcReduction="10000"/>
          </a:bodyPr>
          <a:lstStyle/>
          <a:p>
            <a:r>
              <a:rPr lang="en-GB" sz="2000" dirty="0"/>
              <a:t>People are motivated by interaction with other people, the recognition of management and their peers, and by being given opportunities for personal development. </a:t>
            </a:r>
          </a:p>
          <a:p>
            <a:r>
              <a:rPr lang="en-GB" sz="2000" dirty="0"/>
              <a:t>Software development groups should be fairly small and cohesive. The key factors that influence the effectiveness of a group are the people in that group, the way that it is organized and the communication between group members.</a:t>
            </a:r>
          </a:p>
          <a:p>
            <a:r>
              <a:rPr lang="en-GB" sz="2000" dirty="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p>
          <a:p>
            <a:pPr lvl="1"/>
            <a:r>
              <a:rPr lang="en-GB" dirty="0"/>
              <a:t>Software cannot be seen or touched. Software project managers cannot see progress by simply looking at the artefact that is being constructed. </a:t>
            </a:r>
          </a:p>
          <a:p>
            <a:r>
              <a:rPr lang="en-GB" dirty="0"/>
              <a:t>Many software projects are 'one-off' projects.</a:t>
            </a:r>
          </a:p>
          <a:p>
            <a:pPr lvl="1"/>
            <a:r>
              <a:rPr lang="en-GB" dirty="0"/>
              <a:t>Large software projects are usually different in some ways from previous projects. Even managers who have lots of previous experience may find it difficult to anticipate problems. </a:t>
            </a:r>
          </a:p>
          <a:p>
            <a:r>
              <a:rPr lang="en-GB" dirty="0"/>
              <a:t>Software processes are variable and organization specific.</a:t>
            </a:r>
          </a:p>
          <a:p>
            <a:pPr lvl="1"/>
            <a:r>
              <a:rPr lang="en-GB" dirty="0"/>
              <a:t>We still cannot reliably predict when a particular software process is likely to lead to development problems. </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a:t>Management activities</a:t>
            </a:r>
          </a:p>
        </p:txBody>
      </p:sp>
      <p:sp>
        <p:nvSpPr>
          <p:cNvPr id="14338" name="Rectangle 2"/>
          <p:cNvSpPr>
            <a:spLocks noGrp="1" noChangeArrowheads="1"/>
          </p:cNvSpPr>
          <p:nvPr>
            <p:ph idx="1"/>
          </p:nvPr>
        </p:nvSpPr>
        <p:spPr>
          <a:noFill/>
          <a:ln/>
        </p:spPr>
        <p:txBody>
          <a:bodyPr lIns="90840" tIns="44623" rIns="90840" bIns="44623"/>
          <a:lstStyle/>
          <a:p>
            <a:r>
              <a:rPr lang="en-GB" i="1" dirty="0"/>
              <a:t>Project planning </a:t>
            </a:r>
          </a:p>
          <a:p>
            <a:pPr lvl="1"/>
            <a:r>
              <a:rPr lang="en-GB" dirty="0"/>
              <a:t>Project managers are responsible for planning. estimating and scheduling project development and assigning people to tasks.</a:t>
            </a:r>
          </a:p>
          <a:p>
            <a:r>
              <a:rPr lang="en-GB" i="1" dirty="0"/>
              <a:t>Reporting</a:t>
            </a:r>
            <a:r>
              <a:rPr lang="en-GB" dirty="0"/>
              <a:t> </a:t>
            </a:r>
          </a:p>
          <a:p>
            <a:pPr lvl="1"/>
            <a:r>
              <a:rPr lang="en-GB" dirty="0"/>
              <a:t>Project managers are usually responsible for reporting on the progress of a project to customers and to the managers of the company developing the software. </a:t>
            </a:r>
          </a:p>
          <a:p>
            <a:r>
              <a:rPr lang="en-GB" i="1" dirty="0"/>
              <a:t>Risk management</a:t>
            </a:r>
          </a:p>
          <a:p>
            <a:pPr lvl="1"/>
            <a:r>
              <a:rPr lang="en-GB" dirty="0"/>
              <a:t> Project managers assess the risks that may affect a project, monitor these risks and take action when problems arise.  </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Tree>
  </p:cSld>
  <p:clrMapOvr>
    <a:masterClrMapping/>
  </p:clrMapOvr>
  <p:transition advTm="2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p:txBody>
          <a:bodyPr/>
          <a:lstStyle/>
          <a:p>
            <a:r>
              <a:rPr lang="en-GB" i="1" dirty="0"/>
              <a:t>People management</a:t>
            </a:r>
            <a:r>
              <a:rPr lang="en-GB" dirty="0"/>
              <a:t> </a:t>
            </a:r>
          </a:p>
          <a:p>
            <a:pPr lvl="1"/>
            <a:r>
              <a:rPr lang="en-GB" dirty="0"/>
              <a:t>Project managers have to choose people for their team and establish ways of working that leads to effective team performance </a:t>
            </a:r>
          </a:p>
          <a:p>
            <a:r>
              <a:rPr lang="en-GB" dirty="0"/>
              <a:t> </a:t>
            </a:r>
            <a:r>
              <a:rPr lang="en-GB" i="1" dirty="0"/>
              <a:t>Proposal writing</a:t>
            </a:r>
            <a:r>
              <a:rPr lang="en-GB" dirty="0"/>
              <a:t> </a:t>
            </a:r>
          </a:p>
          <a:p>
            <a:pPr lvl="1"/>
            <a:r>
              <a:rPr lang="en-GB" dirty="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a:t>Risk management is concerned with identifying risks and drawing up plans to minimise their effect on a project.</a:t>
            </a:r>
          </a:p>
          <a:p>
            <a:pPr>
              <a:lnSpc>
                <a:spcPct val="90000"/>
              </a:lnSpc>
            </a:pPr>
            <a:r>
              <a:rPr lang="en-GB"/>
              <a:t>A risk is a probability that some adverse circumstance will occur </a:t>
            </a:r>
          </a:p>
          <a:p>
            <a:pPr lvl="1">
              <a:lnSpc>
                <a:spcPct val="90000"/>
              </a:lnSpc>
            </a:pPr>
            <a:r>
              <a:rPr lang="en-GB"/>
              <a:t>Project risks affect schedule or resources;</a:t>
            </a:r>
          </a:p>
          <a:p>
            <a:pPr lvl="1">
              <a:lnSpc>
                <a:spcPct val="90000"/>
              </a:lnSpc>
            </a:pPr>
            <a:r>
              <a:rPr lang="en-GB"/>
              <a:t>Product risks affect the quality or performance of the software being developed;</a:t>
            </a:r>
          </a:p>
          <a:p>
            <a:pPr lvl="1">
              <a:lnSpc>
                <a:spcPct val="90000"/>
              </a:lnSpc>
            </a:pPr>
            <a:r>
              <a:rPr lang="en-GB"/>
              <a:t>Business risks affect the organisation developing or procuring the software.</a:t>
            </a:r>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common project, product, and business risks</a:t>
            </a:r>
            <a:r>
              <a:rPr lang="en-GB" dirty="0"/>
              <a:t> </a:t>
            </a:r>
            <a:endParaRPr lang="en-US" dirty="0"/>
          </a:p>
        </p:txBody>
      </p:sp>
      <p:graphicFrame>
        <p:nvGraphicFramePr>
          <p:cNvPr id="4" name="Content Placeholder 3"/>
          <p:cNvGraphicFramePr>
            <a:graphicFrameLocks noGrp="1"/>
          </p:cNvGraphicFramePr>
          <p:nvPr>
            <p:ph idx="1"/>
          </p:nvPr>
        </p:nvGraphicFramePr>
        <p:xfrm>
          <a:off x="866775" y="2603500"/>
          <a:ext cx="6618288" cy="3416300"/>
        </p:xfrm>
        <a:graphic>
          <a:graphicData uri="http://schemas.openxmlformats.org/drawingml/2006/table">
            <a:tbl>
              <a:tblPr firstRow="1" bandRow="1">
                <a:tableStyleId>{5C22544A-7EE6-4342-B048-85BDC9FD1C3A}</a:tableStyleId>
              </a:tblPr>
              <a:tblGrid>
                <a:gridCol w="1729480">
                  <a:extLst>
                    <a:ext uri="{9D8B030D-6E8A-4147-A177-3AD203B41FA5}">
                      <a16:colId xmlns:a16="http://schemas.microsoft.com/office/drawing/2014/main" val="20000"/>
                    </a:ext>
                  </a:extLst>
                </a:gridCol>
                <a:gridCol w="1629919">
                  <a:extLst>
                    <a:ext uri="{9D8B030D-6E8A-4147-A177-3AD203B41FA5}">
                      <a16:colId xmlns:a16="http://schemas.microsoft.com/office/drawing/2014/main" val="20001"/>
                    </a:ext>
                  </a:extLst>
                </a:gridCol>
                <a:gridCol w="3258888">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58727" marR="58727"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58727" marR="58727"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58727" marR="58727"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58727" marR="58727" marT="0" marB="91440"/>
                </a:tc>
                <a:tc>
                  <a:txBody>
                    <a:bodyPr/>
                    <a:lstStyle/>
                    <a:p>
                      <a:pPr algn="l">
                        <a:spcAft>
                          <a:spcPts val="0"/>
                        </a:spcAft>
                      </a:pPr>
                      <a:r>
                        <a:rPr lang="en-GB" sz="1400">
                          <a:solidFill>
                            <a:srgbClr val="000000"/>
                          </a:solidFill>
                          <a:latin typeface="Arial"/>
                          <a:ea typeface="Times New Roman"/>
                          <a:cs typeface="Arial"/>
                        </a:rPr>
                        <a:t>Project</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58727" marR="58727"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58727" marR="58727" marT="0" marB="91440"/>
                </a:tc>
                <a:tc>
                  <a:txBody>
                    <a:bodyPr/>
                    <a:lstStyle/>
                    <a:p>
                      <a:pPr algn="l">
                        <a:spcAft>
                          <a:spcPts val="0"/>
                        </a:spcAft>
                      </a:pPr>
                      <a:r>
                        <a:rPr lang="en-GB" sz="1400">
                          <a:solidFill>
                            <a:srgbClr val="000000"/>
                          </a:solidFill>
                          <a:latin typeface="Arial"/>
                          <a:ea typeface="Times New Roman"/>
                          <a:cs typeface="Arial"/>
                        </a:rPr>
                        <a:t>Project </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58727" marR="58727"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58727" marR="58727" marT="0" marB="91440"/>
                </a:tc>
                <a:tc>
                  <a:txBody>
                    <a:bodyPr/>
                    <a:lstStyle/>
                    <a:p>
                      <a:pPr algn="l">
                        <a:spcAft>
                          <a:spcPts val="0"/>
                        </a:spcAft>
                      </a:pPr>
                      <a:r>
                        <a:rPr lang="en-GB" sz="1400">
                          <a:solidFill>
                            <a:srgbClr val="000000"/>
                          </a:solidFill>
                          <a:latin typeface="Arial"/>
                          <a:ea typeface="Times New Roman"/>
                          <a:cs typeface="Arial"/>
                        </a:rPr>
                        <a:t>Project</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58727" marR="58727"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58727" marR="58727"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58727" marR="58727"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58727" marR="58727"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58727" marR="58727"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58727" marR="58727"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58727" marR="58727"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58727" marR="58727" marT="0" marB="91440"/>
                </a:tc>
                <a:tc>
                  <a:txBody>
                    <a:bodyPr/>
                    <a:lstStyle/>
                    <a:p>
                      <a:pPr algn="l">
                        <a:spcAft>
                          <a:spcPts val="0"/>
                        </a:spcAft>
                      </a:pPr>
                      <a:r>
                        <a:rPr lang="en-GB" sz="1400">
                          <a:solidFill>
                            <a:srgbClr val="000000"/>
                          </a:solidFill>
                          <a:latin typeface="Arial"/>
                          <a:ea typeface="Times New Roman"/>
                          <a:cs typeface="Arial"/>
                        </a:rPr>
                        <a:t>Product</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58727" marR="58727"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58727" marR="58727" marT="0" marB="91440"/>
                </a:tc>
                <a:tc>
                  <a:txBody>
                    <a:bodyPr/>
                    <a:lstStyle/>
                    <a:p>
                      <a:pPr algn="l">
                        <a:spcAft>
                          <a:spcPts val="0"/>
                        </a:spcAft>
                      </a:pPr>
                      <a:r>
                        <a:rPr lang="en-GB" sz="1400">
                          <a:solidFill>
                            <a:srgbClr val="000000"/>
                          </a:solidFill>
                          <a:latin typeface="Arial"/>
                          <a:ea typeface="Times New Roman"/>
                          <a:cs typeface="Arial"/>
                        </a:rPr>
                        <a:t>Business</a:t>
                      </a:r>
                    </a:p>
                  </a:txBody>
                  <a:tcPr marL="58727" marR="58727"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58727" marR="58727"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58727" marR="58727" marT="0" marB="91440"/>
                </a:tc>
                <a:tc>
                  <a:txBody>
                    <a:bodyPr/>
                    <a:lstStyle/>
                    <a:p>
                      <a:pPr algn="l">
                        <a:spcAft>
                          <a:spcPts val="0"/>
                        </a:spcAft>
                      </a:pPr>
                      <a:r>
                        <a:rPr lang="en-GB" sz="1400">
                          <a:solidFill>
                            <a:srgbClr val="000000"/>
                          </a:solidFill>
                          <a:latin typeface="Arial"/>
                          <a:ea typeface="Times New Roman"/>
                          <a:cs typeface="Arial"/>
                        </a:rPr>
                        <a:t>Business</a:t>
                      </a:r>
                    </a:p>
                  </a:txBody>
                  <a:tcPr marL="58727" marR="58727"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58727" marR="58727" marT="0" marB="91440"/>
                </a:tc>
                <a:extLst>
                  <a:ext uri="{0D108BD9-81ED-4DB2-BD59-A6C34878D82A}">
                    <a16:rowId xmlns:a16="http://schemas.microsoft.com/office/drawing/2014/main" val="10009"/>
                  </a:ext>
                </a:extLst>
              </a:tr>
            </a:tbl>
          </a:graphicData>
        </a:graphic>
      </p:graphicFrame>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139</TotalTime>
  <Words>3776</Words>
  <Application>Microsoft Office PowerPoint</Application>
  <PresentationFormat>On-screen Show (4:3)</PresentationFormat>
  <Paragraphs>463</Paragraphs>
  <Slides>47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Times New Roman</vt:lpstr>
      <vt:lpstr>Wingdings 3</vt:lpstr>
      <vt:lpstr>Theme1</vt:lpstr>
      <vt:lpstr>Project Management</vt:lpstr>
      <vt:lpstr>Topics covered</vt:lpstr>
      <vt:lpstr>Software project management</vt:lpstr>
      <vt:lpstr>Success criteria</vt:lpstr>
      <vt:lpstr>Software management distinctions</vt:lpstr>
      <vt:lpstr>Management activities</vt:lpstr>
      <vt:lpstr>Management activities</vt:lpstr>
      <vt:lpstr>Risk management</vt:lpstr>
      <vt:lpstr>Examples of common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Key points</vt:lpstr>
      <vt:lpstr>Chapter 22 – Project Management</vt:lpstr>
      <vt:lpstr>Managing people</vt:lpstr>
      <vt:lpstr>People management factors</vt:lpstr>
      <vt:lpstr>Motivating people</vt:lpstr>
      <vt:lpstr>Human needs hierarchy  </vt:lpstr>
      <vt:lpstr>Need satisfaction</vt:lpstr>
      <vt:lpstr>Individual motivation </vt:lpstr>
      <vt:lpstr>Individual motivation </vt:lpstr>
      <vt:lpstr>Personality types</vt:lpstr>
      <vt:lpstr>Personality types</vt:lpstr>
      <vt:lpstr>Motivation balance</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Muhammad Sajid Farooq</cp:lastModifiedBy>
  <cp:revision>10</cp:revision>
  <dcterms:created xsi:type="dcterms:W3CDTF">2010-02-12T10:22:34Z</dcterms:created>
  <dcterms:modified xsi:type="dcterms:W3CDTF">2018-12-26T04:52:55Z</dcterms:modified>
</cp:coreProperties>
</file>