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sldIdLst>
    <p:sldId id="256" r:id="rId2"/>
    <p:sldId id="307" r:id="rId3"/>
    <p:sldId id="308" r:id="rId4"/>
    <p:sldId id="309" r:id="rId5"/>
    <p:sldId id="310" r:id="rId6"/>
    <p:sldId id="271" r:id="rId7"/>
    <p:sldId id="257" r:id="rId8"/>
    <p:sldId id="311" r:id="rId9"/>
    <p:sldId id="299" r:id="rId10"/>
    <p:sldId id="312" r:id="rId11"/>
    <p:sldId id="300" r:id="rId12"/>
    <p:sldId id="258" r:id="rId13"/>
    <p:sldId id="301" r:id="rId14"/>
    <p:sldId id="259" r:id="rId15"/>
    <p:sldId id="302" r:id="rId16"/>
    <p:sldId id="304" r:id="rId17"/>
    <p:sldId id="313" r:id="rId18"/>
    <p:sldId id="260" r:id="rId19"/>
    <p:sldId id="305" r:id="rId20"/>
    <p:sldId id="306" r:id="rId21"/>
    <p:sldId id="261" r:id="rId22"/>
    <p:sldId id="262" r:id="rId23"/>
    <p:sldId id="263" r:id="rId24"/>
    <p:sldId id="303" r:id="rId25"/>
    <p:sldId id="316" r:id="rId26"/>
    <p:sldId id="264" r:id="rId27"/>
    <p:sldId id="317" r:id="rId28"/>
    <p:sldId id="323" r:id="rId29"/>
    <p:sldId id="324" r:id="rId30"/>
    <p:sldId id="272" r:id="rId31"/>
    <p:sldId id="318" r:id="rId32"/>
    <p:sldId id="273" r:id="rId33"/>
    <p:sldId id="274" r:id="rId34"/>
    <p:sldId id="265" r:id="rId35"/>
    <p:sldId id="276" r:id="rId36"/>
    <p:sldId id="279" r:id="rId37"/>
    <p:sldId id="266" r:id="rId38"/>
    <p:sldId id="281" r:id="rId39"/>
    <p:sldId id="267" r:id="rId40"/>
    <p:sldId id="321" r:id="rId41"/>
    <p:sldId id="322" r:id="rId42"/>
    <p:sldId id="285" r:id="rId43"/>
    <p:sldId id="286" r:id="rId44"/>
    <p:sldId id="287" r:id="rId45"/>
    <p:sldId id="288" r:id="rId46"/>
    <p:sldId id="289" r:id="rId47"/>
    <p:sldId id="268" r:id="rId48"/>
    <p:sldId id="291" r:id="rId49"/>
    <p:sldId id="319" r:id="rId50"/>
    <p:sldId id="269" r:id="rId51"/>
    <p:sldId id="297" r:id="rId52"/>
    <p:sldId id="298" r:id="rId53"/>
    <p:sldId id="32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12/12/2018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689100" y="781050"/>
            <a:ext cx="3454400" cy="25908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2099733"/>
            <a:ext cx="6619244" cy="2677648"/>
          </a:xfrm>
        </p:spPr>
        <p:txBody>
          <a:bodyPr anchor="b"/>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216" y="4777380"/>
            <a:ext cx="6619244" cy="861420"/>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5414" y="1830325"/>
            <a:ext cx="990599" cy="228599"/>
          </a:xfrm>
        </p:spPr>
        <p:txBody>
          <a:bodyPr anchor="t"/>
          <a:lstStyle>
            <a:lvl1pPr algn="l">
              <a:defRPr b="0" i="0">
                <a:solidFill>
                  <a:schemeClr val="bg1">
                    <a:alpha val="60000"/>
                  </a:schemeClr>
                </a:solidFill>
              </a:defRPr>
            </a:lvl1pPr>
          </a:lstStyle>
          <a:p>
            <a:fld id="{CCC72BC3-A9E3-764C-800D-86DD1448A6BC}" type="datetimeFigureOut">
              <a:rPr lang="en-US" smtClean="0"/>
              <a:pPr/>
              <a:t>12/12/2018</a:t>
            </a:fld>
            <a:endParaRPr lang="en-US"/>
          </a:p>
        </p:txBody>
      </p:sp>
      <p:sp>
        <p:nvSpPr>
          <p:cNvPr id="5" name="Footer Placeholder 4"/>
          <p:cNvSpPr>
            <a:spLocks noGrp="1"/>
          </p:cNvSpPr>
          <p:nvPr>
            <p:ph type="ftr" sz="quarter" idx="11"/>
          </p:nvPr>
        </p:nvSpPr>
        <p:spPr bwMode="gray">
          <a:xfrm rot="5400000">
            <a:off x="6231508" y="3265933"/>
            <a:ext cx="3859795" cy="228601"/>
          </a:xfrm>
        </p:spPr>
        <p:txBody>
          <a:bodyPr/>
          <a:lstStyle>
            <a:lvl1pPr>
              <a:defRPr b="0" i="0">
                <a:solidFill>
                  <a:schemeClr val="bg1">
                    <a:alpha val="60000"/>
                  </a:schemeClr>
                </a:solidFill>
              </a:defRPr>
            </a:lvl1pPr>
          </a:lstStyle>
          <a:p>
            <a:endParaRPr lang="en-US"/>
          </a:p>
        </p:txBody>
      </p:sp>
      <p:sp>
        <p:nvSpPr>
          <p:cNvPr id="11" name="Rectangle 1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95730"/>
            <a:ext cx="628649" cy="767687"/>
          </a:xfrm>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115927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4969927"/>
            <a:ext cx="6619244"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685800"/>
            <a:ext cx="661924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5" y="5536665"/>
            <a:ext cx="6619244" cy="493712"/>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CCC72BC3-A9E3-764C-800D-86DD1448A6BC}" type="datetimeFigureOut">
              <a:rPr lang="en-US" smtClean="0"/>
              <a:pPr/>
              <a:t>12/12/2018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82383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1063417"/>
            <a:ext cx="6623862" cy="1372986"/>
          </a:xfrm>
        </p:spPr>
        <p:txBody>
          <a:bodyPr/>
          <a:lstStyle>
            <a:lvl1pPr>
              <a:defRPr sz="30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3543300"/>
            <a:ext cx="6619244" cy="24765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CCC72BC3-A9E3-764C-800D-86DD1448A6BC}"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3376927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607337"/>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2613788"/>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982134"/>
            <a:ext cx="6340430" cy="2696632"/>
          </a:xfrm>
        </p:spPr>
        <p:txBody>
          <a:bodyPr/>
          <a:lstStyle>
            <a:lvl1pPr>
              <a:defRPr sz="3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459459" y="3678766"/>
            <a:ext cx="5798414" cy="342174"/>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0" name="Text Placeholder 3"/>
          <p:cNvSpPr>
            <a:spLocks noGrp="1"/>
          </p:cNvSpPr>
          <p:nvPr>
            <p:ph type="body" sz="half" idx="2"/>
          </p:nvPr>
        </p:nvSpPr>
        <p:spPr>
          <a:xfrm>
            <a:off x="866216" y="5029200"/>
            <a:ext cx="6933673" cy="997857"/>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CCC72BC3-A9E3-764C-800D-86DD1448A6BC}"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2168725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370667"/>
            <a:ext cx="6619245" cy="1822514"/>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5024967"/>
            <a:ext cx="6619244" cy="8604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C72BC3-A9E3-764C-800D-86DD1448A6BC}"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126335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2603502"/>
            <a:ext cx="235640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866215" y="3179765"/>
            <a:ext cx="2356409"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384541" y="2603500"/>
            <a:ext cx="2360257"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3384541" y="3179764"/>
            <a:ext cx="2360257"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16101" y="2603501"/>
            <a:ext cx="2359298"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916247" y="3179763"/>
            <a:ext cx="2359152"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3302978"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C72BC3-A9E3-764C-800D-86DD1448A6BC}" type="datetimeFigureOut">
              <a:rPr lang="en-US" smtClean="0"/>
              <a:pPr/>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1698919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4532844"/>
            <a:ext cx="228782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Picture Placeholder 2"/>
          <p:cNvSpPr>
            <a:spLocks noGrp="1" noChangeAspect="1"/>
          </p:cNvSpPr>
          <p:nvPr>
            <p:ph type="pic" idx="15"/>
          </p:nvPr>
        </p:nvSpPr>
        <p:spPr>
          <a:xfrm>
            <a:off x="1000915"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866215" y="5109106"/>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426649" y="4532845"/>
            <a:ext cx="2287829" cy="576263"/>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1" name="Picture Placeholder 2"/>
          <p:cNvSpPr>
            <a:spLocks noGrp="1" noChangeAspect="1"/>
          </p:cNvSpPr>
          <p:nvPr>
            <p:ph type="pic" idx="21"/>
          </p:nvPr>
        </p:nvSpPr>
        <p:spPr>
          <a:xfrm>
            <a:off x="3561347"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3427629" y="5109105"/>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87082" y="4532845"/>
            <a:ext cx="2288321"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2" name="Picture Placeholder 2"/>
          <p:cNvSpPr>
            <a:spLocks noGrp="1" noChangeAspect="1"/>
          </p:cNvSpPr>
          <p:nvPr>
            <p:ph type="pic" idx="22"/>
          </p:nvPr>
        </p:nvSpPr>
        <p:spPr>
          <a:xfrm>
            <a:off x="6122273"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987081" y="5109104"/>
            <a:ext cx="2288322"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43" name="Straight Connector 42"/>
          <p:cNvCxnSpPr/>
          <p:nvPr/>
        </p:nvCxnSpPr>
        <p:spPr>
          <a:xfrm>
            <a:off x="3304373"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C72BC3-A9E3-764C-800D-86DD1448A6BC}" type="datetimeFigureOut">
              <a:rPr lang="en-US" smtClean="0"/>
              <a:pPr/>
              <a:t>12/12/2018</a:t>
            </a:fld>
            <a:endParaRPr lang="en-US"/>
          </a:p>
        </p:txBody>
      </p:sp>
      <p:sp>
        <p:nvSpPr>
          <p:cNvPr id="8" name="Footer Placeholder 7"/>
          <p:cNvSpPr>
            <a:spLocks noGrp="1"/>
          </p:cNvSpPr>
          <p:nvPr>
            <p:ph type="ftr" sz="quarter" idx="11"/>
          </p:nvPr>
        </p:nvSpPr>
        <p:spPr>
          <a:xfrm>
            <a:off x="420833" y="6391839"/>
            <a:ext cx="2733212" cy="304801"/>
          </a:xfrm>
        </p:spPr>
        <p:txBody>
          <a:bodyPr/>
          <a:lstStyle/>
          <a:p>
            <a:endParaRPr lang="en-US"/>
          </a:p>
        </p:txBody>
      </p:sp>
      <p:sp>
        <p:nvSpPr>
          <p:cNvPr id="9" name="Slide Number Placeholder 8"/>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1859824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2603500"/>
            <a:ext cx="6619244"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21580" y="6391839"/>
            <a:ext cx="742949" cy="304799"/>
          </a:xfrm>
        </p:spPr>
        <p:txBody>
          <a:bodyPr/>
          <a:lstStyle/>
          <a:p>
            <a:fld id="{CCC72BC3-A9E3-764C-800D-86DD1448A6BC}"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926249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1278467"/>
            <a:ext cx="1057474"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1278467"/>
            <a:ext cx="4692019"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89829" y="6391839"/>
            <a:ext cx="744101" cy="304799"/>
          </a:xfrm>
        </p:spPr>
        <p:txBody>
          <a:bodyPr/>
          <a:lstStyle/>
          <a:p>
            <a:fld id="{CCC72BC3-A9E3-764C-800D-86DD1448A6BC}"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408205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66216" y="2603500"/>
            <a:ext cx="6619244"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C72BC3-A9E3-764C-800D-86DD1448A6BC}"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198620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677645"/>
            <a:ext cx="3263269" cy="2283824"/>
          </a:xfrm>
        </p:spPr>
        <p:txBody>
          <a:bodyPr anchor="ctr"/>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71670" y="2677644"/>
            <a:ext cx="2818159" cy="2283824"/>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C72BC3-A9E3-764C-800D-86DD1448A6BC}"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1276271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215" y="2603501"/>
            <a:ext cx="3618869"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6535" y="2603500"/>
            <a:ext cx="361886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C72BC3-A9E3-764C-800D-86DD1448A6BC}" type="datetimeFigureOut">
              <a:rPr lang="en-US" smtClean="0"/>
              <a:pPr/>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2004955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216" y="2603500"/>
            <a:ext cx="3618868"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66215" y="3179763"/>
            <a:ext cx="361886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56535" y="2603500"/>
            <a:ext cx="3618869"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56535" y="3179763"/>
            <a:ext cx="3618869" cy="284003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C72BC3-A9E3-764C-800D-86DD1448A6BC}" type="datetimeFigureOut">
              <a:rPr lang="en-US" smtClean="0"/>
              <a:pPr/>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370552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973668"/>
            <a:ext cx="6571060"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C72BC3-A9E3-764C-800D-86DD1448A6BC}" type="datetimeFigureOut">
              <a:rPr lang="en-US" smtClean="0"/>
              <a:pPr/>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253519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72BC3-A9E3-764C-800D-86DD1448A6BC}" type="datetimeFigureOut">
              <a:rPr lang="en-US" smtClean="0"/>
              <a:pPr/>
              <a:t>12/12/2018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394688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95400"/>
            <a:ext cx="2094869" cy="160020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335859" y="1447800"/>
            <a:ext cx="38925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215" y="3129281"/>
            <a:ext cx="2094869" cy="28955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CCC72BC3-A9E3-764C-800D-86DD1448A6BC}" type="datetimeFigureOut">
              <a:rPr lang="en-US" smtClean="0"/>
              <a:pPr/>
              <a:t>12/12/2018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363823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693334"/>
            <a:ext cx="2898851" cy="1735667"/>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10903" y="1143000"/>
            <a:ext cx="242039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866216" y="3657600"/>
            <a:ext cx="2894409" cy="13716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CCC72BC3-A9E3-764C-800D-86DD1448A6BC}" type="datetimeFigureOut">
              <a:rPr lang="en-US" smtClean="0"/>
              <a:pPr/>
              <a:t>12/12/2018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50273-F455-7D4F-8782-207C52466607}" type="slidenum">
              <a:rPr lang="en-US" smtClean="0"/>
              <a:pPr/>
              <a:t>‹#›</a:t>
            </a:fld>
            <a:endParaRPr lang="en-US"/>
          </a:p>
        </p:txBody>
      </p:sp>
    </p:spTree>
    <p:extLst>
      <p:ext uri="{BB962C8B-B14F-4D97-AF65-F5344CB8AC3E}">
        <p14:creationId xmlns:p14="http://schemas.microsoft.com/office/powerpoint/2010/main" val="319072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973668"/>
            <a:ext cx="6571060"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216" y="2603500"/>
            <a:ext cx="6571060"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89829" y="6391839"/>
            <a:ext cx="742949" cy="304799"/>
          </a:xfrm>
          <a:prstGeom prst="rect">
            <a:avLst/>
          </a:prstGeom>
        </p:spPr>
        <p:txBody>
          <a:bodyPr vert="horz" lIns="91440" tIns="45720" rIns="91440" bIns="45720" rtlCol="0" anchor="ctr"/>
          <a:lstStyle>
            <a:lvl1pPr algn="r">
              <a:defRPr sz="750" b="1" i="0">
                <a:solidFill>
                  <a:schemeClr val="accent1"/>
                </a:solidFill>
              </a:defRPr>
            </a:lvl1pPr>
          </a:lstStyle>
          <a:p>
            <a:fld id="{CCC72BC3-A9E3-764C-800D-86DD1448A6BC}" type="datetimeFigureOut">
              <a:rPr lang="en-US" smtClean="0"/>
              <a:pPr/>
              <a:t>12/12/2018</a:t>
            </a:fld>
            <a:endParaRPr lang="en-US"/>
          </a:p>
        </p:txBody>
      </p:sp>
      <p:sp>
        <p:nvSpPr>
          <p:cNvPr id="5" name="Footer Placeholder 4"/>
          <p:cNvSpPr>
            <a:spLocks noGrp="1"/>
          </p:cNvSpPr>
          <p:nvPr>
            <p:ph type="ftr" sz="quarter" idx="3"/>
          </p:nvPr>
        </p:nvSpPr>
        <p:spPr>
          <a:xfrm>
            <a:off x="420833" y="6391839"/>
            <a:ext cx="2894846" cy="304801"/>
          </a:xfrm>
          <a:prstGeom prst="rect">
            <a:avLst/>
          </a:prstGeom>
        </p:spPr>
        <p:txBody>
          <a:bodyPr vert="horz" lIns="91440" tIns="45720" rIns="91440" bIns="45720" rtlCol="0" anchor="ctr"/>
          <a:lstStyle>
            <a:lvl1pPr algn="l">
              <a:defRPr sz="750" b="1" i="0">
                <a:solidFill>
                  <a:schemeClr val="accent1"/>
                </a:solidFill>
              </a:defRPr>
            </a:lvl1pPr>
          </a:lstStyle>
          <a:p>
            <a:endParaRPr lang="en-US"/>
          </a:p>
        </p:txBody>
      </p:sp>
      <p:sp>
        <p:nvSpPr>
          <p:cNvPr id="21" name="Rectangle 2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100" b="0" i="0">
                <a:solidFill>
                  <a:schemeClr val="bg1"/>
                </a:solidFill>
              </a:defRPr>
            </a:lvl1pPr>
          </a:lstStyle>
          <a:p>
            <a:fld id="{0D150273-F455-7D4F-8782-207C52466607}" type="slidenum">
              <a:rPr lang="en-US" smtClean="0"/>
              <a:pPr/>
              <a:t>‹#›</a:t>
            </a:fld>
            <a:endParaRPr lang="en-US"/>
          </a:p>
        </p:txBody>
      </p:sp>
    </p:spTree>
    <p:extLst>
      <p:ext uri="{BB962C8B-B14F-4D97-AF65-F5344CB8AC3E}">
        <p14:creationId xmlns:p14="http://schemas.microsoft.com/office/powerpoint/2010/main" val="29217870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Project </a:t>
            </a:r>
            <a:r>
              <a:rPr lang="en-US" dirty="0" smtClean="0"/>
              <a:t>planning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smtClean="0"/>
              <a:t> </a:t>
            </a:r>
            <a:endParaRPr lang="en-US" dirty="0" smtClean="0"/>
          </a:p>
          <a:p>
            <a:r>
              <a:rPr lang="en-US" dirty="0" smtClean="0"/>
              <a:t>The principal argument against plan-driven development is that many early decisions have to be revised because of changes to the environment in which the software is to be developed and used.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2026374"/>
            <a:ext cx="8229600" cy="4525963"/>
          </a:xfrm>
        </p:spPr>
        <p:txBody>
          <a:bodyPr/>
          <a:lstStyle/>
          <a:p>
            <a:r>
              <a:rPr lang="en-US" dirty="0" smtClean="0"/>
              <a:t>In a plan-driven development project, a project plan sets out the resources available to the project, the work breakdown and a schedule for carrying out the work. </a:t>
            </a:r>
          </a:p>
          <a:p>
            <a:r>
              <a:rPr lang="en-US" dirty="0" smtClean="0"/>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58946"/>
          <a:ext cx="8229600" cy="3322320"/>
        </p:xfrm>
        <a:graphic>
          <a:graphicData uri="http://schemas.openxmlformats.org/drawingml/2006/table">
            <a:tbl>
              <a:tblPr firstRow="1" bandRow="1">
                <a:tableStyleId>{5C22544A-7EE6-4342-B048-85BDC9FD1C3A}</a:tableStyleId>
              </a:tblPr>
              <a:tblGrid>
                <a:gridCol w="3096360">
                  <a:extLst>
                    <a:ext uri="{9D8B030D-6E8A-4147-A177-3AD203B41FA5}">
                      <a16:colId xmlns:a16="http://schemas.microsoft.com/office/drawing/2014/main" val="20000"/>
                    </a:ext>
                  </a:extLst>
                </a:gridCol>
                <a:gridCol w="513324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quality procedures and standards that will be used in a project.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Validation plan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approach, resources, and schedule used for system validation.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a:solidFill>
                            <a:srgbClr val="000000"/>
                          </a:solidFill>
                          <a:latin typeface="Arial"/>
                          <a:ea typeface="Times New Roman"/>
                          <a:cs typeface="Arial"/>
                        </a:rPr>
                        <a:t>Configuration management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configuration management procedures and structures to be used.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a:solidFill>
                            <a:srgbClr val="000000"/>
                          </a:solidFill>
                          <a:latin typeface="Arial"/>
                          <a:ea typeface="Times New Roman"/>
                          <a:cs typeface="Arial"/>
                        </a:rPr>
                        <a:t>Maintenance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l">
                        <a:spcAft>
                          <a:spcPts val="0"/>
                        </a:spcAft>
                      </a:pPr>
                      <a:r>
                        <a:rPr lang="en-US" sz="1600">
                          <a:solidFill>
                            <a:srgbClr val="000000"/>
                          </a:solidFill>
                          <a:latin typeface="Arial"/>
                          <a:ea typeface="Times New Roman"/>
                          <a:cs typeface="Arial"/>
                        </a:rPr>
                        <a:t>Staff development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how the skills and experience of the project team members will be developed. </a:t>
                      </a:r>
                      <a:r>
                        <a:rPr lang="en-US"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pic>
        <p:nvPicPr>
          <p:cNvPr id="4" name="Content Placeholder 3" descr="23.3 PlanningProcessActDiag.eps"/>
          <p:cNvPicPr>
            <a:picLocks noGrp="1" noChangeAspect="1"/>
          </p:cNvPicPr>
          <p:nvPr>
            <p:ph idx="1"/>
          </p:nvPr>
        </p:nvPicPr>
        <p:blipFill>
          <a:blip r:embed="rId2"/>
          <a:stretch>
            <a:fillRect/>
          </a:stretch>
        </p:blipFill>
        <p:spPr>
          <a:xfrm>
            <a:off x="1223538" y="3048158"/>
            <a:ext cx="5904762" cy="252698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idx="1"/>
          </p:nvPr>
        </p:nvSpPr>
        <p:spPr>
          <a:noFill/>
          <a:ln/>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which you can assess progress, for example, the handover of the system for testing. </a:t>
            </a:r>
          </a:p>
          <a:p>
            <a:r>
              <a:rPr lang="en-US" dirty="0" smtClean="0"/>
              <a:t>Deliverables are work products that are delivered to the customer, e.g. a requirements document for the system.</a:t>
            </a:r>
            <a:endParaRPr lang="en-GB"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r>
              <a:rPr lang="en-GB" dirty="0" smtClean="0"/>
              <a:t> </a:t>
            </a:r>
            <a:endParaRPr lang="en-US" dirty="0"/>
          </a:p>
        </p:txBody>
      </p:sp>
      <p:pic>
        <p:nvPicPr>
          <p:cNvPr id="4" name="Content Placeholder 3" descr="23.4 SchedulingProcess.eps"/>
          <p:cNvPicPr>
            <a:picLocks noGrp="1" noChangeAspect="1"/>
          </p:cNvPicPr>
          <p:nvPr>
            <p:ph idx="1"/>
          </p:nvPr>
        </p:nvPicPr>
        <p:blipFill>
          <a:blip r:embed="rId2"/>
          <a:stretch>
            <a:fillRect/>
          </a:stretch>
        </p:blipFill>
        <p:spPr>
          <a:xfrm>
            <a:off x="1363220" y="3771967"/>
            <a:ext cx="5625397" cy="107936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Software pricing</a:t>
            </a:r>
            <a:endParaRPr lang="en-GB" dirty="0" smtClean="0"/>
          </a:p>
          <a:p>
            <a:r>
              <a:rPr lang="en-US" dirty="0" smtClean="0"/>
              <a:t>Plan-driven development</a:t>
            </a:r>
            <a:endParaRPr lang="en-GB" dirty="0" smtClean="0"/>
          </a:p>
          <a:p>
            <a:r>
              <a:rPr lang="en-US" dirty="0" smtClean="0"/>
              <a:t>Project scheduling</a:t>
            </a:r>
            <a:endParaRPr lang="en-GB" dirty="0" smtClean="0"/>
          </a:p>
          <a:p>
            <a:r>
              <a:rPr lang="en-US" dirty="0" smtClean="0"/>
              <a:t>Agile planning</a:t>
            </a:r>
            <a:endParaRPr lang="en-GB" dirty="0" smtClean="0"/>
          </a:p>
          <a:p>
            <a:r>
              <a:rPr lang="en-US" dirty="0" smtClean="0"/>
              <a:t>Estimation techniques</a:t>
            </a:r>
            <a:r>
              <a:rPr lang="en-GB"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representation</a:t>
            </a:r>
            <a:endParaRPr lang="en-GB" dirty="0"/>
          </a:p>
        </p:txBody>
      </p:sp>
      <p:sp>
        <p:nvSpPr>
          <p:cNvPr id="32771" name="Rectangle 3"/>
          <p:cNvSpPr>
            <a:spLocks noGrp="1" noChangeArrowheads="1"/>
          </p:cNvSpPr>
          <p:nvPr>
            <p:ph idx="1"/>
          </p:nvPr>
        </p:nvSpPr>
        <p:spPr>
          <a:noFill/>
          <a:ln/>
        </p:spPr>
        <p:txBody>
          <a:bodyPr lIns="90840" tIns="44623" rIns="90840" bIns="44623"/>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Bar </a:t>
            </a:r>
            <a:r>
              <a:rPr lang="en-GB" dirty="0"/>
              <a:t>charts</a:t>
            </a:r>
            <a:r>
              <a:rPr lang="en-GB" dirty="0" smtClean="0"/>
              <a:t> are the most commonly used representation for project schedules. They show the schedule as activities or resources against time.</a:t>
            </a:r>
            <a:endParaRPr lang="en-GB"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866775" y="2603500"/>
          <a:ext cx="6618288" cy="3416300"/>
        </p:xfrm>
        <a:graphic>
          <a:graphicData uri="http://schemas.openxmlformats.org/drawingml/2006/table">
            <a:tbl>
              <a:tblPr firstRow="1" bandRow="1">
                <a:tableStyleId>{5C22544A-7EE6-4342-B048-85BDC9FD1C3A}</a:tableStyleId>
              </a:tblPr>
              <a:tblGrid>
                <a:gridCol w="1175307">
                  <a:extLst>
                    <a:ext uri="{9D8B030D-6E8A-4147-A177-3AD203B41FA5}">
                      <a16:colId xmlns:a16="http://schemas.microsoft.com/office/drawing/2014/main" val="20000"/>
                    </a:ext>
                  </a:extLst>
                </a:gridCol>
                <a:gridCol w="1542991">
                  <a:extLst>
                    <a:ext uri="{9D8B030D-6E8A-4147-A177-3AD203B41FA5}">
                      <a16:colId xmlns:a16="http://schemas.microsoft.com/office/drawing/2014/main" val="20001"/>
                    </a:ext>
                  </a:extLst>
                </a:gridCol>
                <a:gridCol w="1575588">
                  <a:extLst>
                    <a:ext uri="{9D8B030D-6E8A-4147-A177-3AD203B41FA5}">
                      <a16:colId xmlns:a16="http://schemas.microsoft.com/office/drawing/2014/main" val="20002"/>
                    </a:ext>
                  </a:extLst>
                </a:gridCol>
                <a:gridCol w="2324401">
                  <a:extLst>
                    <a:ext uri="{9D8B030D-6E8A-4147-A177-3AD203B41FA5}">
                      <a16:colId xmlns:a16="http://schemas.microsoft.com/office/drawing/2014/main" val="20003"/>
                    </a:ext>
                  </a:extLst>
                </a:gridCol>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43918" marR="43918"/>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43918" marR="43918"/>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43918" marR="43918"/>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43918" marR="43918"/>
                </a:tc>
                <a:extLst>
                  <a:ext uri="{0D108BD9-81ED-4DB2-BD59-A6C34878D82A}">
                    <a16:rowId xmlns:a16="http://schemas.microsoft.com/office/drawing/2014/main" val="10000"/>
                  </a:ext>
                </a:extLst>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43918" marR="43918"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endParaRPr lang="en-US" sz="1600">
                        <a:solidFill>
                          <a:srgbClr val="000000"/>
                        </a:solidFill>
                        <a:latin typeface="Arial"/>
                        <a:ea typeface="Times New Roman"/>
                        <a:cs typeface="Arial"/>
                      </a:endParaRPr>
                    </a:p>
                  </a:txBody>
                  <a:tcPr marL="43918" marR="43918" marT="0"/>
                </a:tc>
                <a:extLst>
                  <a:ext uri="{0D108BD9-81ED-4DB2-BD59-A6C34878D82A}">
                    <a16:rowId xmlns:a16="http://schemas.microsoft.com/office/drawing/2014/main" val="10001"/>
                  </a:ext>
                </a:extLst>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endParaRPr lang="en-US" sz="1600">
                        <a:solidFill>
                          <a:srgbClr val="000000"/>
                        </a:solidFill>
                        <a:latin typeface="Arial"/>
                        <a:ea typeface="Times New Roman"/>
                        <a:cs typeface="Arial"/>
                      </a:endParaRPr>
                    </a:p>
                  </a:txBody>
                  <a:tcPr marL="43918" marR="43918" marT="0"/>
                </a:tc>
                <a:extLst>
                  <a:ext uri="{0D108BD9-81ED-4DB2-BD59-A6C34878D82A}">
                    <a16:rowId xmlns:a16="http://schemas.microsoft.com/office/drawing/2014/main" val="10002"/>
                  </a:ext>
                </a:extLst>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43918" marR="43918" marT="0"/>
                </a:tc>
                <a:extLst>
                  <a:ext uri="{0D108BD9-81ED-4DB2-BD59-A6C34878D82A}">
                    <a16:rowId xmlns:a16="http://schemas.microsoft.com/office/drawing/2014/main" val="10003"/>
                  </a:ext>
                </a:extLst>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endParaRPr lang="en-US" sz="1600">
                        <a:solidFill>
                          <a:srgbClr val="000000"/>
                        </a:solidFill>
                        <a:latin typeface="Arial"/>
                        <a:ea typeface="Times New Roman"/>
                        <a:cs typeface="Arial"/>
                      </a:endParaRPr>
                    </a:p>
                  </a:txBody>
                  <a:tcPr marL="43918" marR="43918" marT="0"/>
                </a:tc>
                <a:extLst>
                  <a:ext uri="{0D108BD9-81ED-4DB2-BD59-A6C34878D82A}">
                    <a16:rowId xmlns:a16="http://schemas.microsoft.com/office/drawing/2014/main" val="10004"/>
                  </a:ext>
                </a:extLst>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43918" marR="43918" marT="0"/>
                </a:tc>
                <a:extLst>
                  <a:ext uri="{0D108BD9-81ED-4DB2-BD59-A6C34878D82A}">
                    <a16:rowId xmlns:a16="http://schemas.microsoft.com/office/drawing/2014/main" val="10005"/>
                  </a:ext>
                </a:extLst>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43918" marR="43918" marT="0"/>
                </a:tc>
                <a:extLst>
                  <a:ext uri="{0D108BD9-81ED-4DB2-BD59-A6C34878D82A}">
                    <a16:rowId xmlns:a16="http://schemas.microsoft.com/office/drawing/2014/main" val="10006"/>
                  </a:ext>
                </a:extLst>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43918" marR="43918" marT="0"/>
                </a:tc>
                <a:extLst>
                  <a:ext uri="{0D108BD9-81ED-4DB2-BD59-A6C34878D82A}">
                    <a16:rowId xmlns:a16="http://schemas.microsoft.com/office/drawing/2014/main" val="10007"/>
                  </a:ext>
                </a:extLst>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43918" marR="43918" marT="0"/>
                </a:tc>
                <a:extLst>
                  <a:ext uri="{0D108BD9-81ED-4DB2-BD59-A6C34878D82A}">
                    <a16:rowId xmlns:a16="http://schemas.microsoft.com/office/drawing/2014/main" val="10008"/>
                  </a:ext>
                </a:extLst>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43918" marR="43918" marT="0"/>
                </a:tc>
                <a:extLst>
                  <a:ext uri="{0D108BD9-81ED-4DB2-BD59-A6C34878D82A}">
                    <a16:rowId xmlns:a16="http://schemas.microsoft.com/office/drawing/2014/main" val="10009"/>
                  </a:ext>
                </a:extLst>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43918" marR="43918" marT="0"/>
                </a:tc>
                <a:extLst>
                  <a:ext uri="{0D108BD9-81ED-4DB2-BD59-A6C34878D82A}">
                    <a16:rowId xmlns:a16="http://schemas.microsoft.com/office/drawing/2014/main" val="10010"/>
                  </a:ext>
                </a:extLst>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43918" marR="43918" marT="0"/>
                </a:tc>
                <a:extLst>
                  <a:ext uri="{0D108BD9-81ED-4DB2-BD59-A6C34878D82A}">
                    <a16:rowId xmlns:a16="http://schemas.microsoft.com/office/drawing/2014/main" val="10011"/>
                  </a:ext>
                </a:extLst>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43918" marR="43918"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43918" marR="43918" marT="0"/>
                </a:tc>
                <a:extLst>
                  <a:ext uri="{0D108BD9-81ED-4DB2-BD59-A6C34878D82A}">
                    <a16:rowId xmlns:a16="http://schemas.microsoft.com/office/drawing/2014/main" val="1001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603" r="-1628"/>
              <a:stretch>
                <a:fillRect/>
              </a:stretch>
            </p:blipFill>
          </mc:Choice>
          <mc:Fallback>
            <p:blipFill>
              <a:blip r:embed="rId3"/>
              <a:srcRect l="-2603" r="-1628"/>
              <a:stretch>
                <a:fillRect/>
              </a:stretch>
            </p:blipFill>
          </mc:Fallback>
        </mc:AlternateContent>
        <p:spPr>
          <a:xfrm>
            <a:off x="1376317" y="1600200"/>
            <a:ext cx="6374115" cy="502448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pic>
        <p:nvPicPr>
          <p:cNvPr id="4" name="Content Placeholder 3" descr="23.7 Staff-alloc-chart.eps"/>
          <p:cNvPicPr>
            <a:picLocks noGrp="1" noChangeAspect="1"/>
          </p:cNvPicPr>
          <p:nvPr>
            <p:ph idx="1"/>
          </p:nvPr>
        </p:nvPicPr>
        <p:blipFill>
          <a:blip r:embed="rId2"/>
          <a:stretch>
            <a:fillRect/>
          </a:stretch>
        </p:blipFill>
        <p:spPr>
          <a:xfrm>
            <a:off x="2093379" y="2717999"/>
            <a:ext cx="4165079" cy="3187301"/>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t>
            </a:r>
            <a:r>
              <a:rPr lang="en-US" dirty="0"/>
              <a:t>in XP</a:t>
            </a:r>
            <a:r>
              <a:rPr lang="en-GB" dirty="0" smtClean="0"/>
              <a:t> </a:t>
            </a:r>
            <a:endParaRPr lang="en-US" dirty="0"/>
          </a:p>
        </p:txBody>
      </p:sp>
      <p:pic>
        <p:nvPicPr>
          <p:cNvPr id="4" name="Content Placeholder 3" descr="23.8 PlanningGame.eps"/>
          <p:cNvPicPr>
            <a:picLocks noGrp="1" noChangeAspect="1"/>
          </p:cNvPicPr>
          <p:nvPr>
            <p:ph idx="1"/>
          </p:nvPr>
        </p:nvPicPr>
        <p:blipFill>
          <a:blip r:embed="rId2"/>
          <a:stretch>
            <a:fillRect/>
          </a:stretch>
        </p:blipFill>
        <p:spPr>
          <a:xfrm>
            <a:off x="1788617" y="4013237"/>
            <a:ext cx="4774603" cy="596825"/>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r>
              <a:rPr lang="en-US" sz="2000" dirty="0" smtClean="0"/>
              <a:t>The system specification in XP is based on user stories that reflect the features that should be included in the system. </a:t>
            </a:r>
          </a:p>
          <a:p>
            <a:r>
              <a:rPr lang="en-US" sz="2000" dirty="0" smtClean="0"/>
              <a:t>The project team read and discuss the stories and rank them in order of the amount of time they think it will take to implement the story.</a:t>
            </a:r>
            <a:r>
              <a:rPr lang="en-GB" sz="2000" dirty="0" smtClean="0"/>
              <a:t> </a:t>
            </a:r>
          </a:p>
          <a:p>
            <a:r>
              <a:rPr lang="en-US" sz="2000" dirty="0" smtClean="0"/>
              <a:t>Release planning involves selecting and refining the stories that will reflect the features to be implemented in a release of a system and the order in which the stories should be implemented.</a:t>
            </a:r>
            <a:r>
              <a:rPr lang="en-GB" sz="2000" dirty="0" smtClean="0"/>
              <a:t> </a:t>
            </a:r>
          </a:p>
          <a:p>
            <a:r>
              <a:rPr lang="en-US" sz="2000" dirty="0" smtClean="0"/>
              <a:t>Stories to be implemented in each iteration are chosen, with the number of stories reflecting the time to deliver an iteration (usually 2 or 3 weeks).</a:t>
            </a:r>
            <a:r>
              <a:rPr lang="en-GB" sz="2000" dirty="0" smtClean="0"/>
              <a:t> </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77500" lnSpcReduction="20000"/>
          </a:bodyPr>
          <a:lstStyle/>
          <a:p>
            <a:r>
              <a:rPr lang="en-US" sz="2000" dirty="0" smtClean="0"/>
              <a:t>The price charged for a system does not just depend on its estimated development costs; it may be adjusted depending on the market and organizational priorities. </a:t>
            </a:r>
            <a:endParaRPr lang="en-GB" sz="2000" dirty="0" smtClean="0"/>
          </a:p>
          <a:p>
            <a:r>
              <a:rPr lang="en-US" sz="2000" dirty="0" smtClean="0"/>
              <a:t>Plan-driven development is organized around a complete project plan that defines the project activities, the planned effort, the activity schedule and who is responsible for each activity.</a:t>
            </a:r>
            <a:endParaRPr lang="en-GB" sz="2000" dirty="0" smtClean="0"/>
          </a:p>
          <a:p>
            <a:r>
              <a:rPr lang="en-US" sz="2000" dirty="0" smtClean="0"/>
              <a:t>Project scheduling involves the creation of graphical representations the project plan. Bar </a:t>
            </a:r>
            <a:r>
              <a:rPr lang="en-US" sz="2000" dirty="0" err="1" smtClean="0"/>
              <a:t>chartsshow</a:t>
            </a:r>
            <a:r>
              <a:rPr lang="en-US" sz="2000" dirty="0" smtClean="0"/>
              <a:t> the activity duration and staffing timelines, are the most commonly used schedule representations. </a:t>
            </a:r>
          </a:p>
          <a:p>
            <a:r>
              <a:rPr lang="en-US" sz="2000" dirty="0" smtClean="0"/>
              <a:t>The XP planning game involves the whole team in project planning. The plan is developed incrementally and, if problems arise, is adjusted. Software functionality is reduced instead of delaying delivery of an increment.</a:t>
            </a:r>
            <a:endParaRPr lang="en-GB" sz="2000" dirty="0" smtClean="0"/>
          </a:p>
          <a:p>
            <a:endParaRPr lang="en-GB" sz="2000"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23 – Project planning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Project planning involves breaking down the work into parts and assign these to project team members, anticipate problems that might arise and prepare tentative solutions to those problems. </a:t>
            </a:r>
          </a:p>
          <a:p>
            <a:r>
              <a:rPr lang="en-US" dirty="0" smtClean="0"/>
              <a:t>The project plan, which is created at the start of a project, is used to communicate how the work will be done to the project team and customers, and to help assess progress on the project.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dirty="0" smtClean="0"/>
              <a:t>Organizations need to make software effort and cost estimates. There are two types of technique that can be used to do this:</a:t>
            </a:r>
            <a:endParaRPr lang="en-GB" dirty="0" smtClean="0"/>
          </a:p>
          <a:p>
            <a:pPr lvl="1"/>
            <a:r>
              <a:rPr lang="en-US" i="1" dirty="0" smtClean="0"/>
              <a:t>Experience-based techniques</a:t>
            </a:r>
            <a:r>
              <a:rPr lang="en-US" dirty="0" smtClean="0"/>
              <a:t> 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dirty="0" smtClean="0"/>
              <a:t>Experience-based techniques rely on judgments based on experience of past projects and the effort expended in these projects on software development activities. </a:t>
            </a:r>
          </a:p>
          <a:p>
            <a:r>
              <a:rPr lang="en-US" dirty="0" smtClean="0"/>
              <a:t>Typically, you identify the deliverables to be produced in a project and the different software components or systems that are to be developed. </a:t>
            </a:r>
          </a:p>
          <a:p>
            <a:r>
              <a:rPr lang="en-US" dirty="0" smtClean="0"/>
              <a:t>You document these in a spreadsheet, estimate them individually and compute the total effort required. </a:t>
            </a:r>
          </a:p>
          <a:p>
            <a:r>
              <a:rPr lang="en-US" dirty="0" smtClean="0"/>
              <a:t>It usually helps to get a group of people involved in the effort estimation and to ask each member of the group to explain their estimate.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idx="1"/>
          </p:nvPr>
        </p:nvSpPr>
        <p:spPr>
          <a:noFill/>
          <a:ln/>
        </p:spPr>
        <p:txBody>
          <a:bodyPr lIns="90840" tIns="44623" rIns="90840" bIns="44623">
            <a:normAutofit fontScale="85000" lnSpcReduction="20000"/>
          </a:bodyPr>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Tree>
  </p:cSld>
  <p:clrMapOvr>
    <a:masterClrMapping/>
  </p:clrMapOvr>
  <p:transition advTm="2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COTS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a:t>uncertainty</a:t>
            </a:r>
            <a:r>
              <a:rPr lang="en-GB" dirty="0" smtClean="0"/>
              <a:t> </a:t>
            </a:r>
            <a:endParaRPr lang="en-US" dirty="0"/>
          </a:p>
        </p:txBody>
      </p:sp>
      <p:pic>
        <p:nvPicPr>
          <p:cNvPr id="4" name="Content Placeholder 3" descr="23.9 Estimate-refinement.eps"/>
          <p:cNvPicPr>
            <a:picLocks noGrp="1" noChangeAspect="1"/>
          </p:cNvPicPr>
          <p:nvPr>
            <p:ph idx="1"/>
          </p:nvPr>
        </p:nvPicPr>
        <p:blipFill>
          <a:blip r:embed="rId2"/>
          <a:stretch>
            <a:fillRect/>
          </a:stretch>
        </p:blipFill>
        <p:spPr>
          <a:xfrm>
            <a:off x="2296554" y="3168793"/>
            <a:ext cx="3758730" cy="2285714"/>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t>The COCOMO</a:t>
            </a:r>
            <a:r>
              <a:rPr lang="en-GB" dirty="0" smtClean="0"/>
              <a:t> 2 model</a:t>
            </a:r>
            <a:endParaRPr lang="en-GB" dirty="0"/>
          </a:p>
        </p:txBody>
      </p:sp>
      <p:sp>
        <p:nvSpPr>
          <p:cNvPr id="53251" name="Rectangle 3"/>
          <p:cNvSpPr>
            <a:spLocks noGrp="1" noChangeArrowheads="1"/>
          </p:cNvSpPr>
          <p:nvPr>
            <p:ph idx="1"/>
          </p:nvPr>
        </p:nvSpPr>
        <p:spPr>
          <a:noFill/>
          <a:ln/>
        </p:spPr>
        <p:txBody>
          <a:bodyPr lIns="90840" tIns="44623" rIns="90840" bIns="44623">
            <a:normAutofit fontScale="92500" lnSpcReduction="20000"/>
          </a:bodyPr>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a:t>
            </a:r>
            <a:r>
              <a:rPr lang="en-GB" sz="2400" dirty="0" smtClean="0"/>
              <a:t> 2.</a:t>
            </a:r>
            <a:endParaRPr lang="en-GB" sz="2400" dirty="0"/>
          </a:p>
          <a:p>
            <a:r>
              <a:rPr lang="en-GB" sz="2400" dirty="0"/>
              <a:t>COCOMO</a:t>
            </a:r>
            <a:r>
              <a:rPr lang="en-GB" sz="2400" dirty="0" smtClean="0"/>
              <a:t> 2 </a:t>
            </a:r>
            <a:r>
              <a:rPr lang="en-GB" sz="2400" dirty="0"/>
              <a:t>takes into account different approaches to software development, reuse, etc. </a:t>
            </a:r>
          </a:p>
        </p:txBody>
      </p:sp>
    </p:spTree>
  </p:cSld>
  <p:clrMapOvr>
    <a:masterClrMapping/>
  </p:clrMapOvr>
  <p:transition advTm="2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idx="1"/>
          </p:nvPr>
        </p:nvSpPr>
        <p:spPr/>
        <p:txBody>
          <a:bodyPr>
            <a:normAutofit fontScale="92500" lnSpcReduction="20000"/>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t>
            </a:r>
            <a:r>
              <a:rPr lang="en-US" dirty="0"/>
              <a:t>estimation models</a:t>
            </a:r>
            <a:r>
              <a:rPr lang="en-GB" dirty="0" smtClean="0"/>
              <a:t> </a:t>
            </a:r>
            <a:endParaRPr lang="en-US" dirty="0"/>
          </a:p>
        </p:txBody>
      </p:sp>
      <p:pic>
        <p:nvPicPr>
          <p:cNvPr id="4" name="Content Placeholder 3" descr="23.10 COCOMO-models.eps"/>
          <p:cNvPicPr>
            <a:picLocks noGrp="1" noChangeAspect="1"/>
          </p:cNvPicPr>
          <p:nvPr>
            <p:ph idx="1"/>
          </p:nvPr>
        </p:nvPicPr>
        <p:blipFill>
          <a:blip r:embed="rId2"/>
          <a:stretch>
            <a:fillRect/>
          </a:stretch>
        </p:blipFill>
        <p:spPr>
          <a:xfrm>
            <a:off x="1744173" y="2883078"/>
            <a:ext cx="4863492" cy="2857143"/>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idx="1"/>
          </p:nvPr>
        </p:nvSpPr>
        <p:spPr/>
        <p:txBody>
          <a:bodyPr>
            <a:normAutofit fontScale="85000" lnSpcReduction="10000"/>
          </a:bodyPr>
          <a:lstStyle/>
          <a:p>
            <a:r>
              <a:rPr lang="en-GB" sz="2400"/>
              <a:t>Supports prototyping projects and projects where there is extensive reuse.</a:t>
            </a:r>
          </a:p>
          <a:p>
            <a:r>
              <a:rPr lang="en-GB" sz="2400"/>
              <a:t>Based on standard estimates of developer productivity in application (object) points/month.</a:t>
            </a:r>
          </a:p>
          <a:p>
            <a:r>
              <a:rPr lang="en-GB" sz="2400"/>
              <a:t>Takes CASE tool use into account.</a:t>
            </a:r>
          </a:p>
          <a:p>
            <a:r>
              <a:rPr lang="en-GB" sz="2400"/>
              <a:t>Formula is</a:t>
            </a:r>
          </a:p>
          <a:p>
            <a:pPr lvl="1" algn="just">
              <a:spcBef>
                <a:spcPts val="600"/>
              </a:spcBef>
              <a:spcAft>
                <a:spcPts val="600"/>
              </a:spcAft>
            </a:pPr>
            <a:r>
              <a:rPr lang="en-GB" sz="2000">
                <a:latin typeface="Helvetica" charset="0"/>
              </a:rPr>
              <a:t>PM</a:t>
            </a:r>
            <a:r>
              <a:rPr lang="en-GB" sz="2000"/>
              <a:t> = </a:t>
            </a:r>
            <a:r>
              <a:rPr lang="en-GB" sz="2000">
                <a:latin typeface="Helvetica" charset="0"/>
              </a:rPr>
              <a:t>( NAP</a:t>
            </a:r>
            <a:r>
              <a:rPr lang="en-GB" sz="2000"/>
              <a:t> </a:t>
            </a:r>
            <a:r>
              <a:rPr lang="en-GB" sz="2000">
                <a:latin typeface="Symbol" charset="2"/>
              </a:rPr>
              <a:t>´</a:t>
            </a:r>
            <a:r>
              <a:rPr lang="en-GB" sz="2000"/>
              <a:t> </a:t>
            </a:r>
            <a:r>
              <a:rPr lang="en-GB" sz="2000">
                <a:latin typeface="Helvetica" charset="0"/>
              </a:rPr>
              <a:t>(1 - %reuse/100 ) ) / PROD</a:t>
            </a:r>
            <a:endParaRPr lang="en-GB" sz="2000"/>
          </a:p>
          <a:p>
            <a:pPr lvl="1" algn="just"/>
            <a:r>
              <a:rPr lang="en-GB" sz="2000">
                <a:latin typeface="Helvetica" charset="0"/>
              </a:rPr>
              <a:t>PM</a:t>
            </a:r>
            <a:r>
              <a:rPr lang="en-GB" sz="2000"/>
              <a:t> is the effort in person-months, </a:t>
            </a:r>
            <a:r>
              <a:rPr lang="en-GB" sz="2000">
                <a:latin typeface="Helvetica" charset="0"/>
              </a:rPr>
              <a:t>NAP</a:t>
            </a:r>
            <a:r>
              <a:rPr lang="en-GB" sz="2000"/>
              <a:t> is the number of application points and </a:t>
            </a:r>
            <a:r>
              <a:rPr lang="en-GB" sz="2000">
                <a:latin typeface="Helvetica" charset="0"/>
              </a:rPr>
              <a:t>PROD</a:t>
            </a:r>
            <a:r>
              <a:rPr lang="en-GB" sz="2000"/>
              <a:t> is the productivity.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r>
              <a:rPr lang="en-US" dirty="0"/>
              <a:t>-point </a:t>
            </a:r>
            <a:r>
              <a:rPr lang="en-US" dirty="0" smtClean="0"/>
              <a:t>productivity</a:t>
            </a:r>
            <a:endParaRPr lang="en-US" dirty="0"/>
          </a:p>
        </p:txBody>
      </p:sp>
      <p:graphicFrame>
        <p:nvGraphicFramePr>
          <p:cNvPr id="4" name="Content Placeholder 3"/>
          <p:cNvGraphicFramePr>
            <a:graphicFrameLocks noGrp="1"/>
          </p:cNvGraphicFramePr>
          <p:nvPr>
            <p:ph idx="1"/>
          </p:nvPr>
        </p:nvGraphicFramePr>
        <p:xfrm>
          <a:off x="457200" y="2529839"/>
          <a:ext cx="8229600" cy="1859279"/>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pPr algn="l">
                        <a:spcAft>
                          <a:spcPts val="0"/>
                        </a:spcAft>
                      </a:pPr>
                      <a:r>
                        <a:rPr lang="en-US" sz="1400" dirty="0" smtClean="0">
                          <a:solidFill>
                            <a:srgbClr val="000000"/>
                          </a:solidFill>
                          <a:latin typeface="Arial"/>
                          <a:ea typeface="Times New Roman"/>
                          <a:cs typeface="Arial"/>
                        </a:rPr>
                        <a:t>Developer’s </a:t>
                      </a:r>
                      <a:r>
                        <a:rPr lang="en-US" sz="1400" dirty="0">
                          <a:solidFill>
                            <a:srgbClr val="000000"/>
                          </a:solidFill>
                          <a:latin typeface="Arial"/>
                          <a:ea typeface="Times New Roman"/>
                          <a:cs typeface="Arial"/>
                        </a:rPr>
                        <a:t>experience and capability</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a:solidFill>
                            <a:srgbClr val="000000"/>
                          </a:solidFill>
                          <a:latin typeface="Arial"/>
                          <a:ea typeface="Times New Roman"/>
                          <a:cs typeface="Arial"/>
                        </a:rPr>
                        <a:t>ICASE maturity and capability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Low</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PROD (NAP/month)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4</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7</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13</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smtClean="0">
                          <a:solidFill>
                            <a:srgbClr val="000000"/>
                          </a:solidFill>
                          <a:latin typeface="Arial"/>
                          <a:ea typeface="Times New Roman"/>
                          <a:cs typeface="Arial"/>
                        </a:rPr>
                        <a:t>50</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p:txBody>
          <a:bodyPr/>
          <a:lstStyle/>
          <a:p>
            <a:r>
              <a:rPr lang="en-US" dirty="0" smtClean="0"/>
              <a:t>At the proposal stage, when you are bidding for a contract to develop or provide a software system. </a:t>
            </a:r>
          </a:p>
          <a:p>
            <a:r>
              <a:rPr lang="en-US" dirty="0" smtClean="0"/>
              <a:t>During the project startup phase, when you have to plan who will work on the project, how the project will be broken down into increments, how resources will be allocated across your company, etc. </a:t>
            </a:r>
          </a:p>
          <a:p>
            <a:r>
              <a:rPr lang="en-US" dirty="0" smtClean="0"/>
              <a:t>Periodically throughout the project, when you modify your plan in the light of experience gained and information from monitoring the progress of the work.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idx="1"/>
          </p:nvPr>
        </p:nvSpPr>
        <p:spPr>
          <a:noFill/>
          <a:ln/>
        </p:spPr>
        <p:txBody>
          <a:bodyPr lIns="90840" tIns="44623" rIns="90840" bIns="44623"/>
          <a:lstStyle/>
          <a:p>
            <a:pPr>
              <a:lnSpc>
                <a:spcPct val="90000"/>
              </a:lnSpc>
            </a:pPr>
            <a:r>
              <a:rPr lang="en-GB"/>
              <a:t>Estimates can be made after the requirements have been agreed.</a:t>
            </a:r>
          </a:p>
          <a:p>
            <a:pPr>
              <a:lnSpc>
                <a:spcPct val="90000"/>
              </a:lnSpc>
            </a:pPr>
            <a:r>
              <a:rPr lang="en-GB"/>
              <a:t>Based on a standard formula for algorithmic models</a:t>
            </a:r>
          </a:p>
          <a:p>
            <a:pPr lvl="1" algn="just">
              <a:lnSpc>
                <a:spcPct val="90000"/>
              </a:lnSpc>
              <a:spcBef>
                <a:spcPts val="600"/>
              </a:spcBef>
              <a:spcAft>
                <a:spcPts val="600"/>
              </a:spcAft>
            </a:pPr>
            <a:r>
              <a:rPr lang="en-GB">
                <a:latin typeface="Helvetica" charset="0"/>
              </a:rPr>
              <a:t>PM</a:t>
            </a:r>
            <a:r>
              <a:rPr lang="en-GB"/>
              <a:t> = </a:t>
            </a:r>
            <a:r>
              <a:rPr lang="en-GB">
                <a:latin typeface="Helvetica" charset="0"/>
              </a:rPr>
              <a:t>A</a:t>
            </a:r>
            <a:r>
              <a:rPr lang="en-GB"/>
              <a:t> </a:t>
            </a:r>
            <a:r>
              <a:rPr lang="en-GB">
                <a:latin typeface="Symbol" charset="2"/>
              </a:rPr>
              <a:t>´</a:t>
            </a:r>
            <a:r>
              <a:rPr lang="en-GB"/>
              <a:t> </a:t>
            </a:r>
            <a:r>
              <a:rPr lang="en-GB">
                <a:latin typeface="Helvetica" charset="0"/>
              </a:rPr>
              <a:t>Size</a:t>
            </a:r>
            <a:r>
              <a:rPr lang="en-GB" baseline="30000">
                <a:latin typeface="Helvetica" charset="0"/>
              </a:rPr>
              <a:t>B</a:t>
            </a:r>
            <a:r>
              <a:rPr lang="en-GB" baseline="30000"/>
              <a:t> </a:t>
            </a:r>
            <a:r>
              <a:rPr lang="en-GB">
                <a:latin typeface="Symbol" charset="2"/>
              </a:rPr>
              <a:t>´</a:t>
            </a:r>
            <a:r>
              <a:rPr lang="en-GB"/>
              <a:t> </a:t>
            </a:r>
            <a:r>
              <a:rPr lang="en-GB">
                <a:latin typeface="Helvetica" charset="0"/>
              </a:rPr>
              <a:t>M</a:t>
            </a:r>
            <a:r>
              <a:rPr lang="en-GB"/>
              <a:t> where</a:t>
            </a:r>
          </a:p>
          <a:p>
            <a:pPr lvl="1" algn="just">
              <a:lnSpc>
                <a:spcPct val="90000"/>
              </a:lnSpc>
            </a:pPr>
            <a:r>
              <a:rPr lang="en-GB">
                <a:latin typeface="Helvetica" charset="0"/>
              </a:rPr>
              <a:t>M</a:t>
            </a:r>
            <a:r>
              <a:rPr lang="en-GB"/>
              <a:t> = PERS </a:t>
            </a:r>
            <a:r>
              <a:rPr lang="en-GB">
                <a:latin typeface="Symbol" charset="2"/>
              </a:rPr>
              <a:t>´</a:t>
            </a:r>
            <a:r>
              <a:rPr lang="en-GB"/>
              <a:t> RCPX </a:t>
            </a:r>
            <a:r>
              <a:rPr lang="en-GB">
                <a:latin typeface="Symbol" charset="2"/>
              </a:rPr>
              <a:t>´</a:t>
            </a:r>
            <a:r>
              <a:rPr lang="en-GB"/>
              <a:t> RUSE </a:t>
            </a:r>
            <a:r>
              <a:rPr lang="en-GB">
                <a:latin typeface="Symbol" charset="2"/>
              </a:rPr>
              <a:t>´</a:t>
            </a:r>
            <a:r>
              <a:rPr lang="en-GB"/>
              <a:t> PDIF </a:t>
            </a:r>
            <a:r>
              <a:rPr lang="en-GB">
                <a:latin typeface="Symbol" charset="2"/>
              </a:rPr>
              <a:t>´</a:t>
            </a:r>
            <a:r>
              <a:rPr lang="en-GB"/>
              <a:t> PREX </a:t>
            </a:r>
            <a:r>
              <a:rPr lang="en-GB">
                <a:latin typeface="Symbol" charset="2"/>
              </a:rPr>
              <a:t>´</a:t>
            </a:r>
            <a:r>
              <a:rPr lang="en-GB"/>
              <a:t> FCIL </a:t>
            </a:r>
            <a:r>
              <a:rPr lang="en-GB">
                <a:latin typeface="Symbol" charset="2"/>
              </a:rPr>
              <a:t>´</a:t>
            </a:r>
            <a:r>
              <a:rPr lang="en-GB"/>
              <a:t> SCED;</a:t>
            </a:r>
          </a:p>
          <a:p>
            <a:pPr lvl="1" algn="just">
              <a:lnSpc>
                <a:spcPct val="90000"/>
              </a:lnSpc>
            </a:pPr>
            <a:r>
              <a:rPr lang="en-GB"/>
              <a:t>A = 2.94 in initial calibration, Size in KLOC, B varies from 1.1 to 1.24 depending on novelty of the project, development flexibility, risk management approaches and the process maturity.</a:t>
            </a:r>
            <a:endParaRPr lang="en-GB" sz="2000"/>
          </a:p>
        </p:txBody>
      </p:sp>
    </p:spTree>
  </p:cSld>
  <p:clrMapOvr>
    <a:masterClrMapping/>
  </p:clrMapOvr>
  <p:transition advTm="2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idx="1"/>
          </p:nvPr>
        </p:nvSpPr>
        <p:spPr>
          <a:xfrm>
            <a:off x="688975" y="1606550"/>
            <a:ext cx="7804150" cy="4129088"/>
          </a:xfrm>
        </p:spPr>
        <p:txBody>
          <a:bodyPr/>
          <a:lstStyle/>
          <a:p>
            <a:pPr>
              <a:lnSpc>
                <a:spcPct val="90000"/>
              </a:lnSpc>
            </a:pPr>
            <a:r>
              <a:rPr lang="en-GB"/>
              <a:t>Multipliers reflect the capability of the developers, the non-functional requirements, the familiarity with the development platform, etc.</a:t>
            </a:r>
          </a:p>
          <a:p>
            <a:pPr lvl="1">
              <a:lnSpc>
                <a:spcPct val="90000"/>
              </a:lnSpc>
            </a:pPr>
            <a:r>
              <a:rPr lang="en-GB"/>
              <a:t>RCPX - product reliability and complexity;</a:t>
            </a:r>
          </a:p>
          <a:p>
            <a:pPr lvl="1">
              <a:lnSpc>
                <a:spcPct val="90000"/>
              </a:lnSpc>
            </a:pPr>
            <a:r>
              <a:rPr lang="en-GB"/>
              <a:t>RUSE - the reuse required;</a:t>
            </a:r>
          </a:p>
          <a:p>
            <a:pPr lvl="1">
              <a:lnSpc>
                <a:spcPct val="90000"/>
              </a:lnSpc>
            </a:pPr>
            <a:r>
              <a:rPr lang="en-GB"/>
              <a:t>PDIF - platform difficulty;</a:t>
            </a:r>
          </a:p>
          <a:p>
            <a:pPr lvl="1">
              <a:lnSpc>
                <a:spcPct val="90000"/>
              </a:lnSpc>
            </a:pPr>
            <a:r>
              <a:rPr lang="en-GB"/>
              <a:t>PREX - personnel experience;</a:t>
            </a:r>
          </a:p>
          <a:p>
            <a:pPr lvl="1">
              <a:lnSpc>
                <a:spcPct val="90000"/>
              </a:lnSpc>
            </a:pPr>
            <a:r>
              <a:rPr lang="en-GB"/>
              <a:t>PERS - personnel capability;</a:t>
            </a:r>
          </a:p>
          <a:p>
            <a:pPr lvl="1">
              <a:lnSpc>
                <a:spcPct val="90000"/>
              </a:lnSpc>
            </a:pPr>
            <a:r>
              <a:rPr lang="en-GB"/>
              <a:t>SCED - required schedule;</a:t>
            </a:r>
          </a:p>
          <a:p>
            <a:pPr lvl="1">
              <a:lnSpc>
                <a:spcPct val="90000"/>
              </a:lnSpc>
            </a:pPr>
            <a:r>
              <a:rPr lang="en-GB"/>
              <a:t>FCIL - the team support facilities.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idx="1"/>
          </p:nvPr>
        </p:nvSpPr>
        <p:spPr/>
        <p:txBody>
          <a:bodyPr/>
          <a:lstStyle/>
          <a:p>
            <a:pPr>
              <a:lnSpc>
                <a:spcPct val="90000"/>
              </a:lnSpc>
            </a:pPr>
            <a:r>
              <a:rPr lang="en-US"/>
              <a:t>Takes into account black-box code that is reused without change and code that has to be adapted to integrate it with new code.</a:t>
            </a:r>
          </a:p>
          <a:p>
            <a:pPr>
              <a:lnSpc>
                <a:spcPct val="90000"/>
              </a:lnSpc>
            </a:pPr>
            <a:r>
              <a:rPr lang="en-US"/>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idx="1"/>
          </p:nvPr>
        </p:nvSpPr>
        <p:spPr/>
        <p:txBody>
          <a:bodyPr/>
          <a:lstStyle/>
          <a:p>
            <a:r>
              <a:rPr lang="en-US"/>
              <a:t>For generated code:</a:t>
            </a:r>
          </a:p>
          <a:p>
            <a:pPr lvl="1"/>
            <a:r>
              <a:rPr lang="en-US"/>
              <a:t>PM = (ASLOC * AT/100)/ATPROD</a:t>
            </a:r>
          </a:p>
          <a:p>
            <a:pPr lvl="1"/>
            <a:r>
              <a:rPr lang="en-US"/>
              <a:t>ASLOC is the number of lines of generated code</a:t>
            </a:r>
          </a:p>
          <a:p>
            <a:pPr lvl="1"/>
            <a:r>
              <a:rPr lang="en-US"/>
              <a:t>AT is the percentage of code automatically generated.</a:t>
            </a:r>
          </a:p>
          <a:p>
            <a:pPr lvl="1"/>
            <a:r>
              <a:rPr lang="en-US"/>
              <a:t>ATPROD is the productivity of engineers in integrating this code.</a:t>
            </a:r>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idx="1"/>
          </p:nvPr>
        </p:nvSpPr>
        <p:spPr/>
        <p:txBody>
          <a:bodyPr/>
          <a:lstStyle/>
          <a:p>
            <a:r>
              <a:rPr lang="en-US"/>
              <a:t>When code has to be understood and integrated:</a:t>
            </a:r>
          </a:p>
          <a:p>
            <a:pPr lvl="1"/>
            <a:r>
              <a:rPr lang="en-US"/>
              <a:t>ESLOC = ASLOC * (1-AT/100) * AAM.</a:t>
            </a:r>
          </a:p>
          <a:p>
            <a:pPr lvl="1"/>
            <a:r>
              <a:rPr lang="en-US"/>
              <a:t>ASLOC and AT as before.</a:t>
            </a:r>
          </a:p>
          <a:p>
            <a:pPr lvl="1"/>
            <a:r>
              <a:rPr lang="en-US"/>
              <a:t>AAM is the adaptation adjustment multiplier computed from the costs of changing the reused code, the costs of understanding how to integrate the code and the costs of reuse decision making.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idx="1"/>
          </p:nvPr>
        </p:nvSpPr>
        <p:spPr>
          <a:xfrm>
            <a:off x="612775" y="1530350"/>
            <a:ext cx="8186738" cy="4359275"/>
          </a:xfrm>
        </p:spPr>
        <p:txBody>
          <a:bodyPr/>
          <a:lstStyle/>
          <a:p>
            <a:r>
              <a:rPr lang="en-GB"/>
              <a:t>Uses the same formula as the early design model but with 17 rather than 7 associated multipliers.</a:t>
            </a:r>
          </a:p>
          <a:p>
            <a:r>
              <a:rPr lang="en-GB"/>
              <a:t>The code size is estimated as:</a:t>
            </a:r>
          </a:p>
          <a:p>
            <a:pPr lvl="1"/>
            <a:r>
              <a:rPr lang="en-GB"/>
              <a:t>Number of lines of new code to be developed;</a:t>
            </a:r>
          </a:p>
          <a:p>
            <a:pPr lvl="1"/>
            <a:r>
              <a:rPr lang="en-GB"/>
              <a:t>Estimate of equivalent number of lines of new code computed using the reuse model;</a:t>
            </a:r>
          </a:p>
          <a:p>
            <a:pPr lvl="1"/>
            <a:r>
              <a:rPr lang="en-GB"/>
              <a:t>An estimate of the number of lines of code that have to be modified according to requirements changes.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
        <p:nvSpPr>
          <p:cNvPr id="61442" name="Rectangle 2"/>
          <p:cNvSpPr>
            <a:spLocks noGrp="1" noChangeArrowheads="1"/>
          </p:cNvSpPr>
          <p:nvPr>
            <p:ph idx="1"/>
          </p:nvPr>
        </p:nvSpPr>
        <p:spPr>
          <a:noFill/>
          <a:ln/>
        </p:spPr>
        <p:txBody>
          <a:bodyPr lIns="90840" tIns="44623" rIns="90840" bIns="44623">
            <a:normAutofit fontScale="85000" lnSpcReduction="20000"/>
          </a:bodyPr>
          <a:lstStyle/>
          <a:p>
            <a:pPr>
              <a:lnSpc>
                <a:spcPct val="90000"/>
              </a:lnSpc>
            </a:pPr>
            <a:r>
              <a:rPr lang="en-GB" sz="2400"/>
              <a:t>This depends on 5 scale factors (see next slide). Their sum/100 is added to 1.01</a:t>
            </a:r>
          </a:p>
          <a:p>
            <a:pPr>
              <a:lnSpc>
                <a:spcPct val="90000"/>
              </a:lnSpc>
            </a:pPr>
            <a:r>
              <a:rPr lang="en-GB" sz="2400"/>
              <a:t>A company takes on a project in a new domain. The client has not defined the process to be used and has not allowed time for risk analysis. The company has a CMM level 2 rating.</a:t>
            </a:r>
          </a:p>
          <a:p>
            <a:pPr lvl="1">
              <a:lnSpc>
                <a:spcPct val="90000"/>
              </a:lnSpc>
            </a:pPr>
            <a:r>
              <a:rPr lang="en-GB" sz="2000"/>
              <a:t>Precedenteness - new project (4)</a:t>
            </a:r>
          </a:p>
          <a:p>
            <a:pPr lvl="1">
              <a:lnSpc>
                <a:spcPct val="90000"/>
              </a:lnSpc>
            </a:pPr>
            <a:r>
              <a:rPr lang="en-GB" sz="2000"/>
              <a:t>Development flexibility - no client involvement - Very high (1)</a:t>
            </a:r>
          </a:p>
          <a:p>
            <a:pPr lvl="1">
              <a:lnSpc>
                <a:spcPct val="90000"/>
              </a:lnSpc>
            </a:pPr>
            <a:r>
              <a:rPr lang="en-GB" sz="2000"/>
              <a:t>Architecture/risk resolution - No risk analysis - V. Low .(5)</a:t>
            </a:r>
          </a:p>
          <a:p>
            <a:pPr lvl="1">
              <a:lnSpc>
                <a:spcPct val="90000"/>
              </a:lnSpc>
            </a:pPr>
            <a:r>
              <a:rPr lang="en-GB" sz="2000"/>
              <a:t>Team cohesion - new team - nominal (3)</a:t>
            </a:r>
          </a:p>
          <a:p>
            <a:pPr lvl="1">
              <a:lnSpc>
                <a:spcPct val="90000"/>
              </a:lnSpc>
            </a:pPr>
            <a:r>
              <a:rPr lang="en-GB" sz="2000"/>
              <a:t>Process maturity - some control - nominal (3)</a:t>
            </a:r>
          </a:p>
          <a:p>
            <a:pPr>
              <a:lnSpc>
                <a:spcPct val="90000"/>
              </a:lnSpc>
            </a:pPr>
            <a:r>
              <a:rPr lang="en-GB" sz="2400"/>
              <a:t>Scale factor is therefore 1.17.</a:t>
            </a:r>
          </a:p>
          <a:p>
            <a:pPr lvl="1">
              <a:lnSpc>
                <a:spcPct val="90000"/>
              </a:lnSpc>
            </a:pPr>
            <a:endParaRPr lang="en-GB" sz="2000"/>
          </a:p>
        </p:txBody>
      </p:sp>
    </p:spTree>
  </p:cSld>
  <p:clrMapOvr>
    <a:masterClrMapping/>
  </p:clrMapOvr>
  <p:transition advTm="2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r>
              <a:rPr lang="en-US" b="1" dirty="0" smtClean="0"/>
              <a:t> </a:t>
            </a:r>
            <a:r>
              <a:rPr lang="en-US" dirty="0"/>
              <a:t>factors used in the exponent computation in the post-architecture model</a:t>
            </a:r>
            <a:r>
              <a:rPr lang="en-GB" dirty="0" smtClean="0"/>
              <a:t> </a:t>
            </a:r>
            <a:endParaRPr lang="en-US" dirty="0"/>
          </a:p>
        </p:txBody>
      </p:sp>
      <p:graphicFrame>
        <p:nvGraphicFramePr>
          <p:cNvPr id="4" name="Content Placeholder 3"/>
          <p:cNvGraphicFramePr>
            <a:graphicFrameLocks noGrp="1"/>
          </p:cNvGraphicFramePr>
          <p:nvPr>
            <p:ph idx="1"/>
          </p:nvPr>
        </p:nvGraphicFramePr>
        <p:xfrm>
          <a:off x="866775" y="2603500"/>
          <a:ext cx="6618288" cy="3416300"/>
        </p:xfrm>
        <a:graphic>
          <a:graphicData uri="http://schemas.openxmlformats.org/drawingml/2006/table">
            <a:tbl>
              <a:tblPr firstRow="1" bandRow="1">
                <a:tableStyleId>{5C22544A-7EE6-4342-B048-85BDC9FD1C3A}</a:tableStyleId>
              </a:tblPr>
              <a:tblGrid>
                <a:gridCol w="2011999">
                  <a:extLst>
                    <a:ext uri="{9D8B030D-6E8A-4147-A177-3AD203B41FA5}">
                      <a16:colId xmlns:a16="http://schemas.microsoft.com/office/drawing/2014/main" val="20000"/>
                    </a:ext>
                  </a:extLst>
                </a:gridCol>
                <a:gridCol w="4606288">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Scale </a:t>
                      </a:r>
                      <a:r>
                        <a:rPr lang="en-US" sz="1400" b="1" dirty="0">
                          <a:solidFill>
                            <a:srgbClr val="000000"/>
                          </a:solidFill>
                          <a:latin typeface="Arial"/>
                          <a:ea typeface="Times New Roman"/>
                          <a:cs typeface="Arial"/>
                        </a:rPr>
                        <a:t>factor</a:t>
                      </a:r>
                      <a:endParaRPr lang="en-GB" sz="1400" dirty="0">
                        <a:solidFill>
                          <a:srgbClr val="000000"/>
                        </a:solidFill>
                        <a:latin typeface="Arial"/>
                        <a:ea typeface="Times New Roman"/>
                        <a:cs typeface="Arial"/>
                      </a:endParaRPr>
                    </a:p>
                  </a:txBody>
                  <a:tcPr marL="58727" marR="58727" marT="91440" marB="91440"/>
                </a:tc>
                <a:tc>
                  <a:txBody>
                    <a:bodyPr/>
                    <a:lstStyle/>
                    <a:p>
                      <a:pPr algn="just">
                        <a:spcAft>
                          <a:spcPts val="0"/>
                        </a:spcAft>
                      </a:pPr>
                      <a:r>
                        <a:rPr lang="en-US"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58727" marR="58727" marT="91440" marB="91440"/>
                </a:tc>
                <a:extLst>
                  <a:ext uri="{0D108BD9-81ED-4DB2-BD59-A6C34878D82A}">
                    <a16:rowId xmlns:a16="http://schemas.microsoft.com/office/drawing/2014/main" val="10000"/>
                  </a:ext>
                </a:extLst>
              </a:tr>
              <a:tr h="370840">
                <a:tc>
                  <a:txBody>
                    <a:bodyPr/>
                    <a:lstStyle/>
                    <a:p>
                      <a:pPr algn="just">
                        <a:spcAft>
                          <a:spcPts val="0"/>
                        </a:spcAft>
                      </a:pPr>
                      <a:r>
                        <a:rPr lang="en-US" sz="1400" dirty="0" err="1" smtClean="0">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58727" marR="58727" marT="0" marB="91440"/>
                </a:tc>
                <a:tc>
                  <a:txBody>
                    <a:bodyPr/>
                    <a:lstStyle/>
                    <a:p>
                      <a:pPr algn="just">
                        <a:spcAft>
                          <a:spcPts val="0"/>
                        </a:spcAft>
                      </a:pPr>
                      <a:r>
                        <a:rPr lang="en-US" sz="140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a:solidFill>
                          <a:srgbClr val="000000"/>
                        </a:solidFill>
                        <a:latin typeface="Arial"/>
                        <a:ea typeface="Times New Roman"/>
                        <a:cs typeface="Arial"/>
                      </a:endParaRPr>
                    </a:p>
                  </a:txBody>
                  <a:tcPr marL="58727" marR="58727" marT="0" marB="91440"/>
                </a:tc>
                <a:extLst>
                  <a:ext uri="{0D108BD9-81ED-4DB2-BD59-A6C34878D82A}">
                    <a16:rowId xmlns:a16="http://schemas.microsoft.com/office/drawing/2014/main" val="10001"/>
                  </a:ext>
                </a:extLst>
              </a:tr>
              <a:tr h="370840">
                <a:tc>
                  <a:txBody>
                    <a:bodyPr/>
                    <a:lstStyle/>
                    <a:p>
                      <a:pPr algn="just">
                        <a:spcAft>
                          <a:spcPts val="0"/>
                        </a:spcAft>
                      </a:pPr>
                      <a:r>
                        <a:rPr lang="en-US" sz="1400">
                          <a:solidFill>
                            <a:srgbClr val="000000"/>
                          </a:solidFill>
                          <a:latin typeface="Arial"/>
                          <a:ea typeface="Times New Roman"/>
                          <a:cs typeface="Arial"/>
                        </a:rPr>
                        <a:t>Development flexibility</a:t>
                      </a:r>
                      <a:endParaRPr lang="en-GB" sz="1400">
                        <a:solidFill>
                          <a:srgbClr val="000000"/>
                        </a:solidFill>
                        <a:latin typeface="Arial"/>
                        <a:ea typeface="Times New Roman"/>
                        <a:cs typeface="Arial"/>
                      </a:endParaRPr>
                    </a:p>
                  </a:txBody>
                  <a:tcPr marL="58727" marR="58727" marT="0" marB="91440"/>
                </a:tc>
                <a:tc>
                  <a:txBody>
                    <a:bodyPr/>
                    <a:lstStyle/>
                    <a:p>
                      <a:pPr algn="just">
                        <a:spcAft>
                          <a:spcPts val="0"/>
                        </a:spcAft>
                      </a:pPr>
                      <a:r>
                        <a:rPr lang="en-US" sz="140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a:solidFill>
                          <a:srgbClr val="000000"/>
                        </a:solidFill>
                        <a:latin typeface="Arial"/>
                        <a:ea typeface="Times New Roman"/>
                        <a:cs typeface="Arial"/>
                      </a:endParaRPr>
                    </a:p>
                  </a:txBody>
                  <a:tcPr marL="58727" marR="58727" marT="0" marB="91440"/>
                </a:tc>
                <a:extLst>
                  <a:ext uri="{0D108BD9-81ED-4DB2-BD59-A6C34878D82A}">
                    <a16:rowId xmlns:a16="http://schemas.microsoft.com/office/drawing/2014/main" val="10002"/>
                  </a:ext>
                </a:extLst>
              </a:tr>
              <a:tr h="370840">
                <a:tc>
                  <a:txBody>
                    <a:bodyPr/>
                    <a:lstStyle/>
                    <a:p>
                      <a:pPr algn="just">
                        <a:spcAft>
                          <a:spcPts val="0"/>
                        </a:spcAft>
                      </a:pPr>
                      <a:r>
                        <a:rPr lang="en-US" sz="1400">
                          <a:solidFill>
                            <a:srgbClr val="000000"/>
                          </a:solidFill>
                          <a:latin typeface="Arial"/>
                          <a:ea typeface="Times New Roman"/>
                          <a:cs typeface="Arial"/>
                        </a:rPr>
                        <a:t>Architecture/risk resolution</a:t>
                      </a:r>
                      <a:endParaRPr lang="en-GB" sz="1400">
                        <a:solidFill>
                          <a:srgbClr val="000000"/>
                        </a:solidFill>
                        <a:latin typeface="Arial"/>
                        <a:ea typeface="Times New Roman"/>
                        <a:cs typeface="Arial"/>
                      </a:endParaRPr>
                    </a:p>
                  </a:txBody>
                  <a:tcPr marL="58727" marR="58727" marT="0" marB="91440"/>
                </a:tc>
                <a:tc>
                  <a:txBody>
                    <a:bodyPr/>
                    <a:lstStyle/>
                    <a:p>
                      <a:pPr algn="just">
                        <a:spcAft>
                          <a:spcPts val="0"/>
                        </a:spcAft>
                      </a:pPr>
                      <a:r>
                        <a:rPr lang="en-US" sz="140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a:solidFill>
                          <a:srgbClr val="000000"/>
                        </a:solidFill>
                        <a:latin typeface="Arial"/>
                        <a:ea typeface="Times New Roman"/>
                        <a:cs typeface="Arial"/>
                      </a:endParaRPr>
                    </a:p>
                  </a:txBody>
                  <a:tcPr marL="58727" marR="58727" marT="0" marB="91440"/>
                </a:tc>
                <a:extLst>
                  <a:ext uri="{0D108BD9-81ED-4DB2-BD59-A6C34878D82A}">
                    <a16:rowId xmlns:a16="http://schemas.microsoft.com/office/drawing/2014/main" val="10003"/>
                  </a:ext>
                </a:extLst>
              </a:tr>
              <a:tr h="370840">
                <a:tc>
                  <a:txBody>
                    <a:bodyPr/>
                    <a:lstStyle/>
                    <a:p>
                      <a:pPr algn="just">
                        <a:spcAft>
                          <a:spcPts val="0"/>
                        </a:spcAft>
                      </a:pPr>
                      <a:r>
                        <a:rPr lang="en-US" sz="1400">
                          <a:solidFill>
                            <a:srgbClr val="000000"/>
                          </a:solidFill>
                          <a:latin typeface="Arial"/>
                          <a:ea typeface="Times New Roman"/>
                          <a:cs typeface="Arial"/>
                        </a:rPr>
                        <a:t>Team cohesion</a:t>
                      </a:r>
                      <a:endParaRPr lang="en-GB" sz="1400">
                        <a:solidFill>
                          <a:srgbClr val="000000"/>
                        </a:solidFill>
                        <a:latin typeface="Arial"/>
                        <a:ea typeface="Times New Roman"/>
                        <a:cs typeface="Arial"/>
                      </a:endParaRPr>
                    </a:p>
                  </a:txBody>
                  <a:tcPr marL="58727" marR="58727" marT="0" marB="91440"/>
                </a:tc>
                <a:tc>
                  <a:txBody>
                    <a:bodyPr/>
                    <a:lstStyle/>
                    <a:p>
                      <a:pPr algn="just">
                        <a:spcAft>
                          <a:spcPts val="0"/>
                        </a:spcAft>
                      </a:pPr>
                      <a:r>
                        <a:rPr lang="en-US" sz="140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a:solidFill>
                          <a:srgbClr val="000000"/>
                        </a:solidFill>
                        <a:latin typeface="Arial"/>
                        <a:ea typeface="Times New Roman"/>
                        <a:cs typeface="Arial"/>
                      </a:endParaRPr>
                    </a:p>
                  </a:txBody>
                  <a:tcPr marL="58727" marR="58727" marT="0" marB="91440"/>
                </a:tc>
                <a:extLst>
                  <a:ext uri="{0D108BD9-81ED-4DB2-BD59-A6C34878D82A}">
                    <a16:rowId xmlns:a16="http://schemas.microsoft.com/office/drawing/2014/main" val="10004"/>
                  </a:ext>
                </a:extLst>
              </a:tr>
              <a:tr h="370840">
                <a:tc>
                  <a:txBody>
                    <a:bodyPr/>
                    <a:lstStyle/>
                    <a:p>
                      <a:pPr algn="just">
                        <a:spcAft>
                          <a:spcPts val="0"/>
                        </a:spcAft>
                      </a:pPr>
                      <a:r>
                        <a:rPr lang="en-US" sz="1400">
                          <a:solidFill>
                            <a:srgbClr val="000000"/>
                          </a:solidFill>
                          <a:latin typeface="Arial"/>
                          <a:ea typeface="Times New Roman"/>
                          <a:cs typeface="Arial"/>
                        </a:rPr>
                        <a:t>Process maturity</a:t>
                      </a:r>
                      <a:endParaRPr lang="en-GB" sz="1400">
                        <a:solidFill>
                          <a:srgbClr val="000000"/>
                        </a:solidFill>
                        <a:latin typeface="Arial"/>
                        <a:ea typeface="Times New Roman"/>
                        <a:cs typeface="Arial"/>
                      </a:endParaRPr>
                    </a:p>
                  </a:txBody>
                  <a:tcPr marL="58727" marR="58727"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58727" marR="58727" marT="0" marB="91440"/>
                </a:tc>
                <a:extLst>
                  <a:ext uri="{0D108BD9-81ED-4DB2-BD59-A6C34878D82A}">
                    <a16:rowId xmlns:a16="http://schemas.microsoft.com/office/drawing/2014/main" val="10005"/>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noFill/>
          <a:ln/>
        </p:spPr>
        <p:txBody>
          <a:bodyPr lIns="90840" tIns="44623" rIns="90840" bIns="44623"/>
          <a:lstStyle/>
          <a:p>
            <a:r>
              <a:rPr lang="en-GB"/>
              <a:t>Multipliers</a:t>
            </a:r>
          </a:p>
        </p:txBody>
      </p:sp>
      <p:sp>
        <p:nvSpPr>
          <p:cNvPr id="63490" name="Rectangle 2"/>
          <p:cNvSpPr>
            <a:spLocks noGrp="1" noChangeArrowheads="1"/>
          </p:cNvSpPr>
          <p:nvPr>
            <p:ph idx="1"/>
          </p:nvPr>
        </p:nvSpPr>
        <p:spPr>
          <a:noFill/>
          <a:ln/>
        </p:spPr>
        <p:txBody>
          <a:bodyPr lIns="90840" tIns="44623" rIns="90840" bIns="44623">
            <a:normAutofit fontScale="85000" lnSpcReduction="20000"/>
          </a:bodyPr>
          <a:lstStyle/>
          <a:p>
            <a:pPr>
              <a:lnSpc>
                <a:spcPct val="90000"/>
              </a:lnSpc>
            </a:pPr>
            <a:r>
              <a:rPr lang="en-GB" sz="2400"/>
              <a:t>Product attributes </a:t>
            </a:r>
          </a:p>
          <a:p>
            <a:pPr lvl="1">
              <a:lnSpc>
                <a:spcPct val="90000"/>
              </a:lnSpc>
            </a:pPr>
            <a:r>
              <a:rPr lang="en-GB" sz="2000"/>
              <a:t>Concerned with required characteristics of the software product being developed.</a:t>
            </a:r>
          </a:p>
          <a:p>
            <a:pPr algn="just">
              <a:lnSpc>
                <a:spcPct val="90000"/>
              </a:lnSpc>
              <a:spcAft>
                <a:spcPts val="600"/>
              </a:spcAft>
            </a:pPr>
            <a:r>
              <a:rPr lang="en-GB" sz="2400"/>
              <a:t>Computer attributes </a:t>
            </a:r>
          </a:p>
          <a:p>
            <a:pPr lvl="1" algn="just">
              <a:lnSpc>
                <a:spcPct val="90000"/>
              </a:lnSpc>
              <a:spcAft>
                <a:spcPts val="600"/>
              </a:spcAft>
            </a:pPr>
            <a:r>
              <a:rPr lang="en-GB" sz="2000"/>
              <a:t>Constraints imposed on the software by the hardware platform.</a:t>
            </a:r>
          </a:p>
          <a:p>
            <a:pPr algn="just">
              <a:lnSpc>
                <a:spcPct val="90000"/>
              </a:lnSpc>
              <a:spcAft>
                <a:spcPts val="600"/>
              </a:spcAft>
            </a:pPr>
            <a:r>
              <a:rPr lang="en-GB" sz="2400"/>
              <a:t>Personnel attributes </a:t>
            </a:r>
          </a:p>
          <a:p>
            <a:pPr lvl="1" algn="just">
              <a:lnSpc>
                <a:spcPct val="90000"/>
              </a:lnSpc>
              <a:spcAft>
                <a:spcPts val="600"/>
              </a:spcAft>
            </a:pPr>
            <a:r>
              <a:rPr lang="en-GB" sz="2000"/>
              <a:t>Multipliers that take the experience and capabilities of the people working on the project into account. </a:t>
            </a:r>
          </a:p>
          <a:p>
            <a:pPr algn="just">
              <a:lnSpc>
                <a:spcPct val="90000"/>
              </a:lnSpc>
            </a:pPr>
            <a:r>
              <a:rPr lang="en-GB" sz="2400"/>
              <a:t>Project attributes </a:t>
            </a:r>
          </a:p>
          <a:p>
            <a:pPr lvl="1" algn="just">
              <a:lnSpc>
                <a:spcPct val="90000"/>
              </a:lnSpc>
            </a:pPr>
            <a:r>
              <a:rPr lang="en-GB" sz="2000"/>
              <a:t>Concerned with the particular characteristics of the software development project.</a:t>
            </a:r>
          </a:p>
          <a:p>
            <a:pPr>
              <a:lnSpc>
                <a:spcPct val="90000"/>
              </a:lnSpc>
            </a:pPr>
            <a:endParaRPr lang="en-GB" sz="2400"/>
          </a:p>
        </p:txBody>
      </p:sp>
    </p:spTree>
  </p:cSld>
  <p:clrMapOvr>
    <a:masterClrMapping/>
  </p:clrMapOvr>
  <p:transition advTm="2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98" y="308932"/>
            <a:ext cx="7016455" cy="1041214"/>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879479" y="1956568"/>
          <a:ext cx="5754775" cy="3809999"/>
        </p:xfrm>
        <a:graphic>
          <a:graphicData uri="http://schemas.openxmlformats.org/drawingml/2006/table">
            <a:tbl>
              <a:tblPr firstRow="1" bandRow="1">
                <a:tableStyleId>{5C22544A-7EE6-4342-B048-85BDC9FD1C3A}</a:tableStyleId>
              </a:tblPr>
              <a:tblGrid>
                <a:gridCol w="2313013">
                  <a:extLst>
                    <a:ext uri="{9D8B030D-6E8A-4147-A177-3AD203B41FA5}">
                      <a16:colId xmlns:a16="http://schemas.microsoft.com/office/drawing/2014/main" val="20000"/>
                    </a:ext>
                  </a:extLst>
                </a:gridCol>
                <a:gridCol w="3441762">
                  <a:extLst>
                    <a:ext uri="{9D8B030D-6E8A-4147-A177-3AD203B41FA5}">
                      <a16:colId xmlns:a16="http://schemas.microsoft.com/office/drawing/2014/main" val="20001"/>
                    </a:ext>
                  </a:extLst>
                </a:gridCol>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a:solidFill>
                            <a:srgbClr val="000000"/>
                          </a:solidFill>
                          <a:latin typeface="Arial"/>
                          <a:ea typeface="Times New Roman"/>
                          <a:cs typeface="Arial"/>
                        </a:rPr>
                        <a:t>System size (including factors for reuse and requirements volatility)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128,000 DSI</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1"/>
                  </a:ext>
                </a:extLst>
              </a:tr>
              <a:tr h="370840">
                <a:tc>
                  <a:txBody>
                    <a:bodyPr/>
                    <a:lstStyle/>
                    <a:p>
                      <a:pPr algn="l">
                        <a:spcAft>
                          <a:spcPts val="300"/>
                        </a:spcAft>
                      </a:pPr>
                      <a:r>
                        <a:rPr lang="en-US" sz="1400" b="1">
                          <a:solidFill>
                            <a:srgbClr val="000000"/>
                          </a:solidFill>
                          <a:latin typeface="Arial"/>
                          <a:ea typeface="Times New Roman"/>
                          <a:cs typeface="Arial"/>
                        </a:rPr>
                        <a:t>Initial COCOMO estimate without cost drivers</a:t>
                      </a:r>
                      <a:endParaRPr lang="en-GB" sz="14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a:solidFill>
                            <a:srgbClr val="000000"/>
                          </a:solidFill>
                          <a:latin typeface="Arial"/>
                          <a:ea typeface="Times New Roman"/>
                          <a:cs typeface="Arial"/>
                        </a:rPr>
                        <a:t>730 person-months</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1.39</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High, multiplier = 1.21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Low, multiplier = 1.12</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6"/>
                  </a:ext>
                </a:extLst>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Accelerated, multiplier = 1.29</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7"/>
                  </a:ext>
                </a:extLst>
              </a:tr>
              <a:tr h="370840">
                <a:tc>
                  <a:txBody>
                    <a:bodyPr/>
                    <a:lstStyle/>
                    <a:p>
                      <a:pPr algn="l">
                        <a:spcAft>
                          <a:spcPts val="300"/>
                        </a:spcAft>
                      </a:pPr>
                      <a:r>
                        <a:rPr lang="en-US" sz="1400" b="1">
                          <a:solidFill>
                            <a:srgbClr val="000000"/>
                          </a:solidFill>
                          <a:latin typeface="Arial"/>
                          <a:ea typeface="Times New Roman"/>
                          <a:cs typeface="Arial"/>
                        </a:rPr>
                        <a:t>Adjusted COCOMO estimate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b="1" dirty="0">
                          <a:solidFill>
                            <a:srgbClr val="000000"/>
                          </a:solidFill>
                          <a:latin typeface="Arial"/>
                          <a:ea typeface="Times New Roman"/>
                          <a:cs typeface="Arial"/>
                        </a:rPr>
                        <a:t>2,306 person-months</a:t>
                      </a:r>
                      <a:endParaRPr lang="en-GB" sz="1400" dirty="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only outline software requirements.</a:t>
            </a:r>
          </a:p>
          <a:p>
            <a:r>
              <a:rPr lang="en-US" dirty="0" smtClean="0"/>
              <a:t>The aim of planning at this stage is to provide information that will be used in setting a price for the system to customers.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8932"/>
            <a:ext cx="7276731" cy="1121308"/>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433291" y="2634446"/>
          <a:ext cx="5754775" cy="2743199"/>
        </p:xfrm>
        <a:graphic>
          <a:graphicData uri="http://schemas.openxmlformats.org/drawingml/2006/table">
            <a:tbl>
              <a:tblPr firstRow="1" bandRow="1">
                <a:tableStyleId>{5C22544A-7EE6-4342-B048-85BDC9FD1C3A}</a:tableStyleId>
              </a:tblPr>
              <a:tblGrid>
                <a:gridCol w="2313013">
                  <a:extLst>
                    <a:ext uri="{9D8B030D-6E8A-4147-A177-3AD203B41FA5}">
                      <a16:colId xmlns:a16="http://schemas.microsoft.com/office/drawing/2014/main" val="20000"/>
                    </a:ext>
                  </a:extLst>
                </a:gridCol>
                <a:gridCol w="3441762">
                  <a:extLst>
                    <a:ext uri="{9D8B030D-6E8A-4147-A177-3AD203B41FA5}">
                      <a16:colId xmlns:a16="http://schemas.microsoft.com/office/drawing/2014/main" val="20001"/>
                    </a:ext>
                  </a:extLst>
                </a:gridCol>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dirty="0">
                          <a:solidFill>
                            <a:srgbClr val="000000"/>
                          </a:solidFill>
                          <a:latin typeface="Arial"/>
                          <a:ea typeface="Times New Roman"/>
                          <a:cs typeface="Arial"/>
                        </a:rPr>
                        <a:t>Reliability</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1"/>
                  </a:ext>
                </a:extLst>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2"/>
                  </a:ext>
                </a:extLst>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None, multiplier = 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0.72</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Normal, multiplier = 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rial"/>
                          <a:ea typeface="Times New Roman"/>
                          <a:cs typeface="Arial"/>
                        </a:rPr>
                        <a:t>295 person-</a:t>
                      </a:r>
                      <a:r>
                        <a:rPr lang="en-US" sz="1400" b="1" dirty="0" smtClean="0">
                          <a:solidFill>
                            <a:srgbClr val="000000"/>
                          </a:solidFill>
                          <a:latin typeface="Arial"/>
                          <a:ea typeface="Times New Roman"/>
                          <a:cs typeface="Arial"/>
                        </a:rPr>
                        <a:t>months</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6"/>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Project duration and staffing</a:t>
            </a:r>
          </a:p>
        </p:txBody>
      </p:sp>
      <p:sp>
        <p:nvSpPr>
          <p:cNvPr id="111619" name="Rectangle 3"/>
          <p:cNvSpPr>
            <a:spLocks noGrp="1" noChangeArrowheads="1"/>
          </p:cNvSpPr>
          <p:nvPr>
            <p:ph idx="1"/>
          </p:nvPr>
        </p:nvSpPr>
        <p:spPr/>
        <p:txBody>
          <a:bodyPr>
            <a:normAutofit fontScale="85000" lnSpcReduction="10000"/>
          </a:bodyPr>
          <a:lstStyle/>
          <a:p>
            <a:pPr>
              <a:lnSpc>
                <a:spcPct val="90000"/>
              </a:lnSpc>
            </a:pPr>
            <a:r>
              <a:rPr lang="en-GB" sz="2400"/>
              <a:t>As well as effort estimation, managers must estimate the calendar time required to complete a project and when staff will be required.</a:t>
            </a:r>
          </a:p>
          <a:p>
            <a:pPr>
              <a:lnSpc>
                <a:spcPct val="90000"/>
              </a:lnSpc>
            </a:pPr>
            <a:r>
              <a:rPr lang="en-GB" sz="2400"/>
              <a:t>Calendar time can be estimated using a COCOMO 2 formula</a:t>
            </a:r>
          </a:p>
          <a:p>
            <a:pPr lvl="1" algn="just">
              <a:lnSpc>
                <a:spcPct val="90000"/>
              </a:lnSpc>
              <a:spcBef>
                <a:spcPts val="600"/>
              </a:spcBef>
              <a:spcAft>
                <a:spcPts val="600"/>
              </a:spcAft>
            </a:pPr>
            <a:r>
              <a:rPr lang="en-GB" sz="2000"/>
              <a:t>TDEV = 3 </a:t>
            </a:r>
            <a:r>
              <a:rPr lang="en-GB" sz="2000">
                <a:latin typeface="Symbol" charset="2"/>
              </a:rPr>
              <a:t>´</a:t>
            </a:r>
            <a:r>
              <a:rPr lang="en-GB" sz="2000"/>
              <a:t> (PM)</a:t>
            </a:r>
            <a:r>
              <a:rPr lang="en-GB" sz="2000" baseline="30000"/>
              <a:t>(0.33+0.2*(B-1.01))</a:t>
            </a:r>
          </a:p>
          <a:p>
            <a:pPr lvl="1">
              <a:lnSpc>
                <a:spcPct val="90000"/>
              </a:lnSpc>
            </a:pPr>
            <a:r>
              <a:rPr lang="en-GB" sz="2000"/>
              <a:t>PM is the effort computation and B is the exponent computed as discussed above (B is 1 for the early prototyping model). This computation predicts the nominal schedule for the project.</a:t>
            </a:r>
          </a:p>
          <a:p>
            <a:pPr>
              <a:lnSpc>
                <a:spcPct val="90000"/>
              </a:lnSpc>
            </a:pPr>
            <a:r>
              <a:rPr lang="en-GB" sz="2400"/>
              <a:t>The time required is independent of the number of people working on the project.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idx="1"/>
          </p:nvPr>
        </p:nvSpPr>
        <p:spPr>
          <a:noFill/>
          <a:ln/>
        </p:spPr>
        <p:txBody>
          <a:bodyPr lIns="90840" tIns="44623" rIns="90840" bIns="44623"/>
          <a:lstStyle/>
          <a:p>
            <a:pPr>
              <a:lnSpc>
                <a:spcPct val="90000"/>
              </a:lnSpc>
            </a:pPr>
            <a:r>
              <a:rPr lang="en-GB"/>
              <a:t>Staff required can’t be computed by diving the development time by the required schedule.</a:t>
            </a:r>
          </a:p>
          <a:p>
            <a:pPr>
              <a:lnSpc>
                <a:spcPct val="90000"/>
              </a:lnSpc>
            </a:pPr>
            <a:r>
              <a:rPr lang="en-GB"/>
              <a:t>The number of people working on a project varies depending on the phase of the project.</a:t>
            </a:r>
          </a:p>
          <a:p>
            <a:pPr>
              <a:lnSpc>
                <a:spcPct val="90000"/>
              </a:lnSpc>
            </a:pPr>
            <a:r>
              <a:rPr lang="en-GB"/>
              <a:t>The more people who work on the project, the more total effort is usually required.</a:t>
            </a:r>
          </a:p>
          <a:p>
            <a:pPr>
              <a:lnSpc>
                <a:spcPct val="90000"/>
              </a:lnSpc>
            </a:pPr>
            <a:r>
              <a:rPr lang="en-GB"/>
              <a:t>A very rapid build-up of people often correlates with schedule slippage.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Estimation techniques for software may be experience-based, where managers judge the effort required, or algorithmic, where the effort required is computed from other estimated project parameters.</a:t>
            </a:r>
            <a:endParaRPr lang="en-GB" dirty="0" smtClean="0"/>
          </a:p>
          <a:p>
            <a:r>
              <a:rPr lang="en-US" dirty="0" smtClean="0"/>
              <a:t>The COCOMO II costing model is an algorithmic cost model that uses project, product, hardware and personnel attributes as well as product size and complexity attributes to derive a cost estimate.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idx="1"/>
          </p:nvPr>
        </p:nvSpPr>
        <p:spPr>
          <a:noFill/>
          <a:ln/>
        </p:spPr>
        <p:txBody>
          <a:bodyPr lIns="90840" tIns="44623" rIns="90840" bIns="44623"/>
          <a:lstStyle/>
          <a:p>
            <a:r>
              <a:rPr lang="en-GB" dirty="0"/>
              <a:t>Estimates are made to discover the cost, to the developer, of producing a software system</a:t>
            </a:r>
            <a:r>
              <a:rPr lang="en-GB" dirty="0" smtClean="0"/>
              <a:t>.</a:t>
            </a:r>
          </a:p>
          <a:p>
            <a:pPr lvl="1"/>
            <a:r>
              <a:rPr lang="en-GB" dirty="0" smtClean="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23846"/>
          <a:ext cx="7784898" cy="3840480"/>
        </p:xfrm>
        <a:graphic>
          <a:graphicData uri="http://schemas.openxmlformats.org/drawingml/2006/table">
            <a:tbl>
              <a:tblPr firstRow="1" bandRow="1">
                <a:tableStyleId>{5C22544A-7EE6-4342-B048-85BDC9FD1C3A}</a:tableStyleId>
              </a:tblPr>
              <a:tblGrid>
                <a:gridCol w="2289968">
                  <a:extLst>
                    <a:ext uri="{9D8B030D-6E8A-4147-A177-3AD203B41FA5}">
                      <a16:colId xmlns:a16="http://schemas.microsoft.com/office/drawing/2014/main" val="20000"/>
                    </a:ext>
                  </a:extLst>
                </a:gridCol>
                <a:gridCol w="5494930">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Cost estimate uncertainty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an organization is unsure of its cost estimate, it may increase its price by a contingency over and above its normal profit.</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134576"/>
          <a:ext cx="7772400" cy="2529840"/>
        </p:xfrm>
        <a:graphic>
          <a:graphicData uri="http://schemas.openxmlformats.org/drawingml/2006/table">
            <a:tbl>
              <a:tblPr firstRow="1" bandRow="1">
                <a:tableStyleId>{5C22544A-7EE6-4342-B048-85BDC9FD1C3A}</a:tableStyleId>
              </a:tblPr>
              <a:tblGrid>
                <a:gridCol w="2339709">
                  <a:extLst>
                    <a:ext uri="{9D8B030D-6E8A-4147-A177-3AD203B41FA5}">
                      <a16:colId xmlns:a16="http://schemas.microsoft.com/office/drawing/2014/main" val="20000"/>
                    </a:ext>
                  </a:extLst>
                </a:gridCol>
                <a:gridCol w="5432691">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Financial health</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t>A project plan 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288</TotalTime>
  <Words>3322</Words>
  <Application>Microsoft Office PowerPoint</Application>
  <PresentationFormat>On-screen Show (4:3)</PresentationFormat>
  <Paragraphs>349</Paragraphs>
  <Slides>53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Century Gothic</vt:lpstr>
      <vt:lpstr>Helvetica</vt:lpstr>
      <vt:lpstr>Symbol</vt:lpstr>
      <vt:lpstr>Times New Roman</vt:lpstr>
      <vt:lpstr>Wingdings 3</vt:lpstr>
      <vt:lpstr>Theme1</vt:lpstr>
      <vt:lpstr>Project planning</vt:lpstr>
      <vt:lpstr>Topics covered</vt:lpstr>
      <vt:lpstr>Project planning</vt:lpstr>
      <vt:lpstr>Planning stages</vt:lpstr>
      <vt:lpstr>Proposal planning</vt:lpstr>
      <vt:lpstr>Software pricing</vt:lpstr>
      <vt:lpstr>Factors affecting software pricing </vt:lpstr>
      <vt:lpstr>Factors affecting software pricing </vt:lpstr>
      <vt:lpstr>Plan-driven development</vt:lpstr>
      <vt:lpstr>Plan-driven development – pros and cons</vt:lpstr>
      <vt:lpstr>Project plans</vt:lpstr>
      <vt:lpstr>Project plan supplements </vt:lpstr>
      <vt:lpstr>The planning process</vt:lpstr>
      <vt:lpstr>The project planning process </vt:lpstr>
      <vt:lpstr>Project scheduling</vt:lpstr>
      <vt:lpstr>Project scheduling activities</vt:lpstr>
      <vt:lpstr>Milestones and deliverables</vt:lpstr>
      <vt:lpstr>The project scheduling process </vt:lpstr>
      <vt:lpstr>Scheduling problems</vt:lpstr>
      <vt:lpstr>Schedule representation</vt:lpstr>
      <vt:lpstr>Tasks, durations, and dependencies </vt:lpstr>
      <vt:lpstr>Activity bar chart </vt:lpstr>
      <vt:lpstr>Staff allocation chart </vt:lpstr>
      <vt:lpstr>Agile planning</vt:lpstr>
      <vt:lpstr>Agile planning stages</vt:lpstr>
      <vt:lpstr>Planning in XP </vt:lpstr>
      <vt:lpstr>Story-based planning</vt:lpstr>
      <vt:lpstr>Key points</vt:lpstr>
      <vt:lpstr>Chapter 23 – Project planning</vt:lpstr>
      <vt:lpstr>Estimation techniques</vt:lpstr>
      <vt:lpstr>Experience-based approaches</vt:lpstr>
      <vt:lpstr>Algorithmic cost modelling</vt:lpstr>
      <vt:lpstr>Estimation accuracy</vt:lpstr>
      <vt:lpstr>Estimate uncertainty </vt:lpstr>
      <vt:lpstr>The COCOMO 2 model</vt:lpstr>
      <vt:lpstr>COCOMO 2 models</vt:lpstr>
      <vt:lpstr>COCOMO estimation models </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Project duration and staffing</vt:lpstr>
      <vt:lpstr>Staffing requirements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Muhammad Sajid Farooq</cp:lastModifiedBy>
  <cp:revision>9</cp:revision>
  <dcterms:created xsi:type="dcterms:W3CDTF">2010-02-15T19:53:37Z</dcterms:created>
  <dcterms:modified xsi:type="dcterms:W3CDTF">2018-12-12T09:49:41Z</dcterms:modified>
</cp:coreProperties>
</file>