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3" r:id="rId1"/>
  </p:sldMasterIdLst>
  <p:notesMasterIdLst>
    <p:notesMasterId r:id="rId53"/>
  </p:notesMasterIdLst>
  <p:handoutMasterIdLst>
    <p:handoutMasterId r:id="rId54"/>
  </p:handoutMasterIdLst>
  <p:sldIdLst>
    <p:sldId id="256" r:id="rId2"/>
    <p:sldId id="258" r:id="rId3"/>
    <p:sldId id="259" r:id="rId4"/>
    <p:sldId id="263" r:id="rId5"/>
    <p:sldId id="322" r:id="rId6"/>
    <p:sldId id="268" r:id="rId7"/>
    <p:sldId id="314" r:id="rId8"/>
    <p:sldId id="348" r:id="rId9"/>
    <p:sldId id="350" r:id="rId10"/>
    <p:sldId id="352" r:id="rId11"/>
    <p:sldId id="323" r:id="rId12"/>
    <p:sldId id="360" r:id="rId13"/>
    <p:sldId id="269" r:id="rId14"/>
    <p:sldId id="324" r:id="rId15"/>
    <p:sldId id="280" r:id="rId16"/>
    <p:sldId id="281" r:id="rId17"/>
    <p:sldId id="325" r:id="rId18"/>
    <p:sldId id="283" r:id="rId19"/>
    <p:sldId id="284" r:id="rId20"/>
    <p:sldId id="264" r:id="rId21"/>
    <p:sldId id="326" r:id="rId22"/>
    <p:sldId id="327" r:id="rId23"/>
    <p:sldId id="266" r:id="rId24"/>
    <p:sldId id="353" r:id="rId25"/>
    <p:sldId id="354" r:id="rId26"/>
    <p:sldId id="273" r:id="rId27"/>
    <p:sldId id="275" r:id="rId28"/>
    <p:sldId id="328" r:id="rId29"/>
    <p:sldId id="355" r:id="rId30"/>
    <p:sldId id="335" r:id="rId31"/>
    <p:sldId id="343" r:id="rId32"/>
    <p:sldId id="329" r:id="rId33"/>
    <p:sldId id="347" r:id="rId34"/>
    <p:sldId id="346" r:id="rId35"/>
    <p:sldId id="315" r:id="rId36"/>
    <p:sldId id="289" r:id="rId37"/>
    <p:sldId id="330" r:id="rId38"/>
    <p:sldId id="356" r:id="rId39"/>
    <p:sldId id="291" r:id="rId40"/>
    <p:sldId id="331" r:id="rId41"/>
    <p:sldId id="357" r:id="rId42"/>
    <p:sldId id="297" r:id="rId43"/>
    <p:sldId id="319" r:id="rId44"/>
    <p:sldId id="332" r:id="rId45"/>
    <p:sldId id="358" r:id="rId46"/>
    <p:sldId id="333" r:id="rId47"/>
    <p:sldId id="359" r:id="rId48"/>
    <p:sldId id="361" r:id="rId49"/>
    <p:sldId id="334" r:id="rId50"/>
    <p:sldId id="320" r:id="rId51"/>
    <p:sldId id="310" r:id="rId52"/>
  </p:sldIdLst>
  <p:sldSz cx="9144000" cy="6858000" type="screen4x3"/>
  <p:notesSz cx="6858000" cy="9766300"/>
  <p:kinsoku lang="ja-JP" invalStChars="、。，．・：；？！゛゜ヽヾゝゞ々ー’”）〕］｝〉》」』】°‰′″℃￠％ぁぃぅぇぉっゃゅょゎァィゥェォッャュョヮヵヶ!%),.:;?]}｡｣､･ｧｨｩｪｫｬｭｮｯｰﾞﾟ" invalEndChars="‘“（〔［｛〈《「『【￥＄$([\{｢￡"/>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frameSlides="1"/>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F00FF"/>
    <a:srgbClr val="00FFFF"/>
    <a:srgbClr val="0000FF"/>
    <a:srgbClr val="00FF00"/>
    <a:srgbClr val="FF0000"/>
    <a:srgbClr val="FFFFFF"/>
    <a:srgbClr val="6C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62" d="100"/>
          <a:sy n="62" d="100"/>
        </p:scale>
        <p:origin x="96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1850"/>
            <a:ext cx="5029200" cy="4114800"/>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GB"/>
              <a:t>Click to edit Master notes styles</a:t>
            </a:r>
          </a:p>
          <a:p>
            <a:pPr lvl="1"/>
            <a:r>
              <a:rPr lang="en-GB"/>
              <a:t>Second Level</a:t>
            </a:r>
          </a:p>
          <a:p>
            <a:pPr lvl="2"/>
            <a:r>
              <a:rPr lang="en-GB"/>
              <a:t>Third Level</a:t>
            </a:r>
          </a:p>
          <a:p>
            <a:pPr lvl="3"/>
            <a:r>
              <a:rPr lang="en-GB"/>
              <a:t>Fourth Level</a:t>
            </a:r>
          </a:p>
          <a:p>
            <a:pPr lvl="4"/>
            <a:r>
              <a:rPr lang="en-GB"/>
              <a:t>Fifth Level</a:t>
            </a:r>
          </a:p>
        </p:txBody>
      </p:sp>
      <p:sp>
        <p:nvSpPr>
          <p:cNvPr id="2051" name="Rectangle 3"/>
          <p:cNvSpPr>
            <a:spLocks noGrp="1" noRot="1" noChangeAspect="1" noChangeArrowheads="1" noTextEdit="1"/>
          </p:cNvSpPr>
          <p:nvPr>
            <p:ph type="sldImg" idx="2"/>
          </p:nvPr>
        </p:nvSpPr>
        <p:spPr bwMode="auto">
          <a:xfrm>
            <a:off x="1152525" y="854075"/>
            <a:ext cx="4552950" cy="3416300"/>
          </a:xfrm>
          <a:prstGeom prst="rect">
            <a:avLst/>
          </a:prstGeom>
          <a:noFill/>
          <a:ln w="12700">
            <a:solidFill>
              <a:schemeClr val="tx1"/>
            </a:solidFill>
            <a:miter lim="800000"/>
            <a:headEnd/>
            <a:tailEnd/>
          </a:ln>
          <a:effectLst/>
        </p:spPr>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charset="0"/>
        <a:ea typeface="+mn-ea"/>
        <a:cs typeface="+mn-cs"/>
      </a:defRPr>
    </a:lvl1pPr>
    <a:lvl2pPr marL="4572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ln/>
        </p:spPr>
        <p:txBody>
          <a:bodyPr/>
          <a:lstStyle/>
          <a:p>
            <a:endParaRPr lang="en-US"/>
          </a:p>
        </p:txBody>
      </p:sp>
      <p:sp>
        <p:nvSpPr>
          <p:cNvPr id="5123" name="Rectangle 3"/>
          <p:cNvSpPr>
            <a:spLocks noGrp="1" noRot="1" noChangeAspect="1" noChangeArrowheads="1" noTextEdit="1"/>
          </p:cNvSpPr>
          <p:nvPr>
            <p:ph type="sldImg"/>
          </p:nvPr>
        </p:nvSpPr>
        <p:spPr>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body" idx="1"/>
          </p:nvPr>
        </p:nvSpPr>
        <p:spPr>
          <a:ln/>
        </p:spPr>
        <p:txBody>
          <a:bodyPr/>
          <a:lstStyle/>
          <a:p>
            <a:endParaRPr lang="en-US"/>
          </a:p>
        </p:txBody>
      </p:sp>
      <p:sp>
        <p:nvSpPr>
          <p:cNvPr id="69635" name="Rectangle 3"/>
          <p:cNvSpPr>
            <a:spLocks noGrp="1" noRot="1" noChangeAspect="1" noChangeArrowheads="1" noTextEdit="1"/>
          </p:cNvSpPr>
          <p:nvPr>
            <p:ph type="sldImg"/>
          </p:nvPr>
        </p:nvSpPr>
        <p:spPr>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body" idx="1"/>
          </p:nvPr>
        </p:nvSpPr>
        <p:spPr>
          <a:ln/>
        </p:spPr>
        <p:txBody>
          <a:bodyPr/>
          <a:lstStyle/>
          <a:p>
            <a:endParaRPr lang="en-US"/>
          </a:p>
        </p:txBody>
      </p:sp>
      <p:sp>
        <p:nvSpPr>
          <p:cNvPr id="67587" name="Rectangle 3"/>
          <p:cNvSpPr>
            <a:spLocks noGrp="1" noRot="1" noChangeAspect="1" noChangeArrowheads="1" noTextEdit="1"/>
          </p:cNvSpPr>
          <p:nvPr>
            <p:ph type="sldImg"/>
          </p:nvPr>
        </p:nvSpPr>
        <p:spPr>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body" idx="1"/>
          </p:nvPr>
        </p:nvSpPr>
        <p:spPr>
          <a:ln/>
        </p:spPr>
        <p:txBody>
          <a:bodyPr/>
          <a:lstStyle/>
          <a:p>
            <a:endParaRPr lang="en-US"/>
          </a:p>
        </p:txBody>
      </p:sp>
      <p:sp>
        <p:nvSpPr>
          <p:cNvPr id="53251" name="Rectangle 3"/>
          <p:cNvSpPr>
            <a:spLocks noGrp="1" noRot="1" noChangeAspect="1" noChangeArrowheads="1" noTextEdit="1"/>
          </p:cNvSpPr>
          <p:nvPr>
            <p:ph type="sldImg"/>
          </p:nvPr>
        </p:nvSpPr>
        <p:spPr>
          <a:ln cap="flat"/>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body" idx="1"/>
          </p:nvPr>
        </p:nvSpPr>
        <p:spPr>
          <a:ln/>
        </p:spPr>
        <p:txBody>
          <a:bodyPr/>
          <a:lstStyle/>
          <a:p>
            <a:endParaRPr lang="en-US"/>
          </a:p>
        </p:txBody>
      </p:sp>
      <p:sp>
        <p:nvSpPr>
          <p:cNvPr id="57347" name="Rectangle 3"/>
          <p:cNvSpPr>
            <a:spLocks noGrp="1" noRot="1" noChangeAspect="1" noChangeArrowheads="1" noTextEdit="1"/>
          </p:cNvSpPr>
          <p:nvPr>
            <p:ph type="sldImg"/>
          </p:nvPr>
        </p:nvSpPr>
        <p:spPr>
          <a:ln cap="flat"/>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ln/>
        </p:spPr>
        <p:txBody>
          <a:bodyPr/>
          <a:lstStyle/>
          <a:p>
            <a:endParaRPr lang="en-US"/>
          </a:p>
        </p:txBody>
      </p:sp>
      <p:sp>
        <p:nvSpPr>
          <p:cNvPr id="65539"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ln/>
        </p:spPr>
        <p:txBody>
          <a:bodyPr/>
          <a:lstStyle/>
          <a:p>
            <a:endParaRPr lang="en-US"/>
          </a:p>
        </p:txBody>
      </p:sp>
      <p:sp>
        <p:nvSpPr>
          <p:cNvPr id="11267" name="Rectangle 3"/>
          <p:cNvSpPr>
            <a:spLocks noGrp="1" noRot="1" noChangeAspect="1" noChangeArrowheads="1" noTextEdit="1"/>
          </p:cNvSpPr>
          <p:nvPr>
            <p:ph type="sldImg"/>
          </p:nvPr>
        </p:nvSpPr>
        <p:spPr>
          <a:xfrm>
            <a:off x="1571625" y="833438"/>
            <a:ext cx="3689350" cy="2768600"/>
          </a:xfrm>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ln/>
        </p:spPr>
        <p:txBody>
          <a:bodyPr/>
          <a:lstStyle/>
          <a:p>
            <a:endParaRPr lang="en-US"/>
          </a:p>
        </p:txBody>
      </p:sp>
      <p:sp>
        <p:nvSpPr>
          <p:cNvPr id="23555" name="Rectangle 3"/>
          <p:cNvSpPr>
            <a:spLocks noGrp="1" noRot="1" noChangeAspect="1"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ln/>
        </p:spPr>
        <p:txBody>
          <a:bodyPr/>
          <a:lstStyle/>
          <a:p>
            <a:endParaRPr lang="en-US"/>
          </a:p>
        </p:txBody>
      </p:sp>
      <p:sp>
        <p:nvSpPr>
          <p:cNvPr id="39939" name="Rectangle 3"/>
          <p:cNvSpPr>
            <a:spLocks noGrp="1" noRot="1" noChangeAspect="1" noChangeArrowheads="1" noTextEdit="1"/>
          </p:cNvSpPr>
          <p:nvPr>
            <p:ph type="sldImg"/>
          </p:nvPr>
        </p:nvSpPr>
        <p:spPr>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ln/>
        </p:spPr>
        <p:txBody>
          <a:bodyPr/>
          <a:lstStyle/>
          <a:p>
            <a:endParaRPr lang="en-US"/>
          </a:p>
        </p:txBody>
      </p:sp>
      <p:sp>
        <p:nvSpPr>
          <p:cNvPr id="41987" name="Rectangle 3"/>
          <p:cNvSpPr>
            <a:spLocks noGrp="1" noRot="1" noChangeAspect="1" noChangeArrowheads="1" noTextEdit="1"/>
          </p:cNvSpPr>
          <p:nvPr>
            <p:ph type="sldImg"/>
          </p:nvPr>
        </p:nvSpPr>
        <p:spPr>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ln/>
        </p:spPr>
        <p:txBody>
          <a:bodyPr/>
          <a:lstStyle/>
          <a:p>
            <a:endParaRPr lang="en-US"/>
          </a:p>
        </p:txBody>
      </p:sp>
      <p:sp>
        <p:nvSpPr>
          <p:cNvPr id="47107" name="Rectangle 3"/>
          <p:cNvSpPr>
            <a:spLocks noGrp="1" noRot="1" noChangeAspect="1" noChangeArrowheads="1" noTextEdit="1"/>
          </p:cNvSpPr>
          <p:nvPr>
            <p:ph type="sldImg"/>
          </p:nvPr>
        </p:nvSpPr>
        <p:spPr>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ln/>
        </p:spPr>
        <p:txBody>
          <a:bodyPr/>
          <a:lstStyle/>
          <a:p>
            <a:endParaRPr lang="en-US"/>
          </a:p>
        </p:txBody>
      </p:sp>
      <p:sp>
        <p:nvSpPr>
          <p:cNvPr id="5123" name="Rectangle 3"/>
          <p:cNvSpPr>
            <a:spLocks noGrp="1" noRot="1" noChangeAspect="1" noChangeArrowheads="1" noTextEdit="1"/>
          </p:cNvSpPr>
          <p:nvPr>
            <p:ph type="sldImg"/>
          </p:nvPr>
        </p:nvSpPr>
        <p:spPr>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a:ln/>
        </p:spPr>
        <p:txBody>
          <a:bodyPr/>
          <a:lstStyle/>
          <a:p>
            <a:endParaRPr lang="en-US"/>
          </a:p>
        </p:txBody>
      </p:sp>
      <p:sp>
        <p:nvSpPr>
          <p:cNvPr id="32771"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9144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866216" y="2099733"/>
            <a:ext cx="6619244" cy="2677648"/>
          </a:xfrm>
        </p:spPr>
        <p:txBody>
          <a:bodyPr anchor="b"/>
          <a:lstStyle>
            <a:lvl1pPr>
              <a:defRPr sz="4050"/>
            </a:lvl1pPr>
          </a:lstStyle>
          <a:p>
            <a:r>
              <a:rPr lang="en-US"/>
              <a:t>Click to edit Master title style</a:t>
            </a:r>
            <a:endParaRPr lang="en-US" dirty="0"/>
          </a:p>
        </p:txBody>
      </p:sp>
      <p:sp>
        <p:nvSpPr>
          <p:cNvPr id="3" name="Subtitle 2"/>
          <p:cNvSpPr>
            <a:spLocks noGrp="1"/>
          </p:cNvSpPr>
          <p:nvPr>
            <p:ph type="subTitle" idx="1"/>
          </p:nvPr>
        </p:nvSpPr>
        <p:spPr bwMode="gray">
          <a:xfrm>
            <a:off x="866216" y="4777380"/>
            <a:ext cx="6619244" cy="861420"/>
          </a:xfrm>
        </p:spPr>
        <p:txBody>
          <a:bodyPr anchor="t"/>
          <a:lstStyle>
            <a:lvl1pPr marL="0" indent="0" algn="l">
              <a:buNone/>
              <a:defRPr cap="all">
                <a:solidFill>
                  <a:schemeClr val="accent1">
                    <a:lumMod val="60000"/>
                    <a:lumOff val="4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495414" y="1830325"/>
            <a:ext cx="990599" cy="228599"/>
          </a:xfrm>
        </p:spPr>
        <p:txBody>
          <a:bodyPr anchor="t"/>
          <a:lstStyle>
            <a:lvl1pPr algn="l">
              <a:defRPr b="0" i="0">
                <a:solidFill>
                  <a:schemeClr val="bg1">
                    <a:alpha val="60000"/>
                  </a:schemeClr>
                </a:solidFill>
              </a:defRPr>
            </a:lvl1pPr>
          </a:lstStyle>
          <a:p>
            <a:r>
              <a:rPr lang="en-GB"/>
              <a:t>2/15/10</a:t>
            </a:r>
            <a:endParaRPr lang="en-US"/>
          </a:p>
        </p:txBody>
      </p:sp>
      <p:sp>
        <p:nvSpPr>
          <p:cNvPr id="5" name="Footer Placeholder 4"/>
          <p:cNvSpPr>
            <a:spLocks noGrp="1"/>
          </p:cNvSpPr>
          <p:nvPr>
            <p:ph type="ftr" sz="quarter" idx="11"/>
          </p:nvPr>
        </p:nvSpPr>
        <p:spPr bwMode="gray">
          <a:xfrm rot="5400000">
            <a:off x="6231508" y="3265933"/>
            <a:ext cx="3859795" cy="228601"/>
          </a:xfrm>
        </p:spPr>
        <p:txBody>
          <a:bodyPr/>
          <a:lstStyle>
            <a:lvl1pPr>
              <a:defRPr b="0" i="0">
                <a:solidFill>
                  <a:schemeClr val="bg1">
                    <a:alpha val="60000"/>
                  </a:schemeClr>
                </a:solidFill>
              </a:defRPr>
            </a:lvl1pPr>
          </a:lstStyle>
          <a:p>
            <a:r>
              <a:rPr lang="en-US"/>
              <a:t>Chapter 24 Quality management</a:t>
            </a:r>
          </a:p>
        </p:txBody>
      </p:sp>
      <p:sp>
        <p:nvSpPr>
          <p:cNvPr id="11" name="Rectangle 10"/>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7764406" y="295730"/>
            <a:ext cx="628649" cy="767687"/>
          </a:xfrm>
        </p:spPr>
        <p:txBody>
          <a:bodyPr/>
          <a:lstStyle/>
          <a:p>
            <a:fld id="{745CE82A-87C3-2841-AAF3-37DF1E34DC62}" type="slidenum">
              <a:rPr lang="en-US" smtClean="0"/>
              <a:pPr/>
              <a:t>‹#›</a:t>
            </a:fld>
            <a:endParaRPr lang="en-US"/>
          </a:p>
        </p:txBody>
      </p:sp>
    </p:spTree>
    <p:extLst>
      <p:ext uri="{BB962C8B-B14F-4D97-AF65-F5344CB8AC3E}">
        <p14:creationId xmlns:p14="http://schemas.microsoft.com/office/powerpoint/2010/main" val="1864151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4969927"/>
            <a:ext cx="6619244" cy="566738"/>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685800"/>
            <a:ext cx="661924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5" y="5536665"/>
            <a:ext cx="6619244" cy="493712"/>
          </a:xfrm>
        </p:spPr>
        <p:txBody>
          <a:bodyPr>
            <a:normAutofit/>
          </a:bodyPr>
          <a:lstStyle>
            <a:lvl1pPr marL="0" indent="0">
              <a:buNone/>
              <a:defRPr sz="90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r>
              <a:rPr lang="en-GB"/>
              <a:t>2/15/10</a:t>
            </a:r>
            <a:endParaRPr lang="en-US"/>
          </a:p>
        </p:txBody>
      </p:sp>
      <p:sp>
        <p:nvSpPr>
          <p:cNvPr id="6" name="Footer Placeholder 5"/>
          <p:cNvSpPr>
            <a:spLocks noGrp="1"/>
          </p:cNvSpPr>
          <p:nvPr>
            <p:ph type="ftr" sz="quarter" idx="11"/>
          </p:nvPr>
        </p:nvSpPr>
        <p:spPr/>
        <p:txBody>
          <a:bodyPr/>
          <a:lstStyle/>
          <a:p>
            <a:r>
              <a:rPr lang="en-US"/>
              <a:t>Chapter 24 Quality management</a:t>
            </a:r>
          </a:p>
        </p:txBody>
      </p:sp>
      <p:sp>
        <p:nvSpPr>
          <p:cNvPr id="16" name="Rectangle 15"/>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45CE82A-87C3-2841-AAF3-37DF1E34DC62}" type="slidenum">
              <a:rPr lang="en-US" smtClean="0"/>
              <a:pPr/>
              <a:t>‹#›</a:t>
            </a:fld>
            <a:endParaRPr lang="en-US"/>
          </a:p>
        </p:txBody>
      </p:sp>
    </p:spTree>
    <p:extLst>
      <p:ext uri="{BB962C8B-B14F-4D97-AF65-F5344CB8AC3E}">
        <p14:creationId xmlns:p14="http://schemas.microsoft.com/office/powerpoint/2010/main" val="3489610441"/>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9144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1598" y="1063417"/>
            <a:ext cx="6623862" cy="1372986"/>
          </a:xfrm>
        </p:spPr>
        <p:txBody>
          <a:bodyPr/>
          <a:lstStyle>
            <a:lvl1pPr>
              <a:defRPr sz="3000"/>
            </a:lvl1pPr>
          </a:lstStyle>
          <a:p>
            <a:r>
              <a:rPr lang="en-US"/>
              <a:t>Click to edit Master title style</a:t>
            </a:r>
            <a:endParaRPr lang="en-US" dirty="0"/>
          </a:p>
        </p:txBody>
      </p:sp>
      <p:sp>
        <p:nvSpPr>
          <p:cNvPr id="8" name="Text Placeholder 3"/>
          <p:cNvSpPr>
            <a:spLocks noGrp="1"/>
          </p:cNvSpPr>
          <p:nvPr>
            <p:ph type="body" sz="half" idx="2"/>
          </p:nvPr>
        </p:nvSpPr>
        <p:spPr>
          <a:xfrm>
            <a:off x="866216" y="3543300"/>
            <a:ext cx="6619244" cy="24765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4" name="Date Placeholder 3"/>
          <p:cNvSpPr>
            <a:spLocks noGrp="1"/>
          </p:cNvSpPr>
          <p:nvPr>
            <p:ph type="dt" sz="half" idx="10"/>
          </p:nvPr>
        </p:nvSpPr>
        <p:spPr/>
        <p:txBody>
          <a:bodyPr/>
          <a:lstStyle/>
          <a:p>
            <a:r>
              <a:rPr lang="en-GB"/>
              <a:t>2/15/10</a:t>
            </a:r>
            <a:endParaRPr lang="en-US"/>
          </a:p>
        </p:txBody>
      </p:sp>
      <p:sp>
        <p:nvSpPr>
          <p:cNvPr id="5" name="Footer Placeholder 4"/>
          <p:cNvSpPr>
            <a:spLocks noGrp="1"/>
          </p:cNvSpPr>
          <p:nvPr>
            <p:ph type="ftr" sz="quarter" idx="11"/>
          </p:nvPr>
        </p:nvSpPr>
        <p:spPr/>
        <p:txBody>
          <a:bodyPr/>
          <a:lstStyle/>
          <a:p>
            <a:r>
              <a:rPr lang="en-US"/>
              <a:t>Chapter 24 Quality management</a:t>
            </a:r>
          </a:p>
        </p:txBody>
      </p:sp>
      <p:sp>
        <p:nvSpPr>
          <p:cNvPr id="13" name="Rectangle 12"/>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45CE82A-87C3-2841-AAF3-37DF1E34DC62}" type="slidenum">
              <a:rPr lang="en-US" smtClean="0"/>
              <a:pPr/>
              <a:t>‹#›</a:t>
            </a:fld>
            <a:endParaRPr lang="en-US"/>
          </a:p>
        </p:txBody>
      </p:sp>
    </p:spTree>
    <p:extLst>
      <p:ext uri="{BB962C8B-B14F-4D97-AF65-F5344CB8AC3E}">
        <p14:creationId xmlns:p14="http://schemas.microsoft.com/office/powerpoint/2010/main" val="3500276616"/>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9144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661175" y="607337"/>
            <a:ext cx="601434"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13" name="TextBox 12"/>
          <p:cNvSpPr txBox="1"/>
          <p:nvPr/>
        </p:nvSpPr>
        <p:spPr bwMode="gray">
          <a:xfrm>
            <a:off x="7413344" y="2613788"/>
            <a:ext cx="489572"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86408" y="982134"/>
            <a:ext cx="6340430" cy="2696632"/>
          </a:xfrm>
        </p:spPr>
        <p:txBody>
          <a:bodyPr/>
          <a:lstStyle>
            <a:lvl1pPr>
              <a:defRPr sz="3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459459" y="3678766"/>
            <a:ext cx="5798414" cy="342174"/>
          </a:xfrm>
        </p:spPr>
        <p:txBody>
          <a:bodyPr anchor="t">
            <a:normAutofit/>
          </a:bodyPr>
          <a:lstStyle>
            <a:lvl1pPr marL="0" indent="0">
              <a:buNone/>
              <a:defRPr lang="en-US" sz="1050" b="0" i="0" kern="1200" cap="small" dirty="0">
                <a:solidFill>
                  <a:schemeClr val="accent1">
                    <a:lumMod val="60000"/>
                    <a:lumOff val="40000"/>
                  </a:schemeClr>
                </a:solidFill>
                <a:latin typeface="+mn-lt"/>
                <a:ea typeface="+mn-ea"/>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10" name="Text Placeholder 3"/>
          <p:cNvSpPr>
            <a:spLocks noGrp="1"/>
          </p:cNvSpPr>
          <p:nvPr>
            <p:ph type="body" sz="half" idx="2"/>
          </p:nvPr>
        </p:nvSpPr>
        <p:spPr>
          <a:xfrm>
            <a:off x="866216" y="5029200"/>
            <a:ext cx="6933673" cy="997857"/>
          </a:xfrm>
        </p:spPr>
        <p:txBody>
          <a:bodyPr anchor="ct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4" name="Date Placeholder 3"/>
          <p:cNvSpPr>
            <a:spLocks noGrp="1"/>
          </p:cNvSpPr>
          <p:nvPr>
            <p:ph type="dt" sz="half" idx="10"/>
          </p:nvPr>
        </p:nvSpPr>
        <p:spPr/>
        <p:txBody>
          <a:bodyPr/>
          <a:lstStyle/>
          <a:p>
            <a:r>
              <a:rPr lang="en-GB"/>
              <a:t>2/15/10</a:t>
            </a:r>
            <a:endParaRPr lang="en-US"/>
          </a:p>
        </p:txBody>
      </p:sp>
      <p:sp>
        <p:nvSpPr>
          <p:cNvPr id="5" name="Footer Placeholder 4"/>
          <p:cNvSpPr>
            <a:spLocks noGrp="1"/>
          </p:cNvSpPr>
          <p:nvPr>
            <p:ph type="ftr" sz="quarter" idx="11"/>
          </p:nvPr>
        </p:nvSpPr>
        <p:spPr/>
        <p:txBody>
          <a:bodyPr/>
          <a:lstStyle/>
          <a:p>
            <a:r>
              <a:rPr lang="en-US"/>
              <a:t>Chapter 24 Quality management</a:t>
            </a:r>
          </a:p>
        </p:txBody>
      </p:sp>
      <p:sp>
        <p:nvSpPr>
          <p:cNvPr id="19" name="Rectangle 18"/>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45CE82A-87C3-2841-AAF3-37DF1E34DC62}" type="slidenum">
              <a:rPr lang="en-US" smtClean="0"/>
              <a:pPr/>
              <a:t>‹#›</a:t>
            </a:fld>
            <a:endParaRPr lang="en-US"/>
          </a:p>
        </p:txBody>
      </p:sp>
    </p:spTree>
    <p:extLst>
      <p:ext uri="{BB962C8B-B14F-4D97-AF65-F5344CB8AC3E}">
        <p14:creationId xmlns:p14="http://schemas.microsoft.com/office/powerpoint/2010/main" val="613380548"/>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9144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2370667"/>
            <a:ext cx="6619245" cy="1822514"/>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5024967"/>
            <a:ext cx="6619244" cy="860400"/>
          </a:xfrm>
        </p:spPr>
        <p:txBody>
          <a:bodyPr anchor="t"/>
          <a:lstStyle>
            <a:lvl1pPr marL="0" indent="0" algn="l">
              <a:buNone/>
              <a:defRPr sz="1500" cap="none">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GB"/>
              <a:t>2/15/10</a:t>
            </a:r>
            <a:endParaRPr lang="en-US"/>
          </a:p>
        </p:txBody>
      </p:sp>
      <p:sp>
        <p:nvSpPr>
          <p:cNvPr id="5" name="Footer Placeholder 4"/>
          <p:cNvSpPr>
            <a:spLocks noGrp="1"/>
          </p:cNvSpPr>
          <p:nvPr>
            <p:ph type="ftr" sz="quarter" idx="11"/>
          </p:nvPr>
        </p:nvSpPr>
        <p:spPr/>
        <p:txBody>
          <a:bodyPr/>
          <a:lstStyle/>
          <a:p>
            <a:r>
              <a:rPr lang="en-US"/>
              <a:t>Chapter 24 Quality management</a:t>
            </a:r>
          </a:p>
        </p:txBody>
      </p:sp>
      <p:sp>
        <p:nvSpPr>
          <p:cNvPr id="14" name="Rectangle 13"/>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45CE82A-87C3-2841-AAF3-37DF1E34DC62}" type="slidenum">
              <a:rPr lang="en-US" smtClean="0"/>
              <a:pPr/>
              <a:t>‹#›</a:t>
            </a:fld>
            <a:endParaRPr lang="en-US"/>
          </a:p>
        </p:txBody>
      </p:sp>
    </p:spTree>
    <p:extLst>
      <p:ext uri="{BB962C8B-B14F-4D97-AF65-F5344CB8AC3E}">
        <p14:creationId xmlns:p14="http://schemas.microsoft.com/office/powerpoint/2010/main" val="1855714817"/>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973668"/>
            <a:ext cx="6619244" cy="706964"/>
          </a:xfrm>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5" y="2603502"/>
            <a:ext cx="2356409" cy="576262"/>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6" name="Text Placeholder 3"/>
          <p:cNvSpPr>
            <a:spLocks noGrp="1"/>
          </p:cNvSpPr>
          <p:nvPr>
            <p:ph type="body" sz="half" idx="15"/>
          </p:nvPr>
        </p:nvSpPr>
        <p:spPr>
          <a:xfrm>
            <a:off x="866215" y="3179765"/>
            <a:ext cx="2356409" cy="2847293"/>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Text Placeholder 4"/>
          <p:cNvSpPr>
            <a:spLocks noGrp="1"/>
          </p:cNvSpPr>
          <p:nvPr>
            <p:ph type="body" sz="quarter" idx="3"/>
          </p:nvPr>
        </p:nvSpPr>
        <p:spPr>
          <a:xfrm>
            <a:off x="3384541" y="2603500"/>
            <a:ext cx="2360257" cy="576262"/>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9" name="Text Placeholder 3"/>
          <p:cNvSpPr>
            <a:spLocks noGrp="1"/>
          </p:cNvSpPr>
          <p:nvPr>
            <p:ph type="body" sz="half" idx="16"/>
          </p:nvPr>
        </p:nvSpPr>
        <p:spPr>
          <a:xfrm>
            <a:off x="3384541" y="3179764"/>
            <a:ext cx="2360257" cy="2847293"/>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14" name="Text Placeholder 4"/>
          <p:cNvSpPr>
            <a:spLocks noGrp="1"/>
          </p:cNvSpPr>
          <p:nvPr>
            <p:ph type="body" sz="quarter" idx="13"/>
          </p:nvPr>
        </p:nvSpPr>
        <p:spPr>
          <a:xfrm>
            <a:off x="5916101" y="2603501"/>
            <a:ext cx="2359298" cy="576262"/>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0" name="Text Placeholder 3"/>
          <p:cNvSpPr>
            <a:spLocks noGrp="1"/>
          </p:cNvSpPr>
          <p:nvPr>
            <p:ph type="body" sz="half" idx="17"/>
          </p:nvPr>
        </p:nvSpPr>
        <p:spPr>
          <a:xfrm>
            <a:off x="5916247" y="3179763"/>
            <a:ext cx="2359152" cy="2847293"/>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cxnSp>
        <p:nvCxnSpPr>
          <p:cNvPr id="17" name="Straight Connector 16"/>
          <p:cNvCxnSpPr/>
          <p:nvPr/>
        </p:nvCxnSpPr>
        <p:spPr>
          <a:xfrm>
            <a:off x="3302978"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29301"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r>
              <a:rPr lang="en-GB"/>
              <a:t>2/15/10</a:t>
            </a:r>
            <a:endParaRPr lang="en-US"/>
          </a:p>
        </p:txBody>
      </p:sp>
      <p:sp>
        <p:nvSpPr>
          <p:cNvPr id="8" name="Footer Placeholder 7"/>
          <p:cNvSpPr>
            <a:spLocks noGrp="1"/>
          </p:cNvSpPr>
          <p:nvPr>
            <p:ph type="ftr" sz="quarter" idx="11"/>
          </p:nvPr>
        </p:nvSpPr>
        <p:spPr/>
        <p:txBody>
          <a:bodyPr/>
          <a:lstStyle/>
          <a:p>
            <a:r>
              <a:rPr lang="en-US"/>
              <a:t>Chapter 24 Quality management</a:t>
            </a:r>
          </a:p>
        </p:txBody>
      </p:sp>
      <p:sp>
        <p:nvSpPr>
          <p:cNvPr id="9" name="Slide Number Placeholder 8"/>
          <p:cNvSpPr>
            <a:spLocks noGrp="1"/>
          </p:cNvSpPr>
          <p:nvPr>
            <p:ph type="sldNum" sz="quarter" idx="12"/>
          </p:nvPr>
        </p:nvSpPr>
        <p:spPr/>
        <p:txBody>
          <a:bodyPr/>
          <a:lstStyle/>
          <a:p>
            <a:fld id="{745CE82A-87C3-2841-AAF3-37DF1E34DC62}" type="slidenum">
              <a:rPr lang="en-US" smtClean="0"/>
              <a:pPr/>
              <a:t>‹#›</a:t>
            </a:fld>
            <a:endParaRPr lang="en-US"/>
          </a:p>
        </p:txBody>
      </p:sp>
    </p:spTree>
    <p:extLst>
      <p:ext uri="{BB962C8B-B14F-4D97-AF65-F5344CB8AC3E}">
        <p14:creationId xmlns:p14="http://schemas.microsoft.com/office/powerpoint/2010/main" val="584358885"/>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973668"/>
            <a:ext cx="6619244" cy="706964"/>
          </a:xfrm>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5" y="4532844"/>
            <a:ext cx="2287829" cy="576262"/>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9" name="Picture Placeholder 2"/>
          <p:cNvSpPr>
            <a:spLocks noGrp="1" noChangeAspect="1"/>
          </p:cNvSpPr>
          <p:nvPr>
            <p:ph type="pic" idx="15"/>
          </p:nvPr>
        </p:nvSpPr>
        <p:spPr>
          <a:xfrm>
            <a:off x="1000915" y="2603500"/>
            <a:ext cx="201843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866215" y="5109106"/>
            <a:ext cx="2287829" cy="91795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Text Placeholder 4"/>
          <p:cNvSpPr>
            <a:spLocks noGrp="1"/>
          </p:cNvSpPr>
          <p:nvPr>
            <p:ph type="body" sz="quarter" idx="3"/>
          </p:nvPr>
        </p:nvSpPr>
        <p:spPr>
          <a:xfrm>
            <a:off x="3426649" y="4532845"/>
            <a:ext cx="2287829" cy="576263"/>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1" name="Picture Placeholder 2"/>
          <p:cNvSpPr>
            <a:spLocks noGrp="1" noChangeAspect="1"/>
          </p:cNvSpPr>
          <p:nvPr>
            <p:ph type="pic" idx="21"/>
          </p:nvPr>
        </p:nvSpPr>
        <p:spPr>
          <a:xfrm>
            <a:off x="3561347" y="2603500"/>
            <a:ext cx="201843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3427629" y="5109105"/>
            <a:ext cx="2287829" cy="91795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14" name="Text Placeholder 4"/>
          <p:cNvSpPr>
            <a:spLocks noGrp="1"/>
          </p:cNvSpPr>
          <p:nvPr>
            <p:ph type="body" sz="quarter" idx="13"/>
          </p:nvPr>
        </p:nvSpPr>
        <p:spPr>
          <a:xfrm>
            <a:off x="5987082" y="4532845"/>
            <a:ext cx="2288321" cy="576262"/>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2" name="Picture Placeholder 2"/>
          <p:cNvSpPr>
            <a:spLocks noGrp="1" noChangeAspect="1"/>
          </p:cNvSpPr>
          <p:nvPr>
            <p:ph type="pic" idx="22"/>
          </p:nvPr>
        </p:nvSpPr>
        <p:spPr>
          <a:xfrm>
            <a:off x="6122273" y="2603500"/>
            <a:ext cx="201843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987081" y="5109104"/>
            <a:ext cx="2288322" cy="91795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cxnSp>
        <p:nvCxnSpPr>
          <p:cNvPr id="43" name="Straight Connector 42"/>
          <p:cNvCxnSpPr/>
          <p:nvPr/>
        </p:nvCxnSpPr>
        <p:spPr>
          <a:xfrm>
            <a:off x="3304373"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5848352"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r>
              <a:rPr lang="en-GB"/>
              <a:t>2/15/10</a:t>
            </a:r>
            <a:endParaRPr lang="en-US"/>
          </a:p>
        </p:txBody>
      </p:sp>
      <p:sp>
        <p:nvSpPr>
          <p:cNvPr id="8" name="Footer Placeholder 7"/>
          <p:cNvSpPr>
            <a:spLocks noGrp="1"/>
          </p:cNvSpPr>
          <p:nvPr>
            <p:ph type="ftr" sz="quarter" idx="11"/>
          </p:nvPr>
        </p:nvSpPr>
        <p:spPr>
          <a:xfrm>
            <a:off x="420833" y="6391839"/>
            <a:ext cx="2733212" cy="304801"/>
          </a:xfrm>
        </p:spPr>
        <p:txBody>
          <a:bodyPr/>
          <a:lstStyle/>
          <a:p>
            <a:r>
              <a:rPr lang="en-US"/>
              <a:t>Chapter 24 Quality management</a:t>
            </a:r>
          </a:p>
        </p:txBody>
      </p:sp>
      <p:sp>
        <p:nvSpPr>
          <p:cNvPr id="9" name="Slide Number Placeholder 8"/>
          <p:cNvSpPr>
            <a:spLocks noGrp="1"/>
          </p:cNvSpPr>
          <p:nvPr>
            <p:ph type="sldNum" sz="quarter" idx="12"/>
          </p:nvPr>
        </p:nvSpPr>
        <p:spPr/>
        <p:txBody>
          <a:bodyPr/>
          <a:lstStyle/>
          <a:p>
            <a:fld id="{745CE82A-87C3-2841-AAF3-37DF1E34DC62}" type="slidenum">
              <a:rPr lang="en-US" smtClean="0"/>
              <a:pPr/>
              <a:t>‹#›</a:t>
            </a:fld>
            <a:endParaRPr lang="en-US"/>
          </a:p>
        </p:txBody>
      </p:sp>
    </p:spTree>
    <p:extLst>
      <p:ext uri="{BB962C8B-B14F-4D97-AF65-F5344CB8AC3E}">
        <p14:creationId xmlns:p14="http://schemas.microsoft.com/office/powerpoint/2010/main" val="3914102550"/>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66216" y="973668"/>
            <a:ext cx="6619244"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866216" y="2603500"/>
            <a:ext cx="6619244"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21580" y="6391839"/>
            <a:ext cx="742949" cy="304799"/>
          </a:xfrm>
        </p:spPr>
        <p:txBody>
          <a:bodyPr/>
          <a:lstStyle/>
          <a:p>
            <a:r>
              <a:rPr lang="en-GB"/>
              <a:t>2/15/10</a:t>
            </a:r>
            <a:endParaRPr lang="en-US"/>
          </a:p>
        </p:txBody>
      </p:sp>
      <p:sp>
        <p:nvSpPr>
          <p:cNvPr id="5" name="Footer Placeholder 4"/>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a:t>
            </a:fld>
            <a:endParaRPr lang="en-US"/>
          </a:p>
        </p:txBody>
      </p:sp>
    </p:spTree>
    <p:extLst>
      <p:ext uri="{BB962C8B-B14F-4D97-AF65-F5344CB8AC3E}">
        <p14:creationId xmlns:p14="http://schemas.microsoft.com/office/powerpoint/2010/main" val="31757226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9144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6438927" y="1278467"/>
            <a:ext cx="1057474"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216" y="1278467"/>
            <a:ext cx="4692019"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989829" y="6391839"/>
            <a:ext cx="744101" cy="304799"/>
          </a:xfrm>
        </p:spPr>
        <p:txBody>
          <a:bodyPr/>
          <a:lstStyle/>
          <a:p>
            <a:r>
              <a:rPr lang="en-GB"/>
              <a:t>2/15/10</a:t>
            </a:r>
            <a:endParaRPr lang="en-US"/>
          </a:p>
        </p:txBody>
      </p:sp>
      <p:sp>
        <p:nvSpPr>
          <p:cNvPr id="5" name="Footer Placeholder 4"/>
          <p:cNvSpPr>
            <a:spLocks noGrp="1"/>
          </p:cNvSpPr>
          <p:nvPr>
            <p:ph type="ftr" sz="quarter" idx="11"/>
          </p:nvPr>
        </p:nvSpPr>
        <p:spPr/>
        <p:txBody>
          <a:bodyPr/>
          <a:lstStyle/>
          <a:p>
            <a:r>
              <a:rPr lang="en-US"/>
              <a:t>Chapter 24 Quality management</a:t>
            </a:r>
          </a:p>
        </p:txBody>
      </p:sp>
      <p:sp>
        <p:nvSpPr>
          <p:cNvPr id="14" name="Rectangle 13"/>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45CE82A-87C3-2841-AAF3-37DF1E34DC62}" type="slidenum">
              <a:rPr lang="en-US" smtClean="0"/>
              <a:pPr/>
              <a:t>‹#›</a:t>
            </a:fld>
            <a:endParaRPr lang="en-US"/>
          </a:p>
        </p:txBody>
      </p:sp>
    </p:spTree>
    <p:extLst>
      <p:ext uri="{BB962C8B-B14F-4D97-AF65-F5344CB8AC3E}">
        <p14:creationId xmlns:p14="http://schemas.microsoft.com/office/powerpoint/2010/main" val="1602895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66216" y="2603500"/>
            <a:ext cx="6619244"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GB"/>
              <a:t>2/15/10</a:t>
            </a:r>
            <a:endParaRPr lang="en-US"/>
          </a:p>
        </p:txBody>
      </p:sp>
      <p:sp>
        <p:nvSpPr>
          <p:cNvPr id="5" name="Footer Placeholder 4"/>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a:t>
            </a:fld>
            <a:endParaRPr lang="en-US"/>
          </a:p>
        </p:txBody>
      </p:sp>
    </p:spTree>
    <p:extLst>
      <p:ext uri="{BB962C8B-B14F-4D97-AF65-F5344CB8AC3E}">
        <p14:creationId xmlns:p14="http://schemas.microsoft.com/office/powerpoint/2010/main" val="21436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9144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2677645"/>
            <a:ext cx="3263269" cy="2283824"/>
          </a:xfrm>
        </p:spPr>
        <p:txBody>
          <a:bodyPr anchor="ctr"/>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171670" y="2677644"/>
            <a:ext cx="2818159" cy="2283824"/>
          </a:xfrm>
        </p:spPr>
        <p:txBody>
          <a:bodyPr anchor="ctr"/>
          <a:lstStyle>
            <a:lvl1pPr marL="0" indent="0" algn="l">
              <a:buNone/>
              <a:defRPr sz="1500" cap="all">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GB"/>
              <a:t>2/15/10</a:t>
            </a:r>
            <a:endParaRPr lang="en-US"/>
          </a:p>
        </p:txBody>
      </p:sp>
      <p:sp>
        <p:nvSpPr>
          <p:cNvPr id="5" name="Footer Placeholder 4"/>
          <p:cNvSpPr>
            <a:spLocks noGrp="1"/>
          </p:cNvSpPr>
          <p:nvPr>
            <p:ph type="ftr" sz="quarter" idx="11"/>
          </p:nvPr>
        </p:nvSpPr>
        <p:spPr/>
        <p:txBody>
          <a:bodyPr/>
          <a:lstStyle/>
          <a:p>
            <a:r>
              <a:rPr lang="en-US"/>
              <a:t>Chapter 24 Quality management</a:t>
            </a:r>
          </a:p>
        </p:txBody>
      </p:sp>
      <p:sp>
        <p:nvSpPr>
          <p:cNvPr id="16" name="Rectangle 15"/>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45CE82A-87C3-2841-AAF3-37DF1E34DC62}" type="slidenum">
              <a:rPr lang="en-US" smtClean="0"/>
              <a:pPr/>
              <a:t>‹#›</a:t>
            </a:fld>
            <a:endParaRPr lang="en-US"/>
          </a:p>
        </p:txBody>
      </p:sp>
    </p:spTree>
    <p:extLst>
      <p:ext uri="{BB962C8B-B14F-4D97-AF65-F5344CB8AC3E}">
        <p14:creationId xmlns:p14="http://schemas.microsoft.com/office/powerpoint/2010/main" val="1865066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66215" y="2603501"/>
            <a:ext cx="3618869"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6535" y="2603500"/>
            <a:ext cx="361886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GB"/>
              <a:t>2/15/10</a:t>
            </a:r>
            <a:endParaRPr lang="en-US"/>
          </a:p>
        </p:txBody>
      </p:sp>
      <p:sp>
        <p:nvSpPr>
          <p:cNvPr id="6" name="Footer Placeholder 5"/>
          <p:cNvSpPr>
            <a:spLocks noGrp="1"/>
          </p:cNvSpPr>
          <p:nvPr>
            <p:ph type="ftr" sz="quarter" idx="11"/>
          </p:nvPr>
        </p:nvSpPr>
        <p:spPr/>
        <p:txBody>
          <a:bodyPr/>
          <a:lstStyle/>
          <a:p>
            <a:r>
              <a:rPr lang="en-US"/>
              <a:t>Chapter 24 Quality management</a:t>
            </a:r>
          </a:p>
        </p:txBody>
      </p:sp>
      <p:sp>
        <p:nvSpPr>
          <p:cNvPr id="7" name="Slide Number Placeholder 6"/>
          <p:cNvSpPr>
            <a:spLocks noGrp="1"/>
          </p:cNvSpPr>
          <p:nvPr>
            <p:ph type="sldNum" sz="quarter" idx="12"/>
          </p:nvPr>
        </p:nvSpPr>
        <p:spPr/>
        <p:txBody>
          <a:bodyPr/>
          <a:lstStyle/>
          <a:p>
            <a:fld id="{745CE82A-87C3-2841-AAF3-37DF1E34DC62}" type="slidenum">
              <a:rPr lang="en-US" smtClean="0"/>
              <a:pPr/>
              <a:t>‹#›</a:t>
            </a:fld>
            <a:endParaRPr lang="en-US"/>
          </a:p>
        </p:txBody>
      </p:sp>
    </p:spTree>
    <p:extLst>
      <p:ext uri="{BB962C8B-B14F-4D97-AF65-F5344CB8AC3E}">
        <p14:creationId xmlns:p14="http://schemas.microsoft.com/office/powerpoint/2010/main" val="4229198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6216" y="2603500"/>
            <a:ext cx="3618868" cy="576262"/>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66215" y="3179763"/>
            <a:ext cx="3618869"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56535" y="2603500"/>
            <a:ext cx="3618869" cy="576262"/>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56535" y="3179763"/>
            <a:ext cx="3618869" cy="2840039"/>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GB"/>
              <a:t>2/15/10</a:t>
            </a:r>
            <a:endParaRPr lang="en-US"/>
          </a:p>
        </p:txBody>
      </p:sp>
      <p:sp>
        <p:nvSpPr>
          <p:cNvPr id="8" name="Footer Placeholder 7"/>
          <p:cNvSpPr>
            <a:spLocks noGrp="1"/>
          </p:cNvSpPr>
          <p:nvPr>
            <p:ph type="ftr" sz="quarter" idx="11"/>
          </p:nvPr>
        </p:nvSpPr>
        <p:spPr/>
        <p:txBody>
          <a:bodyPr/>
          <a:lstStyle/>
          <a:p>
            <a:r>
              <a:rPr lang="en-US"/>
              <a:t>Chapter 24 Quality management</a:t>
            </a:r>
          </a:p>
        </p:txBody>
      </p:sp>
      <p:sp>
        <p:nvSpPr>
          <p:cNvPr id="9" name="Slide Number Placeholder 8"/>
          <p:cNvSpPr>
            <a:spLocks noGrp="1"/>
          </p:cNvSpPr>
          <p:nvPr>
            <p:ph type="sldNum" sz="quarter" idx="12"/>
          </p:nvPr>
        </p:nvSpPr>
        <p:spPr/>
        <p:txBody>
          <a:bodyPr/>
          <a:lstStyle/>
          <a:p>
            <a:fld id="{745CE82A-87C3-2841-AAF3-37DF1E34DC62}" type="slidenum">
              <a:rPr lang="en-US" smtClean="0"/>
              <a:pPr/>
              <a:t>‹#›</a:t>
            </a:fld>
            <a:endParaRPr lang="en-US"/>
          </a:p>
        </p:txBody>
      </p:sp>
    </p:spTree>
    <p:extLst>
      <p:ext uri="{BB962C8B-B14F-4D97-AF65-F5344CB8AC3E}">
        <p14:creationId xmlns:p14="http://schemas.microsoft.com/office/powerpoint/2010/main" val="4065237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866216" y="973668"/>
            <a:ext cx="6571060"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GB"/>
              <a:t>2/15/10</a:t>
            </a:r>
            <a:endParaRPr lang="en-US"/>
          </a:p>
        </p:txBody>
      </p:sp>
      <p:sp>
        <p:nvSpPr>
          <p:cNvPr id="4" name="Footer Placeholder 3"/>
          <p:cNvSpPr>
            <a:spLocks noGrp="1"/>
          </p:cNvSpPr>
          <p:nvPr>
            <p:ph type="ftr" sz="quarter" idx="11"/>
          </p:nvPr>
        </p:nvSpPr>
        <p:spPr/>
        <p:txBody>
          <a:bodyPr/>
          <a:lstStyle/>
          <a:p>
            <a:r>
              <a:rPr lang="en-US"/>
              <a:t>Chapter 24 Quality management</a:t>
            </a:r>
          </a:p>
        </p:txBody>
      </p:sp>
      <p:sp>
        <p:nvSpPr>
          <p:cNvPr id="5" name="Slide Number Placeholder 4"/>
          <p:cNvSpPr>
            <a:spLocks noGrp="1"/>
          </p:cNvSpPr>
          <p:nvPr>
            <p:ph type="sldNum" sz="quarter" idx="12"/>
          </p:nvPr>
        </p:nvSpPr>
        <p:spPr/>
        <p:txBody>
          <a:bodyPr/>
          <a:lstStyle/>
          <a:p>
            <a:fld id="{745CE82A-87C3-2841-AAF3-37DF1E34DC62}" type="slidenum">
              <a:rPr lang="en-US" smtClean="0"/>
              <a:pPr/>
              <a:t>‹#›</a:t>
            </a:fld>
            <a:endParaRPr lang="en-US"/>
          </a:p>
        </p:txBody>
      </p:sp>
    </p:spTree>
    <p:extLst>
      <p:ext uri="{BB962C8B-B14F-4D97-AF65-F5344CB8AC3E}">
        <p14:creationId xmlns:p14="http://schemas.microsoft.com/office/powerpoint/2010/main" val="443107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GB"/>
              <a:t>2/15/10</a:t>
            </a:r>
            <a:endParaRPr lang="en-US"/>
          </a:p>
        </p:txBody>
      </p:sp>
      <p:sp>
        <p:nvSpPr>
          <p:cNvPr id="3" name="Footer Placeholder 2"/>
          <p:cNvSpPr>
            <a:spLocks noGrp="1"/>
          </p:cNvSpPr>
          <p:nvPr>
            <p:ph type="ftr" sz="quarter" idx="11"/>
          </p:nvPr>
        </p:nvSpPr>
        <p:spPr/>
        <p:txBody>
          <a:bodyPr/>
          <a:lstStyle/>
          <a:p>
            <a:r>
              <a:rPr lang="en-US"/>
              <a:t>Chapter 24 Quality management</a:t>
            </a:r>
          </a:p>
        </p:txBody>
      </p:sp>
      <p:sp>
        <p:nvSpPr>
          <p:cNvPr id="7" name="Rectangle 6"/>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45CE82A-87C3-2841-AAF3-37DF1E34DC62}" type="slidenum">
              <a:rPr lang="en-US" smtClean="0"/>
              <a:pPr/>
              <a:t>‹#›</a:t>
            </a:fld>
            <a:endParaRPr lang="en-US"/>
          </a:p>
        </p:txBody>
      </p:sp>
    </p:spTree>
    <p:extLst>
      <p:ext uri="{BB962C8B-B14F-4D97-AF65-F5344CB8AC3E}">
        <p14:creationId xmlns:p14="http://schemas.microsoft.com/office/powerpoint/2010/main" val="450701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9144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295400"/>
            <a:ext cx="2094869" cy="160020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4335859" y="1447800"/>
            <a:ext cx="3892550"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215" y="3129281"/>
            <a:ext cx="2094869" cy="2895599"/>
          </a:xfrm>
        </p:spPr>
        <p:txBody>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r>
              <a:rPr lang="en-GB"/>
              <a:t>2/15/10</a:t>
            </a:r>
            <a:endParaRPr lang="en-US"/>
          </a:p>
        </p:txBody>
      </p:sp>
      <p:sp>
        <p:nvSpPr>
          <p:cNvPr id="6" name="Footer Placeholder 5"/>
          <p:cNvSpPr>
            <a:spLocks noGrp="1"/>
          </p:cNvSpPr>
          <p:nvPr>
            <p:ph type="ftr" sz="quarter" idx="11"/>
          </p:nvPr>
        </p:nvSpPr>
        <p:spPr/>
        <p:txBody>
          <a:bodyPr/>
          <a:lstStyle/>
          <a:p>
            <a:r>
              <a:rPr lang="en-US"/>
              <a:t>Chapter 24 Quality management</a:t>
            </a:r>
          </a:p>
        </p:txBody>
      </p:sp>
      <p:sp>
        <p:nvSpPr>
          <p:cNvPr id="16" name="Rectangle 15"/>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45CE82A-87C3-2841-AAF3-37DF1E34DC62}" type="slidenum">
              <a:rPr lang="en-US" smtClean="0"/>
              <a:pPr/>
              <a:t>‹#›</a:t>
            </a:fld>
            <a:endParaRPr lang="en-US"/>
          </a:p>
        </p:txBody>
      </p:sp>
    </p:spTree>
    <p:extLst>
      <p:ext uri="{BB962C8B-B14F-4D97-AF65-F5344CB8AC3E}">
        <p14:creationId xmlns:p14="http://schemas.microsoft.com/office/powerpoint/2010/main" val="3667628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693334"/>
            <a:ext cx="2898851" cy="1735667"/>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910903" y="1143000"/>
            <a:ext cx="242039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866216" y="3657600"/>
            <a:ext cx="2894409" cy="1371600"/>
          </a:xfrm>
        </p:spPr>
        <p:txBody>
          <a:bodyPr>
            <a:normAutofit/>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r>
              <a:rPr lang="en-GB"/>
              <a:t>2/15/10</a:t>
            </a:r>
            <a:endParaRPr lang="en-US"/>
          </a:p>
        </p:txBody>
      </p:sp>
      <p:sp>
        <p:nvSpPr>
          <p:cNvPr id="6" name="Footer Placeholder 5"/>
          <p:cNvSpPr>
            <a:spLocks noGrp="1"/>
          </p:cNvSpPr>
          <p:nvPr>
            <p:ph type="ftr" sz="quarter" idx="11"/>
          </p:nvPr>
        </p:nvSpPr>
        <p:spPr/>
        <p:txBody>
          <a:bodyPr/>
          <a:lstStyle/>
          <a:p>
            <a:r>
              <a:rPr lang="en-US"/>
              <a:t>Chapter 24 Quality management</a:t>
            </a:r>
          </a:p>
        </p:txBody>
      </p:sp>
      <p:sp>
        <p:nvSpPr>
          <p:cNvPr id="16" name="Rectangle 15"/>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45CE82A-87C3-2841-AAF3-37DF1E34DC62}" type="slidenum">
              <a:rPr lang="en-US" smtClean="0"/>
              <a:pPr/>
              <a:t>‹#›</a:t>
            </a:fld>
            <a:endParaRPr lang="en-US"/>
          </a:p>
        </p:txBody>
      </p:sp>
    </p:spTree>
    <p:extLst>
      <p:ext uri="{BB962C8B-B14F-4D97-AF65-F5344CB8AC3E}">
        <p14:creationId xmlns:p14="http://schemas.microsoft.com/office/powerpoint/2010/main" val="343398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9144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866216" y="973668"/>
            <a:ext cx="6571060"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6216" y="2603500"/>
            <a:ext cx="6571060"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89829" y="6391839"/>
            <a:ext cx="742949" cy="304799"/>
          </a:xfrm>
          <a:prstGeom prst="rect">
            <a:avLst/>
          </a:prstGeom>
        </p:spPr>
        <p:txBody>
          <a:bodyPr vert="horz" lIns="91440" tIns="45720" rIns="91440" bIns="45720" rtlCol="0" anchor="ctr"/>
          <a:lstStyle>
            <a:lvl1pPr algn="r">
              <a:defRPr sz="750" b="1" i="0">
                <a:solidFill>
                  <a:schemeClr val="accent1"/>
                </a:solidFill>
              </a:defRPr>
            </a:lvl1pPr>
          </a:lstStyle>
          <a:p>
            <a:r>
              <a:rPr lang="en-GB"/>
              <a:t>2/15/10</a:t>
            </a:r>
            <a:endParaRPr lang="en-US"/>
          </a:p>
        </p:txBody>
      </p:sp>
      <p:sp>
        <p:nvSpPr>
          <p:cNvPr id="5" name="Footer Placeholder 4"/>
          <p:cNvSpPr>
            <a:spLocks noGrp="1"/>
          </p:cNvSpPr>
          <p:nvPr>
            <p:ph type="ftr" sz="quarter" idx="3"/>
          </p:nvPr>
        </p:nvSpPr>
        <p:spPr>
          <a:xfrm>
            <a:off x="420833" y="6391839"/>
            <a:ext cx="2894846" cy="304801"/>
          </a:xfrm>
          <a:prstGeom prst="rect">
            <a:avLst/>
          </a:prstGeom>
        </p:spPr>
        <p:txBody>
          <a:bodyPr vert="horz" lIns="91440" tIns="45720" rIns="91440" bIns="45720" rtlCol="0" anchor="ctr"/>
          <a:lstStyle>
            <a:lvl1pPr algn="l">
              <a:defRPr sz="750" b="1" i="0">
                <a:solidFill>
                  <a:schemeClr val="accent1"/>
                </a:solidFill>
              </a:defRPr>
            </a:lvl1pPr>
          </a:lstStyle>
          <a:p>
            <a:r>
              <a:rPr lang="en-US"/>
              <a:t>Chapter 24 Quality management</a:t>
            </a:r>
          </a:p>
        </p:txBody>
      </p:sp>
      <p:sp>
        <p:nvSpPr>
          <p:cNvPr id="21" name="Rectangle 20"/>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7764406" y="295730"/>
            <a:ext cx="628649" cy="767687"/>
          </a:xfrm>
          <a:prstGeom prst="rect">
            <a:avLst/>
          </a:prstGeom>
        </p:spPr>
        <p:txBody>
          <a:bodyPr vert="horz" lIns="91440" tIns="45720" rIns="91440" bIns="45720" rtlCol="0" anchor="b"/>
          <a:lstStyle>
            <a:lvl1pPr algn="ctr">
              <a:defRPr sz="2100" b="0" i="0">
                <a:solidFill>
                  <a:schemeClr val="bg1"/>
                </a:solidFill>
              </a:defRPr>
            </a:lvl1pPr>
          </a:lstStyle>
          <a:p>
            <a:fld id="{745CE82A-87C3-2841-AAF3-37DF1E34DC62}" type="slidenum">
              <a:rPr lang="en-US" smtClean="0"/>
              <a:pPr/>
              <a:t>‹#›</a:t>
            </a:fld>
            <a:endParaRPr lang="en-US"/>
          </a:p>
        </p:txBody>
      </p:sp>
    </p:spTree>
    <p:extLst>
      <p:ext uri="{BB962C8B-B14F-4D97-AF65-F5344CB8AC3E}">
        <p14:creationId xmlns:p14="http://schemas.microsoft.com/office/powerpoint/2010/main" val="2491997300"/>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Lst>
  <p:hf hdr="0" dt="0"/>
  <p:txStyles>
    <p:titleStyle>
      <a:lvl1pPr algn="l" defTabSz="342900" rtl="0" eaLnBrk="1" latinLnBrk="0" hangingPunct="1">
        <a:spcBef>
          <a:spcPct val="0"/>
        </a:spcBef>
        <a:buNone/>
        <a:defRPr sz="27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d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r>
              <a:rPr lang="en-GB"/>
              <a:t>Quality </a:t>
            </a:r>
            <a:r>
              <a:rPr lang="en-GB" dirty="0"/>
              <a:t>Management</a:t>
            </a:r>
          </a:p>
        </p:txBody>
      </p:sp>
      <p:sp>
        <p:nvSpPr>
          <p:cNvPr id="6" name="Subtitle 5"/>
          <p:cNvSpPr>
            <a:spLocks noGrp="1"/>
          </p:cNvSpPr>
          <p:nvPr>
            <p:ph type="subTitle" idx="1"/>
          </p:nvPr>
        </p:nvSpPr>
        <p:spPr/>
        <p:txBody>
          <a:bodyPr/>
          <a:lstStyle/>
          <a:p>
            <a:endParaRPr lang="en-US" dirty="0"/>
          </a:p>
        </p:txBody>
      </p:sp>
      <p:sp>
        <p:nvSpPr>
          <p:cNvPr id="8" name="Footer Placeholder 7"/>
          <p:cNvSpPr>
            <a:spLocks noGrp="1"/>
          </p:cNvSpPr>
          <p:nvPr>
            <p:ph type="ftr" sz="quarter" idx="11"/>
          </p:nvPr>
        </p:nvSpPr>
        <p:spPr/>
        <p:txBody>
          <a:bodyPr/>
          <a:lstStyle/>
          <a:p>
            <a:r>
              <a:rPr lang="en-US"/>
              <a:t>Chapter 24 Quality management</a:t>
            </a:r>
          </a:p>
        </p:txBody>
      </p:sp>
      <p:sp>
        <p:nvSpPr>
          <p:cNvPr id="7" name="Slide Number Placeholder 6"/>
          <p:cNvSpPr>
            <a:spLocks noGrp="1"/>
          </p:cNvSpPr>
          <p:nvPr>
            <p:ph type="sldNum" sz="quarter" idx="12"/>
          </p:nvPr>
        </p:nvSpPr>
        <p:spPr/>
        <p:txBody>
          <a:bodyPr/>
          <a:lstStyle/>
          <a:p>
            <a:fld id="{745CE82A-87C3-2841-AAF3-37DF1E34DC62}" type="slidenum">
              <a:rPr lang="en-US" smtClean="0"/>
              <a:pPr/>
              <a:t>1</a:t>
            </a:fld>
            <a:endParaRPr lang="en-US"/>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fitness for purpose</a:t>
            </a:r>
          </a:p>
        </p:txBody>
      </p:sp>
      <p:sp>
        <p:nvSpPr>
          <p:cNvPr id="3" name="Content Placeholder 2"/>
          <p:cNvSpPr>
            <a:spLocks noGrp="1"/>
          </p:cNvSpPr>
          <p:nvPr>
            <p:ph idx="1"/>
          </p:nvPr>
        </p:nvSpPr>
        <p:spPr/>
        <p:txBody>
          <a:bodyPr/>
          <a:lstStyle/>
          <a:p>
            <a:r>
              <a:rPr lang="en-US" dirty="0"/>
              <a:t>Have programming and documentation standards been followed in the development process?</a:t>
            </a:r>
            <a:endParaRPr lang="en-GB" dirty="0"/>
          </a:p>
          <a:p>
            <a:r>
              <a:rPr lang="en-US" dirty="0"/>
              <a:t>Has the software been properly tested?</a:t>
            </a:r>
            <a:endParaRPr lang="en-GB" dirty="0"/>
          </a:p>
          <a:p>
            <a:r>
              <a:rPr lang="en-US" dirty="0"/>
              <a:t>Is the software sufficiently dependable to be put into use?</a:t>
            </a:r>
            <a:endParaRPr lang="en-GB" dirty="0"/>
          </a:p>
          <a:p>
            <a:r>
              <a:rPr lang="en-US" dirty="0"/>
              <a:t>Is the performance of the software acceptable for normal use? </a:t>
            </a:r>
            <a:endParaRPr lang="en-GB" dirty="0"/>
          </a:p>
          <a:p>
            <a:r>
              <a:rPr lang="en-US" dirty="0"/>
              <a:t>Is the software usable?</a:t>
            </a:r>
            <a:endParaRPr lang="en-GB" dirty="0"/>
          </a:p>
          <a:p>
            <a:r>
              <a:rPr lang="en-US" dirty="0"/>
              <a:t>Is the software well-structured and understandable?</a:t>
            </a:r>
            <a:endParaRPr lang="en-GB" dirty="0"/>
          </a:p>
          <a:p>
            <a:endParaRPr lang="en-US" dirty="0"/>
          </a:p>
        </p:txBody>
      </p:sp>
      <p:sp>
        <p:nvSpPr>
          <p:cNvPr id="5" name="Footer Placeholder 4"/>
          <p:cNvSpPr>
            <a:spLocks noGrp="1"/>
          </p:cNvSpPr>
          <p:nvPr>
            <p:ph type="ftr" sz="quarter" idx="11"/>
          </p:nvPr>
        </p:nvSpPr>
        <p:spPr/>
        <p:txBody>
          <a:bodyPr/>
          <a:lstStyle/>
          <a:p>
            <a:r>
              <a:rPr lang="en-US"/>
              <a:t>Chapter 24 Quality management</a:t>
            </a:r>
          </a:p>
        </p:txBody>
      </p:sp>
      <p:sp>
        <p:nvSpPr>
          <p:cNvPr id="4" name="Slide Number Placeholder 3"/>
          <p:cNvSpPr>
            <a:spLocks noGrp="1"/>
          </p:cNvSpPr>
          <p:nvPr>
            <p:ph type="sldNum" sz="quarter" idx="12"/>
          </p:nvPr>
        </p:nvSpPr>
        <p:spPr/>
        <p:txBody>
          <a:bodyPr/>
          <a:lstStyle/>
          <a:p>
            <a:fld id="{745CE82A-87C3-2841-AAF3-37DF1E34DC62}"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Software quality attributes</a:t>
            </a:r>
            <a:endParaRPr lang="en-US" dirty="0"/>
          </a:p>
        </p:txBody>
      </p:sp>
      <p:graphicFrame>
        <p:nvGraphicFramePr>
          <p:cNvPr id="4" name="Content Placeholder 3"/>
          <p:cNvGraphicFramePr>
            <a:graphicFrameLocks noGrp="1"/>
          </p:cNvGraphicFramePr>
          <p:nvPr>
            <p:ph idx="1"/>
          </p:nvPr>
        </p:nvGraphicFramePr>
        <p:xfrm>
          <a:off x="457200" y="2283185"/>
          <a:ext cx="8229600" cy="1854200"/>
        </p:xfrm>
        <a:graphic>
          <a:graphicData uri="http://schemas.openxmlformats.org/drawingml/2006/table">
            <a:tbl>
              <a:tblPr firstRow="1" bandRow="1">
                <a:tableStyleId>{BC89EF96-8CEA-46FF-86C4-4CE0E7609802}</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a:txBody>
                    <a:bodyPr/>
                    <a:lstStyle/>
                    <a:p>
                      <a:pPr indent="347345" algn="just">
                        <a:spcBef>
                          <a:spcPts val="300"/>
                        </a:spcBef>
                        <a:spcAft>
                          <a:spcPts val="0"/>
                        </a:spcAft>
                        <a:tabLst>
                          <a:tab pos="342900" algn="l"/>
                          <a:tab pos="685800" algn="l"/>
                          <a:tab pos="1028700" algn="l"/>
                        </a:tabLst>
                      </a:pPr>
                      <a:r>
                        <a:rPr lang="en-GB" sz="1600" b="0" dirty="0">
                          <a:latin typeface="Arial"/>
                          <a:cs typeface="Arial"/>
                        </a:rPr>
                        <a:t>Safety</a:t>
                      </a:r>
                      <a:endParaRPr lang="en-GB" sz="1600" b="0" dirty="0">
                        <a:solidFill>
                          <a:srgbClr val="000000"/>
                        </a:solidFill>
                        <a:latin typeface="Arial"/>
                        <a:ea typeface="Times New Roman"/>
                        <a:cs typeface="Arial"/>
                      </a:endParaRPr>
                    </a:p>
                  </a:txBody>
                  <a:tcPr marL="68580" marR="68580" marT="0" marB="0"/>
                </a:tc>
                <a:tc>
                  <a:txBody>
                    <a:bodyPr/>
                    <a:lstStyle/>
                    <a:p>
                      <a:pPr algn="just">
                        <a:spcBef>
                          <a:spcPts val="300"/>
                        </a:spcBef>
                        <a:spcAft>
                          <a:spcPts val="0"/>
                        </a:spcAft>
                        <a:tabLst>
                          <a:tab pos="342900" algn="l"/>
                          <a:tab pos="685800" algn="l"/>
                          <a:tab pos="1028700" algn="l"/>
                        </a:tabLst>
                      </a:pPr>
                      <a:r>
                        <a:rPr lang="en-GB" sz="1600" b="0" dirty="0" err="1">
                          <a:latin typeface="Arial"/>
                          <a:cs typeface="Arial"/>
                        </a:rPr>
                        <a:t>Understandability</a:t>
                      </a:r>
                      <a:endParaRPr lang="en-GB" sz="1600" b="0" dirty="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0"/>
                        </a:spcAft>
                        <a:tabLst>
                          <a:tab pos="342900" algn="l"/>
                          <a:tab pos="685800" algn="l"/>
                          <a:tab pos="1028700" algn="l"/>
                        </a:tabLst>
                      </a:pPr>
                      <a:r>
                        <a:rPr lang="en-GB" sz="1600" b="0" dirty="0">
                          <a:latin typeface="Arial"/>
                          <a:cs typeface="Arial"/>
                        </a:rPr>
                        <a:t>Portability</a:t>
                      </a:r>
                      <a:endParaRPr lang="en-GB" sz="1600" b="0" dirty="0">
                        <a:solidFill>
                          <a:srgbClr val="000000"/>
                        </a:solidFill>
                        <a:latin typeface="Arial"/>
                        <a:ea typeface="Times New Roman"/>
                        <a:cs typeface="Arial"/>
                      </a:endParaRPr>
                    </a:p>
                  </a:txBody>
                  <a:tcPr marL="68580" marR="68580" marT="0" marB="0"/>
                </a:tc>
                <a:extLst>
                  <a:ext uri="{0D108BD9-81ED-4DB2-BD59-A6C34878D82A}">
                    <a16:rowId xmlns:a16="http://schemas.microsoft.com/office/drawing/2014/main" val="10000"/>
                  </a:ext>
                </a:extLst>
              </a:tr>
              <a:tr h="370840">
                <a:tc>
                  <a:txBody>
                    <a:bodyPr/>
                    <a:lstStyle/>
                    <a:p>
                      <a:pPr indent="347345" algn="just">
                        <a:spcBef>
                          <a:spcPts val="300"/>
                        </a:spcBef>
                        <a:spcAft>
                          <a:spcPts val="0"/>
                        </a:spcAft>
                        <a:tabLst>
                          <a:tab pos="342900" algn="l"/>
                          <a:tab pos="685800" algn="l"/>
                          <a:tab pos="1028700" algn="l"/>
                        </a:tabLst>
                      </a:pPr>
                      <a:r>
                        <a:rPr lang="en-GB" sz="1600" dirty="0">
                          <a:latin typeface="Arial"/>
                          <a:cs typeface="Arial"/>
                        </a:rPr>
                        <a:t>Security</a:t>
                      </a:r>
                      <a:endParaRPr lang="en-GB" sz="1600" dirty="0">
                        <a:solidFill>
                          <a:srgbClr val="000000"/>
                        </a:solidFill>
                        <a:latin typeface="Arial"/>
                        <a:ea typeface="Times New Roman"/>
                        <a:cs typeface="Arial"/>
                      </a:endParaRPr>
                    </a:p>
                  </a:txBody>
                  <a:tcPr marL="68580" marR="68580" marT="0" marB="0"/>
                </a:tc>
                <a:tc>
                  <a:txBody>
                    <a:bodyPr/>
                    <a:lstStyle/>
                    <a:p>
                      <a:pPr algn="just">
                        <a:spcBef>
                          <a:spcPts val="300"/>
                        </a:spcBef>
                        <a:spcAft>
                          <a:spcPts val="0"/>
                        </a:spcAft>
                        <a:tabLst>
                          <a:tab pos="342900" algn="l"/>
                          <a:tab pos="685800" algn="l"/>
                          <a:tab pos="1028700" algn="l"/>
                        </a:tabLst>
                      </a:pPr>
                      <a:r>
                        <a:rPr lang="en-GB" sz="1600" dirty="0">
                          <a:latin typeface="Arial"/>
                          <a:cs typeface="Arial"/>
                        </a:rPr>
                        <a:t>Testability</a:t>
                      </a:r>
                      <a:endParaRPr lang="en-GB" sz="1600" dirty="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0"/>
                        </a:spcAft>
                        <a:tabLst>
                          <a:tab pos="342900" algn="l"/>
                          <a:tab pos="685800" algn="l"/>
                          <a:tab pos="1028700" algn="l"/>
                        </a:tabLst>
                      </a:pPr>
                      <a:r>
                        <a:rPr lang="en-GB" sz="1600" dirty="0">
                          <a:latin typeface="Arial"/>
                          <a:cs typeface="Arial"/>
                        </a:rPr>
                        <a:t>Usability</a:t>
                      </a:r>
                      <a:endParaRPr lang="en-GB" sz="1600" dirty="0">
                        <a:solidFill>
                          <a:srgbClr val="000000"/>
                        </a:solidFill>
                        <a:latin typeface="Arial"/>
                        <a:ea typeface="Times New Roman"/>
                        <a:cs typeface="Arial"/>
                      </a:endParaRPr>
                    </a:p>
                  </a:txBody>
                  <a:tcPr marL="68580" marR="68580" marT="0" marB="0"/>
                </a:tc>
                <a:extLst>
                  <a:ext uri="{0D108BD9-81ED-4DB2-BD59-A6C34878D82A}">
                    <a16:rowId xmlns:a16="http://schemas.microsoft.com/office/drawing/2014/main" val="10001"/>
                  </a:ext>
                </a:extLst>
              </a:tr>
              <a:tr h="370840">
                <a:tc>
                  <a:txBody>
                    <a:bodyPr/>
                    <a:lstStyle/>
                    <a:p>
                      <a:pPr indent="347345" algn="just">
                        <a:spcBef>
                          <a:spcPts val="300"/>
                        </a:spcBef>
                        <a:spcAft>
                          <a:spcPts val="0"/>
                        </a:spcAft>
                        <a:tabLst>
                          <a:tab pos="342900" algn="l"/>
                          <a:tab pos="685800" algn="l"/>
                          <a:tab pos="1028700" algn="l"/>
                        </a:tabLst>
                      </a:pPr>
                      <a:r>
                        <a:rPr lang="en-GB" sz="1600">
                          <a:latin typeface="Arial"/>
                          <a:cs typeface="Arial"/>
                        </a:rPr>
                        <a:t>Reliability</a:t>
                      </a:r>
                      <a:endParaRPr lang="en-GB" sz="1600">
                        <a:solidFill>
                          <a:srgbClr val="000000"/>
                        </a:solidFill>
                        <a:latin typeface="Arial"/>
                        <a:ea typeface="Times New Roman"/>
                        <a:cs typeface="Arial"/>
                      </a:endParaRPr>
                    </a:p>
                  </a:txBody>
                  <a:tcPr marL="68580" marR="68580" marT="0" marB="0"/>
                </a:tc>
                <a:tc>
                  <a:txBody>
                    <a:bodyPr/>
                    <a:lstStyle/>
                    <a:p>
                      <a:pPr algn="just">
                        <a:spcBef>
                          <a:spcPts val="300"/>
                        </a:spcBef>
                        <a:spcAft>
                          <a:spcPts val="0"/>
                        </a:spcAft>
                        <a:tabLst>
                          <a:tab pos="342900" algn="l"/>
                          <a:tab pos="685800" algn="l"/>
                          <a:tab pos="1028700" algn="l"/>
                        </a:tabLst>
                      </a:pPr>
                      <a:r>
                        <a:rPr lang="en-GB" sz="1600">
                          <a:latin typeface="Arial"/>
                          <a:cs typeface="Arial"/>
                        </a:rPr>
                        <a:t>Adaptability</a:t>
                      </a:r>
                      <a:endParaRPr lang="en-GB" sz="160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0"/>
                        </a:spcAft>
                        <a:tabLst>
                          <a:tab pos="342900" algn="l"/>
                          <a:tab pos="685800" algn="l"/>
                          <a:tab pos="1028700" algn="l"/>
                        </a:tabLst>
                      </a:pPr>
                      <a:r>
                        <a:rPr lang="en-GB" sz="1600">
                          <a:latin typeface="Arial"/>
                          <a:cs typeface="Arial"/>
                        </a:rPr>
                        <a:t>Reusability</a:t>
                      </a:r>
                      <a:endParaRPr lang="en-GB" sz="1600">
                        <a:solidFill>
                          <a:srgbClr val="000000"/>
                        </a:solidFill>
                        <a:latin typeface="Arial"/>
                        <a:ea typeface="Times New Roman"/>
                        <a:cs typeface="Arial"/>
                      </a:endParaRPr>
                    </a:p>
                  </a:txBody>
                  <a:tcPr marL="68580" marR="68580" marT="0" marB="0"/>
                </a:tc>
                <a:extLst>
                  <a:ext uri="{0D108BD9-81ED-4DB2-BD59-A6C34878D82A}">
                    <a16:rowId xmlns:a16="http://schemas.microsoft.com/office/drawing/2014/main" val="10002"/>
                  </a:ext>
                </a:extLst>
              </a:tr>
              <a:tr h="370840">
                <a:tc>
                  <a:txBody>
                    <a:bodyPr/>
                    <a:lstStyle/>
                    <a:p>
                      <a:pPr indent="347345" algn="just">
                        <a:spcBef>
                          <a:spcPts val="300"/>
                        </a:spcBef>
                        <a:spcAft>
                          <a:spcPts val="0"/>
                        </a:spcAft>
                        <a:tabLst>
                          <a:tab pos="342900" algn="l"/>
                          <a:tab pos="685800" algn="l"/>
                          <a:tab pos="1028700" algn="l"/>
                        </a:tabLst>
                      </a:pPr>
                      <a:r>
                        <a:rPr lang="en-GB" sz="1600">
                          <a:latin typeface="Arial"/>
                          <a:cs typeface="Arial"/>
                        </a:rPr>
                        <a:t>Resilience</a:t>
                      </a:r>
                      <a:endParaRPr lang="en-GB" sz="1600">
                        <a:solidFill>
                          <a:srgbClr val="000000"/>
                        </a:solidFill>
                        <a:latin typeface="Arial"/>
                        <a:ea typeface="Times New Roman"/>
                        <a:cs typeface="Arial"/>
                      </a:endParaRPr>
                    </a:p>
                  </a:txBody>
                  <a:tcPr marL="68580" marR="68580" marT="0" marB="0"/>
                </a:tc>
                <a:tc>
                  <a:txBody>
                    <a:bodyPr/>
                    <a:lstStyle/>
                    <a:p>
                      <a:pPr algn="just">
                        <a:spcBef>
                          <a:spcPts val="300"/>
                        </a:spcBef>
                        <a:spcAft>
                          <a:spcPts val="0"/>
                        </a:spcAft>
                        <a:tabLst>
                          <a:tab pos="342900" algn="l"/>
                          <a:tab pos="685800" algn="l"/>
                          <a:tab pos="1028700" algn="l"/>
                        </a:tabLst>
                      </a:pPr>
                      <a:r>
                        <a:rPr lang="en-GB" sz="1600" dirty="0">
                          <a:latin typeface="Arial"/>
                          <a:cs typeface="Arial"/>
                        </a:rPr>
                        <a:t>Modularity</a:t>
                      </a:r>
                      <a:endParaRPr lang="en-GB" sz="1600" dirty="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0"/>
                        </a:spcAft>
                        <a:tabLst>
                          <a:tab pos="342900" algn="l"/>
                          <a:tab pos="685800" algn="l"/>
                          <a:tab pos="1028700" algn="l"/>
                        </a:tabLst>
                      </a:pPr>
                      <a:r>
                        <a:rPr lang="en-GB" sz="1600">
                          <a:latin typeface="Arial"/>
                          <a:cs typeface="Arial"/>
                        </a:rPr>
                        <a:t>Efficiency</a:t>
                      </a:r>
                      <a:endParaRPr lang="en-GB" sz="1600">
                        <a:solidFill>
                          <a:srgbClr val="000000"/>
                        </a:solidFill>
                        <a:latin typeface="Arial"/>
                        <a:ea typeface="Times New Roman"/>
                        <a:cs typeface="Arial"/>
                      </a:endParaRPr>
                    </a:p>
                  </a:txBody>
                  <a:tcPr marL="68580" marR="68580" marT="0" marB="0"/>
                </a:tc>
                <a:extLst>
                  <a:ext uri="{0D108BD9-81ED-4DB2-BD59-A6C34878D82A}">
                    <a16:rowId xmlns:a16="http://schemas.microsoft.com/office/drawing/2014/main" val="10003"/>
                  </a:ext>
                </a:extLst>
              </a:tr>
              <a:tr h="370840">
                <a:tc>
                  <a:txBody>
                    <a:bodyPr/>
                    <a:lstStyle/>
                    <a:p>
                      <a:pPr indent="347345" algn="just">
                        <a:spcBef>
                          <a:spcPts val="300"/>
                        </a:spcBef>
                        <a:spcAft>
                          <a:spcPts val="300"/>
                        </a:spcAft>
                        <a:tabLst>
                          <a:tab pos="342900" algn="l"/>
                          <a:tab pos="685800" algn="l"/>
                          <a:tab pos="1028700" algn="l"/>
                        </a:tabLst>
                      </a:pPr>
                      <a:r>
                        <a:rPr lang="en-GB" sz="1600">
                          <a:latin typeface="Arial"/>
                          <a:cs typeface="Arial"/>
                        </a:rPr>
                        <a:t>Robustness</a:t>
                      </a:r>
                      <a:endParaRPr lang="en-GB" sz="1600">
                        <a:solidFill>
                          <a:srgbClr val="000000"/>
                        </a:solidFill>
                        <a:latin typeface="Arial"/>
                        <a:ea typeface="Times New Roman"/>
                        <a:cs typeface="Arial"/>
                      </a:endParaRPr>
                    </a:p>
                  </a:txBody>
                  <a:tcPr marL="68580" marR="68580" marT="0" marB="0"/>
                </a:tc>
                <a:tc>
                  <a:txBody>
                    <a:bodyPr/>
                    <a:lstStyle/>
                    <a:p>
                      <a:pPr algn="just">
                        <a:spcBef>
                          <a:spcPts val="300"/>
                        </a:spcBef>
                        <a:spcAft>
                          <a:spcPts val="300"/>
                        </a:spcAft>
                        <a:tabLst>
                          <a:tab pos="342900" algn="l"/>
                          <a:tab pos="685800" algn="l"/>
                          <a:tab pos="1028700" algn="l"/>
                        </a:tabLst>
                      </a:pPr>
                      <a:r>
                        <a:rPr lang="en-GB" sz="1600">
                          <a:latin typeface="Arial"/>
                          <a:cs typeface="Arial"/>
                        </a:rPr>
                        <a:t>Complexity</a:t>
                      </a:r>
                      <a:endParaRPr lang="en-GB" sz="160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300"/>
                        </a:spcAft>
                        <a:tabLst>
                          <a:tab pos="342900" algn="l"/>
                          <a:tab pos="685800" algn="l"/>
                          <a:tab pos="1028700" algn="l"/>
                        </a:tabLst>
                      </a:pPr>
                      <a:r>
                        <a:rPr lang="en-GB" sz="1600" dirty="0" err="1">
                          <a:latin typeface="Arial"/>
                          <a:cs typeface="Arial"/>
                        </a:rPr>
                        <a:t>Learnability</a:t>
                      </a:r>
                      <a:endParaRPr lang="en-GB" sz="1600" dirty="0">
                        <a:solidFill>
                          <a:srgbClr val="000000"/>
                        </a:solidFill>
                        <a:latin typeface="Arial"/>
                        <a:ea typeface="Times New Roman"/>
                        <a:cs typeface="Arial"/>
                      </a:endParaRPr>
                    </a:p>
                  </a:txBody>
                  <a:tcPr marL="68580" marR="68580" marT="0" marB="0"/>
                </a:tc>
                <a:extLst>
                  <a:ext uri="{0D108BD9-81ED-4DB2-BD59-A6C34878D82A}">
                    <a16:rowId xmlns:a16="http://schemas.microsoft.com/office/drawing/2014/main" val="10004"/>
                  </a:ext>
                </a:extLst>
              </a:tr>
            </a:tbl>
          </a:graphicData>
        </a:graphic>
      </p:graphicFrame>
      <p:sp>
        <p:nvSpPr>
          <p:cNvPr id="6" name="Footer Placeholder 5"/>
          <p:cNvSpPr>
            <a:spLocks noGrp="1"/>
          </p:cNvSpPr>
          <p:nvPr>
            <p:ph type="ftr" sz="quarter" idx="11"/>
          </p:nvPr>
        </p:nvSpPr>
        <p:spPr/>
        <p:txBody>
          <a:bodyPr/>
          <a:lstStyle/>
          <a:p>
            <a:r>
              <a:rPr lang="en-US"/>
              <a:t>Chapter 24 Quality management</a:t>
            </a:r>
          </a:p>
        </p:txBody>
      </p:sp>
      <p:sp>
        <p:nvSpPr>
          <p:cNvPr id="5" name="Slide Number Placeholder 4"/>
          <p:cNvSpPr>
            <a:spLocks noGrp="1"/>
          </p:cNvSpPr>
          <p:nvPr>
            <p:ph type="sldNum" sz="quarter" idx="12"/>
          </p:nvPr>
        </p:nvSpPr>
        <p:spPr/>
        <p:txBody>
          <a:bodyPr/>
          <a:lstStyle/>
          <a:p>
            <a:fld id="{745CE82A-87C3-2841-AAF3-37DF1E34DC62}"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conflicts</a:t>
            </a:r>
          </a:p>
        </p:txBody>
      </p:sp>
      <p:sp>
        <p:nvSpPr>
          <p:cNvPr id="3" name="Content Placeholder 2"/>
          <p:cNvSpPr>
            <a:spLocks noGrp="1"/>
          </p:cNvSpPr>
          <p:nvPr>
            <p:ph idx="1"/>
          </p:nvPr>
        </p:nvSpPr>
        <p:spPr/>
        <p:txBody>
          <a:bodyPr/>
          <a:lstStyle/>
          <a:p>
            <a:r>
              <a:rPr lang="en-US" dirty="0"/>
              <a:t>It is not possible for any system to be optimized for all of these attributes – for example, improving robustness may lead to loss of performance. </a:t>
            </a:r>
          </a:p>
          <a:p>
            <a:r>
              <a:rPr lang="en-US" dirty="0"/>
              <a:t>The quality plan should therefore define the most important quality attributes for the software that is being developed.</a:t>
            </a:r>
            <a:r>
              <a:rPr lang="en-GB" dirty="0"/>
              <a:t> </a:t>
            </a:r>
          </a:p>
          <a:p>
            <a:r>
              <a:rPr lang="en-US" dirty="0"/>
              <a:t>The plan should also include a definition of the quality assessment process, an agreed way of assessing whether some quality, such as maintainability or robustness, is present in the product.</a:t>
            </a:r>
            <a:r>
              <a:rPr lang="en-GB" dirty="0"/>
              <a:t> </a:t>
            </a:r>
          </a:p>
        </p:txBody>
      </p:sp>
      <p:sp>
        <p:nvSpPr>
          <p:cNvPr id="5" name="Footer Placeholder 4"/>
          <p:cNvSpPr>
            <a:spLocks noGrp="1"/>
          </p:cNvSpPr>
          <p:nvPr>
            <p:ph type="ftr" sz="quarter" idx="11"/>
          </p:nvPr>
        </p:nvSpPr>
        <p:spPr/>
        <p:txBody>
          <a:bodyPr/>
          <a:lstStyle/>
          <a:p>
            <a:r>
              <a:rPr lang="en-US"/>
              <a:t>Chapter 24 Quality management</a:t>
            </a:r>
          </a:p>
        </p:txBody>
      </p:sp>
      <p:sp>
        <p:nvSpPr>
          <p:cNvPr id="4" name="Slide Number Placeholder 3"/>
          <p:cNvSpPr>
            <a:spLocks noGrp="1"/>
          </p:cNvSpPr>
          <p:nvPr>
            <p:ph type="sldNum" sz="quarter" idx="12"/>
          </p:nvPr>
        </p:nvSpPr>
        <p:spPr/>
        <p:txBody>
          <a:bodyPr/>
          <a:lstStyle/>
          <a:p>
            <a:fld id="{745CE82A-87C3-2841-AAF3-37DF1E34DC62}"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title"/>
          </p:nvPr>
        </p:nvSpPr>
        <p:spPr/>
        <p:txBody>
          <a:bodyPr/>
          <a:lstStyle/>
          <a:p>
            <a:r>
              <a:rPr lang="en-GB"/>
              <a:t>Process and product quality</a:t>
            </a:r>
          </a:p>
        </p:txBody>
      </p:sp>
      <p:sp>
        <p:nvSpPr>
          <p:cNvPr id="22530" name="Rectangle 2"/>
          <p:cNvSpPr>
            <a:spLocks noGrp="1" noChangeArrowheads="1"/>
          </p:cNvSpPr>
          <p:nvPr>
            <p:ph idx="1"/>
          </p:nvPr>
        </p:nvSpPr>
        <p:spPr/>
        <p:txBody>
          <a:bodyPr/>
          <a:lstStyle/>
          <a:p>
            <a:r>
              <a:rPr lang="en-GB" dirty="0"/>
              <a:t>The quality of a developed product is influenced by the quality of the production process.</a:t>
            </a:r>
          </a:p>
          <a:p>
            <a:r>
              <a:rPr lang="en-GB" dirty="0"/>
              <a:t>This is important in software development as some product quality attributes are hard to assess.</a:t>
            </a:r>
          </a:p>
          <a:p>
            <a:r>
              <a:rPr lang="en-GB" dirty="0"/>
              <a:t>However, there is a very complex and poorly understood relationship between software processes and product quality.</a:t>
            </a:r>
          </a:p>
          <a:p>
            <a:pPr lvl="1"/>
            <a:r>
              <a:rPr lang="en-GB" dirty="0"/>
              <a:t>The application of individual skills and experience is particularly important in software development;</a:t>
            </a:r>
          </a:p>
          <a:p>
            <a:pPr lvl="1"/>
            <a:r>
              <a:rPr lang="en-GB" dirty="0"/>
              <a:t>External factors such as the novelty of an application or the need for an accelerated development schedule may impair product quality.</a:t>
            </a:r>
          </a:p>
        </p:txBody>
      </p:sp>
      <p:sp>
        <p:nvSpPr>
          <p:cNvPr id="7" name="Footer Placeholder 6"/>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13</a:t>
            </a:fld>
            <a:endParaRPr 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Process-based quality</a:t>
            </a:r>
            <a:r>
              <a:rPr lang="en-GB" dirty="0"/>
              <a:t> </a:t>
            </a:r>
            <a:endParaRPr lang="en-US" dirty="0"/>
          </a:p>
        </p:txBody>
      </p:sp>
      <p:pic>
        <p:nvPicPr>
          <p:cNvPr id="4" name="Content Placeholder 3" descr="24.3 Process-quality.eps"/>
          <p:cNvPicPr>
            <a:picLocks noGrp="1" noChangeAspect="1"/>
          </p:cNvPicPr>
          <p:nvPr>
            <p:ph idx="1"/>
          </p:nvPr>
        </p:nvPicPr>
        <p:blipFill>
          <a:blip r:embed="rId2"/>
          <a:stretch>
            <a:fillRect/>
          </a:stretch>
        </p:blipFill>
        <p:spPr>
          <a:xfrm>
            <a:off x="1833062" y="3619586"/>
            <a:ext cx="4685714" cy="1384127"/>
          </a:xfrm>
        </p:spPr>
      </p:pic>
      <p:sp>
        <p:nvSpPr>
          <p:cNvPr id="6" name="Footer Placeholder 5"/>
          <p:cNvSpPr>
            <a:spLocks noGrp="1"/>
          </p:cNvSpPr>
          <p:nvPr>
            <p:ph type="ftr" sz="quarter" idx="11"/>
          </p:nvPr>
        </p:nvSpPr>
        <p:spPr/>
        <p:txBody>
          <a:bodyPr/>
          <a:lstStyle/>
          <a:p>
            <a:r>
              <a:rPr lang="en-US"/>
              <a:t>Chapter 24 Quality management</a:t>
            </a:r>
          </a:p>
        </p:txBody>
      </p:sp>
      <p:sp>
        <p:nvSpPr>
          <p:cNvPr id="5" name="Slide Number Placeholder 4"/>
          <p:cNvSpPr>
            <a:spLocks noGrp="1"/>
          </p:cNvSpPr>
          <p:nvPr>
            <p:ph type="sldNum" sz="quarter" idx="12"/>
          </p:nvPr>
        </p:nvSpPr>
        <p:spPr/>
        <p:txBody>
          <a:bodyPr/>
          <a:lstStyle/>
          <a:p>
            <a:fld id="{745CE82A-87C3-2841-AAF3-37DF1E34DC62}"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type="title"/>
          </p:nvPr>
        </p:nvSpPr>
        <p:spPr/>
        <p:txBody>
          <a:bodyPr/>
          <a:lstStyle/>
          <a:p>
            <a:r>
              <a:rPr lang="en-GB"/>
              <a:t>Software standards</a:t>
            </a:r>
            <a:endParaRPr lang="en-GB" dirty="0"/>
          </a:p>
        </p:txBody>
      </p:sp>
      <p:sp>
        <p:nvSpPr>
          <p:cNvPr id="38914" name="Rectangle 2"/>
          <p:cNvSpPr>
            <a:spLocks noGrp="1" noChangeArrowheads="1"/>
          </p:cNvSpPr>
          <p:nvPr>
            <p:ph idx="1"/>
          </p:nvPr>
        </p:nvSpPr>
        <p:spPr/>
        <p:txBody>
          <a:bodyPr/>
          <a:lstStyle/>
          <a:p>
            <a:r>
              <a:rPr lang="en-GB" dirty="0"/>
              <a:t>Standards define the required attributes of a product or process. They play an important role in quality management.</a:t>
            </a:r>
          </a:p>
          <a:p>
            <a:r>
              <a:rPr lang="en-GB" dirty="0"/>
              <a:t>Standards may be international, national, organizational or project standards.</a:t>
            </a:r>
          </a:p>
          <a:p>
            <a:r>
              <a:rPr lang="en-GB" dirty="0"/>
              <a:t>Product standards define characteristics that all software components should exhibit e.g. a common programming style.</a:t>
            </a:r>
          </a:p>
          <a:p>
            <a:r>
              <a:rPr lang="en-GB" dirty="0"/>
              <a:t>Process standards define how the software process should be enacted.</a:t>
            </a:r>
          </a:p>
        </p:txBody>
      </p:sp>
      <p:sp>
        <p:nvSpPr>
          <p:cNvPr id="9" name="Footer Placeholder 8"/>
          <p:cNvSpPr>
            <a:spLocks noGrp="1"/>
          </p:cNvSpPr>
          <p:nvPr>
            <p:ph type="ftr" sz="quarter" idx="11"/>
          </p:nvPr>
        </p:nvSpPr>
        <p:spPr/>
        <p:txBody>
          <a:bodyPr/>
          <a:lstStyle/>
          <a:p>
            <a:r>
              <a:rPr lang="en-US"/>
              <a:t>Chapter 24 Quality management</a:t>
            </a:r>
          </a:p>
        </p:txBody>
      </p:sp>
      <p:sp>
        <p:nvSpPr>
          <p:cNvPr id="8" name="Slide Number Placeholder 7"/>
          <p:cNvSpPr>
            <a:spLocks noGrp="1"/>
          </p:cNvSpPr>
          <p:nvPr>
            <p:ph type="sldNum" sz="quarter" idx="12"/>
          </p:nvPr>
        </p:nvSpPr>
        <p:spPr/>
        <p:txBody>
          <a:bodyPr/>
          <a:lstStyle/>
          <a:p>
            <a:fld id="{745CE82A-87C3-2841-AAF3-37DF1E34DC62}" type="slidenum">
              <a:rPr lang="en-US" smtClean="0"/>
              <a:pPr/>
              <a:t>15</a:t>
            </a:fld>
            <a:endParaRPr 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title"/>
          </p:nvPr>
        </p:nvSpPr>
        <p:spPr/>
        <p:txBody>
          <a:bodyPr/>
          <a:lstStyle/>
          <a:p>
            <a:r>
              <a:rPr lang="en-GB"/>
              <a:t>Importance of standards</a:t>
            </a:r>
          </a:p>
        </p:txBody>
      </p:sp>
      <p:sp>
        <p:nvSpPr>
          <p:cNvPr id="40962" name="Rectangle 2"/>
          <p:cNvSpPr>
            <a:spLocks noGrp="1" noChangeArrowheads="1"/>
          </p:cNvSpPr>
          <p:nvPr>
            <p:ph idx="1"/>
          </p:nvPr>
        </p:nvSpPr>
        <p:spPr/>
        <p:txBody>
          <a:bodyPr/>
          <a:lstStyle/>
          <a:p>
            <a:r>
              <a:rPr lang="en-GB" dirty="0"/>
              <a:t>Encapsulation of best practice- avoids repetition of past mistakes.</a:t>
            </a:r>
          </a:p>
          <a:p>
            <a:r>
              <a:rPr lang="en-GB" dirty="0"/>
              <a:t>They are a framework for defining what quality means in a particular setting i.e. that organization’s view of quality.</a:t>
            </a:r>
          </a:p>
          <a:p>
            <a:r>
              <a:rPr lang="en-GB" dirty="0"/>
              <a:t>They provide continuity - new staff can understand the organisation by understanding the standards that are used.</a:t>
            </a:r>
          </a:p>
        </p:txBody>
      </p:sp>
      <p:sp>
        <p:nvSpPr>
          <p:cNvPr id="7" name="Footer Placeholder 6"/>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16</a:t>
            </a:fld>
            <a:endParaRPr 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and process standards</a:t>
            </a:r>
            <a:r>
              <a:rPr lang="en-GB" dirty="0"/>
              <a:t> </a:t>
            </a:r>
            <a:endParaRPr lang="en-US" dirty="0"/>
          </a:p>
        </p:txBody>
      </p:sp>
      <p:graphicFrame>
        <p:nvGraphicFramePr>
          <p:cNvPr id="4" name="Content Placeholder 3"/>
          <p:cNvGraphicFramePr>
            <a:graphicFrameLocks noGrp="1"/>
          </p:cNvGraphicFramePr>
          <p:nvPr>
            <p:ph idx="1"/>
          </p:nvPr>
        </p:nvGraphicFramePr>
        <p:xfrm>
          <a:off x="457200" y="1972456"/>
          <a:ext cx="8229600" cy="275082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pPr indent="347345" algn="just">
                        <a:spcBef>
                          <a:spcPts val="300"/>
                        </a:spcBef>
                        <a:spcAft>
                          <a:spcPts val="300"/>
                        </a:spcAft>
                        <a:tabLst>
                          <a:tab pos="342900" algn="l"/>
                          <a:tab pos="685800" algn="l"/>
                          <a:tab pos="1028700" algn="l"/>
                        </a:tabLst>
                      </a:pPr>
                      <a:r>
                        <a:rPr lang="en-GB" sz="1600" b="1" dirty="0">
                          <a:solidFill>
                            <a:srgbClr val="000000"/>
                          </a:solidFill>
                          <a:latin typeface="Arial"/>
                          <a:ea typeface="Times New Roman"/>
                          <a:cs typeface="Arial"/>
                        </a:rPr>
                        <a:t>Product standards</a:t>
                      </a:r>
                    </a:p>
                  </a:txBody>
                  <a:tcPr marL="68580" marR="68580" marT="0" marB="0"/>
                </a:tc>
                <a:tc>
                  <a:txBody>
                    <a:bodyPr/>
                    <a:lstStyle/>
                    <a:p>
                      <a:pPr indent="347345" algn="just">
                        <a:spcBef>
                          <a:spcPts val="300"/>
                        </a:spcBef>
                        <a:spcAft>
                          <a:spcPts val="300"/>
                        </a:spcAft>
                        <a:tabLst>
                          <a:tab pos="342900" algn="l"/>
                          <a:tab pos="685800" algn="l"/>
                          <a:tab pos="1028700" algn="l"/>
                        </a:tabLst>
                      </a:pPr>
                      <a:r>
                        <a:rPr lang="en-GB" sz="1600" b="1" dirty="0">
                          <a:solidFill>
                            <a:srgbClr val="000000"/>
                          </a:solidFill>
                          <a:latin typeface="Arial"/>
                          <a:ea typeface="Times New Roman"/>
                          <a:cs typeface="Arial"/>
                        </a:rPr>
                        <a:t>Process standards</a:t>
                      </a:r>
                    </a:p>
                  </a:txBody>
                  <a:tcPr marL="68580" marR="68580" marT="0" marB="0"/>
                </a:tc>
                <a:extLst>
                  <a:ext uri="{0D108BD9-81ED-4DB2-BD59-A6C34878D82A}">
                    <a16:rowId xmlns:a16="http://schemas.microsoft.com/office/drawing/2014/main" val="10000"/>
                  </a:ext>
                </a:extLst>
              </a:tr>
              <a:tr h="370840">
                <a:tc>
                  <a:txBody>
                    <a:bodyPr/>
                    <a:lstStyle/>
                    <a:p>
                      <a:pPr indent="347345" algn="l">
                        <a:spcAft>
                          <a:spcPts val="300"/>
                        </a:spcAft>
                        <a:tabLst>
                          <a:tab pos="342900" algn="l"/>
                          <a:tab pos="685800" algn="l"/>
                          <a:tab pos="1028700" algn="l"/>
                        </a:tabLst>
                      </a:pPr>
                      <a:r>
                        <a:rPr lang="en-GB" sz="1600" dirty="0">
                          <a:solidFill>
                            <a:srgbClr val="000000"/>
                          </a:solidFill>
                          <a:latin typeface="Arial"/>
                          <a:ea typeface="Times New Roman"/>
                          <a:cs typeface="Arial"/>
                        </a:rPr>
                        <a:t>Design review form</a:t>
                      </a:r>
                    </a:p>
                  </a:txBody>
                  <a:tcPr marL="68580" marR="68580" marT="0" marB="0"/>
                </a:tc>
                <a:tc>
                  <a:txBody>
                    <a:bodyPr/>
                    <a:lstStyle/>
                    <a:p>
                      <a:pPr indent="347345" algn="just">
                        <a:spcAft>
                          <a:spcPts val="300"/>
                        </a:spcAft>
                        <a:tabLst>
                          <a:tab pos="342900" algn="l"/>
                          <a:tab pos="685800" algn="l"/>
                          <a:tab pos="1028700" algn="l"/>
                        </a:tabLst>
                      </a:pPr>
                      <a:r>
                        <a:rPr lang="en-GB" sz="1600">
                          <a:solidFill>
                            <a:srgbClr val="000000"/>
                          </a:solidFill>
                          <a:latin typeface="Arial"/>
                          <a:ea typeface="Times New Roman"/>
                          <a:cs typeface="Arial"/>
                        </a:rPr>
                        <a:t>Design review conduct</a:t>
                      </a:r>
                    </a:p>
                  </a:txBody>
                  <a:tcPr marL="68580" marR="68580" marT="0" marB="0"/>
                </a:tc>
                <a:extLst>
                  <a:ext uri="{0D108BD9-81ED-4DB2-BD59-A6C34878D82A}">
                    <a16:rowId xmlns:a16="http://schemas.microsoft.com/office/drawing/2014/main" val="10001"/>
                  </a:ext>
                </a:extLst>
              </a:tr>
              <a:tr h="370840">
                <a:tc>
                  <a:txBody>
                    <a:bodyPr/>
                    <a:lstStyle/>
                    <a:p>
                      <a:pPr indent="347345" algn="l">
                        <a:spcAft>
                          <a:spcPts val="300"/>
                        </a:spcAft>
                        <a:tabLst>
                          <a:tab pos="342900" algn="l"/>
                          <a:tab pos="685800" algn="l"/>
                          <a:tab pos="1028700" algn="l"/>
                        </a:tabLst>
                      </a:pPr>
                      <a:r>
                        <a:rPr lang="en-GB" sz="1600">
                          <a:solidFill>
                            <a:srgbClr val="000000"/>
                          </a:solidFill>
                          <a:latin typeface="Arial"/>
                          <a:ea typeface="Times New Roman"/>
                          <a:cs typeface="Arial"/>
                        </a:rPr>
                        <a:t>Requirements document  </a:t>
                      </a:r>
                    </a:p>
                    <a:p>
                      <a:pPr indent="347345" algn="l">
                        <a:spcAft>
                          <a:spcPts val="300"/>
                        </a:spcAft>
                        <a:tabLst>
                          <a:tab pos="342900" algn="l"/>
                          <a:tab pos="685800" algn="l"/>
                          <a:tab pos="1028700" algn="l"/>
                        </a:tabLst>
                      </a:pPr>
                      <a:r>
                        <a:rPr lang="en-GB" sz="1600">
                          <a:solidFill>
                            <a:srgbClr val="000000"/>
                          </a:solidFill>
                          <a:latin typeface="Arial"/>
                          <a:ea typeface="Times New Roman"/>
                          <a:cs typeface="Arial"/>
                        </a:rPr>
                        <a:t>structure</a:t>
                      </a:r>
                    </a:p>
                  </a:txBody>
                  <a:tcPr marL="68580" marR="68580" marT="0" marB="0"/>
                </a:tc>
                <a:tc>
                  <a:txBody>
                    <a:bodyPr/>
                    <a:lstStyle/>
                    <a:p>
                      <a:pPr indent="347345" algn="just">
                        <a:spcAft>
                          <a:spcPts val="300"/>
                        </a:spcAft>
                        <a:tabLst>
                          <a:tab pos="342900" algn="l"/>
                          <a:tab pos="685800" algn="l"/>
                          <a:tab pos="1028700" algn="l"/>
                        </a:tabLst>
                      </a:pPr>
                      <a:r>
                        <a:rPr lang="en-GB" sz="1600">
                          <a:solidFill>
                            <a:srgbClr val="000000"/>
                          </a:solidFill>
                          <a:latin typeface="Arial"/>
                          <a:ea typeface="Times New Roman"/>
                          <a:cs typeface="Arial"/>
                        </a:rPr>
                        <a:t>Submission of new code for </a:t>
                      </a:r>
                    </a:p>
                    <a:p>
                      <a:pPr indent="347345" algn="just">
                        <a:spcAft>
                          <a:spcPts val="300"/>
                        </a:spcAft>
                        <a:tabLst>
                          <a:tab pos="342900" algn="l"/>
                          <a:tab pos="685800" algn="l"/>
                          <a:tab pos="1028700" algn="l"/>
                        </a:tabLst>
                      </a:pPr>
                      <a:r>
                        <a:rPr lang="en-GB" sz="1600">
                          <a:solidFill>
                            <a:srgbClr val="000000"/>
                          </a:solidFill>
                          <a:latin typeface="Arial"/>
                          <a:ea typeface="Times New Roman"/>
                          <a:cs typeface="Arial"/>
                        </a:rPr>
                        <a:t>system building</a:t>
                      </a:r>
                    </a:p>
                  </a:txBody>
                  <a:tcPr marL="68580" marR="68580" marT="0" marB="0"/>
                </a:tc>
                <a:extLst>
                  <a:ext uri="{0D108BD9-81ED-4DB2-BD59-A6C34878D82A}">
                    <a16:rowId xmlns:a16="http://schemas.microsoft.com/office/drawing/2014/main" val="10002"/>
                  </a:ext>
                </a:extLst>
              </a:tr>
              <a:tr h="370840">
                <a:tc>
                  <a:txBody>
                    <a:bodyPr/>
                    <a:lstStyle/>
                    <a:p>
                      <a:pPr indent="347345" algn="l">
                        <a:spcAft>
                          <a:spcPts val="300"/>
                        </a:spcAft>
                        <a:tabLst>
                          <a:tab pos="342900" algn="l"/>
                          <a:tab pos="685800" algn="l"/>
                          <a:tab pos="1028700" algn="l"/>
                        </a:tabLst>
                      </a:pPr>
                      <a:r>
                        <a:rPr lang="en-GB" sz="1600">
                          <a:solidFill>
                            <a:srgbClr val="000000"/>
                          </a:solidFill>
                          <a:latin typeface="Arial"/>
                          <a:ea typeface="Times New Roman"/>
                          <a:cs typeface="Arial"/>
                        </a:rPr>
                        <a:t>Method header format</a:t>
                      </a:r>
                    </a:p>
                  </a:txBody>
                  <a:tcPr marL="68580" marR="68580" marT="0" marB="0"/>
                </a:tc>
                <a:tc>
                  <a:txBody>
                    <a:bodyPr/>
                    <a:lstStyle/>
                    <a:p>
                      <a:pPr indent="347345" algn="just">
                        <a:spcAft>
                          <a:spcPts val="300"/>
                        </a:spcAft>
                        <a:tabLst>
                          <a:tab pos="342900" algn="l"/>
                          <a:tab pos="685800" algn="l"/>
                          <a:tab pos="1028700" algn="l"/>
                        </a:tabLst>
                      </a:pPr>
                      <a:r>
                        <a:rPr lang="en-GB" sz="1600">
                          <a:solidFill>
                            <a:srgbClr val="000000"/>
                          </a:solidFill>
                          <a:latin typeface="Arial"/>
                          <a:ea typeface="Times New Roman"/>
                          <a:cs typeface="Arial"/>
                        </a:rPr>
                        <a:t>Version release process</a:t>
                      </a:r>
                    </a:p>
                  </a:txBody>
                  <a:tcPr marL="68580" marR="68580" marT="0" marB="0"/>
                </a:tc>
                <a:extLst>
                  <a:ext uri="{0D108BD9-81ED-4DB2-BD59-A6C34878D82A}">
                    <a16:rowId xmlns:a16="http://schemas.microsoft.com/office/drawing/2014/main" val="10003"/>
                  </a:ext>
                </a:extLst>
              </a:tr>
              <a:tr h="370840">
                <a:tc>
                  <a:txBody>
                    <a:bodyPr/>
                    <a:lstStyle/>
                    <a:p>
                      <a:pPr indent="347345" algn="l">
                        <a:spcAft>
                          <a:spcPts val="300"/>
                        </a:spcAft>
                        <a:tabLst>
                          <a:tab pos="342900" algn="l"/>
                          <a:tab pos="685800" algn="l"/>
                          <a:tab pos="1028700" algn="l"/>
                        </a:tabLst>
                      </a:pPr>
                      <a:r>
                        <a:rPr lang="en-GB" sz="1600">
                          <a:solidFill>
                            <a:srgbClr val="000000"/>
                          </a:solidFill>
                          <a:latin typeface="Arial"/>
                          <a:ea typeface="Times New Roman"/>
                          <a:cs typeface="Arial"/>
                        </a:rPr>
                        <a:t>Java programming style</a:t>
                      </a:r>
                    </a:p>
                  </a:txBody>
                  <a:tcPr marL="68580" marR="68580" marT="0" marB="0"/>
                </a:tc>
                <a:tc>
                  <a:txBody>
                    <a:bodyPr/>
                    <a:lstStyle/>
                    <a:p>
                      <a:pPr indent="347345" algn="just">
                        <a:spcAft>
                          <a:spcPts val="300"/>
                        </a:spcAft>
                        <a:tabLst>
                          <a:tab pos="342900" algn="l"/>
                          <a:tab pos="685800" algn="l"/>
                          <a:tab pos="1028700" algn="l"/>
                        </a:tabLst>
                      </a:pPr>
                      <a:r>
                        <a:rPr lang="en-GB" sz="1600">
                          <a:solidFill>
                            <a:srgbClr val="000000"/>
                          </a:solidFill>
                          <a:latin typeface="Arial"/>
                          <a:ea typeface="Times New Roman"/>
                          <a:cs typeface="Arial"/>
                        </a:rPr>
                        <a:t>Project plan approval process</a:t>
                      </a:r>
                    </a:p>
                  </a:txBody>
                  <a:tcPr marL="68580" marR="68580" marT="0" marB="0"/>
                </a:tc>
                <a:extLst>
                  <a:ext uri="{0D108BD9-81ED-4DB2-BD59-A6C34878D82A}">
                    <a16:rowId xmlns:a16="http://schemas.microsoft.com/office/drawing/2014/main" val="10004"/>
                  </a:ext>
                </a:extLst>
              </a:tr>
              <a:tr h="370840">
                <a:tc>
                  <a:txBody>
                    <a:bodyPr/>
                    <a:lstStyle/>
                    <a:p>
                      <a:pPr indent="347345" algn="l">
                        <a:spcAft>
                          <a:spcPts val="300"/>
                        </a:spcAft>
                        <a:tabLst>
                          <a:tab pos="342900" algn="l"/>
                          <a:tab pos="685800" algn="l"/>
                          <a:tab pos="1028700" algn="l"/>
                        </a:tabLst>
                      </a:pPr>
                      <a:r>
                        <a:rPr lang="en-GB" sz="1600">
                          <a:solidFill>
                            <a:srgbClr val="000000"/>
                          </a:solidFill>
                          <a:latin typeface="Arial"/>
                          <a:ea typeface="Times New Roman"/>
                          <a:cs typeface="Arial"/>
                        </a:rPr>
                        <a:t>Project plan format</a:t>
                      </a:r>
                    </a:p>
                  </a:txBody>
                  <a:tcPr marL="68580" marR="68580" marT="0" marB="0"/>
                </a:tc>
                <a:tc>
                  <a:txBody>
                    <a:bodyPr/>
                    <a:lstStyle/>
                    <a:p>
                      <a:pPr indent="347345" algn="just">
                        <a:spcAft>
                          <a:spcPts val="300"/>
                        </a:spcAft>
                        <a:tabLst>
                          <a:tab pos="342900" algn="l"/>
                          <a:tab pos="685800" algn="l"/>
                          <a:tab pos="1028700" algn="l"/>
                        </a:tabLst>
                      </a:pPr>
                      <a:r>
                        <a:rPr lang="en-GB" sz="1600">
                          <a:solidFill>
                            <a:srgbClr val="000000"/>
                          </a:solidFill>
                          <a:latin typeface="Arial"/>
                          <a:ea typeface="Times New Roman"/>
                          <a:cs typeface="Arial"/>
                        </a:rPr>
                        <a:t>Change control process</a:t>
                      </a:r>
                    </a:p>
                  </a:txBody>
                  <a:tcPr marL="68580" marR="68580" marT="0" marB="0"/>
                </a:tc>
                <a:extLst>
                  <a:ext uri="{0D108BD9-81ED-4DB2-BD59-A6C34878D82A}">
                    <a16:rowId xmlns:a16="http://schemas.microsoft.com/office/drawing/2014/main" val="10005"/>
                  </a:ext>
                </a:extLst>
              </a:tr>
              <a:tr h="370840">
                <a:tc>
                  <a:txBody>
                    <a:bodyPr/>
                    <a:lstStyle/>
                    <a:p>
                      <a:pPr indent="347345" algn="l">
                        <a:spcAft>
                          <a:spcPts val="300"/>
                        </a:spcAft>
                        <a:tabLst>
                          <a:tab pos="342900" algn="l"/>
                          <a:tab pos="685800" algn="l"/>
                          <a:tab pos="1028700" algn="l"/>
                        </a:tabLst>
                      </a:pPr>
                      <a:r>
                        <a:rPr lang="en-GB" sz="1600">
                          <a:solidFill>
                            <a:srgbClr val="000000"/>
                          </a:solidFill>
                          <a:latin typeface="Arial"/>
                          <a:ea typeface="Times New Roman"/>
                          <a:cs typeface="Arial"/>
                        </a:rPr>
                        <a:t>Change request form</a:t>
                      </a:r>
                    </a:p>
                  </a:txBody>
                  <a:tcPr marL="68580" marR="68580" marT="0" marB="0"/>
                </a:tc>
                <a:tc>
                  <a:txBody>
                    <a:bodyPr/>
                    <a:lstStyle/>
                    <a:p>
                      <a:pPr indent="347345" algn="just">
                        <a:spcAft>
                          <a:spcPts val="300"/>
                        </a:spcAft>
                        <a:tabLst>
                          <a:tab pos="342900" algn="l"/>
                          <a:tab pos="685800" algn="l"/>
                          <a:tab pos="1028700" algn="l"/>
                        </a:tabLst>
                      </a:pPr>
                      <a:r>
                        <a:rPr lang="en-GB" sz="1600" dirty="0">
                          <a:solidFill>
                            <a:srgbClr val="000000"/>
                          </a:solidFill>
                          <a:latin typeface="Arial"/>
                          <a:ea typeface="Times New Roman"/>
                          <a:cs typeface="Arial"/>
                        </a:rPr>
                        <a:t>Test recording process</a:t>
                      </a:r>
                    </a:p>
                  </a:txBody>
                  <a:tcPr marL="68580" marR="68580" marT="0" marB="0"/>
                </a:tc>
                <a:extLst>
                  <a:ext uri="{0D108BD9-81ED-4DB2-BD59-A6C34878D82A}">
                    <a16:rowId xmlns:a16="http://schemas.microsoft.com/office/drawing/2014/main" val="10006"/>
                  </a:ext>
                </a:extLst>
              </a:tr>
            </a:tbl>
          </a:graphicData>
        </a:graphic>
      </p:graphicFrame>
      <p:sp>
        <p:nvSpPr>
          <p:cNvPr id="6" name="Footer Placeholder 5"/>
          <p:cNvSpPr>
            <a:spLocks noGrp="1"/>
          </p:cNvSpPr>
          <p:nvPr>
            <p:ph type="ftr" sz="quarter" idx="11"/>
          </p:nvPr>
        </p:nvSpPr>
        <p:spPr/>
        <p:txBody>
          <a:bodyPr/>
          <a:lstStyle/>
          <a:p>
            <a:r>
              <a:rPr lang="en-US"/>
              <a:t>Chapter 24 Quality management</a:t>
            </a:r>
          </a:p>
        </p:txBody>
      </p:sp>
      <p:sp>
        <p:nvSpPr>
          <p:cNvPr id="5" name="Slide Number Placeholder 4"/>
          <p:cNvSpPr>
            <a:spLocks noGrp="1"/>
          </p:cNvSpPr>
          <p:nvPr>
            <p:ph type="sldNum" sz="quarter" idx="12"/>
          </p:nvPr>
        </p:nvSpPr>
        <p:spPr/>
        <p:txBody>
          <a:bodyPr/>
          <a:lstStyle/>
          <a:p>
            <a:fld id="{745CE82A-87C3-2841-AAF3-37DF1E34DC62}"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GB"/>
              <a:t>Problems with standards</a:t>
            </a:r>
          </a:p>
        </p:txBody>
      </p:sp>
      <p:sp>
        <p:nvSpPr>
          <p:cNvPr id="45059" name="Rectangle 3"/>
          <p:cNvSpPr>
            <a:spLocks noGrp="1" noChangeArrowheads="1"/>
          </p:cNvSpPr>
          <p:nvPr>
            <p:ph idx="1"/>
          </p:nvPr>
        </p:nvSpPr>
        <p:spPr/>
        <p:txBody>
          <a:bodyPr/>
          <a:lstStyle/>
          <a:p>
            <a:r>
              <a:rPr lang="en-GB" dirty="0"/>
              <a:t>They may not be seen as relevant and up-to-date by software engineers.</a:t>
            </a:r>
          </a:p>
          <a:p>
            <a:r>
              <a:rPr lang="en-GB" dirty="0"/>
              <a:t>They often involve too much bureaucratic form filling.</a:t>
            </a:r>
          </a:p>
          <a:p>
            <a:r>
              <a:rPr lang="en-GB" dirty="0"/>
              <a:t>If they are unsupported by software tools, tedious form filling work is often involved to maintain the documentation associated with the standards.</a:t>
            </a:r>
          </a:p>
        </p:txBody>
      </p:sp>
      <p:sp>
        <p:nvSpPr>
          <p:cNvPr id="7" name="Footer Placeholder 6"/>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18</a:t>
            </a:fld>
            <a:endParaRPr 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type="title"/>
          </p:nvPr>
        </p:nvSpPr>
        <p:spPr/>
        <p:txBody>
          <a:bodyPr/>
          <a:lstStyle/>
          <a:p>
            <a:r>
              <a:rPr lang="en-GB"/>
              <a:t>Standards development</a:t>
            </a:r>
          </a:p>
        </p:txBody>
      </p:sp>
      <p:sp>
        <p:nvSpPr>
          <p:cNvPr id="46082" name="Rectangle 2"/>
          <p:cNvSpPr>
            <a:spLocks noGrp="1" noChangeArrowheads="1"/>
          </p:cNvSpPr>
          <p:nvPr>
            <p:ph idx="1"/>
          </p:nvPr>
        </p:nvSpPr>
        <p:spPr/>
        <p:txBody>
          <a:bodyPr/>
          <a:lstStyle/>
          <a:p>
            <a:r>
              <a:rPr lang="en-GB" dirty="0"/>
              <a:t>Involve practitioners in development. Engineers should understand the rationale  underlying a standard.</a:t>
            </a:r>
          </a:p>
          <a:p>
            <a:r>
              <a:rPr lang="en-GB" dirty="0"/>
              <a:t>Review standards and their usage regularly. </a:t>
            </a:r>
            <a:br>
              <a:rPr lang="en-GB" dirty="0"/>
            </a:br>
            <a:r>
              <a:rPr lang="en-GB" dirty="0"/>
              <a:t>Standards can quickly become outdated and this reduces their credibility amongst practitioners.</a:t>
            </a:r>
          </a:p>
          <a:p>
            <a:r>
              <a:rPr lang="en-GB" dirty="0"/>
              <a:t>Detailed standards should have specialized tool </a:t>
            </a:r>
            <a:br>
              <a:rPr lang="en-GB" dirty="0"/>
            </a:br>
            <a:r>
              <a:rPr lang="en-GB" dirty="0"/>
              <a:t>support. Excessive clerical work is the most </a:t>
            </a:r>
            <a:br>
              <a:rPr lang="en-GB" dirty="0"/>
            </a:br>
            <a:r>
              <a:rPr lang="en-GB" dirty="0"/>
              <a:t>significant complaint against standards. </a:t>
            </a:r>
          </a:p>
          <a:p>
            <a:pPr lvl="1"/>
            <a:r>
              <a:rPr lang="en-GB" dirty="0"/>
              <a:t>Web-based forms are not good enough.</a:t>
            </a:r>
          </a:p>
        </p:txBody>
      </p:sp>
      <p:sp>
        <p:nvSpPr>
          <p:cNvPr id="7" name="Footer Placeholder 6"/>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19</a:t>
            </a:fld>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GB"/>
              <a:t>Topics covered</a:t>
            </a:r>
          </a:p>
        </p:txBody>
      </p:sp>
      <p:sp>
        <p:nvSpPr>
          <p:cNvPr id="7171" name="Rectangle 3"/>
          <p:cNvSpPr>
            <a:spLocks noGrp="1" noChangeArrowheads="1"/>
          </p:cNvSpPr>
          <p:nvPr>
            <p:ph idx="1"/>
          </p:nvPr>
        </p:nvSpPr>
        <p:spPr/>
        <p:txBody>
          <a:bodyPr/>
          <a:lstStyle/>
          <a:p>
            <a:r>
              <a:rPr lang="en-US"/>
              <a:t>Software quality</a:t>
            </a:r>
            <a:endParaRPr lang="en-GB"/>
          </a:p>
          <a:p>
            <a:r>
              <a:rPr lang="en-US"/>
              <a:t>Software standards</a:t>
            </a:r>
            <a:endParaRPr lang="en-GB"/>
          </a:p>
          <a:p>
            <a:r>
              <a:rPr lang="en-US"/>
              <a:t>Reviews and inspections</a:t>
            </a:r>
            <a:endParaRPr lang="en-GB"/>
          </a:p>
          <a:p>
            <a:r>
              <a:rPr lang="en-US"/>
              <a:t>Software measurement and metrics</a:t>
            </a:r>
            <a:endParaRPr lang="en-GB" dirty="0"/>
          </a:p>
        </p:txBody>
      </p:sp>
      <p:sp>
        <p:nvSpPr>
          <p:cNvPr id="7" name="Footer Placeholder 6"/>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2</a:t>
            </a:fld>
            <a:endParaRPr lang="en-US"/>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GB" dirty="0"/>
              <a:t>ISO 9001 standards framework</a:t>
            </a:r>
          </a:p>
        </p:txBody>
      </p:sp>
      <p:sp>
        <p:nvSpPr>
          <p:cNvPr id="16387" name="Rectangle 3"/>
          <p:cNvSpPr>
            <a:spLocks noGrp="1" noChangeArrowheads="1"/>
          </p:cNvSpPr>
          <p:nvPr>
            <p:ph idx="1"/>
          </p:nvPr>
        </p:nvSpPr>
        <p:spPr/>
        <p:txBody>
          <a:bodyPr/>
          <a:lstStyle/>
          <a:p>
            <a:r>
              <a:rPr lang="en-GB" dirty="0"/>
              <a:t>An international set of standards that can be used as a basis for developing quality management systems.</a:t>
            </a:r>
          </a:p>
          <a:p>
            <a:r>
              <a:rPr lang="en-US" dirty="0"/>
              <a:t>ISO 9001, the most general of these standards, applies to organizations that design, develop and maintain products, including software. </a:t>
            </a:r>
            <a:endParaRPr lang="en-GB" dirty="0"/>
          </a:p>
          <a:p>
            <a:r>
              <a:rPr lang="en-US" dirty="0"/>
              <a:t>The ISO 9001 standard is a framework for developing software standards.</a:t>
            </a:r>
          </a:p>
          <a:p>
            <a:pPr lvl="1"/>
            <a:r>
              <a:rPr lang="en-US" dirty="0"/>
              <a:t> It sets out general quality principles, describes quality processes in general and lays out the organizational standards and procedures that should be defined. These should be documented in an organizational quality manual.</a:t>
            </a:r>
            <a:endParaRPr lang="en-GB" dirty="0"/>
          </a:p>
          <a:p>
            <a:endParaRPr lang="en-GB" dirty="0"/>
          </a:p>
        </p:txBody>
      </p:sp>
      <p:sp>
        <p:nvSpPr>
          <p:cNvPr id="7" name="Footer Placeholder 6"/>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20</a:t>
            </a:fld>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ISO 9001 core processes</a:t>
            </a:r>
            <a:r>
              <a:rPr lang="en-GB" dirty="0"/>
              <a:t> </a:t>
            </a:r>
            <a:endParaRPr lang="en-US" dirty="0"/>
          </a:p>
        </p:txBody>
      </p:sp>
      <p:pic>
        <p:nvPicPr>
          <p:cNvPr id="4" name="Content Placeholder 3" descr="24.5 ISO9001-processes.eps"/>
          <p:cNvPicPr>
            <a:picLocks noGrp="1" noChangeAspect="1"/>
          </p:cNvPicPr>
          <p:nvPr>
            <p:ph idx="1"/>
          </p:nvPr>
        </p:nvPicPr>
        <p:blipFill>
          <a:blip r:embed="rId2"/>
          <a:stretch>
            <a:fillRect/>
          </a:stretch>
        </p:blipFill>
        <p:spPr>
          <a:xfrm>
            <a:off x="2810839" y="3029110"/>
            <a:ext cx="2730159" cy="2565079"/>
          </a:xfrm>
        </p:spPr>
      </p:pic>
      <p:sp>
        <p:nvSpPr>
          <p:cNvPr id="6" name="Footer Placeholder 5"/>
          <p:cNvSpPr>
            <a:spLocks noGrp="1"/>
          </p:cNvSpPr>
          <p:nvPr>
            <p:ph type="ftr" sz="quarter" idx="11"/>
          </p:nvPr>
        </p:nvSpPr>
        <p:spPr/>
        <p:txBody>
          <a:bodyPr/>
          <a:lstStyle/>
          <a:p>
            <a:r>
              <a:rPr lang="en-US"/>
              <a:t>Chapter 24 Quality management</a:t>
            </a:r>
          </a:p>
        </p:txBody>
      </p:sp>
      <p:sp>
        <p:nvSpPr>
          <p:cNvPr id="5" name="Slide Number Placeholder 4"/>
          <p:cNvSpPr>
            <a:spLocks noGrp="1"/>
          </p:cNvSpPr>
          <p:nvPr>
            <p:ph type="sldNum" sz="quarter" idx="12"/>
          </p:nvPr>
        </p:nvSpPr>
        <p:spPr/>
        <p:txBody>
          <a:bodyPr/>
          <a:lstStyle/>
          <a:p>
            <a:fld id="{745CE82A-87C3-2841-AAF3-37DF1E34DC62}"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ISO 9001 and quality management</a:t>
            </a:r>
            <a:r>
              <a:rPr lang="en-GB" dirty="0"/>
              <a:t> </a:t>
            </a:r>
            <a:endParaRPr lang="en-US" dirty="0"/>
          </a:p>
        </p:txBody>
      </p:sp>
      <p:pic>
        <p:nvPicPr>
          <p:cNvPr id="4" name="Content Placeholder 3" descr="24.6 IS0-9001-QM.eps"/>
          <p:cNvPicPr>
            <a:picLocks noGrp="1" noChangeAspect="1"/>
          </p:cNvPicPr>
          <p:nvPr>
            <p:ph idx="1"/>
          </p:nvPr>
        </p:nvPicPr>
        <p:blipFill>
          <a:blip r:embed="rId2"/>
          <a:stretch>
            <a:fillRect/>
          </a:stretch>
        </p:blipFill>
        <p:spPr>
          <a:xfrm>
            <a:off x="2055284" y="3041809"/>
            <a:ext cx="4241270" cy="2539682"/>
          </a:xfrm>
        </p:spPr>
      </p:pic>
      <p:sp>
        <p:nvSpPr>
          <p:cNvPr id="6" name="Footer Placeholder 5"/>
          <p:cNvSpPr>
            <a:spLocks noGrp="1"/>
          </p:cNvSpPr>
          <p:nvPr>
            <p:ph type="ftr" sz="quarter" idx="11"/>
          </p:nvPr>
        </p:nvSpPr>
        <p:spPr/>
        <p:txBody>
          <a:bodyPr/>
          <a:lstStyle/>
          <a:p>
            <a:r>
              <a:rPr lang="en-US"/>
              <a:t>Chapter 24 Quality management</a:t>
            </a:r>
          </a:p>
        </p:txBody>
      </p:sp>
      <p:sp>
        <p:nvSpPr>
          <p:cNvPr id="5" name="Slide Number Placeholder 4"/>
          <p:cNvSpPr>
            <a:spLocks noGrp="1"/>
          </p:cNvSpPr>
          <p:nvPr>
            <p:ph type="sldNum" sz="quarter" idx="12"/>
          </p:nvPr>
        </p:nvSpPr>
        <p:spPr/>
        <p:txBody>
          <a:bodyPr/>
          <a:lstStyle/>
          <a:p>
            <a:fld id="{745CE82A-87C3-2841-AAF3-37DF1E34DC62}"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GB" dirty="0"/>
              <a:t>ISO 9001 certification</a:t>
            </a:r>
          </a:p>
        </p:txBody>
      </p:sp>
      <p:sp>
        <p:nvSpPr>
          <p:cNvPr id="18435" name="Rectangle 3"/>
          <p:cNvSpPr>
            <a:spLocks noGrp="1" noChangeArrowheads="1"/>
          </p:cNvSpPr>
          <p:nvPr>
            <p:ph idx="1"/>
          </p:nvPr>
        </p:nvSpPr>
        <p:spPr/>
        <p:txBody>
          <a:bodyPr/>
          <a:lstStyle/>
          <a:p>
            <a:r>
              <a:rPr lang="en-GB"/>
              <a:t>Quality standards and procedures should be documented in an organisational quality manual.</a:t>
            </a:r>
          </a:p>
          <a:p>
            <a:r>
              <a:rPr lang="en-GB"/>
              <a:t>An external body may certify that an organisation’s quality manual conforms to ISO 9000 standards.</a:t>
            </a:r>
          </a:p>
          <a:p>
            <a:r>
              <a:rPr lang="en-GB"/>
              <a:t>Some customers require suppliers to be ISO 9000 certified although the need for flexibility here is increasingly recognised.</a:t>
            </a:r>
          </a:p>
        </p:txBody>
      </p:sp>
      <p:sp>
        <p:nvSpPr>
          <p:cNvPr id="7" name="Footer Placeholder 6"/>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23</a:t>
            </a:fld>
            <a:endParaRPr 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normAutofit fontScale="77500" lnSpcReduction="20000"/>
          </a:bodyPr>
          <a:lstStyle/>
          <a:p>
            <a:r>
              <a:rPr lang="en-US" sz="2200" dirty="0"/>
              <a:t>Software quality management is concerned with ensuring that software has a low number of defects and that it reaches the required standards of maintainability, reliability, portability and so on. </a:t>
            </a:r>
          </a:p>
          <a:p>
            <a:r>
              <a:rPr lang="en-US" sz="2200" dirty="0"/>
              <a:t>SQM includes defining standards for processes and products and establishing processes to check that these standards have been followed. </a:t>
            </a:r>
            <a:endParaRPr lang="en-GB" sz="2200" dirty="0"/>
          </a:p>
          <a:p>
            <a:r>
              <a:rPr lang="en-US" sz="2200" dirty="0"/>
              <a:t>Software standards are important for quality assurance as they represent an identification of ‘best practice’. </a:t>
            </a:r>
            <a:endParaRPr lang="en-GB" sz="2200" dirty="0"/>
          </a:p>
          <a:p>
            <a:r>
              <a:rPr lang="en-US" sz="2200" dirty="0"/>
              <a:t>Quality management procedures may be documented in an organizational quality manual, based on the generic model for a quality manual suggested in the ISO 9001 standard.</a:t>
            </a:r>
            <a:endParaRPr lang="en-GB" sz="2200" dirty="0"/>
          </a:p>
          <a:p>
            <a:endParaRPr lang="en-US" dirty="0"/>
          </a:p>
        </p:txBody>
      </p:sp>
      <p:sp>
        <p:nvSpPr>
          <p:cNvPr id="5" name="Footer Placeholder 4"/>
          <p:cNvSpPr>
            <a:spLocks noGrp="1"/>
          </p:cNvSpPr>
          <p:nvPr>
            <p:ph type="ftr" sz="quarter" idx="11"/>
          </p:nvPr>
        </p:nvSpPr>
        <p:spPr/>
        <p:txBody>
          <a:bodyPr/>
          <a:lstStyle/>
          <a:p>
            <a:r>
              <a:rPr lang="en-US"/>
              <a:t>Chapter 24 Quality management</a:t>
            </a:r>
          </a:p>
        </p:txBody>
      </p:sp>
      <p:sp>
        <p:nvSpPr>
          <p:cNvPr id="4" name="Slide Number Placeholder 3"/>
          <p:cNvSpPr>
            <a:spLocks noGrp="1"/>
          </p:cNvSpPr>
          <p:nvPr>
            <p:ph type="sldNum" sz="quarter" idx="12"/>
          </p:nvPr>
        </p:nvSpPr>
        <p:spPr/>
        <p:txBody>
          <a:bodyPr/>
          <a:lstStyle/>
          <a:p>
            <a:fld id="{745CE82A-87C3-2841-AAF3-37DF1E34DC62}"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r>
              <a:rPr lang="en-GB" dirty="0"/>
              <a:t>Chapter 24 - Quality Management</a:t>
            </a:r>
          </a:p>
        </p:txBody>
      </p:sp>
      <p:sp>
        <p:nvSpPr>
          <p:cNvPr id="6" name="Subtitle 5"/>
          <p:cNvSpPr>
            <a:spLocks noGrp="1"/>
          </p:cNvSpPr>
          <p:nvPr>
            <p:ph type="subTitle" idx="1"/>
          </p:nvPr>
        </p:nvSpPr>
        <p:spPr/>
        <p:txBody>
          <a:bodyPr/>
          <a:lstStyle/>
          <a:p>
            <a:r>
              <a:rPr lang="en-US" dirty="0"/>
              <a:t>Lecture 2</a:t>
            </a:r>
          </a:p>
        </p:txBody>
      </p:sp>
      <p:sp>
        <p:nvSpPr>
          <p:cNvPr id="5" name="Footer Placeholder 4"/>
          <p:cNvSpPr>
            <a:spLocks noGrp="1"/>
          </p:cNvSpPr>
          <p:nvPr>
            <p:ph type="ftr" sz="quarter" idx="11"/>
          </p:nvPr>
        </p:nvSpPr>
        <p:spPr/>
        <p:txBody>
          <a:bodyPr/>
          <a:lstStyle/>
          <a:p>
            <a:r>
              <a:rPr lang="en-US"/>
              <a:t>Chapter 24 Quality management</a:t>
            </a:r>
          </a:p>
        </p:txBody>
      </p:sp>
      <p:sp>
        <p:nvSpPr>
          <p:cNvPr id="4" name="Slide Number Placeholder 3"/>
          <p:cNvSpPr>
            <a:spLocks noGrp="1"/>
          </p:cNvSpPr>
          <p:nvPr>
            <p:ph type="sldNum" sz="quarter" idx="12"/>
          </p:nvPr>
        </p:nvSpPr>
        <p:spPr/>
        <p:txBody>
          <a:bodyPr/>
          <a:lstStyle/>
          <a:p>
            <a:fld id="{745CE82A-87C3-2841-AAF3-37DF1E34DC62}" type="slidenum">
              <a:rPr lang="en-US" smtClean="0"/>
              <a:pPr/>
              <a:t>25</a:t>
            </a:fld>
            <a:endParaRPr lang="en-US"/>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dirty="0"/>
              <a:t>Reviews and inspections</a:t>
            </a:r>
          </a:p>
        </p:txBody>
      </p:sp>
      <p:sp>
        <p:nvSpPr>
          <p:cNvPr id="29699" name="Rectangle 3"/>
          <p:cNvSpPr>
            <a:spLocks noGrp="1" noChangeArrowheads="1"/>
          </p:cNvSpPr>
          <p:nvPr>
            <p:ph idx="1"/>
          </p:nvPr>
        </p:nvSpPr>
        <p:spPr/>
        <p:txBody>
          <a:bodyPr/>
          <a:lstStyle/>
          <a:p>
            <a:r>
              <a:rPr lang="en-GB" dirty="0"/>
              <a:t>A group examines part or all of a process or system and its documentation to find potential problems.</a:t>
            </a:r>
          </a:p>
          <a:p>
            <a:r>
              <a:rPr lang="en-GB" dirty="0"/>
              <a:t>Software or documents may be 'signed off' at a </a:t>
            </a:r>
            <a:br>
              <a:rPr lang="en-GB" dirty="0"/>
            </a:br>
            <a:r>
              <a:rPr lang="en-GB" dirty="0"/>
              <a:t>review which signifies that progress to the next </a:t>
            </a:r>
            <a:br>
              <a:rPr lang="en-GB" dirty="0"/>
            </a:br>
            <a:r>
              <a:rPr lang="en-GB" dirty="0"/>
              <a:t>development stage has been approved by </a:t>
            </a:r>
            <a:br>
              <a:rPr lang="en-GB" dirty="0"/>
            </a:br>
            <a:r>
              <a:rPr lang="en-GB" dirty="0"/>
              <a:t>management.</a:t>
            </a:r>
          </a:p>
          <a:p>
            <a:r>
              <a:rPr lang="en-GB" dirty="0"/>
              <a:t>There are different types of review with different objectives</a:t>
            </a:r>
          </a:p>
          <a:p>
            <a:pPr lvl="1"/>
            <a:r>
              <a:rPr lang="en-GB" dirty="0"/>
              <a:t>Inspections for defect removal (product);</a:t>
            </a:r>
          </a:p>
          <a:p>
            <a:pPr lvl="1"/>
            <a:r>
              <a:rPr lang="en-GB" dirty="0"/>
              <a:t>Reviews for progress assessment (product and process);</a:t>
            </a:r>
          </a:p>
          <a:p>
            <a:pPr lvl="1"/>
            <a:r>
              <a:rPr lang="en-GB" dirty="0"/>
              <a:t>Quality reviews (product and standards).</a:t>
            </a:r>
          </a:p>
        </p:txBody>
      </p:sp>
      <p:sp>
        <p:nvSpPr>
          <p:cNvPr id="7" name="Footer Placeholder 6"/>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26</a:t>
            </a:fld>
            <a:endParaRPr lang="en-US"/>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title"/>
          </p:nvPr>
        </p:nvSpPr>
        <p:spPr/>
        <p:txBody>
          <a:bodyPr/>
          <a:lstStyle/>
          <a:p>
            <a:r>
              <a:rPr lang="en-GB"/>
              <a:t>Quality reviews</a:t>
            </a:r>
          </a:p>
        </p:txBody>
      </p:sp>
      <p:sp>
        <p:nvSpPr>
          <p:cNvPr id="31746" name="Rectangle 2"/>
          <p:cNvSpPr>
            <a:spLocks noGrp="1" noChangeArrowheads="1"/>
          </p:cNvSpPr>
          <p:nvPr>
            <p:ph idx="1"/>
          </p:nvPr>
        </p:nvSpPr>
        <p:spPr/>
        <p:txBody>
          <a:bodyPr/>
          <a:lstStyle/>
          <a:p>
            <a:r>
              <a:rPr lang="en-GB" dirty="0"/>
              <a:t>A group of people carefully examine part or all </a:t>
            </a:r>
            <a:br>
              <a:rPr lang="en-GB" dirty="0"/>
            </a:br>
            <a:r>
              <a:rPr lang="en-GB" dirty="0"/>
              <a:t>of a software system and its associated </a:t>
            </a:r>
            <a:br>
              <a:rPr lang="en-GB" dirty="0"/>
            </a:br>
            <a:r>
              <a:rPr lang="en-GB" dirty="0"/>
              <a:t>documentation.</a:t>
            </a:r>
          </a:p>
          <a:p>
            <a:r>
              <a:rPr lang="en-GB" dirty="0"/>
              <a:t>Code, designs, specifications, test plans, </a:t>
            </a:r>
            <a:br>
              <a:rPr lang="en-GB" dirty="0"/>
            </a:br>
            <a:r>
              <a:rPr lang="en-GB" dirty="0"/>
              <a:t>standards, etc. can all be reviewed.</a:t>
            </a:r>
          </a:p>
          <a:p>
            <a:r>
              <a:rPr lang="en-GB" dirty="0"/>
              <a:t>Software or documents may be 'signed off' at a </a:t>
            </a:r>
            <a:br>
              <a:rPr lang="en-GB" dirty="0"/>
            </a:br>
            <a:r>
              <a:rPr lang="en-GB" dirty="0"/>
              <a:t>review which signifies that progress to the next </a:t>
            </a:r>
            <a:br>
              <a:rPr lang="en-GB" dirty="0"/>
            </a:br>
            <a:r>
              <a:rPr lang="en-GB" dirty="0"/>
              <a:t>development stage has been approved by </a:t>
            </a:r>
            <a:br>
              <a:rPr lang="en-GB" dirty="0"/>
            </a:br>
            <a:r>
              <a:rPr lang="en-GB" dirty="0"/>
              <a:t>management.</a:t>
            </a:r>
          </a:p>
        </p:txBody>
      </p:sp>
      <p:sp>
        <p:nvSpPr>
          <p:cNvPr id="7" name="Footer Placeholder 6"/>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27</a:t>
            </a:fld>
            <a:endParaRPr lang="en-US"/>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software review process</a:t>
            </a:r>
            <a:r>
              <a:rPr lang="en-GB" dirty="0"/>
              <a:t> </a:t>
            </a:r>
            <a:endParaRPr lang="en-US" dirty="0"/>
          </a:p>
        </p:txBody>
      </p:sp>
      <p:pic>
        <p:nvPicPr>
          <p:cNvPr id="4" name="Content Placeholder 3" descr="24.7 Review-process.eps"/>
          <p:cNvPicPr>
            <a:picLocks noGrp="1" noChangeAspect="1"/>
          </p:cNvPicPr>
          <p:nvPr>
            <p:ph idx="1"/>
          </p:nvPr>
        </p:nvPicPr>
        <p:blipFill>
          <a:blip r:embed="rId2"/>
          <a:stretch>
            <a:fillRect/>
          </a:stretch>
        </p:blipFill>
        <p:spPr>
          <a:xfrm>
            <a:off x="1655284" y="3759269"/>
            <a:ext cx="5041270" cy="1104762"/>
          </a:xfrm>
        </p:spPr>
      </p:pic>
      <p:sp>
        <p:nvSpPr>
          <p:cNvPr id="6" name="Footer Placeholder 5"/>
          <p:cNvSpPr>
            <a:spLocks noGrp="1"/>
          </p:cNvSpPr>
          <p:nvPr>
            <p:ph type="ftr" sz="quarter" idx="11"/>
          </p:nvPr>
        </p:nvSpPr>
        <p:spPr/>
        <p:txBody>
          <a:bodyPr/>
          <a:lstStyle/>
          <a:p>
            <a:r>
              <a:rPr lang="en-US"/>
              <a:t>Chapter 24 Quality management</a:t>
            </a:r>
          </a:p>
        </p:txBody>
      </p:sp>
      <p:sp>
        <p:nvSpPr>
          <p:cNvPr id="5" name="Slide Number Placeholder 4"/>
          <p:cNvSpPr>
            <a:spLocks noGrp="1"/>
          </p:cNvSpPr>
          <p:nvPr>
            <p:ph type="sldNum" sz="quarter" idx="12"/>
          </p:nvPr>
        </p:nvSpPr>
        <p:spPr/>
        <p:txBody>
          <a:bodyPr/>
          <a:lstStyle/>
          <a:p>
            <a:fld id="{745CE82A-87C3-2841-AAF3-37DF1E34DC62}"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Reviews and agile methods</a:t>
            </a:r>
          </a:p>
        </p:txBody>
      </p:sp>
      <p:sp>
        <p:nvSpPr>
          <p:cNvPr id="7" name="Content Placeholder 6"/>
          <p:cNvSpPr>
            <a:spLocks noGrp="1"/>
          </p:cNvSpPr>
          <p:nvPr>
            <p:ph idx="1"/>
          </p:nvPr>
        </p:nvSpPr>
        <p:spPr/>
        <p:txBody>
          <a:bodyPr/>
          <a:lstStyle/>
          <a:p>
            <a:r>
              <a:rPr lang="en-US" dirty="0"/>
              <a:t>The review process in agile software development is usually informal. </a:t>
            </a:r>
          </a:p>
          <a:p>
            <a:pPr lvl="1"/>
            <a:r>
              <a:rPr lang="en-US" dirty="0"/>
              <a:t>In Scrum, for example, there is a review meeting after each iteration of the software has been completed (a sprint review), where quality issues and problems may be discussed. </a:t>
            </a:r>
          </a:p>
          <a:p>
            <a:r>
              <a:rPr lang="en-US" dirty="0"/>
              <a:t>In extreme programming, pair programming ensures that code is constantly being examined and reviewed by another team member. </a:t>
            </a:r>
          </a:p>
          <a:p>
            <a:r>
              <a:rPr lang="en-US" dirty="0"/>
              <a:t>XP relies on individuals taking the initiative to improve and </a:t>
            </a:r>
            <a:r>
              <a:rPr lang="en-US" dirty="0" err="1"/>
              <a:t>refactor</a:t>
            </a:r>
            <a:r>
              <a:rPr lang="en-US" dirty="0"/>
              <a:t> code. Agile approaches are not usually standards-driven, so issues of standards compliance are not usually considered.</a:t>
            </a:r>
            <a:endParaRPr lang="en-GB" dirty="0"/>
          </a:p>
          <a:p>
            <a:endParaRPr lang="en-US" dirty="0"/>
          </a:p>
        </p:txBody>
      </p:sp>
      <p:sp>
        <p:nvSpPr>
          <p:cNvPr id="9" name="Footer Placeholder 8"/>
          <p:cNvSpPr>
            <a:spLocks noGrp="1"/>
          </p:cNvSpPr>
          <p:nvPr>
            <p:ph type="ftr" sz="quarter" idx="11"/>
          </p:nvPr>
        </p:nvSpPr>
        <p:spPr/>
        <p:txBody>
          <a:bodyPr/>
          <a:lstStyle/>
          <a:p>
            <a:r>
              <a:rPr lang="en-US"/>
              <a:t>Chapter 24 Quality management</a:t>
            </a:r>
          </a:p>
        </p:txBody>
      </p:sp>
      <p:sp>
        <p:nvSpPr>
          <p:cNvPr id="8" name="Slide Number Placeholder 7"/>
          <p:cNvSpPr>
            <a:spLocks noGrp="1"/>
          </p:cNvSpPr>
          <p:nvPr>
            <p:ph type="sldNum" sz="quarter" idx="12"/>
          </p:nvPr>
        </p:nvSpPr>
        <p:spPr/>
        <p:txBody>
          <a:bodyPr/>
          <a:lstStyle/>
          <a:p>
            <a:fld id="{745CE82A-87C3-2841-AAF3-37DF1E34DC62}"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GB"/>
              <a:t>Software quality management</a:t>
            </a:r>
          </a:p>
        </p:txBody>
      </p:sp>
      <p:sp>
        <p:nvSpPr>
          <p:cNvPr id="8195" name="Rectangle 3"/>
          <p:cNvSpPr>
            <a:spLocks noGrp="1" noChangeArrowheads="1"/>
          </p:cNvSpPr>
          <p:nvPr>
            <p:ph idx="1"/>
          </p:nvPr>
        </p:nvSpPr>
        <p:spPr/>
        <p:txBody>
          <a:bodyPr/>
          <a:lstStyle/>
          <a:p>
            <a:r>
              <a:rPr lang="en-GB" dirty="0"/>
              <a:t>Concerned with ensuring that the required level of quality is achieved in a software product.</a:t>
            </a:r>
          </a:p>
          <a:p>
            <a:r>
              <a:rPr lang="en-GB" dirty="0"/>
              <a:t>Three principal concerns:</a:t>
            </a:r>
          </a:p>
          <a:p>
            <a:pPr lvl="1"/>
            <a:r>
              <a:rPr lang="en-US" dirty="0"/>
              <a:t>At the organizational level, quality management is concerned with establishing a framework of organizational processes and standards that will lead to high-quality software. </a:t>
            </a:r>
          </a:p>
          <a:p>
            <a:pPr lvl="1"/>
            <a:r>
              <a:rPr lang="en-US" dirty="0"/>
              <a:t>At the project level, quality management involves the application of specific quality processes and checking that these planned processes have been followed.</a:t>
            </a:r>
            <a:r>
              <a:rPr lang="en-GB" dirty="0"/>
              <a:t> </a:t>
            </a:r>
          </a:p>
          <a:p>
            <a:pPr lvl="1"/>
            <a:r>
              <a:rPr lang="en-US" dirty="0"/>
              <a:t>At the project level, quality management is also concerned with establishing a quality plan for a project. The quality plan should set out the quality goals for the project and define what processes and standards are to be used.</a:t>
            </a:r>
            <a:r>
              <a:rPr lang="en-GB" dirty="0"/>
              <a:t> </a:t>
            </a:r>
          </a:p>
        </p:txBody>
      </p:sp>
      <p:sp>
        <p:nvSpPr>
          <p:cNvPr id="7" name="Footer Placeholder 6"/>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3</a:t>
            </a:fld>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dirty="0"/>
              <a:t>Program inspections</a:t>
            </a:r>
          </a:p>
        </p:txBody>
      </p:sp>
      <p:sp>
        <p:nvSpPr>
          <p:cNvPr id="56323" name="Rectangle 3"/>
          <p:cNvSpPr>
            <a:spLocks noGrp="1" noChangeArrowheads="1"/>
          </p:cNvSpPr>
          <p:nvPr>
            <p:ph idx="1"/>
          </p:nvPr>
        </p:nvSpPr>
        <p:spPr/>
        <p:txBody>
          <a:bodyPr>
            <a:normAutofit fontScale="92500" lnSpcReduction="20000"/>
          </a:bodyPr>
          <a:lstStyle/>
          <a:p>
            <a:r>
              <a:rPr lang="en-GB" sz="2400" dirty="0"/>
              <a:t>These are peer reviews where engineers examine the source of a system with the aim of discovering anomalies and defects.</a:t>
            </a:r>
          </a:p>
          <a:p>
            <a:r>
              <a:rPr lang="en-GB" sz="2400" dirty="0"/>
              <a:t>Inspections do not require execution of a system so may be used before implementation.</a:t>
            </a:r>
          </a:p>
          <a:p>
            <a:r>
              <a:rPr lang="en-GB" sz="2400" dirty="0"/>
              <a:t>They may be applied to any representation of the system (requirements, </a:t>
            </a:r>
            <a:r>
              <a:rPr lang="en-GB" sz="2400" dirty="0" err="1"/>
              <a:t>design,configuration</a:t>
            </a:r>
            <a:r>
              <a:rPr lang="en-GB" sz="2400" dirty="0"/>
              <a:t> data, test data, etc.).</a:t>
            </a:r>
          </a:p>
          <a:p>
            <a:r>
              <a:rPr lang="en-GB" sz="2400" dirty="0"/>
              <a:t>They have been shown to be an effective technique for discovering program errors.</a:t>
            </a:r>
          </a:p>
        </p:txBody>
      </p:sp>
      <p:sp>
        <p:nvSpPr>
          <p:cNvPr id="5" name="Footer Placeholder 4"/>
          <p:cNvSpPr>
            <a:spLocks noGrp="1"/>
          </p:cNvSpPr>
          <p:nvPr>
            <p:ph type="ftr" sz="quarter" idx="11"/>
          </p:nvPr>
        </p:nvSpPr>
        <p:spPr/>
        <p:txBody>
          <a:bodyPr/>
          <a:lstStyle/>
          <a:p>
            <a:r>
              <a:rPr lang="en-US"/>
              <a:t>Chapter 24 Quality management</a:t>
            </a:r>
          </a:p>
        </p:txBody>
      </p:sp>
      <p:sp>
        <p:nvSpPr>
          <p:cNvPr id="4" name="Slide Number Placeholder 3"/>
          <p:cNvSpPr>
            <a:spLocks noGrp="1"/>
          </p:cNvSpPr>
          <p:nvPr>
            <p:ph type="sldNum" sz="quarter" idx="12"/>
          </p:nvPr>
        </p:nvSpPr>
        <p:spPr/>
        <p:txBody>
          <a:bodyPr/>
          <a:lstStyle/>
          <a:p>
            <a:fld id="{745CE82A-87C3-2841-AAF3-37DF1E34DC62}"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noFill/>
          <a:ln/>
        </p:spPr>
        <p:txBody>
          <a:bodyPr lIns="90840" tIns="44623" rIns="90840" bIns="44623"/>
          <a:lstStyle/>
          <a:p>
            <a:r>
              <a:rPr lang="en-GB"/>
              <a:t>Inspection checklists</a:t>
            </a:r>
          </a:p>
        </p:txBody>
      </p:sp>
      <p:sp>
        <p:nvSpPr>
          <p:cNvPr id="68611" name="Rectangle 3"/>
          <p:cNvSpPr>
            <a:spLocks noGrp="1" noChangeArrowheads="1"/>
          </p:cNvSpPr>
          <p:nvPr>
            <p:ph idx="1"/>
          </p:nvPr>
        </p:nvSpPr>
        <p:spPr>
          <a:noFill/>
          <a:ln/>
        </p:spPr>
        <p:txBody>
          <a:bodyPr lIns="90840" tIns="44623" rIns="90840" bIns="44623">
            <a:normAutofit fontScale="92500" lnSpcReduction="10000"/>
          </a:bodyPr>
          <a:lstStyle/>
          <a:p>
            <a:r>
              <a:rPr lang="en-GB" sz="2400"/>
              <a:t>Checklist of common errors should be used to </a:t>
            </a:r>
            <a:br>
              <a:rPr lang="en-GB" sz="2400"/>
            </a:br>
            <a:r>
              <a:rPr lang="en-GB" sz="2400"/>
              <a:t>drive the inspection.</a:t>
            </a:r>
          </a:p>
          <a:p>
            <a:r>
              <a:rPr lang="en-GB" sz="2400"/>
              <a:t>Error checklists are programming language </a:t>
            </a:r>
            <a:br>
              <a:rPr lang="en-GB" sz="2400"/>
            </a:br>
            <a:r>
              <a:rPr lang="en-GB" sz="2400"/>
              <a:t>dependent and reflect the characteristic errors that are likely to arise in the language.</a:t>
            </a:r>
          </a:p>
          <a:p>
            <a:r>
              <a:rPr lang="en-GB" sz="2400"/>
              <a:t>In general, the 'weaker' the type checking, the larger the checklist.</a:t>
            </a:r>
          </a:p>
          <a:p>
            <a:r>
              <a:rPr lang="en-GB" sz="2400"/>
              <a:t>Examples: Initialisation, Constant naming, loop </a:t>
            </a:r>
            <a:br>
              <a:rPr lang="en-GB" sz="2400"/>
            </a:br>
            <a:r>
              <a:rPr lang="en-GB" sz="2400"/>
              <a:t>termination, array bounds, etc.</a:t>
            </a:r>
          </a:p>
        </p:txBody>
      </p:sp>
      <p:sp>
        <p:nvSpPr>
          <p:cNvPr id="5" name="Footer Placeholder 4"/>
          <p:cNvSpPr>
            <a:spLocks noGrp="1"/>
          </p:cNvSpPr>
          <p:nvPr>
            <p:ph type="ftr" sz="quarter" idx="11"/>
          </p:nvPr>
        </p:nvSpPr>
        <p:spPr/>
        <p:txBody>
          <a:bodyPr/>
          <a:lstStyle/>
          <a:p>
            <a:r>
              <a:rPr lang="en-US"/>
              <a:t>Chapter 24 Quality management</a:t>
            </a:r>
          </a:p>
        </p:txBody>
      </p:sp>
      <p:sp>
        <p:nvSpPr>
          <p:cNvPr id="4" name="Slide Number Placeholder 3"/>
          <p:cNvSpPr>
            <a:spLocks noGrp="1"/>
          </p:cNvSpPr>
          <p:nvPr>
            <p:ph type="sldNum" sz="quarter" idx="12"/>
          </p:nvPr>
        </p:nvSpPr>
        <p:spPr/>
        <p:txBody>
          <a:bodyPr/>
          <a:lstStyle/>
          <a:p>
            <a:fld id="{745CE82A-87C3-2841-AAF3-37DF1E34DC62}" type="slidenum">
              <a:rPr lang="en-US" smtClean="0"/>
              <a:pPr/>
              <a:t>31</a:t>
            </a:fld>
            <a:endParaRPr lang="en-US"/>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inspection checklist</a:t>
            </a:r>
            <a:r>
              <a:rPr lang="en-GB" dirty="0"/>
              <a:t> (a)</a:t>
            </a:r>
            <a:endParaRPr lang="en-US" dirty="0"/>
          </a:p>
        </p:txBody>
      </p:sp>
      <p:graphicFrame>
        <p:nvGraphicFramePr>
          <p:cNvPr id="4" name="Content Placeholder 3"/>
          <p:cNvGraphicFramePr>
            <a:graphicFrameLocks noGrp="1"/>
          </p:cNvGraphicFramePr>
          <p:nvPr>
            <p:ph idx="1"/>
          </p:nvPr>
        </p:nvGraphicFramePr>
        <p:xfrm>
          <a:off x="457200" y="2042160"/>
          <a:ext cx="8229600" cy="435864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20000"/>
                    </a:ext>
                  </a:extLst>
                </a:gridCol>
                <a:gridCol w="6324600">
                  <a:extLst>
                    <a:ext uri="{9D8B030D-6E8A-4147-A177-3AD203B41FA5}">
                      <a16:colId xmlns:a16="http://schemas.microsoft.com/office/drawing/2014/main" val="20001"/>
                    </a:ext>
                  </a:extLst>
                </a:gridCol>
              </a:tblGrid>
              <a:tr h="370840">
                <a:tc>
                  <a:txBody>
                    <a:bodyPr/>
                    <a:lstStyle/>
                    <a:p>
                      <a:pPr algn="just">
                        <a:spcAft>
                          <a:spcPts val="0"/>
                        </a:spcAft>
                      </a:pPr>
                      <a:r>
                        <a:rPr lang="en-US" sz="1600" b="1" dirty="0">
                          <a:solidFill>
                            <a:srgbClr val="000000"/>
                          </a:solidFill>
                          <a:latin typeface="Arial"/>
                          <a:ea typeface="Times New Roman"/>
                          <a:cs typeface="Arial"/>
                        </a:rPr>
                        <a:t>Fault class</a:t>
                      </a:r>
                      <a:endParaRPr lang="en-GB" sz="16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600" b="1" dirty="0">
                          <a:solidFill>
                            <a:srgbClr val="000000"/>
                          </a:solidFill>
                          <a:latin typeface="Arial"/>
                          <a:ea typeface="Times New Roman"/>
                          <a:cs typeface="Arial"/>
                        </a:rPr>
                        <a:t>Inspection check</a:t>
                      </a:r>
                      <a:endParaRPr lang="en-GB" sz="16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370840">
                <a:tc>
                  <a:txBody>
                    <a:bodyPr/>
                    <a:lstStyle/>
                    <a:p>
                      <a:pPr algn="just">
                        <a:spcAft>
                          <a:spcPts val="0"/>
                        </a:spcAft>
                      </a:pPr>
                      <a:r>
                        <a:rPr lang="en-US" sz="1600" dirty="0">
                          <a:solidFill>
                            <a:srgbClr val="000000"/>
                          </a:solidFill>
                          <a:latin typeface="Arial"/>
                          <a:ea typeface="Times New Roman"/>
                          <a:cs typeface="Arial"/>
                        </a:rPr>
                        <a:t>Data faults</a:t>
                      </a:r>
                      <a:endParaRPr lang="en-GB" sz="1600" dirty="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Are all program variables initialized before their values are used?</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Have all constants been named?</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Should the upper bound of arrays be equal to the size of the array or Size -1?</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If character strings are used, is a delimiter explicitly assigned?</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Is there any possibility of buffer overflow? </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370840">
                <a:tc>
                  <a:txBody>
                    <a:bodyPr/>
                    <a:lstStyle/>
                    <a:p>
                      <a:pPr algn="just">
                        <a:spcAft>
                          <a:spcPts val="0"/>
                        </a:spcAft>
                      </a:pPr>
                      <a:r>
                        <a:rPr lang="en-US" sz="1600">
                          <a:solidFill>
                            <a:srgbClr val="000000"/>
                          </a:solidFill>
                          <a:latin typeface="Arial"/>
                          <a:ea typeface="Times New Roman"/>
                          <a:cs typeface="Arial"/>
                        </a:rPr>
                        <a:t>Control faults</a:t>
                      </a:r>
                      <a:endParaRPr lang="en-GB" sz="160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For each conditional statement, is the condition correct?</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Is each loop certain to terminate?</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Are compound statements correctly bracketed?</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In case statements, are all possible cases accounted for?</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If a break is required after each case in case statements, has it been included?</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370840">
                <a:tc>
                  <a:txBody>
                    <a:bodyPr/>
                    <a:lstStyle/>
                    <a:p>
                      <a:pPr algn="just">
                        <a:spcAft>
                          <a:spcPts val="0"/>
                        </a:spcAft>
                      </a:pPr>
                      <a:r>
                        <a:rPr lang="en-US" sz="1600">
                          <a:solidFill>
                            <a:srgbClr val="000000"/>
                          </a:solidFill>
                          <a:latin typeface="Arial"/>
                          <a:ea typeface="Times New Roman"/>
                          <a:cs typeface="Arial"/>
                        </a:rPr>
                        <a:t>Input/output faults</a:t>
                      </a:r>
                      <a:endParaRPr lang="en-GB" sz="160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dirty="0">
                          <a:solidFill>
                            <a:srgbClr val="000000"/>
                          </a:solidFill>
                          <a:latin typeface="Arial"/>
                          <a:ea typeface="Times New Roman"/>
                          <a:cs typeface="Arial"/>
                        </a:rPr>
                        <a:t>Are all input variables used?</a:t>
                      </a:r>
                      <a:endParaRPr lang="en-GB" sz="1600" dirty="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dirty="0">
                          <a:solidFill>
                            <a:srgbClr val="000000"/>
                          </a:solidFill>
                          <a:latin typeface="Arial"/>
                          <a:ea typeface="Times New Roman"/>
                          <a:cs typeface="Arial"/>
                        </a:rPr>
                        <a:t>Are all output variables assigned a value before they are output?</a:t>
                      </a:r>
                      <a:endParaRPr lang="en-GB" sz="1600" dirty="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dirty="0">
                          <a:solidFill>
                            <a:srgbClr val="000000"/>
                          </a:solidFill>
                          <a:latin typeface="Arial"/>
                          <a:ea typeface="Times New Roman"/>
                          <a:cs typeface="Arial"/>
                        </a:rPr>
                        <a:t>Can unexpected inputs cause corruption?</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bl>
          </a:graphicData>
        </a:graphic>
      </p:graphicFrame>
      <p:sp>
        <p:nvSpPr>
          <p:cNvPr id="6" name="Footer Placeholder 5"/>
          <p:cNvSpPr>
            <a:spLocks noGrp="1"/>
          </p:cNvSpPr>
          <p:nvPr>
            <p:ph type="ftr" sz="quarter" idx="11"/>
          </p:nvPr>
        </p:nvSpPr>
        <p:spPr/>
        <p:txBody>
          <a:bodyPr/>
          <a:lstStyle/>
          <a:p>
            <a:r>
              <a:rPr lang="en-US"/>
              <a:t>Chapter 24 Quality management</a:t>
            </a:r>
          </a:p>
        </p:txBody>
      </p:sp>
      <p:sp>
        <p:nvSpPr>
          <p:cNvPr id="5" name="Slide Number Placeholder 4"/>
          <p:cNvSpPr>
            <a:spLocks noGrp="1"/>
          </p:cNvSpPr>
          <p:nvPr>
            <p:ph type="sldNum" sz="quarter" idx="12"/>
          </p:nvPr>
        </p:nvSpPr>
        <p:spPr/>
        <p:txBody>
          <a:bodyPr/>
          <a:lstStyle/>
          <a:p>
            <a:fld id="{745CE82A-87C3-2841-AAF3-37DF1E34DC62}"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inspection checklist</a:t>
            </a:r>
            <a:r>
              <a:rPr lang="en-GB" dirty="0"/>
              <a:t> (</a:t>
            </a:r>
            <a:r>
              <a:rPr lang="en-GB" dirty="0" err="1"/>
              <a:t>b</a:t>
            </a:r>
            <a:r>
              <a:rPr lang="en-GB" dirty="0"/>
              <a:t>)</a:t>
            </a:r>
            <a:endParaRPr lang="en-US" dirty="0"/>
          </a:p>
        </p:txBody>
      </p:sp>
      <p:graphicFrame>
        <p:nvGraphicFramePr>
          <p:cNvPr id="4" name="Content Placeholder 3"/>
          <p:cNvGraphicFramePr>
            <a:graphicFrameLocks noGrp="1"/>
          </p:cNvGraphicFramePr>
          <p:nvPr>
            <p:ph idx="1"/>
          </p:nvPr>
        </p:nvGraphicFramePr>
        <p:xfrm>
          <a:off x="381000" y="1828800"/>
          <a:ext cx="8229600" cy="4084320"/>
        </p:xfrm>
        <a:graphic>
          <a:graphicData uri="http://schemas.openxmlformats.org/drawingml/2006/table">
            <a:tbl>
              <a:tblPr firstRow="1" bandRow="1">
                <a:tableStyleId>{5C22544A-7EE6-4342-B048-85BDC9FD1C3A}</a:tableStyleId>
              </a:tblPr>
              <a:tblGrid>
                <a:gridCol w="2542383">
                  <a:extLst>
                    <a:ext uri="{9D8B030D-6E8A-4147-A177-3AD203B41FA5}">
                      <a16:colId xmlns:a16="http://schemas.microsoft.com/office/drawing/2014/main" val="20000"/>
                    </a:ext>
                  </a:extLst>
                </a:gridCol>
                <a:gridCol w="5687217">
                  <a:extLst>
                    <a:ext uri="{9D8B030D-6E8A-4147-A177-3AD203B41FA5}">
                      <a16:colId xmlns:a16="http://schemas.microsoft.com/office/drawing/2014/main" val="20001"/>
                    </a:ext>
                  </a:extLst>
                </a:gridCol>
              </a:tblGrid>
              <a:tr h="370840">
                <a:tc>
                  <a:txBody>
                    <a:bodyPr/>
                    <a:lstStyle/>
                    <a:p>
                      <a:pPr algn="just">
                        <a:spcAft>
                          <a:spcPts val="0"/>
                        </a:spcAft>
                      </a:pPr>
                      <a:r>
                        <a:rPr lang="en-US" sz="1400" b="1" dirty="0">
                          <a:solidFill>
                            <a:srgbClr val="000000"/>
                          </a:solidFill>
                          <a:latin typeface="Arial"/>
                          <a:ea typeface="Times New Roman"/>
                          <a:cs typeface="Arial"/>
                        </a:rPr>
                        <a:t>Fault class</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400" b="1" dirty="0">
                          <a:solidFill>
                            <a:srgbClr val="000000"/>
                          </a:solidFill>
                          <a:latin typeface="Arial"/>
                          <a:ea typeface="Times New Roman"/>
                          <a:cs typeface="Arial"/>
                        </a:rPr>
                        <a:t>Inspection check</a:t>
                      </a:r>
                      <a:endParaRPr lang="en-GB" sz="14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370840">
                <a:tc>
                  <a:txBody>
                    <a:bodyPr/>
                    <a:lstStyle/>
                    <a:p>
                      <a:pPr algn="just">
                        <a:spcAft>
                          <a:spcPts val="0"/>
                        </a:spcAft>
                      </a:pPr>
                      <a:r>
                        <a:rPr lang="en-US" sz="1600" dirty="0">
                          <a:solidFill>
                            <a:srgbClr val="000000"/>
                          </a:solidFill>
                          <a:latin typeface="Arial"/>
                          <a:ea typeface="Times New Roman"/>
                          <a:cs typeface="Arial"/>
                        </a:rPr>
                        <a:t>Interface faults</a:t>
                      </a:r>
                      <a:endParaRPr lang="en-GB" sz="1600" dirty="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Do all function and method calls have the correct number of parameters?</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Do formal and actual parameter types match? </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Are the parameters in the right order? </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If components access shared memory, do they have the same model of the shared memory structure?</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370840">
                <a:tc>
                  <a:txBody>
                    <a:bodyPr/>
                    <a:lstStyle/>
                    <a:p>
                      <a:pPr algn="just">
                        <a:spcAft>
                          <a:spcPts val="0"/>
                        </a:spcAft>
                      </a:pPr>
                      <a:r>
                        <a:rPr lang="en-US" sz="1600" dirty="0">
                          <a:solidFill>
                            <a:srgbClr val="000000"/>
                          </a:solidFill>
                          <a:latin typeface="Arial"/>
                          <a:ea typeface="Times New Roman"/>
                          <a:cs typeface="Arial"/>
                        </a:rPr>
                        <a:t>Storage management faults</a:t>
                      </a:r>
                      <a:endParaRPr lang="en-GB" sz="1600" dirty="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If a linked structure is modified, have all links been correctly reassigned?</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If dynamic storage is used, has space been allocated correctly?</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Is space explicitly deallocated after it is no longer required?</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370840">
                <a:tc>
                  <a:txBody>
                    <a:bodyPr/>
                    <a:lstStyle/>
                    <a:p>
                      <a:pPr algn="just">
                        <a:spcAft>
                          <a:spcPts val="0"/>
                        </a:spcAft>
                      </a:pPr>
                      <a:r>
                        <a:rPr lang="en-US" sz="1600">
                          <a:solidFill>
                            <a:srgbClr val="000000"/>
                          </a:solidFill>
                          <a:latin typeface="Arial"/>
                          <a:ea typeface="Times New Roman"/>
                          <a:cs typeface="Arial"/>
                        </a:rPr>
                        <a:t>Exception management faults</a:t>
                      </a:r>
                      <a:endParaRPr lang="en-GB" sz="160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dirty="0">
                          <a:solidFill>
                            <a:srgbClr val="000000"/>
                          </a:solidFill>
                          <a:latin typeface="Arial"/>
                          <a:ea typeface="Times New Roman"/>
                          <a:cs typeface="Arial"/>
                        </a:rPr>
                        <a:t>Have all possible error conditions been taken into account?</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bl>
          </a:graphicData>
        </a:graphic>
      </p:graphicFrame>
      <p:sp>
        <p:nvSpPr>
          <p:cNvPr id="6" name="Footer Placeholder 5"/>
          <p:cNvSpPr>
            <a:spLocks noGrp="1"/>
          </p:cNvSpPr>
          <p:nvPr>
            <p:ph type="ftr" sz="quarter" idx="11"/>
          </p:nvPr>
        </p:nvSpPr>
        <p:spPr/>
        <p:txBody>
          <a:bodyPr/>
          <a:lstStyle/>
          <a:p>
            <a:r>
              <a:rPr lang="en-US"/>
              <a:t>Chapter 24 Quality management</a:t>
            </a:r>
          </a:p>
        </p:txBody>
      </p:sp>
      <p:sp>
        <p:nvSpPr>
          <p:cNvPr id="5" name="Slide Number Placeholder 4"/>
          <p:cNvSpPr>
            <a:spLocks noGrp="1"/>
          </p:cNvSpPr>
          <p:nvPr>
            <p:ph type="sldNum" sz="quarter" idx="12"/>
          </p:nvPr>
        </p:nvSpPr>
        <p:spPr/>
        <p:txBody>
          <a:bodyPr/>
          <a:lstStyle/>
          <a:p>
            <a:fld id="{745CE82A-87C3-2841-AAF3-37DF1E34DC62}"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noFill/>
          <a:ln/>
        </p:spPr>
        <p:txBody>
          <a:bodyPr lIns="90840" tIns="44623" rIns="90840" bIns="44623"/>
          <a:lstStyle/>
          <a:p>
            <a:r>
              <a:rPr lang="en-GB" dirty="0"/>
              <a:t>Agile methods and inspections</a:t>
            </a:r>
          </a:p>
        </p:txBody>
      </p:sp>
      <p:sp>
        <p:nvSpPr>
          <p:cNvPr id="66563" name="Rectangle 3"/>
          <p:cNvSpPr>
            <a:spLocks noGrp="1" noChangeArrowheads="1"/>
          </p:cNvSpPr>
          <p:nvPr>
            <p:ph idx="1"/>
          </p:nvPr>
        </p:nvSpPr>
        <p:spPr>
          <a:noFill/>
          <a:ln/>
        </p:spPr>
        <p:txBody>
          <a:bodyPr lIns="90840" tIns="44623" rIns="90840" bIns="44623"/>
          <a:lstStyle/>
          <a:p>
            <a:r>
              <a:rPr lang="en-US" dirty="0"/>
              <a:t>Agile processes rarely use formal inspection or peer review processes. </a:t>
            </a:r>
          </a:p>
          <a:p>
            <a:r>
              <a:rPr lang="en-US" dirty="0"/>
              <a:t>Rather, they</a:t>
            </a:r>
            <a:r>
              <a:rPr lang="en-US" b="1" dirty="0"/>
              <a:t> </a:t>
            </a:r>
            <a:r>
              <a:rPr lang="en-US" dirty="0"/>
              <a:t>rely on team members cooperating to check each other’s code, and informal guidelines, such as ‘check before check-in’, which suggest that programmers should check their own code. </a:t>
            </a:r>
          </a:p>
          <a:p>
            <a:r>
              <a:rPr lang="en-US" dirty="0"/>
              <a:t>Extreme programming practitioners argue that pair programming is an effective substitute for inspection as this is, in effect, a continual inspection process. </a:t>
            </a:r>
          </a:p>
          <a:p>
            <a:r>
              <a:rPr lang="en-US" dirty="0"/>
              <a:t>Two people look at every line of code and check it before it is accepted.</a:t>
            </a:r>
            <a:endParaRPr lang="en-GB" dirty="0"/>
          </a:p>
          <a:p>
            <a:endParaRPr lang="en-GB" dirty="0"/>
          </a:p>
        </p:txBody>
      </p:sp>
      <p:sp>
        <p:nvSpPr>
          <p:cNvPr id="5" name="Footer Placeholder 4"/>
          <p:cNvSpPr>
            <a:spLocks noGrp="1"/>
          </p:cNvSpPr>
          <p:nvPr>
            <p:ph type="ftr" sz="quarter" idx="11"/>
          </p:nvPr>
        </p:nvSpPr>
        <p:spPr/>
        <p:txBody>
          <a:bodyPr/>
          <a:lstStyle/>
          <a:p>
            <a:r>
              <a:rPr lang="en-US"/>
              <a:t>Chapter 24 Quality management</a:t>
            </a:r>
          </a:p>
        </p:txBody>
      </p:sp>
      <p:sp>
        <p:nvSpPr>
          <p:cNvPr id="4" name="Slide Number Placeholder 3"/>
          <p:cNvSpPr>
            <a:spLocks noGrp="1"/>
          </p:cNvSpPr>
          <p:nvPr>
            <p:ph type="sldNum" sz="quarter" idx="12"/>
          </p:nvPr>
        </p:nvSpPr>
        <p:spPr/>
        <p:txBody>
          <a:bodyPr/>
          <a:lstStyle/>
          <a:p>
            <a:fld id="{745CE82A-87C3-2841-AAF3-37DF1E34DC62}" type="slidenum">
              <a:rPr lang="en-US" smtClean="0"/>
              <a:pPr/>
              <a:t>34</a:t>
            </a:fld>
            <a:endParaRPr lang="en-US"/>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GB"/>
              <a:t>Software measurement and metrics</a:t>
            </a:r>
          </a:p>
        </p:txBody>
      </p:sp>
      <p:sp>
        <p:nvSpPr>
          <p:cNvPr id="89091" name="Rectangle 3"/>
          <p:cNvSpPr>
            <a:spLocks noGrp="1" noChangeArrowheads="1"/>
          </p:cNvSpPr>
          <p:nvPr>
            <p:ph idx="1"/>
          </p:nvPr>
        </p:nvSpPr>
        <p:spPr/>
        <p:txBody>
          <a:bodyPr/>
          <a:lstStyle/>
          <a:p>
            <a:r>
              <a:rPr lang="en-GB"/>
              <a:t>Software measurement is concerned with deriving a numeric value for an attribute of a software product or process.</a:t>
            </a:r>
          </a:p>
          <a:p>
            <a:r>
              <a:rPr lang="en-GB"/>
              <a:t>This allows for objective comparisons between techniques and processes.</a:t>
            </a:r>
          </a:p>
          <a:p>
            <a:r>
              <a:rPr lang="en-GB"/>
              <a:t>Although some companies have introduced measurement programmes, most organisations still don’t make systematic use of software measurement.</a:t>
            </a:r>
          </a:p>
          <a:p>
            <a:r>
              <a:rPr lang="en-GB"/>
              <a:t>There are few established standards in this area.</a:t>
            </a:r>
          </a:p>
        </p:txBody>
      </p:sp>
      <p:sp>
        <p:nvSpPr>
          <p:cNvPr id="7" name="Footer Placeholder 6"/>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type="title"/>
          </p:nvPr>
        </p:nvSpPr>
        <p:spPr/>
        <p:txBody>
          <a:bodyPr/>
          <a:lstStyle/>
          <a:p>
            <a:r>
              <a:rPr lang="en-GB"/>
              <a:t>Software metric</a:t>
            </a:r>
          </a:p>
        </p:txBody>
      </p:sp>
      <p:sp>
        <p:nvSpPr>
          <p:cNvPr id="52226" name="Rectangle 2"/>
          <p:cNvSpPr>
            <a:spLocks noGrp="1" noChangeArrowheads="1"/>
          </p:cNvSpPr>
          <p:nvPr>
            <p:ph idx="1"/>
          </p:nvPr>
        </p:nvSpPr>
        <p:spPr/>
        <p:txBody>
          <a:bodyPr/>
          <a:lstStyle/>
          <a:p>
            <a:r>
              <a:rPr lang="en-GB" dirty="0"/>
              <a:t>Any type of measurement which relates to a software system, process or related documentation</a:t>
            </a:r>
          </a:p>
          <a:p>
            <a:pPr lvl="1"/>
            <a:r>
              <a:rPr lang="en-GB" dirty="0"/>
              <a:t>Lines of code in a program, the Fog index, number of person-days required to develop a component.</a:t>
            </a:r>
          </a:p>
          <a:p>
            <a:r>
              <a:rPr lang="en-GB" dirty="0"/>
              <a:t>Allow the software and the software process to </a:t>
            </a:r>
            <a:br>
              <a:rPr lang="en-GB" dirty="0"/>
            </a:br>
            <a:r>
              <a:rPr lang="en-GB" dirty="0"/>
              <a:t>be quantified.</a:t>
            </a:r>
          </a:p>
          <a:p>
            <a:r>
              <a:rPr lang="en-GB" dirty="0"/>
              <a:t>May be used to predict product attributes or to control the software process.</a:t>
            </a:r>
          </a:p>
          <a:p>
            <a:r>
              <a:rPr lang="en-GB" dirty="0"/>
              <a:t>Product metrics can be used for general predictions or to identify anomalous components.</a:t>
            </a:r>
          </a:p>
        </p:txBody>
      </p:sp>
      <p:sp>
        <p:nvSpPr>
          <p:cNvPr id="9" name="Footer Placeholder 8"/>
          <p:cNvSpPr>
            <a:spLocks noGrp="1"/>
          </p:cNvSpPr>
          <p:nvPr>
            <p:ph type="ftr" sz="quarter" idx="11"/>
          </p:nvPr>
        </p:nvSpPr>
        <p:spPr/>
        <p:txBody>
          <a:bodyPr/>
          <a:lstStyle/>
          <a:p>
            <a:r>
              <a:rPr lang="en-US"/>
              <a:t>Chapter 24 Quality management</a:t>
            </a:r>
          </a:p>
        </p:txBody>
      </p:sp>
      <p:sp>
        <p:nvSpPr>
          <p:cNvPr id="8" name="Slide Number Placeholder 7"/>
          <p:cNvSpPr>
            <a:spLocks noGrp="1"/>
          </p:cNvSpPr>
          <p:nvPr>
            <p:ph type="sldNum" sz="quarter" idx="12"/>
          </p:nvPr>
        </p:nvSpPr>
        <p:spPr/>
        <p:txBody>
          <a:bodyPr/>
          <a:lstStyle/>
          <a:p>
            <a:fld id="{745CE82A-87C3-2841-AAF3-37DF1E34DC62}" type="slidenum">
              <a:rPr lang="en-US" smtClean="0"/>
              <a:pPr/>
              <a:t>36</a:t>
            </a:fld>
            <a:endParaRPr lang="en-US"/>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Predictor and control measurements</a:t>
            </a:r>
            <a:r>
              <a:rPr lang="en-GB" dirty="0"/>
              <a:t> </a:t>
            </a:r>
            <a:endParaRPr lang="en-US" dirty="0"/>
          </a:p>
        </p:txBody>
      </p:sp>
      <p:pic>
        <p:nvPicPr>
          <p:cNvPr id="4" name="Content Placeholder 3" descr="24.9 PredControlMetric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10746" r="-10746"/>
              <a:stretch>
                <a:fillRect/>
              </a:stretch>
            </p:blipFill>
          </mc:Choice>
          <mc:Fallback>
            <p:blipFill>
              <a:blip r:embed="rId3"/>
              <a:srcRect l="-10746" r="-10746"/>
              <a:stretch>
                <a:fillRect/>
              </a:stretch>
            </p:blipFill>
          </mc:Fallback>
        </mc:AlternateContent>
        <p:spPr>
          <a:xfrm>
            <a:off x="1227363" y="1600200"/>
            <a:ext cx="6514804" cy="3582891"/>
          </a:xfrm>
        </p:spPr>
      </p:pic>
      <p:sp>
        <p:nvSpPr>
          <p:cNvPr id="6" name="Footer Placeholder 5"/>
          <p:cNvSpPr>
            <a:spLocks noGrp="1"/>
          </p:cNvSpPr>
          <p:nvPr>
            <p:ph type="ftr" sz="quarter" idx="11"/>
          </p:nvPr>
        </p:nvSpPr>
        <p:spPr/>
        <p:txBody>
          <a:bodyPr/>
          <a:lstStyle/>
          <a:p>
            <a:r>
              <a:rPr lang="en-US"/>
              <a:t>Chapter 24 Quality management</a:t>
            </a:r>
          </a:p>
        </p:txBody>
      </p:sp>
      <p:sp>
        <p:nvSpPr>
          <p:cNvPr id="5" name="Slide Number Placeholder 4"/>
          <p:cNvSpPr>
            <a:spLocks noGrp="1"/>
          </p:cNvSpPr>
          <p:nvPr>
            <p:ph type="sldNum" sz="quarter" idx="12"/>
          </p:nvPr>
        </p:nvSpPr>
        <p:spPr/>
        <p:txBody>
          <a:bodyPr/>
          <a:lstStyle/>
          <a:p>
            <a:fld id="{745CE82A-87C3-2841-AAF3-37DF1E34DC62}"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of measurements</a:t>
            </a:r>
          </a:p>
        </p:txBody>
      </p:sp>
      <p:sp>
        <p:nvSpPr>
          <p:cNvPr id="3" name="Content Placeholder 2"/>
          <p:cNvSpPr>
            <a:spLocks noGrp="1"/>
          </p:cNvSpPr>
          <p:nvPr>
            <p:ph idx="1"/>
          </p:nvPr>
        </p:nvSpPr>
        <p:spPr/>
        <p:txBody>
          <a:bodyPr/>
          <a:lstStyle/>
          <a:p>
            <a:r>
              <a:rPr lang="en-US" dirty="0"/>
              <a:t>To assign a value to system quality attributes </a:t>
            </a:r>
          </a:p>
          <a:p>
            <a:pPr lvl="1"/>
            <a:r>
              <a:rPr lang="en-US" dirty="0"/>
              <a:t>By measuring the characteristics of system components, such as their </a:t>
            </a:r>
            <a:r>
              <a:rPr lang="en-US" dirty="0" err="1"/>
              <a:t>cyclomatic</a:t>
            </a:r>
            <a:r>
              <a:rPr lang="en-US" dirty="0"/>
              <a:t> complexity, and then aggregating these measurements, you can assess system quality attributes, such as maintainability.</a:t>
            </a:r>
            <a:endParaRPr lang="en-GB" dirty="0"/>
          </a:p>
          <a:p>
            <a:r>
              <a:rPr lang="en-US" dirty="0"/>
              <a:t>To identify the system components whose quality is sub-standard </a:t>
            </a:r>
          </a:p>
          <a:p>
            <a:pPr lvl="1"/>
            <a:r>
              <a:rPr lang="en-US" dirty="0"/>
              <a:t>Measurements can identify individual components with characteristics that deviate from the norm. For example, you can measure components to discover those with the highest complexity. These are most likely to contain bugs because the complexity makes them harder to understand.  </a:t>
            </a:r>
            <a:endParaRPr lang="en-GB" dirty="0"/>
          </a:p>
          <a:p>
            <a:endParaRPr lang="en-US" dirty="0"/>
          </a:p>
        </p:txBody>
      </p:sp>
      <p:sp>
        <p:nvSpPr>
          <p:cNvPr id="5" name="Footer Placeholder 4"/>
          <p:cNvSpPr>
            <a:spLocks noGrp="1"/>
          </p:cNvSpPr>
          <p:nvPr>
            <p:ph type="ftr" sz="quarter" idx="11"/>
          </p:nvPr>
        </p:nvSpPr>
        <p:spPr/>
        <p:txBody>
          <a:bodyPr/>
          <a:lstStyle/>
          <a:p>
            <a:r>
              <a:rPr lang="en-US"/>
              <a:t>Chapter 24 Quality management</a:t>
            </a:r>
          </a:p>
        </p:txBody>
      </p:sp>
      <p:sp>
        <p:nvSpPr>
          <p:cNvPr id="4" name="Slide Number Placeholder 3"/>
          <p:cNvSpPr>
            <a:spLocks noGrp="1"/>
          </p:cNvSpPr>
          <p:nvPr>
            <p:ph type="sldNum" sz="quarter" idx="12"/>
          </p:nvPr>
        </p:nvSpPr>
        <p:spPr/>
        <p:txBody>
          <a:bodyPr/>
          <a:lstStyle/>
          <a:p>
            <a:fld id="{745CE82A-87C3-2841-AAF3-37DF1E34DC62}"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type="title"/>
          </p:nvPr>
        </p:nvSpPr>
        <p:spPr/>
        <p:txBody>
          <a:bodyPr/>
          <a:lstStyle/>
          <a:p>
            <a:r>
              <a:rPr lang="en-GB"/>
              <a:t>Metrics assumptions</a:t>
            </a:r>
          </a:p>
        </p:txBody>
      </p:sp>
      <p:sp>
        <p:nvSpPr>
          <p:cNvPr id="56322" name="Rectangle 2"/>
          <p:cNvSpPr>
            <a:spLocks noGrp="1" noChangeArrowheads="1"/>
          </p:cNvSpPr>
          <p:nvPr>
            <p:ph idx="1"/>
          </p:nvPr>
        </p:nvSpPr>
        <p:spPr/>
        <p:txBody>
          <a:bodyPr/>
          <a:lstStyle/>
          <a:p>
            <a:r>
              <a:rPr lang="en-GB"/>
              <a:t>A software property can be measured.</a:t>
            </a:r>
          </a:p>
          <a:p>
            <a:r>
              <a:rPr lang="en-GB"/>
              <a:t>The relationship exists between what we can </a:t>
            </a:r>
            <a:br>
              <a:rPr lang="en-GB"/>
            </a:br>
            <a:r>
              <a:rPr lang="en-GB"/>
              <a:t>measure and what we want to know. We can only measure internal attributes but are often more interested in external software attributes.</a:t>
            </a:r>
          </a:p>
          <a:p>
            <a:r>
              <a:rPr lang="en-GB"/>
              <a:t>This relationship has been formalised and </a:t>
            </a:r>
            <a:br>
              <a:rPr lang="en-GB"/>
            </a:br>
            <a:r>
              <a:rPr lang="en-GB"/>
              <a:t>validated.</a:t>
            </a:r>
          </a:p>
          <a:p>
            <a:r>
              <a:rPr lang="en-GB"/>
              <a:t>It may be difficult to relate what can be measured to desirable external quality attributes.</a:t>
            </a:r>
          </a:p>
        </p:txBody>
      </p:sp>
      <p:sp>
        <p:nvSpPr>
          <p:cNvPr id="7" name="Footer Placeholder 6"/>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39</a:t>
            </a:fld>
            <a:endParaRPr 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a:t>Quality management activities</a:t>
            </a:r>
          </a:p>
        </p:txBody>
      </p:sp>
      <p:sp>
        <p:nvSpPr>
          <p:cNvPr id="15363" name="Rectangle 3"/>
          <p:cNvSpPr>
            <a:spLocks noGrp="1" noChangeArrowheads="1"/>
          </p:cNvSpPr>
          <p:nvPr>
            <p:ph idx="1"/>
          </p:nvPr>
        </p:nvSpPr>
        <p:spPr/>
        <p:txBody>
          <a:bodyPr/>
          <a:lstStyle/>
          <a:p>
            <a:r>
              <a:rPr lang="en-US" dirty="0"/>
              <a:t>Quality management provides an independent check on the software development process. </a:t>
            </a:r>
            <a:endParaRPr lang="en-GB" dirty="0"/>
          </a:p>
          <a:p>
            <a:r>
              <a:rPr lang="en-US" dirty="0"/>
              <a:t>The quality management process checks the project deliverables to ensure that they are consistent with organizational standards and goals </a:t>
            </a:r>
          </a:p>
          <a:p>
            <a:r>
              <a:rPr lang="en-US" dirty="0"/>
              <a:t>The quality team should be independent from the development team so that they can take an objective view of the software. This allows them to report on software quality without being influenced by software development issues.</a:t>
            </a:r>
            <a:r>
              <a:rPr lang="en-GB" dirty="0"/>
              <a:t> </a:t>
            </a:r>
          </a:p>
        </p:txBody>
      </p:sp>
      <p:sp>
        <p:nvSpPr>
          <p:cNvPr id="7" name="Footer Placeholder 6"/>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4</a:t>
            </a:fld>
            <a:endParaRPr 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Relationships between internal and external software</a:t>
            </a:r>
            <a:r>
              <a:rPr lang="en-GB" dirty="0"/>
              <a:t> </a:t>
            </a:r>
            <a:endParaRPr lang="en-US" dirty="0"/>
          </a:p>
        </p:txBody>
      </p:sp>
      <p:pic>
        <p:nvPicPr>
          <p:cNvPr id="4" name="Content Placeholder 3" descr="24.10 IntExtAttributes.eps"/>
          <p:cNvPicPr>
            <a:picLocks noGrp="1" noChangeAspect="1"/>
          </p:cNvPicPr>
          <p:nvPr>
            <p:ph idx="1"/>
          </p:nvPr>
        </p:nvPicPr>
        <p:blipFill>
          <a:blip r:embed="rId2"/>
          <a:stretch>
            <a:fillRect/>
          </a:stretch>
        </p:blipFill>
        <p:spPr>
          <a:xfrm>
            <a:off x="2252109" y="3029110"/>
            <a:ext cx="3847619" cy="2565079"/>
          </a:xfrm>
        </p:spPr>
      </p:pic>
      <p:sp>
        <p:nvSpPr>
          <p:cNvPr id="6" name="Footer Placeholder 5"/>
          <p:cNvSpPr>
            <a:spLocks noGrp="1"/>
          </p:cNvSpPr>
          <p:nvPr>
            <p:ph type="ftr" sz="quarter" idx="11"/>
          </p:nvPr>
        </p:nvSpPr>
        <p:spPr/>
        <p:txBody>
          <a:bodyPr/>
          <a:lstStyle/>
          <a:p>
            <a:r>
              <a:rPr lang="en-US"/>
              <a:t>Chapter 24 Quality management</a:t>
            </a:r>
          </a:p>
        </p:txBody>
      </p:sp>
      <p:sp>
        <p:nvSpPr>
          <p:cNvPr id="5" name="Slide Number Placeholder 4"/>
          <p:cNvSpPr>
            <a:spLocks noGrp="1"/>
          </p:cNvSpPr>
          <p:nvPr>
            <p:ph type="sldNum" sz="quarter" idx="12"/>
          </p:nvPr>
        </p:nvSpPr>
        <p:spPr/>
        <p:txBody>
          <a:bodyPr/>
          <a:lstStyle/>
          <a:p>
            <a:fld id="{745CE82A-87C3-2841-AAF3-37DF1E34DC62}"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measurement in industry</a:t>
            </a:r>
          </a:p>
        </p:txBody>
      </p:sp>
      <p:sp>
        <p:nvSpPr>
          <p:cNvPr id="3" name="Content Placeholder 2"/>
          <p:cNvSpPr>
            <a:spLocks noGrp="1"/>
          </p:cNvSpPr>
          <p:nvPr>
            <p:ph idx="1"/>
          </p:nvPr>
        </p:nvSpPr>
        <p:spPr/>
        <p:txBody>
          <a:bodyPr>
            <a:normAutofit fontScale="77500" lnSpcReduction="20000"/>
          </a:bodyPr>
          <a:lstStyle/>
          <a:p>
            <a:r>
              <a:rPr lang="en-US" sz="2200" dirty="0"/>
              <a:t>It is impossible to quantify the return on investment of introducing an organizational metrics program. </a:t>
            </a:r>
          </a:p>
          <a:p>
            <a:r>
              <a:rPr lang="en-US" sz="2200" dirty="0"/>
              <a:t>There are no standards for software metrics or standardized processes for measurement and analysis. </a:t>
            </a:r>
          </a:p>
          <a:p>
            <a:r>
              <a:rPr lang="en-US" sz="2200" dirty="0"/>
              <a:t>In many companies, software processes are not standardized and are poorly defined and controlled. </a:t>
            </a:r>
          </a:p>
          <a:p>
            <a:r>
              <a:rPr lang="en-US" sz="2200" dirty="0"/>
              <a:t>Most work on software measurement has focused on code-based metrics and plan-driven development processes. However, more and more software is now developed by configuring ERP systems or COTS</a:t>
            </a:r>
            <a:r>
              <a:rPr lang="en-GB" sz="2200" dirty="0"/>
              <a:t>.</a:t>
            </a:r>
          </a:p>
          <a:p>
            <a:r>
              <a:rPr lang="en-US" sz="2200" dirty="0"/>
              <a:t>Introducing measurement adds additional overhead to processes. </a:t>
            </a:r>
          </a:p>
        </p:txBody>
      </p:sp>
      <p:sp>
        <p:nvSpPr>
          <p:cNvPr id="5" name="Footer Placeholder 4"/>
          <p:cNvSpPr>
            <a:spLocks noGrp="1"/>
          </p:cNvSpPr>
          <p:nvPr>
            <p:ph type="ftr" sz="quarter" idx="11"/>
          </p:nvPr>
        </p:nvSpPr>
        <p:spPr/>
        <p:txBody>
          <a:bodyPr/>
          <a:lstStyle/>
          <a:p>
            <a:r>
              <a:rPr lang="en-US"/>
              <a:t>Chapter 24 Quality management</a:t>
            </a:r>
          </a:p>
        </p:txBody>
      </p:sp>
      <p:sp>
        <p:nvSpPr>
          <p:cNvPr id="4" name="Slide Number Placeholder 3"/>
          <p:cNvSpPr>
            <a:spLocks noGrp="1"/>
          </p:cNvSpPr>
          <p:nvPr>
            <p:ph type="sldNum" sz="quarter" idx="12"/>
          </p:nvPr>
        </p:nvSpPr>
        <p:spPr/>
        <p:txBody>
          <a:bodyPr/>
          <a:lstStyle/>
          <a:p>
            <a:fld id="{745CE82A-87C3-2841-AAF3-37DF1E34DC62}"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type="title"/>
          </p:nvPr>
        </p:nvSpPr>
        <p:spPr/>
        <p:txBody>
          <a:bodyPr/>
          <a:lstStyle/>
          <a:p>
            <a:r>
              <a:rPr lang="en-GB"/>
              <a:t>Product metrics</a:t>
            </a:r>
          </a:p>
        </p:txBody>
      </p:sp>
      <p:sp>
        <p:nvSpPr>
          <p:cNvPr id="64514" name="Rectangle 2"/>
          <p:cNvSpPr>
            <a:spLocks noGrp="1" noChangeArrowheads="1"/>
          </p:cNvSpPr>
          <p:nvPr>
            <p:ph idx="1"/>
          </p:nvPr>
        </p:nvSpPr>
        <p:spPr/>
        <p:txBody>
          <a:bodyPr/>
          <a:lstStyle/>
          <a:p>
            <a:r>
              <a:rPr lang="en-GB" dirty="0"/>
              <a:t>A quality metric should be a predictor of product quality.</a:t>
            </a:r>
          </a:p>
          <a:p>
            <a:r>
              <a:rPr lang="en-GB" dirty="0"/>
              <a:t>Classes of product metric</a:t>
            </a:r>
          </a:p>
          <a:p>
            <a:pPr lvl="1"/>
            <a:r>
              <a:rPr lang="en-GB" dirty="0"/>
              <a:t>Dynamic metrics which are collected by measurements made of a program in execution;</a:t>
            </a:r>
          </a:p>
          <a:p>
            <a:pPr lvl="1"/>
            <a:r>
              <a:rPr lang="en-GB" dirty="0"/>
              <a:t>Static metrics which are collected by measurements made of the system representations;</a:t>
            </a:r>
          </a:p>
          <a:p>
            <a:pPr lvl="1"/>
            <a:r>
              <a:rPr lang="en-GB" dirty="0"/>
              <a:t>Dynamic metrics help assess efficiency and reliability</a:t>
            </a:r>
          </a:p>
          <a:p>
            <a:pPr lvl="1"/>
            <a:r>
              <a:rPr lang="en-GB" dirty="0"/>
              <a:t>Static metrics help assess complexity, </a:t>
            </a:r>
            <a:r>
              <a:rPr lang="en-GB" dirty="0" err="1"/>
              <a:t>understandability</a:t>
            </a:r>
            <a:r>
              <a:rPr lang="en-GB" dirty="0"/>
              <a:t> and maintainability.</a:t>
            </a:r>
          </a:p>
        </p:txBody>
      </p:sp>
      <p:sp>
        <p:nvSpPr>
          <p:cNvPr id="7" name="Footer Placeholder 6"/>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42</a:t>
            </a:fld>
            <a:endParaRPr lang="en-US"/>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GB"/>
              <a:t>Dynamic and static metrics</a:t>
            </a:r>
          </a:p>
        </p:txBody>
      </p:sp>
      <p:sp>
        <p:nvSpPr>
          <p:cNvPr id="93187" name="Rectangle 3"/>
          <p:cNvSpPr>
            <a:spLocks noGrp="1" noChangeArrowheads="1"/>
          </p:cNvSpPr>
          <p:nvPr>
            <p:ph idx="1"/>
          </p:nvPr>
        </p:nvSpPr>
        <p:spPr/>
        <p:txBody>
          <a:bodyPr/>
          <a:lstStyle/>
          <a:p>
            <a:r>
              <a:rPr lang="en-GB"/>
              <a:t>Dynamic metrics are closely related to software quality attributes</a:t>
            </a:r>
          </a:p>
          <a:p>
            <a:pPr lvl="1"/>
            <a:r>
              <a:rPr lang="en-GB"/>
              <a:t>It is relatively easy to measure the response time of a system (performance attribute) or the number of failures (reliability attribute).</a:t>
            </a:r>
          </a:p>
          <a:p>
            <a:r>
              <a:rPr lang="en-GB"/>
              <a:t>Static metrics have an indirect relationship with quality attributes</a:t>
            </a:r>
          </a:p>
          <a:p>
            <a:pPr lvl="1"/>
            <a:r>
              <a:rPr lang="en-GB"/>
              <a:t>You need to try and derive a relationship between these metrics and properties such as complexity, understandability and maintainability.</a:t>
            </a:r>
          </a:p>
        </p:txBody>
      </p:sp>
      <p:sp>
        <p:nvSpPr>
          <p:cNvPr id="7" name="Footer Placeholder 6"/>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7239000" cy="990600"/>
          </a:xfrm>
        </p:spPr>
        <p:txBody>
          <a:bodyPr>
            <a:normAutofit/>
          </a:bodyPr>
          <a:lstStyle/>
          <a:p>
            <a:r>
              <a:rPr lang="en-US" dirty="0"/>
              <a:t>Static software product metrics</a:t>
            </a:r>
          </a:p>
        </p:txBody>
      </p:sp>
      <p:graphicFrame>
        <p:nvGraphicFramePr>
          <p:cNvPr id="4" name="Content Placeholder 3"/>
          <p:cNvGraphicFramePr>
            <a:graphicFrameLocks noGrp="1"/>
          </p:cNvGraphicFramePr>
          <p:nvPr>
            <p:ph idx="1"/>
          </p:nvPr>
        </p:nvGraphicFramePr>
        <p:xfrm>
          <a:off x="762000" y="1859281"/>
          <a:ext cx="7543800" cy="4267200"/>
        </p:xfrm>
        <a:graphic>
          <a:graphicData uri="http://schemas.openxmlformats.org/drawingml/2006/table">
            <a:tbl>
              <a:tblPr firstRow="1" bandRow="1">
                <a:tableStyleId>{5C22544A-7EE6-4342-B048-85BDC9FD1C3A}</a:tableStyleId>
              </a:tblPr>
              <a:tblGrid>
                <a:gridCol w="2181890">
                  <a:extLst>
                    <a:ext uri="{9D8B030D-6E8A-4147-A177-3AD203B41FA5}">
                      <a16:colId xmlns:a16="http://schemas.microsoft.com/office/drawing/2014/main" val="20000"/>
                    </a:ext>
                  </a:extLst>
                </a:gridCol>
                <a:gridCol w="5361910">
                  <a:extLst>
                    <a:ext uri="{9D8B030D-6E8A-4147-A177-3AD203B41FA5}">
                      <a16:colId xmlns:a16="http://schemas.microsoft.com/office/drawing/2014/main" val="20001"/>
                    </a:ext>
                  </a:extLst>
                </a:gridCol>
              </a:tblGrid>
              <a:tr h="370840">
                <a:tc>
                  <a:txBody>
                    <a:bodyPr/>
                    <a:lstStyle/>
                    <a:p>
                      <a:pPr algn="just">
                        <a:spcAft>
                          <a:spcPts val="0"/>
                        </a:spcAft>
                      </a:pPr>
                      <a:r>
                        <a:rPr lang="en-US" sz="1600" b="1" dirty="0">
                          <a:solidFill>
                            <a:srgbClr val="000000"/>
                          </a:solidFill>
                          <a:latin typeface="Arial"/>
                          <a:ea typeface="Times New Roman"/>
                          <a:cs typeface="Arial"/>
                        </a:rPr>
                        <a:t>Software metric</a:t>
                      </a:r>
                      <a:endParaRPr lang="en-GB" sz="1600"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600" b="1" dirty="0">
                          <a:solidFill>
                            <a:srgbClr val="000000"/>
                          </a:solidFill>
                          <a:latin typeface="Arial"/>
                          <a:ea typeface="Times New Roman"/>
                          <a:cs typeface="Arial"/>
                        </a:rPr>
                        <a:t>Description</a:t>
                      </a:r>
                      <a:endParaRPr lang="en-GB" sz="1600"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370840">
                <a:tc>
                  <a:txBody>
                    <a:bodyPr/>
                    <a:lstStyle/>
                    <a:p>
                      <a:pPr algn="l">
                        <a:spcAft>
                          <a:spcPts val="0"/>
                        </a:spcAft>
                      </a:pPr>
                      <a:r>
                        <a:rPr lang="en-US" sz="1600" dirty="0">
                          <a:solidFill>
                            <a:srgbClr val="000000"/>
                          </a:solidFill>
                          <a:latin typeface="Arial"/>
                          <a:ea typeface="Times New Roman"/>
                          <a:cs typeface="Arial"/>
                        </a:rPr>
                        <a:t>Fan-in/Fan-out</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Fan-in is a measure of the number of functions or methods that call another function or method (say X). Fan-out is the number of functions that are called by function X. A high value for fan-in means that X is tightly coupled to the rest of the design and changes to X will have extensive knock-on effects. A high value for fan-out suggests that the overall complexity of X may be high because of the complexity of the control logic needed to coordinate the called components.</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370840">
                <a:tc>
                  <a:txBody>
                    <a:bodyPr/>
                    <a:lstStyle/>
                    <a:p>
                      <a:pPr algn="l">
                        <a:spcAft>
                          <a:spcPts val="0"/>
                        </a:spcAft>
                      </a:pPr>
                      <a:r>
                        <a:rPr lang="en-US" sz="1600">
                          <a:solidFill>
                            <a:srgbClr val="000000"/>
                          </a:solidFill>
                          <a:latin typeface="Arial"/>
                          <a:ea typeface="Times New Roman"/>
                          <a:cs typeface="Arial"/>
                        </a:rPr>
                        <a:t>Length of code</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This is a measure of the size of a program. Generally, the larger the size of the code of a component, the more complex and error-prone that component is likely to be. Length of code has been shown to be one of the most reliable metrics for predicting error-proneness in components.</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bl>
          </a:graphicData>
        </a:graphic>
      </p:graphicFrame>
      <p:sp>
        <p:nvSpPr>
          <p:cNvPr id="6" name="Footer Placeholder 5"/>
          <p:cNvSpPr>
            <a:spLocks noGrp="1"/>
          </p:cNvSpPr>
          <p:nvPr>
            <p:ph type="ftr" sz="quarter" idx="11"/>
          </p:nvPr>
        </p:nvSpPr>
        <p:spPr/>
        <p:txBody>
          <a:bodyPr/>
          <a:lstStyle/>
          <a:p>
            <a:r>
              <a:rPr lang="en-US"/>
              <a:t>Chapter 24 Quality management</a:t>
            </a:r>
          </a:p>
        </p:txBody>
      </p:sp>
      <p:sp>
        <p:nvSpPr>
          <p:cNvPr id="5" name="Slide Number Placeholder 4"/>
          <p:cNvSpPr>
            <a:spLocks noGrp="1"/>
          </p:cNvSpPr>
          <p:nvPr>
            <p:ph type="sldNum" sz="quarter" idx="12"/>
          </p:nvPr>
        </p:nvSpPr>
        <p:spPr/>
        <p:txBody>
          <a:bodyPr/>
          <a:lstStyle/>
          <a:p>
            <a:fld id="{745CE82A-87C3-2841-AAF3-37DF1E34DC62}"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7239000" cy="1066800"/>
          </a:xfrm>
        </p:spPr>
        <p:txBody>
          <a:bodyPr>
            <a:normAutofit/>
          </a:bodyPr>
          <a:lstStyle/>
          <a:p>
            <a:r>
              <a:rPr lang="en-US" dirty="0"/>
              <a:t>Static software product metrics</a:t>
            </a:r>
          </a:p>
        </p:txBody>
      </p:sp>
      <p:graphicFrame>
        <p:nvGraphicFramePr>
          <p:cNvPr id="4" name="Content Placeholder 3"/>
          <p:cNvGraphicFramePr>
            <a:graphicFrameLocks noGrp="1"/>
          </p:cNvGraphicFramePr>
          <p:nvPr>
            <p:ph idx="1"/>
          </p:nvPr>
        </p:nvGraphicFramePr>
        <p:xfrm>
          <a:off x="914400" y="1676400"/>
          <a:ext cx="7391400" cy="4693920"/>
        </p:xfrm>
        <a:graphic>
          <a:graphicData uri="http://schemas.openxmlformats.org/drawingml/2006/table">
            <a:tbl>
              <a:tblPr firstRow="1" bandRow="1">
                <a:tableStyleId>{5C22544A-7EE6-4342-B048-85BDC9FD1C3A}</a:tableStyleId>
              </a:tblPr>
              <a:tblGrid>
                <a:gridCol w="2137812">
                  <a:extLst>
                    <a:ext uri="{9D8B030D-6E8A-4147-A177-3AD203B41FA5}">
                      <a16:colId xmlns:a16="http://schemas.microsoft.com/office/drawing/2014/main" val="20000"/>
                    </a:ext>
                  </a:extLst>
                </a:gridCol>
                <a:gridCol w="5253588">
                  <a:extLst>
                    <a:ext uri="{9D8B030D-6E8A-4147-A177-3AD203B41FA5}">
                      <a16:colId xmlns:a16="http://schemas.microsoft.com/office/drawing/2014/main" val="20001"/>
                    </a:ext>
                  </a:extLst>
                </a:gridCol>
              </a:tblGrid>
              <a:tr h="370840">
                <a:tc>
                  <a:txBody>
                    <a:bodyPr/>
                    <a:lstStyle/>
                    <a:p>
                      <a:pPr algn="just">
                        <a:spcAft>
                          <a:spcPts val="0"/>
                        </a:spcAft>
                      </a:pPr>
                      <a:r>
                        <a:rPr lang="en-US" sz="1600" b="1" dirty="0">
                          <a:solidFill>
                            <a:srgbClr val="000000"/>
                          </a:solidFill>
                          <a:latin typeface="Arial"/>
                          <a:ea typeface="Times New Roman"/>
                          <a:cs typeface="Arial"/>
                        </a:rPr>
                        <a:t>Software metric</a:t>
                      </a:r>
                      <a:endParaRPr lang="en-GB" sz="1600"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600" b="1" dirty="0">
                          <a:solidFill>
                            <a:srgbClr val="000000"/>
                          </a:solidFill>
                          <a:latin typeface="Arial"/>
                          <a:ea typeface="Times New Roman"/>
                          <a:cs typeface="Arial"/>
                        </a:rPr>
                        <a:t>Description</a:t>
                      </a:r>
                      <a:endParaRPr lang="en-GB" sz="1600"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370840">
                <a:tc>
                  <a:txBody>
                    <a:bodyPr/>
                    <a:lstStyle/>
                    <a:p>
                      <a:pPr algn="l">
                        <a:spcAft>
                          <a:spcPts val="0"/>
                        </a:spcAft>
                      </a:pPr>
                      <a:r>
                        <a:rPr lang="en-US" sz="1600" dirty="0" err="1">
                          <a:solidFill>
                            <a:srgbClr val="000000"/>
                          </a:solidFill>
                          <a:latin typeface="Arial"/>
                          <a:ea typeface="Times New Roman"/>
                          <a:cs typeface="Arial"/>
                        </a:rPr>
                        <a:t>Cyclomatic</a:t>
                      </a:r>
                      <a:r>
                        <a:rPr lang="en-US" sz="1600" dirty="0">
                          <a:solidFill>
                            <a:srgbClr val="000000"/>
                          </a:solidFill>
                          <a:latin typeface="Arial"/>
                          <a:ea typeface="Times New Roman"/>
                          <a:cs typeface="Arial"/>
                        </a:rPr>
                        <a:t> complexity</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This is a measure of the control complexity of a program. This control complexity may be related to program understandability. I discuss cyclomatic complexity in Chapter 8.</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370840">
                <a:tc>
                  <a:txBody>
                    <a:bodyPr/>
                    <a:lstStyle/>
                    <a:p>
                      <a:pPr algn="l">
                        <a:spcAft>
                          <a:spcPts val="0"/>
                        </a:spcAft>
                      </a:pPr>
                      <a:r>
                        <a:rPr lang="en-US" sz="1600">
                          <a:solidFill>
                            <a:srgbClr val="000000"/>
                          </a:solidFill>
                          <a:latin typeface="Arial"/>
                          <a:ea typeface="Times New Roman"/>
                          <a:cs typeface="Arial"/>
                        </a:rPr>
                        <a:t>Length of identifiers</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This is a measure of the average length of identifiers (names for variables, classes, methods, etc.) in a program. The longer the identifiers, the more likely they are to be meaningful and hence the more understandable the program.</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370840">
                <a:tc>
                  <a:txBody>
                    <a:bodyPr/>
                    <a:lstStyle/>
                    <a:p>
                      <a:pPr algn="l">
                        <a:spcAft>
                          <a:spcPts val="0"/>
                        </a:spcAft>
                      </a:pPr>
                      <a:r>
                        <a:rPr lang="en-US" sz="1600">
                          <a:solidFill>
                            <a:srgbClr val="000000"/>
                          </a:solidFill>
                          <a:latin typeface="Arial"/>
                          <a:ea typeface="Times New Roman"/>
                          <a:cs typeface="Arial"/>
                        </a:rPr>
                        <a:t>Depth of conditional nesting</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This is a measure of the depth of nesting of if-statements in a program. Deeply nested if-statements are hard to understand and potentially error-prone.</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r h="370840">
                <a:tc>
                  <a:txBody>
                    <a:bodyPr/>
                    <a:lstStyle/>
                    <a:p>
                      <a:pPr algn="l">
                        <a:spcAft>
                          <a:spcPts val="0"/>
                        </a:spcAft>
                      </a:pPr>
                      <a:r>
                        <a:rPr lang="en-US" sz="1600">
                          <a:solidFill>
                            <a:srgbClr val="000000"/>
                          </a:solidFill>
                          <a:latin typeface="Arial"/>
                          <a:ea typeface="Times New Roman"/>
                          <a:cs typeface="Arial"/>
                        </a:rPr>
                        <a:t>Fog index</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This is a measure of the average length of words and sentences in documents. The higher the value of a document’s Fog index, the more difficult the document is to understand.</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4"/>
                  </a:ext>
                </a:extLst>
              </a:tr>
            </a:tbl>
          </a:graphicData>
        </a:graphic>
      </p:graphicFrame>
      <p:sp>
        <p:nvSpPr>
          <p:cNvPr id="6" name="Footer Placeholder 5"/>
          <p:cNvSpPr>
            <a:spLocks noGrp="1"/>
          </p:cNvSpPr>
          <p:nvPr>
            <p:ph type="ftr" sz="quarter" idx="11"/>
          </p:nvPr>
        </p:nvSpPr>
        <p:spPr/>
        <p:txBody>
          <a:bodyPr/>
          <a:lstStyle/>
          <a:p>
            <a:r>
              <a:rPr lang="en-US"/>
              <a:t>Chapter 24 Quality management</a:t>
            </a:r>
          </a:p>
        </p:txBody>
      </p:sp>
      <p:sp>
        <p:nvSpPr>
          <p:cNvPr id="5" name="Slide Number Placeholder 4"/>
          <p:cNvSpPr>
            <a:spLocks noGrp="1"/>
          </p:cNvSpPr>
          <p:nvPr>
            <p:ph type="sldNum" sz="quarter" idx="12"/>
          </p:nvPr>
        </p:nvSpPr>
        <p:spPr/>
        <p:txBody>
          <a:bodyPr/>
          <a:lstStyle/>
          <a:p>
            <a:fld id="{745CE82A-87C3-2841-AAF3-37DF1E34DC62}" type="slidenum">
              <a:rPr lang="en-US" smtClean="0"/>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CK object-oriented metrics suite</a:t>
            </a:r>
            <a:r>
              <a:rPr lang="en-GB" dirty="0"/>
              <a:t> </a:t>
            </a:r>
            <a:endParaRPr lang="en-US" dirty="0"/>
          </a:p>
        </p:txBody>
      </p:sp>
      <p:graphicFrame>
        <p:nvGraphicFramePr>
          <p:cNvPr id="4" name="Content Placeholder 3"/>
          <p:cNvGraphicFramePr>
            <a:graphicFrameLocks noGrp="1"/>
          </p:cNvGraphicFramePr>
          <p:nvPr>
            <p:ph idx="1"/>
          </p:nvPr>
        </p:nvGraphicFramePr>
        <p:xfrm>
          <a:off x="381000" y="1828800"/>
          <a:ext cx="8229600" cy="4297679"/>
        </p:xfrm>
        <a:graphic>
          <a:graphicData uri="http://schemas.openxmlformats.org/drawingml/2006/table">
            <a:tbl>
              <a:tblPr firstRow="1" bandRow="1">
                <a:tableStyleId>{5C22544A-7EE6-4342-B048-85BDC9FD1C3A}</a:tableStyleId>
              </a:tblPr>
              <a:tblGrid>
                <a:gridCol w="1731685">
                  <a:extLst>
                    <a:ext uri="{9D8B030D-6E8A-4147-A177-3AD203B41FA5}">
                      <a16:colId xmlns:a16="http://schemas.microsoft.com/office/drawing/2014/main" val="20000"/>
                    </a:ext>
                  </a:extLst>
                </a:gridCol>
                <a:gridCol w="6497915">
                  <a:extLst>
                    <a:ext uri="{9D8B030D-6E8A-4147-A177-3AD203B41FA5}">
                      <a16:colId xmlns:a16="http://schemas.microsoft.com/office/drawing/2014/main" val="20001"/>
                    </a:ext>
                  </a:extLst>
                </a:gridCol>
              </a:tblGrid>
              <a:tr h="370840">
                <a:tc>
                  <a:txBody>
                    <a:bodyPr/>
                    <a:lstStyle/>
                    <a:p>
                      <a:pPr algn="just">
                        <a:spcAft>
                          <a:spcPts val="0"/>
                        </a:spcAft>
                      </a:pPr>
                      <a:r>
                        <a:rPr lang="en-US" sz="1400" b="1" dirty="0">
                          <a:solidFill>
                            <a:srgbClr val="000000"/>
                          </a:solidFill>
                          <a:latin typeface="Arial"/>
                          <a:ea typeface="Times New Roman"/>
                          <a:cs typeface="Arial"/>
                        </a:rPr>
                        <a:t>Object-oriented metric</a:t>
                      </a:r>
                      <a:endParaRPr lang="en-GB" sz="1400"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b="1" dirty="0">
                          <a:solidFill>
                            <a:srgbClr val="000000"/>
                          </a:solidFill>
                          <a:latin typeface="Arial"/>
                          <a:ea typeface="Times New Roman"/>
                          <a:cs typeface="Arial"/>
                        </a:rPr>
                        <a:t>Description</a:t>
                      </a:r>
                      <a:endParaRPr lang="en-GB" sz="1400" dirty="0">
                        <a:solidFill>
                          <a:srgbClr val="000000"/>
                        </a:solidFill>
                        <a:latin typeface="Arial"/>
                        <a:ea typeface="Times New Roman"/>
                        <a:cs typeface="Arial"/>
                      </a:endParaRPr>
                    </a:p>
                  </a:txBody>
                  <a:tcPr marL="73025" marR="73025" marT="91440" marB="91440"/>
                </a:tc>
                <a:extLst>
                  <a:ext uri="{0D108BD9-81ED-4DB2-BD59-A6C34878D82A}">
                    <a16:rowId xmlns:a16="http://schemas.microsoft.com/office/drawing/2014/main" val="10000"/>
                  </a:ext>
                </a:extLst>
              </a:tr>
              <a:tr h="370840">
                <a:tc>
                  <a:txBody>
                    <a:bodyPr/>
                    <a:lstStyle/>
                    <a:p>
                      <a:pPr algn="l">
                        <a:spcAft>
                          <a:spcPts val="0"/>
                        </a:spcAft>
                      </a:pPr>
                      <a:r>
                        <a:rPr lang="en-US" sz="1400" dirty="0">
                          <a:solidFill>
                            <a:srgbClr val="000000"/>
                          </a:solidFill>
                          <a:latin typeface="Arial"/>
                          <a:ea typeface="Times New Roman"/>
                          <a:cs typeface="Arial"/>
                        </a:rPr>
                        <a:t>Weighted methods per class (WMC)</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This is the number of methods in each class, weighted by the complexity of each method. Therefore, a simple method may have a complexity of 1, and a large and complex method a much higher value. The larger the value for this metric, the more complex the object class. Complex objects are more likely to be difficult to understand. They may not be logically cohesive, so cannot be reused effectively as superclasses in an inheritance tree.</a:t>
                      </a:r>
                      <a:endParaRPr lang="en-GB" sz="14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1"/>
                  </a:ext>
                </a:extLst>
              </a:tr>
              <a:tr h="370840">
                <a:tc>
                  <a:txBody>
                    <a:bodyPr/>
                    <a:lstStyle/>
                    <a:p>
                      <a:pPr algn="l">
                        <a:spcAft>
                          <a:spcPts val="0"/>
                        </a:spcAft>
                      </a:pPr>
                      <a:r>
                        <a:rPr lang="en-US" sz="1400">
                          <a:solidFill>
                            <a:srgbClr val="000000"/>
                          </a:solidFill>
                          <a:latin typeface="Arial"/>
                          <a:ea typeface="Times New Roman"/>
                          <a:cs typeface="Arial"/>
                        </a:rPr>
                        <a:t>Depth of inheritance tree (DIT)</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This represents the number of discrete levels in the inheritance tree where subclasses inherit attributes and operations (methods) from superclasses. The deeper the inheritance tree, the more complex the design. Many object classes may have to be understood to understand the object classes at the leaves of the tree. </a:t>
                      </a:r>
                      <a:endParaRPr lang="en-GB" sz="14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2"/>
                  </a:ext>
                </a:extLst>
              </a:tr>
              <a:tr h="370840">
                <a:tc>
                  <a:txBody>
                    <a:bodyPr/>
                    <a:lstStyle/>
                    <a:p>
                      <a:pPr algn="l">
                        <a:spcAft>
                          <a:spcPts val="0"/>
                        </a:spcAft>
                      </a:pPr>
                      <a:r>
                        <a:rPr lang="en-US" sz="1400">
                          <a:solidFill>
                            <a:srgbClr val="000000"/>
                          </a:solidFill>
                          <a:latin typeface="Arial"/>
                          <a:ea typeface="Times New Roman"/>
                          <a:cs typeface="Arial"/>
                        </a:rPr>
                        <a:t>Number of children (NOC)</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dirty="0">
                          <a:solidFill>
                            <a:srgbClr val="000000"/>
                          </a:solidFill>
                          <a:latin typeface="Arial"/>
                          <a:ea typeface="Times New Roman"/>
                          <a:cs typeface="Arial"/>
                        </a:rPr>
                        <a:t>This is a measure of the number of immediate subclasses in a class. It measures the breadth of a class hierarchy, whereas DIT measures its depth. A high value for NOC may indicate greater reuse. It may mean that more effort should be made in validating base classes because of the number of subclasses that depend on them.</a:t>
                      </a:r>
                      <a:endParaRPr lang="en-GB" sz="14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3"/>
                  </a:ext>
                </a:extLst>
              </a:tr>
            </a:tbl>
          </a:graphicData>
        </a:graphic>
      </p:graphicFrame>
      <p:sp>
        <p:nvSpPr>
          <p:cNvPr id="6" name="Footer Placeholder 5"/>
          <p:cNvSpPr>
            <a:spLocks noGrp="1"/>
          </p:cNvSpPr>
          <p:nvPr>
            <p:ph type="ftr" sz="quarter" idx="11"/>
          </p:nvPr>
        </p:nvSpPr>
        <p:spPr/>
        <p:txBody>
          <a:bodyPr/>
          <a:lstStyle/>
          <a:p>
            <a:r>
              <a:rPr lang="en-US"/>
              <a:t>Chapter 24 Quality management</a:t>
            </a:r>
          </a:p>
        </p:txBody>
      </p:sp>
      <p:sp>
        <p:nvSpPr>
          <p:cNvPr id="5" name="Slide Number Placeholder 4"/>
          <p:cNvSpPr>
            <a:spLocks noGrp="1"/>
          </p:cNvSpPr>
          <p:nvPr>
            <p:ph type="sldNum" sz="quarter" idx="12"/>
          </p:nvPr>
        </p:nvSpPr>
        <p:spPr/>
        <p:txBody>
          <a:bodyPr/>
          <a:lstStyle/>
          <a:p>
            <a:fld id="{745CE82A-87C3-2841-AAF3-37DF1E34DC62}"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CK object-oriented metrics suite</a:t>
            </a:r>
            <a:r>
              <a:rPr lang="en-GB" dirty="0"/>
              <a:t> </a:t>
            </a:r>
            <a:endParaRPr lang="en-US" dirty="0"/>
          </a:p>
        </p:txBody>
      </p:sp>
      <p:graphicFrame>
        <p:nvGraphicFramePr>
          <p:cNvPr id="4" name="Content Placeholder 3"/>
          <p:cNvGraphicFramePr>
            <a:graphicFrameLocks noGrp="1"/>
          </p:cNvGraphicFramePr>
          <p:nvPr>
            <p:ph idx="1"/>
          </p:nvPr>
        </p:nvGraphicFramePr>
        <p:xfrm>
          <a:off x="457200" y="1905000"/>
          <a:ext cx="8229600" cy="3870959"/>
        </p:xfrm>
        <a:graphic>
          <a:graphicData uri="http://schemas.openxmlformats.org/drawingml/2006/table">
            <a:tbl>
              <a:tblPr firstRow="1" bandRow="1">
                <a:tableStyleId>{5C22544A-7EE6-4342-B048-85BDC9FD1C3A}</a:tableStyleId>
              </a:tblPr>
              <a:tblGrid>
                <a:gridCol w="1731685">
                  <a:extLst>
                    <a:ext uri="{9D8B030D-6E8A-4147-A177-3AD203B41FA5}">
                      <a16:colId xmlns:a16="http://schemas.microsoft.com/office/drawing/2014/main" val="20000"/>
                    </a:ext>
                  </a:extLst>
                </a:gridCol>
                <a:gridCol w="6497915">
                  <a:extLst>
                    <a:ext uri="{9D8B030D-6E8A-4147-A177-3AD203B41FA5}">
                      <a16:colId xmlns:a16="http://schemas.microsoft.com/office/drawing/2014/main" val="20001"/>
                    </a:ext>
                  </a:extLst>
                </a:gridCol>
              </a:tblGrid>
              <a:tr h="370840">
                <a:tc>
                  <a:txBody>
                    <a:bodyPr/>
                    <a:lstStyle/>
                    <a:p>
                      <a:pPr algn="just">
                        <a:spcAft>
                          <a:spcPts val="0"/>
                        </a:spcAft>
                      </a:pPr>
                      <a:r>
                        <a:rPr lang="en-US" sz="1400" b="1" dirty="0">
                          <a:solidFill>
                            <a:srgbClr val="000000"/>
                          </a:solidFill>
                          <a:latin typeface="Arial"/>
                          <a:ea typeface="Times New Roman"/>
                          <a:cs typeface="Arial"/>
                        </a:rPr>
                        <a:t>Object-oriented metric</a:t>
                      </a:r>
                      <a:endParaRPr lang="en-GB" sz="1400"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b="1" dirty="0">
                          <a:solidFill>
                            <a:srgbClr val="000000"/>
                          </a:solidFill>
                          <a:latin typeface="Arial"/>
                          <a:ea typeface="Times New Roman"/>
                          <a:cs typeface="Arial"/>
                        </a:rPr>
                        <a:t>Description</a:t>
                      </a:r>
                      <a:endParaRPr lang="en-GB" sz="1400" dirty="0">
                        <a:solidFill>
                          <a:srgbClr val="000000"/>
                        </a:solidFill>
                        <a:latin typeface="Arial"/>
                        <a:ea typeface="Times New Roman"/>
                        <a:cs typeface="Arial"/>
                      </a:endParaRPr>
                    </a:p>
                  </a:txBody>
                  <a:tcPr marL="73025" marR="73025" marT="91440" marB="91440"/>
                </a:tc>
                <a:extLst>
                  <a:ext uri="{0D108BD9-81ED-4DB2-BD59-A6C34878D82A}">
                    <a16:rowId xmlns:a16="http://schemas.microsoft.com/office/drawing/2014/main" val="10000"/>
                  </a:ext>
                </a:extLst>
              </a:tr>
              <a:tr h="370840">
                <a:tc>
                  <a:txBody>
                    <a:bodyPr/>
                    <a:lstStyle/>
                    <a:p>
                      <a:pPr algn="l">
                        <a:spcAft>
                          <a:spcPts val="0"/>
                        </a:spcAft>
                      </a:pPr>
                      <a:r>
                        <a:rPr lang="en-US" sz="1400" dirty="0">
                          <a:solidFill>
                            <a:srgbClr val="000000"/>
                          </a:solidFill>
                          <a:latin typeface="Arial"/>
                          <a:ea typeface="Times New Roman"/>
                          <a:cs typeface="Arial"/>
                        </a:rPr>
                        <a:t>Coupling between object classes (CBO)</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Classes are coupled when methods in one class use methods or instance variables defined in a different class. CBO is a measure of how much coupling exists. A high value for CBO means that classes are highly dependent, and therefore it is more likely that changing one class will affect other classes in the program.</a:t>
                      </a:r>
                      <a:endParaRPr lang="en-GB" sz="14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1"/>
                  </a:ext>
                </a:extLst>
              </a:tr>
              <a:tr h="370840">
                <a:tc>
                  <a:txBody>
                    <a:bodyPr/>
                    <a:lstStyle/>
                    <a:p>
                      <a:pPr algn="l">
                        <a:spcAft>
                          <a:spcPts val="0"/>
                        </a:spcAft>
                      </a:pPr>
                      <a:r>
                        <a:rPr lang="en-US" sz="1400">
                          <a:solidFill>
                            <a:srgbClr val="000000"/>
                          </a:solidFill>
                          <a:latin typeface="Arial"/>
                          <a:ea typeface="Times New Roman"/>
                          <a:cs typeface="Arial"/>
                        </a:rPr>
                        <a:t>Response for a class (RFC)</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RFC is a measure of the number of methods that could potentially be executed in response to a message received by an object of that class. Again, RFC is related to complexity. The higher the value for RFC, the more complex a class and hence the more likely it is that it will include errors.</a:t>
                      </a:r>
                      <a:endParaRPr lang="en-GB" sz="14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2"/>
                  </a:ext>
                </a:extLst>
              </a:tr>
              <a:tr h="132711">
                <a:tc>
                  <a:txBody>
                    <a:bodyPr/>
                    <a:lstStyle/>
                    <a:p>
                      <a:pPr algn="l">
                        <a:spcAft>
                          <a:spcPts val="0"/>
                        </a:spcAft>
                      </a:pPr>
                      <a:r>
                        <a:rPr lang="en-US" sz="1400">
                          <a:solidFill>
                            <a:srgbClr val="000000"/>
                          </a:solidFill>
                          <a:latin typeface="Arial"/>
                          <a:ea typeface="Times New Roman"/>
                          <a:cs typeface="Arial"/>
                        </a:rPr>
                        <a:t>Lack of cohesion in methods (LCOM)</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dirty="0">
                          <a:solidFill>
                            <a:srgbClr val="000000"/>
                          </a:solidFill>
                          <a:latin typeface="Arial"/>
                          <a:ea typeface="Times New Roman"/>
                          <a:cs typeface="Arial"/>
                        </a:rPr>
                        <a:t>LCOM is calculated by considering pairs of methods in a class.  LCOM is the difference between the number of method pairs without shared attributes and the number of method pairs with shared attributes. The value of this metric has been widely debated and it exists in several variations. It is not clear if it really adds any additional, useful information over and above that provided by other metrics.</a:t>
                      </a:r>
                      <a:endParaRPr lang="en-GB" sz="14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3"/>
                  </a:ext>
                </a:extLst>
              </a:tr>
            </a:tbl>
          </a:graphicData>
        </a:graphic>
      </p:graphicFrame>
      <p:sp>
        <p:nvSpPr>
          <p:cNvPr id="6" name="Footer Placeholder 5"/>
          <p:cNvSpPr>
            <a:spLocks noGrp="1"/>
          </p:cNvSpPr>
          <p:nvPr>
            <p:ph type="ftr" sz="quarter" idx="11"/>
          </p:nvPr>
        </p:nvSpPr>
        <p:spPr/>
        <p:txBody>
          <a:bodyPr/>
          <a:lstStyle/>
          <a:p>
            <a:r>
              <a:rPr lang="en-US"/>
              <a:t>Chapter 24 Quality management</a:t>
            </a:r>
          </a:p>
        </p:txBody>
      </p:sp>
      <p:sp>
        <p:nvSpPr>
          <p:cNvPr id="5" name="Slide Number Placeholder 4"/>
          <p:cNvSpPr>
            <a:spLocks noGrp="1"/>
          </p:cNvSpPr>
          <p:nvPr>
            <p:ph type="sldNum" sz="quarter" idx="12"/>
          </p:nvPr>
        </p:nvSpPr>
        <p:spPr/>
        <p:txBody>
          <a:bodyPr/>
          <a:lstStyle/>
          <a:p>
            <a:fld id="{745CE82A-87C3-2841-AAF3-37DF1E34DC62}" type="slidenum">
              <a:rPr lang="en-US" smtClean="0"/>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component analysis</a:t>
            </a:r>
          </a:p>
        </p:txBody>
      </p:sp>
      <p:sp>
        <p:nvSpPr>
          <p:cNvPr id="3" name="Content Placeholder 2"/>
          <p:cNvSpPr>
            <a:spLocks noGrp="1"/>
          </p:cNvSpPr>
          <p:nvPr>
            <p:ph idx="1"/>
          </p:nvPr>
        </p:nvSpPr>
        <p:spPr/>
        <p:txBody>
          <a:bodyPr/>
          <a:lstStyle/>
          <a:p>
            <a:r>
              <a:rPr lang="en-US" dirty="0"/>
              <a:t>System component can be analyzed separately using a range of metrics. </a:t>
            </a:r>
          </a:p>
          <a:p>
            <a:r>
              <a:rPr lang="en-US" dirty="0"/>
              <a:t>The values of these metrics may then compared for different components and, perhaps, with historical measurement data collected on previous projects.</a:t>
            </a:r>
          </a:p>
          <a:p>
            <a:r>
              <a:rPr lang="en-US" dirty="0"/>
              <a:t>Anomalous measurements, which deviate significantly from the norm, may imply that there are problems with the quality of these components. </a:t>
            </a:r>
          </a:p>
        </p:txBody>
      </p:sp>
      <p:sp>
        <p:nvSpPr>
          <p:cNvPr id="5" name="Footer Placeholder 4"/>
          <p:cNvSpPr>
            <a:spLocks noGrp="1"/>
          </p:cNvSpPr>
          <p:nvPr>
            <p:ph type="ftr" sz="quarter" idx="11"/>
          </p:nvPr>
        </p:nvSpPr>
        <p:spPr/>
        <p:txBody>
          <a:bodyPr/>
          <a:lstStyle/>
          <a:p>
            <a:r>
              <a:rPr lang="en-US"/>
              <a:t>Chapter 24 Quality management</a:t>
            </a:r>
          </a:p>
        </p:txBody>
      </p:sp>
      <p:sp>
        <p:nvSpPr>
          <p:cNvPr id="4" name="Slide Number Placeholder 3"/>
          <p:cNvSpPr>
            <a:spLocks noGrp="1"/>
          </p:cNvSpPr>
          <p:nvPr>
            <p:ph type="sldNum" sz="quarter" idx="12"/>
          </p:nvPr>
        </p:nvSpPr>
        <p:spPr/>
        <p:txBody>
          <a:bodyPr/>
          <a:lstStyle/>
          <a:p>
            <a:fld id="{745CE82A-87C3-2841-AAF3-37DF1E34DC62}" type="slidenum">
              <a:rPr lang="en-US" smtClean="0"/>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process of product measurement</a:t>
            </a:r>
            <a:r>
              <a:rPr lang="en-GB" dirty="0"/>
              <a:t> </a:t>
            </a:r>
            <a:endParaRPr lang="en-US" dirty="0"/>
          </a:p>
        </p:txBody>
      </p:sp>
      <p:pic>
        <p:nvPicPr>
          <p:cNvPr id="4" name="Content Placeholder 3" descr="24.11 ProductMeasurement.eps"/>
          <p:cNvPicPr>
            <a:picLocks noGrp="1" noChangeAspect="1"/>
          </p:cNvPicPr>
          <p:nvPr>
            <p:ph idx="1"/>
          </p:nvPr>
        </p:nvPicPr>
        <p:blipFill>
          <a:blip r:embed="rId2"/>
          <a:stretch>
            <a:fillRect/>
          </a:stretch>
        </p:blipFill>
        <p:spPr>
          <a:xfrm>
            <a:off x="2302903" y="3600539"/>
            <a:ext cx="3746032" cy="1422222"/>
          </a:xfrm>
        </p:spPr>
      </p:pic>
      <p:sp>
        <p:nvSpPr>
          <p:cNvPr id="6" name="Footer Placeholder 5"/>
          <p:cNvSpPr>
            <a:spLocks noGrp="1"/>
          </p:cNvSpPr>
          <p:nvPr>
            <p:ph type="ftr" sz="quarter" idx="11"/>
          </p:nvPr>
        </p:nvSpPr>
        <p:spPr/>
        <p:txBody>
          <a:bodyPr/>
          <a:lstStyle/>
          <a:p>
            <a:r>
              <a:rPr lang="en-US"/>
              <a:t>Chapter 24 Quality management</a:t>
            </a:r>
          </a:p>
        </p:txBody>
      </p:sp>
      <p:sp>
        <p:nvSpPr>
          <p:cNvPr id="5" name="Slide Number Placeholder 4"/>
          <p:cNvSpPr>
            <a:spLocks noGrp="1"/>
          </p:cNvSpPr>
          <p:nvPr>
            <p:ph type="sldNum" sz="quarter" idx="12"/>
          </p:nvPr>
        </p:nvSpPr>
        <p:spPr/>
        <p:txBody>
          <a:bodyPr/>
          <a:lstStyle/>
          <a:p>
            <a:fld id="{745CE82A-87C3-2841-AAF3-37DF1E34DC62}" type="slidenum">
              <a:rPr lang="en-US" smtClean="0"/>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management and software development</a:t>
            </a:r>
            <a:r>
              <a:rPr lang="en-GB" dirty="0"/>
              <a:t> </a:t>
            </a:r>
            <a:endParaRPr lang="en-US" dirty="0"/>
          </a:p>
        </p:txBody>
      </p:sp>
      <p:pic>
        <p:nvPicPr>
          <p:cNvPr id="4" name="Content Placeholder 3" descr="24.1 QMandDevelopment.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29272" b="-29272"/>
              <a:stretch>
                <a:fillRect/>
              </a:stretch>
            </p:blipFill>
          </mc:Choice>
          <mc:Fallback>
            <p:blipFill>
              <a:blip r:embed="rId3"/>
              <a:srcRect t="-29272" b="-29272"/>
              <a:stretch>
                <a:fillRect/>
              </a:stretch>
            </p:blipFill>
          </mc:Fallback>
        </mc:AlternateContent>
        <p:spPr>
          <a:xfrm>
            <a:off x="777548" y="1600200"/>
            <a:ext cx="7345375" cy="4039673"/>
          </a:xfrm>
        </p:spPr>
      </p:pic>
      <p:sp>
        <p:nvSpPr>
          <p:cNvPr id="6" name="Footer Placeholder 5"/>
          <p:cNvSpPr>
            <a:spLocks noGrp="1"/>
          </p:cNvSpPr>
          <p:nvPr>
            <p:ph type="ftr" sz="quarter" idx="11"/>
          </p:nvPr>
        </p:nvSpPr>
        <p:spPr/>
        <p:txBody>
          <a:bodyPr/>
          <a:lstStyle/>
          <a:p>
            <a:r>
              <a:rPr lang="en-US"/>
              <a:t>Chapter 24 Quality management</a:t>
            </a:r>
          </a:p>
        </p:txBody>
      </p:sp>
      <p:sp>
        <p:nvSpPr>
          <p:cNvPr id="5" name="Slide Number Placeholder 4"/>
          <p:cNvSpPr>
            <a:spLocks noGrp="1"/>
          </p:cNvSpPr>
          <p:nvPr>
            <p:ph type="sldNum" sz="quarter" idx="12"/>
          </p:nvPr>
        </p:nvSpPr>
        <p:spPr/>
        <p:txBody>
          <a:bodyPr/>
          <a:lstStyle/>
          <a:p>
            <a:fld id="{745CE82A-87C3-2841-AAF3-37DF1E34DC62}"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GB"/>
              <a:t>Measurement surprises</a:t>
            </a:r>
          </a:p>
        </p:txBody>
      </p:sp>
      <p:sp>
        <p:nvSpPr>
          <p:cNvPr id="95235" name="Rectangle 3"/>
          <p:cNvSpPr>
            <a:spLocks noGrp="1" noChangeArrowheads="1"/>
          </p:cNvSpPr>
          <p:nvPr>
            <p:ph idx="1"/>
          </p:nvPr>
        </p:nvSpPr>
        <p:spPr/>
        <p:txBody>
          <a:bodyPr/>
          <a:lstStyle/>
          <a:p>
            <a:r>
              <a:rPr lang="en-GB"/>
              <a:t>Reducing the number of faults in a program leads to an increased number of help desk calls</a:t>
            </a:r>
          </a:p>
          <a:p>
            <a:pPr lvl="1"/>
            <a:r>
              <a:rPr lang="en-GB"/>
              <a:t>The program is now thought of as more reliable and so has a wider more diverse market. The percentage of users who call the help desk may have decreased but the total may increase;</a:t>
            </a:r>
          </a:p>
          <a:p>
            <a:pPr lvl="1"/>
            <a:r>
              <a:rPr lang="en-GB"/>
              <a:t>A more reliable system is used in a different way from a system where users work around the faults. This leads to more help desk calls.</a:t>
            </a:r>
          </a:p>
        </p:txBody>
      </p:sp>
      <p:sp>
        <p:nvSpPr>
          <p:cNvPr id="7" name="Footer Placeholder 6"/>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GB"/>
              <a:t>Key points</a:t>
            </a:r>
          </a:p>
        </p:txBody>
      </p:sp>
      <p:sp>
        <p:nvSpPr>
          <p:cNvPr id="83971" name="Rectangle 3"/>
          <p:cNvSpPr>
            <a:spLocks noGrp="1" noChangeArrowheads="1"/>
          </p:cNvSpPr>
          <p:nvPr>
            <p:ph idx="1"/>
          </p:nvPr>
        </p:nvSpPr>
        <p:spPr/>
        <p:txBody>
          <a:bodyPr/>
          <a:lstStyle/>
          <a:p>
            <a:r>
              <a:rPr lang="en-US" dirty="0"/>
              <a:t>Reviews of the software process deliverables involve a team of people who check that quality standards are being followed. </a:t>
            </a:r>
            <a:endParaRPr lang="en-GB" dirty="0"/>
          </a:p>
          <a:p>
            <a:r>
              <a:rPr lang="en-US" dirty="0"/>
              <a:t>In a program inspection or peer review, a small team systematically checks the code. They read the code in detail and look for possible errors and omissions</a:t>
            </a:r>
            <a:endParaRPr lang="en-GB" dirty="0"/>
          </a:p>
          <a:p>
            <a:r>
              <a:rPr lang="en-US" dirty="0"/>
              <a:t>Software measurement can be used to gather data about software and software processes. </a:t>
            </a:r>
            <a:endParaRPr lang="en-GB" dirty="0"/>
          </a:p>
          <a:p>
            <a:r>
              <a:rPr lang="en-US" dirty="0"/>
              <a:t>Product quality metrics are particularly useful for highlighting anomalous components that may have quality problems. </a:t>
            </a:r>
            <a:endParaRPr lang="en-GB" dirty="0"/>
          </a:p>
          <a:p>
            <a:endParaRPr lang="en-GB" dirty="0"/>
          </a:p>
        </p:txBody>
      </p:sp>
      <p:sp>
        <p:nvSpPr>
          <p:cNvPr id="7" name="Footer Placeholder 6"/>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51</a:t>
            </a:fld>
            <a:endParaRPr 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GB"/>
              <a:t>Quality planning</a:t>
            </a:r>
          </a:p>
        </p:txBody>
      </p:sp>
      <p:sp>
        <p:nvSpPr>
          <p:cNvPr id="21507" name="Rectangle 3"/>
          <p:cNvSpPr>
            <a:spLocks noGrp="1" noChangeArrowheads="1"/>
          </p:cNvSpPr>
          <p:nvPr>
            <p:ph idx="1"/>
          </p:nvPr>
        </p:nvSpPr>
        <p:spPr/>
        <p:txBody>
          <a:bodyPr/>
          <a:lstStyle/>
          <a:p>
            <a:r>
              <a:rPr lang="en-GB"/>
              <a:t>A quality plan sets out the desired product qualities and how these are assessed and defines the most significant quality attributes.</a:t>
            </a:r>
          </a:p>
          <a:p>
            <a:r>
              <a:rPr lang="en-GB"/>
              <a:t>The quality plan should define the quality assessment process.</a:t>
            </a:r>
          </a:p>
          <a:p>
            <a:r>
              <a:rPr lang="en-GB"/>
              <a:t>It should set out which organisational standards should be applied and, where necessary, define new standards to be used.</a:t>
            </a:r>
          </a:p>
        </p:txBody>
      </p:sp>
      <p:sp>
        <p:nvSpPr>
          <p:cNvPr id="7" name="Footer Placeholder 6"/>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6</a:t>
            </a:fld>
            <a:endParaRPr 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GB"/>
              <a:t>Quality plans</a:t>
            </a:r>
          </a:p>
        </p:txBody>
      </p:sp>
      <p:sp>
        <p:nvSpPr>
          <p:cNvPr id="88067" name="Rectangle 3"/>
          <p:cNvSpPr>
            <a:spLocks noGrp="1" noChangeArrowheads="1"/>
          </p:cNvSpPr>
          <p:nvPr>
            <p:ph idx="1"/>
          </p:nvPr>
        </p:nvSpPr>
        <p:spPr/>
        <p:txBody>
          <a:bodyPr/>
          <a:lstStyle/>
          <a:p>
            <a:r>
              <a:rPr lang="en-GB"/>
              <a:t>Quality plan structure</a:t>
            </a:r>
          </a:p>
          <a:p>
            <a:pPr lvl="1"/>
            <a:r>
              <a:rPr lang="en-GB"/>
              <a:t>Product introduction;</a:t>
            </a:r>
          </a:p>
          <a:p>
            <a:pPr lvl="1"/>
            <a:r>
              <a:rPr lang="en-GB"/>
              <a:t>Product plans;</a:t>
            </a:r>
          </a:p>
          <a:p>
            <a:pPr lvl="1"/>
            <a:r>
              <a:rPr lang="en-GB"/>
              <a:t>Process descriptions;</a:t>
            </a:r>
          </a:p>
          <a:p>
            <a:pPr lvl="1"/>
            <a:r>
              <a:rPr lang="en-GB"/>
              <a:t>Quality goals;</a:t>
            </a:r>
          </a:p>
          <a:p>
            <a:pPr lvl="1"/>
            <a:r>
              <a:rPr lang="en-GB"/>
              <a:t>Risks and risk management.</a:t>
            </a:r>
          </a:p>
          <a:p>
            <a:r>
              <a:rPr lang="en-GB"/>
              <a:t>Quality plans should be short, succinct documents</a:t>
            </a:r>
          </a:p>
          <a:p>
            <a:pPr lvl="1"/>
            <a:r>
              <a:rPr lang="en-GB"/>
              <a:t>If they are too long, no-one will read them.</a:t>
            </a:r>
          </a:p>
        </p:txBody>
      </p:sp>
      <p:sp>
        <p:nvSpPr>
          <p:cNvPr id="7" name="Footer Placeholder 6"/>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a:t>Scope of quality management</a:t>
            </a:r>
          </a:p>
        </p:txBody>
      </p:sp>
      <p:sp>
        <p:nvSpPr>
          <p:cNvPr id="1027" name="Rectangle 3"/>
          <p:cNvSpPr>
            <a:spLocks noGrp="1" noChangeArrowheads="1"/>
          </p:cNvSpPr>
          <p:nvPr>
            <p:ph idx="1"/>
          </p:nvPr>
        </p:nvSpPr>
        <p:spPr/>
        <p:txBody>
          <a:bodyPr/>
          <a:lstStyle/>
          <a:p>
            <a:r>
              <a:rPr lang="en-US"/>
              <a:t>Quality management is particularly important for large, complex systems. The quality documentation is a record of progress and supports continuity of development as the development team changes.</a:t>
            </a:r>
          </a:p>
          <a:p>
            <a:r>
              <a:rPr lang="en-US"/>
              <a:t>For smaller systems, quality management needs less documentation and should focus on establishing a quality culture.</a:t>
            </a:r>
          </a:p>
        </p:txBody>
      </p:sp>
      <p:sp>
        <p:nvSpPr>
          <p:cNvPr id="5" name="Footer Placeholder 4"/>
          <p:cNvSpPr>
            <a:spLocks noGrp="1"/>
          </p:cNvSpPr>
          <p:nvPr>
            <p:ph type="ftr" sz="quarter" idx="11"/>
          </p:nvPr>
        </p:nvSpPr>
        <p:spPr/>
        <p:txBody>
          <a:bodyPr/>
          <a:lstStyle/>
          <a:p>
            <a:r>
              <a:rPr lang="en-US"/>
              <a:t>Chapter 24 Quality management</a:t>
            </a:r>
          </a:p>
        </p:txBody>
      </p:sp>
      <p:sp>
        <p:nvSpPr>
          <p:cNvPr id="4" name="Slide Number Placeholder 3"/>
          <p:cNvSpPr>
            <a:spLocks noGrp="1"/>
          </p:cNvSpPr>
          <p:nvPr>
            <p:ph type="sldNum" sz="quarter" idx="12"/>
          </p:nvPr>
        </p:nvSpPr>
        <p:spPr/>
        <p:txBody>
          <a:bodyPr/>
          <a:lstStyle/>
          <a:p>
            <a:fld id="{745CE82A-87C3-2841-AAF3-37DF1E34DC62}"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GB" dirty="0"/>
              <a:t>Software quality</a:t>
            </a:r>
          </a:p>
        </p:txBody>
      </p:sp>
      <p:sp>
        <p:nvSpPr>
          <p:cNvPr id="10243" name="Rectangle 3"/>
          <p:cNvSpPr>
            <a:spLocks noGrp="1" noChangeArrowheads="1"/>
          </p:cNvSpPr>
          <p:nvPr>
            <p:ph idx="1"/>
          </p:nvPr>
        </p:nvSpPr>
        <p:spPr/>
        <p:txBody>
          <a:bodyPr/>
          <a:lstStyle/>
          <a:p>
            <a:r>
              <a:rPr lang="en-GB" dirty="0"/>
              <a:t>Quality, simplistically, means that a product should meet its specification.</a:t>
            </a:r>
          </a:p>
          <a:p>
            <a:r>
              <a:rPr lang="en-GB" dirty="0"/>
              <a:t>This is problematical for software systems</a:t>
            </a:r>
          </a:p>
          <a:p>
            <a:pPr lvl="1"/>
            <a:r>
              <a:rPr lang="en-GB" dirty="0"/>
              <a:t>There is a tension between customer quality requirements (efficiency, reliability, etc.) and developer quality requirements (maintainability, reusability, etc.);</a:t>
            </a:r>
          </a:p>
          <a:p>
            <a:pPr lvl="1"/>
            <a:r>
              <a:rPr lang="en-GB" dirty="0"/>
              <a:t>Some quality requirements are difficult to specify in an unambiguous way;</a:t>
            </a:r>
          </a:p>
          <a:p>
            <a:pPr lvl="1"/>
            <a:r>
              <a:rPr lang="en-GB" dirty="0"/>
              <a:t>Software specifications are usually incomplete and often inconsistent.</a:t>
            </a:r>
          </a:p>
          <a:p>
            <a:r>
              <a:rPr lang="en-GB" dirty="0"/>
              <a:t>The focus may be ‘fitness for purpose’ rather than specification conformance.</a:t>
            </a:r>
          </a:p>
        </p:txBody>
      </p:sp>
      <p:sp>
        <p:nvSpPr>
          <p:cNvPr id="5" name="Footer Placeholder 4"/>
          <p:cNvSpPr>
            <a:spLocks noGrp="1"/>
          </p:cNvSpPr>
          <p:nvPr>
            <p:ph type="ftr" sz="quarter" idx="11"/>
          </p:nvPr>
        </p:nvSpPr>
        <p:spPr/>
        <p:txBody>
          <a:bodyPr/>
          <a:lstStyle/>
          <a:p>
            <a:r>
              <a:rPr lang="en-US"/>
              <a:t>Chapter 24 Quality management</a:t>
            </a:r>
          </a:p>
        </p:txBody>
      </p:sp>
      <p:sp>
        <p:nvSpPr>
          <p:cNvPr id="4" name="Slide Number Placeholder 3"/>
          <p:cNvSpPr>
            <a:spLocks noGrp="1"/>
          </p:cNvSpPr>
          <p:nvPr>
            <p:ph type="sldNum" sz="quarter" idx="12"/>
          </p:nvPr>
        </p:nvSpPr>
        <p:spPr/>
        <p:txBody>
          <a:bodyPr/>
          <a:lstStyle/>
          <a:p>
            <a:fld id="{745CE82A-87C3-2841-AAF3-37DF1E34DC62}" type="slidenum">
              <a:rPr lang="en-US" smtClean="0"/>
              <a:pPr/>
              <a:t>9</a:t>
            </a:fld>
            <a:endParaRPr lang="en-US"/>
          </a:p>
        </p:txBody>
      </p:sp>
    </p:spTree>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Theme1</Template>
  <TotalTime>763</TotalTime>
  <Pages>55</Pages>
  <Words>3470</Words>
  <Application>Microsoft Office PowerPoint</Application>
  <PresentationFormat>On-screen Show (4:3)</PresentationFormat>
  <Paragraphs>385</Paragraphs>
  <Slides>51</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51</vt:i4>
      </vt:variant>
    </vt:vector>
  </HeadingPairs>
  <TitlesOfParts>
    <vt:vector size="59" baseType="lpstr">
      <vt:lpstr>ＭＳ Ｐゴシック</vt:lpstr>
      <vt:lpstr>Arial</vt:lpstr>
      <vt:lpstr>Century Gothic</vt:lpstr>
      <vt:lpstr>Symbol</vt:lpstr>
      <vt:lpstr>Times</vt:lpstr>
      <vt:lpstr>Times New Roman</vt:lpstr>
      <vt:lpstr>Wingdings 3</vt:lpstr>
      <vt:lpstr>Theme1</vt:lpstr>
      <vt:lpstr>Quality Management</vt:lpstr>
      <vt:lpstr>Topics covered</vt:lpstr>
      <vt:lpstr>Software quality management</vt:lpstr>
      <vt:lpstr>Quality management activities</vt:lpstr>
      <vt:lpstr>Quality management and software development </vt:lpstr>
      <vt:lpstr>Quality planning</vt:lpstr>
      <vt:lpstr>Quality plans</vt:lpstr>
      <vt:lpstr>Scope of quality management</vt:lpstr>
      <vt:lpstr>Software quality</vt:lpstr>
      <vt:lpstr>Software fitness for purpose</vt:lpstr>
      <vt:lpstr>Software quality attributes</vt:lpstr>
      <vt:lpstr>Quality conflicts</vt:lpstr>
      <vt:lpstr>Process and product quality</vt:lpstr>
      <vt:lpstr>Process-based quality </vt:lpstr>
      <vt:lpstr>Software standards</vt:lpstr>
      <vt:lpstr>Importance of standards</vt:lpstr>
      <vt:lpstr>Product and process standards </vt:lpstr>
      <vt:lpstr>Problems with standards</vt:lpstr>
      <vt:lpstr>Standards development</vt:lpstr>
      <vt:lpstr>ISO 9001 standards framework</vt:lpstr>
      <vt:lpstr>ISO 9001 core processes </vt:lpstr>
      <vt:lpstr>ISO 9001 and quality management </vt:lpstr>
      <vt:lpstr>ISO 9001 certification</vt:lpstr>
      <vt:lpstr>Key points</vt:lpstr>
      <vt:lpstr>Chapter 24 - Quality Management</vt:lpstr>
      <vt:lpstr>Reviews and inspections</vt:lpstr>
      <vt:lpstr>Quality reviews</vt:lpstr>
      <vt:lpstr>The software review process </vt:lpstr>
      <vt:lpstr>Reviews and agile methods</vt:lpstr>
      <vt:lpstr>Program inspections</vt:lpstr>
      <vt:lpstr>Inspection checklists</vt:lpstr>
      <vt:lpstr>An inspection checklist (a)</vt:lpstr>
      <vt:lpstr>An inspection checklist (b)</vt:lpstr>
      <vt:lpstr>Agile methods and inspections</vt:lpstr>
      <vt:lpstr>Software measurement and metrics</vt:lpstr>
      <vt:lpstr>Software metric</vt:lpstr>
      <vt:lpstr>Predictor and control measurements </vt:lpstr>
      <vt:lpstr>Use of measurements</vt:lpstr>
      <vt:lpstr>Metrics assumptions</vt:lpstr>
      <vt:lpstr>Relationships between internal and external software </vt:lpstr>
      <vt:lpstr>Problems with measurement in industry</vt:lpstr>
      <vt:lpstr>Product metrics</vt:lpstr>
      <vt:lpstr>Dynamic and static metrics</vt:lpstr>
      <vt:lpstr>Static software product metrics</vt:lpstr>
      <vt:lpstr>Static software product metrics</vt:lpstr>
      <vt:lpstr>The CK object-oriented metrics suite </vt:lpstr>
      <vt:lpstr>The CK object-oriented metrics suite </vt:lpstr>
      <vt:lpstr>Software component analysis</vt:lpstr>
      <vt:lpstr>The process of product measurement </vt:lpstr>
      <vt:lpstr>Measurement surprises</vt:lpstr>
      <vt:lpstr>Key points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Quality Management</dc:title>
  <dc:subject/>
  <dc:creator/>
  <cp:keywords/>
  <dc:description/>
  <cp:lastModifiedBy>Muhammad Sajid Farooq</cp:lastModifiedBy>
  <cp:revision>49</cp:revision>
  <cp:lastPrinted>2010-02-15T15:10:11Z</cp:lastPrinted>
  <dcterms:created xsi:type="dcterms:W3CDTF">2010-02-15T15:08:46Z</dcterms:created>
  <dcterms:modified xsi:type="dcterms:W3CDTF">2018-12-26T04:52:21Z</dcterms:modified>
</cp:coreProperties>
</file>