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8"/>
  </p:notesMasterIdLst>
  <p:handoutMasterIdLst>
    <p:handoutMasterId r:id="rId19"/>
  </p:handoutMasterIdLst>
  <p:sldIdLst>
    <p:sldId id="270" r:id="rId2"/>
    <p:sldId id="271" r:id="rId3"/>
    <p:sldId id="272" r:id="rId4"/>
    <p:sldId id="259" r:id="rId5"/>
    <p:sldId id="262" r:id="rId6"/>
    <p:sldId id="261" r:id="rId7"/>
    <p:sldId id="273" r:id="rId8"/>
    <p:sldId id="268" r:id="rId9"/>
    <p:sldId id="274" r:id="rId10"/>
    <p:sldId id="275" r:id="rId11"/>
    <p:sldId id="276" r:id="rId12"/>
    <p:sldId id="277" r:id="rId13"/>
    <p:sldId id="278" r:id="rId14"/>
    <p:sldId id="269" r:id="rId15"/>
    <p:sldId id="267"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36" d="100"/>
          <a:sy n="36" d="100"/>
        </p:scale>
        <p:origin x="78" y="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33F72-4345-43EB-9D50-22A28716DB6A}" type="datetimeFigureOut">
              <a:rPr lang="en-US" smtClean="0"/>
              <a:t>11/24/2018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BA8CB-EB9C-4201-8058-05B51BDDF0EB}" type="slidenum">
              <a:rPr lang="en-US" smtClean="0"/>
              <a:t>‹#›</a:t>
            </a:fld>
            <a:endParaRPr lang="en-US"/>
          </a:p>
        </p:txBody>
      </p:sp>
    </p:spTree>
    <p:extLst>
      <p:ext uri="{BB962C8B-B14F-4D97-AF65-F5344CB8AC3E}">
        <p14:creationId xmlns:p14="http://schemas.microsoft.com/office/powerpoint/2010/main" val="9082726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3334B-387A-4760-B2D7-7C6A34A0B6CC}"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26A4D-5053-4FDB-93C4-872D09897126}" type="slidenum">
              <a:rPr lang="en-US" smtClean="0"/>
              <a:t>‹#›</a:t>
            </a:fld>
            <a:endParaRPr lang="en-US"/>
          </a:p>
        </p:txBody>
      </p:sp>
    </p:spTree>
    <p:extLst>
      <p:ext uri="{BB962C8B-B14F-4D97-AF65-F5344CB8AC3E}">
        <p14:creationId xmlns:p14="http://schemas.microsoft.com/office/powerpoint/2010/main" val="20791384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C83144-00E8-4752-BBBE-C0B06C19CAD5}" type="datetime1">
              <a:rPr lang="en-US" smtClean="0"/>
              <a:t>11/24/2018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Lahore Garrison University</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5980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970D0B-E49C-4B90-A272-A47C637DAED6}" type="datetime1">
              <a:rPr lang="en-US" smtClean="0"/>
              <a:t>11/24/2018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438082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11/24/2018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77262933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11/24/2018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64551009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11/24/2018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5131823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11/24/2018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19513384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11/24/2018</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00892859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826A8-14F0-49E1-BD6E-B5F394B01B88}" type="datetime1">
              <a:rPr lang="en-US" smtClean="0"/>
              <a:t>11/24/2018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86126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8BD5E0-7BF2-4A4C-835B-6E2996BECCF7}" type="datetime1">
              <a:rPr lang="en-US" smtClean="0"/>
              <a:t>11/24/2018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811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346B6-79BD-452A-96E0-AA0D20F6D42A}" type="datetime1">
              <a:rPr lang="en-US" smtClean="0"/>
              <a:t>11/24/2018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8021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54862E-3CAB-4A63-A087-14C3E964BFC2}" type="datetime1">
              <a:rPr lang="en-US" smtClean="0"/>
              <a:t>11/24/2018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57724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3610FC-2FA2-4432-AE21-CAD95D581DDE}" type="datetime1">
              <a:rPr lang="en-US" smtClean="0"/>
              <a:t>11/24/2018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2601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24B866-D5F1-42DC-A89A-F2EEAE7999BF}" type="datetime1">
              <a:rPr lang="en-US" smtClean="0"/>
              <a:t>11/24/2018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3528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6315F8-6404-4637-944B-EECB2B4AEDC5}" type="datetime1">
              <a:rPr lang="en-US" smtClean="0"/>
              <a:t>11/24/2018</a:t>
            </a:fld>
            <a:endParaRPr lang="en-US"/>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09130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B236D-160B-47A1-A56A-892C175B68E2}" type="datetime1">
              <a:rPr lang="en-US" smtClean="0"/>
              <a:t>11/24/2018</a:t>
            </a:fld>
            <a:endParaRPr lang="en-US"/>
          </a:p>
        </p:txBody>
      </p:sp>
      <p:sp>
        <p:nvSpPr>
          <p:cNvPr id="3" name="Footer Placeholder 2"/>
          <p:cNvSpPr>
            <a:spLocks noGrp="1"/>
          </p:cNvSpPr>
          <p:nvPr>
            <p:ph type="ftr" sz="quarter" idx="11"/>
          </p:nvPr>
        </p:nvSpPr>
        <p:spPr/>
        <p:txBody>
          <a:bodyPr/>
          <a:lstStyle/>
          <a:p>
            <a:r>
              <a:rPr lang="en-US" smtClean="0"/>
              <a:t>Lahore Garrison University</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46516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DE9719-2080-4674-844C-C64A8A413934}" type="datetime1">
              <a:rPr lang="en-US" smtClean="0"/>
              <a:t>11/24/2018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9599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FF8296-DE0B-4896-86F9-917D57899506}" type="datetime1">
              <a:rPr lang="en-US" smtClean="0"/>
              <a:t>11/24/2018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9318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970D0B-E49C-4B90-A272-A47C637DAED6}" type="datetime1">
              <a:rPr lang="en-US" smtClean="0"/>
              <a:t>11/24/2018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Lahore Garrison University</a:t>
            </a:r>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194910255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sajidfarooq@lgu.edu.p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337494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CSC364-Software Engineering </a:t>
            </a:r>
            <a:r>
              <a:rPr lang="en-US" sz="4400" dirty="0" smtClean="0"/>
              <a:t/>
            </a:r>
            <a:br>
              <a:rPr lang="en-US" sz="4400" dirty="0" smtClean="0"/>
            </a:br>
            <a:r>
              <a:rPr lang="en-US" sz="4400" dirty="0" smtClean="0"/>
              <a:t>					Week-1		Lecture-1</a:t>
            </a:r>
            <a:br>
              <a:rPr lang="en-US" sz="4400" dirty="0" smtClean="0"/>
            </a:br>
            <a:r>
              <a:rPr lang="en-US" sz="4400" dirty="0" smtClean="0"/>
              <a:t>										</a:t>
            </a:r>
            <a:r>
              <a:rPr lang="en-US" sz="2800" dirty="0" smtClean="0"/>
              <a:t>Semester-# Fall 2018</a:t>
            </a:r>
            <a:endParaRPr lang="en-US" sz="2800" dirty="0"/>
          </a:p>
        </p:txBody>
      </p:sp>
      <p:sp>
        <p:nvSpPr>
          <p:cNvPr id="3" name="Subtitle 2"/>
          <p:cNvSpPr>
            <a:spLocks noGrp="1"/>
          </p:cNvSpPr>
          <p:nvPr>
            <p:ph type="subTitle" idx="1"/>
          </p:nvPr>
        </p:nvSpPr>
        <p:spPr>
          <a:xfrm>
            <a:off x="1154955" y="5398699"/>
            <a:ext cx="8825658" cy="861420"/>
          </a:xfrm>
        </p:spPr>
        <p:txBody>
          <a:bodyPr>
            <a:normAutofit fontScale="92500"/>
          </a:bodyPr>
          <a:lstStyle/>
          <a:p>
            <a:pPr lvl="8" algn="l"/>
            <a:r>
              <a:rPr lang="en-US" dirty="0" smtClean="0">
                <a:latin typeface="Arial" panose="020B0604020202020204" pitchFamily="34" charset="0"/>
                <a:cs typeface="Arial" panose="020B0604020202020204" pitchFamily="34" charset="0"/>
              </a:rPr>
              <a:t>									Prepared by:</a:t>
            </a:r>
          </a:p>
          <a:p>
            <a:pPr lvl="8" algn="l"/>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M. Sajid Farooq</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149053" y="5631481"/>
            <a:ext cx="3859795" cy="304801"/>
          </a:xfrm>
        </p:spPr>
        <p:txBody>
          <a:bodyPr/>
          <a:lstStyle/>
          <a:p>
            <a:r>
              <a:rPr lang="en-US" dirty="0" smtClean="0"/>
              <a:t>Lahore Garrison University</a:t>
            </a:r>
            <a:endParaRPr lang="en-US" dirty="0"/>
          </a:p>
        </p:txBody>
      </p:sp>
      <p:sp>
        <p:nvSpPr>
          <p:cNvPr id="6" name="Slide Number Placeholder 5"/>
          <p:cNvSpPr>
            <a:spLocks noGrp="1"/>
          </p:cNvSpPr>
          <p:nvPr>
            <p:ph type="sldNum" sz="quarter" idx="12"/>
          </p:nvPr>
        </p:nvSpPr>
        <p:spPr/>
        <p:txBody>
          <a:bodyPr/>
          <a:lstStyle/>
          <a:p>
            <a:fld id="{8E9ED8F5-F0EE-4F30-BF79-1CB5FF8C36DA}" type="slidenum">
              <a:rPr lang="en-US" smtClean="0"/>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 y="90351"/>
            <a:ext cx="1905000" cy="1905000"/>
          </a:xfrm>
          <a:prstGeom prst="rect">
            <a:avLst/>
          </a:prstGeom>
        </p:spPr>
      </p:pic>
    </p:spTree>
    <p:extLst>
      <p:ext uri="{BB962C8B-B14F-4D97-AF65-F5344CB8AC3E}">
        <p14:creationId xmlns:p14="http://schemas.microsoft.com/office/powerpoint/2010/main" val="2439307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a:t>Challenge for a Software Engineer</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t>Produce </a:t>
            </a:r>
            <a:r>
              <a:rPr lang="en-US" sz="2400" dirty="0"/>
              <a:t>high-quality software</a:t>
            </a:r>
          </a:p>
          <a:p>
            <a:r>
              <a:rPr lang="en-US" sz="2400" dirty="0"/>
              <a:t>Use finite amount of resources </a:t>
            </a:r>
          </a:p>
          <a:p>
            <a:r>
              <a:rPr lang="en-US" sz="2400" dirty="0"/>
              <a:t>Deliver a software within  predicted schedule and budget.</a:t>
            </a:r>
          </a:p>
          <a:p>
            <a:pPr algn="just"/>
            <a:endParaRPr lang="en-US" sz="2400" b="1"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10</a:t>
            </a:fld>
            <a:endParaRPr lang="en-US"/>
          </a:p>
        </p:txBody>
      </p:sp>
    </p:spTree>
    <p:extLst>
      <p:ext uri="{BB962C8B-B14F-4D97-AF65-F5344CB8AC3E}">
        <p14:creationId xmlns:p14="http://schemas.microsoft.com/office/powerpoint/2010/main" val="372432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a:t>Well-Engineered Software</a:t>
            </a:r>
            <a:endParaRPr lang="en-US" b="1" dirty="0">
              <a:solidFill>
                <a:schemeClr val="bg1"/>
              </a:solidFill>
            </a:endParaRPr>
          </a:p>
        </p:txBody>
      </p:sp>
      <p:sp>
        <p:nvSpPr>
          <p:cNvPr id="3" name="Content Placeholder 2"/>
          <p:cNvSpPr>
            <a:spLocks noGrp="1"/>
          </p:cNvSpPr>
          <p:nvPr>
            <p:ph idx="1"/>
          </p:nvPr>
        </p:nvSpPr>
        <p:spPr/>
        <p:txBody>
          <a:bodyPr>
            <a:normAutofit/>
          </a:bodyPr>
          <a:lstStyle/>
          <a:p>
            <a:pPr lvl="0"/>
            <a:r>
              <a:rPr lang="en-US" sz="2400" dirty="0"/>
              <a:t>Reliable</a:t>
            </a:r>
          </a:p>
          <a:p>
            <a:pPr lvl="0"/>
            <a:r>
              <a:rPr lang="en-US" sz="2400" dirty="0"/>
              <a:t>Good user-interface</a:t>
            </a:r>
          </a:p>
          <a:p>
            <a:pPr lvl="0"/>
            <a:r>
              <a:rPr lang="en-US" sz="2400" dirty="0"/>
              <a:t>Acceptable performance</a:t>
            </a:r>
          </a:p>
          <a:p>
            <a:pPr lvl="0"/>
            <a:r>
              <a:rPr lang="en-US" sz="2400" dirty="0"/>
              <a:t>Good quality</a:t>
            </a:r>
          </a:p>
          <a:p>
            <a:pPr lvl="0"/>
            <a:r>
              <a:rPr lang="en-US" sz="2400" dirty="0"/>
              <a:t>Cost-effective</a:t>
            </a:r>
          </a:p>
          <a:p>
            <a:pPr lvl="0"/>
            <a:r>
              <a:rPr lang="en-US" sz="2400" dirty="0"/>
              <a:t>Maintainable</a:t>
            </a:r>
          </a:p>
          <a:p>
            <a:r>
              <a:rPr lang="en-US" sz="2400" dirty="0"/>
              <a:t>Efficient</a:t>
            </a:r>
          </a:p>
          <a:p>
            <a:pPr algn="just"/>
            <a:endParaRPr lang="en-US" sz="2400" b="1"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11</a:t>
            </a:fld>
            <a:endParaRPr lang="en-US"/>
          </a:p>
        </p:txBody>
      </p:sp>
    </p:spTree>
    <p:extLst>
      <p:ext uri="{BB962C8B-B14F-4D97-AF65-F5344CB8AC3E}">
        <p14:creationId xmlns:p14="http://schemas.microsoft.com/office/powerpoint/2010/main" val="89726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a:t>Law of diminishing returns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12</a:t>
            </a:fld>
            <a:endParaRPr lang="en-U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994" y="3117272"/>
            <a:ext cx="3705297" cy="242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42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a:t>The Balancing Act!</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sz="2400" dirty="0"/>
              <a:t>These requirements may be conflicting. For example, there may be tension among the following:</a:t>
            </a:r>
          </a:p>
          <a:p>
            <a:pPr lvl="1"/>
            <a:r>
              <a:rPr lang="en-US" sz="2400" dirty="0"/>
              <a:t>Cost vs. Efficiency</a:t>
            </a:r>
          </a:p>
          <a:p>
            <a:pPr lvl="1"/>
            <a:r>
              <a:rPr lang="en-US" sz="2400" dirty="0"/>
              <a:t>Cost vs. Reliability</a:t>
            </a:r>
          </a:p>
          <a:p>
            <a:pPr lvl="1"/>
            <a:r>
              <a:rPr lang="en-US" sz="2400" dirty="0"/>
              <a:t>Efficiency vs. User-interface</a:t>
            </a:r>
          </a:p>
          <a:p>
            <a:pPr algn="just"/>
            <a:endParaRPr lang="en-US" sz="2400" b="1"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13</a:t>
            </a:fld>
            <a:endParaRPr lang="en-US"/>
          </a:p>
        </p:txBody>
      </p:sp>
    </p:spTree>
    <p:extLst>
      <p:ext uri="{BB962C8B-B14F-4D97-AF65-F5344CB8AC3E}">
        <p14:creationId xmlns:p14="http://schemas.microsoft.com/office/powerpoint/2010/main" val="427517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altLang="en-US" sz="9600" dirty="0">
                <a:solidFill>
                  <a:srgbClr val="FF66FF"/>
                </a:solidFill>
              </a:rPr>
              <a:t>The End</a:t>
            </a:r>
            <a:endParaRPr lang="en-US" sz="96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14</a:t>
            </a:fld>
            <a:endParaRPr lang="en-US"/>
          </a:p>
        </p:txBody>
      </p:sp>
    </p:spTree>
    <p:extLst>
      <p:ext uri="{BB962C8B-B14F-4D97-AF65-F5344CB8AC3E}">
        <p14:creationId xmlns:p14="http://schemas.microsoft.com/office/powerpoint/2010/main" val="68331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184366"/>
            <a:ext cx="8825659" cy="4835434"/>
          </a:xfrm>
        </p:spPr>
        <p:txBody>
          <a:bodyPr>
            <a:normAutofit/>
          </a:bodyPr>
          <a:lstStyle/>
          <a:p>
            <a:pPr algn="ctr"/>
            <a:endParaRPr lang="en-US" sz="3600" dirty="0" smtClean="0"/>
          </a:p>
          <a:p>
            <a:pPr algn="ctr"/>
            <a:endParaRPr lang="en-US" sz="3600" dirty="0"/>
          </a:p>
          <a:p>
            <a:pPr algn="ctr"/>
            <a:endParaRPr lang="en-US" sz="3600" dirty="0" smtClean="0"/>
          </a:p>
          <a:p>
            <a:pPr marL="0" indent="0" algn="ctr">
              <a:buNone/>
            </a:pPr>
            <a:r>
              <a:rPr lang="en-US" sz="3600" dirty="0" smtClean="0"/>
              <a:t>Q &amp; A</a:t>
            </a:r>
            <a:endParaRPr lang="en-US" sz="36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15</a:t>
            </a:fld>
            <a:endParaRPr lang="en-US"/>
          </a:p>
        </p:txBody>
      </p:sp>
    </p:spTree>
    <p:extLst>
      <p:ext uri="{BB962C8B-B14F-4D97-AF65-F5344CB8AC3E}">
        <p14:creationId xmlns:p14="http://schemas.microsoft.com/office/powerpoint/2010/main" val="167017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References	</a:t>
            </a:r>
            <a:endParaRPr lang="en-US" dirty="0"/>
          </a:p>
        </p:txBody>
      </p:sp>
      <p:sp>
        <p:nvSpPr>
          <p:cNvPr id="2" name="Content Placeholder 1"/>
          <p:cNvSpPr>
            <a:spLocks noGrp="1"/>
          </p:cNvSpPr>
          <p:nvPr>
            <p:ph idx="1"/>
          </p:nvPr>
        </p:nvSpPr>
        <p:spPr/>
        <p:txBody>
          <a:bodyPr/>
          <a:lstStyle/>
          <a:p>
            <a:r>
              <a:rPr lang="en-US" dirty="0" smtClean="0"/>
              <a:t>These lecture notes were taken from following source:</a:t>
            </a:r>
            <a:endParaRPr 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16</a:t>
            </a:fld>
            <a:endParaRPr lang="en-US"/>
          </a:p>
        </p:txBody>
      </p:sp>
    </p:spTree>
    <p:extLst>
      <p:ext uri="{BB962C8B-B14F-4D97-AF65-F5344CB8AC3E}">
        <p14:creationId xmlns:p14="http://schemas.microsoft.com/office/powerpoint/2010/main" val="111756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Contact Details		</a:t>
            </a:r>
            <a:endParaRPr lang="en-US" dirty="0"/>
          </a:p>
        </p:txBody>
      </p:sp>
      <p:sp>
        <p:nvSpPr>
          <p:cNvPr id="3" name="Content Placeholder 2"/>
          <p:cNvSpPr>
            <a:spLocks noGrp="1"/>
          </p:cNvSpPr>
          <p:nvPr>
            <p:ph idx="1"/>
          </p:nvPr>
        </p:nvSpPr>
        <p:spPr/>
        <p:txBody>
          <a:bodyPr/>
          <a:lstStyle/>
          <a:p>
            <a:r>
              <a:rPr lang="en-US" dirty="0" smtClean="0"/>
              <a:t>Name: M. Sajid Farooq		</a:t>
            </a:r>
          </a:p>
          <a:p>
            <a:r>
              <a:rPr lang="en-US" dirty="0" smtClean="0"/>
              <a:t>Course Instructor:  CSC364- Software Engineering</a:t>
            </a:r>
          </a:p>
          <a:p>
            <a:r>
              <a:rPr lang="en-US" dirty="0" smtClean="0"/>
              <a:t>Credit Hours: 3</a:t>
            </a:r>
          </a:p>
          <a:p>
            <a:r>
              <a:rPr lang="en-US" dirty="0" smtClean="0"/>
              <a:t>Designation :  Lecturer</a:t>
            </a:r>
          </a:p>
          <a:p>
            <a:r>
              <a:rPr lang="en-US" dirty="0" smtClean="0"/>
              <a:t>Office Location: CS-Staff Room Cabin Sr#15</a:t>
            </a:r>
          </a:p>
          <a:p>
            <a:r>
              <a:rPr lang="en-US" dirty="0" smtClean="0"/>
              <a:t>Email: </a:t>
            </a:r>
            <a:r>
              <a:rPr lang="en-US" dirty="0" smtClean="0">
                <a:hlinkClick r:id="rId2"/>
              </a:rPr>
              <a:t>msajidfarooq@lgu.edu.pk</a:t>
            </a:r>
            <a:endParaRPr lang="en-US" dirty="0" smtClean="0"/>
          </a:p>
          <a:p>
            <a:r>
              <a:rPr lang="en-US" dirty="0" smtClean="0"/>
              <a:t>Visiting Hours: Monday- Tuesday (1430-1600)</a:t>
            </a:r>
          </a:p>
          <a:p>
            <a:r>
              <a:rPr lang="en-US" dirty="0" smtClean="0"/>
              <a:t>Lab Work: Video Tutorials &amp; Supervision by Instr</a:t>
            </a:r>
            <a:endParaRPr 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a:t>
            </a:fld>
            <a:endParaRPr lang="en-US"/>
          </a:p>
        </p:txBody>
      </p:sp>
    </p:spTree>
    <p:extLst>
      <p:ext uri="{BB962C8B-B14F-4D97-AF65-F5344CB8AC3E}">
        <p14:creationId xmlns:p14="http://schemas.microsoft.com/office/powerpoint/2010/main" val="198669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Objectives</a:t>
            </a:r>
            <a:endParaRPr lang="en-US" dirty="0"/>
          </a:p>
        </p:txBody>
      </p:sp>
      <p:sp>
        <p:nvSpPr>
          <p:cNvPr id="3" name="Content Placeholder 2"/>
          <p:cNvSpPr>
            <a:spLocks noGrp="1"/>
          </p:cNvSpPr>
          <p:nvPr>
            <p:ph idx="1"/>
          </p:nvPr>
        </p:nvSpPr>
        <p:spPr/>
        <p:txBody>
          <a:bodyPr/>
          <a:lstStyle/>
          <a:p>
            <a:pPr algn="just"/>
            <a:r>
              <a:rPr lang="en-US" dirty="0"/>
              <a:t>The main objective of this course is to provide a detailed view to </a:t>
            </a:r>
            <a:r>
              <a:rPr lang="en-US" dirty="0" smtClean="0"/>
              <a:t>Software Engineering </a:t>
            </a:r>
            <a:r>
              <a:rPr lang="en-US" dirty="0"/>
              <a:t>and related topics. </a:t>
            </a:r>
            <a:endParaRPr lang="en-US" dirty="0" smtClean="0"/>
          </a:p>
          <a:p>
            <a:pPr algn="just"/>
            <a:r>
              <a:rPr lang="en-US" dirty="0" smtClean="0"/>
              <a:t>The </a:t>
            </a:r>
            <a:r>
              <a:rPr lang="en-US" dirty="0"/>
              <a:t>students will learn about the technical as well as the management side </a:t>
            </a:r>
            <a:r>
              <a:rPr lang="en-US" dirty="0" smtClean="0"/>
              <a:t>of Software Engineering. </a:t>
            </a:r>
          </a:p>
          <a:p>
            <a:pPr algn="just"/>
            <a:r>
              <a:rPr lang="en-US" dirty="0" smtClean="0"/>
              <a:t>They </a:t>
            </a:r>
            <a:r>
              <a:rPr lang="en-US" dirty="0"/>
              <a:t>will acquire knowledge about fundamental principles of </a:t>
            </a:r>
            <a:r>
              <a:rPr lang="en-US" dirty="0" smtClean="0"/>
              <a:t>Software Engineering </a:t>
            </a:r>
            <a:r>
              <a:rPr lang="en-US" dirty="0"/>
              <a:t>and also about practical approaches to </a:t>
            </a:r>
            <a:r>
              <a:rPr lang="en-US" dirty="0" smtClean="0"/>
              <a:t>securing Software Engineering.</a:t>
            </a:r>
          </a:p>
          <a:p>
            <a:pPr algn="just"/>
            <a:r>
              <a:rPr lang="en-US" dirty="0" smtClean="0"/>
              <a:t> </a:t>
            </a:r>
            <a:r>
              <a:rPr lang="en-US" dirty="0"/>
              <a:t>Moreover, students should be able to work on </a:t>
            </a:r>
            <a:r>
              <a:rPr lang="en-US" dirty="0" smtClean="0"/>
              <a:t>UML and Software Engineering.</a:t>
            </a:r>
            <a:endParaRPr 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3</a:t>
            </a:fld>
            <a:endParaRPr lang="en-US"/>
          </a:p>
        </p:txBody>
      </p:sp>
    </p:spTree>
    <p:extLst>
      <p:ext uri="{BB962C8B-B14F-4D97-AF65-F5344CB8AC3E}">
        <p14:creationId xmlns:p14="http://schemas.microsoft.com/office/powerpoint/2010/main" val="21955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32104"/>
            <a:ext cx="8761413" cy="706964"/>
          </a:xfrm>
        </p:spPr>
        <p:txBody>
          <a:bodyPr/>
          <a:lstStyle/>
          <a:p>
            <a:pPr algn="ctr"/>
            <a:r>
              <a:rPr lang="en-US" dirty="0" smtClean="0"/>
              <a:t>Engineering</a:t>
            </a:r>
            <a:endParaRPr lang="en-US" dirty="0">
              <a:solidFill>
                <a:schemeClr val="bg1"/>
              </a:solidFill>
            </a:endParaRPr>
          </a:p>
        </p:txBody>
      </p:sp>
      <p:sp>
        <p:nvSpPr>
          <p:cNvPr id="3" name="Content Placeholder 2"/>
          <p:cNvSpPr>
            <a:spLocks noGrp="1"/>
          </p:cNvSpPr>
          <p:nvPr>
            <p:ph idx="1"/>
          </p:nvPr>
        </p:nvSpPr>
        <p:spPr/>
        <p:txBody>
          <a:bodyPr/>
          <a:lstStyle/>
          <a:p>
            <a:r>
              <a:rPr lang="en-US" sz="2400" i="1" dirty="0" smtClean="0"/>
              <a:t>“The </a:t>
            </a:r>
            <a:r>
              <a:rPr lang="en-US" sz="2400" i="1" dirty="0"/>
              <a:t>process of productive use of scientific knowledge is called engineering.”</a:t>
            </a:r>
            <a:endParaRPr lang="en-US" sz="2400" dirty="0"/>
          </a:p>
          <a:p>
            <a:endParaRPr lang="en-US" alt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4</a:t>
            </a:fld>
            <a:endParaRPr lang="en-US"/>
          </a:p>
        </p:txBody>
      </p:sp>
    </p:spTree>
    <p:extLst>
      <p:ext uri="{BB962C8B-B14F-4D97-AF65-F5344CB8AC3E}">
        <p14:creationId xmlns:p14="http://schemas.microsoft.com/office/powerpoint/2010/main" val="59128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Computer Science and Software Engineering</a:t>
            </a:r>
            <a:endParaRPr lang="en-US" dirty="0">
              <a:solidFill>
                <a:schemeClr val="bg1"/>
              </a:solidFill>
            </a:endParaRPr>
          </a:p>
        </p:txBody>
      </p:sp>
      <p:sp>
        <p:nvSpPr>
          <p:cNvPr id="3" name="Content Placeholder 2"/>
          <p:cNvSpPr>
            <a:spLocks noGrp="1"/>
          </p:cNvSpPr>
          <p:nvPr>
            <p:ph idx="1"/>
          </p:nvPr>
        </p:nvSpPr>
        <p:spPr/>
        <p:txBody>
          <a:bodyPr/>
          <a:lstStyle/>
          <a:p>
            <a:r>
              <a:rPr lang="en-US" i="1" dirty="0"/>
              <a:t>”</a:t>
            </a:r>
            <a:r>
              <a:rPr lang="en-US" sz="2400" i="1" dirty="0"/>
              <a:t>This is the process of utilizing our knowledge of computer science in effective production of software systems.”</a:t>
            </a:r>
          </a:p>
          <a:p>
            <a:endParaRPr lang="en-US" sz="2400" dirty="0"/>
          </a:p>
          <a:p>
            <a:pPr algn="just"/>
            <a:endParaRPr lang="en-US" sz="240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5</a:t>
            </a:fld>
            <a:endParaRPr lang="en-US"/>
          </a:p>
        </p:txBody>
      </p:sp>
    </p:spTree>
    <p:extLst>
      <p:ext uri="{BB962C8B-B14F-4D97-AF65-F5344CB8AC3E}">
        <p14:creationId xmlns:p14="http://schemas.microsoft.com/office/powerpoint/2010/main" val="131357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 IEEE</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sz="2400" dirty="0"/>
              <a:t>The application of a systematic, disciplined, quantifiable approach to the development, operation, and maintenance of software; that is, the application of engineering to software.</a:t>
            </a:r>
          </a:p>
          <a:p>
            <a:r>
              <a:rPr lang="en-US" sz="2400" dirty="0"/>
              <a:t>The Institute of Electrical and Electronics Engineers</a:t>
            </a:r>
          </a:p>
          <a:p>
            <a:pPr algn="just"/>
            <a:endParaRPr lang="en-US" sz="2400" b="1" dirty="0">
              <a:solidFill>
                <a:schemeClr val="tx1"/>
              </a:solidFill>
            </a:endParaRP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6</a:t>
            </a:fld>
            <a:endParaRPr lang="en-US"/>
          </a:p>
        </p:txBody>
      </p:sp>
    </p:spTree>
    <p:extLst>
      <p:ext uri="{BB962C8B-B14F-4D97-AF65-F5344CB8AC3E}">
        <p14:creationId xmlns:p14="http://schemas.microsoft.com/office/powerpoint/2010/main" val="107116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-Sommerville</a:t>
            </a:r>
            <a:endParaRPr lang="en-US" b="1" dirty="0">
              <a:solidFill>
                <a:schemeClr val="bg1"/>
              </a:solidFill>
            </a:endParaRPr>
          </a:p>
        </p:txBody>
      </p:sp>
      <p:sp>
        <p:nvSpPr>
          <p:cNvPr id="3" name="Content Placeholder 2"/>
          <p:cNvSpPr>
            <a:spLocks noGrp="1"/>
          </p:cNvSpPr>
          <p:nvPr>
            <p:ph idx="1"/>
          </p:nvPr>
        </p:nvSpPr>
        <p:spPr/>
        <p:txBody>
          <a:bodyPr>
            <a:normAutofit/>
          </a:bodyPr>
          <a:lstStyle/>
          <a:p>
            <a:pPr algn="just"/>
            <a:r>
              <a:rPr lang="en-US" sz="2400" dirty="0">
                <a:latin typeface="Tahoma" pitchFamily="34" charset="0"/>
              </a:rPr>
              <a:t>‘all aspects of software production’ - Software engineering is not just concerned with the technical processes of software development but also with activities such as software project management and with the development of tools, methods and theories to support software production.</a:t>
            </a:r>
          </a:p>
          <a:p>
            <a:pPr algn="just"/>
            <a:endParaRPr lang="en-US" sz="2400" b="1" dirty="0">
              <a:solidFill>
                <a:schemeClr val="tx1"/>
              </a:solidFill>
            </a:endParaRP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7</a:t>
            </a:fld>
            <a:endParaRPr lang="en-US"/>
          </a:p>
        </p:txBody>
      </p:sp>
    </p:spTree>
    <p:extLst>
      <p:ext uri="{BB962C8B-B14F-4D97-AF65-F5344CB8AC3E}">
        <p14:creationId xmlns:p14="http://schemas.microsoft.com/office/powerpoint/2010/main" val="401503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a:t>Difference Between Software and Other Systems</a:t>
            </a:r>
            <a:endParaRPr lang="en-US" b="1" dirty="0">
              <a:solidFill>
                <a:schemeClr val="bg1"/>
              </a:solidFill>
            </a:endParaRPr>
          </a:p>
        </p:txBody>
      </p:sp>
      <p:sp>
        <p:nvSpPr>
          <p:cNvPr id="3" name="Content Placeholder 2"/>
          <p:cNvSpPr>
            <a:spLocks noGrp="1"/>
          </p:cNvSpPr>
          <p:nvPr>
            <p:ph idx="1"/>
          </p:nvPr>
        </p:nvSpPr>
        <p:spPr/>
        <p:txBody>
          <a:bodyPr>
            <a:normAutofit/>
          </a:bodyPr>
          <a:lstStyle/>
          <a:p>
            <a:pPr algn="just"/>
            <a:r>
              <a:rPr lang="en-US" sz="2400" i="1" dirty="0"/>
              <a:t>“Software does not wear out!”</a:t>
            </a:r>
            <a:endParaRPr lang="en-US" sz="2400" dirty="0"/>
          </a:p>
          <a:p>
            <a:pPr algn="just"/>
            <a:endParaRPr lang="en-US" sz="2400" b="1"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8</a:t>
            </a:fld>
            <a:endParaRPr lang="en-US"/>
          </a:p>
        </p:txBody>
      </p:sp>
    </p:spTree>
    <p:extLst>
      <p:ext uri="{BB962C8B-B14F-4D97-AF65-F5344CB8AC3E}">
        <p14:creationId xmlns:p14="http://schemas.microsoft.com/office/powerpoint/2010/main" val="122761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8" y="938725"/>
            <a:ext cx="8761413" cy="706964"/>
          </a:xfrm>
        </p:spPr>
        <p:txBody>
          <a:bodyPr/>
          <a:lstStyle/>
          <a:p>
            <a:r>
              <a:rPr lang="en-US" dirty="0"/>
              <a:t>Software Engineering</a:t>
            </a:r>
            <a:br>
              <a:rPr lang="en-US" dirty="0"/>
            </a:b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sz="2400" i="1" dirty="0" smtClean="0"/>
              <a:t>“</a:t>
            </a:r>
            <a:r>
              <a:rPr lang="en-US" sz="2000" dirty="0"/>
              <a:t>Software Engineering is the combination of all the tools, techniques, and processes that used in software production. </a:t>
            </a:r>
          </a:p>
          <a:p>
            <a:pPr lvl="2"/>
            <a:r>
              <a:rPr lang="en-US" sz="1800" dirty="0"/>
              <a:t>Programming Language</a:t>
            </a:r>
          </a:p>
          <a:p>
            <a:pPr lvl="2"/>
            <a:r>
              <a:rPr lang="en-US" sz="1800" dirty="0"/>
              <a:t>Programming Language Design</a:t>
            </a:r>
          </a:p>
          <a:p>
            <a:pPr lvl="2"/>
            <a:r>
              <a:rPr lang="en-US" sz="1800" dirty="0"/>
              <a:t>Software Design Techniques</a:t>
            </a:r>
          </a:p>
          <a:p>
            <a:pPr lvl="2"/>
            <a:r>
              <a:rPr lang="en-US" sz="1800" dirty="0"/>
              <a:t>Tools</a:t>
            </a:r>
          </a:p>
          <a:p>
            <a:pPr lvl="2"/>
            <a:r>
              <a:rPr lang="en-US" sz="1800" dirty="0"/>
              <a:t>Testing </a:t>
            </a:r>
          </a:p>
          <a:p>
            <a:pPr lvl="2"/>
            <a:r>
              <a:rPr lang="en-US" sz="1800" dirty="0"/>
              <a:t>Maintenance</a:t>
            </a:r>
          </a:p>
          <a:p>
            <a:pPr lvl="2"/>
            <a:r>
              <a:rPr lang="en-US" sz="1800" dirty="0"/>
              <a:t>Development etc.</a:t>
            </a:r>
          </a:p>
          <a:p>
            <a:pPr algn="just"/>
            <a:endParaRPr lang="en-US" sz="2400" b="1" dirty="0" smtClean="0">
              <a:solidFill>
                <a:schemeClr val="tx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9</a:t>
            </a:fld>
            <a:endParaRPr lang="en-US"/>
          </a:p>
        </p:txBody>
      </p:sp>
    </p:spTree>
    <p:extLst>
      <p:ext uri="{BB962C8B-B14F-4D97-AF65-F5344CB8AC3E}">
        <p14:creationId xmlns:p14="http://schemas.microsoft.com/office/powerpoint/2010/main" val="3908549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413</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Tahoma</vt:lpstr>
      <vt:lpstr>Wingdings 3</vt:lpstr>
      <vt:lpstr>Ion Boardroom</vt:lpstr>
      <vt:lpstr>      CSC364-Software Engineering       Week-1  Lecture-1           Semester-# Fall 2018</vt:lpstr>
      <vt:lpstr>Instructor Contact Details  </vt:lpstr>
      <vt:lpstr>Course Objectives</vt:lpstr>
      <vt:lpstr>Engineering</vt:lpstr>
      <vt:lpstr>Difference Between Computer Science and Software Engineering</vt:lpstr>
      <vt:lpstr>Software Engineering - IEEE</vt:lpstr>
      <vt:lpstr>Software Engineering -Sommerville</vt:lpstr>
      <vt:lpstr>Difference Between Software and Other Systems</vt:lpstr>
      <vt:lpstr>Software Engineering </vt:lpstr>
      <vt:lpstr>Challenge for a Software Engineer</vt:lpstr>
      <vt:lpstr>Well-Engineered Software</vt:lpstr>
      <vt:lpstr>Law of diminishing returns</vt:lpstr>
      <vt:lpstr>The Balancing Act!</vt:lpstr>
      <vt:lpstr>PowerPoint Presentation</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Zulkifl Hasan</dc:creator>
  <cp:lastModifiedBy>umair 335</cp:lastModifiedBy>
  <cp:revision>140</cp:revision>
  <dcterms:created xsi:type="dcterms:W3CDTF">2017-09-15T05:33:00Z</dcterms:created>
  <dcterms:modified xsi:type="dcterms:W3CDTF">2018-11-25T06:45:23Z</dcterms:modified>
</cp:coreProperties>
</file>