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handoutMasterIdLst>
    <p:handoutMasterId r:id="rId20"/>
  </p:handoutMasterIdLst>
  <p:sldIdLst>
    <p:sldId id="270" r:id="rId2"/>
    <p:sldId id="271" r:id="rId3"/>
    <p:sldId id="272" r:id="rId4"/>
    <p:sldId id="259" r:id="rId5"/>
    <p:sldId id="262" r:id="rId6"/>
    <p:sldId id="261" r:id="rId7"/>
    <p:sldId id="273" r:id="rId8"/>
    <p:sldId id="268" r:id="rId9"/>
    <p:sldId id="274" r:id="rId10"/>
    <p:sldId id="275" r:id="rId11"/>
    <p:sldId id="276" r:id="rId12"/>
    <p:sldId id="279" r:id="rId13"/>
    <p:sldId id="278" r:id="rId14"/>
    <p:sldId id="280" r:id="rId15"/>
    <p:sldId id="269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26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828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933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23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38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85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AC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sajidfarooq@lgu.edu.p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3374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CSC364-Software Engineering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				Week-1		</a:t>
            </a:r>
            <a:r>
              <a:rPr lang="en-US" sz="4400" dirty="0" smtClean="0"/>
              <a:t>Lecture-2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									</a:t>
            </a:r>
            <a:r>
              <a:rPr lang="en-US" sz="2800" dirty="0" smtClean="0"/>
              <a:t>Semester-# Fall 2018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98699"/>
            <a:ext cx="8825658" cy="861420"/>
          </a:xfrm>
        </p:spPr>
        <p:txBody>
          <a:bodyPr>
            <a:normAutofit fontScale="92500"/>
          </a:bodyPr>
          <a:lstStyle/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  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M.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Farooq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053" y="5631481"/>
            <a:ext cx="3859795" cy="304801"/>
          </a:xfrm>
        </p:spPr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Software Engineering Phases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9" y="2881745"/>
            <a:ext cx="7758546" cy="227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32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Software Engineering Phases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5273"/>
            <a:ext cx="8825659" cy="3664527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i="1" dirty="0"/>
              <a:t>Vision:</a:t>
            </a:r>
            <a:r>
              <a:rPr lang="en-US" sz="2400" dirty="0"/>
              <a:t> Here we determine why are we doing this thing and what are our business objectives that we want to achieve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  <a:p>
            <a:r>
              <a:rPr lang="en-US" sz="2400" b="1" i="1" dirty="0"/>
              <a:t>Definition: </a:t>
            </a:r>
            <a:r>
              <a:rPr lang="en-US" sz="2400" dirty="0"/>
              <a:t>Here we actually realize or automate the vision developed in first phase. Here we determine what are the activities and things involved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  <a:p>
            <a:r>
              <a:rPr lang="en-US" sz="2400" b="1" i="1" dirty="0"/>
              <a:t>Development: </a:t>
            </a:r>
            <a:r>
              <a:rPr lang="en-US" sz="2400" dirty="0"/>
              <a:t>Here we determine, what should be the design of the system, how will it be implemented and how to test it.  </a:t>
            </a:r>
          </a:p>
          <a:p>
            <a:r>
              <a:rPr lang="en-US" sz="2400" b="1" i="1" dirty="0"/>
              <a:t>Maintenance:</a:t>
            </a:r>
            <a:r>
              <a:rPr lang="en-US" sz="2400" dirty="0"/>
              <a:t> This is very important phase of software development. Here we control the change in system, whether that change is in the form of enhancements or defect removal.</a:t>
            </a:r>
          </a:p>
          <a:p>
            <a:pPr marL="109728" indent="0">
              <a:buNone/>
            </a:pPr>
            <a:endParaRPr lang="en-US" sz="2400" dirty="0"/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6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Capability Maturity Model Integration ( CMMI 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7673"/>
            <a:ext cx="8825659" cy="351212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/>
              <a:t>Capability Maturity Model Integration</a:t>
            </a:r>
            <a:r>
              <a:rPr lang="en-US" sz="2400" dirty="0"/>
              <a:t> (</a:t>
            </a:r>
            <a:r>
              <a:rPr lang="en-US" sz="2400" b="1" dirty="0"/>
              <a:t>CMMI</a:t>
            </a:r>
            <a:r>
              <a:rPr lang="en-US" sz="2400" dirty="0"/>
              <a:t>) is a process level improvement training and appraisal program. Administered by the </a:t>
            </a:r>
            <a:r>
              <a:rPr lang="en-US" sz="2400" b="1" dirty="0"/>
              <a:t>CMMI Institute</a:t>
            </a:r>
            <a:r>
              <a:rPr lang="en-US" sz="2400" dirty="0"/>
              <a:t>, a subsidiary of </a:t>
            </a:r>
            <a:r>
              <a:rPr lang="en-US" sz="2400" dirty="0">
                <a:hlinkClick r:id="rId2" tooltip="ISACA"/>
              </a:rPr>
              <a:t>ISACA</a:t>
            </a:r>
            <a:r>
              <a:rPr lang="en-US" sz="2400" dirty="0"/>
              <a:t> (</a:t>
            </a:r>
            <a:r>
              <a:rPr lang="en-US" sz="2400" b="1" dirty="0"/>
              <a:t>Information Systems Audit and Control Association).</a:t>
            </a:r>
            <a:endParaRPr lang="en-US" sz="2400" dirty="0"/>
          </a:p>
          <a:p>
            <a:pPr marL="109728" indent="0">
              <a:buNone/>
            </a:pPr>
            <a:endParaRPr lang="en-US" sz="2400" dirty="0"/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Capability Maturity Model Integration ( CMMI 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9407236" cy="340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17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Software Myths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3709"/>
            <a:ext cx="8825659" cy="4382929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Managers need to understand that buying hardware and adding people does not spontaneously solve all software development problems.</a:t>
            </a:r>
          </a:p>
          <a:p>
            <a:r>
              <a:rPr lang="en-US" sz="2400" dirty="0"/>
              <a:t> Customers need to understand that computer software does not make all their other problems go away. </a:t>
            </a:r>
          </a:p>
          <a:p>
            <a:r>
              <a:rPr lang="en-US" sz="2400" dirty="0"/>
              <a:t>If the customer can not define his or her needs clearly, it is not possible to build a software product to meet these needs. </a:t>
            </a:r>
          </a:p>
          <a:p>
            <a:r>
              <a:rPr lang="en-US" sz="2400" dirty="0"/>
              <a:t>Software engineers must be committed to the concept of doing things right the first time. </a:t>
            </a:r>
          </a:p>
          <a:p>
            <a:r>
              <a:rPr lang="en-US" sz="2400" dirty="0"/>
              <a:t>Software quality does not happen on its own after a product is finished. </a:t>
            </a:r>
          </a:p>
          <a:p>
            <a:r>
              <a:rPr lang="en-US" sz="2400" dirty="0"/>
              <a:t>Quality must be built into every portion of the software development process.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8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9600" dirty="0">
                <a:solidFill>
                  <a:srgbClr val="FF66FF"/>
                </a:solidFill>
              </a:rPr>
              <a:t>The End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Q &amp; A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lecture notes were taken from following source: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Contact Details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M. </a:t>
            </a:r>
            <a:r>
              <a:rPr lang="en-US" dirty="0" err="1" smtClean="0"/>
              <a:t>Sajid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r>
              <a:rPr lang="en-US" dirty="0" smtClean="0"/>
              <a:t>		</a:t>
            </a:r>
          </a:p>
          <a:p>
            <a:r>
              <a:rPr lang="en-US" dirty="0" smtClean="0"/>
              <a:t>Course Instructor:  CSC364- Software Engineering</a:t>
            </a:r>
          </a:p>
          <a:p>
            <a:r>
              <a:rPr lang="en-US" dirty="0" smtClean="0"/>
              <a:t>Credit Hours: 3</a:t>
            </a:r>
          </a:p>
          <a:p>
            <a:r>
              <a:rPr lang="en-US" dirty="0" smtClean="0"/>
              <a:t>Designation :  Lecturer</a:t>
            </a:r>
          </a:p>
          <a:p>
            <a:r>
              <a:rPr lang="en-US" dirty="0" smtClean="0"/>
              <a:t>Office Location: CS-Staff Room Cabin Sr#15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msajidfarooq@lgu.edu.pk</a:t>
            </a:r>
            <a:endParaRPr lang="en-US" dirty="0" smtClean="0"/>
          </a:p>
          <a:p>
            <a:r>
              <a:rPr lang="en-US" dirty="0" smtClean="0"/>
              <a:t>Visiting Hours: Monday- Tuesday (1430-1600)</a:t>
            </a:r>
          </a:p>
          <a:p>
            <a:r>
              <a:rPr lang="en-US" dirty="0" smtClean="0"/>
              <a:t>Lab Work: Video Tutorials &amp; Supervision by Instr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9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main objective of this course is to provide a detailed view to </a:t>
            </a:r>
            <a:r>
              <a:rPr lang="en-US" dirty="0" smtClean="0"/>
              <a:t>Software Engineering </a:t>
            </a:r>
            <a:r>
              <a:rPr lang="en-US" dirty="0"/>
              <a:t>and related topics.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students will learn about the technical as well as the management side </a:t>
            </a:r>
            <a:r>
              <a:rPr lang="en-US" dirty="0" smtClean="0"/>
              <a:t>of Software Engineering. 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will acquire knowledge about fundamental principles of </a:t>
            </a:r>
            <a:r>
              <a:rPr lang="en-US" dirty="0" smtClean="0"/>
              <a:t>Software Engineering </a:t>
            </a:r>
            <a:r>
              <a:rPr lang="en-US" dirty="0"/>
              <a:t>and also about practical approaches to </a:t>
            </a:r>
            <a:r>
              <a:rPr lang="en-US" dirty="0" smtClean="0"/>
              <a:t>securing Software Engineering.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Moreover, students should be able to work on </a:t>
            </a:r>
            <a:r>
              <a:rPr lang="en-US" dirty="0" smtClean="0"/>
              <a:t>UML and Software Engineering.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32104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Software 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Development Activities</a:t>
            </a:r>
          </a:p>
          <a:p>
            <a:pPr lvl="1"/>
            <a:r>
              <a:rPr lang="en-US" dirty="0"/>
              <a:t>Construction Activities</a:t>
            </a:r>
          </a:p>
          <a:p>
            <a:pPr lvl="1"/>
            <a:r>
              <a:rPr lang="en-US" dirty="0"/>
              <a:t>Management </a:t>
            </a:r>
            <a:r>
              <a:rPr lang="en-US" dirty="0" smtClean="0"/>
              <a:t>Activities</a:t>
            </a:r>
            <a:endParaRPr lang="en-US" sz="2400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8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Construction 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Requirement Gathering</a:t>
            </a:r>
          </a:p>
          <a:p>
            <a:r>
              <a:rPr lang="en-US" sz="2400" dirty="0"/>
              <a:t>Design Development</a:t>
            </a:r>
          </a:p>
          <a:p>
            <a:r>
              <a:rPr lang="en-US" sz="2400" dirty="0"/>
              <a:t>Coding </a:t>
            </a:r>
          </a:p>
          <a:p>
            <a:r>
              <a:rPr lang="en-US" sz="2400" dirty="0"/>
              <a:t>Testing</a:t>
            </a:r>
          </a:p>
          <a:p>
            <a:endParaRPr lang="en-US" sz="2400" dirty="0"/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Activities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planning and management</a:t>
            </a:r>
          </a:p>
          <a:p>
            <a:r>
              <a:rPr lang="en-US" sz="2400" dirty="0"/>
              <a:t>Configuration Management</a:t>
            </a:r>
          </a:p>
          <a:p>
            <a:r>
              <a:rPr lang="en-US" sz="2400" dirty="0"/>
              <a:t>Software Quality Assurance</a:t>
            </a:r>
          </a:p>
          <a:p>
            <a:r>
              <a:rPr lang="en-US" sz="2400" dirty="0"/>
              <a:t>Installing And Training</a:t>
            </a: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Activities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5" y="2286000"/>
            <a:ext cx="786938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03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Software Engineering Framework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Set</a:t>
            </a:r>
          </a:p>
          <a:p>
            <a:r>
              <a:rPr lang="en-US" sz="2400" dirty="0"/>
              <a:t>Quality Focus</a:t>
            </a:r>
          </a:p>
          <a:p>
            <a:r>
              <a:rPr lang="en-US" sz="2400" dirty="0"/>
              <a:t>Processes</a:t>
            </a:r>
          </a:p>
          <a:p>
            <a:r>
              <a:rPr lang="en-US" sz="2400" dirty="0"/>
              <a:t>Methods</a:t>
            </a:r>
          </a:p>
          <a:p>
            <a:r>
              <a:rPr lang="en-US" sz="2400" dirty="0"/>
              <a:t>Tools</a:t>
            </a:r>
          </a:p>
          <a:p>
            <a:endParaRPr lang="en-US" sz="2400" dirty="0"/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8" y="938725"/>
            <a:ext cx="8761413" cy="706964"/>
          </a:xfrm>
        </p:spPr>
        <p:txBody>
          <a:bodyPr/>
          <a:lstStyle/>
          <a:p>
            <a:r>
              <a:rPr lang="en-US" dirty="0"/>
              <a:t>Software Engineering Framework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37" y="2618509"/>
            <a:ext cx="7273636" cy="331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549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196</TotalTime>
  <Words>367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      CSC364-Software Engineering       Week-1  Lecture-2           Semester-# Fall 2018</vt:lpstr>
      <vt:lpstr>Instructor Contact Details  </vt:lpstr>
      <vt:lpstr>Course Objectives</vt:lpstr>
      <vt:lpstr>Software Development</vt:lpstr>
      <vt:lpstr>Construction Activities</vt:lpstr>
      <vt:lpstr>Management Activities</vt:lpstr>
      <vt:lpstr>Software Development Activities</vt:lpstr>
      <vt:lpstr>Software Engineering Framework</vt:lpstr>
      <vt:lpstr>Software Engineering Framework</vt:lpstr>
      <vt:lpstr>Software Engineering Phases</vt:lpstr>
      <vt:lpstr>Software Engineering Phases</vt:lpstr>
      <vt:lpstr>Capability Maturity Model Integration ( CMMI )</vt:lpstr>
      <vt:lpstr>Capability Maturity Model Integration ( CMMI )</vt:lpstr>
      <vt:lpstr>Software Myths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Muhammad Sajid Farooq</cp:lastModifiedBy>
  <cp:revision>161</cp:revision>
  <dcterms:created xsi:type="dcterms:W3CDTF">2017-09-15T05:33:00Z</dcterms:created>
  <dcterms:modified xsi:type="dcterms:W3CDTF">2018-09-25T04:04:50Z</dcterms:modified>
</cp:coreProperties>
</file>