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0"/>
  </p:notesMasterIdLst>
  <p:handoutMasterIdLst>
    <p:handoutMasterId r:id="rId21"/>
  </p:handoutMasterIdLst>
  <p:sldIdLst>
    <p:sldId id="270" r:id="rId2"/>
    <p:sldId id="271" r:id="rId3"/>
    <p:sldId id="272" r:id="rId4"/>
    <p:sldId id="259" r:id="rId5"/>
    <p:sldId id="262" r:id="rId6"/>
    <p:sldId id="261" r:id="rId7"/>
    <p:sldId id="273" r:id="rId8"/>
    <p:sldId id="268" r:id="rId9"/>
    <p:sldId id="274" r:id="rId10"/>
    <p:sldId id="275" r:id="rId11"/>
    <p:sldId id="276" r:id="rId12"/>
    <p:sldId id="277" r:id="rId13"/>
    <p:sldId id="279" r:id="rId14"/>
    <p:sldId id="278" r:id="rId15"/>
    <p:sldId id="280" r:id="rId16"/>
    <p:sldId id="269" r:id="rId17"/>
    <p:sldId id="267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CSC374 Information Security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33F72-4345-43EB-9D50-22A28716DB6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BA8CB-EB9C-4201-8058-05B51BD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7260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CSC374 Information Security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334B-387A-4760-B2D7-7C6A34A0B6C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26A4D-5053-4FDB-93C4-872D0989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38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C83144-00E8-4752-BBBE-C0B06C19CAD5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0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0828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2933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1009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8238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3384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2859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7826A8-14F0-49E1-BD6E-B5F394B01B88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26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28BD5E0-7BF2-4A4C-835B-6E2996BECCF7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46B6-79BD-452A-96E0-AA0D20F6D42A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862E-3CAB-4A63-A087-14C3E964BFC2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0FC-2FA2-4432-AE21-CAD95D581DDE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866-D5F1-42DC-A89A-F2EEAE7999BF}" type="datetime1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8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15F8-6404-4637-944B-EECB2B4AEDC5}" type="datetime1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0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236D-160B-47A1-A56A-892C175B68E2}" type="datetime1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9719-2080-4674-844C-C64A8A413934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9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296-DE0B-4896-86F9-917D57899506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8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970D0B-E49C-4B90-A272-A47C637DAED6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0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sajidfarooq@lgu.edu.p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33749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CSC364-Software Engineering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					</a:t>
            </a:r>
            <a:r>
              <a:rPr lang="en-US" sz="4400" dirty="0" smtClean="0"/>
              <a:t>Week-2</a:t>
            </a:r>
            <a:r>
              <a:rPr lang="en-US" sz="4400" dirty="0" smtClean="0"/>
              <a:t>		</a:t>
            </a:r>
            <a:r>
              <a:rPr lang="en-US" sz="4400" dirty="0" smtClean="0"/>
              <a:t>Lecture-4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										</a:t>
            </a:r>
            <a:r>
              <a:rPr lang="en-US" sz="2800" dirty="0" smtClean="0"/>
              <a:t>Semester-# Fall 2018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398699"/>
            <a:ext cx="8825658" cy="861420"/>
          </a:xfrm>
        </p:spPr>
        <p:txBody>
          <a:bodyPr>
            <a:normAutofit fontScale="92500"/>
          </a:bodyPr>
          <a:lstStyle/>
          <a:p>
            <a:pPr lvl="8"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				Prepared by:</a:t>
            </a:r>
          </a:p>
          <a:p>
            <a:pPr lvl="8"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     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M.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Sajid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Farooq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9053" y="5631481"/>
            <a:ext cx="3859795" cy="304801"/>
          </a:xfrm>
        </p:spPr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" y="9035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r>
              <a:rPr lang="en-US" dirty="0"/>
              <a:t>Waterfall Model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9854"/>
            <a:ext cx="8825659" cy="371994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Waterfall approach was first SDLC. </a:t>
            </a:r>
          </a:p>
          <a:p>
            <a:r>
              <a:rPr lang="en-US" sz="2400" dirty="0"/>
              <a:t>In "The Waterfall" approach, the whole process of software development is divided into separate phases. </a:t>
            </a:r>
          </a:p>
          <a:p>
            <a:r>
              <a:rPr lang="en-US" sz="2400" dirty="0"/>
              <a:t>Typically, the outcome of one phase acts as the input for the next phase sequentially.</a:t>
            </a:r>
          </a:p>
          <a:p>
            <a:r>
              <a:rPr lang="en-US" sz="2400" dirty="0"/>
              <a:t>Requirements are very well documented, clear and fixed.</a:t>
            </a:r>
          </a:p>
          <a:p>
            <a:r>
              <a:rPr lang="en-US" sz="2400" dirty="0"/>
              <a:t>Product definition is stable.</a:t>
            </a:r>
          </a:p>
          <a:p>
            <a:r>
              <a:rPr lang="en-US" sz="2400" dirty="0"/>
              <a:t>Technology is understood and is not dynamic.</a:t>
            </a:r>
          </a:p>
          <a:p>
            <a:r>
              <a:rPr lang="en-US" sz="2400" dirty="0"/>
              <a:t>There are no ambiguous requirements.</a:t>
            </a:r>
          </a:p>
          <a:p>
            <a:r>
              <a:rPr lang="en-US" sz="2400" dirty="0"/>
              <a:t>The project is short in duration.</a:t>
            </a: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2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r>
              <a:rPr lang="en-US" dirty="0" smtClean="0"/>
              <a:t>Waterfall Model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540" y="2272145"/>
            <a:ext cx="6000333" cy="442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26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408" y="1063416"/>
            <a:ext cx="8761413" cy="706964"/>
          </a:xfrm>
        </p:spPr>
        <p:txBody>
          <a:bodyPr/>
          <a:lstStyle/>
          <a:p>
            <a:r>
              <a:rPr lang="en-US" dirty="0"/>
              <a:t>Phases-Waterfall Model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Requirement Gathering and analysis</a:t>
            </a:r>
          </a:p>
          <a:p>
            <a:r>
              <a:rPr lang="en-US" b="1" dirty="0"/>
              <a:t>System Design</a:t>
            </a:r>
          </a:p>
          <a:p>
            <a:r>
              <a:rPr lang="en-US" b="1" dirty="0"/>
              <a:t>Implementation</a:t>
            </a:r>
          </a:p>
          <a:p>
            <a:r>
              <a:rPr lang="en-US" b="1" dirty="0"/>
              <a:t>Integration and Testing</a:t>
            </a:r>
          </a:p>
          <a:p>
            <a:r>
              <a:rPr lang="en-US" b="1" dirty="0"/>
              <a:t>Deployment of system</a:t>
            </a:r>
          </a:p>
          <a:p>
            <a:r>
              <a:rPr lang="en-US" b="1" dirty="0"/>
              <a:t>Maintenance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2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408" y="1063416"/>
            <a:ext cx="8761413" cy="706964"/>
          </a:xfrm>
        </p:spPr>
        <p:txBody>
          <a:bodyPr/>
          <a:lstStyle/>
          <a:p>
            <a:r>
              <a:rPr lang="en-US" dirty="0"/>
              <a:t>Phases-Waterfall Model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639" y="2133599"/>
            <a:ext cx="6502182" cy="45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0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r>
              <a:rPr lang="en-US" dirty="0"/>
              <a:t>Waterfall Model Pros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3709"/>
            <a:ext cx="8825659" cy="397625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Simple and easy to understand and use</a:t>
            </a:r>
          </a:p>
          <a:p>
            <a:r>
              <a:rPr lang="en-US" sz="2400" dirty="0"/>
              <a:t>Easy to manage due to the rigidity of the model . each phase has specific deliverables and a review process.</a:t>
            </a:r>
          </a:p>
          <a:p>
            <a:r>
              <a:rPr lang="en-US" sz="2400" dirty="0"/>
              <a:t>It allows for departmentalization and control.</a:t>
            </a:r>
          </a:p>
          <a:p>
            <a:r>
              <a:rPr lang="en-US" sz="2400" dirty="0"/>
              <a:t>Phases are processed and completed one at a time.</a:t>
            </a:r>
          </a:p>
          <a:p>
            <a:r>
              <a:rPr lang="en-US" sz="2400" dirty="0"/>
              <a:t>Works well for smaller projects where requirements are very well understood.</a:t>
            </a:r>
          </a:p>
          <a:p>
            <a:r>
              <a:rPr lang="en-US" sz="2400" dirty="0"/>
              <a:t>Clearly defined stages.</a:t>
            </a:r>
          </a:p>
          <a:p>
            <a:r>
              <a:rPr lang="en-US" sz="2400" dirty="0"/>
              <a:t>Easy to arrange tasks.</a:t>
            </a:r>
          </a:p>
          <a:p>
            <a:r>
              <a:rPr lang="en-US" sz="2400" dirty="0"/>
              <a:t>Process and results are well documented.</a:t>
            </a: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78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r>
              <a:rPr lang="en-US" dirty="0"/>
              <a:t>Waterfall Model Cons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3709"/>
            <a:ext cx="8825659" cy="3976255"/>
          </a:xfrm>
        </p:spPr>
        <p:txBody>
          <a:bodyPr>
            <a:normAutofit/>
          </a:bodyPr>
          <a:lstStyle/>
          <a:p>
            <a:r>
              <a:rPr lang="en-US" sz="2400" dirty="0"/>
              <a:t>High amounts of risk and uncertainty.</a:t>
            </a:r>
          </a:p>
          <a:p>
            <a:r>
              <a:rPr lang="en-US" sz="2400" dirty="0"/>
              <a:t>Not a good model for complex and object-oriented projects.</a:t>
            </a:r>
          </a:p>
          <a:p>
            <a:r>
              <a:rPr lang="en-US" sz="2400" dirty="0"/>
              <a:t>Poor model for ongoing projects.</a:t>
            </a:r>
          </a:p>
          <a:p>
            <a:r>
              <a:rPr lang="en-US" sz="2400" dirty="0"/>
              <a:t>Not suitable for the projects whose requirements are at a moderate to high risk of changing. </a:t>
            </a:r>
          </a:p>
          <a:p>
            <a:r>
              <a:rPr lang="en-US" sz="2400"/>
              <a:t>Adjusting scope during the life cycle can end a project.</a:t>
            </a: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8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sz="9600" dirty="0">
                <a:solidFill>
                  <a:srgbClr val="FF66FF"/>
                </a:solidFill>
              </a:rPr>
              <a:t>The End</a:t>
            </a:r>
            <a:endParaRPr lang="en-US" sz="9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19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184366"/>
            <a:ext cx="8825659" cy="4835434"/>
          </a:xfrm>
        </p:spPr>
        <p:txBody>
          <a:bodyPr>
            <a:normAutofit/>
          </a:bodyPr>
          <a:lstStyle/>
          <a:p>
            <a:pPr algn="ctr"/>
            <a:endParaRPr lang="en-US" sz="3600" dirty="0" smtClean="0"/>
          </a:p>
          <a:p>
            <a:pPr algn="ctr"/>
            <a:endParaRPr lang="en-US" sz="3600" dirty="0"/>
          </a:p>
          <a:p>
            <a:pPr algn="ctr"/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Q &amp; A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78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lecture notes were taken from following source: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6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Contact Details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M. </a:t>
            </a:r>
            <a:r>
              <a:rPr lang="en-US" dirty="0" err="1" smtClean="0"/>
              <a:t>Sajid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r>
              <a:rPr lang="en-US" dirty="0" smtClean="0"/>
              <a:t>		</a:t>
            </a:r>
          </a:p>
          <a:p>
            <a:r>
              <a:rPr lang="en-US" dirty="0" smtClean="0"/>
              <a:t>Course Instructor:  CSC364- Software Engineering</a:t>
            </a:r>
          </a:p>
          <a:p>
            <a:r>
              <a:rPr lang="en-US" dirty="0" smtClean="0"/>
              <a:t>Credit Hours: 3</a:t>
            </a:r>
          </a:p>
          <a:p>
            <a:r>
              <a:rPr lang="en-US" dirty="0" smtClean="0"/>
              <a:t>Designation :  Lecturer</a:t>
            </a:r>
          </a:p>
          <a:p>
            <a:r>
              <a:rPr lang="en-US" dirty="0" smtClean="0"/>
              <a:t>Office Location: CS-Staff Room Cabin Sr#15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msajidfarooq@lgu.edu.pk</a:t>
            </a:r>
            <a:endParaRPr lang="en-US" dirty="0" smtClean="0"/>
          </a:p>
          <a:p>
            <a:r>
              <a:rPr lang="en-US" dirty="0" smtClean="0"/>
              <a:t>Visiting Hours: Monday- Tuesday (1430-1600)</a:t>
            </a:r>
          </a:p>
          <a:p>
            <a:r>
              <a:rPr lang="en-US" dirty="0" smtClean="0"/>
              <a:t>Lab Work: Video Tutorials &amp; Supervision by Instr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9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main objective of this course is to provide a detailed view to </a:t>
            </a:r>
            <a:r>
              <a:rPr lang="en-US" dirty="0" smtClean="0"/>
              <a:t>Software Engineering </a:t>
            </a:r>
            <a:r>
              <a:rPr lang="en-US" dirty="0"/>
              <a:t>and related topics.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students will learn about the technical as well as the management side </a:t>
            </a:r>
            <a:r>
              <a:rPr lang="en-US" dirty="0" smtClean="0"/>
              <a:t>of Software Engineering. </a:t>
            </a:r>
          </a:p>
          <a:p>
            <a:pPr algn="just"/>
            <a:r>
              <a:rPr lang="en-US" dirty="0" smtClean="0"/>
              <a:t>They </a:t>
            </a:r>
            <a:r>
              <a:rPr lang="en-US" dirty="0"/>
              <a:t>will acquire knowledge about fundamental principles of </a:t>
            </a:r>
            <a:r>
              <a:rPr lang="en-US" dirty="0" smtClean="0"/>
              <a:t>Software Engineering </a:t>
            </a:r>
            <a:r>
              <a:rPr lang="en-US" dirty="0"/>
              <a:t>and also about practical approaches to </a:t>
            </a:r>
            <a:r>
              <a:rPr lang="en-US" dirty="0" smtClean="0"/>
              <a:t>securing Software Engineering.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Moreover, students should be able to work on </a:t>
            </a:r>
            <a:r>
              <a:rPr lang="en-US" dirty="0" smtClean="0"/>
              <a:t>UML and Software Engineering.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8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32104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What is Software Process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you work to build a product or system, it’s important to go through a series of predictable steps</a:t>
            </a:r>
          </a:p>
          <a:p>
            <a:r>
              <a:rPr lang="en-US" sz="2400" dirty="0"/>
              <a:t>A road map that helps you create a timely, high-quality result. </a:t>
            </a:r>
          </a:p>
          <a:p>
            <a:r>
              <a:rPr lang="en-US" sz="2400" dirty="0"/>
              <a:t>The road map that you follow is called a “software process.”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8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Who does </a:t>
            </a:r>
            <a:r>
              <a:rPr lang="en-US" dirty="0" smtClean="0">
                <a:solidFill>
                  <a:schemeClr val="bg1"/>
                </a:solidFill>
              </a:rPr>
              <a:t>it?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Software engineers and their managers adapt the process to their needs and then follow it.</a:t>
            </a:r>
          </a:p>
          <a:p>
            <a:r>
              <a:rPr lang="en-US" sz="2400" dirty="0"/>
              <a:t>The people(stakeholders) who have requested the software have a role to play in the process of defining, building, and testing it.</a:t>
            </a:r>
          </a:p>
          <a:p>
            <a:endParaRPr lang="en-US" sz="2400" dirty="0"/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7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SDLC, Software Development Life Cycle is a process used by software industry to design, develop and test high quality software.</a:t>
            </a:r>
          </a:p>
          <a:p>
            <a:r>
              <a:rPr lang="en-US" sz="2400" dirty="0"/>
              <a:t> The SDLC aims to produce a high quality software that meets or exceeds customer expectations, reaches completion within times and cost estimates.</a:t>
            </a:r>
          </a:p>
          <a:p>
            <a:r>
              <a:rPr lang="en-US" sz="2400" dirty="0"/>
              <a:t>SDLC is also called as Software development process</a:t>
            </a: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6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SDLC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007" y="2466110"/>
            <a:ext cx="6867071" cy="4230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03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r>
              <a:rPr lang="en-US" dirty="0"/>
              <a:t>Most popular SDLC models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Build and Fix Model</a:t>
            </a:r>
          </a:p>
          <a:p>
            <a:r>
              <a:rPr lang="en-US" sz="2400" dirty="0"/>
              <a:t>Waterfall Model</a:t>
            </a:r>
          </a:p>
          <a:p>
            <a:r>
              <a:rPr lang="en-US" sz="2400" dirty="0"/>
              <a:t>Rapid Prototyping Model</a:t>
            </a:r>
          </a:p>
          <a:p>
            <a:r>
              <a:rPr lang="en-US" sz="2400" dirty="0"/>
              <a:t>Incremental Model</a:t>
            </a:r>
          </a:p>
          <a:p>
            <a:r>
              <a:rPr lang="en-US" sz="2400" dirty="0"/>
              <a:t>Synchronized and Stable Model</a:t>
            </a:r>
          </a:p>
          <a:p>
            <a:r>
              <a:rPr lang="en-US" sz="2400" dirty="0"/>
              <a:t>Rapid Application Model</a:t>
            </a:r>
          </a:p>
          <a:p>
            <a:r>
              <a:rPr lang="en-US" sz="2400" dirty="0"/>
              <a:t>Spiral Model</a:t>
            </a:r>
          </a:p>
          <a:p>
            <a:r>
              <a:rPr lang="en-US" sz="2400" dirty="0"/>
              <a:t>Fountain Model</a:t>
            </a: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1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8" y="938725"/>
            <a:ext cx="8761413" cy="706964"/>
          </a:xfrm>
        </p:spPr>
        <p:txBody>
          <a:bodyPr/>
          <a:lstStyle/>
          <a:p>
            <a:r>
              <a:rPr lang="en-US" dirty="0"/>
              <a:t>Build and Fix Model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301" y="2669034"/>
            <a:ext cx="6157120" cy="4188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549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194</TotalTime>
  <Words>584</Words>
  <Application>Microsoft Office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 Boardroom</vt:lpstr>
      <vt:lpstr>      CSC364-Software Engineering       Week-2  Lecture-4           Semester-# Fall 2018</vt:lpstr>
      <vt:lpstr>Instructor Contact Details  </vt:lpstr>
      <vt:lpstr>Course Objectives</vt:lpstr>
      <vt:lpstr>What is Software Process</vt:lpstr>
      <vt:lpstr>Who does it?</vt:lpstr>
      <vt:lpstr>SDLC</vt:lpstr>
      <vt:lpstr>A typical SDLC</vt:lpstr>
      <vt:lpstr>Most popular SDLC models</vt:lpstr>
      <vt:lpstr>Build and Fix Model</vt:lpstr>
      <vt:lpstr>Waterfall Model</vt:lpstr>
      <vt:lpstr>Waterfall Model </vt:lpstr>
      <vt:lpstr>Phases-Waterfall Model</vt:lpstr>
      <vt:lpstr>Phases-Waterfall Model</vt:lpstr>
      <vt:lpstr>Waterfall Model Pros </vt:lpstr>
      <vt:lpstr>Waterfall Model Cons</vt:lpstr>
      <vt:lpstr>PowerPoint Presentation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Zulkifl Hasan</dc:creator>
  <cp:lastModifiedBy>Muhammad Sajid Farooq</cp:lastModifiedBy>
  <cp:revision>161</cp:revision>
  <dcterms:created xsi:type="dcterms:W3CDTF">2017-09-15T05:33:00Z</dcterms:created>
  <dcterms:modified xsi:type="dcterms:W3CDTF">2018-10-01T04:53:39Z</dcterms:modified>
</cp:coreProperties>
</file>