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2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20" r:id="rId5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2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0922" y="2202306"/>
            <a:ext cx="69821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3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llman-gree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99" y="1655445"/>
            <a:ext cx="6619399" cy="278511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000" dirty="0"/>
              <a:t>BSSE    -Software Quality Engineering</a:t>
            </a:r>
            <a:r>
              <a:rPr lang="en-US" sz="3300" dirty="0"/>
              <a:t>					</a:t>
            </a:r>
            <a:br>
              <a:rPr lang="en-US" sz="3300"/>
            </a:br>
            <a:r>
              <a:rPr lang="en-US" sz="3300"/>
              <a:t>Week-13</a:t>
            </a:r>
            <a:r>
              <a:rPr lang="en-US" sz="3300" dirty="0"/>
              <a:t>	</a:t>
            </a:r>
            <a:r>
              <a:rPr lang="en-US" sz="3300"/>
              <a:t>	Lecture 25</a:t>
            </a:r>
            <a:br>
              <a:rPr lang="en-US" sz="3300" dirty="0"/>
            </a:br>
            <a:r>
              <a:rPr lang="en-US" sz="3300" dirty="0"/>
              <a:t>	</a:t>
            </a:r>
            <a:r>
              <a:rPr lang="en-US" sz="2100" dirty="0"/>
              <a:t>Semester 6- Fall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99" y="4440079"/>
            <a:ext cx="6619399" cy="985361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925013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290" y="64289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833552"/>
            <a:ext cx="6387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Types </a:t>
            </a:r>
            <a:r>
              <a:rPr sz="4000" dirty="0"/>
              <a:t>of Review:</a:t>
            </a:r>
            <a:r>
              <a:rPr sz="4000" spc="-55" dirty="0"/>
              <a:t> </a:t>
            </a:r>
            <a:r>
              <a:rPr sz="4000" spc="-5" dirty="0"/>
              <a:t>Deskchecks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2057400"/>
            <a:ext cx="7599045" cy="378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194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Unlike an inspection, a deskcheck does not  produce written logs which can be archived with  the document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later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reference.</a:t>
            </a:r>
            <a:endParaRPr sz="2800" dirty="0">
              <a:latin typeface="Times New Roman"/>
              <a:cs typeface="Times New Roman"/>
            </a:endParaRPr>
          </a:p>
          <a:p>
            <a:pPr marL="355600" marR="113665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Deskchecks can be used as predecessors to  inspections.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In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cases, having an author of a </a:t>
            </a:r>
            <a:r>
              <a:rPr sz="2400" spc="-5" dirty="0">
                <a:latin typeface="Times New Roman"/>
                <a:cs typeface="Times New Roman"/>
              </a:rPr>
              <a:t>work </a:t>
            </a:r>
            <a:r>
              <a:rPr sz="2400" dirty="0">
                <a:latin typeface="Times New Roman"/>
                <a:cs typeface="Times New Roman"/>
              </a:rPr>
              <a:t>product pass  </a:t>
            </a:r>
            <a:r>
              <a:rPr sz="2400" spc="-5" dirty="0">
                <a:latin typeface="Times New Roman"/>
                <a:cs typeface="Times New Roman"/>
              </a:rPr>
              <a:t>his work </a:t>
            </a:r>
            <a:r>
              <a:rPr sz="2400" dirty="0">
                <a:latin typeface="Times New Roman"/>
                <a:cs typeface="Times New Roman"/>
              </a:rPr>
              <a:t>to a peer for an </a:t>
            </a:r>
            <a:r>
              <a:rPr sz="2400" spc="-5" dirty="0">
                <a:latin typeface="Times New Roman"/>
                <a:cs typeface="Times New Roman"/>
              </a:rPr>
              <a:t>informal </a:t>
            </a:r>
            <a:r>
              <a:rPr sz="2400" dirty="0">
                <a:latin typeface="Times New Roman"/>
                <a:cs typeface="Times New Roman"/>
              </a:rPr>
              <a:t>review </a:t>
            </a:r>
            <a:r>
              <a:rPr sz="2400" spc="-5" dirty="0">
                <a:latin typeface="Times New Roman"/>
                <a:cs typeface="Times New Roman"/>
              </a:rPr>
              <a:t>will  </a:t>
            </a:r>
            <a:r>
              <a:rPr sz="2400" dirty="0">
                <a:latin typeface="Times New Roman"/>
                <a:cs typeface="Times New Roman"/>
              </a:rPr>
              <a:t>significantly reduce 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effort </a:t>
            </a:r>
            <a:r>
              <a:rPr sz="2400" dirty="0">
                <a:latin typeface="Times New Roman"/>
                <a:cs typeface="Times New Roman"/>
              </a:rPr>
              <a:t>involved in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inspection.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914400"/>
            <a:ext cx="2229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Peer</a:t>
            </a:r>
            <a:r>
              <a:rPr sz="3200" spc="-75" dirty="0"/>
              <a:t> </a:t>
            </a:r>
            <a:r>
              <a:rPr sz="320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7553959" cy="4634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“I show you mine and you show </a:t>
            </a:r>
            <a:r>
              <a:rPr sz="2800" spc="-10" dirty="0">
                <a:latin typeface="Times New Roman"/>
                <a:cs typeface="Times New Roman"/>
              </a:rPr>
              <a:t>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yours”</a:t>
            </a:r>
            <a:endParaRPr sz="2800" dirty="0">
              <a:latin typeface="Times New Roman"/>
              <a:cs typeface="Times New Roman"/>
            </a:endParaRPr>
          </a:p>
          <a:p>
            <a:pPr marL="355600" marR="134175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author </a:t>
            </a:r>
            <a:r>
              <a:rPr sz="2800" spc="-5" dirty="0">
                <a:latin typeface="Times New Roman"/>
                <a:cs typeface="Times New Roman"/>
              </a:rPr>
              <a:t>of the reviewed item does not  participate in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review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Effective technique that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applied when there  is a </a:t>
            </a:r>
            <a:r>
              <a:rPr sz="2800" spc="-10" dirty="0">
                <a:latin typeface="Times New Roman"/>
                <a:cs typeface="Times New Roman"/>
              </a:rPr>
              <a:t>team </a:t>
            </a:r>
            <a:r>
              <a:rPr sz="2800" spc="-5" dirty="0">
                <a:latin typeface="Times New Roman"/>
                <a:cs typeface="Times New Roman"/>
              </a:rPr>
              <a:t>(with two or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persons) 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role  (analyst, designer, programmer, technical writer,  etc.)</a:t>
            </a:r>
            <a:endParaRPr sz="2800" dirty="0">
              <a:latin typeface="Times New Roman"/>
              <a:cs typeface="Times New Roman"/>
            </a:endParaRPr>
          </a:p>
          <a:p>
            <a:pPr marL="355600" marR="2781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peer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be a </a:t>
            </a:r>
            <a:r>
              <a:rPr sz="2800" dirty="0">
                <a:latin typeface="Times New Roman"/>
                <a:cs typeface="Times New Roman"/>
              </a:rPr>
              <a:t>senior </a:t>
            </a:r>
            <a:r>
              <a:rPr sz="2800" spc="-5" dirty="0">
                <a:latin typeface="Times New Roman"/>
                <a:cs typeface="Times New Roman"/>
              </a:rPr>
              <a:t>colleague (senior/chief  analyst, senior/chief architect, senior/chief  programmer, senior/chief technical writer,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24739"/>
            <a:ext cx="2535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Walkt</a:t>
            </a:r>
            <a:r>
              <a:rPr sz="3200" spc="-15" dirty="0"/>
              <a:t>h</a:t>
            </a:r>
            <a:r>
              <a:rPr sz="3200" dirty="0"/>
              <a:t>roughs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1000" y="1981200"/>
            <a:ext cx="752475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923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Type of technical review where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producer of  the reviewed </a:t>
            </a:r>
            <a:r>
              <a:rPr sz="2800" spc="-10" dirty="0">
                <a:latin typeface="Times New Roman"/>
                <a:cs typeface="Times New Roman"/>
              </a:rPr>
              <a:t>material </a:t>
            </a:r>
            <a:r>
              <a:rPr sz="2800" spc="-5" dirty="0">
                <a:latin typeface="Times New Roman"/>
                <a:cs typeface="Times New Roman"/>
              </a:rPr>
              <a:t>serves as the review leader  and actually guides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progression of the review  (as a review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reader)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Traditionally applied to design 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355600" marR="290195" indent="-34353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the </a:t>
            </a:r>
            <a:r>
              <a:rPr sz="2800" spc="-10" dirty="0">
                <a:latin typeface="Times New Roman"/>
                <a:cs typeface="Times New Roman"/>
              </a:rPr>
              <a:t>case </a:t>
            </a:r>
            <a:r>
              <a:rPr sz="2800" spc="-5" dirty="0">
                <a:latin typeface="Times New Roman"/>
                <a:cs typeface="Times New Roman"/>
              </a:rPr>
              <a:t>of code walkthrough, test </a:t>
            </a:r>
            <a:r>
              <a:rPr sz="2800" dirty="0">
                <a:latin typeface="Times New Roman"/>
                <a:cs typeface="Times New Roman"/>
              </a:rPr>
              <a:t>inputs </a:t>
            </a:r>
            <a:r>
              <a:rPr sz="2800" spc="-10" dirty="0">
                <a:latin typeface="Times New Roman"/>
                <a:cs typeface="Times New Roman"/>
              </a:rPr>
              <a:t>may  </a:t>
            </a:r>
            <a:r>
              <a:rPr sz="2800" spc="-5" dirty="0">
                <a:latin typeface="Times New Roman"/>
                <a:cs typeface="Times New Roman"/>
              </a:rPr>
              <a:t>be selected and review participants then literally  walk through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design 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Checklist and preparation steps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eliminated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6373" y="64289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2438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Inspections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39" y="1458798"/>
            <a:ext cx="8780145" cy="52095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302895" indent="-342900">
              <a:lnSpc>
                <a:spcPct val="8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formal </a:t>
            </a:r>
            <a:r>
              <a:rPr sz="2800" b="1" dirty="0">
                <a:latin typeface="Times New Roman"/>
                <a:cs typeface="Times New Roman"/>
              </a:rPr>
              <a:t>evaluation </a:t>
            </a:r>
            <a:r>
              <a:rPr sz="2800" spc="-5" dirty="0">
                <a:latin typeface="Times New Roman"/>
                <a:cs typeface="Times New Roman"/>
              </a:rPr>
              <a:t>technique in which software  requirements, </a:t>
            </a:r>
            <a:r>
              <a:rPr sz="2800" dirty="0">
                <a:latin typeface="Times New Roman"/>
                <a:cs typeface="Times New Roman"/>
              </a:rPr>
              <a:t>design, </a:t>
            </a:r>
            <a:r>
              <a:rPr sz="2800" spc="-5" dirty="0">
                <a:latin typeface="Times New Roman"/>
                <a:cs typeface="Times New Roman"/>
              </a:rPr>
              <a:t>or code are examined in detail by a  person or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other than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author to detect faults,  violations of development standards, and other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8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Inspections </a:t>
            </a:r>
            <a:r>
              <a:rPr sz="2800" spc="-5" dirty="0">
                <a:latin typeface="Times New Roman"/>
                <a:cs typeface="Times New Roman"/>
              </a:rPr>
              <a:t>are moderated meetings in which reviewers </a:t>
            </a:r>
            <a:r>
              <a:rPr sz="2800" dirty="0">
                <a:latin typeface="Times New Roman"/>
                <a:cs typeface="Times New Roman"/>
              </a:rPr>
              <a:t>list  </a:t>
            </a:r>
            <a:r>
              <a:rPr sz="2800" spc="-5" dirty="0">
                <a:latin typeface="Times New Roman"/>
                <a:cs typeface="Times New Roman"/>
              </a:rPr>
              <a:t>all issues and defects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found </a:t>
            </a:r>
            <a:r>
              <a:rPr sz="2800" spc="-5" dirty="0">
                <a:latin typeface="Times New Roman"/>
                <a:cs typeface="Times New Roman"/>
              </a:rPr>
              <a:t>in the document and  </a:t>
            </a:r>
            <a:r>
              <a:rPr sz="2800" dirty="0">
                <a:latin typeface="Times New Roman"/>
                <a:cs typeface="Times New Roman"/>
              </a:rPr>
              <a:t>log </a:t>
            </a:r>
            <a:r>
              <a:rPr sz="2800" spc="-5" dirty="0">
                <a:latin typeface="Times New Roman"/>
                <a:cs typeface="Times New Roman"/>
              </a:rPr>
              <a:t>them so that they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addressed by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author.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4965" marR="48895" indent="-342900">
              <a:lnSpc>
                <a:spcPts val="269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 </a:t>
            </a:r>
            <a:r>
              <a:rPr sz="2800" spc="-5" dirty="0">
                <a:latin typeface="Times New Roman"/>
                <a:cs typeface="Times New Roman"/>
              </a:rPr>
              <a:t>of the inspection is to repair all of the defects so  that everyone 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inspection team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approve the work  product.</a:t>
            </a:r>
            <a:endParaRPr sz="2800" dirty="0">
              <a:latin typeface="Times New Roman"/>
              <a:cs typeface="Times New Roman"/>
            </a:endParaRPr>
          </a:p>
          <a:p>
            <a:pPr marL="756285" marR="1495425" indent="-287020">
              <a:lnSpc>
                <a:spcPts val="23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10" dirty="0">
                <a:latin typeface="Times New Roman"/>
                <a:cs typeface="Times New Roman"/>
              </a:rPr>
              <a:t>Commonly </a:t>
            </a:r>
            <a:r>
              <a:rPr sz="2400" dirty="0">
                <a:latin typeface="Times New Roman"/>
                <a:cs typeface="Times New Roman"/>
              </a:rPr>
              <a:t>inspected work products include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  </a:t>
            </a:r>
            <a:r>
              <a:rPr sz="2400" spc="-5" dirty="0">
                <a:latin typeface="Times New Roman"/>
                <a:cs typeface="Times New Roman"/>
              </a:rPr>
              <a:t>requirements </a:t>
            </a:r>
            <a:r>
              <a:rPr sz="2400" dirty="0">
                <a:latin typeface="Times New Roman"/>
                <a:cs typeface="Times New Roman"/>
              </a:rPr>
              <a:t>specifications and test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6373" y="64289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199" y="914400"/>
            <a:ext cx="2554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Inspections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2983" y="1897341"/>
            <a:ext cx="8279130" cy="46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Running an inspection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meeting:</a:t>
            </a:r>
            <a:endParaRPr sz="2800" dirty="0">
              <a:latin typeface="Times New Roman"/>
              <a:cs typeface="Times New Roman"/>
            </a:endParaRPr>
          </a:p>
          <a:p>
            <a:pPr marL="850900" marR="19050" lvl="1" indent="-381000">
              <a:lnSpc>
                <a:spcPts val="2300"/>
              </a:lnSpc>
              <a:spcBef>
                <a:spcPts val="580"/>
              </a:spcBef>
              <a:buAutoNum type="arabicPeriod"/>
              <a:tabLst>
                <a:tab pos="850900" algn="l"/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work </a:t>
            </a:r>
            <a:r>
              <a:rPr sz="2400" dirty="0">
                <a:latin typeface="Times New Roman"/>
                <a:cs typeface="Times New Roman"/>
              </a:rPr>
              <a:t>product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selected for review and a team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gathered  for an inspection </a:t>
            </a:r>
            <a:r>
              <a:rPr sz="2400" spc="-5" dirty="0">
                <a:latin typeface="Times New Roman"/>
                <a:cs typeface="Times New Roman"/>
              </a:rPr>
              <a:t>meeting </a:t>
            </a:r>
            <a:r>
              <a:rPr sz="2400" dirty="0">
                <a:latin typeface="Times New Roman"/>
                <a:cs typeface="Times New Roman"/>
              </a:rPr>
              <a:t>to review the </a:t>
            </a:r>
            <a:r>
              <a:rPr sz="2400" spc="-5" dirty="0">
                <a:latin typeface="Times New Roman"/>
                <a:cs typeface="Times New Roman"/>
              </a:rPr>
              <a:t>work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product.</a:t>
            </a:r>
          </a:p>
          <a:p>
            <a:pPr marL="850900" lvl="1" indent="-3816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850900" algn="l"/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moderator is </a:t>
            </a:r>
            <a:r>
              <a:rPr sz="2400" dirty="0">
                <a:latin typeface="Times New Roman"/>
                <a:cs typeface="Times New Roman"/>
              </a:rPr>
              <a:t>chosen to </a:t>
            </a:r>
            <a:r>
              <a:rPr sz="2400" spc="-5" dirty="0">
                <a:latin typeface="Times New Roman"/>
                <a:cs typeface="Times New Roman"/>
              </a:rPr>
              <a:t>moderate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meeting.</a:t>
            </a:r>
            <a:endParaRPr sz="2400" dirty="0">
              <a:latin typeface="Times New Roman"/>
              <a:cs typeface="Times New Roman"/>
            </a:endParaRPr>
          </a:p>
          <a:p>
            <a:pPr marL="850900" marR="58419" lvl="1" indent="-381000">
              <a:lnSpc>
                <a:spcPts val="2300"/>
              </a:lnSpc>
              <a:spcBef>
                <a:spcPts val="560"/>
              </a:spcBef>
              <a:buAutoNum type="arabicPeriod"/>
              <a:tabLst>
                <a:tab pos="850900" algn="l"/>
                <a:tab pos="851535" algn="l"/>
              </a:tabLst>
            </a:pPr>
            <a:r>
              <a:rPr sz="2400" dirty="0">
                <a:latin typeface="Times New Roman"/>
                <a:cs typeface="Times New Roman"/>
              </a:rPr>
              <a:t>Each inspector prepares for the </a:t>
            </a:r>
            <a:r>
              <a:rPr sz="2400" spc="-5" dirty="0">
                <a:latin typeface="Times New Roman"/>
                <a:cs typeface="Times New Roman"/>
              </a:rPr>
              <a:t>meeting </a:t>
            </a:r>
            <a:r>
              <a:rPr sz="2400" dirty="0">
                <a:latin typeface="Times New Roman"/>
                <a:cs typeface="Times New Roman"/>
              </a:rPr>
              <a:t>by reading 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  </a:t>
            </a:r>
            <a:r>
              <a:rPr sz="2400" dirty="0">
                <a:latin typeface="Times New Roman"/>
                <a:cs typeface="Times New Roman"/>
              </a:rPr>
              <a:t>product and noting each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defect.</a:t>
            </a:r>
            <a:endParaRPr sz="2400" dirty="0">
              <a:latin typeface="Times New Roman"/>
              <a:cs typeface="Times New Roman"/>
            </a:endParaRPr>
          </a:p>
          <a:p>
            <a:pPr marL="850900" marR="5080" lvl="1" indent="-381000">
              <a:lnSpc>
                <a:spcPct val="80000"/>
              </a:lnSpc>
              <a:spcBef>
                <a:spcPts val="600"/>
              </a:spcBef>
              <a:buAutoNum type="arabicPeriod"/>
              <a:tabLst>
                <a:tab pos="850900" algn="l"/>
                <a:tab pos="851535" algn="l"/>
              </a:tabLst>
            </a:pPr>
            <a:r>
              <a:rPr sz="2400" dirty="0">
                <a:latin typeface="Times New Roman"/>
                <a:cs typeface="Times New Roman"/>
              </a:rPr>
              <a:t>In an inspection, a defect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any part of the work product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keep an inspector from approving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</a:p>
          <a:p>
            <a:pPr marL="850900" marR="154940" lvl="1" indent="-381000">
              <a:lnSpc>
                <a:spcPct val="80000"/>
              </a:lnSpc>
              <a:spcBef>
                <a:spcPts val="580"/>
              </a:spcBef>
              <a:buAutoNum type="arabicPeriod"/>
              <a:tabLst>
                <a:tab pos="850900" algn="l"/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Discussion is </a:t>
            </a:r>
            <a:r>
              <a:rPr sz="2400" dirty="0">
                <a:latin typeface="Times New Roman"/>
                <a:cs typeface="Times New Roman"/>
              </a:rPr>
              <a:t>focused on each </a:t>
            </a:r>
            <a:r>
              <a:rPr sz="2400" spc="-5" dirty="0">
                <a:latin typeface="Times New Roman"/>
                <a:cs typeface="Times New Roman"/>
              </a:rPr>
              <a:t>defect,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coming </a:t>
            </a:r>
            <a:r>
              <a:rPr sz="2400" dirty="0">
                <a:latin typeface="Times New Roman"/>
                <a:cs typeface="Times New Roman"/>
              </a:rPr>
              <a:t>up with a  specific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resolution.</a:t>
            </a:r>
          </a:p>
          <a:p>
            <a:pPr marL="1270000" marR="281305" lvl="2" indent="-342900">
              <a:lnSpc>
                <a:spcPct val="80000"/>
              </a:lnSpc>
              <a:spcBef>
                <a:spcPts val="495"/>
              </a:spcBef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Times New Roman"/>
                <a:cs typeface="Times New Roman"/>
              </a:rPr>
              <a:t>It’s the job of the inspection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to do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just identify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problems;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must also come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solutions.</a:t>
            </a:r>
          </a:p>
          <a:p>
            <a:pPr marL="850900" lvl="1" indent="-381635">
              <a:lnSpc>
                <a:spcPts val="2575"/>
              </a:lnSpc>
              <a:buAutoNum type="arabicPeriod"/>
              <a:tabLst>
                <a:tab pos="850900" algn="l"/>
                <a:tab pos="8515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moderator compiles </a:t>
            </a:r>
            <a:r>
              <a:rPr sz="2400" dirty="0">
                <a:latin typeface="Times New Roman"/>
                <a:cs typeface="Times New Roman"/>
              </a:rPr>
              <a:t>all of the defect resolutions into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</a:p>
          <a:p>
            <a:pPr marL="850900">
              <a:lnSpc>
                <a:spcPts val="2590"/>
              </a:lnSpc>
            </a:pPr>
            <a:r>
              <a:rPr sz="2400" i="1" dirty="0">
                <a:latin typeface="Times New Roman"/>
                <a:cs typeface="Times New Roman"/>
              </a:rPr>
              <a:t>inspection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log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6373" y="64289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707212"/>
            <a:ext cx="4250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Inspection Log</a:t>
            </a:r>
            <a:r>
              <a:rPr sz="3200" spc="-95" dirty="0"/>
              <a:t> </a:t>
            </a:r>
            <a:r>
              <a:rPr sz="3200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1409217"/>
            <a:ext cx="6566916" cy="5446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6373" y="64289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390" y="838200"/>
            <a:ext cx="229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Code</a:t>
            </a:r>
            <a:r>
              <a:rPr sz="3200" spc="-80" dirty="0"/>
              <a:t> </a:t>
            </a:r>
            <a:r>
              <a:rPr sz="3200" dirty="0"/>
              <a:t>Review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968" y="2057400"/>
            <a:ext cx="8272145" cy="408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90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i="1" dirty="0">
                <a:latin typeface="Times New Roman"/>
                <a:cs typeface="Times New Roman"/>
              </a:rPr>
              <a:t>code review </a:t>
            </a:r>
            <a:r>
              <a:rPr sz="3200" dirty="0">
                <a:latin typeface="Times New Roman"/>
                <a:cs typeface="Times New Roman"/>
              </a:rPr>
              <a:t>is a special kind of inspection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which the team examines a sample of code and  fixes any defects 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it.</a:t>
            </a:r>
            <a:endParaRPr sz="3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a code review, a defect is a block of code which  does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properly </a:t>
            </a:r>
            <a:r>
              <a:rPr sz="2800" spc="-10" dirty="0">
                <a:latin typeface="Times New Roman"/>
                <a:cs typeface="Times New Roman"/>
              </a:rPr>
              <a:t>implement </a:t>
            </a:r>
            <a:r>
              <a:rPr sz="2800" spc="-5" dirty="0">
                <a:latin typeface="Times New Roman"/>
                <a:cs typeface="Times New Roman"/>
              </a:rPr>
              <a:t>its requirements, which  does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function as the programmer intended, or  which is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incorrect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could 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improved</a:t>
            </a:r>
            <a:endParaRPr sz="2800" dirty="0">
              <a:latin typeface="Times New Roman"/>
              <a:cs typeface="Times New Roman"/>
            </a:endParaRPr>
          </a:p>
          <a:p>
            <a:pPr marL="1155700" marR="904875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it could be </a:t>
            </a:r>
            <a:r>
              <a:rPr sz="2400" spc="-5" dirty="0">
                <a:latin typeface="Times New Roman"/>
                <a:cs typeface="Times New Roman"/>
              </a:rPr>
              <a:t>made more </a:t>
            </a:r>
            <a:r>
              <a:rPr sz="2400" dirty="0">
                <a:latin typeface="Times New Roman"/>
                <a:cs typeface="Times New Roman"/>
              </a:rPr>
              <a:t>readable 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 performance </a:t>
            </a:r>
            <a:r>
              <a:rPr sz="2400" dirty="0">
                <a:latin typeface="Times New Roman"/>
                <a:cs typeface="Times New Roman"/>
              </a:rPr>
              <a:t>could 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improved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6373" y="64289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4787" y="685800"/>
            <a:ext cx="229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Code</a:t>
            </a:r>
            <a:r>
              <a:rPr sz="3200" spc="-80" dirty="0"/>
              <a:t> </a:t>
            </a:r>
            <a:r>
              <a:rPr sz="3200" dirty="0"/>
              <a:t>Review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1573" y="1547944"/>
            <a:ext cx="7924800" cy="52222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9085" marR="5080" indent="-287020">
              <a:lnSpc>
                <a:spcPts val="2690"/>
              </a:lnSpc>
              <a:spcBef>
                <a:spcPts val="74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It’s important to review </a:t>
            </a:r>
            <a:r>
              <a:rPr sz="2800" dirty="0">
                <a:latin typeface="Times New Roman"/>
                <a:cs typeface="Times New Roman"/>
              </a:rPr>
              <a:t>the code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is most likely  to have defects. This will </a:t>
            </a:r>
            <a:r>
              <a:rPr sz="2800" dirty="0">
                <a:latin typeface="Times New Roman"/>
                <a:cs typeface="Times New Roman"/>
              </a:rPr>
              <a:t>generally be </a:t>
            </a:r>
            <a:r>
              <a:rPr sz="2800" spc="-5" dirty="0">
                <a:latin typeface="Times New Roman"/>
                <a:cs typeface="Times New Roman"/>
              </a:rPr>
              <a:t>the most  complex, </a:t>
            </a:r>
            <a:r>
              <a:rPr sz="2800" dirty="0">
                <a:latin typeface="Times New Roman"/>
                <a:cs typeface="Times New Roman"/>
              </a:rPr>
              <a:t>tricky or involved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code.</a:t>
            </a: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299720" algn="l"/>
              </a:tabLst>
            </a:pPr>
            <a:r>
              <a:rPr sz="2800" dirty="0">
                <a:latin typeface="Times New Roman"/>
                <a:cs typeface="Times New Roman"/>
              </a:rPr>
              <a:t>Good candidates for code </a:t>
            </a:r>
            <a:r>
              <a:rPr sz="2800" spc="-5" dirty="0">
                <a:latin typeface="Times New Roman"/>
                <a:cs typeface="Times New Roman"/>
              </a:rPr>
              <a:t>review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include:</a:t>
            </a:r>
          </a:p>
          <a:p>
            <a:pPr marL="698500" marR="653415" lvl="1" indent="-228600">
              <a:lnSpc>
                <a:spcPts val="23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portion of the software that only one person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expertise 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Code that </a:t>
            </a:r>
            <a:r>
              <a:rPr sz="2400" spc="-5" dirty="0">
                <a:latin typeface="Times New Roman"/>
                <a:cs typeface="Times New Roman"/>
              </a:rPr>
              <a:t>implements </a:t>
            </a:r>
            <a:r>
              <a:rPr sz="2400" dirty="0">
                <a:latin typeface="Times New Roman"/>
                <a:cs typeface="Times New Roman"/>
              </a:rPr>
              <a:t>a highly abstract or tricky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</a:p>
          <a:p>
            <a:pPr marL="698500" lvl="1" indent="-229235">
              <a:lnSpc>
                <a:spcPts val="2595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An object, library or </a:t>
            </a:r>
            <a:r>
              <a:rPr sz="2400" spc="-5" dirty="0">
                <a:latin typeface="Times New Roman"/>
                <a:cs typeface="Times New Roman"/>
              </a:rPr>
              <a:t>API </a:t>
            </a:r>
            <a:r>
              <a:rPr sz="2400" dirty="0">
                <a:latin typeface="Times New Roman"/>
                <a:cs typeface="Times New Roman"/>
              </a:rPr>
              <a:t>that is particularly </a:t>
            </a:r>
            <a:r>
              <a:rPr sz="2400" spc="-5" dirty="0">
                <a:latin typeface="Times New Roman"/>
                <a:cs typeface="Times New Roman"/>
              </a:rPr>
              <a:t>difficult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</a:p>
          <a:p>
            <a:pPr marL="698500">
              <a:lnSpc>
                <a:spcPts val="2595"/>
              </a:lnSpc>
            </a:pPr>
            <a:r>
              <a:rPr sz="2400" spc="-5" dirty="0">
                <a:latin typeface="Times New Roman"/>
                <a:cs typeface="Times New Roman"/>
              </a:rPr>
              <a:t>work with</a:t>
            </a:r>
            <a:endParaRPr sz="2400" dirty="0">
              <a:latin typeface="Times New Roman"/>
              <a:cs typeface="Times New Roman"/>
            </a:endParaRPr>
          </a:p>
          <a:p>
            <a:pPr marL="698500" marR="8255" lvl="1" indent="-228600">
              <a:lnSpc>
                <a:spcPts val="2300"/>
              </a:lnSpc>
              <a:spcBef>
                <a:spcPts val="565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Code </a:t>
            </a:r>
            <a:r>
              <a:rPr sz="2400" spc="-5" dirty="0">
                <a:latin typeface="Times New Roman"/>
                <a:cs typeface="Times New Roman"/>
              </a:rPr>
              <a:t>written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someone </a:t>
            </a:r>
            <a:r>
              <a:rPr sz="2400" dirty="0">
                <a:latin typeface="Times New Roman"/>
                <a:cs typeface="Times New Roman"/>
              </a:rPr>
              <a:t>who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inexperienced or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not  written that kind of code </a:t>
            </a:r>
            <a:r>
              <a:rPr sz="2400" spc="-5" dirty="0">
                <a:latin typeface="Times New Roman"/>
                <a:cs typeface="Times New Roman"/>
              </a:rPr>
              <a:t>before, </a:t>
            </a:r>
            <a:r>
              <a:rPr sz="2400" dirty="0">
                <a:latin typeface="Times New Roman"/>
                <a:cs typeface="Times New Roman"/>
              </a:rPr>
              <a:t>or written in an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unfamiliar  </a:t>
            </a:r>
            <a:r>
              <a:rPr sz="2400" dirty="0">
                <a:latin typeface="Times New Roman"/>
                <a:cs typeface="Times New Roman"/>
              </a:rPr>
              <a:t>language</a:t>
            </a: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Code which employs </a:t>
            </a:r>
            <a:r>
              <a:rPr sz="2400" dirty="0">
                <a:latin typeface="Times New Roman"/>
                <a:cs typeface="Times New Roman"/>
              </a:rPr>
              <a:t>a new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</a:t>
            </a:r>
          </a:p>
          <a:p>
            <a:pPr marL="698500" marR="290830" lvl="1" indent="-228600">
              <a:lnSpc>
                <a:spcPts val="2300"/>
              </a:lnSpc>
              <a:spcBef>
                <a:spcPts val="56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area of the code that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especially </a:t>
            </a:r>
            <a:r>
              <a:rPr sz="2400" dirty="0">
                <a:latin typeface="Times New Roman"/>
                <a:cs typeface="Times New Roman"/>
              </a:rPr>
              <a:t>catastrophic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 there 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defects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17269"/>
            <a:ext cx="86366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A sample general </a:t>
            </a:r>
            <a:r>
              <a:rPr sz="2600" spc="-5" dirty="0"/>
              <a:t>checklist </a:t>
            </a:r>
            <a:r>
              <a:rPr sz="2600" dirty="0"/>
              <a:t>for </a:t>
            </a:r>
            <a:r>
              <a:rPr sz="2600" spc="-5" dirty="0"/>
              <a:t>reviewing software </a:t>
            </a:r>
            <a:r>
              <a:rPr sz="2600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43888"/>
            <a:ext cx="8986520" cy="51568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Coverage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completeness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all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essential </a:t>
            </a:r>
            <a:r>
              <a:rPr sz="2200" spc="-10" dirty="0">
                <a:solidFill>
                  <a:srgbClr val="3333CC"/>
                </a:solidFill>
                <a:latin typeface="Times New Roman"/>
                <a:cs typeface="Times New Roman"/>
              </a:rPr>
              <a:t>items</a:t>
            </a:r>
            <a:r>
              <a:rPr sz="2200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completed?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Have all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irrelevant </a:t>
            </a:r>
            <a:r>
              <a:rPr sz="2200" spc="-10" dirty="0">
                <a:solidFill>
                  <a:srgbClr val="3333CC"/>
                </a:solidFill>
                <a:latin typeface="Times New Roman"/>
                <a:cs typeface="Times New Roman"/>
              </a:rPr>
              <a:t>items </a:t>
            </a:r>
            <a:r>
              <a:rPr sz="2200" spc="-5" dirty="0">
                <a:latin typeface="Times New Roman"/>
                <a:cs typeface="Times New Roman"/>
              </a:rPr>
              <a:t>been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omitted?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technical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level </a:t>
            </a:r>
            <a:r>
              <a:rPr sz="2200" spc="-5" dirty="0">
                <a:latin typeface="Times New Roman"/>
                <a:cs typeface="Times New Roman"/>
              </a:rPr>
              <a:t>of each topic addressed properly for this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document?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Is there a clear statement of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goals </a:t>
            </a:r>
            <a:r>
              <a:rPr sz="2200" spc="-5" dirty="0">
                <a:latin typeface="Times New Roman"/>
                <a:cs typeface="Times New Roman"/>
              </a:rPr>
              <a:t>for this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document?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200" spc="-5" dirty="0">
                <a:latin typeface="Times New Roman"/>
                <a:cs typeface="Times New Roman"/>
              </a:rPr>
              <a:t>(Don't forget: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documentation does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10" dirty="0">
                <a:latin typeface="Times New Roman"/>
                <a:cs typeface="Times New Roman"/>
              </a:rPr>
              <a:t>mean </a:t>
            </a:r>
            <a:r>
              <a:rPr sz="2200" spc="-5" dirty="0">
                <a:latin typeface="Times New Roman"/>
                <a:cs typeface="Times New Roman"/>
              </a:rPr>
              <a:t>better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documentation)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Correctness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there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incorrect</a:t>
            </a:r>
            <a:r>
              <a:rPr sz="22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items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there any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contradictions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635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there any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ambiguities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875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Clarity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Consistency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 material and statements in the document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clear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examples </a:t>
            </a:r>
            <a:r>
              <a:rPr sz="2200" spc="-5" dirty="0">
                <a:latin typeface="Times New Roman"/>
                <a:cs typeface="Times New Roman"/>
              </a:rPr>
              <a:t>clear, useful, relevant and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correct?</a:t>
            </a:r>
            <a:endParaRPr sz="2200">
              <a:latin typeface="Times New Roman"/>
              <a:cs typeface="Times New Roman"/>
            </a:endParaRPr>
          </a:p>
          <a:p>
            <a:pPr marL="811847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Cont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/-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1" y="6509410"/>
            <a:ext cx="4265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(Adapted </a:t>
            </a:r>
            <a:r>
              <a:rPr sz="1200" i="1" spc="-15" dirty="0">
                <a:latin typeface="Times New Roman"/>
                <a:cs typeface="Times New Roman"/>
              </a:rPr>
              <a:t>from </a:t>
            </a:r>
            <a:r>
              <a:rPr sz="1200" i="1" spc="-5" dirty="0">
                <a:latin typeface="Times New Roman"/>
                <a:cs typeface="Times New Roman"/>
              </a:rPr>
              <a:t>Ilene Burnstein, </a:t>
            </a:r>
            <a:r>
              <a:rPr sz="1200" i="1" dirty="0">
                <a:latin typeface="Times New Roman"/>
                <a:cs typeface="Times New Roman"/>
              </a:rPr>
              <a:t>Practical </a:t>
            </a:r>
            <a:r>
              <a:rPr sz="1200" i="1" spc="-10" dirty="0">
                <a:latin typeface="Times New Roman"/>
                <a:cs typeface="Times New Roman"/>
              </a:rPr>
              <a:t>Software </a:t>
            </a:r>
            <a:r>
              <a:rPr sz="1200" i="1" spc="-15" dirty="0">
                <a:latin typeface="Times New Roman"/>
                <a:cs typeface="Times New Roman"/>
              </a:rPr>
              <a:t>Testing, </a:t>
            </a:r>
            <a:r>
              <a:rPr sz="1200" i="1" dirty="0">
                <a:latin typeface="Times New Roman"/>
                <a:cs typeface="Times New Roman"/>
              </a:rPr>
              <a:t>page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327)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484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Sample general </a:t>
            </a:r>
            <a:r>
              <a:rPr spc="-10" dirty="0"/>
              <a:t>checklist</a:t>
            </a:r>
            <a:r>
              <a:rPr spc="6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149" y="1303164"/>
            <a:ext cx="8608695" cy="51746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425"/>
              </a:spcBef>
              <a:buClr>
                <a:srgbClr val="8B182C"/>
              </a:buClr>
              <a:buSzPct val="50000"/>
              <a:buFont typeface="Wingdings"/>
              <a:buChar char="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Clarity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Consistency</a:t>
            </a:r>
            <a:r>
              <a:rPr sz="24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(cont.)</a:t>
            </a:r>
          </a:p>
          <a:p>
            <a:pPr marL="685800" marR="5080" lvl="1" indent="-193675">
              <a:lnSpc>
                <a:spcPts val="2110"/>
              </a:lnSpc>
              <a:spcBef>
                <a:spcPts val="810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diagrams, graphs and illustrations </a:t>
            </a:r>
            <a:r>
              <a:rPr sz="2200" spc="-20" dirty="0">
                <a:latin typeface="Times New Roman"/>
                <a:cs typeface="Times New Roman"/>
              </a:rPr>
              <a:t>clear, </a:t>
            </a:r>
            <a:r>
              <a:rPr sz="2200" spc="-5" dirty="0">
                <a:latin typeface="Times New Roman"/>
                <a:cs typeface="Times New Roman"/>
              </a:rPr>
              <a:t>correct, use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proper  notation, </a:t>
            </a:r>
            <a:r>
              <a:rPr sz="2200" spc="-10" dirty="0">
                <a:latin typeface="Times New Roman"/>
                <a:cs typeface="Times New Roman"/>
              </a:rPr>
              <a:t>effective, </a:t>
            </a:r>
            <a:r>
              <a:rPr sz="2200" spc="-5" dirty="0">
                <a:latin typeface="Times New Roman"/>
                <a:cs typeface="Times New Roman"/>
              </a:rPr>
              <a:t>in the proper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place?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8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terminology </a:t>
            </a:r>
            <a:r>
              <a:rPr sz="2200" spc="-5" dirty="0">
                <a:latin typeface="Times New Roman"/>
                <a:cs typeface="Times New Roman"/>
              </a:rPr>
              <a:t>clear and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there a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glossary </a:t>
            </a:r>
            <a:r>
              <a:rPr sz="2200" spc="-5" dirty="0">
                <a:latin typeface="Times New Roman"/>
                <a:cs typeface="Times New Roman"/>
              </a:rPr>
              <a:t>of technical </a:t>
            </a:r>
            <a:r>
              <a:rPr sz="2200" spc="-10" dirty="0">
                <a:latin typeface="Times New Roman"/>
                <a:cs typeface="Times New Roman"/>
              </a:rPr>
              <a:t>terms </a:t>
            </a:r>
            <a:r>
              <a:rPr sz="2200" spc="-5" dirty="0">
                <a:latin typeface="Times New Roman"/>
                <a:cs typeface="Times New Roman"/>
              </a:rPr>
              <a:t>that is complete and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writing </a:t>
            </a:r>
            <a:r>
              <a:rPr sz="2200" dirty="0">
                <a:solidFill>
                  <a:srgbClr val="3333CC"/>
                </a:solidFill>
                <a:latin typeface="Times New Roman"/>
                <a:cs typeface="Times New Roman"/>
              </a:rPr>
              <a:t>style </a:t>
            </a:r>
            <a:r>
              <a:rPr sz="2200" spc="-5" dirty="0">
                <a:latin typeface="Times New Roman"/>
                <a:cs typeface="Times New Roman"/>
              </a:rPr>
              <a:t>clear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(nonambiguous)?</a:t>
            </a:r>
            <a:endParaRPr sz="2200" dirty="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1120"/>
              </a:spcBef>
              <a:buClr>
                <a:srgbClr val="8B182C"/>
              </a:buClr>
              <a:buSzPct val="50000"/>
              <a:buFont typeface="Wingdings"/>
              <a:buChar char=""/>
              <a:tabLst>
                <a:tab pos="301625" algn="l"/>
                <a:tab pos="30226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References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Aids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Document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Comprehension</a:t>
            </a:r>
            <a:endParaRPr sz="24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9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there an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abstract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CC"/>
                </a:solidFill>
                <a:latin typeface="Times New Roman"/>
                <a:cs typeface="Times New Roman"/>
              </a:rPr>
              <a:t>introduction</a:t>
            </a:r>
            <a:r>
              <a:rPr sz="2200" dirty="0">
                <a:latin typeface="Times New Roman"/>
                <a:cs typeface="Times New Roman"/>
              </a:rPr>
              <a:t>?</a:t>
            </a:r>
          </a:p>
          <a:p>
            <a:pPr marL="685800" lvl="1" indent="-193675">
              <a:lnSpc>
                <a:spcPct val="100000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there a well placed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table </a:t>
            </a:r>
            <a:r>
              <a:rPr sz="22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2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contents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ts val="2375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Are the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topics or items broken down </a:t>
            </a:r>
            <a:r>
              <a:rPr sz="2200" spc="-5" dirty="0">
                <a:latin typeface="Times New Roman"/>
                <a:cs typeface="Times New Roman"/>
              </a:rPr>
              <a:t>in a manner that is easy to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</a:t>
            </a:r>
            <a:endParaRPr sz="2200" dirty="0">
              <a:latin typeface="Times New Roman"/>
              <a:cs typeface="Times New Roman"/>
            </a:endParaRPr>
          </a:p>
          <a:p>
            <a:pPr marL="6858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and is understandable?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there a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bibliography </a:t>
            </a:r>
            <a:r>
              <a:rPr sz="2200" spc="-5" dirty="0">
                <a:latin typeface="Times New Roman"/>
                <a:cs typeface="Times New Roman"/>
              </a:rPr>
              <a:t>that is </a:t>
            </a:r>
            <a:r>
              <a:rPr sz="2200" spc="-20" dirty="0">
                <a:latin typeface="Times New Roman"/>
                <a:cs typeface="Times New Roman"/>
              </a:rPr>
              <a:t>clear, </a:t>
            </a:r>
            <a:r>
              <a:rPr sz="2200" spc="-5" dirty="0">
                <a:latin typeface="Times New Roman"/>
                <a:cs typeface="Times New Roman"/>
              </a:rPr>
              <a:t>complete and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there an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index </a:t>
            </a:r>
            <a:r>
              <a:rPr sz="2200" spc="-5" dirty="0">
                <a:latin typeface="Times New Roman"/>
                <a:cs typeface="Times New Roman"/>
              </a:rPr>
              <a:t>that is </a:t>
            </a:r>
            <a:r>
              <a:rPr sz="2200" spc="-20" dirty="0">
                <a:latin typeface="Times New Roman"/>
                <a:cs typeface="Times New Roman"/>
              </a:rPr>
              <a:t>clear, </a:t>
            </a:r>
            <a:r>
              <a:rPr sz="2200" spc="-5" dirty="0">
                <a:latin typeface="Times New Roman"/>
                <a:cs typeface="Times New Roman"/>
              </a:rPr>
              <a:t>complete and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correct?</a:t>
            </a:r>
            <a:endParaRPr sz="2200" dirty="0">
              <a:latin typeface="Times New Roman"/>
              <a:cs typeface="Times New Roman"/>
            </a:endParaRPr>
          </a:p>
          <a:p>
            <a:pPr marL="685800" lvl="1" indent="-193675">
              <a:lnSpc>
                <a:spcPct val="100000"/>
              </a:lnSpc>
              <a:spcBef>
                <a:spcPts val="265"/>
              </a:spcBef>
              <a:buChar char="•"/>
              <a:tabLst>
                <a:tab pos="686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333CC"/>
                </a:solidFill>
                <a:latin typeface="Times New Roman"/>
                <a:cs typeface="Times New Roman"/>
              </a:rPr>
              <a:t>page and figure numbering </a:t>
            </a:r>
            <a:r>
              <a:rPr sz="2200" spc="-5" dirty="0">
                <a:latin typeface="Times New Roman"/>
                <a:cs typeface="Times New Roman"/>
              </a:rPr>
              <a:t>correct and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consistent?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6290" y="64289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922" y="2202306"/>
            <a:ext cx="697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Project Monitoring </a:t>
            </a:r>
            <a:r>
              <a:rPr sz="4000" b="1" dirty="0">
                <a:solidFill>
                  <a:srgbClr val="000099"/>
                </a:solidFill>
                <a:latin typeface="Times New Roman"/>
                <a:cs typeface="Times New Roman"/>
              </a:rPr>
              <a:t>and</a:t>
            </a:r>
            <a:r>
              <a:rPr sz="4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233" y="3421760"/>
            <a:ext cx="3874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Software</a:t>
            </a:r>
            <a:r>
              <a:rPr sz="4000" b="1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Reviews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918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sample specification </a:t>
            </a:r>
            <a:r>
              <a:rPr dirty="0"/>
              <a:t>(or </a:t>
            </a:r>
            <a:r>
              <a:rPr spc="-5" dirty="0"/>
              <a:t>requirements) attributes</a:t>
            </a:r>
            <a:r>
              <a:rPr spc="105" dirty="0"/>
              <a:t> </a:t>
            </a:r>
            <a:r>
              <a:rPr spc="-10" dirty="0"/>
              <a:t>checklist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44928"/>
              </p:ext>
            </p:extLst>
          </p:nvPr>
        </p:nvGraphicFramePr>
        <p:xfrm>
          <a:off x="115329" y="1338887"/>
          <a:ext cx="8892539" cy="53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Attribute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What to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consider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Complete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242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Is anything missing or forgotten? Is it thorough? Does it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include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everything  necessary 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make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it stand</a:t>
                      </a:r>
                      <a:r>
                        <a:rPr sz="16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alone?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29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Accurate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7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Is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proposed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solution correct? Does it properly define the goal?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6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errors?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76">
                <a:tc>
                  <a:txBody>
                    <a:bodyPr/>
                    <a:lstStyle/>
                    <a:p>
                      <a:pPr marL="71755" marR="984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Precise, 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uo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 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Clear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508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Is the description exact 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vague? Is there a single interpretation? Is it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easy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read and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understandable?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Consistent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1123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Is the description of the feature written so that it doesn't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conflict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with itself or  other items in the</a:t>
                      </a:r>
                      <a:r>
                        <a:rPr sz="16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specification?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600" b="1" spc="-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Relevant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3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2355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Is the statement necessary to specify the feature? Is there extra information  that should be left out? Is the feature traceable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 original customer</a:t>
                      </a:r>
                      <a:r>
                        <a:rPr sz="16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need?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600" b="1" spc="-1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Feasible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718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Can the feature be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implemented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with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personnel, tools, and  resources within the specified budget and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schedule?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56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600" b="1" spc="-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Code-free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3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308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Does the specification stick with defining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product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underlying  software design, architecture, and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code?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43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600" b="1" spc="-3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Testable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Can the feature be tested? Is enough information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provided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that a tester</a:t>
                      </a:r>
                      <a:r>
                        <a:rPr sz="16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could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create tests to verify its</a:t>
                      </a:r>
                      <a:r>
                        <a:rPr sz="16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operation?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37046" y="6563055"/>
            <a:ext cx="2825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(Adapted </a:t>
            </a:r>
            <a:r>
              <a:rPr sz="1200" i="1" spc="-10" dirty="0">
                <a:latin typeface="Times New Roman"/>
                <a:cs typeface="Times New Roman"/>
              </a:rPr>
              <a:t>from: </a:t>
            </a:r>
            <a:r>
              <a:rPr sz="1200" i="1" spc="-5" dirty="0">
                <a:latin typeface="Times New Roman"/>
                <a:cs typeface="Times New Roman"/>
              </a:rPr>
              <a:t>Ron </a:t>
            </a:r>
            <a:r>
              <a:rPr sz="1200" i="1" dirty="0">
                <a:latin typeface="Times New Roman"/>
                <a:cs typeface="Times New Roman"/>
              </a:rPr>
              <a:t>Patton, </a:t>
            </a:r>
            <a:r>
              <a:rPr sz="1200" i="1" spc="-10" dirty="0">
                <a:latin typeface="Times New Roman"/>
                <a:cs typeface="Times New Roman"/>
              </a:rPr>
              <a:t>Software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Testing)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sample supplementary </a:t>
            </a:r>
            <a:r>
              <a:rPr spc="-10" dirty="0"/>
              <a:t>checklist </a:t>
            </a:r>
            <a:r>
              <a:rPr dirty="0"/>
              <a:t>for </a:t>
            </a:r>
            <a:r>
              <a:rPr spc="-5" dirty="0"/>
              <a:t>design</a:t>
            </a:r>
            <a:r>
              <a:rPr spc="80" dirty="0"/>
              <a:t> </a:t>
            </a:r>
            <a:r>
              <a:rPr spc="-1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933575"/>
            <a:ext cx="9717405" cy="49244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58140" marR="155575" indent="-343535">
              <a:lnSpc>
                <a:spcPct val="100000"/>
              </a:lnSpc>
              <a:spcBef>
                <a:spcPts val="1345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the high-level and detailed design consistent with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requirements</a:t>
            </a:r>
            <a:r>
              <a:rPr sz="2400" dirty="0">
                <a:latin typeface="Times New Roman"/>
                <a:cs typeface="Times New Roman"/>
              </a:rPr>
              <a:t>?  Do they address all the functional and quality </a:t>
            </a:r>
            <a:r>
              <a:rPr sz="2400" spc="-5" dirty="0">
                <a:latin typeface="Times New Roman"/>
                <a:cs typeface="Times New Roman"/>
              </a:rPr>
              <a:t>requirements? </a:t>
            </a:r>
            <a:r>
              <a:rPr sz="2400" dirty="0">
                <a:latin typeface="Times New Roman"/>
                <a:cs typeface="Times New Roman"/>
              </a:rPr>
              <a:t>Is  detailed design consistent with high-level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design?</a:t>
            </a:r>
          </a:p>
          <a:p>
            <a:pPr marL="358140" marR="47942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Are design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decisions </a:t>
            </a:r>
            <a:r>
              <a:rPr sz="2400" dirty="0">
                <a:latin typeface="Times New Roman"/>
                <a:cs typeface="Times New Roman"/>
              </a:rPr>
              <a:t>properly highlighted and justified and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traced  back to </a:t>
            </a:r>
            <a:r>
              <a:rPr sz="2400" spc="-5" dirty="0">
                <a:latin typeface="Times New Roman"/>
                <a:cs typeface="Times New Roman"/>
              </a:rPr>
              <a:t>requirements? Are design </a:t>
            </a:r>
            <a:r>
              <a:rPr sz="2400" dirty="0">
                <a:latin typeface="Times New Roman"/>
                <a:cs typeface="Times New Roman"/>
              </a:rPr>
              <a:t>alternatives identified and  evaluated?</a:t>
            </a:r>
          </a:p>
          <a:p>
            <a:pPr marL="358140" marR="84137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Are design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notations </a:t>
            </a:r>
            <a:r>
              <a:rPr sz="2400" dirty="0">
                <a:latin typeface="Times New Roman"/>
                <a:cs typeface="Times New Roman"/>
              </a:rPr>
              <a:t>(ex: </a:t>
            </a:r>
            <a:r>
              <a:rPr sz="2000" dirty="0">
                <a:latin typeface="Times New Roman"/>
                <a:cs typeface="Times New Roman"/>
              </a:rPr>
              <a:t>UML</a:t>
            </a:r>
            <a:r>
              <a:rPr sz="2400" dirty="0">
                <a:latin typeface="Times New Roman"/>
                <a:cs typeface="Times New Roman"/>
              </a:rPr>
              <a:t>),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(ex: </a:t>
            </a:r>
            <a:r>
              <a:rPr sz="2000" dirty="0">
                <a:latin typeface="Times New Roman"/>
                <a:cs typeface="Times New Roman"/>
              </a:rPr>
              <a:t>OOD, ATAM</a:t>
            </a:r>
            <a:r>
              <a:rPr sz="2400" dirty="0">
                <a:latin typeface="Times New Roman"/>
                <a:cs typeface="Times New Roman"/>
              </a:rPr>
              <a:t>) and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standards </a:t>
            </a:r>
            <a:r>
              <a:rPr sz="2400" dirty="0">
                <a:latin typeface="Times New Roman"/>
                <a:cs typeface="Times New Roman"/>
              </a:rPr>
              <a:t>chosen and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adequately?</a:t>
            </a:r>
          </a:p>
          <a:p>
            <a:pPr marL="35814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naming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conventions </a:t>
            </a:r>
            <a:r>
              <a:rPr sz="2400" dirty="0">
                <a:latin typeface="Times New Roman"/>
                <a:cs typeface="Times New Roman"/>
              </a:rPr>
              <a:t>being followed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appropriately?</a:t>
            </a:r>
            <a:endParaRPr sz="2400" dirty="0">
              <a:latin typeface="Times New Roman"/>
              <a:cs typeface="Times New Roman"/>
            </a:endParaRPr>
          </a:p>
          <a:p>
            <a:pPr marL="358140" marR="6794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structuring </a:t>
            </a:r>
            <a:r>
              <a:rPr sz="2400" spc="-5" dirty="0">
                <a:latin typeface="Times New Roman"/>
                <a:cs typeface="Times New Roman"/>
              </a:rPr>
              <a:t>(partitioning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sub-systems, modules,  </a:t>
            </a:r>
            <a:r>
              <a:rPr sz="2400" dirty="0">
                <a:latin typeface="Times New Roman"/>
                <a:cs typeface="Times New Roman"/>
              </a:rPr>
              <a:t>layers, etc.) well </a:t>
            </a:r>
            <a:r>
              <a:rPr sz="2400" spc="-5" dirty="0">
                <a:latin typeface="Times New Roman"/>
                <a:cs typeface="Times New Roman"/>
              </a:rPr>
              <a:t>defined </a:t>
            </a:r>
            <a:r>
              <a:rPr sz="2400" dirty="0">
                <a:latin typeface="Times New Roman"/>
                <a:cs typeface="Times New Roman"/>
              </a:rPr>
              <a:t>and explained?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responsibilities </a:t>
            </a:r>
            <a:r>
              <a:rPr sz="2400" dirty="0">
                <a:latin typeface="Times New Roman"/>
                <a:cs typeface="Times New Roman"/>
              </a:rPr>
              <a:t>of  each </a:t>
            </a:r>
            <a:r>
              <a:rPr sz="2400" spc="-5" dirty="0">
                <a:latin typeface="Times New Roman"/>
                <a:cs typeface="Times New Roman"/>
              </a:rPr>
              <a:t>module </a:t>
            </a:r>
            <a:r>
              <a:rPr sz="2400" dirty="0">
                <a:latin typeface="Times New Roman"/>
                <a:cs typeface="Times New Roman"/>
              </a:rPr>
              <a:t>and the relationships between </a:t>
            </a:r>
            <a:r>
              <a:rPr sz="2400" spc="-5" dirty="0">
                <a:latin typeface="Times New Roman"/>
                <a:cs typeface="Times New Roman"/>
              </a:rPr>
              <a:t>modules </a:t>
            </a:r>
            <a:r>
              <a:rPr sz="2400" dirty="0">
                <a:latin typeface="Times New Roman"/>
                <a:cs typeface="Times New Roman"/>
              </a:rPr>
              <a:t>well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explained? </a:t>
            </a:r>
            <a:r>
              <a:rPr sz="2400" spc="-5" dirty="0">
                <a:latin typeface="Times New Roman"/>
                <a:cs typeface="Times New Roman"/>
              </a:rPr>
              <a:t>Do modules </a:t>
            </a:r>
            <a:r>
              <a:rPr sz="2400" dirty="0">
                <a:latin typeface="Times New Roman"/>
                <a:cs typeface="Times New Roman"/>
              </a:rPr>
              <a:t>exhibit strong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cohesion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weak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coupling</a:t>
            </a:r>
            <a:r>
              <a:rPr sz="2400" dirty="0">
                <a:latin typeface="Times New Roman"/>
                <a:cs typeface="Times New Roman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93522"/>
            <a:ext cx="84582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sample supplementary </a:t>
            </a:r>
            <a:r>
              <a:rPr spc="-10" dirty="0"/>
              <a:t>checklist </a:t>
            </a:r>
            <a:r>
              <a:rPr dirty="0"/>
              <a:t>for </a:t>
            </a:r>
            <a:r>
              <a:rPr spc="-5" dirty="0"/>
              <a:t>design</a:t>
            </a:r>
            <a:r>
              <a:rPr spc="80" dirty="0"/>
              <a:t> </a:t>
            </a:r>
            <a:r>
              <a:rPr spc="-1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" y="1636963"/>
            <a:ext cx="8863330" cy="5370701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latin typeface="Times New Roman"/>
                <a:cs typeface="Times New Roman"/>
              </a:rPr>
              <a:t>Cont.</a:t>
            </a:r>
          </a:p>
          <a:p>
            <a:pPr marL="358140" marR="502284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dirty="0">
                <a:latin typeface="Times New Roman"/>
                <a:cs typeface="Times New Roman"/>
              </a:rPr>
              <a:t>Is there a clear and rigorous description of each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module</a:t>
            </a:r>
            <a:r>
              <a:rPr sz="2400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interface</a:t>
            </a:r>
            <a:r>
              <a:rPr sz="2400" dirty="0">
                <a:latin typeface="Times New Roman"/>
                <a:cs typeface="Times New Roman"/>
              </a:rPr>
              <a:t>,  both at the syntactic and </a:t>
            </a:r>
            <a:r>
              <a:rPr sz="2400" spc="-5" dirty="0">
                <a:latin typeface="Times New Roman"/>
                <a:cs typeface="Times New Roman"/>
              </a:rPr>
              <a:t>semantic </a:t>
            </a:r>
            <a:r>
              <a:rPr sz="2400" dirty="0">
                <a:latin typeface="Times New Roman"/>
                <a:cs typeface="Times New Roman"/>
              </a:rPr>
              <a:t>level?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dependencies  </a:t>
            </a:r>
            <a:r>
              <a:rPr sz="2400" spc="-5" dirty="0">
                <a:latin typeface="Times New Roman"/>
                <a:cs typeface="Times New Roman"/>
              </a:rPr>
              <a:t>identified?</a:t>
            </a:r>
            <a:endParaRPr sz="2400" dirty="0">
              <a:latin typeface="Times New Roman"/>
              <a:cs typeface="Times New Roman"/>
            </a:endParaRPr>
          </a:p>
          <a:p>
            <a:pPr marL="358140" marR="4876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interface design </a:t>
            </a:r>
            <a:r>
              <a:rPr sz="2400" dirty="0">
                <a:latin typeface="Times New Roman"/>
                <a:cs typeface="Times New Roman"/>
              </a:rPr>
              <a:t>issues, including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standardization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  addressed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properly?</a:t>
            </a:r>
          </a:p>
          <a:p>
            <a:pPr marL="358140" marR="20637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there a clear description of the interfaces between this system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other </a:t>
            </a:r>
            <a:r>
              <a:rPr sz="2400" dirty="0">
                <a:latin typeface="Times New Roman"/>
                <a:cs typeface="Times New Roman"/>
              </a:rPr>
              <a:t>software and hardware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35814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reuse </a:t>
            </a:r>
            <a:r>
              <a:rPr sz="2400" dirty="0">
                <a:latin typeface="Times New Roman"/>
                <a:cs typeface="Times New Roman"/>
              </a:rPr>
              <a:t>issues been properly addressed, </a:t>
            </a:r>
            <a:r>
              <a:rPr sz="2400" spc="-5" dirty="0">
                <a:latin typeface="Times New Roman"/>
                <a:cs typeface="Times New Roman"/>
              </a:rPr>
              <a:t>namely </a:t>
            </a:r>
            <a:r>
              <a:rPr sz="2400" dirty="0">
                <a:latin typeface="Times New Roman"/>
                <a:cs typeface="Times New Roman"/>
              </a:rPr>
              <a:t>the possible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reuse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COTS (commercial </a:t>
            </a:r>
            <a:r>
              <a:rPr sz="2400" dirty="0">
                <a:latin typeface="Times New Roman"/>
                <a:cs typeface="Times New Roman"/>
              </a:rPr>
              <a:t>off the shelf)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buy-or-build </a:t>
            </a:r>
            <a:r>
              <a:rPr sz="2400" dirty="0">
                <a:latin typeface="Times New Roman"/>
                <a:cs typeface="Times New Roman"/>
              </a:rPr>
              <a:t> decision) and in-house reusable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components?</a:t>
            </a:r>
            <a:endParaRPr sz="2400" dirty="0">
              <a:latin typeface="Times New Roman"/>
              <a:cs typeface="Times New Roman"/>
            </a:endParaRPr>
          </a:p>
          <a:p>
            <a:pPr marL="358140" marR="19177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designed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that it can be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tested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various </a:t>
            </a:r>
            <a:r>
              <a:rPr sz="2400" dirty="0">
                <a:latin typeface="Times New Roman"/>
                <a:cs typeface="Times New Roman"/>
              </a:rPr>
              <a:t>levels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(unit,  integration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system)?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384" y="6509410"/>
            <a:ext cx="2902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(Adapted </a:t>
            </a:r>
            <a:r>
              <a:rPr sz="1200" i="1" spc="-15" dirty="0">
                <a:latin typeface="Times New Roman"/>
                <a:cs typeface="Times New Roman"/>
              </a:rPr>
              <a:t>from: </a:t>
            </a:r>
            <a:r>
              <a:rPr sz="1200" i="1" spc="-5" dirty="0">
                <a:latin typeface="Times New Roman"/>
                <a:cs typeface="Times New Roman"/>
              </a:rPr>
              <a:t>Ilene Burnstein, </a:t>
            </a:r>
            <a:r>
              <a:rPr sz="1200" i="1" dirty="0">
                <a:latin typeface="Times New Roman"/>
                <a:cs typeface="Times New Roman"/>
              </a:rPr>
              <a:t>page</a:t>
            </a:r>
            <a:r>
              <a:rPr sz="1200" i="1" spc="114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328-329)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51" y="484692"/>
            <a:ext cx="806983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 </a:t>
            </a:r>
            <a:r>
              <a:rPr sz="3200" spc="-5" dirty="0"/>
              <a:t>sample </a:t>
            </a:r>
            <a:r>
              <a:rPr sz="3200" dirty="0"/>
              <a:t>general code review checklist</a:t>
            </a:r>
            <a:r>
              <a:rPr sz="3200" spc="-65" dirty="0"/>
              <a:t> 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88364" y="1219200"/>
            <a:ext cx="8730615" cy="551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 </a:t>
            </a:r>
            <a:r>
              <a:rPr sz="2400" dirty="0">
                <a:latin typeface="Times New Roman"/>
                <a:cs typeface="Times New Roman"/>
              </a:rPr>
              <a:t>Issues</a:t>
            </a: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Does </a:t>
            </a:r>
            <a:r>
              <a:rPr sz="1800" dirty="0">
                <a:latin typeface="Times New Roman"/>
                <a:cs typeface="Times New Roman"/>
              </a:rPr>
              <a:t>each unit implement a single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there instances where the unit should 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partitioned?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Is code consistent with detailed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design?</a:t>
            </a:r>
          </a:p>
          <a:p>
            <a:pPr marL="756285" lvl="1" indent="-287020">
              <a:lnSpc>
                <a:spcPts val="215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Does </a:t>
            </a:r>
            <a:r>
              <a:rPr sz="1800" dirty="0">
                <a:latin typeface="Times New Roman"/>
                <a:cs typeface="Times New Roman"/>
              </a:rPr>
              <a:t>the code cover detailed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design?</a:t>
            </a: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Items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there an input validity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check?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Arrays-check array dimensions, boundaries,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indices.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Variables - are they all defined, initiated? have correct types and </a:t>
            </a:r>
            <a:r>
              <a:rPr sz="1800" spc="-5" dirty="0">
                <a:latin typeface="Times New Roman"/>
                <a:cs typeface="Times New Roman"/>
              </a:rPr>
              <a:t>scopes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checked?</a:t>
            </a:r>
          </a:p>
          <a:p>
            <a:pPr marL="756285" lvl="1" indent="-287020">
              <a:lnSpc>
                <a:spcPts val="215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all variables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used?</a:t>
            </a: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Computations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there computations using variables with inconsistent data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types?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mixed-mode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computations?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target value of an </a:t>
            </a:r>
            <a:r>
              <a:rPr sz="1800" spc="-5" dirty="0">
                <a:latin typeface="Times New Roman"/>
                <a:cs typeface="Times New Roman"/>
              </a:rPr>
              <a:t>assignment smaller </a:t>
            </a:r>
            <a:r>
              <a:rPr sz="1800" dirty="0">
                <a:latin typeface="Times New Roman"/>
                <a:cs typeface="Times New Roman"/>
              </a:rPr>
              <a:t>than the right-hand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Is over- or underflow a possibility (division by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zero)?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there invalid </a:t>
            </a:r>
            <a:r>
              <a:rPr sz="1800" spc="-5" dirty="0">
                <a:latin typeface="Times New Roman"/>
                <a:cs typeface="Times New Roman"/>
              </a:rPr>
              <a:t>uses </a:t>
            </a:r>
            <a:r>
              <a:rPr sz="1800" dirty="0">
                <a:latin typeface="Times New Roman"/>
                <a:cs typeface="Times New Roman"/>
              </a:rPr>
              <a:t>of integers or floating point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arithmetic?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comparisons </a:t>
            </a:r>
            <a:r>
              <a:rPr sz="1800" dirty="0">
                <a:latin typeface="Times New Roman"/>
                <a:cs typeface="Times New Roman"/>
              </a:rPr>
              <a:t>between floating point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numbers?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assumptions </a:t>
            </a:r>
            <a:r>
              <a:rPr sz="1800" dirty="0">
                <a:latin typeface="Times New Roman"/>
                <a:cs typeface="Times New Roman"/>
              </a:rPr>
              <a:t>about the evaluation order in Boolean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expressions?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 comparison operators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1" y="0"/>
            <a:ext cx="812736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tx1"/>
                </a:solidFill>
              </a:rPr>
              <a:t>A </a:t>
            </a:r>
            <a:r>
              <a:rPr sz="3200" b="1" spc="-5" dirty="0">
                <a:solidFill>
                  <a:schemeClr val="tx1"/>
                </a:solidFill>
              </a:rPr>
              <a:t>sample </a:t>
            </a:r>
            <a:r>
              <a:rPr sz="3200" b="1" dirty="0">
                <a:solidFill>
                  <a:schemeClr val="tx1"/>
                </a:solidFill>
              </a:rPr>
              <a:t>general code review checklist</a:t>
            </a:r>
            <a:r>
              <a:rPr sz="3200" b="1" spc="-65" dirty="0">
                <a:solidFill>
                  <a:schemeClr val="tx1"/>
                </a:solidFill>
              </a:rPr>
              <a:t>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585" y="536615"/>
            <a:ext cx="8908415" cy="5464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Control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Flow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Issues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program, module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or, unit eventually</a:t>
            </a:r>
            <a:r>
              <a:rPr sz="18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terminate?</a:t>
            </a:r>
          </a:p>
          <a:p>
            <a:pPr marL="756285" marR="26543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there a </a:t>
            </a: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possibility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of an infinite loop, a loop with a </a:t>
            </a: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premature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exit, a loop that never  executes?</a:t>
            </a: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and attributes of the parameters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by a caller </a:t>
            </a:r>
            <a:r>
              <a:rPr sz="1800" spc="-5" dirty="0">
                <a:latin typeface="Times New Roman"/>
                <a:cs typeface="Times New Roman"/>
              </a:rPr>
              <a:t>match </a:t>
            </a:r>
            <a:r>
              <a:rPr sz="1800" dirty="0">
                <a:latin typeface="Times New Roman"/>
                <a:cs typeface="Times New Roman"/>
              </a:rPr>
              <a:t>those of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</a:p>
          <a:p>
            <a:pPr marL="7562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routine? Is the order of parameters also correct and </a:t>
            </a:r>
            <a:r>
              <a:rPr sz="1800" spc="-5" dirty="0">
                <a:latin typeface="Times New Roman"/>
                <a:cs typeface="Times New Roman"/>
              </a:rPr>
              <a:t>consistent </a:t>
            </a:r>
            <a:r>
              <a:rPr sz="1800" dirty="0">
                <a:latin typeface="Times New Roman"/>
                <a:cs typeface="Times New Roman"/>
              </a:rPr>
              <a:t>in caller 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Does </a:t>
            </a:r>
            <a:r>
              <a:rPr sz="1800" dirty="0">
                <a:latin typeface="Times New Roman"/>
                <a:cs typeface="Times New Roman"/>
              </a:rPr>
              <a:t>a function or procedure alter a parameter that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only </a:t>
            </a:r>
            <a:r>
              <a:rPr sz="1800" spc="-5" dirty="0">
                <a:latin typeface="Times New Roman"/>
                <a:cs typeface="Times New Roman"/>
              </a:rPr>
              <a:t>meant as </a:t>
            </a:r>
            <a:r>
              <a:rPr sz="1800" dirty="0">
                <a:latin typeface="Times New Roman"/>
                <a:cs typeface="Times New Roman"/>
              </a:rPr>
              <a:t>an input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parameter?</a:t>
            </a:r>
          </a:p>
          <a:p>
            <a:pPr marL="756285" marR="13335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there are global variables, do they have corresponding definitions and attributes in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  the </a:t>
            </a:r>
            <a:r>
              <a:rPr sz="1800" spc="-5" dirty="0">
                <a:latin typeface="Times New Roman"/>
                <a:cs typeface="Times New Roman"/>
              </a:rPr>
              <a:t>modules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them?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Input/output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Issues</a:t>
            </a: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Have all </a:t>
            </a:r>
            <a:r>
              <a:rPr sz="1800" spc="-5" dirty="0">
                <a:latin typeface="Times New Roman"/>
                <a:cs typeface="Times New Roman"/>
              </a:rPr>
              <a:t>files </a:t>
            </a:r>
            <a:r>
              <a:rPr sz="1800" dirty="0">
                <a:latin typeface="Times New Roman"/>
                <a:cs typeface="Times New Roman"/>
              </a:rPr>
              <a:t>been opened 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use?</a:t>
            </a: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all files properly closed 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termination?</a:t>
            </a: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files are declared are their attributes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correct?</a:t>
            </a: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EOF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I/O </a:t>
            </a:r>
            <a:r>
              <a:rPr sz="1800" dirty="0">
                <a:latin typeface="Times New Roman"/>
                <a:cs typeface="Times New Roman"/>
              </a:rPr>
              <a:t>errors conditions handed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correctly?</a:t>
            </a: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Is I/O buffer size and record size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compatible?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365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 </a:t>
            </a:r>
            <a:r>
              <a:rPr sz="3200" spc="-5" dirty="0"/>
              <a:t>sample </a:t>
            </a:r>
            <a:r>
              <a:rPr sz="3200" dirty="0"/>
              <a:t>general code review checklist</a:t>
            </a:r>
            <a:r>
              <a:rPr sz="3200" spc="-65" dirty="0"/>
              <a:t> </a:t>
            </a:r>
            <a:r>
              <a:rPr sz="320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10" y="1021956"/>
            <a:ext cx="8809990" cy="5824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Portability</a:t>
            </a: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Issues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Is there an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assumed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character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set,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and integer or floating point</a:t>
            </a:r>
            <a:r>
              <a:rPr sz="2000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representation?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ts val="239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Are their service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calls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that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mar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need to be</a:t>
            </a:r>
            <a:r>
              <a:rPr sz="2000" spc="-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modified?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5" dirty="0">
                <a:latin typeface="Times New Roman"/>
                <a:cs typeface="Times New Roman"/>
              </a:rPr>
              <a:t> Messages</a:t>
            </a:r>
            <a:endParaRPr sz="2400" dirty="0">
              <a:latin typeface="Times New Roman"/>
              <a:cs typeface="Times New Roman"/>
            </a:endParaRPr>
          </a:p>
          <a:p>
            <a:pPr marL="756285" marR="908050" lvl="1" indent="-287020">
              <a:lnSpc>
                <a:spcPts val="192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warnings and informational </a:t>
            </a:r>
            <a:r>
              <a:rPr sz="2000" spc="-5" dirty="0">
                <a:latin typeface="Times New Roman"/>
                <a:cs typeface="Times New Roman"/>
              </a:rPr>
              <a:t>messages </a:t>
            </a:r>
            <a:r>
              <a:rPr sz="2000" dirty="0">
                <a:latin typeface="Times New Roman"/>
                <a:cs typeface="Times New Roman"/>
              </a:rPr>
              <a:t>been checked and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  </a:t>
            </a:r>
            <a:r>
              <a:rPr sz="2000" spc="-5" dirty="0">
                <a:latin typeface="Times New Roman"/>
                <a:cs typeface="Times New Roman"/>
              </a:rPr>
              <a:t>appropriately?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Comments/Code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</a:t>
            </a:r>
            <a:endParaRPr sz="2400" dirty="0">
              <a:latin typeface="Times New Roman"/>
              <a:cs typeface="Times New Roman"/>
            </a:endParaRPr>
          </a:p>
          <a:p>
            <a:pPr marL="756285" marR="63500" lvl="1" indent="-287020">
              <a:lnSpc>
                <a:spcPts val="192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Has the code been properly documented? Are there global, procedure, 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  comments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appropriate?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39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Is the documentation </a:t>
            </a:r>
            <a:r>
              <a:rPr sz="2000" spc="-5" dirty="0">
                <a:latin typeface="Times New Roman"/>
                <a:cs typeface="Times New Roman"/>
              </a:rPr>
              <a:t>clear, and </a:t>
            </a:r>
            <a:r>
              <a:rPr sz="2000" dirty="0">
                <a:latin typeface="Times New Roman"/>
                <a:cs typeface="Times New Roman"/>
              </a:rPr>
              <a:t>correct, and does it support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understanding?</a:t>
            </a: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Code Layout and </a:t>
            </a:r>
            <a:r>
              <a:rPr sz="2400" spc="-5" dirty="0">
                <a:latin typeface="Times New Roman"/>
                <a:cs typeface="Times New Roman"/>
              </a:rPr>
              <a:t>White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</a:p>
          <a:p>
            <a:pPr marL="756285" lvl="1" indent="-287020">
              <a:lnSpc>
                <a:spcPts val="216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Has white space and indentation been used to support understanding of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</a:p>
          <a:p>
            <a:pPr marL="756285">
              <a:lnSpc>
                <a:spcPts val="2155"/>
              </a:lnSpc>
            </a:pPr>
            <a:r>
              <a:rPr sz="2000" dirty="0">
                <a:latin typeface="Times New Roman"/>
                <a:cs typeface="Times New Roman"/>
              </a:rPr>
              <a:t>logic and code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intent?</a:t>
            </a: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Maintenance</a:t>
            </a: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Does each module have a single exit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the modules easy to change (low coupling and high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cohesion)?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533146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Times New Roman"/>
                <a:cs typeface="Times New Roman"/>
              </a:rPr>
              <a:t>(Adapted </a:t>
            </a:r>
            <a:r>
              <a:rPr sz="1600" i="1" spc="-15" dirty="0">
                <a:latin typeface="Times New Roman"/>
                <a:cs typeface="Times New Roman"/>
              </a:rPr>
              <a:t>from: </a:t>
            </a:r>
            <a:r>
              <a:rPr sz="1600" i="1" spc="-5" dirty="0">
                <a:latin typeface="Times New Roman"/>
                <a:cs typeface="Times New Roman"/>
              </a:rPr>
              <a:t>Ilene </a:t>
            </a:r>
            <a:r>
              <a:rPr sz="1600" i="1" dirty="0">
                <a:latin typeface="Times New Roman"/>
                <a:cs typeface="Times New Roman"/>
              </a:rPr>
              <a:t>Burnstein, </a:t>
            </a:r>
            <a:r>
              <a:rPr sz="1600" i="1" spc="-5" dirty="0">
                <a:latin typeface="Times New Roman"/>
                <a:cs typeface="Times New Roman"/>
              </a:rPr>
              <a:t>page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331)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183642"/>
            <a:ext cx="768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sample code review </a:t>
            </a:r>
            <a:r>
              <a:rPr spc="-10" dirty="0"/>
              <a:t>checklist </a:t>
            </a:r>
            <a:r>
              <a:rPr dirty="0"/>
              <a:t>for </a:t>
            </a:r>
            <a:r>
              <a:rPr spc="-5" dirty="0"/>
              <a:t>C programs</a:t>
            </a:r>
            <a:r>
              <a:rPr spc="5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066" y="990600"/>
            <a:ext cx="8074660" cy="521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Items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all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  <a:r>
              <a:rPr sz="2000" spc="-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lowercase?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all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  <a:r>
              <a:rPr sz="2000" spc="-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initialized?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variable </a:t>
            </a:r>
            <a:r>
              <a:rPr sz="2000" spc="-5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consistent, and do they reflect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usage?</a:t>
            </a:r>
          </a:p>
          <a:p>
            <a:pPr marL="756285" lvl="1" indent="-287020">
              <a:lnSpc>
                <a:spcPts val="216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declarations documented (except for those that are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understand)?</a:t>
            </a:r>
          </a:p>
          <a:p>
            <a:pPr marL="756285" marR="11430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Is each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used for a singe function (except for loop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  </a:t>
            </a:r>
            <a:r>
              <a:rPr sz="2000" spc="-5" dirty="0">
                <a:latin typeface="Times New Roman"/>
                <a:cs typeface="Times New Roman"/>
              </a:rPr>
              <a:t>names)?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39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Is the scope of the variable as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intended?</a:t>
            </a:r>
          </a:p>
          <a:p>
            <a:pPr marL="355600" indent="-343535">
              <a:lnSpc>
                <a:spcPts val="287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Constants</a:t>
            </a: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constants in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uppercase?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constants defined with 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"#define"?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constants used in </a:t>
            </a:r>
            <a:r>
              <a:rPr sz="2000" spc="-5" dirty="0">
                <a:latin typeface="Times New Roman"/>
                <a:cs typeface="Times New Roman"/>
              </a:rPr>
              <a:t>multiple files </a:t>
            </a:r>
            <a:r>
              <a:rPr sz="2000" dirty="0">
                <a:latin typeface="Times New Roman"/>
                <a:cs typeface="Times New Roman"/>
              </a:rPr>
              <a:t>defined in an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  header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file?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Pointers</a:t>
            </a: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pointers declared properly as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pointers?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the pointers </a:t>
            </a:r>
            <a:r>
              <a:rPr sz="2000" spc="-5" dirty="0">
                <a:latin typeface="Times New Roman"/>
                <a:cs typeface="Times New Roman"/>
              </a:rPr>
              <a:t>initialized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properly?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221361"/>
            <a:ext cx="768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sample code review </a:t>
            </a:r>
            <a:r>
              <a:rPr spc="-10" dirty="0"/>
              <a:t>checklist </a:t>
            </a:r>
            <a:r>
              <a:rPr dirty="0"/>
              <a:t>for </a:t>
            </a:r>
            <a:r>
              <a:rPr spc="-5" dirty="0"/>
              <a:t>C programs</a:t>
            </a:r>
            <a:r>
              <a:rPr spc="5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1066800"/>
            <a:ext cx="8172450" cy="534761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Control</a:t>
            </a: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Are if/then,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else,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and switch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statements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used clearly and</a:t>
            </a:r>
            <a:r>
              <a:rPr sz="2000" spc="-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properly?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Strings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Strings should have proper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pointers.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Strings should end with 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NULL.</a:t>
            </a:r>
          </a:p>
          <a:p>
            <a:pPr marL="355600" indent="-343535">
              <a:lnSpc>
                <a:spcPct val="100000"/>
              </a:lnSpc>
              <a:spcBef>
                <a:spcPts val="2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Brackets</a:t>
            </a: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All curly brackets should have </a:t>
            </a:r>
            <a:r>
              <a:rPr sz="2000" spc="-5" dirty="0">
                <a:latin typeface="Times New Roman"/>
                <a:cs typeface="Times New Roman"/>
              </a:rPr>
              <a:t>appropriate </a:t>
            </a:r>
            <a:r>
              <a:rPr sz="2000" dirty="0">
                <a:latin typeface="Times New Roman"/>
                <a:cs typeface="Times New Roman"/>
              </a:rPr>
              <a:t>indentations and be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matched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Operators</a:t>
            </a: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5" dirty="0">
                <a:latin typeface="Times New Roman"/>
                <a:cs typeface="Times New Roman"/>
              </a:rPr>
              <a:t>all initializations </a:t>
            </a:r>
            <a:r>
              <a:rPr sz="2000" dirty="0">
                <a:latin typeface="Times New Roman"/>
                <a:cs typeface="Times New Roman"/>
              </a:rPr>
              <a:t>use an " = " and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an " =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="?</a:t>
            </a: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Check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see that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logic operators are correct,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use of = /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</a:p>
          <a:p>
            <a:pPr marL="75628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=, 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||</a:t>
            </a: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Computations</a:t>
            </a:r>
            <a:endParaRPr sz="2400" dirty="0">
              <a:latin typeface="Times New Roman"/>
              <a:cs typeface="Times New Roman"/>
            </a:endParaRPr>
          </a:p>
          <a:p>
            <a:pPr marL="756285" marR="50800" lvl="1" indent="-287020">
              <a:lnSpc>
                <a:spcPts val="2160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parentheses used in </a:t>
            </a:r>
            <a:r>
              <a:rPr sz="2000" spc="-5" dirty="0">
                <a:latin typeface="Times New Roman"/>
                <a:cs typeface="Times New Roman"/>
              </a:rPr>
              <a:t>complex </a:t>
            </a:r>
            <a:r>
              <a:rPr sz="2000" dirty="0">
                <a:latin typeface="Times New Roman"/>
                <a:cs typeface="Times New Roman"/>
              </a:rPr>
              <a:t>expressions and are they used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properly  for </a:t>
            </a:r>
            <a:r>
              <a:rPr sz="2000" spc="-5" dirty="0">
                <a:latin typeface="Times New Roman"/>
                <a:cs typeface="Times New Roman"/>
              </a:rPr>
              <a:t>specifying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precedences?</a:t>
            </a: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Are shifts used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properly?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69863" y="6483197"/>
            <a:ext cx="2661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(Adapted </a:t>
            </a:r>
            <a:r>
              <a:rPr sz="1200" i="1" spc="-15" dirty="0">
                <a:latin typeface="Times New Roman"/>
                <a:cs typeface="Times New Roman"/>
              </a:rPr>
              <a:t>from: </a:t>
            </a:r>
            <a:r>
              <a:rPr sz="1200" i="1" spc="-5" dirty="0">
                <a:latin typeface="Times New Roman"/>
                <a:cs typeface="Times New Roman"/>
              </a:rPr>
              <a:t>Ilene Burnstein, page.</a:t>
            </a:r>
            <a:r>
              <a:rPr sz="1200" i="1" spc="1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331)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4167"/>
            <a:ext cx="682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 </a:t>
            </a:r>
            <a:r>
              <a:rPr sz="2400" dirty="0"/>
              <a:t>sample (end-user) documentation review</a:t>
            </a:r>
            <a:r>
              <a:rPr sz="2400" spc="-95" dirty="0"/>
              <a:t> </a:t>
            </a:r>
            <a:r>
              <a:rPr sz="2400" dirty="0"/>
              <a:t>checklist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3687" y="920813"/>
          <a:ext cx="8524875" cy="526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1400" b="1" i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i="1" dirty="0">
                          <a:latin typeface="Trebuchet MS"/>
                          <a:cs typeface="Trebuchet MS"/>
                        </a:rPr>
                        <a:t>to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ts val="1620"/>
                        </a:lnSpc>
                      </a:pPr>
                      <a:r>
                        <a:rPr sz="1400" b="1" i="1" dirty="0">
                          <a:latin typeface="Trebuchet MS"/>
                          <a:cs typeface="Trebuchet MS"/>
                        </a:rPr>
                        <a:t>Check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rebuchet MS"/>
                          <a:cs typeface="Trebuchet MS"/>
                        </a:rPr>
                        <a:t>What to</a:t>
                      </a:r>
                      <a:r>
                        <a:rPr sz="1400" b="1" i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i="1" dirty="0">
                          <a:latin typeface="Trebuchet MS"/>
                          <a:cs typeface="Trebuchet MS"/>
                        </a:rPr>
                        <a:t>Consider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9">
                <a:tc gridSpan="2"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i="1" dirty="0">
                          <a:latin typeface="Trebuchet MS"/>
                          <a:cs typeface="Trebuchet MS"/>
                        </a:rPr>
                        <a:t>General</a:t>
                      </a:r>
                      <a:r>
                        <a:rPr sz="1200" i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i="1" dirty="0">
                          <a:latin typeface="Trebuchet MS"/>
                          <a:cs typeface="Trebuchet MS"/>
                        </a:rPr>
                        <a:t>Areas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Trebuchet MS"/>
                          <a:cs typeface="Trebuchet MS"/>
                        </a:rPr>
                        <a:t>Audience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Does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documentation speak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 the correct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level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audience,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not too novice, not too</a:t>
                      </a:r>
                      <a:r>
                        <a:rPr sz="120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advanced?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ts val="1639"/>
                        </a:lnSpc>
                      </a:pPr>
                      <a:r>
                        <a:rPr sz="1400" b="1" spc="-15" dirty="0">
                          <a:latin typeface="Trebuchet MS"/>
                          <a:cs typeface="Trebuchet MS"/>
                        </a:rPr>
                        <a:t>Terminology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just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 the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terminology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proper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the audience?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terms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used consistently? If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acronyms or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abbreviations 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used,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standard ones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be defined?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sure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company's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acronyms 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don't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accidentally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through.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terms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indexed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cross-referenced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correctly?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R="161290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b="1" dirty="0">
                          <a:latin typeface="Trebuchet MS"/>
                          <a:cs typeface="Trebuchet MS"/>
                        </a:rPr>
                        <a:t>Content</a:t>
                      </a:r>
                      <a:r>
                        <a:rPr sz="14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and  subject  matter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Are 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appropriate topics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covered? Are any topics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missing? How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about topics that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shouldn't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included,  such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feature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was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cut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told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manual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writer.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the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material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covered  in the proper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depth?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gridSpan="2">
                  <a:txBody>
                    <a:bodyPr/>
                    <a:lstStyle/>
                    <a:p>
                      <a:pPr marL="45085" algn="ctr">
                        <a:lnSpc>
                          <a:spcPts val="1410"/>
                        </a:lnSpc>
                      </a:pPr>
                      <a:r>
                        <a:rPr sz="1200" i="1" spc="-5" dirty="0">
                          <a:latin typeface="Trebuchet MS"/>
                          <a:cs typeface="Trebuchet MS"/>
                        </a:rPr>
                        <a:t>Correctness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645"/>
                        </a:lnSpc>
                      </a:pPr>
                      <a:r>
                        <a:rPr sz="1400" b="1" spc="-5" dirty="0">
                          <a:latin typeface="Trebuchet MS"/>
                          <a:cs typeface="Trebuchet MS"/>
                        </a:rPr>
                        <a:t>Just the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facts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 all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information factually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technically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correct? Look for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mistakes caused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by 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writers working 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from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outdated specs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sales people inflating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truth. Check 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table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contents,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index, and 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chapter references.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Try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Web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site URLs.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Is the product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support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phone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number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correct?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Try</a:t>
                      </a:r>
                      <a:r>
                        <a:rPr sz="1200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ts val="1645"/>
                        </a:lnSpc>
                      </a:pPr>
                      <a:r>
                        <a:rPr sz="1400" b="1" spc="-5" dirty="0">
                          <a:latin typeface="Trebuchet MS"/>
                          <a:cs typeface="Trebuchet MS"/>
                        </a:rPr>
                        <a:t>Step 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14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step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15" dirty="0">
                          <a:latin typeface="Trebuchet MS"/>
                          <a:cs typeface="Trebuchet MS"/>
                        </a:rPr>
                        <a:t>Read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all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text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carefully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slowly.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Follow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instructions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exactly.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Assume nothing! 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Resist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temptation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fill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missing steps; your customers won't know what's missing. Compare your results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 the  ones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shown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in the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documentation.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R="219710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b="1" spc="-5" dirty="0">
                          <a:latin typeface="Trebuchet MS"/>
                          <a:cs typeface="Trebuchet MS"/>
                        </a:rPr>
                        <a:t>Figures</a:t>
                      </a:r>
                      <a:r>
                        <a:rPr sz="14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and  screen  captures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Check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figures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accuracy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precision.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of the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correct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image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image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correct?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Make  sure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that any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screen captures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aren't from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prerelease software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that has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since changed.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 the figure 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captions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correct?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151130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Trebuchet MS"/>
                          <a:cs typeface="Trebuchet MS"/>
                        </a:rPr>
                        <a:t>Samples</a:t>
                      </a:r>
                      <a:r>
                        <a:rPr sz="1400" b="1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examples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7190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Load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every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sample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just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would.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it's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code,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type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 copy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run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it.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There's 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nothing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embarrassing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samples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don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't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work-and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happens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time!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R="177165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Trebuchet MS"/>
                          <a:cs typeface="Trebuchet MS"/>
                        </a:rPr>
                        <a:t>Spelling</a:t>
                      </a:r>
                      <a:r>
                        <a:rPr sz="14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grammar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 ideal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world, these types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of bugs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wouldn't mate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 through to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you. Spelling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grammar checkers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are  too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commonplace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used.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It's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possible,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though,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someone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forgot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 perform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check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 that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specialized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technical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term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slipped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through. It's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also possible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that the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checking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had to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done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manually, 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such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as in a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screen capture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 a drawn figure.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Don't take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it for</a:t>
                      </a:r>
                      <a:r>
                        <a:rPr sz="1200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granted.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56759" y="6563055"/>
            <a:ext cx="3463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(Adapted </a:t>
            </a:r>
            <a:r>
              <a:rPr sz="1200" i="1" spc="-10" dirty="0">
                <a:latin typeface="Times New Roman"/>
                <a:cs typeface="Times New Roman"/>
              </a:rPr>
              <a:t>from: </a:t>
            </a:r>
            <a:r>
              <a:rPr sz="1200" i="1" spc="-5" dirty="0">
                <a:latin typeface="Times New Roman"/>
                <a:cs typeface="Times New Roman"/>
              </a:rPr>
              <a:t>Ron </a:t>
            </a:r>
            <a:r>
              <a:rPr sz="1200" i="1" dirty="0">
                <a:latin typeface="Times New Roman"/>
                <a:cs typeface="Times New Roman"/>
              </a:rPr>
              <a:t>Patton, </a:t>
            </a:r>
            <a:r>
              <a:rPr sz="1200" i="1" spc="-10" dirty="0">
                <a:latin typeface="Times New Roman"/>
                <a:cs typeface="Times New Roman"/>
              </a:rPr>
              <a:t>Software </a:t>
            </a:r>
            <a:r>
              <a:rPr sz="1200" i="1" spc="-15" dirty="0">
                <a:latin typeface="Times New Roman"/>
                <a:cs typeface="Times New Roman"/>
              </a:rPr>
              <a:t>Testing, </a:t>
            </a:r>
            <a:r>
              <a:rPr sz="1200" i="1" dirty="0">
                <a:latin typeface="Times New Roman"/>
                <a:cs typeface="Times New Roman"/>
              </a:rPr>
              <a:t>page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195)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6373" y="64289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914400"/>
            <a:ext cx="4129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Pair</a:t>
            </a:r>
            <a:r>
              <a:rPr sz="4000" spc="-40" dirty="0"/>
              <a:t> </a:t>
            </a:r>
            <a:r>
              <a:rPr sz="4000" spc="-5" dirty="0"/>
              <a:t>Programming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56158" y="2324047"/>
            <a:ext cx="8275955" cy="40798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Pair programming </a:t>
            </a:r>
            <a:r>
              <a:rPr sz="2800" spc="-5" dirty="0">
                <a:latin typeface="Times New Roman"/>
                <a:cs typeface="Times New Roman"/>
              </a:rPr>
              <a:t>is a technique in which two  programmers work simultaneously at a </a:t>
            </a:r>
            <a:r>
              <a:rPr sz="2800" dirty="0">
                <a:latin typeface="Times New Roman"/>
                <a:cs typeface="Times New Roman"/>
              </a:rPr>
              <a:t>single </a:t>
            </a:r>
            <a:r>
              <a:rPr sz="2800" spc="-5" dirty="0">
                <a:latin typeface="Times New Roman"/>
                <a:cs typeface="Times New Roman"/>
              </a:rPr>
              <a:t>computer  and continuously review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others’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work.</a:t>
            </a:r>
            <a:endParaRPr sz="2800" dirty="0">
              <a:latin typeface="Times New Roman"/>
              <a:cs typeface="Times New Roman"/>
            </a:endParaRPr>
          </a:p>
          <a:p>
            <a:pPr marL="355600" marR="39370" indent="-343535">
              <a:lnSpc>
                <a:spcPct val="9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Although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programmers were introduced to pair  programming as a part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Extreme Programming, it is a  practice that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valuable in any development  environment.</a:t>
            </a:r>
            <a:endParaRPr sz="2800" dirty="0">
              <a:latin typeface="Times New Roman"/>
              <a:cs typeface="Times New Roman"/>
            </a:endParaRPr>
          </a:p>
          <a:p>
            <a:pPr marL="355600" marR="812165" indent="-343535">
              <a:lnSpc>
                <a:spcPts val="302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Pair programming improves the organization by  </a:t>
            </a:r>
            <a:r>
              <a:rPr sz="2800" dirty="0">
                <a:latin typeface="Times New Roman"/>
                <a:cs typeface="Times New Roman"/>
              </a:rPr>
              <a:t>ensuring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least two programmers are able to  maintain any piece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735229"/>
            <a:ext cx="3110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Software</a:t>
            </a:r>
            <a:r>
              <a:rPr sz="3200" spc="-70" dirty="0"/>
              <a:t> </a:t>
            </a:r>
            <a:r>
              <a:rPr sz="320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59344"/>
            <a:ext cx="7011034" cy="5147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8080"/>
                </a:solidFill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Types of reviews according to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formality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Desk </a:t>
            </a:r>
            <a:r>
              <a:rPr sz="2400" dirty="0">
                <a:latin typeface="Times New Roman"/>
                <a:cs typeface="Times New Roman"/>
              </a:rPr>
              <a:t>check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Peer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Walkthroughs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Inspections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Audits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8080"/>
                </a:solidFill>
                <a:latin typeface="Times New Roman"/>
                <a:cs typeface="Times New Roman"/>
              </a:rPr>
              <a:t>Checklists</a:t>
            </a:r>
            <a:endParaRPr sz="3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8080"/>
                </a:solidFill>
                <a:latin typeface="Times New Roman"/>
                <a:cs typeface="Times New Roman"/>
              </a:rPr>
              <a:t>Reporting and</a:t>
            </a:r>
            <a:r>
              <a:rPr sz="3200" spc="-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08080"/>
                </a:solidFill>
                <a:latin typeface="Times New Roman"/>
                <a:cs typeface="Times New Roman"/>
              </a:rPr>
              <a:t>follow-up</a:t>
            </a:r>
            <a:endParaRPr sz="3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8080"/>
                </a:solidFill>
                <a:latin typeface="Times New Roman"/>
                <a:cs typeface="Times New Roman"/>
              </a:rPr>
              <a:t>Other static software analysis</a:t>
            </a:r>
            <a:r>
              <a:rPr sz="3200" spc="-8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08080"/>
                </a:solidFill>
                <a:latin typeface="Times New Roman"/>
                <a:cs typeface="Times New Roman"/>
              </a:rPr>
              <a:t>techniques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40146"/>
            <a:ext cx="4598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Research </a:t>
            </a:r>
            <a:r>
              <a:rPr sz="3200" spc="-5" dirty="0"/>
              <a:t>Findings </a:t>
            </a:r>
            <a:r>
              <a:rPr sz="3200" dirty="0"/>
              <a:t>to</a:t>
            </a:r>
            <a:r>
              <a:rPr sz="3200" spc="-65" dirty="0"/>
              <a:t> </a:t>
            </a:r>
            <a:r>
              <a:rPr sz="3200" dirty="0"/>
              <a:t>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7709534" cy="551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Strong anecdotal evidence from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industry</a:t>
            </a:r>
          </a:p>
          <a:p>
            <a:pPr marL="756285" marR="406400" lvl="1" indent="-287020">
              <a:lnSpc>
                <a:spcPts val="269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produce </a:t>
            </a:r>
            <a:r>
              <a:rPr sz="2800" spc="-5" dirty="0">
                <a:latin typeface="Times New Roman"/>
                <a:cs typeface="Times New Roman"/>
              </a:rPr>
              <a:t>near defect-free code in less  than half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time.”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Empirical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Study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Pairs produced </a:t>
            </a:r>
            <a:r>
              <a:rPr sz="2800" dirty="0">
                <a:latin typeface="Times New Roman"/>
                <a:cs typeface="Times New Roman"/>
              </a:rPr>
              <a:t>higher quality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140"/>
              </a:lnSpc>
              <a:spcBef>
                <a:spcPts val="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15% less defects (difference statistically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significant)</a:t>
            </a:r>
          </a:p>
          <a:p>
            <a:pPr marL="756285" lvl="1" indent="-287020">
              <a:lnSpc>
                <a:spcPts val="3340"/>
              </a:lnSpc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Pairs completed their tasks in about half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140"/>
              </a:lnSpc>
              <a:spcBef>
                <a:spcPts val="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58% of elapsed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(difference not statistically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significant)</a:t>
            </a:r>
          </a:p>
          <a:p>
            <a:pPr marL="756285" marR="384810" lvl="1" indent="-287020">
              <a:lnSpc>
                <a:spcPts val="269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Most programmers reluctantly embark on pair  programming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Pairs </a:t>
            </a:r>
            <a:r>
              <a:rPr sz="1800" dirty="0">
                <a:latin typeface="Times New Roman"/>
                <a:cs typeface="Times New Roman"/>
              </a:rPr>
              <a:t>enjoy their </a:t>
            </a:r>
            <a:r>
              <a:rPr sz="1800" spc="-5" dirty="0">
                <a:latin typeface="Times New Roman"/>
                <a:cs typeface="Times New Roman"/>
              </a:rPr>
              <a:t>work more </a:t>
            </a:r>
            <a:r>
              <a:rPr sz="1800" dirty="0">
                <a:latin typeface="Times New Roman"/>
                <a:cs typeface="Times New Roman"/>
              </a:rPr>
              <a:t>(92%)</a:t>
            </a:r>
          </a:p>
          <a:p>
            <a:pPr marL="1155700" lvl="2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Pairs </a:t>
            </a:r>
            <a:r>
              <a:rPr sz="1800" dirty="0">
                <a:latin typeface="Times New Roman"/>
                <a:cs typeface="Times New Roman"/>
              </a:rPr>
              <a:t>feel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confident in their </a:t>
            </a:r>
            <a:r>
              <a:rPr sz="1800" spc="-5" dirty="0">
                <a:latin typeface="Times New Roman"/>
                <a:cs typeface="Times New Roman"/>
              </a:rPr>
              <a:t>work </a:t>
            </a:r>
            <a:r>
              <a:rPr sz="1800" dirty="0">
                <a:latin typeface="Times New Roman"/>
                <a:cs typeface="Times New Roman"/>
              </a:rPr>
              <a:t>products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(96%)</a:t>
            </a:r>
          </a:p>
          <a:p>
            <a:pPr marL="88900" marR="6206490">
              <a:lnSpc>
                <a:spcPct val="100000"/>
              </a:lnSpc>
              <a:spcBef>
                <a:spcPts val="1290"/>
              </a:spcBef>
            </a:pPr>
            <a:r>
              <a:rPr sz="1400" dirty="0">
                <a:latin typeface="Times New Roman"/>
                <a:cs typeface="Times New Roman"/>
              </a:rPr>
              <a:t>© </a:t>
            </a:r>
            <a:r>
              <a:rPr sz="1400" spc="-10" dirty="0">
                <a:latin typeface="Times New Roman"/>
                <a:cs typeface="Times New Roman"/>
              </a:rPr>
              <a:t>Williams/Kessler  </a:t>
            </a:r>
            <a:r>
              <a:rPr sz="1400" spc="5" dirty="0">
                <a:latin typeface="Times New Roman"/>
                <a:cs typeface="Times New Roman"/>
              </a:rPr>
              <a:t>2004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6276543"/>
            <a:ext cx="1431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© </a:t>
            </a:r>
            <a:r>
              <a:rPr sz="1400" spc="-10" dirty="0">
                <a:latin typeface="Times New Roman"/>
                <a:cs typeface="Times New Roman"/>
              </a:rPr>
              <a:t>Williams/Kessler  </a:t>
            </a:r>
            <a:r>
              <a:rPr sz="1400" spc="5" dirty="0">
                <a:latin typeface="Times New Roman"/>
                <a:cs typeface="Times New Roman"/>
              </a:rPr>
              <a:t>2004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35" y="660717"/>
            <a:ext cx="8914130" cy="5616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chemeClr val="bg1"/>
                </a:solidFill>
                <a:latin typeface="Times New Roman"/>
                <a:cs typeface="Times New Roman"/>
              </a:rPr>
              <a:t>Qualitative </a:t>
            </a:r>
            <a:r>
              <a:rPr sz="28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Observation </a:t>
            </a:r>
            <a:r>
              <a:rPr sz="2800" b="1" dirty="0">
                <a:solidFill>
                  <a:schemeClr val="bg1"/>
                </a:solidFill>
                <a:latin typeface="Times New Roman"/>
                <a:cs typeface="Times New Roman"/>
              </a:rPr>
              <a:t>(by </a:t>
            </a:r>
            <a:r>
              <a:rPr sz="28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doctoral student in</a:t>
            </a:r>
            <a:r>
              <a:rPr sz="2800" b="1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education)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965200" marR="2690495" indent="-343535">
              <a:lnSpc>
                <a:spcPct val="100000"/>
              </a:lnSpc>
              <a:spcBef>
                <a:spcPts val="267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Pairing is a far superior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  environment</a:t>
            </a:r>
          </a:p>
          <a:p>
            <a:pPr marL="9652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Paired labs – students help each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</a:t>
            </a:r>
          </a:p>
          <a:p>
            <a:pPr marL="965200" marR="88201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Solo labs – students wait 10-30 minutes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 help and often sit idle (and frustrated)  during this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</a:t>
            </a:r>
          </a:p>
          <a:p>
            <a:pPr marL="9652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spc="-5" dirty="0">
                <a:latin typeface="Times New Roman"/>
                <a:cs typeface="Times New Roman"/>
              </a:rPr>
              <a:t>Paired </a:t>
            </a:r>
            <a:r>
              <a:rPr sz="3200" dirty="0">
                <a:latin typeface="Times New Roman"/>
                <a:cs typeface="Times New Roman"/>
              </a:rPr>
              <a:t>students ask “good”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questions</a:t>
            </a:r>
          </a:p>
          <a:p>
            <a:pPr marL="9652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spc="-5" dirty="0">
                <a:latin typeface="Times New Roman"/>
                <a:cs typeface="Times New Roman"/>
              </a:rPr>
              <a:t>Solo </a:t>
            </a:r>
            <a:r>
              <a:rPr sz="3200" dirty="0">
                <a:latin typeface="Times New Roman"/>
                <a:cs typeface="Times New Roman"/>
              </a:rPr>
              <a:t>students ask “basic”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questions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6276543"/>
            <a:ext cx="1431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© </a:t>
            </a:r>
            <a:r>
              <a:rPr sz="1400" spc="-10" dirty="0">
                <a:latin typeface="Times New Roman"/>
                <a:cs typeface="Times New Roman"/>
              </a:rPr>
              <a:t>Williams/Kessler  </a:t>
            </a:r>
            <a:r>
              <a:rPr sz="1400" spc="5" dirty="0">
                <a:latin typeface="Times New Roman"/>
                <a:cs typeface="Times New Roman"/>
              </a:rPr>
              <a:t>2004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4068"/>
            <a:ext cx="61055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tx1"/>
                </a:solidFill>
              </a:rPr>
              <a:t>Pair Programming:</a:t>
            </a:r>
            <a:r>
              <a:rPr sz="3200" spc="-1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Summary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330" y="504378"/>
            <a:ext cx="7686675" cy="56134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Pair programming is an age-old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technique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Many are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reluctant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to try it;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 brave souls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that</a:t>
            </a:r>
            <a:r>
              <a:rPr sz="28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do 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like</a:t>
            </a:r>
            <a:r>
              <a:rPr sz="28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it!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Expected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benefits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Higher product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quality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Improved </a:t>
            </a:r>
            <a:r>
              <a:rPr sz="2200" dirty="0">
                <a:latin typeface="Times New Roman"/>
                <a:cs typeface="Times New Roman"/>
              </a:rPr>
              <a:t>cycle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Increased programmer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satisfaction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Enhanced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learning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Ease staff training 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transition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spc="-10" dirty="0">
                <a:latin typeface="Times New Roman"/>
                <a:cs typeface="Times New Roman"/>
              </a:rPr>
              <a:t> management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Reduced </a:t>
            </a:r>
            <a:r>
              <a:rPr sz="2200" dirty="0">
                <a:latin typeface="Times New Roman"/>
                <a:cs typeface="Times New Roman"/>
              </a:rPr>
              <a:t>product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risk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Enhanced team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Times New Roman"/>
                <a:cs typeface="Times New Roman"/>
              </a:rPr>
              <a:t>Distributed pairing a viable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alternative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0" y="2514600"/>
            <a:ext cx="2388107" cy="159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800" y="4343400"/>
            <a:ext cx="2421636" cy="1581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90600"/>
            <a:ext cx="3456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Higher quality</a:t>
            </a:r>
            <a:r>
              <a:rPr sz="3200" spc="-114" dirty="0"/>
              <a:t> </a:t>
            </a:r>
            <a:r>
              <a:rPr sz="320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7506970" cy="43173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Immediate reviews of all code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written</a:t>
            </a:r>
          </a:p>
          <a:p>
            <a:pPr marL="355600" marR="26416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Multiple perspectives on how code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  work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People from different areas (UI/database,  development/testing) working together –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  (incorrect)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assumptions</a:t>
            </a:r>
          </a:p>
          <a:p>
            <a:pPr marL="355600" marR="133921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 person learns from the other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  increased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skills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95" y="762000"/>
            <a:ext cx="2961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Faster cycle</a:t>
            </a:r>
            <a:r>
              <a:rPr sz="3200" spc="-95" dirty="0"/>
              <a:t> </a:t>
            </a:r>
            <a:r>
              <a:rPr sz="320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87792"/>
            <a:ext cx="731139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Less temptation/ability to get distracted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 non-work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things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Less rework due to bad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assumptions</a:t>
            </a:r>
          </a:p>
          <a:p>
            <a:pPr marL="355600" marR="9080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Fewer defects slip through, so less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rework  for defect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repair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Less interruption for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pair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More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4850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Enhanced</a:t>
            </a:r>
            <a:r>
              <a:rPr sz="3200" spc="-75" dirty="0"/>
              <a:t> </a:t>
            </a:r>
            <a:r>
              <a:rPr sz="3200" dirty="0"/>
              <a:t>Trust/Teamwork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6647180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1594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People in pairs get to know each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  better than people working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solo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Better understanding of people’s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skills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Shared events = common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14400"/>
            <a:ext cx="3607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Knowledge</a:t>
            </a:r>
            <a:r>
              <a:rPr sz="3200" spc="-75" dirty="0"/>
              <a:t> </a:t>
            </a:r>
            <a:r>
              <a:rPr sz="320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286000"/>
            <a:ext cx="6694170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2778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Rotation of pairs means lots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combinations</a:t>
            </a: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Lots of combinations make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knowledge  transfer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exponential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No one person 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indispensible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Fewer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assumptions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925" y="914400"/>
            <a:ext cx="3470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Enhanced</a:t>
            </a:r>
            <a:r>
              <a:rPr sz="3200" spc="-95" dirty="0"/>
              <a:t> </a:t>
            </a:r>
            <a:r>
              <a:rPr sz="320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68376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 member of a pair has ongoing  opportunities to learn from their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partner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702" y="830580"/>
            <a:ext cx="5522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Why Pair Programming</a:t>
            </a:r>
            <a:r>
              <a:rPr sz="3200" spc="-125" dirty="0"/>
              <a:t> </a:t>
            </a:r>
            <a:r>
              <a:rPr sz="320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05000"/>
            <a:ext cx="3047365" cy="41224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Pressure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Negotiation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Courage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Reviews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Debugging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Trust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2386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80" dirty="0"/>
              <a:t> </a:t>
            </a:r>
            <a:r>
              <a:rPr sz="3200" dirty="0"/>
              <a:t>Pressure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267575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 member doesn’t want to let the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  down</a:t>
            </a:r>
            <a:endParaRPr sz="3200">
              <a:latin typeface="Times New Roman"/>
              <a:cs typeface="Times New Roman"/>
            </a:endParaRPr>
          </a:p>
          <a:p>
            <a:pPr marL="355600" marR="581025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Improved adherence to procedures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standards</a:t>
            </a:r>
            <a:endParaRPr sz="3200">
              <a:latin typeface="Times New Roman"/>
              <a:cs typeface="Times New Roman"/>
            </a:endParaRPr>
          </a:p>
          <a:p>
            <a:pPr marL="355600" marR="17208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Motivation to get a </a:t>
            </a:r>
            <a:r>
              <a:rPr sz="3200" spc="-5" dirty="0">
                <a:latin typeface="Times New Roman"/>
                <a:cs typeface="Times New Roman"/>
              </a:rPr>
              <a:t>task </a:t>
            </a:r>
            <a:r>
              <a:rPr sz="3200" dirty="0">
                <a:latin typeface="Times New Roman"/>
                <a:cs typeface="Times New Roman"/>
              </a:rPr>
              <a:t>done in 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session  while partner 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available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6283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Reviews and testing (Why</a:t>
            </a:r>
            <a:r>
              <a:rPr sz="3200" spc="-90" dirty="0"/>
              <a:t> </a:t>
            </a:r>
            <a:r>
              <a:rPr sz="3200" dirty="0"/>
              <a:t>reviews?)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92" y="1551015"/>
            <a:ext cx="855281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software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the code; 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related  artifacts; these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contain defects or problem areas that should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reworked or </a:t>
            </a:r>
            <a:r>
              <a:rPr sz="2400" spc="-5" dirty="0">
                <a:latin typeface="Times New Roman"/>
                <a:cs typeface="Times New Roman"/>
              </a:rPr>
              <a:t>removed; </a:t>
            </a:r>
            <a:r>
              <a:rPr sz="2400" dirty="0">
                <a:latin typeface="Times New Roman"/>
                <a:cs typeface="Times New Roman"/>
              </a:rPr>
              <a:t>quality-related </a:t>
            </a:r>
            <a:r>
              <a:rPr sz="2400" spc="-5" dirty="0">
                <a:latin typeface="Times New Roman"/>
                <a:cs typeface="Times New Roman"/>
              </a:rPr>
              <a:t>attributes </a:t>
            </a:r>
            <a:r>
              <a:rPr sz="2400" dirty="0">
                <a:latin typeface="Times New Roman"/>
                <a:cs typeface="Times New Roman"/>
              </a:rPr>
              <a:t>of these artifacts  </a:t>
            </a:r>
            <a:r>
              <a:rPr sz="2400" spc="-5" dirty="0">
                <a:latin typeface="Times New Roman"/>
                <a:cs typeface="Times New Roman"/>
              </a:rPr>
              <a:t>should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evaluated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Reviews allow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to detect and </a:t>
            </a:r>
            <a:r>
              <a:rPr sz="2400" spc="-5" dirty="0">
                <a:latin typeface="Times New Roman"/>
                <a:cs typeface="Times New Roman"/>
              </a:rPr>
              <a:t>eliminate </a:t>
            </a:r>
            <a:r>
              <a:rPr sz="2400" dirty="0">
                <a:latin typeface="Times New Roman"/>
                <a:cs typeface="Times New Roman"/>
              </a:rPr>
              <a:t>errors/defects </a:t>
            </a:r>
            <a:r>
              <a:rPr sz="2400" i="1" dirty="0">
                <a:latin typeface="Times New Roman"/>
                <a:cs typeface="Times New Roman"/>
              </a:rPr>
              <a:t>early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software life cycle (even before any code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available for testing), 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they are less costly 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repair</a:t>
            </a:r>
          </a:p>
          <a:p>
            <a:pPr marL="355600" marR="1397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Most problems </a:t>
            </a:r>
            <a:r>
              <a:rPr sz="2400" dirty="0">
                <a:latin typeface="Times New Roman"/>
                <a:cs typeface="Times New Roman"/>
              </a:rPr>
              <a:t>have their origin in </a:t>
            </a:r>
            <a:r>
              <a:rPr sz="2400" spc="-5" dirty="0">
                <a:latin typeface="Times New Roman"/>
                <a:cs typeface="Times New Roman"/>
              </a:rPr>
              <a:t>requirements </a:t>
            </a:r>
            <a:r>
              <a:rPr sz="2400" dirty="0">
                <a:latin typeface="Times New Roman"/>
                <a:cs typeface="Times New Roman"/>
              </a:rPr>
              <a:t>and design;  </a:t>
            </a:r>
            <a:r>
              <a:rPr sz="2400" spc="-5" dirty="0">
                <a:latin typeface="Times New Roman"/>
                <a:cs typeface="Times New Roman"/>
              </a:rPr>
              <a:t>requirements </a:t>
            </a:r>
            <a:r>
              <a:rPr sz="2400" dirty="0">
                <a:latin typeface="Times New Roman"/>
                <a:cs typeface="Times New Roman"/>
              </a:rPr>
              <a:t>and design artifacts can be reviewed but not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  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tested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code review usually reveals directly the location of a bug,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testing requires a debugging step to locate the origin of a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bug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Adherence to coding standards cannot be checked by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609600"/>
            <a:ext cx="2885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70" dirty="0"/>
              <a:t> </a:t>
            </a:r>
            <a:r>
              <a:rPr sz="3200" dirty="0"/>
              <a:t>Negotiation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133600"/>
            <a:ext cx="7425055" cy="39033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Working together to get the best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solution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Distributed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Cognition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 pair member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Own set of </a:t>
            </a:r>
            <a:r>
              <a:rPr sz="2800" dirty="0">
                <a:latin typeface="Times New Roman"/>
                <a:cs typeface="Times New Roman"/>
              </a:rPr>
              <a:t>skills, </a:t>
            </a:r>
            <a:r>
              <a:rPr sz="2800" spc="-5" dirty="0">
                <a:latin typeface="Times New Roman"/>
                <a:cs typeface="Times New Roman"/>
              </a:rPr>
              <a:t>abilities,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outlook.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Shared goal of accomplishing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task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Suggested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Brainstorming (building on ideas of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2365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75" dirty="0"/>
              <a:t> </a:t>
            </a:r>
            <a:r>
              <a:rPr sz="3200" dirty="0"/>
              <a:t>Courage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380605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4546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Having a partner agree with a </a:t>
            </a:r>
            <a:r>
              <a:rPr sz="3200" spc="-5" dirty="0">
                <a:latin typeface="Times New Roman"/>
                <a:cs typeface="Times New Roman"/>
              </a:rPr>
              <a:t>fix </a:t>
            </a:r>
            <a:r>
              <a:rPr sz="3200" dirty="0">
                <a:latin typeface="Times New Roman"/>
                <a:cs typeface="Times New Roman"/>
              </a:rPr>
              <a:t>or a  solution adds confidence to the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Two people expressing confusion are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  confident to go get the help they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570" y="990600"/>
            <a:ext cx="2297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75" dirty="0"/>
              <a:t> </a:t>
            </a:r>
            <a:r>
              <a:rPr sz="320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5973445" cy="158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Members of pairs 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immediately  reviewing code as it 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written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Two heads better than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200"/>
            <a:ext cx="274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75" dirty="0"/>
              <a:t> </a:t>
            </a:r>
            <a:r>
              <a:rPr sz="3200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448550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Effective debugging technique is to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explain  problem to someone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else</a:t>
            </a:r>
            <a:endParaRPr sz="3200">
              <a:latin typeface="Times New Roman"/>
              <a:cs typeface="Times New Roman"/>
            </a:endParaRPr>
          </a:p>
          <a:p>
            <a:pPr marL="355600" marR="64135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Talking about problem in a pair can </a:t>
            </a:r>
            <a:r>
              <a:rPr sz="3200" spc="-5" dirty="0">
                <a:latin typeface="Times New Roman"/>
                <a:cs typeface="Times New Roman"/>
              </a:rPr>
              <a:t>lead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 a solution becoming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obvious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838200"/>
            <a:ext cx="2477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85" dirty="0"/>
              <a:t> </a:t>
            </a:r>
            <a:r>
              <a:rPr sz="320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145020" cy="26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96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Apprenticeship model (beginner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acquires  learning from observing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expert)</a:t>
            </a: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No two people are at exact same levels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knowledge on software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Exposure to different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approaches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914400"/>
            <a:ext cx="18440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90" dirty="0"/>
              <a:t> </a:t>
            </a:r>
            <a:r>
              <a:rPr sz="3200" dirty="0"/>
              <a:t>Trust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6024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See enhanced trust/teamwork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slide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90600"/>
            <a:ext cx="5502275" cy="5517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  <a:latin typeface="Times New Roman"/>
                <a:cs typeface="Times New Roman"/>
              </a:rPr>
              <a:t>Problems in </a:t>
            </a:r>
            <a:r>
              <a:rPr sz="32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Pair</a:t>
            </a:r>
            <a:r>
              <a:rPr sz="3200" b="1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bg1"/>
                </a:solidFill>
                <a:latin typeface="Times New Roman"/>
                <a:cs typeface="Times New Roman"/>
              </a:rPr>
              <a:t>Programming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965200" indent="-343535">
              <a:lnSpc>
                <a:spcPct val="100000"/>
              </a:lnSpc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Unavailability 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partners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Scheduling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Experts/Skill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Imbalances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Concentration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Disagreements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Overconfidence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Rushing</a:t>
            </a:r>
          </a:p>
          <a:p>
            <a:pPr marL="9652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965200" algn="l"/>
                <a:tab pos="965835" algn="l"/>
              </a:tabLst>
            </a:pPr>
            <a:r>
              <a:rPr sz="3200" dirty="0">
                <a:latin typeface="Times New Roman"/>
                <a:cs typeface="Times New Roman"/>
              </a:rPr>
              <a:t>Not 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everyone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862" y="685800"/>
            <a:ext cx="4994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Enabling </a:t>
            </a:r>
            <a:r>
              <a:rPr sz="3200" dirty="0"/>
              <a:t>Pair</a:t>
            </a:r>
            <a:r>
              <a:rPr sz="3200" spc="-60" dirty="0"/>
              <a:t> </a:t>
            </a:r>
            <a:r>
              <a:rPr sz="320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047373"/>
            <a:ext cx="5959475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Accessible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workspace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Communication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Standards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Knowledge </a:t>
            </a:r>
            <a:r>
              <a:rPr sz="3200" dirty="0">
                <a:latin typeface="Times New Roman"/>
                <a:cs typeface="Times New Roman"/>
              </a:rPr>
              <a:t>of people’s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specialties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Pair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rotation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Group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appraisal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Smaller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964" y="838200"/>
            <a:ext cx="5120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Workspace accessible to</a:t>
            </a:r>
            <a:r>
              <a:rPr sz="3200" spc="-70" dirty="0"/>
              <a:t> </a:t>
            </a:r>
            <a:r>
              <a:rPr sz="3200" spc="-5" dirty="0"/>
              <a:t>both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34885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Display visible to both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people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Side by side, not one in front of the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Keyboard/mouse available to either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332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Expectation of</a:t>
            </a:r>
            <a:r>
              <a:rPr sz="3200" spc="-95" dirty="0"/>
              <a:t> </a:t>
            </a:r>
            <a:r>
              <a:rPr sz="320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387096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Ask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drive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Ask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questions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Explain actions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290" y="64289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4669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When are reviews</a:t>
            </a:r>
            <a:r>
              <a:rPr sz="3200" spc="-80" dirty="0"/>
              <a:t> </a:t>
            </a:r>
            <a:r>
              <a:rPr sz="3200" dirty="0"/>
              <a:t>needed?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00" y="1772095"/>
            <a:ext cx="8328659" cy="48634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708025" indent="-342900">
              <a:lnSpc>
                <a:spcPts val="269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review </a:t>
            </a:r>
            <a:r>
              <a:rPr sz="2800" spc="-5" dirty="0">
                <a:latin typeface="Times New Roman"/>
                <a:cs typeface="Times New Roman"/>
              </a:rPr>
              <a:t>is any activity in which a work product is  </a:t>
            </a:r>
            <a:r>
              <a:rPr sz="2800" dirty="0">
                <a:latin typeface="Times New Roman"/>
                <a:cs typeface="Times New Roman"/>
              </a:rPr>
              <a:t>distributed </a:t>
            </a:r>
            <a:r>
              <a:rPr sz="2800" spc="-5" dirty="0">
                <a:latin typeface="Times New Roman"/>
                <a:cs typeface="Times New Roman"/>
              </a:rPr>
              <a:t>to reviewers who examine it and </a:t>
            </a:r>
            <a:r>
              <a:rPr sz="2800" dirty="0">
                <a:latin typeface="Times New Roman"/>
                <a:cs typeface="Times New Roman"/>
              </a:rPr>
              <a:t>give  </a:t>
            </a:r>
            <a:r>
              <a:rPr sz="2800" spc="-5" dirty="0">
                <a:latin typeface="Times New Roman"/>
                <a:cs typeface="Times New Roman"/>
              </a:rPr>
              <a:t>feedback.</a:t>
            </a:r>
            <a:endParaRPr sz="2800" dirty="0">
              <a:latin typeface="Times New Roman"/>
              <a:cs typeface="Times New Roman"/>
            </a:endParaRPr>
          </a:p>
          <a:p>
            <a:pPr marL="756285" marR="585470" lvl="1" indent="-287020">
              <a:lnSpc>
                <a:spcPct val="80000"/>
              </a:lnSpc>
              <a:spcBef>
                <a:spcPts val="61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Reviews are useful not only for finding and </a:t>
            </a:r>
            <a:r>
              <a:rPr sz="2400" spc="-5" dirty="0">
                <a:latin typeface="Times New Roman"/>
                <a:cs typeface="Times New Roman"/>
              </a:rPr>
              <a:t>eliminating  </a:t>
            </a:r>
            <a:r>
              <a:rPr sz="2400" dirty="0">
                <a:latin typeface="Times New Roman"/>
                <a:cs typeface="Times New Roman"/>
              </a:rPr>
              <a:t>defects, but also for gaining consensus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  </a:t>
            </a:r>
            <a:r>
              <a:rPr sz="2400" spc="-5" dirty="0">
                <a:latin typeface="Times New Roman"/>
                <a:cs typeface="Times New Roman"/>
              </a:rPr>
              <a:t>team, </a:t>
            </a:r>
            <a:r>
              <a:rPr sz="2400" dirty="0">
                <a:latin typeface="Times New Roman"/>
                <a:cs typeface="Times New Roman"/>
              </a:rPr>
              <a:t>securing approval from stakeholders, and aiding in  professional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for team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members.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6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Reviews help </a:t>
            </a:r>
            <a:r>
              <a:rPr sz="2400" spc="-5" dirty="0">
                <a:latin typeface="Times New Roman"/>
                <a:cs typeface="Times New Roman"/>
              </a:rPr>
              <a:t>teams </a:t>
            </a:r>
            <a:r>
              <a:rPr sz="2400" dirty="0">
                <a:latin typeface="Times New Roman"/>
                <a:cs typeface="Times New Roman"/>
              </a:rPr>
              <a:t>find defects soon after they are injected 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them cost less to fix than they would cost if they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  found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test.</a:t>
            </a:r>
          </a:p>
          <a:p>
            <a:pPr marL="756285" marR="753745" lvl="1" indent="-287020">
              <a:lnSpc>
                <a:spcPct val="8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work products in a software project should be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  reviewed 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tested.</a:t>
            </a:r>
          </a:p>
          <a:p>
            <a:pPr marL="1155700" marR="779145" lvl="2" indent="-228600">
              <a:lnSpc>
                <a:spcPct val="80000"/>
              </a:lnSpc>
              <a:spcBef>
                <a:spcPts val="540"/>
              </a:spcBef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Software requirements specifications, schedules, design  documents, code, test plans, test cases, and defect reports  should all 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reviewed.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90600"/>
            <a:ext cx="2590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Stan</a:t>
            </a:r>
            <a:r>
              <a:rPr sz="3200" spc="-20" dirty="0"/>
              <a:t>d</a:t>
            </a:r>
            <a:r>
              <a:rPr sz="3200" dirty="0"/>
              <a:t>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57174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Standard tools reduce learning curve time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pairs</a:t>
            </a:r>
            <a:endParaRPr sz="3200">
              <a:latin typeface="Times New Roman"/>
              <a:cs typeface="Times New Roman"/>
            </a:endParaRPr>
          </a:p>
          <a:p>
            <a:pPr marL="355600" marR="208279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Coding standards assist in both members  following the code being written and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avoid  disagreements on how to write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something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838200"/>
            <a:ext cx="5796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Knowledge of </a:t>
            </a:r>
            <a:r>
              <a:rPr sz="3200" spc="-5" dirty="0"/>
              <a:t>people’s</a:t>
            </a:r>
            <a:r>
              <a:rPr sz="3200" spc="-80" dirty="0"/>
              <a:t> </a:t>
            </a:r>
            <a:r>
              <a:rPr sz="3200" spc="-5" dirty="0"/>
              <a:t>specialties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546975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Know who to pair with to achieve benefit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a given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situation</a:t>
            </a:r>
            <a:endParaRPr sz="3200">
              <a:latin typeface="Times New Roman"/>
              <a:cs typeface="Times New Roman"/>
            </a:endParaRPr>
          </a:p>
          <a:p>
            <a:pPr marL="355600" marR="522605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If a task overlaps two areas (e.g., UI and  database) pair one person from each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059" y="914400"/>
            <a:ext cx="2388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Pair</a:t>
            </a:r>
            <a:r>
              <a:rPr sz="3200" spc="-75" dirty="0"/>
              <a:t> </a:t>
            </a:r>
            <a:r>
              <a:rPr sz="3200" dirty="0"/>
              <a:t>Rotation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153275" cy="158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No given pair of programmers is the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right  pair for every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situation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Rotation enables knowledge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transfer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914400"/>
            <a:ext cx="2997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Group</a:t>
            </a:r>
            <a:r>
              <a:rPr sz="3200" spc="-90" dirty="0"/>
              <a:t> </a:t>
            </a:r>
            <a:r>
              <a:rPr sz="3200" dirty="0"/>
              <a:t>Appraisal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46633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86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Tasks are now completed by more than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  person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Recognizing one person generally ignores  contribution from other team members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who  paired for part or all of the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480" y="1143000"/>
            <a:ext cx="2792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Smaller</a:t>
            </a:r>
            <a:r>
              <a:rPr sz="3200" spc="-90" dirty="0"/>
              <a:t> </a:t>
            </a:r>
            <a:r>
              <a:rPr sz="3200" dirty="0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895600"/>
            <a:ext cx="737489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Large groups benefit from pairing, but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lose  some of the trust and knowledge transfer  effects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24739"/>
            <a:ext cx="975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Roles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262012"/>
            <a:ext cx="6591300" cy="42710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Driver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Actually </a:t>
            </a:r>
            <a:r>
              <a:rPr sz="2800" dirty="0">
                <a:latin typeface="Times New Roman"/>
                <a:cs typeface="Times New Roman"/>
              </a:rPr>
              <a:t>types </a:t>
            </a:r>
            <a:r>
              <a:rPr sz="2800" spc="-5" dirty="0">
                <a:latin typeface="Times New Roman"/>
                <a:cs typeface="Times New Roman"/>
              </a:rPr>
              <a:t>or writes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down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Explains actions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Participates 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brainstorming/planning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Navigator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Watches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tactical and strategic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defects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Questions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Participates 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brainstorming/planning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261" y="914400"/>
            <a:ext cx="2632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Navigator</a:t>
            </a:r>
            <a:r>
              <a:rPr sz="3200" spc="-90" dirty="0"/>
              <a:t> </a:t>
            </a:r>
            <a:r>
              <a:rPr sz="3200" spc="-5" dirty="0"/>
              <a:t>Tips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075766"/>
            <a:ext cx="7273925" cy="48056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252729" indent="-343535">
              <a:lnSpc>
                <a:spcPts val="303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Delay a </a:t>
            </a:r>
            <a:r>
              <a:rPr sz="2800" dirty="0">
                <a:latin typeface="Times New Roman"/>
                <a:cs typeface="Times New Roman"/>
              </a:rPr>
              <a:t>little </a:t>
            </a:r>
            <a:r>
              <a:rPr sz="2800" spc="-5" dirty="0">
                <a:latin typeface="Times New Roman"/>
                <a:cs typeface="Times New Roman"/>
              </a:rPr>
              <a:t>to let </a:t>
            </a:r>
            <a:r>
              <a:rPr sz="2800" dirty="0">
                <a:latin typeface="Times New Roman"/>
                <a:cs typeface="Times New Roman"/>
              </a:rPr>
              <a:t>driver find </a:t>
            </a:r>
            <a:r>
              <a:rPr sz="2800" spc="-5" dirty="0">
                <a:latin typeface="Times New Roman"/>
                <a:cs typeface="Times New Roman"/>
              </a:rPr>
              <a:t>and correct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  </a:t>
            </a:r>
            <a:r>
              <a:rPr sz="2800" spc="-5" dirty="0">
                <a:latin typeface="Times New Roman"/>
                <a:cs typeface="Times New Roman"/>
              </a:rPr>
              <a:t>own mistakes (particularly </a:t>
            </a:r>
            <a:r>
              <a:rPr sz="2800" dirty="0">
                <a:latin typeface="Times New Roman"/>
                <a:cs typeface="Times New Roman"/>
              </a:rPr>
              <a:t>typo-level)</a:t>
            </a:r>
          </a:p>
          <a:p>
            <a:pPr marL="355600" marR="5080" indent="-343535">
              <a:lnSpc>
                <a:spcPts val="302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you’re getting bored/falling asleep, ask </a:t>
            </a:r>
            <a:r>
              <a:rPr sz="2800" dirty="0">
                <a:latin typeface="Times New Roman"/>
                <a:cs typeface="Times New Roman"/>
              </a:rPr>
              <a:t>for the  </a:t>
            </a:r>
            <a:r>
              <a:rPr sz="2800" spc="-5" dirty="0">
                <a:latin typeface="Times New Roman"/>
                <a:cs typeface="Times New Roman"/>
              </a:rPr>
              <a:t>keyboard</a:t>
            </a:r>
            <a:endParaRPr sz="2800" dirty="0">
              <a:latin typeface="Times New Roman"/>
              <a:cs typeface="Times New Roman"/>
            </a:endParaRPr>
          </a:p>
          <a:p>
            <a:pPr marL="355600" marR="683260" indent="-343535">
              <a:lnSpc>
                <a:spcPts val="303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the </a:t>
            </a:r>
            <a:r>
              <a:rPr sz="2800" dirty="0">
                <a:latin typeface="Times New Roman"/>
                <a:cs typeface="Times New Roman"/>
              </a:rPr>
              <a:t>driver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getting </a:t>
            </a:r>
            <a:r>
              <a:rPr sz="2800" spc="-5" dirty="0">
                <a:latin typeface="Times New Roman"/>
                <a:cs typeface="Times New Roman"/>
              </a:rPr>
              <a:t>frustrated, ask for the  keyboard</a:t>
            </a:r>
            <a:endParaRPr sz="2800" dirty="0">
              <a:latin typeface="Times New Roman"/>
              <a:cs typeface="Times New Roman"/>
            </a:endParaRPr>
          </a:p>
          <a:p>
            <a:pPr marL="355600" marR="960755" indent="-343535">
              <a:lnSpc>
                <a:spcPts val="302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you couldn’t take over at any </a:t>
            </a:r>
            <a:r>
              <a:rPr sz="2800" dirty="0">
                <a:latin typeface="Times New Roman"/>
                <a:cs typeface="Times New Roman"/>
              </a:rPr>
              <a:t>point, </a:t>
            </a:r>
            <a:r>
              <a:rPr sz="2800" spc="-5" dirty="0">
                <a:latin typeface="Times New Roman"/>
                <a:cs typeface="Times New Roman"/>
              </a:rPr>
              <a:t>ask  questions or </a:t>
            </a:r>
            <a:r>
              <a:rPr sz="2800" spc="-10" dirty="0">
                <a:latin typeface="Times New Roman"/>
                <a:cs typeface="Times New Roman"/>
              </a:rPr>
              <a:t>ask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keyboard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active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listening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Talk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Ask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questions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586" y="838200"/>
            <a:ext cx="20472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Driver</a:t>
            </a:r>
            <a:r>
              <a:rPr sz="3200" spc="-70" dirty="0"/>
              <a:t> </a:t>
            </a:r>
            <a:r>
              <a:rPr sz="3200" spc="-5" dirty="0"/>
              <a:t>Tips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09800"/>
            <a:ext cx="7042784" cy="41224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navigator bored/falling asleep, give them </a:t>
            </a:r>
            <a:r>
              <a:rPr sz="2800" dirty="0">
                <a:latin typeface="Times New Roman"/>
                <a:cs typeface="Times New Roman"/>
              </a:rPr>
              <a:t>the  keyboard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you’re tired, pass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keyboard</a:t>
            </a:r>
            <a:endParaRPr sz="2800">
              <a:latin typeface="Times New Roman"/>
              <a:cs typeface="Times New Roman"/>
            </a:endParaRPr>
          </a:p>
          <a:p>
            <a:pPr marL="355600" marR="374015" indent="-343535">
              <a:lnSpc>
                <a:spcPts val="269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you’re frustrated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something, pass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keyboard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Acknowledge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navigator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Explain what &amp;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why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Talk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Answer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questions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Don’t just dictate – brainstorm/design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together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723" y="330150"/>
            <a:ext cx="6805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 roles, responsibilities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attendance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311" y="1165860"/>
            <a:ext cx="8688705" cy="5158740"/>
            <a:chOff x="210311" y="1165860"/>
            <a:chExt cx="8688705" cy="5158740"/>
          </a:xfrm>
        </p:grpSpPr>
        <p:sp>
          <p:nvSpPr>
            <p:cNvPr id="4" name="object 4"/>
            <p:cNvSpPr/>
            <p:nvPr/>
          </p:nvSpPr>
          <p:spPr>
            <a:xfrm>
              <a:off x="210311" y="1165860"/>
              <a:ext cx="4085844" cy="5158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7471" y="2682240"/>
              <a:ext cx="4741164" cy="1795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27089" y="5941872"/>
            <a:ext cx="135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(Source: </a:t>
            </a:r>
            <a:r>
              <a:rPr sz="1200" spc="-15" dirty="0">
                <a:latin typeface="Times New Roman"/>
                <a:cs typeface="Times New Roman"/>
              </a:rPr>
              <a:t>I.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Burnstein)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034" y="4652517"/>
            <a:ext cx="57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author(s)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020" y="1659635"/>
            <a:ext cx="4046854" cy="3006725"/>
            <a:chOff x="160020" y="1659635"/>
            <a:chExt cx="4046854" cy="3006725"/>
          </a:xfrm>
        </p:grpSpPr>
        <p:sp>
          <p:nvSpPr>
            <p:cNvPr id="9" name="object 9"/>
            <p:cNvSpPr/>
            <p:nvPr/>
          </p:nvSpPr>
          <p:spPr>
            <a:xfrm>
              <a:off x="3860291" y="4462271"/>
              <a:ext cx="346075" cy="203835"/>
            </a:xfrm>
            <a:custGeom>
              <a:avLst/>
              <a:gdLst/>
              <a:ahLst/>
              <a:cxnLst/>
              <a:rect l="l" t="t" r="r" b="b"/>
              <a:pathLst>
                <a:path w="346075" h="203835">
                  <a:moveTo>
                    <a:pt x="47119" y="19902"/>
                  </a:moveTo>
                  <a:lnTo>
                    <a:pt x="40797" y="30840"/>
                  </a:lnTo>
                  <a:lnTo>
                    <a:pt x="339725" y="203580"/>
                  </a:lnTo>
                  <a:lnTo>
                    <a:pt x="346075" y="192658"/>
                  </a:lnTo>
                  <a:lnTo>
                    <a:pt x="47119" y="19902"/>
                  </a:lnTo>
                  <a:close/>
                </a:path>
                <a:path w="346075" h="203835">
                  <a:moveTo>
                    <a:pt x="0" y="0"/>
                  </a:moveTo>
                  <a:lnTo>
                    <a:pt x="31242" y="47370"/>
                  </a:lnTo>
                  <a:lnTo>
                    <a:pt x="40797" y="30840"/>
                  </a:lnTo>
                  <a:lnTo>
                    <a:pt x="29845" y="24510"/>
                  </a:lnTo>
                  <a:lnTo>
                    <a:pt x="36195" y="13588"/>
                  </a:lnTo>
                  <a:lnTo>
                    <a:pt x="50769" y="13588"/>
                  </a:lnTo>
                  <a:lnTo>
                    <a:pt x="56642" y="3428"/>
                  </a:lnTo>
                  <a:lnTo>
                    <a:pt x="0" y="0"/>
                  </a:lnTo>
                  <a:close/>
                </a:path>
                <a:path w="346075" h="203835">
                  <a:moveTo>
                    <a:pt x="36195" y="13588"/>
                  </a:moveTo>
                  <a:lnTo>
                    <a:pt x="29845" y="24510"/>
                  </a:lnTo>
                  <a:lnTo>
                    <a:pt x="40797" y="30840"/>
                  </a:lnTo>
                  <a:lnTo>
                    <a:pt x="47119" y="19902"/>
                  </a:lnTo>
                  <a:lnTo>
                    <a:pt x="36195" y="13588"/>
                  </a:lnTo>
                  <a:close/>
                </a:path>
                <a:path w="346075" h="203835">
                  <a:moveTo>
                    <a:pt x="50769" y="13588"/>
                  </a:moveTo>
                  <a:lnTo>
                    <a:pt x="36195" y="13588"/>
                  </a:lnTo>
                  <a:lnTo>
                    <a:pt x="47119" y="19902"/>
                  </a:lnTo>
                  <a:lnTo>
                    <a:pt x="50769" y="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" y="2979419"/>
              <a:ext cx="199644" cy="175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" y="1659635"/>
              <a:ext cx="199644" cy="173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0701" y="1794510"/>
            <a:ext cx="768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(or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moderator)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901" y="4512690"/>
            <a:ext cx="6400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(may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the  author or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 </a:t>
            </a:r>
            <a:r>
              <a:rPr sz="1000" spc="-15" dirty="0">
                <a:latin typeface="Times New Roman"/>
                <a:cs typeface="Times New Roman"/>
              </a:rPr>
              <a:t>“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cate”)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64154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Technical </a:t>
            </a:r>
            <a:r>
              <a:rPr sz="3300" dirty="0"/>
              <a:t>and management</a:t>
            </a:r>
            <a:r>
              <a:rPr sz="3300" spc="-70" dirty="0"/>
              <a:t> </a:t>
            </a:r>
            <a:r>
              <a:rPr sz="330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8016240" cy="512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178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Technical Reviews - </a:t>
            </a:r>
            <a:r>
              <a:rPr sz="2400" spc="-5" dirty="0">
                <a:latin typeface="Times New Roman"/>
                <a:cs typeface="Times New Roman"/>
              </a:rPr>
              <a:t>examine work </a:t>
            </a:r>
            <a:r>
              <a:rPr sz="2400" dirty="0">
                <a:latin typeface="Times New Roman"/>
                <a:cs typeface="Times New Roman"/>
              </a:rPr>
              <a:t>products of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  project (code,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specifications,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design  </a:t>
            </a:r>
            <a:r>
              <a:rPr sz="2400" spc="-5" dirty="0">
                <a:latin typeface="Times New Roman"/>
                <a:cs typeface="Times New Roman"/>
              </a:rPr>
              <a:t>documents, </a:t>
            </a:r>
            <a:r>
              <a:rPr sz="2400" dirty="0">
                <a:latin typeface="Times New Roman"/>
                <a:cs typeface="Times New Roman"/>
              </a:rPr>
              <a:t>test </a:t>
            </a:r>
            <a:r>
              <a:rPr sz="2400" spc="-5" dirty="0">
                <a:latin typeface="Times New Roman"/>
                <a:cs typeface="Times New Roman"/>
              </a:rPr>
              <a:t>documentation, user documentation,  installation </a:t>
            </a:r>
            <a:r>
              <a:rPr sz="2400" dirty="0">
                <a:latin typeface="Times New Roman"/>
                <a:cs typeface="Times New Roman"/>
              </a:rPr>
              <a:t>procedures) for </a:t>
            </a:r>
            <a:r>
              <a:rPr sz="2400" spc="-5" dirty="0">
                <a:latin typeface="Times New Roman"/>
                <a:cs typeface="Times New Roman"/>
              </a:rPr>
              <a:t>V&amp;V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QA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purposes</a:t>
            </a:r>
          </a:p>
          <a:p>
            <a:pPr marL="756285" marR="5080" lvl="1" indent="-287020">
              <a:lnSpc>
                <a:spcPct val="80000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Multiple </a:t>
            </a:r>
            <a:r>
              <a:rPr sz="2200" spc="-10" dirty="0">
                <a:latin typeface="Times New Roman"/>
                <a:cs typeface="Times New Roman"/>
              </a:rPr>
              <a:t>forms: </a:t>
            </a:r>
            <a:r>
              <a:rPr sz="2200" spc="-5" dirty="0">
                <a:latin typeface="Times New Roman"/>
                <a:cs typeface="Times New Roman"/>
              </a:rPr>
              <a:t>Desk checking, Walkthroughs, Inspections, Peer  Reviews,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Audits</a:t>
            </a:r>
            <a:endParaRPr sz="2200" dirty="0">
              <a:latin typeface="Times New Roman"/>
              <a:cs typeface="Times New Roman"/>
            </a:endParaRPr>
          </a:p>
          <a:p>
            <a:pPr marL="469900">
              <a:lnSpc>
                <a:spcPts val="2635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( Will be discussed as part </a:t>
            </a:r>
            <a:r>
              <a:rPr sz="2200" dirty="0">
                <a:latin typeface="Times New Roman"/>
                <a:cs typeface="Times New Roman"/>
              </a:rPr>
              <a:t>of 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syllabus)</a:t>
            </a:r>
          </a:p>
          <a:p>
            <a:pPr marL="355600" marR="356870" indent="-343535" algn="just">
              <a:lnSpc>
                <a:spcPts val="2300"/>
              </a:lnSpc>
              <a:spcBef>
                <a:spcPts val="55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Management Reviews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adequacy of and </a:t>
            </a:r>
            <a:r>
              <a:rPr sz="2400" spc="-5" dirty="0">
                <a:latin typeface="Times New Roman"/>
                <a:cs typeface="Times New Roman"/>
              </a:rPr>
              <a:t>monitor  </a:t>
            </a:r>
            <a:r>
              <a:rPr sz="2400" dirty="0">
                <a:latin typeface="Times New Roman"/>
                <a:cs typeface="Times New Roman"/>
              </a:rPr>
              <a:t>progress or </a:t>
            </a:r>
            <a:r>
              <a:rPr sz="2400" spc="-5" dirty="0">
                <a:latin typeface="Times New Roman"/>
                <a:cs typeface="Times New Roman"/>
              </a:rPr>
              <a:t>inconsistencies </a:t>
            </a:r>
            <a:r>
              <a:rPr sz="2400" dirty="0">
                <a:latin typeface="Times New Roman"/>
                <a:cs typeface="Times New Roman"/>
              </a:rPr>
              <a:t>against plans and schedules and 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Includes what Ian Somerville calls </a:t>
            </a:r>
            <a:r>
              <a:rPr sz="2200" b="1" spc="-5" dirty="0">
                <a:latin typeface="Times New Roman"/>
                <a:cs typeface="Times New Roman"/>
              </a:rPr>
              <a:t>Progress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Reviews</a:t>
            </a:r>
            <a:endParaRPr sz="2200" dirty="0">
              <a:latin typeface="Times New Roman"/>
              <a:cs typeface="Times New Roman"/>
            </a:endParaRPr>
          </a:p>
          <a:p>
            <a:pPr marL="756285" marR="46990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May be exercised </a:t>
            </a:r>
            <a:r>
              <a:rPr sz="2200" b="1" spc="-5" dirty="0">
                <a:latin typeface="Times New Roman"/>
                <a:cs typeface="Times New Roman"/>
              </a:rPr>
              <a:t>on plans and reports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dirty="0">
                <a:latin typeface="Times New Roman"/>
                <a:cs typeface="Times New Roman"/>
              </a:rPr>
              <a:t>types </a:t>
            </a:r>
            <a:r>
              <a:rPr sz="2200" spc="-5" dirty="0">
                <a:latin typeface="Times New Roman"/>
                <a:cs typeface="Times New Roman"/>
              </a:rPr>
              <a:t>(risk  </a:t>
            </a:r>
            <a:r>
              <a:rPr sz="2200" spc="-10" dirty="0">
                <a:latin typeface="Times New Roman"/>
                <a:cs typeface="Times New Roman"/>
              </a:rPr>
              <a:t>management </a:t>
            </a:r>
            <a:r>
              <a:rPr sz="2200" spc="-5" dirty="0">
                <a:latin typeface="Times New Roman"/>
                <a:cs typeface="Times New Roman"/>
              </a:rPr>
              <a:t>plans, project </a:t>
            </a:r>
            <a:r>
              <a:rPr sz="2200" spc="-10" dirty="0">
                <a:latin typeface="Times New Roman"/>
                <a:cs typeface="Times New Roman"/>
              </a:rPr>
              <a:t>management </a:t>
            </a:r>
            <a:r>
              <a:rPr sz="2200" spc="-5" dirty="0">
                <a:latin typeface="Times New Roman"/>
                <a:cs typeface="Times New Roman"/>
              </a:rPr>
              <a:t>plans, software  configuration </a:t>
            </a:r>
            <a:r>
              <a:rPr sz="2200" spc="-10" dirty="0">
                <a:latin typeface="Times New Roman"/>
                <a:cs typeface="Times New Roman"/>
              </a:rPr>
              <a:t>management </a:t>
            </a:r>
            <a:r>
              <a:rPr sz="2200" spc="-5" dirty="0">
                <a:latin typeface="Times New Roman"/>
                <a:cs typeface="Times New Roman"/>
              </a:rPr>
              <a:t>plans, audit reports, progress reports,  V&amp;V reports,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721436"/>
            <a:ext cx="508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Components of a review</a:t>
            </a:r>
            <a:r>
              <a:rPr sz="3200" spc="-100" dirty="0"/>
              <a:t> </a:t>
            </a:r>
            <a:r>
              <a:rPr sz="320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240" y="1406981"/>
            <a:ext cx="6790690" cy="5104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Review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goals</a:t>
            </a: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Items being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reviewed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Preconditions for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review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Roles, </a:t>
            </a:r>
            <a:r>
              <a:rPr sz="2800" spc="-10" dirty="0">
                <a:latin typeface="Times New Roman"/>
                <a:cs typeface="Times New Roman"/>
              </a:rPr>
              <a:t>team </a:t>
            </a:r>
            <a:r>
              <a:rPr sz="2800" spc="-5" dirty="0">
                <a:latin typeface="Times New Roman"/>
                <a:cs typeface="Times New Roman"/>
              </a:rPr>
              <a:t>size,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participants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Training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Review </a:t>
            </a:r>
            <a:r>
              <a:rPr sz="2800" dirty="0">
                <a:latin typeface="Times New Roman"/>
                <a:cs typeface="Times New Roman"/>
              </a:rPr>
              <a:t>steps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procedures</a:t>
            </a:r>
            <a:endParaRPr sz="2800" dirty="0">
              <a:latin typeface="Times New Roman"/>
              <a:cs typeface="Times New Roman"/>
            </a:endParaRPr>
          </a:p>
          <a:p>
            <a:pPr marL="355600" marR="60325" indent="-343535">
              <a:lnSpc>
                <a:spcPts val="302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Checklists and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related documents 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 </a:t>
            </a:r>
            <a:r>
              <a:rPr sz="2800" dirty="0">
                <a:latin typeface="Times New Roman"/>
                <a:cs typeface="Times New Roman"/>
              </a:rPr>
              <a:t>distributed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participants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Nature of the review log </a:t>
            </a:r>
            <a:r>
              <a:rPr sz="2800" spc="-10" dirty="0">
                <a:latin typeface="Times New Roman"/>
                <a:cs typeface="Times New Roman"/>
              </a:rPr>
              <a:t>and summary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report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Rework 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follow-up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3158" y="6407607"/>
            <a:ext cx="2014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(Source: </a:t>
            </a:r>
            <a:r>
              <a:rPr sz="1800" dirty="0">
                <a:latin typeface="Times New Roman"/>
                <a:cs typeface="Times New Roman"/>
              </a:rPr>
              <a:t>I.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Bursntein)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914400"/>
            <a:ext cx="1981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Desk</a:t>
            </a:r>
            <a:r>
              <a:rPr sz="3200" spc="-75" dirty="0"/>
              <a:t> </a:t>
            </a:r>
            <a:r>
              <a:rPr sz="3200"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475855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Also called self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check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Informal review performed by the author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artifact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185" y="6428943"/>
            <a:ext cx="2360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http://www.stellman-greene.com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290" y="64289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762000"/>
            <a:ext cx="6389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Types of Review:</a:t>
            </a:r>
            <a:r>
              <a:rPr sz="4000" spc="20" dirty="0"/>
              <a:t> </a:t>
            </a:r>
            <a:r>
              <a:rPr sz="4000" spc="-5" dirty="0"/>
              <a:t>Deskchecks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2271814"/>
            <a:ext cx="7574280" cy="328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i="1" dirty="0">
                <a:latin typeface="Times New Roman"/>
                <a:cs typeface="Times New Roman"/>
              </a:rPr>
              <a:t>deskcheck </a:t>
            </a:r>
            <a:r>
              <a:rPr sz="3200" dirty="0">
                <a:latin typeface="Times New Roman"/>
                <a:cs typeface="Times New Roman"/>
              </a:rPr>
              <a:t>is a simple review in which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author of a work product distributes it to  one or more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reviewers.</a:t>
            </a:r>
          </a:p>
          <a:p>
            <a:pPr marL="756285" marR="90805" indent="-28702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– The </a:t>
            </a:r>
            <a:r>
              <a:rPr sz="2800" dirty="0">
                <a:latin typeface="Times New Roman"/>
                <a:cs typeface="Times New Roman"/>
              </a:rPr>
              <a:t>author </a:t>
            </a:r>
            <a:r>
              <a:rPr sz="2800" spc="-5" dirty="0">
                <a:latin typeface="Times New Roman"/>
                <a:cs typeface="Times New Roman"/>
              </a:rPr>
              <a:t>sends a copy of the work </a:t>
            </a:r>
            <a:r>
              <a:rPr sz="2800" dirty="0">
                <a:latin typeface="Times New Roman"/>
                <a:cs typeface="Times New Roman"/>
              </a:rPr>
              <a:t>product </a:t>
            </a:r>
            <a:r>
              <a:rPr sz="2800" spc="-5" dirty="0">
                <a:latin typeface="Times New Roman"/>
                <a:cs typeface="Times New Roman"/>
              </a:rPr>
              <a:t>to  selected </a:t>
            </a:r>
            <a:r>
              <a:rPr sz="2800" dirty="0">
                <a:latin typeface="Times New Roman"/>
                <a:cs typeface="Times New Roman"/>
              </a:rPr>
              <a:t>project </a:t>
            </a:r>
            <a:r>
              <a:rPr sz="2800" spc="-5" dirty="0">
                <a:latin typeface="Times New Roman"/>
                <a:cs typeface="Times New Roman"/>
              </a:rPr>
              <a:t>team </a:t>
            </a:r>
            <a:r>
              <a:rPr sz="2800" spc="-10" dirty="0">
                <a:latin typeface="Times New Roman"/>
                <a:cs typeface="Times New Roman"/>
              </a:rPr>
              <a:t>members. </a:t>
            </a:r>
            <a:r>
              <a:rPr sz="2800" spc="-5" dirty="0">
                <a:latin typeface="Times New Roman"/>
                <a:cs typeface="Times New Roman"/>
              </a:rPr>
              <a:t>The team  </a:t>
            </a:r>
            <a:r>
              <a:rPr sz="2800" spc="-10" dirty="0">
                <a:latin typeface="Times New Roman"/>
                <a:cs typeface="Times New Roman"/>
              </a:rPr>
              <a:t>members </a:t>
            </a:r>
            <a:r>
              <a:rPr sz="2800" spc="-5" dirty="0">
                <a:latin typeface="Times New Roman"/>
                <a:cs typeface="Times New Roman"/>
              </a:rPr>
              <a:t>read it, and then write up defects </a:t>
            </a:r>
            <a:r>
              <a:rPr sz="2800" spc="-10" dirty="0">
                <a:latin typeface="Times New Roman"/>
                <a:cs typeface="Times New Roman"/>
              </a:rPr>
              <a:t>and  comments </a:t>
            </a:r>
            <a:r>
              <a:rPr sz="2800" spc="-5" dirty="0">
                <a:latin typeface="Times New Roman"/>
                <a:cs typeface="Times New Roman"/>
              </a:rPr>
              <a:t>to send back 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author.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4176</Words>
  <Application>Microsoft Office PowerPoint</Application>
  <PresentationFormat>On-screen Show (4:3)</PresentationFormat>
  <Paragraphs>459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Century Gothic</vt:lpstr>
      <vt:lpstr>Times New Roman</vt:lpstr>
      <vt:lpstr>Trebuchet MS</vt:lpstr>
      <vt:lpstr>Wingdings</vt:lpstr>
      <vt:lpstr>Wingdings 3</vt:lpstr>
      <vt:lpstr>Ion Boardroom</vt:lpstr>
      <vt:lpstr>      BSSE    -Software Quality Engineering      Week-13  Lecture 25  Semester 6- Fall 2020</vt:lpstr>
      <vt:lpstr>PowerPoint Presentation</vt:lpstr>
      <vt:lpstr>Software Reviews</vt:lpstr>
      <vt:lpstr>Reviews and testing (Why reviews?)</vt:lpstr>
      <vt:lpstr>When are reviews needed?</vt:lpstr>
      <vt:lpstr>Technical and management reviews</vt:lpstr>
      <vt:lpstr>Components of a review plan</vt:lpstr>
      <vt:lpstr>Desk check</vt:lpstr>
      <vt:lpstr>Types of Review: Deskchecks</vt:lpstr>
      <vt:lpstr>Types of Review: Deskchecks</vt:lpstr>
      <vt:lpstr>Peer reviews</vt:lpstr>
      <vt:lpstr>Walkthroughs</vt:lpstr>
      <vt:lpstr>Inspections</vt:lpstr>
      <vt:lpstr>Inspections</vt:lpstr>
      <vt:lpstr>Inspection Log Example</vt:lpstr>
      <vt:lpstr>Code Review</vt:lpstr>
      <vt:lpstr>Code Review</vt:lpstr>
      <vt:lpstr>A sample general checklist for reviewing software documents</vt:lpstr>
      <vt:lpstr>Sample general checklist (cont.)</vt:lpstr>
      <vt:lpstr>A sample specification (or requirements) attributes checklist</vt:lpstr>
      <vt:lpstr>A sample supplementary checklist for design reviews</vt:lpstr>
      <vt:lpstr>A sample supplementary checklist for design reviews</vt:lpstr>
      <vt:lpstr>A sample general code review checklist </vt:lpstr>
      <vt:lpstr>A sample general code review checklist </vt:lpstr>
      <vt:lpstr>A sample general code review checklist (3)</vt:lpstr>
      <vt:lpstr>A sample code review checklist for C programs (1)</vt:lpstr>
      <vt:lpstr>A sample code review checklist for C programs (2)</vt:lpstr>
      <vt:lpstr>A sample (end-user) documentation review checklist</vt:lpstr>
      <vt:lpstr>Pair Programming</vt:lpstr>
      <vt:lpstr>Research Findings to Date</vt:lpstr>
      <vt:lpstr>PowerPoint Presentation</vt:lpstr>
      <vt:lpstr>Pair Programming: Summary</vt:lpstr>
      <vt:lpstr>Higher quality code</vt:lpstr>
      <vt:lpstr>Faster cycle time</vt:lpstr>
      <vt:lpstr>Enhanced Trust/Teamwork</vt:lpstr>
      <vt:lpstr>Knowledge Transfer</vt:lpstr>
      <vt:lpstr>Enhanced Learning</vt:lpstr>
      <vt:lpstr>Why Pair Programming Works</vt:lpstr>
      <vt:lpstr>Pair Pressure</vt:lpstr>
      <vt:lpstr>Pair Negotiation</vt:lpstr>
      <vt:lpstr>Pair Courage</vt:lpstr>
      <vt:lpstr>Pair Reviews</vt:lpstr>
      <vt:lpstr>Pair Debugging</vt:lpstr>
      <vt:lpstr>Pair Learning</vt:lpstr>
      <vt:lpstr>Pair Trust</vt:lpstr>
      <vt:lpstr>PowerPoint Presentation</vt:lpstr>
      <vt:lpstr>Enabling Pair Programming</vt:lpstr>
      <vt:lpstr>Workspace accessible to both</vt:lpstr>
      <vt:lpstr>Expectation of communication</vt:lpstr>
      <vt:lpstr>Standards</vt:lpstr>
      <vt:lpstr>Knowledge of people’s specialties</vt:lpstr>
      <vt:lpstr>Pair Rotation</vt:lpstr>
      <vt:lpstr>Group Appraisal</vt:lpstr>
      <vt:lpstr>Smaller Groups</vt:lpstr>
      <vt:lpstr>Roles</vt:lpstr>
      <vt:lpstr>Navigator Tips</vt:lpstr>
      <vt:lpstr>Driver Tips</vt:lpstr>
      <vt:lpstr>Review roles, responsibilities and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Zarsha</dc:creator>
  <cp:lastModifiedBy>Zarsha</cp:lastModifiedBy>
  <cp:revision>4</cp:revision>
  <dcterms:created xsi:type="dcterms:W3CDTF">2020-05-09T11:33:25Z</dcterms:created>
  <dcterms:modified xsi:type="dcterms:W3CDTF">2020-05-09T12:36:45Z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2020-05-09T00:00:00Z</vt:filetime>
  </property>
</Properties>
</file>