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8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5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6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4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6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1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4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99" y="1655445"/>
            <a:ext cx="6619399" cy="278511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000" dirty="0"/>
              <a:t>BSSE    -Software Quality Engineering</a:t>
            </a:r>
            <a:r>
              <a:rPr lang="en-US" sz="3300" dirty="0"/>
              <a:t>					</a:t>
            </a:r>
            <a:br>
              <a:rPr lang="en-US" sz="3300" dirty="0"/>
            </a:br>
            <a:r>
              <a:rPr lang="en-US" sz="3300" dirty="0"/>
              <a:t>Week-3		Lecture 5-6</a:t>
            </a:r>
            <a:br>
              <a:rPr lang="en-US" sz="3300" dirty="0"/>
            </a:br>
            <a:r>
              <a:rPr lang="en-US" sz="3300" dirty="0"/>
              <a:t>	</a:t>
            </a:r>
            <a:r>
              <a:rPr lang="en-US" sz="2100" dirty="0"/>
              <a:t>Semester 6- Fall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99" y="4440079"/>
            <a:ext cx="6619399" cy="985361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" y="925013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554481"/>
            <a:ext cx="5666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Wingdings"/>
              <a:buChar char=""/>
              <a:tabLst>
                <a:tab pos="269240" algn="l"/>
              </a:tabLst>
            </a:pPr>
            <a:r>
              <a:rPr sz="2800" b="1" spc="30" dirty="0">
                <a:solidFill>
                  <a:schemeClr val="bg1"/>
                </a:solidFill>
                <a:latin typeface="Arial"/>
                <a:cs typeface="Arial"/>
              </a:rPr>
              <a:t>Defect </a:t>
            </a:r>
            <a:r>
              <a:rPr sz="2800" b="1" spc="-5" dirty="0">
                <a:solidFill>
                  <a:schemeClr val="bg1"/>
                </a:solidFill>
                <a:latin typeface="Arial"/>
                <a:cs typeface="Arial"/>
              </a:rPr>
              <a:t>level </a:t>
            </a:r>
            <a:r>
              <a:rPr sz="2800" b="1" spc="2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2800" b="1" spc="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chemeClr val="bg1"/>
                </a:solidFill>
                <a:latin typeface="Arial"/>
                <a:cs typeface="Arial"/>
              </a:rPr>
              <a:t>pervasiveness: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287" y="2694558"/>
            <a:ext cx="8716010" cy="0"/>
          </a:xfrm>
          <a:custGeom>
            <a:avLst/>
            <a:gdLst/>
            <a:ahLst/>
            <a:cxnLst/>
            <a:rect l="l" t="t" r="r" b="b"/>
            <a:pathLst>
              <a:path w="8716010">
                <a:moveTo>
                  <a:pt x="0" y="0"/>
                </a:moveTo>
                <a:lnTo>
                  <a:pt x="87154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287" y="2286000"/>
            <a:ext cx="8716010" cy="0"/>
          </a:xfrm>
          <a:custGeom>
            <a:avLst/>
            <a:gdLst/>
            <a:ahLst/>
            <a:cxnLst/>
            <a:rect l="l" t="t" r="r" b="b"/>
            <a:pathLst>
              <a:path w="8716010">
                <a:moveTo>
                  <a:pt x="0" y="0"/>
                </a:moveTo>
                <a:lnTo>
                  <a:pt x="87154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287" y="5409184"/>
            <a:ext cx="8716010" cy="0"/>
          </a:xfrm>
          <a:custGeom>
            <a:avLst/>
            <a:gdLst/>
            <a:ahLst/>
            <a:cxnLst/>
            <a:rect l="l" t="t" r="r" b="b"/>
            <a:pathLst>
              <a:path w="8716010">
                <a:moveTo>
                  <a:pt x="0" y="0"/>
                </a:moveTo>
                <a:lnTo>
                  <a:pt x="87154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4538" y="2567389"/>
            <a:ext cx="1969770" cy="84328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10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spc="75" dirty="0">
                <a:latin typeface="Arial"/>
                <a:cs typeface="Arial"/>
              </a:rPr>
              <a:t>defect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prevention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2898" y="2575019"/>
            <a:ext cx="3684904" cy="273367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100" dirty="0">
                <a:latin typeface="Arial"/>
                <a:cs typeface="Arial"/>
              </a:rPr>
              <a:t>low </a:t>
            </a:r>
            <a:r>
              <a:rPr sz="1800" spc="440" dirty="0">
                <a:latin typeface="Arial"/>
                <a:cs typeface="Arial"/>
              </a:rPr>
              <a:t>-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medium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95" dirty="0">
                <a:latin typeface="Arial"/>
                <a:cs typeface="Arial"/>
              </a:rPr>
              <a:t>low </a:t>
            </a:r>
            <a:r>
              <a:rPr sz="1800" spc="440" dirty="0">
                <a:latin typeface="Arial"/>
                <a:cs typeface="Arial"/>
              </a:rPr>
              <a:t>- </a:t>
            </a:r>
            <a:r>
              <a:rPr sz="1800" spc="114" dirty="0">
                <a:latin typeface="Arial"/>
                <a:cs typeface="Arial"/>
              </a:rPr>
              <a:t>high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(particularly </a:t>
            </a:r>
            <a:r>
              <a:rPr sz="1800" spc="45" dirty="0">
                <a:latin typeface="Arial"/>
                <a:cs typeface="Arial"/>
              </a:rPr>
              <a:t>pervasive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spc="80" dirty="0">
                <a:latin typeface="Arial"/>
                <a:cs typeface="Arial"/>
              </a:rPr>
              <a:t>problems)</a:t>
            </a:r>
            <a:endParaRPr sz="1800">
              <a:latin typeface="Arial"/>
              <a:cs typeface="Arial"/>
            </a:endParaRPr>
          </a:p>
          <a:p>
            <a:pPr marL="12700" marR="1988820">
              <a:lnSpc>
                <a:spcPts val="3220"/>
              </a:lnSpc>
              <a:spcBef>
                <a:spcPts val="190"/>
              </a:spcBef>
            </a:pPr>
            <a:r>
              <a:rPr sz="1800" spc="120" dirty="0">
                <a:latin typeface="Arial"/>
                <a:cs typeface="Arial"/>
              </a:rPr>
              <a:t>medium </a:t>
            </a:r>
            <a:r>
              <a:rPr sz="1800" spc="440" dirty="0">
                <a:latin typeface="Arial"/>
                <a:cs typeface="Arial"/>
              </a:rPr>
              <a:t>-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high  </a:t>
            </a:r>
            <a:r>
              <a:rPr sz="1800" spc="95" dirty="0"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spc="95" dirty="0"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spc="50" dirty="0">
                <a:latin typeface="Arial"/>
                <a:cs typeface="Arial"/>
              </a:rPr>
              <a:t>Lowest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538" y="1721865"/>
            <a:ext cx="6904355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chemeClr val="bg1"/>
                </a:solidFill>
                <a:latin typeface="Arial"/>
                <a:cs typeface="Arial"/>
              </a:rPr>
              <a:t>Defect </a:t>
            </a:r>
            <a:r>
              <a:rPr sz="1800" spc="45" dirty="0">
                <a:solidFill>
                  <a:schemeClr val="bg1"/>
                </a:solidFill>
                <a:latin typeface="Arial"/>
                <a:cs typeface="Arial"/>
              </a:rPr>
              <a:t>levels </a:t>
            </a:r>
            <a:r>
              <a:rPr sz="1800" spc="65" dirty="0">
                <a:solidFill>
                  <a:schemeClr val="bg1"/>
                </a:solidFill>
                <a:latin typeface="Arial"/>
                <a:cs typeface="Arial"/>
              </a:rPr>
              <a:t>where </a:t>
            </a:r>
            <a:r>
              <a:rPr sz="1800" spc="110" dirty="0">
                <a:solidFill>
                  <a:schemeClr val="bg1"/>
                </a:solidFill>
                <a:latin typeface="Arial"/>
                <a:cs typeface="Arial"/>
              </a:rPr>
              <a:t>different </a:t>
            </a:r>
            <a:r>
              <a:rPr sz="1800" b="1" spc="-25" dirty="0">
                <a:solidFill>
                  <a:schemeClr val="bg1"/>
                </a:solidFill>
                <a:latin typeface="Arial"/>
                <a:cs typeface="Arial"/>
              </a:rPr>
              <a:t>QA </a:t>
            </a:r>
            <a:r>
              <a:rPr sz="1800" b="1" spc="5" dirty="0">
                <a:solidFill>
                  <a:schemeClr val="bg1"/>
                </a:solidFill>
                <a:latin typeface="Arial"/>
                <a:cs typeface="Arial"/>
              </a:rPr>
              <a:t>alternatives </a:t>
            </a:r>
            <a:r>
              <a:rPr sz="1800" b="1" spc="15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800" b="1" spc="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chemeClr val="bg1"/>
                </a:solidFill>
                <a:latin typeface="Arial"/>
                <a:cs typeface="Arial"/>
              </a:rPr>
              <a:t>suitable</a:t>
            </a:r>
            <a:r>
              <a:rPr sz="1800" b="1" spc="5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  <a:tabLst>
                <a:tab pos="4370705" algn="l"/>
              </a:tabLst>
            </a:pPr>
            <a:r>
              <a:rPr sz="1800" b="1" spc="-25" dirty="0">
                <a:latin typeface="Arial"/>
                <a:cs typeface="Arial"/>
              </a:rPr>
              <a:t>QA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Alternative	</a:t>
            </a:r>
            <a:r>
              <a:rPr sz="1800" b="1" spc="20" dirty="0">
                <a:latin typeface="Arial"/>
                <a:cs typeface="Arial"/>
              </a:rPr>
              <a:t>Defect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Level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538" y="3648329"/>
            <a:ext cx="2191385" cy="166052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800" spc="85" dirty="0">
                <a:latin typeface="Arial"/>
                <a:cs typeface="Arial"/>
              </a:rPr>
              <a:t>inspection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49000"/>
              </a:lnSpc>
            </a:pPr>
            <a:r>
              <a:rPr sz="1800" spc="110" dirty="0">
                <a:latin typeface="Arial"/>
                <a:cs typeface="Arial"/>
              </a:rPr>
              <a:t>formal </a:t>
            </a:r>
            <a:r>
              <a:rPr sz="1800" spc="85" dirty="0">
                <a:latin typeface="Arial"/>
                <a:cs typeface="Arial"/>
              </a:rPr>
              <a:t>verification  </a:t>
            </a:r>
            <a:r>
              <a:rPr sz="1800" spc="110" dirty="0">
                <a:latin typeface="Arial"/>
                <a:cs typeface="Arial"/>
              </a:rPr>
              <a:t>fault </a:t>
            </a:r>
            <a:r>
              <a:rPr sz="1800" spc="70" dirty="0">
                <a:latin typeface="Arial"/>
                <a:cs typeface="Arial"/>
              </a:rPr>
              <a:t>tolerance  </a:t>
            </a:r>
            <a:r>
              <a:rPr sz="1800" spc="90" dirty="0">
                <a:latin typeface="Arial"/>
                <a:cs typeface="Arial"/>
              </a:rPr>
              <a:t>failure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containment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56186"/>
            <a:ext cx="8930005" cy="1402080"/>
            <a:chOff x="0" y="5456186"/>
            <a:chExt cx="8930005" cy="1402080"/>
          </a:xfrm>
        </p:grpSpPr>
        <p:sp>
          <p:nvSpPr>
            <p:cNvPr id="3" name="object 3"/>
            <p:cNvSpPr/>
            <p:nvPr/>
          </p:nvSpPr>
          <p:spPr>
            <a:xfrm>
              <a:off x="357162" y="5456199"/>
              <a:ext cx="5715000" cy="640080"/>
            </a:xfrm>
            <a:custGeom>
              <a:avLst/>
              <a:gdLst/>
              <a:ahLst/>
              <a:cxnLst/>
              <a:rect l="l" t="t" r="r" b="b"/>
              <a:pathLst>
                <a:path w="5715000" h="640079">
                  <a:moveTo>
                    <a:pt x="5714962" y="0"/>
                  </a:moveTo>
                  <a:lnTo>
                    <a:pt x="2857500" y="0"/>
                  </a:lnTo>
                  <a:lnTo>
                    <a:pt x="0" y="0"/>
                  </a:lnTo>
                  <a:lnTo>
                    <a:pt x="0" y="640067"/>
                  </a:lnTo>
                  <a:lnTo>
                    <a:pt x="2857462" y="640067"/>
                  </a:lnTo>
                  <a:lnTo>
                    <a:pt x="5714962" y="640067"/>
                  </a:lnTo>
                  <a:lnTo>
                    <a:pt x="5714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162" y="6096266"/>
              <a:ext cx="8573135" cy="0"/>
            </a:xfrm>
            <a:custGeom>
              <a:avLst/>
              <a:gdLst/>
              <a:ahLst/>
              <a:cxnLst/>
              <a:rect l="l" t="t" r="r" b="b"/>
              <a:pathLst>
                <a:path w="8573135">
                  <a:moveTo>
                    <a:pt x="0" y="0"/>
                  </a:moveTo>
                  <a:lnTo>
                    <a:pt x="857258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9277" y="525882"/>
            <a:ext cx="8005445" cy="19973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20904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Wingdings"/>
              <a:buChar char=""/>
              <a:tabLst>
                <a:tab pos="269240" algn="l"/>
              </a:tabLst>
            </a:pPr>
            <a:r>
              <a:rPr sz="2800" b="1" spc="-35" dirty="0">
                <a:solidFill>
                  <a:schemeClr val="bg1"/>
                </a:solidFill>
                <a:latin typeface="Arial"/>
                <a:cs typeface="Arial"/>
              </a:rPr>
              <a:t>Result </a:t>
            </a:r>
            <a:r>
              <a:rPr sz="2800" b="1" spc="40" dirty="0">
                <a:solidFill>
                  <a:schemeClr val="bg1"/>
                </a:solidFill>
                <a:latin typeface="Arial"/>
                <a:cs typeface="Arial"/>
              </a:rPr>
              <a:t>interpretation </a:t>
            </a:r>
            <a:r>
              <a:rPr sz="2800" b="1" spc="25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2800" b="1" spc="-10" dirty="0">
                <a:solidFill>
                  <a:schemeClr val="bg1"/>
                </a:solidFill>
                <a:latin typeface="Arial"/>
                <a:cs typeface="Arial"/>
              </a:rPr>
              <a:t>constructive  </a:t>
            </a:r>
            <a:r>
              <a:rPr sz="2800" b="1" spc="35" dirty="0">
                <a:solidFill>
                  <a:schemeClr val="bg1"/>
                </a:solidFill>
                <a:latin typeface="Arial"/>
                <a:cs typeface="Arial"/>
              </a:rPr>
              <a:t>information: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Ease </a:t>
            </a:r>
            <a:r>
              <a:rPr sz="1800" spc="130" dirty="0">
                <a:latin typeface="Arial"/>
                <a:cs typeface="Arial"/>
              </a:rPr>
              <a:t>of </a:t>
            </a:r>
            <a:r>
              <a:rPr sz="1800" spc="85" dirty="0">
                <a:latin typeface="Arial"/>
                <a:cs typeface="Arial"/>
              </a:rPr>
              <a:t>result </a:t>
            </a:r>
            <a:r>
              <a:rPr sz="1800" spc="100" dirty="0">
                <a:latin typeface="Arial"/>
                <a:cs typeface="Arial"/>
              </a:rPr>
              <a:t>interpretation </a:t>
            </a:r>
            <a:r>
              <a:rPr sz="1800" spc="130" dirty="0">
                <a:latin typeface="Arial"/>
                <a:cs typeface="Arial"/>
              </a:rPr>
              <a:t>for </a:t>
            </a:r>
            <a:r>
              <a:rPr sz="1800" spc="110" dirty="0">
                <a:latin typeface="Arial"/>
                <a:cs typeface="Arial"/>
              </a:rPr>
              <a:t>different </a:t>
            </a:r>
            <a:r>
              <a:rPr sz="1800" b="1" spc="-25" dirty="0">
                <a:latin typeface="Arial"/>
                <a:cs typeface="Arial"/>
              </a:rPr>
              <a:t>QA </a:t>
            </a:r>
            <a:r>
              <a:rPr sz="1800" b="1" spc="5" dirty="0">
                <a:latin typeface="Arial"/>
                <a:cs typeface="Arial"/>
              </a:rPr>
              <a:t>alternatives </a:t>
            </a:r>
            <a:r>
              <a:rPr sz="1800" b="1" spc="15" dirty="0">
                <a:latin typeface="Arial"/>
                <a:cs typeface="Arial"/>
              </a:rPr>
              <a:t>and </a:t>
            </a:r>
            <a:r>
              <a:rPr sz="1800" b="1" spc="35" dirty="0">
                <a:latin typeface="Arial"/>
                <a:cs typeface="Arial"/>
              </a:rPr>
              <a:t>amount of  </a:t>
            </a:r>
            <a:r>
              <a:rPr sz="1800" spc="80" dirty="0">
                <a:latin typeface="Arial"/>
                <a:cs typeface="Arial"/>
              </a:rPr>
              <a:t>constructive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information/measurements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7162" y="3109722"/>
            <a:ext cx="8573135" cy="0"/>
          </a:xfrm>
          <a:custGeom>
            <a:avLst/>
            <a:gdLst/>
            <a:ahLst/>
            <a:cxnLst/>
            <a:rect l="l" t="t" r="r" b="b"/>
            <a:pathLst>
              <a:path w="8573135">
                <a:moveTo>
                  <a:pt x="0" y="0"/>
                </a:moveTo>
                <a:lnTo>
                  <a:pt x="857258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162" y="2500248"/>
            <a:ext cx="8573135" cy="0"/>
          </a:xfrm>
          <a:custGeom>
            <a:avLst/>
            <a:gdLst/>
            <a:ahLst/>
            <a:cxnLst/>
            <a:rect l="l" t="t" r="r" b="b"/>
            <a:pathLst>
              <a:path w="8573135">
                <a:moveTo>
                  <a:pt x="0" y="0"/>
                </a:moveTo>
                <a:lnTo>
                  <a:pt x="857258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3403" y="2511043"/>
            <a:ext cx="2623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35" dirty="0">
                <a:latin typeface="Arial"/>
                <a:cs typeface="Arial"/>
              </a:rPr>
              <a:t>Information/Measurement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489" y="2507996"/>
            <a:ext cx="516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0200" algn="l"/>
              </a:tabLst>
            </a:pPr>
            <a:r>
              <a:rPr sz="1800" b="1" spc="-25" dirty="0">
                <a:latin typeface="Arial"/>
                <a:cs typeface="Arial"/>
              </a:rPr>
              <a:t>QA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Alternative	</a:t>
            </a:r>
            <a:r>
              <a:rPr sz="1800" b="1" spc="-20" dirty="0">
                <a:latin typeface="Arial"/>
                <a:cs typeface="Arial"/>
              </a:rPr>
              <a:t>Result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Interpretation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5269" y="2957576"/>
            <a:ext cx="128143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sz="1800" spc="85" dirty="0">
                <a:latin typeface="Arial"/>
                <a:cs typeface="Arial"/>
              </a:rPr>
              <a:t>moderate  </a:t>
            </a:r>
            <a:r>
              <a:rPr sz="1800" spc="80" dirty="0">
                <a:latin typeface="Arial"/>
                <a:cs typeface="Arial"/>
              </a:rPr>
              <a:t>(intan</a:t>
            </a:r>
            <a:r>
              <a:rPr sz="1800" spc="114" dirty="0">
                <a:latin typeface="Arial"/>
                <a:cs typeface="Arial"/>
              </a:rPr>
              <a:t>g</a:t>
            </a:r>
            <a:r>
              <a:rPr sz="1800" spc="65" dirty="0">
                <a:latin typeface="Arial"/>
                <a:cs typeface="Arial"/>
              </a:rPr>
              <a:t>i</a:t>
            </a:r>
            <a:r>
              <a:rPr sz="1800" spc="170" dirty="0">
                <a:latin typeface="Arial"/>
                <a:cs typeface="Arial"/>
              </a:rPr>
              <a:t>b</a:t>
            </a:r>
            <a:r>
              <a:rPr sz="1800" spc="25" dirty="0">
                <a:latin typeface="Arial"/>
                <a:cs typeface="Arial"/>
              </a:rPr>
              <a:t>le)  </a:t>
            </a:r>
            <a:r>
              <a:rPr sz="1800" spc="5" dirty="0">
                <a:latin typeface="Arial"/>
                <a:cs typeface="Arial"/>
              </a:rPr>
              <a:t>easy</a:t>
            </a:r>
            <a:endParaRPr sz="1800">
              <a:latin typeface="Arial"/>
              <a:cs typeface="Arial"/>
            </a:endParaRPr>
          </a:p>
          <a:p>
            <a:pPr marL="12700" marR="755015">
              <a:lnSpc>
                <a:spcPct val="158300"/>
              </a:lnSpc>
            </a:pPr>
            <a:r>
              <a:rPr sz="1800" spc="85" dirty="0">
                <a:latin typeface="Arial"/>
                <a:cs typeface="Arial"/>
              </a:rPr>
              <a:t>hard  hard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489" y="2957576"/>
            <a:ext cx="2054860" cy="21971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spc="10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spc="75" dirty="0">
                <a:latin typeface="Arial"/>
                <a:cs typeface="Arial"/>
              </a:rPr>
              <a:t>defect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prevention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spc="85" dirty="0">
                <a:latin typeface="Arial"/>
                <a:cs typeface="Arial"/>
              </a:rPr>
              <a:t>inspection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8300"/>
              </a:lnSpc>
            </a:pPr>
            <a:r>
              <a:rPr sz="1800" spc="110" dirty="0">
                <a:latin typeface="Arial"/>
                <a:cs typeface="Arial"/>
              </a:rPr>
              <a:t>formal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verification  </a:t>
            </a:r>
            <a:r>
              <a:rPr sz="1800" spc="110" dirty="0">
                <a:latin typeface="Arial"/>
                <a:cs typeface="Arial"/>
              </a:rPr>
              <a:t>fault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tolerance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3403" y="2957576"/>
            <a:ext cx="2555240" cy="308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7010">
              <a:lnSpc>
                <a:spcPct val="158300"/>
              </a:lnSpc>
              <a:spcBef>
                <a:spcPts val="100"/>
              </a:spcBef>
            </a:pPr>
            <a:r>
              <a:rPr sz="1800" spc="80" dirty="0">
                <a:latin typeface="Arial"/>
                <a:cs typeface="Arial"/>
              </a:rPr>
              <a:t>executions </a:t>
            </a:r>
            <a:r>
              <a:rPr sz="1800" spc="50" dirty="0">
                <a:latin typeface="Arial"/>
                <a:cs typeface="Arial"/>
              </a:rPr>
              <a:t>&amp; </a:t>
            </a:r>
            <a:r>
              <a:rPr sz="1800" spc="80" dirty="0">
                <a:latin typeface="Arial"/>
                <a:cs typeface="Arial"/>
              </a:rPr>
              <a:t>failures  </a:t>
            </a:r>
            <a:r>
              <a:rPr sz="1800" spc="70" dirty="0">
                <a:latin typeface="Arial"/>
                <a:cs typeface="Arial"/>
              </a:rPr>
              <a:t>experience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spc="85" dirty="0">
                <a:latin typeface="Arial"/>
                <a:cs typeface="Arial"/>
              </a:rPr>
              <a:t>faults, </a:t>
            </a:r>
            <a:r>
              <a:rPr sz="1800" spc="55" dirty="0">
                <a:latin typeface="Arial"/>
                <a:cs typeface="Arial"/>
              </a:rPr>
              <a:t>already</a:t>
            </a:r>
            <a:r>
              <a:rPr sz="1800" spc="70" dirty="0">
                <a:latin typeface="Arial"/>
                <a:cs typeface="Arial"/>
              </a:rPr>
              <a:t> located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spc="110" dirty="0">
                <a:latin typeface="Arial"/>
                <a:cs typeface="Arial"/>
              </a:rPr>
              <a:t>fault </a:t>
            </a:r>
            <a:r>
              <a:rPr sz="1800" spc="35" dirty="0">
                <a:latin typeface="Arial"/>
                <a:cs typeface="Arial"/>
              </a:rPr>
              <a:t>absence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verified</a:t>
            </a:r>
            <a:endParaRPr sz="1800">
              <a:latin typeface="Arial"/>
              <a:cs typeface="Arial"/>
            </a:endParaRPr>
          </a:p>
          <a:p>
            <a:pPr marL="12700" marR="261620">
              <a:lnSpc>
                <a:spcPct val="102899"/>
              </a:lnSpc>
              <a:spcBef>
                <a:spcPts val="1160"/>
              </a:spcBef>
            </a:pPr>
            <a:r>
              <a:rPr sz="1700" spc="70" dirty="0">
                <a:latin typeface="Arial"/>
                <a:cs typeface="Arial"/>
              </a:rPr>
              <a:t>(unanticipated)  </a:t>
            </a:r>
            <a:r>
              <a:rPr sz="1700" spc="85" dirty="0">
                <a:latin typeface="Arial"/>
                <a:cs typeface="Arial"/>
              </a:rPr>
              <a:t>environments/usages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02800"/>
              </a:lnSpc>
              <a:spcBef>
                <a:spcPts val="585"/>
              </a:spcBef>
            </a:pPr>
            <a:r>
              <a:rPr sz="1800" spc="70" dirty="0">
                <a:latin typeface="Arial"/>
                <a:cs typeface="Arial"/>
              </a:rPr>
              <a:t>accident </a:t>
            </a:r>
            <a:r>
              <a:rPr sz="1800" spc="55" dirty="0">
                <a:latin typeface="Arial"/>
                <a:cs typeface="Arial"/>
              </a:rPr>
              <a:t>scenarios </a:t>
            </a:r>
            <a:r>
              <a:rPr sz="1800" spc="75" dirty="0">
                <a:latin typeface="Arial"/>
                <a:cs typeface="Arial"/>
              </a:rPr>
              <a:t>and  </a:t>
            </a:r>
            <a:r>
              <a:rPr sz="1800" spc="70" dirty="0">
                <a:latin typeface="Arial"/>
                <a:cs typeface="Arial"/>
              </a:rPr>
              <a:t>hazards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5269" y="5464555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"/>
                <a:cs typeface="Arial"/>
              </a:rPr>
              <a:t>hard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489" y="5464555"/>
            <a:ext cx="219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"/>
                <a:cs typeface="Arial"/>
              </a:rPr>
              <a:t>failure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containment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755" y="152400"/>
            <a:ext cx="5908162" cy="449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1628131"/>
            <a:ext cx="6343672" cy="1873204"/>
          </a:xfrm>
          <a:prstGeom prst="rect">
            <a:avLst/>
          </a:prstGeom>
        </p:spPr>
        <p:txBody>
          <a:bodyPr vert="horz" wrap="square" lIns="0" tIns="712088" rIns="0" bIns="0" rtlCol="0">
            <a:spAutoFit/>
          </a:bodyPr>
          <a:lstStyle/>
          <a:p>
            <a:pPr marL="511175" marR="5080" indent="-256540">
              <a:lnSpc>
                <a:spcPct val="100000"/>
              </a:lnSpc>
              <a:spcBef>
                <a:spcPts val="95"/>
              </a:spcBef>
            </a:pPr>
            <a:r>
              <a:rPr sz="2500" spc="-114" dirty="0">
                <a:solidFill>
                  <a:schemeClr val="tx1"/>
                </a:solidFill>
              </a:rPr>
              <a:t>We </a:t>
            </a:r>
            <a:r>
              <a:rPr sz="2500" spc="55" dirty="0">
                <a:solidFill>
                  <a:schemeClr val="tx1"/>
                </a:solidFill>
              </a:rPr>
              <a:t>can </a:t>
            </a:r>
            <a:r>
              <a:rPr sz="2500" spc="160" dirty="0">
                <a:solidFill>
                  <a:schemeClr val="tx1"/>
                </a:solidFill>
              </a:rPr>
              <a:t>first </a:t>
            </a:r>
            <a:r>
              <a:rPr sz="2500" spc="114" dirty="0">
                <a:solidFill>
                  <a:schemeClr val="tx1"/>
                </a:solidFill>
              </a:rPr>
              <a:t>divide </a:t>
            </a:r>
            <a:r>
              <a:rPr sz="2500" spc="160" dirty="0">
                <a:solidFill>
                  <a:schemeClr val="tx1"/>
                </a:solidFill>
              </a:rPr>
              <a:t>our </a:t>
            </a:r>
            <a:r>
              <a:rPr sz="2500" spc="135" dirty="0">
                <a:solidFill>
                  <a:schemeClr val="tx1"/>
                </a:solidFill>
              </a:rPr>
              <a:t>examination </a:t>
            </a:r>
            <a:r>
              <a:rPr sz="2500" spc="180" dirty="0">
                <a:solidFill>
                  <a:schemeClr val="tx1"/>
                </a:solidFill>
              </a:rPr>
              <a:t>of </a:t>
            </a:r>
            <a:r>
              <a:rPr sz="2500" spc="125" dirty="0">
                <a:solidFill>
                  <a:schemeClr val="tx1"/>
                </a:solidFill>
              </a:rPr>
              <a:t>the  applicability </a:t>
            </a:r>
            <a:r>
              <a:rPr sz="2500" spc="120" dirty="0">
                <a:solidFill>
                  <a:schemeClr val="tx1"/>
                </a:solidFill>
              </a:rPr>
              <a:t>environments </a:t>
            </a:r>
            <a:r>
              <a:rPr sz="2500" spc="170" dirty="0">
                <a:solidFill>
                  <a:schemeClr val="tx1"/>
                </a:solidFill>
              </a:rPr>
              <a:t>into</a:t>
            </a:r>
            <a:r>
              <a:rPr sz="2500" spc="65" dirty="0">
                <a:solidFill>
                  <a:schemeClr val="tx1"/>
                </a:solidFill>
              </a:rPr>
              <a:t> </a:t>
            </a:r>
            <a:r>
              <a:rPr sz="2500" spc="140" dirty="0">
                <a:solidFill>
                  <a:schemeClr val="tx1"/>
                </a:solidFill>
              </a:rPr>
              <a:t>two: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3581400"/>
            <a:ext cx="4453255" cy="8763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6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105" dirty="0">
                <a:latin typeface="Arial"/>
                <a:cs typeface="Arial"/>
              </a:rPr>
              <a:t>Development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environment</a:t>
            </a:r>
            <a:endParaRPr sz="2400" dirty="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47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95" dirty="0">
                <a:latin typeface="Arial"/>
                <a:cs typeface="Arial"/>
              </a:rPr>
              <a:t>maintenance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environment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699973"/>
            <a:ext cx="663829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</a:pPr>
            <a:r>
              <a:rPr sz="2600" spc="140" dirty="0"/>
              <a:t>the </a:t>
            </a:r>
            <a:r>
              <a:rPr sz="2600" spc="135" dirty="0"/>
              <a:t>applicability </a:t>
            </a:r>
            <a:r>
              <a:rPr sz="2600" spc="200" dirty="0"/>
              <a:t>to </a:t>
            </a:r>
            <a:r>
              <a:rPr sz="2600" spc="120" dirty="0"/>
              <a:t>software</a:t>
            </a:r>
            <a:r>
              <a:rPr sz="2600" spc="-185" dirty="0"/>
              <a:t> </a:t>
            </a:r>
            <a:r>
              <a:rPr sz="2600" spc="110" dirty="0"/>
              <a:t>maintenance  </a:t>
            </a:r>
            <a:r>
              <a:rPr sz="2600" spc="105" dirty="0"/>
              <a:t>may </a:t>
            </a:r>
            <a:r>
              <a:rPr sz="2600" spc="75" dirty="0"/>
              <a:t>vary, </a:t>
            </a:r>
            <a:r>
              <a:rPr sz="2600" spc="5" dirty="0"/>
              <a:t>as</a:t>
            </a:r>
            <a:r>
              <a:rPr sz="2600" spc="120" dirty="0"/>
              <a:t> </a:t>
            </a:r>
            <a:r>
              <a:rPr sz="2600" spc="140" dirty="0"/>
              <a:t>follows: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45668" y="2029460"/>
            <a:ext cx="7827645" cy="3538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7040" indent="-434975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8181"/>
              <a:buFont typeface="Wingdings"/>
              <a:buChar char=""/>
              <a:tabLst>
                <a:tab pos="447040" algn="l"/>
                <a:tab pos="447675" algn="l"/>
              </a:tabLst>
            </a:pPr>
            <a:r>
              <a:rPr sz="2200" b="1" spc="20" dirty="0">
                <a:latin typeface="Arial"/>
                <a:cs typeface="Arial"/>
              </a:rPr>
              <a:t>Defect </a:t>
            </a:r>
            <a:r>
              <a:rPr sz="2200" b="1" spc="15" dirty="0">
                <a:latin typeface="Arial"/>
                <a:cs typeface="Arial"/>
              </a:rPr>
              <a:t>prevention </a:t>
            </a:r>
            <a:r>
              <a:rPr sz="2200" spc="90" dirty="0">
                <a:latin typeface="Arial"/>
                <a:cs typeface="Arial"/>
              </a:rPr>
              <a:t>techniques </a:t>
            </a:r>
            <a:r>
              <a:rPr sz="2200" spc="45" dirty="0">
                <a:latin typeface="Arial"/>
                <a:cs typeface="Arial"/>
              </a:rPr>
              <a:t>are </a:t>
            </a:r>
            <a:r>
              <a:rPr sz="2200" spc="95" dirty="0">
                <a:latin typeface="Arial"/>
                <a:cs typeface="Arial"/>
              </a:rPr>
              <a:t>typically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155" dirty="0"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</a:pPr>
            <a:r>
              <a:rPr sz="2200" spc="85" dirty="0">
                <a:latin typeface="Arial"/>
                <a:cs typeface="Arial"/>
              </a:rPr>
              <a:t>applicable </a:t>
            </a:r>
            <a:r>
              <a:rPr sz="2200" spc="165" dirty="0">
                <a:latin typeface="Arial"/>
                <a:cs typeface="Arial"/>
              </a:rPr>
              <a:t>to </a:t>
            </a:r>
            <a:r>
              <a:rPr sz="2200" spc="110" dirty="0">
                <a:latin typeface="Arial"/>
                <a:cs typeface="Arial"/>
              </a:rPr>
              <a:t>the </a:t>
            </a:r>
            <a:r>
              <a:rPr sz="2200" spc="95" dirty="0">
                <a:latin typeface="Arial"/>
                <a:cs typeface="Arial"/>
              </a:rPr>
              <a:t>software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maintenance</a:t>
            </a:r>
            <a:endParaRPr sz="220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  <a:spcBef>
                <a:spcPts val="395"/>
              </a:spcBef>
            </a:pPr>
            <a:r>
              <a:rPr sz="2200" spc="65" dirty="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  <a:p>
            <a:pPr marL="268605" marR="80708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8181"/>
              <a:buFont typeface="Wingdings"/>
              <a:buChar char=""/>
              <a:tabLst>
                <a:tab pos="269240" algn="l"/>
              </a:tabLst>
            </a:pPr>
            <a:r>
              <a:rPr sz="2200" b="1" spc="10" dirty="0">
                <a:latin typeface="Arial"/>
                <a:cs typeface="Arial"/>
              </a:rPr>
              <a:t>Inspection, </a:t>
            </a:r>
            <a:r>
              <a:rPr sz="2200" b="1" spc="40" dirty="0">
                <a:latin typeface="Arial"/>
                <a:cs typeface="Arial"/>
              </a:rPr>
              <a:t>formal </a:t>
            </a:r>
            <a:r>
              <a:rPr sz="2200" b="1" spc="15" dirty="0">
                <a:latin typeface="Arial"/>
                <a:cs typeface="Arial"/>
              </a:rPr>
              <a:t>verification, </a:t>
            </a:r>
            <a:r>
              <a:rPr sz="2200" b="1" spc="20" dirty="0">
                <a:latin typeface="Arial"/>
                <a:cs typeface="Arial"/>
              </a:rPr>
              <a:t>and testing </a:t>
            </a:r>
            <a:r>
              <a:rPr sz="2200" spc="45" dirty="0">
                <a:latin typeface="Arial"/>
                <a:cs typeface="Arial"/>
              </a:rPr>
              <a:t>can </a:t>
            </a:r>
            <a:r>
              <a:rPr sz="2200" spc="70" dirty="0">
                <a:latin typeface="Arial"/>
                <a:cs typeface="Arial"/>
              </a:rPr>
              <a:t>be  </a:t>
            </a:r>
            <a:r>
              <a:rPr sz="2200" spc="100" dirty="0">
                <a:latin typeface="Arial"/>
                <a:cs typeface="Arial"/>
              </a:rPr>
              <a:t>applied </a:t>
            </a:r>
            <a:r>
              <a:rPr sz="2200" spc="165" dirty="0">
                <a:latin typeface="Arial"/>
                <a:cs typeface="Arial"/>
              </a:rPr>
              <a:t>to </a:t>
            </a:r>
            <a:r>
              <a:rPr sz="2200" spc="-15" dirty="0">
                <a:latin typeface="Arial"/>
                <a:cs typeface="Arial"/>
              </a:rPr>
              <a:t>a </a:t>
            </a:r>
            <a:r>
              <a:rPr sz="2200" spc="60" dirty="0">
                <a:latin typeface="Arial"/>
                <a:cs typeface="Arial"/>
              </a:rPr>
              <a:t>very </a:t>
            </a:r>
            <a:r>
              <a:rPr sz="2200" spc="140" dirty="0">
                <a:latin typeface="Arial"/>
                <a:cs typeface="Arial"/>
              </a:rPr>
              <a:t>limited </a:t>
            </a:r>
            <a:r>
              <a:rPr sz="2200" spc="75" dirty="0">
                <a:latin typeface="Arial"/>
                <a:cs typeface="Arial"/>
              </a:rPr>
              <a:t>degree </a:t>
            </a:r>
            <a:r>
              <a:rPr sz="2200" spc="165" dirty="0">
                <a:latin typeface="Arial"/>
                <a:cs typeface="Arial"/>
              </a:rPr>
              <a:t>to </a:t>
            </a:r>
            <a:r>
              <a:rPr sz="2200" spc="95" dirty="0">
                <a:latin typeface="Arial"/>
                <a:cs typeface="Arial"/>
              </a:rPr>
              <a:t>software  </a:t>
            </a:r>
            <a:r>
              <a:rPr sz="2200" spc="90" dirty="0">
                <a:latin typeface="Arial"/>
                <a:cs typeface="Arial"/>
              </a:rPr>
              <a:t>maintenance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  <a:p>
            <a:pPr marL="268605" marR="5080" indent="-256540">
              <a:lnSpc>
                <a:spcPct val="100800"/>
              </a:lnSpc>
              <a:spcBef>
                <a:spcPts val="390"/>
              </a:spcBef>
              <a:buClr>
                <a:srgbClr val="2CA1BE"/>
              </a:buClr>
              <a:buSzPct val="68181"/>
              <a:buFont typeface="Wingdings"/>
              <a:buChar char=""/>
              <a:tabLst>
                <a:tab pos="269240" algn="l"/>
              </a:tabLst>
            </a:pPr>
            <a:r>
              <a:rPr sz="2200" b="1" spc="25" dirty="0">
                <a:latin typeface="Arial"/>
                <a:cs typeface="Arial"/>
              </a:rPr>
              <a:t>Defect </a:t>
            </a:r>
            <a:r>
              <a:rPr sz="2200" b="1" spc="20" dirty="0">
                <a:latin typeface="Arial"/>
                <a:cs typeface="Arial"/>
              </a:rPr>
              <a:t>containment </a:t>
            </a:r>
            <a:r>
              <a:rPr sz="2200" spc="80" dirty="0">
                <a:latin typeface="Arial"/>
                <a:cs typeface="Arial"/>
              </a:rPr>
              <a:t>alternatives, such </a:t>
            </a:r>
            <a:r>
              <a:rPr sz="2200" dirty="0">
                <a:latin typeface="Arial"/>
                <a:cs typeface="Arial"/>
              </a:rPr>
              <a:t>as </a:t>
            </a:r>
            <a:r>
              <a:rPr sz="2200" spc="135" dirty="0">
                <a:latin typeface="Arial"/>
                <a:cs typeface="Arial"/>
              </a:rPr>
              <a:t>fault </a:t>
            </a:r>
            <a:r>
              <a:rPr sz="2200" spc="80" dirty="0">
                <a:latin typeface="Arial"/>
                <a:cs typeface="Arial"/>
              </a:rPr>
              <a:t>tolerance  </a:t>
            </a:r>
            <a:r>
              <a:rPr sz="2200" spc="95" dirty="0">
                <a:latin typeface="Arial"/>
                <a:cs typeface="Arial"/>
              </a:rPr>
              <a:t>and </a:t>
            </a:r>
            <a:r>
              <a:rPr sz="2200" spc="110" dirty="0">
                <a:latin typeface="Arial"/>
                <a:cs typeface="Arial"/>
              </a:rPr>
              <a:t>failure </a:t>
            </a:r>
            <a:r>
              <a:rPr sz="2200" spc="114" dirty="0">
                <a:latin typeface="Arial"/>
                <a:cs typeface="Arial"/>
              </a:rPr>
              <a:t>containment, </a:t>
            </a:r>
            <a:r>
              <a:rPr sz="2200" spc="95" dirty="0">
                <a:latin typeface="Arial"/>
                <a:cs typeface="Arial"/>
              </a:rPr>
              <a:t>apply </a:t>
            </a:r>
            <a:r>
              <a:rPr sz="2200" spc="165" dirty="0">
                <a:latin typeface="Arial"/>
                <a:cs typeface="Arial"/>
              </a:rPr>
              <a:t>to </a:t>
            </a:r>
            <a:r>
              <a:rPr sz="2200" spc="95" dirty="0">
                <a:latin typeface="Arial"/>
                <a:cs typeface="Arial"/>
              </a:rPr>
              <a:t>software </a:t>
            </a:r>
            <a:r>
              <a:rPr sz="2200" spc="140" dirty="0">
                <a:latin typeface="Arial"/>
                <a:cs typeface="Arial"/>
              </a:rPr>
              <a:t>in </a:t>
            </a:r>
            <a:r>
              <a:rPr sz="2200" spc="110" dirty="0">
                <a:latin typeface="Arial"/>
                <a:cs typeface="Arial"/>
              </a:rPr>
              <a:t>operation  </a:t>
            </a:r>
            <a:r>
              <a:rPr sz="2200" spc="95" dirty="0">
                <a:latin typeface="Arial"/>
                <a:cs typeface="Arial"/>
              </a:rPr>
              <a:t>and </a:t>
            </a:r>
            <a:r>
              <a:rPr sz="2200" spc="65" dirty="0">
                <a:latin typeface="Arial"/>
                <a:cs typeface="Arial"/>
              </a:rPr>
              <a:t>also </a:t>
            </a:r>
            <a:r>
              <a:rPr sz="2200" spc="50" dirty="0">
                <a:latin typeface="Arial"/>
                <a:cs typeface="Arial"/>
              </a:rPr>
              <a:t>can </a:t>
            </a:r>
            <a:r>
              <a:rPr sz="2200" spc="75" dirty="0">
                <a:latin typeface="Arial"/>
                <a:cs typeface="Arial"/>
              </a:rPr>
              <a:t>be </a:t>
            </a:r>
            <a:r>
              <a:rPr sz="2200" spc="100" dirty="0">
                <a:latin typeface="Arial"/>
                <a:cs typeface="Arial"/>
              </a:rPr>
              <a:t>applied </a:t>
            </a:r>
            <a:r>
              <a:rPr sz="2200" spc="165" dirty="0">
                <a:latin typeface="Arial"/>
                <a:cs typeface="Arial"/>
              </a:rPr>
              <a:t>to </a:t>
            </a:r>
            <a:r>
              <a:rPr sz="2200" spc="110" dirty="0">
                <a:latin typeface="Arial"/>
                <a:cs typeface="Arial"/>
              </a:rPr>
              <a:t>the </a:t>
            </a:r>
            <a:r>
              <a:rPr sz="2200" spc="95" dirty="0">
                <a:latin typeface="Arial"/>
                <a:cs typeface="Arial"/>
              </a:rPr>
              <a:t>software </a:t>
            </a:r>
            <a:r>
              <a:rPr sz="2200" spc="85" dirty="0">
                <a:latin typeface="Arial"/>
                <a:cs typeface="Arial"/>
              </a:rPr>
              <a:t>maintenance  </a:t>
            </a:r>
            <a:r>
              <a:rPr sz="2200" spc="70" dirty="0">
                <a:latin typeface="Arial"/>
                <a:cs typeface="Arial"/>
              </a:rPr>
              <a:t>process.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343150"/>
            <a:ext cx="5438775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3849" y="3679582"/>
            <a:ext cx="5750560" cy="14217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30" dirty="0">
                <a:latin typeface="Arial"/>
                <a:cs typeface="Arial"/>
              </a:rPr>
              <a:t>development</a:t>
            </a:r>
            <a:r>
              <a:rPr sz="2700" spc="50" dirty="0">
                <a:latin typeface="Arial"/>
                <a:cs typeface="Arial"/>
              </a:rPr>
              <a:t> </a:t>
            </a:r>
            <a:r>
              <a:rPr sz="2700" spc="85" dirty="0">
                <a:latin typeface="Arial"/>
                <a:cs typeface="Arial"/>
              </a:rPr>
              <a:t>process</a:t>
            </a:r>
            <a:endParaRPr sz="2700" dirty="0">
              <a:latin typeface="Arial"/>
              <a:cs typeface="Arial"/>
            </a:endParaRPr>
          </a:p>
          <a:p>
            <a:pPr marL="377190" indent="-365125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376555" algn="l"/>
                <a:tab pos="377825" algn="l"/>
              </a:tabLst>
            </a:pPr>
            <a:r>
              <a:rPr sz="2700" spc="114" dirty="0">
                <a:latin typeface="Arial"/>
                <a:cs typeface="Arial"/>
              </a:rPr>
              <a:t>related </a:t>
            </a:r>
            <a:r>
              <a:rPr sz="2700" spc="110" dirty="0">
                <a:latin typeface="Arial"/>
                <a:cs typeface="Arial"/>
              </a:rPr>
              <a:t>activities </a:t>
            </a:r>
            <a:r>
              <a:rPr sz="2700" spc="114" dirty="0">
                <a:latin typeface="Arial"/>
                <a:cs typeface="Arial"/>
              </a:rPr>
              <a:t>and</a:t>
            </a:r>
            <a:r>
              <a:rPr sz="2700" spc="20" dirty="0">
                <a:latin typeface="Arial"/>
                <a:cs typeface="Arial"/>
              </a:rPr>
              <a:t> </a:t>
            </a:r>
            <a:r>
              <a:rPr sz="2700" spc="65" dirty="0">
                <a:latin typeface="Arial"/>
                <a:cs typeface="Arial"/>
              </a:rPr>
              <a:t>phases</a:t>
            </a:r>
            <a:endParaRPr sz="2700" dirty="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05" dirty="0">
                <a:latin typeface="Arial"/>
                <a:cs typeface="Arial"/>
              </a:rPr>
              <a:t>general </a:t>
            </a:r>
            <a:r>
              <a:rPr sz="2700" spc="150" dirty="0">
                <a:latin typeface="Arial"/>
                <a:cs typeface="Arial"/>
              </a:rPr>
              <a:t>project</a:t>
            </a:r>
            <a:r>
              <a:rPr sz="2700" spc="20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environment.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994" y="-9613"/>
            <a:ext cx="5353430" cy="600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724" y="5412193"/>
            <a:ext cx="8716010" cy="1049020"/>
          </a:xfrm>
          <a:custGeom>
            <a:avLst/>
            <a:gdLst/>
            <a:ahLst/>
            <a:cxnLst/>
            <a:rect l="l" t="t" r="r" b="b"/>
            <a:pathLst>
              <a:path w="8716010" h="1049020">
                <a:moveTo>
                  <a:pt x="4357751" y="0"/>
                </a:moveTo>
                <a:lnTo>
                  <a:pt x="0" y="0"/>
                </a:lnTo>
                <a:lnTo>
                  <a:pt x="0" y="408597"/>
                </a:lnTo>
                <a:lnTo>
                  <a:pt x="0" y="1048677"/>
                </a:lnTo>
                <a:lnTo>
                  <a:pt x="4357751" y="1048677"/>
                </a:lnTo>
                <a:lnTo>
                  <a:pt x="4357751" y="408597"/>
                </a:lnTo>
                <a:lnTo>
                  <a:pt x="4357751" y="0"/>
                </a:lnTo>
                <a:close/>
              </a:path>
              <a:path w="8716010" h="1049020">
                <a:moveTo>
                  <a:pt x="8715527" y="408597"/>
                </a:moveTo>
                <a:lnTo>
                  <a:pt x="4357776" y="408597"/>
                </a:lnTo>
                <a:lnTo>
                  <a:pt x="4357776" y="1048677"/>
                </a:lnTo>
                <a:lnTo>
                  <a:pt x="8715527" y="1048677"/>
                </a:lnTo>
                <a:lnTo>
                  <a:pt x="8715527" y="4085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24" y="3051810"/>
            <a:ext cx="8716010" cy="0"/>
          </a:xfrm>
          <a:custGeom>
            <a:avLst/>
            <a:gdLst/>
            <a:ahLst/>
            <a:cxnLst/>
            <a:rect l="l" t="t" r="r" b="b"/>
            <a:pathLst>
              <a:path w="8716010">
                <a:moveTo>
                  <a:pt x="0" y="0"/>
                </a:moveTo>
                <a:lnTo>
                  <a:pt x="871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724" y="2643123"/>
            <a:ext cx="8716010" cy="0"/>
          </a:xfrm>
          <a:custGeom>
            <a:avLst/>
            <a:gdLst/>
            <a:ahLst/>
            <a:cxnLst/>
            <a:rect l="l" t="t" r="r" b="b"/>
            <a:pathLst>
              <a:path w="8716010">
                <a:moveTo>
                  <a:pt x="0" y="0"/>
                </a:moveTo>
                <a:lnTo>
                  <a:pt x="871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24" y="6460871"/>
            <a:ext cx="8716010" cy="0"/>
          </a:xfrm>
          <a:custGeom>
            <a:avLst/>
            <a:gdLst/>
            <a:ahLst/>
            <a:cxnLst/>
            <a:rect l="l" t="t" r="r" b="b"/>
            <a:pathLst>
              <a:path w="8716010">
                <a:moveTo>
                  <a:pt x="0" y="0"/>
                </a:moveTo>
                <a:lnTo>
                  <a:pt x="871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8219" y="2650997"/>
            <a:ext cx="75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spc="30" dirty="0">
                <a:latin typeface="Arial"/>
                <a:cs typeface="Arial"/>
              </a:rPr>
              <a:t>b</a:t>
            </a:r>
            <a:r>
              <a:rPr sz="1800" b="1" spc="55" dirty="0">
                <a:latin typeface="Arial"/>
                <a:cs typeface="Arial"/>
              </a:rPr>
              <a:t>j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166" y="2650997"/>
            <a:ext cx="163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QA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Alternative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9495" y="2925572"/>
            <a:ext cx="296545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>
              <a:lnSpc>
                <a:spcPct val="148900"/>
              </a:lnSpc>
              <a:spcBef>
                <a:spcPts val="100"/>
              </a:spcBef>
            </a:pPr>
            <a:r>
              <a:rPr sz="1800" spc="55" dirty="0">
                <a:latin typeface="Arial"/>
                <a:cs typeface="Arial"/>
              </a:rPr>
              <a:t>(executable) </a:t>
            </a:r>
            <a:r>
              <a:rPr sz="1800" spc="60" dirty="0">
                <a:latin typeface="Arial"/>
                <a:cs typeface="Arial"/>
              </a:rPr>
              <a:t>code  </a:t>
            </a:r>
            <a:r>
              <a:rPr sz="1800" spc="95" dirty="0">
                <a:latin typeface="Arial"/>
                <a:cs typeface="Arial"/>
              </a:rPr>
              <a:t>(implementation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activities)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66" y="2925572"/>
            <a:ext cx="1969770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800" spc="8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75" dirty="0">
                <a:latin typeface="Arial"/>
                <a:cs typeface="Arial"/>
              </a:rPr>
              <a:t>defect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prevention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3003" y="4139641"/>
            <a:ext cx="3752215" cy="157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"/>
                <a:cs typeface="Arial"/>
              </a:rPr>
              <a:t>design, </a:t>
            </a:r>
            <a:r>
              <a:rPr sz="1800" spc="60" dirty="0">
                <a:latin typeface="Arial"/>
                <a:cs typeface="Arial"/>
              </a:rPr>
              <a:t>code, </a:t>
            </a:r>
            <a:r>
              <a:rPr sz="1800" spc="75" dirty="0">
                <a:latin typeface="Arial"/>
                <a:cs typeface="Arial"/>
              </a:rPr>
              <a:t>and </a:t>
            </a:r>
            <a:r>
              <a:rPr sz="1800" spc="100" dirty="0">
                <a:latin typeface="Arial"/>
                <a:cs typeface="Arial"/>
              </a:rPr>
              <a:t>other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85" dirty="0">
                <a:latin typeface="Arial"/>
                <a:cs typeface="Arial"/>
              </a:rPr>
              <a:t>artifacts</a:t>
            </a:r>
            <a:endParaRPr sz="1800">
              <a:latin typeface="Arial"/>
              <a:cs typeface="Arial"/>
            </a:endParaRPr>
          </a:p>
          <a:p>
            <a:pPr marL="12700" marR="930910" indent="73025">
              <a:lnSpc>
                <a:spcPct val="102800"/>
              </a:lnSpc>
              <a:spcBef>
                <a:spcPts val="595"/>
              </a:spcBef>
            </a:pPr>
            <a:r>
              <a:rPr sz="1800" spc="105" dirty="0">
                <a:latin typeface="Arial"/>
                <a:cs typeface="Arial"/>
              </a:rPr>
              <a:t>design/code </a:t>
            </a:r>
            <a:r>
              <a:rPr sz="1800" spc="120" dirty="0">
                <a:latin typeface="Arial"/>
                <a:cs typeface="Arial"/>
              </a:rPr>
              <a:t>with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formal  </a:t>
            </a:r>
            <a:r>
              <a:rPr sz="1800" spc="75" dirty="0">
                <a:latin typeface="Arial"/>
                <a:cs typeface="Arial"/>
              </a:rPr>
              <a:t>specification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spc="85" dirty="0">
                <a:latin typeface="Arial"/>
                <a:cs typeface="Arial"/>
              </a:rPr>
              <a:t>operational </a:t>
            </a:r>
            <a:r>
              <a:rPr sz="1800" spc="80" dirty="0">
                <a:latin typeface="Arial"/>
                <a:cs typeface="Arial"/>
              </a:rPr>
              <a:t>software</a:t>
            </a:r>
            <a:r>
              <a:rPr sz="1800" spc="65" dirty="0">
                <a:latin typeface="Arial"/>
                <a:cs typeface="Arial"/>
              </a:rPr>
              <a:t> 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166" y="4139641"/>
            <a:ext cx="20548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"/>
                <a:cs typeface="Arial"/>
              </a:rPr>
              <a:t>inspection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10" dirty="0">
                <a:latin typeface="Arial"/>
                <a:cs typeface="Arial"/>
              </a:rPr>
              <a:t>formal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verification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6154" y="5829096"/>
            <a:ext cx="3515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Arial"/>
                <a:cs typeface="Arial"/>
              </a:rPr>
              <a:t>system </a:t>
            </a:r>
            <a:r>
              <a:rPr sz="1800" spc="120" dirty="0">
                <a:latin typeface="Arial"/>
                <a:cs typeface="Arial"/>
              </a:rPr>
              <a:t>with </a:t>
            </a:r>
            <a:r>
              <a:rPr sz="1800" spc="95" dirty="0">
                <a:latin typeface="Arial"/>
                <a:cs typeface="Arial"/>
              </a:rPr>
              <a:t>potential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accidents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166" y="5285943"/>
            <a:ext cx="219138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sz="1800" spc="110" dirty="0">
                <a:latin typeface="Arial"/>
                <a:cs typeface="Arial"/>
              </a:rPr>
              <a:t>fault </a:t>
            </a:r>
            <a:r>
              <a:rPr sz="1800" spc="70" dirty="0">
                <a:latin typeface="Arial"/>
                <a:cs typeface="Arial"/>
              </a:rPr>
              <a:t>tolerance  </a:t>
            </a:r>
            <a:r>
              <a:rPr sz="1800" spc="90" dirty="0">
                <a:latin typeface="Arial"/>
                <a:cs typeface="Arial"/>
              </a:rPr>
              <a:t>failure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containment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19200" y="1275406"/>
            <a:ext cx="35769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/>
              <a:t>Objects </a:t>
            </a:r>
            <a:r>
              <a:rPr sz="1800" spc="130" dirty="0"/>
              <a:t>of </a:t>
            </a:r>
            <a:r>
              <a:rPr sz="1800" b="1" spc="-25" dirty="0">
                <a:latin typeface="Arial"/>
                <a:cs typeface="Arial"/>
              </a:rPr>
              <a:t>QA </a:t>
            </a:r>
            <a:r>
              <a:rPr sz="1800" b="1" spc="5" dirty="0">
                <a:latin typeface="Arial"/>
                <a:cs typeface="Arial"/>
              </a:rPr>
              <a:t>alternatives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20651"/>
            <a:ext cx="6406506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724" y="3051810"/>
            <a:ext cx="8716010" cy="0"/>
          </a:xfrm>
          <a:custGeom>
            <a:avLst/>
            <a:gdLst/>
            <a:ahLst/>
            <a:cxnLst/>
            <a:rect l="l" t="t" r="r" b="b"/>
            <a:pathLst>
              <a:path w="8716010">
                <a:moveTo>
                  <a:pt x="0" y="0"/>
                </a:moveTo>
                <a:lnTo>
                  <a:pt x="871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24" y="2643123"/>
            <a:ext cx="8716010" cy="0"/>
          </a:xfrm>
          <a:custGeom>
            <a:avLst/>
            <a:gdLst/>
            <a:ahLst/>
            <a:cxnLst/>
            <a:rect l="l" t="t" r="r" b="b"/>
            <a:pathLst>
              <a:path w="8716010">
                <a:moveTo>
                  <a:pt x="0" y="0"/>
                </a:moveTo>
                <a:lnTo>
                  <a:pt x="871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724" y="5766422"/>
            <a:ext cx="8716010" cy="0"/>
          </a:xfrm>
          <a:custGeom>
            <a:avLst/>
            <a:gdLst/>
            <a:ahLst/>
            <a:cxnLst/>
            <a:rect l="l" t="t" r="r" b="b"/>
            <a:pathLst>
              <a:path w="8716010">
                <a:moveTo>
                  <a:pt x="0" y="0"/>
                </a:moveTo>
                <a:lnTo>
                  <a:pt x="8715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4527" y="2650997"/>
            <a:ext cx="3141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Arial"/>
                <a:cs typeface="Arial"/>
              </a:rPr>
              <a:t>Development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Activity/Phase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166" y="2650997"/>
            <a:ext cx="163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QA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Alternative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166" y="2925572"/>
            <a:ext cx="1969770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800" spc="10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75" dirty="0">
                <a:latin typeface="Arial"/>
                <a:cs typeface="Arial"/>
              </a:rPr>
              <a:t>defect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prevention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527" y="2933192"/>
            <a:ext cx="295846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80" marR="5080" indent="-71755">
              <a:lnSpc>
                <a:spcPct val="146100"/>
              </a:lnSpc>
              <a:spcBef>
                <a:spcPts val="100"/>
              </a:spcBef>
            </a:pPr>
            <a:r>
              <a:rPr sz="1800" spc="100" dirty="0">
                <a:latin typeface="Arial"/>
                <a:cs typeface="Arial"/>
              </a:rPr>
              <a:t>testing </a:t>
            </a:r>
            <a:r>
              <a:rPr sz="1800" spc="45" dirty="0">
                <a:latin typeface="Arial"/>
                <a:cs typeface="Arial"/>
              </a:rPr>
              <a:t>phase </a:t>
            </a:r>
            <a:r>
              <a:rPr sz="1800" spc="75" dirty="0">
                <a:latin typeface="Arial"/>
                <a:cs typeface="Arial"/>
              </a:rPr>
              <a:t>and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after  </a:t>
            </a:r>
            <a:r>
              <a:rPr sz="1800" spc="105" dirty="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spc="114" dirty="0">
                <a:latin typeface="Arial"/>
                <a:cs typeface="Arial"/>
              </a:rPr>
              <a:t>(req/spec/design/coding)</a:t>
            </a:r>
            <a:endParaRPr sz="1800">
              <a:latin typeface="Arial"/>
              <a:cs typeface="Arial"/>
            </a:endParaRPr>
          </a:p>
          <a:p>
            <a:pPr marL="1035050">
              <a:lnSpc>
                <a:spcPct val="100000"/>
              </a:lnSpc>
              <a:spcBef>
                <a:spcPts val="969"/>
              </a:spcBef>
            </a:pPr>
            <a:r>
              <a:rPr sz="1800" spc="70" dirty="0"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  <a:p>
            <a:pPr marL="522605">
              <a:lnSpc>
                <a:spcPct val="100000"/>
              </a:lnSpc>
              <a:spcBef>
                <a:spcPts val="1055"/>
              </a:spcBef>
            </a:pPr>
            <a:r>
              <a:rPr sz="1800" spc="114" dirty="0">
                <a:latin typeface="Arial"/>
                <a:cs typeface="Arial"/>
              </a:rPr>
              <a:t>design/coding</a:t>
            </a:r>
            <a:endParaRPr sz="1800">
              <a:latin typeface="Arial"/>
              <a:cs typeface="Arial"/>
            </a:endParaRPr>
          </a:p>
          <a:p>
            <a:pPr marL="522605" marR="461645">
              <a:lnSpc>
                <a:spcPct val="149000"/>
              </a:lnSpc>
            </a:pPr>
            <a:r>
              <a:rPr sz="1800" spc="145" dirty="0">
                <a:latin typeface="Arial"/>
                <a:cs typeface="Arial"/>
              </a:rPr>
              <a:t>in-field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operation  </a:t>
            </a:r>
            <a:r>
              <a:rPr sz="1800" spc="145" dirty="0">
                <a:latin typeface="Arial"/>
                <a:cs typeface="Arial"/>
              </a:rPr>
              <a:t>in-field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166" y="4005157"/>
            <a:ext cx="2191385" cy="166116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85" dirty="0">
                <a:latin typeface="Arial"/>
                <a:cs typeface="Arial"/>
              </a:rPr>
              <a:t>inspection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49000"/>
              </a:lnSpc>
            </a:pPr>
            <a:r>
              <a:rPr sz="1800" spc="110" dirty="0">
                <a:latin typeface="Arial"/>
                <a:cs typeface="Arial"/>
              </a:rPr>
              <a:t>formal </a:t>
            </a:r>
            <a:r>
              <a:rPr sz="1800" spc="85" dirty="0">
                <a:latin typeface="Arial"/>
                <a:cs typeface="Arial"/>
              </a:rPr>
              <a:t>verification  </a:t>
            </a:r>
            <a:r>
              <a:rPr sz="1800" spc="110" dirty="0">
                <a:latin typeface="Arial"/>
                <a:cs typeface="Arial"/>
              </a:rPr>
              <a:t>fault </a:t>
            </a:r>
            <a:r>
              <a:rPr sz="1800" spc="70" dirty="0">
                <a:latin typeface="Arial"/>
                <a:cs typeface="Arial"/>
              </a:rPr>
              <a:t>tolerance  </a:t>
            </a:r>
            <a:r>
              <a:rPr sz="1800" spc="90" dirty="0">
                <a:latin typeface="Arial"/>
                <a:cs typeface="Arial"/>
              </a:rPr>
              <a:t>failure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containment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5170" y="1135402"/>
            <a:ext cx="7693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/>
              <a:t>Development </a:t>
            </a:r>
            <a:r>
              <a:rPr sz="1800" spc="70" dirty="0"/>
              <a:t>activities </a:t>
            </a:r>
            <a:r>
              <a:rPr sz="1800" spc="65" dirty="0"/>
              <a:t>where </a:t>
            </a:r>
            <a:r>
              <a:rPr sz="1800" spc="110" dirty="0"/>
              <a:t>different </a:t>
            </a:r>
            <a:r>
              <a:rPr sz="1800" b="1" spc="-25" dirty="0">
                <a:latin typeface="Arial"/>
                <a:cs typeface="Arial"/>
              </a:rPr>
              <a:t>QA </a:t>
            </a:r>
            <a:r>
              <a:rPr sz="1800" b="1" spc="5" dirty="0">
                <a:latin typeface="Arial"/>
                <a:cs typeface="Arial"/>
              </a:rPr>
              <a:t>alternatives </a:t>
            </a:r>
            <a:r>
              <a:rPr sz="1800" b="1" spc="15" dirty="0">
                <a:latin typeface="Arial"/>
                <a:cs typeface="Arial"/>
              </a:rPr>
              <a:t>are</a:t>
            </a:r>
            <a:r>
              <a:rPr sz="1800" b="1" spc="18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applicable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813" y="128512"/>
            <a:ext cx="4509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latin typeface="Arial"/>
                <a:cs typeface="Arial"/>
              </a:rPr>
              <a:t>Required </a:t>
            </a:r>
            <a:r>
              <a:rPr sz="2400" b="1" spc="25" dirty="0">
                <a:solidFill>
                  <a:schemeClr val="tx1"/>
                </a:solidFill>
                <a:latin typeface="Arial"/>
                <a:cs typeface="Arial"/>
              </a:rPr>
              <a:t>participant</a:t>
            </a:r>
            <a:r>
              <a:rPr sz="2400" b="1" spc="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chemeClr val="tx1"/>
                </a:solidFill>
                <a:latin typeface="Arial"/>
                <a:cs typeface="Arial"/>
              </a:rPr>
              <a:t>expertise</a:t>
            </a:r>
            <a:endParaRPr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162" y="2538222"/>
            <a:ext cx="8573135" cy="0"/>
          </a:xfrm>
          <a:custGeom>
            <a:avLst/>
            <a:gdLst/>
            <a:ahLst/>
            <a:cxnLst/>
            <a:rect l="l" t="t" r="r" b="b"/>
            <a:pathLst>
              <a:path w="8573135">
                <a:moveTo>
                  <a:pt x="0" y="0"/>
                </a:moveTo>
                <a:lnTo>
                  <a:pt x="857258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162" y="1928748"/>
            <a:ext cx="8573135" cy="0"/>
          </a:xfrm>
          <a:custGeom>
            <a:avLst/>
            <a:gdLst/>
            <a:ahLst/>
            <a:cxnLst/>
            <a:rect l="l" t="t" r="r" b="b"/>
            <a:pathLst>
              <a:path w="8573135">
                <a:moveTo>
                  <a:pt x="0" y="0"/>
                </a:moveTo>
                <a:lnTo>
                  <a:pt x="857258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191" y="1307591"/>
            <a:ext cx="834707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499109" indent="-25654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chemeClr val="bg1"/>
                </a:solidFill>
                <a:latin typeface="Arial"/>
                <a:cs typeface="Arial"/>
              </a:rPr>
              <a:t>Required </a:t>
            </a:r>
            <a:r>
              <a:rPr sz="1800" spc="80" dirty="0">
                <a:solidFill>
                  <a:schemeClr val="bg1"/>
                </a:solidFill>
                <a:latin typeface="Arial"/>
                <a:cs typeface="Arial"/>
              </a:rPr>
              <a:t>expertise </a:t>
            </a:r>
            <a:r>
              <a:rPr sz="1800" spc="75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1800" spc="100" dirty="0">
                <a:solidFill>
                  <a:schemeClr val="bg1"/>
                </a:solidFill>
                <a:latin typeface="Arial"/>
                <a:cs typeface="Arial"/>
              </a:rPr>
              <a:t>background </a:t>
            </a:r>
            <a:r>
              <a:rPr sz="1800" spc="85" dirty="0">
                <a:solidFill>
                  <a:schemeClr val="bg1"/>
                </a:solidFill>
                <a:latin typeface="Arial"/>
                <a:cs typeface="Arial"/>
              </a:rPr>
              <a:t>knowledge </a:t>
            </a:r>
            <a:r>
              <a:rPr sz="1800" spc="125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sz="1800" spc="75" dirty="0">
                <a:solidFill>
                  <a:schemeClr val="bg1"/>
                </a:solidFill>
                <a:latin typeface="Arial"/>
                <a:cs typeface="Arial"/>
              </a:rPr>
              <a:t>people </a:t>
            </a:r>
            <a:r>
              <a:rPr sz="1800" spc="135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sz="1800" spc="114" dirty="0">
                <a:solidFill>
                  <a:schemeClr val="bg1"/>
                </a:solidFill>
                <a:latin typeface="Arial"/>
                <a:cs typeface="Arial"/>
              </a:rPr>
              <a:t>perform  </a:t>
            </a:r>
            <a:r>
              <a:rPr sz="1800" spc="110" dirty="0">
                <a:solidFill>
                  <a:schemeClr val="bg1"/>
                </a:solidFill>
                <a:latin typeface="Arial"/>
                <a:cs typeface="Arial"/>
              </a:rPr>
              <a:t>different </a:t>
            </a:r>
            <a:r>
              <a:rPr sz="1800" b="1" spc="-25" dirty="0">
                <a:solidFill>
                  <a:schemeClr val="bg1"/>
                </a:solidFill>
                <a:latin typeface="Arial"/>
                <a:cs typeface="Arial"/>
              </a:rPr>
              <a:t>QA</a:t>
            </a:r>
            <a:r>
              <a:rPr sz="1800" b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chemeClr val="bg1"/>
                </a:solidFill>
                <a:latin typeface="Arial"/>
                <a:cs typeface="Arial"/>
              </a:rPr>
              <a:t>alternatives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  <a:tabLst>
                <a:tab pos="2870200" algn="l"/>
                <a:tab pos="5728335" algn="l"/>
              </a:tabLst>
            </a:pPr>
            <a:r>
              <a:rPr sz="1800" b="1" spc="-25" dirty="0">
                <a:latin typeface="Arial"/>
                <a:cs typeface="Arial"/>
              </a:rPr>
              <a:t>QA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Alternative	</a:t>
            </a:r>
            <a:r>
              <a:rPr sz="1800" b="1" spc="-5" dirty="0">
                <a:latin typeface="Arial"/>
                <a:cs typeface="Arial"/>
              </a:rPr>
              <a:t>Expertise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Level	</a:t>
            </a:r>
            <a:r>
              <a:rPr sz="1800" b="1" spc="-20" dirty="0">
                <a:latin typeface="Arial"/>
                <a:cs typeface="Arial"/>
              </a:rPr>
              <a:t>Background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Knowledge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7162" y="5349366"/>
            <a:ext cx="8573135" cy="0"/>
          </a:xfrm>
          <a:custGeom>
            <a:avLst/>
            <a:gdLst/>
            <a:ahLst/>
            <a:cxnLst/>
            <a:rect l="l" t="t" r="r" b="b"/>
            <a:pathLst>
              <a:path w="8573135">
                <a:moveTo>
                  <a:pt x="0" y="0"/>
                </a:moveTo>
                <a:lnTo>
                  <a:pt x="857258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68802" y="2385821"/>
            <a:ext cx="1682114" cy="263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0">
              <a:lnSpc>
                <a:spcPct val="1583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low </a:t>
            </a:r>
            <a:r>
              <a:rPr sz="1800" spc="440" dirty="0">
                <a:latin typeface="Arial"/>
                <a:cs typeface="Arial"/>
              </a:rPr>
              <a:t>- </a:t>
            </a:r>
            <a:r>
              <a:rPr sz="1800" spc="114" dirty="0">
                <a:latin typeface="Arial"/>
                <a:cs typeface="Arial"/>
              </a:rPr>
              <a:t>high  </a:t>
            </a:r>
            <a:r>
              <a:rPr sz="1800" spc="120" dirty="0">
                <a:latin typeface="Arial"/>
                <a:cs typeface="Arial"/>
              </a:rPr>
              <a:t>medium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114" dirty="0">
                <a:latin typeface="Arial"/>
                <a:cs typeface="Arial"/>
              </a:rPr>
              <a:t>high  </a:t>
            </a:r>
            <a:r>
              <a:rPr sz="1800" spc="95" dirty="0">
                <a:latin typeface="Arial"/>
                <a:cs typeface="Arial"/>
              </a:rPr>
              <a:t>low </a:t>
            </a:r>
            <a:r>
              <a:rPr sz="1800" spc="44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medium</a:t>
            </a:r>
            <a:endParaRPr sz="1800">
              <a:latin typeface="Arial"/>
              <a:cs typeface="Arial"/>
            </a:endParaRPr>
          </a:p>
          <a:p>
            <a:pPr marL="304800" marR="876300" algn="just">
              <a:lnSpc>
                <a:spcPct val="158300"/>
              </a:lnSpc>
            </a:pPr>
            <a:r>
              <a:rPr sz="1800" spc="165" dirty="0">
                <a:latin typeface="Arial"/>
                <a:cs typeface="Arial"/>
              </a:rPr>
              <a:t>h</a:t>
            </a:r>
            <a:r>
              <a:rPr sz="1800" spc="60" dirty="0">
                <a:latin typeface="Arial"/>
                <a:cs typeface="Arial"/>
              </a:rPr>
              <a:t>i</a:t>
            </a:r>
            <a:r>
              <a:rPr sz="1800" spc="85" dirty="0">
                <a:latin typeface="Arial"/>
                <a:cs typeface="Arial"/>
              </a:rPr>
              <a:t>gh  </a:t>
            </a:r>
            <a:r>
              <a:rPr sz="1800" spc="165" dirty="0">
                <a:latin typeface="Arial"/>
                <a:cs typeface="Arial"/>
              </a:rPr>
              <a:t>h</a:t>
            </a:r>
            <a:r>
              <a:rPr sz="1800" spc="60" dirty="0">
                <a:latin typeface="Arial"/>
                <a:cs typeface="Arial"/>
              </a:rPr>
              <a:t>i</a:t>
            </a:r>
            <a:r>
              <a:rPr sz="1800" spc="85" dirty="0">
                <a:latin typeface="Arial"/>
                <a:cs typeface="Arial"/>
              </a:rPr>
              <a:t>gh  </a:t>
            </a:r>
            <a:r>
              <a:rPr sz="1800" spc="165" dirty="0">
                <a:latin typeface="Arial"/>
                <a:cs typeface="Arial"/>
              </a:rPr>
              <a:t>h</a:t>
            </a:r>
            <a:r>
              <a:rPr sz="1800" spc="60" dirty="0">
                <a:latin typeface="Arial"/>
                <a:cs typeface="Arial"/>
              </a:rPr>
              <a:t>i</a:t>
            </a:r>
            <a:r>
              <a:rPr sz="1800" spc="114" dirty="0">
                <a:latin typeface="Arial"/>
                <a:cs typeface="Arial"/>
              </a:rPr>
              <a:t>gh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489" y="2385821"/>
            <a:ext cx="2191385" cy="263144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spc="10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marL="12700" marR="226060">
              <a:lnSpc>
                <a:spcPct val="158300"/>
              </a:lnSpc>
            </a:pPr>
            <a:r>
              <a:rPr sz="1800" spc="75" dirty="0">
                <a:latin typeface="Arial"/>
                <a:cs typeface="Arial"/>
              </a:rPr>
              <a:t>defect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prevention  </a:t>
            </a:r>
            <a:r>
              <a:rPr sz="1800" spc="85" dirty="0">
                <a:latin typeface="Arial"/>
                <a:cs typeface="Arial"/>
              </a:rPr>
              <a:t>inspection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8300"/>
              </a:lnSpc>
            </a:pPr>
            <a:r>
              <a:rPr sz="1800" spc="110" dirty="0">
                <a:latin typeface="Arial"/>
                <a:cs typeface="Arial"/>
              </a:rPr>
              <a:t>formal </a:t>
            </a:r>
            <a:r>
              <a:rPr sz="1800" spc="85" dirty="0">
                <a:latin typeface="Arial"/>
                <a:cs typeface="Arial"/>
              </a:rPr>
              <a:t>verification  </a:t>
            </a:r>
            <a:r>
              <a:rPr sz="1800" spc="110" dirty="0">
                <a:latin typeface="Arial"/>
                <a:cs typeface="Arial"/>
              </a:rPr>
              <a:t>fault </a:t>
            </a:r>
            <a:r>
              <a:rPr sz="1800" spc="70" dirty="0">
                <a:latin typeface="Arial"/>
                <a:cs typeface="Arial"/>
              </a:rPr>
              <a:t>tolerance  </a:t>
            </a:r>
            <a:r>
              <a:rPr sz="1800" spc="90" dirty="0">
                <a:latin typeface="Arial"/>
                <a:cs typeface="Arial"/>
              </a:rPr>
              <a:t>failure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containment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3403" y="3688841"/>
            <a:ext cx="2146935" cy="1602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8750" marR="5080">
              <a:lnSpc>
                <a:spcPct val="156900"/>
              </a:lnSpc>
              <a:spcBef>
                <a:spcPts val="130"/>
              </a:spcBef>
            </a:pPr>
            <a:r>
              <a:rPr sz="1800" spc="110" dirty="0">
                <a:latin typeface="Arial"/>
                <a:cs typeface="Arial"/>
              </a:rPr>
              <a:t>formal </a:t>
            </a:r>
            <a:r>
              <a:rPr sz="1800" spc="105" dirty="0">
                <a:latin typeface="Arial"/>
                <a:cs typeface="Arial"/>
              </a:rPr>
              <a:t>training  </a:t>
            </a:r>
            <a:r>
              <a:rPr sz="1800" spc="80" dirty="0">
                <a:latin typeface="Arial"/>
                <a:cs typeface="Arial"/>
              </a:rPr>
              <a:t>dynamic </a:t>
            </a:r>
            <a:r>
              <a:rPr sz="1800" spc="60" dirty="0">
                <a:latin typeface="Arial"/>
                <a:cs typeface="Arial"/>
              </a:rPr>
              <a:t>systems  safety,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embedded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spc="60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74360" y="405384"/>
            <a:ext cx="4169267" cy="449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196" y="1167009"/>
            <a:ext cx="7143115" cy="2572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chemeClr val="tx1"/>
                </a:solidFill>
              </a:rPr>
              <a:t>The </a:t>
            </a:r>
            <a:r>
              <a:rPr sz="2400" spc="125" dirty="0">
                <a:solidFill>
                  <a:schemeClr val="tx1"/>
                </a:solidFill>
              </a:rPr>
              <a:t>direct </a:t>
            </a:r>
            <a:r>
              <a:rPr sz="2400" spc="100" dirty="0">
                <a:solidFill>
                  <a:schemeClr val="tx1"/>
                </a:solidFill>
              </a:rPr>
              <a:t>cost </a:t>
            </a:r>
            <a:r>
              <a:rPr sz="2400" spc="180" dirty="0">
                <a:solidFill>
                  <a:schemeClr val="tx1"/>
                </a:solidFill>
              </a:rPr>
              <a:t>for </a:t>
            </a:r>
            <a:r>
              <a:rPr sz="2400" spc="110" dirty="0">
                <a:solidFill>
                  <a:schemeClr val="tx1"/>
                </a:solidFill>
              </a:rPr>
              <a:t>carrying </a:t>
            </a:r>
            <a:r>
              <a:rPr sz="2400" spc="175" dirty="0">
                <a:solidFill>
                  <a:schemeClr val="tx1"/>
                </a:solidFill>
              </a:rPr>
              <a:t>out </a:t>
            </a:r>
            <a:r>
              <a:rPr sz="2400" spc="125" dirty="0">
                <a:solidFill>
                  <a:schemeClr val="tx1"/>
                </a:solidFill>
              </a:rPr>
              <a:t>the </a:t>
            </a:r>
            <a:r>
              <a:rPr sz="2400" spc="114" dirty="0">
                <a:solidFill>
                  <a:schemeClr val="tx1"/>
                </a:solidFill>
              </a:rPr>
              <a:t>planned </a:t>
            </a:r>
            <a:r>
              <a:rPr sz="2400" spc="20" dirty="0">
                <a:solidFill>
                  <a:schemeClr val="tx1"/>
                </a:solidFill>
              </a:rPr>
              <a:t>QA  </a:t>
            </a:r>
            <a:r>
              <a:rPr sz="2400" spc="95" dirty="0">
                <a:solidFill>
                  <a:schemeClr val="tx1"/>
                </a:solidFill>
              </a:rPr>
              <a:t>activities </a:t>
            </a:r>
            <a:r>
              <a:rPr sz="2400" spc="105" dirty="0">
                <a:solidFill>
                  <a:schemeClr val="tx1"/>
                </a:solidFill>
              </a:rPr>
              <a:t>typically</a:t>
            </a:r>
            <a:r>
              <a:rPr sz="2400" spc="114" dirty="0">
                <a:solidFill>
                  <a:schemeClr val="tx1"/>
                </a:solidFill>
              </a:rPr>
              <a:t> </a:t>
            </a:r>
            <a:r>
              <a:rPr sz="2400" spc="85" dirty="0">
                <a:solidFill>
                  <a:schemeClr val="tx1"/>
                </a:solidFill>
              </a:rPr>
              <a:t>involves:</a:t>
            </a:r>
            <a:endParaRPr sz="2400" dirty="0">
              <a:solidFill>
                <a:schemeClr val="tx1"/>
              </a:solidFill>
            </a:endParaRPr>
          </a:p>
          <a:p>
            <a:pPr marL="12700" marR="132080" indent="91440">
              <a:lnSpc>
                <a:spcPct val="100000"/>
              </a:lnSpc>
              <a:spcBef>
                <a:spcPts val="425"/>
              </a:spcBef>
            </a:pPr>
            <a:r>
              <a:rPr sz="2300" spc="120" dirty="0">
                <a:solidFill>
                  <a:schemeClr val="tx1"/>
                </a:solidFill>
              </a:rPr>
              <a:t>the </a:t>
            </a:r>
            <a:r>
              <a:rPr sz="2300" spc="150" dirty="0">
                <a:solidFill>
                  <a:schemeClr val="tx1"/>
                </a:solidFill>
              </a:rPr>
              <a:t>time </a:t>
            </a:r>
            <a:r>
              <a:rPr sz="2300" spc="100" dirty="0">
                <a:solidFill>
                  <a:schemeClr val="tx1"/>
                </a:solidFill>
              </a:rPr>
              <a:t>and </a:t>
            </a:r>
            <a:r>
              <a:rPr sz="2300" spc="155" dirty="0">
                <a:solidFill>
                  <a:schemeClr val="tx1"/>
                </a:solidFill>
              </a:rPr>
              <a:t>effort </a:t>
            </a:r>
            <a:r>
              <a:rPr sz="2300" spc="165" dirty="0">
                <a:solidFill>
                  <a:schemeClr val="tx1"/>
                </a:solidFill>
              </a:rPr>
              <a:t>of </a:t>
            </a:r>
            <a:r>
              <a:rPr sz="2300" spc="120" dirty="0">
                <a:solidFill>
                  <a:schemeClr val="tx1"/>
                </a:solidFill>
              </a:rPr>
              <a:t>the </a:t>
            </a:r>
            <a:r>
              <a:rPr sz="2300" spc="110" dirty="0">
                <a:solidFill>
                  <a:schemeClr val="tx1"/>
                </a:solidFill>
              </a:rPr>
              <a:t>software</a:t>
            </a:r>
            <a:r>
              <a:rPr sz="2300" spc="-229" dirty="0">
                <a:solidFill>
                  <a:schemeClr val="tx1"/>
                </a:solidFill>
              </a:rPr>
              <a:t> </a:t>
            </a:r>
            <a:r>
              <a:rPr sz="2300" spc="100" dirty="0">
                <a:solidFill>
                  <a:schemeClr val="tx1"/>
                </a:solidFill>
              </a:rPr>
              <a:t>professionals  </a:t>
            </a:r>
            <a:r>
              <a:rPr sz="2300" spc="130" dirty="0">
                <a:solidFill>
                  <a:schemeClr val="tx1"/>
                </a:solidFill>
              </a:rPr>
              <a:t>who </a:t>
            </a:r>
            <a:r>
              <a:rPr sz="2300" spc="155" dirty="0">
                <a:solidFill>
                  <a:schemeClr val="tx1"/>
                </a:solidFill>
              </a:rPr>
              <a:t>perform </a:t>
            </a:r>
            <a:r>
              <a:rPr sz="2300" spc="100" dirty="0">
                <a:solidFill>
                  <a:schemeClr val="tx1"/>
                </a:solidFill>
              </a:rPr>
              <a:t>related </a:t>
            </a:r>
            <a:r>
              <a:rPr sz="2300" spc="95" dirty="0">
                <a:solidFill>
                  <a:schemeClr val="tx1"/>
                </a:solidFill>
              </a:rPr>
              <a:t>activities </a:t>
            </a:r>
            <a:r>
              <a:rPr sz="2300" spc="100" dirty="0">
                <a:solidFill>
                  <a:schemeClr val="tx1"/>
                </a:solidFill>
              </a:rPr>
              <a:t>and </a:t>
            </a:r>
            <a:r>
              <a:rPr sz="2300" spc="120" dirty="0">
                <a:solidFill>
                  <a:schemeClr val="tx1"/>
                </a:solidFill>
              </a:rPr>
              <a:t>the  </a:t>
            </a:r>
            <a:r>
              <a:rPr sz="2300" spc="135" dirty="0">
                <a:solidFill>
                  <a:schemeClr val="tx1"/>
                </a:solidFill>
              </a:rPr>
              <a:t>consumption </a:t>
            </a:r>
            <a:r>
              <a:rPr sz="2300" spc="165" dirty="0">
                <a:solidFill>
                  <a:schemeClr val="tx1"/>
                </a:solidFill>
              </a:rPr>
              <a:t>of </a:t>
            </a:r>
            <a:r>
              <a:rPr sz="2300" spc="130" dirty="0">
                <a:solidFill>
                  <a:schemeClr val="tx1"/>
                </a:solidFill>
              </a:rPr>
              <a:t>other </a:t>
            </a:r>
            <a:r>
              <a:rPr sz="2300" spc="75" dirty="0">
                <a:solidFill>
                  <a:schemeClr val="tx1"/>
                </a:solidFill>
              </a:rPr>
              <a:t>resources </a:t>
            </a:r>
            <a:r>
              <a:rPr sz="2300" spc="85" dirty="0">
                <a:solidFill>
                  <a:schemeClr val="tx1"/>
                </a:solidFill>
              </a:rPr>
              <a:t>such </a:t>
            </a:r>
            <a:r>
              <a:rPr sz="2300" spc="5" dirty="0">
                <a:solidFill>
                  <a:schemeClr val="tx1"/>
                </a:solidFill>
              </a:rPr>
              <a:t>as  </a:t>
            </a:r>
            <a:r>
              <a:rPr sz="2300" spc="135" dirty="0">
                <a:solidFill>
                  <a:schemeClr val="tx1"/>
                </a:solidFill>
              </a:rPr>
              <a:t>computer </a:t>
            </a:r>
            <a:r>
              <a:rPr sz="2300" spc="80" dirty="0">
                <a:solidFill>
                  <a:schemeClr val="tx1"/>
                </a:solidFill>
              </a:rPr>
              <a:t>systems </a:t>
            </a:r>
            <a:r>
              <a:rPr sz="2300" spc="100" dirty="0">
                <a:solidFill>
                  <a:schemeClr val="tx1"/>
                </a:solidFill>
              </a:rPr>
              <a:t>and </a:t>
            </a:r>
            <a:r>
              <a:rPr sz="2300" spc="150" dirty="0">
                <a:solidFill>
                  <a:schemeClr val="tx1"/>
                </a:solidFill>
              </a:rPr>
              <a:t>supporting</a:t>
            </a:r>
            <a:r>
              <a:rPr sz="2300" spc="-35" dirty="0">
                <a:solidFill>
                  <a:schemeClr val="tx1"/>
                </a:solidFill>
              </a:rPr>
              <a:t> </a:t>
            </a:r>
            <a:r>
              <a:rPr sz="2300" spc="105" dirty="0">
                <a:solidFill>
                  <a:schemeClr val="tx1"/>
                </a:solidFill>
              </a:rPr>
              <a:t>facilities</a:t>
            </a:r>
            <a:r>
              <a:rPr sz="2300" spc="105" dirty="0"/>
              <a:t>.</a:t>
            </a:r>
            <a:endParaRPr sz="23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2743200"/>
            <a:ext cx="7938134" cy="210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Arial"/>
                <a:cs typeface="Arial"/>
              </a:rPr>
              <a:t>there </a:t>
            </a:r>
            <a:r>
              <a:rPr sz="2400" spc="55" dirty="0">
                <a:latin typeface="Arial"/>
                <a:cs typeface="Arial"/>
              </a:rPr>
              <a:t>are </a:t>
            </a:r>
            <a:r>
              <a:rPr sz="2400" spc="70" dirty="0">
                <a:latin typeface="Arial"/>
                <a:cs typeface="Arial"/>
              </a:rPr>
              <a:t>also </a:t>
            </a:r>
            <a:r>
              <a:rPr sz="2400" spc="130" dirty="0">
                <a:latin typeface="Arial"/>
                <a:cs typeface="Arial"/>
              </a:rPr>
              <a:t>indirect </a:t>
            </a:r>
            <a:r>
              <a:rPr sz="2400" spc="85" dirty="0">
                <a:latin typeface="Arial"/>
                <a:cs typeface="Arial"/>
              </a:rPr>
              <a:t>costs, such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 dirty="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8000"/>
              <a:buFont typeface="Wingdings"/>
              <a:buChar char=""/>
              <a:tabLst>
                <a:tab pos="269240" algn="l"/>
              </a:tabLst>
            </a:pPr>
            <a:r>
              <a:rPr sz="2500" spc="150" dirty="0">
                <a:latin typeface="Arial"/>
                <a:cs typeface="Arial"/>
              </a:rPr>
              <a:t>training </a:t>
            </a:r>
            <a:r>
              <a:rPr sz="2500" spc="135" dirty="0">
                <a:latin typeface="Arial"/>
                <a:cs typeface="Arial"/>
              </a:rPr>
              <a:t>project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participants</a:t>
            </a:r>
            <a:endParaRPr sz="2500" dirty="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8000"/>
              <a:buFont typeface="Wingdings"/>
              <a:buChar char=""/>
              <a:tabLst>
                <a:tab pos="269240" algn="l"/>
              </a:tabLst>
            </a:pPr>
            <a:r>
              <a:rPr sz="2500" spc="125" dirty="0">
                <a:latin typeface="Arial"/>
                <a:cs typeface="Arial"/>
              </a:rPr>
              <a:t>acquisition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60" dirty="0">
                <a:latin typeface="Arial"/>
                <a:cs typeface="Arial"/>
              </a:rPr>
              <a:t>support </a:t>
            </a:r>
            <a:r>
              <a:rPr sz="2500" spc="185" dirty="0">
                <a:latin typeface="Arial"/>
                <a:cs typeface="Arial"/>
              </a:rPr>
              <a:t>for </a:t>
            </a:r>
            <a:r>
              <a:rPr sz="2500" spc="105" dirty="0">
                <a:latin typeface="Arial"/>
                <a:cs typeface="Arial"/>
              </a:rPr>
              <a:t>related </a:t>
            </a:r>
            <a:r>
              <a:rPr sz="2500" spc="110" dirty="0">
                <a:latin typeface="Arial"/>
                <a:cs typeface="Arial"/>
              </a:rPr>
              <a:t>software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spc="140" dirty="0">
                <a:latin typeface="Arial"/>
                <a:cs typeface="Arial"/>
              </a:rPr>
              <a:t>tools</a:t>
            </a:r>
            <a:endParaRPr sz="2500" dirty="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000"/>
              <a:buFont typeface="Wingdings"/>
              <a:buChar char=""/>
              <a:tabLst>
                <a:tab pos="269240" algn="l"/>
              </a:tabLst>
            </a:pPr>
            <a:r>
              <a:rPr sz="2500" spc="135" dirty="0">
                <a:latin typeface="Arial"/>
                <a:cs typeface="Arial"/>
              </a:rPr>
              <a:t>meeting </a:t>
            </a:r>
            <a:r>
              <a:rPr sz="2500" spc="155" dirty="0">
                <a:latin typeface="Arial"/>
                <a:cs typeface="Arial"/>
              </a:rPr>
              <a:t>time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40" dirty="0">
                <a:latin typeface="Arial"/>
                <a:cs typeface="Arial"/>
              </a:rPr>
              <a:t>other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overhead.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8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80894" y="1313688"/>
            <a:ext cx="6579875" cy="1589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671" y="914400"/>
            <a:ext cx="767588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</a:pPr>
            <a:r>
              <a:rPr sz="2500" spc="75" dirty="0">
                <a:latin typeface="Arial"/>
                <a:cs typeface="Arial"/>
              </a:rPr>
              <a:t>There </a:t>
            </a:r>
            <a:r>
              <a:rPr sz="2500" spc="55" dirty="0">
                <a:latin typeface="Arial"/>
                <a:cs typeface="Arial"/>
              </a:rPr>
              <a:t>are </a:t>
            </a:r>
            <a:r>
              <a:rPr sz="2500" spc="50" dirty="0">
                <a:latin typeface="Arial"/>
                <a:cs typeface="Arial"/>
              </a:rPr>
              <a:t>several </a:t>
            </a:r>
            <a:r>
              <a:rPr sz="2500" spc="114" dirty="0">
                <a:latin typeface="Arial"/>
                <a:cs typeface="Arial"/>
              </a:rPr>
              <a:t>factors </a:t>
            </a:r>
            <a:r>
              <a:rPr sz="2500" spc="125" dirty="0">
                <a:latin typeface="Arial"/>
                <a:cs typeface="Arial"/>
              </a:rPr>
              <a:t>affecting the </a:t>
            </a:r>
            <a:r>
              <a:rPr sz="2500" spc="65" dirty="0">
                <a:latin typeface="Arial"/>
                <a:cs typeface="Arial"/>
              </a:rPr>
              <a:t>above </a:t>
            </a:r>
            <a:r>
              <a:rPr sz="2500" spc="150" dirty="0">
                <a:latin typeface="Arial"/>
                <a:cs typeface="Arial"/>
              </a:rPr>
              <a:t>total  </a:t>
            </a:r>
            <a:r>
              <a:rPr sz="2500" spc="105" dirty="0">
                <a:latin typeface="Arial"/>
                <a:cs typeface="Arial"/>
              </a:rPr>
              <a:t>cost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671" y="2645092"/>
            <a:ext cx="7444105" cy="15678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marR="119380" indent="-256540">
              <a:lnSpc>
                <a:spcPts val="2880"/>
              </a:lnSpc>
              <a:spcBef>
                <a:spcPts val="325"/>
              </a:spcBef>
              <a:buClr>
                <a:srgbClr val="2CA1BE"/>
              </a:buClr>
              <a:buSzPct val="64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i="1" spc="60" dirty="0">
                <a:solidFill>
                  <a:srgbClr val="464646"/>
                </a:solidFill>
                <a:latin typeface="Arial"/>
                <a:cs typeface="Arial"/>
              </a:rPr>
              <a:t>Simplicity </a:t>
            </a:r>
            <a:r>
              <a:rPr sz="2500" i="1" spc="130" dirty="0">
                <a:latin typeface="Arial"/>
                <a:cs typeface="Arial"/>
              </a:rPr>
              <a:t>of </a:t>
            </a:r>
            <a:r>
              <a:rPr sz="2500" i="1" spc="75" dirty="0">
                <a:latin typeface="Arial"/>
                <a:cs typeface="Arial"/>
              </a:rPr>
              <a:t>the </a:t>
            </a:r>
            <a:r>
              <a:rPr sz="2500" i="1" spc="55" dirty="0">
                <a:latin typeface="Arial"/>
                <a:cs typeface="Arial"/>
              </a:rPr>
              <a:t>techniques </a:t>
            </a:r>
            <a:r>
              <a:rPr sz="2500" i="1" spc="20" dirty="0">
                <a:latin typeface="Arial"/>
                <a:cs typeface="Arial"/>
              </a:rPr>
              <a:t>associated </a:t>
            </a:r>
            <a:r>
              <a:rPr sz="2500" i="1" spc="120" dirty="0">
                <a:latin typeface="Arial"/>
                <a:cs typeface="Arial"/>
              </a:rPr>
              <a:t>with </a:t>
            </a:r>
            <a:r>
              <a:rPr sz="2500" i="1" spc="75" dirty="0">
                <a:latin typeface="Arial"/>
                <a:cs typeface="Arial"/>
              </a:rPr>
              <a:t>the  </a:t>
            </a:r>
            <a:r>
              <a:rPr sz="2500" i="1" spc="55" dirty="0">
                <a:latin typeface="Arial"/>
                <a:cs typeface="Arial"/>
              </a:rPr>
              <a:t>specific </a:t>
            </a:r>
            <a:r>
              <a:rPr sz="2500" i="1" spc="-50" dirty="0">
                <a:latin typeface="Arial"/>
                <a:cs typeface="Arial"/>
              </a:rPr>
              <a:t>QA</a:t>
            </a:r>
            <a:r>
              <a:rPr sz="2500" i="1" spc="70" dirty="0">
                <a:latin typeface="Arial"/>
                <a:cs typeface="Arial"/>
              </a:rPr>
              <a:t> </a:t>
            </a:r>
            <a:r>
              <a:rPr sz="2500" i="1" spc="50" dirty="0">
                <a:latin typeface="Arial"/>
                <a:cs typeface="Arial"/>
              </a:rPr>
              <a:t>alternatives</a:t>
            </a:r>
            <a:endParaRPr sz="2500" dirty="0">
              <a:latin typeface="Arial"/>
              <a:cs typeface="Arial"/>
            </a:endParaRPr>
          </a:p>
          <a:p>
            <a:pPr marL="268605" marR="5080" indent="-256540">
              <a:lnSpc>
                <a:spcPts val="2950"/>
              </a:lnSpc>
              <a:spcBef>
                <a:spcPts val="340"/>
              </a:spcBef>
              <a:buClr>
                <a:srgbClr val="2CA1BE"/>
              </a:buClr>
              <a:buSzPct val="64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i="1" spc="65" dirty="0">
                <a:solidFill>
                  <a:srgbClr val="464646"/>
                </a:solidFill>
                <a:latin typeface="Arial"/>
                <a:cs typeface="Arial"/>
              </a:rPr>
              <a:t>Availability </a:t>
            </a:r>
            <a:r>
              <a:rPr sz="2500" i="1" spc="130" dirty="0">
                <a:latin typeface="Arial"/>
                <a:cs typeface="Arial"/>
              </a:rPr>
              <a:t>of </a:t>
            </a:r>
            <a:r>
              <a:rPr sz="2500" i="1" spc="120" dirty="0">
                <a:latin typeface="Arial"/>
                <a:cs typeface="Arial"/>
              </a:rPr>
              <a:t>tool </a:t>
            </a:r>
            <a:r>
              <a:rPr sz="2500" i="1" spc="105" dirty="0">
                <a:latin typeface="Arial"/>
                <a:cs typeface="Arial"/>
              </a:rPr>
              <a:t>support </a:t>
            </a:r>
            <a:r>
              <a:rPr sz="2500" i="1" spc="25" dirty="0">
                <a:latin typeface="Arial"/>
                <a:cs typeface="Arial"/>
              </a:rPr>
              <a:t>also </a:t>
            </a:r>
            <a:r>
              <a:rPr sz="2500" i="1" dirty="0">
                <a:latin typeface="Arial"/>
                <a:cs typeface="Arial"/>
              </a:rPr>
              <a:t>has </a:t>
            </a:r>
            <a:r>
              <a:rPr sz="2500" i="1" spc="-65" dirty="0">
                <a:latin typeface="Arial"/>
                <a:cs typeface="Arial"/>
              </a:rPr>
              <a:t>a </a:t>
            </a:r>
            <a:r>
              <a:rPr sz="2500" i="1" spc="85" dirty="0">
                <a:latin typeface="Arial"/>
                <a:cs typeface="Arial"/>
              </a:rPr>
              <a:t>significant  </a:t>
            </a:r>
            <a:r>
              <a:rPr sz="2500" i="1" spc="65" dirty="0">
                <a:latin typeface="Arial"/>
                <a:cs typeface="Arial"/>
              </a:rPr>
              <a:t>influence </a:t>
            </a:r>
            <a:r>
              <a:rPr sz="2500" i="1" spc="90" dirty="0">
                <a:latin typeface="Arial"/>
                <a:cs typeface="Arial"/>
              </a:rPr>
              <a:t>on </a:t>
            </a:r>
            <a:r>
              <a:rPr sz="2500" i="1" spc="80" dirty="0">
                <a:latin typeface="Arial"/>
                <a:cs typeface="Arial"/>
              </a:rPr>
              <a:t>the </a:t>
            </a:r>
            <a:r>
              <a:rPr sz="2500" i="1" spc="55" dirty="0">
                <a:latin typeface="Arial"/>
                <a:cs typeface="Arial"/>
              </a:rPr>
              <a:t>cost </a:t>
            </a:r>
            <a:r>
              <a:rPr sz="2500" i="1" spc="130" dirty="0">
                <a:latin typeface="Arial"/>
                <a:cs typeface="Arial"/>
              </a:rPr>
              <a:t>of </a:t>
            </a:r>
            <a:r>
              <a:rPr sz="2500" i="1" spc="55" dirty="0">
                <a:latin typeface="Arial"/>
                <a:cs typeface="Arial"/>
              </a:rPr>
              <a:t>specific </a:t>
            </a:r>
            <a:r>
              <a:rPr sz="2400" spc="25" dirty="0"/>
              <a:t>QA</a:t>
            </a:r>
            <a:r>
              <a:rPr sz="2400" dirty="0"/>
              <a:t> </a:t>
            </a:r>
            <a:r>
              <a:rPr sz="2400" spc="90" dirty="0"/>
              <a:t>alternatives.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52400"/>
            <a:ext cx="2340455" cy="345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192" y="2348547"/>
            <a:ext cx="4403090" cy="21609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5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spc="-15" dirty="0">
                <a:latin typeface="Times New Roman"/>
                <a:cs typeface="Times New Roman"/>
              </a:rPr>
              <a:t>effort </a:t>
            </a:r>
            <a:r>
              <a:rPr sz="2500" spc="-5" dirty="0">
                <a:latin typeface="Times New Roman"/>
                <a:cs typeface="Times New Roman"/>
              </a:rPr>
              <a:t>of </a:t>
            </a:r>
            <a:r>
              <a:rPr sz="2500" spc="-5" dirty="0">
                <a:solidFill>
                  <a:srgbClr val="464646"/>
                </a:solidFill>
                <a:latin typeface="Times New Roman"/>
                <a:cs typeface="Times New Roman"/>
              </a:rPr>
              <a:t>detecting</a:t>
            </a:r>
            <a:r>
              <a:rPr sz="2500" spc="114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problems</a:t>
            </a:r>
            <a:endParaRPr sz="25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  <a:tab pos="1129665" algn="l"/>
              </a:tabLst>
            </a:pPr>
            <a:r>
              <a:rPr sz="2500" spc="-10" dirty="0">
                <a:latin typeface="Times New Roman"/>
                <a:cs typeface="Times New Roman"/>
              </a:rPr>
              <a:t>effort	</a:t>
            </a:r>
            <a:r>
              <a:rPr sz="2500" spc="-5" dirty="0">
                <a:latin typeface="Times New Roman"/>
                <a:cs typeface="Times New Roman"/>
              </a:rPr>
              <a:t>of </a:t>
            </a:r>
            <a:r>
              <a:rPr sz="2500" spc="-5" dirty="0">
                <a:solidFill>
                  <a:srgbClr val="464646"/>
                </a:solidFill>
                <a:latin typeface="Times New Roman"/>
                <a:cs typeface="Times New Roman"/>
              </a:rPr>
              <a:t>fixing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problems</a:t>
            </a:r>
            <a:endParaRPr sz="25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5" dirty="0">
                <a:solidFill>
                  <a:srgbClr val="464646"/>
                </a:solidFill>
                <a:latin typeface="Times New Roman"/>
                <a:cs typeface="Times New Roman"/>
              </a:rPr>
              <a:t>defect prevention</a:t>
            </a:r>
            <a:r>
              <a:rPr sz="2500" spc="7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techniques</a:t>
            </a:r>
            <a:endParaRPr sz="250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120"/>
              </a:spcBef>
              <a:buClr>
                <a:srgbClr val="2CA1BE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155" dirty="0">
                <a:solidFill>
                  <a:srgbClr val="464646"/>
                </a:solidFill>
                <a:latin typeface="Arial"/>
                <a:cs typeface="Arial"/>
              </a:rPr>
              <a:t>fault</a:t>
            </a:r>
            <a:r>
              <a:rPr sz="2500" spc="100" dirty="0">
                <a:solidFill>
                  <a:srgbClr val="464646"/>
                </a:solidFill>
                <a:latin typeface="Arial"/>
                <a:cs typeface="Arial"/>
              </a:rPr>
              <a:t> tolerance</a:t>
            </a:r>
            <a:endParaRPr sz="2500" dirty="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80"/>
              </a:spcBef>
              <a:buClr>
                <a:srgbClr val="2CA1BE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125" dirty="0">
                <a:solidFill>
                  <a:srgbClr val="464646"/>
                </a:solidFill>
                <a:latin typeface="Arial"/>
                <a:cs typeface="Arial"/>
              </a:rPr>
              <a:t>failure</a:t>
            </a:r>
            <a:r>
              <a:rPr sz="2500" spc="10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464646"/>
                </a:solidFill>
                <a:latin typeface="Arial"/>
                <a:cs typeface="Arial"/>
              </a:rPr>
              <a:t>containment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965384"/>
            <a:ext cx="7635240" cy="1708031"/>
          </a:xfrm>
          <a:prstGeom prst="rect">
            <a:avLst/>
          </a:prstGeom>
        </p:spPr>
        <p:txBody>
          <a:bodyPr vert="horz" wrap="square" lIns="0" tIns="228472" rIns="0" bIns="0" rtlCol="0">
            <a:spAutoFit/>
          </a:bodyPr>
          <a:lstStyle/>
          <a:p>
            <a:pPr marL="53975" marR="5080" indent="17526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chemeClr val="tx1"/>
                </a:solidFill>
              </a:rPr>
              <a:t>For </a:t>
            </a:r>
            <a:r>
              <a:rPr spc="140" dirty="0">
                <a:solidFill>
                  <a:schemeClr val="tx1"/>
                </a:solidFill>
              </a:rPr>
              <a:t>the </a:t>
            </a:r>
            <a:r>
              <a:rPr spc="10" dirty="0">
                <a:solidFill>
                  <a:schemeClr val="tx1"/>
                </a:solidFill>
              </a:rPr>
              <a:t>cases </a:t>
            </a:r>
            <a:r>
              <a:rPr spc="195" dirty="0">
                <a:solidFill>
                  <a:schemeClr val="tx1"/>
                </a:solidFill>
              </a:rPr>
              <a:t>of </a:t>
            </a:r>
            <a:r>
              <a:rPr spc="165" dirty="0">
                <a:solidFill>
                  <a:schemeClr val="tx1"/>
                </a:solidFill>
              </a:rPr>
              <a:t>fault </a:t>
            </a:r>
            <a:r>
              <a:rPr spc="105" dirty="0">
                <a:solidFill>
                  <a:schemeClr val="tx1"/>
                </a:solidFill>
              </a:rPr>
              <a:t>tolerance </a:t>
            </a:r>
            <a:r>
              <a:rPr spc="114" dirty="0">
                <a:solidFill>
                  <a:schemeClr val="tx1"/>
                </a:solidFill>
              </a:rPr>
              <a:t>and </a:t>
            </a:r>
            <a:r>
              <a:rPr spc="135" dirty="0">
                <a:solidFill>
                  <a:schemeClr val="tx1"/>
                </a:solidFill>
              </a:rPr>
              <a:t>failure  </a:t>
            </a:r>
            <a:r>
              <a:rPr spc="140" dirty="0">
                <a:solidFill>
                  <a:schemeClr val="tx1"/>
                </a:solidFill>
              </a:rPr>
              <a:t>containment, the </a:t>
            </a:r>
            <a:r>
              <a:rPr spc="114" dirty="0">
                <a:solidFill>
                  <a:schemeClr val="tx1"/>
                </a:solidFill>
              </a:rPr>
              <a:t>cost includes </a:t>
            </a:r>
            <a:r>
              <a:rPr spc="125" dirty="0">
                <a:solidFill>
                  <a:schemeClr val="tx1"/>
                </a:solidFill>
              </a:rPr>
              <a:t>three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130" dirty="0">
                <a:solidFill>
                  <a:schemeClr val="tx1"/>
                </a:solidFill>
              </a:rPr>
              <a:t>parts: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4038600"/>
            <a:ext cx="7635240" cy="203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105" dirty="0">
                <a:solidFill>
                  <a:srgbClr val="464646"/>
                </a:solidFill>
                <a:latin typeface="Arial"/>
                <a:cs typeface="Arial"/>
              </a:rPr>
              <a:t>Operational cost </a:t>
            </a:r>
            <a:r>
              <a:rPr sz="2500" spc="180" dirty="0">
                <a:latin typeface="Arial"/>
                <a:cs typeface="Arial"/>
              </a:rPr>
              <a:t>of </a:t>
            </a:r>
            <a:r>
              <a:rPr sz="2500" spc="110" dirty="0">
                <a:latin typeface="Arial"/>
                <a:cs typeface="Arial"/>
              </a:rPr>
              <a:t>having </a:t>
            </a:r>
            <a:r>
              <a:rPr sz="2500" spc="100" dirty="0">
                <a:latin typeface="Arial"/>
                <a:cs typeface="Arial"/>
              </a:rPr>
              <a:t>specific mechanisms  </a:t>
            </a:r>
            <a:r>
              <a:rPr sz="2500" spc="155" dirty="0">
                <a:latin typeface="Arial"/>
                <a:cs typeface="Arial"/>
              </a:rPr>
              <a:t>in </a:t>
            </a:r>
            <a:r>
              <a:rPr sz="2500" spc="125" dirty="0">
                <a:latin typeface="Arial"/>
                <a:cs typeface="Arial"/>
              </a:rPr>
              <a:t>the </a:t>
            </a:r>
            <a:r>
              <a:rPr sz="2500" spc="120" dirty="0">
                <a:latin typeface="Arial"/>
                <a:cs typeface="Arial"/>
              </a:rPr>
              <a:t>operational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85" dirty="0">
                <a:latin typeface="Arial"/>
                <a:cs typeface="Arial"/>
              </a:rPr>
              <a:t>systems.</a:t>
            </a:r>
            <a:endParaRPr sz="2500" dirty="0">
              <a:latin typeface="Arial"/>
              <a:cs typeface="Arial"/>
            </a:endParaRPr>
          </a:p>
          <a:p>
            <a:pPr marL="268605" marR="3873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135" dirty="0">
                <a:solidFill>
                  <a:srgbClr val="464646"/>
                </a:solidFill>
                <a:latin typeface="Arial"/>
                <a:cs typeface="Arial"/>
              </a:rPr>
              <a:t>Implementation </a:t>
            </a:r>
            <a:r>
              <a:rPr sz="2500" spc="105" dirty="0">
                <a:solidFill>
                  <a:srgbClr val="464646"/>
                </a:solidFill>
                <a:latin typeface="Arial"/>
                <a:cs typeface="Arial"/>
              </a:rPr>
              <a:t>cost </a:t>
            </a:r>
            <a:r>
              <a:rPr sz="2500" spc="185" dirty="0">
                <a:solidFill>
                  <a:srgbClr val="464646"/>
                </a:solidFill>
                <a:latin typeface="Arial"/>
                <a:cs typeface="Arial"/>
              </a:rPr>
              <a:t>to </a:t>
            </a:r>
            <a:r>
              <a:rPr sz="2500" spc="110" dirty="0">
                <a:solidFill>
                  <a:srgbClr val="464646"/>
                </a:solidFill>
                <a:latin typeface="Arial"/>
                <a:cs typeface="Arial"/>
              </a:rPr>
              <a:t>design</a:t>
            </a:r>
            <a:r>
              <a:rPr sz="2500" spc="110" dirty="0">
                <a:latin typeface="Arial"/>
                <a:cs typeface="Arial"/>
              </a:rPr>
              <a:t>, </a:t>
            </a:r>
            <a:r>
              <a:rPr sz="2500" spc="145" dirty="0">
                <a:latin typeface="Arial"/>
                <a:cs typeface="Arial"/>
              </a:rPr>
              <a:t>implement,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105" dirty="0">
                <a:latin typeface="Arial"/>
                <a:cs typeface="Arial"/>
              </a:rPr>
              <a:t>and  </a:t>
            </a:r>
            <a:r>
              <a:rPr sz="2500" spc="55" dirty="0">
                <a:latin typeface="Arial"/>
                <a:cs typeface="Arial"/>
              </a:rPr>
              <a:t>assure </a:t>
            </a:r>
            <a:r>
              <a:rPr sz="2500" spc="75" dirty="0">
                <a:latin typeface="Arial"/>
                <a:cs typeface="Arial"/>
              </a:rPr>
              <a:t>selected </a:t>
            </a:r>
            <a:r>
              <a:rPr sz="2500" spc="95" dirty="0">
                <a:latin typeface="Arial"/>
                <a:cs typeface="Arial"/>
              </a:rPr>
              <a:t>features </a:t>
            </a:r>
            <a:r>
              <a:rPr sz="2500" spc="105" dirty="0">
                <a:latin typeface="Arial"/>
                <a:cs typeface="Arial"/>
              </a:rPr>
              <a:t>and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100" dirty="0">
                <a:latin typeface="Arial"/>
                <a:cs typeface="Arial"/>
              </a:rPr>
              <a:t>mechanisms.</a:t>
            </a:r>
            <a:endParaRPr sz="2500" dirty="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60" dirty="0">
                <a:solidFill>
                  <a:srgbClr val="464646"/>
                </a:solidFill>
                <a:latin typeface="Arial"/>
                <a:cs typeface="Arial"/>
              </a:rPr>
              <a:t>Failure </a:t>
            </a:r>
            <a:r>
              <a:rPr sz="2500" spc="160" dirty="0">
                <a:solidFill>
                  <a:srgbClr val="464646"/>
                </a:solidFill>
                <a:latin typeface="Arial"/>
                <a:cs typeface="Arial"/>
              </a:rPr>
              <a:t>or </a:t>
            </a:r>
            <a:r>
              <a:rPr sz="2500" spc="95" dirty="0">
                <a:solidFill>
                  <a:srgbClr val="464646"/>
                </a:solidFill>
                <a:latin typeface="Arial"/>
                <a:cs typeface="Arial"/>
              </a:rPr>
              <a:t>accident</a:t>
            </a:r>
            <a:r>
              <a:rPr sz="2500" spc="4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464646"/>
                </a:solidFill>
                <a:latin typeface="Arial"/>
                <a:cs typeface="Arial"/>
              </a:rPr>
              <a:t>cost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849" y="2357373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0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849" y="1857375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0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896" y="652550"/>
            <a:ext cx="4945380" cy="153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880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Wingdings"/>
              <a:buChar char=""/>
              <a:tabLst>
                <a:tab pos="691515" algn="l"/>
              </a:tabLst>
            </a:pPr>
            <a:r>
              <a:rPr sz="2800" b="1" spc="-25" dirty="0">
                <a:solidFill>
                  <a:schemeClr val="bg1"/>
                </a:solidFill>
                <a:latin typeface="Arial"/>
                <a:cs typeface="Arial"/>
              </a:rPr>
              <a:t>Cost</a:t>
            </a:r>
            <a:r>
              <a:rPr sz="2700" b="1" spc="-2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27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34975">
              <a:lnSpc>
                <a:spcPct val="100000"/>
              </a:lnSpc>
              <a:spcBef>
                <a:spcPts val="2895"/>
              </a:spcBef>
            </a:pPr>
            <a:r>
              <a:rPr sz="1600" spc="50" dirty="0">
                <a:solidFill>
                  <a:schemeClr val="bg1"/>
                </a:solidFill>
                <a:latin typeface="Arial"/>
                <a:cs typeface="Arial"/>
              </a:rPr>
              <a:t>Cost </a:t>
            </a:r>
            <a:r>
              <a:rPr sz="1600" spc="75" dirty="0">
                <a:solidFill>
                  <a:schemeClr val="bg1"/>
                </a:solidFill>
                <a:latin typeface="Arial"/>
                <a:cs typeface="Arial"/>
              </a:rPr>
              <a:t>comparison </a:t>
            </a:r>
            <a:r>
              <a:rPr sz="1600" spc="114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sz="1600" spc="90" dirty="0">
                <a:solidFill>
                  <a:schemeClr val="bg1"/>
                </a:solidFill>
                <a:latin typeface="Arial"/>
                <a:cs typeface="Arial"/>
              </a:rPr>
              <a:t>different </a:t>
            </a:r>
            <a:r>
              <a:rPr sz="1600" b="1" spc="-30" dirty="0">
                <a:solidFill>
                  <a:schemeClr val="bg1"/>
                </a:solidFill>
                <a:latin typeface="Arial"/>
                <a:cs typeface="Arial"/>
              </a:rPr>
              <a:t>QA</a:t>
            </a:r>
            <a:r>
              <a:rPr sz="1600" b="1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chemeClr val="bg1"/>
                </a:solidFill>
                <a:latin typeface="Arial"/>
                <a:cs typeface="Arial"/>
              </a:rPr>
              <a:t>alternatives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b="1" spc="-25" dirty="0">
                <a:latin typeface="Arial"/>
                <a:cs typeface="Arial"/>
              </a:rPr>
              <a:t>QA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Alternative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849" y="5307329"/>
            <a:ext cx="8644255" cy="0"/>
          </a:xfrm>
          <a:custGeom>
            <a:avLst/>
            <a:gdLst/>
            <a:ahLst/>
            <a:cxnLst/>
            <a:rect l="l" t="t" r="r" b="b"/>
            <a:pathLst>
              <a:path w="8644255">
                <a:moveTo>
                  <a:pt x="0" y="0"/>
                </a:moveTo>
                <a:lnTo>
                  <a:pt x="86440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23509" y="1864867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c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spc="-85" dirty="0">
                <a:latin typeface="Arial"/>
                <a:cs typeface="Arial"/>
              </a:rPr>
              <a:t>s</a:t>
            </a:r>
            <a:r>
              <a:rPr sz="1800" b="1" spc="7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2589" y="2357373"/>
            <a:ext cx="230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latin typeface="Arial"/>
                <a:cs typeface="Arial"/>
              </a:rPr>
              <a:t>medium </a:t>
            </a:r>
            <a:r>
              <a:rPr sz="1800" spc="70" dirty="0">
                <a:latin typeface="Arial"/>
                <a:cs typeface="Arial"/>
              </a:rPr>
              <a:t>(low </a:t>
            </a:r>
            <a:r>
              <a:rPr sz="1800" spc="440" dirty="0">
                <a:latin typeface="Arial"/>
                <a:cs typeface="Arial"/>
              </a:rPr>
              <a:t>-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high)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215" y="2364994"/>
            <a:ext cx="2191385" cy="286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latin typeface="Arial"/>
                <a:cs typeface="Arial"/>
              </a:rPr>
              <a:t>defect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prevention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800" spc="85" dirty="0">
                <a:latin typeface="Arial"/>
                <a:cs typeface="Arial"/>
              </a:rPr>
              <a:t>inspection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800" spc="110" dirty="0">
                <a:latin typeface="Arial"/>
                <a:cs typeface="Arial"/>
              </a:rPr>
              <a:t>formal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verification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62800"/>
              </a:lnSpc>
              <a:spcBef>
                <a:spcPts val="590"/>
              </a:spcBef>
            </a:pPr>
            <a:r>
              <a:rPr sz="1800" spc="110" dirty="0">
                <a:latin typeface="Arial"/>
                <a:cs typeface="Arial"/>
              </a:rPr>
              <a:t>fault </a:t>
            </a:r>
            <a:r>
              <a:rPr sz="1800" spc="70" dirty="0">
                <a:latin typeface="Arial"/>
                <a:cs typeface="Arial"/>
              </a:rPr>
              <a:t>tolerance  </a:t>
            </a:r>
            <a:r>
              <a:rPr sz="1800" spc="90" dirty="0">
                <a:latin typeface="Arial"/>
                <a:cs typeface="Arial"/>
              </a:rPr>
              <a:t>failure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containment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0521" y="3004769"/>
            <a:ext cx="1593215" cy="222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Arial"/>
                <a:cs typeface="Arial"/>
              </a:rPr>
              <a:t>Low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800" spc="100" dirty="0">
                <a:latin typeface="Arial"/>
                <a:cs typeface="Arial"/>
              </a:rPr>
              <a:t>low </a:t>
            </a:r>
            <a:r>
              <a:rPr sz="1800" spc="440" dirty="0">
                <a:latin typeface="Arial"/>
                <a:cs typeface="Arial"/>
              </a:rPr>
              <a:t>-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medium</a:t>
            </a:r>
            <a:endParaRPr sz="180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  <a:spcBef>
                <a:spcPts val="1360"/>
              </a:spcBef>
            </a:pPr>
            <a:r>
              <a:rPr sz="1800" spc="114" dirty="0"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  <a:p>
            <a:pPr marL="451484" marR="311150" indent="73025">
              <a:lnSpc>
                <a:spcPct val="162800"/>
              </a:lnSpc>
              <a:spcBef>
                <a:spcPts val="585"/>
              </a:spcBef>
            </a:pPr>
            <a:r>
              <a:rPr sz="1800" spc="114" dirty="0">
                <a:latin typeface="Arial"/>
                <a:cs typeface="Arial"/>
              </a:rPr>
              <a:t>high  </a:t>
            </a:r>
            <a:r>
              <a:rPr sz="1800" spc="165" dirty="0">
                <a:latin typeface="Arial"/>
                <a:cs typeface="Arial"/>
              </a:rPr>
              <a:t>h</a:t>
            </a:r>
            <a:r>
              <a:rPr sz="1800" spc="60" dirty="0">
                <a:latin typeface="Arial"/>
                <a:cs typeface="Arial"/>
              </a:rPr>
              <a:t>i</a:t>
            </a:r>
            <a:r>
              <a:rPr sz="1800" spc="75" dirty="0">
                <a:latin typeface="Arial"/>
                <a:cs typeface="Arial"/>
              </a:rPr>
              <a:t>gh</a:t>
            </a:r>
            <a:r>
              <a:rPr sz="1800" spc="8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17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7F22A3-E6FB-4CAB-8878-F6D6C853944B}"/>
              </a:ext>
            </a:extLst>
          </p:cNvPr>
          <p:cNvSpPr/>
          <p:nvPr/>
        </p:nvSpPr>
        <p:spPr>
          <a:xfrm>
            <a:off x="609600" y="2136338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From QA to SQE – QA activities need additional support: </a:t>
            </a:r>
          </a:p>
          <a:p>
            <a:endParaRPr lang="en-US" dirty="0"/>
          </a:p>
          <a:p>
            <a:r>
              <a:rPr lang="en-US" dirty="0"/>
              <a:t>• Planning and goal setting for quality </a:t>
            </a:r>
          </a:p>
          <a:p>
            <a:endParaRPr lang="en-US" dirty="0"/>
          </a:p>
          <a:p>
            <a:r>
              <a:rPr lang="en-US" dirty="0"/>
              <a:t>• Measurement </a:t>
            </a:r>
          </a:p>
          <a:p>
            <a:endParaRPr lang="en-US" dirty="0"/>
          </a:p>
          <a:p>
            <a:r>
              <a:rPr lang="en-US" dirty="0"/>
              <a:t>• Feedback </a:t>
            </a:r>
          </a:p>
          <a:p>
            <a:endParaRPr lang="en-US" dirty="0"/>
          </a:p>
          <a:p>
            <a:r>
              <a:rPr lang="en-US" dirty="0"/>
              <a:t>• QA + above =Software Quality Engineering (SQE) </a:t>
            </a:r>
          </a:p>
          <a:p>
            <a:endParaRPr lang="en-US" dirty="0"/>
          </a:p>
          <a:p>
            <a:r>
              <a:rPr lang="en-US" dirty="0"/>
              <a:t>• SQE activities in chronological order: – Pre-QA activities – In-QA activities – Post-QA activities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D5B92B-752A-4FE7-B386-3E6A559CFD98}"/>
              </a:ext>
            </a:extLst>
          </p:cNvPr>
          <p:cNvSpPr/>
          <p:nvPr/>
        </p:nvSpPr>
        <p:spPr>
          <a:xfrm>
            <a:off x="1219200" y="1120676"/>
            <a:ext cx="3573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Quality Engineering</a:t>
            </a:r>
          </a:p>
        </p:txBody>
      </p:sp>
    </p:spTree>
    <p:extLst>
      <p:ext uri="{BB962C8B-B14F-4D97-AF65-F5344CB8AC3E}">
        <p14:creationId xmlns:p14="http://schemas.microsoft.com/office/powerpoint/2010/main" val="3603795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9CBCAD-D3A8-4E5B-807C-D018DE7E9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1390" t="18874" r="30343" b="20356"/>
          <a:stretch/>
        </p:blipFill>
        <p:spPr>
          <a:xfrm>
            <a:off x="1371600" y="838200"/>
            <a:ext cx="6400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2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F50E16-AE5E-4A16-AF6F-7E26B835D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35178" r="21667" b="5534"/>
          <a:stretch/>
        </p:blipFill>
        <p:spPr>
          <a:xfrm>
            <a:off x="-12895" y="1219200"/>
            <a:ext cx="902207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2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4E6234-1DC0-4BF9-8D73-487FB2C5F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8498" r="18334" b="21838"/>
          <a:stretch/>
        </p:blipFill>
        <p:spPr>
          <a:xfrm>
            <a:off x="551234" y="1371600"/>
            <a:ext cx="8041531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DA2034-26EC-4426-8976-CEF6AFAA5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27767" r="22500" b="14427"/>
          <a:stretch/>
        </p:blipFill>
        <p:spPr>
          <a:xfrm>
            <a:off x="-457200" y="152400"/>
            <a:ext cx="9700846" cy="573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66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AF7E29-4D36-4AC5-B4E9-2F16464E8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9979" r="20834" b="32214"/>
          <a:stretch/>
        </p:blipFill>
        <p:spPr>
          <a:xfrm>
            <a:off x="0" y="1143000"/>
            <a:ext cx="877081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187956"/>
            <a:ext cx="2197602" cy="162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43891"/>
            <a:ext cx="8461247" cy="6973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25"/>
              </a:lnSpc>
              <a:spcBef>
                <a:spcPts val="95"/>
              </a:spcBef>
            </a:pPr>
            <a:r>
              <a:rPr sz="2200" b="1" spc="60" dirty="0">
                <a:solidFill>
                  <a:schemeClr val="tx1"/>
                </a:solidFill>
              </a:rPr>
              <a:t>The </a:t>
            </a:r>
            <a:r>
              <a:rPr sz="2200" b="1" spc="114" dirty="0">
                <a:solidFill>
                  <a:schemeClr val="tx1"/>
                </a:solidFill>
              </a:rPr>
              <a:t>quality </a:t>
            </a:r>
            <a:r>
              <a:rPr sz="2200" b="1" spc="50" dirty="0">
                <a:solidFill>
                  <a:schemeClr val="tx1"/>
                </a:solidFill>
              </a:rPr>
              <a:t>assurance </a:t>
            </a:r>
            <a:r>
              <a:rPr sz="2200" b="1" spc="90" dirty="0">
                <a:solidFill>
                  <a:schemeClr val="tx1"/>
                </a:solidFill>
              </a:rPr>
              <a:t>techniques and</a:t>
            </a:r>
            <a:r>
              <a:rPr sz="2200" b="1" spc="140" dirty="0">
                <a:solidFill>
                  <a:schemeClr val="tx1"/>
                </a:solidFill>
              </a:rPr>
              <a:t> </a:t>
            </a:r>
            <a:r>
              <a:rPr sz="2200" b="1" spc="85" dirty="0">
                <a:solidFill>
                  <a:schemeClr val="tx1"/>
                </a:solidFill>
              </a:rPr>
              <a:t>activities</a:t>
            </a:r>
            <a:endParaRPr sz="2200" b="1" dirty="0">
              <a:solidFill>
                <a:schemeClr val="tx1"/>
              </a:solidFill>
            </a:endParaRPr>
          </a:p>
          <a:p>
            <a:pPr marL="268605">
              <a:lnSpc>
                <a:spcPts val="2865"/>
              </a:lnSpc>
            </a:pPr>
            <a:r>
              <a:rPr sz="2400" b="1" spc="80" dirty="0"/>
              <a:t>(Alternatives) </a:t>
            </a:r>
            <a:r>
              <a:rPr sz="2200" b="1" spc="110" dirty="0"/>
              <a:t>which </a:t>
            </a:r>
            <a:r>
              <a:rPr sz="2200" b="1" spc="50" dirty="0"/>
              <a:t>we </a:t>
            </a:r>
            <a:r>
              <a:rPr sz="2200" b="1" spc="135" dirty="0"/>
              <a:t>will </a:t>
            </a:r>
            <a:r>
              <a:rPr sz="2200" b="1" spc="75" dirty="0"/>
              <a:t>be </a:t>
            </a:r>
            <a:r>
              <a:rPr sz="2200" b="1" spc="90" dirty="0"/>
              <a:t>compare</a:t>
            </a:r>
            <a:r>
              <a:rPr sz="2200" b="1" spc="35" dirty="0"/>
              <a:t> </a:t>
            </a:r>
            <a:r>
              <a:rPr sz="2200" spc="80" dirty="0"/>
              <a:t>:</a:t>
            </a:r>
            <a:endParaRPr sz="2200" dirty="0"/>
          </a:p>
        </p:txBody>
      </p:sp>
      <p:sp>
        <p:nvSpPr>
          <p:cNvPr id="4" name="object 4"/>
          <p:cNvSpPr txBox="1"/>
          <p:nvPr/>
        </p:nvSpPr>
        <p:spPr>
          <a:xfrm>
            <a:off x="566419" y="2672842"/>
            <a:ext cx="129667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900" b="1" spc="-30" dirty="0">
                <a:solidFill>
                  <a:srgbClr val="FFFFFF"/>
                </a:solidFill>
                <a:latin typeface="Arial"/>
                <a:cs typeface="Arial"/>
              </a:rPr>
              <a:t>QA</a:t>
            </a:r>
            <a:endParaRPr sz="19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41348" y="900938"/>
            <a:ext cx="4173220" cy="2404745"/>
            <a:chOff x="1641348" y="900938"/>
            <a:chExt cx="4173220" cy="2404745"/>
          </a:xfrm>
        </p:grpSpPr>
        <p:sp>
          <p:nvSpPr>
            <p:cNvPr id="6" name="object 6"/>
            <p:cNvSpPr/>
            <p:nvPr/>
          </p:nvSpPr>
          <p:spPr>
            <a:xfrm>
              <a:off x="1641348" y="1199388"/>
              <a:ext cx="1719072" cy="18135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42488" y="928116"/>
              <a:ext cx="1430020" cy="914400"/>
            </a:xfrm>
            <a:custGeom>
              <a:avLst/>
              <a:gdLst/>
              <a:ahLst/>
              <a:cxnLst/>
              <a:rect l="l" t="t" r="r" b="b"/>
              <a:pathLst>
                <a:path w="1430020" h="914400">
                  <a:moveTo>
                    <a:pt x="714756" y="0"/>
                  </a:moveTo>
                  <a:lnTo>
                    <a:pt x="656139" y="1515"/>
                  </a:lnTo>
                  <a:lnTo>
                    <a:pt x="598826" y="5984"/>
                  </a:lnTo>
                  <a:lnTo>
                    <a:pt x="543002" y="13289"/>
                  </a:lnTo>
                  <a:lnTo>
                    <a:pt x="488850" y="23311"/>
                  </a:lnTo>
                  <a:lnTo>
                    <a:pt x="436554" y="35933"/>
                  </a:lnTo>
                  <a:lnTo>
                    <a:pt x="386298" y="51037"/>
                  </a:lnTo>
                  <a:lnTo>
                    <a:pt x="338267" y="68505"/>
                  </a:lnTo>
                  <a:lnTo>
                    <a:pt x="292644" y="88221"/>
                  </a:lnTo>
                  <a:lnTo>
                    <a:pt x="249613" y="110065"/>
                  </a:lnTo>
                  <a:lnTo>
                    <a:pt x="209359" y="133921"/>
                  </a:lnTo>
                  <a:lnTo>
                    <a:pt x="172065" y="159670"/>
                  </a:lnTo>
                  <a:lnTo>
                    <a:pt x="137915" y="187195"/>
                  </a:lnTo>
                  <a:lnTo>
                    <a:pt x="107094" y="216379"/>
                  </a:lnTo>
                  <a:lnTo>
                    <a:pt x="79785" y="247102"/>
                  </a:lnTo>
                  <a:lnTo>
                    <a:pt x="56173" y="279249"/>
                  </a:lnTo>
                  <a:lnTo>
                    <a:pt x="36441" y="312700"/>
                  </a:lnTo>
                  <a:lnTo>
                    <a:pt x="9355" y="383046"/>
                  </a:lnTo>
                  <a:lnTo>
                    <a:pt x="0" y="457200"/>
                  </a:lnTo>
                  <a:lnTo>
                    <a:pt x="2369" y="494693"/>
                  </a:lnTo>
                  <a:lnTo>
                    <a:pt x="20774" y="567061"/>
                  </a:lnTo>
                  <a:lnTo>
                    <a:pt x="56173" y="635150"/>
                  </a:lnTo>
                  <a:lnTo>
                    <a:pt x="79785" y="667297"/>
                  </a:lnTo>
                  <a:lnTo>
                    <a:pt x="107094" y="698020"/>
                  </a:lnTo>
                  <a:lnTo>
                    <a:pt x="137915" y="727204"/>
                  </a:lnTo>
                  <a:lnTo>
                    <a:pt x="172065" y="754729"/>
                  </a:lnTo>
                  <a:lnTo>
                    <a:pt x="209359" y="780478"/>
                  </a:lnTo>
                  <a:lnTo>
                    <a:pt x="249613" y="804334"/>
                  </a:lnTo>
                  <a:lnTo>
                    <a:pt x="292644" y="826178"/>
                  </a:lnTo>
                  <a:lnTo>
                    <a:pt x="338267" y="845894"/>
                  </a:lnTo>
                  <a:lnTo>
                    <a:pt x="386298" y="863362"/>
                  </a:lnTo>
                  <a:lnTo>
                    <a:pt x="436554" y="878466"/>
                  </a:lnTo>
                  <a:lnTo>
                    <a:pt x="488850" y="891088"/>
                  </a:lnTo>
                  <a:lnTo>
                    <a:pt x="543002" y="901110"/>
                  </a:lnTo>
                  <a:lnTo>
                    <a:pt x="598826" y="908415"/>
                  </a:lnTo>
                  <a:lnTo>
                    <a:pt x="656139" y="912884"/>
                  </a:lnTo>
                  <a:lnTo>
                    <a:pt x="714756" y="914400"/>
                  </a:lnTo>
                  <a:lnTo>
                    <a:pt x="773372" y="912884"/>
                  </a:lnTo>
                  <a:lnTo>
                    <a:pt x="830685" y="908415"/>
                  </a:lnTo>
                  <a:lnTo>
                    <a:pt x="886509" y="901110"/>
                  </a:lnTo>
                  <a:lnTo>
                    <a:pt x="940661" y="891088"/>
                  </a:lnTo>
                  <a:lnTo>
                    <a:pt x="992957" y="878466"/>
                  </a:lnTo>
                  <a:lnTo>
                    <a:pt x="1043213" y="863362"/>
                  </a:lnTo>
                  <a:lnTo>
                    <a:pt x="1091244" y="845894"/>
                  </a:lnTo>
                  <a:lnTo>
                    <a:pt x="1136867" y="826178"/>
                  </a:lnTo>
                  <a:lnTo>
                    <a:pt x="1179898" y="804334"/>
                  </a:lnTo>
                  <a:lnTo>
                    <a:pt x="1220152" y="780478"/>
                  </a:lnTo>
                  <a:lnTo>
                    <a:pt x="1257446" y="754729"/>
                  </a:lnTo>
                  <a:lnTo>
                    <a:pt x="1291596" y="727204"/>
                  </a:lnTo>
                  <a:lnTo>
                    <a:pt x="1322417" y="698020"/>
                  </a:lnTo>
                  <a:lnTo>
                    <a:pt x="1349726" y="667297"/>
                  </a:lnTo>
                  <a:lnTo>
                    <a:pt x="1373338" y="635150"/>
                  </a:lnTo>
                  <a:lnTo>
                    <a:pt x="1393070" y="601699"/>
                  </a:lnTo>
                  <a:lnTo>
                    <a:pt x="1420156" y="531353"/>
                  </a:lnTo>
                  <a:lnTo>
                    <a:pt x="1429512" y="457200"/>
                  </a:lnTo>
                  <a:lnTo>
                    <a:pt x="1427142" y="419706"/>
                  </a:lnTo>
                  <a:lnTo>
                    <a:pt x="1408737" y="347338"/>
                  </a:lnTo>
                  <a:lnTo>
                    <a:pt x="1373338" y="279249"/>
                  </a:lnTo>
                  <a:lnTo>
                    <a:pt x="1349726" y="247102"/>
                  </a:lnTo>
                  <a:lnTo>
                    <a:pt x="1322417" y="216379"/>
                  </a:lnTo>
                  <a:lnTo>
                    <a:pt x="1291596" y="187195"/>
                  </a:lnTo>
                  <a:lnTo>
                    <a:pt x="1257446" y="159670"/>
                  </a:lnTo>
                  <a:lnTo>
                    <a:pt x="1220152" y="133921"/>
                  </a:lnTo>
                  <a:lnTo>
                    <a:pt x="1179898" y="110065"/>
                  </a:lnTo>
                  <a:lnTo>
                    <a:pt x="1136867" y="88221"/>
                  </a:lnTo>
                  <a:lnTo>
                    <a:pt x="1091244" y="68505"/>
                  </a:lnTo>
                  <a:lnTo>
                    <a:pt x="1043213" y="51037"/>
                  </a:lnTo>
                  <a:lnTo>
                    <a:pt x="992957" y="35933"/>
                  </a:lnTo>
                  <a:lnTo>
                    <a:pt x="940661" y="23311"/>
                  </a:lnTo>
                  <a:lnTo>
                    <a:pt x="886509" y="13289"/>
                  </a:lnTo>
                  <a:lnTo>
                    <a:pt x="830685" y="5984"/>
                  </a:lnTo>
                  <a:lnTo>
                    <a:pt x="773372" y="1515"/>
                  </a:lnTo>
                  <a:lnTo>
                    <a:pt x="714756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15056" y="900938"/>
              <a:ext cx="1484630" cy="969010"/>
            </a:xfrm>
            <a:custGeom>
              <a:avLst/>
              <a:gdLst/>
              <a:ahLst/>
              <a:cxnLst/>
              <a:rect l="l" t="t" r="r" b="b"/>
              <a:pathLst>
                <a:path w="1484629" h="969010">
                  <a:moveTo>
                    <a:pt x="741807" y="0"/>
                  </a:moveTo>
                  <a:lnTo>
                    <a:pt x="667004" y="2539"/>
                  </a:lnTo>
                  <a:lnTo>
                    <a:pt x="594106" y="10160"/>
                  </a:lnTo>
                  <a:lnTo>
                    <a:pt x="523874" y="21589"/>
                  </a:lnTo>
                  <a:lnTo>
                    <a:pt x="456310" y="36830"/>
                  </a:lnTo>
                  <a:lnTo>
                    <a:pt x="391921" y="57150"/>
                  </a:lnTo>
                  <a:lnTo>
                    <a:pt x="331216" y="81280"/>
                  </a:lnTo>
                  <a:lnTo>
                    <a:pt x="274193" y="107950"/>
                  </a:lnTo>
                  <a:lnTo>
                    <a:pt x="221488" y="138430"/>
                  </a:lnTo>
                  <a:lnTo>
                    <a:pt x="173355" y="172720"/>
                  </a:lnTo>
                  <a:lnTo>
                    <a:pt x="130175" y="209550"/>
                  </a:lnTo>
                  <a:lnTo>
                    <a:pt x="92329" y="250189"/>
                  </a:lnTo>
                  <a:lnTo>
                    <a:pt x="60325" y="292100"/>
                  </a:lnTo>
                  <a:lnTo>
                    <a:pt x="34417" y="337820"/>
                  </a:lnTo>
                  <a:lnTo>
                    <a:pt x="15493" y="386080"/>
                  </a:lnTo>
                  <a:lnTo>
                    <a:pt x="3937" y="434339"/>
                  </a:lnTo>
                  <a:lnTo>
                    <a:pt x="0" y="486410"/>
                  </a:lnTo>
                  <a:lnTo>
                    <a:pt x="1143" y="511810"/>
                  </a:lnTo>
                  <a:lnTo>
                    <a:pt x="9143" y="561339"/>
                  </a:lnTo>
                  <a:lnTo>
                    <a:pt x="24892" y="610870"/>
                  </a:lnTo>
                  <a:lnTo>
                    <a:pt x="47498" y="656589"/>
                  </a:lnTo>
                  <a:lnTo>
                    <a:pt x="76454" y="701039"/>
                  </a:lnTo>
                  <a:lnTo>
                    <a:pt x="111506" y="741680"/>
                  </a:lnTo>
                  <a:lnTo>
                    <a:pt x="152145" y="779780"/>
                  </a:lnTo>
                  <a:lnTo>
                    <a:pt x="197866" y="815339"/>
                  </a:lnTo>
                  <a:lnTo>
                    <a:pt x="248284" y="847089"/>
                  </a:lnTo>
                  <a:lnTo>
                    <a:pt x="303148" y="876300"/>
                  </a:lnTo>
                  <a:lnTo>
                    <a:pt x="362077" y="901700"/>
                  </a:lnTo>
                  <a:lnTo>
                    <a:pt x="457199" y="933450"/>
                  </a:lnTo>
                  <a:lnTo>
                    <a:pt x="524764" y="948689"/>
                  </a:lnTo>
                  <a:lnTo>
                    <a:pt x="594994" y="960120"/>
                  </a:lnTo>
                  <a:lnTo>
                    <a:pt x="667766" y="967739"/>
                  </a:lnTo>
                  <a:lnTo>
                    <a:pt x="704977" y="969010"/>
                  </a:lnTo>
                  <a:lnTo>
                    <a:pt x="780288" y="969010"/>
                  </a:lnTo>
                  <a:lnTo>
                    <a:pt x="890143" y="960120"/>
                  </a:lnTo>
                  <a:lnTo>
                    <a:pt x="960628" y="948689"/>
                  </a:lnTo>
                  <a:lnTo>
                    <a:pt x="1008978" y="937260"/>
                  </a:lnTo>
                  <a:lnTo>
                    <a:pt x="742060" y="937260"/>
                  </a:lnTo>
                  <a:lnTo>
                    <a:pt x="669417" y="934720"/>
                  </a:lnTo>
                  <a:lnTo>
                    <a:pt x="598805" y="927100"/>
                  </a:lnTo>
                  <a:lnTo>
                    <a:pt x="497585" y="909320"/>
                  </a:lnTo>
                  <a:lnTo>
                    <a:pt x="433831" y="891539"/>
                  </a:lnTo>
                  <a:lnTo>
                    <a:pt x="373506" y="871220"/>
                  </a:lnTo>
                  <a:lnTo>
                    <a:pt x="316738" y="845820"/>
                  </a:lnTo>
                  <a:lnTo>
                    <a:pt x="264286" y="819150"/>
                  </a:lnTo>
                  <a:lnTo>
                    <a:pt x="216281" y="787400"/>
                  </a:lnTo>
                  <a:lnTo>
                    <a:pt x="172846" y="754380"/>
                  </a:lnTo>
                  <a:lnTo>
                    <a:pt x="134746" y="717550"/>
                  </a:lnTo>
                  <a:lnTo>
                    <a:pt x="102235" y="679450"/>
                  </a:lnTo>
                  <a:lnTo>
                    <a:pt x="75437" y="638810"/>
                  </a:lnTo>
                  <a:lnTo>
                    <a:pt x="54863" y="596900"/>
                  </a:lnTo>
                  <a:lnTo>
                    <a:pt x="40893" y="553720"/>
                  </a:lnTo>
                  <a:lnTo>
                    <a:pt x="33781" y="508000"/>
                  </a:lnTo>
                  <a:lnTo>
                    <a:pt x="32942" y="486410"/>
                  </a:lnTo>
                  <a:lnTo>
                    <a:pt x="32946" y="483870"/>
                  </a:lnTo>
                  <a:lnTo>
                    <a:pt x="36575" y="439420"/>
                  </a:lnTo>
                  <a:lnTo>
                    <a:pt x="47243" y="393700"/>
                  </a:lnTo>
                  <a:lnTo>
                    <a:pt x="64516" y="351789"/>
                  </a:lnTo>
                  <a:lnTo>
                    <a:pt x="88264" y="309880"/>
                  </a:lnTo>
                  <a:lnTo>
                    <a:pt x="117982" y="270510"/>
                  </a:lnTo>
                  <a:lnTo>
                    <a:pt x="153416" y="233680"/>
                  </a:lnTo>
                  <a:lnTo>
                    <a:pt x="194182" y="198120"/>
                  </a:lnTo>
                  <a:lnTo>
                    <a:pt x="239903" y="166370"/>
                  </a:lnTo>
                  <a:lnTo>
                    <a:pt x="290194" y="137160"/>
                  </a:lnTo>
                  <a:lnTo>
                    <a:pt x="344931" y="110489"/>
                  </a:lnTo>
                  <a:lnTo>
                    <a:pt x="403352" y="87630"/>
                  </a:lnTo>
                  <a:lnTo>
                    <a:pt x="434085" y="78739"/>
                  </a:lnTo>
                  <a:lnTo>
                    <a:pt x="465455" y="68580"/>
                  </a:lnTo>
                  <a:lnTo>
                    <a:pt x="530859" y="53339"/>
                  </a:lnTo>
                  <a:lnTo>
                    <a:pt x="598932" y="41910"/>
                  </a:lnTo>
                  <a:lnTo>
                    <a:pt x="669544" y="35560"/>
                  </a:lnTo>
                  <a:lnTo>
                    <a:pt x="742315" y="33020"/>
                  </a:lnTo>
                  <a:lnTo>
                    <a:pt x="1010475" y="33020"/>
                  </a:lnTo>
                  <a:lnTo>
                    <a:pt x="959739" y="21589"/>
                  </a:lnTo>
                  <a:lnTo>
                    <a:pt x="924814" y="15239"/>
                  </a:lnTo>
                  <a:lnTo>
                    <a:pt x="853185" y="5080"/>
                  </a:lnTo>
                  <a:lnTo>
                    <a:pt x="816609" y="2539"/>
                  </a:lnTo>
                  <a:lnTo>
                    <a:pt x="741807" y="0"/>
                  </a:lnTo>
                  <a:close/>
                </a:path>
                <a:path w="1484629" h="969010">
                  <a:moveTo>
                    <a:pt x="1010475" y="33020"/>
                  </a:moveTo>
                  <a:lnTo>
                    <a:pt x="742315" y="33020"/>
                  </a:lnTo>
                  <a:lnTo>
                    <a:pt x="814958" y="35560"/>
                  </a:lnTo>
                  <a:lnTo>
                    <a:pt x="850645" y="38100"/>
                  </a:lnTo>
                  <a:lnTo>
                    <a:pt x="920115" y="46989"/>
                  </a:lnTo>
                  <a:lnTo>
                    <a:pt x="1019047" y="68580"/>
                  </a:lnTo>
                  <a:lnTo>
                    <a:pt x="1050670" y="78739"/>
                  </a:lnTo>
                  <a:lnTo>
                    <a:pt x="1081151" y="87630"/>
                  </a:lnTo>
                  <a:lnTo>
                    <a:pt x="1139824" y="110489"/>
                  </a:lnTo>
                  <a:lnTo>
                    <a:pt x="1194308" y="137160"/>
                  </a:lnTo>
                  <a:lnTo>
                    <a:pt x="1244727" y="166370"/>
                  </a:lnTo>
                  <a:lnTo>
                    <a:pt x="1290573" y="198120"/>
                  </a:lnTo>
                  <a:lnTo>
                    <a:pt x="1331214" y="233680"/>
                  </a:lnTo>
                  <a:lnTo>
                    <a:pt x="1366520" y="270510"/>
                  </a:lnTo>
                  <a:lnTo>
                    <a:pt x="1396238" y="309880"/>
                  </a:lnTo>
                  <a:lnTo>
                    <a:pt x="1419986" y="351789"/>
                  </a:lnTo>
                  <a:lnTo>
                    <a:pt x="1437258" y="394970"/>
                  </a:lnTo>
                  <a:lnTo>
                    <a:pt x="1447799" y="439420"/>
                  </a:lnTo>
                  <a:lnTo>
                    <a:pt x="1451433" y="483870"/>
                  </a:lnTo>
                  <a:lnTo>
                    <a:pt x="1451426" y="486410"/>
                  </a:lnTo>
                  <a:lnTo>
                    <a:pt x="1447799" y="530860"/>
                  </a:lnTo>
                  <a:lnTo>
                    <a:pt x="1437132" y="575310"/>
                  </a:lnTo>
                  <a:lnTo>
                    <a:pt x="1419859" y="618489"/>
                  </a:lnTo>
                  <a:lnTo>
                    <a:pt x="1396110" y="660400"/>
                  </a:lnTo>
                  <a:lnTo>
                    <a:pt x="1366393" y="699770"/>
                  </a:lnTo>
                  <a:lnTo>
                    <a:pt x="1331086" y="736600"/>
                  </a:lnTo>
                  <a:lnTo>
                    <a:pt x="1290320" y="770889"/>
                  </a:lnTo>
                  <a:lnTo>
                    <a:pt x="1244472" y="803910"/>
                  </a:lnTo>
                  <a:lnTo>
                    <a:pt x="1194181" y="833120"/>
                  </a:lnTo>
                  <a:lnTo>
                    <a:pt x="1139570" y="859789"/>
                  </a:lnTo>
                  <a:lnTo>
                    <a:pt x="1081023" y="881380"/>
                  </a:lnTo>
                  <a:lnTo>
                    <a:pt x="986535" y="909320"/>
                  </a:lnTo>
                  <a:lnTo>
                    <a:pt x="885444" y="927100"/>
                  </a:lnTo>
                  <a:lnTo>
                    <a:pt x="814832" y="934720"/>
                  </a:lnTo>
                  <a:lnTo>
                    <a:pt x="742060" y="937260"/>
                  </a:lnTo>
                  <a:lnTo>
                    <a:pt x="1008978" y="937260"/>
                  </a:lnTo>
                  <a:lnTo>
                    <a:pt x="1060577" y="923289"/>
                  </a:lnTo>
                  <a:lnTo>
                    <a:pt x="1123188" y="901700"/>
                  </a:lnTo>
                  <a:lnTo>
                    <a:pt x="1182116" y="876300"/>
                  </a:lnTo>
                  <a:lnTo>
                    <a:pt x="1237107" y="847089"/>
                  </a:lnTo>
                  <a:lnTo>
                    <a:pt x="1287526" y="814070"/>
                  </a:lnTo>
                  <a:lnTo>
                    <a:pt x="1333245" y="778510"/>
                  </a:lnTo>
                  <a:lnTo>
                    <a:pt x="1373885" y="740410"/>
                  </a:lnTo>
                  <a:lnTo>
                    <a:pt x="1408938" y="698500"/>
                  </a:lnTo>
                  <a:lnTo>
                    <a:pt x="1437894" y="655320"/>
                  </a:lnTo>
                  <a:lnTo>
                    <a:pt x="1460245" y="608330"/>
                  </a:lnTo>
                  <a:lnTo>
                    <a:pt x="1475613" y="560070"/>
                  </a:lnTo>
                  <a:lnTo>
                    <a:pt x="1483359" y="509270"/>
                  </a:lnTo>
                  <a:lnTo>
                    <a:pt x="1484376" y="483870"/>
                  </a:lnTo>
                  <a:lnTo>
                    <a:pt x="1483233" y="458470"/>
                  </a:lnTo>
                  <a:lnTo>
                    <a:pt x="1475105" y="407670"/>
                  </a:lnTo>
                  <a:lnTo>
                    <a:pt x="1459483" y="359410"/>
                  </a:lnTo>
                  <a:lnTo>
                    <a:pt x="1436878" y="313689"/>
                  </a:lnTo>
                  <a:lnTo>
                    <a:pt x="1407921" y="269239"/>
                  </a:lnTo>
                  <a:lnTo>
                    <a:pt x="1372870" y="228600"/>
                  </a:lnTo>
                  <a:lnTo>
                    <a:pt x="1310005" y="171450"/>
                  </a:lnTo>
                  <a:lnTo>
                    <a:pt x="1261871" y="138430"/>
                  </a:lnTo>
                  <a:lnTo>
                    <a:pt x="1209167" y="107950"/>
                  </a:lnTo>
                  <a:lnTo>
                    <a:pt x="1152270" y="80010"/>
                  </a:lnTo>
                  <a:lnTo>
                    <a:pt x="1091438" y="57150"/>
                  </a:lnTo>
                  <a:lnTo>
                    <a:pt x="1027176" y="36830"/>
                  </a:lnTo>
                  <a:lnTo>
                    <a:pt x="1010475" y="33020"/>
                  </a:lnTo>
                  <a:close/>
                </a:path>
                <a:path w="1484629" h="969010">
                  <a:moveTo>
                    <a:pt x="778636" y="44450"/>
                  </a:moveTo>
                  <a:lnTo>
                    <a:pt x="706246" y="44450"/>
                  </a:lnTo>
                  <a:lnTo>
                    <a:pt x="635127" y="49530"/>
                  </a:lnTo>
                  <a:lnTo>
                    <a:pt x="566546" y="58420"/>
                  </a:lnTo>
                  <a:lnTo>
                    <a:pt x="500506" y="71120"/>
                  </a:lnTo>
                  <a:lnTo>
                    <a:pt x="407161" y="97789"/>
                  </a:lnTo>
                  <a:lnTo>
                    <a:pt x="349377" y="120650"/>
                  </a:lnTo>
                  <a:lnTo>
                    <a:pt x="295529" y="146050"/>
                  </a:lnTo>
                  <a:lnTo>
                    <a:pt x="270256" y="161289"/>
                  </a:lnTo>
                  <a:lnTo>
                    <a:pt x="245998" y="175260"/>
                  </a:lnTo>
                  <a:lnTo>
                    <a:pt x="201041" y="207010"/>
                  </a:lnTo>
                  <a:lnTo>
                    <a:pt x="161163" y="241300"/>
                  </a:lnTo>
                  <a:lnTo>
                    <a:pt x="126618" y="276860"/>
                  </a:lnTo>
                  <a:lnTo>
                    <a:pt x="97662" y="316230"/>
                  </a:lnTo>
                  <a:lnTo>
                    <a:pt x="74549" y="355600"/>
                  </a:lnTo>
                  <a:lnTo>
                    <a:pt x="57785" y="397510"/>
                  </a:lnTo>
                  <a:lnTo>
                    <a:pt x="47498" y="440689"/>
                  </a:lnTo>
                  <a:lnTo>
                    <a:pt x="43814" y="483870"/>
                  </a:lnTo>
                  <a:lnTo>
                    <a:pt x="44704" y="506730"/>
                  </a:lnTo>
                  <a:lnTo>
                    <a:pt x="51435" y="549910"/>
                  </a:lnTo>
                  <a:lnTo>
                    <a:pt x="64896" y="593089"/>
                  </a:lnTo>
                  <a:lnTo>
                    <a:pt x="84708" y="633730"/>
                  </a:lnTo>
                  <a:lnTo>
                    <a:pt x="110743" y="673100"/>
                  </a:lnTo>
                  <a:lnTo>
                    <a:pt x="142494" y="709930"/>
                  </a:lnTo>
                  <a:lnTo>
                    <a:pt x="179831" y="745489"/>
                  </a:lnTo>
                  <a:lnTo>
                    <a:pt x="222377" y="778510"/>
                  </a:lnTo>
                  <a:lnTo>
                    <a:pt x="269620" y="808989"/>
                  </a:lnTo>
                  <a:lnTo>
                    <a:pt x="321309" y="835660"/>
                  </a:lnTo>
                  <a:lnTo>
                    <a:pt x="377317" y="861060"/>
                  </a:lnTo>
                  <a:lnTo>
                    <a:pt x="436880" y="881380"/>
                  </a:lnTo>
                  <a:lnTo>
                    <a:pt x="532638" y="905510"/>
                  </a:lnTo>
                  <a:lnTo>
                    <a:pt x="600074" y="916939"/>
                  </a:lnTo>
                  <a:lnTo>
                    <a:pt x="669924" y="923289"/>
                  </a:lnTo>
                  <a:lnTo>
                    <a:pt x="741933" y="925830"/>
                  </a:lnTo>
                  <a:lnTo>
                    <a:pt x="813943" y="923289"/>
                  </a:lnTo>
                  <a:lnTo>
                    <a:pt x="849248" y="920750"/>
                  </a:lnTo>
                  <a:lnTo>
                    <a:pt x="883793" y="916939"/>
                  </a:lnTo>
                  <a:lnTo>
                    <a:pt x="900811" y="914400"/>
                  </a:lnTo>
                  <a:lnTo>
                    <a:pt x="705866" y="914400"/>
                  </a:lnTo>
                  <a:lnTo>
                    <a:pt x="635507" y="909320"/>
                  </a:lnTo>
                  <a:lnTo>
                    <a:pt x="567563" y="900430"/>
                  </a:lnTo>
                  <a:lnTo>
                    <a:pt x="502157" y="887730"/>
                  </a:lnTo>
                  <a:lnTo>
                    <a:pt x="439928" y="871220"/>
                  </a:lnTo>
                  <a:lnTo>
                    <a:pt x="381127" y="849630"/>
                  </a:lnTo>
                  <a:lnTo>
                    <a:pt x="325881" y="826770"/>
                  </a:lnTo>
                  <a:lnTo>
                    <a:pt x="274955" y="798830"/>
                  </a:lnTo>
                  <a:lnTo>
                    <a:pt x="228472" y="769620"/>
                  </a:lnTo>
                  <a:lnTo>
                    <a:pt x="186690" y="736600"/>
                  </a:lnTo>
                  <a:lnTo>
                    <a:pt x="150241" y="702310"/>
                  </a:lnTo>
                  <a:lnTo>
                    <a:pt x="119380" y="665480"/>
                  </a:lnTo>
                  <a:lnTo>
                    <a:pt x="94106" y="627380"/>
                  </a:lnTo>
                  <a:lnTo>
                    <a:pt x="74930" y="588010"/>
                  </a:lnTo>
                  <a:lnTo>
                    <a:pt x="62102" y="547370"/>
                  </a:lnTo>
                  <a:lnTo>
                    <a:pt x="55625" y="505460"/>
                  </a:lnTo>
                  <a:lnTo>
                    <a:pt x="54863" y="483870"/>
                  </a:lnTo>
                  <a:lnTo>
                    <a:pt x="55752" y="462280"/>
                  </a:lnTo>
                  <a:lnTo>
                    <a:pt x="62483" y="420370"/>
                  </a:lnTo>
                  <a:lnTo>
                    <a:pt x="75692" y="379730"/>
                  </a:lnTo>
                  <a:lnTo>
                    <a:pt x="94995" y="340360"/>
                  </a:lnTo>
                  <a:lnTo>
                    <a:pt x="120395" y="302260"/>
                  </a:lnTo>
                  <a:lnTo>
                    <a:pt x="151256" y="266700"/>
                  </a:lnTo>
                  <a:lnTo>
                    <a:pt x="187832" y="232410"/>
                  </a:lnTo>
                  <a:lnTo>
                    <a:pt x="229489" y="199389"/>
                  </a:lnTo>
                  <a:lnTo>
                    <a:pt x="275970" y="170180"/>
                  </a:lnTo>
                  <a:lnTo>
                    <a:pt x="326770" y="143510"/>
                  </a:lnTo>
                  <a:lnTo>
                    <a:pt x="382016" y="119380"/>
                  </a:lnTo>
                  <a:lnTo>
                    <a:pt x="440817" y="99060"/>
                  </a:lnTo>
                  <a:lnTo>
                    <a:pt x="535432" y="74930"/>
                  </a:lnTo>
                  <a:lnTo>
                    <a:pt x="602233" y="63500"/>
                  </a:lnTo>
                  <a:lnTo>
                    <a:pt x="671321" y="57150"/>
                  </a:lnTo>
                  <a:lnTo>
                    <a:pt x="742569" y="54610"/>
                  </a:lnTo>
                  <a:lnTo>
                    <a:pt x="892937" y="54610"/>
                  </a:lnTo>
                  <a:lnTo>
                    <a:pt x="884428" y="53339"/>
                  </a:lnTo>
                  <a:lnTo>
                    <a:pt x="849757" y="49530"/>
                  </a:lnTo>
                  <a:lnTo>
                    <a:pt x="778636" y="44450"/>
                  </a:lnTo>
                  <a:close/>
                </a:path>
                <a:path w="1484629" h="969010">
                  <a:moveTo>
                    <a:pt x="892937" y="54610"/>
                  </a:moveTo>
                  <a:lnTo>
                    <a:pt x="742569" y="54610"/>
                  </a:lnTo>
                  <a:lnTo>
                    <a:pt x="813816" y="57150"/>
                  </a:lnTo>
                  <a:lnTo>
                    <a:pt x="883157" y="64770"/>
                  </a:lnTo>
                  <a:lnTo>
                    <a:pt x="949832" y="74930"/>
                  </a:lnTo>
                  <a:lnTo>
                    <a:pt x="1013714" y="90170"/>
                  </a:lnTo>
                  <a:lnTo>
                    <a:pt x="1103248" y="119380"/>
                  </a:lnTo>
                  <a:lnTo>
                    <a:pt x="1158494" y="143510"/>
                  </a:lnTo>
                  <a:lnTo>
                    <a:pt x="1209547" y="170180"/>
                  </a:lnTo>
                  <a:lnTo>
                    <a:pt x="1256030" y="200660"/>
                  </a:lnTo>
                  <a:lnTo>
                    <a:pt x="1297558" y="232410"/>
                  </a:lnTo>
                  <a:lnTo>
                    <a:pt x="1334134" y="266700"/>
                  </a:lnTo>
                  <a:lnTo>
                    <a:pt x="1364995" y="303530"/>
                  </a:lnTo>
                  <a:lnTo>
                    <a:pt x="1390269" y="341630"/>
                  </a:lnTo>
                  <a:lnTo>
                    <a:pt x="1409445" y="382270"/>
                  </a:lnTo>
                  <a:lnTo>
                    <a:pt x="1422272" y="422910"/>
                  </a:lnTo>
                  <a:lnTo>
                    <a:pt x="1428749" y="464820"/>
                  </a:lnTo>
                  <a:lnTo>
                    <a:pt x="1429511" y="486410"/>
                  </a:lnTo>
                  <a:lnTo>
                    <a:pt x="1428622" y="508000"/>
                  </a:lnTo>
                  <a:lnTo>
                    <a:pt x="1421892" y="549910"/>
                  </a:lnTo>
                  <a:lnTo>
                    <a:pt x="1408683" y="590550"/>
                  </a:lnTo>
                  <a:lnTo>
                    <a:pt x="1389380" y="628650"/>
                  </a:lnTo>
                  <a:lnTo>
                    <a:pt x="1363980" y="666750"/>
                  </a:lnTo>
                  <a:lnTo>
                    <a:pt x="1333119" y="703580"/>
                  </a:lnTo>
                  <a:lnTo>
                    <a:pt x="1296670" y="737870"/>
                  </a:lnTo>
                  <a:lnTo>
                    <a:pt x="1255014" y="770889"/>
                  </a:lnTo>
                  <a:lnTo>
                    <a:pt x="1232281" y="784860"/>
                  </a:lnTo>
                  <a:lnTo>
                    <a:pt x="1208532" y="800100"/>
                  </a:lnTo>
                  <a:lnTo>
                    <a:pt x="1157605" y="826770"/>
                  </a:lnTo>
                  <a:lnTo>
                    <a:pt x="1102359" y="850900"/>
                  </a:lnTo>
                  <a:lnTo>
                    <a:pt x="1043558" y="871220"/>
                  </a:lnTo>
                  <a:lnTo>
                    <a:pt x="948944" y="895350"/>
                  </a:lnTo>
                  <a:lnTo>
                    <a:pt x="882269" y="905510"/>
                  </a:lnTo>
                  <a:lnTo>
                    <a:pt x="777620" y="914400"/>
                  </a:lnTo>
                  <a:lnTo>
                    <a:pt x="900811" y="914400"/>
                  </a:lnTo>
                  <a:lnTo>
                    <a:pt x="951357" y="905510"/>
                  </a:lnTo>
                  <a:lnTo>
                    <a:pt x="1015872" y="890270"/>
                  </a:lnTo>
                  <a:lnTo>
                    <a:pt x="1077214" y="871220"/>
                  </a:lnTo>
                  <a:lnTo>
                    <a:pt x="1134998" y="849630"/>
                  </a:lnTo>
                  <a:lnTo>
                    <a:pt x="1188846" y="822960"/>
                  </a:lnTo>
                  <a:lnTo>
                    <a:pt x="1238377" y="795020"/>
                  </a:lnTo>
                  <a:lnTo>
                    <a:pt x="1261491" y="778510"/>
                  </a:lnTo>
                  <a:lnTo>
                    <a:pt x="1283334" y="763270"/>
                  </a:lnTo>
                  <a:lnTo>
                    <a:pt x="1323340" y="728980"/>
                  </a:lnTo>
                  <a:lnTo>
                    <a:pt x="1357757" y="692150"/>
                  </a:lnTo>
                  <a:lnTo>
                    <a:pt x="1386713" y="654050"/>
                  </a:lnTo>
                  <a:lnTo>
                    <a:pt x="1409827" y="614680"/>
                  </a:lnTo>
                  <a:lnTo>
                    <a:pt x="1426591" y="572770"/>
                  </a:lnTo>
                  <a:lnTo>
                    <a:pt x="1436878" y="529589"/>
                  </a:lnTo>
                  <a:lnTo>
                    <a:pt x="1440504" y="486410"/>
                  </a:lnTo>
                  <a:lnTo>
                    <a:pt x="1440508" y="483870"/>
                  </a:lnTo>
                  <a:lnTo>
                    <a:pt x="1439671" y="463550"/>
                  </a:lnTo>
                  <a:lnTo>
                    <a:pt x="1432814" y="420370"/>
                  </a:lnTo>
                  <a:lnTo>
                    <a:pt x="1419479" y="377189"/>
                  </a:lnTo>
                  <a:lnTo>
                    <a:pt x="1399667" y="336550"/>
                  </a:lnTo>
                  <a:lnTo>
                    <a:pt x="1373632" y="297180"/>
                  </a:lnTo>
                  <a:lnTo>
                    <a:pt x="1341882" y="259080"/>
                  </a:lnTo>
                  <a:lnTo>
                    <a:pt x="1304544" y="224789"/>
                  </a:lnTo>
                  <a:lnTo>
                    <a:pt x="1283970" y="207010"/>
                  </a:lnTo>
                  <a:lnTo>
                    <a:pt x="1262126" y="191770"/>
                  </a:lnTo>
                  <a:lnTo>
                    <a:pt x="1239011" y="175260"/>
                  </a:lnTo>
                  <a:lnTo>
                    <a:pt x="1214882" y="161289"/>
                  </a:lnTo>
                  <a:lnTo>
                    <a:pt x="1163066" y="133350"/>
                  </a:lnTo>
                  <a:lnTo>
                    <a:pt x="1107058" y="109220"/>
                  </a:lnTo>
                  <a:lnTo>
                    <a:pt x="1047622" y="88900"/>
                  </a:lnTo>
                  <a:lnTo>
                    <a:pt x="984504" y="71120"/>
                  </a:lnTo>
                  <a:lnTo>
                    <a:pt x="918464" y="58420"/>
                  </a:lnTo>
                  <a:lnTo>
                    <a:pt x="892937" y="5461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964" y="1981200"/>
              <a:ext cx="2007108" cy="1324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85616" y="1857755"/>
              <a:ext cx="2001520" cy="914400"/>
            </a:xfrm>
            <a:custGeom>
              <a:avLst/>
              <a:gdLst/>
              <a:ahLst/>
              <a:cxnLst/>
              <a:rect l="l" t="t" r="r" b="b"/>
              <a:pathLst>
                <a:path w="2001520" h="914400">
                  <a:moveTo>
                    <a:pt x="1000506" y="0"/>
                  </a:moveTo>
                  <a:lnTo>
                    <a:pt x="937231" y="899"/>
                  </a:lnTo>
                  <a:lnTo>
                    <a:pt x="875002" y="3562"/>
                  </a:lnTo>
                  <a:lnTo>
                    <a:pt x="813936" y="7935"/>
                  </a:lnTo>
                  <a:lnTo>
                    <a:pt x="754151" y="13965"/>
                  </a:lnTo>
                  <a:lnTo>
                    <a:pt x="695763" y="21597"/>
                  </a:lnTo>
                  <a:lnTo>
                    <a:pt x="638890" y="30778"/>
                  </a:lnTo>
                  <a:lnTo>
                    <a:pt x="583649" y="41455"/>
                  </a:lnTo>
                  <a:lnTo>
                    <a:pt x="530157" y="53573"/>
                  </a:lnTo>
                  <a:lnTo>
                    <a:pt x="478531" y="67080"/>
                  </a:lnTo>
                  <a:lnTo>
                    <a:pt x="428889" y="81922"/>
                  </a:lnTo>
                  <a:lnTo>
                    <a:pt x="381348" y="98045"/>
                  </a:lnTo>
                  <a:lnTo>
                    <a:pt x="336025" y="115396"/>
                  </a:lnTo>
                  <a:lnTo>
                    <a:pt x="293036" y="133921"/>
                  </a:lnTo>
                  <a:lnTo>
                    <a:pt x="252500" y="153566"/>
                  </a:lnTo>
                  <a:lnTo>
                    <a:pt x="214533" y="174278"/>
                  </a:lnTo>
                  <a:lnTo>
                    <a:pt x="179253" y="196004"/>
                  </a:lnTo>
                  <a:lnTo>
                    <a:pt x="146777" y="218689"/>
                  </a:lnTo>
                  <a:lnTo>
                    <a:pt x="90705" y="266724"/>
                  </a:lnTo>
                  <a:lnTo>
                    <a:pt x="47254" y="317955"/>
                  </a:lnTo>
                  <a:lnTo>
                    <a:pt x="17363" y="371952"/>
                  </a:lnTo>
                  <a:lnTo>
                    <a:pt x="1968" y="428289"/>
                  </a:lnTo>
                  <a:lnTo>
                    <a:pt x="0" y="457200"/>
                  </a:lnTo>
                  <a:lnTo>
                    <a:pt x="1968" y="486110"/>
                  </a:lnTo>
                  <a:lnTo>
                    <a:pt x="17363" y="542447"/>
                  </a:lnTo>
                  <a:lnTo>
                    <a:pt x="47254" y="596444"/>
                  </a:lnTo>
                  <a:lnTo>
                    <a:pt x="90705" y="647675"/>
                  </a:lnTo>
                  <a:lnTo>
                    <a:pt x="146777" y="695710"/>
                  </a:lnTo>
                  <a:lnTo>
                    <a:pt x="179253" y="718395"/>
                  </a:lnTo>
                  <a:lnTo>
                    <a:pt x="214533" y="740121"/>
                  </a:lnTo>
                  <a:lnTo>
                    <a:pt x="252500" y="760833"/>
                  </a:lnTo>
                  <a:lnTo>
                    <a:pt x="293036" y="780478"/>
                  </a:lnTo>
                  <a:lnTo>
                    <a:pt x="336025" y="799003"/>
                  </a:lnTo>
                  <a:lnTo>
                    <a:pt x="381348" y="816354"/>
                  </a:lnTo>
                  <a:lnTo>
                    <a:pt x="428889" y="832477"/>
                  </a:lnTo>
                  <a:lnTo>
                    <a:pt x="478531" y="847319"/>
                  </a:lnTo>
                  <a:lnTo>
                    <a:pt x="530157" y="860826"/>
                  </a:lnTo>
                  <a:lnTo>
                    <a:pt x="583649" y="872944"/>
                  </a:lnTo>
                  <a:lnTo>
                    <a:pt x="638890" y="883621"/>
                  </a:lnTo>
                  <a:lnTo>
                    <a:pt x="695763" y="892802"/>
                  </a:lnTo>
                  <a:lnTo>
                    <a:pt x="754151" y="900434"/>
                  </a:lnTo>
                  <a:lnTo>
                    <a:pt x="813936" y="906464"/>
                  </a:lnTo>
                  <a:lnTo>
                    <a:pt x="875002" y="910837"/>
                  </a:lnTo>
                  <a:lnTo>
                    <a:pt x="937231" y="913500"/>
                  </a:lnTo>
                  <a:lnTo>
                    <a:pt x="1000506" y="914400"/>
                  </a:lnTo>
                  <a:lnTo>
                    <a:pt x="1063780" y="913500"/>
                  </a:lnTo>
                  <a:lnTo>
                    <a:pt x="1126009" y="910837"/>
                  </a:lnTo>
                  <a:lnTo>
                    <a:pt x="1187075" y="906464"/>
                  </a:lnTo>
                  <a:lnTo>
                    <a:pt x="1246860" y="900434"/>
                  </a:lnTo>
                  <a:lnTo>
                    <a:pt x="1305248" y="892802"/>
                  </a:lnTo>
                  <a:lnTo>
                    <a:pt x="1362121" y="883621"/>
                  </a:lnTo>
                  <a:lnTo>
                    <a:pt x="1417362" y="872944"/>
                  </a:lnTo>
                  <a:lnTo>
                    <a:pt x="1470854" y="860826"/>
                  </a:lnTo>
                  <a:lnTo>
                    <a:pt x="1522480" y="847319"/>
                  </a:lnTo>
                  <a:lnTo>
                    <a:pt x="1572122" y="832477"/>
                  </a:lnTo>
                  <a:lnTo>
                    <a:pt x="1619663" y="816354"/>
                  </a:lnTo>
                  <a:lnTo>
                    <a:pt x="1664986" y="799003"/>
                  </a:lnTo>
                  <a:lnTo>
                    <a:pt x="1707975" y="780478"/>
                  </a:lnTo>
                  <a:lnTo>
                    <a:pt x="1748511" y="760833"/>
                  </a:lnTo>
                  <a:lnTo>
                    <a:pt x="1786478" y="740121"/>
                  </a:lnTo>
                  <a:lnTo>
                    <a:pt x="1821758" y="718395"/>
                  </a:lnTo>
                  <a:lnTo>
                    <a:pt x="1854234" y="695710"/>
                  </a:lnTo>
                  <a:lnTo>
                    <a:pt x="1910306" y="647675"/>
                  </a:lnTo>
                  <a:lnTo>
                    <a:pt x="1953757" y="596444"/>
                  </a:lnTo>
                  <a:lnTo>
                    <a:pt x="1983648" y="542447"/>
                  </a:lnTo>
                  <a:lnTo>
                    <a:pt x="1999043" y="486110"/>
                  </a:lnTo>
                  <a:lnTo>
                    <a:pt x="2001012" y="457200"/>
                  </a:lnTo>
                  <a:lnTo>
                    <a:pt x="1999043" y="428289"/>
                  </a:lnTo>
                  <a:lnTo>
                    <a:pt x="1983648" y="371952"/>
                  </a:lnTo>
                  <a:lnTo>
                    <a:pt x="1953757" y="317955"/>
                  </a:lnTo>
                  <a:lnTo>
                    <a:pt x="1910306" y="266724"/>
                  </a:lnTo>
                  <a:lnTo>
                    <a:pt x="1854234" y="218689"/>
                  </a:lnTo>
                  <a:lnTo>
                    <a:pt x="1821758" y="196004"/>
                  </a:lnTo>
                  <a:lnTo>
                    <a:pt x="1786478" y="174278"/>
                  </a:lnTo>
                  <a:lnTo>
                    <a:pt x="1748511" y="153566"/>
                  </a:lnTo>
                  <a:lnTo>
                    <a:pt x="1707975" y="133921"/>
                  </a:lnTo>
                  <a:lnTo>
                    <a:pt x="1664986" y="115396"/>
                  </a:lnTo>
                  <a:lnTo>
                    <a:pt x="1619663" y="98045"/>
                  </a:lnTo>
                  <a:lnTo>
                    <a:pt x="1572122" y="81922"/>
                  </a:lnTo>
                  <a:lnTo>
                    <a:pt x="1522480" y="67080"/>
                  </a:lnTo>
                  <a:lnTo>
                    <a:pt x="1470854" y="53573"/>
                  </a:lnTo>
                  <a:lnTo>
                    <a:pt x="1417362" y="41455"/>
                  </a:lnTo>
                  <a:lnTo>
                    <a:pt x="1362121" y="30778"/>
                  </a:lnTo>
                  <a:lnTo>
                    <a:pt x="1305248" y="21597"/>
                  </a:lnTo>
                  <a:lnTo>
                    <a:pt x="1246860" y="13965"/>
                  </a:lnTo>
                  <a:lnTo>
                    <a:pt x="1187075" y="7935"/>
                  </a:lnTo>
                  <a:lnTo>
                    <a:pt x="1126009" y="3562"/>
                  </a:lnTo>
                  <a:lnTo>
                    <a:pt x="1063780" y="899"/>
                  </a:lnTo>
                  <a:lnTo>
                    <a:pt x="1000506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8183" y="1830451"/>
              <a:ext cx="2056130" cy="969010"/>
            </a:xfrm>
            <a:custGeom>
              <a:avLst/>
              <a:gdLst/>
              <a:ahLst/>
              <a:cxnLst/>
              <a:rect l="l" t="t" r="r" b="b"/>
              <a:pathLst>
                <a:path w="2056129" h="969010">
                  <a:moveTo>
                    <a:pt x="1027683" y="0"/>
                  </a:moveTo>
                  <a:lnTo>
                    <a:pt x="924051" y="2540"/>
                  </a:lnTo>
                  <a:lnTo>
                    <a:pt x="873251" y="5079"/>
                  </a:lnTo>
                  <a:lnTo>
                    <a:pt x="774445" y="15240"/>
                  </a:lnTo>
                  <a:lnTo>
                    <a:pt x="679068" y="27940"/>
                  </a:lnTo>
                  <a:lnTo>
                    <a:pt x="587882" y="45720"/>
                  </a:lnTo>
                  <a:lnTo>
                    <a:pt x="544067" y="55879"/>
                  </a:lnTo>
                  <a:lnTo>
                    <a:pt x="501395" y="67310"/>
                  </a:lnTo>
                  <a:lnTo>
                    <a:pt x="459993" y="80010"/>
                  </a:lnTo>
                  <a:lnTo>
                    <a:pt x="420115" y="92710"/>
                  </a:lnTo>
                  <a:lnTo>
                    <a:pt x="381380" y="106679"/>
                  </a:lnTo>
                  <a:lnTo>
                    <a:pt x="344169" y="121920"/>
                  </a:lnTo>
                  <a:lnTo>
                    <a:pt x="308610" y="137160"/>
                  </a:lnTo>
                  <a:lnTo>
                    <a:pt x="242062" y="170180"/>
                  </a:lnTo>
                  <a:lnTo>
                    <a:pt x="182371" y="207010"/>
                  </a:lnTo>
                  <a:lnTo>
                    <a:pt x="129920" y="246380"/>
                  </a:lnTo>
                  <a:lnTo>
                    <a:pt x="85216" y="289560"/>
                  </a:lnTo>
                  <a:lnTo>
                    <a:pt x="49402" y="334010"/>
                  </a:lnTo>
                  <a:lnTo>
                    <a:pt x="34798" y="358139"/>
                  </a:lnTo>
                  <a:lnTo>
                    <a:pt x="28320" y="369570"/>
                  </a:lnTo>
                  <a:lnTo>
                    <a:pt x="12700" y="407670"/>
                  </a:lnTo>
                  <a:lnTo>
                    <a:pt x="3175" y="445770"/>
                  </a:lnTo>
                  <a:lnTo>
                    <a:pt x="0" y="485139"/>
                  </a:lnTo>
                  <a:lnTo>
                    <a:pt x="380" y="499110"/>
                  </a:lnTo>
                  <a:lnTo>
                    <a:pt x="5968" y="538480"/>
                  </a:lnTo>
                  <a:lnTo>
                    <a:pt x="17779" y="576580"/>
                  </a:lnTo>
                  <a:lnTo>
                    <a:pt x="28955" y="600710"/>
                  </a:lnTo>
                  <a:lnTo>
                    <a:pt x="35305" y="613410"/>
                  </a:lnTo>
                  <a:lnTo>
                    <a:pt x="67310" y="660400"/>
                  </a:lnTo>
                  <a:lnTo>
                    <a:pt x="107823" y="703580"/>
                  </a:lnTo>
                  <a:lnTo>
                    <a:pt x="156337" y="744220"/>
                  </a:lnTo>
                  <a:lnTo>
                    <a:pt x="212470" y="782320"/>
                  </a:lnTo>
                  <a:lnTo>
                    <a:pt x="275463" y="816610"/>
                  </a:lnTo>
                  <a:lnTo>
                    <a:pt x="345058" y="849630"/>
                  </a:lnTo>
                  <a:lnTo>
                    <a:pt x="382269" y="863600"/>
                  </a:lnTo>
                  <a:lnTo>
                    <a:pt x="420750" y="877570"/>
                  </a:lnTo>
                  <a:lnTo>
                    <a:pt x="460755" y="890270"/>
                  </a:lnTo>
                  <a:lnTo>
                    <a:pt x="502157" y="902970"/>
                  </a:lnTo>
                  <a:lnTo>
                    <a:pt x="544829" y="914400"/>
                  </a:lnTo>
                  <a:lnTo>
                    <a:pt x="588644" y="924560"/>
                  </a:lnTo>
                  <a:lnTo>
                    <a:pt x="679703" y="942339"/>
                  </a:lnTo>
                  <a:lnTo>
                    <a:pt x="775080" y="955039"/>
                  </a:lnTo>
                  <a:lnTo>
                    <a:pt x="823976" y="960120"/>
                  </a:lnTo>
                  <a:lnTo>
                    <a:pt x="924687" y="967739"/>
                  </a:lnTo>
                  <a:lnTo>
                    <a:pt x="976121" y="969010"/>
                  </a:lnTo>
                  <a:lnTo>
                    <a:pt x="1080262" y="969010"/>
                  </a:lnTo>
                  <a:lnTo>
                    <a:pt x="1131569" y="967739"/>
                  </a:lnTo>
                  <a:lnTo>
                    <a:pt x="1232407" y="960120"/>
                  </a:lnTo>
                  <a:lnTo>
                    <a:pt x="1281302" y="955039"/>
                  </a:lnTo>
                  <a:lnTo>
                    <a:pt x="1329563" y="948689"/>
                  </a:lnTo>
                  <a:lnTo>
                    <a:pt x="1399857" y="937260"/>
                  </a:lnTo>
                  <a:lnTo>
                    <a:pt x="1027683" y="937260"/>
                  </a:lnTo>
                  <a:lnTo>
                    <a:pt x="925829" y="934720"/>
                  </a:lnTo>
                  <a:lnTo>
                    <a:pt x="875791" y="932180"/>
                  </a:lnTo>
                  <a:lnTo>
                    <a:pt x="731138" y="916939"/>
                  </a:lnTo>
                  <a:lnTo>
                    <a:pt x="684783" y="909320"/>
                  </a:lnTo>
                  <a:lnTo>
                    <a:pt x="595249" y="891539"/>
                  </a:lnTo>
                  <a:lnTo>
                    <a:pt x="510539" y="871220"/>
                  </a:lnTo>
                  <a:lnTo>
                    <a:pt x="470026" y="858520"/>
                  </a:lnTo>
                  <a:lnTo>
                    <a:pt x="431038" y="845820"/>
                  </a:lnTo>
                  <a:lnTo>
                    <a:pt x="393445" y="833120"/>
                  </a:lnTo>
                  <a:lnTo>
                    <a:pt x="357250" y="817880"/>
                  </a:lnTo>
                  <a:lnTo>
                    <a:pt x="322706" y="803910"/>
                  </a:lnTo>
                  <a:lnTo>
                    <a:pt x="258444" y="770889"/>
                  </a:lnTo>
                  <a:lnTo>
                    <a:pt x="201294" y="736600"/>
                  </a:lnTo>
                  <a:lnTo>
                    <a:pt x="151637" y="698500"/>
                  </a:lnTo>
                  <a:lnTo>
                    <a:pt x="109854" y="659130"/>
                  </a:lnTo>
                  <a:lnTo>
                    <a:pt x="76835" y="618489"/>
                  </a:lnTo>
                  <a:lnTo>
                    <a:pt x="69976" y="607060"/>
                  </a:lnTo>
                  <a:lnTo>
                    <a:pt x="63753" y="596900"/>
                  </a:lnTo>
                  <a:lnTo>
                    <a:pt x="44068" y="552450"/>
                  </a:lnTo>
                  <a:lnTo>
                    <a:pt x="34162" y="508000"/>
                  </a:lnTo>
                  <a:lnTo>
                    <a:pt x="32892" y="485139"/>
                  </a:lnTo>
                  <a:lnTo>
                    <a:pt x="33146" y="473710"/>
                  </a:lnTo>
                  <a:lnTo>
                    <a:pt x="40766" y="427989"/>
                  </a:lnTo>
                  <a:lnTo>
                    <a:pt x="58038" y="384810"/>
                  </a:lnTo>
                  <a:lnTo>
                    <a:pt x="63753" y="373380"/>
                  </a:lnTo>
                  <a:lnTo>
                    <a:pt x="70103" y="363220"/>
                  </a:lnTo>
                  <a:lnTo>
                    <a:pt x="76962" y="351789"/>
                  </a:lnTo>
                  <a:lnTo>
                    <a:pt x="92455" y="331470"/>
                  </a:lnTo>
                  <a:lnTo>
                    <a:pt x="130048" y="290830"/>
                  </a:lnTo>
                  <a:lnTo>
                    <a:pt x="175767" y="252730"/>
                  </a:lnTo>
                  <a:lnTo>
                    <a:pt x="229235" y="215900"/>
                  </a:lnTo>
                  <a:lnTo>
                    <a:pt x="289940" y="182880"/>
                  </a:lnTo>
                  <a:lnTo>
                    <a:pt x="357377" y="151129"/>
                  </a:lnTo>
                  <a:lnTo>
                    <a:pt x="393445" y="137160"/>
                  </a:lnTo>
                  <a:lnTo>
                    <a:pt x="431164" y="123190"/>
                  </a:lnTo>
                  <a:lnTo>
                    <a:pt x="470280" y="110490"/>
                  </a:lnTo>
                  <a:lnTo>
                    <a:pt x="552450" y="87629"/>
                  </a:lnTo>
                  <a:lnTo>
                    <a:pt x="595376" y="78740"/>
                  </a:lnTo>
                  <a:lnTo>
                    <a:pt x="639571" y="68579"/>
                  </a:lnTo>
                  <a:lnTo>
                    <a:pt x="731265" y="53340"/>
                  </a:lnTo>
                  <a:lnTo>
                    <a:pt x="778637" y="46990"/>
                  </a:lnTo>
                  <a:lnTo>
                    <a:pt x="826896" y="41910"/>
                  </a:lnTo>
                  <a:lnTo>
                    <a:pt x="876045" y="38100"/>
                  </a:lnTo>
                  <a:lnTo>
                    <a:pt x="925956" y="35560"/>
                  </a:lnTo>
                  <a:lnTo>
                    <a:pt x="1027938" y="33020"/>
                  </a:lnTo>
                  <a:lnTo>
                    <a:pt x="1402515" y="33020"/>
                  </a:lnTo>
                  <a:lnTo>
                    <a:pt x="1376171" y="27940"/>
                  </a:lnTo>
                  <a:lnTo>
                    <a:pt x="1280794" y="15240"/>
                  </a:lnTo>
                  <a:lnTo>
                    <a:pt x="1231900" y="10160"/>
                  </a:lnTo>
                  <a:lnTo>
                    <a:pt x="1131189" y="2540"/>
                  </a:lnTo>
                  <a:lnTo>
                    <a:pt x="1027683" y="0"/>
                  </a:lnTo>
                  <a:close/>
                </a:path>
                <a:path w="2056129" h="969010">
                  <a:moveTo>
                    <a:pt x="1402515" y="33020"/>
                  </a:moveTo>
                  <a:lnTo>
                    <a:pt x="1027938" y="33020"/>
                  </a:lnTo>
                  <a:lnTo>
                    <a:pt x="1130045" y="35560"/>
                  </a:lnTo>
                  <a:lnTo>
                    <a:pt x="1180083" y="38100"/>
                  </a:lnTo>
                  <a:lnTo>
                    <a:pt x="1324737" y="53340"/>
                  </a:lnTo>
                  <a:lnTo>
                    <a:pt x="1416430" y="68579"/>
                  </a:lnTo>
                  <a:lnTo>
                    <a:pt x="1545336" y="99060"/>
                  </a:lnTo>
                  <a:lnTo>
                    <a:pt x="1585849" y="111760"/>
                  </a:lnTo>
                  <a:lnTo>
                    <a:pt x="1624838" y="124460"/>
                  </a:lnTo>
                  <a:lnTo>
                    <a:pt x="1662556" y="137160"/>
                  </a:lnTo>
                  <a:lnTo>
                    <a:pt x="1698625" y="151129"/>
                  </a:lnTo>
                  <a:lnTo>
                    <a:pt x="1766189" y="182880"/>
                  </a:lnTo>
                  <a:lnTo>
                    <a:pt x="1826894" y="215900"/>
                  </a:lnTo>
                  <a:lnTo>
                    <a:pt x="1880362" y="252730"/>
                  </a:lnTo>
                  <a:lnTo>
                    <a:pt x="1926081" y="290830"/>
                  </a:lnTo>
                  <a:lnTo>
                    <a:pt x="1963674" y="331470"/>
                  </a:lnTo>
                  <a:lnTo>
                    <a:pt x="1985899" y="363220"/>
                  </a:lnTo>
                  <a:lnTo>
                    <a:pt x="1992249" y="373380"/>
                  </a:lnTo>
                  <a:lnTo>
                    <a:pt x="1997964" y="384810"/>
                  </a:lnTo>
                  <a:lnTo>
                    <a:pt x="2003170" y="394970"/>
                  </a:lnTo>
                  <a:lnTo>
                    <a:pt x="2007742" y="406400"/>
                  </a:lnTo>
                  <a:lnTo>
                    <a:pt x="2020062" y="450850"/>
                  </a:lnTo>
                  <a:lnTo>
                    <a:pt x="2022982" y="485139"/>
                  </a:lnTo>
                  <a:lnTo>
                    <a:pt x="2022728" y="496570"/>
                  </a:lnTo>
                  <a:lnTo>
                    <a:pt x="2015108" y="542289"/>
                  </a:lnTo>
                  <a:lnTo>
                    <a:pt x="1997837" y="585470"/>
                  </a:lnTo>
                  <a:lnTo>
                    <a:pt x="1992121" y="596900"/>
                  </a:lnTo>
                  <a:lnTo>
                    <a:pt x="1985771" y="607060"/>
                  </a:lnTo>
                  <a:lnTo>
                    <a:pt x="1978914" y="618489"/>
                  </a:lnTo>
                  <a:lnTo>
                    <a:pt x="1963419" y="638810"/>
                  </a:lnTo>
                  <a:lnTo>
                    <a:pt x="1925827" y="679450"/>
                  </a:lnTo>
                  <a:lnTo>
                    <a:pt x="1880107" y="717550"/>
                  </a:lnTo>
                  <a:lnTo>
                    <a:pt x="1826640" y="754380"/>
                  </a:lnTo>
                  <a:lnTo>
                    <a:pt x="1765935" y="787400"/>
                  </a:lnTo>
                  <a:lnTo>
                    <a:pt x="1698498" y="817880"/>
                  </a:lnTo>
                  <a:lnTo>
                    <a:pt x="1662302" y="833120"/>
                  </a:lnTo>
                  <a:lnTo>
                    <a:pt x="1624711" y="845820"/>
                  </a:lnTo>
                  <a:lnTo>
                    <a:pt x="1585594" y="858520"/>
                  </a:lnTo>
                  <a:lnTo>
                    <a:pt x="1545081" y="871220"/>
                  </a:lnTo>
                  <a:lnTo>
                    <a:pt x="1460373" y="891539"/>
                  </a:lnTo>
                  <a:lnTo>
                    <a:pt x="1370964" y="909320"/>
                  </a:lnTo>
                  <a:lnTo>
                    <a:pt x="1324610" y="916939"/>
                  </a:lnTo>
                  <a:lnTo>
                    <a:pt x="1228852" y="927100"/>
                  </a:lnTo>
                  <a:lnTo>
                    <a:pt x="1129791" y="934720"/>
                  </a:lnTo>
                  <a:lnTo>
                    <a:pt x="1027683" y="937260"/>
                  </a:lnTo>
                  <a:lnTo>
                    <a:pt x="1399857" y="937260"/>
                  </a:lnTo>
                  <a:lnTo>
                    <a:pt x="1511807" y="913130"/>
                  </a:lnTo>
                  <a:lnTo>
                    <a:pt x="1554352" y="902970"/>
                  </a:lnTo>
                  <a:lnTo>
                    <a:pt x="1595881" y="890270"/>
                  </a:lnTo>
                  <a:lnTo>
                    <a:pt x="1635887" y="877570"/>
                  </a:lnTo>
                  <a:lnTo>
                    <a:pt x="1674367" y="863600"/>
                  </a:lnTo>
                  <a:lnTo>
                    <a:pt x="1711705" y="848360"/>
                  </a:lnTo>
                  <a:lnTo>
                    <a:pt x="1747265" y="833120"/>
                  </a:lnTo>
                  <a:lnTo>
                    <a:pt x="1813687" y="800100"/>
                  </a:lnTo>
                  <a:lnTo>
                    <a:pt x="1873503" y="763270"/>
                  </a:lnTo>
                  <a:lnTo>
                    <a:pt x="1925954" y="723900"/>
                  </a:lnTo>
                  <a:lnTo>
                    <a:pt x="1970658" y="680720"/>
                  </a:lnTo>
                  <a:lnTo>
                    <a:pt x="2006473" y="636270"/>
                  </a:lnTo>
                  <a:lnTo>
                    <a:pt x="2021077" y="612139"/>
                  </a:lnTo>
                  <a:lnTo>
                    <a:pt x="2027554" y="600710"/>
                  </a:lnTo>
                  <a:lnTo>
                    <a:pt x="2043176" y="562610"/>
                  </a:lnTo>
                  <a:lnTo>
                    <a:pt x="2052701" y="524510"/>
                  </a:lnTo>
                  <a:lnTo>
                    <a:pt x="2055876" y="485139"/>
                  </a:lnTo>
                  <a:lnTo>
                    <a:pt x="2055494" y="471170"/>
                  </a:lnTo>
                  <a:lnTo>
                    <a:pt x="2049906" y="431800"/>
                  </a:lnTo>
                  <a:lnTo>
                    <a:pt x="2038095" y="393700"/>
                  </a:lnTo>
                  <a:lnTo>
                    <a:pt x="2020569" y="356870"/>
                  </a:lnTo>
                  <a:lnTo>
                    <a:pt x="1988565" y="309880"/>
                  </a:lnTo>
                  <a:lnTo>
                    <a:pt x="1948052" y="266700"/>
                  </a:lnTo>
                  <a:lnTo>
                    <a:pt x="1872361" y="205739"/>
                  </a:lnTo>
                  <a:lnTo>
                    <a:pt x="1812798" y="170180"/>
                  </a:lnTo>
                  <a:lnTo>
                    <a:pt x="1746377" y="137160"/>
                  </a:lnTo>
                  <a:lnTo>
                    <a:pt x="1710816" y="120650"/>
                  </a:lnTo>
                  <a:lnTo>
                    <a:pt x="1673605" y="106679"/>
                  </a:lnTo>
                  <a:lnTo>
                    <a:pt x="1635125" y="92710"/>
                  </a:lnTo>
                  <a:lnTo>
                    <a:pt x="1595119" y="80010"/>
                  </a:lnTo>
                  <a:lnTo>
                    <a:pt x="1553717" y="67310"/>
                  </a:lnTo>
                  <a:lnTo>
                    <a:pt x="1511045" y="55879"/>
                  </a:lnTo>
                  <a:lnTo>
                    <a:pt x="1467230" y="45720"/>
                  </a:lnTo>
                  <a:lnTo>
                    <a:pt x="1402515" y="33020"/>
                  </a:lnTo>
                  <a:close/>
                </a:path>
                <a:path w="2056129" h="969010">
                  <a:moveTo>
                    <a:pt x="1079118" y="44450"/>
                  </a:moveTo>
                  <a:lnTo>
                    <a:pt x="977011" y="44450"/>
                  </a:lnTo>
                  <a:lnTo>
                    <a:pt x="876935" y="49529"/>
                  </a:lnTo>
                  <a:lnTo>
                    <a:pt x="828039" y="53340"/>
                  </a:lnTo>
                  <a:lnTo>
                    <a:pt x="780033" y="58420"/>
                  </a:lnTo>
                  <a:lnTo>
                    <a:pt x="686815" y="71120"/>
                  </a:lnTo>
                  <a:lnTo>
                    <a:pt x="597915" y="88900"/>
                  </a:lnTo>
                  <a:lnTo>
                    <a:pt x="555243" y="99060"/>
                  </a:lnTo>
                  <a:lnTo>
                    <a:pt x="473582" y="121920"/>
                  </a:lnTo>
                  <a:lnTo>
                    <a:pt x="434848" y="134620"/>
                  </a:lnTo>
                  <a:lnTo>
                    <a:pt x="397510" y="147320"/>
                  </a:lnTo>
                  <a:lnTo>
                    <a:pt x="361823" y="161289"/>
                  </a:lnTo>
                  <a:lnTo>
                    <a:pt x="295020" y="191770"/>
                  </a:lnTo>
                  <a:lnTo>
                    <a:pt x="235076" y="224789"/>
                  </a:lnTo>
                  <a:lnTo>
                    <a:pt x="182499" y="260350"/>
                  </a:lnTo>
                  <a:lnTo>
                    <a:pt x="137794" y="298450"/>
                  </a:lnTo>
                  <a:lnTo>
                    <a:pt x="101345" y="337820"/>
                  </a:lnTo>
                  <a:lnTo>
                    <a:pt x="73532" y="378460"/>
                  </a:lnTo>
                  <a:lnTo>
                    <a:pt x="54737" y="420370"/>
                  </a:lnTo>
                  <a:lnTo>
                    <a:pt x="45212" y="463550"/>
                  </a:lnTo>
                  <a:lnTo>
                    <a:pt x="44053" y="494030"/>
                  </a:lnTo>
                  <a:lnTo>
                    <a:pt x="44167" y="496570"/>
                  </a:lnTo>
                  <a:lnTo>
                    <a:pt x="51180" y="538480"/>
                  </a:lnTo>
                  <a:lnTo>
                    <a:pt x="67563" y="580389"/>
                  </a:lnTo>
                  <a:lnTo>
                    <a:pt x="100583" y="631189"/>
                  </a:lnTo>
                  <a:lnTo>
                    <a:pt x="137032" y="670560"/>
                  </a:lnTo>
                  <a:lnTo>
                    <a:pt x="181863" y="708660"/>
                  </a:lnTo>
                  <a:lnTo>
                    <a:pt x="234441" y="744220"/>
                  </a:lnTo>
                  <a:lnTo>
                    <a:pt x="294513" y="777239"/>
                  </a:lnTo>
                  <a:lnTo>
                    <a:pt x="361188" y="807720"/>
                  </a:lnTo>
                  <a:lnTo>
                    <a:pt x="397128" y="822960"/>
                  </a:lnTo>
                  <a:lnTo>
                    <a:pt x="434339" y="835660"/>
                  </a:lnTo>
                  <a:lnTo>
                    <a:pt x="473201" y="848360"/>
                  </a:lnTo>
                  <a:lnTo>
                    <a:pt x="554736" y="871220"/>
                  </a:lnTo>
                  <a:lnTo>
                    <a:pt x="597535" y="881380"/>
                  </a:lnTo>
                  <a:lnTo>
                    <a:pt x="641350" y="890270"/>
                  </a:lnTo>
                  <a:lnTo>
                    <a:pt x="732663" y="905510"/>
                  </a:lnTo>
                  <a:lnTo>
                    <a:pt x="779652" y="911860"/>
                  </a:lnTo>
                  <a:lnTo>
                    <a:pt x="827658" y="916939"/>
                  </a:lnTo>
                  <a:lnTo>
                    <a:pt x="876426" y="920750"/>
                  </a:lnTo>
                  <a:lnTo>
                    <a:pt x="976502" y="925830"/>
                  </a:lnTo>
                  <a:lnTo>
                    <a:pt x="1027556" y="925830"/>
                  </a:lnTo>
                  <a:lnTo>
                    <a:pt x="1129156" y="923289"/>
                  </a:lnTo>
                  <a:lnTo>
                    <a:pt x="1178814" y="920750"/>
                  </a:lnTo>
                  <a:lnTo>
                    <a:pt x="1227708" y="916939"/>
                  </a:lnTo>
                  <a:lnTo>
                    <a:pt x="1251775" y="914400"/>
                  </a:lnTo>
                  <a:lnTo>
                    <a:pt x="976629" y="914400"/>
                  </a:lnTo>
                  <a:lnTo>
                    <a:pt x="877062" y="909320"/>
                  </a:lnTo>
                  <a:lnTo>
                    <a:pt x="828548" y="905510"/>
                  </a:lnTo>
                  <a:lnTo>
                    <a:pt x="780795" y="900430"/>
                  </a:lnTo>
                  <a:lnTo>
                    <a:pt x="688086" y="887730"/>
                  </a:lnTo>
                  <a:lnTo>
                    <a:pt x="599693" y="869950"/>
                  </a:lnTo>
                  <a:lnTo>
                    <a:pt x="516127" y="849630"/>
                  </a:lnTo>
                  <a:lnTo>
                    <a:pt x="476250" y="838200"/>
                  </a:lnTo>
                  <a:lnTo>
                    <a:pt x="437768" y="825500"/>
                  </a:lnTo>
                  <a:lnTo>
                    <a:pt x="400812" y="811530"/>
                  </a:lnTo>
                  <a:lnTo>
                    <a:pt x="365251" y="797560"/>
                  </a:lnTo>
                  <a:lnTo>
                    <a:pt x="299212" y="768350"/>
                  </a:lnTo>
                  <a:lnTo>
                    <a:pt x="240029" y="735330"/>
                  </a:lnTo>
                  <a:lnTo>
                    <a:pt x="188213" y="699770"/>
                  </a:lnTo>
                  <a:lnTo>
                    <a:pt x="144399" y="662939"/>
                  </a:lnTo>
                  <a:lnTo>
                    <a:pt x="108838" y="624839"/>
                  </a:lnTo>
                  <a:lnTo>
                    <a:pt x="82676" y="585470"/>
                  </a:lnTo>
                  <a:lnTo>
                    <a:pt x="64769" y="544830"/>
                  </a:lnTo>
                  <a:lnTo>
                    <a:pt x="61594" y="535939"/>
                  </a:lnTo>
                  <a:lnTo>
                    <a:pt x="55117" y="494030"/>
                  </a:lnTo>
                  <a:lnTo>
                    <a:pt x="54863" y="485139"/>
                  </a:lnTo>
                  <a:lnTo>
                    <a:pt x="55117" y="473710"/>
                  </a:lnTo>
                  <a:lnTo>
                    <a:pt x="62102" y="433070"/>
                  </a:lnTo>
                  <a:lnTo>
                    <a:pt x="77850" y="393700"/>
                  </a:lnTo>
                  <a:lnTo>
                    <a:pt x="110108" y="344170"/>
                  </a:lnTo>
                  <a:lnTo>
                    <a:pt x="145541" y="306070"/>
                  </a:lnTo>
                  <a:lnTo>
                    <a:pt x="189356" y="269239"/>
                  </a:lnTo>
                  <a:lnTo>
                    <a:pt x="241045" y="234950"/>
                  </a:lnTo>
                  <a:lnTo>
                    <a:pt x="300100" y="201930"/>
                  </a:lnTo>
                  <a:lnTo>
                    <a:pt x="366140" y="171450"/>
                  </a:lnTo>
                  <a:lnTo>
                    <a:pt x="438530" y="144779"/>
                  </a:lnTo>
                  <a:lnTo>
                    <a:pt x="477012" y="132079"/>
                  </a:lnTo>
                  <a:lnTo>
                    <a:pt x="558038" y="109220"/>
                  </a:lnTo>
                  <a:lnTo>
                    <a:pt x="600455" y="99060"/>
                  </a:lnTo>
                  <a:lnTo>
                    <a:pt x="644016" y="90170"/>
                  </a:lnTo>
                  <a:lnTo>
                    <a:pt x="734567" y="74929"/>
                  </a:lnTo>
                  <a:lnTo>
                    <a:pt x="877824" y="59690"/>
                  </a:lnTo>
                  <a:lnTo>
                    <a:pt x="927226" y="57150"/>
                  </a:lnTo>
                  <a:lnTo>
                    <a:pt x="1028191" y="54610"/>
                  </a:lnTo>
                  <a:lnTo>
                    <a:pt x="1240218" y="54610"/>
                  </a:lnTo>
                  <a:lnTo>
                    <a:pt x="1228216" y="53340"/>
                  </a:lnTo>
                  <a:lnTo>
                    <a:pt x="1179449" y="49529"/>
                  </a:lnTo>
                  <a:lnTo>
                    <a:pt x="1079118" y="44450"/>
                  </a:lnTo>
                  <a:close/>
                </a:path>
                <a:path w="2056129" h="969010">
                  <a:moveTo>
                    <a:pt x="1240218" y="54610"/>
                  </a:moveTo>
                  <a:lnTo>
                    <a:pt x="1028191" y="54610"/>
                  </a:lnTo>
                  <a:lnTo>
                    <a:pt x="1129283" y="57150"/>
                  </a:lnTo>
                  <a:lnTo>
                    <a:pt x="1227327" y="64770"/>
                  </a:lnTo>
                  <a:lnTo>
                    <a:pt x="1275079" y="69850"/>
                  </a:lnTo>
                  <a:lnTo>
                    <a:pt x="1367789" y="82550"/>
                  </a:lnTo>
                  <a:lnTo>
                    <a:pt x="1456181" y="100329"/>
                  </a:lnTo>
                  <a:lnTo>
                    <a:pt x="1539748" y="120650"/>
                  </a:lnTo>
                  <a:lnTo>
                    <a:pt x="1579626" y="132079"/>
                  </a:lnTo>
                  <a:lnTo>
                    <a:pt x="1618106" y="144779"/>
                  </a:lnTo>
                  <a:lnTo>
                    <a:pt x="1655190" y="157480"/>
                  </a:lnTo>
                  <a:lnTo>
                    <a:pt x="1690624" y="172720"/>
                  </a:lnTo>
                  <a:lnTo>
                    <a:pt x="1724532" y="186689"/>
                  </a:lnTo>
                  <a:lnTo>
                    <a:pt x="1787270" y="218439"/>
                  </a:lnTo>
                  <a:lnTo>
                    <a:pt x="1842769" y="252730"/>
                  </a:lnTo>
                  <a:lnTo>
                    <a:pt x="1890649" y="288289"/>
                  </a:lnTo>
                  <a:lnTo>
                    <a:pt x="1930400" y="326389"/>
                  </a:lnTo>
                  <a:lnTo>
                    <a:pt x="1961388" y="365760"/>
                  </a:lnTo>
                  <a:lnTo>
                    <a:pt x="1983486" y="405130"/>
                  </a:lnTo>
                  <a:lnTo>
                    <a:pt x="1996693" y="444500"/>
                  </a:lnTo>
                  <a:lnTo>
                    <a:pt x="2001012" y="485139"/>
                  </a:lnTo>
                  <a:lnTo>
                    <a:pt x="2000757" y="496570"/>
                  </a:lnTo>
                  <a:lnTo>
                    <a:pt x="1993773" y="537210"/>
                  </a:lnTo>
                  <a:lnTo>
                    <a:pt x="1978025" y="576580"/>
                  </a:lnTo>
                  <a:lnTo>
                    <a:pt x="1945766" y="626110"/>
                  </a:lnTo>
                  <a:lnTo>
                    <a:pt x="1910333" y="664210"/>
                  </a:lnTo>
                  <a:lnTo>
                    <a:pt x="1866518" y="701039"/>
                  </a:lnTo>
                  <a:lnTo>
                    <a:pt x="1814829" y="735330"/>
                  </a:lnTo>
                  <a:lnTo>
                    <a:pt x="1755775" y="768350"/>
                  </a:lnTo>
                  <a:lnTo>
                    <a:pt x="1689735" y="798830"/>
                  </a:lnTo>
                  <a:lnTo>
                    <a:pt x="1654175" y="812800"/>
                  </a:lnTo>
                  <a:lnTo>
                    <a:pt x="1617344" y="825500"/>
                  </a:lnTo>
                  <a:lnTo>
                    <a:pt x="1578864" y="838200"/>
                  </a:lnTo>
                  <a:lnTo>
                    <a:pt x="1497964" y="861060"/>
                  </a:lnTo>
                  <a:lnTo>
                    <a:pt x="1367027" y="887730"/>
                  </a:lnTo>
                  <a:lnTo>
                    <a:pt x="1274444" y="900430"/>
                  </a:lnTo>
                  <a:lnTo>
                    <a:pt x="1226565" y="905510"/>
                  </a:lnTo>
                  <a:lnTo>
                    <a:pt x="1177925" y="909320"/>
                  </a:lnTo>
                  <a:lnTo>
                    <a:pt x="1078356" y="914400"/>
                  </a:lnTo>
                  <a:lnTo>
                    <a:pt x="1251775" y="914400"/>
                  </a:lnTo>
                  <a:lnTo>
                    <a:pt x="1322831" y="905510"/>
                  </a:lnTo>
                  <a:lnTo>
                    <a:pt x="1414017" y="890270"/>
                  </a:lnTo>
                  <a:lnTo>
                    <a:pt x="1457832" y="881380"/>
                  </a:lnTo>
                  <a:lnTo>
                    <a:pt x="1500631" y="871220"/>
                  </a:lnTo>
                  <a:lnTo>
                    <a:pt x="1582292" y="848360"/>
                  </a:lnTo>
                  <a:lnTo>
                    <a:pt x="1621027" y="835660"/>
                  </a:lnTo>
                  <a:lnTo>
                    <a:pt x="1658239" y="822960"/>
                  </a:lnTo>
                  <a:lnTo>
                    <a:pt x="1694052" y="808989"/>
                  </a:lnTo>
                  <a:lnTo>
                    <a:pt x="1760854" y="778510"/>
                  </a:lnTo>
                  <a:lnTo>
                    <a:pt x="1820799" y="745489"/>
                  </a:lnTo>
                  <a:lnTo>
                    <a:pt x="1873377" y="708660"/>
                  </a:lnTo>
                  <a:lnTo>
                    <a:pt x="1918080" y="671830"/>
                  </a:lnTo>
                  <a:lnTo>
                    <a:pt x="1954529" y="632460"/>
                  </a:lnTo>
                  <a:lnTo>
                    <a:pt x="1982342" y="591820"/>
                  </a:lnTo>
                  <a:lnTo>
                    <a:pt x="2001139" y="549910"/>
                  </a:lnTo>
                  <a:lnTo>
                    <a:pt x="2010664" y="506730"/>
                  </a:lnTo>
                  <a:lnTo>
                    <a:pt x="2011736" y="494030"/>
                  </a:lnTo>
                  <a:lnTo>
                    <a:pt x="2011694" y="473710"/>
                  </a:lnTo>
                  <a:lnTo>
                    <a:pt x="2004694" y="431800"/>
                  </a:lnTo>
                  <a:lnTo>
                    <a:pt x="1988312" y="389889"/>
                  </a:lnTo>
                  <a:lnTo>
                    <a:pt x="1982724" y="379730"/>
                  </a:lnTo>
                  <a:lnTo>
                    <a:pt x="1976754" y="368300"/>
                  </a:lnTo>
                  <a:lnTo>
                    <a:pt x="1938146" y="318770"/>
                  </a:lnTo>
                  <a:lnTo>
                    <a:pt x="1897379" y="279400"/>
                  </a:lnTo>
                  <a:lnTo>
                    <a:pt x="1848739" y="243839"/>
                  </a:lnTo>
                  <a:lnTo>
                    <a:pt x="1792351" y="208280"/>
                  </a:lnTo>
                  <a:lnTo>
                    <a:pt x="1761489" y="193039"/>
                  </a:lnTo>
                  <a:lnTo>
                    <a:pt x="1728851" y="176530"/>
                  </a:lnTo>
                  <a:lnTo>
                    <a:pt x="1694561" y="162560"/>
                  </a:lnTo>
                  <a:lnTo>
                    <a:pt x="1658874" y="147320"/>
                  </a:lnTo>
                  <a:lnTo>
                    <a:pt x="1621536" y="134620"/>
                  </a:lnTo>
                  <a:lnTo>
                    <a:pt x="1582674" y="121920"/>
                  </a:lnTo>
                  <a:lnTo>
                    <a:pt x="1501139" y="99060"/>
                  </a:lnTo>
                  <a:lnTo>
                    <a:pt x="1458340" y="88900"/>
                  </a:lnTo>
                  <a:lnTo>
                    <a:pt x="1414526" y="80010"/>
                  </a:lnTo>
                  <a:lnTo>
                    <a:pt x="1323339" y="64770"/>
                  </a:lnTo>
                  <a:lnTo>
                    <a:pt x="1276223" y="58420"/>
                  </a:lnTo>
                  <a:lnTo>
                    <a:pt x="1240218" y="5461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29354" y="1153624"/>
            <a:ext cx="1938655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781050">
              <a:lnSpc>
                <a:spcPct val="100000"/>
              </a:lnSpc>
              <a:spcBef>
                <a:spcPts val="2045"/>
              </a:spcBef>
            </a:pP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Inspection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04644" y="2665476"/>
            <a:ext cx="4352925" cy="1276985"/>
            <a:chOff x="2104644" y="2665476"/>
            <a:chExt cx="4352925" cy="1276985"/>
          </a:xfrm>
        </p:grpSpPr>
        <p:sp>
          <p:nvSpPr>
            <p:cNvPr id="14" name="object 14"/>
            <p:cNvSpPr/>
            <p:nvPr/>
          </p:nvSpPr>
          <p:spPr>
            <a:xfrm>
              <a:off x="2104644" y="2665476"/>
              <a:ext cx="2295144" cy="9982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28744" y="3000756"/>
              <a:ext cx="2001520" cy="914400"/>
            </a:xfrm>
            <a:custGeom>
              <a:avLst/>
              <a:gdLst/>
              <a:ahLst/>
              <a:cxnLst/>
              <a:rect l="l" t="t" r="r" b="b"/>
              <a:pathLst>
                <a:path w="2001520" h="914400">
                  <a:moveTo>
                    <a:pt x="1000505" y="0"/>
                  </a:moveTo>
                  <a:lnTo>
                    <a:pt x="937231" y="899"/>
                  </a:lnTo>
                  <a:lnTo>
                    <a:pt x="875002" y="3562"/>
                  </a:lnTo>
                  <a:lnTo>
                    <a:pt x="813936" y="7935"/>
                  </a:lnTo>
                  <a:lnTo>
                    <a:pt x="754151" y="13965"/>
                  </a:lnTo>
                  <a:lnTo>
                    <a:pt x="695763" y="21597"/>
                  </a:lnTo>
                  <a:lnTo>
                    <a:pt x="638890" y="30778"/>
                  </a:lnTo>
                  <a:lnTo>
                    <a:pt x="583649" y="41455"/>
                  </a:lnTo>
                  <a:lnTo>
                    <a:pt x="530157" y="53573"/>
                  </a:lnTo>
                  <a:lnTo>
                    <a:pt x="478531" y="67080"/>
                  </a:lnTo>
                  <a:lnTo>
                    <a:pt x="428889" y="81922"/>
                  </a:lnTo>
                  <a:lnTo>
                    <a:pt x="381348" y="98045"/>
                  </a:lnTo>
                  <a:lnTo>
                    <a:pt x="336025" y="115396"/>
                  </a:lnTo>
                  <a:lnTo>
                    <a:pt x="293036" y="133921"/>
                  </a:lnTo>
                  <a:lnTo>
                    <a:pt x="252500" y="153566"/>
                  </a:lnTo>
                  <a:lnTo>
                    <a:pt x="214533" y="174278"/>
                  </a:lnTo>
                  <a:lnTo>
                    <a:pt x="179253" y="196004"/>
                  </a:lnTo>
                  <a:lnTo>
                    <a:pt x="146777" y="218689"/>
                  </a:lnTo>
                  <a:lnTo>
                    <a:pt x="90705" y="266724"/>
                  </a:lnTo>
                  <a:lnTo>
                    <a:pt x="47254" y="317955"/>
                  </a:lnTo>
                  <a:lnTo>
                    <a:pt x="17363" y="371952"/>
                  </a:lnTo>
                  <a:lnTo>
                    <a:pt x="1968" y="428289"/>
                  </a:lnTo>
                  <a:lnTo>
                    <a:pt x="0" y="457200"/>
                  </a:lnTo>
                  <a:lnTo>
                    <a:pt x="1968" y="486110"/>
                  </a:lnTo>
                  <a:lnTo>
                    <a:pt x="17363" y="542447"/>
                  </a:lnTo>
                  <a:lnTo>
                    <a:pt x="47254" y="596444"/>
                  </a:lnTo>
                  <a:lnTo>
                    <a:pt x="90705" y="647675"/>
                  </a:lnTo>
                  <a:lnTo>
                    <a:pt x="146777" y="695710"/>
                  </a:lnTo>
                  <a:lnTo>
                    <a:pt x="179253" y="718395"/>
                  </a:lnTo>
                  <a:lnTo>
                    <a:pt x="214533" y="740121"/>
                  </a:lnTo>
                  <a:lnTo>
                    <a:pt x="252500" y="760833"/>
                  </a:lnTo>
                  <a:lnTo>
                    <a:pt x="293036" y="780478"/>
                  </a:lnTo>
                  <a:lnTo>
                    <a:pt x="336025" y="799003"/>
                  </a:lnTo>
                  <a:lnTo>
                    <a:pt x="381348" y="816354"/>
                  </a:lnTo>
                  <a:lnTo>
                    <a:pt x="428889" y="832477"/>
                  </a:lnTo>
                  <a:lnTo>
                    <a:pt x="478531" y="847319"/>
                  </a:lnTo>
                  <a:lnTo>
                    <a:pt x="530157" y="860826"/>
                  </a:lnTo>
                  <a:lnTo>
                    <a:pt x="583649" y="872944"/>
                  </a:lnTo>
                  <a:lnTo>
                    <a:pt x="638890" y="883621"/>
                  </a:lnTo>
                  <a:lnTo>
                    <a:pt x="695763" y="892802"/>
                  </a:lnTo>
                  <a:lnTo>
                    <a:pt x="754151" y="900434"/>
                  </a:lnTo>
                  <a:lnTo>
                    <a:pt x="813936" y="906464"/>
                  </a:lnTo>
                  <a:lnTo>
                    <a:pt x="875002" y="910837"/>
                  </a:lnTo>
                  <a:lnTo>
                    <a:pt x="937231" y="913500"/>
                  </a:lnTo>
                  <a:lnTo>
                    <a:pt x="1000505" y="914400"/>
                  </a:lnTo>
                  <a:lnTo>
                    <a:pt x="1063780" y="913500"/>
                  </a:lnTo>
                  <a:lnTo>
                    <a:pt x="1126009" y="910837"/>
                  </a:lnTo>
                  <a:lnTo>
                    <a:pt x="1187075" y="906464"/>
                  </a:lnTo>
                  <a:lnTo>
                    <a:pt x="1246860" y="900434"/>
                  </a:lnTo>
                  <a:lnTo>
                    <a:pt x="1305248" y="892802"/>
                  </a:lnTo>
                  <a:lnTo>
                    <a:pt x="1362121" y="883621"/>
                  </a:lnTo>
                  <a:lnTo>
                    <a:pt x="1417362" y="872944"/>
                  </a:lnTo>
                  <a:lnTo>
                    <a:pt x="1470854" y="860826"/>
                  </a:lnTo>
                  <a:lnTo>
                    <a:pt x="1522480" y="847319"/>
                  </a:lnTo>
                  <a:lnTo>
                    <a:pt x="1572122" y="832477"/>
                  </a:lnTo>
                  <a:lnTo>
                    <a:pt x="1619663" y="816354"/>
                  </a:lnTo>
                  <a:lnTo>
                    <a:pt x="1664986" y="799003"/>
                  </a:lnTo>
                  <a:lnTo>
                    <a:pt x="1707975" y="780478"/>
                  </a:lnTo>
                  <a:lnTo>
                    <a:pt x="1748511" y="760833"/>
                  </a:lnTo>
                  <a:lnTo>
                    <a:pt x="1786478" y="740121"/>
                  </a:lnTo>
                  <a:lnTo>
                    <a:pt x="1821758" y="718395"/>
                  </a:lnTo>
                  <a:lnTo>
                    <a:pt x="1854234" y="695710"/>
                  </a:lnTo>
                  <a:lnTo>
                    <a:pt x="1910306" y="647675"/>
                  </a:lnTo>
                  <a:lnTo>
                    <a:pt x="1953757" y="596444"/>
                  </a:lnTo>
                  <a:lnTo>
                    <a:pt x="1983648" y="542447"/>
                  </a:lnTo>
                  <a:lnTo>
                    <a:pt x="1999043" y="486110"/>
                  </a:lnTo>
                  <a:lnTo>
                    <a:pt x="2001011" y="457200"/>
                  </a:lnTo>
                  <a:lnTo>
                    <a:pt x="1999043" y="428289"/>
                  </a:lnTo>
                  <a:lnTo>
                    <a:pt x="1983648" y="371952"/>
                  </a:lnTo>
                  <a:lnTo>
                    <a:pt x="1953757" y="317955"/>
                  </a:lnTo>
                  <a:lnTo>
                    <a:pt x="1910306" y="266724"/>
                  </a:lnTo>
                  <a:lnTo>
                    <a:pt x="1854234" y="218689"/>
                  </a:lnTo>
                  <a:lnTo>
                    <a:pt x="1821758" y="196004"/>
                  </a:lnTo>
                  <a:lnTo>
                    <a:pt x="1786478" y="174278"/>
                  </a:lnTo>
                  <a:lnTo>
                    <a:pt x="1748511" y="153566"/>
                  </a:lnTo>
                  <a:lnTo>
                    <a:pt x="1707975" y="133921"/>
                  </a:lnTo>
                  <a:lnTo>
                    <a:pt x="1664986" y="115396"/>
                  </a:lnTo>
                  <a:lnTo>
                    <a:pt x="1619663" y="98045"/>
                  </a:lnTo>
                  <a:lnTo>
                    <a:pt x="1572122" y="81922"/>
                  </a:lnTo>
                  <a:lnTo>
                    <a:pt x="1522480" y="67080"/>
                  </a:lnTo>
                  <a:lnTo>
                    <a:pt x="1470854" y="53573"/>
                  </a:lnTo>
                  <a:lnTo>
                    <a:pt x="1417362" y="41455"/>
                  </a:lnTo>
                  <a:lnTo>
                    <a:pt x="1362121" y="30778"/>
                  </a:lnTo>
                  <a:lnTo>
                    <a:pt x="1305248" y="21597"/>
                  </a:lnTo>
                  <a:lnTo>
                    <a:pt x="1246860" y="13965"/>
                  </a:lnTo>
                  <a:lnTo>
                    <a:pt x="1187075" y="7935"/>
                  </a:lnTo>
                  <a:lnTo>
                    <a:pt x="1126009" y="3562"/>
                  </a:lnTo>
                  <a:lnTo>
                    <a:pt x="1063780" y="899"/>
                  </a:lnTo>
                  <a:lnTo>
                    <a:pt x="1000505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01311" y="2973451"/>
              <a:ext cx="2056130" cy="969010"/>
            </a:xfrm>
            <a:custGeom>
              <a:avLst/>
              <a:gdLst/>
              <a:ahLst/>
              <a:cxnLst/>
              <a:rect l="l" t="t" r="r" b="b"/>
              <a:pathLst>
                <a:path w="2056129" h="969010">
                  <a:moveTo>
                    <a:pt x="1027684" y="0"/>
                  </a:moveTo>
                  <a:lnTo>
                    <a:pt x="924051" y="2540"/>
                  </a:lnTo>
                  <a:lnTo>
                    <a:pt x="873251" y="5079"/>
                  </a:lnTo>
                  <a:lnTo>
                    <a:pt x="774446" y="15240"/>
                  </a:lnTo>
                  <a:lnTo>
                    <a:pt x="679068" y="27940"/>
                  </a:lnTo>
                  <a:lnTo>
                    <a:pt x="587883" y="45720"/>
                  </a:lnTo>
                  <a:lnTo>
                    <a:pt x="544067" y="55879"/>
                  </a:lnTo>
                  <a:lnTo>
                    <a:pt x="501396" y="67310"/>
                  </a:lnTo>
                  <a:lnTo>
                    <a:pt x="459993" y="80010"/>
                  </a:lnTo>
                  <a:lnTo>
                    <a:pt x="419988" y="92710"/>
                  </a:lnTo>
                  <a:lnTo>
                    <a:pt x="381380" y="106679"/>
                  </a:lnTo>
                  <a:lnTo>
                    <a:pt x="344170" y="121920"/>
                  </a:lnTo>
                  <a:lnTo>
                    <a:pt x="308610" y="137160"/>
                  </a:lnTo>
                  <a:lnTo>
                    <a:pt x="242062" y="170180"/>
                  </a:lnTo>
                  <a:lnTo>
                    <a:pt x="182372" y="207010"/>
                  </a:lnTo>
                  <a:lnTo>
                    <a:pt x="129921" y="246380"/>
                  </a:lnTo>
                  <a:lnTo>
                    <a:pt x="85216" y="289560"/>
                  </a:lnTo>
                  <a:lnTo>
                    <a:pt x="49402" y="334010"/>
                  </a:lnTo>
                  <a:lnTo>
                    <a:pt x="34798" y="358139"/>
                  </a:lnTo>
                  <a:lnTo>
                    <a:pt x="28321" y="369570"/>
                  </a:lnTo>
                  <a:lnTo>
                    <a:pt x="12700" y="407670"/>
                  </a:lnTo>
                  <a:lnTo>
                    <a:pt x="3175" y="445770"/>
                  </a:lnTo>
                  <a:lnTo>
                    <a:pt x="0" y="485139"/>
                  </a:lnTo>
                  <a:lnTo>
                    <a:pt x="380" y="499110"/>
                  </a:lnTo>
                  <a:lnTo>
                    <a:pt x="5968" y="538480"/>
                  </a:lnTo>
                  <a:lnTo>
                    <a:pt x="17779" y="576580"/>
                  </a:lnTo>
                  <a:lnTo>
                    <a:pt x="35305" y="613410"/>
                  </a:lnTo>
                  <a:lnTo>
                    <a:pt x="67310" y="660400"/>
                  </a:lnTo>
                  <a:lnTo>
                    <a:pt x="107823" y="703580"/>
                  </a:lnTo>
                  <a:lnTo>
                    <a:pt x="156337" y="744220"/>
                  </a:lnTo>
                  <a:lnTo>
                    <a:pt x="212471" y="782320"/>
                  </a:lnTo>
                  <a:lnTo>
                    <a:pt x="275463" y="816610"/>
                  </a:lnTo>
                  <a:lnTo>
                    <a:pt x="345059" y="849630"/>
                  </a:lnTo>
                  <a:lnTo>
                    <a:pt x="382270" y="863600"/>
                  </a:lnTo>
                  <a:lnTo>
                    <a:pt x="420750" y="877570"/>
                  </a:lnTo>
                  <a:lnTo>
                    <a:pt x="460755" y="890270"/>
                  </a:lnTo>
                  <a:lnTo>
                    <a:pt x="502158" y="902970"/>
                  </a:lnTo>
                  <a:lnTo>
                    <a:pt x="544829" y="914400"/>
                  </a:lnTo>
                  <a:lnTo>
                    <a:pt x="588645" y="924560"/>
                  </a:lnTo>
                  <a:lnTo>
                    <a:pt x="633602" y="933450"/>
                  </a:lnTo>
                  <a:lnTo>
                    <a:pt x="726948" y="948690"/>
                  </a:lnTo>
                  <a:lnTo>
                    <a:pt x="775080" y="955040"/>
                  </a:lnTo>
                  <a:lnTo>
                    <a:pt x="823976" y="960120"/>
                  </a:lnTo>
                  <a:lnTo>
                    <a:pt x="924687" y="967740"/>
                  </a:lnTo>
                  <a:lnTo>
                    <a:pt x="976122" y="969010"/>
                  </a:lnTo>
                  <a:lnTo>
                    <a:pt x="1080262" y="969010"/>
                  </a:lnTo>
                  <a:lnTo>
                    <a:pt x="1131570" y="967740"/>
                  </a:lnTo>
                  <a:lnTo>
                    <a:pt x="1232408" y="960120"/>
                  </a:lnTo>
                  <a:lnTo>
                    <a:pt x="1281302" y="955040"/>
                  </a:lnTo>
                  <a:lnTo>
                    <a:pt x="1329563" y="948690"/>
                  </a:lnTo>
                  <a:lnTo>
                    <a:pt x="1399857" y="937260"/>
                  </a:lnTo>
                  <a:lnTo>
                    <a:pt x="1027684" y="937260"/>
                  </a:lnTo>
                  <a:lnTo>
                    <a:pt x="925829" y="934720"/>
                  </a:lnTo>
                  <a:lnTo>
                    <a:pt x="875791" y="932180"/>
                  </a:lnTo>
                  <a:lnTo>
                    <a:pt x="778510" y="922020"/>
                  </a:lnTo>
                  <a:lnTo>
                    <a:pt x="684784" y="909320"/>
                  </a:lnTo>
                  <a:lnTo>
                    <a:pt x="595249" y="891540"/>
                  </a:lnTo>
                  <a:lnTo>
                    <a:pt x="510539" y="871220"/>
                  </a:lnTo>
                  <a:lnTo>
                    <a:pt x="470026" y="858520"/>
                  </a:lnTo>
                  <a:lnTo>
                    <a:pt x="431038" y="845820"/>
                  </a:lnTo>
                  <a:lnTo>
                    <a:pt x="393446" y="833120"/>
                  </a:lnTo>
                  <a:lnTo>
                    <a:pt x="357250" y="817880"/>
                  </a:lnTo>
                  <a:lnTo>
                    <a:pt x="322707" y="803910"/>
                  </a:lnTo>
                  <a:lnTo>
                    <a:pt x="258445" y="770890"/>
                  </a:lnTo>
                  <a:lnTo>
                    <a:pt x="201295" y="736600"/>
                  </a:lnTo>
                  <a:lnTo>
                    <a:pt x="151637" y="698500"/>
                  </a:lnTo>
                  <a:lnTo>
                    <a:pt x="109854" y="659130"/>
                  </a:lnTo>
                  <a:lnTo>
                    <a:pt x="76835" y="618489"/>
                  </a:lnTo>
                  <a:lnTo>
                    <a:pt x="69976" y="607060"/>
                  </a:lnTo>
                  <a:lnTo>
                    <a:pt x="63753" y="596900"/>
                  </a:lnTo>
                  <a:lnTo>
                    <a:pt x="44068" y="552450"/>
                  </a:lnTo>
                  <a:lnTo>
                    <a:pt x="34162" y="508000"/>
                  </a:lnTo>
                  <a:lnTo>
                    <a:pt x="32892" y="485139"/>
                  </a:lnTo>
                  <a:lnTo>
                    <a:pt x="33147" y="473710"/>
                  </a:lnTo>
                  <a:lnTo>
                    <a:pt x="40766" y="427989"/>
                  </a:lnTo>
                  <a:lnTo>
                    <a:pt x="58038" y="384810"/>
                  </a:lnTo>
                  <a:lnTo>
                    <a:pt x="63753" y="373380"/>
                  </a:lnTo>
                  <a:lnTo>
                    <a:pt x="70103" y="363220"/>
                  </a:lnTo>
                  <a:lnTo>
                    <a:pt x="76962" y="351789"/>
                  </a:lnTo>
                  <a:lnTo>
                    <a:pt x="92455" y="331470"/>
                  </a:lnTo>
                  <a:lnTo>
                    <a:pt x="130048" y="290830"/>
                  </a:lnTo>
                  <a:lnTo>
                    <a:pt x="175767" y="252730"/>
                  </a:lnTo>
                  <a:lnTo>
                    <a:pt x="229235" y="215900"/>
                  </a:lnTo>
                  <a:lnTo>
                    <a:pt x="289940" y="182880"/>
                  </a:lnTo>
                  <a:lnTo>
                    <a:pt x="357377" y="151129"/>
                  </a:lnTo>
                  <a:lnTo>
                    <a:pt x="393446" y="137160"/>
                  </a:lnTo>
                  <a:lnTo>
                    <a:pt x="431164" y="123190"/>
                  </a:lnTo>
                  <a:lnTo>
                    <a:pt x="470280" y="110490"/>
                  </a:lnTo>
                  <a:lnTo>
                    <a:pt x="552450" y="87629"/>
                  </a:lnTo>
                  <a:lnTo>
                    <a:pt x="595376" y="78740"/>
                  </a:lnTo>
                  <a:lnTo>
                    <a:pt x="639572" y="68579"/>
                  </a:lnTo>
                  <a:lnTo>
                    <a:pt x="731265" y="53340"/>
                  </a:lnTo>
                  <a:lnTo>
                    <a:pt x="778637" y="46990"/>
                  </a:lnTo>
                  <a:lnTo>
                    <a:pt x="826897" y="41910"/>
                  </a:lnTo>
                  <a:lnTo>
                    <a:pt x="876046" y="38100"/>
                  </a:lnTo>
                  <a:lnTo>
                    <a:pt x="925957" y="35560"/>
                  </a:lnTo>
                  <a:lnTo>
                    <a:pt x="1027938" y="33020"/>
                  </a:lnTo>
                  <a:lnTo>
                    <a:pt x="1402515" y="33020"/>
                  </a:lnTo>
                  <a:lnTo>
                    <a:pt x="1376172" y="27940"/>
                  </a:lnTo>
                  <a:lnTo>
                    <a:pt x="1280795" y="15240"/>
                  </a:lnTo>
                  <a:lnTo>
                    <a:pt x="1231900" y="10160"/>
                  </a:lnTo>
                  <a:lnTo>
                    <a:pt x="1131189" y="2540"/>
                  </a:lnTo>
                  <a:lnTo>
                    <a:pt x="1027684" y="0"/>
                  </a:lnTo>
                  <a:close/>
                </a:path>
                <a:path w="2056129" h="969010">
                  <a:moveTo>
                    <a:pt x="1402515" y="33020"/>
                  </a:moveTo>
                  <a:lnTo>
                    <a:pt x="1027938" y="33020"/>
                  </a:lnTo>
                  <a:lnTo>
                    <a:pt x="1130046" y="35560"/>
                  </a:lnTo>
                  <a:lnTo>
                    <a:pt x="1180084" y="38100"/>
                  </a:lnTo>
                  <a:lnTo>
                    <a:pt x="1324737" y="53340"/>
                  </a:lnTo>
                  <a:lnTo>
                    <a:pt x="1416430" y="68579"/>
                  </a:lnTo>
                  <a:lnTo>
                    <a:pt x="1545336" y="99060"/>
                  </a:lnTo>
                  <a:lnTo>
                    <a:pt x="1585849" y="111760"/>
                  </a:lnTo>
                  <a:lnTo>
                    <a:pt x="1624838" y="124460"/>
                  </a:lnTo>
                  <a:lnTo>
                    <a:pt x="1662557" y="137160"/>
                  </a:lnTo>
                  <a:lnTo>
                    <a:pt x="1698625" y="151129"/>
                  </a:lnTo>
                  <a:lnTo>
                    <a:pt x="1766189" y="182880"/>
                  </a:lnTo>
                  <a:lnTo>
                    <a:pt x="1826895" y="215900"/>
                  </a:lnTo>
                  <a:lnTo>
                    <a:pt x="1880362" y="252730"/>
                  </a:lnTo>
                  <a:lnTo>
                    <a:pt x="1926082" y="290830"/>
                  </a:lnTo>
                  <a:lnTo>
                    <a:pt x="1963674" y="331470"/>
                  </a:lnTo>
                  <a:lnTo>
                    <a:pt x="1985899" y="363220"/>
                  </a:lnTo>
                  <a:lnTo>
                    <a:pt x="1992122" y="373380"/>
                  </a:lnTo>
                  <a:lnTo>
                    <a:pt x="2011807" y="417830"/>
                  </a:lnTo>
                  <a:lnTo>
                    <a:pt x="2021713" y="462280"/>
                  </a:lnTo>
                  <a:lnTo>
                    <a:pt x="2022983" y="485139"/>
                  </a:lnTo>
                  <a:lnTo>
                    <a:pt x="2022728" y="496570"/>
                  </a:lnTo>
                  <a:lnTo>
                    <a:pt x="2015109" y="542289"/>
                  </a:lnTo>
                  <a:lnTo>
                    <a:pt x="1997837" y="585470"/>
                  </a:lnTo>
                  <a:lnTo>
                    <a:pt x="1992122" y="596900"/>
                  </a:lnTo>
                  <a:lnTo>
                    <a:pt x="1985772" y="607060"/>
                  </a:lnTo>
                  <a:lnTo>
                    <a:pt x="1978914" y="618489"/>
                  </a:lnTo>
                  <a:lnTo>
                    <a:pt x="1963420" y="638810"/>
                  </a:lnTo>
                  <a:lnTo>
                    <a:pt x="1925827" y="679450"/>
                  </a:lnTo>
                  <a:lnTo>
                    <a:pt x="1880108" y="717550"/>
                  </a:lnTo>
                  <a:lnTo>
                    <a:pt x="1826640" y="754380"/>
                  </a:lnTo>
                  <a:lnTo>
                    <a:pt x="1765935" y="787400"/>
                  </a:lnTo>
                  <a:lnTo>
                    <a:pt x="1698498" y="817880"/>
                  </a:lnTo>
                  <a:lnTo>
                    <a:pt x="1662302" y="833120"/>
                  </a:lnTo>
                  <a:lnTo>
                    <a:pt x="1624711" y="845820"/>
                  </a:lnTo>
                  <a:lnTo>
                    <a:pt x="1585595" y="858520"/>
                  </a:lnTo>
                  <a:lnTo>
                    <a:pt x="1545082" y="871220"/>
                  </a:lnTo>
                  <a:lnTo>
                    <a:pt x="1460373" y="891540"/>
                  </a:lnTo>
                  <a:lnTo>
                    <a:pt x="1370964" y="909320"/>
                  </a:lnTo>
                  <a:lnTo>
                    <a:pt x="1277112" y="922020"/>
                  </a:lnTo>
                  <a:lnTo>
                    <a:pt x="1228852" y="927100"/>
                  </a:lnTo>
                  <a:lnTo>
                    <a:pt x="1129791" y="934720"/>
                  </a:lnTo>
                  <a:lnTo>
                    <a:pt x="1027684" y="937260"/>
                  </a:lnTo>
                  <a:lnTo>
                    <a:pt x="1399857" y="937260"/>
                  </a:lnTo>
                  <a:lnTo>
                    <a:pt x="1422908" y="933450"/>
                  </a:lnTo>
                  <a:lnTo>
                    <a:pt x="1467865" y="924560"/>
                  </a:lnTo>
                  <a:lnTo>
                    <a:pt x="1511808" y="913130"/>
                  </a:lnTo>
                  <a:lnTo>
                    <a:pt x="1554352" y="902970"/>
                  </a:lnTo>
                  <a:lnTo>
                    <a:pt x="1595882" y="890270"/>
                  </a:lnTo>
                  <a:lnTo>
                    <a:pt x="1635887" y="877570"/>
                  </a:lnTo>
                  <a:lnTo>
                    <a:pt x="1674367" y="863600"/>
                  </a:lnTo>
                  <a:lnTo>
                    <a:pt x="1711705" y="848360"/>
                  </a:lnTo>
                  <a:lnTo>
                    <a:pt x="1747265" y="833120"/>
                  </a:lnTo>
                  <a:lnTo>
                    <a:pt x="1813687" y="800100"/>
                  </a:lnTo>
                  <a:lnTo>
                    <a:pt x="1873503" y="763270"/>
                  </a:lnTo>
                  <a:lnTo>
                    <a:pt x="1925954" y="723900"/>
                  </a:lnTo>
                  <a:lnTo>
                    <a:pt x="1970659" y="680720"/>
                  </a:lnTo>
                  <a:lnTo>
                    <a:pt x="2006473" y="636270"/>
                  </a:lnTo>
                  <a:lnTo>
                    <a:pt x="2021077" y="612139"/>
                  </a:lnTo>
                  <a:lnTo>
                    <a:pt x="2027554" y="600710"/>
                  </a:lnTo>
                  <a:lnTo>
                    <a:pt x="2043176" y="562610"/>
                  </a:lnTo>
                  <a:lnTo>
                    <a:pt x="2052701" y="524510"/>
                  </a:lnTo>
                  <a:lnTo>
                    <a:pt x="2055876" y="485139"/>
                  </a:lnTo>
                  <a:lnTo>
                    <a:pt x="2055495" y="471170"/>
                  </a:lnTo>
                  <a:lnTo>
                    <a:pt x="2049907" y="431800"/>
                  </a:lnTo>
                  <a:lnTo>
                    <a:pt x="2038096" y="393700"/>
                  </a:lnTo>
                  <a:lnTo>
                    <a:pt x="2020570" y="356870"/>
                  </a:lnTo>
                  <a:lnTo>
                    <a:pt x="1988565" y="309880"/>
                  </a:lnTo>
                  <a:lnTo>
                    <a:pt x="1948052" y="266700"/>
                  </a:lnTo>
                  <a:lnTo>
                    <a:pt x="1872361" y="205739"/>
                  </a:lnTo>
                  <a:lnTo>
                    <a:pt x="1812798" y="170180"/>
                  </a:lnTo>
                  <a:lnTo>
                    <a:pt x="1746377" y="137160"/>
                  </a:lnTo>
                  <a:lnTo>
                    <a:pt x="1710816" y="120650"/>
                  </a:lnTo>
                  <a:lnTo>
                    <a:pt x="1673605" y="106679"/>
                  </a:lnTo>
                  <a:lnTo>
                    <a:pt x="1635125" y="92710"/>
                  </a:lnTo>
                  <a:lnTo>
                    <a:pt x="1595120" y="80010"/>
                  </a:lnTo>
                  <a:lnTo>
                    <a:pt x="1553717" y="67310"/>
                  </a:lnTo>
                  <a:lnTo>
                    <a:pt x="1511046" y="55879"/>
                  </a:lnTo>
                  <a:lnTo>
                    <a:pt x="1467230" y="45720"/>
                  </a:lnTo>
                  <a:lnTo>
                    <a:pt x="1402515" y="33020"/>
                  </a:lnTo>
                  <a:close/>
                </a:path>
                <a:path w="2056129" h="969010">
                  <a:moveTo>
                    <a:pt x="1079118" y="44450"/>
                  </a:moveTo>
                  <a:lnTo>
                    <a:pt x="977011" y="44450"/>
                  </a:lnTo>
                  <a:lnTo>
                    <a:pt x="876935" y="49529"/>
                  </a:lnTo>
                  <a:lnTo>
                    <a:pt x="828039" y="53340"/>
                  </a:lnTo>
                  <a:lnTo>
                    <a:pt x="780034" y="58420"/>
                  </a:lnTo>
                  <a:lnTo>
                    <a:pt x="686815" y="71120"/>
                  </a:lnTo>
                  <a:lnTo>
                    <a:pt x="597915" y="88900"/>
                  </a:lnTo>
                  <a:lnTo>
                    <a:pt x="555243" y="99060"/>
                  </a:lnTo>
                  <a:lnTo>
                    <a:pt x="473583" y="121920"/>
                  </a:lnTo>
                  <a:lnTo>
                    <a:pt x="434848" y="134620"/>
                  </a:lnTo>
                  <a:lnTo>
                    <a:pt x="397510" y="147320"/>
                  </a:lnTo>
                  <a:lnTo>
                    <a:pt x="361823" y="161289"/>
                  </a:lnTo>
                  <a:lnTo>
                    <a:pt x="295021" y="191770"/>
                  </a:lnTo>
                  <a:lnTo>
                    <a:pt x="235076" y="224789"/>
                  </a:lnTo>
                  <a:lnTo>
                    <a:pt x="182499" y="260350"/>
                  </a:lnTo>
                  <a:lnTo>
                    <a:pt x="137795" y="298450"/>
                  </a:lnTo>
                  <a:lnTo>
                    <a:pt x="101346" y="337820"/>
                  </a:lnTo>
                  <a:lnTo>
                    <a:pt x="73533" y="378460"/>
                  </a:lnTo>
                  <a:lnTo>
                    <a:pt x="54737" y="420370"/>
                  </a:lnTo>
                  <a:lnTo>
                    <a:pt x="45212" y="463550"/>
                  </a:lnTo>
                  <a:lnTo>
                    <a:pt x="44053" y="494030"/>
                  </a:lnTo>
                  <a:lnTo>
                    <a:pt x="44167" y="496570"/>
                  </a:lnTo>
                  <a:lnTo>
                    <a:pt x="51180" y="538480"/>
                  </a:lnTo>
                  <a:lnTo>
                    <a:pt x="67563" y="580389"/>
                  </a:lnTo>
                  <a:lnTo>
                    <a:pt x="100584" y="631189"/>
                  </a:lnTo>
                  <a:lnTo>
                    <a:pt x="137033" y="670560"/>
                  </a:lnTo>
                  <a:lnTo>
                    <a:pt x="181863" y="708660"/>
                  </a:lnTo>
                  <a:lnTo>
                    <a:pt x="234441" y="744220"/>
                  </a:lnTo>
                  <a:lnTo>
                    <a:pt x="294513" y="777240"/>
                  </a:lnTo>
                  <a:lnTo>
                    <a:pt x="361188" y="807720"/>
                  </a:lnTo>
                  <a:lnTo>
                    <a:pt x="397128" y="822960"/>
                  </a:lnTo>
                  <a:lnTo>
                    <a:pt x="434339" y="835660"/>
                  </a:lnTo>
                  <a:lnTo>
                    <a:pt x="473201" y="848360"/>
                  </a:lnTo>
                  <a:lnTo>
                    <a:pt x="554736" y="871220"/>
                  </a:lnTo>
                  <a:lnTo>
                    <a:pt x="597535" y="881380"/>
                  </a:lnTo>
                  <a:lnTo>
                    <a:pt x="641350" y="890270"/>
                  </a:lnTo>
                  <a:lnTo>
                    <a:pt x="732663" y="905510"/>
                  </a:lnTo>
                  <a:lnTo>
                    <a:pt x="779652" y="911860"/>
                  </a:lnTo>
                  <a:lnTo>
                    <a:pt x="827659" y="916940"/>
                  </a:lnTo>
                  <a:lnTo>
                    <a:pt x="876426" y="920750"/>
                  </a:lnTo>
                  <a:lnTo>
                    <a:pt x="976502" y="925830"/>
                  </a:lnTo>
                  <a:lnTo>
                    <a:pt x="1027557" y="925830"/>
                  </a:lnTo>
                  <a:lnTo>
                    <a:pt x="1129157" y="923290"/>
                  </a:lnTo>
                  <a:lnTo>
                    <a:pt x="1178814" y="920750"/>
                  </a:lnTo>
                  <a:lnTo>
                    <a:pt x="1227709" y="916940"/>
                  </a:lnTo>
                  <a:lnTo>
                    <a:pt x="1251775" y="914400"/>
                  </a:lnTo>
                  <a:lnTo>
                    <a:pt x="976629" y="914400"/>
                  </a:lnTo>
                  <a:lnTo>
                    <a:pt x="877062" y="909320"/>
                  </a:lnTo>
                  <a:lnTo>
                    <a:pt x="828548" y="905510"/>
                  </a:lnTo>
                  <a:lnTo>
                    <a:pt x="780796" y="900430"/>
                  </a:lnTo>
                  <a:lnTo>
                    <a:pt x="688086" y="887730"/>
                  </a:lnTo>
                  <a:lnTo>
                    <a:pt x="643382" y="880110"/>
                  </a:lnTo>
                  <a:lnTo>
                    <a:pt x="599693" y="869950"/>
                  </a:lnTo>
                  <a:lnTo>
                    <a:pt x="557276" y="861060"/>
                  </a:lnTo>
                  <a:lnTo>
                    <a:pt x="476250" y="838200"/>
                  </a:lnTo>
                  <a:lnTo>
                    <a:pt x="437768" y="825500"/>
                  </a:lnTo>
                  <a:lnTo>
                    <a:pt x="400812" y="811530"/>
                  </a:lnTo>
                  <a:lnTo>
                    <a:pt x="365251" y="797560"/>
                  </a:lnTo>
                  <a:lnTo>
                    <a:pt x="299212" y="768350"/>
                  </a:lnTo>
                  <a:lnTo>
                    <a:pt x="240029" y="735330"/>
                  </a:lnTo>
                  <a:lnTo>
                    <a:pt x="188213" y="699770"/>
                  </a:lnTo>
                  <a:lnTo>
                    <a:pt x="144399" y="662940"/>
                  </a:lnTo>
                  <a:lnTo>
                    <a:pt x="108838" y="624839"/>
                  </a:lnTo>
                  <a:lnTo>
                    <a:pt x="82676" y="585470"/>
                  </a:lnTo>
                  <a:lnTo>
                    <a:pt x="64770" y="544830"/>
                  </a:lnTo>
                  <a:lnTo>
                    <a:pt x="61595" y="535939"/>
                  </a:lnTo>
                  <a:lnTo>
                    <a:pt x="55117" y="494030"/>
                  </a:lnTo>
                  <a:lnTo>
                    <a:pt x="54863" y="485139"/>
                  </a:lnTo>
                  <a:lnTo>
                    <a:pt x="55117" y="473710"/>
                  </a:lnTo>
                  <a:lnTo>
                    <a:pt x="62102" y="433070"/>
                  </a:lnTo>
                  <a:lnTo>
                    <a:pt x="77850" y="393700"/>
                  </a:lnTo>
                  <a:lnTo>
                    <a:pt x="110109" y="344170"/>
                  </a:lnTo>
                  <a:lnTo>
                    <a:pt x="145541" y="306070"/>
                  </a:lnTo>
                  <a:lnTo>
                    <a:pt x="189357" y="269239"/>
                  </a:lnTo>
                  <a:lnTo>
                    <a:pt x="241046" y="234950"/>
                  </a:lnTo>
                  <a:lnTo>
                    <a:pt x="300100" y="201930"/>
                  </a:lnTo>
                  <a:lnTo>
                    <a:pt x="366140" y="171450"/>
                  </a:lnTo>
                  <a:lnTo>
                    <a:pt x="438530" y="144779"/>
                  </a:lnTo>
                  <a:lnTo>
                    <a:pt x="477012" y="132079"/>
                  </a:lnTo>
                  <a:lnTo>
                    <a:pt x="558038" y="109220"/>
                  </a:lnTo>
                  <a:lnTo>
                    <a:pt x="600455" y="99060"/>
                  </a:lnTo>
                  <a:lnTo>
                    <a:pt x="644016" y="90170"/>
                  </a:lnTo>
                  <a:lnTo>
                    <a:pt x="734567" y="74929"/>
                  </a:lnTo>
                  <a:lnTo>
                    <a:pt x="877824" y="59690"/>
                  </a:lnTo>
                  <a:lnTo>
                    <a:pt x="927226" y="57150"/>
                  </a:lnTo>
                  <a:lnTo>
                    <a:pt x="1028191" y="54610"/>
                  </a:lnTo>
                  <a:lnTo>
                    <a:pt x="1240218" y="54610"/>
                  </a:lnTo>
                  <a:lnTo>
                    <a:pt x="1228216" y="53340"/>
                  </a:lnTo>
                  <a:lnTo>
                    <a:pt x="1179449" y="49529"/>
                  </a:lnTo>
                  <a:lnTo>
                    <a:pt x="1079118" y="44450"/>
                  </a:lnTo>
                  <a:close/>
                </a:path>
                <a:path w="2056129" h="969010">
                  <a:moveTo>
                    <a:pt x="1240218" y="54610"/>
                  </a:moveTo>
                  <a:lnTo>
                    <a:pt x="1028191" y="54610"/>
                  </a:lnTo>
                  <a:lnTo>
                    <a:pt x="1129284" y="57150"/>
                  </a:lnTo>
                  <a:lnTo>
                    <a:pt x="1227327" y="64770"/>
                  </a:lnTo>
                  <a:lnTo>
                    <a:pt x="1275079" y="69850"/>
                  </a:lnTo>
                  <a:lnTo>
                    <a:pt x="1367789" y="82550"/>
                  </a:lnTo>
                  <a:lnTo>
                    <a:pt x="1456182" y="100329"/>
                  </a:lnTo>
                  <a:lnTo>
                    <a:pt x="1539748" y="120650"/>
                  </a:lnTo>
                  <a:lnTo>
                    <a:pt x="1579626" y="132079"/>
                  </a:lnTo>
                  <a:lnTo>
                    <a:pt x="1618107" y="144779"/>
                  </a:lnTo>
                  <a:lnTo>
                    <a:pt x="1655190" y="157480"/>
                  </a:lnTo>
                  <a:lnTo>
                    <a:pt x="1690624" y="172720"/>
                  </a:lnTo>
                  <a:lnTo>
                    <a:pt x="1724533" y="186689"/>
                  </a:lnTo>
                  <a:lnTo>
                    <a:pt x="1787271" y="218439"/>
                  </a:lnTo>
                  <a:lnTo>
                    <a:pt x="1842770" y="252730"/>
                  </a:lnTo>
                  <a:lnTo>
                    <a:pt x="1890649" y="288289"/>
                  </a:lnTo>
                  <a:lnTo>
                    <a:pt x="1930400" y="326389"/>
                  </a:lnTo>
                  <a:lnTo>
                    <a:pt x="1961388" y="365760"/>
                  </a:lnTo>
                  <a:lnTo>
                    <a:pt x="1983486" y="405130"/>
                  </a:lnTo>
                  <a:lnTo>
                    <a:pt x="1996693" y="444500"/>
                  </a:lnTo>
                  <a:lnTo>
                    <a:pt x="2001012" y="485139"/>
                  </a:lnTo>
                  <a:lnTo>
                    <a:pt x="2000758" y="496570"/>
                  </a:lnTo>
                  <a:lnTo>
                    <a:pt x="1993773" y="537210"/>
                  </a:lnTo>
                  <a:lnTo>
                    <a:pt x="1978025" y="576580"/>
                  </a:lnTo>
                  <a:lnTo>
                    <a:pt x="1945766" y="626110"/>
                  </a:lnTo>
                  <a:lnTo>
                    <a:pt x="1910334" y="664210"/>
                  </a:lnTo>
                  <a:lnTo>
                    <a:pt x="1866518" y="701040"/>
                  </a:lnTo>
                  <a:lnTo>
                    <a:pt x="1814829" y="735330"/>
                  </a:lnTo>
                  <a:lnTo>
                    <a:pt x="1755648" y="768350"/>
                  </a:lnTo>
                  <a:lnTo>
                    <a:pt x="1689735" y="798830"/>
                  </a:lnTo>
                  <a:lnTo>
                    <a:pt x="1654175" y="812800"/>
                  </a:lnTo>
                  <a:lnTo>
                    <a:pt x="1617345" y="825500"/>
                  </a:lnTo>
                  <a:lnTo>
                    <a:pt x="1578864" y="838200"/>
                  </a:lnTo>
                  <a:lnTo>
                    <a:pt x="1497964" y="861060"/>
                  </a:lnTo>
                  <a:lnTo>
                    <a:pt x="1455420" y="869950"/>
                  </a:lnTo>
                  <a:lnTo>
                    <a:pt x="1411732" y="880110"/>
                  </a:lnTo>
                  <a:lnTo>
                    <a:pt x="1367027" y="887730"/>
                  </a:lnTo>
                  <a:lnTo>
                    <a:pt x="1274445" y="900430"/>
                  </a:lnTo>
                  <a:lnTo>
                    <a:pt x="1226565" y="905510"/>
                  </a:lnTo>
                  <a:lnTo>
                    <a:pt x="1177925" y="909320"/>
                  </a:lnTo>
                  <a:lnTo>
                    <a:pt x="1078357" y="914400"/>
                  </a:lnTo>
                  <a:lnTo>
                    <a:pt x="1251775" y="914400"/>
                  </a:lnTo>
                  <a:lnTo>
                    <a:pt x="1322832" y="905510"/>
                  </a:lnTo>
                  <a:lnTo>
                    <a:pt x="1414017" y="890270"/>
                  </a:lnTo>
                  <a:lnTo>
                    <a:pt x="1457833" y="881380"/>
                  </a:lnTo>
                  <a:lnTo>
                    <a:pt x="1500632" y="871220"/>
                  </a:lnTo>
                  <a:lnTo>
                    <a:pt x="1582292" y="848360"/>
                  </a:lnTo>
                  <a:lnTo>
                    <a:pt x="1621027" y="835660"/>
                  </a:lnTo>
                  <a:lnTo>
                    <a:pt x="1658239" y="822960"/>
                  </a:lnTo>
                  <a:lnTo>
                    <a:pt x="1694052" y="808990"/>
                  </a:lnTo>
                  <a:lnTo>
                    <a:pt x="1760854" y="778510"/>
                  </a:lnTo>
                  <a:lnTo>
                    <a:pt x="1847977" y="727710"/>
                  </a:lnTo>
                  <a:lnTo>
                    <a:pt x="1896745" y="690880"/>
                  </a:lnTo>
                  <a:lnTo>
                    <a:pt x="1937385" y="652780"/>
                  </a:lnTo>
                  <a:lnTo>
                    <a:pt x="1969770" y="612139"/>
                  </a:lnTo>
                  <a:lnTo>
                    <a:pt x="1993011" y="570230"/>
                  </a:lnTo>
                  <a:lnTo>
                    <a:pt x="2007108" y="528320"/>
                  </a:lnTo>
                  <a:lnTo>
                    <a:pt x="2011736" y="494030"/>
                  </a:lnTo>
                  <a:lnTo>
                    <a:pt x="2011694" y="473710"/>
                  </a:lnTo>
                  <a:lnTo>
                    <a:pt x="2004695" y="431800"/>
                  </a:lnTo>
                  <a:lnTo>
                    <a:pt x="1988312" y="389889"/>
                  </a:lnTo>
                  <a:lnTo>
                    <a:pt x="1982724" y="379730"/>
                  </a:lnTo>
                  <a:lnTo>
                    <a:pt x="1976754" y="368300"/>
                  </a:lnTo>
                  <a:lnTo>
                    <a:pt x="1938147" y="318770"/>
                  </a:lnTo>
                  <a:lnTo>
                    <a:pt x="1897379" y="279400"/>
                  </a:lnTo>
                  <a:lnTo>
                    <a:pt x="1848739" y="243839"/>
                  </a:lnTo>
                  <a:lnTo>
                    <a:pt x="1792351" y="208280"/>
                  </a:lnTo>
                  <a:lnTo>
                    <a:pt x="1761489" y="193039"/>
                  </a:lnTo>
                  <a:lnTo>
                    <a:pt x="1728851" y="176530"/>
                  </a:lnTo>
                  <a:lnTo>
                    <a:pt x="1694561" y="162560"/>
                  </a:lnTo>
                  <a:lnTo>
                    <a:pt x="1658874" y="147320"/>
                  </a:lnTo>
                  <a:lnTo>
                    <a:pt x="1621536" y="134620"/>
                  </a:lnTo>
                  <a:lnTo>
                    <a:pt x="1582674" y="121920"/>
                  </a:lnTo>
                  <a:lnTo>
                    <a:pt x="1501139" y="99060"/>
                  </a:lnTo>
                  <a:lnTo>
                    <a:pt x="1458340" y="88900"/>
                  </a:lnTo>
                  <a:lnTo>
                    <a:pt x="1414526" y="80010"/>
                  </a:lnTo>
                  <a:lnTo>
                    <a:pt x="1323339" y="64770"/>
                  </a:lnTo>
                  <a:lnTo>
                    <a:pt x="1276223" y="58420"/>
                  </a:lnTo>
                  <a:lnTo>
                    <a:pt x="1240218" y="5461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23586" y="3137661"/>
            <a:ext cx="1211580" cy="5816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36220">
              <a:lnSpc>
                <a:spcPct val="102800"/>
              </a:lnSpc>
              <a:spcBef>
                <a:spcPts val="40"/>
              </a:spcBef>
            </a:pP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Defect  </a:t>
            </a:r>
            <a:r>
              <a:rPr sz="1800" spc="1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16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43811" y="3113532"/>
            <a:ext cx="4985385" cy="3272154"/>
            <a:chOff x="1543811" y="3113532"/>
            <a:chExt cx="4985385" cy="3272154"/>
          </a:xfrm>
        </p:grpSpPr>
        <p:sp>
          <p:nvSpPr>
            <p:cNvPr id="19" name="object 19"/>
            <p:cNvSpPr/>
            <p:nvPr/>
          </p:nvSpPr>
          <p:spPr>
            <a:xfrm>
              <a:off x="1909571" y="3113532"/>
              <a:ext cx="2801112" cy="1685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3811" y="4188587"/>
              <a:ext cx="4985004" cy="21966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01615" y="4323715"/>
            <a:ext cx="1257300" cy="5822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254000">
              <a:lnSpc>
                <a:spcPct val="102899"/>
              </a:lnSpc>
              <a:spcBef>
                <a:spcPts val="35"/>
              </a:spcBef>
            </a:pP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formal 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1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15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1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7975" y="5252720"/>
            <a:ext cx="1050290" cy="5816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261620">
              <a:lnSpc>
                <a:spcPct val="102800"/>
              </a:lnSpc>
              <a:spcBef>
                <a:spcPts val="40"/>
              </a:spcBef>
            </a:pP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fault  </a:t>
            </a:r>
            <a:r>
              <a:rPr sz="1800" spc="1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rance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8914" y="5634329"/>
            <a:ext cx="1256665" cy="53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700" spc="80" dirty="0">
                <a:solidFill>
                  <a:srgbClr val="FFFFFF"/>
                </a:solidFill>
                <a:latin typeface="Arial"/>
                <a:cs typeface="Arial"/>
              </a:rPr>
              <a:t>failure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600" spc="6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9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100" dirty="0">
                <a:solidFill>
                  <a:srgbClr val="FFFFFF"/>
                </a:solidFill>
                <a:latin typeface="Arial"/>
                <a:cs typeface="Arial"/>
              </a:rPr>
              <a:t>nment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95044" y="3639311"/>
            <a:ext cx="2395855" cy="1865630"/>
            <a:chOff x="1495044" y="3639311"/>
            <a:chExt cx="2395855" cy="1865630"/>
          </a:xfrm>
        </p:grpSpPr>
        <p:sp>
          <p:nvSpPr>
            <p:cNvPr id="25" name="object 25"/>
            <p:cNvSpPr/>
            <p:nvPr/>
          </p:nvSpPr>
          <p:spPr>
            <a:xfrm>
              <a:off x="1857756" y="3643883"/>
              <a:ext cx="2028825" cy="1626235"/>
            </a:xfrm>
            <a:custGeom>
              <a:avLst/>
              <a:gdLst/>
              <a:ahLst/>
              <a:cxnLst/>
              <a:rect l="l" t="t" r="r" b="b"/>
              <a:pathLst>
                <a:path w="2028825" h="1626235">
                  <a:moveTo>
                    <a:pt x="0" y="0"/>
                  </a:moveTo>
                  <a:lnTo>
                    <a:pt x="2028317" y="1625727"/>
                  </a:lnTo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9616" y="3785615"/>
              <a:ext cx="1285875" cy="1714500"/>
            </a:xfrm>
            <a:custGeom>
              <a:avLst/>
              <a:gdLst/>
              <a:ahLst/>
              <a:cxnLst/>
              <a:rect l="l" t="t" r="r" b="b"/>
              <a:pathLst>
                <a:path w="1285875" h="1714500">
                  <a:moveTo>
                    <a:pt x="0" y="0"/>
                  </a:moveTo>
                  <a:lnTo>
                    <a:pt x="1285875" y="1714499"/>
                  </a:lnTo>
                </a:path>
              </a:pathLst>
            </a:custGeom>
            <a:ln w="9144">
              <a:solidFill>
                <a:srgbClr val="2CA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A9AAF6-E431-49C8-886D-BF92E8904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41108" r="23333" b="7015"/>
          <a:stretch/>
        </p:blipFill>
        <p:spPr>
          <a:xfrm>
            <a:off x="-1143000" y="91326"/>
            <a:ext cx="11986676" cy="67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14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96437B-72F2-485A-A07B-F3D61402A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11462" r="26667" b="26285"/>
          <a:stretch/>
        </p:blipFill>
        <p:spPr>
          <a:xfrm>
            <a:off x="-1295400" y="-304800"/>
            <a:ext cx="10651671" cy="81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AC138B-4B36-4FA4-9D9F-0C791EB1D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13660" r="20000" b="27768"/>
          <a:stretch/>
        </p:blipFill>
        <p:spPr>
          <a:xfrm>
            <a:off x="-2209800" y="-706322"/>
            <a:ext cx="12954000" cy="75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50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C4CA7-7685-4688-9A03-6A21AAE9D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4" t="35178" r="20000" b="7016"/>
          <a:stretch/>
        </p:blipFill>
        <p:spPr>
          <a:xfrm>
            <a:off x="-1154721" y="0"/>
            <a:ext cx="11453442" cy="72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3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665" y="848948"/>
            <a:ext cx="815467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</a:pPr>
            <a:r>
              <a:rPr sz="1800" b="1" spc="125" dirty="0">
                <a:solidFill>
                  <a:schemeClr val="bg1">
                    <a:lumMod val="75000"/>
                  </a:schemeClr>
                </a:solidFill>
              </a:rPr>
              <a:t>Comparison </a:t>
            </a:r>
            <a:r>
              <a:rPr sz="1800" b="1" spc="200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sz="1800" b="1" spc="145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sz="1800" b="1" spc="165" dirty="0">
                <a:solidFill>
                  <a:schemeClr val="bg1">
                    <a:lumMod val="75000"/>
                  </a:schemeClr>
                </a:solidFill>
              </a:rPr>
              <a:t>different </a:t>
            </a:r>
            <a:r>
              <a:rPr sz="1800" b="1" spc="145" dirty="0">
                <a:solidFill>
                  <a:schemeClr val="bg1">
                    <a:lumMod val="75000"/>
                  </a:schemeClr>
                </a:solidFill>
              </a:rPr>
              <a:t>quality </a:t>
            </a:r>
            <a:r>
              <a:rPr sz="1800" b="1" spc="65" dirty="0">
                <a:solidFill>
                  <a:schemeClr val="bg1">
                    <a:lumMod val="75000"/>
                  </a:schemeClr>
                </a:solidFill>
              </a:rPr>
              <a:t>assurance  </a:t>
            </a:r>
            <a:r>
              <a:rPr sz="1800" b="1" spc="-3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(QA) </a:t>
            </a:r>
            <a:r>
              <a:rPr sz="18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techniques </a:t>
            </a:r>
            <a:r>
              <a:rPr sz="1800" b="1" spc="2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activities </a:t>
            </a:r>
            <a:r>
              <a:rPr sz="1800" b="1" spc="170" dirty="0">
                <a:solidFill>
                  <a:schemeClr val="bg1">
                    <a:lumMod val="75000"/>
                  </a:schemeClr>
                </a:solidFill>
              </a:rPr>
              <a:t>will </a:t>
            </a:r>
            <a:r>
              <a:rPr sz="1800" b="1" spc="55" dirty="0">
                <a:solidFill>
                  <a:schemeClr val="bg1">
                    <a:lumMod val="75000"/>
                  </a:schemeClr>
                </a:solidFill>
              </a:rPr>
              <a:t>achieve </a:t>
            </a:r>
            <a:r>
              <a:rPr sz="1800" b="1" spc="125" dirty="0">
                <a:solidFill>
                  <a:schemeClr val="bg1">
                    <a:lumMod val="75000"/>
                  </a:schemeClr>
                </a:solidFill>
              </a:rPr>
              <a:t>by  </a:t>
            </a:r>
            <a:r>
              <a:rPr sz="1800" b="1" spc="160" dirty="0">
                <a:solidFill>
                  <a:schemeClr val="bg1">
                    <a:lumMod val="75000"/>
                  </a:schemeClr>
                </a:solidFill>
              </a:rPr>
              <a:t>examining </a:t>
            </a:r>
            <a:r>
              <a:rPr sz="1800" b="1" spc="125" dirty="0">
                <a:solidFill>
                  <a:schemeClr val="bg1">
                    <a:lumMod val="75000"/>
                  </a:schemeClr>
                </a:solidFill>
              </a:rPr>
              <a:t>many </a:t>
            </a:r>
            <a:r>
              <a:rPr sz="1800" b="1" spc="130" dirty="0">
                <a:solidFill>
                  <a:schemeClr val="bg1">
                    <a:lumMod val="75000"/>
                  </a:schemeClr>
                </a:solidFill>
              </a:rPr>
              <a:t>questions </a:t>
            </a:r>
            <a:r>
              <a:rPr sz="1800" b="1" spc="120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sz="1800" b="1" spc="125" dirty="0">
                <a:solidFill>
                  <a:schemeClr val="bg1">
                    <a:lumMod val="75000"/>
                  </a:schemeClr>
                </a:solidFill>
              </a:rPr>
              <a:t>criteria  </a:t>
            </a:r>
            <a:r>
              <a:rPr sz="1800" b="1" spc="114" dirty="0">
                <a:solidFill>
                  <a:schemeClr val="bg1">
                    <a:lumMod val="75000"/>
                  </a:schemeClr>
                </a:solidFill>
              </a:rPr>
              <a:t>related </a:t>
            </a:r>
            <a:r>
              <a:rPr sz="1800" b="1" spc="210" dirty="0">
                <a:solidFill>
                  <a:schemeClr val="bg1">
                    <a:lumMod val="75000"/>
                  </a:schemeClr>
                </a:solidFill>
              </a:rPr>
              <a:t>to</a:t>
            </a:r>
            <a:r>
              <a:rPr sz="1800" b="1" spc="14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sz="1800" b="1" spc="105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sz="18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665" y="2514600"/>
            <a:ext cx="8154670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5184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60" dirty="0">
                <a:latin typeface="Arial"/>
                <a:cs typeface="Arial"/>
              </a:rPr>
              <a:t>their </a:t>
            </a:r>
            <a:r>
              <a:rPr sz="2700" spc="90" dirty="0">
                <a:latin typeface="Arial"/>
                <a:cs typeface="Arial"/>
              </a:rPr>
              <a:t>effectiveness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125" dirty="0">
                <a:latin typeface="Arial"/>
                <a:cs typeface="Arial"/>
              </a:rPr>
              <a:t>dealing </a:t>
            </a:r>
            <a:r>
              <a:rPr sz="2700" spc="185" dirty="0">
                <a:latin typeface="Arial"/>
                <a:cs typeface="Arial"/>
              </a:rPr>
              <a:t>with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160" dirty="0">
                <a:latin typeface="Arial"/>
                <a:cs typeface="Arial"/>
              </a:rPr>
              <a:t>different  </a:t>
            </a:r>
            <a:r>
              <a:rPr sz="2700" spc="105" dirty="0">
                <a:latin typeface="Arial"/>
                <a:cs typeface="Arial"/>
              </a:rPr>
              <a:t>types </a:t>
            </a:r>
            <a:r>
              <a:rPr sz="2700" spc="195" dirty="0">
                <a:latin typeface="Arial"/>
                <a:cs typeface="Arial"/>
              </a:rPr>
              <a:t>of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problems.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60" dirty="0">
                <a:latin typeface="Arial"/>
                <a:cs typeface="Arial"/>
              </a:rPr>
              <a:t>their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cost.</a:t>
            </a:r>
            <a:endParaRPr sz="27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60" dirty="0">
                <a:latin typeface="Arial"/>
                <a:cs typeface="Arial"/>
              </a:rPr>
              <a:t>their </a:t>
            </a:r>
            <a:r>
              <a:rPr sz="2700" spc="135" dirty="0">
                <a:latin typeface="Arial"/>
                <a:cs typeface="Arial"/>
              </a:rPr>
              <a:t>applicability </a:t>
            </a:r>
            <a:r>
              <a:rPr sz="2700" spc="150" dirty="0">
                <a:latin typeface="Arial"/>
                <a:cs typeface="Arial"/>
              </a:rPr>
              <a:t>under </a:t>
            </a:r>
            <a:r>
              <a:rPr sz="2700" spc="160" dirty="0">
                <a:latin typeface="Arial"/>
                <a:cs typeface="Arial"/>
              </a:rPr>
              <a:t>different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135" dirty="0">
                <a:latin typeface="Arial"/>
                <a:cs typeface="Arial"/>
              </a:rPr>
              <a:t>environments 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30" dirty="0">
                <a:latin typeface="Arial"/>
                <a:cs typeface="Arial"/>
              </a:rPr>
              <a:t>development</a:t>
            </a:r>
            <a:r>
              <a:rPr sz="2700" spc="70" dirty="0">
                <a:latin typeface="Arial"/>
                <a:cs typeface="Arial"/>
              </a:rPr>
              <a:t> phases.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3429000"/>
            <a:ext cx="7894955" cy="296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14" dirty="0">
                <a:latin typeface="Arial"/>
                <a:cs typeface="Arial"/>
              </a:rPr>
              <a:t>comparing </a:t>
            </a:r>
            <a:r>
              <a:rPr sz="2200" spc="130" dirty="0">
                <a:latin typeface="Arial"/>
                <a:cs typeface="Arial"/>
              </a:rPr>
              <a:t>different </a:t>
            </a:r>
            <a:r>
              <a:rPr sz="2200" spc="20" dirty="0">
                <a:latin typeface="Arial"/>
                <a:cs typeface="Arial"/>
              </a:rPr>
              <a:t>QA </a:t>
            </a:r>
            <a:r>
              <a:rPr sz="2200" spc="80" dirty="0">
                <a:latin typeface="Arial"/>
                <a:cs typeface="Arial"/>
              </a:rPr>
              <a:t>alternatives </a:t>
            </a:r>
            <a:r>
              <a:rPr sz="2200" spc="100" dirty="0">
                <a:latin typeface="Arial"/>
                <a:cs typeface="Arial"/>
              </a:rPr>
              <a:t>by </a:t>
            </a:r>
            <a:r>
              <a:rPr sz="2200" spc="125" dirty="0">
                <a:latin typeface="Arial"/>
                <a:cs typeface="Arial"/>
              </a:rPr>
              <a:t>examining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100" dirty="0">
                <a:latin typeface="Arial"/>
                <a:cs typeface="Arial"/>
              </a:rPr>
              <a:t>the: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2CA1BE"/>
              </a:buClr>
              <a:buSzPct val="68181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200" spc="85" dirty="0">
                <a:latin typeface="Arial"/>
                <a:cs typeface="Arial"/>
              </a:rPr>
              <a:t>specific </a:t>
            </a:r>
            <a:r>
              <a:rPr sz="2200" b="1" spc="-15" dirty="0">
                <a:latin typeface="Arial"/>
                <a:cs typeface="Arial"/>
              </a:rPr>
              <a:t>perspectives </a:t>
            </a:r>
            <a:r>
              <a:rPr sz="2200" b="1" spc="35" dirty="0">
                <a:latin typeface="Arial"/>
                <a:cs typeface="Arial"/>
              </a:rPr>
              <a:t>of </a:t>
            </a:r>
            <a:r>
              <a:rPr sz="2200" b="1" spc="20" dirty="0">
                <a:latin typeface="Arial"/>
                <a:cs typeface="Arial"/>
              </a:rPr>
              <a:t>defect </a:t>
            </a:r>
            <a:r>
              <a:rPr sz="2200" spc="95" dirty="0">
                <a:latin typeface="Arial"/>
                <a:cs typeface="Arial"/>
              </a:rPr>
              <a:t>they </a:t>
            </a:r>
            <a:r>
              <a:rPr sz="2200" spc="45" dirty="0">
                <a:latin typeface="Arial"/>
                <a:cs typeface="Arial"/>
              </a:rPr>
              <a:t>are </a:t>
            </a:r>
            <a:r>
              <a:rPr sz="2200" spc="95" dirty="0">
                <a:latin typeface="Arial"/>
                <a:cs typeface="Arial"/>
              </a:rPr>
              <a:t>dealing</a:t>
            </a:r>
            <a:r>
              <a:rPr sz="2200" spc="375" dirty="0">
                <a:latin typeface="Arial"/>
                <a:cs typeface="Arial"/>
              </a:rPr>
              <a:t> </a:t>
            </a:r>
            <a:r>
              <a:rPr sz="2200" spc="135" dirty="0">
                <a:latin typeface="Arial"/>
                <a:cs typeface="Arial"/>
              </a:rPr>
              <a:t>with,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8181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200" b="1" spc="40" dirty="0">
                <a:latin typeface="Arial"/>
                <a:cs typeface="Arial"/>
              </a:rPr>
              <a:t>kind of </a:t>
            </a:r>
            <a:r>
              <a:rPr sz="2200" b="1" spc="20" dirty="0">
                <a:latin typeface="Arial"/>
                <a:cs typeface="Arial"/>
              </a:rPr>
              <a:t>problems </a:t>
            </a:r>
            <a:r>
              <a:rPr sz="2200" spc="95" dirty="0">
                <a:latin typeface="Arial"/>
                <a:cs typeface="Arial"/>
              </a:rPr>
              <a:t>they </a:t>
            </a:r>
            <a:r>
              <a:rPr sz="2200" spc="45" dirty="0">
                <a:latin typeface="Arial"/>
                <a:cs typeface="Arial"/>
              </a:rPr>
              <a:t>are </a:t>
            </a:r>
            <a:r>
              <a:rPr sz="2200" spc="135" dirty="0">
                <a:latin typeface="Arial"/>
                <a:cs typeface="Arial"/>
              </a:rPr>
              <a:t>good </a:t>
            </a:r>
            <a:r>
              <a:rPr sz="2200" spc="95" dirty="0">
                <a:latin typeface="Arial"/>
                <a:cs typeface="Arial"/>
              </a:rPr>
              <a:t>at</a:t>
            </a:r>
            <a:r>
              <a:rPr sz="2200" spc="200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addressing,</a:t>
            </a:r>
            <a:endParaRPr sz="2200" dirty="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8181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125" dirty="0">
                <a:latin typeface="Arial"/>
                <a:cs typeface="Arial"/>
              </a:rPr>
              <a:t>their </a:t>
            </a:r>
            <a:r>
              <a:rPr sz="2200" spc="120" dirty="0">
                <a:latin typeface="Arial"/>
                <a:cs typeface="Arial"/>
              </a:rPr>
              <a:t>suitability </a:t>
            </a:r>
            <a:r>
              <a:rPr sz="2200" spc="165" dirty="0">
                <a:latin typeface="Arial"/>
                <a:cs typeface="Arial"/>
              </a:rPr>
              <a:t>to </a:t>
            </a:r>
            <a:r>
              <a:rPr sz="2200" spc="130" dirty="0">
                <a:latin typeface="Arial"/>
                <a:cs typeface="Arial"/>
              </a:rPr>
              <a:t>different </a:t>
            </a:r>
            <a:r>
              <a:rPr sz="2200" b="1" spc="20" dirty="0">
                <a:latin typeface="Arial"/>
                <a:cs typeface="Arial"/>
              </a:rPr>
              <a:t>defect </a:t>
            </a:r>
            <a:r>
              <a:rPr sz="2200" b="1" spc="-25" dirty="0">
                <a:latin typeface="Arial"/>
                <a:cs typeface="Arial"/>
              </a:rPr>
              <a:t>levels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and</a:t>
            </a:r>
            <a:endParaRPr sz="2200" dirty="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</a:pPr>
            <a:r>
              <a:rPr sz="2200" spc="55" dirty="0">
                <a:latin typeface="Arial"/>
                <a:cs typeface="Arial"/>
              </a:rPr>
              <a:t>pervasiveness,</a:t>
            </a:r>
            <a:endParaRPr sz="2200" dirty="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8181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125" dirty="0">
                <a:latin typeface="Arial"/>
                <a:cs typeface="Arial"/>
              </a:rPr>
              <a:t>their </a:t>
            </a:r>
            <a:r>
              <a:rPr sz="2200" spc="114" dirty="0">
                <a:latin typeface="Arial"/>
                <a:cs typeface="Arial"/>
              </a:rPr>
              <a:t>ability </a:t>
            </a:r>
            <a:r>
              <a:rPr sz="2200" spc="165" dirty="0">
                <a:latin typeface="Arial"/>
                <a:cs typeface="Arial"/>
              </a:rPr>
              <a:t>to </a:t>
            </a:r>
            <a:r>
              <a:rPr sz="2200" b="1" spc="10" dirty="0">
                <a:latin typeface="Arial"/>
                <a:cs typeface="Arial"/>
              </a:rPr>
              <a:t>provide </a:t>
            </a:r>
            <a:r>
              <a:rPr sz="2200" b="1" spc="25" dirty="0">
                <a:latin typeface="Arial"/>
                <a:cs typeface="Arial"/>
              </a:rPr>
              <a:t>additional </a:t>
            </a:r>
            <a:r>
              <a:rPr sz="2200" b="1" spc="35" dirty="0">
                <a:latin typeface="Arial"/>
                <a:cs typeface="Arial"/>
              </a:rPr>
              <a:t>information </a:t>
            </a:r>
            <a:r>
              <a:rPr sz="2200" spc="160" dirty="0">
                <a:latin typeface="Arial"/>
                <a:cs typeface="Arial"/>
              </a:rPr>
              <a:t>for </a:t>
            </a:r>
            <a:r>
              <a:rPr sz="2200" spc="110" dirty="0">
                <a:latin typeface="Arial"/>
                <a:cs typeface="Arial"/>
              </a:rPr>
              <a:t>quality  </a:t>
            </a:r>
            <a:r>
              <a:rPr sz="2200" spc="120" dirty="0">
                <a:latin typeface="Arial"/>
                <a:cs typeface="Arial"/>
              </a:rPr>
              <a:t>improvement.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209800"/>
            <a:ext cx="7915656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485" y="533400"/>
            <a:ext cx="7987030" cy="57637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6080" indent="-37338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67241"/>
              <a:buFont typeface="Wingdings"/>
              <a:buChar char=""/>
              <a:tabLst>
                <a:tab pos="385445" algn="l"/>
                <a:tab pos="386080" algn="l"/>
              </a:tabLst>
            </a:pPr>
            <a:r>
              <a:rPr sz="2900" b="1" spc="30" dirty="0">
                <a:solidFill>
                  <a:schemeClr val="bg1"/>
                </a:solidFill>
                <a:latin typeface="Arial"/>
                <a:cs typeface="Arial"/>
              </a:rPr>
              <a:t>Defect</a:t>
            </a:r>
            <a:r>
              <a:rPr sz="2900" b="1" spc="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chemeClr val="bg1"/>
                </a:solidFill>
                <a:latin typeface="Arial"/>
                <a:cs typeface="Arial"/>
              </a:rPr>
              <a:t>perspective:</a:t>
            </a:r>
            <a:endParaRPr sz="29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68605" marR="5080" indent="228600">
              <a:lnSpc>
                <a:spcPts val="2590"/>
              </a:lnSpc>
              <a:spcBef>
                <a:spcPts val="3710"/>
              </a:spcBef>
              <a:tabLst>
                <a:tab pos="1797685" algn="l"/>
              </a:tabLst>
            </a:pPr>
            <a:endParaRPr lang="en-US" sz="2400" spc="70" dirty="0">
              <a:latin typeface="Arial"/>
              <a:cs typeface="Arial"/>
            </a:endParaRPr>
          </a:p>
          <a:p>
            <a:pPr marL="268605" marR="5080" indent="228600">
              <a:lnSpc>
                <a:spcPts val="2590"/>
              </a:lnSpc>
              <a:spcBef>
                <a:spcPts val="3710"/>
              </a:spcBef>
              <a:tabLst>
                <a:tab pos="1797685" algn="l"/>
              </a:tabLst>
            </a:pPr>
            <a:r>
              <a:rPr sz="2400" spc="70" dirty="0">
                <a:latin typeface="Arial"/>
                <a:cs typeface="Arial"/>
              </a:rPr>
              <a:t>Examine </a:t>
            </a:r>
            <a:r>
              <a:rPr sz="2400" b="1" spc="30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s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25" dirty="0">
                <a:latin typeface="Arial"/>
                <a:cs typeface="Arial"/>
              </a:rPr>
              <a:t>QA </a:t>
            </a:r>
            <a:r>
              <a:rPr sz="2400" spc="114" dirty="0">
                <a:latin typeface="Arial"/>
                <a:cs typeface="Arial"/>
              </a:rPr>
              <a:t>technique </a:t>
            </a:r>
            <a:r>
              <a:rPr sz="2400" spc="110" dirty="0">
                <a:latin typeface="Arial"/>
                <a:cs typeface="Arial"/>
              </a:rPr>
              <a:t>dealing </a:t>
            </a:r>
            <a:r>
              <a:rPr sz="2400" spc="165" dirty="0">
                <a:latin typeface="Arial"/>
                <a:cs typeface="Arial"/>
              </a:rPr>
              <a:t>with </a:t>
            </a:r>
            <a:r>
              <a:rPr sz="2400" spc="110" dirty="0">
                <a:latin typeface="Arial"/>
                <a:cs typeface="Arial"/>
              </a:rPr>
              <a:t>errors,  </a:t>
            </a:r>
            <a:r>
              <a:rPr sz="2400" spc="120" dirty="0">
                <a:latin typeface="Arial"/>
                <a:cs typeface="Arial"/>
              </a:rPr>
              <a:t>faults, </a:t>
            </a:r>
            <a:r>
              <a:rPr sz="2400" spc="155" dirty="0">
                <a:latin typeface="Arial"/>
                <a:cs typeface="Arial"/>
              </a:rPr>
              <a:t>or	</a:t>
            </a:r>
            <a:r>
              <a:rPr sz="2400" spc="60" dirty="0">
                <a:latin typeface="Arial"/>
                <a:cs typeface="Arial"/>
              </a:rPr>
              <a:t>failures?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Arial"/>
              <a:cs typeface="Arial"/>
            </a:endParaRPr>
          </a:p>
          <a:p>
            <a:pPr marL="268605" marR="382270" indent="130810">
              <a:lnSpc>
                <a:spcPts val="2590"/>
              </a:lnSpc>
            </a:pPr>
            <a:r>
              <a:rPr sz="2400" spc="90" dirty="0">
                <a:latin typeface="Arial"/>
                <a:cs typeface="Arial"/>
              </a:rPr>
              <a:t>This </a:t>
            </a:r>
            <a:r>
              <a:rPr sz="2400" spc="130" dirty="0">
                <a:latin typeface="Arial"/>
                <a:cs typeface="Arial"/>
              </a:rPr>
              <a:t>examination </a:t>
            </a:r>
            <a:r>
              <a:rPr sz="2400" spc="50" dirty="0">
                <a:latin typeface="Arial"/>
                <a:cs typeface="Arial"/>
              </a:rPr>
              <a:t>can </a:t>
            </a:r>
            <a:r>
              <a:rPr sz="2400" spc="85" dirty="0">
                <a:latin typeface="Arial"/>
                <a:cs typeface="Arial"/>
              </a:rPr>
              <a:t>be </a:t>
            </a:r>
            <a:r>
              <a:rPr sz="2400" spc="135" dirty="0">
                <a:latin typeface="Arial"/>
                <a:cs typeface="Arial"/>
              </a:rPr>
              <a:t>broken </a:t>
            </a:r>
            <a:r>
              <a:rPr sz="2400" spc="140" dirty="0">
                <a:latin typeface="Arial"/>
                <a:cs typeface="Arial"/>
              </a:rPr>
              <a:t>down </a:t>
            </a:r>
            <a:r>
              <a:rPr sz="2400" spc="165" dirty="0">
                <a:latin typeface="Arial"/>
                <a:cs typeface="Arial"/>
              </a:rPr>
              <a:t>into </a:t>
            </a:r>
            <a:r>
              <a:rPr sz="2400" spc="155" dirty="0">
                <a:latin typeface="Arial"/>
                <a:cs typeface="Arial"/>
              </a:rPr>
              <a:t>two  </a:t>
            </a:r>
            <a:r>
              <a:rPr sz="2400" spc="114" dirty="0">
                <a:latin typeface="Arial"/>
                <a:cs typeface="Arial"/>
              </a:rPr>
              <a:t>parts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Arial"/>
              <a:cs typeface="Arial"/>
            </a:endParaRPr>
          </a:p>
          <a:p>
            <a:pPr marL="527685" marR="464184" indent="-515620">
              <a:lnSpc>
                <a:spcPts val="2600"/>
              </a:lnSpc>
              <a:buSzPct val="72916"/>
              <a:buAutoNum type="romanLcPeriod"/>
              <a:tabLst>
                <a:tab pos="527685" algn="l"/>
                <a:tab pos="528320" algn="l"/>
              </a:tabLst>
            </a:pPr>
            <a:r>
              <a:rPr sz="2400" spc="105" dirty="0">
                <a:latin typeface="Arial"/>
                <a:cs typeface="Arial"/>
              </a:rPr>
              <a:t>Detection </a:t>
            </a:r>
            <a:r>
              <a:rPr sz="2400" spc="155" dirty="0">
                <a:latin typeface="Arial"/>
                <a:cs typeface="Arial"/>
              </a:rPr>
              <a:t>or </a:t>
            </a:r>
            <a:r>
              <a:rPr sz="2400" spc="105" dirty="0">
                <a:latin typeface="Arial"/>
                <a:cs typeface="Arial"/>
              </a:rPr>
              <a:t>observation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95" dirty="0">
                <a:latin typeface="Arial"/>
                <a:cs typeface="Arial"/>
              </a:rPr>
              <a:t>specific </a:t>
            </a:r>
            <a:r>
              <a:rPr sz="2400" spc="130" dirty="0">
                <a:latin typeface="Arial"/>
                <a:cs typeface="Arial"/>
              </a:rPr>
              <a:t>problems  </a:t>
            </a:r>
            <a:r>
              <a:rPr sz="2400" spc="195" dirty="0">
                <a:latin typeface="Arial"/>
                <a:cs typeface="Arial"/>
              </a:rPr>
              <a:t>from </a:t>
            </a:r>
            <a:r>
              <a:rPr sz="2400" spc="95" dirty="0">
                <a:latin typeface="Arial"/>
                <a:cs typeface="Arial"/>
              </a:rPr>
              <a:t>specific </a:t>
            </a:r>
            <a:r>
              <a:rPr sz="2400" spc="100" dirty="0">
                <a:latin typeface="Arial"/>
                <a:cs typeface="Arial"/>
              </a:rPr>
              <a:t>defect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perspectives.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romanLcPeriod"/>
            </a:pPr>
            <a:endParaRPr sz="2950" dirty="0">
              <a:latin typeface="Arial"/>
              <a:cs typeface="Arial"/>
            </a:endParaRPr>
          </a:p>
          <a:p>
            <a:pPr marL="527685" marR="554355" indent="-515620">
              <a:lnSpc>
                <a:spcPts val="2590"/>
              </a:lnSpc>
              <a:buSzPct val="68750"/>
              <a:buAutoNum type="romanLcPeriod"/>
              <a:tabLst>
                <a:tab pos="527685" algn="l"/>
                <a:tab pos="528320" algn="l"/>
              </a:tabLst>
            </a:pPr>
            <a:r>
              <a:rPr sz="2400" spc="55" dirty="0">
                <a:latin typeface="Arial"/>
                <a:cs typeface="Arial"/>
              </a:rPr>
              <a:t>Types </a:t>
            </a:r>
            <a:r>
              <a:rPr sz="2400" spc="180" dirty="0">
                <a:latin typeface="Arial"/>
                <a:cs typeface="Arial"/>
              </a:rPr>
              <a:t>of </a:t>
            </a:r>
            <a:r>
              <a:rPr sz="2400" spc="204" dirty="0">
                <a:latin typeface="Arial"/>
                <a:cs typeface="Arial"/>
              </a:rPr>
              <a:t>follow-up </a:t>
            </a:r>
            <a:r>
              <a:rPr sz="2400" spc="95" dirty="0">
                <a:latin typeface="Arial"/>
                <a:cs typeface="Arial"/>
              </a:rPr>
              <a:t>actions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75" dirty="0">
                <a:latin typeface="Arial"/>
                <a:cs typeface="Arial"/>
              </a:rPr>
              <a:t>deal </a:t>
            </a:r>
            <a:r>
              <a:rPr sz="2400" spc="165" dirty="0">
                <a:latin typeface="Arial"/>
                <a:cs typeface="Arial"/>
              </a:rPr>
              <a:t>with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  </a:t>
            </a:r>
            <a:r>
              <a:rPr sz="2400" spc="85" dirty="0">
                <a:latin typeface="Arial"/>
                <a:cs typeface="Arial"/>
              </a:rPr>
              <a:t>observed </a:t>
            </a:r>
            <a:r>
              <a:rPr sz="2400" spc="155" dirty="0">
                <a:latin typeface="Arial"/>
                <a:cs typeface="Arial"/>
              </a:rPr>
              <a:t>or </a:t>
            </a:r>
            <a:r>
              <a:rPr sz="2400" spc="100" dirty="0">
                <a:latin typeface="Arial"/>
                <a:cs typeface="Arial"/>
              </a:rPr>
              <a:t>detected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problems.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2296795"/>
            <a:ext cx="8229600" cy="12700"/>
            <a:chOff x="457200" y="2296795"/>
            <a:chExt cx="8229600" cy="12700"/>
          </a:xfrm>
        </p:grpSpPr>
        <p:sp>
          <p:nvSpPr>
            <p:cNvPr id="3" name="object 3"/>
            <p:cNvSpPr/>
            <p:nvPr/>
          </p:nvSpPr>
          <p:spPr>
            <a:xfrm>
              <a:off x="3200400" y="2303145"/>
              <a:ext cx="5486400" cy="0"/>
            </a:xfrm>
            <a:custGeom>
              <a:avLst/>
              <a:gdLst/>
              <a:ahLst/>
              <a:cxnLst/>
              <a:rect l="l" t="t" r="r" b="b"/>
              <a:pathLst>
                <a:path w="5486400">
                  <a:moveTo>
                    <a:pt x="0" y="0"/>
                  </a:moveTo>
                  <a:lnTo>
                    <a:pt x="5486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2303145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0" y="0"/>
                  </a:moveTo>
                  <a:lnTo>
                    <a:pt x="2743200" y="0"/>
                  </a:lnTo>
                </a:path>
              </a:pathLst>
            </a:custGeom>
            <a:ln w="12700">
              <a:solidFill>
                <a:srgbClr val="464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57200" y="157162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464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79742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464A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3600" y="1629411"/>
            <a:ext cx="2558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800" spc="100" dirty="0">
                <a:latin typeface="Arial"/>
                <a:cs typeface="Arial"/>
              </a:rPr>
              <a:t>At </a:t>
            </a:r>
            <a:r>
              <a:rPr sz="1800" spc="95" dirty="0">
                <a:latin typeface="Arial"/>
                <a:cs typeface="Arial"/>
              </a:rPr>
              <a:t>Follow-up(&amp; </a:t>
            </a:r>
            <a:r>
              <a:rPr sz="1800" spc="70" dirty="0">
                <a:latin typeface="Arial"/>
                <a:cs typeface="Arial"/>
              </a:rPr>
              <a:t>Action)  </a:t>
            </a:r>
            <a:r>
              <a:rPr sz="1800" spc="110" dirty="0">
                <a:latin typeface="Arial"/>
                <a:cs typeface="Arial"/>
              </a:rPr>
              <a:t>fault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removal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0663" y="1609218"/>
            <a:ext cx="16789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800" spc="100" dirty="0">
                <a:latin typeface="Arial"/>
                <a:cs typeface="Arial"/>
              </a:rPr>
              <a:t>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Observation  </a:t>
            </a:r>
            <a:r>
              <a:rPr sz="1800" spc="80" dirty="0">
                <a:latin typeface="Arial"/>
                <a:cs typeface="Arial"/>
              </a:rPr>
              <a:t>failures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4753" y="2585085"/>
            <a:ext cx="2546350" cy="215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60">
              <a:lnSpc>
                <a:spcPct val="135200"/>
              </a:lnSpc>
              <a:spcBef>
                <a:spcPts val="100"/>
              </a:spcBef>
            </a:pPr>
            <a:r>
              <a:rPr sz="1800" spc="70" dirty="0">
                <a:latin typeface="Arial"/>
                <a:cs typeface="Arial"/>
              </a:rPr>
              <a:t>reduced </a:t>
            </a:r>
            <a:r>
              <a:rPr sz="1800" spc="110" dirty="0">
                <a:latin typeface="Arial"/>
                <a:cs typeface="Arial"/>
              </a:rPr>
              <a:t>fault </a:t>
            </a:r>
            <a:r>
              <a:rPr sz="1800" spc="95" dirty="0">
                <a:latin typeface="Arial"/>
                <a:cs typeface="Arial"/>
              </a:rPr>
              <a:t>injection  </a:t>
            </a:r>
            <a:r>
              <a:rPr sz="1800" spc="110" dirty="0">
                <a:latin typeface="Arial"/>
                <a:cs typeface="Arial"/>
              </a:rPr>
              <a:t>fault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removal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33800"/>
              </a:lnSpc>
              <a:spcBef>
                <a:spcPts val="30"/>
              </a:spcBef>
            </a:pPr>
            <a:r>
              <a:rPr sz="1800" spc="110" dirty="0">
                <a:latin typeface="Arial"/>
                <a:cs typeface="Arial"/>
              </a:rPr>
              <a:t>fault </a:t>
            </a:r>
            <a:r>
              <a:rPr sz="1800" spc="35" dirty="0">
                <a:latin typeface="Arial"/>
                <a:cs typeface="Arial"/>
              </a:rPr>
              <a:t>absence </a:t>
            </a:r>
            <a:r>
              <a:rPr sz="1800" spc="85" dirty="0">
                <a:latin typeface="Arial"/>
                <a:cs typeface="Arial"/>
              </a:rPr>
              <a:t>verified  </a:t>
            </a:r>
            <a:r>
              <a:rPr sz="1800" spc="95" dirty="0">
                <a:latin typeface="Arial"/>
                <a:cs typeface="Arial"/>
              </a:rPr>
              <a:t>global </a:t>
            </a:r>
            <a:r>
              <a:rPr sz="1800" spc="80" dirty="0">
                <a:latin typeface="Arial"/>
                <a:cs typeface="Arial"/>
              </a:rPr>
              <a:t>failures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avoided  </a:t>
            </a:r>
            <a:r>
              <a:rPr sz="1800" spc="70" dirty="0">
                <a:latin typeface="Arial"/>
                <a:cs typeface="Arial"/>
              </a:rPr>
              <a:t>hazards </a:t>
            </a:r>
            <a:r>
              <a:rPr sz="1800" spc="95" dirty="0">
                <a:latin typeface="Arial"/>
                <a:cs typeface="Arial"/>
              </a:rPr>
              <a:t>resolution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&amp;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spc="65" dirty="0">
                <a:latin typeface="Arial"/>
                <a:cs typeface="Arial"/>
              </a:rPr>
              <a:t>damage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reduction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7914" y="2834005"/>
            <a:ext cx="2466340" cy="188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100"/>
              </a:spcBef>
            </a:pPr>
            <a:r>
              <a:rPr sz="1800" spc="80" dirty="0">
                <a:latin typeface="Arial"/>
                <a:cs typeface="Arial"/>
              </a:rPr>
              <a:t>errors </a:t>
            </a:r>
            <a:r>
              <a:rPr sz="1800" spc="50" dirty="0">
                <a:latin typeface="Arial"/>
                <a:cs typeface="Arial"/>
              </a:rPr>
              <a:t>&amp; </a:t>
            </a:r>
            <a:r>
              <a:rPr sz="1800" spc="95" dirty="0">
                <a:latin typeface="Arial"/>
                <a:cs typeface="Arial"/>
              </a:rPr>
              <a:t>error </a:t>
            </a:r>
            <a:r>
              <a:rPr sz="1800" spc="55" dirty="0">
                <a:latin typeface="Arial"/>
                <a:cs typeface="Arial"/>
              </a:rPr>
              <a:t>sources  </a:t>
            </a:r>
            <a:r>
              <a:rPr sz="1800" spc="95" dirty="0">
                <a:latin typeface="Arial"/>
                <a:cs typeface="Arial"/>
              </a:rPr>
              <a:t>faults</a:t>
            </a:r>
            <a:endParaRPr sz="1800" dirty="0">
              <a:latin typeface="Arial"/>
              <a:cs typeface="Arial"/>
            </a:endParaRPr>
          </a:p>
          <a:p>
            <a:pPr marL="12700" marR="407670">
              <a:lnSpc>
                <a:spcPct val="135200"/>
              </a:lnSpc>
            </a:pPr>
            <a:r>
              <a:rPr sz="1800" spc="30" dirty="0">
                <a:latin typeface="Arial"/>
                <a:cs typeface="Arial"/>
              </a:rPr>
              <a:t>(absence </a:t>
            </a:r>
            <a:r>
              <a:rPr sz="1800" spc="80" dirty="0">
                <a:latin typeface="Arial"/>
                <a:cs typeface="Arial"/>
              </a:rPr>
              <a:t>of)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faults  </a:t>
            </a:r>
            <a:r>
              <a:rPr sz="1800" spc="65" dirty="0">
                <a:latin typeface="Arial"/>
                <a:cs typeface="Arial"/>
              </a:rPr>
              <a:t>local </a:t>
            </a:r>
            <a:r>
              <a:rPr sz="1800" spc="75" dirty="0">
                <a:latin typeface="Arial"/>
                <a:cs typeface="Arial"/>
              </a:rPr>
              <a:t>failures  </a:t>
            </a:r>
            <a:r>
              <a:rPr sz="1800" spc="60" dirty="0">
                <a:latin typeface="Arial"/>
                <a:cs typeface="Arial"/>
              </a:rPr>
              <a:t>accidents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2466341"/>
            <a:ext cx="2191385" cy="22510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10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marL="12700" marR="226695">
              <a:lnSpc>
                <a:spcPct val="135200"/>
              </a:lnSpc>
            </a:pPr>
            <a:r>
              <a:rPr sz="1800" spc="75" dirty="0">
                <a:latin typeface="Arial"/>
                <a:cs typeface="Arial"/>
              </a:rPr>
              <a:t>defect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prevention  </a:t>
            </a:r>
            <a:r>
              <a:rPr sz="1800" spc="85" dirty="0">
                <a:latin typeface="Arial"/>
                <a:cs typeface="Arial"/>
              </a:rPr>
              <a:t>inspection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5200"/>
              </a:lnSpc>
            </a:pPr>
            <a:r>
              <a:rPr sz="1800" spc="110" dirty="0">
                <a:latin typeface="Arial"/>
                <a:cs typeface="Arial"/>
              </a:rPr>
              <a:t>formal </a:t>
            </a:r>
            <a:r>
              <a:rPr sz="1800" spc="85" dirty="0">
                <a:latin typeface="Arial"/>
                <a:cs typeface="Arial"/>
              </a:rPr>
              <a:t>verification  </a:t>
            </a:r>
            <a:r>
              <a:rPr sz="1800" spc="110" dirty="0">
                <a:latin typeface="Arial"/>
                <a:cs typeface="Arial"/>
              </a:rPr>
              <a:t>fault </a:t>
            </a:r>
            <a:r>
              <a:rPr sz="1800" spc="70" dirty="0">
                <a:latin typeface="Arial"/>
                <a:cs typeface="Arial"/>
              </a:rPr>
              <a:t>tolerance  </a:t>
            </a:r>
            <a:r>
              <a:rPr sz="1800" spc="85" dirty="0">
                <a:latin typeface="Arial"/>
                <a:cs typeface="Arial"/>
              </a:rPr>
              <a:t>failure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containment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616" y="731649"/>
            <a:ext cx="8335009" cy="8775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5"/>
              </a:spcBef>
            </a:pPr>
            <a:r>
              <a:rPr sz="1700" spc="4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700" spc="75" dirty="0">
                <a:solidFill>
                  <a:schemeClr val="bg1"/>
                </a:solidFill>
                <a:latin typeface="Arial"/>
                <a:cs typeface="Arial"/>
              </a:rPr>
              <a:t>table show </a:t>
            </a:r>
            <a:r>
              <a:rPr sz="1700" spc="9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700" spc="60" dirty="0">
                <a:solidFill>
                  <a:schemeClr val="bg1"/>
                </a:solidFill>
                <a:latin typeface="Arial"/>
                <a:cs typeface="Arial"/>
              </a:rPr>
              <a:t>Defect observed </a:t>
            </a:r>
            <a:r>
              <a:rPr sz="1700" spc="7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1700" spc="75" dirty="0">
                <a:solidFill>
                  <a:schemeClr val="bg1"/>
                </a:solidFill>
                <a:latin typeface="Arial"/>
                <a:cs typeface="Arial"/>
              </a:rPr>
              <a:t>dealt </a:t>
            </a:r>
            <a:r>
              <a:rPr sz="1700" spc="11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1700" spc="80" dirty="0">
                <a:solidFill>
                  <a:schemeClr val="bg1"/>
                </a:solidFill>
                <a:latin typeface="Arial"/>
                <a:cs typeface="Arial"/>
              </a:rPr>
              <a:t>by </a:t>
            </a:r>
            <a:r>
              <a:rPr sz="1700" spc="100" dirty="0">
                <a:solidFill>
                  <a:schemeClr val="bg1"/>
                </a:solidFill>
                <a:latin typeface="Arial"/>
                <a:cs typeface="Arial"/>
              </a:rPr>
              <a:t>different </a:t>
            </a:r>
            <a:r>
              <a:rPr sz="1700" b="1" spc="-25" dirty="0">
                <a:solidFill>
                  <a:schemeClr val="bg1"/>
                </a:solidFill>
                <a:latin typeface="Arial"/>
                <a:cs typeface="Arial"/>
              </a:rPr>
              <a:t>QA</a:t>
            </a:r>
            <a:r>
              <a:rPr sz="1700" b="1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00" b="1" spc="5" dirty="0">
                <a:solidFill>
                  <a:schemeClr val="bg1"/>
                </a:solidFill>
                <a:latin typeface="Arial"/>
                <a:cs typeface="Arial"/>
              </a:rPr>
              <a:t>alternatives</a:t>
            </a:r>
            <a:endParaRPr sz="17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solidFill>
                <a:schemeClr val="bg1"/>
              </a:solidFill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tabLst>
                <a:tab pos="2649855" algn="l"/>
                <a:tab pos="3839210" algn="l"/>
                <a:tab pos="8136255" algn="l"/>
              </a:tabLst>
            </a:pPr>
            <a:r>
              <a:rPr sz="1800" b="1" spc="-25" dirty="0">
                <a:solidFill>
                  <a:schemeClr val="bg1"/>
                </a:solidFill>
                <a:latin typeface="Arial"/>
                <a:cs typeface="Arial"/>
              </a:rPr>
              <a:t>QA</a:t>
            </a:r>
            <a:r>
              <a:rPr sz="1800" b="1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chemeClr val="bg1"/>
                </a:solidFill>
                <a:latin typeface="Arial"/>
                <a:cs typeface="Arial"/>
              </a:rPr>
              <a:t>Alternative	</a:t>
            </a:r>
            <a:r>
              <a:rPr sz="1800" b="1" u="sng" spc="10" dirty="0">
                <a:solidFill>
                  <a:schemeClr val="bg1"/>
                </a:solidFill>
                <a:uFill>
                  <a:solidFill>
                    <a:srgbClr val="464A78"/>
                  </a:solidFill>
                </a:uFill>
                <a:latin typeface="Arial"/>
                <a:cs typeface="Arial"/>
              </a:rPr>
              <a:t> 	</a:t>
            </a:r>
            <a:r>
              <a:rPr sz="1800" b="1" u="sng" spc="20" dirty="0">
                <a:solidFill>
                  <a:schemeClr val="bg1"/>
                </a:solidFill>
                <a:uFill>
                  <a:solidFill>
                    <a:srgbClr val="464A78"/>
                  </a:solidFill>
                </a:uFill>
                <a:latin typeface="Arial"/>
                <a:cs typeface="Arial"/>
              </a:rPr>
              <a:t>Defect</a:t>
            </a:r>
            <a:r>
              <a:rPr sz="1800" b="1" u="sng" spc="-10" dirty="0">
                <a:solidFill>
                  <a:schemeClr val="bg1"/>
                </a:solidFill>
                <a:uFill>
                  <a:solidFill>
                    <a:srgbClr val="464A78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5" dirty="0">
                <a:solidFill>
                  <a:schemeClr val="bg1"/>
                </a:solidFill>
                <a:uFill>
                  <a:solidFill>
                    <a:srgbClr val="464A78"/>
                  </a:solidFill>
                </a:uFill>
                <a:latin typeface="Arial"/>
                <a:cs typeface="Arial"/>
              </a:rPr>
              <a:t>Perspective</a:t>
            </a:r>
            <a:r>
              <a:rPr sz="1800" b="1" u="sng" spc="-25" dirty="0">
                <a:uFill>
                  <a:solidFill>
                    <a:srgbClr val="464A78"/>
                  </a:solidFill>
                </a:uFill>
                <a:latin typeface="Arial"/>
                <a:cs typeface="Arial"/>
              </a:rPr>
              <a:t>	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1" y="351166"/>
            <a:ext cx="7923212" cy="2191818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60"/>
              </a:spcBef>
              <a:buClr>
                <a:srgbClr val="2CA1BE"/>
              </a:buClr>
              <a:buSzPct val="68000"/>
              <a:buFont typeface="Wingdings"/>
              <a:buChar char=""/>
              <a:tabLst>
                <a:tab pos="269240" algn="l"/>
              </a:tabLst>
            </a:pPr>
            <a:r>
              <a:rPr sz="2500" b="1" spc="-5" dirty="0">
                <a:solidFill>
                  <a:schemeClr val="bg1"/>
                </a:solidFill>
                <a:latin typeface="Arial"/>
                <a:cs typeface="Arial"/>
              </a:rPr>
              <a:t>Problem</a:t>
            </a:r>
            <a:r>
              <a:rPr sz="2500" b="1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chemeClr val="bg1"/>
                </a:solidFill>
                <a:latin typeface="Arial"/>
                <a:cs typeface="Arial"/>
              </a:rPr>
              <a:t>types:</a:t>
            </a:r>
            <a:endParaRPr sz="25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68605" marR="405130" indent="-62865">
              <a:lnSpc>
                <a:spcPct val="101899"/>
              </a:lnSpc>
              <a:spcBef>
                <a:spcPts val="675"/>
              </a:spcBef>
            </a:pPr>
            <a:r>
              <a:rPr sz="2100" spc="114" dirty="0">
                <a:solidFill>
                  <a:schemeClr val="bg1"/>
                </a:solidFill>
                <a:latin typeface="Arial"/>
                <a:cs typeface="Arial"/>
              </a:rPr>
              <a:t>Different </a:t>
            </a:r>
            <a:r>
              <a:rPr sz="2100" spc="20" dirty="0">
                <a:solidFill>
                  <a:schemeClr val="bg1"/>
                </a:solidFill>
                <a:latin typeface="Arial"/>
                <a:cs typeface="Arial"/>
              </a:rPr>
              <a:t>QA </a:t>
            </a:r>
            <a:r>
              <a:rPr sz="2100" spc="90" dirty="0">
                <a:solidFill>
                  <a:schemeClr val="bg1"/>
                </a:solidFill>
                <a:latin typeface="Arial"/>
                <a:cs typeface="Arial"/>
              </a:rPr>
              <a:t>alternative </a:t>
            </a:r>
            <a:r>
              <a:rPr sz="2100" spc="165" dirty="0">
                <a:solidFill>
                  <a:schemeClr val="bg1"/>
                </a:solidFill>
                <a:latin typeface="Arial"/>
                <a:cs typeface="Arial"/>
              </a:rPr>
              <a:t>might </a:t>
            </a:r>
            <a:r>
              <a:rPr sz="2100" spc="75" dirty="0">
                <a:solidFill>
                  <a:schemeClr val="bg1"/>
                </a:solidFill>
                <a:latin typeface="Arial"/>
                <a:cs typeface="Arial"/>
              </a:rPr>
              <a:t>be </a:t>
            </a:r>
            <a:r>
              <a:rPr sz="2100" spc="80" dirty="0">
                <a:solidFill>
                  <a:schemeClr val="bg1"/>
                </a:solidFill>
                <a:latin typeface="Arial"/>
                <a:cs typeface="Arial"/>
              </a:rPr>
              <a:t>effective </a:t>
            </a:r>
            <a:r>
              <a:rPr sz="2100" spc="150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sz="2100" spc="125" dirty="0">
                <a:solidFill>
                  <a:schemeClr val="bg1"/>
                </a:solidFill>
                <a:latin typeface="Arial"/>
                <a:cs typeface="Arial"/>
              </a:rPr>
              <a:t>different  </a:t>
            </a:r>
            <a:r>
              <a:rPr sz="2100" spc="80" dirty="0">
                <a:solidFill>
                  <a:schemeClr val="bg1"/>
                </a:solidFill>
                <a:latin typeface="Arial"/>
                <a:cs typeface="Arial"/>
              </a:rPr>
              <a:t>types </a:t>
            </a:r>
            <a:r>
              <a:rPr sz="2100" spc="15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2100" spc="110" dirty="0">
                <a:solidFill>
                  <a:schemeClr val="bg1"/>
                </a:solidFill>
                <a:latin typeface="Arial"/>
                <a:cs typeface="Arial"/>
              </a:rPr>
              <a:t>problems, </a:t>
            </a:r>
            <a:r>
              <a:rPr sz="2100" spc="125" dirty="0">
                <a:solidFill>
                  <a:schemeClr val="bg1"/>
                </a:solidFill>
                <a:latin typeface="Arial"/>
                <a:cs typeface="Arial"/>
              </a:rPr>
              <a:t>including </a:t>
            </a:r>
            <a:r>
              <a:rPr sz="2100" spc="95" dirty="0">
                <a:solidFill>
                  <a:schemeClr val="bg1"/>
                </a:solidFill>
                <a:latin typeface="Arial"/>
                <a:cs typeface="Arial"/>
              </a:rPr>
              <a:t>dealing </a:t>
            </a:r>
            <a:r>
              <a:rPr sz="2100" spc="140" dirty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sz="2100" spc="125" dirty="0">
                <a:solidFill>
                  <a:schemeClr val="bg1"/>
                </a:solidFill>
                <a:latin typeface="Arial"/>
                <a:cs typeface="Arial"/>
              </a:rPr>
              <a:t>different  </a:t>
            </a:r>
            <a:r>
              <a:rPr sz="2100" spc="70" dirty="0">
                <a:solidFill>
                  <a:schemeClr val="bg1"/>
                </a:solidFill>
                <a:latin typeface="Arial"/>
                <a:cs typeface="Arial"/>
              </a:rPr>
              <a:t>perspectives </a:t>
            </a:r>
            <a:r>
              <a:rPr sz="2100" spc="15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2100" spc="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100" spc="75" dirty="0">
                <a:solidFill>
                  <a:schemeClr val="bg1"/>
                </a:solidFill>
                <a:latin typeface="Arial"/>
                <a:cs typeface="Arial"/>
              </a:rPr>
              <a:t>defects.</a:t>
            </a:r>
            <a:endParaRPr sz="2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2795"/>
              </a:spcBef>
            </a:pPr>
            <a:r>
              <a:rPr sz="1600" spc="85" dirty="0">
                <a:latin typeface="Arial"/>
                <a:cs typeface="Arial"/>
              </a:rPr>
              <a:t>the </a:t>
            </a:r>
            <a:r>
              <a:rPr sz="1600" spc="70" dirty="0">
                <a:latin typeface="Arial"/>
                <a:cs typeface="Arial"/>
              </a:rPr>
              <a:t>table </a:t>
            </a:r>
            <a:r>
              <a:rPr sz="1600" spc="65" dirty="0">
                <a:latin typeface="Arial"/>
                <a:cs typeface="Arial"/>
              </a:rPr>
              <a:t>show </a:t>
            </a:r>
            <a:r>
              <a:rPr sz="1600" spc="85" dirty="0">
                <a:latin typeface="Arial"/>
                <a:cs typeface="Arial"/>
              </a:rPr>
              <a:t>the main </a:t>
            </a:r>
            <a:r>
              <a:rPr sz="1600" spc="95" dirty="0">
                <a:latin typeface="Arial"/>
                <a:cs typeface="Arial"/>
              </a:rPr>
              <a:t>problem </a:t>
            </a:r>
            <a:r>
              <a:rPr sz="1600" spc="55" dirty="0">
                <a:latin typeface="Arial"/>
                <a:cs typeface="Arial"/>
              </a:rPr>
              <a:t>types </a:t>
            </a:r>
            <a:r>
              <a:rPr sz="1600" spc="65" dirty="0">
                <a:latin typeface="Arial"/>
                <a:cs typeface="Arial"/>
              </a:rPr>
              <a:t>dealt </a:t>
            </a:r>
            <a:r>
              <a:rPr sz="1600" spc="100" dirty="0">
                <a:latin typeface="Arial"/>
                <a:cs typeface="Arial"/>
              </a:rPr>
              <a:t>with </a:t>
            </a:r>
            <a:r>
              <a:rPr sz="1600" spc="70" dirty="0">
                <a:latin typeface="Arial"/>
                <a:cs typeface="Arial"/>
              </a:rPr>
              <a:t>by </a:t>
            </a:r>
            <a:r>
              <a:rPr sz="1600" spc="90" dirty="0">
                <a:latin typeface="Arial"/>
                <a:cs typeface="Arial"/>
              </a:rPr>
              <a:t>different </a:t>
            </a:r>
            <a:r>
              <a:rPr sz="1600" b="1" spc="-30" dirty="0">
                <a:latin typeface="Arial"/>
                <a:cs typeface="Arial"/>
              </a:rPr>
              <a:t>QA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alternatives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24" y="2937510"/>
            <a:ext cx="8573135" cy="0"/>
          </a:xfrm>
          <a:custGeom>
            <a:avLst/>
            <a:gdLst/>
            <a:ahLst/>
            <a:cxnLst/>
            <a:rect l="l" t="t" r="r" b="b"/>
            <a:pathLst>
              <a:path w="8573135">
                <a:moveTo>
                  <a:pt x="0" y="0"/>
                </a:moveTo>
                <a:lnTo>
                  <a:pt x="85725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724" y="2571750"/>
            <a:ext cx="8573135" cy="0"/>
          </a:xfrm>
          <a:custGeom>
            <a:avLst/>
            <a:gdLst/>
            <a:ahLst/>
            <a:cxnLst/>
            <a:rect l="l" t="t" r="r" b="b"/>
            <a:pathLst>
              <a:path w="8573135">
                <a:moveTo>
                  <a:pt x="0" y="0"/>
                </a:moveTo>
                <a:lnTo>
                  <a:pt x="85725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724" y="5543550"/>
            <a:ext cx="8573135" cy="0"/>
          </a:xfrm>
          <a:custGeom>
            <a:avLst/>
            <a:gdLst/>
            <a:ahLst/>
            <a:cxnLst/>
            <a:rect l="l" t="t" r="r" b="b"/>
            <a:pathLst>
              <a:path w="8573135">
                <a:moveTo>
                  <a:pt x="0" y="0"/>
                </a:moveTo>
                <a:lnTo>
                  <a:pt x="85725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2898" y="2495296"/>
            <a:ext cx="3521075" cy="7423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latin typeface="Arial"/>
                <a:cs typeface="Arial"/>
              </a:rPr>
              <a:t>Problem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Types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65" dirty="0">
                <a:latin typeface="Arial"/>
                <a:cs typeface="Arial"/>
              </a:rPr>
              <a:t>systematic </a:t>
            </a:r>
            <a:r>
              <a:rPr sz="1800" spc="80" dirty="0">
                <a:latin typeface="Arial"/>
                <a:cs typeface="Arial"/>
              </a:rPr>
              <a:t>errors </a:t>
            </a:r>
            <a:r>
              <a:rPr sz="1800" spc="114" dirty="0">
                <a:latin typeface="Arial"/>
                <a:cs typeface="Arial"/>
              </a:rPr>
              <a:t>or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conceptual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166" y="2487676"/>
            <a:ext cx="19697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QA </a:t>
            </a:r>
            <a:r>
              <a:rPr sz="1800" b="1" spc="10" dirty="0">
                <a:latin typeface="Arial"/>
                <a:cs typeface="Arial"/>
              </a:rPr>
              <a:t>Alternative  </a:t>
            </a:r>
            <a:r>
              <a:rPr sz="1800" spc="75" dirty="0">
                <a:latin typeface="Arial"/>
                <a:cs typeface="Arial"/>
              </a:rPr>
              <a:t>defect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prevention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2898" y="3212084"/>
            <a:ext cx="4058920" cy="227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Arial"/>
                <a:cs typeface="Arial"/>
              </a:rPr>
              <a:t>mistakes </a:t>
            </a:r>
            <a:r>
              <a:rPr sz="1800" spc="45" dirty="0">
                <a:latin typeface="Arial"/>
                <a:cs typeface="Arial"/>
              </a:rPr>
              <a:t>(by </a:t>
            </a:r>
            <a:r>
              <a:rPr sz="1800" spc="100" dirty="0">
                <a:latin typeface="Arial"/>
                <a:cs typeface="Arial"/>
              </a:rPr>
              <a:t>programmer,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designer)</a:t>
            </a:r>
            <a:endParaRPr sz="1800">
              <a:latin typeface="Arial"/>
              <a:cs typeface="Arial"/>
            </a:endParaRPr>
          </a:p>
          <a:p>
            <a:pPr marL="12700" marR="445134">
              <a:lnSpc>
                <a:spcPct val="133300"/>
              </a:lnSpc>
              <a:spcBef>
                <a:spcPts val="1140"/>
              </a:spcBef>
            </a:pPr>
            <a:r>
              <a:rPr sz="1800" spc="80" dirty="0">
                <a:latin typeface="Arial"/>
                <a:cs typeface="Arial"/>
              </a:rPr>
              <a:t>dynamic failures </a:t>
            </a:r>
            <a:r>
              <a:rPr sz="1800" spc="50" dirty="0">
                <a:latin typeface="Arial"/>
                <a:cs typeface="Arial"/>
              </a:rPr>
              <a:t>&amp; </a:t>
            </a:r>
            <a:r>
              <a:rPr sz="1800" spc="75" dirty="0">
                <a:latin typeface="Arial"/>
                <a:cs typeface="Arial"/>
              </a:rPr>
              <a:t>related </a:t>
            </a:r>
            <a:r>
              <a:rPr sz="1800" spc="95" dirty="0">
                <a:latin typeface="Arial"/>
                <a:cs typeface="Arial"/>
              </a:rPr>
              <a:t>faults  </a:t>
            </a:r>
            <a:r>
              <a:rPr sz="1800" spc="75" dirty="0">
                <a:latin typeface="Arial"/>
                <a:cs typeface="Arial"/>
              </a:rPr>
              <a:t>static </a:t>
            </a:r>
            <a:r>
              <a:rPr sz="1800" spc="50" dirty="0">
                <a:latin typeface="Arial"/>
                <a:cs typeface="Arial"/>
              </a:rPr>
              <a:t>&amp; </a:t>
            </a:r>
            <a:r>
              <a:rPr sz="1800" spc="75" dirty="0">
                <a:latin typeface="Arial"/>
                <a:cs typeface="Arial"/>
              </a:rPr>
              <a:t>localized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faults</a:t>
            </a:r>
            <a:endParaRPr sz="1800">
              <a:latin typeface="Arial"/>
              <a:cs typeface="Arial"/>
            </a:endParaRPr>
          </a:p>
          <a:p>
            <a:pPr marL="12700" marR="278765">
              <a:lnSpc>
                <a:spcPct val="133300"/>
              </a:lnSpc>
            </a:pPr>
            <a:r>
              <a:rPr sz="1800" spc="80" dirty="0">
                <a:latin typeface="Arial"/>
                <a:cs typeface="Arial"/>
              </a:rPr>
              <a:t>logical </a:t>
            </a:r>
            <a:r>
              <a:rPr sz="1800" spc="90" dirty="0">
                <a:latin typeface="Arial"/>
                <a:cs typeface="Arial"/>
              </a:rPr>
              <a:t>faults, indirectly  </a:t>
            </a:r>
            <a:r>
              <a:rPr sz="1800" spc="85" dirty="0">
                <a:latin typeface="Arial"/>
                <a:cs typeface="Arial"/>
              </a:rPr>
              <a:t>operational </a:t>
            </a:r>
            <a:r>
              <a:rPr sz="1800" spc="80" dirty="0">
                <a:latin typeface="Arial"/>
                <a:cs typeface="Arial"/>
              </a:rPr>
              <a:t>failures </a:t>
            </a:r>
            <a:r>
              <a:rPr sz="1800" spc="114" dirty="0">
                <a:latin typeface="Arial"/>
                <a:cs typeface="Arial"/>
              </a:rPr>
              <a:t>in </a:t>
            </a:r>
            <a:r>
              <a:rPr sz="1800" spc="85" dirty="0">
                <a:latin typeface="Arial"/>
                <a:cs typeface="Arial"/>
              </a:rPr>
              <a:t>small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areas  </a:t>
            </a:r>
            <a:r>
              <a:rPr sz="1800" spc="60" dirty="0">
                <a:latin typeface="Arial"/>
                <a:cs typeface="Arial"/>
              </a:rPr>
              <a:t>accidents </a:t>
            </a:r>
            <a:r>
              <a:rPr sz="1800" spc="75" dirty="0">
                <a:latin typeface="Arial"/>
                <a:cs typeface="Arial"/>
              </a:rPr>
              <a:t>and related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hazards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166" y="3631183"/>
            <a:ext cx="2191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5525">
              <a:lnSpc>
                <a:spcPct val="133300"/>
              </a:lnSpc>
              <a:spcBef>
                <a:spcPts val="100"/>
              </a:spcBef>
            </a:pPr>
            <a:r>
              <a:rPr sz="1800" spc="100" dirty="0">
                <a:latin typeface="Arial"/>
                <a:cs typeface="Arial"/>
              </a:rPr>
              <a:t>testing  </a:t>
            </a:r>
            <a:r>
              <a:rPr sz="1800" spc="60" dirty="0">
                <a:latin typeface="Arial"/>
                <a:cs typeface="Arial"/>
              </a:rPr>
              <a:t>i</a:t>
            </a:r>
            <a:r>
              <a:rPr sz="1800" spc="155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90" dirty="0">
                <a:latin typeface="Arial"/>
                <a:cs typeface="Arial"/>
              </a:rPr>
              <a:t>pection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3300"/>
              </a:lnSpc>
            </a:pPr>
            <a:r>
              <a:rPr sz="1800" spc="110" dirty="0">
                <a:latin typeface="Arial"/>
                <a:cs typeface="Arial"/>
              </a:rPr>
              <a:t>formal </a:t>
            </a:r>
            <a:r>
              <a:rPr sz="1800" spc="85" dirty="0">
                <a:latin typeface="Arial"/>
                <a:cs typeface="Arial"/>
              </a:rPr>
              <a:t>verification  </a:t>
            </a:r>
            <a:r>
              <a:rPr sz="1800" spc="110" dirty="0">
                <a:latin typeface="Arial"/>
                <a:cs typeface="Arial"/>
              </a:rPr>
              <a:t>fault </a:t>
            </a:r>
            <a:r>
              <a:rPr sz="1800" spc="70" dirty="0">
                <a:latin typeface="Arial"/>
                <a:cs typeface="Arial"/>
              </a:rPr>
              <a:t>tolerance  </a:t>
            </a:r>
            <a:r>
              <a:rPr sz="1800" spc="90" dirty="0">
                <a:latin typeface="Arial"/>
                <a:cs typeface="Arial"/>
              </a:rPr>
              <a:t>failure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containment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6" y="728052"/>
            <a:ext cx="7318375" cy="92201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350"/>
              </a:spcBef>
              <a:tabLst>
                <a:tab pos="268605" algn="l"/>
              </a:tabLst>
            </a:pPr>
            <a:r>
              <a:rPr sz="1400" spc="-395" dirty="0">
                <a:solidFill>
                  <a:srgbClr val="2CA1BE"/>
                </a:solidFill>
              </a:rPr>
              <a:t>	</a:t>
            </a:r>
            <a:r>
              <a:rPr lang="en-US" sz="2100" spc="95" dirty="0">
                <a:solidFill>
                  <a:srgbClr val="2CA1BE"/>
                </a:solidFill>
              </a:rPr>
              <a:t>D</a:t>
            </a:r>
            <a:r>
              <a:rPr sz="2100" spc="95" dirty="0"/>
              <a:t>ifference </a:t>
            </a:r>
            <a:r>
              <a:rPr sz="2100" spc="135" dirty="0"/>
              <a:t>in </a:t>
            </a:r>
            <a:r>
              <a:rPr sz="2100" spc="85" dirty="0"/>
              <a:t>detected </a:t>
            </a:r>
            <a:r>
              <a:rPr sz="2100" spc="80" dirty="0"/>
              <a:t>defects </a:t>
            </a:r>
            <a:r>
              <a:rPr sz="2100" spc="50" dirty="0"/>
              <a:t>can </a:t>
            </a:r>
            <a:r>
              <a:rPr sz="2100" spc="75" dirty="0"/>
              <a:t>be </a:t>
            </a:r>
            <a:r>
              <a:rPr sz="2100" spc="100" dirty="0"/>
              <a:t>explained </a:t>
            </a:r>
            <a:r>
              <a:rPr sz="2100" spc="95" dirty="0"/>
              <a:t>by </a:t>
            </a:r>
            <a:r>
              <a:rPr sz="2100" spc="105" dirty="0"/>
              <a:t>the  </a:t>
            </a:r>
            <a:r>
              <a:rPr sz="2100" spc="130" dirty="0"/>
              <a:t>following </a:t>
            </a:r>
            <a:r>
              <a:rPr sz="2100" spc="85" dirty="0"/>
              <a:t>differences </a:t>
            </a:r>
            <a:r>
              <a:rPr sz="2100" spc="80" dirty="0"/>
              <a:t>between </a:t>
            </a:r>
            <a:r>
              <a:rPr sz="2100" spc="110" dirty="0"/>
              <a:t>the </a:t>
            </a:r>
            <a:r>
              <a:rPr sz="2100" spc="140" dirty="0"/>
              <a:t>two </a:t>
            </a:r>
            <a:r>
              <a:rPr sz="2100" spc="80" dirty="0"/>
              <a:t>types </a:t>
            </a:r>
            <a:r>
              <a:rPr sz="2100" spc="150" dirty="0"/>
              <a:t>of </a:t>
            </a:r>
            <a:r>
              <a:rPr sz="2100" b="1" spc="-30" dirty="0">
                <a:latin typeface="Arial"/>
                <a:cs typeface="Arial"/>
              </a:rPr>
              <a:t>QA  </a:t>
            </a:r>
            <a:r>
              <a:rPr sz="2100" b="1" spc="5" dirty="0">
                <a:latin typeface="Arial"/>
                <a:cs typeface="Arial"/>
              </a:rPr>
              <a:t>alternatives: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377" y="2514600"/>
            <a:ext cx="7894955" cy="361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algn="just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latin typeface="Arial"/>
                <a:cs typeface="Arial"/>
              </a:rPr>
              <a:t>inspection </a:t>
            </a:r>
            <a:r>
              <a:rPr sz="2400" b="1" spc="-95" dirty="0">
                <a:solidFill>
                  <a:srgbClr val="DA1F28"/>
                </a:solidFill>
                <a:latin typeface="Arial"/>
                <a:cs typeface="Arial"/>
              </a:rPr>
              <a:t>vs </a:t>
            </a:r>
            <a:r>
              <a:rPr sz="2400" spc="130" dirty="0">
                <a:latin typeface="Arial"/>
                <a:cs typeface="Arial"/>
              </a:rPr>
              <a:t>testing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268605" marR="5080" indent="-256540">
              <a:lnSpc>
                <a:spcPct val="90000"/>
              </a:lnSpc>
              <a:spcBef>
                <a:spcPts val="3005"/>
              </a:spcBef>
              <a:buClr>
                <a:srgbClr val="2CA1BE"/>
              </a:buClr>
              <a:buSzPct val="67500"/>
              <a:buFont typeface="Wingdings"/>
              <a:buChar char=""/>
              <a:tabLst>
                <a:tab pos="269240" algn="l"/>
              </a:tabLst>
            </a:pP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Inspection </a:t>
            </a:r>
            <a:r>
              <a:rPr sz="2000" spc="105" dirty="0">
                <a:latin typeface="Arial"/>
                <a:cs typeface="Arial"/>
              </a:rPr>
              <a:t>identifies </a:t>
            </a:r>
            <a:r>
              <a:rPr sz="2000" spc="100" dirty="0">
                <a:latin typeface="Arial"/>
                <a:cs typeface="Arial"/>
              </a:rPr>
              <a:t>faults directly </a:t>
            </a:r>
            <a:r>
              <a:rPr sz="2000" spc="95" dirty="0">
                <a:latin typeface="Arial"/>
                <a:cs typeface="Arial"/>
              </a:rPr>
              <a:t>by </a:t>
            </a:r>
            <a:r>
              <a:rPr sz="2000" spc="114" dirty="0">
                <a:latin typeface="Arial"/>
                <a:cs typeface="Arial"/>
              </a:rPr>
              <a:t>examining </a:t>
            </a:r>
            <a:r>
              <a:rPr sz="2000" spc="105" dirty="0">
                <a:latin typeface="Arial"/>
                <a:cs typeface="Arial"/>
              </a:rPr>
              <a:t>the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software  </a:t>
            </a:r>
            <a:r>
              <a:rPr sz="2000" spc="100" dirty="0">
                <a:latin typeface="Arial"/>
                <a:cs typeface="Arial"/>
              </a:rPr>
              <a:t>artifact, while 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testing </a:t>
            </a:r>
            <a:r>
              <a:rPr sz="2000" spc="90" dirty="0">
                <a:latin typeface="Arial"/>
                <a:cs typeface="Arial"/>
              </a:rPr>
              <a:t>observing </a:t>
            </a:r>
            <a:r>
              <a:rPr sz="2000" spc="100" dirty="0">
                <a:latin typeface="Arial"/>
                <a:cs typeface="Arial"/>
              </a:rPr>
              <a:t>failure </a:t>
            </a:r>
            <a:r>
              <a:rPr sz="2000" spc="150" dirty="0">
                <a:latin typeface="Arial"/>
                <a:cs typeface="Arial"/>
              </a:rPr>
              <a:t>but </a:t>
            </a:r>
            <a:r>
              <a:rPr sz="2000" spc="100" dirty="0">
                <a:latin typeface="Arial"/>
                <a:cs typeface="Arial"/>
              </a:rPr>
              <a:t>identifies </a:t>
            </a:r>
            <a:r>
              <a:rPr sz="2000" spc="105" dirty="0">
                <a:latin typeface="Arial"/>
                <a:cs typeface="Arial"/>
              </a:rPr>
              <a:t>faults  indirectly </a:t>
            </a:r>
            <a:r>
              <a:rPr sz="2000" spc="90" dirty="0">
                <a:latin typeface="Arial"/>
                <a:cs typeface="Arial"/>
              </a:rPr>
              <a:t>later </a:t>
            </a:r>
            <a:r>
              <a:rPr sz="2000" spc="95" dirty="0">
                <a:latin typeface="Arial"/>
                <a:cs typeface="Arial"/>
              </a:rPr>
              <a:t>by </a:t>
            </a:r>
            <a:r>
              <a:rPr sz="2000" spc="140" dirty="0">
                <a:latin typeface="Arial"/>
                <a:cs typeface="Arial"/>
              </a:rPr>
              <a:t>utilizing </a:t>
            </a:r>
            <a:r>
              <a:rPr sz="2000" spc="105" dirty="0">
                <a:latin typeface="Arial"/>
                <a:cs typeface="Arial"/>
              </a:rPr>
              <a:t>the </a:t>
            </a:r>
            <a:r>
              <a:rPr sz="2000" spc="90" dirty="0">
                <a:latin typeface="Arial"/>
                <a:cs typeface="Arial"/>
              </a:rPr>
              <a:t>recorded </a:t>
            </a:r>
            <a:r>
              <a:rPr sz="2000" spc="105" dirty="0">
                <a:latin typeface="Arial"/>
                <a:cs typeface="Arial"/>
              </a:rPr>
              <a:t>execution  </a:t>
            </a:r>
            <a:r>
              <a:rPr sz="2000" spc="125" dirty="0">
                <a:latin typeface="Arial"/>
                <a:cs typeface="Arial"/>
              </a:rPr>
              <a:t>information.</a:t>
            </a:r>
            <a:endParaRPr sz="2000" dirty="0">
              <a:latin typeface="Arial"/>
              <a:cs typeface="Arial"/>
            </a:endParaRPr>
          </a:p>
          <a:p>
            <a:pPr marL="268605" marR="149225" indent="-256540" algn="just">
              <a:lnSpc>
                <a:spcPts val="2160"/>
              </a:lnSpc>
              <a:spcBef>
                <a:spcPts val="425"/>
              </a:spcBef>
              <a:buClr>
                <a:srgbClr val="2CA1BE"/>
              </a:buClr>
              <a:buSzPct val="67500"/>
              <a:buChar char=""/>
              <a:tabLst>
                <a:tab pos="269240" algn="l"/>
              </a:tabLst>
            </a:pPr>
            <a:r>
              <a:rPr sz="2000" spc="105" dirty="0">
                <a:latin typeface="Arial"/>
                <a:cs typeface="Arial"/>
              </a:rPr>
              <a:t>It </a:t>
            </a:r>
            <a:r>
              <a:rPr sz="2000" spc="75" dirty="0">
                <a:latin typeface="Arial"/>
                <a:cs typeface="Arial"/>
              </a:rPr>
              <a:t>is </a:t>
            </a:r>
            <a:r>
              <a:rPr sz="2000" spc="105" dirty="0">
                <a:latin typeface="Arial"/>
                <a:cs typeface="Arial"/>
              </a:rPr>
              <a:t>hard </a:t>
            </a:r>
            <a:r>
              <a:rPr sz="2000" spc="150" dirty="0">
                <a:latin typeface="Arial"/>
                <a:cs typeface="Arial"/>
              </a:rPr>
              <a:t>for </a:t>
            </a:r>
            <a:r>
              <a:rPr sz="2000" spc="120" dirty="0">
                <a:latin typeface="Arial"/>
                <a:cs typeface="Arial"/>
              </a:rPr>
              <a:t>human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inspectors </a:t>
            </a:r>
            <a:r>
              <a:rPr sz="2000" spc="150" dirty="0">
                <a:latin typeface="Arial"/>
                <a:cs typeface="Arial"/>
              </a:rPr>
              <a:t>to </a:t>
            </a:r>
            <a:r>
              <a:rPr sz="2000" spc="80" dirty="0">
                <a:latin typeface="Arial"/>
                <a:cs typeface="Arial"/>
              </a:rPr>
              <a:t>keep </a:t>
            </a:r>
            <a:r>
              <a:rPr sz="2000" spc="100" dirty="0">
                <a:latin typeface="Arial"/>
                <a:cs typeface="Arial"/>
              </a:rPr>
              <a:t>track </a:t>
            </a:r>
            <a:r>
              <a:rPr sz="2000" spc="145" dirty="0">
                <a:latin typeface="Arial"/>
                <a:cs typeface="Arial"/>
              </a:rPr>
              <a:t>of </a:t>
            </a:r>
            <a:r>
              <a:rPr sz="2000" spc="95" dirty="0">
                <a:latin typeface="Arial"/>
                <a:cs typeface="Arial"/>
              </a:rPr>
              <a:t>complicated  interactions </a:t>
            </a:r>
            <a:r>
              <a:rPr sz="2000" spc="75" dirty="0">
                <a:latin typeface="Arial"/>
                <a:cs typeface="Arial"/>
              </a:rPr>
              <a:t>over </a:t>
            </a:r>
            <a:r>
              <a:rPr sz="2000" spc="130" dirty="0">
                <a:latin typeface="Arial"/>
                <a:cs typeface="Arial"/>
              </a:rPr>
              <a:t>time </a:t>
            </a:r>
            <a:r>
              <a:rPr sz="2000" spc="150" dirty="0">
                <a:latin typeface="Arial"/>
                <a:cs typeface="Arial"/>
              </a:rPr>
              <a:t>not </a:t>
            </a:r>
            <a:r>
              <a:rPr sz="2000" spc="105" dirty="0">
                <a:latin typeface="Arial"/>
                <a:cs typeface="Arial"/>
              </a:rPr>
              <a:t>like </a:t>
            </a:r>
            <a:r>
              <a:rPr sz="2000" spc="114" dirty="0">
                <a:latin typeface="Arial"/>
                <a:cs typeface="Arial"/>
              </a:rPr>
              <a:t>computer, </a:t>
            </a:r>
            <a:r>
              <a:rPr sz="2000" spc="105" dirty="0">
                <a:latin typeface="Arial"/>
                <a:cs typeface="Arial"/>
              </a:rPr>
              <a:t>therefore 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r>
              <a:rPr sz="2000" b="1" spc="-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is  </a:t>
            </a:r>
            <a:r>
              <a:rPr sz="2000" spc="75" dirty="0">
                <a:latin typeface="Arial"/>
                <a:cs typeface="Arial"/>
              </a:rPr>
              <a:t>generally </a:t>
            </a:r>
            <a:r>
              <a:rPr sz="2000" spc="110" dirty="0">
                <a:latin typeface="Arial"/>
                <a:cs typeface="Arial"/>
              </a:rPr>
              <a:t>better </a:t>
            </a:r>
            <a:r>
              <a:rPr sz="2000" spc="90" dirty="0">
                <a:latin typeface="Arial"/>
                <a:cs typeface="Arial"/>
              </a:rPr>
              <a:t>at </a:t>
            </a:r>
            <a:r>
              <a:rPr sz="2000" spc="105" dirty="0">
                <a:latin typeface="Arial"/>
                <a:cs typeface="Arial"/>
              </a:rPr>
              <a:t>detecting interaction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problems</a:t>
            </a:r>
            <a:endParaRPr sz="2000" dirty="0">
              <a:latin typeface="Arial"/>
              <a:cs typeface="Arial"/>
            </a:endParaRPr>
          </a:p>
          <a:p>
            <a:pPr marL="268605" marR="100965" indent="-256540">
              <a:lnSpc>
                <a:spcPts val="2160"/>
              </a:lnSpc>
              <a:spcBef>
                <a:spcPts val="409"/>
              </a:spcBef>
              <a:buClr>
                <a:srgbClr val="2CA1BE"/>
              </a:buClr>
              <a:buSzPct val="67500"/>
              <a:buChar char=""/>
              <a:tabLst>
                <a:tab pos="268605" algn="l"/>
                <a:tab pos="269240" algn="l"/>
              </a:tabLst>
            </a:pPr>
            <a:r>
              <a:rPr sz="2000" spc="100" dirty="0">
                <a:latin typeface="Arial"/>
                <a:cs typeface="Arial"/>
              </a:rPr>
              <a:t>Human </a:t>
            </a:r>
            <a:r>
              <a:rPr sz="2000" spc="90" dirty="0">
                <a:solidFill>
                  <a:srgbClr val="FF0000"/>
                </a:solidFill>
                <a:latin typeface="Arial"/>
                <a:cs typeface="Arial"/>
              </a:rPr>
              <a:t>inspectors </a:t>
            </a:r>
            <a:r>
              <a:rPr sz="2000" spc="45" dirty="0">
                <a:latin typeface="Arial"/>
                <a:cs typeface="Arial"/>
              </a:rPr>
              <a:t>can </a:t>
            </a:r>
            <a:r>
              <a:rPr sz="2000" spc="95" dirty="0">
                <a:latin typeface="Arial"/>
                <a:cs typeface="Arial"/>
              </a:rPr>
              <a:t>focus </a:t>
            </a:r>
            <a:r>
              <a:rPr sz="2000" spc="120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95" dirty="0">
                <a:latin typeface="Arial"/>
                <a:cs typeface="Arial"/>
              </a:rPr>
              <a:t>small </a:t>
            </a:r>
            <a:r>
              <a:rPr sz="2000" spc="30" dirty="0">
                <a:latin typeface="Arial"/>
                <a:cs typeface="Arial"/>
              </a:rPr>
              <a:t>area </a:t>
            </a:r>
            <a:r>
              <a:rPr sz="2000" spc="85" dirty="0">
                <a:latin typeface="Arial"/>
                <a:cs typeface="Arial"/>
              </a:rPr>
              <a:t>and </a:t>
            </a:r>
            <a:r>
              <a:rPr sz="2000" spc="130" dirty="0">
                <a:latin typeface="Arial"/>
                <a:cs typeface="Arial"/>
              </a:rPr>
              <a:t>perform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254" dirty="0">
                <a:latin typeface="Arial"/>
                <a:cs typeface="Arial"/>
              </a:rPr>
              <a:t>in-  </a:t>
            </a:r>
            <a:r>
              <a:rPr sz="2000" spc="120" dirty="0">
                <a:latin typeface="Arial"/>
                <a:cs typeface="Arial"/>
              </a:rPr>
              <a:t>depth </a:t>
            </a:r>
            <a:r>
              <a:rPr sz="2000" spc="55" dirty="0">
                <a:latin typeface="Arial"/>
                <a:cs typeface="Arial"/>
              </a:rPr>
              <a:t>analysis, </a:t>
            </a:r>
            <a:r>
              <a:rPr sz="2000" spc="70" dirty="0">
                <a:latin typeface="Arial"/>
                <a:cs typeface="Arial"/>
              </a:rPr>
              <a:t>so </a:t>
            </a:r>
            <a:r>
              <a:rPr sz="2000" spc="90" dirty="0">
                <a:latin typeface="Arial"/>
                <a:cs typeface="Arial"/>
              </a:rPr>
              <a:t>leading </a:t>
            </a:r>
            <a:r>
              <a:rPr sz="2000" spc="145" dirty="0">
                <a:latin typeface="Arial"/>
                <a:cs typeface="Arial"/>
              </a:rPr>
              <a:t>to </a:t>
            </a:r>
            <a:r>
              <a:rPr sz="2000" spc="80" dirty="0">
                <a:latin typeface="Arial"/>
                <a:cs typeface="Arial"/>
              </a:rPr>
              <a:t>effective </a:t>
            </a:r>
            <a:r>
              <a:rPr sz="2000" spc="100" dirty="0">
                <a:latin typeface="Arial"/>
                <a:cs typeface="Arial"/>
              </a:rPr>
              <a:t>detection </a:t>
            </a:r>
            <a:r>
              <a:rPr sz="2000" spc="145" dirty="0">
                <a:latin typeface="Arial"/>
                <a:cs typeface="Arial"/>
              </a:rPr>
              <a:t>of </a:t>
            </a:r>
            <a:r>
              <a:rPr sz="2000" spc="90" dirty="0">
                <a:latin typeface="Arial"/>
                <a:cs typeface="Arial"/>
              </a:rPr>
              <a:t>localized  </a:t>
            </a:r>
            <a:r>
              <a:rPr sz="2000" spc="100" dirty="0">
                <a:latin typeface="Arial"/>
                <a:cs typeface="Arial"/>
              </a:rPr>
              <a:t>faults.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1065</Words>
  <Application>Microsoft Office PowerPoint</Application>
  <PresentationFormat>On-screen Show (4:3)</PresentationFormat>
  <Paragraphs>190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Times New Roman</vt:lpstr>
      <vt:lpstr>Wingdings</vt:lpstr>
      <vt:lpstr>Wingdings 3</vt:lpstr>
      <vt:lpstr>Ion Boardroom</vt:lpstr>
      <vt:lpstr>      BSSE    -Software Quality Engineering      Week-3  Lecture 5-6  Semester 6- Fall 2020</vt:lpstr>
      <vt:lpstr>PowerPoint Presentation</vt:lpstr>
      <vt:lpstr>The quality assurance techniques and activities (Alternatives) which we will be compare :</vt:lpstr>
      <vt:lpstr>Comparison of the different quality assurance  (QA) techniques and activities will achieve by  examining many questions and criteria  related to :</vt:lpstr>
      <vt:lpstr>PowerPoint Presentation</vt:lpstr>
      <vt:lpstr>PowerPoint Presentation</vt:lpstr>
      <vt:lpstr>PowerPoint Presentation</vt:lpstr>
      <vt:lpstr>PowerPoint Presentation</vt:lpstr>
      <vt:lpstr> Difference in detected defects can be explained by the  following differences between the two types of QA  alternatives:</vt:lpstr>
      <vt:lpstr>PowerPoint Presentation</vt:lpstr>
      <vt:lpstr>PowerPoint Presentation</vt:lpstr>
      <vt:lpstr>We can first divide our examination of the  applicability environments into two:</vt:lpstr>
      <vt:lpstr>the applicability to software maintenance  may vary, as follows:</vt:lpstr>
      <vt:lpstr>PowerPoint Presentation</vt:lpstr>
      <vt:lpstr>Objects of QA alternatives</vt:lpstr>
      <vt:lpstr>Development activities where different QA alternatives are applicable</vt:lpstr>
      <vt:lpstr>Required participant expertise</vt:lpstr>
      <vt:lpstr>The direct cost for carrying out the planned QA  activities typically involves: the time and effort of the software professionals  who perform related activities and the  consumption of other resources such as  computer systems and supporting facilities.</vt:lpstr>
      <vt:lpstr>PowerPoint Presentation</vt:lpstr>
      <vt:lpstr>Simplicity of the techniques associated with the  specific QA alternatives Availability of tool support also has a significant  influence on the cost of specific QA alternatives.</vt:lpstr>
      <vt:lpstr>PowerPoint Presentation</vt:lpstr>
      <vt:lpstr>For the cases of fault tolerance and failure  containment, the cost includes three parts: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Zarsha</cp:lastModifiedBy>
  <cp:revision>6</cp:revision>
  <dcterms:created xsi:type="dcterms:W3CDTF">2020-03-15T18:11:33Z</dcterms:created>
  <dcterms:modified xsi:type="dcterms:W3CDTF">2020-04-11T18:21:46Z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2020-03-15T00:00:00Z</vt:filetime>
  </property>
</Properties>
</file>