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44510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1666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144878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42288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85420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422860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424060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2835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953119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0410" y="1271270"/>
            <a:ext cx="512317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1139" y="4681220"/>
            <a:ext cx="614172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11608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2033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853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5227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156457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155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0364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4617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41957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97150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99" y="1655445"/>
            <a:ext cx="6619399" cy="278511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000" dirty="0"/>
              <a:t>BSSE    -Software Quality Engineering</a:t>
            </a:r>
            <a:r>
              <a:rPr lang="en-US" sz="3300" dirty="0"/>
              <a:t>					</a:t>
            </a:r>
            <a:br>
              <a:rPr lang="en-US" sz="3300"/>
            </a:br>
            <a:r>
              <a:rPr lang="en-US" sz="3300"/>
              <a:t>Week-4</a:t>
            </a:r>
            <a:r>
              <a:rPr lang="en-US" sz="3300" dirty="0"/>
              <a:t>	</a:t>
            </a:r>
            <a:r>
              <a:rPr lang="en-US" sz="3300"/>
              <a:t>	Lecture7-8</a:t>
            </a:r>
            <a:br>
              <a:rPr lang="en-US" sz="3300" dirty="0"/>
            </a:br>
            <a:r>
              <a:rPr lang="en-US" sz="3300" dirty="0"/>
              <a:t>	</a:t>
            </a:r>
            <a:r>
              <a:rPr lang="en-US" sz="2100" dirty="0"/>
              <a:t>Semester 6- Fall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99" y="4440079"/>
            <a:ext cx="6619399" cy="985361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925013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179" y="558800"/>
            <a:ext cx="3108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/>
              <a:t>Test</a:t>
            </a:r>
            <a:r>
              <a:rPr sz="3600" spc="-280" dirty="0"/>
              <a:t> </a:t>
            </a:r>
            <a:r>
              <a:rPr sz="3600" spc="-120" dirty="0"/>
              <a:t>Preparation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459"/>
              </a:spcBef>
            </a:pPr>
            <a:r>
              <a:rPr sz="2800" b="1" spc="-190" dirty="0">
                <a:solidFill>
                  <a:srgbClr val="BF0000"/>
                </a:solidFill>
                <a:latin typeface="Arial"/>
                <a:cs typeface="Arial"/>
              </a:rPr>
              <a:t>General</a:t>
            </a:r>
            <a:r>
              <a:rPr sz="2800" b="1" spc="-15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250" dirty="0">
                <a:solidFill>
                  <a:srgbClr val="BF0000"/>
                </a:solidFill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310"/>
              </a:spcBef>
            </a:pPr>
            <a:r>
              <a:rPr sz="2400" u="heavy" spc="-35" dirty="0">
                <a:uFill>
                  <a:solidFill>
                    <a:srgbClr val="000000"/>
                  </a:solidFill>
                </a:uFill>
              </a:rPr>
              <a:t>Input 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</a:rPr>
              <a:t>variable</a:t>
            </a:r>
            <a:r>
              <a:rPr sz="2400" spc="-75" dirty="0"/>
              <a:t>: </a:t>
            </a:r>
            <a:r>
              <a:rPr sz="2400" spc="-35" dirty="0"/>
              <a:t>test</a:t>
            </a:r>
            <a:r>
              <a:rPr sz="2400" spc="-285" dirty="0"/>
              <a:t> </a:t>
            </a:r>
            <a:r>
              <a:rPr sz="2400" spc="-20" dirty="0"/>
              <a:t>point</a:t>
            </a:r>
            <a:endParaRPr sz="2400"/>
          </a:p>
          <a:p>
            <a:pPr marL="733425">
              <a:lnSpc>
                <a:spcPct val="100000"/>
              </a:lnSpc>
              <a:spcBef>
                <a:spcPts val="310"/>
              </a:spcBef>
            </a:pPr>
            <a:r>
              <a:rPr sz="2400" u="heavy" spc="-35" dirty="0">
                <a:uFill>
                  <a:solidFill>
                    <a:srgbClr val="000000"/>
                  </a:solidFill>
                </a:uFill>
              </a:rPr>
              <a:t>Input 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</a:rPr>
              <a:t>space</a:t>
            </a:r>
            <a:r>
              <a:rPr sz="2400" spc="-150" dirty="0"/>
              <a:t>: </a:t>
            </a:r>
            <a:r>
              <a:rPr sz="2400" spc="-50" dirty="0"/>
              <a:t>all </a:t>
            </a:r>
            <a:r>
              <a:rPr sz="2400" spc="-114" dirty="0"/>
              <a:t>possible </a:t>
            </a:r>
            <a:r>
              <a:rPr sz="2400" spc="-20" dirty="0"/>
              <a:t>input </a:t>
            </a:r>
            <a:r>
              <a:rPr sz="2400" spc="-85" dirty="0"/>
              <a:t>variable</a:t>
            </a:r>
            <a:r>
              <a:rPr sz="2400" spc="-390" dirty="0"/>
              <a:t> </a:t>
            </a:r>
            <a:r>
              <a:rPr sz="2400" spc="-130" dirty="0"/>
              <a:t>values</a:t>
            </a:r>
            <a:endParaRPr sz="2400"/>
          </a:p>
          <a:p>
            <a:pPr marL="733425" marR="5080">
              <a:lnSpc>
                <a:spcPts val="2590"/>
              </a:lnSpc>
              <a:spcBef>
                <a:spcPts val="640"/>
              </a:spcBef>
            </a:pPr>
            <a:r>
              <a:rPr sz="2400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Test </a:t>
            </a:r>
            <a:r>
              <a:rPr sz="2400" u="heavy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case</a:t>
            </a:r>
            <a:r>
              <a:rPr sz="2400" spc="-160" dirty="0">
                <a:solidFill>
                  <a:srgbClr val="0000FF"/>
                </a:solidFill>
              </a:rPr>
              <a:t>: </a:t>
            </a:r>
            <a:r>
              <a:rPr sz="2400" spc="-215" dirty="0"/>
              <a:t>A </a:t>
            </a:r>
            <a:r>
              <a:rPr sz="2400" spc="-35" dirty="0"/>
              <a:t>test </a:t>
            </a:r>
            <a:r>
              <a:rPr sz="2400" spc="-195" dirty="0"/>
              <a:t>case </a:t>
            </a:r>
            <a:r>
              <a:rPr sz="2400" spc="-125" dirty="0"/>
              <a:t>is </a:t>
            </a:r>
            <a:r>
              <a:rPr sz="2400" spc="-190" dirty="0"/>
              <a:t>a </a:t>
            </a:r>
            <a:r>
              <a:rPr sz="2400" spc="-75" dirty="0"/>
              <a:t>document </a:t>
            </a:r>
            <a:r>
              <a:rPr sz="2400" dirty="0"/>
              <a:t>that </a:t>
            </a:r>
            <a:r>
              <a:rPr sz="2400" spc="-125" dirty="0"/>
              <a:t>describes </a:t>
            </a:r>
            <a:r>
              <a:rPr sz="2400" spc="-130" dirty="0"/>
              <a:t>an  </a:t>
            </a:r>
            <a:r>
              <a:rPr sz="2400" spc="-30" dirty="0"/>
              <a:t>input,</a:t>
            </a:r>
            <a:r>
              <a:rPr sz="2400" spc="-130" dirty="0"/>
              <a:t> </a:t>
            </a:r>
            <a:r>
              <a:rPr sz="2400" spc="-65" dirty="0"/>
              <a:t>action,</a:t>
            </a:r>
            <a:r>
              <a:rPr sz="2400" spc="-130" dirty="0"/>
              <a:t> </a:t>
            </a:r>
            <a:r>
              <a:rPr sz="2400" spc="-25" dirty="0"/>
              <a:t>or</a:t>
            </a:r>
            <a:r>
              <a:rPr sz="2400" spc="-130" dirty="0"/>
              <a:t> </a:t>
            </a:r>
            <a:r>
              <a:rPr sz="2400" spc="-70" dirty="0"/>
              <a:t>event,</a:t>
            </a:r>
            <a:r>
              <a:rPr sz="2400" spc="-130" dirty="0"/>
              <a:t> </a:t>
            </a:r>
            <a:r>
              <a:rPr sz="2400" spc="-114" dirty="0"/>
              <a:t>and</a:t>
            </a:r>
            <a:r>
              <a:rPr sz="2400" spc="-130" dirty="0"/>
              <a:t> </a:t>
            </a:r>
            <a:r>
              <a:rPr sz="2400" spc="-40" dirty="0"/>
              <a:t>its</a:t>
            </a:r>
            <a:r>
              <a:rPr sz="2400" spc="-130" dirty="0"/>
              <a:t> </a:t>
            </a:r>
            <a:r>
              <a:rPr sz="2400" spc="-100" dirty="0"/>
              <a:t>expected</a:t>
            </a:r>
            <a:r>
              <a:rPr sz="2400" spc="-125" dirty="0"/>
              <a:t> </a:t>
            </a:r>
            <a:r>
              <a:rPr sz="2400" spc="-80" dirty="0"/>
              <a:t>results,</a:t>
            </a:r>
            <a:r>
              <a:rPr sz="2400" spc="-140" dirty="0"/>
              <a:t> </a:t>
            </a:r>
            <a:r>
              <a:rPr sz="2400" spc="-30" dirty="0"/>
              <a:t>in</a:t>
            </a:r>
            <a:r>
              <a:rPr sz="2400" spc="-130" dirty="0"/>
              <a:t> </a:t>
            </a:r>
            <a:r>
              <a:rPr sz="2400" spc="-45" dirty="0"/>
              <a:t>order</a:t>
            </a:r>
            <a:r>
              <a:rPr sz="2400" spc="-130" dirty="0"/>
              <a:t> </a:t>
            </a:r>
            <a:r>
              <a:rPr sz="2400" spc="30" dirty="0"/>
              <a:t>to  </a:t>
            </a:r>
            <a:r>
              <a:rPr sz="2400" spc="-55" dirty="0"/>
              <a:t>determine </a:t>
            </a:r>
            <a:r>
              <a:rPr sz="2400" spc="35" dirty="0"/>
              <a:t>if </a:t>
            </a:r>
            <a:r>
              <a:rPr sz="2400" spc="-190" dirty="0"/>
              <a:t>a </a:t>
            </a:r>
            <a:r>
              <a:rPr sz="2400" spc="-45" dirty="0"/>
              <a:t>feature </a:t>
            </a:r>
            <a:r>
              <a:rPr sz="2400" spc="-10" dirty="0"/>
              <a:t>of </a:t>
            </a:r>
            <a:r>
              <a:rPr sz="2400" spc="-130" dirty="0"/>
              <a:t>an </a:t>
            </a:r>
            <a:r>
              <a:rPr sz="2400" spc="-65" dirty="0"/>
              <a:t>application </a:t>
            </a:r>
            <a:r>
              <a:rPr sz="2400" spc="-125" dirty="0"/>
              <a:t>is </a:t>
            </a:r>
            <a:r>
              <a:rPr sz="2400" spc="-65" dirty="0"/>
              <a:t>working  </a:t>
            </a:r>
            <a:r>
              <a:rPr sz="2400" spc="-55" dirty="0"/>
              <a:t>correctly.</a:t>
            </a:r>
            <a:endParaRPr sz="2400"/>
          </a:p>
          <a:p>
            <a:pPr marL="447675">
              <a:lnSpc>
                <a:spcPct val="100000"/>
              </a:lnSpc>
              <a:spcBef>
                <a:spcPts val="220"/>
              </a:spcBef>
            </a:pPr>
            <a:r>
              <a:rPr spc="-120" dirty="0">
                <a:solidFill>
                  <a:srgbClr val="0000FF"/>
                </a:solidFill>
              </a:rPr>
              <a:t>Test </a:t>
            </a:r>
            <a:r>
              <a:rPr spc="-135" dirty="0">
                <a:solidFill>
                  <a:srgbClr val="0000FF"/>
                </a:solidFill>
              </a:rPr>
              <a:t>case: </a:t>
            </a:r>
            <a:r>
              <a:rPr spc="-55" dirty="0">
                <a:solidFill>
                  <a:srgbClr val="0000FF"/>
                </a:solidFill>
              </a:rPr>
              <a:t>static </a:t>
            </a:r>
            <a:r>
              <a:rPr spc="-45" dirty="0">
                <a:solidFill>
                  <a:srgbClr val="0000FF"/>
                </a:solidFill>
              </a:rPr>
              <a:t>object </a:t>
            </a:r>
            <a:r>
              <a:rPr spc="-175" dirty="0">
                <a:solidFill>
                  <a:srgbClr val="0000FF"/>
                </a:solidFill>
              </a:rPr>
              <a:t>+ </a:t>
            </a:r>
            <a:r>
              <a:rPr spc="-15" dirty="0">
                <a:solidFill>
                  <a:srgbClr val="0000FF"/>
                </a:solidFill>
              </a:rPr>
              <a:t>input </a:t>
            </a:r>
            <a:r>
              <a:rPr spc="25" dirty="0">
                <a:solidFill>
                  <a:srgbClr val="0000FF"/>
                </a:solidFill>
              </a:rPr>
              <a:t>to </a:t>
            </a:r>
            <a:r>
              <a:rPr spc="-85" dirty="0">
                <a:solidFill>
                  <a:srgbClr val="0000FF"/>
                </a:solidFill>
              </a:rPr>
              <a:t>enable </a:t>
            </a:r>
            <a:r>
              <a:rPr spc="-30" dirty="0">
                <a:solidFill>
                  <a:srgbClr val="0000FF"/>
                </a:solidFill>
              </a:rPr>
              <a:t>test </a:t>
            </a:r>
            <a:r>
              <a:rPr spc="25" dirty="0">
                <a:solidFill>
                  <a:srgbClr val="0000FF"/>
                </a:solidFill>
              </a:rPr>
              <a:t>to </a:t>
            </a:r>
            <a:r>
              <a:rPr b="1" i="1" spc="-85" dirty="0">
                <a:solidFill>
                  <a:srgbClr val="BF0000"/>
                </a:solidFill>
                <a:latin typeface="Arial"/>
                <a:cs typeface="Arial"/>
              </a:rPr>
              <a:t>start</a:t>
            </a:r>
            <a:r>
              <a:rPr b="1" i="1" spc="-3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b="1" i="1" spc="-145" dirty="0">
                <a:solidFill>
                  <a:srgbClr val="BF0000"/>
                </a:solidFill>
                <a:latin typeface="Arial"/>
                <a:cs typeface="Arial"/>
              </a:rPr>
              <a:t>–execute </a:t>
            </a:r>
            <a:r>
              <a:rPr b="1" i="1" spc="-140" dirty="0">
                <a:solidFill>
                  <a:srgbClr val="BF0000"/>
                </a:solidFill>
                <a:latin typeface="Arial"/>
                <a:cs typeface="Arial"/>
              </a:rPr>
              <a:t>–finish</a:t>
            </a:r>
          </a:p>
          <a:p>
            <a:pPr marL="733425" marR="681990">
              <a:lnSpc>
                <a:spcPts val="2590"/>
              </a:lnSpc>
              <a:spcBef>
                <a:spcPts val="640"/>
              </a:spcBef>
            </a:pPr>
            <a:r>
              <a:rPr sz="2400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Test </a:t>
            </a:r>
            <a:r>
              <a:rPr sz="24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run</a:t>
            </a:r>
            <a:r>
              <a:rPr sz="2400" spc="-35" dirty="0"/>
              <a:t>: </a:t>
            </a:r>
            <a:r>
              <a:rPr sz="2400" i="1" spc="-215" dirty="0">
                <a:latin typeface="Arial"/>
                <a:cs typeface="Arial"/>
              </a:rPr>
              <a:t>A </a:t>
            </a:r>
            <a:r>
              <a:rPr sz="2400" i="1" spc="-50" dirty="0">
                <a:latin typeface="Arial"/>
                <a:cs typeface="Arial"/>
              </a:rPr>
              <a:t>test </a:t>
            </a:r>
            <a:r>
              <a:rPr sz="2400" i="1" spc="-65" dirty="0">
                <a:latin typeface="Arial"/>
                <a:cs typeface="Arial"/>
              </a:rPr>
              <a:t>run </a:t>
            </a:r>
            <a:r>
              <a:rPr sz="2400" i="1" spc="-130" dirty="0">
                <a:latin typeface="Arial"/>
                <a:cs typeface="Arial"/>
              </a:rPr>
              <a:t>is </a:t>
            </a:r>
            <a:r>
              <a:rPr sz="2400" i="1" spc="-105" dirty="0">
                <a:latin typeface="Arial"/>
                <a:cs typeface="Arial"/>
              </a:rPr>
              <a:t>a dynamic </a:t>
            </a:r>
            <a:r>
              <a:rPr sz="2400" i="1" spc="-15" dirty="0">
                <a:latin typeface="Arial"/>
                <a:cs typeface="Arial"/>
              </a:rPr>
              <a:t>unit </a:t>
            </a:r>
            <a:r>
              <a:rPr sz="2400" i="1" spc="-20" dirty="0">
                <a:latin typeface="Arial"/>
                <a:cs typeface="Arial"/>
              </a:rPr>
              <a:t>of </a:t>
            </a:r>
            <a:r>
              <a:rPr sz="2400" i="1" spc="-110" dirty="0">
                <a:latin typeface="Arial"/>
                <a:cs typeface="Arial"/>
              </a:rPr>
              <a:t>specific </a:t>
            </a:r>
            <a:r>
              <a:rPr sz="2400" i="1" spc="-50" dirty="0">
                <a:latin typeface="Arial"/>
                <a:cs typeface="Arial"/>
              </a:rPr>
              <a:t>test  </a:t>
            </a:r>
            <a:r>
              <a:rPr sz="2400" i="1" spc="-60" dirty="0">
                <a:latin typeface="Arial"/>
                <a:cs typeface="Arial"/>
              </a:rPr>
              <a:t>activities </a:t>
            </a:r>
            <a:r>
              <a:rPr sz="2400" i="1" spc="-45" dirty="0">
                <a:latin typeface="Arial"/>
                <a:cs typeface="Arial"/>
              </a:rPr>
              <a:t>in </a:t>
            </a:r>
            <a:r>
              <a:rPr sz="2400" i="1" spc="-55" dirty="0">
                <a:latin typeface="Arial"/>
                <a:cs typeface="Arial"/>
              </a:rPr>
              <a:t>the </a:t>
            </a:r>
            <a:r>
              <a:rPr sz="2400" i="1" spc="-70" dirty="0">
                <a:latin typeface="Arial"/>
                <a:cs typeface="Arial"/>
              </a:rPr>
              <a:t>overall </a:t>
            </a:r>
            <a:r>
              <a:rPr sz="2400" i="1" spc="-55" dirty="0">
                <a:latin typeface="Arial"/>
                <a:cs typeface="Arial"/>
              </a:rPr>
              <a:t>testing </a:t>
            </a:r>
            <a:r>
              <a:rPr sz="2400" i="1" spc="-170" dirty="0">
                <a:latin typeface="Arial"/>
                <a:cs typeface="Arial"/>
              </a:rPr>
              <a:t>sequence </a:t>
            </a:r>
            <a:r>
              <a:rPr sz="2400" i="1" spc="-105" dirty="0">
                <a:latin typeface="Arial"/>
                <a:cs typeface="Arial"/>
              </a:rPr>
              <a:t>on a</a:t>
            </a:r>
            <a:r>
              <a:rPr sz="2400" i="1" spc="-48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selected  </a:t>
            </a:r>
            <a:r>
              <a:rPr sz="2400" i="1" spc="-55" dirty="0">
                <a:latin typeface="Arial"/>
                <a:cs typeface="Arial"/>
              </a:rPr>
              <a:t>testing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7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270"/>
              </a:spcBef>
            </a:pPr>
            <a:r>
              <a:rPr sz="2400" i="1" spc="-160" dirty="0">
                <a:latin typeface="Arial"/>
                <a:cs typeface="Arial"/>
              </a:rPr>
              <a:t>Test </a:t>
            </a:r>
            <a:r>
              <a:rPr sz="2400" i="1" spc="-60" dirty="0">
                <a:latin typeface="Arial"/>
                <a:cs typeface="Arial"/>
              </a:rPr>
              <a:t>run </a:t>
            </a:r>
            <a:r>
              <a:rPr sz="2400" i="1" spc="-210" dirty="0">
                <a:latin typeface="Arial"/>
                <a:cs typeface="Arial"/>
              </a:rPr>
              <a:t>==&gt; </a:t>
            </a:r>
            <a:r>
              <a:rPr sz="2400" spc="-60" dirty="0"/>
              <a:t>operational</a:t>
            </a:r>
            <a:r>
              <a:rPr sz="2400" spc="-70" dirty="0"/>
              <a:t> </a:t>
            </a:r>
            <a:r>
              <a:rPr sz="2400" spc="-120" dirty="0"/>
              <a:t>instances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4112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191262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231775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2722879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39" y="445262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270" y="261620"/>
            <a:ext cx="5067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Test </a:t>
            </a:r>
            <a:r>
              <a:rPr sz="4400" spc="-210" dirty="0"/>
              <a:t>Suite</a:t>
            </a:r>
            <a:r>
              <a:rPr sz="4400" spc="-280" dirty="0"/>
              <a:t> </a:t>
            </a:r>
            <a:r>
              <a:rPr sz="4400" spc="-145" dirty="0"/>
              <a:t>Preparation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23620"/>
            <a:ext cx="327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5787" dirty="0">
                <a:solidFill>
                  <a:srgbClr val="BF0000"/>
                </a:solidFill>
                <a:latin typeface="UnDotum"/>
                <a:cs typeface="UnDotum"/>
              </a:rPr>
              <a:t> </a:t>
            </a:r>
            <a:r>
              <a:rPr sz="2400" spc="-150" dirty="0">
                <a:solidFill>
                  <a:srgbClr val="BF0000"/>
                </a:solidFill>
                <a:latin typeface="Arial"/>
                <a:cs typeface="Arial"/>
              </a:rPr>
              <a:t>Test </a:t>
            </a:r>
            <a:r>
              <a:rPr sz="2400" spc="-70" dirty="0">
                <a:solidFill>
                  <a:srgbClr val="BF0000"/>
                </a:solidFill>
                <a:latin typeface="Arial"/>
                <a:cs typeface="Arial"/>
              </a:rPr>
              <a:t>suite</a:t>
            </a:r>
            <a:r>
              <a:rPr sz="2400" spc="-1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BF0000"/>
                </a:solidFill>
                <a:latin typeface="Arial"/>
                <a:cs typeface="Arial"/>
              </a:rPr>
              <a:t>(macro-level)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212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947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682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465579"/>
            <a:ext cx="7974965" cy="464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collection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individual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cases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will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run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test 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sequence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until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stopping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criteria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satisfied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called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2400" i="1" spc="-5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2400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0000FF"/>
                </a:solidFill>
                <a:latin typeface="Arial"/>
                <a:cs typeface="Arial"/>
              </a:rPr>
              <a:t>suite</a:t>
            </a:r>
            <a:r>
              <a:rPr sz="2400" i="1" spc="-8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132715" algn="just">
              <a:lnSpc>
                <a:spcPct val="100000"/>
              </a:lnSpc>
              <a:spcBef>
                <a:spcPts val="600"/>
              </a:spcBef>
            </a:pPr>
            <a:r>
              <a:rPr sz="2400" spc="-150" dirty="0">
                <a:latin typeface="Arial"/>
                <a:cs typeface="Arial"/>
              </a:rPr>
              <a:t>Test </a:t>
            </a:r>
            <a:r>
              <a:rPr sz="2400" spc="-70" dirty="0">
                <a:latin typeface="Arial"/>
                <a:cs typeface="Arial"/>
              </a:rPr>
              <a:t>suite </a:t>
            </a:r>
            <a:r>
              <a:rPr sz="2400" spc="-55" dirty="0">
                <a:latin typeface="Arial"/>
                <a:cs typeface="Arial"/>
              </a:rPr>
              <a:t>preparation </a:t>
            </a:r>
            <a:r>
              <a:rPr sz="2400" spc="-100" dirty="0">
                <a:latin typeface="Arial"/>
                <a:cs typeface="Arial"/>
              </a:rPr>
              <a:t>involves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construction </a:t>
            </a:r>
            <a:r>
              <a:rPr sz="2400" spc="35" dirty="0">
                <a:latin typeface="Arial"/>
                <a:cs typeface="Arial"/>
              </a:rPr>
              <a:t>&amp;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allocation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individual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210" dirty="0">
                <a:latin typeface="Arial"/>
                <a:cs typeface="Arial"/>
              </a:rPr>
              <a:t>cases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100" dirty="0">
                <a:latin typeface="Arial"/>
                <a:cs typeface="Arial"/>
              </a:rPr>
              <a:t>systematic </a:t>
            </a:r>
            <a:r>
              <a:rPr sz="2400" spc="-110" dirty="0">
                <a:latin typeface="Arial"/>
                <a:cs typeface="Arial"/>
              </a:rPr>
              <a:t>way </a:t>
            </a:r>
            <a:r>
              <a:rPr sz="2400" spc="-150" dirty="0">
                <a:latin typeface="Arial"/>
                <a:cs typeface="Arial"/>
              </a:rPr>
              <a:t>based </a:t>
            </a:r>
            <a:r>
              <a:rPr sz="2400" spc="-80" dirty="0">
                <a:latin typeface="Arial"/>
                <a:cs typeface="Arial"/>
              </a:rPr>
              <a:t>on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95" dirty="0">
                <a:latin typeface="Arial"/>
                <a:cs typeface="Arial"/>
              </a:rPr>
              <a:t>specific </a:t>
            </a:r>
            <a:r>
              <a:rPr sz="2400" spc="-60" dirty="0">
                <a:latin typeface="Arial"/>
                <a:cs typeface="Arial"/>
              </a:rPr>
              <a:t>testing </a:t>
            </a:r>
            <a:r>
              <a:rPr sz="2400" spc="-90" dirty="0">
                <a:latin typeface="Arial"/>
                <a:cs typeface="Arial"/>
              </a:rPr>
              <a:t>techniques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355600" marR="416559" algn="just">
              <a:lnSpc>
                <a:spcPct val="100000"/>
              </a:lnSpc>
              <a:spcBef>
                <a:spcPts val="600"/>
              </a:spcBef>
            </a:pPr>
            <a:r>
              <a:rPr sz="2400" spc="-60" dirty="0">
                <a:latin typeface="Arial"/>
                <a:cs typeface="Arial"/>
              </a:rPr>
              <a:t>Another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way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obtain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suite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through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reuse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test  </a:t>
            </a:r>
            <a:r>
              <a:rPr sz="2400" spc="-210" dirty="0">
                <a:latin typeface="Arial"/>
                <a:cs typeface="Arial"/>
              </a:rPr>
              <a:t>cases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5" dirty="0">
                <a:latin typeface="Arial"/>
                <a:cs typeface="Arial"/>
              </a:rPr>
              <a:t>earlier </a:t>
            </a:r>
            <a:r>
              <a:rPr sz="2400" spc="-114" dirty="0">
                <a:latin typeface="Arial"/>
                <a:cs typeface="Arial"/>
              </a:rPr>
              <a:t>versions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same </a:t>
            </a:r>
            <a:r>
              <a:rPr sz="2400" spc="-50" dirty="0">
                <a:latin typeface="Arial"/>
                <a:cs typeface="Arial"/>
              </a:rPr>
              <a:t>product. </a:t>
            </a:r>
            <a:r>
              <a:rPr sz="2400" spc="-160" dirty="0">
                <a:latin typeface="Arial"/>
                <a:cs typeface="Arial"/>
              </a:rPr>
              <a:t>This </a:t>
            </a:r>
            <a:r>
              <a:rPr sz="2400" spc="-65" dirty="0">
                <a:latin typeface="Arial"/>
                <a:cs typeface="Arial"/>
              </a:rPr>
              <a:t>kind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60" dirty="0">
                <a:latin typeface="Arial"/>
                <a:cs typeface="Arial"/>
              </a:rPr>
              <a:t>testing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commonly </a:t>
            </a:r>
            <a:r>
              <a:rPr sz="2400" spc="-40" dirty="0">
                <a:latin typeface="Arial"/>
                <a:cs typeface="Arial"/>
              </a:rPr>
              <a:t>referred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b="1" i="1" spc="-200" dirty="0">
                <a:latin typeface="Arial"/>
                <a:cs typeface="Arial"/>
              </a:rPr>
              <a:t>regression</a:t>
            </a:r>
            <a:r>
              <a:rPr sz="2400" b="1" i="1" spc="-375" dirty="0">
                <a:latin typeface="Arial"/>
                <a:cs typeface="Arial"/>
              </a:rPr>
              <a:t> </a:t>
            </a:r>
            <a:r>
              <a:rPr sz="2400" b="1" i="1" spc="-130" dirty="0"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355600" marR="140335">
              <a:lnSpc>
                <a:spcPct val="100000"/>
              </a:lnSpc>
              <a:spcBef>
                <a:spcPts val="590"/>
              </a:spcBef>
            </a:pP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210" dirty="0">
                <a:latin typeface="Arial"/>
                <a:cs typeface="Arial"/>
              </a:rPr>
              <a:t>cases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15" dirty="0">
                <a:latin typeface="Arial"/>
                <a:cs typeface="Arial"/>
              </a:rPr>
              <a:t>form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50" dirty="0">
                <a:latin typeface="Arial"/>
                <a:cs typeface="Arial"/>
              </a:rPr>
              <a:t>integrated </a:t>
            </a:r>
            <a:r>
              <a:rPr sz="2400" spc="-70" dirty="0">
                <a:latin typeface="Arial"/>
                <a:cs typeface="Arial"/>
              </a:rPr>
              <a:t>suite, </a:t>
            </a:r>
            <a:r>
              <a:rPr sz="2400" spc="-125" dirty="0">
                <a:latin typeface="Arial"/>
                <a:cs typeface="Arial"/>
              </a:rPr>
              <a:t>regardless  </a:t>
            </a:r>
            <a:r>
              <a:rPr sz="2400" spc="-10" dirty="0">
                <a:latin typeface="Arial"/>
                <a:cs typeface="Arial"/>
              </a:rPr>
              <a:t>of their </a:t>
            </a:r>
            <a:r>
              <a:rPr sz="2400" spc="-55" dirty="0">
                <a:latin typeface="Arial"/>
                <a:cs typeface="Arial"/>
              </a:rPr>
              <a:t>origin,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50" dirty="0">
                <a:latin typeface="Arial"/>
                <a:cs typeface="Arial"/>
              </a:rPr>
              <a:t>they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75" dirty="0">
                <a:latin typeface="Arial"/>
                <a:cs typeface="Arial"/>
              </a:rPr>
              <a:t>derived,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what </a:t>
            </a:r>
            <a:r>
              <a:rPr sz="2400" spc="-105" dirty="0">
                <a:latin typeface="Arial"/>
                <a:cs typeface="Arial"/>
              </a:rPr>
              <a:t>models </a:t>
            </a:r>
            <a:r>
              <a:rPr sz="2400" spc="-100" dirty="0">
                <a:latin typeface="Arial"/>
                <a:cs typeface="Arial"/>
              </a:rPr>
              <a:t>are 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derive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1520" y="558800"/>
            <a:ext cx="5135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 </a:t>
            </a:r>
            <a:r>
              <a:rPr sz="3600" spc="-165" dirty="0"/>
              <a:t>Procedure</a:t>
            </a:r>
            <a:r>
              <a:rPr sz="3600" spc="-235" dirty="0"/>
              <a:t> </a:t>
            </a:r>
            <a:r>
              <a:rPr sz="3600" spc="-120" dirty="0"/>
              <a:t>Preparation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667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156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39" y="37350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41033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39" y="44716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39" y="48399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39" y="52082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839" y="55765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8839" y="1328420"/>
            <a:ext cx="7314565" cy="450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addition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preparation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individual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210" dirty="0">
                <a:latin typeface="Arial"/>
                <a:cs typeface="Arial"/>
              </a:rPr>
              <a:t>cases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65" dirty="0">
                <a:latin typeface="Arial"/>
                <a:cs typeface="Arial"/>
              </a:rPr>
              <a:t>overall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70" dirty="0">
                <a:latin typeface="Arial"/>
                <a:cs typeface="Arial"/>
              </a:rPr>
              <a:t>suite,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80" dirty="0">
                <a:latin typeface="Arial"/>
                <a:cs typeface="Arial"/>
              </a:rPr>
              <a:t>procedure </a:t>
            </a:r>
            <a:r>
              <a:rPr sz="2400" spc="-125" dirty="0">
                <a:latin typeface="Arial"/>
                <a:cs typeface="Arial"/>
              </a:rPr>
              <a:t>also </a:t>
            </a:r>
            <a:r>
              <a:rPr sz="2400" spc="-140" dirty="0">
                <a:latin typeface="Arial"/>
                <a:cs typeface="Arial"/>
              </a:rPr>
              <a:t>needs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80" dirty="0">
                <a:latin typeface="Arial"/>
                <a:cs typeface="Arial"/>
              </a:rPr>
              <a:t>prepared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55" dirty="0">
                <a:latin typeface="Arial"/>
                <a:cs typeface="Arial"/>
              </a:rPr>
              <a:t>effective </a:t>
            </a:r>
            <a:r>
              <a:rPr sz="2400" spc="-60" dirty="0">
                <a:latin typeface="Arial"/>
                <a:cs typeface="Arial"/>
              </a:rPr>
              <a:t>testing.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75" dirty="0">
                <a:latin typeface="Arial"/>
                <a:cs typeface="Arial"/>
              </a:rPr>
              <a:t>question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25" dirty="0">
                <a:latin typeface="Arial"/>
                <a:cs typeface="Arial"/>
              </a:rPr>
              <a:t>sequencing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individual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210" dirty="0">
                <a:latin typeface="Arial"/>
                <a:cs typeface="Arial"/>
              </a:rPr>
              <a:t>cases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switch-over 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40" dirty="0">
                <a:latin typeface="Arial"/>
                <a:cs typeface="Arial"/>
              </a:rPr>
              <a:t>run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409" dirty="0">
                <a:solidFill>
                  <a:srgbClr val="BF0000"/>
                </a:solidFill>
                <a:latin typeface="Arial"/>
                <a:cs typeface="Arial"/>
              </a:rPr>
              <a:t>KEY </a:t>
            </a:r>
            <a:r>
              <a:rPr sz="2400" spc="-75" dirty="0">
                <a:solidFill>
                  <a:srgbClr val="BF0000"/>
                </a:solidFill>
                <a:latin typeface="Arial"/>
                <a:cs typeface="Arial"/>
              </a:rPr>
              <a:t>consideration: </a:t>
            </a:r>
            <a:r>
              <a:rPr sz="2400" spc="-150" dirty="0">
                <a:solidFill>
                  <a:srgbClr val="BF0000"/>
                </a:solidFill>
                <a:latin typeface="Arial"/>
                <a:cs typeface="Arial"/>
              </a:rPr>
              <a:t>Sequencing </a:t>
            </a:r>
            <a:r>
              <a:rPr sz="2400" spc="-5" dirty="0">
                <a:solidFill>
                  <a:srgbClr val="BF0000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BF0000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BF0000"/>
                </a:solidFill>
                <a:latin typeface="Arial"/>
                <a:cs typeface="Arial"/>
              </a:rPr>
              <a:t>individual </a:t>
            </a:r>
            <a:r>
              <a:rPr sz="2400" spc="-35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400" spc="-39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BF0000"/>
                </a:solidFill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89"/>
              </a:spcBef>
            </a:pPr>
            <a:r>
              <a:rPr sz="2000" spc="-95" dirty="0">
                <a:latin typeface="Arial"/>
                <a:cs typeface="Arial"/>
              </a:rPr>
              <a:t>General: </a:t>
            </a:r>
            <a:r>
              <a:rPr sz="2000" spc="-80" dirty="0">
                <a:latin typeface="Arial"/>
                <a:cs typeface="Arial"/>
              </a:rPr>
              <a:t>simple </a:t>
            </a:r>
            <a:r>
              <a:rPr sz="2000" spc="25" dirty="0">
                <a:latin typeface="Arial"/>
                <a:cs typeface="Arial"/>
              </a:rPr>
              <a:t>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complex</a:t>
            </a:r>
            <a:endParaRPr sz="2000">
              <a:latin typeface="Arial"/>
              <a:cs typeface="Arial"/>
            </a:endParaRPr>
          </a:p>
          <a:p>
            <a:pPr marL="412750" marR="2534285">
              <a:lnSpc>
                <a:spcPct val="120800"/>
              </a:lnSpc>
            </a:pPr>
            <a:r>
              <a:rPr sz="2000" spc="-110" dirty="0">
                <a:latin typeface="Arial"/>
                <a:cs typeface="Arial"/>
              </a:rPr>
              <a:t>Dependencies among </a:t>
            </a:r>
            <a:r>
              <a:rPr sz="2000" spc="-50" dirty="0">
                <a:latin typeface="Arial"/>
                <a:cs typeface="Arial"/>
              </a:rPr>
              <a:t>individual </a:t>
            </a:r>
            <a:r>
              <a:rPr sz="2000" spc="-30" dirty="0">
                <a:latin typeface="Arial"/>
                <a:cs typeface="Arial"/>
              </a:rPr>
              <a:t>test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cases  </a:t>
            </a:r>
            <a:r>
              <a:rPr sz="2000" spc="-75" dirty="0">
                <a:latin typeface="Arial"/>
                <a:cs typeface="Arial"/>
              </a:rPr>
              <a:t>Defect </a:t>
            </a:r>
            <a:r>
              <a:rPr sz="2000" spc="-40" dirty="0">
                <a:latin typeface="Arial"/>
                <a:cs typeface="Arial"/>
              </a:rPr>
              <a:t>detection </a:t>
            </a:r>
            <a:r>
              <a:rPr sz="2000" spc="-45" dirty="0">
                <a:latin typeface="Arial"/>
                <a:cs typeface="Arial"/>
              </a:rPr>
              <a:t>related </a:t>
            </a:r>
            <a:r>
              <a:rPr sz="2000" spc="-105" dirty="0">
                <a:latin typeface="Arial"/>
                <a:cs typeface="Arial"/>
              </a:rPr>
              <a:t>sequencing  </a:t>
            </a:r>
            <a:r>
              <a:rPr sz="2000" spc="-150" dirty="0">
                <a:latin typeface="Arial"/>
                <a:cs typeface="Arial"/>
              </a:rPr>
              <a:t>Sequences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75" dirty="0">
                <a:latin typeface="Arial"/>
                <a:cs typeface="Arial"/>
              </a:rPr>
              <a:t>avoid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accidents</a:t>
            </a:r>
            <a:endParaRPr sz="2000">
              <a:latin typeface="Arial"/>
              <a:cs typeface="Arial"/>
            </a:endParaRPr>
          </a:p>
          <a:p>
            <a:pPr marL="412750" marR="2976245">
              <a:lnSpc>
                <a:spcPct val="120800"/>
              </a:lnSpc>
            </a:pPr>
            <a:r>
              <a:rPr sz="2000" spc="-85" dirty="0">
                <a:latin typeface="Arial"/>
                <a:cs typeface="Arial"/>
              </a:rPr>
              <a:t>Problem </a:t>
            </a:r>
            <a:r>
              <a:rPr sz="2000" spc="-105" dirty="0">
                <a:latin typeface="Arial"/>
                <a:cs typeface="Arial"/>
              </a:rPr>
              <a:t>diagnosis </a:t>
            </a:r>
            <a:r>
              <a:rPr sz="2000" spc="-45" dirty="0">
                <a:latin typeface="Arial"/>
                <a:cs typeface="Arial"/>
              </a:rPr>
              <a:t>related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sequencing  </a:t>
            </a:r>
            <a:r>
              <a:rPr sz="2000" spc="-55" dirty="0">
                <a:latin typeface="Arial"/>
                <a:cs typeface="Arial"/>
              </a:rPr>
              <a:t>Natural </a:t>
            </a:r>
            <a:r>
              <a:rPr sz="2000" spc="-70" dirty="0">
                <a:latin typeface="Arial"/>
                <a:cs typeface="Arial"/>
              </a:rPr>
              <a:t>grouping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test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558800"/>
            <a:ext cx="2728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45" dirty="0"/>
              <a:t> </a:t>
            </a:r>
            <a:r>
              <a:rPr sz="3600" spc="-170" dirty="0"/>
              <a:t>Execution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827009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  <a:buChar char="•"/>
              <a:tabLst>
                <a:tab pos="285115" algn="l"/>
                <a:tab pos="285750" algn="l"/>
              </a:tabLst>
            </a:pPr>
            <a:r>
              <a:rPr sz="2400" spc="-18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key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overall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execution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smooth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transition 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40" dirty="0">
                <a:latin typeface="Arial"/>
                <a:cs typeface="Arial"/>
              </a:rPr>
              <a:t>run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another, </a:t>
            </a:r>
            <a:r>
              <a:rPr sz="2400" spc="-75" dirty="0">
                <a:latin typeface="Arial"/>
                <a:cs typeface="Arial"/>
              </a:rPr>
              <a:t>which </a:t>
            </a:r>
            <a:r>
              <a:rPr sz="2400" spc="-130" dirty="0">
                <a:latin typeface="Arial"/>
                <a:cs typeface="Arial"/>
              </a:rPr>
              <a:t>also </a:t>
            </a:r>
            <a:r>
              <a:rPr sz="2400" spc="-80" dirty="0">
                <a:latin typeface="Arial"/>
                <a:cs typeface="Arial"/>
              </a:rPr>
              <a:t>requires </a:t>
            </a:r>
            <a:r>
              <a:rPr sz="2400" spc="-175" dirty="0">
                <a:latin typeface="Arial"/>
                <a:cs typeface="Arial"/>
              </a:rPr>
              <a:t>us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allocate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required </a:t>
            </a:r>
            <a:r>
              <a:rPr sz="2400" spc="-120" dirty="0">
                <a:latin typeface="Arial"/>
                <a:cs typeface="Arial"/>
              </a:rPr>
              <a:t>resources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ensure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60" dirty="0">
                <a:latin typeface="Arial"/>
                <a:cs typeface="Arial"/>
              </a:rPr>
              <a:t>individual 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100" dirty="0">
                <a:latin typeface="Arial"/>
                <a:cs typeface="Arial"/>
              </a:rPr>
              <a:t>runs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55" dirty="0">
                <a:latin typeface="Arial"/>
                <a:cs typeface="Arial"/>
              </a:rPr>
              <a:t>started, </a:t>
            </a:r>
            <a:r>
              <a:rPr sz="2400" spc="-100" dirty="0">
                <a:latin typeface="Arial"/>
                <a:cs typeface="Arial"/>
              </a:rPr>
              <a:t>executed,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finished,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related  </a:t>
            </a:r>
            <a:r>
              <a:rPr sz="2400" spc="-85" dirty="0">
                <a:latin typeface="Arial"/>
                <a:cs typeface="Arial"/>
              </a:rPr>
              <a:t>problems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90" dirty="0">
                <a:latin typeface="Arial"/>
                <a:cs typeface="Arial"/>
              </a:rPr>
              <a:t>handled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seamlessly.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har char="•"/>
              <a:tabLst>
                <a:tab pos="285115" algn="l"/>
                <a:tab pos="285750" algn="l"/>
              </a:tabLst>
            </a:pPr>
            <a:r>
              <a:rPr sz="2400" spc="-125" dirty="0">
                <a:solidFill>
                  <a:srgbClr val="BF0000"/>
                </a:solidFill>
                <a:latin typeface="Arial"/>
                <a:cs typeface="Arial"/>
              </a:rPr>
              <a:t>General steps </a:t>
            </a:r>
            <a:r>
              <a:rPr sz="2400" spc="-35" dirty="0">
                <a:solidFill>
                  <a:srgbClr val="BF0000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400" spc="-2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BF0000"/>
                </a:solidFill>
                <a:latin typeface="Arial"/>
                <a:cs typeface="Arial"/>
              </a:rPr>
              <a:t>Execution:</a:t>
            </a:r>
            <a:endParaRPr sz="24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  <a:spcBef>
                <a:spcPts val="600"/>
              </a:spcBef>
            </a:pPr>
            <a:r>
              <a:rPr sz="3600" spc="-97" baseline="3472" dirty="0">
                <a:latin typeface="Arial"/>
                <a:cs typeface="Arial"/>
              </a:rPr>
              <a:t>–</a:t>
            </a:r>
            <a:r>
              <a:rPr sz="2400" spc="-65" dirty="0">
                <a:latin typeface="Arial"/>
                <a:cs typeface="Arial"/>
              </a:rPr>
              <a:t>Allocating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25" dirty="0">
                <a:latin typeface="Arial"/>
                <a:cs typeface="Arial"/>
              </a:rPr>
              <a:t>(&amp;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resources)</a:t>
            </a:r>
            <a:endParaRPr sz="2400">
              <a:latin typeface="Arial"/>
              <a:cs typeface="Arial"/>
            </a:endParaRPr>
          </a:p>
          <a:p>
            <a:pPr marL="742950" marR="655320" indent="-182880">
              <a:lnSpc>
                <a:spcPct val="100000"/>
              </a:lnSpc>
              <a:spcBef>
                <a:spcPts val="600"/>
              </a:spcBef>
            </a:pPr>
            <a:r>
              <a:rPr sz="3600" spc="-104" baseline="3472" dirty="0">
                <a:latin typeface="Arial"/>
                <a:cs typeface="Arial"/>
              </a:rPr>
              <a:t>–</a:t>
            </a:r>
            <a:r>
              <a:rPr sz="2400" spc="-70" dirty="0">
                <a:latin typeface="Arial"/>
                <a:cs typeface="Arial"/>
              </a:rPr>
              <a:t>Invoking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running </a:t>
            </a:r>
            <a:r>
              <a:rPr sz="2400" spc="-80" dirty="0">
                <a:latin typeface="Arial"/>
                <a:cs typeface="Arial"/>
              </a:rPr>
              <a:t>tests,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collecting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execution  </a:t>
            </a:r>
            <a:r>
              <a:rPr sz="2400" spc="-30" dirty="0">
                <a:latin typeface="Arial"/>
                <a:cs typeface="Arial"/>
              </a:rPr>
              <a:t>information </a:t>
            </a:r>
            <a:r>
              <a:rPr sz="2400" spc="35" dirty="0">
                <a:latin typeface="Arial"/>
                <a:cs typeface="Arial"/>
              </a:rPr>
              <a:t>&amp;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measurements</a:t>
            </a:r>
            <a:endParaRPr sz="240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  <a:spcBef>
                <a:spcPts val="590"/>
              </a:spcBef>
            </a:pPr>
            <a:r>
              <a:rPr sz="3600" spc="-195" baseline="3472" dirty="0">
                <a:latin typeface="Arial"/>
                <a:cs typeface="Arial"/>
              </a:rPr>
              <a:t>–</a:t>
            </a:r>
            <a:r>
              <a:rPr sz="2400" spc="-130" dirty="0">
                <a:latin typeface="Arial"/>
                <a:cs typeface="Arial"/>
              </a:rPr>
              <a:t>Checking </a:t>
            </a:r>
            <a:r>
              <a:rPr sz="2400" spc="-60" dirty="0">
                <a:latin typeface="Arial"/>
                <a:cs typeface="Arial"/>
              </a:rPr>
              <a:t>testing </a:t>
            </a:r>
            <a:r>
              <a:rPr sz="2400" spc="-80" dirty="0">
                <a:latin typeface="Arial"/>
                <a:cs typeface="Arial"/>
              </a:rPr>
              <a:t>results </a:t>
            </a:r>
            <a:r>
              <a:rPr sz="2400" spc="35" dirty="0">
                <a:latin typeface="Arial"/>
                <a:cs typeface="Arial"/>
              </a:rPr>
              <a:t>&amp; </a:t>
            </a:r>
            <a:r>
              <a:rPr sz="2400" spc="-45" dirty="0">
                <a:latin typeface="Arial"/>
                <a:cs typeface="Arial"/>
              </a:rPr>
              <a:t>identifying </a:t>
            </a:r>
            <a:r>
              <a:rPr sz="2400" spc="-125" dirty="0">
                <a:latin typeface="Arial"/>
                <a:cs typeface="Arial"/>
              </a:rPr>
              <a:t>system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failures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558800"/>
            <a:ext cx="2728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45" dirty="0"/>
              <a:t> </a:t>
            </a:r>
            <a:r>
              <a:rPr sz="3600" spc="-170" dirty="0"/>
              <a:t>Execution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199"/>
            <a:ext cx="150495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240790"/>
            <a:ext cx="7601584" cy="42176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-95" dirty="0">
                <a:solidFill>
                  <a:srgbClr val="BF0000"/>
                </a:solidFill>
                <a:latin typeface="Arial"/>
                <a:cs typeface="Arial"/>
              </a:rPr>
              <a:t>Allocating </a:t>
            </a:r>
            <a:r>
              <a:rPr sz="2800" spc="-170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800" spc="-19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BF0000"/>
                </a:solidFill>
                <a:latin typeface="Arial"/>
                <a:cs typeface="Arial"/>
              </a:rPr>
              <a:t>Time: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2800" spc="-170" dirty="0">
                <a:latin typeface="Arial"/>
                <a:cs typeface="Arial"/>
              </a:rPr>
              <a:t>Test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40" dirty="0">
                <a:latin typeface="Arial"/>
                <a:cs typeface="Arial"/>
              </a:rPr>
              <a:t>&amp; </a:t>
            </a:r>
            <a:r>
              <a:rPr sz="2800" spc="-145" dirty="0">
                <a:latin typeface="Arial"/>
                <a:cs typeface="Arial"/>
              </a:rPr>
              <a:t>resources </a:t>
            </a:r>
            <a:r>
              <a:rPr sz="2800" spc="-75" dirty="0">
                <a:latin typeface="Arial"/>
                <a:cs typeface="Arial"/>
              </a:rPr>
              <a:t>allocation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most </a:t>
            </a:r>
            <a:r>
              <a:rPr sz="2800" spc="-130" dirty="0">
                <a:latin typeface="Arial"/>
                <a:cs typeface="Arial"/>
              </a:rPr>
              <a:t>closely  </a:t>
            </a:r>
            <a:r>
              <a:rPr sz="2800" spc="-65" dirty="0">
                <a:latin typeface="Arial"/>
                <a:cs typeface="Arial"/>
              </a:rPr>
              <a:t>related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test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planning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&amp;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preparation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activities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.  </a:t>
            </a:r>
            <a:r>
              <a:rPr sz="2800" spc="-90" dirty="0">
                <a:latin typeface="Arial"/>
                <a:cs typeface="Arial"/>
              </a:rPr>
              <a:t>Although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allocation </a:t>
            </a:r>
            <a:r>
              <a:rPr sz="2800" spc="-95" dirty="0">
                <a:latin typeface="Arial"/>
                <a:cs typeface="Arial"/>
              </a:rPr>
              <a:t>could </a:t>
            </a:r>
            <a:r>
              <a:rPr sz="2800" spc="-135" dirty="0">
                <a:latin typeface="Arial"/>
                <a:cs typeface="Arial"/>
              </a:rPr>
              <a:t>be </a:t>
            </a:r>
            <a:r>
              <a:rPr sz="2800" spc="-110" dirty="0">
                <a:latin typeface="Arial"/>
                <a:cs typeface="Arial"/>
              </a:rPr>
              <a:t>planned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145" dirty="0">
                <a:latin typeface="Arial"/>
                <a:cs typeface="Arial"/>
              </a:rPr>
              <a:t>even  </a:t>
            </a:r>
            <a:r>
              <a:rPr sz="2800" spc="-90" dirty="0">
                <a:latin typeface="Arial"/>
                <a:cs typeface="Arial"/>
              </a:rPr>
              <a:t>carried </a:t>
            </a:r>
            <a:r>
              <a:rPr sz="2800" spc="-10" dirty="0">
                <a:latin typeface="Arial"/>
                <a:cs typeface="Arial"/>
              </a:rPr>
              <a:t>out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previous </a:t>
            </a:r>
            <a:r>
              <a:rPr sz="2800" spc="-145" dirty="0">
                <a:latin typeface="Arial"/>
                <a:cs typeface="Arial"/>
              </a:rPr>
              <a:t>stage,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monitoring,  </a:t>
            </a:r>
            <a:r>
              <a:rPr sz="2800" spc="-75" dirty="0">
                <a:latin typeface="Arial"/>
                <a:cs typeface="Arial"/>
              </a:rPr>
              <a:t>adjustment,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management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these </a:t>
            </a:r>
            <a:r>
              <a:rPr sz="2800" spc="-145" dirty="0">
                <a:latin typeface="Arial"/>
                <a:cs typeface="Arial"/>
              </a:rPr>
              <a:t>resources  </a:t>
            </a:r>
            <a:r>
              <a:rPr sz="2800" spc="-135" dirty="0">
                <a:latin typeface="Arial"/>
                <a:cs typeface="Arial"/>
              </a:rPr>
              <a:t>need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be </a:t>
            </a:r>
            <a:r>
              <a:rPr sz="2800" spc="-90" dirty="0">
                <a:latin typeface="Arial"/>
                <a:cs typeface="Arial"/>
              </a:rPr>
              <a:t>carried </a:t>
            </a:r>
            <a:r>
              <a:rPr sz="2800" spc="-10" dirty="0">
                <a:latin typeface="Arial"/>
                <a:cs typeface="Arial"/>
              </a:rPr>
              <a:t>out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during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95" dirty="0">
                <a:latin typeface="Arial"/>
                <a:cs typeface="Arial"/>
              </a:rPr>
              <a:t>execution.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12750" algn="l"/>
              </a:tabLst>
            </a:pPr>
            <a:r>
              <a:rPr sz="2800" spc="-80" dirty="0">
                <a:latin typeface="Arial"/>
                <a:cs typeface="Arial"/>
              </a:rPr>
              <a:t>Individual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245" dirty="0">
                <a:latin typeface="Arial"/>
                <a:cs typeface="Arial"/>
              </a:rPr>
              <a:t>cases </a:t>
            </a:r>
            <a:r>
              <a:rPr sz="2800" spc="-250" dirty="0">
                <a:latin typeface="Arial"/>
                <a:cs typeface="Arial"/>
              </a:rPr>
              <a:t>==&gt; </a:t>
            </a:r>
            <a:r>
              <a:rPr sz="2800" spc="-45" dirty="0">
                <a:latin typeface="Arial"/>
                <a:cs typeface="Arial"/>
              </a:rPr>
              <a:t>test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180" dirty="0">
                <a:latin typeface="Arial"/>
                <a:cs typeface="Arial"/>
              </a:rPr>
              <a:t>Sum-up </a:t>
            </a:r>
            <a:r>
              <a:rPr sz="2800" spc="-245" dirty="0">
                <a:latin typeface="Arial"/>
                <a:cs typeface="Arial"/>
              </a:rPr>
              <a:t>==&gt; </a:t>
            </a:r>
            <a:r>
              <a:rPr sz="2800" spc="-80" dirty="0">
                <a:latin typeface="Arial"/>
                <a:cs typeface="Arial"/>
              </a:rPr>
              <a:t>overall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allocation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558800"/>
            <a:ext cx="2728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45" dirty="0"/>
              <a:t> </a:t>
            </a:r>
            <a:r>
              <a:rPr sz="3600" spc="-170" dirty="0"/>
              <a:t>Execution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752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237997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374777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426339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39" y="477900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839" y="1680210"/>
            <a:ext cx="7383145" cy="34531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-65" dirty="0">
                <a:latin typeface="Arial"/>
                <a:cs typeface="Arial"/>
              </a:rPr>
              <a:t>Identifying </a:t>
            </a:r>
            <a:r>
              <a:rPr sz="2800" spc="-150" dirty="0">
                <a:latin typeface="Arial"/>
                <a:cs typeface="Arial"/>
              </a:rPr>
              <a:t>system </a:t>
            </a:r>
            <a:r>
              <a:rPr sz="2800" spc="-85" dirty="0">
                <a:latin typeface="Arial"/>
                <a:cs typeface="Arial"/>
              </a:rPr>
              <a:t>failures </a:t>
            </a:r>
            <a:r>
              <a:rPr sz="2800" spc="-105" dirty="0">
                <a:latin typeface="Arial"/>
                <a:cs typeface="Arial"/>
              </a:rPr>
              <a:t>(oracle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problem):</a:t>
            </a:r>
            <a:endParaRPr sz="28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  <a:spcBef>
                <a:spcPts val="690"/>
              </a:spcBef>
            </a:pPr>
            <a:r>
              <a:rPr sz="2800" i="1" spc="-18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800" i="1" spc="-100" dirty="0">
                <a:solidFill>
                  <a:srgbClr val="0000FF"/>
                </a:solidFill>
                <a:latin typeface="Arial"/>
                <a:cs typeface="Arial"/>
              </a:rPr>
              <a:t>oracle</a:t>
            </a:r>
            <a:r>
              <a:rPr sz="2800" i="1" spc="-100" dirty="0">
                <a:latin typeface="Arial"/>
                <a:cs typeface="Arial"/>
              </a:rPr>
              <a:t>: </a:t>
            </a:r>
            <a:r>
              <a:rPr sz="2800" i="1" spc="-160" dirty="0">
                <a:latin typeface="Arial"/>
                <a:cs typeface="Arial"/>
              </a:rPr>
              <a:t>A</a:t>
            </a:r>
            <a:r>
              <a:rPr sz="2800" spc="-160" dirty="0">
                <a:latin typeface="Arial"/>
                <a:cs typeface="Arial"/>
              </a:rPr>
              <a:t>ny </a:t>
            </a:r>
            <a:r>
              <a:rPr sz="2800" spc="-180" dirty="0">
                <a:latin typeface="Arial"/>
                <a:cs typeface="Arial"/>
              </a:rPr>
              <a:t>means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70" dirty="0">
                <a:latin typeface="Arial"/>
                <a:cs typeface="Arial"/>
              </a:rPr>
              <a:t>check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testing  </a:t>
            </a:r>
            <a:r>
              <a:rPr sz="2800" spc="-130" dirty="0">
                <a:latin typeface="Arial"/>
                <a:cs typeface="Arial"/>
              </a:rPr>
              <a:t>result(Can </a:t>
            </a:r>
            <a:r>
              <a:rPr sz="2800" spc="-125" dirty="0">
                <a:latin typeface="Arial"/>
                <a:cs typeface="Arial"/>
              </a:rPr>
              <a:t>decide </a:t>
            </a:r>
            <a:r>
              <a:rPr sz="2800" spc="-55" dirty="0">
                <a:latin typeface="Arial"/>
                <a:cs typeface="Arial"/>
              </a:rPr>
              <a:t>whether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229" dirty="0">
                <a:latin typeface="Arial"/>
                <a:cs typeface="Arial"/>
              </a:rPr>
              <a:t>case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has  </a:t>
            </a:r>
            <a:r>
              <a:rPr sz="2800" spc="-185" dirty="0">
                <a:latin typeface="Arial"/>
                <a:cs typeface="Arial"/>
              </a:rPr>
              <a:t>passed)</a:t>
            </a:r>
            <a:endParaRPr sz="2800">
              <a:latin typeface="Arial"/>
              <a:cs typeface="Arial"/>
            </a:endParaRPr>
          </a:p>
          <a:p>
            <a:pPr marL="412750" marR="2080260">
              <a:lnSpc>
                <a:spcPct val="120800"/>
              </a:lnSpc>
            </a:pPr>
            <a:r>
              <a:rPr sz="2800" spc="-170" dirty="0">
                <a:latin typeface="Arial"/>
                <a:cs typeface="Arial"/>
              </a:rPr>
              <a:t>Analyze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15" dirty="0">
                <a:latin typeface="Arial"/>
                <a:cs typeface="Arial"/>
              </a:rPr>
              <a:t>output </a:t>
            </a:r>
            <a:r>
              <a:rPr sz="2800" spc="10" dirty="0">
                <a:latin typeface="Arial"/>
                <a:cs typeface="Arial"/>
              </a:rPr>
              <a:t>for</a:t>
            </a:r>
            <a:r>
              <a:rPr sz="2800" spc="-3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deviations  </a:t>
            </a:r>
            <a:r>
              <a:rPr sz="2800" spc="-85" dirty="0">
                <a:latin typeface="Arial"/>
                <a:cs typeface="Arial"/>
              </a:rPr>
              <a:t>Determine: </a:t>
            </a:r>
            <a:r>
              <a:rPr sz="2800" spc="-70" dirty="0">
                <a:latin typeface="Arial"/>
                <a:cs typeface="Arial"/>
              </a:rPr>
              <a:t>deviation </a:t>
            </a:r>
            <a:r>
              <a:rPr sz="2800" spc="-245" dirty="0">
                <a:latin typeface="Arial"/>
                <a:cs typeface="Arial"/>
              </a:rPr>
              <a:t>=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failure?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690"/>
              </a:spcBef>
            </a:pPr>
            <a:r>
              <a:rPr sz="2800" spc="-130" dirty="0">
                <a:latin typeface="Arial"/>
                <a:cs typeface="Arial"/>
              </a:rPr>
              <a:t>Handling </a:t>
            </a:r>
            <a:r>
              <a:rPr sz="2800" spc="-75" dirty="0">
                <a:latin typeface="Arial"/>
                <a:cs typeface="Arial"/>
              </a:rPr>
              <a:t>normal </a:t>
            </a:r>
            <a:r>
              <a:rPr sz="2800" spc="-180" dirty="0">
                <a:latin typeface="Arial"/>
                <a:cs typeface="Arial"/>
              </a:rPr>
              <a:t>vs. </a:t>
            </a:r>
            <a:r>
              <a:rPr sz="2800" spc="-60" dirty="0">
                <a:latin typeface="Arial"/>
                <a:cs typeface="Arial"/>
              </a:rPr>
              <a:t>failed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runs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0" y="558800"/>
            <a:ext cx="2728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45" dirty="0"/>
              <a:t> </a:t>
            </a:r>
            <a:r>
              <a:rPr sz="3600" spc="-170" dirty="0"/>
              <a:t>Execution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57530" y="138937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580" y="1889760"/>
            <a:ext cx="200659" cy="20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4580" y="2293620"/>
            <a:ext cx="200659" cy="20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580" y="2698750"/>
            <a:ext cx="200659" cy="20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530" y="3008629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4580" y="3509009"/>
            <a:ext cx="200659" cy="200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4580" y="3914140"/>
            <a:ext cx="200659" cy="20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4580" y="4319270"/>
            <a:ext cx="200659" cy="20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430" y="1334770"/>
            <a:ext cx="7381240" cy="4075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2962275" indent="-400050">
              <a:lnSpc>
                <a:spcPct val="120800"/>
              </a:lnSpc>
              <a:spcBef>
                <a:spcPts val="100"/>
              </a:spcBef>
            </a:pPr>
            <a:r>
              <a:rPr sz="2200" spc="-95" dirty="0">
                <a:solidFill>
                  <a:srgbClr val="BF0000"/>
                </a:solidFill>
                <a:latin typeface="Arial"/>
                <a:cs typeface="Arial"/>
              </a:rPr>
              <a:t>Failure </a:t>
            </a:r>
            <a:r>
              <a:rPr sz="2200" spc="-70" dirty="0">
                <a:solidFill>
                  <a:srgbClr val="BF0000"/>
                </a:solidFill>
                <a:latin typeface="Arial"/>
                <a:cs typeface="Arial"/>
              </a:rPr>
              <a:t>observation </a:t>
            </a:r>
            <a:r>
              <a:rPr sz="2200" spc="-110" dirty="0">
                <a:solidFill>
                  <a:srgbClr val="BF0000"/>
                </a:solidFill>
                <a:latin typeface="Arial"/>
                <a:cs typeface="Arial"/>
              </a:rPr>
              <a:t>and</a:t>
            </a:r>
            <a:r>
              <a:rPr sz="2200" spc="-27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BF0000"/>
                </a:solidFill>
                <a:latin typeface="Arial"/>
                <a:cs typeface="Arial"/>
              </a:rPr>
              <a:t>measurement:  </a:t>
            </a:r>
            <a:r>
              <a:rPr sz="2200" spc="-70" dirty="0">
                <a:latin typeface="Arial"/>
                <a:cs typeface="Arial"/>
              </a:rPr>
              <a:t>Determine: </a:t>
            </a:r>
            <a:r>
              <a:rPr sz="2200" spc="-55" dirty="0">
                <a:latin typeface="Arial"/>
                <a:cs typeface="Arial"/>
              </a:rPr>
              <a:t>deviation </a:t>
            </a:r>
            <a:r>
              <a:rPr sz="2200" spc="-190" dirty="0">
                <a:latin typeface="Arial"/>
                <a:cs typeface="Arial"/>
              </a:rPr>
              <a:t>= </a:t>
            </a:r>
            <a:r>
              <a:rPr sz="2200" spc="-40" dirty="0">
                <a:latin typeface="Arial"/>
                <a:cs typeface="Arial"/>
              </a:rPr>
              <a:t>failure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204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40"/>
              </a:spcBef>
            </a:pPr>
            <a:r>
              <a:rPr sz="2200" spc="-120" dirty="0">
                <a:latin typeface="Arial"/>
                <a:cs typeface="Arial"/>
              </a:rPr>
              <a:t>Establish </a:t>
            </a:r>
            <a:r>
              <a:rPr sz="2200" spc="-75" dirty="0">
                <a:latin typeface="Arial"/>
                <a:cs typeface="Arial"/>
              </a:rPr>
              <a:t>when </a:t>
            </a:r>
            <a:r>
              <a:rPr sz="2200" spc="-40" dirty="0">
                <a:latin typeface="Arial"/>
                <a:cs typeface="Arial"/>
              </a:rPr>
              <a:t>failure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occurred</a:t>
            </a:r>
            <a:endParaRPr sz="22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50"/>
              </a:spcBef>
            </a:pPr>
            <a:r>
              <a:rPr sz="2200" spc="-95" dirty="0">
                <a:latin typeface="Arial"/>
                <a:cs typeface="Arial"/>
              </a:rPr>
              <a:t>Collect </a:t>
            </a:r>
            <a:r>
              <a:rPr sz="2200" spc="-40" dirty="0">
                <a:latin typeface="Arial"/>
                <a:cs typeface="Arial"/>
              </a:rPr>
              <a:t>failure </a:t>
            </a:r>
            <a:r>
              <a:rPr sz="2200" spc="-30" dirty="0">
                <a:latin typeface="Arial"/>
                <a:cs typeface="Arial"/>
              </a:rPr>
              <a:t>information: </a:t>
            </a:r>
            <a:r>
              <a:rPr sz="2200" spc="-65" dirty="0">
                <a:latin typeface="Arial"/>
                <a:cs typeface="Arial"/>
              </a:rPr>
              <a:t>What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/where/when/severity/etc.</a:t>
            </a:r>
            <a:endParaRPr sz="2200">
              <a:latin typeface="Arial"/>
              <a:cs typeface="Arial"/>
            </a:endParaRPr>
          </a:p>
          <a:p>
            <a:pPr marL="412750" marR="2865755" indent="-400050">
              <a:lnSpc>
                <a:spcPct val="120800"/>
              </a:lnSpc>
            </a:pPr>
            <a:r>
              <a:rPr sz="2200" spc="-85" dirty="0">
                <a:solidFill>
                  <a:srgbClr val="BF0000"/>
                </a:solidFill>
                <a:latin typeface="Arial"/>
                <a:cs typeface="Arial"/>
              </a:rPr>
              <a:t>Defect handling </a:t>
            </a:r>
            <a:r>
              <a:rPr sz="2200" spc="-105" dirty="0">
                <a:solidFill>
                  <a:srgbClr val="BF0000"/>
                </a:solidFill>
                <a:latin typeface="Arial"/>
                <a:cs typeface="Arial"/>
              </a:rPr>
              <a:t>and </a:t>
            </a:r>
            <a:r>
              <a:rPr sz="2200" spc="-35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200" spc="-2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BF0000"/>
                </a:solidFill>
                <a:latin typeface="Arial"/>
                <a:cs typeface="Arial"/>
              </a:rPr>
              <a:t>measurement:  </a:t>
            </a:r>
            <a:r>
              <a:rPr sz="2200" spc="-85" dirty="0">
                <a:latin typeface="Arial"/>
                <a:cs typeface="Arial"/>
              </a:rPr>
              <a:t>Defect status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change</a:t>
            </a:r>
            <a:endParaRPr sz="2200">
              <a:latin typeface="Arial"/>
              <a:cs typeface="Arial"/>
            </a:endParaRPr>
          </a:p>
          <a:p>
            <a:pPr marL="412750" marR="2830195">
              <a:lnSpc>
                <a:spcPct val="120800"/>
              </a:lnSpc>
            </a:pPr>
            <a:r>
              <a:rPr sz="2200" spc="-35" dirty="0">
                <a:latin typeface="Arial"/>
                <a:cs typeface="Arial"/>
              </a:rPr>
              <a:t>Information </a:t>
            </a:r>
            <a:r>
              <a:rPr sz="2200" spc="-80" dirty="0">
                <a:latin typeface="Arial"/>
                <a:cs typeface="Arial"/>
              </a:rPr>
              <a:t>gathering </a:t>
            </a:r>
            <a:r>
              <a:rPr sz="2200" spc="-65" dirty="0">
                <a:latin typeface="Arial"/>
                <a:cs typeface="Arial"/>
              </a:rPr>
              <a:t>during</a:t>
            </a:r>
            <a:r>
              <a:rPr sz="2200" spc="-26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testing  </a:t>
            </a:r>
            <a:r>
              <a:rPr sz="2200" spc="-75" dirty="0">
                <a:latin typeface="Arial"/>
                <a:cs typeface="Arial"/>
              </a:rPr>
              <a:t>Follow-up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activities:</a:t>
            </a:r>
            <a:endParaRPr sz="2200">
              <a:latin typeface="Arial"/>
              <a:cs typeface="Arial"/>
            </a:endParaRPr>
          </a:p>
          <a:p>
            <a:pPr marL="562610" indent="-229235">
              <a:lnSpc>
                <a:spcPct val="100000"/>
              </a:lnSpc>
              <a:spcBef>
                <a:spcPts val="550"/>
              </a:spcBef>
              <a:buChar char="•"/>
              <a:tabLst>
                <a:tab pos="561975" algn="l"/>
                <a:tab pos="562610" algn="l"/>
              </a:tabLst>
            </a:pPr>
            <a:r>
              <a:rPr sz="2200" spc="-65" dirty="0">
                <a:latin typeface="Arial"/>
                <a:cs typeface="Arial"/>
              </a:rPr>
              <a:t>Fix-verification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cycle</a:t>
            </a:r>
            <a:endParaRPr sz="2200">
              <a:latin typeface="Arial"/>
              <a:cs typeface="Arial"/>
            </a:endParaRPr>
          </a:p>
          <a:p>
            <a:pPr marL="562610" indent="-229235">
              <a:lnSpc>
                <a:spcPct val="100000"/>
              </a:lnSpc>
              <a:spcBef>
                <a:spcPts val="550"/>
              </a:spcBef>
              <a:buChar char="•"/>
              <a:tabLst>
                <a:tab pos="561975" algn="l"/>
                <a:tab pos="562610" algn="l"/>
              </a:tabLst>
            </a:pPr>
            <a:r>
              <a:rPr sz="2200" spc="-65" dirty="0">
                <a:latin typeface="Arial"/>
                <a:cs typeface="Arial"/>
              </a:rPr>
              <a:t>Other </a:t>
            </a:r>
            <a:r>
              <a:rPr sz="2200" spc="-70" dirty="0">
                <a:latin typeface="Arial"/>
                <a:cs typeface="Arial"/>
              </a:rPr>
              <a:t>possibilities </a:t>
            </a:r>
            <a:r>
              <a:rPr sz="2200" spc="-60" dirty="0">
                <a:latin typeface="Arial"/>
                <a:cs typeface="Arial"/>
              </a:rPr>
              <a:t>(defer, invalid,</a:t>
            </a:r>
            <a:r>
              <a:rPr sz="2200" spc="-30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820" y="459740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 </a:t>
            </a:r>
            <a:r>
              <a:rPr sz="3600" spc="-204" dirty="0"/>
              <a:t>Analysis </a:t>
            </a:r>
            <a:r>
              <a:rPr sz="3600" spc="-165" dirty="0"/>
              <a:t>and</a:t>
            </a:r>
            <a:r>
              <a:rPr sz="3600" spc="-185" dirty="0"/>
              <a:t> </a:t>
            </a:r>
            <a:r>
              <a:rPr sz="3600" spc="-125" dirty="0"/>
              <a:t>Follow-up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075" marR="508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The </a:t>
            </a:r>
            <a:r>
              <a:rPr spc="5" dirty="0"/>
              <a:t>third </a:t>
            </a:r>
            <a:r>
              <a:rPr spc="-65" dirty="0"/>
              <a:t>group </a:t>
            </a:r>
            <a:r>
              <a:rPr spc="-5" dirty="0"/>
              <a:t>of</a:t>
            </a:r>
            <a:r>
              <a:rPr spc="-415" dirty="0"/>
              <a:t> </a:t>
            </a:r>
            <a:r>
              <a:rPr spc="-45" dirty="0"/>
              <a:t>major </a:t>
            </a:r>
            <a:r>
              <a:rPr spc="-50" dirty="0"/>
              <a:t>testing activities </a:t>
            </a:r>
            <a:r>
              <a:rPr spc="-105" dirty="0"/>
              <a:t>is </a:t>
            </a:r>
            <a:r>
              <a:rPr spc="-114" dirty="0"/>
              <a:t>analysis </a:t>
            </a:r>
            <a:r>
              <a:rPr spc="-95" dirty="0"/>
              <a:t>and </a:t>
            </a:r>
            <a:r>
              <a:rPr spc="-30" dirty="0"/>
              <a:t>follow-up </a:t>
            </a:r>
            <a:r>
              <a:rPr spc="-15" dirty="0"/>
              <a:t>after  </a:t>
            </a:r>
            <a:r>
              <a:rPr spc="-30" dirty="0"/>
              <a:t>test </a:t>
            </a:r>
            <a:r>
              <a:rPr spc="-70" dirty="0"/>
              <a:t>execution. </a:t>
            </a:r>
            <a:r>
              <a:rPr spc="-145" dirty="0"/>
              <a:t>The </a:t>
            </a:r>
            <a:r>
              <a:rPr spc="-80" dirty="0"/>
              <a:t>measurement </a:t>
            </a:r>
            <a:r>
              <a:rPr spc="-65" dirty="0"/>
              <a:t>data collected </a:t>
            </a:r>
            <a:r>
              <a:rPr spc="-55" dirty="0"/>
              <a:t>during </a:t>
            </a:r>
            <a:r>
              <a:rPr spc="-30" dirty="0"/>
              <a:t>test </a:t>
            </a:r>
            <a:r>
              <a:rPr spc="-70" dirty="0"/>
              <a:t>execution,  </a:t>
            </a:r>
            <a:r>
              <a:rPr spc="-40" dirty="0"/>
              <a:t>together</a:t>
            </a:r>
            <a:r>
              <a:rPr spc="-100" dirty="0"/>
              <a:t> </a:t>
            </a:r>
            <a:r>
              <a:rPr spc="5" dirty="0"/>
              <a:t>with</a:t>
            </a:r>
            <a:r>
              <a:rPr spc="-90" dirty="0"/>
              <a:t> </a:t>
            </a:r>
            <a:r>
              <a:rPr spc="-25" dirty="0"/>
              <a:t>other</a:t>
            </a:r>
            <a:r>
              <a:rPr spc="-100" dirty="0"/>
              <a:t> </a:t>
            </a:r>
            <a:r>
              <a:rPr spc="-70" dirty="0"/>
              <a:t>data</a:t>
            </a:r>
            <a:r>
              <a:rPr spc="-95" dirty="0"/>
              <a:t> </a:t>
            </a:r>
            <a:r>
              <a:rPr spc="-45" dirty="0"/>
              <a:t>about</a:t>
            </a:r>
            <a:r>
              <a:rPr spc="-100" dirty="0"/>
              <a:t> </a:t>
            </a:r>
            <a:r>
              <a:rPr spc="-25" dirty="0"/>
              <a:t>the</a:t>
            </a:r>
            <a:r>
              <a:rPr spc="-100" dirty="0"/>
              <a:t> </a:t>
            </a:r>
            <a:r>
              <a:rPr spc="-50" dirty="0"/>
              <a:t>testing</a:t>
            </a:r>
            <a:r>
              <a:rPr spc="-95" dirty="0"/>
              <a:t> </a:t>
            </a:r>
            <a:r>
              <a:rPr spc="30" dirty="0"/>
              <a:t>&amp;</a:t>
            </a:r>
            <a:r>
              <a:rPr spc="-90" dirty="0"/>
              <a:t> </a:t>
            </a:r>
            <a:r>
              <a:rPr spc="-55" dirty="0"/>
              <a:t>overall</a:t>
            </a:r>
            <a:r>
              <a:rPr spc="-110" dirty="0"/>
              <a:t> </a:t>
            </a:r>
            <a:r>
              <a:rPr spc="-50" dirty="0"/>
              <a:t>environment,</a:t>
            </a:r>
            <a:r>
              <a:rPr spc="-100" dirty="0"/>
              <a:t> </a:t>
            </a:r>
            <a:r>
              <a:rPr spc="-15" dirty="0"/>
              <a:t>form  </a:t>
            </a:r>
            <a:r>
              <a:rPr spc="-25" dirty="0"/>
              <a:t>the </a:t>
            </a:r>
            <a:r>
              <a:rPr spc="-70" dirty="0"/>
              <a:t>data </a:t>
            </a:r>
            <a:r>
              <a:rPr spc="-15" dirty="0"/>
              <a:t>input </a:t>
            </a:r>
            <a:r>
              <a:rPr spc="30" dirty="0"/>
              <a:t>to </a:t>
            </a:r>
            <a:r>
              <a:rPr spc="-85" dirty="0"/>
              <a:t>these </a:t>
            </a:r>
            <a:r>
              <a:rPr spc="-130" dirty="0"/>
              <a:t>analyses </a:t>
            </a:r>
            <a:r>
              <a:rPr spc="-60" dirty="0"/>
              <a:t>which </a:t>
            </a:r>
            <a:r>
              <a:rPr spc="-55" dirty="0"/>
              <a:t>provide </a:t>
            </a:r>
            <a:r>
              <a:rPr spc="-80" dirty="0"/>
              <a:t>valuable </a:t>
            </a:r>
            <a:r>
              <a:rPr spc="-90" dirty="0"/>
              <a:t>feedback </a:t>
            </a:r>
            <a:r>
              <a:rPr spc="20" dirty="0"/>
              <a:t>to  </a:t>
            </a:r>
            <a:r>
              <a:rPr spc="-30" dirty="0"/>
              <a:t>test</a:t>
            </a:r>
            <a:r>
              <a:rPr spc="-105" dirty="0"/>
              <a:t> </a:t>
            </a:r>
            <a:r>
              <a:rPr spc="-70" dirty="0"/>
              <a:t>execution</a:t>
            </a:r>
            <a:r>
              <a:rPr spc="-100" dirty="0"/>
              <a:t> </a:t>
            </a:r>
            <a:r>
              <a:rPr spc="-95" dirty="0"/>
              <a:t>and</a:t>
            </a:r>
            <a:r>
              <a:rPr spc="-100" dirty="0"/>
              <a:t> </a:t>
            </a:r>
            <a:r>
              <a:rPr spc="-25" dirty="0"/>
              <a:t>other</a:t>
            </a:r>
            <a:r>
              <a:rPr spc="-95" dirty="0"/>
              <a:t> </a:t>
            </a:r>
            <a:r>
              <a:rPr spc="-50" dirty="0"/>
              <a:t>testing</a:t>
            </a:r>
            <a:r>
              <a:rPr spc="-105" dirty="0"/>
              <a:t> </a:t>
            </a:r>
            <a:r>
              <a:rPr spc="30" dirty="0"/>
              <a:t>&amp;</a:t>
            </a:r>
            <a:r>
              <a:rPr spc="-105" dirty="0"/>
              <a:t> </a:t>
            </a:r>
            <a:r>
              <a:rPr spc="-60" dirty="0"/>
              <a:t>development</a:t>
            </a:r>
            <a:r>
              <a:rPr spc="-100" dirty="0"/>
              <a:t> </a:t>
            </a:r>
            <a:r>
              <a:rPr spc="-55" dirty="0"/>
              <a:t>activities.</a:t>
            </a:r>
            <a:r>
              <a:rPr spc="-105" dirty="0"/>
              <a:t> </a:t>
            </a:r>
            <a:r>
              <a:rPr spc="-60" dirty="0"/>
              <a:t>Direct</a:t>
            </a:r>
          </a:p>
          <a:p>
            <a:pPr marL="600075" marR="871855">
              <a:lnSpc>
                <a:spcPct val="100000"/>
              </a:lnSpc>
            </a:pPr>
            <a:r>
              <a:rPr spc="-30" dirty="0"/>
              <a:t>follow-up </a:t>
            </a:r>
            <a:r>
              <a:rPr spc="-85" dirty="0"/>
              <a:t>includes </a:t>
            </a:r>
            <a:r>
              <a:rPr spc="-50" dirty="0"/>
              <a:t>defect </a:t>
            </a:r>
            <a:r>
              <a:rPr spc="-55" dirty="0"/>
              <a:t>fixing </a:t>
            </a:r>
            <a:r>
              <a:rPr spc="-95" dirty="0"/>
              <a:t>and </a:t>
            </a:r>
            <a:r>
              <a:rPr spc="-90" dirty="0"/>
              <a:t>making </a:t>
            </a:r>
            <a:r>
              <a:rPr spc="-20" dirty="0"/>
              <a:t>other</a:t>
            </a:r>
            <a:r>
              <a:rPr spc="-285" dirty="0"/>
              <a:t> </a:t>
            </a:r>
            <a:r>
              <a:rPr spc="-90" dirty="0"/>
              <a:t>management  </a:t>
            </a:r>
            <a:r>
              <a:rPr spc="-95" dirty="0"/>
              <a:t>decisions, </a:t>
            </a:r>
            <a:r>
              <a:rPr spc="-125" dirty="0"/>
              <a:t>such </a:t>
            </a:r>
            <a:r>
              <a:rPr spc="-190" dirty="0"/>
              <a:t>as </a:t>
            </a:r>
            <a:r>
              <a:rPr spc="-35" dirty="0"/>
              <a:t>product </a:t>
            </a:r>
            <a:r>
              <a:rPr spc="-100" dirty="0"/>
              <a:t>release </a:t>
            </a:r>
            <a:r>
              <a:rPr spc="-95" dirty="0"/>
              <a:t>and </a:t>
            </a:r>
            <a:r>
              <a:rPr spc="-30" dirty="0"/>
              <a:t>transition </a:t>
            </a:r>
            <a:r>
              <a:rPr spc="-15" dirty="0"/>
              <a:t>from </a:t>
            </a:r>
            <a:r>
              <a:rPr spc="-85" dirty="0"/>
              <a:t>one  </a:t>
            </a:r>
            <a:r>
              <a:rPr spc="-60" dirty="0"/>
              <a:t>development </a:t>
            </a:r>
            <a:r>
              <a:rPr spc="-100" dirty="0"/>
              <a:t>phase/sub-phase </a:t>
            </a:r>
            <a:r>
              <a:rPr spc="25" dirty="0"/>
              <a:t>to</a:t>
            </a:r>
            <a:r>
              <a:rPr spc="-140" dirty="0"/>
              <a:t> </a:t>
            </a:r>
            <a:r>
              <a:rPr spc="-50" dirty="0"/>
              <a:t>another.</a:t>
            </a:r>
          </a:p>
          <a:p>
            <a:pPr marL="981075" marR="2879725">
              <a:lnSpc>
                <a:spcPct val="120800"/>
              </a:lnSpc>
            </a:pPr>
            <a:r>
              <a:rPr spc="-50" dirty="0"/>
              <a:t>Execution/other </a:t>
            </a:r>
            <a:r>
              <a:rPr spc="-80" dirty="0"/>
              <a:t>measurement</a:t>
            </a:r>
            <a:r>
              <a:rPr spc="-200" dirty="0"/>
              <a:t> </a:t>
            </a:r>
            <a:r>
              <a:rPr spc="-105" dirty="0"/>
              <a:t>analyzed  </a:t>
            </a:r>
            <a:r>
              <a:rPr spc="-114" dirty="0"/>
              <a:t>Analysis </a:t>
            </a:r>
            <a:r>
              <a:rPr spc="-70" dirty="0"/>
              <a:t>results </a:t>
            </a:r>
            <a:r>
              <a:rPr spc="-190" dirty="0"/>
              <a:t>as </a:t>
            </a:r>
            <a:r>
              <a:rPr spc="-135" dirty="0"/>
              <a:t>basis </a:t>
            </a:r>
            <a:r>
              <a:rPr spc="5" dirty="0"/>
              <a:t>for </a:t>
            </a:r>
            <a:r>
              <a:rPr spc="-30" dirty="0"/>
              <a:t>follow-up  </a:t>
            </a:r>
            <a:r>
              <a:rPr spc="-135" dirty="0"/>
              <a:t>Feedback </a:t>
            </a:r>
            <a:r>
              <a:rPr spc="30" dirty="0"/>
              <a:t>&amp;</a:t>
            </a:r>
            <a:r>
              <a:rPr spc="-75" dirty="0"/>
              <a:t> </a:t>
            </a:r>
            <a:r>
              <a:rPr spc="-65" dirty="0"/>
              <a:t>Follow-up:</a:t>
            </a:r>
          </a:p>
          <a:p>
            <a:pPr marL="981075" marR="3318510">
              <a:lnSpc>
                <a:spcPct val="120800"/>
              </a:lnSpc>
            </a:pPr>
            <a:r>
              <a:rPr spc="-105" dirty="0"/>
              <a:t>Decision </a:t>
            </a:r>
            <a:r>
              <a:rPr spc="-90" dirty="0"/>
              <a:t>making </a:t>
            </a:r>
            <a:r>
              <a:rPr spc="-60" dirty="0"/>
              <a:t>( </a:t>
            </a:r>
            <a:r>
              <a:rPr spc="-35" dirty="0"/>
              <a:t>exit </a:t>
            </a:r>
            <a:r>
              <a:rPr spc="-70" dirty="0"/>
              <a:t>testing? </a:t>
            </a:r>
            <a:r>
              <a:rPr spc="-55" dirty="0"/>
              <a:t>etc.</a:t>
            </a:r>
            <a:r>
              <a:rPr spc="-270" dirty="0"/>
              <a:t> </a:t>
            </a:r>
            <a:r>
              <a:rPr spc="-60" dirty="0"/>
              <a:t>)  </a:t>
            </a:r>
            <a:r>
              <a:rPr spc="-55" dirty="0"/>
              <a:t>Adjustment </a:t>
            </a:r>
            <a:r>
              <a:rPr spc="-95" dirty="0"/>
              <a:t>and</a:t>
            </a:r>
            <a:r>
              <a:rPr spc="-155" dirty="0"/>
              <a:t> </a:t>
            </a:r>
            <a:r>
              <a:rPr spc="-50" dirty="0"/>
              <a:t>improvement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31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390397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427227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464057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4857750"/>
            <a:ext cx="16700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750" y="375920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 </a:t>
            </a:r>
            <a:r>
              <a:rPr sz="3600" spc="-204" dirty="0"/>
              <a:t>Analysis </a:t>
            </a:r>
            <a:r>
              <a:rPr sz="3600" spc="-165" dirty="0"/>
              <a:t>and</a:t>
            </a:r>
            <a:r>
              <a:rPr sz="3600" spc="-220" dirty="0"/>
              <a:t> </a:t>
            </a:r>
            <a:r>
              <a:rPr sz="3600" spc="-120" dirty="0"/>
              <a:t>Follow-up</a:t>
            </a:r>
            <a:endParaRPr sz="36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858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1541780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1908810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2277110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25590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839" y="3013710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39" y="411860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44005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5839" y="485520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39" y="522350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839" y="559180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8839" y="1036320"/>
            <a:ext cx="4650105" cy="4813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90" dirty="0">
                <a:solidFill>
                  <a:srgbClr val="BF0000"/>
                </a:solidFill>
                <a:latin typeface="Arial"/>
                <a:cs typeface="Arial"/>
              </a:rPr>
              <a:t>Input </a:t>
            </a:r>
            <a:r>
              <a:rPr sz="2000" b="1" spc="-60" dirty="0">
                <a:solidFill>
                  <a:srgbClr val="BF0000"/>
                </a:solidFill>
                <a:latin typeface="Arial"/>
                <a:cs typeface="Arial"/>
              </a:rPr>
              <a:t>to</a:t>
            </a:r>
            <a:r>
              <a:rPr sz="2000" b="1" spc="-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BF0000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412750" marR="1236345">
              <a:lnSpc>
                <a:spcPct val="120800"/>
              </a:lnSpc>
            </a:pPr>
            <a:r>
              <a:rPr sz="2000" spc="-125" dirty="0">
                <a:latin typeface="Arial"/>
                <a:cs typeface="Arial"/>
              </a:rPr>
              <a:t>Test </a:t>
            </a:r>
            <a:r>
              <a:rPr sz="2000" spc="-70" dirty="0">
                <a:latin typeface="Arial"/>
                <a:cs typeface="Arial"/>
              </a:rPr>
              <a:t>execution </a:t>
            </a:r>
            <a:r>
              <a:rPr sz="2000" spc="-25" dirty="0">
                <a:latin typeface="Arial"/>
                <a:cs typeface="Arial"/>
              </a:rPr>
              <a:t>information  </a:t>
            </a:r>
            <a:r>
              <a:rPr sz="2000" spc="-65" dirty="0">
                <a:latin typeface="Arial"/>
                <a:cs typeface="Arial"/>
              </a:rPr>
              <a:t>Particularly </a:t>
            </a:r>
            <a:r>
              <a:rPr sz="2000" spc="-40" dirty="0">
                <a:latin typeface="Arial"/>
                <a:cs typeface="Arial"/>
              </a:rPr>
              <a:t>failure </a:t>
            </a:r>
            <a:r>
              <a:rPr sz="2000" spc="-175" dirty="0">
                <a:latin typeface="Arial"/>
                <a:cs typeface="Arial"/>
              </a:rPr>
              <a:t>cases  </a:t>
            </a:r>
            <a:r>
              <a:rPr sz="2000" spc="-95" dirty="0">
                <a:latin typeface="Arial"/>
                <a:cs typeface="Arial"/>
              </a:rPr>
              <a:t>Timing </a:t>
            </a:r>
            <a:r>
              <a:rPr sz="2000" spc="30" dirty="0">
                <a:latin typeface="Arial"/>
                <a:cs typeface="Arial"/>
              </a:rPr>
              <a:t>&amp; </a:t>
            </a:r>
            <a:r>
              <a:rPr sz="2000" spc="-75" dirty="0">
                <a:latin typeface="Arial"/>
                <a:cs typeface="Arial"/>
              </a:rPr>
              <a:t>characteristics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185" dirty="0">
                <a:solidFill>
                  <a:srgbClr val="BF0000"/>
                </a:solidFill>
                <a:latin typeface="Arial"/>
                <a:cs typeface="Arial"/>
              </a:rPr>
              <a:t>Analysis </a:t>
            </a:r>
            <a:r>
              <a:rPr sz="2000" b="1" spc="-145" dirty="0">
                <a:solidFill>
                  <a:srgbClr val="BF0000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BF0000"/>
                </a:solidFill>
                <a:latin typeface="Arial"/>
                <a:cs typeface="Arial"/>
              </a:rPr>
              <a:t>output</a:t>
            </a:r>
            <a:r>
              <a:rPr sz="2000" spc="-80" dirty="0">
                <a:solidFill>
                  <a:srgbClr val="BF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00"/>
              </a:spcBef>
            </a:pPr>
            <a:r>
              <a:rPr sz="2000" spc="-155" dirty="0">
                <a:latin typeface="Arial"/>
                <a:cs typeface="Arial"/>
              </a:rPr>
              <a:t>Basic </a:t>
            </a:r>
            <a:r>
              <a:rPr sz="2000" spc="-50" dirty="0">
                <a:latin typeface="Arial"/>
                <a:cs typeface="Arial"/>
              </a:rPr>
              <a:t>individual </a:t>
            </a:r>
            <a:r>
              <a:rPr sz="2000" spc="-45" dirty="0">
                <a:latin typeface="Arial"/>
                <a:cs typeface="Arial"/>
              </a:rPr>
              <a:t>(failure)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  <a:p>
            <a:pPr marL="1270000" indent="-229235">
              <a:lnSpc>
                <a:spcPct val="100000"/>
              </a:lnSpc>
              <a:spcBef>
                <a:spcPts val="500"/>
              </a:spcBef>
              <a:buChar char="–"/>
              <a:tabLst>
                <a:tab pos="1270000" algn="l"/>
              </a:tabLst>
            </a:pPr>
            <a:r>
              <a:rPr sz="2000" spc="-85" dirty="0">
                <a:latin typeface="Arial"/>
                <a:cs typeface="Arial"/>
              </a:rPr>
              <a:t>Problem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identification/reporting</a:t>
            </a:r>
            <a:endParaRPr sz="2000">
              <a:latin typeface="Arial"/>
              <a:cs typeface="Arial"/>
            </a:endParaRPr>
          </a:p>
          <a:p>
            <a:pPr marL="412750" marR="421640" indent="628650">
              <a:lnSpc>
                <a:spcPct val="120800"/>
              </a:lnSpc>
              <a:buChar char="–"/>
              <a:tabLst>
                <a:tab pos="1270000" algn="l"/>
              </a:tabLst>
            </a:pPr>
            <a:r>
              <a:rPr sz="2000" spc="-105" dirty="0">
                <a:latin typeface="Arial"/>
                <a:cs typeface="Arial"/>
              </a:rPr>
              <a:t>Repeatable </a:t>
            </a:r>
            <a:r>
              <a:rPr sz="2000" spc="-50" dirty="0">
                <a:latin typeface="Arial"/>
                <a:cs typeface="Arial"/>
              </a:rPr>
              <a:t>problem </a:t>
            </a:r>
            <a:r>
              <a:rPr sz="2000" spc="-70" dirty="0">
                <a:latin typeface="Arial"/>
                <a:cs typeface="Arial"/>
              </a:rPr>
              <a:t>setup  </a:t>
            </a:r>
            <a:r>
              <a:rPr sz="2000" spc="-80" dirty="0">
                <a:latin typeface="Arial"/>
                <a:cs typeface="Arial"/>
              </a:rPr>
              <a:t>Overall </a:t>
            </a:r>
            <a:r>
              <a:rPr sz="2000" spc="-25" dirty="0">
                <a:latin typeface="Arial"/>
                <a:cs typeface="Arial"/>
              </a:rPr>
              <a:t>reliability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analysis?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130" dirty="0">
                <a:solidFill>
                  <a:srgbClr val="BF0000"/>
                </a:solidFill>
                <a:latin typeface="Arial"/>
                <a:cs typeface="Arial"/>
              </a:rPr>
              <a:t>Follow-up</a:t>
            </a:r>
            <a:r>
              <a:rPr sz="2000" b="1" spc="-1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BF0000"/>
                </a:solidFill>
                <a:latin typeface="Arial"/>
                <a:cs typeface="Arial"/>
              </a:rPr>
              <a:t>activities:</a:t>
            </a:r>
            <a:endParaRPr sz="2000">
              <a:latin typeface="Arial"/>
              <a:cs typeface="Arial"/>
            </a:endParaRPr>
          </a:p>
          <a:p>
            <a:pPr marL="412750" marR="361950">
              <a:lnSpc>
                <a:spcPct val="120800"/>
              </a:lnSpc>
            </a:pPr>
            <a:r>
              <a:rPr sz="2000" spc="-75" dirty="0">
                <a:latin typeface="Arial"/>
                <a:cs typeface="Arial"/>
              </a:rPr>
              <a:t>Defect </a:t>
            </a:r>
            <a:r>
              <a:rPr sz="2000" spc="-114" dirty="0">
                <a:latin typeface="Arial"/>
                <a:cs typeface="Arial"/>
              </a:rPr>
              <a:t>analysis </a:t>
            </a:r>
            <a:r>
              <a:rPr sz="2000" spc="30" dirty="0">
                <a:latin typeface="Arial"/>
                <a:cs typeface="Arial"/>
              </a:rPr>
              <a:t>&amp; </a:t>
            </a:r>
            <a:r>
              <a:rPr sz="2000" spc="-70" dirty="0">
                <a:latin typeface="Arial"/>
                <a:cs typeface="Arial"/>
              </a:rPr>
              <a:t>removal </a:t>
            </a:r>
            <a:r>
              <a:rPr sz="2000" spc="-60" dirty="0">
                <a:latin typeface="Arial"/>
                <a:cs typeface="Arial"/>
              </a:rPr>
              <a:t>( </a:t>
            </a:r>
            <a:r>
              <a:rPr sz="2000" spc="30" dirty="0">
                <a:latin typeface="Arial"/>
                <a:cs typeface="Arial"/>
              </a:rPr>
              <a:t>&amp;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re-test)  </a:t>
            </a:r>
            <a:r>
              <a:rPr sz="2000" spc="-105" dirty="0">
                <a:latin typeface="Arial"/>
                <a:cs typeface="Arial"/>
              </a:rPr>
              <a:t>Decision </a:t>
            </a:r>
            <a:r>
              <a:rPr sz="2000" spc="-90" dirty="0">
                <a:latin typeface="Arial"/>
                <a:cs typeface="Arial"/>
              </a:rPr>
              <a:t>making </a:t>
            </a:r>
            <a:r>
              <a:rPr sz="2000" spc="30" dirty="0">
                <a:latin typeface="Arial"/>
                <a:cs typeface="Arial"/>
              </a:rPr>
              <a:t>&amp;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00"/>
              </a:spcBef>
            </a:pPr>
            <a:r>
              <a:rPr sz="2000" spc="-125" dirty="0">
                <a:latin typeface="Arial"/>
                <a:cs typeface="Arial"/>
              </a:rPr>
              <a:t>Test </a:t>
            </a:r>
            <a:r>
              <a:rPr sz="2000" spc="-114" dirty="0">
                <a:latin typeface="Arial"/>
                <a:cs typeface="Arial"/>
              </a:rPr>
              <a:t>process </a:t>
            </a:r>
            <a:r>
              <a:rPr sz="2000" spc="30" dirty="0">
                <a:latin typeface="Arial"/>
                <a:cs typeface="Arial"/>
              </a:rPr>
              <a:t>&amp; </a:t>
            </a:r>
            <a:r>
              <a:rPr sz="2000" spc="-35" dirty="0">
                <a:latin typeface="Arial"/>
                <a:cs typeface="Arial"/>
              </a:rPr>
              <a:t>quality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improvement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750" y="246379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 </a:t>
            </a:r>
            <a:r>
              <a:rPr sz="3600" spc="-204" dirty="0"/>
              <a:t>Analysis </a:t>
            </a:r>
            <a:r>
              <a:rPr sz="3600" spc="-165" dirty="0"/>
              <a:t>and</a:t>
            </a:r>
            <a:r>
              <a:rPr sz="3600" spc="-220" dirty="0"/>
              <a:t> </a:t>
            </a:r>
            <a:r>
              <a:rPr sz="3600" spc="-120" dirty="0"/>
              <a:t>Follow-up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005839" y="1540510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39" y="1908810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036320"/>
            <a:ext cx="467487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marR="5080" indent="-742950">
              <a:lnSpc>
                <a:spcPct val="120800"/>
              </a:lnSpc>
              <a:spcBef>
                <a:spcPts val="100"/>
              </a:spcBef>
            </a:pPr>
            <a:r>
              <a:rPr sz="3000" spc="-300" baseline="5555" dirty="0">
                <a:solidFill>
                  <a:srgbClr val="BF0000"/>
                </a:solidFill>
                <a:latin typeface="UnDotum"/>
                <a:cs typeface="UnDotum"/>
              </a:rPr>
              <a:t> </a:t>
            </a:r>
            <a:r>
              <a:rPr sz="2000" spc="-114" dirty="0">
                <a:solidFill>
                  <a:srgbClr val="BF0000"/>
                </a:solidFill>
                <a:latin typeface="Arial"/>
                <a:cs typeface="Arial"/>
              </a:rPr>
              <a:t>Analysis </a:t>
            </a:r>
            <a:r>
              <a:rPr sz="2000" spc="30" dirty="0">
                <a:solidFill>
                  <a:srgbClr val="BF0000"/>
                </a:solidFill>
                <a:latin typeface="Arial"/>
                <a:cs typeface="Arial"/>
              </a:rPr>
              <a:t>&amp; </a:t>
            </a:r>
            <a:r>
              <a:rPr sz="2000" spc="-70" dirty="0">
                <a:solidFill>
                  <a:srgbClr val="BF0000"/>
                </a:solidFill>
                <a:latin typeface="Arial"/>
                <a:cs typeface="Arial"/>
              </a:rPr>
              <a:t>Follow-up </a:t>
            </a:r>
            <a:r>
              <a:rPr sz="2000" spc="5" dirty="0">
                <a:solidFill>
                  <a:srgbClr val="BF0000"/>
                </a:solidFill>
                <a:latin typeface="Arial"/>
                <a:cs typeface="Arial"/>
              </a:rPr>
              <a:t>for </a:t>
            </a:r>
            <a:r>
              <a:rPr sz="2000" spc="-30" dirty="0">
                <a:solidFill>
                  <a:srgbClr val="BF0000"/>
                </a:solidFill>
                <a:latin typeface="Arial"/>
                <a:cs typeface="Arial"/>
              </a:rPr>
              <a:t>test </a:t>
            </a:r>
            <a:r>
              <a:rPr sz="2000" spc="-70" dirty="0">
                <a:solidFill>
                  <a:srgbClr val="BF0000"/>
                </a:solidFill>
                <a:latin typeface="Arial"/>
                <a:cs typeface="Arial"/>
              </a:rPr>
              <a:t>runs: 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Success: </a:t>
            </a:r>
            <a:r>
              <a:rPr sz="2000" spc="-50" dirty="0">
                <a:latin typeface="Arial"/>
                <a:cs typeface="Arial"/>
              </a:rPr>
              <a:t>continue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55" dirty="0">
                <a:latin typeface="Arial"/>
                <a:cs typeface="Arial"/>
              </a:rPr>
              <a:t>normal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testing  </a:t>
            </a:r>
            <a:r>
              <a:rPr sz="2000" spc="-80" dirty="0">
                <a:latin typeface="Arial"/>
                <a:cs typeface="Arial"/>
              </a:rPr>
              <a:t>Failure: </a:t>
            </a:r>
            <a:r>
              <a:rPr sz="2000" i="1" spc="-185" dirty="0">
                <a:solidFill>
                  <a:srgbClr val="0000FF"/>
                </a:solidFill>
                <a:latin typeface="Arial"/>
                <a:cs typeface="Arial"/>
              </a:rPr>
              <a:t>see</a:t>
            </a:r>
            <a:r>
              <a:rPr sz="2000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spc="-70" dirty="0">
                <a:solidFill>
                  <a:srgbClr val="0000FF"/>
                </a:solidFill>
                <a:latin typeface="Arial"/>
                <a:cs typeface="Arial"/>
              </a:rPr>
              <a:t>below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179320"/>
            <a:ext cx="142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80" dirty="0">
                <a:solidFill>
                  <a:srgbClr val="0000FF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204720"/>
            <a:ext cx="3950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Analysis 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follow-up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000" b="1" i="1" spc="-150" dirty="0">
                <a:solidFill>
                  <a:srgbClr val="0000FF"/>
                </a:solidFill>
                <a:latin typeface="Trebuchet MS"/>
                <a:cs typeface="Trebuchet MS"/>
              </a:rPr>
              <a:t>failed</a:t>
            </a:r>
            <a:r>
              <a:rPr sz="2000" b="1" i="1" spc="-30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runs: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2494279"/>
            <a:ext cx="114935" cy="1130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903979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3039" y="4791709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3039" y="5160009"/>
            <a:ext cx="182879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8889" y="2509520"/>
            <a:ext cx="6800215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6565">
              <a:lnSpc>
                <a:spcPct val="1208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Understanding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problem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70" dirty="0">
                <a:latin typeface="Arial"/>
                <a:cs typeface="Arial"/>
              </a:rPr>
              <a:t>studying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execution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record  </a:t>
            </a:r>
            <a:r>
              <a:rPr sz="2000" spc="-100" dirty="0">
                <a:latin typeface="Arial"/>
                <a:cs typeface="Arial"/>
              </a:rPr>
              <a:t>Recreating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problem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(confirmation)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spc="-85" dirty="0">
                <a:latin typeface="Arial"/>
                <a:cs typeface="Arial"/>
              </a:rPr>
              <a:t>Problem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diagnosis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examine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what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kind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problem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it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is,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where,  </a:t>
            </a:r>
            <a:r>
              <a:rPr sz="2000" spc="-70" dirty="0">
                <a:latin typeface="Arial"/>
                <a:cs typeface="Arial"/>
              </a:rPr>
              <a:t>when, </a:t>
            </a:r>
            <a:r>
              <a:rPr sz="2000" spc="-95" dirty="0">
                <a:latin typeface="Arial"/>
                <a:cs typeface="Arial"/>
              </a:rPr>
              <a:t>and possible </a:t>
            </a:r>
            <a:r>
              <a:rPr sz="2000" spc="-145" dirty="0">
                <a:latin typeface="Arial"/>
                <a:cs typeface="Arial"/>
              </a:rPr>
              <a:t>causes) </a:t>
            </a:r>
            <a:r>
              <a:rPr sz="2000" spc="-180" dirty="0">
                <a:latin typeface="Arial"/>
                <a:cs typeface="Arial"/>
              </a:rPr>
              <a:t>==&gt; </a:t>
            </a:r>
            <a:r>
              <a:rPr sz="2000" spc="-110" dirty="0">
                <a:latin typeface="Arial"/>
                <a:cs typeface="Arial"/>
              </a:rPr>
              <a:t>may </a:t>
            </a:r>
            <a:r>
              <a:rPr sz="2000" spc="-65" dirty="0">
                <a:latin typeface="Arial"/>
                <a:cs typeface="Arial"/>
              </a:rPr>
              <a:t>involve </a:t>
            </a:r>
            <a:r>
              <a:rPr sz="2000" spc="-25" dirty="0">
                <a:latin typeface="Arial"/>
                <a:cs typeface="Arial"/>
              </a:rPr>
              <a:t>multiple </a:t>
            </a:r>
            <a:r>
              <a:rPr sz="2000" spc="-45" dirty="0">
                <a:latin typeface="Arial"/>
                <a:cs typeface="Arial"/>
              </a:rPr>
              <a:t>related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runs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95" dirty="0">
                <a:latin typeface="Arial"/>
                <a:cs typeface="Arial"/>
              </a:rPr>
              <a:t>Locating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faults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75" dirty="0">
                <a:latin typeface="Arial"/>
                <a:cs typeface="Arial"/>
              </a:rPr>
              <a:t>Defect </a:t>
            </a:r>
            <a:r>
              <a:rPr sz="2000" spc="-55" dirty="0">
                <a:latin typeface="Arial"/>
                <a:cs typeface="Arial"/>
              </a:rPr>
              <a:t>fixing </a:t>
            </a:r>
            <a:r>
              <a:rPr sz="2000" spc="-20" dirty="0">
                <a:latin typeface="Arial"/>
                <a:cs typeface="Arial"/>
              </a:rPr>
              <a:t>(fault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removal)</a:t>
            </a:r>
            <a:endParaRPr sz="2000">
              <a:latin typeface="Arial"/>
              <a:cs typeface="Arial"/>
            </a:endParaRPr>
          </a:p>
          <a:p>
            <a:pPr marL="412115" marR="1211580">
              <a:lnSpc>
                <a:spcPct val="120800"/>
              </a:lnSpc>
            </a:pPr>
            <a:r>
              <a:rPr sz="2000" spc="-100" dirty="0">
                <a:latin typeface="Arial"/>
                <a:cs typeface="Arial"/>
              </a:rPr>
              <a:t>Commonly </a:t>
            </a:r>
            <a:r>
              <a:rPr sz="2000" spc="-85" dirty="0">
                <a:latin typeface="Arial"/>
                <a:cs typeface="Arial"/>
              </a:rPr>
              <a:t>via </a:t>
            </a:r>
            <a:r>
              <a:rPr sz="2000" spc="-30" dirty="0">
                <a:latin typeface="Arial"/>
                <a:cs typeface="Arial"/>
              </a:rPr>
              <a:t>add/remove/modify </a:t>
            </a:r>
            <a:r>
              <a:rPr sz="2000" spc="-105" dirty="0">
                <a:latin typeface="Arial"/>
                <a:cs typeface="Arial"/>
              </a:rPr>
              <a:t>code  </a:t>
            </a:r>
            <a:r>
              <a:rPr sz="2000" spc="-110" dirty="0">
                <a:latin typeface="Arial"/>
                <a:cs typeface="Arial"/>
              </a:rPr>
              <a:t>Sometimes </a:t>
            </a:r>
            <a:r>
              <a:rPr sz="2000" spc="-65" dirty="0">
                <a:latin typeface="Arial"/>
                <a:cs typeface="Arial"/>
              </a:rPr>
              <a:t>involve </a:t>
            </a:r>
            <a:r>
              <a:rPr sz="2000" spc="-105" dirty="0">
                <a:latin typeface="Arial"/>
                <a:cs typeface="Arial"/>
              </a:rPr>
              <a:t>design </a:t>
            </a:r>
            <a:r>
              <a:rPr sz="2000" spc="30" dirty="0">
                <a:latin typeface="Arial"/>
                <a:cs typeface="Arial"/>
              </a:rPr>
              <a:t>&amp; </a:t>
            </a:r>
            <a:r>
              <a:rPr sz="2000" spc="-40" dirty="0">
                <a:latin typeface="Arial"/>
                <a:cs typeface="Arial"/>
              </a:rPr>
              <a:t>requirement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changes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0" dirty="0">
                <a:latin typeface="Arial"/>
                <a:cs typeface="Arial"/>
              </a:rPr>
              <a:t>Re-run/re-test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40" dirty="0">
                <a:latin typeface="Arial"/>
                <a:cs typeface="Arial"/>
              </a:rPr>
              <a:t>confirm </a:t>
            </a:r>
            <a:r>
              <a:rPr sz="2000" spc="-50" dirty="0">
                <a:latin typeface="Arial"/>
                <a:cs typeface="Arial"/>
              </a:rPr>
              <a:t>defect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fixing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54406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219200" y="1828801"/>
            <a:ext cx="645941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4945" marR="5080" indent="-145288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Testing </a:t>
            </a:r>
            <a:r>
              <a:rPr spc="-215" dirty="0"/>
              <a:t>Activities, </a:t>
            </a:r>
            <a:r>
              <a:rPr spc="-190" dirty="0"/>
              <a:t>Management,  </a:t>
            </a:r>
            <a:r>
              <a:rPr spc="-260" dirty="0"/>
              <a:t>and</a:t>
            </a:r>
            <a:r>
              <a:rPr spc="-200" dirty="0"/>
              <a:t> </a:t>
            </a:r>
            <a:r>
              <a:rPr spc="-204" dirty="0"/>
              <a:t>Automation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60" y="558800"/>
            <a:ext cx="340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35" dirty="0"/>
              <a:t> </a:t>
            </a:r>
            <a:r>
              <a:rPr sz="3600" spc="-140" dirty="0"/>
              <a:t>Management</a:t>
            </a:r>
            <a:endParaRPr sz="3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1221740"/>
            <a:ext cx="14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295" dirty="0">
                <a:solidFill>
                  <a:srgbClr val="BF0000"/>
                </a:solidFill>
                <a:latin typeface="UnDotum"/>
                <a:cs typeface="UnDotum"/>
              </a:rPr>
              <a:t>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1667509"/>
            <a:ext cx="89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39" y="212343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249173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39" y="286003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39" y="322833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350900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5839" y="396494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839" y="43319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39" y="47002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839" y="50685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5839" y="543687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6139" y="1176020"/>
            <a:ext cx="7700645" cy="45186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400" b="1" spc="-185" dirty="0">
                <a:solidFill>
                  <a:srgbClr val="BF0000"/>
                </a:solidFill>
                <a:latin typeface="Arial"/>
                <a:cs typeface="Arial"/>
              </a:rPr>
              <a:t>People’s </a:t>
            </a:r>
            <a:r>
              <a:rPr sz="2400" b="1" spc="-140" dirty="0">
                <a:solidFill>
                  <a:srgbClr val="BF0000"/>
                </a:solidFill>
                <a:latin typeface="Arial"/>
                <a:cs typeface="Arial"/>
              </a:rPr>
              <a:t>roles/responsibilities </a:t>
            </a:r>
            <a:r>
              <a:rPr sz="2400" b="1" spc="-135" dirty="0">
                <a:solidFill>
                  <a:srgbClr val="BF0000"/>
                </a:solidFill>
                <a:latin typeface="Arial"/>
                <a:cs typeface="Arial"/>
              </a:rPr>
              <a:t>in </a:t>
            </a:r>
            <a:r>
              <a:rPr sz="2400" b="1" spc="-120" dirty="0">
                <a:solidFill>
                  <a:srgbClr val="BF0000"/>
                </a:solidFill>
                <a:latin typeface="Arial"/>
                <a:cs typeface="Arial"/>
              </a:rPr>
              <a:t>formal </a:t>
            </a:r>
            <a:r>
              <a:rPr sz="2400" b="1" spc="-175" dirty="0">
                <a:solidFill>
                  <a:srgbClr val="BF0000"/>
                </a:solidFill>
                <a:latin typeface="Arial"/>
                <a:cs typeface="Arial"/>
              </a:rPr>
              <a:t>and </a:t>
            </a:r>
            <a:r>
              <a:rPr sz="2400" b="1" spc="-125" dirty="0">
                <a:solidFill>
                  <a:srgbClr val="BF0000"/>
                </a:solidFill>
                <a:latin typeface="Arial"/>
                <a:cs typeface="Arial"/>
              </a:rPr>
              <a:t>informal</a:t>
            </a:r>
            <a:r>
              <a:rPr sz="2400" b="1" spc="-4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BF0000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2000" b="1" u="heavy" spc="-9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In </a:t>
            </a:r>
            <a:r>
              <a:rPr sz="2000" b="1" u="heavy" spc="-10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informal</a:t>
            </a:r>
            <a:r>
              <a:rPr sz="2000" b="1" u="heavy" spc="-13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testing:</a:t>
            </a:r>
            <a:endParaRPr sz="2000">
              <a:latin typeface="Arial"/>
              <a:cs typeface="Arial"/>
            </a:endParaRPr>
          </a:p>
          <a:p>
            <a:pPr marL="425450" marR="4256405">
              <a:lnSpc>
                <a:spcPct val="120800"/>
              </a:lnSpc>
            </a:pPr>
            <a:r>
              <a:rPr sz="2000" spc="-50" dirty="0">
                <a:latin typeface="Arial"/>
                <a:cs typeface="Arial"/>
              </a:rPr>
              <a:t>“run-and-observe”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testers  </a:t>
            </a:r>
            <a:r>
              <a:rPr sz="2000" spc="-45" dirty="0">
                <a:latin typeface="Arial"/>
                <a:cs typeface="Arial"/>
              </a:rPr>
              <a:t>“plug-and-play”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500"/>
              </a:spcBef>
            </a:pPr>
            <a:r>
              <a:rPr sz="2000" spc="-40" dirty="0">
                <a:latin typeface="Arial"/>
                <a:cs typeface="Arial"/>
              </a:rPr>
              <a:t>Informal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110" dirty="0">
                <a:latin typeface="Arial"/>
                <a:cs typeface="Arial"/>
              </a:rPr>
              <a:t>ad </a:t>
            </a:r>
            <a:r>
              <a:rPr sz="2000" spc="-95" dirty="0">
                <a:latin typeface="Arial"/>
                <a:cs typeface="Arial"/>
              </a:rPr>
              <a:t>hoc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knowledge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500"/>
              </a:spcBef>
            </a:pPr>
            <a:r>
              <a:rPr sz="2000" spc="-80" dirty="0">
                <a:latin typeface="Arial"/>
                <a:cs typeface="Arial"/>
              </a:rPr>
              <a:t>Deceptively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“easy”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failures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problems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easy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recognize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2000" b="1" u="heavy" spc="-9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In </a:t>
            </a:r>
            <a:r>
              <a:rPr sz="2000" b="1" u="heavy" spc="-10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formal</a:t>
            </a:r>
            <a:r>
              <a:rPr sz="2000" b="1" u="heavy" spc="-12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2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  <a:latin typeface="Arial"/>
                <a:cs typeface="Arial"/>
              </a:rPr>
              <a:t>testing:</a:t>
            </a:r>
            <a:endParaRPr sz="2000">
              <a:latin typeface="Arial"/>
              <a:cs typeface="Arial"/>
            </a:endParaRPr>
          </a:p>
          <a:p>
            <a:pPr marL="425450" marR="3142615">
              <a:lnSpc>
                <a:spcPct val="120800"/>
              </a:lnSpc>
            </a:pPr>
            <a:r>
              <a:rPr sz="2000" spc="-110" dirty="0">
                <a:latin typeface="Arial"/>
                <a:cs typeface="Arial"/>
              </a:rPr>
              <a:t>Testers,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organized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95" dirty="0">
                <a:latin typeface="Arial"/>
                <a:cs typeface="Arial"/>
              </a:rPr>
              <a:t>teams  </a:t>
            </a:r>
            <a:r>
              <a:rPr sz="2000" spc="-55" dirty="0">
                <a:latin typeface="Arial"/>
                <a:cs typeface="Arial"/>
              </a:rPr>
              <a:t>Management/communication </a:t>
            </a:r>
            <a:r>
              <a:rPr sz="2000" spc="-40" dirty="0">
                <a:latin typeface="Arial"/>
                <a:cs typeface="Arial"/>
              </a:rPr>
              <a:t>structure  </a:t>
            </a:r>
            <a:r>
              <a:rPr sz="2000" spc="-135" dirty="0">
                <a:latin typeface="Arial"/>
                <a:cs typeface="Arial"/>
              </a:rPr>
              <a:t>Role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5" dirty="0">
                <a:latin typeface="Arial"/>
                <a:cs typeface="Arial"/>
              </a:rPr>
              <a:t>“code owners” </a:t>
            </a:r>
            <a:r>
              <a:rPr sz="2000" spc="-60" dirty="0">
                <a:latin typeface="Arial"/>
                <a:cs typeface="Arial"/>
              </a:rPr>
              <a:t>( </a:t>
            </a:r>
            <a:r>
              <a:rPr sz="2000" spc="-25" dirty="0">
                <a:latin typeface="Arial"/>
                <a:cs typeface="Arial"/>
              </a:rPr>
              <a:t>multiple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roles?)  </a:t>
            </a:r>
            <a:r>
              <a:rPr sz="2000" spc="-175" dirty="0">
                <a:latin typeface="Arial"/>
                <a:cs typeface="Arial"/>
              </a:rPr>
              <a:t>3</a:t>
            </a:r>
            <a:r>
              <a:rPr sz="1725" spc="-262" baseline="28985" dirty="0">
                <a:latin typeface="Arial"/>
                <a:cs typeface="Arial"/>
              </a:rPr>
              <a:t>rd </a:t>
            </a:r>
            <a:r>
              <a:rPr sz="2000" spc="-35" dirty="0">
                <a:latin typeface="Arial"/>
                <a:cs typeface="Arial"/>
              </a:rPr>
              <a:t>party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500"/>
              </a:spcBef>
            </a:pPr>
            <a:r>
              <a:rPr sz="2000" spc="-125" dirty="0">
                <a:latin typeface="Arial"/>
                <a:cs typeface="Arial"/>
              </a:rPr>
              <a:t>Career </a:t>
            </a:r>
            <a:r>
              <a:rPr sz="2000" spc="-45" dirty="0">
                <a:latin typeface="Arial"/>
                <a:cs typeface="Arial"/>
              </a:rPr>
              <a:t>path </a:t>
            </a:r>
            <a:r>
              <a:rPr sz="2000" spc="5" dirty="0">
                <a:latin typeface="Arial"/>
                <a:cs typeface="Arial"/>
              </a:rPr>
              <a:t>for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testers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528320"/>
            <a:ext cx="3779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70" dirty="0"/>
              <a:t> </a:t>
            </a:r>
            <a:r>
              <a:rPr spc="-155" dirty="0"/>
              <a:t>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5750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424" y="1143488"/>
            <a:ext cx="7683500" cy="36334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155" dirty="0">
                <a:solidFill>
                  <a:srgbClr val="BF0000"/>
                </a:solidFill>
                <a:latin typeface="Arial"/>
                <a:cs typeface="Arial"/>
              </a:rPr>
              <a:t>Test </a:t>
            </a:r>
            <a:r>
              <a:rPr sz="2000" b="1" spc="-95" dirty="0">
                <a:solidFill>
                  <a:srgbClr val="BF0000"/>
                </a:solidFill>
                <a:latin typeface="Arial"/>
                <a:cs typeface="Arial"/>
              </a:rPr>
              <a:t>team</a:t>
            </a:r>
            <a:r>
              <a:rPr sz="2000" b="1" spc="-6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BF0000"/>
                </a:solidFill>
                <a:latin typeface="Arial"/>
                <a:cs typeface="Arial"/>
              </a:rPr>
              <a:t>organization:</a:t>
            </a:r>
            <a:endParaRPr sz="2000" dirty="0">
              <a:latin typeface="Arial"/>
              <a:cs typeface="Arial"/>
            </a:endParaRPr>
          </a:p>
          <a:p>
            <a:pPr marL="12700" marR="1312545">
              <a:lnSpc>
                <a:spcPct val="100000"/>
              </a:lnSpc>
              <a:spcBef>
                <a:spcPts val="500"/>
              </a:spcBef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test </a:t>
            </a:r>
            <a:r>
              <a:rPr sz="2000" spc="-50" dirty="0">
                <a:latin typeface="Arial"/>
                <a:cs typeface="Arial"/>
              </a:rPr>
              <a:t>activities </a:t>
            </a:r>
            <a:r>
              <a:rPr sz="2000" spc="-95" dirty="0">
                <a:latin typeface="Arial"/>
                <a:cs typeface="Arial"/>
              </a:rPr>
              <a:t>need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14" dirty="0">
                <a:latin typeface="Arial"/>
                <a:cs typeface="Arial"/>
              </a:rPr>
              <a:t>managed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70" dirty="0">
                <a:latin typeface="Arial"/>
                <a:cs typeface="Arial"/>
              </a:rPr>
              <a:t>people </a:t>
            </a:r>
            <a:r>
              <a:rPr sz="2000" spc="5" dirty="0">
                <a:latin typeface="Arial"/>
                <a:cs typeface="Arial"/>
              </a:rPr>
              <a:t>with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good  </a:t>
            </a:r>
            <a:r>
              <a:rPr sz="2000" spc="-70" dirty="0">
                <a:latin typeface="Arial"/>
                <a:cs typeface="Arial"/>
              </a:rPr>
              <a:t>understanding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75" dirty="0">
                <a:latin typeface="Arial"/>
                <a:cs typeface="Arial"/>
              </a:rPr>
              <a:t>techniques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processes.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feedback </a:t>
            </a:r>
            <a:r>
              <a:rPr sz="2000" spc="-65" dirty="0">
                <a:latin typeface="Arial"/>
                <a:cs typeface="Arial"/>
              </a:rPr>
              <a:t>derived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spc="-130" dirty="0">
                <a:latin typeface="Arial"/>
                <a:cs typeface="Arial"/>
              </a:rPr>
              <a:t>analyses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0" dirty="0">
                <a:latin typeface="Arial"/>
                <a:cs typeface="Arial"/>
              </a:rPr>
              <a:t>measurement </a:t>
            </a:r>
            <a:r>
              <a:rPr sz="2000" spc="-70" dirty="0">
                <a:latin typeface="Arial"/>
                <a:cs typeface="Arial"/>
              </a:rPr>
              <a:t>data </a:t>
            </a:r>
            <a:r>
              <a:rPr sz="2000" spc="-114" dirty="0">
                <a:latin typeface="Arial"/>
                <a:cs typeface="Arial"/>
              </a:rPr>
              <a:t>needs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be 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60" dirty="0">
                <a:latin typeface="Arial"/>
                <a:cs typeface="Arial"/>
              </a:rPr>
              <a:t>help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80" dirty="0">
                <a:latin typeface="Arial"/>
                <a:cs typeface="Arial"/>
              </a:rPr>
              <a:t>various </a:t>
            </a:r>
            <a:r>
              <a:rPr sz="2000" spc="-90" dirty="0">
                <a:latin typeface="Arial"/>
                <a:cs typeface="Arial"/>
              </a:rPr>
              <a:t>management </a:t>
            </a:r>
            <a:r>
              <a:rPr sz="2000" spc="-95" dirty="0">
                <a:latin typeface="Arial"/>
                <a:cs typeface="Arial"/>
              </a:rPr>
              <a:t>decisions,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40" dirty="0">
                <a:latin typeface="Arial"/>
                <a:cs typeface="Arial"/>
              </a:rPr>
              <a:t>product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release,  and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60" dirty="0">
                <a:latin typeface="Arial"/>
                <a:cs typeface="Arial"/>
              </a:rPr>
              <a:t>help </a:t>
            </a:r>
            <a:r>
              <a:rPr sz="2000" spc="-40" dirty="0">
                <a:latin typeface="Arial"/>
                <a:cs typeface="Arial"/>
              </a:rPr>
              <a:t>quality </a:t>
            </a:r>
            <a:r>
              <a:rPr sz="2000" spc="-50" dirty="0">
                <a:latin typeface="Arial"/>
                <a:cs typeface="Arial"/>
              </a:rPr>
              <a:t>improvement. </a:t>
            </a:r>
            <a:r>
              <a:rPr sz="2000" spc="-120" dirty="0">
                <a:latin typeface="Arial"/>
                <a:cs typeface="Arial"/>
              </a:rPr>
              <a:t>Test managers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65" dirty="0">
                <a:latin typeface="Arial"/>
                <a:cs typeface="Arial"/>
              </a:rPr>
              <a:t>involved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these  </a:t>
            </a:r>
            <a:r>
              <a:rPr sz="2000" spc="-55" dirty="0">
                <a:latin typeface="Arial"/>
                <a:cs typeface="Arial"/>
              </a:rPr>
              <a:t>activities.</a:t>
            </a:r>
            <a:endParaRPr sz="2000" dirty="0">
              <a:latin typeface="Arial"/>
              <a:cs typeface="Arial"/>
            </a:endParaRPr>
          </a:p>
          <a:p>
            <a:pPr marL="12700" marR="187325">
              <a:lnSpc>
                <a:spcPct val="100000"/>
              </a:lnSpc>
              <a:spcBef>
                <a:spcPts val="500"/>
              </a:spcBef>
            </a:pPr>
            <a:r>
              <a:rPr sz="2000" spc="-114" dirty="0">
                <a:latin typeface="Arial"/>
                <a:cs typeface="Arial"/>
              </a:rPr>
              <a:t>Testers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90" dirty="0">
                <a:latin typeface="Arial"/>
                <a:cs typeface="Arial"/>
              </a:rPr>
              <a:t>teams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organized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spc="-85" dirty="0">
                <a:latin typeface="Arial"/>
                <a:cs typeface="Arial"/>
              </a:rPr>
              <a:t>various </a:t>
            </a:r>
            <a:r>
              <a:rPr sz="2000" spc="-15" dirty="0">
                <a:latin typeface="Arial"/>
                <a:cs typeface="Arial"/>
              </a:rPr>
              <a:t>different  </a:t>
            </a:r>
            <a:r>
              <a:rPr sz="2000" spc="-60" dirty="0">
                <a:latin typeface="Arial"/>
                <a:cs typeface="Arial"/>
              </a:rPr>
              <a:t>structures, </a:t>
            </a:r>
            <a:r>
              <a:rPr sz="2000" dirty="0">
                <a:latin typeface="Arial"/>
                <a:cs typeface="Arial"/>
              </a:rPr>
              <a:t>but </a:t>
            </a:r>
            <a:r>
              <a:rPr sz="2000" spc="-90" dirty="0">
                <a:latin typeface="Arial"/>
                <a:cs typeface="Arial"/>
              </a:rPr>
              <a:t>basically </a:t>
            </a:r>
            <a:r>
              <a:rPr sz="2000" spc="-35" dirty="0">
                <a:latin typeface="Arial"/>
                <a:cs typeface="Arial"/>
              </a:rPr>
              <a:t>following </a:t>
            </a:r>
            <a:r>
              <a:rPr sz="2000" spc="-30" dirty="0">
                <a:latin typeface="Arial"/>
                <a:cs typeface="Arial"/>
              </a:rPr>
              <a:t>either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horizontal </a:t>
            </a:r>
            <a:r>
              <a:rPr sz="2000" spc="-20" dirty="0">
                <a:latin typeface="Arial"/>
                <a:cs typeface="Arial"/>
              </a:rPr>
              <a:t>or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vertical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model.  </a:t>
            </a:r>
            <a:r>
              <a:rPr sz="2000" spc="-85" dirty="0">
                <a:latin typeface="Arial"/>
                <a:cs typeface="Arial"/>
              </a:rPr>
              <a:t>However,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reality,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mixture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10" dirty="0">
                <a:latin typeface="Arial"/>
                <a:cs typeface="Arial"/>
              </a:rPr>
              <a:t>two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often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large </a:t>
            </a:r>
            <a:r>
              <a:rPr sz="2000" spc="-50" dirty="0">
                <a:latin typeface="Arial"/>
                <a:cs typeface="Arial"/>
              </a:rPr>
              <a:t>software  </a:t>
            </a:r>
            <a:r>
              <a:rPr sz="2000" spc="-75" dirty="0">
                <a:latin typeface="Arial"/>
                <a:cs typeface="Arial"/>
              </a:rPr>
              <a:t>organizations.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606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433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165089"/>
            <a:ext cx="138430" cy="9080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89" y="5179059"/>
            <a:ext cx="1483360" cy="90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0000FF"/>
                </a:solidFill>
                <a:latin typeface="Arial"/>
                <a:cs typeface="Arial"/>
              </a:rPr>
              <a:t>Vertical </a:t>
            </a:r>
            <a:r>
              <a:rPr sz="1600" b="1" spc="-105" dirty="0">
                <a:solidFill>
                  <a:srgbClr val="0000FF"/>
                </a:solidFill>
                <a:latin typeface="Arial"/>
                <a:cs typeface="Arial"/>
              </a:rPr>
              <a:t>model  </a:t>
            </a:r>
            <a:r>
              <a:rPr sz="1600" b="1" spc="-95" dirty="0">
                <a:solidFill>
                  <a:srgbClr val="0000FF"/>
                </a:solidFill>
                <a:latin typeface="Arial"/>
                <a:cs typeface="Arial"/>
              </a:rPr>
              <a:t>Horizontal</a:t>
            </a:r>
            <a:r>
              <a:rPr sz="1600" b="1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0000FF"/>
                </a:solidFill>
                <a:latin typeface="Arial"/>
                <a:cs typeface="Arial"/>
              </a:rPr>
              <a:t>model  </a:t>
            </a:r>
            <a:r>
              <a:rPr sz="1600" b="1" spc="-75" dirty="0">
                <a:solidFill>
                  <a:srgbClr val="0000FF"/>
                </a:solidFill>
                <a:latin typeface="Arial"/>
                <a:cs typeface="Arial"/>
              </a:rPr>
              <a:t>Mixed</a:t>
            </a:r>
            <a:r>
              <a:rPr sz="1600" b="1" spc="-105" dirty="0">
                <a:solidFill>
                  <a:srgbClr val="0000FF"/>
                </a:solidFill>
                <a:latin typeface="Arial"/>
                <a:cs typeface="Arial"/>
              </a:rPr>
              <a:t> model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60" y="558800"/>
            <a:ext cx="340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35" dirty="0"/>
              <a:t> </a:t>
            </a:r>
            <a:r>
              <a:rPr sz="3600" spc="-140" dirty="0"/>
              <a:t>Management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463039" y="5273040"/>
            <a:ext cx="165099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39" y="5604509"/>
            <a:ext cx="165099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099820"/>
            <a:ext cx="7919084" cy="47371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3600" spc="-1942" baseline="5787" dirty="0">
                <a:solidFill>
                  <a:srgbClr val="BF0000"/>
                </a:solidFill>
                <a:latin typeface="UnDotum"/>
                <a:cs typeface="UnDotum"/>
              </a:rPr>
              <a:t>	</a:t>
            </a:r>
            <a:r>
              <a:rPr sz="2400" b="1" spc="-190" dirty="0">
                <a:solidFill>
                  <a:srgbClr val="BF0000"/>
                </a:solidFill>
                <a:latin typeface="Arial"/>
                <a:cs typeface="Arial"/>
              </a:rPr>
              <a:t>Test </a:t>
            </a:r>
            <a:r>
              <a:rPr sz="2400" b="1" spc="-110" dirty="0">
                <a:solidFill>
                  <a:srgbClr val="BF0000"/>
                </a:solidFill>
                <a:latin typeface="Arial"/>
                <a:cs typeface="Arial"/>
              </a:rPr>
              <a:t>team</a:t>
            </a:r>
            <a:r>
              <a:rPr sz="2400" b="1" spc="-8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BF0000"/>
                </a:solidFill>
                <a:latin typeface="Arial"/>
                <a:cs typeface="Arial"/>
              </a:rPr>
              <a:t>organization:</a:t>
            </a:r>
            <a:endParaRPr sz="2400">
              <a:latin typeface="Arial"/>
              <a:cs typeface="Arial"/>
            </a:endParaRPr>
          </a:p>
          <a:p>
            <a:pPr marL="355600" marR="107950" indent="-342900">
              <a:lnSpc>
                <a:spcPct val="100000"/>
              </a:lnSpc>
              <a:spcBef>
                <a:spcPts val="500"/>
              </a:spcBef>
              <a:buAutoNum type="romanLcPeriod"/>
              <a:tabLst>
                <a:tab pos="354965" algn="l"/>
                <a:tab pos="355600" algn="l"/>
              </a:tabLst>
            </a:pPr>
            <a:r>
              <a:rPr sz="2000" b="1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Vertical </a:t>
            </a:r>
            <a:r>
              <a:rPr sz="2000" b="1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model</a:t>
            </a:r>
            <a:r>
              <a:rPr sz="2000" b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(</a:t>
            </a:r>
            <a:r>
              <a:rPr sz="2000" b="1" spc="-105" dirty="0">
                <a:latin typeface="Arial"/>
                <a:cs typeface="Arial"/>
              </a:rPr>
              <a:t>project </a:t>
            </a:r>
            <a:r>
              <a:rPr sz="2000" b="1" spc="-95" dirty="0">
                <a:latin typeface="Arial"/>
                <a:cs typeface="Arial"/>
              </a:rPr>
              <a:t>oriented</a:t>
            </a:r>
            <a:r>
              <a:rPr sz="2000" spc="-95" dirty="0">
                <a:latin typeface="Arial"/>
                <a:cs typeface="Arial"/>
              </a:rPr>
              <a:t>) </a:t>
            </a:r>
            <a:r>
              <a:rPr sz="2000" spc="-25" dirty="0">
                <a:latin typeface="Arial"/>
                <a:cs typeface="Arial"/>
              </a:rPr>
              <a:t>: </a:t>
            </a: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vertical </a:t>
            </a:r>
            <a:r>
              <a:rPr sz="2000" spc="-65" dirty="0">
                <a:latin typeface="Arial"/>
                <a:cs typeface="Arial"/>
              </a:rPr>
              <a:t>model </a:t>
            </a:r>
            <a:r>
              <a:rPr sz="2000" spc="-60" dirty="0">
                <a:latin typeface="Arial"/>
                <a:cs typeface="Arial"/>
              </a:rPr>
              <a:t>, </a:t>
            </a:r>
            <a:r>
              <a:rPr sz="2000" spc="-40" dirty="0">
                <a:latin typeface="Arial"/>
                <a:cs typeface="Arial"/>
              </a:rPr>
              <a:t>would </a:t>
            </a:r>
            <a:r>
              <a:rPr sz="2000" spc="-100" dirty="0">
                <a:latin typeface="Arial"/>
                <a:cs typeface="Arial"/>
              </a:rPr>
              <a:t>recognize  </a:t>
            </a:r>
            <a:r>
              <a:rPr sz="2000" spc="-65" dirty="0">
                <a:latin typeface="Arial"/>
                <a:cs typeface="Arial"/>
              </a:rPr>
              <a:t>around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product, </a:t>
            </a:r>
            <a:r>
              <a:rPr sz="2000" spc="-60" dirty="0">
                <a:latin typeface="Arial"/>
                <a:cs typeface="Arial"/>
              </a:rPr>
              <a:t>where </a:t>
            </a:r>
            <a:r>
              <a:rPr sz="2000" spc="-70" dirty="0">
                <a:latin typeface="Arial"/>
                <a:cs typeface="Arial"/>
              </a:rPr>
              <a:t>dedicated people </a:t>
            </a:r>
            <a:r>
              <a:rPr sz="2000" spc="-30" dirty="0">
                <a:latin typeface="Arial"/>
                <a:cs typeface="Arial"/>
              </a:rPr>
              <a:t>perform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more </a:t>
            </a:r>
            <a:r>
              <a:rPr sz="2000" spc="-50" dirty="0">
                <a:latin typeface="Arial"/>
                <a:cs typeface="Arial"/>
              </a:rPr>
              <a:t>testing  </a:t>
            </a:r>
            <a:r>
              <a:rPr sz="2000" spc="-120" dirty="0">
                <a:latin typeface="Arial"/>
                <a:cs typeface="Arial"/>
              </a:rPr>
              <a:t>tasks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product. </a:t>
            </a:r>
            <a:r>
              <a:rPr sz="20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one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55" dirty="0">
                <a:latin typeface="Arial"/>
                <a:cs typeface="Arial"/>
              </a:rPr>
              <a:t>more </a:t>
            </a:r>
            <a:r>
              <a:rPr sz="2000" spc="-90" dirty="0">
                <a:latin typeface="Arial"/>
                <a:cs typeface="Arial"/>
              </a:rPr>
              <a:t>teams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30" dirty="0">
                <a:latin typeface="Arial"/>
                <a:cs typeface="Arial"/>
              </a:rPr>
              <a:t>perform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25" dirty="0">
                <a:latin typeface="Arial"/>
                <a:cs typeface="Arial"/>
              </a:rPr>
              <a:t>the  </a:t>
            </a:r>
            <a:r>
              <a:rPr sz="2000" spc="-15" dirty="0">
                <a:latin typeface="Arial"/>
                <a:cs typeface="Arial"/>
              </a:rPr>
              <a:t>different </a:t>
            </a:r>
            <a:r>
              <a:rPr sz="2000" spc="-80" dirty="0">
                <a:latin typeface="Arial"/>
                <a:cs typeface="Arial"/>
              </a:rPr>
              <a:t>types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product,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unit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60" dirty="0">
                <a:latin typeface="Arial"/>
                <a:cs typeface="Arial"/>
              </a:rPr>
              <a:t>up </a:t>
            </a:r>
            <a:r>
              <a:rPr sz="2000" spc="20" dirty="0">
                <a:latin typeface="Arial"/>
                <a:cs typeface="Arial"/>
              </a:rPr>
              <a:t>to  </a:t>
            </a:r>
            <a:r>
              <a:rPr sz="2000" spc="-105" dirty="0">
                <a:latin typeface="Arial"/>
                <a:cs typeface="Arial"/>
              </a:rPr>
              <a:t>acceptance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testing.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99"/>
              </a:lnSpc>
              <a:spcBef>
                <a:spcPts val="495"/>
              </a:spcBef>
              <a:buAutoNum type="romanLcPeriod"/>
              <a:tabLst>
                <a:tab pos="354965" algn="l"/>
                <a:tab pos="355600" algn="l"/>
              </a:tabLst>
            </a:pPr>
            <a:r>
              <a:rPr sz="2000" b="1" u="heavy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Horizontal</a:t>
            </a:r>
            <a:r>
              <a:rPr sz="2000" b="1" spc="-120" dirty="0">
                <a:latin typeface="Arial"/>
                <a:cs typeface="Arial"/>
              </a:rPr>
              <a:t>(task </a:t>
            </a:r>
            <a:r>
              <a:rPr sz="2000" b="1" spc="-85" dirty="0">
                <a:latin typeface="Arial"/>
                <a:cs typeface="Arial"/>
              </a:rPr>
              <a:t>oriented</a:t>
            </a:r>
            <a:r>
              <a:rPr sz="2000" spc="-85" dirty="0">
                <a:latin typeface="Arial"/>
                <a:cs typeface="Arial"/>
              </a:rPr>
              <a:t>): </a:t>
            </a: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horizontal </a:t>
            </a:r>
            <a:r>
              <a:rPr sz="2000" spc="-65" dirty="0">
                <a:latin typeface="Arial"/>
                <a:cs typeface="Arial"/>
              </a:rPr>
              <a:t>model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14" dirty="0">
                <a:latin typeface="Arial"/>
                <a:cs typeface="Arial"/>
              </a:rPr>
              <a:t>used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85" dirty="0">
                <a:latin typeface="Arial"/>
                <a:cs typeface="Arial"/>
              </a:rPr>
              <a:t>large  </a:t>
            </a:r>
            <a:r>
              <a:rPr sz="2000" spc="-80" dirty="0">
                <a:latin typeface="Arial"/>
                <a:cs typeface="Arial"/>
              </a:rPr>
              <a:t>organizations </a:t>
            </a:r>
            <a:r>
              <a:rPr sz="2000" spc="-145" dirty="0">
                <a:latin typeface="Arial"/>
                <a:cs typeface="Arial"/>
              </a:rPr>
              <a:t>so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60" dirty="0">
                <a:latin typeface="Arial"/>
                <a:cs typeface="Arial"/>
              </a:rPr>
              <a:t>team </a:t>
            </a:r>
            <a:r>
              <a:rPr sz="2000" spc="-55" dirty="0">
                <a:latin typeface="Arial"/>
                <a:cs typeface="Arial"/>
              </a:rPr>
              <a:t>only performs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55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5" dirty="0">
                <a:latin typeface="Arial"/>
                <a:cs typeface="Arial"/>
              </a:rPr>
              <a:t>for  </a:t>
            </a:r>
            <a:r>
              <a:rPr sz="2000" spc="-100" dirty="0">
                <a:latin typeface="Arial"/>
                <a:cs typeface="Arial"/>
              </a:rPr>
              <a:t>many </a:t>
            </a:r>
            <a:r>
              <a:rPr sz="2000" spc="-15" dirty="0">
                <a:latin typeface="Arial"/>
                <a:cs typeface="Arial"/>
              </a:rPr>
              <a:t>different </a:t>
            </a:r>
            <a:r>
              <a:rPr sz="2000" spc="-60" dirty="0">
                <a:latin typeface="Arial"/>
                <a:cs typeface="Arial"/>
              </a:rPr>
              <a:t>products </a:t>
            </a:r>
            <a:r>
              <a:rPr sz="2000" spc="-5" dirty="0">
                <a:latin typeface="Arial"/>
                <a:cs typeface="Arial"/>
              </a:rPr>
              <a:t>within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organization. </a:t>
            </a:r>
            <a:r>
              <a:rPr sz="20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000" spc="-114" dirty="0">
                <a:latin typeface="Arial"/>
                <a:cs typeface="Arial"/>
              </a:rPr>
              <a:t>: </a:t>
            </a:r>
            <a:r>
              <a:rPr sz="2000" spc="-15" dirty="0">
                <a:latin typeface="Arial"/>
                <a:cs typeface="Arial"/>
              </a:rPr>
              <a:t>different  </a:t>
            </a:r>
            <a:r>
              <a:rPr sz="2000" spc="-60" dirty="0">
                <a:latin typeface="Arial"/>
                <a:cs typeface="Arial"/>
              </a:rPr>
              <a:t>products </a:t>
            </a:r>
            <a:r>
              <a:rPr sz="2000" spc="-110" dirty="0">
                <a:latin typeface="Arial"/>
                <a:cs typeface="Arial"/>
              </a:rPr>
              <a:t>may </a:t>
            </a:r>
            <a:r>
              <a:rPr sz="2000" spc="-105" dirty="0">
                <a:latin typeface="Arial"/>
                <a:cs typeface="Arial"/>
              </a:rPr>
              <a:t>share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50" dirty="0">
                <a:latin typeface="Arial"/>
                <a:cs typeface="Arial"/>
              </a:rPr>
              <a:t>testing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team.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AutoNum type="romanLcPeriod"/>
              <a:tabLst>
                <a:tab pos="355600" algn="l"/>
              </a:tabLst>
            </a:pPr>
            <a:r>
              <a:rPr sz="2000" b="1" u="heavy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Mixed </a:t>
            </a:r>
            <a:r>
              <a:rPr sz="2000" b="1" u="heavy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models</a:t>
            </a:r>
            <a:r>
              <a:rPr sz="2000" b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might work </a:t>
            </a:r>
            <a:r>
              <a:rPr sz="2000" spc="-20" dirty="0">
                <a:latin typeface="Arial"/>
                <a:cs typeface="Arial"/>
              </a:rPr>
              <a:t>better(in </a:t>
            </a:r>
            <a:r>
              <a:rPr sz="2000" spc="-85" dirty="0">
                <a:latin typeface="Arial"/>
                <a:cs typeface="Arial"/>
              </a:rPr>
              <a:t>large </a:t>
            </a:r>
            <a:r>
              <a:rPr sz="2000" spc="-50" dirty="0">
                <a:latin typeface="Arial"/>
                <a:cs typeface="Arial"/>
              </a:rPr>
              <a:t>software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organizations)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35" dirty="0">
                <a:solidFill>
                  <a:srgbClr val="0000FF"/>
                </a:solidFill>
                <a:latin typeface="Arial"/>
                <a:cs typeface="Arial"/>
              </a:rPr>
              <a:t>External </a:t>
            </a:r>
            <a:r>
              <a:rPr sz="2000" b="1" spc="-125" dirty="0">
                <a:solidFill>
                  <a:srgbClr val="0000FF"/>
                </a:solidFill>
                <a:latin typeface="Arial"/>
                <a:cs typeface="Arial"/>
              </a:rPr>
              <a:t>participants: </a:t>
            </a:r>
            <a:r>
              <a:rPr sz="2000" b="1" spc="-190" dirty="0">
                <a:solidFill>
                  <a:srgbClr val="0000FF"/>
                </a:solidFill>
                <a:latin typeface="Arial"/>
                <a:cs typeface="Arial"/>
              </a:rPr>
              <a:t>Users 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sz="2000" b="1" spc="-90" dirty="0">
                <a:solidFill>
                  <a:srgbClr val="0000FF"/>
                </a:solidFill>
                <a:latin typeface="Arial"/>
                <a:cs typeface="Arial"/>
              </a:rPr>
              <a:t>third-party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0000FF"/>
                </a:solidFill>
                <a:latin typeface="Arial"/>
                <a:cs typeface="Arial"/>
              </a:rPr>
              <a:t>testers:</a:t>
            </a:r>
            <a:endParaRPr sz="2000">
              <a:latin typeface="Arial"/>
              <a:cs typeface="Arial"/>
            </a:endParaRPr>
          </a:p>
          <a:p>
            <a:pPr marL="1155065">
              <a:lnSpc>
                <a:spcPct val="100000"/>
              </a:lnSpc>
              <a:spcBef>
                <a:spcPts val="440"/>
              </a:spcBef>
            </a:pPr>
            <a:r>
              <a:rPr sz="1800" spc="-110" dirty="0">
                <a:latin typeface="Arial"/>
                <a:cs typeface="Arial"/>
              </a:rPr>
              <a:t>User </a:t>
            </a:r>
            <a:r>
              <a:rPr sz="1800" spc="-45" dirty="0">
                <a:latin typeface="Arial"/>
                <a:cs typeface="Arial"/>
              </a:rPr>
              <a:t>involvement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50" dirty="0">
                <a:latin typeface="Arial"/>
                <a:cs typeface="Arial"/>
              </a:rPr>
              <a:t>beta-testing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other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variations</a:t>
            </a:r>
            <a:endParaRPr sz="1800">
              <a:latin typeface="Arial"/>
              <a:cs typeface="Arial"/>
            </a:endParaRPr>
          </a:p>
          <a:p>
            <a:pPr marL="1155065">
              <a:lnSpc>
                <a:spcPct val="100000"/>
              </a:lnSpc>
              <a:spcBef>
                <a:spcPts val="450"/>
              </a:spcBef>
            </a:pPr>
            <a:r>
              <a:rPr sz="1800" spc="-60" dirty="0">
                <a:latin typeface="Arial"/>
                <a:cs typeface="Arial"/>
              </a:rPr>
              <a:t>Independent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verification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validation(IV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&amp;V)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third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party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testing/QA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528320"/>
            <a:ext cx="3779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70" dirty="0"/>
              <a:t> </a:t>
            </a:r>
            <a:r>
              <a:rPr spc="-15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18149" y="1163320"/>
            <a:ext cx="7851775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00" indent="-342900">
              <a:lnSpc>
                <a:spcPct val="100000"/>
              </a:lnSpc>
              <a:spcBef>
                <a:spcPts val="100"/>
              </a:spcBef>
            </a:pPr>
            <a:r>
              <a:rPr sz="3600" spc="-359" baseline="5787" dirty="0">
                <a:solidFill>
                  <a:srgbClr val="0000FF"/>
                </a:solidFill>
                <a:latin typeface="UnDotum"/>
                <a:cs typeface="UnDotum"/>
              </a:rPr>
              <a:t></a:t>
            </a:r>
            <a:r>
              <a:rPr sz="3600" spc="-284" baseline="5787" dirty="0">
                <a:solidFill>
                  <a:srgbClr val="0000FF"/>
                </a:solidFill>
                <a:latin typeface="UnDotum"/>
                <a:cs typeface="UnDotum"/>
              </a:rPr>
              <a:t>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different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70" dirty="0">
                <a:solidFill>
                  <a:srgbClr val="BF0000"/>
                </a:solidFill>
                <a:latin typeface="Trebuchet MS"/>
                <a:cs typeface="Trebuchet MS"/>
              </a:rPr>
              <a:t>roles</a:t>
            </a:r>
            <a:r>
              <a:rPr sz="2400" b="1" i="1" spc="-180" dirty="0">
                <a:solidFill>
                  <a:srgbClr val="BF0000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(of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people)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major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testing 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activities?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000" spc="-105" dirty="0">
                <a:latin typeface="Arial"/>
                <a:cs typeface="Arial"/>
              </a:rPr>
              <a:t>Testing </a:t>
            </a:r>
            <a:r>
              <a:rPr sz="2000" spc="-50" dirty="0">
                <a:latin typeface="Arial"/>
                <a:cs typeface="Arial"/>
              </a:rPr>
              <a:t>activities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105" dirty="0">
                <a:latin typeface="Arial"/>
                <a:cs typeface="Arial"/>
              </a:rPr>
              <a:t>large-scale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75" dirty="0">
                <a:latin typeface="Arial"/>
                <a:cs typeface="Arial"/>
              </a:rPr>
              <a:t>generally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45" dirty="0">
                <a:latin typeface="Arial"/>
                <a:cs typeface="Arial"/>
              </a:rPr>
              <a:t>performed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114" dirty="0">
                <a:latin typeface="Arial"/>
                <a:cs typeface="Arial"/>
              </a:rPr>
              <a:t>managed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with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involvement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many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people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who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have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different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roles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responsibilities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–</a:t>
            </a:r>
            <a:endParaRPr sz="2000" dirty="0">
              <a:latin typeface="Arial"/>
              <a:cs typeface="Arial"/>
            </a:endParaRPr>
          </a:p>
          <a:p>
            <a:pPr marL="869950" lvl="1" indent="-457200" algn="just">
              <a:lnSpc>
                <a:spcPct val="100000"/>
              </a:lnSpc>
              <a:spcBef>
                <a:spcPts val="500"/>
              </a:spcBef>
              <a:buAutoNum type="arabicParenR"/>
              <a:tabLst>
                <a:tab pos="869950" algn="l"/>
              </a:tabLst>
            </a:pPr>
            <a:r>
              <a:rPr sz="2000" spc="-90" dirty="0">
                <a:latin typeface="Arial"/>
                <a:cs typeface="Arial"/>
              </a:rPr>
              <a:t>Dedicated </a:t>
            </a:r>
            <a:r>
              <a:rPr sz="2000" spc="-75" dirty="0">
                <a:latin typeface="Arial"/>
                <a:cs typeface="Arial"/>
              </a:rPr>
              <a:t>professional </a:t>
            </a:r>
            <a:r>
              <a:rPr sz="2000" spc="-65" dirty="0">
                <a:latin typeface="Arial"/>
                <a:cs typeface="Arial"/>
              </a:rPr>
              <a:t>testers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testing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managers</a:t>
            </a:r>
            <a:endParaRPr sz="2000" dirty="0">
              <a:latin typeface="Arial"/>
              <a:cs typeface="Arial"/>
            </a:endParaRPr>
          </a:p>
          <a:p>
            <a:pPr marL="869950" marR="117475" lvl="1" indent="-457200" algn="just">
              <a:lnSpc>
                <a:spcPct val="100000"/>
              </a:lnSpc>
              <a:spcBef>
                <a:spcPts val="500"/>
              </a:spcBef>
              <a:buAutoNum type="arabicParenR"/>
              <a:tabLst>
                <a:tab pos="869950" algn="l"/>
              </a:tabLst>
            </a:pPr>
            <a:r>
              <a:rPr sz="2000" spc="-100" dirty="0">
                <a:latin typeface="Arial"/>
                <a:cs typeface="Arial"/>
              </a:rPr>
              <a:t>Developers </a:t>
            </a:r>
            <a:r>
              <a:rPr sz="2000" spc="-45" dirty="0">
                <a:latin typeface="Arial"/>
                <a:cs typeface="Arial"/>
              </a:rPr>
              <a:t>who </a:t>
            </a:r>
            <a:r>
              <a:rPr sz="2000" spc="-85" dirty="0">
                <a:latin typeface="Arial"/>
                <a:cs typeface="Arial"/>
              </a:rPr>
              <a:t>are responsible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fixing </a:t>
            </a:r>
            <a:r>
              <a:rPr sz="2000" spc="-70" dirty="0">
                <a:latin typeface="Arial"/>
                <a:cs typeface="Arial"/>
              </a:rPr>
              <a:t>problems, </a:t>
            </a:r>
            <a:r>
              <a:rPr sz="2000" spc="-50" dirty="0">
                <a:latin typeface="Arial"/>
                <a:cs typeface="Arial"/>
              </a:rPr>
              <a:t>who </a:t>
            </a:r>
            <a:r>
              <a:rPr sz="2000" spc="-110" dirty="0">
                <a:latin typeface="Arial"/>
                <a:cs typeface="Arial"/>
              </a:rPr>
              <a:t>may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also  </a:t>
            </a:r>
            <a:r>
              <a:rPr sz="2000" spc="-80" dirty="0">
                <a:latin typeface="Arial"/>
                <a:cs typeface="Arial"/>
              </a:rPr>
              <a:t>play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dual </a:t>
            </a:r>
            <a:r>
              <a:rPr sz="2000" spc="-35" dirty="0">
                <a:latin typeface="Arial"/>
                <a:cs typeface="Arial"/>
              </a:rPr>
              <a:t>role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testers</a:t>
            </a:r>
            <a:endParaRPr sz="2000" dirty="0">
              <a:latin typeface="Arial"/>
              <a:cs typeface="Arial"/>
            </a:endParaRPr>
          </a:p>
          <a:p>
            <a:pPr marL="869950" marR="159385" lvl="1" indent="-457200">
              <a:lnSpc>
                <a:spcPct val="100000"/>
              </a:lnSpc>
              <a:spcBef>
                <a:spcPts val="500"/>
              </a:spcBef>
              <a:buAutoNum type="arabicParenR"/>
              <a:tabLst>
                <a:tab pos="869315" algn="l"/>
                <a:tab pos="869950" algn="l"/>
              </a:tabLst>
            </a:pPr>
            <a:r>
              <a:rPr sz="2000" spc="-114" dirty="0">
                <a:latin typeface="Arial"/>
                <a:cs typeface="Arial"/>
              </a:rPr>
              <a:t>Customers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users, </a:t>
            </a:r>
            <a:r>
              <a:rPr sz="2000" spc="-50" dirty="0">
                <a:latin typeface="Arial"/>
                <a:cs typeface="Arial"/>
              </a:rPr>
              <a:t>who </a:t>
            </a:r>
            <a:r>
              <a:rPr sz="2000" spc="-110" dirty="0">
                <a:latin typeface="Arial"/>
                <a:cs typeface="Arial"/>
              </a:rPr>
              <a:t>may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110" dirty="0">
                <a:latin typeface="Arial"/>
                <a:cs typeface="Arial"/>
              </a:rPr>
              <a:t>serve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65" dirty="0">
                <a:latin typeface="Arial"/>
                <a:cs typeface="Arial"/>
              </a:rPr>
              <a:t>testers </a:t>
            </a:r>
            <a:r>
              <a:rPr sz="2000" spc="-35" dirty="0">
                <a:latin typeface="Arial"/>
                <a:cs typeface="Arial"/>
              </a:rPr>
              <a:t>informally </a:t>
            </a:r>
            <a:r>
              <a:rPr sz="2000" spc="5" dirty="0">
                <a:latin typeface="Arial"/>
                <a:cs typeface="Arial"/>
              </a:rPr>
              <a:t>for  </a:t>
            </a:r>
            <a:r>
              <a:rPr sz="2000" spc="-55" dirty="0">
                <a:latin typeface="Arial"/>
                <a:cs typeface="Arial"/>
              </a:rPr>
              <a:t>usability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60" dirty="0">
                <a:latin typeface="Arial"/>
                <a:cs typeface="Arial"/>
              </a:rPr>
              <a:t>beta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testing</a:t>
            </a:r>
            <a:endParaRPr sz="2000" dirty="0">
              <a:latin typeface="Arial"/>
              <a:cs typeface="Arial"/>
            </a:endParaRPr>
          </a:p>
          <a:p>
            <a:pPr marL="869950" marR="1022350" lvl="1" indent="-457200">
              <a:lnSpc>
                <a:spcPct val="100000"/>
              </a:lnSpc>
              <a:spcBef>
                <a:spcPts val="500"/>
              </a:spcBef>
              <a:buAutoNum type="arabicParenR"/>
              <a:tabLst>
                <a:tab pos="869315" algn="l"/>
                <a:tab pos="869950" algn="l"/>
              </a:tabLst>
            </a:pPr>
            <a:r>
              <a:rPr sz="2000" spc="-65" dirty="0">
                <a:latin typeface="Arial"/>
                <a:cs typeface="Arial"/>
              </a:rPr>
              <a:t>Independent </a:t>
            </a:r>
            <a:r>
              <a:rPr sz="2000" spc="-75" dirty="0">
                <a:latin typeface="Arial"/>
                <a:cs typeface="Arial"/>
              </a:rPr>
              <a:t>professional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80" dirty="0">
                <a:latin typeface="Arial"/>
                <a:cs typeface="Arial"/>
              </a:rPr>
              <a:t>organizations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30" dirty="0">
                <a:latin typeface="Arial"/>
                <a:cs typeface="Arial"/>
              </a:rPr>
              <a:t>trusted  </a:t>
            </a:r>
            <a:r>
              <a:rPr sz="2000" spc="-45" dirty="0">
                <a:latin typeface="Arial"/>
                <a:cs typeface="Arial"/>
              </a:rPr>
              <a:t>intermediary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50" dirty="0">
                <a:latin typeface="Arial"/>
                <a:cs typeface="Arial"/>
              </a:rPr>
              <a:t>software </a:t>
            </a:r>
            <a:r>
              <a:rPr sz="2000" spc="-90" dirty="0">
                <a:latin typeface="Arial"/>
                <a:cs typeface="Arial"/>
              </a:rPr>
              <a:t>vendors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customers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528320"/>
            <a:ext cx="35610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15" dirty="0">
                <a:latin typeface="Arial"/>
                <a:cs typeface="Arial"/>
              </a:rPr>
              <a:t>Test</a:t>
            </a:r>
            <a:r>
              <a:rPr b="1" spc="-285" dirty="0">
                <a:latin typeface="Arial"/>
                <a:cs typeface="Arial"/>
              </a:rPr>
              <a:t> </a:t>
            </a:r>
            <a:r>
              <a:rPr b="1" spc="-229" dirty="0">
                <a:latin typeface="Arial"/>
                <a:cs typeface="Arial"/>
              </a:rPr>
              <a:t>Automation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704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39" y="474725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39" y="5262879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8839" y="1544319"/>
            <a:ext cx="5161280" cy="40741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05" dirty="0">
                <a:latin typeface="Arial"/>
                <a:cs typeface="Arial"/>
              </a:rPr>
              <a:t>Software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Testing: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Manual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Testing </a:t>
            </a:r>
            <a:r>
              <a:rPr sz="2400" spc="-150" dirty="0">
                <a:solidFill>
                  <a:srgbClr val="0000FF"/>
                </a:solidFill>
                <a:latin typeface="Arial"/>
                <a:cs typeface="Arial"/>
              </a:rPr>
              <a:t>vs.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Automated</a:t>
            </a:r>
            <a:r>
              <a:rPr sz="2400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95" dirty="0">
                <a:solidFill>
                  <a:srgbClr val="BF0000"/>
                </a:solidFill>
                <a:latin typeface="Arial"/>
                <a:cs typeface="Arial"/>
              </a:rPr>
              <a:t>Manual</a:t>
            </a:r>
            <a:r>
              <a:rPr sz="2800" spc="-16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BF0000"/>
                </a:solidFill>
                <a:latin typeface="Arial"/>
                <a:cs typeface="Arial"/>
              </a:rPr>
              <a:t>Testing: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12750" algn="l"/>
              </a:tabLst>
            </a:pPr>
            <a:r>
              <a:rPr sz="2800" spc="-140" dirty="0">
                <a:latin typeface="Arial"/>
                <a:cs typeface="Arial"/>
              </a:rPr>
              <a:t>Hard </a:t>
            </a:r>
            <a:r>
              <a:rPr sz="2800" spc="35" dirty="0">
                <a:latin typeface="Arial"/>
                <a:cs typeface="Arial"/>
              </a:rPr>
              <a:t>to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repeat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55" dirty="0">
                <a:latin typeface="Arial"/>
                <a:cs typeface="Arial"/>
              </a:rPr>
              <a:t>Not </a:t>
            </a:r>
            <a:r>
              <a:rPr sz="2800" spc="-150" dirty="0">
                <a:latin typeface="Arial"/>
                <a:cs typeface="Arial"/>
              </a:rPr>
              <a:t>always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reliable</a:t>
            </a:r>
            <a:endParaRPr sz="28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12750" algn="l"/>
              </a:tabLst>
            </a:pPr>
            <a:r>
              <a:rPr sz="2800" spc="-155" dirty="0">
                <a:latin typeface="Arial"/>
                <a:cs typeface="Arial"/>
              </a:rPr>
              <a:t>Costly</a:t>
            </a:r>
            <a:endParaRPr sz="2800" dirty="0">
              <a:latin typeface="Arial"/>
              <a:cs typeface="Arial"/>
            </a:endParaRPr>
          </a:p>
          <a:p>
            <a:pPr marL="839469" marR="1953895">
              <a:lnSpc>
                <a:spcPct val="120800"/>
              </a:lnSpc>
            </a:pPr>
            <a:r>
              <a:rPr sz="2800" spc="-150" dirty="0">
                <a:latin typeface="Arial"/>
                <a:cs typeface="Arial"/>
              </a:rPr>
              <a:t>Time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consuming  </a:t>
            </a:r>
            <a:r>
              <a:rPr sz="2800" spc="-150" dirty="0">
                <a:latin typeface="Arial"/>
                <a:cs typeface="Arial"/>
              </a:rPr>
              <a:t>Labor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intensive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5499100" cy="37058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5" dirty="0">
                <a:solidFill>
                  <a:srgbClr val="BF0000"/>
                </a:solidFill>
                <a:latin typeface="Arial"/>
                <a:cs typeface="Arial"/>
              </a:rPr>
              <a:t>Benefits </a:t>
            </a: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of </a:t>
            </a:r>
            <a:r>
              <a:rPr sz="3200" spc="-90" dirty="0">
                <a:solidFill>
                  <a:srgbClr val="BF0000"/>
                </a:solidFill>
                <a:latin typeface="Arial"/>
                <a:cs typeface="Arial"/>
              </a:rPr>
              <a:t>Automated</a:t>
            </a:r>
            <a:r>
              <a:rPr sz="3200" spc="-4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BF0000"/>
                </a:solidFill>
                <a:latin typeface="Arial"/>
                <a:cs typeface="Arial"/>
              </a:rPr>
              <a:t>Testing: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200" dirty="0">
                <a:latin typeface="Arial"/>
                <a:cs typeface="Arial"/>
              </a:rPr>
              <a:t>Fast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45" dirty="0">
                <a:latin typeface="Arial"/>
                <a:cs typeface="Arial"/>
              </a:rPr>
              <a:t>Reliable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45" dirty="0">
                <a:latin typeface="Arial"/>
                <a:cs typeface="Arial"/>
              </a:rPr>
              <a:t>Repeatable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35" dirty="0">
                <a:latin typeface="Arial"/>
                <a:cs typeface="Arial"/>
              </a:rPr>
              <a:t>Programmable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50" dirty="0">
                <a:latin typeface="Arial"/>
                <a:cs typeface="Arial"/>
              </a:rPr>
              <a:t>Comprehensive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95" dirty="0">
                <a:latin typeface="Arial"/>
                <a:cs typeface="Arial"/>
              </a:rPr>
              <a:t>Reusable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370" y="391159"/>
            <a:ext cx="3477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9509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176020"/>
            <a:ext cx="7408545" cy="4277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85" dirty="0">
                <a:solidFill>
                  <a:srgbClr val="BF0000"/>
                </a:solidFill>
                <a:latin typeface="Arial"/>
                <a:cs typeface="Arial"/>
              </a:rPr>
              <a:t>Basic</a:t>
            </a:r>
            <a:r>
              <a:rPr sz="2400" spc="-1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BF0000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  <a:p>
            <a:pPr marL="12700" marR="38735">
              <a:lnSpc>
                <a:spcPct val="100000"/>
              </a:lnSpc>
              <a:spcBef>
                <a:spcPts val="600"/>
              </a:spcBef>
            </a:pPr>
            <a:r>
              <a:rPr sz="2400" spc="-150" dirty="0">
                <a:latin typeface="Arial"/>
                <a:cs typeface="Arial"/>
              </a:rPr>
              <a:t>Test </a:t>
            </a:r>
            <a:r>
              <a:rPr sz="2400" spc="-50" dirty="0">
                <a:latin typeface="Arial"/>
                <a:cs typeface="Arial"/>
              </a:rPr>
              <a:t>automation </a:t>
            </a:r>
            <a:r>
              <a:rPr sz="2400" spc="-130" dirty="0">
                <a:latin typeface="Arial"/>
                <a:cs typeface="Arial"/>
              </a:rPr>
              <a:t>aims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automate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100" dirty="0">
                <a:latin typeface="Arial"/>
                <a:cs typeface="Arial"/>
              </a:rPr>
              <a:t>manual </a:t>
            </a:r>
            <a:r>
              <a:rPr sz="2400" spc="-140" dirty="0">
                <a:latin typeface="Arial"/>
                <a:cs typeface="Arial"/>
              </a:rPr>
              <a:t>tasks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60" dirty="0">
                <a:latin typeface="Arial"/>
                <a:cs typeface="Arial"/>
              </a:rPr>
              <a:t>software tools. 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demand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test  </a:t>
            </a:r>
            <a:r>
              <a:rPr sz="2400" spc="-50" dirty="0">
                <a:latin typeface="Arial"/>
                <a:cs typeface="Arial"/>
              </a:rPr>
              <a:t>automation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strong, </a:t>
            </a:r>
            <a:r>
              <a:rPr sz="2400" spc="-155" dirty="0">
                <a:latin typeface="Arial"/>
                <a:cs typeface="Arial"/>
              </a:rPr>
              <a:t>because </a:t>
            </a:r>
            <a:r>
              <a:rPr sz="2400" spc="-65" dirty="0">
                <a:latin typeface="Arial"/>
                <a:cs typeface="Arial"/>
              </a:rPr>
              <a:t>purely </a:t>
            </a:r>
            <a:r>
              <a:rPr sz="2400" spc="-100" dirty="0">
                <a:latin typeface="Arial"/>
                <a:cs typeface="Arial"/>
              </a:rPr>
              <a:t>manual </a:t>
            </a:r>
            <a:r>
              <a:rPr sz="2400" spc="-60" dirty="0">
                <a:latin typeface="Arial"/>
                <a:cs typeface="Arial"/>
              </a:rPr>
              <a:t>testing </a:t>
            </a:r>
            <a:r>
              <a:rPr sz="2400" spc="-20" dirty="0">
                <a:latin typeface="Arial"/>
                <a:cs typeface="Arial"/>
              </a:rPr>
              <a:t>from  </a:t>
            </a:r>
            <a:r>
              <a:rPr sz="2400" spc="-30" dirty="0">
                <a:latin typeface="Arial"/>
                <a:cs typeface="Arial"/>
              </a:rPr>
              <a:t>start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finish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tedious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error-prone.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other  </a:t>
            </a:r>
            <a:r>
              <a:rPr sz="2400" spc="-100" dirty="0">
                <a:latin typeface="Arial"/>
                <a:cs typeface="Arial"/>
              </a:rPr>
              <a:t>hand, </a:t>
            </a:r>
            <a:r>
              <a:rPr sz="2400" spc="-90" dirty="0">
                <a:latin typeface="Arial"/>
                <a:cs typeface="Arial"/>
              </a:rPr>
              <a:t>long </a:t>
            </a:r>
            <a:r>
              <a:rPr sz="2400" spc="-95" dirty="0">
                <a:latin typeface="Arial"/>
                <a:cs typeface="Arial"/>
              </a:rPr>
              <a:t>standing </a:t>
            </a:r>
            <a:r>
              <a:rPr sz="2400" spc="-45" dirty="0">
                <a:latin typeface="Arial"/>
                <a:cs typeface="Arial"/>
              </a:rPr>
              <a:t>theoretical </a:t>
            </a:r>
            <a:r>
              <a:rPr sz="2400" spc="-80" dirty="0">
                <a:latin typeface="Arial"/>
                <a:cs typeface="Arial"/>
              </a:rPr>
              <a:t>results </a:t>
            </a:r>
            <a:r>
              <a:rPr sz="2400" spc="5" dirty="0">
                <a:latin typeface="Arial"/>
                <a:cs typeface="Arial"/>
              </a:rPr>
              <a:t>tell </a:t>
            </a:r>
            <a:r>
              <a:rPr sz="2400" spc="-175" dirty="0">
                <a:latin typeface="Arial"/>
                <a:cs typeface="Arial"/>
              </a:rPr>
              <a:t>us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20" dirty="0">
                <a:latin typeface="Arial"/>
                <a:cs typeface="Arial"/>
              </a:rPr>
              <a:t>fully  </a:t>
            </a:r>
            <a:r>
              <a:rPr sz="2400" spc="-65" dirty="0">
                <a:latin typeface="Arial"/>
                <a:cs typeface="Arial"/>
              </a:rPr>
              <a:t>automated </a:t>
            </a:r>
            <a:r>
              <a:rPr sz="2400" spc="-60" dirty="0">
                <a:latin typeface="Arial"/>
                <a:cs typeface="Arial"/>
              </a:rPr>
              <a:t>testing </a:t>
            </a:r>
            <a:r>
              <a:rPr sz="2400" spc="-120" dirty="0">
                <a:latin typeface="Arial"/>
                <a:cs typeface="Arial"/>
              </a:rPr>
              <a:t>is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possible.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75" dirty="0">
                <a:latin typeface="Arial"/>
                <a:cs typeface="Arial"/>
              </a:rPr>
              <a:t>Although </a:t>
            </a:r>
            <a:r>
              <a:rPr sz="2400" spc="-25" dirty="0">
                <a:latin typeface="Arial"/>
                <a:cs typeface="Arial"/>
              </a:rPr>
              <a:t>fully </a:t>
            </a:r>
            <a:r>
              <a:rPr sz="2400" spc="-65" dirty="0">
                <a:latin typeface="Arial"/>
                <a:cs typeface="Arial"/>
              </a:rPr>
              <a:t>automated </a:t>
            </a:r>
            <a:r>
              <a:rPr sz="2400" spc="-60" dirty="0">
                <a:latin typeface="Arial"/>
                <a:cs typeface="Arial"/>
              </a:rPr>
              <a:t>testing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10" dirty="0">
                <a:latin typeface="Arial"/>
                <a:cs typeface="Arial"/>
              </a:rPr>
              <a:t>possible,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75" dirty="0">
                <a:latin typeface="Arial"/>
                <a:cs typeface="Arial"/>
              </a:rPr>
              <a:t>level 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automation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60" dirty="0">
                <a:latin typeface="Arial"/>
                <a:cs typeface="Arial"/>
              </a:rPr>
              <a:t>individual activities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0" dirty="0">
                <a:latin typeface="Arial"/>
                <a:cs typeface="Arial"/>
              </a:rPr>
              <a:t>possible,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70" dirty="0">
                <a:latin typeface="Arial"/>
                <a:cs typeface="Arial"/>
              </a:rPr>
              <a:t>supported </a:t>
            </a:r>
            <a:r>
              <a:rPr sz="2400" spc="-100" dirty="0">
                <a:latin typeface="Arial"/>
                <a:cs typeface="Arial"/>
              </a:rPr>
              <a:t>by various </a:t>
            </a:r>
            <a:r>
              <a:rPr sz="2400" spc="-90" dirty="0">
                <a:latin typeface="Arial"/>
                <a:cs typeface="Arial"/>
              </a:rPr>
              <a:t>commercial </a:t>
            </a:r>
            <a:r>
              <a:rPr sz="2400" spc="-55" dirty="0">
                <a:latin typeface="Arial"/>
                <a:cs typeface="Arial"/>
              </a:rPr>
              <a:t>tools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55" dirty="0">
                <a:latin typeface="Arial"/>
                <a:cs typeface="Arial"/>
              </a:rPr>
              <a:t>tools </a:t>
            </a:r>
            <a:r>
              <a:rPr sz="2400" spc="-95" dirty="0">
                <a:latin typeface="Arial"/>
                <a:cs typeface="Arial"/>
              </a:rPr>
              <a:t>developed  </a:t>
            </a:r>
            <a:r>
              <a:rPr sz="2400" spc="-5" dirty="0">
                <a:latin typeface="Arial"/>
                <a:cs typeface="Arial"/>
              </a:rPr>
              <a:t>within </a:t>
            </a:r>
            <a:r>
              <a:rPr sz="2400" spc="-100" dirty="0">
                <a:latin typeface="Arial"/>
                <a:cs typeface="Arial"/>
              </a:rPr>
              <a:t>large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organizations.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471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3928109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4368800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4810759"/>
            <a:ext cx="219709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8839" y="1633220"/>
            <a:ext cx="7646034" cy="348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key </a:t>
            </a:r>
            <a:r>
              <a:rPr sz="2800" spc="-40" dirty="0">
                <a:latin typeface="Arial"/>
                <a:cs typeface="Arial"/>
              </a:rPr>
              <a:t>in the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60" dirty="0">
                <a:latin typeface="Arial"/>
                <a:cs typeface="Arial"/>
              </a:rPr>
              <a:t>automation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85" dirty="0">
                <a:latin typeface="Arial"/>
                <a:cs typeface="Arial"/>
              </a:rPr>
              <a:t>relieve  </a:t>
            </a:r>
            <a:r>
              <a:rPr sz="2800" spc="-105" dirty="0">
                <a:latin typeface="Arial"/>
                <a:cs typeface="Arial"/>
              </a:rPr>
              <a:t>people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tedious </a:t>
            </a:r>
            <a:r>
              <a:rPr sz="2800" spc="40" dirty="0">
                <a:latin typeface="Arial"/>
                <a:cs typeface="Arial"/>
              </a:rPr>
              <a:t>&amp; </a:t>
            </a:r>
            <a:r>
              <a:rPr sz="2800" spc="-40" dirty="0">
                <a:latin typeface="Arial"/>
                <a:cs typeface="Arial"/>
              </a:rPr>
              <a:t>repetitive </a:t>
            </a:r>
            <a:r>
              <a:rPr sz="2800" spc="-160" dirty="0">
                <a:latin typeface="Arial"/>
                <a:cs typeface="Arial"/>
              </a:rPr>
              <a:t>tasks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improve  overall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testing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productivity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first</a:t>
            </a:r>
            <a:r>
              <a:rPr sz="2800" spc="-135" dirty="0">
                <a:latin typeface="Arial"/>
                <a:cs typeface="Arial"/>
              </a:rPr>
              <a:t> examine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what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is  </a:t>
            </a:r>
            <a:r>
              <a:rPr sz="2800" spc="-130" dirty="0">
                <a:latin typeface="Arial"/>
                <a:cs typeface="Arial"/>
              </a:rPr>
              <a:t>possible, </a:t>
            </a:r>
            <a:r>
              <a:rPr sz="2800" spc="-105" dirty="0">
                <a:latin typeface="Arial"/>
                <a:cs typeface="Arial"/>
              </a:rPr>
              <a:t>feasible, </a:t>
            </a:r>
            <a:r>
              <a:rPr sz="2800" spc="-114" dirty="0">
                <a:latin typeface="Arial"/>
                <a:cs typeface="Arial"/>
              </a:rPr>
              <a:t>economical,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5" dirty="0">
                <a:latin typeface="Arial"/>
                <a:cs typeface="Arial"/>
              </a:rPr>
              <a:t>then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right  </a:t>
            </a:r>
            <a:r>
              <a:rPr sz="2800" spc="-105" dirty="0">
                <a:latin typeface="Arial"/>
                <a:cs typeface="Arial"/>
              </a:rPr>
              <a:t>expectations </a:t>
            </a:r>
            <a:r>
              <a:rPr sz="2800" spc="40" dirty="0">
                <a:latin typeface="Arial"/>
                <a:cs typeface="Arial"/>
              </a:rPr>
              <a:t>&amp;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goals.</a:t>
            </a:r>
            <a:endParaRPr sz="2800">
              <a:latin typeface="Arial"/>
              <a:cs typeface="Arial"/>
            </a:endParaRPr>
          </a:p>
          <a:p>
            <a:pPr marL="412750" marR="2566035">
              <a:lnSpc>
                <a:spcPts val="3479"/>
              </a:lnSpc>
              <a:spcBef>
                <a:spcPts val="204"/>
              </a:spcBef>
            </a:pP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Automation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needed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large</a:t>
            </a:r>
            <a:r>
              <a:rPr sz="2400" spc="-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systems 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Fully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automated: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impossible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384"/>
              </a:spcBef>
            </a:pPr>
            <a:r>
              <a:rPr sz="2400" spc="-195" dirty="0">
                <a:solidFill>
                  <a:srgbClr val="0000FF"/>
                </a:solidFill>
                <a:latin typeface="Arial"/>
                <a:cs typeface="Arial"/>
              </a:rPr>
              <a:t>Focus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specific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needs/areas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544319"/>
            <a:ext cx="8102600" cy="39700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00"/>
              </a:spcBef>
              <a:buFont typeface="UnDotum"/>
              <a:buChar char=""/>
              <a:tabLst>
                <a:tab pos="380365" algn="l"/>
                <a:tab pos="381000" algn="l"/>
              </a:tabLst>
            </a:pPr>
            <a:r>
              <a:rPr sz="2800" b="1" spc="-190" dirty="0">
                <a:solidFill>
                  <a:srgbClr val="BF0000"/>
                </a:solidFill>
                <a:latin typeface="Arial"/>
                <a:cs typeface="Arial"/>
              </a:rPr>
              <a:t>Pre-requisites </a:t>
            </a:r>
            <a:r>
              <a:rPr sz="2800" b="1" spc="-120" dirty="0">
                <a:solidFill>
                  <a:srgbClr val="BF0000"/>
                </a:solidFill>
                <a:latin typeface="Arial"/>
                <a:cs typeface="Arial"/>
              </a:rPr>
              <a:t>for </a:t>
            </a:r>
            <a:r>
              <a:rPr sz="2800" b="1" spc="-135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800" b="1" spc="-14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BF0000"/>
                </a:solidFill>
                <a:latin typeface="Arial"/>
                <a:cs typeface="Arial"/>
              </a:rPr>
              <a:t>automation</a:t>
            </a:r>
            <a:endParaRPr sz="2800">
              <a:latin typeface="Arial"/>
              <a:cs typeface="Arial"/>
            </a:endParaRPr>
          </a:p>
          <a:p>
            <a:pPr marL="781050" marR="30480" lvl="1" indent="-365760">
              <a:lnSpc>
                <a:spcPct val="100000"/>
              </a:lnSpc>
              <a:spcBef>
                <a:spcPts val="700"/>
              </a:spcBef>
              <a:buChar char="–"/>
              <a:tabLst>
                <a:tab pos="780415" algn="l"/>
                <a:tab pos="78105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system is </a:t>
            </a:r>
            <a:r>
              <a:rPr sz="2800" spc="-105" dirty="0">
                <a:latin typeface="Arial"/>
                <a:cs typeface="Arial"/>
              </a:rPr>
              <a:t>stable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its </a:t>
            </a:r>
            <a:r>
              <a:rPr sz="2800" spc="-60" dirty="0">
                <a:latin typeface="Arial"/>
                <a:cs typeface="Arial"/>
              </a:rPr>
              <a:t>functionalities </a:t>
            </a:r>
            <a:r>
              <a:rPr sz="2800" spc="-120" dirty="0">
                <a:latin typeface="Arial"/>
                <a:cs typeface="Arial"/>
              </a:rPr>
              <a:t>are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well  </a:t>
            </a:r>
            <a:r>
              <a:rPr sz="2800" spc="-80" dirty="0">
                <a:latin typeface="Arial"/>
                <a:cs typeface="Arial"/>
              </a:rPr>
              <a:t>defined</a:t>
            </a:r>
            <a:endParaRPr sz="2800">
              <a:latin typeface="Arial"/>
              <a:cs typeface="Arial"/>
            </a:endParaRPr>
          </a:p>
          <a:p>
            <a:pPr marL="781050" lvl="1" indent="-365760">
              <a:lnSpc>
                <a:spcPct val="100000"/>
              </a:lnSpc>
              <a:spcBef>
                <a:spcPts val="690"/>
              </a:spcBef>
              <a:buChar char="–"/>
              <a:tabLst>
                <a:tab pos="780415" algn="l"/>
                <a:tab pos="78105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245" dirty="0">
                <a:latin typeface="Arial"/>
                <a:cs typeface="Arial"/>
              </a:rPr>
              <a:t>cases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be </a:t>
            </a:r>
            <a:r>
              <a:rPr sz="2800" spc="-75" dirty="0">
                <a:latin typeface="Arial"/>
                <a:cs typeface="Arial"/>
              </a:rPr>
              <a:t>automated </a:t>
            </a:r>
            <a:r>
              <a:rPr sz="2800" spc="-120" dirty="0">
                <a:latin typeface="Arial"/>
                <a:cs typeface="Arial"/>
              </a:rPr>
              <a:t>are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unambiguous</a:t>
            </a:r>
            <a:endParaRPr sz="2800">
              <a:latin typeface="Arial"/>
              <a:cs typeface="Arial"/>
            </a:endParaRPr>
          </a:p>
          <a:p>
            <a:pPr marL="781050" lvl="1" indent="-365760">
              <a:lnSpc>
                <a:spcPct val="100000"/>
              </a:lnSpc>
              <a:spcBef>
                <a:spcPts val="700"/>
              </a:spcBef>
              <a:buChar char="–"/>
              <a:tabLst>
                <a:tab pos="780415" algn="l"/>
                <a:tab pos="78105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65" dirty="0">
                <a:latin typeface="Arial"/>
                <a:cs typeface="Arial"/>
              </a:rPr>
              <a:t>tools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5" dirty="0">
                <a:latin typeface="Arial"/>
                <a:cs typeface="Arial"/>
              </a:rPr>
              <a:t>infrastructure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40" dirty="0">
                <a:latin typeface="Arial"/>
                <a:cs typeface="Arial"/>
              </a:rPr>
              <a:t>in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place</a:t>
            </a:r>
            <a:endParaRPr sz="2800">
              <a:latin typeface="Arial"/>
              <a:cs typeface="Arial"/>
            </a:endParaRPr>
          </a:p>
          <a:p>
            <a:pPr marL="781050" marR="1561465" lvl="1" indent="-365760">
              <a:lnSpc>
                <a:spcPct val="100000"/>
              </a:lnSpc>
              <a:spcBef>
                <a:spcPts val="700"/>
              </a:spcBef>
              <a:buChar char="–"/>
              <a:tabLst>
                <a:tab pos="780415" algn="l"/>
                <a:tab pos="78105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135" dirty="0">
                <a:latin typeface="Arial"/>
                <a:cs typeface="Arial"/>
              </a:rPr>
              <a:t>engineers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20" dirty="0">
                <a:latin typeface="Arial"/>
                <a:cs typeface="Arial"/>
              </a:rPr>
              <a:t>prior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successful  </a:t>
            </a:r>
            <a:r>
              <a:rPr sz="2800" spc="-125" dirty="0">
                <a:latin typeface="Arial"/>
                <a:cs typeface="Arial"/>
              </a:rPr>
              <a:t>experience </a:t>
            </a:r>
            <a:r>
              <a:rPr sz="2800" spc="10" dirty="0">
                <a:latin typeface="Arial"/>
                <a:cs typeface="Arial"/>
              </a:rPr>
              <a:t>with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automation</a:t>
            </a:r>
            <a:endParaRPr sz="2800">
              <a:latin typeface="Arial"/>
              <a:cs typeface="Arial"/>
            </a:endParaRPr>
          </a:p>
          <a:p>
            <a:pPr marL="781050" lvl="1" indent="-365760">
              <a:lnSpc>
                <a:spcPct val="100000"/>
              </a:lnSpc>
              <a:spcBef>
                <a:spcPts val="690"/>
              </a:spcBef>
              <a:buChar char="–"/>
              <a:tabLst>
                <a:tab pos="780415" algn="l"/>
                <a:tab pos="781050" algn="l"/>
              </a:tabLst>
            </a:pPr>
            <a:r>
              <a:rPr sz="2800" spc="-120" dirty="0">
                <a:latin typeface="Arial"/>
                <a:cs typeface="Arial"/>
              </a:rPr>
              <a:t>Adequate </a:t>
            </a:r>
            <a:r>
              <a:rPr sz="2800" spc="-95" dirty="0">
                <a:latin typeface="Arial"/>
                <a:cs typeface="Arial"/>
              </a:rPr>
              <a:t>budget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130" dirty="0">
                <a:latin typeface="Arial"/>
                <a:cs typeface="Arial"/>
              </a:rPr>
              <a:t>been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allocated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44319"/>
            <a:ext cx="7693659" cy="34048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204" dirty="0">
                <a:solidFill>
                  <a:srgbClr val="BF0000"/>
                </a:solidFill>
                <a:latin typeface="Arial"/>
                <a:cs typeface="Arial"/>
              </a:rPr>
              <a:t>Which </a:t>
            </a:r>
            <a:r>
              <a:rPr sz="2800" b="1" spc="-185" dirty="0">
                <a:solidFill>
                  <a:srgbClr val="BF0000"/>
                </a:solidFill>
                <a:latin typeface="Arial"/>
                <a:cs typeface="Arial"/>
              </a:rPr>
              <a:t>Tests/Test </a:t>
            </a:r>
            <a:r>
              <a:rPr sz="2800" b="1" spc="-325" dirty="0">
                <a:solidFill>
                  <a:srgbClr val="BF0000"/>
                </a:solidFill>
                <a:latin typeface="Arial"/>
                <a:cs typeface="Arial"/>
              </a:rPr>
              <a:t>cases </a:t>
            </a:r>
            <a:r>
              <a:rPr sz="2800" b="1" spc="-90" dirty="0">
                <a:solidFill>
                  <a:srgbClr val="BF0000"/>
                </a:solidFill>
                <a:latin typeface="Arial"/>
                <a:cs typeface="Arial"/>
              </a:rPr>
              <a:t>to</a:t>
            </a:r>
            <a:r>
              <a:rPr sz="2800" b="1" spc="-3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BF0000"/>
                </a:solidFill>
                <a:latin typeface="Arial"/>
                <a:cs typeface="Arial"/>
              </a:rPr>
              <a:t>automate?</a:t>
            </a:r>
            <a:endParaRPr sz="2800">
              <a:latin typeface="Arial"/>
              <a:cs typeface="Arial"/>
            </a:endParaRPr>
          </a:p>
          <a:p>
            <a:pPr marL="412750" marR="508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70" dirty="0">
                <a:latin typeface="Arial"/>
                <a:cs typeface="Arial"/>
              </a:rPr>
              <a:t>Tests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should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run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every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build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application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  </a:t>
            </a:r>
            <a:r>
              <a:rPr sz="2400" spc="-140" dirty="0">
                <a:latin typeface="Arial"/>
                <a:cs typeface="Arial"/>
              </a:rPr>
              <a:t>smoke </a:t>
            </a:r>
            <a:r>
              <a:rPr sz="2400" spc="-45" dirty="0">
                <a:latin typeface="Arial"/>
                <a:cs typeface="Arial"/>
              </a:rPr>
              <a:t>test, </a:t>
            </a:r>
            <a:r>
              <a:rPr sz="2400" spc="-110" dirty="0">
                <a:latin typeface="Arial"/>
                <a:cs typeface="Arial"/>
              </a:rPr>
              <a:t>regression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test)</a:t>
            </a:r>
            <a:endParaRPr sz="2400">
              <a:latin typeface="Arial"/>
              <a:cs typeface="Arial"/>
            </a:endParaRPr>
          </a:p>
          <a:p>
            <a:pPr marL="412750" marR="739775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25" dirty="0">
                <a:latin typeface="Arial"/>
                <a:cs typeface="Arial"/>
              </a:rPr>
              <a:t>Data </a:t>
            </a:r>
            <a:r>
              <a:rPr sz="2400" spc="-85" dirty="0">
                <a:latin typeface="Arial"/>
                <a:cs typeface="Arial"/>
              </a:rPr>
              <a:t>tests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30" dirty="0">
                <a:latin typeface="Arial"/>
                <a:cs typeface="Arial"/>
              </a:rPr>
              <a:t>multiple </a:t>
            </a:r>
            <a:r>
              <a:rPr sz="2400" spc="-85" dirty="0">
                <a:latin typeface="Arial"/>
                <a:cs typeface="Arial"/>
              </a:rPr>
              <a:t>data </a:t>
            </a:r>
            <a:r>
              <a:rPr sz="2400" spc="-130" dirty="0">
                <a:latin typeface="Arial"/>
                <a:cs typeface="Arial"/>
              </a:rPr>
              <a:t>values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same  </a:t>
            </a:r>
            <a:r>
              <a:rPr sz="2400" spc="-60" dirty="0">
                <a:latin typeface="Arial"/>
                <a:cs typeface="Arial"/>
              </a:rPr>
              <a:t>inputs </a:t>
            </a:r>
            <a:r>
              <a:rPr sz="2400" spc="-75" dirty="0">
                <a:latin typeface="Arial"/>
                <a:cs typeface="Arial"/>
              </a:rPr>
              <a:t>( </a:t>
            </a:r>
            <a:r>
              <a:rPr sz="2400" spc="-125" dirty="0">
                <a:latin typeface="Arial"/>
                <a:cs typeface="Arial"/>
              </a:rPr>
              <a:t>e.g. </a:t>
            </a:r>
            <a:r>
              <a:rPr sz="2400" spc="-70" dirty="0">
                <a:latin typeface="Arial"/>
                <a:cs typeface="Arial"/>
              </a:rPr>
              <a:t>data-driven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test)</a:t>
            </a:r>
            <a:endParaRPr sz="2400">
              <a:latin typeface="Arial"/>
              <a:cs typeface="Arial"/>
            </a:endParaRPr>
          </a:p>
          <a:p>
            <a:pPr marL="412750" marR="1304925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412750" algn="l"/>
              </a:tabLst>
            </a:pPr>
            <a:r>
              <a:rPr sz="2400" spc="-170" dirty="0">
                <a:latin typeface="Arial"/>
                <a:cs typeface="Arial"/>
              </a:rPr>
              <a:t>Tests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5" dirty="0">
                <a:latin typeface="Arial"/>
                <a:cs typeface="Arial"/>
              </a:rPr>
              <a:t>require </a:t>
            </a:r>
            <a:r>
              <a:rPr sz="2400" spc="-60" dirty="0">
                <a:latin typeface="Arial"/>
                <a:cs typeface="Arial"/>
              </a:rPr>
              <a:t>detailed </a:t>
            </a:r>
            <a:r>
              <a:rPr sz="2400" spc="-30" dirty="0">
                <a:latin typeface="Arial"/>
                <a:cs typeface="Arial"/>
              </a:rPr>
              <a:t>information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65" dirty="0">
                <a:latin typeface="Arial"/>
                <a:cs typeface="Arial"/>
              </a:rPr>
              <a:t>application internals </a:t>
            </a:r>
            <a:r>
              <a:rPr sz="2400" spc="-110" dirty="0">
                <a:latin typeface="Arial"/>
                <a:cs typeface="Arial"/>
              </a:rPr>
              <a:t>(e.g., </a:t>
            </a:r>
            <a:r>
              <a:rPr sz="2400" spc="-210" dirty="0">
                <a:latin typeface="Arial"/>
                <a:cs typeface="Arial"/>
              </a:rPr>
              <a:t>GUI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attributes)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70" dirty="0">
                <a:latin typeface="Arial"/>
                <a:cs typeface="Arial"/>
              </a:rPr>
              <a:t>Tests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0" dirty="0">
                <a:latin typeface="Arial"/>
                <a:cs typeface="Arial"/>
              </a:rPr>
              <a:t>used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30" dirty="0">
                <a:latin typeface="Arial"/>
                <a:cs typeface="Arial"/>
              </a:rPr>
              <a:t>stress 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load </a:t>
            </a:r>
            <a:r>
              <a:rPr sz="2400" spc="-6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99990"/>
            <a:ext cx="7143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UnDotum"/>
                <a:cs typeface="UnDotum"/>
              </a:rPr>
              <a:t>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Repetitive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execution,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better 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candidate 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400" spc="-4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automation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528320"/>
            <a:ext cx="1548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>
                <a:solidFill>
                  <a:srgbClr val="BF0000"/>
                </a:solidFill>
              </a:rPr>
              <a:t>O</a:t>
            </a:r>
            <a:r>
              <a:rPr spc="65" dirty="0">
                <a:solidFill>
                  <a:srgbClr val="BF0000"/>
                </a:solidFill>
              </a:rPr>
              <a:t>u</a:t>
            </a:r>
            <a:r>
              <a:rPr spc="45" dirty="0">
                <a:solidFill>
                  <a:srgbClr val="BF0000"/>
                </a:solidFill>
              </a:rPr>
              <a:t>t</a:t>
            </a:r>
            <a:r>
              <a:rPr spc="15" dirty="0">
                <a:solidFill>
                  <a:srgbClr val="BF0000"/>
                </a:solidFill>
              </a:rPr>
              <a:t>li</a:t>
            </a:r>
            <a:r>
              <a:rPr spc="-185" dirty="0">
                <a:solidFill>
                  <a:srgbClr val="BF0000"/>
                </a:solidFill>
              </a:rPr>
              <a:t>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85140" y="1633220"/>
            <a:ext cx="4342765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Font typeface="UnDotum"/>
              <a:buChar char=""/>
              <a:tabLst>
                <a:tab pos="406400" algn="l"/>
              </a:tabLst>
            </a:pPr>
            <a:r>
              <a:rPr sz="3200" spc="-40" dirty="0">
                <a:solidFill>
                  <a:srgbClr val="0000FF"/>
                </a:solidFill>
                <a:latin typeface="Arial"/>
                <a:cs typeface="Arial"/>
              </a:rPr>
              <a:t>Major </a:t>
            </a:r>
            <a:r>
              <a:rPr sz="3200" spc="-165" dirty="0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sz="3200" spc="-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0000FF"/>
                </a:solidFill>
                <a:latin typeface="Arial"/>
                <a:cs typeface="Arial"/>
              </a:rPr>
              <a:t>Activities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UnDotum"/>
              <a:buChar char=""/>
            </a:pPr>
            <a:endParaRPr sz="47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Font typeface="UnDotum"/>
              <a:buChar char=""/>
              <a:tabLst>
                <a:tab pos="406400" algn="l"/>
              </a:tabLst>
            </a:pPr>
            <a:r>
              <a:rPr sz="3200" spc="-19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3200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FF"/>
              </a:buClr>
              <a:buFont typeface="UnDotum"/>
              <a:buChar char=""/>
            </a:pPr>
            <a:endParaRPr sz="47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Font typeface="UnDotum"/>
              <a:buChar char=""/>
              <a:tabLst>
                <a:tab pos="406400" algn="l"/>
              </a:tabLst>
            </a:pPr>
            <a:r>
              <a:rPr sz="3200" spc="-19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3200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00FF"/>
                </a:solidFill>
                <a:latin typeface="Arial"/>
                <a:cs typeface="Arial"/>
              </a:rPr>
              <a:t>Automation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0509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57020"/>
            <a:ext cx="637730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180" dirty="0">
                <a:solidFill>
                  <a:srgbClr val="BF0000"/>
                </a:solidFill>
                <a:latin typeface="Arial"/>
                <a:cs typeface="Arial"/>
              </a:rPr>
              <a:t>Which </a:t>
            </a:r>
            <a:r>
              <a:rPr sz="2400" b="1" spc="-130" dirty="0">
                <a:solidFill>
                  <a:srgbClr val="BF0000"/>
                </a:solidFill>
                <a:latin typeface="Arial"/>
                <a:cs typeface="Arial"/>
              </a:rPr>
              <a:t>Test/Test </a:t>
            </a:r>
            <a:r>
              <a:rPr sz="2400" b="1" spc="-275" dirty="0">
                <a:solidFill>
                  <a:srgbClr val="BF0000"/>
                </a:solidFill>
                <a:latin typeface="Arial"/>
                <a:cs typeface="Arial"/>
              </a:rPr>
              <a:t>cases </a:t>
            </a:r>
            <a:r>
              <a:rPr sz="2400" b="1" spc="-200" dirty="0">
                <a:solidFill>
                  <a:srgbClr val="BF0000"/>
                </a:solidFill>
                <a:latin typeface="Arial"/>
                <a:cs typeface="Arial"/>
              </a:rPr>
              <a:t>should </a:t>
            </a:r>
            <a:r>
              <a:rPr sz="2400" b="1" spc="-229" dirty="0">
                <a:solidFill>
                  <a:srgbClr val="BF0000"/>
                </a:solidFill>
                <a:latin typeface="Arial"/>
                <a:cs typeface="Arial"/>
              </a:rPr>
              <a:t>NOT </a:t>
            </a:r>
            <a:r>
              <a:rPr sz="2400" b="1" spc="-160" dirty="0">
                <a:solidFill>
                  <a:srgbClr val="BF0000"/>
                </a:solidFill>
                <a:latin typeface="Arial"/>
                <a:cs typeface="Arial"/>
              </a:rPr>
              <a:t>be</a:t>
            </a:r>
            <a:r>
              <a:rPr sz="2400" b="1" spc="-2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BF0000"/>
                </a:solidFill>
                <a:latin typeface="Arial"/>
                <a:cs typeface="Arial"/>
              </a:rPr>
              <a:t>automated?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80" dirty="0">
                <a:latin typeface="Arial"/>
                <a:cs typeface="Arial"/>
              </a:rPr>
              <a:t>Usability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12700" marR="1286510" indent="114300">
              <a:lnSpc>
                <a:spcPct val="120800"/>
              </a:lnSpc>
              <a:tabLst>
                <a:tab pos="4382770" algn="l"/>
              </a:tabLst>
            </a:pPr>
            <a:r>
              <a:rPr sz="3600" baseline="3472" dirty="0">
                <a:latin typeface="Arial"/>
                <a:cs typeface="Arial"/>
              </a:rPr>
              <a:t>–</a:t>
            </a:r>
            <a:r>
              <a:rPr sz="3600" spc="367" baseline="3472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“</a:t>
            </a:r>
            <a:r>
              <a:rPr sz="2400" spc="-240" dirty="0">
                <a:latin typeface="Arial"/>
                <a:cs typeface="Arial"/>
              </a:rPr>
              <a:t>H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w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spc="-190" dirty="0">
                <a:latin typeface="Arial"/>
                <a:cs typeface="Arial"/>
              </a:rPr>
              <a:t>asy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</a:t>
            </a:r>
            <a:r>
              <a:rPr sz="2400" spc="-265" dirty="0">
                <a:latin typeface="Arial"/>
                <a:cs typeface="Arial"/>
              </a:rPr>
              <a:t>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t</a:t>
            </a:r>
            <a:r>
              <a:rPr sz="2400" spc="-70" dirty="0">
                <a:latin typeface="Arial"/>
                <a:cs typeface="Arial"/>
              </a:rPr>
              <a:t>h</a:t>
            </a:r>
            <a:r>
              <a:rPr sz="2400" spc="-145" dirty="0">
                <a:latin typeface="Arial"/>
                <a:cs typeface="Arial"/>
              </a:rPr>
              <a:t>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applic</a:t>
            </a:r>
            <a:r>
              <a:rPr sz="2400" spc="-3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i</a:t>
            </a:r>
            <a:r>
              <a:rPr sz="2400" spc="-50" dirty="0">
                <a:latin typeface="Arial"/>
                <a:cs typeface="Arial"/>
              </a:rPr>
              <a:t>o</a:t>
            </a:r>
            <a:r>
              <a:rPr sz="2400" spc="-75" dirty="0">
                <a:latin typeface="Arial"/>
                <a:cs typeface="Arial"/>
              </a:rPr>
              <a:t>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t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5" dirty="0">
                <a:latin typeface="Arial"/>
                <a:cs typeface="Arial"/>
              </a:rPr>
              <a:t>use</a:t>
            </a:r>
            <a:r>
              <a:rPr sz="2400" spc="-15" dirty="0">
                <a:latin typeface="Arial"/>
                <a:cs typeface="Arial"/>
              </a:rPr>
              <a:t>?”  </a:t>
            </a:r>
            <a:r>
              <a:rPr sz="2400" spc="-85" dirty="0">
                <a:latin typeface="Arial"/>
                <a:cs typeface="Arial"/>
              </a:rPr>
              <a:t>One-time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65120"/>
            <a:ext cx="1327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323589"/>
            <a:ext cx="632269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4105">
              <a:lnSpc>
                <a:spcPct val="120800"/>
              </a:lnSpc>
              <a:spcBef>
                <a:spcPts val="100"/>
              </a:spcBef>
              <a:tabLst>
                <a:tab pos="2039620" algn="l"/>
              </a:tabLst>
            </a:pPr>
            <a:r>
              <a:rPr sz="2400" spc="-150" dirty="0">
                <a:latin typeface="Arial"/>
                <a:cs typeface="Arial"/>
              </a:rPr>
              <a:t>“ASAP”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testing	</a:t>
            </a:r>
            <a:r>
              <a:rPr sz="2400" spc="-25" dirty="0">
                <a:latin typeface="Arial"/>
                <a:cs typeface="Arial"/>
              </a:rPr>
              <a:t>–”we </a:t>
            </a:r>
            <a:r>
              <a:rPr sz="2400" spc="-110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test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NOW!”  </a:t>
            </a:r>
            <a:r>
              <a:rPr sz="2400" spc="-150" dirty="0">
                <a:latin typeface="Arial"/>
                <a:cs typeface="Arial"/>
              </a:rPr>
              <a:t>Ad </a:t>
            </a:r>
            <a:r>
              <a:rPr sz="2400" spc="-25" dirty="0">
                <a:latin typeface="Arial"/>
                <a:cs typeface="Arial"/>
              </a:rPr>
              <a:t>hoc/ </a:t>
            </a:r>
            <a:r>
              <a:rPr sz="2400" spc="-75" dirty="0">
                <a:latin typeface="Arial"/>
                <a:cs typeface="Arial"/>
              </a:rPr>
              <a:t>random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412750" marR="5080" indent="-285750">
              <a:lnSpc>
                <a:spcPct val="100000"/>
              </a:lnSpc>
              <a:spcBef>
                <a:spcPts val="600"/>
              </a:spcBef>
            </a:pPr>
            <a:r>
              <a:rPr sz="3600" baseline="3472" dirty="0">
                <a:latin typeface="Arial"/>
                <a:cs typeface="Arial"/>
              </a:rPr>
              <a:t>– </a:t>
            </a:r>
            <a:r>
              <a:rPr sz="2400" spc="-195" dirty="0">
                <a:latin typeface="Arial"/>
                <a:cs typeface="Arial"/>
              </a:rPr>
              <a:t>Based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intuition, </a:t>
            </a:r>
            <a:r>
              <a:rPr sz="2400" spc="-85" dirty="0">
                <a:latin typeface="Arial"/>
                <a:cs typeface="Arial"/>
              </a:rPr>
              <a:t>expertise,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knowledge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6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70" dirty="0">
                <a:latin typeface="Arial"/>
                <a:cs typeface="Arial"/>
              </a:rPr>
              <a:t>Tests </a:t>
            </a:r>
            <a:r>
              <a:rPr sz="2400" dirty="0">
                <a:latin typeface="Arial"/>
                <a:cs typeface="Arial"/>
              </a:rPr>
              <a:t>without </a:t>
            </a:r>
            <a:r>
              <a:rPr sz="2400" spc="-65" dirty="0">
                <a:latin typeface="Arial"/>
                <a:cs typeface="Arial"/>
              </a:rPr>
              <a:t>predictable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0736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48840"/>
            <a:ext cx="7976234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Question</a:t>
            </a:r>
            <a:r>
              <a:rPr sz="2800" spc="-125" dirty="0">
                <a:solidFill>
                  <a:srgbClr val="BF0000"/>
                </a:solidFill>
                <a:latin typeface="Arial"/>
                <a:cs typeface="Arial"/>
              </a:rPr>
              <a:t>: </a:t>
            </a:r>
            <a:r>
              <a:rPr sz="2800" spc="-280" dirty="0">
                <a:solidFill>
                  <a:srgbClr val="BF0000"/>
                </a:solidFill>
                <a:latin typeface="Arial"/>
                <a:cs typeface="Arial"/>
              </a:rPr>
              <a:t>Can </a:t>
            </a:r>
            <a:r>
              <a:rPr sz="2800" spc="-45" dirty="0">
                <a:solidFill>
                  <a:srgbClr val="BF0000"/>
                </a:solidFill>
                <a:latin typeface="Arial"/>
                <a:cs typeface="Arial"/>
              </a:rPr>
              <a:t>test </a:t>
            </a:r>
            <a:r>
              <a:rPr sz="2800" spc="-60" dirty="0">
                <a:solidFill>
                  <a:srgbClr val="BF0000"/>
                </a:solidFill>
                <a:latin typeface="Arial"/>
                <a:cs typeface="Arial"/>
              </a:rPr>
              <a:t>automation </a:t>
            </a:r>
            <a:r>
              <a:rPr sz="2800" spc="-120" dirty="0">
                <a:solidFill>
                  <a:srgbClr val="BF0000"/>
                </a:solidFill>
                <a:latin typeface="Arial"/>
                <a:cs typeface="Arial"/>
              </a:rPr>
              <a:t>replace manual</a:t>
            </a:r>
            <a:r>
              <a:rPr sz="2800" spc="-22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BF0000"/>
                </a:solidFill>
                <a:latin typeface="Arial"/>
                <a:cs typeface="Arial"/>
              </a:rPr>
              <a:t>testing?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80" dirty="0">
                <a:solidFill>
                  <a:srgbClr val="BF0000"/>
                </a:solidFill>
                <a:latin typeface="Arial"/>
                <a:cs typeface="Arial"/>
              </a:rPr>
              <a:t>What </a:t>
            </a:r>
            <a:r>
              <a:rPr sz="2800" spc="-90" dirty="0">
                <a:solidFill>
                  <a:srgbClr val="BF0000"/>
                </a:solidFill>
                <a:latin typeface="Arial"/>
                <a:cs typeface="Arial"/>
              </a:rPr>
              <a:t>do </a:t>
            </a:r>
            <a:r>
              <a:rPr sz="2800" spc="-110" dirty="0">
                <a:solidFill>
                  <a:srgbClr val="BF0000"/>
                </a:solidFill>
                <a:latin typeface="Arial"/>
                <a:cs typeface="Arial"/>
              </a:rPr>
              <a:t>you </a:t>
            </a:r>
            <a:r>
              <a:rPr sz="2800" spc="-30" dirty="0">
                <a:solidFill>
                  <a:srgbClr val="BF0000"/>
                </a:solidFill>
                <a:latin typeface="Arial"/>
                <a:cs typeface="Arial"/>
              </a:rPr>
              <a:t>think</a:t>
            </a:r>
            <a:r>
              <a:rPr sz="2800" spc="-3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BF0000"/>
                </a:solidFill>
                <a:latin typeface="Arial"/>
                <a:cs typeface="Arial"/>
              </a:rPr>
              <a:t>?!!?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Test</a:t>
            </a:r>
            <a:r>
              <a:rPr spc="-240" dirty="0"/>
              <a:t> </a:t>
            </a:r>
            <a:r>
              <a:rPr spc="-85" dirty="0"/>
              <a:t>Automation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96390"/>
            <a:ext cx="156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sz="2400" b="1" spc="-28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400" b="1" spc="-180" dirty="0">
                <a:solidFill>
                  <a:srgbClr val="BF0000"/>
                </a:solidFill>
                <a:latin typeface="Arial"/>
                <a:cs typeface="Arial"/>
              </a:rPr>
              <a:t>n</a:t>
            </a:r>
            <a:r>
              <a:rPr sz="2400" b="1" spc="-380" dirty="0">
                <a:solidFill>
                  <a:srgbClr val="BF0000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BF0000"/>
                </a:solidFill>
                <a:latin typeface="Arial"/>
                <a:cs typeface="Arial"/>
              </a:rPr>
              <a:t>wer</a:t>
            </a:r>
            <a:r>
              <a:rPr sz="2400" b="1" spc="-140" dirty="0">
                <a:solidFill>
                  <a:srgbClr val="BF0000"/>
                </a:solidFill>
                <a:latin typeface="Arial"/>
                <a:cs typeface="Arial"/>
              </a:rPr>
              <a:t>:</a:t>
            </a:r>
            <a:r>
              <a:rPr sz="2400" b="1" dirty="0">
                <a:solidFill>
                  <a:srgbClr val="BF0000"/>
                </a:solidFill>
                <a:latin typeface="Arial"/>
                <a:cs typeface="Arial"/>
              </a:rPr>
              <a:t>	</a:t>
            </a:r>
            <a:r>
              <a:rPr sz="2400" b="1" spc="-170" dirty="0">
                <a:solidFill>
                  <a:srgbClr val="BF0000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945639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962150"/>
            <a:ext cx="7576820" cy="3771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09"/>
              </a:spcBef>
            </a:pPr>
            <a:r>
              <a:rPr sz="2400" spc="-145" dirty="0">
                <a:latin typeface="Arial"/>
                <a:cs typeface="Arial"/>
              </a:rPr>
              <a:t>Test </a:t>
            </a:r>
            <a:r>
              <a:rPr sz="2400" spc="-50" dirty="0">
                <a:latin typeface="Arial"/>
                <a:cs typeface="Arial"/>
              </a:rPr>
              <a:t>automation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95" dirty="0">
                <a:latin typeface="Arial"/>
                <a:cs typeface="Arial"/>
              </a:rPr>
              <a:t>replace </a:t>
            </a:r>
            <a:r>
              <a:rPr sz="2400" spc="-100" dirty="0">
                <a:latin typeface="Arial"/>
                <a:cs typeface="Arial"/>
              </a:rPr>
              <a:t>manual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12700" marR="52705">
              <a:lnSpc>
                <a:spcPts val="2590"/>
              </a:lnSpc>
              <a:spcBef>
                <a:spcPts val="635"/>
              </a:spcBef>
            </a:pPr>
            <a:r>
              <a:rPr sz="2400" spc="-135" dirty="0">
                <a:latin typeface="Arial"/>
                <a:cs typeface="Arial"/>
              </a:rPr>
              <a:t>Human </a:t>
            </a:r>
            <a:r>
              <a:rPr sz="2400" spc="-45" dirty="0">
                <a:latin typeface="Arial"/>
                <a:cs typeface="Arial"/>
              </a:rPr>
              <a:t>creativity, variability,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5" dirty="0">
                <a:latin typeface="Arial"/>
                <a:cs typeface="Arial"/>
              </a:rPr>
              <a:t>observe-ability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260" dirty="0">
                <a:solidFill>
                  <a:srgbClr val="BF0000"/>
                </a:solidFill>
                <a:latin typeface="Arial"/>
                <a:cs typeface="Arial"/>
              </a:rPr>
              <a:t>NOT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85" dirty="0">
                <a:latin typeface="Arial"/>
                <a:cs typeface="Arial"/>
              </a:rPr>
              <a:t>mimicked </a:t>
            </a:r>
            <a:r>
              <a:rPr sz="2400" spc="-55" dirty="0">
                <a:latin typeface="Arial"/>
                <a:cs typeface="Arial"/>
              </a:rPr>
              <a:t>through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automation.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spc="-55" dirty="0">
                <a:latin typeface="Arial"/>
                <a:cs typeface="Arial"/>
              </a:rPr>
              <a:t>Automation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0" dirty="0">
                <a:solidFill>
                  <a:srgbClr val="BF0000"/>
                </a:solidFill>
                <a:latin typeface="Arial"/>
                <a:cs typeface="Arial"/>
              </a:rPr>
              <a:t>not </a:t>
            </a:r>
            <a:r>
              <a:rPr sz="2400" spc="-50" dirty="0">
                <a:latin typeface="Arial"/>
                <a:cs typeface="Arial"/>
              </a:rPr>
              <a:t>detect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85" dirty="0">
                <a:latin typeface="Arial"/>
                <a:cs typeface="Arial"/>
              </a:rPr>
              <a:t>problems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be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easily  </a:t>
            </a:r>
            <a:r>
              <a:rPr sz="2400" spc="-110" dirty="0">
                <a:latin typeface="Arial"/>
                <a:cs typeface="Arial"/>
              </a:rPr>
              <a:t>observed </a:t>
            </a:r>
            <a:r>
              <a:rPr sz="2400" spc="-95" dirty="0">
                <a:latin typeface="Arial"/>
                <a:cs typeface="Arial"/>
              </a:rPr>
              <a:t>by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human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being.</a:t>
            </a:r>
            <a:endParaRPr sz="2400">
              <a:latin typeface="Arial"/>
              <a:cs typeface="Arial"/>
            </a:endParaRPr>
          </a:p>
          <a:p>
            <a:pPr marL="12700" marR="305435">
              <a:lnSpc>
                <a:spcPts val="2590"/>
              </a:lnSpc>
              <a:spcBef>
                <a:spcPts val="600"/>
              </a:spcBef>
            </a:pPr>
            <a:r>
              <a:rPr sz="2400" spc="-100" dirty="0">
                <a:latin typeface="Arial"/>
                <a:cs typeface="Arial"/>
              </a:rPr>
              <a:t>Certain </a:t>
            </a:r>
            <a:r>
              <a:rPr sz="2400" spc="-105" dirty="0">
                <a:latin typeface="Arial"/>
                <a:cs typeface="Arial"/>
              </a:rPr>
              <a:t>categories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tests </a:t>
            </a:r>
            <a:r>
              <a:rPr sz="2400" spc="-75" dirty="0">
                <a:latin typeface="Arial"/>
                <a:cs typeface="Arial"/>
              </a:rPr>
              <a:t>( </a:t>
            </a:r>
            <a:r>
              <a:rPr sz="2400" spc="-114" dirty="0">
                <a:latin typeface="Arial"/>
                <a:cs typeface="Arial"/>
              </a:rPr>
              <a:t>e.g., </a:t>
            </a:r>
            <a:r>
              <a:rPr sz="2400" spc="-65" dirty="0">
                <a:latin typeface="Arial"/>
                <a:cs typeface="Arial"/>
              </a:rPr>
              <a:t>usability,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interoperability) 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often </a:t>
            </a:r>
            <a:r>
              <a:rPr sz="2400" spc="-10" dirty="0">
                <a:solidFill>
                  <a:srgbClr val="BF0000"/>
                </a:solidFill>
                <a:latin typeface="Arial"/>
                <a:cs typeface="Arial"/>
              </a:rPr>
              <a:t>not </a:t>
            </a:r>
            <a:r>
              <a:rPr sz="2400" spc="-70" dirty="0">
                <a:latin typeface="Arial"/>
                <a:cs typeface="Arial"/>
              </a:rPr>
              <a:t>suited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automation.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difficult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automate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cases.</a:t>
            </a:r>
            <a:endParaRPr sz="2400">
              <a:latin typeface="Arial"/>
              <a:cs typeface="Arial"/>
            </a:endParaRPr>
          </a:p>
          <a:p>
            <a:pPr marL="12700" marR="26670">
              <a:lnSpc>
                <a:spcPts val="2590"/>
              </a:lnSpc>
              <a:spcBef>
                <a:spcPts val="635"/>
              </a:spcBef>
            </a:pPr>
            <a:r>
              <a:rPr sz="2400" i="1" spc="-155" dirty="0">
                <a:solidFill>
                  <a:srgbClr val="0000FF"/>
                </a:solidFill>
                <a:latin typeface="Arial"/>
                <a:cs typeface="Arial"/>
              </a:rPr>
              <a:t>There </a:t>
            </a:r>
            <a:r>
              <a:rPr sz="2400" i="1" spc="5" dirty="0">
                <a:solidFill>
                  <a:srgbClr val="0000FF"/>
                </a:solidFill>
                <a:latin typeface="Arial"/>
                <a:cs typeface="Arial"/>
              </a:rPr>
              <a:t>will </a:t>
            </a:r>
            <a:r>
              <a:rPr sz="2400" i="1" spc="-105" dirty="0">
                <a:solidFill>
                  <a:srgbClr val="0000FF"/>
                </a:solidFill>
                <a:latin typeface="Arial"/>
                <a:cs typeface="Arial"/>
              </a:rPr>
              <a:t>always </a:t>
            </a:r>
            <a:r>
              <a:rPr sz="2400" i="1" spc="-150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400" i="1" spc="-10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i="1" spc="-145" dirty="0">
                <a:solidFill>
                  <a:srgbClr val="0000FF"/>
                </a:solidFill>
                <a:latin typeface="Arial"/>
                <a:cs typeface="Arial"/>
              </a:rPr>
              <a:t>need </a:t>
            </a:r>
            <a:r>
              <a:rPr sz="2400" i="1" spc="-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400" i="1" spc="-170" dirty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sz="2400" i="1" spc="-85" dirty="0">
                <a:solidFill>
                  <a:srgbClr val="0000FF"/>
                </a:solidFill>
                <a:latin typeface="Arial"/>
                <a:cs typeface="Arial"/>
              </a:rPr>
              <a:t>manual </a:t>
            </a:r>
            <a:r>
              <a:rPr sz="2400" i="1" spc="-55" dirty="0">
                <a:solidFill>
                  <a:srgbClr val="0000FF"/>
                </a:solidFill>
                <a:latin typeface="Arial"/>
                <a:cs typeface="Arial"/>
              </a:rPr>
              <a:t>testing </a:t>
            </a:r>
            <a:r>
              <a:rPr sz="2400" i="1" spc="15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400" i="1" spc="-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170" dirty="0">
                <a:solidFill>
                  <a:srgbClr val="0000FF"/>
                </a:solidFill>
                <a:latin typeface="Arial"/>
                <a:cs typeface="Arial"/>
              </a:rPr>
              <a:t>some  </a:t>
            </a:r>
            <a:r>
              <a:rPr sz="2400" i="1" spc="-65" dirty="0">
                <a:solidFill>
                  <a:srgbClr val="0000FF"/>
                </a:solidFill>
                <a:latin typeface="Arial"/>
                <a:cs typeface="Arial"/>
              </a:rPr>
              <a:t>extent.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242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8582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552950"/>
            <a:ext cx="13271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790" y="558800"/>
            <a:ext cx="1835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latin typeface="Arial"/>
                <a:cs typeface="Arial"/>
              </a:rPr>
              <a:t>Summary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92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207517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244347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281177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30924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839" y="3534409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39" y="3865879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41224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5839" y="457835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39" y="4946650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839" y="1569720"/>
            <a:ext cx="7698105" cy="39395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155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000" b="1" spc="-1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BF0000"/>
                </a:solidFill>
                <a:latin typeface="Arial"/>
                <a:cs typeface="Arial"/>
              </a:rPr>
              <a:t>activities:</a:t>
            </a:r>
            <a:endParaRPr sz="2000">
              <a:latin typeface="Arial"/>
              <a:cs typeface="Arial"/>
            </a:endParaRPr>
          </a:p>
          <a:p>
            <a:pPr marL="412750" marR="4036060">
              <a:lnSpc>
                <a:spcPct val="120800"/>
              </a:lnSpc>
            </a:pP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planning 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preparation  </a:t>
            </a: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execution </a:t>
            </a:r>
            <a:r>
              <a:rPr sz="2000" spc="30" dirty="0">
                <a:solidFill>
                  <a:srgbClr val="0000FF"/>
                </a:solidFill>
                <a:latin typeface="Arial"/>
                <a:cs typeface="Arial"/>
              </a:rPr>
              <a:t>&amp;</a:t>
            </a:r>
            <a:r>
              <a:rPr sz="2000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measurement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00"/>
              </a:spcBef>
            </a:pPr>
            <a:r>
              <a:rPr sz="2000" spc="-12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result </a:t>
            </a:r>
            <a:r>
              <a:rPr sz="2000" spc="-114" dirty="0">
                <a:solidFill>
                  <a:srgbClr val="0000FF"/>
                </a:solidFill>
                <a:latin typeface="Arial"/>
                <a:cs typeface="Arial"/>
              </a:rPr>
              <a:t>Analysis </a:t>
            </a:r>
            <a:r>
              <a:rPr sz="2000" spc="30" dirty="0">
                <a:solidFill>
                  <a:srgbClr val="0000FF"/>
                </a:solidFill>
                <a:latin typeface="Arial"/>
                <a:cs typeface="Arial"/>
              </a:rPr>
              <a:t>&amp;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Follow-up</a:t>
            </a:r>
            <a:r>
              <a:rPr sz="2000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activities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155" dirty="0">
                <a:solidFill>
                  <a:srgbClr val="BF0000"/>
                </a:solidFill>
                <a:latin typeface="Arial"/>
                <a:cs typeface="Arial"/>
              </a:rPr>
              <a:t>Test </a:t>
            </a:r>
            <a:r>
              <a:rPr sz="2000" b="1" spc="-135" dirty="0">
                <a:solidFill>
                  <a:srgbClr val="BF0000"/>
                </a:solidFill>
                <a:latin typeface="Arial"/>
                <a:cs typeface="Arial"/>
              </a:rPr>
              <a:t>management</a:t>
            </a:r>
            <a:r>
              <a:rPr sz="2000" b="1" spc="-5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BF000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12750" marR="4090035">
              <a:lnSpc>
                <a:spcPct val="120800"/>
              </a:lnSpc>
            </a:pPr>
            <a:r>
              <a:rPr sz="1800" spc="-30" dirty="0">
                <a:latin typeface="Arial"/>
                <a:cs typeface="Arial"/>
              </a:rPr>
              <a:t>Different </a:t>
            </a:r>
            <a:r>
              <a:rPr sz="1800" spc="-70" dirty="0">
                <a:latin typeface="Arial"/>
                <a:cs typeface="Arial"/>
              </a:rPr>
              <a:t>roles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0" dirty="0">
                <a:latin typeface="Arial"/>
                <a:cs typeface="Arial"/>
              </a:rPr>
              <a:t>responsibilities  </a:t>
            </a:r>
            <a:r>
              <a:rPr sz="1800" spc="-110" dirty="0">
                <a:latin typeface="Arial"/>
                <a:cs typeface="Arial"/>
              </a:rPr>
              <a:t>Good </a:t>
            </a:r>
            <a:r>
              <a:rPr sz="1800" spc="-80" dirty="0">
                <a:latin typeface="Arial"/>
                <a:cs typeface="Arial"/>
              </a:rPr>
              <a:t>management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spc="-155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000" b="1" spc="-1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BF0000"/>
                </a:solidFill>
                <a:latin typeface="Arial"/>
                <a:cs typeface="Arial"/>
              </a:rPr>
              <a:t>Automation: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00"/>
              </a:spcBef>
            </a:pPr>
            <a:r>
              <a:rPr sz="2000" spc="-145" dirty="0">
                <a:latin typeface="Arial"/>
                <a:cs typeface="Arial"/>
              </a:rPr>
              <a:t>Set </a:t>
            </a:r>
            <a:r>
              <a:rPr sz="2000" spc="-55" dirty="0">
                <a:latin typeface="Arial"/>
                <a:cs typeface="Arial"/>
              </a:rPr>
              <a:t>realistic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expectations</a:t>
            </a:r>
            <a:endParaRPr sz="20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  <a:spcBef>
                <a:spcPts val="500"/>
              </a:spcBef>
            </a:pPr>
            <a:r>
              <a:rPr sz="2000" spc="-110" dirty="0">
                <a:latin typeface="Arial"/>
                <a:cs typeface="Arial"/>
              </a:rPr>
              <a:t>Specific </a:t>
            </a:r>
            <a:r>
              <a:rPr sz="2000" spc="-125" dirty="0">
                <a:latin typeface="Arial"/>
                <a:cs typeface="Arial"/>
              </a:rPr>
              <a:t>areas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40" dirty="0">
                <a:latin typeface="Arial"/>
                <a:cs typeface="Arial"/>
              </a:rPr>
              <a:t>automation, </a:t>
            </a:r>
            <a:r>
              <a:rPr sz="2000" spc="-95" dirty="0">
                <a:latin typeface="Arial"/>
                <a:cs typeface="Arial"/>
              </a:rPr>
              <a:t>especially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65" dirty="0">
                <a:latin typeface="Arial"/>
                <a:cs typeface="Arial"/>
              </a:rPr>
              <a:t>execution, </a:t>
            </a:r>
            <a:r>
              <a:rPr sz="2000" spc="-80" dirty="0">
                <a:latin typeface="Arial"/>
                <a:cs typeface="Arial"/>
              </a:rPr>
              <a:t>measurement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&amp;  </a:t>
            </a:r>
            <a:r>
              <a:rPr sz="2000" spc="-114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679" y="223520"/>
            <a:ext cx="4857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Major </a:t>
            </a:r>
            <a:r>
              <a:rPr spc="-204" dirty="0"/>
              <a:t>Testing</a:t>
            </a:r>
            <a:r>
              <a:rPr spc="-470" dirty="0"/>
              <a:t> </a:t>
            </a:r>
            <a:r>
              <a:rPr spc="-105" dirty="0"/>
              <a:t>Activities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9720"/>
            <a:ext cx="7316470" cy="401447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BF0000"/>
                </a:solidFill>
                <a:latin typeface="Arial"/>
                <a:cs typeface="Arial"/>
              </a:rPr>
              <a:t>Major </a:t>
            </a:r>
            <a:r>
              <a:rPr sz="2000" spc="-105" dirty="0">
                <a:solidFill>
                  <a:srgbClr val="BF0000"/>
                </a:solidFill>
                <a:latin typeface="Arial"/>
                <a:cs typeface="Arial"/>
              </a:rPr>
              <a:t>Testing </a:t>
            </a:r>
            <a:r>
              <a:rPr sz="2000" spc="-50" dirty="0">
                <a:solidFill>
                  <a:srgbClr val="BF0000"/>
                </a:solidFill>
                <a:latin typeface="Arial"/>
                <a:cs typeface="Arial"/>
              </a:rPr>
              <a:t>Activities: </a:t>
            </a:r>
            <a:r>
              <a:rPr sz="2000" spc="-105" dirty="0">
                <a:solidFill>
                  <a:srgbClr val="BF0000"/>
                </a:solidFill>
                <a:latin typeface="Arial"/>
                <a:cs typeface="Arial"/>
              </a:rPr>
              <a:t>Generic Testing</a:t>
            </a:r>
            <a:r>
              <a:rPr sz="2000" spc="-20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BF0000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2000" b="1" spc="-15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2000" b="1" spc="-145" dirty="0">
                <a:solidFill>
                  <a:srgbClr val="0000FF"/>
                </a:solidFill>
                <a:latin typeface="Arial"/>
                <a:cs typeface="Arial"/>
              </a:rPr>
              <a:t>planning and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0000FF"/>
                </a:solidFill>
                <a:latin typeface="Arial"/>
                <a:cs typeface="Arial"/>
              </a:rPr>
              <a:t>preparation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30" dirty="0">
                <a:latin typeface="Arial"/>
                <a:cs typeface="Arial"/>
              </a:rPr>
              <a:t>Goal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setting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latin typeface="Arial"/>
                <a:cs typeface="Arial"/>
              </a:rPr>
              <a:t>Information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gathering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25" dirty="0">
                <a:latin typeface="Arial"/>
                <a:cs typeface="Arial"/>
              </a:rPr>
              <a:t>Test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25" dirty="0">
                <a:latin typeface="Arial"/>
                <a:cs typeface="Arial"/>
              </a:rPr>
              <a:t>Test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procedures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2000" b="1" spc="-15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20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0000FF"/>
                </a:solidFill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80" dirty="0">
                <a:latin typeface="Arial"/>
                <a:cs typeface="Arial"/>
              </a:rPr>
              <a:t>Observation </a:t>
            </a:r>
            <a:r>
              <a:rPr sz="2000" spc="30" dirty="0">
                <a:latin typeface="Arial"/>
                <a:cs typeface="Arial"/>
              </a:rPr>
              <a:t>&amp; </a:t>
            </a:r>
            <a:r>
              <a:rPr sz="2000" spc="-95" dirty="0">
                <a:latin typeface="Arial"/>
                <a:cs typeface="Arial"/>
              </a:rPr>
              <a:t>measurements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0" dirty="0">
                <a:latin typeface="Arial"/>
                <a:cs typeface="Arial"/>
              </a:rPr>
              <a:t>product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behavior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2000" b="1" spc="-185" dirty="0">
                <a:solidFill>
                  <a:srgbClr val="0000FF"/>
                </a:solidFill>
                <a:latin typeface="Arial"/>
                <a:cs typeface="Arial"/>
              </a:rPr>
              <a:t>Analysis 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&amp;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0000FF"/>
                </a:solidFill>
                <a:latin typeface="Arial"/>
                <a:cs typeface="Arial"/>
              </a:rPr>
              <a:t>Follow-up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10" dirty="0">
                <a:latin typeface="Arial"/>
                <a:cs typeface="Arial"/>
              </a:rPr>
              <a:t>Result </a:t>
            </a:r>
            <a:r>
              <a:rPr sz="2000" spc="-105" dirty="0">
                <a:latin typeface="Arial"/>
                <a:cs typeface="Arial"/>
              </a:rPr>
              <a:t>checking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analysis </a:t>
            </a:r>
            <a:r>
              <a:rPr sz="2000" spc="-60" dirty="0">
                <a:latin typeface="Arial"/>
                <a:cs typeface="Arial"/>
              </a:rPr>
              <a:t>(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50" dirty="0">
                <a:latin typeface="Arial"/>
                <a:cs typeface="Arial"/>
              </a:rPr>
              <a:t>determine </a:t>
            </a:r>
            <a:r>
              <a:rPr sz="2000" spc="30" dirty="0">
                <a:latin typeface="Arial"/>
                <a:cs typeface="Arial"/>
              </a:rPr>
              <a:t>if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failure </a:t>
            </a:r>
            <a:r>
              <a:rPr sz="2000" spc="-150" dirty="0">
                <a:latin typeface="Arial"/>
                <a:cs typeface="Arial"/>
              </a:rPr>
              <a:t>has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been  </a:t>
            </a:r>
            <a:r>
              <a:rPr sz="2000" spc="-90" dirty="0">
                <a:latin typeface="Arial"/>
                <a:cs typeface="Arial"/>
              </a:rPr>
              <a:t>observed)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70" dirty="0">
                <a:latin typeface="Arial"/>
                <a:cs typeface="Arial"/>
              </a:rPr>
              <a:t>Follow-up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activities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150" y="528320"/>
            <a:ext cx="6230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Test </a:t>
            </a:r>
            <a:r>
              <a:rPr spc="-200" dirty="0"/>
              <a:t>Planning </a:t>
            </a:r>
            <a:r>
              <a:rPr spc="-185" dirty="0"/>
              <a:t>and</a:t>
            </a:r>
            <a:r>
              <a:rPr spc="-285" dirty="0"/>
              <a:t> </a:t>
            </a:r>
            <a:r>
              <a:rPr spc="-135" dirty="0"/>
              <a:t>Preparation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139940" cy="364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7535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Arial"/>
                <a:cs typeface="Arial"/>
              </a:rPr>
              <a:t>Most </a:t>
            </a:r>
            <a:r>
              <a:rPr sz="2800" spc="-30" dirty="0">
                <a:latin typeface="Arial"/>
                <a:cs typeface="Arial"/>
              </a:rPr>
              <a:t>important </a:t>
            </a:r>
            <a:r>
              <a:rPr sz="2800" spc="-50" dirty="0">
                <a:latin typeface="Arial"/>
                <a:cs typeface="Arial"/>
              </a:rPr>
              <a:t>activity </a:t>
            </a:r>
            <a:r>
              <a:rPr sz="2800" spc="-40" dirty="0">
                <a:latin typeface="Arial"/>
                <a:cs typeface="Arial"/>
              </a:rPr>
              <a:t>in the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generic </a:t>
            </a:r>
            <a:r>
              <a:rPr sz="2800" spc="-75" dirty="0">
                <a:latin typeface="Arial"/>
                <a:cs typeface="Arial"/>
              </a:rPr>
              <a:t>testing  </a:t>
            </a:r>
            <a:r>
              <a:rPr sz="2800" spc="-165" dirty="0">
                <a:latin typeface="Arial"/>
                <a:cs typeface="Arial"/>
              </a:rPr>
              <a:t>process </a:t>
            </a:r>
            <a:r>
              <a:rPr sz="2800" spc="10" dirty="0">
                <a:latin typeface="Arial"/>
                <a:cs typeface="Arial"/>
              </a:rPr>
              <a:t>for </a:t>
            </a:r>
            <a:r>
              <a:rPr sz="2800" spc="-114" dirty="0">
                <a:latin typeface="Arial"/>
                <a:cs typeface="Arial"/>
              </a:rPr>
              <a:t>systematic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testing.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0" dirty="0">
                <a:latin typeface="Arial"/>
                <a:cs typeface="Arial"/>
              </a:rPr>
              <a:t>Most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key </a:t>
            </a:r>
            <a:r>
              <a:rPr sz="2800" spc="-140" dirty="0">
                <a:latin typeface="Arial"/>
                <a:cs typeface="Arial"/>
              </a:rPr>
              <a:t>decisions </a:t>
            </a:r>
            <a:r>
              <a:rPr sz="2800" spc="-70" dirty="0">
                <a:latin typeface="Arial"/>
                <a:cs typeface="Arial"/>
              </a:rPr>
              <a:t>about testing </a:t>
            </a:r>
            <a:r>
              <a:rPr sz="2800" spc="-120" dirty="0">
                <a:latin typeface="Arial"/>
                <a:cs typeface="Arial"/>
              </a:rPr>
              <a:t>are </a:t>
            </a:r>
            <a:r>
              <a:rPr sz="2800" spc="-150" dirty="0">
                <a:latin typeface="Arial"/>
                <a:cs typeface="Arial"/>
              </a:rPr>
              <a:t>made  </a:t>
            </a:r>
            <a:r>
              <a:rPr sz="2800" spc="-85" dirty="0">
                <a:latin typeface="Arial"/>
                <a:cs typeface="Arial"/>
              </a:rPr>
              <a:t>during </a:t>
            </a:r>
            <a:r>
              <a:rPr sz="2800" spc="-65" dirty="0">
                <a:latin typeface="Arial"/>
                <a:cs typeface="Arial"/>
              </a:rPr>
              <a:t>this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stage.</a:t>
            </a:r>
            <a:endParaRPr sz="2800">
              <a:latin typeface="Arial"/>
              <a:cs typeface="Arial"/>
            </a:endParaRPr>
          </a:p>
          <a:p>
            <a:pPr marL="12700" marR="226695">
              <a:lnSpc>
                <a:spcPct val="100000"/>
              </a:lnSpc>
              <a:spcBef>
                <a:spcPts val="690"/>
              </a:spcBef>
            </a:pPr>
            <a:r>
              <a:rPr sz="2800" spc="-170" dirty="0">
                <a:latin typeface="Arial"/>
                <a:cs typeface="Arial"/>
              </a:rPr>
              <a:t>Test </a:t>
            </a:r>
            <a:r>
              <a:rPr sz="2800" spc="-105" dirty="0">
                <a:latin typeface="Arial"/>
                <a:cs typeface="Arial"/>
              </a:rPr>
              <a:t>planning </a:t>
            </a:r>
            <a:r>
              <a:rPr sz="2800" spc="40" dirty="0">
                <a:latin typeface="Arial"/>
                <a:cs typeface="Arial"/>
              </a:rPr>
              <a:t>&amp; </a:t>
            </a:r>
            <a:r>
              <a:rPr sz="2800" spc="-45" dirty="0">
                <a:latin typeface="Arial"/>
                <a:cs typeface="Arial"/>
              </a:rPr>
              <a:t>test </a:t>
            </a:r>
            <a:r>
              <a:rPr sz="2800" spc="-70" dirty="0">
                <a:latin typeface="Arial"/>
                <a:cs typeface="Arial"/>
              </a:rPr>
              <a:t>preparation </a:t>
            </a:r>
            <a:r>
              <a:rPr sz="2800" spc="-120" dirty="0">
                <a:latin typeface="Arial"/>
                <a:cs typeface="Arial"/>
              </a:rPr>
              <a:t>are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sometimes  </a:t>
            </a:r>
            <a:r>
              <a:rPr sz="2800" spc="-45" dirty="0">
                <a:latin typeface="Arial"/>
                <a:cs typeface="Arial"/>
              </a:rPr>
              <a:t>treated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125" dirty="0">
                <a:latin typeface="Arial"/>
                <a:cs typeface="Arial"/>
              </a:rPr>
              <a:t>separate </a:t>
            </a:r>
            <a:r>
              <a:rPr sz="2800" spc="-135" dirty="0">
                <a:latin typeface="Arial"/>
                <a:cs typeface="Arial"/>
              </a:rPr>
              <a:t>groups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activities.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High-level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Low-level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activities 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related 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2400" spc="-4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preparation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552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975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420" y="558800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 </a:t>
            </a:r>
            <a:r>
              <a:rPr sz="3600" spc="-180" dirty="0"/>
              <a:t>Planning </a:t>
            </a:r>
            <a:r>
              <a:rPr sz="3600" spc="-170" dirty="0"/>
              <a:t>and</a:t>
            </a:r>
            <a:r>
              <a:rPr sz="3600" spc="-165" dirty="0"/>
              <a:t> </a:t>
            </a:r>
            <a:r>
              <a:rPr sz="3600" spc="-125" dirty="0"/>
              <a:t>Preparation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67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416165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56435" algn="l"/>
              </a:tabLst>
            </a:pPr>
            <a:r>
              <a:rPr sz="2400" spc="-150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400" spc="-114" dirty="0">
                <a:solidFill>
                  <a:srgbClr val="BF0000"/>
                </a:solidFill>
                <a:latin typeface="Arial"/>
                <a:cs typeface="Arial"/>
              </a:rPr>
              <a:t> Planning:	</a:t>
            </a:r>
            <a:r>
              <a:rPr sz="2400" spc="-18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high-level </a:t>
            </a:r>
            <a:r>
              <a:rPr sz="2400" spc="-110" dirty="0">
                <a:latin typeface="Arial"/>
                <a:cs typeface="Arial"/>
              </a:rPr>
              <a:t>task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85" dirty="0">
                <a:latin typeface="Arial"/>
                <a:cs typeface="Arial"/>
              </a:rPr>
              <a:t>planning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set  </a:t>
            </a:r>
            <a:r>
              <a:rPr sz="2400" spc="-145" dirty="0">
                <a:latin typeface="Arial"/>
                <a:cs typeface="Arial"/>
              </a:rPr>
              <a:t>goals </a:t>
            </a:r>
            <a:r>
              <a:rPr sz="2400" spc="35" dirty="0">
                <a:latin typeface="Arial"/>
                <a:cs typeface="Arial"/>
              </a:rPr>
              <a:t>&amp;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determine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general </a:t>
            </a:r>
            <a:r>
              <a:rPr sz="2400" spc="-60" dirty="0">
                <a:latin typeface="Arial"/>
                <a:cs typeface="Arial"/>
              </a:rPr>
              <a:t>testing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strategy.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55" dirty="0">
                <a:latin typeface="Arial"/>
                <a:cs typeface="Arial"/>
              </a:rPr>
              <a:t>Goal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setting</a:t>
            </a:r>
            <a:endParaRPr sz="2400">
              <a:latin typeface="Arial"/>
              <a:cs typeface="Arial"/>
            </a:endParaRPr>
          </a:p>
          <a:p>
            <a:pPr marL="12700" marR="5036185" indent="114300">
              <a:lnSpc>
                <a:spcPct val="120800"/>
              </a:lnSpc>
              <a:buChar char="–"/>
              <a:tabLst>
                <a:tab pos="412750" algn="l"/>
              </a:tabLst>
            </a:pPr>
            <a:r>
              <a:rPr sz="2400" spc="-95" dirty="0">
                <a:latin typeface="Arial"/>
                <a:cs typeface="Arial"/>
              </a:rPr>
              <a:t>Overall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strategy </a:t>
            </a:r>
            <a:r>
              <a:rPr sz="2400" spc="-8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400" spc="-14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BF0000"/>
                </a:solidFill>
                <a:latin typeface="Arial"/>
                <a:cs typeface="Arial"/>
              </a:rPr>
              <a:t>Preparation: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412750" algn="l"/>
              </a:tabLst>
            </a:pPr>
            <a:r>
              <a:rPr sz="2400" spc="-110" dirty="0">
                <a:latin typeface="Arial"/>
                <a:cs typeface="Arial"/>
              </a:rPr>
              <a:t>Preparing </a:t>
            </a:r>
            <a:r>
              <a:rPr sz="2400" spc="-35" dirty="0">
                <a:latin typeface="Arial"/>
                <a:cs typeface="Arial"/>
              </a:rPr>
              <a:t>test </a:t>
            </a:r>
            <a:r>
              <a:rPr sz="2400" spc="-210" dirty="0">
                <a:latin typeface="Arial"/>
                <a:cs typeface="Arial"/>
              </a:rPr>
              <a:t>cases </a:t>
            </a:r>
            <a:r>
              <a:rPr sz="2400" spc="35" dirty="0">
                <a:latin typeface="Arial"/>
                <a:cs typeface="Arial"/>
              </a:rPr>
              <a:t>&amp; </a:t>
            </a:r>
            <a:r>
              <a:rPr sz="2400" spc="-35" dirty="0">
                <a:latin typeface="Arial"/>
                <a:cs typeface="Arial"/>
              </a:rPr>
              <a:t>test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suite(s)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412750" algn="l"/>
              </a:tabLst>
            </a:pPr>
            <a:r>
              <a:rPr sz="2400" spc="-110" dirty="0">
                <a:latin typeface="Arial"/>
                <a:cs typeface="Arial"/>
              </a:rPr>
              <a:t>Preparing </a:t>
            </a:r>
            <a:r>
              <a:rPr sz="2400" spc="-35" dirty="0">
                <a:latin typeface="Arial"/>
                <a:cs typeface="Arial"/>
              </a:rPr>
              <a:t>test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070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558800"/>
            <a:ext cx="251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50" dirty="0"/>
              <a:t> </a:t>
            </a:r>
            <a:r>
              <a:rPr sz="3600" spc="-180" dirty="0"/>
              <a:t>Planning</a:t>
            </a:r>
            <a:endParaRPr sz="36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82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169417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206247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39" y="243077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30797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839" y="3535679"/>
            <a:ext cx="18288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39" y="390397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839" y="427227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839" y="464057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39" y="5008879"/>
            <a:ext cx="182880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839" y="1188720"/>
            <a:ext cx="7325359" cy="40767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25" dirty="0">
                <a:solidFill>
                  <a:srgbClr val="BF0000"/>
                </a:solidFill>
                <a:latin typeface="Arial"/>
                <a:cs typeface="Arial"/>
              </a:rPr>
              <a:t>Goal</a:t>
            </a:r>
            <a:r>
              <a:rPr sz="2000" spc="-11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BF0000"/>
                </a:solidFill>
                <a:latin typeface="Arial"/>
                <a:cs typeface="Arial"/>
              </a:rPr>
              <a:t>setting</a:t>
            </a:r>
            <a:endParaRPr sz="2000">
              <a:latin typeface="Arial"/>
              <a:cs typeface="Arial"/>
            </a:endParaRPr>
          </a:p>
          <a:p>
            <a:pPr marL="412750" marR="3075305">
              <a:lnSpc>
                <a:spcPct val="120800"/>
              </a:lnSpc>
            </a:pPr>
            <a:r>
              <a:rPr sz="2000" spc="-60" dirty="0">
                <a:latin typeface="Arial"/>
                <a:cs typeface="Arial"/>
              </a:rPr>
              <a:t>Quality </a:t>
            </a:r>
            <a:r>
              <a:rPr sz="2000" spc="-90" dirty="0">
                <a:latin typeface="Arial"/>
                <a:cs typeface="Arial"/>
              </a:rPr>
              <a:t>perspectives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customer  </a:t>
            </a:r>
            <a:r>
              <a:rPr sz="2000" spc="-60" dirty="0">
                <a:latin typeface="Arial"/>
                <a:cs typeface="Arial"/>
              </a:rPr>
              <a:t>Quality </a:t>
            </a:r>
            <a:r>
              <a:rPr sz="2000" spc="-75" dirty="0">
                <a:latin typeface="Arial"/>
                <a:cs typeface="Arial"/>
              </a:rPr>
              <a:t>expectations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customer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00"/>
              </a:spcBef>
            </a:pPr>
            <a:r>
              <a:rPr sz="2000" spc="-70" dirty="0">
                <a:latin typeface="Arial"/>
                <a:cs typeface="Arial"/>
              </a:rPr>
              <a:t>Mapping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internal </a:t>
            </a:r>
            <a:r>
              <a:rPr sz="2000" spc="-120" dirty="0">
                <a:latin typeface="Arial"/>
                <a:cs typeface="Arial"/>
              </a:rPr>
              <a:t>goals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concrete </a:t>
            </a:r>
            <a:r>
              <a:rPr sz="2000" spc="-40" dirty="0">
                <a:latin typeface="Arial"/>
                <a:cs typeface="Arial"/>
              </a:rPr>
              <a:t>(quantified </a:t>
            </a:r>
            <a:r>
              <a:rPr sz="2000" spc="-60" dirty="0">
                <a:latin typeface="Arial"/>
                <a:cs typeface="Arial"/>
              </a:rPr>
              <a:t>)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measurement</a:t>
            </a:r>
            <a:endParaRPr sz="2000">
              <a:latin typeface="Arial"/>
              <a:cs typeface="Arial"/>
            </a:endParaRPr>
          </a:p>
          <a:p>
            <a:pPr marL="12700" marR="107314" indent="400050">
              <a:lnSpc>
                <a:spcPct val="120800"/>
              </a:lnSpc>
            </a:pPr>
            <a:r>
              <a:rPr sz="2000" spc="-100" dirty="0">
                <a:latin typeface="Arial"/>
                <a:cs typeface="Arial"/>
              </a:rPr>
              <a:t>e.g. </a:t>
            </a:r>
            <a:r>
              <a:rPr sz="2000" spc="-75" dirty="0">
                <a:latin typeface="Arial"/>
                <a:cs typeface="Arial"/>
              </a:rPr>
              <a:t>customer’s </a:t>
            </a:r>
            <a:r>
              <a:rPr sz="2000" spc="-90" dirty="0">
                <a:latin typeface="Arial"/>
                <a:cs typeface="Arial"/>
              </a:rPr>
              <a:t>correctness </a:t>
            </a:r>
            <a:r>
              <a:rPr sz="2000" spc="-105" dirty="0">
                <a:latin typeface="Arial"/>
                <a:cs typeface="Arial"/>
              </a:rPr>
              <a:t>concerns </a:t>
            </a:r>
            <a:r>
              <a:rPr sz="2000" spc="-180" dirty="0">
                <a:latin typeface="Arial"/>
                <a:cs typeface="Arial"/>
              </a:rPr>
              <a:t>==&gt; </a:t>
            </a:r>
            <a:r>
              <a:rPr sz="2000" spc="-105" dirty="0">
                <a:latin typeface="Arial"/>
                <a:cs typeface="Arial"/>
              </a:rPr>
              <a:t>Specific </a:t>
            </a:r>
            <a:r>
              <a:rPr sz="2000" spc="-25" dirty="0">
                <a:latin typeface="Arial"/>
                <a:cs typeface="Arial"/>
              </a:rPr>
              <a:t>reliability </a:t>
            </a:r>
            <a:r>
              <a:rPr sz="2000" spc="-35" dirty="0">
                <a:latin typeface="Arial"/>
                <a:cs typeface="Arial"/>
              </a:rPr>
              <a:t>target </a:t>
            </a:r>
            <a:r>
              <a:rPr sz="2000" spc="-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BF0000"/>
                </a:solidFill>
                <a:latin typeface="Arial"/>
                <a:cs typeface="Arial"/>
              </a:rPr>
              <a:t>Overall </a:t>
            </a:r>
            <a:r>
              <a:rPr sz="2000" spc="-60" dirty="0">
                <a:solidFill>
                  <a:srgbClr val="BF0000"/>
                </a:solidFill>
                <a:latin typeface="Arial"/>
                <a:cs typeface="Arial"/>
              </a:rPr>
              <a:t>strategy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including:</a:t>
            </a:r>
            <a:endParaRPr sz="2000">
              <a:latin typeface="Arial"/>
              <a:cs typeface="Arial"/>
            </a:endParaRPr>
          </a:p>
          <a:p>
            <a:pPr marL="412750" marR="4006215">
              <a:lnSpc>
                <a:spcPct val="120800"/>
              </a:lnSpc>
            </a:pPr>
            <a:r>
              <a:rPr sz="2000" spc="-110" dirty="0">
                <a:latin typeface="Arial"/>
                <a:cs typeface="Arial"/>
              </a:rPr>
              <a:t>Specific </a:t>
            </a:r>
            <a:r>
              <a:rPr sz="2000" spc="-70" dirty="0">
                <a:latin typeface="Arial"/>
                <a:cs typeface="Arial"/>
              </a:rPr>
              <a:t>objects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tested  </a:t>
            </a:r>
            <a:r>
              <a:rPr sz="2000" spc="-114" dirty="0">
                <a:latin typeface="Arial"/>
                <a:cs typeface="Arial"/>
              </a:rPr>
              <a:t>Techniques </a:t>
            </a:r>
            <a:r>
              <a:rPr sz="2000" spc="25" dirty="0">
                <a:latin typeface="Arial"/>
                <a:cs typeface="Arial"/>
              </a:rPr>
              <a:t>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412750" marR="3334385">
              <a:lnSpc>
                <a:spcPct val="120800"/>
              </a:lnSpc>
            </a:pPr>
            <a:r>
              <a:rPr sz="2000" spc="-70" dirty="0">
                <a:latin typeface="Arial"/>
                <a:cs typeface="Arial"/>
              </a:rPr>
              <a:t>Measurement </a:t>
            </a:r>
            <a:r>
              <a:rPr sz="2000" spc="-65" dirty="0">
                <a:latin typeface="Arial"/>
                <a:cs typeface="Arial"/>
              </a:rPr>
              <a:t>data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collected  </a:t>
            </a:r>
            <a:r>
              <a:rPr sz="2000" spc="-114" dirty="0">
                <a:latin typeface="Arial"/>
                <a:cs typeface="Arial"/>
              </a:rPr>
              <a:t>Analysis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follow-up </a:t>
            </a:r>
            <a:r>
              <a:rPr sz="2000" spc="-55" dirty="0">
                <a:latin typeface="Arial"/>
                <a:cs typeface="Arial"/>
              </a:rPr>
              <a:t>activities  </a:t>
            </a:r>
            <a:r>
              <a:rPr sz="2000" spc="-135" dirty="0">
                <a:latin typeface="Arial"/>
                <a:cs typeface="Arial"/>
              </a:rPr>
              <a:t>Key: </a:t>
            </a:r>
            <a:r>
              <a:rPr sz="2000" spc="-70" dirty="0">
                <a:latin typeface="Arial"/>
                <a:cs typeface="Arial"/>
              </a:rPr>
              <a:t>plan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“whole </a:t>
            </a:r>
            <a:r>
              <a:rPr sz="2000" dirty="0">
                <a:latin typeface="Arial"/>
                <a:cs typeface="Arial"/>
              </a:rPr>
              <a:t>thing”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193040"/>
            <a:ext cx="251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50" dirty="0"/>
              <a:t> </a:t>
            </a:r>
            <a:r>
              <a:rPr sz="3600" spc="-180" dirty="0"/>
              <a:t>Planning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48640" y="922020"/>
            <a:ext cx="117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80" dirty="0">
                <a:solidFill>
                  <a:srgbClr val="BF0000"/>
                </a:solidFill>
                <a:latin typeface="UnDotum"/>
                <a:cs typeface="UnDotum"/>
              </a:rPr>
              <a:t></a:t>
            </a:r>
            <a:endParaRPr sz="20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883920"/>
            <a:ext cx="7610475" cy="49161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BF0000"/>
                </a:solidFill>
                <a:latin typeface="Arial"/>
                <a:cs typeface="Arial"/>
              </a:rPr>
              <a:t>We </a:t>
            </a:r>
            <a:r>
              <a:rPr sz="2000" spc="-80" dirty="0">
                <a:solidFill>
                  <a:srgbClr val="BF0000"/>
                </a:solidFill>
                <a:latin typeface="Arial"/>
                <a:cs typeface="Arial"/>
              </a:rPr>
              <a:t>set </a:t>
            </a:r>
            <a:r>
              <a:rPr sz="2000" spc="-110" dirty="0">
                <a:solidFill>
                  <a:srgbClr val="BF0000"/>
                </a:solidFill>
                <a:latin typeface="Arial"/>
                <a:cs typeface="Arial"/>
              </a:rPr>
              <a:t>an </a:t>
            </a:r>
            <a:r>
              <a:rPr sz="2000" spc="-55" dirty="0">
                <a:solidFill>
                  <a:srgbClr val="BF0000"/>
                </a:solidFill>
                <a:latin typeface="Arial"/>
                <a:cs typeface="Arial"/>
              </a:rPr>
              <a:t>overall </a:t>
            </a:r>
            <a:r>
              <a:rPr sz="2000" spc="-50" dirty="0">
                <a:solidFill>
                  <a:srgbClr val="BF0000"/>
                </a:solidFill>
                <a:latin typeface="Arial"/>
                <a:cs typeface="Arial"/>
              </a:rPr>
              <a:t>testing </a:t>
            </a:r>
            <a:r>
              <a:rPr sz="2000" spc="-65" dirty="0">
                <a:solidFill>
                  <a:srgbClr val="BF0000"/>
                </a:solidFill>
                <a:latin typeface="Arial"/>
                <a:cs typeface="Arial"/>
              </a:rPr>
              <a:t>strategy </a:t>
            </a:r>
            <a:r>
              <a:rPr sz="2000" spc="-80" dirty="0">
                <a:solidFill>
                  <a:srgbClr val="BF0000"/>
                </a:solidFill>
                <a:latin typeface="Arial"/>
                <a:cs typeface="Arial"/>
              </a:rPr>
              <a:t>by </a:t>
            </a:r>
            <a:r>
              <a:rPr sz="2000" spc="-90" dirty="0">
                <a:solidFill>
                  <a:srgbClr val="BF0000"/>
                </a:solidFill>
                <a:latin typeface="Arial"/>
                <a:cs typeface="Arial"/>
              </a:rPr>
              <a:t>making </a:t>
            </a:r>
            <a:r>
              <a:rPr sz="2000" spc="-25" dirty="0">
                <a:solidFill>
                  <a:srgbClr val="BF0000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BF0000"/>
                </a:solidFill>
                <a:latin typeface="Arial"/>
                <a:cs typeface="Arial"/>
              </a:rPr>
              <a:t>following</a:t>
            </a:r>
            <a:r>
              <a:rPr sz="2000" spc="-33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BF0000"/>
                </a:solidFill>
                <a:latin typeface="Arial"/>
                <a:cs typeface="Arial"/>
              </a:rPr>
              <a:t>decisions:</a:t>
            </a:r>
            <a:endParaRPr sz="2000">
              <a:latin typeface="Arial"/>
              <a:cs typeface="Arial"/>
            </a:endParaRPr>
          </a:p>
          <a:p>
            <a:pPr marL="12700" marR="189230">
              <a:lnSpc>
                <a:spcPct val="100000"/>
              </a:lnSpc>
              <a:spcBef>
                <a:spcPts val="500"/>
              </a:spcBef>
            </a:pP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Overall </a:t>
            </a:r>
            <a:r>
              <a:rPr sz="2000" spc="-70" dirty="0">
                <a:solidFill>
                  <a:srgbClr val="0000FF"/>
                </a:solidFill>
                <a:latin typeface="Arial"/>
                <a:cs typeface="Arial"/>
              </a:rPr>
              <a:t>objectives 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goals</a:t>
            </a:r>
            <a:r>
              <a:rPr sz="2000" spc="-105" dirty="0">
                <a:latin typeface="Arial"/>
                <a:cs typeface="Arial"/>
              </a:rPr>
              <a:t>,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5" dirty="0">
                <a:latin typeface="Arial"/>
                <a:cs typeface="Arial"/>
              </a:rPr>
              <a:t>be </a:t>
            </a:r>
            <a:r>
              <a:rPr sz="2000" spc="-40" dirty="0">
                <a:latin typeface="Arial"/>
                <a:cs typeface="Arial"/>
              </a:rPr>
              <a:t>refined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spc="-85" dirty="0">
                <a:latin typeface="Arial"/>
                <a:cs typeface="Arial"/>
              </a:rPr>
              <a:t>specific </a:t>
            </a:r>
            <a:r>
              <a:rPr sz="2000" spc="-120" dirty="0">
                <a:latin typeface="Arial"/>
                <a:cs typeface="Arial"/>
              </a:rPr>
              <a:t>goals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for  </a:t>
            </a:r>
            <a:r>
              <a:rPr sz="2000" spc="-85" dirty="0">
                <a:latin typeface="Arial"/>
                <a:cs typeface="Arial"/>
              </a:rPr>
              <a:t>specific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testing.</a:t>
            </a:r>
            <a:endParaRPr sz="2000">
              <a:latin typeface="Arial"/>
              <a:cs typeface="Arial"/>
            </a:endParaRPr>
          </a:p>
          <a:p>
            <a:pPr marL="12700" marR="128905">
              <a:lnSpc>
                <a:spcPct val="100000"/>
              </a:lnSpc>
              <a:spcBef>
                <a:spcPts val="500"/>
              </a:spcBef>
            </a:pP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Objects </a:t>
            </a:r>
            <a:r>
              <a:rPr sz="2000" spc="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tested 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0000FF"/>
                </a:solidFill>
                <a:latin typeface="Arial"/>
                <a:cs typeface="Arial"/>
              </a:rPr>
              <a:t>specific 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focus: </a:t>
            </a:r>
            <a:r>
              <a:rPr sz="2000" spc="-75" dirty="0">
                <a:latin typeface="Arial"/>
                <a:cs typeface="Arial"/>
              </a:rPr>
              <a:t>Functional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90" dirty="0">
                <a:latin typeface="Arial"/>
                <a:cs typeface="Arial"/>
              </a:rPr>
              <a:t>views </a:t>
            </a:r>
            <a:r>
              <a:rPr sz="2000" spc="-25" dirty="0">
                <a:latin typeface="Arial"/>
                <a:cs typeface="Arial"/>
              </a:rPr>
              <a:t>the  </a:t>
            </a:r>
            <a:r>
              <a:rPr sz="2000" spc="-50" dirty="0">
                <a:latin typeface="Arial"/>
                <a:cs typeface="Arial"/>
              </a:rPr>
              <a:t>software </a:t>
            </a:r>
            <a:r>
              <a:rPr sz="2000" spc="-35" dirty="0">
                <a:latin typeface="Arial"/>
                <a:cs typeface="Arial"/>
              </a:rPr>
              <a:t>product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b="1" i="1" spc="-145" dirty="0">
                <a:latin typeface="Trebuchet MS"/>
                <a:cs typeface="Trebuchet MS"/>
              </a:rPr>
              <a:t>black-box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focuses </a:t>
            </a:r>
            <a:r>
              <a:rPr sz="2000" spc="-65" dirty="0">
                <a:latin typeface="Arial"/>
                <a:cs typeface="Arial"/>
              </a:rPr>
              <a:t>on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external  </a:t>
            </a:r>
            <a:r>
              <a:rPr sz="2000" spc="-40" dirty="0">
                <a:latin typeface="Arial"/>
                <a:cs typeface="Arial"/>
              </a:rPr>
              <a:t>functional </a:t>
            </a:r>
            <a:r>
              <a:rPr sz="2000" spc="-65" dirty="0">
                <a:latin typeface="Arial"/>
                <a:cs typeface="Arial"/>
              </a:rPr>
              <a:t>behavior; </a:t>
            </a:r>
            <a:r>
              <a:rPr sz="2000" spc="-40" dirty="0">
                <a:latin typeface="Arial"/>
                <a:cs typeface="Arial"/>
              </a:rPr>
              <a:t>while </a:t>
            </a:r>
            <a:r>
              <a:rPr sz="2000" b="1" i="1" spc="-150" dirty="0">
                <a:latin typeface="Trebuchet MS"/>
                <a:cs typeface="Trebuchet MS"/>
              </a:rPr>
              <a:t>structural </a:t>
            </a:r>
            <a:r>
              <a:rPr sz="2000" b="1" i="1" spc="-125" dirty="0">
                <a:latin typeface="Trebuchet MS"/>
                <a:cs typeface="Trebuchet MS"/>
              </a:rPr>
              <a:t>testing </a:t>
            </a:r>
            <a:r>
              <a:rPr sz="2000" spc="-95" dirty="0">
                <a:latin typeface="Arial"/>
                <a:cs typeface="Arial"/>
              </a:rPr>
              <a:t>views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software </a:t>
            </a:r>
            <a:r>
              <a:rPr sz="2000" spc="-40" dirty="0">
                <a:latin typeface="Arial"/>
                <a:cs typeface="Arial"/>
              </a:rPr>
              <a:t>product 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60" dirty="0">
                <a:latin typeface="Arial"/>
                <a:cs typeface="Arial"/>
              </a:rPr>
              <a:t>component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45" dirty="0">
                <a:latin typeface="Arial"/>
                <a:cs typeface="Arial"/>
              </a:rPr>
              <a:t>white-box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focuses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internal  </a:t>
            </a:r>
            <a:r>
              <a:rPr sz="2000" spc="-40" dirty="0">
                <a:latin typeface="Arial"/>
                <a:cs typeface="Arial"/>
              </a:rPr>
              <a:t>implementation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spc="-140" dirty="0">
                <a:latin typeface="Arial"/>
                <a:cs typeface="Arial"/>
              </a:rPr>
              <a:t>Once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overall </a:t>
            </a:r>
            <a:r>
              <a:rPr sz="2000" spc="-50" dirty="0">
                <a:latin typeface="Arial"/>
                <a:cs typeface="Arial"/>
              </a:rPr>
              <a:t>testing </a:t>
            </a:r>
            <a:r>
              <a:rPr sz="2000" spc="-65" dirty="0">
                <a:latin typeface="Arial"/>
                <a:cs typeface="Arial"/>
              </a:rPr>
              <a:t>strategy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95" dirty="0">
                <a:latin typeface="Arial"/>
                <a:cs typeface="Arial"/>
              </a:rPr>
              <a:t>been </a:t>
            </a:r>
            <a:r>
              <a:rPr sz="2000" spc="-85" dirty="0">
                <a:latin typeface="Arial"/>
                <a:cs typeface="Arial"/>
              </a:rPr>
              <a:t>selected, </a:t>
            </a:r>
            <a:r>
              <a:rPr sz="2000" spc="-70" dirty="0">
                <a:latin typeface="Arial"/>
                <a:cs typeface="Arial"/>
              </a:rPr>
              <a:t>we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70" dirty="0">
                <a:latin typeface="Arial"/>
                <a:cs typeface="Arial"/>
              </a:rPr>
              <a:t>plan </a:t>
            </a:r>
            <a:r>
              <a:rPr sz="2000" spc="20" dirty="0">
                <a:latin typeface="Arial"/>
                <a:cs typeface="Arial"/>
              </a:rPr>
              <a:t>to  </a:t>
            </a:r>
            <a:r>
              <a:rPr sz="2000" spc="-65" dirty="0">
                <a:latin typeface="Arial"/>
                <a:cs typeface="Arial"/>
              </a:rPr>
              <a:t>allocate </a:t>
            </a:r>
            <a:r>
              <a:rPr sz="2000" spc="-100" dirty="0">
                <a:latin typeface="Arial"/>
                <a:cs typeface="Arial"/>
              </a:rPr>
              <a:t>resources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staff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45" dirty="0">
                <a:latin typeface="Arial"/>
                <a:cs typeface="Arial"/>
              </a:rPr>
              <a:t>implement </a:t>
            </a:r>
            <a:r>
              <a:rPr sz="2000" spc="20" dirty="0">
                <a:latin typeface="Arial"/>
                <a:cs typeface="Arial"/>
              </a:rPr>
              <a:t>it.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available </a:t>
            </a:r>
            <a:r>
              <a:rPr sz="2000" spc="-35" dirty="0">
                <a:latin typeface="Arial"/>
                <a:cs typeface="Arial"/>
              </a:rPr>
              <a:t>staff </a:t>
            </a:r>
            <a:r>
              <a:rPr sz="2000" spc="30" dirty="0">
                <a:latin typeface="Arial"/>
                <a:cs typeface="Arial"/>
              </a:rPr>
              <a:t>&amp;  </a:t>
            </a:r>
            <a:r>
              <a:rPr sz="2000" spc="-105" dirty="0">
                <a:latin typeface="Arial"/>
                <a:cs typeface="Arial"/>
              </a:rPr>
              <a:t>resources also </a:t>
            </a:r>
            <a:r>
              <a:rPr sz="2000" spc="-35" dirty="0">
                <a:latin typeface="Arial"/>
                <a:cs typeface="Arial"/>
              </a:rPr>
              <a:t>affect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specific </a:t>
            </a:r>
            <a:r>
              <a:rPr sz="2000" spc="-90" dirty="0">
                <a:latin typeface="Arial"/>
                <a:cs typeface="Arial"/>
              </a:rPr>
              <a:t>models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5" dirty="0">
                <a:latin typeface="Arial"/>
                <a:cs typeface="Arial"/>
              </a:rPr>
              <a:t>techniques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used 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45" dirty="0">
                <a:latin typeface="Arial"/>
                <a:cs typeface="Arial"/>
              </a:rPr>
              <a:t>implement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strategy.</a:t>
            </a:r>
            <a:endParaRPr sz="2000">
              <a:latin typeface="Arial"/>
              <a:cs typeface="Arial"/>
            </a:endParaRPr>
          </a:p>
          <a:p>
            <a:pPr marL="12700" marR="386715">
              <a:lnSpc>
                <a:spcPct val="100000"/>
              </a:lnSpc>
              <a:spcBef>
                <a:spcPts val="509"/>
              </a:spcBef>
            </a:pPr>
            <a:r>
              <a:rPr sz="2000" spc="-105" dirty="0">
                <a:latin typeface="Arial"/>
                <a:cs typeface="Arial"/>
              </a:rPr>
              <a:t>Sometimes, </a:t>
            </a:r>
            <a:r>
              <a:rPr sz="2000" spc="-75" dirty="0">
                <a:latin typeface="Arial"/>
                <a:cs typeface="Arial"/>
              </a:rPr>
              <a:t>existing </a:t>
            </a:r>
            <a:r>
              <a:rPr sz="2000" spc="-30" dirty="0">
                <a:latin typeface="Arial"/>
                <a:cs typeface="Arial"/>
              </a:rPr>
              <a:t>test </a:t>
            </a:r>
            <a:r>
              <a:rPr sz="2000" spc="-85" dirty="0">
                <a:latin typeface="Arial"/>
                <a:cs typeface="Arial"/>
              </a:rPr>
              <a:t>suites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35" dirty="0">
                <a:latin typeface="Arial"/>
                <a:cs typeface="Arial"/>
              </a:rPr>
              <a:t>minor  </a:t>
            </a:r>
            <a:r>
              <a:rPr sz="2000" spc="-50" dirty="0">
                <a:latin typeface="Arial"/>
                <a:cs typeface="Arial"/>
              </a:rPr>
              <a:t>modifications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adaptations,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40" dirty="0">
                <a:latin typeface="Arial"/>
                <a:cs typeface="Arial"/>
              </a:rPr>
              <a:t>would </a:t>
            </a:r>
            <a:r>
              <a:rPr sz="2000" spc="-45" dirty="0">
                <a:latin typeface="Arial"/>
                <a:cs typeface="Arial"/>
              </a:rPr>
              <a:t>require </a:t>
            </a:r>
            <a:r>
              <a:rPr sz="2000" spc="-50" dirty="0">
                <a:latin typeface="Arial"/>
                <a:cs typeface="Arial"/>
              </a:rPr>
              <a:t>minimal </a:t>
            </a:r>
            <a:r>
              <a:rPr sz="2000" spc="-45" dirty="0">
                <a:latin typeface="Arial"/>
                <a:cs typeface="Arial"/>
              </a:rPr>
              <a:t>additional  </a:t>
            </a:r>
            <a:r>
              <a:rPr sz="2000" spc="10" dirty="0">
                <a:latin typeface="Arial"/>
                <a:cs typeface="Arial"/>
              </a:rPr>
              <a:t>effort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35" dirty="0">
                <a:latin typeface="Arial"/>
                <a:cs typeface="Arial"/>
              </a:rPr>
              <a:t>test </a:t>
            </a:r>
            <a:r>
              <a:rPr sz="2000" spc="-70" dirty="0">
                <a:latin typeface="Arial"/>
                <a:cs typeface="Arial"/>
              </a:rPr>
              <a:t>planning </a:t>
            </a:r>
            <a:r>
              <a:rPr sz="2000" spc="30" dirty="0">
                <a:latin typeface="Arial"/>
                <a:cs typeface="Arial"/>
              </a:rPr>
              <a:t>&amp;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preparation.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1300479"/>
            <a:ext cx="89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748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623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8450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0" y="558800"/>
            <a:ext cx="3108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Test</a:t>
            </a:r>
            <a:r>
              <a:rPr sz="3600" spc="-265" dirty="0"/>
              <a:t> </a:t>
            </a:r>
            <a:r>
              <a:rPr sz="3600" spc="-120" dirty="0"/>
              <a:t>Preparation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BF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839" y="224536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379095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839" y="1544319"/>
            <a:ext cx="4714240" cy="363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278130" indent="-400050">
              <a:lnSpc>
                <a:spcPct val="120800"/>
              </a:lnSpc>
              <a:spcBef>
                <a:spcPts val="100"/>
              </a:spcBef>
            </a:pPr>
            <a:r>
              <a:rPr sz="2800" spc="-135" dirty="0">
                <a:solidFill>
                  <a:srgbClr val="BF0000"/>
                </a:solidFill>
                <a:latin typeface="Arial"/>
                <a:cs typeface="Arial"/>
              </a:rPr>
              <a:t>Procedure </a:t>
            </a:r>
            <a:r>
              <a:rPr sz="2800" spc="5" dirty="0">
                <a:solidFill>
                  <a:srgbClr val="BF0000"/>
                </a:solidFill>
                <a:latin typeface="Arial"/>
                <a:cs typeface="Arial"/>
              </a:rPr>
              <a:t>for </a:t>
            </a:r>
            <a:r>
              <a:rPr sz="2800" spc="-45" dirty="0">
                <a:solidFill>
                  <a:srgbClr val="BF0000"/>
                </a:solidFill>
                <a:latin typeface="Arial"/>
                <a:cs typeface="Arial"/>
              </a:rPr>
              <a:t>test</a:t>
            </a:r>
            <a:r>
              <a:rPr sz="2800" spc="-3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BF0000"/>
                </a:solidFill>
                <a:latin typeface="Arial"/>
                <a:cs typeface="Arial"/>
              </a:rPr>
              <a:t>preparation  </a:t>
            </a:r>
            <a:r>
              <a:rPr sz="2800" spc="-130" dirty="0">
                <a:latin typeface="Arial"/>
                <a:cs typeface="Arial"/>
              </a:rPr>
              <a:t>Preparing </a:t>
            </a:r>
            <a:r>
              <a:rPr sz="2800" spc="-45" dirty="0">
                <a:latin typeface="Arial"/>
                <a:cs typeface="Arial"/>
              </a:rPr>
              <a:t>test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  <a:p>
            <a:pPr marL="1040765">
              <a:lnSpc>
                <a:spcPct val="100000"/>
              </a:lnSpc>
              <a:spcBef>
                <a:spcPts val="690"/>
              </a:spcBef>
            </a:pPr>
            <a:r>
              <a:rPr sz="4200" baseline="2976" dirty="0">
                <a:latin typeface="Arial"/>
                <a:cs typeface="Arial"/>
              </a:rPr>
              <a:t>–</a:t>
            </a:r>
            <a:r>
              <a:rPr sz="4200" spc="-817" baseline="2976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Individual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test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  <a:p>
            <a:pPr marL="412750" marR="616585" indent="628650">
              <a:lnSpc>
                <a:spcPct val="120800"/>
              </a:lnSpc>
            </a:pPr>
            <a:r>
              <a:rPr sz="4200" baseline="2976" dirty="0">
                <a:latin typeface="Arial"/>
                <a:cs typeface="Arial"/>
              </a:rPr>
              <a:t>–</a:t>
            </a:r>
            <a:r>
              <a:rPr sz="4200" spc="-712" baseline="2976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Test </a:t>
            </a:r>
            <a:r>
              <a:rPr sz="2800" spc="-229" dirty="0">
                <a:latin typeface="Arial"/>
                <a:cs typeface="Arial"/>
              </a:rPr>
              <a:t>case </a:t>
            </a:r>
            <a:r>
              <a:rPr sz="2800" spc="-75" dirty="0">
                <a:latin typeface="Arial"/>
                <a:cs typeface="Arial"/>
              </a:rPr>
              <a:t>allocation  </a:t>
            </a:r>
            <a:r>
              <a:rPr sz="2800" spc="-130" dirty="0">
                <a:latin typeface="Arial"/>
                <a:cs typeface="Arial"/>
              </a:rPr>
              <a:t>Preparing </a:t>
            </a:r>
            <a:r>
              <a:rPr sz="2800" spc="-45" dirty="0">
                <a:latin typeface="Arial"/>
                <a:cs typeface="Arial"/>
              </a:rPr>
              <a:t>test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 marL="1040765">
              <a:lnSpc>
                <a:spcPct val="100000"/>
              </a:lnSpc>
              <a:spcBef>
                <a:spcPts val="690"/>
              </a:spcBef>
            </a:pPr>
            <a:r>
              <a:rPr sz="4200" baseline="2976" dirty="0">
                <a:latin typeface="Arial"/>
                <a:cs typeface="Arial"/>
              </a:rPr>
              <a:t>–</a:t>
            </a:r>
            <a:r>
              <a:rPr sz="4200" spc="-825" baseline="2976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Basis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for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test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 marL="1040765">
              <a:lnSpc>
                <a:spcPct val="100000"/>
              </a:lnSpc>
              <a:spcBef>
                <a:spcPts val="700"/>
              </a:spcBef>
            </a:pPr>
            <a:r>
              <a:rPr sz="4200" baseline="2976" dirty="0">
                <a:latin typeface="Arial"/>
                <a:cs typeface="Arial"/>
              </a:rPr>
              <a:t>–</a:t>
            </a:r>
            <a:r>
              <a:rPr sz="4200" spc="-817" baseline="2976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Order,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flow,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follow-up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2337</Words>
  <Application>Microsoft Office PowerPoint</Application>
  <PresentationFormat>On-screen Show (4:3)</PresentationFormat>
  <Paragraphs>318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Trebuchet MS</vt:lpstr>
      <vt:lpstr>UnDotum</vt:lpstr>
      <vt:lpstr>Wingdings 3</vt:lpstr>
      <vt:lpstr>Ion Boardroom</vt:lpstr>
      <vt:lpstr>      BSSE    -Software Quality Engineering      Week-4  Lecture7-8  Semester 6- Fall 2020</vt:lpstr>
      <vt:lpstr>PowerPoint Presentation</vt:lpstr>
      <vt:lpstr>Outline</vt:lpstr>
      <vt:lpstr>Major Testing Activities</vt:lpstr>
      <vt:lpstr>Test Planning and Preparation</vt:lpstr>
      <vt:lpstr>Test Planning and Preparation</vt:lpstr>
      <vt:lpstr>Test Planning</vt:lpstr>
      <vt:lpstr>Test Planning</vt:lpstr>
      <vt:lpstr>Test Preparation</vt:lpstr>
      <vt:lpstr>Test Preparation</vt:lpstr>
      <vt:lpstr>Test Suite Preparation</vt:lpstr>
      <vt:lpstr>Test Procedure Preparation</vt:lpstr>
      <vt:lpstr>Test Execution</vt:lpstr>
      <vt:lpstr>Test Execution</vt:lpstr>
      <vt:lpstr>Test Execution</vt:lpstr>
      <vt:lpstr>Test Execution</vt:lpstr>
      <vt:lpstr>Test Analysis and Follow-up</vt:lpstr>
      <vt:lpstr>Test Analysis and Follow-up</vt:lpstr>
      <vt:lpstr>Test Analysis and Follow-up</vt:lpstr>
      <vt:lpstr>Test Management</vt:lpstr>
      <vt:lpstr>Test Management</vt:lpstr>
      <vt:lpstr>Test Management</vt:lpstr>
      <vt:lpstr>Test Management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</dc:title>
  <cp:lastModifiedBy>Zarsha</cp:lastModifiedBy>
  <cp:revision>4</cp:revision>
  <dcterms:created xsi:type="dcterms:W3CDTF">2020-03-15T18:48:17Z</dcterms:created>
  <dcterms:modified xsi:type="dcterms:W3CDTF">2020-04-11T20:48:40Z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2020-03-15T00:00:00Z</vt:filetime>
  </property>
</Properties>
</file>