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8"/>
  </p:notesMasterIdLst>
  <p:handoutMasterIdLst>
    <p:handoutMasterId r:id="rId19"/>
  </p:handoutMasterIdLst>
  <p:sldIdLst>
    <p:sldId id="270" r:id="rId2"/>
    <p:sldId id="262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CSC374 Information Security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33F72-4345-43EB-9D50-22A28716DB6A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BA8CB-EB9C-4201-8058-05B51BDDF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72609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CSC374 Information Security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3334B-387A-4760-B2D7-7C6A34A0B6CC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26A4D-5053-4FDB-93C4-872D09897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384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AC83144-00E8-4752-BBBE-C0B06C19CAD5}" type="datetime1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07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0D0B-E49C-4B90-A272-A47C637DAED6}" type="datetime1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08282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0D0B-E49C-4B90-A272-A47C637DAED6}" type="datetime1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29336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0D0B-E49C-4B90-A272-A47C637DAED6}" type="datetime1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10090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0D0B-E49C-4B90-A272-A47C637DAED6}" type="datetime1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82388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0D0B-E49C-4B90-A272-A47C637DAED6}" type="datetime1">
              <a:rPr lang="en-US" smtClean="0"/>
              <a:t>11/5/2018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33848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0D0B-E49C-4B90-A272-A47C637DAED6}" type="datetime1">
              <a:rPr lang="en-US" smtClean="0"/>
              <a:t>11/5/2018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28598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97826A8-14F0-49E1-BD6E-B5F394B01B88}" type="datetime1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26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28BD5E0-7BF2-4A4C-835B-6E2996BECCF7}" type="datetime1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09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346B6-79BD-452A-96E0-AA0D20F6D42A}" type="datetime1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1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4862E-3CAB-4A63-A087-14C3E964BFC2}" type="datetime1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4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10FC-2FA2-4432-AE21-CAD95D581DDE}" type="datetime1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1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B866-D5F1-42DC-A89A-F2EEAE7999BF}" type="datetime1">
              <a:rPr lang="en-US" smtClean="0"/>
              <a:t>11/5/2018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8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15F8-6404-4637-944B-EECB2B4AEDC5}" type="datetime1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01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236D-160B-47A1-A56A-892C175B68E2}" type="datetime1">
              <a:rPr lang="en-US" smtClean="0"/>
              <a:t>11/5/2018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60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9719-2080-4674-844C-C64A8A413934}" type="datetime1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92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8296-DE0B-4896-86F9-917D57899506}" type="datetime1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8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9970D0B-E49C-4B90-A272-A47C637DAED6}" type="datetime1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0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33749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CSC364-Software Engineering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					</a:t>
            </a:r>
            <a:r>
              <a:rPr lang="en-US" sz="4400" dirty="0" smtClean="0"/>
              <a:t>Week-5</a:t>
            </a:r>
            <a:r>
              <a:rPr lang="en-US" sz="4400" dirty="0" smtClean="0"/>
              <a:t>	Lecture-10</a:t>
            </a:r>
            <a:br>
              <a:rPr lang="en-US" sz="4400" dirty="0" smtClean="0"/>
            </a:br>
            <a:r>
              <a:rPr lang="en-US" sz="4400" dirty="0" smtClean="0"/>
              <a:t>										</a:t>
            </a:r>
            <a:r>
              <a:rPr lang="en-US" sz="2800" dirty="0" smtClean="0"/>
              <a:t>Semester-# Fall 2018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5398699"/>
            <a:ext cx="8825658" cy="861420"/>
          </a:xfrm>
        </p:spPr>
        <p:txBody>
          <a:bodyPr>
            <a:normAutofit fontScale="92500"/>
          </a:bodyPr>
          <a:lstStyle/>
          <a:p>
            <a:pPr lvl="8" algn="l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								Prepared by:</a:t>
            </a:r>
          </a:p>
          <a:p>
            <a:pPr lvl="8" algn="l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					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     		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M.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Sajid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Farooq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9053" y="5631481"/>
            <a:ext cx="3859795" cy="304801"/>
          </a:xfrm>
        </p:spPr>
        <p:txBody>
          <a:bodyPr/>
          <a:lstStyle/>
          <a:p>
            <a:r>
              <a:rPr lang="en-US" dirty="0" smtClean="0"/>
              <a:t>Lahore Garrison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" y="90351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30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Software Continues…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5760" indent="-256032" algn="just">
              <a:buFont typeface="Wingdings 3"/>
              <a:buChar char=""/>
              <a:defRPr/>
            </a:pPr>
            <a:r>
              <a:rPr lang="en-US" sz="3200" dirty="0"/>
              <a:t>System software </a:t>
            </a:r>
          </a:p>
          <a:p>
            <a:pPr marL="365760" indent="-256032" algn="just">
              <a:buFont typeface="Wingdings 3"/>
              <a:buChar char=""/>
              <a:defRPr/>
            </a:pPr>
            <a:r>
              <a:rPr lang="en-US" sz="3200" dirty="0"/>
              <a:t>Application software</a:t>
            </a:r>
          </a:p>
          <a:p>
            <a:pPr marL="365760" indent="-256032" algn="just">
              <a:buFont typeface="Wingdings 3"/>
              <a:buChar char=""/>
              <a:defRPr/>
            </a:pPr>
            <a:r>
              <a:rPr lang="en-US" sz="3200" dirty="0"/>
              <a:t>Engineering / scientific software</a:t>
            </a:r>
          </a:p>
          <a:p>
            <a:pPr marL="365760" indent="-256032" algn="just">
              <a:buFont typeface="Wingdings 3"/>
              <a:buChar char=""/>
              <a:defRPr/>
            </a:pPr>
            <a:r>
              <a:rPr lang="en-US" sz="3200" dirty="0"/>
              <a:t>Embedded software</a:t>
            </a:r>
          </a:p>
          <a:p>
            <a:pPr marL="365760" indent="-256032" algn="just">
              <a:buFont typeface="Wingdings 3"/>
              <a:buChar char=""/>
              <a:defRPr/>
            </a:pPr>
            <a:r>
              <a:rPr lang="en-US" sz="3200" dirty="0"/>
              <a:t>Product line software&lt;&lt;&lt;vast markets</a:t>
            </a:r>
          </a:p>
          <a:p>
            <a:pPr marL="365760" indent="-256032" algn="just">
              <a:buFont typeface="Wingdings 3"/>
              <a:buChar char=""/>
              <a:defRPr/>
            </a:pPr>
            <a:r>
              <a:rPr lang="en-US" sz="3200" dirty="0"/>
              <a:t>Web </a:t>
            </a:r>
            <a:r>
              <a:rPr lang="en-US" sz="3200" dirty="0" smtClean="0"/>
              <a:t>applications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31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Software Continues…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880191" cy="3416300"/>
          </a:xfrm>
        </p:spPr>
        <p:txBody>
          <a:bodyPr>
            <a:noAutofit/>
          </a:bodyPr>
          <a:lstStyle/>
          <a:p>
            <a:pPr marL="365760" indent="-256032" algn="just">
              <a:buFont typeface="Wingdings 3"/>
              <a:buChar char=""/>
              <a:defRPr/>
            </a:pPr>
            <a:r>
              <a:rPr lang="en-US" sz="3200" dirty="0"/>
              <a:t>AI software</a:t>
            </a:r>
          </a:p>
          <a:p>
            <a:pPr marL="365760" indent="-256032" algn="just">
              <a:buFont typeface="Wingdings 3"/>
              <a:buChar char=""/>
              <a:defRPr/>
            </a:pPr>
            <a:r>
              <a:rPr lang="en-US" sz="3200" dirty="0" smtClean="0"/>
              <a:t>Ubiquitous	computing</a:t>
            </a:r>
            <a:r>
              <a:rPr lang="en-US" sz="3200" dirty="0"/>
              <a:t>&lt;&lt;&lt;</a:t>
            </a:r>
            <a:r>
              <a:rPr lang="en-US" sz="3200" dirty="0" smtClean="0"/>
              <a:t>device	networking</a:t>
            </a:r>
            <a:endParaRPr lang="en-US" sz="3200" dirty="0"/>
          </a:p>
          <a:p>
            <a:pPr marL="365760" indent="-256032" algn="just">
              <a:buFont typeface="Wingdings 3"/>
              <a:buChar char=""/>
              <a:defRPr/>
            </a:pPr>
            <a:r>
              <a:rPr lang="en-US" sz="3200" dirty="0"/>
              <a:t>Net sourcing&lt;&lt;&lt;&lt;web based vast markets</a:t>
            </a:r>
          </a:p>
          <a:p>
            <a:pPr marL="365760" indent="-256032" algn="just">
              <a:buFont typeface="Wingdings 3"/>
              <a:buChar char=""/>
              <a:defRPr/>
            </a:pPr>
            <a:r>
              <a:rPr lang="en-US" sz="3200" dirty="0"/>
              <a:t>Open source</a:t>
            </a:r>
          </a:p>
          <a:p>
            <a:pPr marL="365760" indent="-256032" algn="just">
              <a:buFont typeface="Wingdings 3"/>
              <a:buChar char=""/>
              <a:defRPr/>
            </a:pPr>
            <a:r>
              <a:rPr lang="en-US" sz="3200" dirty="0"/>
              <a:t>Economic </a:t>
            </a:r>
            <a:r>
              <a:rPr lang="en-US" sz="3200" dirty="0" smtClean="0"/>
              <a:t>evolution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79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Software Continues…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5760" indent="-256032" algn="just">
              <a:buFont typeface="Wingdings 3"/>
              <a:buChar char=""/>
              <a:defRPr/>
            </a:pPr>
            <a:r>
              <a:rPr lang="en-US" sz="3200" dirty="0"/>
              <a:t>Legacy software &lt;&lt;&lt;&lt; problems???? &lt;&lt;&lt;&lt; addressed through reengineering &lt;&lt;&lt;&lt;&lt; evolution is natural &lt;&lt;&lt;&lt;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09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Software Myths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09" y="2499591"/>
            <a:ext cx="11159835" cy="3416300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Management Myths</a:t>
            </a:r>
          </a:p>
          <a:p>
            <a:pPr lvl="1" algn="just"/>
            <a:r>
              <a:rPr lang="en-US" sz="2000" dirty="0"/>
              <a:t>We already have a book that’s full of standards and procedures for building software. Won’t that provide my people with everything they need to know?</a:t>
            </a:r>
          </a:p>
          <a:p>
            <a:pPr lvl="1" algn="just"/>
            <a:r>
              <a:rPr lang="en-US" sz="2000" dirty="0"/>
              <a:t>If we get behind schedule, we can add more programmers and catch up.</a:t>
            </a:r>
          </a:p>
          <a:p>
            <a:pPr lvl="1" algn="just"/>
            <a:r>
              <a:rPr lang="en-US" sz="2000" dirty="0"/>
              <a:t>If I decide to outsource the software project to a third party. I can just relax and let that firm build it.</a:t>
            </a:r>
          </a:p>
          <a:p>
            <a:pPr lvl="1" algn="just"/>
            <a:r>
              <a:rPr lang="en-US" sz="2000" dirty="0"/>
              <a:t>Requirements – not a big job.</a:t>
            </a:r>
          </a:p>
          <a:p>
            <a:pPr lvl="1" algn="just"/>
            <a:r>
              <a:rPr lang="en-US" sz="2000" dirty="0"/>
              <a:t>Change is easy to manage.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72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Software Myths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09" y="2499591"/>
            <a:ext cx="11159835" cy="3416300"/>
          </a:xfrm>
        </p:spPr>
        <p:txBody>
          <a:bodyPr>
            <a:noAutofit/>
          </a:bodyPr>
          <a:lstStyle/>
          <a:p>
            <a:pPr algn="just"/>
            <a:r>
              <a:rPr lang="en-US" sz="3200" dirty="0"/>
              <a:t>Customer Myths</a:t>
            </a:r>
          </a:p>
          <a:p>
            <a:pPr lvl="1" algn="just"/>
            <a:r>
              <a:rPr lang="en-US" sz="2800" dirty="0"/>
              <a:t>A general statement of objectives is sufficient to begin writing programs – we can fill in details later</a:t>
            </a:r>
            <a:r>
              <a:rPr lang="en-US" sz="2800" dirty="0" smtClean="0"/>
              <a:t>.</a:t>
            </a:r>
            <a:endParaRPr lang="en-US" sz="2800" dirty="0"/>
          </a:p>
          <a:p>
            <a:pPr lvl="1" algn="just"/>
            <a:r>
              <a:rPr lang="en-US" sz="2800" dirty="0"/>
              <a:t>Project requirements continually change, but change can be easily accommodated because software is flexible.</a:t>
            </a:r>
          </a:p>
          <a:p>
            <a:pPr lvl="1" algn="just"/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26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Software Myths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09" y="2499591"/>
            <a:ext cx="11159835" cy="3416300"/>
          </a:xfrm>
        </p:spPr>
        <p:txBody>
          <a:bodyPr>
            <a:noAutofit/>
          </a:bodyPr>
          <a:lstStyle/>
          <a:p>
            <a:pPr marL="365760" indent="-256032" algn="just">
              <a:buFont typeface="Wingdings 3"/>
              <a:buChar char=""/>
              <a:defRPr/>
            </a:pPr>
            <a:r>
              <a:rPr lang="en-US" sz="2800" dirty="0"/>
              <a:t>Practitioner’s Myths</a:t>
            </a:r>
          </a:p>
          <a:p>
            <a:pPr marL="678942" lvl="1" indent="-342900" algn="just">
              <a:spcBef>
                <a:spcPts val="324"/>
              </a:spcBef>
              <a:buFont typeface="Wingdings" panose="05000000000000000000" pitchFamily="2" charset="2"/>
              <a:buChar char="Ø"/>
              <a:defRPr/>
            </a:pPr>
            <a:r>
              <a:rPr lang="en-US" sz="2400" dirty="0"/>
              <a:t>Once we write the program and get it to work, our job is done</a:t>
            </a:r>
            <a:r>
              <a:rPr lang="en-US" sz="2400" dirty="0" smtClean="0"/>
              <a:t>.</a:t>
            </a:r>
          </a:p>
          <a:p>
            <a:pPr marL="678942" lvl="1" indent="-342900" algn="just">
              <a:spcBef>
                <a:spcPts val="324"/>
              </a:spcBef>
              <a:buFont typeface="Wingdings" panose="05000000000000000000" pitchFamily="2" charset="2"/>
              <a:buChar char="Ø"/>
              <a:defRPr/>
            </a:pPr>
            <a:endParaRPr lang="en-US" sz="2400" dirty="0"/>
          </a:p>
          <a:p>
            <a:pPr marL="678942" lvl="1" indent="-342900" algn="just">
              <a:spcBef>
                <a:spcPts val="324"/>
              </a:spcBef>
              <a:buFont typeface="Wingdings" panose="05000000000000000000" pitchFamily="2" charset="2"/>
              <a:buChar char="Ø"/>
              <a:defRPr/>
            </a:pPr>
            <a:r>
              <a:rPr lang="en-US" sz="2400" dirty="0"/>
              <a:t>Until </a:t>
            </a:r>
            <a:r>
              <a:rPr lang="en-US" sz="2400" dirty="0" smtClean="0"/>
              <a:t>I </a:t>
            </a:r>
            <a:r>
              <a:rPr lang="en-US" sz="2400" dirty="0"/>
              <a:t>get the program running , I have no way of assessing its quality</a:t>
            </a:r>
            <a:r>
              <a:rPr lang="en-US" sz="2400" dirty="0" smtClean="0"/>
              <a:t>.</a:t>
            </a:r>
            <a:endParaRPr lang="en-US" sz="2400" dirty="0"/>
          </a:p>
          <a:p>
            <a:pPr marL="678942" lvl="1" indent="-342900" algn="just">
              <a:spcBef>
                <a:spcPts val="324"/>
              </a:spcBef>
              <a:buFont typeface="Wingdings" panose="05000000000000000000" pitchFamily="2" charset="2"/>
              <a:buChar char="Ø"/>
              <a:defRPr/>
            </a:pPr>
            <a:r>
              <a:rPr lang="en-US" sz="2400" dirty="0"/>
              <a:t>The only deliverable work product for a successful project is the working program</a:t>
            </a:r>
            <a:r>
              <a:rPr lang="en-US" sz="2400" dirty="0" smtClean="0"/>
              <a:t>.</a:t>
            </a:r>
          </a:p>
          <a:p>
            <a:pPr marL="678942" lvl="1" indent="-342900" algn="just">
              <a:spcBef>
                <a:spcPts val="324"/>
              </a:spcBef>
              <a:buFont typeface="Wingdings" panose="05000000000000000000" pitchFamily="2" charset="2"/>
              <a:buChar char="Ø"/>
              <a:defRPr/>
            </a:pPr>
            <a:endParaRPr lang="en-US" sz="2400" dirty="0"/>
          </a:p>
          <a:p>
            <a:pPr marL="678942" lvl="1" indent="-342900" algn="just">
              <a:spcBef>
                <a:spcPts val="324"/>
              </a:spcBef>
              <a:buFont typeface="Wingdings" panose="05000000000000000000" pitchFamily="2" charset="2"/>
              <a:buChar char="Ø"/>
              <a:defRPr/>
            </a:pPr>
            <a:r>
              <a:rPr lang="en-US" sz="2400" dirty="0"/>
              <a:t>SE will make us create voluminous and unnecessary documentation and will invariably slow us down.</a:t>
            </a:r>
          </a:p>
          <a:p>
            <a:pPr marL="621792" lvl="1" algn="just">
              <a:spcBef>
                <a:spcPts val="324"/>
              </a:spcBef>
              <a:buFont typeface="Verdana"/>
              <a:buChar char="◦"/>
              <a:defRPr/>
            </a:pPr>
            <a:endParaRPr lang="en-US" sz="2400" dirty="0"/>
          </a:p>
          <a:p>
            <a:pPr marL="621792" lvl="1" algn="just">
              <a:spcBef>
                <a:spcPts val="324"/>
              </a:spcBef>
              <a:buFont typeface="Verdana"/>
              <a:buChar char="◦"/>
              <a:defRPr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68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 Short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09" y="2499591"/>
            <a:ext cx="11159835" cy="3416300"/>
          </a:xfrm>
        </p:spPr>
        <p:txBody>
          <a:bodyPr>
            <a:noAutofit/>
          </a:bodyPr>
          <a:lstStyle/>
          <a:p>
            <a:pPr marL="365760" indent="-256032" algn="just">
              <a:buFont typeface="Wingdings 3"/>
              <a:buChar char=""/>
              <a:defRPr/>
            </a:pPr>
            <a:r>
              <a:rPr lang="en-US" sz="2400" dirty="0"/>
              <a:t>Computer software is the product that software professionals build and then support over the long term. It encompasses programs that execute within a computer of any size and architecture, content that is presented as the computer programs execute, and documents in both hardcopy and virtual forms that encompass all forms of electronic media.</a:t>
            </a:r>
          </a:p>
          <a:p>
            <a:pPr marL="365760" indent="-256032" algn="just">
              <a:buFont typeface="Wingdings 3"/>
              <a:buChar char=""/>
              <a:defRPr/>
            </a:pPr>
            <a:endParaRPr lang="en-US" sz="2400" dirty="0"/>
          </a:p>
          <a:p>
            <a:pPr marL="365760" indent="-256032" algn="just">
              <a:buFont typeface="Wingdings 3"/>
              <a:buChar char=""/>
              <a:defRPr/>
            </a:pPr>
            <a:r>
              <a:rPr lang="en-US" sz="2400" dirty="0"/>
              <a:t>Myths should be clarified by educating the concerned persons.</a:t>
            </a:r>
          </a:p>
          <a:p>
            <a:pPr marL="621792" lvl="1" algn="just">
              <a:spcBef>
                <a:spcPts val="324"/>
              </a:spcBef>
              <a:buFont typeface="Verdana"/>
              <a:buChar char="◦"/>
              <a:defRPr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9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Software Process &amp; Life Cycles</a:t>
            </a:r>
          </a:p>
          <a:p>
            <a:pPr lvl="1"/>
            <a:r>
              <a:rPr lang="en-US" sz="2800" dirty="0"/>
              <a:t>Project Life Cycle</a:t>
            </a:r>
          </a:p>
          <a:p>
            <a:r>
              <a:rPr lang="en-US" sz="3200" dirty="0"/>
              <a:t>Introduction to Software as a Product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71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Law of Unintended Consequences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is constant in this universe</a:t>
            </a:r>
            <a:r>
              <a:rPr lang="en-US" sz="3200" dirty="0" smtClean="0"/>
              <a:t>?</a:t>
            </a:r>
            <a:endParaRPr lang="en-US" sz="3200" dirty="0"/>
          </a:p>
          <a:p>
            <a:r>
              <a:rPr lang="en-US" sz="3200" dirty="0"/>
              <a:t>In SE, we deal much with it.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07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 and OOSE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/>
              <a:t>SE is the super set of OOSE and the converse is not true</a:t>
            </a:r>
            <a:r>
              <a:rPr lang="en-US" sz="3200" dirty="0" smtClean="0"/>
              <a:t>.</a:t>
            </a:r>
            <a:endParaRPr lang="en-US" sz="3200" dirty="0"/>
          </a:p>
          <a:p>
            <a:r>
              <a:rPr lang="en-US" sz="3200" dirty="0"/>
              <a:t>All the software systems can be engineered through SE Classical Methods or Techniques</a:t>
            </a:r>
            <a:r>
              <a:rPr lang="en-US" sz="3200" dirty="0" smtClean="0"/>
              <a:t>.</a:t>
            </a:r>
            <a:endParaRPr lang="en-US" sz="3200" dirty="0"/>
          </a:p>
          <a:p>
            <a:r>
              <a:rPr lang="en-US" sz="3200" dirty="0"/>
              <a:t>But only OO software systems can be engineered with OOSE.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30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SE does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It makes everything a process, that has a certain input &amp; an output</a:t>
            </a:r>
            <a:r>
              <a:rPr lang="en-US" sz="3200" dirty="0" smtClean="0"/>
              <a:t>.</a:t>
            </a:r>
            <a:endParaRPr lang="en-US" sz="3200" dirty="0"/>
          </a:p>
          <a:p>
            <a:r>
              <a:rPr lang="en-US" sz="3200" dirty="0"/>
              <a:t>And to identify these processes is actually, designing the software.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68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Software Definition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3200" dirty="0"/>
              <a:t>	“The program routines and symbolic languages that control the functioning of the hardware and directs its operation.”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48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Software Continues…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5760" indent="-256032" algn="just">
              <a:buFont typeface="Wingdings 3"/>
              <a:buChar char=""/>
              <a:defRPr/>
            </a:pPr>
            <a:r>
              <a:rPr lang="en-US" sz="2400" dirty="0"/>
              <a:t>Software is engineered / developed not exactly manufactured.</a:t>
            </a:r>
          </a:p>
          <a:p>
            <a:pPr marL="365760" indent="-256032" algn="just">
              <a:buFont typeface="Wingdings 3"/>
              <a:buChar char=""/>
              <a:defRPr/>
            </a:pPr>
            <a:r>
              <a:rPr lang="en-US" sz="2400" dirty="0"/>
              <a:t>Does not wear out.</a:t>
            </a:r>
          </a:p>
          <a:p>
            <a:pPr marL="365760" indent="-256032" algn="just">
              <a:buFont typeface="Wingdings 3"/>
              <a:buChar char=""/>
              <a:defRPr/>
            </a:pPr>
            <a:r>
              <a:rPr lang="en-US" sz="2400" dirty="0"/>
              <a:t>What are the failure curves of hardware and software?</a:t>
            </a:r>
          </a:p>
          <a:p>
            <a:pPr marL="640080" lvl="1" indent="-256032" algn="just">
              <a:defRPr/>
            </a:pPr>
            <a:r>
              <a:rPr lang="en-US" sz="2000" dirty="0"/>
              <a:t>Page 37-38: Failure Rate vs. Time</a:t>
            </a:r>
          </a:p>
          <a:p>
            <a:pPr marL="365760" indent="-256032" algn="just">
              <a:buFont typeface="Wingdings 3"/>
              <a:buChar char=""/>
              <a:defRPr/>
            </a:pPr>
            <a:r>
              <a:rPr lang="en-US" sz="2400" dirty="0"/>
              <a:t>No environmental affects!&lt;&lt;&lt;&lt;software deterioration needs better </a:t>
            </a:r>
            <a:r>
              <a:rPr lang="en-US" sz="2400" dirty="0" smtClean="0"/>
              <a:t>design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5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Software Continues…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5760" indent="-256032" algn="just">
              <a:buFont typeface="Wingdings 3"/>
              <a:buChar char=""/>
              <a:defRPr/>
            </a:pPr>
            <a:r>
              <a:rPr lang="en-US" sz="2800" dirty="0"/>
              <a:t>Custom built?</a:t>
            </a:r>
          </a:p>
          <a:p>
            <a:pPr marL="365760" indent="-256032" algn="just">
              <a:buFont typeface="Wingdings 3"/>
              <a:buChar char=""/>
              <a:defRPr/>
            </a:pPr>
            <a:r>
              <a:rPr lang="en-US" sz="2800" dirty="0"/>
              <a:t>Component based construction?</a:t>
            </a:r>
          </a:p>
          <a:p>
            <a:pPr marL="365760" indent="-256032" algn="just">
              <a:buFont typeface="Wingdings 3"/>
              <a:buChar char=""/>
              <a:defRPr/>
            </a:pPr>
            <a:r>
              <a:rPr lang="en-US" sz="2800" dirty="0"/>
              <a:t>Software reusability?</a:t>
            </a:r>
          </a:p>
          <a:p>
            <a:pPr marL="365760" indent="-256032" algn="just">
              <a:buFont typeface="Wingdings 3"/>
              <a:buChar char=""/>
              <a:defRPr/>
            </a:pPr>
            <a:r>
              <a:rPr lang="en-US" sz="2800" dirty="0"/>
              <a:t>Software reliability?</a:t>
            </a:r>
          </a:p>
          <a:p>
            <a:pPr marL="365760" indent="-256032" algn="just">
              <a:buFont typeface="Wingdings 3"/>
              <a:buChar char=""/>
              <a:defRPr/>
            </a:pPr>
            <a:r>
              <a:rPr lang="en-US" sz="2800" dirty="0" smtClean="0"/>
              <a:t>Maintenance</a:t>
            </a:r>
            <a:r>
              <a:rPr lang="en-US" sz="2800" dirty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21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Software Continues…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Maintenance</a:t>
            </a:r>
          </a:p>
          <a:p>
            <a:pPr lvl="1"/>
            <a:r>
              <a:rPr lang="en-US" sz="3200" dirty="0"/>
              <a:t>As per Contract – varies a lot</a:t>
            </a:r>
          </a:p>
          <a:p>
            <a:pPr lvl="2"/>
            <a:r>
              <a:rPr lang="en-US" sz="2800" dirty="0" smtClean="0"/>
              <a:t>Training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714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236</TotalTime>
  <Words>548</Words>
  <Application>Microsoft Office PowerPoint</Application>
  <PresentationFormat>Widescreen</PresentationFormat>
  <Paragraphs>105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Century Gothic</vt:lpstr>
      <vt:lpstr>Verdana</vt:lpstr>
      <vt:lpstr>Wingdings</vt:lpstr>
      <vt:lpstr>Wingdings 3</vt:lpstr>
      <vt:lpstr>Ion Boardroom</vt:lpstr>
      <vt:lpstr>      CSC364-Software Engineering       Week-5 Lecture-10           Semester-# Fall 2018</vt:lpstr>
      <vt:lpstr>Agenda</vt:lpstr>
      <vt:lpstr>Law of Unintended Consequences</vt:lpstr>
      <vt:lpstr>SE and OOSE</vt:lpstr>
      <vt:lpstr>What SE does</vt:lpstr>
      <vt:lpstr>Software Definition</vt:lpstr>
      <vt:lpstr>Software Continues…</vt:lpstr>
      <vt:lpstr>Software Continues…</vt:lpstr>
      <vt:lpstr>Software Continues…</vt:lpstr>
      <vt:lpstr>Software Continues…</vt:lpstr>
      <vt:lpstr>Software Continues…</vt:lpstr>
      <vt:lpstr>Software Continues…</vt:lpstr>
      <vt:lpstr>Software Myths</vt:lpstr>
      <vt:lpstr>Software Myths</vt:lpstr>
      <vt:lpstr>Software Myths</vt:lpstr>
      <vt:lpstr>In Short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Zulkifl Hasan</dc:creator>
  <cp:lastModifiedBy>Muhammad Sajid Farooq</cp:lastModifiedBy>
  <cp:revision>152</cp:revision>
  <dcterms:created xsi:type="dcterms:W3CDTF">2017-09-15T05:33:00Z</dcterms:created>
  <dcterms:modified xsi:type="dcterms:W3CDTF">2018-11-05T04:40:26Z</dcterms:modified>
</cp:coreProperties>
</file>