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270" r:id="rId2"/>
    <p:sldId id="262" r:id="rId3"/>
    <p:sldId id="271" r:id="rId4"/>
    <p:sldId id="272" r:id="rId5"/>
    <p:sldId id="273" r:id="rId6"/>
    <p:sldId id="274" r:id="rId7"/>
    <p:sldId id="285" r:id="rId8"/>
    <p:sldId id="286" r:id="rId9"/>
    <p:sldId id="275" r:id="rId10"/>
    <p:sldId id="276" r:id="rId11"/>
    <p:sldId id="287" r:id="rId12"/>
    <p:sldId id="277" r:id="rId13"/>
    <p:sldId id="278" r:id="rId14"/>
    <p:sldId id="279" r:id="rId15"/>
    <p:sldId id="288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</a:t>
            </a:r>
            <a:r>
              <a:rPr lang="en-US" sz="4400" smtClean="0"/>
              <a:t>	</a:t>
            </a:r>
            <a:r>
              <a:rPr lang="en-US" sz="4400" smtClean="0"/>
              <a:t>Week-6</a:t>
            </a:r>
            <a:r>
              <a:rPr lang="en-US" sz="4400" dirty="0" smtClean="0"/>
              <a:t>		Lecture-11</a:t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Incremental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Strengths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Develop high-risk or major functions first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Each release delivers an operational product 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Customer can respond to each build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Uses  “divide and conquer” breakdown of tasks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Lowers initial delivery cost 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Initial product delivery is faster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Customers get important functionality early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Incremental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Deficiencies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Requires good planning and design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Requires early definition of a complete and fully functional system to allow for the definition of increments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Well-defined module interfaces are required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Total cost of the complete system is not lower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Incremental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When to use this </a:t>
            </a:r>
            <a:r>
              <a:rPr lang="en-US" sz="2800" dirty="0" smtClean="0"/>
              <a:t>Model</a:t>
            </a:r>
            <a:endParaRPr lang="en-US" sz="2800" dirty="0"/>
          </a:p>
          <a:p>
            <a:pPr lvl="1" algn="just"/>
            <a:r>
              <a:rPr lang="en-US" sz="2400" dirty="0"/>
              <a:t>Need for early realization of benefits.</a:t>
            </a:r>
          </a:p>
          <a:p>
            <a:pPr lvl="1" algn="just"/>
            <a:r>
              <a:rPr lang="en-US" sz="2400" dirty="0"/>
              <a:t>Most of the requirements are known up-front</a:t>
            </a:r>
          </a:p>
          <a:p>
            <a:pPr lvl="1" algn="just"/>
            <a:r>
              <a:rPr lang="en-US" sz="2400" dirty="0"/>
              <a:t>A need to get basic functionality to the market early</a:t>
            </a:r>
          </a:p>
          <a:p>
            <a:pPr lvl="1" algn="just"/>
            <a:r>
              <a:rPr lang="en-US" sz="2400" dirty="0"/>
              <a:t>On projects which have lengthy development schedules</a:t>
            </a:r>
          </a:p>
          <a:p>
            <a:pPr lvl="1" algn="just"/>
            <a:r>
              <a:rPr lang="en-US" sz="2400" dirty="0"/>
              <a:t>On a project with new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RAD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type of incremental software process that emphasis on short development cycle</a:t>
            </a:r>
          </a:p>
          <a:p>
            <a:r>
              <a:rPr lang="en-US" dirty="0"/>
              <a:t>It is high speed adaptation of water fall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9191" y="2400300"/>
            <a:ext cx="8141422" cy="286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93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RAD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8322"/>
            <a:ext cx="9880191" cy="3416300"/>
          </a:xfrm>
        </p:spPr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Strengths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Customer involved throughout the complete cycle 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Minimizes risk of not achieving customer satisfaction and business needs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Focus moves from documentation to code.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Uses modeling concepts to capture information about business, data, and processes 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Enables development team to create fully functionally required system with in short period of time (e.g. 60-90 days)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Minimal planning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RAD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8322"/>
            <a:ext cx="9880191" cy="3416300"/>
          </a:xfrm>
        </p:spPr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Deficiencies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Sufficient human resource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Risk of never achieving closure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Requires a system that can be modularized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Developers and customers must be committed with in abbreviated time frame. 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May not be appropriate when technical risks are high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Heavy use of new technologies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400" dirty="0"/>
              <a:t>Minimal planning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RAD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When to use this </a:t>
            </a:r>
            <a:r>
              <a:rPr lang="en-US" sz="2800" dirty="0" smtClean="0"/>
              <a:t>Model</a:t>
            </a:r>
            <a:endParaRPr lang="en-US" sz="2800" dirty="0"/>
          </a:p>
          <a:p>
            <a:pPr lvl="1" algn="just"/>
            <a:r>
              <a:rPr lang="en-US" sz="2400" dirty="0"/>
              <a:t>Reasonably well-known requirements</a:t>
            </a:r>
          </a:p>
          <a:p>
            <a:pPr lvl="1" algn="just"/>
            <a:r>
              <a:rPr lang="en-US" sz="2400" dirty="0"/>
              <a:t>User involved throughout the life cycle</a:t>
            </a:r>
          </a:p>
          <a:p>
            <a:pPr lvl="1" algn="just"/>
            <a:r>
              <a:rPr lang="en-US" sz="2400" dirty="0"/>
              <a:t>Project can be time-boxed </a:t>
            </a:r>
          </a:p>
          <a:p>
            <a:pPr lvl="1" algn="just"/>
            <a:r>
              <a:rPr lang="en-US" sz="2400" dirty="0"/>
              <a:t>High performance not required</a:t>
            </a:r>
          </a:p>
          <a:p>
            <a:pPr lvl="1" algn="just"/>
            <a:r>
              <a:rPr lang="en-US" sz="2400" dirty="0"/>
              <a:t>Low technical risks </a:t>
            </a:r>
          </a:p>
          <a:p>
            <a:pPr lvl="1" algn="just"/>
            <a:r>
              <a:rPr lang="en-US" sz="2400" dirty="0"/>
              <a:t>System can be modularized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Recommended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2499591"/>
            <a:ext cx="11159835" cy="34163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Student must surf internet for:</a:t>
            </a:r>
          </a:p>
          <a:p>
            <a:pPr lvl="1" algn="just"/>
            <a:r>
              <a:rPr lang="en-US" sz="1800" dirty="0"/>
              <a:t>SCRUM</a:t>
            </a:r>
          </a:p>
          <a:p>
            <a:pPr lvl="1" algn="just"/>
            <a:r>
              <a:rPr lang="en-US" sz="1800" dirty="0"/>
              <a:t>Extreme Programming</a:t>
            </a:r>
          </a:p>
          <a:p>
            <a:pPr lvl="1" algn="just"/>
            <a:r>
              <a:rPr lang="en-US" sz="1800" dirty="0"/>
              <a:t>Lean Software Development</a:t>
            </a:r>
          </a:p>
          <a:p>
            <a:pPr lvl="1" algn="just"/>
            <a:r>
              <a:rPr lang="en-US" sz="1800" dirty="0"/>
              <a:t>Joint Application Development</a:t>
            </a:r>
          </a:p>
          <a:p>
            <a:pPr lvl="1" algn="just"/>
            <a:r>
              <a:rPr lang="en-US" sz="1800" dirty="0"/>
              <a:t>Agile Software Development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algn="just"/>
            <a:r>
              <a:rPr lang="en-US" sz="2000" dirty="0"/>
              <a:t>Use Wikipedia and / or Google</a:t>
            </a:r>
          </a:p>
          <a:p>
            <a:pPr algn="just"/>
            <a:r>
              <a:rPr lang="en-US" sz="2000" dirty="0"/>
              <a:t>Many of these articles are also provided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Development Life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Contains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007" y="2483949"/>
            <a:ext cx="8825659" cy="34163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Waterfall </a:t>
            </a:r>
            <a:endParaRPr lang="en-US" sz="2000" dirty="0" smtClean="0"/>
          </a:p>
          <a:p>
            <a:pPr algn="just"/>
            <a:r>
              <a:rPr lang="en-US" sz="2000" dirty="0" smtClean="0"/>
              <a:t>Incremental</a:t>
            </a:r>
          </a:p>
          <a:p>
            <a:pPr lvl="1" algn="just"/>
            <a:r>
              <a:rPr lang="en-US" sz="1800" dirty="0" smtClean="0"/>
              <a:t>RAD</a:t>
            </a:r>
            <a:endParaRPr lang="en-US" sz="1800" dirty="0"/>
          </a:p>
          <a:p>
            <a:pPr lvl="1" algn="just"/>
            <a:r>
              <a:rPr lang="en-US" sz="1800" dirty="0"/>
              <a:t>Incremental Development Model</a:t>
            </a:r>
          </a:p>
          <a:p>
            <a:pPr algn="just"/>
            <a:r>
              <a:rPr lang="en-US" sz="2000" dirty="0" smtClean="0"/>
              <a:t>Evolutionary</a:t>
            </a:r>
          </a:p>
          <a:p>
            <a:pPr algn="just"/>
            <a:r>
              <a:rPr lang="en-US" sz="2000" dirty="0"/>
              <a:t>Specialized process</a:t>
            </a:r>
          </a:p>
          <a:p>
            <a:pPr lvl="1" algn="just"/>
            <a:r>
              <a:rPr lang="en-US" sz="1800" dirty="0"/>
              <a:t>COTS</a:t>
            </a:r>
          </a:p>
          <a:p>
            <a:pPr lvl="1" algn="just"/>
            <a:r>
              <a:rPr lang="en-US" sz="1800" dirty="0"/>
              <a:t>Formal Methods</a:t>
            </a:r>
          </a:p>
          <a:p>
            <a:pPr algn="just"/>
            <a:r>
              <a:rPr lang="en-US" sz="2000" dirty="0"/>
              <a:t>Unified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0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Kinds of SDLC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200" dirty="0"/>
              <a:t>Water fall model</a:t>
            </a:r>
          </a:p>
          <a:p>
            <a:pPr algn="just"/>
            <a:r>
              <a:rPr lang="en-US" sz="3200" dirty="0"/>
              <a:t>The incremental model</a:t>
            </a:r>
          </a:p>
          <a:p>
            <a:pPr algn="just"/>
            <a:r>
              <a:rPr lang="en-US" sz="3200" dirty="0"/>
              <a:t>The RAD model</a:t>
            </a:r>
          </a:p>
          <a:p>
            <a:pPr algn="just"/>
            <a:r>
              <a:rPr lang="en-US" sz="3200" dirty="0"/>
              <a:t>Prototyping</a:t>
            </a:r>
          </a:p>
          <a:p>
            <a:pPr algn="just"/>
            <a:r>
              <a:rPr lang="en-US" sz="3200" dirty="0"/>
              <a:t>The spiral model</a:t>
            </a:r>
          </a:p>
          <a:p>
            <a:pPr algn="just"/>
            <a:r>
              <a:rPr lang="en-US" sz="3200" dirty="0"/>
              <a:t>The concurrent development model</a:t>
            </a:r>
          </a:p>
          <a:p>
            <a:pPr algn="just"/>
            <a:r>
              <a:rPr lang="en-US" sz="3200" dirty="0"/>
              <a:t>Component based development</a:t>
            </a:r>
          </a:p>
          <a:p>
            <a:pPr algn="just"/>
            <a:r>
              <a:rPr lang="en-US" sz="3200" dirty="0"/>
              <a:t>The formal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Waterfall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21991"/>
          </a:xfrm>
        </p:spPr>
        <p:txBody>
          <a:bodyPr>
            <a:normAutofit fontScale="85000" lnSpcReduction="20000"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Example</a:t>
            </a:r>
            <a:r>
              <a:rPr lang="en-US" sz="3200" dirty="0"/>
              <a:t>: Accounting System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10" y="2337955"/>
            <a:ext cx="11128663" cy="346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46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Waterfall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Strengths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Easy to understand, easy to use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Sets requirements stability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Good for management control (plan, staff, track)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Works well when quality is more important than cost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Linear in nature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Waterfall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Deficiencies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All requirements must be known upfront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Can give a false impression of progress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Does not reflect problem-solving nature of software development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Little opportunity for customer to preview the system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r>
              <a:rPr lang="en-US" sz="2800" dirty="0"/>
              <a:t>Blocking state (waiting members)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Waterfall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/>
              <a:t>When to use this </a:t>
            </a:r>
            <a:r>
              <a:rPr lang="en-US" sz="3200" dirty="0" smtClean="0"/>
              <a:t>Model</a:t>
            </a:r>
            <a:endParaRPr lang="en-US" sz="3200" dirty="0"/>
          </a:p>
          <a:p>
            <a:pPr lvl="1" algn="just"/>
            <a:r>
              <a:rPr lang="en-US" sz="2800" dirty="0"/>
              <a:t>Requirements are very well known</a:t>
            </a:r>
          </a:p>
          <a:p>
            <a:pPr lvl="1" algn="just"/>
            <a:r>
              <a:rPr lang="en-US" sz="2800" dirty="0"/>
              <a:t>Product definition is stable</a:t>
            </a:r>
          </a:p>
          <a:p>
            <a:pPr lvl="1" algn="just"/>
            <a:r>
              <a:rPr lang="en-US" sz="2800" dirty="0"/>
              <a:t>Technology is understood</a:t>
            </a:r>
          </a:p>
          <a:p>
            <a:pPr lvl="1" algn="just"/>
            <a:r>
              <a:rPr lang="en-US" sz="2800" dirty="0"/>
              <a:t>New version of an existing product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Incremental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 smtClean="0"/>
              <a:t>Examples</a:t>
            </a:r>
            <a:endParaRPr lang="en-US" dirty="0"/>
          </a:p>
          <a:p>
            <a:pPr marL="621792" lvl="1">
              <a:spcBef>
                <a:spcPts val="324"/>
              </a:spcBef>
              <a:buFont typeface="Verdana"/>
              <a:buChar char="◦"/>
              <a:defRPr/>
            </a:pPr>
            <a:r>
              <a:rPr lang="en-US" dirty="0"/>
              <a:t>File management system.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defRPr/>
            </a:pPr>
            <a:r>
              <a:rPr lang="en-US" dirty="0"/>
              <a:t>Editing functions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defRPr/>
            </a:pPr>
            <a:r>
              <a:rPr lang="en-US" dirty="0"/>
              <a:t>Spelling grammar check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320044"/>
            <a:ext cx="8593282" cy="27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0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</TotalTime>
  <Words>568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Verdana</vt:lpstr>
      <vt:lpstr>Wingdings 3</vt:lpstr>
      <vt:lpstr>Ion Boardroom</vt:lpstr>
      <vt:lpstr>      CSC364-Software Engineering       Week-6  Lecture-11           Semester-# Fall 2018</vt:lpstr>
      <vt:lpstr>SDLC</vt:lpstr>
      <vt:lpstr>Chapter Contains</vt:lpstr>
      <vt:lpstr>Kinds of SDLC Models</vt:lpstr>
      <vt:lpstr>The Waterfall Model</vt:lpstr>
      <vt:lpstr>The Waterfall Model</vt:lpstr>
      <vt:lpstr>The Waterfall Model</vt:lpstr>
      <vt:lpstr>The Waterfall Model</vt:lpstr>
      <vt:lpstr>The Incremental Model</vt:lpstr>
      <vt:lpstr>The Incremental Model</vt:lpstr>
      <vt:lpstr>The Incremental Model</vt:lpstr>
      <vt:lpstr>The Incremental Model</vt:lpstr>
      <vt:lpstr>The RAD Model</vt:lpstr>
      <vt:lpstr>The RAD Model</vt:lpstr>
      <vt:lpstr>The RAD Model</vt:lpstr>
      <vt:lpstr>The RAD Model</vt:lpstr>
      <vt:lpstr>Recommended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Muhammad Sajid Farooq</cp:lastModifiedBy>
  <cp:revision>153</cp:revision>
  <dcterms:created xsi:type="dcterms:W3CDTF">2017-09-15T05:33:00Z</dcterms:created>
  <dcterms:modified xsi:type="dcterms:W3CDTF">2018-11-06T06:21:21Z</dcterms:modified>
</cp:coreProperties>
</file>