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4"/>
  </p:notesMasterIdLst>
  <p:handoutMasterIdLst>
    <p:handoutMasterId r:id="rId25"/>
  </p:handoutMasterIdLst>
  <p:sldIdLst>
    <p:sldId id="270" r:id="rId2"/>
    <p:sldId id="262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CSC374 Information Security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33F72-4345-43EB-9D50-22A28716DB6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BA8CB-EB9C-4201-8058-05B51BD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7260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CSC374 Information Security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334B-387A-4760-B2D7-7C6A34A0B6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26A4D-5053-4FDB-93C4-872D0989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38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C83144-00E8-4752-BBBE-C0B06C19CAD5}" type="datetime1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0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0828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2933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1009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8238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3384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2859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7826A8-14F0-49E1-BD6E-B5F394B01B88}" type="datetime1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26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28BD5E0-7BF2-4A4C-835B-6E2996BECCF7}" type="datetime1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46B6-79BD-452A-96E0-AA0D20F6D42A}" type="datetime1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862E-3CAB-4A63-A087-14C3E964BFC2}" type="datetime1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0FC-2FA2-4432-AE21-CAD95D581DDE}" type="datetime1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866-D5F1-42DC-A89A-F2EEAE7999BF}" type="datetime1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8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15F8-6404-4637-944B-EECB2B4AEDC5}" type="datetime1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0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236D-160B-47A1-A56A-892C175B68E2}" type="datetime1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9719-2080-4674-844C-C64A8A413934}" type="datetime1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9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296-DE0B-4896-86F9-917D57899506}" type="datetime1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8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970D0B-E49C-4B90-A272-A47C637DAED6}" type="datetime1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0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33749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CSC364-Software Engineering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					Week-1		Lecture-12</a:t>
            </a:r>
            <a:br>
              <a:rPr lang="en-US" sz="4400" dirty="0" smtClean="0"/>
            </a:br>
            <a:r>
              <a:rPr lang="en-US" sz="4400" dirty="0" smtClean="0"/>
              <a:t>										</a:t>
            </a:r>
            <a:r>
              <a:rPr lang="en-US" sz="2800" dirty="0" smtClean="0"/>
              <a:t>Semester-# Fall 2018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398699"/>
            <a:ext cx="8825658" cy="861420"/>
          </a:xfrm>
        </p:spPr>
        <p:txBody>
          <a:bodyPr>
            <a:normAutofit fontScale="92500"/>
          </a:bodyPr>
          <a:lstStyle/>
          <a:p>
            <a:pPr lvl="8"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				Prepared by:</a:t>
            </a:r>
          </a:p>
          <a:p>
            <a:pPr lvl="8"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     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M.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Sajid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Farooq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9053" y="5631481"/>
            <a:ext cx="3859795" cy="304801"/>
          </a:xfrm>
        </p:spPr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" y="9035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Spiral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5999"/>
            <a:ext cx="8825659" cy="4410639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Strengths</a:t>
            </a:r>
          </a:p>
          <a:p>
            <a:pPr lvl="1" algn="just"/>
            <a:r>
              <a:rPr lang="en-US" sz="2000" dirty="0"/>
              <a:t>Software is developed in evolutionary releases</a:t>
            </a:r>
          </a:p>
          <a:p>
            <a:pPr lvl="1" algn="just"/>
            <a:r>
              <a:rPr lang="en-US" sz="2000" dirty="0"/>
              <a:t>The model is divided into the set of framework (planning, Risk analysis, construction, deployment, communication)</a:t>
            </a:r>
          </a:p>
          <a:p>
            <a:pPr lvl="1" algn="just"/>
            <a:r>
              <a:rPr lang="en-US" sz="2000" dirty="0"/>
              <a:t>Iterative nature of prototyping with the control and systematic nature of waterfall model.</a:t>
            </a:r>
          </a:p>
          <a:p>
            <a:pPr lvl="1" algn="just"/>
            <a:r>
              <a:rPr lang="en-US" sz="2000" dirty="0"/>
              <a:t>Critical high-risk functions are developed first</a:t>
            </a:r>
          </a:p>
          <a:p>
            <a:pPr lvl="1" algn="just"/>
            <a:r>
              <a:rPr lang="en-US" sz="2000" dirty="0"/>
              <a:t>Users can be closely tied to all lifecycle steps</a:t>
            </a:r>
          </a:p>
          <a:p>
            <a:pPr lvl="1" algn="just"/>
            <a:r>
              <a:rPr lang="en-US" sz="2000" dirty="0"/>
              <a:t>Early and frequent feedback from users</a:t>
            </a:r>
          </a:p>
          <a:p>
            <a:pPr algn="just"/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0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Spiral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5999"/>
            <a:ext cx="8825659" cy="4410639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Deficiencies</a:t>
            </a:r>
          </a:p>
          <a:p>
            <a:pPr lvl="1" algn="just"/>
            <a:r>
              <a:rPr lang="en-US" sz="2000" dirty="0"/>
              <a:t>Time spent for evaluating risks too large for small or low-risk projects</a:t>
            </a:r>
          </a:p>
          <a:p>
            <a:pPr lvl="1" algn="just"/>
            <a:r>
              <a:rPr lang="en-US" sz="2000" dirty="0"/>
              <a:t>Time spent in planning, resetting objectives, doing risk analysis and prototyping may be excessive</a:t>
            </a:r>
          </a:p>
          <a:p>
            <a:pPr lvl="1" algn="just"/>
            <a:r>
              <a:rPr lang="en-US" sz="2000" dirty="0"/>
              <a:t>The model is complex </a:t>
            </a:r>
          </a:p>
          <a:p>
            <a:pPr lvl="1" algn="just"/>
            <a:r>
              <a:rPr lang="en-US" sz="2000" dirty="0"/>
              <a:t>Risk assessment expertise is required</a:t>
            </a:r>
          </a:p>
          <a:p>
            <a:pPr lvl="1" algn="just"/>
            <a:r>
              <a:rPr lang="en-US" sz="2000" dirty="0"/>
              <a:t>Spiral may continue indefinitely</a:t>
            </a:r>
          </a:p>
          <a:p>
            <a:pPr lvl="1" algn="just"/>
            <a:r>
              <a:rPr lang="en-US" sz="2000" dirty="0"/>
              <a:t>Developers must be reassigned during non development phase activities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0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Spiral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5999"/>
            <a:ext cx="8825659" cy="4410639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When to use this </a:t>
            </a:r>
            <a:r>
              <a:rPr lang="en-US" sz="2800" dirty="0" smtClean="0"/>
              <a:t>Model</a:t>
            </a:r>
            <a:endParaRPr lang="en-US" sz="2800" dirty="0"/>
          </a:p>
          <a:p>
            <a:pPr lvl="1" algn="just"/>
            <a:r>
              <a:rPr lang="en-US" sz="2400" dirty="0"/>
              <a:t>When creation of a prototype is appropriate</a:t>
            </a:r>
          </a:p>
          <a:p>
            <a:pPr lvl="1" algn="just"/>
            <a:r>
              <a:rPr lang="en-US" sz="2400" dirty="0"/>
              <a:t>When costs and risk evaluation is important</a:t>
            </a:r>
          </a:p>
          <a:p>
            <a:pPr lvl="1" algn="just"/>
            <a:r>
              <a:rPr lang="en-US" sz="2400" dirty="0"/>
              <a:t>For medium to high-risk projects</a:t>
            </a:r>
          </a:p>
          <a:p>
            <a:pPr lvl="1" algn="just"/>
            <a:r>
              <a:rPr lang="en-US" sz="2400" dirty="0"/>
              <a:t>Users are unsure of their needs</a:t>
            </a:r>
          </a:p>
          <a:p>
            <a:pPr lvl="1" algn="just"/>
            <a:r>
              <a:rPr lang="en-US" sz="2400" dirty="0"/>
              <a:t>Requirements are complex</a:t>
            </a:r>
          </a:p>
          <a:p>
            <a:pPr lvl="1" algn="just"/>
            <a:r>
              <a:rPr lang="en-US" sz="2400" dirty="0"/>
              <a:t>Significant changes are expected (research and exploration)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Recommended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5999"/>
            <a:ext cx="8825659" cy="4410639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See</a:t>
            </a:r>
          </a:p>
          <a:p>
            <a:pPr algn="just"/>
            <a:endParaRPr lang="en-US" sz="3200" dirty="0"/>
          </a:p>
          <a:p>
            <a:pPr lvl="1" algn="just"/>
            <a:r>
              <a:rPr lang="en-US" sz="2800" dirty="0"/>
              <a:t>The Concurrent Development </a:t>
            </a:r>
            <a:r>
              <a:rPr lang="en-US" sz="2800" dirty="0" smtClean="0"/>
              <a:t>Model</a:t>
            </a:r>
            <a:endParaRPr lang="en-US" sz="2800" dirty="0"/>
          </a:p>
          <a:p>
            <a:pPr lvl="1" algn="just"/>
            <a:r>
              <a:rPr lang="en-US" sz="2800" dirty="0"/>
              <a:t>Formal methods</a:t>
            </a:r>
          </a:p>
          <a:p>
            <a:pPr marL="457200" lvl="1" indent="0" algn="just">
              <a:buNone/>
            </a:pPr>
            <a:endParaRPr lang="en-US" sz="2800" dirty="0"/>
          </a:p>
          <a:p>
            <a:pPr lvl="1" algn="just">
              <a:buNone/>
            </a:pPr>
            <a:r>
              <a:rPr lang="en-US" sz="2800" dirty="0"/>
              <a:t>You may be asked in a quiz.</a:t>
            </a:r>
          </a:p>
          <a:p>
            <a:pPr lvl="1" algn="just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Further Reading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5999"/>
            <a:ext cx="8825659" cy="4410639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Do read the models from internet and different literatures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/>
            <a:r>
              <a:rPr lang="en-US" sz="2800" dirty="0"/>
              <a:t>Some documents have been uploaded on the group to be read against this lecture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/>
            <a:r>
              <a:rPr lang="en-US" sz="2800" dirty="0"/>
              <a:t>Do read them, the earliest.</a:t>
            </a:r>
          </a:p>
          <a:p>
            <a:pPr algn="just"/>
            <a:endParaRPr lang="en-US" sz="2800" dirty="0"/>
          </a:p>
          <a:p>
            <a:pPr lvl="1" algn="just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5999"/>
            <a:ext cx="8825659" cy="4410639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What ever be the Model, you must know the right situation for selecting a particular model. More you should be aware of the associated advantages and disadvantages.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lvl="1" algn="just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5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discipline of 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5999"/>
            <a:ext cx="8825659" cy="4410639"/>
          </a:xfrm>
        </p:spPr>
        <p:txBody>
          <a:bodyPr>
            <a:noAutofit/>
          </a:bodyPr>
          <a:lstStyle/>
          <a:p>
            <a:r>
              <a:rPr lang="en-US" sz="2000" dirty="0"/>
              <a:t>SE and its relation to other fields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SE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OOSE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SPM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SQM</a:t>
            </a:r>
          </a:p>
          <a:p>
            <a:r>
              <a:rPr lang="en-US" sz="2000" dirty="0"/>
              <a:t>SEP</a:t>
            </a:r>
          </a:p>
          <a:p>
            <a:r>
              <a:rPr lang="en-US" sz="2000" dirty="0"/>
              <a:t>SQC</a:t>
            </a:r>
          </a:p>
          <a:p>
            <a:r>
              <a:rPr lang="en-US" sz="2000" dirty="0"/>
              <a:t>SQA</a:t>
            </a:r>
          </a:p>
          <a:p>
            <a:r>
              <a:rPr lang="en-US" sz="2000" dirty="0"/>
              <a:t>OOM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Concepts of 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46" y="2296213"/>
            <a:ext cx="8800508" cy="430448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17</a:t>
            </a:fld>
            <a:endParaRPr lang="en-US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None/>
            </a:pPr>
            <a:endParaRPr lang="en-US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4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SDLCs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722417"/>
            <a:ext cx="8825659" cy="4410639"/>
          </a:xfrm>
        </p:spPr>
        <p:txBody>
          <a:bodyPr>
            <a:noAutofit/>
          </a:bodyPr>
          <a:lstStyle/>
          <a:p>
            <a:r>
              <a:rPr lang="en-US" sz="3200" dirty="0"/>
              <a:t>How many of you know any SDLC </a:t>
            </a:r>
            <a:r>
              <a:rPr lang="en-US" sz="3200" dirty="0" smtClean="0"/>
              <a:t>?</a:t>
            </a:r>
            <a:endParaRPr lang="en-US" sz="3200" dirty="0"/>
          </a:p>
          <a:p>
            <a:r>
              <a:rPr lang="en-US" sz="3200" dirty="0"/>
              <a:t>What are they 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SDLCs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6000"/>
            <a:ext cx="8825659" cy="4410639"/>
          </a:xfrm>
        </p:spPr>
        <p:txBody>
          <a:bodyPr>
            <a:noAutofit/>
          </a:bodyPr>
          <a:lstStyle/>
          <a:p>
            <a:r>
              <a:rPr lang="en-US" sz="2800" dirty="0"/>
              <a:t>Water Fall Model</a:t>
            </a:r>
          </a:p>
          <a:p>
            <a:r>
              <a:rPr lang="en-US" sz="2800" dirty="0"/>
              <a:t>The Incremental Model</a:t>
            </a:r>
          </a:p>
          <a:p>
            <a:r>
              <a:rPr lang="en-US" sz="2800" dirty="0"/>
              <a:t>The RAD Model</a:t>
            </a:r>
          </a:p>
          <a:p>
            <a:r>
              <a:rPr lang="en-US" sz="2800" dirty="0"/>
              <a:t>Prototyping</a:t>
            </a:r>
          </a:p>
          <a:p>
            <a:r>
              <a:rPr lang="en-US" sz="2800" dirty="0"/>
              <a:t>The Spiral </a:t>
            </a:r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1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Prototyping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88338"/>
          </a:xfrm>
        </p:spPr>
        <p:txBody>
          <a:bodyPr>
            <a:normAutofit lnSpcReduction="10000"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Example</a:t>
            </a:r>
            <a:r>
              <a:rPr lang="en-US" sz="2400" dirty="0"/>
              <a:t>: Text Editor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5383" y="2298699"/>
            <a:ext cx="6255328" cy="349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35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SDLCs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6000"/>
            <a:ext cx="8825659" cy="4410639"/>
          </a:xfrm>
        </p:spPr>
        <p:txBody>
          <a:bodyPr>
            <a:noAutofit/>
          </a:bodyPr>
          <a:lstStyle/>
          <a:p>
            <a:r>
              <a:rPr lang="en-US" sz="3200" dirty="0"/>
              <a:t>The Concurrent Development Model</a:t>
            </a:r>
          </a:p>
          <a:p>
            <a:r>
              <a:rPr lang="en-US" sz="3200" dirty="0"/>
              <a:t>Component based Development</a:t>
            </a:r>
          </a:p>
          <a:p>
            <a:r>
              <a:rPr lang="en-US" sz="3200" dirty="0"/>
              <a:t>The Formal Methods</a:t>
            </a:r>
          </a:p>
          <a:p>
            <a:r>
              <a:rPr lang="en-US" sz="3200" dirty="0"/>
              <a:t>Agile Methods</a:t>
            </a:r>
          </a:p>
          <a:p>
            <a:pPr lvl="1"/>
            <a:r>
              <a:rPr lang="en-US" sz="3600" dirty="0" err="1"/>
              <a:t>xP</a:t>
            </a:r>
            <a:r>
              <a:rPr lang="en-US" sz="3600" dirty="0"/>
              <a:t> (Extreme Programming)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sz="2400" dirty="0">
                <a:solidFill>
                  <a:schemeClr val="tx1"/>
                </a:solidFill>
              </a:rPr>
              <a:t>SCRUM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SDLCs - Water Fall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6000"/>
            <a:ext cx="10597164" cy="4410639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waterfall model is a sequential software development model (a process for the creation of software) in which development is seen as flowing steadily downwards (like a waterfall) through the phases of requirements analysis, design, implementation, testing (validation), integration, and maintenance.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39792" y="3124200"/>
            <a:ext cx="387127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094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SDLCs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6000"/>
            <a:ext cx="8825659" cy="4410639"/>
          </a:xfrm>
        </p:spPr>
        <p:txBody>
          <a:bodyPr>
            <a:noAutofit/>
          </a:bodyPr>
          <a:lstStyle/>
          <a:p>
            <a:r>
              <a:rPr lang="en-US" sz="2000" dirty="0"/>
              <a:t>Different phases yields different things:</a:t>
            </a:r>
          </a:p>
          <a:p>
            <a:pPr lvl="1"/>
            <a:r>
              <a:rPr lang="en-US" sz="1800" dirty="0"/>
              <a:t>Work Products</a:t>
            </a:r>
          </a:p>
          <a:p>
            <a:pPr lvl="1"/>
            <a:r>
              <a:rPr lang="en-US" sz="1800" dirty="0"/>
              <a:t>Deliverables</a:t>
            </a:r>
          </a:p>
          <a:p>
            <a:pPr lvl="1"/>
            <a:endParaRPr lang="en-US" sz="1800" dirty="0"/>
          </a:p>
          <a:p>
            <a:r>
              <a:rPr lang="en-US" sz="2000" dirty="0"/>
              <a:t>IEEE 1074 Software Product Development Life Cycle Model</a:t>
            </a:r>
          </a:p>
          <a:p>
            <a:pPr lvl="1"/>
            <a:r>
              <a:rPr lang="en-US" sz="1800" dirty="0"/>
              <a:t>Show it.</a:t>
            </a:r>
          </a:p>
          <a:p>
            <a:endParaRPr lang="en-US" sz="2000" dirty="0"/>
          </a:p>
          <a:p>
            <a:r>
              <a:rPr lang="en-US" sz="2000" dirty="0"/>
              <a:t>IEEE </a:t>
            </a:r>
            <a:r>
              <a:rPr lang="en-US" sz="2000" dirty="0" err="1"/>
              <a:t>Std</a:t>
            </a:r>
            <a:r>
              <a:rPr lang="en-US" sz="2000" dirty="0"/>
              <a:t> 830-1998 Recommended Practice for Software Requirements Specifications</a:t>
            </a:r>
          </a:p>
          <a:p>
            <a:pPr lvl="1"/>
            <a:r>
              <a:rPr lang="en-US" sz="1800" dirty="0"/>
              <a:t>Show 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Prototyping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0008" y="2420570"/>
            <a:ext cx="5462155" cy="415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32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Prototyping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5999"/>
            <a:ext cx="8825659" cy="4410639"/>
          </a:xfrm>
        </p:spPr>
        <p:txBody>
          <a:bodyPr>
            <a:normAutofit/>
          </a:bodyPr>
          <a:lstStyle/>
          <a:p>
            <a:pPr marL="365760" indent="-256032" algn="just">
              <a:buFont typeface="Wingdings 3"/>
              <a:buChar char=""/>
              <a:defRPr/>
            </a:pPr>
            <a:r>
              <a:rPr lang="en-US" sz="2000" dirty="0"/>
              <a:t>Strengths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1800" dirty="0"/>
              <a:t>The designer demonstrates the prototype, the user evaluates for problems and suggests improvements.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1800" dirty="0"/>
              <a:t>This loop continues until the user is satisfied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1800" dirty="0"/>
              <a:t>Users give corrective feedback 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1800" dirty="0"/>
              <a:t>When the user is satisfied, the prototype code is brought up to the standards needed for a final product.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1800" dirty="0"/>
              <a:t>Developers learn from customers 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1800" dirty="0"/>
              <a:t>A more accurate end product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1800" dirty="0"/>
              <a:t>Unexpected requirements accommodated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1800" dirty="0"/>
              <a:t>Steady, visible signs of progress produced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1800" dirty="0"/>
              <a:t>Interaction with the prototype stimulates awareness of additional needed functionality</a:t>
            </a:r>
          </a:p>
          <a:p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Prototyping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5999"/>
            <a:ext cx="8825659" cy="441063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Deficiencies</a:t>
            </a:r>
          </a:p>
          <a:p>
            <a:pPr lvl="1" algn="just"/>
            <a:r>
              <a:rPr lang="en-US" sz="2800" dirty="0"/>
              <a:t>The customer may want the prototype delivered.</a:t>
            </a:r>
          </a:p>
          <a:p>
            <a:pPr lvl="1" algn="just"/>
            <a:r>
              <a:rPr lang="en-US" sz="2800" dirty="0"/>
              <a:t>Customer may not aware of complete product.</a:t>
            </a:r>
          </a:p>
          <a:p>
            <a:pPr lvl="1" algn="just"/>
            <a:r>
              <a:rPr lang="en-US" sz="2800" dirty="0"/>
              <a:t>Overall maintainability may be overlooked</a:t>
            </a:r>
          </a:p>
          <a:p>
            <a:pPr lvl="1" algn="just"/>
            <a:r>
              <a:rPr lang="en-US" sz="2800" dirty="0"/>
              <a:t>Developer may makes implementation compromise</a:t>
            </a:r>
          </a:p>
          <a:p>
            <a:endParaRPr lang="en-US" sz="4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8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Prototyping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5999"/>
            <a:ext cx="8825659" cy="441063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When to use this </a:t>
            </a:r>
            <a:r>
              <a:rPr lang="en-US" sz="3200" dirty="0" smtClean="0"/>
              <a:t>Model</a:t>
            </a:r>
            <a:endParaRPr lang="en-US" sz="3200" dirty="0"/>
          </a:p>
          <a:p>
            <a:pPr lvl="1" algn="just"/>
            <a:r>
              <a:rPr lang="en-US" sz="2800" dirty="0"/>
              <a:t>Requirements are unstable or have to be clarified </a:t>
            </a:r>
          </a:p>
          <a:p>
            <a:pPr lvl="1" algn="just"/>
            <a:r>
              <a:rPr lang="en-US" sz="2800" dirty="0"/>
              <a:t>As the requirements clarification stage of a waterfall model</a:t>
            </a:r>
          </a:p>
          <a:p>
            <a:pPr lvl="1" algn="just"/>
            <a:r>
              <a:rPr lang="en-US" sz="2800" dirty="0"/>
              <a:t>Develop user interfaces</a:t>
            </a:r>
          </a:p>
          <a:p>
            <a:pPr lvl="1" algn="just"/>
            <a:r>
              <a:rPr lang="en-US" sz="2800" dirty="0"/>
              <a:t>Short-lived demonstrations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7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Spiral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0237" y="2500107"/>
            <a:ext cx="6473537" cy="419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58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Spiral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0" y="2423249"/>
            <a:ext cx="5716732" cy="413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19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Spiral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6491" y="2460704"/>
            <a:ext cx="5604165" cy="406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215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295</TotalTime>
  <Words>638</Words>
  <Application>Microsoft Office PowerPoint</Application>
  <PresentationFormat>Widescreen</PresentationFormat>
  <Paragraphs>160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Verdana</vt:lpstr>
      <vt:lpstr>Wingdings 3</vt:lpstr>
      <vt:lpstr>Ion Boardroom</vt:lpstr>
      <vt:lpstr>      CSC364-Software Engineering       Week-1  Lecture-12           Semester-# Fall 2018</vt:lpstr>
      <vt:lpstr>Prototyping</vt:lpstr>
      <vt:lpstr>Prototyping</vt:lpstr>
      <vt:lpstr>Prototyping</vt:lpstr>
      <vt:lpstr>Prototyping</vt:lpstr>
      <vt:lpstr>Prototyping</vt:lpstr>
      <vt:lpstr>Spiral Model</vt:lpstr>
      <vt:lpstr>Spiral Model</vt:lpstr>
      <vt:lpstr>Spiral Model</vt:lpstr>
      <vt:lpstr>Spiral Model</vt:lpstr>
      <vt:lpstr>Spiral Model</vt:lpstr>
      <vt:lpstr>Spiral Model</vt:lpstr>
      <vt:lpstr>Recommended here</vt:lpstr>
      <vt:lpstr>Further Reading</vt:lpstr>
      <vt:lpstr>Conclusion</vt:lpstr>
      <vt:lpstr>The discipline of SE</vt:lpstr>
      <vt:lpstr>Concepts of OOP</vt:lpstr>
      <vt:lpstr>SDLCs</vt:lpstr>
      <vt:lpstr>SDLCs</vt:lpstr>
      <vt:lpstr>SDLCs</vt:lpstr>
      <vt:lpstr>SDLCs - Water Fall Model</vt:lpstr>
      <vt:lpstr>SDLCs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Zulkifl Hasan</dc:creator>
  <cp:lastModifiedBy>Muhammad Sajid Farooq</cp:lastModifiedBy>
  <cp:revision>160</cp:revision>
  <dcterms:created xsi:type="dcterms:W3CDTF">2017-09-15T05:33:00Z</dcterms:created>
  <dcterms:modified xsi:type="dcterms:W3CDTF">2018-10-31T21:59:28Z</dcterms:modified>
</cp:coreProperties>
</file>