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handoutMasterIdLst>
    <p:handoutMasterId r:id="rId25"/>
  </p:handoutMasterIdLst>
  <p:sldIdLst>
    <p:sldId id="270" r:id="rId2"/>
    <p:sldId id="259" r:id="rId3"/>
    <p:sldId id="262" r:id="rId4"/>
    <p:sldId id="261" r:id="rId5"/>
    <p:sldId id="273" r:id="rId6"/>
    <p:sldId id="268" r:id="rId7"/>
    <p:sldId id="274" r:id="rId8"/>
    <p:sldId id="275" r:id="rId9"/>
    <p:sldId id="276" r:id="rId10"/>
    <p:sldId id="277" r:id="rId11"/>
    <p:sldId id="282" r:id="rId12"/>
    <p:sldId id="283" r:id="rId13"/>
    <p:sldId id="278" r:id="rId14"/>
    <p:sldId id="280" r:id="rId15"/>
    <p:sldId id="281" r:id="rId16"/>
    <p:sldId id="285" r:id="rId17"/>
    <p:sldId id="287" r:id="rId18"/>
    <p:sldId id="286" r:id="rId19"/>
    <p:sldId id="284" r:id="rId20"/>
    <p:sldId id="269" r:id="rId21"/>
    <p:sldId id="267"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8" d="100"/>
          <a:sy n="18" d="100"/>
        </p:scale>
        <p:origin x="42" y="6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33F72-4345-43EB-9D50-22A28716DB6A}" type="datetimeFigureOut">
              <a:rPr lang="en-US" smtClean="0"/>
              <a:t>11/25/2018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BA8CB-EB9C-4201-8058-05B51BDDF0EB}" type="slidenum">
              <a:rPr lang="en-US" smtClean="0"/>
              <a:t>‹#›</a:t>
            </a:fld>
            <a:endParaRPr lang="en-US"/>
          </a:p>
        </p:txBody>
      </p:sp>
    </p:spTree>
    <p:extLst>
      <p:ext uri="{BB962C8B-B14F-4D97-AF65-F5344CB8AC3E}">
        <p14:creationId xmlns:p14="http://schemas.microsoft.com/office/powerpoint/2010/main" val="9082726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3334B-387A-4760-B2D7-7C6A34A0B6C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26A4D-5053-4FDB-93C4-872D09897126}" type="slidenum">
              <a:rPr lang="en-US" smtClean="0"/>
              <a:t>‹#›</a:t>
            </a:fld>
            <a:endParaRPr lang="en-US"/>
          </a:p>
        </p:txBody>
      </p:sp>
    </p:spTree>
    <p:extLst>
      <p:ext uri="{BB962C8B-B14F-4D97-AF65-F5344CB8AC3E}">
        <p14:creationId xmlns:p14="http://schemas.microsoft.com/office/powerpoint/2010/main" val="2079138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C83144-00E8-4752-BBBE-C0B06C19CAD5}" type="datetime1">
              <a:rPr lang="en-US" smtClean="0"/>
              <a:t>11/25/2018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Lahore Garrison University</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5980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970D0B-E49C-4B90-A272-A47C637DAED6}"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438082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77262933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64551009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5131823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11/25/2018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19513384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11/25/2018</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00892859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826A8-14F0-49E1-BD6E-B5F394B01B88}"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86126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8BD5E0-7BF2-4A4C-835B-6E2996BECCF7}"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811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346B6-79BD-452A-96E0-AA0D20F6D42A}"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8021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54862E-3CAB-4A63-A087-14C3E964BFC2}" type="datetime1">
              <a:rPr lang="en-US" smtClean="0"/>
              <a:t>11/25/2018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57724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3610FC-2FA2-4432-AE21-CAD95D581DDE}"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2601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24B866-D5F1-42DC-A89A-F2EEAE7999BF}" type="datetime1">
              <a:rPr lang="en-US" smtClean="0"/>
              <a:t>11/25/2018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3528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6315F8-6404-4637-944B-EECB2B4AEDC5}" type="datetime1">
              <a:rPr lang="en-US" smtClean="0"/>
              <a:t>11/25/2018</a:t>
            </a:fld>
            <a:endParaRPr lang="en-US"/>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09130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236D-160B-47A1-A56A-892C175B68E2}" type="datetime1">
              <a:rPr lang="en-US" smtClean="0"/>
              <a:t>11/25/2018</a:t>
            </a:fld>
            <a:endParaRPr lang="en-US"/>
          </a:p>
        </p:txBody>
      </p:sp>
      <p:sp>
        <p:nvSpPr>
          <p:cNvPr id="3" name="Footer Placeholder 2"/>
          <p:cNvSpPr>
            <a:spLocks noGrp="1"/>
          </p:cNvSpPr>
          <p:nvPr>
            <p:ph type="ftr" sz="quarter" idx="11"/>
          </p:nvPr>
        </p:nvSpPr>
        <p:spPr/>
        <p:txBody>
          <a:bodyPr/>
          <a:lstStyle/>
          <a:p>
            <a:r>
              <a:rPr lang="en-US" smtClean="0"/>
              <a:t>Lahore Garrison University</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46516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DE9719-2080-4674-844C-C64A8A413934}"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9599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FF8296-DE0B-4896-86F9-917D57899506}" type="datetime1">
              <a:rPr lang="en-US" smtClean="0"/>
              <a:t>11/25/2018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9318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970D0B-E49C-4B90-A272-A47C637DAED6}" type="datetime1">
              <a:rPr lang="en-US" smtClean="0"/>
              <a:t>11/25/2018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Lahore Garrison University</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194910255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337494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CSC364-Software Engineering </a:t>
            </a:r>
            <a:r>
              <a:rPr lang="en-US" sz="4400" dirty="0" smtClean="0"/>
              <a:t/>
            </a:r>
            <a:br>
              <a:rPr lang="en-US" sz="4400" dirty="0" smtClean="0"/>
            </a:br>
            <a:r>
              <a:rPr lang="en-US" sz="4400" dirty="0" smtClean="0"/>
              <a:t>				</a:t>
            </a:r>
            <a:r>
              <a:rPr lang="en-US" sz="4400" smtClean="0"/>
              <a:t>	Week-4</a:t>
            </a:r>
            <a:r>
              <a:rPr lang="en-US" sz="4400" dirty="0" smtClean="0"/>
              <a:t>	</a:t>
            </a:r>
            <a:r>
              <a:rPr lang="en-US" sz="4400" smtClean="0"/>
              <a:t>	Lecture-7</a:t>
            </a:r>
            <a:r>
              <a:rPr lang="en-US" sz="4400" dirty="0" smtClean="0"/>
              <a:t/>
            </a:r>
            <a:br>
              <a:rPr lang="en-US" sz="4400" dirty="0" smtClean="0"/>
            </a:br>
            <a:r>
              <a:rPr lang="en-US" sz="4400" dirty="0" smtClean="0"/>
              <a:t>										</a:t>
            </a:r>
            <a:r>
              <a:rPr lang="en-US" sz="2800" dirty="0" smtClean="0"/>
              <a:t>Semester-# Fall 2018</a:t>
            </a:r>
            <a:endParaRPr lang="en-US" sz="2800" dirty="0"/>
          </a:p>
        </p:txBody>
      </p:sp>
      <p:sp>
        <p:nvSpPr>
          <p:cNvPr id="3" name="Subtitle 2"/>
          <p:cNvSpPr>
            <a:spLocks noGrp="1"/>
          </p:cNvSpPr>
          <p:nvPr>
            <p:ph type="subTitle" idx="1"/>
          </p:nvPr>
        </p:nvSpPr>
        <p:spPr>
          <a:xfrm>
            <a:off x="1154955" y="5398699"/>
            <a:ext cx="8825658" cy="861420"/>
          </a:xfrm>
        </p:spPr>
        <p:txBody>
          <a:bodyPr>
            <a:normAutofit fontScale="92500"/>
          </a:bodyPr>
          <a:lstStyle/>
          <a:p>
            <a:pPr lvl="8" algn="l"/>
            <a:r>
              <a:rPr lang="en-US" dirty="0" smtClean="0">
                <a:latin typeface="Arial" panose="020B0604020202020204" pitchFamily="34" charset="0"/>
                <a:cs typeface="Arial" panose="020B0604020202020204" pitchFamily="34" charset="0"/>
              </a:rPr>
              <a:t>									Prepared by:</a:t>
            </a:r>
          </a:p>
          <a:p>
            <a:pPr lvl="8" algn="l"/>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M. </a:t>
            </a:r>
            <a:r>
              <a:rPr lang="en-US" dirty="0" err="1" smtClean="0">
                <a:latin typeface="Arial" panose="020B0604020202020204" pitchFamily="34" charset="0"/>
                <a:cs typeface="Arial" panose="020B0604020202020204" pitchFamily="34" charset="0"/>
              </a:rPr>
              <a:t>Sajid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Farooq</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49053" y="5631481"/>
            <a:ext cx="3859795" cy="304801"/>
          </a:xfrm>
        </p:spPr>
        <p:txBody>
          <a:bodyPr/>
          <a:lstStyle/>
          <a:p>
            <a:r>
              <a:rPr lang="en-US" dirty="0" smtClean="0"/>
              <a:t>Lahore Garrison University</a:t>
            </a:r>
            <a:endParaRPr lang="en-US" dirty="0"/>
          </a:p>
        </p:txBody>
      </p:sp>
      <p:sp>
        <p:nvSpPr>
          <p:cNvPr id="6" name="Slide Number Placeholder 5"/>
          <p:cNvSpPr>
            <a:spLocks noGrp="1"/>
          </p:cNvSpPr>
          <p:nvPr>
            <p:ph type="sldNum" sz="quarter" idx="12"/>
          </p:nvPr>
        </p:nvSpPr>
        <p:spPr/>
        <p:txBody>
          <a:bodyPr/>
          <a:lstStyle/>
          <a:p>
            <a:fld id="{8E9ED8F5-F0EE-4F30-BF79-1CB5FF8C36DA}" type="slidenum">
              <a:rPr lang="en-US" smtClean="0"/>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90351"/>
            <a:ext cx="1905000" cy="1905000"/>
          </a:xfrm>
          <a:prstGeom prst="rect">
            <a:avLst/>
          </a:prstGeom>
        </p:spPr>
      </p:pic>
    </p:spTree>
    <p:extLst>
      <p:ext uri="{BB962C8B-B14F-4D97-AF65-F5344CB8AC3E}">
        <p14:creationId xmlns:p14="http://schemas.microsoft.com/office/powerpoint/2010/main" val="2439307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10</a:t>
            </a:fld>
            <a:endParaRPr lang="en-US"/>
          </a:p>
        </p:txBody>
      </p:sp>
      <p:sp>
        <p:nvSpPr>
          <p:cNvPr id="3" name="Content Placeholder 2"/>
          <p:cNvSpPr>
            <a:spLocks noGrp="1"/>
          </p:cNvSpPr>
          <p:nvPr>
            <p:ph idx="1"/>
          </p:nvPr>
        </p:nvSpPr>
        <p:spPr/>
        <p:txBody>
          <a:bodyPr>
            <a:normAutofit/>
          </a:bodyPr>
          <a:lstStyle/>
          <a:p>
            <a:r>
              <a:rPr lang="en-US" altLang="en-US" sz="4000" b="1" dirty="0"/>
              <a:t>Functional and Non-functional Requirements</a:t>
            </a:r>
            <a:endParaRPr lang="en-US" sz="4000" b="1" dirty="0"/>
          </a:p>
        </p:txBody>
      </p:sp>
    </p:spTree>
    <p:extLst>
      <p:ext uri="{BB962C8B-B14F-4D97-AF65-F5344CB8AC3E}">
        <p14:creationId xmlns:p14="http://schemas.microsoft.com/office/powerpoint/2010/main" val="1667424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11</a:t>
            </a:fld>
            <a:endParaRPr lang="en-US"/>
          </a:p>
        </p:txBody>
      </p:sp>
      <p:sp>
        <p:nvSpPr>
          <p:cNvPr id="3" name="Content Placeholder 2"/>
          <p:cNvSpPr>
            <a:spLocks noGrp="1"/>
          </p:cNvSpPr>
          <p:nvPr>
            <p:ph idx="1"/>
          </p:nvPr>
        </p:nvSpPr>
        <p:spPr/>
        <p:txBody>
          <a:bodyPr>
            <a:normAutofit/>
          </a:bodyPr>
          <a:lstStyle/>
          <a:p>
            <a:r>
              <a:rPr lang="en-US" altLang="en-US" sz="4000" b="1" dirty="0"/>
              <a:t>Requirement Statement versus</a:t>
            </a:r>
            <a:br>
              <a:rPr lang="en-US" altLang="en-US" sz="4000" b="1" dirty="0"/>
            </a:br>
            <a:r>
              <a:rPr lang="en-US" altLang="en-US" sz="4000" b="1" dirty="0"/>
              <a:t>Requirement </a:t>
            </a:r>
            <a:r>
              <a:rPr lang="en-US" altLang="en-US" sz="4000" b="1" dirty="0" smtClean="0"/>
              <a:t>Specification</a:t>
            </a:r>
            <a:endParaRPr lang="en-US" sz="4000" b="1" dirty="0"/>
          </a:p>
        </p:txBody>
      </p:sp>
    </p:spTree>
    <p:extLst>
      <p:ext uri="{BB962C8B-B14F-4D97-AF65-F5344CB8AC3E}">
        <p14:creationId xmlns:p14="http://schemas.microsoft.com/office/powerpoint/2010/main" val="40522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12</a:t>
            </a:fld>
            <a:endParaRPr lang="en-US"/>
          </a:p>
        </p:txBody>
      </p:sp>
      <p:sp>
        <p:nvSpPr>
          <p:cNvPr id="3" name="Content Placeholder 2"/>
          <p:cNvSpPr>
            <a:spLocks noGrp="1"/>
          </p:cNvSpPr>
          <p:nvPr>
            <p:ph idx="1"/>
          </p:nvPr>
        </p:nvSpPr>
        <p:spPr/>
        <p:txBody>
          <a:bodyPr>
            <a:normAutofit/>
          </a:bodyPr>
          <a:lstStyle/>
          <a:p>
            <a:r>
              <a:rPr lang="en-US" altLang="en-US" sz="4000" b="1" dirty="0"/>
              <a:t>Some Risks from Inadequate Requirement Process</a:t>
            </a:r>
            <a:endParaRPr lang="en-US" sz="4000" b="1" dirty="0"/>
          </a:p>
        </p:txBody>
      </p:sp>
    </p:spTree>
    <p:extLst>
      <p:ext uri="{BB962C8B-B14F-4D97-AF65-F5344CB8AC3E}">
        <p14:creationId xmlns:p14="http://schemas.microsoft.com/office/powerpoint/2010/main" val="651725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altLang="en-US" dirty="0"/>
              <a:t>Some Risks From Inadequate Requirement Process</a:t>
            </a:r>
            <a:endParaRPr lang="en-US" b="1"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a:lnSpc>
                <a:spcPct val="90000"/>
              </a:lnSpc>
            </a:pPr>
            <a:r>
              <a:rPr lang="en-US" altLang="en-US" sz="2400" dirty="0"/>
              <a:t>Insufficient user involvement leads to unacceptable products.</a:t>
            </a:r>
          </a:p>
          <a:p>
            <a:pPr>
              <a:lnSpc>
                <a:spcPct val="90000"/>
              </a:lnSpc>
            </a:pPr>
            <a:r>
              <a:rPr lang="en-US" altLang="en-US" sz="2400" dirty="0"/>
              <a:t>Creeping user requirements contribute to overruns and degrade product quality.</a:t>
            </a:r>
          </a:p>
          <a:p>
            <a:pPr>
              <a:lnSpc>
                <a:spcPct val="90000"/>
              </a:lnSpc>
            </a:pPr>
            <a:r>
              <a:rPr lang="en-US" altLang="en-US" sz="2400" dirty="0"/>
              <a:t>Ambiguous requirements lead to ill-spent time and rework.</a:t>
            </a:r>
          </a:p>
          <a:p>
            <a:pPr>
              <a:lnSpc>
                <a:spcPct val="90000"/>
              </a:lnSpc>
            </a:pPr>
            <a:r>
              <a:rPr lang="en-US" altLang="en-US" sz="2400" dirty="0"/>
              <a:t>Gold-plating by developers and users adds unnecessary features.</a:t>
            </a:r>
          </a:p>
          <a:p>
            <a:pPr>
              <a:lnSpc>
                <a:spcPct val="90000"/>
              </a:lnSpc>
            </a:pPr>
            <a:r>
              <a:rPr lang="en-US" altLang="en-US" sz="2400" dirty="0"/>
              <a:t>Minimal specifications lead to missing key requirements.</a:t>
            </a:r>
          </a:p>
          <a:p>
            <a:pPr>
              <a:lnSpc>
                <a:spcPct val="90000"/>
              </a:lnSpc>
            </a:pPr>
            <a:r>
              <a:rPr lang="en-US" altLang="en-US" sz="2400" dirty="0"/>
              <a:t>Overlooking the needs of certain user classes (stake holders) leads to dissatisfied customers.</a:t>
            </a:r>
          </a:p>
          <a:p>
            <a:pPr>
              <a:lnSpc>
                <a:spcPct val="90000"/>
              </a:lnSpc>
            </a:pPr>
            <a:r>
              <a:rPr lang="en-US" altLang="en-US" sz="2400" dirty="0"/>
              <a:t>Incompletely defined requirements make accurate project planning and tracking impossible. </a:t>
            </a:r>
            <a:endParaRPr lang="en-US" altLang="en-US" sz="2800" dirty="0"/>
          </a:p>
          <a:p>
            <a:endParaRPr lang="en-US" sz="24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13</a:t>
            </a:fld>
            <a:endParaRPr lang="en-US"/>
          </a:p>
        </p:txBody>
      </p:sp>
    </p:spTree>
    <p:extLst>
      <p:ext uri="{BB962C8B-B14F-4D97-AF65-F5344CB8AC3E}">
        <p14:creationId xmlns:p14="http://schemas.microsoft.com/office/powerpoint/2010/main" val="4275178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Stack Holders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14</a:t>
            </a:fld>
            <a:endParaRPr lang="en-US"/>
          </a:p>
        </p:txBody>
      </p:sp>
      <p:pic>
        <p:nvPicPr>
          <p:cNvPr id="6" name="Picture 5"/>
          <p:cNvPicPr>
            <a:picLocks noChangeAspect="1"/>
          </p:cNvPicPr>
          <p:nvPr/>
        </p:nvPicPr>
        <p:blipFill>
          <a:blip r:embed="rId2"/>
          <a:stretch>
            <a:fillRect/>
          </a:stretch>
        </p:blipFill>
        <p:spPr>
          <a:xfrm>
            <a:off x="2715491" y="2272145"/>
            <a:ext cx="6580909" cy="4119693"/>
          </a:xfrm>
          <a:prstGeom prst="rect">
            <a:avLst/>
          </a:prstGeom>
        </p:spPr>
      </p:pic>
    </p:spTree>
    <p:extLst>
      <p:ext uri="{BB962C8B-B14F-4D97-AF65-F5344CB8AC3E}">
        <p14:creationId xmlns:p14="http://schemas.microsoft.com/office/powerpoint/2010/main" val="2850420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Stake Holders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15</a:t>
            </a:fld>
            <a:endParaRPr lang="en-US"/>
          </a:p>
        </p:txBody>
      </p:sp>
      <p:pic>
        <p:nvPicPr>
          <p:cNvPr id="6" name="Picture 5"/>
          <p:cNvPicPr>
            <a:picLocks noChangeAspect="1"/>
          </p:cNvPicPr>
          <p:nvPr/>
        </p:nvPicPr>
        <p:blipFill>
          <a:blip r:embed="rId2"/>
          <a:stretch>
            <a:fillRect/>
          </a:stretch>
        </p:blipFill>
        <p:spPr>
          <a:xfrm>
            <a:off x="3787918" y="2230582"/>
            <a:ext cx="4857318" cy="4466057"/>
          </a:xfrm>
          <a:prstGeom prst="rect">
            <a:avLst/>
          </a:prstGeom>
        </p:spPr>
      </p:pic>
    </p:spTree>
    <p:extLst>
      <p:ext uri="{BB962C8B-B14F-4D97-AF65-F5344CB8AC3E}">
        <p14:creationId xmlns:p14="http://schemas.microsoft.com/office/powerpoint/2010/main" val="1302657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Stake Holders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16</a:t>
            </a:fld>
            <a:endParaRPr lang="en-US"/>
          </a:p>
        </p:txBody>
      </p:sp>
      <p:pic>
        <p:nvPicPr>
          <p:cNvPr id="3" name="Picture 2"/>
          <p:cNvPicPr>
            <a:picLocks noChangeAspect="1"/>
          </p:cNvPicPr>
          <p:nvPr/>
        </p:nvPicPr>
        <p:blipFill>
          <a:blip r:embed="rId2"/>
          <a:stretch>
            <a:fillRect/>
          </a:stretch>
        </p:blipFill>
        <p:spPr>
          <a:xfrm>
            <a:off x="3172691" y="2244436"/>
            <a:ext cx="6137564" cy="4336473"/>
          </a:xfrm>
          <a:prstGeom prst="rect">
            <a:avLst/>
          </a:prstGeom>
        </p:spPr>
      </p:pic>
    </p:spTree>
    <p:extLst>
      <p:ext uri="{BB962C8B-B14F-4D97-AF65-F5344CB8AC3E}">
        <p14:creationId xmlns:p14="http://schemas.microsoft.com/office/powerpoint/2010/main" val="1606599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Stake Holders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17</a:t>
            </a:fld>
            <a:endParaRPr lang="en-US"/>
          </a:p>
        </p:txBody>
      </p:sp>
      <p:pic>
        <p:nvPicPr>
          <p:cNvPr id="6" name="Picture 5"/>
          <p:cNvPicPr>
            <a:picLocks noChangeAspect="1"/>
          </p:cNvPicPr>
          <p:nvPr/>
        </p:nvPicPr>
        <p:blipFill>
          <a:blip r:embed="rId2"/>
          <a:stretch>
            <a:fillRect/>
          </a:stretch>
        </p:blipFill>
        <p:spPr>
          <a:xfrm>
            <a:off x="3787918" y="2230582"/>
            <a:ext cx="4857318" cy="4466057"/>
          </a:xfrm>
          <a:prstGeom prst="rect">
            <a:avLst/>
          </a:prstGeom>
        </p:spPr>
      </p:pic>
    </p:spTree>
    <p:extLst>
      <p:ext uri="{BB962C8B-B14F-4D97-AF65-F5344CB8AC3E}">
        <p14:creationId xmlns:p14="http://schemas.microsoft.com/office/powerpoint/2010/main" val="124818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Stake Holders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18</a:t>
            </a:fld>
            <a:endParaRPr lang="en-US"/>
          </a:p>
        </p:txBody>
      </p:sp>
      <p:pic>
        <p:nvPicPr>
          <p:cNvPr id="3" name="Picture 2"/>
          <p:cNvPicPr>
            <a:picLocks noChangeAspect="1"/>
          </p:cNvPicPr>
          <p:nvPr/>
        </p:nvPicPr>
        <p:blipFill>
          <a:blip r:embed="rId2"/>
          <a:stretch>
            <a:fillRect/>
          </a:stretch>
        </p:blipFill>
        <p:spPr>
          <a:xfrm>
            <a:off x="3803073" y="2216727"/>
            <a:ext cx="5659582" cy="4322617"/>
          </a:xfrm>
          <a:prstGeom prst="rect">
            <a:avLst/>
          </a:prstGeom>
        </p:spPr>
      </p:pic>
    </p:spTree>
    <p:extLst>
      <p:ext uri="{BB962C8B-B14F-4D97-AF65-F5344CB8AC3E}">
        <p14:creationId xmlns:p14="http://schemas.microsoft.com/office/powerpoint/2010/main" val="3038709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Stake Holders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19</a:t>
            </a:fld>
            <a:endParaRPr lang="en-US"/>
          </a:p>
        </p:txBody>
      </p:sp>
      <p:pic>
        <p:nvPicPr>
          <p:cNvPr id="3" name="Picture 2"/>
          <p:cNvPicPr>
            <a:picLocks noChangeAspect="1"/>
          </p:cNvPicPr>
          <p:nvPr/>
        </p:nvPicPr>
        <p:blipFill>
          <a:blip r:embed="rId2"/>
          <a:stretch>
            <a:fillRect/>
          </a:stretch>
        </p:blipFill>
        <p:spPr>
          <a:xfrm>
            <a:off x="3690504" y="2244437"/>
            <a:ext cx="6270914" cy="4452202"/>
          </a:xfrm>
          <a:prstGeom prst="rect">
            <a:avLst/>
          </a:prstGeom>
        </p:spPr>
      </p:pic>
    </p:spTree>
    <p:extLst>
      <p:ext uri="{BB962C8B-B14F-4D97-AF65-F5344CB8AC3E}">
        <p14:creationId xmlns:p14="http://schemas.microsoft.com/office/powerpoint/2010/main" val="342141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32104"/>
            <a:ext cx="8761413" cy="706964"/>
          </a:xfrm>
        </p:spPr>
        <p:txBody>
          <a:bodyPr/>
          <a:lstStyle/>
          <a:p>
            <a:pPr algn="ctr"/>
            <a:r>
              <a:rPr lang="en-US" altLang="en-US" dirty="0"/>
              <a:t>Requirement Engineering</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a:t>
            </a:fld>
            <a:endParaRPr lang="en-US"/>
          </a:p>
        </p:txBody>
      </p:sp>
    </p:spTree>
    <p:extLst>
      <p:ext uri="{BB962C8B-B14F-4D97-AF65-F5344CB8AC3E}">
        <p14:creationId xmlns:p14="http://schemas.microsoft.com/office/powerpoint/2010/main" val="591280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altLang="en-US" sz="9600" dirty="0">
                <a:solidFill>
                  <a:srgbClr val="FF66FF"/>
                </a:solidFill>
              </a:rPr>
              <a:t>The End</a:t>
            </a:r>
            <a:endParaRPr lang="en-US" sz="96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20</a:t>
            </a:fld>
            <a:endParaRPr lang="en-US"/>
          </a:p>
        </p:txBody>
      </p:sp>
    </p:spTree>
    <p:extLst>
      <p:ext uri="{BB962C8B-B14F-4D97-AF65-F5344CB8AC3E}">
        <p14:creationId xmlns:p14="http://schemas.microsoft.com/office/powerpoint/2010/main" val="683319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184366"/>
            <a:ext cx="8825659" cy="4835434"/>
          </a:xfrm>
        </p:spPr>
        <p:txBody>
          <a:bodyPr>
            <a:normAutofit/>
          </a:bodyPr>
          <a:lstStyle/>
          <a:p>
            <a:pPr algn="ctr"/>
            <a:endParaRPr lang="en-US" sz="3600" dirty="0" smtClean="0"/>
          </a:p>
          <a:p>
            <a:pPr algn="ctr"/>
            <a:endParaRPr lang="en-US" sz="3600" dirty="0"/>
          </a:p>
          <a:p>
            <a:pPr algn="ctr"/>
            <a:endParaRPr lang="en-US" sz="3600" dirty="0" smtClean="0"/>
          </a:p>
          <a:p>
            <a:pPr marL="0" indent="0" algn="ctr">
              <a:buNone/>
            </a:pPr>
            <a:r>
              <a:rPr lang="en-US" sz="3600" dirty="0" smtClean="0"/>
              <a:t>Q &amp; A</a:t>
            </a:r>
            <a:endParaRPr lang="en-US" sz="36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21</a:t>
            </a:fld>
            <a:endParaRPr lang="en-US"/>
          </a:p>
        </p:txBody>
      </p:sp>
    </p:spTree>
    <p:extLst>
      <p:ext uri="{BB962C8B-B14F-4D97-AF65-F5344CB8AC3E}">
        <p14:creationId xmlns:p14="http://schemas.microsoft.com/office/powerpoint/2010/main" val="1670178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References	</a:t>
            </a:r>
            <a:endParaRPr lang="en-US" dirty="0"/>
          </a:p>
        </p:txBody>
      </p:sp>
      <p:sp>
        <p:nvSpPr>
          <p:cNvPr id="2" name="Content Placeholder 1"/>
          <p:cNvSpPr>
            <a:spLocks noGrp="1"/>
          </p:cNvSpPr>
          <p:nvPr>
            <p:ph idx="1"/>
          </p:nvPr>
        </p:nvSpPr>
        <p:spPr/>
        <p:txBody>
          <a:bodyPr/>
          <a:lstStyle/>
          <a:p>
            <a:r>
              <a:rPr lang="en-US" dirty="0" smtClean="0"/>
              <a:t>These lecture notes were taken from following source:</a:t>
            </a:r>
            <a:endParaRPr 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22</a:t>
            </a:fld>
            <a:endParaRPr lang="en-US"/>
          </a:p>
        </p:txBody>
      </p:sp>
    </p:spTree>
    <p:extLst>
      <p:ext uri="{BB962C8B-B14F-4D97-AF65-F5344CB8AC3E}">
        <p14:creationId xmlns:p14="http://schemas.microsoft.com/office/powerpoint/2010/main" val="111756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Role of Requirements</a:t>
            </a:r>
            <a:endParaRPr lang="en-US" dirty="0">
              <a:solidFill>
                <a:schemeClr val="bg1"/>
              </a:solidFill>
            </a:endParaRPr>
          </a:p>
        </p:txBody>
      </p:sp>
      <p:pic>
        <p:nvPicPr>
          <p:cNvPr id="21" name="Content Placeholder 20"/>
          <p:cNvPicPr>
            <a:picLocks noGrp="1" noChangeAspect="1"/>
          </p:cNvPicPr>
          <p:nvPr>
            <p:ph idx="1"/>
          </p:nvPr>
        </p:nvPicPr>
        <p:blipFill>
          <a:blip r:embed="rId2"/>
          <a:stretch>
            <a:fillRect/>
          </a:stretch>
        </p:blipFill>
        <p:spPr>
          <a:xfrm>
            <a:off x="2491007" y="2299856"/>
            <a:ext cx="6747163" cy="4244382"/>
          </a:xfrm>
          <a:prstGeom prst="rect">
            <a:avLst/>
          </a:prstGeom>
        </p:spPr>
      </p:pic>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3</a:t>
            </a:fld>
            <a:endParaRPr lang="en-US"/>
          </a:p>
        </p:txBody>
      </p:sp>
    </p:spTree>
    <p:extLst>
      <p:ext uri="{BB962C8B-B14F-4D97-AF65-F5344CB8AC3E}">
        <p14:creationId xmlns:p14="http://schemas.microsoft.com/office/powerpoint/2010/main" val="131357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Software Requirements – Definition - IEEE</a:t>
            </a:r>
            <a:endParaRPr lang="en-US" b="1" dirty="0">
              <a:solidFill>
                <a:schemeClr val="bg1"/>
              </a:solidFill>
            </a:endParaRPr>
          </a:p>
        </p:txBody>
      </p:sp>
      <p:sp>
        <p:nvSpPr>
          <p:cNvPr id="3" name="Content Placeholder 2"/>
          <p:cNvSpPr>
            <a:spLocks noGrp="1"/>
          </p:cNvSpPr>
          <p:nvPr>
            <p:ph idx="1"/>
          </p:nvPr>
        </p:nvSpPr>
        <p:spPr/>
        <p:txBody>
          <a:bodyPr>
            <a:normAutofit/>
          </a:bodyPr>
          <a:lstStyle/>
          <a:p>
            <a:pPr>
              <a:lnSpc>
                <a:spcPct val="90000"/>
              </a:lnSpc>
              <a:buFontTx/>
              <a:buChar char="1"/>
            </a:pPr>
            <a:r>
              <a:rPr lang="en-US" altLang="en-US" sz="2400" dirty="0"/>
              <a:t>A condition or capability needed by user to solve a problem or achieve an objective.</a:t>
            </a:r>
          </a:p>
          <a:p>
            <a:pPr>
              <a:lnSpc>
                <a:spcPct val="90000"/>
              </a:lnSpc>
              <a:buFontTx/>
              <a:buChar char="2"/>
            </a:pPr>
            <a:r>
              <a:rPr lang="en-US" altLang="en-US" sz="2400" dirty="0"/>
              <a:t>A condition or capability that must be met or possessed by a system or system component to satisfy a contract, standard, specification, or other formally imposed document.</a:t>
            </a:r>
          </a:p>
          <a:p>
            <a:pPr>
              <a:lnSpc>
                <a:spcPct val="90000"/>
              </a:lnSpc>
              <a:buFontTx/>
              <a:buChar char="3"/>
            </a:pPr>
            <a:r>
              <a:rPr lang="en-US" altLang="en-US" sz="2400" dirty="0"/>
              <a:t>A documented representation of a condition or capability as in 1 or 2.</a:t>
            </a:r>
            <a:endParaRPr lang="en-US" altLang="en-US" sz="2000" dirty="0"/>
          </a:p>
          <a:p>
            <a:endParaRPr lang="en-US" sz="24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4</a:t>
            </a:fld>
            <a:endParaRPr lang="en-US"/>
          </a:p>
        </p:txBody>
      </p:sp>
    </p:spTree>
    <p:extLst>
      <p:ext uri="{BB962C8B-B14F-4D97-AF65-F5344CB8AC3E}">
        <p14:creationId xmlns:p14="http://schemas.microsoft.com/office/powerpoint/2010/main" val="1071161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73668"/>
            <a:ext cx="8697167" cy="706964"/>
          </a:xfrm>
        </p:spPr>
        <p:txBody>
          <a:bodyPr/>
          <a:lstStyle/>
          <a:p>
            <a:r>
              <a:rPr lang="en-US" altLang="en-US" dirty="0"/>
              <a:t>Software Requirements – Definition - Jones</a:t>
            </a:r>
            <a:endParaRPr lang="en-US" b="1" dirty="0">
              <a:solidFill>
                <a:schemeClr val="bg1"/>
              </a:solidFill>
            </a:endParaRPr>
          </a:p>
        </p:txBody>
      </p:sp>
      <p:sp>
        <p:nvSpPr>
          <p:cNvPr id="3" name="Content Placeholder 2"/>
          <p:cNvSpPr>
            <a:spLocks noGrp="1"/>
          </p:cNvSpPr>
          <p:nvPr>
            <p:ph idx="1"/>
          </p:nvPr>
        </p:nvSpPr>
        <p:spPr/>
        <p:txBody>
          <a:bodyPr>
            <a:normAutofit/>
          </a:bodyPr>
          <a:lstStyle/>
          <a:p>
            <a:pPr fontAlgn="t"/>
            <a:r>
              <a:rPr lang="en-US" altLang="en-US" sz="2400" dirty="0"/>
              <a:t>The statement of needs by a user that triggers the development of a program or system - </a:t>
            </a:r>
            <a:r>
              <a:rPr lang="en-US" altLang="en-US" sz="2400" i="1" dirty="0"/>
              <a:t>Jones 1994</a:t>
            </a:r>
            <a:endParaRPr lang="en-US" altLang="en-US" sz="2400" dirty="0"/>
          </a:p>
          <a:p>
            <a:pPr fontAlgn="t"/>
            <a:endParaRPr lang="x-none" sz="24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5</a:t>
            </a:fld>
            <a:endParaRPr lang="en-US"/>
          </a:p>
        </p:txBody>
      </p:sp>
    </p:spTree>
    <p:extLst>
      <p:ext uri="{BB962C8B-B14F-4D97-AF65-F5344CB8AC3E}">
        <p14:creationId xmlns:p14="http://schemas.microsoft.com/office/powerpoint/2010/main" val="4015037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altLang="en-US" dirty="0"/>
              <a:t>Software Requirements - Definition</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6</a:t>
            </a:fld>
            <a:endParaRPr lang="en-US"/>
          </a:p>
        </p:txBody>
      </p:sp>
      <p:sp>
        <p:nvSpPr>
          <p:cNvPr id="3" name="Content Placeholder 2"/>
          <p:cNvSpPr>
            <a:spLocks noGrp="1"/>
          </p:cNvSpPr>
          <p:nvPr>
            <p:ph idx="1"/>
          </p:nvPr>
        </p:nvSpPr>
        <p:spPr/>
        <p:txBody>
          <a:bodyPr/>
          <a:lstStyle/>
          <a:p>
            <a:r>
              <a:rPr lang="en-US" sz="2400" dirty="0"/>
              <a:t>Requirements are ... A specification of what should be implemented. They are descriptions of how the system should behave, or of a system property or attribute. They may be a constraint on the development process of the system. - Sommerville 1997</a:t>
            </a:r>
          </a:p>
          <a:p>
            <a:endParaRPr lang="en-US" dirty="0"/>
          </a:p>
        </p:txBody>
      </p:sp>
    </p:spTree>
    <p:extLst>
      <p:ext uri="{BB962C8B-B14F-4D97-AF65-F5344CB8AC3E}">
        <p14:creationId xmlns:p14="http://schemas.microsoft.com/office/powerpoint/2010/main" val="122761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89" y="945657"/>
            <a:ext cx="8761413" cy="706964"/>
          </a:xfrm>
        </p:spPr>
        <p:txBody>
          <a:bodyPr/>
          <a:lstStyle/>
          <a:p>
            <a:r>
              <a:rPr lang="en-US" altLang="en-US" dirty="0"/>
              <a:t>Importance of the Software Requirement Process</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7</a:t>
            </a:fld>
            <a:endParaRPr lang="en-US"/>
          </a:p>
        </p:txBody>
      </p:sp>
      <p:sp>
        <p:nvSpPr>
          <p:cNvPr id="3" name="Content Placeholder 2"/>
          <p:cNvSpPr>
            <a:spLocks noGrp="1"/>
          </p:cNvSpPr>
          <p:nvPr>
            <p:ph idx="1"/>
          </p:nvPr>
        </p:nvSpPr>
        <p:spPr/>
        <p:txBody>
          <a:bodyPr>
            <a:normAutofit fontScale="85000" lnSpcReduction="10000"/>
          </a:bodyPr>
          <a:lstStyle/>
          <a:p>
            <a:pPr marL="0" indent="0">
              <a:lnSpc>
                <a:spcPct val="90000"/>
              </a:lnSpc>
              <a:buNone/>
            </a:pPr>
            <a:r>
              <a:rPr lang="en-US" altLang="en-US" sz="3200" dirty="0"/>
              <a:t>The 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part of the work so cripples the system if done wrong. No other part is more difficult to rectify later.</a:t>
            </a:r>
          </a:p>
          <a:p>
            <a:pPr marL="2400300" lvl="2" indent="-1485900">
              <a:lnSpc>
                <a:spcPct val="90000"/>
              </a:lnSpc>
              <a:buNone/>
            </a:pPr>
            <a:r>
              <a:rPr lang="en-US" altLang="en-US" sz="2400" i="1" dirty="0"/>
              <a:t>Fred Brooks - No Silver Bullet: Essence and Accidents of Software Engineering, 1987.</a:t>
            </a:r>
            <a:endParaRPr lang="en-US" altLang="en-US" sz="2400" dirty="0"/>
          </a:p>
          <a:p>
            <a:endParaRPr lang="en-US" dirty="0"/>
          </a:p>
        </p:txBody>
      </p:sp>
    </p:spTree>
    <p:extLst>
      <p:ext uri="{BB962C8B-B14F-4D97-AF65-F5344CB8AC3E}">
        <p14:creationId xmlns:p14="http://schemas.microsoft.com/office/powerpoint/2010/main" val="3908549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dirty="0" smtClean="0"/>
              <a:t>Requirement Origin Vs. Cost</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8</a:t>
            </a:fld>
            <a:endParaRPr lang="en-US"/>
          </a:p>
        </p:txBody>
      </p:sp>
      <p:pic>
        <p:nvPicPr>
          <p:cNvPr id="6" name="Picture 5"/>
          <p:cNvPicPr>
            <a:picLocks noChangeAspect="1"/>
          </p:cNvPicPr>
          <p:nvPr/>
        </p:nvPicPr>
        <p:blipFill>
          <a:blip r:embed="rId2"/>
          <a:stretch>
            <a:fillRect/>
          </a:stretch>
        </p:blipFill>
        <p:spPr>
          <a:xfrm>
            <a:off x="2491007" y="2249330"/>
            <a:ext cx="6534584" cy="4447309"/>
          </a:xfrm>
          <a:prstGeom prst="rect">
            <a:avLst/>
          </a:prstGeom>
        </p:spPr>
      </p:pic>
    </p:spTree>
    <p:extLst>
      <p:ext uri="{BB962C8B-B14F-4D97-AF65-F5344CB8AC3E}">
        <p14:creationId xmlns:p14="http://schemas.microsoft.com/office/powerpoint/2010/main" val="3724329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r>
              <a:rPr lang="en-US" altLang="en-US" dirty="0"/>
              <a:t>Levels of Requirements</a:t>
            </a:r>
            <a:endParaRPr lang="en-US" b="1" dirty="0">
              <a:solidFill>
                <a:schemeClr val="bg1"/>
              </a:solidFill>
            </a:endParaRPr>
          </a:p>
        </p:txBody>
      </p:sp>
      <p:sp>
        <p:nvSpPr>
          <p:cNvPr id="3" name="Content Placeholder 2"/>
          <p:cNvSpPr>
            <a:spLocks noGrp="1"/>
          </p:cNvSpPr>
          <p:nvPr>
            <p:ph idx="1"/>
          </p:nvPr>
        </p:nvSpPr>
        <p:spPr/>
        <p:txBody>
          <a:bodyPr>
            <a:normAutofit/>
          </a:bodyPr>
          <a:lstStyle/>
          <a:p>
            <a:pPr>
              <a:lnSpc>
                <a:spcPct val="90000"/>
              </a:lnSpc>
            </a:pPr>
            <a:r>
              <a:rPr lang="en-US" altLang="en-US" sz="2400" dirty="0"/>
              <a:t>Business Requirements</a:t>
            </a:r>
          </a:p>
          <a:p>
            <a:pPr>
              <a:lnSpc>
                <a:spcPct val="90000"/>
              </a:lnSpc>
            </a:pPr>
            <a:r>
              <a:rPr lang="en-US" altLang="en-US" sz="2400" dirty="0"/>
              <a:t>User Requirements</a:t>
            </a:r>
          </a:p>
          <a:p>
            <a:pPr>
              <a:lnSpc>
                <a:spcPct val="90000"/>
              </a:lnSpc>
            </a:pPr>
            <a:r>
              <a:rPr lang="en-US" altLang="en-US" sz="2400" dirty="0"/>
              <a:t>Functional Requirements</a:t>
            </a:r>
          </a:p>
          <a:p>
            <a:pPr>
              <a:lnSpc>
                <a:spcPct val="90000"/>
              </a:lnSpc>
            </a:pPr>
            <a:r>
              <a:rPr lang="en-US" altLang="en-US" sz="2400" dirty="0"/>
              <a:t>Non-Functional Requirements</a:t>
            </a:r>
          </a:p>
          <a:p>
            <a:pPr>
              <a:lnSpc>
                <a:spcPct val="90000"/>
              </a:lnSpc>
            </a:pPr>
            <a:endParaRPr lang="en-US" altLang="en-US" sz="2400" dirty="0"/>
          </a:p>
          <a:p>
            <a:endParaRPr lang="en-US" sz="24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9</a:t>
            </a:fld>
            <a:endParaRPr lang="en-US"/>
          </a:p>
        </p:txBody>
      </p:sp>
    </p:spTree>
    <p:extLst>
      <p:ext uri="{BB962C8B-B14F-4D97-AF65-F5344CB8AC3E}">
        <p14:creationId xmlns:p14="http://schemas.microsoft.com/office/powerpoint/2010/main" val="897266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243</TotalTime>
  <Words>463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 Boardroom</vt:lpstr>
      <vt:lpstr>      CSC364-Software Engineering       Week-4  Lecture-7           Semester-# Fall 2018</vt:lpstr>
      <vt:lpstr>Requirement Engineering</vt:lpstr>
      <vt:lpstr>Role of Requirements</vt:lpstr>
      <vt:lpstr>Software Requirements – Definition - IEEE</vt:lpstr>
      <vt:lpstr>Software Requirements – Definition - Jones</vt:lpstr>
      <vt:lpstr>Software Requirements - Definition</vt:lpstr>
      <vt:lpstr>Importance of the Software Requirement Process</vt:lpstr>
      <vt:lpstr>Requirement Origin Vs. Cost</vt:lpstr>
      <vt:lpstr>Levels of Requirements</vt:lpstr>
      <vt:lpstr>PowerPoint Presentation</vt:lpstr>
      <vt:lpstr>PowerPoint Presentation</vt:lpstr>
      <vt:lpstr>PowerPoint Presentation</vt:lpstr>
      <vt:lpstr>Some Risks From Inadequate Requirement Process</vt:lpstr>
      <vt:lpstr>Stack Holders</vt:lpstr>
      <vt:lpstr>Stake Holders</vt:lpstr>
      <vt:lpstr>Stake Holders</vt:lpstr>
      <vt:lpstr>Stake Holders</vt:lpstr>
      <vt:lpstr>Stake Holders</vt:lpstr>
      <vt:lpstr>Stake Holders</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Zulkifl Hasan</dc:creator>
  <cp:lastModifiedBy>umair 335</cp:lastModifiedBy>
  <cp:revision>176</cp:revision>
  <dcterms:created xsi:type="dcterms:W3CDTF">2017-09-15T05:33:00Z</dcterms:created>
  <dcterms:modified xsi:type="dcterms:W3CDTF">2018-11-26T02:49:03Z</dcterms:modified>
</cp:coreProperties>
</file>