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9"/>
  </p:notesMasterIdLst>
  <p:handoutMasterIdLst>
    <p:handoutMasterId r:id="rId20"/>
  </p:handoutMasterIdLst>
  <p:sldIdLst>
    <p:sldId id="270" r:id="rId2"/>
    <p:sldId id="262" r:id="rId3"/>
    <p:sldId id="261" r:id="rId4"/>
    <p:sldId id="273" r:id="rId5"/>
    <p:sldId id="275" r:id="rId6"/>
    <p:sldId id="276" r:id="rId7"/>
    <p:sldId id="278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69" r:id="rId16"/>
    <p:sldId id="267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CSC374 Information Security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33F72-4345-43EB-9D50-22A28716DB6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BA8CB-EB9C-4201-8058-05B51BDDF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72609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CSC374 Information Security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3334B-387A-4760-B2D7-7C6A34A0B6CC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26A4D-5053-4FDB-93C4-872D09897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384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AC83144-00E8-4752-BBBE-C0B06C19CAD5}" type="datetime1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07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0D0B-E49C-4B90-A272-A47C637DAED6}" type="datetime1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08282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0D0B-E49C-4B90-A272-A47C637DAED6}" type="datetime1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29336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0D0B-E49C-4B90-A272-A47C637DAED6}" type="datetime1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10090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0D0B-E49C-4B90-A272-A47C637DAED6}" type="datetime1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82388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0D0B-E49C-4B90-A272-A47C637DAED6}" type="datetime1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33848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0D0B-E49C-4B90-A272-A47C637DAED6}" type="datetime1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28598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97826A8-14F0-49E1-BD6E-B5F394B01B88}" type="datetime1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26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28BD5E0-7BF2-4A4C-835B-6E2996BECCF7}" type="datetime1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09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346B6-79BD-452A-96E0-AA0D20F6D42A}" type="datetime1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1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4862E-3CAB-4A63-A087-14C3E964BFC2}" type="datetime1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4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10FC-2FA2-4432-AE21-CAD95D581DDE}" type="datetime1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1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B866-D5F1-42DC-A89A-F2EEAE7999BF}" type="datetime1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8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15F8-6404-4637-944B-EECB2B4AEDC5}" type="datetime1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01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236D-160B-47A1-A56A-892C175B68E2}" type="datetime1">
              <a:rPr lang="en-US" smtClean="0"/>
              <a:t>10/29/2018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60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9719-2080-4674-844C-C64A8A413934}" type="datetime1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92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8296-DE0B-4896-86F9-917D57899506}" type="datetime1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8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9970D0B-E49C-4B90-A272-A47C637DAED6}" type="datetime1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0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33749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CSC364-Software Engineering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				</a:t>
            </a:r>
            <a:r>
              <a:rPr lang="en-US" sz="4400" smtClean="0"/>
              <a:t>	</a:t>
            </a:r>
            <a:r>
              <a:rPr lang="en-US" sz="4400" smtClean="0"/>
              <a:t>Week-5</a:t>
            </a:r>
            <a:r>
              <a:rPr lang="en-US" sz="4400" dirty="0" smtClean="0"/>
              <a:t>		Lecture-8</a:t>
            </a:r>
            <a:br>
              <a:rPr lang="en-US" sz="4400" dirty="0" smtClean="0"/>
            </a:br>
            <a:r>
              <a:rPr lang="en-US" sz="4400" dirty="0" smtClean="0"/>
              <a:t>										</a:t>
            </a:r>
            <a:r>
              <a:rPr lang="en-US" sz="2800" dirty="0" smtClean="0"/>
              <a:t>Semester-# Fall 2018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5398699"/>
            <a:ext cx="8825658" cy="861420"/>
          </a:xfrm>
        </p:spPr>
        <p:txBody>
          <a:bodyPr>
            <a:normAutofit fontScale="92500"/>
          </a:bodyPr>
          <a:lstStyle/>
          <a:p>
            <a:pPr lvl="8" algn="l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								Prepared by:</a:t>
            </a:r>
          </a:p>
          <a:p>
            <a:pPr lvl="8" algn="l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					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     		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M.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Sajid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Farooq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9053" y="5631481"/>
            <a:ext cx="3859795" cy="304801"/>
          </a:xfrm>
        </p:spPr>
        <p:txBody>
          <a:bodyPr/>
          <a:lstStyle/>
          <a:p>
            <a:r>
              <a:rPr lang="en-US" dirty="0" smtClean="0"/>
              <a:t>Lahore Garrison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" y="90351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30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972" y="1063416"/>
            <a:ext cx="8761413" cy="706964"/>
          </a:xfrm>
        </p:spPr>
        <p:txBody>
          <a:bodyPr/>
          <a:lstStyle/>
          <a:p>
            <a:pPr algn="ctr"/>
            <a:r>
              <a:rPr lang="en-US" dirty="0"/>
              <a:t>Requirement Statement Characteristics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Complete -</a:t>
            </a:r>
            <a:r>
              <a:rPr lang="en-US" sz="2800" dirty="0"/>
              <a:t> Each requirement must fully describe the functionality to be delivered.</a:t>
            </a:r>
          </a:p>
          <a:p>
            <a:r>
              <a:rPr lang="en-US" sz="2800" b="1" dirty="0"/>
              <a:t>Correct - </a:t>
            </a:r>
            <a:r>
              <a:rPr lang="en-US" sz="2800" dirty="0"/>
              <a:t>Each requirement must accurately describe the functionality to be built. A user requirement that conflict with a corresponding system requirement isn’t correct. </a:t>
            </a:r>
            <a:endParaRPr lang="en-US" sz="28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Lahore Garrison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77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972" y="1063416"/>
            <a:ext cx="8761413" cy="706964"/>
          </a:xfrm>
        </p:spPr>
        <p:txBody>
          <a:bodyPr/>
          <a:lstStyle/>
          <a:p>
            <a:pPr algn="ctr"/>
            <a:r>
              <a:rPr lang="en-US" dirty="0"/>
              <a:t>Requirement Statement Characteristics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b="1" dirty="0"/>
              <a:t>Feasible -</a:t>
            </a:r>
            <a:r>
              <a:rPr lang="en-US" sz="2800" dirty="0"/>
              <a:t> It must be possible to implement each requirement within the known capabilities and limitations of the system and its environment.</a:t>
            </a:r>
            <a:endParaRPr lang="en-US" sz="2800" b="1" dirty="0"/>
          </a:p>
          <a:p>
            <a:pPr>
              <a:lnSpc>
                <a:spcPct val="80000"/>
              </a:lnSpc>
            </a:pPr>
            <a:r>
              <a:rPr lang="en-US" sz="2800" b="1" dirty="0"/>
              <a:t>Necessary -</a:t>
            </a:r>
            <a:r>
              <a:rPr lang="en-US" sz="2800" dirty="0"/>
              <a:t>Each requirement should document something that the customer really need or something that is required for conformance to an external system requirement or standard.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Lahore Garrison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45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972" y="1063416"/>
            <a:ext cx="8761413" cy="706964"/>
          </a:xfrm>
        </p:spPr>
        <p:txBody>
          <a:bodyPr/>
          <a:lstStyle/>
          <a:p>
            <a:pPr algn="ctr"/>
            <a:r>
              <a:rPr lang="en-US" dirty="0"/>
              <a:t>Requirement Statement Characteristics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b="1" dirty="0"/>
              <a:t>Prioritized -</a:t>
            </a:r>
            <a:r>
              <a:rPr lang="en-US" sz="2800" dirty="0"/>
              <a:t> Assign an implementation priority to each requirement, feature or use case to indicate how essential it is to a particular product release.</a:t>
            </a:r>
            <a:endParaRPr lang="en-US" sz="2800" b="1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b="1" dirty="0"/>
              <a:t>Unambiguous -</a:t>
            </a:r>
            <a:r>
              <a:rPr lang="en-US" sz="2800" dirty="0"/>
              <a:t> All readers of a requirement statement should arrive at a single, consistent interpretation of it.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Lahore Garrison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93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972" y="1063416"/>
            <a:ext cx="8761413" cy="706964"/>
          </a:xfrm>
        </p:spPr>
        <p:txBody>
          <a:bodyPr/>
          <a:lstStyle/>
          <a:p>
            <a:pPr algn="ctr"/>
            <a:r>
              <a:rPr lang="en-US" dirty="0"/>
              <a:t>Requirement Statement Characteristics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/>
              <a:t>Verifiable -</a:t>
            </a:r>
            <a:r>
              <a:rPr lang="en-US" sz="2800" dirty="0"/>
              <a:t> Examine each requirement to see whether you can devise a small number of tests or use other verification approaches, such as inspection or demonstration, to determine whether the requirement was properly implemented.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Lahore Garrison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02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972" y="1063416"/>
            <a:ext cx="8761413" cy="706964"/>
          </a:xfrm>
        </p:spPr>
        <p:txBody>
          <a:bodyPr/>
          <a:lstStyle/>
          <a:p>
            <a:pPr algn="ctr"/>
            <a:r>
              <a:rPr lang="en-US" dirty="0"/>
              <a:t>Mixed Level of Abstraction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 “The purpose of the system is to track the stock in the warehouse and might be intermixed with when the loading clerk types in the </a:t>
            </a:r>
            <a:r>
              <a:rPr lang="en-US" sz="2800" i="1" dirty="0"/>
              <a:t>withdraw</a:t>
            </a:r>
            <a:r>
              <a:rPr lang="en-US" sz="2800" dirty="0"/>
              <a:t> command he or she will communicate the order number, the identity of the item to be removed, and the quantity removed. The system will respond with a confirmation that the removal is allowable.”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Lahore Garrison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47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en-US" sz="9600" dirty="0">
                <a:solidFill>
                  <a:srgbClr val="FF66FF"/>
                </a:solidFill>
              </a:rPr>
              <a:t>The End</a:t>
            </a:r>
            <a:endParaRPr lang="en-US" sz="9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Lahore Garrison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19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1184366"/>
            <a:ext cx="8825659" cy="4835434"/>
          </a:xfrm>
        </p:spPr>
        <p:txBody>
          <a:bodyPr>
            <a:normAutofit/>
          </a:bodyPr>
          <a:lstStyle/>
          <a:p>
            <a:pPr algn="ctr"/>
            <a:endParaRPr lang="en-US" sz="3600" dirty="0" smtClean="0"/>
          </a:p>
          <a:p>
            <a:pPr algn="ctr"/>
            <a:endParaRPr lang="en-US" sz="3600" dirty="0"/>
          </a:p>
          <a:p>
            <a:pPr algn="ctr"/>
            <a:endParaRPr lang="en-US" sz="3600" dirty="0" smtClean="0"/>
          </a:p>
          <a:p>
            <a:pPr marL="0" indent="0" algn="ctr">
              <a:buNone/>
            </a:pPr>
            <a:r>
              <a:rPr lang="en-US" sz="3600" dirty="0" smtClean="0"/>
              <a:t>Q &amp; A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78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References	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lecture notes were taken from following source: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66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Levels of Requirements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Business Requirements</a:t>
            </a:r>
          </a:p>
          <a:p>
            <a:r>
              <a:rPr lang="en-US" sz="2800" dirty="0"/>
              <a:t>User Requirements</a:t>
            </a:r>
          </a:p>
          <a:p>
            <a:r>
              <a:rPr lang="en-US" sz="2800" dirty="0"/>
              <a:t>Functional Requirements</a:t>
            </a:r>
          </a:p>
          <a:p>
            <a:r>
              <a:rPr lang="en-US" sz="2800" dirty="0"/>
              <a:t>Non-Functional Requirements</a:t>
            </a:r>
          </a:p>
          <a:p>
            <a:pPr>
              <a:buNone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71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Business Requirement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 User will be able to correct spelling errors in a document efficiently and it will be integrated with the existing system.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6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User Requirement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US" sz="2800" dirty="0"/>
              <a:t> Finding spelling errors in the document and decide whether to replace each misspelled word with the one chosen from a list of suggested words.</a:t>
            </a:r>
            <a:endParaRPr lang="x-none" sz="8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37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972" y="1063416"/>
            <a:ext cx="8761413" cy="706964"/>
          </a:xfrm>
        </p:spPr>
        <p:txBody>
          <a:bodyPr/>
          <a:lstStyle/>
          <a:p>
            <a:pPr algn="ctr"/>
            <a:r>
              <a:rPr lang="en-US" dirty="0"/>
              <a:t>Functional Requirements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Find and highlight misspelled words.</a:t>
            </a:r>
          </a:p>
          <a:p>
            <a:r>
              <a:rPr lang="en-US" sz="2800" dirty="0"/>
              <a:t>Display a dialog box with suggested replacements.</a:t>
            </a:r>
          </a:p>
          <a:p>
            <a:r>
              <a:rPr lang="en-US" sz="2800" dirty="0"/>
              <a:t>Making global replacements.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Lahore Garrison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29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972" y="1063416"/>
            <a:ext cx="8761413" cy="706964"/>
          </a:xfrm>
        </p:spPr>
        <p:txBody>
          <a:bodyPr/>
          <a:lstStyle/>
          <a:p>
            <a:pPr algn="ctr"/>
            <a:r>
              <a:rPr lang="en-US" dirty="0"/>
              <a:t>Non-Functional Requirement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 It must be integrated into the existing word-processor which runs on windows platform.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Lahore Garrison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66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972" y="1063416"/>
            <a:ext cx="8761413" cy="706964"/>
          </a:xfrm>
        </p:spPr>
        <p:txBody>
          <a:bodyPr/>
          <a:lstStyle/>
          <a:p>
            <a:pPr algn="ctr"/>
            <a:r>
              <a:rPr lang="en-US" dirty="0"/>
              <a:t>Some Risks From Inadequate Requirement Process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Minimal specifications lead to missing key requirements.</a:t>
            </a:r>
          </a:p>
          <a:p>
            <a:r>
              <a:rPr lang="en-US" sz="2800" dirty="0"/>
              <a:t>Overlooking the needs of certain user classes (stake holders) leads to dissatisfied customers.</a:t>
            </a:r>
          </a:p>
          <a:p>
            <a:r>
              <a:rPr lang="en-US" sz="2800" dirty="0"/>
              <a:t>Incompletely defined requirements make accurate project planning and tracking impossible. </a:t>
            </a:r>
            <a:endParaRPr lang="en-US" sz="3200" dirty="0"/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Lahore Garrison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78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972" y="1063416"/>
            <a:ext cx="8761413" cy="706964"/>
          </a:xfrm>
        </p:spPr>
        <p:txBody>
          <a:bodyPr/>
          <a:lstStyle/>
          <a:p>
            <a:pPr algn="ctr"/>
            <a:r>
              <a:rPr lang="en-US" dirty="0"/>
              <a:t>Some Risks From Inadequate Requirement Process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72959"/>
            <a:ext cx="8825659" cy="3416300"/>
          </a:xfrm>
        </p:spPr>
        <p:txBody>
          <a:bodyPr>
            <a:noAutofit/>
          </a:bodyPr>
          <a:lstStyle/>
          <a:p>
            <a:r>
              <a:rPr lang="en-US" sz="2800" dirty="0"/>
              <a:t>Insufficient user involvement leads to unacceptable products.</a:t>
            </a:r>
          </a:p>
          <a:p>
            <a:r>
              <a:rPr lang="en-US" sz="2800" dirty="0"/>
              <a:t>Creeping user requirements contribute to overruns and degrade product quality.</a:t>
            </a:r>
          </a:p>
          <a:p>
            <a:r>
              <a:rPr lang="en-US" sz="2800" dirty="0"/>
              <a:t>Ambiguous requirements lead to ill-spent time and rework.</a:t>
            </a:r>
          </a:p>
          <a:p>
            <a:r>
              <a:rPr lang="en-US" sz="2800" dirty="0"/>
              <a:t>Gold-plating by developers and users adds unnecessary features.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Lahore Garrison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20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972" y="1063416"/>
            <a:ext cx="8761413" cy="706964"/>
          </a:xfrm>
        </p:spPr>
        <p:txBody>
          <a:bodyPr/>
          <a:lstStyle/>
          <a:p>
            <a:pPr algn="ctr"/>
            <a:r>
              <a:rPr lang="en-US" dirty="0"/>
              <a:t>Ambiguous Requirements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 “The operator identity consists of the operator name and password; the password consists of six digits. It should be displayed on the security VDU and deposited in the login file when an operator logs into the system.”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Lahore Garrison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579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209</TotalTime>
  <Words>564</Words>
  <Application>Microsoft Office PowerPoint</Application>
  <PresentationFormat>Widescreen</PresentationFormat>
  <Paragraphs>84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Ion Boardroom</vt:lpstr>
      <vt:lpstr>      CSC364-Software Engineering       Week-5  Lecture-8           Semester-# Fall 2018</vt:lpstr>
      <vt:lpstr>Levels of Requirements</vt:lpstr>
      <vt:lpstr>Business Requirement</vt:lpstr>
      <vt:lpstr>User Requirement</vt:lpstr>
      <vt:lpstr>Functional Requirements</vt:lpstr>
      <vt:lpstr>Non-Functional Requirement</vt:lpstr>
      <vt:lpstr>Some Risks From Inadequate Requirement Process</vt:lpstr>
      <vt:lpstr>Some Risks From Inadequate Requirement Process</vt:lpstr>
      <vt:lpstr>Ambiguous Requirements</vt:lpstr>
      <vt:lpstr>Requirement Statement Characteristics</vt:lpstr>
      <vt:lpstr>Requirement Statement Characteristics</vt:lpstr>
      <vt:lpstr>Requirement Statement Characteristics</vt:lpstr>
      <vt:lpstr>Requirement Statement Characteristics</vt:lpstr>
      <vt:lpstr>Mixed Level of Abstraction</vt:lpstr>
      <vt:lpstr>PowerPoint Presentation</vt:lpstr>
      <vt:lpstr>PowerPoint Presentation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Zulkifl Hasan</dc:creator>
  <cp:lastModifiedBy>Muhammad Sajid Farooq</cp:lastModifiedBy>
  <cp:revision>147</cp:revision>
  <dcterms:created xsi:type="dcterms:W3CDTF">2017-09-15T05:33:00Z</dcterms:created>
  <dcterms:modified xsi:type="dcterms:W3CDTF">2018-10-28T20:05:31Z</dcterms:modified>
</cp:coreProperties>
</file>