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30"/>
  </p:notesMasterIdLst>
  <p:handoutMasterIdLst>
    <p:handoutMasterId r:id="rId31"/>
  </p:handoutMasterIdLst>
  <p:sldIdLst>
    <p:sldId id="270" r:id="rId2"/>
    <p:sldId id="262" r:id="rId3"/>
    <p:sldId id="261" r:id="rId4"/>
    <p:sldId id="273" r:id="rId5"/>
    <p:sldId id="275" r:id="rId6"/>
    <p:sldId id="276" r:id="rId7"/>
    <p:sldId id="280" r:id="rId8"/>
    <p:sldId id="287" r:id="rId9"/>
    <p:sldId id="281" r:id="rId10"/>
    <p:sldId id="282" r:id="rId11"/>
    <p:sldId id="288" r:id="rId12"/>
    <p:sldId id="289" r:id="rId13"/>
    <p:sldId id="290" r:id="rId14"/>
    <p:sldId id="283" r:id="rId15"/>
    <p:sldId id="284" r:id="rId16"/>
    <p:sldId id="285" r:id="rId17"/>
    <p:sldId id="286" r:id="rId18"/>
    <p:sldId id="269" r:id="rId19"/>
    <p:sldId id="291" r:id="rId20"/>
    <p:sldId id="292" r:id="rId21"/>
    <p:sldId id="293" r:id="rId22"/>
    <p:sldId id="294" r:id="rId23"/>
    <p:sldId id="296" r:id="rId24"/>
    <p:sldId id="297" r:id="rId25"/>
    <p:sldId id="298" r:id="rId26"/>
    <p:sldId id="299" r:id="rId27"/>
    <p:sldId id="267" r:id="rId28"/>
    <p:sldId id="26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780"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CSC374 Information Security</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0F33F72-4345-43EB-9D50-22A28716DB6A}" type="datetimeFigureOut">
              <a:rPr lang="en-US" smtClean="0"/>
              <a:t>10/29/2018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BBA8CB-EB9C-4201-8058-05B51BDDF0EB}" type="slidenum">
              <a:rPr lang="en-US" smtClean="0"/>
              <a:t>‹#›</a:t>
            </a:fld>
            <a:endParaRPr lang="en-US"/>
          </a:p>
        </p:txBody>
      </p:sp>
    </p:spTree>
    <p:extLst>
      <p:ext uri="{BB962C8B-B14F-4D97-AF65-F5344CB8AC3E}">
        <p14:creationId xmlns:p14="http://schemas.microsoft.com/office/powerpoint/2010/main" val="908272609"/>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CSC374 Information Security</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33334B-387A-4760-B2D7-7C6A34A0B6CC}" type="datetimeFigureOut">
              <a:rPr lang="en-US" smtClean="0"/>
              <a:t>10/29/2018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026A4D-5053-4FDB-93C4-872D09897126}" type="slidenum">
              <a:rPr lang="en-US" smtClean="0"/>
              <a:t>‹#›</a:t>
            </a:fld>
            <a:endParaRPr lang="en-US"/>
          </a:p>
        </p:txBody>
      </p:sp>
    </p:spTree>
    <p:extLst>
      <p:ext uri="{BB962C8B-B14F-4D97-AF65-F5344CB8AC3E}">
        <p14:creationId xmlns:p14="http://schemas.microsoft.com/office/powerpoint/2010/main" val="207913849"/>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AC83144-00E8-4752-BBBE-C0B06C19CAD5}" type="datetime1">
              <a:rPr lang="en-US" smtClean="0"/>
              <a:t>10/29/2018</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smtClean="0"/>
              <a:t>Lahore Garrison University</a:t>
            </a:r>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3759807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9970D0B-E49C-4B90-A272-A47C637DAED6}" type="datetime1">
              <a:rPr lang="en-US" smtClean="0"/>
              <a:t>10/29/2018</a:t>
            </a:fld>
            <a:endParaRPr lang="en-US"/>
          </a:p>
        </p:txBody>
      </p:sp>
      <p:sp>
        <p:nvSpPr>
          <p:cNvPr id="6" name="Footer Placeholder 5"/>
          <p:cNvSpPr>
            <a:spLocks noGrp="1"/>
          </p:cNvSpPr>
          <p:nvPr>
            <p:ph type="ftr" sz="quarter" idx="11"/>
          </p:nvPr>
        </p:nvSpPr>
        <p:spPr/>
        <p:txBody>
          <a:bodyPr/>
          <a:lstStyle/>
          <a:p>
            <a:r>
              <a:rPr lang="en-US" smtClean="0"/>
              <a:t>Lahore Garrison University</a:t>
            </a:r>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254380828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9970D0B-E49C-4B90-A272-A47C637DAED6}" type="datetime1">
              <a:rPr lang="en-US" smtClean="0"/>
              <a:t>10/29/2018</a:t>
            </a:fld>
            <a:endParaRPr lang="en-US"/>
          </a:p>
        </p:txBody>
      </p:sp>
      <p:sp>
        <p:nvSpPr>
          <p:cNvPr id="5" name="Footer Placeholder 4"/>
          <p:cNvSpPr>
            <a:spLocks noGrp="1"/>
          </p:cNvSpPr>
          <p:nvPr>
            <p:ph type="ftr" sz="quarter" idx="11"/>
          </p:nvPr>
        </p:nvSpPr>
        <p:spPr/>
        <p:txBody>
          <a:bodyPr/>
          <a:lstStyle/>
          <a:p>
            <a:r>
              <a:rPr lang="en-US" smtClean="0"/>
              <a:t>Lahore Garrison University</a:t>
            </a:r>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772629336"/>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9970D0B-E49C-4B90-A272-A47C637DAED6}" type="datetime1">
              <a:rPr lang="en-US" smtClean="0"/>
              <a:t>10/29/2018</a:t>
            </a:fld>
            <a:endParaRPr lang="en-US"/>
          </a:p>
        </p:txBody>
      </p:sp>
      <p:sp>
        <p:nvSpPr>
          <p:cNvPr id="5" name="Footer Placeholder 4"/>
          <p:cNvSpPr>
            <a:spLocks noGrp="1"/>
          </p:cNvSpPr>
          <p:nvPr>
            <p:ph type="ftr" sz="quarter" idx="11"/>
          </p:nvPr>
        </p:nvSpPr>
        <p:spPr/>
        <p:txBody>
          <a:bodyPr/>
          <a:lstStyle/>
          <a:p>
            <a:r>
              <a:rPr lang="en-US" smtClean="0"/>
              <a:t>Lahore Garrison University</a:t>
            </a:r>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3645510090"/>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9970D0B-E49C-4B90-A272-A47C637DAED6}" type="datetime1">
              <a:rPr lang="en-US" smtClean="0"/>
              <a:t>10/29/2018</a:t>
            </a:fld>
            <a:endParaRPr lang="en-US"/>
          </a:p>
        </p:txBody>
      </p:sp>
      <p:sp>
        <p:nvSpPr>
          <p:cNvPr id="5" name="Footer Placeholder 4"/>
          <p:cNvSpPr>
            <a:spLocks noGrp="1"/>
          </p:cNvSpPr>
          <p:nvPr>
            <p:ph type="ftr" sz="quarter" idx="11"/>
          </p:nvPr>
        </p:nvSpPr>
        <p:spPr/>
        <p:txBody>
          <a:bodyPr/>
          <a:lstStyle/>
          <a:p>
            <a:r>
              <a:rPr lang="en-US" smtClean="0"/>
              <a:t>Lahore Garrison University</a:t>
            </a:r>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1513182388"/>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9970D0B-E49C-4B90-A272-A47C637DAED6}" type="datetime1">
              <a:rPr lang="en-US" smtClean="0"/>
              <a:t>10/29/2018</a:t>
            </a:fld>
            <a:endParaRPr lang="en-US"/>
          </a:p>
        </p:txBody>
      </p:sp>
      <p:sp>
        <p:nvSpPr>
          <p:cNvPr id="8" name="Footer Placeholder 7"/>
          <p:cNvSpPr>
            <a:spLocks noGrp="1"/>
          </p:cNvSpPr>
          <p:nvPr>
            <p:ph type="ftr" sz="quarter" idx="11"/>
          </p:nvPr>
        </p:nvSpPr>
        <p:spPr/>
        <p:txBody>
          <a:bodyPr/>
          <a:lstStyle/>
          <a:p>
            <a:r>
              <a:rPr lang="en-US" smtClean="0"/>
              <a:t>Lahore Garrison University</a:t>
            </a:r>
            <a:endParaRPr lang="en-US"/>
          </a:p>
        </p:txBody>
      </p:sp>
      <p:sp>
        <p:nvSpPr>
          <p:cNvPr id="9" name="Slide Number Placeholder 8"/>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1195133848"/>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9970D0B-E49C-4B90-A272-A47C637DAED6}" type="datetime1">
              <a:rPr lang="en-US" smtClean="0"/>
              <a:t>10/29/2018</a:t>
            </a:fld>
            <a:endParaRPr lang="en-US"/>
          </a:p>
        </p:txBody>
      </p:sp>
      <p:sp>
        <p:nvSpPr>
          <p:cNvPr id="8" name="Footer Placeholder 7"/>
          <p:cNvSpPr>
            <a:spLocks noGrp="1"/>
          </p:cNvSpPr>
          <p:nvPr>
            <p:ph type="ftr" sz="quarter" idx="11"/>
          </p:nvPr>
        </p:nvSpPr>
        <p:spPr>
          <a:xfrm>
            <a:off x="561111" y="6391838"/>
            <a:ext cx="3644282" cy="304801"/>
          </a:xfrm>
        </p:spPr>
        <p:txBody>
          <a:bodyPr/>
          <a:lstStyle/>
          <a:p>
            <a:r>
              <a:rPr lang="en-US" smtClean="0"/>
              <a:t>Lahore Garrison University</a:t>
            </a:r>
            <a:endParaRPr lang="en-US"/>
          </a:p>
        </p:txBody>
      </p:sp>
      <p:sp>
        <p:nvSpPr>
          <p:cNvPr id="9" name="Slide Number Placeholder 8"/>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3008928598"/>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97826A8-14F0-49E1-BD6E-B5F394B01B88}" type="datetime1">
              <a:rPr lang="en-US" smtClean="0"/>
              <a:t>10/29/2018</a:t>
            </a:fld>
            <a:endParaRPr lang="en-US"/>
          </a:p>
        </p:txBody>
      </p:sp>
      <p:sp>
        <p:nvSpPr>
          <p:cNvPr id="5" name="Footer Placeholder 4"/>
          <p:cNvSpPr>
            <a:spLocks noGrp="1"/>
          </p:cNvSpPr>
          <p:nvPr>
            <p:ph type="ftr" sz="quarter" idx="11"/>
          </p:nvPr>
        </p:nvSpPr>
        <p:spPr/>
        <p:txBody>
          <a:bodyPr/>
          <a:lstStyle/>
          <a:p>
            <a:r>
              <a:rPr lang="en-US" smtClean="0"/>
              <a:t>Lahore Garrison University</a:t>
            </a:r>
            <a:endParaRPr lang="en-US"/>
          </a:p>
        </p:txBody>
      </p:sp>
      <p:sp>
        <p:nvSpPr>
          <p:cNvPr id="6" name="Slide Number Placeholder 5"/>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1286126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28BD5E0-7BF2-4A4C-835B-6E2996BECCF7}" type="datetime1">
              <a:rPr lang="en-US" smtClean="0"/>
              <a:t>10/29/2018</a:t>
            </a:fld>
            <a:endParaRPr lang="en-US"/>
          </a:p>
        </p:txBody>
      </p:sp>
      <p:sp>
        <p:nvSpPr>
          <p:cNvPr id="5" name="Footer Placeholder 4"/>
          <p:cNvSpPr>
            <a:spLocks noGrp="1"/>
          </p:cNvSpPr>
          <p:nvPr>
            <p:ph type="ftr" sz="quarter" idx="11"/>
          </p:nvPr>
        </p:nvSpPr>
        <p:spPr/>
        <p:txBody>
          <a:bodyPr/>
          <a:lstStyle/>
          <a:p>
            <a:r>
              <a:rPr lang="en-US" smtClean="0"/>
              <a:t>Lahore Garrison University</a:t>
            </a:r>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2581109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9346B6-79BD-452A-96E0-AA0D20F6D42A}" type="datetime1">
              <a:rPr lang="en-US" smtClean="0"/>
              <a:t>10/29/2018</a:t>
            </a:fld>
            <a:endParaRPr lang="en-US"/>
          </a:p>
        </p:txBody>
      </p:sp>
      <p:sp>
        <p:nvSpPr>
          <p:cNvPr id="5" name="Footer Placeholder 4"/>
          <p:cNvSpPr>
            <a:spLocks noGrp="1"/>
          </p:cNvSpPr>
          <p:nvPr>
            <p:ph type="ftr" sz="quarter" idx="11"/>
          </p:nvPr>
        </p:nvSpPr>
        <p:spPr/>
        <p:txBody>
          <a:bodyPr/>
          <a:lstStyle/>
          <a:p>
            <a:r>
              <a:rPr lang="en-US" smtClean="0"/>
              <a:t>Lahore Garrison University</a:t>
            </a:r>
            <a:endParaRPr lang="en-US"/>
          </a:p>
        </p:txBody>
      </p:sp>
      <p:sp>
        <p:nvSpPr>
          <p:cNvPr id="6" name="Slide Number Placeholder 5"/>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1802116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54862E-3CAB-4A63-A087-14C3E964BFC2}" type="datetime1">
              <a:rPr lang="en-US" smtClean="0"/>
              <a:t>10/29/2018</a:t>
            </a:fld>
            <a:endParaRPr lang="en-US"/>
          </a:p>
        </p:txBody>
      </p:sp>
      <p:sp>
        <p:nvSpPr>
          <p:cNvPr id="5" name="Footer Placeholder 4"/>
          <p:cNvSpPr>
            <a:spLocks noGrp="1"/>
          </p:cNvSpPr>
          <p:nvPr>
            <p:ph type="ftr" sz="quarter" idx="11"/>
          </p:nvPr>
        </p:nvSpPr>
        <p:spPr/>
        <p:txBody>
          <a:bodyPr/>
          <a:lstStyle/>
          <a:p>
            <a:r>
              <a:rPr lang="en-US" smtClean="0"/>
              <a:t>Lahore Garrison University</a:t>
            </a:r>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577249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03610FC-2FA2-4432-AE21-CAD95D581DDE}" type="datetime1">
              <a:rPr lang="en-US" smtClean="0"/>
              <a:t>10/29/2018</a:t>
            </a:fld>
            <a:endParaRPr lang="en-US"/>
          </a:p>
        </p:txBody>
      </p:sp>
      <p:sp>
        <p:nvSpPr>
          <p:cNvPr id="6" name="Footer Placeholder 5"/>
          <p:cNvSpPr>
            <a:spLocks noGrp="1"/>
          </p:cNvSpPr>
          <p:nvPr>
            <p:ph type="ftr" sz="quarter" idx="11"/>
          </p:nvPr>
        </p:nvSpPr>
        <p:spPr/>
        <p:txBody>
          <a:bodyPr/>
          <a:lstStyle/>
          <a:p>
            <a:r>
              <a:rPr lang="en-US" smtClean="0"/>
              <a:t>Lahore Garrison University</a:t>
            </a:r>
            <a:endParaRPr lang="en-US"/>
          </a:p>
        </p:txBody>
      </p:sp>
      <p:sp>
        <p:nvSpPr>
          <p:cNvPr id="7" name="Slide Number Placeholder 6"/>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226011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24B866-D5F1-42DC-A89A-F2EEAE7999BF}" type="datetime1">
              <a:rPr lang="en-US" smtClean="0"/>
              <a:t>10/29/2018</a:t>
            </a:fld>
            <a:endParaRPr lang="en-US"/>
          </a:p>
        </p:txBody>
      </p:sp>
      <p:sp>
        <p:nvSpPr>
          <p:cNvPr id="8" name="Footer Placeholder 7"/>
          <p:cNvSpPr>
            <a:spLocks noGrp="1"/>
          </p:cNvSpPr>
          <p:nvPr>
            <p:ph type="ftr" sz="quarter" idx="11"/>
          </p:nvPr>
        </p:nvSpPr>
        <p:spPr/>
        <p:txBody>
          <a:bodyPr/>
          <a:lstStyle/>
          <a:p>
            <a:r>
              <a:rPr lang="en-US" smtClean="0"/>
              <a:t>Lahore Garrison University</a:t>
            </a:r>
            <a:endParaRPr lang="en-US"/>
          </a:p>
        </p:txBody>
      </p:sp>
      <p:sp>
        <p:nvSpPr>
          <p:cNvPr id="9" name="Slide Number Placeholder 8"/>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3735289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6315F8-6404-4637-944B-EECB2B4AEDC5}" type="datetime1">
              <a:rPr lang="en-US" smtClean="0"/>
              <a:t>10/29/2018</a:t>
            </a:fld>
            <a:endParaRPr lang="en-US"/>
          </a:p>
        </p:txBody>
      </p:sp>
      <p:sp>
        <p:nvSpPr>
          <p:cNvPr id="4" name="Footer Placeholder 3"/>
          <p:cNvSpPr>
            <a:spLocks noGrp="1"/>
          </p:cNvSpPr>
          <p:nvPr>
            <p:ph type="ftr" sz="quarter" idx="11"/>
          </p:nvPr>
        </p:nvSpPr>
        <p:spPr/>
        <p:txBody>
          <a:bodyPr/>
          <a:lstStyle/>
          <a:p>
            <a:r>
              <a:rPr lang="en-US" smtClean="0"/>
              <a:t>Lahore Garrison University</a:t>
            </a:r>
            <a:endParaRPr lang="en-US"/>
          </a:p>
        </p:txBody>
      </p:sp>
      <p:sp>
        <p:nvSpPr>
          <p:cNvPr id="5" name="Slide Number Placeholder 4"/>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4091301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9B236D-160B-47A1-A56A-892C175B68E2}" type="datetime1">
              <a:rPr lang="en-US" smtClean="0"/>
              <a:t>10/29/2018</a:t>
            </a:fld>
            <a:endParaRPr lang="en-US"/>
          </a:p>
        </p:txBody>
      </p:sp>
      <p:sp>
        <p:nvSpPr>
          <p:cNvPr id="3" name="Footer Placeholder 2"/>
          <p:cNvSpPr>
            <a:spLocks noGrp="1"/>
          </p:cNvSpPr>
          <p:nvPr>
            <p:ph type="ftr" sz="quarter" idx="11"/>
          </p:nvPr>
        </p:nvSpPr>
        <p:spPr/>
        <p:txBody>
          <a:bodyPr/>
          <a:lstStyle/>
          <a:p>
            <a:r>
              <a:rPr lang="en-US" smtClean="0"/>
              <a:t>Lahore Garrison University</a:t>
            </a:r>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1465160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ADE9719-2080-4674-844C-C64A8A413934}" type="datetime1">
              <a:rPr lang="en-US" smtClean="0"/>
              <a:t>10/29/2018</a:t>
            </a:fld>
            <a:endParaRPr lang="en-US"/>
          </a:p>
        </p:txBody>
      </p:sp>
      <p:sp>
        <p:nvSpPr>
          <p:cNvPr id="6" name="Footer Placeholder 5"/>
          <p:cNvSpPr>
            <a:spLocks noGrp="1"/>
          </p:cNvSpPr>
          <p:nvPr>
            <p:ph type="ftr" sz="quarter" idx="11"/>
          </p:nvPr>
        </p:nvSpPr>
        <p:spPr/>
        <p:txBody>
          <a:bodyPr/>
          <a:lstStyle/>
          <a:p>
            <a:r>
              <a:rPr lang="en-US" smtClean="0"/>
              <a:t>Lahore Garrison University</a:t>
            </a:r>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1295992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6FF8296-DE0B-4896-86F9-917D57899506}" type="datetime1">
              <a:rPr lang="en-US" smtClean="0"/>
              <a:t>10/29/2018</a:t>
            </a:fld>
            <a:endParaRPr lang="en-US"/>
          </a:p>
        </p:txBody>
      </p:sp>
      <p:sp>
        <p:nvSpPr>
          <p:cNvPr id="6" name="Footer Placeholder 5"/>
          <p:cNvSpPr>
            <a:spLocks noGrp="1"/>
          </p:cNvSpPr>
          <p:nvPr>
            <p:ph type="ftr" sz="quarter" idx="11"/>
          </p:nvPr>
        </p:nvSpPr>
        <p:spPr/>
        <p:txBody>
          <a:bodyPr/>
          <a:lstStyle/>
          <a:p>
            <a:r>
              <a:rPr lang="en-US" smtClean="0"/>
              <a:t>Lahore Garrison University</a:t>
            </a:r>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493180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9970D0B-E49C-4B90-A272-A47C637DAED6}" type="datetime1">
              <a:rPr lang="en-US" smtClean="0"/>
              <a:t>10/29/2018</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smtClean="0"/>
              <a:t>Lahore Garrison University</a:t>
            </a:r>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E9ED8F5-F0EE-4F30-BF79-1CB5FF8C36DA}" type="slidenum">
              <a:rPr lang="en-US" smtClean="0"/>
              <a:t>‹#›</a:t>
            </a:fld>
            <a:endParaRPr lang="en-US"/>
          </a:p>
        </p:txBody>
      </p:sp>
    </p:spTree>
    <p:extLst>
      <p:ext uri="{BB962C8B-B14F-4D97-AF65-F5344CB8AC3E}">
        <p14:creationId xmlns:p14="http://schemas.microsoft.com/office/powerpoint/2010/main" val="194910255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hf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099733"/>
            <a:ext cx="8825658" cy="3374944"/>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CSC364-Software Engineering </a:t>
            </a:r>
            <a:r>
              <a:rPr lang="en-US" sz="4400" dirty="0" smtClean="0"/>
              <a:t/>
            </a:r>
            <a:br>
              <a:rPr lang="en-US" sz="4400" dirty="0" smtClean="0"/>
            </a:br>
            <a:r>
              <a:rPr lang="en-US" sz="4400" dirty="0" smtClean="0"/>
              <a:t>					Week-5		</a:t>
            </a:r>
            <a:r>
              <a:rPr lang="en-US" sz="4400" dirty="0" smtClean="0"/>
              <a:t>Lecture-9</a:t>
            </a:r>
            <a:r>
              <a:rPr lang="en-US" sz="4400" dirty="0" smtClean="0"/>
              <a:t/>
            </a:r>
            <a:br>
              <a:rPr lang="en-US" sz="4400" dirty="0" smtClean="0"/>
            </a:br>
            <a:r>
              <a:rPr lang="en-US" sz="4400" dirty="0" smtClean="0"/>
              <a:t>										</a:t>
            </a:r>
            <a:r>
              <a:rPr lang="en-US" sz="2800" dirty="0" smtClean="0"/>
              <a:t>Semester-# Fall 2018</a:t>
            </a:r>
            <a:endParaRPr lang="en-US" sz="2800" dirty="0"/>
          </a:p>
        </p:txBody>
      </p:sp>
      <p:sp>
        <p:nvSpPr>
          <p:cNvPr id="3" name="Subtitle 2"/>
          <p:cNvSpPr>
            <a:spLocks noGrp="1"/>
          </p:cNvSpPr>
          <p:nvPr>
            <p:ph type="subTitle" idx="1"/>
          </p:nvPr>
        </p:nvSpPr>
        <p:spPr>
          <a:xfrm>
            <a:off x="1154955" y="5398699"/>
            <a:ext cx="8825658" cy="861420"/>
          </a:xfrm>
        </p:spPr>
        <p:txBody>
          <a:bodyPr>
            <a:normAutofit fontScale="92500"/>
          </a:bodyPr>
          <a:lstStyle/>
          <a:p>
            <a:pPr lvl="8" algn="l"/>
            <a:r>
              <a:rPr lang="en-US" dirty="0" smtClean="0">
                <a:latin typeface="Arial" panose="020B0604020202020204" pitchFamily="34" charset="0"/>
                <a:cs typeface="Arial" panose="020B0604020202020204" pitchFamily="34" charset="0"/>
              </a:rPr>
              <a:t>									Prepared by:</a:t>
            </a:r>
          </a:p>
          <a:p>
            <a:pPr lvl="8" algn="l"/>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M. </a:t>
            </a:r>
            <a:r>
              <a:rPr lang="en-US" dirty="0" err="1" smtClean="0">
                <a:latin typeface="Arial" panose="020B0604020202020204" pitchFamily="34" charset="0"/>
                <a:cs typeface="Arial" panose="020B0604020202020204" pitchFamily="34" charset="0"/>
              </a:rPr>
              <a:t>Sajid</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Farooq</a:t>
            </a:r>
            <a:endParaRPr lang="en-US"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a:xfrm>
            <a:off x="3149053" y="5631481"/>
            <a:ext cx="3859795" cy="304801"/>
          </a:xfrm>
        </p:spPr>
        <p:txBody>
          <a:bodyPr/>
          <a:lstStyle/>
          <a:p>
            <a:r>
              <a:rPr lang="en-US" dirty="0" smtClean="0"/>
              <a:t>Lahore Garrison University</a:t>
            </a:r>
            <a:endParaRPr lang="en-US" dirty="0"/>
          </a:p>
        </p:txBody>
      </p:sp>
      <p:sp>
        <p:nvSpPr>
          <p:cNvPr id="6" name="Slide Number Placeholder 5"/>
          <p:cNvSpPr>
            <a:spLocks noGrp="1"/>
          </p:cNvSpPr>
          <p:nvPr>
            <p:ph type="sldNum" sz="quarter" idx="12"/>
          </p:nvPr>
        </p:nvSpPr>
        <p:spPr/>
        <p:txBody>
          <a:bodyPr/>
          <a:lstStyle/>
          <a:p>
            <a:fld id="{8E9ED8F5-F0EE-4F30-BF79-1CB5FF8C36DA}" type="slidenum">
              <a:rPr lang="en-US" smtClean="0"/>
              <a:t>1</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 y="90351"/>
            <a:ext cx="1905000" cy="1905000"/>
          </a:xfrm>
          <a:prstGeom prst="rect">
            <a:avLst/>
          </a:prstGeom>
        </p:spPr>
      </p:pic>
    </p:spTree>
    <p:extLst>
      <p:ext uri="{BB962C8B-B14F-4D97-AF65-F5344CB8AC3E}">
        <p14:creationId xmlns:p14="http://schemas.microsoft.com/office/powerpoint/2010/main" val="24393075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972" y="1063416"/>
            <a:ext cx="8761413" cy="706964"/>
          </a:xfrm>
        </p:spPr>
        <p:txBody>
          <a:bodyPr/>
          <a:lstStyle/>
          <a:p>
            <a:pPr algn="ctr"/>
            <a:r>
              <a:rPr lang="en-US" altLang="en-US" dirty="0"/>
              <a:t>Involvement of the Development team</a:t>
            </a:r>
            <a:endParaRPr lang="en-US" b="1" dirty="0">
              <a:solidFill>
                <a:schemeClr val="bg1"/>
              </a:solidFill>
            </a:endParaRPr>
          </a:p>
        </p:txBody>
      </p:sp>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10</a:t>
            </a:fld>
            <a:endParaRPr lang="en-US"/>
          </a:p>
        </p:txBody>
      </p:sp>
    </p:spTree>
    <p:extLst>
      <p:ext uri="{BB962C8B-B14F-4D97-AF65-F5344CB8AC3E}">
        <p14:creationId xmlns:p14="http://schemas.microsoft.com/office/powerpoint/2010/main" val="3164477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972" y="1063416"/>
            <a:ext cx="8761413" cy="706964"/>
          </a:xfrm>
        </p:spPr>
        <p:txBody>
          <a:bodyPr/>
          <a:lstStyle/>
          <a:p>
            <a:pPr algn="ctr"/>
            <a:r>
              <a:rPr lang="en-US" altLang="en-US" dirty="0"/>
              <a:t>Customer Developer Relationship</a:t>
            </a:r>
            <a:endParaRPr lang="en-US" b="1" dirty="0">
              <a:solidFill>
                <a:schemeClr val="bg1"/>
              </a:solidFill>
            </a:endParaRPr>
          </a:p>
        </p:txBody>
      </p:sp>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11</a:t>
            </a:fld>
            <a:endParaRPr lang="en-US"/>
          </a:p>
        </p:txBody>
      </p:sp>
    </p:spTree>
    <p:extLst>
      <p:ext uri="{BB962C8B-B14F-4D97-AF65-F5344CB8AC3E}">
        <p14:creationId xmlns:p14="http://schemas.microsoft.com/office/powerpoint/2010/main" val="1781724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972" y="1063416"/>
            <a:ext cx="8761413" cy="706964"/>
          </a:xfrm>
        </p:spPr>
        <p:txBody>
          <a:bodyPr/>
          <a:lstStyle/>
          <a:p>
            <a:pPr algn="ctr"/>
            <a:r>
              <a:rPr lang="en-US" altLang="en-US" dirty="0"/>
              <a:t>Building a Relationship</a:t>
            </a:r>
            <a:endParaRPr lang="en-US" b="1" dirty="0">
              <a:solidFill>
                <a:schemeClr val="bg1"/>
              </a:solidFill>
            </a:endParaRPr>
          </a:p>
        </p:txBody>
      </p:sp>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12</a:t>
            </a:fld>
            <a:endParaRPr lang="en-US"/>
          </a:p>
        </p:txBody>
      </p:sp>
    </p:spTree>
    <p:extLst>
      <p:ext uri="{BB962C8B-B14F-4D97-AF65-F5344CB8AC3E}">
        <p14:creationId xmlns:p14="http://schemas.microsoft.com/office/powerpoint/2010/main" val="4154087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972" y="1063416"/>
            <a:ext cx="8761413" cy="706964"/>
          </a:xfrm>
        </p:spPr>
        <p:txBody>
          <a:bodyPr/>
          <a:lstStyle/>
          <a:p>
            <a:pPr algn="ctr"/>
            <a:r>
              <a:rPr lang="en-US" altLang="en-US" dirty="0"/>
              <a:t>Context Diagram</a:t>
            </a:r>
            <a:endParaRPr lang="en-US" b="1" dirty="0">
              <a:solidFill>
                <a:schemeClr val="bg1"/>
              </a:solidFill>
            </a:endParaRPr>
          </a:p>
        </p:txBody>
      </p:sp>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13</a:t>
            </a:fld>
            <a:endParaRPr lang="en-US"/>
          </a:p>
        </p:txBody>
      </p:sp>
    </p:spTree>
    <p:extLst>
      <p:ext uri="{BB962C8B-B14F-4D97-AF65-F5344CB8AC3E}">
        <p14:creationId xmlns:p14="http://schemas.microsoft.com/office/powerpoint/2010/main" val="604880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4844" y="1174252"/>
            <a:ext cx="8761413" cy="706964"/>
          </a:xfrm>
        </p:spPr>
        <p:txBody>
          <a:bodyPr/>
          <a:lstStyle/>
          <a:p>
            <a:pPr algn="ctr"/>
            <a:r>
              <a:rPr lang="en-US" altLang="en-US" dirty="0"/>
              <a:t>Context Diagram</a:t>
            </a:r>
            <a:endParaRPr lang="en-US" b="1" dirty="0">
              <a:solidFill>
                <a:schemeClr val="bg1"/>
              </a:solidFill>
            </a:endParaRPr>
          </a:p>
        </p:txBody>
      </p:sp>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14</a:t>
            </a:fld>
            <a:endParaRPr lang="en-US"/>
          </a:p>
        </p:txBody>
      </p:sp>
      <p:pic>
        <p:nvPicPr>
          <p:cNvPr id="6" name="Picture 5"/>
          <p:cNvPicPr>
            <a:picLocks noChangeAspect="1"/>
          </p:cNvPicPr>
          <p:nvPr/>
        </p:nvPicPr>
        <p:blipFill>
          <a:blip r:embed="rId2"/>
          <a:stretch>
            <a:fillRect/>
          </a:stretch>
        </p:blipFill>
        <p:spPr>
          <a:xfrm>
            <a:off x="3149311" y="2202873"/>
            <a:ext cx="6586946" cy="4655127"/>
          </a:xfrm>
          <a:prstGeom prst="rect">
            <a:avLst/>
          </a:prstGeom>
        </p:spPr>
      </p:pic>
    </p:spTree>
    <p:extLst>
      <p:ext uri="{BB962C8B-B14F-4D97-AF65-F5344CB8AC3E}">
        <p14:creationId xmlns:p14="http://schemas.microsoft.com/office/powerpoint/2010/main" val="2225645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972" y="1063416"/>
            <a:ext cx="8761413" cy="706964"/>
          </a:xfrm>
        </p:spPr>
        <p:txBody>
          <a:bodyPr/>
          <a:lstStyle/>
          <a:p>
            <a:pPr algn="ctr"/>
            <a:r>
              <a:rPr lang="en-US" altLang="en-US" dirty="0"/>
              <a:t>Context Diagram</a:t>
            </a:r>
            <a:endParaRPr lang="en-US" b="1" dirty="0">
              <a:solidFill>
                <a:schemeClr val="bg1"/>
              </a:solidFill>
            </a:endParaRPr>
          </a:p>
        </p:txBody>
      </p:sp>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15</a:t>
            </a:fld>
            <a:endParaRPr lang="en-US"/>
          </a:p>
        </p:txBody>
      </p:sp>
      <p:pic>
        <p:nvPicPr>
          <p:cNvPr id="7" name="Picture 6"/>
          <p:cNvPicPr>
            <a:picLocks noChangeAspect="1"/>
          </p:cNvPicPr>
          <p:nvPr/>
        </p:nvPicPr>
        <p:blipFill>
          <a:blip r:embed="rId2"/>
          <a:stretch>
            <a:fillRect/>
          </a:stretch>
        </p:blipFill>
        <p:spPr>
          <a:xfrm>
            <a:off x="3410815" y="2189018"/>
            <a:ext cx="6578311" cy="4350327"/>
          </a:xfrm>
          <a:prstGeom prst="rect">
            <a:avLst/>
          </a:prstGeom>
        </p:spPr>
      </p:pic>
    </p:spTree>
    <p:extLst>
      <p:ext uri="{BB962C8B-B14F-4D97-AF65-F5344CB8AC3E}">
        <p14:creationId xmlns:p14="http://schemas.microsoft.com/office/powerpoint/2010/main" val="627793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972" y="1063416"/>
            <a:ext cx="8761413" cy="706964"/>
          </a:xfrm>
        </p:spPr>
        <p:txBody>
          <a:bodyPr/>
          <a:lstStyle/>
          <a:p>
            <a:pPr algn="ctr"/>
            <a:r>
              <a:rPr lang="en-US" altLang="en-US" dirty="0"/>
              <a:t>Context Diagram</a:t>
            </a:r>
            <a:endParaRPr lang="en-US" b="1" dirty="0">
              <a:solidFill>
                <a:schemeClr val="bg1"/>
              </a:solidFill>
            </a:endParaRPr>
          </a:p>
        </p:txBody>
      </p:sp>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16</a:t>
            </a:fld>
            <a:endParaRPr lang="en-US"/>
          </a:p>
        </p:txBody>
      </p:sp>
      <p:pic>
        <p:nvPicPr>
          <p:cNvPr id="6" name="Picture 5"/>
          <p:cNvPicPr>
            <a:picLocks noChangeAspect="1"/>
          </p:cNvPicPr>
          <p:nvPr/>
        </p:nvPicPr>
        <p:blipFill>
          <a:blip r:embed="rId2"/>
          <a:stretch>
            <a:fillRect/>
          </a:stretch>
        </p:blipFill>
        <p:spPr>
          <a:xfrm>
            <a:off x="2715491" y="2244436"/>
            <a:ext cx="6345382" cy="4613563"/>
          </a:xfrm>
          <a:prstGeom prst="rect">
            <a:avLst/>
          </a:prstGeom>
        </p:spPr>
      </p:pic>
    </p:spTree>
    <p:extLst>
      <p:ext uri="{BB962C8B-B14F-4D97-AF65-F5344CB8AC3E}">
        <p14:creationId xmlns:p14="http://schemas.microsoft.com/office/powerpoint/2010/main" val="1203302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972" y="1063416"/>
            <a:ext cx="8761413" cy="706964"/>
          </a:xfrm>
        </p:spPr>
        <p:txBody>
          <a:bodyPr/>
          <a:lstStyle/>
          <a:p>
            <a:pPr algn="ctr"/>
            <a:r>
              <a:rPr lang="en-US" altLang="en-US" dirty="0"/>
              <a:t>Context Diagram</a:t>
            </a:r>
            <a:endParaRPr lang="en-US" b="1" dirty="0">
              <a:solidFill>
                <a:schemeClr val="bg1"/>
              </a:solidFill>
            </a:endParaRPr>
          </a:p>
        </p:txBody>
      </p:sp>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17</a:t>
            </a:fld>
            <a:endParaRPr lang="en-US"/>
          </a:p>
        </p:txBody>
      </p:sp>
      <p:pic>
        <p:nvPicPr>
          <p:cNvPr id="6" name="Picture 5"/>
          <p:cNvPicPr>
            <a:picLocks noChangeAspect="1"/>
          </p:cNvPicPr>
          <p:nvPr/>
        </p:nvPicPr>
        <p:blipFill>
          <a:blip r:embed="rId2"/>
          <a:stretch>
            <a:fillRect/>
          </a:stretch>
        </p:blipFill>
        <p:spPr>
          <a:xfrm>
            <a:off x="3470996" y="2272146"/>
            <a:ext cx="6348389" cy="4585854"/>
          </a:xfrm>
          <a:prstGeom prst="rect">
            <a:avLst/>
          </a:prstGeom>
        </p:spPr>
      </p:pic>
    </p:spTree>
    <p:extLst>
      <p:ext uri="{BB962C8B-B14F-4D97-AF65-F5344CB8AC3E}">
        <p14:creationId xmlns:p14="http://schemas.microsoft.com/office/powerpoint/2010/main" val="3825547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18</a:t>
            </a:fld>
            <a:endParaRPr lang="en-US"/>
          </a:p>
        </p:txBody>
      </p:sp>
      <p:pic>
        <p:nvPicPr>
          <p:cNvPr id="2" name="Picture 1"/>
          <p:cNvPicPr>
            <a:picLocks noChangeAspect="1"/>
          </p:cNvPicPr>
          <p:nvPr/>
        </p:nvPicPr>
        <p:blipFill>
          <a:blip r:embed="rId2"/>
          <a:stretch>
            <a:fillRect/>
          </a:stretch>
        </p:blipFill>
        <p:spPr>
          <a:xfrm>
            <a:off x="3373581" y="2258291"/>
            <a:ext cx="5701146" cy="4599709"/>
          </a:xfrm>
          <a:prstGeom prst="rect">
            <a:avLst/>
          </a:prstGeom>
        </p:spPr>
      </p:pic>
      <p:pic>
        <p:nvPicPr>
          <p:cNvPr id="8" name="Picture 7"/>
          <p:cNvPicPr>
            <a:picLocks noChangeAspect="1"/>
          </p:cNvPicPr>
          <p:nvPr/>
        </p:nvPicPr>
        <p:blipFill>
          <a:blip r:embed="rId3"/>
          <a:stretch>
            <a:fillRect/>
          </a:stretch>
        </p:blipFill>
        <p:spPr>
          <a:xfrm>
            <a:off x="1715644" y="1063416"/>
            <a:ext cx="8760711" cy="1033514"/>
          </a:xfrm>
          <a:prstGeom prst="rect">
            <a:avLst/>
          </a:prstGeom>
        </p:spPr>
      </p:pic>
    </p:spTree>
    <p:extLst>
      <p:ext uri="{BB962C8B-B14F-4D97-AF65-F5344CB8AC3E}">
        <p14:creationId xmlns:p14="http://schemas.microsoft.com/office/powerpoint/2010/main" val="683319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972" y="1063416"/>
            <a:ext cx="8761413" cy="706964"/>
          </a:xfrm>
        </p:spPr>
        <p:txBody>
          <a:bodyPr/>
          <a:lstStyle/>
          <a:p>
            <a:pPr algn="ctr"/>
            <a:r>
              <a:rPr lang="en-US" altLang="en-US" dirty="0"/>
              <a:t>Context Diagram</a:t>
            </a:r>
            <a:endParaRPr lang="en-US" b="1" dirty="0">
              <a:solidFill>
                <a:schemeClr val="bg1"/>
              </a:solidFill>
            </a:endParaRPr>
          </a:p>
        </p:txBody>
      </p:sp>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19</a:t>
            </a:fld>
            <a:endParaRPr lang="en-US"/>
          </a:p>
        </p:txBody>
      </p:sp>
      <p:pic>
        <p:nvPicPr>
          <p:cNvPr id="6" name="Picture 5"/>
          <p:cNvPicPr>
            <a:picLocks noChangeAspect="1"/>
          </p:cNvPicPr>
          <p:nvPr/>
        </p:nvPicPr>
        <p:blipFill>
          <a:blip r:embed="rId2"/>
          <a:stretch>
            <a:fillRect/>
          </a:stretch>
        </p:blipFill>
        <p:spPr>
          <a:xfrm>
            <a:off x="3470996" y="2272146"/>
            <a:ext cx="6348389" cy="4585854"/>
          </a:xfrm>
          <a:prstGeom prst="rect">
            <a:avLst/>
          </a:prstGeom>
        </p:spPr>
      </p:pic>
    </p:spTree>
    <p:extLst>
      <p:ext uri="{BB962C8B-B14F-4D97-AF65-F5344CB8AC3E}">
        <p14:creationId xmlns:p14="http://schemas.microsoft.com/office/powerpoint/2010/main" val="1069485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Business Requirement</a:t>
            </a:r>
            <a:endParaRPr lang="en-US" dirty="0">
              <a:solidFill>
                <a:schemeClr val="bg1"/>
              </a:solidFill>
            </a:endParaRPr>
          </a:p>
        </p:txBody>
      </p:sp>
      <p:sp>
        <p:nvSpPr>
          <p:cNvPr id="4" name="Footer Placeholder 3"/>
          <p:cNvSpPr>
            <a:spLocks noGrp="1"/>
          </p:cNvSpPr>
          <p:nvPr>
            <p:ph type="ftr" sz="quarter" idx="11"/>
          </p:nvPr>
        </p:nvSpPr>
        <p:spPr/>
        <p:txBody>
          <a:bodyPr/>
          <a:lstStyle/>
          <a:p>
            <a:r>
              <a:rPr lang="en-US" smtClean="0"/>
              <a:t>Lahore Garrison University</a:t>
            </a:r>
            <a:endParaRPr lang="en-US"/>
          </a:p>
        </p:txBody>
      </p:sp>
      <p:sp>
        <p:nvSpPr>
          <p:cNvPr id="5" name="Slide Number Placeholder 4"/>
          <p:cNvSpPr>
            <a:spLocks noGrp="1"/>
          </p:cNvSpPr>
          <p:nvPr>
            <p:ph type="sldNum" sz="quarter" idx="12"/>
          </p:nvPr>
        </p:nvSpPr>
        <p:spPr/>
        <p:txBody>
          <a:bodyPr/>
          <a:lstStyle/>
          <a:p>
            <a:fld id="{8E9ED8F5-F0EE-4F30-BF79-1CB5FF8C36DA}" type="slidenum">
              <a:rPr lang="en-US" smtClean="0"/>
              <a:t>2</a:t>
            </a:fld>
            <a:endParaRPr lang="en-US"/>
          </a:p>
        </p:txBody>
      </p:sp>
    </p:spTree>
    <p:extLst>
      <p:ext uri="{BB962C8B-B14F-4D97-AF65-F5344CB8AC3E}">
        <p14:creationId xmlns:p14="http://schemas.microsoft.com/office/powerpoint/2010/main" val="1313571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972" y="1063416"/>
            <a:ext cx="8761413" cy="706964"/>
          </a:xfrm>
        </p:spPr>
        <p:txBody>
          <a:bodyPr/>
          <a:lstStyle/>
          <a:p>
            <a:pPr algn="ctr"/>
            <a:r>
              <a:rPr lang="en-US" altLang="en-US" dirty="0"/>
              <a:t>Use Cases</a:t>
            </a:r>
            <a:br>
              <a:rPr lang="en-US" altLang="en-US" dirty="0"/>
            </a:br>
            <a:r>
              <a:rPr lang="en-US" altLang="en-US" dirty="0"/>
              <a:t>Ivar Jacobson 1994</a:t>
            </a:r>
            <a:endParaRPr lang="en-US" b="1" dirty="0">
              <a:solidFill>
                <a:schemeClr val="bg1"/>
              </a:solidFill>
            </a:endParaRPr>
          </a:p>
        </p:txBody>
      </p:sp>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20</a:t>
            </a:fld>
            <a:endParaRPr lang="en-US"/>
          </a:p>
        </p:txBody>
      </p:sp>
    </p:spTree>
    <p:extLst>
      <p:ext uri="{BB962C8B-B14F-4D97-AF65-F5344CB8AC3E}">
        <p14:creationId xmlns:p14="http://schemas.microsoft.com/office/powerpoint/2010/main" val="2446858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972" y="1063416"/>
            <a:ext cx="8761413" cy="706964"/>
          </a:xfrm>
        </p:spPr>
        <p:txBody>
          <a:bodyPr/>
          <a:lstStyle/>
          <a:p>
            <a:pPr algn="ctr"/>
            <a:r>
              <a:rPr lang="en-US" altLang="en-US" dirty="0"/>
              <a:t>Use Case Model</a:t>
            </a:r>
            <a:endParaRPr lang="en-US" b="1" dirty="0">
              <a:solidFill>
                <a:schemeClr val="bg1"/>
              </a:solidFill>
            </a:endParaRPr>
          </a:p>
        </p:txBody>
      </p:sp>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21</a:t>
            </a:fld>
            <a:endParaRPr lang="en-US"/>
          </a:p>
        </p:txBody>
      </p:sp>
    </p:spTree>
    <p:extLst>
      <p:ext uri="{BB962C8B-B14F-4D97-AF65-F5344CB8AC3E}">
        <p14:creationId xmlns:p14="http://schemas.microsoft.com/office/powerpoint/2010/main" val="2486946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972" y="1063416"/>
            <a:ext cx="8761413" cy="706964"/>
          </a:xfrm>
        </p:spPr>
        <p:txBody>
          <a:bodyPr/>
          <a:lstStyle/>
          <a:p>
            <a:pPr algn="ctr"/>
            <a:r>
              <a:rPr lang="en-US" altLang="en-US" dirty="0"/>
              <a:t>Creating the Use Case Model</a:t>
            </a:r>
            <a:endParaRPr lang="en-US" b="1" dirty="0">
              <a:solidFill>
                <a:schemeClr val="bg1"/>
              </a:solidFill>
            </a:endParaRPr>
          </a:p>
        </p:txBody>
      </p:sp>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22</a:t>
            </a:fld>
            <a:endParaRPr lang="en-US"/>
          </a:p>
        </p:txBody>
      </p:sp>
    </p:spTree>
    <p:extLst>
      <p:ext uri="{BB962C8B-B14F-4D97-AF65-F5344CB8AC3E}">
        <p14:creationId xmlns:p14="http://schemas.microsoft.com/office/powerpoint/2010/main" val="3669172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972" y="1063416"/>
            <a:ext cx="8761413" cy="706964"/>
          </a:xfrm>
        </p:spPr>
        <p:txBody>
          <a:bodyPr/>
          <a:lstStyle/>
          <a:p>
            <a:pPr algn="ctr"/>
            <a:r>
              <a:rPr lang="en-US" altLang="en-US" dirty="0"/>
              <a:t>Use Case Model</a:t>
            </a:r>
            <a:endParaRPr lang="en-US" b="1" dirty="0">
              <a:solidFill>
                <a:schemeClr val="bg1"/>
              </a:solidFill>
            </a:endParaRPr>
          </a:p>
        </p:txBody>
      </p:sp>
      <p:sp>
        <p:nvSpPr>
          <p:cNvPr id="3" name="Content Placeholder 2"/>
          <p:cNvSpPr>
            <a:spLocks noGrp="1"/>
          </p:cNvSpPr>
          <p:nvPr>
            <p:ph idx="1"/>
          </p:nvPr>
        </p:nvSpPr>
        <p:spPr/>
        <p:txBody>
          <a:bodyPr>
            <a:normAutofit/>
          </a:bodyPr>
          <a:lstStyle/>
          <a:p>
            <a:r>
              <a:rPr lang="en-US" sz="2800" dirty="0"/>
              <a:t> </a:t>
            </a:r>
            <a:r>
              <a:rPr lang="en-US" altLang="en-US" sz="2800" dirty="0"/>
              <a:t>Use Case</a:t>
            </a:r>
          </a:p>
          <a:p>
            <a:r>
              <a:rPr lang="en-US" altLang="en-US" sz="2800" dirty="0"/>
              <a:t>Actor</a:t>
            </a:r>
          </a:p>
          <a:p>
            <a:endParaRPr lang="en-US" sz="2800" dirty="0"/>
          </a:p>
        </p:txBody>
      </p:sp>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23</a:t>
            </a:fld>
            <a:endParaRPr lang="en-US"/>
          </a:p>
        </p:txBody>
      </p:sp>
    </p:spTree>
    <p:extLst>
      <p:ext uri="{BB962C8B-B14F-4D97-AF65-F5344CB8AC3E}">
        <p14:creationId xmlns:p14="http://schemas.microsoft.com/office/powerpoint/2010/main" val="505249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972" y="1063416"/>
            <a:ext cx="8761413" cy="706964"/>
          </a:xfrm>
        </p:spPr>
        <p:txBody>
          <a:bodyPr/>
          <a:lstStyle/>
          <a:p>
            <a:pPr algn="ctr"/>
            <a:r>
              <a:rPr lang="en-US" altLang="en-US" dirty="0"/>
              <a:t>Use Case Model</a:t>
            </a:r>
            <a:endParaRPr lang="en-US" b="1" dirty="0">
              <a:solidFill>
                <a:schemeClr val="bg1"/>
              </a:solidFill>
            </a:endParaRPr>
          </a:p>
        </p:txBody>
      </p:sp>
      <p:sp>
        <p:nvSpPr>
          <p:cNvPr id="3" name="Content Placeholder 2"/>
          <p:cNvSpPr>
            <a:spLocks noGrp="1"/>
          </p:cNvSpPr>
          <p:nvPr>
            <p:ph idx="1"/>
          </p:nvPr>
        </p:nvSpPr>
        <p:spPr/>
        <p:txBody>
          <a:bodyPr>
            <a:normAutofit lnSpcReduction="10000"/>
          </a:bodyPr>
          <a:lstStyle/>
          <a:p>
            <a:pPr>
              <a:lnSpc>
                <a:spcPct val="90000"/>
              </a:lnSpc>
            </a:pPr>
            <a:r>
              <a:rPr lang="en-US" sz="2800" dirty="0"/>
              <a:t> </a:t>
            </a:r>
            <a:r>
              <a:rPr lang="en-US" altLang="en-US" sz="2800" dirty="0"/>
              <a:t>Use Case</a:t>
            </a:r>
          </a:p>
          <a:p>
            <a:pPr lvl="1">
              <a:lnSpc>
                <a:spcPct val="90000"/>
              </a:lnSpc>
            </a:pPr>
            <a:r>
              <a:rPr lang="en-US" altLang="en-US" sz="2400" dirty="0"/>
              <a:t>Boundaries of the system are defined by functionality that is handled by the system.</a:t>
            </a:r>
          </a:p>
          <a:p>
            <a:pPr lvl="1">
              <a:lnSpc>
                <a:spcPct val="90000"/>
              </a:lnSpc>
            </a:pPr>
            <a:r>
              <a:rPr lang="en-US" altLang="en-US" sz="2400" dirty="0"/>
              <a:t>Each use case specifies a complete functionality    (from its initiation by an actor until it has performed the requested functionality).</a:t>
            </a:r>
          </a:p>
          <a:p>
            <a:pPr>
              <a:lnSpc>
                <a:spcPct val="90000"/>
              </a:lnSpc>
            </a:pPr>
            <a:r>
              <a:rPr lang="en-US" altLang="en-US" sz="2800" dirty="0"/>
              <a:t>Actor</a:t>
            </a:r>
          </a:p>
          <a:p>
            <a:pPr lvl="1">
              <a:lnSpc>
                <a:spcPct val="90000"/>
              </a:lnSpc>
            </a:pPr>
            <a:r>
              <a:rPr lang="en-US" altLang="en-US" sz="2400" dirty="0"/>
              <a:t>An entity that has an interest in interacting with the system – a human or some other device or system.</a:t>
            </a:r>
          </a:p>
        </p:txBody>
      </p:sp>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24</a:t>
            </a:fld>
            <a:endParaRPr lang="en-US"/>
          </a:p>
        </p:txBody>
      </p:sp>
    </p:spTree>
    <p:extLst>
      <p:ext uri="{BB962C8B-B14F-4D97-AF65-F5344CB8AC3E}">
        <p14:creationId xmlns:p14="http://schemas.microsoft.com/office/powerpoint/2010/main" val="2719973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972" y="1063416"/>
            <a:ext cx="8761413" cy="706964"/>
          </a:xfrm>
        </p:spPr>
        <p:txBody>
          <a:bodyPr/>
          <a:lstStyle/>
          <a:p>
            <a:pPr algn="ctr"/>
            <a:r>
              <a:rPr lang="en-US" altLang="en-US" dirty="0"/>
              <a:t>Use Case Model</a:t>
            </a:r>
            <a:endParaRPr lang="en-US" b="1" dirty="0">
              <a:solidFill>
                <a:schemeClr val="bg1"/>
              </a:solidFill>
            </a:endParaRPr>
          </a:p>
        </p:txBody>
      </p:sp>
      <p:sp>
        <p:nvSpPr>
          <p:cNvPr id="3" name="Content Placeholder 2"/>
          <p:cNvSpPr>
            <a:spLocks noGrp="1"/>
          </p:cNvSpPr>
          <p:nvPr>
            <p:ph idx="1"/>
          </p:nvPr>
        </p:nvSpPr>
        <p:spPr/>
        <p:txBody>
          <a:bodyPr>
            <a:normAutofit/>
          </a:bodyPr>
          <a:lstStyle/>
          <a:p>
            <a:pPr>
              <a:lnSpc>
                <a:spcPct val="90000"/>
              </a:lnSpc>
            </a:pPr>
            <a:r>
              <a:rPr lang="en-US" sz="2800" dirty="0"/>
              <a:t> </a:t>
            </a:r>
            <a:r>
              <a:rPr lang="en-US" altLang="en-US" sz="2800" dirty="0"/>
              <a:t> A use must always deliver some value to the actor.</a:t>
            </a:r>
            <a:endParaRPr lang="en-US" altLang="en-US" sz="2400" dirty="0"/>
          </a:p>
        </p:txBody>
      </p:sp>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25</a:t>
            </a:fld>
            <a:endParaRPr lang="en-US"/>
          </a:p>
        </p:txBody>
      </p:sp>
    </p:spTree>
    <p:extLst>
      <p:ext uri="{BB962C8B-B14F-4D97-AF65-F5344CB8AC3E}">
        <p14:creationId xmlns:p14="http://schemas.microsoft.com/office/powerpoint/2010/main" val="3281747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972" y="1063416"/>
            <a:ext cx="8761413" cy="706964"/>
          </a:xfrm>
        </p:spPr>
        <p:txBody>
          <a:bodyPr/>
          <a:lstStyle/>
          <a:p>
            <a:pPr algn="ctr"/>
            <a:r>
              <a:rPr lang="en-US" altLang="en-US" dirty="0">
                <a:solidFill>
                  <a:srgbClr val="FFFF00"/>
                </a:solidFill>
              </a:rPr>
              <a:t>Use Diagram for a Library System</a:t>
            </a:r>
            <a:endParaRPr lang="en-US" b="1" dirty="0">
              <a:solidFill>
                <a:schemeClr val="bg1"/>
              </a:solidFill>
            </a:endParaRPr>
          </a:p>
        </p:txBody>
      </p:sp>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26</a:t>
            </a:fld>
            <a:endParaRPr lang="en-US"/>
          </a:p>
        </p:txBody>
      </p:sp>
      <p:pic>
        <p:nvPicPr>
          <p:cNvPr id="6" name="Picture 5"/>
          <p:cNvPicPr>
            <a:picLocks noChangeAspect="1"/>
          </p:cNvPicPr>
          <p:nvPr/>
        </p:nvPicPr>
        <p:blipFill>
          <a:blip r:embed="rId2"/>
          <a:stretch>
            <a:fillRect/>
          </a:stretch>
        </p:blipFill>
        <p:spPr>
          <a:xfrm>
            <a:off x="3132425" y="2202873"/>
            <a:ext cx="6413357" cy="4655127"/>
          </a:xfrm>
          <a:prstGeom prst="rect">
            <a:avLst/>
          </a:prstGeom>
        </p:spPr>
      </p:pic>
    </p:spTree>
    <p:extLst>
      <p:ext uri="{BB962C8B-B14F-4D97-AF65-F5344CB8AC3E}">
        <p14:creationId xmlns:p14="http://schemas.microsoft.com/office/powerpoint/2010/main" val="4154034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1184366"/>
            <a:ext cx="8825659" cy="4835434"/>
          </a:xfrm>
        </p:spPr>
        <p:txBody>
          <a:bodyPr>
            <a:normAutofit/>
          </a:bodyPr>
          <a:lstStyle/>
          <a:p>
            <a:pPr algn="ctr"/>
            <a:endParaRPr lang="en-US" sz="3600" dirty="0" smtClean="0"/>
          </a:p>
          <a:p>
            <a:pPr algn="ctr"/>
            <a:endParaRPr lang="en-US" sz="3600" dirty="0"/>
          </a:p>
          <a:p>
            <a:pPr algn="ctr"/>
            <a:endParaRPr lang="en-US" sz="3600" dirty="0" smtClean="0"/>
          </a:p>
          <a:p>
            <a:pPr marL="0" indent="0" algn="ctr">
              <a:buNone/>
            </a:pPr>
            <a:r>
              <a:rPr lang="en-US" sz="3600" dirty="0" smtClean="0"/>
              <a:t>Q &amp; A</a:t>
            </a:r>
            <a:endParaRPr lang="en-US" sz="3600" dirty="0"/>
          </a:p>
        </p:txBody>
      </p:sp>
      <p:sp>
        <p:nvSpPr>
          <p:cNvPr id="4" name="Footer Placeholder 3"/>
          <p:cNvSpPr>
            <a:spLocks noGrp="1"/>
          </p:cNvSpPr>
          <p:nvPr>
            <p:ph type="ftr" sz="quarter" idx="11"/>
          </p:nvPr>
        </p:nvSpPr>
        <p:spPr/>
        <p:txBody>
          <a:bodyPr/>
          <a:lstStyle/>
          <a:p>
            <a:r>
              <a:rPr lang="en-US" smtClean="0"/>
              <a:t>Lahore Garrison University</a:t>
            </a:r>
            <a:endParaRPr lang="en-US"/>
          </a:p>
        </p:txBody>
      </p:sp>
      <p:sp>
        <p:nvSpPr>
          <p:cNvPr id="5" name="Slide Number Placeholder 4"/>
          <p:cNvSpPr>
            <a:spLocks noGrp="1"/>
          </p:cNvSpPr>
          <p:nvPr>
            <p:ph type="sldNum" sz="quarter" idx="12"/>
          </p:nvPr>
        </p:nvSpPr>
        <p:spPr/>
        <p:txBody>
          <a:bodyPr/>
          <a:lstStyle/>
          <a:p>
            <a:fld id="{8E9ED8F5-F0EE-4F30-BF79-1CB5FF8C36DA}" type="slidenum">
              <a:rPr lang="en-US" smtClean="0"/>
              <a:t>27</a:t>
            </a:fld>
            <a:endParaRPr lang="en-US"/>
          </a:p>
        </p:txBody>
      </p:sp>
    </p:spTree>
    <p:extLst>
      <p:ext uri="{BB962C8B-B14F-4D97-AF65-F5344CB8AC3E}">
        <p14:creationId xmlns:p14="http://schemas.microsoft.com/office/powerpoint/2010/main" val="1670178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ctr"/>
            <a:r>
              <a:rPr lang="en-US" dirty="0" smtClean="0"/>
              <a:t>References	</a:t>
            </a:r>
            <a:endParaRPr lang="en-US" dirty="0"/>
          </a:p>
        </p:txBody>
      </p:sp>
      <p:sp>
        <p:nvSpPr>
          <p:cNvPr id="2" name="Content Placeholder 1"/>
          <p:cNvSpPr>
            <a:spLocks noGrp="1"/>
          </p:cNvSpPr>
          <p:nvPr>
            <p:ph idx="1"/>
          </p:nvPr>
        </p:nvSpPr>
        <p:spPr/>
        <p:txBody>
          <a:bodyPr/>
          <a:lstStyle/>
          <a:p>
            <a:r>
              <a:rPr lang="en-US" dirty="0" smtClean="0"/>
              <a:t>These lecture notes were taken from following source:</a:t>
            </a:r>
            <a:endParaRPr lang="en-US" dirty="0"/>
          </a:p>
        </p:txBody>
      </p:sp>
      <p:sp>
        <p:nvSpPr>
          <p:cNvPr id="4" name="Footer Placeholder 3"/>
          <p:cNvSpPr>
            <a:spLocks noGrp="1"/>
          </p:cNvSpPr>
          <p:nvPr>
            <p:ph type="ftr" sz="quarter" idx="11"/>
          </p:nvPr>
        </p:nvSpPr>
        <p:spPr/>
        <p:txBody>
          <a:bodyPr/>
          <a:lstStyle/>
          <a:p>
            <a:r>
              <a:rPr lang="en-US" smtClean="0"/>
              <a:t>Lahore Garrison University</a:t>
            </a:r>
            <a:endParaRPr lang="en-US"/>
          </a:p>
        </p:txBody>
      </p:sp>
      <p:sp>
        <p:nvSpPr>
          <p:cNvPr id="5" name="Slide Number Placeholder 4"/>
          <p:cNvSpPr>
            <a:spLocks noGrp="1"/>
          </p:cNvSpPr>
          <p:nvPr>
            <p:ph type="sldNum" sz="quarter" idx="12"/>
          </p:nvPr>
        </p:nvSpPr>
        <p:spPr/>
        <p:txBody>
          <a:bodyPr/>
          <a:lstStyle/>
          <a:p>
            <a:fld id="{8E9ED8F5-F0EE-4F30-BF79-1CB5FF8C36DA}" type="slidenum">
              <a:rPr lang="en-US" smtClean="0"/>
              <a:t>28</a:t>
            </a:fld>
            <a:endParaRPr lang="en-US"/>
          </a:p>
        </p:txBody>
      </p:sp>
    </p:spTree>
    <p:extLst>
      <p:ext uri="{BB962C8B-B14F-4D97-AF65-F5344CB8AC3E}">
        <p14:creationId xmlns:p14="http://schemas.microsoft.com/office/powerpoint/2010/main" val="1117566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An Example</a:t>
            </a:r>
            <a:endParaRPr lang="en-US" b="1" dirty="0">
              <a:solidFill>
                <a:schemeClr val="bg1"/>
              </a:solidFill>
            </a:endParaRPr>
          </a:p>
        </p:txBody>
      </p:sp>
      <p:sp>
        <p:nvSpPr>
          <p:cNvPr id="3" name="Content Placeholder 2"/>
          <p:cNvSpPr>
            <a:spLocks noGrp="1"/>
          </p:cNvSpPr>
          <p:nvPr>
            <p:ph idx="1"/>
          </p:nvPr>
        </p:nvSpPr>
        <p:spPr/>
        <p:txBody>
          <a:bodyPr>
            <a:normAutofit/>
          </a:bodyPr>
          <a:lstStyle/>
          <a:p>
            <a:r>
              <a:rPr lang="en-US" sz="2800" dirty="0"/>
              <a:t> </a:t>
            </a:r>
            <a:r>
              <a:rPr lang="en-US" altLang="en-US" sz="2800" dirty="0"/>
              <a:t>In this example an embedded system is to be developed for a booth. This system will be sold to the retail stores and will be used by the store customers.</a:t>
            </a:r>
          </a:p>
        </p:txBody>
      </p:sp>
      <p:sp>
        <p:nvSpPr>
          <p:cNvPr id="4" name="Footer Placeholder 3"/>
          <p:cNvSpPr>
            <a:spLocks noGrp="1"/>
          </p:cNvSpPr>
          <p:nvPr>
            <p:ph type="ftr" sz="quarter" idx="11"/>
          </p:nvPr>
        </p:nvSpPr>
        <p:spPr/>
        <p:txBody>
          <a:bodyPr/>
          <a:lstStyle/>
          <a:p>
            <a:r>
              <a:rPr lang="en-US" smtClean="0"/>
              <a:t>Lahore Garrison University</a:t>
            </a:r>
            <a:endParaRPr lang="en-US"/>
          </a:p>
        </p:txBody>
      </p:sp>
      <p:sp>
        <p:nvSpPr>
          <p:cNvPr id="5" name="Slide Number Placeholder 4"/>
          <p:cNvSpPr>
            <a:spLocks noGrp="1"/>
          </p:cNvSpPr>
          <p:nvPr>
            <p:ph type="sldNum" sz="quarter" idx="12"/>
          </p:nvPr>
        </p:nvSpPr>
        <p:spPr/>
        <p:txBody>
          <a:bodyPr/>
          <a:lstStyle/>
          <a:p>
            <a:fld id="{8E9ED8F5-F0EE-4F30-BF79-1CB5FF8C36DA}" type="slidenum">
              <a:rPr lang="en-US" smtClean="0"/>
              <a:t>3</a:t>
            </a:fld>
            <a:endParaRPr lang="en-US"/>
          </a:p>
        </p:txBody>
      </p:sp>
    </p:spTree>
    <p:extLst>
      <p:ext uri="{BB962C8B-B14F-4D97-AF65-F5344CB8AC3E}">
        <p14:creationId xmlns:p14="http://schemas.microsoft.com/office/powerpoint/2010/main" val="1071161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Business Requirements</a:t>
            </a:r>
            <a:br>
              <a:rPr lang="en-US" altLang="en-US" dirty="0"/>
            </a:br>
            <a:r>
              <a:rPr lang="en-US" altLang="en-US" dirty="0"/>
              <a:t> Developers View</a:t>
            </a:r>
            <a:endParaRPr lang="en-US" b="1" dirty="0">
              <a:solidFill>
                <a:schemeClr val="bg1"/>
              </a:solidFill>
            </a:endParaRPr>
          </a:p>
        </p:txBody>
      </p:sp>
      <p:sp>
        <p:nvSpPr>
          <p:cNvPr id="3" name="Content Placeholder 2"/>
          <p:cNvSpPr>
            <a:spLocks noGrp="1"/>
          </p:cNvSpPr>
          <p:nvPr>
            <p:ph idx="1"/>
          </p:nvPr>
        </p:nvSpPr>
        <p:spPr/>
        <p:txBody>
          <a:bodyPr>
            <a:normAutofit fontScale="40000" lnSpcReduction="20000"/>
          </a:bodyPr>
          <a:lstStyle/>
          <a:p>
            <a:r>
              <a:rPr lang="en-US" sz="2800" dirty="0"/>
              <a:t> </a:t>
            </a:r>
            <a:r>
              <a:rPr lang="en-US" altLang="en-US" sz="8000" dirty="0"/>
              <a:t>Leasing or selling this booth to the retailer.</a:t>
            </a:r>
          </a:p>
          <a:p>
            <a:r>
              <a:rPr lang="en-US" altLang="en-US" sz="8000" dirty="0"/>
              <a:t>Selling consumable through this booth to the customer.</a:t>
            </a:r>
          </a:p>
          <a:p>
            <a:r>
              <a:rPr lang="en-US" altLang="en-US" sz="8000" dirty="0"/>
              <a:t>Attracting customers to the brand.</a:t>
            </a:r>
          </a:p>
          <a:p>
            <a:r>
              <a:rPr lang="en-US" altLang="en-US" sz="8000" dirty="0"/>
              <a:t>Modifying the nature of the historical developer-customer relationship.</a:t>
            </a:r>
          </a:p>
          <a:p>
            <a:pPr fontAlgn="t"/>
            <a:endParaRPr lang="x-none" sz="8000" dirty="0"/>
          </a:p>
        </p:txBody>
      </p:sp>
      <p:sp>
        <p:nvSpPr>
          <p:cNvPr id="4" name="Footer Placeholder 3"/>
          <p:cNvSpPr>
            <a:spLocks noGrp="1"/>
          </p:cNvSpPr>
          <p:nvPr>
            <p:ph type="ftr" sz="quarter" idx="11"/>
          </p:nvPr>
        </p:nvSpPr>
        <p:spPr/>
        <p:txBody>
          <a:bodyPr/>
          <a:lstStyle/>
          <a:p>
            <a:r>
              <a:rPr lang="en-US" smtClean="0"/>
              <a:t>Lahore Garrison University</a:t>
            </a:r>
            <a:endParaRPr lang="en-US"/>
          </a:p>
        </p:txBody>
      </p:sp>
      <p:sp>
        <p:nvSpPr>
          <p:cNvPr id="5" name="Slide Number Placeholder 4"/>
          <p:cNvSpPr>
            <a:spLocks noGrp="1"/>
          </p:cNvSpPr>
          <p:nvPr>
            <p:ph type="sldNum" sz="quarter" idx="12"/>
          </p:nvPr>
        </p:nvSpPr>
        <p:spPr/>
        <p:txBody>
          <a:bodyPr/>
          <a:lstStyle/>
          <a:p>
            <a:fld id="{8E9ED8F5-F0EE-4F30-BF79-1CB5FF8C36DA}" type="slidenum">
              <a:rPr lang="en-US" smtClean="0"/>
              <a:t>4</a:t>
            </a:fld>
            <a:endParaRPr lang="en-US"/>
          </a:p>
        </p:txBody>
      </p:sp>
    </p:spTree>
    <p:extLst>
      <p:ext uri="{BB962C8B-B14F-4D97-AF65-F5344CB8AC3E}">
        <p14:creationId xmlns:p14="http://schemas.microsoft.com/office/powerpoint/2010/main" val="4015037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972" y="1063416"/>
            <a:ext cx="8761413" cy="706964"/>
          </a:xfrm>
        </p:spPr>
        <p:txBody>
          <a:bodyPr/>
          <a:lstStyle/>
          <a:p>
            <a:pPr algn="ctr"/>
            <a:r>
              <a:rPr lang="en-US" altLang="en-US" dirty="0"/>
              <a:t>Business Requirements</a:t>
            </a:r>
            <a:br>
              <a:rPr lang="en-US" altLang="en-US" dirty="0"/>
            </a:br>
            <a:r>
              <a:rPr lang="en-US" altLang="en-US" dirty="0"/>
              <a:t>Retailer’s View</a:t>
            </a:r>
            <a:endParaRPr lang="en-US" b="1" dirty="0">
              <a:solidFill>
                <a:schemeClr val="bg1"/>
              </a:solidFill>
            </a:endParaRPr>
          </a:p>
        </p:txBody>
      </p:sp>
      <p:sp>
        <p:nvSpPr>
          <p:cNvPr id="3" name="Content Placeholder 2"/>
          <p:cNvSpPr>
            <a:spLocks noGrp="1"/>
          </p:cNvSpPr>
          <p:nvPr>
            <p:ph idx="1"/>
          </p:nvPr>
        </p:nvSpPr>
        <p:spPr/>
        <p:txBody>
          <a:bodyPr>
            <a:normAutofit/>
          </a:bodyPr>
          <a:lstStyle/>
          <a:p>
            <a:r>
              <a:rPr lang="en-US" altLang="en-US" sz="2800" dirty="0"/>
              <a:t>Making money from customer use of this booth.</a:t>
            </a:r>
          </a:p>
          <a:p>
            <a:r>
              <a:rPr lang="en-US" altLang="en-US" sz="2800" dirty="0"/>
              <a:t>Attracting more customers to the store.</a:t>
            </a:r>
          </a:p>
          <a:p>
            <a:r>
              <a:rPr lang="en-US" altLang="en-US" sz="2800" dirty="0"/>
              <a:t>Saving money if the booth replaces manual operations.</a:t>
            </a:r>
          </a:p>
        </p:txBody>
      </p:sp>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5</a:t>
            </a:fld>
            <a:endParaRPr lang="en-US"/>
          </a:p>
        </p:txBody>
      </p:sp>
    </p:spTree>
    <p:extLst>
      <p:ext uri="{BB962C8B-B14F-4D97-AF65-F5344CB8AC3E}">
        <p14:creationId xmlns:p14="http://schemas.microsoft.com/office/powerpoint/2010/main" val="3724329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972" y="1063416"/>
            <a:ext cx="8761413" cy="706964"/>
          </a:xfrm>
        </p:spPr>
        <p:txBody>
          <a:bodyPr/>
          <a:lstStyle/>
          <a:p>
            <a:pPr algn="ctr"/>
            <a:r>
              <a:rPr lang="en-US" altLang="en-US" dirty="0"/>
              <a:t>Conflicting Objectives</a:t>
            </a:r>
            <a:endParaRPr lang="en-US" b="1" dirty="0">
              <a:solidFill>
                <a:schemeClr val="bg1"/>
              </a:solidFill>
            </a:endParaRPr>
          </a:p>
        </p:txBody>
      </p:sp>
      <p:sp>
        <p:nvSpPr>
          <p:cNvPr id="3" name="Content Placeholder 2"/>
          <p:cNvSpPr>
            <a:spLocks noGrp="1"/>
          </p:cNvSpPr>
          <p:nvPr>
            <p:ph idx="1"/>
          </p:nvPr>
        </p:nvSpPr>
        <p:spPr/>
        <p:txBody>
          <a:bodyPr>
            <a:normAutofit/>
          </a:bodyPr>
          <a:lstStyle/>
          <a:p>
            <a:pPr>
              <a:buNone/>
            </a:pPr>
            <a:r>
              <a:rPr lang="en-US" sz="2800" dirty="0"/>
              <a:t> </a:t>
            </a:r>
            <a:r>
              <a:rPr lang="en-US" altLang="en-US" sz="2800" dirty="0"/>
              <a:t>The developer might want to establish a high-tech and exciting new direction for the customer, while the retailer wants a simple and the customer wants convenience and features.</a:t>
            </a:r>
          </a:p>
        </p:txBody>
      </p:sp>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6</a:t>
            </a:fld>
            <a:endParaRPr lang="en-US"/>
          </a:p>
        </p:txBody>
      </p:sp>
    </p:spTree>
    <p:extLst>
      <p:ext uri="{BB962C8B-B14F-4D97-AF65-F5344CB8AC3E}">
        <p14:creationId xmlns:p14="http://schemas.microsoft.com/office/powerpoint/2010/main" val="897266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972" y="1063416"/>
            <a:ext cx="8761413" cy="706964"/>
          </a:xfrm>
        </p:spPr>
        <p:txBody>
          <a:bodyPr/>
          <a:lstStyle/>
          <a:p>
            <a:pPr algn="ctr"/>
            <a:r>
              <a:rPr lang="en-US" altLang="en-US" sz="4800" dirty="0"/>
              <a:t>Vision Statement</a:t>
            </a:r>
            <a:br>
              <a:rPr lang="en-US" altLang="en-US" sz="4800" dirty="0"/>
            </a:br>
            <a:r>
              <a:rPr lang="en-US" altLang="en-US" dirty="0"/>
              <a:t>An Example</a:t>
            </a:r>
            <a:r>
              <a:rPr lang="en-US" altLang="en-US" sz="4800" dirty="0"/>
              <a:t> </a:t>
            </a:r>
            <a:endParaRPr lang="en-US" b="1" dirty="0">
              <a:solidFill>
                <a:schemeClr val="bg1"/>
              </a:solidFill>
            </a:endParaRPr>
          </a:p>
        </p:txBody>
      </p:sp>
      <p:sp>
        <p:nvSpPr>
          <p:cNvPr id="3" name="Content Placeholder 2"/>
          <p:cNvSpPr>
            <a:spLocks noGrp="1"/>
          </p:cNvSpPr>
          <p:nvPr>
            <p:ph idx="1"/>
          </p:nvPr>
        </p:nvSpPr>
        <p:spPr>
          <a:xfrm>
            <a:off x="1154954" y="2372959"/>
            <a:ext cx="8825659" cy="3416300"/>
          </a:xfrm>
        </p:spPr>
        <p:txBody>
          <a:bodyPr>
            <a:noAutofit/>
          </a:bodyPr>
          <a:lstStyle/>
          <a:p>
            <a:r>
              <a:rPr lang="en-US" altLang="en-US" sz="2800" dirty="0"/>
              <a:t> </a:t>
            </a:r>
            <a:r>
              <a:rPr lang="en-US" sz="2800" dirty="0"/>
              <a:t>The Chemical Tracking System will allow scientists to request containers of chemicals to be supplied by the chemical stockroom or by vendors. The location of every chemical container within the company, the quantity of material remaining in it, and the complete history of each container’s location and usage will be known by the system at all times. The company will save 25% on chemical cost by</a:t>
            </a:r>
          </a:p>
          <a:p>
            <a:endParaRPr lang="en-US" sz="2800" dirty="0"/>
          </a:p>
        </p:txBody>
      </p:sp>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7</a:t>
            </a:fld>
            <a:endParaRPr lang="en-US"/>
          </a:p>
        </p:txBody>
      </p:sp>
    </p:spTree>
    <p:extLst>
      <p:ext uri="{BB962C8B-B14F-4D97-AF65-F5344CB8AC3E}">
        <p14:creationId xmlns:p14="http://schemas.microsoft.com/office/powerpoint/2010/main" val="2850420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972" y="1063416"/>
            <a:ext cx="8761413" cy="706964"/>
          </a:xfrm>
        </p:spPr>
        <p:txBody>
          <a:bodyPr/>
          <a:lstStyle/>
          <a:p>
            <a:pPr algn="ctr"/>
            <a:r>
              <a:rPr lang="en-US" altLang="en-US" sz="4800" dirty="0"/>
              <a:t>Vision Statement</a:t>
            </a:r>
            <a:br>
              <a:rPr lang="en-US" altLang="en-US" sz="4800" dirty="0"/>
            </a:br>
            <a:r>
              <a:rPr lang="en-US" altLang="en-US" dirty="0"/>
              <a:t>An Example - continued</a:t>
            </a:r>
            <a:endParaRPr lang="en-US" b="1" dirty="0">
              <a:solidFill>
                <a:schemeClr val="bg1"/>
              </a:solidFill>
            </a:endParaRPr>
          </a:p>
        </p:txBody>
      </p:sp>
      <p:sp>
        <p:nvSpPr>
          <p:cNvPr id="3" name="Content Placeholder 2"/>
          <p:cNvSpPr>
            <a:spLocks noGrp="1"/>
          </p:cNvSpPr>
          <p:nvPr>
            <p:ph idx="1"/>
          </p:nvPr>
        </p:nvSpPr>
        <p:spPr>
          <a:xfrm>
            <a:off x="1154954" y="2372959"/>
            <a:ext cx="8825659" cy="3416300"/>
          </a:xfrm>
        </p:spPr>
        <p:txBody>
          <a:bodyPr>
            <a:noAutofit/>
          </a:bodyPr>
          <a:lstStyle/>
          <a:p>
            <a:r>
              <a:rPr lang="en-US" altLang="en-US" sz="2800" dirty="0"/>
              <a:t> fully exploiting chemicals already available within the company, by disposing of fewer partially used or expired containers, and by using a standard chemical purchasing process. The Chemical Tracking System will also generate all reports required to comply with federal and state government regulations that require the reporting of chemical usage, storage and disposal.</a:t>
            </a:r>
            <a:endParaRPr lang="en-US" sz="2800" dirty="0"/>
          </a:p>
        </p:txBody>
      </p:sp>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8</a:t>
            </a:fld>
            <a:endParaRPr lang="en-US"/>
          </a:p>
        </p:txBody>
      </p:sp>
    </p:spTree>
    <p:extLst>
      <p:ext uri="{BB962C8B-B14F-4D97-AF65-F5344CB8AC3E}">
        <p14:creationId xmlns:p14="http://schemas.microsoft.com/office/powerpoint/2010/main" val="1445174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972" y="1063416"/>
            <a:ext cx="8761413" cy="706964"/>
          </a:xfrm>
        </p:spPr>
        <p:txBody>
          <a:bodyPr/>
          <a:lstStyle/>
          <a:p>
            <a:pPr algn="ctr"/>
            <a:r>
              <a:rPr lang="en-US" dirty="0"/>
              <a:t>Ambiguous Requirements</a:t>
            </a:r>
            <a:endParaRPr lang="en-US" b="1" dirty="0">
              <a:solidFill>
                <a:schemeClr val="bg1"/>
              </a:solidFill>
            </a:endParaRPr>
          </a:p>
        </p:txBody>
      </p:sp>
      <p:sp>
        <p:nvSpPr>
          <p:cNvPr id="3" name="Content Placeholder 2"/>
          <p:cNvSpPr>
            <a:spLocks noGrp="1"/>
          </p:cNvSpPr>
          <p:nvPr>
            <p:ph idx="1"/>
          </p:nvPr>
        </p:nvSpPr>
        <p:spPr/>
        <p:txBody>
          <a:bodyPr>
            <a:normAutofit/>
          </a:bodyPr>
          <a:lstStyle/>
          <a:p>
            <a:r>
              <a:rPr lang="en-US" sz="2800" dirty="0"/>
              <a:t> “The operator identity consists of the operator name and password; the password consists of six digits. It should be displayed on the security VDU and deposited in the login file when an operator logs into the system.”</a:t>
            </a:r>
          </a:p>
        </p:txBody>
      </p:sp>
      <p:sp>
        <p:nvSpPr>
          <p:cNvPr id="4" name="Footer Placeholder 3"/>
          <p:cNvSpPr>
            <a:spLocks noGrp="1"/>
          </p:cNvSpPr>
          <p:nvPr>
            <p:ph type="ftr" sz="quarter" idx="11"/>
          </p:nvPr>
        </p:nvSpPr>
        <p:spPr/>
        <p:txBody>
          <a:bodyPr/>
          <a:lstStyle/>
          <a:p>
            <a:r>
              <a:rPr lang="en-US" dirty="0" smtClean="0"/>
              <a:t>Lahore Garrison University</a:t>
            </a:r>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9</a:t>
            </a:fld>
            <a:endParaRPr lang="en-US"/>
          </a:p>
        </p:txBody>
      </p:sp>
    </p:spTree>
    <p:extLst>
      <p:ext uri="{BB962C8B-B14F-4D97-AF65-F5344CB8AC3E}">
        <p14:creationId xmlns:p14="http://schemas.microsoft.com/office/powerpoint/2010/main" val="13026579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229</TotalTime>
  <Words>563</Words>
  <Application>Microsoft Office PowerPoint</Application>
  <PresentationFormat>Widescreen</PresentationFormat>
  <Paragraphs>109</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Century Gothic</vt:lpstr>
      <vt:lpstr>Wingdings 3</vt:lpstr>
      <vt:lpstr>Ion Boardroom</vt:lpstr>
      <vt:lpstr>      CSC364-Software Engineering       Week-5  Lecture-9           Semester-# Fall 2018</vt:lpstr>
      <vt:lpstr>Business Requirement</vt:lpstr>
      <vt:lpstr>An Example</vt:lpstr>
      <vt:lpstr>Business Requirements  Developers View</vt:lpstr>
      <vt:lpstr>Business Requirements Retailer’s View</vt:lpstr>
      <vt:lpstr>Conflicting Objectives</vt:lpstr>
      <vt:lpstr>Vision Statement An Example </vt:lpstr>
      <vt:lpstr>Vision Statement An Example - continued</vt:lpstr>
      <vt:lpstr>Ambiguous Requirements</vt:lpstr>
      <vt:lpstr>Involvement of the Development team</vt:lpstr>
      <vt:lpstr>Customer Developer Relationship</vt:lpstr>
      <vt:lpstr>Building a Relationship</vt:lpstr>
      <vt:lpstr>Context Diagram</vt:lpstr>
      <vt:lpstr>Context Diagram</vt:lpstr>
      <vt:lpstr>Context Diagram</vt:lpstr>
      <vt:lpstr>Context Diagram</vt:lpstr>
      <vt:lpstr>Context Diagram</vt:lpstr>
      <vt:lpstr>PowerPoint Presentation</vt:lpstr>
      <vt:lpstr>Context Diagram</vt:lpstr>
      <vt:lpstr>Use Cases Ivar Jacobson 1994</vt:lpstr>
      <vt:lpstr>Use Case Model</vt:lpstr>
      <vt:lpstr>Creating the Use Case Model</vt:lpstr>
      <vt:lpstr>Use Case Model</vt:lpstr>
      <vt:lpstr>Use Case Model</vt:lpstr>
      <vt:lpstr>Use Case Model</vt:lpstr>
      <vt:lpstr>Use Diagram for a Library System</vt:lpstr>
      <vt:lpstr>PowerPoint Presentation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Zulkifl Hasan</dc:creator>
  <cp:lastModifiedBy>Muhammad Sajid Farooq</cp:lastModifiedBy>
  <cp:revision>196</cp:revision>
  <dcterms:created xsi:type="dcterms:W3CDTF">2017-09-15T05:33:00Z</dcterms:created>
  <dcterms:modified xsi:type="dcterms:W3CDTF">2018-10-29T07:00:11Z</dcterms:modified>
</cp:coreProperties>
</file>